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2147376404" r:id="rId3"/>
    <p:sldId id="2147376309" r:id="rId4"/>
    <p:sldId id="2147376246" r:id="rId5"/>
    <p:sldId id="2147376312" r:id="rId6"/>
    <p:sldId id="2147376418" r:id="rId7"/>
    <p:sldId id="2147376405" r:id="rId8"/>
    <p:sldId id="2147376409" r:id="rId9"/>
    <p:sldId id="2147376403" r:id="rId10"/>
    <p:sldId id="2147376393" r:id="rId11"/>
    <p:sldId id="2147376417" r:id="rId12"/>
    <p:sldId id="2147376395" r:id="rId13"/>
    <p:sldId id="214737641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7B2580-073F-43BD-AD73-5C6464BD06DE}" v="260" dt="2024-07-31T11:58:26.3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324" autoAdjust="0"/>
  </p:normalViewPr>
  <p:slideViewPr>
    <p:cSldViewPr snapToGrid="0">
      <p:cViewPr varScale="1">
        <p:scale>
          <a:sx n="86" d="100"/>
          <a:sy n="86" d="100"/>
        </p:scale>
        <p:origin x="1470"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Sheet1!$C$1</c:f>
              <c:strCache>
                <c:ptCount val="1"/>
                <c:pt idx="0">
                  <c:v>Solo Viewing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Sheet1!$A$2:$B$9</c:f>
              <c:multiLvlStrCache>
                <c:ptCount val="8"/>
                <c:lvl>
                  <c:pt idx="0">
                    <c:v>Broadcaster TV</c:v>
                  </c:pt>
                  <c:pt idx="1">
                    <c:v>SVOD</c:v>
                  </c:pt>
                  <c:pt idx="2">
                    <c:v>Broadcaster TV</c:v>
                  </c:pt>
                  <c:pt idx="3">
                    <c:v>SVOD</c:v>
                  </c:pt>
                  <c:pt idx="4">
                    <c:v>Broadcaster TV</c:v>
                  </c:pt>
                  <c:pt idx="5">
                    <c:v>SVOD</c:v>
                  </c:pt>
                  <c:pt idx="6">
                    <c:v>Broadcaster TV</c:v>
                  </c:pt>
                  <c:pt idx="7">
                    <c:v>SVOD</c:v>
                  </c:pt>
                </c:lvl>
                <c:lvl>
                  <c:pt idx="0">
                    <c:v>Individuals</c:v>
                  </c:pt>
                  <c:pt idx="2">
                    <c:v>ABC1 Adults</c:v>
                  </c:pt>
                  <c:pt idx="4">
                    <c:v>16-34s</c:v>
                  </c:pt>
                  <c:pt idx="6">
                    <c:v>HP+CH</c:v>
                  </c:pt>
                </c:lvl>
              </c:multiLvlStrCache>
            </c:multiLvlStrRef>
          </c:cat>
          <c:val>
            <c:numRef>
              <c:f>Sheet1!$C$2:$C$9</c:f>
              <c:numCache>
                <c:formatCode>0%</c:formatCode>
                <c:ptCount val="8"/>
                <c:pt idx="0">
                  <c:v>0.55930609996883629</c:v>
                </c:pt>
                <c:pt idx="1">
                  <c:v>0.48</c:v>
                </c:pt>
                <c:pt idx="2">
                  <c:v>0.53850175084370111</c:v>
                </c:pt>
                <c:pt idx="3">
                  <c:v>0.49</c:v>
                </c:pt>
                <c:pt idx="4">
                  <c:v>0.42429289926361663</c:v>
                </c:pt>
                <c:pt idx="5">
                  <c:v>0.51</c:v>
                </c:pt>
                <c:pt idx="6">
                  <c:v>0.50187398574378661</c:v>
                </c:pt>
                <c:pt idx="7">
                  <c:v>0.47</c:v>
                </c:pt>
              </c:numCache>
            </c:numRef>
          </c:val>
          <c:extLst>
            <c:ext xmlns:c16="http://schemas.microsoft.com/office/drawing/2014/chart" uri="{C3380CC4-5D6E-409C-BE32-E72D297353CC}">
              <c16:uniqueId val="{00000000-73BB-421C-8797-918D881793B6}"/>
            </c:ext>
          </c:extLst>
        </c:ser>
        <c:ser>
          <c:idx val="1"/>
          <c:order val="1"/>
          <c:tx>
            <c:strRef>
              <c:f>Sheet1!$D$1</c:f>
              <c:strCache>
                <c:ptCount val="1"/>
                <c:pt idx="0">
                  <c:v>Paired Viewing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Sheet1!$A$2:$B$9</c:f>
              <c:multiLvlStrCache>
                <c:ptCount val="8"/>
                <c:lvl>
                  <c:pt idx="0">
                    <c:v>Broadcaster TV</c:v>
                  </c:pt>
                  <c:pt idx="1">
                    <c:v>SVOD</c:v>
                  </c:pt>
                  <c:pt idx="2">
                    <c:v>Broadcaster TV</c:v>
                  </c:pt>
                  <c:pt idx="3">
                    <c:v>SVOD</c:v>
                  </c:pt>
                  <c:pt idx="4">
                    <c:v>Broadcaster TV</c:v>
                  </c:pt>
                  <c:pt idx="5">
                    <c:v>SVOD</c:v>
                  </c:pt>
                  <c:pt idx="6">
                    <c:v>Broadcaster TV</c:v>
                  </c:pt>
                  <c:pt idx="7">
                    <c:v>SVOD</c:v>
                  </c:pt>
                </c:lvl>
                <c:lvl>
                  <c:pt idx="0">
                    <c:v>Individuals</c:v>
                  </c:pt>
                  <c:pt idx="2">
                    <c:v>ABC1 Adults</c:v>
                  </c:pt>
                  <c:pt idx="4">
                    <c:v>16-34s</c:v>
                  </c:pt>
                  <c:pt idx="6">
                    <c:v>HP+CH</c:v>
                  </c:pt>
                </c:lvl>
              </c:multiLvlStrCache>
            </c:multiLvlStrRef>
          </c:cat>
          <c:val>
            <c:numRef>
              <c:f>Sheet1!$D$2:$D$9</c:f>
              <c:numCache>
                <c:formatCode>0%</c:formatCode>
                <c:ptCount val="8"/>
                <c:pt idx="0">
                  <c:v>0.37518273886171316</c:v>
                </c:pt>
                <c:pt idx="1">
                  <c:v>0.4</c:v>
                </c:pt>
                <c:pt idx="2">
                  <c:v>0.40477526043605944</c:v>
                </c:pt>
                <c:pt idx="3">
                  <c:v>0.42</c:v>
                </c:pt>
                <c:pt idx="4">
                  <c:v>0.4088158598212196</c:v>
                </c:pt>
                <c:pt idx="5">
                  <c:v>0.4</c:v>
                </c:pt>
                <c:pt idx="6">
                  <c:v>0.3634734429032494</c:v>
                </c:pt>
                <c:pt idx="7">
                  <c:v>0.38</c:v>
                </c:pt>
              </c:numCache>
            </c:numRef>
          </c:val>
          <c:extLst>
            <c:ext xmlns:c16="http://schemas.microsoft.com/office/drawing/2014/chart" uri="{C3380CC4-5D6E-409C-BE32-E72D297353CC}">
              <c16:uniqueId val="{00000001-73BB-421C-8797-918D881793B6}"/>
            </c:ext>
          </c:extLst>
        </c:ser>
        <c:ser>
          <c:idx val="2"/>
          <c:order val="2"/>
          <c:tx>
            <c:strRef>
              <c:f>Sheet1!$E$1</c:f>
              <c:strCache>
                <c:ptCount val="1"/>
                <c:pt idx="0">
                  <c:v>Group Viewing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Sheet1!$A$2:$B$9</c:f>
              <c:multiLvlStrCache>
                <c:ptCount val="8"/>
                <c:lvl>
                  <c:pt idx="0">
                    <c:v>Broadcaster TV</c:v>
                  </c:pt>
                  <c:pt idx="1">
                    <c:v>SVOD</c:v>
                  </c:pt>
                  <c:pt idx="2">
                    <c:v>Broadcaster TV</c:v>
                  </c:pt>
                  <c:pt idx="3">
                    <c:v>SVOD</c:v>
                  </c:pt>
                  <c:pt idx="4">
                    <c:v>Broadcaster TV</c:v>
                  </c:pt>
                  <c:pt idx="5">
                    <c:v>SVOD</c:v>
                  </c:pt>
                  <c:pt idx="6">
                    <c:v>Broadcaster TV</c:v>
                  </c:pt>
                  <c:pt idx="7">
                    <c:v>SVOD</c:v>
                  </c:pt>
                </c:lvl>
                <c:lvl>
                  <c:pt idx="0">
                    <c:v>Individuals</c:v>
                  </c:pt>
                  <c:pt idx="2">
                    <c:v>ABC1 Adults</c:v>
                  </c:pt>
                  <c:pt idx="4">
                    <c:v>16-34s</c:v>
                  </c:pt>
                  <c:pt idx="6">
                    <c:v>HP+CH</c:v>
                  </c:pt>
                </c:lvl>
              </c:multiLvlStrCache>
            </c:multiLvlStrRef>
          </c:cat>
          <c:val>
            <c:numRef>
              <c:f>Sheet1!$E$2:$E$9</c:f>
              <c:numCache>
                <c:formatCode>0%</c:formatCode>
                <c:ptCount val="8"/>
                <c:pt idx="0">
                  <c:v>6.5511161169450119E-2</c:v>
                </c:pt>
                <c:pt idx="1">
                  <c:v>0.12</c:v>
                </c:pt>
                <c:pt idx="2">
                  <c:v>5.6722988720239162E-2</c:v>
                </c:pt>
                <c:pt idx="3">
                  <c:v>0.09</c:v>
                </c:pt>
                <c:pt idx="4">
                  <c:v>0.16689124091516408</c:v>
                </c:pt>
                <c:pt idx="5">
                  <c:v>0.09</c:v>
                </c:pt>
                <c:pt idx="6">
                  <c:v>0.13465257135296374</c:v>
                </c:pt>
                <c:pt idx="7">
                  <c:v>0.15000000000000002</c:v>
                </c:pt>
              </c:numCache>
            </c:numRef>
          </c:val>
          <c:extLst>
            <c:ext xmlns:c16="http://schemas.microsoft.com/office/drawing/2014/chart" uri="{C3380CC4-5D6E-409C-BE32-E72D297353CC}">
              <c16:uniqueId val="{00000002-73BB-421C-8797-918D881793B6}"/>
            </c:ext>
          </c:extLst>
        </c:ser>
        <c:dLbls>
          <c:dLblPos val="ctr"/>
          <c:showLegendKey val="0"/>
          <c:showVal val="1"/>
          <c:showCatName val="0"/>
          <c:showSerName val="0"/>
          <c:showPercent val="0"/>
          <c:showBubbleSize val="0"/>
        </c:dLbls>
        <c:gapWidth val="150"/>
        <c:overlap val="100"/>
        <c:axId val="843753136"/>
        <c:axId val="843752776"/>
      </c:barChart>
      <c:catAx>
        <c:axId val="843753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843752776"/>
        <c:crosses val="autoZero"/>
        <c:auto val="1"/>
        <c:lblAlgn val="ctr"/>
        <c:lblOffset val="100"/>
        <c:noMultiLvlLbl val="0"/>
      </c:catAx>
      <c:valAx>
        <c:axId val="8437527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a:t>
                </a:r>
                <a:r>
                  <a:rPr lang="en-GB" baseline="0" dirty="0"/>
                  <a:t> SHARE OF VIEWING MINUTES</a:t>
                </a:r>
                <a:endParaRPr lang="en-GB"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843753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Sheet1!$A$2</c:f>
              <c:strCache>
                <c:ptCount val="1"/>
                <c:pt idx="0">
                  <c:v>Solo viewing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55+</c:v>
                </c:pt>
                <c:pt idx="1">
                  <c:v>35-54</c:v>
                </c:pt>
                <c:pt idx="2">
                  <c:v>16-34</c:v>
                </c:pt>
              </c:strCache>
            </c:strRef>
          </c:cat>
          <c:val>
            <c:numRef>
              <c:f>Sheet1!$B$2:$D$2</c:f>
              <c:numCache>
                <c:formatCode>0%</c:formatCode>
                <c:ptCount val="3"/>
                <c:pt idx="0">
                  <c:v>0.6006577100206687</c:v>
                </c:pt>
                <c:pt idx="1">
                  <c:v>0.54505008517409526</c:v>
                </c:pt>
                <c:pt idx="2">
                  <c:v>0.42429289926361646</c:v>
                </c:pt>
              </c:numCache>
            </c:numRef>
          </c:val>
          <c:extLst>
            <c:ext xmlns:c16="http://schemas.microsoft.com/office/drawing/2014/chart" uri="{C3380CC4-5D6E-409C-BE32-E72D297353CC}">
              <c16:uniqueId val="{00000000-7C33-4BFB-B1C7-42432B8C7D18}"/>
            </c:ext>
          </c:extLst>
        </c:ser>
        <c:ser>
          <c:idx val="1"/>
          <c:order val="1"/>
          <c:tx>
            <c:strRef>
              <c:f>Sheet1!$A$3</c:f>
              <c:strCache>
                <c:ptCount val="1"/>
                <c:pt idx="0">
                  <c:v>Paired viewing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55+</c:v>
                </c:pt>
                <c:pt idx="1">
                  <c:v>35-54</c:v>
                </c:pt>
                <c:pt idx="2">
                  <c:v>16-34</c:v>
                </c:pt>
              </c:strCache>
            </c:strRef>
          </c:cat>
          <c:val>
            <c:numRef>
              <c:f>Sheet1!$B$3:$D$3</c:f>
              <c:numCache>
                <c:formatCode>0%</c:formatCode>
                <c:ptCount val="3"/>
                <c:pt idx="0">
                  <c:v>0.37648614308827066</c:v>
                </c:pt>
                <c:pt idx="1">
                  <c:v>0.36773232316018772</c:v>
                </c:pt>
                <c:pt idx="2">
                  <c:v>0.40881585982121948</c:v>
                </c:pt>
              </c:numCache>
            </c:numRef>
          </c:val>
          <c:extLst>
            <c:ext xmlns:c16="http://schemas.microsoft.com/office/drawing/2014/chart" uri="{C3380CC4-5D6E-409C-BE32-E72D297353CC}">
              <c16:uniqueId val="{00000001-7C33-4BFB-B1C7-42432B8C7D18}"/>
            </c:ext>
          </c:extLst>
        </c:ser>
        <c:ser>
          <c:idx val="2"/>
          <c:order val="2"/>
          <c:tx>
            <c:strRef>
              <c:f>Sheet1!$A$4</c:f>
              <c:strCache>
                <c:ptCount val="1"/>
                <c:pt idx="0">
                  <c:v>Group viewing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55+</c:v>
                </c:pt>
                <c:pt idx="1">
                  <c:v>35-54</c:v>
                </c:pt>
                <c:pt idx="2">
                  <c:v>16-34</c:v>
                </c:pt>
              </c:strCache>
            </c:strRef>
          </c:cat>
          <c:val>
            <c:numRef>
              <c:f>Sheet1!$B$4:$D$4</c:f>
              <c:numCache>
                <c:formatCode>0%</c:formatCode>
                <c:ptCount val="3"/>
                <c:pt idx="0">
                  <c:v>2.285614689106057E-2</c:v>
                </c:pt>
                <c:pt idx="1">
                  <c:v>8.7217591665717048E-2</c:v>
                </c:pt>
                <c:pt idx="2">
                  <c:v>0.16689124091516402</c:v>
                </c:pt>
              </c:numCache>
            </c:numRef>
          </c:val>
          <c:extLst>
            <c:ext xmlns:c16="http://schemas.microsoft.com/office/drawing/2014/chart" uri="{C3380CC4-5D6E-409C-BE32-E72D297353CC}">
              <c16:uniqueId val="{00000002-7C33-4BFB-B1C7-42432B8C7D18}"/>
            </c:ext>
          </c:extLst>
        </c:ser>
        <c:dLbls>
          <c:dLblPos val="ctr"/>
          <c:showLegendKey val="0"/>
          <c:showVal val="1"/>
          <c:showCatName val="0"/>
          <c:showSerName val="0"/>
          <c:showPercent val="0"/>
          <c:showBubbleSize val="0"/>
        </c:dLbls>
        <c:gapWidth val="80"/>
        <c:overlap val="100"/>
        <c:axId val="1780393952"/>
        <c:axId val="1780406432"/>
      </c:barChart>
      <c:catAx>
        <c:axId val="17803939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780406432"/>
        <c:crosses val="autoZero"/>
        <c:auto val="1"/>
        <c:lblAlgn val="ctr"/>
        <c:lblOffset val="100"/>
        <c:noMultiLvlLbl val="0"/>
      </c:catAx>
      <c:valAx>
        <c:axId val="17804064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 SHARE OF VIEWING MINUTES</a:t>
                </a:r>
              </a:p>
            </c:rich>
          </c:tx>
          <c:layout>
            <c:manualLayout>
              <c:xMode val="edge"/>
              <c:yMode val="edge"/>
              <c:x val="0.40844982323049417"/>
              <c:y val="0.8619600303242479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780393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Sheet1!$A$2</c:f>
              <c:strCache>
                <c:ptCount val="1"/>
                <c:pt idx="0">
                  <c:v>Solo viewing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SVOD</c:v>
                </c:pt>
                <c:pt idx="1">
                  <c:v>BVOD</c:v>
                </c:pt>
                <c:pt idx="2">
                  <c:v>Delayed</c:v>
                </c:pt>
                <c:pt idx="3">
                  <c:v>Live</c:v>
                </c:pt>
              </c:strCache>
            </c:strRef>
          </c:cat>
          <c:val>
            <c:numRef>
              <c:f>Sheet1!$B$2:$E$2</c:f>
              <c:numCache>
                <c:formatCode>0%</c:formatCode>
                <c:ptCount val="4"/>
                <c:pt idx="0">
                  <c:v>0.51</c:v>
                </c:pt>
                <c:pt idx="1">
                  <c:v>0.45</c:v>
                </c:pt>
                <c:pt idx="2">
                  <c:v>0.39</c:v>
                </c:pt>
                <c:pt idx="3">
                  <c:v>0.42</c:v>
                </c:pt>
              </c:numCache>
            </c:numRef>
          </c:val>
          <c:extLst>
            <c:ext xmlns:c16="http://schemas.microsoft.com/office/drawing/2014/chart" uri="{C3380CC4-5D6E-409C-BE32-E72D297353CC}">
              <c16:uniqueId val="{00000000-7C33-4BFB-B1C7-42432B8C7D18}"/>
            </c:ext>
          </c:extLst>
        </c:ser>
        <c:ser>
          <c:idx val="1"/>
          <c:order val="1"/>
          <c:tx>
            <c:strRef>
              <c:f>Sheet1!$A$3</c:f>
              <c:strCache>
                <c:ptCount val="1"/>
                <c:pt idx="0">
                  <c:v>Paired Viewing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SVOD</c:v>
                </c:pt>
                <c:pt idx="1">
                  <c:v>BVOD</c:v>
                </c:pt>
                <c:pt idx="2">
                  <c:v>Delayed</c:v>
                </c:pt>
                <c:pt idx="3">
                  <c:v>Live</c:v>
                </c:pt>
              </c:strCache>
            </c:strRef>
          </c:cat>
          <c:val>
            <c:numRef>
              <c:f>Sheet1!$B$3:$E$3</c:f>
              <c:numCache>
                <c:formatCode>0%</c:formatCode>
                <c:ptCount val="4"/>
                <c:pt idx="0">
                  <c:v>0.4</c:v>
                </c:pt>
                <c:pt idx="1">
                  <c:v>0.44</c:v>
                </c:pt>
                <c:pt idx="2">
                  <c:v>0.42</c:v>
                </c:pt>
                <c:pt idx="3">
                  <c:v>0.39</c:v>
                </c:pt>
              </c:numCache>
            </c:numRef>
          </c:val>
          <c:extLst>
            <c:ext xmlns:c16="http://schemas.microsoft.com/office/drawing/2014/chart" uri="{C3380CC4-5D6E-409C-BE32-E72D297353CC}">
              <c16:uniqueId val="{00000001-7C33-4BFB-B1C7-42432B8C7D18}"/>
            </c:ext>
          </c:extLst>
        </c:ser>
        <c:ser>
          <c:idx val="2"/>
          <c:order val="2"/>
          <c:tx>
            <c:strRef>
              <c:f>Sheet1!$A$4</c:f>
              <c:strCache>
                <c:ptCount val="1"/>
                <c:pt idx="0">
                  <c:v>Group viewing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SVOD</c:v>
                </c:pt>
                <c:pt idx="1">
                  <c:v>BVOD</c:v>
                </c:pt>
                <c:pt idx="2">
                  <c:v>Delayed</c:v>
                </c:pt>
                <c:pt idx="3">
                  <c:v>Live</c:v>
                </c:pt>
              </c:strCache>
            </c:strRef>
          </c:cat>
          <c:val>
            <c:numRef>
              <c:f>Sheet1!$B$4:$E$4</c:f>
              <c:numCache>
                <c:formatCode>0%</c:formatCode>
                <c:ptCount val="4"/>
                <c:pt idx="0">
                  <c:v>0.09</c:v>
                </c:pt>
                <c:pt idx="1">
                  <c:v>0.1</c:v>
                </c:pt>
                <c:pt idx="2">
                  <c:v>0.19</c:v>
                </c:pt>
                <c:pt idx="3">
                  <c:v>0.18</c:v>
                </c:pt>
              </c:numCache>
            </c:numRef>
          </c:val>
          <c:extLst>
            <c:ext xmlns:c16="http://schemas.microsoft.com/office/drawing/2014/chart" uri="{C3380CC4-5D6E-409C-BE32-E72D297353CC}">
              <c16:uniqueId val="{00000002-7C33-4BFB-B1C7-42432B8C7D18}"/>
            </c:ext>
          </c:extLst>
        </c:ser>
        <c:dLbls>
          <c:dLblPos val="ctr"/>
          <c:showLegendKey val="0"/>
          <c:showVal val="1"/>
          <c:showCatName val="0"/>
          <c:showSerName val="0"/>
          <c:showPercent val="0"/>
          <c:showBubbleSize val="0"/>
        </c:dLbls>
        <c:gapWidth val="80"/>
        <c:overlap val="100"/>
        <c:axId val="1780393952"/>
        <c:axId val="1780406432"/>
      </c:barChart>
      <c:catAx>
        <c:axId val="17803939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780406432"/>
        <c:crosses val="autoZero"/>
        <c:auto val="1"/>
        <c:lblAlgn val="ctr"/>
        <c:lblOffset val="100"/>
        <c:noMultiLvlLbl val="0"/>
      </c:catAx>
      <c:valAx>
        <c:axId val="17804064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 SHARE OF VIEWING MINUTES</a:t>
                </a:r>
              </a:p>
            </c:rich>
          </c:tx>
          <c:layout>
            <c:manualLayout>
              <c:xMode val="edge"/>
              <c:yMode val="edge"/>
              <c:x val="0.41446033050202757"/>
              <c:y val="0.8635168370940434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780393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Sheet1!$A$2</c:f>
              <c:strCache>
                <c:ptCount val="1"/>
                <c:pt idx="0">
                  <c:v>Broadcaster TV</c:v>
                </c:pt>
              </c:strCache>
            </c:strRef>
          </c:tx>
          <c:spPr>
            <a:solidFill>
              <a:schemeClr val="accent1"/>
            </a:solidFill>
            <a:ln>
              <a:noFill/>
            </a:ln>
            <a:effectLst/>
          </c:spPr>
          <c:invertIfNegative val="0"/>
          <c:cat>
            <c:strRef>
              <c:f>Sheet1!$B$1:$E$1</c:f>
              <c:strCache>
                <c:ptCount val="4"/>
                <c:pt idx="0">
                  <c:v>HP+CH</c:v>
                </c:pt>
                <c:pt idx="1">
                  <c:v>16-34</c:v>
                </c:pt>
                <c:pt idx="2">
                  <c:v>ABC1 Adults</c:v>
                </c:pt>
                <c:pt idx="3">
                  <c:v>Individuals</c:v>
                </c:pt>
              </c:strCache>
            </c:strRef>
          </c:cat>
          <c:val>
            <c:numRef>
              <c:f>Sheet1!$B$2:$E$2</c:f>
              <c:numCache>
                <c:formatCode>0.00</c:formatCode>
                <c:ptCount val="4"/>
                <c:pt idx="0">
                  <c:v>54.3</c:v>
                </c:pt>
                <c:pt idx="1">
                  <c:v>31.187212349230602</c:v>
                </c:pt>
                <c:pt idx="2">
                  <c:v>66.959999999999994</c:v>
                </c:pt>
                <c:pt idx="3">
                  <c:v>68.042961294687373</c:v>
                </c:pt>
              </c:numCache>
            </c:numRef>
          </c:val>
          <c:extLst>
            <c:ext xmlns:c16="http://schemas.microsoft.com/office/drawing/2014/chart" uri="{C3380CC4-5D6E-409C-BE32-E72D297353CC}">
              <c16:uniqueId val="{00000000-7C33-4BFB-B1C7-42432B8C7D18}"/>
            </c:ext>
          </c:extLst>
        </c:ser>
        <c:ser>
          <c:idx val="1"/>
          <c:order val="1"/>
          <c:tx>
            <c:strRef>
              <c:f>Sheet1!$A$3</c:f>
              <c:strCache>
                <c:ptCount val="1"/>
                <c:pt idx="0">
                  <c:v>SVOD</c:v>
                </c:pt>
              </c:strCache>
            </c:strRef>
          </c:tx>
          <c:spPr>
            <a:solidFill>
              <a:schemeClr val="accent2"/>
            </a:solidFill>
            <a:ln>
              <a:noFill/>
            </a:ln>
            <a:effectLst/>
          </c:spPr>
          <c:invertIfNegative val="0"/>
          <c:cat>
            <c:strRef>
              <c:f>Sheet1!$B$1:$E$1</c:f>
              <c:strCache>
                <c:ptCount val="4"/>
                <c:pt idx="0">
                  <c:v>HP+CH</c:v>
                </c:pt>
                <c:pt idx="1">
                  <c:v>16-34</c:v>
                </c:pt>
                <c:pt idx="2">
                  <c:v>ABC1 Adults</c:v>
                </c:pt>
                <c:pt idx="3">
                  <c:v>Individuals</c:v>
                </c:pt>
              </c:strCache>
            </c:strRef>
          </c:cat>
          <c:val>
            <c:numRef>
              <c:f>Sheet1!$B$3:$E$3</c:f>
              <c:numCache>
                <c:formatCode>0.00</c:formatCode>
                <c:ptCount val="4"/>
                <c:pt idx="0">
                  <c:v>28</c:v>
                </c:pt>
                <c:pt idx="1">
                  <c:v>22.894704078883386</c:v>
                </c:pt>
                <c:pt idx="2">
                  <c:v>15.73</c:v>
                </c:pt>
                <c:pt idx="3">
                  <c:v>16.912735668067796</c:v>
                </c:pt>
              </c:numCache>
            </c:numRef>
          </c:val>
          <c:extLst>
            <c:ext xmlns:c16="http://schemas.microsoft.com/office/drawing/2014/chart" uri="{C3380CC4-5D6E-409C-BE32-E72D297353CC}">
              <c16:uniqueId val="{00000001-7C33-4BFB-B1C7-42432B8C7D18}"/>
            </c:ext>
          </c:extLst>
        </c:ser>
        <c:ser>
          <c:idx val="2"/>
          <c:order val="2"/>
          <c:tx>
            <c:strRef>
              <c:f>Sheet1!$A$4</c:f>
              <c:strCache>
                <c:ptCount val="1"/>
                <c:pt idx="0">
                  <c:v>Video Sharing</c:v>
                </c:pt>
              </c:strCache>
            </c:strRef>
          </c:tx>
          <c:spPr>
            <a:solidFill>
              <a:schemeClr val="accent3"/>
            </a:solidFill>
            <a:ln>
              <a:noFill/>
            </a:ln>
            <a:effectLst/>
          </c:spPr>
          <c:invertIfNegative val="0"/>
          <c:cat>
            <c:strRef>
              <c:f>Sheet1!$B$1:$E$1</c:f>
              <c:strCache>
                <c:ptCount val="4"/>
                <c:pt idx="0">
                  <c:v>HP+CH</c:v>
                </c:pt>
                <c:pt idx="1">
                  <c:v>16-34</c:v>
                </c:pt>
                <c:pt idx="2">
                  <c:v>ABC1 Adults</c:v>
                </c:pt>
                <c:pt idx="3">
                  <c:v>Individuals</c:v>
                </c:pt>
              </c:strCache>
            </c:strRef>
          </c:cat>
          <c:val>
            <c:numRef>
              <c:f>Sheet1!$B$4:$E$4</c:f>
              <c:numCache>
                <c:formatCode>0.00</c:formatCode>
                <c:ptCount val="4"/>
                <c:pt idx="0">
                  <c:v>8.99</c:v>
                </c:pt>
                <c:pt idx="1">
                  <c:v>6.1936431592942132</c:v>
                </c:pt>
                <c:pt idx="2">
                  <c:v>3.7</c:v>
                </c:pt>
                <c:pt idx="3">
                  <c:v>5.0899041334654047</c:v>
                </c:pt>
              </c:numCache>
            </c:numRef>
          </c:val>
          <c:extLst>
            <c:ext xmlns:c16="http://schemas.microsoft.com/office/drawing/2014/chart" uri="{C3380CC4-5D6E-409C-BE32-E72D297353CC}">
              <c16:uniqueId val="{00000000-FA50-4DCE-BE9D-8E91A4A67E3F}"/>
            </c:ext>
          </c:extLst>
        </c:ser>
        <c:dLbls>
          <c:showLegendKey val="0"/>
          <c:showVal val="0"/>
          <c:showCatName val="0"/>
          <c:showSerName val="0"/>
          <c:showPercent val="0"/>
          <c:showBubbleSize val="0"/>
        </c:dLbls>
        <c:gapWidth val="80"/>
        <c:overlap val="100"/>
        <c:axId val="1780393952"/>
        <c:axId val="1780406432"/>
      </c:barChart>
      <c:catAx>
        <c:axId val="17803939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780406432"/>
        <c:crosses val="autoZero"/>
        <c:auto val="1"/>
        <c:lblAlgn val="ctr"/>
        <c:lblOffset val="100"/>
        <c:noMultiLvlLbl val="0"/>
      </c:catAx>
      <c:valAx>
        <c:axId val="17804064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 SHARE OF CO-VIEWING MINUTES</a:t>
                </a:r>
              </a:p>
            </c:rich>
          </c:tx>
          <c:layout>
            <c:manualLayout>
              <c:xMode val="edge"/>
              <c:yMode val="edge"/>
              <c:x val="0.39836584922367957"/>
              <c:y val="0.8652437782027400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780393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Sheet1!$A$2</c:f>
              <c:strCache>
                <c:ptCount val="1"/>
                <c:pt idx="0">
                  <c:v>Solo viewing</c:v>
                </c:pt>
              </c:strCache>
            </c:strRef>
          </c:tx>
          <c:spPr>
            <a:solidFill>
              <a:schemeClr val="accent1"/>
            </a:solidFill>
            <a:ln>
              <a:noFill/>
            </a:ln>
            <a:effectLst/>
          </c:spPr>
          <c:invertIfNegative val="0"/>
          <c:cat>
            <c:strRef>
              <c:f>Sheet1!$B$1:$E$1</c:f>
              <c:strCache>
                <c:ptCount val="4"/>
                <c:pt idx="0">
                  <c:v>SVOD</c:v>
                </c:pt>
                <c:pt idx="1">
                  <c:v>BVOD</c:v>
                </c:pt>
                <c:pt idx="2">
                  <c:v>Delayed</c:v>
                </c:pt>
                <c:pt idx="3">
                  <c:v>Live</c:v>
                </c:pt>
              </c:strCache>
            </c:strRef>
          </c:cat>
          <c:val>
            <c:numRef>
              <c:f>Sheet1!$B$2:$E$2</c:f>
              <c:numCache>
                <c:formatCode>0</c:formatCode>
                <c:ptCount val="4"/>
                <c:pt idx="0">
                  <c:v>16</c:v>
                </c:pt>
                <c:pt idx="1">
                  <c:v>7</c:v>
                </c:pt>
                <c:pt idx="2">
                  <c:v>10</c:v>
                </c:pt>
                <c:pt idx="3">
                  <c:v>69</c:v>
                </c:pt>
              </c:numCache>
            </c:numRef>
          </c:val>
          <c:extLst>
            <c:ext xmlns:c16="http://schemas.microsoft.com/office/drawing/2014/chart" uri="{C3380CC4-5D6E-409C-BE32-E72D297353CC}">
              <c16:uniqueId val="{00000000-7C33-4BFB-B1C7-42432B8C7D18}"/>
            </c:ext>
          </c:extLst>
        </c:ser>
        <c:ser>
          <c:idx val="1"/>
          <c:order val="1"/>
          <c:tx>
            <c:strRef>
              <c:f>Sheet1!$A$3</c:f>
              <c:strCache>
                <c:ptCount val="1"/>
                <c:pt idx="0">
                  <c:v>Paired Viewing</c:v>
                </c:pt>
              </c:strCache>
            </c:strRef>
          </c:tx>
          <c:spPr>
            <a:solidFill>
              <a:schemeClr val="accent2"/>
            </a:solidFill>
            <a:ln>
              <a:noFill/>
            </a:ln>
            <a:effectLst/>
          </c:spPr>
          <c:invertIfNegative val="0"/>
          <c:cat>
            <c:strRef>
              <c:f>Sheet1!$B$1:$E$1</c:f>
              <c:strCache>
                <c:ptCount val="4"/>
                <c:pt idx="0">
                  <c:v>SVOD</c:v>
                </c:pt>
                <c:pt idx="1">
                  <c:v>BVOD</c:v>
                </c:pt>
                <c:pt idx="2">
                  <c:v>Delayed</c:v>
                </c:pt>
                <c:pt idx="3">
                  <c:v>Live</c:v>
                </c:pt>
              </c:strCache>
            </c:strRef>
          </c:cat>
          <c:val>
            <c:numRef>
              <c:f>Sheet1!$B$3:$E$3</c:f>
              <c:numCache>
                <c:formatCode>0</c:formatCode>
                <c:ptCount val="4"/>
                <c:pt idx="0">
                  <c:v>13</c:v>
                </c:pt>
                <c:pt idx="1">
                  <c:v>7</c:v>
                </c:pt>
                <c:pt idx="2">
                  <c:v>9</c:v>
                </c:pt>
                <c:pt idx="3">
                  <c:v>43</c:v>
                </c:pt>
              </c:numCache>
            </c:numRef>
          </c:val>
          <c:extLst>
            <c:ext xmlns:c16="http://schemas.microsoft.com/office/drawing/2014/chart" uri="{C3380CC4-5D6E-409C-BE32-E72D297353CC}">
              <c16:uniqueId val="{00000001-7C33-4BFB-B1C7-42432B8C7D18}"/>
            </c:ext>
          </c:extLst>
        </c:ser>
        <c:ser>
          <c:idx val="2"/>
          <c:order val="2"/>
          <c:tx>
            <c:strRef>
              <c:f>Sheet1!$A$4</c:f>
              <c:strCache>
                <c:ptCount val="1"/>
                <c:pt idx="0">
                  <c:v>Group viewing</c:v>
                </c:pt>
              </c:strCache>
            </c:strRef>
          </c:tx>
          <c:spPr>
            <a:solidFill>
              <a:schemeClr val="accent3"/>
            </a:solidFill>
            <a:ln>
              <a:noFill/>
            </a:ln>
            <a:effectLst/>
          </c:spPr>
          <c:invertIfNegative val="0"/>
          <c:cat>
            <c:strRef>
              <c:f>Sheet1!$B$1:$E$1</c:f>
              <c:strCache>
                <c:ptCount val="4"/>
                <c:pt idx="0">
                  <c:v>SVOD</c:v>
                </c:pt>
                <c:pt idx="1">
                  <c:v>BVOD</c:v>
                </c:pt>
                <c:pt idx="2">
                  <c:v>Delayed</c:v>
                </c:pt>
                <c:pt idx="3">
                  <c:v>Live</c:v>
                </c:pt>
              </c:strCache>
            </c:strRef>
          </c:cat>
          <c:val>
            <c:numRef>
              <c:f>Sheet1!$B$4:$E$4</c:f>
              <c:numCache>
                <c:formatCode>0</c:formatCode>
                <c:ptCount val="4"/>
                <c:pt idx="0">
                  <c:v>4</c:v>
                </c:pt>
                <c:pt idx="1">
                  <c:v>1</c:v>
                </c:pt>
                <c:pt idx="2">
                  <c:v>1</c:v>
                </c:pt>
                <c:pt idx="3">
                  <c:v>7</c:v>
                </c:pt>
              </c:numCache>
            </c:numRef>
          </c:val>
          <c:extLst>
            <c:ext xmlns:c16="http://schemas.microsoft.com/office/drawing/2014/chart" uri="{C3380CC4-5D6E-409C-BE32-E72D297353CC}">
              <c16:uniqueId val="{00000002-7C33-4BFB-B1C7-42432B8C7D18}"/>
            </c:ext>
          </c:extLst>
        </c:ser>
        <c:dLbls>
          <c:showLegendKey val="0"/>
          <c:showVal val="0"/>
          <c:showCatName val="0"/>
          <c:showSerName val="0"/>
          <c:showPercent val="0"/>
          <c:showBubbleSize val="0"/>
        </c:dLbls>
        <c:gapWidth val="80"/>
        <c:overlap val="100"/>
        <c:axId val="1780393952"/>
        <c:axId val="1780406432"/>
      </c:barChart>
      <c:catAx>
        <c:axId val="17803939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780406432"/>
        <c:crosses val="autoZero"/>
        <c:auto val="1"/>
        <c:lblAlgn val="ctr"/>
        <c:lblOffset val="100"/>
        <c:noMultiLvlLbl val="0"/>
      </c:catAx>
      <c:valAx>
        <c:axId val="1780406432"/>
        <c:scaling>
          <c:orientation val="minMax"/>
          <c:max val="13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AVERAGE VIEWING MINUTES</a:t>
                </a:r>
              </a:p>
            </c:rich>
          </c:tx>
          <c:layout>
            <c:manualLayout>
              <c:xMode val="edge"/>
              <c:yMode val="edge"/>
              <c:x val="0.4178216551709657"/>
              <c:y val="0.8668005849725354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780393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E9C793-8501-488B-982D-300E53382C8D}" type="datetimeFigureOut">
              <a:rPr lang="en-GB" smtClean="0"/>
              <a:t>06/08/2024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A165D-FBF7-43A1-949E-F11622CD28E6}" type="slidenum">
              <a:rPr lang="en-GB" smtClean="0"/>
              <a:t>‹#›</a:t>
            </a:fld>
            <a:endParaRPr lang="en-GB"/>
          </a:p>
        </p:txBody>
      </p:sp>
    </p:spTree>
    <p:extLst>
      <p:ext uri="{BB962C8B-B14F-4D97-AF65-F5344CB8AC3E}">
        <p14:creationId xmlns:p14="http://schemas.microsoft.com/office/powerpoint/2010/main" val="3446682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6 in-home factors that influence ad recall ‘Other people’ is 1 of the key factors.</a:t>
            </a:r>
          </a:p>
        </p:txBody>
      </p:sp>
      <p:sp>
        <p:nvSpPr>
          <p:cNvPr id="4" name="Slide Number Placeholder 3"/>
          <p:cNvSpPr>
            <a:spLocks noGrp="1"/>
          </p:cNvSpPr>
          <p:nvPr>
            <p:ph type="sldNum" sz="quarter" idx="5"/>
          </p:nvPr>
        </p:nvSpPr>
        <p:spPr/>
        <p:txBody>
          <a:bodyPr/>
          <a:lstStyle/>
          <a:p>
            <a:fld id="{3FAA165D-FBF7-43A1-949E-F11622CD28E6}" type="slidenum">
              <a:rPr lang="en-GB" smtClean="0"/>
              <a:t>2</a:t>
            </a:fld>
            <a:endParaRPr lang="en-GB"/>
          </a:p>
        </p:txBody>
      </p:sp>
    </p:spTree>
    <p:extLst>
      <p:ext uri="{BB962C8B-B14F-4D97-AF65-F5344CB8AC3E}">
        <p14:creationId xmlns:p14="http://schemas.microsoft.com/office/powerpoint/2010/main" val="3639367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hangingPunct="1">
              <a:spcBef>
                <a:spcPts val="0"/>
              </a:spcBef>
              <a:buNone/>
            </a:pPr>
            <a:r>
              <a:rPr lang="en-GB" dirty="0"/>
              <a:t>In the home, the living room is the location with the highest ad recall.</a:t>
            </a:r>
            <a:endParaRPr lang="en-GB" sz="1200" dirty="0">
              <a:solidFill>
                <a:schemeClr val="bg1"/>
              </a:solidFill>
              <a:latin typeface="Helvetica Neue" panose="02000503000000020004" pitchFamily="2" charset="0"/>
            </a:endParaRPr>
          </a:p>
          <a:p>
            <a:pPr marL="0" indent="0" hangingPunct="1">
              <a:spcBef>
                <a:spcPts val="0"/>
              </a:spcBef>
              <a:buNone/>
            </a:pPr>
            <a:endParaRPr lang="en-GB" sz="1200" dirty="0">
              <a:solidFill>
                <a:schemeClr val="bg1"/>
              </a:solidFill>
              <a:latin typeface="Helvetica Neue" panose="02000503000000020004" pitchFamily="2" charset="0"/>
            </a:endParaRPr>
          </a:p>
          <a:p>
            <a:pPr marL="0" indent="0" hangingPunct="1">
              <a:spcBef>
                <a:spcPts val="0"/>
              </a:spcBef>
              <a:buNone/>
            </a:pPr>
            <a:r>
              <a:rPr lang="en-GB" sz="1200" dirty="0">
                <a:solidFill>
                  <a:schemeClr val="bg1"/>
                </a:solidFill>
                <a:latin typeface="Helvetica Neue" panose="02000503000000020004" pitchFamily="2" charset="0"/>
              </a:rPr>
              <a:t>A18. Do you remember seeing any advertising when you watched [OCCASION]?</a:t>
            </a:r>
          </a:p>
          <a:p>
            <a:pPr marL="0" indent="0" hangingPunct="1">
              <a:spcBef>
                <a:spcPts val="0"/>
              </a:spcBef>
              <a:buNone/>
            </a:pPr>
            <a:r>
              <a:rPr lang="en-GB" sz="1200" dirty="0">
                <a:solidFill>
                  <a:schemeClr val="bg1"/>
                </a:solidFill>
                <a:latin typeface="Helvetica Neue" panose="02000503000000020004" pitchFamily="2" charset="0"/>
              </a:rPr>
              <a:t>A5. Where were you when you watched [OCCASION]?</a:t>
            </a:r>
          </a:p>
          <a:p>
            <a:pPr marL="0" indent="0" hangingPunct="1">
              <a:spcBef>
                <a:spcPts val="0"/>
              </a:spcBef>
              <a:buNone/>
            </a:pPr>
            <a:endParaRPr lang="en-GB" sz="1200" dirty="0">
              <a:solidFill>
                <a:schemeClr val="bg1"/>
              </a:solidFill>
              <a:latin typeface="Helvetica Neue" panose="02000503000000020004" pitchFamily="2" charset="0"/>
            </a:endParaRPr>
          </a:p>
          <a:p>
            <a:pPr marL="0" indent="0" hangingPunct="1">
              <a:spcBef>
                <a:spcPts val="0"/>
              </a:spcBef>
              <a:buNone/>
            </a:pPr>
            <a:r>
              <a:rPr lang="en-GB" sz="1200" dirty="0">
                <a:solidFill>
                  <a:schemeClr val="bg1"/>
                </a:solidFill>
                <a:latin typeface="Helvetica Neue" panose="02000503000000020004" pitchFamily="2" charset="0"/>
              </a:rPr>
              <a:t>Base: 4,005 viewing occasions with ads answered by 2,017 online respondents aged 18-75 who watched any type of video content via any source the previous day.  Sample matched to Barb.</a:t>
            </a:r>
          </a:p>
          <a:p>
            <a:endParaRPr lang="en-GB" dirty="0"/>
          </a:p>
        </p:txBody>
      </p:sp>
      <p:sp>
        <p:nvSpPr>
          <p:cNvPr id="4" name="Slide Number Placeholder 3"/>
          <p:cNvSpPr>
            <a:spLocks noGrp="1"/>
          </p:cNvSpPr>
          <p:nvPr>
            <p:ph type="sldNum" sz="quarter" idx="5"/>
          </p:nvPr>
        </p:nvSpPr>
        <p:spPr/>
        <p:txBody>
          <a:bodyPr/>
          <a:lstStyle/>
          <a:p>
            <a:fld id="{49B8512A-5DE0-470A-93A1-BCA5FB208AD6}" type="slidenum">
              <a:rPr lang="en-GB" smtClean="0"/>
              <a:t>3</a:t>
            </a:fld>
            <a:endParaRPr lang="en-GB"/>
          </a:p>
        </p:txBody>
      </p:sp>
    </p:spTree>
    <p:extLst>
      <p:ext uri="{BB962C8B-B14F-4D97-AF65-F5344CB8AC3E}">
        <p14:creationId xmlns:p14="http://schemas.microsoft.com/office/powerpoint/2010/main" val="702410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in the living room, we are more likely to be with others. Ad recall increases by 23% when watching with others compared to watching alone. Additionally, viewers are twice as likely to repeat or mimic the ads, with this likelihood increasing to 3.2 times as likely when watching with children.</a:t>
            </a:r>
          </a:p>
        </p:txBody>
      </p:sp>
      <p:sp>
        <p:nvSpPr>
          <p:cNvPr id="4" name="Slide Number Placeholder 3"/>
          <p:cNvSpPr>
            <a:spLocks noGrp="1"/>
          </p:cNvSpPr>
          <p:nvPr>
            <p:ph type="sldNum" sz="quarter" idx="5"/>
          </p:nvPr>
        </p:nvSpPr>
        <p:spPr/>
        <p:txBody>
          <a:bodyPr/>
          <a:lstStyle/>
          <a:p>
            <a:fld id="{3FAA165D-FBF7-43A1-949E-F11622CD28E6}" type="slidenum">
              <a:rPr lang="en-GB" smtClean="0"/>
              <a:t>4</a:t>
            </a:fld>
            <a:endParaRPr lang="en-GB"/>
          </a:p>
        </p:txBody>
      </p:sp>
    </p:spTree>
    <p:extLst>
      <p:ext uri="{BB962C8B-B14F-4D97-AF65-F5344CB8AC3E}">
        <p14:creationId xmlns:p14="http://schemas.microsoft.com/office/powerpoint/2010/main" val="3579018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6000" dirty="0"/>
              <a:t>Up to 89% of all shared viewing occurs in the living room, with the kitchen being the least likely room for shared viewing to occur.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26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There is a higher likelihood of shared broadcaster viewing amongst 16-34s, particularly high percentage (17%) of group viewing (3+ people).</a:t>
            </a:r>
            <a:endParaRPr lang="en-GB" dirty="0"/>
          </a:p>
        </p:txBody>
      </p:sp>
      <p:sp>
        <p:nvSpPr>
          <p:cNvPr id="4" name="Slide Number Placeholder 3"/>
          <p:cNvSpPr>
            <a:spLocks noGrp="1"/>
          </p:cNvSpPr>
          <p:nvPr>
            <p:ph type="sldNum" sz="quarter" idx="5"/>
          </p:nvPr>
        </p:nvSpPr>
        <p:spPr/>
        <p:txBody>
          <a:bodyPr/>
          <a:lstStyle/>
          <a:p>
            <a:fld id="{3FAA165D-FBF7-43A1-949E-F11622CD28E6}" type="slidenum">
              <a:rPr lang="en-GB" smtClean="0"/>
              <a:t>7</a:t>
            </a:fld>
            <a:endParaRPr lang="en-GB"/>
          </a:p>
        </p:txBody>
      </p:sp>
    </p:spTree>
    <p:extLst>
      <p:ext uri="{BB962C8B-B14F-4D97-AF65-F5344CB8AC3E}">
        <p14:creationId xmlns:p14="http://schemas.microsoft.com/office/powerpoint/2010/main" val="796022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16-34s are more likely to watch Broadcaster TV in groups than older audiences.</a:t>
            </a:r>
          </a:p>
        </p:txBody>
      </p:sp>
      <p:sp>
        <p:nvSpPr>
          <p:cNvPr id="4" name="Slide Number Placeholder 3"/>
          <p:cNvSpPr>
            <a:spLocks noGrp="1"/>
          </p:cNvSpPr>
          <p:nvPr>
            <p:ph type="sldNum" sz="quarter" idx="5"/>
          </p:nvPr>
        </p:nvSpPr>
        <p:spPr/>
        <p:txBody>
          <a:bodyPr/>
          <a:lstStyle/>
          <a:p>
            <a:fld id="{3FAA165D-FBF7-43A1-949E-F11622CD28E6}" type="slidenum">
              <a:rPr lang="en-GB" smtClean="0"/>
              <a:t>8</a:t>
            </a:fld>
            <a:endParaRPr lang="en-GB"/>
          </a:p>
        </p:txBody>
      </p:sp>
    </p:spTree>
    <p:extLst>
      <p:ext uri="{BB962C8B-B14F-4D97-AF65-F5344CB8AC3E}">
        <p14:creationId xmlns:p14="http://schemas.microsoft.com/office/powerpoint/2010/main" val="122103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Most likely to find 16-34s group viewing in live &amp; delayed TV content.</a:t>
            </a:r>
          </a:p>
        </p:txBody>
      </p:sp>
      <p:sp>
        <p:nvSpPr>
          <p:cNvPr id="4" name="Slide Number Placeholder 3"/>
          <p:cNvSpPr>
            <a:spLocks noGrp="1"/>
          </p:cNvSpPr>
          <p:nvPr>
            <p:ph type="sldNum" sz="quarter" idx="5"/>
          </p:nvPr>
        </p:nvSpPr>
        <p:spPr/>
        <p:txBody>
          <a:bodyPr/>
          <a:lstStyle/>
          <a:p>
            <a:fld id="{3FAA165D-FBF7-43A1-949E-F11622CD28E6}" type="slidenum">
              <a:rPr lang="en-GB" smtClean="0"/>
              <a:t>9</a:t>
            </a:fld>
            <a:endParaRPr lang="en-GB"/>
          </a:p>
        </p:txBody>
      </p:sp>
    </p:spTree>
    <p:extLst>
      <p:ext uri="{BB962C8B-B14F-4D97-AF65-F5344CB8AC3E}">
        <p14:creationId xmlns:p14="http://schemas.microsoft.com/office/powerpoint/2010/main" val="4068937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Broadcaster TV accounts for the highest volume of co-viewing minutes.</a:t>
            </a:r>
          </a:p>
        </p:txBody>
      </p:sp>
      <p:sp>
        <p:nvSpPr>
          <p:cNvPr id="4" name="Slide Number Placeholder 3"/>
          <p:cNvSpPr>
            <a:spLocks noGrp="1"/>
          </p:cNvSpPr>
          <p:nvPr>
            <p:ph type="sldNum" sz="quarter" idx="5"/>
          </p:nvPr>
        </p:nvSpPr>
        <p:spPr/>
        <p:txBody>
          <a:bodyPr/>
          <a:lstStyle/>
          <a:p>
            <a:fld id="{3FAA165D-FBF7-43A1-949E-F11622CD28E6}" type="slidenum">
              <a:rPr lang="en-GB" smtClean="0"/>
              <a:t>11</a:t>
            </a:fld>
            <a:endParaRPr lang="en-GB"/>
          </a:p>
        </p:txBody>
      </p:sp>
    </p:spTree>
    <p:extLst>
      <p:ext uri="{BB962C8B-B14F-4D97-AF65-F5344CB8AC3E}">
        <p14:creationId xmlns:p14="http://schemas.microsoft.com/office/powerpoint/2010/main" val="4063049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TV is a crucial shared viewing occasion, where the most co-viewing minutes occur.</a:t>
            </a:r>
          </a:p>
        </p:txBody>
      </p:sp>
      <p:sp>
        <p:nvSpPr>
          <p:cNvPr id="4" name="Slide Number Placeholder 3"/>
          <p:cNvSpPr>
            <a:spLocks noGrp="1"/>
          </p:cNvSpPr>
          <p:nvPr>
            <p:ph type="sldNum" sz="quarter" idx="5"/>
          </p:nvPr>
        </p:nvSpPr>
        <p:spPr/>
        <p:txBody>
          <a:bodyPr/>
          <a:lstStyle/>
          <a:p>
            <a:fld id="{3FAA165D-FBF7-43A1-949E-F11622CD28E6}" type="slidenum">
              <a:rPr lang="en-GB" smtClean="0"/>
              <a:t>12</a:t>
            </a:fld>
            <a:endParaRPr lang="en-GB"/>
          </a:p>
        </p:txBody>
      </p:sp>
    </p:spTree>
    <p:extLst>
      <p:ext uri="{BB962C8B-B14F-4D97-AF65-F5344CB8AC3E}">
        <p14:creationId xmlns:p14="http://schemas.microsoft.com/office/powerpoint/2010/main" val="2255185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052C9-26D8-CDBA-C233-B6234706C7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6981393-B995-7441-1058-6EC6FAA8FF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B6D6A8-41AD-5B64-CF5C-91166D1D93FE}"/>
              </a:ext>
            </a:extLst>
          </p:cNvPr>
          <p:cNvSpPr>
            <a:spLocks noGrp="1"/>
          </p:cNvSpPr>
          <p:nvPr>
            <p:ph type="dt" sz="half" idx="10"/>
          </p:nvPr>
        </p:nvSpPr>
        <p:spPr/>
        <p:txBody>
          <a:bodyPr/>
          <a:lstStyle/>
          <a:p>
            <a:fld id="{4BAF16C3-CE84-4F52-BCA5-E1741047D812}" type="datetimeFigureOut">
              <a:rPr lang="en-GB" smtClean="0"/>
              <a:t>06/08/2024</a:t>
            </a:fld>
            <a:endParaRPr lang="en-GB"/>
          </a:p>
        </p:txBody>
      </p:sp>
      <p:sp>
        <p:nvSpPr>
          <p:cNvPr id="5" name="Footer Placeholder 4">
            <a:extLst>
              <a:ext uri="{FF2B5EF4-FFF2-40B4-BE49-F238E27FC236}">
                <a16:creationId xmlns:a16="http://schemas.microsoft.com/office/drawing/2014/main" id="{5EFFAF2F-6AA1-6FC2-DAFB-32A7FF8EBE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75380E-21C0-4303-772B-2E975C40B758}"/>
              </a:ext>
            </a:extLst>
          </p:cNvPr>
          <p:cNvSpPr>
            <a:spLocks noGrp="1"/>
          </p:cNvSpPr>
          <p:nvPr>
            <p:ph type="sldNum" sz="quarter" idx="12"/>
          </p:nvPr>
        </p:nvSpPr>
        <p:spPr/>
        <p:txBody>
          <a:bodyPr/>
          <a:lstStyle/>
          <a:p>
            <a:fld id="{E9BC317E-FCD0-412E-A78E-39349CE2E9D2}" type="slidenum">
              <a:rPr lang="en-GB" smtClean="0"/>
              <a:t>‹#›</a:t>
            </a:fld>
            <a:endParaRPr lang="en-GB"/>
          </a:p>
        </p:txBody>
      </p:sp>
    </p:spTree>
    <p:extLst>
      <p:ext uri="{BB962C8B-B14F-4D97-AF65-F5344CB8AC3E}">
        <p14:creationId xmlns:p14="http://schemas.microsoft.com/office/powerpoint/2010/main" val="828398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D20BA-E331-8C09-2382-594BFE02B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526C62F-D0F1-AA78-7000-4BDCD0B787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C8208D-64DD-C6B3-F495-ABE46AEF5187}"/>
              </a:ext>
            </a:extLst>
          </p:cNvPr>
          <p:cNvSpPr>
            <a:spLocks noGrp="1"/>
          </p:cNvSpPr>
          <p:nvPr>
            <p:ph type="dt" sz="half" idx="10"/>
          </p:nvPr>
        </p:nvSpPr>
        <p:spPr/>
        <p:txBody>
          <a:bodyPr/>
          <a:lstStyle/>
          <a:p>
            <a:fld id="{4BAF16C3-CE84-4F52-BCA5-E1741047D812}" type="datetimeFigureOut">
              <a:rPr lang="en-GB" smtClean="0"/>
              <a:t>06/08/2024</a:t>
            </a:fld>
            <a:endParaRPr lang="en-GB"/>
          </a:p>
        </p:txBody>
      </p:sp>
      <p:sp>
        <p:nvSpPr>
          <p:cNvPr id="5" name="Footer Placeholder 4">
            <a:extLst>
              <a:ext uri="{FF2B5EF4-FFF2-40B4-BE49-F238E27FC236}">
                <a16:creationId xmlns:a16="http://schemas.microsoft.com/office/drawing/2014/main" id="{29F64B82-9645-9947-0E42-350CB8E615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5F5375-4A4E-4B42-225B-7400A1ACF43D}"/>
              </a:ext>
            </a:extLst>
          </p:cNvPr>
          <p:cNvSpPr>
            <a:spLocks noGrp="1"/>
          </p:cNvSpPr>
          <p:nvPr>
            <p:ph type="sldNum" sz="quarter" idx="12"/>
          </p:nvPr>
        </p:nvSpPr>
        <p:spPr/>
        <p:txBody>
          <a:bodyPr/>
          <a:lstStyle/>
          <a:p>
            <a:fld id="{E9BC317E-FCD0-412E-A78E-39349CE2E9D2}" type="slidenum">
              <a:rPr lang="en-GB" smtClean="0"/>
              <a:t>‹#›</a:t>
            </a:fld>
            <a:endParaRPr lang="en-GB"/>
          </a:p>
        </p:txBody>
      </p:sp>
    </p:spTree>
    <p:extLst>
      <p:ext uri="{BB962C8B-B14F-4D97-AF65-F5344CB8AC3E}">
        <p14:creationId xmlns:p14="http://schemas.microsoft.com/office/powerpoint/2010/main" val="112151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57BFC1-10F7-9E0E-E6B0-0A44D16D053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EE3E96D-14FD-5CA6-566C-0F3D101F23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E8C50E-B6B1-5C1E-348F-37D3E221CAA7}"/>
              </a:ext>
            </a:extLst>
          </p:cNvPr>
          <p:cNvSpPr>
            <a:spLocks noGrp="1"/>
          </p:cNvSpPr>
          <p:nvPr>
            <p:ph type="dt" sz="half" idx="10"/>
          </p:nvPr>
        </p:nvSpPr>
        <p:spPr/>
        <p:txBody>
          <a:bodyPr/>
          <a:lstStyle/>
          <a:p>
            <a:fld id="{4BAF16C3-CE84-4F52-BCA5-E1741047D812}" type="datetimeFigureOut">
              <a:rPr lang="en-GB" smtClean="0"/>
              <a:t>06/08/2024</a:t>
            </a:fld>
            <a:endParaRPr lang="en-GB"/>
          </a:p>
        </p:txBody>
      </p:sp>
      <p:sp>
        <p:nvSpPr>
          <p:cNvPr id="5" name="Footer Placeholder 4">
            <a:extLst>
              <a:ext uri="{FF2B5EF4-FFF2-40B4-BE49-F238E27FC236}">
                <a16:creationId xmlns:a16="http://schemas.microsoft.com/office/drawing/2014/main" id="{1F324CF5-F130-795C-F6D5-E6668A631A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28B0F0-4D99-C64F-CD2E-8932A56B3BB0}"/>
              </a:ext>
            </a:extLst>
          </p:cNvPr>
          <p:cNvSpPr>
            <a:spLocks noGrp="1"/>
          </p:cNvSpPr>
          <p:nvPr>
            <p:ph type="sldNum" sz="quarter" idx="12"/>
          </p:nvPr>
        </p:nvSpPr>
        <p:spPr/>
        <p:txBody>
          <a:bodyPr/>
          <a:lstStyle/>
          <a:p>
            <a:fld id="{E9BC317E-FCD0-412E-A78E-39349CE2E9D2}" type="slidenum">
              <a:rPr lang="en-GB" smtClean="0"/>
              <a:t>‹#›</a:t>
            </a:fld>
            <a:endParaRPr lang="en-GB"/>
          </a:p>
        </p:txBody>
      </p:sp>
    </p:spTree>
    <p:extLst>
      <p:ext uri="{BB962C8B-B14F-4D97-AF65-F5344CB8AC3E}">
        <p14:creationId xmlns:p14="http://schemas.microsoft.com/office/powerpoint/2010/main" val="3396774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06/08/2024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102482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06/08/2024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411457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06/08/2024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68383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06/08/2024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3798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06/08/2024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2589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06/08/2024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56928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06/08/2024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45932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06/08/2024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77294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39C68-CBD4-084D-FD32-EE9C02116E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94B3A8E-4D78-475F-E03E-97F991FF27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9911BF-90DD-52F5-280A-986DB51A8D1B}"/>
              </a:ext>
            </a:extLst>
          </p:cNvPr>
          <p:cNvSpPr>
            <a:spLocks noGrp="1"/>
          </p:cNvSpPr>
          <p:nvPr>
            <p:ph type="dt" sz="half" idx="10"/>
          </p:nvPr>
        </p:nvSpPr>
        <p:spPr/>
        <p:txBody>
          <a:bodyPr/>
          <a:lstStyle/>
          <a:p>
            <a:fld id="{4BAF16C3-CE84-4F52-BCA5-E1741047D812}" type="datetimeFigureOut">
              <a:rPr lang="en-GB" smtClean="0"/>
              <a:t>06/08/2024</a:t>
            </a:fld>
            <a:endParaRPr lang="en-GB"/>
          </a:p>
        </p:txBody>
      </p:sp>
      <p:sp>
        <p:nvSpPr>
          <p:cNvPr id="5" name="Footer Placeholder 4">
            <a:extLst>
              <a:ext uri="{FF2B5EF4-FFF2-40B4-BE49-F238E27FC236}">
                <a16:creationId xmlns:a16="http://schemas.microsoft.com/office/drawing/2014/main" id="{244115DD-FA0E-9240-6249-2E9550B8F7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0FAF2B-A7BF-2875-984E-1F8BE50D17CE}"/>
              </a:ext>
            </a:extLst>
          </p:cNvPr>
          <p:cNvSpPr>
            <a:spLocks noGrp="1"/>
          </p:cNvSpPr>
          <p:nvPr>
            <p:ph type="sldNum" sz="quarter" idx="12"/>
          </p:nvPr>
        </p:nvSpPr>
        <p:spPr/>
        <p:txBody>
          <a:bodyPr/>
          <a:lstStyle/>
          <a:p>
            <a:fld id="{E9BC317E-FCD0-412E-A78E-39349CE2E9D2}" type="slidenum">
              <a:rPr lang="en-GB" smtClean="0"/>
              <a:t>‹#›</a:t>
            </a:fld>
            <a:endParaRPr lang="en-GB"/>
          </a:p>
        </p:txBody>
      </p:sp>
    </p:spTree>
    <p:extLst>
      <p:ext uri="{BB962C8B-B14F-4D97-AF65-F5344CB8AC3E}">
        <p14:creationId xmlns:p14="http://schemas.microsoft.com/office/powerpoint/2010/main" val="3151560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06/08/2024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33060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06/08/2024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80313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06/08/2024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71752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06/08/2024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13921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06/08/2024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61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06/08/2024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86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06/08/2024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3950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06/08/2024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26643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06/08/2024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27685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06/08/2024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026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A9113-9B17-AD60-75BC-6F10F1D791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BDD8100-6A7A-D6B4-6767-2D458B1BAD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467404-B4E1-161A-99B1-86CFECF49C00}"/>
              </a:ext>
            </a:extLst>
          </p:cNvPr>
          <p:cNvSpPr>
            <a:spLocks noGrp="1"/>
          </p:cNvSpPr>
          <p:nvPr>
            <p:ph type="dt" sz="half" idx="10"/>
          </p:nvPr>
        </p:nvSpPr>
        <p:spPr/>
        <p:txBody>
          <a:bodyPr/>
          <a:lstStyle/>
          <a:p>
            <a:fld id="{4BAF16C3-CE84-4F52-BCA5-E1741047D812}" type="datetimeFigureOut">
              <a:rPr lang="en-GB" smtClean="0"/>
              <a:t>06/08/2024</a:t>
            </a:fld>
            <a:endParaRPr lang="en-GB"/>
          </a:p>
        </p:txBody>
      </p:sp>
      <p:sp>
        <p:nvSpPr>
          <p:cNvPr id="5" name="Footer Placeholder 4">
            <a:extLst>
              <a:ext uri="{FF2B5EF4-FFF2-40B4-BE49-F238E27FC236}">
                <a16:creationId xmlns:a16="http://schemas.microsoft.com/office/drawing/2014/main" id="{00C4A07C-9F5A-18F7-6719-AD36BDE0EE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5DE3B8-B24A-1B22-C035-1A01F0CAD2F5}"/>
              </a:ext>
            </a:extLst>
          </p:cNvPr>
          <p:cNvSpPr>
            <a:spLocks noGrp="1"/>
          </p:cNvSpPr>
          <p:nvPr>
            <p:ph type="sldNum" sz="quarter" idx="12"/>
          </p:nvPr>
        </p:nvSpPr>
        <p:spPr/>
        <p:txBody>
          <a:bodyPr/>
          <a:lstStyle/>
          <a:p>
            <a:fld id="{E9BC317E-FCD0-412E-A78E-39349CE2E9D2}" type="slidenum">
              <a:rPr lang="en-GB" smtClean="0"/>
              <a:t>‹#›</a:t>
            </a:fld>
            <a:endParaRPr lang="en-GB"/>
          </a:p>
        </p:txBody>
      </p:sp>
    </p:spTree>
    <p:extLst>
      <p:ext uri="{BB962C8B-B14F-4D97-AF65-F5344CB8AC3E}">
        <p14:creationId xmlns:p14="http://schemas.microsoft.com/office/powerpoint/2010/main" val="27224030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06/08/2024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35365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06/08/2024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79624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06/08/2024</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119822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06/08/2024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22194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06/08/2024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20341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06/08/2024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284595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06/08/2024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8538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06/08/2024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267515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06/08/2024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84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06/08/2024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25656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5DCF3-FD84-0B8D-1ED3-9E0C2A761B7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1123D8-9E53-9C8B-E050-63941536FB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DE98D60-48C3-15E1-D087-1DA92E4896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6C1CCC1-2C20-DCF9-2433-3332F5FC1E1A}"/>
              </a:ext>
            </a:extLst>
          </p:cNvPr>
          <p:cNvSpPr>
            <a:spLocks noGrp="1"/>
          </p:cNvSpPr>
          <p:nvPr>
            <p:ph type="dt" sz="half" idx="10"/>
          </p:nvPr>
        </p:nvSpPr>
        <p:spPr/>
        <p:txBody>
          <a:bodyPr/>
          <a:lstStyle/>
          <a:p>
            <a:fld id="{4BAF16C3-CE84-4F52-BCA5-E1741047D812}" type="datetimeFigureOut">
              <a:rPr lang="en-GB" smtClean="0"/>
              <a:t>06/08/2024</a:t>
            </a:fld>
            <a:endParaRPr lang="en-GB"/>
          </a:p>
        </p:txBody>
      </p:sp>
      <p:sp>
        <p:nvSpPr>
          <p:cNvPr id="6" name="Footer Placeholder 5">
            <a:extLst>
              <a:ext uri="{FF2B5EF4-FFF2-40B4-BE49-F238E27FC236}">
                <a16:creationId xmlns:a16="http://schemas.microsoft.com/office/drawing/2014/main" id="{99A7B564-BFD6-4CAE-2DC9-B7C347B19D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0A2FDE-3125-412B-CFC7-F1A16206BEF6}"/>
              </a:ext>
            </a:extLst>
          </p:cNvPr>
          <p:cNvSpPr>
            <a:spLocks noGrp="1"/>
          </p:cNvSpPr>
          <p:nvPr>
            <p:ph type="sldNum" sz="quarter" idx="12"/>
          </p:nvPr>
        </p:nvSpPr>
        <p:spPr/>
        <p:txBody>
          <a:bodyPr/>
          <a:lstStyle/>
          <a:p>
            <a:fld id="{E9BC317E-FCD0-412E-A78E-39349CE2E9D2}" type="slidenum">
              <a:rPr lang="en-GB" smtClean="0"/>
              <a:t>‹#›</a:t>
            </a:fld>
            <a:endParaRPr lang="en-GB"/>
          </a:p>
        </p:txBody>
      </p:sp>
    </p:spTree>
    <p:extLst>
      <p:ext uri="{BB962C8B-B14F-4D97-AF65-F5344CB8AC3E}">
        <p14:creationId xmlns:p14="http://schemas.microsoft.com/office/powerpoint/2010/main" val="7285803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06/08/2024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35422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FAC5BB-39CE-1A4C-8812-F3A17EA4417C}"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537034-C073-224B-8A1D-BD7C891A4C35}" type="slidenum">
              <a:rPr lang="en-US" smtClean="0"/>
              <a:t>‹#›</a:t>
            </a:fld>
            <a:endParaRPr lang="en-US"/>
          </a:p>
        </p:txBody>
      </p:sp>
    </p:spTree>
    <p:extLst>
      <p:ext uri="{BB962C8B-B14F-4D97-AF65-F5344CB8AC3E}">
        <p14:creationId xmlns:p14="http://schemas.microsoft.com/office/powerpoint/2010/main" val="34862900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FAC5BB-39CE-1A4C-8812-F3A17EA4417C}" type="datetimeFigureOut">
              <a:rPr lang="en-US" smtClean="0"/>
              <a:t>8/6/2024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537034-C073-224B-8A1D-BD7C891A4C35}" type="slidenum">
              <a:rPr lang="en-US" smtClean="0"/>
              <a:t>‹#›</a:t>
            </a:fld>
            <a:endParaRPr lang="en-US"/>
          </a:p>
        </p:txBody>
      </p:sp>
    </p:spTree>
    <p:extLst>
      <p:ext uri="{BB962C8B-B14F-4D97-AF65-F5344CB8AC3E}">
        <p14:creationId xmlns:p14="http://schemas.microsoft.com/office/powerpoint/2010/main" val="30261270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0BB3773D-6CED-4B8A-A46D-AF2BA032FCD8}"/>
              </a:ext>
            </a:extLst>
          </p:cNvPr>
          <p:cNvSpPr>
            <a:spLocks noGrp="1"/>
          </p:cNvSpPr>
          <p:nvPr>
            <p:ph type="sldNum" sz="quarter" idx="19"/>
          </p:nvPr>
        </p:nvSpPr>
        <p:spPr/>
        <p:txBody>
          <a:bodyPr/>
          <a:lstStyle/>
          <a:p>
            <a:fld id="{D61AABEC-672F-4B68-B914-690DA978312C}" type="slidenum">
              <a:rPr lang="en-GB" smtClean="0"/>
              <a:pPr/>
              <a:t>‹#›</a:t>
            </a:fld>
            <a:r>
              <a:rPr lang="en-GB" dirty="0"/>
              <a:t>  </a:t>
            </a:r>
          </a:p>
        </p:txBody>
      </p:sp>
      <p:sp>
        <p:nvSpPr>
          <p:cNvPr id="5" name="Title" descr="Header">
            <a:extLst>
              <a:ext uri="{FF2B5EF4-FFF2-40B4-BE49-F238E27FC236}">
                <a16:creationId xmlns:a16="http://schemas.microsoft.com/office/drawing/2014/main" id="{93A2C7FC-586B-457F-BC57-4BB7FE1F784D}"/>
              </a:ext>
            </a:extLst>
          </p:cNvPr>
          <p:cNvSpPr>
            <a:spLocks noGrp="1"/>
          </p:cNvSpPr>
          <p:nvPr>
            <p:ph type="title"/>
          </p:nvPr>
        </p:nvSpPr>
        <p:spPr/>
        <p:txBody>
          <a:bodyPr/>
          <a:lstStyle/>
          <a:p>
            <a:r>
              <a:rPr lang="en-US"/>
              <a:t>Click to edit Master title style</a:t>
            </a:r>
            <a:endParaRPr lang="en-GB" dirty="0"/>
          </a:p>
        </p:txBody>
      </p:sp>
      <p:sp>
        <p:nvSpPr>
          <p:cNvPr id="6" name="Subtitle">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50000" y="1241781"/>
            <a:ext cx="9341700" cy="307777"/>
          </a:xfrm>
          <a:noFill/>
        </p:spPr>
        <p:txBody>
          <a:bodyPr vert="horz" wrap="square" lIns="0" tIns="0" rIns="0" bIns="0" rtlCol="0">
            <a:spAutoFit/>
          </a:bodyPr>
          <a:lstStyle>
            <a:lvl1pPr>
              <a:lnSpc>
                <a:spcPct val="100000"/>
              </a:lnSpc>
              <a:defRPr lang="en-GB" sz="2000" b="1" dirty="0">
                <a:solidFill>
                  <a:schemeClr val="tx2"/>
                </a:solidFill>
              </a:defRPr>
            </a:lvl1pPr>
          </a:lstStyle>
          <a:p>
            <a:r>
              <a:rPr lang="en-GB" dirty="0"/>
              <a:t>Subtitle here</a:t>
            </a: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50000" y="1792800"/>
            <a:ext cx="11274425" cy="3876675"/>
          </a:xfrm>
          <a:solidFill>
            <a:srgbClr val="E8E8E8"/>
          </a:solidFill>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dirty="0"/>
              <a:t>Insert diagram here</a:t>
            </a:r>
          </a:p>
        </p:txBody>
      </p:sp>
      <p:sp>
        <p:nvSpPr>
          <p:cNvPr id="9" name="Base">
            <a:extLst>
              <a:ext uri="{FF2B5EF4-FFF2-40B4-BE49-F238E27FC236}">
                <a16:creationId xmlns:a16="http://schemas.microsoft.com/office/drawing/2014/main" id="{8A099BBE-5290-4ECD-A202-CB681241C242}"/>
              </a:ext>
            </a:extLst>
          </p:cNvPr>
          <p:cNvSpPr>
            <a:spLocks noGrp="1"/>
          </p:cNvSpPr>
          <p:nvPr>
            <p:ph type="body" sz="quarter" idx="18" hasCustomPrompt="1"/>
          </p:nvPr>
        </p:nvSpPr>
        <p:spPr>
          <a:xfrm>
            <a:off x="452897" y="5823783"/>
            <a:ext cx="11277975" cy="124906"/>
          </a:xfr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Base and source info (delete if not necessary)</a:t>
            </a:r>
          </a:p>
        </p:txBody>
      </p:sp>
    </p:spTree>
    <p:extLst>
      <p:ext uri="{BB962C8B-B14F-4D97-AF65-F5344CB8AC3E}">
        <p14:creationId xmlns:p14="http://schemas.microsoft.com/office/powerpoint/2010/main" val="295716749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548DB-0919-1982-4213-6E19C7E24A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0990F7-9202-E87A-051D-0B6A7334A5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751438-06CA-B048-42A3-C580720E52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52443FF-257F-8DB1-A0B5-0C543E9A38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87FA87-DA6A-A549-5CBF-C8BCAD56CF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38B0694-B8F9-68E1-3CCC-10D620CDA10A}"/>
              </a:ext>
            </a:extLst>
          </p:cNvPr>
          <p:cNvSpPr>
            <a:spLocks noGrp="1"/>
          </p:cNvSpPr>
          <p:nvPr>
            <p:ph type="dt" sz="half" idx="10"/>
          </p:nvPr>
        </p:nvSpPr>
        <p:spPr/>
        <p:txBody>
          <a:bodyPr/>
          <a:lstStyle/>
          <a:p>
            <a:fld id="{4BAF16C3-CE84-4F52-BCA5-E1741047D812}" type="datetimeFigureOut">
              <a:rPr lang="en-GB" smtClean="0"/>
              <a:t>06/08/2024</a:t>
            </a:fld>
            <a:endParaRPr lang="en-GB"/>
          </a:p>
        </p:txBody>
      </p:sp>
      <p:sp>
        <p:nvSpPr>
          <p:cNvPr id="8" name="Footer Placeholder 7">
            <a:extLst>
              <a:ext uri="{FF2B5EF4-FFF2-40B4-BE49-F238E27FC236}">
                <a16:creationId xmlns:a16="http://schemas.microsoft.com/office/drawing/2014/main" id="{350D492C-A48A-0AFC-9D2C-2AE97288B0A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B4A6F7B-7C18-1A8E-0AC5-735F80B40605}"/>
              </a:ext>
            </a:extLst>
          </p:cNvPr>
          <p:cNvSpPr>
            <a:spLocks noGrp="1"/>
          </p:cNvSpPr>
          <p:nvPr>
            <p:ph type="sldNum" sz="quarter" idx="12"/>
          </p:nvPr>
        </p:nvSpPr>
        <p:spPr/>
        <p:txBody>
          <a:bodyPr/>
          <a:lstStyle/>
          <a:p>
            <a:fld id="{E9BC317E-FCD0-412E-A78E-39349CE2E9D2}" type="slidenum">
              <a:rPr lang="en-GB" smtClean="0"/>
              <a:t>‹#›</a:t>
            </a:fld>
            <a:endParaRPr lang="en-GB"/>
          </a:p>
        </p:txBody>
      </p:sp>
    </p:spTree>
    <p:extLst>
      <p:ext uri="{BB962C8B-B14F-4D97-AF65-F5344CB8AC3E}">
        <p14:creationId xmlns:p14="http://schemas.microsoft.com/office/powerpoint/2010/main" val="2231205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D389E-2BA8-F86A-E11C-AE3092C874E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F1A0A5A-893D-B524-84AC-D49F79909597}"/>
              </a:ext>
            </a:extLst>
          </p:cNvPr>
          <p:cNvSpPr>
            <a:spLocks noGrp="1"/>
          </p:cNvSpPr>
          <p:nvPr>
            <p:ph type="dt" sz="half" idx="10"/>
          </p:nvPr>
        </p:nvSpPr>
        <p:spPr/>
        <p:txBody>
          <a:bodyPr/>
          <a:lstStyle/>
          <a:p>
            <a:fld id="{4BAF16C3-CE84-4F52-BCA5-E1741047D812}" type="datetimeFigureOut">
              <a:rPr lang="en-GB" smtClean="0"/>
              <a:t>06/08/2024</a:t>
            </a:fld>
            <a:endParaRPr lang="en-GB"/>
          </a:p>
        </p:txBody>
      </p:sp>
      <p:sp>
        <p:nvSpPr>
          <p:cNvPr id="4" name="Footer Placeholder 3">
            <a:extLst>
              <a:ext uri="{FF2B5EF4-FFF2-40B4-BE49-F238E27FC236}">
                <a16:creationId xmlns:a16="http://schemas.microsoft.com/office/drawing/2014/main" id="{10AFC894-AA4F-0020-BD44-A3E96B0DA1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992257-0A47-8B60-C96C-F05EC4A0DD9D}"/>
              </a:ext>
            </a:extLst>
          </p:cNvPr>
          <p:cNvSpPr>
            <a:spLocks noGrp="1"/>
          </p:cNvSpPr>
          <p:nvPr>
            <p:ph type="sldNum" sz="quarter" idx="12"/>
          </p:nvPr>
        </p:nvSpPr>
        <p:spPr/>
        <p:txBody>
          <a:bodyPr/>
          <a:lstStyle/>
          <a:p>
            <a:fld id="{E9BC317E-FCD0-412E-A78E-39349CE2E9D2}" type="slidenum">
              <a:rPr lang="en-GB" smtClean="0"/>
              <a:t>‹#›</a:t>
            </a:fld>
            <a:endParaRPr lang="en-GB"/>
          </a:p>
        </p:txBody>
      </p:sp>
    </p:spTree>
    <p:extLst>
      <p:ext uri="{BB962C8B-B14F-4D97-AF65-F5344CB8AC3E}">
        <p14:creationId xmlns:p14="http://schemas.microsoft.com/office/powerpoint/2010/main" val="1212089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B36AB2-6B0A-419B-D73F-CBEEB2EFC50A}"/>
              </a:ext>
            </a:extLst>
          </p:cNvPr>
          <p:cNvSpPr>
            <a:spLocks noGrp="1"/>
          </p:cNvSpPr>
          <p:nvPr>
            <p:ph type="dt" sz="half" idx="10"/>
          </p:nvPr>
        </p:nvSpPr>
        <p:spPr/>
        <p:txBody>
          <a:bodyPr/>
          <a:lstStyle/>
          <a:p>
            <a:fld id="{4BAF16C3-CE84-4F52-BCA5-E1741047D812}" type="datetimeFigureOut">
              <a:rPr lang="en-GB" smtClean="0"/>
              <a:t>06/08/2024</a:t>
            </a:fld>
            <a:endParaRPr lang="en-GB"/>
          </a:p>
        </p:txBody>
      </p:sp>
      <p:sp>
        <p:nvSpPr>
          <p:cNvPr id="3" name="Footer Placeholder 2">
            <a:extLst>
              <a:ext uri="{FF2B5EF4-FFF2-40B4-BE49-F238E27FC236}">
                <a16:creationId xmlns:a16="http://schemas.microsoft.com/office/drawing/2014/main" id="{25A1E99D-3C9C-8767-932C-AE64D10F392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77240F7-7B26-1499-4BF6-D7F0E6610D0F}"/>
              </a:ext>
            </a:extLst>
          </p:cNvPr>
          <p:cNvSpPr>
            <a:spLocks noGrp="1"/>
          </p:cNvSpPr>
          <p:nvPr>
            <p:ph type="sldNum" sz="quarter" idx="12"/>
          </p:nvPr>
        </p:nvSpPr>
        <p:spPr/>
        <p:txBody>
          <a:bodyPr/>
          <a:lstStyle/>
          <a:p>
            <a:fld id="{E9BC317E-FCD0-412E-A78E-39349CE2E9D2}" type="slidenum">
              <a:rPr lang="en-GB" smtClean="0"/>
              <a:t>‹#›</a:t>
            </a:fld>
            <a:endParaRPr lang="en-GB"/>
          </a:p>
        </p:txBody>
      </p:sp>
    </p:spTree>
    <p:extLst>
      <p:ext uri="{BB962C8B-B14F-4D97-AF65-F5344CB8AC3E}">
        <p14:creationId xmlns:p14="http://schemas.microsoft.com/office/powerpoint/2010/main" val="4462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941BA-C5E5-9EB3-E4EF-78672BF537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8ACB932-83C2-A422-3260-1A833D77C4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0054CDD-1D5D-916D-88CF-D3F0D39013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7DCA3D-70AD-DBF4-6EB0-B483C2CCC94F}"/>
              </a:ext>
            </a:extLst>
          </p:cNvPr>
          <p:cNvSpPr>
            <a:spLocks noGrp="1"/>
          </p:cNvSpPr>
          <p:nvPr>
            <p:ph type="dt" sz="half" idx="10"/>
          </p:nvPr>
        </p:nvSpPr>
        <p:spPr/>
        <p:txBody>
          <a:bodyPr/>
          <a:lstStyle/>
          <a:p>
            <a:fld id="{4BAF16C3-CE84-4F52-BCA5-E1741047D812}" type="datetimeFigureOut">
              <a:rPr lang="en-GB" smtClean="0"/>
              <a:t>06/08/2024</a:t>
            </a:fld>
            <a:endParaRPr lang="en-GB"/>
          </a:p>
        </p:txBody>
      </p:sp>
      <p:sp>
        <p:nvSpPr>
          <p:cNvPr id="6" name="Footer Placeholder 5">
            <a:extLst>
              <a:ext uri="{FF2B5EF4-FFF2-40B4-BE49-F238E27FC236}">
                <a16:creationId xmlns:a16="http://schemas.microsoft.com/office/drawing/2014/main" id="{D808CB0C-8C61-6048-3116-654DCCB250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EF0A67-EDF1-A939-9578-705632C78A80}"/>
              </a:ext>
            </a:extLst>
          </p:cNvPr>
          <p:cNvSpPr>
            <a:spLocks noGrp="1"/>
          </p:cNvSpPr>
          <p:nvPr>
            <p:ph type="sldNum" sz="quarter" idx="12"/>
          </p:nvPr>
        </p:nvSpPr>
        <p:spPr/>
        <p:txBody>
          <a:bodyPr/>
          <a:lstStyle/>
          <a:p>
            <a:fld id="{E9BC317E-FCD0-412E-A78E-39349CE2E9D2}" type="slidenum">
              <a:rPr lang="en-GB" smtClean="0"/>
              <a:t>‹#›</a:t>
            </a:fld>
            <a:endParaRPr lang="en-GB"/>
          </a:p>
        </p:txBody>
      </p:sp>
    </p:spTree>
    <p:extLst>
      <p:ext uri="{BB962C8B-B14F-4D97-AF65-F5344CB8AC3E}">
        <p14:creationId xmlns:p14="http://schemas.microsoft.com/office/powerpoint/2010/main" val="3500754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3AB2B-1D41-1D24-1BE4-3448FBEDBD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6F69302-54BB-F128-BB7D-88E6E2D8CB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86E04BC-3D9C-3DF9-3978-14AE64BBB1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995B07-F9D5-EDA7-BD65-E9E7E52AE265}"/>
              </a:ext>
            </a:extLst>
          </p:cNvPr>
          <p:cNvSpPr>
            <a:spLocks noGrp="1"/>
          </p:cNvSpPr>
          <p:nvPr>
            <p:ph type="dt" sz="half" idx="10"/>
          </p:nvPr>
        </p:nvSpPr>
        <p:spPr/>
        <p:txBody>
          <a:bodyPr/>
          <a:lstStyle/>
          <a:p>
            <a:fld id="{4BAF16C3-CE84-4F52-BCA5-E1741047D812}" type="datetimeFigureOut">
              <a:rPr lang="en-GB" smtClean="0"/>
              <a:t>06/08/2024</a:t>
            </a:fld>
            <a:endParaRPr lang="en-GB"/>
          </a:p>
        </p:txBody>
      </p:sp>
      <p:sp>
        <p:nvSpPr>
          <p:cNvPr id="6" name="Footer Placeholder 5">
            <a:extLst>
              <a:ext uri="{FF2B5EF4-FFF2-40B4-BE49-F238E27FC236}">
                <a16:creationId xmlns:a16="http://schemas.microsoft.com/office/drawing/2014/main" id="{41C0185A-CEF3-4D55-5788-88F7D6113E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361DB9-2F7D-20CF-CED7-AA4DC5DED1F3}"/>
              </a:ext>
            </a:extLst>
          </p:cNvPr>
          <p:cNvSpPr>
            <a:spLocks noGrp="1"/>
          </p:cNvSpPr>
          <p:nvPr>
            <p:ph type="sldNum" sz="quarter" idx="12"/>
          </p:nvPr>
        </p:nvSpPr>
        <p:spPr/>
        <p:txBody>
          <a:bodyPr/>
          <a:lstStyle/>
          <a:p>
            <a:fld id="{E9BC317E-FCD0-412E-A78E-39349CE2E9D2}" type="slidenum">
              <a:rPr lang="en-GB" smtClean="0"/>
              <a:t>‹#›</a:t>
            </a:fld>
            <a:endParaRPr lang="en-GB"/>
          </a:p>
        </p:txBody>
      </p:sp>
    </p:spTree>
    <p:extLst>
      <p:ext uri="{BB962C8B-B14F-4D97-AF65-F5344CB8AC3E}">
        <p14:creationId xmlns:p14="http://schemas.microsoft.com/office/powerpoint/2010/main" val="1093801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ags" Target="../tags/tag1.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798616-9F21-B77F-8DF7-8941F86D46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51C4AC-4AF7-C26B-38F0-6FEC598338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9029E6-B40C-CEC7-6499-E74B2C8D5F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BAF16C3-CE84-4F52-BCA5-E1741047D812}" type="datetimeFigureOut">
              <a:rPr lang="en-GB" smtClean="0"/>
              <a:t>06/08/2024</a:t>
            </a:fld>
            <a:endParaRPr lang="en-GB"/>
          </a:p>
        </p:txBody>
      </p:sp>
      <p:sp>
        <p:nvSpPr>
          <p:cNvPr id="5" name="Footer Placeholder 4">
            <a:extLst>
              <a:ext uri="{FF2B5EF4-FFF2-40B4-BE49-F238E27FC236}">
                <a16:creationId xmlns:a16="http://schemas.microsoft.com/office/drawing/2014/main" id="{92989321-2682-1585-8A91-28BB3C13EF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D3FCA3B-D6BF-64A6-D628-FF8A23A991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9BC317E-FCD0-412E-A78E-39349CE2E9D2}" type="slidenum">
              <a:rPr lang="en-GB" smtClean="0"/>
              <a:t>‹#›</a:t>
            </a:fld>
            <a:endParaRPr lang="en-GB"/>
          </a:p>
        </p:txBody>
      </p:sp>
    </p:spTree>
    <p:extLst>
      <p:ext uri="{BB962C8B-B14F-4D97-AF65-F5344CB8AC3E}">
        <p14:creationId xmlns:p14="http://schemas.microsoft.com/office/powerpoint/2010/main" val="3783082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06/08/2024</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4"/>
    </p:custDataLst>
    <p:extLst>
      <p:ext uri="{BB962C8B-B14F-4D97-AF65-F5344CB8AC3E}">
        <p14:creationId xmlns:p14="http://schemas.microsoft.com/office/powerpoint/2010/main" val="727591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5.png"/><Relationship Id="rId11" Type="http://schemas.openxmlformats.org/officeDocument/2006/relationships/image" Target="../media/image8.jpg"/><Relationship Id="rId5" Type="http://schemas.openxmlformats.org/officeDocument/2006/relationships/image" Target="../media/image4.jpe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4.wdp"/><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eople sitting on a couch with a dog&#10;&#10;Description automatically generated">
            <a:extLst>
              <a:ext uri="{FF2B5EF4-FFF2-40B4-BE49-F238E27FC236}">
                <a16:creationId xmlns:a16="http://schemas.microsoft.com/office/drawing/2014/main" id="{BB8BA2F7-DC25-083B-D310-128AAAAFB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836EE199-FF8D-D574-56B9-C2F121635C30}"/>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1" name="Text Placeholder 5">
            <a:extLst>
              <a:ext uri="{FF2B5EF4-FFF2-40B4-BE49-F238E27FC236}">
                <a16:creationId xmlns:a16="http://schemas.microsoft.com/office/drawing/2014/main" id="{91DF34BF-327B-79E0-09ED-E1735AF0EA83}"/>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Freely, “Everyone TV”</a:t>
            </a:r>
          </a:p>
        </p:txBody>
      </p:sp>
      <p:sp>
        <p:nvSpPr>
          <p:cNvPr id="3" name="Title 2">
            <a:extLst>
              <a:ext uri="{FF2B5EF4-FFF2-40B4-BE49-F238E27FC236}">
                <a16:creationId xmlns:a16="http://schemas.microsoft.com/office/drawing/2014/main" id="{E641A93C-02DF-DAA3-4921-4419BF823EE9}"/>
              </a:ext>
            </a:extLst>
          </p:cNvPr>
          <p:cNvSpPr>
            <a:spLocks noGrp="1"/>
          </p:cNvSpPr>
          <p:nvPr>
            <p:ph type="ctrTitle"/>
          </p:nvPr>
        </p:nvSpPr>
        <p:spPr/>
        <p:txBody>
          <a:bodyPr/>
          <a:lstStyle/>
          <a:p>
            <a:r>
              <a:rPr lang="en-GB" dirty="0"/>
              <a:t>Power of shared viewing</a:t>
            </a:r>
          </a:p>
        </p:txBody>
      </p:sp>
    </p:spTree>
    <p:extLst>
      <p:ext uri="{BB962C8B-B14F-4D97-AF65-F5344CB8AC3E}">
        <p14:creationId xmlns:p14="http://schemas.microsoft.com/office/powerpoint/2010/main" val="209048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on a couch with a dog&#10;&#10;Description automatically generated">
            <a:extLst>
              <a:ext uri="{FF2B5EF4-FFF2-40B4-BE49-F238E27FC236}">
                <a16:creationId xmlns:a16="http://schemas.microsoft.com/office/drawing/2014/main" id="{5C9292BF-3407-FE51-EAFF-2E8D691D60F5}"/>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686" r="6314" b="10000"/>
          <a:stretch/>
        </p:blipFill>
        <p:spPr>
          <a:xfrm>
            <a:off x="0" y="0"/>
            <a:ext cx="12192000" cy="6858000"/>
          </a:xfrm>
        </p:spPr>
      </p:pic>
      <p:sp>
        <p:nvSpPr>
          <p:cNvPr id="7" name="Rectangle 6">
            <a:extLst>
              <a:ext uri="{FF2B5EF4-FFF2-40B4-BE49-F238E27FC236}">
                <a16:creationId xmlns:a16="http://schemas.microsoft.com/office/drawing/2014/main" id="{825D4717-7F82-536B-8DC3-8AC933B91238}"/>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Text Placeholder 5">
            <a:extLst>
              <a:ext uri="{FF2B5EF4-FFF2-40B4-BE49-F238E27FC236}">
                <a16:creationId xmlns:a16="http://schemas.microsoft.com/office/drawing/2014/main" id="{3B7B8A18-A049-9A96-00A4-888BF1733AF0}"/>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Hotels.com, “Big Sampson”</a:t>
            </a:r>
          </a:p>
        </p:txBody>
      </p:sp>
      <p:sp>
        <p:nvSpPr>
          <p:cNvPr id="3" name="Title 2">
            <a:extLst>
              <a:ext uri="{FF2B5EF4-FFF2-40B4-BE49-F238E27FC236}">
                <a16:creationId xmlns:a16="http://schemas.microsoft.com/office/drawing/2014/main" id="{A6D37647-3688-0857-3429-E40E61815FA4}"/>
              </a:ext>
            </a:extLst>
          </p:cNvPr>
          <p:cNvSpPr>
            <a:spLocks noGrp="1"/>
          </p:cNvSpPr>
          <p:nvPr>
            <p:ph type="ctrTitle"/>
          </p:nvPr>
        </p:nvSpPr>
        <p:spPr/>
        <p:txBody>
          <a:bodyPr/>
          <a:lstStyle/>
          <a:p>
            <a:r>
              <a:rPr lang="en-GB" dirty="0"/>
              <a:t>Importance of broadcaster viewing</a:t>
            </a:r>
          </a:p>
        </p:txBody>
      </p:sp>
      <p:sp>
        <p:nvSpPr>
          <p:cNvPr id="4" name="Text Placeholder 3">
            <a:extLst>
              <a:ext uri="{FF2B5EF4-FFF2-40B4-BE49-F238E27FC236}">
                <a16:creationId xmlns:a16="http://schemas.microsoft.com/office/drawing/2014/main" id="{95FF85FD-041A-8A58-BDF6-4FE2C8214840}"/>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175053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77276-1A12-56D5-78BE-6334E1A0269E}"/>
              </a:ext>
            </a:extLst>
          </p:cNvPr>
          <p:cNvSpPr>
            <a:spLocks noGrp="1"/>
          </p:cNvSpPr>
          <p:nvPr>
            <p:ph type="title"/>
          </p:nvPr>
        </p:nvSpPr>
        <p:spPr>
          <a:xfrm>
            <a:off x="371475" y="359944"/>
            <a:ext cx="11581039" cy="1021181"/>
          </a:xfrm>
        </p:spPr>
        <p:txBody>
          <a:bodyPr/>
          <a:lstStyle/>
          <a:p>
            <a:r>
              <a:rPr lang="en-GB" dirty="0"/>
              <a:t>Broadcaster TV has the highest volume of co-viewing minutes</a:t>
            </a:r>
          </a:p>
        </p:txBody>
      </p:sp>
      <p:sp>
        <p:nvSpPr>
          <p:cNvPr id="3" name="Text Placeholder 2">
            <a:extLst>
              <a:ext uri="{FF2B5EF4-FFF2-40B4-BE49-F238E27FC236}">
                <a16:creationId xmlns:a16="http://schemas.microsoft.com/office/drawing/2014/main" id="{959FBA48-A5D2-7B76-2FA8-B11F36B0B0C3}"/>
              </a:ext>
            </a:extLst>
          </p:cNvPr>
          <p:cNvSpPr>
            <a:spLocks noGrp="1"/>
          </p:cNvSpPr>
          <p:nvPr>
            <p:ph type="body" sz="quarter" idx="15"/>
          </p:nvPr>
        </p:nvSpPr>
        <p:spPr/>
        <p:txBody>
          <a:bodyPr/>
          <a:lstStyle/>
          <a:p>
            <a:r>
              <a:rPr lang="en-GB" dirty="0"/>
              <a:t>Source: Barb / TRP / 2023 / TV Set / All set locations </a:t>
            </a:r>
          </a:p>
        </p:txBody>
      </p:sp>
      <p:graphicFrame>
        <p:nvGraphicFramePr>
          <p:cNvPr id="9" name="Chart 8">
            <a:extLst>
              <a:ext uri="{FF2B5EF4-FFF2-40B4-BE49-F238E27FC236}">
                <a16:creationId xmlns:a16="http://schemas.microsoft.com/office/drawing/2014/main" id="{4B7F970B-8005-B847-A53B-EEDFD40AD399}"/>
              </a:ext>
            </a:extLst>
          </p:cNvPr>
          <p:cNvGraphicFramePr/>
          <p:nvPr>
            <p:extLst>
              <p:ext uri="{D42A27DB-BD31-4B8C-83A1-F6EECF244321}">
                <p14:modId xmlns:p14="http://schemas.microsoft.com/office/powerpoint/2010/main" val="3300864025"/>
              </p:ext>
            </p:extLst>
          </p:nvPr>
        </p:nvGraphicFramePr>
        <p:xfrm>
          <a:off x="371475" y="1381125"/>
          <a:ext cx="11334817" cy="38675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9742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77276-1A12-56D5-78BE-6334E1A0269E}"/>
              </a:ext>
            </a:extLst>
          </p:cNvPr>
          <p:cNvSpPr>
            <a:spLocks noGrp="1"/>
          </p:cNvSpPr>
          <p:nvPr>
            <p:ph type="title"/>
          </p:nvPr>
        </p:nvSpPr>
        <p:spPr/>
        <p:txBody>
          <a:bodyPr/>
          <a:lstStyle/>
          <a:p>
            <a:r>
              <a:rPr lang="en-GB" dirty="0"/>
              <a:t>Live TV is a crucial shared viewing occasion</a:t>
            </a:r>
          </a:p>
        </p:txBody>
      </p:sp>
      <p:sp>
        <p:nvSpPr>
          <p:cNvPr id="3" name="Text Placeholder 2">
            <a:extLst>
              <a:ext uri="{FF2B5EF4-FFF2-40B4-BE49-F238E27FC236}">
                <a16:creationId xmlns:a16="http://schemas.microsoft.com/office/drawing/2014/main" id="{959FBA48-A5D2-7B76-2FA8-B11F36B0B0C3}"/>
              </a:ext>
            </a:extLst>
          </p:cNvPr>
          <p:cNvSpPr>
            <a:spLocks noGrp="1"/>
          </p:cNvSpPr>
          <p:nvPr>
            <p:ph type="body" sz="quarter" idx="15"/>
          </p:nvPr>
        </p:nvSpPr>
        <p:spPr/>
        <p:txBody>
          <a:bodyPr/>
          <a:lstStyle/>
          <a:p>
            <a:r>
              <a:rPr lang="en-GB" dirty="0"/>
              <a:t>Source: Barb / TRP / 2023 / TV Set / All set locations / Individuals</a:t>
            </a:r>
          </a:p>
          <a:p>
            <a:endParaRPr lang="en-GB" dirty="0"/>
          </a:p>
        </p:txBody>
      </p:sp>
      <p:graphicFrame>
        <p:nvGraphicFramePr>
          <p:cNvPr id="9" name="Chart 8">
            <a:extLst>
              <a:ext uri="{FF2B5EF4-FFF2-40B4-BE49-F238E27FC236}">
                <a16:creationId xmlns:a16="http://schemas.microsoft.com/office/drawing/2014/main" id="{4B7F970B-8005-B847-A53B-EEDFD40AD399}"/>
              </a:ext>
            </a:extLst>
          </p:cNvPr>
          <p:cNvGraphicFramePr/>
          <p:nvPr>
            <p:extLst>
              <p:ext uri="{D42A27DB-BD31-4B8C-83A1-F6EECF244321}">
                <p14:modId xmlns:p14="http://schemas.microsoft.com/office/powerpoint/2010/main" val="100611373"/>
              </p:ext>
            </p:extLst>
          </p:nvPr>
        </p:nvGraphicFramePr>
        <p:xfrm>
          <a:off x="428592" y="1381125"/>
          <a:ext cx="11334817" cy="38675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6428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41B7A332-B9B0-6DCB-904C-372F46D35FF1}"/>
              </a:ext>
            </a:extLst>
          </p:cNvPr>
          <p:cNvPicPr>
            <a:picLocks noGrp="1" noChangeAspect="1"/>
          </p:cNvPicPr>
          <p:nvPr>
            <p:ph type="pic" sz="quarter" idx="15"/>
          </p:nvPr>
        </p:nvPicPr>
        <p:blipFill rotWithShape="1">
          <a:blip r:embed="rId3">
            <a:alphaModFix amt="20000"/>
            <a:extLst>
              <a:ext uri="{BEBA8EAE-BF5A-486C-A8C5-ECC9F3942E4B}">
                <a14:imgProps xmlns:a14="http://schemas.microsoft.com/office/drawing/2010/main">
                  <a14:imgLayer r:embed="rId4">
                    <a14:imgEffect>
                      <a14:colorTemperature colorTemp="5900"/>
                    </a14:imgEffect>
                    <a14:imgEffect>
                      <a14:saturation sat="95000"/>
                    </a14:imgEffect>
                    <a14:imgEffect>
                      <a14:brightnessContrast bright="-10000"/>
                    </a14:imgEffect>
                  </a14:imgLayer>
                </a14:imgProps>
              </a:ext>
              <a:ext uri="{28A0092B-C50C-407E-A947-70E740481C1C}">
                <a14:useLocalDpi xmlns:a14="http://schemas.microsoft.com/office/drawing/2010/main"/>
              </a:ext>
            </a:extLst>
          </a:blip>
          <a:srcRect t="4826" b="4826"/>
          <a:stretch/>
        </p:blipFill>
        <p:spPr>
          <a:xfrm>
            <a:off x="8067675" y="1428750"/>
            <a:ext cx="3644900" cy="1854200"/>
          </a:xfrm>
          <a:prstGeom prst="rect">
            <a:avLst/>
          </a:prstGeom>
        </p:spPr>
      </p:pic>
      <p:pic>
        <p:nvPicPr>
          <p:cNvPr id="20" name="Picture Placeholder 10" descr="A person watching a television&#10;&#10;Description automatically generated">
            <a:extLst>
              <a:ext uri="{FF2B5EF4-FFF2-40B4-BE49-F238E27FC236}">
                <a16:creationId xmlns:a16="http://schemas.microsoft.com/office/drawing/2014/main" id="{C41C5262-E4E9-3FC8-EA8F-AAB490E19670}"/>
              </a:ext>
            </a:extLst>
          </p:cNvPr>
          <p:cNvPicPr>
            <a:picLocks noGrp="1" noChangeAspect="1"/>
          </p:cNvPicPr>
          <p:nvPr>
            <p:ph type="pic" sz="quarter" idx="19"/>
          </p:nvPr>
        </p:nvPicPr>
        <p:blipFill rotWithShape="1">
          <a:blip r:embed="rId5">
            <a:alphaModFix amt="20000"/>
            <a:extLst>
              <a:ext uri="{28A0092B-C50C-407E-A947-70E740481C1C}">
                <a14:useLocalDpi xmlns:a14="http://schemas.microsoft.com/office/drawing/2010/main"/>
              </a:ext>
            </a:extLst>
          </a:blip>
          <a:srcRect t="4797" b="4797"/>
          <a:stretch/>
        </p:blipFill>
        <p:spPr>
          <a:xfrm>
            <a:off x="479425" y="1428750"/>
            <a:ext cx="3644900" cy="1854200"/>
          </a:xfrm>
          <a:prstGeom prst="rect">
            <a:avLst/>
          </a:prstGeom>
        </p:spPr>
      </p:pic>
      <p:pic>
        <p:nvPicPr>
          <p:cNvPr id="24" name="Picture Placeholder 6">
            <a:extLst>
              <a:ext uri="{FF2B5EF4-FFF2-40B4-BE49-F238E27FC236}">
                <a16:creationId xmlns:a16="http://schemas.microsoft.com/office/drawing/2014/main" id="{703BC01C-3292-1C19-5327-35002C901982}"/>
              </a:ext>
            </a:extLst>
          </p:cNvPr>
          <p:cNvPicPr>
            <a:picLocks noGrp="1" noChangeAspect="1"/>
          </p:cNvPicPr>
          <p:nvPr>
            <p:ph type="pic" sz="quarter" idx="20"/>
          </p:nvPr>
        </p:nvPicPr>
        <p:blipFill rotWithShape="1">
          <a:blip r:embed="rId6">
            <a:alphaModFix amt="20000"/>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a:ext>
            </a:extLst>
          </a:blip>
          <a:srcRect t="4763" b="4763"/>
          <a:stretch/>
        </p:blipFill>
        <p:spPr>
          <a:xfrm>
            <a:off x="479425" y="3411538"/>
            <a:ext cx="3644900" cy="1854200"/>
          </a:xfrm>
          <a:prstGeom prst="rect">
            <a:avLst/>
          </a:prstGeom>
        </p:spPr>
      </p:pic>
      <p:pic>
        <p:nvPicPr>
          <p:cNvPr id="23" name="Picture Placeholder 22" descr="A group of people sitting on couches&#10;&#10;Description automatically generated">
            <a:extLst>
              <a:ext uri="{FF2B5EF4-FFF2-40B4-BE49-F238E27FC236}">
                <a16:creationId xmlns:a16="http://schemas.microsoft.com/office/drawing/2014/main" id="{2BFD88D4-9750-CA31-A2C1-344E923222B0}"/>
              </a:ext>
            </a:extLst>
          </p:cNvPr>
          <p:cNvPicPr>
            <a:picLocks noGrp="1" noChangeAspect="1"/>
          </p:cNvPicPr>
          <p:nvPr>
            <p:ph type="pic" sz="quarter" idx="17"/>
          </p:nvPr>
        </p:nvPicPr>
        <p:blipFill rotWithShape="1">
          <a:blip r:embed="rId8">
            <a:alphaModFix amt="20000"/>
            <a:extLst>
              <a:ext uri="{28A0092B-C50C-407E-A947-70E740481C1C}">
                <a14:useLocalDpi xmlns:a14="http://schemas.microsoft.com/office/drawing/2010/main"/>
              </a:ext>
            </a:extLst>
          </a:blip>
          <a:srcRect t="4775" b="4775"/>
          <a:stretch/>
        </p:blipFill>
        <p:spPr>
          <a:xfrm>
            <a:off x="4273550" y="3411538"/>
            <a:ext cx="3644900" cy="1854200"/>
          </a:xfrm>
          <a:prstGeom prst="rect">
            <a:avLst/>
          </a:prstGeom>
        </p:spPr>
      </p:pic>
      <p:pic>
        <p:nvPicPr>
          <p:cNvPr id="21" name="Picture Placeholder 5" descr="A group of men sitting on a couch&#10;&#10;Description automatically generated">
            <a:extLst>
              <a:ext uri="{FF2B5EF4-FFF2-40B4-BE49-F238E27FC236}">
                <a16:creationId xmlns:a16="http://schemas.microsoft.com/office/drawing/2014/main" id="{0DA3BC8F-3C64-9569-31CE-F917BC468473}"/>
              </a:ext>
            </a:extLst>
          </p:cNvPr>
          <p:cNvPicPr>
            <a:picLocks noGrp="1" noChangeAspect="1"/>
          </p:cNvPicPr>
          <p:nvPr>
            <p:ph type="pic" sz="quarter" idx="14"/>
          </p:nvPr>
        </p:nvPicPr>
        <p:blipFill rotWithShape="1">
          <a:blip r:embed="rId9">
            <a:extLst>
              <a:ext uri="{BEBA8EAE-BF5A-486C-A8C5-ECC9F3942E4B}">
                <a14:imgProps xmlns:a14="http://schemas.microsoft.com/office/drawing/2010/main">
                  <a14:imgLayer r:embed="rId10">
                    <a14:imgEffect>
                      <a14:colorTemperature colorTemp="5300"/>
                    </a14:imgEffect>
                  </a14:imgLayer>
                </a14:imgProps>
              </a:ext>
              <a:ext uri="{28A0092B-C50C-407E-A947-70E740481C1C}">
                <a14:useLocalDpi xmlns:a14="http://schemas.microsoft.com/office/drawing/2010/main"/>
              </a:ext>
            </a:extLst>
          </a:blip>
          <a:srcRect t="4795" b="4795"/>
          <a:stretch/>
        </p:blipFill>
        <p:spPr>
          <a:xfrm>
            <a:off x="4273550" y="1428750"/>
            <a:ext cx="3644900" cy="1854200"/>
          </a:xfrm>
          <a:prstGeom prst="rect">
            <a:avLst/>
          </a:prstGeom>
        </p:spPr>
      </p:pic>
      <p:pic>
        <p:nvPicPr>
          <p:cNvPr id="19" name="Picture Placeholder 18" descr="A table with candles on it&#10;&#10;Description automatically generated">
            <a:extLst>
              <a:ext uri="{FF2B5EF4-FFF2-40B4-BE49-F238E27FC236}">
                <a16:creationId xmlns:a16="http://schemas.microsoft.com/office/drawing/2014/main" id="{A71C439D-BBA8-F86E-C79B-0A99A62476CA}"/>
              </a:ext>
            </a:extLst>
          </p:cNvPr>
          <p:cNvPicPr>
            <a:picLocks noGrp="1" noChangeAspect="1"/>
          </p:cNvPicPr>
          <p:nvPr>
            <p:ph type="pic" sz="quarter" idx="16"/>
          </p:nvPr>
        </p:nvPicPr>
        <p:blipFill>
          <a:blip r:embed="rId11">
            <a:alphaModFix amt="20000"/>
            <a:extLst>
              <a:ext uri="{28A0092B-C50C-407E-A947-70E740481C1C}">
                <a14:useLocalDpi xmlns:a14="http://schemas.microsoft.com/office/drawing/2010/main" val="0"/>
              </a:ext>
            </a:extLst>
          </a:blip>
          <a:srcRect t="4800" b="4800"/>
          <a:stretch>
            <a:fillRect/>
          </a:stretch>
        </p:blipFill>
        <p:spPr/>
      </p:pic>
      <p:sp>
        <p:nvSpPr>
          <p:cNvPr id="27" name="Rectangle 26">
            <a:extLst>
              <a:ext uri="{FF2B5EF4-FFF2-40B4-BE49-F238E27FC236}">
                <a16:creationId xmlns:a16="http://schemas.microsoft.com/office/drawing/2014/main" id="{B5172C8D-14E5-1380-9D4A-DC1A811E0CC3}"/>
              </a:ext>
            </a:extLst>
          </p:cNvPr>
          <p:cNvSpPr/>
          <p:nvPr/>
        </p:nvSpPr>
        <p:spPr>
          <a:xfrm>
            <a:off x="4273160" y="1434528"/>
            <a:ext cx="3644900" cy="1822980"/>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49D9E7ED-F4D1-DCD3-91BB-384A6D205D22}"/>
              </a:ext>
            </a:extLst>
          </p:cNvPr>
          <p:cNvSpPr>
            <a:spLocks noGrp="1"/>
          </p:cNvSpPr>
          <p:nvPr>
            <p:ph type="title"/>
          </p:nvPr>
        </p:nvSpPr>
        <p:spPr>
          <a:xfrm>
            <a:off x="371475" y="359944"/>
            <a:ext cx="11564885" cy="1021181"/>
          </a:xfrm>
        </p:spPr>
        <p:txBody>
          <a:bodyPr/>
          <a:lstStyle/>
          <a:p>
            <a:r>
              <a:rPr lang="en-GB" dirty="0"/>
              <a:t>‘Other people’ is 1 of 6 in-home factors that influence ad recall</a:t>
            </a:r>
          </a:p>
        </p:txBody>
      </p:sp>
      <p:sp>
        <p:nvSpPr>
          <p:cNvPr id="9" name="Text Placeholder 8">
            <a:extLst>
              <a:ext uri="{FF2B5EF4-FFF2-40B4-BE49-F238E27FC236}">
                <a16:creationId xmlns:a16="http://schemas.microsoft.com/office/drawing/2014/main" id="{BF2728C3-9E16-0098-A31D-CAD53D3DA4B1}"/>
              </a:ext>
            </a:extLst>
          </p:cNvPr>
          <p:cNvSpPr>
            <a:spLocks noGrp="1"/>
          </p:cNvSpPr>
          <p:nvPr>
            <p:ph type="body" sz="quarter" idx="18"/>
          </p:nvPr>
        </p:nvSpPr>
        <p:spPr/>
        <p:txBody>
          <a:bodyPr/>
          <a:lstStyle/>
          <a:p>
            <a:r>
              <a:rPr lang="en-US" dirty="0"/>
              <a:t>Source: Context Effects, Map The Territory &amp; Tapestry Research, 2024</a:t>
            </a:r>
          </a:p>
          <a:p>
            <a:endParaRPr lang="en-GB" dirty="0"/>
          </a:p>
        </p:txBody>
      </p:sp>
      <p:sp>
        <p:nvSpPr>
          <p:cNvPr id="12" name="TextBox 11">
            <a:extLst>
              <a:ext uri="{FF2B5EF4-FFF2-40B4-BE49-F238E27FC236}">
                <a16:creationId xmlns:a16="http://schemas.microsoft.com/office/drawing/2014/main" id="{7A9D43F6-7EAF-5499-C943-4EB28B98A454}"/>
              </a:ext>
            </a:extLst>
          </p:cNvPr>
          <p:cNvSpPr txBox="1"/>
          <p:nvPr/>
        </p:nvSpPr>
        <p:spPr>
          <a:xfrm>
            <a:off x="4273355" y="3411016"/>
            <a:ext cx="2690572" cy="400110"/>
          </a:xfrm>
          <a:prstGeom prst="rect">
            <a:avLst/>
          </a:prstGeom>
          <a:noFill/>
        </p:spPr>
        <p:txBody>
          <a:bodyPr wrap="square" rtlCol="0">
            <a:spAutoFit/>
          </a:bodyPr>
          <a:lstStyle/>
          <a:p>
            <a:r>
              <a:rPr lang="en-US" sz="2000" b="1" dirty="0">
                <a:solidFill>
                  <a:schemeClr val="bg1"/>
                </a:solidFill>
              </a:rPr>
              <a:t>SATISFACTION</a:t>
            </a:r>
            <a:endParaRPr lang="en-GB" sz="2400" b="1" dirty="0" err="1">
              <a:solidFill>
                <a:schemeClr val="bg1"/>
              </a:solidFill>
            </a:endParaRPr>
          </a:p>
        </p:txBody>
      </p:sp>
      <p:sp>
        <p:nvSpPr>
          <p:cNvPr id="13" name="TextBox 12">
            <a:extLst>
              <a:ext uri="{FF2B5EF4-FFF2-40B4-BE49-F238E27FC236}">
                <a16:creationId xmlns:a16="http://schemas.microsoft.com/office/drawing/2014/main" id="{67F89D92-B688-3297-90E9-D109AF73BD25}"/>
              </a:ext>
            </a:extLst>
          </p:cNvPr>
          <p:cNvSpPr txBox="1"/>
          <p:nvPr/>
        </p:nvSpPr>
        <p:spPr>
          <a:xfrm>
            <a:off x="4273355" y="1429561"/>
            <a:ext cx="2690572" cy="400110"/>
          </a:xfrm>
          <a:prstGeom prst="rect">
            <a:avLst/>
          </a:prstGeom>
          <a:noFill/>
        </p:spPr>
        <p:txBody>
          <a:bodyPr wrap="square" rtlCol="0">
            <a:spAutoFit/>
          </a:bodyPr>
          <a:lstStyle/>
          <a:p>
            <a:r>
              <a:rPr lang="en-US" sz="2000" b="1" dirty="0">
                <a:solidFill>
                  <a:schemeClr val="bg1"/>
                </a:solidFill>
              </a:rPr>
              <a:t>OTHER PEOPLE</a:t>
            </a:r>
            <a:endParaRPr lang="en-GB" sz="2400" b="1" dirty="0" err="1">
              <a:solidFill>
                <a:schemeClr val="bg1"/>
              </a:solidFill>
            </a:endParaRPr>
          </a:p>
        </p:txBody>
      </p:sp>
      <p:sp>
        <p:nvSpPr>
          <p:cNvPr id="14" name="TextBox 13">
            <a:extLst>
              <a:ext uri="{FF2B5EF4-FFF2-40B4-BE49-F238E27FC236}">
                <a16:creationId xmlns:a16="http://schemas.microsoft.com/office/drawing/2014/main" id="{14CB86F4-2781-8B90-9A93-603E3D739D12}"/>
              </a:ext>
            </a:extLst>
          </p:cNvPr>
          <p:cNvSpPr txBox="1"/>
          <p:nvPr/>
        </p:nvSpPr>
        <p:spPr>
          <a:xfrm>
            <a:off x="8067285" y="1429561"/>
            <a:ext cx="2690572" cy="400110"/>
          </a:xfrm>
          <a:prstGeom prst="rect">
            <a:avLst/>
          </a:prstGeom>
          <a:noFill/>
        </p:spPr>
        <p:txBody>
          <a:bodyPr wrap="square" rtlCol="0">
            <a:spAutoFit/>
          </a:bodyPr>
          <a:lstStyle/>
          <a:p>
            <a:r>
              <a:rPr lang="en-US" sz="2000" b="1" dirty="0">
                <a:solidFill>
                  <a:schemeClr val="bg1"/>
                </a:solidFill>
              </a:rPr>
              <a:t>CONTENT</a:t>
            </a:r>
            <a:endParaRPr lang="en-GB" sz="2400" b="1" dirty="0" err="1">
              <a:solidFill>
                <a:schemeClr val="bg1"/>
              </a:solidFill>
            </a:endParaRPr>
          </a:p>
        </p:txBody>
      </p:sp>
      <p:sp>
        <p:nvSpPr>
          <p:cNvPr id="15" name="TextBox 14">
            <a:extLst>
              <a:ext uri="{FF2B5EF4-FFF2-40B4-BE49-F238E27FC236}">
                <a16:creationId xmlns:a16="http://schemas.microsoft.com/office/drawing/2014/main" id="{09632D22-A974-82A6-E273-2D2374BBBC29}"/>
              </a:ext>
            </a:extLst>
          </p:cNvPr>
          <p:cNvSpPr txBox="1"/>
          <p:nvPr/>
        </p:nvSpPr>
        <p:spPr>
          <a:xfrm>
            <a:off x="479425" y="3411016"/>
            <a:ext cx="2690572" cy="400110"/>
          </a:xfrm>
          <a:prstGeom prst="rect">
            <a:avLst/>
          </a:prstGeom>
          <a:noFill/>
        </p:spPr>
        <p:txBody>
          <a:bodyPr wrap="square" rtlCol="0">
            <a:spAutoFit/>
          </a:bodyPr>
          <a:lstStyle/>
          <a:p>
            <a:r>
              <a:rPr lang="en-US" sz="2000" b="1" dirty="0">
                <a:solidFill>
                  <a:schemeClr val="bg1"/>
                </a:solidFill>
              </a:rPr>
              <a:t>MOOD</a:t>
            </a:r>
            <a:endParaRPr lang="en-GB" sz="2400" b="1" dirty="0" err="1">
              <a:solidFill>
                <a:schemeClr val="bg1"/>
              </a:solidFill>
            </a:endParaRPr>
          </a:p>
        </p:txBody>
      </p:sp>
      <p:sp>
        <p:nvSpPr>
          <p:cNvPr id="16" name="TextBox 15">
            <a:extLst>
              <a:ext uri="{FF2B5EF4-FFF2-40B4-BE49-F238E27FC236}">
                <a16:creationId xmlns:a16="http://schemas.microsoft.com/office/drawing/2014/main" id="{4DF8447A-C636-A9CF-2371-B759D9CEF1CE}"/>
              </a:ext>
            </a:extLst>
          </p:cNvPr>
          <p:cNvSpPr txBox="1"/>
          <p:nvPr/>
        </p:nvSpPr>
        <p:spPr>
          <a:xfrm>
            <a:off x="8067285" y="3411016"/>
            <a:ext cx="2690572" cy="400110"/>
          </a:xfrm>
          <a:prstGeom prst="rect">
            <a:avLst/>
          </a:prstGeom>
          <a:noFill/>
        </p:spPr>
        <p:txBody>
          <a:bodyPr wrap="square" rtlCol="0">
            <a:spAutoFit/>
          </a:bodyPr>
          <a:lstStyle/>
          <a:p>
            <a:r>
              <a:rPr lang="en-US" sz="2000" b="1" dirty="0">
                <a:solidFill>
                  <a:schemeClr val="bg1"/>
                </a:solidFill>
              </a:rPr>
              <a:t>LOCATION</a:t>
            </a:r>
            <a:endParaRPr lang="en-GB" sz="2400" b="1" dirty="0" err="1">
              <a:solidFill>
                <a:schemeClr val="bg1"/>
              </a:solidFill>
            </a:endParaRPr>
          </a:p>
        </p:txBody>
      </p:sp>
      <p:sp>
        <p:nvSpPr>
          <p:cNvPr id="17" name="TextBox 16">
            <a:extLst>
              <a:ext uri="{FF2B5EF4-FFF2-40B4-BE49-F238E27FC236}">
                <a16:creationId xmlns:a16="http://schemas.microsoft.com/office/drawing/2014/main" id="{036B5B90-6E59-DF84-104C-B6FC5D9F04BD}"/>
              </a:ext>
            </a:extLst>
          </p:cNvPr>
          <p:cNvSpPr txBox="1"/>
          <p:nvPr/>
        </p:nvSpPr>
        <p:spPr>
          <a:xfrm>
            <a:off x="491894" y="1429561"/>
            <a:ext cx="2690572" cy="400110"/>
          </a:xfrm>
          <a:prstGeom prst="rect">
            <a:avLst/>
          </a:prstGeom>
          <a:noFill/>
        </p:spPr>
        <p:txBody>
          <a:bodyPr wrap="square" rtlCol="0">
            <a:spAutoFit/>
          </a:bodyPr>
          <a:lstStyle/>
          <a:p>
            <a:r>
              <a:rPr lang="en-US" sz="2000" b="1" dirty="0">
                <a:solidFill>
                  <a:schemeClr val="bg1"/>
                </a:solidFill>
              </a:rPr>
              <a:t>DEVICE</a:t>
            </a:r>
            <a:endParaRPr lang="en-GB" sz="2400" b="1" dirty="0" err="1">
              <a:solidFill>
                <a:schemeClr val="bg1"/>
              </a:solidFill>
            </a:endParaRPr>
          </a:p>
        </p:txBody>
      </p:sp>
    </p:spTree>
    <p:extLst>
      <p:ext uri="{BB962C8B-B14F-4D97-AF65-F5344CB8AC3E}">
        <p14:creationId xmlns:p14="http://schemas.microsoft.com/office/powerpoint/2010/main" val="128941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417624-229F-7883-0B41-10235537F584}"/>
              </a:ext>
            </a:extLst>
          </p:cNvPr>
          <p:cNvSpPr>
            <a:spLocks noGrp="1"/>
          </p:cNvSpPr>
          <p:nvPr>
            <p:ph type="title"/>
          </p:nvPr>
        </p:nvSpPr>
        <p:spPr/>
        <p:txBody>
          <a:bodyPr/>
          <a:lstStyle/>
          <a:p>
            <a:r>
              <a:rPr lang="en-GB" dirty="0"/>
              <a:t>The living room is the location with the highest ad recall</a:t>
            </a:r>
          </a:p>
        </p:txBody>
      </p:sp>
      <p:sp>
        <p:nvSpPr>
          <p:cNvPr id="6" name="Text Placeholder 5">
            <a:extLst>
              <a:ext uri="{FF2B5EF4-FFF2-40B4-BE49-F238E27FC236}">
                <a16:creationId xmlns:a16="http://schemas.microsoft.com/office/drawing/2014/main" id="{315C4FA8-DF6C-AA2A-4141-25C1BF140E98}"/>
              </a:ext>
            </a:extLst>
          </p:cNvPr>
          <p:cNvSpPr>
            <a:spLocks noGrp="1"/>
          </p:cNvSpPr>
          <p:nvPr>
            <p:ph type="body" sz="quarter" idx="15"/>
          </p:nvPr>
        </p:nvSpPr>
        <p:spPr/>
        <p:txBody>
          <a:bodyPr/>
          <a:lstStyle/>
          <a:p>
            <a:r>
              <a:rPr lang="en-US" dirty="0"/>
              <a:t>Source: Context Effects, Map The Territory &amp; Tapestry Research, 2024</a:t>
            </a:r>
          </a:p>
        </p:txBody>
      </p:sp>
      <p:pic>
        <p:nvPicPr>
          <p:cNvPr id="7" name="Picture 6" descr="A black and white floor plan of a house&#10;&#10;Description automatically generated">
            <a:extLst>
              <a:ext uri="{FF2B5EF4-FFF2-40B4-BE49-F238E27FC236}">
                <a16:creationId xmlns:a16="http://schemas.microsoft.com/office/drawing/2014/main" id="{06730B8B-A232-CF1E-50B0-DF36C288CD4D}"/>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a:stretch/>
        </p:blipFill>
        <p:spPr>
          <a:xfrm>
            <a:off x="2368751" y="1188085"/>
            <a:ext cx="2584157" cy="3969048"/>
          </a:xfrm>
          <a:prstGeom prst="rect">
            <a:avLst/>
          </a:prstGeom>
        </p:spPr>
      </p:pic>
      <p:pic>
        <p:nvPicPr>
          <p:cNvPr id="8" name="Picture 7" descr="A black and white floor plan of a house&#10;&#10;Description automatically generated">
            <a:extLst>
              <a:ext uri="{FF2B5EF4-FFF2-40B4-BE49-F238E27FC236}">
                <a16:creationId xmlns:a16="http://schemas.microsoft.com/office/drawing/2014/main" id="{2B5E4C95-8E3B-C476-3C51-980FD2EE6213}"/>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302576" y="1188085"/>
            <a:ext cx="3115310" cy="3969048"/>
          </a:xfrm>
          <a:prstGeom prst="rect">
            <a:avLst/>
          </a:prstGeom>
        </p:spPr>
      </p:pic>
      <p:sp>
        <p:nvSpPr>
          <p:cNvPr id="10" name="Rectangle 9">
            <a:extLst>
              <a:ext uri="{FF2B5EF4-FFF2-40B4-BE49-F238E27FC236}">
                <a16:creationId xmlns:a16="http://schemas.microsoft.com/office/drawing/2014/main" id="{54043ABC-6977-A4B5-B2BC-F943889EFD75}"/>
              </a:ext>
            </a:extLst>
          </p:cNvPr>
          <p:cNvSpPr/>
          <p:nvPr/>
        </p:nvSpPr>
        <p:spPr>
          <a:xfrm>
            <a:off x="2621324" y="1533686"/>
            <a:ext cx="1326912" cy="1208128"/>
          </a:xfrm>
          <a:prstGeom prst="rect">
            <a:avLst/>
          </a:prstGeom>
          <a:solidFill>
            <a:srgbClr val="0069B4">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Rectangle 10">
            <a:extLst>
              <a:ext uri="{FF2B5EF4-FFF2-40B4-BE49-F238E27FC236}">
                <a16:creationId xmlns:a16="http://schemas.microsoft.com/office/drawing/2014/main" id="{680A7D17-521A-154C-3922-9E2BBFEFBBCE}"/>
              </a:ext>
            </a:extLst>
          </p:cNvPr>
          <p:cNvSpPr/>
          <p:nvPr/>
        </p:nvSpPr>
        <p:spPr>
          <a:xfrm>
            <a:off x="2628200" y="2766676"/>
            <a:ext cx="1320036" cy="1874594"/>
          </a:xfrm>
          <a:prstGeom prst="rect">
            <a:avLst/>
          </a:prstGeom>
          <a:solidFill>
            <a:schemeClr val="accent5">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Rectangle 11">
            <a:extLst>
              <a:ext uri="{FF2B5EF4-FFF2-40B4-BE49-F238E27FC236}">
                <a16:creationId xmlns:a16="http://schemas.microsoft.com/office/drawing/2014/main" id="{A40F4729-5FBA-BB2E-E011-02081F0A54AC}"/>
              </a:ext>
            </a:extLst>
          </p:cNvPr>
          <p:cNvSpPr/>
          <p:nvPr/>
        </p:nvSpPr>
        <p:spPr>
          <a:xfrm>
            <a:off x="7112455" y="1501121"/>
            <a:ext cx="1265035" cy="1416289"/>
          </a:xfrm>
          <a:prstGeom prst="rect">
            <a:avLst/>
          </a:prstGeom>
          <a:solidFill>
            <a:srgbClr val="87B923">
              <a:alpha val="50196"/>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mn-lt"/>
              <a:ea typeface="+mn-ea"/>
              <a:cs typeface="+mn-cs"/>
              <a:sym typeface="Helvetica Neue Medium"/>
            </a:endParaRPr>
          </a:p>
        </p:txBody>
      </p:sp>
      <p:cxnSp>
        <p:nvCxnSpPr>
          <p:cNvPr id="13" name="Gerade Verbindung 101">
            <a:extLst>
              <a:ext uri="{FF2B5EF4-FFF2-40B4-BE49-F238E27FC236}">
                <a16:creationId xmlns:a16="http://schemas.microsoft.com/office/drawing/2014/main" id="{1AE30AE5-5A8C-ADE6-3E95-F8EA09B9F3DE}"/>
              </a:ext>
            </a:extLst>
          </p:cNvPr>
          <p:cNvCxnSpPr/>
          <p:nvPr/>
        </p:nvCxnSpPr>
        <p:spPr bwMode="gray">
          <a:xfrm>
            <a:off x="499246" y="2286812"/>
            <a:ext cx="2785534" cy="0"/>
          </a:xfrm>
          <a:prstGeom prst="line">
            <a:avLst/>
          </a:prstGeom>
          <a:solidFill>
            <a:srgbClr val="A7AFC8"/>
          </a:solidFill>
          <a:ln w="6350" cap="rnd" cmpd="sng" algn="ctr">
            <a:solidFill>
              <a:schemeClr val="tx1"/>
            </a:solidFill>
            <a:prstDash val="solid"/>
            <a:round/>
            <a:headEnd type="oval" w="sm" len="sm"/>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101">
            <a:extLst>
              <a:ext uri="{FF2B5EF4-FFF2-40B4-BE49-F238E27FC236}">
                <a16:creationId xmlns:a16="http://schemas.microsoft.com/office/drawing/2014/main" id="{2AC3D83F-7196-2BA7-E07E-08F44790CC44}"/>
              </a:ext>
            </a:extLst>
          </p:cNvPr>
          <p:cNvCxnSpPr/>
          <p:nvPr/>
        </p:nvCxnSpPr>
        <p:spPr bwMode="gray">
          <a:xfrm>
            <a:off x="3262179" y="3535868"/>
            <a:ext cx="3381457" cy="0"/>
          </a:xfrm>
          <a:prstGeom prst="line">
            <a:avLst/>
          </a:prstGeom>
          <a:solidFill>
            <a:srgbClr val="A7AFC8"/>
          </a:solidFill>
          <a:ln w="6350" cap="rnd" cmpd="sng" algn="ctr">
            <a:solidFill>
              <a:schemeClr val="tx1"/>
            </a:solidFill>
            <a:prstDash val="solid"/>
            <a:round/>
            <a:headEnd type="oval" w="sm" len="sm"/>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101">
            <a:extLst>
              <a:ext uri="{FF2B5EF4-FFF2-40B4-BE49-F238E27FC236}">
                <a16:creationId xmlns:a16="http://schemas.microsoft.com/office/drawing/2014/main" id="{40391AE4-AD4E-DD60-D10A-AFFEC459F215}"/>
              </a:ext>
            </a:extLst>
          </p:cNvPr>
          <p:cNvCxnSpPr/>
          <p:nvPr/>
        </p:nvCxnSpPr>
        <p:spPr bwMode="gray">
          <a:xfrm>
            <a:off x="7672140" y="2286406"/>
            <a:ext cx="3491491" cy="0"/>
          </a:xfrm>
          <a:prstGeom prst="line">
            <a:avLst/>
          </a:prstGeom>
          <a:solidFill>
            <a:srgbClr val="A7AFC8"/>
          </a:solidFill>
          <a:ln w="6350" cap="rnd" cmpd="sng" algn="ctr">
            <a:solidFill>
              <a:schemeClr val="tx1"/>
            </a:solidFill>
            <a:prstDash val="solid"/>
            <a:round/>
            <a:headEnd type="oval" w="sm" len="sm"/>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17" name="Table 16">
            <a:extLst>
              <a:ext uri="{FF2B5EF4-FFF2-40B4-BE49-F238E27FC236}">
                <a16:creationId xmlns:a16="http://schemas.microsoft.com/office/drawing/2014/main" id="{86226506-466F-D5BF-CF71-BA92C1008BC6}"/>
              </a:ext>
            </a:extLst>
          </p:cNvPr>
          <p:cNvGraphicFramePr>
            <a:graphicFrameLocks noGrp="1"/>
          </p:cNvGraphicFramePr>
          <p:nvPr/>
        </p:nvGraphicFramePr>
        <p:xfrm>
          <a:off x="499246" y="1605826"/>
          <a:ext cx="2248563" cy="1234440"/>
        </p:xfrm>
        <a:graphic>
          <a:graphicData uri="http://schemas.openxmlformats.org/drawingml/2006/table">
            <a:tbl>
              <a:tblPr firstRow="1" bandRow="1">
                <a:tableStyleId>{2D5ABB26-0587-4C30-8999-92F81FD0307C}</a:tableStyleId>
              </a:tblPr>
              <a:tblGrid>
                <a:gridCol w="2248563">
                  <a:extLst>
                    <a:ext uri="{9D8B030D-6E8A-4147-A177-3AD203B41FA5}">
                      <a16:colId xmlns:a16="http://schemas.microsoft.com/office/drawing/2014/main" val="1789133416"/>
                    </a:ext>
                  </a:extLst>
                </a:gridCol>
              </a:tblGrid>
              <a:tr h="419368">
                <a:tc>
                  <a:txBody>
                    <a:bodyPr/>
                    <a:lstStyle/>
                    <a:p>
                      <a:pPr marL="0" marR="0" lvl="0" indent="0" algn="l" defTabSz="410766" eaLnBrk="1" fontAlgn="auto" latinLnBrk="0" hangingPunct="1">
                        <a:lnSpc>
                          <a:spcPct val="100000"/>
                        </a:lnSpc>
                        <a:spcBef>
                          <a:spcPts val="0"/>
                        </a:spcBef>
                        <a:spcAft>
                          <a:spcPts val="0"/>
                        </a:spcAft>
                        <a:buClrTx/>
                        <a:buSzTx/>
                        <a:buFontTx/>
                        <a:buNone/>
                        <a:tabLst/>
                        <a:defRPr/>
                      </a:pPr>
                      <a:r>
                        <a:rPr lang="en-GB" sz="4400" b="1" dirty="0">
                          <a:solidFill>
                            <a:srgbClr val="0069B4"/>
                          </a:solidFill>
                          <a:effectLst/>
                        </a:rPr>
                        <a:t>176% </a:t>
                      </a:r>
                      <a:endParaRPr lang="en-GB" sz="4400" b="1" i="0" dirty="0">
                        <a:solidFill>
                          <a:srgbClr val="0069B4"/>
                        </a:solidFill>
                        <a:effectLst/>
                        <a:latin typeface="+mn-lt"/>
                      </a:endParaRPr>
                    </a:p>
                  </a:txBody>
                  <a:tcPr marB="0"/>
                </a:tc>
                <a:extLst>
                  <a:ext uri="{0D108BD9-81ED-4DB2-BD59-A6C34878D82A}">
                    <a16:rowId xmlns:a16="http://schemas.microsoft.com/office/drawing/2014/main" val="3408801797"/>
                  </a:ext>
                </a:extLst>
              </a:tr>
              <a:tr h="275807">
                <a:tc>
                  <a:txBody>
                    <a:bodyPr/>
                    <a:lstStyle/>
                    <a:p>
                      <a:pPr algn="ctr">
                        <a:spcAft>
                          <a:spcPts val="300"/>
                        </a:spcAft>
                      </a:pPr>
                      <a:r>
                        <a:rPr lang="en-GB" sz="1400" b="0" dirty="0">
                          <a:solidFill>
                            <a:srgbClr val="0069B4"/>
                          </a:solidFill>
                          <a:effectLst/>
                        </a:rPr>
                        <a:t>higher vs. </a:t>
                      </a:r>
                      <a:br>
                        <a:rPr lang="en-GB" sz="1400" b="0" dirty="0">
                          <a:solidFill>
                            <a:srgbClr val="0069B4"/>
                          </a:solidFill>
                          <a:effectLst/>
                        </a:rPr>
                      </a:br>
                      <a:r>
                        <a:rPr lang="en-GB" sz="1400" b="0" dirty="0">
                          <a:solidFill>
                            <a:srgbClr val="0069B4"/>
                          </a:solidFill>
                          <a:effectLst/>
                        </a:rPr>
                        <a:t>the kitchen</a:t>
                      </a:r>
                      <a:endParaRPr lang="en-US" sz="1400" dirty="0">
                        <a:solidFill>
                          <a:srgbClr val="0069B4"/>
                        </a:solidFill>
                        <a:effectLst/>
                        <a:latin typeface="+mn-lt"/>
                      </a:endParaRPr>
                    </a:p>
                  </a:txBody>
                  <a:tcPr/>
                </a:tc>
                <a:extLst>
                  <a:ext uri="{0D108BD9-81ED-4DB2-BD59-A6C34878D82A}">
                    <a16:rowId xmlns:a16="http://schemas.microsoft.com/office/drawing/2014/main" val="481044915"/>
                  </a:ext>
                </a:extLst>
              </a:tr>
            </a:tbl>
          </a:graphicData>
        </a:graphic>
      </p:graphicFrame>
      <p:sp>
        <p:nvSpPr>
          <p:cNvPr id="19" name="Graphic 32">
            <a:extLst>
              <a:ext uri="{FF2B5EF4-FFF2-40B4-BE49-F238E27FC236}">
                <a16:creationId xmlns:a16="http://schemas.microsoft.com/office/drawing/2014/main" id="{F48A3BFE-16A4-351C-0AE3-71315F755B05}"/>
              </a:ext>
            </a:extLst>
          </p:cNvPr>
          <p:cNvSpPr/>
          <p:nvPr/>
        </p:nvSpPr>
        <p:spPr>
          <a:xfrm flipH="1">
            <a:off x="2084353" y="1885207"/>
            <a:ext cx="314788" cy="314784"/>
          </a:xfrm>
          <a:custGeom>
            <a:avLst/>
            <a:gdLst>
              <a:gd name="connsiteX0" fmla="*/ 268212 w 314788"/>
              <a:gd name="connsiteY0" fmla="*/ 314784 h 314784"/>
              <a:gd name="connsiteX1" fmla="*/ 264025 w 314788"/>
              <a:gd name="connsiteY1" fmla="*/ 313053 h 314784"/>
              <a:gd name="connsiteX2" fmla="*/ 69323 w 314788"/>
              <a:gd name="connsiteY2" fmla="*/ 118367 h 314784"/>
              <a:gd name="connsiteX3" fmla="*/ 69323 w 314788"/>
              <a:gd name="connsiteY3" fmla="*/ 286194 h 314784"/>
              <a:gd name="connsiteX4" fmla="*/ 65672 w 314788"/>
              <a:gd name="connsiteY4" fmla="*/ 291663 h 314784"/>
              <a:gd name="connsiteX5" fmla="*/ 59227 w 314788"/>
              <a:gd name="connsiteY5" fmla="*/ 290381 h 314784"/>
              <a:gd name="connsiteX6" fmla="*/ 1731 w 314788"/>
              <a:gd name="connsiteY6" fmla="*/ 232870 h 314784"/>
              <a:gd name="connsiteX7" fmla="*/ 0 w 314788"/>
              <a:gd name="connsiteY7" fmla="*/ 228683 h 314784"/>
              <a:gd name="connsiteX8" fmla="*/ 0 w 314788"/>
              <a:gd name="connsiteY8" fmla="*/ 5918 h 314784"/>
              <a:gd name="connsiteX9" fmla="*/ 5918 w 314788"/>
              <a:gd name="connsiteY9" fmla="*/ 0 h 314784"/>
              <a:gd name="connsiteX10" fmla="*/ 228691 w 314788"/>
              <a:gd name="connsiteY10" fmla="*/ 0 h 314784"/>
              <a:gd name="connsiteX11" fmla="*/ 232877 w 314788"/>
              <a:gd name="connsiteY11" fmla="*/ 1731 h 314784"/>
              <a:gd name="connsiteX12" fmla="*/ 290381 w 314788"/>
              <a:gd name="connsiteY12" fmla="*/ 59227 h 314784"/>
              <a:gd name="connsiteX13" fmla="*/ 291663 w 314788"/>
              <a:gd name="connsiteY13" fmla="*/ 65672 h 314784"/>
              <a:gd name="connsiteX14" fmla="*/ 286194 w 314788"/>
              <a:gd name="connsiteY14" fmla="*/ 69323 h 314784"/>
              <a:gd name="connsiteX15" fmla="*/ 118367 w 314788"/>
              <a:gd name="connsiteY15" fmla="*/ 69323 h 314784"/>
              <a:gd name="connsiteX16" fmla="*/ 313053 w 314788"/>
              <a:gd name="connsiteY16" fmla="*/ 264033 h 314784"/>
              <a:gd name="connsiteX17" fmla="*/ 313053 w 314788"/>
              <a:gd name="connsiteY17" fmla="*/ 272399 h 314784"/>
              <a:gd name="connsiteX18" fmla="*/ 272399 w 314788"/>
              <a:gd name="connsiteY18" fmla="*/ 313053 h 314784"/>
              <a:gd name="connsiteX19" fmla="*/ 268212 w 314788"/>
              <a:gd name="connsiteY19" fmla="*/ 314784 h 3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788" h="314784">
                <a:moveTo>
                  <a:pt x="268212" y="314784"/>
                </a:moveTo>
                <a:cubicBezTo>
                  <a:pt x="266701" y="314784"/>
                  <a:pt x="265182" y="314210"/>
                  <a:pt x="264025" y="313053"/>
                </a:cubicBezTo>
                <a:lnTo>
                  <a:pt x="69323" y="118367"/>
                </a:lnTo>
                <a:lnTo>
                  <a:pt x="69323" y="286194"/>
                </a:lnTo>
                <a:cubicBezTo>
                  <a:pt x="69323" y="288586"/>
                  <a:pt x="67883" y="290743"/>
                  <a:pt x="65672" y="291663"/>
                </a:cubicBezTo>
                <a:cubicBezTo>
                  <a:pt x="63461" y="292576"/>
                  <a:pt x="60919" y="292073"/>
                  <a:pt x="59227" y="290381"/>
                </a:cubicBezTo>
                <a:lnTo>
                  <a:pt x="1731" y="232870"/>
                </a:lnTo>
                <a:cubicBezTo>
                  <a:pt x="622" y="231760"/>
                  <a:pt x="0" y="230257"/>
                  <a:pt x="0" y="228683"/>
                </a:cubicBezTo>
                <a:lnTo>
                  <a:pt x="0" y="5918"/>
                </a:lnTo>
                <a:cubicBezTo>
                  <a:pt x="0" y="2652"/>
                  <a:pt x="2652" y="0"/>
                  <a:pt x="5918" y="0"/>
                </a:cubicBezTo>
                <a:lnTo>
                  <a:pt x="228691" y="0"/>
                </a:lnTo>
                <a:cubicBezTo>
                  <a:pt x="230257" y="0"/>
                  <a:pt x="231768" y="622"/>
                  <a:pt x="232877" y="1731"/>
                </a:cubicBezTo>
                <a:lnTo>
                  <a:pt x="290381" y="59227"/>
                </a:lnTo>
                <a:cubicBezTo>
                  <a:pt x="292073" y="60919"/>
                  <a:pt x="292576" y="63461"/>
                  <a:pt x="291663" y="65672"/>
                </a:cubicBezTo>
                <a:cubicBezTo>
                  <a:pt x="290751" y="67883"/>
                  <a:pt x="288586" y="69323"/>
                  <a:pt x="286194" y="69323"/>
                </a:cubicBezTo>
                <a:lnTo>
                  <a:pt x="118367" y="69323"/>
                </a:lnTo>
                <a:lnTo>
                  <a:pt x="313053" y="264033"/>
                </a:lnTo>
                <a:cubicBezTo>
                  <a:pt x="315367" y="266347"/>
                  <a:pt x="315367" y="270093"/>
                  <a:pt x="313053" y="272399"/>
                </a:cubicBezTo>
                <a:lnTo>
                  <a:pt x="272399" y="313053"/>
                </a:lnTo>
                <a:cubicBezTo>
                  <a:pt x="271242" y="314210"/>
                  <a:pt x="269731" y="314784"/>
                  <a:pt x="268212" y="314784"/>
                </a:cubicBezTo>
                <a:close/>
              </a:path>
            </a:pathLst>
          </a:custGeom>
          <a:solidFill>
            <a:srgbClr val="0069B4"/>
          </a:solidFill>
          <a:ln w="781" cap="flat">
            <a:noFill/>
            <a:prstDash val="solid"/>
            <a:miter/>
          </a:ln>
        </p:spPr>
        <p:txBody>
          <a:bodyPr rtlCol="0" anchor="ctr"/>
          <a:lstStyle/>
          <a:p>
            <a:endParaRPr lang="en-US"/>
          </a:p>
        </p:txBody>
      </p:sp>
      <p:graphicFrame>
        <p:nvGraphicFramePr>
          <p:cNvPr id="20" name="Table 19">
            <a:extLst>
              <a:ext uri="{FF2B5EF4-FFF2-40B4-BE49-F238E27FC236}">
                <a16:creationId xmlns:a16="http://schemas.microsoft.com/office/drawing/2014/main" id="{6F91B7E0-D4DF-EEBC-7F1D-8572F395424C}"/>
              </a:ext>
            </a:extLst>
          </p:cNvPr>
          <p:cNvGraphicFramePr>
            <a:graphicFrameLocks noGrp="1"/>
          </p:cNvGraphicFramePr>
          <p:nvPr/>
        </p:nvGraphicFramePr>
        <p:xfrm>
          <a:off x="5068916" y="2843972"/>
          <a:ext cx="1513729" cy="1383792"/>
        </p:xfrm>
        <a:graphic>
          <a:graphicData uri="http://schemas.openxmlformats.org/drawingml/2006/table">
            <a:tbl>
              <a:tblPr firstRow="1" bandRow="1">
                <a:tableStyleId>{2D5ABB26-0587-4C30-8999-92F81FD0307C}</a:tableStyleId>
              </a:tblPr>
              <a:tblGrid>
                <a:gridCol w="1513729">
                  <a:extLst>
                    <a:ext uri="{9D8B030D-6E8A-4147-A177-3AD203B41FA5}">
                      <a16:colId xmlns:a16="http://schemas.microsoft.com/office/drawing/2014/main" val="1789133416"/>
                    </a:ext>
                  </a:extLst>
                </a:gridCol>
              </a:tblGrid>
              <a:tr h="419368">
                <a:tc>
                  <a:txBody>
                    <a:bodyPr/>
                    <a:lstStyle/>
                    <a:p>
                      <a:pPr marL="0" marR="0" lvl="0" indent="0" algn="l" defTabSz="410766" eaLnBrk="1" fontAlgn="auto" latinLnBrk="0" hangingPunct="1">
                        <a:lnSpc>
                          <a:spcPct val="100000"/>
                        </a:lnSpc>
                        <a:spcBef>
                          <a:spcPts val="0"/>
                        </a:spcBef>
                        <a:spcAft>
                          <a:spcPts val="0"/>
                        </a:spcAft>
                        <a:buClrTx/>
                        <a:buSzTx/>
                        <a:buFontTx/>
                        <a:buNone/>
                        <a:tabLst/>
                        <a:defRPr/>
                      </a:pPr>
                      <a:r>
                        <a:rPr lang="en-GB" sz="4400" b="1" dirty="0">
                          <a:solidFill>
                            <a:schemeClr val="accent5"/>
                          </a:solidFill>
                          <a:effectLst/>
                        </a:rPr>
                        <a:t>22%</a:t>
                      </a:r>
                      <a:endParaRPr lang="en-GB" sz="4400" b="1" i="0" dirty="0">
                        <a:solidFill>
                          <a:schemeClr val="accent5"/>
                        </a:solidFill>
                        <a:effectLst/>
                        <a:latin typeface="+mn-lt"/>
                      </a:endParaRPr>
                    </a:p>
                  </a:txBody>
                  <a:tcPr marL="0" marB="0"/>
                </a:tc>
                <a:extLst>
                  <a:ext uri="{0D108BD9-81ED-4DB2-BD59-A6C34878D82A}">
                    <a16:rowId xmlns:a16="http://schemas.microsoft.com/office/drawing/2014/main" val="3408801797"/>
                  </a:ext>
                </a:extLst>
              </a:tr>
              <a:tr h="275807">
                <a:tc>
                  <a:txBody>
                    <a:bodyPr/>
                    <a:lstStyle/>
                    <a:p>
                      <a:pPr algn="ctr">
                        <a:lnSpc>
                          <a:spcPct val="90000"/>
                        </a:lnSpc>
                        <a:spcAft>
                          <a:spcPts val="300"/>
                        </a:spcAft>
                      </a:pPr>
                      <a:r>
                        <a:rPr lang="en-GB" sz="1400" b="0" dirty="0">
                          <a:solidFill>
                            <a:schemeClr val="accent5"/>
                          </a:solidFill>
                          <a:effectLst/>
                        </a:rPr>
                        <a:t>higher than </a:t>
                      </a:r>
                      <a:br>
                        <a:rPr lang="en-GB" sz="1400" b="0" dirty="0">
                          <a:solidFill>
                            <a:schemeClr val="accent5"/>
                          </a:solidFill>
                          <a:effectLst/>
                        </a:rPr>
                      </a:br>
                      <a:r>
                        <a:rPr lang="en-GB" sz="1400" b="0" dirty="0">
                          <a:solidFill>
                            <a:schemeClr val="accent5"/>
                          </a:solidFill>
                          <a:effectLst/>
                        </a:rPr>
                        <a:t>all other rooms</a:t>
                      </a:r>
                      <a:br>
                        <a:rPr lang="en-GB" sz="1400" b="0" dirty="0">
                          <a:solidFill>
                            <a:schemeClr val="accent5"/>
                          </a:solidFill>
                          <a:effectLst/>
                        </a:rPr>
                      </a:br>
                      <a:r>
                        <a:rPr lang="en-GB" sz="1400" b="0" dirty="0">
                          <a:solidFill>
                            <a:schemeClr val="accent5"/>
                          </a:solidFill>
                          <a:effectLst/>
                        </a:rPr>
                        <a:t> in the home</a:t>
                      </a:r>
                      <a:endParaRPr lang="en-US" sz="1400" dirty="0">
                        <a:solidFill>
                          <a:schemeClr val="accent5"/>
                        </a:solidFill>
                        <a:effectLst/>
                        <a:latin typeface="+mn-lt"/>
                      </a:endParaRPr>
                    </a:p>
                  </a:txBody>
                  <a:tcPr/>
                </a:tc>
                <a:extLst>
                  <a:ext uri="{0D108BD9-81ED-4DB2-BD59-A6C34878D82A}">
                    <a16:rowId xmlns:a16="http://schemas.microsoft.com/office/drawing/2014/main" val="481044915"/>
                  </a:ext>
                </a:extLst>
              </a:tr>
            </a:tbl>
          </a:graphicData>
        </a:graphic>
      </p:graphicFrame>
      <p:pic>
        <p:nvPicPr>
          <p:cNvPr id="21" name="Graphic 20">
            <a:extLst>
              <a:ext uri="{FF2B5EF4-FFF2-40B4-BE49-F238E27FC236}">
                <a16:creationId xmlns:a16="http://schemas.microsoft.com/office/drawing/2014/main" id="{6A9798A8-F9C3-E632-7E85-04E1C36C4BC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a:off x="6186568" y="3039417"/>
            <a:ext cx="402924" cy="402924"/>
          </a:xfrm>
          <a:prstGeom prst="rect">
            <a:avLst/>
          </a:prstGeom>
        </p:spPr>
      </p:pic>
      <p:graphicFrame>
        <p:nvGraphicFramePr>
          <p:cNvPr id="22" name="Table 21">
            <a:extLst>
              <a:ext uri="{FF2B5EF4-FFF2-40B4-BE49-F238E27FC236}">
                <a16:creationId xmlns:a16="http://schemas.microsoft.com/office/drawing/2014/main" id="{B46DC2BC-A5AC-B0AB-6754-FFBCBD6C375E}"/>
              </a:ext>
            </a:extLst>
          </p:cNvPr>
          <p:cNvGraphicFramePr>
            <a:graphicFrameLocks noGrp="1"/>
          </p:cNvGraphicFramePr>
          <p:nvPr/>
        </p:nvGraphicFramePr>
        <p:xfrm>
          <a:off x="9487160" y="1582875"/>
          <a:ext cx="1666003" cy="1234440"/>
        </p:xfrm>
        <a:graphic>
          <a:graphicData uri="http://schemas.openxmlformats.org/drawingml/2006/table">
            <a:tbl>
              <a:tblPr firstRow="1" bandRow="1">
                <a:tableStyleId>{2D5ABB26-0587-4C30-8999-92F81FD0307C}</a:tableStyleId>
              </a:tblPr>
              <a:tblGrid>
                <a:gridCol w="1666003">
                  <a:extLst>
                    <a:ext uri="{9D8B030D-6E8A-4147-A177-3AD203B41FA5}">
                      <a16:colId xmlns:a16="http://schemas.microsoft.com/office/drawing/2014/main" val="3377393407"/>
                    </a:ext>
                  </a:extLst>
                </a:gridCol>
              </a:tblGrid>
              <a:tr h="419368">
                <a:tc>
                  <a:txBody>
                    <a:bodyPr/>
                    <a:lstStyle/>
                    <a:p>
                      <a:pPr marL="0" marR="0" lvl="0" indent="0" algn="l" defTabSz="410766" eaLnBrk="1" fontAlgn="auto" latinLnBrk="0" hangingPunct="1">
                        <a:lnSpc>
                          <a:spcPct val="100000"/>
                        </a:lnSpc>
                        <a:spcBef>
                          <a:spcPts val="0"/>
                        </a:spcBef>
                        <a:spcAft>
                          <a:spcPts val="0"/>
                        </a:spcAft>
                        <a:buClrTx/>
                        <a:buSzTx/>
                        <a:buFontTx/>
                        <a:buNone/>
                        <a:tabLst/>
                        <a:defRPr/>
                      </a:pPr>
                      <a:r>
                        <a:rPr lang="en-GB" sz="4400" b="1" dirty="0">
                          <a:solidFill>
                            <a:schemeClr val="accent6"/>
                          </a:solidFill>
                          <a:effectLst/>
                        </a:rPr>
                        <a:t>10%</a:t>
                      </a:r>
                      <a:endParaRPr lang="en-GB" sz="4400" b="1" i="0" dirty="0">
                        <a:solidFill>
                          <a:schemeClr val="accent6"/>
                        </a:solidFill>
                        <a:effectLst/>
                        <a:latin typeface="Helvetica Neue" panose="02000503000000020004" pitchFamily="2" charset="0"/>
                      </a:endParaRPr>
                    </a:p>
                  </a:txBody>
                  <a:tcPr marL="0" marB="0"/>
                </a:tc>
                <a:extLst>
                  <a:ext uri="{0D108BD9-81ED-4DB2-BD59-A6C34878D82A}">
                    <a16:rowId xmlns:a16="http://schemas.microsoft.com/office/drawing/2014/main" val="2747584609"/>
                  </a:ext>
                </a:extLst>
              </a:tr>
              <a:tr h="275807">
                <a:tc>
                  <a:txBody>
                    <a:bodyPr/>
                    <a:lstStyle/>
                    <a:p>
                      <a:pPr algn="ctr">
                        <a:spcAft>
                          <a:spcPts val="300"/>
                        </a:spcAft>
                      </a:pPr>
                      <a:r>
                        <a:rPr lang="en-GB" sz="1400" b="0" dirty="0">
                          <a:solidFill>
                            <a:schemeClr val="accent6"/>
                          </a:solidFill>
                          <a:effectLst/>
                        </a:rPr>
                        <a:t>higher than </a:t>
                      </a:r>
                      <a:br>
                        <a:rPr lang="en-GB" sz="1400" b="0" dirty="0">
                          <a:solidFill>
                            <a:schemeClr val="accent6"/>
                          </a:solidFill>
                          <a:effectLst/>
                        </a:rPr>
                      </a:br>
                      <a:r>
                        <a:rPr lang="en-GB" sz="1400" b="0" dirty="0">
                          <a:solidFill>
                            <a:schemeClr val="accent6"/>
                          </a:solidFill>
                          <a:effectLst/>
                        </a:rPr>
                        <a:t>in the bedroom</a:t>
                      </a:r>
                      <a:endParaRPr lang="en-GB" sz="1400" b="0" i="0" dirty="0">
                        <a:solidFill>
                          <a:schemeClr val="accent6"/>
                        </a:solidFill>
                        <a:effectLst/>
                        <a:latin typeface="Helvetica Neue" panose="02000503000000020004" pitchFamily="2" charset="0"/>
                      </a:endParaRPr>
                    </a:p>
                  </a:txBody>
                  <a:tcPr/>
                </a:tc>
                <a:extLst>
                  <a:ext uri="{0D108BD9-81ED-4DB2-BD59-A6C34878D82A}">
                    <a16:rowId xmlns:a16="http://schemas.microsoft.com/office/drawing/2014/main" val="3055980634"/>
                  </a:ext>
                </a:extLst>
              </a:tr>
            </a:tbl>
          </a:graphicData>
        </a:graphic>
      </p:graphicFrame>
      <p:pic>
        <p:nvPicPr>
          <p:cNvPr id="23" name="Graphic 22">
            <a:extLst>
              <a:ext uri="{FF2B5EF4-FFF2-40B4-BE49-F238E27FC236}">
                <a16:creationId xmlns:a16="http://schemas.microsoft.com/office/drawing/2014/main" id="{2E1D1235-57F8-D13C-363D-93EEED8A3BDD}"/>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flipH="1">
            <a:off x="10651546" y="1807347"/>
            <a:ext cx="402924" cy="402924"/>
          </a:xfrm>
          <a:prstGeom prst="rect">
            <a:avLst/>
          </a:prstGeom>
        </p:spPr>
      </p:pic>
    </p:spTree>
    <p:extLst>
      <p:ext uri="{BB962C8B-B14F-4D97-AF65-F5344CB8AC3E}">
        <p14:creationId xmlns:p14="http://schemas.microsoft.com/office/powerpoint/2010/main" val="110234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6" descr="A group of people sitting on a couch&#10;&#10;Description automatically generated">
            <a:extLst>
              <a:ext uri="{FF2B5EF4-FFF2-40B4-BE49-F238E27FC236}">
                <a16:creationId xmlns:a16="http://schemas.microsoft.com/office/drawing/2014/main" id="{FB45329A-CEFC-B510-ED08-A16B7F40E55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 b="15"/>
          <a:stretch>
            <a:fillRect/>
          </a:stretch>
        </p:blipFill>
        <p:spPr>
          <a:xfrm>
            <a:off x="0" y="0"/>
            <a:ext cx="12192000" cy="6858000"/>
          </a:xfrm>
        </p:spPr>
      </p:pic>
      <p:sp>
        <p:nvSpPr>
          <p:cNvPr id="9" name="Rectangle 8">
            <a:extLst>
              <a:ext uri="{FF2B5EF4-FFF2-40B4-BE49-F238E27FC236}">
                <a16:creationId xmlns:a16="http://schemas.microsoft.com/office/drawing/2014/main" id="{F449AE33-E3F1-E1DA-9089-25BEC75DD3C3}"/>
              </a:ext>
            </a:extLst>
          </p:cNvPr>
          <p:cNvSpPr/>
          <p:nvPr/>
        </p:nvSpPr>
        <p:spPr>
          <a:xfrm>
            <a:off x="0" y="679"/>
            <a:ext cx="12192000" cy="6857321"/>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7B9DC662-BA0B-EA1B-CC0A-53B03F2CC814}"/>
              </a:ext>
            </a:extLst>
          </p:cNvPr>
          <p:cNvSpPr>
            <a:spLocks noGrp="1"/>
          </p:cNvSpPr>
          <p:nvPr>
            <p:ph type="ctrTitle"/>
          </p:nvPr>
        </p:nvSpPr>
        <p:spPr>
          <a:xfrm>
            <a:off x="371289" y="752372"/>
            <a:ext cx="5410676" cy="4053417"/>
          </a:xfrm>
        </p:spPr>
        <p:txBody>
          <a:bodyPr wrap="square">
            <a:spAutoFit/>
          </a:bodyPr>
          <a:lstStyle/>
          <a:p>
            <a:r>
              <a:rPr lang="en-US" sz="2600" dirty="0"/>
              <a:t>In the living room we are more likely to be with others</a:t>
            </a:r>
            <a:br>
              <a:rPr lang="en-US" sz="2600" dirty="0"/>
            </a:br>
            <a:br>
              <a:rPr lang="en-US" sz="2600" dirty="0"/>
            </a:br>
            <a:r>
              <a:rPr lang="en-US" sz="2600" dirty="0"/>
              <a:t>… and</a:t>
            </a:r>
            <a:r>
              <a:rPr lang="en-GB" sz="2600" dirty="0"/>
              <a:t> in a more democratic way</a:t>
            </a:r>
            <a:br>
              <a:rPr lang="en-GB" sz="2600" dirty="0"/>
            </a:br>
            <a:br>
              <a:rPr lang="en-GB" sz="2600" dirty="0"/>
            </a:br>
            <a:r>
              <a:rPr lang="en-GB" sz="2600" dirty="0"/>
              <a:t>Ad recall increases by 23% when watching with others vs. alone</a:t>
            </a:r>
            <a:br>
              <a:rPr lang="en-GB" sz="2600" dirty="0"/>
            </a:br>
            <a:br>
              <a:rPr lang="en-GB" sz="2600" dirty="0"/>
            </a:br>
            <a:r>
              <a:rPr lang="en-GB" sz="2600" dirty="0"/>
              <a:t>2x more likely to repeat / mimic the ads (increasing to 3.2x when watching with kids)</a:t>
            </a:r>
          </a:p>
        </p:txBody>
      </p:sp>
      <p:sp>
        <p:nvSpPr>
          <p:cNvPr id="11" name="Text Placeholder 2">
            <a:extLst>
              <a:ext uri="{FF2B5EF4-FFF2-40B4-BE49-F238E27FC236}">
                <a16:creationId xmlns:a16="http://schemas.microsoft.com/office/drawing/2014/main" id="{B8253A51-6402-1589-8F17-E29E14D81D06}"/>
              </a:ext>
            </a:extLst>
          </p:cNvPr>
          <p:cNvSpPr txBox="1">
            <a:spLocks/>
          </p:cNvSpPr>
          <p:nvPr/>
        </p:nvSpPr>
        <p:spPr>
          <a:xfrm>
            <a:off x="377758" y="5365115"/>
            <a:ext cx="4368867" cy="3048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solidFill>
                  <a:schemeClr val="bg1"/>
                </a:solidFill>
              </a:rPr>
              <a:t>Source: Context Effects, Map The Territory &amp; Tapestry Research, 2024</a:t>
            </a:r>
          </a:p>
          <a:p>
            <a:endParaRPr lang="en-GB" sz="1000" dirty="0">
              <a:solidFill>
                <a:schemeClr val="bg1"/>
              </a:solidFill>
            </a:endParaRPr>
          </a:p>
        </p:txBody>
      </p:sp>
    </p:spTree>
    <p:extLst>
      <p:ext uri="{BB962C8B-B14F-4D97-AF65-F5344CB8AC3E}">
        <p14:creationId xmlns:p14="http://schemas.microsoft.com/office/powerpoint/2010/main" val="277093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41F73AB0-435F-3A6F-99AE-2A22C8EEDCA9}"/>
              </a:ext>
            </a:extLst>
          </p:cNvPr>
          <p:cNvGraphicFramePr>
            <a:graphicFrameLocks noGrp="1"/>
          </p:cNvGraphicFramePr>
          <p:nvPr>
            <p:extLst>
              <p:ext uri="{D42A27DB-BD31-4B8C-83A1-F6EECF244321}">
                <p14:modId xmlns:p14="http://schemas.microsoft.com/office/powerpoint/2010/main" val="723543767"/>
              </p:ext>
            </p:extLst>
          </p:nvPr>
        </p:nvGraphicFramePr>
        <p:xfrm>
          <a:off x="1543826" y="1410817"/>
          <a:ext cx="9104348" cy="3232811"/>
        </p:xfrm>
        <a:graphic>
          <a:graphicData uri="http://schemas.openxmlformats.org/drawingml/2006/table">
            <a:tbl>
              <a:tblPr/>
              <a:tblGrid>
                <a:gridCol w="1825788">
                  <a:extLst>
                    <a:ext uri="{9D8B030D-6E8A-4147-A177-3AD203B41FA5}">
                      <a16:colId xmlns:a16="http://schemas.microsoft.com/office/drawing/2014/main" val="2927840587"/>
                    </a:ext>
                  </a:extLst>
                </a:gridCol>
                <a:gridCol w="1819640">
                  <a:extLst>
                    <a:ext uri="{9D8B030D-6E8A-4147-A177-3AD203B41FA5}">
                      <a16:colId xmlns:a16="http://schemas.microsoft.com/office/drawing/2014/main" val="1401375356"/>
                    </a:ext>
                  </a:extLst>
                </a:gridCol>
                <a:gridCol w="1819640">
                  <a:extLst>
                    <a:ext uri="{9D8B030D-6E8A-4147-A177-3AD203B41FA5}">
                      <a16:colId xmlns:a16="http://schemas.microsoft.com/office/drawing/2014/main" val="103737329"/>
                    </a:ext>
                  </a:extLst>
                </a:gridCol>
                <a:gridCol w="1819640">
                  <a:extLst>
                    <a:ext uri="{9D8B030D-6E8A-4147-A177-3AD203B41FA5}">
                      <a16:colId xmlns:a16="http://schemas.microsoft.com/office/drawing/2014/main" val="1966932182"/>
                    </a:ext>
                  </a:extLst>
                </a:gridCol>
                <a:gridCol w="1819640">
                  <a:extLst>
                    <a:ext uri="{9D8B030D-6E8A-4147-A177-3AD203B41FA5}">
                      <a16:colId xmlns:a16="http://schemas.microsoft.com/office/drawing/2014/main" val="379847433"/>
                    </a:ext>
                  </a:extLst>
                </a:gridCol>
              </a:tblGrid>
              <a:tr h="471452">
                <a:tc>
                  <a:txBody>
                    <a:bodyPr/>
                    <a:lstStyle/>
                    <a:p>
                      <a:pPr algn="l" fontAlgn="b"/>
                      <a:endParaRPr lang="en-GB" sz="1400" b="1" i="0" u="none" strike="noStrike">
                        <a:solidFill>
                          <a:srgbClr val="000000"/>
                        </a:solidFill>
                        <a:effectLst/>
                        <a:latin typeface="+mj-lt"/>
                      </a:endParaRPr>
                    </a:p>
                  </a:txBody>
                  <a:tcPr marL="9525" marR="9525" marT="9525" marB="0" anchor="b">
                    <a:lnL>
                      <a:noFill/>
                    </a:lnL>
                    <a:lnR>
                      <a:noFill/>
                    </a:lnR>
                    <a:lnT>
                      <a:noFill/>
                    </a:lnT>
                    <a:lnB>
                      <a:noFill/>
                    </a:lnB>
                    <a:noFill/>
                  </a:tcPr>
                </a:tc>
                <a:tc>
                  <a:txBody>
                    <a:bodyPr/>
                    <a:lstStyle/>
                    <a:p>
                      <a:pPr algn="ctr" rtl="0" fontAlgn="ctr"/>
                      <a:r>
                        <a:rPr lang="en-GB" sz="1400" b="1" i="0" u="none" strike="noStrike">
                          <a:solidFill>
                            <a:srgbClr val="000000"/>
                          </a:solidFill>
                          <a:effectLst/>
                          <a:latin typeface="+mj-lt"/>
                        </a:rPr>
                        <a:t>Living Room</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rtl="0" fontAlgn="ctr"/>
                      <a:r>
                        <a:rPr lang="en-GB" sz="1400" b="1" i="0" u="none" strike="noStrike">
                          <a:solidFill>
                            <a:srgbClr val="000000"/>
                          </a:solidFill>
                          <a:effectLst/>
                          <a:latin typeface="+mj-lt"/>
                        </a:rPr>
                        <a:t>Kitchen</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rtl="0" fontAlgn="ctr"/>
                      <a:r>
                        <a:rPr lang="en-GB" sz="1400" b="1" i="0" u="none" strike="noStrike">
                          <a:solidFill>
                            <a:srgbClr val="000000"/>
                          </a:solidFill>
                          <a:effectLst/>
                          <a:latin typeface="+mj-lt"/>
                        </a:rPr>
                        <a:t>Bedroom</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rtl="0" fontAlgn="ctr"/>
                      <a:r>
                        <a:rPr lang="en-GB" sz="1400" b="1" i="0" u="none" strike="noStrike">
                          <a:solidFill>
                            <a:srgbClr val="000000"/>
                          </a:solidFill>
                          <a:effectLst/>
                          <a:latin typeface="+mj-lt"/>
                        </a:rPr>
                        <a:t>Other room</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4720939"/>
                  </a:ext>
                </a:extLst>
              </a:tr>
              <a:tr h="449001">
                <a:tc>
                  <a:txBody>
                    <a:bodyPr/>
                    <a:lstStyle/>
                    <a:p>
                      <a:pPr algn="ctr" rtl="0" fontAlgn="ctr"/>
                      <a:r>
                        <a:rPr lang="en-GB" sz="1400" b="1" i="0" u="none" strike="noStrike">
                          <a:solidFill>
                            <a:srgbClr val="000000"/>
                          </a:solidFill>
                          <a:effectLst/>
                          <a:latin typeface="+mj-lt"/>
                        </a:rPr>
                        <a:t>Live</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GB" sz="1400" b="0" i="0" u="none" strike="noStrike">
                          <a:solidFill>
                            <a:srgbClr val="000000"/>
                          </a:solidFill>
                          <a:effectLst/>
                          <a:highlight>
                            <a:srgbClr val="63BE7B"/>
                          </a:highlight>
                          <a:latin typeface="+mj-lt"/>
                        </a:rPr>
                        <a:t>107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rtl="0" fontAlgn="ctr"/>
                      <a:r>
                        <a:rPr lang="en-GB" sz="1400" b="0" i="0" u="none" strike="noStrike">
                          <a:solidFill>
                            <a:srgbClr val="000000"/>
                          </a:solidFill>
                          <a:effectLst/>
                          <a:highlight>
                            <a:srgbClr val="F8716C"/>
                          </a:highlight>
                          <a:latin typeface="+mj-lt"/>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16C"/>
                    </a:solidFill>
                  </a:tcPr>
                </a:tc>
                <a:tc>
                  <a:txBody>
                    <a:bodyPr/>
                    <a:lstStyle/>
                    <a:p>
                      <a:pPr algn="ctr" rtl="0" fontAlgn="ctr"/>
                      <a:r>
                        <a:rPr lang="en-GB" sz="1400" b="0" i="0" u="none" strike="noStrike">
                          <a:solidFill>
                            <a:srgbClr val="000000"/>
                          </a:solidFill>
                          <a:effectLst/>
                          <a:highlight>
                            <a:srgbClr val="FDC67D"/>
                          </a:highlight>
                          <a:latin typeface="+mj-lt"/>
                        </a:rPr>
                        <a:t>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67D"/>
                    </a:solidFill>
                  </a:tcPr>
                </a:tc>
                <a:tc>
                  <a:txBody>
                    <a:bodyPr/>
                    <a:lstStyle/>
                    <a:p>
                      <a:pPr algn="ctr" rtl="0" fontAlgn="ctr"/>
                      <a:r>
                        <a:rPr lang="en-GB" sz="1400" b="0" i="0" u="none" strike="noStrike">
                          <a:solidFill>
                            <a:srgbClr val="000000"/>
                          </a:solidFill>
                          <a:effectLst/>
                          <a:highlight>
                            <a:srgbClr val="A0D07F"/>
                          </a:highlight>
                          <a:latin typeface="+mj-lt"/>
                        </a:rPr>
                        <a:t>100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0D07F"/>
                    </a:solidFill>
                  </a:tcPr>
                </a:tc>
                <a:extLst>
                  <a:ext uri="{0D108BD9-81ED-4DB2-BD59-A6C34878D82A}">
                    <a16:rowId xmlns:a16="http://schemas.microsoft.com/office/drawing/2014/main" val="3475985164"/>
                  </a:ext>
                </a:extLst>
              </a:tr>
              <a:tr h="449001">
                <a:tc>
                  <a:txBody>
                    <a:bodyPr/>
                    <a:lstStyle/>
                    <a:p>
                      <a:pPr algn="ctr" rtl="0" fontAlgn="ctr"/>
                      <a:r>
                        <a:rPr lang="en-GB" sz="1400" b="1" i="0" u="none" strike="noStrike">
                          <a:solidFill>
                            <a:srgbClr val="000000"/>
                          </a:solidFill>
                          <a:effectLst/>
                          <a:latin typeface="+mj-lt"/>
                        </a:rPr>
                        <a:t>Delayed</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GB" sz="1400" b="0" i="0" u="none" strike="noStrike">
                          <a:solidFill>
                            <a:srgbClr val="000000"/>
                          </a:solidFill>
                          <a:effectLst/>
                          <a:highlight>
                            <a:srgbClr val="79C57D"/>
                          </a:highlight>
                          <a:latin typeface="+mj-lt"/>
                        </a:rPr>
                        <a:t>105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9C57D"/>
                    </a:solidFill>
                  </a:tcPr>
                </a:tc>
                <a:tc>
                  <a:txBody>
                    <a:bodyPr/>
                    <a:lstStyle/>
                    <a:p>
                      <a:pPr algn="ctr" rtl="0" fontAlgn="ctr"/>
                      <a:r>
                        <a:rPr lang="en-GB" sz="1400" b="0" i="0" u="none" strike="noStrike">
                          <a:solidFill>
                            <a:srgbClr val="000000"/>
                          </a:solidFill>
                          <a:effectLst/>
                          <a:highlight>
                            <a:srgbClr val="F8696B"/>
                          </a:highlight>
                          <a:latin typeface="+mj-lt"/>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rtl="0" fontAlgn="ctr"/>
                      <a:r>
                        <a:rPr lang="en-GB" sz="1400" b="0" i="0" u="none" strike="noStrike">
                          <a:solidFill>
                            <a:srgbClr val="000000"/>
                          </a:solidFill>
                          <a:effectLst/>
                          <a:highlight>
                            <a:srgbClr val="FDD47F"/>
                          </a:highlight>
                          <a:latin typeface="+mj-lt"/>
                        </a:rPr>
                        <a:t>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47F"/>
                    </a:solidFill>
                  </a:tcPr>
                </a:tc>
                <a:tc>
                  <a:txBody>
                    <a:bodyPr/>
                    <a:lstStyle/>
                    <a:p>
                      <a:pPr algn="ctr" rtl="0" fontAlgn="ctr"/>
                      <a:r>
                        <a:rPr lang="en-GB" sz="1400" b="0" i="0" u="none" strike="noStrike">
                          <a:solidFill>
                            <a:srgbClr val="000000"/>
                          </a:solidFill>
                          <a:effectLst/>
                          <a:highlight>
                            <a:srgbClr val="CEDD82"/>
                          </a:highlight>
                          <a:latin typeface="+mj-lt"/>
                        </a:rPr>
                        <a:t>95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D82"/>
                    </a:solidFill>
                  </a:tcPr>
                </a:tc>
                <a:extLst>
                  <a:ext uri="{0D108BD9-81ED-4DB2-BD59-A6C34878D82A}">
                    <a16:rowId xmlns:a16="http://schemas.microsoft.com/office/drawing/2014/main" val="1203548997"/>
                  </a:ext>
                </a:extLst>
              </a:tr>
              <a:tr h="471452">
                <a:tc>
                  <a:txBody>
                    <a:bodyPr/>
                    <a:lstStyle/>
                    <a:p>
                      <a:pPr algn="ctr" rtl="0" fontAlgn="ctr"/>
                      <a:r>
                        <a:rPr lang="en-GB" sz="1400" b="1" i="0" u="none" strike="noStrike">
                          <a:solidFill>
                            <a:srgbClr val="000000"/>
                          </a:solidFill>
                          <a:effectLst/>
                          <a:latin typeface="+mj-lt"/>
                        </a:rPr>
                        <a:t>BVOD</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GB" sz="1400" b="0" i="0" u="none" strike="noStrike">
                          <a:solidFill>
                            <a:srgbClr val="000000"/>
                          </a:solidFill>
                          <a:effectLst/>
                          <a:highlight>
                            <a:srgbClr val="80C77D"/>
                          </a:highlight>
                          <a:latin typeface="+mj-lt"/>
                        </a:rPr>
                        <a:t>104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C77D"/>
                    </a:solidFill>
                  </a:tcPr>
                </a:tc>
                <a:tc>
                  <a:txBody>
                    <a:bodyPr/>
                    <a:lstStyle/>
                    <a:p>
                      <a:pPr algn="ctr" rtl="0" fontAlgn="ctr"/>
                      <a:r>
                        <a:rPr lang="en-GB" sz="1400" b="0" i="0" u="none" strike="noStrike">
                          <a:solidFill>
                            <a:srgbClr val="000000"/>
                          </a:solidFill>
                          <a:effectLst/>
                          <a:highlight>
                            <a:srgbClr val="FA9A74"/>
                          </a:highlight>
                          <a:latin typeface="+mj-lt"/>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9A74"/>
                    </a:solidFill>
                  </a:tcPr>
                </a:tc>
                <a:tc>
                  <a:txBody>
                    <a:bodyPr/>
                    <a:lstStyle/>
                    <a:p>
                      <a:pPr algn="ctr" rtl="0" fontAlgn="ctr"/>
                      <a:r>
                        <a:rPr lang="en-GB" sz="1400" b="0" i="0" u="none" strike="noStrike">
                          <a:solidFill>
                            <a:srgbClr val="000000"/>
                          </a:solidFill>
                          <a:effectLst/>
                          <a:highlight>
                            <a:srgbClr val="F0E784"/>
                          </a:highlight>
                          <a:latin typeface="+mj-lt"/>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E784"/>
                    </a:solidFill>
                  </a:tcPr>
                </a:tc>
                <a:tc>
                  <a:txBody>
                    <a:bodyPr/>
                    <a:lstStyle/>
                    <a:p>
                      <a:pPr algn="ctr" rtl="0" fontAlgn="ctr"/>
                      <a:r>
                        <a:rPr lang="en-GB" sz="1400" b="0" i="0" u="none" strike="noStrike">
                          <a:solidFill>
                            <a:srgbClr val="000000"/>
                          </a:solidFill>
                          <a:effectLst/>
                          <a:highlight>
                            <a:srgbClr val="FFEB84"/>
                          </a:highlight>
                          <a:latin typeface="+mj-lt"/>
                        </a:rPr>
                        <a:t>89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1239160488"/>
                  </a:ext>
                </a:extLst>
              </a:tr>
              <a:tr h="471452">
                <a:tc>
                  <a:txBody>
                    <a:bodyPr/>
                    <a:lstStyle/>
                    <a:p>
                      <a:pPr algn="l" fontAlgn="b"/>
                      <a:endParaRPr lang="en-GB" sz="1400" b="1" i="0" u="none" strike="noStrike">
                        <a:solidFill>
                          <a:srgbClr val="000000"/>
                        </a:solidFill>
                        <a:effectLst/>
                        <a:latin typeface="+mj-lt"/>
                      </a:endParaRPr>
                    </a:p>
                  </a:txBody>
                  <a:tcPr marL="9525" marR="9525" marT="9525" marB="0" anchor="b">
                    <a:lnL>
                      <a:noFill/>
                    </a:lnL>
                    <a:lnR>
                      <a:noFill/>
                    </a:lnR>
                    <a:lnT>
                      <a:noFill/>
                    </a:lnT>
                    <a:lnB>
                      <a:noFill/>
                    </a:lnB>
                    <a:noFill/>
                  </a:tcPr>
                </a:tc>
                <a:tc>
                  <a:txBody>
                    <a:bodyPr/>
                    <a:lstStyle/>
                    <a:p>
                      <a:pPr algn="l" fontAlgn="b"/>
                      <a:endParaRPr lang="en-GB" sz="1400" b="0" i="0" u="none" strike="noStrike">
                        <a:solidFill>
                          <a:srgbClr val="000000"/>
                        </a:solidFill>
                        <a:effectLst/>
                        <a:latin typeface="+mj-lt"/>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n-GB" sz="1400" b="0" i="0" u="none" strike="noStrike">
                        <a:solidFill>
                          <a:srgbClr val="000000"/>
                        </a:solidFill>
                        <a:effectLst/>
                        <a:latin typeface="+mj-lt"/>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n-GB" sz="1400" b="0" i="0" u="none" strike="noStrike">
                        <a:solidFill>
                          <a:srgbClr val="000000"/>
                        </a:solidFill>
                        <a:effectLst/>
                        <a:latin typeface="+mj-lt"/>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n-GB" sz="1400" b="0" i="0" u="none" strike="noStrike">
                        <a:solidFill>
                          <a:srgbClr val="000000"/>
                        </a:solidFill>
                        <a:effectLst/>
                        <a:latin typeface="+mj-lt"/>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4187922"/>
                  </a:ext>
                </a:extLst>
              </a:tr>
              <a:tr h="471452">
                <a:tc>
                  <a:txBody>
                    <a:bodyPr/>
                    <a:lstStyle/>
                    <a:p>
                      <a:pPr algn="ctr" rtl="0" fontAlgn="ctr"/>
                      <a:r>
                        <a:rPr lang="en-GB" sz="1400" b="1" i="0" u="none" strike="noStrike">
                          <a:solidFill>
                            <a:srgbClr val="000000"/>
                          </a:solidFill>
                          <a:effectLst/>
                          <a:latin typeface="+mj-lt"/>
                        </a:rPr>
                        <a:t>Broadcaster TV</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GB" sz="1400" b="0" i="0" u="none" strike="noStrike">
                          <a:solidFill>
                            <a:srgbClr val="000000"/>
                          </a:solidFill>
                          <a:effectLst/>
                          <a:highlight>
                            <a:srgbClr val="63BE7B"/>
                          </a:highlight>
                          <a:latin typeface="+mj-lt"/>
                        </a:rPr>
                        <a:t>106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rtl="0" fontAlgn="ctr"/>
                      <a:r>
                        <a:rPr lang="en-GB" sz="1400" b="0" i="0" u="none" strike="noStrike">
                          <a:solidFill>
                            <a:srgbClr val="000000"/>
                          </a:solidFill>
                          <a:effectLst/>
                          <a:highlight>
                            <a:srgbClr val="F8726C"/>
                          </a:highlight>
                          <a:latin typeface="+mj-lt"/>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726C"/>
                    </a:solidFill>
                  </a:tcPr>
                </a:tc>
                <a:tc>
                  <a:txBody>
                    <a:bodyPr/>
                    <a:lstStyle/>
                    <a:p>
                      <a:pPr algn="ctr" rtl="0" fontAlgn="ctr"/>
                      <a:r>
                        <a:rPr lang="en-GB" sz="1400" b="0" i="0" u="none" strike="noStrike">
                          <a:solidFill>
                            <a:srgbClr val="000000"/>
                          </a:solidFill>
                          <a:effectLst/>
                          <a:highlight>
                            <a:srgbClr val="FCBF7B"/>
                          </a:highlight>
                          <a:latin typeface="+mj-lt"/>
                        </a:rPr>
                        <a:t>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BF7B"/>
                    </a:solidFill>
                  </a:tcPr>
                </a:tc>
                <a:tc>
                  <a:txBody>
                    <a:bodyPr/>
                    <a:lstStyle/>
                    <a:p>
                      <a:pPr algn="ctr" rtl="0" fontAlgn="ctr"/>
                      <a:r>
                        <a:rPr lang="en-GB" sz="1400" b="0" i="0" u="none" strike="noStrike">
                          <a:solidFill>
                            <a:srgbClr val="000000"/>
                          </a:solidFill>
                          <a:effectLst/>
                          <a:highlight>
                            <a:srgbClr val="B7D680"/>
                          </a:highlight>
                          <a:latin typeface="+mj-lt"/>
                        </a:rPr>
                        <a:t>97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680"/>
                    </a:solidFill>
                  </a:tcPr>
                </a:tc>
                <a:extLst>
                  <a:ext uri="{0D108BD9-81ED-4DB2-BD59-A6C34878D82A}">
                    <a16:rowId xmlns:a16="http://schemas.microsoft.com/office/drawing/2014/main" val="490101094"/>
                  </a:ext>
                </a:extLst>
              </a:tr>
              <a:tr h="449001">
                <a:tc>
                  <a:txBody>
                    <a:bodyPr/>
                    <a:lstStyle/>
                    <a:p>
                      <a:pPr algn="ctr" rtl="0" fontAlgn="ctr"/>
                      <a:r>
                        <a:rPr lang="en-GB" sz="1400" b="1" i="0" u="none" strike="noStrike">
                          <a:solidFill>
                            <a:srgbClr val="000000"/>
                          </a:solidFill>
                          <a:effectLst/>
                          <a:latin typeface="+mj-lt"/>
                        </a:rPr>
                        <a:t>SVOD</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GB" sz="1400" b="0" i="0" u="none" strike="noStrike">
                          <a:solidFill>
                            <a:srgbClr val="000000"/>
                          </a:solidFill>
                          <a:effectLst/>
                          <a:highlight>
                            <a:srgbClr val="72C37C"/>
                          </a:highlight>
                          <a:latin typeface="+mj-lt"/>
                        </a:rPr>
                        <a:t>106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2C37C"/>
                    </a:solidFill>
                  </a:tcPr>
                </a:tc>
                <a:tc>
                  <a:txBody>
                    <a:bodyPr/>
                    <a:lstStyle/>
                    <a:p>
                      <a:pPr algn="ctr" rtl="0" fontAlgn="ctr"/>
                      <a:r>
                        <a:rPr lang="en-GB" sz="1400" b="0" i="0" u="none" strike="noStrike">
                          <a:solidFill>
                            <a:srgbClr val="000000"/>
                          </a:solidFill>
                          <a:effectLst/>
                          <a:highlight>
                            <a:srgbClr val="FA9673"/>
                          </a:highlight>
                          <a:latin typeface="+mj-lt"/>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673"/>
                    </a:solidFill>
                  </a:tcPr>
                </a:tc>
                <a:tc>
                  <a:txBody>
                    <a:bodyPr/>
                    <a:lstStyle/>
                    <a:p>
                      <a:pPr algn="ctr" rtl="0" fontAlgn="ctr"/>
                      <a:r>
                        <a:rPr lang="en-GB" sz="1400" b="0" i="0" u="none" strike="noStrike">
                          <a:solidFill>
                            <a:srgbClr val="000000"/>
                          </a:solidFill>
                          <a:effectLst/>
                          <a:highlight>
                            <a:srgbClr val="92CC7E"/>
                          </a:highlight>
                          <a:latin typeface="+mj-lt"/>
                        </a:rPr>
                        <a:t>102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C7E"/>
                    </a:solidFill>
                  </a:tcPr>
                </a:tc>
                <a:tc>
                  <a:txBody>
                    <a:bodyPr/>
                    <a:lstStyle/>
                    <a:p>
                      <a:pPr algn="ctr" rtl="0" fontAlgn="ctr"/>
                      <a:r>
                        <a:rPr lang="en-GB" sz="1400" b="0" i="0" u="none" strike="noStrike" dirty="0">
                          <a:solidFill>
                            <a:srgbClr val="000000"/>
                          </a:solidFill>
                          <a:effectLst/>
                          <a:highlight>
                            <a:srgbClr val="FDC67D"/>
                          </a:highlight>
                          <a:latin typeface="+mj-lt"/>
                        </a:rPr>
                        <a:t>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67D"/>
                    </a:solidFill>
                  </a:tcPr>
                </a:tc>
                <a:extLst>
                  <a:ext uri="{0D108BD9-81ED-4DB2-BD59-A6C34878D82A}">
                    <a16:rowId xmlns:a16="http://schemas.microsoft.com/office/drawing/2014/main" val="4266901463"/>
                  </a:ext>
                </a:extLst>
              </a:tr>
            </a:tbl>
          </a:graphicData>
        </a:graphic>
      </p:graphicFrame>
      <p:sp>
        <p:nvSpPr>
          <p:cNvPr id="3" name="Title 2">
            <a:extLst>
              <a:ext uri="{FF2B5EF4-FFF2-40B4-BE49-F238E27FC236}">
                <a16:creationId xmlns:a16="http://schemas.microsoft.com/office/drawing/2014/main" id="{F7A05BF6-4B7E-67E9-AB01-629BC326761E}"/>
              </a:ext>
            </a:extLst>
          </p:cNvPr>
          <p:cNvSpPr>
            <a:spLocks noGrp="1"/>
          </p:cNvSpPr>
          <p:nvPr>
            <p:ph type="title"/>
          </p:nvPr>
        </p:nvSpPr>
        <p:spPr>
          <a:xfrm>
            <a:off x="449999" y="397170"/>
            <a:ext cx="11077277" cy="775597"/>
          </a:xfrm>
        </p:spPr>
        <p:txBody>
          <a:bodyPr>
            <a:normAutofit/>
          </a:bodyPr>
          <a:lstStyle/>
          <a:p>
            <a:r>
              <a:rPr lang="en-GB" dirty="0"/>
              <a:t>89% of all shared viewing occurs in the living room</a:t>
            </a:r>
          </a:p>
        </p:txBody>
      </p:sp>
      <p:sp>
        <p:nvSpPr>
          <p:cNvPr id="1109" name="Text Placeholder 6">
            <a:extLst>
              <a:ext uri="{FF2B5EF4-FFF2-40B4-BE49-F238E27FC236}">
                <a16:creationId xmlns:a16="http://schemas.microsoft.com/office/drawing/2014/main" id="{D8705EC2-F4F4-9027-008B-F88D5B43CA53}"/>
              </a:ext>
            </a:extLst>
          </p:cNvPr>
          <p:cNvSpPr>
            <a:spLocks noGrp="1"/>
          </p:cNvSpPr>
          <p:nvPr>
            <p:ph type="body" sz="quarter" idx="15"/>
          </p:nvPr>
        </p:nvSpPr>
        <p:spPr>
          <a:xfrm>
            <a:off x="377757" y="5365115"/>
            <a:ext cx="11334817" cy="307777"/>
          </a:xfrm>
        </p:spPr>
        <p:txBody>
          <a:bodyPr/>
          <a:lstStyle/>
          <a:p>
            <a:pPr>
              <a:spcBef>
                <a:spcPts val="0"/>
              </a:spcBef>
            </a:pPr>
            <a:r>
              <a:rPr lang="en-GB" sz="1000" b="0" dirty="0">
                <a:solidFill>
                  <a:prstClr val="black">
                    <a:lumMod val="75000"/>
                    <a:lumOff val="25000"/>
                  </a:prstClr>
                </a:solidFill>
                <a:latin typeface="Arial"/>
              </a:rPr>
              <a:t>Source: Barb / TRP / 2023 / TV Set / Individuals / Index vs All set locations / Broadcaster TV = Live + Delayed + BVOD</a:t>
            </a:r>
          </a:p>
          <a:p>
            <a:pPr>
              <a:spcBef>
                <a:spcPts val="0"/>
              </a:spcBef>
            </a:pPr>
            <a:endParaRPr lang="en-GB" sz="1000" b="0" dirty="0">
              <a:solidFill>
                <a:prstClr val="black">
                  <a:lumMod val="75000"/>
                  <a:lumOff val="25000"/>
                </a:prstClr>
              </a:solidFill>
              <a:latin typeface="Arial"/>
            </a:endParaRPr>
          </a:p>
        </p:txBody>
      </p:sp>
      <p:graphicFrame>
        <p:nvGraphicFramePr>
          <p:cNvPr id="2" name="Table 1">
            <a:extLst>
              <a:ext uri="{FF2B5EF4-FFF2-40B4-BE49-F238E27FC236}">
                <a16:creationId xmlns:a16="http://schemas.microsoft.com/office/drawing/2014/main" id="{CFE1FFB6-3BFD-15EB-59BD-DB5FE85CBFE3}"/>
              </a:ext>
            </a:extLst>
          </p:cNvPr>
          <p:cNvGraphicFramePr>
            <a:graphicFrameLocks noGrp="1"/>
          </p:cNvGraphicFramePr>
          <p:nvPr>
            <p:extLst>
              <p:ext uri="{D42A27DB-BD31-4B8C-83A1-F6EECF244321}">
                <p14:modId xmlns:p14="http://schemas.microsoft.com/office/powerpoint/2010/main" val="1245366005"/>
              </p:ext>
            </p:extLst>
          </p:nvPr>
        </p:nvGraphicFramePr>
        <p:xfrm>
          <a:off x="11077574" y="5123261"/>
          <a:ext cx="635000" cy="571500"/>
        </p:xfrm>
        <a:graphic>
          <a:graphicData uri="http://schemas.openxmlformats.org/drawingml/2006/table">
            <a:tbl>
              <a:tblPr/>
              <a:tblGrid>
                <a:gridCol w="330200">
                  <a:extLst>
                    <a:ext uri="{9D8B030D-6E8A-4147-A177-3AD203B41FA5}">
                      <a16:colId xmlns:a16="http://schemas.microsoft.com/office/drawing/2014/main" val="2444969715"/>
                    </a:ext>
                  </a:extLst>
                </a:gridCol>
                <a:gridCol w="304800">
                  <a:extLst>
                    <a:ext uri="{9D8B030D-6E8A-4147-A177-3AD203B41FA5}">
                      <a16:colId xmlns:a16="http://schemas.microsoft.com/office/drawing/2014/main" val="586171761"/>
                    </a:ext>
                  </a:extLst>
                </a:gridCol>
              </a:tblGrid>
              <a:tr h="190500">
                <a:tc>
                  <a:txBody>
                    <a:bodyPr/>
                    <a:lstStyle/>
                    <a:p>
                      <a:pPr algn="l" fontAlgn="b"/>
                      <a:r>
                        <a:rPr lang="en-GB" sz="1000" b="1" i="0" u="none" strike="noStrike" dirty="0">
                          <a:solidFill>
                            <a:srgbClr val="000000"/>
                          </a:solidFill>
                          <a:effectLst/>
                          <a:latin typeface="+mj-lt"/>
                        </a:rPr>
                        <a:t>High</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040813860"/>
                  </a:ext>
                </a:extLst>
              </a:tr>
              <a:tr h="190500">
                <a:tc>
                  <a:txBody>
                    <a:bodyPr/>
                    <a:lstStyle/>
                    <a:p>
                      <a:pPr algn="l" fontAlgn="b"/>
                      <a:r>
                        <a:rPr lang="en-GB" sz="1000" b="1" i="0" u="none" strike="noStrike" dirty="0">
                          <a:solidFill>
                            <a:srgbClr val="000000"/>
                          </a:solidFill>
                          <a:effectLst/>
                          <a:latin typeface="+mj-lt"/>
                        </a:rPr>
                        <a:t>Mid </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1475636764"/>
                  </a:ext>
                </a:extLst>
              </a:tr>
              <a:tr h="190500">
                <a:tc>
                  <a:txBody>
                    <a:bodyPr/>
                    <a:lstStyle/>
                    <a:p>
                      <a:pPr algn="l" fontAlgn="b"/>
                      <a:r>
                        <a:rPr lang="en-GB" sz="1000" b="1" i="0" u="none" strike="noStrike" dirty="0">
                          <a:solidFill>
                            <a:srgbClr val="000000"/>
                          </a:solidFill>
                          <a:effectLst/>
                          <a:latin typeface="+mj-lt"/>
                        </a:rPr>
                        <a:t>Low</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1192220067"/>
                  </a:ext>
                </a:extLst>
              </a:tr>
            </a:tbl>
          </a:graphicData>
        </a:graphic>
      </p:graphicFrame>
      <p:sp>
        <p:nvSpPr>
          <p:cNvPr id="4" name="TextBox 3">
            <a:extLst>
              <a:ext uri="{FF2B5EF4-FFF2-40B4-BE49-F238E27FC236}">
                <a16:creationId xmlns:a16="http://schemas.microsoft.com/office/drawing/2014/main" id="{CDB332EC-94DD-A0F7-CC0E-FF04F6B34B9C}"/>
              </a:ext>
            </a:extLst>
          </p:cNvPr>
          <p:cNvSpPr txBox="1"/>
          <p:nvPr/>
        </p:nvSpPr>
        <p:spPr>
          <a:xfrm>
            <a:off x="9321821" y="5224054"/>
            <a:ext cx="1755753" cy="400110"/>
          </a:xfrm>
          <a:prstGeom prst="rect">
            <a:avLst/>
          </a:prstGeom>
          <a:noFill/>
        </p:spPr>
        <p:txBody>
          <a:bodyPr wrap="square" rtlCol="0">
            <a:spAutoFit/>
          </a:bodyPr>
          <a:lstStyle/>
          <a:p>
            <a:pPr algn="ctr"/>
            <a:r>
              <a:rPr lang="en-GB" sz="1000" b="1" dirty="0">
                <a:solidFill>
                  <a:schemeClr val="bg2"/>
                </a:solidFill>
              </a:rPr>
              <a:t>Likelihood of co-viewing by set location</a:t>
            </a:r>
          </a:p>
        </p:txBody>
      </p:sp>
    </p:spTree>
    <p:extLst>
      <p:ext uri="{BB962C8B-B14F-4D97-AF65-F5344CB8AC3E}">
        <p14:creationId xmlns:p14="http://schemas.microsoft.com/office/powerpoint/2010/main" val="1917153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Dogs sitting on a bench&#10;&#10;Description automatically generated">
            <a:extLst>
              <a:ext uri="{FF2B5EF4-FFF2-40B4-BE49-F238E27FC236}">
                <a16:creationId xmlns:a16="http://schemas.microsoft.com/office/drawing/2014/main" id="{6A800364-487E-B409-FE3C-0C873C7133F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9" name="Rectangle 8">
            <a:extLst>
              <a:ext uri="{FF2B5EF4-FFF2-40B4-BE49-F238E27FC236}">
                <a16:creationId xmlns:a16="http://schemas.microsoft.com/office/drawing/2014/main" id="{06D2BC88-B953-0924-B07C-EF7B391E82F9}"/>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Text Placeholder 5">
            <a:extLst>
              <a:ext uri="{FF2B5EF4-FFF2-40B4-BE49-F238E27FC236}">
                <a16:creationId xmlns:a16="http://schemas.microsoft.com/office/drawing/2014/main" id="{30D1E843-04DA-6C4D-1EEE-9EAE3D4356DC}"/>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Tails.com, “Never Average”</a:t>
            </a:r>
          </a:p>
        </p:txBody>
      </p:sp>
      <p:sp>
        <p:nvSpPr>
          <p:cNvPr id="3" name="Title 2">
            <a:extLst>
              <a:ext uri="{FF2B5EF4-FFF2-40B4-BE49-F238E27FC236}">
                <a16:creationId xmlns:a16="http://schemas.microsoft.com/office/drawing/2014/main" id="{0920324C-A8A8-84BC-EAC6-2874E784E481}"/>
              </a:ext>
            </a:extLst>
          </p:cNvPr>
          <p:cNvSpPr>
            <a:spLocks noGrp="1"/>
          </p:cNvSpPr>
          <p:nvPr>
            <p:ph type="ctrTitle"/>
          </p:nvPr>
        </p:nvSpPr>
        <p:spPr/>
        <p:txBody>
          <a:bodyPr/>
          <a:lstStyle/>
          <a:p>
            <a:r>
              <a:rPr lang="en-GB" dirty="0"/>
              <a:t>Importance of shared viewing for younger audiences</a:t>
            </a:r>
          </a:p>
        </p:txBody>
      </p:sp>
      <p:sp>
        <p:nvSpPr>
          <p:cNvPr id="4" name="Text Placeholder 3">
            <a:extLst>
              <a:ext uri="{FF2B5EF4-FFF2-40B4-BE49-F238E27FC236}">
                <a16:creationId xmlns:a16="http://schemas.microsoft.com/office/drawing/2014/main" id="{2D6B56DD-4529-B04B-DC69-D0E5516A7933}"/>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342720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060B0-BFA2-93B4-AFC3-C5A1114D5271}"/>
              </a:ext>
            </a:extLst>
          </p:cNvPr>
          <p:cNvSpPr>
            <a:spLocks noGrp="1"/>
          </p:cNvSpPr>
          <p:nvPr>
            <p:ph type="title"/>
          </p:nvPr>
        </p:nvSpPr>
        <p:spPr/>
        <p:txBody>
          <a:bodyPr>
            <a:normAutofit/>
          </a:bodyPr>
          <a:lstStyle/>
          <a:p>
            <a:r>
              <a:rPr lang="en-GB" sz="2800" dirty="0"/>
              <a:t>Higher likelihood of shared broadcaster viewing amongst 16-34s</a:t>
            </a:r>
          </a:p>
        </p:txBody>
      </p:sp>
      <p:sp>
        <p:nvSpPr>
          <p:cNvPr id="3" name="Text Placeholder 2">
            <a:extLst>
              <a:ext uri="{FF2B5EF4-FFF2-40B4-BE49-F238E27FC236}">
                <a16:creationId xmlns:a16="http://schemas.microsoft.com/office/drawing/2014/main" id="{E4D4F964-962D-61A0-3960-236591488AA2}"/>
              </a:ext>
            </a:extLst>
          </p:cNvPr>
          <p:cNvSpPr>
            <a:spLocks noGrp="1"/>
          </p:cNvSpPr>
          <p:nvPr>
            <p:ph type="body" sz="quarter" idx="15"/>
          </p:nvPr>
        </p:nvSpPr>
        <p:spPr/>
        <p:txBody>
          <a:bodyPr/>
          <a:lstStyle/>
          <a:p>
            <a:r>
              <a:rPr lang="en-GB" dirty="0"/>
              <a:t>Source: Barb / TRP / 2023 / TV Set / All set locations </a:t>
            </a:r>
          </a:p>
          <a:p>
            <a:endParaRPr lang="en-GB" dirty="0"/>
          </a:p>
          <a:p>
            <a:endParaRPr lang="en-GB" dirty="0"/>
          </a:p>
        </p:txBody>
      </p:sp>
      <p:graphicFrame>
        <p:nvGraphicFramePr>
          <p:cNvPr id="6" name="Chart 5">
            <a:extLst>
              <a:ext uri="{FF2B5EF4-FFF2-40B4-BE49-F238E27FC236}">
                <a16:creationId xmlns:a16="http://schemas.microsoft.com/office/drawing/2014/main" id="{EEDA4CD6-CD5D-6DA1-56F3-0935E5297AE8}"/>
              </a:ext>
            </a:extLst>
          </p:cNvPr>
          <p:cNvGraphicFramePr/>
          <p:nvPr>
            <p:extLst>
              <p:ext uri="{D42A27DB-BD31-4B8C-83A1-F6EECF244321}">
                <p14:modId xmlns:p14="http://schemas.microsoft.com/office/powerpoint/2010/main" val="2681751276"/>
              </p:ext>
            </p:extLst>
          </p:nvPr>
        </p:nvGraphicFramePr>
        <p:xfrm>
          <a:off x="371475" y="1381125"/>
          <a:ext cx="11334817" cy="39839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2888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4B7F970B-8005-B847-A53B-EEDFD40AD399}"/>
              </a:ext>
            </a:extLst>
          </p:cNvPr>
          <p:cNvGraphicFramePr/>
          <p:nvPr>
            <p:extLst>
              <p:ext uri="{D42A27DB-BD31-4B8C-83A1-F6EECF244321}">
                <p14:modId xmlns:p14="http://schemas.microsoft.com/office/powerpoint/2010/main" val="4294675592"/>
              </p:ext>
            </p:extLst>
          </p:nvPr>
        </p:nvGraphicFramePr>
        <p:xfrm>
          <a:off x="428592" y="1381125"/>
          <a:ext cx="11334817" cy="3867532"/>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51B3646C-9538-4D44-2075-7DCB02FED342}"/>
              </a:ext>
            </a:extLst>
          </p:cNvPr>
          <p:cNvSpPr/>
          <p:nvPr/>
        </p:nvSpPr>
        <p:spPr>
          <a:xfrm>
            <a:off x="428592" y="1504336"/>
            <a:ext cx="11283982" cy="988834"/>
          </a:xfrm>
          <a:prstGeom prst="rect">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977276-1A12-56D5-78BE-6334E1A0269E}"/>
              </a:ext>
            </a:extLst>
          </p:cNvPr>
          <p:cNvSpPr>
            <a:spLocks noGrp="1"/>
          </p:cNvSpPr>
          <p:nvPr>
            <p:ph type="title"/>
          </p:nvPr>
        </p:nvSpPr>
        <p:spPr/>
        <p:txBody>
          <a:bodyPr/>
          <a:lstStyle/>
          <a:p>
            <a:r>
              <a:rPr lang="en-GB" dirty="0"/>
              <a:t>16-34s are more likely to watch Broadcaster TV in groups</a:t>
            </a:r>
          </a:p>
        </p:txBody>
      </p:sp>
      <p:sp>
        <p:nvSpPr>
          <p:cNvPr id="3" name="Text Placeholder 2">
            <a:extLst>
              <a:ext uri="{FF2B5EF4-FFF2-40B4-BE49-F238E27FC236}">
                <a16:creationId xmlns:a16="http://schemas.microsoft.com/office/drawing/2014/main" id="{959FBA48-A5D2-7B76-2FA8-B11F36B0B0C3}"/>
              </a:ext>
            </a:extLst>
          </p:cNvPr>
          <p:cNvSpPr>
            <a:spLocks noGrp="1"/>
          </p:cNvSpPr>
          <p:nvPr>
            <p:ph type="body" sz="quarter" idx="15"/>
          </p:nvPr>
        </p:nvSpPr>
        <p:spPr/>
        <p:txBody>
          <a:bodyPr/>
          <a:lstStyle/>
          <a:p>
            <a:r>
              <a:rPr lang="en-GB" dirty="0"/>
              <a:t>Source: Barb / TRP / 2023 / TV Set / All set locations / Total Broadcaster</a:t>
            </a:r>
          </a:p>
        </p:txBody>
      </p:sp>
    </p:spTree>
    <p:extLst>
      <p:ext uri="{BB962C8B-B14F-4D97-AF65-F5344CB8AC3E}">
        <p14:creationId xmlns:p14="http://schemas.microsoft.com/office/powerpoint/2010/main" val="69872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77276-1A12-56D5-78BE-6334E1A0269E}"/>
              </a:ext>
            </a:extLst>
          </p:cNvPr>
          <p:cNvSpPr>
            <a:spLocks noGrp="1"/>
          </p:cNvSpPr>
          <p:nvPr>
            <p:ph type="title"/>
          </p:nvPr>
        </p:nvSpPr>
        <p:spPr/>
        <p:txBody>
          <a:bodyPr/>
          <a:lstStyle/>
          <a:p>
            <a:r>
              <a:rPr lang="en-GB" dirty="0"/>
              <a:t>Most likely to find 16-34s group viewing in live &amp; delayed</a:t>
            </a:r>
          </a:p>
        </p:txBody>
      </p:sp>
      <p:sp>
        <p:nvSpPr>
          <p:cNvPr id="3" name="Text Placeholder 2">
            <a:extLst>
              <a:ext uri="{FF2B5EF4-FFF2-40B4-BE49-F238E27FC236}">
                <a16:creationId xmlns:a16="http://schemas.microsoft.com/office/drawing/2014/main" id="{959FBA48-A5D2-7B76-2FA8-B11F36B0B0C3}"/>
              </a:ext>
            </a:extLst>
          </p:cNvPr>
          <p:cNvSpPr>
            <a:spLocks noGrp="1"/>
          </p:cNvSpPr>
          <p:nvPr>
            <p:ph type="body" sz="quarter" idx="15"/>
          </p:nvPr>
        </p:nvSpPr>
        <p:spPr/>
        <p:txBody>
          <a:bodyPr/>
          <a:lstStyle/>
          <a:p>
            <a:r>
              <a:rPr lang="en-GB" dirty="0"/>
              <a:t>Source: Barb / TRP / 2023 / TV Set / All set locations / 16-34</a:t>
            </a:r>
          </a:p>
          <a:p>
            <a:endParaRPr lang="en-GB" dirty="0"/>
          </a:p>
        </p:txBody>
      </p:sp>
      <p:graphicFrame>
        <p:nvGraphicFramePr>
          <p:cNvPr id="9" name="Chart 8">
            <a:extLst>
              <a:ext uri="{FF2B5EF4-FFF2-40B4-BE49-F238E27FC236}">
                <a16:creationId xmlns:a16="http://schemas.microsoft.com/office/drawing/2014/main" id="{4B7F970B-8005-B847-A53B-EEDFD40AD399}"/>
              </a:ext>
            </a:extLst>
          </p:cNvPr>
          <p:cNvGraphicFramePr/>
          <p:nvPr>
            <p:extLst>
              <p:ext uri="{D42A27DB-BD31-4B8C-83A1-F6EECF244321}">
                <p14:modId xmlns:p14="http://schemas.microsoft.com/office/powerpoint/2010/main" val="2052062907"/>
              </p:ext>
            </p:extLst>
          </p:nvPr>
        </p:nvGraphicFramePr>
        <p:xfrm>
          <a:off x="428592" y="1381125"/>
          <a:ext cx="11334817" cy="38675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6100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353</TotalTime>
  <Words>691</Words>
  <Application>Microsoft Office PowerPoint</Application>
  <PresentationFormat>Widescreen</PresentationFormat>
  <Paragraphs>100</Paragraphs>
  <Slides>12</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Aptos</vt:lpstr>
      <vt:lpstr>Aptos Display</vt:lpstr>
      <vt:lpstr>Arial</vt:lpstr>
      <vt:lpstr>Calibri</vt:lpstr>
      <vt:lpstr>Helvetica Neue</vt:lpstr>
      <vt:lpstr>Office Theme</vt:lpstr>
      <vt:lpstr>3_Thinkbox</vt:lpstr>
      <vt:lpstr>Power of shared viewing</vt:lpstr>
      <vt:lpstr>‘Other people’ is 1 of 6 in-home factors that influence ad recall</vt:lpstr>
      <vt:lpstr>The living room is the location with the highest ad recall</vt:lpstr>
      <vt:lpstr>In the living room we are more likely to be with others  … and in a more democratic way  Ad recall increases by 23% when watching with others vs. alone  2x more likely to repeat / mimic the ads (increasing to 3.2x when watching with kids)</vt:lpstr>
      <vt:lpstr>89% of all shared viewing occurs in the living room</vt:lpstr>
      <vt:lpstr>Importance of shared viewing for younger audiences</vt:lpstr>
      <vt:lpstr>Higher likelihood of shared broadcaster viewing amongst 16-34s</vt:lpstr>
      <vt:lpstr>16-34s are more likely to watch Broadcaster TV in groups</vt:lpstr>
      <vt:lpstr>Most likely to find 16-34s group viewing in live &amp; delayed</vt:lpstr>
      <vt:lpstr>Importance of broadcaster viewing</vt:lpstr>
      <vt:lpstr>Broadcaster TV has the highest volume of co-viewing minutes</vt:lpstr>
      <vt:lpstr>Live TV is a crucial shared viewing occasion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Harry Parker</dc:creator>
  <cp:lastModifiedBy>Harry Parker</cp:lastModifiedBy>
  <cp:revision>6</cp:revision>
  <dcterms:created xsi:type="dcterms:W3CDTF">2024-07-30T19:52:19Z</dcterms:created>
  <dcterms:modified xsi:type="dcterms:W3CDTF">2024-08-06T09:20:52Z</dcterms:modified>
</cp:coreProperties>
</file>