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4.xml" ContentType="application/vnd.openxmlformats-officedocument.them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5.xml" ContentType="application/vnd.openxmlformats-officedocument.them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6.xml" ContentType="application/vnd.openxmlformats-officedocument.them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7.xml" ContentType="application/vnd.openxmlformats-officedocument.theme+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heme/theme8.xml" ContentType="application/vnd.openxmlformats-officedocument.theme+xml"/>
  <Override PartName="/ppt/theme/theme9.xml" ContentType="application/vnd.openxmlformats-officedocument.theme+xml"/>
  <Override PartName="/ppt/tags/tag210.xml" ContentType="application/vnd.openxmlformats-officedocument.presentationml.tags+xml"/>
  <Override PartName="/ppt/tags/tag21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12.xml" ContentType="application/vnd.openxmlformats-officedocument.presentationml.tags+xml"/>
  <Override PartName="/ppt/notesSlides/notesSlide4.xml" ContentType="application/vnd.openxmlformats-officedocument.presentationml.notesSlide+xml"/>
  <Override PartName="/ppt/tags/tag21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9.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10.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11.xml" ContentType="application/vnd.openxmlformats-officedocument.presentationml.notesSl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tags/tag21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15.xml" ContentType="application/vnd.openxmlformats-officedocument.presentationml.tags+xml"/>
  <Override PartName="/ppt/notesSlides/notesSlide18.xml" ContentType="application/vnd.openxmlformats-officedocument.presentationml.notesSlide+xml"/>
  <Override PartName="/ppt/charts/chart7.xml" ContentType="application/vnd.openxmlformats-officedocument.drawingml.chart+xml"/>
  <Override PartName="/ppt/theme/themeOverride4.xml" ContentType="application/vnd.openxmlformats-officedocument.themeOverride+xml"/>
  <Override PartName="/ppt/charts/chart8.xml" ContentType="application/vnd.openxmlformats-officedocument.drawingml.chart+xml"/>
  <Override PartName="/ppt/theme/themeOverride5.xml" ContentType="application/vnd.openxmlformats-officedocument.themeOverride+xml"/>
  <Override PartName="/ppt/charts/chart9.xml" ContentType="application/vnd.openxmlformats-officedocument.drawingml.chart+xml"/>
  <Override PartName="/ppt/theme/themeOverride6.xml" ContentType="application/vnd.openxmlformats-officedocument.themeOverride+xml"/>
  <Override PartName="/ppt/charts/chart10.xml" ContentType="application/vnd.openxmlformats-officedocument.drawingml.chart+xml"/>
  <Override PartName="/ppt/theme/themeOverride7.xml" ContentType="application/vnd.openxmlformats-officedocument.themeOverride+xml"/>
  <Override PartName="/ppt/charts/chart11.xml" ContentType="application/vnd.openxmlformats-officedocument.drawingml.chart+xml"/>
  <Override PartName="/ppt/theme/themeOverride8.xml" ContentType="application/vnd.openxmlformats-officedocument.themeOverride+xml"/>
  <Override PartName="/ppt/charts/chart12.xml" ContentType="application/vnd.openxmlformats-officedocument.drawingml.chart+xml"/>
  <Override PartName="/ppt/theme/themeOverride9.xml" ContentType="application/vnd.openxmlformats-officedocument.themeOverride+xml"/>
  <Override PartName="/ppt/charts/chart13.xml" ContentType="application/vnd.openxmlformats-officedocument.drawingml.chart+xml"/>
  <Override PartName="/ppt/theme/themeOverride10.xml" ContentType="application/vnd.openxmlformats-officedocument.themeOverride+xml"/>
  <Override PartName="/ppt/charts/chart14.xml" ContentType="application/vnd.openxmlformats-officedocument.drawingml.chart+xml"/>
  <Override PartName="/ppt/theme/themeOverride11.xml" ContentType="application/vnd.openxmlformats-officedocument.themeOverride+xml"/>
  <Override PartName="/ppt/charts/chart15.xml" ContentType="application/vnd.openxmlformats-officedocument.drawingml.chart+xml"/>
  <Override PartName="/ppt/theme/themeOverride12.xml" ContentType="application/vnd.openxmlformats-officedocument.themeOverride+xml"/>
  <Override PartName="/ppt/charts/chart16.xml" ContentType="application/vnd.openxmlformats-officedocument.drawingml.chart+xml"/>
  <Override PartName="/ppt/theme/themeOverride13.xml" ContentType="application/vnd.openxmlformats-officedocument.themeOverride+xml"/>
  <Override PartName="/ppt/charts/chart17.xml" ContentType="application/vnd.openxmlformats-officedocument.drawingml.chart+xml"/>
  <Override PartName="/ppt/theme/themeOverride14.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8.xml" ContentType="application/vnd.openxmlformats-officedocument.drawingml.chart+xml"/>
  <Override PartName="/ppt/charts/style4.xml" ContentType="application/vnd.ms-office.chartstyle+xml"/>
  <Override PartName="/ppt/charts/colors4.xml" ContentType="application/vnd.ms-office.chartcolorstyle+xml"/>
  <Override PartName="/ppt/tags/tag216.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9.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4.xml" ContentType="application/vnd.openxmlformats-officedocument.presentationml.notesSlide+xml"/>
  <Override PartName="/ppt/charts/chart20.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5.xml" ContentType="application/vnd.openxmlformats-officedocument.presentationml.notesSlide+xml"/>
  <Override PartName="/ppt/charts/chart21.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6.xml" ContentType="application/vnd.openxmlformats-officedocument.presentationml.notesSlide+xml"/>
  <Override PartName="/ppt/charts/chart22.xml" ContentType="application/vnd.openxmlformats-officedocument.drawingml.chart+xml"/>
  <Override PartName="/ppt/charts/style8.xml" ContentType="application/vnd.ms-office.chartstyle+xml"/>
  <Override PartName="/ppt/charts/colors8.xml" ContentType="application/vnd.ms-office.chartcolorstyle+xml"/>
  <Override PartName="/ppt/charts/chart23.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24.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charts/chart25.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0.xml" ContentType="application/vnd.openxmlformats-officedocument.presentationml.notesSlide+xml"/>
  <Override PartName="/ppt/charts/chart26.xml" ContentType="application/vnd.openxmlformats-officedocument.drawingml.chart+xml"/>
  <Override PartName="/ppt/charts/style12.xml" ContentType="application/vnd.ms-office.chartstyle+xml"/>
  <Override PartName="/ppt/charts/colors12.xml" ContentType="application/vnd.ms-office.chartcolorstyle+xml"/>
  <Override PartName="/ppt/tags/tag217.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218.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27.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6.xml" ContentType="application/vnd.openxmlformats-officedocument.presentationml.notesSlide+xml"/>
  <Override PartName="/ppt/charts/chart28.xml" ContentType="application/vnd.openxmlformats-officedocument.drawingml.chart+xml"/>
  <Override PartName="/ppt/charts/style14.xml" ContentType="application/vnd.ms-office.chartstyle+xml"/>
  <Override PartName="/ppt/charts/colors14.xml" ContentType="application/vnd.ms-office.chartcolorstyle+xml"/>
  <Override PartName="/ppt/tags/tag219.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220.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29.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43.xml" ContentType="application/vnd.openxmlformats-officedocument.presentationml.notesSlide+xml"/>
  <Override PartName="/ppt/charts/chart30.xml" ContentType="application/vnd.openxmlformats-officedocument.drawingml.chart+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221.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222.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223.xml" ContentType="application/vnd.openxmlformats-officedocument.presentationml.tags+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960" r:id="rId2"/>
    <p:sldMasterId id="2147483991" r:id="rId3"/>
    <p:sldMasterId id="2147484020" r:id="rId4"/>
    <p:sldMasterId id="2147484051" r:id="rId5"/>
    <p:sldMasterId id="2147484085" r:id="rId6"/>
    <p:sldMasterId id="2147484116" r:id="rId7"/>
  </p:sldMasterIdLst>
  <p:notesMasterIdLst>
    <p:notesMasterId r:id="rId61"/>
  </p:notesMasterIdLst>
  <p:handoutMasterIdLst>
    <p:handoutMasterId r:id="rId62"/>
  </p:handoutMasterIdLst>
  <p:sldIdLst>
    <p:sldId id="299" r:id="rId8"/>
    <p:sldId id="2147482564" r:id="rId9"/>
    <p:sldId id="4863" r:id="rId10"/>
    <p:sldId id="4834" r:id="rId11"/>
    <p:sldId id="4835" r:id="rId12"/>
    <p:sldId id="4836" r:id="rId13"/>
    <p:sldId id="4847" r:id="rId14"/>
    <p:sldId id="2147482452" r:id="rId15"/>
    <p:sldId id="2147482456" r:id="rId16"/>
    <p:sldId id="2147482461" r:id="rId17"/>
    <p:sldId id="2147482537" r:id="rId18"/>
    <p:sldId id="758" r:id="rId19"/>
    <p:sldId id="2147482415" r:id="rId20"/>
    <p:sldId id="2147482337" r:id="rId21"/>
    <p:sldId id="4837" r:id="rId22"/>
    <p:sldId id="4848" r:id="rId23"/>
    <p:sldId id="294" r:id="rId24"/>
    <p:sldId id="399" r:id="rId25"/>
    <p:sldId id="2147482542" r:id="rId26"/>
    <p:sldId id="2147472090" r:id="rId27"/>
    <p:sldId id="4838" r:id="rId28"/>
    <p:sldId id="4849" r:id="rId29"/>
    <p:sldId id="2147377062" r:id="rId30"/>
    <p:sldId id="2147472386" r:id="rId31"/>
    <p:sldId id="2147376328" r:id="rId32"/>
    <p:sldId id="282" r:id="rId33"/>
    <p:sldId id="2147376949" r:id="rId34"/>
    <p:sldId id="2147376249" r:id="rId35"/>
    <p:sldId id="2147376301" r:id="rId36"/>
    <p:sldId id="2147472107" r:id="rId37"/>
    <p:sldId id="4840" r:id="rId38"/>
    <p:sldId id="4851" r:id="rId39"/>
    <p:sldId id="2147377162" r:id="rId40"/>
    <p:sldId id="2147482563" r:id="rId41"/>
    <p:sldId id="2147482349" r:id="rId42"/>
    <p:sldId id="2147482480" r:id="rId43"/>
    <p:sldId id="2147482541" r:id="rId44"/>
    <p:sldId id="2147482513" r:id="rId45"/>
    <p:sldId id="4842" r:id="rId46"/>
    <p:sldId id="4855" r:id="rId47"/>
    <p:sldId id="4857" r:id="rId48"/>
    <p:sldId id="2147472106" r:id="rId49"/>
    <p:sldId id="4625" r:id="rId50"/>
    <p:sldId id="4632" r:id="rId51"/>
    <p:sldId id="2147376362" r:id="rId52"/>
    <p:sldId id="2147376363" r:id="rId53"/>
    <p:sldId id="4843" r:id="rId54"/>
    <p:sldId id="4852" r:id="rId55"/>
    <p:sldId id="2147482565" r:id="rId56"/>
    <p:sldId id="2147482566" r:id="rId57"/>
    <p:sldId id="2147376222" r:id="rId58"/>
    <p:sldId id="2147376366" r:id="rId59"/>
    <p:sldId id="324" r:id="rId60"/>
  </p:sldIdLst>
  <p:sldSz cx="12192000" cy="6858000"/>
  <p:notesSz cx="6889750" cy="10021888"/>
  <p:custDataLst>
    <p:tags r:id="rId6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V's Ultimate Nickable Charts" id="{B5D0118F-5E82-4AC1-BE1A-F37055EA3200}">
          <p14:sldIdLst>
            <p14:sldId id="299"/>
            <p14:sldId id="2147482564"/>
            <p14:sldId id="4863"/>
            <p14:sldId id="4834"/>
          </p14:sldIdLst>
        </p14:section>
        <p14:section name="1. TV viewing: The Facts" id="{08D79445-6426-4072-A0E5-6D119D94A2DB}">
          <p14:sldIdLst>
            <p14:sldId id="4835"/>
            <p14:sldId id="4836"/>
            <p14:sldId id="4847"/>
            <p14:sldId id="2147482452"/>
            <p14:sldId id="2147482456"/>
            <p14:sldId id="2147482461"/>
            <p14:sldId id="2147482537"/>
            <p14:sldId id="758"/>
            <p14:sldId id="2147482415"/>
            <p14:sldId id="2147482337"/>
          </p14:sldIdLst>
        </p14:section>
        <p14:section name="2. TV is a trusted &amp; safe environment for brands" id="{D7BB4210-7D0F-4FF4-B754-28ED7FD97A86}">
          <p14:sldIdLst>
            <p14:sldId id="4837"/>
            <p14:sldId id="4848"/>
            <p14:sldId id="294"/>
            <p14:sldId id="399"/>
            <p14:sldId id="2147482542"/>
            <p14:sldId id="2147472090"/>
          </p14:sldIdLst>
        </p14:section>
        <p14:section name="3. TV: the most effective advertising" id="{F46887E0-BBE6-4394-8E9F-9DE0441B0A9B}">
          <p14:sldIdLst>
            <p14:sldId id="4838"/>
            <p14:sldId id="4849"/>
            <p14:sldId id="2147377062"/>
            <p14:sldId id="2147472386"/>
            <p14:sldId id="2147376328"/>
            <p14:sldId id="282"/>
            <p14:sldId id="2147376949"/>
            <p14:sldId id="2147376249"/>
            <p14:sldId id="2147376301"/>
            <p14:sldId id="2147472107"/>
          </p14:sldIdLst>
        </p14:section>
        <p14:section name="4. TV unbeatable scale and reach" id="{452F95AA-840D-42A9-ADED-67643C749C22}">
          <p14:sldIdLst>
            <p14:sldId id="4840"/>
            <p14:sldId id="4851"/>
            <p14:sldId id="2147377162"/>
            <p14:sldId id="2147482563"/>
            <p14:sldId id="2147482349"/>
            <p14:sldId id="2147482480"/>
            <p14:sldId id="2147482541"/>
            <p14:sldId id="2147482513"/>
          </p14:sldIdLst>
        </p14:section>
        <p14:section name="5. TV is the emotional medium" id="{BA1CF611-F948-40E8-B713-54B5B755D663}">
          <p14:sldIdLst>
            <p14:sldId id="4842"/>
            <p14:sldId id="4855"/>
            <p14:sldId id="4857"/>
            <p14:sldId id="2147472106"/>
            <p14:sldId id="4625"/>
            <p14:sldId id="4632"/>
            <p14:sldId id="2147376362"/>
            <p14:sldId id="2147376363"/>
          </p14:sldIdLst>
        </p14:section>
        <p14:section name="6. TV is great value" id="{B729FB50-BDFB-4A97-9887-EC38721575B0}">
          <p14:sldIdLst>
            <p14:sldId id="4843"/>
            <p14:sldId id="4852"/>
            <p14:sldId id="2147482565"/>
            <p14:sldId id="2147482566"/>
            <p14:sldId id="2147376222"/>
            <p14:sldId id="2147376366"/>
            <p14:sldId id="324"/>
          </p14:sldIdLst>
        </p14:section>
      </p14:sectionLst>
    </p:ext>
    <p:ext uri="{EFAFB233-063F-42B5-8137-9DF3F51BA10A}">
      <p15:sldGuideLst xmlns:p15="http://schemas.microsoft.com/office/powerpoint/2012/main">
        <p15:guide id="2" pos="3840" userDrawn="1">
          <p15:clr>
            <a:srgbClr val="A4A3A4"/>
          </p15:clr>
        </p15:guide>
        <p15:guide id="3" orient="horz" pos="278" userDrawn="1">
          <p15:clr>
            <a:srgbClr val="A4A3A4"/>
          </p15:clr>
        </p15:guide>
        <p15:guide id="4" orient="horz" pos="3430" userDrawn="1">
          <p15:clr>
            <a:srgbClr val="A4A3A4"/>
          </p15:clr>
        </p15:guide>
        <p15:guide id="5" orient="horz" pos="3475" userDrawn="1">
          <p15:clr>
            <a:srgbClr val="A4A3A4"/>
          </p15:clr>
        </p15:guide>
        <p15:guide id="6" orient="horz" pos="2976" userDrawn="1">
          <p15:clr>
            <a:srgbClr val="A4A3A4"/>
          </p15:clr>
        </p15:guide>
        <p15:guide id="7" orient="horz" pos="107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ca Webber" initials="DW" lastIdx="1" clrIdx="0">
    <p:extLst>
      <p:ext uri="{19B8F6BF-5375-455C-9EA6-DF929625EA0E}">
        <p15:presenceInfo xmlns:p15="http://schemas.microsoft.com/office/powerpoint/2012/main" userId="S::danica.webber@thinkbox.tv::f9f86f5a-c997-4a12-9683-9d18c70ea3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2D43"/>
    <a:srgbClr val="FFFFFF"/>
    <a:srgbClr val="E10514"/>
    <a:srgbClr val="A1EDFC"/>
    <a:srgbClr val="EB7305"/>
    <a:srgbClr val="00A2D5"/>
    <a:srgbClr val="FF3F9F"/>
    <a:srgbClr val="95D155"/>
    <a:srgbClr val="00B050"/>
    <a:srgbClr val="0065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11" autoAdjust="0"/>
    <p:restoredTop sz="68886" autoAdjust="0"/>
  </p:normalViewPr>
  <p:slideViewPr>
    <p:cSldViewPr snapToGrid="0" showGuides="1">
      <p:cViewPr varScale="1">
        <p:scale>
          <a:sx n="76" d="100"/>
          <a:sy n="76" d="100"/>
        </p:scale>
        <p:origin x="1998" y="90"/>
      </p:cViewPr>
      <p:guideLst>
        <p:guide pos="3840"/>
        <p:guide orient="horz" pos="278"/>
        <p:guide orient="horz" pos="3430"/>
        <p:guide orient="horz" pos="3475"/>
        <p:guide orient="horz" pos="2976"/>
        <p:guide orient="horz" pos="1071"/>
      </p:guideLst>
    </p:cSldViewPr>
  </p:slideViewPr>
  <p:outlineViewPr>
    <p:cViewPr>
      <p:scale>
        <a:sx n="33" d="100"/>
        <a:sy n="33" d="100"/>
      </p:scale>
      <p:origin x="0" y="-16800"/>
    </p:cViewPr>
  </p:outlineViewPr>
  <p:notesTextViewPr>
    <p:cViewPr>
      <p:scale>
        <a:sx n="3" d="2"/>
        <a:sy n="3" d="2"/>
      </p:scale>
      <p:origin x="0" y="0"/>
    </p:cViewPr>
  </p:notesTextViewPr>
  <p:sorterViewPr>
    <p:cViewPr>
      <p:scale>
        <a:sx n="200" d="100"/>
        <a:sy n="200" d="100"/>
      </p:scale>
      <p:origin x="0" y="-2478"/>
    </p:cViewPr>
  </p:sorterViewPr>
  <p:notesViewPr>
    <p:cSldViewPr snapToGrid="0" showGuides="1">
      <p:cViewPr varScale="1">
        <p:scale>
          <a:sx n="82" d="100"/>
          <a:sy n="82" d="100"/>
        </p:scale>
        <p:origin x="3874" y="67"/>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ags" Target="tags/tag1.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commentAuthors" Target="commentAuthor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7.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8.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9.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0.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1.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12.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13.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themeOverride" Target="../theme/themeOverride14.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4.xml"/><Relationship Id="rId1" Type="http://schemas.microsoft.com/office/2011/relationships/chartStyle" Target="style4.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5.xml"/><Relationship Id="rId1" Type="http://schemas.microsoft.com/office/2011/relationships/chartStyle" Target="style5.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6.xml"/><Relationship Id="rId1" Type="http://schemas.microsoft.com/office/2011/relationships/chartStyle" Target="style6.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7.xml"/><Relationship Id="rId1" Type="http://schemas.microsoft.com/office/2011/relationships/chartStyle" Target="style7.xml"/></Relationships>
</file>

<file path=ppt/charts/_rels/chart22.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8.xml"/><Relationship Id="rId1" Type="http://schemas.microsoft.com/office/2011/relationships/chartStyle" Target="style8.xml"/></Relationships>
</file>

<file path=ppt/charts/_rels/chart23.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9.xml"/><Relationship Id="rId1" Type="http://schemas.microsoft.com/office/2011/relationships/chartStyle" Target="style9.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10.xml"/><Relationship Id="rId1" Type="http://schemas.microsoft.com/office/2011/relationships/chartStyle" Target="style10.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11.xml"/><Relationship Id="rId1" Type="http://schemas.microsoft.com/office/2011/relationships/chartStyle" Target="style11.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12.xml"/><Relationship Id="rId1" Type="http://schemas.microsoft.com/office/2011/relationships/chartStyle" Target="style12.xml"/></Relationships>
</file>

<file path=ppt/charts/_rels/chart2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oleObject" Target="NULL" TargetMode="External"/><Relationship Id="rId2" Type="http://schemas.microsoft.com/office/2011/relationships/chartColorStyle" Target="colors13.xml"/><Relationship Id="rId1" Type="http://schemas.microsoft.com/office/2011/relationships/chartStyle" Target="style13.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charts/_rels/chart2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oleObject" Target="NULL" TargetMode="External"/><Relationship Id="rId2" Type="http://schemas.microsoft.com/office/2011/relationships/chartColorStyle" Target="colors14.xml"/><Relationship Id="rId1" Type="http://schemas.microsoft.com/office/2011/relationships/chartStyle" Target="style14.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15.xml"/><Relationship Id="rId1" Type="http://schemas.microsoft.com/office/2011/relationships/chartStyle" Target="style15.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5.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30821089938768315"/>
          <c:y val="0.42743895689704048"/>
        </c:manualLayout>
      </c:layout>
      <c:overlay val="0"/>
      <c:txPr>
        <a:bodyPr/>
        <a:lstStyle/>
        <a:p>
          <a:pPr>
            <a:defRPr>
              <a:solidFill>
                <a:schemeClr val="tx1">
                  <a:lumMod val="65000"/>
                  <a:lumOff val="35000"/>
                </a:schemeClr>
              </a:solidFill>
            </a:defRPr>
          </a:pPr>
          <a:endParaRPr lang="en-US"/>
        </a:p>
      </c:txPr>
    </c:title>
    <c:autoTitleDeleted val="0"/>
    <c:plotArea>
      <c:layout>
        <c:manualLayout>
          <c:layoutTarget val="inner"/>
          <c:xMode val="edge"/>
          <c:yMode val="edge"/>
          <c:x val="0.1101395377604092"/>
          <c:y val="9.4716732591433733E-2"/>
          <c:w val="0.5032121287783603"/>
          <c:h val="0.81056653481713259"/>
        </c:manualLayout>
      </c:layout>
      <c:doughnutChart>
        <c:varyColors val="1"/>
        <c:ser>
          <c:idx val="0"/>
          <c:order val="0"/>
          <c:tx>
            <c:strRef>
              <c:f>Sheet1!$B$1</c:f>
              <c:strCache>
                <c:ptCount val="1"/>
                <c:pt idx="0">
                  <c:v>Adults</c:v>
                </c:pt>
              </c:strCache>
            </c:strRef>
          </c:tx>
          <c:dPt>
            <c:idx val="0"/>
            <c:bubble3D val="0"/>
            <c:spPr>
              <a:solidFill>
                <a:srgbClr val="C70410"/>
              </a:solidFill>
            </c:spPr>
            <c:extLst>
              <c:ext xmlns:c16="http://schemas.microsoft.com/office/drawing/2014/chart" uri="{C3380CC4-5D6E-409C-BE32-E72D297353CC}">
                <c16:uniqueId val="{00000001-AAFF-45A3-A865-F04D69EBD962}"/>
              </c:ext>
            </c:extLst>
          </c:dPt>
          <c:dPt>
            <c:idx val="1"/>
            <c:bubble3D val="0"/>
            <c:spPr>
              <a:solidFill>
                <a:srgbClr val="7BC8FF"/>
              </a:solidFill>
            </c:spPr>
            <c:extLst>
              <c:ext xmlns:c16="http://schemas.microsoft.com/office/drawing/2014/chart" uri="{C3380CC4-5D6E-409C-BE32-E72D297353CC}">
                <c16:uniqueId val="{00000003-AAFF-45A3-A865-F04D69EBD962}"/>
              </c:ext>
            </c:extLst>
          </c:dPt>
          <c:dPt>
            <c:idx val="2"/>
            <c:bubble3D val="0"/>
            <c:spPr>
              <a:solidFill>
                <a:srgbClr val="BDE3FF"/>
              </a:solidFill>
            </c:spPr>
            <c:extLst>
              <c:ext xmlns:c16="http://schemas.microsoft.com/office/drawing/2014/chart" uri="{C3380CC4-5D6E-409C-BE32-E72D297353CC}">
                <c16:uniqueId val="{00000005-AAFF-45A3-A865-F04D69EBD962}"/>
              </c:ext>
            </c:extLst>
          </c:dPt>
          <c:dPt>
            <c:idx val="3"/>
            <c:bubble3D val="0"/>
            <c:spPr>
              <a:solidFill>
                <a:srgbClr val="004F87"/>
              </a:solidFill>
            </c:spPr>
            <c:extLst>
              <c:ext xmlns:c16="http://schemas.microsoft.com/office/drawing/2014/chart" uri="{C3380CC4-5D6E-409C-BE32-E72D297353CC}">
                <c16:uniqueId val="{00000007-AAFF-45A3-A865-F04D69EBD962}"/>
              </c:ext>
            </c:extLst>
          </c:dPt>
          <c:dPt>
            <c:idx val="4"/>
            <c:bubble3D val="0"/>
            <c:spPr>
              <a:solidFill>
                <a:srgbClr val="292265"/>
              </a:solidFill>
            </c:spPr>
            <c:extLst>
              <c:ext xmlns:c16="http://schemas.microsoft.com/office/drawing/2014/chart" uri="{C3380CC4-5D6E-409C-BE32-E72D297353CC}">
                <c16:uniqueId val="{00000009-AAFF-45A3-A865-F04D69EBD962}"/>
              </c:ext>
            </c:extLst>
          </c:dPt>
          <c:dPt>
            <c:idx val="5"/>
            <c:bubble3D val="0"/>
            <c:spPr>
              <a:solidFill>
                <a:srgbClr val="00B050"/>
              </a:solidFill>
            </c:spPr>
            <c:extLst>
              <c:ext xmlns:c16="http://schemas.microsoft.com/office/drawing/2014/chart" uri="{C3380CC4-5D6E-409C-BE32-E72D297353CC}">
                <c16:uniqueId val="{0000000B-AAFF-45A3-A865-F04D69EBD962}"/>
              </c:ext>
            </c:extLst>
          </c:dPt>
          <c:dPt>
            <c:idx val="6"/>
            <c:bubble3D val="0"/>
            <c:spPr>
              <a:solidFill>
                <a:srgbClr val="2AFF7C"/>
              </a:solidFill>
            </c:spPr>
            <c:extLst>
              <c:ext xmlns:c16="http://schemas.microsoft.com/office/drawing/2014/chart" uri="{C3380CC4-5D6E-409C-BE32-E72D297353CC}">
                <c16:uniqueId val="{0000000D-AAFF-45A3-A865-F04D69EBD962}"/>
              </c:ext>
            </c:extLst>
          </c:dPt>
          <c:dPt>
            <c:idx val="8"/>
            <c:bubble3D val="0"/>
            <c:spPr>
              <a:solidFill>
                <a:srgbClr val="E10514"/>
              </a:solidFill>
            </c:spPr>
            <c:extLst>
              <c:ext xmlns:c16="http://schemas.microsoft.com/office/drawing/2014/chart" uri="{C3380CC4-5D6E-409C-BE32-E72D297353CC}">
                <c16:uniqueId val="{00000011-AAFF-45A3-A865-F04D69EBD962}"/>
              </c:ext>
            </c:extLst>
          </c:dPt>
          <c:dPt>
            <c:idx val="10"/>
            <c:bubble3D val="0"/>
            <c:spPr>
              <a:solidFill>
                <a:srgbClr val="EB7305">
                  <a:lumMod val="60000"/>
                  <a:lumOff val="40000"/>
                </a:srgbClr>
              </a:solidFill>
            </c:spPr>
            <c:extLst>
              <c:ext xmlns:c16="http://schemas.microsoft.com/office/drawing/2014/chart" uri="{C3380CC4-5D6E-409C-BE32-E72D297353CC}">
                <c16:uniqueId val="{0000002F-7AE8-4D49-86FD-088A2ADBAD8F}"/>
              </c:ext>
            </c:extLst>
          </c:dPt>
          <c:dPt>
            <c:idx val="11"/>
            <c:bubble3D val="0"/>
            <c:spPr>
              <a:solidFill>
                <a:srgbClr val="EB7305"/>
              </a:solidFill>
            </c:spPr>
            <c:extLst>
              <c:ext xmlns:c16="http://schemas.microsoft.com/office/drawing/2014/chart" uri="{C3380CC4-5D6E-409C-BE32-E72D297353CC}">
                <c16:uniqueId val="{0000002D-7AE8-4D49-86FD-088A2ADBAD8F}"/>
              </c:ext>
            </c:extLst>
          </c:dPt>
          <c:dPt>
            <c:idx val="12"/>
            <c:bubble3D val="0"/>
            <c:spPr>
              <a:solidFill>
                <a:srgbClr val="C00000"/>
              </a:solidFill>
            </c:spPr>
            <c:extLst>
              <c:ext xmlns:c16="http://schemas.microsoft.com/office/drawing/2014/chart" uri="{C3380CC4-5D6E-409C-BE32-E72D297353CC}">
                <c16:uniqueId val="{0000002C-7AE8-4D49-86FD-088A2ADBAD8F}"/>
              </c:ext>
            </c:extLst>
          </c:dPt>
          <c:dLbls>
            <c:dLbl>
              <c:idx val="0"/>
              <c:layout>
                <c:manualLayout>
                  <c:x val="-2.8927457566893058E-3"/>
                  <c:y val="-1.8286158583830609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AFF-45A3-A865-F04D69EBD962}"/>
                </c:ext>
              </c:extLst>
            </c:dLbl>
            <c:dLbl>
              <c:idx val="1"/>
              <c:layout>
                <c:manualLayout>
                  <c:x val="8.6782372700679698E-3"/>
                  <c:y val="-1.6000388760851823E-2"/>
                </c:manualLayout>
              </c:layout>
              <c:numFmt formatCode="0.0%" sourceLinked="0"/>
              <c:spPr>
                <a:noFill/>
                <a:ln>
                  <a:noFill/>
                </a:ln>
                <a:effectLst/>
              </c:spPr>
              <c:txPr>
                <a:bodyPr/>
                <a:lstStyle/>
                <a:p>
                  <a:pPr>
                    <a:defRPr sz="11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AFF-45A3-A865-F04D69EBD962}"/>
                </c:ext>
              </c:extLst>
            </c:dLbl>
            <c:dLbl>
              <c:idx val="2"/>
              <c:layout>
                <c:manualLayout>
                  <c:x val="6.1573346195042816E-3"/>
                  <c:y val="-5.5718789117936247E-3"/>
                </c:manualLayout>
              </c:layout>
              <c:numFmt formatCode="0.0%" sourceLinked="0"/>
              <c:spPr>
                <a:noFill/>
                <a:ln>
                  <a:noFill/>
                </a:ln>
                <a:effectLst/>
              </c:spPr>
              <c:txPr>
                <a:bodyPr/>
                <a:lstStyle/>
                <a:p>
                  <a:pPr>
                    <a:defRPr sz="11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AFF-45A3-A865-F04D69EBD962}"/>
                </c:ext>
              </c:extLst>
            </c:dLbl>
            <c:dLbl>
              <c:idx val="3"/>
              <c:layout>
                <c:manualLayout>
                  <c:x val="-5.7854915133786641E-2"/>
                  <c:y val="-0.12343157044085661"/>
                </c:manualLayout>
              </c:layout>
              <c:numFmt formatCode="0.0%" sourceLinked="0"/>
              <c:spPr/>
              <c:txPr>
                <a:bodyPr/>
                <a:lstStyle/>
                <a:p>
                  <a:pPr>
                    <a:defRPr sz="11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AFF-45A3-A865-F04D69EBD962}"/>
                </c:ext>
              </c:extLst>
            </c:dLbl>
            <c:dLbl>
              <c:idx val="4"/>
              <c:layout>
                <c:manualLayout>
                  <c:x val="-3.2150932995922303E-2"/>
                  <c:y val="-0.1550756238846748"/>
                </c:manualLayout>
              </c:layout>
              <c:numFmt formatCode="0.0%" sourceLinked="0"/>
              <c:spPr/>
              <c:txPr>
                <a:bodyPr/>
                <a:lstStyle/>
                <a:p>
                  <a:pPr>
                    <a:defRPr lang="en-US" sz="1100"/>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AAFF-45A3-A865-F04D69EBD962}"/>
                </c:ext>
              </c:extLst>
            </c:dLbl>
            <c:dLbl>
              <c:idx val="5"/>
              <c:layout>
                <c:manualLayout>
                  <c:x val="3.3266576201927321E-2"/>
                  <c:y val="-0.16686119707745431"/>
                </c:manualLayout>
              </c:layout>
              <c:numFmt formatCode="0.0%" sourceLinked="0"/>
              <c:spPr>
                <a:noFill/>
                <a:ln>
                  <a:noFill/>
                </a:ln>
                <a:effectLst/>
              </c:spPr>
              <c:txPr>
                <a:bodyPr/>
                <a:lstStyle/>
                <a:p>
                  <a:pPr>
                    <a:defRPr sz="11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AAFF-45A3-A865-F04D69EBD962}"/>
                </c:ext>
              </c:extLst>
            </c:dLbl>
            <c:dLbl>
              <c:idx val="6"/>
              <c:layout>
                <c:manualLayout>
                  <c:x val="9.4014237092403294E-2"/>
                  <c:y val="-0.13714618937872955"/>
                </c:manualLayout>
              </c:layout>
              <c:numFmt formatCode="0.0%" sourceLinked="0"/>
              <c:spPr>
                <a:noFill/>
                <a:ln>
                  <a:noFill/>
                </a:ln>
                <a:effectLst/>
              </c:spPr>
              <c:txPr>
                <a:bodyPr/>
                <a:lstStyle/>
                <a:p>
                  <a:pPr>
                    <a:defRPr sz="11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AAFF-45A3-A865-F04D69EBD962}"/>
                </c:ext>
              </c:extLst>
            </c:dLbl>
            <c:dLbl>
              <c:idx val="8"/>
              <c:layout>
                <c:manualLayout>
                  <c:x val="1.0745297722190756E-3"/>
                  <c:y val="-2.8149165379050522E-4"/>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1-AAFF-45A3-A865-F04D69EBD962}"/>
                </c:ext>
              </c:extLst>
            </c:dLbl>
            <c:numFmt formatCode="0.0%" sourceLinked="0"/>
            <c:spPr>
              <a:noFill/>
              <a:ln>
                <a:noFill/>
              </a:ln>
              <a:effectLst/>
            </c:spPr>
            <c:txPr>
              <a:bodyPr/>
              <a:lstStyle/>
              <a:p>
                <a:pPr>
                  <a:defRPr sz="1100">
                    <a:solidFill>
                      <a:schemeClr val="bg1"/>
                    </a:solidFill>
                    <a:latin typeface="+mn-lt"/>
                  </a:defRPr>
                </a:pPr>
                <a:endParaRPr lang="en-US"/>
              </a:p>
            </c:txPr>
            <c:showLegendKey val="0"/>
            <c:showVal val="0"/>
            <c:showCatName val="0"/>
            <c:showSerName val="0"/>
            <c:showPercent val="1"/>
            <c:showBubbleSize val="0"/>
            <c:showLeaderLines val="1"/>
            <c:leaderLines>
              <c:spPr>
                <a:ln>
                  <a:solidFill>
                    <a:sysClr val="windowText" lastClr="000000"/>
                  </a:solidFill>
                </a:ln>
              </c:spPr>
            </c:leaderLines>
            <c:extLst>
              <c:ext xmlns:c15="http://schemas.microsoft.com/office/drawing/2012/chart" uri="{CE6537A1-D6FC-4f65-9D91-7224C49458BB}"/>
            </c:extLst>
          </c:dLbls>
          <c:cat>
            <c:strRef>
              <c:f>Sheet1!$A$2:$A$8</c:f>
              <c:strCache>
                <c:ptCount val="7"/>
                <c:pt idx="0">
                  <c:v>Total TV</c:v>
                </c:pt>
                <c:pt idx="1">
                  <c:v>YouTube</c:v>
                </c:pt>
                <c:pt idx="2">
                  <c:v>TikTok</c:v>
                </c:pt>
                <c:pt idx="3">
                  <c:v>Other online video</c:v>
                </c:pt>
                <c:pt idx="4">
                  <c:v>Online 'adult' XXX video</c:v>
                </c:pt>
                <c:pt idx="5">
                  <c:v>Blu-Ray / DVD</c:v>
                </c:pt>
                <c:pt idx="6">
                  <c:v>Cinema</c:v>
                </c:pt>
              </c:strCache>
            </c:strRef>
          </c:cat>
          <c:val>
            <c:numRef>
              <c:f>Sheet1!$B$2:$B$8</c:f>
              <c:numCache>
                <c:formatCode>0.0</c:formatCode>
                <c:ptCount val="7"/>
                <c:pt idx="0">
                  <c:v>205.8</c:v>
                </c:pt>
                <c:pt idx="1">
                  <c:v>61.491038747816276</c:v>
                </c:pt>
                <c:pt idx="2">
                  <c:v>15.449810731371835</c:v>
                </c:pt>
                <c:pt idx="3" formatCode="#,##0.0">
                  <c:v>5.4918117550058154</c:v>
                </c:pt>
                <c:pt idx="4" formatCode="#,##0.0">
                  <c:v>4.416666666666667</c:v>
                </c:pt>
                <c:pt idx="5">
                  <c:v>0.9</c:v>
                </c:pt>
                <c:pt idx="6">
                  <c:v>0.76012713542330113</c:v>
                </c:pt>
              </c:numCache>
            </c:numRef>
          </c:val>
          <c:extLst>
            <c:ext xmlns:c16="http://schemas.microsoft.com/office/drawing/2014/chart" uri="{C3380CC4-5D6E-409C-BE32-E72D297353CC}">
              <c16:uniqueId val="{00000014-AAFF-45A3-A865-F04D69EBD962}"/>
            </c:ext>
          </c:extLst>
        </c:ser>
        <c:dLbls>
          <c:showLegendKey val="0"/>
          <c:showVal val="0"/>
          <c:showCatName val="0"/>
          <c:showSerName val="0"/>
          <c:showPercent val="0"/>
          <c:showBubbleSize val="0"/>
          <c:showLeaderLines val="1"/>
        </c:dLbls>
        <c:firstSliceAng val="0"/>
        <c:holeSize val="54"/>
      </c:doughnutChart>
    </c:plotArea>
    <c:legend>
      <c:legendPos val="r"/>
      <c:layout>
        <c:manualLayout>
          <c:xMode val="edge"/>
          <c:yMode val="edge"/>
          <c:x val="0.66407431851066878"/>
          <c:y val="0.21319645111737243"/>
          <c:w val="0.29307272806994067"/>
          <c:h val="0.55947996036799097"/>
        </c:manualLayout>
      </c:layout>
      <c:overlay val="0"/>
      <c:txPr>
        <a:bodyPr/>
        <a:lstStyle/>
        <a:p>
          <a:pPr>
            <a:defRPr sz="1200" b="1"/>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Sheet1!$A$2</c:f>
              <c:strCache>
                <c:ptCount val="1"/>
                <c:pt idx="0">
                  <c:v>TV</c:v>
                </c:pt>
              </c:strCache>
            </c:strRef>
          </c:tx>
          <c:dPt>
            <c:idx val="0"/>
            <c:bubble3D val="0"/>
            <c:spPr>
              <a:solidFill>
                <a:schemeClr val="accent1"/>
              </a:solidFill>
            </c:spPr>
            <c:extLst>
              <c:ext xmlns:c16="http://schemas.microsoft.com/office/drawing/2014/chart" uri="{C3380CC4-5D6E-409C-BE32-E72D297353CC}">
                <c16:uniqueId val="{00000001-4C3A-4E55-8188-C4C22B9DF0B7}"/>
              </c:ext>
            </c:extLst>
          </c:dPt>
          <c:dPt>
            <c:idx val="1"/>
            <c:bubble3D val="0"/>
            <c:spPr>
              <a:solidFill>
                <a:srgbClr val="4D4D4D">
                  <a:lumMod val="20000"/>
                  <a:lumOff val="80000"/>
                </a:srgbClr>
              </a:solidFill>
            </c:spPr>
            <c:extLst>
              <c:ext xmlns:c16="http://schemas.microsoft.com/office/drawing/2014/chart" uri="{C3380CC4-5D6E-409C-BE32-E72D297353CC}">
                <c16:uniqueId val="{00000003-4C3A-4E55-8188-C4C22B9DF0B7}"/>
              </c:ext>
            </c:extLst>
          </c:dPt>
          <c:dLbls>
            <c:dLbl>
              <c:idx val="0"/>
              <c:spPr>
                <a:noFill/>
                <a:ln>
                  <a:noFill/>
                </a:ln>
                <a:effectLst/>
              </c:spPr>
              <c:txPr>
                <a:bodyPr/>
                <a:lstStyle/>
                <a:p>
                  <a:pPr>
                    <a:defRPr sz="12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C3A-4E55-8188-C4C22B9DF0B7}"/>
                </c:ext>
              </c:extLst>
            </c:dLbl>
            <c:spPr>
              <a:noFill/>
              <a:ln>
                <a:noFill/>
              </a:ln>
              <a:effectLst/>
            </c:spPr>
            <c:txPr>
              <a:bodyPr/>
              <a:lstStyle/>
              <a:p>
                <a:pPr>
                  <a:defRPr sz="1200">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that you trust</c:v>
                </c:pt>
                <c:pt idx="1">
                  <c:v>that you don't trust</c:v>
                </c:pt>
              </c:strCache>
            </c:strRef>
          </c:cat>
          <c:val>
            <c:numRef>
              <c:f>Sheet1!$B$2:$C$2</c:f>
              <c:numCache>
                <c:formatCode>0%</c:formatCode>
                <c:ptCount val="2"/>
                <c:pt idx="0">
                  <c:v>0.35</c:v>
                </c:pt>
                <c:pt idx="1">
                  <c:v>0.65</c:v>
                </c:pt>
              </c:numCache>
            </c:numRef>
          </c:val>
          <c:extLst>
            <c:ext xmlns:c16="http://schemas.microsoft.com/office/drawing/2014/chart" uri="{C3380CC4-5D6E-409C-BE32-E72D297353CC}">
              <c16:uniqueId val="{00000004-4C3A-4E55-8188-C4C22B9DF0B7}"/>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Sheet1!$A$8</c:f>
              <c:strCache>
                <c:ptCount val="1"/>
                <c:pt idx="0">
                  <c:v>Social media sites such as Twitter or Facebook</c:v>
                </c:pt>
              </c:strCache>
            </c:strRef>
          </c:tx>
          <c:dPt>
            <c:idx val="0"/>
            <c:bubble3D val="0"/>
            <c:spPr>
              <a:solidFill>
                <a:sysClr val="window" lastClr="FFFFFF">
                  <a:lumMod val="50000"/>
                </a:sysClr>
              </a:solidFill>
            </c:spPr>
            <c:extLst>
              <c:ext xmlns:c16="http://schemas.microsoft.com/office/drawing/2014/chart" uri="{C3380CC4-5D6E-409C-BE32-E72D297353CC}">
                <c16:uniqueId val="{00000001-4E55-4228-8F6B-876AF989A6F3}"/>
              </c:ext>
            </c:extLst>
          </c:dPt>
          <c:dPt>
            <c:idx val="1"/>
            <c:bubble3D val="0"/>
            <c:spPr>
              <a:solidFill>
                <a:srgbClr val="DBDBDB"/>
              </a:solidFill>
            </c:spPr>
            <c:extLst>
              <c:ext xmlns:c16="http://schemas.microsoft.com/office/drawing/2014/chart" uri="{C3380CC4-5D6E-409C-BE32-E72D297353CC}">
                <c16:uniqueId val="{00000003-4E55-4228-8F6B-876AF989A6F3}"/>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4E55-4228-8F6B-876AF989A6F3}"/>
                </c:ext>
              </c:extLst>
            </c:dLbl>
            <c:dLbl>
              <c:idx val="1"/>
              <c:delete val="1"/>
              <c:extLst>
                <c:ext xmlns:c15="http://schemas.microsoft.com/office/drawing/2012/chart" uri="{CE6537A1-D6FC-4f65-9D91-7224C49458BB}"/>
                <c:ext xmlns:c16="http://schemas.microsoft.com/office/drawing/2014/chart" uri="{C3380CC4-5D6E-409C-BE32-E72D297353CC}">
                  <c16:uniqueId val="{00000003-4E55-4228-8F6B-876AF989A6F3}"/>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Sheet1!$B$8:$C$8</c:f>
              <c:numCache>
                <c:formatCode>0%</c:formatCode>
                <c:ptCount val="2"/>
                <c:pt idx="0">
                  <c:v>0.06</c:v>
                </c:pt>
                <c:pt idx="1">
                  <c:v>0.94</c:v>
                </c:pt>
              </c:numCache>
            </c:numRef>
          </c:val>
          <c:extLst>
            <c:ext xmlns:c16="http://schemas.microsoft.com/office/drawing/2014/chart" uri="{C3380CC4-5D6E-409C-BE32-E72D297353CC}">
              <c16:uniqueId val="{00000004-4E55-4228-8F6B-876AF989A6F3}"/>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Sheet1!$A$11</c:f>
              <c:strCache>
                <c:ptCount val="1"/>
                <c:pt idx="0">
                  <c:v>cinema</c:v>
                </c:pt>
              </c:strCache>
            </c:strRef>
          </c:tx>
          <c:dPt>
            <c:idx val="0"/>
            <c:bubble3D val="0"/>
            <c:spPr>
              <a:solidFill>
                <a:sysClr val="window" lastClr="FFFFFF">
                  <a:lumMod val="50000"/>
                </a:sysClr>
              </a:solidFill>
            </c:spPr>
            <c:extLst>
              <c:ext xmlns:c16="http://schemas.microsoft.com/office/drawing/2014/chart" uri="{C3380CC4-5D6E-409C-BE32-E72D297353CC}">
                <c16:uniqueId val="{00000001-E5D4-4D67-AF97-CC8B5354F32D}"/>
              </c:ext>
            </c:extLst>
          </c:dPt>
          <c:dPt>
            <c:idx val="1"/>
            <c:bubble3D val="0"/>
            <c:spPr>
              <a:solidFill>
                <a:srgbClr val="DBDBDB"/>
              </a:solidFill>
            </c:spPr>
            <c:extLst>
              <c:ext xmlns:c16="http://schemas.microsoft.com/office/drawing/2014/chart" uri="{C3380CC4-5D6E-409C-BE32-E72D297353CC}">
                <c16:uniqueId val="{00000003-E5D4-4D67-AF97-CC8B5354F32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E5D4-4D67-AF97-CC8B5354F32D}"/>
                </c:ext>
              </c:extLst>
            </c:dLbl>
            <c:dLbl>
              <c:idx val="1"/>
              <c:delete val="1"/>
              <c:extLst>
                <c:ext xmlns:c15="http://schemas.microsoft.com/office/drawing/2012/chart" uri="{CE6537A1-D6FC-4f65-9D91-7224C49458BB}"/>
                <c:ext xmlns:c16="http://schemas.microsoft.com/office/drawing/2014/chart" uri="{C3380CC4-5D6E-409C-BE32-E72D297353CC}">
                  <c16:uniqueId val="{00000003-E5D4-4D67-AF97-CC8B5354F32D}"/>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Sheet1!$B$11:$C$11</c:f>
              <c:numCache>
                <c:formatCode>0%</c:formatCode>
                <c:ptCount val="2"/>
                <c:pt idx="0">
                  <c:v>0.09</c:v>
                </c:pt>
                <c:pt idx="1">
                  <c:v>0.91</c:v>
                </c:pt>
              </c:numCache>
            </c:numRef>
          </c:val>
          <c:extLst>
            <c:ext xmlns:c16="http://schemas.microsoft.com/office/drawing/2014/chart" uri="{C3380CC4-5D6E-409C-BE32-E72D297353CC}">
              <c16:uniqueId val="{00000004-E5D4-4D67-AF97-CC8B5354F32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Sheet1!$A$10</c:f>
              <c:strCache>
                <c:ptCount val="1"/>
                <c:pt idx="0">
                  <c:v>YouTube</c:v>
                </c:pt>
              </c:strCache>
            </c:strRef>
          </c:tx>
          <c:dPt>
            <c:idx val="0"/>
            <c:bubble3D val="0"/>
            <c:spPr>
              <a:solidFill>
                <a:sysClr val="window" lastClr="FFFFFF">
                  <a:lumMod val="50000"/>
                </a:sysClr>
              </a:solidFill>
            </c:spPr>
            <c:extLst>
              <c:ext xmlns:c16="http://schemas.microsoft.com/office/drawing/2014/chart" uri="{C3380CC4-5D6E-409C-BE32-E72D297353CC}">
                <c16:uniqueId val="{00000001-BBFD-4DD3-8F83-5CED769A8486}"/>
              </c:ext>
            </c:extLst>
          </c:dPt>
          <c:dPt>
            <c:idx val="1"/>
            <c:bubble3D val="0"/>
            <c:spPr>
              <a:solidFill>
                <a:srgbClr val="DBDBDB"/>
              </a:solidFill>
            </c:spPr>
            <c:extLst>
              <c:ext xmlns:c16="http://schemas.microsoft.com/office/drawing/2014/chart" uri="{C3380CC4-5D6E-409C-BE32-E72D297353CC}">
                <c16:uniqueId val="{00000003-BBFD-4DD3-8F83-5CED769A8486}"/>
              </c:ext>
            </c:extLst>
          </c:dPt>
          <c:dLbls>
            <c:dLbl>
              <c:idx val="1"/>
              <c:delete val="1"/>
              <c:extLst>
                <c:ext xmlns:c15="http://schemas.microsoft.com/office/drawing/2012/chart" uri="{CE6537A1-D6FC-4f65-9D91-7224C49458BB}"/>
                <c:ext xmlns:c16="http://schemas.microsoft.com/office/drawing/2014/chart" uri="{C3380CC4-5D6E-409C-BE32-E72D297353CC}">
                  <c16:uniqueId val="{00000003-BBFD-4DD3-8F83-5CED769A8486}"/>
                </c:ext>
              </c:extLst>
            </c:dLbl>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Sheet1!$B$10:$C$10</c:f>
              <c:numCache>
                <c:formatCode>0%</c:formatCode>
                <c:ptCount val="2"/>
                <c:pt idx="0">
                  <c:v>0.04</c:v>
                </c:pt>
                <c:pt idx="1">
                  <c:v>0.96</c:v>
                </c:pt>
              </c:numCache>
            </c:numRef>
          </c:val>
          <c:extLst>
            <c:ext xmlns:c16="http://schemas.microsoft.com/office/drawing/2014/chart" uri="{C3380CC4-5D6E-409C-BE32-E72D297353CC}">
              <c16:uniqueId val="{00000004-BBFD-4DD3-8F83-5CED769A8486}"/>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Sheet1!$A$7</c:f>
              <c:strCache>
                <c:ptCount val="1"/>
                <c:pt idx="0">
                  <c:v>Online search pages such as Google or Bing</c:v>
                </c:pt>
              </c:strCache>
            </c:strRef>
          </c:tx>
          <c:dPt>
            <c:idx val="0"/>
            <c:bubble3D val="0"/>
            <c:spPr>
              <a:solidFill>
                <a:sysClr val="window" lastClr="FFFFFF">
                  <a:lumMod val="50000"/>
                </a:sysClr>
              </a:solidFill>
            </c:spPr>
            <c:extLst>
              <c:ext xmlns:c16="http://schemas.microsoft.com/office/drawing/2014/chart" uri="{C3380CC4-5D6E-409C-BE32-E72D297353CC}">
                <c16:uniqueId val="{00000001-0431-4FC0-B2DD-5C6A04B88B2B}"/>
              </c:ext>
            </c:extLst>
          </c:dPt>
          <c:dPt>
            <c:idx val="1"/>
            <c:bubble3D val="0"/>
            <c:spPr>
              <a:solidFill>
                <a:srgbClr val="DBDBDB"/>
              </a:solidFill>
            </c:spPr>
            <c:extLst>
              <c:ext xmlns:c16="http://schemas.microsoft.com/office/drawing/2014/chart" uri="{C3380CC4-5D6E-409C-BE32-E72D297353CC}">
                <c16:uniqueId val="{00000003-0431-4FC0-B2DD-5C6A04B88B2B}"/>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0431-4FC0-B2DD-5C6A04B88B2B}"/>
                </c:ext>
              </c:extLst>
            </c:dLbl>
            <c:dLbl>
              <c:idx val="1"/>
              <c:delete val="1"/>
              <c:extLst>
                <c:ext xmlns:c15="http://schemas.microsoft.com/office/drawing/2012/chart" uri="{CE6537A1-D6FC-4f65-9D91-7224C49458BB}"/>
                <c:ext xmlns:c16="http://schemas.microsoft.com/office/drawing/2014/chart" uri="{C3380CC4-5D6E-409C-BE32-E72D297353CC}">
                  <c16:uniqueId val="{00000003-0431-4FC0-B2DD-5C6A04B88B2B}"/>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Sheet1!$B$7:$C$7</c:f>
              <c:numCache>
                <c:formatCode>0%</c:formatCode>
                <c:ptCount val="2"/>
                <c:pt idx="0">
                  <c:v>0.11</c:v>
                </c:pt>
                <c:pt idx="1">
                  <c:v>0.89</c:v>
                </c:pt>
              </c:numCache>
            </c:numRef>
          </c:val>
          <c:extLst>
            <c:ext xmlns:c16="http://schemas.microsoft.com/office/drawing/2014/chart" uri="{C3380CC4-5D6E-409C-BE32-E72D297353CC}">
              <c16:uniqueId val="{00000004-0431-4FC0-B2DD-5C6A04B88B2B}"/>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Sheet1!$A$9</c:f>
              <c:strCache>
                <c:ptCount val="1"/>
                <c:pt idx="0">
                  <c:v>Outdoor posters / billboards</c:v>
                </c:pt>
              </c:strCache>
            </c:strRef>
          </c:tx>
          <c:dPt>
            <c:idx val="0"/>
            <c:bubble3D val="0"/>
            <c:spPr>
              <a:solidFill>
                <a:sysClr val="window" lastClr="FFFFFF">
                  <a:lumMod val="50000"/>
                </a:sysClr>
              </a:solidFill>
            </c:spPr>
            <c:extLst>
              <c:ext xmlns:c16="http://schemas.microsoft.com/office/drawing/2014/chart" uri="{C3380CC4-5D6E-409C-BE32-E72D297353CC}">
                <c16:uniqueId val="{00000001-6F03-4E1B-9414-C3BF4357959E}"/>
              </c:ext>
            </c:extLst>
          </c:dPt>
          <c:dPt>
            <c:idx val="1"/>
            <c:bubble3D val="0"/>
            <c:spPr>
              <a:solidFill>
                <a:srgbClr val="DBDBDB"/>
              </a:solidFill>
            </c:spPr>
            <c:extLst>
              <c:ext xmlns:c16="http://schemas.microsoft.com/office/drawing/2014/chart" uri="{C3380CC4-5D6E-409C-BE32-E72D297353CC}">
                <c16:uniqueId val="{00000003-6F03-4E1B-9414-C3BF4357959E}"/>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F03-4E1B-9414-C3BF4357959E}"/>
                </c:ext>
              </c:extLst>
            </c:dLbl>
            <c:dLbl>
              <c:idx val="1"/>
              <c:delete val="1"/>
              <c:extLst>
                <c:ext xmlns:c15="http://schemas.microsoft.com/office/drawing/2012/chart" uri="{CE6537A1-D6FC-4f65-9D91-7224C49458BB}"/>
                <c:ext xmlns:c16="http://schemas.microsoft.com/office/drawing/2014/chart" uri="{C3380CC4-5D6E-409C-BE32-E72D297353CC}">
                  <c16:uniqueId val="{00000003-6F03-4E1B-9414-C3BF4357959E}"/>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Sheet1!$B$9:$C$9</c:f>
              <c:numCache>
                <c:formatCode>0%</c:formatCode>
                <c:ptCount val="2"/>
                <c:pt idx="0">
                  <c:v>0.06</c:v>
                </c:pt>
                <c:pt idx="1">
                  <c:v>0.94</c:v>
                </c:pt>
              </c:numCache>
            </c:numRef>
          </c:val>
          <c:extLst>
            <c:ext xmlns:c16="http://schemas.microsoft.com/office/drawing/2014/chart" uri="{C3380CC4-5D6E-409C-BE32-E72D297353CC}">
              <c16:uniqueId val="{00000004-6F03-4E1B-9414-C3BF4357959E}"/>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Sheet1!$A$12</c:f>
              <c:strCache>
                <c:ptCount val="1"/>
                <c:pt idx="0">
                  <c:v>direct mail</c:v>
                </c:pt>
              </c:strCache>
            </c:strRef>
          </c:tx>
          <c:dPt>
            <c:idx val="0"/>
            <c:bubble3D val="0"/>
            <c:spPr>
              <a:solidFill>
                <a:sysClr val="window" lastClr="FFFFFF">
                  <a:lumMod val="50000"/>
                </a:sysClr>
              </a:solidFill>
            </c:spPr>
            <c:extLst>
              <c:ext xmlns:c16="http://schemas.microsoft.com/office/drawing/2014/chart" uri="{C3380CC4-5D6E-409C-BE32-E72D297353CC}">
                <c16:uniqueId val="{00000001-C15A-4399-8187-D60369BEA47D}"/>
              </c:ext>
            </c:extLst>
          </c:dPt>
          <c:dPt>
            <c:idx val="1"/>
            <c:bubble3D val="0"/>
            <c:spPr>
              <a:solidFill>
                <a:srgbClr val="DBDBDB"/>
              </a:solidFill>
            </c:spPr>
            <c:extLst>
              <c:ext xmlns:c16="http://schemas.microsoft.com/office/drawing/2014/chart" uri="{C3380CC4-5D6E-409C-BE32-E72D297353CC}">
                <c16:uniqueId val="{00000003-C15A-4399-8187-D60369BEA47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C15A-4399-8187-D60369BEA47D}"/>
                </c:ext>
              </c:extLst>
            </c:dLbl>
            <c:dLbl>
              <c:idx val="1"/>
              <c:delete val="1"/>
              <c:extLst>
                <c:ext xmlns:c15="http://schemas.microsoft.com/office/drawing/2012/chart" uri="{CE6537A1-D6FC-4f65-9D91-7224C49458BB}"/>
                <c:ext xmlns:c16="http://schemas.microsoft.com/office/drawing/2014/chart" uri="{C3380CC4-5D6E-409C-BE32-E72D297353CC}">
                  <c16:uniqueId val="{00000003-C15A-4399-8187-D60369BEA47D}"/>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Sheet1!$B$12:$C$12</c:f>
              <c:numCache>
                <c:formatCode>0%</c:formatCode>
                <c:ptCount val="2"/>
                <c:pt idx="0">
                  <c:v>0.06</c:v>
                </c:pt>
                <c:pt idx="1">
                  <c:v>0.94</c:v>
                </c:pt>
              </c:numCache>
            </c:numRef>
          </c:val>
          <c:extLst>
            <c:ext xmlns:c16="http://schemas.microsoft.com/office/drawing/2014/chart" uri="{C3380CC4-5D6E-409C-BE32-E72D297353CC}">
              <c16:uniqueId val="{00000004-C15A-4399-8187-D60369BEA47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Sheet1!$A$6</c:f>
              <c:strCache>
                <c:ptCount val="1"/>
                <c:pt idx="0">
                  <c:v>Websites</c:v>
                </c:pt>
              </c:strCache>
            </c:strRef>
          </c:tx>
          <c:dPt>
            <c:idx val="0"/>
            <c:bubble3D val="0"/>
            <c:spPr>
              <a:solidFill>
                <a:sysClr val="window" lastClr="FFFFFF">
                  <a:lumMod val="50000"/>
                </a:sysClr>
              </a:solidFill>
            </c:spPr>
            <c:extLst>
              <c:ext xmlns:c16="http://schemas.microsoft.com/office/drawing/2014/chart" uri="{C3380CC4-5D6E-409C-BE32-E72D297353CC}">
                <c16:uniqueId val="{00000001-5029-4785-8BC4-3EDD8676F9BA}"/>
              </c:ext>
            </c:extLst>
          </c:dPt>
          <c:dPt>
            <c:idx val="1"/>
            <c:bubble3D val="0"/>
            <c:spPr>
              <a:solidFill>
                <a:srgbClr val="DBDBDB"/>
              </a:solidFill>
            </c:spPr>
            <c:extLst>
              <c:ext xmlns:c16="http://schemas.microsoft.com/office/drawing/2014/chart" uri="{C3380CC4-5D6E-409C-BE32-E72D297353CC}">
                <c16:uniqueId val="{00000003-5029-4785-8BC4-3EDD8676F9BA}"/>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5029-4785-8BC4-3EDD8676F9BA}"/>
                </c:ext>
              </c:extLst>
            </c:dLbl>
            <c:dLbl>
              <c:idx val="1"/>
              <c:delete val="1"/>
              <c:extLst>
                <c:ext xmlns:c15="http://schemas.microsoft.com/office/drawing/2012/chart" uri="{CE6537A1-D6FC-4f65-9D91-7224C49458BB}"/>
                <c:ext xmlns:c16="http://schemas.microsoft.com/office/drawing/2014/chart" uri="{C3380CC4-5D6E-409C-BE32-E72D297353CC}">
                  <c16:uniqueId val="{00000003-5029-4785-8BC4-3EDD8676F9BA}"/>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Sheet1!$B$6:$C$6</c:f>
              <c:numCache>
                <c:formatCode>0%</c:formatCode>
                <c:ptCount val="2"/>
                <c:pt idx="0">
                  <c:v>0.04</c:v>
                </c:pt>
                <c:pt idx="1">
                  <c:v>0.96</c:v>
                </c:pt>
              </c:numCache>
            </c:numRef>
          </c:val>
          <c:extLst>
            <c:ext xmlns:c16="http://schemas.microsoft.com/office/drawing/2014/chart" uri="{C3380CC4-5D6E-409C-BE32-E72D297353CC}">
              <c16:uniqueId val="{00000004-5029-4785-8BC4-3EDD8676F9BA}"/>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Trusted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TV</c:v>
                </c:pt>
                <c:pt idx="1">
                  <c:v>Newspapers/magazines</c:v>
                </c:pt>
                <c:pt idx="2">
                  <c:v>Radio/podcasts</c:v>
                </c:pt>
                <c:pt idx="3">
                  <c:v>YouTube</c:v>
                </c:pt>
                <c:pt idx="4">
                  <c:v>Social media</c:v>
                </c:pt>
              </c:strCache>
            </c:strRef>
          </c:cat>
          <c:val>
            <c:numRef>
              <c:f>Sheet1!$B$2:$B$6</c:f>
              <c:numCache>
                <c:formatCode>0%</c:formatCode>
                <c:ptCount val="5"/>
                <c:pt idx="0">
                  <c:v>0.23514627368839999</c:v>
                </c:pt>
                <c:pt idx="1">
                  <c:v>0.195200402488</c:v>
                </c:pt>
                <c:pt idx="2">
                  <c:v>0.16591713899339999</c:v>
                </c:pt>
                <c:pt idx="3">
                  <c:v>0.12413428767369999</c:v>
                </c:pt>
                <c:pt idx="4">
                  <c:v>8.5573039942539994E-2</c:v>
                </c:pt>
              </c:numCache>
            </c:numRef>
          </c:val>
          <c:extLst>
            <c:ext xmlns:c16="http://schemas.microsoft.com/office/drawing/2014/chart" uri="{C3380CC4-5D6E-409C-BE32-E72D297353CC}">
              <c16:uniqueId val="{00000000-CE97-437E-958C-51B4A7E283F8}"/>
            </c:ext>
          </c:extLst>
        </c:ser>
        <c:dLbls>
          <c:showLegendKey val="0"/>
          <c:showVal val="0"/>
          <c:showCatName val="0"/>
          <c:showSerName val="0"/>
          <c:showPercent val="0"/>
          <c:showBubbleSize val="0"/>
        </c:dLbls>
        <c:gapWidth val="100"/>
        <c:overlap val="-27"/>
        <c:axId val="702220880"/>
        <c:axId val="702217520"/>
      </c:barChart>
      <c:catAx>
        <c:axId val="702220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02217520"/>
        <c:crosses val="autoZero"/>
        <c:auto val="1"/>
        <c:lblAlgn val="ctr"/>
        <c:lblOffset val="100"/>
        <c:noMultiLvlLbl val="0"/>
      </c:catAx>
      <c:valAx>
        <c:axId val="702217520"/>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a:t>Trusted</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022208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20597326510493"/>
          <c:y val="9.8488839271905687E-2"/>
          <c:w val="0.87679402673489504"/>
          <c:h val="0.64002720051241269"/>
        </c:manualLayout>
      </c:layout>
      <c:barChart>
        <c:barDir val="col"/>
        <c:grouping val="percentStacked"/>
        <c:varyColors val="0"/>
        <c:ser>
          <c:idx val="9"/>
          <c:order val="0"/>
          <c:tx>
            <c:strRef>
              <c:f>Sheet1!$A$11</c:f>
              <c:strCache>
                <c:ptCount val="1"/>
                <c:pt idx="0">
                  <c:v>Linear TV</c:v>
                </c:pt>
              </c:strCache>
            </c:strRef>
          </c:tx>
          <c:spPr>
            <a:solidFill>
              <a:srgbClr val="E3061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All Categories</c:v>
                </c:pt>
                <c:pt idx="1">
                  <c:v>Automotive</c:v>
                </c:pt>
                <c:pt idx="2">
                  <c:v>FMCG</c:v>
                </c:pt>
                <c:pt idx="3">
                  <c:v>Financial Services</c:v>
                </c:pt>
                <c:pt idx="4">
                  <c:v>Retail - Large</c:v>
                </c:pt>
                <c:pt idx="5">
                  <c:v>Retail - Small</c:v>
                </c:pt>
                <c:pt idx="6">
                  <c:v>Telecoms</c:v>
                </c:pt>
                <c:pt idx="7">
                  <c:v>Travel</c:v>
                </c:pt>
              </c:strCache>
            </c:strRef>
          </c:cat>
          <c:val>
            <c:numRef>
              <c:f>Sheet1!$B$11:$I$11</c:f>
              <c:numCache>
                <c:formatCode>0.0%</c:formatCode>
                <c:ptCount val="8"/>
                <c:pt idx="0">
                  <c:v>0.55500000000000005</c:v>
                </c:pt>
                <c:pt idx="1">
                  <c:v>0.56799999999999995</c:v>
                </c:pt>
                <c:pt idx="2">
                  <c:v>0.59399999999999997</c:v>
                </c:pt>
                <c:pt idx="3">
                  <c:v>0.44900000000000001</c:v>
                </c:pt>
                <c:pt idx="4">
                  <c:v>0.59599999999999997</c:v>
                </c:pt>
                <c:pt idx="5">
                  <c:v>0.45900000000000002</c:v>
                </c:pt>
                <c:pt idx="6">
                  <c:v>0.54600000000000004</c:v>
                </c:pt>
                <c:pt idx="7">
                  <c:v>0.48299999999999998</c:v>
                </c:pt>
              </c:numCache>
            </c:numRef>
          </c:val>
          <c:extLst>
            <c:ext xmlns:c16="http://schemas.microsoft.com/office/drawing/2014/chart" uri="{C3380CC4-5D6E-409C-BE32-E72D297353CC}">
              <c16:uniqueId val="{00000000-9F62-45A7-8DA7-712BDD890A32}"/>
            </c:ext>
          </c:extLst>
        </c:ser>
        <c:ser>
          <c:idx val="8"/>
          <c:order val="1"/>
          <c:tx>
            <c:strRef>
              <c:f>Sheet1!$A$10</c:f>
              <c:strCache>
                <c:ptCount val="1"/>
                <c:pt idx="0">
                  <c:v>Broadcaster VOD</c:v>
                </c:pt>
              </c:strCache>
            </c:strRef>
          </c:tx>
          <c:spPr>
            <a:solidFill>
              <a:srgbClr val="EE720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All Categories</c:v>
                </c:pt>
                <c:pt idx="1">
                  <c:v>Automotive</c:v>
                </c:pt>
                <c:pt idx="2">
                  <c:v>FMCG</c:v>
                </c:pt>
                <c:pt idx="3">
                  <c:v>Financial Services</c:v>
                </c:pt>
                <c:pt idx="4">
                  <c:v>Retail - Large</c:v>
                </c:pt>
                <c:pt idx="5">
                  <c:v>Retail - Small</c:v>
                </c:pt>
                <c:pt idx="6">
                  <c:v>Telecoms</c:v>
                </c:pt>
                <c:pt idx="7">
                  <c:v>Travel</c:v>
                </c:pt>
              </c:strCache>
            </c:strRef>
          </c:cat>
          <c:val>
            <c:numRef>
              <c:f>Sheet1!$B$10:$I$10</c:f>
              <c:numCache>
                <c:formatCode>0.0%</c:formatCode>
                <c:ptCount val="8"/>
                <c:pt idx="0">
                  <c:v>8.6999999999999994E-2</c:v>
                </c:pt>
                <c:pt idx="1">
                  <c:v>4.7E-2</c:v>
                </c:pt>
                <c:pt idx="2">
                  <c:v>5.1999999999999998E-2</c:v>
                </c:pt>
                <c:pt idx="3">
                  <c:v>0.158</c:v>
                </c:pt>
                <c:pt idx="4">
                  <c:v>5.1999999999999998E-2</c:v>
                </c:pt>
                <c:pt idx="5">
                  <c:v>4.5999999999999999E-2</c:v>
                </c:pt>
                <c:pt idx="6">
                  <c:v>0.13600000000000001</c:v>
                </c:pt>
                <c:pt idx="7">
                  <c:v>8.4000000000000005E-2</c:v>
                </c:pt>
              </c:numCache>
            </c:numRef>
          </c:val>
          <c:extLst>
            <c:ext xmlns:c16="http://schemas.microsoft.com/office/drawing/2014/chart" uri="{C3380CC4-5D6E-409C-BE32-E72D297353CC}">
              <c16:uniqueId val="{00000001-9F62-45A7-8DA7-712BDD890A32}"/>
            </c:ext>
          </c:extLst>
        </c:ser>
        <c:ser>
          <c:idx val="7"/>
          <c:order val="2"/>
          <c:tx>
            <c:strRef>
              <c:f>Sheet1!$A$9</c:f>
              <c:strCache>
                <c:ptCount val="1"/>
                <c:pt idx="0">
                  <c:v>Generic PPC</c:v>
                </c:pt>
              </c:strCache>
            </c:strRef>
          </c:tx>
          <c:spPr>
            <a:solidFill>
              <a:srgbClr val="09BDB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All Categories</c:v>
                </c:pt>
                <c:pt idx="1">
                  <c:v>Automotive</c:v>
                </c:pt>
                <c:pt idx="2">
                  <c:v>FMCG</c:v>
                </c:pt>
                <c:pt idx="3">
                  <c:v>Financial Services</c:v>
                </c:pt>
                <c:pt idx="4">
                  <c:v>Retail - Large</c:v>
                </c:pt>
                <c:pt idx="5">
                  <c:v>Retail - Small</c:v>
                </c:pt>
                <c:pt idx="6">
                  <c:v>Telecoms</c:v>
                </c:pt>
                <c:pt idx="7">
                  <c:v>Travel</c:v>
                </c:pt>
              </c:strCache>
            </c:strRef>
          </c:cat>
          <c:val>
            <c:numRef>
              <c:f>Sheet1!$B$9:$I$9</c:f>
              <c:numCache>
                <c:formatCode>0.0%</c:formatCode>
                <c:ptCount val="8"/>
                <c:pt idx="0">
                  <c:v>0.11700000000000001</c:v>
                </c:pt>
                <c:pt idx="1">
                  <c:v>0.17599999999999999</c:v>
                </c:pt>
                <c:pt idx="2">
                  <c:v>2.4E-2</c:v>
                </c:pt>
                <c:pt idx="3">
                  <c:v>0.247</c:v>
                </c:pt>
                <c:pt idx="4">
                  <c:v>0.17199999999999999</c:v>
                </c:pt>
                <c:pt idx="5">
                  <c:v>0.30299999999999999</c:v>
                </c:pt>
                <c:pt idx="6">
                  <c:v>0.121</c:v>
                </c:pt>
                <c:pt idx="7">
                  <c:v>0.20599999999999999</c:v>
                </c:pt>
              </c:numCache>
            </c:numRef>
          </c:val>
          <c:extLst>
            <c:ext xmlns:c16="http://schemas.microsoft.com/office/drawing/2014/chart" uri="{C3380CC4-5D6E-409C-BE32-E72D297353CC}">
              <c16:uniqueId val="{00000002-9F62-45A7-8DA7-712BDD890A32}"/>
            </c:ext>
          </c:extLst>
        </c:ser>
        <c:ser>
          <c:idx val="6"/>
          <c:order val="3"/>
          <c:tx>
            <c:strRef>
              <c:f>Sheet1!$A$8</c:f>
              <c:strCache>
                <c:ptCount val="1"/>
                <c:pt idx="0">
                  <c:v>Online Video</c:v>
                </c:pt>
              </c:strCache>
            </c:strRef>
          </c:tx>
          <c:spPr>
            <a:solidFill>
              <a:srgbClr val="766AC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All Categories</c:v>
                </c:pt>
                <c:pt idx="1">
                  <c:v>Automotive</c:v>
                </c:pt>
                <c:pt idx="2">
                  <c:v>FMCG</c:v>
                </c:pt>
                <c:pt idx="3">
                  <c:v>Financial Services</c:v>
                </c:pt>
                <c:pt idx="4">
                  <c:v>Retail - Large</c:v>
                </c:pt>
                <c:pt idx="5">
                  <c:v>Retail - Small</c:v>
                </c:pt>
                <c:pt idx="6">
                  <c:v>Telecoms</c:v>
                </c:pt>
                <c:pt idx="7">
                  <c:v>Travel</c:v>
                </c:pt>
              </c:strCache>
            </c:strRef>
          </c:cat>
          <c:val>
            <c:numRef>
              <c:f>Sheet1!$B$8:$I$8</c:f>
              <c:numCache>
                <c:formatCode>0.0%</c:formatCode>
                <c:ptCount val="8"/>
                <c:pt idx="0">
                  <c:v>6.5000000000000002E-2</c:v>
                </c:pt>
                <c:pt idx="1">
                  <c:v>2.7E-2</c:v>
                </c:pt>
                <c:pt idx="2">
                  <c:v>7.0000000000000007E-2</c:v>
                </c:pt>
                <c:pt idx="3">
                  <c:v>3.2000000000000001E-2</c:v>
                </c:pt>
                <c:pt idx="4">
                  <c:v>4.8000000000000001E-2</c:v>
                </c:pt>
                <c:pt idx="5">
                  <c:v>3.4000000000000002E-2</c:v>
                </c:pt>
                <c:pt idx="6">
                  <c:v>7.9000000000000001E-2</c:v>
                </c:pt>
                <c:pt idx="7">
                  <c:v>7.3999999999999996E-2</c:v>
                </c:pt>
              </c:numCache>
            </c:numRef>
          </c:val>
          <c:extLst>
            <c:ext xmlns:c16="http://schemas.microsoft.com/office/drawing/2014/chart" uri="{C3380CC4-5D6E-409C-BE32-E72D297353CC}">
              <c16:uniqueId val="{00000003-9F62-45A7-8DA7-712BDD890A32}"/>
            </c:ext>
          </c:extLst>
        </c:ser>
        <c:ser>
          <c:idx val="5"/>
          <c:order val="4"/>
          <c:tx>
            <c:strRef>
              <c:f>Sheet1!$A$7</c:f>
              <c:strCache>
                <c:ptCount val="1"/>
                <c:pt idx="0">
                  <c:v>Print</c:v>
                </c:pt>
              </c:strCache>
            </c:strRef>
          </c:tx>
          <c:spPr>
            <a:solidFill>
              <a:srgbClr val="372D8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All Categories</c:v>
                </c:pt>
                <c:pt idx="1">
                  <c:v>Automotive</c:v>
                </c:pt>
                <c:pt idx="2">
                  <c:v>FMCG</c:v>
                </c:pt>
                <c:pt idx="3">
                  <c:v>Financial Services</c:v>
                </c:pt>
                <c:pt idx="4">
                  <c:v>Retail - Large</c:v>
                </c:pt>
                <c:pt idx="5">
                  <c:v>Retail - Small</c:v>
                </c:pt>
                <c:pt idx="6">
                  <c:v>Telecoms</c:v>
                </c:pt>
                <c:pt idx="7">
                  <c:v>Travel</c:v>
                </c:pt>
              </c:strCache>
            </c:strRef>
          </c:cat>
          <c:val>
            <c:numRef>
              <c:f>Sheet1!$B$7:$I$7</c:f>
              <c:numCache>
                <c:formatCode>0.0%</c:formatCode>
                <c:ptCount val="8"/>
                <c:pt idx="0">
                  <c:v>8.8999999999999996E-2</c:v>
                </c:pt>
                <c:pt idx="1">
                  <c:v>8.3000000000000004E-2</c:v>
                </c:pt>
                <c:pt idx="2">
                  <c:v>8.9999999999999993E-3</c:v>
                </c:pt>
                <c:pt idx="3">
                  <c:v>5.3999999999999999E-2</c:v>
                </c:pt>
                <c:pt idx="4">
                  <c:v>7.0999999999999994E-2</c:v>
                </c:pt>
                <c:pt idx="5">
                  <c:v>5.2999999999999999E-2</c:v>
                </c:pt>
                <c:pt idx="6">
                  <c:v>4.4999999999999998E-2</c:v>
                </c:pt>
                <c:pt idx="7">
                  <c:v>7.4999999999999997E-2</c:v>
                </c:pt>
              </c:numCache>
            </c:numRef>
          </c:val>
          <c:extLst>
            <c:ext xmlns:c16="http://schemas.microsoft.com/office/drawing/2014/chart" uri="{C3380CC4-5D6E-409C-BE32-E72D297353CC}">
              <c16:uniqueId val="{00000004-9F62-45A7-8DA7-712BDD890A32}"/>
            </c:ext>
          </c:extLst>
        </c:ser>
        <c:ser>
          <c:idx val="0"/>
          <c:order val="5"/>
          <c:tx>
            <c:strRef>
              <c:f>Sheet1!$A$2</c:f>
              <c:strCache>
                <c:ptCount val="1"/>
                <c:pt idx="0">
                  <c:v>Cinema</c:v>
                </c:pt>
              </c:strCache>
            </c:strRef>
          </c:tx>
          <c:spPr>
            <a:solidFill>
              <a:srgbClr val="FFCC0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4-50CB-49E3-BA52-A57A7150DA4C}"/>
                </c:ext>
              </c:extLst>
            </c:dLbl>
            <c:dLbl>
              <c:idx val="6"/>
              <c:delete val="1"/>
              <c:extLst>
                <c:ext xmlns:c15="http://schemas.microsoft.com/office/drawing/2012/chart" uri="{CE6537A1-D6FC-4f65-9D91-7224C49458BB}"/>
                <c:ext xmlns:c16="http://schemas.microsoft.com/office/drawing/2014/chart" uri="{C3380CC4-5D6E-409C-BE32-E72D297353CC}">
                  <c16:uniqueId val="{00000007-50CB-49E3-BA52-A57A7150DA4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All Categories</c:v>
                </c:pt>
                <c:pt idx="1">
                  <c:v>Automotive</c:v>
                </c:pt>
                <c:pt idx="2">
                  <c:v>FMCG</c:v>
                </c:pt>
                <c:pt idx="3">
                  <c:v>Financial Services</c:v>
                </c:pt>
                <c:pt idx="4">
                  <c:v>Retail - Large</c:v>
                </c:pt>
                <c:pt idx="5">
                  <c:v>Retail - Small</c:v>
                </c:pt>
                <c:pt idx="6">
                  <c:v>Telecoms</c:v>
                </c:pt>
                <c:pt idx="7">
                  <c:v>Travel</c:v>
                </c:pt>
              </c:strCache>
            </c:strRef>
          </c:cat>
          <c:val>
            <c:numRef>
              <c:f>Sheet1!$B$2:$I$2</c:f>
              <c:numCache>
                <c:formatCode>0.0%</c:formatCode>
                <c:ptCount val="8"/>
                <c:pt idx="0">
                  <c:v>8.9999999999999993E-3</c:v>
                </c:pt>
                <c:pt idx="1">
                  <c:v>2.1000000000000001E-2</c:v>
                </c:pt>
                <c:pt idx="2">
                  <c:v>7.8E-2</c:v>
                </c:pt>
                <c:pt idx="3">
                  <c:v>2E-3</c:v>
                </c:pt>
                <c:pt idx="4">
                  <c:v>7.0000000000000001E-3</c:v>
                </c:pt>
                <c:pt idx="5">
                  <c:v>2.5000000000000001E-2</c:v>
                </c:pt>
                <c:pt idx="6">
                  <c:v>7.0000000000000001E-3</c:v>
                </c:pt>
                <c:pt idx="7">
                  <c:v>1.4999999999999999E-2</c:v>
                </c:pt>
              </c:numCache>
            </c:numRef>
          </c:val>
          <c:extLst>
            <c:ext xmlns:c16="http://schemas.microsoft.com/office/drawing/2014/chart" uri="{C3380CC4-5D6E-409C-BE32-E72D297353CC}">
              <c16:uniqueId val="{00000005-9F62-45A7-8DA7-712BDD890A32}"/>
            </c:ext>
          </c:extLst>
        </c:ser>
        <c:ser>
          <c:idx val="4"/>
          <c:order val="6"/>
          <c:tx>
            <c:strRef>
              <c:f>Sheet1!$A$6</c:f>
              <c:strCache>
                <c:ptCount val="1"/>
                <c:pt idx="0">
                  <c:v>Audio</c:v>
                </c:pt>
              </c:strCache>
            </c:strRef>
          </c:tx>
          <c:spPr>
            <a:solidFill>
              <a:srgbClr val="BCCF0F"/>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0-7267-41A4-9A96-E65FEBA997CA}"/>
                </c:ext>
              </c:extLst>
            </c:dLbl>
            <c:dLbl>
              <c:idx val="4"/>
              <c:delete val="1"/>
              <c:extLst>
                <c:ext xmlns:c15="http://schemas.microsoft.com/office/drawing/2012/chart" uri="{CE6537A1-D6FC-4f65-9D91-7224C49458BB}"/>
                <c:ext xmlns:c16="http://schemas.microsoft.com/office/drawing/2014/chart" uri="{C3380CC4-5D6E-409C-BE32-E72D297353CC}">
                  <c16:uniqueId val="{00000001-7267-41A4-9A96-E65FEBA997CA}"/>
                </c:ext>
              </c:extLst>
            </c:dLbl>
            <c:dLbl>
              <c:idx val="6"/>
              <c:delete val="1"/>
              <c:extLst>
                <c:ext xmlns:c15="http://schemas.microsoft.com/office/drawing/2012/chart" uri="{CE6537A1-D6FC-4f65-9D91-7224C49458BB}"/>
                <c:ext xmlns:c16="http://schemas.microsoft.com/office/drawing/2014/chart" uri="{C3380CC4-5D6E-409C-BE32-E72D297353CC}">
                  <c16:uniqueId val="{00000002-7267-41A4-9A96-E65FEBA997CA}"/>
                </c:ext>
              </c:extLst>
            </c:dLbl>
            <c:dLbl>
              <c:idx val="7"/>
              <c:delete val="1"/>
              <c:extLst>
                <c:ext xmlns:c15="http://schemas.microsoft.com/office/drawing/2012/chart" uri="{CE6537A1-D6FC-4f65-9D91-7224C49458BB}"/>
                <c:ext xmlns:c16="http://schemas.microsoft.com/office/drawing/2014/chart" uri="{C3380CC4-5D6E-409C-BE32-E72D297353CC}">
                  <c16:uniqueId val="{00000003-7267-41A4-9A96-E65FEBA997C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All Categories</c:v>
                </c:pt>
                <c:pt idx="1">
                  <c:v>Automotive</c:v>
                </c:pt>
                <c:pt idx="2">
                  <c:v>FMCG</c:v>
                </c:pt>
                <c:pt idx="3">
                  <c:v>Financial Services</c:v>
                </c:pt>
                <c:pt idx="4">
                  <c:v>Retail - Large</c:v>
                </c:pt>
                <c:pt idx="5">
                  <c:v>Retail - Small</c:v>
                </c:pt>
                <c:pt idx="6">
                  <c:v>Telecoms</c:v>
                </c:pt>
                <c:pt idx="7">
                  <c:v>Travel</c:v>
                </c:pt>
              </c:strCache>
            </c:strRef>
          </c:cat>
          <c:val>
            <c:numRef>
              <c:f>Sheet1!$B$6:$I$6</c:f>
              <c:numCache>
                <c:formatCode>0.0%</c:formatCode>
                <c:ptCount val="8"/>
                <c:pt idx="0">
                  <c:v>2.7E-2</c:v>
                </c:pt>
                <c:pt idx="1">
                  <c:v>3.5999999999999997E-2</c:v>
                </c:pt>
                <c:pt idx="2">
                  <c:v>6.2E-2</c:v>
                </c:pt>
                <c:pt idx="3">
                  <c:v>1.4E-2</c:v>
                </c:pt>
                <c:pt idx="4">
                  <c:v>2.3E-2</c:v>
                </c:pt>
                <c:pt idx="5">
                  <c:v>3.6999999999999998E-2</c:v>
                </c:pt>
                <c:pt idx="6">
                  <c:v>1.7000000000000001E-2</c:v>
                </c:pt>
                <c:pt idx="7">
                  <c:v>1.7999999999999999E-2</c:v>
                </c:pt>
              </c:numCache>
            </c:numRef>
          </c:val>
          <c:extLst>
            <c:ext xmlns:c16="http://schemas.microsoft.com/office/drawing/2014/chart" uri="{C3380CC4-5D6E-409C-BE32-E72D297353CC}">
              <c16:uniqueId val="{00000006-9F62-45A7-8DA7-712BDD890A32}"/>
            </c:ext>
          </c:extLst>
        </c:ser>
        <c:ser>
          <c:idx val="2"/>
          <c:order val="7"/>
          <c:tx>
            <c:strRef>
              <c:f>Sheet1!$A$4</c:f>
              <c:strCache>
                <c:ptCount val="1"/>
                <c:pt idx="0">
                  <c:v>Paid Social</c:v>
                </c:pt>
              </c:strCache>
            </c:strRef>
          </c:tx>
          <c:spPr>
            <a:solidFill>
              <a:srgbClr val="0069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All Categories</c:v>
                </c:pt>
                <c:pt idx="1">
                  <c:v>Automotive</c:v>
                </c:pt>
                <c:pt idx="2">
                  <c:v>FMCG</c:v>
                </c:pt>
                <c:pt idx="3">
                  <c:v>Financial Services</c:v>
                </c:pt>
                <c:pt idx="4">
                  <c:v>Retail - Large</c:v>
                </c:pt>
                <c:pt idx="5">
                  <c:v>Retail - Small</c:v>
                </c:pt>
                <c:pt idx="6">
                  <c:v>Telecoms</c:v>
                </c:pt>
                <c:pt idx="7">
                  <c:v>Travel</c:v>
                </c:pt>
              </c:strCache>
            </c:strRef>
          </c:cat>
          <c:val>
            <c:numRef>
              <c:f>Sheet1!$B$4:$I$4</c:f>
              <c:numCache>
                <c:formatCode>0.0%</c:formatCode>
                <c:ptCount val="8"/>
                <c:pt idx="0">
                  <c:v>0.03</c:v>
                </c:pt>
                <c:pt idx="1">
                  <c:v>2.3E-2</c:v>
                </c:pt>
                <c:pt idx="2">
                  <c:v>9.6000000000000002E-2</c:v>
                </c:pt>
                <c:pt idx="3">
                  <c:v>3.5000000000000003E-2</c:v>
                </c:pt>
                <c:pt idx="4">
                  <c:v>2.4E-2</c:v>
                </c:pt>
                <c:pt idx="5">
                  <c:v>3.3000000000000002E-2</c:v>
                </c:pt>
                <c:pt idx="6">
                  <c:v>3.5000000000000003E-2</c:v>
                </c:pt>
                <c:pt idx="7">
                  <c:v>3.5000000000000003E-2</c:v>
                </c:pt>
              </c:numCache>
            </c:numRef>
          </c:val>
          <c:extLst>
            <c:ext xmlns:c16="http://schemas.microsoft.com/office/drawing/2014/chart" uri="{C3380CC4-5D6E-409C-BE32-E72D297353CC}">
              <c16:uniqueId val="{00000007-9F62-45A7-8DA7-712BDD890A32}"/>
            </c:ext>
          </c:extLst>
        </c:ser>
        <c:ser>
          <c:idx val="1"/>
          <c:order val="8"/>
          <c:tx>
            <c:strRef>
              <c:f>Sheet1!$A$3</c:f>
              <c:strCache>
                <c:ptCount val="1"/>
                <c:pt idx="0">
                  <c:v>Online Display</c:v>
                </c:pt>
              </c:strCache>
            </c:strRef>
          </c:tx>
          <c:spPr>
            <a:solidFill>
              <a:srgbClr val="9CCD9A"/>
            </a:solidFill>
            <a:ln>
              <a:noFill/>
            </a:ln>
            <a:effectLst/>
          </c:spPr>
          <c:invertIfNegative val="0"/>
          <c:dLbls>
            <c:delete val="1"/>
          </c:dLbls>
          <c:cat>
            <c:strRef>
              <c:f>Sheet1!$B$1:$I$1</c:f>
              <c:strCache>
                <c:ptCount val="8"/>
                <c:pt idx="0">
                  <c:v>All Categories</c:v>
                </c:pt>
                <c:pt idx="1">
                  <c:v>Automotive</c:v>
                </c:pt>
                <c:pt idx="2">
                  <c:v>FMCG</c:v>
                </c:pt>
                <c:pt idx="3">
                  <c:v>Financial Services</c:v>
                </c:pt>
                <c:pt idx="4">
                  <c:v>Retail - Large</c:v>
                </c:pt>
                <c:pt idx="5">
                  <c:v>Retail - Small</c:v>
                </c:pt>
                <c:pt idx="6">
                  <c:v>Telecoms</c:v>
                </c:pt>
                <c:pt idx="7">
                  <c:v>Travel</c:v>
                </c:pt>
              </c:strCache>
            </c:strRef>
          </c:cat>
          <c:val>
            <c:numRef>
              <c:f>Sheet1!$B$3:$I$3</c:f>
              <c:numCache>
                <c:formatCode>0.0%</c:formatCode>
                <c:ptCount val="8"/>
                <c:pt idx="0">
                  <c:v>8.9999999999999993E-3</c:v>
                </c:pt>
                <c:pt idx="1">
                  <c:v>7.0000000000000001E-3</c:v>
                </c:pt>
                <c:pt idx="2">
                  <c:v>5.0000000000000001E-3</c:v>
                </c:pt>
                <c:pt idx="3">
                  <c:v>2E-3</c:v>
                </c:pt>
                <c:pt idx="4">
                  <c:v>3.0000000000000001E-3</c:v>
                </c:pt>
                <c:pt idx="5">
                  <c:v>5.0000000000000001E-3</c:v>
                </c:pt>
                <c:pt idx="6">
                  <c:v>1.0999999999999999E-2</c:v>
                </c:pt>
                <c:pt idx="7">
                  <c:v>5.0000000000000001E-3</c:v>
                </c:pt>
              </c:numCache>
            </c:numRef>
          </c:val>
          <c:extLst>
            <c:ext xmlns:c16="http://schemas.microsoft.com/office/drawing/2014/chart" uri="{C3380CC4-5D6E-409C-BE32-E72D297353CC}">
              <c16:uniqueId val="{0000000A-9F62-45A7-8DA7-712BDD890A32}"/>
            </c:ext>
          </c:extLst>
        </c:ser>
        <c:ser>
          <c:idx val="3"/>
          <c:order val="9"/>
          <c:tx>
            <c:strRef>
              <c:f>Sheet1!$A$5</c:f>
              <c:strCache>
                <c:ptCount val="1"/>
                <c:pt idx="0">
                  <c:v>Out of Home</c:v>
                </c:pt>
              </c:strCache>
            </c:strRef>
          </c:tx>
          <c:spPr>
            <a:solidFill>
              <a:srgbClr val="BD09A7"/>
            </a:solidFill>
            <a:ln>
              <a:noFill/>
            </a:ln>
            <a:effectLst/>
          </c:spPr>
          <c:invertIfNegative val="0"/>
          <c:dLbls>
            <c:delete val="1"/>
          </c:dLbls>
          <c:cat>
            <c:strRef>
              <c:f>Sheet1!$B$1:$I$1</c:f>
              <c:strCache>
                <c:ptCount val="8"/>
                <c:pt idx="0">
                  <c:v>All Categories</c:v>
                </c:pt>
                <c:pt idx="1">
                  <c:v>Automotive</c:v>
                </c:pt>
                <c:pt idx="2">
                  <c:v>FMCG</c:v>
                </c:pt>
                <c:pt idx="3">
                  <c:v>Financial Services</c:v>
                </c:pt>
                <c:pt idx="4">
                  <c:v>Retail - Large</c:v>
                </c:pt>
                <c:pt idx="5">
                  <c:v>Retail - Small</c:v>
                </c:pt>
                <c:pt idx="6">
                  <c:v>Telecoms</c:v>
                </c:pt>
                <c:pt idx="7">
                  <c:v>Travel</c:v>
                </c:pt>
              </c:strCache>
            </c:strRef>
          </c:cat>
          <c:val>
            <c:numRef>
              <c:f>Sheet1!$B$5:$I$5</c:f>
              <c:numCache>
                <c:formatCode>0.0%</c:formatCode>
                <c:ptCount val="8"/>
                <c:pt idx="0">
                  <c:v>1.2E-2</c:v>
                </c:pt>
                <c:pt idx="1">
                  <c:v>1.0999999999999999E-2</c:v>
                </c:pt>
                <c:pt idx="2">
                  <c:v>1.0999999999999999E-2</c:v>
                </c:pt>
                <c:pt idx="3">
                  <c:v>8.0000000000000002E-3</c:v>
                </c:pt>
                <c:pt idx="4">
                  <c:v>5.0000000000000001E-3</c:v>
                </c:pt>
                <c:pt idx="5">
                  <c:v>5.0000000000000001E-3</c:v>
                </c:pt>
                <c:pt idx="6">
                  <c:v>2E-3</c:v>
                </c:pt>
                <c:pt idx="7">
                  <c:v>4.0000000000000001E-3</c:v>
                </c:pt>
              </c:numCache>
            </c:numRef>
          </c:val>
          <c:extLst>
            <c:ext xmlns:c16="http://schemas.microsoft.com/office/drawing/2014/chart" uri="{C3380CC4-5D6E-409C-BE32-E72D297353CC}">
              <c16:uniqueId val="{0000000C-9F62-45A7-8DA7-712BDD890A32}"/>
            </c:ext>
          </c:extLst>
        </c:ser>
        <c:dLbls>
          <c:dLblPos val="ctr"/>
          <c:showLegendKey val="0"/>
          <c:showVal val="1"/>
          <c:showCatName val="0"/>
          <c:showSerName val="0"/>
          <c:showPercent val="0"/>
          <c:showBubbleSize val="0"/>
        </c:dLbls>
        <c:gapWidth val="34"/>
        <c:overlap val="100"/>
        <c:axId val="1195537455"/>
        <c:axId val="1195532879"/>
      </c:barChart>
      <c:catAx>
        <c:axId val="11955374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195532879"/>
        <c:crosses val="autoZero"/>
        <c:auto val="1"/>
        <c:lblAlgn val="ctr"/>
        <c:lblOffset val="100"/>
        <c:tickLblSkip val="1"/>
        <c:noMultiLvlLbl val="0"/>
      </c:catAx>
      <c:valAx>
        <c:axId val="1195532879"/>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Share of Media Spend, %</a:t>
                </a:r>
              </a:p>
            </c:rich>
          </c:tx>
          <c:layout>
            <c:manualLayout>
              <c:xMode val="edge"/>
              <c:yMode val="edge"/>
              <c:x val="5.7569082026838816E-2"/>
              <c:y val="0.1746134402489660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195537455"/>
        <c:crosses val="autoZero"/>
        <c:crossBetween val="between"/>
      </c:valAx>
      <c:spPr>
        <a:noFill/>
        <a:ln>
          <a:noFill/>
        </a:ln>
        <a:effectLst/>
      </c:spPr>
    </c:plotArea>
    <c:legend>
      <c:legendPos val="b"/>
      <c:layout>
        <c:manualLayout>
          <c:xMode val="edge"/>
          <c:yMode val="edge"/>
          <c:x val="6.402352726737616E-2"/>
          <c:y val="0.79652809070248953"/>
          <c:w val="0.88834855585924455"/>
          <c:h val="0.1178322521863280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5357069033555277E-2"/>
          <c:y val="2.0571928406809433E-2"/>
          <c:w val="0.60095255612239962"/>
          <c:h val="0.94971306389446586"/>
        </c:manualLayout>
      </c:layout>
      <c:doughnutChart>
        <c:varyColors val="1"/>
        <c:ser>
          <c:idx val="0"/>
          <c:order val="0"/>
          <c:tx>
            <c:strRef>
              <c:f>Sheet1!$B$1</c:f>
              <c:strCache>
                <c:ptCount val="1"/>
                <c:pt idx="0">
                  <c:v>All Inds</c:v>
                </c:pt>
              </c:strCache>
            </c:strRef>
          </c:tx>
          <c:dPt>
            <c:idx val="0"/>
            <c:bubble3D val="0"/>
            <c:spPr>
              <a:solidFill>
                <a:srgbClr val="C00000"/>
              </a:solidFill>
            </c:spPr>
            <c:extLst>
              <c:ext xmlns:c16="http://schemas.microsoft.com/office/drawing/2014/chart" uri="{C3380CC4-5D6E-409C-BE32-E72D297353CC}">
                <c16:uniqueId val="{00000001-AAFF-45A3-A865-F04D69EBD962}"/>
              </c:ext>
            </c:extLst>
          </c:dPt>
          <c:dPt>
            <c:idx val="1"/>
            <c:bubble3D val="0"/>
            <c:spPr>
              <a:solidFill>
                <a:srgbClr val="0069B4"/>
              </a:solidFill>
            </c:spPr>
            <c:extLst>
              <c:ext xmlns:c16="http://schemas.microsoft.com/office/drawing/2014/chart" uri="{C3380CC4-5D6E-409C-BE32-E72D297353CC}">
                <c16:uniqueId val="{00000003-AAFF-45A3-A865-F04D69EBD962}"/>
              </c:ext>
            </c:extLst>
          </c:dPt>
          <c:dPt>
            <c:idx val="2"/>
            <c:bubble3D val="0"/>
            <c:spPr>
              <a:solidFill>
                <a:srgbClr val="0069B4">
                  <a:lumMod val="40000"/>
                  <a:lumOff val="60000"/>
                </a:srgbClr>
              </a:solidFill>
            </c:spPr>
            <c:extLst>
              <c:ext xmlns:c16="http://schemas.microsoft.com/office/drawing/2014/chart" uri="{C3380CC4-5D6E-409C-BE32-E72D297353CC}">
                <c16:uniqueId val="{00000005-AAFF-45A3-A865-F04D69EBD962}"/>
              </c:ext>
            </c:extLst>
          </c:dPt>
          <c:dPt>
            <c:idx val="3"/>
            <c:bubble3D val="0"/>
            <c:spPr>
              <a:solidFill>
                <a:srgbClr val="372D87"/>
              </a:solidFill>
            </c:spPr>
            <c:extLst>
              <c:ext xmlns:c16="http://schemas.microsoft.com/office/drawing/2014/chart" uri="{C3380CC4-5D6E-409C-BE32-E72D297353CC}">
                <c16:uniqueId val="{00000007-AAFF-45A3-A865-F04D69EBD962}"/>
              </c:ext>
            </c:extLst>
          </c:dPt>
          <c:dPt>
            <c:idx val="4"/>
            <c:bubble3D val="0"/>
            <c:spPr>
              <a:solidFill>
                <a:srgbClr val="009B3C"/>
              </a:solidFill>
            </c:spPr>
            <c:extLst>
              <c:ext xmlns:c16="http://schemas.microsoft.com/office/drawing/2014/chart" uri="{C3380CC4-5D6E-409C-BE32-E72D297353CC}">
                <c16:uniqueId val="{00000009-AAFF-45A3-A865-F04D69EBD962}"/>
              </c:ext>
            </c:extLst>
          </c:dPt>
          <c:dPt>
            <c:idx val="8"/>
            <c:bubble3D val="0"/>
            <c:spPr>
              <a:solidFill>
                <a:srgbClr val="EB7305"/>
              </a:solidFill>
            </c:spPr>
            <c:extLst>
              <c:ext xmlns:c16="http://schemas.microsoft.com/office/drawing/2014/chart" uri="{C3380CC4-5D6E-409C-BE32-E72D297353CC}">
                <c16:uniqueId val="{00000011-AAFF-45A3-A865-F04D69EBD962}"/>
              </c:ext>
            </c:extLst>
          </c:dPt>
          <c:dPt>
            <c:idx val="9"/>
            <c:bubble3D val="0"/>
            <c:spPr>
              <a:solidFill>
                <a:schemeClr val="tx2"/>
              </a:solidFill>
            </c:spPr>
            <c:extLst>
              <c:ext xmlns:c16="http://schemas.microsoft.com/office/drawing/2014/chart" uri="{C3380CC4-5D6E-409C-BE32-E72D297353CC}">
                <c16:uniqueId val="{00000013-AAFF-45A3-A865-F04D69EBD962}"/>
              </c:ext>
            </c:extLst>
          </c:dPt>
          <c:dLbls>
            <c:delete val="1"/>
          </c:dLbls>
          <c:cat>
            <c:strRef>
              <c:f>Sheet1!$A$2:$A$6</c:f>
              <c:strCache>
                <c:ptCount val="5"/>
                <c:pt idx="0">
                  <c:v>Total TV</c:v>
                </c:pt>
                <c:pt idx="1">
                  <c:v>YouTube**</c:v>
                </c:pt>
                <c:pt idx="2">
                  <c:v>TikTok*</c:v>
                </c:pt>
                <c:pt idx="3">
                  <c:v>Other online video**</c:v>
                </c:pt>
                <c:pt idx="4">
                  <c:v>Cinema</c:v>
                </c:pt>
              </c:strCache>
            </c:strRef>
          </c:cat>
          <c:val>
            <c:numRef>
              <c:f>Sheet1!$B$2:$B$6</c:f>
              <c:numCache>
                <c:formatCode>0.00</c:formatCode>
                <c:ptCount val="5"/>
                <c:pt idx="0">
                  <c:v>14.13</c:v>
                </c:pt>
                <c:pt idx="1">
                  <c:v>1.93</c:v>
                </c:pt>
                <c:pt idx="2">
                  <c:v>0.34</c:v>
                </c:pt>
                <c:pt idx="3">
                  <c:v>0.16</c:v>
                </c:pt>
                <c:pt idx="4">
                  <c:v>0.08</c:v>
                </c:pt>
              </c:numCache>
            </c:numRef>
          </c:val>
          <c:extLst>
            <c:ext xmlns:c16="http://schemas.microsoft.com/office/drawing/2014/chart" uri="{C3380CC4-5D6E-409C-BE32-E72D297353CC}">
              <c16:uniqueId val="{00000014-AAFF-45A3-A865-F04D69EBD962}"/>
            </c:ext>
          </c:extLst>
        </c:ser>
        <c:dLbls>
          <c:showLegendKey val="0"/>
          <c:showVal val="0"/>
          <c:showCatName val="0"/>
          <c:showSerName val="0"/>
          <c:showPercent val="1"/>
          <c:showBubbleSize val="0"/>
          <c:showLeaderLines val="1"/>
        </c:dLbls>
        <c:firstSliceAng val="0"/>
        <c:holeSize val="50"/>
      </c:doughnutChart>
    </c:plotArea>
    <c:legend>
      <c:legendPos val="r"/>
      <c:layout>
        <c:manualLayout>
          <c:xMode val="edge"/>
          <c:yMode val="edge"/>
          <c:x val="0.68876037302753734"/>
          <c:y val="0.34294682525469683"/>
          <c:w val="0.25917020335205454"/>
          <c:h val="0.31410616950873044"/>
        </c:manualLayout>
      </c:layout>
      <c:overlay val="0"/>
      <c:txPr>
        <a:bodyPr/>
        <a:lstStyle/>
        <a:p>
          <a:pPr>
            <a:defRPr sz="1400" b="1"/>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rgbClr val="002060"/>
            </a:solidFill>
            <a:ln>
              <a:noFill/>
            </a:ln>
            <a:effectLst/>
          </c:spPr>
          <c:invertIfNegative val="0"/>
          <c:dPt>
            <c:idx val="0"/>
            <c:invertIfNegative val="0"/>
            <c:bubble3D val="0"/>
            <c:spPr>
              <a:solidFill>
                <a:srgbClr val="09BDB9"/>
              </a:solidFill>
              <a:ln>
                <a:noFill/>
              </a:ln>
              <a:effectLst/>
            </c:spPr>
            <c:extLst>
              <c:ext xmlns:c16="http://schemas.microsoft.com/office/drawing/2014/chart" uri="{C3380CC4-5D6E-409C-BE32-E72D297353CC}">
                <c16:uniqueId val="{00000001-8F2E-4C54-BFCB-415ACB3AA015}"/>
              </c:ext>
            </c:extLst>
          </c:dPt>
          <c:dPt>
            <c:idx val="1"/>
            <c:invertIfNegative val="0"/>
            <c:bubble3D val="0"/>
            <c:spPr>
              <a:solidFill>
                <a:srgbClr val="BBCF0E"/>
              </a:solidFill>
              <a:ln>
                <a:noFill/>
              </a:ln>
              <a:effectLst/>
            </c:spPr>
            <c:extLst>
              <c:ext xmlns:c16="http://schemas.microsoft.com/office/drawing/2014/chart" uri="{C3380CC4-5D6E-409C-BE32-E72D297353CC}">
                <c16:uniqueId val="{00000002-8F2E-4C54-BFCB-415ACB3AA015}"/>
              </c:ext>
            </c:extLst>
          </c:dPt>
          <c:dPt>
            <c:idx val="2"/>
            <c:invertIfNegative val="0"/>
            <c:bubble3D val="0"/>
            <c:spPr>
              <a:solidFill>
                <a:srgbClr val="0169B3"/>
              </a:solidFill>
              <a:ln>
                <a:noFill/>
              </a:ln>
              <a:effectLst/>
            </c:spPr>
            <c:extLst>
              <c:ext xmlns:c16="http://schemas.microsoft.com/office/drawing/2014/chart" uri="{C3380CC4-5D6E-409C-BE32-E72D297353CC}">
                <c16:uniqueId val="{00000003-8F2E-4C54-BFCB-415ACB3AA015}"/>
              </c:ext>
            </c:extLst>
          </c:dPt>
          <c:dPt>
            <c:idx val="3"/>
            <c:invertIfNegative val="0"/>
            <c:bubble3D val="0"/>
            <c:spPr>
              <a:solidFill>
                <a:srgbClr val="766ACE"/>
              </a:solidFill>
              <a:ln>
                <a:noFill/>
              </a:ln>
              <a:effectLst/>
            </c:spPr>
            <c:extLst>
              <c:ext xmlns:c16="http://schemas.microsoft.com/office/drawing/2014/chart" uri="{C3380CC4-5D6E-409C-BE32-E72D297353CC}">
                <c16:uniqueId val="{00000004-8F2E-4C54-BFCB-415ACB3AA015}"/>
              </c:ext>
            </c:extLst>
          </c:dPt>
          <c:dPt>
            <c:idx val="4"/>
            <c:invertIfNegative val="0"/>
            <c:bubble3D val="0"/>
            <c:spPr>
              <a:solidFill>
                <a:srgbClr val="372D86"/>
              </a:solidFill>
              <a:ln>
                <a:noFill/>
              </a:ln>
              <a:effectLst/>
            </c:spPr>
            <c:extLst>
              <c:ext xmlns:c16="http://schemas.microsoft.com/office/drawing/2014/chart" uri="{C3380CC4-5D6E-409C-BE32-E72D297353CC}">
                <c16:uniqueId val="{00000005-8F2E-4C54-BFCB-415ACB3AA015}"/>
              </c:ext>
            </c:extLst>
          </c:dPt>
          <c:dPt>
            <c:idx val="5"/>
            <c:invertIfNegative val="0"/>
            <c:bubble3D val="0"/>
            <c:spPr>
              <a:solidFill>
                <a:srgbClr val="BE09A8"/>
              </a:solidFill>
              <a:ln>
                <a:noFill/>
              </a:ln>
              <a:effectLst/>
            </c:spPr>
            <c:extLst>
              <c:ext xmlns:c16="http://schemas.microsoft.com/office/drawing/2014/chart" uri="{C3380CC4-5D6E-409C-BE32-E72D297353CC}">
                <c16:uniqueId val="{00000006-8F2E-4C54-BFCB-415ACB3AA015}"/>
              </c:ext>
            </c:extLst>
          </c:dPt>
          <c:dLbls>
            <c:dLbl>
              <c:idx val="0"/>
              <c:tx>
                <c:rich>
                  <a:bodyPr/>
                  <a:lstStyle/>
                  <a:p>
                    <a:r>
                      <a:rPr lang="en-US" sz="2000" b="1" dirty="0">
                        <a:solidFill>
                          <a:schemeClr val="bg1"/>
                        </a:solidFill>
                      </a:rPr>
                      <a:t>-</a:t>
                    </a:r>
                    <a:fld id="{A795AB37-6C3B-4151-9EBC-0E607BF2789D}" type="VALUE">
                      <a:rPr lang="en-US" sz="2000" b="1" smtClean="0">
                        <a:solidFill>
                          <a:schemeClr val="bg1"/>
                        </a:solidFill>
                      </a:rPr>
                      <a:pPr/>
                      <a:t>[VALUE]</a:t>
                    </a:fld>
                    <a:endParaRPr lang="en-US" sz="2000" b="1" dirty="0">
                      <a:solidFill>
                        <a:schemeClr val="bg1"/>
                      </a:solidFill>
                    </a:endParaRP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F2E-4C54-BFCB-415ACB3AA015}"/>
                </c:ext>
              </c:extLst>
            </c:dLbl>
            <c:dLbl>
              <c:idx val="1"/>
              <c:tx>
                <c:rich>
                  <a:bodyPr/>
                  <a:lstStyle/>
                  <a:p>
                    <a:r>
                      <a:rPr lang="en-US" dirty="0"/>
                      <a:t>-</a:t>
                    </a:r>
                    <a:fld id="{01FBED00-7AC1-41F5-AC09-FEEE1388092A}" type="VALUE">
                      <a:rPr lang="en-US" smtClean="0"/>
                      <a:pPr/>
                      <a:t>[VALUE]</a:t>
                    </a:fld>
                    <a:endParaRPr lang="en-US" dirty="0"/>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8F2E-4C54-BFCB-415ACB3AA015}"/>
                </c:ext>
              </c:extLst>
            </c:dLbl>
            <c:dLbl>
              <c:idx val="2"/>
              <c:tx>
                <c:rich>
                  <a:bodyPr/>
                  <a:lstStyle/>
                  <a:p>
                    <a:r>
                      <a:rPr lang="en-US" dirty="0"/>
                      <a:t>-</a:t>
                    </a:r>
                    <a:fld id="{18F1AE6D-D330-4279-8C1C-28CFBC639C30}" type="VALUE">
                      <a:rPr lang="en-US" smtClean="0"/>
                      <a:pPr/>
                      <a:t>[VALUE]</a:t>
                    </a:fld>
                    <a:endParaRPr lang="en-US" dirty="0"/>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F2E-4C54-BFCB-415ACB3AA015}"/>
                </c:ext>
              </c:extLst>
            </c:dLbl>
            <c:dLbl>
              <c:idx val="3"/>
              <c:tx>
                <c:rich>
                  <a:bodyPr/>
                  <a:lstStyle/>
                  <a:p>
                    <a:r>
                      <a:rPr lang="en-US" dirty="0"/>
                      <a:t>-</a:t>
                    </a:r>
                    <a:fld id="{03F03BBD-5813-4E1A-A30B-F2652373757E}" type="VALUE">
                      <a:rPr lang="en-US" smtClean="0"/>
                      <a:pPr/>
                      <a:t>[VALUE]</a:t>
                    </a:fld>
                    <a:endParaRPr lang="en-US" dirty="0"/>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8F2E-4C54-BFCB-415ACB3AA015}"/>
                </c:ext>
              </c:extLst>
            </c:dLbl>
            <c:dLbl>
              <c:idx val="4"/>
              <c:tx>
                <c:rich>
                  <a:bodyPr/>
                  <a:lstStyle/>
                  <a:p>
                    <a:r>
                      <a:rPr lang="en-US" dirty="0"/>
                      <a:t>-</a:t>
                    </a:r>
                    <a:fld id="{C4F571D5-F849-4EFB-A6F5-530ED3FDC53D}" type="VALUE">
                      <a:rPr lang="en-US" smtClean="0"/>
                      <a:pPr/>
                      <a:t>[VALUE]</a:t>
                    </a:fld>
                    <a:endParaRPr lang="en-US" dirty="0"/>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8F2E-4C54-BFCB-415ACB3AA015}"/>
                </c:ext>
              </c:extLst>
            </c:dLbl>
            <c:dLbl>
              <c:idx val="5"/>
              <c:tx>
                <c:rich>
                  <a:bodyPr/>
                  <a:lstStyle/>
                  <a:p>
                    <a:r>
                      <a:rPr lang="en-US" dirty="0"/>
                      <a:t>-</a:t>
                    </a:r>
                    <a:fld id="{06A7D14F-D6F3-4897-BED4-93DE29AF51D0}" type="VALUE">
                      <a:rPr lang="en-US" smtClean="0"/>
                      <a:pPr/>
                      <a:t>[VALUE]</a:t>
                    </a:fld>
                    <a:endParaRPr lang="en-US" dirty="0"/>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8F2E-4C54-BFCB-415ACB3AA015}"/>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online</c:v>
                </c:pt>
                <c:pt idx="1">
                  <c:v>audio  </c:v>
                </c:pt>
                <c:pt idx="2">
                  <c:v>social  </c:v>
                </c:pt>
                <c:pt idx="3">
                  <c:v>online video</c:v>
                </c:pt>
                <c:pt idx="4">
                  <c:v>print</c:v>
                </c:pt>
                <c:pt idx="5">
                  <c:v>OOH</c:v>
                </c:pt>
              </c:strCache>
            </c:strRef>
          </c:cat>
          <c:val>
            <c:numRef>
              <c:f>Sheet1!$B$3:$B$8</c:f>
              <c:numCache>
                <c:formatCode>0%</c:formatCode>
                <c:ptCount val="6"/>
                <c:pt idx="0">
                  <c:v>0.09</c:v>
                </c:pt>
                <c:pt idx="1">
                  <c:v>0.14000000000000001</c:v>
                </c:pt>
                <c:pt idx="2">
                  <c:v>0.17</c:v>
                </c:pt>
                <c:pt idx="3">
                  <c:v>0.23</c:v>
                </c:pt>
                <c:pt idx="4">
                  <c:v>0.28000000000000003</c:v>
                </c:pt>
                <c:pt idx="5">
                  <c:v>0.28000000000000003</c:v>
                </c:pt>
              </c:numCache>
            </c:numRef>
          </c:val>
          <c:extLst>
            <c:ext xmlns:c16="http://schemas.microsoft.com/office/drawing/2014/chart" uri="{C3380CC4-5D6E-409C-BE32-E72D297353CC}">
              <c16:uniqueId val="{00000007-8F2E-4C54-BFCB-415ACB3AA015}"/>
            </c:ext>
          </c:extLst>
        </c:ser>
        <c:dLbls>
          <c:showLegendKey val="0"/>
          <c:showVal val="0"/>
          <c:showCatName val="0"/>
          <c:showSerName val="0"/>
          <c:showPercent val="0"/>
          <c:showBubbleSize val="0"/>
        </c:dLbls>
        <c:gapWidth val="50"/>
        <c:overlap val="-24"/>
        <c:axId val="1223168447"/>
        <c:axId val="1223168927"/>
      </c:barChart>
      <c:catAx>
        <c:axId val="1223168447"/>
        <c:scaling>
          <c:orientation val="minMax"/>
        </c:scaling>
        <c:delete val="1"/>
        <c:axPos val="t"/>
        <c:numFmt formatCode="General" sourceLinked="1"/>
        <c:majorTickMark val="out"/>
        <c:minorTickMark val="none"/>
        <c:tickLblPos val="nextTo"/>
        <c:crossAx val="1223168927"/>
        <c:crossesAt val="0"/>
        <c:auto val="1"/>
        <c:lblAlgn val="ctr"/>
        <c:lblOffset val="100"/>
        <c:noMultiLvlLbl val="0"/>
      </c:catAx>
      <c:valAx>
        <c:axId val="1223168927"/>
        <c:scaling>
          <c:orientation val="maxMin"/>
          <c:max val="0.4"/>
          <c:min val="0"/>
        </c:scaling>
        <c:delete val="1"/>
        <c:axPos val="l"/>
        <c:numFmt formatCode="0%" sourceLinked="1"/>
        <c:majorTickMark val="out"/>
        <c:minorTickMark val="none"/>
        <c:tickLblPos val="nextTo"/>
        <c:crossAx val="1223168447"/>
        <c:crosses val="autoZero"/>
        <c:crossBetween val="between"/>
        <c:majorUnit val="0.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711559139784941E-2"/>
          <c:y val="3.7474747474747473E-2"/>
          <c:w val="0.90304650537634412"/>
          <c:h val="0.87563484848484852"/>
        </c:manualLayout>
      </c:layout>
      <c:barChart>
        <c:barDir val="col"/>
        <c:grouping val="stacked"/>
        <c:varyColors val="0"/>
        <c:ser>
          <c:idx val="0"/>
          <c:order val="0"/>
          <c:tx>
            <c:strRef>
              <c:f>Sheet1!$B$1</c:f>
              <c:strCache>
                <c:ptCount val="1"/>
                <c:pt idx="0">
                  <c:v>pos</c:v>
                </c:pt>
              </c:strCache>
            </c:strRef>
          </c:tx>
          <c:spPr>
            <a:solidFill>
              <a:schemeClr val="accent1"/>
            </a:solidFill>
            <a:ln>
              <a:noFill/>
            </a:ln>
            <a:effectLst/>
          </c:spPr>
          <c:invertIfNegative val="0"/>
          <c:dPt>
            <c:idx val="0"/>
            <c:invertIfNegative val="0"/>
            <c:bubble3D val="0"/>
            <c:spPr>
              <a:solidFill>
                <a:srgbClr val="E30615"/>
              </a:solidFill>
              <a:ln>
                <a:noFill/>
              </a:ln>
              <a:effectLst/>
            </c:spPr>
            <c:extLst>
              <c:ext xmlns:c16="http://schemas.microsoft.com/office/drawing/2014/chart" uri="{C3380CC4-5D6E-409C-BE32-E72D297353CC}">
                <c16:uniqueId val="{00000004-8C1D-463F-84A5-D91B7B8361F0}"/>
              </c:ext>
            </c:extLst>
          </c:dPt>
          <c:dPt>
            <c:idx val="1"/>
            <c:invertIfNegative val="0"/>
            <c:bubble3D val="0"/>
            <c:spPr>
              <a:solidFill>
                <a:srgbClr val="372D87"/>
              </a:solidFill>
              <a:ln>
                <a:noFill/>
              </a:ln>
              <a:effectLst/>
            </c:spPr>
            <c:extLst>
              <c:ext xmlns:c16="http://schemas.microsoft.com/office/drawing/2014/chart" uri="{C3380CC4-5D6E-409C-BE32-E72D297353CC}">
                <c16:uniqueId val="{00000005-8C1D-463F-84A5-D91B7B8361F0}"/>
              </c:ext>
            </c:extLst>
          </c:dPt>
          <c:dPt>
            <c:idx val="2"/>
            <c:invertIfNegative val="0"/>
            <c:bubble3D val="0"/>
            <c:spPr>
              <a:solidFill>
                <a:srgbClr val="EE7203"/>
              </a:solidFill>
              <a:ln>
                <a:noFill/>
              </a:ln>
              <a:effectLst/>
            </c:spPr>
            <c:extLst>
              <c:ext xmlns:c16="http://schemas.microsoft.com/office/drawing/2014/chart" uri="{C3380CC4-5D6E-409C-BE32-E72D297353CC}">
                <c16:uniqueId val="{00000007-8C1D-463F-84A5-D91B7B8361F0}"/>
              </c:ext>
            </c:extLst>
          </c:dPt>
          <c:dPt>
            <c:idx val="3"/>
            <c:invertIfNegative val="0"/>
            <c:bubble3D val="0"/>
            <c:spPr>
              <a:solidFill>
                <a:srgbClr val="766ACE"/>
              </a:solidFill>
              <a:ln>
                <a:noFill/>
              </a:ln>
              <a:effectLst/>
            </c:spPr>
            <c:extLst>
              <c:ext xmlns:c16="http://schemas.microsoft.com/office/drawing/2014/chart" uri="{C3380CC4-5D6E-409C-BE32-E72D297353CC}">
                <c16:uniqueId val="{00000009-8C1D-463F-84A5-D91B7B8361F0}"/>
              </c:ext>
            </c:extLst>
          </c:dPt>
          <c:dPt>
            <c:idx val="4"/>
            <c:invertIfNegative val="0"/>
            <c:bubble3D val="0"/>
            <c:spPr>
              <a:solidFill>
                <a:srgbClr val="BCCF0F"/>
              </a:solidFill>
              <a:ln>
                <a:noFill/>
              </a:ln>
              <a:effectLst/>
            </c:spPr>
            <c:extLst>
              <c:ext xmlns:c16="http://schemas.microsoft.com/office/drawing/2014/chart" uri="{C3380CC4-5D6E-409C-BE32-E72D297353CC}">
                <c16:uniqueId val="{0000000B-8C1D-463F-84A5-D91B7B8361F0}"/>
              </c:ext>
            </c:extLst>
          </c:dPt>
          <c:dPt>
            <c:idx val="5"/>
            <c:invertIfNegative val="0"/>
            <c:bubble3D val="0"/>
            <c:spPr>
              <a:solidFill>
                <a:srgbClr val="BD09A7"/>
              </a:solidFill>
              <a:ln>
                <a:noFill/>
              </a:ln>
              <a:effectLst/>
            </c:spPr>
            <c:extLst>
              <c:ext xmlns:c16="http://schemas.microsoft.com/office/drawing/2014/chart" uri="{C3380CC4-5D6E-409C-BE32-E72D297353CC}">
                <c16:uniqueId val="{0000000D-8C1D-463F-84A5-D91B7B8361F0}"/>
              </c:ext>
            </c:extLst>
          </c:dPt>
          <c:dPt>
            <c:idx val="6"/>
            <c:invertIfNegative val="0"/>
            <c:bubble3D val="0"/>
            <c:spPr>
              <a:solidFill>
                <a:srgbClr val="09BDBD"/>
              </a:solidFill>
              <a:ln>
                <a:noFill/>
              </a:ln>
              <a:effectLst/>
            </c:spPr>
            <c:extLst>
              <c:ext xmlns:c16="http://schemas.microsoft.com/office/drawing/2014/chart" uri="{C3380CC4-5D6E-409C-BE32-E72D297353CC}">
                <c16:uniqueId val="{0000000F-8C1D-463F-84A5-D91B7B8361F0}"/>
              </c:ext>
            </c:extLst>
          </c:dPt>
          <c:dPt>
            <c:idx val="7"/>
            <c:invertIfNegative val="0"/>
            <c:bubble3D val="0"/>
            <c:spPr>
              <a:solidFill>
                <a:srgbClr val="9CCD9A"/>
              </a:solidFill>
              <a:ln>
                <a:noFill/>
              </a:ln>
              <a:effectLst/>
            </c:spPr>
            <c:extLst>
              <c:ext xmlns:c16="http://schemas.microsoft.com/office/drawing/2014/chart" uri="{C3380CC4-5D6E-409C-BE32-E72D297353CC}">
                <c16:uniqueId val="{00000011-8C1D-463F-84A5-D91B7B8361F0}"/>
              </c:ext>
            </c:extLst>
          </c:dPt>
          <c:dPt>
            <c:idx val="8"/>
            <c:invertIfNegative val="0"/>
            <c:bubble3D val="0"/>
            <c:spPr>
              <a:solidFill>
                <a:srgbClr val="FFCA00"/>
              </a:solidFill>
              <a:ln>
                <a:noFill/>
              </a:ln>
              <a:effectLst/>
            </c:spPr>
            <c:extLst>
              <c:ext xmlns:c16="http://schemas.microsoft.com/office/drawing/2014/chart" uri="{C3380CC4-5D6E-409C-BE32-E72D297353CC}">
                <c16:uniqueId val="{00000013-8C1D-463F-84A5-D91B7B8361F0}"/>
              </c:ext>
            </c:extLst>
          </c:dPt>
          <c:dPt>
            <c:idx val="9"/>
            <c:invertIfNegative val="0"/>
            <c:bubble3D val="0"/>
            <c:spPr>
              <a:solidFill>
                <a:srgbClr val="0069B4"/>
              </a:solidFill>
              <a:ln>
                <a:noFill/>
              </a:ln>
              <a:effectLst/>
            </c:spPr>
            <c:extLst>
              <c:ext xmlns:c16="http://schemas.microsoft.com/office/drawing/2014/chart" uri="{C3380CC4-5D6E-409C-BE32-E72D297353CC}">
                <c16:uniqueId val="{00000015-8C1D-463F-84A5-D91B7B8361F0}"/>
              </c:ext>
            </c:extLst>
          </c:dPt>
          <c:cat>
            <c:strRef>
              <c:f>Sheet1!$A$2:$A$11</c:f>
              <c:strCache>
                <c:ptCount val="10"/>
                <c:pt idx="0">
                  <c:v>Linear TV</c:v>
                </c:pt>
                <c:pt idx="1">
                  <c:v>Print</c:v>
                </c:pt>
                <c:pt idx="2">
                  <c:v>BVOD</c:v>
                </c:pt>
                <c:pt idx="3">
                  <c:v>Online Video</c:v>
                </c:pt>
                <c:pt idx="4">
                  <c:v>Audio</c:v>
                </c:pt>
                <c:pt idx="5">
                  <c:v>Out of Home</c:v>
                </c:pt>
                <c:pt idx="6">
                  <c:v>Generic PPC</c:v>
                </c:pt>
                <c:pt idx="7">
                  <c:v>Online Display</c:v>
                </c:pt>
                <c:pt idx="8">
                  <c:v>Cinema</c:v>
                </c:pt>
                <c:pt idx="9">
                  <c:v>Paid Social</c:v>
                </c:pt>
              </c:strCache>
            </c:strRef>
          </c:cat>
          <c:val>
            <c:numRef>
              <c:f>Sheet1!$B$2:$B$11</c:f>
              <c:numCache>
                <c:formatCode>0%</c:formatCode>
                <c:ptCount val="10"/>
                <c:pt idx="0">
                  <c:v>0.41</c:v>
                </c:pt>
                <c:pt idx="1">
                  <c:v>0.42</c:v>
                </c:pt>
                <c:pt idx="2">
                  <c:v>0.46</c:v>
                </c:pt>
                <c:pt idx="3">
                  <c:v>0.47</c:v>
                </c:pt>
                <c:pt idx="4">
                  <c:v>0.5</c:v>
                </c:pt>
                <c:pt idx="5">
                  <c:v>0.76</c:v>
                </c:pt>
                <c:pt idx="6">
                  <c:v>0.79</c:v>
                </c:pt>
                <c:pt idx="7">
                  <c:v>0.85</c:v>
                </c:pt>
                <c:pt idx="8">
                  <c:v>0.9</c:v>
                </c:pt>
                <c:pt idx="9">
                  <c:v>0.93</c:v>
                </c:pt>
              </c:numCache>
            </c:numRef>
          </c:val>
          <c:extLst>
            <c:ext xmlns:c16="http://schemas.microsoft.com/office/drawing/2014/chart" uri="{C3380CC4-5D6E-409C-BE32-E72D297353CC}">
              <c16:uniqueId val="{00000000-8C1D-463F-84A5-D91B7B8361F0}"/>
            </c:ext>
          </c:extLst>
        </c:ser>
        <c:ser>
          <c:idx val="1"/>
          <c:order val="1"/>
          <c:tx>
            <c:strRef>
              <c:f>Sheet1!$C$1</c:f>
              <c:strCache>
                <c:ptCount val="1"/>
                <c:pt idx="0">
                  <c:v>neg</c:v>
                </c:pt>
              </c:strCache>
            </c:strRef>
          </c:tx>
          <c:spPr>
            <a:solidFill>
              <a:schemeClr val="accent2"/>
            </a:solidFill>
            <a:ln>
              <a:noFill/>
            </a:ln>
            <a:effectLst/>
          </c:spPr>
          <c:invertIfNegative val="0"/>
          <c:dPt>
            <c:idx val="0"/>
            <c:invertIfNegative val="0"/>
            <c:bubble3D val="0"/>
            <c:spPr>
              <a:solidFill>
                <a:srgbClr val="E30615"/>
              </a:solidFill>
              <a:ln>
                <a:noFill/>
              </a:ln>
              <a:effectLst/>
            </c:spPr>
            <c:extLst>
              <c:ext xmlns:c16="http://schemas.microsoft.com/office/drawing/2014/chart" uri="{C3380CC4-5D6E-409C-BE32-E72D297353CC}">
                <c16:uniqueId val="{00000003-8C1D-463F-84A5-D91B7B8361F0}"/>
              </c:ext>
            </c:extLst>
          </c:dPt>
          <c:dPt>
            <c:idx val="1"/>
            <c:invertIfNegative val="0"/>
            <c:bubble3D val="0"/>
            <c:spPr>
              <a:solidFill>
                <a:srgbClr val="372D87"/>
              </a:solidFill>
              <a:ln>
                <a:noFill/>
              </a:ln>
              <a:effectLst/>
            </c:spPr>
            <c:extLst>
              <c:ext xmlns:c16="http://schemas.microsoft.com/office/drawing/2014/chart" uri="{C3380CC4-5D6E-409C-BE32-E72D297353CC}">
                <c16:uniqueId val="{00000006-8C1D-463F-84A5-D91B7B8361F0}"/>
              </c:ext>
            </c:extLst>
          </c:dPt>
          <c:dPt>
            <c:idx val="2"/>
            <c:invertIfNegative val="0"/>
            <c:bubble3D val="0"/>
            <c:spPr>
              <a:solidFill>
                <a:srgbClr val="EE7203"/>
              </a:solidFill>
              <a:ln>
                <a:noFill/>
              </a:ln>
              <a:effectLst/>
            </c:spPr>
            <c:extLst>
              <c:ext xmlns:c16="http://schemas.microsoft.com/office/drawing/2014/chart" uri="{C3380CC4-5D6E-409C-BE32-E72D297353CC}">
                <c16:uniqueId val="{00000008-8C1D-463F-84A5-D91B7B8361F0}"/>
              </c:ext>
            </c:extLst>
          </c:dPt>
          <c:dPt>
            <c:idx val="3"/>
            <c:invertIfNegative val="0"/>
            <c:bubble3D val="0"/>
            <c:spPr>
              <a:solidFill>
                <a:srgbClr val="766ACE"/>
              </a:solidFill>
              <a:ln>
                <a:noFill/>
              </a:ln>
              <a:effectLst/>
            </c:spPr>
            <c:extLst>
              <c:ext xmlns:c16="http://schemas.microsoft.com/office/drawing/2014/chart" uri="{C3380CC4-5D6E-409C-BE32-E72D297353CC}">
                <c16:uniqueId val="{0000000A-8C1D-463F-84A5-D91B7B8361F0}"/>
              </c:ext>
            </c:extLst>
          </c:dPt>
          <c:dPt>
            <c:idx val="4"/>
            <c:invertIfNegative val="0"/>
            <c:bubble3D val="0"/>
            <c:spPr>
              <a:solidFill>
                <a:srgbClr val="BCCF0F"/>
              </a:solidFill>
              <a:ln>
                <a:noFill/>
              </a:ln>
              <a:effectLst/>
            </c:spPr>
            <c:extLst>
              <c:ext xmlns:c16="http://schemas.microsoft.com/office/drawing/2014/chart" uri="{C3380CC4-5D6E-409C-BE32-E72D297353CC}">
                <c16:uniqueId val="{0000000C-8C1D-463F-84A5-D91B7B8361F0}"/>
              </c:ext>
            </c:extLst>
          </c:dPt>
          <c:dPt>
            <c:idx val="5"/>
            <c:invertIfNegative val="0"/>
            <c:bubble3D val="0"/>
            <c:spPr>
              <a:solidFill>
                <a:srgbClr val="BD09A7"/>
              </a:solidFill>
              <a:ln>
                <a:noFill/>
              </a:ln>
              <a:effectLst/>
            </c:spPr>
            <c:extLst>
              <c:ext xmlns:c16="http://schemas.microsoft.com/office/drawing/2014/chart" uri="{C3380CC4-5D6E-409C-BE32-E72D297353CC}">
                <c16:uniqueId val="{0000000E-8C1D-463F-84A5-D91B7B8361F0}"/>
              </c:ext>
            </c:extLst>
          </c:dPt>
          <c:dPt>
            <c:idx val="6"/>
            <c:invertIfNegative val="0"/>
            <c:bubble3D val="0"/>
            <c:spPr>
              <a:solidFill>
                <a:srgbClr val="09BDBD"/>
              </a:solidFill>
              <a:ln>
                <a:noFill/>
              </a:ln>
              <a:effectLst/>
            </c:spPr>
            <c:extLst>
              <c:ext xmlns:c16="http://schemas.microsoft.com/office/drawing/2014/chart" uri="{C3380CC4-5D6E-409C-BE32-E72D297353CC}">
                <c16:uniqueId val="{00000010-8C1D-463F-84A5-D91B7B8361F0}"/>
              </c:ext>
            </c:extLst>
          </c:dPt>
          <c:dPt>
            <c:idx val="7"/>
            <c:invertIfNegative val="0"/>
            <c:bubble3D val="0"/>
            <c:spPr>
              <a:solidFill>
                <a:srgbClr val="9CCD9A"/>
              </a:solidFill>
              <a:ln>
                <a:noFill/>
              </a:ln>
              <a:effectLst/>
            </c:spPr>
            <c:extLst>
              <c:ext xmlns:c16="http://schemas.microsoft.com/office/drawing/2014/chart" uri="{C3380CC4-5D6E-409C-BE32-E72D297353CC}">
                <c16:uniqueId val="{00000012-8C1D-463F-84A5-D91B7B8361F0}"/>
              </c:ext>
            </c:extLst>
          </c:dPt>
          <c:dPt>
            <c:idx val="8"/>
            <c:invertIfNegative val="0"/>
            <c:bubble3D val="0"/>
            <c:spPr>
              <a:solidFill>
                <a:srgbClr val="FFCA00"/>
              </a:solidFill>
              <a:ln>
                <a:noFill/>
              </a:ln>
              <a:effectLst/>
            </c:spPr>
            <c:extLst>
              <c:ext xmlns:c16="http://schemas.microsoft.com/office/drawing/2014/chart" uri="{C3380CC4-5D6E-409C-BE32-E72D297353CC}">
                <c16:uniqueId val="{00000014-8C1D-463F-84A5-D91B7B8361F0}"/>
              </c:ext>
            </c:extLst>
          </c:dPt>
          <c:dPt>
            <c:idx val="9"/>
            <c:invertIfNegative val="0"/>
            <c:bubble3D val="0"/>
            <c:spPr>
              <a:solidFill>
                <a:srgbClr val="0069B4"/>
              </a:solidFill>
              <a:ln>
                <a:noFill/>
              </a:ln>
              <a:effectLst/>
            </c:spPr>
            <c:extLst>
              <c:ext xmlns:c16="http://schemas.microsoft.com/office/drawing/2014/chart" uri="{C3380CC4-5D6E-409C-BE32-E72D297353CC}">
                <c16:uniqueId val="{00000016-8C1D-463F-84A5-D91B7B8361F0}"/>
              </c:ext>
            </c:extLst>
          </c:dPt>
          <c:cat>
            <c:strRef>
              <c:f>Sheet1!$A$2:$A$11</c:f>
              <c:strCache>
                <c:ptCount val="10"/>
                <c:pt idx="0">
                  <c:v>Linear TV</c:v>
                </c:pt>
                <c:pt idx="1">
                  <c:v>Print</c:v>
                </c:pt>
                <c:pt idx="2">
                  <c:v>BVOD</c:v>
                </c:pt>
                <c:pt idx="3">
                  <c:v>Online Video</c:v>
                </c:pt>
                <c:pt idx="4">
                  <c:v>Audio</c:v>
                </c:pt>
                <c:pt idx="5">
                  <c:v>Out of Home</c:v>
                </c:pt>
                <c:pt idx="6">
                  <c:v>Generic PPC</c:v>
                </c:pt>
                <c:pt idx="7">
                  <c:v>Online Display</c:v>
                </c:pt>
                <c:pt idx="8">
                  <c:v>Cinema</c:v>
                </c:pt>
                <c:pt idx="9">
                  <c:v>Paid Social</c:v>
                </c:pt>
              </c:strCache>
            </c:strRef>
          </c:cat>
          <c:val>
            <c:numRef>
              <c:f>Sheet1!$C$2:$C$11</c:f>
              <c:numCache>
                <c:formatCode>0%</c:formatCode>
                <c:ptCount val="10"/>
                <c:pt idx="0">
                  <c:v>-0.41</c:v>
                </c:pt>
                <c:pt idx="1">
                  <c:v>-0.42</c:v>
                </c:pt>
                <c:pt idx="2">
                  <c:v>-0.46</c:v>
                </c:pt>
                <c:pt idx="3">
                  <c:v>-0.47</c:v>
                </c:pt>
                <c:pt idx="4">
                  <c:v>-0.5</c:v>
                </c:pt>
                <c:pt idx="5">
                  <c:v>-0.76</c:v>
                </c:pt>
                <c:pt idx="6">
                  <c:v>-0.79</c:v>
                </c:pt>
                <c:pt idx="7">
                  <c:v>-0.85</c:v>
                </c:pt>
                <c:pt idx="8">
                  <c:v>-0.9</c:v>
                </c:pt>
                <c:pt idx="9">
                  <c:v>-0.93</c:v>
                </c:pt>
              </c:numCache>
            </c:numRef>
          </c:val>
          <c:extLst>
            <c:ext xmlns:c16="http://schemas.microsoft.com/office/drawing/2014/chart" uri="{C3380CC4-5D6E-409C-BE32-E72D297353CC}">
              <c16:uniqueId val="{00000001-8C1D-463F-84A5-D91B7B8361F0}"/>
            </c:ext>
          </c:extLst>
        </c:ser>
        <c:dLbls>
          <c:showLegendKey val="0"/>
          <c:showVal val="0"/>
          <c:showCatName val="0"/>
          <c:showSerName val="0"/>
          <c:showPercent val="0"/>
          <c:showBubbleSize val="0"/>
        </c:dLbls>
        <c:gapWidth val="71"/>
        <c:overlap val="100"/>
        <c:axId val="1484780816"/>
        <c:axId val="1484787056"/>
      </c:barChart>
      <c:catAx>
        <c:axId val="148478081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84787056"/>
        <c:crosses val="autoZero"/>
        <c:auto val="1"/>
        <c:lblAlgn val="ctr"/>
        <c:lblOffset val="100"/>
        <c:noMultiLvlLbl val="0"/>
      </c:catAx>
      <c:valAx>
        <c:axId val="1484787056"/>
        <c:scaling>
          <c:orientation val="minMax"/>
          <c:max val="1"/>
          <c:min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sz="1200" dirty="0"/>
                  <a:t>% deviation</a:t>
                </a:r>
                <a:r>
                  <a:rPr lang="en-GB" sz="1200" baseline="0" dirty="0"/>
                  <a:t> from the average observation</a:t>
                </a:r>
                <a:endParaRPr lang="en-GB" sz="1200" dirty="0"/>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GB"/>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84780816"/>
        <c:crosses val="autoZero"/>
        <c:crossBetween val="between"/>
        <c:majorUnit val="0.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chemeClr val="accent3"/>
            </a:solidFill>
          </c:spPr>
          <c:dPt>
            <c:idx val="0"/>
            <c:bubble3D val="0"/>
            <c:spPr>
              <a:solidFill>
                <a:schemeClr val="accent3"/>
              </a:solidFill>
              <a:ln w="19050">
                <a:solidFill>
                  <a:schemeClr val="lt1"/>
                </a:solidFill>
              </a:ln>
              <a:effectLst/>
            </c:spPr>
            <c:extLst>
              <c:ext xmlns:c16="http://schemas.microsoft.com/office/drawing/2014/chart" uri="{C3380CC4-5D6E-409C-BE32-E72D297353CC}">
                <c16:uniqueId val="{00000001-31F3-452D-8500-FA535AE59C7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1F3-452D-8500-FA535AE59C71}"/>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31F3-452D-8500-FA535AE59C71}"/>
              </c:ext>
            </c:extLst>
          </c:dPt>
          <c:dLbls>
            <c:dLbl>
              <c:idx val="0"/>
              <c:layout>
                <c:manualLayout>
                  <c:x val="-0.15788600959771945"/>
                  <c:y val="-8.571922194062692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1F3-452D-8500-FA535AE59C71}"/>
                </c:ext>
              </c:extLst>
            </c:dLbl>
            <c:dLbl>
              <c:idx val="1"/>
              <c:layout>
                <c:manualLayout>
                  <c:x val="0.20396818965431116"/>
                  <c:y val="1.141809708658049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1F3-452D-8500-FA535AE59C71}"/>
                </c:ext>
              </c:extLst>
            </c:dLbl>
            <c:dLbl>
              <c:idx val="2"/>
              <c:layout>
                <c:manualLayout>
                  <c:x val="0.18503583881248475"/>
                  <c:y val="0.20955753428704652"/>
                </c:manualLayout>
              </c:layout>
              <c:tx>
                <c:rich>
                  <a:bodyPr rot="0" spcFirstLastPara="1" vertOverflow="ellipsis" vert="horz" wrap="square" lIns="38100" tIns="19050" rIns="38100" bIns="19050" anchor="ctr" anchorCtr="1">
                    <a:noAutofit/>
                  </a:bodyPr>
                  <a:lstStyle/>
                  <a:p>
                    <a:pPr>
                      <a:defRPr lang="en-GB" sz="1400" b="0" i="0" u="none" strike="noStrike" kern="1200" baseline="0">
                        <a:solidFill>
                          <a:schemeClr val="bg1"/>
                        </a:solidFill>
                        <a:latin typeface="+mj-lt"/>
                        <a:ea typeface="+mn-ea"/>
                        <a:cs typeface="+mn-cs"/>
                      </a:defRPr>
                    </a:pPr>
                    <a:r>
                      <a:rPr lang="en-US" sz="1400" baseline="0" dirty="0">
                        <a:latin typeface="+mj-lt"/>
                      </a:rPr>
                      <a:t>Online/BTL
</a:t>
                    </a:r>
                    <a:fld id="{070F7D99-C027-4B79-9D13-3ABC251AFCA5}" type="PERCENTAGE">
                      <a:rPr lang="en-US" sz="1400" baseline="0">
                        <a:latin typeface="+mj-lt"/>
                      </a:rPr>
                      <a:pPr>
                        <a:defRPr sz="1400">
                          <a:latin typeface="+mj-lt"/>
                        </a:defRPr>
                      </a:pPr>
                      <a:t>[PERCENTAGE]</a:t>
                    </a:fld>
                    <a:endParaRPr lang="en-US" sz="1400" baseline="0" dirty="0">
                      <a:latin typeface="+mj-lt"/>
                    </a:endParaRPr>
                  </a:p>
                </c:rich>
              </c:tx>
              <c:spPr>
                <a:noFill/>
                <a:ln>
                  <a:noFill/>
                </a:ln>
                <a:effectLst/>
              </c:spPr>
              <c:txPr>
                <a:bodyPr rot="0" spcFirstLastPara="1" vertOverflow="ellipsis" vert="horz" wrap="square" lIns="38100" tIns="19050" rIns="38100" bIns="19050" anchor="ctr" anchorCtr="1">
                  <a:noAutofit/>
                </a:bodyPr>
                <a:lstStyle/>
                <a:p>
                  <a:pPr>
                    <a:defRPr lang="en-GB" sz="1400" b="0" i="0" u="none" strike="noStrike" kern="1200" baseline="0">
                      <a:solidFill>
                        <a:schemeClr val="bg1"/>
                      </a:solidFill>
                      <a:latin typeface="+mj-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6786140475712084"/>
                      <c:h val="0.18454536346131861"/>
                    </c:manualLayout>
                  </c15:layout>
                  <c15:dlblFieldTable/>
                  <c15:showDataLabelsRange val="0"/>
                </c:ext>
                <c:ext xmlns:c16="http://schemas.microsoft.com/office/drawing/2014/chart" uri="{C3380CC4-5D6E-409C-BE32-E72D297353CC}">
                  <c16:uniqueId val="{00000005-31F3-452D-8500-FA535AE59C71}"/>
                </c:ext>
              </c:extLst>
            </c:dLbl>
            <c:spPr>
              <a:noFill/>
              <a:ln>
                <a:noFill/>
              </a:ln>
              <a:effectLst/>
            </c:spPr>
            <c:txPr>
              <a:bodyPr rot="0" spcFirstLastPara="1" vertOverflow="ellipsis" vert="horz" wrap="square" lIns="38100" tIns="19050" rIns="38100" bIns="19050" anchor="ctr" anchorCtr="1">
                <a:spAutoFit/>
              </a:bodyPr>
              <a:lstStyle/>
              <a:p>
                <a:pPr>
                  <a:defRPr lang="en-GB" sz="1400" b="0" i="0" u="none" strike="noStrike" kern="1200" baseline="0">
                    <a:solidFill>
                      <a:schemeClr val="bg1"/>
                    </a:solidFill>
                    <a:latin typeface="+mj-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'Powerpoint (2)'!$P$262:$P$264</c:f>
              <c:strCache>
                <c:ptCount val="3"/>
                <c:pt idx="0">
                  <c:v>TV</c:v>
                </c:pt>
                <c:pt idx="1">
                  <c:v>Other ATL</c:v>
                </c:pt>
                <c:pt idx="2">
                  <c:v>Digital/BTL</c:v>
                </c:pt>
              </c:strCache>
            </c:strRef>
          </c:cat>
          <c:val>
            <c:numRef>
              <c:f>'Powerpoint (2)'!$AJ$262:$AJ$264</c:f>
              <c:numCache>
                <c:formatCode>_(* #,##0.00_);_(* \(#,##0.00\);_(* "-"??_);_(@_)</c:formatCode>
                <c:ptCount val="3"/>
                <c:pt idx="0">
                  <c:v>1.7152585945732777</c:v>
                </c:pt>
                <c:pt idx="1">
                  <c:v>0.45148956732470202</c:v>
                </c:pt>
                <c:pt idx="2">
                  <c:v>0.43293432642568086</c:v>
                </c:pt>
              </c:numCache>
            </c:numRef>
          </c:val>
          <c:extLst>
            <c:ext xmlns:c16="http://schemas.microsoft.com/office/drawing/2014/chart" uri="{C3380CC4-5D6E-409C-BE32-E72D297353CC}">
              <c16:uniqueId val="{00000006-31F3-452D-8500-FA535AE59C71}"/>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lang="en-GB" sz="1100" b="0" i="0" u="none" strike="noStrike" kern="1200" baseline="0">
          <a:solidFill>
            <a:schemeClr val="bg1"/>
          </a:solidFill>
          <a:latin typeface="Century Gothic" panose="020B0502020202020204" pitchFamily="34" charset="0"/>
          <a:ea typeface="+mn-ea"/>
          <a:cs typeface="+mn-cs"/>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chemeClr val="accent3"/>
            </a:solidFill>
          </c:spPr>
          <c:dPt>
            <c:idx val="0"/>
            <c:bubble3D val="0"/>
            <c:spPr>
              <a:solidFill>
                <a:schemeClr val="accent3"/>
              </a:solidFill>
              <a:ln w="19050">
                <a:solidFill>
                  <a:schemeClr val="lt1"/>
                </a:solidFill>
              </a:ln>
              <a:effectLst/>
            </c:spPr>
            <c:extLst>
              <c:ext xmlns:c16="http://schemas.microsoft.com/office/drawing/2014/chart" uri="{C3380CC4-5D6E-409C-BE32-E72D297353CC}">
                <c16:uniqueId val="{00000001-B336-4A83-AA11-A996D51D2E3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336-4A83-AA11-A996D51D2E3F}"/>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B336-4A83-AA11-A996D51D2E3F}"/>
              </c:ext>
            </c:extLst>
          </c:dPt>
          <c:dLbls>
            <c:dLbl>
              <c:idx val="0"/>
              <c:layout>
                <c:manualLayout>
                  <c:x val="-7.921908385083673E-2"/>
                  <c:y val="-0.21588948995264548"/>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336-4A83-AA11-A996D51D2E3F}"/>
                </c:ext>
              </c:extLst>
            </c:dLbl>
            <c:dLbl>
              <c:idx val="2"/>
              <c:layout>
                <c:manualLayout>
                  <c:x val="6.1558264121094414E-2"/>
                  <c:y val="0.14347826086956519"/>
                </c:manualLayout>
              </c:layout>
              <c:tx>
                <c:rich>
                  <a:bodyPr/>
                  <a:lstStyle/>
                  <a:p>
                    <a:r>
                      <a:rPr lang="en-US" sz="1200" dirty="0"/>
                      <a:t>Online/BTL</a:t>
                    </a:r>
                    <a:r>
                      <a:rPr lang="en-US" sz="1200" baseline="0" dirty="0"/>
                      <a:t>
</a:t>
                    </a:r>
                    <a:fld id="{DEBE2002-0A60-4625-BA6D-3D9A39168E76}" type="PERCENTAGE">
                      <a:rPr lang="en-US" sz="1400" baseline="0"/>
                      <a:pPr/>
                      <a:t>[PERCENTAGE]</a:t>
                    </a:fld>
                    <a:endParaRPr lang="en-US" sz="1200"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336-4A83-AA11-A996D51D2E3F}"/>
                </c:ext>
              </c:extLst>
            </c:dLbl>
            <c:spPr>
              <a:noFill/>
              <a:ln>
                <a:noFill/>
              </a:ln>
              <a:effectLst/>
            </c:spPr>
            <c:txPr>
              <a:bodyPr rot="0" spcFirstLastPara="1" vertOverflow="ellipsis" vert="horz" wrap="square" lIns="38100" tIns="19050" rIns="38100" bIns="19050" anchor="ctr" anchorCtr="1">
                <a:spAutoFit/>
              </a:bodyPr>
              <a:lstStyle/>
              <a:p>
                <a:pPr>
                  <a:defRPr lang="en-GB" sz="1400" b="0" i="0" u="none" strike="noStrike" kern="1200" baseline="0">
                    <a:solidFill>
                      <a:schemeClr val="bg1"/>
                    </a:solidFill>
                    <a:latin typeface="+mj-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'Powerpoint (2)'!$P$262:$P$264</c:f>
              <c:strCache>
                <c:ptCount val="3"/>
                <c:pt idx="0">
                  <c:v>TV</c:v>
                </c:pt>
                <c:pt idx="1">
                  <c:v>Other ATL</c:v>
                </c:pt>
                <c:pt idx="2">
                  <c:v>Digital/BTL</c:v>
                </c:pt>
              </c:strCache>
            </c:strRef>
          </c:cat>
          <c:val>
            <c:numRef>
              <c:f>'Powerpoint (2)'!$AZ$262:$AZ$264</c:f>
              <c:numCache>
                <c:formatCode>_(* #,##0.00_);_(* \(#,##0.00\);_(* "-"??_);_(@_)</c:formatCode>
                <c:ptCount val="3"/>
                <c:pt idx="0">
                  <c:v>10.76797271422604</c:v>
                </c:pt>
                <c:pt idx="1">
                  <c:v>1.9579544878276893</c:v>
                </c:pt>
                <c:pt idx="2">
                  <c:v>0.79164634666057498</c:v>
                </c:pt>
              </c:numCache>
            </c:numRef>
          </c:val>
          <c:extLst>
            <c:ext xmlns:c16="http://schemas.microsoft.com/office/drawing/2014/chart" uri="{C3380CC4-5D6E-409C-BE32-E72D297353CC}">
              <c16:uniqueId val="{00000006-B336-4A83-AA11-A996D51D2E3F}"/>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lang="en-GB" sz="1100" b="0" i="0" u="none" strike="noStrike" kern="1200" baseline="0">
          <a:solidFill>
            <a:schemeClr val="bg1"/>
          </a:solidFill>
          <a:latin typeface="Century Gothic" panose="020B0502020202020204" pitchFamily="34" charset="0"/>
          <a:ea typeface="+mn-ea"/>
          <a:cs typeface="+mn-cs"/>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Sheet1!$B$1</c:f>
              <c:strCache>
                <c:ptCount val="1"/>
                <c:pt idx="0">
                  <c:v>Y-Values</c:v>
                </c:pt>
              </c:strCache>
            </c:strRef>
          </c:tx>
          <c:spPr>
            <a:solidFill>
              <a:srgbClr val="D5000B"/>
            </a:solidFill>
            <a:ln>
              <a:noFill/>
            </a:ln>
            <a:effectLst/>
          </c:spPr>
          <c:invertIfNegative val="0"/>
          <c:dPt>
            <c:idx val="1"/>
            <c:invertIfNegative val="0"/>
            <c:bubble3D val="0"/>
            <c:spPr>
              <a:solidFill>
                <a:srgbClr val="E27100"/>
              </a:solidFill>
              <a:ln>
                <a:noFill/>
              </a:ln>
              <a:effectLst/>
            </c:spPr>
            <c:extLst>
              <c:ext xmlns:c16="http://schemas.microsoft.com/office/drawing/2014/chart" uri="{C3380CC4-5D6E-409C-BE32-E72D297353CC}">
                <c16:uniqueId val="{00000006-E5C3-49A9-AA19-10E11BA0339B}"/>
              </c:ext>
            </c:extLst>
          </c:dPt>
          <c:dPt>
            <c:idx val="2"/>
            <c:invertIfNegative val="0"/>
            <c:bubble3D val="0"/>
            <c:spPr>
              <a:solidFill>
                <a:srgbClr val="392E89"/>
              </a:solidFill>
              <a:ln>
                <a:noFill/>
              </a:ln>
              <a:effectLst/>
            </c:spPr>
            <c:extLst>
              <c:ext xmlns:c16="http://schemas.microsoft.com/office/drawing/2014/chart" uri="{C3380CC4-5D6E-409C-BE32-E72D297353CC}">
                <c16:uniqueId val="{0000000B-E5C3-49A9-AA19-10E11BA0339B}"/>
              </c:ext>
            </c:extLst>
          </c:dPt>
          <c:dPt>
            <c:idx val="3"/>
            <c:invertIfNegative val="0"/>
            <c:bubble3D val="0"/>
            <c:spPr>
              <a:solidFill>
                <a:srgbClr val="BDCF00"/>
              </a:solidFill>
              <a:ln>
                <a:noFill/>
              </a:ln>
              <a:effectLst/>
            </c:spPr>
            <c:extLst>
              <c:ext xmlns:c16="http://schemas.microsoft.com/office/drawing/2014/chart" uri="{C3380CC4-5D6E-409C-BE32-E72D297353CC}">
                <c16:uniqueId val="{00000007-E5C3-49A9-AA19-10E11BA0339B}"/>
              </c:ext>
            </c:extLst>
          </c:dPt>
          <c:dPt>
            <c:idx val="4"/>
            <c:invertIfNegative val="0"/>
            <c:bubble3D val="0"/>
            <c:spPr>
              <a:solidFill>
                <a:srgbClr val="B308AA"/>
              </a:solidFill>
              <a:ln>
                <a:noFill/>
              </a:ln>
              <a:effectLst/>
            </c:spPr>
            <c:extLst>
              <c:ext xmlns:c16="http://schemas.microsoft.com/office/drawing/2014/chart" uri="{C3380CC4-5D6E-409C-BE32-E72D297353CC}">
                <c16:uniqueId val="{00000009-E5C3-49A9-AA19-10E11BA0339B}"/>
              </c:ext>
            </c:extLst>
          </c:dPt>
          <c:dPt>
            <c:idx val="5"/>
            <c:invertIfNegative val="0"/>
            <c:bubble3D val="0"/>
            <c:spPr>
              <a:solidFill>
                <a:srgbClr val="4CBDBD"/>
              </a:solidFill>
              <a:ln>
                <a:noFill/>
              </a:ln>
              <a:effectLst/>
            </c:spPr>
            <c:extLst>
              <c:ext xmlns:c16="http://schemas.microsoft.com/office/drawing/2014/chart" uri="{C3380CC4-5D6E-409C-BE32-E72D297353CC}">
                <c16:uniqueId val="{00000004-E5C3-49A9-AA19-10E11BA0339B}"/>
              </c:ext>
            </c:extLst>
          </c:dPt>
          <c:dPt>
            <c:idx val="6"/>
            <c:invertIfNegative val="0"/>
            <c:bubble3D val="0"/>
            <c:spPr>
              <a:solidFill>
                <a:srgbClr val="F8CB00"/>
              </a:solidFill>
              <a:ln>
                <a:noFill/>
              </a:ln>
              <a:effectLst/>
            </c:spPr>
            <c:extLst>
              <c:ext xmlns:c16="http://schemas.microsoft.com/office/drawing/2014/chart" uri="{C3380CC4-5D6E-409C-BE32-E72D297353CC}">
                <c16:uniqueId val="{0000000C-E5C3-49A9-AA19-10E11BA0339B}"/>
              </c:ext>
            </c:extLst>
          </c:dPt>
          <c:dPt>
            <c:idx val="7"/>
            <c:invertIfNegative val="0"/>
            <c:bubble3D val="0"/>
            <c:spPr>
              <a:solidFill>
                <a:srgbClr val="2C6AB6"/>
              </a:solidFill>
              <a:ln>
                <a:noFill/>
              </a:ln>
              <a:effectLst/>
            </c:spPr>
            <c:extLst>
              <c:ext xmlns:c16="http://schemas.microsoft.com/office/drawing/2014/chart" uri="{C3380CC4-5D6E-409C-BE32-E72D297353CC}">
                <c16:uniqueId val="{00000005-E5C3-49A9-AA19-10E11BA0339B}"/>
              </c:ext>
            </c:extLst>
          </c:dPt>
          <c:dPt>
            <c:idx val="8"/>
            <c:invertIfNegative val="0"/>
            <c:bubble3D val="0"/>
            <c:spPr>
              <a:solidFill>
                <a:srgbClr val="776BD0"/>
              </a:solidFill>
              <a:ln>
                <a:noFill/>
              </a:ln>
              <a:effectLst/>
            </c:spPr>
            <c:extLst>
              <c:ext xmlns:c16="http://schemas.microsoft.com/office/drawing/2014/chart" uri="{C3380CC4-5D6E-409C-BE32-E72D297353CC}">
                <c16:uniqueId val="{0000000A-E5C3-49A9-AA19-10E11BA0339B}"/>
              </c:ext>
            </c:extLst>
          </c:dPt>
          <c:dPt>
            <c:idx val="9"/>
            <c:invertIfNegative val="0"/>
            <c:bubble3D val="0"/>
            <c:spPr>
              <a:solidFill>
                <a:srgbClr val="A3CD99"/>
              </a:solidFill>
              <a:ln>
                <a:noFill/>
              </a:ln>
              <a:effectLst/>
            </c:spPr>
            <c:extLst>
              <c:ext xmlns:c16="http://schemas.microsoft.com/office/drawing/2014/chart" uri="{C3380CC4-5D6E-409C-BE32-E72D297353CC}">
                <c16:uniqueId val="{00000008-E5C3-49A9-AA19-10E11BA0339B}"/>
              </c:ext>
            </c:extLst>
          </c:dPt>
          <c:dLbls>
            <c:dLbl>
              <c:idx val="0"/>
              <c:layout>
                <c:manualLayout>
                  <c:x val="1.4111111111111111E-2"/>
                  <c:y val="-1.0731109655886332E-2"/>
                </c:manualLayout>
              </c:layout>
              <c:tx>
                <c:rich>
                  <a:bodyPr/>
                  <a:lstStyle/>
                  <a:p>
                    <a:fld id="{72CBC86A-0682-4C6B-A4CD-A7453E569CAB}" type="CELLRANGE">
                      <a:rPr lang="en-US" baseline="0" dirty="0"/>
                      <a:pPr/>
                      <a:t>[CELLRANGE]</a:t>
                    </a:fld>
                    <a:r>
                      <a:rPr lang="en-US" baseline="0" dirty="0"/>
                      <a:t>, </a:t>
                    </a:r>
                    <a:fld id="{51ACB7D1-0817-4BF7-B20F-74116B127275}"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3-E5C3-49A9-AA19-10E11BA0339B}"/>
                </c:ext>
              </c:extLst>
            </c:dLbl>
            <c:dLbl>
              <c:idx val="1"/>
              <c:layout>
                <c:manualLayout>
                  <c:x val="-5.2916666666666688E-2"/>
                  <c:y val="-8.2271840695128107E-2"/>
                </c:manualLayout>
              </c:layout>
              <c:tx>
                <c:rich>
                  <a:bodyPr/>
                  <a:lstStyle/>
                  <a:p>
                    <a:fld id="{3B731012-C70A-416A-9D4B-D319E287B54B}" type="CELLRANGE">
                      <a:rPr lang="en-US" baseline="0" dirty="0"/>
                      <a:pPr/>
                      <a:t>[CELLRANGE]</a:t>
                    </a:fld>
                    <a:r>
                      <a:rPr lang="en-US" baseline="0" dirty="0"/>
                      <a:t>, </a:t>
                    </a:r>
                    <a:fld id="{86C46A4C-CCDF-48DD-824F-682DD58CDC1A}"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6-E5C3-49A9-AA19-10E11BA0339B}"/>
                </c:ext>
              </c:extLst>
            </c:dLbl>
            <c:dLbl>
              <c:idx val="2"/>
              <c:layout>
                <c:manualLayout>
                  <c:x val="-8.5842592592592609E-2"/>
                  <c:y val="-8.2271840695128065E-2"/>
                </c:manualLayout>
              </c:layout>
              <c:tx>
                <c:rich>
                  <a:bodyPr/>
                  <a:lstStyle/>
                  <a:p>
                    <a:fld id="{510036C9-04EC-4382-98DD-50714CD3595D}" type="CELLRANGE">
                      <a:rPr lang="en-US" baseline="0" dirty="0"/>
                      <a:pPr/>
                      <a:t>[CELLRANGE]</a:t>
                    </a:fld>
                    <a:r>
                      <a:rPr lang="en-US" baseline="0" dirty="0"/>
                      <a:t>, </a:t>
                    </a:r>
                    <a:fld id="{7443B7B8-F8C0-4230-B9DD-E45D586E2365}"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B-E5C3-49A9-AA19-10E11BA0339B}"/>
                </c:ext>
              </c:extLst>
            </c:dLbl>
            <c:dLbl>
              <c:idx val="3"/>
              <c:layout>
                <c:manualLayout>
                  <c:x val="-4.3509259259259282E-2"/>
                  <c:y val="-9.6579986902976409E-2"/>
                </c:manualLayout>
              </c:layout>
              <c:tx>
                <c:rich>
                  <a:bodyPr/>
                  <a:lstStyle/>
                  <a:p>
                    <a:fld id="{64793C0A-981E-43EE-A699-97063103C13A}" type="CELLRANGE">
                      <a:rPr lang="en-US" baseline="0" dirty="0"/>
                      <a:pPr/>
                      <a:t>[CELLRANGE]</a:t>
                    </a:fld>
                    <a:r>
                      <a:rPr lang="en-US" baseline="0" dirty="0"/>
                      <a:t>, </a:t>
                    </a:r>
                    <a:fld id="{58F12CD1-F49C-4703-A9B8-B3AE2393D650}"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7-E5C3-49A9-AA19-10E11BA0339B}"/>
                </c:ext>
              </c:extLst>
            </c:dLbl>
            <c:dLbl>
              <c:idx val="4"/>
              <c:layout>
                <c:manualLayout>
                  <c:x val="-9.9953703703703697E-2"/>
                  <c:y val="2.1462219311772536E-2"/>
                </c:manualLayout>
              </c:layout>
              <c:tx>
                <c:rich>
                  <a:bodyPr/>
                  <a:lstStyle/>
                  <a:p>
                    <a:fld id="{26E62612-570C-410E-8984-1082AFC63B0D}" type="CELLRANGE">
                      <a:rPr lang="en-US" baseline="0" dirty="0"/>
                      <a:pPr/>
                      <a:t>[CELLRANGE]</a:t>
                    </a:fld>
                    <a:r>
                      <a:rPr lang="en-US" baseline="0" dirty="0"/>
                      <a:t>, </a:t>
                    </a:r>
                    <a:fld id="{94A9BBA5-B23C-4A57-82C0-C055DB37DBBC}"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9-E5C3-49A9-AA19-10E11BA0339B}"/>
                </c:ext>
              </c:extLst>
            </c:dLbl>
            <c:dLbl>
              <c:idx val="5"/>
              <c:layout>
                <c:manualLayout>
                  <c:x val="-1.175925925925926E-3"/>
                  <c:y val="-7.1540731039241787E-2"/>
                </c:manualLayout>
              </c:layout>
              <c:tx>
                <c:rich>
                  <a:bodyPr/>
                  <a:lstStyle/>
                  <a:p>
                    <a:fld id="{AD526F16-8957-4CFB-A367-E16D853BBCC5}" type="CELLRANGE">
                      <a:rPr lang="en-US" baseline="0" dirty="0"/>
                      <a:pPr/>
                      <a:t>[CELLRANGE]</a:t>
                    </a:fld>
                    <a:r>
                      <a:rPr lang="en-US" baseline="0" dirty="0"/>
                      <a:t>, </a:t>
                    </a:r>
                    <a:fld id="{285563D9-952E-404D-9987-0072B5AC280F}"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4-E5C3-49A9-AA19-10E11BA0339B}"/>
                </c:ext>
              </c:extLst>
            </c:dLbl>
            <c:dLbl>
              <c:idx val="6"/>
              <c:layout>
                <c:manualLayout>
                  <c:x val="-1.6462962962962964E-2"/>
                  <c:y val="-6.438665793531767E-2"/>
                </c:manualLayout>
              </c:layout>
              <c:tx>
                <c:rich>
                  <a:bodyPr/>
                  <a:lstStyle/>
                  <a:p>
                    <a:fld id="{C5BC970A-A437-4096-A4AC-26740E2E6F08}" type="CELLRANGE">
                      <a:rPr lang="en-US" baseline="0" dirty="0"/>
                      <a:pPr/>
                      <a:t>[CELLRANGE]</a:t>
                    </a:fld>
                    <a:r>
                      <a:rPr lang="en-US" baseline="0" dirty="0"/>
                      <a:t>, </a:t>
                    </a:r>
                    <a:fld id="{96ED159C-7599-476E-8B8D-1060ACA2345A}"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C-E5C3-49A9-AA19-10E11BA0339B}"/>
                </c:ext>
              </c:extLst>
            </c:dLbl>
            <c:dLbl>
              <c:idx val="7"/>
              <c:layout>
                <c:manualLayout>
                  <c:x val="8.2314814814814386E-3"/>
                  <c:y val="3.9347402071583042E-2"/>
                </c:manualLayout>
              </c:layout>
              <c:tx>
                <c:rich>
                  <a:bodyPr/>
                  <a:lstStyle/>
                  <a:p>
                    <a:fld id="{A8F23F43-51FE-4BC8-9362-691FEF4D5C6B}" type="CELLRANGE">
                      <a:rPr lang="en-US" baseline="0" dirty="0"/>
                      <a:pPr/>
                      <a:t>[CELLRANGE]</a:t>
                    </a:fld>
                    <a:r>
                      <a:rPr lang="en-US" baseline="0" dirty="0"/>
                      <a:t>, </a:t>
                    </a:r>
                    <a:fld id="{6DAF8F8D-DB16-455B-9FD7-518A48B5B7E7}"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5-E5C3-49A9-AA19-10E11BA0339B}"/>
                </c:ext>
              </c:extLst>
            </c:dLbl>
            <c:dLbl>
              <c:idx val="8"/>
              <c:layout>
                <c:manualLayout>
                  <c:x val="-9.2898148148148174E-2"/>
                  <c:y val="-6.7963694487279694E-2"/>
                </c:manualLayout>
              </c:layout>
              <c:tx>
                <c:rich>
                  <a:bodyPr/>
                  <a:lstStyle/>
                  <a:p>
                    <a:fld id="{F5256DC0-E61D-4C57-A461-EA6B0F0BF70A}" type="CELLRANGE">
                      <a:rPr lang="en-US" baseline="0" dirty="0"/>
                      <a:pPr/>
                      <a:t>[CELLRANGE]</a:t>
                    </a:fld>
                    <a:r>
                      <a:rPr lang="en-US" baseline="0" dirty="0"/>
                      <a:t>, </a:t>
                    </a:r>
                    <a:fld id="{5A9E98C8-E794-49F3-A691-B439543C19B1}"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A-E5C3-49A9-AA19-10E11BA0339B}"/>
                </c:ext>
              </c:extLst>
            </c:dLbl>
            <c:dLbl>
              <c:idx val="9"/>
              <c:layout>
                <c:manualLayout>
                  <c:x val="-9.4074074074074077E-3"/>
                  <c:y val="6.4386657935317532E-2"/>
                </c:manualLayout>
              </c:layout>
              <c:tx>
                <c:rich>
                  <a:bodyPr/>
                  <a:lstStyle/>
                  <a:p>
                    <a:fld id="{48917421-4455-4166-B026-CECBEDB9B58B}" type="CELLRANGE">
                      <a:rPr lang="en-US" baseline="0" dirty="0"/>
                      <a:pPr/>
                      <a:t>[CELLRANGE]</a:t>
                    </a:fld>
                    <a:r>
                      <a:rPr lang="en-US" baseline="0" dirty="0"/>
                      <a:t>, </a:t>
                    </a:r>
                    <a:fld id="{0904FEFF-4BBD-43EE-B15B-9E6569E7AF0E}"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8-E5C3-49A9-AA19-10E11BA0339B}"/>
                </c:ext>
              </c:extLst>
            </c:dLbl>
            <c:spPr>
              <a:noFill/>
              <a:ln>
                <a:noFill/>
              </a:ln>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0"/>
            <c:showSerName val="0"/>
            <c:showPercent val="0"/>
            <c:showBubbleSize val="1"/>
            <c:showLeaderLines val="0"/>
            <c:extLst>
              <c:ext xmlns:c15="http://schemas.microsoft.com/office/drawing/2012/chart" uri="{CE6537A1-D6FC-4f65-9D91-7224C49458BB}">
                <c15:spPr xmlns:c15="http://schemas.microsoft.com/office/drawing/2012/chart">
                  <a:prstGeom prst="rect">
                    <a:avLst/>
                  </a:prstGeom>
                  <a:noFill/>
                  <a:ln>
                    <a:noFill/>
                  </a:ln>
                </c15:spPr>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Sheet1!$A$2:$A$11</c:f>
              <c:numCache>
                <c:formatCode>0.0%</c:formatCode>
                <c:ptCount val="10"/>
                <c:pt idx="0">
                  <c:v>0.34991814000034899</c:v>
                </c:pt>
                <c:pt idx="1">
                  <c:v>8.6310421148401401E-2</c:v>
                </c:pt>
                <c:pt idx="2">
                  <c:v>3.3381330987178597E-2</c:v>
                </c:pt>
                <c:pt idx="3">
                  <c:v>6.18039524948037E-2</c:v>
                </c:pt>
                <c:pt idx="4">
                  <c:v>4.9798673202294801E-2</c:v>
                </c:pt>
                <c:pt idx="5">
                  <c:v>0.18902967329253048</c:v>
                </c:pt>
                <c:pt idx="6">
                  <c:v>4.4973261389336296E-3</c:v>
                </c:pt>
                <c:pt idx="7">
                  <c:v>0.13175307573369899</c:v>
                </c:pt>
                <c:pt idx="8">
                  <c:v>3.87400667481404E-2</c:v>
                </c:pt>
                <c:pt idx="9">
                  <c:v>5.4776833777290798E-2</c:v>
                </c:pt>
              </c:numCache>
            </c:numRef>
          </c:xVal>
          <c:yVal>
            <c:numRef>
              <c:f>Sheet1!$B$2:$B$11</c:f>
              <c:numCache>
                <c:formatCode>0.00</c:formatCode>
                <c:ptCount val="10"/>
                <c:pt idx="0">
                  <c:v>1.8176613132719801</c:v>
                </c:pt>
                <c:pt idx="1">
                  <c:v>1.65914656858967</c:v>
                </c:pt>
                <c:pt idx="2">
                  <c:v>2.7399216922404999</c:v>
                </c:pt>
                <c:pt idx="3">
                  <c:v>2.46766395869078</c:v>
                </c:pt>
                <c:pt idx="4">
                  <c:v>1.1922890552660801</c:v>
                </c:pt>
                <c:pt idx="5">
                  <c:v>2.2853805796455</c:v>
                </c:pt>
                <c:pt idx="6">
                  <c:v>1.1886429100706599</c:v>
                </c:pt>
                <c:pt idx="7">
                  <c:v>1.61791318299801</c:v>
                </c:pt>
                <c:pt idx="8">
                  <c:v>1.75551853145106</c:v>
                </c:pt>
                <c:pt idx="9">
                  <c:v>1.4996240452529901</c:v>
                </c:pt>
              </c:numCache>
            </c:numRef>
          </c:yVal>
          <c:bubbleSize>
            <c:numRef>
              <c:f>Sheet1!$C$2:$C$11</c:f>
              <c:numCache>
                <c:formatCode>0.0%</c:formatCode>
                <c:ptCount val="10"/>
                <c:pt idx="0">
                  <c:v>0.33948509682622102</c:v>
                </c:pt>
                <c:pt idx="1">
                  <c:v>7.5925375743582393E-2</c:v>
                </c:pt>
                <c:pt idx="2">
                  <c:v>4.8961478831573903E-2</c:v>
                </c:pt>
                <c:pt idx="3">
                  <c:v>8.1825982933663097E-2</c:v>
                </c:pt>
                <c:pt idx="4">
                  <c:v>3.1394356231455103E-2</c:v>
                </c:pt>
                <c:pt idx="5">
                  <c:v>0.22542842428959808</c:v>
                </c:pt>
                <c:pt idx="6">
                  <c:v>2.87361185968284E-3</c:v>
                </c:pt>
                <c:pt idx="7">
                  <c:v>0.11353848777137</c:v>
                </c:pt>
                <c:pt idx="8">
                  <c:v>3.6529765817233002E-2</c:v>
                </c:pt>
                <c:pt idx="9">
                  <c:v>4.4037419695620597E-2</c:v>
                </c:pt>
              </c:numCache>
            </c:numRef>
          </c:bubbleSize>
          <c:bubble3D val="0"/>
          <c:extLst>
            <c:ext xmlns:c15="http://schemas.microsoft.com/office/drawing/2012/chart" uri="{02D57815-91ED-43cb-92C2-25804820EDAC}">
              <c15:datalabelsRange>
                <c15:f>Sheet1!$D$2:$D$11</c15:f>
                <c15:dlblRangeCache>
                  <c:ptCount val="10"/>
                  <c:pt idx="0">
                    <c:v>Linear TV</c:v>
                  </c:pt>
                  <c:pt idx="1">
                    <c:v>BVOD</c:v>
                  </c:pt>
                  <c:pt idx="2">
                    <c:v>Print</c:v>
                  </c:pt>
                  <c:pt idx="3">
                    <c:v>Audio</c:v>
                  </c:pt>
                  <c:pt idx="4">
                    <c:v>OOH</c:v>
                  </c:pt>
                  <c:pt idx="5">
                    <c:v>Generic PPC</c:v>
                  </c:pt>
                  <c:pt idx="6">
                    <c:v>Cinema</c:v>
                  </c:pt>
                  <c:pt idx="7">
                    <c:v>Paid Social</c:v>
                  </c:pt>
                  <c:pt idx="8">
                    <c:v>Online Video</c:v>
                  </c:pt>
                  <c:pt idx="9">
                    <c:v>Online Display</c:v>
                  </c:pt>
                </c15:dlblRangeCache>
              </c15:datalabelsRange>
            </c:ext>
            <c:ext xmlns:c16="http://schemas.microsoft.com/office/drawing/2014/chart" uri="{C3380CC4-5D6E-409C-BE32-E72D297353CC}">
              <c16:uniqueId val="{00000000-E5C3-49A9-AA19-10E11BA0339B}"/>
            </c:ext>
          </c:extLst>
        </c:ser>
        <c:dLbls>
          <c:showLegendKey val="0"/>
          <c:showVal val="0"/>
          <c:showCatName val="0"/>
          <c:showSerName val="0"/>
          <c:showPercent val="0"/>
          <c:showBubbleSize val="0"/>
        </c:dLbls>
        <c:bubbleScale val="100"/>
        <c:showNegBubbles val="0"/>
        <c:axId val="1096689167"/>
        <c:axId val="466283520"/>
      </c:bubbleChart>
      <c:valAx>
        <c:axId val="1096689167"/>
        <c:scaling>
          <c:orientation val="minMax"/>
          <c:min val="0"/>
        </c:scaling>
        <c:delete val="0"/>
        <c:axPos val="b"/>
        <c:numFmt formatCode="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66283520"/>
        <c:crossesAt val="1"/>
        <c:crossBetween val="midCat"/>
      </c:valAx>
      <c:valAx>
        <c:axId val="466283520"/>
        <c:scaling>
          <c:orientation val="minMax"/>
        </c:scaling>
        <c:delete val="0"/>
        <c:axPos val="l"/>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096689167"/>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Immediate</c:v>
                </c:pt>
              </c:strCache>
            </c:strRef>
          </c:tx>
          <c:spPr>
            <a:solidFill>
              <a:srgbClr val="E10514"/>
            </a:solidFill>
            <a:ln>
              <a:noFill/>
            </a:ln>
            <a:effectLst/>
          </c:spPr>
          <c:invertIfNegative val="0"/>
          <c:cat>
            <c:strRef>
              <c:f>Sheet1!$A$2:$A$11</c:f>
              <c:strCache>
                <c:ptCount val="10"/>
                <c:pt idx="0">
                  <c:v>Cinema</c:v>
                </c:pt>
                <c:pt idx="1">
                  <c:v>Online Display</c:v>
                </c:pt>
                <c:pt idx="2">
                  <c:v>OOH</c:v>
                </c:pt>
                <c:pt idx="3">
                  <c:v>Online video</c:v>
                </c:pt>
                <c:pt idx="4">
                  <c:v>Print</c:v>
                </c:pt>
                <c:pt idx="5">
                  <c:v>Audio</c:v>
                </c:pt>
                <c:pt idx="6">
                  <c:v>BVOD</c:v>
                </c:pt>
                <c:pt idx="7">
                  <c:v>Paid Social</c:v>
                </c:pt>
                <c:pt idx="8">
                  <c:v>Generic PPC</c:v>
                </c:pt>
                <c:pt idx="9">
                  <c:v>Linear TV</c:v>
                </c:pt>
              </c:strCache>
            </c:strRef>
          </c:cat>
          <c:val>
            <c:numRef>
              <c:f>Sheet1!$B$2:$B$11</c:f>
              <c:numCache>
                <c:formatCode>0.0%</c:formatCode>
                <c:ptCount val="10"/>
                <c:pt idx="0">
                  <c:v>7.1125386925873944E-4</c:v>
                </c:pt>
                <c:pt idx="1">
                  <c:v>1.4040416125937779E-2</c:v>
                </c:pt>
                <c:pt idx="2">
                  <c:v>7.9021879553349116E-3</c:v>
                </c:pt>
                <c:pt idx="3">
                  <c:v>8.5818207311255685E-3</c:v>
                </c:pt>
                <c:pt idx="4">
                  <c:v>1.1296963859977104E-2</c:v>
                </c:pt>
                <c:pt idx="5">
                  <c:v>2.0252925519972927E-2</c:v>
                </c:pt>
                <c:pt idx="6">
                  <c:v>1.7199872714938072E-2</c:v>
                </c:pt>
                <c:pt idx="7">
                  <c:v>3.5723079647782326E-2</c:v>
                </c:pt>
                <c:pt idx="8">
                  <c:v>7.1873168444407678E-2</c:v>
                </c:pt>
                <c:pt idx="9">
                  <c:v>4.8422809221853512E-2</c:v>
                </c:pt>
              </c:numCache>
            </c:numRef>
          </c:val>
          <c:extLst>
            <c:ext xmlns:c16="http://schemas.microsoft.com/office/drawing/2014/chart" uri="{C3380CC4-5D6E-409C-BE32-E72D297353CC}">
              <c16:uniqueId val="{00000000-49F5-4497-8B4B-13EE78801F70}"/>
            </c:ext>
          </c:extLst>
        </c:ser>
        <c:ser>
          <c:idx val="1"/>
          <c:order val="1"/>
          <c:tx>
            <c:strRef>
              <c:f>Sheet1!$C$1</c:f>
              <c:strCache>
                <c:ptCount val="1"/>
                <c:pt idx="0">
                  <c:v>Carryover</c:v>
                </c:pt>
              </c:strCache>
            </c:strRef>
          </c:tx>
          <c:spPr>
            <a:solidFill>
              <a:schemeClr val="accent2"/>
            </a:solidFill>
            <a:ln>
              <a:noFill/>
            </a:ln>
            <a:effectLst/>
          </c:spPr>
          <c:invertIfNegative val="0"/>
          <c:cat>
            <c:strRef>
              <c:f>Sheet1!$A$2:$A$11</c:f>
              <c:strCache>
                <c:ptCount val="10"/>
                <c:pt idx="0">
                  <c:v>Cinema</c:v>
                </c:pt>
                <c:pt idx="1">
                  <c:v>Online Display</c:v>
                </c:pt>
                <c:pt idx="2">
                  <c:v>OOH</c:v>
                </c:pt>
                <c:pt idx="3">
                  <c:v>Online video</c:v>
                </c:pt>
                <c:pt idx="4">
                  <c:v>Print</c:v>
                </c:pt>
                <c:pt idx="5">
                  <c:v>Audio</c:v>
                </c:pt>
                <c:pt idx="6">
                  <c:v>BVOD</c:v>
                </c:pt>
                <c:pt idx="7">
                  <c:v>Paid Social</c:v>
                </c:pt>
                <c:pt idx="8">
                  <c:v>Generic PPC</c:v>
                </c:pt>
                <c:pt idx="9">
                  <c:v>Linear TV</c:v>
                </c:pt>
              </c:strCache>
            </c:strRef>
          </c:cat>
          <c:val>
            <c:numRef>
              <c:f>Sheet1!$C$2:$C$11</c:f>
              <c:numCache>
                <c:formatCode>0.0%</c:formatCode>
                <c:ptCount val="10"/>
                <c:pt idx="0">
                  <c:v>4.9426116334089188E-4</c:v>
                </c:pt>
                <c:pt idx="1">
                  <c:v>4.4338156187171858E-3</c:v>
                </c:pt>
                <c:pt idx="2">
                  <c:v>5.2681253033193508E-3</c:v>
                </c:pt>
                <c:pt idx="3">
                  <c:v>6.742859142265167E-3</c:v>
                </c:pt>
                <c:pt idx="4">
                  <c:v>9.2429704219914501E-3</c:v>
                </c:pt>
                <c:pt idx="5">
                  <c:v>1.4074066885556361E-2</c:v>
                </c:pt>
                <c:pt idx="6">
                  <c:v>1.4651743398856103E-2</c:v>
                </c:pt>
                <c:pt idx="7">
                  <c:v>1.1907693215927433E-2</c:v>
                </c:pt>
                <c:pt idx="8">
                  <c:v>2.2696790035076075E-2</c:v>
                </c:pt>
                <c:pt idx="9">
                  <c:v>9.3995306916044172E-2</c:v>
                </c:pt>
              </c:numCache>
            </c:numRef>
          </c:val>
          <c:extLst>
            <c:ext xmlns:c16="http://schemas.microsoft.com/office/drawing/2014/chart" uri="{C3380CC4-5D6E-409C-BE32-E72D297353CC}">
              <c16:uniqueId val="{00000001-49F5-4497-8B4B-13EE78801F70}"/>
            </c:ext>
          </c:extLst>
        </c:ser>
        <c:ser>
          <c:idx val="2"/>
          <c:order val="2"/>
          <c:tx>
            <c:strRef>
              <c:f>Sheet1!$D$1</c:f>
              <c:strCache>
                <c:ptCount val="1"/>
                <c:pt idx="0">
                  <c:v>Sustained</c:v>
                </c:pt>
              </c:strCache>
            </c:strRef>
          </c:tx>
          <c:spPr>
            <a:solidFill>
              <a:srgbClr val="372D87"/>
            </a:solidFill>
            <a:ln>
              <a:noFill/>
            </a:ln>
            <a:effectLst/>
          </c:spPr>
          <c:invertIfNegative val="0"/>
          <c:cat>
            <c:strRef>
              <c:f>Sheet1!$A$2:$A$11</c:f>
              <c:strCache>
                <c:ptCount val="10"/>
                <c:pt idx="0">
                  <c:v>Cinema</c:v>
                </c:pt>
                <c:pt idx="1">
                  <c:v>Online Display</c:v>
                </c:pt>
                <c:pt idx="2">
                  <c:v>OOH</c:v>
                </c:pt>
                <c:pt idx="3">
                  <c:v>Online video</c:v>
                </c:pt>
                <c:pt idx="4">
                  <c:v>Print</c:v>
                </c:pt>
                <c:pt idx="5">
                  <c:v>Audio</c:v>
                </c:pt>
                <c:pt idx="6">
                  <c:v>BVOD</c:v>
                </c:pt>
                <c:pt idx="7">
                  <c:v>Paid Social</c:v>
                </c:pt>
                <c:pt idx="8">
                  <c:v>Generic PPC</c:v>
                </c:pt>
                <c:pt idx="9">
                  <c:v>Linear TV</c:v>
                </c:pt>
              </c:strCache>
            </c:strRef>
          </c:cat>
          <c:val>
            <c:numRef>
              <c:f>Sheet1!$D$2:$D$11</c:f>
              <c:numCache>
                <c:formatCode>0.0%</c:formatCode>
                <c:ptCount val="10"/>
                <c:pt idx="0">
                  <c:v>1.386342287489576E-3</c:v>
                </c:pt>
                <c:pt idx="1">
                  <c:v>1.0345569777006784E-2</c:v>
                </c:pt>
                <c:pt idx="2">
                  <c:v>1.7516516634010167E-2</c:v>
                </c:pt>
                <c:pt idx="3">
                  <c:v>1.8389615848068887E-2</c:v>
                </c:pt>
                <c:pt idx="4">
                  <c:v>2.7112713252198491E-2</c:v>
                </c:pt>
                <c:pt idx="5">
                  <c:v>3.5013532253639873E-2</c:v>
                </c:pt>
                <c:pt idx="6">
                  <c:v>4.9688521137518905E-2</c:v>
                </c:pt>
                <c:pt idx="7">
                  <c:v>4.6678157406435571E-2</c:v>
                </c:pt>
                <c:pt idx="8">
                  <c:v>5.1067777578921225E-2</c:v>
                </c:pt>
                <c:pt idx="9">
                  <c:v>0.32328912363302775</c:v>
                </c:pt>
              </c:numCache>
            </c:numRef>
          </c:val>
          <c:extLst>
            <c:ext xmlns:c16="http://schemas.microsoft.com/office/drawing/2014/chart" uri="{C3380CC4-5D6E-409C-BE32-E72D297353CC}">
              <c16:uniqueId val="{00000002-49F5-4497-8B4B-13EE78801F70}"/>
            </c:ext>
          </c:extLst>
        </c:ser>
        <c:dLbls>
          <c:showLegendKey val="0"/>
          <c:showVal val="0"/>
          <c:showCatName val="0"/>
          <c:showSerName val="0"/>
          <c:showPercent val="0"/>
          <c:showBubbleSize val="0"/>
        </c:dLbls>
        <c:gapWidth val="50"/>
        <c:overlap val="100"/>
        <c:axId val="507326927"/>
        <c:axId val="507330767"/>
      </c:barChart>
      <c:catAx>
        <c:axId val="50732692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507330767"/>
        <c:crosses val="autoZero"/>
        <c:auto val="1"/>
        <c:lblAlgn val="ctr"/>
        <c:lblOffset val="100"/>
        <c:noMultiLvlLbl val="0"/>
      </c:catAx>
      <c:valAx>
        <c:axId val="507330767"/>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bg2"/>
                    </a:solidFill>
                    <a:latin typeface="+mn-lt"/>
                    <a:ea typeface="+mn-ea"/>
                    <a:cs typeface="+mn-cs"/>
                  </a:defRPr>
                </a:pPr>
                <a:r>
                  <a:rPr lang="en-US" sz="1000" b="0" i="0" u="none" strike="noStrike" kern="1200" baseline="0" dirty="0">
                    <a:solidFill>
                      <a:schemeClr val="bg2"/>
                    </a:solidFill>
                  </a:rPr>
                  <a:t>% of full profit volume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bg2"/>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5073269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TV</c:v>
                </c:pt>
              </c:strCache>
            </c:strRef>
          </c:tx>
          <c:spPr>
            <a:solidFill>
              <a:srgbClr val="E3061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High quality</c:v>
                </c:pt>
                <c:pt idx="1">
                  <c:v>Leaders in their market</c:v>
                </c:pt>
                <c:pt idx="2">
                  <c:v>Less risky</c:v>
                </c:pt>
              </c:strCache>
            </c:strRef>
          </c:cat>
          <c:val>
            <c:numRef>
              <c:f>Sheet1!$B$2:$D$2</c:f>
              <c:numCache>
                <c:formatCode>0%</c:formatCode>
                <c:ptCount val="3"/>
                <c:pt idx="0">
                  <c:v>0.19348145220650001</c:v>
                </c:pt>
                <c:pt idx="1">
                  <c:v>0.18654120937550001</c:v>
                </c:pt>
                <c:pt idx="2">
                  <c:v>0.1127022145782</c:v>
                </c:pt>
              </c:numCache>
            </c:numRef>
          </c:val>
          <c:extLst>
            <c:ext xmlns:c16="http://schemas.microsoft.com/office/drawing/2014/chart" uri="{C3380CC4-5D6E-409C-BE32-E72D297353CC}">
              <c16:uniqueId val="{00000000-534F-41CA-8AA4-129C562E83BE}"/>
            </c:ext>
          </c:extLst>
        </c:ser>
        <c:ser>
          <c:idx val="1"/>
          <c:order val="1"/>
          <c:tx>
            <c:strRef>
              <c:f>Sheet1!$A$3</c:f>
              <c:strCache>
                <c:ptCount val="1"/>
                <c:pt idx="0">
                  <c:v>YouTube</c:v>
                </c:pt>
              </c:strCache>
            </c:strRef>
          </c:tx>
          <c:spPr>
            <a:solidFill>
              <a:srgbClr val="766AC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High quality</c:v>
                </c:pt>
                <c:pt idx="1">
                  <c:v>Leaders in their market</c:v>
                </c:pt>
                <c:pt idx="2">
                  <c:v>Less risky</c:v>
                </c:pt>
              </c:strCache>
            </c:strRef>
          </c:cat>
          <c:val>
            <c:numRef>
              <c:f>Sheet1!$B$3:$D$3</c:f>
              <c:numCache>
                <c:formatCode>0%</c:formatCode>
                <c:ptCount val="3"/>
                <c:pt idx="0">
                  <c:v>0.1061447428557</c:v>
                </c:pt>
                <c:pt idx="1">
                  <c:v>6.3353160263330002E-2</c:v>
                </c:pt>
                <c:pt idx="2">
                  <c:v>4.9073167070159997E-2</c:v>
                </c:pt>
              </c:numCache>
            </c:numRef>
          </c:val>
          <c:extLst>
            <c:ext xmlns:c16="http://schemas.microsoft.com/office/drawing/2014/chart" uri="{C3380CC4-5D6E-409C-BE32-E72D297353CC}">
              <c16:uniqueId val="{00000001-534F-41CA-8AA4-129C562E83BE}"/>
            </c:ext>
          </c:extLst>
        </c:ser>
        <c:ser>
          <c:idx val="2"/>
          <c:order val="2"/>
          <c:tx>
            <c:strRef>
              <c:f>Sheet1!$A$4</c:f>
              <c:strCache>
                <c:ptCount val="1"/>
                <c:pt idx="0">
                  <c:v>Social media</c:v>
                </c:pt>
              </c:strCache>
            </c:strRef>
          </c:tx>
          <c:spPr>
            <a:solidFill>
              <a:srgbClr val="0069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High quality</c:v>
                </c:pt>
                <c:pt idx="1">
                  <c:v>Leaders in their market</c:v>
                </c:pt>
                <c:pt idx="2">
                  <c:v>Less risky</c:v>
                </c:pt>
              </c:strCache>
            </c:strRef>
          </c:cat>
          <c:val>
            <c:numRef>
              <c:f>Sheet1!$B$4:$D$4</c:f>
              <c:numCache>
                <c:formatCode>0%</c:formatCode>
                <c:ptCount val="3"/>
                <c:pt idx="0">
                  <c:v>7.533794721782E-2</c:v>
                </c:pt>
                <c:pt idx="1">
                  <c:v>6.6767267035689998E-2</c:v>
                </c:pt>
                <c:pt idx="2">
                  <c:v>3.910800321368E-2</c:v>
                </c:pt>
              </c:numCache>
            </c:numRef>
          </c:val>
          <c:extLst>
            <c:ext xmlns:c16="http://schemas.microsoft.com/office/drawing/2014/chart" uri="{C3380CC4-5D6E-409C-BE32-E72D297353CC}">
              <c16:uniqueId val="{00000002-534F-41CA-8AA4-129C562E83BE}"/>
            </c:ext>
          </c:extLst>
        </c:ser>
        <c:ser>
          <c:idx val="3"/>
          <c:order val="3"/>
          <c:tx>
            <c:strRef>
              <c:f>Sheet1!$A$5</c:f>
              <c:strCache>
                <c:ptCount val="1"/>
                <c:pt idx="0">
                  <c:v>Radio/Podcasts</c:v>
                </c:pt>
              </c:strCache>
            </c:strRef>
          </c:tx>
          <c:spPr>
            <a:solidFill>
              <a:srgbClr val="BCCF0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High quality</c:v>
                </c:pt>
                <c:pt idx="1">
                  <c:v>Leaders in their market</c:v>
                </c:pt>
                <c:pt idx="2">
                  <c:v>Less risky</c:v>
                </c:pt>
              </c:strCache>
            </c:strRef>
          </c:cat>
          <c:val>
            <c:numRef>
              <c:f>Sheet1!$B$5:$D$5</c:f>
              <c:numCache>
                <c:formatCode>0%</c:formatCode>
                <c:ptCount val="3"/>
                <c:pt idx="0">
                  <c:v>0.1059195654818</c:v>
                </c:pt>
                <c:pt idx="1">
                  <c:v>7.2578829283910004E-2</c:v>
                </c:pt>
                <c:pt idx="2">
                  <c:v>8.3749345626339997E-2</c:v>
                </c:pt>
              </c:numCache>
            </c:numRef>
          </c:val>
          <c:extLst>
            <c:ext xmlns:c16="http://schemas.microsoft.com/office/drawing/2014/chart" uri="{C3380CC4-5D6E-409C-BE32-E72D297353CC}">
              <c16:uniqueId val="{00000003-534F-41CA-8AA4-129C562E83BE}"/>
            </c:ext>
          </c:extLst>
        </c:ser>
        <c:ser>
          <c:idx val="4"/>
          <c:order val="4"/>
          <c:tx>
            <c:strRef>
              <c:f>Sheet1!$A$6</c:f>
              <c:strCache>
                <c:ptCount val="1"/>
                <c:pt idx="0">
                  <c:v>Magazines/Newspapers</c:v>
                </c:pt>
              </c:strCache>
            </c:strRef>
          </c:tx>
          <c:spPr>
            <a:solidFill>
              <a:srgbClr val="372D8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High quality</c:v>
                </c:pt>
                <c:pt idx="1">
                  <c:v>Leaders in their market</c:v>
                </c:pt>
                <c:pt idx="2">
                  <c:v>Less risky</c:v>
                </c:pt>
              </c:strCache>
            </c:strRef>
          </c:cat>
          <c:val>
            <c:numRef>
              <c:f>Sheet1!$B$6:$D$6</c:f>
              <c:numCache>
                <c:formatCode>0%</c:formatCode>
                <c:ptCount val="3"/>
                <c:pt idx="0">
                  <c:v>0.12355199423259999</c:v>
                </c:pt>
                <c:pt idx="1">
                  <c:v>9.9771128480220003E-2</c:v>
                </c:pt>
                <c:pt idx="2">
                  <c:v>0.1134112082444</c:v>
                </c:pt>
              </c:numCache>
            </c:numRef>
          </c:val>
          <c:extLst>
            <c:ext xmlns:c16="http://schemas.microsoft.com/office/drawing/2014/chart" uri="{C3380CC4-5D6E-409C-BE32-E72D297353CC}">
              <c16:uniqueId val="{00000004-534F-41CA-8AA4-129C562E83BE}"/>
            </c:ext>
          </c:extLst>
        </c:ser>
        <c:dLbls>
          <c:dLblPos val="outEnd"/>
          <c:showLegendKey val="0"/>
          <c:showVal val="1"/>
          <c:showCatName val="0"/>
          <c:showSerName val="0"/>
          <c:showPercent val="0"/>
          <c:showBubbleSize val="0"/>
        </c:dLbls>
        <c:gapWidth val="219"/>
        <c:overlap val="-27"/>
        <c:axId val="813190816"/>
        <c:axId val="813191296"/>
      </c:barChart>
      <c:catAx>
        <c:axId val="81319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13191296"/>
        <c:crosses val="autoZero"/>
        <c:auto val="1"/>
        <c:lblAlgn val="ctr"/>
        <c:lblOffset val="100"/>
        <c:noMultiLvlLbl val="0"/>
      </c:catAx>
      <c:valAx>
        <c:axId val="813191296"/>
        <c:scaling>
          <c:orientation val="minMax"/>
          <c:max val="0.25"/>
          <c:min val="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13190816"/>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'16+'!$I$3</c:f>
              <c:strCache>
                <c:ptCount val="1"/>
                <c:pt idx="0">
                  <c:v>Ave Reach</c:v>
                </c:pt>
              </c:strCache>
            </c:strRef>
          </c:tx>
          <c:spPr>
            <a:solidFill>
              <a:schemeClr val="accent1">
                <a:alpha val="75000"/>
              </a:schemeClr>
            </a:solidFill>
            <a:ln>
              <a:noFill/>
            </a:ln>
            <a:effectLst/>
          </c:spPr>
          <c:invertIfNegative val="0"/>
          <c:dPt>
            <c:idx val="0"/>
            <c:invertIfNegative val="0"/>
            <c:bubble3D val="0"/>
            <c:spPr>
              <a:blipFill>
                <a:blip xmlns:r="http://schemas.openxmlformats.org/officeDocument/2006/relationships" r:embed="rId3"/>
                <a:stretch>
                  <a:fillRect/>
                </a:stretch>
              </a:blipFill>
              <a:ln>
                <a:noFill/>
              </a:ln>
              <a:effectLst/>
            </c:spPr>
            <c:extLst>
              <c:ext xmlns:c16="http://schemas.microsoft.com/office/drawing/2014/chart" uri="{C3380CC4-5D6E-409C-BE32-E72D297353CC}">
                <c16:uniqueId val="{00000001-5775-4505-BEC8-3EB5B5744C7F}"/>
              </c:ext>
            </c:extLst>
          </c:dPt>
          <c:dPt>
            <c:idx val="1"/>
            <c:invertIfNegative val="0"/>
            <c:bubble3D val="0"/>
            <c:spPr>
              <a:blipFill>
                <a:blip xmlns:r="http://schemas.openxmlformats.org/officeDocument/2006/relationships" r:embed="rId4"/>
                <a:stretch>
                  <a:fillRect/>
                </a:stretch>
              </a:blipFill>
              <a:ln>
                <a:noFill/>
              </a:ln>
              <a:effectLst/>
            </c:spPr>
            <c:extLst>
              <c:ext xmlns:c16="http://schemas.microsoft.com/office/drawing/2014/chart" uri="{C3380CC4-5D6E-409C-BE32-E72D297353CC}">
                <c16:uniqueId val="{00000003-5775-4505-BEC8-3EB5B5744C7F}"/>
              </c:ext>
            </c:extLst>
          </c:dPt>
          <c:dPt>
            <c:idx val="2"/>
            <c:invertIfNegative val="0"/>
            <c:bubble3D val="0"/>
            <c:spPr>
              <a:blipFill>
                <a:blip xmlns:r="http://schemas.openxmlformats.org/officeDocument/2006/relationships" r:embed="rId5"/>
                <a:stretch>
                  <a:fillRect/>
                </a:stretch>
              </a:blipFill>
              <a:ln>
                <a:noFill/>
              </a:ln>
              <a:effectLst/>
            </c:spPr>
            <c:extLst>
              <c:ext xmlns:c16="http://schemas.microsoft.com/office/drawing/2014/chart" uri="{C3380CC4-5D6E-409C-BE32-E72D297353CC}">
                <c16:uniqueId val="{00000005-5775-4505-BEC8-3EB5B5744C7F}"/>
              </c:ext>
            </c:extLst>
          </c:dPt>
          <c:dPt>
            <c:idx val="3"/>
            <c:invertIfNegative val="0"/>
            <c:bubble3D val="0"/>
            <c:spPr>
              <a:blipFill>
                <a:blip xmlns:r="http://schemas.openxmlformats.org/officeDocument/2006/relationships" r:embed="rId6"/>
                <a:stretch>
                  <a:fillRect/>
                </a:stretch>
              </a:blipFill>
              <a:ln>
                <a:noFill/>
              </a:ln>
              <a:effectLst/>
            </c:spPr>
            <c:extLst>
              <c:ext xmlns:c16="http://schemas.microsoft.com/office/drawing/2014/chart" uri="{C3380CC4-5D6E-409C-BE32-E72D297353CC}">
                <c16:uniqueId val="{00000007-5775-4505-BEC8-3EB5B5744C7F}"/>
              </c:ext>
            </c:extLst>
          </c:dPt>
          <c:dPt>
            <c:idx val="4"/>
            <c:invertIfNegative val="0"/>
            <c:bubble3D val="0"/>
            <c:spPr>
              <a:blipFill>
                <a:blip xmlns:r="http://schemas.openxmlformats.org/officeDocument/2006/relationships" r:embed="rId7"/>
                <a:stretch>
                  <a:fillRect/>
                </a:stretch>
              </a:blipFill>
              <a:ln>
                <a:noFill/>
              </a:ln>
              <a:effectLst/>
            </c:spPr>
            <c:extLst>
              <c:ext xmlns:c16="http://schemas.microsoft.com/office/drawing/2014/chart" uri="{C3380CC4-5D6E-409C-BE32-E72D297353CC}">
                <c16:uniqueId val="{00000009-5775-4505-BEC8-3EB5B5744C7F}"/>
              </c:ext>
            </c:extLst>
          </c:dPt>
          <c:dPt>
            <c:idx val="5"/>
            <c:invertIfNegative val="0"/>
            <c:bubble3D val="0"/>
            <c:spPr>
              <a:solidFill>
                <a:srgbClr val="00B050"/>
              </a:solidFill>
              <a:ln>
                <a:noFill/>
              </a:ln>
              <a:effectLst/>
            </c:spPr>
            <c:extLst>
              <c:ext xmlns:c16="http://schemas.microsoft.com/office/drawing/2014/chart" uri="{C3380CC4-5D6E-409C-BE32-E72D297353CC}">
                <c16:uniqueId val="{0000000B-5775-4505-BEC8-3EB5B5744C7F}"/>
              </c:ext>
            </c:extLst>
          </c:dPt>
          <c:dPt>
            <c:idx val="6"/>
            <c:invertIfNegative val="0"/>
            <c:bubble3D val="0"/>
            <c:spPr>
              <a:solidFill>
                <a:srgbClr val="0070C0"/>
              </a:solidFill>
              <a:ln>
                <a:noFill/>
              </a:ln>
              <a:effectLst/>
            </c:spPr>
            <c:extLst>
              <c:ext xmlns:c16="http://schemas.microsoft.com/office/drawing/2014/chart" uri="{C3380CC4-5D6E-409C-BE32-E72D297353CC}">
                <c16:uniqueId val="{0000000D-5775-4505-BEC8-3EB5B5744C7F}"/>
              </c:ext>
            </c:extLst>
          </c:dPt>
          <c:dPt>
            <c:idx val="7"/>
            <c:invertIfNegative val="0"/>
            <c:bubble3D val="0"/>
            <c:spPr>
              <a:blipFill>
                <a:blip xmlns:r="http://schemas.openxmlformats.org/officeDocument/2006/relationships" r:embed="rId8"/>
                <a:stretch>
                  <a:fillRect/>
                </a:stretch>
              </a:blipFill>
              <a:ln>
                <a:solidFill>
                  <a:schemeClr val="bg1">
                    <a:lumMod val="85000"/>
                  </a:schemeClr>
                </a:solidFill>
              </a:ln>
              <a:effectLst/>
            </c:spPr>
            <c:extLst>
              <c:ext xmlns:c16="http://schemas.microsoft.com/office/drawing/2014/chart" uri="{C3380CC4-5D6E-409C-BE32-E72D297353CC}">
                <c16:uniqueId val="{0000000F-5775-4505-BEC8-3EB5B5744C7F}"/>
              </c:ext>
            </c:extLst>
          </c:dPt>
          <c:dPt>
            <c:idx val="8"/>
            <c:invertIfNegative val="0"/>
            <c:bubble3D val="0"/>
            <c:spPr>
              <a:blipFill>
                <a:blip xmlns:r="http://schemas.openxmlformats.org/officeDocument/2006/relationships" r:embed="rId9"/>
                <a:stretch>
                  <a:fillRect/>
                </a:stretch>
              </a:blipFill>
              <a:ln>
                <a:noFill/>
              </a:ln>
              <a:effectLst/>
            </c:spPr>
            <c:extLst>
              <c:ext xmlns:c16="http://schemas.microsoft.com/office/drawing/2014/chart" uri="{C3380CC4-5D6E-409C-BE32-E72D297353CC}">
                <c16:uniqueId val="{00000011-5775-4505-BEC8-3EB5B5744C7F}"/>
              </c:ext>
            </c:extLst>
          </c:dPt>
          <c:dPt>
            <c:idx val="9"/>
            <c:invertIfNegative val="0"/>
            <c:bubble3D val="0"/>
            <c:spPr>
              <a:blipFill>
                <a:blip xmlns:r="http://schemas.openxmlformats.org/officeDocument/2006/relationships" r:embed="rId10"/>
                <a:stretch>
                  <a:fillRect/>
                </a:stretch>
              </a:blipFill>
              <a:ln>
                <a:noFill/>
              </a:ln>
              <a:effectLst/>
            </c:spPr>
            <c:extLst>
              <c:ext xmlns:c16="http://schemas.microsoft.com/office/drawing/2014/chart" uri="{C3380CC4-5D6E-409C-BE32-E72D297353CC}">
                <c16:uniqueId val="{00000013-5775-4505-BEC8-3EB5B5744C7F}"/>
              </c:ext>
            </c:extLst>
          </c:dPt>
          <c:dPt>
            <c:idx val="10"/>
            <c:invertIfNegative val="0"/>
            <c:bubble3D val="0"/>
            <c:spPr>
              <a:blipFill>
                <a:blip xmlns:r="http://schemas.openxmlformats.org/officeDocument/2006/relationships" r:embed="rId11"/>
                <a:stretch>
                  <a:fillRect/>
                </a:stretch>
              </a:blipFill>
              <a:ln>
                <a:noFill/>
              </a:ln>
              <a:effectLst/>
            </c:spPr>
            <c:extLst>
              <c:ext xmlns:c16="http://schemas.microsoft.com/office/drawing/2014/chart" uri="{C3380CC4-5D6E-409C-BE32-E72D297353CC}">
                <c16:uniqueId val="{00000015-5775-4505-BEC8-3EB5B5744C7F}"/>
              </c:ext>
            </c:extLst>
          </c:dPt>
          <c:xVal>
            <c:numRef>
              <c:f>'16+'!$H$4:$H$14</c:f>
              <c:numCache>
                <c:formatCode>[$-F400]h:mm:ss\ AM/PM</c:formatCode>
                <c:ptCount val="11"/>
                <c:pt idx="0">
                  <c:v>0.15243549906549422</c:v>
                </c:pt>
                <c:pt idx="1">
                  <c:v>9.1636068531268419E-2</c:v>
                </c:pt>
                <c:pt idx="2">
                  <c:v>7.7685273345321604E-2</c:v>
                </c:pt>
                <c:pt idx="3">
                  <c:v>6.4039327838942742E-2</c:v>
                </c:pt>
                <c:pt idx="4">
                  <c:v>7.3574948156251957E-2</c:v>
                </c:pt>
                <c:pt idx="5">
                  <c:v>5.7947817375868439E-2</c:v>
                </c:pt>
                <c:pt idx="6">
                  <c:v>3.8743105476369465E-2</c:v>
                </c:pt>
                <c:pt idx="7">
                  <c:v>7.8253655511885026E-2</c:v>
                </c:pt>
                <c:pt idx="8">
                  <c:v>5.8751384112133355E-2</c:v>
                </c:pt>
                <c:pt idx="9">
                  <c:v>0.10439964275117868</c:v>
                </c:pt>
                <c:pt idx="10">
                  <c:v>2.3921278369704892E-2</c:v>
                </c:pt>
              </c:numCache>
            </c:numRef>
          </c:xVal>
          <c:yVal>
            <c:numRef>
              <c:f>'16+'!$I$4:$I$14</c:f>
              <c:numCache>
                <c:formatCode>_-* #,##0_-;\-* #,##0_-;_-* "-"??_-;_-@_-</c:formatCode>
                <c:ptCount val="11"/>
                <c:pt idx="0">
                  <c:v>26421.363128767123</c:v>
                </c:pt>
                <c:pt idx="1">
                  <c:v>21775.276189041098</c:v>
                </c:pt>
                <c:pt idx="2">
                  <c:v>11675.867915068493</c:v>
                </c:pt>
                <c:pt idx="3">
                  <c:v>5226.5181123287666</c:v>
                </c:pt>
                <c:pt idx="4">
                  <c:v>4107.8812027397262</c:v>
                </c:pt>
                <c:pt idx="5">
                  <c:v>1560.6454821917807</c:v>
                </c:pt>
                <c:pt idx="6">
                  <c:v>410.59320000000002</c:v>
                </c:pt>
                <c:pt idx="7">
                  <c:v>18369.020739726027</c:v>
                </c:pt>
                <c:pt idx="8">
                  <c:v>6055.001175342466</c:v>
                </c:pt>
                <c:pt idx="9">
                  <c:v>190.43644109589042</c:v>
                </c:pt>
                <c:pt idx="10">
                  <c:v>124.25204383561643</c:v>
                </c:pt>
              </c:numCache>
            </c:numRef>
          </c:yVal>
          <c:bubbleSize>
            <c:numRef>
              <c:f>'16+'!$J$4:$J$14</c:f>
              <c:numCache>
                <c:formatCode>_-* #,##0_-;\-* #,##0_-;_-* "-"??_-;_-@_-</c:formatCode>
                <c:ptCount val="11"/>
                <c:pt idx="0">
                  <c:v>4032.8997260273973</c:v>
                </c:pt>
                <c:pt idx="1">
                  <c:v>2002.2476712328767</c:v>
                </c:pt>
                <c:pt idx="2">
                  <c:v>911.30684931506846</c:v>
                </c:pt>
                <c:pt idx="3">
                  <c:v>335.94986301369858</c:v>
                </c:pt>
                <c:pt idx="4">
                  <c:v>303.08630136986307</c:v>
                </c:pt>
                <c:pt idx="5">
                  <c:v>90.702739726027403</c:v>
                </c:pt>
                <c:pt idx="6">
                  <c:v>15.776438356164384</c:v>
                </c:pt>
                <c:pt idx="7">
                  <c:v>1434.9191780821918</c:v>
                </c:pt>
                <c:pt idx="8">
                  <c:v>355.79095890410963</c:v>
                </c:pt>
                <c:pt idx="9">
                  <c:v>24.512054794520548</c:v>
                </c:pt>
                <c:pt idx="10">
                  <c:v>2.6734246575342469</c:v>
                </c:pt>
              </c:numCache>
            </c:numRef>
          </c:bubbleSize>
          <c:bubble3D val="0"/>
          <c:extLst>
            <c:ext xmlns:c16="http://schemas.microsoft.com/office/drawing/2014/chart" uri="{C3380CC4-5D6E-409C-BE32-E72D297353CC}">
              <c16:uniqueId val="{00000016-5775-4505-BEC8-3EB5B5744C7F}"/>
            </c:ext>
          </c:extLst>
        </c:ser>
        <c:dLbls>
          <c:showLegendKey val="0"/>
          <c:showVal val="0"/>
          <c:showCatName val="0"/>
          <c:showSerName val="0"/>
          <c:showPercent val="0"/>
          <c:showBubbleSize val="0"/>
        </c:dLbls>
        <c:bubbleScale val="100"/>
        <c:showNegBubbles val="0"/>
        <c:axId val="1565375648"/>
        <c:axId val="1565367008"/>
      </c:bubbleChart>
      <c:valAx>
        <c:axId val="1565375648"/>
        <c:scaling>
          <c:orientation val="minMax"/>
          <c:min val="0"/>
        </c:scaling>
        <c:delete val="0"/>
        <c:axPos val="b"/>
        <c:numFmt formatCode="[$-F400]h:mm:ss\ AM/PM"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1565367008"/>
        <c:crosses val="autoZero"/>
        <c:crossBetween val="midCat"/>
        <c:majorUnit val="2.0833330000000004E-2"/>
      </c:valAx>
      <c:valAx>
        <c:axId val="1565367008"/>
        <c:scaling>
          <c:orientation val="minMax"/>
          <c:min val="0"/>
        </c:scaling>
        <c:delete val="0"/>
        <c:axPos val="l"/>
        <c:numFmt formatCode="_-* #,##0_-;\-* #,##0_-;_-*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1565375648"/>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50" b="1"/>
      </a:pPr>
      <a:endParaRPr lang="en-US"/>
    </a:p>
  </c:txPr>
  <c:externalData r:id="rId1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'16+'!$H$1</c:f>
              <c:strCache>
                <c:ptCount val="1"/>
                <c:pt idx="0">
                  <c:v>Ave Reach</c:v>
                </c:pt>
              </c:strCache>
            </c:strRef>
          </c:tx>
          <c:spPr>
            <a:solidFill>
              <a:schemeClr val="accent1">
                <a:alpha val="75000"/>
              </a:schemeClr>
            </a:solidFill>
            <a:ln>
              <a:noFill/>
            </a:ln>
            <a:effectLst/>
          </c:spPr>
          <c:invertIfNegative val="0"/>
          <c:dPt>
            <c:idx val="0"/>
            <c:invertIfNegative val="0"/>
            <c:bubble3D val="0"/>
            <c:spPr>
              <a:blipFill>
                <a:blip xmlns:r="http://schemas.openxmlformats.org/officeDocument/2006/relationships" r:embed="rId3"/>
                <a:stretch>
                  <a:fillRect/>
                </a:stretch>
              </a:blipFill>
              <a:ln>
                <a:noFill/>
              </a:ln>
              <a:effectLst/>
            </c:spPr>
            <c:extLst>
              <c:ext xmlns:c16="http://schemas.microsoft.com/office/drawing/2014/chart" uri="{C3380CC4-5D6E-409C-BE32-E72D297353CC}">
                <c16:uniqueId val="{00000001-7845-43B6-B937-D59B1563116D}"/>
              </c:ext>
            </c:extLst>
          </c:dPt>
          <c:dPt>
            <c:idx val="1"/>
            <c:invertIfNegative val="0"/>
            <c:bubble3D val="0"/>
            <c:spPr>
              <a:blipFill>
                <a:blip xmlns:r="http://schemas.openxmlformats.org/officeDocument/2006/relationships" r:embed="rId4"/>
                <a:stretch>
                  <a:fillRect/>
                </a:stretch>
              </a:blipFill>
              <a:ln>
                <a:noFill/>
              </a:ln>
              <a:effectLst/>
            </c:spPr>
            <c:extLst>
              <c:ext xmlns:c16="http://schemas.microsoft.com/office/drawing/2014/chart" uri="{C3380CC4-5D6E-409C-BE32-E72D297353CC}">
                <c16:uniqueId val="{00000003-7845-43B6-B937-D59B1563116D}"/>
              </c:ext>
            </c:extLst>
          </c:dPt>
          <c:dPt>
            <c:idx val="2"/>
            <c:invertIfNegative val="0"/>
            <c:bubble3D val="0"/>
            <c:spPr>
              <a:blipFill>
                <a:blip xmlns:r="http://schemas.openxmlformats.org/officeDocument/2006/relationships" r:embed="rId5"/>
                <a:stretch>
                  <a:fillRect/>
                </a:stretch>
              </a:blipFill>
              <a:ln>
                <a:noFill/>
              </a:ln>
              <a:effectLst/>
            </c:spPr>
            <c:extLst>
              <c:ext xmlns:c16="http://schemas.microsoft.com/office/drawing/2014/chart" uri="{C3380CC4-5D6E-409C-BE32-E72D297353CC}">
                <c16:uniqueId val="{00000005-7845-43B6-B937-D59B1563116D}"/>
              </c:ext>
            </c:extLst>
          </c:dPt>
          <c:dPt>
            <c:idx val="3"/>
            <c:invertIfNegative val="0"/>
            <c:bubble3D val="0"/>
            <c:spPr>
              <a:blipFill>
                <a:blip xmlns:r="http://schemas.openxmlformats.org/officeDocument/2006/relationships" r:embed="rId6"/>
                <a:stretch>
                  <a:fillRect/>
                </a:stretch>
              </a:blipFill>
              <a:ln>
                <a:noFill/>
              </a:ln>
              <a:effectLst/>
            </c:spPr>
            <c:extLst>
              <c:ext xmlns:c16="http://schemas.microsoft.com/office/drawing/2014/chart" uri="{C3380CC4-5D6E-409C-BE32-E72D297353CC}">
                <c16:uniqueId val="{00000007-7845-43B6-B937-D59B1563116D}"/>
              </c:ext>
            </c:extLst>
          </c:dPt>
          <c:dPt>
            <c:idx val="4"/>
            <c:invertIfNegative val="0"/>
            <c:bubble3D val="0"/>
            <c:spPr>
              <a:blipFill>
                <a:blip xmlns:r="http://schemas.openxmlformats.org/officeDocument/2006/relationships" r:embed="rId7"/>
                <a:stretch>
                  <a:fillRect/>
                </a:stretch>
              </a:blipFill>
              <a:ln>
                <a:noFill/>
              </a:ln>
              <a:effectLst/>
            </c:spPr>
            <c:extLst>
              <c:ext xmlns:c16="http://schemas.microsoft.com/office/drawing/2014/chart" uri="{C3380CC4-5D6E-409C-BE32-E72D297353CC}">
                <c16:uniqueId val="{00000009-7845-43B6-B937-D59B1563116D}"/>
              </c:ext>
            </c:extLst>
          </c:dPt>
          <c:dPt>
            <c:idx val="5"/>
            <c:invertIfNegative val="0"/>
            <c:bubble3D val="0"/>
            <c:spPr>
              <a:solidFill>
                <a:srgbClr val="00B050"/>
              </a:solidFill>
              <a:ln>
                <a:noFill/>
              </a:ln>
              <a:effectLst/>
            </c:spPr>
            <c:extLst>
              <c:ext xmlns:c16="http://schemas.microsoft.com/office/drawing/2014/chart" uri="{C3380CC4-5D6E-409C-BE32-E72D297353CC}">
                <c16:uniqueId val="{0000000B-7845-43B6-B937-D59B1563116D}"/>
              </c:ext>
            </c:extLst>
          </c:dPt>
          <c:dPt>
            <c:idx val="6"/>
            <c:invertIfNegative val="0"/>
            <c:bubble3D val="0"/>
            <c:spPr>
              <a:solidFill>
                <a:srgbClr val="0070C0"/>
              </a:solidFill>
              <a:ln>
                <a:noFill/>
              </a:ln>
              <a:effectLst/>
            </c:spPr>
            <c:extLst>
              <c:ext xmlns:c16="http://schemas.microsoft.com/office/drawing/2014/chart" uri="{C3380CC4-5D6E-409C-BE32-E72D297353CC}">
                <c16:uniqueId val="{0000000D-7845-43B6-B937-D59B1563116D}"/>
              </c:ext>
            </c:extLst>
          </c:dPt>
          <c:dPt>
            <c:idx val="7"/>
            <c:invertIfNegative val="0"/>
            <c:bubble3D val="0"/>
            <c:spPr>
              <a:blipFill>
                <a:blip xmlns:r="http://schemas.openxmlformats.org/officeDocument/2006/relationships" r:embed="rId8"/>
                <a:stretch>
                  <a:fillRect/>
                </a:stretch>
              </a:blipFill>
              <a:ln>
                <a:solidFill>
                  <a:schemeClr val="bg1">
                    <a:lumMod val="85000"/>
                  </a:schemeClr>
                </a:solidFill>
              </a:ln>
              <a:effectLst/>
            </c:spPr>
            <c:extLst>
              <c:ext xmlns:c16="http://schemas.microsoft.com/office/drawing/2014/chart" uri="{C3380CC4-5D6E-409C-BE32-E72D297353CC}">
                <c16:uniqueId val="{0000000F-7845-43B6-B937-D59B1563116D}"/>
              </c:ext>
            </c:extLst>
          </c:dPt>
          <c:dPt>
            <c:idx val="8"/>
            <c:invertIfNegative val="0"/>
            <c:bubble3D val="0"/>
            <c:spPr>
              <a:blipFill>
                <a:blip xmlns:r="http://schemas.openxmlformats.org/officeDocument/2006/relationships" r:embed="rId9"/>
                <a:stretch>
                  <a:fillRect/>
                </a:stretch>
              </a:blipFill>
              <a:ln>
                <a:noFill/>
              </a:ln>
              <a:effectLst/>
            </c:spPr>
            <c:extLst>
              <c:ext xmlns:c16="http://schemas.microsoft.com/office/drawing/2014/chart" uri="{C3380CC4-5D6E-409C-BE32-E72D297353CC}">
                <c16:uniqueId val="{00000011-7845-43B6-B937-D59B1563116D}"/>
              </c:ext>
            </c:extLst>
          </c:dPt>
          <c:dPt>
            <c:idx val="9"/>
            <c:invertIfNegative val="0"/>
            <c:bubble3D val="0"/>
            <c:spPr>
              <a:blipFill>
                <a:blip xmlns:r="http://schemas.openxmlformats.org/officeDocument/2006/relationships" r:embed="rId10"/>
                <a:stretch>
                  <a:fillRect/>
                </a:stretch>
              </a:blipFill>
              <a:ln>
                <a:noFill/>
              </a:ln>
              <a:effectLst/>
            </c:spPr>
            <c:extLst>
              <c:ext xmlns:c16="http://schemas.microsoft.com/office/drawing/2014/chart" uri="{C3380CC4-5D6E-409C-BE32-E72D297353CC}">
                <c16:uniqueId val="{00000013-7845-43B6-B937-D59B1563116D}"/>
              </c:ext>
            </c:extLst>
          </c:dPt>
          <c:dPt>
            <c:idx val="10"/>
            <c:invertIfNegative val="0"/>
            <c:bubble3D val="0"/>
            <c:spPr>
              <a:blipFill>
                <a:blip xmlns:r="http://schemas.openxmlformats.org/officeDocument/2006/relationships" r:embed="rId11"/>
                <a:stretch>
                  <a:fillRect/>
                </a:stretch>
              </a:blipFill>
              <a:ln>
                <a:noFill/>
              </a:ln>
              <a:effectLst/>
            </c:spPr>
            <c:extLst>
              <c:ext xmlns:c16="http://schemas.microsoft.com/office/drawing/2014/chart" uri="{C3380CC4-5D6E-409C-BE32-E72D297353CC}">
                <c16:uniqueId val="{00000015-7845-43B6-B937-D59B1563116D}"/>
              </c:ext>
            </c:extLst>
          </c:dPt>
          <c:xVal>
            <c:numRef>
              <c:f>'16+'!$G$2:$G$12</c:f>
              <c:numCache>
                <c:formatCode>[$-F400]h:mm:ss\ AM/PM</c:formatCode>
                <c:ptCount val="11"/>
                <c:pt idx="0">
                  <c:v>0.15280463187700272</c:v>
                </c:pt>
                <c:pt idx="1">
                  <c:v>9.1671925840430699E-2</c:v>
                </c:pt>
                <c:pt idx="2">
                  <c:v>7.7141725258269359E-2</c:v>
                </c:pt>
                <c:pt idx="3">
                  <c:v>6.5996774397494698E-2</c:v>
                </c:pt>
                <c:pt idx="4">
                  <c:v>7.158591930172481E-2</c:v>
                </c:pt>
                <c:pt idx="5">
                  <c:v>5.8374721350730359E-2</c:v>
                </c:pt>
                <c:pt idx="6">
                  <c:v>3.7150991034693333E-2</c:v>
                </c:pt>
                <c:pt idx="7">
                  <c:v>9.2227639103503109E-2</c:v>
                </c:pt>
                <c:pt idx="8">
                  <c:v>1.4794441331458038E-2</c:v>
                </c:pt>
                <c:pt idx="9">
                  <c:v>7.7549861928979114E-2</c:v>
                </c:pt>
                <c:pt idx="10">
                  <c:v>1.0083309092784794E-2</c:v>
                </c:pt>
              </c:numCache>
            </c:numRef>
          </c:xVal>
          <c:yVal>
            <c:numRef>
              <c:f>'16+'!$H$2:$H$12</c:f>
              <c:numCache>
                <c:formatCode>#,##0</c:formatCode>
                <c:ptCount val="11"/>
                <c:pt idx="0">
                  <c:v>25942.448931506849</c:v>
                </c:pt>
                <c:pt idx="1">
                  <c:v>21107.784293150686</c:v>
                </c:pt>
                <c:pt idx="2">
                  <c:v>10442.939052054795</c:v>
                </c:pt>
                <c:pt idx="3">
                  <c:v>4344.9242876712324</c:v>
                </c:pt>
                <c:pt idx="4">
                  <c:v>3653.3436712328767</c:v>
                </c:pt>
                <c:pt idx="5">
                  <c:v>1429.7097424657534</c:v>
                </c:pt>
                <c:pt idx="6">
                  <c:v>393.66444109589042</c:v>
                </c:pt>
                <c:pt idx="7">
                  <c:v>6938.3944082191783</c:v>
                </c:pt>
                <c:pt idx="8">
                  <c:v>153.5293890410959</c:v>
                </c:pt>
                <c:pt idx="9">
                  <c:v>22.780901369863017</c:v>
                </c:pt>
                <c:pt idx="10">
                  <c:v>3.3595753424657531</c:v>
                </c:pt>
              </c:numCache>
            </c:numRef>
          </c:yVal>
          <c:bubbleSize>
            <c:numRef>
              <c:f>'16+'!$I$2:$I$12</c:f>
              <c:numCache>
                <c:formatCode>#,##0</c:formatCode>
                <c:ptCount val="11"/>
                <c:pt idx="0">
                  <c:v>3969.4536986301368</c:v>
                </c:pt>
                <c:pt idx="1">
                  <c:v>1941.5263013698632</c:v>
                </c:pt>
                <c:pt idx="2">
                  <c:v>809.94575342465748</c:v>
                </c:pt>
                <c:pt idx="3">
                  <c:v>287.93452054794523</c:v>
                </c:pt>
                <c:pt idx="4">
                  <c:v>262.31863013698631</c:v>
                </c:pt>
                <c:pt idx="5">
                  <c:v>83.783013698630143</c:v>
                </c:pt>
                <c:pt idx="6">
                  <c:v>14.509589041095891</c:v>
                </c:pt>
                <c:pt idx="7">
                  <c:v>641.2468493150684</c:v>
                </c:pt>
                <c:pt idx="8">
                  <c:v>2.2942465753424659</c:v>
                </c:pt>
                <c:pt idx="9">
                  <c:v>1.7049315068493152</c:v>
                </c:pt>
                <c:pt idx="10">
                  <c:v>7.8082191780821916E-2</c:v>
                </c:pt>
              </c:numCache>
            </c:numRef>
          </c:bubbleSize>
          <c:bubble3D val="0"/>
          <c:extLst>
            <c:ext xmlns:c16="http://schemas.microsoft.com/office/drawing/2014/chart" uri="{C3380CC4-5D6E-409C-BE32-E72D297353CC}">
              <c16:uniqueId val="{00000016-7845-43B6-B937-D59B1563116D}"/>
            </c:ext>
          </c:extLst>
        </c:ser>
        <c:dLbls>
          <c:showLegendKey val="0"/>
          <c:showVal val="0"/>
          <c:showCatName val="0"/>
          <c:showSerName val="0"/>
          <c:showPercent val="0"/>
          <c:showBubbleSize val="0"/>
        </c:dLbls>
        <c:bubbleScale val="100"/>
        <c:showNegBubbles val="0"/>
        <c:axId val="1565375648"/>
        <c:axId val="1565367008"/>
      </c:bubbleChart>
      <c:valAx>
        <c:axId val="1565375648"/>
        <c:scaling>
          <c:orientation val="minMax"/>
          <c:min val="0"/>
        </c:scaling>
        <c:delete val="0"/>
        <c:axPos val="b"/>
        <c:numFmt formatCode="[$-F400]h:mm:ss\ AM/PM"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65367008"/>
        <c:crosses val="autoZero"/>
        <c:crossBetween val="midCat"/>
        <c:majorUnit val="2.0833330000000004E-2"/>
      </c:valAx>
      <c:valAx>
        <c:axId val="1565367008"/>
        <c:scaling>
          <c:orientation val="minMax"/>
          <c:min val="0"/>
        </c:scaling>
        <c:delete val="0"/>
        <c:axPos val="l"/>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65375648"/>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50" b="1">
          <a:latin typeface="Arial" panose="020B0604020202020204" pitchFamily="34" charset="0"/>
          <a:cs typeface="Arial" panose="020B0604020202020204" pitchFamily="34" charset="0"/>
        </a:defRPr>
      </a:pPr>
      <a:endParaRPr lang="en-US"/>
    </a:p>
  </c:txPr>
  <c:externalData r:id="rId1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TV</c:v>
                </c:pt>
              </c:strCache>
            </c:strRef>
          </c:tx>
          <c:spPr>
            <a:solidFill>
              <a:srgbClr val="E3061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Sheet1!$B$1:$J$1</c:f>
              <c:strCache>
                <c:ptCount val="3"/>
                <c:pt idx="0">
                  <c:v>Well known</c:v>
                </c:pt>
                <c:pt idx="1">
                  <c:v>Popular</c:v>
                </c:pt>
                <c:pt idx="2">
                  <c:v>Reputable</c:v>
                </c:pt>
              </c:strCache>
              <c:extLst/>
            </c:strRef>
          </c:cat>
          <c:val>
            <c:numRef>
              <c:f>Sheet1!$B$2:$J$2</c:f>
              <c:numCache>
                <c:formatCode>0%</c:formatCode>
                <c:ptCount val="3"/>
                <c:pt idx="0">
                  <c:v>0.4377710200196</c:v>
                </c:pt>
                <c:pt idx="1">
                  <c:v>0.35177542019169999</c:v>
                </c:pt>
                <c:pt idx="2">
                  <c:v>0.24076507597730001</c:v>
                </c:pt>
              </c:numCache>
              <c:extLst/>
            </c:numRef>
          </c:val>
          <c:extLst>
            <c:ext xmlns:c16="http://schemas.microsoft.com/office/drawing/2014/chart" uri="{C3380CC4-5D6E-409C-BE32-E72D297353CC}">
              <c16:uniqueId val="{00000000-534F-41CA-8AA4-129C562E83BE}"/>
            </c:ext>
          </c:extLst>
        </c:ser>
        <c:ser>
          <c:idx val="1"/>
          <c:order val="1"/>
          <c:tx>
            <c:strRef>
              <c:f>Sheet1!$A$3</c:f>
              <c:strCache>
                <c:ptCount val="1"/>
                <c:pt idx="0">
                  <c:v>YouTube</c:v>
                </c:pt>
              </c:strCache>
            </c:strRef>
          </c:tx>
          <c:spPr>
            <a:solidFill>
              <a:srgbClr val="766AC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Sheet1!$B$1:$J$1</c:f>
              <c:strCache>
                <c:ptCount val="3"/>
                <c:pt idx="0">
                  <c:v>Well known</c:v>
                </c:pt>
                <c:pt idx="1">
                  <c:v>Popular</c:v>
                </c:pt>
                <c:pt idx="2">
                  <c:v>Reputable</c:v>
                </c:pt>
              </c:strCache>
              <c:extLst/>
            </c:strRef>
          </c:cat>
          <c:val>
            <c:numRef>
              <c:f>Sheet1!$B$3:$J$3</c:f>
              <c:numCache>
                <c:formatCode>0%</c:formatCode>
                <c:ptCount val="3"/>
                <c:pt idx="0">
                  <c:v>0.18879362880520001</c:v>
                </c:pt>
                <c:pt idx="1">
                  <c:v>0.23219319414010001</c:v>
                </c:pt>
                <c:pt idx="2">
                  <c:v>0.1114214125249</c:v>
                </c:pt>
              </c:numCache>
              <c:extLst/>
            </c:numRef>
          </c:val>
          <c:extLst>
            <c:ext xmlns:c16="http://schemas.microsoft.com/office/drawing/2014/chart" uri="{C3380CC4-5D6E-409C-BE32-E72D297353CC}">
              <c16:uniqueId val="{00000001-534F-41CA-8AA4-129C562E83BE}"/>
            </c:ext>
          </c:extLst>
        </c:ser>
        <c:ser>
          <c:idx val="2"/>
          <c:order val="2"/>
          <c:tx>
            <c:strRef>
              <c:f>Sheet1!$A$4</c:f>
              <c:strCache>
                <c:ptCount val="1"/>
                <c:pt idx="0">
                  <c:v>Social media</c:v>
                </c:pt>
              </c:strCache>
            </c:strRef>
          </c:tx>
          <c:spPr>
            <a:solidFill>
              <a:srgbClr val="0069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Sheet1!$B$1:$J$1</c:f>
              <c:strCache>
                <c:ptCount val="3"/>
                <c:pt idx="0">
                  <c:v>Well known</c:v>
                </c:pt>
                <c:pt idx="1">
                  <c:v>Popular</c:v>
                </c:pt>
                <c:pt idx="2">
                  <c:v>Reputable</c:v>
                </c:pt>
              </c:strCache>
              <c:extLst/>
            </c:strRef>
          </c:cat>
          <c:val>
            <c:numRef>
              <c:f>Sheet1!$B$4:$J$4</c:f>
              <c:numCache>
                <c:formatCode>0%</c:formatCode>
                <c:ptCount val="3"/>
                <c:pt idx="0">
                  <c:v>0.1760881442842</c:v>
                </c:pt>
                <c:pt idx="1">
                  <c:v>0.24191008977879999</c:v>
                </c:pt>
                <c:pt idx="2">
                  <c:v>7.6195323827190006E-2</c:v>
                </c:pt>
              </c:numCache>
              <c:extLst/>
            </c:numRef>
          </c:val>
          <c:extLst>
            <c:ext xmlns:c16="http://schemas.microsoft.com/office/drawing/2014/chart" uri="{C3380CC4-5D6E-409C-BE32-E72D297353CC}">
              <c16:uniqueId val="{00000002-534F-41CA-8AA4-129C562E83BE}"/>
            </c:ext>
          </c:extLst>
        </c:ser>
        <c:ser>
          <c:idx val="3"/>
          <c:order val="3"/>
          <c:tx>
            <c:strRef>
              <c:f>Sheet1!$A$5</c:f>
              <c:strCache>
                <c:ptCount val="1"/>
                <c:pt idx="0">
                  <c:v>Radio/Podcasts</c:v>
                </c:pt>
              </c:strCache>
            </c:strRef>
          </c:tx>
          <c:spPr>
            <a:solidFill>
              <a:srgbClr val="BCCF0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Sheet1!$B$1:$J$1</c:f>
              <c:strCache>
                <c:ptCount val="3"/>
                <c:pt idx="0">
                  <c:v>Well known</c:v>
                </c:pt>
                <c:pt idx="1">
                  <c:v>Popular</c:v>
                </c:pt>
                <c:pt idx="2">
                  <c:v>Reputable</c:v>
                </c:pt>
              </c:strCache>
              <c:extLst/>
            </c:strRef>
          </c:cat>
          <c:val>
            <c:numRef>
              <c:f>Sheet1!$B$5:$J$5</c:f>
              <c:numCache>
                <c:formatCode>0%</c:formatCode>
                <c:ptCount val="3"/>
                <c:pt idx="0">
                  <c:v>0.23391439035110001</c:v>
                </c:pt>
                <c:pt idx="1">
                  <c:v>0.203111386698</c:v>
                </c:pt>
                <c:pt idx="2">
                  <c:v>0.1722722791481</c:v>
                </c:pt>
              </c:numCache>
              <c:extLst/>
            </c:numRef>
          </c:val>
          <c:extLst>
            <c:ext xmlns:c16="http://schemas.microsoft.com/office/drawing/2014/chart" uri="{C3380CC4-5D6E-409C-BE32-E72D297353CC}">
              <c16:uniqueId val="{00000003-534F-41CA-8AA4-129C562E83BE}"/>
            </c:ext>
          </c:extLst>
        </c:ser>
        <c:ser>
          <c:idx val="4"/>
          <c:order val="4"/>
          <c:tx>
            <c:strRef>
              <c:f>Sheet1!$A$6</c:f>
              <c:strCache>
                <c:ptCount val="1"/>
                <c:pt idx="0">
                  <c:v>Magazines/Newspapers</c:v>
                </c:pt>
              </c:strCache>
            </c:strRef>
          </c:tx>
          <c:spPr>
            <a:solidFill>
              <a:srgbClr val="372D8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Sheet1!$B$1:$J$1</c:f>
              <c:strCache>
                <c:ptCount val="3"/>
                <c:pt idx="0">
                  <c:v>Well known</c:v>
                </c:pt>
                <c:pt idx="1">
                  <c:v>Popular</c:v>
                </c:pt>
                <c:pt idx="2">
                  <c:v>Reputable</c:v>
                </c:pt>
              </c:strCache>
              <c:extLst/>
            </c:strRef>
          </c:cat>
          <c:val>
            <c:numRef>
              <c:f>Sheet1!$B$6:$J$6</c:f>
              <c:numCache>
                <c:formatCode>0%</c:formatCode>
                <c:ptCount val="3"/>
                <c:pt idx="0">
                  <c:v>0.29147061037709998</c:v>
                </c:pt>
                <c:pt idx="1">
                  <c:v>0.2365406427134</c:v>
                </c:pt>
                <c:pt idx="2">
                  <c:v>0.20462767367340001</c:v>
                </c:pt>
              </c:numCache>
              <c:extLst/>
            </c:numRef>
          </c:val>
          <c:extLst>
            <c:ext xmlns:c16="http://schemas.microsoft.com/office/drawing/2014/chart" uri="{C3380CC4-5D6E-409C-BE32-E72D297353CC}">
              <c16:uniqueId val="{00000004-534F-41CA-8AA4-129C562E83BE}"/>
            </c:ext>
          </c:extLst>
        </c:ser>
        <c:dLbls>
          <c:dLblPos val="outEnd"/>
          <c:showLegendKey val="0"/>
          <c:showVal val="1"/>
          <c:showCatName val="0"/>
          <c:showSerName val="0"/>
          <c:showPercent val="0"/>
          <c:showBubbleSize val="0"/>
        </c:dLbls>
        <c:gapWidth val="219"/>
        <c:overlap val="-27"/>
        <c:axId val="813190816"/>
        <c:axId val="813191296"/>
      </c:barChart>
      <c:catAx>
        <c:axId val="81319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13191296"/>
        <c:crosses val="autoZero"/>
        <c:auto val="1"/>
        <c:lblAlgn val="ctr"/>
        <c:lblOffset val="100"/>
        <c:noMultiLvlLbl val="0"/>
      </c:catAx>
      <c:valAx>
        <c:axId val="813191296"/>
        <c:scaling>
          <c:orientation val="minMax"/>
          <c:max val="0.5"/>
          <c:min val="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13190816"/>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5357069033555277E-2"/>
          <c:y val="2.0571928406809433E-2"/>
          <c:w val="0.60095255612239962"/>
          <c:h val="0.94971306389446586"/>
        </c:manualLayout>
      </c:layout>
      <c:doughnutChart>
        <c:varyColors val="1"/>
        <c:ser>
          <c:idx val="0"/>
          <c:order val="0"/>
          <c:tx>
            <c:strRef>
              <c:f>Sheet1!$B$1</c:f>
              <c:strCache>
                <c:ptCount val="1"/>
                <c:pt idx="0">
                  <c:v>16-34</c:v>
                </c:pt>
              </c:strCache>
            </c:strRef>
          </c:tx>
          <c:dPt>
            <c:idx val="0"/>
            <c:bubble3D val="0"/>
            <c:spPr>
              <a:solidFill>
                <a:srgbClr val="C00000"/>
              </a:solidFill>
            </c:spPr>
            <c:extLst>
              <c:ext xmlns:c16="http://schemas.microsoft.com/office/drawing/2014/chart" uri="{C3380CC4-5D6E-409C-BE32-E72D297353CC}">
                <c16:uniqueId val="{00000001-AAFF-45A3-A865-F04D69EBD962}"/>
              </c:ext>
            </c:extLst>
          </c:dPt>
          <c:dPt>
            <c:idx val="1"/>
            <c:bubble3D val="0"/>
            <c:spPr>
              <a:solidFill>
                <a:srgbClr val="0069B4"/>
              </a:solidFill>
            </c:spPr>
            <c:extLst>
              <c:ext xmlns:c16="http://schemas.microsoft.com/office/drawing/2014/chart" uri="{C3380CC4-5D6E-409C-BE32-E72D297353CC}">
                <c16:uniqueId val="{00000003-AAFF-45A3-A865-F04D69EBD962}"/>
              </c:ext>
            </c:extLst>
          </c:dPt>
          <c:dPt>
            <c:idx val="2"/>
            <c:bubble3D val="0"/>
            <c:spPr>
              <a:solidFill>
                <a:srgbClr val="0069B4">
                  <a:lumMod val="40000"/>
                  <a:lumOff val="60000"/>
                </a:srgbClr>
              </a:solidFill>
            </c:spPr>
            <c:extLst>
              <c:ext xmlns:c16="http://schemas.microsoft.com/office/drawing/2014/chart" uri="{C3380CC4-5D6E-409C-BE32-E72D297353CC}">
                <c16:uniqueId val="{00000005-AAFF-45A3-A865-F04D69EBD962}"/>
              </c:ext>
            </c:extLst>
          </c:dPt>
          <c:dPt>
            <c:idx val="3"/>
            <c:bubble3D val="0"/>
            <c:spPr>
              <a:solidFill>
                <a:srgbClr val="372D87"/>
              </a:solidFill>
            </c:spPr>
            <c:extLst>
              <c:ext xmlns:c16="http://schemas.microsoft.com/office/drawing/2014/chart" uri="{C3380CC4-5D6E-409C-BE32-E72D297353CC}">
                <c16:uniqueId val="{00000007-AAFF-45A3-A865-F04D69EBD962}"/>
              </c:ext>
            </c:extLst>
          </c:dPt>
          <c:dPt>
            <c:idx val="4"/>
            <c:bubble3D val="0"/>
            <c:spPr>
              <a:solidFill>
                <a:srgbClr val="009B3C"/>
              </a:solidFill>
            </c:spPr>
            <c:extLst>
              <c:ext xmlns:c16="http://schemas.microsoft.com/office/drawing/2014/chart" uri="{C3380CC4-5D6E-409C-BE32-E72D297353CC}">
                <c16:uniqueId val="{00000009-AAFF-45A3-A865-F04D69EBD962}"/>
              </c:ext>
            </c:extLst>
          </c:dPt>
          <c:dPt>
            <c:idx val="8"/>
            <c:bubble3D val="0"/>
            <c:spPr>
              <a:solidFill>
                <a:srgbClr val="EB7305"/>
              </a:solidFill>
            </c:spPr>
            <c:extLst>
              <c:ext xmlns:c16="http://schemas.microsoft.com/office/drawing/2014/chart" uri="{C3380CC4-5D6E-409C-BE32-E72D297353CC}">
                <c16:uniqueId val="{00000011-AAFF-45A3-A865-F04D69EBD962}"/>
              </c:ext>
            </c:extLst>
          </c:dPt>
          <c:dPt>
            <c:idx val="9"/>
            <c:bubble3D val="0"/>
            <c:spPr>
              <a:solidFill>
                <a:schemeClr val="tx2"/>
              </a:solidFill>
            </c:spPr>
            <c:extLst>
              <c:ext xmlns:c16="http://schemas.microsoft.com/office/drawing/2014/chart" uri="{C3380CC4-5D6E-409C-BE32-E72D297353CC}">
                <c16:uniqueId val="{00000013-AAFF-45A3-A865-F04D69EBD962}"/>
              </c:ext>
            </c:extLst>
          </c:dPt>
          <c:dLbls>
            <c:delete val="1"/>
          </c:dLbls>
          <c:cat>
            <c:strRef>
              <c:f>Sheet1!$A$2:$A$6</c:f>
              <c:strCache>
                <c:ptCount val="5"/>
                <c:pt idx="0">
                  <c:v>Total TV</c:v>
                </c:pt>
                <c:pt idx="1">
                  <c:v>YouTube**</c:v>
                </c:pt>
                <c:pt idx="2">
                  <c:v>TikTok*</c:v>
                </c:pt>
                <c:pt idx="3">
                  <c:v>Other online video**</c:v>
                </c:pt>
                <c:pt idx="4">
                  <c:v>Cinema</c:v>
                </c:pt>
              </c:strCache>
            </c:strRef>
          </c:cat>
          <c:val>
            <c:numRef>
              <c:f>Sheet1!$B$2:$B$6</c:f>
              <c:numCache>
                <c:formatCode>0.00</c:formatCode>
                <c:ptCount val="5"/>
                <c:pt idx="0">
                  <c:v>4.3099999999999996</c:v>
                </c:pt>
                <c:pt idx="1">
                  <c:v>2.92</c:v>
                </c:pt>
                <c:pt idx="2">
                  <c:v>1.26</c:v>
                </c:pt>
                <c:pt idx="3">
                  <c:v>0.32</c:v>
                </c:pt>
                <c:pt idx="4">
                  <c:v>0.15</c:v>
                </c:pt>
              </c:numCache>
            </c:numRef>
          </c:val>
          <c:extLst>
            <c:ext xmlns:c16="http://schemas.microsoft.com/office/drawing/2014/chart" uri="{C3380CC4-5D6E-409C-BE32-E72D297353CC}">
              <c16:uniqueId val="{00000014-AAFF-45A3-A865-F04D69EBD962}"/>
            </c:ext>
          </c:extLst>
        </c:ser>
        <c:dLbls>
          <c:showLegendKey val="0"/>
          <c:showVal val="0"/>
          <c:showCatName val="0"/>
          <c:showSerName val="0"/>
          <c:showPercent val="1"/>
          <c:showBubbleSize val="0"/>
          <c:showLeaderLines val="1"/>
        </c:dLbls>
        <c:firstSliceAng val="0"/>
        <c:holeSize val="50"/>
      </c:doughnutChart>
    </c:plotArea>
    <c:legend>
      <c:legendPos val="r"/>
      <c:layout>
        <c:manualLayout>
          <c:xMode val="edge"/>
          <c:yMode val="edge"/>
          <c:x val="0.68876037302753734"/>
          <c:y val="0.34294682525469683"/>
          <c:w val="0.25917020335205454"/>
          <c:h val="0.31410616950873044"/>
        </c:manualLayout>
      </c:layout>
      <c:overlay val="0"/>
      <c:txPr>
        <a:bodyPr/>
        <a:lstStyle/>
        <a:p>
          <a:pPr>
            <a:defRPr sz="1400" b="1"/>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951831374691313E-2"/>
          <c:y val="5.248174016365207E-2"/>
          <c:w val="0.91247626300095752"/>
          <c:h val="0.73609175481993083"/>
        </c:manualLayout>
      </c:layout>
      <c:barChart>
        <c:barDir val="col"/>
        <c:grouping val="clustered"/>
        <c:varyColors val="0"/>
        <c:ser>
          <c:idx val="0"/>
          <c:order val="0"/>
          <c:tx>
            <c:strRef>
              <c:f>Sheet1!$B$1</c:f>
              <c:strCache>
                <c:ptCount val="1"/>
                <c:pt idx="0">
                  <c:v>Adults</c:v>
                </c:pt>
              </c:strCache>
            </c:strRef>
          </c:tx>
          <c:spPr>
            <a:solidFill>
              <a:schemeClr val="accent2"/>
            </a:solidFill>
          </c:spPr>
          <c:invertIfNegative val="0"/>
          <c:cat>
            <c:strRef>
              <c:f>Sheet1!$A$2:$A$7</c:f>
              <c:strCache>
                <c:ptCount val="6"/>
                <c:pt idx="0">
                  <c:v>TV</c:v>
                </c:pt>
                <c:pt idx="1">
                  <c:v>Radio</c:v>
                </c:pt>
                <c:pt idx="2">
                  <c:v>Newsbrands</c:v>
                </c:pt>
                <c:pt idx="3">
                  <c:v>Magazines</c:v>
                </c:pt>
                <c:pt idx="4">
                  <c:v>Social media</c:v>
                </c:pt>
                <c:pt idx="5">
                  <c:v>Video sharing sites</c:v>
                </c:pt>
              </c:strCache>
            </c:strRef>
          </c:cat>
          <c:val>
            <c:numRef>
              <c:f>Sheet1!$B$2:$B$7</c:f>
              <c:numCache>
                <c:formatCode>0%</c:formatCode>
                <c:ptCount val="6"/>
                <c:pt idx="0">
                  <c:v>0.52452625487619997</c:v>
                </c:pt>
                <c:pt idx="1">
                  <c:v>0.47533286023459997</c:v>
                </c:pt>
                <c:pt idx="2">
                  <c:v>0.44</c:v>
                </c:pt>
                <c:pt idx="3">
                  <c:v>0.44</c:v>
                </c:pt>
                <c:pt idx="4">
                  <c:v>0.4</c:v>
                </c:pt>
                <c:pt idx="5">
                  <c:v>0.38</c:v>
                </c:pt>
              </c:numCache>
            </c:numRef>
          </c:val>
          <c:extLst>
            <c:ext xmlns:c16="http://schemas.microsoft.com/office/drawing/2014/chart" uri="{C3380CC4-5D6E-409C-BE32-E72D297353CC}">
              <c16:uniqueId val="{00000000-0717-4544-8B10-28FFCE868057}"/>
            </c:ext>
          </c:extLst>
        </c:ser>
        <c:dLbls>
          <c:showLegendKey val="0"/>
          <c:showVal val="0"/>
          <c:showCatName val="0"/>
          <c:showSerName val="0"/>
          <c:showPercent val="0"/>
          <c:showBubbleSize val="0"/>
        </c:dLbls>
        <c:gapWidth val="150"/>
        <c:overlap val="-12"/>
        <c:axId val="117234304"/>
        <c:axId val="125907328"/>
      </c:barChart>
      <c:catAx>
        <c:axId val="117234304"/>
        <c:scaling>
          <c:orientation val="minMax"/>
        </c:scaling>
        <c:delete val="0"/>
        <c:axPos val="b"/>
        <c:numFmt formatCode="General" sourceLinked="0"/>
        <c:majorTickMark val="out"/>
        <c:minorTickMark val="none"/>
        <c:tickLblPos val="nextTo"/>
        <c:spPr>
          <a:ln>
            <a:noFill/>
          </a:ln>
        </c:spPr>
        <c:txPr>
          <a:bodyPr/>
          <a:lstStyle/>
          <a:p>
            <a:pPr>
              <a:defRPr sz="1200" b="1">
                <a:solidFill>
                  <a:schemeClr val="tx1"/>
                </a:solidFill>
              </a:defRPr>
            </a:pPr>
            <a:endParaRPr lang="en-US"/>
          </a:p>
        </c:txPr>
        <c:crossAx val="125907328"/>
        <c:crosses val="autoZero"/>
        <c:auto val="1"/>
        <c:lblAlgn val="ctr"/>
        <c:lblOffset val="100"/>
        <c:noMultiLvlLbl val="0"/>
      </c:catAx>
      <c:valAx>
        <c:axId val="125907328"/>
        <c:scaling>
          <c:orientation val="minMax"/>
        </c:scaling>
        <c:delete val="0"/>
        <c:axPos val="l"/>
        <c:majorGridlines>
          <c:spPr>
            <a:ln>
              <a:solidFill>
                <a:schemeClr val="bg2">
                  <a:lumMod val="20000"/>
                  <a:lumOff val="80000"/>
                </a:schemeClr>
              </a:solidFill>
            </a:ln>
          </c:spPr>
        </c:majorGridlines>
        <c:title>
          <c:tx>
            <c:rich>
              <a:bodyPr/>
              <a:lstStyle/>
              <a:p>
                <a:pPr>
                  <a:defRPr sz="1100"/>
                </a:pPr>
                <a:r>
                  <a:rPr lang="en-GB" sz="1100" dirty="0"/>
                  <a:t>% TOP 2 BOX AGREEMENT</a:t>
                </a:r>
              </a:p>
            </c:rich>
          </c:tx>
          <c:layout>
            <c:manualLayout>
              <c:xMode val="edge"/>
              <c:yMode val="edge"/>
              <c:x val="1.8314851319115828E-2"/>
              <c:y val="0.17374841221271978"/>
            </c:manualLayout>
          </c:layout>
          <c:overlay val="0"/>
        </c:title>
        <c:numFmt formatCode="0%" sourceLinked="1"/>
        <c:majorTickMark val="out"/>
        <c:minorTickMark val="none"/>
        <c:tickLblPos val="nextTo"/>
        <c:spPr>
          <a:ln>
            <a:noFill/>
          </a:ln>
        </c:spPr>
        <c:txPr>
          <a:bodyPr/>
          <a:lstStyle/>
          <a:p>
            <a:pPr>
              <a:defRPr sz="1200" b="1">
                <a:solidFill>
                  <a:schemeClr val="tx1"/>
                </a:solidFill>
              </a:defRPr>
            </a:pPr>
            <a:endParaRPr lang="en-US"/>
          </a:p>
        </c:txPr>
        <c:crossAx val="117234304"/>
        <c:crosses val="autoZero"/>
        <c:crossBetween val="between"/>
      </c:valAx>
      <c:spPr>
        <a:ln>
          <a:noFill/>
        </a:ln>
      </c:spPr>
    </c:plotArea>
    <c:plotVisOnly val="1"/>
    <c:dispBlanksAs val="gap"/>
    <c:showDLblsOverMax val="0"/>
  </c:chart>
  <c:spPr>
    <a:ln>
      <a:noFill/>
    </a:ln>
  </c:spPr>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777050877824415E-2"/>
          <c:y val="0.13128071619418061"/>
          <c:w val="0.60805695577737995"/>
          <c:h val="0.78302770318438297"/>
        </c:manualLayout>
      </c:layout>
      <c:doughnutChart>
        <c:varyColors val="1"/>
        <c:ser>
          <c:idx val="0"/>
          <c:order val="0"/>
          <c:tx>
            <c:strRef>
              <c:f>Sheet1!$B$1</c:f>
              <c:strCache>
                <c:ptCount val="1"/>
                <c:pt idx="0">
                  <c:v>Viewing time</c:v>
                </c:pt>
              </c:strCache>
            </c:strRef>
          </c:tx>
          <c:dPt>
            <c:idx val="0"/>
            <c:bubble3D val="0"/>
            <c:spPr>
              <a:solidFill>
                <a:srgbClr val="FFC000"/>
              </a:solidFill>
              <a:ln w="19050">
                <a:solidFill>
                  <a:schemeClr val="lt1"/>
                </a:solidFill>
              </a:ln>
              <a:effectLst/>
            </c:spPr>
            <c:extLst>
              <c:ext xmlns:c16="http://schemas.microsoft.com/office/drawing/2014/chart" uri="{C3380CC4-5D6E-409C-BE32-E72D297353CC}">
                <c16:uniqueId val="{00000001-A952-4F72-B030-790358316010}"/>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A952-4F72-B030-79035831601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6-A952-4F72-B030-790358316010}"/>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1-A952-4F72-B030-79035831601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VOD</c:v>
                </c:pt>
                <c:pt idx="1">
                  <c:v>Playback</c:v>
                </c:pt>
                <c:pt idx="2">
                  <c:v>Live</c:v>
                </c:pt>
              </c:strCache>
            </c:strRef>
          </c:cat>
          <c:val>
            <c:numRef>
              <c:f>Sheet1!$B$2:$B$4</c:f>
              <c:numCache>
                <c:formatCode>0.0</c:formatCode>
                <c:ptCount val="3"/>
                <c:pt idx="0">
                  <c:v>67.5</c:v>
                </c:pt>
                <c:pt idx="1">
                  <c:v>20.5</c:v>
                </c:pt>
                <c:pt idx="2">
                  <c:v>117.7</c:v>
                </c:pt>
              </c:numCache>
            </c:numRef>
          </c:val>
          <c:extLst>
            <c:ext xmlns:c16="http://schemas.microsoft.com/office/drawing/2014/chart" uri="{C3380CC4-5D6E-409C-BE32-E72D297353CC}">
              <c16:uniqueId val="{00000004-A952-4F72-B030-790358316010}"/>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72820339833449432"/>
          <c:y val="0.40677182175309962"/>
          <c:w val="0.23279637749098869"/>
          <c:h val="0.20809156976248966"/>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777050877824415E-2"/>
          <c:y val="0.16638998585956041"/>
          <c:w val="0.57987095651618115"/>
          <c:h val="0.72229973585161256"/>
        </c:manualLayout>
      </c:layout>
      <c:doughnutChart>
        <c:varyColors val="1"/>
        <c:ser>
          <c:idx val="0"/>
          <c:order val="0"/>
          <c:tx>
            <c:strRef>
              <c:f>Sheet1!$B$1</c:f>
              <c:strCache>
                <c:ptCount val="1"/>
                <c:pt idx="0">
                  <c:v>Viewing time</c:v>
                </c:pt>
              </c:strCache>
            </c:strRef>
          </c:tx>
          <c:dPt>
            <c:idx val="0"/>
            <c:bubble3D val="0"/>
            <c:spPr>
              <a:solidFill>
                <a:srgbClr val="FFC000"/>
              </a:solidFill>
              <a:ln w="19050">
                <a:solidFill>
                  <a:schemeClr val="lt1"/>
                </a:solidFill>
              </a:ln>
              <a:effectLst/>
            </c:spPr>
            <c:extLst>
              <c:ext xmlns:c16="http://schemas.microsoft.com/office/drawing/2014/chart" uri="{C3380CC4-5D6E-409C-BE32-E72D297353CC}">
                <c16:uniqueId val="{00000001-3ACC-4156-8A45-B94424D86D0A}"/>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3ACC-4156-8A45-B94424D86D0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ACC-4156-8A45-B94424D86D0A}"/>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1-3ACC-4156-8A45-B94424D86D0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VOD</c:v>
                </c:pt>
                <c:pt idx="1">
                  <c:v>Playback</c:v>
                </c:pt>
                <c:pt idx="2">
                  <c:v>Live</c:v>
                </c:pt>
              </c:strCache>
            </c:strRef>
          </c:cat>
          <c:val>
            <c:numRef>
              <c:f>Sheet1!$B$2:$B$4</c:f>
              <c:numCache>
                <c:formatCode>0.0</c:formatCode>
                <c:ptCount val="3"/>
                <c:pt idx="0">
                  <c:v>73.599999999999994</c:v>
                </c:pt>
                <c:pt idx="1">
                  <c:v>8.5233333333333317</c:v>
                </c:pt>
                <c:pt idx="2">
                  <c:v>24.884627976190473</c:v>
                </c:pt>
              </c:numCache>
            </c:numRef>
          </c:val>
          <c:extLst>
            <c:ext xmlns:c16="http://schemas.microsoft.com/office/drawing/2014/chart" uri="{C3380CC4-5D6E-409C-BE32-E72D297353CC}">
              <c16:uniqueId val="{00000006-3ACC-4156-8A45-B94424D86D0A}"/>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0581E-2"/>
          <c:y val="5.5679800000000002E-2"/>
          <c:w val="0.98094199999999998"/>
          <c:h val="0.85092800000000002"/>
        </c:manualLayout>
      </c:layout>
      <c:barChart>
        <c:barDir val="col"/>
        <c:grouping val="stacked"/>
        <c:varyColors val="0"/>
        <c:ser>
          <c:idx val="0"/>
          <c:order val="0"/>
          <c:tx>
            <c:strRef>
              <c:f>Sheet1!$B$1</c:f>
              <c:strCache>
                <c:ptCount val="1"/>
              </c:strCache>
            </c:strRef>
          </c:tx>
          <c:spPr>
            <a:solidFill>
              <a:schemeClr val="accent1"/>
            </a:solidFill>
            <a:ln>
              <a:noFill/>
            </a:ln>
            <a:effectLst/>
          </c:spPr>
          <c:invertIfNegative val="0"/>
          <c:dPt>
            <c:idx val="1"/>
            <c:invertIfNegative val="0"/>
            <c:bubble3D val="0"/>
            <c:spPr>
              <a:noFill/>
              <a:ln>
                <a:noFill/>
              </a:ln>
              <a:effectLst/>
            </c:spPr>
            <c:extLst>
              <c:ext xmlns:c16="http://schemas.microsoft.com/office/drawing/2014/chart" uri="{C3380CC4-5D6E-409C-BE32-E72D297353CC}">
                <c16:uniqueId val="{00000002-A051-4831-8AFF-E52700A3BAC6}"/>
              </c:ext>
            </c:extLst>
          </c:dPt>
          <c:dPt>
            <c:idx val="2"/>
            <c:invertIfNegative val="0"/>
            <c:bubble3D val="0"/>
            <c:spPr>
              <a:noFill/>
              <a:ln>
                <a:noFill/>
              </a:ln>
              <a:effectLst/>
            </c:spPr>
            <c:extLst>
              <c:ext xmlns:c16="http://schemas.microsoft.com/office/drawing/2014/chart" uri="{C3380CC4-5D6E-409C-BE32-E72D297353CC}">
                <c16:uniqueId val="{00000001-A051-4831-8AFF-E52700A3BAC6}"/>
              </c:ext>
            </c:extLst>
          </c:dPt>
          <c:dLbls>
            <c:dLbl>
              <c:idx val="1"/>
              <c:delete val="1"/>
              <c:extLst>
                <c:ext xmlns:c15="http://schemas.microsoft.com/office/drawing/2012/chart" uri="{CE6537A1-D6FC-4f65-9D91-7224C49458BB}"/>
                <c:ext xmlns:c16="http://schemas.microsoft.com/office/drawing/2014/chart" uri="{C3380CC4-5D6E-409C-BE32-E72D297353CC}">
                  <c16:uniqueId val="{00000002-A051-4831-8AFF-E52700A3BAC6}"/>
                </c:ext>
              </c:extLst>
            </c:dLbl>
            <c:dLbl>
              <c:idx val="2"/>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051-4831-8AFF-E52700A3BAC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Sheet1!$A$2:$A$5</c:f>
              <c:strCache>
                <c:ptCount val="4"/>
                <c:pt idx="0">
                  <c:v>Broadcaster</c:v>
                </c:pt>
                <c:pt idx="1">
                  <c:v>SVOD/AVOD</c:v>
                </c:pt>
                <c:pt idx="2">
                  <c:v>Video-sharing</c:v>
                </c:pt>
                <c:pt idx="3">
                  <c:v>Total Identified Viewing</c:v>
                </c:pt>
              </c:strCache>
            </c:strRef>
          </c:cat>
          <c:val>
            <c:numRef>
              <c:f>Sheet1!$B$2:$B$5</c:f>
              <c:numCache>
                <c:formatCode>General</c:formatCode>
                <c:ptCount val="4"/>
                <c:pt idx="0">
                  <c:v>0</c:v>
                </c:pt>
                <c:pt idx="1">
                  <c:v>156.44999999999999</c:v>
                </c:pt>
                <c:pt idx="2">
                  <c:v>199.39999999999998</c:v>
                </c:pt>
                <c:pt idx="3">
                  <c:v>0</c:v>
                </c:pt>
              </c:numCache>
            </c:numRef>
          </c:val>
          <c:extLst>
            <c:ext xmlns:c16="http://schemas.microsoft.com/office/drawing/2014/chart" uri="{C3380CC4-5D6E-409C-BE32-E72D297353CC}">
              <c16:uniqueId val="{00000000-260D-45CF-8F94-015AA72578F9}"/>
            </c:ext>
          </c:extLst>
        </c:ser>
        <c:ser>
          <c:idx val="1"/>
          <c:order val="1"/>
          <c:tx>
            <c:strRef>
              <c:f>Sheet1!$C$1</c:f>
              <c:strCache>
                <c:ptCount val="1"/>
                <c:pt idx="0">
                  <c:v>TV set</c:v>
                </c:pt>
              </c:strCache>
            </c:strRef>
          </c:tx>
          <c:spPr>
            <a:solidFill>
              <a:schemeClr val="accent2"/>
            </a:solidFill>
            <a:ln>
              <a:noFill/>
            </a:ln>
            <a:effectLst>
              <a:outerShdw blurRad="38100" dist="23000" dir="5400000" algn="tl">
                <a:srgbClr val="000000">
                  <a:alpha val="35000"/>
                </a:srgbClr>
              </a:outerShdw>
            </a:effectLst>
          </c:spPr>
          <c:invertIfNegative val="0"/>
          <c:dPt>
            <c:idx val="3"/>
            <c:invertIfNegative val="0"/>
            <c:bubble3D val="0"/>
            <c:spPr>
              <a:solidFill>
                <a:schemeClr val="accent2"/>
              </a:solidFill>
              <a:ln>
                <a:noFill/>
              </a:ln>
              <a:effectLst/>
            </c:spPr>
            <c:extLst>
              <c:ext xmlns:c16="http://schemas.microsoft.com/office/drawing/2014/chart" uri="{C3380CC4-5D6E-409C-BE32-E72D297353CC}">
                <c16:uniqueId val="{00000009-B976-4C07-BE89-ACCD75EE9F2A}"/>
              </c:ext>
            </c:extLst>
          </c:dPt>
          <c:dLbls>
            <c:dLbl>
              <c:idx val="0"/>
              <c:delete val="1"/>
              <c:extLst>
                <c:ext xmlns:c15="http://schemas.microsoft.com/office/drawing/2012/chart" uri="{CE6537A1-D6FC-4f65-9D91-7224C49458BB}"/>
                <c:ext xmlns:c16="http://schemas.microsoft.com/office/drawing/2014/chart" uri="{C3380CC4-5D6E-409C-BE32-E72D297353CC}">
                  <c16:uniqueId val="{00000006-4A07-441B-815D-ED51C3376388}"/>
                </c:ext>
              </c:extLst>
            </c:dLbl>
            <c:dLbl>
              <c:idx val="1"/>
              <c:delete val="1"/>
              <c:extLst>
                <c:ext xmlns:c15="http://schemas.microsoft.com/office/drawing/2012/chart" uri="{CE6537A1-D6FC-4f65-9D91-7224C49458BB}"/>
                <c:ext xmlns:c16="http://schemas.microsoft.com/office/drawing/2014/chart" uri="{C3380CC4-5D6E-409C-BE32-E72D297353CC}">
                  <c16:uniqueId val="{00000007-4A07-441B-815D-ED51C3376388}"/>
                </c:ext>
              </c:extLst>
            </c:dLbl>
            <c:dLbl>
              <c:idx val="2"/>
              <c:delete val="1"/>
              <c:extLst>
                <c:ext xmlns:c15="http://schemas.microsoft.com/office/drawing/2012/chart" uri="{CE6537A1-D6FC-4f65-9D91-7224C49458BB}"/>
                <c:ext xmlns:c16="http://schemas.microsoft.com/office/drawing/2014/chart" uri="{C3380CC4-5D6E-409C-BE32-E72D297353CC}">
                  <c16:uniqueId val="{00000008-4A07-441B-815D-ED51C3376388}"/>
                </c:ext>
              </c:extLst>
            </c:dLbl>
            <c:dLbl>
              <c:idx val="3"/>
              <c:tx>
                <c:rich>
                  <a:bodyPr/>
                  <a:lstStyle/>
                  <a:p>
                    <a:fld id="{A5788384-4CF0-4C60-A2B3-81107D5F3932}" type="CELLRANGE">
                      <a:rPr lang="en-US"/>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B976-4C07-BE89-ACCD75EE9F2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1"/>
                <c15:leaderLines>
                  <c:spPr>
                    <a:ln w="6350" cap="flat" cmpd="sng" algn="ctr">
                      <a:solidFill>
                        <a:schemeClr val="tx1"/>
                      </a:solidFill>
                      <a:prstDash val="solid"/>
                      <a:round/>
                    </a:ln>
                    <a:effectLst/>
                  </c:spPr>
                </c15:leaderLines>
              </c:ext>
            </c:extLst>
          </c:dLbls>
          <c:cat>
            <c:strRef>
              <c:f>Sheet1!$A$2:$A$5</c:f>
              <c:strCache>
                <c:ptCount val="4"/>
                <c:pt idx="0">
                  <c:v>Broadcaster</c:v>
                </c:pt>
                <c:pt idx="1">
                  <c:v>SVOD/AVOD</c:v>
                </c:pt>
                <c:pt idx="2">
                  <c:v>Video-sharing</c:v>
                </c:pt>
                <c:pt idx="3">
                  <c:v>Total Identified Viewing</c:v>
                </c:pt>
              </c:strCache>
            </c:strRef>
          </c:cat>
          <c:val>
            <c:numRef>
              <c:f>Sheet1!$C$2:$C$5</c:f>
              <c:numCache>
                <c:formatCode>General</c:formatCode>
                <c:ptCount val="4"/>
                <c:pt idx="0">
                  <c:v>153.25</c:v>
                </c:pt>
                <c:pt idx="1">
                  <c:v>37.816666666666663</c:v>
                </c:pt>
                <c:pt idx="2">
                  <c:v>16.733333333333334</c:v>
                </c:pt>
                <c:pt idx="3">
                  <c:v>207.8</c:v>
                </c:pt>
              </c:numCache>
            </c:numRef>
          </c:val>
          <c:extLst>
            <c:ext xmlns:c15="http://schemas.microsoft.com/office/drawing/2012/chart" uri="{02D57815-91ED-43cb-92C2-25804820EDAC}">
              <c15:datalabelsRange>
                <c15:f>Sheet1!$C$7:$C$10</c15:f>
                <c15:dlblRangeCache>
                  <c:ptCount val="4"/>
                  <c:pt idx="0">
                    <c:v>98%</c:v>
                  </c:pt>
                  <c:pt idx="1">
                    <c:v>88%</c:v>
                  </c:pt>
                  <c:pt idx="2">
                    <c:v>35%</c:v>
                  </c:pt>
                  <c:pt idx="3">
                    <c:v>84%</c:v>
                  </c:pt>
                </c15:dlblRangeCache>
              </c15:datalabelsRange>
            </c:ext>
            <c:ext xmlns:c16="http://schemas.microsoft.com/office/drawing/2014/chart" uri="{C3380CC4-5D6E-409C-BE32-E72D297353CC}">
              <c16:uniqueId val="{00000001-260D-45CF-8F94-015AA72578F9}"/>
            </c:ext>
          </c:extLst>
        </c:ser>
        <c:ser>
          <c:idx val="2"/>
          <c:order val="2"/>
          <c:tx>
            <c:strRef>
              <c:f>Sheet1!$D$1</c:f>
              <c:strCache>
                <c:ptCount val="1"/>
                <c:pt idx="0">
                  <c:v>PCs</c:v>
                </c:pt>
              </c:strCache>
            </c:strRef>
          </c:tx>
          <c:spPr>
            <a:solidFill>
              <a:schemeClr val="accent3"/>
            </a:solidFill>
            <a:ln>
              <a:noFill/>
            </a:ln>
            <a:effectLst>
              <a:outerShdw blurRad="38100" dist="23000" dir="5400000" algn="tl">
                <a:srgbClr val="000000">
                  <a:alpha val="35000"/>
                </a:srgbClr>
              </a:outerShdw>
            </a:effectLst>
          </c:spPr>
          <c:invertIfNegative val="0"/>
          <c:dLbls>
            <c:dLbl>
              <c:idx val="3"/>
              <c:tx>
                <c:rich>
                  <a:bodyPr/>
                  <a:lstStyle/>
                  <a:p>
                    <a:fld id="{8E424329-E6B6-445C-A0C3-EF4438FEAAD4}" type="CELLREF">
                      <a:rPr lang="en-US" smtClean="0"/>
                      <a:pPr/>
                      <a:t>[CELLREF]</a:t>
                    </a:fld>
                    <a:endParaRPr lang="en-GB"/>
                  </a:p>
                </c:rich>
              </c:tx>
              <c:dLblPos val="inEnd"/>
              <c:showLegendKey val="0"/>
              <c:showVal val="1"/>
              <c:showCatName val="0"/>
              <c:showSerName val="0"/>
              <c:showPercent val="0"/>
              <c:showBubbleSize val="0"/>
              <c:extLst>
                <c:ext xmlns:c15="http://schemas.microsoft.com/office/drawing/2012/chart" uri="{CE6537A1-D6FC-4f65-9D91-7224C49458BB}">
                  <c15:dlblFieldTable>
                    <c15:dlblFTEntry>
                      <c15:txfldGUID>{8E424329-E6B6-445C-A0C3-EF4438FEAAD4}</c15:txfldGUID>
                      <c15:f>Sheet1!$D$10</c15:f>
                      <c15:dlblFieldTableCache>
                        <c:ptCount val="1"/>
                        <c:pt idx="0">
                          <c:v>4%</c:v>
                        </c:pt>
                      </c15:dlblFieldTableCache>
                    </c15:dlblFTEntry>
                  </c15:dlblFieldTable>
                  <c15:showDataLabelsRange val="0"/>
                </c:ext>
                <c:ext xmlns:c16="http://schemas.microsoft.com/office/drawing/2014/chart" uri="{C3380CC4-5D6E-409C-BE32-E72D297353CC}">
                  <c16:uniqueId val="{00000009-4A07-441B-815D-ED51C3376388}"/>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0"/>
            <c:showCatName val="0"/>
            <c:showSerName val="0"/>
            <c:showPercent val="0"/>
            <c:showBubbleSize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Sheet1!$A$2:$A$5</c:f>
              <c:strCache>
                <c:ptCount val="4"/>
                <c:pt idx="0">
                  <c:v>Broadcaster</c:v>
                </c:pt>
                <c:pt idx="1">
                  <c:v>SVOD/AVOD</c:v>
                </c:pt>
                <c:pt idx="2">
                  <c:v>Video-sharing</c:v>
                </c:pt>
                <c:pt idx="3">
                  <c:v>Total Identified Viewing</c:v>
                </c:pt>
              </c:strCache>
            </c:strRef>
          </c:cat>
          <c:val>
            <c:numRef>
              <c:f>Sheet1!$D$2:$D$5</c:f>
              <c:numCache>
                <c:formatCode>General</c:formatCode>
                <c:ptCount val="4"/>
                <c:pt idx="0">
                  <c:v>0.9</c:v>
                </c:pt>
                <c:pt idx="1">
                  <c:v>1.9000000000000001</c:v>
                </c:pt>
                <c:pt idx="2">
                  <c:v>6.6333333333333329</c:v>
                </c:pt>
                <c:pt idx="3">
                  <c:v>9.4333333333333336</c:v>
                </c:pt>
              </c:numCache>
            </c:numRef>
          </c:val>
          <c:extLst>
            <c:ext xmlns:c16="http://schemas.microsoft.com/office/drawing/2014/chart" uri="{C3380CC4-5D6E-409C-BE32-E72D297353CC}">
              <c16:uniqueId val="{00000002-260D-45CF-8F94-015AA72578F9}"/>
            </c:ext>
          </c:extLst>
        </c:ser>
        <c:ser>
          <c:idx val="3"/>
          <c:order val="3"/>
          <c:tx>
            <c:strRef>
              <c:f>Sheet1!$E$1</c:f>
              <c:strCache>
                <c:ptCount val="1"/>
                <c:pt idx="0">
                  <c:v>Tablets</c:v>
                </c:pt>
              </c:strCache>
            </c:strRef>
          </c:tx>
          <c:spPr>
            <a:solidFill>
              <a:schemeClr val="accent4"/>
            </a:solidFill>
            <a:ln>
              <a:noFill/>
            </a:ln>
            <a:effectLst>
              <a:outerShdw blurRad="38100" dist="23000" dir="5400000" algn="tl">
                <a:srgbClr val="000000">
                  <a:alpha val="35000"/>
                </a:srgbClr>
              </a:outerShdw>
            </a:effectLst>
          </c:spPr>
          <c:invertIfNegative val="0"/>
          <c:dLbls>
            <c:dLbl>
              <c:idx val="3"/>
              <c:layout>
                <c:manualLayout>
                  <c:x val="0"/>
                  <c:y val="9.3424826376543365E-3"/>
                </c:manualLayout>
              </c:layout>
              <c:tx>
                <c:rich>
                  <a:bodyPr/>
                  <a:lstStyle/>
                  <a:p>
                    <a:fld id="{5F0F8232-CA65-4D0F-B050-6C10D2FCE033}" type="CELLREF">
                      <a:rPr lang="en-US" smtClean="0"/>
                      <a:pPr/>
                      <a:t>[CELLREF]</a:t>
                    </a:fld>
                    <a:endParaRPr lang="en-GB"/>
                  </a:p>
                </c:rich>
              </c:tx>
              <c:dLblPos val="ctr"/>
              <c:showLegendKey val="0"/>
              <c:showVal val="1"/>
              <c:showCatName val="0"/>
              <c:showSerName val="0"/>
              <c:showPercent val="0"/>
              <c:showBubbleSize val="0"/>
              <c:extLst>
                <c:ext xmlns:c15="http://schemas.microsoft.com/office/drawing/2012/chart" uri="{CE6537A1-D6FC-4f65-9D91-7224C49458BB}">
                  <c15:dlblFieldTable>
                    <c15:dlblFTEntry>
                      <c15:txfldGUID>{5F0F8232-CA65-4D0F-B050-6C10D2FCE033}</c15:txfldGUID>
                      <c15:f>Sheet1!$E$10</c15:f>
                      <c15:dlblFieldTableCache>
                        <c:ptCount val="1"/>
                        <c:pt idx="0">
                          <c:v>3%</c:v>
                        </c:pt>
                      </c15:dlblFieldTableCache>
                    </c15:dlblFTEntry>
                  </c15:dlblFieldTable>
                  <c15:showDataLabelsRange val="0"/>
                </c:ext>
                <c:ext xmlns:c16="http://schemas.microsoft.com/office/drawing/2014/chart" uri="{C3380CC4-5D6E-409C-BE32-E72D297353CC}">
                  <c16:uniqueId val="{0000000A-4A07-441B-815D-ED51C3376388}"/>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0"/>
            <c:showCatName val="0"/>
            <c:showSerName val="0"/>
            <c:showPercent val="0"/>
            <c:showBubbleSize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Sheet1!$A$2:$A$5</c:f>
              <c:strCache>
                <c:ptCount val="4"/>
                <c:pt idx="0">
                  <c:v>Broadcaster</c:v>
                </c:pt>
                <c:pt idx="1">
                  <c:v>SVOD/AVOD</c:v>
                </c:pt>
                <c:pt idx="2">
                  <c:v>Video-sharing</c:v>
                </c:pt>
                <c:pt idx="3">
                  <c:v>Total Identified Viewing</c:v>
                </c:pt>
              </c:strCache>
            </c:strRef>
          </c:cat>
          <c:val>
            <c:numRef>
              <c:f>Sheet1!$E$2:$E$5</c:f>
              <c:numCache>
                <c:formatCode>General</c:formatCode>
                <c:ptCount val="4"/>
                <c:pt idx="0">
                  <c:v>1.2333333333333334</c:v>
                </c:pt>
                <c:pt idx="1">
                  <c:v>1.5</c:v>
                </c:pt>
                <c:pt idx="2">
                  <c:v>3.5</c:v>
                </c:pt>
                <c:pt idx="3">
                  <c:v>6.2333333333333334</c:v>
                </c:pt>
              </c:numCache>
            </c:numRef>
          </c:val>
          <c:extLst>
            <c:ext xmlns:c16="http://schemas.microsoft.com/office/drawing/2014/chart" uri="{C3380CC4-5D6E-409C-BE32-E72D297353CC}">
              <c16:uniqueId val="{00000003-260D-45CF-8F94-015AA72578F9}"/>
            </c:ext>
          </c:extLst>
        </c:ser>
        <c:ser>
          <c:idx val="4"/>
          <c:order val="4"/>
          <c:tx>
            <c:strRef>
              <c:f>Sheet1!$F$1</c:f>
              <c:strCache>
                <c:ptCount val="1"/>
                <c:pt idx="0">
                  <c:v>Smartphones</c:v>
                </c:pt>
              </c:strCache>
            </c:strRef>
          </c:tx>
          <c:spPr>
            <a:solidFill>
              <a:schemeClr val="accent5"/>
            </a:solidFill>
            <a:ln>
              <a:noFill/>
            </a:ln>
            <a:effectLst>
              <a:outerShdw blurRad="38100" dist="23000" dir="5400000" algn="tl">
                <a:srgbClr val="000000">
                  <a:alpha val="35000"/>
                </a:srgbClr>
              </a:outerShdw>
            </a:effectLst>
          </c:spPr>
          <c:invertIfNegative val="0"/>
          <c:dLbls>
            <c:dLbl>
              <c:idx val="3"/>
              <c:tx>
                <c:rich>
                  <a:bodyPr/>
                  <a:lstStyle/>
                  <a:p>
                    <a:fld id="{ABBD8001-E37E-4E11-B28D-7B02AA73DA8B}" type="CELLREF">
                      <a:rPr lang="en-US" smtClean="0"/>
                      <a:pPr/>
                      <a:t>[CELLREF]</a:t>
                    </a:fld>
                    <a:endParaRPr lang="en-GB"/>
                  </a:p>
                </c:rich>
              </c:tx>
              <c:dLblPos val="inEnd"/>
              <c:showLegendKey val="0"/>
              <c:showVal val="1"/>
              <c:showCatName val="0"/>
              <c:showSerName val="0"/>
              <c:showPercent val="0"/>
              <c:showBubbleSize val="0"/>
              <c:extLst>
                <c:ext xmlns:c15="http://schemas.microsoft.com/office/drawing/2012/chart" uri="{CE6537A1-D6FC-4f65-9D91-7224C49458BB}">
                  <c15:dlblFieldTable>
                    <c15:dlblFTEntry>
                      <c15:txfldGUID>{ABBD8001-E37E-4E11-B28D-7B02AA73DA8B}</c15:txfldGUID>
                      <c15:f>Sheet1!$F$10</c15:f>
                      <c15:dlblFieldTableCache>
                        <c:ptCount val="1"/>
                        <c:pt idx="0">
                          <c:v>9%</c:v>
                        </c:pt>
                      </c15:dlblFieldTableCache>
                    </c15:dlblFTEntry>
                  </c15:dlblFieldTable>
                  <c15:showDataLabelsRange val="0"/>
                </c:ext>
                <c:ext xmlns:c16="http://schemas.microsoft.com/office/drawing/2014/chart" uri="{C3380CC4-5D6E-409C-BE32-E72D297353CC}">
                  <c16:uniqueId val="{0000000B-4A07-441B-815D-ED51C3376388}"/>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0"/>
            <c:showCatName val="0"/>
            <c:showSerName val="0"/>
            <c:showPercent val="0"/>
            <c:showBubbleSize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Sheet1!$A$2:$A$5</c:f>
              <c:strCache>
                <c:ptCount val="4"/>
                <c:pt idx="0">
                  <c:v>Broadcaster</c:v>
                </c:pt>
                <c:pt idx="1">
                  <c:v>SVOD/AVOD</c:v>
                </c:pt>
                <c:pt idx="2">
                  <c:v>Video-sharing</c:v>
                </c:pt>
                <c:pt idx="3">
                  <c:v>Total Identified Viewing</c:v>
                </c:pt>
              </c:strCache>
            </c:strRef>
          </c:cat>
          <c:val>
            <c:numRef>
              <c:f>Sheet1!$F$2:$F$5</c:f>
              <c:numCache>
                <c:formatCode>General</c:formatCode>
                <c:ptCount val="4"/>
                <c:pt idx="0">
                  <c:v>1.0666666666666667</c:v>
                </c:pt>
                <c:pt idx="1">
                  <c:v>1.7333333333333334</c:v>
                </c:pt>
                <c:pt idx="2">
                  <c:v>20.283333333333331</c:v>
                </c:pt>
                <c:pt idx="3">
                  <c:v>23.083333333333332</c:v>
                </c:pt>
              </c:numCache>
            </c:numRef>
          </c:val>
          <c:extLst>
            <c:ext xmlns:c16="http://schemas.microsoft.com/office/drawing/2014/chart" uri="{C3380CC4-5D6E-409C-BE32-E72D297353CC}">
              <c16:uniqueId val="{00000004-260D-45CF-8F94-015AA72578F9}"/>
            </c:ext>
          </c:extLst>
        </c:ser>
        <c:dLbls>
          <c:dLblPos val="inEnd"/>
          <c:showLegendKey val="0"/>
          <c:showVal val="1"/>
          <c:showCatName val="0"/>
          <c:showSerName val="0"/>
          <c:showPercent val="0"/>
          <c:showBubbleSize val="0"/>
        </c:dLbls>
        <c:gapWidth val="1"/>
        <c:overlap val="100"/>
        <c:axId val="2094734552"/>
        <c:axId val="2094734553"/>
      </c:barChart>
      <c:catAx>
        <c:axId val="2094734552"/>
        <c:scaling>
          <c:orientation val="minMax"/>
        </c:scaling>
        <c:delete val="0"/>
        <c:axPos val="b"/>
        <c:numFmt formatCode="General" sourceLinked="0"/>
        <c:majorTickMark val="none"/>
        <c:minorTickMark val="none"/>
        <c:tickLblPos val="low"/>
        <c:spPr>
          <a:noFill/>
          <a:ln w="12700" cap="flat" cmpd="sng" algn="ctr">
            <a:noFill/>
            <a:prstDash val="solid"/>
            <a:round/>
          </a:ln>
          <a:effectLst/>
        </c:spPr>
        <c:txPr>
          <a:bodyPr rot="0" spcFirstLastPara="1" vertOverflow="ellipsis" wrap="square" anchor="ctr" anchorCtr="1"/>
          <a:lstStyle/>
          <a:p>
            <a:pPr>
              <a:defRPr sz="1200" b="1" i="0" u="none" strike="noStrike" kern="1200" baseline="0">
                <a:solidFill>
                  <a:schemeClr val="bg2"/>
                </a:solidFill>
                <a:latin typeface="+mn-lt"/>
                <a:ea typeface="+mn-ea"/>
                <a:cs typeface="+mn-cs"/>
              </a:defRPr>
            </a:pPr>
            <a:endParaRPr lang="en-US"/>
          </a:p>
        </c:txPr>
        <c:crossAx val="2094734553"/>
        <c:crosses val="autoZero"/>
        <c:auto val="1"/>
        <c:lblAlgn val="ctr"/>
        <c:lblOffset val="100"/>
        <c:noMultiLvlLbl val="1"/>
      </c:catAx>
      <c:valAx>
        <c:axId val="2094734553"/>
        <c:scaling>
          <c:orientation val="minMax"/>
          <c:max val="280"/>
          <c:min val="0"/>
        </c:scaling>
        <c:delete val="0"/>
        <c:axPos val="l"/>
        <c:numFmt formatCode="&quot; &quot;;&quot; &quot;;&quot; &quot;" sourceLinked="0"/>
        <c:majorTickMark val="none"/>
        <c:minorTickMark val="none"/>
        <c:tickLblPos val="nextTo"/>
        <c:spPr>
          <a:noFill/>
          <a:ln w="12700" cap="flat" cmpd="sng" algn="ctr">
            <a:noFill/>
            <a:prstDash val="solid"/>
            <a:round/>
          </a:ln>
          <a:effectLst/>
        </c:spPr>
        <c:txPr>
          <a:bodyPr rot="0" spcFirstLastPara="1" vertOverflow="ellipsis" wrap="square" anchor="ctr" anchorCtr="1"/>
          <a:lstStyle/>
          <a:p>
            <a:pPr>
              <a:defRPr sz="1000" b="0" i="0" u="none" strike="noStrike" kern="1200" baseline="0">
                <a:solidFill>
                  <a:schemeClr val="bg1"/>
                </a:solidFill>
                <a:latin typeface="+mn-lt"/>
                <a:ea typeface="+mn-ea"/>
                <a:cs typeface="+mn-cs"/>
              </a:defRPr>
            </a:pPr>
            <a:endParaRPr lang="en-US"/>
          </a:p>
        </c:txPr>
        <c:crossAx val="2094734552"/>
        <c:crosses val="autoZero"/>
        <c:crossBetween val="between"/>
        <c:majorUnit val="46.666699999999999"/>
        <c:minorUnit val="23.333300000000001"/>
      </c:valAx>
      <c:spPr>
        <a:noFill/>
        <a:ln w="12700" cap="flat">
          <a:noFill/>
          <a:miter lim="400000"/>
        </a:ln>
        <a:effectLst/>
      </c:spPr>
    </c:plotArea>
    <c:plotVisOnly val="1"/>
    <c:dispBlanksAs val="gap"/>
    <c:showDLblsOverMax val="1"/>
  </c:chart>
  <c:spPr>
    <a:noFill/>
    <a:ln w="6350" cap="flat" cmpd="sng" algn="ctr">
      <a:noFill/>
      <a:prstDash val="solid"/>
      <a:miter lim="800000"/>
    </a:ln>
    <a:effectLst/>
  </c:spPr>
  <c:txPr>
    <a:bodyPr/>
    <a:lstStyle/>
    <a:p>
      <a:pPr>
        <a:defRPr>
          <a:solidFill>
            <a:schemeClr val="bg1"/>
          </a:solidFill>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Sheet1!$A$5</c:f>
              <c:strCache>
                <c:ptCount val="1"/>
                <c:pt idx="0">
                  <c:v>Magazines</c:v>
                </c:pt>
              </c:strCache>
            </c:strRef>
          </c:tx>
          <c:dPt>
            <c:idx val="0"/>
            <c:bubble3D val="0"/>
            <c:spPr>
              <a:solidFill>
                <a:sysClr val="window" lastClr="FFFFFF">
                  <a:lumMod val="50000"/>
                </a:sysClr>
              </a:solidFill>
            </c:spPr>
            <c:extLst>
              <c:ext xmlns:c16="http://schemas.microsoft.com/office/drawing/2014/chart" uri="{C3380CC4-5D6E-409C-BE32-E72D297353CC}">
                <c16:uniqueId val="{00000001-4D6A-4EEC-94C1-E472FDD36E52}"/>
              </c:ext>
            </c:extLst>
          </c:dPt>
          <c:dPt>
            <c:idx val="1"/>
            <c:bubble3D val="0"/>
            <c:spPr>
              <a:solidFill>
                <a:srgbClr val="DBDBDB"/>
              </a:solidFill>
            </c:spPr>
            <c:extLst>
              <c:ext xmlns:c16="http://schemas.microsoft.com/office/drawing/2014/chart" uri="{C3380CC4-5D6E-409C-BE32-E72D297353CC}">
                <c16:uniqueId val="{00000003-4D6A-4EEC-94C1-E472FDD36E52}"/>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4D6A-4EEC-94C1-E472FDD36E52}"/>
                </c:ext>
              </c:extLst>
            </c:dLbl>
            <c:dLbl>
              <c:idx val="1"/>
              <c:delete val="1"/>
              <c:extLst>
                <c:ext xmlns:c15="http://schemas.microsoft.com/office/drawing/2012/chart" uri="{CE6537A1-D6FC-4f65-9D91-7224C49458BB}"/>
                <c:ext xmlns:c16="http://schemas.microsoft.com/office/drawing/2014/chart" uri="{C3380CC4-5D6E-409C-BE32-E72D297353CC}">
                  <c16:uniqueId val="{00000003-4D6A-4EEC-94C1-E472FDD36E52}"/>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Sheet1!$B$5:$C$5</c:f>
              <c:numCache>
                <c:formatCode>0%</c:formatCode>
                <c:ptCount val="2"/>
                <c:pt idx="0">
                  <c:v>0.12</c:v>
                </c:pt>
                <c:pt idx="1">
                  <c:v>0.88</c:v>
                </c:pt>
              </c:numCache>
            </c:numRef>
          </c:val>
          <c:extLst>
            <c:ext xmlns:c16="http://schemas.microsoft.com/office/drawing/2014/chart" uri="{C3380CC4-5D6E-409C-BE32-E72D297353CC}">
              <c16:uniqueId val="{00000004-4D6A-4EEC-94C1-E472FDD36E52}"/>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Sheet1!$A$4</c:f>
              <c:strCache>
                <c:ptCount val="1"/>
                <c:pt idx="0">
                  <c:v>Newspapers</c:v>
                </c:pt>
              </c:strCache>
            </c:strRef>
          </c:tx>
          <c:dPt>
            <c:idx val="0"/>
            <c:bubble3D val="0"/>
            <c:spPr>
              <a:solidFill>
                <a:sysClr val="window" lastClr="FFFFFF">
                  <a:lumMod val="50000"/>
                </a:sysClr>
              </a:solidFill>
            </c:spPr>
            <c:extLst>
              <c:ext xmlns:c16="http://schemas.microsoft.com/office/drawing/2014/chart" uri="{C3380CC4-5D6E-409C-BE32-E72D297353CC}">
                <c16:uniqueId val="{00000001-4514-4956-9FFD-92BCBDA28AAD}"/>
              </c:ext>
            </c:extLst>
          </c:dPt>
          <c:dPt>
            <c:idx val="1"/>
            <c:bubble3D val="0"/>
            <c:spPr>
              <a:solidFill>
                <a:srgbClr val="DBDBDB"/>
              </a:solidFill>
            </c:spPr>
            <c:extLst>
              <c:ext xmlns:c16="http://schemas.microsoft.com/office/drawing/2014/chart" uri="{C3380CC4-5D6E-409C-BE32-E72D297353CC}">
                <c16:uniqueId val="{00000003-4514-4956-9FFD-92BCBDA28AA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514-4956-9FFD-92BCBDA28AA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that you trust</c:v>
                </c:pt>
                <c:pt idx="1">
                  <c:v>not trust</c:v>
                </c:pt>
              </c:strCache>
            </c:strRef>
          </c:cat>
          <c:val>
            <c:numRef>
              <c:f>Sheet1!$B$4:$C$4</c:f>
              <c:numCache>
                <c:formatCode>0%</c:formatCode>
                <c:ptCount val="2"/>
                <c:pt idx="0">
                  <c:v>0.19</c:v>
                </c:pt>
                <c:pt idx="1">
                  <c:v>0.81</c:v>
                </c:pt>
              </c:numCache>
            </c:numRef>
          </c:val>
          <c:extLst>
            <c:ext xmlns:c16="http://schemas.microsoft.com/office/drawing/2014/chart" uri="{C3380CC4-5D6E-409C-BE32-E72D297353CC}">
              <c16:uniqueId val="{00000004-4514-4956-9FFD-92BCBDA28AA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Sheet1!$A$3</c:f>
              <c:strCache>
                <c:ptCount val="1"/>
                <c:pt idx="0">
                  <c:v>Radio</c:v>
                </c:pt>
              </c:strCache>
            </c:strRef>
          </c:tx>
          <c:dPt>
            <c:idx val="0"/>
            <c:bubble3D val="0"/>
            <c:spPr>
              <a:solidFill>
                <a:sysClr val="window" lastClr="FFFFFF">
                  <a:lumMod val="50000"/>
                </a:sysClr>
              </a:solidFill>
            </c:spPr>
            <c:extLst>
              <c:ext xmlns:c16="http://schemas.microsoft.com/office/drawing/2014/chart" uri="{C3380CC4-5D6E-409C-BE32-E72D297353CC}">
                <c16:uniqueId val="{00000001-6C9C-4BC1-97DC-9812F36967C2}"/>
              </c:ext>
            </c:extLst>
          </c:dPt>
          <c:dPt>
            <c:idx val="1"/>
            <c:bubble3D val="0"/>
            <c:spPr>
              <a:solidFill>
                <a:srgbClr val="DBDBDB"/>
              </a:solidFill>
            </c:spPr>
            <c:extLst>
              <c:ext xmlns:c16="http://schemas.microsoft.com/office/drawing/2014/chart" uri="{C3380CC4-5D6E-409C-BE32-E72D297353CC}">
                <c16:uniqueId val="{00000003-6C9C-4BC1-97DC-9812F36967C2}"/>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C9C-4BC1-97DC-9812F36967C2}"/>
                </c:ext>
              </c:extLst>
            </c:dLbl>
            <c:dLbl>
              <c:idx val="1"/>
              <c:delete val="1"/>
              <c:extLst>
                <c:ext xmlns:c15="http://schemas.microsoft.com/office/drawing/2012/chart" uri="{CE6537A1-D6FC-4f65-9D91-7224C49458BB}"/>
                <c:ext xmlns:c16="http://schemas.microsoft.com/office/drawing/2014/chart" uri="{C3380CC4-5D6E-409C-BE32-E72D297353CC}">
                  <c16:uniqueId val="{00000003-6C9C-4BC1-97DC-9812F36967C2}"/>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Sheet1!$B$3:$C$3</c:f>
              <c:numCache>
                <c:formatCode>0%</c:formatCode>
                <c:ptCount val="2"/>
                <c:pt idx="0">
                  <c:v>0.16</c:v>
                </c:pt>
                <c:pt idx="1">
                  <c:v>0.84</c:v>
                </c:pt>
              </c:numCache>
            </c:numRef>
          </c:val>
          <c:extLst>
            <c:ext xmlns:c16="http://schemas.microsoft.com/office/drawing/2014/chart" uri="{C3380CC4-5D6E-409C-BE32-E72D297353CC}">
              <c16:uniqueId val="{00000004-6C9C-4BC1-97DC-9812F36967C2}"/>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0.07076</cdr:x>
      <cdr:y>0.29508</cdr:y>
    </cdr:from>
    <cdr:to>
      <cdr:x>0.21313</cdr:x>
      <cdr:y>0.35246</cdr:y>
    </cdr:to>
    <cdr:sp macro="" textlink="">
      <cdr:nvSpPr>
        <cdr:cNvPr id="2" name="TextBox 1">
          <a:extLst xmlns:a="http://schemas.openxmlformats.org/drawingml/2006/main">
            <a:ext uri="{FF2B5EF4-FFF2-40B4-BE49-F238E27FC236}">
              <a16:creationId xmlns:a16="http://schemas.microsoft.com/office/drawing/2014/main" id="{5A61B535-9F05-65F4-C993-C8C2EDCEE024}"/>
            </a:ext>
          </a:extLst>
        </cdr:cNvPr>
        <cdr:cNvSpPr txBox="1"/>
      </cdr:nvSpPr>
      <cdr:spPr>
        <a:xfrm xmlns:a="http://schemas.openxmlformats.org/drawingml/2006/main">
          <a:off x="743289" y="1371600"/>
          <a:ext cx="1495425" cy="2667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b="1" dirty="0">
              <a:solidFill>
                <a:schemeClr val="bg1"/>
              </a:solidFill>
            </a:rPr>
            <a:t>177 minutes daily</a:t>
          </a:r>
          <a:endParaRPr lang="en-US" sz="1100" b="1" dirty="0">
            <a:solidFill>
              <a:schemeClr val="bg1"/>
            </a:solidFill>
          </a:endParaRPr>
        </a:p>
      </cdr:txBody>
    </cdr:sp>
  </cdr:relSizeAnchor>
</c:userShapes>
</file>

<file path=ppt/handoutMasters/_rels/handoutMaster1.xml.rels><?xml version="1.0" encoding="UTF-8" standalone="yes"?>
<Relationships xmlns="http://schemas.openxmlformats.org/package/2006/relationships"><Relationship Id="rId2" Type="http://schemas.openxmlformats.org/officeDocument/2006/relationships/tags" Target="../tags/tag210.xml"/><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GB"/>
          </a:p>
        </p:txBody>
      </p:sp>
      <p:sp>
        <p:nvSpPr>
          <p:cNvPr id="3" name="Date Placeholder 2"/>
          <p:cNvSpPr>
            <a:spLocks noGrp="1"/>
          </p:cNvSpPr>
          <p:nvPr>
            <p:ph type="dt" sz="quarter" idx="1"/>
          </p:nvPr>
        </p:nvSpPr>
        <p:spPr>
          <a:xfrm>
            <a:off x="3902597" y="0"/>
            <a:ext cx="2985558" cy="502835"/>
          </a:xfrm>
          <a:prstGeom prst="rect">
            <a:avLst/>
          </a:prstGeom>
        </p:spPr>
        <p:txBody>
          <a:bodyPr vert="horz" lIns="96634" tIns="48317" rIns="96634" bIns="48317" rtlCol="0"/>
          <a:lstStyle>
            <a:lvl1pPr algn="r">
              <a:defRPr sz="1300"/>
            </a:lvl1pPr>
          </a:lstStyle>
          <a:p>
            <a:fld id="{856BA460-DC86-49AC-90AA-86C1E02239B2}" type="datetimeFigureOut">
              <a:rPr lang="en-GB" smtClean="0"/>
              <a:t>02/06/2026</a:t>
            </a:fld>
            <a:endParaRPr lang="en-GB"/>
          </a:p>
        </p:txBody>
      </p:sp>
      <p:sp>
        <p:nvSpPr>
          <p:cNvPr id="4" name="Footer Placeholder 3"/>
          <p:cNvSpPr>
            <a:spLocks noGrp="1"/>
          </p:cNvSpPr>
          <p:nvPr>
            <p:ph type="ftr" sz="quarter" idx="2"/>
          </p:nvPr>
        </p:nvSpPr>
        <p:spPr>
          <a:xfrm>
            <a:off x="0" y="9519055"/>
            <a:ext cx="2985558" cy="502834"/>
          </a:xfrm>
          <a:prstGeom prst="rect">
            <a:avLst/>
          </a:prstGeom>
        </p:spPr>
        <p:txBody>
          <a:bodyPr vert="horz" lIns="96634" tIns="48317" rIns="96634" bIns="48317" rtlCol="0" anchor="b"/>
          <a:lstStyle>
            <a:lvl1pPr algn="l">
              <a:defRPr sz="1300"/>
            </a:lvl1pPr>
          </a:lstStyle>
          <a:p>
            <a:endParaRPr lang="en-GB"/>
          </a:p>
        </p:txBody>
      </p:sp>
      <p:sp>
        <p:nvSpPr>
          <p:cNvPr id="5" name="Slide Number Placeholder 4"/>
          <p:cNvSpPr>
            <a:spLocks noGrp="1"/>
          </p:cNvSpPr>
          <p:nvPr>
            <p:ph type="sldNum" sz="quarter" idx="3"/>
          </p:nvPr>
        </p:nvSpPr>
        <p:spPr>
          <a:xfrm>
            <a:off x="3902597" y="9519055"/>
            <a:ext cx="2985558" cy="502834"/>
          </a:xfrm>
          <a:prstGeom prst="rect">
            <a:avLst/>
          </a:prstGeom>
        </p:spPr>
        <p:txBody>
          <a:bodyPr vert="horz" lIns="96634" tIns="48317" rIns="96634" bIns="48317" rtlCol="0" anchor="b"/>
          <a:lstStyle>
            <a:lvl1pPr algn="r">
              <a:defRPr sz="1300"/>
            </a:lvl1pPr>
          </a:lstStyle>
          <a:p>
            <a:fld id="{08DDBEB2-BA40-44C0-A1B9-C3272EDE07E4}" type="slidenum">
              <a:rPr lang="en-GB" smtClean="0"/>
              <a:t>‹#›</a:t>
            </a:fld>
            <a:endParaRPr lang="en-GB"/>
          </a:p>
        </p:txBody>
      </p:sp>
    </p:spTree>
    <p:custDataLst>
      <p:tags r:id="rId2"/>
    </p:custDataLst>
    <p:extLst>
      <p:ext uri="{BB962C8B-B14F-4D97-AF65-F5344CB8AC3E}">
        <p14:creationId xmlns:p14="http://schemas.microsoft.com/office/powerpoint/2010/main" val="9023875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GB"/>
          </a:p>
        </p:txBody>
      </p:sp>
      <p:sp>
        <p:nvSpPr>
          <p:cNvPr id="3" name="Date Placeholder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AC2C2853-E575-4BC1-90FA-3518084ECF7E}" type="datetimeFigureOut">
              <a:rPr lang="en-GB" smtClean="0"/>
              <a:t>02/06/2026</a:t>
            </a:fld>
            <a:endParaRPr lang="en-GB"/>
          </a:p>
        </p:txBody>
      </p:sp>
      <p:sp>
        <p:nvSpPr>
          <p:cNvPr id="4" name="Slide Image Placeholder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en-GB"/>
          </a:p>
        </p:txBody>
      </p:sp>
      <p:sp>
        <p:nvSpPr>
          <p:cNvPr id="5" name="Notes Placeholder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en-GB"/>
          </a:p>
        </p:txBody>
      </p:sp>
      <p:sp>
        <p:nvSpPr>
          <p:cNvPr id="7" name="Slide Number Placehold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BA0DFD36-33EA-4DB4-B32D-6EBE0B1D4496}" type="slidenum">
              <a:rPr lang="en-GB" smtClean="0"/>
              <a:t>‹#›</a:t>
            </a:fld>
            <a:endParaRPr lang="en-GB"/>
          </a:p>
        </p:txBody>
      </p:sp>
    </p:spTree>
    <p:extLst>
      <p:ext uri="{BB962C8B-B14F-4D97-AF65-F5344CB8AC3E}">
        <p14:creationId xmlns:p14="http://schemas.microsoft.com/office/powerpoint/2010/main" val="1326831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thinkbox.tv/Research/Thinkbox-research/The-Age-of-Television-the-needs-that-drive-u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thinkbox.tv/why-tv/unrivalled-trust"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thinkbox.tv/training-and-tools/media-mix-navigator/media-mix-navigator"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thinkbox.tv/research/thinkbox-research/as-seen-on-tv-supercharging-your-small-busines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thinkbox.tv/research/thinkbox-research/context-effects"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ipa.co.uk/media/7699/ipa_crisis_in_creative_effectiveness_2019.pdf"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thinkbox.tv/research/media-mix-navigator/strategies-for-marketing-through-a-downturn/"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ukom.uk.net/ipsos-iris-overview.php"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Hello. Welcome to ‘TV advertising’s ultimate nickable charts’. This deck brings together the ultimate evidence which explains how and why TV is the most effective form of advertising – and is, in fact, becoming more effective.</a:t>
            </a:r>
          </a:p>
          <a:p>
            <a:endParaRPr lang="en-GB" sz="1300" dirty="0"/>
          </a:p>
          <a:p>
            <a:r>
              <a:rPr lang="en-GB" sz="1300" dirty="0"/>
              <a:t>If you have any questions about this deck – or would like more information on any topic – please contact us via info@thinkbox.tv.</a:t>
            </a:r>
          </a:p>
          <a:p>
            <a:endParaRPr lang="en-GB" sz="1300" dirty="0"/>
          </a:p>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1</a:t>
            </a:fld>
            <a:endParaRPr lang="en-GB"/>
          </a:p>
        </p:txBody>
      </p:sp>
    </p:spTree>
    <p:extLst>
      <p:ext uri="{BB962C8B-B14F-4D97-AF65-F5344CB8AC3E}">
        <p14:creationId xmlns:p14="http://schemas.microsoft.com/office/powerpoint/2010/main" val="4004798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F4776-3BB2-ACBF-112C-77C54CD977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146EBB-B32B-FE4F-638C-055FD9F39719}"/>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906408C-B7F0-2735-5DA4-2C64E63FE308}"/>
              </a:ext>
            </a:extLst>
          </p:cNvPr>
          <p:cNvSpPr>
            <a:spLocks noGrp="1"/>
          </p:cNvSpPr>
          <p:nvPr>
            <p:ph type="body" idx="1"/>
          </p:nvPr>
        </p:nvSpPr>
        <p:spPr/>
        <p:txBody>
          <a:bodyPr/>
          <a:lstStyle/>
          <a:p>
            <a:pPr marL="0" indent="0">
              <a:buFontTx/>
              <a:buNone/>
            </a:pPr>
            <a:r>
              <a:rPr lang="en-GB" dirty="0"/>
              <a:t>Without a single source data provider on time-spent watching AV advertising, this analysis takes a jigsaw approach, using a variety of data sources to build the most accurate picture of AV viewing time possible. </a:t>
            </a:r>
          </a:p>
          <a:p>
            <a:pPr marL="0" indent="0">
              <a:buFontTx/>
              <a:buNone/>
            </a:pPr>
            <a:endParaRPr lang="en-GB" dirty="0"/>
          </a:p>
          <a:p>
            <a:pPr marL="0" indent="0">
              <a:buFontTx/>
              <a:buNone/>
            </a:pPr>
            <a:r>
              <a:rPr lang="en-GB" dirty="0"/>
              <a:t>The data approach used to build the estimate for each platform:</a:t>
            </a:r>
          </a:p>
          <a:p>
            <a:pPr marL="171450" indent="-171450">
              <a:buFont typeface="Arial" panose="020B0604020202020204" pitchFamily="34" charset="0"/>
              <a:buChar char="•"/>
            </a:pPr>
            <a:r>
              <a:rPr lang="en-GB" dirty="0"/>
              <a:t>Total TV: Barb data for Total TV (broadcaster and SVOD/AVOD services) and the broadcasters’ own census data for BVOD advertising viewing time.</a:t>
            </a:r>
          </a:p>
          <a:p>
            <a:pPr marL="171450" indent="-171450">
              <a:buFont typeface="Arial" panose="020B0604020202020204" pitchFamily="34" charset="0"/>
              <a:buChar char="•"/>
            </a:pPr>
            <a:r>
              <a:rPr lang="en-GB" dirty="0"/>
              <a:t>Cinema: The UK Cinema Association provides total box office seats sold. We’ve estimated 15 minutes of advertising per seat. </a:t>
            </a:r>
          </a:p>
          <a:p>
            <a:pPr marL="171450" indent="-171450">
              <a:buFont typeface="Arial" panose="020B0604020202020204" pitchFamily="34" charset="0"/>
              <a:buChar char="•"/>
            </a:pPr>
            <a:r>
              <a:rPr lang="en-GB" dirty="0"/>
              <a:t>YouTube: Ad time modelled at 3.33% of content time (Enders Analysis, 23</a:t>
            </a:r>
            <a:r>
              <a:rPr lang="en-GB" baseline="30000" dirty="0"/>
              <a:t>rd</a:t>
            </a:r>
            <a:r>
              <a:rPr lang="en-GB" dirty="0"/>
              <a:t> October 2024) and excludes those estimated to be on the YouTube Premium tier.</a:t>
            </a:r>
          </a:p>
          <a:p>
            <a:pPr marL="171450" indent="-171450">
              <a:buFont typeface="Arial" panose="020B0604020202020204" pitchFamily="34" charset="0"/>
              <a:buChar char="•"/>
            </a:pPr>
            <a:r>
              <a:rPr lang="en-GB" dirty="0"/>
              <a:t>TikTok: Ad time modelled at 3.4% of content time using agency and broadcaster estimates.</a:t>
            </a:r>
          </a:p>
          <a:p>
            <a:pPr marL="171450" indent="-171450">
              <a:buFont typeface="Arial" panose="020B0604020202020204" pitchFamily="34" charset="0"/>
              <a:buChar char="•"/>
            </a:pPr>
            <a:r>
              <a:rPr lang="en-GB" dirty="0"/>
              <a:t>Other online video: ad time modelled at 3.33% of content time.</a:t>
            </a:r>
          </a:p>
          <a:p>
            <a:endParaRPr lang="en-GB" dirty="0"/>
          </a:p>
        </p:txBody>
      </p:sp>
      <p:sp>
        <p:nvSpPr>
          <p:cNvPr id="4" name="Slide Number Placeholder 3">
            <a:extLst>
              <a:ext uri="{FF2B5EF4-FFF2-40B4-BE49-F238E27FC236}">
                <a16:creationId xmlns:a16="http://schemas.microsoft.com/office/drawing/2014/main" id="{7864D4E3-5395-7EEC-DF25-541D784E113C}"/>
              </a:ext>
            </a:extLst>
          </p:cNvPr>
          <p:cNvSpPr>
            <a:spLocks noGrp="1"/>
          </p:cNvSpPr>
          <p:nvPr>
            <p:ph type="sldNum" sz="quarter" idx="10"/>
          </p:nvPr>
        </p:nvSpPr>
        <p:spPr/>
        <p:txBody>
          <a:bodyPr/>
          <a:lstStyle/>
          <a:p>
            <a:pPr marL="0" marR="0" lvl="0" indent="0" algn="r" defTabSz="952378" rtl="0" eaLnBrk="1" fontAlgn="auto" latinLnBrk="0" hangingPunct="1">
              <a:lnSpc>
                <a:spcPct val="100000"/>
              </a:lnSpc>
              <a:spcBef>
                <a:spcPts val="0"/>
              </a:spcBef>
              <a:spcAft>
                <a:spcPts val="0"/>
              </a:spcAft>
              <a:buClrTx/>
              <a:buSzTx/>
              <a:buFontTx/>
              <a:buNone/>
              <a:tabLst/>
              <a:defRPr/>
            </a:pPr>
            <a:fld id="{F281A8CC-AA9E-4ED1-97A5-A7C9D992D05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52378"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311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CE4C5-B22F-759A-072B-64AFCC0746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853A79-9AF3-8F95-174B-F264B77FFF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5D7986-1C6A-D4C6-6F14-B5DDC4A7DE34}"/>
              </a:ext>
            </a:extLst>
          </p:cNvPr>
          <p:cNvSpPr>
            <a:spLocks noGrp="1"/>
          </p:cNvSpPr>
          <p:nvPr>
            <p:ph type="body" idx="1"/>
          </p:nvPr>
        </p:nvSpPr>
        <p:spPr/>
        <p:txBody>
          <a:bodyPr/>
          <a:lstStyle/>
          <a:p>
            <a:r>
              <a:rPr lang="en-GB" sz="1800" b="0" i="0" u="none" strike="noStrike" baseline="0" dirty="0">
                <a:solidFill>
                  <a:srgbClr val="000000"/>
                </a:solidFill>
                <a:latin typeface="Founders Grotesk Regular"/>
              </a:rPr>
              <a:t>Breaking down Total TV into the different ways reveals the increasingly important role of Live and VOD viewing.</a:t>
            </a:r>
          </a:p>
          <a:p>
            <a:endParaRPr lang="en-GB" sz="1800" b="0" i="0" u="none" strike="noStrike" baseline="0" dirty="0">
              <a:solidFill>
                <a:srgbClr val="000000"/>
              </a:solidFill>
              <a:latin typeface="Founders Grotesk Regular"/>
            </a:endParaRPr>
          </a:p>
          <a:p>
            <a:r>
              <a:rPr lang="en-GB" sz="1800" b="0" i="0" u="none" strike="noStrike" baseline="0" dirty="0">
                <a:solidFill>
                  <a:srgbClr val="000000"/>
                </a:solidFill>
                <a:latin typeface="Founders Grotesk Regular"/>
              </a:rPr>
              <a:t>This data uses both Barb data and includes an estimate of any unknown viewing that is thought to fall into Playback and Live viewing.</a:t>
            </a:r>
          </a:p>
          <a:p>
            <a:endParaRPr lang="en-GB" sz="1800" b="0" i="0" u="none" strike="noStrike" baseline="0" dirty="0">
              <a:solidFill>
                <a:srgbClr val="000000"/>
              </a:solidFill>
              <a:latin typeface="Founders Grotesk Regular"/>
            </a:endParaRPr>
          </a:p>
        </p:txBody>
      </p:sp>
      <p:sp>
        <p:nvSpPr>
          <p:cNvPr id="4" name="Slide Number Placeholder 3">
            <a:extLst>
              <a:ext uri="{FF2B5EF4-FFF2-40B4-BE49-F238E27FC236}">
                <a16:creationId xmlns:a16="http://schemas.microsoft.com/office/drawing/2014/main" id="{2729E6B0-F47F-02C3-085C-C4BC12706D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E6A-FC86-4838-A2A3-D08A46407DD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381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fontAlgn="base">
              <a:spcBef>
                <a:spcPct val="30000"/>
              </a:spcBef>
              <a:spcAft>
                <a:spcPct val="0"/>
              </a:spcAft>
              <a:defRPr/>
            </a:pPr>
            <a:r>
              <a:rPr lang="en-GB" dirty="0">
                <a:solidFill>
                  <a:schemeClr val="bg1">
                    <a:lumMod val="50000"/>
                  </a:schemeClr>
                </a:solidFill>
              </a:rPr>
              <a:t>The Age of Television study, conducted by MTM, on behalf of Thinkbox, observed there are eight need states which define our video viewing habits:</a:t>
            </a:r>
            <a:endParaRPr lang="en-GB" baseline="0" dirty="0">
              <a:solidFill>
                <a:schemeClr val="bg1">
                  <a:lumMod val="50000"/>
                </a:schemeClr>
              </a:solidFill>
            </a:endParaRPr>
          </a:p>
          <a:p>
            <a:pPr defTabSz="966338" fontAlgn="base">
              <a:spcBef>
                <a:spcPct val="30000"/>
              </a:spcBef>
              <a:spcAft>
                <a:spcPct val="0"/>
              </a:spcAft>
              <a:defRPr/>
            </a:pP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Escape</a:t>
            </a:r>
            <a:r>
              <a:rPr lang="en-GB" baseline="0" dirty="0">
                <a:solidFill>
                  <a:schemeClr val="bg1">
                    <a:lumMod val="50000"/>
                  </a:schemeClr>
                </a:solidFill>
              </a:rPr>
              <a:t> (7% viewing time) - </a:t>
            </a:r>
            <a:r>
              <a:rPr lang="en-GB" sz="1300" dirty="0"/>
              <a:t>The need to lose yourself in another world and become fully immersed in highly involving and engaging content .</a:t>
            </a: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Experience</a:t>
            </a:r>
            <a:r>
              <a:rPr lang="en-GB" baseline="0" dirty="0">
                <a:solidFill>
                  <a:schemeClr val="bg1">
                    <a:lumMod val="50000"/>
                  </a:schemeClr>
                </a:solidFill>
              </a:rPr>
              <a:t> (10% viewing time) - </a:t>
            </a:r>
            <a:r>
              <a:rPr lang="en-GB" sz="1300" dirty="0"/>
              <a:t>The need to feel part of a shared viewing experience, either by watching live or being able to participate in a wider social conversation.</a:t>
            </a: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In Touch </a:t>
            </a:r>
            <a:r>
              <a:rPr lang="en-GB" baseline="0" dirty="0">
                <a:solidFill>
                  <a:schemeClr val="bg1">
                    <a:lumMod val="50000"/>
                  </a:schemeClr>
                </a:solidFill>
              </a:rPr>
              <a:t>(12% viewing time) - </a:t>
            </a:r>
            <a:r>
              <a:rPr lang="en-GB" sz="1300" dirty="0"/>
              <a:t>The need to feel aware of what’s happening in the world, by being informed about political, social and cultural events.</a:t>
            </a: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Comfort</a:t>
            </a:r>
            <a:r>
              <a:rPr lang="en-GB" baseline="0" dirty="0">
                <a:solidFill>
                  <a:schemeClr val="bg1">
                    <a:lumMod val="50000"/>
                  </a:schemeClr>
                </a:solidFill>
              </a:rPr>
              <a:t> (16% viewing time) - </a:t>
            </a:r>
            <a:r>
              <a:rPr lang="en-GB" sz="1300" dirty="0"/>
              <a:t>The need for shared family / couple time, which tends to be served by familiar programmes and viewing routines.</a:t>
            </a: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Unwind</a:t>
            </a:r>
            <a:r>
              <a:rPr lang="en-GB" baseline="0" dirty="0">
                <a:solidFill>
                  <a:schemeClr val="bg1">
                    <a:lumMod val="50000"/>
                  </a:schemeClr>
                </a:solidFill>
              </a:rPr>
              <a:t> (26% viewing time) - </a:t>
            </a:r>
            <a:r>
              <a:rPr lang="en-GB" sz="1300" dirty="0"/>
              <a:t>The need to relax and de-stress from the pressures of the day, through familiar and undemanding content.</a:t>
            </a: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Distract</a:t>
            </a:r>
            <a:r>
              <a:rPr lang="en-GB" baseline="0" dirty="0">
                <a:solidFill>
                  <a:schemeClr val="bg1">
                    <a:lumMod val="50000"/>
                  </a:schemeClr>
                </a:solidFill>
              </a:rPr>
              <a:t> (18% viewing time) - </a:t>
            </a:r>
            <a:r>
              <a:rPr lang="en-GB" sz="1300" dirty="0"/>
              <a:t>The need for instant gratification to fill time, counter boredom or provide a short break from other tasks.</a:t>
            </a: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Do</a:t>
            </a:r>
            <a:r>
              <a:rPr lang="en-GB" baseline="0" dirty="0">
                <a:solidFill>
                  <a:schemeClr val="bg1">
                    <a:lumMod val="50000"/>
                  </a:schemeClr>
                </a:solidFill>
              </a:rPr>
              <a:t> (2% viewing time) - </a:t>
            </a:r>
            <a:r>
              <a:rPr lang="en-GB" sz="1300" dirty="0"/>
              <a:t>The need to find useful information that can be practically applied to any area of life.</a:t>
            </a: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Indulge</a:t>
            </a:r>
            <a:r>
              <a:rPr lang="en-GB" baseline="0" dirty="0">
                <a:solidFill>
                  <a:schemeClr val="bg1">
                    <a:lumMod val="50000"/>
                  </a:schemeClr>
                </a:solidFill>
              </a:rPr>
              <a:t> (9% viewing time) - </a:t>
            </a:r>
            <a:r>
              <a:rPr lang="en-GB" sz="1300" dirty="0"/>
              <a:t>The need to pursue personal interests, hobbies and fulfil guilty pleasures.</a:t>
            </a:r>
            <a:endParaRPr lang="en-GB" baseline="0" dirty="0">
              <a:solidFill>
                <a:schemeClr val="bg1">
                  <a:lumMod val="50000"/>
                </a:schemeClr>
              </a:solidFill>
            </a:endParaRPr>
          </a:p>
          <a:p>
            <a:pPr defTabSz="966338" fontAlgn="base">
              <a:spcBef>
                <a:spcPct val="30000"/>
              </a:spcBef>
              <a:spcAft>
                <a:spcPct val="0"/>
              </a:spcAft>
              <a:defRPr/>
            </a:pPr>
            <a:endParaRPr lang="en-GB" baseline="0" dirty="0">
              <a:solidFill>
                <a:schemeClr val="bg1">
                  <a:lumMod val="50000"/>
                </a:schemeClr>
              </a:solidFill>
            </a:endParaRPr>
          </a:p>
          <a:p>
            <a:pPr defTabSz="966338" fontAlgn="base">
              <a:spcBef>
                <a:spcPct val="30000"/>
              </a:spcBef>
              <a:spcAft>
                <a:spcPct val="0"/>
              </a:spcAft>
              <a:defRPr/>
            </a:pPr>
            <a:r>
              <a:rPr lang="en-GB" dirty="0">
                <a:solidFill>
                  <a:schemeClr val="bg1">
                    <a:lumMod val="50000"/>
                  </a:schemeClr>
                </a:solidFill>
              </a:rPr>
              <a:t>The study sized these eight need states in terms of the time audiences spend meeting each one with video content.</a:t>
            </a:r>
          </a:p>
          <a:p>
            <a:pPr defTabSz="966338" fontAlgn="base">
              <a:spcBef>
                <a:spcPct val="30000"/>
              </a:spcBef>
              <a:spcAft>
                <a:spcPct val="0"/>
              </a:spcAft>
              <a:defRPr/>
            </a:pPr>
            <a:endParaRPr lang="en-GB" dirty="0">
              <a:solidFill>
                <a:schemeClr val="bg1">
                  <a:lumMod val="50000"/>
                </a:schemeClr>
              </a:solidFill>
            </a:endParaRPr>
          </a:p>
          <a:p>
            <a:pPr defTabSz="966338" fontAlgn="base">
              <a:spcBef>
                <a:spcPct val="30000"/>
              </a:spcBef>
              <a:spcAft>
                <a:spcPct val="0"/>
              </a:spcAft>
              <a:defRPr/>
            </a:pPr>
            <a:r>
              <a:rPr lang="en-GB" dirty="0">
                <a:solidFill>
                  <a:schemeClr val="bg1">
                    <a:lumMod val="50000"/>
                  </a:schemeClr>
                </a:solidFill>
              </a:rPr>
              <a:t>We</a:t>
            </a:r>
            <a:r>
              <a:rPr lang="en-GB" baseline="0" dirty="0">
                <a:solidFill>
                  <a:schemeClr val="bg1">
                    <a:lumMod val="50000"/>
                  </a:schemeClr>
                </a:solidFill>
              </a:rPr>
              <a:t> found that the largest proportion of time spent watching videos is to satisfy the need to unwind, the need for a distraction and the need for comfort.</a:t>
            </a:r>
          </a:p>
          <a:p>
            <a:pPr defTabSz="966338" fontAlgn="base">
              <a:spcBef>
                <a:spcPct val="30000"/>
              </a:spcBef>
              <a:spcAft>
                <a:spcPct val="0"/>
              </a:spcAft>
              <a:defRPr/>
            </a:pPr>
            <a:endParaRPr lang="en-GB" baseline="0" dirty="0">
              <a:solidFill>
                <a:schemeClr val="bg1">
                  <a:lumMod val="50000"/>
                </a:schemeClr>
              </a:solidFill>
            </a:endParaRPr>
          </a:p>
          <a:p>
            <a:pPr defTabSz="966338" fontAlgn="base">
              <a:spcBef>
                <a:spcPct val="30000"/>
              </a:spcBef>
              <a:spcAft>
                <a:spcPct val="0"/>
              </a:spcAft>
              <a:defRPr/>
            </a:pPr>
            <a:r>
              <a:rPr lang="en-GB" dirty="0">
                <a:solidFill>
                  <a:schemeClr val="bg1">
                    <a:lumMod val="50000"/>
                  </a:schemeClr>
                </a:solidFill>
              </a:rPr>
              <a:t>The role</a:t>
            </a:r>
            <a:r>
              <a:rPr lang="en-GB" baseline="0" dirty="0">
                <a:solidFill>
                  <a:schemeClr val="bg1">
                    <a:lumMod val="50000"/>
                  </a:schemeClr>
                </a:solidFill>
              </a:rPr>
              <a:t> of content and context differ across each need state, with content is particularly important for escape and experience.</a:t>
            </a:r>
          </a:p>
          <a:p>
            <a:pPr defTabSz="966338" fontAlgn="base">
              <a:spcBef>
                <a:spcPct val="30000"/>
              </a:spcBef>
              <a:spcAft>
                <a:spcPct val="0"/>
              </a:spcAft>
              <a:defRPr/>
            </a:pPr>
            <a:endParaRPr lang="en-GB" baseline="0" dirty="0">
              <a:solidFill>
                <a:schemeClr val="bg1">
                  <a:lumMod val="50000"/>
                </a:schemeClr>
              </a:solidFill>
            </a:endParaRPr>
          </a:p>
          <a:p>
            <a:pPr defTabSz="966338" fontAlgn="base">
              <a:spcBef>
                <a:spcPct val="30000"/>
              </a:spcBef>
              <a:spcAft>
                <a:spcPct val="0"/>
              </a:spcAft>
              <a:defRPr/>
            </a:pPr>
            <a:r>
              <a:rPr lang="en-GB" baseline="0" dirty="0">
                <a:solidFill>
                  <a:schemeClr val="bg1">
                    <a:lumMod val="50000"/>
                  </a:schemeClr>
                </a:solidFill>
              </a:rPr>
              <a:t>In contrast, the need to unwind is far more likely to be driven by context – such as the need to wind down after work.</a:t>
            </a:r>
          </a:p>
          <a:p>
            <a:pPr defTabSz="966338" fontAlgn="base">
              <a:spcBef>
                <a:spcPct val="30000"/>
              </a:spcBef>
              <a:spcAft>
                <a:spcPct val="0"/>
              </a:spcAft>
              <a:defRPr/>
            </a:pPr>
            <a:endParaRPr lang="en-GB" baseline="0" dirty="0">
              <a:solidFill>
                <a:schemeClr val="bg1">
                  <a:lumMod val="50000"/>
                </a:schemeClr>
              </a:solidFill>
            </a:endParaRPr>
          </a:p>
          <a:p>
            <a:pPr defTabSz="966338" fontAlgn="base">
              <a:spcBef>
                <a:spcPct val="30000"/>
              </a:spcBef>
              <a:spcAft>
                <a:spcPct val="0"/>
              </a:spcAft>
              <a:defRPr/>
            </a:pPr>
            <a:r>
              <a:rPr lang="en-GB" baseline="0" dirty="0">
                <a:solidFill>
                  <a:schemeClr val="bg1">
                    <a:lumMod val="50000"/>
                  </a:schemeClr>
                </a:solidFill>
              </a:rPr>
              <a:t>The need states also differ in terms of being personally or socially driven. For example, the need for comfort is driven by a desire to spend time with others, while the need for a distraction is more personal.</a:t>
            </a:r>
          </a:p>
          <a:p>
            <a:pPr defTabSz="966338" fontAlgn="base">
              <a:spcBef>
                <a:spcPct val="30000"/>
              </a:spcBef>
              <a:spcAft>
                <a:spcPct val="0"/>
              </a:spcAft>
              <a:defRPr/>
            </a:pPr>
            <a:endParaRPr lang="en-GB" baseline="0" dirty="0">
              <a:solidFill>
                <a:schemeClr val="bg1">
                  <a:lumMod val="50000"/>
                </a:schemeClr>
              </a:solidFill>
            </a:endParaRPr>
          </a:p>
          <a:p>
            <a:pPr defTabSz="966338" fontAlgn="base">
              <a:spcBef>
                <a:spcPct val="30000"/>
              </a:spcBef>
              <a:spcAft>
                <a:spcPct val="0"/>
              </a:spcAft>
              <a:defRPr/>
            </a:pPr>
            <a:r>
              <a:rPr lang="en-GB" sz="1300" dirty="0">
                <a:solidFill>
                  <a:srgbClr val="000000"/>
                </a:solidFill>
                <a:latin typeface="Calibri" panose="020F0502020204030204" pitchFamily="34" charset="0"/>
                <a:ea typeface="Calibri" panose="020F0502020204030204" pitchFamily="34" charset="0"/>
                <a:cs typeface="Times New Roman" panose="02020603050405020304" pitchFamily="18" charset="0"/>
              </a:rPr>
              <a:t>For more information on this study please see:</a:t>
            </a:r>
          </a:p>
          <a:p>
            <a:pPr defTabSz="966338" fontAlgn="base">
              <a:spcBef>
                <a:spcPct val="30000"/>
              </a:spcBef>
              <a:spcAft>
                <a:spcPct val="0"/>
              </a:spcAft>
              <a:defRPr/>
            </a:pPr>
            <a:r>
              <a:rPr lang="en-GB" dirty="0">
                <a:hlinkClick r:id="rId3"/>
              </a:rPr>
              <a:t>https://www.thinkbox.tv/Research/Thinkbox-research/The-Age-of-Television-the-needs-that-drive-us</a:t>
            </a:r>
            <a:endParaRPr lang="en-GB" dirty="0">
              <a:solidFill>
                <a:schemeClr val="bg1">
                  <a:lumMod val="50000"/>
                </a:schemeClr>
              </a:solidFill>
            </a:endParaRPr>
          </a:p>
          <a:p>
            <a:pPr defTabSz="966338" fontAlgn="base">
              <a:spcBef>
                <a:spcPct val="30000"/>
              </a:spcBef>
              <a:spcAft>
                <a:spcPct val="0"/>
              </a:spcAft>
              <a:defRPr/>
            </a:pPr>
            <a:endParaRPr lang="en-GB" dirty="0">
              <a:solidFill>
                <a:schemeClr val="bg1">
                  <a:lumMod val="50000"/>
                </a:schemeClr>
              </a:solidFill>
            </a:endParaRPr>
          </a:p>
        </p:txBody>
      </p:sp>
      <p:sp>
        <p:nvSpPr>
          <p:cNvPr id="4" name="Slide Number Placeholder 3"/>
          <p:cNvSpPr>
            <a:spLocks noGrp="1"/>
          </p:cNvSpPr>
          <p:nvPr>
            <p:ph type="sldNum" sz="quarter" idx="10"/>
          </p:nvPr>
        </p:nvSpPr>
        <p:spPr/>
        <p:txBody>
          <a:bodyPr/>
          <a:lstStyle/>
          <a:p>
            <a:pPr>
              <a:defRPr/>
            </a:pPr>
            <a:fld id="{8AB36D6F-1076-4222-B747-884388E501AC}" type="slidenum">
              <a:rPr lang="en-GB" smtClean="0"/>
              <a:pPr>
                <a:defRPr/>
              </a:pPr>
              <a:t>12</a:t>
            </a:fld>
            <a:endParaRPr lang="en-GB" dirty="0"/>
          </a:p>
        </p:txBody>
      </p:sp>
    </p:spTree>
    <p:extLst>
      <p:ext uri="{BB962C8B-B14F-4D97-AF65-F5344CB8AC3E}">
        <p14:creationId xmlns:p14="http://schemas.microsoft.com/office/powerpoint/2010/main" val="2229838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3BDBF-B929-5F5E-7F71-66D659F186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D90441-50D4-F277-328D-0DDC400826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83454F-D668-DC7B-92FA-7A924AC5FC2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British content, new and know still attract huge audiences.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F9705070-98D1-9DA4-6494-79915DE8A6B8}"/>
              </a:ext>
            </a:extLst>
          </p:cNvPr>
          <p:cNvSpPr>
            <a:spLocks noGrp="1"/>
          </p:cNvSpPr>
          <p:nvPr>
            <p:ph type="sldNum" sz="quarter" idx="5"/>
          </p:nvPr>
        </p:nvSpPr>
        <p:spPr/>
        <p:txBody>
          <a:bodyPr/>
          <a:lstStyle/>
          <a:p>
            <a:pPr marL="0" marR="0" lvl="0" indent="0" algn="r" defTabSz="924550" rtl="0" eaLnBrk="1" fontAlgn="auto" latinLnBrk="0" hangingPunct="1">
              <a:lnSpc>
                <a:spcPct val="100000"/>
              </a:lnSpc>
              <a:spcBef>
                <a:spcPts val="0"/>
              </a:spcBef>
              <a:spcAft>
                <a:spcPts val="0"/>
              </a:spcAft>
              <a:buClrTx/>
              <a:buSzTx/>
              <a:buFontTx/>
              <a:buNone/>
              <a:tabLst/>
              <a:defRPr/>
            </a:pPr>
            <a:fld id="{4639CACF-CA70-446E-A87E-F1B38C1B6C21}"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55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363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AE6C7-CBB9-34BE-C4BA-6799D4839C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FD87A3-AF5D-E49D-2E83-94076274369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D2B2B2F-EE95-5F1C-AB1E-ACE1122B24AB}"/>
              </a:ext>
            </a:extLst>
          </p:cNvPr>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rPr>
              <a:t>Analysis from Barb shows that the majority of total identified was spent watching broadcaster channels and VOD services. </a:t>
            </a:r>
          </a:p>
          <a:p>
            <a:endParaRPr lang="en-US" sz="1200" dirty="0">
              <a:effectLst/>
              <a:latin typeface="Calibri" panose="020F0502020204030204" pitchFamily="34" charset="0"/>
              <a:ea typeface="Calibri" panose="020F0502020204030204" pitchFamily="34" charset="0"/>
            </a:endParaRPr>
          </a:p>
          <a:p>
            <a:r>
              <a:rPr lang="en-US" sz="1200" dirty="0">
                <a:effectLst/>
                <a:latin typeface="Calibri" panose="020F0502020204030204" pitchFamily="34" charset="0"/>
                <a:ea typeface="Calibri" panose="020F0502020204030204" pitchFamily="34" charset="0"/>
              </a:rPr>
              <a:t>In terms of devices, the TV set is the most popular screen for broadcaster viewing and SVOD/AVOD viewing. For video-sharing services like YouTube, TV set viewing accounts for a smaller proportion.</a:t>
            </a:r>
          </a:p>
          <a:p>
            <a:endParaRPr lang="en-US" sz="1200" dirty="0">
              <a:effectLst/>
              <a:latin typeface="Calibri" panose="020F0502020204030204" pitchFamily="34" charset="0"/>
              <a:ea typeface="Calibri" panose="020F0502020204030204" pitchFamily="34" charset="0"/>
            </a:endParaRPr>
          </a:p>
          <a:p>
            <a:r>
              <a:rPr lang="en-US" sz="1200" dirty="0">
                <a:effectLst/>
                <a:latin typeface="Calibri" panose="020F0502020204030204" pitchFamily="34" charset="0"/>
                <a:ea typeface="Calibri" panose="020F0502020204030204" pitchFamily="34" charset="0"/>
              </a:rPr>
              <a:t>* Total identified viewing includes:</a:t>
            </a:r>
            <a:endParaRPr lang="en-GB" sz="1200" dirty="0">
              <a:effectLst/>
              <a:latin typeface="Calibri" panose="020F0502020204030204" pitchFamily="34" charset="0"/>
              <a:ea typeface="Calibri" panose="020F0502020204030204" pitchFamily="34" charset="0"/>
            </a:endParaRPr>
          </a:p>
          <a:p>
            <a:r>
              <a:rPr lang="en-US" sz="1200" dirty="0">
                <a:effectLst/>
                <a:latin typeface="Calibri" panose="020F0502020204030204" pitchFamily="34" charset="0"/>
                <a:ea typeface="Calibri" panose="020F0502020204030204" pitchFamily="34" charset="0"/>
              </a:rPr>
              <a:t> </a:t>
            </a:r>
            <a:endParaRPr lang="en-GB" sz="12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tabLst>
                <a:tab pos="457200" algn="l"/>
              </a:tabLst>
            </a:pPr>
            <a:r>
              <a:rPr lang="en-US" sz="1200" b="1" dirty="0">
                <a:effectLst/>
                <a:latin typeface="Calibri" panose="020F0502020204030204" pitchFamily="34" charset="0"/>
                <a:ea typeface="Times New Roman" panose="02020603050405020304" pitchFamily="18" charset="0"/>
              </a:rPr>
              <a:t>Total broadcaster viewing</a:t>
            </a:r>
            <a:r>
              <a:rPr lang="en-US" sz="1200" dirty="0">
                <a:effectLst/>
                <a:latin typeface="Calibri" panose="020F0502020204030204" pitchFamily="34" charset="0"/>
                <a:ea typeface="Times New Roman" panose="02020603050405020304" pitchFamily="18" charset="0"/>
              </a:rPr>
              <a:t> – this represents the time spent watching linear broadcast TV channels and broadcaster-owned VOD services (BVOD). This includes live viewing, as well as pre- and post-broadcast viewing, and viewing to archive box-sets on a BVOD service. This is reported across four screens — TV sets, tablets, PCs, and smartphones — by gathering information about what is streamed through the home Wi-Fi network. For tagged services that share their own census level data with Barb, this includes any streaming regardless of whether it was through the home Wi-Fi network or not.</a:t>
            </a:r>
            <a:endParaRPr lang="en-GB" sz="1200" dirty="0">
              <a:effectLst/>
              <a:latin typeface="Calibri" panose="020F0502020204030204" pitchFamily="34" charset="0"/>
              <a:ea typeface="Calibri" panose="020F0502020204030204" pitchFamily="34" charset="0"/>
            </a:endParaRPr>
          </a:p>
          <a:p>
            <a:r>
              <a:rPr lang="en-US" sz="1200" dirty="0">
                <a:effectLst/>
                <a:latin typeface="Calibri" panose="020F0502020204030204" pitchFamily="34" charset="0"/>
                <a:ea typeface="Calibri" panose="020F0502020204030204" pitchFamily="34" charset="0"/>
              </a:rPr>
              <a:t> </a:t>
            </a:r>
            <a:endParaRPr lang="en-GB" sz="12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tabLst>
                <a:tab pos="457200" algn="l"/>
              </a:tabLst>
            </a:pPr>
            <a:r>
              <a:rPr lang="en-US" sz="1200" b="1" dirty="0">
                <a:effectLst/>
                <a:latin typeface="Calibri" panose="020F0502020204030204" pitchFamily="34" charset="0"/>
                <a:ea typeface="Times New Roman" panose="02020603050405020304" pitchFamily="18" charset="0"/>
              </a:rPr>
              <a:t>Total SVOD/AVOD viewing</a:t>
            </a:r>
            <a:r>
              <a:rPr lang="en-US" sz="1200" dirty="0">
                <a:effectLst/>
                <a:latin typeface="Calibri" panose="020F0502020204030204" pitchFamily="34" charset="0"/>
                <a:ea typeface="Times New Roman" panose="02020603050405020304" pitchFamily="18" charset="0"/>
              </a:rPr>
              <a:t> – this covers 19 VOD services, notably Amazon Prime Video, Disney+, and Netflix. Viewing is reported on all four screens, although this only includes viewing through a home’s Wi-Fi network as these services are not tagged.</a:t>
            </a:r>
            <a:endParaRPr lang="en-GB" sz="1200" dirty="0">
              <a:effectLst/>
              <a:latin typeface="Calibri" panose="020F0502020204030204" pitchFamily="34" charset="0"/>
              <a:ea typeface="Calibri" panose="020F0502020204030204" pitchFamily="34" charset="0"/>
            </a:endParaRPr>
          </a:p>
          <a:p>
            <a:r>
              <a:rPr lang="en-US" sz="1200" dirty="0">
                <a:effectLst/>
                <a:latin typeface="Calibri" panose="020F0502020204030204" pitchFamily="34" charset="0"/>
                <a:ea typeface="Calibri" panose="020F0502020204030204" pitchFamily="34" charset="0"/>
              </a:rPr>
              <a:t> </a:t>
            </a:r>
            <a:endParaRPr lang="en-GB" sz="12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tabLst>
                <a:tab pos="457200" algn="l"/>
              </a:tabLst>
            </a:pPr>
            <a:r>
              <a:rPr lang="en-US" sz="1200" b="1" dirty="0">
                <a:effectLst/>
                <a:latin typeface="Calibri" panose="020F0502020204030204" pitchFamily="34" charset="0"/>
                <a:ea typeface="Times New Roman" panose="02020603050405020304" pitchFamily="18" charset="0"/>
              </a:rPr>
              <a:t>Total video-sharing </a:t>
            </a:r>
            <a:r>
              <a:rPr lang="en-US" sz="1200" dirty="0">
                <a:effectLst/>
                <a:latin typeface="Calibri" panose="020F0502020204030204" pitchFamily="34" charset="0"/>
                <a:ea typeface="Times New Roman" panose="02020603050405020304" pitchFamily="18" charset="0"/>
              </a:rPr>
              <a:t>– this covers the use of platforms such as TikTok, Twitch, and YouTube. As with SVOD/AVOD viewing, reporting for video-sharing platforms only includes viewing through a home Wi-Fi network on all four screens.</a:t>
            </a:r>
            <a:endParaRPr lang="en-GB" sz="1200" dirty="0">
              <a:effectLst/>
              <a:latin typeface="Calibri" panose="020F0502020204030204" pitchFamily="34" charset="0"/>
              <a:ea typeface="Calibri" panose="020F0502020204030204" pitchFamily="34" charset="0"/>
            </a:endParaRPr>
          </a:p>
          <a:p>
            <a:endParaRPr lang="en-GB" dirty="0"/>
          </a:p>
        </p:txBody>
      </p:sp>
      <p:sp>
        <p:nvSpPr>
          <p:cNvPr id="4" name="Slide Number Placeholder 3">
            <a:extLst>
              <a:ext uri="{FF2B5EF4-FFF2-40B4-BE49-F238E27FC236}">
                <a16:creationId xmlns:a16="http://schemas.microsoft.com/office/drawing/2014/main" id="{8907705B-82AD-E8D7-2CE4-F0D71EF71F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689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TV in the UK is full of wonderful, high-quality content which broadcasters invest in heavily. This, alongside the tight regulation which governs TV content and advertising, makes it a safe environment for viewers and brands.</a:t>
            </a:r>
          </a:p>
          <a:p>
            <a:endParaRPr lang="en-GB" dirty="0"/>
          </a:p>
          <a:p>
            <a:r>
              <a:rPr lang="en-GB" dirty="0"/>
              <a:t>In addition, TV has a robust, metred measurement system, Barb, which provides a joint industry currency for TV advertising trading based on completed ads, watched full screen (and by humans).</a:t>
            </a:r>
          </a:p>
          <a:p>
            <a:endParaRPr lang="en-GB" dirty="0"/>
          </a:p>
        </p:txBody>
      </p:sp>
      <p:sp>
        <p:nvSpPr>
          <p:cNvPr id="4" name="Slide Number Placeholder 3"/>
          <p:cNvSpPr>
            <a:spLocks noGrp="1"/>
          </p:cNvSpPr>
          <p:nvPr>
            <p:ph type="sldNum" sz="quarter" idx="10"/>
          </p:nvPr>
        </p:nvSpPr>
        <p:spPr/>
        <p:txBody>
          <a:bodyPr/>
          <a:lstStyle/>
          <a:p>
            <a:pPr defTabSz="966338">
              <a:defRPr/>
            </a:pPr>
            <a:fld id="{BA0DFD36-33EA-4DB4-B32D-6EBE0B1D4496}" type="slidenum">
              <a:rPr lang="en-GB">
                <a:solidFill>
                  <a:prstClr val="black"/>
                </a:solidFill>
                <a:latin typeface="Calibri" panose="020F0502020204030204"/>
              </a:rPr>
              <a:pPr defTabSz="966338">
                <a:defRPr/>
              </a:pPr>
              <a:t>15</a:t>
            </a:fld>
            <a:endParaRPr lang="en-GB">
              <a:solidFill>
                <a:prstClr val="black"/>
              </a:solidFill>
              <a:latin typeface="Calibri" panose="020F0502020204030204"/>
            </a:endParaRPr>
          </a:p>
        </p:txBody>
      </p:sp>
    </p:spTree>
    <p:extLst>
      <p:ext uri="{BB962C8B-B14F-4D97-AF65-F5344CB8AC3E}">
        <p14:creationId xmlns:p14="http://schemas.microsoft.com/office/powerpoint/2010/main" val="36917995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GB" sz="1200" dirty="0"/>
              <a:t>S</a:t>
            </a:r>
            <a:r>
              <a:rPr lang="en-GB" sz="1200" b="0" dirty="0">
                <a:solidFill>
                  <a:prstClr val="black">
                    <a:lumMod val="75000"/>
                    <a:lumOff val="25000"/>
                  </a:prstClr>
                </a:solidFill>
                <a:latin typeface="Arial"/>
              </a:rPr>
              <a:t>ource: Adnormal Behaviour, 2022, Ipsos / Thinkbox. </a:t>
            </a:r>
            <a:r>
              <a:rPr lang="en-GB" sz="1200" b="0" dirty="0">
                <a:solidFill>
                  <a:prstClr val="black">
                    <a:lumMod val="75000"/>
                    <a:lumOff val="25000"/>
                  </a:prstClr>
                </a:solidFill>
              </a:rPr>
              <a:t>Q.</a:t>
            </a:r>
            <a:r>
              <a:rPr lang="en-GB" sz="1200" b="0" dirty="0">
                <a:solidFill>
                  <a:prstClr val="black">
                    <a:lumMod val="75000"/>
                    <a:lumOff val="25000"/>
                  </a:prstClr>
                </a:solidFill>
                <a:latin typeface="Arial"/>
              </a:rPr>
              <a:t>TN3: In which, if any, of the following places are you most likely to find advertising that...you trust</a:t>
            </a:r>
          </a:p>
          <a:p>
            <a:pPr>
              <a:spcBef>
                <a:spcPts val="0"/>
              </a:spcBef>
            </a:pPr>
            <a:endParaRPr lang="en-GB" sz="1200" dirty="0"/>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16</a:t>
            </a:fld>
            <a:endParaRPr lang="en-GB"/>
          </a:p>
        </p:txBody>
      </p:sp>
    </p:spTree>
    <p:extLst>
      <p:ext uri="{BB962C8B-B14F-4D97-AF65-F5344CB8AC3E}">
        <p14:creationId xmlns:p14="http://schemas.microsoft.com/office/powerpoint/2010/main" val="19638199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TV in the UK is full of wonderful, high quality content which broadcasters invest in heavily. This, alongside the tight regulation which governs TV content and advertising, makes it a safe environment for viewers and brands.</a:t>
            </a:r>
          </a:p>
          <a:p>
            <a:endParaRPr lang="en-GB" dirty="0"/>
          </a:p>
          <a:p>
            <a:r>
              <a:rPr lang="en-GB" dirty="0"/>
              <a:t>In addition, TV has a robust, metred measurement system, Barb, which provides a joint industry currency for TV advertising trading based on completed ads, watched full screen (and by humans).</a:t>
            </a:r>
          </a:p>
          <a:p>
            <a:endParaRPr lang="en-GB" dirty="0"/>
          </a:p>
        </p:txBody>
      </p:sp>
      <p:sp>
        <p:nvSpPr>
          <p:cNvPr id="4" name="Slide Number Placeholder 3"/>
          <p:cNvSpPr>
            <a:spLocks noGrp="1"/>
          </p:cNvSpPr>
          <p:nvPr>
            <p:ph type="sldNum" sz="quarter" idx="5"/>
          </p:nvPr>
        </p:nvSpPr>
        <p:spPr/>
        <p:txBody>
          <a:bodyPr/>
          <a:lstStyle/>
          <a:p>
            <a:fld id="{9BF2D90E-523F-45FB-AEC1-23DAC667075A}" type="slidenum">
              <a:rPr lang="en-GB" smtClean="0"/>
              <a:t>17</a:t>
            </a:fld>
            <a:endParaRPr lang="en-GB"/>
          </a:p>
        </p:txBody>
      </p:sp>
    </p:spTree>
    <p:extLst>
      <p:ext uri="{BB962C8B-B14F-4D97-AF65-F5344CB8AC3E}">
        <p14:creationId xmlns:p14="http://schemas.microsoft.com/office/powerpoint/2010/main" val="1616751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1320" rtl="0" eaLnBrk="1" fontAlgn="auto" latinLnBrk="0" hangingPunct="1">
              <a:lnSpc>
                <a:spcPct val="100000"/>
              </a:lnSpc>
              <a:spcBef>
                <a:spcPct val="0"/>
              </a:spcBef>
              <a:spcAft>
                <a:spcPts val="0"/>
              </a:spcAft>
              <a:buClrTx/>
              <a:buSzTx/>
              <a:buFontTx/>
              <a:buNone/>
              <a:tabLst/>
              <a:defRPr/>
            </a:pPr>
            <a:r>
              <a:rPr lang="en-GB" sz="1200" dirty="0" err="1">
                <a:latin typeface="Calibri" pitchFamily="34" charset="0"/>
                <a:cs typeface="Calibri" pitchFamily="34" charset="0"/>
              </a:rPr>
              <a:t>Thinkbox’s</a:t>
            </a:r>
            <a:r>
              <a:rPr lang="en-GB" sz="1200" dirty="0">
                <a:latin typeface="Calibri" pitchFamily="34" charset="0"/>
                <a:cs typeface="Calibri" pitchFamily="34" charset="0"/>
              </a:rPr>
              <a:t> ‘Adnormal Behaviour’ work showed that TV ads were see as the most trusted form of advertising</a:t>
            </a:r>
            <a:r>
              <a:rPr lang="en-GB" sz="1200" baseline="0" dirty="0">
                <a:latin typeface="Calibri" pitchFamily="34" charset="0"/>
                <a:cs typeface="Calibri" pitchFamily="34" charset="0"/>
              </a:rPr>
              <a:t>.</a:t>
            </a:r>
          </a:p>
          <a:p>
            <a:pPr marL="0" marR="0" lvl="0" indent="0" algn="l" defTabSz="911320" rtl="0" eaLnBrk="1" fontAlgn="auto" latinLnBrk="0" hangingPunct="1">
              <a:lnSpc>
                <a:spcPct val="100000"/>
              </a:lnSpc>
              <a:spcBef>
                <a:spcPct val="0"/>
              </a:spcBef>
              <a:spcAft>
                <a:spcPts val="0"/>
              </a:spcAft>
              <a:buClrTx/>
              <a:buSzTx/>
              <a:buFontTx/>
              <a:buNone/>
              <a:tabLst/>
              <a:defRPr/>
            </a:pPr>
            <a:endParaRPr lang="en-GB" sz="1200" baseline="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more information on this study,</a:t>
            </a:r>
            <a:r>
              <a:rPr lang="en-GB" sz="1200" kern="1200" baseline="0" dirty="0">
                <a:solidFill>
                  <a:schemeClr val="tx1"/>
                </a:solidFill>
                <a:effectLst/>
                <a:latin typeface="+mn-lt"/>
                <a:ea typeface="+mn-ea"/>
                <a:cs typeface="+mn-cs"/>
              </a:rPr>
              <a:t> see the full write up on the Thinkbox website:</a:t>
            </a:r>
            <a:endParaRPr lang="en-GB" dirty="0"/>
          </a:p>
          <a:p>
            <a:r>
              <a:rPr lang="en-GB" dirty="0"/>
              <a:t>https://www.thinkbox.tv/research/thinkbox-research/adnormal-behaviour/</a:t>
            </a:r>
          </a:p>
        </p:txBody>
      </p:sp>
      <p:sp>
        <p:nvSpPr>
          <p:cNvPr id="4" name="Slide Number Placeholder 3"/>
          <p:cNvSpPr>
            <a:spLocks noGrp="1"/>
          </p:cNvSpPr>
          <p:nvPr>
            <p:ph type="sldNum" sz="quarter" idx="10"/>
          </p:nvPr>
        </p:nvSpPr>
        <p:spPr/>
        <p:txBody>
          <a:bodyPr/>
          <a:lstStyle/>
          <a:p>
            <a:fld id="{BA0DFD36-33EA-4DB4-B32D-6EBE0B1D4496}" type="slidenum">
              <a:rPr lang="en-GB" smtClean="0"/>
              <a:t>18</a:t>
            </a:fld>
            <a:endParaRPr lang="en-GB"/>
          </a:p>
        </p:txBody>
      </p:sp>
    </p:spTree>
    <p:extLst>
      <p:ext uri="{BB962C8B-B14F-4D97-AF65-F5344CB8AC3E}">
        <p14:creationId xmlns:p14="http://schemas.microsoft.com/office/powerpoint/2010/main" val="17399459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factor is becoming a clear differentiator in advertising: trust. As uncertainty grows and consumer confidence declines, it’s playing an increasingly critical role in shaping brand preference and driving profitability.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chart highlights data presented at LEAD 2026 from the 2025 Credos Trust Tracker revealing a key trend: trust in advertising has increased across every media channel since 2021.</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One channel stands out. TV is the most trusted advertising environment. Between 2021–2025, trust in TV grew faster than any other medium, reaching 46%, outperforming online ads (31%), social media (27%) and Influencer content (25%).</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To dive deeper into why trust matters for brands and why TV continues to lead, read more here: </a:t>
            </a:r>
            <a:r>
              <a:rPr lang="en-GB" sz="1200" u="sng" kern="1200" dirty="0">
                <a:solidFill>
                  <a:schemeClr val="tx1"/>
                </a:solidFill>
                <a:effectLst/>
                <a:latin typeface="+mn-lt"/>
                <a:ea typeface="+mn-ea"/>
                <a:cs typeface="+mn-cs"/>
                <a:hlinkClick r:id="rId3"/>
              </a:rPr>
              <a:t>https://www.thinkbox.tv/why-tv/unrivalled-trust</a:t>
            </a:r>
            <a:endParaRPr lang="en-GB" sz="1200" kern="1200" dirty="0">
              <a:solidFill>
                <a:schemeClr val="tx1"/>
              </a:solidFill>
              <a:effectLst/>
              <a:latin typeface="+mn-lt"/>
              <a:ea typeface="+mn-ea"/>
              <a:cs typeface="+mn-cs"/>
            </a:endParaRPr>
          </a:p>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098AE3-61CE-4295-BC32-959C8A11CE3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34664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2D90E-523F-45FB-AEC1-23DAC667075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60643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Working with Tapestry Research, we asked respondents about the different places that they see advertising and how they felt about brands that advertised on these channels.</a:t>
            </a:r>
          </a:p>
          <a:p>
            <a:endParaRPr lang="en-GB" dirty="0"/>
          </a:p>
          <a:p>
            <a:r>
              <a:rPr lang="en-GB" dirty="0"/>
              <a:t>Analysis reveals that TV emerges as the strongest at 24%, with newspapers/magazines coming in second at 20%. Twice as many people trust brands advertised on TV than YouTube (12%).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A2C312-9106-4197-94EF-1C5B6552B694}" type="slidenum">
              <a:rPr kumimoji="0" lang="en-GB" sz="18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2782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A0DFD36-33EA-4DB4-B32D-6EBE0B1D4496}" type="slidenum">
              <a:rPr lang="en-GB" smtClean="0"/>
              <a:t>21</a:t>
            </a:fld>
            <a:endParaRPr lang="en-GB"/>
          </a:p>
        </p:txBody>
      </p:sp>
    </p:spTree>
    <p:extLst>
      <p:ext uri="{BB962C8B-B14F-4D97-AF65-F5344CB8AC3E}">
        <p14:creationId xmlns:p14="http://schemas.microsoft.com/office/powerpoint/2010/main" val="4161449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‘As Seen on TV: supercharging your small business’, May 2019, Data2Decisions/Work/Thinkbox. Data2Decisions database of smaller brands. All categories.</a:t>
            </a:r>
          </a:p>
          <a:p>
            <a:pPr>
              <a:spcBef>
                <a:spcPts val="0"/>
              </a:spcBef>
            </a:pPr>
            <a:endParaRPr lang="en-GB" sz="1200" dirty="0"/>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22</a:t>
            </a:fld>
            <a:endParaRPr lang="en-GB"/>
          </a:p>
        </p:txBody>
      </p:sp>
    </p:spTree>
    <p:extLst>
      <p:ext uri="{BB962C8B-B14F-4D97-AF65-F5344CB8AC3E}">
        <p14:creationId xmlns:p14="http://schemas.microsoft.com/office/powerpoint/2010/main" val="2875488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Optimal ad mix varies dramatically by product sector</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This chart shows how there are big variances in the optimal media mix between different product sectors.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It is based on data from the ‘Media Mix Navigator’, which lets brands easily explore the impact on revenue and profit that different budget levels have on budget allocation across channels.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Media Mix Navigator tool has been engineered by EssenceMediacom and is powered by the blockbuster Profit Ability 2 databank, which takes in £1.8 billion of media spend across 141 brands during 2021-23. The brands included were carefully chosen to represent as many business types as possible. Each brand commissioned and paid for their own econometric analysis; the databank aggregated this existing data.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Media Mix Navigator enables analysis bespoke to a brand’s specific situation and attitude to risk. For this analysis, we have used an ‘average’ brand position.</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This chart shows how the optimal media mix differs by category, and there are some interesting variances. For example, looking specifically at Generic PPC, the investment allocation is particularly high for sectors such as Finance, Travel and Automotive. This is explained by the fact that these sectors often deal with higher priced items which are usually ‘considered purchases – ones where consumers are likely to conduct online research before making a purchase decision. Similarly, Print is an important channel for Automotive and Travel, both of which benefit from extensive specialist titles that provide the opportunity to reach key audiences.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one consistent factor throughout all the scenarios is that Linear TV is the largest single channel, although the extent to which it is the largest channel can vary greatly – e.g. higher in Retail, FMCG and Automotive but lower in Finance.</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For more information, visit: </a:t>
            </a:r>
            <a:r>
              <a:rPr lang="en-GB"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https://www.thinkbox.tv/training-and-tools/media-mix-navigator/media-mix-navigator</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Category input details: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All – Brand size (£m): 10,000, Annual Media Spend (£m): 50</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Automotive - Brand size (£m): 2,600, Annual Media Spend (£m): 17</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Finance - Brand size (£m): 10,000, Annual Media Spend (£m): 20</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FMCG - Brand size (£m): 60, Annual Media Spend (£m): 6</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Retail - Large - Brand size (£m): 9,000, Annual Media Spend (£m): 25</a:t>
            </a: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Retail - Small - Brand size (£m): 200, Annual Media Spend (£m): 10</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Travel - Brand size (£m): 5,200, Annual Media Spend (£m): 19</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Telecoms - Brand size (£m): 7,000, Annual Media Spend (£m): 45</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Output: Revenue</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The brand size for each product category has been calculated by taking 20% of the maximum brand size whilst the annual media spend is an estimate of the average spend for that category.</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55220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a:xfrm>
            <a:off x="688817" y="4823034"/>
            <a:ext cx="5510530" cy="12690757"/>
          </a:xfrm>
        </p:spPr>
        <p:txBody>
          <a:bodyPr/>
          <a:lstStyle/>
          <a:p>
            <a:r>
              <a:rPr lang="en-GB" sz="1800" kern="1200" dirty="0">
                <a:solidFill>
                  <a:schemeClr val="tx1"/>
                </a:solidFill>
                <a:effectLst/>
                <a:latin typeface="+mn-lt"/>
                <a:ea typeface="+mn-ea"/>
                <a:cs typeface="+mn-cs"/>
              </a:rPr>
              <a:t>This chart from ‘Staying Power: the longevity of advertising’ explores how advertising continues to drive impact long after campaigns end.</a:t>
            </a:r>
          </a:p>
          <a:p>
            <a:r>
              <a:rPr lang="en-GB" sz="1800" kern="1200" dirty="0">
                <a:solidFill>
                  <a:schemeClr val="tx1"/>
                </a:solidFill>
                <a:effectLst/>
                <a:latin typeface="+mn-lt"/>
                <a:ea typeface="+mn-ea"/>
                <a:cs typeface="+mn-cs"/>
              </a:rPr>
              <a:t> </a:t>
            </a:r>
          </a:p>
          <a:p>
            <a:r>
              <a:rPr lang="en-GB" sz="1800" kern="1200" dirty="0">
                <a:solidFill>
                  <a:schemeClr val="tx1"/>
                </a:solidFill>
                <a:effectLst/>
                <a:latin typeface="+mn-lt"/>
                <a:ea typeface="+mn-ea"/>
                <a:cs typeface="+mn-cs"/>
              </a:rPr>
              <a:t>Based on data from almost 20,000 UK adults aged 18–75, the research tracked post-campaign effects of advertising by measuring purchase intent over eight weeks from nine major brands — uncovering what really helps ads stay impactful over time.</a:t>
            </a:r>
          </a:p>
          <a:p>
            <a:r>
              <a:rPr lang="en-GB" sz="1800" kern="1200" dirty="0">
                <a:solidFill>
                  <a:schemeClr val="tx1"/>
                </a:solidFill>
                <a:effectLst/>
                <a:latin typeface="+mn-lt"/>
                <a:ea typeface="+mn-ea"/>
                <a:cs typeface="+mn-cs"/>
              </a:rPr>
              <a:t> </a:t>
            </a:r>
          </a:p>
          <a:p>
            <a:r>
              <a:rPr lang="en-GB" sz="1800" kern="1200" dirty="0">
                <a:solidFill>
                  <a:schemeClr val="tx1"/>
                </a:solidFill>
                <a:effectLst/>
                <a:latin typeface="+mn-lt"/>
                <a:ea typeface="+mn-ea"/>
                <a:cs typeface="+mn-cs"/>
              </a:rPr>
              <a:t>Analysis revealed that campaigns using four or more media channels are twice as likely to make people definitely consider buying a product compared with single-channel campaigns (40% vs. 20%). And TV plays a crucial role in that mix as the battery that charges other media. When TV is included, it boosts the impact of other media on definite purchase intent by an average of 26%.</a:t>
            </a:r>
          </a:p>
          <a:p>
            <a:r>
              <a:rPr lang="en-GB" sz="1800" kern="1200" dirty="0">
                <a:solidFill>
                  <a:schemeClr val="tx1"/>
                </a:solidFill>
                <a:effectLst/>
                <a:latin typeface="+mn-lt"/>
                <a:ea typeface="+mn-ea"/>
                <a:cs typeface="+mn-cs"/>
              </a:rPr>
              <a:t> </a:t>
            </a:r>
          </a:p>
          <a:p>
            <a:r>
              <a:rPr lang="en-GB" sz="1800" kern="1200" dirty="0">
                <a:solidFill>
                  <a:schemeClr val="tx1"/>
                </a:solidFill>
                <a:effectLst/>
                <a:latin typeface="+mn-lt"/>
                <a:ea typeface="+mn-ea"/>
                <a:cs typeface="+mn-cs"/>
              </a:rPr>
              <a:t>But when TV is excluded, the effect drops sharply across the board, with Print and OOH seeing the largest declines in definite purchase intent (-28%), whilst Other Online (mainly search and display) experienced the least (-9%).</a:t>
            </a:r>
          </a:p>
          <a:p>
            <a:r>
              <a:rPr lang="en-GB" sz="1800" kern="1200" dirty="0">
                <a:solidFill>
                  <a:schemeClr val="tx1"/>
                </a:solidFill>
                <a:effectLst/>
                <a:latin typeface="+mn-lt"/>
                <a:ea typeface="+mn-ea"/>
                <a:cs typeface="+mn-cs"/>
              </a:rPr>
              <a:t> </a:t>
            </a:r>
          </a:p>
          <a:p>
            <a:r>
              <a:rPr lang="en-GB" sz="1800" kern="1200" dirty="0">
                <a:solidFill>
                  <a:schemeClr val="tx1"/>
                </a:solidFill>
                <a:effectLst/>
                <a:latin typeface="+mn-lt"/>
                <a:ea typeface="+mn-ea"/>
                <a:cs typeface="+mn-cs"/>
              </a:rPr>
              <a:t>For more insight on the longevity of advertising, watch </a:t>
            </a:r>
            <a:r>
              <a:rPr lang="en-GB" sz="1800" i="1" kern="1200" dirty="0">
                <a:solidFill>
                  <a:schemeClr val="tx1"/>
                </a:solidFill>
                <a:effectLst/>
                <a:latin typeface="+mn-lt"/>
                <a:ea typeface="+mn-ea"/>
                <a:cs typeface="+mn-cs"/>
              </a:rPr>
              <a:t>Staying Power</a:t>
            </a:r>
            <a:r>
              <a:rPr lang="en-GB" sz="1800" kern="1200" dirty="0">
                <a:solidFill>
                  <a:schemeClr val="tx1"/>
                </a:solidFill>
                <a:effectLst/>
                <a:latin typeface="+mn-lt"/>
                <a:ea typeface="+mn-ea"/>
                <a:cs typeface="+mn-cs"/>
              </a:rPr>
              <a:t> on demand: https://www.thinkbox.tv/news-and-opinion/events/staying-power-the-longevity-of-av-advertising</a:t>
            </a:r>
          </a:p>
          <a:p>
            <a:endParaRPr lang="en-GB" sz="2800" dirty="0"/>
          </a:p>
          <a:p>
            <a:pPr>
              <a:spcBef>
                <a:spcPts val="0"/>
              </a:spcBef>
            </a:pPr>
            <a:r>
              <a:rPr lang="en-GB" sz="1400" kern="100" dirty="0">
                <a:effectLst/>
                <a:latin typeface="Century Gothic" panose="020B0502020202020204" pitchFamily="34" charset="0"/>
                <a:ea typeface="Aptos" panose="020B0004020202020204" pitchFamily="34" charset="0"/>
                <a:cs typeface="Times New Roman" panose="02020603050405020304" pitchFamily="18" charset="0"/>
              </a:rPr>
              <a:t>Source: </a:t>
            </a:r>
            <a:r>
              <a:rPr lang="en-GB" sz="2800" kern="1200" dirty="0">
                <a:solidFill>
                  <a:schemeClr val="tx1"/>
                </a:solidFill>
                <a:latin typeface="Century Gothic" panose="020B0502020202020204" pitchFamily="34" charset="0"/>
                <a:ea typeface="+mn-ea"/>
                <a:cs typeface="+mn-cs"/>
              </a:rPr>
              <a:t>A5 [Definitely consider]. How likely (if at all) would you be to consider [SELECTED BRAND] the next time you come to [CATEGORY OCCASION]?</a:t>
            </a:r>
          </a:p>
          <a:p>
            <a:pPr>
              <a:spcBef>
                <a:spcPts val="0"/>
              </a:spcBef>
            </a:pPr>
            <a:r>
              <a:rPr lang="en-GB" sz="2800" kern="1200" dirty="0">
                <a:solidFill>
                  <a:schemeClr val="tx1"/>
                </a:solidFill>
                <a:latin typeface="Century Gothic" panose="020B0502020202020204" pitchFamily="34" charset="0"/>
                <a:ea typeface="+mn-ea"/>
                <a:cs typeface="+mn-cs"/>
              </a:rPr>
              <a:t>Base: 19,251 respondents aged 18-75; 19,251 Wave 1, 5,569 Wave 2, 6,000 Wave 3, 3,595 Wave 4</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D156E-E648-4661-A7F3-AA17AB3FC28B}"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3707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rPr>
              <a:t>Findings from ‘Profit Ability 2: the new business case for advertising’, shows that the predictability of payback varies greatly by channel. </a:t>
            </a:r>
            <a:r>
              <a:rPr lang="en-US" b="0" i="0" dirty="0">
                <a:solidFill>
                  <a:srgbClr val="2F2F2F"/>
                </a:solidFill>
                <a:effectLst/>
                <a:latin typeface="proxima-nova"/>
              </a:rPr>
              <a:t>Profit Ability 2 was conducted by Ebiquity, EssenceMediacom, Gain Theory, Mindshare, and Wavemaker UK. It’s a meta-analysis of econometric studies from 141 brands covering £1.8 billion of media spend across 10 media channels and 14 business sectors (where 7 are reported individually).</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Calibri" panose="020F0502020204030204" pitchFamily="34" charset="0"/>
              </a:rPr>
              <a:t> </a:t>
            </a:r>
          </a:p>
          <a:p>
            <a:pPr algn="just"/>
            <a:r>
              <a:rPr lang="en-GB" sz="1200" dirty="0">
                <a:effectLst/>
                <a:latin typeface="Calibri" panose="020F0502020204030204" pitchFamily="34" charset="0"/>
                <a:ea typeface="Calibri" panose="020F0502020204030204" pitchFamily="34" charset="0"/>
              </a:rPr>
              <a:t>The charts </a:t>
            </a:r>
            <a:r>
              <a:rPr lang="en-US" dirty="0"/>
              <a:t>presents the percentage standard deviation (the standard deviation divided by the mean, expressed as a percentage). The wider the bar, the more variable around the average ROI a channel is. Channels like Linear TV, Print and BVOD have low variation and therefore represent a lower risk investment. </a:t>
            </a:r>
          </a:p>
          <a:p>
            <a:pPr algn="just"/>
            <a:r>
              <a:rPr lang="en-GB" sz="1200" dirty="0">
                <a:effectLst/>
                <a:latin typeface="Calibri" panose="020F0502020204030204" pitchFamily="34" charset="0"/>
                <a:ea typeface="Calibri" panose="020F0502020204030204" pitchFamily="34" charset="0"/>
              </a:rPr>
              <a:t> </a:t>
            </a:r>
          </a:p>
          <a:p>
            <a:r>
              <a:rPr lang="en-GB" sz="1200" dirty="0">
                <a:effectLst/>
                <a:latin typeface="Calibri" panose="020F0502020204030204" pitchFamily="34" charset="0"/>
                <a:ea typeface="Calibri" panose="020F0502020204030204" pitchFamily="34" charset="0"/>
              </a:rPr>
              <a:t>It’s worth noting that high variability works both ways: although it involves greater risk, there is the possibility of achieving a much higher than average ROI (as well as a much lower one). </a:t>
            </a:r>
          </a:p>
          <a:p>
            <a:endParaRPr lang="en-GB" dirty="0"/>
          </a:p>
        </p:txBody>
      </p:sp>
      <p:sp>
        <p:nvSpPr>
          <p:cNvPr id="4" name="Slide Number Placeholder 3"/>
          <p:cNvSpPr>
            <a:spLocks noGrp="1"/>
          </p:cNvSpPr>
          <p:nvPr>
            <p:ph type="sldNum" sz="quarter" idx="5"/>
          </p:nvPr>
        </p:nvSpPr>
        <p:spPr/>
        <p:txBody>
          <a:bodyPr/>
          <a:lstStyle/>
          <a:p>
            <a:fld id="{387915E7-EEA8-49E6-8793-8C6773FB6F5F}" type="slidenum">
              <a:rPr lang="en-GB" smtClean="0"/>
              <a:t>25</a:t>
            </a:fld>
            <a:endParaRPr lang="en-GB"/>
          </a:p>
        </p:txBody>
      </p:sp>
    </p:spTree>
    <p:extLst>
      <p:ext uri="{BB962C8B-B14F-4D97-AF65-F5344CB8AC3E}">
        <p14:creationId xmlns:p14="http://schemas.microsoft.com/office/powerpoint/2010/main" val="7555637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Thinkbox study ‘As Seen on TV: supercharging your small business’, conducted by marketing effectiveness consultancy D2D, shows how well TV performs in terms of sales versus spend.</a:t>
            </a:r>
          </a:p>
          <a:p>
            <a:endParaRPr lang="en-GB" sz="1300" dirty="0"/>
          </a:p>
          <a:p>
            <a:r>
              <a:rPr lang="en-GB" sz="1300" dirty="0"/>
              <a:t>Out of the D2D dataset of 78 smaller brands across all categories, TV constituted on average 66% of their media budget but returned 80% of all ad-generated sales. This is due to two factors – the high ROI (return on investment) and the fact that it can deliver scale without saturating.</a:t>
            </a:r>
          </a:p>
          <a:p>
            <a:endParaRPr lang="en-GB" sz="1300" dirty="0"/>
          </a:p>
          <a:p>
            <a:r>
              <a:rPr lang="en-GB" sz="1300" dirty="0"/>
              <a:t>This demonstrates the key role of TV for advertisers looking to drive brand growth.</a:t>
            </a:r>
          </a:p>
          <a:p>
            <a:endParaRPr lang="en-GB" sz="1300" dirty="0"/>
          </a:p>
          <a:p>
            <a:pPr defTabSz="966338">
              <a:defRPr/>
            </a:pPr>
            <a:r>
              <a:rPr lang="en-GB" sz="1300" dirty="0">
                <a:solidFill>
                  <a:srgbClr val="000000"/>
                </a:solidFill>
                <a:latin typeface="Calibri" panose="020F0502020204030204" pitchFamily="34" charset="0"/>
                <a:ea typeface="Calibri" panose="020F0502020204030204" pitchFamily="34" charset="0"/>
                <a:cs typeface="Times New Roman" panose="02020603050405020304" pitchFamily="18" charset="0"/>
              </a:rPr>
              <a:t>For more information on this study please see:</a:t>
            </a:r>
            <a:endParaRPr lang="en-GB" dirty="0"/>
          </a:p>
          <a:p>
            <a:r>
              <a:rPr lang="en-GB" dirty="0">
                <a:hlinkClick r:id="rId3"/>
              </a:rPr>
              <a:t>https://www.thinkbox.tv/research/thinkbox-research/as-seen-on-tv-supercharging-your-small-business/</a:t>
            </a:r>
            <a:endParaRPr lang="en-GB" dirty="0"/>
          </a:p>
        </p:txBody>
      </p:sp>
      <p:sp>
        <p:nvSpPr>
          <p:cNvPr id="4" name="Slide Number Placeholder 3"/>
          <p:cNvSpPr>
            <a:spLocks noGrp="1"/>
          </p:cNvSpPr>
          <p:nvPr>
            <p:ph type="sldNum" sz="quarter" idx="5"/>
          </p:nvPr>
        </p:nvSpPr>
        <p:spPr/>
        <p:txBody>
          <a:bodyPr/>
          <a:lstStyle/>
          <a:p>
            <a:pPr defTabSz="966338">
              <a:defRPr/>
            </a:pPr>
            <a:fld id="{B7F12BC6-4143-48C3-A7AB-B23B803D0FD0}" type="slidenum">
              <a:rPr lang="en-GB">
                <a:solidFill>
                  <a:prstClr val="black"/>
                </a:solidFill>
                <a:latin typeface="Calibri"/>
              </a:rPr>
              <a:pPr defTabSz="966338">
                <a:defRPr/>
              </a:pPr>
              <a:t>26</a:t>
            </a:fld>
            <a:endParaRPr lang="en-GB" dirty="0">
              <a:solidFill>
                <a:prstClr val="black"/>
              </a:solidFill>
              <a:latin typeface="Calibri"/>
            </a:endParaRPr>
          </a:p>
        </p:txBody>
      </p:sp>
    </p:spTree>
    <p:extLst>
      <p:ext uri="{BB962C8B-B14F-4D97-AF65-F5344CB8AC3E}">
        <p14:creationId xmlns:p14="http://schemas.microsoft.com/office/powerpoint/2010/main" val="37445332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6C78A-7093-5602-75AA-CAC76B4720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F6FD80-EE67-6F36-D110-97413DD2D9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3FE303-0487-A98D-8A97-EAD6777A83FE}"/>
              </a:ext>
            </a:extLst>
          </p:cNvPr>
          <p:cNvSpPr>
            <a:spLocks noGrp="1"/>
          </p:cNvSpPr>
          <p:nvPr>
            <p:ph type="body" idx="1"/>
          </p:nvPr>
        </p:nvSpPr>
        <p:spPr/>
        <p:txBody>
          <a:bodyPr/>
          <a:lstStyle/>
          <a:p>
            <a:r>
              <a:rPr lang="en-US" b="1" dirty="0"/>
              <a:t>When TV is on air, digital channel performance is uplifted by 13.7%</a:t>
            </a:r>
          </a:p>
          <a:p>
            <a:r>
              <a:rPr lang="en-US" b="0" dirty="0"/>
              <a:t>One of TV advertising’s most underestimated strengths is its halo effect — the way it boosts the performance of other media channels. While often misattributed, this cross-channel impact is both real and measurable. </a:t>
            </a:r>
          </a:p>
          <a:p>
            <a:r>
              <a:rPr lang="en-US" b="0" dirty="0"/>
              <a:t> </a:t>
            </a:r>
          </a:p>
          <a:p>
            <a:r>
              <a:rPr lang="en-US" b="0" dirty="0"/>
              <a:t>According to GroupM analysis in ‘Why the Eff would you cut TV?’ presented at Thinkbox Trends in TV 2025, digital response channels see a clear uplift when TV is live. The study </a:t>
            </a:r>
            <a:r>
              <a:rPr lang="en-US" b="0" dirty="0" err="1"/>
              <a:t>analysed</a:t>
            </a:r>
            <a:r>
              <a:rPr lang="en-US" b="0" dirty="0"/>
              <a:t> the performance of TV, brand PPC, generic PPC and social across 14 brands, which included 1,489 weeks, and £283m total performance media spend. </a:t>
            </a:r>
          </a:p>
          <a:p>
            <a:r>
              <a:rPr lang="en-US" b="0" dirty="0"/>
              <a:t> </a:t>
            </a:r>
          </a:p>
          <a:p>
            <a:r>
              <a:rPr lang="en-US" b="0" dirty="0"/>
              <a:t>Analysis found that on average, the performance of lower-funnel response channels improves by 13.7% when TV is part of the media mix.</a:t>
            </a:r>
          </a:p>
          <a:p>
            <a:r>
              <a:rPr lang="en-US" b="0" dirty="0"/>
              <a:t> </a:t>
            </a:r>
          </a:p>
          <a:p>
            <a:r>
              <a:rPr lang="en-US" b="0" dirty="0"/>
              <a:t>More specifically, brand PPC, generic PPC and social saw an average uplift of 12.2%, 13.1% and 15.4% respectively in tracked performance when significant weights of TV were on air.  This shows how TV makes digital channels work harder.</a:t>
            </a:r>
          </a:p>
          <a:p>
            <a:r>
              <a:rPr lang="en-US" b="0" dirty="0"/>
              <a:t> </a:t>
            </a:r>
          </a:p>
          <a:p>
            <a:r>
              <a:rPr lang="en-US" b="0" dirty="0"/>
              <a:t>For a deeper dive on the consequences of taking TV out of the plan, watch ‘Why the Eff would you cut TV?’ on demand.</a:t>
            </a:r>
          </a:p>
        </p:txBody>
      </p:sp>
      <p:sp>
        <p:nvSpPr>
          <p:cNvPr id="4" name="Slide Number Placeholder 3">
            <a:extLst>
              <a:ext uri="{FF2B5EF4-FFF2-40B4-BE49-F238E27FC236}">
                <a16:creationId xmlns:a16="http://schemas.microsoft.com/office/drawing/2014/main" id="{8A91D96F-C38A-43DD-ED78-575A6BCF7951}"/>
              </a:ext>
            </a:extLst>
          </p:cNvPr>
          <p:cNvSpPr>
            <a:spLocks noGrp="1"/>
          </p:cNvSpPr>
          <p:nvPr>
            <p:ph type="sldNum" sz="quarter" idx="5"/>
          </p:nvPr>
        </p:nvSpPr>
        <p:spPr/>
        <p:txBody>
          <a:bodyPr/>
          <a:lstStyle/>
          <a:p>
            <a:fld id="{85098AE3-61CE-4295-BC32-959C8A11CE33}" type="slidenum">
              <a:rPr lang="en-GB" smtClean="0"/>
              <a:t>27</a:t>
            </a:fld>
            <a:endParaRPr lang="en-GB"/>
          </a:p>
        </p:txBody>
      </p:sp>
    </p:spTree>
    <p:extLst>
      <p:ext uri="{BB962C8B-B14F-4D97-AF65-F5344CB8AC3E}">
        <p14:creationId xmlns:p14="http://schemas.microsoft.com/office/powerpoint/2010/main" val="6370214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According to Profit Ability 2, </a:t>
            </a:r>
            <a:r>
              <a:rPr lang="en-US" sz="1200" b="1" i="0" kern="1200" dirty="0">
                <a:solidFill>
                  <a:schemeClr val="tx1"/>
                </a:solidFill>
                <a:effectLst/>
                <a:latin typeface="+mn-lt"/>
                <a:ea typeface="+mn-ea"/>
                <a:cs typeface="+mn-cs"/>
              </a:rPr>
              <a:t>Profitability varies by media channel</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study proves that advertising is a profitable driver of business growth. Put simply, advertising works. All categories </a:t>
            </a:r>
            <a:r>
              <a:rPr lang="en-US" sz="1200" b="0" i="0" kern="1200" dirty="0" err="1">
                <a:solidFill>
                  <a:schemeClr val="tx1"/>
                </a:solidFill>
                <a:effectLst/>
                <a:latin typeface="+mn-lt"/>
                <a:ea typeface="+mn-ea"/>
                <a:cs typeface="+mn-cs"/>
              </a:rPr>
              <a:t>analysed</a:t>
            </a:r>
            <a:r>
              <a:rPr lang="en-US" sz="1200" b="0" i="0" kern="1200" dirty="0">
                <a:solidFill>
                  <a:schemeClr val="tx1"/>
                </a:solidFill>
                <a:effectLst/>
                <a:latin typeface="+mn-lt"/>
                <a:ea typeface="+mn-ea"/>
                <a:cs typeface="+mn-cs"/>
              </a:rPr>
              <a:t> in the study generated a positive payback from advertising. Advertising has an average short-term profit ROI of £1.87 per pound invested which increases to £4.11 when sustained effects are included.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Looking at short-term profit ROI, this chart shows the overall view by channel of profitability, mapping the spend (x axis) and the Profit ROI (y axis). Each channel is mapped using a bubble, with the size representing how much profit is driven. The chart is also split at a profit ROI of 1, anything above this line is considered profitable.</a:t>
            </a:r>
          </a:p>
          <a:p>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1160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Analysis from Profit Ability 2 found that when considering all three speeds of payback (immediate, carryover and sustained), Linear TV is unmatched as the full profit volume driver – delivering c. 47% of total volume.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3418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Arial" panose="020B0604020202020204" pitchFamily="34" charset="0"/>
                <a:ea typeface="Calibri" panose="020F0502020204030204" pitchFamily="34" charset="0"/>
                <a:cs typeface="Arial" panose="020B0604020202020204" pitchFamily="34" charset="0"/>
              </a:rPr>
              <a:t>If you want to nick even more charts or have any questions, please get in touch with us at research@thinkbox.tv</a:t>
            </a: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3</a:t>
            </a:fld>
            <a:endParaRPr lang="en-GB"/>
          </a:p>
        </p:txBody>
      </p:sp>
    </p:spTree>
    <p:extLst>
      <p:ext uri="{BB962C8B-B14F-4D97-AF65-F5344CB8AC3E}">
        <p14:creationId xmlns:p14="http://schemas.microsoft.com/office/powerpoint/2010/main" val="30084071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Analysis from Tapestry Research shows that TV emerges as most reputable, high quality and less risky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A2C312-9106-4197-94EF-1C5B6552B694}" type="slidenum">
              <a:rPr kumimoji="0" lang="en-GB" sz="18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941788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A0DFD36-33EA-4DB4-B32D-6EBE0B1D4496}" type="slidenum">
              <a:rPr lang="en-GB" smtClean="0"/>
              <a:t>31</a:t>
            </a:fld>
            <a:endParaRPr lang="en-GB"/>
          </a:p>
        </p:txBody>
      </p:sp>
    </p:spTree>
    <p:extLst>
      <p:ext uri="{BB962C8B-B14F-4D97-AF65-F5344CB8AC3E}">
        <p14:creationId xmlns:p14="http://schemas.microsoft.com/office/powerpoint/2010/main" val="28386551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rPr>
              <a:t>Source: Barb, Online Multiple Screens Network, reach 3+ mins, all devices, 2025. Total TV = Broadcaster TV, SVODs &amp; AVODs. Adults</a:t>
            </a:r>
          </a:p>
          <a:p>
            <a:r>
              <a:rPr lang="en-GB" sz="1200" kern="0" dirty="0">
                <a:solidFill>
                  <a:prstClr val="white"/>
                </a:solidFill>
              </a:rPr>
              <a:t>Source: Barb Dec 2025, Individuals</a:t>
            </a:r>
            <a:endParaRPr lang="en-GB" sz="1200" dirty="0"/>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32</a:t>
            </a:fld>
            <a:endParaRPr lang="en-GB"/>
          </a:p>
        </p:txBody>
      </p:sp>
    </p:spTree>
    <p:extLst>
      <p:ext uri="{BB962C8B-B14F-4D97-AF65-F5344CB8AC3E}">
        <p14:creationId xmlns:p14="http://schemas.microsoft.com/office/powerpoint/2010/main" val="5707148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Total TV reaches 88% of the population each week.</a:t>
            </a:r>
          </a:p>
          <a:p>
            <a:endParaRPr lang="en-GB" sz="1400" dirty="0"/>
          </a:p>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33</a:t>
            </a:fld>
            <a:endParaRPr lang="en-GB"/>
          </a:p>
        </p:txBody>
      </p:sp>
    </p:spTree>
    <p:extLst>
      <p:ext uri="{BB962C8B-B14F-4D97-AF65-F5344CB8AC3E}">
        <p14:creationId xmlns:p14="http://schemas.microsoft.com/office/powerpoint/2010/main" val="16126981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0DFD36-33EA-4DB4-B32D-6EBE0B1D4496}" type="slidenum">
              <a:rPr lang="en-GB" smtClean="0"/>
              <a:t>34</a:t>
            </a:fld>
            <a:endParaRPr lang="en-GB"/>
          </a:p>
        </p:txBody>
      </p:sp>
    </p:spTree>
    <p:extLst>
      <p:ext uri="{BB962C8B-B14F-4D97-AF65-F5344CB8AC3E}">
        <p14:creationId xmlns:p14="http://schemas.microsoft.com/office/powerpoint/2010/main" val="38640513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B3ADD-4CD8-71EB-2223-B72A9221EE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7557FD-1A3B-D715-7B1F-0D124A39927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9161250-8AFE-1AED-288C-8AEF8E1D89E9}"/>
              </a:ext>
            </a:extLst>
          </p:cNvPr>
          <p:cNvSpPr>
            <a:spLocks noGrp="1"/>
          </p:cNvSpPr>
          <p:nvPr>
            <p:ph type="body" idx="1"/>
          </p:nvPr>
        </p:nvSpPr>
        <p:spPr/>
        <p:txBody>
          <a:bodyPr/>
          <a:lstStyle/>
          <a:p>
            <a:pPr algn="l"/>
            <a:r>
              <a:rPr lang="en-GB" sz="1200" b="0" i="0">
                <a:solidFill>
                  <a:srgbClr val="323A4E"/>
                </a:solidFill>
                <a:effectLst/>
                <a:latin typeface="proxima-nova"/>
              </a:rPr>
              <a:t>This chart breaks down viewing to the various platforms in terms of the average number of people watching per day (for at least 3 minutes) compared with the average time spent watching per viewer (i.e. only counting those who watched on that day).</a:t>
            </a:r>
          </a:p>
          <a:p>
            <a:pPr algn="l"/>
            <a:endParaRPr lang="en-GB" sz="1200" b="0" i="0">
              <a:solidFill>
                <a:srgbClr val="323A4E"/>
              </a:solidFill>
              <a:effectLst/>
              <a:latin typeface="proxima-nova"/>
            </a:endParaRPr>
          </a:p>
          <a:p>
            <a:pPr algn="l"/>
            <a:r>
              <a:rPr lang="en-GB" sz="1200" b="0" i="0">
                <a:solidFill>
                  <a:srgbClr val="323A4E"/>
                </a:solidFill>
                <a:effectLst/>
                <a:latin typeface="proxima-nova"/>
              </a:rPr>
              <a:t>Analysis across 2025 shows that the commercial broadcasters (linear and on demand) collectively reach over 26 million viewers every day, with each of those viewers watching for an average of 3hrs, 40 mins a day. The combined portfolio of BBC channels (linear and on demand) attracts the second largest volume of viewing, with 22 million daily reach and an average view time of 2 hours, 12 mins a day.  YouTube is next, with a daily reach of 18 million and a view time of 1hr 53 mins (Barb only measure in-home viewing, we estimate that YouTube would be larger in viewing time if out of home viewing was included).</a:t>
            </a:r>
          </a:p>
          <a:p>
            <a:pPr algn="l"/>
            <a:endParaRPr lang="en-GB" sz="1200" b="0" i="0">
              <a:solidFill>
                <a:srgbClr val="323A4E"/>
              </a:solidFill>
              <a:effectLst/>
              <a:latin typeface="proxima-nova"/>
            </a:endParaRPr>
          </a:p>
          <a:p>
            <a:pPr algn="l"/>
            <a:r>
              <a:rPr lang="en-GB" sz="1200" b="0" i="0">
                <a:solidFill>
                  <a:srgbClr val="323A4E"/>
                </a:solidFill>
                <a:effectLst/>
                <a:latin typeface="proxima-nova"/>
              </a:rPr>
              <a:t>SVOD services such as Netflix has a daily reach of 12 million people and a view time of 1hr 52 mins. </a:t>
            </a:r>
            <a:endParaRPr lang="en-GB"/>
          </a:p>
        </p:txBody>
      </p:sp>
      <p:sp>
        <p:nvSpPr>
          <p:cNvPr id="4" name="Slide Number Placeholder 3">
            <a:extLst>
              <a:ext uri="{FF2B5EF4-FFF2-40B4-BE49-F238E27FC236}">
                <a16:creationId xmlns:a16="http://schemas.microsoft.com/office/drawing/2014/main" id="{E7058AFE-92C1-3589-F7E5-8A127CCC9F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33147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a:solidFill>
                  <a:srgbClr val="323A4E"/>
                </a:solidFill>
                <a:effectLst/>
                <a:latin typeface="proxima-nova"/>
              </a:rPr>
              <a:t>This chart breaks down viewing to the various platforms in terms of the average number of adults watching per day (for at least 3 minutes) on a TV set compared with the average time spent watching per viewer (i.e. only counting those who watched on that day).</a:t>
            </a:r>
          </a:p>
          <a:p>
            <a:pPr algn="l"/>
            <a:endParaRPr lang="en-GB" sz="1200" b="0" i="0">
              <a:solidFill>
                <a:srgbClr val="323A4E"/>
              </a:solidFill>
              <a:effectLst/>
              <a:latin typeface="proxima-nova"/>
            </a:endParaRPr>
          </a:p>
          <a:p>
            <a:pPr algn="l"/>
            <a:r>
              <a:rPr lang="en-GB" sz="1200" b="0" i="0">
                <a:solidFill>
                  <a:srgbClr val="323A4E"/>
                </a:solidFill>
                <a:effectLst/>
                <a:latin typeface="proxima-nova"/>
              </a:rPr>
              <a:t>Analysis across 2025 shows that the commercial broadcasters (linear and on demand) collectively reach 26 million adult viewers every day, with each of those viewers watching for an average of 3hrs, 40 mins a day. The combined portfolio of BBC channels (linear and on demand) has a daily reach of 21 million and an average view time of 2hr 12 mins.  YouTube has a daily reach of 7 million adults and a view time of 2hr 13 mins. </a:t>
            </a:r>
          </a:p>
          <a:p>
            <a:pPr algn="l"/>
            <a:endParaRPr lang="en-GB" sz="1200" b="0" i="0">
              <a:solidFill>
                <a:srgbClr val="323A4E"/>
              </a:solidFill>
              <a:effectLst/>
              <a:latin typeface="proxima-nov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a:solidFill>
                  <a:srgbClr val="323A4E"/>
                </a:solidFill>
                <a:effectLst/>
                <a:latin typeface="proxima-nova"/>
              </a:rPr>
              <a:t>SVOD services such as Netflix has a daily reach of 10 million people and a view time of 1hr 51 mins. </a:t>
            </a:r>
            <a:endParaRPr lang="en-GB"/>
          </a:p>
          <a:p>
            <a:pPr algn="l"/>
            <a:endParaRPr lang="en-GB" sz="1200" b="0" i="0">
              <a:solidFill>
                <a:srgbClr val="323A4E"/>
              </a:solidFill>
              <a:effectLst/>
              <a:latin typeface="proxima-nova"/>
            </a:endParaRPr>
          </a:p>
          <a:p>
            <a:endParaRPr lang="en-GB"/>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7679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defTabSz="966338">
              <a:spcBef>
                <a:spcPct val="0"/>
              </a:spcBef>
              <a:defRPr/>
            </a:pPr>
            <a:r>
              <a:rPr lang="en-GB" sz="1300"/>
              <a:t>Beware the seduction of ‘views’. Views that TV ads get online are an important part of the way brands now communicate. However, because the figures are so visible, the offline views – which are often driving them – can get overlooked. A million online views is not to be sniffed at, but a broadcast TV campaign in the UK gets 245 million ‘views’ – and that is before you consider the different quality of the viewing experiences.</a:t>
            </a:r>
          </a:p>
          <a:p>
            <a:pPr defTabSz="966338">
              <a:spcBef>
                <a:spcPct val="0"/>
              </a:spcBef>
              <a:defRPr/>
            </a:pPr>
            <a:endParaRPr lang="en-GB" altLang="en-US" sz="1300"/>
          </a:p>
          <a:p>
            <a:pPr defTabSz="966338">
              <a:spcBef>
                <a:spcPct val="0"/>
              </a:spcBef>
              <a:defRPr/>
            </a:pPr>
            <a:r>
              <a:rPr lang="en-GB" altLang="en-US" sz="1300"/>
              <a:t>How this is calculated:</a:t>
            </a:r>
          </a:p>
          <a:p>
            <a:pPr defTabSz="966338">
              <a:spcBef>
                <a:spcPct val="0"/>
              </a:spcBef>
              <a:defRPr/>
            </a:pPr>
            <a:r>
              <a:rPr lang="en-GB" altLang="en-US" sz="1300"/>
              <a:t>A broadcast TV campaign of 400 ratings expressed as views is 4 times the TV universe.</a:t>
            </a:r>
            <a:endParaRPr lang="en-GB" altLang="en-US"/>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59261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148FA-3708-FD17-37CF-6887F1AB99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E66DD3-2E12-9353-CF05-9E1B93B882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B82A0D-2AF6-A99F-C8B3-E2FEB897D96A}"/>
              </a:ext>
            </a:extLst>
          </p:cNvPr>
          <p:cNvSpPr>
            <a:spLocks noGrp="1"/>
          </p:cNvSpPr>
          <p:nvPr>
            <p:ph type="body" idx="1"/>
          </p:nvPr>
        </p:nvSpPr>
        <p:spPr/>
        <p:txBody>
          <a:bodyPr/>
          <a:lstStyle/>
          <a:p>
            <a:r>
              <a:rPr lang="en-GB" dirty="0"/>
              <a:t>One of TV strengths is shared viewing as it makes a lasting difference. </a:t>
            </a:r>
          </a:p>
          <a:p>
            <a:endParaRPr lang="en-GB" dirty="0"/>
          </a:p>
          <a:p>
            <a:r>
              <a:rPr lang="en-US" sz="1200" b="0" i="0" kern="1200" dirty="0">
                <a:solidFill>
                  <a:schemeClr val="tx1"/>
                </a:solidFill>
                <a:effectLst/>
                <a:latin typeface="+mn-lt"/>
                <a:ea typeface="+mn-ea"/>
                <a:cs typeface="+mn-cs"/>
              </a:rPr>
              <a:t>As seen in </a:t>
            </a:r>
            <a:r>
              <a:rPr lang="en-US" sz="1200" b="0" i="0" kern="1200" dirty="0">
                <a:solidFill>
                  <a:schemeClr val="tx1"/>
                </a:solidFill>
                <a:effectLst/>
                <a:latin typeface="+mn-lt"/>
                <a:ea typeface="+mn-ea"/>
                <a:cs typeface="+mn-cs"/>
                <a:hlinkClick r:id="rId3" tooltip="Context Effects"/>
              </a:rPr>
              <a:t>Context Effects</a:t>
            </a:r>
            <a:r>
              <a:rPr lang="en-US" sz="1200" b="0" i="0" kern="1200" dirty="0">
                <a:solidFill>
                  <a:schemeClr val="tx1"/>
                </a:solidFill>
                <a:effectLst/>
                <a:latin typeface="+mn-lt"/>
                <a:ea typeface="+mn-ea"/>
                <a:cs typeface="+mn-cs"/>
              </a:rPr>
              <a:t>, viewing with other people has a positive impact on ad recall. In the same way, Staying Power showed how TV’s lasting impact is closely tied to the way we watch it. Unlike Social Media, TV remains a shared experience — often viewed on a big screen, in a relaxed living room setting, and crucially, with other people.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social context appears to strengthen advertising’s effects. Purchase intent declined by only 14% over eight weeks when ads were viewed with others present, compared with a 27% drop when watched alone.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Additionally, across the eight-week period, liking of the TV ads in this study was 75% higher among those who were exposed to them with others (vs. seeing alone.) The findings suggest that TV’s enduring influence isn’t just about sight and sound — it’s about the social connection that comes from watching together.</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For more information on the TV strengths, read: https://www.thinkbox.tv/research/thinkbox-research/staying-power-the-longevity-of-advertising#the-headlines</a:t>
            </a:r>
          </a:p>
          <a:p>
            <a:r>
              <a:rPr lang="en-GB" dirty="0"/>
              <a:t>g</a:t>
            </a:r>
          </a:p>
        </p:txBody>
      </p:sp>
      <p:sp>
        <p:nvSpPr>
          <p:cNvPr id="4" name="Slide Number Placeholder 3">
            <a:extLst>
              <a:ext uri="{FF2B5EF4-FFF2-40B4-BE49-F238E27FC236}">
                <a16:creationId xmlns:a16="http://schemas.microsoft.com/office/drawing/2014/main" id="{8C2A35D7-7EFF-A91A-5C64-74B12A5380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EE9835-E8D0-434A-8155-6EF9E64FA8A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018818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A0DFD36-33EA-4DB4-B32D-6EBE0B1D4496}" type="slidenum">
              <a:rPr lang="en-GB" smtClean="0"/>
              <a:t>39</a:t>
            </a:fld>
            <a:endParaRPr lang="en-GB"/>
          </a:p>
        </p:txBody>
      </p:sp>
    </p:spTree>
    <p:extLst>
      <p:ext uri="{BB962C8B-B14F-4D97-AF65-F5344CB8AC3E}">
        <p14:creationId xmlns:p14="http://schemas.microsoft.com/office/powerpoint/2010/main" val="32374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4</a:t>
            </a:fld>
            <a:endParaRPr lang="en-GB"/>
          </a:p>
        </p:txBody>
      </p:sp>
    </p:spTree>
    <p:extLst>
      <p:ext uri="{BB962C8B-B14F-4D97-AF65-F5344CB8AC3E}">
        <p14:creationId xmlns:p14="http://schemas.microsoft.com/office/powerpoint/2010/main" val="20395398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a:t>
            </a:r>
            <a:r>
              <a:rPr lang="en-GB" sz="1200" b="0" dirty="0">
                <a:solidFill>
                  <a:prstClr val="black">
                    <a:lumMod val="75000"/>
                    <a:lumOff val="25000"/>
                  </a:prstClr>
                </a:solidFill>
                <a:latin typeface="Arial"/>
              </a:rPr>
              <a:t>Adnormal Behaviour, 2022, Ipsos / Thinkbox. </a:t>
            </a:r>
            <a:r>
              <a:rPr lang="en-GB" sz="1200" b="0" dirty="0">
                <a:solidFill>
                  <a:prstClr val="black">
                    <a:lumMod val="75000"/>
                    <a:lumOff val="25000"/>
                  </a:prstClr>
                </a:solidFill>
              </a:rPr>
              <a:t>Q.</a:t>
            </a:r>
            <a:r>
              <a:rPr lang="en-GB" sz="1200" b="0" dirty="0">
                <a:solidFill>
                  <a:prstClr val="black">
                    <a:lumMod val="75000"/>
                    <a:lumOff val="25000"/>
                  </a:prstClr>
                </a:solidFill>
                <a:latin typeface="Arial"/>
              </a:rPr>
              <a:t>TN3: In which, if any, of the following places are you most likely to find advertising that...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Signalling Success, 2020, house51 / Thinkbox. Adults 16+. Top 2 box agreement “This brand will become well known”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‘The Crisis in Creative Effectiveness’, Peter Field Consulting / IPA, June 2019</a:t>
            </a:r>
          </a:p>
        </p:txBody>
      </p:sp>
      <p:sp>
        <p:nvSpPr>
          <p:cNvPr id="4" name="Slide Number Placeholder 3"/>
          <p:cNvSpPr>
            <a:spLocks noGrp="1"/>
          </p:cNvSpPr>
          <p:nvPr>
            <p:ph type="sldNum" sz="quarter" idx="5"/>
          </p:nvPr>
        </p:nvSpPr>
        <p:spPr/>
        <p:txBody>
          <a:bodyPr/>
          <a:lstStyle/>
          <a:p>
            <a:fld id="{BA0DFD36-33EA-4DB4-B32D-6EBE0B1D4496}" type="slidenum">
              <a:rPr lang="en-GB" smtClean="0"/>
              <a:t>40</a:t>
            </a:fld>
            <a:endParaRPr lang="en-GB"/>
          </a:p>
        </p:txBody>
      </p:sp>
    </p:spTree>
    <p:extLst>
      <p:ext uri="{BB962C8B-B14F-4D97-AF65-F5344CB8AC3E}">
        <p14:creationId xmlns:p14="http://schemas.microsoft.com/office/powerpoint/2010/main" val="13006320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latin typeface="Calibri" pitchFamily="34" charset="0"/>
                <a:cs typeface="Calibri" pitchFamily="34" charset="0"/>
              </a:rPr>
              <a:t>Thinkbox’s</a:t>
            </a:r>
            <a:r>
              <a:rPr lang="en-GB" sz="1200" dirty="0">
                <a:latin typeface="Calibri" pitchFamily="34" charset="0"/>
                <a:cs typeface="Calibri" pitchFamily="34" charset="0"/>
              </a:rPr>
              <a:t> ‘Adnormal Behaviour’ showed that TV ads were by far the most likely to make people feel emotional, and creating an emotional response is incredibly effective in advertising. It also showed that TV ads were by far the most likely to make people laugh.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Calibri" pitchFamily="34" charset="0"/>
              <a:cs typeface="Calibri" pitchFamily="34" charset="0"/>
            </a:endParaRPr>
          </a:p>
          <a:p>
            <a:pPr defTabSz="966338">
              <a:defRPr/>
            </a:pPr>
            <a:r>
              <a:rPr lang="en-GB" sz="1200" dirty="0">
                <a:latin typeface="Calibri" pitchFamily="34" charset="0"/>
              </a:rPr>
              <a:t>F</a:t>
            </a:r>
            <a:r>
              <a:rPr lang="en-GB" sz="1200" dirty="0"/>
              <a:t>or more information on this study, see the full write up on the Thinkbox 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Calibri" pitchFamily="34" charset="0"/>
              <a:cs typeface="Calibri" pitchFamily="34" charset="0"/>
            </a:endParaRPr>
          </a:p>
        </p:txBody>
      </p:sp>
      <p:sp>
        <p:nvSpPr>
          <p:cNvPr id="4" name="Slide Number Placeholder 3"/>
          <p:cNvSpPr>
            <a:spLocks noGrp="1"/>
          </p:cNvSpPr>
          <p:nvPr>
            <p:ph type="sldNum" sz="quarter" idx="5"/>
          </p:nvPr>
        </p:nvSpPr>
        <p:spPr/>
        <p:txBody>
          <a:bodyPr/>
          <a:lstStyle/>
          <a:p>
            <a:fld id="{BA0DFD36-33EA-4DB4-B32D-6EBE0B1D4496}" type="slidenum">
              <a:rPr lang="en-GB" smtClean="0"/>
              <a:t>41</a:t>
            </a:fld>
            <a:endParaRPr lang="en-GB"/>
          </a:p>
        </p:txBody>
      </p:sp>
    </p:spTree>
    <p:extLst>
      <p:ext uri="{BB962C8B-B14F-4D97-AF65-F5344CB8AC3E}">
        <p14:creationId xmlns:p14="http://schemas.microsoft.com/office/powerpoint/2010/main" val="37713295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Analysis from Tapestry research found that brands on TV stand out as more trusted and established.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A2C312-9106-4197-94EF-1C5B6552B694}" type="slidenum">
              <a:rPr kumimoji="0" lang="en-GB" sz="18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624800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3083">
              <a:spcBef>
                <a:spcPct val="0"/>
              </a:spcBef>
              <a:defRPr/>
            </a:pPr>
            <a:r>
              <a:rPr lang="en-GB" sz="1200" dirty="0">
                <a:latin typeface="Calibri" pitchFamily="34" charset="0"/>
                <a:cs typeface="Calibri" pitchFamily="34" charset="0"/>
              </a:rPr>
              <a:t>House51 &amp; Thinkbox’s ‘Signalling Success’ used an experimental design to evaluate the advertising signals which are driven by each medium. </a:t>
            </a:r>
          </a:p>
          <a:p>
            <a:pPr defTabSz="963083">
              <a:spcBef>
                <a:spcPct val="0"/>
              </a:spcBef>
              <a:defRPr/>
            </a:pPr>
            <a:r>
              <a:rPr lang="en-GB" sz="1200" dirty="0">
                <a:latin typeface="Calibri" pitchFamily="34" charset="0"/>
                <a:cs typeface="Calibri" pitchFamily="34" charset="0"/>
              </a:rPr>
              <a:t>The results confirmed that TV is the medium most likely to signal brand fame. </a:t>
            </a:r>
          </a:p>
          <a:p>
            <a:pPr defTabSz="963083">
              <a:spcBef>
                <a:spcPct val="0"/>
              </a:spcBef>
              <a:defRPr/>
            </a:pPr>
            <a:endParaRPr lang="en-GB" sz="1200" dirty="0">
              <a:latin typeface="Calibri" pitchFamily="34" charset="0"/>
              <a:cs typeface="Calibri" pitchFamily="34" charset="0"/>
            </a:endParaRPr>
          </a:p>
          <a:p>
            <a:pPr defTabSz="966338">
              <a:defRPr/>
            </a:pPr>
            <a:r>
              <a:rPr lang="en-GB" sz="1200" dirty="0"/>
              <a:t>For more information on this study, see the full write up on the Thinkbox website:</a:t>
            </a:r>
            <a:endParaRPr lang="en-GB" dirty="0"/>
          </a:p>
          <a:p>
            <a:r>
              <a:rPr lang="en-GB" dirty="0"/>
              <a:t>https://www.thinkbox.tv/research/thinkbox-research/signalling-success/</a:t>
            </a:r>
          </a:p>
          <a:p>
            <a:endParaRPr lang="en-GB" dirty="0"/>
          </a:p>
        </p:txBody>
      </p:sp>
      <p:sp>
        <p:nvSpPr>
          <p:cNvPr id="4" name="Slide Number Placeholder 3"/>
          <p:cNvSpPr>
            <a:spLocks noGrp="1"/>
          </p:cNvSpPr>
          <p:nvPr>
            <p:ph type="sldNum" sz="quarter" idx="5"/>
          </p:nvPr>
        </p:nvSpPr>
        <p:spPr/>
        <p:txBody>
          <a:bodyPr/>
          <a:lstStyle/>
          <a:p>
            <a:fld id="{0C3CC1AF-72A9-4FF5-899E-CC408CE05EB3}" type="slidenum">
              <a:rPr lang="en-GB" smtClean="0"/>
              <a:t>43</a:t>
            </a:fld>
            <a:endParaRPr lang="en-GB"/>
          </a:p>
        </p:txBody>
      </p:sp>
    </p:spTree>
    <p:extLst>
      <p:ext uri="{BB962C8B-B14F-4D97-AF65-F5344CB8AC3E}">
        <p14:creationId xmlns:p14="http://schemas.microsoft.com/office/powerpoint/2010/main" val="536021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his 2019 IPA report, ‘The Crisis in Creative Effectiveness’, Peter Field looked at creatively-awarded campaigns and the pattern of media used within submissions. The data shows that the higher-performing creatively-awarded campaigns are more likely to have higher shares of spend on TV. The lower-performing campaigns are more likely to use online advertising.</a:t>
            </a:r>
          </a:p>
          <a:p>
            <a:endParaRPr lang="en-GB" dirty="0"/>
          </a:p>
          <a:p>
            <a:r>
              <a:rPr lang="en-GB" dirty="0"/>
              <a:t>For more information about this report, please see:</a:t>
            </a:r>
          </a:p>
          <a:p>
            <a:r>
              <a:rPr lang="en-GB" dirty="0">
                <a:hlinkClick r:id="rId3"/>
              </a:rPr>
              <a:t>https://ipa.co.uk/media/7699/ipa_crisis_in_creative_effectiveness_2019.pdf</a:t>
            </a:r>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44</a:t>
            </a:fld>
            <a:endParaRPr lang="en-GB"/>
          </a:p>
        </p:txBody>
      </p:sp>
    </p:spTree>
    <p:extLst>
      <p:ext uri="{BB962C8B-B14F-4D97-AF65-F5344CB8AC3E}">
        <p14:creationId xmlns:p14="http://schemas.microsoft.com/office/powerpoint/2010/main" val="36152393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https://www.thinkbox.tv/research/nickable-charts/effectiveness-and-planning/tv-at-the-heart-of-effectiveness-by-peter-field</a:t>
            </a:r>
          </a:p>
          <a:p>
            <a:endParaRPr lang="en-GB" dirty="0"/>
          </a:p>
          <a:p>
            <a:r>
              <a:rPr lang="en-US" dirty="0"/>
              <a:t>If you look at media usage amongst emotional IPA case studies vs. rational ones, TV occupies a much bigger share of ‘emotional’ marketing budgets [see chart above]. Smart marketers worked out many years ago that TV is a brilliant platform for creating vital emotional, mental availability building associations. TV is less important amongst the rational campaigns, but then who wants to work in the slow lane of effectiveness? </a:t>
            </a:r>
            <a:endParaRPr lang="en-GB" dirty="0"/>
          </a:p>
        </p:txBody>
      </p:sp>
      <p:sp>
        <p:nvSpPr>
          <p:cNvPr id="4" name="Slide Number Placeholder 3"/>
          <p:cNvSpPr>
            <a:spLocks noGrp="1"/>
          </p:cNvSpPr>
          <p:nvPr>
            <p:ph type="sldNum" sz="quarter" idx="5"/>
          </p:nvPr>
        </p:nvSpPr>
        <p:spPr/>
        <p:txBody>
          <a:bodyPr/>
          <a:lstStyle/>
          <a:p>
            <a:fld id="{DBC01CE4-3762-45B6-9736-1C63892740C8}" type="slidenum">
              <a:rPr lang="en-GB" smtClean="0"/>
              <a:t>45</a:t>
            </a:fld>
            <a:endParaRPr lang="en-GB"/>
          </a:p>
        </p:txBody>
      </p:sp>
    </p:spTree>
    <p:extLst>
      <p:ext uri="{BB962C8B-B14F-4D97-AF65-F5344CB8AC3E}">
        <p14:creationId xmlns:p14="http://schemas.microsoft.com/office/powerpoint/2010/main" val="24503530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https://www.thinkbox.tv/research/nickable-charts/effectiveness-and-planning/tv-at-the-heart-of-effectiveness-by-peter-field</a:t>
            </a:r>
          </a:p>
          <a:p>
            <a:endParaRPr lang="en-GB" dirty="0"/>
          </a:p>
          <a:p>
            <a:r>
              <a:rPr lang="en-US" dirty="0"/>
              <a:t>Examining the impact on effectiveness of TV share of budget by these emotional campaigns suggests that you almost can’t have too much TV advertising [see chart above]. Those that made above median use of TV were distinctly more effective than those that didn’t. Obviously, no one is arguing for 100% TV advertising campaigns, because there is the rest of the funnel to think about. But let’s be clear: there’s a particularly strong relationship between TV and the fast lane of effectiveness strategy.</a:t>
            </a:r>
            <a:endParaRPr lang="en-GB" dirty="0"/>
          </a:p>
        </p:txBody>
      </p:sp>
      <p:sp>
        <p:nvSpPr>
          <p:cNvPr id="4" name="Slide Number Placeholder 3"/>
          <p:cNvSpPr>
            <a:spLocks noGrp="1"/>
          </p:cNvSpPr>
          <p:nvPr>
            <p:ph type="sldNum" sz="quarter" idx="5"/>
          </p:nvPr>
        </p:nvSpPr>
        <p:spPr/>
        <p:txBody>
          <a:bodyPr/>
          <a:lstStyle/>
          <a:p>
            <a:fld id="{DBC01CE4-3762-45B6-9736-1C63892740C8}" type="slidenum">
              <a:rPr lang="en-GB" smtClean="0"/>
              <a:t>46</a:t>
            </a:fld>
            <a:endParaRPr lang="en-GB"/>
          </a:p>
        </p:txBody>
      </p:sp>
    </p:spTree>
    <p:extLst>
      <p:ext uri="{BB962C8B-B14F-4D97-AF65-F5344CB8AC3E}">
        <p14:creationId xmlns:p14="http://schemas.microsoft.com/office/powerpoint/2010/main" val="36070669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A0DFD36-33EA-4DB4-B32D-6EBE0B1D4496}" type="slidenum">
              <a:rPr lang="en-GB" smtClean="0"/>
              <a:t>47</a:t>
            </a:fld>
            <a:endParaRPr lang="en-GB"/>
          </a:p>
        </p:txBody>
      </p:sp>
    </p:spTree>
    <p:extLst>
      <p:ext uri="{BB962C8B-B14F-4D97-AF65-F5344CB8AC3E}">
        <p14:creationId xmlns:p14="http://schemas.microsoft.com/office/powerpoint/2010/main" val="27243428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dirty="0">
                <a:solidFill>
                  <a:prstClr val="white"/>
                </a:solidFill>
              </a:rPr>
              <a:t>Source: 2025, Thinkbox estimates using AA/WARC</a:t>
            </a:r>
          </a:p>
          <a:p>
            <a:r>
              <a:rPr lang="en-US" dirty="0"/>
              <a:t>Source: 2025, TV is inclusive of linear and addressable. Thinkbox estimates using AA/WARC (estimates), Barb / Broadcaster stream data / UK Cinema Association. Ipsos Iris.</a:t>
            </a:r>
          </a:p>
          <a:p>
            <a:pPr>
              <a:spcBef>
                <a:spcPts val="0"/>
              </a:spcBef>
            </a:pPr>
            <a:endParaRPr lang="en-GB" sz="1200" dirty="0">
              <a:solidFill>
                <a:srgbClr val="4D4D4D"/>
              </a:solidFill>
            </a:endParaRP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48</a:t>
            </a:fld>
            <a:endParaRPr lang="en-GB"/>
          </a:p>
        </p:txBody>
      </p:sp>
    </p:spTree>
    <p:extLst>
      <p:ext uri="{BB962C8B-B14F-4D97-AF65-F5344CB8AC3E}">
        <p14:creationId xmlns:p14="http://schemas.microsoft.com/office/powerpoint/2010/main" val="22212113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defTabSz="966338">
              <a:defRPr/>
            </a:pPr>
            <a:r>
              <a:rPr lang="en-GB" sz="1300">
                <a:solidFill>
                  <a:schemeClr val="bg1"/>
                </a:solidFill>
              </a:rPr>
              <a:t>The average cost of buying the media space to enable one person in the UK to see a TV (linear, BVOD and SVOD) advert only costs just under a penny.</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3126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5</a:t>
            </a:fld>
            <a:endParaRPr lang="en-GB"/>
          </a:p>
        </p:txBody>
      </p:sp>
    </p:spTree>
    <p:extLst>
      <p:ext uri="{BB962C8B-B14F-4D97-AF65-F5344CB8AC3E}">
        <p14:creationId xmlns:p14="http://schemas.microsoft.com/office/powerpoint/2010/main" val="15952299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2B649-FA31-09AF-9EDD-D1D46D5E45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795EF9-F411-551D-418B-42A98878BC44}"/>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C6AB405-F09D-0B55-58C3-CC283FCE3A5E}"/>
              </a:ext>
            </a:extLst>
          </p:cNvPr>
          <p:cNvSpPr>
            <a:spLocks noGrp="1"/>
          </p:cNvSpPr>
          <p:nvPr>
            <p:ph type="body" idx="1"/>
          </p:nvPr>
        </p:nvSpPr>
        <p:spPr/>
        <p:txBody>
          <a:bodyPr/>
          <a:lstStyle/>
          <a:p>
            <a:pPr algn="l"/>
            <a:r>
              <a:rPr lang="en-GB" sz="1200" b="0" i="0" u="none" strike="noStrike" baseline="0" dirty="0">
                <a:latin typeface="FoundersGrotesk-Regular"/>
              </a:rPr>
              <a:t>The chart combines AA/WARC revenue estimates, with the video advertising time data to create a relative cost per 30 seconds of AV ad exposure.</a:t>
            </a:r>
          </a:p>
          <a:p>
            <a:pPr algn="l"/>
            <a:endParaRPr lang="en-GB" sz="1200" b="0" i="0" u="none" strike="noStrike" baseline="0" dirty="0">
              <a:latin typeface="FoundersGrotesk-Regular"/>
            </a:endParaRPr>
          </a:p>
          <a:p>
            <a:pPr algn="l"/>
            <a:r>
              <a:rPr lang="en-GB" sz="1200" b="0" i="0" u="none" strike="noStrike" baseline="0" dirty="0">
                <a:latin typeface="FoundersGrotesk-Regular"/>
              </a:rPr>
              <a:t>Spot TV advertising (linear and addressable) averages £7 per thousand exposures. Social media video (which also includes YouTube) is £59.</a:t>
            </a:r>
            <a:endParaRPr lang="en-GB" dirty="0"/>
          </a:p>
          <a:p>
            <a:endParaRPr lang="en-GB" dirty="0"/>
          </a:p>
        </p:txBody>
      </p:sp>
      <p:sp>
        <p:nvSpPr>
          <p:cNvPr id="4" name="Slide Number Placeholder 3">
            <a:extLst>
              <a:ext uri="{FF2B5EF4-FFF2-40B4-BE49-F238E27FC236}">
                <a16:creationId xmlns:a16="http://schemas.microsoft.com/office/drawing/2014/main" id="{CD8FE8D2-66CF-AA2F-E5DA-9CC1CDFEB6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858789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sz="1800" dirty="0">
                <a:effectLst/>
                <a:latin typeface="Calibri" panose="020F0502020204030204" pitchFamily="34" charset="0"/>
                <a:ea typeface="Calibri" panose="020F0502020204030204" pitchFamily="34" charset="0"/>
              </a:rPr>
              <a:t>Given the current economic climate, marketing budgets are increasingly under pressure with every investment needing to be justified.</a:t>
            </a:r>
          </a:p>
          <a:p>
            <a:pPr marL="457200" algn="just"/>
            <a:r>
              <a:rPr lang="en-GB" sz="1800" dirty="0">
                <a:effectLst/>
                <a:latin typeface="Calibri" panose="020F0502020204030204" pitchFamily="34" charset="0"/>
                <a:ea typeface="Calibri" panose="020F0502020204030204" pitchFamily="34" charset="0"/>
              </a:rPr>
              <a:t> </a:t>
            </a:r>
          </a:p>
          <a:p>
            <a:pPr algn="just"/>
            <a:r>
              <a:rPr lang="en-GB" sz="1800" dirty="0">
                <a:effectLst/>
                <a:latin typeface="Calibri" panose="020F0502020204030204" pitchFamily="34" charset="0"/>
                <a:ea typeface="Calibri" panose="020F0502020204030204" pitchFamily="34" charset="0"/>
              </a:rPr>
              <a:t>At the 2022 IPA </a:t>
            </a:r>
            <a:r>
              <a:rPr lang="en-GB" sz="1800" dirty="0" err="1">
                <a:effectLst/>
                <a:latin typeface="Calibri" panose="020F0502020204030204" pitchFamily="34" charset="0"/>
                <a:ea typeface="Calibri" panose="020F0502020204030204" pitchFamily="34" charset="0"/>
              </a:rPr>
              <a:t>EffWorks</a:t>
            </a:r>
            <a:r>
              <a:rPr lang="en-GB" sz="1800" dirty="0">
                <a:effectLst/>
                <a:latin typeface="Calibri" panose="020F0502020204030204" pitchFamily="34" charset="0"/>
                <a:ea typeface="Calibri" panose="020F0502020204030204" pitchFamily="34" charset="0"/>
              </a:rPr>
              <a:t> Global, Les Binet (Group Head of Effectiveness of </a:t>
            </a:r>
            <a:r>
              <a:rPr lang="en-GB" sz="1800" dirty="0" err="1">
                <a:effectLst/>
                <a:latin typeface="Calibri" panose="020F0502020204030204" pitchFamily="34" charset="0"/>
                <a:ea typeface="Calibri" panose="020F0502020204030204" pitchFamily="34" charset="0"/>
              </a:rPr>
              <a:t>adam&amp;eveDDB</a:t>
            </a:r>
            <a:r>
              <a:rPr lang="en-GB" sz="1800" dirty="0">
                <a:effectLst/>
                <a:latin typeface="Calibri" panose="020F0502020204030204" pitchFamily="34" charset="0"/>
                <a:ea typeface="Calibri" panose="020F0502020204030204" pitchFamily="34" charset="0"/>
              </a:rPr>
              <a:t>) provided a framework for planning media in economic uncertainty. During the session, ‘</a:t>
            </a:r>
            <a:r>
              <a:rPr lang="en-GB" sz="1800" i="1" dirty="0">
                <a:effectLst/>
                <a:latin typeface="Calibri" panose="020F0502020204030204" pitchFamily="34" charset="0"/>
                <a:ea typeface="Calibri" panose="020F0502020204030204" pitchFamily="34" charset="0"/>
              </a:rPr>
              <a:t>Marketing in the post covid economy’</a:t>
            </a:r>
            <a:r>
              <a:rPr lang="en-GB" sz="1800" dirty="0">
                <a:effectLst/>
                <a:latin typeface="Calibri" panose="020F0502020204030204" pitchFamily="34" charset="0"/>
                <a:ea typeface="Calibri" panose="020F0502020204030204" pitchFamily="34" charset="0"/>
              </a:rPr>
              <a:t>, Binet highlighted how short and long term investments should be dialled up and down depending on various factors.  </a:t>
            </a:r>
          </a:p>
          <a:p>
            <a:pPr marL="457200" algn="just"/>
            <a:r>
              <a:rPr lang="en-GB" sz="1800" dirty="0">
                <a:effectLst/>
                <a:latin typeface="Calibri" panose="020F0502020204030204" pitchFamily="34" charset="0"/>
                <a:ea typeface="Calibri" panose="020F0502020204030204" pitchFamily="34" charset="0"/>
              </a:rPr>
              <a:t> </a:t>
            </a:r>
          </a:p>
          <a:p>
            <a:pPr algn="just"/>
            <a:r>
              <a:rPr lang="en-GB" sz="1800" dirty="0">
                <a:effectLst/>
                <a:latin typeface="Calibri" panose="020F0502020204030204" pitchFamily="34" charset="0"/>
                <a:ea typeface="Calibri" panose="020F0502020204030204" pitchFamily="34" charset="0"/>
              </a:rPr>
              <a:t>One of the factors that Binet advises marketers to take advantage of is the value for money ratio for TV – a measure of the relative cost (CPT) of TV compared with the volume of total consumer spending.  Binet’s data shows that the ratio has been rising over time as TV pricing has not kept pace with consumer spending in the long run – TV’s value for money has been getting better over time, particularly since 2000 due to increased competition from the tech giants.</a:t>
            </a:r>
          </a:p>
          <a:p>
            <a:pPr marL="457200" algn="just"/>
            <a:r>
              <a:rPr lang="en-GB" sz="1800" dirty="0">
                <a:effectLst/>
                <a:latin typeface="Calibri" panose="020F0502020204030204" pitchFamily="34" charset="0"/>
                <a:ea typeface="Calibri" panose="020F0502020204030204" pitchFamily="34" charset="0"/>
              </a:rPr>
              <a:t> </a:t>
            </a:r>
          </a:p>
          <a:p>
            <a:pPr algn="just"/>
            <a:r>
              <a:rPr lang="en-GB" sz="1800" dirty="0">
                <a:effectLst/>
                <a:latin typeface="Calibri" panose="020F0502020204030204" pitchFamily="34" charset="0"/>
                <a:ea typeface="Calibri" panose="020F0502020204030204" pitchFamily="34" charset="0"/>
              </a:rPr>
              <a:t>Interestingly, when we focus specifically on times of recession (the 1970s, the 1990s, 2001 and more recently 2020 which was impacted by the global financial crisis and Covid), TV’s value for money increased sharply. The 1981 recession is the only exception. </a:t>
            </a:r>
          </a:p>
          <a:p>
            <a:pPr marL="457200" algn="just"/>
            <a:r>
              <a:rPr lang="en-GB" sz="1800" dirty="0">
                <a:effectLst/>
                <a:latin typeface="Calibri" panose="020F0502020204030204" pitchFamily="34" charset="0"/>
                <a:ea typeface="Calibri" panose="020F0502020204030204" pitchFamily="34" charset="0"/>
              </a:rPr>
              <a:t> </a:t>
            </a:r>
          </a:p>
          <a:p>
            <a:pPr algn="just"/>
            <a:r>
              <a:rPr lang="en-GB" sz="1800" dirty="0">
                <a:effectLst/>
                <a:latin typeface="Calibri" panose="020F0502020204030204" pitchFamily="34" charset="0"/>
                <a:ea typeface="Calibri" panose="020F0502020204030204" pitchFamily="34" charset="0"/>
              </a:rPr>
              <a:t>This highlights the opportunity that advertisers and planners can take advantage of. If your particular sector is performing well, this is the perfect opportunity to buy share of voice, a method utilised by FMCG advertisers as they increased investment in TV during the pandemic.</a:t>
            </a:r>
          </a:p>
          <a:p>
            <a:pPr marL="457200" algn="just"/>
            <a:r>
              <a:rPr lang="en-GB" sz="1800" dirty="0">
                <a:effectLst/>
                <a:latin typeface="Calibri" panose="020F0502020204030204" pitchFamily="34" charset="0"/>
                <a:ea typeface="Calibri" panose="020F0502020204030204" pitchFamily="34" charset="0"/>
              </a:rPr>
              <a:t> </a:t>
            </a:r>
          </a:p>
          <a:p>
            <a:pPr algn="just"/>
            <a:r>
              <a:rPr lang="en-GB" sz="1800" dirty="0">
                <a:effectLst/>
                <a:latin typeface="Calibri" panose="020F0502020204030204" pitchFamily="34" charset="0"/>
                <a:ea typeface="Calibri" panose="020F0502020204030204" pitchFamily="34" charset="0"/>
              </a:rPr>
              <a:t>For more insight on how brands can navigate through turbulent economic times, click here: </a:t>
            </a:r>
            <a:r>
              <a:rPr lang="en-GB" sz="1800" u="sng" dirty="0">
                <a:solidFill>
                  <a:srgbClr val="0563C1"/>
                </a:solidFill>
                <a:effectLst/>
                <a:latin typeface="Calibri" panose="020F0502020204030204" pitchFamily="34" charset="0"/>
                <a:ea typeface="Calibri" panose="020F0502020204030204" pitchFamily="34" charset="0"/>
                <a:hlinkClick r:id="rId3"/>
              </a:rPr>
              <a:t>https://www.thinkbox.tv/research/media-mix-navigator/strategies-for-marketing-through-a-downturn/</a:t>
            </a:r>
            <a:r>
              <a:rPr lang="en-GB" sz="1800" dirty="0">
                <a:effectLst/>
                <a:latin typeface="Calibri" panose="020F0502020204030204" pitchFamily="34" charset="0"/>
                <a:ea typeface="Calibri" panose="020F0502020204030204" pitchFamily="34" charset="0"/>
              </a:rPr>
              <a:t> </a:t>
            </a:r>
          </a:p>
        </p:txBody>
      </p:sp>
      <p:sp>
        <p:nvSpPr>
          <p:cNvPr id="4" name="Slide Number Placeholder 3"/>
          <p:cNvSpPr>
            <a:spLocks noGrp="1"/>
          </p:cNvSpPr>
          <p:nvPr>
            <p:ph type="sldNum" sz="quarter" idx="5"/>
          </p:nvPr>
        </p:nvSpPr>
        <p:spPr/>
        <p:txBody>
          <a:bodyPr/>
          <a:lstStyle/>
          <a:p>
            <a:fld id="{26F8D767-3125-4DFA-A434-73AA46D80F90}" type="slidenum">
              <a:rPr lang="en-GB" smtClean="0"/>
              <a:t>51</a:t>
            </a:fld>
            <a:endParaRPr lang="en-GB"/>
          </a:p>
        </p:txBody>
      </p:sp>
    </p:spTree>
    <p:extLst>
      <p:ext uri="{BB962C8B-B14F-4D97-AF65-F5344CB8AC3E}">
        <p14:creationId xmlns:p14="http://schemas.microsoft.com/office/powerpoint/2010/main" val="7104619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Data from Lumen and </a:t>
            </a:r>
            <a:r>
              <a:rPr lang="en-GB" dirty="0" err="1"/>
              <a:t>Tvision</a:t>
            </a:r>
            <a:r>
              <a:rPr lang="en-GB" dirty="0"/>
              <a:t> shows how TV is an ‘attention bargain’, with a 30” TV creative generating a cost per 000 attentive second of £1.70</a:t>
            </a:r>
          </a:p>
        </p:txBody>
      </p:sp>
      <p:sp>
        <p:nvSpPr>
          <p:cNvPr id="4" name="Slide Number Placeholder 3"/>
          <p:cNvSpPr>
            <a:spLocks noGrp="1"/>
          </p:cNvSpPr>
          <p:nvPr>
            <p:ph type="sldNum" sz="quarter" idx="5"/>
          </p:nvPr>
        </p:nvSpPr>
        <p:spPr/>
        <p:txBody>
          <a:bodyPr/>
          <a:lstStyle/>
          <a:p>
            <a:fld id="{BA0DFD36-33EA-4DB4-B32D-6EBE0B1D4496}" type="slidenum">
              <a:rPr lang="en-GB" smtClean="0"/>
              <a:t>52</a:t>
            </a:fld>
            <a:endParaRPr lang="en-GB"/>
          </a:p>
        </p:txBody>
      </p:sp>
    </p:spTree>
    <p:extLst>
      <p:ext uri="{BB962C8B-B14F-4D97-AF65-F5344CB8AC3E}">
        <p14:creationId xmlns:p14="http://schemas.microsoft.com/office/powerpoint/2010/main" val="30930013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spcBef>
                <a:spcPct val="20000"/>
              </a:spcBef>
            </a:pPr>
            <a:r>
              <a:rPr lang="en-GB" sz="1700" b="1" u="sng" dirty="0">
                <a:solidFill>
                  <a:prstClr val="white"/>
                </a:solidFill>
              </a:rPr>
              <a:t>Find out more from </a:t>
            </a:r>
            <a:r>
              <a:rPr lang="en-GB" sz="1700" b="1" u="sng" dirty="0" err="1">
                <a:solidFill>
                  <a:prstClr val="white"/>
                </a:solidFill>
              </a:rPr>
              <a:t>Thinkbox</a:t>
            </a:r>
            <a:endParaRPr lang="en-GB" sz="1700" b="1" u="sng" dirty="0">
              <a:solidFill>
                <a:prstClr val="white"/>
              </a:solidFill>
            </a:endParaRPr>
          </a:p>
          <a:p>
            <a:pPr lvl="0">
              <a:lnSpc>
                <a:spcPct val="100000"/>
              </a:lnSpc>
              <a:spcBef>
                <a:spcPct val="20000"/>
              </a:spcBef>
            </a:pPr>
            <a:endParaRPr lang="en-GB" sz="1300" dirty="0">
              <a:solidFill>
                <a:prstClr val="white"/>
              </a:solidFill>
            </a:endParaRPr>
          </a:p>
          <a:p>
            <a:pPr lvl="0">
              <a:lnSpc>
                <a:spcPct val="100000"/>
              </a:lnSpc>
              <a:spcBef>
                <a:spcPct val="20000"/>
              </a:spcBef>
            </a:pPr>
            <a:r>
              <a:rPr lang="en-GB" sz="1300" dirty="0">
                <a:solidFill>
                  <a:prstClr val="white"/>
                </a:solidFill>
              </a:rPr>
              <a:t>Whether you are in need of information or inspiration, we’ll keep you up to date:</a:t>
            </a:r>
          </a:p>
          <a:p>
            <a:pPr lvl="0">
              <a:lnSpc>
                <a:spcPct val="100000"/>
              </a:lnSpc>
              <a:spcBef>
                <a:spcPct val="20000"/>
              </a:spcBef>
            </a:pPr>
            <a:endParaRPr lang="en-GB" dirty="0">
              <a:solidFill>
                <a:prstClr val="white"/>
              </a:solidFill>
            </a:endParaRPr>
          </a:p>
          <a:p>
            <a:pPr lvl="0">
              <a:lnSpc>
                <a:spcPct val="100000"/>
              </a:lnSpc>
              <a:spcBef>
                <a:spcPct val="20000"/>
              </a:spcBef>
            </a:pPr>
            <a:r>
              <a:rPr lang="en-GB" dirty="0">
                <a:solidFill>
                  <a:prstClr val="white"/>
                </a:solidFill>
              </a:rPr>
              <a:t>Visit www.thinkbox.tv</a:t>
            </a:r>
          </a:p>
          <a:p>
            <a:pPr lvl="0">
              <a:lnSpc>
                <a:spcPct val="100000"/>
              </a:lnSpc>
              <a:spcBef>
                <a:spcPct val="20000"/>
              </a:spcBef>
            </a:pPr>
            <a:r>
              <a:rPr lang="en-GB" dirty="0">
                <a:solidFill>
                  <a:prstClr val="white"/>
                </a:solidFill>
              </a:rPr>
              <a:t>Register for our newsletter </a:t>
            </a:r>
          </a:p>
          <a:p>
            <a:pPr lvl="0">
              <a:lnSpc>
                <a:spcPct val="100000"/>
              </a:lnSpc>
              <a:spcBef>
                <a:spcPct val="20000"/>
              </a:spcBef>
            </a:pPr>
            <a:r>
              <a:rPr lang="en-GB" dirty="0">
                <a:solidFill>
                  <a:prstClr val="white"/>
                </a:solidFill>
              </a:rPr>
              <a:t>Or simply talk to us</a:t>
            </a:r>
          </a:p>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53</a:t>
            </a:fld>
            <a:endParaRPr lang="en-GB"/>
          </a:p>
        </p:txBody>
      </p:sp>
    </p:spTree>
    <p:extLst>
      <p:ext uri="{BB962C8B-B14F-4D97-AF65-F5344CB8AC3E}">
        <p14:creationId xmlns:p14="http://schemas.microsoft.com/office/powerpoint/2010/main" val="1071802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 2025, Barb / IPA TouchPoints 2025 / Pornhub / UK Cinema Association / Ipsos Iris. Total TV = Broadcaster TV, SVODs &amp; AVODs</a:t>
            </a:r>
          </a:p>
          <a:p>
            <a:r>
              <a:rPr lang="en-US" dirty="0"/>
              <a:t>Source: 2025, Barb, VOD includes Broadcaster VOD, SVOD and AVOD</a:t>
            </a:r>
          </a:p>
          <a:p>
            <a:pPr>
              <a:spcBef>
                <a:spcPts val="0"/>
              </a:spcBef>
            </a:pPr>
            <a:r>
              <a:rPr lang="en-US" sz="1200" dirty="0">
                <a:solidFill>
                  <a:srgbClr val="4D4D4D"/>
                </a:solidFill>
              </a:rPr>
              <a:t>Source: 2025, Barb / Broadcaster stream data / UK Cinema Association / Ipsos Iris</a:t>
            </a:r>
          </a:p>
          <a:p>
            <a:pPr>
              <a:spcBef>
                <a:spcPts val="0"/>
              </a:spcBef>
            </a:pPr>
            <a:r>
              <a:rPr lang="en-US" sz="1200" dirty="0">
                <a:solidFill>
                  <a:srgbClr val="4D4D4D"/>
                </a:solidFill>
              </a:rPr>
              <a:t>**YouTube ad time modelled at 3.33% of content time (Enders Analysis, 23rd October 2024) and excludes those estimated to be on the YouTube Premium tier.  *TikTok ad time modelled at 3.4% of content time using agency and broadcaster estimates.  **Other online modelled at 3.33% of content time.</a:t>
            </a:r>
          </a:p>
          <a:p>
            <a:pPr>
              <a:spcBef>
                <a:spcPts val="0"/>
              </a:spcBef>
            </a:pPr>
            <a:endParaRPr lang="en-GB" sz="1200" dirty="0"/>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6</a:t>
            </a:fld>
            <a:endParaRPr lang="en-GB"/>
          </a:p>
        </p:txBody>
      </p:sp>
    </p:spTree>
    <p:extLst>
      <p:ext uri="{BB962C8B-B14F-4D97-AF65-F5344CB8AC3E}">
        <p14:creationId xmlns:p14="http://schemas.microsoft.com/office/powerpoint/2010/main" val="3081125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TV technology and content quality have improved dramatically in the past decade.</a:t>
            </a:r>
          </a:p>
        </p:txBody>
      </p:sp>
      <p:sp>
        <p:nvSpPr>
          <p:cNvPr id="4" name="Slide Number Placeholder 3"/>
          <p:cNvSpPr>
            <a:spLocks noGrp="1"/>
          </p:cNvSpPr>
          <p:nvPr>
            <p:ph type="sldNum" sz="quarter" idx="5"/>
          </p:nvPr>
        </p:nvSpPr>
        <p:spPr/>
        <p:txBody>
          <a:bodyPr/>
          <a:lstStyle/>
          <a:p>
            <a:fld id="{BA0DFD36-33EA-4DB4-B32D-6EBE0B1D4496}" type="slidenum">
              <a:rPr lang="en-GB" smtClean="0"/>
              <a:t>7</a:t>
            </a:fld>
            <a:endParaRPr lang="en-GB"/>
          </a:p>
        </p:txBody>
      </p:sp>
    </p:spTree>
    <p:extLst>
      <p:ext uri="{BB962C8B-B14F-4D97-AF65-F5344CB8AC3E}">
        <p14:creationId xmlns:p14="http://schemas.microsoft.com/office/powerpoint/2010/main" val="1495548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727CA-2D06-B80B-E768-4286FACA81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B93A77-0A7F-585C-21C0-FECB8467420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78B678E-4621-5559-A60B-C6452E6D0F14}"/>
              </a:ext>
            </a:extLst>
          </p:cNvPr>
          <p:cNvSpPr>
            <a:spLocks noGrp="1"/>
          </p:cNvSpPr>
          <p:nvPr>
            <p:ph type="body" idx="1"/>
          </p:nvPr>
        </p:nvSpPr>
        <p:spPr/>
        <p:txBody>
          <a:bodyPr/>
          <a:lstStyle/>
          <a:p>
            <a:r>
              <a:rPr lang="en-GB" sz="1200" b="0" kern="1200" dirty="0">
                <a:solidFill>
                  <a:schemeClr val="tx1"/>
                </a:solidFill>
                <a:effectLst/>
                <a:latin typeface="+mn-lt"/>
                <a:ea typeface="+mn-ea"/>
                <a:cs typeface="+mn-cs"/>
              </a:rPr>
              <a:t>Total TV accounted for 70% of total video viewing in 2025</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Methodology</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quantitative analysis of total video consumption in the UK was undertaken by Thinkbox. It combined 2025 data from Barb, the IPA’s TouchPoints, Pornhub, UK Cinema Association, and Ipsos Iris.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Barb data shows how much time is spent viewing broadcaster content, live or time-shifted (including BVOD) on all devices as well as Blu-Ray/DVD viewing. This chart also utilises Barb’s expanding audience reporting capabilities to provide a view of time spent viewing content on YouTube, TikTok, other video sharing services (such as Twitch) as well as SVOD/AVOD platforms. Whilst Barb reports on in-home consumption, a combination of Ipsos Iris and IPA TouchPoints data was used to determine the remaining out-of-home consumption.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combination of these sources creates a solid estimate as it utilises the robustness of Barb data (11,500 panel members, representative of the UK TV population, metered actual consumption data, analysis across a whole year) alongside Ipsos Iris and IPA TouchPoints data to capture any out-of-home consumption.</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Time spent viewing video at cinemas was based on total admissions data from the UK Cinema Association profiled for each audience using data from DCM.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Source: Ipsos iris Online Audience Measurement Service, 12-month average Jan – Dec 2025. Internet users aged 15+, using PC/laptop, smartphone or tablet device.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Technical note: [Broadcaster] data for YouTube includes content owner data for the BBC, Channel 4, CNBC, ITV, NBC and Sky. [Commercial broadcaster] data for YouTube includes content owner data for Channel 4, CNBC, ITV, NBC and Sky. TikTok data is both website and app.</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Ipsos iris is the UKOM endorsed service for the measurement of audiences of online content. We passively track the online behaviour of a single-source panel of over 10,000 UK adults, who install software across their devices (a combination of smartphones, tablets, PCs and laptops). The panel is recruited to be representative of the internet population demographically, geographically and by device type. This passive data is fused with anonymous, device-level data derived from site-centric tags on hundreds of the biggest sites and apps to create a synthetic panel of around 1 million synthetic panellists. More detail on the methodology can be found </a:t>
            </a:r>
            <a:r>
              <a:rPr lang="en-GB" sz="1200" u="sng" kern="1200" dirty="0">
                <a:solidFill>
                  <a:schemeClr val="tx1"/>
                </a:solidFill>
                <a:effectLst/>
                <a:latin typeface="+mn-lt"/>
                <a:ea typeface="+mn-ea"/>
                <a:cs typeface="+mn-cs"/>
                <a:hlinkClick r:id="rId3"/>
              </a:rPr>
              <a:t>here</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 </a:t>
            </a:r>
          </a:p>
          <a:p>
            <a:endParaRPr lang="en-GB" dirty="0"/>
          </a:p>
        </p:txBody>
      </p:sp>
      <p:sp>
        <p:nvSpPr>
          <p:cNvPr id="4" name="Slide Number Placeholder 3">
            <a:extLst>
              <a:ext uri="{FF2B5EF4-FFF2-40B4-BE49-F238E27FC236}">
                <a16:creationId xmlns:a16="http://schemas.microsoft.com/office/drawing/2014/main" id="{AFB38EB6-C2AF-790C-7993-C3F7F5C64130}"/>
              </a:ext>
            </a:extLst>
          </p:cNvPr>
          <p:cNvSpPr>
            <a:spLocks noGrp="1"/>
          </p:cNvSpPr>
          <p:nvPr>
            <p:ph type="sldNum" sz="quarter" idx="10"/>
          </p:nvPr>
        </p:nvSpPr>
        <p:spPr/>
        <p:txBody>
          <a:bodyPr/>
          <a:lstStyle/>
          <a:p>
            <a:pPr marL="0" marR="0" lvl="0" indent="0" algn="r" defTabSz="924550" rtl="0" eaLnBrk="1" fontAlgn="auto" latinLnBrk="0" hangingPunct="1">
              <a:lnSpc>
                <a:spcPct val="100000"/>
              </a:lnSpc>
              <a:spcBef>
                <a:spcPts val="0"/>
              </a:spcBef>
              <a:spcAft>
                <a:spcPts val="0"/>
              </a:spcAft>
              <a:buClrTx/>
              <a:buSzTx/>
              <a:buFontTx/>
              <a:buNone/>
              <a:tabLst/>
              <a:defRPr/>
            </a:pPr>
            <a:fld id="{F281A8CC-AA9E-4ED1-97A5-A7C9D992D05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55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0945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550B1-184C-F168-EE6B-534591FC4C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69218F-5251-4B9B-3206-CB8E3CD799E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7BF899A7-2F23-57E9-7707-AC8BAC91AE81}"/>
              </a:ext>
            </a:extLst>
          </p:cNvPr>
          <p:cNvSpPr>
            <a:spLocks noGrp="1"/>
          </p:cNvSpPr>
          <p:nvPr>
            <p:ph type="body" idx="1"/>
          </p:nvPr>
        </p:nvSpPr>
        <p:spPr/>
        <p:txBody>
          <a:bodyPr/>
          <a:lstStyle/>
          <a:p>
            <a:pPr marL="0" indent="0">
              <a:buFontTx/>
              <a:buNone/>
            </a:pPr>
            <a:r>
              <a:rPr lang="en-GB" dirty="0"/>
              <a:t>Without a single source data provider on time-spent watching AV advertising, this analysis takes a jigsaw approach, using a variety of data sources to build the most accurate picture of AV viewing time possible. </a:t>
            </a:r>
          </a:p>
          <a:p>
            <a:pPr marL="0" indent="0">
              <a:buFontTx/>
              <a:buNone/>
            </a:pPr>
            <a:endParaRPr lang="en-GB" dirty="0"/>
          </a:p>
          <a:p>
            <a:pPr marL="0" indent="0">
              <a:buFontTx/>
              <a:buNone/>
            </a:pPr>
            <a:r>
              <a:rPr lang="en-GB" dirty="0"/>
              <a:t>The data approach used to build the estimate for each platform:</a:t>
            </a:r>
          </a:p>
          <a:p>
            <a:pPr marL="171450" indent="-171450">
              <a:buFont typeface="Arial" panose="020B0604020202020204" pitchFamily="34" charset="0"/>
              <a:buChar char="•"/>
            </a:pPr>
            <a:r>
              <a:rPr lang="en-GB" dirty="0"/>
              <a:t>Total TV: Barb data for Total TV (broadcaster and SVOD/AVOD services) and the broadcasters’ own census data for BVOD advertising viewing time.</a:t>
            </a:r>
          </a:p>
          <a:p>
            <a:pPr marL="171450" indent="-171450">
              <a:buFont typeface="Arial" panose="020B0604020202020204" pitchFamily="34" charset="0"/>
              <a:buChar char="•"/>
            </a:pPr>
            <a:r>
              <a:rPr lang="en-GB" dirty="0"/>
              <a:t>Cinema: The UK Cinema Association provides total box office seats sold. We’ve estimated 15 minutes of advertising per seat. </a:t>
            </a:r>
          </a:p>
          <a:p>
            <a:pPr marL="171450" indent="-171450">
              <a:buFont typeface="Arial" panose="020B0604020202020204" pitchFamily="34" charset="0"/>
              <a:buChar char="•"/>
            </a:pPr>
            <a:r>
              <a:rPr lang="en-GB" dirty="0"/>
              <a:t>YouTube: Ad time modelled at 3.33% of content time (Enders Analysis, 23</a:t>
            </a:r>
            <a:r>
              <a:rPr lang="en-GB" baseline="30000" dirty="0"/>
              <a:t>rd</a:t>
            </a:r>
            <a:r>
              <a:rPr lang="en-GB" dirty="0"/>
              <a:t> October 2024) and excludes those estimated to be on the YouTube Premium tier.</a:t>
            </a:r>
          </a:p>
          <a:p>
            <a:pPr marL="171450" indent="-171450">
              <a:buFont typeface="Arial" panose="020B0604020202020204" pitchFamily="34" charset="0"/>
              <a:buChar char="•"/>
            </a:pPr>
            <a:r>
              <a:rPr lang="en-GB" dirty="0"/>
              <a:t>TikTok: Ad time modelled at 3.4% of content time using agency and broadcaster estimates.</a:t>
            </a:r>
          </a:p>
          <a:p>
            <a:pPr marL="171450" indent="-171450">
              <a:buFont typeface="Arial" panose="020B0604020202020204" pitchFamily="34" charset="0"/>
              <a:buChar char="•"/>
            </a:pPr>
            <a:r>
              <a:rPr lang="en-GB" dirty="0"/>
              <a:t>Other online video: ad time modelled at 3.33% of content time.</a:t>
            </a:r>
          </a:p>
          <a:p>
            <a:endParaRPr lang="en-GB" dirty="0"/>
          </a:p>
        </p:txBody>
      </p:sp>
      <p:sp>
        <p:nvSpPr>
          <p:cNvPr id="4" name="Slide Number Placeholder 3">
            <a:extLst>
              <a:ext uri="{FF2B5EF4-FFF2-40B4-BE49-F238E27FC236}">
                <a16:creationId xmlns:a16="http://schemas.microsoft.com/office/drawing/2014/main" id="{97682424-D821-5014-3554-D5BC4E381293}"/>
              </a:ext>
            </a:extLst>
          </p:cNvPr>
          <p:cNvSpPr>
            <a:spLocks noGrp="1"/>
          </p:cNvSpPr>
          <p:nvPr>
            <p:ph type="sldNum" sz="quarter" idx="10"/>
          </p:nvPr>
        </p:nvSpPr>
        <p:spPr/>
        <p:txBody>
          <a:bodyPr/>
          <a:lstStyle/>
          <a:p>
            <a:pPr marL="0" marR="0" lvl="0" indent="0" algn="r" defTabSz="952378" rtl="0" eaLnBrk="1" fontAlgn="auto" latinLnBrk="0" hangingPunct="1">
              <a:lnSpc>
                <a:spcPct val="100000"/>
              </a:lnSpc>
              <a:spcBef>
                <a:spcPts val="0"/>
              </a:spcBef>
              <a:spcAft>
                <a:spcPts val="0"/>
              </a:spcAft>
              <a:buClrTx/>
              <a:buSzTx/>
              <a:buFontTx/>
              <a:buNone/>
              <a:tabLst/>
              <a:defRPr/>
            </a:pPr>
            <a:fld id="{F281A8CC-AA9E-4ED1-97A5-A7C9D992D05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52378"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03290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3.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4.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5.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6.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7.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8.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9.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0.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1.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3.xml"/></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4.xml"/></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5.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6.xml"/></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7.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8.xml"/></Relationships>
</file>

<file path=ppt/slideLayouts/_rels/slideLayout11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1.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2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3.xml"/></Relationships>
</file>

<file path=ppt/slideLayouts/_rels/slideLayout12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4.xml"/></Relationships>
</file>

<file path=ppt/slideLayouts/_rels/slideLayout12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5.xml"/></Relationships>
</file>

<file path=ppt/slideLayouts/_rels/slideLayout12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6.xml"/></Relationships>
</file>

<file path=ppt/slideLayouts/_rels/slideLayout12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7.xml"/></Relationships>
</file>

<file path=ppt/slideLayouts/_rels/slideLayout12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8.xml"/></Relationships>
</file>

<file path=ppt/slideLayouts/_rels/slideLayout12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9.xml"/></Relationships>
</file>

<file path=ppt/slideLayouts/_rels/slideLayout12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0.xml"/></Relationships>
</file>

<file path=ppt/slideLayouts/_rels/slideLayout12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1.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2.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3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3.xml"/></Relationships>
</file>

<file path=ppt/slideLayouts/_rels/slideLayout13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4.xml"/></Relationships>
</file>

<file path=ppt/slideLayouts/_rels/slideLayout13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5.xml"/></Relationships>
</file>

<file path=ppt/slideLayouts/_rels/slideLayout13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6.xml"/></Relationships>
</file>

<file path=ppt/slideLayouts/_rels/slideLayout13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7.xml"/></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8.xml"/></Relationships>
</file>

<file path=ppt/slideLayouts/_rels/slideLayout13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9.xml"/></Relationships>
</file>

<file path=ppt/slideLayouts/_rels/slideLayout13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0.xml"/></Relationships>
</file>

<file path=ppt/slideLayouts/_rels/slideLayout13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1.xml"/></Relationships>
</file>

<file path=ppt/slideLayouts/_rels/slideLayout13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4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3.xml"/></Relationships>
</file>

<file path=ppt/slideLayouts/_rels/slideLayout14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4.xml"/></Relationships>
</file>

<file path=ppt/slideLayouts/_rels/slideLayout14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5.xml"/></Relationships>
</file>

<file path=ppt/slideLayouts/_rels/slideLayout14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6.xml"/></Relationships>
</file>

<file path=ppt/slideLayouts/_rels/slideLayout14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7.xml"/></Relationships>
</file>

<file path=ppt/slideLayouts/_rels/slideLayout14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8.xml"/></Relationships>
</file>

<file path=ppt/slideLayouts/_rels/slideLayout14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1.xml"/></Relationships>
</file>

<file path=ppt/slideLayouts/_rels/slideLayout15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2.xml"/></Relationships>
</file>

<file path=ppt/slideLayouts/_rels/slideLayout15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3.xml"/></Relationships>
</file>

<file path=ppt/slideLayouts/_rels/slideLayout15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4.xml"/></Relationships>
</file>

<file path=ppt/slideLayouts/_rels/slideLayout15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5.xml"/></Relationships>
</file>

<file path=ppt/slideLayouts/_rels/slideLayout15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6.xml"/></Relationships>
</file>

<file path=ppt/slideLayouts/_rels/slideLayout15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7.xml"/></Relationships>
</file>

<file path=ppt/slideLayouts/_rels/slideLayout15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8.xml"/></Relationships>
</file>

<file path=ppt/slideLayouts/_rels/slideLayout15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6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0.xml"/></Relationships>
</file>

<file path=ppt/slideLayouts/_rels/slideLayout16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1.xml"/></Relationships>
</file>

<file path=ppt/slideLayouts/_rels/slideLayout16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2.xml"/></Relationships>
</file>

<file path=ppt/slideLayouts/_rels/slideLayout16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3.xml"/></Relationships>
</file>

<file path=ppt/slideLayouts/_rels/slideLayout16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4.xml"/></Relationships>
</file>

<file path=ppt/slideLayouts/_rels/slideLayout16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5.xml"/></Relationships>
</file>

<file path=ppt/slideLayouts/_rels/slideLayout16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6.xml"/></Relationships>
</file>

<file path=ppt/slideLayouts/_rels/slideLayout16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7.xml"/></Relationships>
</file>

<file path=ppt/slideLayouts/_rels/slideLayout16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8.xml"/></Relationships>
</file>

<file path=ppt/slideLayouts/_rels/slideLayout16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9.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7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70.xml"/></Relationships>
</file>

<file path=ppt/slideLayouts/_rels/slideLayout17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71.xml"/></Relationships>
</file>

<file path=ppt/slideLayouts/_rels/slideLayout17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72.xml"/></Relationships>
</file>

<file path=ppt/slideLayouts/_rels/slideLayout17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73.xml"/></Relationships>
</file>

<file path=ppt/slideLayouts/_rels/slideLayout17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74.xml"/></Relationships>
</file>

<file path=ppt/slideLayouts/_rels/slideLayout17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75.xml"/></Relationships>
</file>

<file path=ppt/slideLayouts/_rels/slideLayout17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76.xml"/></Relationships>
</file>

<file path=ppt/slideLayouts/_rels/slideLayout17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77.xml"/></Relationships>
</file>

<file path=ppt/slideLayouts/_rels/slideLayout17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78.xml"/></Relationships>
</file>

<file path=ppt/slideLayouts/_rels/slideLayout17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7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1.xml"/></Relationships>
</file>

<file path=ppt/slideLayouts/_rels/slideLayout18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2.xml"/></Relationships>
</file>

<file path=ppt/slideLayouts/_rels/slideLayout18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3.xml"/></Relationships>
</file>

<file path=ppt/slideLayouts/_rels/slideLayout18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4.xml"/></Relationships>
</file>

<file path=ppt/slideLayouts/_rels/slideLayout18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5.xml"/></Relationships>
</file>

<file path=ppt/slideLayouts/_rels/slideLayout18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6.xml"/></Relationships>
</file>

<file path=ppt/slideLayouts/_rels/slideLayout18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7.xml"/></Relationships>
</file>

<file path=ppt/slideLayouts/_rels/slideLayout18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8.xml"/></Relationships>
</file>

<file path=ppt/slideLayouts/_rels/slideLayout18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19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0.xml"/></Relationships>
</file>

<file path=ppt/slideLayouts/_rels/slideLayout19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1.xml"/></Relationships>
</file>

<file path=ppt/slideLayouts/_rels/slideLayout19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2.xml"/></Relationships>
</file>

<file path=ppt/slideLayouts/_rels/slideLayout19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3.xml"/></Relationships>
</file>

<file path=ppt/slideLayouts/_rels/slideLayout19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4.xml"/></Relationships>
</file>

<file path=ppt/slideLayouts/_rels/slideLayout19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5.xml"/></Relationships>
</file>

<file path=ppt/slideLayouts/_rels/slideLayout19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6.xml"/></Relationships>
</file>

<file path=ppt/slideLayouts/_rels/slideLayout19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7.xml"/></Relationships>
</file>

<file path=ppt/slideLayouts/_rels/slideLayout19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8.xml"/></Relationships>
</file>

<file path=ppt/slideLayouts/_rels/slideLayout19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9.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0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00.xml"/></Relationships>
</file>

<file path=ppt/slideLayouts/_rels/slideLayout20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01.xml"/></Relationships>
</file>

<file path=ppt/slideLayouts/_rels/slideLayout20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02.xml"/></Relationships>
</file>

<file path=ppt/slideLayouts/_rels/slideLayout20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03.xml"/></Relationships>
</file>

<file path=ppt/slideLayouts/_rels/slideLayout20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04.xml"/></Relationships>
</file>

<file path=ppt/slideLayouts/_rels/slideLayout20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05.xml"/></Relationships>
</file>

<file path=ppt/slideLayouts/_rels/slideLayout20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06.xml"/></Relationships>
</file>

<file path=ppt/slideLayouts/_rels/slideLayout20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07.xml"/></Relationships>
</file>

<file path=ppt/slideLayouts/_rels/slideLayout20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08.xml"/></Relationships>
</file>

<file path=ppt/slideLayouts/_rels/slideLayout20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09.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3.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4.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5.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6.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7.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8.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9.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0.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1.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2.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3.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4.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5.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6.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7.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8.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9.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0.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1.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2.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3.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4.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5.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6.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7.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8.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1.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2.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3.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4.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5.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6.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7.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8.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9.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0.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1.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02/06/2026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86121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guide id="2" pos="30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97501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9" y="1614207"/>
            <a:ext cx="4368867" cy="37117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49"/>
            <a:ext cx="3318069" cy="1853971"/>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6" y="1428749"/>
            <a:ext cx="3318069" cy="1853971"/>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6" y="3411769"/>
            <a:ext cx="3318069" cy="1853971"/>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1"/>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409976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7" y="142874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6" y="142874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6" y="142874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3" name="Picture Placeholder 8"/>
          <p:cNvSpPr>
            <a:spLocks noGrp="1"/>
          </p:cNvSpPr>
          <p:nvPr>
            <p:ph type="pic" sz="quarter" idx="16"/>
          </p:nvPr>
        </p:nvSpPr>
        <p:spPr>
          <a:xfrm>
            <a:off x="8067286" y="341176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7" y="341176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6" y="3411769"/>
            <a:ext cx="3645289" cy="1853971"/>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5841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7"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8"/>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BA435CD6-AC1A-48F4-9A33-6BC45A388324}" type="datetimeFigureOut">
              <a:rPr lang="en-GB" smtClean="0"/>
              <a:t>02/06/2026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7ED36E-508C-41A7-BF74-999E767EAA9E}" type="slidenum">
              <a:rPr lang="en-GB" smtClean="0"/>
              <a:t>‹#›</a:t>
            </a:fld>
            <a:endParaRPr lang="en-GB"/>
          </a:p>
        </p:txBody>
      </p:sp>
    </p:spTree>
    <p:custDataLst>
      <p:tags r:id="rId1"/>
    </p:custDataLst>
    <p:extLst>
      <p:ext uri="{BB962C8B-B14F-4D97-AF65-F5344CB8AC3E}">
        <p14:creationId xmlns:p14="http://schemas.microsoft.com/office/powerpoint/2010/main" val="413393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7"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400"/>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BA435CD6-AC1A-48F4-9A33-6BC45A388324}" type="datetimeFigureOut">
              <a:rPr lang="en-GB" smtClean="0"/>
              <a:t>02/06/2026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7ED36E-508C-41A7-BF74-999E767EAA9E}" type="slidenum">
              <a:rPr lang="en-GB" smtClean="0"/>
              <a:t>‹#›</a:t>
            </a:fld>
            <a:endParaRPr lang="en-GB"/>
          </a:p>
        </p:txBody>
      </p:sp>
    </p:spTree>
    <p:custDataLst>
      <p:tags r:id="rId1"/>
    </p:custDataLst>
    <p:extLst>
      <p:ext uri="{BB962C8B-B14F-4D97-AF65-F5344CB8AC3E}">
        <p14:creationId xmlns:p14="http://schemas.microsoft.com/office/powerpoint/2010/main" val="257368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2" y="651775"/>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2" y="1614209"/>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BA435CD6-AC1A-48F4-9A33-6BC45A388324}" type="datetimeFigureOut">
              <a:rPr lang="en-GB" smtClean="0"/>
              <a:t>02/06/2026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7ED36E-508C-41A7-BF74-999E767EAA9E}" type="slidenum">
              <a:rPr lang="en-GB" smtClean="0"/>
              <a:t>‹#›</a:t>
            </a:fld>
            <a:endParaRPr lang="en-GB"/>
          </a:p>
        </p:txBody>
      </p:sp>
    </p:spTree>
    <p:custDataLst>
      <p:tags r:id="rId1"/>
    </p:custDataLst>
    <p:extLst>
      <p:ext uri="{BB962C8B-B14F-4D97-AF65-F5344CB8AC3E}">
        <p14:creationId xmlns:p14="http://schemas.microsoft.com/office/powerpoint/2010/main" val="158310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9" y="2033530"/>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7" y="182084"/>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9605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435CD6-AC1A-48F4-9A33-6BC45A388324}" type="datetimeFigureOut">
              <a:rPr lang="en-GB" smtClean="0"/>
              <a:t>02/06/2026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67ED36E-508C-41A7-BF74-999E767EAA9E}" type="slidenum">
              <a:rPr lang="en-GB" smtClean="0"/>
              <a:t>‹#›</a:t>
            </a:fld>
            <a:endParaRPr lang="en-GB"/>
          </a:p>
        </p:txBody>
      </p:sp>
      <p:sp>
        <p:nvSpPr>
          <p:cNvPr id="6" name="Picture Placeholder 5"/>
          <p:cNvSpPr>
            <a:spLocks noGrp="1"/>
          </p:cNvSpPr>
          <p:nvPr>
            <p:ph type="pic" sz="quarter" idx="13"/>
          </p:nvPr>
        </p:nvSpPr>
        <p:spPr>
          <a:xfrm>
            <a:off x="0" y="1"/>
            <a:ext cx="12192000" cy="5939791"/>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1081125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4"/>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3" y="447473"/>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9"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BA435CD6-AC1A-48F4-9A33-6BC45A388324}" type="datetimeFigureOut">
              <a:rPr lang="en-GB" smtClean="0"/>
              <a:t>02/06/2026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67ED36E-508C-41A7-BF74-999E767EAA9E}" type="slidenum">
              <a:rPr lang="en-GB" smtClean="0"/>
              <a:t>‹#›</a:t>
            </a:fld>
            <a:endParaRPr lang="en-GB"/>
          </a:p>
        </p:txBody>
      </p:sp>
    </p:spTree>
    <p:custDataLst>
      <p:tags r:id="rId1"/>
    </p:custDataLst>
    <p:extLst>
      <p:ext uri="{BB962C8B-B14F-4D97-AF65-F5344CB8AC3E}">
        <p14:creationId xmlns:p14="http://schemas.microsoft.com/office/powerpoint/2010/main" val="284158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BA435CD6-AC1A-48F4-9A33-6BC45A388324}" type="datetimeFigureOut">
              <a:rPr lang="en-GB" smtClean="0"/>
              <a:t>02/06/2026</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767ED36E-508C-41A7-BF74-999E767EAA9E}"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34907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4" y="3773512"/>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4" y="4393566"/>
            <a:ext cx="1092517" cy="1092519"/>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4" y="3652420"/>
            <a:ext cx="3019047" cy="576787"/>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sz="1800"/>
          </a:p>
        </p:txBody>
      </p:sp>
    </p:spTree>
    <p:custDataLst>
      <p:tags r:id="rId1"/>
    </p:custDataLst>
    <p:extLst>
      <p:ext uri="{BB962C8B-B14F-4D97-AF65-F5344CB8AC3E}">
        <p14:creationId xmlns:p14="http://schemas.microsoft.com/office/powerpoint/2010/main" val="55693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32006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4" y="3773512"/>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4" y="4393566"/>
            <a:ext cx="1092517" cy="1092519"/>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1"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4" y="3652420"/>
            <a:ext cx="3019047" cy="576787"/>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sz="1800"/>
          </a:p>
        </p:txBody>
      </p:sp>
    </p:spTree>
    <p:custDataLst>
      <p:tags r:id="rId1"/>
    </p:custDataLst>
    <p:extLst>
      <p:ext uri="{BB962C8B-B14F-4D97-AF65-F5344CB8AC3E}">
        <p14:creationId xmlns:p14="http://schemas.microsoft.com/office/powerpoint/2010/main" val="195085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29"/>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3" y="3773512"/>
            <a:ext cx="1746971"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33252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29"/>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4" y="3773512"/>
            <a:ext cx="2858127"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403633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29"/>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3" y="3773512"/>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59752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1"/>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0" name="Text Placeholder 7"/>
          <p:cNvSpPr>
            <a:spLocks noGrp="1"/>
          </p:cNvSpPr>
          <p:nvPr>
            <p:ph type="body" sz="quarter" idx="15"/>
          </p:nvPr>
        </p:nvSpPr>
        <p:spPr>
          <a:xfrm>
            <a:off x="377757" y="5365115"/>
            <a:ext cx="5718243"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167885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435CD6-AC1A-48F4-9A33-6BC45A388324}" type="datetimeFigureOut">
              <a:rPr lang="en-GB" smtClean="0"/>
              <a:t>02/06/2026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67ED36E-508C-41A7-BF74-999E767EAA9E}" type="slidenum">
              <a:rPr lang="en-GB" smtClean="0"/>
              <a:t>‹#›</a:t>
            </a:fld>
            <a:endParaRPr lang="en-GB"/>
          </a:p>
        </p:txBody>
      </p:sp>
      <p:sp>
        <p:nvSpPr>
          <p:cNvPr id="5" name="Text Placeholder 7"/>
          <p:cNvSpPr>
            <a:spLocks noGrp="1"/>
          </p:cNvSpPr>
          <p:nvPr>
            <p:ph type="body" sz="quarter" idx="16"/>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74276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7"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BA435CD6-AC1A-48F4-9A33-6BC45A388324}" type="datetimeFigureOut">
              <a:rPr lang="en-GB" smtClean="0"/>
              <a:t>02/06/2026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7ED36E-508C-41A7-BF74-999E767EAA9E}" type="slidenum">
              <a:rPr lang="en-GB" smtClean="0"/>
              <a:t>‹#›</a:t>
            </a:fld>
            <a:endParaRPr lang="en-GB"/>
          </a:p>
        </p:txBody>
      </p:sp>
      <p:sp>
        <p:nvSpPr>
          <p:cNvPr id="10" name="Text Placeholder 9"/>
          <p:cNvSpPr>
            <a:spLocks noGrp="1"/>
          </p:cNvSpPr>
          <p:nvPr>
            <p:ph type="body" sz="quarter" idx="14"/>
          </p:nvPr>
        </p:nvSpPr>
        <p:spPr>
          <a:xfrm>
            <a:off x="552578" y="2627693"/>
            <a:ext cx="3757295" cy="365443"/>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49974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523E4-B42A-41F0-A79F-EB926A479A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9EA2329-A32F-4E00-91BE-3E6F3B229728}"/>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8A5EF2-9C33-4757-B0D7-DB68AEF7DF70}"/>
              </a:ext>
            </a:extLst>
          </p:cNvPr>
          <p:cNvSpPr>
            <a:spLocks noGrp="1"/>
          </p:cNvSpPr>
          <p:nvPr>
            <p:ph type="dt" sz="half" idx="10"/>
          </p:nvPr>
        </p:nvSpPr>
        <p:spPr/>
        <p:txBody>
          <a:bodyPr/>
          <a:lstStyle/>
          <a:p>
            <a:fld id="{BA435CD6-AC1A-48F4-9A33-6BC45A388324}" type="datetimeFigureOut">
              <a:rPr lang="en-GB" smtClean="0"/>
              <a:t>02/06/2026</a:t>
            </a:fld>
            <a:endParaRPr lang="en-GB"/>
          </a:p>
        </p:txBody>
      </p:sp>
      <p:sp>
        <p:nvSpPr>
          <p:cNvPr id="5" name="Footer Placeholder 4">
            <a:extLst>
              <a:ext uri="{FF2B5EF4-FFF2-40B4-BE49-F238E27FC236}">
                <a16:creationId xmlns:a16="http://schemas.microsoft.com/office/drawing/2014/main" id="{1B8A6589-3B17-4723-8EAB-365ADC39DC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2EEB7B-AB74-4C99-B934-5F2B0B15284B}"/>
              </a:ext>
            </a:extLst>
          </p:cNvPr>
          <p:cNvSpPr>
            <a:spLocks noGrp="1"/>
          </p:cNvSpPr>
          <p:nvPr>
            <p:ph type="sldNum" sz="quarter" idx="12"/>
          </p:nvPr>
        </p:nvSpPr>
        <p:spPr/>
        <p:txBody>
          <a:bodyPr/>
          <a:lstStyle/>
          <a:p>
            <a:fld id="{767ED36E-508C-41A7-BF74-999E767EAA9E}" type="slidenum">
              <a:rPr lang="en-GB" smtClean="0"/>
              <a:t>‹#›</a:t>
            </a:fld>
            <a:endParaRPr lang="en-GB"/>
          </a:p>
        </p:txBody>
      </p:sp>
    </p:spTree>
    <p:extLst>
      <p:ext uri="{BB962C8B-B14F-4D97-AF65-F5344CB8AC3E}">
        <p14:creationId xmlns:p14="http://schemas.microsoft.com/office/powerpoint/2010/main" val="413391544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02/06/2026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a:t>
            </a:r>
            <a:endParaRPr lang="en-GB"/>
          </a:p>
        </p:txBody>
      </p:sp>
    </p:spTree>
    <p:custDataLst>
      <p:tags r:id="rId1"/>
    </p:custDataLst>
    <p:extLst>
      <p:ext uri="{BB962C8B-B14F-4D97-AF65-F5344CB8AC3E}">
        <p14:creationId xmlns:p14="http://schemas.microsoft.com/office/powerpoint/2010/main" val="251502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02/06/2026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a:t>EDIT MASTER TEXT STYLES</a:t>
            </a:r>
          </a:p>
        </p:txBody>
      </p:sp>
    </p:spTree>
    <p:custDataLst>
      <p:tags r:id="rId1"/>
    </p:custDataLst>
    <p:extLst>
      <p:ext uri="{BB962C8B-B14F-4D97-AF65-F5344CB8AC3E}">
        <p14:creationId xmlns:p14="http://schemas.microsoft.com/office/powerpoint/2010/main" val="28554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27912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198582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3915">
          <p15:clr>
            <a:srgbClr val="FBAE40"/>
          </p15:clr>
        </p15:guide>
        <p15:guide id="3" orient="horz" pos="4025">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a:t>Click to edit </a:t>
            </a:r>
            <a:br>
              <a:rPr lang="en-US"/>
            </a:br>
            <a:r>
              <a:rPr lang="en-US"/>
              <a:t>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700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7416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708498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253465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2634279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153573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29741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2671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27042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07339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4247480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05360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02/06/2026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979435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02/06/2026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633939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02/06/2026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4160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a:t>XXX%</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6324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02/06/2026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22493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a:p>
        </p:txBody>
      </p:sp>
      <p:sp>
        <p:nvSpPr>
          <p:cNvPr id="2" name="Date Placeholder 1"/>
          <p:cNvSpPr>
            <a:spLocks noGrp="1"/>
          </p:cNvSpPr>
          <p:nvPr>
            <p:ph type="dt" sz="half" idx="10"/>
          </p:nvPr>
        </p:nvSpPr>
        <p:spPr/>
        <p:txBody>
          <a:bodyPr/>
          <a:lstStyle/>
          <a:p>
            <a:fld id="{2E6EF22D-7DBE-4099-99F0-B83DD9779912}" type="datetimeFigureOut">
              <a:rPr lang="en-GB" smtClean="0"/>
              <a:t>02/06/2026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804809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02/06/2026</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173864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08230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96875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15629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198929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86917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4104794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03931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02/06/2026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967160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02/06/2026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15236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cSld name="Line Title">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sp>
        <p:nvSpPr>
          <p:cNvPr id="2" name="Title 1"/>
          <p:cNvSpPr>
            <a:spLocks noGrp="1"/>
          </p:cNvSpPr>
          <p:nvPr>
            <p:ph type="ctrTitle"/>
          </p:nvPr>
        </p:nvSpPr>
        <p:spPr>
          <a:xfrm>
            <a:off x="576648" y="804344"/>
            <a:ext cx="3887171" cy="2112000"/>
          </a:xfrm>
        </p:spPr>
        <p:txBody>
          <a:bodyPr anchor="t">
            <a:normAutofit/>
          </a:bodyPr>
          <a:lstStyle>
            <a:lvl1pPr algn="l">
              <a:defRPr sz="370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576648" y="2938157"/>
            <a:ext cx="3887171" cy="2123024"/>
          </a:xfrm>
        </p:spPr>
        <p:txBody>
          <a:bodyPr>
            <a:normAutofit/>
          </a:bodyPr>
          <a:lstStyle>
            <a:lvl1pPr marL="0" indent="0" algn="l">
              <a:buNone/>
              <a:defRPr sz="19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576648" y="548680"/>
            <a:ext cx="2844800" cy="240000"/>
          </a:xfrm>
        </p:spPr>
        <p:txBody>
          <a:bodyPr/>
          <a:lstStyle>
            <a:lvl1pPr>
              <a:defRPr sz="1400" b="1">
                <a:solidFill>
                  <a:schemeClr val="bg1"/>
                </a:solidFill>
              </a:defRPr>
            </a:lvl1pPr>
          </a:lstStyle>
          <a:p>
            <a:fld id="{59585B9F-EF5C-4314-BCBC-A6F82ED753B2}" type="datetimeFigureOut">
              <a:rPr lang="en-GB" smtClean="0"/>
              <a:pPr/>
              <a:t>02/06/2026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73F885-FE6B-4251-84D2-F6CEF084999B}" type="slidenum">
              <a:rPr lang="en-GB" smtClean="0"/>
              <a:t>‹#›</a:t>
            </a:fld>
            <a:endParaRPr lang="en-GB"/>
          </a:p>
        </p:txBody>
      </p:sp>
      <p:cxnSp>
        <p:nvCxnSpPr>
          <p:cNvPr id="7" name="Straight Connector 6"/>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2" name="Straight Connector 11"/>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4" name="Straight Connector 13"/>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6" name="Straight Connector 15"/>
          <p:cNvCxnSpPr/>
          <p:nvPr userDrawn="1"/>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119378"/>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_Whole Slide Tex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875" y="-75629"/>
            <a:ext cx="12192000" cy="408285"/>
          </a:xfrm>
          <a:prstGeom prst="rect">
            <a:avLst/>
          </a:prstGeom>
        </p:spPr>
      </p:pic>
      <p:sp>
        <p:nvSpPr>
          <p:cNvPr id="2" name="Title 1"/>
          <p:cNvSpPr>
            <a:spLocks noGrp="1"/>
          </p:cNvSpPr>
          <p:nvPr>
            <p:ph type="title" hasCustomPrompt="1"/>
          </p:nvPr>
        </p:nvSpPr>
        <p:spPr>
          <a:xfrm>
            <a:off x="480001" y="514975"/>
            <a:ext cx="11233633" cy="936000"/>
          </a:xfrm>
          <a:prstGeom prst="rect">
            <a:avLst/>
          </a:prstGeom>
        </p:spPr>
        <p:txBody>
          <a:bodyPr lIns="0" tIns="36000" rIns="0" bIns="36000" anchor="t"/>
          <a:lstStyle>
            <a:lvl1pPr>
              <a:defRPr sz="2800"/>
            </a:lvl1pPr>
          </a:lstStyle>
          <a:p>
            <a:r>
              <a:rPr lang="en-US"/>
              <a:t>Click to add title</a:t>
            </a:r>
            <a:endParaRPr lang="en-GB"/>
          </a:p>
        </p:txBody>
      </p:sp>
      <p:sp>
        <p:nvSpPr>
          <p:cNvPr id="9" name="TextBox 8"/>
          <p:cNvSpPr txBox="1"/>
          <p:nvPr userDrawn="1"/>
        </p:nvSpPr>
        <p:spPr>
          <a:xfrm>
            <a:off x="11448000" y="44625"/>
            <a:ext cx="341760" cy="246221"/>
          </a:xfrm>
          <a:prstGeom prst="rect">
            <a:avLst/>
          </a:prstGeom>
          <a:noFill/>
        </p:spPr>
        <p:txBody>
          <a:bodyPr wrap="none">
            <a:spAutoFit/>
          </a:bodyPr>
          <a:lstStyle/>
          <a:p>
            <a:pPr fontAlgn="auto">
              <a:spcBef>
                <a:spcPts val="0"/>
              </a:spcBef>
              <a:spcAft>
                <a:spcPts val="0"/>
              </a:spcAft>
              <a:defRPr/>
            </a:pPr>
            <a:fld id="{CC1F650A-73F3-45B0-B89C-37B7A7A179DA}" type="slidenum">
              <a:rPr lang="en-GB" sz="1000">
                <a:solidFill>
                  <a:prstClr val="black"/>
                </a:solidFill>
                <a:latin typeface="Century Gothic" panose="020B0502020202020204" pitchFamily="34" charset="0"/>
                <a:cs typeface="+mn-cs"/>
              </a:rPr>
              <a:pPr fontAlgn="auto">
                <a:spcBef>
                  <a:spcPts val="0"/>
                </a:spcBef>
                <a:spcAft>
                  <a:spcPts val="0"/>
                </a:spcAft>
                <a:defRPr/>
              </a:pPr>
              <a:t>‹#›</a:t>
            </a:fld>
            <a:endParaRPr lang="en-GB" sz="1000">
              <a:solidFill>
                <a:prstClr val="black"/>
              </a:solidFill>
              <a:latin typeface="Century Gothic" panose="020B0502020202020204" pitchFamily="34" charset="0"/>
              <a:cs typeface="+mn-cs"/>
            </a:endParaRPr>
          </a:p>
        </p:txBody>
      </p:sp>
      <p:sp>
        <p:nvSpPr>
          <p:cNvPr id="10" name="Text Placeholder 15"/>
          <p:cNvSpPr>
            <a:spLocks noGrp="1"/>
          </p:cNvSpPr>
          <p:nvPr>
            <p:ph type="body" sz="quarter" idx="12" hasCustomPrompt="1"/>
          </p:nvPr>
        </p:nvSpPr>
        <p:spPr>
          <a:xfrm>
            <a:off x="479998" y="0"/>
            <a:ext cx="3550135" cy="289424"/>
          </a:xfrm>
          <a:prstGeom prst="rect">
            <a:avLst/>
          </a:prstGeom>
        </p:spPr>
        <p:txBody>
          <a:bodyPr anchor="b"/>
          <a:lstStyle>
            <a:lvl1pPr marL="0" indent="0">
              <a:buNone/>
              <a:defRPr sz="1000"/>
            </a:lvl1pPr>
          </a:lstStyle>
          <a:p>
            <a:pPr lvl="0"/>
            <a:r>
              <a:rPr lang="en-US"/>
              <a:t>Click to add doc section/title</a:t>
            </a:r>
          </a:p>
        </p:txBody>
      </p:sp>
      <p:sp>
        <p:nvSpPr>
          <p:cNvPr id="11" name="Text Placeholder 5"/>
          <p:cNvSpPr>
            <a:spLocks noGrp="1"/>
          </p:cNvSpPr>
          <p:nvPr>
            <p:ph type="body" sz="quarter" idx="11"/>
          </p:nvPr>
        </p:nvSpPr>
        <p:spPr>
          <a:xfrm>
            <a:off x="480000" y="1952626"/>
            <a:ext cx="11233633" cy="4321175"/>
          </a:xfrm>
          <a:prstGeom prst="rect">
            <a:avLst/>
          </a:prstGeom>
        </p:spPr>
        <p:txBody>
          <a:bodyPr lIns="0" tIns="0" rIns="0"/>
          <a:lstStyle>
            <a:lvl1pPr>
              <a:defRPr sz="1600"/>
            </a:lvl1pPr>
            <a:lvl2pPr>
              <a:defRPr sz="1600"/>
            </a:lvl2pPr>
            <a:lvl3pPr>
              <a:defRPr sz="1600"/>
            </a:lvl3pPr>
          </a:lstStyle>
          <a:p>
            <a:pPr lvl="0"/>
            <a:r>
              <a:rPr lang="en-US"/>
              <a:t>Click to edit Master text styles</a:t>
            </a:r>
          </a:p>
          <a:p>
            <a:pPr lvl="1"/>
            <a:r>
              <a:rPr lang="en-US"/>
              <a:t>Second level</a:t>
            </a:r>
          </a:p>
          <a:p>
            <a:pPr lvl="2"/>
            <a:r>
              <a:rPr lang="en-US"/>
              <a:t>Third level</a:t>
            </a:r>
          </a:p>
        </p:txBody>
      </p:sp>
      <p:sp>
        <p:nvSpPr>
          <p:cNvPr id="13" name="Text Placeholder 3"/>
          <p:cNvSpPr>
            <a:spLocks noGrp="1"/>
          </p:cNvSpPr>
          <p:nvPr>
            <p:ph type="body" sz="quarter" idx="13" hasCustomPrompt="1"/>
          </p:nvPr>
        </p:nvSpPr>
        <p:spPr>
          <a:xfrm>
            <a:off x="479999" y="6489700"/>
            <a:ext cx="11233635" cy="368300"/>
          </a:xfrm>
          <a:prstGeom prst="rect">
            <a:avLst/>
          </a:prstGeom>
        </p:spPr>
        <p:txBody>
          <a:bodyPr/>
          <a:lstStyle>
            <a:lvl1pPr marL="0" indent="0">
              <a:spcBef>
                <a:spcPts val="0"/>
              </a:spcBef>
              <a:spcAft>
                <a:spcPts val="0"/>
              </a:spcAft>
              <a:buNone/>
              <a:defRPr sz="900" baseline="0"/>
            </a:lvl1pPr>
          </a:lstStyle>
          <a:p>
            <a:pPr lvl="0"/>
            <a:r>
              <a:rPr lang="en-US"/>
              <a:t>Click to add sources/notes</a:t>
            </a:r>
          </a:p>
        </p:txBody>
      </p:sp>
      <p:pic>
        <p:nvPicPr>
          <p:cNvPr id="14" name="Picture 9" descr="mtm_95black-03.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712619" y="0"/>
            <a:ext cx="766763" cy="260350"/>
          </a:xfrm>
          <a:prstGeom prst="rect">
            <a:avLst/>
          </a:prstGeom>
          <a:noFill/>
          <a:ln w="9525">
            <a:noFill/>
            <a:miter lim="800000"/>
            <a:headEnd/>
            <a:tailEnd/>
          </a:ln>
        </p:spPr>
      </p:pic>
    </p:spTree>
    <p:extLst>
      <p:ext uri="{BB962C8B-B14F-4D97-AF65-F5344CB8AC3E}">
        <p14:creationId xmlns:p14="http://schemas.microsoft.com/office/powerpoint/2010/main" val="4085773113"/>
      </p:ext>
    </p:extLst>
  </p:cSld>
  <p:clrMapOvr>
    <a:masterClrMapping/>
  </p:clrMapOvr>
  <p:extLst>
    <p:ext uri="{DCECCB84-F9BA-43D5-87BE-67443E8EF086}">
      <p15:sldGuideLst xmlns:p15="http://schemas.microsoft.com/office/powerpoint/2012/main">
        <p15:guide id="1" orient="horz" pos="3952">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2" name="Text Placeholder 6">
            <a:extLst>
              <a:ext uri="{FF2B5EF4-FFF2-40B4-BE49-F238E27FC236}">
                <a16:creationId xmlns:a16="http://schemas.microsoft.com/office/drawing/2014/main" id="{9C8B26C0-A80C-691B-592F-DF64977168B2}"/>
              </a:ext>
            </a:extLst>
          </p:cNvPr>
          <p:cNvSpPr>
            <a:spLocks noGrp="1"/>
          </p:cNvSpPr>
          <p:nvPr>
            <p:ph type="body" sz="quarter" idx="34" hasCustomPrompt="1"/>
          </p:nvPr>
        </p:nvSpPr>
        <p:spPr>
          <a:xfrm>
            <a:off x="279263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6" name="Picture Placeholder 5">
            <a:extLst>
              <a:ext uri="{FF2B5EF4-FFF2-40B4-BE49-F238E27FC236}">
                <a16:creationId xmlns:a16="http://schemas.microsoft.com/office/drawing/2014/main" id="{CAD97536-789A-7744-C13B-53E10C02D1D3}"/>
              </a:ext>
            </a:extLst>
          </p:cNvPr>
          <p:cNvSpPr>
            <a:spLocks noGrp="1"/>
          </p:cNvSpPr>
          <p:nvPr>
            <p:ph type="pic" sz="quarter" idx="13"/>
          </p:nvPr>
        </p:nvSpPr>
        <p:spPr>
          <a:xfrm>
            <a:off x="614885" y="1149559"/>
            <a:ext cx="1184400" cy="1184400"/>
          </a:xfrm>
          <a:solidFill>
            <a:schemeClr val="bg1">
              <a:lumMod val="85000"/>
            </a:schemeClr>
          </a:solidFill>
        </p:spPr>
        <p:txBody>
          <a:bodyPr/>
          <a:lstStyle/>
          <a:p>
            <a:endParaRPr lang="en-GB"/>
          </a:p>
        </p:txBody>
      </p:sp>
      <p:sp>
        <p:nvSpPr>
          <p:cNvPr id="39" name="Picture Placeholder 5">
            <a:extLst>
              <a:ext uri="{FF2B5EF4-FFF2-40B4-BE49-F238E27FC236}">
                <a16:creationId xmlns:a16="http://schemas.microsoft.com/office/drawing/2014/main" id="{9B94EB92-59A2-CAE0-A920-38D56FEEE97A}"/>
              </a:ext>
            </a:extLst>
          </p:cNvPr>
          <p:cNvSpPr>
            <a:spLocks noGrp="1"/>
          </p:cNvSpPr>
          <p:nvPr>
            <p:ph type="pic" sz="quarter" idx="14"/>
          </p:nvPr>
        </p:nvSpPr>
        <p:spPr>
          <a:xfrm>
            <a:off x="3077087" y="1149559"/>
            <a:ext cx="1184400" cy="1184400"/>
          </a:xfrm>
          <a:solidFill>
            <a:schemeClr val="bg1">
              <a:lumMod val="85000"/>
            </a:schemeClr>
          </a:solidFill>
        </p:spPr>
        <p:txBody>
          <a:bodyPr/>
          <a:lstStyle/>
          <a:p>
            <a:endParaRPr lang="en-GB"/>
          </a:p>
        </p:txBody>
      </p:sp>
      <p:sp>
        <p:nvSpPr>
          <p:cNvPr id="40" name="Picture Placeholder 5">
            <a:extLst>
              <a:ext uri="{FF2B5EF4-FFF2-40B4-BE49-F238E27FC236}">
                <a16:creationId xmlns:a16="http://schemas.microsoft.com/office/drawing/2014/main" id="{A2037EF0-46C5-5ECD-6D7D-8B423B135415}"/>
              </a:ext>
            </a:extLst>
          </p:cNvPr>
          <p:cNvSpPr>
            <a:spLocks noGrp="1"/>
          </p:cNvSpPr>
          <p:nvPr>
            <p:ph type="pic" sz="quarter" idx="15"/>
          </p:nvPr>
        </p:nvSpPr>
        <p:spPr>
          <a:xfrm>
            <a:off x="5539289" y="1149559"/>
            <a:ext cx="1184400" cy="1184400"/>
          </a:xfrm>
          <a:solidFill>
            <a:schemeClr val="bg1">
              <a:lumMod val="85000"/>
            </a:schemeClr>
          </a:solidFill>
        </p:spPr>
        <p:txBody>
          <a:bodyPr/>
          <a:lstStyle/>
          <a:p>
            <a:endParaRPr lang="en-GB"/>
          </a:p>
        </p:txBody>
      </p:sp>
      <p:sp>
        <p:nvSpPr>
          <p:cNvPr id="41" name="Picture Placeholder 5">
            <a:extLst>
              <a:ext uri="{FF2B5EF4-FFF2-40B4-BE49-F238E27FC236}">
                <a16:creationId xmlns:a16="http://schemas.microsoft.com/office/drawing/2014/main" id="{691DB60B-EBF1-0394-56AB-9271D3584436}"/>
              </a:ext>
            </a:extLst>
          </p:cNvPr>
          <p:cNvSpPr>
            <a:spLocks noGrp="1"/>
          </p:cNvSpPr>
          <p:nvPr>
            <p:ph type="pic" sz="quarter" idx="16"/>
          </p:nvPr>
        </p:nvSpPr>
        <p:spPr>
          <a:xfrm>
            <a:off x="8001491" y="1149559"/>
            <a:ext cx="1184400" cy="1184400"/>
          </a:xfrm>
          <a:solidFill>
            <a:schemeClr val="bg1">
              <a:lumMod val="85000"/>
            </a:schemeClr>
          </a:solidFill>
        </p:spPr>
        <p:txBody>
          <a:bodyPr/>
          <a:lstStyle/>
          <a:p>
            <a:endParaRPr lang="en-GB"/>
          </a:p>
        </p:txBody>
      </p:sp>
      <p:sp>
        <p:nvSpPr>
          <p:cNvPr id="42" name="Picture Placeholder 5">
            <a:extLst>
              <a:ext uri="{FF2B5EF4-FFF2-40B4-BE49-F238E27FC236}">
                <a16:creationId xmlns:a16="http://schemas.microsoft.com/office/drawing/2014/main" id="{0743C6B7-447D-329E-04CC-831A65AA2BDF}"/>
              </a:ext>
            </a:extLst>
          </p:cNvPr>
          <p:cNvSpPr>
            <a:spLocks noGrp="1"/>
          </p:cNvSpPr>
          <p:nvPr>
            <p:ph type="pic" sz="quarter" idx="17"/>
          </p:nvPr>
        </p:nvSpPr>
        <p:spPr>
          <a:xfrm>
            <a:off x="10463691" y="1149559"/>
            <a:ext cx="1184400" cy="1184400"/>
          </a:xfrm>
          <a:solidFill>
            <a:schemeClr val="bg1">
              <a:lumMod val="85000"/>
            </a:schemeClr>
          </a:solidFill>
        </p:spPr>
        <p:txBody>
          <a:bodyPr/>
          <a:lstStyle/>
          <a:p>
            <a:endParaRPr lang="en-GB"/>
          </a:p>
        </p:txBody>
      </p:sp>
      <p:sp>
        <p:nvSpPr>
          <p:cNvPr id="43" name="Picture Placeholder 5">
            <a:extLst>
              <a:ext uri="{FF2B5EF4-FFF2-40B4-BE49-F238E27FC236}">
                <a16:creationId xmlns:a16="http://schemas.microsoft.com/office/drawing/2014/main" id="{97885C51-DAF8-CFE4-E07E-4A77D20A2D0B}"/>
              </a:ext>
            </a:extLst>
          </p:cNvPr>
          <p:cNvSpPr>
            <a:spLocks noGrp="1"/>
          </p:cNvSpPr>
          <p:nvPr>
            <p:ph type="pic" sz="quarter" idx="18"/>
          </p:nvPr>
        </p:nvSpPr>
        <p:spPr>
          <a:xfrm>
            <a:off x="614259" y="3346575"/>
            <a:ext cx="1184400" cy="1184400"/>
          </a:xfrm>
          <a:solidFill>
            <a:schemeClr val="bg1">
              <a:lumMod val="85000"/>
            </a:schemeClr>
          </a:solidFill>
        </p:spPr>
        <p:txBody>
          <a:bodyPr/>
          <a:lstStyle/>
          <a:p>
            <a:endParaRPr lang="en-GB"/>
          </a:p>
        </p:txBody>
      </p:sp>
      <p:sp>
        <p:nvSpPr>
          <p:cNvPr id="44" name="Picture Placeholder 5">
            <a:extLst>
              <a:ext uri="{FF2B5EF4-FFF2-40B4-BE49-F238E27FC236}">
                <a16:creationId xmlns:a16="http://schemas.microsoft.com/office/drawing/2014/main" id="{85B93E8A-559B-3B56-D8B2-697FFE006976}"/>
              </a:ext>
            </a:extLst>
          </p:cNvPr>
          <p:cNvSpPr>
            <a:spLocks noGrp="1"/>
          </p:cNvSpPr>
          <p:nvPr>
            <p:ph type="pic" sz="quarter" idx="19"/>
          </p:nvPr>
        </p:nvSpPr>
        <p:spPr>
          <a:xfrm>
            <a:off x="3076461" y="3346575"/>
            <a:ext cx="1184400" cy="1184400"/>
          </a:xfrm>
          <a:solidFill>
            <a:schemeClr val="bg1">
              <a:lumMod val="85000"/>
            </a:schemeClr>
          </a:solidFill>
        </p:spPr>
        <p:txBody>
          <a:bodyPr/>
          <a:lstStyle/>
          <a:p>
            <a:endParaRPr lang="en-GB"/>
          </a:p>
        </p:txBody>
      </p:sp>
      <p:sp>
        <p:nvSpPr>
          <p:cNvPr id="45" name="Picture Placeholder 5">
            <a:extLst>
              <a:ext uri="{FF2B5EF4-FFF2-40B4-BE49-F238E27FC236}">
                <a16:creationId xmlns:a16="http://schemas.microsoft.com/office/drawing/2014/main" id="{CABD96A4-7320-AAC4-F94F-6763511A79E3}"/>
              </a:ext>
            </a:extLst>
          </p:cNvPr>
          <p:cNvSpPr>
            <a:spLocks noGrp="1"/>
          </p:cNvSpPr>
          <p:nvPr>
            <p:ph type="pic" sz="quarter" idx="20"/>
          </p:nvPr>
        </p:nvSpPr>
        <p:spPr>
          <a:xfrm>
            <a:off x="5538663" y="3346575"/>
            <a:ext cx="1184400" cy="1184400"/>
          </a:xfrm>
          <a:solidFill>
            <a:schemeClr val="bg1">
              <a:lumMod val="85000"/>
            </a:schemeClr>
          </a:solidFill>
        </p:spPr>
        <p:txBody>
          <a:bodyPr/>
          <a:lstStyle/>
          <a:p>
            <a:endParaRPr lang="en-GB"/>
          </a:p>
        </p:txBody>
      </p:sp>
      <p:sp>
        <p:nvSpPr>
          <p:cNvPr id="46" name="Picture Placeholder 5">
            <a:extLst>
              <a:ext uri="{FF2B5EF4-FFF2-40B4-BE49-F238E27FC236}">
                <a16:creationId xmlns:a16="http://schemas.microsoft.com/office/drawing/2014/main" id="{4877BC27-3D51-9663-2237-14A93A7CC097}"/>
              </a:ext>
            </a:extLst>
          </p:cNvPr>
          <p:cNvSpPr>
            <a:spLocks noGrp="1"/>
          </p:cNvSpPr>
          <p:nvPr>
            <p:ph type="pic" sz="quarter" idx="21"/>
          </p:nvPr>
        </p:nvSpPr>
        <p:spPr>
          <a:xfrm>
            <a:off x="8000865" y="3346575"/>
            <a:ext cx="1184400" cy="1184400"/>
          </a:xfrm>
          <a:solidFill>
            <a:schemeClr val="bg1">
              <a:lumMod val="85000"/>
            </a:schemeClr>
          </a:solidFill>
        </p:spPr>
        <p:txBody>
          <a:bodyPr/>
          <a:lstStyle/>
          <a:p>
            <a:endParaRPr lang="en-GB"/>
          </a:p>
        </p:txBody>
      </p:sp>
      <p:sp>
        <p:nvSpPr>
          <p:cNvPr id="47" name="Picture Placeholder 5">
            <a:extLst>
              <a:ext uri="{FF2B5EF4-FFF2-40B4-BE49-F238E27FC236}">
                <a16:creationId xmlns:a16="http://schemas.microsoft.com/office/drawing/2014/main" id="{14626682-DD25-49BD-144A-69E8DC53596B}"/>
              </a:ext>
            </a:extLst>
          </p:cNvPr>
          <p:cNvSpPr>
            <a:spLocks noGrp="1"/>
          </p:cNvSpPr>
          <p:nvPr>
            <p:ph type="pic" sz="quarter" idx="22"/>
          </p:nvPr>
        </p:nvSpPr>
        <p:spPr>
          <a:xfrm>
            <a:off x="10463065" y="3346575"/>
            <a:ext cx="1184400" cy="1184400"/>
          </a:xfrm>
          <a:solidFill>
            <a:schemeClr val="bg1">
              <a:lumMod val="85000"/>
            </a:schemeClr>
          </a:solidFill>
        </p:spPr>
        <p:txBody>
          <a:bodyPr/>
          <a:lstStyle/>
          <a:p>
            <a:endParaRPr lang="en-GB"/>
          </a:p>
        </p:txBody>
      </p:sp>
      <p:sp>
        <p:nvSpPr>
          <p:cNvPr id="2" name="Title 1">
            <a:extLst>
              <a:ext uri="{FF2B5EF4-FFF2-40B4-BE49-F238E27FC236}">
                <a16:creationId xmlns:a16="http://schemas.microsoft.com/office/drawing/2014/main" id="{21E1C2C8-4790-21AB-D95A-92CA8FA8C069}"/>
              </a:ext>
            </a:extLst>
          </p:cNvPr>
          <p:cNvSpPr>
            <a:spLocks noGrp="1"/>
          </p:cNvSpPr>
          <p:nvPr>
            <p:ph type="title"/>
          </p:nvPr>
        </p:nvSpPr>
        <p:spPr>
          <a:xfrm>
            <a:off x="371475" y="359944"/>
            <a:ext cx="11518423" cy="701501"/>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0761C70-B041-4A23-4BCB-F5CB4E9443EB}"/>
              </a:ext>
            </a:extLst>
          </p:cNvPr>
          <p:cNvSpPr>
            <a:spLocks noGrp="1"/>
          </p:cNvSpPr>
          <p:nvPr>
            <p:ph type="dt" sz="half" idx="10"/>
          </p:nvPr>
        </p:nvSpPr>
        <p:spPr/>
        <p:txBody>
          <a:bodyPr/>
          <a:lstStyle/>
          <a:p>
            <a:fld id="{2E6EF22D-7DBE-4099-99F0-B83DD9779912}" type="datetimeFigureOut">
              <a:rPr lang="en-GB" smtClean="0"/>
              <a:pPr/>
              <a:t>02/06/2026</a:t>
            </a:fld>
            <a:endParaRPr lang="en-GB"/>
          </a:p>
        </p:txBody>
      </p:sp>
      <p:sp>
        <p:nvSpPr>
          <p:cNvPr id="4" name="Footer Placeholder 3">
            <a:extLst>
              <a:ext uri="{FF2B5EF4-FFF2-40B4-BE49-F238E27FC236}">
                <a16:creationId xmlns:a16="http://schemas.microsoft.com/office/drawing/2014/main" id="{4D52B300-B434-691D-3D76-E4AF774AA4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EC6692B-927B-4B22-9C5F-35CB3A5ACA82}"/>
              </a:ext>
            </a:extLst>
          </p:cNvPr>
          <p:cNvSpPr>
            <a:spLocks noGrp="1"/>
          </p:cNvSpPr>
          <p:nvPr>
            <p:ph type="sldNum" sz="quarter" idx="12"/>
          </p:nvPr>
        </p:nvSpPr>
        <p:spPr/>
        <p:txBody>
          <a:bodyPr/>
          <a:lstStyle/>
          <a:p>
            <a:fld id="{6623F64F-6692-49A2-80FF-3D660AAAEE7A}" type="slidenum">
              <a:rPr lang="en-GB" smtClean="0"/>
              <a:pPr/>
              <a:t>‹#›</a:t>
            </a:fld>
            <a:endParaRPr lang="en-GB"/>
          </a:p>
        </p:txBody>
      </p:sp>
      <p:cxnSp>
        <p:nvCxnSpPr>
          <p:cNvPr id="21" name="Straight Connector 20">
            <a:extLst>
              <a:ext uri="{FF2B5EF4-FFF2-40B4-BE49-F238E27FC236}">
                <a16:creationId xmlns:a16="http://schemas.microsoft.com/office/drawing/2014/main" id="{9C8CFFC5-56C6-267B-E772-EFDE38E880EE}"/>
              </a:ext>
            </a:extLst>
          </p:cNvPr>
          <p:cNvCxnSpPr>
            <a:cxnSpLocks/>
          </p:cNvCxnSpPr>
          <p:nvPr userDrawn="1"/>
        </p:nvCxnSpPr>
        <p:spPr>
          <a:xfrm>
            <a:off x="382866"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2C87480-7EC0-E06B-80CE-A5E61F866A2B}"/>
              </a:ext>
            </a:extLst>
          </p:cNvPr>
          <p:cNvCxnSpPr>
            <a:cxnSpLocks/>
          </p:cNvCxnSpPr>
          <p:nvPr userDrawn="1"/>
        </p:nvCxnSpPr>
        <p:spPr>
          <a:xfrm>
            <a:off x="2893461"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E5449B5-F0DD-5201-E55C-9CC82C0210E2}"/>
              </a:ext>
            </a:extLst>
          </p:cNvPr>
          <p:cNvCxnSpPr>
            <a:cxnSpLocks/>
          </p:cNvCxnSpPr>
          <p:nvPr userDrawn="1"/>
        </p:nvCxnSpPr>
        <p:spPr>
          <a:xfrm>
            <a:off x="5302129"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6C37246-3AD9-B2AC-76D9-17FDAD4B05C9}"/>
              </a:ext>
            </a:extLst>
          </p:cNvPr>
          <p:cNvCxnSpPr>
            <a:cxnSpLocks/>
          </p:cNvCxnSpPr>
          <p:nvPr userDrawn="1"/>
        </p:nvCxnSpPr>
        <p:spPr>
          <a:xfrm>
            <a:off x="7766244"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71A764D-3E43-45CC-0191-A353558094A7}"/>
              </a:ext>
            </a:extLst>
          </p:cNvPr>
          <p:cNvCxnSpPr>
            <a:cxnSpLocks/>
          </p:cNvCxnSpPr>
          <p:nvPr userDrawn="1"/>
        </p:nvCxnSpPr>
        <p:spPr>
          <a:xfrm>
            <a:off x="10220687"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39FA8FC-3DAD-0365-DCC6-0F32E87173AA}"/>
              </a:ext>
            </a:extLst>
          </p:cNvPr>
          <p:cNvCxnSpPr>
            <a:cxnSpLocks/>
          </p:cNvCxnSpPr>
          <p:nvPr userDrawn="1"/>
        </p:nvCxnSpPr>
        <p:spPr>
          <a:xfrm>
            <a:off x="2898438"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4215D00-4EC5-ED6C-6901-9C80C4842851}"/>
              </a:ext>
            </a:extLst>
          </p:cNvPr>
          <p:cNvCxnSpPr>
            <a:cxnSpLocks/>
          </p:cNvCxnSpPr>
          <p:nvPr userDrawn="1"/>
        </p:nvCxnSpPr>
        <p:spPr>
          <a:xfrm>
            <a:off x="5327145"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04CDA88-7F72-6884-E098-8EF2A6E29414}"/>
              </a:ext>
            </a:extLst>
          </p:cNvPr>
          <p:cNvCxnSpPr>
            <a:cxnSpLocks/>
          </p:cNvCxnSpPr>
          <p:nvPr userDrawn="1"/>
        </p:nvCxnSpPr>
        <p:spPr>
          <a:xfrm>
            <a:off x="10263495"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279A4DB-0427-0A66-AF0B-093378DC095E}"/>
              </a:ext>
            </a:extLst>
          </p:cNvPr>
          <p:cNvCxnSpPr>
            <a:cxnSpLocks/>
          </p:cNvCxnSpPr>
          <p:nvPr userDrawn="1"/>
        </p:nvCxnSpPr>
        <p:spPr>
          <a:xfrm>
            <a:off x="7803150" y="4624675"/>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9D02220-F018-1969-3164-6BFF4EA1B235}"/>
              </a:ext>
            </a:extLst>
          </p:cNvPr>
          <p:cNvCxnSpPr>
            <a:cxnSpLocks/>
          </p:cNvCxnSpPr>
          <p:nvPr userDrawn="1"/>
        </p:nvCxnSpPr>
        <p:spPr>
          <a:xfrm>
            <a:off x="484036" y="464773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71" name="Text Placeholder 6">
            <a:extLst>
              <a:ext uri="{FF2B5EF4-FFF2-40B4-BE49-F238E27FC236}">
                <a16:creationId xmlns:a16="http://schemas.microsoft.com/office/drawing/2014/main" id="{19EADE65-C122-EB2C-19EB-19D10330B91B}"/>
              </a:ext>
            </a:extLst>
          </p:cNvPr>
          <p:cNvSpPr>
            <a:spLocks noGrp="1"/>
          </p:cNvSpPr>
          <p:nvPr>
            <p:ph type="body" sz="quarter" idx="33" hasCustomPrompt="1"/>
          </p:nvPr>
        </p:nvSpPr>
        <p:spPr>
          <a:xfrm>
            <a:off x="34284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3" name="Text Placeholder 6">
            <a:extLst>
              <a:ext uri="{FF2B5EF4-FFF2-40B4-BE49-F238E27FC236}">
                <a16:creationId xmlns:a16="http://schemas.microsoft.com/office/drawing/2014/main" id="{CB9D182C-F076-5175-7385-DE48C8E9FF5A}"/>
              </a:ext>
            </a:extLst>
          </p:cNvPr>
          <p:cNvSpPr>
            <a:spLocks noGrp="1"/>
          </p:cNvSpPr>
          <p:nvPr>
            <p:ph type="body" sz="quarter" idx="35" hasCustomPrompt="1"/>
          </p:nvPr>
        </p:nvSpPr>
        <p:spPr>
          <a:xfrm>
            <a:off x="5226317"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4" name="Text Placeholder 6">
            <a:extLst>
              <a:ext uri="{FF2B5EF4-FFF2-40B4-BE49-F238E27FC236}">
                <a16:creationId xmlns:a16="http://schemas.microsoft.com/office/drawing/2014/main" id="{88730061-9A2D-BBD8-79B7-3F41D535AE99}"/>
              </a:ext>
            </a:extLst>
          </p:cNvPr>
          <p:cNvSpPr>
            <a:spLocks noGrp="1"/>
          </p:cNvSpPr>
          <p:nvPr>
            <p:ph type="body" sz="quarter" idx="36" hasCustomPrompt="1"/>
          </p:nvPr>
        </p:nvSpPr>
        <p:spPr>
          <a:xfrm>
            <a:off x="7729449"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5" name="Text Placeholder 6">
            <a:extLst>
              <a:ext uri="{FF2B5EF4-FFF2-40B4-BE49-F238E27FC236}">
                <a16:creationId xmlns:a16="http://schemas.microsoft.com/office/drawing/2014/main" id="{97C1F9A3-D059-7259-C0FB-DF8D338811A8}"/>
              </a:ext>
            </a:extLst>
          </p:cNvPr>
          <p:cNvSpPr>
            <a:spLocks noGrp="1"/>
          </p:cNvSpPr>
          <p:nvPr>
            <p:ph type="body" sz="quarter" idx="37" hasCustomPrompt="1"/>
          </p:nvPr>
        </p:nvSpPr>
        <p:spPr>
          <a:xfrm>
            <a:off x="1017027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6" name="Text Placeholder 6">
            <a:extLst>
              <a:ext uri="{FF2B5EF4-FFF2-40B4-BE49-F238E27FC236}">
                <a16:creationId xmlns:a16="http://schemas.microsoft.com/office/drawing/2014/main" id="{B6A037C9-0C42-CE2B-896B-AF6B848B534A}"/>
              </a:ext>
            </a:extLst>
          </p:cNvPr>
          <p:cNvSpPr>
            <a:spLocks noGrp="1"/>
          </p:cNvSpPr>
          <p:nvPr>
            <p:ph type="body" sz="quarter" idx="38" hasCustomPrompt="1"/>
          </p:nvPr>
        </p:nvSpPr>
        <p:spPr>
          <a:xfrm>
            <a:off x="279263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7" name="Text Placeholder 6">
            <a:extLst>
              <a:ext uri="{FF2B5EF4-FFF2-40B4-BE49-F238E27FC236}">
                <a16:creationId xmlns:a16="http://schemas.microsoft.com/office/drawing/2014/main" id="{D83EABD8-8716-2269-4367-B8B667FDE791}"/>
              </a:ext>
            </a:extLst>
          </p:cNvPr>
          <p:cNvSpPr>
            <a:spLocks noGrp="1"/>
          </p:cNvSpPr>
          <p:nvPr>
            <p:ph type="body" sz="quarter" idx="39" hasCustomPrompt="1"/>
          </p:nvPr>
        </p:nvSpPr>
        <p:spPr>
          <a:xfrm>
            <a:off x="34284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8" name="Text Placeholder 6">
            <a:extLst>
              <a:ext uri="{FF2B5EF4-FFF2-40B4-BE49-F238E27FC236}">
                <a16:creationId xmlns:a16="http://schemas.microsoft.com/office/drawing/2014/main" id="{EA92B77D-AE99-9AE0-42D8-2D2A16ED3C1D}"/>
              </a:ext>
            </a:extLst>
          </p:cNvPr>
          <p:cNvSpPr>
            <a:spLocks noGrp="1"/>
          </p:cNvSpPr>
          <p:nvPr>
            <p:ph type="body" sz="quarter" idx="40" hasCustomPrompt="1"/>
          </p:nvPr>
        </p:nvSpPr>
        <p:spPr>
          <a:xfrm>
            <a:off x="5226317"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9" name="Text Placeholder 6">
            <a:extLst>
              <a:ext uri="{FF2B5EF4-FFF2-40B4-BE49-F238E27FC236}">
                <a16:creationId xmlns:a16="http://schemas.microsoft.com/office/drawing/2014/main" id="{ADC7C694-3541-85F1-A4EC-DA4E64C5A090}"/>
              </a:ext>
            </a:extLst>
          </p:cNvPr>
          <p:cNvSpPr>
            <a:spLocks noGrp="1"/>
          </p:cNvSpPr>
          <p:nvPr>
            <p:ph type="body" sz="quarter" idx="41" hasCustomPrompt="1"/>
          </p:nvPr>
        </p:nvSpPr>
        <p:spPr>
          <a:xfrm>
            <a:off x="7729449"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80" name="Text Placeholder 6">
            <a:extLst>
              <a:ext uri="{FF2B5EF4-FFF2-40B4-BE49-F238E27FC236}">
                <a16:creationId xmlns:a16="http://schemas.microsoft.com/office/drawing/2014/main" id="{B724C0B8-9B99-F1BB-62EB-0C571FF3E752}"/>
              </a:ext>
            </a:extLst>
          </p:cNvPr>
          <p:cNvSpPr>
            <a:spLocks noGrp="1"/>
          </p:cNvSpPr>
          <p:nvPr>
            <p:ph type="body" sz="quarter" idx="42" hasCustomPrompt="1"/>
          </p:nvPr>
        </p:nvSpPr>
        <p:spPr>
          <a:xfrm>
            <a:off x="1017027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Tree>
    <p:extLst>
      <p:ext uri="{BB962C8B-B14F-4D97-AF65-F5344CB8AC3E}">
        <p14:creationId xmlns:p14="http://schemas.microsoft.com/office/powerpoint/2010/main" val="4103973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02/06/2026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15519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FAC5BB-39CE-1A4C-8812-F3A17EA4417C}" type="datetimeFigureOut">
              <a:rPr lang="en-US" smtClean="0"/>
              <a:t>6/2/2026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537034-C073-224B-8A1D-BD7C891A4C35}" type="slidenum">
              <a:rPr lang="en-US" smtClean="0"/>
              <a:t>‹#›</a:t>
            </a:fld>
            <a:endParaRPr lang="en-US"/>
          </a:p>
        </p:txBody>
      </p:sp>
    </p:spTree>
    <p:extLst>
      <p:ext uri="{BB962C8B-B14F-4D97-AF65-F5344CB8AC3E}">
        <p14:creationId xmlns:p14="http://schemas.microsoft.com/office/powerpoint/2010/main" val="386286480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02/06/2026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a:t>
            </a:r>
            <a:endParaRPr lang="en-GB"/>
          </a:p>
        </p:txBody>
      </p:sp>
    </p:spTree>
    <p:custDataLst>
      <p:tags r:id="rId1"/>
    </p:custDataLst>
    <p:extLst>
      <p:ext uri="{BB962C8B-B14F-4D97-AF65-F5344CB8AC3E}">
        <p14:creationId xmlns:p14="http://schemas.microsoft.com/office/powerpoint/2010/main" val="4096176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02/06/2026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a:t>EDIT MASTER TEXT STYLES</a:t>
            </a:r>
          </a:p>
        </p:txBody>
      </p:sp>
    </p:spTree>
    <p:custDataLst>
      <p:tags r:id="rId1"/>
    </p:custDataLst>
    <p:extLst>
      <p:ext uri="{BB962C8B-B14F-4D97-AF65-F5344CB8AC3E}">
        <p14:creationId xmlns:p14="http://schemas.microsoft.com/office/powerpoint/2010/main" val="2648590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597957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a:t>Click to edit </a:t>
            </a:r>
            <a:br>
              <a:rPr lang="en-US"/>
            </a:br>
            <a:r>
              <a:rPr lang="en-US"/>
              <a:t>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9314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5559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538684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3192833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Click to 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4044806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Click to 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2764970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02/06/2026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66277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Click to 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34042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3956114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47462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374542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3989931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02/06/2026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236380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02/06/2026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16020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02/06/2026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790554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a:t>XXX%</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64394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02/06/2026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1559674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02/06/2026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78112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a:p>
        </p:txBody>
      </p:sp>
      <p:sp>
        <p:nvSpPr>
          <p:cNvPr id="2" name="Date Placeholder 1"/>
          <p:cNvSpPr>
            <a:spLocks noGrp="1"/>
          </p:cNvSpPr>
          <p:nvPr>
            <p:ph type="dt" sz="half" idx="10"/>
          </p:nvPr>
        </p:nvSpPr>
        <p:spPr/>
        <p:txBody>
          <a:bodyPr/>
          <a:lstStyle/>
          <a:p>
            <a:fld id="{2E6EF22D-7DBE-4099-99F0-B83DD9779912}" type="datetimeFigureOut">
              <a:rPr lang="en-GB" smtClean="0"/>
              <a:t>02/06/2026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54803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02/06/2026</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61423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Click to 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405990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Click to 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92150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542159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2629773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723536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2948751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02/06/2026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4171490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02/06/2026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573311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59579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guide id="2" userDrawn="1">
          <p15:clr>
            <a:srgbClr val="FBAE40"/>
          </p15:clr>
        </p15:guide>
        <p15:guide id="3" orient="horz" pos="2160" userDrawn="1">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2" name="Text Placeholder 6">
            <a:extLst>
              <a:ext uri="{FF2B5EF4-FFF2-40B4-BE49-F238E27FC236}">
                <a16:creationId xmlns:a16="http://schemas.microsoft.com/office/drawing/2014/main" id="{9C8B26C0-A80C-691B-592F-DF64977168B2}"/>
              </a:ext>
            </a:extLst>
          </p:cNvPr>
          <p:cNvSpPr>
            <a:spLocks noGrp="1"/>
          </p:cNvSpPr>
          <p:nvPr>
            <p:ph type="body" sz="quarter" idx="34" hasCustomPrompt="1"/>
          </p:nvPr>
        </p:nvSpPr>
        <p:spPr>
          <a:xfrm>
            <a:off x="279263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6" name="Picture Placeholder 5">
            <a:extLst>
              <a:ext uri="{FF2B5EF4-FFF2-40B4-BE49-F238E27FC236}">
                <a16:creationId xmlns:a16="http://schemas.microsoft.com/office/drawing/2014/main" id="{CAD97536-789A-7744-C13B-53E10C02D1D3}"/>
              </a:ext>
            </a:extLst>
          </p:cNvPr>
          <p:cNvSpPr>
            <a:spLocks noGrp="1"/>
          </p:cNvSpPr>
          <p:nvPr>
            <p:ph type="pic" sz="quarter" idx="13"/>
          </p:nvPr>
        </p:nvSpPr>
        <p:spPr>
          <a:xfrm>
            <a:off x="614885" y="1149559"/>
            <a:ext cx="1184400" cy="1184400"/>
          </a:xfrm>
          <a:solidFill>
            <a:schemeClr val="bg1">
              <a:lumMod val="85000"/>
            </a:schemeClr>
          </a:solidFill>
        </p:spPr>
        <p:txBody>
          <a:bodyPr/>
          <a:lstStyle/>
          <a:p>
            <a:endParaRPr lang="en-GB"/>
          </a:p>
        </p:txBody>
      </p:sp>
      <p:sp>
        <p:nvSpPr>
          <p:cNvPr id="39" name="Picture Placeholder 5">
            <a:extLst>
              <a:ext uri="{FF2B5EF4-FFF2-40B4-BE49-F238E27FC236}">
                <a16:creationId xmlns:a16="http://schemas.microsoft.com/office/drawing/2014/main" id="{9B94EB92-59A2-CAE0-A920-38D56FEEE97A}"/>
              </a:ext>
            </a:extLst>
          </p:cNvPr>
          <p:cNvSpPr>
            <a:spLocks noGrp="1"/>
          </p:cNvSpPr>
          <p:nvPr>
            <p:ph type="pic" sz="quarter" idx="14"/>
          </p:nvPr>
        </p:nvSpPr>
        <p:spPr>
          <a:xfrm>
            <a:off x="3077087" y="1149559"/>
            <a:ext cx="1184400" cy="1184400"/>
          </a:xfrm>
          <a:solidFill>
            <a:schemeClr val="bg1">
              <a:lumMod val="85000"/>
            </a:schemeClr>
          </a:solidFill>
        </p:spPr>
        <p:txBody>
          <a:bodyPr/>
          <a:lstStyle/>
          <a:p>
            <a:endParaRPr lang="en-GB"/>
          </a:p>
        </p:txBody>
      </p:sp>
      <p:sp>
        <p:nvSpPr>
          <p:cNvPr id="40" name="Picture Placeholder 5">
            <a:extLst>
              <a:ext uri="{FF2B5EF4-FFF2-40B4-BE49-F238E27FC236}">
                <a16:creationId xmlns:a16="http://schemas.microsoft.com/office/drawing/2014/main" id="{A2037EF0-46C5-5ECD-6D7D-8B423B135415}"/>
              </a:ext>
            </a:extLst>
          </p:cNvPr>
          <p:cNvSpPr>
            <a:spLocks noGrp="1"/>
          </p:cNvSpPr>
          <p:nvPr>
            <p:ph type="pic" sz="quarter" idx="15"/>
          </p:nvPr>
        </p:nvSpPr>
        <p:spPr>
          <a:xfrm>
            <a:off x="5539289" y="1149559"/>
            <a:ext cx="1184400" cy="1184400"/>
          </a:xfrm>
          <a:solidFill>
            <a:schemeClr val="bg1">
              <a:lumMod val="85000"/>
            </a:schemeClr>
          </a:solidFill>
        </p:spPr>
        <p:txBody>
          <a:bodyPr/>
          <a:lstStyle/>
          <a:p>
            <a:endParaRPr lang="en-GB"/>
          </a:p>
        </p:txBody>
      </p:sp>
      <p:sp>
        <p:nvSpPr>
          <p:cNvPr id="41" name="Picture Placeholder 5">
            <a:extLst>
              <a:ext uri="{FF2B5EF4-FFF2-40B4-BE49-F238E27FC236}">
                <a16:creationId xmlns:a16="http://schemas.microsoft.com/office/drawing/2014/main" id="{691DB60B-EBF1-0394-56AB-9271D3584436}"/>
              </a:ext>
            </a:extLst>
          </p:cNvPr>
          <p:cNvSpPr>
            <a:spLocks noGrp="1"/>
          </p:cNvSpPr>
          <p:nvPr>
            <p:ph type="pic" sz="quarter" idx="16"/>
          </p:nvPr>
        </p:nvSpPr>
        <p:spPr>
          <a:xfrm>
            <a:off x="8001491" y="1149559"/>
            <a:ext cx="1184400" cy="1184400"/>
          </a:xfrm>
          <a:solidFill>
            <a:schemeClr val="bg1">
              <a:lumMod val="85000"/>
            </a:schemeClr>
          </a:solidFill>
        </p:spPr>
        <p:txBody>
          <a:bodyPr/>
          <a:lstStyle/>
          <a:p>
            <a:endParaRPr lang="en-GB"/>
          </a:p>
        </p:txBody>
      </p:sp>
      <p:sp>
        <p:nvSpPr>
          <p:cNvPr id="42" name="Picture Placeholder 5">
            <a:extLst>
              <a:ext uri="{FF2B5EF4-FFF2-40B4-BE49-F238E27FC236}">
                <a16:creationId xmlns:a16="http://schemas.microsoft.com/office/drawing/2014/main" id="{0743C6B7-447D-329E-04CC-831A65AA2BDF}"/>
              </a:ext>
            </a:extLst>
          </p:cNvPr>
          <p:cNvSpPr>
            <a:spLocks noGrp="1"/>
          </p:cNvSpPr>
          <p:nvPr>
            <p:ph type="pic" sz="quarter" idx="17"/>
          </p:nvPr>
        </p:nvSpPr>
        <p:spPr>
          <a:xfrm>
            <a:off x="10463691" y="1149559"/>
            <a:ext cx="1184400" cy="1184400"/>
          </a:xfrm>
          <a:solidFill>
            <a:schemeClr val="bg1">
              <a:lumMod val="85000"/>
            </a:schemeClr>
          </a:solidFill>
        </p:spPr>
        <p:txBody>
          <a:bodyPr/>
          <a:lstStyle/>
          <a:p>
            <a:endParaRPr lang="en-GB"/>
          </a:p>
        </p:txBody>
      </p:sp>
      <p:sp>
        <p:nvSpPr>
          <p:cNvPr id="43" name="Picture Placeholder 5">
            <a:extLst>
              <a:ext uri="{FF2B5EF4-FFF2-40B4-BE49-F238E27FC236}">
                <a16:creationId xmlns:a16="http://schemas.microsoft.com/office/drawing/2014/main" id="{97885C51-DAF8-CFE4-E07E-4A77D20A2D0B}"/>
              </a:ext>
            </a:extLst>
          </p:cNvPr>
          <p:cNvSpPr>
            <a:spLocks noGrp="1"/>
          </p:cNvSpPr>
          <p:nvPr>
            <p:ph type="pic" sz="quarter" idx="18"/>
          </p:nvPr>
        </p:nvSpPr>
        <p:spPr>
          <a:xfrm>
            <a:off x="614259" y="3346575"/>
            <a:ext cx="1184400" cy="1184400"/>
          </a:xfrm>
          <a:solidFill>
            <a:schemeClr val="bg1">
              <a:lumMod val="85000"/>
            </a:schemeClr>
          </a:solidFill>
        </p:spPr>
        <p:txBody>
          <a:bodyPr/>
          <a:lstStyle/>
          <a:p>
            <a:endParaRPr lang="en-GB"/>
          </a:p>
        </p:txBody>
      </p:sp>
      <p:sp>
        <p:nvSpPr>
          <p:cNvPr id="44" name="Picture Placeholder 5">
            <a:extLst>
              <a:ext uri="{FF2B5EF4-FFF2-40B4-BE49-F238E27FC236}">
                <a16:creationId xmlns:a16="http://schemas.microsoft.com/office/drawing/2014/main" id="{85B93E8A-559B-3B56-D8B2-697FFE006976}"/>
              </a:ext>
            </a:extLst>
          </p:cNvPr>
          <p:cNvSpPr>
            <a:spLocks noGrp="1"/>
          </p:cNvSpPr>
          <p:nvPr>
            <p:ph type="pic" sz="quarter" idx="19"/>
          </p:nvPr>
        </p:nvSpPr>
        <p:spPr>
          <a:xfrm>
            <a:off x="3076461" y="3346575"/>
            <a:ext cx="1184400" cy="1184400"/>
          </a:xfrm>
          <a:solidFill>
            <a:schemeClr val="bg1">
              <a:lumMod val="85000"/>
            </a:schemeClr>
          </a:solidFill>
        </p:spPr>
        <p:txBody>
          <a:bodyPr/>
          <a:lstStyle/>
          <a:p>
            <a:endParaRPr lang="en-GB"/>
          </a:p>
        </p:txBody>
      </p:sp>
      <p:sp>
        <p:nvSpPr>
          <p:cNvPr id="45" name="Picture Placeholder 5">
            <a:extLst>
              <a:ext uri="{FF2B5EF4-FFF2-40B4-BE49-F238E27FC236}">
                <a16:creationId xmlns:a16="http://schemas.microsoft.com/office/drawing/2014/main" id="{CABD96A4-7320-AAC4-F94F-6763511A79E3}"/>
              </a:ext>
            </a:extLst>
          </p:cNvPr>
          <p:cNvSpPr>
            <a:spLocks noGrp="1"/>
          </p:cNvSpPr>
          <p:nvPr>
            <p:ph type="pic" sz="quarter" idx="20"/>
          </p:nvPr>
        </p:nvSpPr>
        <p:spPr>
          <a:xfrm>
            <a:off x="5538663" y="3346575"/>
            <a:ext cx="1184400" cy="1184400"/>
          </a:xfrm>
          <a:solidFill>
            <a:schemeClr val="bg1">
              <a:lumMod val="85000"/>
            </a:schemeClr>
          </a:solidFill>
        </p:spPr>
        <p:txBody>
          <a:bodyPr/>
          <a:lstStyle/>
          <a:p>
            <a:endParaRPr lang="en-GB"/>
          </a:p>
        </p:txBody>
      </p:sp>
      <p:sp>
        <p:nvSpPr>
          <p:cNvPr id="46" name="Picture Placeholder 5">
            <a:extLst>
              <a:ext uri="{FF2B5EF4-FFF2-40B4-BE49-F238E27FC236}">
                <a16:creationId xmlns:a16="http://schemas.microsoft.com/office/drawing/2014/main" id="{4877BC27-3D51-9663-2237-14A93A7CC097}"/>
              </a:ext>
            </a:extLst>
          </p:cNvPr>
          <p:cNvSpPr>
            <a:spLocks noGrp="1"/>
          </p:cNvSpPr>
          <p:nvPr>
            <p:ph type="pic" sz="quarter" idx="21"/>
          </p:nvPr>
        </p:nvSpPr>
        <p:spPr>
          <a:xfrm>
            <a:off x="8000865" y="3346575"/>
            <a:ext cx="1184400" cy="1184400"/>
          </a:xfrm>
          <a:solidFill>
            <a:schemeClr val="bg1">
              <a:lumMod val="85000"/>
            </a:schemeClr>
          </a:solidFill>
        </p:spPr>
        <p:txBody>
          <a:bodyPr/>
          <a:lstStyle/>
          <a:p>
            <a:endParaRPr lang="en-GB"/>
          </a:p>
        </p:txBody>
      </p:sp>
      <p:sp>
        <p:nvSpPr>
          <p:cNvPr id="47" name="Picture Placeholder 5">
            <a:extLst>
              <a:ext uri="{FF2B5EF4-FFF2-40B4-BE49-F238E27FC236}">
                <a16:creationId xmlns:a16="http://schemas.microsoft.com/office/drawing/2014/main" id="{14626682-DD25-49BD-144A-69E8DC53596B}"/>
              </a:ext>
            </a:extLst>
          </p:cNvPr>
          <p:cNvSpPr>
            <a:spLocks noGrp="1"/>
          </p:cNvSpPr>
          <p:nvPr>
            <p:ph type="pic" sz="quarter" idx="22"/>
          </p:nvPr>
        </p:nvSpPr>
        <p:spPr>
          <a:xfrm>
            <a:off x="10463065" y="3346575"/>
            <a:ext cx="1184400" cy="1184400"/>
          </a:xfrm>
          <a:solidFill>
            <a:schemeClr val="bg1">
              <a:lumMod val="85000"/>
            </a:schemeClr>
          </a:solidFill>
        </p:spPr>
        <p:txBody>
          <a:bodyPr/>
          <a:lstStyle/>
          <a:p>
            <a:endParaRPr lang="en-GB"/>
          </a:p>
        </p:txBody>
      </p:sp>
      <p:sp>
        <p:nvSpPr>
          <p:cNvPr id="2" name="Title 1">
            <a:extLst>
              <a:ext uri="{FF2B5EF4-FFF2-40B4-BE49-F238E27FC236}">
                <a16:creationId xmlns:a16="http://schemas.microsoft.com/office/drawing/2014/main" id="{21E1C2C8-4790-21AB-D95A-92CA8FA8C069}"/>
              </a:ext>
            </a:extLst>
          </p:cNvPr>
          <p:cNvSpPr>
            <a:spLocks noGrp="1"/>
          </p:cNvSpPr>
          <p:nvPr>
            <p:ph type="title"/>
          </p:nvPr>
        </p:nvSpPr>
        <p:spPr>
          <a:xfrm>
            <a:off x="371475" y="359944"/>
            <a:ext cx="11518423" cy="701501"/>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0761C70-B041-4A23-4BCB-F5CB4E9443EB}"/>
              </a:ext>
            </a:extLst>
          </p:cNvPr>
          <p:cNvSpPr>
            <a:spLocks noGrp="1"/>
          </p:cNvSpPr>
          <p:nvPr>
            <p:ph type="dt" sz="half" idx="10"/>
          </p:nvPr>
        </p:nvSpPr>
        <p:spPr/>
        <p:txBody>
          <a:bodyPr/>
          <a:lstStyle/>
          <a:p>
            <a:fld id="{2E6EF22D-7DBE-4099-99F0-B83DD9779912}" type="datetimeFigureOut">
              <a:rPr lang="en-GB" smtClean="0"/>
              <a:pPr/>
              <a:t>02/06/2026</a:t>
            </a:fld>
            <a:endParaRPr lang="en-GB"/>
          </a:p>
        </p:txBody>
      </p:sp>
      <p:sp>
        <p:nvSpPr>
          <p:cNvPr id="4" name="Footer Placeholder 3">
            <a:extLst>
              <a:ext uri="{FF2B5EF4-FFF2-40B4-BE49-F238E27FC236}">
                <a16:creationId xmlns:a16="http://schemas.microsoft.com/office/drawing/2014/main" id="{4D52B300-B434-691D-3D76-E4AF774AA4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EC6692B-927B-4B22-9C5F-35CB3A5ACA82}"/>
              </a:ext>
            </a:extLst>
          </p:cNvPr>
          <p:cNvSpPr>
            <a:spLocks noGrp="1"/>
          </p:cNvSpPr>
          <p:nvPr>
            <p:ph type="sldNum" sz="quarter" idx="12"/>
          </p:nvPr>
        </p:nvSpPr>
        <p:spPr/>
        <p:txBody>
          <a:bodyPr/>
          <a:lstStyle/>
          <a:p>
            <a:fld id="{6623F64F-6692-49A2-80FF-3D660AAAEE7A}" type="slidenum">
              <a:rPr lang="en-GB" smtClean="0"/>
              <a:pPr/>
              <a:t>‹#›</a:t>
            </a:fld>
            <a:endParaRPr lang="en-GB"/>
          </a:p>
        </p:txBody>
      </p:sp>
      <p:cxnSp>
        <p:nvCxnSpPr>
          <p:cNvPr id="21" name="Straight Connector 20">
            <a:extLst>
              <a:ext uri="{FF2B5EF4-FFF2-40B4-BE49-F238E27FC236}">
                <a16:creationId xmlns:a16="http://schemas.microsoft.com/office/drawing/2014/main" id="{9C8CFFC5-56C6-267B-E772-EFDE38E880EE}"/>
              </a:ext>
            </a:extLst>
          </p:cNvPr>
          <p:cNvCxnSpPr>
            <a:cxnSpLocks/>
          </p:cNvCxnSpPr>
          <p:nvPr userDrawn="1"/>
        </p:nvCxnSpPr>
        <p:spPr>
          <a:xfrm>
            <a:off x="382866"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2C87480-7EC0-E06B-80CE-A5E61F866A2B}"/>
              </a:ext>
            </a:extLst>
          </p:cNvPr>
          <p:cNvCxnSpPr>
            <a:cxnSpLocks/>
          </p:cNvCxnSpPr>
          <p:nvPr userDrawn="1"/>
        </p:nvCxnSpPr>
        <p:spPr>
          <a:xfrm>
            <a:off x="2893461"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E5449B5-F0DD-5201-E55C-9CC82C0210E2}"/>
              </a:ext>
            </a:extLst>
          </p:cNvPr>
          <p:cNvCxnSpPr>
            <a:cxnSpLocks/>
          </p:cNvCxnSpPr>
          <p:nvPr userDrawn="1"/>
        </p:nvCxnSpPr>
        <p:spPr>
          <a:xfrm>
            <a:off x="5302129"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6C37246-3AD9-B2AC-76D9-17FDAD4B05C9}"/>
              </a:ext>
            </a:extLst>
          </p:cNvPr>
          <p:cNvCxnSpPr>
            <a:cxnSpLocks/>
          </p:cNvCxnSpPr>
          <p:nvPr userDrawn="1"/>
        </p:nvCxnSpPr>
        <p:spPr>
          <a:xfrm>
            <a:off x="7766244"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71A764D-3E43-45CC-0191-A353558094A7}"/>
              </a:ext>
            </a:extLst>
          </p:cNvPr>
          <p:cNvCxnSpPr>
            <a:cxnSpLocks/>
          </p:cNvCxnSpPr>
          <p:nvPr userDrawn="1"/>
        </p:nvCxnSpPr>
        <p:spPr>
          <a:xfrm>
            <a:off x="10220687"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39FA8FC-3DAD-0365-DCC6-0F32E87173AA}"/>
              </a:ext>
            </a:extLst>
          </p:cNvPr>
          <p:cNvCxnSpPr>
            <a:cxnSpLocks/>
          </p:cNvCxnSpPr>
          <p:nvPr userDrawn="1"/>
        </p:nvCxnSpPr>
        <p:spPr>
          <a:xfrm>
            <a:off x="2898438"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4215D00-4EC5-ED6C-6901-9C80C4842851}"/>
              </a:ext>
            </a:extLst>
          </p:cNvPr>
          <p:cNvCxnSpPr>
            <a:cxnSpLocks/>
          </p:cNvCxnSpPr>
          <p:nvPr userDrawn="1"/>
        </p:nvCxnSpPr>
        <p:spPr>
          <a:xfrm>
            <a:off x="5327145"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04CDA88-7F72-6884-E098-8EF2A6E29414}"/>
              </a:ext>
            </a:extLst>
          </p:cNvPr>
          <p:cNvCxnSpPr>
            <a:cxnSpLocks/>
          </p:cNvCxnSpPr>
          <p:nvPr userDrawn="1"/>
        </p:nvCxnSpPr>
        <p:spPr>
          <a:xfrm>
            <a:off x="10263495"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279A4DB-0427-0A66-AF0B-093378DC095E}"/>
              </a:ext>
            </a:extLst>
          </p:cNvPr>
          <p:cNvCxnSpPr>
            <a:cxnSpLocks/>
          </p:cNvCxnSpPr>
          <p:nvPr userDrawn="1"/>
        </p:nvCxnSpPr>
        <p:spPr>
          <a:xfrm>
            <a:off x="7803150" y="4624675"/>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9D02220-F018-1969-3164-6BFF4EA1B235}"/>
              </a:ext>
            </a:extLst>
          </p:cNvPr>
          <p:cNvCxnSpPr>
            <a:cxnSpLocks/>
          </p:cNvCxnSpPr>
          <p:nvPr userDrawn="1"/>
        </p:nvCxnSpPr>
        <p:spPr>
          <a:xfrm>
            <a:off x="484036" y="464773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71" name="Text Placeholder 6">
            <a:extLst>
              <a:ext uri="{FF2B5EF4-FFF2-40B4-BE49-F238E27FC236}">
                <a16:creationId xmlns:a16="http://schemas.microsoft.com/office/drawing/2014/main" id="{19EADE65-C122-EB2C-19EB-19D10330B91B}"/>
              </a:ext>
            </a:extLst>
          </p:cNvPr>
          <p:cNvSpPr>
            <a:spLocks noGrp="1"/>
          </p:cNvSpPr>
          <p:nvPr>
            <p:ph type="body" sz="quarter" idx="33" hasCustomPrompt="1"/>
          </p:nvPr>
        </p:nvSpPr>
        <p:spPr>
          <a:xfrm>
            <a:off x="34284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3" name="Text Placeholder 6">
            <a:extLst>
              <a:ext uri="{FF2B5EF4-FFF2-40B4-BE49-F238E27FC236}">
                <a16:creationId xmlns:a16="http://schemas.microsoft.com/office/drawing/2014/main" id="{CB9D182C-F076-5175-7385-DE48C8E9FF5A}"/>
              </a:ext>
            </a:extLst>
          </p:cNvPr>
          <p:cNvSpPr>
            <a:spLocks noGrp="1"/>
          </p:cNvSpPr>
          <p:nvPr>
            <p:ph type="body" sz="quarter" idx="35" hasCustomPrompt="1"/>
          </p:nvPr>
        </p:nvSpPr>
        <p:spPr>
          <a:xfrm>
            <a:off x="5226317"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4" name="Text Placeholder 6">
            <a:extLst>
              <a:ext uri="{FF2B5EF4-FFF2-40B4-BE49-F238E27FC236}">
                <a16:creationId xmlns:a16="http://schemas.microsoft.com/office/drawing/2014/main" id="{88730061-9A2D-BBD8-79B7-3F41D535AE99}"/>
              </a:ext>
            </a:extLst>
          </p:cNvPr>
          <p:cNvSpPr>
            <a:spLocks noGrp="1"/>
          </p:cNvSpPr>
          <p:nvPr>
            <p:ph type="body" sz="quarter" idx="36" hasCustomPrompt="1"/>
          </p:nvPr>
        </p:nvSpPr>
        <p:spPr>
          <a:xfrm>
            <a:off x="7729449"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5" name="Text Placeholder 6">
            <a:extLst>
              <a:ext uri="{FF2B5EF4-FFF2-40B4-BE49-F238E27FC236}">
                <a16:creationId xmlns:a16="http://schemas.microsoft.com/office/drawing/2014/main" id="{97C1F9A3-D059-7259-C0FB-DF8D338811A8}"/>
              </a:ext>
            </a:extLst>
          </p:cNvPr>
          <p:cNvSpPr>
            <a:spLocks noGrp="1"/>
          </p:cNvSpPr>
          <p:nvPr>
            <p:ph type="body" sz="quarter" idx="37" hasCustomPrompt="1"/>
          </p:nvPr>
        </p:nvSpPr>
        <p:spPr>
          <a:xfrm>
            <a:off x="1017027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6" name="Text Placeholder 6">
            <a:extLst>
              <a:ext uri="{FF2B5EF4-FFF2-40B4-BE49-F238E27FC236}">
                <a16:creationId xmlns:a16="http://schemas.microsoft.com/office/drawing/2014/main" id="{B6A037C9-0C42-CE2B-896B-AF6B848B534A}"/>
              </a:ext>
            </a:extLst>
          </p:cNvPr>
          <p:cNvSpPr>
            <a:spLocks noGrp="1"/>
          </p:cNvSpPr>
          <p:nvPr>
            <p:ph type="body" sz="quarter" idx="38" hasCustomPrompt="1"/>
          </p:nvPr>
        </p:nvSpPr>
        <p:spPr>
          <a:xfrm>
            <a:off x="279263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7" name="Text Placeholder 6">
            <a:extLst>
              <a:ext uri="{FF2B5EF4-FFF2-40B4-BE49-F238E27FC236}">
                <a16:creationId xmlns:a16="http://schemas.microsoft.com/office/drawing/2014/main" id="{D83EABD8-8716-2269-4367-B8B667FDE791}"/>
              </a:ext>
            </a:extLst>
          </p:cNvPr>
          <p:cNvSpPr>
            <a:spLocks noGrp="1"/>
          </p:cNvSpPr>
          <p:nvPr>
            <p:ph type="body" sz="quarter" idx="39" hasCustomPrompt="1"/>
          </p:nvPr>
        </p:nvSpPr>
        <p:spPr>
          <a:xfrm>
            <a:off x="34284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8" name="Text Placeholder 6">
            <a:extLst>
              <a:ext uri="{FF2B5EF4-FFF2-40B4-BE49-F238E27FC236}">
                <a16:creationId xmlns:a16="http://schemas.microsoft.com/office/drawing/2014/main" id="{EA92B77D-AE99-9AE0-42D8-2D2A16ED3C1D}"/>
              </a:ext>
            </a:extLst>
          </p:cNvPr>
          <p:cNvSpPr>
            <a:spLocks noGrp="1"/>
          </p:cNvSpPr>
          <p:nvPr>
            <p:ph type="body" sz="quarter" idx="40" hasCustomPrompt="1"/>
          </p:nvPr>
        </p:nvSpPr>
        <p:spPr>
          <a:xfrm>
            <a:off x="5226317"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9" name="Text Placeholder 6">
            <a:extLst>
              <a:ext uri="{FF2B5EF4-FFF2-40B4-BE49-F238E27FC236}">
                <a16:creationId xmlns:a16="http://schemas.microsoft.com/office/drawing/2014/main" id="{ADC7C694-3541-85F1-A4EC-DA4E64C5A090}"/>
              </a:ext>
            </a:extLst>
          </p:cNvPr>
          <p:cNvSpPr>
            <a:spLocks noGrp="1"/>
          </p:cNvSpPr>
          <p:nvPr>
            <p:ph type="body" sz="quarter" idx="41" hasCustomPrompt="1"/>
          </p:nvPr>
        </p:nvSpPr>
        <p:spPr>
          <a:xfrm>
            <a:off x="7729449"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80" name="Text Placeholder 6">
            <a:extLst>
              <a:ext uri="{FF2B5EF4-FFF2-40B4-BE49-F238E27FC236}">
                <a16:creationId xmlns:a16="http://schemas.microsoft.com/office/drawing/2014/main" id="{B724C0B8-9B99-F1BB-62EB-0C571FF3E752}"/>
              </a:ext>
            </a:extLst>
          </p:cNvPr>
          <p:cNvSpPr>
            <a:spLocks noGrp="1"/>
          </p:cNvSpPr>
          <p:nvPr>
            <p:ph type="body" sz="quarter" idx="42" hasCustomPrompt="1"/>
          </p:nvPr>
        </p:nvSpPr>
        <p:spPr>
          <a:xfrm>
            <a:off x="1017027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Tree>
    <p:extLst>
      <p:ext uri="{BB962C8B-B14F-4D97-AF65-F5344CB8AC3E}">
        <p14:creationId xmlns:p14="http://schemas.microsoft.com/office/powerpoint/2010/main" val="1690392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87D4F53B-E777-4D22-BF14-5A6FF8D3BEAE}" type="datetimeFigureOut">
              <a:rPr lang="en-GB" smtClean="0"/>
              <a:t>02/06/2026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a:t>
            </a:r>
            <a:endParaRPr lang="en-GB"/>
          </a:p>
        </p:txBody>
      </p:sp>
    </p:spTree>
    <p:custDataLst>
      <p:tags r:id="rId1"/>
    </p:custDataLst>
    <p:extLst>
      <p:ext uri="{BB962C8B-B14F-4D97-AF65-F5344CB8AC3E}">
        <p14:creationId xmlns:p14="http://schemas.microsoft.com/office/powerpoint/2010/main" val="378501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87D4F53B-E777-4D22-BF14-5A6FF8D3BEAE}" type="datetimeFigureOut">
              <a:rPr lang="en-GB" smtClean="0"/>
              <a:t>02/06/2026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a:t>EDIT MASTER TEXT STYLES</a:t>
            </a:r>
          </a:p>
        </p:txBody>
      </p:sp>
    </p:spTree>
    <p:custDataLst>
      <p:tags r:id="rId1"/>
    </p:custDataLst>
    <p:extLst>
      <p:ext uri="{BB962C8B-B14F-4D97-AF65-F5344CB8AC3E}">
        <p14:creationId xmlns:p14="http://schemas.microsoft.com/office/powerpoint/2010/main" val="10785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188866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a:t>Click to edit </a:t>
            </a:r>
            <a:br>
              <a:rPr lang="en-US"/>
            </a:br>
            <a:r>
              <a:rPr lang="en-US"/>
              <a:t>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26532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7167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33137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611877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904943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2638788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02/06/2026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910324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357765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9864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79271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3615139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415382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7D4F53B-E777-4D22-BF14-5A6FF8D3BEAE}" type="datetimeFigureOut">
              <a:rPr lang="en-GB" smtClean="0"/>
              <a:t>02/06/2026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3734154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7D4F53B-E777-4D22-BF14-5A6FF8D3BEAE}" type="datetimeFigureOut">
              <a:rPr lang="en-GB" smtClean="0"/>
              <a:t>02/06/2026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210095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7D4F53B-E777-4D22-BF14-5A6FF8D3BEAE}" type="datetimeFigureOut">
              <a:rPr lang="en-GB" smtClean="0"/>
              <a:t>02/06/2026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75225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a:t>XXX%</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3515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02/06/2026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738612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02/06/2026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45910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02/06/2026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32516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a:p>
        </p:txBody>
      </p:sp>
      <p:sp>
        <p:nvSpPr>
          <p:cNvPr id="2" name="Date Placeholder 1"/>
          <p:cNvSpPr>
            <a:spLocks noGrp="1"/>
          </p:cNvSpPr>
          <p:nvPr>
            <p:ph type="dt" sz="half" idx="10"/>
          </p:nvPr>
        </p:nvSpPr>
        <p:spPr/>
        <p:txBody>
          <a:bodyPr/>
          <a:lstStyle/>
          <a:p>
            <a:fld id="{87D4F53B-E777-4D22-BF14-5A6FF8D3BEAE}" type="datetimeFigureOut">
              <a:rPr lang="en-GB" smtClean="0"/>
              <a:t>02/06/2026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2214636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87D4F53B-E777-4D22-BF14-5A6FF8D3BEAE}" type="datetimeFigureOut">
              <a:rPr lang="en-GB" smtClean="0"/>
              <a:t>02/06/2026</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9FBDBA1E-F2E9-4EAB-A2DA-23DB5AEB00CA}"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300296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68878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4483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992118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627645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801577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267140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02/06/2026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071308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87D4F53B-E777-4D22-BF14-5A6FF8D3BEAE}" type="datetimeFigureOut">
              <a:rPr lang="en-GB" smtClean="0"/>
              <a:t>02/06/2026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4005941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02/06/2026</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181060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4F67E03-C16F-4D47-BA0F-C964DEC7C6A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F3B5EE3-1294-4C67-BFA9-F819AB347851}" type="slidenum">
              <a:rPr lang="en-GB" smtClean="0"/>
              <a:t>‹#›</a:t>
            </a:fld>
            <a:endParaRPr lang="en-GB"/>
          </a:p>
        </p:txBody>
      </p:sp>
    </p:spTree>
    <p:extLst>
      <p:ext uri="{BB962C8B-B14F-4D97-AF65-F5344CB8AC3E}">
        <p14:creationId xmlns:p14="http://schemas.microsoft.com/office/powerpoint/2010/main" val="3006855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02/06/2026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71289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02/06/2026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22102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02/06/2026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6206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02/06/2026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83162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02/06/2026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04459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02/06/2026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68680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02/06/2026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21857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02/06/2026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122307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02/06/2026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74825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02/06/2026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363349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02/06/2026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088027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3591985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3718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8563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39868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11072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986954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1243432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707460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02/06/2026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8315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323147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91620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368291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68695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02/06/2026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2168426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02/06/2026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295413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02/06/2026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51577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4961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02/06/2026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252544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87D4F53B-E777-4D22-BF14-5A6FF8D3BEAE}" type="datetimeFigureOut">
              <a:rPr lang="en-GB" smtClean="0"/>
              <a:t>02/06/2026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2237043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02/06/2026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3567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87D4F53B-E777-4D22-BF14-5A6FF8D3BEAE}" type="datetimeFigureOut">
              <a:rPr lang="en-GB" smtClean="0"/>
              <a:t>02/06/2026</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9FBDBA1E-F2E9-4EAB-A2DA-23DB5AEB00CA}"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171184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61566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45768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8398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44008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6652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83954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02/06/2026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73187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02/06/2026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875742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9585B9F-EF5C-4314-BCBC-A6F82ED753B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A73F885-FE6B-4251-84D2-F6CEF084999B}" type="slidenum">
              <a:rPr lang="en-GB" smtClean="0"/>
              <a:t>‹#›</a:t>
            </a:fld>
            <a:endParaRPr lang="en-GB"/>
          </a:p>
        </p:txBody>
      </p:sp>
    </p:spTree>
    <p:extLst>
      <p:ext uri="{BB962C8B-B14F-4D97-AF65-F5344CB8AC3E}">
        <p14:creationId xmlns:p14="http://schemas.microsoft.com/office/powerpoint/2010/main" val="239960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47193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278"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02/06/2026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444741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02/06/2026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04217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02/06/2026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41470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02/06/2026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1129603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84394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02/06/2026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9983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33065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9975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94504"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Picture Placeholder 16"/>
          <p:cNvSpPr>
            <a:spLocks noGrp="1"/>
          </p:cNvSpPr>
          <p:nvPr>
            <p:ph type="pic" sz="quarter" idx="19"/>
          </p:nvPr>
        </p:nvSpPr>
        <p:spPr>
          <a:xfrm>
            <a:off x="479425" y="1752600"/>
            <a:ext cx="3611563" cy="1782934"/>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4285684" y="1752600"/>
            <a:ext cx="3611563" cy="1782934"/>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8101012" y="1752600"/>
            <a:ext cx="3611563" cy="1782934"/>
          </a:xfrm>
          <a:solidFill>
            <a:schemeClr val="bg1">
              <a:lumMod val="85000"/>
            </a:schemeClr>
          </a:solidFill>
        </p:spPr>
        <p:txBody>
          <a:bodyPr/>
          <a:lstStyle/>
          <a:p>
            <a:endParaRPr lang="en-GB" dirty="0"/>
          </a:p>
        </p:txBody>
      </p:sp>
      <p:cxnSp>
        <p:nvCxnSpPr>
          <p:cNvPr id="22" name="Straight Connector 21"/>
          <p:cNvCxnSpPr/>
          <p:nvPr userDrawn="1"/>
        </p:nvCxnSpPr>
        <p:spPr>
          <a:xfrm>
            <a:off x="8101012"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9853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752600"/>
            <a:ext cx="2680405" cy="351313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752600"/>
            <a:ext cx="2680405" cy="351313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752600"/>
            <a:ext cx="2680405" cy="351313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752600"/>
            <a:ext cx="2680405" cy="351313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4244943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1313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04036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28198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68519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1" y="1752600"/>
            <a:ext cx="3159193" cy="1672994"/>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1" y="3592744"/>
            <a:ext cx="3159193"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592744"/>
            <a:ext cx="3159193"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939977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752600"/>
            <a:ext cx="3645289"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752600"/>
            <a:ext cx="3645289" cy="1672994"/>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752600"/>
            <a:ext cx="3645289" cy="1672994"/>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592744"/>
            <a:ext cx="3645289"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592744"/>
            <a:ext cx="3645289"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592744"/>
            <a:ext cx="3645289" cy="1672994"/>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68833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02/06/2026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71446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02/06/2026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837669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02/06/2026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22433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4752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02/06/2026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688501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02/06/2026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64678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02/06/2026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41249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71231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278"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02/06/2026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32284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02/06/2026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75196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02/06/2026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392118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02/06/2026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445385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02/06/2026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15258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02/06/2026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62785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02/06/2026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110162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9585B9F-EF5C-4314-BCBC-A6F82ED753B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A73F885-FE6B-4251-84D2-F6CEF084999B}" type="slidenum">
              <a:rPr lang="en-GB" smtClean="0"/>
              <a:t>‹#›</a:t>
            </a:fld>
            <a:endParaRPr lang="en-GB"/>
          </a:p>
        </p:txBody>
      </p:sp>
    </p:spTree>
    <p:extLst>
      <p:ext uri="{BB962C8B-B14F-4D97-AF65-F5344CB8AC3E}">
        <p14:creationId xmlns:p14="http://schemas.microsoft.com/office/powerpoint/2010/main" val="71969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5"/>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BA435CD6-AC1A-48F4-9A33-6BC45A388324}" type="datetimeFigureOut">
              <a:rPr lang="en-GB" smtClean="0"/>
              <a:t>02/06/2026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7ED36E-508C-41A7-BF74-999E767EAA9E}" type="slidenum">
              <a:rPr lang="en-GB" smtClean="0"/>
              <a:t>‹#›</a:t>
            </a:fld>
            <a:endParaRPr lang="en-GB"/>
          </a:p>
        </p:txBody>
      </p:sp>
      <p:sp>
        <p:nvSpPr>
          <p:cNvPr id="11" name="Text Placeholder 14"/>
          <p:cNvSpPr>
            <a:spLocks noGrp="1"/>
          </p:cNvSpPr>
          <p:nvPr>
            <p:ph type="body" sz="quarter" idx="15" hasCustomPrompt="1"/>
          </p:nvPr>
        </p:nvSpPr>
        <p:spPr>
          <a:xfrm>
            <a:off x="565621" y="571616"/>
            <a:ext cx="5530379" cy="352613"/>
          </a:xfrm>
        </p:spPr>
        <p:txBody>
          <a:bodyPr>
            <a:normAutofit/>
          </a:bodyPr>
          <a:lstStyle>
            <a:lvl1pPr marL="0" algn="l" defTabSz="914377"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5"/>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3152481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BA435CD6-AC1A-48F4-9A33-6BC45A388324}" type="datetimeFigureOut">
              <a:rPr lang="en-GB" smtClean="0"/>
              <a:t>02/06/2026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7ED36E-508C-41A7-BF74-999E767EAA9E}" type="slidenum">
              <a:rPr lang="en-GB" smtClean="0"/>
              <a:t>‹#›</a:t>
            </a:fld>
            <a:endParaRPr lang="en-GB"/>
          </a:p>
        </p:txBody>
      </p:sp>
      <p:sp>
        <p:nvSpPr>
          <p:cNvPr id="16" name="Text Placeholder 14"/>
          <p:cNvSpPr>
            <a:spLocks noGrp="1"/>
          </p:cNvSpPr>
          <p:nvPr>
            <p:ph type="body" sz="quarter" idx="14" hasCustomPrompt="1"/>
          </p:nvPr>
        </p:nvSpPr>
        <p:spPr>
          <a:xfrm>
            <a:off x="371289" y="651156"/>
            <a:ext cx="6450012" cy="352613"/>
          </a:xfrm>
        </p:spPr>
        <p:txBody>
          <a:bodyPr>
            <a:normAutofit/>
          </a:bodyPr>
          <a:lstStyle>
            <a:lvl1pPr marL="0" algn="l" defTabSz="914377" rtl="0" eaLnBrk="1" latinLnBrk="0" hangingPunct="1">
              <a:lnSpc>
                <a:spcPct val="90000"/>
              </a:lnSpc>
              <a:spcBef>
                <a:spcPct val="0"/>
              </a:spcBef>
              <a:buNone/>
              <a:defRPr lang="en-US" sz="1800" b="1" kern="1200" spc="31"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27512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646399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0" name="Text Placeholder 7"/>
          <p:cNvSpPr>
            <a:spLocks noGrp="1"/>
          </p:cNvSpPr>
          <p:nvPr>
            <p:ph type="body" sz="quarter" idx="15"/>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1100152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6"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9" name="Content Placeholder 7"/>
          <p:cNvSpPr>
            <a:spLocks noGrp="1"/>
          </p:cNvSpPr>
          <p:nvPr>
            <p:ph sz="quarter" idx="14"/>
          </p:nvPr>
        </p:nvSpPr>
        <p:spPr>
          <a:xfrm>
            <a:off x="379142" y="1614207"/>
            <a:ext cx="11296031"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7" y="5365115"/>
            <a:ext cx="5718243"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6" y="1428751"/>
            <a:ext cx="112331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5138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9" name="Content Placeholder 7"/>
          <p:cNvSpPr>
            <a:spLocks noGrp="1"/>
          </p:cNvSpPr>
          <p:nvPr>
            <p:ph sz="quarter" idx="14"/>
          </p:nvPr>
        </p:nvSpPr>
        <p:spPr>
          <a:xfrm>
            <a:off x="379143"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7" y="5365115"/>
            <a:ext cx="5718243"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1"/>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4" y="1428751"/>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8894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3" y="359945"/>
            <a:ext cx="5594827"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9" y="1614208"/>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589013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9" y="1614208"/>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3" y="-9729"/>
            <a:ext cx="6184107"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46267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6" name="Text Placeholder 7"/>
          <p:cNvSpPr>
            <a:spLocks noGrp="1"/>
          </p:cNvSpPr>
          <p:nvPr>
            <p:ph type="body" sz="quarter" idx="16"/>
          </p:nvPr>
        </p:nvSpPr>
        <p:spPr>
          <a:xfrm>
            <a:off x="377760"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3"/>
            <a:ext cx="3713547"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5" y="3822701"/>
            <a:ext cx="3713547"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3" y="3822701"/>
            <a:ext cx="3713547"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7" y="1428750"/>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6" y="1428750"/>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6" y="1428750"/>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5943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6" name="Text Placeholder 7"/>
          <p:cNvSpPr>
            <a:spLocks noGrp="1"/>
          </p:cNvSpPr>
          <p:nvPr>
            <p:ph type="body" sz="quarter" idx="16"/>
          </p:nvPr>
        </p:nvSpPr>
        <p:spPr>
          <a:xfrm>
            <a:off x="377760"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3"/>
            <a:ext cx="2792239"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9" y="3822701"/>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701"/>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6" y="1428750"/>
            <a:ext cx="2680405" cy="2106775"/>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5"/>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6" y="1428750"/>
            <a:ext cx="2680405" cy="2106775"/>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70" y="1428750"/>
            <a:ext cx="2680405" cy="2106775"/>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1" y="3822701"/>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781637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6" name="Text Placeholder 7"/>
          <p:cNvSpPr>
            <a:spLocks noGrp="1"/>
          </p:cNvSpPr>
          <p:nvPr>
            <p:ph type="body" sz="quarter" idx="16"/>
          </p:nvPr>
        </p:nvSpPr>
        <p:spPr>
          <a:xfrm>
            <a:off x="377760"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6" y="1428751"/>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1"/>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6" y="1428751"/>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70" y="1428751"/>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36344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9" y="1614207"/>
            <a:ext cx="4368867" cy="37117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9" y="1428751"/>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15693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7" y="1614207"/>
            <a:ext cx="5442019" cy="37117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8" y="447474"/>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6" y="1428751"/>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8" y="2943367"/>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833555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image" Target="../media/image1.jpeg"/><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tags" Target="../tags/tag32.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theme" Target="../theme/theme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8"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theme" Target="../theme/theme3.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image" Target="../media/image1.jpeg"/><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tags" Target="../tags/tag6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33" Type="http://schemas.openxmlformats.org/officeDocument/2006/relationships/image" Target="../media/image2.jpeg"/><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32" Type="http://schemas.openxmlformats.org/officeDocument/2006/relationships/tags" Target="../tags/tag90.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theme" Target="../theme/theme4.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 Id="rId8" Type="http://schemas.openxmlformats.org/officeDocument/2006/relationships/slideLayout" Target="../slideLayouts/slideLayout95.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26" Type="http://schemas.openxmlformats.org/officeDocument/2006/relationships/slideLayout" Target="../slideLayouts/slideLayout143.xml"/><Relationship Id="rId3" Type="http://schemas.openxmlformats.org/officeDocument/2006/relationships/slideLayout" Target="../slideLayouts/slideLayout120.xml"/><Relationship Id="rId21" Type="http://schemas.openxmlformats.org/officeDocument/2006/relationships/slideLayout" Target="../slideLayouts/slideLayout138.xml"/><Relationship Id="rId34" Type="http://schemas.openxmlformats.org/officeDocument/2006/relationships/theme" Target="../theme/theme5.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slideLayout" Target="../slideLayouts/slideLayout142.xml"/><Relationship Id="rId33" Type="http://schemas.openxmlformats.org/officeDocument/2006/relationships/slideLayout" Target="../slideLayouts/slideLayout150.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29" Type="http://schemas.openxmlformats.org/officeDocument/2006/relationships/slideLayout" Target="../slideLayouts/slideLayout146.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slideLayout" Target="../slideLayouts/slideLayout141.xml"/><Relationship Id="rId32" Type="http://schemas.openxmlformats.org/officeDocument/2006/relationships/slideLayout" Target="../slideLayouts/slideLayout149.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28" Type="http://schemas.openxmlformats.org/officeDocument/2006/relationships/slideLayout" Target="../slideLayouts/slideLayout145.xml"/><Relationship Id="rId36" Type="http://schemas.openxmlformats.org/officeDocument/2006/relationships/image" Target="../media/image3.jpeg"/><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31" Type="http://schemas.openxmlformats.org/officeDocument/2006/relationships/slideLayout" Target="../slideLayouts/slideLayout148.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slideLayout" Target="../slideLayouts/slideLayout144.xml"/><Relationship Id="rId30" Type="http://schemas.openxmlformats.org/officeDocument/2006/relationships/slideLayout" Target="../slideLayouts/slideLayout147.xml"/><Relationship Id="rId35" Type="http://schemas.openxmlformats.org/officeDocument/2006/relationships/tags" Target="../tags/tag120.xml"/><Relationship Id="rId8" Type="http://schemas.openxmlformats.org/officeDocument/2006/relationships/slideLayout" Target="../slideLayouts/slideLayout12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63.xml"/><Relationship Id="rId18" Type="http://schemas.openxmlformats.org/officeDocument/2006/relationships/slideLayout" Target="../slideLayouts/slideLayout168.xml"/><Relationship Id="rId26" Type="http://schemas.openxmlformats.org/officeDocument/2006/relationships/slideLayout" Target="../slideLayouts/slideLayout176.xml"/><Relationship Id="rId3" Type="http://schemas.openxmlformats.org/officeDocument/2006/relationships/slideLayout" Target="../slideLayouts/slideLayout153.xml"/><Relationship Id="rId21" Type="http://schemas.openxmlformats.org/officeDocument/2006/relationships/slideLayout" Target="../slideLayouts/slideLayout171.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slideLayout" Target="../slideLayouts/slideLayout167.xml"/><Relationship Id="rId25" Type="http://schemas.openxmlformats.org/officeDocument/2006/relationships/slideLayout" Target="../slideLayouts/slideLayout175.xml"/><Relationship Id="rId33" Type="http://schemas.openxmlformats.org/officeDocument/2006/relationships/image" Target="../media/image3.jpeg"/><Relationship Id="rId2" Type="http://schemas.openxmlformats.org/officeDocument/2006/relationships/slideLayout" Target="../slideLayouts/slideLayout152.xml"/><Relationship Id="rId16" Type="http://schemas.openxmlformats.org/officeDocument/2006/relationships/slideLayout" Target="../slideLayouts/slideLayout166.xml"/><Relationship Id="rId20" Type="http://schemas.openxmlformats.org/officeDocument/2006/relationships/slideLayout" Target="../slideLayouts/slideLayout170.xml"/><Relationship Id="rId29" Type="http://schemas.openxmlformats.org/officeDocument/2006/relationships/slideLayout" Target="../slideLayouts/slideLayout179.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24" Type="http://schemas.openxmlformats.org/officeDocument/2006/relationships/slideLayout" Target="../slideLayouts/slideLayout174.xml"/><Relationship Id="rId32" Type="http://schemas.openxmlformats.org/officeDocument/2006/relationships/tags" Target="../tags/tag150.xml"/><Relationship Id="rId5" Type="http://schemas.openxmlformats.org/officeDocument/2006/relationships/slideLayout" Target="../slideLayouts/slideLayout155.xml"/><Relationship Id="rId15" Type="http://schemas.openxmlformats.org/officeDocument/2006/relationships/slideLayout" Target="../slideLayouts/slideLayout165.xml"/><Relationship Id="rId23" Type="http://schemas.openxmlformats.org/officeDocument/2006/relationships/slideLayout" Target="../slideLayouts/slideLayout173.xml"/><Relationship Id="rId28" Type="http://schemas.openxmlformats.org/officeDocument/2006/relationships/slideLayout" Target="../slideLayouts/slideLayout178.xml"/><Relationship Id="rId10" Type="http://schemas.openxmlformats.org/officeDocument/2006/relationships/slideLayout" Target="../slideLayouts/slideLayout160.xml"/><Relationship Id="rId19" Type="http://schemas.openxmlformats.org/officeDocument/2006/relationships/slideLayout" Target="../slideLayouts/slideLayout169.xml"/><Relationship Id="rId31" Type="http://schemas.openxmlformats.org/officeDocument/2006/relationships/theme" Target="../theme/theme6.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 Id="rId22" Type="http://schemas.openxmlformats.org/officeDocument/2006/relationships/slideLayout" Target="../slideLayouts/slideLayout172.xml"/><Relationship Id="rId27" Type="http://schemas.openxmlformats.org/officeDocument/2006/relationships/slideLayout" Target="../slideLayouts/slideLayout177.xml"/><Relationship Id="rId30" Type="http://schemas.openxmlformats.org/officeDocument/2006/relationships/slideLayout" Target="../slideLayouts/slideLayout180.xml"/><Relationship Id="rId8" Type="http://schemas.openxmlformats.org/officeDocument/2006/relationships/slideLayout" Target="../slideLayouts/slideLayout158.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93.xml"/><Relationship Id="rId18" Type="http://schemas.openxmlformats.org/officeDocument/2006/relationships/slideLayout" Target="../slideLayouts/slideLayout198.xml"/><Relationship Id="rId26" Type="http://schemas.openxmlformats.org/officeDocument/2006/relationships/slideLayout" Target="../slideLayouts/slideLayout206.xml"/><Relationship Id="rId3" Type="http://schemas.openxmlformats.org/officeDocument/2006/relationships/slideLayout" Target="../slideLayouts/slideLayout183.xml"/><Relationship Id="rId21" Type="http://schemas.openxmlformats.org/officeDocument/2006/relationships/slideLayout" Target="../slideLayouts/slideLayout201.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17" Type="http://schemas.openxmlformats.org/officeDocument/2006/relationships/slideLayout" Target="../slideLayouts/slideLayout197.xml"/><Relationship Id="rId25" Type="http://schemas.openxmlformats.org/officeDocument/2006/relationships/slideLayout" Target="../slideLayouts/slideLayout205.xml"/><Relationship Id="rId33" Type="http://schemas.openxmlformats.org/officeDocument/2006/relationships/image" Target="../media/image3.jpeg"/><Relationship Id="rId2" Type="http://schemas.openxmlformats.org/officeDocument/2006/relationships/slideLayout" Target="../slideLayouts/slideLayout182.xml"/><Relationship Id="rId16" Type="http://schemas.openxmlformats.org/officeDocument/2006/relationships/slideLayout" Target="../slideLayouts/slideLayout196.xml"/><Relationship Id="rId20" Type="http://schemas.openxmlformats.org/officeDocument/2006/relationships/slideLayout" Target="../slideLayouts/slideLayout200.xml"/><Relationship Id="rId29" Type="http://schemas.openxmlformats.org/officeDocument/2006/relationships/slideLayout" Target="../slideLayouts/slideLayout209.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24" Type="http://schemas.openxmlformats.org/officeDocument/2006/relationships/slideLayout" Target="../slideLayouts/slideLayout204.xml"/><Relationship Id="rId32" Type="http://schemas.openxmlformats.org/officeDocument/2006/relationships/tags" Target="../tags/tag180.xml"/><Relationship Id="rId5" Type="http://schemas.openxmlformats.org/officeDocument/2006/relationships/slideLayout" Target="../slideLayouts/slideLayout185.xml"/><Relationship Id="rId15" Type="http://schemas.openxmlformats.org/officeDocument/2006/relationships/slideLayout" Target="../slideLayouts/slideLayout195.xml"/><Relationship Id="rId23" Type="http://schemas.openxmlformats.org/officeDocument/2006/relationships/slideLayout" Target="../slideLayouts/slideLayout203.xml"/><Relationship Id="rId28" Type="http://schemas.openxmlformats.org/officeDocument/2006/relationships/slideLayout" Target="../slideLayouts/slideLayout208.xml"/><Relationship Id="rId10" Type="http://schemas.openxmlformats.org/officeDocument/2006/relationships/slideLayout" Target="../slideLayouts/slideLayout190.xml"/><Relationship Id="rId19" Type="http://schemas.openxmlformats.org/officeDocument/2006/relationships/slideLayout" Target="../slideLayouts/slideLayout199.xml"/><Relationship Id="rId31" Type="http://schemas.openxmlformats.org/officeDocument/2006/relationships/theme" Target="../theme/theme7.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 Id="rId22" Type="http://schemas.openxmlformats.org/officeDocument/2006/relationships/slideLayout" Target="../slideLayouts/slideLayout202.xml"/><Relationship Id="rId27" Type="http://schemas.openxmlformats.org/officeDocument/2006/relationships/slideLayout" Target="../slideLayouts/slideLayout207.xml"/><Relationship Id="rId30" Type="http://schemas.openxmlformats.org/officeDocument/2006/relationships/slideLayout" Target="../slideLayouts/slideLayout210.xml"/><Relationship Id="rId8" Type="http://schemas.openxmlformats.org/officeDocument/2006/relationships/slideLayout" Target="../slideLayouts/slideLayout1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02/06/2026</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2116753593"/>
      </p:ext>
    </p:extLst>
  </p:cSld>
  <p:clrMap bg1="lt1" tx1="dk1" bg2="lt2" tx2="dk2" accent1="accent1" accent2="accent2" accent3="accent3" accent4="accent4" accent5="accent5" accent6="accent6" hlink="hlink" folHlink="folHlink"/>
  <p:sldLayoutIdLst>
    <p:sldLayoutId id="2147483673" r:id="rId1"/>
    <p:sldLayoutId id="2147483684" r:id="rId2"/>
    <p:sldLayoutId id="2147483697" r:id="rId3"/>
    <p:sldLayoutId id="2147483687" r:id="rId4"/>
    <p:sldLayoutId id="2147483825" r:id="rId5"/>
    <p:sldLayoutId id="2147483686" r:id="rId6"/>
    <p:sldLayoutId id="2147483680" r:id="rId7"/>
    <p:sldLayoutId id="2147483678" r:id="rId8"/>
    <p:sldLayoutId id="2147483958" r:id="rId9"/>
    <p:sldLayoutId id="2147483956" r:id="rId10"/>
    <p:sldLayoutId id="2147483681" r:id="rId11"/>
    <p:sldLayoutId id="2147483682" r:id="rId12"/>
    <p:sldLayoutId id="2147483683" r:id="rId13"/>
    <p:sldLayoutId id="2147483957" r:id="rId14"/>
    <p:sldLayoutId id="2147483676" r:id="rId15"/>
    <p:sldLayoutId id="2147483696" r:id="rId16"/>
    <p:sldLayoutId id="2147483685" r:id="rId17"/>
    <p:sldLayoutId id="2147483688" r:id="rId18"/>
    <p:sldLayoutId id="2147483689" r:id="rId19"/>
    <p:sldLayoutId id="2147483690" r:id="rId20"/>
    <p:sldLayoutId id="2147483959" r:id="rId21"/>
    <p:sldLayoutId id="2147483691" r:id="rId22"/>
    <p:sldLayoutId id="2147483692" r:id="rId23"/>
    <p:sldLayoutId id="2147483693" r:id="rId24"/>
    <p:sldLayoutId id="2147483694" r:id="rId25"/>
    <p:sldLayoutId id="2147483695" r:id="rId26"/>
    <p:sldLayoutId id="2147483698" r:id="rId27"/>
    <p:sldLayoutId id="2147483679" r:id="rId28"/>
    <p:sldLayoutId id="2147483699"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02" userDrawn="1">
          <p15:clr>
            <a:srgbClr val="F26B43"/>
          </p15:clr>
        </p15:guide>
        <p15:guide id="3" pos="7378" userDrawn="1">
          <p15:clr>
            <a:srgbClr val="F26B43"/>
          </p15:clr>
        </p15:guide>
        <p15:guide id="4" orient="horz" pos="2160" userDrawn="1">
          <p15:clr>
            <a:srgbClr val="F26B43"/>
          </p15:clr>
        </p15:guide>
        <p15:guide id="5" orient="horz" pos="4165" userDrawn="1">
          <p15:clr>
            <a:srgbClr val="F26B43"/>
          </p15:clr>
        </p15:guide>
        <p15:guide id="6" orient="horz" pos="331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87D4F53B-E777-4D22-BF14-5A6FF8D3BEAE}" type="datetimeFigureOut">
              <a:rPr lang="en-GB" smtClean="0"/>
              <a:t>02/06/2026</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9FBDBA1E-F2E9-4EAB-A2DA-23DB5AEB00CA}"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3358746196"/>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 id="2147483974" r:id="rId14"/>
    <p:sldLayoutId id="2147483975" r:id="rId15"/>
    <p:sldLayoutId id="2147483976" r:id="rId16"/>
    <p:sldLayoutId id="2147483977" r:id="rId17"/>
    <p:sldLayoutId id="2147483978" r:id="rId18"/>
    <p:sldLayoutId id="2147483979" r:id="rId19"/>
    <p:sldLayoutId id="2147483980" r:id="rId20"/>
    <p:sldLayoutId id="2147483981" r:id="rId21"/>
    <p:sldLayoutId id="2147483982" r:id="rId22"/>
    <p:sldLayoutId id="2147483983" r:id="rId23"/>
    <p:sldLayoutId id="2147483984" r:id="rId24"/>
    <p:sldLayoutId id="2147483985" r:id="rId25"/>
    <p:sldLayoutId id="2147483986" r:id="rId26"/>
    <p:sldLayoutId id="2147483987" r:id="rId27"/>
    <p:sldLayoutId id="2147483988" r:id="rId28"/>
    <p:sldLayoutId id="2147483989" r:id="rId29"/>
    <p:sldLayoutId id="2147483990"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02/06/2026</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0"/>
    </p:custDataLst>
    <p:extLst>
      <p:ext uri="{BB962C8B-B14F-4D97-AF65-F5344CB8AC3E}">
        <p14:creationId xmlns:p14="http://schemas.microsoft.com/office/powerpoint/2010/main" val="999670452"/>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 id="2147484003" r:id="rId12"/>
    <p:sldLayoutId id="2147484004" r:id="rId13"/>
    <p:sldLayoutId id="2147484005" r:id="rId14"/>
    <p:sldLayoutId id="2147484006" r:id="rId15"/>
    <p:sldLayoutId id="2147484007" r:id="rId16"/>
    <p:sldLayoutId id="2147484008" r:id="rId17"/>
    <p:sldLayoutId id="2147484009" r:id="rId18"/>
    <p:sldLayoutId id="2147484010" r:id="rId19"/>
    <p:sldLayoutId id="2147484011" r:id="rId20"/>
    <p:sldLayoutId id="2147484012" r:id="rId21"/>
    <p:sldLayoutId id="2147484013" r:id="rId22"/>
    <p:sldLayoutId id="2147484014" r:id="rId23"/>
    <p:sldLayoutId id="2147484015" r:id="rId24"/>
    <p:sldLayoutId id="2147484016" r:id="rId25"/>
    <p:sldLayoutId id="2147484017" r:id="rId26"/>
    <p:sldLayoutId id="2147484018" r:id="rId27"/>
    <p:sldLayoutId id="2147484019"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0" y="5934826"/>
            <a:ext cx="12192000" cy="923175"/>
          </a:xfrm>
          <a:prstGeom prst="rect">
            <a:avLst/>
          </a:prstGeom>
        </p:spPr>
      </p:pic>
      <p:sp>
        <p:nvSpPr>
          <p:cNvPr id="2" name="Title Placeholder 1"/>
          <p:cNvSpPr>
            <a:spLocks noGrp="1"/>
          </p:cNvSpPr>
          <p:nvPr>
            <p:ph type="title"/>
          </p:nvPr>
        </p:nvSpPr>
        <p:spPr>
          <a:xfrm>
            <a:off x="371477"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3"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BA435CD6-AC1A-48F4-9A33-6BC45A388324}" type="datetimeFigureOut">
              <a:rPr lang="en-GB" smtClean="0"/>
              <a:t>02/06/2026</a:t>
            </a:fld>
            <a:endParaRPr lang="en-GB"/>
          </a:p>
        </p:txBody>
      </p:sp>
      <p:sp>
        <p:nvSpPr>
          <p:cNvPr id="5" name="Footer Placeholder 4"/>
          <p:cNvSpPr>
            <a:spLocks noGrp="1"/>
          </p:cNvSpPr>
          <p:nvPr>
            <p:ph type="ftr" sz="quarter" idx="3"/>
          </p:nvPr>
        </p:nvSpPr>
        <p:spPr>
          <a:xfrm>
            <a:off x="792481"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6"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767ED36E-508C-41A7-BF74-999E767EAA9E}" type="slidenum">
              <a:rPr lang="en-GB" smtClean="0"/>
              <a:t>‹#›</a:t>
            </a:fld>
            <a:endParaRPr lang="en-GB"/>
          </a:p>
        </p:txBody>
      </p:sp>
      <p:sp>
        <p:nvSpPr>
          <p:cNvPr id="11" name="Text Placeholder 10"/>
          <p:cNvSpPr>
            <a:spLocks noGrp="1"/>
          </p:cNvSpPr>
          <p:nvPr>
            <p:ph type="body" idx="1"/>
          </p:nvPr>
        </p:nvSpPr>
        <p:spPr>
          <a:xfrm>
            <a:off x="377758" y="1614208"/>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2118186591"/>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2" r:id="rId12"/>
    <p:sldLayoutId id="2147484033" r:id="rId13"/>
    <p:sldLayoutId id="2147484034" r:id="rId14"/>
    <p:sldLayoutId id="2147484035" r:id="rId15"/>
    <p:sldLayoutId id="2147484036" r:id="rId16"/>
    <p:sldLayoutId id="2147484037" r:id="rId17"/>
    <p:sldLayoutId id="2147484038" r:id="rId18"/>
    <p:sldLayoutId id="2147484039" r:id="rId19"/>
    <p:sldLayoutId id="2147484040" r:id="rId20"/>
    <p:sldLayoutId id="2147484041" r:id="rId21"/>
    <p:sldLayoutId id="2147484042" r:id="rId22"/>
    <p:sldLayoutId id="2147484043" r:id="rId23"/>
    <p:sldLayoutId id="2147484044" r:id="rId24"/>
    <p:sldLayoutId id="2147484045" r:id="rId25"/>
    <p:sldLayoutId id="2147484046" r:id="rId26"/>
    <p:sldLayoutId id="2147484047" r:id="rId27"/>
    <p:sldLayoutId id="2147484048" r:id="rId28"/>
    <p:sldLayoutId id="2147484049" r:id="rId29"/>
    <p:sldLayoutId id="2147484050"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377"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0" indent="-225420"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tabLst>
          <a:tab pos="447663" algn="l"/>
        </a:tabLst>
        <a:defRPr sz="1400" kern="1200">
          <a:solidFill>
            <a:schemeClr val="bg2"/>
          </a:solidFill>
          <a:latin typeface="+mn-lt"/>
          <a:ea typeface="+mn-ea"/>
          <a:cs typeface="+mn-cs"/>
        </a:defRPr>
      </a:lvl3pPr>
      <a:lvl4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a:t>Click to edit </a:t>
            </a:r>
            <a:br>
              <a:rPr lang="en-US"/>
            </a:br>
            <a:r>
              <a:rPr lang="en-US"/>
              <a:t>Master title style</a:t>
            </a:r>
            <a:endParaRPr lang="en-GB"/>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02/06/2026</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35"/>
    </p:custDataLst>
    <p:extLst>
      <p:ext uri="{BB962C8B-B14F-4D97-AF65-F5344CB8AC3E}">
        <p14:creationId xmlns:p14="http://schemas.microsoft.com/office/powerpoint/2010/main" val="1826892480"/>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3" r:id="rId12"/>
    <p:sldLayoutId id="2147484064" r:id="rId13"/>
    <p:sldLayoutId id="2147484065" r:id="rId14"/>
    <p:sldLayoutId id="2147484066" r:id="rId15"/>
    <p:sldLayoutId id="2147484067" r:id="rId16"/>
    <p:sldLayoutId id="2147484068" r:id="rId17"/>
    <p:sldLayoutId id="2147484069" r:id="rId18"/>
    <p:sldLayoutId id="2147484070" r:id="rId19"/>
    <p:sldLayoutId id="2147484071" r:id="rId20"/>
    <p:sldLayoutId id="2147484072" r:id="rId21"/>
    <p:sldLayoutId id="2147484073" r:id="rId22"/>
    <p:sldLayoutId id="2147484074" r:id="rId23"/>
    <p:sldLayoutId id="2147484075" r:id="rId24"/>
    <p:sldLayoutId id="2147484076" r:id="rId25"/>
    <p:sldLayoutId id="2147484077" r:id="rId26"/>
    <p:sldLayoutId id="2147484078" r:id="rId27"/>
    <p:sldLayoutId id="2147484079" r:id="rId28"/>
    <p:sldLayoutId id="2147484080" r:id="rId29"/>
    <p:sldLayoutId id="2147484081" r:id="rId30"/>
    <p:sldLayoutId id="2147484082" r:id="rId31"/>
    <p:sldLayoutId id="2147484083" r:id="rId32"/>
    <p:sldLayoutId id="2147484084"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a:t>Click to edit </a:t>
            </a:r>
            <a:br>
              <a:rPr lang="en-US"/>
            </a:br>
            <a:r>
              <a:rPr lang="en-US"/>
              <a:t>Master title style</a:t>
            </a:r>
            <a:endParaRPr lang="en-GB"/>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02/06/2026</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32"/>
    </p:custDataLst>
    <p:extLst>
      <p:ext uri="{BB962C8B-B14F-4D97-AF65-F5344CB8AC3E}">
        <p14:creationId xmlns:p14="http://schemas.microsoft.com/office/powerpoint/2010/main" val="1514275992"/>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 id="2147484097" r:id="rId12"/>
    <p:sldLayoutId id="2147484098" r:id="rId13"/>
    <p:sldLayoutId id="2147484099" r:id="rId14"/>
    <p:sldLayoutId id="2147484100" r:id="rId15"/>
    <p:sldLayoutId id="2147484101" r:id="rId16"/>
    <p:sldLayoutId id="2147484102" r:id="rId17"/>
    <p:sldLayoutId id="2147484103" r:id="rId18"/>
    <p:sldLayoutId id="2147484104" r:id="rId19"/>
    <p:sldLayoutId id="2147484105" r:id="rId20"/>
    <p:sldLayoutId id="2147484106" r:id="rId21"/>
    <p:sldLayoutId id="2147484107" r:id="rId22"/>
    <p:sldLayoutId id="2147484108" r:id="rId23"/>
    <p:sldLayoutId id="2147484109" r:id="rId24"/>
    <p:sldLayoutId id="2147484110" r:id="rId25"/>
    <p:sldLayoutId id="2147484111" r:id="rId26"/>
    <p:sldLayoutId id="2147484112" r:id="rId27"/>
    <p:sldLayoutId id="2147484113" r:id="rId28"/>
    <p:sldLayoutId id="2147484114" r:id="rId29"/>
    <p:sldLayoutId id="2147484115"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a:t>Click to edit </a:t>
            </a:r>
            <a:br>
              <a:rPr lang="en-US"/>
            </a:br>
            <a:r>
              <a:rPr lang="en-US"/>
              <a:t>Master title style</a:t>
            </a:r>
            <a:endParaRPr lang="en-GB"/>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87D4F53B-E777-4D22-BF14-5A6FF8D3BEAE}" type="datetimeFigureOut">
              <a:rPr lang="en-GB" smtClean="0"/>
              <a:t>02/06/2026</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9FBDBA1E-F2E9-4EAB-A2DA-23DB5AEB00CA}"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32"/>
    </p:custDataLst>
    <p:extLst>
      <p:ext uri="{BB962C8B-B14F-4D97-AF65-F5344CB8AC3E}">
        <p14:creationId xmlns:p14="http://schemas.microsoft.com/office/powerpoint/2010/main" val="3202072307"/>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 id="2147484128" r:id="rId12"/>
    <p:sldLayoutId id="2147484129" r:id="rId13"/>
    <p:sldLayoutId id="2147484130" r:id="rId14"/>
    <p:sldLayoutId id="2147484131" r:id="rId15"/>
    <p:sldLayoutId id="2147484132" r:id="rId16"/>
    <p:sldLayoutId id="2147484133" r:id="rId17"/>
    <p:sldLayoutId id="2147484134" r:id="rId18"/>
    <p:sldLayoutId id="2147484135" r:id="rId19"/>
    <p:sldLayoutId id="2147484136" r:id="rId20"/>
    <p:sldLayoutId id="2147484137" r:id="rId21"/>
    <p:sldLayoutId id="2147484138" r:id="rId22"/>
    <p:sldLayoutId id="2147484139" r:id="rId23"/>
    <p:sldLayoutId id="2147484140" r:id="rId24"/>
    <p:sldLayoutId id="2147484141" r:id="rId25"/>
    <p:sldLayoutId id="2147484142" r:id="rId26"/>
    <p:sldLayoutId id="2147484143" r:id="rId27"/>
    <p:sldLayoutId id="2147484144" r:id="rId28"/>
    <p:sldLayoutId id="2147484145" r:id="rId29"/>
    <p:sldLayoutId id="2147484146"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11.xml"/><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120.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153.xml"/><Relationship Id="rId4" Type="http://schemas.openxmlformats.org/officeDocument/2006/relationships/chart" Target="../charts/chart5.xml"/></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1.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14.xml"/><Relationship Id="rId5" Type="http://schemas.openxmlformats.org/officeDocument/2006/relationships/image" Target="../media/image7.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chart" Target="../charts/chart11.xml"/><Relationship Id="rId13" Type="http://schemas.openxmlformats.org/officeDocument/2006/relationships/chart" Target="../charts/chart16.xml"/><Relationship Id="rId3" Type="http://schemas.openxmlformats.org/officeDocument/2006/relationships/notesSlide" Target="../notesSlides/notesSlide18.xml"/><Relationship Id="rId7" Type="http://schemas.openxmlformats.org/officeDocument/2006/relationships/chart" Target="../charts/chart10.xml"/><Relationship Id="rId12" Type="http://schemas.openxmlformats.org/officeDocument/2006/relationships/chart" Target="../charts/chart15.xml"/><Relationship Id="rId17" Type="http://schemas.openxmlformats.org/officeDocument/2006/relationships/image" Target="../media/image45.png"/><Relationship Id="rId2" Type="http://schemas.openxmlformats.org/officeDocument/2006/relationships/slideLayout" Target="../slideLayouts/slideLayout3.xml"/><Relationship Id="rId16" Type="http://schemas.openxmlformats.org/officeDocument/2006/relationships/image" Target="../media/image44.png"/><Relationship Id="rId1" Type="http://schemas.openxmlformats.org/officeDocument/2006/relationships/tags" Target="../tags/tag215.xml"/><Relationship Id="rId6" Type="http://schemas.openxmlformats.org/officeDocument/2006/relationships/chart" Target="../charts/chart9.xml"/><Relationship Id="rId11" Type="http://schemas.openxmlformats.org/officeDocument/2006/relationships/chart" Target="../charts/chart14.xml"/><Relationship Id="rId5" Type="http://schemas.openxmlformats.org/officeDocument/2006/relationships/chart" Target="../charts/chart8.xml"/><Relationship Id="rId15" Type="http://schemas.openxmlformats.org/officeDocument/2006/relationships/image" Target="../media/image43.png"/><Relationship Id="rId10" Type="http://schemas.openxmlformats.org/officeDocument/2006/relationships/chart" Target="../charts/chart13.xml"/><Relationship Id="rId4" Type="http://schemas.openxmlformats.org/officeDocument/2006/relationships/chart" Target="../charts/chart7.xml"/><Relationship Id="rId9" Type="http://schemas.openxmlformats.org/officeDocument/2006/relationships/chart" Target="../charts/chart12.xml"/><Relationship Id="rId14" Type="http://schemas.openxmlformats.org/officeDocument/2006/relationships/chart" Target="../charts/chart17.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20.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jpe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tiff"/><Relationship Id="rId2" Type="http://schemas.openxmlformats.org/officeDocument/2006/relationships/notesSlide" Target="../notesSlides/notesSlide2.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120.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jpeg"/><Relationship Id="rId15" Type="http://schemas.openxmlformats.org/officeDocument/2006/relationships/image" Target="../media/image20.png"/><Relationship Id="rId23" Type="http://schemas.openxmlformats.org/officeDocument/2006/relationships/image" Target="../media/image28.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0.xml"/><Relationship Id="rId1" Type="http://schemas.openxmlformats.org/officeDocument/2006/relationships/slideLayout" Target="../slideLayouts/slideLayout12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16.xml"/><Relationship Id="rId5" Type="http://schemas.openxmlformats.org/officeDocument/2006/relationships/image" Target="../media/image7.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4.xml"/><Relationship Id="rId1" Type="http://schemas.openxmlformats.org/officeDocument/2006/relationships/slideLayout" Target="../slideLayouts/slideLayout153.xml"/></Relationships>
</file>

<file path=ppt/slides/_rels/slide25.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6.xml"/><Relationship Id="rId1" Type="http://schemas.openxmlformats.org/officeDocument/2006/relationships/slideLayout" Target="../slideLayouts/slideLayout90.xml"/><Relationship Id="rId4" Type="http://schemas.openxmlformats.org/officeDocument/2006/relationships/chart" Target="../charts/chart23.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28.xml"/><Relationship Id="rId1" Type="http://schemas.openxmlformats.org/officeDocument/2006/relationships/slideLayout" Target="../slideLayouts/slideLayout120.xml"/></Relationships>
</file>

<file path=ppt/slides/_rels/slide2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9.xml"/><Relationship Id="rId1" Type="http://schemas.openxmlformats.org/officeDocument/2006/relationships/slideLayout" Target="../slideLayouts/slideLayout1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30.xml"/><Relationship Id="rId1" Type="http://schemas.openxmlformats.org/officeDocument/2006/relationships/slideLayout" Target="../slideLayouts/slideLayout12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217.xml"/><Relationship Id="rId5" Type="http://schemas.openxmlformats.org/officeDocument/2006/relationships/image" Target="../media/image7.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7.xml"/><Relationship Id="rId1" Type="http://schemas.openxmlformats.org/officeDocument/2006/relationships/tags" Target="../tags/tag218.xml"/><Relationship Id="rId5" Type="http://schemas.openxmlformats.org/officeDocument/2006/relationships/image" Target="../media/image7.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4.xml"/></Relationships>
</file>

<file path=ppt/slides/_rels/slide35.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36.xml"/><Relationship Id="rId1" Type="http://schemas.openxmlformats.org/officeDocument/2006/relationships/slideLayout" Target="../slideLayouts/slideLayout120.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7.xml"/><Relationship Id="rId1" Type="http://schemas.openxmlformats.org/officeDocument/2006/relationships/tags" Target="../tags/tag219.xml"/><Relationship Id="rId5" Type="http://schemas.openxmlformats.org/officeDocument/2006/relationships/image" Target="../media/image7.png"/><Relationship Id="rId4" Type="http://schemas.openxmlformats.org/officeDocument/2006/relationships/image" Target="../media/image62.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220.xml"/><Relationship Id="rId5" Type="http://schemas.openxmlformats.org/officeDocument/2006/relationships/image" Target="../media/image7.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212.xml"/><Relationship Id="rId4" Type="http://schemas.openxmlformats.org/officeDocument/2006/relationships/image" Target="../media/image29.pn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42.xml"/><Relationship Id="rId1" Type="http://schemas.openxmlformats.org/officeDocument/2006/relationships/slideLayout" Target="../slideLayouts/slideLayout121.xml"/></Relationships>
</file>

<file path=ppt/slides/_rels/slide4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68.png"/><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69.png"/><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221.xml"/><Relationship Id="rId5" Type="http://schemas.openxmlformats.org/officeDocument/2006/relationships/image" Target="../media/image7.png"/><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67.xml"/><Relationship Id="rId1" Type="http://schemas.openxmlformats.org/officeDocument/2006/relationships/tags" Target="../tags/tag222.xml"/><Relationship Id="rId6" Type="http://schemas.microsoft.com/office/2007/relationships/hdphoto" Target="../media/hdphoto1.wdp"/><Relationship Id="rId5" Type="http://schemas.openxmlformats.org/officeDocument/2006/relationships/image" Target="../media/image72.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13.xml"/><Relationship Id="rId5" Type="http://schemas.openxmlformats.org/officeDocument/2006/relationships/image" Target="../media/image7.png"/><Relationship Id="rId4" Type="http://schemas.openxmlformats.org/officeDocument/2006/relationships/image" Target="../media/image30.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53.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1.xml"/><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2.xml"/><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9.xml"/><Relationship Id="rId1" Type="http://schemas.openxmlformats.org/officeDocument/2006/relationships/tags" Target="../tags/tag223.xml"/><Relationship Id="rId5" Type="http://schemas.openxmlformats.org/officeDocument/2006/relationships/image" Target="../media/image7.png"/><Relationship Id="rId4" Type="http://schemas.openxmlformats.org/officeDocument/2006/relationships/image" Target="../media/image75.jpe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20.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1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ky, outdoor, day&#10;&#10;Description automatically generated">
            <a:extLst>
              <a:ext uri="{FF2B5EF4-FFF2-40B4-BE49-F238E27FC236}">
                <a16:creationId xmlns:a16="http://schemas.microsoft.com/office/drawing/2014/main" id="{367C9A7F-3656-E268-40A0-04E48955F951}"/>
              </a:ext>
            </a:extLst>
          </p:cNvPr>
          <p:cNvPicPr>
            <a:picLocks noChangeAspect="1"/>
          </p:cNvPicPr>
          <p:nvPr/>
        </p:nvPicPr>
        <p:blipFill rotWithShape="1">
          <a:blip r:embed="rId4">
            <a:extLst>
              <a:ext uri="{28A0092B-C50C-407E-A947-70E740481C1C}">
                <a14:useLocalDpi xmlns:a14="http://schemas.microsoft.com/office/drawing/2010/main" val="0"/>
              </a:ext>
            </a:extLst>
          </a:blip>
          <a:srcRect t="3077" b="12549"/>
          <a:stretch/>
        </p:blipFill>
        <p:spPr>
          <a:xfrm>
            <a:off x="1" y="1"/>
            <a:ext cx="12191999" cy="6858000"/>
          </a:xfrm>
          <a:prstGeom prst="rect">
            <a:avLst/>
          </a:prstGeom>
        </p:spPr>
      </p:pic>
      <p:sp>
        <p:nvSpPr>
          <p:cNvPr id="5" name="Rectangle 4">
            <a:extLst>
              <a:ext uri="{FF2B5EF4-FFF2-40B4-BE49-F238E27FC236}">
                <a16:creationId xmlns:a16="http://schemas.microsoft.com/office/drawing/2014/main" id="{A8E8F49B-3655-C3F2-4275-E21C1EE1E944}"/>
              </a:ext>
            </a:extLst>
          </p:cNvPr>
          <p:cNvSpPr/>
          <p:nvPr/>
        </p:nvSpPr>
        <p:spPr>
          <a:xfrm>
            <a:off x="0" y="0"/>
            <a:ext cx="12192000" cy="6857321"/>
          </a:xfrm>
          <a:prstGeom prst="rect">
            <a:avLst/>
          </a:prstGeom>
          <a:gradFill flip="none" rotWithShape="1">
            <a:gsLst>
              <a:gs pos="21000">
                <a:srgbClr val="000000">
                  <a:alpha val="50000"/>
                </a:srgbClr>
              </a:gs>
              <a:gs pos="55000">
                <a:schemeClr val="bg1">
                  <a:lumMod val="22000"/>
                  <a:alpha val="0"/>
                </a:scheme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6" name="Title 5">
            <a:extLst>
              <a:ext uri="{FF2B5EF4-FFF2-40B4-BE49-F238E27FC236}">
                <a16:creationId xmlns:a16="http://schemas.microsoft.com/office/drawing/2014/main" id="{0C88EDC3-9F51-4739-ACDB-A60D61C81335}"/>
              </a:ext>
            </a:extLst>
          </p:cNvPr>
          <p:cNvSpPr>
            <a:spLocks noGrp="1"/>
          </p:cNvSpPr>
          <p:nvPr>
            <p:ph type="ctrTitle"/>
          </p:nvPr>
        </p:nvSpPr>
        <p:spPr>
          <a:xfrm>
            <a:off x="358588" y="1292694"/>
            <a:ext cx="4556312" cy="2411176"/>
          </a:xfrm>
        </p:spPr>
        <p:txBody>
          <a:bodyPr>
            <a:normAutofit fontScale="90000"/>
          </a:bodyPr>
          <a:lstStyle/>
          <a:p>
            <a:r>
              <a:rPr lang="en-GB" dirty="0"/>
              <a:t>TV advertising’s ultimate nickable charts</a:t>
            </a:r>
            <a:br>
              <a:rPr lang="en-GB" dirty="0">
                <a:solidFill>
                  <a:srgbClr val="FFC000"/>
                </a:solidFill>
              </a:rPr>
            </a:br>
            <a:r>
              <a:rPr lang="en-GB" sz="2800" dirty="0">
                <a:solidFill>
                  <a:srgbClr val="FFCD00"/>
                </a:solidFill>
              </a:rPr>
              <a:t>What every marketer </a:t>
            </a:r>
            <a:br>
              <a:rPr lang="en-GB" sz="2800" dirty="0">
                <a:solidFill>
                  <a:srgbClr val="FFCD00"/>
                </a:solidFill>
              </a:rPr>
            </a:br>
            <a:r>
              <a:rPr lang="en-GB" sz="2800" dirty="0">
                <a:solidFill>
                  <a:srgbClr val="FFCD00"/>
                </a:solidFill>
              </a:rPr>
              <a:t>should know</a:t>
            </a:r>
            <a:endParaRPr lang="en-GB" dirty="0">
              <a:solidFill>
                <a:srgbClr val="FFCD00"/>
              </a:solidFill>
            </a:endParaRPr>
          </a:p>
        </p:txBody>
      </p:sp>
      <p:sp>
        <p:nvSpPr>
          <p:cNvPr id="8" name="Text Placeholder 7">
            <a:extLst>
              <a:ext uri="{FF2B5EF4-FFF2-40B4-BE49-F238E27FC236}">
                <a16:creationId xmlns:a16="http://schemas.microsoft.com/office/drawing/2014/main" id="{9596DC26-706B-43A2-A306-BFFD6357F70C}"/>
              </a:ext>
            </a:extLst>
          </p:cNvPr>
          <p:cNvSpPr>
            <a:spLocks noGrp="1"/>
          </p:cNvSpPr>
          <p:nvPr>
            <p:ph type="body" sz="quarter" idx="15"/>
          </p:nvPr>
        </p:nvSpPr>
        <p:spPr>
          <a:xfrm>
            <a:off x="546618" y="571616"/>
            <a:ext cx="2861599" cy="352613"/>
          </a:xfrm>
        </p:spPr>
        <p:txBody>
          <a:bodyPr>
            <a:normAutofit/>
          </a:bodyPr>
          <a:lstStyle/>
          <a:p>
            <a:r>
              <a:rPr lang="en-GB" dirty="0"/>
              <a:t>UPDATED  </a:t>
            </a:r>
            <a:r>
              <a:rPr lang="en-GB" b="0" dirty="0"/>
              <a:t>May 2026</a:t>
            </a:r>
            <a:endParaRPr lang="en-GB" dirty="0"/>
          </a:p>
        </p:txBody>
      </p:sp>
      <p:pic>
        <p:nvPicPr>
          <p:cNvPr id="11" name="Picture 10">
            <a:extLst>
              <a:ext uri="{FF2B5EF4-FFF2-40B4-BE49-F238E27FC236}">
                <a16:creationId xmlns:a16="http://schemas.microsoft.com/office/drawing/2014/main" id="{121CA413-23DC-4009-B07B-0756F0147C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13" name="Freeform 8">
            <a:extLst>
              <a:ext uri="{FF2B5EF4-FFF2-40B4-BE49-F238E27FC236}">
                <a16:creationId xmlns:a16="http://schemas.microsoft.com/office/drawing/2014/main" id="{ACDD589E-BA50-42F1-9EF6-5A8BC9ABD632}"/>
              </a:ext>
            </a:extLst>
          </p:cNvPr>
          <p:cNvSpPr>
            <a:spLocks/>
          </p:cNvSpPr>
          <p:nvPr/>
        </p:nvSpPr>
        <p:spPr bwMode="auto">
          <a:xfrm>
            <a:off x="457325" y="423925"/>
            <a:ext cx="305046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187981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46FE5-1D7F-3DFB-64E2-5ECF45F0E12C}"/>
            </a:ext>
          </a:extLst>
        </p:cNvPr>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4FD85CD8-E2D9-E43E-2FCD-A59F2332F2FC}"/>
              </a:ext>
            </a:extLst>
          </p:cNvPr>
          <p:cNvGraphicFramePr/>
          <p:nvPr/>
        </p:nvGraphicFramePr>
        <p:xfrm>
          <a:off x="3312208" y="540746"/>
          <a:ext cx="8177970" cy="4816111"/>
        </p:xfrm>
        <a:graphic>
          <a:graphicData uri="http://schemas.openxmlformats.org/drawingml/2006/chart">
            <c:chart xmlns:c="http://schemas.openxmlformats.org/drawingml/2006/chart" xmlns:r="http://schemas.openxmlformats.org/officeDocument/2006/relationships" r:id="rId3"/>
          </a:graphicData>
        </a:graphic>
      </p:graphicFrame>
      <p:sp>
        <p:nvSpPr>
          <p:cNvPr id="12" name="Title 1">
            <a:extLst>
              <a:ext uri="{FF2B5EF4-FFF2-40B4-BE49-F238E27FC236}">
                <a16:creationId xmlns:a16="http://schemas.microsoft.com/office/drawing/2014/main" id="{60574AC2-B3D5-083D-1EB6-B11CD0970C09}"/>
              </a:ext>
            </a:extLst>
          </p:cNvPr>
          <p:cNvSpPr txBox="1">
            <a:spLocks/>
          </p:cNvSpPr>
          <p:nvPr/>
        </p:nvSpPr>
        <p:spPr>
          <a:xfrm>
            <a:off x="424837" y="542698"/>
            <a:ext cx="2967587" cy="299247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1" i="0" u="none" strike="noStrike" kern="1200" cap="none" spc="0" normalizeH="0" baseline="0" noProof="0" dirty="0">
                <a:ln>
                  <a:noFill/>
                </a:ln>
                <a:solidFill>
                  <a:srgbClr val="372D87"/>
                </a:solidFill>
                <a:effectLst/>
                <a:uLnTx/>
                <a:uFillTx/>
                <a:latin typeface="Arial"/>
                <a:ea typeface="+mj-ea"/>
                <a:cs typeface="+mj-cs"/>
              </a:rPr>
              <a:t>16-34s spend more time with TV </a:t>
            </a:r>
            <a:r>
              <a:rPr kumimoji="0" lang="en-GB" sz="3000" b="1" i="0" u="sng" strike="noStrike" kern="1200" cap="none" spc="0" normalizeH="0" baseline="0" noProof="0" dirty="0">
                <a:ln>
                  <a:noFill/>
                </a:ln>
                <a:solidFill>
                  <a:srgbClr val="372D87"/>
                </a:solidFill>
                <a:effectLst/>
                <a:uLnTx/>
                <a:uFillTx/>
                <a:latin typeface="Arial"/>
                <a:ea typeface="+mj-ea"/>
                <a:cs typeface="+mj-cs"/>
              </a:rPr>
              <a:t>advertising</a:t>
            </a:r>
            <a:r>
              <a:rPr kumimoji="0" lang="en-GB" sz="3000" b="1" i="0" u="none" strike="noStrike" kern="1200" cap="none" spc="0" normalizeH="0" baseline="0" noProof="0" dirty="0">
                <a:ln>
                  <a:noFill/>
                </a:ln>
                <a:solidFill>
                  <a:srgbClr val="372D87"/>
                </a:solidFill>
                <a:effectLst/>
                <a:uLnTx/>
                <a:uFillTx/>
                <a:latin typeface="Arial"/>
                <a:ea typeface="+mj-ea"/>
                <a:cs typeface="+mj-cs"/>
              </a:rPr>
              <a:t> than YouTube and TikTok combined</a:t>
            </a:r>
            <a:endParaRPr kumimoji="0" lang="en-GB" sz="1800" b="1" i="0" u="none" strike="noStrike" kern="1200" cap="none" spc="0" normalizeH="0" baseline="0" noProof="0" dirty="0">
              <a:ln>
                <a:noFill/>
              </a:ln>
              <a:solidFill>
                <a:srgbClr val="372D87"/>
              </a:solidFill>
              <a:effectLst/>
              <a:uLnTx/>
              <a:uFillTx/>
              <a:latin typeface="Arial"/>
              <a:ea typeface="+mj-ea"/>
              <a:cs typeface="+mj-cs"/>
            </a:endParaRPr>
          </a:p>
        </p:txBody>
      </p:sp>
      <p:sp>
        <p:nvSpPr>
          <p:cNvPr id="11" name="Text Placeholder 2">
            <a:extLst>
              <a:ext uri="{FF2B5EF4-FFF2-40B4-BE49-F238E27FC236}">
                <a16:creationId xmlns:a16="http://schemas.microsoft.com/office/drawing/2014/main" id="{26697E1C-2CA4-31BD-8171-22CD2E233A6B}"/>
              </a:ext>
            </a:extLst>
          </p:cNvPr>
          <p:cNvSpPr>
            <a:spLocks noGrp="1"/>
          </p:cNvSpPr>
          <p:nvPr>
            <p:ph type="body" sz="quarter" idx="15"/>
          </p:nvPr>
        </p:nvSpPr>
        <p:spPr>
          <a:xfrm>
            <a:off x="360001" y="5342850"/>
            <a:ext cx="9060224" cy="553998"/>
          </a:xfrm>
        </p:spPr>
        <p:txBody>
          <a:bodyPr wrap="square">
            <a:spAutoFit/>
          </a:bodyPr>
          <a:lstStyle/>
          <a:p>
            <a:pPr>
              <a:spcBef>
                <a:spcPts val="0"/>
              </a:spcBef>
            </a:pPr>
            <a:r>
              <a:rPr lang="en-GB" sz="1000">
                <a:solidFill>
                  <a:srgbClr val="4D4D4D"/>
                </a:solidFill>
              </a:rPr>
              <a:t>Source: 2025, </a:t>
            </a:r>
            <a:r>
              <a:rPr lang="en-GB"/>
              <a:t>Barb / Broadcaster stream data / UK Cinema Association / Ipsos Iris</a:t>
            </a:r>
          </a:p>
          <a:p>
            <a:pPr>
              <a:spcBef>
                <a:spcPts val="0"/>
              </a:spcBef>
            </a:pPr>
            <a:r>
              <a:rPr lang="en-GB"/>
              <a:t>**YouTube ad time modelled at 3.33% of content time (Enders Analysis, 23</a:t>
            </a:r>
            <a:r>
              <a:rPr lang="en-GB" baseline="30000"/>
              <a:t>rd</a:t>
            </a:r>
            <a:r>
              <a:rPr lang="en-GB"/>
              <a:t> October 2024) and excludes those estimated to be on the YouTube Premium tier.  *TikTok ad time modelled at 3.4% of content time using agency and broadcaster estimates.  **Other online modelled at 3.33% of content time.</a:t>
            </a:r>
            <a:endParaRPr lang="en-GB" sz="1000"/>
          </a:p>
        </p:txBody>
      </p:sp>
      <p:sp>
        <p:nvSpPr>
          <p:cNvPr id="16" name="TextBox 15">
            <a:extLst>
              <a:ext uri="{FF2B5EF4-FFF2-40B4-BE49-F238E27FC236}">
                <a16:creationId xmlns:a16="http://schemas.microsoft.com/office/drawing/2014/main" id="{0D551B4C-B41F-9E11-DF03-AE5842EF6DCC}"/>
              </a:ext>
            </a:extLst>
          </p:cNvPr>
          <p:cNvSpPr txBox="1"/>
          <p:nvPr/>
        </p:nvSpPr>
        <p:spPr>
          <a:xfrm>
            <a:off x="5427721" y="2487137"/>
            <a:ext cx="2183784"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4D4D4D"/>
                </a:solidFill>
                <a:effectLst/>
                <a:uLnTx/>
                <a:uFillTx/>
                <a:latin typeface="Arial"/>
                <a:ea typeface="+mn-ea"/>
                <a:cs typeface="+mn-cs"/>
              </a:rPr>
              <a:t>16-34s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4D4D4D"/>
                </a:solidFill>
                <a:effectLst/>
                <a:uLnTx/>
                <a:uFillTx/>
                <a:latin typeface="Arial"/>
                <a:ea typeface="+mn-ea"/>
                <a:cs typeface="+mn-cs"/>
              </a:rPr>
              <a:t>Ad time per day: 8:58</a:t>
            </a:r>
          </a:p>
        </p:txBody>
      </p:sp>
      <p:sp>
        <p:nvSpPr>
          <p:cNvPr id="3" name="Oval 2">
            <a:extLst>
              <a:ext uri="{FF2B5EF4-FFF2-40B4-BE49-F238E27FC236}">
                <a16:creationId xmlns:a16="http://schemas.microsoft.com/office/drawing/2014/main" id="{8B75302F-7041-607F-B7C5-5EBDEB11EE56}"/>
              </a:ext>
            </a:extLst>
          </p:cNvPr>
          <p:cNvSpPr/>
          <p:nvPr/>
        </p:nvSpPr>
        <p:spPr>
          <a:xfrm>
            <a:off x="7867537" y="1279743"/>
            <a:ext cx="914400" cy="914400"/>
          </a:xfrm>
          <a:prstGeom prst="ellipse">
            <a:avLst/>
          </a:prstGeom>
          <a:solidFill>
            <a:srgbClr val="C0000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a:ea typeface="+mn-ea"/>
                <a:cs typeface="+mn-cs"/>
              </a:rPr>
              <a:t>48%</a:t>
            </a:r>
          </a:p>
        </p:txBody>
      </p:sp>
      <p:sp>
        <p:nvSpPr>
          <p:cNvPr id="4" name="Oval 3">
            <a:extLst>
              <a:ext uri="{FF2B5EF4-FFF2-40B4-BE49-F238E27FC236}">
                <a16:creationId xmlns:a16="http://schemas.microsoft.com/office/drawing/2014/main" id="{79BAC259-E8AC-367B-1569-3B7E89E03F24}"/>
              </a:ext>
            </a:extLst>
          </p:cNvPr>
          <p:cNvSpPr/>
          <p:nvPr/>
        </p:nvSpPr>
        <p:spPr>
          <a:xfrm>
            <a:off x="3975713" y="3535170"/>
            <a:ext cx="914400" cy="914400"/>
          </a:xfrm>
          <a:prstGeom prst="ellipse">
            <a:avLst/>
          </a:prstGeom>
          <a:solidFill>
            <a:srgbClr val="0069B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a:ea typeface="+mn-ea"/>
                <a:cs typeface="+mn-cs"/>
              </a:rPr>
              <a:t>33%</a:t>
            </a:r>
          </a:p>
        </p:txBody>
      </p:sp>
      <p:sp>
        <p:nvSpPr>
          <p:cNvPr id="2" name="Oval 1">
            <a:extLst>
              <a:ext uri="{FF2B5EF4-FFF2-40B4-BE49-F238E27FC236}">
                <a16:creationId xmlns:a16="http://schemas.microsoft.com/office/drawing/2014/main" id="{0699F73B-3421-0104-AF71-36B46B975304}"/>
              </a:ext>
            </a:extLst>
          </p:cNvPr>
          <p:cNvSpPr/>
          <p:nvPr/>
        </p:nvSpPr>
        <p:spPr>
          <a:xfrm>
            <a:off x="4476461" y="822543"/>
            <a:ext cx="914400" cy="914400"/>
          </a:xfrm>
          <a:prstGeom prst="ellipse">
            <a:avLst/>
          </a:prstGeom>
          <a:solidFill>
            <a:schemeClr val="accent2">
              <a:lumMod val="40000"/>
              <a:lumOff val="60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a:ea typeface="+mn-ea"/>
                <a:cs typeface="+mn-cs"/>
              </a:rPr>
              <a:t>14%</a:t>
            </a:r>
          </a:p>
        </p:txBody>
      </p:sp>
    </p:spTree>
    <p:extLst>
      <p:ext uri="{BB962C8B-B14F-4D97-AF65-F5344CB8AC3E}">
        <p14:creationId xmlns:p14="http://schemas.microsoft.com/office/powerpoint/2010/main" val="1941994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BB9B4-FF9A-EB99-A7DC-E1759AEE09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2FA765-C920-0C4E-F735-79BAAE485AA9}"/>
              </a:ext>
            </a:extLst>
          </p:cNvPr>
          <p:cNvSpPr>
            <a:spLocks noGrp="1"/>
          </p:cNvSpPr>
          <p:nvPr>
            <p:ph type="title"/>
          </p:nvPr>
        </p:nvSpPr>
        <p:spPr/>
        <p:txBody>
          <a:bodyPr/>
          <a:lstStyle/>
          <a:p>
            <a:r>
              <a:rPr lang="en-GB"/>
              <a:t>Three ways to watch Total TV</a:t>
            </a:r>
          </a:p>
        </p:txBody>
      </p:sp>
      <p:sp>
        <p:nvSpPr>
          <p:cNvPr id="3" name="Text Placeholder 2">
            <a:extLst>
              <a:ext uri="{FF2B5EF4-FFF2-40B4-BE49-F238E27FC236}">
                <a16:creationId xmlns:a16="http://schemas.microsoft.com/office/drawing/2014/main" id="{711E497D-5D4D-B10D-214F-9180115E314E}"/>
              </a:ext>
            </a:extLst>
          </p:cNvPr>
          <p:cNvSpPr>
            <a:spLocks noGrp="1"/>
          </p:cNvSpPr>
          <p:nvPr>
            <p:ph type="body" sz="quarter" idx="15"/>
          </p:nvPr>
        </p:nvSpPr>
        <p:spPr>
          <a:xfrm>
            <a:off x="378000" y="5364000"/>
            <a:ext cx="11334817" cy="304800"/>
          </a:xfrm>
        </p:spPr>
        <p:txBody>
          <a:bodyPr/>
          <a:lstStyle/>
          <a:p>
            <a:r>
              <a:rPr lang="en-GB" dirty="0"/>
              <a:t>Source: 2025, Barb, VOD includes Broadcaster VOD, SVOD and AVOD</a:t>
            </a:r>
          </a:p>
          <a:p>
            <a:endParaRPr lang="en-GB" dirty="0"/>
          </a:p>
        </p:txBody>
      </p:sp>
      <p:grpSp>
        <p:nvGrpSpPr>
          <p:cNvPr id="31" name="Group 30">
            <a:extLst>
              <a:ext uri="{FF2B5EF4-FFF2-40B4-BE49-F238E27FC236}">
                <a16:creationId xmlns:a16="http://schemas.microsoft.com/office/drawing/2014/main" id="{2EB74992-B269-4D02-E3E1-FCDCA4336D53}"/>
              </a:ext>
            </a:extLst>
          </p:cNvPr>
          <p:cNvGrpSpPr/>
          <p:nvPr/>
        </p:nvGrpSpPr>
        <p:grpSpPr>
          <a:xfrm>
            <a:off x="1968500" y="1283334"/>
            <a:ext cx="8781016" cy="3553807"/>
            <a:chOff x="714375" y="1028699"/>
            <a:chExt cx="8781016" cy="3553807"/>
          </a:xfrm>
        </p:grpSpPr>
        <p:graphicFrame>
          <p:nvGraphicFramePr>
            <p:cNvPr id="24" name="Chart 23">
              <a:extLst>
                <a:ext uri="{FF2B5EF4-FFF2-40B4-BE49-F238E27FC236}">
                  <a16:creationId xmlns:a16="http://schemas.microsoft.com/office/drawing/2014/main" id="{1A39A8A4-A7EB-A1CC-0DB4-AD8D542D2FB8}"/>
                </a:ext>
              </a:extLst>
            </p:cNvPr>
            <p:cNvGraphicFramePr/>
            <p:nvPr/>
          </p:nvGraphicFramePr>
          <p:xfrm>
            <a:off x="714375" y="1028701"/>
            <a:ext cx="4233309" cy="35220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Chart 25">
              <a:extLst>
                <a:ext uri="{FF2B5EF4-FFF2-40B4-BE49-F238E27FC236}">
                  <a16:creationId xmlns:a16="http://schemas.microsoft.com/office/drawing/2014/main" id="{8631E372-EEF2-1CFE-32FB-326044977BCB}"/>
                </a:ext>
              </a:extLst>
            </p:cNvPr>
            <p:cNvGraphicFramePr/>
            <p:nvPr/>
          </p:nvGraphicFramePr>
          <p:xfrm>
            <a:off x="5038726" y="1028699"/>
            <a:ext cx="4456665" cy="3522036"/>
          </p:xfrm>
          <a:graphic>
            <a:graphicData uri="http://schemas.openxmlformats.org/drawingml/2006/chart">
              <c:chart xmlns:c="http://schemas.openxmlformats.org/drawingml/2006/chart" xmlns:r="http://schemas.openxmlformats.org/officeDocument/2006/relationships" r:id="rId4"/>
            </a:graphicData>
          </a:graphic>
        </p:graphicFrame>
        <p:sp>
          <p:nvSpPr>
            <p:cNvPr id="27" name="TextBox 26">
              <a:extLst>
                <a:ext uri="{FF2B5EF4-FFF2-40B4-BE49-F238E27FC236}">
                  <a16:creationId xmlns:a16="http://schemas.microsoft.com/office/drawing/2014/main" id="{0C493DB2-E99E-B882-99D0-4ACB49AF9CA9}"/>
                </a:ext>
              </a:extLst>
            </p:cNvPr>
            <p:cNvSpPr txBox="1"/>
            <p:nvPr/>
          </p:nvSpPr>
          <p:spPr>
            <a:xfrm>
              <a:off x="1450014" y="4243952"/>
              <a:ext cx="159488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4D4D4D"/>
                  </a:solidFill>
                  <a:effectLst/>
                  <a:uLnTx/>
                  <a:uFillTx/>
                  <a:latin typeface="Arial"/>
                  <a:ea typeface="+mn-ea"/>
                  <a:cs typeface="+mn-cs"/>
                </a:rPr>
                <a:t>3 hrs 26 mins</a:t>
              </a:r>
            </a:p>
          </p:txBody>
        </p:sp>
        <p:sp>
          <p:nvSpPr>
            <p:cNvPr id="28" name="TextBox 27">
              <a:extLst>
                <a:ext uri="{FF2B5EF4-FFF2-40B4-BE49-F238E27FC236}">
                  <a16:creationId xmlns:a16="http://schemas.microsoft.com/office/drawing/2014/main" id="{C0330E0B-9C74-1ED7-7BF4-72CAA8F4A768}"/>
                </a:ext>
              </a:extLst>
            </p:cNvPr>
            <p:cNvSpPr txBox="1"/>
            <p:nvPr/>
          </p:nvSpPr>
          <p:spPr>
            <a:xfrm>
              <a:off x="5789783" y="4243952"/>
              <a:ext cx="159488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4D4D4D"/>
                  </a:solidFill>
                  <a:effectLst/>
                  <a:uLnTx/>
                  <a:uFillTx/>
                  <a:latin typeface="Arial"/>
                  <a:ea typeface="+mn-ea"/>
                  <a:cs typeface="+mn-cs"/>
                </a:rPr>
                <a:t>1 hr 47 mins</a:t>
              </a:r>
            </a:p>
          </p:txBody>
        </p:sp>
        <p:sp>
          <p:nvSpPr>
            <p:cNvPr id="29" name="TextBox 28">
              <a:extLst>
                <a:ext uri="{FF2B5EF4-FFF2-40B4-BE49-F238E27FC236}">
                  <a16:creationId xmlns:a16="http://schemas.microsoft.com/office/drawing/2014/main" id="{C585AE3E-17BB-F33F-C319-4DCEF96BAD21}"/>
                </a:ext>
              </a:extLst>
            </p:cNvPr>
            <p:cNvSpPr txBox="1"/>
            <p:nvPr/>
          </p:nvSpPr>
          <p:spPr>
            <a:xfrm>
              <a:off x="1707929" y="2674548"/>
              <a:ext cx="98151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D4D4D"/>
                  </a:solidFill>
                  <a:effectLst/>
                  <a:uLnTx/>
                  <a:uFillTx/>
                  <a:latin typeface="Arial"/>
                  <a:ea typeface="+mn-ea"/>
                  <a:cs typeface="+mn-cs"/>
                </a:rPr>
                <a:t>Adults</a:t>
              </a:r>
            </a:p>
          </p:txBody>
        </p:sp>
        <p:sp>
          <p:nvSpPr>
            <p:cNvPr id="30" name="TextBox 29">
              <a:extLst>
                <a:ext uri="{FF2B5EF4-FFF2-40B4-BE49-F238E27FC236}">
                  <a16:creationId xmlns:a16="http://schemas.microsoft.com/office/drawing/2014/main" id="{3C25DD0F-71BB-788A-8369-3962C058CC77}"/>
                </a:ext>
              </a:extLst>
            </p:cNvPr>
            <p:cNvSpPr txBox="1"/>
            <p:nvPr/>
          </p:nvSpPr>
          <p:spPr>
            <a:xfrm>
              <a:off x="6122024" y="2674548"/>
              <a:ext cx="85725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D4D4D"/>
                  </a:solidFill>
                  <a:effectLst/>
                  <a:uLnTx/>
                  <a:uFillTx/>
                  <a:latin typeface="Arial"/>
                  <a:ea typeface="+mn-ea"/>
                  <a:cs typeface="+mn-cs"/>
                </a:rPr>
                <a:t>16-34</a:t>
              </a:r>
            </a:p>
          </p:txBody>
        </p:sp>
      </p:grpSp>
    </p:spTree>
    <p:extLst>
      <p:ext uri="{BB962C8B-B14F-4D97-AF65-F5344CB8AC3E}">
        <p14:creationId xmlns:p14="http://schemas.microsoft.com/office/powerpoint/2010/main" val="2477679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There are 8 need states which drive video viewing</a:t>
            </a:r>
          </a:p>
        </p:txBody>
      </p:sp>
      <p:grpSp>
        <p:nvGrpSpPr>
          <p:cNvPr id="3" name="Group 2">
            <a:extLst>
              <a:ext uri="{FF2B5EF4-FFF2-40B4-BE49-F238E27FC236}">
                <a16:creationId xmlns:a16="http://schemas.microsoft.com/office/drawing/2014/main" id="{63386479-D803-4E16-8CA5-1513DC30076D}"/>
              </a:ext>
            </a:extLst>
          </p:cNvPr>
          <p:cNvGrpSpPr/>
          <p:nvPr/>
        </p:nvGrpSpPr>
        <p:grpSpPr>
          <a:xfrm>
            <a:off x="3199907" y="1277020"/>
            <a:ext cx="5368387" cy="3704140"/>
            <a:chOff x="3264393" y="1905842"/>
            <a:chExt cx="5733612" cy="4003371"/>
          </a:xfrm>
        </p:grpSpPr>
        <p:grpSp>
          <p:nvGrpSpPr>
            <p:cNvPr id="12" name="Group 11"/>
            <p:cNvGrpSpPr/>
            <p:nvPr/>
          </p:nvGrpSpPr>
          <p:grpSpPr>
            <a:xfrm>
              <a:off x="4121051" y="1905842"/>
              <a:ext cx="3922001" cy="3922001"/>
              <a:chOff x="3484607" y="2063372"/>
              <a:chExt cx="3922001" cy="3922001"/>
            </a:xfrm>
          </p:grpSpPr>
          <p:sp>
            <p:nvSpPr>
              <p:cNvPr id="31" name="Pie 30"/>
              <p:cNvSpPr>
                <a:spLocks noChangeAspect="1"/>
              </p:cNvSpPr>
              <p:nvPr/>
            </p:nvSpPr>
            <p:spPr>
              <a:xfrm rot="6765127">
                <a:off x="3906767" y="2485532"/>
                <a:ext cx="3077680" cy="3077680"/>
              </a:xfrm>
              <a:prstGeom prst="pie">
                <a:avLst>
                  <a:gd name="adj1" fmla="val 13499731"/>
                  <a:gd name="adj2" fmla="val 16200000"/>
                </a:avLst>
              </a:prstGeom>
              <a:solidFill>
                <a:srgbClr val="E1051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2" name="Pie 31"/>
              <p:cNvSpPr>
                <a:spLocks noChangeAspect="1"/>
              </p:cNvSpPr>
              <p:nvPr/>
            </p:nvSpPr>
            <p:spPr>
              <a:xfrm rot="15765240">
                <a:off x="3811440" y="2390205"/>
                <a:ext cx="3268334" cy="3268334"/>
              </a:xfrm>
              <a:prstGeom prst="pie">
                <a:avLst>
                  <a:gd name="adj1" fmla="val 13499731"/>
                  <a:gd name="adj2" fmla="val 16200000"/>
                </a:avLst>
              </a:prstGeom>
              <a:solidFill>
                <a:srgbClr val="3C2D8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4" name="Pie 33"/>
              <p:cNvSpPr>
                <a:spLocks noChangeAspect="1"/>
              </p:cNvSpPr>
              <p:nvPr/>
            </p:nvSpPr>
            <p:spPr>
              <a:xfrm rot="17506674">
                <a:off x="4900885" y="3479650"/>
                <a:ext cx="1089444" cy="1089444"/>
              </a:xfrm>
              <a:prstGeom prst="pie">
                <a:avLst>
                  <a:gd name="adj1" fmla="val 13499731"/>
                  <a:gd name="adj2" fmla="val 16200000"/>
                </a:avLst>
              </a:prstGeom>
              <a:solidFill>
                <a:srgbClr val="0069B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5" name="Pie 34"/>
              <p:cNvSpPr>
                <a:spLocks noChangeAspect="1"/>
              </p:cNvSpPr>
              <p:nvPr/>
            </p:nvSpPr>
            <p:spPr>
              <a:xfrm rot="13494486">
                <a:off x="3484607" y="2063372"/>
                <a:ext cx="3922001" cy="3922001"/>
              </a:xfrm>
              <a:prstGeom prst="pie">
                <a:avLst>
                  <a:gd name="adj1" fmla="val 13499731"/>
                  <a:gd name="adj2" fmla="val 16200000"/>
                </a:avLst>
              </a:prstGeom>
              <a:solidFill>
                <a:srgbClr val="F0730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7" name="Pie 36"/>
              <p:cNvSpPr>
                <a:spLocks noChangeAspect="1"/>
              </p:cNvSpPr>
              <p:nvPr/>
            </p:nvSpPr>
            <p:spPr>
              <a:xfrm rot="19841772">
                <a:off x="4288072" y="2866837"/>
                <a:ext cx="2315070" cy="2315070"/>
              </a:xfrm>
              <a:prstGeom prst="pie">
                <a:avLst>
                  <a:gd name="adj1" fmla="val 13499731"/>
                  <a:gd name="adj2" fmla="val 16200000"/>
                </a:avLst>
              </a:prstGeom>
              <a:solidFill>
                <a:srgbClr val="00A03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6" name="Pie 35"/>
              <p:cNvSpPr>
                <a:spLocks noChangeAspect="1"/>
              </p:cNvSpPr>
              <p:nvPr/>
            </p:nvSpPr>
            <p:spPr>
              <a:xfrm>
                <a:off x="4424253" y="3003018"/>
                <a:ext cx="2042709" cy="2042709"/>
              </a:xfrm>
              <a:prstGeom prst="pie">
                <a:avLst>
                  <a:gd name="adj1" fmla="val 13499731"/>
                  <a:gd name="adj2" fmla="val 16200000"/>
                </a:avLst>
              </a:prstGeom>
              <a:solidFill>
                <a:srgbClr val="00A5D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8" name="Pie 37"/>
              <p:cNvSpPr>
                <a:spLocks noChangeAspect="1"/>
              </p:cNvSpPr>
              <p:nvPr/>
            </p:nvSpPr>
            <p:spPr>
              <a:xfrm rot="4780936">
                <a:off x="4111037" y="2689802"/>
                <a:ext cx="2669140" cy="2669140"/>
              </a:xfrm>
              <a:prstGeom prst="pie">
                <a:avLst>
                  <a:gd name="adj1" fmla="val 13499731"/>
                  <a:gd name="adj2" fmla="val 16200000"/>
                </a:avLst>
              </a:prstGeom>
              <a:solidFill>
                <a:srgbClr val="87BE2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3" name="Pie 32"/>
              <p:cNvSpPr>
                <a:spLocks noChangeAspect="1"/>
              </p:cNvSpPr>
              <p:nvPr/>
            </p:nvSpPr>
            <p:spPr>
              <a:xfrm rot="2699023">
                <a:off x="4233600" y="2812365"/>
                <a:ext cx="2424015" cy="2424015"/>
              </a:xfrm>
              <a:prstGeom prst="pie">
                <a:avLst>
                  <a:gd name="adj1" fmla="val 13499731"/>
                  <a:gd name="adj2" fmla="val 16200000"/>
                </a:avLst>
              </a:prstGeom>
              <a:solidFill>
                <a:srgbClr val="FFCD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11" name="TextBox 10"/>
            <p:cNvSpPr txBox="1"/>
            <p:nvPr/>
          </p:nvSpPr>
          <p:spPr>
            <a:xfrm>
              <a:off x="7528183" y="3679232"/>
              <a:ext cx="1469822" cy="221018"/>
            </a:xfrm>
            <a:prstGeom prst="rect">
              <a:avLst/>
            </a:prstGeom>
            <a:noFill/>
          </p:spPr>
          <p:txBody>
            <a:bodyPr wrap="square" lIns="18000" tIns="18000" rIns="18000" bIns="18000" rtlCol="0">
              <a:spAutoFit/>
            </a:bodyPr>
            <a:lstStyle/>
            <a:p>
              <a:pPr algn="ctr"/>
              <a:r>
                <a:rPr lang="en-GB" sz="1200" b="1" dirty="0">
                  <a:solidFill>
                    <a:srgbClr val="E10514"/>
                  </a:solidFill>
                  <a:latin typeface="+mj-lt"/>
                </a:rPr>
                <a:t>16% COMFORT</a:t>
              </a:r>
            </a:p>
          </p:txBody>
        </p:sp>
        <p:sp>
          <p:nvSpPr>
            <p:cNvPr id="47" name="TextBox 46"/>
            <p:cNvSpPr txBox="1"/>
            <p:nvPr/>
          </p:nvSpPr>
          <p:spPr>
            <a:xfrm>
              <a:off x="6445680" y="2405219"/>
              <a:ext cx="1399332" cy="221018"/>
            </a:xfrm>
            <a:prstGeom prst="rect">
              <a:avLst/>
            </a:prstGeom>
            <a:noFill/>
          </p:spPr>
          <p:txBody>
            <a:bodyPr wrap="square" lIns="18000" tIns="18000" rIns="18000" bIns="18000" rtlCol="0">
              <a:spAutoFit/>
            </a:bodyPr>
            <a:lstStyle/>
            <a:p>
              <a:pPr algn="ctr"/>
              <a:r>
                <a:rPr lang="en-GB" sz="1200" b="1" dirty="0">
                  <a:solidFill>
                    <a:srgbClr val="FFCD00"/>
                  </a:solidFill>
                  <a:latin typeface="+mj-lt"/>
                </a:rPr>
                <a:t>10% EXPERIENCE</a:t>
              </a:r>
            </a:p>
          </p:txBody>
        </p:sp>
        <p:sp>
          <p:nvSpPr>
            <p:cNvPr id="48" name="TextBox 47"/>
            <p:cNvSpPr txBox="1"/>
            <p:nvPr/>
          </p:nvSpPr>
          <p:spPr>
            <a:xfrm>
              <a:off x="4094031" y="5657418"/>
              <a:ext cx="1399332" cy="251795"/>
            </a:xfrm>
            <a:prstGeom prst="rect">
              <a:avLst/>
            </a:prstGeom>
            <a:noFill/>
          </p:spPr>
          <p:txBody>
            <a:bodyPr wrap="square" lIns="18000" tIns="18000" rIns="18000" bIns="18000" rtlCol="0">
              <a:spAutoFit/>
            </a:bodyPr>
            <a:lstStyle/>
            <a:p>
              <a:pPr algn="ctr"/>
              <a:r>
                <a:rPr lang="en-GB" sz="1400" b="1" dirty="0">
                  <a:solidFill>
                    <a:srgbClr val="F07305"/>
                  </a:solidFill>
                  <a:latin typeface="+mj-lt"/>
                </a:rPr>
                <a:t>26% </a:t>
              </a:r>
              <a:r>
                <a:rPr lang="en-GB" sz="1200" b="1" dirty="0">
                  <a:solidFill>
                    <a:srgbClr val="F07305"/>
                  </a:solidFill>
                  <a:latin typeface="+mj-lt"/>
                </a:rPr>
                <a:t>UNWIND</a:t>
              </a:r>
              <a:endParaRPr lang="en-GB" sz="1400" b="1" dirty="0">
                <a:solidFill>
                  <a:srgbClr val="F07305"/>
                </a:solidFill>
                <a:latin typeface="+mj-lt"/>
              </a:endParaRPr>
            </a:p>
          </p:txBody>
        </p:sp>
        <p:sp>
          <p:nvSpPr>
            <p:cNvPr id="49" name="TextBox 48"/>
            <p:cNvSpPr txBox="1"/>
            <p:nvPr/>
          </p:nvSpPr>
          <p:spPr>
            <a:xfrm>
              <a:off x="4371182" y="3725255"/>
              <a:ext cx="1399332" cy="221018"/>
            </a:xfrm>
            <a:prstGeom prst="rect">
              <a:avLst/>
            </a:prstGeom>
            <a:noFill/>
          </p:spPr>
          <p:txBody>
            <a:bodyPr wrap="square" lIns="18000" tIns="18000" rIns="18000" bIns="18000" rtlCol="0">
              <a:spAutoFit/>
            </a:bodyPr>
            <a:lstStyle/>
            <a:p>
              <a:pPr algn="ctr"/>
              <a:r>
                <a:rPr lang="en-GB" sz="1200" b="1" dirty="0">
                  <a:solidFill>
                    <a:srgbClr val="0069B4"/>
                  </a:solidFill>
                  <a:latin typeface="+mj-lt"/>
                </a:rPr>
                <a:t>2% DO</a:t>
              </a:r>
            </a:p>
          </p:txBody>
        </p:sp>
        <p:sp>
          <p:nvSpPr>
            <p:cNvPr id="50" name="TextBox 49"/>
            <p:cNvSpPr txBox="1"/>
            <p:nvPr/>
          </p:nvSpPr>
          <p:spPr>
            <a:xfrm>
              <a:off x="3264393" y="4581905"/>
              <a:ext cx="1399332" cy="221018"/>
            </a:xfrm>
            <a:prstGeom prst="rect">
              <a:avLst/>
            </a:prstGeom>
            <a:noFill/>
          </p:spPr>
          <p:txBody>
            <a:bodyPr wrap="square" lIns="18000" tIns="18000" rIns="18000" bIns="18000" rtlCol="0">
              <a:spAutoFit/>
            </a:bodyPr>
            <a:lstStyle/>
            <a:p>
              <a:pPr algn="ctr"/>
              <a:r>
                <a:rPr lang="en-GB" sz="1200" b="1" dirty="0">
                  <a:solidFill>
                    <a:srgbClr val="3C2D87"/>
                  </a:solidFill>
                  <a:latin typeface="+mj-lt"/>
                </a:rPr>
                <a:t>18% DISTRACT</a:t>
              </a:r>
            </a:p>
          </p:txBody>
        </p:sp>
        <p:sp>
          <p:nvSpPr>
            <p:cNvPr id="51" name="TextBox 50"/>
            <p:cNvSpPr txBox="1"/>
            <p:nvPr/>
          </p:nvSpPr>
          <p:spPr>
            <a:xfrm>
              <a:off x="3833591" y="2942045"/>
              <a:ext cx="1399332" cy="221018"/>
            </a:xfrm>
            <a:prstGeom prst="rect">
              <a:avLst/>
            </a:prstGeom>
            <a:noFill/>
          </p:spPr>
          <p:txBody>
            <a:bodyPr wrap="square" lIns="18000" tIns="18000" rIns="18000" bIns="18000" rtlCol="0">
              <a:spAutoFit/>
            </a:bodyPr>
            <a:lstStyle/>
            <a:p>
              <a:pPr algn="ctr"/>
              <a:r>
                <a:rPr lang="en-GB" sz="1200" b="1" dirty="0">
                  <a:solidFill>
                    <a:srgbClr val="00A03C"/>
                  </a:solidFill>
                  <a:latin typeface="+mj-lt"/>
                </a:rPr>
                <a:t>9% INDULGE</a:t>
              </a:r>
            </a:p>
          </p:txBody>
        </p:sp>
        <p:sp>
          <p:nvSpPr>
            <p:cNvPr id="52" name="TextBox 51"/>
            <p:cNvSpPr txBox="1"/>
            <p:nvPr/>
          </p:nvSpPr>
          <p:spPr>
            <a:xfrm>
              <a:off x="4663633" y="2439931"/>
              <a:ext cx="1399332" cy="221018"/>
            </a:xfrm>
            <a:prstGeom prst="rect">
              <a:avLst/>
            </a:prstGeom>
            <a:noFill/>
          </p:spPr>
          <p:txBody>
            <a:bodyPr wrap="square" lIns="18000" tIns="18000" rIns="18000" bIns="18000" rtlCol="0">
              <a:spAutoFit/>
            </a:bodyPr>
            <a:lstStyle/>
            <a:p>
              <a:pPr algn="ctr"/>
              <a:r>
                <a:rPr lang="en-GB" sz="1200" b="1" dirty="0">
                  <a:solidFill>
                    <a:srgbClr val="00A5D7"/>
                  </a:solidFill>
                  <a:latin typeface="+mj-lt"/>
                </a:rPr>
                <a:t>7% ESCAPE</a:t>
              </a:r>
            </a:p>
          </p:txBody>
        </p:sp>
        <p:sp>
          <p:nvSpPr>
            <p:cNvPr id="53" name="TextBox 52"/>
            <p:cNvSpPr txBox="1"/>
            <p:nvPr/>
          </p:nvSpPr>
          <p:spPr>
            <a:xfrm>
              <a:off x="7132700" y="2929722"/>
              <a:ext cx="1399332" cy="221018"/>
            </a:xfrm>
            <a:prstGeom prst="rect">
              <a:avLst/>
            </a:prstGeom>
            <a:noFill/>
          </p:spPr>
          <p:txBody>
            <a:bodyPr wrap="square" lIns="18000" tIns="18000" rIns="18000" bIns="18000" rtlCol="0">
              <a:spAutoFit/>
            </a:bodyPr>
            <a:lstStyle/>
            <a:p>
              <a:pPr algn="ctr"/>
              <a:r>
                <a:rPr lang="en-GB" sz="1200" b="1" dirty="0">
                  <a:solidFill>
                    <a:srgbClr val="87BE23"/>
                  </a:solidFill>
                  <a:latin typeface="+mj-lt"/>
                </a:rPr>
                <a:t>12% IN TOUCH</a:t>
              </a:r>
            </a:p>
          </p:txBody>
        </p:sp>
        <p:pic>
          <p:nvPicPr>
            <p:cNvPr id="41" name="Picture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4376" y="5141674"/>
              <a:ext cx="405659" cy="360000"/>
            </a:xfrm>
            <a:prstGeom prst="rect">
              <a:avLst/>
            </a:prstGeom>
          </p:spPr>
        </p:pic>
        <p:pic>
          <p:nvPicPr>
            <p:cNvPr id="42" name="Picture 4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80836" y="4278965"/>
              <a:ext cx="381073" cy="360000"/>
            </a:xfrm>
            <a:prstGeom prst="rect">
              <a:avLst/>
            </a:prstGeom>
          </p:spPr>
        </p:pic>
        <p:pic>
          <p:nvPicPr>
            <p:cNvPr id="43" name="Picture 4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51224" y="3724800"/>
              <a:ext cx="522000" cy="360000"/>
            </a:xfrm>
            <a:prstGeom prst="rect">
              <a:avLst/>
            </a:prstGeom>
          </p:spPr>
        </p:pic>
        <p:pic>
          <p:nvPicPr>
            <p:cNvPr id="44" name="Picture 4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01756" y="2872715"/>
              <a:ext cx="439303" cy="335033"/>
            </a:xfrm>
            <a:prstGeom prst="rect">
              <a:avLst/>
            </a:prstGeom>
          </p:spPr>
        </p:pic>
        <p:pic>
          <p:nvPicPr>
            <p:cNvPr id="45" name="Picture 4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93024" y="3208616"/>
              <a:ext cx="361525" cy="360000"/>
            </a:xfrm>
            <a:prstGeom prst="rect">
              <a:avLst/>
            </a:prstGeom>
          </p:spPr>
        </p:pic>
        <p:pic>
          <p:nvPicPr>
            <p:cNvPr id="46" name="Picture 4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27402" y="3178780"/>
              <a:ext cx="292987" cy="360000"/>
            </a:xfrm>
            <a:prstGeom prst="rect">
              <a:avLst/>
            </a:prstGeom>
          </p:spPr>
        </p:pic>
        <p:pic>
          <p:nvPicPr>
            <p:cNvPr id="58" name="Picture 5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60551" y="2992868"/>
              <a:ext cx="421663" cy="276817"/>
            </a:xfrm>
            <a:prstGeom prst="rect">
              <a:avLst/>
            </a:prstGeom>
          </p:spPr>
        </p:pic>
        <p:pic>
          <p:nvPicPr>
            <p:cNvPr id="59" name="Picture 5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570506" y="3785277"/>
              <a:ext cx="262882" cy="216413"/>
            </a:xfrm>
            <a:prstGeom prst="rect">
              <a:avLst/>
            </a:prstGeom>
          </p:spPr>
        </p:pic>
      </p:grpSp>
      <p:grpSp>
        <p:nvGrpSpPr>
          <p:cNvPr id="13" name="Group 12">
            <a:extLst>
              <a:ext uri="{FF2B5EF4-FFF2-40B4-BE49-F238E27FC236}">
                <a16:creationId xmlns:a16="http://schemas.microsoft.com/office/drawing/2014/main" id="{0E05FF0C-D2C6-4382-9918-5E4CE3EB5F25}"/>
              </a:ext>
            </a:extLst>
          </p:cNvPr>
          <p:cNvGrpSpPr/>
          <p:nvPr/>
        </p:nvGrpSpPr>
        <p:grpSpPr>
          <a:xfrm rot="16200000">
            <a:off x="5502206" y="1211612"/>
            <a:ext cx="854492" cy="460227"/>
            <a:chOff x="9513597" y="1946237"/>
            <a:chExt cx="1094877" cy="473743"/>
          </a:xfrm>
        </p:grpSpPr>
        <p:sp>
          <p:nvSpPr>
            <p:cNvPr id="5" name="Arrow: Right 4">
              <a:extLst>
                <a:ext uri="{FF2B5EF4-FFF2-40B4-BE49-F238E27FC236}">
                  <a16:creationId xmlns:a16="http://schemas.microsoft.com/office/drawing/2014/main" id="{5D7F0D47-96D3-467A-873D-3DB76D8DB89D}"/>
                </a:ext>
              </a:extLst>
            </p:cNvPr>
            <p:cNvSpPr/>
            <p:nvPr/>
          </p:nvSpPr>
          <p:spPr>
            <a:xfrm>
              <a:off x="9554787" y="1946237"/>
              <a:ext cx="975648" cy="473743"/>
            </a:xfrm>
            <a:prstGeom prst="rightArrow">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D0A239F2-98D7-4C31-958E-FD32E07D0F46}"/>
                </a:ext>
              </a:extLst>
            </p:cNvPr>
            <p:cNvSpPr txBox="1"/>
            <p:nvPr/>
          </p:nvSpPr>
          <p:spPr>
            <a:xfrm>
              <a:off x="9513597" y="2028155"/>
              <a:ext cx="1094877" cy="276999"/>
            </a:xfrm>
            <a:prstGeom prst="rect">
              <a:avLst/>
            </a:prstGeom>
            <a:noFill/>
          </p:spPr>
          <p:txBody>
            <a:bodyPr wrap="square" rtlCol="0">
              <a:spAutoFit/>
            </a:bodyPr>
            <a:lstStyle/>
            <a:p>
              <a:pPr algn="l"/>
              <a:r>
                <a:rPr lang="en-GB" sz="1200" dirty="0">
                  <a:solidFill>
                    <a:schemeClr val="accent1"/>
                  </a:solidFill>
                </a:rPr>
                <a:t>content</a:t>
              </a:r>
            </a:p>
          </p:txBody>
        </p:sp>
      </p:grpSp>
      <p:grpSp>
        <p:nvGrpSpPr>
          <p:cNvPr id="9" name="Group 8">
            <a:extLst>
              <a:ext uri="{FF2B5EF4-FFF2-40B4-BE49-F238E27FC236}">
                <a16:creationId xmlns:a16="http://schemas.microsoft.com/office/drawing/2014/main" id="{169573F5-F89F-47DB-9633-30F485AC6E32}"/>
              </a:ext>
            </a:extLst>
          </p:cNvPr>
          <p:cNvGrpSpPr/>
          <p:nvPr/>
        </p:nvGrpSpPr>
        <p:grpSpPr>
          <a:xfrm rot="5400000">
            <a:off x="5573973" y="5077808"/>
            <a:ext cx="889673" cy="473744"/>
            <a:chOff x="9486921" y="1160810"/>
            <a:chExt cx="1102862" cy="473743"/>
          </a:xfrm>
        </p:grpSpPr>
        <p:sp>
          <p:nvSpPr>
            <p:cNvPr id="55" name="Arrow: Right 54">
              <a:extLst>
                <a:ext uri="{FF2B5EF4-FFF2-40B4-BE49-F238E27FC236}">
                  <a16:creationId xmlns:a16="http://schemas.microsoft.com/office/drawing/2014/main" id="{BBDF98F1-35EF-4077-AAB9-F3D7FDDC3EE2}"/>
                </a:ext>
              </a:extLst>
            </p:cNvPr>
            <p:cNvSpPr/>
            <p:nvPr/>
          </p:nvSpPr>
          <p:spPr>
            <a:xfrm>
              <a:off x="9546803" y="1160810"/>
              <a:ext cx="982763" cy="473743"/>
            </a:xfrm>
            <a:prstGeom prst="rightArrow">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56" name="TextBox 55">
              <a:extLst>
                <a:ext uri="{FF2B5EF4-FFF2-40B4-BE49-F238E27FC236}">
                  <a16:creationId xmlns:a16="http://schemas.microsoft.com/office/drawing/2014/main" id="{7C85C57C-FC1A-4437-BE3C-9EC3CB66DCAF}"/>
                </a:ext>
              </a:extLst>
            </p:cNvPr>
            <p:cNvSpPr txBox="1"/>
            <p:nvPr/>
          </p:nvSpPr>
          <p:spPr>
            <a:xfrm>
              <a:off x="9486921" y="1260040"/>
              <a:ext cx="1102862" cy="276999"/>
            </a:xfrm>
            <a:prstGeom prst="rect">
              <a:avLst/>
            </a:prstGeom>
            <a:noFill/>
          </p:spPr>
          <p:txBody>
            <a:bodyPr wrap="square" rtlCol="0">
              <a:spAutoFit/>
            </a:bodyPr>
            <a:lstStyle/>
            <a:p>
              <a:pPr algn="l"/>
              <a:r>
                <a:rPr lang="en-GB" sz="1200" dirty="0">
                  <a:solidFill>
                    <a:schemeClr val="accent1"/>
                  </a:solidFill>
                </a:rPr>
                <a:t>context</a:t>
              </a:r>
            </a:p>
          </p:txBody>
        </p:sp>
      </p:grpSp>
      <p:grpSp>
        <p:nvGrpSpPr>
          <p:cNvPr id="14" name="Group 13">
            <a:extLst>
              <a:ext uri="{FF2B5EF4-FFF2-40B4-BE49-F238E27FC236}">
                <a16:creationId xmlns:a16="http://schemas.microsoft.com/office/drawing/2014/main" id="{D0446AB1-5B8F-4188-9735-651951836A72}"/>
              </a:ext>
            </a:extLst>
          </p:cNvPr>
          <p:cNvGrpSpPr/>
          <p:nvPr/>
        </p:nvGrpSpPr>
        <p:grpSpPr>
          <a:xfrm>
            <a:off x="7746542" y="3166786"/>
            <a:ext cx="889673" cy="473744"/>
            <a:chOff x="9514971" y="1525898"/>
            <a:chExt cx="1102861" cy="473743"/>
          </a:xfrm>
        </p:grpSpPr>
        <p:sp>
          <p:nvSpPr>
            <p:cNvPr id="60" name="Arrow: Right 59">
              <a:extLst>
                <a:ext uri="{FF2B5EF4-FFF2-40B4-BE49-F238E27FC236}">
                  <a16:creationId xmlns:a16="http://schemas.microsoft.com/office/drawing/2014/main" id="{B60C3534-3690-404D-9188-578EA60E3623}"/>
                </a:ext>
              </a:extLst>
            </p:cNvPr>
            <p:cNvSpPr/>
            <p:nvPr/>
          </p:nvSpPr>
          <p:spPr>
            <a:xfrm>
              <a:off x="9546803" y="1525898"/>
              <a:ext cx="982763" cy="473743"/>
            </a:xfrm>
            <a:prstGeom prst="rightArrow">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61" name="TextBox 60">
              <a:extLst>
                <a:ext uri="{FF2B5EF4-FFF2-40B4-BE49-F238E27FC236}">
                  <a16:creationId xmlns:a16="http://schemas.microsoft.com/office/drawing/2014/main" id="{58E14E83-C398-4A2E-9078-25D9DCAF329E}"/>
                </a:ext>
              </a:extLst>
            </p:cNvPr>
            <p:cNvSpPr txBox="1"/>
            <p:nvPr/>
          </p:nvSpPr>
          <p:spPr>
            <a:xfrm>
              <a:off x="9514971" y="1623332"/>
              <a:ext cx="1102861" cy="276999"/>
            </a:xfrm>
            <a:prstGeom prst="rect">
              <a:avLst/>
            </a:prstGeom>
            <a:noFill/>
          </p:spPr>
          <p:txBody>
            <a:bodyPr wrap="square" rtlCol="0">
              <a:spAutoFit/>
            </a:bodyPr>
            <a:lstStyle/>
            <a:p>
              <a:pPr algn="l"/>
              <a:r>
                <a:rPr lang="en-GB" sz="1200" dirty="0">
                  <a:solidFill>
                    <a:schemeClr val="accent1"/>
                  </a:solidFill>
                </a:rPr>
                <a:t>social</a:t>
              </a:r>
            </a:p>
          </p:txBody>
        </p:sp>
      </p:grpSp>
      <p:grpSp>
        <p:nvGrpSpPr>
          <p:cNvPr id="15" name="Group 14">
            <a:extLst>
              <a:ext uri="{FF2B5EF4-FFF2-40B4-BE49-F238E27FC236}">
                <a16:creationId xmlns:a16="http://schemas.microsoft.com/office/drawing/2014/main" id="{CFE489FA-7D7E-429E-A113-4FC35E36DFF3}"/>
              </a:ext>
            </a:extLst>
          </p:cNvPr>
          <p:cNvGrpSpPr/>
          <p:nvPr/>
        </p:nvGrpSpPr>
        <p:grpSpPr>
          <a:xfrm>
            <a:off x="3196792" y="3156990"/>
            <a:ext cx="810352" cy="473743"/>
            <a:chOff x="2804303" y="2818711"/>
            <a:chExt cx="810352" cy="473743"/>
          </a:xfrm>
        </p:grpSpPr>
        <p:sp>
          <p:nvSpPr>
            <p:cNvPr id="63" name="Arrow: Right 62">
              <a:extLst>
                <a:ext uri="{FF2B5EF4-FFF2-40B4-BE49-F238E27FC236}">
                  <a16:creationId xmlns:a16="http://schemas.microsoft.com/office/drawing/2014/main" id="{9AF83683-8191-4681-9FDF-866F56E4E2A9}"/>
                </a:ext>
              </a:extLst>
            </p:cNvPr>
            <p:cNvSpPr/>
            <p:nvPr/>
          </p:nvSpPr>
          <p:spPr>
            <a:xfrm rot="10800000">
              <a:off x="2804303" y="2818711"/>
              <a:ext cx="778508" cy="473743"/>
            </a:xfrm>
            <a:prstGeom prst="rightArrow">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a:extLst>
                <a:ext uri="{FF2B5EF4-FFF2-40B4-BE49-F238E27FC236}">
                  <a16:creationId xmlns:a16="http://schemas.microsoft.com/office/drawing/2014/main" id="{D5073DE2-365C-41C8-A078-5004C016F070}"/>
                </a:ext>
              </a:extLst>
            </p:cNvPr>
            <p:cNvSpPr txBox="1"/>
            <p:nvPr/>
          </p:nvSpPr>
          <p:spPr>
            <a:xfrm>
              <a:off x="2836148" y="2914281"/>
              <a:ext cx="778507" cy="276999"/>
            </a:xfrm>
            <a:prstGeom prst="rect">
              <a:avLst/>
            </a:prstGeom>
            <a:noFill/>
          </p:spPr>
          <p:txBody>
            <a:bodyPr wrap="square" rtlCol="0">
              <a:spAutoFit/>
            </a:bodyPr>
            <a:lstStyle/>
            <a:p>
              <a:pPr algn="l"/>
              <a:r>
                <a:rPr lang="en-GB" sz="1200" dirty="0">
                  <a:solidFill>
                    <a:schemeClr val="accent1"/>
                  </a:solidFill>
                </a:rPr>
                <a:t>personal</a:t>
              </a:r>
            </a:p>
          </p:txBody>
        </p:sp>
      </p:grpSp>
      <p:sp>
        <p:nvSpPr>
          <p:cNvPr id="4" name="Text Placeholder 2">
            <a:extLst>
              <a:ext uri="{FF2B5EF4-FFF2-40B4-BE49-F238E27FC236}">
                <a16:creationId xmlns:a16="http://schemas.microsoft.com/office/drawing/2014/main" id="{6018BEC0-1784-B9DD-5FE0-BEE4A42266B8}"/>
              </a:ext>
            </a:extLst>
          </p:cNvPr>
          <p:cNvSpPr>
            <a:spLocks noGrp="1"/>
          </p:cNvSpPr>
          <p:nvPr>
            <p:ph type="body" sz="quarter" idx="15"/>
          </p:nvPr>
        </p:nvSpPr>
        <p:spPr>
          <a:xfrm>
            <a:off x="377757" y="5365115"/>
            <a:ext cx="11334817" cy="304800"/>
          </a:xfrm>
        </p:spPr>
        <p:txBody>
          <a:bodyPr/>
          <a:lstStyle/>
          <a:p>
            <a:r>
              <a:rPr lang="en-GB" dirty="0"/>
              <a:t>Source: The Age of Television, 2018, MTM/Thinkbox. </a:t>
            </a:r>
          </a:p>
        </p:txBody>
      </p:sp>
    </p:spTree>
    <p:extLst>
      <p:ext uri="{BB962C8B-B14F-4D97-AF65-F5344CB8AC3E}">
        <p14:creationId xmlns:p14="http://schemas.microsoft.com/office/powerpoint/2010/main" val="719602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9AB47-DB09-9439-ADE0-5E88E2C9AB8C}"/>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42D8717E-DA35-EDB7-B68B-1CBB66839AD3}"/>
              </a:ext>
            </a:extLst>
          </p:cNvPr>
          <p:cNvGraphicFramePr>
            <a:graphicFrameLocks noGrp="1"/>
          </p:cNvGraphicFramePr>
          <p:nvPr/>
        </p:nvGraphicFramePr>
        <p:xfrm>
          <a:off x="479425" y="1593968"/>
          <a:ext cx="5478925" cy="3667375"/>
        </p:xfrm>
        <a:graphic>
          <a:graphicData uri="http://schemas.openxmlformats.org/drawingml/2006/table">
            <a:tbl>
              <a:tblPr/>
              <a:tblGrid>
                <a:gridCol w="508127">
                  <a:extLst>
                    <a:ext uri="{9D8B030D-6E8A-4147-A177-3AD203B41FA5}">
                      <a16:colId xmlns:a16="http://schemas.microsoft.com/office/drawing/2014/main" val="3698641450"/>
                    </a:ext>
                  </a:extLst>
                </a:gridCol>
                <a:gridCol w="987552">
                  <a:extLst>
                    <a:ext uri="{9D8B030D-6E8A-4147-A177-3AD203B41FA5}">
                      <a16:colId xmlns:a16="http://schemas.microsoft.com/office/drawing/2014/main" val="1797625009"/>
                    </a:ext>
                  </a:extLst>
                </a:gridCol>
                <a:gridCol w="2176272">
                  <a:extLst>
                    <a:ext uri="{9D8B030D-6E8A-4147-A177-3AD203B41FA5}">
                      <a16:colId xmlns:a16="http://schemas.microsoft.com/office/drawing/2014/main" val="266253483"/>
                    </a:ext>
                  </a:extLst>
                </a:gridCol>
                <a:gridCol w="643376">
                  <a:extLst>
                    <a:ext uri="{9D8B030D-6E8A-4147-A177-3AD203B41FA5}">
                      <a16:colId xmlns:a16="http://schemas.microsoft.com/office/drawing/2014/main" val="3085768447"/>
                    </a:ext>
                  </a:extLst>
                </a:gridCol>
                <a:gridCol w="581799">
                  <a:extLst>
                    <a:ext uri="{9D8B030D-6E8A-4147-A177-3AD203B41FA5}">
                      <a16:colId xmlns:a16="http://schemas.microsoft.com/office/drawing/2014/main" val="2861575547"/>
                    </a:ext>
                  </a:extLst>
                </a:gridCol>
                <a:gridCol w="581799">
                  <a:extLst>
                    <a:ext uri="{9D8B030D-6E8A-4147-A177-3AD203B41FA5}">
                      <a16:colId xmlns:a16="http://schemas.microsoft.com/office/drawing/2014/main" val="459750739"/>
                    </a:ext>
                  </a:extLst>
                </a:gridCol>
              </a:tblGrid>
              <a:tr h="657887">
                <a:tc>
                  <a:txBody>
                    <a:bodyPr/>
                    <a:lstStyle/>
                    <a:p>
                      <a:pPr algn="ctr" rtl="0" fontAlgn="ctr">
                        <a:buNone/>
                      </a:pPr>
                      <a:r>
                        <a:rPr lang="en-GB" sz="1000" b="1" i="0" u="none" strike="noStrike">
                          <a:solidFill>
                            <a:srgbClr val="FFFFFF"/>
                          </a:solidFill>
                          <a:effectLst/>
                          <a:latin typeface="Arial" panose="020B0604020202020204" pitchFamily="34" charset="0"/>
                        </a:rPr>
                        <a:t>Rank</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a:txBody>
                    <a:bodyPr/>
                    <a:lstStyle/>
                    <a:p>
                      <a:pPr algn="ctr" rtl="0" fontAlgn="ctr">
                        <a:buNone/>
                      </a:pPr>
                      <a:r>
                        <a:rPr lang="en-GB" sz="1000" b="1" i="0" u="none" strike="noStrike">
                          <a:solidFill>
                            <a:srgbClr val="FFFFFF"/>
                          </a:solidFill>
                          <a:effectLst/>
                          <a:latin typeface="Arial" panose="020B0604020202020204" pitchFamily="34" charset="0"/>
                        </a:rPr>
                        <a:t>Channel Group</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a:txBody>
                    <a:bodyPr/>
                    <a:lstStyle/>
                    <a:p>
                      <a:pPr algn="ctr" rtl="0" fontAlgn="ctr">
                        <a:buNone/>
                      </a:pPr>
                      <a:r>
                        <a:rPr lang="en-GB" sz="1000" b="1" i="0" u="none" strike="noStrike">
                          <a:solidFill>
                            <a:srgbClr val="FFFFFF"/>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a:txBody>
                    <a:bodyPr/>
                    <a:lstStyle/>
                    <a:p>
                      <a:pPr algn="ctr" rtl="0" fontAlgn="ctr">
                        <a:buNone/>
                      </a:pPr>
                      <a:r>
                        <a:rPr lang="en-GB" sz="1000" b="1" i="0" u="none" strike="noStrike">
                          <a:solidFill>
                            <a:srgbClr val="FFFFFF"/>
                          </a:solidFill>
                          <a:effectLst/>
                          <a:latin typeface="Arial" panose="020B0604020202020204" pitchFamily="34" charset="0"/>
                        </a:rPr>
                        <a:t>Average Audience (m)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a:txBody>
                    <a:bodyPr/>
                    <a:lstStyle/>
                    <a:p>
                      <a:pPr algn="ctr" rtl="0" fontAlgn="ctr">
                        <a:buNone/>
                      </a:pPr>
                      <a:r>
                        <a:rPr lang="en-GB" sz="1000" b="1" i="0" u="none" strike="noStrike">
                          <a:solidFill>
                            <a:srgbClr val="FFFFFF"/>
                          </a:solidFill>
                          <a:effectLst/>
                          <a:latin typeface="Arial" panose="020B0604020202020204" pitchFamily="34" charset="0"/>
                        </a:rPr>
                        <a:t>Series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a:txBody>
                    <a:bodyPr/>
                    <a:lstStyle/>
                    <a:p>
                      <a:pPr algn="ctr" rtl="0" fontAlgn="ctr">
                        <a:buNone/>
                      </a:pPr>
                      <a:r>
                        <a:rPr lang="en-GB" sz="1000" b="1" i="0" u="none" strike="noStrike">
                          <a:solidFill>
                            <a:srgbClr val="FFFFFF"/>
                          </a:solidFill>
                          <a:effectLst/>
                          <a:latin typeface="Arial" panose="020B0604020202020204" pitchFamily="34" charset="0"/>
                        </a:rPr>
                        <a:t>Origin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extLst>
                  <a:ext uri="{0D108BD9-81ED-4DB2-BD59-A6C34878D82A}">
                    <a16:rowId xmlns:a16="http://schemas.microsoft.com/office/drawing/2014/main" val="1498208074"/>
                  </a:ext>
                </a:extLst>
              </a:tr>
              <a:tr h="309947">
                <a:tc>
                  <a:txBody>
                    <a:bodyPr/>
                    <a:lstStyle/>
                    <a:p>
                      <a:pPr algn="ctr" rtl="0" fontAlgn="ctr">
                        <a:buNone/>
                      </a:pPr>
                      <a:r>
                        <a:rPr lang="en-GB" sz="1000" b="0" i="0" u="none" strike="noStrike">
                          <a:solidFill>
                            <a:srgbClr val="000000"/>
                          </a:solidFill>
                          <a:effectLst/>
                          <a:latin typeface="Arial" panose="020B0604020202020204" pitchFamily="34" charset="0"/>
                        </a:rPr>
                        <a:t>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Adolescence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UK</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2089052841"/>
                  </a:ext>
                </a:extLst>
              </a:tr>
              <a:tr h="299949">
                <a:tc>
                  <a:txBody>
                    <a:bodyPr/>
                    <a:lstStyle/>
                    <a:p>
                      <a:pPr algn="ctr" rtl="0" fontAlgn="ctr">
                        <a:buNone/>
                      </a:pPr>
                      <a:r>
                        <a:rPr lang="en-GB" sz="1000" b="0" i="0" u="none" strike="noStrike">
                          <a:solidFill>
                            <a:srgbClr val="000000"/>
                          </a:solidFill>
                          <a:effectLst/>
                          <a:latin typeface="Arial" panose="020B0604020202020204" pitchFamily="34" charset="0"/>
                        </a:rPr>
                        <a:t>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BBC</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The Celebrity Traitors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UK</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431559714"/>
                  </a:ext>
                </a:extLst>
              </a:tr>
              <a:tr h="299949">
                <a:tc>
                  <a:txBody>
                    <a:bodyPr/>
                    <a:lstStyle/>
                    <a:p>
                      <a:pPr algn="ctr" rtl="0" fontAlgn="ctr">
                        <a:buNone/>
                      </a:pPr>
                      <a:r>
                        <a:rPr lang="en-GB" sz="1000" b="0" i="0" u="none" strike="noStrike">
                          <a:solidFill>
                            <a:srgbClr val="000000"/>
                          </a:solidFill>
                          <a:effectLst/>
                          <a:latin typeface="Arial" panose="020B0604020202020204" pitchFamily="34" charset="0"/>
                        </a:rPr>
                        <a:t>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BBC</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The Traitors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UK</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2522183080"/>
                  </a:ext>
                </a:extLst>
              </a:tr>
              <a:tr h="299949">
                <a:tc>
                  <a:txBody>
                    <a:bodyPr/>
                    <a:lstStyle/>
                    <a:p>
                      <a:pPr algn="ctr" rtl="0" fontAlgn="ctr">
                        <a:buNone/>
                      </a:pPr>
                      <a:r>
                        <a:rPr lang="en-GB" sz="1000" b="0" i="0" u="none" strike="noStrike">
                          <a:solidFill>
                            <a:srgbClr val="000000"/>
                          </a:solidFill>
                          <a:effectLst/>
                          <a:latin typeface="Arial" panose="020B0604020202020204" pitchFamily="34" charset="0"/>
                        </a:rPr>
                        <a:t>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Amazon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Clarkson's Farm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UK</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169848337"/>
                  </a:ext>
                </a:extLst>
              </a:tr>
              <a:tr h="299949">
                <a:tc>
                  <a:txBody>
                    <a:bodyPr/>
                    <a:lstStyle/>
                    <a:p>
                      <a:pPr algn="ctr" rtl="0" fontAlgn="ctr">
                        <a:buNone/>
                      </a:pPr>
                      <a:r>
                        <a:rPr lang="en-GB" sz="1000" b="0" i="0" u="none" strike="noStrike">
                          <a:solidFill>
                            <a:srgbClr val="000000"/>
                          </a:solidFill>
                          <a:effectLst/>
                          <a:latin typeface="Arial" panose="020B0604020202020204" pitchFamily="34" charset="0"/>
                        </a:rPr>
                        <a:t>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US" sz="1000" b="0" i="0" u="none" strike="noStrike">
                          <a:solidFill>
                            <a:srgbClr val="000000"/>
                          </a:solidFill>
                          <a:effectLst/>
                          <a:latin typeface="Arial" panose="020B0604020202020204" pitchFamily="34" charset="0"/>
                        </a:rPr>
                        <a:t>I'm a Celebrity... Get Me Out of Here!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UK</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1132166899"/>
                  </a:ext>
                </a:extLst>
              </a:tr>
              <a:tr h="299949">
                <a:tc>
                  <a:txBody>
                    <a:bodyPr/>
                    <a:lstStyle/>
                    <a:p>
                      <a:pPr algn="ctr" rtl="0" fontAlgn="ctr">
                        <a:buNone/>
                      </a:pPr>
                      <a:r>
                        <a:rPr lang="en-GB" sz="1000" b="0" i="0" u="none" strike="noStrike">
                          <a:solidFill>
                            <a:srgbClr val="000000"/>
                          </a:solidFill>
                          <a:effectLst/>
                          <a:latin typeface="Arial" panose="020B0604020202020204" pitchFamily="34" charset="0"/>
                        </a:rPr>
                        <a:t>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Harlen Coben's Missing You</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UK</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505213865"/>
                  </a:ext>
                </a:extLst>
              </a:tr>
              <a:tr h="299949">
                <a:tc>
                  <a:txBody>
                    <a:bodyPr/>
                    <a:lstStyle/>
                    <a:p>
                      <a:pPr algn="ctr" rtl="0" fontAlgn="ctr">
                        <a:buNone/>
                      </a:pPr>
                      <a:r>
                        <a:rPr lang="en-GB" sz="1000" b="0" i="0" u="none" strike="noStrike">
                          <a:solidFill>
                            <a:srgbClr val="000000"/>
                          </a:solidFill>
                          <a:effectLst/>
                          <a:latin typeface="Arial" panose="020B0604020202020204" pitchFamily="34" charset="0"/>
                        </a:rPr>
                        <a:t>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Dept. Q</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UK</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1146786685"/>
                  </a:ext>
                </a:extLst>
              </a:tr>
              <a:tr h="299949">
                <a:tc>
                  <a:txBody>
                    <a:bodyPr/>
                    <a:lstStyle/>
                    <a:p>
                      <a:pPr algn="ctr" rtl="0" fontAlgn="ctr">
                        <a:buNone/>
                      </a:pPr>
                      <a:r>
                        <a:rPr lang="en-GB" sz="1000" b="0" i="0" u="none" strike="noStrike">
                          <a:solidFill>
                            <a:srgbClr val="000000"/>
                          </a:solidFill>
                          <a:effectLst/>
                          <a:latin typeface="Arial" panose="020B0604020202020204" pitchFamily="34" charset="0"/>
                        </a:rPr>
                        <a:t>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Channel 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US" sz="1000" b="0" i="0" u="none" strike="noStrike">
                          <a:solidFill>
                            <a:srgbClr val="000000"/>
                          </a:solidFill>
                          <a:effectLst/>
                          <a:latin typeface="Arial" panose="020B0604020202020204" pitchFamily="34" charset="0"/>
                        </a:rPr>
                        <a:t>The Great British Bake Off</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UK</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57488188"/>
                  </a:ext>
                </a:extLst>
              </a:tr>
              <a:tr h="299949">
                <a:tc>
                  <a:txBody>
                    <a:bodyPr/>
                    <a:lstStyle/>
                    <a:p>
                      <a:pPr algn="ctr" rtl="0" fontAlgn="ctr">
                        <a:buNone/>
                      </a:pPr>
                      <a:r>
                        <a:rPr lang="en-GB" sz="1000" b="0" i="0" u="none" strike="noStrike">
                          <a:solidFill>
                            <a:srgbClr val="000000"/>
                          </a:solidFill>
                          <a:effectLst/>
                          <a:latin typeface="Arial" panose="020B0604020202020204" pitchFamily="34" charset="0"/>
                        </a:rPr>
                        <a:t>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Vera</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UK</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1898851809"/>
                  </a:ext>
                </a:extLst>
              </a:tr>
              <a:tr h="299949">
                <a:tc>
                  <a:txBody>
                    <a:bodyPr/>
                    <a:lstStyle/>
                    <a:p>
                      <a:pPr algn="ctr" rtl="0" fontAlgn="ctr">
                        <a:buNone/>
                      </a:pPr>
                      <a:r>
                        <a:rPr lang="en-GB" sz="1000" b="0" i="0" u="none" strike="noStrike">
                          <a:solidFill>
                            <a:srgbClr val="000000"/>
                          </a:solidFill>
                          <a:effectLst/>
                          <a:latin typeface="Arial" panose="020B0604020202020204" pitchFamily="34" charset="0"/>
                        </a:rPr>
                        <a:t>10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Unforgotten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UK</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664592328"/>
                  </a:ext>
                </a:extLst>
              </a:tr>
            </a:tbl>
          </a:graphicData>
        </a:graphic>
      </p:graphicFrame>
      <p:graphicFrame>
        <p:nvGraphicFramePr>
          <p:cNvPr id="14" name="Table 13">
            <a:extLst>
              <a:ext uri="{FF2B5EF4-FFF2-40B4-BE49-F238E27FC236}">
                <a16:creationId xmlns:a16="http://schemas.microsoft.com/office/drawing/2014/main" id="{12636D52-9FF8-D644-A1DC-4B157795C50E}"/>
              </a:ext>
            </a:extLst>
          </p:cNvPr>
          <p:cNvGraphicFramePr>
            <a:graphicFrameLocks noGrp="1"/>
          </p:cNvGraphicFramePr>
          <p:nvPr/>
        </p:nvGraphicFramePr>
        <p:xfrm>
          <a:off x="6233651" y="1593968"/>
          <a:ext cx="5478924" cy="3667368"/>
        </p:xfrm>
        <a:graphic>
          <a:graphicData uri="http://schemas.openxmlformats.org/drawingml/2006/table">
            <a:tbl>
              <a:tblPr/>
              <a:tblGrid>
                <a:gridCol w="451625">
                  <a:extLst>
                    <a:ext uri="{9D8B030D-6E8A-4147-A177-3AD203B41FA5}">
                      <a16:colId xmlns:a16="http://schemas.microsoft.com/office/drawing/2014/main" val="3124385036"/>
                    </a:ext>
                  </a:extLst>
                </a:gridCol>
                <a:gridCol w="962674">
                  <a:extLst>
                    <a:ext uri="{9D8B030D-6E8A-4147-A177-3AD203B41FA5}">
                      <a16:colId xmlns:a16="http://schemas.microsoft.com/office/drawing/2014/main" val="2986871626"/>
                    </a:ext>
                  </a:extLst>
                </a:gridCol>
                <a:gridCol w="2258124">
                  <a:extLst>
                    <a:ext uri="{9D8B030D-6E8A-4147-A177-3AD203B41FA5}">
                      <a16:colId xmlns:a16="http://schemas.microsoft.com/office/drawing/2014/main" val="2175943030"/>
                    </a:ext>
                  </a:extLst>
                </a:gridCol>
                <a:gridCol w="602167">
                  <a:extLst>
                    <a:ext uri="{9D8B030D-6E8A-4147-A177-3AD203B41FA5}">
                      <a16:colId xmlns:a16="http://schemas.microsoft.com/office/drawing/2014/main" val="3006167420"/>
                    </a:ext>
                  </a:extLst>
                </a:gridCol>
                <a:gridCol w="602167">
                  <a:extLst>
                    <a:ext uri="{9D8B030D-6E8A-4147-A177-3AD203B41FA5}">
                      <a16:colId xmlns:a16="http://schemas.microsoft.com/office/drawing/2014/main" val="2665312789"/>
                    </a:ext>
                  </a:extLst>
                </a:gridCol>
                <a:gridCol w="602167">
                  <a:extLst>
                    <a:ext uri="{9D8B030D-6E8A-4147-A177-3AD203B41FA5}">
                      <a16:colId xmlns:a16="http://schemas.microsoft.com/office/drawing/2014/main" val="3489792606"/>
                    </a:ext>
                  </a:extLst>
                </a:gridCol>
              </a:tblGrid>
              <a:tr h="659528">
                <a:tc>
                  <a:txBody>
                    <a:bodyPr/>
                    <a:lstStyle/>
                    <a:p>
                      <a:pPr algn="ctr" rtl="0" fontAlgn="ctr">
                        <a:buNone/>
                      </a:pPr>
                      <a:r>
                        <a:rPr lang="en-GB" sz="1000" b="1" i="0" u="none" strike="noStrike">
                          <a:solidFill>
                            <a:srgbClr val="FFFFFF"/>
                          </a:solidFill>
                          <a:effectLst/>
                          <a:latin typeface="Arial" panose="020B0604020202020204" pitchFamily="34" charset="0"/>
                        </a:rPr>
                        <a:t>Rank</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a:txBody>
                    <a:bodyPr/>
                    <a:lstStyle/>
                    <a:p>
                      <a:pPr algn="ctr" rtl="0" fontAlgn="ctr">
                        <a:buNone/>
                      </a:pPr>
                      <a:r>
                        <a:rPr lang="en-GB" sz="1000" b="1" i="0" u="none" strike="noStrike">
                          <a:solidFill>
                            <a:srgbClr val="FFFFFF"/>
                          </a:solidFill>
                          <a:effectLst/>
                          <a:latin typeface="Arial" panose="020B0604020202020204" pitchFamily="34" charset="0"/>
                        </a:rPr>
                        <a:t>Channel Group</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a:txBody>
                    <a:bodyPr/>
                    <a:lstStyle/>
                    <a:p>
                      <a:pPr algn="ctr" rtl="0" fontAlgn="ctr">
                        <a:buNone/>
                      </a:pPr>
                      <a:r>
                        <a:rPr lang="en-GB" sz="1000" b="1" i="0" u="none" strike="noStrike">
                          <a:solidFill>
                            <a:srgbClr val="FFFFFF"/>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a:txBody>
                    <a:bodyPr/>
                    <a:lstStyle/>
                    <a:p>
                      <a:pPr algn="ctr" rtl="0" fontAlgn="ctr">
                        <a:buNone/>
                      </a:pPr>
                      <a:r>
                        <a:rPr lang="en-GB" sz="1000" b="1" i="0" u="none" strike="noStrike">
                          <a:solidFill>
                            <a:srgbClr val="FFFFFF"/>
                          </a:solidFill>
                          <a:effectLst/>
                          <a:latin typeface="Arial" panose="020B0604020202020204" pitchFamily="34" charset="0"/>
                        </a:rPr>
                        <a:t>Average Audience</a:t>
                      </a:r>
                    </a:p>
                    <a:p>
                      <a:pPr algn="ctr" rtl="0" fontAlgn="ctr">
                        <a:buNone/>
                      </a:pPr>
                      <a:r>
                        <a:rPr lang="en-GB" sz="1000" b="1" i="0" u="none" strike="noStrike">
                          <a:solidFill>
                            <a:srgbClr val="FFFFFF"/>
                          </a:solidFill>
                          <a:effectLst/>
                          <a:latin typeface="Arial" panose="020B0604020202020204" pitchFamily="34" charset="0"/>
                        </a:rPr>
                        <a:t> (m)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a:txBody>
                    <a:bodyPr/>
                    <a:lstStyle/>
                    <a:p>
                      <a:pPr algn="ctr" rtl="0" fontAlgn="ctr">
                        <a:buNone/>
                      </a:pPr>
                      <a:r>
                        <a:rPr lang="en-GB" sz="1000" b="1" i="0" u="none" strike="noStrike">
                          <a:solidFill>
                            <a:srgbClr val="FFFFFF"/>
                          </a:solidFill>
                          <a:effectLst/>
                          <a:latin typeface="Arial" panose="020B0604020202020204" pitchFamily="34" charset="0"/>
                        </a:rPr>
                        <a:t>Series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a:txBody>
                    <a:bodyPr/>
                    <a:lstStyle/>
                    <a:p>
                      <a:pPr algn="ctr" rtl="0" fontAlgn="ctr">
                        <a:buNone/>
                      </a:pPr>
                      <a:r>
                        <a:rPr lang="en-GB" sz="1000" b="1" i="0" u="none" strike="noStrike">
                          <a:solidFill>
                            <a:srgbClr val="FFFFFF"/>
                          </a:solidFill>
                          <a:effectLst/>
                          <a:latin typeface="Arial" panose="020B0604020202020204" pitchFamily="34" charset="0"/>
                        </a:rPr>
                        <a:t>Origin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extLst>
                  <a:ext uri="{0D108BD9-81ED-4DB2-BD59-A6C34878D82A}">
                    <a16:rowId xmlns:a16="http://schemas.microsoft.com/office/drawing/2014/main" val="4109313639"/>
                  </a:ext>
                </a:extLst>
              </a:tr>
              <a:tr h="300784">
                <a:tc>
                  <a:txBody>
                    <a:bodyPr/>
                    <a:lstStyle/>
                    <a:p>
                      <a:pPr algn="ctr" rtl="0" fontAlgn="ctr">
                        <a:buNone/>
                      </a:pPr>
                      <a:r>
                        <a:rPr lang="en-GB" sz="1000" b="0" i="0" u="none" strike="noStrike">
                          <a:solidFill>
                            <a:srgbClr val="000000"/>
                          </a:solidFill>
                          <a:effectLst/>
                          <a:latin typeface="Arial" panose="020B0604020202020204" pitchFamily="34" charset="0"/>
                        </a:rPr>
                        <a:t>11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The 1% Club</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UK</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832125627"/>
                  </a:ext>
                </a:extLst>
              </a:tr>
              <a:tr h="300784">
                <a:tc>
                  <a:txBody>
                    <a:bodyPr/>
                    <a:lstStyle/>
                    <a:p>
                      <a:pPr algn="ctr" rtl="0" fontAlgn="ctr">
                        <a:buNone/>
                      </a:pPr>
                      <a:r>
                        <a:rPr lang="en-GB" sz="1000" b="0" i="0" u="none" strike="noStrike">
                          <a:solidFill>
                            <a:srgbClr val="000000"/>
                          </a:solidFill>
                          <a:effectLst/>
                          <a:latin typeface="Arial" panose="020B0604020202020204" pitchFamily="34" charset="0"/>
                        </a:rPr>
                        <a:t>12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BBC</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Call the Midwife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UK</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849724718"/>
                  </a:ext>
                </a:extLst>
              </a:tr>
              <a:tr h="300784">
                <a:tc>
                  <a:txBody>
                    <a:bodyPr/>
                    <a:lstStyle/>
                    <a:p>
                      <a:pPr algn="ctr" rtl="0" fontAlgn="ctr">
                        <a:buNone/>
                      </a:pPr>
                      <a:r>
                        <a:rPr lang="en-GB" sz="1000" b="0" i="0" u="none" strike="noStrike">
                          <a:solidFill>
                            <a:srgbClr val="000000"/>
                          </a:solidFill>
                          <a:effectLst/>
                          <a:latin typeface="Arial" panose="020B0604020202020204" pitchFamily="34" charset="0"/>
                        </a:rPr>
                        <a:t>13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BBC</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Race Across the World</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UK</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2014463764"/>
                  </a:ext>
                </a:extLst>
              </a:tr>
              <a:tr h="300784">
                <a:tc>
                  <a:txBody>
                    <a:bodyPr/>
                    <a:lstStyle/>
                    <a:p>
                      <a:pPr algn="ctr" rtl="0" fontAlgn="ctr">
                        <a:buNone/>
                      </a:pPr>
                      <a:r>
                        <a:rPr lang="en-GB" sz="1000" b="0" i="0" u="none" strike="noStrike">
                          <a:solidFill>
                            <a:srgbClr val="000000"/>
                          </a:solidFill>
                          <a:effectLst/>
                          <a:latin typeface="Arial" panose="020B0604020202020204" pitchFamily="34" charset="0"/>
                        </a:rPr>
                        <a:t>14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BBC</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Strictly Come Dancing</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UK</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784000027"/>
                  </a:ext>
                </a:extLst>
              </a:tr>
              <a:tr h="300784">
                <a:tc>
                  <a:txBody>
                    <a:bodyPr/>
                    <a:lstStyle/>
                    <a:p>
                      <a:pPr algn="ctr" rtl="0" fontAlgn="ctr">
                        <a:buNone/>
                      </a:pPr>
                      <a:r>
                        <a:rPr lang="en-GB" sz="1000" b="0" i="0" u="none" strike="noStrike">
                          <a:solidFill>
                            <a:srgbClr val="000000"/>
                          </a:solidFill>
                          <a:effectLst/>
                          <a:latin typeface="Arial" panose="020B0604020202020204" pitchFamily="34" charset="0"/>
                        </a:rPr>
                        <a:t>15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BBC</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Silent Witness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UK</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2468211419"/>
                  </a:ext>
                </a:extLst>
              </a:tr>
              <a:tr h="300784">
                <a:tc>
                  <a:txBody>
                    <a:bodyPr/>
                    <a:lstStyle/>
                    <a:p>
                      <a:pPr algn="ctr" rtl="0" fontAlgn="ctr">
                        <a:buNone/>
                      </a:pPr>
                      <a:r>
                        <a:rPr lang="en-GB" sz="1000" b="0" i="0" u="none" strike="noStrike">
                          <a:solidFill>
                            <a:srgbClr val="000000"/>
                          </a:solidFill>
                          <a:effectLst/>
                          <a:latin typeface="Arial" panose="020B0604020202020204" pitchFamily="34" charset="0"/>
                        </a:rPr>
                        <a:t>16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BBC</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Death in Paradise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UK</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417962513"/>
                  </a:ext>
                </a:extLst>
              </a:tr>
              <a:tr h="300784">
                <a:tc>
                  <a:txBody>
                    <a:bodyPr/>
                    <a:lstStyle/>
                    <a:p>
                      <a:pPr algn="ctr" rtl="0" fontAlgn="ctr">
                        <a:buNone/>
                      </a:pPr>
                      <a:r>
                        <a:rPr lang="en-GB" sz="1000" b="0" i="0" u="none" strike="noStrike">
                          <a:solidFill>
                            <a:srgbClr val="000000"/>
                          </a:solidFill>
                          <a:effectLst/>
                          <a:latin typeface="Arial" panose="020B0604020202020204" pitchFamily="34" charset="0"/>
                        </a:rPr>
                        <a:t>17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Playing Nice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UK</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2768369755"/>
                  </a:ext>
                </a:extLst>
              </a:tr>
              <a:tr h="300784">
                <a:tc>
                  <a:txBody>
                    <a:bodyPr/>
                    <a:lstStyle/>
                    <a:p>
                      <a:pPr algn="ctr" rtl="0" fontAlgn="ctr">
                        <a:buNone/>
                      </a:pPr>
                      <a:r>
                        <a:rPr lang="en-GB" sz="1000" b="0" i="0" u="none" strike="noStrike">
                          <a:solidFill>
                            <a:srgbClr val="000000"/>
                          </a:solidFill>
                          <a:effectLst/>
                          <a:latin typeface="Arial" panose="020B0604020202020204" pitchFamily="34" charset="0"/>
                        </a:rPr>
                        <a:t>18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Wednesday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US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510639091"/>
                  </a:ext>
                </a:extLst>
              </a:tr>
              <a:tr h="300784">
                <a:tc>
                  <a:txBody>
                    <a:bodyPr/>
                    <a:lstStyle/>
                    <a:p>
                      <a:pPr algn="ctr" rtl="0" fontAlgn="ctr">
                        <a:buNone/>
                      </a:pPr>
                      <a:r>
                        <a:rPr lang="en-GB" sz="1000" b="0" i="0" u="none" strike="noStrike">
                          <a:solidFill>
                            <a:srgbClr val="000000"/>
                          </a:solidFill>
                          <a:effectLst/>
                          <a:latin typeface="Arial" panose="020B0604020202020204" pitchFamily="34" charset="0"/>
                        </a:rPr>
                        <a:t>19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BBC</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US" sz="1000" b="0" i="0" u="none" strike="noStrike">
                          <a:solidFill>
                            <a:srgbClr val="000000"/>
                          </a:solidFill>
                          <a:effectLst/>
                          <a:latin typeface="Arial" panose="020B0604020202020204" pitchFamily="34" charset="0"/>
                        </a:rPr>
                        <a:t>Celebrity Race Across the World</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UK</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2951009308"/>
                  </a:ext>
                </a:extLst>
              </a:tr>
              <a:tr h="300784">
                <a:tc>
                  <a:txBody>
                    <a:bodyPr/>
                    <a:lstStyle/>
                    <a:p>
                      <a:pPr algn="ctr" rtl="0" fontAlgn="ctr">
                        <a:buNone/>
                      </a:pPr>
                      <a:r>
                        <a:rPr lang="en-GB" sz="1000" b="0" i="0" u="none" strike="noStrike">
                          <a:solidFill>
                            <a:srgbClr val="000000"/>
                          </a:solidFill>
                          <a:effectLst/>
                          <a:latin typeface="Arial" panose="020B0604020202020204" pitchFamily="34" charset="0"/>
                        </a:rPr>
                        <a:t>20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Amazon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US" sz="1000" b="0" i="0" u="none" strike="noStrike">
                          <a:solidFill>
                            <a:srgbClr val="000000"/>
                          </a:solidFill>
                          <a:effectLst/>
                          <a:latin typeface="Arial" panose="020B0604020202020204" pitchFamily="34" charset="0"/>
                        </a:rPr>
                        <a:t>LOL: Last One Laughing UK</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UK</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612901946"/>
                  </a:ext>
                </a:extLst>
              </a:tr>
            </a:tbl>
          </a:graphicData>
        </a:graphic>
      </p:graphicFrame>
      <p:sp>
        <p:nvSpPr>
          <p:cNvPr id="2" name="Title 1">
            <a:extLst>
              <a:ext uri="{FF2B5EF4-FFF2-40B4-BE49-F238E27FC236}">
                <a16:creationId xmlns:a16="http://schemas.microsoft.com/office/drawing/2014/main" id="{535F34D0-A087-E884-4564-58BEF2208C53}"/>
              </a:ext>
            </a:extLst>
          </p:cNvPr>
          <p:cNvSpPr>
            <a:spLocks noGrp="1"/>
          </p:cNvSpPr>
          <p:nvPr>
            <p:ph type="title"/>
          </p:nvPr>
        </p:nvSpPr>
        <p:spPr/>
        <p:txBody>
          <a:bodyPr/>
          <a:lstStyle/>
          <a:p>
            <a:r>
              <a:rPr lang="en-US"/>
              <a:t>British content, new and known, still attracts huge audiences </a:t>
            </a:r>
            <a:endParaRPr lang="en-GB"/>
          </a:p>
        </p:txBody>
      </p:sp>
      <p:sp>
        <p:nvSpPr>
          <p:cNvPr id="3" name="Text Placeholder 2">
            <a:extLst>
              <a:ext uri="{FF2B5EF4-FFF2-40B4-BE49-F238E27FC236}">
                <a16:creationId xmlns:a16="http://schemas.microsoft.com/office/drawing/2014/main" id="{E449071E-F531-74B0-2371-E0FA1958213B}"/>
              </a:ext>
            </a:extLst>
          </p:cNvPr>
          <p:cNvSpPr>
            <a:spLocks noGrp="1"/>
          </p:cNvSpPr>
          <p:nvPr>
            <p:ph type="body" sz="quarter" idx="15"/>
          </p:nvPr>
        </p:nvSpPr>
        <p:spPr>
          <a:xfrm>
            <a:off x="377758" y="5365115"/>
            <a:ext cx="7475922" cy="304800"/>
          </a:xfrm>
        </p:spPr>
        <p: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4D4D4D"/>
                </a:solidFill>
                <a:effectLst/>
                <a:uLnTx/>
                <a:uFillTx/>
                <a:latin typeface="Arial"/>
                <a:ea typeface="+mn-ea"/>
                <a:cs typeface="+mn-cs"/>
              </a:rPr>
              <a:t>Source: Barb, 2025, </a:t>
            </a:r>
            <a:r>
              <a:rPr lang="en-GB">
                <a:solidFill>
                  <a:srgbClr val="4D4D4D"/>
                </a:solidFill>
                <a:latin typeface="Arial"/>
              </a:rPr>
              <a:t>Adults</a:t>
            </a:r>
            <a:r>
              <a:rPr kumimoji="0" lang="en-GB" sz="1000" b="0" i="0" u="none" strike="noStrike" kern="1200" cap="none" spc="0" normalizeH="0" baseline="0" noProof="0">
                <a:ln>
                  <a:noFill/>
                </a:ln>
                <a:solidFill>
                  <a:srgbClr val="4D4D4D"/>
                </a:solidFill>
                <a:effectLst/>
                <a:uLnTx/>
                <a:uFillTx/>
                <a:latin typeface="Arial"/>
                <a:ea typeface="+mn-ea"/>
                <a:cs typeface="+mn-cs"/>
              </a:rPr>
              <a:t>. TV set viewing. Top performing episode</a:t>
            </a:r>
            <a:r>
              <a:rPr lang="en-GB">
                <a:solidFill>
                  <a:srgbClr val="4D4D4D"/>
                </a:solidFill>
                <a:latin typeface="Arial"/>
              </a:rPr>
              <a:t> </a:t>
            </a:r>
            <a:r>
              <a:rPr kumimoji="0" lang="en-GB" sz="1000" b="0" i="0" u="none" strike="noStrike" kern="1200" cap="none" spc="0" normalizeH="0" baseline="0" noProof="0">
                <a:ln>
                  <a:noFill/>
                </a:ln>
                <a:solidFill>
                  <a:srgbClr val="4D4D4D"/>
                </a:solidFill>
                <a:effectLst/>
                <a:uLnTx/>
                <a:uFillTx/>
                <a:latin typeface="Arial"/>
                <a:ea typeface="+mn-ea"/>
                <a:cs typeface="+mn-cs"/>
              </a:rPr>
              <a:t>(excludes one-offs, kids, films and sports).</a:t>
            </a:r>
          </a:p>
        </p:txBody>
      </p:sp>
    </p:spTree>
    <p:extLst>
      <p:ext uri="{BB962C8B-B14F-4D97-AF65-F5344CB8AC3E}">
        <p14:creationId xmlns:p14="http://schemas.microsoft.com/office/powerpoint/2010/main" val="890169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F74EC-371B-064C-BF67-9A5A683C5959}"/>
            </a:ext>
          </a:extLst>
        </p:cNvPr>
        <p:cNvGrpSpPr/>
        <p:nvPr/>
      </p:nvGrpSpPr>
      <p:grpSpPr>
        <a:xfrm>
          <a:off x="0" y="0"/>
          <a:ext cx="0" cy="0"/>
          <a:chOff x="0" y="0"/>
          <a:chExt cx="0" cy="0"/>
        </a:xfrm>
      </p:grpSpPr>
      <p:graphicFrame>
        <p:nvGraphicFramePr>
          <p:cNvPr id="4" name="2D Stacked Column Chart">
            <a:extLst>
              <a:ext uri="{FF2B5EF4-FFF2-40B4-BE49-F238E27FC236}">
                <a16:creationId xmlns:a16="http://schemas.microsoft.com/office/drawing/2014/main" id="{DF8B55EC-0ABF-C9D9-AF7C-CE0E65454467}"/>
              </a:ext>
            </a:extLst>
          </p:cNvPr>
          <p:cNvGraphicFramePr/>
          <p:nvPr/>
        </p:nvGraphicFramePr>
        <p:xfrm>
          <a:off x="843975" y="1181100"/>
          <a:ext cx="10119300" cy="42189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
            <a:extLst>
              <a:ext uri="{FF2B5EF4-FFF2-40B4-BE49-F238E27FC236}">
                <a16:creationId xmlns:a16="http://schemas.microsoft.com/office/drawing/2014/main" id="{FA269D22-4E7A-8E06-E978-9001B8D1CADC}"/>
              </a:ext>
            </a:extLst>
          </p:cNvPr>
          <p:cNvSpPr txBox="1"/>
          <p:nvPr/>
        </p:nvSpPr>
        <p:spPr>
          <a:xfrm>
            <a:off x="10754359" y="1887117"/>
            <a:ext cx="1495425" cy="2667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B050"/>
                </a:solidFill>
                <a:effectLst/>
                <a:uLnTx/>
                <a:uFillTx/>
                <a:latin typeface="Arial"/>
                <a:ea typeface="+mn-ea"/>
                <a:cs typeface="+mn-cs"/>
              </a:rPr>
              <a:t>Smartphones</a:t>
            </a:r>
            <a:endParaRPr kumimoji="0" lang="en-US" sz="1200" b="1" i="0" u="none" strike="noStrike" kern="1200" cap="none" spc="0" normalizeH="0" baseline="0" noProof="0">
              <a:ln>
                <a:noFill/>
              </a:ln>
              <a:solidFill>
                <a:srgbClr val="00B050"/>
              </a:solidFill>
              <a:effectLst/>
              <a:uLnTx/>
              <a:uFillTx/>
              <a:latin typeface="Arial"/>
              <a:ea typeface="+mn-ea"/>
              <a:cs typeface="+mn-cs"/>
            </a:endParaRPr>
          </a:p>
        </p:txBody>
      </p:sp>
      <p:sp>
        <p:nvSpPr>
          <p:cNvPr id="13" name="TextBox 1">
            <a:extLst>
              <a:ext uri="{FF2B5EF4-FFF2-40B4-BE49-F238E27FC236}">
                <a16:creationId xmlns:a16="http://schemas.microsoft.com/office/drawing/2014/main" id="{23D46642-CD9C-24F1-A8BD-D7D3DEA5B89E}"/>
              </a:ext>
            </a:extLst>
          </p:cNvPr>
          <p:cNvSpPr txBox="1"/>
          <p:nvPr/>
        </p:nvSpPr>
        <p:spPr>
          <a:xfrm>
            <a:off x="10788015" y="2116952"/>
            <a:ext cx="1495425" cy="2667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EB7305"/>
                </a:solidFill>
                <a:effectLst/>
                <a:uLnTx/>
                <a:uFillTx/>
                <a:latin typeface="Arial"/>
                <a:ea typeface="+mn-ea"/>
                <a:cs typeface="+mn-cs"/>
              </a:rPr>
              <a:t>Tablets</a:t>
            </a:r>
            <a:endParaRPr kumimoji="0" lang="en-US" sz="1200" b="1" i="0" u="none" strike="noStrike" kern="1200" cap="none" spc="0" normalizeH="0" baseline="0" noProof="0">
              <a:ln>
                <a:noFill/>
              </a:ln>
              <a:solidFill>
                <a:srgbClr val="EB7305"/>
              </a:solidFill>
              <a:effectLst/>
              <a:uLnTx/>
              <a:uFillTx/>
              <a:latin typeface="Arial"/>
              <a:ea typeface="+mn-ea"/>
              <a:cs typeface="+mn-cs"/>
            </a:endParaRPr>
          </a:p>
        </p:txBody>
      </p:sp>
      <p:sp>
        <p:nvSpPr>
          <p:cNvPr id="14" name="TextBox 1">
            <a:extLst>
              <a:ext uri="{FF2B5EF4-FFF2-40B4-BE49-F238E27FC236}">
                <a16:creationId xmlns:a16="http://schemas.microsoft.com/office/drawing/2014/main" id="{002D3460-882B-F33C-65CB-036CC1723629}"/>
              </a:ext>
            </a:extLst>
          </p:cNvPr>
          <p:cNvSpPr txBox="1"/>
          <p:nvPr/>
        </p:nvSpPr>
        <p:spPr>
          <a:xfrm>
            <a:off x="10788015" y="2289741"/>
            <a:ext cx="1495425" cy="2667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E10514"/>
                </a:solidFill>
                <a:effectLst/>
                <a:uLnTx/>
                <a:uFillTx/>
                <a:latin typeface="Arial"/>
                <a:ea typeface="+mn-ea"/>
                <a:cs typeface="+mn-cs"/>
              </a:rPr>
              <a:t>PCs</a:t>
            </a:r>
            <a:endParaRPr kumimoji="0" lang="en-US" sz="1200" b="1" i="0" u="none" strike="noStrike" kern="1200" cap="none" spc="0" normalizeH="0" baseline="0" noProof="0">
              <a:ln>
                <a:noFill/>
              </a:ln>
              <a:solidFill>
                <a:srgbClr val="E10514"/>
              </a:solidFill>
              <a:effectLst/>
              <a:uLnTx/>
              <a:uFillTx/>
              <a:latin typeface="Arial"/>
              <a:ea typeface="+mn-ea"/>
              <a:cs typeface="+mn-cs"/>
            </a:endParaRPr>
          </a:p>
        </p:txBody>
      </p:sp>
      <p:sp>
        <p:nvSpPr>
          <p:cNvPr id="15" name="TextBox 1">
            <a:extLst>
              <a:ext uri="{FF2B5EF4-FFF2-40B4-BE49-F238E27FC236}">
                <a16:creationId xmlns:a16="http://schemas.microsoft.com/office/drawing/2014/main" id="{10ACBDA9-AA78-E15C-8612-CC036FF061A7}"/>
              </a:ext>
            </a:extLst>
          </p:cNvPr>
          <p:cNvSpPr txBox="1"/>
          <p:nvPr/>
        </p:nvSpPr>
        <p:spPr>
          <a:xfrm>
            <a:off x="10757535" y="2655501"/>
            <a:ext cx="1495425" cy="2667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69B4"/>
                </a:solidFill>
                <a:effectLst/>
                <a:uLnTx/>
                <a:uFillTx/>
                <a:latin typeface="Arial"/>
                <a:ea typeface="+mn-ea"/>
                <a:cs typeface="+mn-cs"/>
              </a:rPr>
              <a:t>TV Sets</a:t>
            </a:r>
            <a:endParaRPr kumimoji="0" lang="en-US" sz="1200" b="1" i="0" u="none" strike="noStrike" kern="1200" cap="none" spc="0" normalizeH="0" baseline="0" noProof="0">
              <a:ln>
                <a:noFill/>
              </a:ln>
              <a:solidFill>
                <a:srgbClr val="0069B4"/>
              </a:solidFill>
              <a:effectLst/>
              <a:uLnTx/>
              <a:uFillTx/>
              <a:latin typeface="Arial"/>
              <a:ea typeface="+mn-ea"/>
              <a:cs typeface="+mn-cs"/>
            </a:endParaRPr>
          </a:p>
        </p:txBody>
      </p:sp>
      <p:sp>
        <p:nvSpPr>
          <p:cNvPr id="8" name="Title 1">
            <a:extLst>
              <a:ext uri="{FF2B5EF4-FFF2-40B4-BE49-F238E27FC236}">
                <a16:creationId xmlns:a16="http://schemas.microsoft.com/office/drawing/2014/main" id="{5C899DD8-D1BB-25FD-8A99-7ED00D888E3F}"/>
              </a:ext>
            </a:extLst>
          </p:cNvPr>
          <p:cNvSpPr>
            <a:spLocks noGrp="1"/>
          </p:cNvSpPr>
          <p:nvPr>
            <p:ph type="title"/>
          </p:nvPr>
        </p:nvSpPr>
        <p:spPr/>
        <p:txBody>
          <a:bodyPr/>
          <a:lstStyle/>
          <a:p>
            <a:r>
              <a:rPr lang="en-US" dirty="0"/>
              <a:t>TV set remains the home for viewing to high-quality content</a:t>
            </a:r>
            <a:endParaRPr lang="en-GB" dirty="0"/>
          </a:p>
        </p:txBody>
      </p:sp>
      <p:sp>
        <p:nvSpPr>
          <p:cNvPr id="9" name="Text Placeholder 8">
            <a:extLst>
              <a:ext uri="{FF2B5EF4-FFF2-40B4-BE49-F238E27FC236}">
                <a16:creationId xmlns:a16="http://schemas.microsoft.com/office/drawing/2014/main" id="{50C84481-8787-40FC-468B-EB87DDE067EF}"/>
              </a:ext>
            </a:extLst>
          </p:cNvPr>
          <p:cNvSpPr>
            <a:spLocks noGrp="1"/>
          </p:cNvSpPr>
          <p:nvPr>
            <p:ph type="body" sz="quarter" idx="15"/>
          </p:nvPr>
        </p:nvSpPr>
        <p:spPr/>
        <p:txBody>
          <a:bodyPr/>
          <a:lstStyle/>
          <a:p>
            <a:r>
              <a:rPr lang="en-US"/>
              <a:t>Source: Barb, 2025. Adults 16+. Online Multiple Screens Network</a:t>
            </a:r>
            <a:endParaRPr lang="en-GB"/>
          </a:p>
          <a:p>
            <a:endParaRPr lang="en-GB"/>
          </a:p>
          <a:p>
            <a:endParaRPr lang="en-US"/>
          </a:p>
        </p:txBody>
      </p:sp>
    </p:spTree>
    <p:extLst>
      <p:ext uri="{BB962C8B-B14F-4D97-AF65-F5344CB8AC3E}">
        <p14:creationId xmlns:p14="http://schemas.microsoft.com/office/powerpoint/2010/main" val="1593982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E3CC302-3CBA-EF91-3D3E-D3BFB244FC87}"/>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a:prstGeom prst="rect">
            <a:avLst/>
          </a:prstGeom>
          <a:solidFill>
            <a:prstClr val="white">
              <a:lumMod val="85000"/>
            </a:prstClr>
          </a:solidFill>
          <a:ln>
            <a:noFill/>
          </a:ln>
        </p:spPr>
      </p:pic>
      <p:sp>
        <p:nvSpPr>
          <p:cNvPr id="14" name="Rishi living room">
            <a:extLst>
              <a:ext uri="{FF2B5EF4-FFF2-40B4-BE49-F238E27FC236}">
                <a16:creationId xmlns:a16="http://schemas.microsoft.com/office/drawing/2014/main" id="{12F58158-8D65-46CF-8B8A-05328DF67162}"/>
              </a:ext>
            </a:extLst>
          </p:cNvPr>
          <p:cNvSpPr>
            <a:spLocks/>
          </p:cNvSpPr>
          <p:nvPr/>
        </p:nvSpPr>
        <p:spPr bwMode="auto">
          <a:xfrm flipV="1">
            <a:off x="1" y="-4"/>
            <a:ext cx="9465276" cy="6858003"/>
          </a:xfrm>
          <a:custGeom>
            <a:avLst/>
            <a:gdLst>
              <a:gd name="T0" fmla="*/ 34 w 2812"/>
              <a:gd name="T1" fmla="*/ 0 h 1361"/>
              <a:gd name="T2" fmla="*/ 0 w 2812"/>
              <a:gd name="T3" fmla="*/ 34 h 1361"/>
              <a:gd name="T4" fmla="*/ 0 w 2812"/>
              <a:gd name="T5" fmla="*/ 1361 h 1361"/>
              <a:gd name="T6" fmla="*/ 2778 w 2812"/>
              <a:gd name="T7" fmla="*/ 1361 h 1361"/>
              <a:gd name="T8" fmla="*/ 2812 w 2812"/>
              <a:gd name="T9" fmla="*/ 1327 h 1361"/>
              <a:gd name="T10" fmla="*/ 2812 w 2812"/>
              <a:gd name="T11" fmla="*/ 34 h 1361"/>
              <a:gd name="T12" fmla="*/ 2778 w 2812"/>
              <a:gd name="T13" fmla="*/ 0 h 1361"/>
              <a:gd name="T14" fmla="*/ 34 w 2812"/>
              <a:gd name="T15" fmla="*/ 0 h 13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2" h="1361">
                <a:moveTo>
                  <a:pt x="34" y="0"/>
                </a:moveTo>
                <a:cubicBezTo>
                  <a:pt x="34" y="0"/>
                  <a:pt x="0" y="0"/>
                  <a:pt x="0" y="34"/>
                </a:cubicBezTo>
                <a:cubicBezTo>
                  <a:pt x="0" y="1361"/>
                  <a:pt x="0" y="1361"/>
                  <a:pt x="0" y="1361"/>
                </a:cubicBezTo>
                <a:cubicBezTo>
                  <a:pt x="2778" y="1361"/>
                  <a:pt x="2778" y="1361"/>
                  <a:pt x="2778" y="1361"/>
                </a:cubicBezTo>
                <a:cubicBezTo>
                  <a:pt x="2778" y="1361"/>
                  <a:pt x="2812" y="1361"/>
                  <a:pt x="2812" y="1327"/>
                </a:cubicBezTo>
                <a:cubicBezTo>
                  <a:pt x="2812" y="34"/>
                  <a:pt x="2812" y="34"/>
                  <a:pt x="2812" y="34"/>
                </a:cubicBezTo>
                <a:cubicBezTo>
                  <a:pt x="2812" y="34"/>
                  <a:pt x="2812" y="0"/>
                  <a:pt x="2778" y="0"/>
                </a:cubicBezTo>
                <a:lnTo>
                  <a:pt x="34" y="0"/>
                </a:lnTo>
                <a:close/>
              </a:path>
            </a:pathLst>
          </a:custGeom>
          <a:gradFill flip="none" rotWithShape="1">
            <a:gsLst>
              <a:gs pos="21000">
                <a:srgbClr val="000000">
                  <a:lumMod val="0"/>
                  <a:alpha val="62000"/>
                </a:srgbClr>
              </a:gs>
              <a:gs pos="69000">
                <a:schemeClr val="bg1">
                  <a:alpha val="0"/>
                </a:schemeClr>
              </a:gs>
            </a:gsLst>
            <a:lin ang="19800000" scaled="0"/>
            <a:tileRect/>
          </a:gradFill>
          <a:ln>
            <a:noFill/>
          </a:ln>
        </p:spPr>
        <p:txBody>
          <a:bodyPr vert="horz" wrap="square" lIns="90500" tIns="108000" rIns="90500" bIns="45250" numCol="1" anchor="t" anchorCtr="0" compatLnSpc="1">
            <a:prstTxWarp prst="textNoShape">
              <a:avLst/>
            </a:prstTxWarp>
          </a:bodyPr>
          <a:lstStyle/>
          <a:p>
            <a:pPr marL="0" marR="0" lvl="0" indent="0" algn="l" defTabSz="90369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15254"/>
              </a:solidFill>
              <a:effectLst/>
              <a:uLnTx/>
              <a:uFillTx/>
              <a:latin typeface="Arial"/>
              <a:ea typeface="+mn-ea"/>
              <a:cs typeface="+mn-cs"/>
            </a:endParaRPr>
          </a:p>
        </p:txBody>
      </p:sp>
      <p:pic>
        <p:nvPicPr>
          <p:cNvPr id="9" name="Picture 8">
            <a:extLst>
              <a:ext uri="{FF2B5EF4-FFF2-40B4-BE49-F238E27FC236}">
                <a16:creationId xmlns:a16="http://schemas.microsoft.com/office/drawing/2014/main" id="{0D7E0F57-114D-4CAE-84AE-5D7445B31C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1C7D178C-9152-4951-AB61-3D710D27A8E8}"/>
              </a:ext>
            </a:extLst>
          </p:cNvPr>
          <p:cNvSpPr>
            <a:spLocks noGrp="1"/>
          </p:cNvSpPr>
          <p:nvPr>
            <p:ph type="ctrTitle"/>
          </p:nvPr>
        </p:nvSpPr>
        <p:spPr/>
        <p:txBody>
          <a:bodyPr>
            <a:normAutofit/>
          </a:bodyPr>
          <a:lstStyle/>
          <a:p>
            <a:r>
              <a:rPr lang="en-GB" dirty="0"/>
              <a:t>TV is a trusted &amp; safe environment </a:t>
            </a:r>
            <a:br>
              <a:rPr lang="en-GB" dirty="0"/>
            </a:br>
            <a:r>
              <a:rPr lang="en-GB" dirty="0"/>
              <a:t>for brands</a:t>
            </a:r>
          </a:p>
        </p:txBody>
      </p:sp>
      <p:sp>
        <p:nvSpPr>
          <p:cNvPr id="2" name="Text Placeholder 1">
            <a:extLst>
              <a:ext uri="{FF2B5EF4-FFF2-40B4-BE49-F238E27FC236}">
                <a16:creationId xmlns:a16="http://schemas.microsoft.com/office/drawing/2014/main" id="{AC6FB535-37AD-437D-8EAB-9B88E9124D76}"/>
              </a:ext>
            </a:extLst>
          </p:cNvPr>
          <p:cNvSpPr>
            <a:spLocks noGrp="1"/>
          </p:cNvSpPr>
          <p:nvPr>
            <p:ph type="body" sz="quarter" idx="14"/>
          </p:nvPr>
        </p:nvSpPr>
        <p:spPr/>
        <p:txBody>
          <a:bodyPr/>
          <a:lstStyle/>
          <a:p>
            <a:r>
              <a:rPr lang="en-US" dirty="0"/>
              <a:t>SECTION TWO</a:t>
            </a:r>
            <a:endParaRPr lang="en-GB" dirty="0"/>
          </a:p>
        </p:txBody>
      </p:sp>
      <p:cxnSp>
        <p:nvCxnSpPr>
          <p:cNvPr id="7" name="Straight Connector 6">
            <a:extLst>
              <a:ext uri="{FF2B5EF4-FFF2-40B4-BE49-F238E27FC236}">
                <a16:creationId xmlns:a16="http://schemas.microsoft.com/office/drawing/2014/main" id="{26279435-AD60-4A15-8DCB-51DA8161582C}"/>
              </a:ext>
            </a:extLst>
          </p:cNvPr>
          <p:cNvCxnSpPr/>
          <p:nvPr/>
        </p:nvCxnSpPr>
        <p:spPr>
          <a:xfrm>
            <a:off x="479425" y="467468"/>
            <a:ext cx="5521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5D72F37-7679-4327-97F6-AB3D294E8292}"/>
              </a:ext>
            </a:extLst>
          </p:cNvPr>
          <p:cNvSpPr txBox="1"/>
          <p:nvPr/>
        </p:nvSpPr>
        <p:spPr>
          <a:xfrm rot="16200000">
            <a:off x="10486929" y="4324278"/>
            <a:ext cx="2982494" cy="246221"/>
          </a:xfrm>
          <a:prstGeom prst="rect">
            <a:avLst/>
          </a:prstGeom>
          <a:noFill/>
        </p:spPr>
        <p:txBody>
          <a:bodyPr wrap="square" rtlCol="0">
            <a:spAutoFit/>
          </a:bodyPr>
          <a:lstStyle/>
          <a:p>
            <a:pPr lvl="0">
              <a:defRPr/>
            </a:pPr>
            <a:r>
              <a:rPr lang="en-GB" sz="1000" dirty="0">
                <a:solidFill>
                  <a:prstClr val="white"/>
                </a:solidFill>
              </a:rPr>
              <a:t>Sky Mobile - Keep Rollin</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1738815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33814EA8-963E-4180-7DB4-1F2D0E13D27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a:prstGeom prst="rect">
            <a:avLst/>
          </a:prstGeom>
          <a:solidFill>
            <a:prstClr val="white">
              <a:lumMod val="85000"/>
            </a:prstClr>
          </a:solidFill>
        </p:spPr>
      </p:pic>
      <p:sp>
        <p:nvSpPr>
          <p:cNvPr id="9" name="TextBox 8">
            <a:extLst>
              <a:ext uri="{FF2B5EF4-FFF2-40B4-BE49-F238E27FC236}">
                <a16:creationId xmlns:a16="http://schemas.microsoft.com/office/drawing/2014/main" id="{83BC3494-7047-468E-95E7-6E2753EE2079}"/>
              </a:ext>
            </a:extLst>
          </p:cNvPr>
          <p:cNvSpPr txBox="1"/>
          <p:nvPr/>
        </p:nvSpPr>
        <p:spPr>
          <a:xfrm rot="16200000">
            <a:off x="10486930" y="4324278"/>
            <a:ext cx="2982494" cy="246221"/>
          </a:xfrm>
          <a:prstGeom prst="rect">
            <a:avLst/>
          </a:prstGeom>
          <a:noFill/>
        </p:spPr>
        <p:txBody>
          <a:bodyPr wrap="square" rtlCol="0">
            <a:spAutoFit/>
          </a:bodyPr>
          <a:lstStyle/>
          <a:p>
            <a:r>
              <a:rPr lang="en-US" sz="1000" dirty="0" err="1">
                <a:solidFill>
                  <a:schemeClr val="bg1"/>
                </a:solidFill>
              </a:rPr>
              <a:t>Staysure</a:t>
            </a:r>
            <a:r>
              <a:rPr lang="en-US" sz="1000" dirty="0">
                <a:solidFill>
                  <a:schemeClr val="bg1"/>
                </a:solidFill>
              </a:rPr>
              <a:t> - Where the Sun Don't Shine</a:t>
            </a:r>
            <a:endParaRPr lang="en-GB" sz="1000" dirty="0">
              <a:solidFill>
                <a:schemeClr val="bg1"/>
              </a:solidFill>
            </a:endParaRPr>
          </a:p>
        </p:txBody>
      </p:sp>
      <p:sp>
        <p:nvSpPr>
          <p:cNvPr id="5" name="Title 4">
            <a:extLst>
              <a:ext uri="{FF2B5EF4-FFF2-40B4-BE49-F238E27FC236}">
                <a16:creationId xmlns:a16="http://schemas.microsoft.com/office/drawing/2014/main" id="{B320F8FB-5033-458F-9204-AEFF3FBEA82B}"/>
              </a:ext>
            </a:extLst>
          </p:cNvPr>
          <p:cNvSpPr>
            <a:spLocks noGrp="1"/>
          </p:cNvSpPr>
          <p:nvPr>
            <p:ph type="title"/>
          </p:nvPr>
        </p:nvSpPr>
        <p:spPr>
          <a:xfrm>
            <a:off x="371476" y="224929"/>
            <a:ext cx="5636418" cy="1021181"/>
          </a:xfrm>
        </p:spPr>
        <p:txBody>
          <a:bodyPr>
            <a:normAutofit fontScale="90000"/>
          </a:bodyPr>
          <a:lstStyle/>
          <a:p>
            <a:r>
              <a:rPr lang="en-GB" dirty="0"/>
              <a:t>Summary – </a:t>
            </a:r>
            <a:br>
              <a:rPr lang="en-GB" dirty="0"/>
            </a:br>
            <a:r>
              <a:rPr lang="en-GB" dirty="0"/>
              <a:t>TV is a trusted &amp; safe environment for brands</a:t>
            </a:r>
          </a:p>
        </p:txBody>
      </p:sp>
      <p:sp>
        <p:nvSpPr>
          <p:cNvPr id="6" name="Text Placeholder 5">
            <a:extLst>
              <a:ext uri="{FF2B5EF4-FFF2-40B4-BE49-F238E27FC236}">
                <a16:creationId xmlns:a16="http://schemas.microsoft.com/office/drawing/2014/main" id="{A2A3C695-2730-4CAC-B2EA-B2EAFB1A9F08}"/>
              </a:ext>
            </a:extLst>
          </p:cNvPr>
          <p:cNvSpPr>
            <a:spLocks noGrp="1"/>
          </p:cNvSpPr>
          <p:nvPr>
            <p:ph type="body" sz="quarter" idx="13"/>
          </p:nvPr>
        </p:nvSpPr>
        <p:spPr>
          <a:xfrm>
            <a:off x="377758" y="1614207"/>
            <a:ext cx="4973175" cy="3651531"/>
          </a:xfrm>
        </p:spPr>
        <p:txBody>
          <a:bodyPr>
            <a:normAutofit/>
          </a:bodyPr>
          <a:lstStyle/>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GB" sz="2000" dirty="0">
                <a:solidFill>
                  <a:schemeClr val="tx1"/>
                </a:solidFill>
              </a:rPr>
              <a:t> </a:t>
            </a:r>
            <a:r>
              <a:rPr lang="en-GB" sz="2000" dirty="0"/>
              <a:t>TV’s hidden value includes high value exchange, strong costly signals and high attention levels.</a:t>
            </a:r>
          </a:p>
          <a:p>
            <a:pPr marL="285750" indent="-285750">
              <a:spcAft>
                <a:spcPts val="1200"/>
              </a:spcAft>
              <a:buFont typeface="Arial" panose="020B0604020202020204" pitchFamily="34" charset="0"/>
              <a:buChar char="—"/>
            </a:pPr>
            <a:r>
              <a:rPr lang="en-GB" sz="2000" dirty="0"/>
              <a:t>TV ads were most trusted by the UK public (35%)</a:t>
            </a:r>
          </a:p>
        </p:txBody>
      </p:sp>
      <p:sp>
        <p:nvSpPr>
          <p:cNvPr id="7" name="Text Placeholder 12">
            <a:extLst>
              <a:ext uri="{FF2B5EF4-FFF2-40B4-BE49-F238E27FC236}">
                <a16:creationId xmlns:a16="http://schemas.microsoft.com/office/drawing/2014/main" id="{67B37C66-0F37-432E-A3CF-1FFADF977E78}"/>
              </a:ext>
            </a:extLst>
          </p:cNvPr>
          <p:cNvSpPr txBox="1">
            <a:spLocks/>
          </p:cNvSpPr>
          <p:nvPr/>
        </p:nvSpPr>
        <p:spPr>
          <a:xfrm>
            <a:off x="0" y="5633835"/>
            <a:ext cx="172757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800" dirty="0"/>
              <a:t>Sources: please see notes</a:t>
            </a:r>
          </a:p>
          <a:p>
            <a:pPr>
              <a:spcBef>
                <a:spcPts val="0"/>
              </a:spcBef>
            </a:pPr>
            <a:endParaRPr lang="en-GB" sz="800" dirty="0"/>
          </a:p>
        </p:txBody>
      </p:sp>
    </p:spTree>
    <p:extLst>
      <p:ext uri="{BB962C8B-B14F-4D97-AF65-F5344CB8AC3E}">
        <p14:creationId xmlns:p14="http://schemas.microsoft.com/office/powerpoint/2010/main" val="3027786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C2502EA-6FDF-E630-7811-7893D156D6D3}"/>
              </a:ext>
            </a:extLst>
          </p:cNvPr>
          <p:cNvSpPr>
            <a:spLocks noGrp="1"/>
          </p:cNvSpPr>
          <p:nvPr>
            <p:ph type="title"/>
          </p:nvPr>
        </p:nvSpPr>
        <p:spPr/>
        <p:txBody>
          <a:bodyPr/>
          <a:lstStyle/>
          <a:p>
            <a:r>
              <a:rPr lang="en-GB" dirty="0"/>
              <a:t>TV’s hidden value</a:t>
            </a:r>
          </a:p>
        </p:txBody>
      </p:sp>
      <p:grpSp>
        <p:nvGrpSpPr>
          <p:cNvPr id="3" name="Group 4">
            <a:extLst>
              <a:ext uri="{FF2B5EF4-FFF2-40B4-BE49-F238E27FC236}">
                <a16:creationId xmlns:a16="http://schemas.microsoft.com/office/drawing/2014/main" id="{1AC9F6B4-D0D5-4815-EAE5-764B16B15AD8}"/>
              </a:ext>
            </a:extLst>
          </p:cNvPr>
          <p:cNvGrpSpPr>
            <a:grpSpLocks noChangeAspect="1"/>
          </p:cNvGrpSpPr>
          <p:nvPr/>
        </p:nvGrpSpPr>
        <p:grpSpPr bwMode="auto">
          <a:xfrm>
            <a:off x="2667955" y="1173819"/>
            <a:ext cx="6982668" cy="4510362"/>
            <a:chOff x="6722" y="3088"/>
            <a:chExt cx="304" cy="215"/>
          </a:xfrm>
          <a:solidFill>
            <a:schemeClr val="tx2"/>
          </a:solidFill>
        </p:grpSpPr>
        <p:sp>
          <p:nvSpPr>
            <p:cNvPr id="7" name="Oval 5">
              <a:extLst>
                <a:ext uri="{FF2B5EF4-FFF2-40B4-BE49-F238E27FC236}">
                  <a16:creationId xmlns:a16="http://schemas.microsoft.com/office/drawing/2014/main" id="{11B7AB5C-6E4F-9893-A30D-3536A0E50E33}"/>
                </a:ext>
              </a:extLst>
            </p:cNvPr>
            <p:cNvSpPr>
              <a:spLocks noChangeArrowheads="1"/>
            </p:cNvSpPr>
            <p:nvPr/>
          </p:nvSpPr>
          <p:spPr bwMode="auto">
            <a:xfrm>
              <a:off x="6869" y="3236"/>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6">
              <a:extLst>
                <a:ext uri="{FF2B5EF4-FFF2-40B4-BE49-F238E27FC236}">
                  <a16:creationId xmlns:a16="http://schemas.microsoft.com/office/drawing/2014/main" id="{D35BA474-1C59-707D-13F6-4E73092A3646}"/>
                </a:ext>
              </a:extLst>
            </p:cNvPr>
            <p:cNvSpPr>
              <a:spLocks noEditPoints="1"/>
            </p:cNvSpPr>
            <p:nvPr/>
          </p:nvSpPr>
          <p:spPr bwMode="auto">
            <a:xfrm>
              <a:off x="6722" y="3088"/>
              <a:ext cx="304" cy="215"/>
            </a:xfrm>
            <a:custGeom>
              <a:avLst/>
              <a:gdLst>
                <a:gd name="T0" fmla="*/ 170 w 182"/>
                <a:gd name="T1" fmla="*/ 0 h 128"/>
                <a:gd name="T2" fmla="*/ 12 w 182"/>
                <a:gd name="T3" fmla="*/ 0 h 128"/>
                <a:gd name="T4" fmla="*/ 0 w 182"/>
                <a:gd name="T5" fmla="*/ 12 h 128"/>
                <a:gd name="T6" fmla="*/ 0 w 182"/>
                <a:gd name="T7" fmla="*/ 94 h 128"/>
                <a:gd name="T8" fmla="*/ 12 w 182"/>
                <a:gd name="T9" fmla="*/ 106 h 128"/>
                <a:gd name="T10" fmla="*/ 71 w 182"/>
                <a:gd name="T11" fmla="*/ 106 h 128"/>
                <a:gd name="T12" fmla="*/ 71 w 182"/>
                <a:gd name="T13" fmla="*/ 123 h 128"/>
                <a:gd name="T14" fmla="*/ 48 w 182"/>
                <a:gd name="T15" fmla="*/ 123 h 128"/>
                <a:gd name="T16" fmla="*/ 45 w 182"/>
                <a:gd name="T17" fmla="*/ 126 h 128"/>
                <a:gd name="T18" fmla="*/ 48 w 182"/>
                <a:gd name="T19" fmla="*/ 128 h 128"/>
                <a:gd name="T20" fmla="*/ 134 w 182"/>
                <a:gd name="T21" fmla="*/ 128 h 128"/>
                <a:gd name="T22" fmla="*/ 136 w 182"/>
                <a:gd name="T23" fmla="*/ 126 h 128"/>
                <a:gd name="T24" fmla="*/ 134 w 182"/>
                <a:gd name="T25" fmla="*/ 123 h 128"/>
                <a:gd name="T26" fmla="*/ 111 w 182"/>
                <a:gd name="T27" fmla="*/ 123 h 128"/>
                <a:gd name="T28" fmla="*/ 111 w 182"/>
                <a:gd name="T29" fmla="*/ 106 h 128"/>
                <a:gd name="T30" fmla="*/ 170 w 182"/>
                <a:gd name="T31" fmla="*/ 106 h 128"/>
                <a:gd name="T32" fmla="*/ 182 w 182"/>
                <a:gd name="T33" fmla="*/ 94 h 128"/>
                <a:gd name="T34" fmla="*/ 182 w 182"/>
                <a:gd name="T35" fmla="*/ 12 h 128"/>
                <a:gd name="T36" fmla="*/ 170 w 182"/>
                <a:gd name="T37" fmla="*/ 0 h 128"/>
                <a:gd name="T38" fmla="*/ 106 w 182"/>
                <a:gd name="T39" fmla="*/ 123 h 128"/>
                <a:gd name="T40" fmla="*/ 76 w 182"/>
                <a:gd name="T41" fmla="*/ 123 h 128"/>
                <a:gd name="T42" fmla="*/ 76 w 182"/>
                <a:gd name="T43" fmla="*/ 106 h 128"/>
                <a:gd name="T44" fmla="*/ 106 w 182"/>
                <a:gd name="T45" fmla="*/ 106 h 128"/>
                <a:gd name="T46" fmla="*/ 106 w 182"/>
                <a:gd name="T47" fmla="*/ 123 h 128"/>
                <a:gd name="T48" fmla="*/ 177 w 182"/>
                <a:gd name="T49" fmla="*/ 94 h 128"/>
                <a:gd name="T50" fmla="*/ 170 w 182"/>
                <a:gd name="T51" fmla="*/ 101 h 128"/>
                <a:gd name="T52" fmla="*/ 12 w 182"/>
                <a:gd name="T53" fmla="*/ 101 h 128"/>
                <a:gd name="T54" fmla="*/ 5 w 182"/>
                <a:gd name="T55" fmla="*/ 94 h 128"/>
                <a:gd name="T56" fmla="*/ 5 w 182"/>
                <a:gd name="T57" fmla="*/ 12 h 128"/>
                <a:gd name="T58" fmla="*/ 12 w 182"/>
                <a:gd name="T59" fmla="*/ 5 h 128"/>
                <a:gd name="T60" fmla="*/ 170 w 182"/>
                <a:gd name="T61" fmla="*/ 5 h 128"/>
                <a:gd name="T62" fmla="*/ 177 w 182"/>
                <a:gd name="T63" fmla="*/ 12 h 128"/>
                <a:gd name="T64" fmla="*/ 177 w 182"/>
                <a:gd name="T65" fmla="*/ 9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128">
                  <a:moveTo>
                    <a:pt x="170" y="0"/>
                  </a:moveTo>
                  <a:cubicBezTo>
                    <a:pt x="12" y="0"/>
                    <a:pt x="12" y="0"/>
                    <a:pt x="12" y="0"/>
                  </a:cubicBezTo>
                  <a:cubicBezTo>
                    <a:pt x="5" y="0"/>
                    <a:pt x="0" y="6"/>
                    <a:pt x="0" y="12"/>
                  </a:cubicBezTo>
                  <a:cubicBezTo>
                    <a:pt x="0" y="94"/>
                    <a:pt x="0" y="94"/>
                    <a:pt x="0" y="94"/>
                  </a:cubicBezTo>
                  <a:cubicBezTo>
                    <a:pt x="0" y="101"/>
                    <a:pt x="5" y="106"/>
                    <a:pt x="12" y="106"/>
                  </a:cubicBezTo>
                  <a:cubicBezTo>
                    <a:pt x="71" y="106"/>
                    <a:pt x="71" y="106"/>
                    <a:pt x="71" y="106"/>
                  </a:cubicBezTo>
                  <a:cubicBezTo>
                    <a:pt x="71" y="123"/>
                    <a:pt x="71" y="123"/>
                    <a:pt x="71" y="123"/>
                  </a:cubicBezTo>
                  <a:cubicBezTo>
                    <a:pt x="48" y="123"/>
                    <a:pt x="48" y="123"/>
                    <a:pt x="48" y="123"/>
                  </a:cubicBezTo>
                  <a:cubicBezTo>
                    <a:pt x="47" y="123"/>
                    <a:pt x="45" y="124"/>
                    <a:pt x="45" y="126"/>
                  </a:cubicBezTo>
                  <a:cubicBezTo>
                    <a:pt x="45" y="127"/>
                    <a:pt x="47" y="128"/>
                    <a:pt x="48" y="128"/>
                  </a:cubicBezTo>
                  <a:cubicBezTo>
                    <a:pt x="134" y="128"/>
                    <a:pt x="134" y="128"/>
                    <a:pt x="134" y="128"/>
                  </a:cubicBezTo>
                  <a:cubicBezTo>
                    <a:pt x="135" y="128"/>
                    <a:pt x="136" y="127"/>
                    <a:pt x="136" y="126"/>
                  </a:cubicBezTo>
                  <a:cubicBezTo>
                    <a:pt x="136" y="124"/>
                    <a:pt x="135" y="123"/>
                    <a:pt x="134" y="123"/>
                  </a:cubicBezTo>
                  <a:cubicBezTo>
                    <a:pt x="111" y="123"/>
                    <a:pt x="111" y="123"/>
                    <a:pt x="111" y="123"/>
                  </a:cubicBezTo>
                  <a:cubicBezTo>
                    <a:pt x="111" y="106"/>
                    <a:pt x="111" y="106"/>
                    <a:pt x="111" y="106"/>
                  </a:cubicBezTo>
                  <a:cubicBezTo>
                    <a:pt x="170" y="106"/>
                    <a:pt x="170" y="106"/>
                    <a:pt x="170" y="106"/>
                  </a:cubicBezTo>
                  <a:cubicBezTo>
                    <a:pt x="177" y="106"/>
                    <a:pt x="182" y="101"/>
                    <a:pt x="182" y="94"/>
                  </a:cubicBezTo>
                  <a:cubicBezTo>
                    <a:pt x="182" y="12"/>
                    <a:pt x="182" y="12"/>
                    <a:pt x="182" y="12"/>
                  </a:cubicBezTo>
                  <a:cubicBezTo>
                    <a:pt x="182" y="6"/>
                    <a:pt x="177" y="0"/>
                    <a:pt x="170" y="0"/>
                  </a:cubicBezTo>
                  <a:close/>
                  <a:moveTo>
                    <a:pt x="106" y="123"/>
                  </a:moveTo>
                  <a:cubicBezTo>
                    <a:pt x="76" y="123"/>
                    <a:pt x="76" y="123"/>
                    <a:pt x="76" y="123"/>
                  </a:cubicBezTo>
                  <a:cubicBezTo>
                    <a:pt x="76" y="106"/>
                    <a:pt x="76" y="106"/>
                    <a:pt x="76" y="106"/>
                  </a:cubicBezTo>
                  <a:cubicBezTo>
                    <a:pt x="106" y="106"/>
                    <a:pt x="106" y="106"/>
                    <a:pt x="106" y="106"/>
                  </a:cubicBezTo>
                  <a:lnTo>
                    <a:pt x="106" y="123"/>
                  </a:lnTo>
                  <a:close/>
                  <a:moveTo>
                    <a:pt x="177" y="94"/>
                  </a:moveTo>
                  <a:cubicBezTo>
                    <a:pt x="177" y="98"/>
                    <a:pt x="174" y="101"/>
                    <a:pt x="170" y="101"/>
                  </a:cubicBezTo>
                  <a:cubicBezTo>
                    <a:pt x="12" y="101"/>
                    <a:pt x="12" y="101"/>
                    <a:pt x="12" y="101"/>
                  </a:cubicBezTo>
                  <a:cubicBezTo>
                    <a:pt x="8" y="101"/>
                    <a:pt x="5" y="98"/>
                    <a:pt x="5" y="94"/>
                  </a:cubicBezTo>
                  <a:cubicBezTo>
                    <a:pt x="5" y="12"/>
                    <a:pt x="5" y="12"/>
                    <a:pt x="5" y="12"/>
                  </a:cubicBezTo>
                  <a:cubicBezTo>
                    <a:pt x="5" y="8"/>
                    <a:pt x="8" y="5"/>
                    <a:pt x="12" y="5"/>
                  </a:cubicBezTo>
                  <a:cubicBezTo>
                    <a:pt x="170" y="5"/>
                    <a:pt x="170" y="5"/>
                    <a:pt x="170" y="5"/>
                  </a:cubicBezTo>
                  <a:cubicBezTo>
                    <a:pt x="174" y="5"/>
                    <a:pt x="177" y="8"/>
                    <a:pt x="177" y="12"/>
                  </a:cubicBezTo>
                  <a:lnTo>
                    <a:pt x="17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0" name="Rectangle 9">
            <a:extLst>
              <a:ext uri="{FF2B5EF4-FFF2-40B4-BE49-F238E27FC236}">
                <a16:creationId xmlns:a16="http://schemas.microsoft.com/office/drawing/2014/main" id="{B543B350-487C-2455-D119-DD370480E597}"/>
              </a:ext>
            </a:extLst>
          </p:cNvPr>
          <p:cNvSpPr/>
          <p:nvPr/>
        </p:nvSpPr>
        <p:spPr>
          <a:xfrm>
            <a:off x="5696465" y="4122537"/>
            <a:ext cx="601120" cy="424749"/>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945BBF13-54D2-381D-286E-D447537B506C}"/>
              </a:ext>
            </a:extLst>
          </p:cNvPr>
          <p:cNvSpPr txBox="1"/>
          <p:nvPr/>
        </p:nvSpPr>
        <p:spPr>
          <a:xfrm>
            <a:off x="3008557" y="1698280"/>
            <a:ext cx="4567968" cy="2585323"/>
          </a:xfrm>
          <a:prstGeom prst="rect">
            <a:avLst/>
          </a:prstGeom>
          <a:noFill/>
        </p:spPr>
        <p:txBody>
          <a:bodyPr wrap="square" rtlCol="0">
            <a:spAutoFit/>
          </a:bodyPr>
          <a:lstStyle/>
          <a:p>
            <a:pPr algn="l"/>
            <a:r>
              <a:rPr lang="en-GB" dirty="0"/>
              <a:t>High value exchange</a:t>
            </a:r>
          </a:p>
          <a:p>
            <a:pPr algn="l"/>
            <a:endParaRPr lang="en-GB" dirty="0"/>
          </a:p>
          <a:p>
            <a:pPr algn="l"/>
            <a:r>
              <a:rPr lang="en-GB" dirty="0"/>
              <a:t>Shared viewing</a:t>
            </a:r>
          </a:p>
          <a:p>
            <a:pPr algn="l"/>
            <a:endParaRPr lang="en-GB" dirty="0"/>
          </a:p>
          <a:p>
            <a:pPr algn="l"/>
            <a:r>
              <a:rPr lang="en-GB" dirty="0"/>
              <a:t>Strong costly signals</a:t>
            </a:r>
          </a:p>
          <a:p>
            <a:pPr algn="l"/>
            <a:endParaRPr lang="en-GB" dirty="0"/>
          </a:p>
          <a:p>
            <a:pPr algn="l"/>
            <a:r>
              <a:rPr lang="en-GB" dirty="0"/>
              <a:t>Trusted </a:t>
            </a:r>
          </a:p>
          <a:p>
            <a:pPr algn="l"/>
            <a:endParaRPr lang="en-GB" dirty="0"/>
          </a:p>
          <a:p>
            <a:pPr algn="l"/>
            <a:r>
              <a:rPr lang="en-GB" dirty="0"/>
              <a:t>Not perceived to be targeted</a:t>
            </a:r>
          </a:p>
        </p:txBody>
      </p:sp>
      <p:sp>
        <p:nvSpPr>
          <p:cNvPr id="6" name="TextBox 5">
            <a:extLst>
              <a:ext uri="{FF2B5EF4-FFF2-40B4-BE49-F238E27FC236}">
                <a16:creationId xmlns:a16="http://schemas.microsoft.com/office/drawing/2014/main" id="{2940FEB7-991B-590D-CBE0-204E34F14D61}"/>
              </a:ext>
            </a:extLst>
          </p:cNvPr>
          <p:cNvSpPr txBox="1"/>
          <p:nvPr/>
        </p:nvSpPr>
        <p:spPr>
          <a:xfrm>
            <a:off x="6576173" y="1698279"/>
            <a:ext cx="4567968" cy="2585323"/>
          </a:xfrm>
          <a:prstGeom prst="rect">
            <a:avLst/>
          </a:prstGeom>
          <a:noFill/>
        </p:spPr>
        <p:txBody>
          <a:bodyPr wrap="square" rtlCol="0">
            <a:spAutoFit/>
          </a:bodyPr>
          <a:lstStyle/>
          <a:p>
            <a:pPr algn="l"/>
            <a:r>
              <a:rPr lang="en-GB" dirty="0"/>
              <a:t>Big screen</a:t>
            </a:r>
          </a:p>
          <a:p>
            <a:pPr algn="l"/>
            <a:endParaRPr lang="en-GB" dirty="0"/>
          </a:p>
          <a:p>
            <a:pPr algn="l"/>
            <a:r>
              <a:rPr lang="en-GB" dirty="0"/>
              <a:t>High attention levels</a:t>
            </a:r>
          </a:p>
          <a:p>
            <a:pPr algn="l"/>
            <a:endParaRPr lang="en-GB" dirty="0"/>
          </a:p>
          <a:p>
            <a:pPr algn="l"/>
            <a:r>
              <a:rPr lang="en-GB" dirty="0"/>
              <a:t>High completion rates</a:t>
            </a:r>
          </a:p>
          <a:p>
            <a:pPr algn="l"/>
            <a:endParaRPr lang="en-GB" dirty="0"/>
          </a:p>
          <a:p>
            <a:pPr algn="l"/>
            <a:r>
              <a:rPr lang="en-GB" dirty="0"/>
              <a:t>Bot free</a:t>
            </a:r>
          </a:p>
          <a:p>
            <a:pPr algn="l"/>
            <a:endParaRPr lang="en-GB" dirty="0"/>
          </a:p>
          <a:p>
            <a:pPr algn="l"/>
            <a:r>
              <a:rPr lang="en-GB" dirty="0"/>
              <a:t>Regulated / Ad clearance</a:t>
            </a:r>
          </a:p>
        </p:txBody>
      </p:sp>
    </p:spTree>
    <p:extLst>
      <p:ext uri="{BB962C8B-B14F-4D97-AF65-F5344CB8AC3E}">
        <p14:creationId xmlns:p14="http://schemas.microsoft.com/office/powerpoint/2010/main" val="1463083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3B8ABCAA-5258-2A73-A905-F3473829127A}"/>
              </a:ext>
            </a:extLst>
          </p:cNvPr>
          <p:cNvGraphicFramePr/>
          <p:nvPr/>
        </p:nvGraphicFramePr>
        <p:xfrm>
          <a:off x="6168208" y="899816"/>
          <a:ext cx="1752128" cy="1762396"/>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a:extLst>
              <a:ext uri="{FF2B5EF4-FFF2-40B4-BE49-F238E27FC236}">
                <a16:creationId xmlns:a16="http://schemas.microsoft.com/office/drawing/2014/main" id="{15062DF0-FE2C-06DA-3AFF-8134F9F651CA}"/>
              </a:ext>
            </a:extLst>
          </p:cNvPr>
          <p:cNvSpPr txBox="1"/>
          <p:nvPr/>
        </p:nvSpPr>
        <p:spPr>
          <a:xfrm>
            <a:off x="6409272"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Magazines</a:t>
            </a:r>
          </a:p>
        </p:txBody>
      </p:sp>
      <p:grpSp>
        <p:nvGrpSpPr>
          <p:cNvPr id="54" name="Group 53">
            <a:extLst>
              <a:ext uri="{FF2B5EF4-FFF2-40B4-BE49-F238E27FC236}">
                <a16:creationId xmlns:a16="http://schemas.microsoft.com/office/drawing/2014/main" id="{9121C7D3-8F65-4F3B-010B-100D98540F15}"/>
              </a:ext>
            </a:extLst>
          </p:cNvPr>
          <p:cNvGrpSpPr/>
          <p:nvPr/>
        </p:nvGrpSpPr>
        <p:grpSpPr>
          <a:xfrm>
            <a:off x="6808151" y="1641106"/>
            <a:ext cx="361099" cy="279816"/>
            <a:chOff x="6943168" y="2354968"/>
            <a:chExt cx="361099" cy="279816"/>
          </a:xfrm>
        </p:grpSpPr>
        <p:sp>
          <p:nvSpPr>
            <p:cNvPr id="55" name="Freeform 54">
              <a:extLst>
                <a:ext uri="{FF2B5EF4-FFF2-40B4-BE49-F238E27FC236}">
                  <a16:creationId xmlns:a16="http://schemas.microsoft.com/office/drawing/2014/main" id="{5611D60E-2016-0272-6634-53186C58EFEC}"/>
                </a:ext>
              </a:extLst>
            </p:cNvPr>
            <p:cNvSpPr>
              <a:spLocks/>
            </p:cNvSpPr>
            <p:nvPr/>
          </p:nvSpPr>
          <p:spPr bwMode="auto">
            <a:xfrm>
              <a:off x="7117826" y="2415607"/>
              <a:ext cx="11784" cy="175655"/>
            </a:xfrm>
            <a:custGeom>
              <a:avLst/>
              <a:gdLst>
                <a:gd name="T0" fmla="*/ 105 w 212"/>
                <a:gd name="T1" fmla="*/ 0 h 3366"/>
                <a:gd name="T2" fmla="*/ 139 w 212"/>
                <a:gd name="T3" fmla="*/ 4 h 3366"/>
                <a:gd name="T4" fmla="*/ 169 w 212"/>
                <a:gd name="T5" fmla="*/ 20 h 3366"/>
                <a:gd name="T6" fmla="*/ 191 w 212"/>
                <a:gd name="T7" fmla="*/ 42 h 3366"/>
                <a:gd name="T8" fmla="*/ 206 w 212"/>
                <a:gd name="T9" fmla="*/ 72 h 3366"/>
                <a:gd name="T10" fmla="*/ 212 w 212"/>
                <a:gd name="T11" fmla="*/ 105 h 3366"/>
                <a:gd name="T12" fmla="*/ 212 w 212"/>
                <a:gd name="T13" fmla="*/ 3260 h 3366"/>
                <a:gd name="T14" fmla="*/ 206 w 212"/>
                <a:gd name="T15" fmla="*/ 3292 h 3366"/>
                <a:gd name="T16" fmla="*/ 191 w 212"/>
                <a:gd name="T17" fmla="*/ 3322 h 3366"/>
                <a:gd name="T18" fmla="*/ 169 w 212"/>
                <a:gd name="T19" fmla="*/ 3344 h 3366"/>
                <a:gd name="T20" fmla="*/ 139 w 212"/>
                <a:gd name="T21" fmla="*/ 3360 h 3366"/>
                <a:gd name="T22" fmla="*/ 105 w 212"/>
                <a:gd name="T23" fmla="*/ 3366 h 3366"/>
                <a:gd name="T24" fmla="*/ 73 w 212"/>
                <a:gd name="T25" fmla="*/ 3360 h 3366"/>
                <a:gd name="T26" fmla="*/ 43 w 212"/>
                <a:gd name="T27" fmla="*/ 3344 h 3366"/>
                <a:gd name="T28" fmla="*/ 19 w 212"/>
                <a:gd name="T29" fmla="*/ 3322 h 3366"/>
                <a:gd name="T30" fmla="*/ 6 w 212"/>
                <a:gd name="T31" fmla="*/ 3292 h 3366"/>
                <a:gd name="T32" fmla="*/ 0 w 212"/>
                <a:gd name="T33" fmla="*/ 3260 h 3366"/>
                <a:gd name="T34" fmla="*/ 0 w 212"/>
                <a:gd name="T35" fmla="*/ 105 h 3366"/>
                <a:gd name="T36" fmla="*/ 6 w 212"/>
                <a:gd name="T37" fmla="*/ 72 h 3366"/>
                <a:gd name="T38" fmla="*/ 19 w 212"/>
                <a:gd name="T39" fmla="*/ 42 h 3366"/>
                <a:gd name="T40" fmla="*/ 43 w 212"/>
                <a:gd name="T41" fmla="*/ 20 h 3366"/>
                <a:gd name="T42" fmla="*/ 73 w 212"/>
                <a:gd name="T43" fmla="*/ 4 h 3366"/>
                <a:gd name="T44" fmla="*/ 105 w 212"/>
                <a:gd name="T45" fmla="*/ 0 h 3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3366">
                  <a:moveTo>
                    <a:pt x="105" y="0"/>
                  </a:moveTo>
                  <a:lnTo>
                    <a:pt x="139" y="4"/>
                  </a:lnTo>
                  <a:lnTo>
                    <a:pt x="169" y="20"/>
                  </a:lnTo>
                  <a:lnTo>
                    <a:pt x="191" y="42"/>
                  </a:lnTo>
                  <a:lnTo>
                    <a:pt x="206" y="72"/>
                  </a:lnTo>
                  <a:lnTo>
                    <a:pt x="212" y="105"/>
                  </a:lnTo>
                  <a:lnTo>
                    <a:pt x="212" y="3260"/>
                  </a:lnTo>
                  <a:lnTo>
                    <a:pt x="206" y="3292"/>
                  </a:lnTo>
                  <a:lnTo>
                    <a:pt x="191" y="3322"/>
                  </a:lnTo>
                  <a:lnTo>
                    <a:pt x="169" y="3344"/>
                  </a:lnTo>
                  <a:lnTo>
                    <a:pt x="139" y="3360"/>
                  </a:lnTo>
                  <a:lnTo>
                    <a:pt x="105" y="3366"/>
                  </a:lnTo>
                  <a:lnTo>
                    <a:pt x="73" y="3360"/>
                  </a:lnTo>
                  <a:lnTo>
                    <a:pt x="43" y="3344"/>
                  </a:lnTo>
                  <a:lnTo>
                    <a:pt x="19" y="3322"/>
                  </a:lnTo>
                  <a:lnTo>
                    <a:pt x="6" y="3292"/>
                  </a:lnTo>
                  <a:lnTo>
                    <a:pt x="0" y="3260"/>
                  </a:lnTo>
                  <a:lnTo>
                    <a:pt x="0" y="105"/>
                  </a:lnTo>
                  <a:lnTo>
                    <a:pt x="6" y="72"/>
                  </a:lnTo>
                  <a:lnTo>
                    <a:pt x="19" y="42"/>
                  </a:lnTo>
                  <a:lnTo>
                    <a:pt x="43" y="20"/>
                  </a:lnTo>
                  <a:lnTo>
                    <a:pt x="73" y="4"/>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6" name="Freeform 55">
              <a:extLst>
                <a:ext uri="{FF2B5EF4-FFF2-40B4-BE49-F238E27FC236}">
                  <a16:creationId xmlns:a16="http://schemas.microsoft.com/office/drawing/2014/main" id="{5B0B6D9C-DBFF-BA35-6B7A-BED599DC8DE8}"/>
                </a:ext>
              </a:extLst>
            </p:cNvPr>
            <p:cNvSpPr>
              <a:spLocks/>
            </p:cNvSpPr>
            <p:nvPr/>
          </p:nvSpPr>
          <p:spPr bwMode="auto">
            <a:xfrm>
              <a:off x="6943168" y="2354968"/>
              <a:ext cx="361099" cy="257690"/>
            </a:xfrm>
            <a:custGeom>
              <a:avLst/>
              <a:gdLst>
                <a:gd name="T0" fmla="*/ 2554 w 6558"/>
                <a:gd name="T1" fmla="*/ 56 h 4939"/>
                <a:gd name="T2" fmla="*/ 2930 w 6558"/>
                <a:gd name="T3" fmla="*/ 234 h 4939"/>
                <a:gd name="T4" fmla="*/ 3187 w 6558"/>
                <a:gd name="T5" fmla="*/ 479 h 4939"/>
                <a:gd name="T6" fmla="*/ 3429 w 6558"/>
                <a:gd name="T7" fmla="*/ 409 h 4939"/>
                <a:gd name="T8" fmla="*/ 3692 w 6558"/>
                <a:gd name="T9" fmla="*/ 193 h 4939"/>
                <a:gd name="T10" fmla="*/ 4098 w 6558"/>
                <a:gd name="T11" fmla="*/ 32 h 4939"/>
                <a:gd name="T12" fmla="*/ 4744 w 6558"/>
                <a:gd name="T13" fmla="*/ 24 h 4939"/>
                <a:gd name="T14" fmla="*/ 5512 w 6558"/>
                <a:gd name="T15" fmla="*/ 226 h 4939"/>
                <a:gd name="T16" fmla="*/ 6081 w 6558"/>
                <a:gd name="T17" fmla="*/ 413 h 4939"/>
                <a:gd name="T18" fmla="*/ 6484 w 6558"/>
                <a:gd name="T19" fmla="*/ 479 h 4939"/>
                <a:gd name="T20" fmla="*/ 6558 w 6558"/>
                <a:gd name="T21" fmla="*/ 4834 h 4939"/>
                <a:gd name="T22" fmla="*/ 6453 w 6558"/>
                <a:gd name="T23" fmla="*/ 4939 h 4939"/>
                <a:gd name="T24" fmla="*/ 5927 w 6558"/>
                <a:gd name="T25" fmla="*/ 4844 h 4939"/>
                <a:gd name="T26" fmla="*/ 5309 w 6558"/>
                <a:gd name="T27" fmla="*/ 4637 h 4939"/>
                <a:gd name="T28" fmla="*/ 4569 w 6558"/>
                <a:gd name="T29" fmla="*/ 4472 h 4939"/>
                <a:gd name="T30" fmla="*/ 3996 w 6558"/>
                <a:gd name="T31" fmla="*/ 4534 h 4939"/>
                <a:gd name="T32" fmla="*/ 3586 w 6558"/>
                <a:gd name="T33" fmla="*/ 4806 h 4939"/>
                <a:gd name="T34" fmla="*/ 3459 w 6558"/>
                <a:gd name="T35" fmla="*/ 4830 h 4939"/>
                <a:gd name="T36" fmla="*/ 3403 w 6558"/>
                <a:gd name="T37" fmla="*/ 4712 h 4939"/>
                <a:gd name="T38" fmla="*/ 3570 w 6558"/>
                <a:gd name="T39" fmla="*/ 4532 h 4939"/>
                <a:gd name="T40" fmla="*/ 3917 w 6558"/>
                <a:gd name="T41" fmla="*/ 4339 h 4939"/>
                <a:gd name="T42" fmla="*/ 4418 w 6558"/>
                <a:gd name="T43" fmla="*/ 4256 h 4939"/>
                <a:gd name="T44" fmla="*/ 5215 w 6558"/>
                <a:gd name="T45" fmla="*/ 4387 h 4939"/>
                <a:gd name="T46" fmla="*/ 5900 w 6558"/>
                <a:gd name="T47" fmla="*/ 4613 h 4939"/>
                <a:gd name="T48" fmla="*/ 6345 w 6558"/>
                <a:gd name="T49" fmla="*/ 679 h 4939"/>
                <a:gd name="T50" fmla="*/ 5719 w 6558"/>
                <a:gd name="T51" fmla="*/ 520 h 4939"/>
                <a:gd name="T52" fmla="*/ 5018 w 6558"/>
                <a:gd name="T53" fmla="*/ 296 h 4939"/>
                <a:gd name="T54" fmla="*/ 4310 w 6558"/>
                <a:gd name="T55" fmla="*/ 215 h 4939"/>
                <a:gd name="T56" fmla="*/ 3873 w 6558"/>
                <a:gd name="T57" fmla="*/ 334 h 4939"/>
                <a:gd name="T58" fmla="*/ 3592 w 6558"/>
                <a:gd name="T59" fmla="*/ 546 h 4939"/>
                <a:gd name="T60" fmla="*/ 3437 w 6558"/>
                <a:gd name="T61" fmla="*/ 759 h 4939"/>
                <a:gd name="T62" fmla="*/ 3381 w 6558"/>
                <a:gd name="T63" fmla="*/ 880 h 4939"/>
                <a:gd name="T64" fmla="*/ 3278 w 6558"/>
                <a:gd name="T65" fmla="*/ 960 h 4939"/>
                <a:gd name="T66" fmla="*/ 3175 w 6558"/>
                <a:gd name="T67" fmla="*/ 878 h 4939"/>
                <a:gd name="T68" fmla="*/ 3117 w 6558"/>
                <a:gd name="T69" fmla="*/ 751 h 4939"/>
                <a:gd name="T70" fmla="*/ 2962 w 6558"/>
                <a:gd name="T71" fmla="*/ 538 h 4939"/>
                <a:gd name="T72" fmla="*/ 2681 w 6558"/>
                <a:gd name="T73" fmla="*/ 330 h 4939"/>
                <a:gd name="T74" fmla="*/ 2248 w 6558"/>
                <a:gd name="T75" fmla="*/ 215 h 4939"/>
                <a:gd name="T76" fmla="*/ 1540 w 6558"/>
                <a:gd name="T77" fmla="*/ 296 h 4939"/>
                <a:gd name="T78" fmla="*/ 837 w 6558"/>
                <a:gd name="T79" fmla="*/ 520 h 4939"/>
                <a:gd name="T80" fmla="*/ 211 w 6558"/>
                <a:gd name="T81" fmla="*/ 679 h 4939"/>
                <a:gd name="T82" fmla="*/ 658 w 6558"/>
                <a:gd name="T83" fmla="*/ 4613 h 4939"/>
                <a:gd name="T84" fmla="*/ 1343 w 6558"/>
                <a:gd name="T85" fmla="*/ 4387 h 4939"/>
                <a:gd name="T86" fmla="*/ 2138 w 6558"/>
                <a:gd name="T87" fmla="*/ 4256 h 4939"/>
                <a:gd name="T88" fmla="*/ 2642 w 6558"/>
                <a:gd name="T89" fmla="*/ 4339 h 4939"/>
                <a:gd name="T90" fmla="*/ 2988 w 6558"/>
                <a:gd name="T91" fmla="*/ 4532 h 4939"/>
                <a:gd name="T92" fmla="*/ 3153 w 6558"/>
                <a:gd name="T93" fmla="*/ 4712 h 4939"/>
                <a:gd name="T94" fmla="*/ 3097 w 6558"/>
                <a:gd name="T95" fmla="*/ 4830 h 4939"/>
                <a:gd name="T96" fmla="*/ 2972 w 6558"/>
                <a:gd name="T97" fmla="*/ 4806 h 4939"/>
                <a:gd name="T98" fmla="*/ 2560 w 6558"/>
                <a:gd name="T99" fmla="*/ 4534 h 4939"/>
                <a:gd name="T100" fmla="*/ 1987 w 6558"/>
                <a:gd name="T101" fmla="*/ 4472 h 4939"/>
                <a:gd name="T102" fmla="*/ 1249 w 6558"/>
                <a:gd name="T103" fmla="*/ 4637 h 4939"/>
                <a:gd name="T104" fmla="*/ 629 w 6558"/>
                <a:gd name="T105" fmla="*/ 4844 h 4939"/>
                <a:gd name="T106" fmla="*/ 105 w 6558"/>
                <a:gd name="T107" fmla="*/ 4939 h 4939"/>
                <a:gd name="T108" fmla="*/ 0 w 6558"/>
                <a:gd name="T109" fmla="*/ 4834 h 4939"/>
                <a:gd name="T110" fmla="*/ 72 w 6558"/>
                <a:gd name="T111" fmla="*/ 479 h 4939"/>
                <a:gd name="T112" fmla="*/ 477 w 6558"/>
                <a:gd name="T113" fmla="*/ 413 h 4939"/>
                <a:gd name="T114" fmla="*/ 1046 w 6558"/>
                <a:gd name="T115" fmla="*/ 226 h 4939"/>
                <a:gd name="T116" fmla="*/ 1814 w 6558"/>
                <a:gd name="T117" fmla="*/ 24 h 4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58" h="4939">
                  <a:moveTo>
                    <a:pt x="2140" y="0"/>
                  </a:moveTo>
                  <a:lnTo>
                    <a:pt x="2254" y="4"/>
                  </a:lnTo>
                  <a:lnTo>
                    <a:pt x="2359" y="14"/>
                  </a:lnTo>
                  <a:lnTo>
                    <a:pt x="2461" y="32"/>
                  </a:lnTo>
                  <a:lnTo>
                    <a:pt x="2554" y="56"/>
                  </a:lnTo>
                  <a:lnTo>
                    <a:pt x="2642" y="83"/>
                  </a:lnTo>
                  <a:lnTo>
                    <a:pt x="2721" y="115"/>
                  </a:lnTo>
                  <a:lnTo>
                    <a:pt x="2797" y="153"/>
                  </a:lnTo>
                  <a:lnTo>
                    <a:pt x="2866" y="193"/>
                  </a:lnTo>
                  <a:lnTo>
                    <a:pt x="2930" y="234"/>
                  </a:lnTo>
                  <a:lnTo>
                    <a:pt x="2988" y="276"/>
                  </a:lnTo>
                  <a:lnTo>
                    <a:pt x="3039" y="320"/>
                  </a:lnTo>
                  <a:lnTo>
                    <a:pt x="3087" y="365"/>
                  </a:lnTo>
                  <a:lnTo>
                    <a:pt x="3129" y="409"/>
                  </a:lnTo>
                  <a:lnTo>
                    <a:pt x="3187" y="479"/>
                  </a:lnTo>
                  <a:lnTo>
                    <a:pt x="3238" y="546"/>
                  </a:lnTo>
                  <a:lnTo>
                    <a:pt x="3278" y="610"/>
                  </a:lnTo>
                  <a:lnTo>
                    <a:pt x="3320" y="546"/>
                  </a:lnTo>
                  <a:lnTo>
                    <a:pt x="3370" y="479"/>
                  </a:lnTo>
                  <a:lnTo>
                    <a:pt x="3429" y="409"/>
                  </a:lnTo>
                  <a:lnTo>
                    <a:pt x="3471" y="365"/>
                  </a:lnTo>
                  <a:lnTo>
                    <a:pt x="3519" y="320"/>
                  </a:lnTo>
                  <a:lnTo>
                    <a:pt x="3570" y="276"/>
                  </a:lnTo>
                  <a:lnTo>
                    <a:pt x="3628" y="234"/>
                  </a:lnTo>
                  <a:lnTo>
                    <a:pt x="3692" y="193"/>
                  </a:lnTo>
                  <a:lnTo>
                    <a:pt x="3761" y="153"/>
                  </a:lnTo>
                  <a:lnTo>
                    <a:pt x="3835" y="115"/>
                  </a:lnTo>
                  <a:lnTo>
                    <a:pt x="3917" y="83"/>
                  </a:lnTo>
                  <a:lnTo>
                    <a:pt x="4004" y="56"/>
                  </a:lnTo>
                  <a:lnTo>
                    <a:pt x="4098" y="32"/>
                  </a:lnTo>
                  <a:lnTo>
                    <a:pt x="4197" y="14"/>
                  </a:lnTo>
                  <a:lnTo>
                    <a:pt x="4304" y="4"/>
                  </a:lnTo>
                  <a:lnTo>
                    <a:pt x="4418" y="0"/>
                  </a:lnTo>
                  <a:lnTo>
                    <a:pt x="4583" y="6"/>
                  </a:lnTo>
                  <a:lnTo>
                    <a:pt x="4744" y="24"/>
                  </a:lnTo>
                  <a:lnTo>
                    <a:pt x="4903" y="52"/>
                  </a:lnTo>
                  <a:lnTo>
                    <a:pt x="5060" y="89"/>
                  </a:lnTo>
                  <a:lnTo>
                    <a:pt x="5215" y="131"/>
                  </a:lnTo>
                  <a:lnTo>
                    <a:pt x="5365" y="177"/>
                  </a:lnTo>
                  <a:lnTo>
                    <a:pt x="5512" y="226"/>
                  </a:lnTo>
                  <a:lnTo>
                    <a:pt x="5655" y="274"/>
                  </a:lnTo>
                  <a:lnTo>
                    <a:pt x="5764" y="314"/>
                  </a:lnTo>
                  <a:lnTo>
                    <a:pt x="5872" y="350"/>
                  </a:lnTo>
                  <a:lnTo>
                    <a:pt x="5977" y="383"/>
                  </a:lnTo>
                  <a:lnTo>
                    <a:pt x="6081" y="413"/>
                  </a:lnTo>
                  <a:lnTo>
                    <a:pt x="6178" y="437"/>
                  </a:lnTo>
                  <a:lnTo>
                    <a:pt x="6274" y="457"/>
                  </a:lnTo>
                  <a:lnTo>
                    <a:pt x="6365" y="469"/>
                  </a:lnTo>
                  <a:lnTo>
                    <a:pt x="6453" y="473"/>
                  </a:lnTo>
                  <a:lnTo>
                    <a:pt x="6484" y="479"/>
                  </a:lnTo>
                  <a:lnTo>
                    <a:pt x="6514" y="495"/>
                  </a:lnTo>
                  <a:lnTo>
                    <a:pt x="6538" y="516"/>
                  </a:lnTo>
                  <a:lnTo>
                    <a:pt x="6552" y="546"/>
                  </a:lnTo>
                  <a:lnTo>
                    <a:pt x="6558" y="580"/>
                  </a:lnTo>
                  <a:lnTo>
                    <a:pt x="6558" y="4834"/>
                  </a:lnTo>
                  <a:lnTo>
                    <a:pt x="6552" y="4867"/>
                  </a:lnTo>
                  <a:lnTo>
                    <a:pt x="6538" y="4897"/>
                  </a:lnTo>
                  <a:lnTo>
                    <a:pt x="6514" y="4919"/>
                  </a:lnTo>
                  <a:lnTo>
                    <a:pt x="6484" y="4935"/>
                  </a:lnTo>
                  <a:lnTo>
                    <a:pt x="6453" y="4939"/>
                  </a:lnTo>
                  <a:lnTo>
                    <a:pt x="6353" y="4935"/>
                  </a:lnTo>
                  <a:lnTo>
                    <a:pt x="6252" y="4923"/>
                  </a:lnTo>
                  <a:lnTo>
                    <a:pt x="6146" y="4901"/>
                  </a:lnTo>
                  <a:lnTo>
                    <a:pt x="6039" y="4875"/>
                  </a:lnTo>
                  <a:lnTo>
                    <a:pt x="5927" y="4844"/>
                  </a:lnTo>
                  <a:lnTo>
                    <a:pt x="5816" y="4808"/>
                  </a:lnTo>
                  <a:lnTo>
                    <a:pt x="5701" y="4770"/>
                  </a:lnTo>
                  <a:lnTo>
                    <a:pt x="5585" y="4730"/>
                  </a:lnTo>
                  <a:lnTo>
                    <a:pt x="5448" y="4683"/>
                  </a:lnTo>
                  <a:lnTo>
                    <a:pt x="5309" y="4637"/>
                  </a:lnTo>
                  <a:lnTo>
                    <a:pt x="5166" y="4591"/>
                  </a:lnTo>
                  <a:lnTo>
                    <a:pt x="5018" y="4552"/>
                  </a:lnTo>
                  <a:lnTo>
                    <a:pt x="4871" y="4518"/>
                  </a:lnTo>
                  <a:lnTo>
                    <a:pt x="4720" y="4490"/>
                  </a:lnTo>
                  <a:lnTo>
                    <a:pt x="4569" y="4472"/>
                  </a:lnTo>
                  <a:lnTo>
                    <a:pt x="4418" y="4466"/>
                  </a:lnTo>
                  <a:lnTo>
                    <a:pt x="4306" y="4470"/>
                  </a:lnTo>
                  <a:lnTo>
                    <a:pt x="4197" y="4482"/>
                  </a:lnTo>
                  <a:lnTo>
                    <a:pt x="4094" y="4504"/>
                  </a:lnTo>
                  <a:lnTo>
                    <a:pt x="3996" y="4534"/>
                  </a:lnTo>
                  <a:lnTo>
                    <a:pt x="3905" y="4571"/>
                  </a:lnTo>
                  <a:lnTo>
                    <a:pt x="3817" y="4617"/>
                  </a:lnTo>
                  <a:lnTo>
                    <a:pt x="3734" y="4673"/>
                  </a:lnTo>
                  <a:lnTo>
                    <a:pt x="3658" y="4734"/>
                  </a:lnTo>
                  <a:lnTo>
                    <a:pt x="3586" y="4806"/>
                  </a:lnTo>
                  <a:lnTo>
                    <a:pt x="3564" y="4824"/>
                  </a:lnTo>
                  <a:lnTo>
                    <a:pt x="3539" y="4836"/>
                  </a:lnTo>
                  <a:lnTo>
                    <a:pt x="3513" y="4840"/>
                  </a:lnTo>
                  <a:lnTo>
                    <a:pt x="3485" y="4838"/>
                  </a:lnTo>
                  <a:lnTo>
                    <a:pt x="3459" y="4830"/>
                  </a:lnTo>
                  <a:lnTo>
                    <a:pt x="3437" y="4814"/>
                  </a:lnTo>
                  <a:lnTo>
                    <a:pt x="3417" y="4792"/>
                  </a:lnTo>
                  <a:lnTo>
                    <a:pt x="3407" y="4766"/>
                  </a:lnTo>
                  <a:lnTo>
                    <a:pt x="3401" y="4740"/>
                  </a:lnTo>
                  <a:lnTo>
                    <a:pt x="3403" y="4712"/>
                  </a:lnTo>
                  <a:lnTo>
                    <a:pt x="3413" y="4687"/>
                  </a:lnTo>
                  <a:lnTo>
                    <a:pt x="3429" y="4663"/>
                  </a:lnTo>
                  <a:lnTo>
                    <a:pt x="3471" y="4619"/>
                  </a:lnTo>
                  <a:lnTo>
                    <a:pt x="3519" y="4575"/>
                  </a:lnTo>
                  <a:lnTo>
                    <a:pt x="3570" y="4532"/>
                  </a:lnTo>
                  <a:lnTo>
                    <a:pt x="3628" y="4488"/>
                  </a:lnTo>
                  <a:lnTo>
                    <a:pt x="3692" y="4446"/>
                  </a:lnTo>
                  <a:lnTo>
                    <a:pt x="3761" y="4408"/>
                  </a:lnTo>
                  <a:lnTo>
                    <a:pt x="3835" y="4371"/>
                  </a:lnTo>
                  <a:lnTo>
                    <a:pt x="3917" y="4339"/>
                  </a:lnTo>
                  <a:lnTo>
                    <a:pt x="4004" y="4311"/>
                  </a:lnTo>
                  <a:lnTo>
                    <a:pt x="4098" y="4287"/>
                  </a:lnTo>
                  <a:lnTo>
                    <a:pt x="4197" y="4269"/>
                  </a:lnTo>
                  <a:lnTo>
                    <a:pt x="4304" y="4257"/>
                  </a:lnTo>
                  <a:lnTo>
                    <a:pt x="4418" y="4256"/>
                  </a:lnTo>
                  <a:lnTo>
                    <a:pt x="4583" y="4261"/>
                  </a:lnTo>
                  <a:lnTo>
                    <a:pt x="4744" y="4279"/>
                  </a:lnTo>
                  <a:lnTo>
                    <a:pt x="4903" y="4307"/>
                  </a:lnTo>
                  <a:lnTo>
                    <a:pt x="5060" y="4343"/>
                  </a:lnTo>
                  <a:lnTo>
                    <a:pt x="5215" y="4387"/>
                  </a:lnTo>
                  <a:lnTo>
                    <a:pt x="5365" y="4432"/>
                  </a:lnTo>
                  <a:lnTo>
                    <a:pt x="5512" y="4482"/>
                  </a:lnTo>
                  <a:lnTo>
                    <a:pt x="5655" y="4530"/>
                  </a:lnTo>
                  <a:lnTo>
                    <a:pt x="5778" y="4573"/>
                  </a:lnTo>
                  <a:lnTo>
                    <a:pt x="5900" y="4613"/>
                  </a:lnTo>
                  <a:lnTo>
                    <a:pt x="6017" y="4651"/>
                  </a:lnTo>
                  <a:lnTo>
                    <a:pt x="6132" y="4681"/>
                  </a:lnTo>
                  <a:lnTo>
                    <a:pt x="6242" y="4706"/>
                  </a:lnTo>
                  <a:lnTo>
                    <a:pt x="6345" y="4722"/>
                  </a:lnTo>
                  <a:lnTo>
                    <a:pt x="6345" y="679"/>
                  </a:lnTo>
                  <a:lnTo>
                    <a:pt x="6228" y="664"/>
                  </a:lnTo>
                  <a:lnTo>
                    <a:pt x="6107" y="638"/>
                  </a:lnTo>
                  <a:lnTo>
                    <a:pt x="5979" y="604"/>
                  </a:lnTo>
                  <a:lnTo>
                    <a:pt x="5852" y="564"/>
                  </a:lnTo>
                  <a:lnTo>
                    <a:pt x="5719" y="520"/>
                  </a:lnTo>
                  <a:lnTo>
                    <a:pt x="5585" y="475"/>
                  </a:lnTo>
                  <a:lnTo>
                    <a:pt x="5448" y="427"/>
                  </a:lnTo>
                  <a:lnTo>
                    <a:pt x="5309" y="381"/>
                  </a:lnTo>
                  <a:lnTo>
                    <a:pt x="5166" y="338"/>
                  </a:lnTo>
                  <a:lnTo>
                    <a:pt x="5018" y="296"/>
                  </a:lnTo>
                  <a:lnTo>
                    <a:pt x="4871" y="262"/>
                  </a:lnTo>
                  <a:lnTo>
                    <a:pt x="4720" y="234"/>
                  </a:lnTo>
                  <a:lnTo>
                    <a:pt x="4569" y="216"/>
                  </a:lnTo>
                  <a:lnTo>
                    <a:pt x="4418" y="211"/>
                  </a:lnTo>
                  <a:lnTo>
                    <a:pt x="4310" y="215"/>
                  </a:lnTo>
                  <a:lnTo>
                    <a:pt x="4209" y="226"/>
                  </a:lnTo>
                  <a:lnTo>
                    <a:pt x="4115" y="244"/>
                  </a:lnTo>
                  <a:lnTo>
                    <a:pt x="4028" y="268"/>
                  </a:lnTo>
                  <a:lnTo>
                    <a:pt x="3948" y="298"/>
                  </a:lnTo>
                  <a:lnTo>
                    <a:pt x="3873" y="334"/>
                  </a:lnTo>
                  <a:lnTo>
                    <a:pt x="3805" y="371"/>
                  </a:lnTo>
                  <a:lnTo>
                    <a:pt x="3743" y="411"/>
                  </a:lnTo>
                  <a:lnTo>
                    <a:pt x="3688" y="455"/>
                  </a:lnTo>
                  <a:lnTo>
                    <a:pt x="3638" y="501"/>
                  </a:lnTo>
                  <a:lnTo>
                    <a:pt x="3592" y="546"/>
                  </a:lnTo>
                  <a:lnTo>
                    <a:pt x="3553" y="592"/>
                  </a:lnTo>
                  <a:lnTo>
                    <a:pt x="3517" y="636"/>
                  </a:lnTo>
                  <a:lnTo>
                    <a:pt x="3485" y="679"/>
                  </a:lnTo>
                  <a:lnTo>
                    <a:pt x="3459" y="721"/>
                  </a:lnTo>
                  <a:lnTo>
                    <a:pt x="3437" y="759"/>
                  </a:lnTo>
                  <a:lnTo>
                    <a:pt x="3419" y="795"/>
                  </a:lnTo>
                  <a:lnTo>
                    <a:pt x="3405" y="824"/>
                  </a:lnTo>
                  <a:lnTo>
                    <a:pt x="3393" y="848"/>
                  </a:lnTo>
                  <a:lnTo>
                    <a:pt x="3385" y="868"/>
                  </a:lnTo>
                  <a:lnTo>
                    <a:pt x="3381" y="880"/>
                  </a:lnTo>
                  <a:lnTo>
                    <a:pt x="3379" y="886"/>
                  </a:lnTo>
                  <a:lnTo>
                    <a:pt x="3366" y="916"/>
                  </a:lnTo>
                  <a:lnTo>
                    <a:pt x="3342" y="940"/>
                  </a:lnTo>
                  <a:lnTo>
                    <a:pt x="3312" y="954"/>
                  </a:lnTo>
                  <a:lnTo>
                    <a:pt x="3278" y="960"/>
                  </a:lnTo>
                  <a:lnTo>
                    <a:pt x="3246" y="954"/>
                  </a:lnTo>
                  <a:lnTo>
                    <a:pt x="3216" y="940"/>
                  </a:lnTo>
                  <a:lnTo>
                    <a:pt x="3192" y="916"/>
                  </a:lnTo>
                  <a:lnTo>
                    <a:pt x="3179" y="886"/>
                  </a:lnTo>
                  <a:lnTo>
                    <a:pt x="3175" y="878"/>
                  </a:lnTo>
                  <a:lnTo>
                    <a:pt x="3171" y="864"/>
                  </a:lnTo>
                  <a:lnTo>
                    <a:pt x="3163" y="842"/>
                  </a:lnTo>
                  <a:lnTo>
                    <a:pt x="3151" y="816"/>
                  </a:lnTo>
                  <a:lnTo>
                    <a:pt x="3135" y="785"/>
                  </a:lnTo>
                  <a:lnTo>
                    <a:pt x="3117" y="751"/>
                  </a:lnTo>
                  <a:lnTo>
                    <a:pt x="3095" y="711"/>
                  </a:lnTo>
                  <a:lnTo>
                    <a:pt x="3067" y="671"/>
                  </a:lnTo>
                  <a:lnTo>
                    <a:pt x="3037" y="628"/>
                  </a:lnTo>
                  <a:lnTo>
                    <a:pt x="3002" y="582"/>
                  </a:lnTo>
                  <a:lnTo>
                    <a:pt x="2962" y="538"/>
                  </a:lnTo>
                  <a:lnTo>
                    <a:pt x="2916" y="493"/>
                  </a:lnTo>
                  <a:lnTo>
                    <a:pt x="2866" y="449"/>
                  </a:lnTo>
                  <a:lnTo>
                    <a:pt x="2811" y="407"/>
                  </a:lnTo>
                  <a:lnTo>
                    <a:pt x="2749" y="367"/>
                  </a:lnTo>
                  <a:lnTo>
                    <a:pt x="2681" y="330"/>
                  </a:lnTo>
                  <a:lnTo>
                    <a:pt x="2608" y="296"/>
                  </a:lnTo>
                  <a:lnTo>
                    <a:pt x="2526" y="268"/>
                  </a:lnTo>
                  <a:lnTo>
                    <a:pt x="2441" y="244"/>
                  </a:lnTo>
                  <a:lnTo>
                    <a:pt x="2347" y="226"/>
                  </a:lnTo>
                  <a:lnTo>
                    <a:pt x="2248" y="215"/>
                  </a:lnTo>
                  <a:lnTo>
                    <a:pt x="2138" y="211"/>
                  </a:lnTo>
                  <a:lnTo>
                    <a:pt x="1987" y="216"/>
                  </a:lnTo>
                  <a:lnTo>
                    <a:pt x="1838" y="234"/>
                  </a:lnTo>
                  <a:lnTo>
                    <a:pt x="1687" y="262"/>
                  </a:lnTo>
                  <a:lnTo>
                    <a:pt x="1540" y="296"/>
                  </a:lnTo>
                  <a:lnTo>
                    <a:pt x="1392" y="338"/>
                  </a:lnTo>
                  <a:lnTo>
                    <a:pt x="1249" y="381"/>
                  </a:lnTo>
                  <a:lnTo>
                    <a:pt x="1108" y="427"/>
                  </a:lnTo>
                  <a:lnTo>
                    <a:pt x="973" y="475"/>
                  </a:lnTo>
                  <a:lnTo>
                    <a:pt x="837" y="520"/>
                  </a:lnTo>
                  <a:lnTo>
                    <a:pt x="706" y="564"/>
                  </a:lnTo>
                  <a:lnTo>
                    <a:pt x="577" y="604"/>
                  </a:lnTo>
                  <a:lnTo>
                    <a:pt x="452" y="638"/>
                  </a:lnTo>
                  <a:lnTo>
                    <a:pt x="330" y="664"/>
                  </a:lnTo>
                  <a:lnTo>
                    <a:pt x="211" y="679"/>
                  </a:lnTo>
                  <a:lnTo>
                    <a:pt x="211" y="4722"/>
                  </a:lnTo>
                  <a:lnTo>
                    <a:pt x="316" y="4706"/>
                  </a:lnTo>
                  <a:lnTo>
                    <a:pt x="426" y="4681"/>
                  </a:lnTo>
                  <a:lnTo>
                    <a:pt x="539" y="4651"/>
                  </a:lnTo>
                  <a:lnTo>
                    <a:pt x="658" y="4613"/>
                  </a:lnTo>
                  <a:lnTo>
                    <a:pt x="780" y="4573"/>
                  </a:lnTo>
                  <a:lnTo>
                    <a:pt x="903" y="4530"/>
                  </a:lnTo>
                  <a:lnTo>
                    <a:pt x="1046" y="4482"/>
                  </a:lnTo>
                  <a:lnTo>
                    <a:pt x="1191" y="4432"/>
                  </a:lnTo>
                  <a:lnTo>
                    <a:pt x="1343" y="4387"/>
                  </a:lnTo>
                  <a:lnTo>
                    <a:pt x="1496" y="4343"/>
                  </a:lnTo>
                  <a:lnTo>
                    <a:pt x="1653" y="4307"/>
                  </a:lnTo>
                  <a:lnTo>
                    <a:pt x="1814" y="4279"/>
                  </a:lnTo>
                  <a:lnTo>
                    <a:pt x="1975" y="4261"/>
                  </a:lnTo>
                  <a:lnTo>
                    <a:pt x="2138" y="4256"/>
                  </a:lnTo>
                  <a:lnTo>
                    <a:pt x="2254" y="4257"/>
                  </a:lnTo>
                  <a:lnTo>
                    <a:pt x="2359" y="4269"/>
                  </a:lnTo>
                  <a:lnTo>
                    <a:pt x="2461" y="4287"/>
                  </a:lnTo>
                  <a:lnTo>
                    <a:pt x="2554" y="4311"/>
                  </a:lnTo>
                  <a:lnTo>
                    <a:pt x="2642" y="4339"/>
                  </a:lnTo>
                  <a:lnTo>
                    <a:pt x="2721" y="4371"/>
                  </a:lnTo>
                  <a:lnTo>
                    <a:pt x="2797" y="4408"/>
                  </a:lnTo>
                  <a:lnTo>
                    <a:pt x="2866" y="4446"/>
                  </a:lnTo>
                  <a:lnTo>
                    <a:pt x="2930" y="4488"/>
                  </a:lnTo>
                  <a:lnTo>
                    <a:pt x="2988" y="4532"/>
                  </a:lnTo>
                  <a:lnTo>
                    <a:pt x="3039" y="4575"/>
                  </a:lnTo>
                  <a:lnTo>
                    <a:pt x="3087" y="4619"/>
                  </a:lnTo>
                  <a:lnTo>
                    <a:pt x="3129" y="4663"/>
                  </a:lnTo>
                  <a:lnTo>
                    <a:pt x="3145" y="4687"/>
                  </a:lnTo>
                  <a:lnTo>
                    <a:pt x="3153" y="4712"/>
                  </a:lnTo>
                  <a:lnTo>
                    <a:pt x="3155" y="4740"/>
                  </a:lnTo>
                  <a:lnTo>
                    <a:pt x="3151" y="4766"/>
                  </a:lnTo>
                  <a:lnTo>
                    <a:pt x="3139" y="4792"/>
                  </a:lnTo>
                  <a:lnTo>
                    <a:pt x="3121" y="4814"/>
                  </a:lnTo>
                  <a:lnTo>
                    <a:pt x="3097" y="4830"/>
                  </a:lnTo>
                  <a:lnTo>
                    <a:pt x="3071" y="4838"/>
                  </a:lnTo>
                  <a:lnTo>
                    <a:pt x="3045" y="4840"/>
                  </a:lnTo>
                  <a:lnTo>
                    <a:pt x="3019" y="4836"/>
                  </a:lnTo>
                  <a:lnTo>
                    <a:pt x="2994" y="4824"/>
                  </a:lnTo>
                  <a:lnTo>
                    <a:pt x="2972" y="4806"/>
                  </a:lnTo>
                  <a:lnTo>
                    <a:pt x="2900" y="4734"/>
                  </a:lnTo>
                  <a:lnTo>
                    <a:pt x="2823" y="4673"/>
                  </a:lnTo>
                  <a:lnTo>
                    <a:pt x="2741" y="4617"/>
                  </a:lnTo>
                  <a:lnTo>
                    <a:pt x="2653" y="4571"/>
                  </a:lnTo>
                  <a:lnTo>
                    <a:pt x="2560" y="4534"/>
                  </a:lnTo>
                  <a:lnTo>
                    <a:pt x="2462" y="4504"/>
                  </a:lnTo>
                  <a:lnTo>
                    <a:pt x="2361" y="4482"/>
                  </a:lnTo>
                  <a:lnTo>
                    <a:pt x="2252" y="4470"/>
                  </a:lnTo>
                  <a:lnTo>
                    <a:pt x="2138" y="4466"/>
                  </a:lnTo>
                  <a:lnTo>
                    <a:pt x="1987" y="4472"/>
                  </a:lnTo>
                  <a:lnTo>
                    <a:pt x="1838" y="4490"/>
                  </a:lnTo>
                  <a:lnTo>
                    <a:pt x="1687" y="4516"/>
                  </a:lnTo>
                  <a:lnTo>
                    <a:pt x="1540" y="4552"/>
                  </a:lnTo>
                  <a:lnTo>
                    <a:pt x="1392" y="4591"/>
                  </a:lnTo>
                  <a:lnTo>
                    <a:pt x="1249" y="4637"/>
                  </a:lnTo>
                  <a:lnTo>
                    <a:pt x="1108" y="4683"/>
                  </a:lnTo>
                  <a:lnTo>
                    <a:pt x="973" y="4730"/>
                  </a:lnTo>
                  <a:lnTo>
                    <a:pt x="855" y="4770"/>
                  </a:lnTo>
                  <a:lnTo>
                    <a:pt x="742" y="4808"/>
                  </a:lnTo>
                  <a:lnTo>
                    <a:pt x="629" y="4844"/>
                  </a:lnTo>
                  <a:lnTo>
                    <a:pt x="519" y="4875"/>
                  </a:lnTo>
                  <a:lnTo>
                    <a:pt x="412" y="4901"/>
                  </a:lnTo>
                  <a:lnTo>
                    <a:pt x="306" y="4923"/>
                  </a:lnTo>
                  <a:lnTo>
                    <a:pt x="205" y="4935"/>
                  </a:lnTo>
                  <a:lnTo>
                    <a:pt x="105" y="4939"/>
                  </a:lnTo>
                  <a:lnTo>
                    <a:pt x="72" y="4935"/>
                  </a:lnTo>
                  <a:lnTo>
                    <a:pt x="44" y="4919"/>
                  </a:lnTo>
                  <a:lnTo>
                    <a:pt x="20" y="4897"/>
                  </a:lnTo>
                  <a:lnTo>
                    <a:pt x="6" y="4867"/>
                  </a:lnTo>
                  <a:lnTo>
                    <a:pt x="0" y="4834"/>
                  </a:lnTo>
                  <a:lnTo>
                    <a:pt x="0" y="580"/>
                  </a:lnTo>
                  <a:lnTo>
                    <a:pt x="6" y="546"/>
                  </a:lnTo>
                  <a:lnTo>
                    <a:pt x="20" y="516"/>
                  </a:lnTo>
                  <a:lnTo>
                    <a:pt x="44" y="495"/>
                  </a:lnTo>
                  <a:lnTo>
                    <a:pt x="72" y="479"/>
                  </a:lnTo>
                  <a:lnTo>
                    <a:pt x="105" y="473"/>
                  </a:lnTo>
                  <a:lnTo>
                    <a:pt x="193" y="469"/>
                  </a:lnTo>
                  <a:lnTo>
                    <a:pt x="282" y="457"/>
                  </a:lnTo>
                  <a:lnTo>
                    <a:pt x="378" y="437"/>
                  </a:lnTo>
                  <a:lnTo>
                    <a:pt x="477" y="413"/>
                  </a:lnTo>
                  <a:lnTo>
                    <a:pt x="581" y="383"/>
                  </a:lnTo>
                  <a:lnTo>
                    <a:pt x="686" y="350"/>
                  </a:lnTo>
                  <a:lnTo>
                    <a:pt x="794" y="314"/>
                  </a:lnTo>
                  <a:lnTo>
                    <a:pt x="903" y="274"/>
                  </a:lnTo>
                  <a:lnTo>
                    <a:pt x="1046" y="226"/>
                  </a:lnTo>
                  <a:lnTo>
                    <a:pt x="1191" y="177"/>
                  </a:lnTo>
                  <a:lnTo>
                    <a:pt x="1343" y="131"/>
                  </a:lnTo>
                  <a:lnTo>
                    <a:pt x="1496" y="89"/>
                  </a:lnTo>
                  <a:lnTo>
                    <a:pt x="1653" y="52"/>
                  </a:lnTo>
                  <a:lnTo>
                    <a:pt x="1814" y="24"/>
                  </a:lnTo>
                  <a:lnTo>
                    <a:pt x="1975" y="6"/>
                  </a:lnTo>
                  <a:lnTo>
                    <a:pt x="21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7" name="Freeform 56">
              <a:extLst>
                <a:ext uri="{FF2B5EF4-FFF2-40B4-BE49-F238E27FC236}">
                  <a16:creationId xmlns:a16="http://schemas.microsoft.com/office/drawing/2014/main" id="{2EB2BBB4-E753-3F81-69CD-337EE83451C0}"/>
                </a:ext>
              </a:extLst>
            </p:cNvPr>
            <p:cNvSpPr>
              <a:spLocks/>
            </p:cNvSpPr>
            <p:nvPr/>
          </p:nvSpPr>
          <p:spPr bwMode="auto">
            <a:xfrm>
              <a:off x="6943168" y="2598985"/>
              <a:ext cx="361099" cy="35799"/>
            </a:xfrm>
            <a:custGeom>
              <a:avLst/>
              <a:gdLst>
                <a:gd name="T0" fmla="*/ 2363 w 6558"/>
                <a:gd name="T1" fmla="*/ 16 h 685"/>
                <a:gd name="T2" fmla="*/ 2647 w 6558"/>
                <a:gd name="T3" fmla="*/ 87 h 685"/>
                <a:gd name="T4" fmla="*/ 2874 w 6558"/>
                <a:gd name="T5" fmla="*/ 198 h 685"/>
                <a:gd name="T6" fmla="*/ 3049 w 6558"/>
                <a:gd name="T7" fmla="*/ 329 h 685"/>
                <a:gd name="T8" fmla="*/ 3509 w 6558"/>
                <a:gd name="T9" fmla="*/ 329 h 685"/>
                <a:gd name="T10" fmla="*/ 3682 w 6558"/>
                <a:gd name="T11" fmla="*/ 198 h 685"/>
                <a:gd name="T12" fmla="*/ 3909 w 6558"/>
                <a:gd name="T13" fmla="*/ 87 h 685"/>
                <a:gd name="T14" fmla="*/ 4195 w 6558"/>
                <a:gd name="T15" fmla="*/ 16 h 685"/>
                <a:gd name="T16" fmla="*/ 4583 w 6558"/>
                <a:gd name="T17" fmla="*/ 8 h 685"/>
                <a:gd name="T18" fmla="*/ 5060 w 6558"/>
                <a:gd name="T19" fmla="*/ 89 h 685"/>
                <a:gd name="T20" fmla="*/ 5512 w 6558"/>
                <a:gd name="T21" fmla="*/ 226 h 685"/>
                <a:gd name="T22" fmla="*/ 5872 w 6558"/>
                <a:gd name="T23" fmla="*/ 349 h 685"/>
                <a:gd name="T24" fmla="*/ 6178 w 6558"/>
                <a:gd name="T25" fmla="*/ 439 h 685"/>
                <a:gd name="T26" fmla="*/ 6453 w 6558"/>
                <a:gd name="T27" fmla="*/ 475 h 685"/>
                <a:gd name="T28" fmla="*/ 6538 w 6558"/>
                <a:gd name="T29" fmla="*/ 518 h 685"/>
                <a:gd name="T30" fmla="*/ 6552 w 6558"/>
                <a:gd name="T31" fmla="*/ 614 h 685"/>
                <a:gd name="T32" fmla="*/ 6484 w 6558"/>
                <a:gd name="T33" fmla="*/ 679 h 685"/>
                <a:gd name="T34" fmla="*/ 6252 w 6558"/>
                <a:gd name="T35" fmla="*/ 667 h 685"/>
                <a:gd name="T36" fmla="*/ 5927 w 6558"/>
                <a:gd name="T37" fmla="*/ 590 h 685"/>
                <a:gd name="T38" fmla="*/ 5585 w 6558"/>
                <a:gd name="T39" fmla="*/ 475 h 685"/>
                <a:gd name="T40" fmla="*/ 5166 w 6558"/>
                <a:gd name="T41" fmla="*/ 337 h 685"/>
                <a:gd name="T42" fmla="*/ 4720 w 6558"/>
                <a:gd name="T43" fmla="*/ 236 h 685"/>
                <a:gd name="T44" fmla="*/ 4306 w 6558"/>
                <a:gd name="T45" fmla="*/ 216 h 685"/>
                <a:gd name="T46" fmla="*/ 3996 w 6558"/>
                <a:gd name="T47" fmla="*/ 280 h 685"/>
                <a:gd name="T48" fmla="*/ 3734 w 6558"/>
                <a:gd name="T49" fmla="*/ 417 h 685"/>
                <a:gd name="T50" fmla="*/ 3562 w 6558"/>
                <a:gd name="T51" fmla="*/ 570 h 685"/>
                <a:gd name="T52" fmla="*/ 3049 w 6558"/>
                <a:gd name="T53" fmla="*/ 586 h 685"/>
                <a:gd name="T54" fmla="*/ 2972 w 6558"/>
                <a:gd name="T55" fmla="*/ 552 h 685"/>
                <a:gd name="T56" fmla="*/ 2741 w 6558"/>
                <a:gd name="T57" fmla="*/ 363 h 685"/>
                <a:gd name="T58" fmla="*/ 2462 w 6558"/>
                <a:gd name="T59" fmla="*/ 250 h 685"/>
                <a:gd name="T60" fmla="*/ 2138 w 6558"/>
                <a:gd name="T61" fmla="*/ 212 h 685"/>
                <a:gd name="T62" fmla="*/ 1687 w 6558"/>
                <a:gd name="T63" fmla="*/ 262 h 685"/>
                <a:gd name="T64" fmla="*/ 1249 w 6558"/>
                <a:gd name="T65" fmla="*/ 381 h 685"/>
                <a:gd name="T66" fmla="*/ 855 w 6558"/>
                <a:gd name="T67" fmla="*/ 516 h 685"/>
                <a:gd name="T68" fmla="*/ 519 w 6558"/>
                <a:gd name="T69" fmla="*/ 622 h 685"/>
                <a:gd name="T70" fmla="*/ 205 w 6558"/>
                <a:gd name="T71" fmla="*/ 681 h 685"/>
                <a:gd name="T72" fmla="*/ 44 w 6558"/>
                <a:gd name="T73" fmla="*/ 665 h 685"/>
                <a:gd name="T74" fmla="*/ 0 w 6558"/>
                <a:gd name="T75" fmla="*/ 580 h 685"/>
                <a:gd name="T76" fmla="*/ 44 w 6558"/>
                <a:gd name="T77" fmla="*/ 494 h 685"/>
                <a:gd name="T78" fmla="*/ 193 w 6558"/>
                <a:gd name="T79" fmla="*/ 471 h 685"/>
                <a:gd name="T80" fmla="*/ 477 w 6558"/>
                <a:gd name="T81" fmla="*/ 413 h 685"/>
                <a:gd name="T82" fmla="*/ 794 w 6558"/>
                <a:gd name="T83" fmla="*/ 314 h 685"/>
                <a:gd name="T84" fmla="*/ 1191 w 6558"/>
                <a:gd name="T85" fmla="*/ 178 h 685"/>
                <a:gd name="T86" fmla="*/ 1653 w 6558"/>
                <a:gd name="T87" fmla="*/ 53 h 685"/>
                <a:gd name="T88" fmla="*/ 2138 w 6558"/>
                <a:gd name="T89"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58" h="685">
                  <a:moveTo>
                    <a:pt x="2138" y="0"/>
                  </a:moveTo>
                  <a:lnTo>
                    <a:pt x="2256" y="4"/>
                  </a:lnTo>
                  <a:lnTo>
                    <a:pt x="2363" y="16"/>
                  </a:lnTo>
                  <a:lnTo>
                    <a:pt x="2464" y="33"/>
                  </a:lnTo>
                  <a:lnTo>
                    <a:pt x="2560" y="57"/>
                  </a:lnTo>
                  <a:lnTo>
                    <a:pt x="2647" y="87"/>
                  </a:lnTo>
                  <a:lnTo>
                    <a:pt x="2731" y="121"/>
                  </a:lnTo>
                  <a:lnTo>
                    <a:pt x="2807" y="159"/>
                  </a:lnTo>
                  <a:lnTo>
                    <a:pt x="2874" y="198"/>
                  </a:lnTo>
                  <a:lnTo>
                    <a:pt x="2938" y="240"/>
                  </a:lnTo>
                  <a:lnTo>
                    <a:pt x="2996" y="286"/>
                  </a:lnTo>
                  <a:lnTo>
                    <a:pt x="3049" y="329"/>
                  </a:lnTo>
                  <a:lnTo>
                    <a:pt x="3095" y="375"/>
                  </a:lnTo>
                  <a:lnTo>
                    <a:pt x="3463" y="375"/>
                  </a:lnTo>
                  <a:lnTo>
                    <a:pt x="3509" y="329"/>
                  </a:lnTo>
                  <a:lnTo>
                    <a:pt x="3560" y="286"/>
                  </a:lnTo>
                  <a:lnTo>
                    <a:pt x="3618" y="240"/>
                  </a:lnTo>
                  <a:lnTo>
                    <a:pt x="3682" y="198"/>
                  </a:lnTo>
                  <a:lnTo>
                    <a:pt x="3751" y="159"/>
                  </a:lnTo>
                  <a:lnTo>
                    <a:pt x="3827" y="121"/>
                  </a:lnTo>
                  <a:lnTo>
                    <a:pt x="3909" y="87"/>
                  </a:lnTo>
                  <a:lnTo>
                    <a:pt x="3998" y="57"/>
                  </a:lnTo>
                  <a:lnTo>
                    <a:pt x="4092" y="33"/>
                  </a:lnTo>
                  <a:lnTo>
                    <a:pt x="4195" y="16"/>
                  </a:lnTo>
                  <a:lnTo>
                    <a:pt x="4302" y="4"/>
                  </a:lnTo>
                  <a:lnTo>
                    <a:pt x="4418" y="0"/>
                  </a:lnTo>
                  <a:lnTo>
                    <a:pt x="4583" y="8"/>
                  </a:lnTo>
                  <a:lnTo>
                    <a:pt x="4744" y="26"/>
                  </a:lnTo>
                  <a:lnTo>
                    <a:pt x="4903" y="53"/>
                  </a:lnTo>
                  <a:lnTo>
                    <a:pt x="5060" y="89"/>
                  </a:lnTo>
                  <a:lnTo>
                    <a:pt x="5215" y="131"/>
                  </a:lnTo>
                  <a:lnTo>
                    <a:pt x="5365" y="178"/>
                  </a:lnTo>
                  <a:lnTo>
                    <a:pt x="5512" y="226"/>
                  </a:lnTo>
                  <a:lnTo>
                    <a:pt x="5655" y="276"/>
                  </a:lnTo>
                  <a:lnTo>
                    <a:pt x="5764" y="314"/>
                  </a:lnTo>
                  <a:lnTo>
                    <a:pt x="5872" y="349"/>
                  </a:lnTo>
                  <a:lnTo>
                    <a:pt x="5977" y="383"/>
                  </a:lnTo>
                  <a:lnTo>
                    <a:pt x="6081" y="413"/>
                  </a:lnTo>
                  <a:lnTo>
                    <a:pt x="6178" y="439"/>
                  </a:lnTo>
                  <a:lnTo>
                    <a:pt x="6274" y="457"/>
                  </a:lnTo>
                  <a:lnTo>
                    <a:pt x="6365" y="471"/>
                  </a:lnTo>
                  <a:lnTo>
                    <a:pt x="6453" y="475"/>
                  </a:lnTo>
                  <a:lnTo>
                    <a:pt x="6484" y="480"/>
                  </a:lnTo>
                  <a:lnTo>
                    <a:pt x="6514" y="494"/>
                  </a:lnTo>
                  <a:lnTo>
                    <a:pt x="6538" y="518"/>
                  </a:lnTo>
                  <a:lnTo>
                    <a:pt x="6552" y="546"/>
                  </a:lnTo>
                  <a:lnTo>
                    <a:pt x="6558" y="580"/>
                  </a:lnTo>
                  <a:lnTo>
                    <a:pt x="6552" y="614"/>
                  </a:lnTo>
                  <a:lnTo>
                    <a:pt x="6538" y="641"/>
                  </a:lnTo>
                  <a:lnTo>
                    <a:pt x="6514" y="665"/>
                  </a:lnTo>
                  <a:lnTo>
                    <a:pt x="6484" y="679"/>
                  </a:lnTo>
                  <a:lnTo>
                    <a:pt x="6453" y="685"/>
                  </a:lnTo>
                  <a:lnTo>
                    <a:pt x="6353" y="681"/>
                  </a:lnTo>
                  <a:lnTo>
                    <a:pt x="6252" y="667"/>
                  </a:lnTo>
                  <a:lnTo>
                    <a:pt x="6146" y="647"/>
                  </a:lnTo>
                  <a:lnTo>
                    <a:pt x="6039" y="622"/>
                  </a:lnTo>
                  <a:lnTo>
                    <a:pt x="5927" y="590"/>
                  </a:lnTo>
                  <a:lnTo>
                    <a:pt x="5816" y="554"/>
                  </a:lnTo>
                  <a:lnTo>
                    <a:pt x="5701" y="516"/>
                  </a:lnTo>
                  <a:lnTo>
                    <a:pt x="5585" y="475"/>
                  </a:lnTo>
                  <a:lnTo>
                    <a:pt x="5448" y="429"/>
                  </a:lnTo>
                  <a:lnTo>
                    <a:pt x="5309" y="381"/>
                  </a:lnTo>
                  <a:lnTo>
                    <a:pt x="5166" y="337"/>
                  </a:lnTo>
                  <a:lnTo>
                    <a:pt x="5018" y="298"/>
                  </a:lnTo>
                  <a:lnTo>
                    <a:pt x="4871" y="262"/>
                  </a:lnTo>
                  <a:lnTo>
                    <a:pt x="4720" y="236"/>
                  </a:lnTo>
                  <a:lnTo>
                    <a:pt x="4569" y="218"/>
                  </a:lnTo>
                  <a:lnTo>
                    <a:pt x="4418" y="212"/>
                  </a:lnTo>
                  <a:lnTo>
                    <a:pt x="4306" y="216"/>
                  </a:lnTo>
                  <a:lnTo>
                    <a:pt x="4197" y="228"/>
                  </a:lnTo>
                  <a:lnTo>
                    <a:pt x="4094" y="250"/>
                  </a:lnTo>
                  <a:lnTo>
                    <a:pt x="3996" y="280"/>
                  </a:lnTo>
                  <a:lnTo>
                    <a:pt x="3905" y="318"/>
                  </a:lnTo>
                  <a:lnTo>
                    <a:pt x="3817" y="363"/>
                  </a:lnTo>
                  <a:lnTo>
                    <a:pt x="3734" y="417"/>
                  </a:lnTo>
                  <a:lnTo>
                    <a:pt x="3658" y="480"/>
                  </a:lnTo>
                  <a:lnTo>
                    <a:pt x="3586" y="552"/>
                  </a:lnTo>
                  <a:lnTo>
                    <a:pt x="3562" y="570"/>
                  </a:lnTo>
                  <a:lnTo>
                    <a:pt x="3537" y="582"/>
                  </a:lnTo>
                  <a:lnTo>
                    <a:pt x="3507" y="586"/>
                  </a:lnTo>
                  <a:lnTo>
                    <a:pt x="3049" y="586"/>
                  </a:lnTo>
                  <a:lnTo>
                    <a:pt x="3021" y="582"/>
                  </a:lnTo>
                  <a:lnTo>
                    <a:pt x="2994" y="570"/>
                  </a:lnTo>
                  <a:lnTo>
                    <a:pt x="2972" y="552"/>
                  </a:lnTo>
                  <a:lnTo>
                    <a:pt x="2900" y="480"/>
                  </a:lnTo>
                  <a:lnTo>
                    <a:pt x="2823" y="417"/>
                  </a:lnTo>
                  <a:lnTo>
                    <a:pt x="2741" y="363"/>
                  </a:lnTo>
                  <a:lnTo>
                    <a:pt x="2653" y="318"/>
                  </a:lnTo>
                  <a:lnTo>
                    <a:pt x="2560" y="280"/>
                  </a:lnTo>
                  <a:lnTo>
                    <a:pt x="2462" y="250"/>
                  </a:lnTo>
                  <a:lnTo>
                    <a:pt x="2361" y="228"/>
                  </a:lnTo>
                  <a:lnTo>
                    <a:pt x="2252" y="216"/>
                  </a:lnTo>
                  <a:lnTo>
                    <a:pt x="2138" y="212"/>
                  </a:lnTo>
                  <a:lnTo>
                    <a:pt x="1987" y="218"/>
                  </a:lnTo>
                  <a:lnTo>
                    <a:pt x="1838" y="236"/>
                  </a:lnTo>
                  <a:lnTo>
                    <a:pt x="1687" y="262"/>
                  </a:lnTo>
                  <a:lnTo>
                    <a:pt x="1540" y="298"/>
                  </a:lnTo>
                  <a:lnTo>
                    <a:pt x="1392" y="337"/>
                  </a:lnTo>
                  <a:lnTo>
                    <a:pt x="1249" y="381"/>
                  </a:lnTo>
                  <a:lnTo>
                    <a:pt x="1108" y="429"/>
                  </a:lnTo>
                  <a:lnTo>
                    <a:pt x="973" y="475"/>
                  </a:lnTo>
                  <a:lnTo>
                    <a:pt x="855" y="516"/>
                  </a:lnTo>
                  <a:lnTo>
                    <a:pt x="742" y="554"/>
                  </a:lnTo>
                  <a:lnTo>
                    <a:pt x="629" y="590"/>
                  </a:lnTo>
                  <a:lnTo>
                    <a:pt x="519" y="622"/>
                  </a:lnTo>
                  <a:lnTo>
                    <a:pt x="412" y="647"/>
                  </a:lnTo>
                  <a:lnTo>
                    <a:pt x="306" y="667"/>
                  </a:lnTo>
                  <a:lnTo>
                    <a:pt x="205" y="681"/>
                  </a:lnTo>
                  <a:lnTo>
                    <a:pt x="105" y="685"/>
                  </a:lnTo>
                  <a:lnTo>
                    <a:pt x="72" y="679"/>
                  </a:lnTo>
                  <a:lnTo>
                    <a:pt x="44" y="665"/>
                  </a:lnTo>
                  <a:lnTo>
                    <a:pt x="20" y="641"/>
                  </a:lnTo>
                  <a:lnTo>
                    <a:pt x="6" y="614"/>
                  </a:lnTo>
                  <a:lnTo>
                    <a:pt x="0" y="580"/>
                  </a:lnTo>
                  <a:lnTo>
                    <a:pt x="6" y="546"/>
                  </a:lnTo>
                  <a:lnTo>
                    <a:pt x="20" y="518"/>
                  </a:lnTo>
                  <a:lnTo>
                    <a:pt x="44" y="494"/>
                  </a:lnTo>
                  <a:lnTo>
                    <a:pt x="72" y="480"/>
                  </a:lnTo>
                  <a:lnTo>
                    <a:pt x="105" y="475"/>
                  </a:lnTo>
                  <a:lnTo>
                    <a:pt x="193" y="471"/>
                  </a:lnTo>
                  <a:lnTo>
                    <a:pt x="282" y="457"/>
                  </a:lnTo>
                  <a:lnTo>
                    <a:pt x="378" y="439"/>
                  </a:lnTo>
                  <a:lnTo>
                    <a:pt x="477" y="413"/>
                  </a:lnTo>
                  <a:lnTo>
                    <a:pt x="581" y="383"/>
                  </a:lnTo>
                  <a:lnTo>
                    <a:pt x="686" y="349"/>
                  </a:lnTo>
                  <a:lnTo>
                    <a:pt x="794" y="314"/>
                  </a:lnTo>
                  <a:lnTo>
                    <a:pt x="903" y="276"/>
                  </a:lnTo>
                  <a:lnTo>
                    <a:pt x="1046" y="226"/>
                  </a:lnTo>
                  <a:lnTo>
                    <a:pt x="1191" y="178"/>
                  </a:lnTo>
                  <a:lnTo>
                    <a:pt x="1343" y="131"/>
                  </a:lnTo>
                  <a:lnTo>
                    <a:pt x="1496" y="89"/>
                  </a:lnTo>
                  <a:lnTo>
                    <a:pt x="1653" y="53"/>
                  </a:lnTo>
                  <a:lnTo>
                    <a:pt x="1814" y="26"/>
                  </a:lnTo>
                  <a:lnTo>
                    <a:pt x="1975" y="8"/>
                  </a:lnTo>
                  <a:lnTo>
                    <a:pt x="213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aphicFrame>
        <p:nvGraphicFramePr>
          <p:cNvPr id="15" name="Chart 14">
            <a:extLst>
              <a:ext uri="{FF2B5EF4-FFF2-40B4-BE49-F238E27FC236}">
                <a16:creationId xmlns:a16="http://schemas.microsoft.com/office/drawing/2014/main" id="{48ED67B9-B722-054C-2C15-B0512C40EFC6}"/>
              </a:ext>
            </a:extLst>
          </p:cNvPr>
          <p:cNvGraphicFramePr/>
          <p:nvPr/>
        </p:nvGraphicFramePr>
        <p:xfrm>
          <a:off x="2330594" y="899816"/>
          <a:ext cx="1752128" cy="1762396"/>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a:extLst>
              <a:ext uri="{FF2B5EF4-FFF2-40B4-BE49-F238E27FC236}">
                <a16:creationId xmlns:a16="http://schemas.microsoft.com/office/drawing/2014/main" id="{F86CA068-1331-F75D-E4A1-F3C338004298}"/>
              </a:ext>
            </a:extLst>
          </p:cNvPr>
          <p:cNvSpPr txBox="1"/>
          <p:nvPr/>
        </p:nvSpPr>
        <p:spPr>
          <a:xfrm>
            <a:off x="2571660"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Newspapers</a:t>
            </a:r>
          </a:p>
        </p:txBody>
      </p:sp>
      <p:graphicFrame>
        <p:nvGraphicFramePr>
          <p:cNvPr id="17" name="Chart 16">
            <a:extLst>
              <a:ext uri="{FF2B5EF4-FFF2-40B4-BE49-F238E27FC236}">
                <a16:creationId xmlns:a16="http://schemas.microsoft.com/office/drawing/2014/main" id="{9E8079CD-4F64-364B-915A-7CC76819445F}"/>
              </a:ext>
            </a:extLst>
          </p:cNvPr>
          <p:cNvGraphicFramePr/>
          <p:nvPr/>
        </p:nvGraphicFramePr>
        <p:xfrm>
          <a:off x="4260533" y="899816"/>
          <a:ext cx="1752128" cy="1762396"/>
        </p:xfrm>
        <a:graphic>
          <a:graphicData uri="http://schemas.openxmlformats.org/drawingml/2006/chart">
            <c:chart xmlns:c="http://schemas.openxmlformats.org/drawingml/2006/chart" xmlns:r="http://schemas.openxmlformats.org/officeDocument/2006/relationships" r:id="rId6"/>
          </a:graphicData>
        </a:graphic>
      </p:graphicFrame>
      <p:sp>
        <p:nvSpPr>
          <p:cNvPr id="18" name="TextBox 17">
            <a:extLst>
              <a:ext uri="{FF2B5EF4-FFF2-40B4-BE49-F238E27FC236}">
                <a16:creationId xmlns:a16="http://schemas.microsoft.com/office/drawing/2014/main" id="{108DB6E2-8C78-D8B0-1CA7-27B49584E728}"/>
              </a:ext>
            </a:extLst>
          </p:cNvPr>
          <p:cNvSpPr txBox="1"/>
          <p:nvPr/>
        </p:nvSpPr>
        <p:spPr>
          <a:xfrm>
            <a:off x="4501597"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Radio</a:t>
            </a:r>
          </a:p>
        </p:txBody>
      </p:sp>
      <p:sp>
        <p:nvSpPr>
          <p:cNvPr id="29" name="Freeform 30">
            <a:extLst>
              <a:ext uri="{FF2B5EF4-FFF2-40B4-BE49-F238E27FC236}">
                <a16:creationId xmlns:a16="http://schemas.microsoft.com/office/drawing/2014/main" id="{3312C298-875E-C9FB-4233-488FFCB68B74}"/>
              </a:ext>
            </a:extLst>
          </p:cNvPr>
          <p:cNvSpPr>
            <a:spLocks noEditPoints="1"/>
          </p:cNvSpPr>
          <p:nvPr/>
        </p:nvSpPr>
        <p:spPr bwMode="auto">
          <a:xfrm>
            <a:off x="2938656" y="1599197"/>
            <a:ext cx="429352" cy="388777"/>
          </a:xfrm>
          <a:custGeom>
            <a:avLst/>
            <a:gdLst>
              <a:gd name="T0" fmla="*/ 4153 w 6558"/>
              <a:gd name="T1" fmla="*/ 4801 h 5682"/>
              <a:gd name="T2" fmla="*/ 3354 w 6558"/>
              <a:gd name="T3" fmla="*/ 4750 h 5682"/>
              <a:gd name="T4" fmla="*/ 3085 w 6558"/>
              <a:gd name="T5" fmla="*/ 4674 h 5682"/>
              <a:gd name="T6" fmla="*/ 1981 w 6558"/>
              <a:gd name="T7" fmla="*/ 4829 h 5682"/>
              <a:gd name="T8" fmla="*/ 1953 w 6558"/>
              <a:gd name="T9" fmla="*/ 4660 h 5682"/>
              <a:gd name="T10" fmla="*/ 3974 w 6558"/>
              <a:gd name="T11" fmla="*/ 4336 h 5682"/>
              <a:gd name="T12" fmla="*/ 3358 w 6558"/>
              <a:gd name="T13" fmla="*/ 4336 h 5682"/>
              <a:gd name="T14" fmla="*/ 2747 w 6558"/>
              <a:gd name="T15" fmla="*/ 4221 h 5682"/>
              <a:gd name="T16" fmla="*/ 2721 w 6558"/>
              <a:gd name="T17" fmla="*/ 4388 h 5682"/>
              <a:gd name="T18" fmla="*/ 1929 w 6558"/>
              <a:gd name="T19" fmla="*/ 4233 h 5682"/>
              <a:gd name="T20" fmla="*/ 5229 w 6558"/>
              <a:gd name="T21" fmla="*/ 3783 h 5682"/>
              <a:gd name="T22" fmla="*/ 5281 w 6558"/>
              <a:gd name="T23" fmla="*/ 4813 h 5682"/>
              <a:gd name="T24" fmla="*/ 4394 w 6558"/>
              <a:gd name="T25" fmla="*/ 3871 h 5682"/>
              <a:gd name="T26" fmla="*/ 4135 w 6558"/>
              <a:gd name="T27" fmla="*/ 3797 h 5682"/>
              <a:gd name="T28" fmla="*/ 3441 w 6558"/>
              <a:gd name="T29" fmla="*/ 3954 h 5682"/>
              <a:gd name="T30" fmla="*/ 3413 w 6558"/>
              <a:gd name="T31" fmla="*/ 3785 h 5682"/>
              <a:gd name="T32" fmla="*/ 3115 w 6558"/>
              <a:gd name="T33" fmla="*/ 3889 h 5682"/>
              <a:gd name="T34" fmla="*/ 1900 w 6558"/>
              <a:gd name="T35" fmla="*/ 3889 h 5682"/>
              <a:gd name="T36" fmla="*/ 4959 w 6558"/>
              <a:gd name="T37" fmla="*/ 3344 h 5682"/>
              <a:gd name="T38" fmla="*/ 4933 w 6558"/>
              <a:gd name="T39" fmla="*/ 3513 h 5682"/>
              <a:gd name="T40" fmla="*/ 4430 w 6558"/>
              <a:gd name="T41" fmla="*/ 3356 h 5682"/>
              <a:gd name="T42" fmla="*/ 3978 w 6558"/>
              <a:gd name="T43" fmla="*/ 3426 h 5682"/>
              <a:gd name="T44" fmla="*/ 3370 w 6558"/>
              <a:gd name="T45" fmla="*/ 3477 h 5682"/>
              <a:gd name="T46" fmla="*/ 2721 w 6558"/>
              <a:gd name="T47" fmla="*/ 3334 h 5682"/>
              <a:gd name="T48" fmla="*/ 2747 w 6558"/>
              <a:gd name="T49" fmla="*/ 3503 h 5682"/>
              <a:gd name="T50" fmla="*/ 1912 w 6558"/>
              <a:gd name="T51" fmla="*/ 3368 h 5682"/>
              <a:gd name="T52" fmla="*/ 4479 w 6558"/>
              <a:gd name="T53" fmla="*/ 2899 h 5682"/>
              <a:gd name="T54" fmla="*/ 5213 w 6558"/>
              <a:gd name="T55" fmla="*/ 3056 h 5682"/>
              <a:gd name="T56" fmla="*/ 4398 w 6558"/>
              <a:gd name="T57" fmla="*/ 2958 h 5682"/>
              <a:gd name="T58" fmla="*/ 4193 w 6558"/>
              <a:gd name="T59" fmla="*/ 2934 h 5682"/>
              <a:gd name="T60" fmla="*/ 3413 w 6558"/>
              <a:gd name="T61" fmla="*/ 3068 h 5682"/>
              <a:gd name="T62" fmla="*/ 3441 w 6558"/>
              <a:gd name="T63" fmla="*/ 2899 h 5682"/>
              <a:gd name="T64" fmla="*/ 3085 w 6558"/>
              <a:gd name="T65" fmla="*/ 3030 h 5682"/>
              <a:gd name="T66" fmla="*/ 1894 w 6558"/>
              <a:gd name="T67" fmla="*/ 2978 h 5682"/>
              <a:gd name="T68" fmla="*/ 1609 w 6558"/>
              <a:gd name="T69" fmla="*/ 2909 h 5682"/>
              <a:gd name="T70" fmla="*/ 1557 w 6558"/>
              <a:gd name="T71" fmla="*/ 4829 h 5682"/>
              <a:gd name="T72" fmla="*/ 489 w 6558"/>
              <a:gd name="T73" fmla="*/ 2928 h 5682"/>
              <a:gd name="T74" fmla="*/ 4991 w 6558"/>
              <a:gd name="T75" fmla="*/ 2340 h 5682"/>
              <a:gd name="T76" fmla="*/ 3415 w 6558"/>
              <a:gd name="T77" fmla="*/ 2437 h 5682"/>
              <a:gd name="T78" fmla="*/ 3467 w 6558"/>
              <a:gd name="T79" fmla="*/ 1839 h 5682"/>
              <a:gd name="T80" fmla="*/ 5142 w 6558"/>
              <a:gd name="T81" fmla="*/ 1996 h 5682"/>
              <a:gd name="T82" fmla="*/ 3383 w 6558"/>
              <a:gd name="T83" fmla="*/ 1899 h 5682"/>
              <a:gd name="T84" fmla="*/ 4979 w 6558"/>
              <a:gd name="T85" fmla="*/ 1433 h 5682"/>
              <a:gd name="T86" fmla="*/ 3439 w 6558"/>
              <a:gd name="T87" fmla="*/ 1567 h 5682"/>
              <a:gd name="T88" fmla="*/ 3467 w 6558"/>
              <a:gd name="T89" fmla="*/ 1400 h 5682"/>
              <a:gd name="T90" fmla="*/ 5850 w 6558"/>
              <a:gd name="T91" fmla="*/ 5459 h 5682"/>
              <a:gd name="T92" fmla="*/ 6335 w 6558"/>
              <a:gd name="T93" fmla="*/ 5332 h 5682"/>
              <a:gd name="T94" fmla="*/ 4764 w 6558"/>
              <a:gd name="T95" fmla="*/ 994 h 5682"/>
              <a:gd name="T96" fmla="*/ 3439 w 6558"/>
              <a:gd name="T97" fmla="*/ 1127 h 5682"/>
              <a:gd name="T98" fmla="*/ 3467 w 6558"/>
              <a:gd name="T99" fmla="*/ 958 h 5682"/>
              <a:gd name="T100" fmla="*/ 5142 w 6558"/>
              <a:gd name="T101" fmla="*/ 533 h 5682"/>
              <a:gd name="T102" fmla="*/ 3467 w 6558"/>
              <a:gd name="T103" fmla="*/ 690 h 5682"/>
              <a:gd name="T104" fmla="*/ 3439 w 6558"/>
              <a:gd name="T105" fmla="*/ 521 h 5682"/>
              <a:gd name="T106" fmla="*/ 3173 w 6558"/>
              <a:gd name="T107" fmla="*/ 2368 h 5682"/>
              <a:gd name="T108" fmla="*/ 489 w 6558"/>
              <a:gd name="T109" fmla="*/ 2420 h 5682"/>
              <a:gd name="T110" fmla="*/ 173 w 6558"/>
              <a:gd name="T111" fmla="*/ 173 h 5682"/>
              <a:gd name="T112" fmla="*/ 489 w 6558"/>
              <a:gd name="T113" fmla="*/ 5485 h 5682"/>
              <a:gd name="T114" fmla="*/ 5500 w 6558"/>
              <a:gd name="T115" fmla="*/ 173 h 5682"/>
              <a:gd name="T116" fmla="*/ 5673 w 6558"/>
              <a:gd name="T117" fmla="*/ 795 h 5682"/>
              <a:gd name="T118" fmla="*/ 6552 w 6558"/>
              <a:gd name="T119" fmla="*/ 5231 h 5682"/>
              <a:gd name="T120" fmla="*/ 6107 w 6558"/>
              <a:gd name="T121" fmla="*/ 5676 h 5682"/>
              <a:gd name="T122" fmla="*/ 314 w 6558"/>
              <a:gd name="T123" fmla="*/ 5595 h 5682"/>
              <a:gd name="T124" fmla="*/ 0 w 6558"/>
              <a:gd name="T125" fmla="*/ 87 h 5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58" h="5682">
                <a:moveTo>
                  <a:pt x="3441" y="4662"/>
                </a:moveTo>
                <a:lnTo>
                  <a:pt x="4084" y="4662"/>
                </a:lnTo>
                <a:lnTo>
                  <a:pt x="4111" y="4668"/>
                </a:lnTo>
                <a:lnTo>
                  <a:pt x="4135" y="4680"/>
                </a:lnTo>
                <a:lnTo>
                  <a:pt x="4153" y="4698"/>
                </a:lnTo>
                <a:lnTo>
                  <a:pt x="4165" y="4722"/>
                </a:lnTo>
                <a:lnTo>
                  <a:pt x="4171" y="4750"/>
                </a:lnTo>
                <a:lnTo>
                  <a:pt x="4165" y="4777"/>
                </a:lnTo>
                <a:lnTo>
                  <a:pt x="4153" y="4801"/>
                </a:lnTo>
                <a:lnTo>
                  <a:pt x="4135" y="4819"/>
                </a:lnTo>
                <a:lnTo>
                  <a:pt x="4111" y="4831"/>
                </a:lnTo>
                <a:lnTo>
                  <a:pt x="4084" y="4835"/>
                </a:lnTo>
                <a:lnTo>
                  <a:pt x="3441" y="4835"/>
                </a:lnTo>
                <a:lnTo>
                  <a:pt x="3413" y="4831"/>
                </a:lnTo>
                <a:lnTo>
                  <a:pt x="3389" y="4819"/>
                </a:lnTo>
                <a:lnTo>
                  <a:pt x="3370" y="4801"/>
                </a:lnTo>
                <a:lnTo>
                  <a:pt x="3358" y="4777"/>
                </a:lnTo>
                <a:lnTo>
                  <a:pt x="3354" y="4750"/>
                </a:lnTo>
                <a:lnTo>
                  <a:pt x="3358" y="4722"/>
                </a:lnTo>
                <a:lnTo>
                  <a:pt x="3370" y="4698"/>
                </a:lnTo>
                <a:lnTo>
                  <a:pt x="3389" y="4680"/>
                </a:lnTo>
                <a:lnTo>
                  <a:pt x="3413" y="4668"/>
                </a:lnTo>
                <a:lnTo>
                  <a:pt x="3441" y="4662"/>
                </a:lnTo>
                <a:close/>
                <a:moveTo>
                  <a:pt x="1981" y="4656"/>
                </a:moveTo>
                <a:lnTo>
                  <a:pt x="3033" y="4656"/>
                </a:lnTo>
                <a:lnTo>
                  <a:pt x="3061" y="4660"/>
                </a:lnTo>
                <a:lnTo>
                  <a:pt x="3085" y="4674"/>
                </a:lnTo>
                <a:lnTo>
                  <a:pt x="3103" y="4692"/>
                </a:lnTo>
                <a:lnTo>
                  <a:pt x="3115" y="4716"/>
                </a:lnTo>
                <a:lnTo>
                  <a:pt x="3121" y="4744"/>
                </a:lnTo>
                <a:lnTo>
                  <a:pt x="3115" y="4770"/>
                </a:lnTo>
                <a:lnTo>
                  <a:pt x="3103" y="4793"/>
                </a:lnTo>
                <a:lnTo>
                  <a:pt x="3085" y="4813"/>
                </a:lnTo>
                <a:lnTo>
                  <a:pt x="3061" y="4825"/>
                </a:lnTo>
                <a:lnTo>
                  <a:pt x="3033" y="4829"/>
                </a:lnTo>
                <a:lnTo>
                  <a:pt x="1981" y="4829"/>
                </a:lnTo>
                <a:lnTo>
                  <a:pt x="1953" y="4825"/>
                </a:lnTo>
                <a:lnTo>
                  <a:pt x="1929" y="4813"/>
                </a:lnTo>
                <a:lnTo>
                  <a:pt x="1912" y="4793"/>
                </a:lnTo>
                <a:lnTo>
                  <a:pt x="1900" y="4770"/>
                </a:lnTo>
                <a:lnTo>
                  <a:pt x="1894" y="4744"/>
                </a:lnTo>
                <a:lnTo>
                  <a:pt x="1900" y="4716"/>
                </a:lnTo>
                <a:lnTo>
                  <a:pt x="1912" y="4692"/>
                </a:lnTo>
                <a:lnTo>
                  <a:pt x="1929" y="4674"/>
                </a:lnTo>
                <a:lnTo>
                  <a:pt x="1953" y="4660"/>
                </a:lnTo>
                <a:lnTo>
                  <a:pt x="1981" y="4656"/>
                </a:lnTo>
                <a:close/>
                <a:moveTo>
                  <a:pt x="3441" y="4221"/>
                </a:moveTo>
                <a:lnTo>
                  <a:pt x="3893" y="4221"/>
                </a:lnTo>
                <a:lnTo>
                  <a:pt x="3920" y="4227"/>
                </a:lnTo>
                <a:lnTo>
                  <a:pt x="3942" y="4239"/>
                </a:lnTo>
                <a:lnTo>
                  <a:pt x="3962" y="4257"/>
                </a:lnTo>
                <a:lnTo>
                  <a:pt x="3974" y="4280"/>
                </a:lnTo>
                <a:lnTo>
                  <a:pt x="3978" y="4308"/>
                </a:lnTo>
                <a:lnTo>
                  <a:pt x="3974" y="4336"/>
                </a:lnTo>
                <a:lnTo>
                  <a:pt x="3962" y="4360"/>
                </a:lnTo>
                <a:lnTo>
                  <a:pt x="3942" y="4378"/>
                </a:lnTo>
                <a:lnTo>
                  <a:pt x="3920" y="4390"/>
                </a:lnTo>
                <a:lnTo>
                  <a:pt x="3893" y="4396"/>
                </a:lnTo>
                <a:lnTo>
                  <a:pt x="3441" y="4396"/>
                </a:lnTo>
                <a:lnTo>
                  <a:pt x="3413" y="4390"/>
                </a:lnTo>
                <a:lnTo>
                  <a:pt x="3389" y="4378"/>
                </a:lnTo>
                <a:lnTo>
                  <a:pt x="3370" y="4360"/>
                </a:lnTo>
                <a:lnTo>
                  <a:pt x="3358" y="4336"/>
                </a:lnTo>
                <a:lnTo>
                  <a:pt x="3354" y="4308"/>
                </a:lnTo>
                <a:lnTo>
                  <a:pt x="3358" y="4280"/>
                </a:lnTo>
                <a:lnTo>
                  <a:pt x="3370" y="4257"/>
                </a:lnTo>
                <a:lnTo>
                  <a:pt x="3389" y="4239"/>
                </a:lnTo>
                <a:lnTo>
                  <a:pt x="3413" y="4227"/>
                </a:lnTo>
                <a:lnTo>
                  <a:pt x="3441" y="4221"/>
                </a:lnTo>
                <a:close/>
                <a:moveTo>
                  <a:pt x="1981" y="4215"/>
                </a:moveTo>
                <a:lnTo>
                  <a:pt x="2721" y="4215"/>
                </a:lnTo>
                <a:lnTo>
                  <a:pt x="2747" y="4221"/>
                </a:lnTo>
                <a:lnTo>
                  <a:pt x="2771" y="4233"/>
                </a:lnTo>
                <a:lnTo>
                  <a:pt x="2791" y="4251"/>
                </a:lnTo>
                <a:lnTo>
                  <a:pt x="2803" y="4274"/>
                </a:lnTo>
                <a:lnTo>
                  <a:pt x="2807" y="4302"/>
                </a:lnTo>
                <a:lnTo>
                  <a:pt x="2803" y="4330"/>
                </a:lnTo>
                <a:lnTo>
                  <a:pt x="2791" y="4354"/>
                </a:lnTo>
                <a:lnTo>
                  <a:pt x="2771" y="4372"/>
                </a:lnTo>
                <a:lnTo>
                  <a:pt x="2747" y="4384"/>
                </a:lnTo>
                <a:lnTo>
                  <a:pt x="2721" y="4388"/>
                </a:lnTo>
                <a:lnTo>
                  <a:pt x="1981" y="4388"/>
                </a:lnTo>
                <a:lnTo>
                  <a:pt x="1953" y="4384"/>
                </a:lnTo>
                <a:lnTo>
                  <a:pt x="1929" y="4372"/>
                </a:lnTo>
                <a:lnTo>
                  <a:pt x="1912" y="4354"/>
                </a:lnTo>
                <a:lnTo>
                  <a:pt x="1900" y="4330"/>
                </a:lnTo>
                <a:lnTo>
                  <a:pt x="1894" y="4302"/>
                </a:lnTo>
                <a:lnTo>
                  <a:pt x="1900" y="4274"/>
                </a:lnTo>
                <a:lnTo>
                  <a:pt x="1912" y="4251"/>
                </a:lnTo>
                <a:lnTo>
                  <a:pt x="1929" y="4233"/>
                </a:lnTo>
                <a:lnTo>
                  <a:pt x="1953" y="4221"/>
                </a:lnTo>
                <a:lnTo>
                  <a:pt x="1981" y="4215"/>
                </a:lnTo>
                <a:close/>
                <a:moveTo>
                  <a:pt x="4567" y="3956"/>
                </a:moveTo>
                <a:lnTo>
                  <a:pt x="4567" y="4656"/>
                </a:lnTo>
                <a:lnTo>
                  <a:pt x="5144" y="4656"/>
                </a:lnTo>
                <a:lnTo>
                  <a:pt x="5144" y="3956"/>
                </a:lnTo>
                <a:lnTo>
                  <a:pt x="4567" y="3956"/>
                </a:lnTo>
                <a:close/>
                <a:moveTo>
                  <a:pt x="4479" y="3783"/>
                </a:moveTo>
                <a:lnTo>
                  <a:pt x="5229" y="3783"/>
                </a:lnTo>
                <a:lnTo>
                  <a:pt x="5257" y="3787"/>
                </a:lnTo>
                <a:lnTo>
                  <a:pt x="5281" y="3799"/>
                </a:lnTo>
                <a:lnTo>
                  <a:pt x="5301" y="3819"/>
                </a:lnTo>
                <a:lnTo>
                  <a:pt x="5313" y="3843"/>
                </a:lnTo>
                <a:lnTo>
                  <a:pt x="5317" y="3871"/>
                </a:lnTo>
                <a:lnTo>
                  <a:pt x="5317" y="4744"/>
                </a:lnTo>
                <a:lnTo>
                  <a:pt x="5313" y="4770"/>
                </a:lnTo>
                <a:lnTo>
                  <a:pt x="5301" y="4793"/>
                </a:lnTo>
                <a:lnTo>
                  <a:pt x="5281" y="4813"/>
                </a:lnTo>
                <a:lnTo>
                  <a:pt x="5257" y="4825"/>
                </a:lnTo>
                <a:lnTo>
                  <a:pt x="5229" y="4829"/>
                </a:lnTo>
                <a:lnTo>
                  <a:pt x="4479" y="4829"/>
                </a:lnTo>
                <a:lnTo>
                  <a:pt x="4454" y="4825"/>
                </a:lnTo>
                <a:lnTo>
                  <a:pt x="4430" y="4813"/>
                </a:lnTo>
                <a:lnTo>
                  <a:pt x="4410" y="4793"/>
                </a:lnTo>
                <a:lnTo>
                  <a:pt x="4398" y="4770"/>
                </a:lnTo>
                <a:lnTo>
                  <a:pt x="4394" y="4744"/>
                </a:lnTo>
                <a:lnTo>
                  <a:pt x="4394" y="3871"/>
                </a:lnTo>
                <a:lnTo>
                  <a:pt x="4398" y="3843"/>
                </a:lnTo>
                <a:lnTo>
                  <a:pt x="4410" y="3819"/>
                </a:lnTo>
                <a:lnTo>
                  <a:pt x="4430" y="3799"/>
                </a:lnTo>
                <a:lnTo>
                  <a:pt x="4454" y="3787"/>
                </a:lnTo>
                <a:lnTo>
                  <a:pt x="4479" y="3783"/>
                </a:lnTo>
                <a:close/>
                <a:moveTo>
                  <a:pt x="3441" y="3781"/>
                </a:moveTo>
                <a:lnTo>
                  <a:pt x="4084" y="3781"/>
                </a:lnTo>
                <a:lnTo>
                  <a:pt x="4111" y="3785"/>
                </a:lnTo>
                <a:lnTo>
                  <a:pt x="4135" y="3797"/>
                </a:lnTo>
                <a:lnTo>
                  <a:pt x="4153" y="3815"/>
                </a:lnTo>
                <a:lnTo>
                  <a:pt x="4165" y="3839"/>
                </a:lnTo>
                <a:lnTo>
                  <a:pt x="4171" y="3867"/>
                </a:lnTo>
                <a:lnTo>
                  <a:pt x="4165" y="3895"/>
                </a:lnTo>
                <a:lnTo>
                  <a:pt x="4153" y="3919"/>
                </a:lnTo>
                <a:lnTo>
                  <a:pt x="4135" y="3936"/>
                </a:lnTo>
                <a:lnTo>
                  <a:pt x="4111" y="3950"/>
                </a:lnTo>
                <a:lnTo>
                  <a:pt x="4084" y="3954"/>
                </a:lnTo>
                <a:lnTo>
                  <a:pt x="3441" y="3954"/>
                </a:lnTo>
                <a:lnTo>
                  <a:pt x="3413" y="3950"/>
                </a:lnTo>
                <a:lnTo>
                  <a:pt x="3389" y="3936"/>
                </a:lnTo>
                <a:lnTo>
                  <a:pt x="3370" y="3919"/>
                </a:lnTo>
                <a:lnTo>
                  <a:pt x="3358" y="3895"/>
                </a:lnTo>
                <a:lnTo>
                  <a:pt x="3354" y="3867"/>
                </a:lnTo>
                <a:lnTo>
                  <a:pt x="3358" y="3839"/>
                </a:lnTo>
                <a:lnTo>
                  <a:pt x="3370" y="3815"/>
                </a:lnTo>
                <a:lnTo>
                  <a:pt x="3389" y="3797"/>
                </a:lnTo>
                <a:lnTo>
                  <a:pt x="3413" y="3785"/>
                </a:lnTo>
                <a:lnTo>
                  <a:pt x="3441" y="3781"/>
                </a:lnTo>
                <a:close/>
                <a:moveTo>
                  <a:pt x="1981" y="3773"/>
                </a:moveTo>
                <a:lnTo>
                  <a:pt x="3033" y="3773"/>
                </a:lnTo>
                <a:lnTo>
                  <a:pt x="3061" y="3779"/>
                </a:lnTo>
                <a:lnTo>
                  <a:pt x="3085" y="3791"/>
                </a:lnTo>
                <a:lnTo>
                  <a:pt x="3103" y="3809"/>
                </a:lnTo>
                <a:lnTo>
                  <a:pt x="3115" y="3833"/>
                </a:lnTo>
                <a:lnTo>
                  <a:pt x="3121" y="3861"/>
                </a:lnTo>
                <a:lnTo>
                  <a:pt x="3115" y="3889"/>
                </a:lnTo>
                <a:lnTo>
                  <a:pt x="3103" y="3913"/>
                </a:lnTo>
                <a:lnTo>
                  <a:pt x="3085" y="3931"/>
                </a:lnTo>
                <a:lnTo>
                  <a:pt x="3061" y="3942"/>
                </a:lnTo>
                <a:lnTo>
                  <a:pt x="3033" y="3948"/>
                </a:lnTo>
                <a:lnTo>
                  <a:pt x="1981" y="3948"/>
                </a:lnTo>
                <a:lnTo>
                  <a:pt x="1953" y="3942"/>
                </a:lnTo>
                <a:lnTo>
                  <a:pt x="1929" y="3931"/>
                </a:lnTo>
                <a:lnTo>
                  <a:pt x="1912" y="3913"/>
                </a:lnTo>
                <a:lnTo>
                  <a:pt x="1900" y="3889"/>
                </a:lnTo>
                <a:lnTo>
                  <a:pt x="1894" y="3861"/>
                </a:lnTo>
                <a:lnTo>
                  <a:pt x="1900" y="3833"/>
                </a:lnTo>
                <a:lnTo>
                  <a:pt x="1912" y="3809"/>
                </a:lnTo>
                <a:lnTo>
                  <a:pt x="1929" y="3791"/>
                </a:lnTo>
                <a:lnTo>
                  <a:pt x="1953" y="3779"/>
                </a:lnTo>
                <a:lnTo>
                  <a:pt x="1981" y="3773"/>
                </a:lnTo>
                <a:close/>
                <a:moveTo>
                  <a:pt x="4479" y="3340"/>
                </a:moveTo>
                <a:lnTo>
                  <a:pt x="4933" y="3340"/>
                </a:lnTo>
                <a:lnTo>
                  <a:pt x="4959" y="3344"/>
                </a:lnTo>
                <a:lnTo>
                  <a:pt x="4983" y="3356"/>
                </a:lnTo>
                <a:lnTo>
                  <a:pt x="5003" y="3376"/>
                </a:lnTo>
                <a:lnTo>
                  <a:pt x="5014" y="3400"/>
                </a:lnTo>
                <a:lnTo>
                  <a:pt x="5018" y="3426"/>
                </a:lnTo>
                <a:lnTo>
                  <a:pt x="5014" y="3453"/>
                </a:lnTo>
                <a:lnTo>
                  <a:pt x="5003" y="3477"/>
                </a:lnTo>
                <a:lnTo>
                  <a:pt x="4983" y="3495"/>
                </a:lnTo>
                <a:lnTo>
                  <a:pt x="4959" y="3509"/>
                </a:lnTo>
                <a:lnTo>
                  <a:pt x="4933" y="3513"/>
                </a:lnTo>
                <a:lnTo>
                  <a:pt x="4479" y="3513"/>
                </a:lnTo>
                <a:lnTo>
                  <a:pt x="4454" y="3509"/>
                </a:lnTo>
                <a:lnTo>
                  <a:pt x="4430" y="3495"/>
                </a:lnTo>
                <a:lnTo>
                  <a:pt x="4410" y="3477"/>
                </a:lnTo>
                <a:lnTo>
                  <a:pt x="4398" y="3453"/>
                </a:lnTo>
                <a:lnTo>
                  <a:pt x="4394" y="3426"/>
                </a:lnTo>
                <a:lnTo>
                  <a:pt x="4398" y="3400"/>
                </a:lnTo>
                <a:lnTo>
                  <a:pt x="4410" y="3376"/>
                </a:lnTo>
                <a:lnTo>
                  <a:pt x="4430" y="3356"/>
                </a:lnTo>
                <a:lnTo>
                  <a:pt x="4454" y="3344"/>
                </a:lnTo>
                <a:lnTo>
                  <a:pt x="4479" y="3340"/>
                </a:lnTo>
                <a:close/>
                <a:moveTo>
                  <a:pt x="3441" y="3340"/>
                </a:moveTo>
                <a:lnTo>
                  <a:pt x="3893" y="3340"/>
                </a:lnTo>
                <a:lnTo>
                  <a:pt x="3920" y="3344"/>
                </a:lnTo>
                <a:lnTo>
                  <a:pt x="3942" y="3356"/>
                </a:lnTo>
                <a:lnTo>
                  <a:pt x="3962" y="3376"/>
                </a:lnTo>
                <a:lnTo>
                  <a:pt x="3974" y="3400"/>
                </a:lnTo>
                <a:lnTo>
                  <a:pt x="3978" y="3426"/>
                </a:lnTo>
                <a:lnTo>
                  <a:pt x="3974" y="3453"/>
                </a:lnTo>
                <a:lnTo>
                  <a:pt x="3962" y="3477"/>
                </a:lnTo>
                <a:lnTo>
                  <a:pt x="3942" y="3495"/>
                </a:lnTo>
                <a:lnTo>
                  <a:pt x="3920" y="3509"/>
                </a:lnTo>
                <a:lnTo>
                  <a:pt x="3893" y="3513"/>
                </a:lnTo>
                <a:lnTo>
                  <a:pt x="3441" y="3513"/>
                </a:lnTo>
                <a:lnTo>
                  <a:pt x="3413" y="3509"/>
                </a:lnTo>
                <a:lnTo>
                  <a:pt x="3389" y="3495"/>
                </a:lnTo>
                <a:lnTo>
                  <a:pt x="3370" y="3477"/>
                </a:lnTo>
                <a:lnTo>
                  <a:pt x="3358" y="3453"/>
                </a:lnTo>
                <a:lnTo>
                  <a:pt x="3354" y="3426"/>
                </a:lnTo>
                <a:lnTo>
                  <a:pt x="3358" y="3400"/>
                </a:lnTo>
                <a:lnTo>
                  <a:pt x="3370" y="3376"/>
                </a:lnTo>
                <a:lnTo>
                  <a:pt x="3389" y="3356"/>
                </a:lnTo>
                <a:lnTo>
                  <a:pt x="3413" y="3344"/>
                </a:lnTo>
                <a:lnTo>
                  <a:pt x="3441" y="3340"/>
                </a:lnTo>
                <a:close/>
                <a:moveTo>
                  <a:pt x="1981" y="3334"/>
                </a:moveTo>
                <a:lnTo>
                  <a:pt x="2721" y="3334"/>
                </a:lnTo>
                <a:lnTo>
                  <a:pt x="2747" y="3338"/>
                </a:lnTo>
                <a:lnTo>
                  <a:pt x="2771" y="3350"/>
                </a:lnTo>
                <a:lnTo>
                  <a:pt x="2791" y="3368"/>
                </a:lnTo>
                <a:lnTo>
                  <a:pt x="2803" y="3392"/>
                </a:lnTo>
                <a:lnTo>
                  <a:pt x="2807" y="3420"/>
                </a:lnTo>
                <a:lnTo>
                  <a:pt x="2803" y="3447"/>
                </a:lnTo>
                <a:lnTo>
                  <a:pt x="2791" y="3471"/>
                </a:lnTo>
                <a:lnTo>
                  <a:pt x="2771" y="3489"/>
                </a:lnTo>
                <a:lnTo>
                  <a:pt x="2747" y="3503"/>
                </a:lnTo>
                <a:lnTo>
                  <a:pt x="2721" y="3507"/>
                </a:lnTo>
                <a:lnTo>
                  <a:pt x="1981" y="3507"/>
                </a:lnTo>
                <a:lnTo>
                  <a:pt x="1953" y="3503"/>
                </a:lnTo>
                <a:lnTo>
                  <a:pt x="1929" y="3489"/>
                </a:lnTo>
                <a:lnTo>
                  <a:pt x="1912" y="3471"/>
                </a:lnTo>
                <a:lnTo>
                  <a:pt x="1900" y="3447"/>
                </a:lnTo>
                <a:lnTo>
                  <a:pt x="1894" y="3420"/>
                </a:lnTo>
                <a:lnTo>
                  <a:pt x="1900" y="3392"/>
                </a:lnTo>
                <a:lnTo>
                  <a:pt x="1912" y="3368"/>
                </a:lnTo>
                <a:lnTo>
                  <a:pt x="1929" y="3350"/>
                </a:lnTo>
                <a:lnTo>
                  <a:pt x="1953" y="3338"/>
                </a:lnTo>
                <a:lnTo>
                  <a:pt x="1981" y="3334"/>
                </a:lnTo>
                <a:close/>
                <a:moveTo>
                  <a:pt x="646" y="3066"/>
                </a:moveTo>
                <a:lnTo>
                  <a:pt x="646" y="4656"/>
                </a:lnTo>
                <a:lnTo>
                  <a:pt x="1470" y="4656"/>
                </a:lnTo>
                <a:lnTo>
                  <a:pt x="1470" y="3066"/>
                </a:lnTo>
                <a:lnTo>
                  <a:pt x="646" y="3066"/>
                </a:lnTo>
                <a:close/>
                <a:moveTo>
                  <a:pt x="4479" y="2899"/>
                </a:moveTo>
                <a:lnTo>
                  <a:pt x="5162" y="2899"/>
                </a:lnTo>
                <a:lnTo>
                  <a:pt x="5190" y="2903"/>
                </a:lnTo>
                <a:lnTo>
                  <a:pt x="5213" y="2915"/>
                </a:lnTo>
                <a:lnTo>
                  <a:pt x="5231" y="2934"/>
                </a:lnTo>
                <a:lnTo>
                  <a:pt x="5245" y="2958"/>
                </a:lnTo>
                <a:lnTo>
                  <a:pt x="5249" y="2984"/>
                </a:lnTo>
                <a:lnTo>
                  <a:pt x="5245" y="3012"/>
                </a:lnTo>
                <a:lnTo>
                  <a:pt x="5231" y="3036"/>
                </a:lnTo>
                <a:lnTo>
                  <a:pt x="5213" y="3056"/>
                </a:lnTo>
                <a:lnTo>
                  <a:pt x="5190" y="3068"/>
                </a:lnTo>
                <a:lnTo>
                  <a:pt x="5162" y="3072"/>
                </a:lnTo>
                <a:lnTo>
                  <a:pt x="4479" y="3072"/>
                </a:lnTo>
                <a:lnTo>
                  <a:pt x="4454" y="3068"/>
                </a:lnTo>
                <a:lnTo>
                  <a:pt x="4430" y="3056"/>
                </a:lnTo>
                <a:lnTo>
                  <a:pt x="4410" y="3036"/>
                </a:lnTo>
                <a:lnTo>
                  <a:pt x="4398" y="3012"/>
                </a:lnTo>
                <a:lnTo>
                  <a:pt x="4394" y="2984"/>
                </a:lnTo>
                <a:lnTo>
                  <a:pt x="4398" y="2958"/>
                </a:lnTo>
                <a:lnTo>
                  <a:pt x="4410" y="2934"/>
                </a:lnTo>
                <a:lnTo>
                  <a:pt x="4430" y="2915"/>
                </a:lnTo>
                <a:lnTo>
                  <a:pt x="4454" y="2903"/>
                </a:lnTo>
                <a:lnTo>
                  <a:pt x="4479" y="2899"/>
                </a:lnTo>
                <a:close/>
                <a:moveTo>
                  <a:pt x="3441" y="2899"/>
                </a:moveTo>
                <a:lnTo>
                  <a:pt x="4121" y="2899"/>
                </a:lnTo>
                <a:lnTo>
                  <a:pt x="4149" y="2903"/>
                </a:lnTo>
                <a:lnTo>
                  <a:pt x="4173" y="2915"/>
                </a:lnTo>
                <a:lnTo>
                  <a:pt x="4193" y="2934"/>
                </a:lnTo>
                <a:lnTo>
                  <a:pt x="4205" y="2958"/>
                </a:lnTo>
                <a:lnTo>
                  <a:pt x="4209" y="2984"/>
                </a:lnTo>
                <a:lnTo>
                  <a:pt x="4205" y="3012"/>
                </a:lnTo>
                <a:lnTo>
                  <a:pt x="4193" y="3036"/>
                </a:lnTo>
                <a:lnTo>
                  <a:pt x="4173" y="3056"/>
                </a:lnTo>
                <a:lnTo>
                  <a:pt x="4149" y="3068"/>
                </a:lnTo>
                <a:lnTo>
                  <a:pt x="4121" y="3072"/>
                </a:lnTo>
                <a:lnTo>
                  <a:pt x="3441" y="3072"/>
                </a:lnTo>
                <a:lnTo>
                  <a:pt x="3413" y="3068"/>
                </a:lnTo>
                <a:lnTo>
                  <a:pt x="3389" y="3056"/>
                </a:lnTo>
                <a:lnTo>
                  <a:pt x="3370" y="3036"/>
                </a:lnTo>
                <a:lnTo>
                  <a:pt x="3358" y="3012"/>
                </a:lnTo>
                <a:lnTo>
                  <a:pt x="3354" y="2984"/>
                </a:lnTo>
                <a:lnTo>
                  <a:pt x="3358" y="2958"/>
                </a:lnTo>
                <a:lnTo>
                  <a:pt x="3370" y="2934"/>
                </a:lnTo>
                <a:lnTo>
                  <a:pt x="3389" y="2915"/>
                </a:lnTo>
                <a:lnTo>
                  <a:pt x="3413" y="2903"/>
                </a:lnTo>
                <a:lnTo>
                  <a:pt x="3441" y="2899"/>
                </a:lnTo>
                <a:close/>
                <a:moveTo>
                  <a:pt x="1981" y="2893"/>
                </a:moveTo>
                <a:lnTo>
                  <a:pt x="3013" y="2893"/>
                </a:lnTo>
                <a:lnTo>
                  <a:pt x="3041" y="2897"/>
                </a:lnTo>
                <a:lnTo>
                  <a:pt x="3065" y="2909"/>
                </a:lnTo>
                <a:lnTo>
                  <a:pt x="3085" y="2928"/>
                </a:lnTo>
                <a:lnTo>
                  <a:pt x="3097" y="2952"/>
                </a:lnTo>
                <a:lnTo>
                  <a:pt x="3101" y="2978"/>
                </a:lnTo>
                <a:lnTo>
                  <a:pt x="3097" y="3006"/>
                </a:lnTo>
                <a:lnTo>
                  <a:pt x="3085" y="3030"/>
                </a:lnTo>
                <a:lnTo>
                  <a:pt x="3065" y="3048"/>
                </a:lnTo>
                <a:lnTo>
                  <a:pt x="3041" y="3062"/>
                </a:lnTo>
                <a:lnTo>
                  <a:pt x="3013" y="3066"/>
                </a:lnTo>
                <a:lnTo>
                  <a:pt x="1981" y="3066"/>
                </a:lnTo>
                <a:lnTo>
                  <a:pt x="1953" y="3062"/>
                </a:lnTo>
                <a:lnTo>
                  <a:pt x="1929" y="3048"/>
                </a:lnTo>
                <a:lnTo>
                  <a:pt x="1912" y="3030"/>
                </a:lnTo>
                <a:lnTo>
                  <a:pt x="1900" y="3006"/>
                </a:lnTo>
                <a:lnTo>
                  <a:pt x="1894" y="2978"/>
                </a:lnTo>
                <a:lnTo>
                  <a:pt x="1900" y="2952"/>
                </a:lnTo>
                <a:lnTo>
                  <a:pt x="1912" y="2928"/>
                </a:lnTo>
                <a:lnTo>
                  <a:pt x="1929" y="2909"/>
                </a:lnTo>
                <a:lnTo>
                  <a:pt x="1953" y="2897"/>
                </a:lnTo>
                <a:lnTo>
                  <a:pt x="1981" y="2893"/>
                </a:lnTo>
                <a:close/>
                <a:moveTo>
                  <a:pt x="561" y="2893"/>
                </a:moveTo>
                <a:lnTo>
                  <a:pt x="1557" y="2893"/>
                </a:lnTo>
                <a:lnTo>
                  <a:pt x="1585" y="2897"/>
                </a:lnTo>
                <a:lnTo>
                  <a:pt x="1609" y="2909"/>
                </a:lnTo>
                <a:lnTo>
                  <a:pt x="1627" y="2928"/>
                </a:lnTo>
                <a:lnTo>
                  <a:pt x="1639" y="2952"/>
                </a:lnTo>
                <a:lnTo>
                  <a:pt x="1645" y="2978"/>
                </a:lnTo>
                <a:lnTo>
                  <a:pt x="1645" y="4744"/>
                </a:lnTo>
                <a:lnTo>
                  <a:pt x="1639" y="4770"/>
                </a:lnTo>
                <a:lnTo>
                  <a:pt x="1627" y="4793"/>
                </a:lnTo>
                <a:lnTo>
                  <a:pt x="1609" y="4813"/>
                </a:lnTo>
                <a:lnTo>
                  <a:pt x="1585" y="4825"/>
                </a:lnTo>
                <a:lnTo>
                  <a:pt x="1557" y="4829"/>
                </a:lnTo>
                <a:lnTo>
                  <a:pt x="561" y="4829"/>
                </a:lnTo>
                <a:lnTo>
                  <a:pt x="533" y="4825"/>
                </a:lnTo>
                <a:lnTo>
                  <a:pt x="509" y="4813"/>
                </a:lnTo>
                <a:lnTo>
                  <a:pt x="489" y="4793"/>
                </a:lnTo>
                <a:lnTo>
                  <a:pt x="477" y="4770"/>
                </a:lnTo>
                <a:lnTo>
                  <a:pt x="473" y="4744"/>
                </a:lnTo>
                <a:lnTo>
                  <a:pt x="473" y="2978"/>
                </a:lnTo>
                <a:lnTo>
                  <a:pt x="477" y="2952"/>
                </a:lnTo>
                <a:lnTo>
                  <a:pt x="489" y="2928"/>
                </a:lnTo>
                <a:lnTo>
                  <a:pt x="509" y="2909"/>
                </a:lnTo>
                <a:lnTo>
                  <a:pt x="533" y="2897"/>
                </a:lnTo>
                <a:lnTo>
                  <a:pt x="561" y="2893"/>
                </a:lnTo>
                <a:close/>
                <a:moveTo>
                  <a:pt x="3467" y="2280"/>
                </a:moveTo>
                <a:lnTo>
                  <a:pt x="4909" y="2280"/>
                </a:lnTo>
                <a:lnTo>
                  <a:pt x="4935" y="2284"/>
                </a:lnTo>
                <a:lnTo>
                  <a:pt x="4959" y="2298"/>
                </a:lnTo>
                <a:lnTo>
                  <a:pt x="4979" y="2316"/>
                </a:lnTo>
                <a:lnTo>
                  <a:pt x="4991" y="2340"/>
                </a:lnTo>
                <a:lnTo>
                  <a:pt x="4995" y="2368"/>
                </a:lnTo>
                <a:lnTo>
                  <a:pt x="4991" y="2396"/>
                </a:lnTo>
                <a:lnTo>
                  <a:pt x="4979" y="2420"/>
                </a:lnTo>
                <a:lnTo>
                  <a:pt x="4959" y="2437"/>
                </a:lnTo>
                <a:lnTo>
                  <a:pt x="4935" y="2449"/>
                </a:lnTo>
                <a:lnTo>
                  <a:pt x="4909" y="2453"/>
                </a:lnTo>
                <a:lnTo>
                  <a:pt x="3467" y="2453"/>
                </a:lnTo>
                <a:lnTo>
                  <a:pt x="3439" y="2449"/>
                </a:lnTo>
                <a:lnTo>
                  <a:pt x="3415" y="2437"/>
                </a:lnTo>
                <a:lnTo>
                  <a:pt x="3395" y="2420"/>
                </a:lnTo>
                <a:lnTo>
                  <a:pt x="3383" y="2396"/>
                </a:lnTo>
                <a:lnTo>
                  <a:pt x="3379" y="2368"/>
                </a:lnTo>
                <a:lnTo>
                  <a:pt x="3383" y="2340"/>
                </a:lnTo>
                <a:lnTo>
                  <a:pt x="3395" y="2316"/>
                </a:lnTo>
                <a:lnTo>
                  <a:pt x="3415" y="2298"/>
                </a:lnTo>
                <a:lnTo>
                  <a:pt x="3439" y="2284"/>
                </a:lnTo>
                <a:lnTo>
                  <a:pt x="3467" y="2280"/>
                </a:lnTo>
                <a:close/>
                <a:moveTo>
                  <a:pt x="3467" y="1839"/>
                </a:moveTo>
                <a:lnTo>
                  <a:pt x="5092" y="1839"/>
                </a:lnTo>
                <a:lnTo>
                  <a:pt x="5118" y="1845"/>
                </a:lnTo>
                <a:lnTo>
                  <a:pt x="5142" y="1857"/>
                </a:lnTo>
                <a:lnTo>
                  <a:pt x="5162" y="1875"/>
                </a:lnTo>
                <a:lnTo>
                  <a:pt x="5174" y="1899"/>
                </a:lnTo>
                <a:lnTo>
                  <a:pt x="5178" y="1926"/>
                </a:lnTo>
                <a:lnTo>
                  <a:pt x="5174" y="1954"/>
                </a:lnTo>
                <a:lnTo>
                  <a:pt x="5162" y="1978"/>
                </a:lnTo>
                <a:lnTo>
                  <a:pt x="5142" y="1996"/>
                </a:lnTo>
                <a:lnTo>
                  <a:pt x="5118" y="2008"/>
                </a:lnTo>
                <a:lnTo>
                  <a:pt x="5092" y="2014"/>
                </a:lnTo>
                <a:lnTo>
                  <a:pt x="3467" y="2014"/>
                </a:lnTo>
                <a:lnTo>
                  <a:pt x="3439" y="2008"/>
                </a:lnTo>
                <a:lnTo>
                  <a:pt x="3415" y="1996"/>
                </a:lnTo>
                <a:lnTo>
                  <a:pt x="3395" y="1978"/>
                </a:lnTo>
                <a:lnTo>
                  <a:pt x="3383" y="1954"/>
                </a:lnTo>
                <a:lnTo>
                  <a:pt x="3379" y="1926"/>
                </a:lnTo>
                <a:lnTo>
                  <a:pt x="3383" y="1899"/>
                </a:lnTo>
                <a:lnTo>
                  <a:pt x="3395" y="1875"/>
                </a:lnTo>
                <a:lnTo>
                  <a:pt x="3415" y="1857"/>
                </a:lnTo>
                <a:lnTo>
                  <a:pt x="3439" y="1845"/>
                </a:lnTo>
                <a:lnTo>
                  <a:pt x="3467" y="1839"/>
                </a:lnTo>
                <a:close/>
                <a:moveTo>
                  <a:pt x="3467" y="1400"/>
                </a:moveTo>
                <a:lnTo>
                  <a:pt x="4909" y="1400"/>
                </a:lnTo>
                <a:lnTo>
                  <a:pt x="4935" y="1404"/>
                </a:lnTo>
                <a:lnTo>
                  <a:pt x="4959" y="1415"/>
                </a:lnTo>
                <a:lnTo>
                  <a:pt x="4979" y="1433"/>
                </a:lnTo>
                <a:lnTo>
                  <a:pt x="4991" y="1457"/>
                </a:lnTo>
                <a:lnTo>
                  <a:pt x="4995" y="1485"/>
                </a:lnTo>
                <a:lnTo>
                  <a:pt x="4991" y="1513"/>
                </a:lnTo>
                <a:lnTo>
                  <a:pt x="4979" y="1537"/>
                </a:lnTo>
                <a:lnTo>
                  <a:pt x="4959" y="1555"/>
                </a:lnTo>
                <a:lnTo>
                  <a:pt x="4935" y="1567"/>
                </a:lnTo>
                <a:lnTo>
                  <a:pt x="4909" y="1573"/>
                </a:lnTo>
                <a:lnTo>
                  <a:pt x="3467" y="1573"/>
                </a:lnTo>
                <a:lnTo>
                  <a:pt x="3439" y="1567"/>
                </a:lnTo>
                <a:lnTo>
                  <a:pt x="3415" y="1555"/>
                </a:lnTo>
                <a:lnTo>
                  <a:pt x="3395" y="1537"/>
                </a:lnTo>
                <a:lnTo>
                  <a:pt x="3383" y="1513"/>
                </a:lnTo>
                <a:lnTo>
                  <a:pt x="3379" y="1485"/>
                </a:lnTo>
                <a:lnTo>
                  <a:pt x="3383" y="1457"/>
                </a:lnTo>
                <a:lnTo>
                  <a:pt x="3395" y="1433"/>
                </a:lnTo>
                <a:lnTo>
                  <a:pt x="3415" y="1415"/>
                </a:lnTo>
                <a:lnTo>
                  <a:pt x="3439" y="1404"/>
                </a:lnTo>
                <a:lnTo>
                  <a:pt x="3467" y="1400"/>
                </a:lnTo>
                <a:close/>
                <a:moveTo>
                  <a:pt x="6385" y="968"/>
                </a:moveTo>
                <a:lnTo>
                  <a:pt x="5673" y="968"/>
                </a:lnTo>
                <a:lnTo>
                  <a:pt x="5673" y="5153"/>
                </a:lnTo>
                <a:lnTo>
                  <a:pt x="5679" y="5217"/>
                </a:lnTo>
                <a:lnTo>
                  <a:pt x="5695" y="5277"/>
                </a:lnTo>
                <a:lnTo>
                  <a:pt x="5723" y="5332"/>
                </a:lnTo>
                <a:lnTo>
                  <a:pt x="5756" y="5382"/>
                </a:lnTo>
                <a:lnTo>
                  <a:pt x="5800" y="5424"/>
                </a:lnTo>
                <a:lnTo>
                  <a:pt x="5850" y="5459"/>
                </a:lnTo>
                <a:lnTo>
                  <a:pt x="5906" y="5485"/>
                </a:lnTo>
                <a:lnTo>
                  <a:pt x="5965" y="5503"/>
                </a:lnTo>
                <a:lnTo>
                  <a:pt x="6029" y="5509"/>
                </a:lnTo>
                <a:lnTo>
                  <a:pt x="6093" y="5503"/>
                </a:lnTo>
                <a:lnTo>
                  <a:pt x="6152" y="5485"/>
                </a:lnTo>
                <a:lnTo>
                  <a:pt x="6208" y="5459"/>
                </a:lnTo>
                <a:lnTo>
                  <a:pt x="6258" y="5424"/>
                </a:lnTo>
                <a:lnTo>
                  <a:pt x="6301" y="5382"/>
                </a:lnTo>
                <a:lnTo>
                  <a:pt x="6335" y="5332"/>
                </a:lnTo>
                <a:lnTo>
                  <a:pt x="6361" y="5277"/>
                </a:lnTo>
                <a:lnTo>
                  <a:pt x="6379" y="5217"/>
                </a:lnTo>
                <a:lnTo>
                  <a:pt x="6385" y="5153"/>
                </a:lnTo>
                <a:lnTo>
                  <a:pt x="6385" y="968"/>
                </a:lnTo>
                <a:close/>
                <a:moveTo>
                  <a:pt x="3467" y="958"/>
                </a:moveTo>
                <a:lnTo>
                  <a:pt x="4692" y="958"/>
                </a:lnTo>
                <a:lnTo>
                  <a:pt x="4720" y="962"/>
                </a:lnTo>
                <a:lnTo>
                  <a:pt x="4744" y="974"/>
                </a:lnTo>
                <a:lnTo>
                  <a:pt x="4764" y="994"/>
                </a:lnTo>
                <a:lnTo>
                  <a:pt x="4776" y="1016"/>
                </a:lnTo>
                <a:lnTo>
                  <a:pt x="4780" y="1044"/>
                </a:lnTo>
                <a:lnTo>
                  <a:pt x="4776" y="1072"/>
                </a:lnTo>
                <a:lnTo>
                  <a:pt x="4764" y="1095"/>
                </a:lnTo>
                <a:lnTo>
                  <a:pt x="4744" y="1113"/>
                </a:lnTo>
                <a:lnTo>
                  <a:pt x="4720" y="1127"/>
                </a:lnTo>
                <a:lnTo>
                  <a:pt x="4692" y="1131"/>
                </a:lnTo>
                <a:lnTo>
                  <a:pt x="3467" y="1131"/>
                </a:lnTo>
                <a:lnTo>
                  <a:pt x="3439" y="1127"/>
                </a:lnTo>
                <a:lnTo>
                  <a:pt x="3415" y="1113"/>
                </a:lnTo>
                <a:lnTo>
                  <a:pt x="3395" y="1095"/>
                </a:lnTo>
                <a:lnTo>
                  <a:pt x="3383" y="1072"/>
                </a:lnTo>
                <a:lnTo>
                  <a:pt x="3379" y="1044"/>
                </a:lnTo>
                <a:lnTo>
                  <a:pt x="3383" y="1016"/>
                </a:lnTo>
                <a:lnTo>
                  <a:pt x="3395" y="994"/>
                </a:lnTo>
                <a:lnTo>
                  <a:pt x="3415" y="974"/>
                </a:lnTo>
                <a:lnTo>
                  <a:pt x="3439" y="962"/>
                </a:lnTo>
                <a:lnTo>
                  <a:pt x="3467" y="958"/>
                </a:lnTo>
                <a:close/>
                <a:moveTo>
                  <a:pt x="646" y="690"/>
                </a:moveTo>
                <a:lnTo>
                  <a:pt x="646" y="2280"/>
                </a:lnTo>
                <a:lnTo>
                  <a:pt x="3000" y="2280"/>
                </a:lnTo>
                <a:lnTo>
                  <a:pt x="3000" y="690"/>
                </a:lnTo>
                <a:lnTo>
                  <a:pt x="646" y="690"/>
                </a:lnTo>
                <a:close/>
                <a:moveTo>
                  <a:pt x="3467" y="517"/>
                </a:moveTo>
                <a:lnTo>
                  <a:pt x="5092" y="517"/>
                </a:lnTo>
                <a:lnTo>
                  <a:pt x="5118" y="521"/>
                </a:lnTo>
                <a:lnTo>
                  <a:pt x="5142" y="533"/>
                </a:lnTo>
                <a:lnTo>
                  <a:pt x="5162" y="553"/>
                </a:lnTo>
                <a:lnTo>
                  <a:pt x="5174" y="576"/>
                </a:lnTo>
                <a:lnTo>
                  <a:pt x="5178" y="602"/>
                </a:lnTo>
                <a:lnTo>
                  <a:pt x="5174" y="630"/>
                </a:lnTo>
                <a:lnTo>
                  <a:pt x="5162" y="654"/>
                </a:lnTo>
                <a:lnTo>
                  <a:pt x="5142" y="674"/>
                </a:lnTo>
                <a:lnTo>
                  <a:pt x="5118" y="686"/>
                </a:lnTo>
                <a:lnTo>
                  <a:pt x="5092" y="690"/>
                </a:lnTo>
                <a:lnTo>
                  <a:pt x="3467" y="690"/>
                </a:lnTo>
                <a:lnTo>
                  <a:pt x="3439" y="686"/>
                </a:lnTo>
                <a:lnTo>
                  <a:pt x="3415" y="674"/>
                </a:lnTo>
                <a:lnTo>
                  <a:pt x="3395" y="654"/>
                </a:lnTo>
                <a:lnTo>
                  <a:pt x="3383" y="630"/>
                </a:lnTo>
                <a:lnTo>
                  <a:pt x="3379" y="602"/>
                </a:lnTo>
                <a:lnTo>
                  <a:pt x="3383" y="576"/>
                </a:lnTo>
                <a:lnTo>
                  <a:pt x="3395" y="553"/>
                </a:lnTo>
                <a:lnTo>
                  <a:pt x="3415" y="533"/>
                </a:lnTo>
                <a:lnTo>
                  <a:pt x="3439" y="521"/>
                </a:lnTo>
                <a:lnTo>
                  <a:pt x="3467" y="517"/>
                </a:lnTo>
                <a:close/>
                <a:moveTo>
                  <a:pt x="561" y="517"/>
                </a:moveTo>
                <a:lnTo>
                  <a:pt x="3085" y="517"/>
                </a:lnTo>
                <a:lnTo>
                  <a:pt x="3113" y="521"/>
                </a:lnTo>
                <a:lnTo>
                  <a:pt x="3137" y="533"/>
                </a:lnTo>
                <a:lnTo>
                  <a:pt x="3157" y="553"/>
                </a:lnTo>
                <a:lnTo>
                  <a:pt x="3169" y="576"/>
                </a:lnTo>
                <a:lnTo>
                  <a:pt x="3173" y="602"/>
                </a:lnTo>
                <a:lnTo>
                  <a:pt x="3173" y="2368"/>
                </a:lnTo>
                <a:lnTo>
                  <a:pt x="3169" y="2396"/>
                </a:lnTo>
                <a:lnTo>
                  <a:pt x="3157" y="2420"/>
                </a:lnTo>
                <a:lnTo>
                  <a:pt x="3137" y="2437"/>
                </a:lnTo>
                <a:lnTo>
                  <a:pt x="3113" y="2449"/>
                </a:lnTo>
                <a:lnTo>
                  <a:pt x="3085" y="2453"/>
                </a:lnTo>
                <a:lnTo>
                  <a:pt x="561" y="2453"/>
                </a:lnTo>
                <a:lnTo>
                  <a:pt x="533" y="2449"/>
                </a:lnTo>
                <a:lnTo>
                  <a:pt x="509" y="2437"/>
                </a:lnTo>
                <a:lnTo>
                  <a:pt x="489" y="2420"/>
                </a:lnTo>
                <a:lnTo>
                  <a:pt x="477" y="2396"/>
                </a:lnTo>
                <a:lnTo>
                  <a:pt x="473" y="2368"/>
                </a:lnTo>
                <a:lnTo>
                  <a:pt x="473" y="602"/>
                </a:lnTo>
                <a:lnTo>
                  <a:pt x="477" y="576"/>
                </a:lnTo>
                <a:lnTo>
                  <a:pt x="489" y="553"/>
                </a:lnTo>
                <a:lnTo>
                  <a:pt x="509" y="533"/>
                </a:lnTo>
                <a:lnTo>
                  <a:pt x="533" y="521"/>
                </a:lnTo>
                <a:lnTo>
                  <a:pt x="561" y="517"/>
                </a:lnTo>
                <a:close/>
                <a:moveTo>
                  <a:pt x="173" y="173"/>
                </a:moveTo>
                <a:lnTo>
                  <a:pt x="173" y="5046"/>
                </a:lnTo>
                <a:lnTo>
                  <a:pt x="179" y="5121"/>
                </a:lnTo>
                <a:lnTo>
                  <a:pt x="197" y="5193"/>
                </a:lnTo>
                <a:lnTo>
                  <a:pt x="225" y="5259"/>
                </a:lnTo>
                <a:lnTo>
                  <a:pt x="263" y="5318"/>
                </a:lnTo>
                <a:lnTo>
                  <a:pt x="308" y="5372"/>
                </a:lnTo>
                <a:lnTo>
                  <a:pt x="362" y="5420"/>
                </a:lnTo>
                <a:lnTo>
                  <a:pt x="424" y="5457"/>
                </a:lnTo>
                <a:lnTo>
                  <a:pt x="489" y="5485"/>
                </a:lnTo>
                <a:lnTo>
                  <a:pt x="561" y="5503"/>
                </a:lnTo>
                <a:lnTo>
                  <a:pt x="637" y="5509"/>
                </a:lnTo>
                <a:lnTo>
                  <a:pt x="5637" y="5509"/>
                </a:lnTo>
                <a:lnTo>
                  <a:pt x="5589" y="5447"/>
                </a:lnTo>
                <a:lnTo>
                  <a:pt x="5552" y="5382"/>
                </a:lnTo>
                <a:lnTo>
                  <a:pt x="5522" y="5308"/>
                </a:lnTo>
                <a:lnTo>
                  <a:pt x="5506" y="5233"/>
                </a:lnTo>
                <a:lnTo>
                  <a:pt x="5500" y="5153"/>
                </a:lnTo>
                <a:lnTo>
                  <a:pt x="5500" y="173"/>
                </a:lnTo>
                <a:lnTo>
                  <a:pt x="173" y="173"/>
                </a:lnTo>
                <a:close/>
                <a:moveTo>
                  <a:pt x="88" y="0"/>
                </a:moveTo>
                <a:lnTo>
                  <a:pt x="5585" y="0"/>
                </a:lnTo>
                <a:lnTo>
                  <a:pt x="5613" y="4"/>
                </a:lnTo>
                <a:lnTo>
                  <a:pt x="5637" y="18"/>
                </a:lnTo>
                <a:lnTo>
                  <a:pt x="5655" y="36"/>
                </a:lnTo>
                <a:lnTo>
                  <a:pt x="5667" y="60"/>
                </a:lnTo>
                <a:lnTo>
                  <a:pt x="5673" y="87"/>
                </a:lnTo>
                <a:lnTo>
                  <a:pt x="5673" y="795"/>
                </a:lnTo>
                <a:lnTo>
                  <a:pt x="6385" y="795"/>
                </a:lnTo>
                <a:lnTo>
                  <a:pt x="6431" y="801"/>
                </a:lnTo>
                <a:lnTo>
                  <a:pt x="6473" y="819"/>
                </a:lnTo>
                <a:lnTo>
                  <a:pt x="6506" y="847"/>
                </a:lnTo>
                <a:lnTo>
                  <a:pt x="6534" y="881"/>
                </a:lnTo>
                <a:lnTo>
                  <a:pt x="6552" y="922"/>
                </a:lnTo>
                <a:lnTo>
                  <a:pt x="6558" y="968"/>
                </a:lnTo>
                <a:lnTo>
                  <a:pt x="6558" y="5153"/>
                </a:lnTo>
                <a:lnTo>
                  <a:pt x="6552" y="5231"/>
                </a:lnTo>
                <a:lnTo>
                  <a:pt x="6536" y="5304"/>
                </a:lnTo>
                <a:lnTo>
                  <a:pt x="6508" y="5376"/>
                </a:lnTo>
                <a:lnTo>
                  <a:pt x="6473" y="5440"/>
                </a:lnTo>
                <a:lnTo>
                  <a:pt x="6427" y="5499"/>
                </a:lnTo>
                <a:lnTo>
                  <a:pt x="6375" y="5551"/>
                </a:lnTo>
                <a:lnTo>
                  <a:pt x="6317" y="5597"/>
                </a:lnTo>
                <a:lnTo>
                  <a:pt x="6252" y="5632"/>
                </a:lnTo>
                <a:lnTo>
                  <a:pt x="6182" y="5658"/>
                </a:lnTo>
                <a:lnTo>
                  <a:pt x="6107" y="5676"/>
                </a:lnTo>
                <a:lnTo>
                  <a:pt x="6029" y="5682"/>
                </a:lnTo>
                <a:lnTo>
                  <a:pt x="5967" y="5678"/>
                </a:lnTo>
                <a:lnTo>
                  <a:pt x="5955" y="5680"/>
                </a:lnTo>
                <a:lnTo>
                  <a:pt x="5941" y="5682"/>
                </a:lnTo>
                <a:lnTo>
                  <a:pt x="637" y="5682"/>
                </a:lnTo>
                <a:lnTo>
                  <a:pt x="549" y="5676"/>
                </a:lnTo>
                <a:lnTo>
                  <a:pt x="467" y="5658"/>
                </a:lnTo>
                <a:lnTo>
                  <a:pt x="388" y="5632"/>
                </a:lnTo>
                <a:lnTo>
                  <a:pt x="314" y="5595"/>
                </a:lnTo>
                <a:lnTo>
                  <a:pt x="247" y="5549"/>
                </a:lnTo>
                <a:lnTo>
                  <a:pt x="187" y="5495"/>
                </a:lnTo>
                <a:lnTo>
                  <a:pt x="133" y="5434"/>
                </a:lnTo>
                <a:lnTo>
                  <a:pt x="88" y="5366"/>
                </a:lnTo>
                <a:lnTo>
                  <a:pt x="50" y="5292"/>
                </a:lnTo>
                <a:lnTo>
                  <a:pt x="22" y="5215"/>
                </a:lnTo>
                <a:lnTo>
                  <a:pt x="6" y="5131"/>
                </a:lnTo>
                <a:lnTo>
                  <a:pt x="0" y="5046"/>
                </a:lnTo>
                <a:lnTo>
                  <a:pt x="0" y="87"/>
                </a:lnTo>
                <a:lnTo>
                  <a:pt x="4" y="60"/>
                </a:lnTo>
                <a:lnTo>
                  <a:pt x="16" y="36"/>
                </a:lnTo>
                <a:lnTo>
                  <a:pt x="36" y="18"/>
                </a:lnTo>
                <a:lnTo>
                  <a:pt x="60" y="4"/>
                </a:lnTo>
                <a:lnTo>
                  <a:pt x="8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39" name="Group 38">
            <a:extLst>
              <a:ext uri="{FF2B5EF4-FFF2-40B4-BE49-F238E27FC236}">
                <a16:creationId xmlns:a16="http://schemas.microsoft.com/office/drawing/2014/main" id="{000734BE-4529-41F2-98A3-0C5E7B9AAEE0}"/>
              </a:ext>
            </a:extLst>
          </p:cNvPr>
          <p:cNvGrpSpPr/>
          <p:nvPr/>
        </p:nvGrpSpPr>
        <p:grpSpPr>
          <a:xfrm>
            <a:off x="4864683" y="1579947"/>
            <a:ext cx="429351" cy="393719"/>
            <a:chOff x="4283372" y="2252718"/>
            <a:chExt cx="429351" cy="393719"/>
          </a:xfrm>
        </p:grpSpPr>
        <p:sp>
          <p:nvSpPr>
            <p:cNvPr id="40" name="Freeform 35">
              <a:extLst>
                <a:ext uri="{FF2B5EF4-FFF2-40B4-BE49-F238E27FC236}">
                  <a16:creationId xmlns:a16="http://schemas.microsoft.com/office/drawing/2014/main" id="{E9159954-F66F-88CC-4940-E844B3A1552C}"/>
                </a:ext>
              </a:extLst>
            </p:cNvPr>
            <p:cNvSpPr>
              <a:spLocks noEditPoints="1"/>
            </p:cNvSpPr>
            <p:nvPr/>
          </p:nvSpPr>
          <p:spPr bwMode="auto">
            <a:xfrm>
              <a:off x="4283503" y="2359452"/>
              <a:ext cx="429220" cy="286985"/>
            </a:xfrm>
            <a:custGeom>
              <a:avLst/>
              <a:gdLst>
                <a:gd name="T0" fmla="*/ 294 w 6556"/>
                <a:gd name="T1" fmla="*/ 225 h 4699"/>
                <a:gd name="T2" fmla="*/ 241 w 6556"/>
                <a:gd name="T3" fmla="*/ 262 h 4699"/>
                <a:gd name="T4" fmla="*/ 219 w 6556"/>
                <a:gd name="T5" fmla="*/ 328 h 4699"/>
                <a:gd name="T6" fmla="*/ 225 w 6556"/>
                <a:gd name="T7" fmla="*/ 4405 h 4699"/>
                <a:gd name="T8" fmla="*/ 263 w 6556"/>
                <a:gd name="T9" fmla="*/ 4458 h 4699"/>
                <a:gd name="T10" fmla="*/ 328 w 6556"/>
                <a:gd name="T11" fmla="*/ 4480 h 4699"/>
                <a:gd name="T12" fmla="*/ 6262 w 6556"/>
                <a:gd name="T13" fmla="*/ 4474 h 4699"/>
                <a:gd name="T14" fmla="*/ 6315 w 6556"/>
                <a:gd name="T15" fmla="*/ 4434 h 4699"/>
                <a:gd name="T16" fmla="*/ 6337 w 6556"/>
                <a:gd name="T17" fmla="*/ 4371 h 4699"/>
                <a:gd name="T18" fmla="*/ 6331 w 6556"/>
                <a:gd name="T19" fmla="*/ 292 h 4699"/>
                <a:gd name="T20" fmla="*/ 6291 w 6556"/>
                <a:gd name="T21" fmla="*/ 239 h 4699"/>
                <a:gd name="T22" fmla="*/ 6228 w 6556"/>
                <a:gd name="T23" fmla="*/ 219 h 4699"/>
                <a:gd name="T24" fmla="*/ 328 w 6556"/>
                <a:gd name="T25" fmla="*/ 0 h 4699"/>
                <a:gd name="T26" fmla="*/ 6288 w 6556"/>
                <a:gd name="T27" fmla="*/ 6 h 4699"/>
                <a:gd name="T28" fmla="*/ 6393 w 6556"/>
                <a:gd name="T29" fmla="*/ 44 h 4699"/>
                <a:gd name="T30" fmla="*/ 6478 w 6556"/>
                <a:gd name="T31" fmla="*/ 117 h 4699"/>
                <a:gd name="T32" fmla="*/ 6534 w 6556"/>
                <a:gd name="T33" fmla="*/ 213 h 4699"/>
                <a:gd name="T34" fmla="*/ 6556 w 6556"/>
                <a:gd name="T35" fmla="*/ 328 h 4699"/>
                <a:gd name="T36" fmla="*/ 6550 w 6556"/>
                <a:gd name="T37" fmla="*/ 4430 h 4699"/>
                <a:gd name="T38" fmla="*/ 6510 w 6556"/>
                <a:gd name="T39" fmla="*/ 4536 h 4699"/>
                <a:gd name="T40" fmla="*/ 6439 w 6556"/>
                <a:gd name="T41" fmla="*/ 4621 h 4699"/>
                <a:gd name="T42" fmla="*/ 6341 w 6556"/>
                <a:gd name="T43" fmla="*/ 4677 h 4699"/>
                <a:gd name="T44" fmla="*/ 6228 w 6556"/>
                <a:gd name="T45" fmla="*/ 4699 h 4699"/>
                <a:gd name="T46" fmla="*/ 269 w 6556"/>
                <a:gd name="T47" fmla="*/ 4693 h 4699"/>
                <a:gd name="T48" fmla="*/ 163 w 6556"/>
                <a:gd name="T49" fmla="*/ 4653 h 4699"/>
                <a:gd name="T50" fmla="*/ 78 w 6556"/>
                <a:gd name="T51" fmla="*/ 4582 h 4699"/>
                <a:gd name="T52" fmla="*/ 20 w 6556"/>
                <a:gd name="T53" fmla="*/ 4486 h 4699"/>
                <a:gd name="T54" fmla="*/ 0 w 6556"/>
                <a:gd name="T55" fmla="*/ 4371 h 4699"/>
                <a:gd name="T56" fmla="*/ 6 w 6556"/>
                <a:gd name="T57" fmla="*/ 268 h 4699"/>
                <a:gd name="T58" fmla="*/ 46 w 6556"/>
                <a:gd name="T59" fmla="*/ 163 h 4699"/>
                <a:gd name="T60" fmla="*/ 117 w 6556"/>
                <a:gd name="T61" fmla="*/ 77 h 4699"/>
                <a:gd name="T62" fmla="*/ 213 w 6556"/>
                <a:gd name="T63" fmla="*/ 20 h 4699"/>
                <a:gd name="T64" fmla="*/ 328 w 6556"/>
                <a:gd name="T65" fmla="*/ 0 h 4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56" h="4699">
                  <a:moveTo>
                    <a:pt x="328" y="219"/>
                  </a:moveTo>
                  <a:lnTo>
                    <a:pt x="294" y="225"/>
                  </a:lnTo>
                  <a:lnTo>
                    <a:pt x="263" y="239"/>
                  </a:lnTo>
                  <a:lnTo>
                    <a:pt x="241" y="262"/>
                  </a:lnTo>
                  <a:lnTo>
                    <a:pt x="225" y="292"/>
                  </a:lnTo>
                  <a:lnTo>
                    <a:pt x="219" y="328"/>
                  </a:lnTo>
                  <a:lnTo>
                    <a:pt x="219" y="4371"/>
                  </a:lnTo>
                  <a:lnTo>
                    <a:pt x="225" y="4405"/>
                  </a:lnTo>
                  <a:lnTo>
                    <a:pt x="241" y="4434"/>
                  </a:lnTo>
                  <a:lnTo>
                    <a:pt x="263" y="4458"/>
                  </a:lnTo>
                  <a:lnTo>
                    <a:pt x="294" y="4474"/>
                  </a:lnTo>
                  <a:lnTo>
                    <a:pt x="328" y="4480"/>
                  </a:lnTo>
                  <a:lnTo>
                    <a:pt x="6228" y="4480"/>
                  </a:lnTo>
                  <a:lnTo>
                    <a:pt x="6262" y="4474"/>
                  </a:lnTo>
                  <a:lnTo>
                    <a:pt x="6291" y="4458"/>
                  </a:lnTo>
                  <a:lnTo>
                    <a:pt x="6315" y="4434"/>
                  </a:lnTo>
                  <a:lnTo>
                    <a:pt x="6331" y="4405"/>
                  </a:lnTo>
                  <a:lnTo>
                    <a:pt x="6337" y="4371"/>
                  </a:lnTo>
                  <a:lnTo>
                    <a:pt x="6337" y="328"/>
                  </a:lnTo>
                  <a:lnTo>
                    <a:pt x="6331" y="292"/>
                  </a:lnTo>
                  <a:lnTo>
                    <a:pt x="6315" y="262"/>
                  </a:lnTo>
                  <a:lnTo>
                    <a:pt x="6291" y="239"/>
                  </a:lnTo>
                  <a:lnTo>
                    <a:pt x="6262" y="225"/>
                  </a:lnTo>
                  <a:lnTo>
                    <a:pt x="6228" y="219"/>
                  </a:lnTo>
                  <a:lnTo>
                    <a:pt x="328" y="219"/>
                  </a:lnTo>
                  <a:close/>
                  <a:moveTo>
                    <a:pt x="328" y="0"/>
                  </a:moveTo>
                  <a:lnTo>
                    <a:pt x="6228" y="0"/>
                  </a:lnTo>
                  <a:lnTo>
                    <a:pt x="6288" y="6"/>
                  </a:lnTo>
                  <a:lnTo>
                    <a:pt x="6341" y="20"/>
                  </a:lnTo>
                  <a:lnTo>
                    <a:pt x="6393" y="44"/>
                  </a:lnTo>
                  <a:lnTo>
                    <a:pt x="6439" y="77"/>
                  </a:lnTo>
                  <a:lnTo>
                    <a:pt x="6478" y="117"/>
                  </a:lnTo>
                  <a:lnTo>
                    <a:pt x="6510" y="163"/>
                  </a:lnTo>
                  <a:lnTo>
                    <a:pt x="6534" y="213"/>
                  </a:lnTo>
                  <a:lnTo>
                    <a:pt x="6550" y="268"/>
                  </a:lnTo>
                  <a:lnTo>
                    <a:pt x="6556" y="328"/>
                  </a:lnTo>
                  <a:lnTo>
                    <a:pt x="6556" y="4371"/>
                  </a:lnTo>
                  <a:lnTo>
                    <a:pt x="6550" y="4430"/>
                  </a:lnTo>
                  <a:lnTo>
                    <a:pt x="6534" y="4486"/>
                  </a:lnTo>
                  <a:lnTo>
                    <a:pt x="6510" y="4536"/>
                  </a:lnTo>
                  <a:lnTo>
                    <a:pt x="6478" y="4582"/>
                  </a:lnTo>
                  <a:lnTo>
                    <a:pt x="6439" y="4621"/>
                  </a:lnTo>
                  <a:lnTo>
                    <a:pt x="6393" y="4653"/>
                  </a:lnTo>
                  <a:lnTo>
                    <a:pt x="6341" y="4677"/>
                  </a:lnTo>
                  <a:lnTo>
                    <a:pt x="6288" y="4693"/>
                  </a:lnTo>
                  <a:lnTo>
                    <a:pt x="6228" y="4699"/>
                  </a:lnTo>
                  <a:lnTo>
                    <a:pt x="328" y="4699"/>
                  </a:lnTo>
                  <a:lnTo>
                    <a:pt x="269" y="4693"/>
                  </a:lnTo>
                  <a:lnTo>
                    <a:pt x="213" y="4677"/>
                  </a:lnTo>
                  <a:lnTo>
                    <a:pt x="163" y="4653"/>
                  </a:lnTo>
                  <a:lnTo>
                    <a:pt x="117" y="4621"/>
                  </a:lnTo>
                  <a:lnTo>
                    <a:pt x="78" y="4582"/>
                  </a:lnTo>
                  <a:lnTo>
                    <a:pt x="46" y="4536"/>
                  </a:lnTo>
                  <a:lnTo>
                    <a:pt x="20" y="4486"/>
                  </a:lnTo>
                  <a:lnTo>
                    <a:pt x="6" y="4430"/>
                  </a:lnTo>
                  <a:lnTo>
                    <a:pt x="0" y="4371"/>
                  </a:lnTo>
                  <a:lnTo>
                    <a:pt x="0" y="328"/>
                  </a:lnTo>
                  <a:lnTo>
                    <a:pt x="6" y="268"/>
                  </a:lnTo>
                  <a:lnTo>
                    <a:pt x="20" y="213"/>
                  </a:lnTo>
                  <a:lnTo>
                    <a:pt x="46" y="163"/>
                  </a:lnTo>
                  <a:lnTo>
                    <a:pt x="78" y="117"/>
                  </a:lnTo>
                  <a:lnTo>
                    <a:pt x="117" y="77"/>
                  </a:lnTo>
                  <a:lnTo>
                    <a:pt x="163" y="44"/>
                  </a:lnTo>
                  <a:lnTo>
                    <a:pt x="213" y="20"/>
                  </a:lnTo>
                  <a:lnTo>
                    <a:pt x="269"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1" name="Freeform 36">
              <a:extLst>
                <a:ext uri="{FF2B5EF4-FFF2-40B4-BE49-F238E27FC236}">
                  <a16:creationId xmlns:a16="http://schemas.microsoft.com/office/drawing/2014/main" id="{BC649A45-B63C-F49E-3825-6E0672EA80DA}"/>
                </a:ext>
              </a:extLst>
            </p:cNvPr>
            <p:cNvSpPr>
              <a:spLocks noEditPoints="1"/>
            </p:cNvSpPr>
            <p:nvPr/>
          </p:nvSpPr>
          <p:spPr bwMode="auto">
            <a:xfrm>
              <a:off x="4312179" y="2386196"/>
              <a:ext cx="371868" cy="66678"/>
            </a:xfrm>
            <a:custGeom>
              <a:avLst/>
              <a:gdLst>
                <a:gd name="T0" fmla="*/ 487 w 5680"/>
                <a:gd name="T1" fmla="*/ 223 h 1093"/>
                <a:gd name="T2" fmla="*/ 380 w 5680"/>
                <a:gd name="T3" fmla="*/ 263 h 1093"/>
                <a:gd name="T4" fmla="*/ 294 w 5680"/>
                <a:gd name="T5" fmla="*/ 335 h 1093"/>
                <a:gd name="T6" fmla="*/ 238 w 5680"/>
                <a:gd name="T7" fmla="*/ 432 h 1093"/>
                <a:gd name="T8" fmla="*/ 218 w 5680"/>
                <a:gd name="T9" fmla="*/ 546 h 1093"/>
                <a:gd name="T10" fmla="*/ 238 w 5680"/>
                <a:gd name="T11" fmla="*/ 661 h 1093"/>
                <a:gd name="T12" fmla="*/ 294 w 5680"/>
                <a:gd name="T13" fmla="*/ 757 h 1093"/>
                <a:gd name="T14" fmla="*/ 380 w 5680"/>
                <a:gd name="T15" fmla="*/ 830 h 1093"/>
                <a:gd name="T16" fmla="*/ 487 w 5680"/>
                <a:gd name="T17" fmla="*/ 868 h 1093"/>
                <a:gd name="T18" fmla="*/ 5133 w 5680"/>
                <a:gd name="T19" fmla="*/ 874 h 1093"/>
                <a:gd name="T20" fmla="*/ 5249 w 5680"/>
                <a:gd name="T21" fmla="*/ 854 h 1093"/>
                <a:gd name="T22" fmla="*/ 5346 w 5680"/>
                <a:gd name="T23" fmla="*/ 796 h 1093"/>
                <a:gd name="T24" fmla="*/ 5418 w 5680"/>
                <a:gd name="T25" fmla="*/ 711 h 1093"/>
                <a:gd name="T26" fmla="*/ 5458 w 5680"/>
                <a:gd name="T27" fmla="*/ 605 h 1093"/>
                <a:gd name="T28" fmla="*/ 5458 w 5680"/>
                <a:gd name="T29" fmla="*/ 488 h 1093"/>
                <a:gd name="T30" fmla="*/ 5418 w 5680"/>
                <a:gd name="T31" fmla="*/ 380 h 1093"/>
                <a:gd name="T32" fmla="*/ 5346 w 5680"/>
                <a:gd name="T33" fmla="*/ 295 h 1093"/>
                <a:gd name="T34" fmla="*/ 5249 w 5680"/>
                <a:gd name="T35" fmla="*/ 239 h 1093"/>
                <a:gd name="T36" fmla="*/ 5133 w 5680"/>
                <a:gd name="T37" fmla="*/ 217 h 1093"/>
                <a:gd name="T38" fmla="*/ 545 w 5680"/>
                <a:gd name="T39" fmla="*/ 0 h 1093"/>
                <a:gd name="T40" fmla="*/ 5215 w 5680"/>
                <a:gd name="T41" fmla="*/ 6 h 1093"/>
                <a:gd name="T42" fmla="*/ 5364 w 5680"/>
                <a:gd name="T43" fmla="*/ 50 h 1093"/>
                <a:gd name="T44" fmla="*/ 5493 w 5680"/>
                <a:gd name="T45" fmla="*/ 134 h 1093"/>
                <a:gd name="T46" fmla="*/ 5593 w 5680"/>
                <a:gd name="T47" fmla="*/ 249 h 1093"/>
                <a:gd name="T48" fmla="*/ 5657 w 5680"/>
                <a:gd name="T49" fmla="*/ 388 h 1093"/>
                <a:gd name="T50" fmla="*/ 5680 w 5680"/>
                <a:gd name="T51" fmla="*/ 546 h 1093"/>
                <a:gd name="T52" fmla="*/ 5657 w 5680"/>
                <a:gd name="T53" fmla="*/ 705 h 1093"/>
                <a:gd name="T54" fmla="*/ 5593 w 5680"/>
                <a:gd name="T55" fmla="*/ 844 h 1093"/>
                <a:gd name="T56" fmla="*/ 5493 w 5680"/>
                <a:gd name="T57" fmla="*/ 959 h 1093"/>
                <a:gd name="T58" fmla="*/ 5364 w 5680"/>
                <a:gd name="T59" fmla="*/ 1041 h 1093"/>
                <a:gd name="T60" fmla="*/ 5215 w 5680"/>
                <a:gd name="T61" fmla="*/ 1087 h 1093"/>
                <a:gd name="T62" fmla="*/ 545 w 5680"/>
                <a:gd name="T63" fmla="*/ 1093 h 1093"/>
                <a:gd name="T64" fmla="*/ 387 w 5680"/>
                <a:gd name="T65" fmla="*/ 1069 h 1093"/>
                <a:gd name="T66" fmla="*/ 248 w 5680"/>
                <a:gd name="T67" fmla="*/ 1005 h 1093"/>
                <a:gd name="T68" fmla="*/ 133 w 5680"/>
                <a:gd name="T69" fmla="*/ 904 h 1093"/>
                <a:gd name="T70" fmla="*/ 49 w 5680"/>
                <a:gd name="T71" fmla="*/ 776 h 1093"/>
                <a:gd name="T72" fmla="*/ 6 w 5680"/>
                <a:gd name="T73" fmla="*/ 627 h 1093"/>
                <a:gd name="T74" fmla="*/ 6 w 5680"/>
                <a:gd name="T75" fmla="*/ 466 h 1093"/>
                <a:gd name="T76" fmla="*/ 49 w 5680"/>
                <a:gd name="T77" fmla="*/ 315 h 1093"/>
                <a:gd name="T78" fmla="*/ 133 w 5680"/>
                <a:gd name="T79" fmla="*/ 188 h 1093"/>
                <a:gd name="T80" fmla="*/ 248 w 5680"/>
                <a:gd name="T81" fmla="*/ 88 h 1093"/>
                <a:gd name="T82" fmla="*/ 387 w 5680"/>
                <a:gd name="T83" fmla="*/ 22 h 1093"/>
                <a:gd name="T84" fmla="*/ 545 w 5680"/>
                <a:gd name="T8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80" h="1093">
                  <a:moveTo>
                    <a:pt x="545" y="217"/>
                  </a:moveTo>
                  <a:lnTo>
                    <a:pt x="487" y="223"/>
                  </a:lnTo>
                  <a:lnTo>
                    <a:pt x="431" y="239"/>
                  </a:lnTo>
                  <a:lnTo>
                    <a:pt x="380" y="263"/>
                  </a:lnTo>
                  <a:lnTo>
                    <a:pt x="334" y="295"/>
                  </a:lnTo>
                  <a:lnTo>
                    <a:pt x="294" y="335"/>
                  </a:lnTo>
                  <a:lnTo>
                    <a:pt x="262" y="380"/>
                  </a:lnTo>
                  <a:lnTo>
                    <a:pt x="238" y="432"/>
                  </a:lnTo>
                  <a:lnTo>
                    <a:pt x="222" y="488"/>
                  </a:lnTo>
                  <a:lnTo>
                    <a:pt x="218" y="546"/>
                  </a:lnTo>
                  <a:lnTo>
                    <a:pt x="222" y="605"/>
                  </a:lnTo>
                  <a:lnTo>
                    <a:pt x="238" y="661"/>
                  </a:lnTo>
                  <a:lnTo>
                    <a:pt x="262" y="711"/>
                  </a:lnTo>
                  <a:lnTo>
                    <a:pt x="294" y="757"/>
                  </a:lnTo>
                  <a:lnTo>
                    <a:pt x="334" y="796"/>
                  </a:lnTo>
                  <a:lnTo>
                    <a:pt x="380" y="830"/>
                  </a:lnTo>
                  <a:lnTo>
                    <a:pt x="431" y="854"/>
                  </a:lnTo>
                  <a:lnTo>
                    <a:pt x="487" y="868"/>
                  </a:lnTo>
                  <a:lnTo>
                    <a:pt x="545" y="874"/>
                  </a:lnTo>
                  <a:lnTo>
                    <a:pt x="5133" y="874"/>
                  </a:lnTo>
                  <a:lnTo>
                    <a:pt x="5193" y="868"/>
                  </a:lnTo>
                  <a:lnTo>
                    <a:pt x="5249" y="854"/>
                  </a:lnTo>
                  <a:lnTo>
                    <a:pt x="5301" y="830"/>
                  </a:lnTo>
                  <a:lnTo>
                    <a:pt x="5346" y="796"/>
                  </a:lnTo>
                  <a:lnTo>
                    <a:pt x="5384" y="757"/>
                  </a:lnTo>
                  <a:lnTo>
                    <a:pt x="5418" y="711"/>
                  </a:lnTo>
                  <a:lnTo>
                    <a:pt x="5442" y="661"/>
                  </a:lnTo>
                  <a:lnTo>
                    <a:pt x="5458" y="605"/>
                  </a:lnTo>
                  <a:lnTo>
                    <a:pt x="5462" y="546"/>
                  </a:lnTo>
                  <a:lnTo>
                    <a:pt x="5458" y="488"/>
                  </a:lnTo>
                  <a:lnTo>
                    <a:pt x="5442" y="432"/>
                  </a:lnTo>
                  <a:lnTo>
                    <a:pt x="5418" y="380"/>
                  </a:lnTo>
                  <a:lnTo>
                    <a:pt x="5384" y="335"/>
                  </a:lnTo>
                  <a:lnTo>
                    <a:pt x="5346" y="295"/>
                  </a:lnTo>
                  <a:lnTo>
                    <a:pt x="5301" y="263"/>
                  </a:lnTo>
                  <a:lnTo>
                    <a:pt x="5249" y="239"/>
                  </a:lnTo>
                  <a:lnTo>
                    <a:pt x="5193" y="223"/>
                  </a:lnTo>
                  <a:lnTo>
                    <a:pt x="5133" y="217"/>
                  </a:lnTo>
                  <a:lnTo>
                    <a:pt x="545" y="217"/>
                  </a:lnTo>
                  <a:close/>
                  <a:moveTo>
                    <a:pt x="545" y="0"/>
                  </a:moveTo>
                  <a:lnTo>
                    <a:pt x="5133" y="0"/>
                  </a:lnTo>
                  <a:lnTo>
                    <a:pt x="5215" y="6"/>
                  </a:lnTo>
                  <a:lnTo>
                    <a:pt x="5293" y="22"/>
                  </a:lnTo>
                  <a:lnTo>
                    <a:pt x="5364" y="50"/>
                  </a:lnTo>
                  <a:lnTo>
                    <a:pt x="5432" y="88"/>
                  </a:lnTo>
                  <a:lnTo>
                    <a:pt x="5493" y="134"/>
                  </a:lnTo>
                  <a:lnTo>
                    <a:pt x="5547" y="188"/>
                  </a:lnTo>
                  <a:lnTo>
                    <a:pt x="5593" y="249"/>
                  </a:lnTo>
                  <a:lnTo>
                    <a:pt x="5631" y="315"/>
                  </a:lnTo>
                  <a:lnTo>
                    <a:pt x="5657" y="388"/>
                  </a:lnTo>
                  <a:lnTo>
                    <a:pt x="5674" y="466"/>
                  </a:lnTo>
                  <a:lnTo>
                    <a:pt x="5680" y="546"/>
                  </a:lnTo>
                  <a:lnTo>
                    <a:pt x="5674" y="627"/>
                  </a:lnTo>
                  <a:lnTo>
                    <a:pt x="5657" y="705"/>
                  </a:lnTo>
                  <a:lnTo>
                    <a:pt x="5631" y="776"/>
                  </a:lnTo>
                  <a:lnTo>
                    <a:pt x="5593" y="844"/>
                  </a:lnTo>
                  <a:lnTo>
                    <a:pt x="5547" y="904"/>
                  </a:lnTo>
                  <a:lnTo>
                    <a:pt x="5493" y="959"/>
                  </a:lnTo>
                  <a:lnTo>
                    <a:pt x="5432" y="1005"/>
                  </a:lnTo>
                  <a:lnTo>
                    <a:pt x="5364" y="1041"/>
                  </a:lnTo>
                  <a:lnTo>
                    <a:pt x="5293" y="1069"/>
                  </a:lnTo>
                  <a:lnTo>
                    <a:pt x="5215" y="1087"/>
                  </a:lnTo>
                  <a:lnTo>
                    <a:pt x="5133" y="1093"/>
                  </a:lnTo>
                  <a:lnTo>
                    <a:pt x="545" y="1093"/>
                  </a:lnTo>
                  <a:lnTo>
                    <a:pt x="465" y="1087"/>
                  </a:lnTo>
                  <a:lnTo>
                    <a:pt x="387" y="1069"/>
                  </a:lnTo>
                  <a:lnTo>
                    <a:pt x="316" y="1041"/>
                  </a:lnTo>
                  <a:lnTo>
                    <a:pt x="248" y="1005"/>
                  </a:lnTo>
                  <a:lnTo>
                    <a:pt x="187" y="959"/>
                  </a:lnTo>
                  <a:lnTo>
                    <a:pt x="133" y="904"/>
                  </a:lnTo>
                  <a:lnTo>
                    <a:pt x="87" y="844"/>
                  </a:lnTo>
                  <a:lnTo>
                    <a:pt x="49" y="776"/>
                  </a:lnTo>
                  <a:lnTo>
                    <a:pt x="21" y="705"/>
                  </a:lnTo>
                  <a:lnTo>
                    <a:pt x="6" y="627"/>
                  </a:lnTo>
                  <a:lnTo>
                    <a:pt x="0" y="546"/>
                  </a:lnTo>
                  <a:lnTo>
                    <a:pt x="6" y="466"/>
                  </a:lnTo>
                  <a:lnTo>
                    <a:pt x="21" y="388"/>
                  </a:lnTo>
                  <a:lnTo>
                    <a:pt x="49" y="315"/>
                  </a:lnTo>
                  <a:lnTo>
                    <a:pt x="87" y="249"/>
                  </a:lnTo>
                  <a:lnTo>
                    <a:pt x="133" y="188"/>
                  </a:lnTo>
                  <a:lnTo>
                    <a:pt x="187" y="134"/>
                  </a:lnTo>
                  <a:lnTo>
                    <a:pt x="248" y="88"/>
                  </a:lnTo>
                  <a:lnTo>
                    <a:pt x="316" y="50"/>
                  </a:lnTo>
                  <a:lnTo>
                    <a:pt x="387" y="22"/>
                  </a:lnTo>
                  <a:lnTo>
                    <a:pt x="465" y="6"/>
                  </a:lnTo>
                  <a:lnTo>
                    <a:pt x="54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2" name="Freeform 37">
              <a:extLst>
                <a:ext uri="{FF2B5EF4-FFF2-40B4-BE49-F238E27FC236}">
                  <a16:creationId xmlns:a16="http://schemas.microsoft.com/office/drawing/2014/main" id="{9BA8C85B-C796-DD32-9890-8DE33DC7BD04}"/>
                </a:ext>
              </a:extLst>
            </p:cNvPr>
            <p:cNvSpPr>
              <a:spLocks/>
            </p:cNvSpPr>
            <p:nvPr/>
          </p:nvSpPr>
          <p:spPr bwMode="auto">
            <a:xfrm>
              <a:off x="4340855" y="2412819"/>
              <a:ext cx="314517" cy="13433"/>
            </a:xfrm>
            <a:custGeom>
              <a:avLst/>
              <a:gdLst>
                <a:gd name="T0" fmla="*/ 108 w 4806"/>
                <a:gd name="T1" fmla="*/ 0 h 219"/>
                <a:gd name="T2" fmla="*/ 4696 w 4806"/>
                <a:gd name="T3" fmla="*/ 0 h 219"/>
                <a:gd name="T4" fmla="*/ 4732 w 4806"/>
                <a:gd name="T5" fmla="*/ 6 h 219"/>
                <a:gd name="T6" fmla="*/ 4762 w 4806"/>
                <a:gd name="T7" fmla="*/ 22 h 219"/>
                <a:gd name="T8" fmla="*/ 4786 w 4806"/>
                <a:gd name="T9" fmla="*/ 46 h 219"/>
                <a:gd name="T10" fmla="*/ 4802 w 4806"/>
                <a:gd name="T11" fmla="*/ 76 h 219"/>
                <a:gd name="T12" fmla="*/ 4806 w 4806"/>
                <a:gd name="T13" fmla="*/ 110 h 219"/>
                <a:gd name="T14" fmla="*/ 4802 w 4806"/>
                <a:gd name="T15" fmla="*/ 145 h 219"/>
                <a:gd name="T16" fmla="*/ 4786 w 4806"/>
                <a:gd name="T17" fmla="*/ 175 h 219"/>
                <a:gd name="T18" fmla="*/ 4762 w 4806"/>
                <a:gd name="T19" fmla="*/ 199 h 219"/>
                <a:gd name="T20" fmla="*/ 4732 w 4806"/>
                <a:gd name="T21" fmla="*/ 213 h 219"/>
                <a:gd name="T22" fmla="*/ 4696 w 4806"/>
                <a:gd name="T23" fmla="*/ 219 h 219"/>
                <a:gd name="T24" fmla="*/ 108 w 4806"/>
                <a:gd name="T25" fmla="*/ 219 h 219"/>
                <a:gd name="T26" fmla="*/ 74 w 4806"/>
                <a:gd name="T27" fmla="*/ 213 h 219"/>
                <a:gd name="T28" fmla="*/ 44 w 4806"/>
                <a:gd name="T29" fmla="*/ 199 h 219"/>
                <a:gd name="T30" fmla="*/ 20 w 4806"/>
                <a:gd name="T31" fmla="*/ 175 h 219"/>
                <a:gd name="T32" fmla="*/ 4 w 4806"/>
                <a:gd name="T33" fmla="*/ 145 h 219"/>
                <a:gd name="T34" fmla="*/ 0 w 4806"/>
                <a:gd name="T35" fmla="*/ 110 h 219"/>
                <a:gd name="T36" fmla="*/ 4 w 4806"/>
                <a:gd name="T37" fmla="*/ 76 h 219"/>
                <a:gd name="T38" fmla="*/ 20 w 4806"/>
                <a:gd name="T39" fmla="*/ 46 h 219"/>
                <a:gd name="T40" fmla="*/ 44 w 4806"/>
                <a:gd name="T41" fmla="*/ 22 h 219"/>
                <a:gd name="T42" fmla="*/ 74 w 4806"/>
                <a:gd name="T43" fmla="*/ 6 h 219"/>
                <a:gd name="T44" fmla="*/ 108 w 4806"/>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06" h="219">
                  <a:moveTo>
                    <a:pt x="108" y="0"/>
                  </a:moveTo>
                  <a:lnTo>
                    <a:pt x="4696" y="0"/>
                  </a:lnTo>
                  <a:lnTo>
                    <a:pt x="4732" y="6"/>
                  </a:lnTo>
                  <a:lnTo>
                    <a:pt x="4762" y="22"/>
                  </a:lnTo>
                  <a:lnTo>
                    <a:pt x="4786" y="46"/>
                  </a:lnTo>
                  <a:lnTo>
                    <a:pt x="4802" y="76"/>
                  </a:lnTo>
                  <a:lnTo>
                    <a:pt x="4806" y="110"/>
                  </a:lnTo>
                  <a:lnTo>
                    <a:pt x="4802" y="145"/>
                  </a:lnTo>
                  <a:lnTo>
                    <a:pt x="4786" y="175"/>
                  </a:lnTo>
                  <a:lnTo>
                    <a:pt x="4762" y="199"/>
                  </a:lnTo>
                  <a:lnTo>
                    <a:pt x="4732" y="213"/>
                  </a:lnTo>
                  <a:lnTo>
                    <a:pt x="4696" y="219"/>
                  </a:lnTo>
                  <a:lnTo>
                    <a:pt x="108" y="219"/>
                  </a:lnTo>
                  <a:lnTo>
                    <a:pt x="74" y="213"/>
                  </a:lnTo>
                  <a:lnTo>
                    <a:pt x="44" y="199"/>
                  </a:lnTo>
                  <a:lnTo>
                    <a:pt x="20" y="175"/>
                  </a:lnTo>
                  <a:lnTo>
                    <a:pt x="4" y="145"/>
                  </a:lnTo>
                  <a:lnTo>
                    <a:pt x="0" y="110"/>
                  </a:lnTo>
                  <a:lnTo>
                    <a:pt x="4" y="76"/>
                  </a:lnTo>
                  <a:lnTo>
                    <a:pt x="20" y="46"/>
                  </a:lnTo>
                  <a:lnTo>
                    <a:pt x="44" y="22"/>
                  </a:lnTo>
                  <a:lnTo>
                    <a:pt x="74" y="6"/>
                  </a:lnTo>
                  <a:lnTo>
                    <a:pt x="10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3" name="Freeform 38">
              <a:extLst>
                <a:ext uri="{FF2B5EF4-FFF2-40B4-BE49-F238E27FC236}">
                  <a16:creationId xmlns:a16="http://schemas.microsoft.com/office/drawing/2014/main" id="{71356645-6631-8ABC-88FF-5946094D39D3}"/>
                </a:ext>
              </a:extLst>
            </p:cNvPr>
            <p:cNvSpPr>
              <a:spLocks/>
            </p:cNvSpPr>
            <p:nvPr/>
          </p:nvSpPr>
          <p:spPr bwMode="auto">
            <a:xfrm>
              <a:off x="4569606" y="2386196"/>
              <a:ext cx="14272" cy="66678"/>
            </a:xfrm>
            <a:custGeom>
              <a:avLst/>
              <a:gdLst>
                <a:gd name="T0" fmla="*/ 109 w 219"/>
                <a:gd name="T1" fmla="*/ 0 h 1093"/>
                <a:gd name="T2" fmla="*/ 145 w 219"/>
                <a:gd name="T3" fmla="*/ 4 h 1093"/>
                <a:gd name="T4" fmla="*/ 175 w 219"/>
                <a:gd name="T5" fmla="*/ 20 h 1093"/>
                <a:gd name="T6" fmla="*/ 197 w 219"/>
                <a:gd name="T7" fmla="*/ 44 h 1093"/>
                <a:gd name="T8" fmla="*/ 213 w 219"/>
                <a:gd name="T9" fmla="*/ 74 h 1093"/>
                <a:gd name="T10" fmla="*/ 219 w 219"/>
                <a:gd name="T11" fmla="*/ 110 h 1093"/>
                <a:gd name="T12" fmla="*/ 219 w 219"/>
                <a:gd name="T13" fmla="*/ 983 h 1093"/>
                <a:gd name="T14" fmla="*/ 213 w 219"/>
                <a:gd name="T15" fmla="*/ 1017 h 1093"/>
                <a:gd name="T16" fmla="*/ 197 w 219"/>
                <a:gd name="T17" fmla="*/ 1047 h 1093"/>
                <a:gd name="T18" fmla="*/ 175 w 219"/>
                <a:gd name="T19" fmla="*/ 1071 h 1093"/>
                <a:gd name="T20" fmla="*/ 145 w 219"/>
                <a:gd name="T21" fmla="*/ 1087 h 1093"/>
                <a:gd name="T22" fmla="*/ 109 w 219"/>
                <a:gd name="T23" fmla="*/ 1093 h 1093"/>
                <a:gd name="T24" fmla="*/ 76 w 219"/>
                <a:gd name="T25" fmla="*/ 1087 h 1093"/>
                <a:gd name="T26" fmla="*/ 46 w 219"/>
                <a:gd name="T27" fmla="*/ 1071 h 1093"/>
                <a:gd name="T28" fmla="*/ 22 w 219"/>
                <a:gd name="T29" fmla="*/ 1047 h 1093"/>
                <a:gd name="T30" fmla="*/ 6 w 219"/>
                <a:gd name="T31" fmla="*/ 1017 h 1093"/>
                <a:gd name="T32" fmla="*/ 0 w 219"/>
                <a:gd name="T33" fmla="*/ 983 h 1093"/>
                <a:gd name="T34" fmla="*/ 0 w 219"/>
                <a:gd name="T35" fmla="*/ 110 h 1093"/>
                <a:gd name="T36" fmla="*/ 6 w 219"/>
                <a:gd name="T37" fmla="*/ 74 h 1093"/>
                <a:gd name="T38" fmla="*/ 22 w 219"/>
                <a:gd name="T39" fmla="*/ 44 h 1093"/>
                <a:gd name="T40" fmla="*/ 46 w 219"/>
                <a:gd name="T41" fmla="*/ 20 h 1093"/>
                <a:gd name="T42" fmla="*/ 76 w 219"/>
                <a:gd name="T43" fmla="*/ 4 h 1093"/>
                <a:gd name="T44" fmla="*/ 109 w 219"/>
                <a:gd name="T4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1093">
                  <a:moveTo>
                    <a:pt x="109" y="0"/>
                  </a:moveTo>
                  <a:lnTo>
                    <a:pt x="145" y="4"/>
                  </a:lnTo>
                  <a:lnTo>
                    <a:pt x="175" y="20"/>
                  </a:lnTo>
                  <a:lnTo>
                    <a:pt x="197" y="44"/>
                  </a:lnTo>
                  <a:lnTo>
                    <a:pt x="213" y="74"/>
                  </a:lnTo>
                  <a:lnTo>
                    <a:pt x="219" y="110"/>
                  </a:lnTo>
                  <a:lnTo>
                    <a:pt x="219" y="983"/>
                  </a:lnTo>
                  <a:lnTo>
                    <a:pt x="213" y="1017"/>
                  </a:lnTo>
                  <a:lnTo>
                    <a:pt x="197" y="1047"/>
                  </a:lnTo>
                  <a:lnTo>
                    <a:pt x="175" y="1071"/>
                  </a:lnTo>
                  <a:lnTo>
                    <a:pt x="145" y="1087"/>
                  </a:lnTo>
                  <a:lnTo>
                    <a:pt x="109" y="1093"/>
                  </a:lnTo>
                  <a:lnTo>
                    <a:pt x="76" y="1087"/>
                  </a:lnTo>
                  <a:lnTo>
                    <a:pt x="46" y="1071"/>
                  </a:lnTo>
                  <a:lnTo>
                    <a:pt x="22" y="1047"/>
                  </a:lnTo>
                  <a:lnTo>
                    <a:pt x="6" y="1017"/>
                  </a:lnTo>
                  <a:lnTo>
                    <a:pt x="0" y="983"/>
                  </a:lnTo>
                  <a:lnTo>
                    <a:pt x="0" y="110"/>
                  </a:lnTo>
                  <a:lnTo>
                    <a:pt x="6" y="74"/>
                  </a:lnTo>
                  <a:lnTo>
                    <a:pt x="22" y="44"/>
                  </a:lnTo>
                  <a:lnTo>
                    <a:pt x="46" y="20"/>
                  </a:lnTo>
                  <a:lnTo>
                    <a:pt x="76"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4" name="Freeform 39">
              <a:extLst>
                <a:ext uri="{FF2B5EF4-FFF2-40B4-BE49-F238E27FC236}">
                  <a16:creationId xmlns:a16="http://schemas.microsoft.com/office/drawing/2014/main" id="{11F90F7E-6DBD-2442-F79F-7A2A0B3E412E}"/>
                </a:ext>
              </a:extLst>
            </p:cNvPr>
            <p:cNvSpPr>
              <a:spLocks noEditPoints="1"/>
            </p:cNvSpPr>
            <p:nvPr/>
          </p:nvSpPr>
          <p:spPr bwMode="auto">
            <a:xfrm>
              <a:off x="4533990" y="2466308"/>
              <a:ext cx="78564" cy="73395"/>
            </a:xfrm>
            <a:custGeom>
              <a:avLst/>
              <a:gdLst>
                <a:gd name="T0" fmla="*/ 531 w 1201"/>
                <a:gd name="T1" fmla="*/ 224 h 1201"/>
                <a:gd name="T2" fmla="*/ 408 w 1201"/>
                <a:gd name="T3" fmla="*/ 270 h 1201"/>
                <a:gd name="T4" fmla="*/ 308 w 1201"/>
                <a:gd name="T5" fmla="*/ 354 h 1201"/>
                <a:gd name="T6" fmla="*/ 241 w 1201"/>
                <a:gd name="T7" fmla="*/ 467 h 1201"/>
                <a:gd name="T8" fmla="*/ 217 w 1201"/>
                <a:gd name="T9" fmla="*/ 600 h 1201"/>
                <a:gd name="T10" fmla="*/ 241 w 1201"/>
                <a:gd name="T11" fmla="*/ 734 h 1201"/>
                <a:gd name="T12" fmla="*/ 308 w 1201"/>
                <a:gd name="T13" fmla="*/ 847 h 1201"/>
                <a:gd name="T14" fmla="*/ 408 w 1201"/>
                <a:gd name="T15" fmla="*/ 931 h 1201"/>
                <a:gd name="T16" fmla="*/ 531 w 1201"/>
                <a:gd name="T17" fmla="*/ 976 h 1201"/>
                <a:gd name="T18" fmla="*/ 668 w 1201"/>
                <a:gd name="T19" fmla="*/ 976 h 1201"/>
                <a:gd name="T20" fmla="*/ 794 w 1201"/>
                <a:gd name="T21" fmla="*/ 931 h 1201"/>
                <a:gd name="T22" fmla="*/ 893 w 1201"/>
                <a:gd name="T23" fmla="*/ 847 h 1201"/>
                <a:gd name="T24" fmla="*/ 959 w 1201"/>
                <a:gd name="T25" fmla="*/ 734 h 1201"/>
                <a:gd name="T26" fmla="*/ 983 w 1201"/>
                <a:gd name="T27" fmla="*/ 600 h 1201"/>
                <a:gd name="T28" fmla="*/ 959 w 1201"/>
                <a:gd name="T29" fmla="*/ 467 h 1201"/>
                <a:gd name="T30" fmla="*/ 893 w 1201"/>
                <a:gd name="T31" fmla="*/ 354 h 1201"/>
                <a:gd name="T32" fmla="*/ 794 w 1201"/>
                <a:gd name="T33" fmla="*/ 270 h 1201"/>
                <a:gd name="T34" fmla="*/ 668 w 1201"/>
                <a:gd name="T35" fmla="*/ 224 h 1201"/>
                <a:gd name="T36" fmla="*/ 601 w 1201"/>
                <a:gd name="T37" fmla="*/ 0 h 1201"/>
                <a:gd name="T38" fmla="*/ 760 w 1201"/>
                <a:gd name="T39" fmla="*/ 21 h 1201"/>
                <a:gd name="T40" fmla="*/ 903 w 1201"/>
                <a:gd name="T41" fmla="*/ 81 h 1201"/>
                <a:gd name="T42" fmla="*/ 1024 w 1201"/>
                <a:gd name="T43" fmla="*/ 175 h 1201"/>
                <a:gd name="T44" fmla="*/ 1120 w 1201"/>
                <a:gd name="T45" fmla="*/ 296 h 1201"/>
                <a:gd name="T46" fmla="*/ 1180 w 1201"/>
                <a:gd name="T47" fmla="*/ 441 h 1201"/>
                <a:gd name="T48" fmla="*/ 1201 w 1201"/>
                <a:gd name="T49" fmla="*/ 600 h 1201"/>
                <a:gd name="T50" fmla="*/ 1180 w 1201"/>
                <a:gd name="T51" fmla="*/ 760 h 1201"/>
                <a:gd name="T52" fmla="*/ 1118 w 1201"/>
                <a:gd name="T53" fmla="*/ 903 h 1201"/>
                <a:gd name="T54" fmla="*/ 1024 w 1201"/>
                <a:gd name="T55" fmla="*/ 1024 h 1201"/>
                <a:gd name="T56" fmla="*/ 903 w 1201"/>
                <a:gd name="T57" fmla="*/ 1120 h 1201"/>
                <a:gd name="T58" fmla="*/ 760 w 1201"/>
                <a:gd name="T59" fmla="*/ 1179 h 1201"/>
                <a:gd name="T60" fmla="*/ 601 w 1201"/>
                <a:gd name="T61" fmla="*/ 1201 h 1201"/>
                <a:gd name="T62" fmla="*/ 440 w 1201"/>
                <a:gd name="T63" fmla="*/ 1179 h 1201"/>
                <a:gd name="T64" fmla="*/ 296 w 1201"/>
                <a:gd name="T65" fmla="*/ 1120 h 1201"/>
                <a:gd name="T66" fmla="*/ 175 w 1201"/>
                <a:gd name="T67" fmla="*/ 1024 h 1201"/>
                <a:gd name="T68" fmla="*/ 82 w 1201"/>
                <a:gd name="T69" fmla="*/ 903 h 1201"/>
                <a:gd name="T70" fmla="*/ 20 w 1201"/>
                <a:gd name="T71" fmla="*/ 760 h 1201"/>
                <a:gd name="T72" fmla="*/ 0 w 1201"/>
                <a:gd name="T73" fmla="*/ 600 h 1201"/>
                <a:gd name="T74" fmla="*/ 20 w 1201"/>
                <a:gd name="T75" fmla="*/ 441 h 1201"/>
                <a:gd name="T76" fmla="*/ 82 w 1201"/>
                <a:gd name="T77" fmla="*/ 296 h 1201"/>
                <a:gd name="T78" fmla="*/ 175 w 1201"/>
                <a:gd name="T79" fmla="*/ 175 h 1201"/>
                <a:gd name="T80" fmla="*/ 296 w 1201"/>
                <a:gd name="T81" fmla="*/ 81 h 1201"/>
                <a:gd name="T82" fmla="*/ 440 w 1201"/>
                <a:gd name="T83" fmla="*/ 21 h 1201"/>
                <a:gd name="T84" fmla="*/ 601 w 1201"/>
                <a:gd name="T85" fmla="*/ 0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1" h="1201">
                  <a:moveTo>
                    <a:pt x="601" y="218"/>
                  </a:moveTo>
                  <a:lnTo>
                    <a:pt x="531" y="224"/>
                  </a:lnTo>
                  <a:lnTo>
                    <a:pt x="467" y="242"/>
                  </a:lnTo>
                  <a:lnTo>
                    <a:pt x="408" y="270"/>
                  </a:lnTo>
                  <a:lnTo>
                    <a:pt x="354" y="308"/>
                  </a:lnTo>
                  <a:lnTo>
                    <a:pt x="308" y="354"/>
                  </a:lnTo>
                  <a:lnTo>
                    <a:pt x="271" y="407"/>
                  </a:lnTo>
                  <a:lnTo>
                    <a:pt x="241" y="467"/>
                  </a:lnTo>
                  <a:lnTo>
                    <a:pt x="225" y="531"/>
                  </a:lnTo>
                  <a:lnTo>
                    <a:pt x="217" y="600"/>
                  </a:lnTo>
                  <a:lnTo>
                    <a:pt x="225" y="668"/>
                  </a:lnTo>
                  <a:lnTo>
                    <a:pt x="241" y="734"/>
                  </a:lnTo>
                  <a:lnTo>
                    <a:pt x="271" y="793"/>
                  </a:lnTo>
                  <a:lnTo>
                    <a:pt x="308" y="847"/>
                  </a:lnTo>
                  <a:lnTo>
                    <a:pt x="354" y="893"/>
                  </a:lnTo>
                  <a:lnTo>
                    <a:pt x="408" y="931"/>
                  </a:lnTo>
                  <a:lnTo>
                    <a:pt x="467" y="959"/>
                  </a:lnTo>
                  <a:lnTo>
                    <a:pt x="531" y="976"/>
                  </a:lnTo>
                  <a:lnTo>
                    <a:pt x="601" y="982"/>
                  </a:lnTo>
                  <a:lnTo>
                    <a:pt x="668" y="976"/>
                  </a:lnTo>
                  <a:lnTo>
                    <a:pt x="734" y="959"/>
                  </a:lnTo>
                  <a:lnTo>
                    <a:pt x="794" y="931"/>
                  </a:lnTo>
                  <a:lnTo>
                    <a:pt x="847" y="893"/>
                  </a:lnTo>
                  <a:lnTo>
                    <a:pt x="893" y="847"/>
                  </a:lnTo>
                  <a:lnTo>
                    <a:pt x="931" y="793"/>
                  </a:lnTo>
                  <a:lnTo>
                    <a:pt x="959" y="734"/>
                  </a:lnTo>
                  <a:lnTo>
                    <a:pt x="977" y="668"/>
                  </a:lnTo>
                  <a:lnTo>
                    <a:pt x="983" y="600"/>
                  </a:lnTo>
                  <a:lnTo>
                    <a:pt x="977" y="531"/>
                  </a:lnTo>
                  <a:lnTo>
                    <a:pt x="959" y="467"/>
                  </a:lnTo>
                  <a:lnTo>
                    <a:pt x="931" y="407"/>
                  </a:lnTo>
                  <a:lnTo>
                    <a:pt x="893" y="354"/>
                  </a:lnTo>
                  <a:lnTo>
                    <a:pt x="847" y="308"/>
                  </a:lnTo>
                  <a:lnTo>
                    <a:pt x="794" y="270"/>
                  </a:lnTo>
                  <a:lnTo>
                    <a:pt x="734" y="242"/>
                  </a:lnTo>
                  <a:lnTo>
                    <a:pt x="668" y="224"/>
                  </a:lnTo>
                  <a:lnTo>
                    <a:pt x="601" y="218"/>
                  </a:lnTo>
                  <a:close/>
                  <a:moveTo>
                    <a:pt x="601" y="0"/>
                  </a:moveTo>
                  <a:lnTo>
                    <a:pt x="682" y="6"/>
                  </a:lnTo>
                  <a:lnTo>
                    <a:pt x="760" y="21"/>
                  </a:lnTo>
                  <a:lnTo>
                    <a:pt x="833" y="45"/>
                  </a:lnTo>
                  <a:lnTo>
                    <a:pt x="903" y="81"/>
                  </a:lnTo>
                  <a:lnTo>
                    <a:pt x="967" y="125"/>
                  </a:lnTo>
                  <a:lnTo>
                    <a:pt x="1024" y="175"/>
                  </a:lnTo>
                  <a:lnTo>
                    <a:pt x="1076" y="232"/>
                  </a:lnTo>
                  <a:lnTo>
                    <a:pt x="1120" y="296"/>
                  </a:lnTo>
                  <a:lnTo>
                    <a:pt x="1154" y="366"/>
                  </a:lnTo>
                  <a:lnTo>
                    <a:pt x="1180" y="441"/>
                  </a:lnTo>
                  <a:lnTo>
                    <a:pt x="1195" y="519"/>
                  </a:lnTo>
                  <a:lnTo>
                    <a:pt x="1201" y="600"/>
                  </a:lnTo>
                  <a:lnTo>
                    <a:pt x="1195" y="682"/>
                  </a:lnTo>
                  <a:lnTo>
                    <a:pt x="1180" y="760"/>
                  </a:lnTo>
                  <a:lnTo>
                    <a:pt x="1154" y="833"/>
                  </a:lnTo>
                  <a:lnTo>
                    <a:pt x="1118" y="903"/>
                  </a:lnTo>
                  <a:lnTo>
                    <a:pt x="1076" y="967"/>
                  </a:lnTo>
                  <a:lnTo>
                    <a:pt x="1024" y="1024"/>
                  </a:lnTo>
                  <a:lnTo>
                    <a:pt x="967" y="1076"/>
                  </a:lnTo>
                  <a:lnTo>
                    <a:pt x="903" y="1120"/>
                  </a:lnTo>
                  <a:lnTo>
                    <a:pt x="833" y="1154"/>
                  </a:lnTo>
                  <a:lnTo>
                    <a:pt x="760" y="1179"/>
                  </a:lnTo>
                  <a:lnTo>
                    <a:pt x="682" y="1195"/>
                  </a:lnTo>
                  <a:lnTo>
                    <a:pt x="601" y="1201"/>
                  </a:lnTo>
                  <a:lnTo>
                    <a:pt x="519" y="1195"/>
                  </a:lnTo>
                  <a:lnTo>
                    <a:pt x="440" y="1179"/>
                  </a:lnTo>
                  <a:lnTo>
                    <a:pt x="366" y="1154"/>
                  </a:lnTo>
                  <a:lnTo>
                    <a:pt x="296" y="1120"/>
                  </a:lnTo>
                  <a:lnTo>
                    <a:pt x="233" y="1076"/>
                  </a:lnTo>
                  <a:lnTo>
                    <a:pt x="175" y="1024"/>
                  </a:lnTo>
                  <a:lnTo>
                    <a:pt x="125" y="967"/>
                  </a:lnTo>
                  <a:lnTo>
                    <a:pt x="82" y="903"/>
                  </a:lnTo>
                  <a:lnTo>
                    <a:pt x="46" y="833"/>
                  </a:lnTo>
                  <a:lnTo>
                    <a:pt x="20" y="760"/>
                  </a:lnTo>
                  <a:lnTo>
                    <a:pt x="4" y="682"/>
                  </a:lnTo>
                  <a:lnTo>
                    <a:pt x="0" y="600"/>
                  </a:lnTo>
                  <a:lnTo>
                    <a:pt x="4" y="519"/>
                  </a:lnTo>
                  <a:lnTo>
                    <a:pt x="20" y="441"/>
                  </a:lnTo>
                  <a:lnTo>
                    <a:pt x="46" y="366"/>
                  </a:lnTo>
                  <a:lnTo>
                    <a:pt x="82" y="296"/>
                  </a:lnTo>
                  <a:lnTo>
                    <a:pt x="125" y="232"/>
                  </a:lnTo>
                  <a:lnTo>
                    <a:pt x="175" y="175"/>
                  </a:lnTo>
                  <a:lnTo>
                    <a:pt x="233" y="125"/>
                  </a:lnTo>
                  <a:lnTo>
                    <a:pt x="296" y="81"/>
                  </a:lnTo>
                  <a:lnTo>
                    <a:pt x="366" y="45"/>
                  </a:lnTo>
                  <a:lnTo>
                    <a:pt x="440" y="21"/>
                  </a:lnTo>
                  <a:lnTo>
                    <a:pt x="519" y="6"/>
                  </a:lnTo>
                  <a:lnTo>
                    <a:pt x="60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5" name="Freeform 40">
              <a:extLst>
                <a:ext uri="{FF2B5EF4-FFF2-40B4-BE49-F238E27FC236}">
                  <a16:creationId xmlns:a16="http://schemas.microsoft.com/office/drawing/2014/main" id="{F49191BB-E2CC-629F-7102-568034D047FA}"/>
                </a:ext>
              </a:extLst>
            </p:cNvPr>
            <p:cNvSpPr>
              <a:spLocks noEditPoints="1"/>
            </p:cNvSpPr>
            <p:nvPr/>
          </p:nvSpPr>
          <p:spPr bwMode="auto">
            <a:xfrm>
              <a:off x="4591080" y="2532986"/>
              <a:ext cx="92967" cy="86706"/>
            </a:xfrm>
            <a:custGeom>
              <a:avLst/>
              <a:gdLst>
                <a:gd name="T0" fmla="*/ 639 w 1420"/>
                <a:gd name="T1" fmla="*/ 225 h 1420"/>
                <a:gd name="T2" fmla="*/ 503 w 1420"/>
                <a:gd name="T3" fmla="*/ 264 h 1420"/>
                <a:gd name="T4" fmla="*/ 388 w 1420"/>
                <a:gd name="T5" fmla="*/ 340 h 1420"/>
                <a:gd name="T6" fmla="*/ 299 w 1420"/>
                <a:gd name="T7" fmla="*/ 442 h 1420"/>
                <a:gd name="T8" fmla="*/ 239 w 1420"/>
                <a:gd name="T9" fmla="*/ 569 h 1420"/>
                <a:gd name="T10" fmla="*/ 219 w 1420"/>
                <a:gd name="T11" fmla="*/ 710 h 1420"/>
                <a:gd name="T12" fmla="*/ 239 w 1420"/>
                <a:gd name="T13" fmla="*/ 851 h 1420"/>
                <a:gd name="T14" fmla="*/ 299 w 1420"/>
                <a:gd name="T15" fmla="*/ 979 h 1420"/>
                <a:gd name="T16" fmla="*/ 388 w 1420"/>
                <a:gd name="T17" fmla="*/ 1082 h 1420"/>
                <a:gd name="T18" fmla="*/ 503 w 1420"/>
                <a:gd name="T19" fmla="*/ 1156 h 1420"/>
                <a:gd name="T20" fmla="*/ 639 w 1420"/>
                <a:gd name="T21" fmla="*/ 1198 h 1420"/>
                <a:gd name="T22" fmla="*/ 784 w 1420"/>
                <a:gd name="T23" fmla="*/ 1198 h 1420"/>
                <a:gd name="T24" fmla="*/ 917 w 1420"/>
                <a:gd name="T25" fmla="*/ 1156 h 1420"/>
                <a:gd name="T26" fmla="*/ 1033 w 1420"/>
                <a:gd name="T27" fmla="*/ 1082 h 1420"/>
                <a:gd name="T28" fmla="*/ 1122 w 1420"/>
                <a:gd name="T29" fmla="*/ 979 h 1420"/>
                <a:gd name="T30" fmla="*/ 1182 w 1420"/>
                <a:gd name="T31" fmla="*/ 851 h 1420"/>
                <a:gd name="T32" fmla="*/ 1202 w 1420"/>
                <a:gd name="T33" fmla="*/ 710 h 1420"/>
                <a:gd name="T34" fmla="*/ 1182 w 1420"/>
                <a:gd name="T35" fmla="*/ 569 h 1420"/>
                <a:gd name="T36" fmla="*/ 1122 w 1420"/>
                <a:gd name="T37" fmla="*/ 442 h 1420"/>
                <a:gd name="T38" fmla="*/ 1033 w 1420"/>
                <a:gd name="T39" fmla="*/ 340 h 1420"/>
                <a:gd name="T40" fmla="*/ 917 w 1420"/>
                <a:gd name="T41" fmla="*/ 264 h 1420"/>
                <a:gd name="T42" fmla="*/ 784 w 1420"/>
                <a:gd name="T43" fmla="*/ 225 h 1420"/>
                <a:gd name="T44" fmla="*/ 710 w 1420"/>
                <a:gd name="T45" fmla="*/ 0 h 1420"/>
                <a:gd name="T46" fmla="*/ 885 w 1420"/>
                <a:gd name="T47" fmla="*/ 22 h 1420"/>
                <a:gd name="T48" fmla="*/ 1044 w 1420"/>
                <a:gd name="T49" fmla="*/ 83 h 1420"/>
                <a:gd name="T50" fmla="*/ 1182 w 1420"/>
                <a:gd name="T51" fmla="*/ 179 h 1420"/>
                <a:gd name="T52" fmla="*/ 1293 w 1420"/>
                <a:gd name="T53" fmla="*/ 304 h 1420"/>
                <a:gd name="T54" fmla="*/ 1373 w 1420"/>
                <a:gd name="T55" fmla="*/ 453 h 1420"/>
                <a:gd name="T56" fmla="*/ 1414 w 1420"/>
                <a:gd name="T57" fmla="*/ 621 h 1420"/>
                <a:gd name="T58" fmla="*/ 1414 w 1420"/>
                <a:gd name="T59" fmla="*/ 800 h 1420"/>
                <a:gd name="T60" fmla="*/ 1373 w 1420"/>
                <a:gd name="T61" fmla="*/ 967 h 1420"/>
                <a:gd name="T62" fmla="*/ 1293 w 1420"/>
                <a:gd name="T63" fmla="*/ 1116 h 1420"/>
                <a:gd name="T64" fmla="*/ 1182 w 1420"/>
                <a:gd name="T65" fmla="*/ 1241 h 1420"/>
                <a:gd name="T66" fmla="*/ 1044 w 1420"/>
                <a:gd name="T67" fmla="*/ 1337 h 1420"/>
                <a:gd name="T68" fmla="*/ 885 w 1420"/>
                <a:gd name="T69" fmla="*/ 1398 h 1420"/>
                <a:gd name="T70" fmla="*/ 710 w 1420"/>
                <a:gd name="T71" fmla="*/ 1420 h 1420"/>
                <a:gd name="T72" fmla="*/ 535 w 1420"/>
                <a:gd name="T73" fmla="*/ 1398 h 1420"/>
                <a:gd name="T74" fmla="*/ 376 w 1420"/>
                <a:gd name="T75" fmla="*/ 1337 h 1420"/>
                <a:gd name="T76" fmla="*/ 239 w 1420"/>
                <a:gd name="T77" fmla="*/ 1241 h 1420"/>
                <a:gd name="T78" fmla="*/ 128 w 1420"/>
                <a:gd name="T79" fmla="*/ 1116 h 1420"/>
                <a:gd name="T80" fmla="*/ 48 w 1420"/>
                <a:gd name="T81" fmla="*/ 967 h 1420"/>
                <a:gd name="T82" fmla="*/ 6 w 1420"/>
                <a:gd name="T83" fmla="*/ 800 h 1420"/>
                <a:gd name="T84" fmla="*/ 6 w 1420"/>
                <a:gd name="T85" fmla="*/ 621 h 1420"/>
                <a:gd name="T86" fmla="*/ 48 w 1420"/>
                <a:gd name="T87" fmla="*/ 453 h 1420"/>
                <a:gd name="T88" fmla="*/ 128 w 1420"/>
                <a:gd name="T89" fmla="*/ 304 h 1420"/>
                <a:gd name="T90" fmla="*/ 239 w 1420"/>
                <a:gd name="T91" fmla="*/ 179 h 1420"/>
                <a:gd name="T92" fmla="*/ 376 w 1420"/>
                <a:gd name="T93" fmla="*/ 83 h 1420"/>
                <a:gd name="T94" fmla="*/ 535 w 1420"/>
                <a:gd name="T95" fmla="*/ 22 h 1420"/>
                <a:gd name="T96" fmla="*/ 710 w 1420"/>
                <a:gd name="T97" fmla="*/ 0 h 1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0" h="1420">
                  <a:moveTo>
                    <a:pt x="710" y="219"/>
                  </a:moveTo>
                  <a:lnTo>
                    <a:pt x="639" y="225"/>
                  </a:lnTo>
                  <a:lnTo>
                    <a:pt x="569" y="239"/>
                  </a:lnTo>
                  <a:lnTo>
                    <a:pt x="503" y="264"/>
                  </a:lnTo>
                  <a:lnTo>
                    <a:pt x="442" y="298"/>
                  </a:lnTo>
                  <a:lnTo>
                    <a:pt x="388" y="340"/>
                  </a:lnTo>
                  <a:lnTo>
                    <a:pt x="338" y="388"/>
                  </a:lnTo>
                  <a:lnTo>
                    <a:pt x="299" y="442"/>
                  </a:lnTo>
                  <a:lnTo>
                    <a:pt x="265" y="503"/>
                  </a:lnTo>
                  <a:lnTo>
                    <a:pt x="239" y="569"/>
                  </a:lnTo>
                  <a:lnTo>
                    <a:pt x="225" y="638"/>
                  </a:lnTo>
                  <a:lnTo>
                    <a:pt x="219" y="710"/>
                  </a:lnTo>
                  <a:lnTo>
                    <a:pt x="225" y="784"/>
                  </a:lnTo>
                  <a:lnTo>
                    <a:pt x="239" y="851"/>
                  </a:lnTo>
                  <a:lnTo>
                    <a:pt x="265" y="917"/>
                  </a:lnTo>
                  <a:lnTo>
                    <a:pt x="299" y="979"/>
                  </a:lnTo>
                  <a:lnTo>
                    <a:pt x="338" y="1032"/>
                  </a:lnTo>
                  <a:lnTo>
                    <a:pt x="388" y="1082"/>
                  </a:lnTo>
                  <a:lnTo>
                    <a:pt x="442" y="1122"/>
                  </a:lnTo>
                  <a:lnTo>
                    <a:pt x="503" y="1156"/>
                  </a:lnTo>
                  <a:lnTo>
                    <a:pt x="569" y="1182"/>
                  </a:lnTo>
                  <a:lnTo>
                    <a:pt x="639" y="1198"/>
                  </a:lnTo>
                  <a:lnTo>
                    <a:pt x="710" y="1202"/>
                  </a:lnTo>
                  <a:lnTo>
                    <a:pt x="784" y="1198"/>
                  </a:lnTo>
                  <a:lnTo>
                    <a:pt x="852" y="1182"/>
                  </a:lnTo>
                  <a:lnTo>
                    <a:pt x="917" y="1156"/>
                  </a:lnTo>
                  <a:lnTo>
                    <a:pt x="979" y="1122"/>
                  </a:lnTo>
                  <a:lnTo>
                    <a:pt x="1033" y="1082"/>
                  </a:lnTo>
                  <a:lnTo>
                    <a:pt x="1082" y="1032"/>
                  </a:lnTo>
                  <a:lnTo>
                    <a:pt x="1122" y="979"/>
                  </a:lnTo>
                  <a:lnTo>
                    <a:pt x="1156" y="917"/>
                  </a:lnTo>
                  <a:lnTo>
                    <a:pt x="1182" y="851"/>
                  </a:lnTo>
                  <a:lnTo>
                    <a:pt x="1198" y="784"/>
                  </a:lnTo>
                  <a:lnTo>
                    <a:pt x="1202" y="710"/>
                  </a:lnTo>
                  <a:lnTo>
                    <a:pt x="1198" y="638"/>
                  </a:lnTo>
                  <a:lnTo>
                    <a:pt x="1182" y="569"/>
                  </a:lnTo>
                  <a:lnTo>
                    <a:pt x="1156" y="503"/>
                  </a:lnTo>
                  <a:lnTo>
                    <a:pt x="1122" y="442"/>
                  </a:lnTo>
                  <a:lnTo>
                    <a:pt x="1082" y="388"/>
                  </a:lnTo>
                  <a:lnTo>
                    <a:pt x="1033" y="340"/>
                  </a:lnTo>
                  <a:lnTo>
                    <a:pt x="979" y="298"/>
                  </a:lnTo>
                  <a:lnTo>
                    <a:pt x="917" y="264"/>
                  </a:lnTo>
                  <a:lnTo>
                    <a:pt x="852" y="239"/>
                  </a:lnTo>
                  <a:lnTo>
                    <a:pt x="784" y="225"/>
                  </a:lnTo>
                  <a:lnTo>
                    <a:pt x="710" y="219"/>
                  </a:lnTo>
                  <a:close/>
                  <a:moveTo>
                    <a:pt x="710" y="0"/>
                  </a:moveTo>
                  <a:lnTo>
                    <a:pt x="800" y="6"/>
                  </a:lnTo>
                  <a:lnTo>
                    <a:pt x="885" y="22"/>
                  </a:lnTo>
                  <a:lnTo>
                    <a:pt x="967" y="48"/>
                  </a:lnTo>
                  <a:lnTo>
                    <a:pt x="1044" y="83"/>
                  </a:lnTo>
                  <a:lnTo>
                    <a:pt x="1116" y="127"/>
                  </a:lnTo>
                  <a:lnTo>
                    <a:pt x="1182" y="179"/>
                  </a:lnTo>
                  <a:lnTo>
                    <a:pt x="1241" y="239"/>
                  </a:lnTo>
                  <a:lnTo>
                    <a:pt x="1293" y="304"/>
                  </a:lnTo>
                  <a:lnTo>
                    <a:pt x="1337" y="376"/>
                  </a:lnTo>
                  <a:lnTo>
                    <a:pt x="1373" y="453"/>
                  </a:lnTo>
                  <a:lnTo>
                    <a:pt x="1399" y="535"/>
                  </a:lnTo>
                  <a:lnTo>
                    <a:pt x="1414" y="621"/>
                  </a:lnTo>
                  <a:lnTo>
                    <a:pt x="1420" y="710"/>
                  </a:lnTo>
                  <a:lnTo>
                    <a:pt x="1414" y="800"/>
                  </a:lnTo>
                  <a:lnTo>
                    <a:pt x="1399" y="885"/>
                  </a:lnTo>
                  <a:lnTo>
                    <a:pt x="1373" y="967"/>
                  </a:lnTo>
                  <a:lnTo>
                    <a:pt x="1337" y="1044"/>
                  </a:lnTo>
                  <a:lnTo>
                    <a:pt x="1293" y="1116"/>
                  </a:lnTo>
                  <a:lnTo>
                    <a:pt x="1241" y="1182"/>
                  </a:lnTo>
                  <a:lnTo>
                    <a:pt x="1182" y="1241"/>
                  </a:lnTo>
                  <a:lnTo>
                    <a:pt x="1116" y="1293"/>
                  </a:lnTo>
                  <a:lnTo>
                    <a:pt x="1044" y="1337"/>
                  </a:lnTo>
                  <a:lnTo>
                    <a:pt x="967" y="1373"/>
                  </a:lnTo>
                  <a:lnTo>
                    <a:pt x="885" y="1398"/>
                  </a:lnTo>
                  <a:lnTo>
                    <a:pt x="800" y="1414"/>
                  </a:lnTo>
                  <a:lnTo>
                    <a:pt x="710" y="1420"/>
                  </a:lnTo>
                  <a:lnTo>
                    <a:pt x="621" y="1414"/>
                  </a:lnTo>
                  <a:lnTo>
                    <a:pt x="535" y="1398"/>
                  </a:lnTo>
                  <a:lnTo>
                    <a:pt x="454" y="1373"/>
                  </a:lnTo>
                  <a:lnTo>
                    <a:pt x="376" y="1337"/>
                  </a:lnTo>
                  <a:lnTo>
                    <a:pt x="305" y="1293"/>
                  </a:lnTo>
                  <a:lnTo>
                    <a:pt x="239" y="1241"/>
                  </a:lnTo>
                  <a:lnTo>
                    <a:pt x="179" y="1182"/>
                  </a:lnTo>
                  <a:lnTo>
                    <a:pt x="128" y="1116"/>
                  </a:lnTo>
                  <a:lnTo>
                    <a:pt x="84" y="1044"/>
                  </a:lnTo>
                  <a:lnTo>
                    <a:pt x="48" y="967"/>
                  </a:lnTo>
                  <a:lnTo>
                    <a:pt x="22" y="885"/>
                  </a:lnTo>
                  <a:lnTo>
                    <a:pt x="6" y="800"/>
                  </a:lnTo>
                  <a:lnTo>
                    <a:pt x="0" y="710"/>
                  </a:lnTo>
                  <a:lnTo>
                    <a:pt x="6" y="621"/>
                  </a:lnTo>
                  <a:lnTo>
                    <a:pt x="22" y="535"/>
                  </a:lnTo>
                  <a:lnTo>
                    <a:pt x="48" y="453"/>
                  </a:lnTo>
                  <a:lnTo>
                    <a:pt x="84" y="376"/>
                  </a:lnTo>
                  <a:lnTo>
                    <a:pt x="128" y="304"/>
                  </a:lnTo>
                  <a:lnTo>
                    <a:pt x="179" y="239"/>
                  </a:lnTo>
                  <a:lnTo>
                    <a:pt x="239" y="179"/>
                  </a:lnTo>
                  <a:lnTo>
                    <a:pt x="305" y="127"/>
                  </a:lnTo>
                  <a:lnTo>
                    <a:pt x="376" y="83"/>
                  </a:lnTo>
                  <a:lnTo>
                    <a:pt x="454" y="48"/>
                  </a:lnTo>
                  <a:lnTo>
                    <a:pt x="535" y="22"/>
                  </a:lnTo>
                  <a:lnTo>
                    <a:pt x="621" y="6"/>
                  </a:lnTo>
                  <a:lnTo>
                    <a:pt x="71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6" name="Freeform 41">
              <a:extLst>
                <a:ext uri="{FF2B5EF4-FFF2-40B4-BE49-F238E27FC236}">
                  <a16:creationId xmlns:a16="http://schemas.microsoft.com/office/drawing/2014/main" id="{F29F39A7-BFFC-AEC3-D9E1-74C84EB45680}"/>
                </a:ext>
              </a:extLst>
            </p:cNvPr>
            <p:cNvSpPr>
              <a:spLocks/>
            </p:cNvSpPr>
            <p:nvPr/>
          </p:nvSpPr>
          <p:spPr bwMode="auto">
            <a:xfrm>
              <a:off x="4312179" y="2473025"/>
              <a:ext cx="200207" cy="13311"/>
            </a:xfrm>
            <a:custGeom>
              <a:avLst/>
              <a:gdLst>
                <a:gd name="T0" fmla="*/ 109 w 3059"/>
                <a:gd name="T1" fmla="*/ 0 h 219"/>
                <a:gd name="T2" fmla="*/ 2949 w 3059"/>
                <a:gd name="T3" fmla="*/ 0 h 219"/>
                <a:gd name="T4" fmla="*/ 2983 w 3059"/>
                <a:gd name="T5" fmla="*/ 4 h 219"/>
                <a:gd name="T6" fmla="*/ 3013 w 3059"/>
                <a:gd name="T7" fmla="*/ 20 h 219"/>
                <a:gd name="T8" fmla="*/ 3037 w 3059"/>
                <a:gd name="T9" fmla="*/ 44 h 219"/>
                <a:gd name="T10" fmla="*/ 3053 w 3059"/>
                <a:gd name="T11" fmla="*/ 74 h 219"/>
                <a:gd name="T12" fmla="*/ 3059 w 3059"/>
                <a:gd name="T13" fmla="*/ 109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09 h 219"/>
                <a:gd name="T36" fmla="*/ 6 w 3059"/>
                <a:gd name="T37" fmla="*/ 74 h 219"/>
                <a:gd name="T38" fmla="*/ 19 w 3059"/>
                <a:gd name="T39" fmla="*/ 44 h 219"/>
                <a:gd name="T40" fmla="*/ 43 w 3059"/>
                <a:gd name="T41" fmla="*/ 20 h 219"/>
                <a:gd name="T42" fmla="*/ 73 w 3059"/>
                <a:gd name="T43" fmla="*/ 4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4"/>
                  </a:lnTo>
                  <a:lnTo>
                    <a:pt x="3013" y="20"/>
                  </a:lnTo>
                  <a:lnTo>
                    <a:pt x="3037" y="44"/>
                  </a:lnTo>
                  <a:lnTo>
                    <a:pt x="3053" y="74"/>
                  </a:lnTo>
                  <a:lnTo>
                    <a:pt x="3059" y="109"/>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09"/>
                  </a:lnTo>
                  <a:lnTo>
                    <a:pt x="6" y="74"/>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7" name="Freeform 42">
              <a:extLst>
                <a:ext uri="{FF2B5EF4-FFF2-40B4-BE49-F238E27FC236}">
                  <a16:creationId xmlns:a16="http://schemas.microsoft.com/office/drawing/2014/main" id="{F8FE6F2E-08D3-1560-527A-627B5B663BCC}"/>
                </a:ext>
              </a:extLst>
            </p:cNvPr>
            <p:cNvSpPr>
              <a:spLocks/>
            </p:cNvSpPr>
            <p:nvPr/>
          </p:nvSpPr>
          <p:spPr bwMode="auto">
            <a:xfrm>
              <a:off x="4312179" y="2499525"/>
              <a:ext cx="200207" cy="13433"/>
            </a:xfrm>
            <a:custGeom>
              <a:avLst/>
              <a:gdLst>
                <a:gd name="T0" fmla="*/ 109 w 3059"/>
                <a:gd name="T1" fmla="*/ 0 h 219"/>
                <a:gd name="T2" fmla="*/ 2949 w 3059"/>
                <a:gd name="T3" fmla="*/ 0 h 219"/>
                <a:gd name="T4" fmla="*/ 2983 w 3059"/>
                <a:gd name="T5" fmla="*/ 6 h 219"/>
                <a:gd name="T6" fmla="*/ 3013 w 3059"/>
                <a:gd name="T7" fmla="*/ 22 h 219"/>
                <a:gd name="T8" fmla="*/ 3037 w 3059"/>
                <a:gd name="T9" fmla="*/ 45 h 219"/>
                <a:gd name="T10" fmla="*/ 3053 w 3059"/>
                <a:gd name="T11" fmla="*/ 75 h 219"/>
                <a:gd name="T12" fmla="*/ 3059 w 3059"/>
                <a:gd name="T13" fmla="*/ 109 h 219"/>
                <a:gd name="T14" fmla="*/ 3053 w 3059"/>
                <a:gd name="T15" fmla="*/ 145 h 219"/>
                <a:gd name="T16" fmla="*/ 3037 w 3059"/>
                <a:gd name="T17" fmla="*/ 175 h 219"/>
                <a:gd name="T18" fmla="*/ 3013 w 3059"/>
                <a:gd name="T19" fmla="*/ 199 h 219"/>
                <a:gd name="T20" fmla="*/ 2983 w 3059"/>
                <a:gd name="T21" fmla="*/ 213 h 219"/>
                <a:gd name="T22" fmla="*/ 2949 w 3059"/>
                <a:gd name="T23" fmla="*/ 219 h 219"/>
                <a:gd name="T24" fmla="*/ 109 w 3059"/>
                <a:gd name="T25" fmla="*/ 219 h 219"/>
                <a:gd name="T26" fmla="*/ 73 w 3059"/>
                <a:gd name="T27" fmla="*/ 213 h 219"/>
                <a:gd name="T28" fmla="*/ 43 w 3059"/>
                <a:gd name="T29" fmla="*/ 199 h 219"/>
                <a:gd name="T30" fmla="*/ 19 w 3059"/>
                <a:gd name="T31" fmla="*/ 175 h 219"/>
                <a:gd name="T32" fmla="*/ 6 w 3059"/>
                <a:gd name="T33" fmla="*/ 145 h 219"/>
                <a:gd name="T34" fmla="*/ 0 w 3059"/>
                <a:gd name="T35" fmla="*/ 109 h 219"/>
                <a:gd name="T36" fmla="*/ 6 w 3059"/>
                <a:gd name="T37" fmla="*/ 75 h 219"/>
                <a:gd name="T38" fmla="*/ 19 w 3059"/>
                <a:gd name="T39" fmla="*/ 45 h 219"/>
                <a:gd name="T40" fmla="*/ 43 w 3059"/>
                <a:gd name="T41" fmla="*/ 22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2"/>
                  </a:lnTo>
                  <a:lnTo>
                    <a:pt x="3037" y="45"/>
                  </a:lnTo>
                  <a:lnTo>
                    <a:pt x="3053" y="75"/>
                  </a:lnTo>
                  <a:lnTo>
                    <a:pt x="3059" y="109"/>
                  </a:lnTo>
                  <a:lnTo>
                    <a:pt x="3053" y="145"/>
                  </a:lnTo>
                  <a:lnTo>
                    <a:pt x="3037" y="175"/>
                  </a:lnTo>
                  <a:lnTo>
                    <a:pt x="3013" y="199"/>
                  </a:lnTo>
                  <a:lnTo>
                    <a:pt x="2983" y="213"/>
                  </a:lnTo>
                  <a:lnTo>
                    <a:pt x="2949" y="219"/>
                  </a:lnTo>
                  <a:lnTo>
                    <a:pt x="109" y="219"/>
                  </a:lnTo>
                  <a:lnTo>
                    <a:pt x="73" y="213"/>
                  </a:lnTo>
                  <a:lnTo>
                    <a:pt x="43" y="199"/>
                  </a:lnTo>
                  <a:lnTo>
                    <a:pt x="19" y="175"/>
                  </a:lnTo>
                  <a:lnTo>
                    <a:pt x="6" y="145"/>
                  </a:lnTo>
                  <a:lnTo>
                    <a:pt x="0" y="109"/>
                  </a:lnTo>
                  <a:lnTo>
                    <a:pt x="6" y="75"/>
                  </a:lnTo>
                  <a:lnTo>
                    <a:pt x="19" y="45"/>
                  </a:lnTo>
                  <a:lnTo>
                    <a:pt x="43" y="22"/>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8" name="Freeform 44">
              <a:extLst>
                <a:ext uri="{FF2B5EF4-FFF2-40B4-BE49-F238E27FC236}">
                  <a16:creationId xmlns:a16="http://schemas.microsoft.com/office/drawing/2014/main" id="{CC116E91-D233-B5CC-E56C-8640DD23D68C}"/>
                </a:ext>
              </a:extLst>
            </p:cNvPr>
            <p:cNvSpPr>
              <a:spLocks/>
            </p:cNvSpPr>
            <p:nvPr/>
          </p:nvSpPr>
          <p:spPr bwMode="auto">
            <a:xfrm>
              <a:off x="4312179" y="2553015"/>
              <a:ext cx="200207" cy="13311"/>
            </a:xfrm>
            <a:custGeom>
              <a:avLst/>
              <a:gdLst>
                <a:gd name="T0" fmla="*/ 109 w 3059"/>
                <a:gd name="T1" fmla="*/ 0 h 219"/>
                <a:gd name="T2" fmla="*/ 2949 w 3059"/>
                <a:gd name="T3" fmla="*/ 0 h 219"/>
                <a:gd name="T4" fmla="*/ 2983 w 3059"/>
                <a:gd name="T5" fmla="*/ 6 h 219"/>
                <a:gd name="T6" fmla="*/ 3013 w 3059"/>
                <a:gd name="T7" fmla="*/ 20 h 219"/>
                <a:gd name="T8" fmla="*/ 3037 w 3059"/>
                <a:gd name="T9" fmla="*/ 44 h 219"/>
                <a:gd name="T10" fmla="*/ 3053 w 3059"/>
                <a:gd name="T11" fmla="*/ 74 h 219"/>
                <a:gd name="T12" fmla="*/ 3059 w 3059"/>
                <a:gd name="T13" fmla="*/ 110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10 h 219"/>
                <a:gd name="T36" fmla="*/ 6 w 3059"/>
                <a:gd name="T37" fmla="*/ 74 h 219"/>
                <a:gd name="T38" fmla="*/ 19 w 3059"/>
                <a:gd name="T39" fmla="*/ 44 h 219"/>
                <a:gd name="T40" fmla="*/ 43 w 3059"/>
                <a:gd name="T41" fmla="*/ 20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0"/>
                  </a:lnTo>
                  <a:lnTo>
                    <a:pt x="3037" y="44"/>
                  </a:lnTo>
                  <a:lnTo>
                    <a:pt x="3053" y="74"/>
                  </a:lnTo>
                  <a:lnTo>
                    <a:pt x="3059" y="110"/>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10"/>
                  </a:lnTo>
                  <a:lnTo>
                    <a:pt x="6" y="74"/>
                  </a:lnTo>
                  <a:lnTo>
                    <a:pt x="19" y="44"/>
                  </a:lnTo>
                  <a:lnTo>
                    <a:pt x="43" y="20"/>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9" name="Freeform 45">
              <a:extLst>
                <a:ext uri="{FF2B5EF4-FFF2-40B4-BE49-F238E27FC236}">
                  <a16:creationId xmlns:a16="http://schemas.microsoft.com/office/drawing/2014/main" id="{773B0256-30F8-1185-973E-96CCD72C0279}"/>
                </a:ext>
              </a:extLst>
            </p:cNvPr>
            <p:cNvSpPr>
              <a:spLocks/>
            </p:cNvSpPr>
            <p:nvPr/>
          </p:nvSpPr>
          <p:spPr bwMode="auto">
            <a:xfrm>
              <a:off x="4312179" y="2579759"/>
              <a:ext cx="200207" cy="13189"/>
            </a:xfrm>
            <a:custGeom>
              <a:avLst/>
              <a:gdLst>
                <a:gd name="T0" fmla="*/ 109 w 3059"/>
                <a:gd name="T1" fmla="*/ 0 h 217"/>
                <a:gd name="T2" fmla="*/ 2949 w 3059"/>
                <a:gd name="T3" fmla="*/ 0 h 217"/>
                <a:gd name="T4" fmla="*/ 2983 w 3059"/>
                <a:gd name="T5" fmla="*/ 4 h 217"/>
                <a:gd name="T6" fmla="*/ 3013 w 3059"/>
                <a:gd name="T7" fmla="*/ 20 h 217"/>
                <a:gd name="T8" fmla="*/ 3037 w 3059"/>
                <a:gd name="T9" fmla="*/ 44 h 217"/>
                <a:gd name="T10" fmla="*/ 3053 w 3059"/>
                <a:gd name="T11" fmla="*/ 73 h 217"/>
                <a:gd name="T12" fmla="*/ 3059 w 3059"/>
                <a:gd name="T13" fmla="*/ 107 h 217"/>
                <a:gd name="T14" fmla="*/ 3053 w 3059"/>
                <a:gd name="T15" fmla="*/ 143 h 217"/>
                <a:gd name="T16" fmla="*/ 3037 w 3059"/>
                <a:gd name="T17" fmla="*/ 173 h 217"/>
                <a:gd name="T18" fmla="*/ 3013 w 3059"/>
                <a:gd name="T19" fmla="*/ 197 h 217"/>
                <a:gd name="T20" fmla="*/ 2983 w 3059"/>
                <a:gd name="T21" fmla="*/ 213 h 217"/>
                <a:gd name="T22" fmla="*/ 2949 w 3059"/>
                <a:gd name="T23" fmla="*/ 217 h 217"/>
                <a:gd name="T24" fmla="*/ 109 w 3059"/>
                <a:gd name="T25" fmla="*/ 217 h 217"/>
                <a:gd name="T26" fmla="*/ 73 w 3059"/>
                <a:gd name="T27" fmla="*/ 213 h 217"/>
                <a:gd name="T28" fmla="*/ 43 w 3059"/>
                <a:gd name="T29" fmla="*/ 197 h 217"/>
                <a:gd name="T30" fmla="*/ 19 w 3059"/>
                <a:gd name="T31" fmla="*/ 173 h 217"/>
                <a:gd name="T32" fmla="*/ 6 w 3059"/>
                <a:gd name="T33" fmla="*/ 143 h 217"/>
                <a:gd name="T34" fmla="*/ 0 w 3059"/>
                <a:gd name="T35" fmla="*/ 107 h 217"/>
                <a:gd name="T36" fmla="*/ 6 w 3059"/>
                <a:gd name="T37" fmla="*/ 73 h 217"/>
                <a:gd name="T38" fmla="*/ 19 w 3059"/>
                <a:gd name="T39" fmla="*/ 44 h 217"/>
                <a:gd name="T40" fmla="*/ 43 w 3059"/>
                <a:gd name="T41" fmla="*/ 20 h 217"/>
                <a:gd name="T42" fmla="*/ 73 w 3059"/>
                <a:gd name="T43" fmla="*/ 4 h 217"/>
                <a:gd name="T44" fmla="*/ 109 w 3059"/>
                <a:gd name="T45"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7">
                  <a:moveTo>
                    <a:pt x="109" y="0"/>
                  </a:moveTo>
                  <a:lnTo>
                    <a:pt x="2949" y="0"/>
                  </a:lnTo>
                  <a:lnTo>
                    <a:pt x="2983" y="4"/>
                  </a:lnTo>
                  <a:lnTo>
                    <a:pt x="3013" y="20"/>
                  </a:lnTo>
                  <a:lnTo>
                    <a:pt x="3037" y="44"/>
                  </a:lnTo>
                  <a:lnTo>
                    <a:pt x="3053" y="73"/>
                  </a:lnTo>
                  <a:lnTo>
                    <a:pt x="3059" y="107"/>
                  </a:lnTo>
                  <a:lnTo>
                    <a:pt x="3053" y="143"/>
                  </a:lnTo>
                  <a:lnTo>
                    <a:pt x="3037" y="173"/>
                  </a:lnTo>
                  <a:lnTo>
                    <a:pt x="3013" y="197"/>
                  </a:lnTo>
                  <a:lnTo>
                    <a:pt x="2983" y="213"/>
                  </a:lnTo>
                  <a:lnTo>
                    <a:pt x="2949" y="217"/>
                  </a:lnTo>
                  <a:lnTo>
                    <a:pt x="109" y="217"/>
                  </a:lnTo>
                  <a:lnTo>
                    <a:pt x="73" y="213"/>
                  </a:lnTo>
                  <a:lnTo>
                    <a:pt x="43" y="197"/>
                  </a:lnTo>
                  <a:lnTo>
                    <a:pt x="19" y="173"/>
                  </a:lnTo>
                  <a:lnTo>
                    <a:pt x="6" y="143"/>
                  </a:lnTo>
                  <a:lnTo>
                    <a:pt x="0" y="107"/>
                  </a:lnTo>
                  <a:lnTo>
                    <a:pt x="6" y="73"/>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0" name="Freeform 46">
              <a:extLst>
                <a:ext uri="{FF2B5EF4-FFF2-40B4-BE49-F238E27FC236}">
                  <a16:creationId xmlns:a16="http://schemas.microsoft.com/office/drawing/2014/main" id="{0A75A279-A26C-AEFE-12D2-83B26E0D9511}"/>
                </a:ext>
              </a:extLst>
            </p:cNvPr>
            <p:cNvSpPr>
              <a:spLocks/>
            </p:cNvSpPr>
            <p:nvPr/>
          </p:nvSpPr>
          <p:spPr bwMode="auto">
            <a:xfrm>
              <a:off x="4312179" y="2606381"/>
              <a:ext cx="200207" cy="13311"/>
            </a:xfrm>
            <a:custGeom>
              <a:avLst/>
              <a:gdLst>
                <a:gd name="T0" fmla="*/ 109 w 3059"/>
                <a:gd name="T1" fmla="*/ 0 h 218"/>
                <a:gd name="T2" fmla="*/ 2949 w 3059"/>
                <a:gd name="T3" fmla="*/ 0 h 218"/>
                <a:gd name="T4" fmla="*/ 2983 w 3059"/>
                <a:gd name="T5" fmla="*/ 6 h 218"/>
                <a:gd name="T6" fmla="*/ 3013 w 3059"/>
                <a:gd name="T7" fmla="*/ 21 h 218"/>
                <a:gd name="T8" fmla="*/ 3037 w 3059"/>
                <a:gd name="T9" fmla="*/ 45 h 218"/>
                <a:gd name="T10" fmla="*/ 3053 w 3059"/>
                <a:gd name="T11" fmla="*/ 75 h 218"/>
                <a:gd name="T12" fmla="*/ 3059 w 3059"/>
                <a:gd name="T13" fmla="*/ 109 h 218"/>
                <a:gd name="T14" fmla="*/ 3053 w 3059"/>
                <a:gd name="T15" fmla="*/ 145 h 218"/>
                <a:gd name="T16" fmla="*/ 3037 w 3059"/>
                <a:gd name="T17" fmla="*/ 175 h 218"/>
                <a:gd name="T18" fmla="*/ 3013 w 3059"/>
                <a:gd name="T19" fmla="*/ 196 h 218"/>
                <a:gd name="T20" fmla="*/ 2983 w 3059"/>
                <a:gd name="T21" fmla="*/ 212 h 218"/>
                <a:gd name="T22" fmla="*/ 2949 w 3059"/>
                <a:gd name="T23" fmla="*/ 218 h 218"/>
                <a:gd name="T24" fmla="*/ 109 w 3059"/>
                <a:gd name="T25" fmla="*/ 218 h 218"/>
                <a:gd name="T26" fmla="*/ 73 w 3059"/>
                <a:gd name="T27" fmla="*/ 212 h 218"/>
                <a:gd name="T28" fmla="*/ 43 w 3059"/>
                <a:gd name="T29" fmla="*/ 196 h 218"/>
                <a:gd name="T30" fmla="*/ 19 w 3059"/>
                <a:gd name="T31" fmla="*/ 175 h 218"/>
                <a:gd name="T32" fmla="*/ 6 w 3059"/>
                <a:gd name="T33" fmla="*/ 145 h 218"/>
                <a:gd name="T34" fmla="*/ 0 w 3059"/>
                <a:gd name="T35" fmla="*/ 109 h 218"/>
                <a:gd name="T36" fmla="*/ 6 w 3059"/>
                <a:gd name="T37" fmla="*/ 75 h 218"/>
                <a:gd name="T38" fmla="*/ 19 w 3059"/>
                <a:gd name="T39" fmla="*/ 45 h 218"/>
                <a:gd name="T40" fmla="*/ 43 w 3059"/>
                <a:gd name="T41" fmla="*/ 21 h 218"/>
                <a:gd name="T42" fmla="*/ 73 w 3059"/>
                <a:gd name="T43" fmla="*/ 6 h 218"/>
                <a:gd name="T44" fmla="*/ 109 w 3059"/>
                <a:gd name="T45"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8">
                  <a:moveTo>
                    <a:pt x="109" y="0"/>
                  </a:moveTo>
                  <a:lnTo>
                    <a:pt x="2949" y="0"/>
                  </a:lnTo>
                  <a:lnTo>
                    <a:pt x="2983" y="6"/>
                  </a:lnTo>
                  <a:lnTo>
                    <a:pt x="3013" y="21"/>
                  </a:lnTo>
                  <a:lnTo>
                    <a:pt x="3037" y="45"/>
                  </a:lnTo>
                  <a:lnTo>
                    <a:pt x="3053" y="75"/>
                  </a:lnTo>
                  <a:lnTo>
                    <a:pt x="3059" y="109"/>
                  </a:lnTo>
                  <a:lnTo>
                    <a:pt x="3053" y="145"/>
                  </a:lnTo>
                  <a:lnTo>
                    <a:pt x="3037" y="175"/>
                  </a:lnTo>
                  <a:lnTo>
                    <a:pt x="3013" y="196"/>
                  </a:lnTo>
                  <a:lnTo>
                    <a:pt x="2983" y="212"/>
                  </a:lnTo>
                  <a:lnTo>
                    <a:pt x="2949" y="218"/>
                  </a:lnTo>
                  <a:lnTo>
                    <a:pt x="109" y="218"/>
                  </a:lnTo>
                  <a:lnTo>
                    <a:pt x="73" y="212"/>
                  </a:lnTo>
                  <a:lnTo>
                    <a:pt x="43" y="196"/>
                  </a:lnTo>
                  <a:lnTo>
                    <a:pt x="19" y="175"/>
                  </a:lnTo>
                  <a:lnTo>
                    <a:pt x="6" y="145"/>
                  </a:lnTo>
                  <a:lnTo>
                    <a:pt x="0" y="109"/>
                  </a:lnTo>
                  <a:lnTo>
                    <a:pt x="6" y="75"/>
                  </a:lnTo>
                  <a:lnTo>
                    <a:pt x="19" y="45"/>
                  </a:lnTo>
                  <a:lnTo>
                    <a:pt x="43" y="21"/>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1" name="Freeform 47">
              <a:extLst>
                <a:ext uri="{FF2B5EF4-FFF2-40B4-BE49-F238E27FC236}">
                  <a16:creationId xmlns:a16="http://schemas.microsoft.com/office/drawing/2014/main" id="{E921C6D6-9523-5122-DAAB-C6FC51955AFA}"/>
                </a:ext>
              </a:extLst>
            </p:cNvPr>
            <p:cNvSpPr>
              <a:spLocks noEditPoints="1"/>
            </p:cNvSpPr>
            <p:nvPr/>
          </p:nvSpPr>
          <p:spPr bwMode="auto">
            <a:xfrm>
              <a:off x="4641099" y="2312680"/>
              <a:ext cx="42948" cy="60205"/>
            </a:xfrm>
            <a:custGeom>
              <a:avLst/>
              <a:gdLst>
                <a:gd name="T0" fmla="*/ 328 w 656"/>
                <a:gd name="T1" fmla="*/ 219 h 985"/>
                <a:gd name="T2" fmla="*/ 294 w 656"/>
                <a:gd name="T3" fmla="*/ 225 h 985"/>
                <a:gd name="T4" fmla="*/ 265 w 656"/>
                <a:gd name="T5" fmla="*/ 241 h 985"/>
                <a:gd name="T6" fmla="*/ 241 w 656"/>
                <a:gd name="T7" fmla="*/ 264 h 985"/>
                <a:gd name="T8" fmla="*/ 225 w 656"/>
                <a:gd name="T9" fmla="*/ 294 h 985"/>
                <a:gd name="T10" fmla="*/ 219 w 656"/>
                <a:gd name="T11" fmla="*/ 328 h 985"/>
                <a:gd name="T12" fmla="*/ 219 w 656"/>
                <a:gd name="T13" fmla="*/ 766 h 985"/>
                <a:gd name="T14" fmla="*/ 438 w 656"/>
                <a:gd name="T15" fmla="*/ 766 h 985"/>
                <a:gd name="T16" fmla="*/ 438 w 656"/>
                <a:gd name="T17" fmla="*/ 328 h 985"/>
                <a:gd name="T18" fmla="*/ 432 w 656"/>
                <a:gd name="T19" fmla="*/ 294 h 985"/>
                <a:gd name="T20" fmla="*/ 418 w 656"/>
                <a:gd name="T21" fmla="*/ 264 h 985"/>
                <a:gd name="T22" fmla="*/ 394 w 656"/>
                <a:gd name="T23" fmla="*/ 241 h 985"/>
                <a:gd name="T24" fmla="*/ 364 w 656"/>
                <a:gd name="T25" fmla="*/ 225 h 985"/>
                <a:gd name="T26" fmla="*/ 328 w 656"/>
                <a:gd name="T27" fmla="*/ 219 h 985"/>
                <a:gd name="T28" fmla="*/ 328 w 656"/>
                <a:gd name="T29" fmla="*/ 0 h 985"/>
                <a:gd name="T30" fmla="*/ 388 w 656"/>
                <a:gd name="T31" fmla="*/ 6 h 985"/>
                <a:gd name="T32" fmla="*/ 444 w 656"/>
                <a:gd name="T33" fmla="*/ 22 h 985"/>
                <a:gd name="T34" fmla="*/ 493 w 656"/>
                <a:gd name="T35" fmla="*/ 46 h 985"/>
                <a:gd name="T36" fmla="*/ 539 w 656"/>
                <a:gd name="T37" fmla="*/ 77 h 985"/>
                <a:gd name="T38" fmla="*/ 579 w 656"/>
                <a:gd name="T39" fmla="*/ 117 h 985"/>
                <a:gd name="T40" fmla="*/ 613 w 656"/>
                <a:gd name="T41" fmla="*/ 163 h 985"/>
                <a:gd name="T42" fmla="*/ 637 w 656"/>
                <a:gd name="T43" fmla="*/ 215 h 985"/>
                <a:gd name="T44" fmla="*/ 650 w 656"/>
                <a:gd name="T45" fmla="*/ 270 h 985"/>
                <a:gd name="T46" fmla="*/ 656 w 656"/>
                <a:gd name="T47" fmla="*/ 328 h 985"/>
                <a:gd name="T48" fmla="*/ 656 w 656"/>
                <a:gd name="T49" fmla="*/ 875 h 985"/>
                <a:gd name="T50" fmla="*/ 650 w 656"/>
                <a:gd name="T51" fmla="*/ 909 h 985"/>
                <a:gd name="T52" fmla="*/ 635 w 656"/>
                <a:gd name="T53" fmla="*/ 939 h 985"/>
                <a:gd name="T54" fmla="*/ 613 w 656"/>
                <a:gd name="T55" fmla="*/ 963 h 985"/>
                <a:gd name="T56" fmla="*/ 581 w 656"/>
                <a:gd name="T57" fmla="*/ 979 h 985"/>
                <a:gd name="T58" fmla="*/ 547 w 656"/>
                <a:gd name="T59" fmla="*/ 985 h 985"/>
                <a:gd name="T60" fmla="*/ 109 w 656"/>
                <a:gd name="T61" fmla="*/ 985 h 985"/>
                <a:gd name="T62" fmla="*/ 76 w 656"/>
                <a:gd name="T63" fmla="*/ 979 h 985"/>
                <a:gd name="T64" fmla="*/ 46 w 656"/>
                <a:gd name="T65" fmla="*/ 963 h 985"/>
                <a:gd name="T66" fmla="*/ 22 w 656"/>
                <a:gd name="T67" fmla="*/ 939 h 985"/>
                <a:gd name="T68" fmla="*/ 6 w 656"/>
                <a:gd name="T69" fmla="*/ 909 h 985"/>
                <a:gd name="T70" fmla="*/ 0 w 656"/>
                <a:gd name="T71" fmla="*/ 875 h 985"/>
                <a:gd name="T72" fmla="*/ 0 w 656"/>
                <a:gd name="T73" fmla="*/ 328 h 985"/>
                <a:gd name="T74" fmla="*/ 6 w 656"/>
                <a:gd name="T75" fmla="*/ 270 h 985"/>
                <a:gd name="T76" fmla="*/ 22 w 656"/>
                <a:gd name="T77" fmla="*/ 215 h 985"/>
                <a:gd name="T78" fmla="*/ 46 w 656"/>
                <a:gd name="T79" fmla="*/ 163 h 985"/>
                <a:gd name="T80" fmla="*/ 78 w 656"/>
                <a:gd name="T81" fmla="*/ 117 h 985"/>
                <a:gd name="T82" fmla="*/ 117 w 656"/>
                <a:gd name="T83" fmla="*/ 77 h 985"/>
                <a:gd name="T84" fmla="*/ 163 w 656"/>
                <a:gd name="T85" fmla="*/ 46 h 985"/>
                <a:gd name="T86" fmla="*/ 215 w 656"/>
                <a:gd name="T87" fmla="*/ 22 h 985"/>
                <a:gd name="T88" fmla="*/ 271 w 656"/>
                <a:gd name="T89" fmla="*/ 6 h 985"/>
                <a:gd name="T90" fmla="*/ 328 w 656"/>
                <a:gd name="T91" fmla="*/ 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985">
                  <a:moveTo>
                    <a:pt x="328" y="219"/>
                  </a:moveTo>
                  <a:lnTo>
                    <a:pt x="294" y="225"/>
                  </a:lnTo>
                  <a:lnTo>
                    <a:pt x="265" y="241"/>
                  </a:lnTo>
                  <a:lnTo>
                    <a:pt x="241" y="264"/>
                  </a:lnTo>
                  <a:lnTo>
                    <a:pt x="225" y="294"/>
                  </a:lnTo>
                  <a:lnTo>
                    <a:pt x="219" y="328"/>
                  </a:lnTo>
                  <a:lnTo>
                    <a:pt x="219" y="766"/>
                  </a:lnTo>
                  <a:lnTo>
                    <a:pt x="438" y="766"/>
                  </a:lnTo>
                  <a:lnTo>
                    <a:pt x="438" y="328"/>
                  </a:lnTo>
                  <a:lnTo>
                    <a:pt x="432" y="294"/>
                  </a:lnTo>
                  <a:lnTo>
                    <a:pt x="418" y="264"/>
                  </a:lnTo>
                  <a:lnTo>
                    <a:pt x="394" y="241"/>
                  </a:lnTo>
                  <a:lnTo>
                    <a:pt x="364" y="225"/>
                  </a:lnTo>
                  <a:lnTo>
                    <a:pt x="328" y="219"/>
                  </a:lnTo>
                  <a:close/>
                  <a:moveTo>
                    <a:pt x="328" y="0"/>
                  </a:moveTo>
                  <a:lnTo>
                    <a:pt x="388" y="6"/>
                  </a:lnTo>
                  <a:lnTo>
                    <a:pt x="444" y="22"/>
                  </a:lnTo>
                  <a:lnTo>
                    <a:pt x="493" y="46"/>
                  </a:lnTo>
                  <a:lnTo>
                    <a:pt x="539" y="77"/>
                  </a:lnTo>
                  <a:lnTo>
                    <a:pt x="579" y="117"/>
                  </a:lnTo>
                  <a:lnTo>
                    <a:pt x="613" y="163"/>
                  </a:lnTo>
                  <a:lnTo>
                    <a:pt x="637" y="215"/>
                  </a:lnTo>
                  <a:lnTo>
                    <a:pt x="650" y="270"/>
                  </a:lnTo>
                  <a:lnTo>
                    <a:pt x="656" y="328"/>
                  </a:lnTo>
                  <a:lnTo>
                    <a:pt x="656" y="875"/>
                  </a:lnTo>
                  <a:lnTo>
                    <a:pt x="650" y="909"/>
                  </a:lnTo>
                  <a:lnTo>
                    <a:pt x="635" y="939"/>
                  </a:lnTo>
                  <a:lnTo>
                    <a:pt x="613" y="963"/>
                  </a:lnTo>
                  <a:lnTo>
                    <a:pt x="581" y="979"/>
                  </a:lnTo>
                  <a:lnTo>
                    <a:pt x="547" y="985"/>
                  </a:lnTo>
                  <a:lnTo>
                    <a:pt x="109" y="985"/>
                  </a:lnTo>
                  <a:lnTo>
                    <a:pt x="76" y="979"/>
                  </a:lnTo>
                  <a:lnTo>
                    <a:pt x="46" y="963"/>
                  </a:lnTo>
                  <a:lnTo>
                    <a:pt x="22" y="939"/>
                  </a:lnTo>
                  <a:lnTo>
                    <a:pt x="6" y="909"/>
                  </a:lnTo>
                  <a:lnTo>
                    <a:pt x="0" y="875"/>
                  </a:lnTo>
                  <a:lnTo>
                    <a:pt x="0" y="328"/>
                  </a:lnTo>
                  <a:lnTo>
                    <a:pt x="6" y="270"/>
                  </a:lnTo>
                  <a:lnTo>
                    <a:pt x="22" y="215"/>
                  </a:lnTo>
                  <a:lnTo>
                    <a:pt x="46" y="163"/>
                  </a:lnTo>
                  <a:lnTo>
                    <a:pt x="78" y="117"/>
                  </a:lnTo>
                  <a:lnTo>
                    <a:pt x="117" y="77"/>
                  </a:lnTo>
                  <a:lnTo>
                    <a:pt x="163" y="46"/>
                  </a:lnTo>
                  <a:lnTo>
                    <a:pt x="215" y="22"/>
                  </a:lnTo>
                  <a:lnTo>
                    <a:pt x="271"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2" name="Freeform 48">
              <a:extLst>
                <a:ext uri="{FF2B5EF4-FFF2-40B4-BE49-F238E27FC236}">
                  <a16:creationId xmlns:a16="http://schemas.microsoft.com/office/drawing/2014/main" id="{CF46707A-1146-E4C0-A1F8-F93847FDEFBD}"/>
                </a:ext>
              </a:extLst>
            </p:cNvPr>
            <p:cNvSpPr>
              <a:spLocks/>
            </p:cNvSpPr>
            <p:nvPr/>
          </p:nvSpPr>
          <p:spPr bwMode="auto">
            <a:xfrm>
              <a:off x="4283372" y="2259313"/>
              <a:ext cx="372785" cy="80111"/>
            </a:xfrm>
            <a:custGeom>
              <a:avLst/>
              <a:gdLst>
                <a:gd name="T0" fmla="*/ 103 w 5695"/>
                <a:gd name="T1" fmla="*/ 0 h 1314"/>
                <a:gd name="T2" fmla="*/ 133 w 5695"/>
                <a:gd name="T3" fmla="*/ 2 h 1314"/>
                <a:gd name="T4" fmla="*/ 5595 w 5695"/>
                <a:gd name="T5" fmla="*/ 1095 h 1314"/>
                <a:gd name="T6" fmla="*/ 5629 w 5695"/>
                <a:gd name="T7" fmla="*/ 1105 h 1314"/>
                <a:gd name="T8" fmla="*/ 5659 w 5695"/>
                <a:gd name="T9" fmla="*/ 1123 h 1314"/>
                <a:gd name="T10" fmla="*/ 5679 w 5695"/>
                <a:gd name="T11" fmla="*/ 1148 h 1314"/>
                <a:gd name="T12" fmla="*/ 5693 w 5695"/>
                <a:gd name="T13" fmla="*/ 1180 h 1314"/>
                <a:gd name="T14" fmla="*/ 5695 w 5695"/>
                <a:gd name="T15" fmla="*/ 1216 h 1314"/>
                <a:gd name="T16" fmla="*/ 5685 w 5695"/>
                <a:gd name="T17" fmla="*/ 1250 h 1314"/>
                <a:gd name="T18" fmla="*/ 5667 w 5695"/>
                <a:gd name="T19" fmla="*/ 1278 h 1314"/>
                <a:gd name="T20" fmla="*/ 5641 w 5695"/>
                <a:gd name="T21" fmla="*/ 1300 h 1314"/>
                <a:gd name="T22" fmla="*/ 5609 w 5695"/>
                <a:gd name="T23" fmla="*/ 1312 h 1314"/>
                <a:gd name="T24" fmla="*/ 5573 w 5695"/>
                <a:gd name="T25" fmla="*/ 1314 h 1314"/>
                <a:gd name="T26" fmla="*/ 5552 w 5695"/>
                <a:gd name="T27" fmla="*/ 1314 h 1314"/>
                <a:gd name="T28" fmla="*/ 90 w 5695"/>
                <a:gd name="T29" fmla="*/ 221 h 1314"/>
                <a:gd name="T30" fmla="*/ 62 w 5695"/>
                <a:gd name="T31" fmla="*/ 211 h 1314"/>
                <a:gd name="T32" fmla="*/ 38 w 5695"/>
                <a:gd name="T33" fmla="*/ 195 h 1314"/>
                <a:gd name="T34" fmla="*/ 18 w 5695"/>
                <a:gd name="T35" fmla="*/ 174 h 1314"/>
                <a:gd name="T36" fmla="*/ 6 w 5695"/>
                <a:gd name="T37" fmla="*/ 148 h 1314"/>
                <a:gd name="T38" fmla="*/ 0 w 5695"/>
                <a:gd name="T39" fmla="*/ 120 h 1314"/>
                <a:gd name="T40" fmla="*/ 2 w 5695"/>
                <a:gd name="T41" fmla="*/ 90 h 1314"/>
                <a:gd name="T42" fmla="*/ 12 w 5695"/>
                <a:gd name="T43" fmla="*/ 62 h 1314"/>
                <a:gd name="T44" fmla="*/ 28 w 5695"/>
                <a:gd name="T45" fmla="*/ 38 h 1314"/>
                <a:gd name="T46" fmla="*/ 50 w 5695"/>
                <a:gd name="T47" fmla="*/ 18 h 1314"/>
                <a:gd name="T48" fmla="*/ 76 w 5695"/>
                <a:gd name="T49" fmla="*/ 6 h 1314"/>
                <a:gd name="T50" fmla="*/ 103 w 5695"/>
                <a:gd name="T51" fmla="*/ 0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95" h="1314">
                  <a:moveTo>
                    <a:pt x="103" y="0"/>
                  </a:moveTo>
                  <a:lnTo>
                    <a:pt x="133" y="2"/>
                  </a:lnTo>
                  <a:lnTo>
                    <a:pt x="5595" y="1095"/>
                  </a:lnTo>
                  <a:lnTo>
                    <a:pt x="5629" y="1105"/>
                  </a:lnTo>
                  <a:lnTo>
                    <a:pt x="5659" y="1123"/>
                  </a:lnTo>
                  <a:lnTo>
                    <a:pt x="5679" y="1148"/>
                  </a:lnTo>
                  <a:lnTo>
                    <a:pt x="5693" y="1180"/>
                  </a:lnTo>
                  <a:lnTo>
                    <a:pt x="5695" y="1216"/>
                  </a:lnTo>
                  <a:lnTo>
                    <a:pt x="5685" y="1250"/>
                  </a:lnTo>
                  <a:lnTo>
                    <a:pt x="5667" y="1278"/>
                  </a:lnTo>
                  <a:lnTo>
                    <a:pt x="5641" y="1300"/>
                  </a:lnTo>
                  <a:lnTo>
                    <a:pt x="5609" y="1312"/>
                  </a:lnTo>
                  <a:lnTo>
                    <a:pt x="5573" y="1314"/>
                  </a:lnTo>
                  <a:lnTo>
                    <a:pt x="5552" y="1314"/>
                  </a:lnTo>
                  <a:lnTo>
                    <a:pt x="90" y="221"/>
                  </a:lnTo>
                  <a:lnTo>
                    <a:pt x="62" y="211"/>
                  </a:lnTo>
                  <a:lnTo>
                    <a:pt x="38" y="195"/>
                  </a:lnTo>
                  <a:lnTo>
                    <a:pt x="18" y="174"/>
                  </a:lnTo>
                  <a:lnTo>
                    <a:pt x="6" y="148"/>
                  </a:lnTo>
                  <a:lnTo>
                    <a:pt x="0" y="120"/>
                  </a:lnTo>
                  <a:lnTo>
                    <a:pt x="2" y="90"/>
                  </a:lnTo>
                  <a:lnTo>
                    <a:pt x="12" y="62"/>
                  </a:lnTo>
                  <a:lnTo>
                    <a:pt x="28" y="38"/>
                  </a:lnTo>
                  <a:lnTo>
                    <a:pt x="50" y="18"/>
                  </a:lnTo>
                  <a:lnTo>
                    <a:pt x="76" y="6"/>
                  </a:lnTo>
                  <a:lnTo>
                    <a:pt x="103"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3" name="Freeform 49">
              <a:extLst>
                <a:ext uri="{FF2B5EF4-FFF2-40B4-BE49-F238E27FC236}">
                  <a16:creationId xmlns:a16="http://schemas.microsoft.com/office/drawing/2014/main" id="{F6A21CF4-5C9C-E42A-C159-4B841E352934}"/>
                </a:ext>
              </a:extLst>
            </p:cNvPr>
            <p:cNvSpPr>
              <a:spLocks/>
            </p:cNvSpPr>
            <p:nvPr/>
          </p:nvSpPr>
          <p:spPr bwMode="auto">
            <a:xfrm>
              <a:off x="4283503" y="2252718"/>
              <a:ext cx="14272" cy="26745"/>
            </a:xfrm>
            <a:custGeom>
              <a:avLst/>
              <a:gdLst>
                <a:gd name="T0" fmla="*/ 109 w 219"/>
                <a:gd name="T1" fmla="*/ 0 h 438"/>
                <a:gd name="T2" fmla="*/ 143 w 219"/>
                <a:gd name="T3" fmla="*/ 6 h 438"/>
                <a:gd name="T4" fmla="*/ 173 w 219"/>
                <a:gd name="T5" fmla="*/ 22 h 438"/>
                <a:gd name="T6" fmla="*/ 197 w 219"/>
                <a:gd name="T7" fmla="*/ 46 h 438"/>
                <a:gd name="T8" fmla="*/ 213 w 219"/>
                <a:gd name="T9" fmla="*/ 76 h 438"/>
                <a:gd name="T10" fmla="*/ 219 w 219"/>
                <a:gd name="T11" fmla="*/ 109 h 438"/>
                <a:gd name="T12" fmla="*/ 219 w 219"/>
                <a:gd name="T13" fmla="*/ 328 h 438"/>
                <a:gd name="T14" fmla="*/ 213 w 219"/>
                <a:gd name="T15" fmla="*/ 362 h 438"/>
                <a:gd name="T16" fmla="*/ 197 w 219"/>
                <a:gd name="T17" fmla="*/ 392 h 438"/>
                <a:gd name="T18" fmla="*/ 173 w 219"/>
                <a:gd name="T19" fmla="*/ 416 h 438"/>
                <a:gd name="T20" fmla="*/ 143 w 219"/>
                <a:gd name="T21" fmla="*/ 432 h 438"/>
                <a:gd name="T22" fmla="*/ 109 w 219"/>
                <a:gd name="T23" fmla="*/ 438 h 438"/>
                <a:gd name="T24" fmla="*/ 76 w 219"/>
                <a:gd name="T25" fmla="*/ 432 h 438"/>
                <a:gd name="T26" fmla="*/ 46 w 219"/>
                <a:gd name="T27" fmla="*/ 416 h 438"/>
                <a:gd name="T28" fmla="*/ 22 w 219"/>
                <a:gd name="T29" fmla="*/ 392 h 438"/>
                <a:gd name="T30" fmla="*/ 6 w 219"/>
                <a:gd name="T31" fmla="*/ 362 h 438"/>
                <a:gd name="T32" fmla="*/ 0 w 219"/>
                <a:gd name="T33" fmla="*/ 328 h 438"/>
                <a:gd name="T34" fmla="*/ 0 w 219"/>
                <a:gd name="T35" fmla="*/ 109 h 438"/>
                <a:gd name="T36" fmla="*/ 6 w 219"/>
                <a:gd name="T37" fmla="*/ 76 h 438"/>
                <a:gd name="T38" fmla="*/ 22 w 219"/>
                <a:gd name="T39" fmla="*/ 46 h 438"/>
                <a:gd name="T40" fmla="*/ 46 w 219"/>
                <a:gd name="T41" fmla="*/ 22 h 438"/>
                <a:gd name="T42" fmla="*/ 76 w 219"/>
                <a:gd name="T43" fmla="*/ 6 h 438"/>
                <a:gd name="T44" fmla="*/ 109 w 219"/>
                <a:gd name="T4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438">
                  <a:moveTo>
                    <a:pt x="109" y="0"/>
                  </a:moveTo>
                  <a:lnTo>
                    <a:pt x="143" y="6"/>
                  </a:lnTo>
                  <a:lnTo>
                    <a:pt x="173" y="22"/>
                  </a:lnTo>
                  <a:lnTo>
                    <a:pt x="197" y="46"/>
                  </a:lnTo>
                  <a:lnTo>
                    <a:pt x="213" y="76"/>
                  </a:lnTo>
                  <a:lnTo>
                    <a:pt x="219" y="109"/>
                  </a:lnTo>
                  <a:lnTo>
                    <a:pt x="219" y="328"/>
                  </a:lnTo>
                  <a:lnTo>
                    <a:pt x="213" y="362"/>
                  </a:lnTo>
                  <a:lnTo>
                    <a:pt x="197" y="392"/>
                  </a:lnTo>
                  <a:lnTo>
                    <a:pt x="173" y="416"/>
                  </a:lnTo>
                  <a:lnTo>
                    <a:pt x="143" y="432"/>
                  </a:lnTo>
                  <a:lnTo>
                    <a:pt x="109" y="438"/>
                  </a:lnTo>
                  <a:lnTo>
                    <a:pt x="76" y="432"/>
                  </a:lnTo>
                  <a:lnTo>
                    <a:pt x="46" y="416"/>
                  </a:lnTo>
                  <a:lnTo>
                    <a:pt x="22" y="392"/>
                  </a:lnTo>
                  <a:lnTo>
                    <a:pt x="6" y="362"/>
                  </a:lnTo>
                  <a:lnTo>
                    <a:pt x="0" y="328"/>
                  </a:lnTo>
                  <a:lnTo>
                    <a:pt x="0" y="109"/>
                  </a:lnTo>
                  <a:lnTo>
                    <a:pt x="6" y="76"/>
                  </a:lnTo>
                  <a:lnTo>
                    <a:pt x="22" y="46"/>
                  </a:lnTo>
                  <a:lnTo>
                    <a:pt x="46" y="22"/>
                  </a:lnTo>
                  <a:lnTo>
                    <a:pt x="76"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02BF0EE6-B33C-4FB4-ADA4-F4B16AEBE046}"/>
              </a:ext>
            </a:extLst>
          </p:cNvPr>
          <p:cNvSpPr>
            <a:spLocks noGrp="1"/>
          </p:cNvSpPr>
          <p:nvPr>
            <p:ph type="title"/>
          </p:nvPr>
        </p:nvSpPr>
        <p:spPr/>
        <p:txBody>
          <a:bodyPr/>
          <a:lstStyle/>
          <a:p>
            <a:r>
              <a:rPr lang="en-GB" dirty="0"/>
              <a:t>TV advertising is seen as most trustworthy</a:t>
            </a:r>
          </a:p>
        </p:txBody>
      </p:sp>
      <p:sp>
        <p:nvSpPr>
          <p:cNvPr id="3" name="Text Placeholder 2">
            <a:extLst>
              <a:ext uri="{FF2B5EF4-FFF2-40B4-BE49-F238E27FC236}">
                <a16:creationId xmlns:a16="http://schemas.microsoft.com/office/drawing/2014/main" id="{F5ACC766-05BC-4CE4-892A-568119F1EDEB}"/>
              </a:ext>
            </a:extLst>
          </p:cNvPr>
          <p:cNvSpPr>
            <a:spLocks noGrp="1"/>
          </p:cNvSpPr>
          <p:nvPr>
            <p:ph type="body" sz="quarter" idx="15"/>
          </p:nvPr>
        </p:nvSpPr>
        <p:spPr/>
        <p:txBody>
          <a:bodyPr/>
          <a:lstStyle/>
          <a:p>
            <a:pPr>
              <a:spcBef>
                <a:spcPts val="0"/>
              </a:spcBef>
            </a:pPr>
            <a:r>
              <a:rPr lang="en-GB" sz="1000" b="0" dirty="0">
                <a:solidFill>
                  <a:prstClr val="black">
                    <a:lumMod val="75000"/>
                    <a:lumOff val="25000"/>
                  </a:prstClr>
                </a:solidFill>
                <a:latin typeface="Arial"/>
              </a:rPr>
              <a:t>Source: Adnormal Behaviour, 2022, Ipsos / Thinkbox. </a:t>
            </a:r>
            <a:r>
              <a:rPr lang="en-GB" sz="1000" b="0" dirty="0">
                <a:solidFill>
                  <a:prstClr val="black">
                    <a:lumMod val="75000"/>
                    <a:lumOff val="25000"/>
                  </a:prstClr>
                </a:solidFill>
              </a:rPr>
              <a:t>Q.</a:t>
            </a:r>
            <a:r>
              <a:rPr lang="en-GB" sz="1000" b="0" dirty="0">
                <a:solidFill>
                  <a:prstClr val="black">
                    <a:lumMod val="75000"/>
                    <a:lumOff val="25000"/>
                  </a:prstClr>
                </a:solidFill>
                <a:latin typeface="Arial"/>
              </a:rPr>
              <a:t>TN3: In which, if any, of the following places are you most likely to find advertising that...you trust</a:t>
            </a:r>
          </a:p>
          <a:p>
            <a:pPr>
              <a:spcBef>
                <a:spcPts val="0"/>
              </a:spcBef>
            </a:pPr>
            <a:r>
              <a:rPr lang="en-GB" sz="1000" b="0" dirty="0">
                <a:solidFill>
                  <a:prstClr val="black">
                    <a:lumMod val="75000"/>
                    <a:lumOff val="25000"/>
                  </a:prstClr>
                </a:solidFill>
                <a:latin typeface="Arial"/>
              </a:rPr>
              <a:t>Base: ‘normal’ people (1,158)</a:t>
            </a:r>
          </a:p>
        </p:txBody>
      </p:sp>
      <p:graphicFrame>
        <p:nvGraphicFramePr>
          <p:cNvPr id="4" name="Chart 3">
            <a:extLst>
              <a:ext uri="{FF2B5EF4-FFF2-40B4-BE49-F238E27FC236}">
                <a16:creationId xmlns:a16="http://schemas.microsoft.com/office/drawing/2014/main" id="{D4ECF53B-9835-0ACD-064A-C8398DB616F0}"/>
              </a:ext>
            </a:extLst>
          </p:cNvPr>
          <p:cNvGraphicFramePr/>
          <p:nvPr/>
        </p:nvGraphicFramePr>
        <p:xfrm>
          <a:off x="464712" y="2121259"/>
          <a:ext cx="1752128" cy="1762396"/>
        </p:xfrm>
        <a:graphic>
          <a:graphicData uri="http://schemas.openxmlformats.org/drawingml/2006/chart">
            <c:chart xmlns:c="http://schemas.openxmlformats.org/drawingml/2006/chart" xmlns:r="http://schemas.openxmlformats.org/officeDocument/2006/relationships" r:id="rId7"/>
          </a:graphicData>
        </a:graphic>
      </p:graphicFrame>
      <p:grpSp>
        <p:nvGrpSpPr>
          <p:cNvPr id="5" name="Group 4">
            <a:extLst>
              <a:ext uri="{FF2B5EF4-FFF2-40B4-BE49-F238E27FC236}">
                <a16:creationId xmlns:a16="http://schemas.microsoft.com/office/drawing/2014/main" id="{D24AFD78-AC06-321E-ECA8-DCAC771FA620}"/>
              </a:ext>
            </a:extLst>
          </p:cNvPr>
          <p:cNvGrpSpPr>
            <a:grpSpLocks noChangeAspect="1"/>
          </p:cNvGrpSpPr>
          <p:nvPr/>
        </p:nvGrpSpPr>
        <p:grpSpPr bwMode="auto">
          <a:xfrm>
            <a:off x="995821" y="2806041"/>
            <a:ext cx="588310" cy="416076"/>
            <a:chOff x="6722" y="3088"/>
            <a:chExt cx="304" cy="215"/>
          </a:xfrm>
          <a:solidFill>
            <a:srgbClr val="E10514"/>
          </a:solidFill>
        </p:grpSpPr>
        <p:sp>
          <p:nvSpPr>
            <p:cNvPr id="6" name="Oval 5">
              <a:extLst>
                <a:ext uri="{FF2B5EF4-FFF2-40B4-BE49-F238E27FC236}">
                  <a16:creationId xmlns:a16="http://schemas.microsoft.com/office/drawing/2014/main" id="{3633A035-197F-F9EE-C1D0-E2FD1B0BF38F}"/>
                </a:ext>
              </a:extLst>
            </p:cNvPr>
            <p:cNvSpPr>
              <a:spLocks noChangeArrowheads="1"/>
            </p:cNvSpPr>
            <p:nvPr/>
          </p:nvSpPr>
          <p:spPr bwMode="auto">
            <a:xfrm>
              <a:off x="6869" y="3236"/>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 name="Freeform 6">
              <a:extLst>
                <a:ext uri="{FF2B5EF4-FFF2-40B4-BE49-F238E27FC236}">
                  <a16:creationId xmlns:a16="http://schemas.microsoft.com/office/drawing/2014/main" id="{0BCC3A7F-6BF1-C712-B823-30DA50F90F54}"/>
                </a:ext>
              </a:extLst>
            </p:cNvPr>
            <p:cNvSpPr>
              <a:spLocks noEditPoints="1"/>
            </p:cNvSpPr>
            <p:nvPr/>
          </p:nvSpPr>
          <p:spPr bwMode="auto">
            <a:xfrm>
              <a:off x="6722" y="3088"/>
              <a:ext cx="304" cy="215"/>
            </a:xfrm>
            <a:custGeom>
              <a:avLst/>
              <a:gdLst>
                <a:gd name="T0" fmla="*/ 170 w 182"/>
                <a:gd name="T1" fmla="*/ 0 h 128"/>
                <a:gd name="T2" fmla="*/ 12 w 182"/>
                <a:gd name="T3" fmla="*/ 0 h 128"/>
                <a:gd name="T4" fmla="*/ 0 w 182"/>
                <a:gd name="T5" fmla="*/ 12 h 128"/>
                <a:gd name="T6" fmla="*/ 0 w 182"/>
                <a:gd name="T7" fmla="*/ 94 h 128"/>
                <a:gd name="T8" fmla="*/ 12 w 182"/>
                <a:gd name="T9" fmla="*/ 106 h 128"/>
                <a:gd name="T10" fmla="*/ 71 w 182"/>
                <a:gd name="T11" fmla="*/ 106 h 128"/>
                <a:gd name="T12" fmla="*/ 71 w 182"/>
                <a:gd name="T13" fmla="*/ 123 h 128"/>
                <a:gd name="T14" fmla="*/ 48 w 182"/>
                <a:gd name="T15" fmla="*/ 123 h 128"/>
                <a:gd name="T16" fmla="*/ 45 w 182"/>
                <a:gd name="T17" fmla="*/ 126 h 128"/>
                <a:gd name="T18" fmla="*/ 48 w 182"/>
                <a:gd name="T19" fmla="*/ 128 h 128"/>
                <a:gd name="T20" fmla="*/ 134 w 182"/>
                <a:gd name="T21" fmla="*/ 128 h 128"/>
                <a:gd name="T22" fmla="*/ 136 w 182"/>
                <a:gd name="T23" fmla="*/ 126 h 128"/>
                <a:gd name="T24" fmla="*/ 134 w 182"/>
                <a:gd name="T25" fmla="*/ 123 h 128"/>
                <a:gd name="T26" fmla="*/ 111 w 182"/>
                <a:gd name="T27" fmla="*/ 123 h 128"/>
                <a:gd name="T28" fmla="*/ 111 w 182"/>
                <a:gd name="T29" fmla="*/ 106 h 128"/>
                <a:gd name="T30" fmla="*/ 170 w 182"/>
                <a:gd name="T31" fmla="*/ 106 h 128"/>
                <a:gd name="T32" fmla="*/ 182 w 182"/>
                <a:gd name="T33" fmla="*/ 94 h 128"/>
                <a:gd name="T34" fmla="*/ 182 w 182"/>
                <a:gd name="T35" fmla="*/ 12 h 128"/>
                <a:gd name="T36" fmla="*/ 170 w 182"/>
                <a:gd name="T37" fmla="*/ 0 h 128"/>
                <a:gd name="T38" fmla="*/ 106 w 182"/>
                <a:gd name="T39" fmla="*/ 123 h 128"/>
                <a:gd name="T40" fmla="*/ 76 w 182"/>
                <a:gd name="T41" fmla="*/ 123 h 128"/>
                <a:gd name="T42" fmla="*/ 76 w 182"/>
                <a:gd name="T43" fmla="*/ 106 h 128"/>
                <a:gd name="T44" fmla="*/ 106 w 182"/>
                <a:gd name="T45" fmla="*/ 106 h 128"/>
                <a:gd name="T46" fmla="*/ 106 w 182"/>
                <a:gd name="T47" fmla="*/ 123 h 128"/>
                <a:gd name="T48" fmla="*/ 177 w 182"/>
                <a:gd name="T49" fmla="*/ 94 h 128"/>
                <a:gd name="T50" fmla="*/ 170 w 182"/>
                <a:gd name="T51" fmla="*/ 101 h 128"/>
                <a:gd name="T52" fmla="*/ 12 w 182"/>
                <a:gd name="T53" fmla="*/ 101 h 128"/>
                <a:gd name="T54" fmla="*/ 5 w 182"/>
                <a:gd name="T55" fmla="*/ 94 h 128"/>
                <a:gd name="T56" fmla="*/ 5 w 182"/>
                <a:gd name="T57" fmla="*/ 12 h 128"/>
                <a:gd name="T58" fmla="*/ 12 w 182"/>
                <a:gd name="T59" fmla="*/ 5 h 128"/>
                <a:gd name="T60" fmla="*/ 170 w 182"/>
                <a:gd name="T61" fmla="*/ 5 h 128"/>
                <a:gd name="T62" fmla="*/ 177 w 182"/>
                <a:gd name="T63" fmla="*/ 12 h 128"/>
                <a:gd name="T64" fmla="*/ 177 w 182"/>
                <a:gd name="T65" fmla="*/ 9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128">
                  <a:moveTo>
                    <a:pt x="170" y="0"/>
                  </a:moveTo>
                  <a:cubicBezTo>
                    <a:pt x="12" y="0"/>
                    <a:pt x="12" y="0"/>
                    <a:pt x="12" y="0"/>
                  </a:cubicBezTo>
                  <a:cubicBezTo>
                    <a:pt x="5" y="0"/>
                    <a:pt x="0" y="6"/>
                    <a:pt x="0" y="12"/>
                  </a:cubicBezTo>
                  <a:cubicBezTo>
                    <a:pt x="0" y="94"/>
                    <a:pt x="0" y="94"/>
                    <a:pt x="0" y="94"/>
                  </a:cubicBezTo>
                  <a:cubicBezTo>
                    <a:pt x="0" y="101"/>
                    <a:pt x="5" y="106"/>
                    <a:pt x="12" y="106"/>
                  </a:cubicBezTo>
                  <a:cubicBezTo>
                    <a:pt x="71" y="106"/>
                    <a:pt x="71" y="106"/>
                    <a:pt x="71" y="106"/>
                  </a:cubicBezTo>
                  <a:cubicBezTo>
                    <a:pt x="71" y="123"/>
                    <a:pt x="71" y="123"/>
                    <a:pt x="71" y="123"/>
                  </a:cubicBezTo>
                  <a:cubicBezTo>
                    <a:pt x="48" y="123"/>
                    <a:pt x="48" y="123"/>
                    <a:pt x="48" y="123"/>
                  </a:cubicBezTo>
                  <a:cubicBezTo>
                    <a:pt x="47" y="123"/>
                    <a:pt x="45" y="124"/>
                    <a:pt x="45" y="126"/>
                  </a:cubicBezTo>
                  <a:cubicBezTo>
                    <a:pt x="45" y="127"/>
                    <a:pt x="47" y="128"/>
                    <a:pt x="48" y="128"/>
                  </a:cubicBezTo>
                  <a:cubicBezTo>
                    <a:pt x="134" y="128"/>
                    <a:pt x="134" y="128"/>
                    <a:pt x="134" y="128"/>
                  </a:cubicBezTo>
                  <a:cubicBezTo>
                    <a:pt x="135" y="128"/>
                    <a:pt x="136" y="127"/>
                    <a:pt x="136" y="126"/>
                  </a:cubicBezTo>
                  <a:cubicBezTo>
                    <a:pt x="136" y="124"/>
                    <a:pt x="135" y="123"/>
                    <a:pt x="134" y="123"/>
                  </a:cubicBezTo>
                  <a:cubicBezTo>
                    <a:pt x="111" y="123"/>
                    <a:pt x="111" y="123"/>
                    <a:pt x="111" y="123"/>
                  </a:cubicBezTo>
                  <a:cubicBezTo>
                    <a:pt x="111" y="106"/>
                    <a:pt x="111" y="106"/>
                    <a:pt x="111" y="106"/>
                  </a:cubicBezTo>
                  <a:cubicBezTo>
                    <a:pt x="170" y="106"/>
                    <a:pt x="170" y="106"/>
                    <a:pt x="170" y="106"/>
                  </a:cubicBezTo>
                  <a:cubicBezTo>
                    <a:pt x="177" y="106"/>
                    <a:pt x="182" y="101"/>
                    <a:pt x="182" y="94"/>
                  </a:cubicBezTo>
                  <a:cubicBezTo>
                    <a:pt x="182" y="12"/>
                    <a:pt x="182" y="12"/>
                    <a:pt x="182" y="12"/>
                  </a:cubicBezTo>
                  <a:cubicBezTo>
                    <a:pt x="182" y="6"/>
                    <a:pt x="177" y="0"/>
                    <a:pt x="170" y="0"/>
                  </a:cubicBezTo>
                  <a:close/>
                  <a:moveTo>
                    <a:pt x="106" y="123"/>
                  </a:moveTo>
                  <a:cubicBezTo>
                    <a:pt x="76" y="123"/>
                    <a:pt x="76" y="123"/>
                    <a:pt x="76" y="123"/>
                  </a:cubicBezTo>
                  <a:cubicBezTo>
                    <a:pt x="76" y="106"/>
                    <a:pt x="76" y="106"/>
                    <a:pt x="76" y="106"/>
                  </a:cubicBezTo>
                  <a:cubicBezTo>
                    <a:pt x="106" y="106"/>
                    <a:pt x="106" y="106"/>
                    <a:pt x="106" y="106"/>
                  </a:cubicBezTo>
                  <a:lnTo>
                    <a:pt x="106" y="123"/>
                  </a:lnTo>
                  <a:close/>
                  <a:moveTo>
                    <a:pt x="177" y="94"/>
                  </a:moveTo>
                  <a:cubicBezTo>
                    <a:pt x="177" y="98"/>
                    <a:pt x="174" y="101"/>
                    <a:pt x="170" y="101"/>
                  </a:cubicBezTo>
                  <a:cubicBezTo>
                    <a:pt x="12" y="101"/>
                    <a:pt x="12" y="101"/>
                    <a:pt x="12" y="101"/>
                  </a:cubicBezTo>
                  <a:cubicBezTo>
                    <a:pt x="8" y="101"/>
                    <a:pt x="5" y="98"/>
                    <a:pt x="5" y="94"/>
                  </a:cubicBezTo>
                  <a:cubicBezTo>
                    <a:pt x="5" y="12"/>
                    <a:pt x="5" y="12"/>
                    <a:pt x="5" y="12"/>
                  </a:cubicBezTo>
                  <a:cubicBezTo>
                    <a:pt x="5" y="8"/>
                    <a:pt x="8" y="5"/>
                    <a:pt x="12" y="5"/>
                  </a:cubicBezTo>
                  <a:cubicBezTo>
                    <a:pt x="170" y="5"/>
                    <a:pt x="170" y="5"/>
                    <a:pt x="170" y="5"/>
                  </a:cubicBezTo>
                  <a:cubicBezTo>
                    <a:pt x="174" y="5"/>
                    <a:pt x="177" y="8"/>
                    <a:pt x="177" y="12"/>
                  </a:cubicBezTo>
                  <a:lnTo>
                    <a:pt x="17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8" name="TextBox 7">
            <a:extLst>
              <a:ext uri="{FF2B5EF4-FFF2-40B4-BE49-F238E27FC236}">
                <a16:creationId xmlns:a16="http://schemas.microsoft.com/office/drawing/2014/main" id="{F10FF9C9-A7DF-930C-BB7A-F426435ACECD}"/>
              </a:ext>
            </a:extLst>
          </p:cNvPr>
          <p:cNvSpPr txBox="1"/>
          <p:nvPr/>
        </p:nvSpPr>
        <p:spPr>
          <a:xfrm>
            <a:off x="1007224" y="4007673"/>
            <a:ext cx="561633"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TV</a:t>
            </a:r>
          </a:p>
        </p:txBody>
      </p:sp>
      <p:graphicFrame>
        <p:nvGraphicFramePr>
          <p:cNvPr id="9" name="Chart 8">
            <a:extLst>
              <a:ext uri="{FF2B5EF4-FFF2-40B4-BE49-F238E27FC236}">
                <a16:creationId xmlns:a16="http://schemas.microsoft.com/office/drawing/2014/main" id="{078AA20E-F633-6EED-878E-194DFE646AA3}"/>
              </a:ext>
            </a:extLst>
          </p:cNvPr>
          <p:cNvGraphicFramePr/>
          <p:nvPr/>
        </p:nvGraphicFramePr>
        <p:xfrm>
          <a:off x="2319461" y="3049740"/>
          <a:ext cx="1752128" cy="1762396"/>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F3CF3041-4A7C-0B87-9B30-11495634819C}"/>
              </a:ext>
            </a:extLst>
          </p:cNvPr>
          <p:cNvSpPr txBox="1"/>
          <p:nvPr/>
        </p:nvSpPr>
        <p:spPr>
          <a:xfrm>
            <a:off x="2518332" y="4871558"/>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Social Media </a:t>
            </a:r>
          </a:p>
        </p:txBody>
      </p:sp>
      <p:graphicFrame>
        <p:nvGraphicFramePr>
          <p:cNvPr id="11" name="Chart 10">
            <a:extLst>
              <a:ext uri="{FF2B5EF4-FFF2-40B4-BE49-F238E27FC236}">
                <a16:creationId xmlns:a16="http://schemas.microsoft.com/office/drawing/2014/main" id="{F1B32691-89A5-FB5D-52C1-E570FEF73214}"/>
              </a:ext>
            </a:extLst>
          </p:cNvPr>
          <p:cNvGraphicFramePr/>
          <p:nvPr/>
        </p:nvGraphicFramePr>
        <p:xfrm>
          <a:off x="10017928" y="889404"/>
          <a:ext cx="1752128" cy="1762396"/>
        </p:xfrm>
        <a:graphic>
          <a:graphicData uri="http://schemas.openxmlformats.org/drawingml/2006/chart">
            <c:chart xmlns:c="http://schemas.openxmlformats.org/drawingml/2006/chart" xmlns:r="http://schemas.openxmlformats.org/officeDocument/2006/relationships" r:id="rId9"/>
          </a:graphicData>
        </a:graphic>
      </p:graphicFrame>
      <p:sp>
        <p:nvSpPr>
          <p:cNvPr id="12" name="TextBox 11">
            <a:extLst>
              <a:ext uri="{FF2B5EF4-FFF2-40B4-BE49-F238E27FC236}">
                <a16:creationId xmlns:a16="http://schemas.microsoft.com/office/drawing/2014/main" id="{DC4F8ECD-3F0E-ADD6-748F-9284CF31EB8C}"/>
              </a:ext>
            </a:extLst>
          </p:cNvPr>
          <p:cNvSpPr txBox="1"/>
          <p:nvPr/>
        </p:nvSpPr>
        <p:spPr>
          <a:xfrm>
            <a:off x="10258992" y="270321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Cinema</a:t>
            </a:r>
          </a:p>
        </p:txBody>
      </p:sp>
      <p:graphicFrame>
        <p:nvGraphicFramePr>
          <p:cNvPr id="13" name="Chart 12">
            <a:extLst>
              <a:ext uri="{FF2B5EF4-FFF2-40B4-BE49-F238E27FC236}">
                <a16:creationId xmlns:a16="http://schemas.microsoft.com/office/drawing/2014/main" id="{83C28733-D40B-0E9A-D503-9B2876174A98}"/>
              </a:ext>
            </a:extLst>
          </p:cNvPr>
          <p:cNvGraphicFramePr/>
          <p:nvPr/>
        </p:nvGraphicFramePr>
        <p:xfrm>
          <a:off x="8192435" y="3067597"/>
          <a:ext cx="1752128" cy="1762396"/>
        </p:xfrm>
        <a:graphic>
          <a:graphicData uri="http://schemas.openxmlformats.org/drawingml/2006/chart">
            <c:chart xmlns:c="http://schemas.openxmlformats.org/drawingml/2006/chart" xmlns:r="http://schemas.openxmlformats.org/officeDocument/2006/relationships" r:id="rId10"/>
          </a:graphicData>
        </a:graphic>
      </p:graphicFrame>
      <p:sp>
        <p:nvSpPr>
          <p:cNvPr id="14" name="TextBox 13">
            <a:extLst>
              <a:ext uri="{FF2B5EF4-FFF2-40B4-BE49-F238E27FC236}">
                <a16:creationId xmlns:a16="http://schemas.microsoft.com/office/drawing/2014/main" id="{FF785048-18FD-149D-6E4B-92AFAAE0665A}"/>
              </a:ext>
            </a:extLst>
          </p:cNvPr>
          <p:cNvSpPr txBox="1"/>
          <p:nvPr/>
        </p:nvSpPr>
        <p:spPr>
          <a:xfrm>
            <a:off x="8433500" y="4881410"/>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YouTube</a:t>
            </a:r>
          </a:p>
        </p:txBody>
      </p:sp>
      <p:graphicFrame>
        <p:nvGraphicFramePr>
          <p:cNvPr id="21" name="Chart 20">
            <a:extLst>
              <a:ext uri="{FF2B5EF4-FFF2-40B4-BE49-F238E27FC236}">
                <a16:creationId xmlns:a16="http://schemas.microsoft.com/office/drawing/2014/main" id="{8DA0ADBA-EFEB-081E-11A0-C0EC845C7479}"/>
              </a:ext>
            </a:extLst>
          </p:cNvPr>
          <p:cNvGraphicFramePr/>
          <p:nvPr/>
        </p:nvGraphicFramePr>
        <p:xfrm>
          <a:off x="8109278" y="860535"/>
          <a:ext cx="1752128" cy="1762396"/>
        </p:xfrm>
        <a:graphic>
          <a:graphicData uri="http://schemas.openxmlformats.org/drawingml/2006/chart">
            <c:chart xmlns:c="http://schemas.openxmlformats.org/drawingml/2006/chart" xmlns:r="http://schemas.openxmlformats.org/officeDocument/2006/relationships" r:id="rId11"/>
          </a:graphicData>
        </a:graphic>
      </p:graphicFrame>
      <p:sp>
        <p:nvSpPr>
          <p:cNvPr id="22" name="TextBox 21">
            <a:extLst>
              <a:ext uri="{FF2B5EF4-FFF2-40B4-BE49-F238E27FC236}">
                <a16:creationId xmlns:a16="http://schemas.microsoft.com/office/drawing/2014/main" id="{62318A44-9B81-7FAD-1859-14F63D88E713}"/>
              </a:ext>
            </a:extLst>
          </p:cNvPr>
          <p:cNvSpPr txBox="1"/>
          <p:nvPr/>
        </p:nvSpPr>
        <p:spPr>
          <a:xfrm>
            <a:off x="8350342" y="2674348"/>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Search</a:t>
            </a:r>
          </a:p>
        </p:txBody>
      </p:sp>
      <p:graphicFrame>
        <p:nvGraphicFramePr>
          <p:cNvPr id="23" name="Chart 22">
            <a:extLst>
              <a:ext uri="{FF2B5EF4-FFF2-40B4-BE49-F238E27FC236}">
                <a16:creationId xmlns:a16="http://schemas.microsoft.com/office/drawing/2014/main" id="{83EECDBF-EC18-3122-E106-0270BEDD6C8C}"/>
              </a:ext>
            </a:extLst>
          </p:cNvPr>
          <p:cNvGraphicFramePr/>
          <p:nvPr/>
        </p:nvGraphicFramePr>
        <p:xfrm>
          <a:off x="4338303" y="3096737"/>
          <a:ext cx="1752128" cy="1762396"/>
        </p:xfrm>
        <a:graphic>
          <a:graphicData uri="http://schemas.openxmlformats.org/drawingml/2006/chart">
            <c:chart xmlns:c="http://schemas.openxmlformats.org/drawingml/2006/chart" xmlns:r="http://schemas.openxmlformats.org/officeDocument/2006/relationships" r:id="rId12"/>
          </a:graphicData>
        </a:graphic>
      </p:graphicFrame>
      <p:sp>
        <p:nvSpPr>
          <p:cNvPr id="24" name="TextBox 23">
            <a:extLst>
              <a:ext uri="{FF2B5EF4-FFF2-40B4-BE49-F238E27FC236}">
                <a16:creationId xmlns:a16="http://schemas.microsoft.com/office/drawing/2014/main" id="{F44FDB5E-6940-F7B4-488F-BB524AD8EAFE}"/>
              </a:ext>
            </a:extLst>
          </p:cNvPr>
          <p:cNvSpPr txBox="1"/>
          <p:nvPr/>
        </p:nvSpPr>
        <p:spPr>
          <a:xfrm>
            <a:off x="4579368" y="4910550"/>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Outdoor</a:t>
            </a:r>
          </a:p>
        </p:txBody>
      </p:sp>
      <p:graphicFrame>
        <p:nvGraphicFramePr>
          <p:cNvPr id="25" name="Chart 24">
            <a:extLst>
              <a:ext uri="{FF2B5EF4-FFF2-40B4-BE49-F238E27FC236}">
                <a16:creationId xmlns:a16="http://schemas.microsoft.com/office/drawing/2014/main" id="{846B9474-9C2C-CC9D-2393-2BE3A1F656EC}"/>
              </a:ext>
            </a:extLst>
          </p:cNvPr>
          <p:cNvGraphicFramePr/>
          <p:nvPr/>
        </p:nvGraphicFramePr>
        <p:xfrm>
          <a:off x="6309258" y="3093184"/>
          <a:ext cx="1752128" cy="1762396"/>
        </p:xfrm>
        <a:graphic>
          <a:graphicData uri="http://schemas.openxmlformats.org/drawingml/2006/chart">
            <c:chart xmlns:c="http://schemas.openxmlformats.org/drawingml/2006/chart" xmlns:r="http://schemas.openxmlformats.org/officeDocument/2006/relationships" r:id="rId13"/>
          </a:graphicData>
        </a:graphic>
      </p:graphicFrame>
      <p:sp>
        <p:nvSpPr>
          <p:cNvPr id="26" name="TextBox 25">
            <a:extLst>
              <a:ext uri="{FF2B5EF4-FFF2-40B4-BE49-F238E27FC236}">
                <a16:creationId xmlns:a16="http://schemas.microsoft.com/office/drawing/2014/main" id="{2981C1D8-0CCC-BA1D-CFBC-BBF6E77F42CD}"/>
              </a:ext>
            </a:extLst>
          </p:cNvPr>
          <p:cNvSpPr txBox="1"/>
          <p:nvPr/>
        </p:nvSpPr>
        <p:spPr>
          <a:xfrm>
            <a:off x="6550324"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Direct Mail</a:t>
            </a:r>
          </a:p>
        </p:txBody>
      </p:sp>
      <p:graphicFrame>
        <p:nvGraphicFramePr>
          <p:cNvPr id="27" name="Chart 26">
            <a:extLst>
              <a:ext uri="{FF2B5EF4-FFF2-40B4-BE49-F238E27FC236}">
                <a16:creationId xmlns:a16="http://schemas.microsoft.com/office/drawing/2014/main" id="{289792A5-E91D-BD2A-4590-5DE0D136183B}"/>
              </a:ext>
            </a:extLst>
          </p:cNvPr>
          <p:cNvGraphicFramePr/>
          <p:nvPr/>
        </p:nvGraphicFramePr>
        <p:xfrm>
          <a:off x="10039215" y="3093184"/>
          <a:ext cx="1752128" cy="1762396"/>
        </p:xfrm>
        <a:graphic>
          <a:graphicData uri="http://schemas.openxmlformats.org/drawingml/2006/chart">
            <c:chart xmlns:c="http://schemas.openxmlformats.org/drawingml/2006/chart" xmlns:r="http://schemas.openxmlformats.org/officeDocument/2006/relationships" r:id="rId14"/>
          </a:graphicData>
        </a:graphic>
      </p:graphicFrame>
      <p:sp>
        <p:nvSpPr>
          <p:cNvPr id="28" name="TextBox 27">
            <a:extLst>
              <a:ext uri="{FF2B5EF4-FFF2-40B4-BE49-F238E27FC236}">
                <a16:creationId xmlns:a16="http://schemas.microsoft.com/office/drawing/2014/main" id="{CD2624DC-5E7C-558C-DF20-0FF998B914D0}"/>
              </a:ext>
            </a:extLst>
          </p:cNvPr>
          <p:cNvSpPr txBox="1"/>
          <p:nvPr/>
        </p:nvSpPr>
        <p:spPr>
          <a:xfrm>
            <a:off x="10280279"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Websites</a:t>
            </a:r>
          </a:p>
        </p:txBody>
      </p:sp>
      <p:grpSp>
        <p:nvGrpSpPr>
          <p:cNvPr id="30" name="Group 29">
            <a:extLst>
              <a:ext uri="{FF2B5EF4-FFF2-40B4-BE49-F238E27FC236}">
                <a16:creationId xmlns:a16="http://schemas.microsoft.com/office/drawing/2014/main" id="{BEFAE210-1CDA-FD28-5904-593914AE3FAB}"/>
              </a:ext>
            </a:extLst>
          </p:cNvPr>
          <p:cNvGrpSpPr/>
          <p:nvPr/>
        </p:nvGrpSpPr>
        <p:grpSpPr>
          <a:xfrm>
            <a:off x="10654916" y="3768801"/>
            <a:ext cx="419125" cy="414160"/>
            <a:chOff x="11134618" y="2265484"/>
            <a:chExt cx="419125" cy="414160"/>
          </a:xfrm>
        </p:grpSpPr>
        <p:sp>
          <p:nvSpPr>
            <p:cNvPr id="31" name="Freeform 82">
              <a:extLst>
                <a:ext uri="{FF2B5EF4-FFF2-40B4-BE49-F238E27FC236}">
                  <a16:creationId xmlns:a16="http://schemas.microsoft.com/office/drawing/2014/main" id="{2A590D63-0897-A9EA-7886-FDC5A970F272}"/>
                </a:ext>
              </a:extLst>
            </p:cNvPr>
            <p:cNvSpPr>
              <a:spLocks noEditPoints="1"/>
            </p:cNvSpPr>
            <p:nvPr/>
          </p:nvSpPr>
          <p:spPr bwMode="auto">
            <a:xfrm>
              <a:off x="11177457" y="2419944"/>
              <a:ext cx="96651" cy="161796"/>
            </a:xfrm>
            <a:custGeom>
              <a:avLst/>
              <a:gdLst>
                <a:gd name="T0" fmla="*/ 1323 w 1655"/>
                <a:gd name="T1" fmla="*/ 209 h 2533"/>
                <a:gd name="T2" fmla="*/ 1277 w 1655"/>
                <a:gd name="T3" fmla="*/ 233 h 2533"/>
                <a:gd name="T4" fmla="*/ 219 w 1655"/>
                <a:gd name="T5" fmla="*/ 1242 h 2533"/>
                <a:gd name="T6" fmla="*/ 205 w 1655"/>
                <a:gd name="T7" fmla="*/ 1296 h 2533"/>
                <a:gd name="T8" fmla="*/ 221 w 1655"/>
                <a:gd name="T9" fmla="*/ 1349 h 2533"/>
                <a:gd name="T10" fmla="*/ 1279 w 1655"/>
                <a:gd name="T11" fmla="*/ 2302 h 2533"/>
                <a:gd name="T12" fmla="*/ 1323 w 1655"/>
                <a:gd name="T13" fmla="*/ 2324 h 2533"/>
                <a:gd name="T14" fmla="*/ 1377 w 1655"/>
                <a:gd name="T15" fmla="*/ 2324 h 2533"/>
                <a:gd name="T16" fmla="*/ 1424 w 1655"/>
                <a:gd name="T17" fmla="*/ 2294 h 2533"/>
                <a:gd name="T18" fmla="*/ 1450 w 1655"/>
                <a:gd name="T19" fmla="*/ 2235 h 2533"/>
                <a:gd name="T20" fmla="*/ 1436 w 1655"/>
                <a:gd name="T21" fmla="*/ 2175 h 2533"/>
                <a:gd name="T22" fmla="*/ 543 w 1655"/>
                <a:gd name="T23" fmla="*/ 1365 h 2533"/>
                <a:gd name="T24" fmla="*/ 511 w 1655"/>
                <a:gd name="T25" fmla="*/ 1319 h 2533"/>
                <a:gd name="T26" fmla="*/ 511 w 1655"/>
                <a:gd name="T27" fmla="*/ 1264 h 2533"/>
                <a:gd name="T28" fmla="*/ 539 w 1655"/>
                <a:gd name="T29" fmla="*/ 1216 h 2533"/>
                <a:gd name="T30" fmla="*/ 1436 w 1655"/>
                <a:gd name="T31" fmla="*/ 362 h 2533"/>
                <a:gd name="T32" fmla="*/ 1450 w 1655"/>
                <a:gd name="T33" fmla="*/ 311 h 2533"/>
                <a:gd name="T34" fmla="*/ 1438 w 1655"/>
                <a:gd name="T35" fmla="*/ 259 h 2533"/>
                <a:gd name="T36" fmla="*/ 1403 w 1655"/>
                <a:gd name="T37" fmla="*/ 221 h 2533"/>
                <a:gd name="T38" fmla="*/ 1351 w 1655"/>
                <a:gd name="T39" fmla="*/ 205 h 2533"/>
                <a:gd name="T40" fmla="*/ 1357 w 1655"/>
                <a:gd name="T41" fmla="*/ 0 h 2533"/>
                <a:gd name="T42" fmla="*/ 1452 w 1655"/>
                <a:gd name="T43" fmla="*/ 18 h 2533"/>
                <a:gd name="T44" fmla="*/ 1536 w 1655"/>
                <a:gd name="T45" fmla="*/ 64 h 2533"/>
                <a:gd name="T46" fmla="*/ 1601 w 1655"/>
                <a:gd name="T47" fmla="*/ 134 h 2533"/>
                <a:gd name="T48" fmla="*/ 1643 w 1655"/>
                <a:gd name="T49" fmla="*/ 221 h 2533"/>
                <a:gd name="T50" fmla="*/ 1655 w 1655"/>
                <a:gd name="T51" fmla="*/ 317 h 2533"/>
                <a:gd name="T52" fmla="*/ 1639 w 1655"/>
                <a:gd name="T53" fmla="*/ 412 h 2533"/>
                <a:gd name="T54" fmla="*/ 1593 w 1655"/>
                <a:gd name="T55" fmla="*/ 496 h 2533"/>
                <a:gd name="T56" fmla="*/ 762 w 1655"/>
                <a:gd name="T57" fmla="*/ 1288 h 2533"/>
                <a:gd name="T58" fmla="*/ 1591 w 1655"/>
                <a:gd name="T59" fmla="*/ 2036 h 2533"/>
                <a:gd name="T60" fmla="*/ 1641 w 1655"/>
                <a:gd name="T61" fmla="*/ 2131 h 2533"/>
                <a:gd name="T62" fmla="*/ 1655 w 1655"/>
                <a:gd name="T63" fmla="*/ 2235 h 2533"/>
                <a:gd name="T64" fmla="*/ 1635 w 1655"/>
                <a:gd name="T65" fmla="*/ 2338 h 2533"/>
                <a:gd name="T66" fmla="*/ 1578 w 1655"/>
                <a:gd name="T67" fmla="*/ 2430 h 2533"/>
                <a:gd name="T68" fmla="*/ 1496 w 1655"/>
                <a:gd name="T69" fmla="*/ 2495 h 2533"/>
                <a:gd name="T70" fmla="*/ 1401 w 1655"/>
                <a:gd name="T71" fmla="*/ 2529 h 2533"/>
                <a:gd name="T72" fmla="*/ 1291 w 1655"/>
                <a:gd name="T73" fmla="*/ 2527 h 2533"/>
                <a:gd name="T74" fmla="*/ 1188 w 1655"/>
                <a:gd name="T75" fmla="*/ 2489 h 2533"/>
                <a:gd name="T76" fmla="*/ 102 w 1655"/>
                <a:gd name="T77" fmla="*/ 1524 h 2533"/>
                <a:gd name="T78" fmla="*/ 38 w 1655"/>
                <a:gd name="T79" fmla="*/ 1445 h 2533"/>
                <a:gd name="T80" fmla="*/ 4 w 1655"/>
                <a:gd name="T81" fmla="*/ 1349 h 2533"/>
                <a:gd name="T82" fmla="*/ 2 w 1655"/>
                <a:gd name="T83" fmla="*/ 1248 h 2533"/>
                <a:gd name="T84" fmla="*/ 34 w 1655"/>
                <a:gd name="T85" fmla="*/ 1150 h 2533"/>
                <a:gd name="T86" fmla="*/ 96 w 1655"/>
                <a:gd name="T87" fmla="*/ 1071 h 2533"/>
                <a:gd name="T88" fmla="*/ 1174 w 1655"/>
                <a:gd name="T89" fmla="*/ 54 h 2533"/>
                <a:gd name="T90" fmla="*/ 1261 w 1655"/>
                <a:gd name="T91" fmla="*/ 12 h 2533"/>
                <a:gd name="T92" fmla="*/ 1357 w 1655"/>
                <a:gd name="T93" fmla="*/ 0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5" h="2533">
                  <a:moveTo>
                    <a:pt x="1349" y="205"/>
                  </a:moveTo>
                  <a:lnTo>
                    <a:pt x="1323" y="209"/>
                  </a:lnTo>
                  <a:lnTo>
                    <a:pt x="1299" y="217"/>
                  </a:lnTo>
                  <a:lnTo>
                    <a:pt x="1277" y="233"/>
                  </a:lnTo>
                  <a:lnTo>
                    <a:pt x="237" y="1220"/>
                  </a:lnTo>
                  <a:lnTo>
                    <a:pt x="219" y="1242"/>
                  </a:lnTo>
                  <a:lnTo>
                    <a:pt x="209" y="1268"/>
                  </a:lnTo>
                  <a:lnTo>
                    <a:pt x="205" y="1296"/>
                  </a:lnTo>
                  <a:lnTo>
                    <a:pt x="209" y="1323"/>
                  </a:lnTo>
                  <a:lnTo>
                    <a:pt x="221" y="1349"/>
                  </a:lnTo>
                  <a:lnTo>
                    <a:pt x="239" y="1371"/>
                  </a:lnTo>
                  <a:lnTo>
                    <a:pt x="1279" y="2302"/>
                  </a:lnTo>
                  <a:lnTo>
                    <a:pt x="1299" y="2316"/>
                  </a:lnTo>
                  <a:lnTo>
                    <a:pt x="1323" y="2324"/>
                  </a:lnTo>
                  <a:lnTo>
                    <a:pt x="1349" y="2328"/>
                  </a:lnTo>
                  <a:lnTo>
                    <a:pt x="1377" y="2324"/>
                  </a:lnTo>
                  <a:lnTo>
                    <a:pt x="1403" y="2312"/>
                  </a:lnTo>
                  <a:lnTo>
                    <a:pt x="1424" y="2294"/>
                  </a:lnTo>
                  <a:lnTo>
                    <a:pt x="1442" y="2266"/>
                  </a:lnTo>
                  <a:lnTo>
                    <a:pt x="1450" y="2235"/>
                  </a:lnTo>
                  <a:lnTo>
                    <a:pt x="1448" y="2203"/>
                  </a:lnTo>
                  <a:lnTo>
                    <a:pt x="1436" y="2175"/>
                  </a:lnTo>
                  <a:lnTo>
                    <a:pt x="1416" y="2149"/>
                  </a:lnTo>
                  <a:lnTo>
                    <a:pt x="543" y="1365"/>
                  </a:lnTo>
                  <a:lnTo>
                    <a:pt x="523" y="1345"/>
                  </a:lnTo>
                  <a:lnTo>
                    <a:pt x="511" y="1319"/>
                  </a:lnTo>
                  <a:lnTo>
                    <a:pt x="507" y="1292"/>
                  </a:lnTo>
                  <a:lnTo>
                    <a:pt x="511" y="1264"/>
                  </a:lnTo>
                  <a:lnTo>
                    <a:pt x="523" y="1238"/>
                  </a:lnTo>
                  <a:lnTo>
                    <a:pt x="539" y="1216"/>
                  </a:lnTo>
                  <a:lnTo>
                    <a:pt x="1418" y="382"/>
                  </a:lnTo>
                  <a:lnTo>
                    <a:pt x="1436" y="362"/>
                  </a:lnTo>
                  <a:lnTo>
                    <a:pt x="1446" y="337"/>
                  </a:lnTo>
                  <a:lnTo>
                    <a:pt x="1450" y="311"/>
                  </a:lnTo>
                  <a:lnTo>
                    <a:pt x="1448" y="285"/>
                  </a:lnTo>
                  <a:lnTo>
                    <a:pt x="1438" y="259"/>
                  </a:lnTo>
                  <a:lnTo>
                    <a:pt x="1422" y="237"/>
                  </a:lnTo>
                  <a:lnTo>
                    <a:pt x="1403" y="221"/>
                  </a:lnTo>
                  <a:lnTo>
                    <a:pt x="1377" y="209"/>
                  </a:lnTo>
                  <a:lnTo>
                    <a:pt x="1351" y="205"/>
                  </a:lnTo>
                  <a:lnTo>
                    <a:pt x="1349" y="205"/>
                  </a:lnTo>
                  <a:close/>
                  <a:moveTo>
                    <a:pt x="1357" y="0"/>
                  </a:moveTo>
                  <a:lnTo>
                    <a:pt x="1405" y="4"/>
                  </a:lnTo>
                  <a:lnTo>
                    <a:pt x="1452" y="18"/>
                  </a:lnTo>
                  <a:lnTo>
                    <a:pt x="1496" y="36"/>
                  </a:lnTo>
                  <a:lnTo>
                    <a:pt x="1536" y="64"/>
                  </a:lnTo>
                  <a:lnTo>
                    <a:pt x="1572" y="96"/>
                  </a:lnTo>
                  <a:lnTo>
                    <a:pt x="1601" y="134"/>
                  </a:lnTo>
                  <a:lnTo>
                    <a:pt x="1627" y="175"/>
                  </a:lnTo>
                  <a:lnTo>
                    <a:pt x="1643" y="221"/>
                  </a:lnTo>
                  <a:lnTo>
                    <a:pt x="1653" y="267"/>
                  </a:lnTo>
                  <a:lnTo>
                    <a:pt x="1655" y="317"/>
                  </a:lnTo>
                  <a:lnTo>
                    <a:pt x="1651" y="364"/>
                  </a:lnTo>
                  <a:lnTo>
                    <a:pt x="1639" y="412"/>
                  </a:lnTo>
                  <a:lnTo>
                    <a:pt x="1619" y="456"/>
                  </a:lnTo>
                  <a:lnTo>
                    <a:pt x="1593" y="496"/>
                  </a:lnTo>
                  <a:lnTo>
                    <a:pt x="1560" y="532"/>
                  </a:lnTo>
                  <a:lnTo>
                    <a:pt x="762" y="1288"/>
                  </a:lnTo>
                  <a:lnTo>
                    <a:pt x="1554" y="1996"/>
                  </a:lnTo>
                  <a:lnTo>
                    <a:pt x="1591" y="2036"/>
                  </a:lnTo>
                  <a:lnTo>
                    <a:pt x="1621" y="2081"/>
                  </a:lnTo>
                  <a:lnTo>
                    <a:pt x="1641" y="2131"/>
                  </a:lnTo>
                  <a:lnTo>
                    <a:pt x="1653" y="2181"/>
                  </a:lnTo>
                  <a:lnTo>
                    <a:pt x="1655" y="2235"/>
                  </a:lnTo>
                  <a:lnTo>
                    <a:pt x="1649" y="2286"/>
                  </a:lnTo>
                  <a:lnTo>
                    <a:pt x="1635" y="2338"/>
                  </a:lnTo>
                  <a:lnTo>
                    <a:pt x="1611" y="2386"/>
                  </a:lnTo>
                  <a:lnTo>
                    <a:pt x="1578" y="2430"/>
                  </a:lnTo>
                  <a:lnTo>
                    <a:pt x="1540" y="2465"/>
                  </a:lnTo>
                  <a:lnTo>
                    <a:pt x="1496" y="2495"/>
                  </a:lnTo>
                  <a:lnTo>
                    <a:pt x="1450" y="2515"/>
                  </a:lnTo>
                  <a:lnTo>
                    <a:pt x="1401" y="2529"/>
                  </a:lnTo>
                  <a:lnTo>
                    <a:pt x="1349" y="2533"/>
                  </a:lnTo>
                  <a:lnTo>
                    <a:pt x="1291" y="2527"/>
                  </a:lnTo>
                  <a:lnTo>
                    <a:pt x="1237" y="2513"/>
                  </a:lnTo>
                  <a:lnTo>
                    <a:pt x="1188" y="2489"/>
                  </a:lnTo>
                  <a:lnTo>
                    <a:pt x="1142" y="2455"/>
                  </a:lnTo>
                  <a:lnTo>
                    <a:pt x="102" y="1524"/>
                  </a:lnTo>
                  <a:lnTo>
                    <a:pt x="68" y="1486"/>
                  </a:lnTo>
                  <a:lnTo>
                    <a:pt x="38" y="1445"/>
                  </a:lnTo>
                  <a:lnTo>
                    <a:pt x="18" y="1399"/>
                  </a:lnTo>
                  <a:lnTo>
                    <a:pt x="4" y="1349"/>
                  </a:lnTo>
                  <a:lnTo>
                    <a:pt x="0" y="1297"/>
                  </a:lnTo>
                  <a:lnTo>
                    <a:pt x="2" y="1248"/>
                  </a:lnTo>
                  <a:lnTo>
                    <a:pt x="14" y="1198"/>
                  </a:lnTo>
                  <a:lnTo>
                    <a:pt x="34" y="1150"/>
                  </a:lnTo>
                  <a:lnTo>
                    <a:pt x="62" y="1108"/>
                  </a:lnTo>
                  <a:lnTo>
                    <a:pt x="96" y="1071"/>
                  </a:lnTo>
                  <a:lnTo>
                    <a:pt x="1136" y="84"/>
                  </a:lnTo>
                  <a:lnTo>
                    <a:pt x="1174" y="54"/>
                  </a:lnTo>
                  <a:lnTo>
                    <a:pt x="1216" y="30"/>
                  </a:lnTo>
                  <a:lnTo>
                    <a:pt x="1261" y="12"/>
                  </a:lnTo>
                  <a:lnTo>
                    <a:pt x="1307" y="2"/>
                  </a:lnTo>
                  <a:lnTo>
                    <a:pt x="135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2" name="Freeform 83">
              <a:extLst>
                <a:ext uri="{FF2B5EF4-FFF2-40B4-BE49-F238E27FC236}">
                  <a16:creationId xmlns:a16="http://schemas.microsoft.com/office/drawing/2014/main" id="{F0AEAF08-9B8D-CD9E-A050-0FB196DB75D2}"/>
                </a:ext>
              </a:extLst>
            </p:cNvPr>
            <p:cNvSpPr>
              <a:spLocks noEditPoints="1"/>
            </p:cNvSpPr>
            <p:nvPr/>
          </p:nvSpPr>
          <p:spPr bwMode="auto">
            <a:xfrm>
              <a:off x="11404534" y="2419944"/>
              <a:ext cx="96768" cy="161796"/>
            </a:xfrm>
            <a:custGeom>
              <a:avLst/>
              <a:gdLst>
                <a:gd name="T0" fmla="*/ 282 w 1657"/>
                <a:gd name="T1" fmla="*/ 209 h 2533"/>
                <a:gd name="T2" fmla="*/ 235 w 1657"/>
                <a:gd name="T3" fmla="*/ 237 h 2533"/>
                <a:gd name="T4" fmla="*/ 207 w 1657"/>
                <a:gd name="T5" fmla="*/ 295 h 2533"/>
                <a:gd name="T6" fmla="*/ 219 w 1657"/>
                <a:gd name="T7" fmla="*/ 356 h 2533"/>
                <a:gd name="T8" fmla="*/ 1116 w 1657"/>
                <a:gd name="T9" fmla="*/ 1216 h 2533"/>
                <a:gd name="T10" fmla="*/ 1146 w 1657"/>
                <a:gd name="T11" fmla="*/ 1264 h 2533"/>
                <a:gd name="T12" fmla="*/ 1144 w 1657"/>
                <a:gd name="T13" fmla="*/ 1319 h 2533"/>
                <a:gd name="T14" fmla="*/ 1114 w 1657"/>
                <a:gd name="T15" fmla="*/ 1365 h 2533"/>
                <a:gd name="T16" fmla="*/ 219 w 1657"/>
                <a:gd name="T17" fmla="*/ 2175 h 2533"/>
                <a:gd name="T18" fmla="*/ 207 w 1657"/>
                <a:gd name="T19" fmla="*/ 2235 h 2533"/>
                <a:gd name="T20" fmla="*/ 233 w 1657"/>
                <a:gd name="T21" fmla="*/ 2294 h 2533"/>
                <a:gd name="T22" fmla="*/ 280 w 1657"/>
                <a:gd name="T23" fmla="*/ 2324 h 2533"/>
                <a:gd name="T24" fmla="*/ 308 w 1657"/>
                <a:gd name="T25" fmla="*/ 2328 h 2533"/>
                <a:gd name="T26" fmla="*/ 356 w 1657"/>
                <a:gd name="T27" fmla="*/ 2316 h 2533"/>
                <a:gd name="T28" fmla="*/ 1418 w 1657"/>
                <a:gd name="T29" fmla="*/ 1371 h 2533"/>
                <a:gd name="T30" fmla="*/ 1448 w 1657"/>
                <a:gd name="T31" fmla="*/ 1323 h 2533"/>
                <a:gd name="T32" fmla="*/ 1452 w 1657"/>
                <a:gd name="T33" fmla="*/ 1296 h 2533"/>
                <a:gd name="T34" fmla="*/ 1438 w 1657"/>
                <a:gd name="T35" fmla="*/ 1242 h 2533"/>
                <a:gd name="T36" fmla="*/ 380 w 1657"/>
                <a:gd name="T37" fmla="*/ 233 h 2533"/>
                <a:gd name="T38" fmla="*/ 334 w 1657"/>
                <a:gd name="T39" fmla="*/ 209 h 2533"/>
                <a:gd name="T40" fmla="*/ 326 w 1657"/>
                <a:gd name="T41" fmla="*/ 0 h 2533"/>
                <a:gd name="T42" fmla="*/ 430 w 1657"/>
                <a:gd name="T43" fmla="*/ 24 h 2533"/>
                <a:gd name="T44" fmla="*/ 521 w 1657"/>
                <a:gd name="T45" fmla="*/ 84 h 2533"/>
                <a:gd name="T46" fmla="*/ 1595 w 1657"/>
                <a:gd name="T47" fmla="*/ 1108 h 2533"/>
                <a:gd name="T48" fmla="*/ 1641 w 1657"/>
                <a:gd name="T49" fmla="*/ 1198 h 2533"/>
                <a:gd name="T50" fmla="*/ 1657 w 1657"/>
                <a:gd name="T51" fmla="*/ 1297 h 2533"/>
                <a:gd name="T52" fmla="*/ 1639 w 1657"/>
                <a:gd name="T53" fmla="*/ 1399 h 2533"/>
                <a:gd name="T54" fmla="*/ 1589 w 1657"/>
                <a:gd name="T55" fmla="*/ 1486 h 2533"/>
                <a:gd name="T56" fmla="*/ 513 w 1657"/>
                <a:gd name="T57" fmla="*/ 2455 h 2533"/>
                <a:gd name="T58" fmla="*/ 418 w 1657"/>
                <a:gd name="T59" fmla="*/ 2513 h 2533"/>
                <a:gd name="T60" fmla="*/ 308 w 1657"/>
                <a:gd name="T61" fmla="*/ 2533 h 2533"/>
                <a:gd name="T62" fmla="*/ 256 w 1657"/>
                <a:gd name="T63" fmla="*/ 2529 h 2533"/>
                <a:gd name="T64" fmla="*/ 159 w 1657"/>
                <a:gd name="T65" fmla="*/ 2495 h 2533"/>
                <a:gd name="T66" fmla="*/ 79 w 1657"/>
                <a:gd name="T67" fmla="*/ 2430 h 2533"/>
                <a:gd name="T68" fmla="*/ 22 w 1657"/>
                <a:gd name="T69" fmla="*/ 2338 h 2533"/>
                <a:gd name="T70" fmla="*/ 0 w 1657"/>
                <a:gd name="T71" fmla="*/ 2235 h 2533"/>
                <a:gd name="T72" fmla="*/ 16 w 1657"/>
                <a:gd name="T73" fmla="*/ 2131 h 2533"/>
                <a:gd name="T74" fmla="*/ 66 w 1657"/>
                <a:gd name="T75" fmla="*/ 2036 h 2533"/>
                <a:gd name="T76" fmla="*/ 895 w 1657"/>
                <a:gd name="T77" fmla="*/ 1288 h 2533"/>
                <a:gd name="T78" fmla="*/ 60 w 1657"/>
                <a:gd name="T79" fmla="*/ 490 h 2533"/>
                <a:gd name="T80" fmla="*/ 14 w 1657"/>
                <a:gd name="T81" fmla="*/ 394 h 2533"/>
                <a:gd name="T82" fmla="*/ 2 w 1657"/>
                <a:gd name="T83" fmla="*/ 291 h 2533"/>
                <a:gd name="T84" fmla="*/ 26 w 1657"/>
                <a:gd name="T85" fmla="*/ 187 h 2533"/>
                <a:gd name="T86" fmla="*/ 85 w 1657"/>
                <a:gd name="T87" fmla="*/ 96 h 2533"/>
                <a:gd name="T88" fmla="*/ 173 w 1657"/>
                <a:gd name="T89" fmla="*/ 32 h 2533"/>
                <a:gd name="T90" fmla="*/ 274 w 1657"/>
                <a:gd name="T91" fmla="*/ 2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57" h="2533">
                  <a:moveTo>
                    <a:pt x="308" y="205"/>
                  </a:moveTo>
                  <a:lnTo>
                    <a:pt x="282" y="209"/>
                  </a:lnTo>
                  <a:lnTo>
                    <a:pt x="256" y="219"/>
                  </a:lnTo>
                  <a:lnTo>
                    <a:pt x="235" y="237"/>
                  </a:lnTo>
                  <a:lnTo>
                    <a:pt x="215" y="265"/>
                  </a:lnTo>
                  <a:lnTo>
                    <a:pt x="207" y="295"/>
                  </a:lnTo>
                  <a:lnTo>
                    <a:pt x="207" y="327"/>
                  </a:lnTo>
                  <a:lnTo>
                    <a:pt x="219" y="356"/>
                  </a:lnTo>
                  <a:lnTo>
                    <a:pt x="239" y="382"/>
                  </a:lnTo>
                  <a:lnTo>
                    <a:pt x="1116" y="1216"/>
                  </a:lnTo>
                  <a:lnTo>
                    <a:pt x="1134" y="1238"/>
                  </a:lnTo>
                  <a:lnTo>
                    <a:pt x="1146" y="1264"/>
                  </a:lnTo>
                  <a:lnTo>
                    <a:pt x="1148" y="1292"/>
                  </a:lnTo>
                  <a:lnTo>
                    <a:pt x="1144" y="1319"/>
                  </a:lnTo>
                  <a:lnTo>
                    <a:pt x="1132" y="1345"/>
                  </a:lnTo>
                  <a:lnTo>
                    <a:pt x="1114" y="1365"/>
                  </a:lnTo>
                  <a:lnTo>
                    <a:pt x="241" y="2149"/>
                  </a:lnTo>
                  <a:lnTo>
                    <a:pt x="219" y="2175"/>
                  </a:lnTo>
                  <a:lnTo>
                    <a:pt x="209" y="2203"/>
                  </a:lnTo>
                  <a:lnTo>
                    <a:pt x="207" y="2235"/>
                  </a:lnTo>
                  <a:lnTo>
                    <a:pt x="215" y="2266"/>
                  </a:lnTo>
                  <a:lnTo>
                    <a:pt x="233" y="2294"/>
                  </a:lnTo>
                  <a:lnTo>
                    <a:pt x="255" y="2312"/>
                  </a:lnTo>
                  <a:lnTo>
                    <a:pt x="280" y="2324"/>
                  </a:lnTo>
                  <a:lnTo>
                    <a:pt x="308" y="2328"/>
                  </a:lnTo>
                  <a:lnTo>
                    <a:pt x="308" y="2328"/>
                  </a:lnTo>
                  <a:lnTo>
                    <a:pt x="334" y="2324"/>
                  </a:lnTo>
                  <a:lnTo>
                    <a:pt x="356" y="2316"/>
                  </a:lnTo>
                  <a:lnTo>
                    <a:pt x="378" y="2302"/>
                  </a:lnTo>
                  <a:lnTo>
                    <a:pt x="1418" y="1371"/>
                  </a:lnTo>
                  <a:lnTo>
                    <a:pt x="1436" y="1349"/>
                  </a:lnTo>
                  <a:lnTo>
                    <a:pt x="1448" y="1323"/>
                  </a:lnTo>
                  <a:lnTo>
                    <a:pt x="1452" y="1296"/>
                  </a:lnTo>
                  <a:lnTo>
                    <a:pt x="1452" y="1296"/>
                  </a:lnTo>
                  <a:lnTo>
                    <a:pt x="1448" y="1268"/>
                  </a:lnTo>
                  <a:lnTo>
                    <a:pt x="1438" y="1242"/>
                  </a:lnTo>
                  <a:lnTo>
                    <a:pt x="1420" y="1220"/>
                  </a:lnTo>
                  <a:lnTo>
                    <a:pt x="380" y="233"/>
                  </a:lnTo>
                  <a:lnTo>
                    <a:pt x="358" y="217"/>
                  </a:lnTo>
                  <a:lnTo>
                    <a:pt x="334" y="209"/>
                  </a:lnTo>
                  <a:lnTo>
                    <a:pt x="308" y="205"/>
                  </a:lnTo>
                  <a:close/>
                  <a:moveTo>
                    <a:pt x="326" y="0"/>
                  </a:moveTo>
                  <a:lnTo>
                    <a:pt x="378" y="8"/>
                  </a:lnTo>
                  <a:lnTo>
                    <a:pt x="430" y="24"/>
                  </a:lnTo>
                  <a:lnTo>
                    <a:pt x="477" y="50"/>
                  </a:lnTo>
                  <a:lnTo>
                    <a:pt x="521" y="84"/>
                  </a:lnTo>
                  <a:lnTo>
                    <a:pt x="1561" y="1071"/>
                  </a:lnTo>
                  <a:lnTo>
                    <a:pt x="1595" y="1108"/>
                  </a:lnTo>
                  <a:lnTo>
                    <a:pt x="1621" y="1150"/>
                  </a:lnTo>
                  <a:lnTo>
                    <a:pt x="1641" y="1198"/>
                  </a:lnTo>
                  <a:lnTo>
                    <a:pt x="1653" y="1248"/>
                  </a:lnTo>
                  <a:lnTo>
                    <a:pt x="1657" y="1297"/>
                  </a:lnTo>
                  <a:lnTo>
                    <a:pt x="1653" y="1349"/>
                  </a:lnTo>
                  <a:lnTo>
                    <a:pt x="1639" y="1399"/>
                  </a:lnTo>
                  <a:lnTo>
                    <a:pt x="1617" y="1445"/>
                  </a:lnTo>
                  <a:lnTo>
                    <a:pt x="1589" y="1486"/>
                  </a:lnTo>
                  <a:lnTo>
                    <a:pt x="1555" y="1524"/>
                  </a:lnTo>
                  <a:lnTo>
                    <a:pt x="513" y="2455"/>
                  </a:lnTo>
                  <a:lnTo>
                    <a:pt x="469" y="2489"/>
                  </a:lnTo>
                  <a:lnTo>
                    <a:pt x="418" y="2513"/>
                  </a:lnTo>
                  <a:lnTo>
                    <a:pt x="364" y="2527"/>
                  </a:lnTo>
                  <a:lnTo>
                    <a:pt x="308" y="2533"/>
                  </a:lnTo>
                  <a:lnTo>
                    <a:pt x="308" y="2533"/>
                  </a:lnTo>
                  <a:lnTo>
                    <a:pt x="256" y="2529"/>
                  </a:lnTo>
                  <a:lnTo>
                    <a:pt x="207" y="2515"/>
                  </a:lnTo>
                  <a:lnTo>
                    <a:pt x="159" y="2495"/>
                  </a:lnTo>
                  <a:lnTo>
                    <a:pt x="117" y="2465"/>
                  </a:lnTo>
                  <a:lnTo>
                    <a:pt x="79" y="2430"/>
                  </a:lnTo>
                  <a:lnTo>
                    <a:pt x="46" y="2386"/>
                  </a:lnTo>
                  <a:lnTo>
                    <a:pt x="22" y="2338"/>
                  </a:lnTo>
                  <a:lnTo>
                    <a:pt x="6" y="2286"/>
                  </a:lnTo>
                  <a:lnTo>
                    <a:pt x="0" y="2235"/>
                  </a:lnTo>
                  <a:lnTo>
                    <a:pt x="4" y="2181"/>
                  </a:lnTo>
                  <a:lnTo>
                    <a:pt x="16" y="2131"/>
                  </a:lnTo>
                  <a:lnTo>
                    <a:pt x="36" y="2081"/>
                  </a:lnTo>
                  <a:lnTo>
                    <a:pt x="66" y="2036"/>
                  </a:lnTo>
                  <a:lnTo>
                    <a:pt x="103" y="1996"/>
                  </a:lnTo>
                  <a:lnTo>
                    <a:pt x="895" y="1288"/>
                  </a:lnTo>
                  <a:lnTo>
                    <a:pt x="97" y="532"/>
                  </a:lnTo>
                  <a:lnTo>
                    <a:pt x="60" y="490"/>
                  </a:lnTo>
                  <a:lnTo>
                    <a:pt x="32" y="444"/>
                  </a:lnTo>
                  <a:lnTo>
                    <a:pt x="14" y="394"/>
                  </a:lnTo>
                  <a:lnTo>
                    <a:pt x="2" y="343"/>
                  </a:lnTo>
                  <a:lnTo>
                    <a:pt x="2" y="291"/>
                  </a:lnTo>
                  <a:lnTo>
                    <a:pt x="8" y="237"/>
                  </a:lnTo>
                  <a:lnTo>
                    <a:pt x="26" y="187"/>
                  </a:lnTo>
                  <a:lnTo>
                    <a:pt x="50" y="140"/>
                  </a:lnTo>
                  <a:lnTo>
                    <a:pt x="85" y="96"/>
                  </a:lnTo>
                  <a:lnTo>
                    <a:pt x="127" y="60"/>
                  </a:lnTo>
                  <a:lnTo>
                    <a:pt x="173" y="32"/>
                  </a:lnTo>
                  <a:lnTo>
                    <a:pt x="223" y="12"/>
                  </a:lnTo>
                  <a:lnTo>
                    <a:pt x="274" y="2"/>
                  </a:lnTo>
                  <a:lnTo>
                    <a:pt x="32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3" name="Freeform 84">
              <a:extLst>
                <a:ext uri="{FF2B5EF4-FFF2-40B4-BE49-F238E27FC236}">
                  <a16:creationId xmlns:a16="http://schemas.microsoft.com/office/drawing/2014/main" id="{AC97DDD7-2B43-688E-9801-4CA73BD8EBC9}"/>
                </a:ext>
              </a:extLst>
            </p:cNvPr>
            <p:cNvSpPr>
              <a:spLocks noEditPoints="1"/>
            </p:cNvSpPr>
            <p:nvPr/>
          </p:nvSpPr>
          <p:spPr bwMode="auto">
            <a:xfrm>
              <a:off x="11289301" y="2426973"/>
              <a:ext cx="96885" cy="154767"/>
            </a:xfrm>
            <a:custGeom>
              <a:avLst/>
              <a:gdLst>
                <a:gd name="T0" fmla="*/ 1322 w 1657"/>
                <a:gd name="T1" fmla="*/ 209 h 2423"/>
                <a:gd name="T2" fmla="*/ 1277 w 1657"/>
                <a:gd name="T3" fmla="*/ 235 h 2423"/>
                <a:gd name="T4" fmla="*/ 219 w 1657"/>
                <a:gd name="T5" fmla="*/ 2063 h 2423"/>
                <a:gd name="T6" fmla="*/ 205 w 1657"/>
                <a:gd name="T7" fmla="*/ 2117 h 2423"/>
                <a:gd name="T8" fmla="*/ 219 w 1657"/>
                <a:gd name="T9" fmla="*/ 2166 h 2423"/>
                <a:gd name="T10" fmla="*/ 256 w 1657"/>
                <a:gd name="T11" fmla="*/ 2204 h 2423"/>
                <a:gd name="T12" fmla="*/ 308 w 1657"/>
                <a:gd name="T13" fmla="*/ 2218 h 2423"/>
                <a:gd name="T14" fmla="*/ 360 w 1657"/>
                <a:gd name="T15" fmla="*/ 2204 h 2423"/>
                <a:gd name="T16" fmla="*/ 398 w 1657"/>
                <a:gd name="T17" fmla="*/ 2166 h 2423"/>
                <a:gd name="T18" fmla="*/ 1448 w 1657"/>
                <a:gd name="T19" fmla="*/ 334 h 2423"/>
                <a:gd name="T20" fmla="*/ 1448 w 1657"/>
                <a:gd name="T21" fmla="*/ 280 h 2423"/>
                <a:gd name="T22" fmla="*/ 1422 w 1657"/>
                <a:gd name="T23" fmla="*/ 235 h 2423"/>
                <a:gd name="T24" fmla="*/ 1374 w 1657"/>
                <a:gd name="T25" fmla="*/ 209 h 2423"/>
                <a:gd name="T26" fmla="*/ 1346 w 1657"/>
                <a:gd name="T27" fmla="*/ 0 h 2423"/>
                <a:gd name="T28" fmla="*/ 1452 w 1657"/>
                <a:gd name="T29" fmla="*/ 18 h 2423"/>
                <a:gd name="T30" fmla="*/ 1501 w 1657"/>
                <a:gd name="T31" fmla="*/ 42 h 2423"/>
                <a:gd name="T32" fmla="*/ 1577 w 1657"/>
                <a:gd name="T33" fmla="*/ 101 h 2423"/>
                <a:gd name="T34" fmla="*/ 1631 w 1657"/>
                <a:gd name="T35" fmla="*/ 181 h 2423"/>
                <a:gd name="T36" fmla="*/ 1657 w 1657"/>
                <a:gd name="T37" fmla="*/ 288 h 2423"/>
                <a:gd name="T38" fmla="*/ 1641 w 1657"/>
                <a:gd name="T39" fmla="*/ 406 h 2423"/>
                <a:gd name="T40" fmla="*/ 575 w 1657"/>
                <a:gd name="T41" fmla="*/ 2268 h 2423"/>
                <a:gd name="T42" fmla="*/ 505 w 1657"/>
                <a:gd name="T43" fmla="*/ 2351 h 2423"/>
                <a:gd name="T44" fmla="*/ 413 w 1657"/>
                <a:gd name="T45" fmla="*/ 2405 h 2423"/>
                <a:gd name="T46" fmla="*/ 308 w 1657"/>
                <a:gd name="T47" fmla="*/ 2423 h 2423"/>
                <a:gd name="T48" fmla="*/ 203 w 1657"/>
                <a:gd name="T49" fmla="*/ 2405 h 2423"/>
                <a:gd name="T50" fmla="*/ 109 w 1657"/>
                <a:gd name="T51" fmla="*/ 2349 h 2423"/>
                <a:gd name="T52" fmla="*/ 41 w 1657"/>
                <a:gd name="T53" fmla="*/ 2268 h 2423"/>
                <a:gd name="T54" fmla="*/ 6 w 1657"/>
                <a:gd name="T55" fmla="*/ 2170 h 2423"/>
                <a:gd name="T56" fmla="*/ 4 w 1657"/>
                <a:gd name="T57" fmla="*/ 2065 h 2423"/>
                <a:gd name="T58" fmla="*/ 41 w 1657"/>
                <a:gd name="T59" fmla="*/ 1961 h 2423"/>
                <a:gd name="T60" fmla="*/ 1114 w 1657"/>
                <a:gd name="T61" fmla="*/ 109 h 2423"/>
                <a:gd name="T62" fmla="*/ 1195 w 1657"/>
                <a:gd name="T63" fmla="*/ 40 h 2423"/>
                <a:gd name="T64" fmla="*/ 1295 w 1657"/>
                <a:gd name="T65" fmla="*/ 4 h 2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57" h="2423">
                  <a:moveTo>
                    <a:pt x="1348" y="205"/>
                  </a:moveTo>
                  <a:lnTo>
                    <a:pt x="1322" y="209"/>
                  </a:lnTo>
                  <a:lnTo>
                    <a:pt x="1299" y="219"/>
                  </a:lnTo>
                  <a:lnTo>
                    <a:pt x="1277" y="235"/>
                  </a:lnTo>
                  <a:lnTo>
                    <a:pt x="1259" y="256"/>
                  </a:lnTo>
                  <a:lnTo>
                    <a:pt x="219" y="2063"/>
                  </a:lnTo>
                  <a:lnTo>
                    <a:pt x="209" y="2089"/>
                  </a:lnTo>
                  <a:lnTo>
                    <a:pt x="205" y="2117"/>
                  </a:lnTo>
                  <a:lnTo>
                    <a:pt x="209" y="2142"/>
                  </a:lnTo>
                  <a:lnTo>
                    <a:pt x="219" y="2166"/>
                  </a:lnTo>
                  <a:lnTo>
                    <a:pt x="234" y="2186"/>
                  </a:lnTo>
                  <a:lnTo>
                    <a:pt x="256" y="2204"/>
                  </a:lnTo>
                  <a:lnTo>
                    <a:pt x="282" y="2214"/>
                  </a:lnTo>
                  <a:lnTo>
                    <a:pt x="308" y="2218"/>
                  </a:lnTo>
                  <a:lnTo>
                    <a:pt x="334" y="2214"/>
                  </a:lnTo>
                  <a:lnTo>
                    <a:pt x="360" y="2204"/>
                  </a:lnTo>
                  <a:lnTo>
                    <a:pt x="382" y="2188"/>
                  </a:lnTo>
                  <a:lnTo>
                    <a:pt x="398" y="2166"/>
                  </a:lnTo>
                  <a:lnTo>
                    <a:pt x="1438" y="358"/>
                  </a:lnTo>
                  <a:lnTo>
                    <a:pt x="1448" y="334"/>
                  </a:lnTo>
                  <a:lnTo>
                    <a:pt x="1452" y="308"/>
                  </a:lnTo>
                  <a:lnTo>
                    <a:pt x="1448" y="280"/>
                  </a:lnTo>
                  <a:lnTo>
                    <a:pt x="1438" y="256"/>
                  </a:lnTo>
                  <a:lnTo>
                    <a:pt x="1422" y="235"/>
                  </a:lnTo>
                  <a:lnTo>
                    <a:pt x="1400" y="219"/>
                  </a:lnTo>
                  <a:lnTo>
                    <a:pt x="1374" y="209"/>
                  </a:lnTo>
                  <a:lnTo>
                    <a:pt x="1348" y="205"/>
                  </a:lnTo>
                  <a:close/>
                  <a:moveTo>
                    <a:pt x="1346" y="0"/>
                  </a:moveTo>
                  <a:lnTo>
                    <a:pt x="1400" y="4"/>
                  </a:lnTo>
                  <a:lnTo>
                    <a:pt x="1452" y="18"/>
                  </a:lnTo>
                  <a:lnTo>
                    <a:pt x="1501" y="40"/>
                  </a:lnTo>
                  <a:lnTo>
                    <a:pt x="1501" y="42"/>
                  </a:lnTo>
                  <a:lnTo>
                    <a:pt x="1543" y="67"/>
                  </a:lnTo>
                  <a:lnTo>
                    <a:pt x="1577" y="101"/>
                  </a:lnTo>
                  <a:lnTo>
                    <a:pt x="1607" y="139"/>
                  </a:lnTo>
                  <a:lnTo>
                    <a:pt x="1631" y="181"/>
                  </a:lnTo>
                  <a:lnTo>
                    <a:pt x="1647" y="227"/>
                  </a:lnTo>
                  <a:lnTo>
                    <a:pt x="1657" y="288"/>
                  </a:lnTo>
                  <a:lnTo>
                    <a:pt x="1655" y="348"/>
                  </a:lnTo>
                  <a:lnTo>
                    <a:pt x="1641" y="406"/>
                  </a:lnTo>
                  <a:lnTo>
                    <a:pt x="1615" y="461"/>
                  </a:lnTo>
                  <a:lnTo>
                    <a:pt x="575" y="2268"/>
                  </a:lnTo>
                  <a:lnTo>
                    <a:pt x="545" y="2314"/>
                  </a:lnTo>
                  <a:lnTo>
                    <a:pt x="505" y="2351"/>
                  </a:lnTo>
                  <a:lnTo>
                    <a:pt x="463" y="2381"/>
                  </a:lnTo>
                  <a:lnTo>
                    <a:pt x="413" y="2405"/>
                  </a:lnTo>
                  <a:lnTo>
                    <a:pt x="362" y="2419"/>
                  </a:lnTo>
                  <a:lnTo>
                    <a:pt x="308" y="2423"/>
                  </a:lnTo>
                  <a:lnTo>
                    <a:pt x="254" y="2419"/>
                  </a:lnTo>
                  <a:lnTo>
                    <a:pt x="203" y="2405"/>
                  </a:lnTo>
                  <a:lnTo>
                    <a:pt x="155" y="2381"/>
                  </a:lnTo>
                  <a:lnTo>
                    <a:pt x="109" y="2349"/>
                  </a:lnTo>
                  <a:lnTo>
                    <a:pt x="71" y="2312"/>
                  </a:lnTo>
                  <a:lnTo>
                    <a:pt x="41" y="2268"/>
                  </a:lnTo>
                  <a:lnTo>
                    <a:pt x="20" y="2220"/>
                  </a:lnTo>
                  <a:lnTo>
                    <a:pt x="6" y="2170"/>
                  </a:lnTo>
                  <a:lnTo>
                    <a:pt x="0" y="2117"/>
                  </a:lnTo>
                  <a:lnTo>
                    <a:pt x="4" y="2065"/>
                  </a:lnTo>
                  <a:lnTo>
                    <a:pt x="18" y="2011"/>
                  </a:lnTo>
                  <a:lnTo>
                    <a:pt x="41" y="1961"/>
                  </a:lnTo>
                  <a:lnTo>
                    <a:pt x="1082" y="153"/>
                  </a:lnTo>
                  <a:lnTo>
                    <a:pt x="1114" y="109"/>
                  </a:lnTo>
                  <a:lnTo>
                    <a:pt x="1151" y="69"/>
                  </a:lnTo>
                  <a:lnTo>
                    <a:pt x="1195" y="40"/>
                  </a:lnTo>
                  <a:lnTo>
                    <a:pt x="1243" y="18"/>
                  </a:lnTo>
                  <a:lnTo>
                    <a:pt x="1295" y="4"/>
                  </a:lnTo>
                  <a:lnTo>
                    <a:pt x="134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34" name="Group 33">
              <a:extLst>
                <a:ext uri="{FF2B5EF4-FFF2-40B4-BE49-F238E27FC236}">
                  <a16:creationId xmlns:a16="http://schemas.microsoft.com/office/drawing/2014/main" id="{1EBF20E9-3A00-3420-EDBB-9185CCBF99B3}"/>
                </a:ext>
              </a:extLst>
            </p:cNvPr>
            <p:cNvGrpSpPr/>
            <p:nvPr/>
          </p:nvGrpSpPr>
          <p:grpSpPr>
            <a:xfrm>
              <a:off x="11134618" y="2265484"/>
              <a:ext cx="419125" cy="414160"/>
              <a:chOff x="4657976" y="-5051728"/>
              <a:chExt cx="5205413" cy="4703763"/>
            </a:xfrm>
            <a:solidFill>
              <a:schemeClr val="bg2"/>
            </a:solidFill>
          </p:grpSpPr>
          <p:sp>
            <p:nvSpPr>
              <p:cNvPr id="35" name="Freeform 67">
                <a:extLst>
                  <a:ext uri="{FF2B5EF4-FFF2-40B4-BE49-F238E27FC236}">
                    <a16:creationId xmlns:a16="http://schemas.microsoft.com/office/drawing/2014/main" id="{33AE1677-31E9-0238-9DDE-60B2781CFCC8}"/>
                  </a:ext>
                </a:extLst>
              </p:cNvPr>
              <p:cNvSpPr>
                <a:spLocks/>
              </p:cNvSpPr>
              <p:nvPr/>
            </p:nvSpPr>
            <p:spPr bwMode="auto">
              <a:xfrm>
                <a:off x="8795001" y="-4724703"/>
                <a:ext cx="176213" cy="176213"/>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6" name="Freeform 68">
                <a:extLst>
                  <a:ext uri="{FF2B5EF4-FFF2-40B4-BE49-F238E27FC236}">
                    <a16:creationId xmlns:a16="http://schemas.microsoft.com/office/drawing/2014/main" id="{88F7C26C-30CD-3EF6-DD9F-8E7DE6750D18}"/>
                  </a:ext>
                </a:extLst>
              </p:cNvPr>
              <p:cNvSpPr>
                <a:spLocks/>
              </p:cNvSpPr>
              <p:nvPr/>
            </p:nvSpPr>
            <p:spPr bwMode="auto">
              <a:xfrm>
                <a:off x="8339389" y="-4724703"/>
                <a:ext cx="179388" cy="176213"/>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7" name="Freeform 69">
                <a:extLst>
                  <a:ext uri="{FF2B5EF4-FFF2-40B4-BE49-F238E27FC236}">
                    <a16:creationId xmlns:a16="http://schemas.microsoft.com/office/drawing/2014/main" id="{52042643-F4DB-FAE2-5D3E-D60A571FC46A}"/>
                  </a:ext>
                </a:extLst>
              </p:cNvPr>
              <p:cNvSpPr>
                <a:spLocks/>
              </p:cNvSpPr>
              <p:nvPr/>
            </p:nvSpPr>
            <p:spPr bwMode="auto">
              <a:xfrm>
                <a:off x="9247439" y="-4724703"/>
                <a:ext cx="179388" cy="176213"/>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8" name="Freeform 66">
                <a:extLst>
                  <a:ext uri="{FF2B5EF4-FFF2-40B4-BE49-F238E27FC236}">
                    <a16:creationId xmlns:a16="http://schemas.microsoft.com/office/drawing/2014/main" id="{D6418C99-0732-54EE-2D8D-0BE1ADBA4575}"/>
                  </a:ext>
                </a:extLst>
              </p:cNvPr>
              <p:cNvSpPr>
                <a:spLocks noEditPoints="1"/>
              </p:cNvSpPr>
              <p:nvPr/>
            </p:nvSpPr>
            <p:spPr bwMode="auto">
              <a:xfrm>
                <a:off x="4657976" y="-5051728"/>
                <a:ext cx="5205413" cy="4703763"/>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pSp>
      <p:sp>
        <p:nvSpPr>
          <p:cNvPr id="58" name="Freeform 61">
            <a:extLst>
              <a:ext uri="{FF2B5EF4-FFF2-40B4-BE49-F238E27FC236}">
                <a16:creationId xmlns:a16="http://schemas.microsoft.com/office/drawing/2014/main" id="{90387450-5F4B-A4F2-D294-794E0C33676C}"/>
              </a:ext>
            </a:extLst>
          </p:cNvPr>
          <p:cNvSpPr>
            <a:spLocks noEditPoints="1"/>
          </p:cNvSpPr>
          <p:nvPr/>
        </p:nvSpPr>
        <p:spPr bwMode="auto">
          <a:xfrm>
            <a:off x="5005787" y="3772354"/>
            <a:ext cx="361099" cy="393719"/>
          </a:xfrm>
          <a:custGeom>
            <a:avLst/>
            <a:gdLst>
              <a:gd name="T0" fmla="*/ 3389 w 6560"/>
              <a:gd name="T1" fmla="*/ 4698 h 6556"/>
              <a:gd name="T2" fmla="*/ 3826 w 6560"/>
              <a:gd name="T3" fmla="*/ 4481 h 6556"/>
              <a:gd name="T4" fmla="*/ 2515 w 6560"/>
              <a:gd name="T5" fmla="*/ 4042 h 6556"/>
              <a:gd name="T6" fmla="*/ 219 w 6560"/>
              <a:gd name="T7" fmla="*/ 546 h 6556"/>
              <a:gd name="T8" fmla="*/ 4155 w 6560"/>
              <a:gd name="T9" fmla="*/ 3606 h 6556"/>
              <a:gd name="T10" fmla="*/ 6014 w 6560"/>
              <a:gd name="T11" fmla="*/ 546 h 6556"/>
              <a:gd name="T12" fmla="*/ 5968 w 6560"/>
              <a:gd name="T13" fmla="*/ 853 h 6556"/>
              <a:gd name="T14" fmla="*/ 4994 w 6560"/>
              <a:gd name="T15" fmla="*/ 869 h 6556"/>
              <a:gd name="T16" fmla="*/ 4921 w 6560"/>
              <a:gd name="T17" fmla="*/ 765 h 6556"/>
              <a:gd name="T18" fmla="*/ 3822 w 6560"/>
              <a:gd name="T19" fmla="*/ 799 h 6556"/>
              <a:gd name="T20" fmla="*/ 3718 w 6560"/>
              <a:gd name="T21" fmla="*/ 875 h 6556"/>
              <a:gd name="T22" fmla="*/ 2754 w 6560"/>
              <a:gd name="T23" fmla="*/ 829 h 6556"/>
              <a:gd name="T24" fmla="*/ 1640 w 6560"/>
              <a:gd name="T25" fmla="*/ 546 h 6556"/>
              <a:gd name="T26" fmla="*/ 1596 w 6560"/>
              <a:gd name="T27" fmla="*/ 853 h 6556"/>
              <a:gd name="T28" fmla="*/ 622 w 6560"/>
              <a:gd name="T29" fmla="*/ 869 h 6556"/>
              <a:gd name="T30" fmla="*/ 547 w 6560"/>
              <a:gd name="T31" fmla="*/ 765 h 6556"/>
              <a:gd name="T32" fmla="*/ 5138 w 6560"/>
              <a:gd name="T33" fmla="*/ 656 h 6556"/>
              <a:gd name="T34" fmla="*/ 2952 w 6560"/>
              <a:gd name="T35" fmla="*/ 219 h 6556"/>
              <a:gd name="T36" fmla="*/ 2952 w 6560"/>
              <a:gd name="T37" fmla="*/ 219 h 6556"/>
              <a:gd name="T38" fmla="*/ 1422 w 6560"/>
              <a:gd name="T39" fmla="*/ 219 h 6556"/>
              <a:gd name="T40" fmla="*/ 1566 w 6560"/>
              <a:gd name="T41" fmla="*/ 6 h 6556"/>
              <a:gd name="T42" fmla="*/ 1640 w 6560"/>
              <a:gd name="T43" fmla="*/ 110 h 6556"/>
              <a:gd name="T44" fmla="*/ 2738 w 6560"/>
              <a:gd name="T45" fmla="*/ 76 h 6556"/>
              <a:gd name="T46" fmla="*/ 2842 w 6560"/>
              <a:gd name="T47" fmla="*/ 0 h 6556"/>
              <a:gd name="T48" fmla="*/ 3806 w 6560"/>
              <a:gd name="T49" fmla="*/ 46 h 6556"/>
              <a:gd name="T50" fmla="*/ 4921 w 6560"/>
              <a:gd name="T51" fmla="*/ 329 h 6556"/>
              <a:gd name="T52" fmla="*/ 4964 w 6560"/>
              <a:gd name="T53" fmla="*/ 22 h 6556"/>
              <a:gd name="T54" fmla="*/ 5938 w 6560"/>
              <a:gd name="T55" fmla="*/ 6 h 6556"/>
              <a:gd name="T56" fmla="*/ 6014 w 6560"/>
              <a:gd name="T57" fmla="*/ 110 h 6556"/>
              <a:gd name="T58" fmla="*/ 6514 w 6560"/>
              <a:gd name="T59" fmla="*/ 349 h 6556"/>
              <a:gd name="T60" fmla="*/ 6560 w 6560"/>
              <a:gd name="T61" fmla="*/ 3716 h 6556"/>
              <a:gd name="T62" fmla="*/ 6484 w 6560"/>
              <a:gd name="T63" fmla="*/ 3819 h 6556"/>
              <a:gd name="T64" fmla="*/ 4258 w 6560"/>
              <a:gd name="T65" fmla="*/ 4186 h 6556"/>
              <a:gd name="T66" fmla="*/ 4155 w 6560"/>
              <a:gd name="T67" fmla="*/ 4262 h 6556"/>
              <a:gd name="T68" fmla="*/ 4025 w 6560"/>
              <a:gd name="T69" fmla="*/ 4654 h 6556"/>
              <a:gd name="T70" fmla="*/ 3608 w 6560"/>
              <a:gd name="T71" fmla="*/ 4698 h 6556"/>
              <a:gd name="T72" fmla="*/ 6514 w 6560"/>
              <a:gd name="T73" fmla="*/ 6359 h 6556"/>
              <a:gd name="T74" fmla="*/ 6554 w 6560"/>
              <a:gd name="T75" fmla="*/ 6480 h 6556"/>
              <a:gd name="T76" fmla="*/ 6450 w 6560"/>
              <a:gd name="T77" fmla="*/ 6556 h 6556"/>
              <a:gd name="T78" fmla="*/ 22 w 6560"/>
              <a:gd name="T79" fmla="*/ 6512 h 6556"/>
              <a:gd name="T80" fmla="*/ 22 w 6560"/>
              <a:gd name="T81" fmla="*/ 6383 h 6556"/>
              <a:gd name="T82" fmla="*/ 2952 w 6560"/>
              <a:gd name="T83" fmla="*/ 6337 h 6556"/>
              <a:gd name="T84" fmla="*/ 2559 w 6560"/>
              <a:gd name="T85" fmla="*/ 4678 h 6556"/>
              <a:gd name="T86" fmla="*/ 2515 w 6560"/>
              <a:gd name="T87" fmla="*/ 4262 h 6556"/>
              <a:gd name="T88" fmla="*/ 2318 w 6560"/>
              <a:gd name="T89" fmla="*/ 4216 h 6556"/>
              <a:gd name="T90" fmla="*/ 110 w 6560"/>
              <a:gd name="T91" fmla="*/ 3825 h 6556"/>
              <a:gd name="T92" fmla="*/ 6 w 6560"/>
              <a:gd name="T93" fmla="*/ 3749 h 6556"/>
              <a:gd name="T94" fmla="*/ 22 w 6560"/>
              <a:gd name="T95" fmla="*/ 373 h 6556"/>
              <a:gd name="T96" fmla="*/ 547 w 6560"/>
              <a:gd name="T97" fmla="*/ 329 h 6556"/>
              <a:gd name="T98" fmla="*/ 592 w 6560"/>
              <a:gd name="T99" fmla="*/ 22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560" h="6556">
                <a:moveTo>
                  <a:pt x="3171" y="4698"/>
                </a:moveTo>
                <a:lnTo>
                  <a:pt x="3171" y="6337"/>
                </a:lnTo>
                <a:lnTo>
                  <a:pt x="3389" y="6337"/>
                </a:lnTo>
                <a:lnTo>
                  <a:pt x="3389" y="4698"/>
                </a:lnTo>
                <a:lnTo>
                  <a:pt x="3171" y="4698"/>
                </a:lnTo>
                <a:close/>
                <a:moveTo>
                  <a:pt x="2733" y="4262"/>
                </a:moveTo>
                <a:lnTo>
                  <a:pt x="2733" y="4481"/>
                </a:lnTo>
                <a:lnTo>
                  <a:pt x="3826" y="4481"/>
                </a:lnTo>
                <a:lnTo>
                  <a:pt x="3826" y="4262"/>
                </a:lnTo>
                <a:lnTo>
                  <a:pt x="2733" y="4262"/>
                </a:lnTo>
                <a:close/>
                <a:moveTo>
                  <a:pt x="2515" y="3825"/>
                </a:moveTo>
                <a:lnTo>
                  <a:pt x="2515" y="4042"/>
                </a:lnTo>
                <a:lnTo>
                  <a:pt x="4045" y="4042"/>
                </a:lnTo>
                <a:lnTo>
                  <a:pt x="4045" y="3825"/>
                </a:lnTo>
                <a:lnTo>
                  <a:pt x="2515" y="3825"/>
                </a:lnTo>
                <a:close/>
                <a:moveTo>
                  <a:pt x="219" y="546"/>
                </a:moveTo>
                <a:lnTo>
                  <a:pt x="219" y="3606"/>
                </a:lnTo>
                <a:lnTo>
                  <a:pt x="2405" y="3606"/>
                </a:lnTo>
                <a:lnTo>
                  <a:pt x="2405" y="3606"/>
                </a:lnTo>
                <a:lnTo>
                  <a:pt x="4155" y="3606"/>
                </a:lnTo>
                <a:lnTo>
                  <a:pt x="4155" y="3606"/>
                </a:lnTo>
                <a:lnTo>
                  <a:pt x="6341" y="3606"/>
                </a:lnTo>
                <a:lnTo>
                  <a:pt x="6341" y="546"/>
                </a:lnTo>
                <a:lnTo>
                  <a:pt x="6014" y="546"/>
                </a:lnTo>
                <a:lnTo>
                  <a:pt x="6014" y="765"/>
                </a:lnTo>
                <a:lnTo>
                  <a:pt x="6008" y="799"/>
                </a:lnTo>
                <a:lnTo>
                  <a:pt x="5992" y="829"/>
                </a:lnTo>
                <a:lnTo>
                  <a:pt x="5968" y="853"/>
                </a:lnTo>
                <a:lnTo>
                  <a:pt x="5938" y="869"/>
                </a:lnTo>
                <a:lnTo>
                  <a:pt x="5904" y="875"/>
                </a:lnTo>
                <a:lnTo>
                  <a:pt x="5028" y="875"/>
                </a:lnTo>
                <a:lnTo>
                  <a:pt x="4994" y="869"/>
                </a:lnTo>
                <a:lnTo>
                  <a:pt x="4964" y="853"/>
                </a:lnTo>
                <a:lnTo>
                  <a:pt x="4940" y="829"/>
                </a:lnTo>
                <a:lnTo>
                  <a:pt x="4925" y="799"/>
                </a:lnTo>
                <a:lnTo>
                  <a:pt x="4921" y="765"/>
                </a:lnTo>
                <a:lnTo>
                  <a:pt x="4921" y="546"/>
                </a:lnTo>
                <a:lnTo>
                  <a:pt x="3826" y="546"/>
                </a:lnTo>
                <a:lnTo>
                  <a:pt x="3826" y="765"/>
                </a:lnTo>
                <a:lnTo>
                  <a:pt x="3822" y="799"/>
                </a:lnTo>
                <a:lnTo>
                  <a:pt x="3806" y="829"/>
                </a:lnTo>
                <a:lnTo>
                  <a:pt x="3782" y="853"/>
                </a:lnTo>
                <a:lnTo>
                  <a:pt x="3752" y="869"/>
                </a:lnTo>
                <a:lnTo>
                  <a:pt x="3718" y="875"/>
                </a:lnTo>
                <a:lnTo>
                  <a:pt x="2842" y="875"/>
                </a:lnTo>
                <a:lnTo>
                  <a:pt x="2808" y="869"/>
                </a:lnTo>
                <a:lnTo>
                  <a:pt x="2778" y="853"/>
                </a:lnTo>
                <a:lnTo>
                  <a:pt x="2754" y="829"/>
                </a:lnTo>
                <a:lnTo>
                  <a:pt x="2738" y="799"/>
                </a:lnTo>
                <a:lnTo>
                  <a:pt x="2733" y="765"/>
                </a:lnTo>
                <a:lnTo>
                  <a:pt x="2733" y="546"/>
                </a:lnTo>
                <a:lnTo>
                  <a:pt x="1640" y="546"/>
                </a:lnTo>
                <a:lnTo>
                  <a:pt x="1640" y="765"/>
                </a:lnTo>
                <a:lnTo>
                  <a:pt x="1634" y="799"/>
                </a:lnTo>
                <a:lnTo>
                  <a:pt x="1620" y="829"/>
                </a:lnTo>
                <a:lnTo>
                  <a:pt x="1596" y="853"/>
                </a:lnTo>
                <a:lnTo>
                  <a:pt x="1566" y="869"/>
                </a:lnTo>
                <a:lnTo>
                  <a:pt x="1530" y="875"/>
                </a:lnTo>
                <a:lnTo>
                  <a:pt x="656" y="875"/>
                </a:lnTo>
                <a:lnTo>
                  <a:pt x="622" y="869"/>
                </a:lnTo>
                <a:lnTo>
                  <a:pt x="592" y="853"/>
                </a:lnTo>
                <a:lnTo>
                  <a:pt x="568" y="829"/>
                </a:lnTo>
                <a:lnTo>
                  <a:pt x="552" y="799"/>
                </a:lnTo>
                <a:lnTo>
                  <a:pt x="547" y="765"/>
                </a:lnTo>
                <a:lnTo>
                  <a:pt x="547" y="546"/>
                </a:lnTo>
                <a:lnTo>
                  <a:pt x="219" y="546"/>
                </a:lnTo>
                <a:close/>
                <a:moveTo>
                  <a:pt x="5138" y="219"/>
                </a:moveTo>
                <a:lnTo>
                  <a:pt x="5138" y="656"/>
                </a:lnTo>
                <a:lnTo>
                  <a:pt x="5794" y="656"/>
                </a:lnTo>
                <a:lnTo>
                  <a:pt x="5794" y="219"/>
                </a:lnTo>
                <a:lnTo>
                  <a:pt x="5138" y="219"/>
                </a:lnTo>
                <a:close/>
                <a:moveTo>
                  <a:pt x="2952" y="219"/>
                </a:moveTo>
                <a:lnTo>
                  <a:pt x="2952" y="656"/>
                </a:lnTo>
                <a:lnTo>
                  <a:pt x="3608" y="656"/>
                </a:lnTo>
                <a:lnTo>
                  <a:pt x="3608" y="219"/>
                </a:lnTo>
                <a:lnTo>
                  <a:pt x="2952" y="219"/>
                </a:lnTo>
                <a:close/>
                <a:moveTo>
                  <a:pt x="766" y="219"/>
                </a:moveTo>
                <a:lnTo>
                  <a:pt x="766" y="656"/>
                </a:lnTo>
                <a:lnTo>
                  <a:pt x="1422" y="656"/>
                </a:lnTo>
                <a:lnTo>
                  <a:pt x="1422" y="219"/>
                </a:lnTo>
                <a:lnTo>
                  <a:pt x="766" y="219"/>
                </a:lnTo>
                <a:close/>
                <a:moveTo>
                  <a:pt x="656" y="0"/>
                </a:moveTo>
                <a:lnTo>
                  <a:pt x="1530" y="0"/>
                </a:lnTo>
                <a:lnTo>
                  <a:pt x="1566" y="6"/>
                </a:lnTo>
                <a:lnTo>
                  <a:pt x="1596" y="22"/>
                </a:lnTo>
                <a:lnTo>
                  <a:pt x="1620" y="46"/>
                </a:lnTo>
                <a:lnTo>
                  <a:pt x="1634" y="76"/>
                </a:lnTo>
                <a:lnTo>
                  <a:pt x="1640" y="110"/>
                </a:lnTo>
                <a:lnTo>
                  <a:pt x="1640" y="329"/>
                </a:lnTo>
                <a:lnTo>
                  <a:pt x="2733" y="329"/>
                </a:lnTo>
                <a:lnTo>
                  <a:pt x="2733" y="110"/>
                </a:lnTo>
                <a:lnTo>
                  <a:pt x="2738" y="76"/>
                </a:lnTo>
                <a:lnTo>
                  <a:pt x="2754" y="46"/>
                </a:lnTo>
                <a:lnTo>
                  <a:pt x="2778" y="22"/>
                </a:lnTo>
                <a:lnTo>
                  <a:pt x="2808" y="6"/>
                </a:lnTo>
                <a:lnTo>
                  <a:pt x="2842" y="0"/>
                </a:lnTo>
                <a:lnTo>
                  <a:pt x="3718" y="0"/>
                </a:lnTo>
                <a:lnTo>
                  <a:pt x="3752" y="6"/>
                </a:lnTo>
                <a:lnTo>
                  <a:pt x="3782" y="22"/>
                </a:lnTo>
                <a:lnTo>
                  <a:pt x="3806" y="46"/>
                </a:lnTo>
                <a:lnTo>
                  <a:pt x="3822" y="76"/>
                </a:lnTo>
                <a:lnTo>
                  <a:pt x="3826" y="110"/>
                </a:lnTo>
                <a:lnTo>
                  <a:pt x="3826" y="329"/>
                </a:lnTo>
                <a:lnTo>
                  <a:pt x="4921" y="329"/>
                </a:lnTo>
                <a:lnTo>
                  <a:pt x="4921" y="110"/>
                </a:lnTo>
                <a:lnTo>
                  <a:pt x="4925" y="76"/>
                </a:lnTo>
                <a:lnTo>
                  <a:pt x="4940" y="46"/>
                </a:lnTo>
                <a:lnTo>
                  <a:pt x="4964" y="22"/>
                </a:lnTo>
                <a:lnTo>
                  <a:pt x="4994" y="6"/>
                </a:lnTo>
                <a:lnTo>
                  <a:pt x="5028" y="0"/>
                </a:lnTo>
                <a:lnTo>
                  <a:pt x="5904" y="0"/>
                </a:lnTo>
                <a:lnTo>
                  <a:pt x="5938" y="6"/>
                </a:lnTo>
                <a:lnTo>
                  <a:pt x="5968" y="22"/>
                </a:lnTo>
                <a:lnTo>
                  <a:pt x="5992" y="46"/>
                </a:lnTo>
                <a:lnTo>
                  <a:pt x="6008" y="76"/>
                </a:lnTo>
                <a:lnTo>
                  <a:pt x="6014" y="110"/>
                </a:lnTo>
                <a:lnTo>
                  <a:pt x="6014" y="329"/>
                </a:lnTo>
                <a:lnTo>
                  <a:pt x="6450" y="329"/>
                </a:lnTo>
                <a:lnTo>
                  <a:pt x="6484" y="333"/>
                </a:lnTo>
                <a:lnTo>
                  <a:pt x="6514" y="349"/>
                </a:lnTo>
                <a:lnTo>
                  <a:pt x="6538" y="373"/>
                </a:lnTo>
                <a:lnTo>
                  <a:pt x="6554" y="403"/>
                </a:lnTo>
                <a:lnTo>
                  <a:pt x="6560" y="437"/>
                </a:lnTo>
                <a:lnTo>
                  <a:pt x="6560" y="3716"/>
                </a:lnTo>
                <a:lnTo>
                  <a:pt x="6554" y="3749"/>
                </a:lnTo>
                <a:lnTo>
                  <a:pt x="6538" y="3779"/>
                </a:lnTo>
                <a:lnTo>
                  <a:pt x="6514" y="3803"/>
                </a:lnTo>
                <a:lnTo>
                  <a:pt x="6484" y="3819"/>
                </a:lnTo>
                <a:lnTo>
                  <a:pt x="6450" y="3825"/>
                </a:lnTo>
                <a:lnTo>
                  <a:pt x="4264" y="3825"/>
                </a:lnTo>
                <a:lnTo>
                  <a:pt x="4264" y="4152"/>
                </a:lnTo>
                <a:lnTo>
                  <a:pt x="4258" y="4186"/>
                </a:lnTo>
                <a:lnTo>
                  <a:pt x="4242" y="4216"/>
                </a:lnTo>
                <a:lnTo>
                  <a:pt x="4218" y="4240"/>
                </a:lnTo>
                <a:lnTo>
                  <a:pt x="4189" y="4256"/>
                </a:lnTo>
                <a:lnTo>
                  <a:pt x="4155" y="4262"/>
                </a:lnTo>
                <a:lnTo>
                  <a:pt x="4045" y="4262"/>
                </a:lnTo>
                <a:lnTo>
                  <a:pt x="4045" y="4589"/>
                </a:lnTo>
                <a:lnTo>
                  <a:pt x="4039" y="4625"/>
                </a:lnTo>
                <a:lnTo>
                  <a:pt x="4025" y="4654"/>
                </a:lnTo>
                <a:lnTo>
                  <a:pt x="4001" y="4678"/>
                </a:lnTo>
                <a:lnTo>
                  <a:pt x="3971" y="4692"/>
                </a:lnTo>
                <a:lnTo>
                  <a:pt x="3935" y="4698"/>
                </a:lnTo>
                <a:lnTo>
                  <a:pt x="3608" y="4698"/>
                </a:lnTo>
                <a:lnTo>
                  <a:pt x="3608" y="6337"/>
                </a:lnTo>
                <a:lnTo>
                  <a:pt x="6450" y="6337"/>
                </a:lnTo>
                <a:lnTo>
                  <a:pt x="6484" y="6343"/>
                </a:lnTo>
                <a:lnTo>
                  <a:pt x="6514" y="6359"/>
                </a:lnTo>
                <a:lnTo>
                  <a:pt x="6538" y="6383"/>
                </a:lnTo>
                <a:lnTo>
                  <a:pt x="6554" y="6413"/>
                </a:lnTo>
                <a:lnTo>
                  <a:pt x="6560" y="6446"/>
                </a:lnTo>
                <a:lnTo>
                  <a:pt x="6554" y="6480"/>
                </a:lnTo>
                <a:lnTo>
                  <a:pt x="6538" y="6512"/>
                </a:lnTo>
                <a:lnTo>
                  <a:pt x="6514" y="6534"/>
                </a:lnTo>
                <a:lnTo>
                  <a:pt x="6484" y="6550"/>
                </a:lnTo>
                <a:lnTo>
                  <a:pt x="6450" y="6556"/>
                </a:lnTo>
                <a:lnTo>
                  <a:pt x="110" y="6556"/>
                </a:lnTo>
                <a:lnTo>
                  <a:pt x="76" y="6550"/>
                </a:lnTo>
                <a:lnTo>
                  <a:pt x="44" y="6534"/>
                </a:lnTo>
                <a:lnTo>
                  <a:pt x="22" y="6512"/>
                </a:lnTo>
                <a:lnTo>
                  <a:pt x="6" y="6480"/>
                </a:lnTo>
                <a:lnTo>
                  <a:pt x="0" y="6446"/>
                </a:lnTo>
                <a:lnTo>
                  <a:pt x="6" y="6413"/>
                </a:lnTo>
                <a:lnTo>
                  <a:pt x="22" y="6383"/>
                </a:lnTo>
                <a:lnTo>
                  <a:pt x="44" y="6359"/>
                </a:lnTo>
                <a:lnTo>
                  <a:pt x="76" y="6343"/>
                </a:lnTo>
                <a:lnTo>
                  <a:pt x="110" y="6337"/>
                </a:lnTo>
                <a:lnTo>
                  <a:pt x="2952" y="6337"/>
                </a:lnTo>
                <a:lnTo>
                  <a:pt x="2952" y="4698"/>
                </a:lnTo>
                <a:lnTo>
                  <a:pt x="2625" y="4698"/>
                </a:lnTo>
                <a:lnTo>
                  <a:pt x="2589" y="4692"/>
                </a:lnTo>
                <a:lnTo>
                  <a:pt x="2559" y="4678"/>
                </a:lnTo>
                <a:lnTo>
                  <a:pt x="2535" y="4654"/>
                </a:lnTo>
                <a:lnTo>
                  <a:pt x="2519" y="4625"/>
                </a:lnTo>
                <a:lnTo>
                  <a:pt x="2515" y="4589"/>
                </a:lnTo>
                <a:lnTo>
                  <a:pt x="2515" y="4262"/>
                </a:lnTo>
                <a:lnTo>
                  <a:pt x="2405" y="4262"/>
                </a:lnTo>
                <a:lnTo>
                  <a:pt x="2372" y="4256"/>
                </a:lnTo>
                <a:lnTo>
                  <a:pt x="2342" y="4240"/>
                </a:lnTo>
                <a:lnTo>
                  <a:pt x="2318" y="4216"/>
                </a:lnTo>
                <a:lnTo>
                  <a:pt x="2302" y="4186"/>
                </a:lnTo>
                <a:lnTo>
                  <a:pt x="2296" y="4152"/>
                </a:lnTo>
                <a:lnTo>
                  <a:pt x="2296" y="3825"/>
                </a:lnTo>
                <a:lnTo>
                  <a:pt x="110" y="3825"/>
                </a:lnTo>
                <a:lnTo>
                  <a:pt x="76" y="3819"/>
                </a:lnTo>
                <a:lnTo>
                  <a:pt x="44" y="3803"/>
                </a:lnTo>
                <a:lnTo>
                  <a:pt x="22" y="3779"/>
                </a:lnTo>
                <a:lnTo>
                  <a:pt x="6" y="3749"/>
                </a:lnTo>
                <a:lnTo>
                  <a:pt x="0" y="3716"/>
                </a:lnTo>
                <a:lnTo>
                  <a:pt x="0" y="437"/>
                </a:lnTo>
                <a:lnTo>
                  <a:pt x="6" y="403"/>
                </a:lnTo>
                <a:lnTo>
                  <a:pt x="22" y="373"/>
                </a:lnTo>
                <a:lnTo>
                  <a:pt x="44" y="349"/>
                </a:lnTo>
                <a:lnTo>
                  <a:pt x="76" y="333"/>
                </a:lnTo>
                <a:lnTo>
                  <a:pt x="110" y="329"/>
                </a:lnTo>
                <a:lnTo>
                  <a:pt x="547" y="329"/>
                </a:lnTo>
                <a:lnTo>
                  <a:pt x="547" y="110"/>
                </a:lnTo>
                <a:lnTo>
                  <a:pt x="552" y="76"/>
                </a:lnTo>
                <a:lnTo>
                  <a:pt x="568" y="46"/>
                </a:lnTo>
                <a:lnTo>
                  <a:pt x="592" y="22"/>
                </a:lnTo>
                <a:lnTo>
                  <a:pt x="622" y="6"/>
                </a:lnTo>
                <a:lnTo>
                  <a:pt x="65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59" name="Group 58">
            <a:extLst>
              <a:ext uri="{FF2B5EF4-FFF2-40B4-BE49-F238E27FC236}">
                <a16:creationId xmlns:a16="http://schemas.microsoft.com/office/drawing/2014/main" id="{9FBD4D4E-092B-6637-2D88-6514FF35F7F1}"/>
              </a:ext>
            </a:extLst>
          </p:cNvPr>
          <p:cNvGrpSpPr/>
          <p:nvPr/>
        </p:nvGrpSpPr>
        <p:grpSpPr>
          <a:xfrm>
            <a:off x="8806118" y="3778749"/>
            <a:ext cx="468703" cy="340091"/>
            <a:chOff x="5153820" y="2317602"/>
            <a:chExt cx="468703" cy="340091"/>
          </a:xfrm>
        </p:grpSpPr>
        <p:sp>
          <p:nvSpPr>
            <p:cNvPr id="60" name="Freeform 24">
              <a:extLst>
                <a:ext uri="{FF2B5EF4-FFF2-40B4-BE49-F238E27FC236}">
                  <a16:creationId xmlns:a16="http://schemas.microsoft.com/office/drawing/2014/main" id="{C9AF3D29-802D-EE67-E315-4370DFD3518E}"/>
                </a:ext>
              </a:extLst>
            </p:cNvPr>
            <p:cNvSpPr>
              <a:spLocks noEditPoints="1"/>
            </p:cNvSpPr>
            <p:nvPr/>
          </p:nvSpPr>
          <p:spPr bwMode="auto">
            <a:xfrm>
              <a:off x="5153820" y="2317602"/>
              <a:ext cx="468703" cy="340091"/>
            </a:xfrm>
            <a:custGeom>
              <a:avLst/>
              <a:gdLst>
                <a:gd name="T0" fmla="*/ 2858 w 6558"/>
                <a:gd name="T1" fmla="*/ 224 h 5030"/>
                <a:gd name="T2" fmla="*/ 1808 w 6558"/>
                <a:gd name="T3" fmla="*/ 254 h 5030"/>
                <a:gd name="T4" fmla="*/ 931 w 6558"/>
                <a:gd name="T5" fmla="*/ 306 h 5030"/>
                <a:gd name="T6" fmla="*/ 426 w 6558"/>
                <a:gd name="T7" fmla="*/ 648 h 5030"/>
                <a:gd name="T8" fmla="*/ 274 w 6558"/>
                <a:gd name="T9" fmla="*/ 1170 h 5030"/>
                <a:gd name="T10" fmla="*/ 235 w 6558"/>
                <a:gd name="T11" fmla="*/ 1591 h 5030"/>
                <a:gd name="T12" fmla="*/ 209 w 6558"/>
                <a:gd name="T13" fmla="*/ 2877 h 5030"/>
                <a:gd name="T14" fmla="*/ 253 w 6558"/>
                <a:gd name="T15" fmla="*/ 3661 h 5030"/>
                <a:gd name="T16" fmla="*/ 296 w 6558"/>
                <a:gd name="T17" fmla="*/ 4011 h 5030"/>
                <a:gd name="T18" fmla="*/ 553 w 6558"/>
                <a:gd name="T19" fmla="*/ 4543 h 5030"/>
                <a:gd name="T20" fmla="*/ 1072 w 6558"/>
                <a:gd name="T21" fmla="*/ 4726 h 5030"/>
                <a:gd name="T22" fmla="*/ 1754 w 6558"/>
                <a:gd name="T23" fmla="*/ 4772 h 5030"/>
                <a:gd name="T24" fmla="*/ 2757 w 6558"/>
                <a:gd name="T25" fmla="*/ 4802 h 5030"/>
                <a:gd name="T26" fmla="*/ 3274 w 6558"/>
                <a:gd name="T27" fmla="*/ 4812 h 5030"/>
                <a:gd name="T28" fmla="*/ 3783 w 6558"/>
                <a:gd name="T29" fmla="*/ 4808 h 5030"/>
                <a:gd name="T30" fmla="*/ 4867 w 6558"/>
                <a:gd name="T31" fmla="*/ 4780 h 5030"/>
                <a:gd name="T32" fmla="*/ 5649 w 6558"/>
                <a:gd name="T33" fmla="*/ 4728 h 5030"/>
                <a:gd name="T34" fmla="*/ 6112 w 6558"/>
                <a:gd name="T35" fmla="*/ 4392 h 5030"/>
                <a:gd name="T36" fmla="*/ 6274 w 6558"/>
                <a:gd name="T37" fmla="*/ 3870 h 5030"/>
                <a:gd name="T38" fmla="*/ 6311 w 6558"/>
                <a:gd name="T39" fmla="*/ 3449 h 5030"/>
                <a:gd name="T40" fmla="*/ 6337 w 6558"/>
                <a:gd name="T41" fmla="*/ 2157 h 5030"/>
                <a:gd name="T42" fmla="*/ 6295 w 6558"/>
                <a:gd name="T43" fmla="*/ 1347 h 5030"/>
                <a:gd name="T44" fmla="*/ 6230 w 6558"/>
                <a:gd name="T45" fmla="*/ 967 h 5030"/>
                <a:gd name="T46" fmla="*/ 5939 w 6558"/>
                <a:gd name="T47" fmla="*/ 437 h 5030"/>
                <a:gd name="T48" fmla="*/ 5484 w 6558"/>
                <a:gd name="T49" fmla="*/ 294 h 5030"/>
                <a:gd name="T50" fmla="*/ 4356 w 6558"/>
                <a:gd name="T51" fmla="*/ 240 h 5030"/>
                <a:gd name="T52" fmla="*/ 3449 w 6558"/>
                <a:gd name="T53" fmla="*/ 220 h 5030"/>
                <a:gd name="T54" fmla="*/ 3344 w 6558"/>
                <a:gd name="T55" fmla="*/ 0 h 5030"/>
                <a:gd name="T56" fmla="*/ 4123 w 6558"/>
                <a:gd name="T57" fmla="*/ 16 h 5030"/>
                <a:gd name="T58" fmla="*/ 5267 w 6558"/>
                <a:gd name="T59" fmla="*/ 60 h 5030"/>
                <a:gd name="T60" fmla="*/ 5916 w 6558"/>
                <a:gd name="T61" fmla="*/ 167 h 5030"/>
                <a:gd name="T62" fmla="*/ 6381 w 6558"/>
                <a:gd name="T63" fmla="*/ 681 h 5030"/>
                <a:gd name="T64" fmla="*/ 6490 w 6558"/>
                <a:gd name="T65" fmla="*/ 1116 h 5030"/>
                <a:gd name="T66" fmla="*/ 6524 w 6558"/>
                <a:gd name="T67" fmla="*/ 1482 h 5030"/>
                <a:gd name="T68" fmla="*/ 6558 w 6558"/>
                <a:gd name="T69" fmla="*/ 2755 h 5030"/>
                <a:gd name="T70" fmla="*/ 6518 w 6558"/>
                <a:gd name="T71" fmla="*/ 3598 h 5030"/>
                <a:gd name="T72" fmla="*/ 6488 w 6558"/>
                <a:gd name="T73" fmla="*/ 3902 h 5030"/>
                <a:gd name="T74" fmla="*/ 6351 w 6558"/>
                <a:gd name="T75" fmla="*/ 4388 h 5030"/>
                <a:gd name="T76" fmla="*/ 5874 w 6558"/>
                <a:gd name="T77" fmla="*/ 4857 h 5030"/>
                <a:gd name="T78" fmla="*/ 5267 w 6558"/>
                <a:gd name="T79" fmla="*/ 4955 h 5030"/>
                <a:gd name="T80" fmla="*/ 4119 w 6558"/>
                <a:gd name="T81" fmla="*/ 5016 h 5030"/>
                <a:gd name="T82" fmla="*/ 3342 w 6558"/>
                <a:gd name="T83" fmla="*/ 5030 h 5030"/>
                <a:gd name="T84" fmla="*/ 2998 w 6558"/>
                <a:gd name="T85" fmla="*/ 5026 h 5030"/>
                <a:gd name="T86" fmla="*/ 2067 w 6558"/>
                <a:gd name="T87" fmla="*/ 5006 h 5030"/>
                <a:gd name="T88" fmla="*/ 1172 w 6558"/>
                <a:gd name="T89" fmla="*/ 4969 h 5030"/>
                <a:gd name="T90" fmla="*/ 732 w 6558"/>
                <a:gd name="T91" fmla="*/ 4895 h 5030"/>
                <a:gd name="T92" fmla="*/ 231 w 6558"/>
                <a:gd name="T93" fmla="*/ 4474 h 5030"/>
                <a:gd name="T94" fmla="*/ 74 w 6558"/>
                <a:gd name="T95" fmla="*/ 3965 h 5030"/>
                <a:gd name="T96" fmla="*/ 46 w 6558"/>
                <a:gd name="T97" fmla="*/ 3689 h 5030"/>
                <a:gd name="T98" fmla="*/ 0 w 6558"/>
                <a:gd name="T99" fmla="*/ 2891 h 5030"/>
                <a:gd name="T100" fmla="*/ 26 w 6558"/>
                <a:gd name="T101" fmla="*/ 1589 h 5030"/>
                <a:gd name="T102" fmla="*/ 66 w 6558"/>
                <a:gd name="T103" fmla="*/ 1158 h 5030"/>
                <a:gd name="T104" fmla="*/ 155 w 6558"/>
                <a:gd name="T105" fmla="*/ 771 h 5030"/>
                <a:gd name="T106" fmla="*/ 551 w 6558"/>
                <a:gd name="T107" fmla="*/ 240 h 5030"/>
                <a:gd name="T108" fmla="*/ 1050 w 6558"/>
                <a:gd name="T109" fmla="*/ 97 h 5030"/>
                <a:gd name="T110" fmla="*/ 2184 w 6558"/>
                <a:gd name="T111" fmla="*/ 26 h 5030"/>
                <a:gd name="T112" fmla="*/ 3097 w 6558"/>
                <a:gd name="T113" fmla="*/ 2 h 5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58" h="5030">
                  <a:moveTo>
                    <a:pt x="3274" y="218"/>
                  </a:moveTo>
                  <a:lnTo>
                    <a:pt x="3264" y="218"/>
                  </a:lnTo>
                  <a:lnTo>
                    <a:pt x="3242" y="218"/>
                  </a:lnTo>
                  <a:lnTo>
                    <a:pt x="3206" y="218"/>
                  </a:lnTo>
                  <a:lnTo>
                    <a:pt x="3157" y="220"/>
                  </a:lnTo>
                  <a:lnTo>
                    <a:pt x="3099" y="220"/>
                  </a:lnTo>
                  <a:lnTo>
                    <a:pt x="3027" y="220"/>
                  </a:lnTo>
                  <a:lnTo>
                    <a:pt x="2948" y="222"/>
                  </a:lnTo>
                  <a:lnTo>
                    <a:pt x="2858" y="224"/>
                  </a:lnTo>
                  <a:lnTo>
                    <a:pt x="2763" y="226"/>
                  </a:lnTo>
                  <a:lnTo>
                    <a:pt x="2659" y="228"/>
                  </a:lnTo>
                  <a:lnTo>
                    <a:pt x="2548" y="230"/>
                  </a:lnTo>
                  <a:lnTo>
                    <a:pt x="2435" y="234"/>
                  </a:lnTo>
                  <a:lnTo>
                    <a:pt x="2313" y="236"/>
                  </a:lnTo>
                  <a:lnTo>
                    <a:pt x="2190" y="240"/>
                  </a:lnTo>
                  <a:lnTo>
                    <a:pt x="2065" y="244"/>
                  </a:lnTo>
                  <a:lnTo>
                    <a:pt x="1937" y="248"/>
                  </a:lnTo>
                  <a:lnTo>
                    <a:pt x="1808" y="254"/>
                  </a:lnTo>
                  <a:lnTo>
                    <a:pt x="1679" y="260"/>
                  </a:lnTo>
                  <a:lnTo>
                    <a:pt x="1550" y="266"/>
                  </a:lnTo>
                  <a:lnTo>
                    <a:pt x="1424" y="272"/>
                  </a:lnTo>
                  <a:lnTo>
                    <a:pt x="1299" y="278"/>
                  </a:lnTo>
                  <a:lnTo>
                    <a:pt x="1178" y="286"/>
                  </a:lnTo>
                  <a:lnTo>
                    <a:pt x="1062" y="294"/>
                  </a:lnTo>
                  <a:lnTo>
                    <a:pt x="1028" y="294"/>
                  </a:lnTo>
                  <a:lnTo>
                    <a:pt x="983" y="300"/>
                  </a:lnTo>
                  <a:lnTo>
                    <a:pt x="931" y="306"/>
                  </a:lnTo>
                  <a:lnTo>
                    <a:pt x="875" y="316"/>
                  </a:lnTo>
                  <a:lnTo>
                    <a:pt x="816" y="332"/>
                  </a:lnTo>
                  <a:lnTo>
                    <a:pt x="754" y="356"/>
                  </a:lnTo>
                  <a:lnTo>
                    <a:pt x="690" y="387"/>
                  </a:lnTo>
                  <a:lnTo>
                    <a:pt x="625" y="427"/>
                  </a:lnTo>
                  <a:lnTo>
                    <a:pt x="559" y="481"/>
                  </a:lnTo>
                  <a:lnTo>
                    <a:pt x="493" y="546"/>
                  </a:lnTo>
                  <a:lnTo>
                    <a:pt x="457" y="592"/>
                  </a:lnTo>
                  <a:lnTo>
                    <a:pt x="426" y="648"/>
                  </a:lnTo>
                  <a:lnTo>
                    <a:pt x="398" y="707"/>
                  </a:lnTo>
                  <a:lnTo>
                    <a:pt x="372" y="771"/>
                  </a:lnTo>
                  <a:lnTo>
                    <a:pt x="348" y="836"/>
                  </a:lnTo>
                  <a:lnTo>
                    <a:pt x="328" y="904"/>
                  </a:lnTo>
                  <a:lnTo>
                    <a:pt x="310" y="967"/>
                  </a:lnTo>
                  <a:lnTo>
                    <a:pt x="296" y="1029"/>
                  </a:lnTo>
                  <a:lnTo>
                    <a:pt x="286" y="1085"/>
                  </a:lnTo>
                  <a:lnTo>
                    <a:pt x="278" y="1132"/>
                  </a:lnTo>
                  <a:lnTo>
                    <a:pt x="274" y="1170"/>
                  </a:lnTo>
                  <a:lnTo>
                    <a:pt x="273" y="1176"/>
                  </a:lnTo>
                  <a:lnTo>
                    <a:pt x="271" y="1194"/>
                  </a:lnTo>
                  <a:lnTo>
                    <a:pt x="269" y="1224"/>
                  </a:lnTo>
                  <a:lnTo>
                    <a:pt x="263" y="1263"/>
                  </a:lnTo>
                  <a:lnTo>
                    <a:pt x="259" y="1313"/>
                  </a:lnTo>
                  <a:lnTo>
                    <a:pt x="253" y="1371"/>
                  </a:lnTo>
                  <a:lnTo>
                    <a:pt x="247" y="1438"/>
                  </a:lnTo>
                  <a:lnTo>
                    <a:pt x="241" y="1512"/>
                  </a:lnTo>
                  <a:lnTo>
                    <a:pt x="235" y="1591"/>
                  </a:lnTo>
                  <a:lnTo>
                    <a:pt x="229" y="1677"/>
                  </a:lnTo>
                  <a:lnTo>
                    <a:pt x="223" y="1768"/>
                  </a:lnTo>
                  <a:lnTo>
                    <a:pt x="219" y="1861"/>
                  </a:lnTo>
                  <a:lnTo>
                    <a:pt x="215" y="1959"/>
                  </a:lnTo>
                  <a:lnTo>
                    <a:pt x="211" y="2060"/>
                  </a:lnTo>
                  <a:lnTo>
                    <a:pt x="209" y="2161"/>
                  </a:lnTo>
                  <a:lnTo>
                    <a:pt x="209" y="2263"/>
                  </a:lnTo>
                  <a:lnTo>
                    <a:pt x="209" y="2777"/>
                  </a:lnTo>
                  <a:lnTo>
                    <a:pt x="209" y="2877"/>
                  </a:lnTo>
                  <a:lnTo>
                    <a:pt x="211" y="2978"/>
                  </a:lnTo>
                  <a:lnTo>
                    <a:pt x="215" y="3075"/>
                  </a:lnTo>
                  <a:lnTo>
                    <a:pt x="219" y="3173"/>
                  </a:lnTo>
                  <a:lnTo>
                    <a:pt x="223" y="3266"/>
                  </a:lnTo>
                  <a:lnTo>
                    <a:pt x="229" y="3355"/>
                  </a:lnTo>
                  <a:lnTo>
                    <a:pt x="235" y="3441"/>
                  </a:lnTo>
                  <a:lnTo>
                    <a:pt x="241" y="3520"/>
                  </a:lnTo>
                  <a:lnTo>
                    <a:pt x="247" y="3594"/>
                  </a:lnTo>
                  <a:lnTo>
                    <a:pt x="253" y="3661"/>
                  </a:lnTo>
                  <a:lnTo>
                    <a:pt x="259" y="3719"/>
                  </a:lnTo>
                  <a:lnTo>
                    <a:pt x="263" y="3771"/>
                  </a:lnTo>
                  <a:lnTo>
                    <a:pt x="269" y="3812"/>
                  </a:lnTo>
                  <a:lnTo>
                    <a:pt x="271" y="3842"/>
                  </a:lnTo>
                  <a:lnTo>
                    <a:pt x="273" y="3862"/>
                  </a:lnTo>
                  <a:lnTo>
                    <a:pt x="274" y="3870"/>
                  </a:lnTo>
                  <a:lnTo>
                    <a:pt x="278" y="3908"/>
                  </a:lnTo>
                  <a:lnTo>
                    <a:pt x="286" y="3955"/>
                  </a:lnTo>
                  <a:lnTo>
                    <a:pt x="296" y="4011"/>
                  </a:lnTo>
                  <a:lnTo>
                    <a:pt x="310" y="4073"/>
                  </a:lnTo>
                  <a:lnTo>
                    <a:pt x="328" y="4136"/>
                  </a:lnTo>
                  <a:lnTo>
                    <a:pt x="348" y="4202"/>
                  </a:lnTo>
                  <a:lnTo>
                    <a:pt x="372" y="4267"/>
                  </a:lnTo>
                  <a:lnTo>
                    <a:pt x="398" y="4329"/>
                  </a:lnTo>
                  <a:lnTo>
                    <a:pt x="426" y="4386"/>
                  </a:lnTo>
                  <a:lnTo>
                    <a:pt x="457" y="4440"/>
                  </a:lnTo>
                  <a:lnTo>
                    <a:pt x="493" y="4482"/>
                  </a:lnTo>
                  <a:lnTo>
                    <a:pt x="553" y="4543"/>
                  </a:lnTo>
                  <a:lnTo>
                    <a:pt x="615" y="4591"/>
                  </a:lnTo>
                  <a:lnTo>
                    <a:pt x="678" y="4631"/>
                  </a:lnTo>
                  <a:lnTo>
                    <a:pt x="742" y="4661"/>
                  </a:lnTo>
                  <a:lnTo>
                    <a:pt x="806" y="4682"/>
                  </a:lnTo>
                  <a:lnTo>
                    <a:pt x="869" y="4700"/>
                  </a:lnTo>
                  <a:lnTo>
                    <a:pt x="929" y="4710"/>
                  </a:lnTo>
                  <a:lnTo>
                    <a:pt x="987" y="4718"/>
                  </a:lnTo>
                  <a:lnTo>
                    <a:pt x="1040" y="4724"/>
                  </a:lnTo>
                  <a:lnTo>
                    <a:pt x="1072" y="4726"/>
                  </a:lnTo>
                  <a:lnTo>
                    <a:pt x="1106" y="4732"/>
                  </a:lnTo>
                  <a:lnTo>
                    <a:pt x="1138" y="4734"/>
                  </a:lnTo>
                  <a:lnTo>
                    <a:pt x="1201" y="4740"/>
                  </a:lnTo>
                  <a:lnTo>
                    <a:pt x="1275" y="4746"/>
                  </a:lnTo>
                  <a:lnTo>
                    <a:pt x="1357" y="4752"/>
                  </a:lnTo>
                  <a:lnTo>
                    <a:pt x="1448" y="4758"/>
                  </a:lnTo>
                  <a:lnTo>
                    <a:pt x="1544" y="4764"/>
                  </a:lnTo>
                  <a:lnTo>
                    <a:pt x="1647" y="4768"/>
                  </a:lnTo>
                  <a:lnTo>
                    <a:pt x="1754" y="4772"/>
                  </a:lnTo>
                  <a:lnTo>
                    <a:pt x="1866" y="4778"/>
                  </a:lnTo>
                  <a:lnTo>
                    <a:pt x="1979" y="4782"/>
                  </a:lnTo>
                  <a:lnTo>
                    <a:pt x="2095" y="4786"/>
                  </a:lnTo>
                  <a:lnTo>
                    <a:pt x="2210" y="4788"/>
                  </a:lnTo>
                  <a:lnTo>
                    <a:pt x="2325" y="4792"/>
                  </a:lnTo>
                  <a:lnTo>
                    <a:pt x="2439" y="4794"/>
                  </a:lnTo>
                  <a:lnTo>
                    <a:pt x="2550" y="4798"/>
                  </a:lnTo>
                  <a:lnTo>
                    <a:pt x="2655" y="4800"/>
                  </a:lnTo>
                  <a:lnTo>
                    <a:pt x="2757" y="4802"/>
                  </a:lnTo>
                  <a:lnTo>
                    <a:pt x="2852" y="4804"/>
                  </a:lnTo>
                  <a:lnTo>
                    <a:pt x="2942" y="4806"/>
                  </a:lnTo>
                  <a:lnTo>
                    <a:pt x="3021" y="4808"/>
                  </a:lnTo>
                  <a:lnTo>
                    <a:pt x="3093" y="4808"/>
                  </a:lnTo>
                  <a:lnTo>
                    <a:pt x="3155" y="4810"/>
                  </a:lnTo>
                  <a:lnTo>
                    <a:pt x="3204" y="4810"/>
                  </a:lnTo>
                  <a:lnTo>
                    <a:pt x="3240" y="4810"/>
                  </a:lnTo>
                  <a:lnTo>
                    <a:pt x="3264" y="4812"/>
                  </a:lnTo>
                  <a:lnTo>
                    <a:pt x="3274" y="4812"/>
                  </a:lnTo>
                  <a:lnTo>
                    <a:pt x="3282" y="4812"/>
                  </a:lnTo>
                  <a:lnTo>
                    <a:pt x="3304" y="4812"/>
                  </a:lnTo>
                  <a:lnTo>
                    <a:pt x="3342" y="4812"/>
                  </a:lnTo>
                  <a:lnTo>
                    <a:pt x="3389" y="4810"/>
                  </a:lnTo>
                  <a:lnTo>
                    <a:pt x="3449" y="4810"/>
                  </a:lnTo>
                  <a:lnTo>
                    <a:pt x="3519" y="4810"/>
                  </a:lnTo>
                  <a:lnTo>
                    <a:pt x="3598" y="4810"/>
                  </a:lnTo>
                  <a:lnTo>
                    <a:pt x="3688" y="4808"/>
                  </a:lnTo>
                  <a:lnTo>
                    <a:pt x="3783" y="4808"/>
                  </a:lnTo>
                  <a:lnTo>
                    <a:pt x="3889" y="4806"/>
                  </a:lnTo>
                  <a:lnTo>
                    <a:pt x="3998" y="4804"/>
                  </a:lnTo>
                  <a:lnTo>
                    <a:pt x="4113" y="4802"/>
                  </a:lnTo>
                  <a:lnTo>
                    <a:pt x="4233" y="4800"/>
                  </a:lnTo>
                  <a:lnTo>
                    <a:pt x="4356" y="4796"/>
                  </a:lnTo>
                  <a:lnTo>
                    <a:pt x="4481" y="4792"/>
                  </a:lnTo>
                  <a:lnTo>
                    <a:pt x="4611" y="4788"/>
                  </a:lnTo>
                  <a:lnTo>
                    <a:pt x="4738" y="4784"/>
                  </a:lnTo>
                  <a:lnTo>
                    <a:pt x="4867" y="4780"/>
                  </a:lnTo>
                  <a:lnTo>
                    <a:pt x="4997" y="4774"/>
                  </a:lnTo>
                  <a:lnTo>
                    <a:pt x="5124" y="4768"/>
                  </a:lnTo>
                  <a:lnTo>
                    <a:pt x="5247" y="4760"/>
                  </a:lnTo>
                  <a:lnTo>
                    <a:pt x="5369" y="4754"/>
                  </a:lnTo>
                  <a:lnTo>
                    <a:pt x="5484" y="4746"/>
                  </a:lnTo>
                  <a:lnTo>
                    <a:pt x="5518" y="4746"/>
                  </a:lnTo>
                  <a:lnTo>
                    <a:pt x="5556" y="4742"/>
                  </a:lnTo>
                  <a:lnTo>
                    <a:pt x="5601" y="4736"/>
                  </a:lnTo>
                  <a:lnTo>
                    <a:pt x="5649" y="4728"/>
                  </a:lnTo>
                  <a:lnTo>
                    <a:pt x="5701" y="4714"/>
                  </a:lnTo>
                  <a:lnTo>
                    <a:pt x="5756" y="4696"/>
                  </a:lnTo>
                  <a:lnTo>
                    <a:pt x="5812" y="4673"/>
                  </a:lnTo>
                  <a:lnTo>
                    <a:pt x="5870" y="4643"/>
                  </a:lnTo>
                  <a:lnTo>
                    <a:pt x="5929" y="4603"/>
                  </a:lnTo>
                  <a:lnTo>
                    <a:pt x="5987" y="4553"/>
                  </a:lnTo>
                  <a:lnTo>
                    <a:pt x="6043" y="4494"/>
                  </a:lnTo>
                  <a:lnTo>
                    <a:pt x="6081" y="4448"/>
                  </a:lnTo>
                  <a:lnTo>
                    <a:pt x="6112" y="4392"/>
                  </a:lnTo>
                  <a:lnTo>
                    <a:pt x="6142" y="4333"/>
                  </a:lnTo>
                  <a:lnTo>
                    <a:pt x="6170" y="4269"/>
                  </a:lnTo>
                  <a:lnTo>
                    <a:pt x="6192" y="4204"/>
                  </a:lnTo>
                  <a:lnTo>
                    <a:pt x="6212" y="4136"/>
                  </a:lnTo>
                  <a:lnTo>
                    <a:pt x="6230" y="4073"/>
                  </a:lnTo>
                  <a:lnTo>
                    <a:pt x="6244" y="4011"/>
                  </a:lnTo>
                  <a:lnTo>
                    <a:pt x="6256" y="3955"/>
                  </a:lnTo>
                  <a:lnTo>
                    <a:pt x="6266" y="3908"/>
                  </a:lnTo>
                  <a:lnTo>
                    <a:pt x="6274" y="3870"/>
                  </a:lnTo>
                  <a:lnTo>
                    <a:pt x="6274" y="3864"/>
                  </a:lnTo>
                  <a:lnTo>
                    <a:pt x="6276" y="3846"/>
                  </a:lnTo>
                  <a:lnTo>
                    <a:pt x="6280" y="3816"/>
                  </a:lnTo>
                  <a:lnTo>
                    <a:pt x="6284" y="3777"/>
                  </a:lnTo>
                  <a:lnTo>
                    <a:pt x="6288" y="3727"/>
                  </a:lnTo>
                  <a:lnTo>
                    <a:pt x="6293" y="3669"/>
                  </a:lnTo>
                  <a:lnTo>
                    <a:pt x="6299" y="3602"/>
                  </a:lnTo>
                  <a:lnTo>
                    <a:pt x="6305" y="3528"/>
                  </a:lnTo>
                  <a:lnTo>
                    <a:pt x="6311" y="3449"/>
                  </a:lnTo>
                  <a:lnTo>
                    <a:pt x="6317" y="3363"/>
                  </a:lnTo>
                  <a:lnTo>
                    <a:pt x="6323" y="3272"/>
                  </a:lnTo>
                  <a:lnTo>
                    <a:pt x="6329" y="3179"/>
                  </a:lnTo>
                  <a:lnTo>
                    <a:pt x="6333" y="3081"/>
                  </a:lnTo>
                  <a:lnTo>
                    <a:pt x="6335" y="2982"/>
                  </a:lnTo>
                  <a:lnTo>
                    <a:pt x="6337" y="2879"/>
                  </a:lnTo>
                  <a:lnTo>
                    <a:pt x="6339" y="2777"/>
                  </a:lnTo>
                  <a:lnTo>
                    <a:pt x="6339" y="2263"/>
                  </a:lnTo>
                  <a:lnTo>
                    <a:pt x="6337" y="2157"/>
                  </a:lnTo>
                  <a:lnTo>
                    <a:pt x="6335" y="2054"/>
                  </a:lnTo>
                  <a:lnTo>
                    <a:pt x="6333" y="1951"/>
                  </a:lnTo>
                  <a:lnTo>
                    <a:pt x="6329" y="1850"/>
                  </a:lnTo>
                  <a:lnTo>
                    <a:pt x="6323" y="1752"/>
                  </a:lnTo>
                  <a:lnTo>
                    <a:pt x="6319" y="1659"/>
                  </a:lnTo>
                  <a:lnTo>
                    <a:pt x="6313" y="1569"/>
                  </a:lnTo>
                  <a:lnTo>
                    <a:pt x="6307" y="1488"/>
                  </a:lnTo>
                  <a:lnTo>
                    <a:pt x="6301" y="1412"/>
                  </a:lnTo>
                  <a:lnTo>
                    <a:pt x="6295" y="1347"/>
                  </a:lnTo>
                  <a:lnTo>
                    <a:pt x="6290" y="1289"/>
                  </a:lnTo>
                  <a:lnTo>
                    <a:pt x="6284" y="1242"/>
                  </a:lnTo>
                  <a:lnTo>
                    <a:pt x="6280" y="1206"/>
                  </a:lnTo>
                  <a:lnTo>
                    <a:pt x="6276" y="1180"/>
                  </a:lnTo>
                  <a:lnTo>
                    <a:pt x="6274" y="1170"/>
                  </a:lnTo>
                  <a:lnTo>
                    <a:pt x="6266" y="1132"/>
                  </a:lnTo>
                  <a:lnTo>
                    <a:pt x="6256" y="1085"/>
                  </a:lnTo>
                  <a:lnTo>
                    <a:pt x="6246" y="1029"/>
                  </a:lnTo>
                  <a:lnTo>
                    <a:pt x="6230" y="967"/>
                  </a:lnTo>
                  <a:lnTo>
                    <a:pt x="6214" y="904"/>
                  </a:lnTo>
                  <a:lnTo>
                    <a:pt x="6194" y="836"/>
                  </a:lnTo>
                  <a:lnTo>
                    <a:pt x="6172" y="771"/>
                  </a:lnTo>
                  <a:lnTo>
                    <a:pt x="6146" y="707"/>
                  </a:lnTo>
                  <a:lnTo>
                    <a:pt x="6118" y="648"/>
                  </a:lnTo>
                  <a:lnTo>
                    <a:pt x="6089" y="592"/>
                  </a:lnTo>
                  <a:lnTo>
                    <a:pt x="6055" y="546"/>
                  </a:lnTo>
                  <a:lnTo>
                    <a:pt x="5997" y="487"/>
                  </a:lnTo>
                  <a:lnTo>
                    <a:pt x="5939" y="437"/>
                  </a:lnTo>
                  <a:lnTo>
                    <a:pt x="5882" y="397"/>
                  </a:lnTo>
                  <a:lnTo>
                    <a:pt x="5824" y="367"/>
                  </a:lnTo>
                  <a:lnTo>
                    <a:pt x="5766" y="344"/>
                  </a:lnTo>
                  <a:lnTo>
                    <a:pt x="5713" y="326"/>
                  </a:lnTo>
                  <a:lnTo>
                    <a:pt x="5659" y="312"/>
                  </a:lnTo>
                  <a:lnTo>
                    <a:pt x="5611" y="304"/>
                  </a:lnTo>
                  <a:lnTo>
                    <a:pt x="5567" y="298"/>
                  </a:lnTo>
                  <a:lnTo>
                    <a:pt x="5528" y="294"/>
                  </a:lnTo>
                  <a:lnTo>
                    <a:pt x="5484" y="294"/>
                  </a:lnTo>
                  <a:lnTo>
                    <a:pt x="5369" y="286"/>
                  </a:lnTo>
                  <a:lnTo>
                    <a:pt x="5247" y="278"/>
                  </a:lnTo>
                  <a:lnTo>
                    <a:pt x="5124" y="272"/>
                  </a:lnTo>
                  <a:lnTo>
                    <a:pt x="4997" y="266"/>
                  </a:lnTo>
                  <a:lnTo>
                    <a:pt x="4867" y="260"/>
                  </a:lnTo>
                  <a:lnTo>
                    <a:pt x="4738" y="254"/>
                  </a:lnTo>
                  <a:lnTo>
                    <a:pt x="4611" y="248"/>
                  </a:lnTo>
                  <a:lnTo>
                    <a:pt x="4481" y="244"/>
                  </a:lnTo>
                  <a:lnTo>
                    <a:pt x="4356" y="240"/>
                  </a:lnTo>
                  <a:lnTo>
                    <a:pt x="4233" y="236"/>
                  </a:lnTo>
                  <a:lnTo>
                    <a:pt x="4113" y="234"/>
                  </a:lnTo>
                  <a:lnTo>
                    <a:pt x="3998" y="230"/>
                  </a:lnTo>
                  <a:lnTo>
                    <a:pt x="3889" y="228"/>
                  </a:lnTo>
                  <a:lnTo>
                    <a:pt x="3783" y="226"/>
                  </a:lnTo>
                  <a:lnTo>
                    <a:pt x="3688" y="224"/>
                  </a:lnTo>
                  <a:lnTo>
                    <a:pt x="3598" y="222"/>
                  </a:lnTo>
                  <a:lnTo>
                    <a:pt x="3519" y="220"/>
                  </a:lnTo>
                  <a:lnTo>
                    <a:pt x="3449" y="220"/>
                  </a:lnTo>
                  <a:lnTo>
                    <a:pt x="3389" y="220"/>
                  </a:lnTo>
                  <a:lnTo>
                    <a:pt x="3342" y="218"/>
                  </a:lnTo>
                  <a:lnTo>
                    <a:pt x="3304" y="218"/>
                  </a:lnTo>
                  <a:lnTo>
                    <a:pt x="3282" y="218"/>
                  </a:lnTo>
                  <a:lnTo>
                    <a:pt x="3274" y="218"/>
                  </a:lnTo>
                  <a:close/>
                  <a:moveTo>
                    <a:pt x="3274" y="0"/>
                  </a:moveTo>
                  <a:lnTo>
                    <a:pt x="3284" y="0"/>
                  </a:lnTo>
                  <a:lnTo>
                    <a:pt x="3308" y="0"/>
                  </a:lnTo>
                  <a:lnTo>
                    <a:pt x="3344" y="0"/>
                  </a:lnTo>
                  <a:lnTo>
                    <a:pt x="3393" y="2"/>
                  </a:lnTo>
                  <a:lnTo>
                    <a:pt x="3455" y="2"/>
                  </a:lnTo>
                  <a:lnTo>
                    <a:pt x="3525" y="2"/>
                  </a:lnTo>
                  <a:lnTo>
                    <a:pt x="3606" y="4"/>
                  </a:lnTo>
                  <a:lnTo>
                    <a:pt x="3696" y="6"/>
                  </a:lnTo>
                  <a:lnTo>
                    <a:pt x="3793" y="8"/>
                  </a:lnTo>
                  <a:lnTo>
                    <a:pt x="3899" y="10"/>
                  </a:lnTo>
                  <a:lnTo>
                    <a:pt x="4008" y="12"/>
                  </a:lnTo>
                  <a:lnTo>
                    <a:pt x="4123" y="16"/>
                  </a:lnTo>
                  <a:lnTo>
                    <a:pt x="4245" y="18"/>
                  </a:lnTo>
                  <a:lnTo>
                    <a:pt x="4368" y="22"/>
                  </a:lnTo>
                  <a:lnTo>
                    <a:pt x="4495" y="26"/>
                  </a:lnTo>
                  <a:lnTo>
                    <a:pt x="4625" y="30"/>
                  </a:lnTo>
                  <a:lnTo>
                    <a:pt x="4754" y="36"/>
                  </a:lnTo>
                  <a:lnTo>
                    <a:pt x="4883" y="42"/>
                  </a:lnTo>
                  <a:lnTo>
                    <a:pt x="5013" y="48"/>
                  </a:lnTo>
                  <a:lnTo>
                    <a:pt x="5142" y="54"/>
                  </a:lnTo>
                  <a:lnTo>
                    <a:pt x="5267" y="60"/>
                  </a:lnTo>
                  <a:lnTo>
                    <a:pt x="5388" y="68"/>
                  </a:lnTo>
                  <a:lnTo>
                    <a:pt x="5506" y="75"/>
                  </a:lnTo>
                  <a:lnTo>
                    <a:pt x="5550" y="75"/>
                  </a:lnTo>
                  <a:lnTo>
                    <a:pt x="5597" y="81"/>
                  </a:lnTo>
                  <a:lnTo>
                    <a:pt x="5651" y="87"/>
                  </a:lnTo>
                  <a:lnTo>
                    <a:pt x="5711" y="97"/>
                  </a:lnTo>
                  <a:lnTo>
                    <a:pt x="5774" y="113"/>
                  </a:lnTo>
                  <a:lnTo>
                    <a:pt x="5844" y="137"/>
                  </a:lnTo>
                  <a:lnTo>
                    <a:pt x="5916" y="167"/>
                  </a:lnTo>
                  <a:lnTo>
                    <a:pt x="5989" y="207"/>
                  </a:lnTo>
                  <a:lnTo>
                    <a:pt x="6067" y="256"/>
                  </a:lnTo>
                  <a:lnTo>
                    <a:pt x="6142" y="318"/>
                  </a:lnTo>
                  <a:lnTo>
                    <a:pt x="6218" y="393"/>
                  </a:lnTo>
                  <a:lnTo>
                    <a:pt x="6258" y="443"/>
                  </a:lnTo>
                  <a:lnTo>
                    <a:pt x="6293" y="497"/>
                  </a:lnTo>
                  <a:lnTo>
                    <a:pt x="6327" y="556"/>
                  </a:lnTo>
                  <a:lnTo>
                    <a:pt x="6355" y="618"/>
                  </a:lnTo>
                  <a:lnTo>
                    <a:pt x="6381" y="681"/>
                  </a:lnTo>
                  <a:lnTo>
                    <a:pt x="6405" y="745"/>
                  </a:lnTo>
                  <a:lnTo>
                    <a:pt x="6425" y="807"/>
                  </a:lnTo>
                  <a:lnTo>
                    <a:pt x="6441" y="868"/>
                  </a:lnTo>
                  <a:lnTo>
                    <a:pt x="6455" y="926"/>
                  </a:lnTo>
                  <a:lnTo>
                    <a:pt x="6467" y="977"/>
                  </a:lnTo>
                  <a:lnTo>
                    <a:pt x="6476" y="1023"/>
                  </a:lnTo>
                  <a:lnTo>
                    <a:pt x="6482" y="1063"/>
                  </a:lnTo>
                  <a:lnTo>
                    <a:pt x="6488" y="1095"/>
                  </a:lnTo>
                  <a:lnTo>
                    <a:pt x="6490" y="1116"/>
                  </a:lnTo>
                  <a:lnTo>
                    <a:pt x="6492" y="1126"/>
                  </a:lnTo>
                  <a:lnTo>
                    <a:pt x="6492" y="1134"/>
                  </a:lnTo>
                  <a:lnTo>
                    <a:pt x="6494" y="1154"/>
                  </a:lnTo>
                  <a:lnTo>
                    <a:pt x="6498" y="1186"/>
                  </a:lnTo>
                  <a:lnTo>
                    <a:pt x="6502" y="1228"/>
                  </a:lnTo>
                  <a:lnTo>
                    <a:pt x="6506" y="1279"/>
                  </a:lnTo>
                  <a:lnTo>
                    <a:pt x="6512" y="1339"/>
                  </a:lnTo>
                  <a:lnTo>
                    <a:pt x="6518" y="1408"/>
                  </a:lnTo>
                  <a:lnTo>
                    <a:pt x="6524" y="1482"/>
                  </a:lnTo>
                  <a:lnTo>
                    <a:pt x="6530" y="1563"/>
                  </a:lnTo>
                  <a:lnTo>
                    <a:pt x="6536" y="1651"/>
                  </a:lnTo>
                  <a:lnTo>
                    <a:pt x="6542" y="1742"/>
                  </a:lnTo>
                  <a:lnTo>
                    <a:pt x="6548" y="1838"/>
                  </a:lnTo>
                  <a:lnTo>
                    <a:pt x="6552" y="1937"/>
                  </a:lnTo>
                  <a:lnTo>
                    <a:pt x="6554" y="2036"/>
                  </a:lnTo>
                  <a:lnTo>
                    <a:pt x="6556" y="2140"/>
                  </a:lnTo>
                  <a:lnTo>
                    <a:pt x="6558" y="2241"/>
                  </a:lnTo>
                  <a:lnTo>
                    <a:pt x="6558" y="2755"/>
                  </a:lnTo>
                  <a:lnTo>
                    <a:pt x="6556" y="2859"/>
                  </a:lnTo>
                  <a:lnTo>
                    <a:pt x="6554" y="2964"/>
                  </a:lnTo>
                  <a:lnTo>
                    <a:pt x="6552" y="3065"/>
                  </a:lnTo>
                  <a:lnTo>
                    <a:pt x="6548" y="3165"/>
                  </a:lnTo>
                  <a:lnTo>
                    <a:pt x="6542" y="3260"/>
                  </a:lnTo>
                  <a:lnTo>
                    <a:pt x="6536" y="3353"/>
                  </a:lnTo>
                  <a:lnTo>
                    <a:pt x="6530" y="3441"/>
                  </a:lnTo>
                  <a:lnTo>
                    <a:pt x="6524" y="3522"/>
                  </a:lnTo>
                  <a:lnTo>
                    <a:pt x="6518" y="3598"/>
                  </a:lnTo>
                  <a:lnTo>
                    <a:pt x="6512" y="3665"/>
                  </a:lnTo>
                  <a:lnTo>
                    <a:pt x="6506" y="3725"/>
                  </a:lnTo>
                  <a:lnTo>
                    <a:pt x="6502" y="3775"/>
                  </a:lnTo>
                  <a:lnTo>
                    <a:pt x="6498" y="3814"/>
                  </a:lnTo>
                  <a:lnTo>
                    <a:pt x="6494" y="3846"/>
                  </a:lnTo>
                  <a:lnTo>
                    <a:pt x="6492" y="3864"/>
                  </a:lnTo>
                  <a:lnTo>
                    <a:pt x="6492" y="3870"/>
                  </a:lnTo>
                  <a:lnTo>
                    <a:pt x="6490" y="3880"/>
                  </a:lnTo>
                  <a:lnTo>
                    <a:pt x="6488" y="3902"/>
                  </a:lnTo>
                  <a:lnTo>
                    <a:pt x="6482" y="3933"/>
                  </a:lnTo>
                  <a:lnTo>
                    <a:pt x="6476" y="3975"/>
                  </a:lnTo>
                  <a:lnTo>
                    <a:pt x="6467" y="4021"/>
                  </a:lnTo>
                  <a:lnTo>
                    <a:pt x="6455" y="4075"/>
                  </a:lnTo>
                  <a:lnTo>
                    <a:pt x="6441" y="4134"/>
                  </a:lnTo>
                  <a:lnTo>
                    <a:pt x="6423" y="4196"/>
                  </a:lnTo>
                  <a:lnTo>
                    <a:pt x="6403" y="4259"/>
                  </a:lnTo>
                  <a:lnTo>
                    <a:pt x="6379" y="4325"/>
                  </a:lnTo>
                  <a:lnTo>
                    <a:pt x="6351" y="4388"/>
                  </a:lnTo>
                  <a:lnTo>
                    <a:pt x="6321" y="4450"/>
                  </a:lnTo>
                  <a:lnTo>
                    <a:pt x="6288" y="4510"/>
                  </a:lnTo>
                  <a:lnTo>
                    <a:pt x="6250" y="4565"/>
                  </a:lnTo>
                  <a:lnTo>
                    <a:pt x="6208" y="4615"/>
                  </a:lnTo>
                  <a:lnTo>
                    <a:pt x="6140" y="4682"/>
                  </a:lnTo>
                  <a:lnTo>
                    <a:pt x="6073" y="4740"/>
                  </a:lnTo>
                  <a:lnTo>
                    <a:pt x="6005" y="4788"/>
                  </a:lnTo>
                  <a:lnTo>
                    <a:pt x="5939" y="4827"/>
                  </a:lnTo>
                  <a:lnTo>
                    <a:pt x="5874" y="4857"/>
                  </a:lnTo>
                  <a:lnTo>
                    <a:pt x="5808" y="4881"/>
                  </a:lnTo>
                  <a:lnTo>
                    <a:pt x="5746" y="4899"/>
                  </a:lnTo>
                  <a:lnTo>
                    <a:pt x="5689" y="4913"/>
                  </a:lnTo>
                  <a:lnTo>
                    <a:pt x="5635" y="4921"/>
                  </a:lnTo>
                  <a:lnTo>
                    <a:pt x="5583" y="4927"/>
                  </a:lnTo>
                  <a:lnTo>
                    <a:pt x="5540" y="4931"/>
                  </a:lnTo>
                  <a:lnTo>
                    <a:pt x="5506" y="4931"/>
                  </a:lnTo>
                  <a:lnTo>
                    <a:pt x="5388" y="4943"/>
                  </a:lnTo>
                  <a:lnTo>
                    <a:pt x="5267" y="4955"/>
                  </a:lnTo>
                  <a:lnTo>
                    <a:pt x="5140" y="4965"/>
                  </a:lnTo>
                  <a:lnTo>
                    <a:pt x="5013" y="4974"/>
                  </a:lnTo>
                  <a:lnTo>
                    <a:pt x="4883" y="4982"/>
                  </a:lnTo>
                  <a:lnTo>
                    <a:pt x="4752" y="4990"/>
                  </a:lnTo>
                  <a:lnTo>
                    <a:pt x="4623" y="4996"/>
                  </a:lnTo>
                  <a:lnTo>
                    <a:pt x="4493" y="5002"/>
                  </a:lnTo>
                  <a:lnTo>
                    <a:pt x="4366" y="5006"/>
                  </a:lnTo>
                  <a:lnTo>
                    <a:pt x="4241" y="5012"/>
                  </a:lnTo>
                  <a:lnTo>
                    <a:pt x="4119" y="5016"/>
                  </a:lnTo>
                  <a:lnTo>
                    <a:pt x="4004" y="5018"/>
                  </a:lnTo>
                  <a:lnTo>
                    <a:pt x="3893" y="5022"/>
                  </a:lnTo>
                  <a:lnTo>
                    <a:pt x="3789" y="5024"/>
                  </a:lnTo>
                  <a:lnTo>
                    <a:pt x="3692" y="5026"/>
                  </a:lnTo>
                  <a:lnTo>
                    <a:pt x="3602" y="5026"/>
                  </a:lnTo>
                  <a:lnTo>
                    <a:pt x="3521" y="5028"/>
                  </a:lnTo>
                  <a:lnTo>
                    <a:pt x="3449" y="5028"/>
                  </a:lnTo>
                  <a:lnTo>
                    <a:pt x="3389" y="5028"/>
                  </a:lnTo>
                  <a:lnTo>
                    <a:pt x="3342" y="5030"/>
                  </a:lnTo>
                  <a:lnTo>
                    <a:pt x="3306" y="5030"/>
                  </a:lnTo>
                  <a:lnTo>
                    <a:pt x="3282" y="5030"/>
                  </a:lnTo>
                  <a:lnTo>
                    <a:pt x="3274" y="5030"/>
                  </a:lnTo>
                  <a:lnTo>
                    <a:pt x="3258" y="5030"/>
                  </a:lnTo>
                  <a:lnTo>
                    <a:pt x="3230" y="5028"/>
                  </a:lnTo>
                  <a:lnTo>
                    <a:pt x="3189" y="5028"/>
                  </a:lnTo>
                  <a:lnTo>
                    <a:pt x="3135" y="5028"/>
                  </a:lnTo>
                  <a:lnTo>
                    <a:pt x="3071" y="5026"/>
                  </a:lnTo>
                  <a:lnTo>
                    <a:pt x="2998" y="5026"/>
                  </a:lnTo>
                  <a:lnTo>
                    <a:pt x="2916" y="5024"/>
                  </a:lnTo>
                  <a:lnTo>
                    <a:pt x="2826" y="5022"/>
                  </a:lnTo>
                  <a:lnTo>
                    <a:pt x="2729" y="5020"/>
                  </a:lnTo>
                  <a:lnTo>
                    <a:pt x="2628" y="5018"/>
                  </a:lnTo>
                  <a:lnTo>
                    <a:pt x="2520" y="5016"/>
                  </a:lnTo>
                  <a:lnTo>
                    <a:pt x="2411" y="5014"/>
                  </a:lnTo>
                  <a:lnTo>
                    <a:pt x="2297" y="5012"/>
                  </a:lnTo>
                  <a:lnTo>
                    <a:pt x="2182" y="5008"/>
                  </a:lnTo>
                  <a:lnTo>
                    <a:pt x="2067" y="5006"/>
                  </a:lnTo>
                  <a:lnTo>
                    <a:pt x="1953" y="5002"/>
                  </a:lnTo>
                  <a:lnTo>
                    <a:pt x="1840" y="4998"/>
                  </a:lnTo>
                  <a:lnTo>
                    <a:pt x="1729" y="4996"/>
                  </a:lnTo>
                  <a:lnTo>
                    <a:pt x="1621" y="4992"/>
                  </a:lnTo>
                  <a:lnTo>
                    <a:pt x="1518" y="4988"/>
                  </a:lnTo>
                  <a:lnTo>
                    <a:pt x="1420" y="4982"/>
                  </a:lnTo>
                  <a:lnTo>
                    <a:pt x="1331" y="4978"/>
                  </a:lnTo>
                  <a:lnTo>
                    <a:pt x="1247" y="4974"/>
                  </a:lnTo>
                  <a:lnTo>
                    <a:pt x="1172" y="4969"/>
                  </a:lnTo>
                  <a:lnTo>
                    <a:pt x="1106" y="4965"/>
                  </a:lnTo>
                  <a:lnTo>
                    <a:pt x="1076" y="4957"/>
                  </a:lnTo>
                  <a:lnTo>
                    <a:pt x="1048" y="4953"/>
                  </a:lnTo>
                  <a:lnTo>
                    <a:pt x="1018" y="4953"/>
                  </a:lnTo>
                  <a:lnTo>
                    <a:pt x="969" y="4947"/>
                  </a:lnTo>
                  <a:lnTo>
                    <a:pt x="913" y="4939"/>
                  </a:lnTo>
                  <a:lnTo>
                    <a:pt x="855" y="4929"/>
                  </a:lnTo>
                  <a:lnTo>
                    <a:pt x="796" y="4915"/>
                  </a:lnTo>
                  <a:lnTo>
                    <a:pt x="732" y="4895"/>
                  </a:lnTo>
                  <a:lnTo>
                    <a:pt x="666" y="4871"/>
                  </a:lnTo>
                  <a:lnTo>
                    <a:pt x="601" y="4841"/>
                  </a:lnTo>
                  <a:lnTo>
                    <a:pt x="535" y="4804"/>
                  </a:lnTo>
                  <a:lnTo>
                    <a:pt x="467" y="4758"/>
                  </a:lnTo>
                  <a:lnTo>
                    <a:pt x="404" y="4702"/>
                  </a:lnTo>
                  <a:lnTo>
                    <a:pt x="340" y="4637"/>
                  </a:lnTo>
                  <a:lnTo>
                    <a:pt x="300" y="4587"/>
                  </a:lnTo>
                  <a:lnTo>
                    <a:pt x="265" y="4531"/>
                  </a:lnTo>
                  <a:lnTo>
                    <a:pt x="231" y="4474"/>
                  </a:lnTo>
                  <a:lnTo>
                    <a:pt x="203" y="4412"/>
                  </a:lnTo>
                  <a:lnTo>
                    <a:pt x="175" y="4349"/>
                  </a:lnTo>
                  <a:lnTo>
                    <a:pt x="153" y="4285"/>
                  </a:lnTo>
                  <a:lnTo>
                    <a:pt x="133" y="4222"/>
                  </a:lnTo>
                  <a:lnTo>
                    <a:pt x="117" y="4162"/>
                  </a:lnTo>
                  <a:lnTo>
                    <a:pt x="101" y="4104"/>
                  </a:lnTo>
                  <a:lnTo>
                    <a:pt x="90" y="4053"/>
                  </a:lnTo>
                  <a:lnTo>
                    <a:pt x="82" y="4005"/>
                  </a:lnTo>
                  <a:lnTo>
                    <a:pt x="74" y="3965"/>
                  </a:lnTo>
                  <a:lnTo>
                    <a:pt x="70" y="3935"/>
                  </a:lnTo>
                  <a:lnTo>
                    <a:pt x="66" y="3914"/>
                  </a:lnTo>
                  <a:lnTo>
                    <a:pt x="66" y="3904"/>
                  </a:lnTo>
                  <a:lnTo>
                    <a:pt x="66" y="3896"/>
                  </a:lnTo>
                  <a:lnTo>
                    <a:pt x="64" y="3874"/>
                  </a:lnTo>
                  <a:lnTo>
                    <a:pt x="60" y="3842"/>
                  </a:lnTo>
                  <a:lnTo>
                    <a:pt x="56" y="3800"/>
                  </a:lnTo>
                  <a:lnTo>
                    <a:pt x="50" y="3751"/>
                  </a:lnTo>
                  <a:lnTo>
                    <a:pt x="46" y="3689"/>
                  </a:lnTo>
                  <a:lnTo>
                    <a:pt x="40" y="3622"/>
                  </a:lnTo>
                  <a:lnTo>
                    <a:pt x="34" y="3546"/>
                  </a:lnTo>
                  <a:lnTo>
                    <a:pt x="26" y="3465"/>
                  </a:lnTo>
                  <a:lnTo>
                    <a:pt x="20" y="3377"/>
                  </a:lnTo>
                  <a:lnTo>
                    <a:pt x="16" y="3286"/>
                  </a:lnTo>
                  <a:lnTo>
                    <a:pt x="10" y="3190"/>
                  </a:lnTo>
                  <a:lnTo>
                    <a:pt x="6" y="3093"/>
                  </a:lnTo>
                  <a:lnTo>
                    <a:pt x="2" y="2992"/>
                  </a:lnTo>
                  <a:lnTo>
                    <a:pt x="0" y="2891"/>
                  </a:lnTo>
                  <a:lnTo>
                    <a:pt x="0" y="2787"/>
                  </a:lnTo>
                  <a:lnTo>
                    <a:pt x="0" y="2275"/>
                  </a:lnTo>
                  <a:lnTo>
                    <a:pt x="0" y="2169"/>
                  </a:lnTo>
                  <a:lnTo>
                    <a:pt x="2" y="2066"/>
                  </a:lnTo>
                  <a:lnTo>
                    <a:pt x="6" y="1965"/>
                  </a:lnTo>
                  <a:lnTo>
                    <a:pt x="10" y="1865"/>
                  </a:lnTo>
                  <a:lnTo>
                    <a:pt x="16" y="1768"/>
                  </a:lnTo>
                  <a:lnTo>
                    <a:pt x="20" y="1677"/>
                  </a:lnTo>
                  <a:lnTo>
                    <a:pt x="26" y="1589"/>
                  </a:lnTo>
                  <a:lnTo>
                    <a:pt x="34" y="1508"/>
                  </a:lnTo>
                  <a:lnTo>
                    <a:pt x="40" y="1432"/>
                  </a:lnTo>
                  <a:lnTo>
                    <a:pt x="46" y="1365"/>
                  </a:lnTo>
                  <a:lnTo>
                    <a:pt x="50" y="1305"/>
                  </a:lnTo>
                  <a:lnTo>
                    <a:pt x="56" y="1256"/>
                  </a:lnTo>
                  <a:lnTo>
                    <a:pt x="60" y="1214"/>
                  </a:lnTo>
                  <a:lnTo>
                    <a:pt x="64" y="1184"/>
                  </a:lnTo>
                  <a:lnTo>
                    <a:pt x="66" y="1166"/>
                  </a:lnTo>
                  <a:lnTo>
                    <a:pt x="66" y="1158"/>
                  </a:lnTo>
                  <a:lnTo>
                    <a:pt x="66" y="1148"/>
                  </a:lnTo>
                  <a:lnTo>
                    <a:pt x="70" y="1126"/>
                  </a:lnTo>
                  <a:lnTo>
                    <a:pt x="74" y="1095"/>
                  </a:lnTo>
                  <a:lnTo>
                    <a:pt x="82" y="1055"/>
                  </a:lnTo>
                  <a:lnTo>
                    <a:pt x="91" y="1007"/>
                  </a:lnTo>
                  <a:lnTo>
                    <a:pt x="103" y="954"/>
                  </a:lnTo>
                  <a:lnTo>
                    <a:pt x="117" y="896"/>
                  </a:lnTo>
                  <a:lnTo>
                    <a:pt x="135" y="834"/>
                  </a:lnTo>
                  <a:lnTo>
                    <a:pt x="155" y="771"/>
                  </a:lnTo>
                  <a:lnTo>
                    <a:pt x="179" y="705"/>
                  </a:lnTo>
                  <a:lnTo>
                    <a:pt x="207" y="642"/>
                  </a:lnTo>
                  <a:lnTo>
                    <a:pt x="237" y="578"/>
                  </a:lnTo>
                  <a:lnTo>
                    <a:pt x="271" y="518"/>
                  </a:lnTo>
                  <a:lnTo>
                    <a:pt x="308" y="465"/>
                  </a:lnTo>
                  <a:lnTo>
                    <a:pt x="350" y="415"/>
                  </a:lnTo>
                  <a:lnTo>
                    <a:pt x="418" y="346"/>
                  </a:lnTo>
                  <a:lnTo>
                    <a:pt x="483" y="288"/>
                  </a:lnTo>
                  <a:lnTo>
                    <a:pt x="551" y="240"/>
                  </a:lnTo>
                  <a:lnTo>
                    <a:pt x="619" y="203"/>
                  </a:lnTo>
                  <a:lnTo>
                    <a:pt x="684" y="171"/>
                  </a:lnTo>
                  <a:lnTo>
                    <a:pt x="748" y="147"/>
                  </a:lnTo>
                  <a:lnTo>
                    <a:pt x="810" y="129"/>
                  </a:lnTo>
                  <a:lnTo>
                    <a:pt x="869" y="117"/>
                  </a:lnTo>
                  <a:lnTo>
                    <a:pt x="923" y="107"/>
                  </a:lnTo>
                  <a:lnTo>
                    <a:pt x="973" y="101"/>
                  </a:lnTo>
                  <a:lnTo>
                    <a:pt x="1018" y="97"/>
                  </a:lnTo>
                  <a:lnTo>
                    <a:pt x="1050" y="97"/>
                  </a:lnTo>
                  <a:lnTo>
                    <a:pt x="1168" y="87"/>
                  </a:lnTo>
                  <a:lnTo>
                    <a:pt x="1289" y="77"/>
                  </a:lnTo>
                  <a:lnTo>
                    <a:pt x="1412" y="68"/>
                  </a:lnTo>
                  <a:lnTo>
                    <a:pt x="1540" y="60"/>
                  </a:lnTo>
                  <a:lnTo>
                    <a:pt x="1669" y="52"/>
                  </a:lnTo>
                  <a:lnTo>
                    <a:pt x="1798" y="44"/>
                  </a:lnTo>
                  <a:lnTo>
                    <a:pt x="1927" y="38"/>
                  </a:lnTo>
                  <a:lnTo>
                    <a:pt x="2057" y="32"/>
                  </a:lnTo>
                  <a:lnTo>
                    <a:pt x="2184" y="26"/>
                  </a:lnTo>
                  <a:lnTo>
                    <a:pt x="2307" y="22"/>
                  </a:lnTo>
                  <a:lnTo>
                    <a:pt x="2429" y="18"/>
                  </a:lnTo>
                  <a:lnTo>
                    <a:pt x="2544" y="14"/>
                  </a:lnTo>
                  <a:lnTo>
                    <a:pt x="2655" y="12"/>
                  </a:lnTo>
                  <a:lnTo>
                    <a:pt x="2759" y="8"/>
                  </a:lnTo>
                  <a:lnTo>
                    <a:pt x="2856" y="6"/>
                  </a:lnTo>
                  <a:lnTo>
                    <a:pt x="2946" y="4"/>
                  </a:lnTo>
                  <a:lnTo>
                    <a:pt x="3025" y="4"/>
                  </a:lnTo>
                  <a:lnTo>
                    <a:pt x="3097" y="2"/>
                  </a:lnTo>
                  <a:lnTo>
                    <a:pt x="3157" y="2"/>
                  </a:lnTo>
                  <a:lnTo>
                    <a:pt x="3206" y="0"/>
                  </a:lnTo>
                  <a:lnTo>
                    <a:pt x="3242" y="0"/>
                  </a:lnTo>
                  <a:lnTo>
                    <a:pt x="3264" y="0"/>
                  </a:lnTo>
                  <a:lnTo>
                    <a:pt x="327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1" name="Freeform 25">
              <a:extLst>
                <a:ext uri="{FF2B5EF4-FFF2-40B4-BE49-F238E27FC236}">
                  <a16:creationId xmlns:a16="http://schemas.microsoft.com/office/drawing/2014/main" id="{6B8A348C-DD60-29FB-BBEF-ACF63715D05C}"/>
                </a:ext>
              </a:extLst>
            </p:cNvPr>
            <p:cNvSpPr>
              <a:spLocks noEditPoints="1"/>
            </p:cNvSpPr>
            <p:nvPr/>
          </p:nvSpPr>
          <p:spPr bwMode="auto">
            <a:xfrm>
              <a:off x="5325063" y="2405228"/>
              <a:ext cx="164382" cy="175522"/>
            </a:xfrm>
            <a:custGeom>
              <a:avLst/>
              <a:gdLst>
                <a:gd name="T0" fmla="*/ 219 w 2299"/>
                <a:gd name="T1" fmla="*/ 300 h 2597"/>
                <a:gd name="T2" fmla="*/ 219 w 2299"/>
                <a:gd name="T3" fmla="*/ 2303 h 2597"/>
                <a:gd name="T4" fmla="*/ 1971 w 2299"/>
                <a:gd name="T5" fmla="*/ 1329 h 2597"/>
                <a:gd name="T6" fmla="*/ 219 w 2299"/>
                <a:gd name="T7" fmla="*/ 300 h 2597"/>
                <a:gd name="T8" fmla="*/ 109 w 2299"/>
                <a:gd name="T9" fmla="*/ 0 h 2597"/>
                <a:gd name="T10" fmla="*/ 139 w 2299"/>
                <a:gd name="T11" fmla="*/ 4 h 2597"/>
                <a:gd name="T12" fmla="*/ 165 w 2299"/>
                <a:gd name="T13" fmla="*/ 16 h 2597"/>
                <a:gd name="T14" fmla="*/ 2246 w 2299"/>
                <a:gd name="T15" fmla="*/ 1230 h 2597"/>
                <a:gd name="T16" fmla="*/ 2267 w 2299"/>
                <a:gd name="T17" fmla="*/ 1250 h 2597"/>
                <a:gd name="T18" fmla="*/ 2285 w 2299"/>
                <a:gd name="T19" fmla="*/ 1272 h 2597"/>
                <a:gd name="T20" fmla="*/ 2295 w 2299"/>
                <a:gd name="T21" fmla="*/ 1298 h 2597"/>
                <a:gd name="T22" fmla="*/ 2299 w 2299"/>
                <a:gd name="T23" fmla="*/ 1329 h 2597"/>
                <a:gd name="T24" fmla="*/ 2295 w 2299"/>
                <a:gd name="T25" fmla="*/ 1359 h 2597"/>
                <a:gd name="T26" fmla="*/ 2285 w 2299"/>
                <a:gd name="T27" fmla="*/ 1387 h 2597"/>
                <a:gd name="T28" fmla="*/ 2267 w 2299"/>
                <a:gd name="T29" fmla="*/ 1409 h 2597"/>
                <a:gd name="T30" fmla="*/ 2246 w 2299"/>
                <a:gd name="T31" fmla="*/ 1427 h 2597"/>
                <a:gd name="T32" fmla="*/ 165 w 2299"/>
                <a:gd name="T33" fmla="*/ 2587 h 2597"/>
                <a:gd name="T34" fmla="*/ 145 w 2299"/>
                <a:gd name="T35" fmla="*/ 2595 h 2597"/>
                <a:gd name="T36" fmla="*/ 129 w 2299"/>
                <a:gd name="T37" fmla="*/ 2597 h 2597"/>
                <a:gd name="T38" fmla="*/ 109 w 2299"/>
                <a:gd name="T39" fmla="*/ 2597 h 2597"/>
                <a:gd name="T40" fmla="*/ 91 w 2299"/>
                <a:gd name="T41" fmla="*/ 2597 h 2597"/>
                <a:gd name="T42" fmla="*/ 73 w 2299"/>
                <a:gd name="T43" fmla="*/ 2595 h 2597"/>
                <a:gd name="T44" fmla="*/ 56 w 2299"/>
                <a:gd name="T45" fmla="*/ 2587 h 2597"/>
                <a:gd name="T46" fmla="*/ 34 w 2299"/>
                <a:gd name="T47" fmla="*/ 2567 h 2597"/>
                <a:gd name="T48" fmla="*/ 16 w 2299"/>
                <a:gd name="T49" fmla="*/ 2545 h 2597"/>
                <a:gd name="T50" fmla="*/ 4 w 2299"/>
                <a:gd name="T51" fmla="*/ 2519 h 2597"/>
                <a:gd name="T52" fmla="*/ 0 w 2299"/>
                <a:gd name="T53" fmla="*/ 2488 h 2597"/>
                <a:gd name="T54" fmla="*/ 0 w 2299"/>
                <a:gd name="T55" fmla="*/ 115 h 2597"/>
                <a:gd name="T56" fmla="*/ 4 w 2299"/>
                <a:gd name="T57" fmla="*/ 84 h 2597"/>
                <a:gd name="T58" fmla="*/ 16 w 2299"/>
                <a:gd name="T59" fmla="*/ 58 h 2597"/>
                <a:gd name="T60" fmla="*/ 34 w 2299"/>
                <a:gd name="T61" fmla="*/ 36 h 2597"/>
                <a:gd name="T62" fmla="*/ 56 w 2299"/>
                <a:gd name="T63" fmla="*/ 16 h 2597"/>
                <a:gd name="T64" fmla="*/ 81 w 2299"/>
                <a:gd name="T65" fmla="*/ 4 h 2597"/>
                <a:gd name="T66" fmla="*/ 109 w 2299"/>
                <a:gd name="T67" fmla="*/ 0 h 2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99" h="2597">
                  <a:moveTo>
                    <a:pt x="219" y="300"/>
                  </a:moveTo>
                  <a:lnTo>
                    <a:pt x="219" y="2303"/>
                  </a:lnTo>
                  <a:lnTo>
                    <a:pt x="1971" y="1329"/>
                  </a:lnTo>
                  <a:lnTo>
                    <a:pt x="219" y="300"/>
                  </a:lnTo>
                  <a:close/>
                  <a:moveTo>
                    <a:pt x="109" y="0"/>
                  </a:moveTo>
                  <a:lnTo>
                    <a:pt x="139" y="4"/>
                  </a:lnTo>
                  <a:lnTo>
                    <a:pt x="165" y="16"/>
                  </a:lnTo>
                  <a:lnTo>
                    <a:pt x="2246" y="1230"/>
                  </a:lnTo>
                  <a:lnTo>
                    <a:pt x="2267" y="1250"/>
                  </a:lnTo>
                  <a:lnTo>
                    <a:pt x="2285" y="1272"/>
                  </a:lnTo>
                  <a:lnTo>
                    <a:pt x="2295" y="1298"/>
                  </a:lnTo>
                  <a:lnTo>
                    <a:pt x="2299" y="1329"/>
                  </a:lnTo>
                  <a:lnTo>
                    <a:pt x="2295" y="1359"/>
                  </a:lnTo>
                  <a:lnTo>
                    <a:pt x="2285" y="1387"/>
                  </a:lnTo>
                  <a:lnTo>
                    <a:pt x="2267" y="1409"/>
                  </a:lnTo>
                  <a:lnTo>
                    <a:pt x="2246" y="1427"/>
                  </a:lnTo>
                  <a:lnTo>
                    <a:pt x="165" y="2587"/>
                  </a:lnTo>
                  <a:lnTo>
                    <a:pt x="145" y="2595"/>
                  </a:lnTo>
                  <a:lnTo>
                    <a:pt x="129" y="2597"/>
                  </a:lnTo>
                  <a:lnTo>
                    <a:pt x="109" y="2597"/>
                  </a:lnTo>
                  <a:lnTo>
                    <a:pt x="91" y="2597"/>
                  </a:lnTo>
                  <a:lnTo>
                    <a:pt x="73" y="2595"/>
                  </a:lnTo>
                  <a:lnTo>
                    <a:pt x="56" y="2587"/>
                  </a:lnTo>
                  <a:lnTo>
                    <a:pt x="34" y="2567"/>
                  </a:lnTo>
                  <a:lnTo>
                    <a:pt x="16" y="2545"/>
                  </a:lnTo>
                  <a:lnTo>
                    <a:pt x="4" y="2519"/>
                  </a:lnTo>
                  <a:lnTo>
                    <a:pt x="0" y="2488"/>
                  </a:lnTo>
                  <a:lnTo>
                    <a:pt x="0" y="115"/>
                  </a:lnTo>
                  <a:lnTo>
                    <a:pt x="4" y="84"/>
                  </a:lnTo>
                  <a:lnTo>
                    <a:pt x="16" y="58"/>
                  </a:lnTo>
                  <a:lnTo>
                    <a:pt x="34" y="36"/>
                  </a:lnTo>
                  <a:lnTo>
                    <a:pt x="56" y="16"/>
                  </a:lnTo>
                  <a:lnTo>
                    <a:pt x="81"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a typeface="+mn-ea"/>
                <a:cs typeface="+mn-cs"/>
              </a:endParaRPr>
            </a:p>
          </p:txBody>
        </p:sp>
      </p:grpSp>
      <p:grpSp>
        <p:nvGrpSpPr>
          <p:cNvPr id="62" name="Group 61">
            <a:extLst>
              <a:ext uri="{FF2B5EF4-FFF2-40B4-BE49-F238E27FC236}">
                <a16:creationId xmlns:a16="http://schemas.microsoft.com/office/drawing/2014/main" id="{71656C72-5FEA-5FF0-9B4C-821900B436A0}"/>
              </a:ext>
            </a:extLst>
          </p:cNvPr>
          <p:cNvGrpSpPr/>
          <p:nvPr/>
        </p:nvGrpSpPr>
        <p:grpSpPr>
          <a:xfrm>
            <a:off x="8738302" y="1573688"/>
            <a:ext cx="414770" cy="380184"/>
            <a:chOff x="9414555" y="2268033"/>
            <a:chExt cx="414770" cy="380184"/>
          </a:xfrm>
        </p:grpSpPr>
        <p:sp>
          <p:nvSpPr>
            <p:cNvPr id="63" name="Freeform 67">
              <a:extLst>
                <a:ext uri="{FF2B5EF4-FFF2-40B4-BE49-F238E27FC236}">
                  <a16:creationId xmlns:a16="http://schemas.microsoft.com/office/drawing/2014/main" id="{2C7F1086-E333-6C88-F62F-90C275057C1D}"/>
                </a:ext>
              </a:extLst>
            </p:cNvPr>
            <p:cNvSpPr>
              <a:spLocks/>
            </p:cNvSpPr>
            <p:nvPr/>
          </p:nvSpPr>
          <p:spPr bwMode="auto">
            <a:xfrm>
              <a:off x="9744195" y="2294465"/>
              <a:ext cx="14041" cy="14242"/>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4" name="Freeform 68">
              <a:extLst>
                <a:ext uri="{FF2B5EF4-FFF2-40B4-BE49-F238E27FC236}">
                  <a16:creationId xmlns:a16="http://schemas.microsoft.com/office/drawing/2014/main" id="{851AC378-58FD-E597-BEAA-00E63CB92721}"/>
                </a:ext>
              </a:extLst>
            </p:cNvPr>
            <p:cNvSpPr>
              <a:spLocks/>
            </p:cNvSpPr>
            <p:nvPr/>
          </p:nvSpPr>
          <p:spPr bwMode="auto">
            <a:xfrm>
              <a:off x="9707892" y="2294465"/>
              <a:ext cx="14294" cy="14242"/>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5" name="Freeform 69">
              <a:extLst>
                <a:ext uri="{FF2B5EF4-FFF2-40B4-BE49-F238E27FC236}">
                  <a16:creationId xmlns:a16="http://schemas.microsoft.com/office/drawing/2014/main" id="{82705CD9-0E40-FC6A-CD45-CB7E25950CDB}"/>
                </a:ext>
              </a:extLst>
            </p:cNvPr>
            <p:cNvSpPr>
              <a:spLocks/>
            </p:cNvSpPr>
            <p:nvPr/>
          </p:nvSpPr>
          <p:spPr bwMode="auto">
            <a:xfrm>
              <a:off x="9780246" y="2294465"/>
              <a:ext cx="14294" cy="14242"/>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6" name="Freeform 70">
              <a:extLst>
                <a:ext uri="{FF2B5EF4-FFF2-40B4-BE49-F238E27FC236}">
                  <a16:creationId xmlns:a16="http://schemas.microsoft.com/office/drawing/2014/main" id="{5E911CFB-75CC-2784-373B-51E096DB6450}"/>
                </a:ext>
              </a:extLst>
            </p:cNvPr>
            <p:cNvSpPr>
              <a:spLocks noEditPoints="1"/>
            </p:cNvSpPr>
            <p:nvPr/>
          </p:nvSpPr>
          <p:spPr bwMode="auto">
            <a:xfrm>
              <a:off x="9507780" y="2369141"/>
              <a:ext cx="228319" cy="231600"/>
            </a:xfrm>
            <a:custGeom>
              <a:avLst/>
              <a:gdLst>
                <a:gd name="T0" fmla="*/ 3210 w 3610"/>
                <a:gd name="T1" fmla="*/ 3358 h 3611"/>
                <a:gd name="T2" fmla="*/ 1358 w 3610"/>
                <a:gd name="T3" fmla="*/ 209 h 3611"/>
                <a:gd name="T4" fmla="*/ 1022 w 3610"/>
                <a:gd name="T5" fmla="*/ 259 h 3611"/>
                <a:gd name="T6" fmla="*/ 720 w 3610"/>
                <a:gd name="T7" fmla="*/ 402 h 3611"/>
                <a:gd name="T8" fmla="*/ 469 w 3610"/>
                <a:gd name="T9" fmla="*/ 627 h 3611"/>
                <a:gd name="T10" fmla="*/ 302 w 3610"/>
                <a:gd name="T11" fmla="*/ 901 h 3611"/>
                <a:gd name="T12" fmla="*/ 219 w 3610"/>
                <a:gd name="T13" fmla="*/ 1203 h 3611"/>
                <a:gd name="T14" fmla="*/ 219 w 3610"/>
                <a:gd name="T15" fmla="*/ 1515 h 3611"/>
                <a:gd name="T16" fmla="*/ 302 w 3610"/>
                <a:gd name="T17" fmla="*/ 1817 h 3611"/>
                <a:gd name="T18" fmla="*/ 469 w 3610"/>
                <a:gd name="T19" fmla="*/ 2090 h 3611"/>
                <a:gd name="T20" fmla="*/ 720 w 3610"/>
                <a:gd name="T21" fmla="*/ 2316 h 3611"/>
                <a:gd name="T22" fmla="*/ 1022 w 3610"/>
                <a:gd name="T23" fmla="*/ 2460 h 3611"/>
                <a:gd name="T24" fmla="*/ 1358 w 3610"/>
                <a:gd name="T25" fmla="*/ 2509 h 3611"/>
                <a:gd name="T26" fmla="*/ 1695 w 3610"/>
                <a:gd name="T27" fmla="*/ 2460 h 3611"/>
                <a:gd name="T28" fmla="*/ 1997 w 3610"/>
                <a:gd name="T29" fmla="*/ 2316 h 3611"/>
                <a:gd name="T30" fmla="*/ 2248 w 3610"/>
                <a:gd name="T31" fmla="*/ 2090 h 3611"/>
                <a:gd name="T32" fmla="*/ 2415 w 3610"/>
                <a:gd name="T33" fmla="*/ 1817 h 3611"/>
                <a:gd name="T34" fmla="*/ 2498 w 3610"/>
                <a:gd name="T35" fmla="*/ 1515 h 3611"/>
                <a:gd name="T36" fmla="*/ 2498 w 3610"/>
                <a:gd name="T37" fmla="*/ 1203 h 3611"/>
                <a:gd name="T38" fmla="*/ 2415 w 3610"/>
                <a:gd name="T39" fmla="*/ 901 h 3611"/>
                <a:gd name="T40" fmla="*/ 2248 w 3610"/>
                <a:gd name="T41" fmla="*/ 627 h 3611"/>
                <a:gd name="T42" fmla="*/ 1997 w 3610"/>
                <a:gd name="T43" fmla="*/ 402 h 3611"/>
                <a:gd name="T44" fmla="*/ 1695 w 3610"/>
                <a:gd name="T45" fmla="*/ 259 h 3611"/>
                <a:gd name="T46" fmla="*/ 1358 w 3610"/>
                <a:gd name="T47" fmla="*/ 209 h 3611"/>
                <a:gd name="T48" fmla="*/ 1597 w 3610"/>
                <a:gd name="T49" fmla="*/ 20 h 3611"/>
                <a:gd name="T50" fmla="*/ 1933 w 3610"/>
                <a:gd name="T51" fmla="*/ 126 h 3611"/>
                <a:gd name="T52" fmla="*/ 2232 w 3610"/>
                <a:gd name="T53" fmla="*/ 316 h 3611"/>
                <a:gd name="T54" fmla="*/ 2470 w 3610"/>
                <a:gd name="T55" fmla="*/ 577 h 3611"/>
                <a:gd name="T56" fmla="*/ 2629 w 3610"/>
                <a:gd name="T57" fmla="*/ 877 h 3611"/>
                <a:gd name="T58" fmla="*/ 2709 w 3610"/>
                <a:gd name="T59" fmla="*/ 1199 h 3611"/>
                <a:gd name="T60" fmla="*/ 2707 w 3610"/>
                <a:gd name="T61" fmla="*/ 1531 h 3611"/>
                <a:gd name="T62" fmla="*/ 2626 w 3610"/>
                <a:gd name="T63" fmla="*/ 1853 h 3611"/>
                <a:gd name="T64" fmla="*/ 2462 w 3610"/>
                <a:gd name="T65" fmla="*/ 2151 h 3611"/>
                <a:gd name="T66" fmla="*/ 2616 w 3610"/>
                <a:gd name="T67" fmla="*/ 2320 h 3611"/>
                <a:gd name="T68" fmla="*/ 2707 w 3610"/>
                <a:gd name="T69" fmla="*/ 2291 h 3611"/>
                <a:gd name="T70" fmla="*/ 3580 w 3610"/>
                <a:gd name="T71" fmla="*/ 3137 h 3611"/>
                <a:gd name="T72" fmla="*/ 3610 w 3610"/>
                <a:gd name="T73" fmla="*/ 3227 h 3611"/>
                <a:gd name="T74" fmla="*/ 3286 w 3610"/>
                <a:gd name="T75" fmla="*/ 3581 h 3611"/>
                <a:gd name="T76" fmla="*/ 3210 w 3610"/>
                <a:gd name="T77" fmla="*/ 3611 h 3611"/>
                <a:gd name="T78" fmla="*/ 3137 w 3610"/>
                <a:gd name="T79" fmla="*/ 3581 h 3611"/>
                <a:gd name="T80" fmla="*/ 2293 w 3610"/>
                <a:gd name="T81" fmla="*/ 2718 h 3611"/>
                <a:gd name="T82" fmla="*/ 2303 w 3610"/>
                <a:gd name="T83" fmla="*/ 2638 h 3611"/>
                <a:gd name="T84" fmla="*/ 2244 w 3610"/>
                <a:gd name="T85" fmla="*/ 2392 h 3611"/>
                <a:gd name="T86" fmla="*/ 1941 w 3610"/>
                <a:gd name="T87" fmla="*/ 2589 h 3611"/>
                <a:gd name="T88" fmla="*/ 1601 w 3610"/>
                <a:gd name="T89" fmla="*/ 2698 h 3611"/>
                <a:gd name="T90" fmla="*/ 1237 w 3610"/>
                <a:gd name="T91" fmla="*/ 2714 h 3611"/>
                <a:gd name="T92" fmla="*/ 893 w 3610"/>
                <a:gd name="T93" fmla="*/ 2636 h 3611"/>
                <a:gd name="T94" fmla="*/ 579 w 3610"/>
                <a:gd name="T95" fmla="*/ 2473 h 3611"/>
                <a:gd name="T96" fmla="*/ 316 w 3610"/>
                <a:gd name="T97" fmla="*/ 2235 h 3611"/>
                <a:gd name="T98" fmla="*/ 131 w 3610"/>
                <a:gd name="T99" fmla="*/ 1947 h 3611"/>
                <a:gd name="T100" fmla="*/ 26 w 3610"/>
                <a:gd name="T101" fmla="*/ 1633 h 3611"/>
                <a:gd name="T102" fmla="*/ 0 w 3610"/>
                <a:gd name="T103" fmla="*/ 1305 h 3611"/>
                <a:gd name="T104" fmla="*/ 52 w 3610"/>
                <a:gd name="T105" fmla="*/ 978 h 3611"/>
                <a:gd name="T106" fmla="*/ 185 w 3610"/>
                <a:gd name="T107" fmla="*/ 670 h 3611"/>
                <a:gd name="T108" fmla="*/ 396 w 3610"/>
                <a:gd name="T109" fmla="*/ 398 h 3611"/>
                <a:gd name="T110" fmla="*/ 680 w 3610"/>
                <a:gd name="T111" fmla="*/ 179 h 3611"/>
                <a:gd name="T112" fmla="*/ 1004 w 3610"/>
                <a:gd name="T113" fmla="*/ 46 h 3611"/>
                <a:gd name="T114" fmla="*/ 1358 w 3610"/>
                <a:gd name="T115" fmla="*/ 0 h 3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10" h="3611">
                  <a:moveTo>
                    <a:pt x="2691" y="2543"/>
                  </a:moveTo>
                  <a:lnTo>
                    <a:pt x="2542" y="2690"/>
                  </a:lnTo>
                  <a:lnTo>
                    <a:pt x="3210" y="3358"/>
                  </a:lnTo>
                  <a:lnTo>
                    <a:pt x="3359" y="3211"/>
                  </a:lnTo>
                  <a:lnTo>
                    <a:pt x="2691" y="2543"/>
                  </a:lnTo>
                  <a:close/>
                  <a:moveTo>
                    <a:pt x="1358" y="209"/>
                  </a:moveTo>
                  <a:lnTo>
                    <a:pt x="1243" y="215"/>
                  </a:lnTo>
                  <a:lnTo>
                    <a:pt x="1132" y="231"/>
                  </a:lnTo>
                  <a:lnTo>
                    <a:pt x="1022" y="259"/>
                  </a:lnTo>
                  <a:lnTo>
                    <a:pt x="917" y="295"/>
                  </a:lnTo>
                  <a:lnTo>
                    <a:pt x="815" y="344"/>
                  </a:lnTo>
                  <a:lnTo>
                    <a:pt x="720" y="402"/>
                  </a:lnTo>
                  <a:lnTo>
                    <a:pt x="628" y="470"/>
                  </a:lnTo>
                  <a:lnTo>
                    <a:pt x="545" y="545"/>
                  </a:lnTo>
                  <a:lnTo>
                    <a:pt x="469" y="627"/>
                  </a:lnTo>
                  <a:lnTo>
                    <a:pt x="404" y="714"/>
                  </a:lnTo>
                  <a:lnTo>
                    <a:pt x="348" y="806"/>
                  </a:lnTo>
                  <a:lnTo>
                    <a:pt x="302" y="901"/>
                  </a:lnTo>
                  <a:lnTo>
                    <a:pt x="264" y="1000"/>
                  </a:lnTo>
                  <a:lnTo>
                    <a:pt x="237" y="1102"/>
                  </a:lnTo>
                  <a:lnTo>
                    <a:pt x="219" y="1203"/>
                  </a:lnTo>
                  <a:lnTo>
                    <a:pt x="209" y="1307"/>
                  </a:lnTo>
                  <a:lnTo>
                    <a:pt x="209" y="1412"/>
                  </a:lnTo>
                  <a:lnTo>
                    <a:pt x="219" y="1515"/>
                  </a:lnTo>
                  <a:lnTo>
                    <a:pt x="237" y="1617"/>
                  </a:lnTo>
                  <a:lnTo>
                    <a:pt x="264" y="1718"/>
                  </a:lnTo>
                  <a:lnTo>
                    <a:pt x="302" y="1817"/>
                  </a:lnTo>
                  <a:lnTo>
                    <a:pt x="348" y="1911"/>
                  </a:lnTo>
                  <a:lnTo>
                    <a:pt x="404" y="2004"/>
                  </a:lnTo>
                  <a:lnTo>
                    <a:pt x="469" y="2090"/>
                  </a:lnTo>
                  <a:lnTo>
                    <a:pt x="545" y="2173"/>
                  </a:lnTo>
                  <a:lnTo>
                    <a:pt x="628" y="2249"/>
                  </a:lnTo>
                  <a:lnTo>
                    <a:pt x="720" y="2316"/>
                  </a:lnTo>
                  <a:lnTo>
                    <a:pt x="815" y="2374"/>
                  </a:lnTo>
                  <a:lnTo>
                    <a:pt x="917" y="2422"/>
                  </a:lnTo>
                  <a:lnTo>
                    <a:pt x="1022" y="2460"/>
                  </a:lnTo>
                  <a:lnTo>
                    <a:pt x="1132" y="2487"/>
                  </a:lnTo>
                  <a:lnTo>
                    <a:pt x="1243" y="2503"/>
                  </a:lnTo>
                  <a:lnTo>
                    <a:pt x="1358" y="2509"/>
                  </a:lnTo>
                  <a:lnTo>
                    <a:pt x="1472" y="2503"/>
                  </a:lnTo>
                  <a:lnTo>
                    <a:pt x="1585" y="2487"/>
                  </a:lnTo>
                  <a:lnTo>
                    <a:pt x="1695" y="2460"/>
                  </a:lnTo>
                  <a:lnTo>
                    <a:pt x="1798" y="2422"/>
                  </a:lnTo>
                  <a:lnTo>
                    <a:pt x="1899" y="2374"/>
                  </a:lnTo>
                  <a:lnTo>
                    <a:pt x="1997" y="2316"/>
                  </a:lnTo>
                  <a:lnTo>
                    <a:pt x="2086" y="2249"/>
                  </a:lnTo>
                  <a:lnTo>
                    <a:pt x="2172" y="2173"/>
                  </a:lnTo>
                  <a:lnTo>
                    <a:pt x="2248" y="2090"/>
                  </a:lnTo>
                  <a:lnTo>
                    <a:pt x="2311" y="2004"/>
                  </a:lnTo>
                  <a:lnTo>
                    <a:pt x="2367" y="1911"/>
                  </a:lnTo>
                  <a:lnTo>
                    <a:pt x="2415" y="1817"/>
                  </a:lnTo>
                  <a:lnTo>
                    <a:pt x="2452" y="1718"/>
                  </a:lnTo>
                  <a:lnTo>
                    <a:pt x="2480" y="1617"/>
                  </a:lnTo>
                  <a:lnTo>
                    <a:pt x="2498" y="1515"/>
                  </a:lnTo>
                  <a:lnTo>
                    <a:pt x="2508" y="1412"/>
                  </a:lnTo>
                  <a:lnTo>
                    <a:pt x="2508" y="1307"/>
                  </a:lnTo>
                  <a:lnTo>
                    <a:pt x="2498" y="1203"/>
                  </a:lnTo>
                  <a:lnTo>
                    <a:pt x="2480" y="1102"/>
                  </a:lnTo>
                  <a:lnTo>
                    <a:pt x="2452" y="1000"/>
                  </a:lnTo>
                  <a:lnTo>
                    <a:pt x="2415" y="901"/>
                  </a:lnTo>
                  <a:lnTo>
                    <a:pt x="2367" y="806"/>
                  </a:lnTo>
                  <a:lnTo>
                    <a:pt x="2311" y="714"/>
                  </a:lnTo>
                  <a:lnTo>
                    <a:pt x="2248" y="627"/>
                  </a:lnTo>
                  <a:lnTo>
                    <a:pt x="2172" y="545"/>
                  </a:lnTo>
                  <a:lnTo>
                    <a:pt x="2086" y="470"/>
                  </a:lnTo>
                  <a:lnTo>
                    <a:pt x="1997" y="402"/>
                  </a:lnTo>
                  <a:lnTo>
                    <a:pt x="1899" y="344"/>
                  </a:lnTo>
                  <a:lnTo>
                    <a:pt x="1798" y="295"/>
                  </a:lnTo>
                  <a:lnTo>
                    <a:pt x="1695" y="259"/>
                  </a:lnTo>
                  <a:lnTo>
                    <a:pt x="1585" y="231"/>
                  </a:lnTo>
                  <a:lnTo>
                    <a:pt x="1472" y="215"/>
                  </a:lnTo>
                  <a:lnTo>
                    <a:pt x="1358" y="209"/>
                  </a:lnTo>
                  <a:close/>
                  <a:moveTo>
                    <a:pt x="1358" y="0"/>
                  </a:moveTo>
                  <a:lnTo>
                    <a:pt x="1478" y="4"/>
                  </a:lnTo>
                  <a:lnTo>
                    <a:pt x="1597" y="20"/>
                  </a:lnTo>
                  <a:lnTo>
                    <a:pt x="1713" y="46"/>
                  </a:lnTo>
                  <a:lnTo>
                    <a:pt x="1824" y="82"/>
                  </a:lnTo>
                  <a:lnTo>
                    <a:pt x="1933" y="126"/>
                  </a:lnTo>
                  <a:lnTo>
                    <a:pt x="2037" y="179"/>
                  </a:lnTo>
                  <a:lnTo>
                    <a:pt x="2136" y="243"/>
                  </a:lnTo>
                  <a:lnTo>
                    <a:pt x="2232" y="316"/>
                  </a:lnTo>
                  <a:lnTo>
                    <a:pt x="2321" y="398"/>
                  </a:lnTo>
                  <a:lnTo>
                    <a:pt x="2401" y="485"/>
                  </a:lnTo>
                  <a:lnTo>
                    <a:pt x="2470" y="577"/>
                  </a:lnTo>
                  <a:lnTo>
                    <a:pt x="2532" y="672"/>
                  </a:lnTo>
                  <a:lnTo>
                    <a:pt x="2586" y="774"/>
                  </a:lnTo>
                  <a:lnTo>
                    <a:pt x="2629" y="877"/>
                  </a:lnTo>
                  <a:lnTo>
                    <a:pt x="2665" y="982"/>
                  </a:lnTo>
                  <a:lnTo>
                    <a:pt x="2691" y="1090"/>
                  </a:lnTo>
                  <a:lnTo>
                    <a:pt x="2709" y="1199"/>
                  </a:lnTo>
                  <a:lnTo>
                    <a:pt x="2717" y="1310"/>
                  </a:lnTo>
                  <a:lnTo>
                    <a:pt x="2717" y="1420"/>
                  </a:lnTo>
                  <a:lnTo>
                    <a:pt x="2707" y="1531"/>
                  </a:lnTo>
                  <a:lnTo>
                    <a:pt x="2689" y="1640"/>
                  </a:lnTo>
                  <a:lnTo>
                    <a:pt x="2661" y="1748"/>
                  </a:lnTo>
                  <a:lnTo>
                    <a:pt x="2626" y="1853"/>
                  </a:lnTo>
                  <a:lnTo>
                    <a:pt x="2580" y="1957"/>
                  </a:lnTo>
                  <a:lnTo>
                    <a:pt x="2526" y="2056"/>
                  </a:lnTo>
                  <a:lnTo>
                    <a:pt x="2462" y="2151"/>
                  </a:lnTo>
                  <a:lnTo>
                    <a:pt x="2391" y="2243"/>
                  </a:lnTo>
                  <a:lnTo>
                    <a:pt x="2542" y="2394"/>
                  </a:lnTo>
                  <a:lnTo>
                    <a:pt x="2616" y="2320"/>
                  </a:lnTo>
                  <a:lnTo>
                    <a:pt x="2643" y="2300"/>
                  </a:lnTo>
                  <a:lnTo>
                    <a:pt x="2673" y="2291"/>
                  </a:lnTo>
                  <a:lnTo>
                    <a:pt x="2707" y="2291"/>
                  </a:lnTo>
                  <a:lnTo>
                    <a:pt x="2737" y="2300"/>
                  </a:lnTo>
                  <a:lnTo>
                    <a:pt x="2765" y="2320"/>
                  </a:lnTo>
                  <a:lnTo>
                    <a:pt x="3580" y="3137"/>
                  </a:lnTo>
                  <a:lnTo>
                    <a:pt x="3600" y="3163"/>
                  </a:lnTo>
                  <a:lnTo>
                    <a:pt x="3610" y="3195"/>
                  </a:lnTo>
                  <a:lnTo>
                    <a:pt x="3610" y="3227"/>
                  </a:lnTo>
                  <a:lnTo>
                    <a:pt x="3600" y="3257"/>
                  </a:lnTo>
                  <a:lnTo>
                    <a:pt x="3580" y="3285"/>
                  </a:lnTo>
                  <a:lnTo>
                    <a:pt x="3286" y="3581"/>
                  </a:lnTo>
                  <a:lnTo>
                    <a:pt x="3264" y="3597"/>
                  </a:lnTo>
                  <a:lnTo>
                    <a:pt x="3238" y="3607"/>
                  </a:lnTo>
                  <a:lnTo>
                    <a:pt x="3210" y="3611"/>
                  </a:lnTo>
                  <a:lnTo>
                    <a:pt x="3184" y="3607"/>
                  </a:lnTo>
                  <a:lnTo>
                    <a:pt x="3159" y="3597"/>
                  </a:lnTo>
                  <a:lnTo>
                    <a:pt x="3137" y="3581"/>
                  </a:lnTo>
                  <a:lnTo>
                    <a:pt x="2319" y="2764"/>
                  </a:lnTo>
                  <a:lnTo>
                    <a:pt x="2303" y="2742"/>
                  </a:lnTo>
                  <a:lnTo>
                    <a:pt x="2293" y="2718"/>
                  </a:lnTo>
                  <a:lnTo>
                    <a:pt x="2289" y="2690"/>
                  </a:lnTo>
                  <a:lnTo>
                    <a:pt x="2293" y="2662"/>
                  </a:lnTo>
                  <a:lnTo>
                    <a:pt x="2303" y="2638"/>
                  </a:lnTo>
                  <a:lnTo>
                    <a:pt x="2321" y="2617"/>
                  </a:lnTo>
                  <a:lnTo>
                    <a:pt x="2395" y="2543"/>
                  </a:lnTo>
                  <a:lnTo>
                    <a:pt x="2244" y="2392"/>
                  </a:lnTo>
                  <a:lnTo>
                    <a:pt x="2148" y="2465"/>
                  </a:lnTo>
                  <a:lnTo>
                    <a:pt x="2047" y="2531"/>
                  </a:lnTo>
                  <a:lnTo>
                    <a:pt x="1941" y="2589"/>
                  </a:lnTo>
                  <a:lnTo>
                    <a:pt x="1832" y="2634"/>
                  </a:lnTo>
                  <a:lnTo>
                    <a:pt x="1718" y="2670"/>
                  </a:lnTo>
                  <a:lnTo>
                    <a:pt x="1601" y="2698"/>
                  </a:lnTo>
                  <a:lnTo>
                    <a:pt x="1480" y="2714"/>
                  </a:lnTo>
                  <a:lnTo>
                    <a:pt x="1358" y="2718"/>
                  </a:lnTo>
                  <a:lnTo>
                    <a:pt x="1237" y="2714"/>
                  </a:lnTo>
                  <a:lnTo>
                    <a:pt x="1120" y="2698"/>
                  </a:lnTo>
                  <a:lnTo>
                    <a:pt x="1004" y="2672"/>
                  </a:lnTo>
                  <a:lnTo>
                    <a:pt x="893" y="2636"/>
                  </a:lnTo>
                  <a:lnTo>
                    <a:pt x="784" y="2593"/>
                  </a:lnTo>
                  <a:lnTo>
                    <a:pt x="680" y="2537"/>
                  </a:lnTo>
                  <a:lnTo>
                    <a:pt x="579" y="2473"/>
                  </a:lnTo>
                  <a:lnTo>
                    <a:pt x="485" y="2402"/>
                  </a:lnTo>
                  <a:lnTo>
                    <a:pt x="396" y="2320"/>
                  </a:lnTo>
                  <a:lnTo>
                    <a:pt x="316" y="2235"/>
                  </a:lnTo>
                  <a:lnTo>
                    <a:pt x="247" y="2143"/>
                  </a:lnTo>
                  <a:lnTo>
                    <a:pt x="185" y="2048"/>
                  </a:lnTo>
                  <a:lnTo>
                    <a:pt x="131" y="1947"/>
                  </a:lnTo>
                  <a:lnTo>
                    <a:pt x="87" y="1845"/>
                  </a:lnTo>
                  <a:lnTo>
                    <a:pt x="52" y="1740"/>
                  </a:lnTo>
                  <a:lnTo>
                    <a:pt x="26" y="1633"/>
                  </a:lnTo>
                  <a:lnTo>
                    <a:pt x="8" y="1523"/>
                  </a:lnTo>
                  <a:lnTo>
                    <a:pt x="0" y="1414"/>
                  </a:lnTo>
                  <a:lnTo>
                    <a:pt x="0" y="1305"/>
                  </a:lnTo>
                  <a:lnTo>
                    <a:pt x="8" y="1195"/>
                  </a:lnTo>
                  <a:lnTo>
                    <a:pt x="26" y="1086"/>
                  </a:lnTo>
                  <a:lnTo>
                    <a:pt x="52" y="978"/>
                  </a:lnTo>
                  <a:lnTo>
                    <a:pt x="87" y="873"/>
                  </a:lnTo>
                  <a:lnTo>
                    <a:pt x="131" y="770"/>
                  </a:lnTo>
                  <a:lnTo>
                    <a:pt x="185" y="670"/>
                  </a:lnTo>
                  <a:lnTo>
                    <a:pt x="247" y="575"/>
                  </a:lnTo>
                  <a:lnTo>
                    <a:pt x="316" y="483"/>
                  </a:lnTo>
                  <a:lnTo>
                    <a:pt x="396" y="398"/>
                  </a:lnTo>
                  <a:lnTo>
                    <a:pt x="485" y="316"/>
                  </a:lnTo>
                  <a:lnTo>
                    <a:pt x="579" y="243"/>
                  </a:lnTo>
                  <a:lnTo>
                    <a:pt x="680" y="179"/>
                  </a:lnTo>
                  <a:lnTo>
                    <a:pt x="784" y="126"/>
                  </a:lnTo>
                  <a:lnTo>
                    <a:pt x="893" y="82"/>
                  </a:lnTo>
                  <a:lnTo>
                    <a:pt x="1004" y="46"/>
                  </a:lnTo>
                  <a:lnTo>
                    <a:pt x="1120" y="20"/>
                  </a:lnTo>
                  <a:lnTo>
                    <a:pt x="1237" y="4"/>
                  </a:lnTo>
                  <a:lnTo>
                    <a:pt x="135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7" name="Freeform 71">
              <a:extLst>
                <a:ext uri="{FF2B5EF4-FFF2-40B4-BE49-F238E27FC236}">
                  <a16:creationId xmlns:a16="http://schemas.microsoft.com/office/drawing/2014/main" id="{8D64AF9C-DE17-4B6E-0D5D-CA859D558AFD}"/>
                </a:ext>
              </a:extLst>
            </p:cNvPr>
            <p:cNvSpPr>
              <a:spLocks noEditPoints="1"/>
            </p:cNvSpPr>
            <p:nvPr/>
          </p:nvSpPr>
          <p:spPr bwMode="auto">
            <a:xfrm>
              <a:off x="9534217" y="2395959"/>
              <a:ext cx="119030" cy="120740"/>
            </a:xfrm>
            <a:custGeom>
              <a:avLst/>
              <a:gdLst>
                <a:gd name="T0" fmla="*/ 857 w 1881"/>
                <a:gd name="T1" fmla="*/ 213 h 1882"/>
                <a:gd name="T2" fmla="*/ 698 w 1881"/>
                <a:gd name="T3" fmla="*/ 250 h 1882"/>
                <a:gd name="T4" fmla="*/ 551 w 1881"/>
                <a:gd name="T5" fmla="*/ 320 h 1882"/>
                <a:gd name="T6" fmla="*/ 423 w 1881"/>
                <a:gd name="T7" fmla="*/ 423 h 1882"/>
                <a:gd name="T8" fmla="*/ 318 w 1881"/>
                <a:gd name="T9" fmla="*/ 557 h 1882"/>
                <a:gd name="T10" fmla="*/ 248 w 1881"/>
                <a:gd name="T11" fmla="*/ 704 h 1882"/>
                <a:gd name="T12" fmla="*/ 212 w 1881"/>
                <a:gd name="T13" fmla="*/ 861 h 1882"/>
                <a:gd name="T14" fmla="*/ 212 w 1881"/>
                <a:gd name="T15" fmla="*/ 1022 h 1882"/>
                <a:gd name="T16" fmla="*/ 248 w 1881"/>
                <a:gd name="T17" fmla="*/ 1179 h 1882"/>
                <a:gd name="T18" fmla="*/ 318 w 1881"/>
                <a:gd name="T19" fmla="*/ 1326 h 1882"/>
                <a:gd name="T20" fmla="*/ 423 w 1881"/>
                <a:gd name="T21" fmla="*/ 1459 h 1882"/>
                <a:gd name="T22" fmla="*/ 551 w 1881"/>
                <a:gd name="T23" fmla="*/ 1562 h 1882"/>
                <a:gd name="T24" fmla="*/ 698 w 1881"/>
                <a:gd name="T25" fmla="*/ 1632 h 1882"/>
                <a:gd name="T26" fmla="*/ 857 w 1881"/>
                <a:gd name="T27" fmla="*/ 1668 h 1882"/>
                <a:gd name="T28" fmla="*/ 1024 w 1881"/>
                <a:gd name="T29" fmla="*/ 1668 h 1882"/>
                <a:gd name="T30" fmla="*/ 1183 w 1881"/>
                <a:gd name="T31" fmla="*/ 1632 h 1882"/>
                <a:gd name="T32" fmla="*/ 1328 w 1881"/>
                <a:gd name="T33" fmla="*/ 1562 h 1882"/>
                <a:gd name="T34" fmla="*/ 1458 w 1881"/>
                <a:gd name="T35" fmla="*/ 1459 h 1882"/>
                <a:gd name="T36" fmla="*/ 1563 w 1881"/>
                <a:gd name="T37" fmla="*/ 1326 h 1882"/>
                <a:gd name="T38" fmla="*/ 1633 w 1881"/>
                <a:gd name="T39" fmla="*/ 1179 h 1882"/>
                <a:gd name="T40" fmla="*/ 1668 w 1881"/>
                <a:gd name="T41" fmla="*/ 1022 h 1882"/>
                <a:gd name="T42" fmla="*/ 1668 w 1881"/>
                <a:gd name="T43" fmla="*/ 861 h 1882"/>
                <a:gd name="T44" fmla="*/ 1633 w 1881"/>
                <a:gd name="T45" fmla="*/ 704 h 1882"/>
                <a:gd name="T46" fmla="*/ 1563 w 1881"/>
                <a:gd name="T47" fmla="*/ 557 h 1882"/>
                <a:gd name="T48" fmla="*/ 1458 w 1881"/>
                <a:gd name="T49" fmla="*/ 423 h 1882"/>
                <a:gd name="T50" fmla="*/ 1328 w 1881"/>
                <a:gd name="T51" fmla="*/ 320 h 1882"/>
                <a:gd name="T52" fmla="*/ 1183 w 1881"/>
                <a:gd name="T53" fmla="*/ 250 h 1882"/>
                <a:gd name="T54" fmla="*/ 1024 w 1881"/>
                <a:gd name="T55" fmla="*/ 213 h 1882"/>
                <a:gd name="T56" fmla="*/ 940 w 1881"/>
                <a:gd name="T57" fmla="*/ 0 h 1882"/>
                <a:gd name="T58" fmla="*/ 1125 w 1881"/>
                <a:gd name="T59" fmla="*/ 18 h 1882"/>
                <a:gd name="T60" fmla="*/ 1300 w 1881"/>
                <a:gd name="T61" fmla="*/ 71 h 1882"/>
                <a:gd name="T62" fmla="*/ 1462 w 1881"/>
                <a:gd name="T63" fmla="*/ 157 h 1882"/>
                <a:gd name="T64" fmla="*/ 1607 w 1881"/>
                <a:gd name="T65" fmla="*/ 276 h 1882"/>
                <a:gd name="T66" fmla="*/ 1726 w 1881"/>
                <a:gd name="T67" fmla="*/ 423 h 1882"/>
                <a:gd name="T68" fmla="*/ 1814 w 1881"/>
                <a:gd name="T69" fmla="*/ 586 h 1882"/>
                <a:gd name="T70" fmla="*/ 1865 w 1881"/>
                <a:gd name="T71" fmla="*/ 761 h 1882"/>
                <a:gd name="T72" fmla="*/ 1881 w 1881"/>
                <a:gd name="T73" fmla="*/ 940 h 1882"/>
                <a:gd name="T74" fmla="*/ 1865 w 1881"/>
                <a:gd name="T75" fmla="*/ 1121 h 1882"/>
                <a:gd name="T76" fmla="*/ 1814 w 1881"/>
                <a:gd name="T77" fmla="*/ 1296 h 1882"/>
                <a:gd name="T78" fmla="*/ 1726 w 1881"/>
                <a:gd name="T79" fmla="*/ 1459 h 1882"/>
                <a:gd name="T80" fmla="*/ 1607 w 1881"/>
                <a:gd name="T81" fmla="*/ 1606 h 1882"/>
                <a:gd name="T82" fmla="*/ 1462 w 1881"/>
                <a:gd name="T83" fmla="*/ 1725 h 1882"/>
                <a:gd name="T84" fmla="*/ 1300 w 1881"/>
                <a:gd name="T85" fmla="*/ 1811 h 1882"/>
                <a:gd name="T86" fmla="*/ 1125 w 1881"/>
                <a:gd name="T87" fmla="*/ 1865 h 1882"/>
                <a:gd name="T88" fmla="*/ 940 w 1881"/>
                <a:gd name="T89" fmla="*/ 1882 h 1882"/>
                <a:gd name="T90" fmla="*/ 755 w 1881"/>
                <a:gd name="T91" fmla="*/ 1865 h 1882"/>
                <a:gd name="T92" fmla="*/ 580 w 1881"/>
                <a:gd name="T93" fmla="*/ 1811 h 1882"/>
                <a:gd name="T94" fmla="*/ 417 w 1881"/>
                <a:gd name="T95" fmla="*/ 1725 h 1882"/>
                <a:gd name="T96" fmla="*/ 274 w 1881"/>
                <a:gd name="T97" fmla="*/ 1606 h 1882"/>
                <a:gd name="T98" fmla="*/ 155 w 1881"/>
                <a:gd name="T99" fmla="*/ 1459 h 1882"/>
                <a:gd name="T100" fmla="*/ 67 w 1881"/>
                <a:gd name="T101" fmla="*/ 1296 h 1882"/>
                <a:gd name="T102" fmla="*/ 16 w 1881"/>
                <a:gd name="T103" fmla="*/ 1121 h 1882"/>
                <a:gd name="T104" fmla="*/ 0 w 1881"/>
                <a:gd name="T105" fmla="*/ 940 h 1882"/>
                <a:gd name="T106" fmla="*/ 16 w 1881"/>
                <a:gd name="T107" fmla="*/ 761 h 1882"/>
                <a:gd name="T108" fmla="*/ 67 w 1881"/>
                <a:gd name="T109" fmla="*/ 586 h 1882"/>
                <a:gd name="T110" fmla="*/ 155 w 1881"/>
                <a:gd name="T111" fmla="*/ 423 h 1882"/>
                <a:gd name="T112" fmla="*/ 274 w 1881"/>
                <a:gd name="T113" fmla="*/ 276 h 1882"/>
                <a:gd name="T114" fmla="*/ 417 w 1881"/>
                <a:gd name="T115" fmla="*/ 157 h 1882"/>
                <a:gd name="T116" fmla="*/ 580 w 1881"/>
                <a:gd name="T117" fmla="*/ 71 h 1882"/>
                <a:gd name="T118" fmla="*/ 755 w 1881"/>
                <a:gd name="T119" fmla="*/ 18 h 1882"/>
                <a:gd name="T120" fmla="*/ 940 w 1881"/>
                <a:gd name="T121" fmla="*/ 0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81" h="1882">
                  <a:moveTo>
                    <a:pt x="940" y="209"/>
                  </a:moveTo>
                  <a:lnTo>
                    <a:pt x="857" y="213"/>
                  </a:lnTo>
                  <a:lnTo>
                    <a:pt x="775" y="227"/>
                  </a:lnTo>
                  <a:lnTo>
                    <a:pt x="698" y="250"/>
                  </a:lnTo>
                  <a:lnTo>
                    <a:pt x="622" y="280"/>
                  </a:lnTo>
                  <a:lnTo>
                    <a:pt x="551" y="320"/>
                  </a:lnTo>
                  <a:lnTo>
                    <a:pt x="485" y="368"/>
                  </a:lnTo>
                  <a:lnTo>
                    <a:pt x="423" y="423"/>
                  </a:lnTo>
                  <a:lnTo>
                    <a:pt x="366" y="487"/>
                  </a:lnTo>
                  <a:lnTo>
                    <a:pt x="318" y="557"/>
                  </a:lnTo>
                  <a:lnTo>
                    <a:pt x="278" y="628"/>
                  </a:lnTo>
                  <a:lnTo>
                    <a:pt x="248" y="704"/>
                  </a:lnTo>
                  <a:lnTo>
                    <a:pt x="226" y="781"/>
                  </a:lnTo>
                  <a:lnTo>
                    <a:pt x="212" y="861"/>
                  </a:lnTo>
                  <a:lnTo>
                    <a:pt x="208" y="940"/>
                  </a:lnTo>
                  <a:lnTo>
                    <a:pt x="212" y="1022"/>
                  </a:lnTo>
                  <a:lnTo>
                    <a:pt x="226" y="1101"/>
                  </a:lnTo>
                  <a:lnTo>
                    <a:pt x="248" y="1179"/>
                  </a:lnTo>
                  <a:lnTo>
                    <a:pt x="278" y="1254"/>
                  </a:lnTo>
                  <a:lnTo>
                    <a:pt x="318" y="1326"/>
                  </a:lnTo>
                  <a:lnTo>
                    <a:pt x="366" y="1395"/>
                  </a:lnTo>
                  <a:lnTo>
                    <a:pt x="423" y="1459"/>
                  </a:lnTo>
                  <a:lnTo>
                    <a:pt x="485" y="1515"/>
                  </a:lnTo>
                  <a:lnTo>
                    <a:pt x="551" y="1562"/>
                  </a:lnTo>
                  <a:lnTo>
                    <a:pt x="622" y="1600"/>
                  </a:lnTo>
                  <a:lnTo>
                    <a:pt x="698" y="1632"/>
                  </a:lnTo>
                  <a:lnTo>
                    <a:pt x="775" y="1654"/>
                  </a:lnTo>
                  <a:lnTo>
                    <a:pt x="857" y="1668"/>
                  </a:lnTo>
                  <a:lnTo>
                    <a:pt x="940" y="1674"/>
                  </a:lnTo>
                  <a:lnTo>
                    <a:pt x="1024" y="1668"/>
                  </a:lnTo>
                  <a:lnTo>
                    <a:pt x="1104" y="1654"/>
                  </a:lnTo>
                  <a:lnTo>
                    <a:pt x="1183" y="1632"/>
                  </a:lnTo>
                  <a:lnTo>
                    <a:pt x="1259" y="1600"/>
                  </a:lnTo>
                  <a:lnTo>
                    <a:pt x="1328" y="1562"/>
                  </a:lnTo>
                  <a:lnTo>
                    <a:pt x="1396" y="1515"/>
                  </a:lnTo>
                  <a:lnTo>
                    <a:pt x="1458" y="1459"/>
                  </a:lnTo>
                  <a:lnTo>
                    <a:pt x="1515" y="1395"/>
                  </a:lnTo>
                  <a:lnTo>
                    <a:pt x="1563" y="1326"/>
                  </a:lnTo>
                  <a:lnTo>
                    <a:pt x="1603" y="1254"/>
                  </a:lnTo>
                  <a:lnTo>
                    <a:pt x="1633" y="1179"/>
                  </a:lnTo>
                  <a:lnTo>
                    <a:pt x="1655" y="1101"/>
                  </a:lnTo>
                  <a:lnTo>
                    <a:pt x="1668" y="1022"/>
                  </a:lnTo>
                  <a:lnTo>
                    <a:pt x="1672" y="940"/>
                  </a:lnTo>
                  <a:lnTo>
                    <a:pt x="1668" y="861"/>
                  </a:lnTo>
                  <a:lnTo>
                    <a:pt x="1655" y="781"/>
                  </a:lnTo>
                  <a:lnTo>
                    <a:pt x="1633" y="704"/>
                  </a:lnTo>
                  <a:lnTo>
                    <a:pt x="1603" y="628"/>
                  </a:lnTo>
                  <a:lnTo>
                    <a:pt x="1563" y="557"/>
                  </a:lnTo>
                  <a:lnTo>
                    <a:pt x="1515" y="487"/>
                  </a:lnTo>
                  <a:lnTo>
                    <a:pt x="1458" y="423"/>
                  </a:lnTo>
                  <a:lnTo>
                    <a:pt x="1396" y="368"/>
                  </a:lnTo>
                  <a:lnTo>
                    <a:pt x="1328" y="320"/>
                  </a:lnTo>
                  <a:lnTo>
                    <a:pt x="1259" y="280"/>
                  </a:lnTo>
                  <a:lnTo>
                    <a:pt x="1183" y="250"/>
                  </a:lnTo>
                  <a:lnTo>
                    <a:pt x="1104" y="227"/>
                  </a:lnTo>
                  <a:lnTo>
                    <a:pt x="1024" y="213"/>
                  </a:lnTo>
                  <a:lnTo>
                    <a:pt x="940" y="209"/>
                  </a:lnTo>
                  <a:close/>
                  <a:moveTo>
                    <a:pt x="940" y="0"/>
                  </a:moveTo>
                  <a:lnTo>
                    <a:pt x="1034" y="4"/>
                  </a:lnTo>
                  <a:lnTo>
                    <a:pt x="1125" y="18"/>
                  </a:lnTo>
                  <a:lnTo>
                    <a:pt x="1215" y="40"/>
                  </a:lnTo>
                  <a:lnTo>
                    <a:pt x="1300" y="71"/>
                  </a:lnTo>
                  <a:lnTo>
                    <a:pt x="1384" y="109"/>
                  </a:lnTo>
                  <a:lnTo>
                    <a:pt x="1462" y="157"/>
                  </a:lnTo>
                  <a:lnTo>
                    <a:pt x="1537" y="213"/>
                  </a:lnTo>
                  <a:lnTo>
                    <a:pt x="1607" y="276"/>
                  </a:lnTo>
                  <a:lnTo>
                    <a:pt x="1670" y="348"/>
                  </a:lnTo>
                  <a:lnTo>
                    <a:pt x="1726" y="423"/>
                  </a:lnTo>
                  <a:lnTo>
                    <a:pt x="1774" y="503"/>
                  </a:lnTo>
                  <a:lnTo>
                    <a:pt x="1814" y="586"/>
                  </a:lnTo>
                  <a:lnTo>
                    <a:pt x="1844" y="674"/>
                  </a:lnTo>
                  <a:lnTo>
                    <a:pt x="1865" y="761"/>
                  </a:lnTo>
                  <a:lnTo>
                    <a:pt x="1877" y="851"/>
                  </a:lnTo>
                  <a:lnTo>
                    <a:pt x="1881" y="940"/>
                  </a:lnTo>
                  <a:lnTo>
                    <a:pt x="1877" y="1032"/>
                  </a:lnTo>
                  <a:lnTo>
                    <a:pt x="1865" y="1121"/>
                  </a:lnTo>
                  <a:lnTo>
                    <a:pt x="1844" y="1209"/>
                  </a:lnTo>
                  <a:lnTo>
                    <a:pt x="1814" y="1296"/>
                  </a:lnTo>
                  <a:lnTo>
                    <a:pt x="1774" y="1380"/>
                  </a:lnTo>
                  <a:lnTo>
                    <a:pt x="1726" y="1459"/>
                  </a:lnTo>
                  <a:lnTo>
                    <a:pt x="1670" y="1535"/>
                  </a:lnTo>
                  <a:lnTo>
                    <a:pt x="1607" y="1606"/>
                  </a:lnTo>
                  <a:lnTo>
                    <a:pt x="1537" y="1670"/>
                  </a:lnTo>
                  <a:lnTo>
                    <a:pt x="1462" y="1725"/>
                  </a:lnTo>
                  <a:lnTo>
                    <a:pt x="1384" y="1771"/>
                  </a:lnTo>
                  <a:lnTo>
                    <a:pt x="1300" y="1811"/>
                  </a:lnTo>
                  <a:lnTo>
                    <a:pt x="1215" y="1843"/>
                  </a:lnTo>
                  <a:lnTo>
                    <a:pt x="1125" y="1865"/>
                  </a:lnTo>
                  <a:lnTo>
                    <a:pt x="1034" y="1879"/>
                  </a:lnTo>
                  <a:lnTo>
                    <a:pt x="940" y="1882"/>
                  </a:lnTo>
                  <a:lnTo>
                    <a:pt x="847" y="1879"/>
                  </a:lnTo>
                  <a:lnTo>
                    <a:pt x="755" y="1865"/>
                  </a:lnTo>
                  <a:lnTo>
                    <a:pt x="666" y="1843"/>
                  </a:lnTo>
                  <a:lnTo>
                    <a:pt x="580" y="1811"/>
                  </a:lnTo>
                  <a:lnTo>
                    <a:pt x="497" y="1771"/>
                  </a:lnTo>
                  <a:lnTo>
                    <a:pt x="417" y="1725"/>
                  </a:lnTo>
                  <a:lnTo>
                    <a:pt x="344" y="1670"/>
                  </a:lnTo>
                  <a:lnTo>
                    <a:pt x="274" y="1606"/>
                  </a:lnTo>
                  <a:lnTo>
                    <a:pt x="210" y="1535"/>
                  </a:lnTo>
                  <a:lnTo>
                    <a:pt x="155" y="1459"/>
                  </a:lnTo>
                  <a:lnTo>
                    <a:pt x="107" y="1380"/>
                  </a:lnTo>
                  <a:lnTo>
                    <a:pt x="67" y="1296"/>
                  </a:lnTo>
                  <a:lnTo>
                    <a:pt x="37" y="1209"/>
                  </a:lnTo>
                  <a:lnTo>
                    <a:pt x="16" y="1121"/>
                  </a:lnTo>
                  <a:lnTo>
                    <a:pt x="4" y="1032"/>
                  </a:lnTo>
                  <a:lnTo>
                    <a:pt x="0" y="940"/>
                  </a:lnTo>
                  <a:lnTo>
                    <a:pt x="4" y="851"/>
                  </a:lnTo>
                  <a:lnTo>
                    <a:pt x="16" y="761"/>
                  </a:lnTo>
                  <a:lnTo>
                    <a:pt x="37" y="674"/>
                  </a:lnTo>
                  <a:lnTo>
                    <a:pt x="67" y="586"/>
                  </a:lnTo>
                  <a:lnTo>
                    <a:pt x="107" y="503"/>
                  </a:lnTo>
                  <a:lnTo>
                    <a:pt x="155" y="423"/>
                  </a:lnTo>
                  <a:lnTo>
                    <a:pt x="210" y="348"/>
                  </a:lnTo>
                  <a:lnTo>
                    <a:pt x="274" y="276"/>
                  </a:lnTo>
                  <a:lnTo>
                    <a:pt x="344" y="213"/>
                  </a:lnTo>
                  <a:lnTo>
                    <a:pt x="417" y="157"/>
                  </a:lnTo>
                  <a:lnTo>
                    <a:pt x="497" y="109"/>
                  </a:lnTo>
                  <a:lnTo>
                    <a:pt x="580" y="71"/>
                  </a:lnTo>
                  <a:lnTo>
                    <a:pt x="666" y="40"/>
                  </a:lnTo>
                  <a:lnTo>
                    <a:pt x="755" y="18"/>
                  </a:lnTo>
                  <a:lnTo>
                    <a:pt x="847" y="4"/>
                  </a:lnTo>
                  <a:lnTo>
                    <a:pt x="9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8" name="Freeform 66">
              <a:extLst>
                <a:ext uri="{FF2B5EF4-FFF2-40B4-BE49-F238E27FC236}">
                  <a16:creationId xmlns:a16="http://schemas.microsoft.com/office/drawing/2014/main" id="{10D02C5C-BE8A-B3DA-4F12-090C11CF3ED6}"/>
                </a:ext>
              </a:extLst>
            </p:cNvPr>
            <p:cNvSpPr>
              <a:spLocks noEditPoints="1"/>
            </p:cNvSpPr>
            <p:nvPr/>
          </p:nvSpPr>
          <p:spPr bwMode="auto">
            <a:xfrm>
              <a:off x="9414555" y="2268033"/>
              <a:ext cx="414770" cy="380184"/>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pic>
        <p:nvPicPr>
          <p:cNvPr id="69" name="Picture 2" descr="cinema Icon 1468738">
            <a:extLst>
              <a:ext uri="{FF2B5EF4-FFF2-40B4-BE49-F238E27FC236}">
                <a16:creationId xmlns:a16="http://schemas.microsoft.com/office/drawing/2014/main" id="{82FA1499-EA3B-36DA-A0C9-ED7A256055EC}"/>
              </a:ext>
            </a:extLst>
          </p:cNvPr>
          <p:cNvPicPr>
            <a:picLocks noChangeAspect="1" noChangeArrowheads="1"/>
          </p:cNvPicPr>
          <p:nvPr/>
        </p:nvPicPr>
        <p:blipFill>
          <a:blip r:embed="rId1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627810" y="1555092"/>
            <a:ext cx="456164" cy="45616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message Icon 4702918">
            <a:extLst>
              <a:ext uri="{FF2B5EF4-FFF2-40B4-BE49-F238E27FC236}">
                <a16:creationId xmlns:a16="http://schemas.microsoft.com/office/drawing/2014/main" id="{8BEC662B-4707-5AD1-3335-BDC93CD6F322}"/>
              </a:ext>
            </a:extLst>
          </p:cNvPr>
          <p:cNvPicPr>
            <a:picLocks noChangeAspect="1" noChangeArrowheads="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40997" y="3813160"/>
            <a:ext cx="381998" cy="38199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social media Icon 2731512">
            <a:extLst>
              <a:ext uri="{FF2B5EF4-FFF2-40B4-BE49-F238E27FC236}">
                <a16:creationId xmlns:a16="http://schemas.microsoft.com/office/drawing/2014/main" id="{6EA1DFD2-5CB0-250F-8A7C-7572D380804F}"/>
              </a:ext>
            </a:extLst>
          </p:cNvPr>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53046" y="3736353"/>
            <a:ext cx="373816" cy="3738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65752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F64C5B-B9EB-C046-24F8-9FBD3BBB9941}"/>
              </a:ext>
            </a:extLst>
          </p:cNvPr>
          <p:cNvSpPr>
            <a:spLocks noGrp="1"/>
          </p:cNvSpPr>
          <p:nvPr>
            <p:ph type="title"/>
          </p:nvPr>
        </p:nvSpPr>
        <p:spPr/>
        <p:txBody>
          <a:bodyPr/>
          <a:lstStyle/>
          <a:p>
            <a:r>
              <a:rPr lang="en-US" dirty="0"/>
              <a:t>TV advertising is the most trusted medium</a:t>
            </a:r>
            <a:endParaRPr lang="en-GB" dirty="0"/>
          </a:p>
        </p:txBody>
      </p:sp>
      <p:sp>
        <p:nvSpPr>
          <p:cNvPr id="6" name="Text Placeholder 5">
            <a:extLst>
              <a:ext uri="{FF2B5EF4-FFF2-40B4-BE49-F238E27FC236}">
                <a16:creationId xmlns:a16="http://schemas.microsoft.com/office/drawing/2014/main" id="{1CF6CDFF-0951-81BF-A60B-566DDCA41BF7}"/>
              </a:ext>
            </a:extLst>
          </p:cNvPr>
          <p:cNvSpPr>
            <a:spLocks noGrp="1"/>
          </p:cNvSpPr>
          <p:nvPr>
            <p:ph type="body" sz="quarter" idx="15"/>
          </p:nvPr>
        </p:nvSpPr>
        <p:spPr/>
        <p:txBody>
          <a:bodyPr/>
          <a:lstStyle/>
          <a:p>
            <a:pPr>
              <a:spcBef>
                <a:spcPts val="0"/>
              </a:spcBef>
            </a:pPr>
            <a:r>
              <a:rPr lang="en-US" dirty="0"/>
              <a:t>Source: Credos Trust Tracker (Advertising Association). </a:t>
            </a:r>
          </a:p>
          <a:p>
            <a:pPr>
              <a:spcBef>
                <a:spcPts val="0"/>
              </a:spcBef>
            </a:pPr>
            <a:r>
              <a:rPr lang="en-US" dirty="0"/>
              <a:t>Q. To what extent, if at all, do you trust each of the following types of advertising in relation to products and services? (very trusting / fairly trusting), Kantar, 2025, n= 2,534</a:t>
            </a:r>
          </a:p>
          <a:p>
            <a:pPr>
              <a:spcBef>
                <a:spcPts val="0"/>
              </a:spcBef>
            </a:pPr>
            <a:endParaRPr lang="en-GB" dirty="0"/>
          </a:p>
        </p:txBody>
      </p:sp>
      <p:pic>
        <p:nvPicPr>
          <p:cNvPr id="3" name="Picture 2">
            <a:extLst>
              <a:ext uri="{FF2B5EF4-FFF2-40B4-BE49-F238E27FC236}">
                <a16:creationId xmlns:a16="http://schemas.microsoft.com/office/drawing/2014/main" id="{E098AEED-A313-4095-AD4A-AF88BDE19C6F}"/>
              </a:ext>
            </a:extLst>
          </p:cNvPr>
          <p:cNvPicPr>
            <a:picLocks noChangeAspect="1"/>
          </p:cNvPicPr>
          <p:nvPr/>
        </p:nvPicPr>
        <p:blipFill>
          <a:blip r:embed="rId3"/>
          <a:stretch>
            <a:fillRect/>
          </a:stretch>
        </p:blipFill>
        <p:spPr>
          <a:xfrm>
            <a:off x="1283788" y="1188085"/>
            <a:ext cx="9624424" cy="4020113"/>
          </a:xfrm>
          <a:prstGeom prst="rect">
            <a:avLst/>
          </a:prstGeom>
          <a:effectLst>
            <a:outerShdw blurRad="228600" dist="63500" dir="2700000" algn="ctr" rotWithShape="0">
              <a:srgbClr val="000000">
                <a:alpha val="40000"/>
              </a:srgbClr>
            </a:outerShdw>
          </a:effectLst>
        </p:spPr>
      </p:pic>
    </p:spTree>
    <p:extLst>
      <p:ext uri="{BB962C8B-B14F-4D97-AF65-F5344CB8AC3E}">
        <p14:creationId xmlns:p14="http://schemas.microsoft.com/office/powerpoint/2010/main" val="2555088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026A267-C623-4B5D-91E8-60FB6E520C02}"/>
              </a:ext>
            </a:extLst>
          </p:cNvPr>
          <p:cNvSpPr>
            <a:spLocks noGrp="1"/>
          </p:cNvSpPr>
          <p:nvPr>
            <p:ph type="title"/>
          </p:nvPr>
        </p:nvSpPr>
        <p:spPr>
          <a:xfrm>
            <a:off x="371475" y="359944"/>
            <a:ext cx="11341099" cy="1021181"/>
          </a:xfrm>
        </p:spPr>
        <p:txBody>
          <a:bodyPr/>
          <a:lstStyle/>
          <a:p>
            <a:r>
              <a:rPr lang="en-GB"/>
              <a:t>1. Who is Thinkbox?</a:t>
            </a:r>
          </a:p>
        </p:txBody>
      </p:sp>
      <p:sp>
        <p:nvSpPr>
          <p:cNvPr id="10" name="TextBox 9">
            <a:extLst>
              <a:ext uri="{FF2B5EF4-FFF2-40B4-BE49-F238E27FC236}">
                <a16:creationId xmlns:a16="http://schemas.microsoft.com/office/drawing/2014/main" id="{2B0BB5C3-A9D7-4C5F-95A6-E5FECA05DEA4}"/>
              </a:ext>
            </a:extLst>
          </p:cNvPr>
          <p:cNvSpPr txBox="1"/>
          <p:nvPr/>
        </p:nvSpPr>
        <p:spPr>
          <a:xfrm>
            <a:off x="371475" y="1040130"/>
            <a:ext cx="109499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D4D4D"/>
                </a:solidFill>
                <a:effectLst/>
                <a:uLnTx/>
                <a:uFillTx/>
                <a:latin typeface="Arial"/>
                <a:ea typeface="+mn-ea"/>
                <a:cs typeface="+mn-cs"/>
              </a:rPr>
              <a:t>Thinkbox champions TV and helps advertisers get the best out of it.</a:t>
            </a:r>
            <a:endParaRPr kumimoji="0" lang="en-GB" sz="1600" b="1" i="0" u="none" strike="noStrike" kern="1200" cap="none" spc="0" normalizeH="0" baseline="0" noProof="0" dirty="0">
              <a:ln>
                <a:noFill/>
              </a:ln>
              <a:solidFill>
                <a:srgbClr val="4D4D4D"/>
              </a:solidFill>
              <a:effectLst/>
              <a:uLnTx/>
              <a:uFillTx/>
              <a:latin typeface="Arial"/>
              <a:ea typeface="+mn-ea"/>
              <a:cs typeface="+mn-cs"/>
            </a:endParaRPr>
          </a:p>
        </p:txBody>
      </p:sp>
      <p:sp>
        <p:nvSpPr>
          <p:cNvPr id="14" name="TextBox 13">
            <a:extLst>
              <a:ext uri="{FF2B5EF4-FFF2-40B4-BE49-F238E27FC236}">
                <a16:creationId xmlns:a16="http://schemas.microsoft.com/office/drawing/2014/main" id="{3FECCCE3-3A36-45E0-9022-9BDDD202480E}"/>
              </a:ext>
            </a:extLst>
          </p:cNvPr>
          <p:cNvSpPr txBox="1"/>
          <p:nvPr/>
        </p:nvSpPr>
        <p:spPr>
          <a:xfrm>
            <a:off x="1446545" y="1885634"/>
            <a:ext cx="2223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72D87"/>
                </a:solidFill>
                <a:effectLst/>
                <a:uLnTx/>
                <a:uFillTx/>
                <a:latin typeface="Arial"/>
                <a:ea typeface="+mn-ea"/>
                <a:cs typeface="+mn-cs"/>
              </a:rPr>
              <a:t>Main shareholders</a:t>
            </a:r>
          </a:p>
        </p:txBody>
      </p:sp>
      <p:cxnSp>
        <p:nvCxnSpPr>
          <p:cNvPr id="21" name="Straight Connector 20">
            <a:extLst>
              <a:ext uri="{FF2B5EF4-FFF2-40B4-BE49-F238E27FC236}">
                <a16:creationId xmlns:a16="http://schemas.microsoft.com/office/drawing/2014/main" id="{5236B889-C599-4F6A-973E-FECC059D1138}"/>
              </a:ext>
            </a:extLst>
          </p:cNvPr>
          <p:cNvCxnSpPr>
            <a:cxnSpLocks/>
          </p:cNvCxnSpPr>
          <p:nvPr/>
        </p:nvCxnSpPr>
        <p:spPr>
          <a:xfrm>
            <a:off x="4199517" y="2161670"/>
            <a:ext cx="0" cy="342000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3094153-BA8C-486C-904F-2930BD98EC7A}"/>
              </a:ext>
            </a:extLst>
          </p:cNvPr>
          <p:cNvSpPr txBox="1"/>
          <p:nvPr/>
        </p:nvSpPr>
        <p:spPr>
          <a:xfrm>
            <a:off x="5279498" y="1885634"/>
            <a:ext cx="29033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372D87"/>
                </a:solidFill>
                <a:effectLst/>
                <a:uLnTx/>
                <a:uFillTx/>
                <a:latin typeface="Arial"/>
                <a:ea typeface="+mn-ea"/>
                <a:cs typeface="+mn-cs"/>
              </a:rPr>
              <a:t>Associates &amp; supporters</a:t>
            </a:r>
          </a:p>
        </p:txBody>
      </p:sp>
      <p:cxnSp>
        <p:nvCxnSpPr>
          <p:cNvPr id="23" name="Straight Connector 22">
            <a:extLst>
              <a:ext uri="{FF2B5EF4-FFF2-40B4-BE49-F238E27FC236}">
                <a16:creationId xmlns:a16="http://schemas.microsoft.com/office/drawing/2014/main" id="{A4810667-02D9-4BB0-95B4-DEAA30215D5B}"/>
              </a:ext>
            </a:extLst>
          </p:cNvPr>
          <p:cNvCxnSpPr>
            <a:cxnSpLocks/>
          </p:cNvCxnSpPr>
          <p:nvPr/>
        </p:nvCxnSpPr>
        <p:spPr>
          <a:xfrm>
            <a:off x="9225273" y="2161670"/>
            <a:ext cx="0" cy="342000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5" name="Picture 8" descr="C:\Users\visha.naul\AppData\Local\Microsoft\Windows\Temporary Internet Files\Content.Outlook\FW2JO05I\STV_MASTER_POS_RGB (2).jpg">
            <a:extLst>
              <a:ext uri="{FF2B5EF4-FFF2-40B4-BE49-F238E27FC236}">
                <a16:creationId xmlns:a16="http://schemas.microsoft.com/office/drawing/2014/main" id="{0C72A7CE-B924-4D06-B097-98409B9297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86625" y="3332546"/>
            <a:ext cx="597741" cy="41663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15051DC4-D515-44AC-B062-9007130755DB}"/>
              </a:ext>
            </a:extLst>
          </p:cNvPr>
          <p:cNvPicPr>
            <a:picLocks noChangeAspect="1"/>
          </p:cNvPicPr>
          <p:nvPr/>
        </p:nvPicPr>
        <p:blipFill rotWithShape="1">
          <a:blip r:embed="rId4">
            <a:extLst>
              <a:ext uri="{28A0092B-C50C-407E-A947-70E740481C1C}">
                <a14:useLocalDpi xmlns:a14="http://schemas.microsoft.com/office/drawing/2010/main" val="0"/>
              </a:ext>
            </a:extLst>
          </a:blip>
          <a:srcRect t="16321" b="15829"/>
          <a:stretch/>
        </p:blipFill>
        <p:spPr>
          <a:xfrm>
            <a:off x="8007703" y="2630218"/>
            <a:ext cx="682079" cy="360000"/>
          </a:xfrm>
          <a:prstGeom prst="rect">
            <a:avLst/>
          </a:prstGeom>
        </p:spPr>
      </p:pic>
      <p:pic>
        <p:nvPicPr>
          <p:cNvPr id="33" name="Picture 32">
            <a:extLst>
              <a:ext uri="{FF2B5EF4-FFF2-40B4-BE49-F238E27FC236}">
                <a16:creationId xmlns:a16="http://schemas.microsoft.com/office/drawing/2014/main" id="{F9A671D7-BAE6-4826-8553-36BFC2B5A239}"/>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4290" t="13528" r="14841" b="12972"/>
          <a:stretch/>
        </p:blipFill>
        <p:spPr>
          <a:xfrm>
            <a:off x="6868352" y="2510800"/>
            <a:ext cx="876042" cy="484536"/>
          </a:xfrm>
          <a:prstGeom prst="rect">
            <a:avLst/>
          </a:prstGeom>
        </p:spPr>
      </p:pic>
      <p:sp>
        <p:nvSpPr>
          <p:cNvPr id="37" name="TextBox 36">
            <a:extLst>
              <a:ext uri="{FF2B5EF4-FFF2-40B4-BE49-F238E27FC236}">
                <a16:creationId xmlns:a16="http://schemas.microsoft.com/office/drawing/2014/main" id="{46BEBF02-04A4-4798-B690-42FC586AE160}"/>
              </a:ext>
            </a:extLst>
          </p:cNvPr>
          <p:cNvSpPr txBox="1"/>
          <p:nvPr/>
        </p:nvSpPr>
        <p:spPr>
          <a:xfrm>
            <a:off x="9792124" y="1885634"/>
            <a:ext cx="13516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72D87"/>
                </a:solidFill>
                <a:effectLst/>
                <a:uLnTx/>
                <a:uFillTx/>
                <a:latin typeface="Arial"/>
                <a:ea typeface="+mn-ea"/>
                <a:cs typeface="+mn-cs"/>
              </a:rPr>
              <a:t>Member of</a:t>
            </a:r>
          </a:p>
        </p:txBody>
      </p:sp>
      <p:pic>
        <p:nvPicPr>
          <p:cNvPr id="1026" name="Picture 5" descr="image001">
            <a:extLst>
              <a:ext uri="{FF2B5EF4-FFF2-40B4-BE49-F238E27FC236}">
                <a16:creationId xmlns:a16="http://schemas.microsoft.com/office/drawing/2014/main" id="{3BBC1337-614F-411B-A9EE-683DEB1271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25096" y="3586741"/>
            <a:ext cx="1178710" cy="501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Foreningen Tenk TV">
            <a:extLst>
              <a:ext uri="{FF2B5EF4-FFF2-40B4-BE49-F238E27FC236}">
                <a16:creationId xmlns:a16="http://schemas.microsoft.com/office/drawing/2014/main" id="{24ABBD3C-785C-4E71-9C53-8986654026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3297" y="3425565"/>
            <a:ext cx="898493" cy="2305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AM Ireland - Providing precise viewership data and promoting the power of  television with a commitment to excellence, vision and adaptability. - TAM  Ireland">
            <a:extLst>
              <a:ext uri="{FF2B5EF4-FFF2-40B4-BE49-F238E27FC236}">
                <a16:creationId xmlns:a16="http://schemas.microsoft.com/office/drawing/2014/main" id="{59F956A2-FD33-44AA-8670-10578BC120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32847" y="4883131"/>
            <a:ext cx="639053"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elcome to Sky Media - Sky Media">
            <a:extLst>
              <a:ext uri="{FF2B5EF4-FFF2-40B4-BE49-F238E27FC236}">
                <a16:creationId xmlns:a16="http://schemas.microsoft.com/office/drawing/2014/main" id="{1DC5A4AE-7627-4087-ABF9-36ABE92F7E0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3004" y="4088775"/>
            <a:ext cx="1180733" cy="4570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6357E6B7-0EBF-ABE2-502C-486276CB716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32493" y="4184443"/>
            <a:ext cx="1261569" cy="2567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graphics, line, symbol, colorfulness&#10;&#10;Description automatically generated">
            <a:extLst>
              <a:ext uri="{FF2B5EF4-FFF2-40B4-BE49-F238E27FC236}">
                <a16:creationId xmlns:a16="http://schemas.microsoft.com/office/drawing/2014/main" id="{CCE7D523-FD3E-3031-6371-04A0456CFC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07611" y="2998751"/>
            <a:ext cx="401195" cy="542113"/>
          </a:xfrm>
          <a:prstGeom prst="rect">
            <a:avLst/>
          </a:prstGeom>
        </p:spPr>
      </p:pic>
      <p:pic>
        <p:nvPicPr>
          <p:cNvPr id="3" name="Picture 2" descr="Netflix | Brand Assets | Logos">
            <a:extLst>
              <a:ext uri="{FF2B5EF4-FFF2-40B4-BE49-F238E27FC236}">
                <a16:creationId xmlns:a16="http://schemas.microsoft.com/office/drawing/2014/main" id="{3ECD98B5-FB80-AD71-40AB-1A6E5773FE3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5493" t="29985" r="16185" b="31233"/>
          <a:stretch/>
        </p:blipFill>
        <p:spPr bwMode="auto">
          <a:xfrm>
            <a:off x="4825023" y="4934757"/>
            <a:ext cx="804102" cy="25674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1EBC7CA5-9F70-02E7-0482-926B38CBE80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40425" y="2773040"/>
            <a:ext cx="707880" cy="17874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29BBF035-68D7-2B32-774A-3BCA017F502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17902" y="3334420"/>
            <a:ext cx="730494" cy="4128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ue text on a black background&#10;&#10;Description automatically generated">
            <a:extLst>
              <a:ext uri="{FF2B5EF4-FFF2-40B4-BE49-F238E27FC236}">
                <a16:creationId xmlns:a16="http://schemas.microsoft.com/office/drawing/2014/main" id="{1A37A903-82AA-D7FC-96B5-9836849B473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68272" y="4132817"/>
            <a:ext cx="576774" cy="360000"/>
          </a:xfrm>
          <a:prstGeom prst="rect">
            <a:avLst/>
          </a:prstGeom>
        </p:spPr>
      </p:pic>
      <p:pic>
        <p:nvPicPr>
          <p:cNvPr id="7" name="Picture 2" descr="Virgin Media O2 - Wikipedia">
            <a:extLst>
              <a:ext uri="{FF2B5EF4-FFF2-40B4-BE49-F238E27FC236}">
                <a16:creationId xmlns:a16="http://schemas.microsoft.com/office/drawing/2014/main" id="{6370286C-857F-638D-D559-C9639075892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007485" y="4132817"/>
            <a:ext cx="76441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BD8B4F5D-47CC-DF11-3140-4484031B151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761345" y="4900164"/>
            <a:ext cx="985392" cy="325935"/>
          </a:xfrm>
          <a:prstGeom prst="rect">
            <a:avLst/>
          </a:prstGeom>
        </p:spPr>
      </p:pic>
      <p:pic>
        <p:nvPicPr>
          <p:cNvPr id="28" name="Picture 27">
            <a:extLst>
              <a:ext uri="{FF2B5EF4-FFF2-40B4-BE49-F238E27FC236}">
                <a16:creationId xmlns:a16="http://schemas.microsoft.com/office/drawing/2014/main" id="{D6B0B78A-8FED-6084-9545-4842668121BD}"/>
              </a:ext>
            </a:extLst>
          </p:cNvPr>
          <p:cNvPicPr>
            <a:picLocks noChangeAspect="1"/>
          </p:cNvPicPr>
          <p:nvPr/>
        </p:nvPicPr>
        <p:blipFill rotWithShape="1">
          <a:blip r:embed="rId18"/>
          <a:srcRect l="-2666" t="27494" r="2666" b="27134"/>
          <a:stretch/>
        </p:blipFill>
        <p:spPr>
          <a:xfrm>
            <a:off x="5811614" y="2630218"/>
            <a:ext cx="793429" cy="360000"/>
          </a:xfrm>
          <a:prstGeom prst="rect">
            <a:avLst/>
          </a:prstGeom>
        </p:spPr>
      </p:pic>
      <p:pic>
        <p:nvPicPr>
          <p:cNvPr id="30" name="Picture 29" descr="A white number on a red circle&#10;&#10;Description automatically generated">
            <a:extLst>
              <a:ext uri="{FF2B5EF4-FFF2-40B4-BE49-F238E27FC236}">
                <a16:creationId xmlns:a16="http://schemas.microsoft.com/office/drawing/2014/main" id="{4AAAD45E-173E-1480-C897-A04DAC3F590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015235" y="4883131"/>
            <a:ext cx="360000" cy="360000"/>
          </a:xfrm>
          <a:prstGeom prst="rect">
            <a:avLst/>
          </a:prstGeom>
        </p:spPr>
      </p:pic>
      <p:pic>
        <p:nvPicPr>
          <p:cNvPr id="32" name="Picture 31" descr="Paramount+ logo featuring a mountain silhouette and a blue background.&#10;&#10;AI-generated content may be incorrect.">
            <a:extLst>
              <a:ext uri="{FF2B5EF4-FFF2-40B4-BE49-F238E27FC236}">
                <a16:creationId xmlns:a16="http://schemas.microsoft.com/office/drawing/2014/main" id="{92C66BA8-CC12-8CB6-2FBF-864DDC77560B}"/>
              </a:ext>
            </a:extLst>
          </p:cNvPr>
          <p:cNvPicPr>
            <a:picLocks noChangeAspect="1"/>
          </p:cNvPicPr>
          <p:nvPr/>
        </p:nvPicPr>
        <p:blipFill>
          <a:blip r:embed="rId20"/>
          <a:stretch>
            <a:fillRect/>
          </a:stretch>
        </p:blipFill>
        <p:spPr>
          <a:xfrm>
            <a:off x="6256501" y="4088151"/>
            <a:ext cx="449332" cy="449332"/>
          </a:xfrm>
          <a:prstGeom prst="rect">
            <a:avLst/>
          </a:prstGeom>
        </p:spPr>
      </p:pic>
      <p:pic>
        <p:nvPicPr>
          <p:cNvPr id="38" name="Picture 37" descr="ITV&#10;&#10;AI-generated content may be incorrect.">
            <a:extLst>
              <a:ext uri="{FF2B5EF4-FFF2-40B4-BE49-F238E27FC236}">
                <a16:creationId xmlns:a16="http://schemas.microsoft.com/office/drawing/2014/main" id="{3CA24217-1357-A8CB-2CDE-3A9B693C762C}"/>
              </a:ext>
            </a:extLst>
          </p:cNvPr>
          <p:cNvPicPr>
            <a:picLocks noChangeAspect="1"/>
          </p:cNvPicPr>
          <p:nvPr/>
        </p:nvPicPr>
        <p:blipFill>
          <a:blip r:embed="rId21"/>
          <a:stretch>
            <a:fillRect/>
          </a:stretch>
        </p:blipFill>
        <p:spPr>
          <a:xfrm>
            <a:off x="1331262" y="3117821"/>
            <a:ext cx="724219" cy="369467"/>
          </a:xfrm>
          <a:prstGeom prst="rect">
            <a:avLst/>
          </a:prstGeom>
        </p:spPr>
      </p:pic>
      <p:pic>
        <p:nvPicPr>
          <p:cNvPr id="40" name="Picture 39" descr="UK TV&#10;&#10;AI-generated content may be incorrect.">
            <a:extLst>
              <a:ext uri="{FF2B5EF4-FFF2-40B4-BE49-F238E27FC236}">
                <a16:creationId xmlns:a16="http://schemas.microsoft.com/office/drawing/2014/main" id="{2128B465-F974-EAED-8F34-93D955B8076E}"/>
              </a:ext>
            </a:extLst>
          </p:cNvPr>
          <p:cNvPicPr>
            <a:picLocks noChangeAspect="1"/>
          </p:cNvPicPr>
          <p:nvPr/>
        </p:nvPicPr>
        <p:blipFill>
          <a:blip r:embed="rId22"/>
          <a:stretch>
            <a:fillRect/>
          </a:stretch>
        </p:blipFill>
        <p:spPr>
          <a:xfrm>
            <a:off x="2751171" y="4090110"/>
            <a:ext cx="514073" cy="455723"/>
          </a:xfrm>
          <a:prstGeom prst="rect">
            <a:avLst/>
          </a:prstGeom>
        </p:spPr>
      </p:pic>
      <p:pic>
        <p:nvPicPr>
          <p:cNvPr id="18" name="Picture 17" descr="TVN&#10;&#10;AI-generated content may be incorrect.">
            <a:extLst>
              <a:ext uri="{FF2B5EF4-FFF2-40B4-BE49-F238E27FC236}">
                <a16:creationId xmlns:a16="http://schemas.microsoft.com/office/drawing/2014/main" id="{BD32D4BD-8806-B594-87FE-E50722EE4559}"/>
              </a:ext>
            </a:extLst>
          </p:cNvPr>
          <p:cNvPicPr>
            <a:picLocks noChangeAspect="1"/>
          </p:cNvPicPr>
          <p:nvPr/>
        </p:nvPicPr>
        <p:blipFill>
          <a:blip r:embed="rId23"/>
          <a:stretch>
            <a:fillRect/>
          </a:stretch>
        </p:blipFill>
        <p:spPr>
          <a:xfrm>
            <a:off x="6110019" y="3305487"/>
            <a:ext cx="469654" cy="470755"/>
          </a:xfrm>
          <a:prstGeom prst="rect">
            <a:avLst/>
          </a:prstGeom>
        </p:spPr>
      </p:pic>
    </p:spTree>
    <p:extLst>
      <p:ext uri="{BB962C8B-B14F-4D97-AF65-F5344CB8AC3E}">
        <p14:creationId xmlns:p14="http://schemas.microsoft.com/office/powerpoint/2010/main" val="2578150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6349-EC88-8447-F3A9-F97C4252D224}"/>
              </a:ext>
            </a:extLst>
          </p:cNvPr>
          <p:cNvSpPr>
            <a:spLocks noGrp="1"/>
          </p:cNvSpPr>
          <p:nvPr>
            <p:ph type="title"/>
          </p:nvPr>
        </p:nvSpPr>
        <p:spPr/>
        <p:txBody>
          <a:bodyPr>
            <a:normAutofit/>
          </a:bodyPr>
          <a:lstStyle/>
          <a:p>
            <a:r>
              <a:rPr lang="en-US" dirty="0"/>
              <a:t>People trust brands on TV more than anything else</a:t>
            </a:r>
            <a:endParaRPr lang="en-GB" dirty="0"/>
          </a:p>
        </p:txBody>
      </p:sp>
      <p:graphicFrame>
        <p:nvGraphicFramePr>
          <p:cNvPr id="7" name="Content Placeholder 6">
            <a:extLst>
              <a:ext uri="{FF2B5EF4-FFF2-40B4-BE49-F238E27FC236}">
                <a16:creationId xmlns:a16="http://schemas.microsoft.com/office/drawing/2014/main" id="{6FA02F1A-9CDB-83C1-2DDD-2B855B429884}"/>
              </a:ext>
            </a:extLst>
          </p:cNvPr>
          <p:cNvGraphicFramePr>
            <a:graphicFrameLocks noGrp="1"/>
          </p:cNvGraphicFramePr>
          <p:nvPr>
            <p:ph sz="quarter" idx="14"/>
          </p:nvPr>
        </p:nvGraphicFramePr>
        <p:xfrm>
          <a:off x="379413" y="1900040"/>
          <a:ext cx="11295062" cy="336569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a:extLst>
              <a:ext uri="{FF2B5EF4-FFF2-40B4-BE49-F238E27FC236}">
                <a16:creationId xmlns:a16="http://schemas.microsoft.com/office/drawing/2014/main" id="{FB520386-1E56-03B6-3F6F-574ECC4F6E1A}"/>
              </a:ext>
            </a:extLst>
          </p:cNvPr>
          <p:cNvSpPr>
            <a:spLocks noGrp="1"/>
          </p:cNvSpPr>
          <p:nvPr>
            <p:ph type="body" sz="quarter" idx="15"/>
          </p:nvPr>
        </p:nvSpPr>
        <p:spPr>
          <a:xfrm>
            <a:off x="377758" y="5365115"/>
            <a:ext cx="11628712" cy="836902"/>
          </a:xfrm>
        </p:spPr>
        <p:txBody>
          <a:bodyPr/>
          <a:lstStyle/>
          <a:p>
            <a:r>
              <a:rPr lang="en-US"/>
              <a:t>Source: Tapestry Research, 2025, ADS1a. Thinking about different places in which you see advertising, please tell us how you feel [TRUSTED] about brands that advertise [INSERT TYPE OF AD]. Social media e.g.  Facebook, Instagram and TikTok. </a:t>
            </a:r>
          </a:p>
        </p:txBody>
      </p:sp>
      <p:sp>
        <p:nvSpPr>
          <p:cNvPr id="9" name="TextBox 8">
            <a:extLst>
              <a:ext uri="{FF2B5EF4-FFF2-40B4-BE49-F238E27FC236}">
                <a16:creationId xmlns:a16="http://schemas.microsoft.com/office/drawing/2014/main" id="{DD3E18F7-ADCE-A997-1527-3197A0DDBEC1}"/>
              </a:ext>
            </a:extLst>
          </p:cNvPr>
          <p:cNvSpPr txBox="1"/>
          <p:nvPr/>
        </p:nvSpPr>
        <p:spPr>
          <a:xfrm>
            <a:off x="517525" y="1592263"/>
            <a:ext cx="1119504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D4D4D"/>
                </a:solidFill>
                <a:effectLst/>
                <a:uLnTx/>
                <a:uFillTx/>
                <a:latin typeface="Arial"/>
                <a:ea typeface="+mn-ea"/>
                <a:cs typeface="+mn-cs"/>
              </a:rPr>
              <a:t>% of people that trust brands that advertise on…</a:t>
            </a:r>
          </a:p>
        </p:txBody>
      </p:sp>
    </p:spTree>
    <p:extLst>
      <p:ext uri="{BB962C8B-B14F-4D97-AF65-F5344CB8AC3E}">
        <p14:creationId xmlns:p14="http://schemas.microsoft.com/office/powerpoint/2010/main" val="3276655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471F762-A26F-A6DC-665C-24653F8D4443}"/>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a:prstGeom prst="rect">
            <a:avLst/>
          </a:prstGeom>
          <a:solidFill>
            <a:prstClr val="white">
              <a:lumMod val="85000"/>
            </a:prstClr>
          </a:solidFill>
          <a:ln>
            <a:noFill/>
          </a:ln>
        </p:spPr>
      </p:pic>
      <p:sp>
        <p:nvSpPr>
          <p:cNvPr id="14" name="Rishi living room">
            <a:extLst>
              <a:ext uri="{FF2B5EF4-FFF2-40B4-BE49-F238E27FC236}">
                <a16:creationId xmlns:a16="http://schemas.microsoft.com/office/drawing/2014/main" id="{12F58158-8D65-46CF-8B8A-05328DF67162}"/>
              </a:ext>
            </a:extLst>
          </p:cNvPr>
          <p:cNvSpPr>
            <a:spLocks/>
          </p:cNvSpPr>
          <p:nvPr/>
        </p:nvSpPr>
        <p:spPr bwMode="auto">
          <a:xfrm flipV="1">
            <a:off x="-1" y="-22754"/>
            <a:ext cx="9929309" cy="6880754"/>
          </a:xfrm>
          <a:custGeom>
            <a:avLst/>
            <a:gdLst>
              <a:gd name="T0" fmla="*/ 34 w 2812"/>
              <a:gd name="T1" fmla="*/ 0 h 1361"/>
              <a:gd name="T2" fmla="*/ 0 w 2812"/>
              <a:gd name="T3" fmla="*/ 34 h 1361"/>
              <a:gd name="T4" fmla="*/ 0 w 2812"/>
              <a:gd name="T5" fmla="*/ 1361 h 1361"/>
              <a:gd name="T6" fmla="*/ 2778 w 2812"/>
              <a:gd name="T7" fmla="*/ 1361 h 1361"/>
              <a:gd name="T8" fmla="*/ 2812 w 2812"/>
              <a:gd name="T9" fmla="*/ 1327 h 1361"/>
              <a:gd name="T10" fmla="*/ 2812 w 2812"/>
              <a:gd name="T11" fmla="*/ 34 h 1361"/>
              <a:gd name="T12" fmla="*/ 2778 w 2812"/>
              <a:gd name="T13" fmla="*/ 0 h 1361"/>
              <a:gd name="T14" fmla="*/ 34 w 2812"/>
              <a:gd name="T15" fmla="*/ 0 h 13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2" h="1361">
                <a:moveTo>
                  <a:pt x="34" y="0"/>
                </a:moveTo>
                <a:cubicBezTo>
                  <a:pt x="34" y="0"/>
                  <a:pt x="0" y="0"/>
                  <a:pt x="0" y="34"/>
                </a:cubicBezTo>
                <a:cubicBezTo>
                  <a:pt x="0" y="1361"/>
                  <a:pt x="0" y="1361"/>
                  <a:pt x="0" y="1361"/>
                </a:cubicBezTo>
                <a:cubicBezTo>
                  <a:pt x="2778" y="1361"/>
                  <a:pt x="2778" y="1361"/>
                  <a:pt x="2778" y="1361"/>
                </a:cubicBezTo>
                <a:cubicBezTo>
                  <a:pt x="2778" y="1361"/>
                  <a:pt x="2812" y="1361"/>
                  <a:pt x="2812" y="1327"/>
                </a:cubicBezTo>
                <a:cubicBezTo>
                  <a:pt x="2812" y="34"/>
                  <a:pt x="2812" y="34"/>
                  <a:pt x="2812" y="34"/>
                </a:cubicBezTo>
                <a:cubicBezTo>
                  <a:pt x="2812" y="34"/>
                  <a:pt x="2812" y="0"/>
                  <a:pt x="2778" y="0"/>
                </a:cubicBezTo>
                <a:lnTo>
                  <a:pt x="34" y="0"/>
                </a:lnTo>
                <a:close/>
              </a:path>
            </a:pathLst>
          </a:custGeom>
          <a:gradFill flip="none" rotWithShape="1">
            <a:gsLst>
              <a:gs pos="23000">
                <a:srgbClr val="000000">
                  <a:lumMod val="0"/>
                  <a:alpha val="62000"/>
                </a:srgbClr>
              </a:gs>
              <a:gs pos="40000">
                <a:schemeClr val="bg1">
                  <a:alpha val="0"/>
                </a:schemeClr>
              </a:gs>
            </a:gsLst>
            <a:lin ang="18900000" scaled="1"/>
            <a:tileRect/>
          </a:gradFill>
          <a:ln>
            <a:noFill/>
          </a:ln>
        </p:spPr>
        <p:txBody>
          <a:bodyPr vert="horz" wrap="square" lIns="90500" tIns="108000" rIns="90500" bIns="45250" numCol="1" anchor="t" anchorCtr="0" compatLnSpc="1">
            <a:prstTxWarp prst="textNoShape">
              <a:avLst/>
            </a:prstTxWarp>
          </a:bodyPr>
          <a:lstStyle/>
          <a:p>
            <a:pPr defTabSz="903692"/>
            <a:endParaRPr lang="en-GB" dirty="0"/>
          </a:p>
        </p:txBody>
      </p:sp>
      <p:pic>
        <p:nvPicPr>
          <p:cNvPr id="9" name="Picture 8">
            <a:extLst>
              <a:ext uri="{FF2B5EF4-FFF2-40B4-BE49-F238E27FC236}">
                <a16:creationId xmlns:a16="http://schemas.microsoft.com/office/drawing/2014/main" id="{0D7E0F57-114D-4CAE-84AE-5D7445B31C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1C7D178C-9152-4951-AB61-3D710D27A8E8}"/>
              </a:ext>
            </a:extLst>
          </p:cNvPr>
          <p:cNvSpPr>
            <a:spLocks noGrp="1"/>
          </p:cNvSpPr>
          <p:nvPr>
            <p:ph type="ctrTitle"/>
          </p:nvPr>
        </p:nvSpPr>
        <p:spPr/>
        <p:txBody>
          <a:bodyPr>
            <a:normAutofit/>
          </a:bodyPr>
          <a:lstStyle/>
          <a:p>
            <a:r>
              <a:rPr lang="en-GB" dirty="0"/>
              <a:t>TV: the most effective </a:t>
            </a:r>
            <a:br>
              <a:rPr lang="en-GB" dirty="0"/>
            </a:br>
            <a:r>
              <a:rPr lang="en-GB" dirty="0"/>
              <a:t>advertising </a:t>
            </a:r>
          </a:p>
        </p:txBody>
      </p:sp>
      <p:sp>
        <p:nvSpPr>
          <p:cNvPr id="2" name="Text Placeholder 1">
            <a:extLst>
              <a:ext uri="{FF2B5EF4-FFF2-40B4-BE49-F238E27FC236}">
                <a16:creationId xmlns:a16="http://schemas.microsoft.com/office/drawing/2014/main" id="{4318C9E1-71D3-455D-BCBF-8542B03879C5}"/>
              </a:ext>
            </a:extLst>
          </p:cNvPr>
          <p:cNvSpPr>
            <a:spLocks noGrp="1"/>
          </p:cNvSpPr>
          <p:nvPr>
            <p:ph type="body" sz="quarter" idx="14"/>
          </p:nvPr>
        </p:nvSpPr>
        <p:spPr/>
        <p:txBody>
          <a:bodyPr/>
          <a:lstStyle/>
          <a:p>
            <a:r>
              <a:rPr lang="en-US" dirty="0"/>
              <a:t>SECTION THREE</a:t>
            </a:r>
            <a:endParaRPr lang="en-GB" dirty="0"/>
          </a:p>
        </p:txBody>
      </p:sp>
      <p:cxnSp>
        <p:nvCxnSpPr>
          <p:cNvPr id="7" name="Straight Connector 6">
            <a:extLst>
              <a:ext uri="{FF2B5EF4-FFF2-40B4-BE49-F238E27FC236}">
                <a16:creationId xmlns:a16="http://schemas.microsoft.com/office/drawing/2014/main" id="{ABAB5754-2F95-4BD6-B0F4-8E7478CDAC26}"/>
              </a:ext>
            </a:extLst>
          </p:cNvPr>
          <p:cNvCxnSpPr/>
          <p:nvPr/>
        </p:nvCxnSpPr>
        <p:spPr>
          <a:xfrm>
            <a:off x="479425" y="467468"/>
            <a:ext cx="5521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3BD7BB2-1A99-4AF2-B891-9F7424FEF771}"/>
              </a:ext>
            </a:extLst>
          </p:cNvPr>
          <p:cNvSpPr txBox="1"/>
          <p:nvPr/>
        </p:nvSpPr>
        <p:spPr>
          <a:xfrm rot="16200000">
            <a:off x="10486929" y="4324278"/>
            <a:ext cx="2982494" cy="246221"/>
          </a:xfrm>
          <a:prstGeom prst="rect">
            <a:avLst/>
          </a:prstGeom>
          <a:noFill/>
        </p:spPr>
        <p:txBody>
          <a:bodyPr wrap="square" rtlCol="0">
            <a:spAutoFit/>
          </a:bodyPr>
          <a:lstStyle/>
          <a:p>
            <a:r>
              <a:rPr lang="en-GB" sz="1000" dirty="0" err="1">
                <a:solidFill>
                  <a:schemeClr val="bg1"/>
                </a:solidFill>
              </a:rPr>
              <a:t>Moju</a:t>
            </a:r>
            <a:r>
              <a:rPr lang="en-GB" sz="1000" dirty="0">
                <a:solidFill>
                  <a:schemeClr val="bg1"/>
                </a:solidFill>
              </a:rPr>
              <a:t> - Game Show</a:t>
            </a:r>
          </a:p>
        </p:txBody>
      </p:sp>
    </p:spTree>
    <p:custDataLst>
      <p:tags r:id="rId1"/>
    </p:custDataLst>
    <p:extLst>
      <p:ext uri="{BB962C8B-B14F-4D97-AF65-F5344CB8AC3E}">
        <p14:creationId xmlns:p14="http://schemas.microsoft.com/office/powerpoint/2010/main" val="1072174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AE28B3B3-8E73-F839-A613-E1A961A3B86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a:prstGeom prst="rect">
            <a:avLst/>
          </a:prstGeom>
          <a:solidFill>
            <a:prstClr val="white">
              <a:lumMod val="85000"/>
            </a:prstClr>
          </a:solidFill>
        </p:spPr>
      </p:pic>
      <p:sp>
        <p:nvSpPr>
          <p:cNvPr id="5" name="Title 4">
            <a:extLst>
              <a:ext uri="{FF2B5EF4-FFF2-40B4-BE49-F238E27FC236}">
                <a16:creationId xmlns:a16="http://schemas.microsoft.com/office/drawing/2014/main" id="{B320F8FB-5033-458F-9204-AEFF3FBEA82B}"/>
              </a:ext>
            </a:extLst>
          </p:cNvPr>
          <p:cNvSpPr>
            <a:spLocks noGrp="1"/>
          </p:cNvSpPr>
          <p:nvPr>
            <p:ph type="title"/>
          </p:nvPr>
        </p:nvSpPr>
        <p:spPr>
          <a:xfrm>
            <a:off x="371476" y="224929"/>
            <a:ext cx="5636418" cy="1021181"/>
          </a:xfrm>
        </p:spPr>
        <p:txBody>
          <a:bodyPr>
            <a:normAutofit fontScale="90000"/>
          </a:bodyPr>
          <a:lstStyle/>
          <a:p>
            <a:r>
              <a:rPr lang="en-GB" dirty="0"/>
              <a:t>Summary – </a:t>
            </a:r>
            <a:br>
              <a:rPr lang="en-GB" dirty="0"/>
            </a:br>
            <a:r>
              <a:rPr lang="en-GB" dirty="0"/>
              <a:t>TV: the most effective </a:t>
            </a:r>
            <a:br>
              <a:rPr lang="en-GB" dirty="0"/>
            </a:br>
            <a:r>
              <a:rPr lang="en-GB" dirty="0"/>
              <a:t>advertising </a:t>
            </a:r>
          </a:p>
        </p:txBody>
      </p:sp>
      <p:sp>
        <p:nvSpPr>
          <p:cNvPr id="6" name="Text Placeholder 5">
            <a:extLst>
              <a:ext uri="{FF2B5EF4-FFF2-40B4-BE49-F238E27FC236}">
                <a16:creationId xmlns:a16="http://schemas.microsoft.com/office/drawing/2014/main" id="{A2A3C695-2730-4CAC-B2EA-B2EAFB1A9F08}"/>
              </a:ext>
            </a:extLst>
          </p:cNvPr>
          <p:cNvSpPr>
            <a:spLocks noGrp="1"/>
          </p:cNvSpPr>
          <p:nvPr>
            <p:ph type="body" sz="quarter" idx="13"/>
          </p:nvPr>
        </p:nvSpPr>
        <p:spPr>
          <a:xfrm>
            <a:off x="377758" y="1614207"/>
            <a:ext cx="4803842" cy="3651531"/>
          </a:xfrm>
        </p:spPr>
        <p:txBody>
          <a:bodyPr>
            <a:normAutofit/>
          </a:bodyPr>
          <a:lstStyle/>
          <a:p>
            <a:pPr marL="285750" indent="-285750" fontAlgn="ctr">
              <a:spcAft>
                <a:spcPts val="1200"/>
              </a:spcAft>
              <a:buFont typeface="Arial" panose="020B0604020202020204" pitchFamily="34" charset="0"/>
              <a:buChar char="—"/>
            </a:pPr>
            <a:r>
              <a:rPr lang="en-GB" sz="2000" dirty="0"/>
              <a:t>The optimal budget mix varies by sector with TV often commanding the lions share </a:t>
            </a:r>
          </a:p>
          <a:p>
            <a:pPr marL="285750" indent="-285750" fontAlgn="ctr">
              <a:spcAft>
                <a:spcPts val="1200"/>
              </a:spcAft>
              <a:buFont typeface="Arial" panose="020B0604020202020204" pitchFamily="34" charset="0"/>
              <a:buChar char="—"/>
            </a:pPr>
            <a:r>
              <a:rPr lang="en-GB" sz="2000" dirty="0"/>
              <a:t>TV constitutes on average </a:t>
            </a:r>
            <a:r>
              <a:rPr lang="en-GB" sz="2000" b="1" dirty="0">
                <a:solidFill>
                  <a:schemeClr val="tx2"/>
                </a:solidFill>
              </a:rPr>
              <a:t>66%</a:t>
            </a:r>
            <a:r>
              <a:rPr lang="en-GB" sz="2000" dirty="0"/>
              <a:t> of smaller brands media budget but returned </a:t>
            </a:r>
            <a:r>
              <a:rPr lang="en-GB" sz="2000" b="1" dirty="0">
                <a:solidFill>
                  <a:schemeClr val="tx2"/>
                </a:solidFill>
              </a:rPr>
              <a:t>80%</a:t>
            </a:r>
            <a:r>
              <a:rPr lang="en-GB" sz="2000" dirty="0"/>
              <a:t> of all ad-generated sales </a:t>
            </a:r>
          </a:p>
        </p:txBody>
      </p:sp>
      <p:sp>
        <p:nvSpPr>
          <p:cNvPr id="18" name="TextBox 17">
            <a:extLst>
              <a:ext uri="{FF2B5EF4-FFF2-40B4-BE49-F238E27FC236}">
                <a16:creationId xmlns:a16="http://schemas.microsoft.com/office/drawing/2014/main" id="{756EC0BF-964B-4FD7-8700-F029D3E43DED}"/>
              </a:ext>
            </a:extLst>
          </p:cNvPr>
          <p:cNvSpPr txBox="1"/>
          <p:nvPr/>
        </p:nvSpPr>
        <p:spPr>
          <a:xfrm rot="16200000">
            <a:off x="10532677" y="4324277"/>
            <a:ext cx="2982494" cy="246221"/>
          </a:xfrm>
          <a:prstGeom prst="rect">
            <a:avLst/>
          </a:prstGeom>
          <a:noFill/>
        </p:spPr>
        <p:txBody>
          <a:bodyPr wrap="square" rtlCol="0">
            <a:spAutoFit/>
          </a:bodyPr>
          <a:lstStyle/>
          <a:p>
            <a:r>
              <a:rPr lang="en-GB" sz="1000" dirty="0" err="1">
                <a:solidFill>
                  <a:schemeClr val="bg1"/>
                </a:solidFill>
              </a:rPr>
              <a:t>Tradeify</a:t>
            </a:r>
            <a:r>
              <a:rPr lang="en-GB" sz="1000" dirty="0">
                <a:solidFill>
                  <a:schemeClr val="bg1"/>
                </a:solidFill>
              </a:rPr>
              <a:t> -  Champion Mindset</a:t>
            </a:r>
          </a:p>
        </p:txBody>
      </p:sp>
      <p:sp>
        <p:nvSpPr>
          <p:cNvPr id="7" name="Text Placeholder 12">
            <a:extLst>
              <a:ext uri="{FF2B5EF4-FFF2-40B4-BE49-F238E27FC236}">
                <a16:creationId xmlns:a16="http://schemas.microsoft.com/office/drawing/2014/main" id="{67B37C66-0F37-432E-A3CF-1FFADF977E78}"/>
              </a:ext>
            </a:extLst>
          </p:cNvPr>
          <p:cNvSpPr txBox="1">
            <a:spLocks/>
          </p:cNvSpPr>
          <p:nvPr/>
        </p:nvSpPr>
        <p:spPr>
          <a:xfrm>
            <a:off x="0" y="5633835"/>
            <a:ext cx="172757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800" dirty="0"/>
              <a:t>Sources: please see notes</a:t>
            </a:r>
          </a:p>
          <a:p>
            <a:pPr>
              <a:spcBef>
                <a:spcPts val="0"/>
              </a:spcBef>
            </a:pPr>
            <a:endParaRPr lang="en-GB" sz="800" dirty="0"/>
          </a:p>
        </p:txBody>
      </p:sp>
    </p:spTree>
    <p:extLst>
      <p:ext uri="{BB962C8B-B14F-4D97-AF65-F5344CB8AC3E}">
        <p14:creationId xmlns:p14="http://schemas.microsoft.com/office/powerpoint/2010/main" val="3117336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9E3E0778-7458-9664-DDE9-C8C4374FC994}"/>
              </a:ext>
            </a:extLst>
          </p:cNvPr>
          <p:cNvGraphicFramePr/>
          <p:nvPr/>
        </p:nvGraphicFramePr>
        <p:xfrm>
          <a:off x="-264369" y="918678"/>
          <a:ext cx="11817437" cy="4908884"/>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4">
            <a:extLst>
              <a:ext uri="{FF2B5EF4-FFF2-40B4-BE49-F238E27FC236}">
                <a16:creationId xmlns:a16="http://schemas.microsoft.com/office/drawing/2014/main" id="{AA4879A3-3454-47DF-F616-D5774431B361}"/>
              </a:ext>
            </a:extLst>
          </p:cNvPr>
          <p:cNvSpPr>
            <a:spLocks noGrp="1"/>
          </p:cNvSpPr>
          <p:nvPr>
            <p:ph type="title"/>
          </p:nvPr>
        </p:nvSpPr>
        <p:spPr/>
        <p:txBody>
          <a:bodyPr>
            <a:normAutofit/>
          </a:bodyPr>
          <a:lstStyle/>
          <a:p>
            <a:r>
              <a:rPr lang="en-GB" sz="2800" dirty="0"/>
              <a:t>Optimal budget mix varies by sector – TV has the largest share</a:t>
            </a:r>
            <a:endParaRPr lang="en-US" sz="2800" dirty="0"/>
          </a:p>
        </p:txBody>
      </p:sp>
      <p:sp>
        <p:nvSpPr>
          <p:cNvPr id="6" name="Text Placeholder 5">
            <a:extLst>
              <a:ext uri="{FF2B5EF4-FFF2-40B4-BE49-F238E27FC236}">
                <a16:creationId xmlns:a16="http://schemas.microsoft.com/office/drawing/2014/main" id="{AB9C85FD-5E3D-E521-EC16-908E44BA0070}"/>
              </a:ext>
            </a:extLst>
          </p:cNvPr>
          <p:cNvSpPr>
            <a:spLocks noGrp="1"/>
          </p:cNvSpPr>
          <p:nvPr>
            <p:ph type="body" sz="quarter" idx="15"/>
          </p:nvPr>
        </p:nvSpPr>
        <p:spPr/>
        <p:txBody>
          <a:bodyPr/>
          <a:lstStyle/>
          <a:p>
            <a:pPr>
              <a:spcBef>
                <a:spcPts val="0"/>
              </a:spcBef>
            </a:pPr>
            <a:r>
              <a:rPr lang="en-GB" dirty="0"/>
              <a:t>Source: Media Mix Navigator, 2025.</a:t>
            </a:r>
            <a:r>
              <a:rPr lang="en-US" dirty="0"/>
              <a:t> </a:t>
            </a:r>
            <a:r>
              <a:rPr lang="en-GB" dirty="0"/>
              <a:t>Based on a mass market appeal, 11-20% online sales (finance 71-80%), short-term, high risk, further details for each category is included in the notes </a:t>
            </a:r>
          </a:p>
        </p:txBody>
      </p:sp>
      <p:cxnSp>
        <p:nvCxnSpPr>
          <p:cNvPr id="3" name="Straight Connector 2">
            <a:extLst>
              <a:ext uri="{FF2B5EF4-FFF2-40B4-BE49-F238E27FC236}">
                <a16:creationId xmlns:a16="http://schemas.microsoft.com/office/drawing/2014/main" id="{7F993C82-C78C-EA89-E9B6-A31CBA46BB60}"/>
              </a:ext>
            </a:extLst>
          </p:cNvPr>
          <p:cNvCxnSpPr/>
          <p:nvPr/>
        </p:nvCxnSpPr>
        <p:spPr>
          <a:xfrm>
            <a:off x="2482354" y="1135336"/>
            <a:ext cx="0" cy="3408219"/>
          </a:xfrm>
          <a:prstGeom prst="line">
            <a:avLst/>
          </a:prstGeom>
          <a:ln w="28575">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B3797EF2-A115-3826-1636-A920F4243C3E}"/>
              </a:ext>
            </a:extLst>
          </p:cNvPr>
          <p:cNvSpPr txBox="1"/>
          <p:nvPr/>
        </p:nvSpPr>
        <p:spPr>
          <a:xfrm>
            <a:off x="5220070" y="967261"/>
            <a:ext cx="155363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D4D4D"/>
                </a:solidFill>
                <a:effectLst/>
                <a:uLnTx/>
                <a:uFillTx/>
                <a:latin typeface="Arial"/>
                <a:ea typeface="+mn-ea"/>
                <a:cs typeface="+mn-cs"/>
              </a:rPr>
              <a:t>Optimal media mix</a:t>
            </a:r>
          </a:p>
        </p:txBody>
      </p:sp>
    </p:spTree>
    <p:extLst>
      <p:ext uri="{BB962C8B-B14F-4D97-AF65-F5344CB8AC3E}">
        <p14:creationId xmlns:p14="http://schemas.microsoft.com/office/powerpoint/2010/main" val="641280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EF2AA-6CDD-69B2-4356-1AF56B7C5A08}"/>
              </a:ext>
            </a:extLst>
          </p:cNvPr>
          <p:cNvSpPr>
            <a:spLocks noGrp="1"/>
          </p:cNvSpPr>
          <p:nvPr>
            <p:ph type="title"/>
          </p:nvPr>
        </p:nvSpPr>
        <p:spPr>
          <a:xfrm>
            <a:off x="371475" y="359944"/>
            <a:ext cx="11451179" cy="1021181"/>
          </a:xfrm>
        </p:spPr>
        <p:txBody>
          <a:bodyPr>
            <a:noAutofit/>
          </a:bodyPr>
          <a:lstStyle/>
          <a:p>
            <a:r>
              <a:rPr lang="en-US" dirty="0"/>
              <a:t>TV is the battery that charges other media</a:t>
            </a:r>
            <a:endParaRPr lang="en-GB" dirty="0"/>
          </a:p>
        </p:txBody>
      </p:sp>
      <p:sp>
        <p:nvSpPr>
          <p:cNvPr id="3" name="Text Placeholder 2">
            <a:extLst>
              <a:ext uri="{FF2B5EF4-FFF2-40B4-BE49-F238E27FC236}">
                <a16:creationId xmlns:a16="http://schemas.microsoft.com/office/drawing/2014/main" id="{46917ABC-978A-F8CE-EE06-EE9EEF9FDB44}"/>
              </a:ext>
            </a:extLst>
          </p:cNvPr>
          <p:cNvSpPr>
            <a:spLocks noGrp="1"/>
          </p:cNvSpPr>
          <p:nvPr>
            <p:ph type="body" sz="quarter" idx="15"/>
          </p:nvPr>
        </p:nvSpPr>
        <p:spPr/>
        <p:txBody>
          <a:bodyPr/>
          <a:lstStyle/>
          <a:p>
            <a:pPr>
              <a:spcBef>
                <a:spcPts val="0"/>
              </a:spcBef>
            </a:pPr>
            <a:r>
              <a:rPr lang="en-US" kern="0" dirty="0">
                <a:cs typeface="Calibri" panose="020F0502020204030204" pitchFamily="34" charset="0"/>
              </a:rPr>
              <a:t>Source: </a:t>
            </a:r>
            <a:r>
              <a:rPr lang="en-US" dirty="0"/>
              <a:t>Staying Power: The longevity of advertising, Tapestry Research, 2025. </a:t>
            </a:r>
          </a:p>
          <a:p>
            <a:pPr>
              <a:spcBef>
                <a:spcPts val="0"/>
              </a:spcBef>
            </a:pPr>
            <a:r>
              <a:rPr lang="en-GB" dirty="0">
                <a:latin typeface="+mj-lt"/>
              </a:rPr>
              <a:t>Purchase Intent (‘definitely consider’)</a:t>
            </a:r>
            <a:r>
              <a:rPr lang="en-GB" kern="0" dirty="0">
                <a:latin typeface="+mj-lt"/>
                <a:cs typeface="Calibri" panose="020F0502020204030204" pitchFamily="34" charset="0"/>
              </a:rPr>
              <a:t>: All brands, among those exposed (nat rep, </a:t>
            </a:r>
            <a:r>
              <a:rPr lang="en-GB" dirty="0">
                <a:latin typeface="+mj-lt"/>
              </a:rPr>
              <a:t>18</a:t>
            </a:r>
            <a:r>
              <a:rPr lang="en-GB" kern="0" dirty="0">
                <a:latin typeface="+mj-lt"/>
                <a:cs typeface="Calibri" panose="020F0502020204030204" pitchFamily="34" charset="0"/>
              </a:rPr>
              <a:t>-75). </a:t>
            </a:r>
            <a:r>
              <a:rPr lang="en-GB" dirty="0">
                <a:latin typeface="+mj-lt"/>
              </a:rPr>
              <a:t>Online Video is mostly YouTube.</a:t>
            </a:r>
          </a:p>
        </p:txBody>
      </p:sp>
      <p:sp>
        <p:nvSpPr>
          <p:cNvPr id="5" name="Text Placeholder 34">
            <a:extLst>
              <a:ext uri="{FF2B5EF4-FFF2-40B4-BE49-F238E27FC236}">
                <a16:creationId xmlns:a16="http://schemas.microsoft.com/office/drawing/2014/main" id="{E0602EC6-F2CA-CA24-D207-A72B073D603A}"/>
              </a:ext>
            </a:extLst>
          </p:cNvPr>
          <p:cNvSpPr txBox="1">
            <a:spLocks/>
          </p:cNvSpPr>
          <p:nvPr/>
        </p:nvSpPr>
        <p:spPr>
          <a:xfrm>
            <a:off x="618478" y="1298263"/>
            <a:ext cx="10955045" cy="359358"/>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D4D4D"/>
                </a:solidFill>
                <a:effectLst/>
                <a:uLnTx/>
                <a:uFillTx/>
                <a:latin typeface="Arial"/>
                <a:ea typeface="+mn-ea"/>
                <a:cs typeface="+mn-cs"/>
              </a:rPr>
              <a:t>% </a:t>
            </a:r>
            <a:r>
              <a:rPr kumimoji="0" lang="en-GB" sz="1800" b="1" i="0" u="sng" strike="noStrike" kern="1200" cap="none" spc="0" normalizeH="0" baseline="0" noProof="0" dirty="0">
                <a:ln>
                  <a:noFill/>
                </a:ln>
                <a:solidFill>
                  <a:srgbClr val="4D4D4D"/>
                </a:solidFill>
                <a:effectLst/>
                <a:uLnTx/>
                <a:uFillTx/>
                <a:latin typeface="Arial"/>
                <a:ea typeface="+mn-ea"/>
                <a:cs typeface="+mn-cs"/>
              </a:rPr>
              <a:t>average</a:t>
            </a:r>
            <a:r>
              <a:rPr kumimoji="0" lang="en-GB" sz="1800" b="1" i="0" u="none" strike="noStrike" kern="1200" cap="none" spc="0" normalizeH="0" baseline="0" noProof="0" dirty="0">
                <a:ln>
                  <a:noFill/>
                </a:ln>
                <a:solidFill>
                  <a:srgbClr val="4D4D4D"/>
                </a:solidFill>
                <a:effectLst/>
                <a:uLnTx/>
                <a:uFillTx/>
                <a:latin typeface="Arial"/>
                <a:ea typeface="+mn-ea"/>
                <a:cs typeface="+mn-cs"/>
              </a:rPr>
              <a:t> reduction in Purchase Intent </a:t>
            </a:r>
            <a:r>
              <a:rPr kumimoji="0" lang="en-GB" sz="1800" b="1" i="0" u="sng" strike="noStrike" kern="1200" cap="none" spc="0" normalizeH="0" baseline="0" noProof="0" dirty="0">
                <a:ln>
                  <a:noFill/>
                </a:ln>
                <a:solidFill>
                  <a:srgbClr val="4D4D4D"/>
                </a:solidFill>
                <a:effectLst/>
                <a:uLnTx/>
                <a:uFillTx/>
                <a:latin typeface="Arial"/>
                <a:ea typeface="+mn-ea"/>
                <a:cs typeface="+mn-cs"/>
              </a:rPr>
              <a:t>over 8 weeks</a:t>
            </a:r>
            <a:r>
              <a:rPr kumimoji="0" lang="en-GB" sz="1800" b="1" i="0" u="none" strike="noStrike" kern="1200" cap="none" spc="0" normalizeH="0" baseline="0" noProof="0" dirty="0">
                <a:ln>
                  <a:noFill/>
                </a:ln>
                <a:solidFill>
                  <a:srgbClr val="4D4D4D"/>
                </a:solidFill>
                <a:effectLst/>
                <a:uLnTx/>
                <a:uFillTx/>
                <a:latin typeface="Arial"/>
                <a:ea typeface="+mn-ea"/>
                <a:cs typeface="+mn-cs"/>
              </a:rPr>
              <a:t> if TV is NOT included alongside…</a:t>
            </a:r>
            <a:endParaRPr kumimoji="0" lang="en-GB" sz="4800" b="0" i="0" u="none" strike="noStrike" kern="1200" cap="none" spc="0" normalizeH="0" baseline="0" noProof="0" dirty="0">
              <a:ln>
                <a:noFill/>
              </a:ln>
              <a:solidFill>
                <a:srgbClr val="4D4D4D"/>
              </a:solidFill>
              <a:effectLst/>
              <a:uLnTx/>
              <a:uFillTx/>
              <a:latin typeface="Arial"/>
              <a:ea typeface="+mn-ea"/>
              <a:cs typeface="+mn-cs"/>
            </a:endParaRPr>
          </a:p>
        </p:txBody>
      </p:sp>
      <p:graphicFrame>
        <p:nvGraphicFramePr>
          <p:cNvPr id="6" name="Table 5">
            <a:extLst>
              <a:ext uri="{FF2B5EF4-FFF2-40B4-BE49-F238E27FC236}">
                <a16:creationId xmlns:a16="http://schemas.microsoft.com/office/drawing/2014/main" id="{D55C59C7-4767-5CA1-12A4-2F38151B8EDB}"/>
              </a:ext>
            </a:extLst>
          </p:cNvPr>
          <p:cNvGraphicFramePr>
            <a:graphicFrameLocks noGrp="1"/>
          </p:cNvGraphicFramePr>
          <p:nvPr/>
        </p:nvGraphicFramePr>
        <p:xfrm>
          <a:off x="1844000" y="1907964"/>
          <a:ext cx="8490858" cy="822960"/>
        </p:xfrm>
        <a:graphic>
          <a:graphicData uri="http://schemas.openxmlformats.org/drawingml/2006/table">
            <a:tbl>
              <a:tblPr firstRow="1" bandRow="1">
                <a:tableStyleId>{5C22544A-7EE6-4342-B048-85BDC9FD1C3A}</a:tableStyleId>
              </a:tblPr>
              <a:tblGrid>
                <a:gridCol w="1415143">
                  <a:extLst>
                    <a:ext uri="{9D8B030D-6E8A-4147-A177-3AD203B41FA5}">
                      <a16:colId xmlns:a16="http://schemas.microsoft.com/office/drawing/2014/main" val="3135171904"/>
                    </a:ext>
                  </a:extLst>
                </a:gridCol>
                <a:gridCol w="1415143">
                  <a:extLst>
                    <a:ext uri="{9D8B030D-6E8A-4147-A177-3AD203B41FA5}">
                      <a16:colId xmlns:a16="http://schemas.microsoft.com/office/drawing/2014/main" val="3499192320"/>
                    </a:ext>
                  </a:extLst>
                </a:gridCol>
                <a:gridCol w="1415143">
                  <a:extLst>
                    <a:ext uri="{9D8B030D-6E8A-4147-A177-3AD203B41FA5}">
                      <a16:colId xmlns:a16="http://schemas.microsoft.com/office/drawing/2014/main" val="3455929872"/>
                    </a:ext>
                  </a:extLst>
                </a:gridCol>
                <a:gridCol w="1415143">
                  <a:extLst>
                    <a:ext uri="{9D8B030D-6E8A-4147-A177-3AD203B41FA5}">
                      <a16:colId xmlns:a16="http://schemas.microsoft.com/office/drawing/2014/main" val="3992263178"/>
                    </a:ext>
                  </a:extLst>
                </a:gridCol>
                <a:gridCol w="1415143">
                  <a:extLst>
                    <a:ext uri="{9D8B030D-6E8A-4147-A177-3AD203B41FA5}">
                      <a16:colId xmlns:a16="http://schemas.microsoft.com/office/drawing/2014/main" val="3065371543"/>
                    </a:ext>
                  </a:extLst>
                </a:gridCol>
                <a:gridCol w="1415143">
                  <a:extLst>
                    <a:ext uri="{9D8B030D-6E8A-4147-A177-3AD203B41FA5}">
                      <a16:colId xmlns:a16="http://schemas.microsoft.com/office/drawing/2014/main" val="686197095"/>
                    </a:ext>
                  </a:extLst>
                </a:gridCol>
              </a:tblGrid>
              <a:tr h="370840">
                <a:tc>
                  <a:txBody>
                    <a:bodyPr/>
                    <a:lstStyle/>
                    <a:p>
                      <a:pPr algn="ctr"/>
                      <a:r>
                        <a:rPr lang="en-GB" sz="1800" dirty="0">
                          <a:solidFill>
                            <a:schemeClr val="bg2"/>
                          </a:solidFill>
                        </a:rPr>
                        <a:t>Other Online </a:t>
                      </a:r>
                      <a:r>
                        <a:rPr lang="en-GB" sz="1200" b="0" dirty="0">
                          <a:solidFill>
                            <a:schemeClr val="bg2"/>
                          </a:solidFill>
                        </a:rPr>
                        <a:t>(search, display)</a:t>
                      </a:r>
                      <a:endParaRPr lang="en-GB" sz="2000" b="0" dirty="0">
                        <a:solidFill>
                          <a:schemeClr val="bg2"/>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800" dirty="0">
                          <a:solidFill>
                            <a:schemeClr val="bg2"/>
                          </a:solidFill>
                        </a:rPr>
                        <a:t>Audio   </a:t>
                      </a:r>
                    </a:p>
                    <a:p>
                      <a:pPr algn="ctr"/>
                      <a:r>
                        <a:rPr lang="en-GB" sz="1200" b="0" dirty="0">
                          <a:solidFill>
                            <a:schemeClr val="bg2"/>
                          </a:solidFill>
                        </a:rPr>
                        <a:t>(radio &amp; streaming)</a:t>
                      </a:r>
                      <a:endParaRPr lang="en-GB" sz="1800" b="0" dirty="0">
                        <a:solidFill>
                          <a:schemeClr val="bg2"/>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800" dirty="0">
                          <a:solidFill>
                            <a:schemeClr val="bg2"/>
                          </a:solidFill>
                        </a:rPr>
                        <a:t>Social Media</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1800" dirty="0">
                          <a:solidFill>
                            <a:schemeClr val="bg2"/>
                          </a:solidFill>
                        </a:rPr>
                        <a:t>Online Video</a:t>
                      </a:r>
                      <a:endParaRPr lang="en-GB" sz="1200" b="0" dirty="0">
                        <a:solidFill>
                          <a:schemeClr val="bg2"/>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800" dirty="0">
                          <a:solidFill>
                            <a:schemeClr val="bg2"/>
                          </a:solidFill>
                        </a:rPr>
                        <a:t>Print       </a:t>
                      </a:r>
                      <a:r>
                        <a:rPr lang="en-GB" sz="1200" b="0" dirty="0">
                          <a:solidFill>
                            <a:schemeClr val="bg2"/>
                          </a:solidFill>
                        </a:rPr>
                        <a:t>(physical)</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800" dirty="0">
                          <a:solidFill>
                            <a:schemeClr val="bg2"/>
                          </a:solidFill>
                        </a:rPr>
                        <a:t>OOH</a:t>
                      </a:r>
                      <a:endParaRPr lang="en-GB" sz="1200" b="0" dirty="0">
                        <a:solidFill>
                          <a:schemeClr val="bg2"/>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01596990"/>
                  </a:ext>
                </a:extLst>
              </a:tr>
            </a:tbl>
          </a:graphicData>
        </a:graphic>
      </p:graphicFrame>
      <p:graphicFrame>
        <p:nvGraphicFramePr>
          <p:cNvPr id="7" name="Chart 6">
            <a:extLst>
              <a:ext uri="{FF2B5EF4-FFF2-40B4-BE49-F238E27FC236}">
                <a16:creationId xmlns:a16="http://schemas.microsoft.com/office/drawing/2014/main" id="{3BE735DD-20F2-2942-7ECB-684938E2302F}"/>
              </a:ext>
            </a:extLst>
          </p:cNvPr>
          <p:cNvGraphicFramePr/>
          <p:nvPr/>
        </p:nvGraphicFramePr>
        <p:xfrm>
          <a:off x="1668675" y="2710536"/>
          <a:ext cx="8854649" cy="2959379"/>
        </p:xfrm>
        <a:graphic>
          <a:graphicData uri="http://schemas.openxmlformats.org/drawingml/2006/chart">
            <c:chart xmlns:c="http://schemas.openxmlformats.org/drawingml/2006/chart" xmlns:r="http://schemas.openxmlformats.org/officeDocument/2006/relationships" r:id="rId3"/>
          </a:graphicData>
        </a:graphic>
      </p:graphicFrame>
      <p:sp>
        <p:nvSpPr>
          <p:cNvPr id="8" name="Isosceles Triangle 7">
            <a:extLst>
              <a:ext uri="{FF2B5EF4-FFF2-40B4-BE49-F238E27FC236}">
                <a16:creationId xmlns:a16="http://schemas.microsoft.com/office/drawing/2014/main" id="{51E65979-31FC-459C-ADBB-43C3D532A1BD}"/>
              </a:ext>
            </a:extLst>
          </p:cNvPr>
          <p:cNvSpPr/>
          <p:nvPr/>
        </p:nvSpPr>
        <p:spPr>
          <a:xfrm flipH="1" flipV="1">
            <a:off x="1846475" y="3430460"/>
            <a:ext cx="1346200" cy="419100"/>
          </a:xfrm>
          <a:prstGeom prst="triangle">
            <a:avLst>
              <a:gd name="adj" fmla="val 48847"/>
            </a:avLst>
          </a:prstGeom>
          <a:solidFill>
            <a:srgbClr val="09BDB9"/>
          </a:solidFill>
          <a:ln w="44450">
            <a:noFill/>
            <a:headEnd type="ova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D4D4D"/>
              </a:solidFill>
              <a:effectLst/>
              <a:uLnTx/>
              <a:uFillTx/>
              <a:latin typeface="Century Gothic" panose="020F0302020204030204"/>
              <a:ea typeface="+mn-ea"/>
              <a:cs typeface="+mn-cs"/>
            </a:endParaRPr>
          </a:p>
        </p:txBody>
      </p:sp>
      <p:sp>
        <p:nvSpPr>
          <p:cNvPr id="9" name="Isosceles Triangle 8">
            <a:extLst>
              <a:ext uri="{FF2B5EF4-FFF2-40B4-BE49-F238E27FC236}">
                <a16:creationId xmlns:a16="http://schemas.microsoft.com/office/drawing/2014/main" id="{E7932A13-8FA5-6387-0B5F-AAF0E52726F9}"/>
              </a:ext>
            </a:extLst>
          </p:cNvPr>
          <p:cNvSpPr/>
          <p:nvPr/>
        </p:nvSpPr>
        <p:spPr>
          <a:xfrm flipH="1" flipV="1">
            <a:off x="3268875" y="3761108"/>
            <a:ext cx="1346200" cy="419100"/>
          </a:xfrm>
          <a:prstGeom prst="triangle">
            <a:avLst>
              <a:gd name="adj" fmla="val 48847"/>
            </a:avLst>
          </a:prstGeom>
          <a:solidFill>
            <a:srgbClr val="BBCF0E"/>
          </a:solidFill>
          <a:ln w="44450">
            <a:noFill/>
            <a:headEnd type="ova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D4D4D"/>
              </a:solidFill>
              <a:effectLst/>
              <a:uLnTx/>
              <a:uFillTx/>
              <a:latin typeface="Century Gothic" panose="020F0302020204030204"/>
              <a:ea typeface="+mn-ea"/>
              <a:cs typeface="+mn-cs"/>
            </a:endParaRPr>
          </a:p>
        </p:txBody>
      </p:sp>
      <p:sp>
        <p:nvSpPr>
          <p:cNvPr id="10" name="Isosceles Triangle 9">
            <a:extLst>
              <a:ext uri="{FF2B5EF4-FFF2-40B4-BE49-F238E27FC236}">
                <a16:creationId xmlns:a16="http://schemas.microsoft.com/office/drawing/2014/main" id="{E4440FBB-4813-A97B-EEB5-800CA33ED9C2}"/>
              </a:ext>
            </a:extLst>
          </p:cNvPr>
          <p:cNvSpPr/>
          <p:nvPr/>
        </p:nvSpPr>
        <p:spPr>
          <a:xfrm flipH="1" flipV="1">
            <a:off x="4678575" y="3981461"/>
            <a:ext cx="1346200" cy="419100"/>
          </a:xfrm>
          <a:prstGeom prst="triangle">
            <a:avLst>
              <a:gd name="adj" fmla="val 48847"/>
            </a:avLst>
          </a:prstGeom>
          <a:solidFill>
            <a:srgbClr val="0169B3"/>
          </a:solidFill>
          <a:ln w="44450">
            <a:noFill/>
            <a:headEnd type="ova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D4D4D"/>
              </a:solidFill>
              <a:effectLst/>
              <a:uLnTx/>
              <a:uFillTx/>
              <a:latin typeface="Century Gothic" panose="020F0302020204030204"/>
              <a:ea typeface="+mn-ea"/>
              <a:cs typeface="+mn-cs"/>
            </a:endParaRPr>
          </a:p>
        </p:txBody>
      </p:sp>
      <p:sp>
        <p:nvSpPr>
          <p:cNvPr id="11" name="Isosceles Triangle 10">
            <a:extLst>
              <a:ext uri="{FF2B5EF4-FFF2-40B4-BE49-F238E27FC236}">
                <a16:creationId xmlns:a16="http://schemas.microsoft.com/office/drawing/2014/main" id="{2F1415A9-39AD-B51E-BC9F-2853C02B861E}"/>
              </a:ext>
            </a:extLst>
          </p:cNvPr>
          <p:cNvSpPr/>
          <p:nvPr/>
        </p:nvSpPr>
        <p:spPr>
          <a:xfrm flipH="1" flipV="1">
            <a:off x="6126375" y="4354878"/>
            <a:ext cx="1346200" cy="419100"/>
          </a:xfrm>
          <a:prstGeom prst="triangle">
            <a:avLst>
              <a:gd name="adj" fmla="val 48847"/>
            </a:avLst>
          </a:prstGeom>
          <a:solidFill>
            <a:srgbClr val="766ACE"/>
          </a:solidFill>
          <a:ln w="44450">
            <a:noFill/>
            <a:headEnd type="ova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D4D4D"/>
              </a:solidFill>
              <a:effectLst/>
              <a:uLnTx/>
              <a:uFillTx/>
              <a:latin typeface="Century Gothic" panose="020F0302020204030204"/>
              <a:ea typeface="+mn-ea"/>
              <a:cs typeface="+mn-cs"/>
            </a:endParaRPr>
          </a:p>
        </p:txBody>
      </p:sp>
      <p:sp>
        <p:nvSpPr>
          <p:cNvPr id="12" name="Isosceles Triangle 11">
            <a:extLst>
              <a:ext uri="{FF2B5EF4-FFF2-40B4-BE49-F238E27FC236}">
                <a16:creationId xmlns:a16="http://schemas.microsoft.com/office/drawing/2014/main" id="{B9779712-127E-E621-026B-6C70E01B00DD}"/>
              </a:ext>
            </a:extLst>
          </p:cNvPr>
          <p:cNvSpPr/>
          <p:nvPr/>
        </p:nvSpPr>
        <p:spPr>
          <a:xfrm flipH="1" flipV="1">
            <a:off x="7561475" y="4719759"/>
            <a:ext cx="1346200" cy="419100"/>
          </a:xfrm>
          <a:prstGeom prst="triangle">
            <a:avLst>
              <a:gd name="adj" fmla="val 48847"/>
            </a:avLst>
          </a:prstGeom>
          <a:solidFill>
            <a:srgbClr val="372D86"/>
          </a:solidFill>
          <a:ln w="44450">
            <a:noFill/>
            <a:headEnd type="ova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D4D4D"/>
              </a:solidFill>
              <a:effectLst/>
              <a:uLnTx/>
              <a:uFillTx/>
              <a:latin typeface="Century Gothic" panose="020F0302020204030204"/>
              <a:ea typeface="+mn-ea"/>
              <a:cs typeface="+mn-cs"/>
            </a:endParaRPr>
          </a:p>
        </p:txBody>
      </p:sp>
      <p:sp>
        <p:nvSpPr>
          <p:cNvPr id="13" name="Isosceles Triangle 12">
            <a:extLst>
              <a:ext uri="{FF2B5EF4-FFF2-40B4-BE49-F238E27FC236}">
                <a16:creationId xmlns:a16="http://schemas.microsoft.com/office/drawing/2014/main" id="{17B2DD8C-4945-752A-7E46-D3C1B74BA2B6}"/>
              </a:ext>
            </a:extLst>
          </p:cNvPr>
          <p:cNvSpPr/>
          <p:nvPr/>
        </p:nvSpPr>
        <p:spPr>
          <a:xfrm flipH="1" flipV="1">
            <a:off x="8971175" y="4719759"/>
            <a:ext cx="1346200" cy="419100"/>
          </a:xfrm>
          <a:prstGeom prst="triangle">
            <a:avLst>
              <a:gd name="adj" fmla="val 48847"/>
            </a:avLst>
          </a:prstGeom>
          <a:solidFill>
            <a:srgbClr val="BE09A8"/>
          </a:solidFill>
          <a:ln w="44450">
            <a:noFill/>
            <a:headEnd type="ova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D4D4D"/>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41369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E5431-FAA3-EACB-C1CF-20ABBA095B35}"/>
              </a:ext>
            </a:extLst>
          </p:cNvPr>
          <p:cNvSpPr>
            <a:spLocks noGrp="1"/>
          </p:cNvSpPr>
          <p:nvPr>
            <p:ph type="title"/>
          </p:nvPr>
        </p:nvSpPr>
        <p:spPr/>
        <p:txBody>
          <a:bodyPr/>
          <a:lstStyle/>
          <a:p>
            <a:r>
              <a:rPr lang="en-US" dirty="0"/>
              <a:t>TV gives low risk, predictable results</a:t>
            </a:r>
          </a:p>
        </p:txBody>
      </p:sp>
      <p:sp>
        <p:nvSpPr>
          <p:cNvPr id="3" name="Text Placeholder 2">
            <a:extLst>
              <a:ext uri="{FF2B5EF4-FFF2-40B4-BE49-F238E27FC236}">
                <a16:creationId xmlns:a16="http://schemas.microsoft.com/office/drawing/2014/main" id="{0F5C7ED8-B8EB-C36F-CBCC-76A84BD5C83E}"/>
              </a:ext>
            </a:extLst>
          </p:cNvPr>
          <p:cNvSpPr>
            <a:spLocks noGrp="1"/>
          </p:cNvSpPr>
          <p:nvPr>
            <p:ph type="body" sz="quarter" idx="15"/>
          </p:nvPr>
        </p:nvSpPr>
        <p:spPr/>
        <p:txBody>
          <a:bodyPr/>
          <a:lstStyle/>
          <a:p>
            <a:r>
              <a:rPr lang="en-US" dirty="0"/>
              <a:t>Source: Profit Ability 2 – Ebiquity, EssenceMediacom, Gain Theory, Mindshare, Wavemaker, April 2024​</a:t>
            </a:r>
            <a:endParaRPr lang="en-GB" dirty="0"/>
          </a:p>
        </p:txBody>
      </p:sp>
      <p:graphicFrame>
        <p:nvGraphicFramePr>
          <p:cNvPr id="8" name="Chart 7">
            <a:extLst>
              <a:ext uri="{FF2B5EF4-FFF2-40B4-BE49-F238E27FC236}">
                <a16:creationId xmlns:a16="http://schemas.microsoft.com/office/drawing/2014/main" id="{CAA266C1-1E5C-2032-BD03-20F98629818F}"/>
              </a:ext>
            </a:extLst>
          </p:cNvPr>
          <p:cNvGraphicFramePr/>
          <p:nvPr/>
        </p:nvGraphicFramePr>
        <p:xfrm>
          <a:off x="516000" y="1580351"/>
          <a:ext cx="11160000" cy="3784764"/>
        </p:xfrm>
        <a:graphic>
          <a:graphicData uri="http://schemas.openxmlformats.org/drawingml/2006/chart">
            <c:chart xmlns:c="http://schemas.openxmlformats.org/drawingml/2006/chart" xmlns:r="http://schemas.openxmlformats.org/officeDocument/2006/relationships" r:id="rId3"/>
          </a:graphicData>
        </a:graphic>
      </p:graphicFrame>
      <p:sp>
        <p:nvSpPr>
          <p:cNvPr id="5" name="Arrow: Right 4">
            <a:extLst>
              <a:ext uri="{FF2B5EF4-FFF2-40B4-BE49-F238E27FC236}">
                <a16:creationId xmlns:a16="http://schemas.microsoft.com/office/drawing/2014/main" id="{209AA285-B7D7-31B9-CBE4-EAB17DCF0C3C}"/>
              </a:ext>
            </a:extLst>
          </p:cNvPr>
          <p:cNvSpPr/>
          <p:nvPr/>
        </p:nvSpPr>
        <p:spPr>
          <a:xfrm>
            <a:off x="1688386" y="1118686"/>
            <a:ext cx="8815227" cy="461665"/>
          </a:xfrm>
          <a:prstGeom prst="rightArrow">
            <a:avLst/>
          </a:prstGeom>
          <a:solidFill>
            <a:schemeClr val="bg1">
              <a:lumMod val="8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Increasing risk / reward of achieving return</a:t>
            </a:r>
          </a:p>
        </p:txBody>
      </p:sp>
    </p:spTree>
    <p:extLst>
      <p:ext uri="{BB962C8B-B14F-4D97-AF65-F5344CB8AC3E}">
        <p14:creationId xmlns:p14="http://schemas.microsoft.com/office/powerpoint/2010/main" val="2504102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2B8F67-3441-41BF-B840-586772CD76B7}"/>
              </a:ext>
            </a:extLst>
          </p:cNvPr>
          <p:cNvSpPr>
            <a:spLocks noGrp="1"/>
          </p:cNvSpPr>
          <p:nvPr>
            <p:ph type="title"/>
          </p:nvPr>
        </p:nvSpPr>
        <p:spPr/>
        <p:txBody>
          <a:bodyPr/>
          <a:lstStyle/>
          <a:p>
            <a:r>
              <a:rPr lang="en-GB" dirty="0">
                <a:solidFill>
                  <a:schemeClr val="accent1"/>
                </a:solidFill>
              </a:rPr>
              <a:t>TV delivers greater sales versus spend for smaller brands</a:t>
            </a:r>
          </a:p>
        </p:txBody>
      </p:sp>
      <p:sp>
        <p:nvSpPr>
          <p:cNvPr id="7" name="Text Placeholder 6">
            <a:extLst>
              <a:ext uri="{FF2B5EF4-FFF2-40B4-BE49-F238E27FC236}">
                <a16:creationId xmlns:a16="http://schemas.microsoft.com/office/drawing/2014/main" id="{9D05FEDB-A61B-4E09-A57B-4884C7C99302}"/>
              </a:ext>
            </a:extLst>
          </p:cNvPr>
          <p:cNvSpPr>
            <a:spLocks noGrp="1"/>
          </p:cNvSpPr>
          <p:nvPr>
            <p:ph type="body" sz="quarter" idx="15"/>
          </p:nvPr>
        </p:nvSpPr>
        <p:spPr/>
        <p:txBody>
          <a:bodyPr/>
          <a:lstStyle/>
          <a:p>
            <a:r>
              <a:rPr lang="en-GB" dirty="0"/>
              <a:t>Source: ‘As Seen on TV: supercharging your small business’, May 2019, Data2Decisions/Work/Thinkbox. Data2Decisions database of smaller brands. All categories.</a:t>
            </a:r>
          </a:p>
        </p:txBody>
      </p:sp>
      <p:graphicFrame>
        <p:nvGraphicFramePr>
          <p:cNvPr id="9" name="Content Placeholder 8">
            <a:extLst>
              <a:ext uri="{FF2B5EF4-FFF2-40B4-BE49-F238E27FC236}">
                <a16:creationId xmlns:a16="http://schemas.microsoft.com/office/drawing/2014/main" id="{5CF3288E-81E0-4487-98D8-92F42C78553C}"/>
              </a:ext>
            </a:extLst>
          </p:cNvPr>
          <p:cNvGraphicFramePr>
            <a:graphicFrameLocks noGrp="1"/>
          </p:cNvGraphicFramePr>
          <p:nvPr>
            <p:ph sz="quarter" idx="4294967295"/>
            <p:extLst>
              <p:ext uri="{D42A27DB-BD31-4B8C-83A1-F6EECF244321}">
                <p14:modId xmlns:p14="http://schemas.microsoft.com/office/powerpoint/2010/main" val="2784197165"/>
              </p:ext>
            </p:extLst>
          </p:nvPr>
        </p:nvGraphicFramePr>
        <p:xfrm>
          <a:off x="0" y="1473200"/>
          <a:ext cx="5562600" cy="36512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ontent Placeholder 9">
            <a:extLst>
              <a:ext uri="{FF2B5EF4-FFF2-40B4-BE49-F238E27FC236}">
                <a16:creationId xmlns:a16="http://schemas.microsoft.com/office/drawing/2014/main" id="{A81B8A88-0D1F-4180-8530-B48CDD655D86}"/>
              </a:ext>
            </a:extLst>
          </p:cNvPr>
          <p:cNvGraphicFramePr>
            <a:graphicFrameLocks noGrp="1"/>
          </p:cNvGraphicFramePr>
          <p:nvPr>
            <p:ph sz="quarter" idx="4294967295"/>
            <p:extLst>
              <p:ext uri="{D42A27DB-BD31-4B8C-83A1-F6EECF244321}">
                <p14:modId xmlns:p14="http://schemas.microsoft.com/office/powerpoint/2010/main" val="921065207"/>
              </p:ext>
            </p:extLst>
          </p:nvPr>
        </p:nvGraphicFramePr>
        <p:xfrm>
          <a:off x="6629400" y="1473200"/>
          <a:ext cx="5562600" cy="3651250"/>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8F39A85C-E555-4C46-A843-48D4F6331E1C}"/>
              </a:ext>
            </a:extLst>
          </p:cNvPr>
          <p:cNvSpPr txBox="1"/>
          <p:nvPr/>
        </p:nvSpPr>
        <p:spPr>
          <a:xfrm>
            <a:off x="444727" y="1730826"/>
            <a:ext cx="2743200" cy="338554"/>
          </a:xfrm>
          <a:prstGeom prst="rect">
            <a:avLst/>
          </a:prstGeom>
          <a:noFill/>
        </p:spPr>
        <p:txBody>
          <a:bodyPr wrap="square" rtlCol="0">
            <a:spAutoFit/>
          </a:bodyPr>
          <a:lstStyle/>
          <a:p>
            <a:pPr defTabSz="1219170"/>
            <a:r>
              <a:rPr lang="en-GB" sz="1600" dirty="0">
                <a:solidFill>
                  <a:srgbClr val="4D4D4D"/>
                </a:solidFill>
                <a:latin typeface="Arial"/>
              </a:rPr>
              <a:t>Share of spend</a:t>
            </a:r>
          </a:p>
        </p:txBody>
      </p:sp>
      <p:sp>
        <p:nvSpPr>
          <p:cNvPr id="8" name="TextBox 7">
            <a:extLst>
              <a:ext uri="{FF2B5EF4-FFF2-40B4-BE49-F238E27FC236}">
                <a16:creationId xmlns:a16="http://schemas.microsoft.com/office/drawing/2014/main" id="{42E2BB8A-1487-4DA0-81D2-53929D65394D}"/>
              </a:ext>
            </a:extLst>
          </p:cNvPr>
          <p:cNvSpPr txBox="1"/>
          <p:nvPr/>
        </p:nvSpPr>
        <p:spPr>
          <a:xfrm>
            <a:off x="6172201" y="1730826"/>
            <a:ext cx="2705100" cy="584775"/>
          </a:xfrm>
          <a:prstGeom prst="rect">
            <a:avLst/>
          </a:prstGeom>
          <a:noFill/>
        </p:spPr>
        <p:txBody>
          <a:bodyPr wrap="square" rtlCol="0">
            <a:spAutoFit/>
          </a:bodyPr>
          <a:lstStyle/>
          <a:p>
            <a:pPr defTabSz="1219170"/>
            <a:r>
              <a:rPr lang="en-GB" sz="1600" dirty="0">
                <a:solidFill>
                  <a:srgbClr val="4D4D4D"/>
                </a:solidFill>
                <a:latin typeface="Arial"/>
              </a:rPr>
              <a:t>Share of advertising-generated sales</a:t>
            </a:r>
          </a:p>
        </p:txBody>
      </p:sp>
    </p:spTree>
    <p:extLst>
      <p:ext uri="{BB962C8B-B14F-4D97-AF65-F5344CB8AC3E}">
        <p14:creationId xmlns:p14="http://schemas.microsoft.com/office/powerpoint/2010/main" val="3419838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68B6F-E415-DC1A-2918-D376A9FD405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F3707AF-366C-6530-9D0B-4C3840C61FFA}"/>
              </a:ext>
            </a:extLst>
          </p:cNvPr>
          <p:cNvSpPr>
            <a:spLocks noGrp="1"/>
          </p:cNvSpPr>
          <p:nvPr>
            <p:ph type="title"/>
          </p:nvPr>
        </p:nvSpPr>
        <p:spPr/>
        <p:txBody>
          <a:bodyPr>
            <a:normAutofit/>
          </a:bodyPr>
          <a:lstStyle/>
          <a:p>
            <a:r>
              <a:rPr lang="en-US" dirty="0"/>
              <a:t>When TV is on air, digital channel performance is uplifted by 13.7%</a:t>
            </a:r>
            <a:endParaRPr lang="en-GB" dirty="0"/>
          </a:p>
        </p:txBody>
      </p:sp>
      <p:sp>
        <p:nvSpPr>
          <p:cNvPr id="6" name="Text Placeholder 5">
            <a:extLst>
              <a:ext uri="{FF2B5EF4-FFF2-40B4-BE49-F238E27FC236}">
                <a16:creationId xmlns:a16="http://schemas.microsoft.com/office/drawing/2014/main" id="{59685EF7-90FF-BE0B-7CB8-5BACAFCD50D7}"/>
              </a:ext>
            </a:extLst>
          </p:cNvPr>
          <p:cNvSpPr>
            <a:spLocks noGrp="1"/>
          </p:cNvSpPr>
          <p:nvPr>
            <p:ph type="body" sz="quarter" idx="15"/>
          </p:nvPr>
        </p:nvSpPr>
        <p:spPr/>
        <p:txBody>
          <a:bodyPr/>
          <a:lstStyle/>
          <a:p>
            <a:r>
              <a:rPr lang="en-US" dirty="0"/>
              <a:t>Source: Why the Eff would you cut TV? GroupM, 2025</a:t>
            </a:r>
            <a:endParaRPr lang="en-GB" dirty="0"/>
          </a:p>
        </p:txBody>
      </p:sp>
      <p:pic>
        <p:nvPicPr>
          <p:cNvPr id="3" name="Picture 2">
            <a:extLst>
              <a:ext uri="{FF2B5EF4-FFF2-40B4-BE49-F238E27FC236}">
                <a16:creationId xmlns:a16="http://schemas.microsoft.com/office/drawing/2014/main" id="{8A7A6B6C-A2D3-A9F5-9E89-8BBFB51ECB6F}"/>
              </a:ext>
            </a:extLst>
          </p:cNvPr>
          <p:cNvPicPr>
            <a:picLocks noChangeAspect="1"/>
          </p:cNvPicPr>
          <p:nvPr/>
        </p:nvPicPr>
        <p:blipFill>
          <a:blip r:embed="rId3"/>
          <a:stretch>
            <a:fillRect/>
          </a:stretch>
        </p:blipFill>
        <p:spPr>
          <a:xfrm>
            <a:off x="1776110" y="1565569"/>
            <a:ext cx="8639779" cy="3437975"/>
          </a:xfrm>
          <a:prstGeom prst="rect">
            <a:avLst/>
          </a:prstGeom>
          <a:effectLst>
            <a:outerShdw blurRad="228600" dist="63500" dir="2700000" sx="101000" sy="101000" algn="ctr" rotWithShape="0">
              <a:srgbClr val="000000">
                <a:alpha val="40000"/>
              </a:srgbClr>
            </a:outerShdw>
          </a:effectLst>
        </p:spPr>
      </p:pic>
    </p:spTree>
    <p:extLst>
      <p:ext uri="{BB962C8B-B14F-4D97-AF65-F5344CB8AC3E}">
        <p14:creationId xmlns:p14="http://schemas.microsoft.com/office/powerpoint/2010/main" val="1302273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ADBD01-01A7-08C0-13DF-011D55D90998}"/>
              </a:ext>
            </a:extLst>
          </p:cNvPr>
          <p:cNvSpPr>
            <a:spLocks noGrp="1"/>
          </p:cNvSpPr>
          <p:nvPr>
            <p:ph type="title"/>
          </p:nvPr>
        </p:nvSpPr>
        <p:spPr>
          <a:xfrm>
            <a:off x="371474" y="359944"/>
            <a:ext cx="11334817" cy="1021181"/>
          </a:xfrm>
        </p:spPr>
        <p:txBody>
          <a:bodyPr/>
          <a:lstStyle/>
          <a:p>
            <a:r>
              <a:rPr lang="en-US" dirty="0"/>
              <a:t>All channels deliver a return: short-term Profit ROI = £1.87</a:t>
            </a:r>
            <a:endParaRPr lang="en-GB" dirty="0"/>
          </a:p>
        </p:txBody>
      </p:sp>
      <p:sp>
        <p:nvSpPr>
          <p:cNvPr id="6" name="Text Placeholder 5">
            <a:extLst>
              <a:ext uri="{FF2B5EF4-FFF2-40B4-BE49-F238E27FC236}">
                <a16:creationId xmlns:a16="http://schemas.microsoft.com/office/drawing/2014/main" id="{49B89901-9FAE-3B94-87CA-CB6A3DD773DA}"/>
              </a:ext>
            </a:extLst>
          </p:cNvPr>
          <p:cNvSpPr>
            <a:spLocks noGrp="1"/>
          </p:cNvSpPr>
          <p:nvPr>
            <p:ph type="body" sz="quarter" idx="15"/>
          </p:nvPr>
        </p:nvSpPr>
        <p:spPr/>
        <p:txBody>
          <a:bodyPr/>
          <a:lstStyle/>
          <a:p>
            <a:pPr>
              <a:spcBef>
                <a:spcPts val="0"/>
              </a:spcBef>
            </a:pPr>
            <a:r>
              <a:rPr lang="en-US" dirty="0"/>
              <a:t>Source: Profit Ability 2, April 2024 – Short term benchmarks: Ebiquity, EssenceMediacom, Gain Theory, Mindshare, Wavemaker UK. </a:t>
            </a:r>
            <a:endParaRPr lang="en-GB" dirty="0"/>
          </a:p>
          <a:p>
            <a:pPr>
              <a:spcBef>
                <a:spcPts val="0"/>
              </a:spcBef>
            </a:pPr>
            <a:r>
              <a:rPr lang="en-US" dirty="0"/>
              <a:t>Long Term Multipliers: EssenceMediacom, Gain Theory, Mindshare, Wavemaker UK</a:t>
            </a:r>
          </a:p>
          <a:p>
            <a:pPr>
              <a:spcBef>
                <a:spcPts val="0"/>
              </a:spcBef>
            </a:pPr>
            <a:endParaRPr lang="en-US" dirty="0"/>
          </a:p>
        </p:txBody>
      </p:sp>
      <p:graphicFrame>
        <p:nvGraphicFramePr>
          <p:cNvPr id="9" name="Chart 8">
            <a:extLst>
              <a:ext uri="{FF2B5EF4-FFF2-40B4-BE49-F238E27FC236}">
                <a16:creationId xmlns:a16="http://schemas.microsoft.com/office/drawing/2014/main" id="{C036C83B-099D-17EC-D371-74F8872FCC2B}"/>
              </a:ext>
            </a:extLst>
          </p:cNvPr>
          <p:cNvGraphicFramePr/>
          <p:nvPr/>
        </p:nvGraphicFramePr>
        <p:xfrm>
          <a:off x="696000" y="1597907"/>
          <a:ext cx="10800000" cy="3550425"/>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730D2D0E-6D1D-E81B-E764-DD72EAEC9D61}"/>
              </a:ext>
            </a:extLst>
          </p:cNvPr>
          <p:cNvSpPr txBox="1"/>
          <p:nvPr/>
        </p:nvSpPr>
        <p:spPr>
          <a:xfrm>
            <a:off x="3771900" y="1381125"/>
            <a:ext cx="46482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rgbClr val="F8F2F1"/>
                </a:solidFill>
                <a:latin typeface="+mn-lt"/>
                <a:ea typeface="+mn-ea"/>
                <a:cs typeface="+mn-cs"/>
              </a:defRPr>
            </a:pPr>
            <a:r>
              <a:rPr kumimoji="0" lang="en-US" sz="1000" b="1" i="0" u="none" strike="noStrike" kern="1200" cap="none" spc="0" normalizeH="0" baseline="0" noProof="0" dirty="0">
                <a:ln>
                  <a:noFill/>
                </a:ln>
                <a:solidFill>
                  <a:srgbClr val="4D4D4D"/>
                </a:solidFill>
                <a:effectLst/>
                <a:uLnTx/>
                <a:uFillTx/>
                <a:latin typeface="Arial"/>
                <a:ea typeface="+mn-ea"/>
                <a:cs typeface="+mn-cs"/>
              </a:rPr>
              <a:t>Short-term profit volume &amp; profit ROI</a:t>
            </a:r>
          </a:p>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rgbClr val="F8F2F1"/>
                </a:solidFill>
                <a:latin typeface="+mn-lt"/>
                <a:ea typeface="+mn-ea"/>
                <a:cs typeface="+mn-cs"/>
              </a:defRPr>
            </a:pPr>
            <a:r>
              <a:rPr kumimoji="0" lang="en-GB" sz="1000" b="0" i="0" u="none" strike="noStrike" kern="1200" cap="none" spc="0" normalizeH="0" baseline="0" noProof="0" dirty="0">
                <a:ln>
                  <a:noFill/>
                </a:ln>
                <a:solidFill>
                  <a:srgbClr val="4D4D4D"/>
                </a:solidFill>
                <a:effectLst/>
                <a:uLnTx/>
                <a:uFillTx/>
                <a:latin typeface="Arial"/>
                <a:ea typeface="+mn-ea"/>
                <a:cs typeface="+mn-cs"/>
              </a:rPr>
              <a:t>Bubble size represents % of short-term profit volume</a:t>
            </a:r>
          </a:p>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rgbClr val="F8F2F1"/>
                </a:solidFill>
                <a:latin typeface="+mn-lt"/>
                <a:ea typeface="+mn-ea"/>
                <a:cs typeface="+mn-cs"/>
              </a:defRPr>
            </a:pPr>
            <a:r>
              <a:rPr kumimoji="0" lang="en-GB" sz="1000" b="1" i="0" u="none" strike="noStrike" kern="1200" cap="none" spc="0" normalizeH="0" baseline="0" noProof="0" dirty="0">
                <a:ln>
                  <a:noFill/>
                </a:ln>
                <a:solidFill>
                  <a:srgbClr val="4D4D4D"/>
                </a:solidFill>
                <a:effectLst/>
                <a:uLnTx/>
                <a:uFillTx/>
                <a:latin typeface="Arial"/>
                <a:ea typeface="+mn-ea"/>
                <a:cs typeface="+mn-cs"/>
              </a:rPr>
              <a:t>Overall Short-Term Profit ROI: £1.87</a:t>
            </a:r>
            <a:endParaRPr kumimoji="0" lang="en-US" sz="1000" b="1" i="0" u="none" strike="noStrike" kern="1200" cap="none" spc="0" normalizeH="0" baseline="0" noProof="0" dirty="0">
              <a:ln>
                <a:noFill/>
              </a:ln>
              <a:solidFill>
                <a:srgbClr val="4D4D4D"/>
              </a:solidFill>
              <a:effectLst/>
              <a:uLnTx/>
              <a:uFillTx/>
              <a:latin typeface="Arial"/>
              <a:ea typeface="+mn-ea"/>
              <a:cs typeface="+mn-cs"/>
            </a:endParaRPr>
          </a:p>
        </p:txBody>
      </p:sp>
      <p:sp>
        <p:nvSpPr>
          <p:cNvPr id="12" name="TextBox 11">
            <a:extLst>
              <a:ext uri="{FF2B5EF4-FFF2-40B4-BE49-F238E27FC236}">
                <a16:creationId xmlns:a16="http://schemas.microsoft.com/office/drawing/2014/main" id="{A146ECAE-1CC3-6B4A-3C1D-30F2CCF93701}"/>
              </a:ext>
            </a:extLst>
          </p:cNvPr>
          <p:cNvSpPr txBox="1"/>
          <p:nvPr/>
        </p:nvSpPr>
        <p:spPr>
          <a:xfrm>
            <a:off x="3717924" y="5133613"/>
            <a:ext cx="464820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rgbClr val="F8F2F1"/>
                </a:solidFill>
                <a:latin typeface="+mn-lt"/>
                <a:ea typeface="+mn-ea"/>
                <a:cs typeface="+mn-cs"/>
              </a:defRPr>
            </a:pPr>
            <a:r>
              <a:rPr kumimoji="0" lang="en-US" sz="1000" b="0" i="0" u="none" strike="noStrike" kern="1200" cap="none" spc="0" normalizeH="0" baseline="0" noProof="0" dirty="0">
                <a:ln>
                  <a:noFill/>
                </a:ln>
                <a:solidFill>
                  <a:srgbClr val="4D4D4D"/>
                </a:solidFill>
                <a:effectLst/>
                <a:uLnTx/>
                <a:uFillTx/>
                <a:latin typeface="Arial"/>
                <a:ea typeface="+mn-ea"/>
                <a:cs typeface="+mn-cs"/>
              </a:rPr>
              <a:t>% of Spend</a:t>
            </a:r>
          </a:p>
        </p:txBody>
      </p:sp>
      <p:sp>
        <p:nvSpPr>
          <p:cNvPr id="13" name="TextBox 12">
            <a:extLst>
              <a:ext uri="{FF2B5EF4-FFF2-40B4-BE49-F238E27FC236}">
                <a16:creationId xmlns:a16="http://schemas.microsoft.com/office/drawing/2014/main" id="{E4ECA076-7A4E-1CBF-3BC3-CC4C34AFEEB1}"/>
              </a:ext>
            </a:extLst>
          </p:cNvPr>
          <p:cNvSpPr txBox="1"/>
          <p:nvPr/>
        </p:nvSpPr>
        <p:spPr>
          <a:xfrm rot="16200000">
            <a:off x="-1775538" y="3222704"/>
            <a:ext cx="464820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rgbClr val="F8F2F1"/>
                </a:solidFill>
                <a:latin typeface="+mn-lt"/>
                <a:ea typeface="+mn-ea"/>
                <a:cs typeface="+mn-cs"/>
              </a:defRPr>
            </a:pPr>
            <a:r>
              <a:rPr kumimoji="0" lang="en-US" sz="1000" b="0" i="0" u="none" strike="noStrike" kern="1200" cap="none" spc="0" normalizeH="0" baseline="0" noProof="0" dirty="0">
                <a:ln>
                  <a:noFill/>
                </a:ln>
                <a:solidFill>
                  <a:srgbClr val="4D4D4D"/>
                </a:solidFill>
                <a:effectLst/>
                <a:uLnTx/>
                <a:uFillTx/>
                <a:latin typeface="Arial"/>
                <a:ea typeface="+mn-ea"/>
                <a:cs typeface="+mn-cs"/>
              </a:rPr>
              <a:t>Short-term Profit ROI (£)</a:t>
            </a:r>
          </a:p>
        </p:txBody>
      </p:sp>
    </p:spTree>
    <p:extLst>
      <p:ext uri="{BB962C8B-B14F-4D97-AF65-F5344CB8AC3E}">
        <p14:creationId xmlns:p14="http://schemas.microsoft.com/office/powerpoint/2010/main" val="1167450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66D22-93F4-8CED-720B-B941E1F38905}"/>
              </a:ext>
            </a:extLst>
          </p:cNvPr>
          <p:cNvSpPr>
            <a:spLocks noGrp="1"/>
          </p:cNvSpPr>
          <p:nvPr>
            <p:ph type="title"/>
          </p:nvPr>
        </p:nvSpPr>
        <p:spPr/>
        <p:txBody>
          <a:bodyPr/>
          <a:lstStyle/>
          <a:p>
            <a:r>
              <a:rPr lang="en-US" dirty="0"/>
              <a:t>Linear TV: unmatched as the total Profit ROI volume driver</a:t>
            </a:r>
            <a:endParaRPr lang="en-GB" dirty="0"/>
          </a:p>
        </p:txBody>
      </p:sp>
      <p:sp>
        <p:nvSpPr>
          <p:cNvPr id="3" name="Text Placeholder 2">
            <a:extLst>
              <a:ext uri="{FF2B5EF4-FFF2-40B4-BE49-F238E27FC236}">
                <a16:creationId xmlns:a16="http://schemas.microsoft.com/office/drawing/2014/main" id="{4B14ACDB-FAC6-17BC-DC83-1B4269F16618}"/>
              </a:ext>
            </a:extLst>
          </p:cNvPr>
          <p:cNvSpPr>
            <a:spLocks noGrp="1"/>
          </p:cNvSpPr>
          <p:nvPr>
            <p:ph type="body" sz="quarter" idx="15"/>
          </p:nvPr>
        </p:nvSpPr>
        <p:spPr/>
        <p:txBody>
          <a:bodyPr/>
          <a:lstStyle/>
          <a:p>
            <a:pPr>
              <a:spcBef>
                <a:spcPts val="0"/>
              </a:spcBef>
            </a:pPr>
            <a:r>
              <a:rPr lang="en-GB" dirty="0"/>
              <a:t>Source: Profit Ability 2, April 2024 – Short term benchmarks: Ebiquity, EssenceMediacom, Gain Theory, Mindshare, Wavemaker UK. Long Term Multipliers: EssenceMediacom, Gain Theory, Mindshare, Wavemaker UK. Immediate contribution = same week as advertising, Carryover = within 13 weeks, Sustained = within 2 years</a:t>
            </a:r>
          </a:p>
          <a:p>
            <a:pPr>
              <a:spcBef>
                <a:spcPts val="0"/>
              </a:spcBef>
            </a:pPr>
            <a:endParaRPr lang="en-GB" dirty="0"/>
          </a:p>
        </p:txBody>
      </p:sp>
      <p:graphicFrame>
        <p:nvGraphicFramePr>
          <p:cNvPr id="4" name="Chart 3">
            <a:extLst>
              <a:ext uri="{FF2B5EF4-FFF2-40B4-BE49-F238E27FC236}">
                <a16:creationId xmlns:a16="http://schemas.microsoft.com/office/drawing/2014/main" id="{2944CF13-7117-E9DE-3619-587FADD39D8E}"/>
              </a:ext>
            </a:extLst>
          </p:cNvPr>
          <p:cNvGraphicFramePr/>
          <p:nvPr/>
        </p:nvGraphicFramePr>
        <p:xfrm>
          <a:off x="642024" y="1381125"/>
          <a:ext cx="10800000" cy="396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2037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E6D5B-E1DE-427C-B69E-3593FC2ACFFE}"/>
              </a:ext>
            </a:extLst>
          </p:cNvPr>
          <p:cNvSpPr>
            <a:spLocks noGrp="1"/>
          </p:cNvSpPr>
          <p:nvPr>
            <p:ph type="title"/>
          </p:nvPr>
        </p:nvSpPr>
        <p:spPr/>
        <p:txBody>
          <a:bodyPr/>
          <a:lstStyle/>
          <a:p>
            <a:r>
              <a:rPr lang="en-GB" dirty="0"/>
              <a:t>Why nick these?</a:t>
            </a:r>
          </a:p>
        </p:txBody>
      </p:sp>
      <p:sp>
        <p:nvSpPr>
          <p:cNvPr id="5" name="TextBox 4">
            <a:extLst>
              <a:ext uri="{FF2B5EF4-FFF2-40B4-BE49-F238E27FC236}">
                <a16:creationId xmlns:a16="http://schemas.microsoft.com/office/drawing/2014/main" id="{225FF18E-4983-4053-B5BA-344D75C29BCB}"/>
              </a:ext>
            </a:extLst>
          </p:cNvPr>
          <p:cNvSpPr txBox="1"/>
          <p:nvPr/>
        </p:nvSpPr>
        <p:spPr>
          <a:xfrm>
            <a:off x="371475" y="1166843"/>
            <a:ext cx="11334816" cy="4247317"/>
          </a:xfrm>
          <a:prstGeom prst="rect">
            <a:avLst/>
          </a:prstGeom>
          <a:noFill/>
        </p:spPr>
        <p:txBody>
          <a:bodyPr wrap="square">
            <a:spAutoFit/>
          </a:bodyPr>
          <a:lstStyle/>
          <a:p>
            <a:r>
              <a:rPr lang="en-GB" sz="1800" dirty="0">
                <a:effectLst/>
                <a:latin typeface="Arial" panose="020B0604020202020204" pitchFamily="34" charset="0"/>
                <a:ea typeface="Calibri" panose="020F0502020204030204" pitchFamily="34" charset="0"/>
                <a:cs typeface="Arial" panose="020B0604020202020204" pitchFamily="34" charset="0"/>
              </a:rPr>
              <a:t>You probably already have plenty of charts in your life, so why do you need these? </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Well, if you work in marketing, these are essential. </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Whether you’re working on a pitch, looking for facts to share with colleagues, want to know what TV can now do, or just really enjoy charts, this deck is for you.</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It’s packed with insight and evidence, from the facts about our transforming TV viewing to the latest on how and why TV advertising works.</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It covers lots of ground but with a single purpose: to give you the proof of why TV advertising is so valuable and vital to businesses of all shapes and sizes – more so now than perhaps ever.</a:t>
            </a:r>
          </a:p>
          <a:p>
            <a:endParaRPr lang="en-GB" sz="1800" b="1" dirty="0">
              <a:effectLst/>
              <a:latin typeface="Arial" panose="020B0604020202020204" pitchFamily="34" charset="0"/>
              <a:ea typeface="Calibri" panose="020F0502020204030204" pitchFamily="34" charset="0"/>
              <a:cs typeface="Arial" panose="020B0604020202020204" pitchFamily="34" charset="0"/>
            </a:endParaRPr>
          </a:p>
          <a:p>
            <a:r>
              <a:rPr lang="en-GB" sz="1800" b="1" dirty="0">
                <a:effectLst/>
                <a:latin typeface="Arial" panose="020B0604020202020204" pitchFamily="34" charset="0"/>
                <a:ea typeface="Calibri" panose="020F0502020204030204" pitchFamily="34" charset="0"/>
                <a:cs typeface="Arial" panose="020B0604020202020204" pitchFamily="34" charset="0"/>
              </a:rPr>
              <a:t>If you want to nick even more charts or have any questions, please get in touch with us at research@thinkbox.tv</a:t>
            </a:r>
          </a:p>
        </p:txBody>
      </p:sp>
    </p:spTree>
    <p:extLst>
      <p:ext uri="{BB962C8B-B14F-4D97-AF65-F5344CB8AC3E}">
        <p14:creationId xmlns:p14="http://schemas.microsoft.com/office/powerpoint/2010/main" val="2712328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9824E-1703-8D12-FDB5-6F52523B21BC}"/>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9CF16BB6-8268-7C6D-0C42-5878C3F667B1}"/>
              </a:ext>
            </a:extLst>
          </p:cNvPr>
          <p:cNvSpPr>
            <a:spLocks noGrp="1"/>
          </p:cNvSpPr>
          <p:nvPr>
            <p:ph type="title"/>
          </p:nvPr>
        </p:nvSpPr>
        <p:spPr>
          <a:noFill/>
        </p:spPr>
        <p:txBody>
          <a:bodyPr/>
          <a:lstStyle/>
          <a:p>
            <a:r>
              <a:rPr lang="en-GB" dirty="0"/>
              <a:t>TV helps brands project quality, stability and authority</a:t>
            </a:r>
          </a:p>
        </p:txBody>
      </p:sp>
      <p:graphicFrame>
        <p:nvGraphicFramePr>
          <p:cNvPr id="19" name="Content Placeholder 18">
            <a:extLst>
              <a:ext uri="{FF2B5EF4-FFF2-40B4-BE49-F238E27FC236}">
                <a16:creationId xmlns:a16="http://schemas.microsoft.com/office/drawing/2014/main" id="{990ADC85-E053-B7B8-50CA-EC4C9B6E6CDB}"/>
              </a:ext>
            </a:extLst>
          </p:cNvPr>
          <p:cNvGraphicFramePr>
            <a:graphicFrameLocks noGrp="1"/>
          </p:cNvGraphicFramePr>
          <p:nvPr>
            <p:ph sz="quarter" idx="14"/>
            <p:extLst>
              <p:ext uri="{D42A27DB-BD31-4B8C-83A1-F6EECF244321}">
                <p14:modId xmlns:p14="http://schemas.microsoft.com/office/powerpoint/2010/main" val="2382863270"/>
              </p:ext>
            </p:extLst>
          </p:nvPr>
        </p:nvGraphicFramePr>
        <p:xfrm>
          <a:off x="379413" y="1987826"/>
          <a:ext cx="11295062" cy="3277912"/>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 Placeholder 15">
            <a:extLst>
              <a:ext uri="{FF2B5EF4-FFF2-40B4-BE49-F238E27FC236}">
                <a16:creationId xmlns:a16="http://schemas.microsoft.com/office/drawing/2014/main" id="{11E6E46E-175B-F216-4619-C35D4999191B}"/>
              </a:ext>
            </a:extLst>
          </p:cNvPr>
          <p:cNvSpPr>
            <a:spLocks noGrp="1"/>
          </p:cNvSpPr>
          <p:nvPr>
            <p:ph type="body" sz="quarter" idx="15"/>
          </p:nvPr>
        </p:nvSpPr>
        <p:spPr>
          <a:xfrm>
            <a:off x="377757" y="5365115"/>
            <a:ext cx="11295061" cy="304800"/>
          </a:xfrm>
        </p:spPr>
        <p:txBody>
          <a:bodyPr/>
          <a:lstStyle/>
          <a:p>
            <a:r>
              <a:rPr lang="en-GB" dirty="0"/>
              <a:t>Source: Tapestry Research, 2025, </a:t>
            </a:r>
            <a:r>
              <a:rPr lang="en-US" dirty="0"/>
              <a:t>ADS1a. Thinking about different places in which you see advertising, please tell us how you feel about brands that advertise [INSERT TYPE OF AD]. Social media e.g. Facebook, Instagram, TikTok.</a:t>
            </a:r>
            <a:endParaRPr lang="en-GB" dirty="0"/>
          </a:p>
          <a:p>
            <a:endParaRPr lang="en-GB" dirty="0"/>
          </a:p>
        </p:txBody>
      </p:sp>
    </p:spTree>
    <p:extLst>
      <p:ext uri="{BB962C8B-B14F-4D97-AF65-F5344CB8AC3E}">
        <p14:creationId xmlns:p14="http://schemas.microsoft.com/office/powerpoint/2010/main" val="1996982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3D3B951-9745-65C7-BB64-FA44FEBA367A}"/>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a:prstGeom prst="rect">
            <a:avLst/>
          </a:prstGeom>
          <a:solidFill>
            <a:prstClr val="white">
              <a:lumMod val="85000"/>
            </a:prstClr>
          </a:solidFill>
          <a:ln>
            <a:noFill/>
          </a:ln>
        </p:spPr>
      </p:pic>
      <p:sp>
        <p:nvSpPr>
          <p:cNvPr id="14" name="Rishi living room">
            <a:extLst>
              <a:ext uri="{FF2B5EF4-FFF2-40B4-BE49-F238E27FC236}">
                <a16:creationId xmlns:a16="http://schemas.microsoft.com/office/drawing/2014/main" id="{12F58158-8D65-46CF-8B8A-05328DF67162}"/>
              </a:ext>
            </a:extLst>
          </p:cNvPr>
          <p:cNvSpPr>
            <a:spLocks/>
          </p:cNvSpPr>
          <p:nvPr/>
        </p:nvSpPr>
        <p:spPr bwMode="auto">
          <a:xfrm flipV="1">
            <a:off x="-726" y="-1"/>
            <a:ext cx="10290620" cy="5938636"/>
          </a:xfrm>
          <a:custGeom>
            <a:avLst/>
            <a:gdLst>
              <a:gd name="T0" fmla="*/ 34 w 2812"/>
              <a:gd name="T1" fmla="*/ 0 h 1361"/>
              <a:gd name="T2" fmla="*/ 0 w 2812"/>
              <a:gd name="T3" fmla="*/ 34 h 1361"/>
              <a:gd name="T4" fmla="*/ 0 w 2812"/>
              <a:gd name="T5" fmla="*/ 1361 h 1361"/>
              <a:gd name="T6" fmla="*/ 2778 w 2812"/>
              <a:gd name="T7" fmla="*/ 1361 h 1361"/>
              <a:gd name="T8" fmla="*/ 2812 w 2812"/>
              <a:gd name="T9" fmla="*/ 1327 h 1361"/>
              <a:gd name="T10" fmla="*/ 2812 w 2812"/>
              <a:gd name="T11" fmla="*/ 34 h 1361"/>
              <a:gd name="T12" fmla="*/ 2778 w 2812"/>
              <a:gd name="T13" fmla="*/ 0 h 1361"/>
              <a:gd name="T14" fmla="*/ 34 w 2812"/>
              <a:gd name="T15" fmla="*/ 0 h 13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2" h="1361">
                <a:moveTo>
                  <a:pt x="34" y="0"/>
                </a:moveTo>
                <a:cubicBezTo>
                  <a:pt x="34" y="0"/>
                  <a:pt x="0" y="0"/>
                  <a:pt x="0" y="34"/>
                </a:cubicBezTo>
                <a:cubicBezTo>
                  <a:pt x="0" y="1361"/>
                  <a:pt x="0" y="1361"/>
                  <a:pt x="0" y="1361"/>
                </a:cubicBezTo>
                <a:cubicBezTo>
                  <a:pt x="2778" y="1361"/>
                  <a:pt x="2778" y="1361"/>
                  <a:pt x="2778" y="1361"/>
                </a:cubicBezTo>
                <a:cubicBezTo>
                  <a:pt x="2778" y="1361"/>
                  <a:pt x="2812" y="1361"/>
                  <a:pt x="2812" y="1327"/>
                </a:cubicBezTo>
                <a:cubicBezTo>
                  <a:pt x="2812" y="34"/>
                  <a:pt x="2812" y="34"/>
                  <a:pt x="2812" y="34"/>
                </a:cubicBezTo>
                <a:cubicBezTo>
                  <a:pt x="2812" y="34"/>
                  <a:pt x="2812" y="0"/>
                  <a:pt x="2778" y="0"/>
                </a:cubicBezTo>
                <a:lnTo>
                  <a:pt x="34" y="0"/>
                </a:lnTo>
                <a:close/>
              </a:path>
            </a:pathLst>
          </a:custGeom>
          <a:gradFill flip="none" rotWithShape="1">
            <a:gsLst>
              <a:gs pos="20000">
                <a:srgbClr val="000000">
                  <a:lumMod val="0"/>
                  <a:alpha val="62000"/>
                </a:srgbClr>
              </a:gs>
              <a:gs pos="54000">
                <a:schemeClr val="bg1">
                  <a:alpha val="0"/>
                </a:schemeClr>
              </a:gs>
            </a:gsLst>
            <a:lin ang="18900000" scaled="1"/>
            <a:tileRect/>
          </a:gradFill>
          <a:ln>
            <a:noFill/>
          </a:ln>
        </p:spPr>
        <p:txBody>
          <a:bodyPr vert="horz" wrap="square" lIns="90500" tIns="108000" rIns="90500" bIns="45250" numCol="1" anchor="t" anchorCtr="0" compatLnSpc="1">
            <a:prstTxWarp prst="textNoShape">
              <a:avLst/>
            </a:prstTxWarp>
          </a:bodyPr>
          <a:lstStyle/>
          <a:p>
            <a:pPr defTabSz="903692"/>
            <a:endParaRPr lang="en-GB" dirty="0">
              <a:solidFill>
                <a:srgbClr val="515254"/>
              </a:solidFill>
            </a:endParaRPr>
          </a:p>
        </p:txBody>
      </p:sp>
      <p:pic>
        <p:nvPicPr>
          <p:cNvPr id="9" name="Picture 8">
            <a:extLst>
              <a:ext uri="{FF2B5EF4-FFF2-40B4-BE49-F238E27FC236}">
                <a16:creationId xmlns:a16="http://schemas.microsoft.com/office/drawing/2014/main" id="{0D7E0F57-114D-4CAE-84AE-5D7445B31C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1C7D178C-9152-4951-AB61-3D710D27A8E8}"/>
              </a:ext>
            </a:extLst>
          </p:cNvPr>
          <p:cNvSpPr>
            <a:spLocks noGrp="1"/>
          </p:cNvSpPr>
          <p:nvPr>
            <p:ph type="ctrTitle"/>
          </p:nvPr>
        </p:nvSpPr>
        <p:spPr/>
        <p:txBody>
          <a:bodyPr>
            <a:normAutofit/>
          </a:bodyPr>
          <a:lstStyle/>
          <a:p>
            <a:r>
              <a:rPr lang="en-GB" dirty="0"/>
              <a:t>TV has unbeatable </a:t>
            </a:r>
            <a:br>
              <a:rPr lang="en-GB" dirty="0"/>
            </a:br>
            <a:r>
              <a:rPr lang="en-GB" dirty="0"/>
              <a:t>scale and reach </a:t>
            </a:r>
          </a:p>
        </p:txBody>
      </p:sp>
      <p:sp>
        <p:nvSpPr>
          <p:cNvPr id="2" name="Text Placeholder 1">
            <a:extLst>
              <a:ext uri="{FF2B5EF4-FFF2-40B4-BE49-F238E27FC236}">
                <a16:creationId xmlns:a16="http://schemas.microsoft.com/office/drawing/2014/main" id="{9AD6AA82-FEBE-4808-9C23-3AB1740D8E6A}"/>
              </a:ext>
            </a:extLst>
          </p:cNvPr>
          <p:cNvSpPr>
            <a:spLocks noGrp="1"/>
          </p:cNvSpPr>
          <p:nvPr>
            <p:ph type="body" sz="quarter" idx="14"/>
          </p:nvPr>
        </p:nvSpPr>
        <p:spPr/>
        <p:txBody>
          <a:bodyPr/>
          <a:lstStyle/>
          <a:p>
            <a:r>
              <a:rPr lang="en-US" dirty="0"/>
              <a:t>SECTION FOUR</a:t>
            </a:r>
            <a:endParaRPr lang="en-GB" dirty="0"/>
          </a:p>
        </p:txBody>
      </p:sp>
      <p:cxnSp>
        <p:nvCxnSpPr>
          <p:cNvPr id="7" name="Straight Connector 6">
            <a:extLst>
              <a:ext uri="{FF2B5EF4-FFF2-40B4-BE49-F238E27FC236}">
                <a16:creationId xmlns:a16="http://schemas.microsoft.com/office/drawing/2014/main" id="{EF6D0030-AA90-444E-8EDA-7174AEC44808}"/>
              </a:ext>
            </a:extLst>
          </p:cNvPr>
          <p:cNvCxnSpPr/>
          <p:nvPr/>
        </p:nvCxnSpPr>
        <p:spPr>
          <a:xfrm>
            <a:off x="479425" y="467468"/>
            <a:ext cx="5521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2CFD16E-C562-45C8-8A01-C1B6994FE99E}"/>
              </a:ext>
            </a:extLst>
          </p:cNvPr>
          <p:cNvSpPr txBox="1"/>
          <p:nvPr/>
        </p:nvSpPr>
        <p:spPr>
          <a:xfrm rot="16200000">
            <a:off x="10486929" y="4324278"/>
            <a:ext cx="2982494" cy="246221"/>
          </a:xfrm>
          <a:prstGeom prst="rect">
            <a:avLst/>
          </a:prstGeom>
          <a:noFill/>
        </p:spPr>
        <p:txBody>
          <a:bodyPr wrap="square" rtlCol="0">
            <a:spAutoFit/>
          </a:bodyPr>
          <a:lstStyle/>
          <a:p>
            <a:r>
              <a:rPr lang="en-US" sz="1000" dirty="0">
                <a:solidFill>
                  <a:schemeClr val="bg1"/>
                </a:solidFill>
              </a:rPr>
              <a:t>TNT Sports - Dare to Dream</a:t>
            </a:r>
            <a:endParaRPr lang="en-GB" sz="1000" dirty="0">
              <a:solidFill>
                <a:schemeClr val="bg1"/>
              </a:solidFill>
            </a:endParaRPr>
          </a:p>
        </p:txBody>
      </p:sp>
    </p:spTree>
    <p:custDataLst>
      <p:tags r:id="rId1"/>
    </p:custDataLst>
    <p:extLst>
      <p:ext uri="{BB962C8B-B14F-4D97-AF65-F5344CB8AC3E}">
        <p14:creationId xmlns:p14="http://schemas.microsoft.com/office/powerpoint/2010/main" val="22498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A9B058AD-921E-6287-AD99-3CE790F22B28}"/>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a:prstGeom prst="rect">
            <a:avLst/>
          </a:prstGeom>
          <a:solidFill>
            <a:prstClr val="white">
              <a:lumMod val="85000"/>
            </a:prstClr>
          </a:solidFill>
        </p:spPr>
      </p:pic>
      <p:sp>
        <p:nvSpPr>
          <p:cNvPr id="5" name="Title 4">
            <a:extLst>
              <a:ext uri="{FF2B5EF4-FFF2-40B4-BE49-F238E27FC236}">
                <a16:creationId xmlns:a16="http://schemas.microsoft.com/office/drawing/2014/main" id="{B320F8FB-5033-458F-9204-AEFF3FBEA82B}"/>
              </a:ext>
            </a:extLst>
          </p:cNvPr>
          <p:cNvSpPr>
            <a:spLocks noGrp="1"/>
          </p:cNvSpPr>
          <p:nvPr>
            <p:ph type="title"/>
          </p:nvPr>
        </p:nvSpPr>
        <p:spPr>
          <a:xfrm>
            <a:off x="371476" y="224929"/>
            <a:ext cx="5592239" cy="1021181"/>
          </a:xfrm>
        </p:spPr>
        <p:txBody>
          <a:bodyPr>
            <a:normAutofit/>
          </a:bodyPr>
          <a:lstStyle/>
          <a:p>
            <a:r>
              <a:rPr lang="en-GB" dirty="0"/>
              <a:t>Summary - TV has unbeatable scale and reach </a:t>
            </a:r>
          </a:p>
        </p:txBody>
      </p:sp>
      <p:sp>
        <p:nvSpPr>
          <p:cNvPr id="6" name="Text Placeholder 5">
            <a:extLst>
              <a:ext uri="{FF2B5EF4-FFF2-40B4-BE49-F238E27FC236}">
                <a16:creationId xmlns:a16="http://schemas.microsoft.com/office/drawing/2014/main" id="{A2A3C695-2730-4CAC-B2EA-B2EAFB1A9F08}"/>
              </a:ext>
            </a:extLst>
          </p:cNvPr>
          <p:cNvSpPr>
            <a:spLocks noGrp="1"/>
          </p:cNvSpPr>
          <p:nvPr>
            <p:ph type="body" sz="quarter" idx="13"/>
          </p:nvPr>
        </p:nvSpPr>
        <p:spPr>
          <a:xfrm>
            <a:off x="377758" y="1614207"/>
            <a:ext cx="4939309" cy="3651531"/>
          </a:xfrm>
        </p:spPr>
        <p:txBody>
          <a:bodyPr>
            <a:noAutofit/>
          </a:bodyPr>
          <a:lstStyle/>
          <a:p>
            <a:pPr marL="285750" marR="0" lvl="0" indent="-285750"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2000" dirty="0"/>
              <a:t>Total TV reaches </a:t>
            </a:r>
            <a:r>
              <a:rPr lang="en-GB" sz="2000" b="1" dirty="0">
                <a:solidFill>
                  <a:schemeClr val="tx2"/>
                </a:solidFill>
              </a:rPr>
              <a:t>88%</a:t>
            </a:r>
            <a:r>
              <a:rPr lang="en-GB" sz="2000" dirty="0"/>
              <a:t> of the adult population each week</a:t>
            </a:r>
          </a:p>
          <a:p>
            <a:pPr marL="285750" indent="-285750">
              <a:spcAft>
                <a:spcPts val="1200"/>
              </a:spcAft>
              <a:buFont typeface="Arial" panose="020B0604020202020204" pitchFamily="34" charset="0"/>
              <a:buChar char="—"/>
            </a:pPr>
            <a:r>
              <a:rPr lang="en-GB" sz="2000" dirty="0"/>
              <a:t>A broadcast TV campaign of 400 TVRs in the UK gets </a:t>
            </a:r>
            <a:r>
              <a:rPr lang="en-GB" sz="2000" b="1" dirty="0">
                <a:solidFill>
                  <a:schemeClr val="tx2"/>
                </a:solidFill>
              </a:rPr>
              <a:t>245 million </a:t>
            </a:r>
            <a:r>
              <a:rPr lang="en-GB" sz="2000" dirty="0"/>
              <a:t>views</a:t>
            </a:r>
            <a:br>
              <a:rPr lang="en-GB" sz="2000" dirty="0">
                <a:highlight>
                  <a:srgbClr val="FFFF00"/>
                </a:highlight>
              </a:rPr>
            </a:br>
            <a:endParaRPr lang="en-GB" sz="2000" dirty="0">
              <a:highlight>
                <a:srgbClr val="FFFF00"/>
              </a:highlight>
            </a:endParaRPr>
          </a:p>
        </p:txBody>
      </p:sp>
      <p:sp>
        <p:nvSpPr>
          <p:cNvPr id="18" name="TextBox 17">
            <a:extLst>
              <a:ext uri="{FF2B5EF4-FFF2-40B4-BE49-F238E27FC236}">
                <a16:creationId xmlns:a16="http://schemas.microsoft.com/office/drawing/2014/main" id="{756EC0BF-964B-4FD7-8700-F029D3E43DED}"/>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Waitrose - The </a:t>
            </a:r>
            <a:r>
              <a:rPr lang="en-GB" sz="1000" dirty="0" err="1">
                <a:solidFill>
                  <a:schemeClr val="bg1"/>
                </a:solidFill>
              </a:rPr>
              <a:t>Gastronaut</a:t>
            </a:r>
            <a:endParaRPr lang="en-GB" sz="1000" dirty="0">
              <a:solidFill>
                <a:schemeClr val="bg1"/>
              </a:solidFill>
            </a:endParaRPr>
          </a:p>
        </p:txBody>
      </p:sp>
      <p:sp>
        <p:nvSpPr>
          <p:cNvPr id="7" name="Text Placeholder 12">
            <a:extLst>
              <a:ext uri="{FF2B5EF4-FFF2-40B4-BE49-F238E27FC236}">
                <a16:creationId xmlns:a16="http://schemas.microsoft.com/office/drawing/2014/main" id="{67B37C66-0F37-432E-A3CF-1FFADF977E78}"/>
              </a:ext>
            </a:extLst>
          </p:cNvPr>
          <p:cNvSpPr txBox="1">
            <a:spLocks/>
          </p:cNvSpPr>
          <p:nvPr/>
        </p:nvSpPr>
        <p:spPr>
          <a:xfrm>
            <a:off x="0" y="5633835"/>
            <a:ext cx="172757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800" dirty="0"/>
              <a:t>Sources: please see notes</a:t>
            </a:r>
          </a:p>
          <a:p>
            <a:pPr>
              <a:spcBef>
                <a:spcPts val="0"/>
              </a:spcBef>
            </a:pPr>
            <a:endParaRPr lang="en-GB" sz="800" dirty="0"/>
          </a:p>
        </p:txBody>
      </p:sp>
    </p:spTree>
    <p:extLst>
      <p:ext uri="{BB962C8B-B14F-4D97-AF65-F5344CB8AC3E}">
        <p14:creationId xmlns:p14="http://schemas.microsoft.com/office/powerpoint/2010/main" val="358197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9F71AF-A071-3FDD-975C-9A661CA1B207}"/>
              </a:ext>
            </a:extLst>
          </p:cNvPr>
          <p:cNvPicPr>
            <a:picLocks noChangeAspect="1"/>
          </p:cNvPicPr>
          <p:nvPr/>
        </p:nvPicPr>
        <p:blipFill>
          <a:blip r:embed="rId4"/>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2907BBC3-EE09-42A6-B4C7-DA2AF6B34F80}"/>
              </a:ext>
            </a:extLst>
          </p:cNvPr>
          <p:cNvSpPr/>
          <p:nvPr/>
        </p:nvSpPr>
        <p:spPr>
          <a:xfrm>
            <a:off x="-1" y="0"/>
            <a:ext cx="12191999" cy="6857321"/>
          </a:xfrm>
          <a:prstGeom prst="rect">
            <a:avLst/>
          </a:prstGeom>
          <a:gradFill flip="none" rotWithShape="1">
            <a:gsLst>
              <a:gs pos="30000">
                <a:srgbClr val="000000">
                  <a:alpha val="66000"/>
                </a:srgbClr>
              </a:gs>
              <a:gs pos="56000">
                <a:schemeClr val="bg1">
                  <a:alpha val="3000"/>
                  <a:lumMod val="22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A4AD6E45-EEC0-4EE6-9483-051B550A36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2" name="Title 1">
            <a:extLst>
              <a:ext uri="{FF2B5EF4-FFF2-40B4-BE49-F238E27FC236}">
                <a16:creationId xmlns:a16="http://schemas.microsoft.com/office/drawing/2014/main" id="{E0DF857E-CEC9-4FDC-9000-E8F76AA30BCC}"/>
              </a:ext>
            </a:extLst>
          </p:cNvPr>
          <p:cNvSpPr>
            <a:spLocks noGrp="1"/>
          </p:cNvSpPr>
          <p:nvPr>
            <p:ph type="title"/>
          </p:nvPr>
        </p:nvSpPr>
        <p:spPr/>
        <p:txBody>
          <a:bodyPr>
            <a:noAutofit/>
          </a:bodyPr>
          <a:lstStyle/>
          <a:p>
            <a:r>
              <a:rPr lang="en-GB" sz="3200" dirty="0"/>
              <a:t>Total TV reaches </a:t>
            </a:r>
            <a:r>
              <a:rPr lang="en-GB" sz="3200" dirty="0">
                <a:solidFill>
                  <a:schemeClr val="accent3"/>
                </a:solidFill>
              </a:rPr>
              <a:t>88%</a:t>
            </a:r>
            <a:r>
              <a:rPr lang="en-GB" sz="3200" dirty="0"/>
              <a:t> of adults each week</a:t>
            </a:r>
            <a:br>
              <a:rPr lang="en-GB" sz="3200" dirty="0"/>
            </a:br>
            <a:endParaRPr lang="en-GB" sz="3200" dirty="0"/>
          </a:p>
        </p:txBody>
      </p:sp>
      <p:sp>
        <p:nvSpPr>
          <p:cNvPr id="10" name="Freeform 7">
            <a:extLst>
              <a:ext uri="{FF2B5EF4-FFF2-40B4-BE49-F238E27FC236}">
                <a16:creationId xmlns:a16="http://schemas.microsoft.com/office/drawing/2014/main" id="{B5472FAF-D66A-4894-BC09-79A5DF5C15E5}"/>
              </a:ext>
            </a:extLst>
          </p:cNvPr>
          <p:cNvSpPr>
            <a:spLocks/>
          </p:cNvSpPr>
          <p:nvPr/>
        </p:nvSpPr>
        <p:spPr bwMode="auto">
          <a:xfrm>
            <a:off x="479425" y="441943"/>
            <a:ext cx="4066449" cy="4593461"/>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TextBox 6">
            <a:extLst>
              <a:ext uri="{FF2B5EF4-FFF2-40B4-BE49-F238E27FC236}">
                <a16:creationId xmlns:a16="http://schemas.microsoft.com/office/drawing/2014/main" id="{3E9DEAB1-FF89-4D83-9BC4-3E3652D88607}"/>
              </a:ext>
            </a:extLst>
          </p:cNvPr>
          <p:cNvSpPr txBox="1"/>
          <p:nvPr/>
        </p:nvSpPr>
        <p:spPr>
          <a:xfrm>
            <a:off x="395383" y="5122124"/>
            <a:ext cx="4262677" cy="400110"/>
          </a:xfrm>
          <a:prstGeom prst="rect">
            <a:avLst/>
          </a:prstGeom>
          <a:noFill/>
        </p:spPr>
        <p:txBody>
          <a:bodyPr wrap="square" rtlCol="0">
            <a:spAutoFit/>
          </a:bodyPr>
          <a:lstStyle/>
          <a:p>
            <a:r>
              <a:rPr lang="en-US" sz="1000" dirty="0">
                <a:solidFill>
                  <a:schemeClr val="bg1"/>
                </a:solidFill>
              </a:rPr>
              <a:t>Source: Barb, Online Multiple Screens Network, reach 3+ mins, all devices, 2025. Total TV = Broadcaster TV, SVODs &amp; AVODs. Adults</a:t>
            </a:r>
          </a:p>
        </p:txBody>
      </p:sp>
      <p:sp>
        <p:nvSpPr>
          <p:cNvPr id="13" name="TextBox 12">
            <a:extLst>
              <a:ext uri="{FF2B5EF4-FFF2-40B4-BE49-F238E27FC236}">
                <a16:creationId xmlns:a16="http://schemas.microsoft.com/office/drawing/2014/main" id="{42E26152-622C-4976-994E-294DC9AD451D}"/>
              </a:ext>
            </a:extLst>
          </p:cNvPr>
          <p:cNvSpPr txBox="1"/>
          <p:nvPr/>
        </p:nvSpPr>
        <p:spPr>
          <a:xfrm rot="16200000">
            <a:off x="10486929" y="4324278"/>
            <a:ext cx="2982494" cy="246221"/>
          </a:xfrm>
          <a:prstGeom prst="rect">
            <a:avLst/>
          </a:prstGeom>
          <a:noFill/>
        </p:spPr>
        <p:txBody>
          <a:bodyPr wrap="square" rtlCol="0">
            <a:spAutoFit/>
          </a:bodyPr>
          <a:lstStyle/>
          <a:p>
            <a:r>
              <a:rPr lang="en-GB" sz="1000">
                <a:solidFill>
                  <a:schemeClr val="bg1"/>
                </a:solidFill>
              </a:rPr>
              <a:t>Taskmaster, Channel 4</a:t>
            </a:r>
          </a:p>
        </p:txBody>
      </p:sp>
    </p:spTree>
    <p:custDataLst>
      <p:tags r:id="rId1"/>
    </p:custDataLst>
    <p:extLst>
      <p:ext uri="{BB962C8B-B14F-4D97-AF65-F5344CB8AC3E}">
        <p14:creationId xmlns:p14="http://schemas.microsoft.com/office/powerpoint/2010/main" val="861820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0E936E53-7230-8E4A-3025-F90046088168}"/>
              </a:ext>
            </a:extLst>
          </p:cNvPr>
          <p:cNvSpPr>
            <a:spLocks noGrp="1"/>
          </p:cNvSpPr>
          <p:nvPr>
            <p:ph type="title"/>
          </p:nvPr>
        </p:nvSpPr>
        <p:spPr/>
        <p:txBody>
          <a:bodyPr/>
          <a:lstStyle/>
          <a:p>
            <a:r>
              <a:rPr lang="en-GB" dirty="0"/>
              <a:t>Total TV reaches 88% of adult each week</a:t>
            </a:r>
          </a:p>
        </p:txBody>
      </p:sp>
      <p:sp>
        <p:nvSpPr>
          <p:cNvPr id="25" name="Text Placeholder 24">
            <a:extLst>
              <a:ext uri="{FF2B5EF4-FFF2-40B4-BE49-F238E27FC236}">
                <a16:creationId xmlns:a16="http://schemas.microsoft.com/office/drawing/2014/main" id="{7A887682-6353-6412-E10F-3A3BD6A28151}"/>
              </a:ext>
            </a:extLst>
          </p:cNvPr>
          <p:cNvSpPr>
            <a:spLocks noGrp="1"/>
          </p:cNvSpPr>
          <p:nvPr>
            <p:ph type="body" sz="quarter" idx="15"/>
          </p:nvPr>
        </p:nvSpPr>
        <p:spPr>
          <a:xfrm>
            <a:off x="377758" y="5365115"/>
            <a:ext cx="7604954" cy="304800"/>
          </a:xfrm>
        </p:spPr>
        <p:txBody>
          <a:bodyPr/>
          <a:lstStyle/>
          <a:p>
            <a:r>
              <a:rPr lang="en-US" dirty="0"/>
              <a:t>Source: Barb, Online Multiple Screens Network, reach 3+ mins, all devices, 2025. Total TV = Broadcaster TV, SVODs &amp; AVODs. </a:t>
            </a:r>
          </a:p>
          <a:p>
            <a:endParaRPr lang="en-GB" dirty="0"/>
          </a:p>
        </p:txBody>
      </p:sp>
      <p:graphicFrame>
        <p:nvGraphicFramePr>
          <p:cNvPr id="4" name="Table 3">
            <a:extLst>
              <a:ext uri="{FF2B5EF4-FFF2-40B4-BE49-F238E27FC236}">
                <a16:creationId xmlns:a16="http://schemas.microsoft.com/office/drawing/2014/main" id="{A4D82537-312B-2AD2-7B0F-0352F7E5DBE9}"/>
              </a:ext>
            </a:extLst>
          </p:cNvPr>
          <p:cNvGraphicFramePr>
            <a:graphicFrameLocks noGrp="1"/>
          </p:cNvGraphicFramePr>
          <p:nvPr/>
        </p:nvGraphicFramePr>
        <p:xfrm>
          <a:off x="371474" y="2084832"/>
          <a:ext cx="11334816" cy="2439082"/>
        </p:xfrm>
        <a:graphic>
          <a:graphicData uri="http://schemas.openxmlformats.org/drawingml/2006/table">
            <a:tbl>
              <a:tblPr firstRow="1" bandRow="1">
                <a:tableStyleId>{5C22544A-7EE6-4342-B048-85BDC9FD1C3A}</a:tableStyleId>
              </a:tblPr>
              <a:tblGrid>
                <a:gridCol w="1889136">
                  <a:extLst>
                    <a:ext uri="{9D8B030D-6E8A-4147-A177-3AD203B41FA5}">
                      <a16:colId xmlns:a16="http://schemas.microsoft.com/office/drawing/2014/main" val="2494300808"/>
                    </a:ext>
                  </a:extLst>
                </a:gridCol>
                <a:gridCol w="1889136">
                  <a:extLst>
                    <a:ext uri="{9D8B030D-6E8A-4147-A177-3AD203B41FA5}">
                      <a16:colId xmlns:a16="http://schemas.microsoft.com/office/drawing/2014/main" val="1933492813"/>
                    </a:ext>
                  </a:extLst>
                </a:gridCol>
                <a:gridCol w="1889136">
                  <a:extLst>
                    <a:ext uri="{9D8B030D-6E8A-4147-A177-3AD203B41FA5}">
                      <a16:colId xmlns:a16="http://schemas.microsoft.com/office/drawing/2014/main" val="3784384245"/>
                    </a:ext>
                  </a:extLst>
                </a:gridCol>
                <a:gridCol w="1889136">
                  <a:extLst>
                    <a:ext uri="{9D8B030D-6E8A-4147-A177-3AD203B41FA5}">
                      <a16:colId xmlns:a16="http://schemas.microsoft.com/office/drawing/2014/main" val="301335427"/>
                    </a:ext>
                  </a:extLst>
                </a:gridCol>
                <a:gridCol w="1889136">
                  <a:extLst>
                    <a:ext uri="{9D8B030D-6E8A-4147-A177-3AD203B41FA5}">
                      <a16:colId xmlns:a16="http://schemas.microsoft.com/office/drawing/2014/main" val="2875020628"/>
                    </a:ext>
                  </a:extLst>
                </a:gridCol>
                <a:gridCol w="1889136">
                  <a:extLst>
                    <a:ext uri="{9D8B030D-6E8A-4147-A177-3AD203B41FA5}">
                      <a16:colId xmlns:a16="http://schemas.microsoft.com/office/drawing/2014/main" val="1024615773"/>
                    </a:ext>
                  </a:extLst>
                </a:gridCol>
              </a:tblGrid>
              <a:tr h="12070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kern="1200" dirty="0">
                          <a:solidFill>
                            <a:schemeClr val="tx2"/>
                          </a:solidFill>
                          <a:latin typeface="+mn-lt"/>
                          <a:ea typeface="+mn-ea"/>
                          <a:cs typeface="+mn-cs"/>
                        </a:rPr>
                        <a:t>87.5</a:t>
                      </a:r>
                      <a:endParaRPr lang="en-GB" sz="3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kern="1200" dirty="0">
                          <a:solidFill>
                            <a:schemeClr val="tx2"/>
                          </a:solidFill>
                          <a:latin typeface="+mn-lt"/>
                          <a:ea typeface="+mn-ea"/>
                          <a:cs typeface="+mn-cs"/>
                        </a:rPr>
                        <a:t>87.4</a:t>
                      </a:r>
                      <a:endParaRPr lang="en-GB" sz="3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kern="1200" dirty="0">
                          <a:solidFill>
                            <a:schemeClr val="tx2"/>
                          </a:solidFill>
                          <a:latin typeface="+mn-lt"/>
                          <a:ea typeface="+mn-ea"/>
                          <a:cs typeface="+mn-cs"/>
                        </a:rPr>
                        <a:t>78.2</a:t>
                      </a:r>
                      <a:endParaRPr lang="en-GB" sz="3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kern="1200" dirty="0">
                          <a:solidFill>
                            <a:schemeClr val="tx2"/>
                          </a:solidFill>
                          <a:latin typeface="+mn-lt"/>
                          <a:ea typeface="+mn-ea"/>
                          <a:cs typeface="+mn-cs"/>
                        </a:rPr>
                        <a:t>86.0</a:t>
                      </a:r>
                      <a:endParaRPr lang="en-GB" sz="3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kern="1200" dirty="0">
                          <a:solidFill>
                            <a:schemeClr val="tx2"/>
                          </a:solidFill>
                          <a:latin typeface="+mn-lt"/>
                          <a:ea typeface="+mn-ea"/>
                          <a:cs typeface="+mn-cs"/>
                        </a:rPr>
                        <a:t>88.9</a:t>
                      </a:r>
                      <a:endParaRPr lang="en-GB" sz="3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3600" b="1" kern="1200" dirty="0">
                          <a:solidFill>
                            <a:schemeClr val="tx2"/>
                          </a:solidFill>
                          <a:latin typeface="+mn-lt"/>
                          <a:ea typeface="+mn-ea"/>
                          <a:cs typeface="+mn-cs"/>
                        </a:rPr>
                        <a:t>90.2</a:t>
                      </a:r>
                      <a:endParaRPr lang="en-GB" sz="3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2148369"/>
                  </a:ext>
                </a:extLst>
              </a:tr>
              <a:tr h="1232074">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2965833"/>
                  </a:ext>
                </a:extLst>
              </a:tr>
            </a:tbl>
          </a:graphicData>
        </a:graphic>
      </p:graphicFrame>
      <p:sp>
        <p:nvSpPr>
          <p:cNvPr id="5" name="Freeform 15">
            <a:extLst>
              <a:ext uri="{FF2B5EF4-FFF2-40B4-BE49-F238E27FC236}">
                <a16:creationId xmlns:a16="http://schemas.microsoft.com/office/drawing/2014/main" id="{3E19D395-E3BE-2A5E-5898-A5AF76529DFB}"/>
              </a:ext>
            </a:extLst>
          </p:cNvPr>
          <p:cNvSpPr>
            <a:spLocks noEditPoints="1"/>
          </p:cNvSpPr>
          <p:nvPr/>
        </p:nvSpPr>
        <p:spPr bwMode="auto">
          <a:xfrm>
            <a:off x="984048" y="3384891"/>
            <a:ext cx="309953" cy="648137"/>
          </a:xfrm>
          <a:custGeom>
            <a:avLst/>
            <a:gdLst>
              <a:gd name="T0" fmla="*/ 269 w 431"/>
              <a:gd name="T1" fmla="*/ 110 h 1067"/>
              <a:gd name="T2" fmla="*/ 218 w 431"/>
              <a:gd name="T3" fmla="*/ 160 h 1067"/>
              <a:gd name="T4" fmla="*/ 168 w 431"/>
              <a:gd name="T5" fmla="*/ 110 h 1067"/>
              <a:gd name="T6" fmla="*/ 218 w 431"/>
              <a:gd name="T7" fmla="*/ 59 h 1067"/>
              <a:gd name="T8" fmla="*/ 269 w 431"/>
              <a:gd name="T9" fmla="*/ 110 h 1067"/>
              <a:gd name="T10" fmla="*/ 328 w 431"/>
              <a:gd name="T11" fmla="*/ 110 h 1067"/>
              <a:gd name="T12" fmla="*/ 218 w 431"/>
              <a:gd name="T13" fmla="*/ 0 h 1067"/>
              <a:gd name="T14" fmla="*/ 109 w 431"/>
              <a:gd name="T15" fmla="*/ 110 h 1067"/>
              <a:gd name="T16" fmla="*/ 218 w 431"/>
              <a:gd name="T17" fmla="*/ 219 h 1067"/>
              <a:gd name="T18" fmla="*/ 328 w 431"/>
              <a:gd name="T19" fmla="*/ 110 h 1067"/>
              <a:gd name="T20" fmla="*/ 372 w 431"/>
              <a:gd name="T21" fmla="*/ 646 h 1067"/>
              <a:gd name="T22" fmla="*/ 327 w 431"/>
              <a:gd name="T23" fmla="*/ 696 h 1067"/>
              <a:gd name="T24" fmla="*/ 298 w 431"/>
              <a:gd name="T25" fmla="*/ 725 h 1067"/>
              <a:gd name="T26" fmla="*/ 298 w 431"/>
              <a:gd name="T27" fmla="*/ 975 h 1067"/>
              <a:gd name="T28" fmla="*/ 265 w 431"/>
              <a:gd name="T29" fmla="*/ 1008 h 1067"/>
              <a:gd name="T30" fmla="*/ 166 w 431"/>
              <a:gd name="T31" fmla="*/ 1008 h 1067"/>
              <a:gd name="T32" fmla="*/ 133 w 431"/>
              <a:gd name="T33" fmla="*/ 975 h 1067"/>
              <a:gd name="T34" fmla="*/ 133 w 431"/>
              <a:gd name="T35" fmla="*/ 725 h 1067"/>
              <a:gd name="T36" fmla="*/ 103 w 431"/>
              <a:gd name="T37" fmla="*/ 696 h 1067"/>
              <a:gd name="T38" fmla="*/ 58 w 431"/>
              <a:gd name="T39" fmla="*/ 646 h 1067"/>
              <a:gd name="T40" fmla="*/ 58 w 431"/>
              <a:gd name="T41" fmla="*/ 414 h 1067"/>
              <a:gd name="T42" fmla="*/ 163 w 431"/>
              <a:gd name="T43" fmla="*/ 309 h 1067"/>
              <a:gd name="T44" fmla="*/ 267 w 431"/>
              <a:gd name="T45" fmla="*/ 309 h 1067"/>
              <a:gd name="T46" fmla="*/ 372 w 431"/>
              <a:gd name="T47" fmla="*/ 414 h 1067"/>
              <a:gd name="T48" fmla="*/ 372 w 431"/>
              <a:gd name="T49" fmla="*/ 646 h 1067"/>
              <a:gd name="T50" fmla="*/ 431 w 431"/>
              <a:gd name="T51" fmla="*/ 646 h 1067"/>
              <a:gd name="T52" fmla="*/ 431 w 431"/>
              <a:gd name="T53" fmla="*/ 414 h 1067"/>
              <a:gd name="T54" fmla="*/ 267 w 431"/>
              <a:gd name="T55" fmla="*/ 250 h 1067"/>
              <a:gd name="T56" fmla="*/ 163 w 431"/>
              <a:gd name="T57" fmla="*/ 250 h 1067"/>
              <a:gd name="T58" fmla="*/ 0 w 431"/>
              <a:gd name="T59" fmla="*/ 414 h 1067"/>
              <a:gd name="T60" fmla="*/ 0 w 431"/>
              <a:gd name="T61" fmla="*/ 646 h 1067"/>
              <a:gd name="T62" fmla="*/ 74 w 431"/>
              <a:gd name="T63" fmla="*/ 751 h 1067"/>
              <a:gd name="T64" fmla="*/ 74 w 431"/>
              <a:gd name="T65" fmla="*/ 975 h 1067"/>
              <a:gd name="T66" fmla="*/ 166 w 431"/>
              <a:gd name="T67" fmla="*/ 1067 h 1067"/>
              <a:gd name="T68" fmla="*/ 265 w 431"/>
              <a:gd name="T69" fmla="*/ 1067 h 1067"/>
              <a:gd name="T70" fmla="*/ 357 w 431"/>
              <a:gd name="T71" fmla="*/ 975 h 1067"/>
              <a:gd name="T72" fmla="*/ 357 w 431"/>
              <a:gd name="T73" fmla="*/ 751 h 1067"/>
              <a:gd name="T74" fmla="*/ 431 w 431"/>
              <a:gd name="T75" fmla="*/ 646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1" h="1067">
                <a:moveTo>
                  <a:pt x="269" y="110"/>
                </a:moveTo>
                <a:cubicBezTo>
                  <a:pt x="269" y="138"/>
                  <a:pt x="246" y="160"/>
                  <a:pt x="218" y="160"/>
                </a:cubicBezTo>
                <a:cubicBezTo>
                  <a:pt x="190" y="160"/>
                  <a:pt x="168" y="138"/>
                  <a:pt x="168" y="110"/>
                </a:cubicBezTo>
                <a:cubicBezTo>
                  <a:pt x="168" y="82"/>
                  <a:pt x="190" y="59"/>
                  <a:pt x="218" y="59"/>
                </a:cubicBezTo>
                <a:cubicBezTo>
                  <a:pt x="246" y="59"/>
                  <a:pt x="269" y="82"/>
                  <a:pt x="269" y="110"/>
                </a:cubicBezTo>
                <a:moveTo>
                  <a:pt x="328" y="110"/>
                </a:moveTo>
                <a:cubicBezTo>
                  <a:pt x="328" y="49"/>
                  <a:pt x="278" y="0"/>
                  <a:pt x="218" y="0"/>
                </a:cubicBezTo>
                <a:cubicBezTo>
                  <a:pt x="158" y="0"/>
                  <a:pt x="109" y="49"/>
                  <a:pt x="109" y="110"/>
                </a:cubicBezTo>
                <a:cubicBezTo>
                  <a:pt x="109" y="170"/>
                  <a:pt x="158" y="219"/>
                  <a:pt x="218" y="219"/>
                </a:cubicBezTo>
                <a:cubicBezTo>
                  <a:pt x="278" y="219"/>
                  <a:pt x="328" y="170"/>
                  <a:pt x="328" y="110"/>
                </a:cubicBezTo>
                <a:moveTo>
                  <a:pt x="372" y="646"/>
                </a:moveTo>
                <a:cubicBezTo>
                  <a:pt x="372" y="671"/>
                  <a:pt x="357" y="696"/>
                  <a:pt x="327" y="696"/>
                </a:cubicBezTo>
                <a:cubicBezTo>
                  <a:pt x="311" y="696"/>
                  <a:pt x="298" y="709"/>
                  <a:pt x="298" y="725"/>
                </a:cubicBezTo>
                <a:cubicBezTo>
                  <a:pt x="298" y="975"/>
                  <a:pt x="298" y="975"/>
                  <a:pt x="298" y="975"/>
                </a:cubicBezTo>
                <a:cubicBezTo>
                  <a:pt x="298" y="993"/>
                  <a:pt x="283" y="1008"/>
                  <a:pt x="265" y="1008"/>
                </a:cubicBezTo>
                <a:cubicBezTo>
                  <a:pt x="166" y="1008"/>
                  <a:pt x="166" y="1008"/>
                  <a:pt x="166" y="1008"/>
                </a:cubicBezTo>
                <a:cubicBezTo>
                  <a:pt x="148" y="1008"/>
                  <a:pt x="133" y="993"/>
                  <a:pt x="133" y="975"/>
                </a:cubicBezTo>
                <a:cubicBezTo>
                  <a:pt x="133" y="725"/>
                  <a:pt x="133" y="725"/>
                  <a:pt x="133" y="725"/>
                </a:cubicBezTo>
                <a:cubicBezTo>
                  <a:pt x="133" y="709"/>
                  <a:pt x="119" y="696"/>
                  <a:pt x="103" y="696"/>
                </a:cubicBezTo>
                <a:cubicBezTo>
                  <a:pt x="74" y="696"/>
                  <a:pt x="58" y="671"/>
                  <a:pt x="58" y="646"/>
                </a:cubicBezTo>
                <a:cubicBezTo>
                  <a:pt x="58" y="414"/>
                  <a:pt x="58" y="414"/>
                  <a:pt x="58" y="414"/>
                </a:cubicBezTo>
                <a:cubicBezTo>
                  <a:pt x="58" y="356"/>
                  <a:pt x="106" y="309"/>
                  <a:pt x="163" y="309"/>
                </a:cubicBezTo>
                <a:cubicBezTo>
                  <a:pt x="267" y="309"/>
                  <a:pt x="267" y="309"/>
                  <a:pt x="267" y="309"/>
                </a:cubicBezTo>
                <a:cubicBezTo>
                  <a:pt x="325" y="309"/>
                  <a:pt x="372" y="356"/>
                  <a:pt x="372" y="414"/>
                </a:cubicBezTo>
                <a:lnTo>
                  <a:pt x="372" y="646"/>
                </a:lnTo>
                <a:close/>
                <a:moveTo>
                  <a:pt x="431" y="646"/>
                </a:moveTo>
                <a:cubicBezTo>
                  <a:pt x="431" y="414"/>
                  <a:pt x="431" y="414"/>
                  <a:pt x="431" y="414"/>
                </a:cubicBezTo>
                <a:cubicBezTo>
                  <a:pt x="431" y="323"/>
                  <a:pt x="358" y="250"/>
                  <a:pt x="267" y="250"/>
                </a:cubicBezTo>
                <a:cubicBezTo>
                  <a:pt x="163" y="250"/>
                  <a:pt x="163" y="250"/>
                  <a:pt x="163" y="250"/>
                </a:cubicBezTo>
                <a:cubicBezTo>
                  <a:pt x="73" y="250"/>
                  <a:pt x="0" y="323"/>
                  <a:pt x="0" y="414"/>
                </a:cubicBezTo>
                <a:cubicBezTo>
                  <a:pt x="0" y="646"/>
                  <a:pt x="0" y="646"/>
                  <a:pt x="0" y="646"/>
                </a:cubicBezTo>
                <a:cubicBezTo>
                  <a:pt x="0" y="697"/>
                  <a:pt x="30" y="738"/>
                  <a:pt x="74" y="751"/>
                </a:cubicBezTo>
                <a:cubicBezTo>
                  <a:pt x="74" y="975"/>
                  <a:pt x="74" y="975"/>
                  <a:pt x="74" y="975"/>
                </a:cubicBezTo>
                <a:cubicBezTo>
                  <a:pt x="74" y="1026"/>
                  <a:pt x="115" y="1067"/>
                  <a:pt x="166" y="1067"/>
                </a:cubicBezTo>
                <a:cubicBezTo>
                  <a:pt x="265" y="1067"/>
                  <a:pt x="265" y="1067"/>
                  <a:pt x="265" y="1067"/>
                </a:cubicBezTo>
                <a:cubicBezTo>
                  <a:pt x="316" y="1067"/>
                  <a:pt x="357" y="1026"/>
                  <a:pt x="357" y="975"/>
                </a:cubicBezTo>
                <a:cubicBezTo>
                  <a:pt x="357" y="751"/>
                  <a:pt x="357" y="751"/>
                  <a:pt x="357" y="751"/>
                </a:cubicBezTo>
                <a:cubicBezTo>
                  <a:pt x="401" y="738"/>
                  <a:pt x="431" y="697"/>
                  <a:pt x="431" y="646"/>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6" name="Freeform 16">
            <a:extLst>
              <a:ext uri="{FF2B5EF4-FFF2-40B4-BE49-F238E27FC236}">
                <a16:creationId xmlns:a16="http://schemas.microsoft.com/office/drawing/2014/main" id="{844CE10E-F681-51A4-43F2-FFFE583206DC}"/>
              </a:ext>
            </a:extLst>
          </p:cNvPr>
          <p:cNvSpPr>
            <a:spLocks noEditPoints="1"/>
          </p:cNvSpPr>
          <p:nvPr/>
        </p:nvSpPr>
        <p:spPr bwMode="auto">
          <a:xfrm>
            <a:off x="1313258" y="3384891"/>
            <a:ext cx="317850" cy="648137"/>
          </a:xfrm>
          <a:custGeom>
            <a:avLst/>
            <a:gdLst>
              <a:gd name="T0" fmla="*/ 271 w 441"/>
              <a:gd name="T1" fmla="*/ 110 h 1067"/>
              <a:gd name="T2" fmla="*/ 220 w 441"/>
              <a:gd name="T3" fmla="*/ 160 h 1067"/>
              <a:gd name="T4" fmla="*/ 170 w 441"/>
              <a:gd name="T5" fmla="*/ 110 h 1067"/>
              <a:gd name="T6" fmla="*/ 220 w 441"/>
              <a:gd name="T7" fmla="*/ 59 h 1067"/>
              <a:gd name="T8" fmla="*/ 271 w 441"/>
              <a:gd name="T9" fmla="*/ 110 h 1067"/>
              <a:gd name="T10" fmla="*/ 330 w 441"/>
              <a:gd name="T11" fmla="*/ 110 h 1067"/>
              <a:gd name="T12" fmla="*/ 220 w 441"/>
              <a:gd name="T13" fmla="*/ 0 h 1067"/>
              <a:gd name="T14" fmla="*/ 111 w 441"/>
              <a:gd name="T15" fmla="*/ 110 h 1067"/>
              <a:gd name="T16" fmla="*/ 220 w 441"/>
              <a:gd name="T17" fmla="*/ 219 h 1067"/>
              <a:gd name="T18" fmla="*/ 330 w 441"/>
              <a:gd name="T19" fmla="*/ 110 h 1067"/>
              <a:gd name="T20" fmla="*/ 379 w 441"/>
              <a:gd name="T21" fmla="*/ 753 h 1067"/>
              <a:gd name="T22" fmla="*/ 376 w 441"/>
              <a:gd name="T23" fmla="*/ 769 h 1067"/>
              <a:gd name="T24" fmla="*/ 361 w 441"/>
              <a:gd name="T25" fmla="*/ 773 h 1067"/>
              <a:gd name="T26" fmla="*/ 312 w 441"/>
              <a:gd name="T27" fmla="*/ 773 h 1067"/>
              <a:gd name="T28" fmla="*/ 282 w 441"/>
              <a:gd name="T29" fmla="*/ 800 h 1067"/>
              <a:gd name="T30" fmla="*/ 264 w 441"/>
              <a:gd name="T31" fmla="*/ 984 h 1067"/>
              <a:gd name="T32" fmla="*/ 238 w 441"/>
              <a:gd name="T33" fmla="*/ 1008 h 1067"/>
              <a:gd name="T34" fmla="*/ 202 w 441"/>
              <a:gd name="T35" fmla="*/ 1008 h 1067"/>
              <a:gd name="T36" fmla="*/ 176 w 441"/>
              <a:gd name="T37" fmla="*/ 983 h 1067"/>
              <a:gd name="T38" fmla="*/ 158 w 441"/>
              <a:gd name="T39" fmla="*/ 800 h 1067"/>
              <a:gd name="T40" fmla="*/ 129 w 441"/>
              <a:gd name="T41" fmla="*/ 773 h 1067"/>
              <a:gd name="T42" fmla="*/ 79 w 441"/>
              <a:gd name="T43" fmla="*/ 773 h 1067"/>
              <a:gd name="T44" fmla="*/ 65 w 441"/>
              <a:gd name="T45" fmla="*/ 769 h 1067"/>
              <a:gd name="T46" fmla="*/ 62 w 441"/>
              <a:gd name="T47" fmla="*/ 753 h 1067"/>
              <a:gd name="T48" fmla="*/ 120 w 441"/>
              <a:gd name="T49" fmla="*/ 369 h 1067"/>
              <a:gd name="T50" fmla="*/ 198 w 441"/>
              <a:gd name="T51" fmla="*/ 309 h 1067"/>
              <a:gd name="T52" fmla="*/ 243 w 441"/>
              <a:gd name="T53" fmla="*/ 309 h 1067"/>
              <a:gd name="T54" fmla="*/ 320 w 441"/>
              <a:gd name="T55" fmla="*/ 369 h 1067"/>
              <a:gd name="T56" fmla="*/ 379 w 441"/>
              <a:gd name="T57" fmla="*/ 753 h 1067"/>
              <a:gd name="T58" fmla="*/ 437 w 441"/>
              <a:gd name="T59" fmla="*/ 744 h 1067"/>
              <a:gd name="T60" fmla="*/ 379 w 441"/>
              <a:gd name="T61" fmla="*/ 360 h 1067"/>
              <a:gd name="T62" fmla="*/ 243 w 441"/>
              <a:gd name="T63" fmla="*/ 250 h 1067"/>
              <a:gd name="T64" fmla="*/ 198 w 441"/>
              <a:gd name="T65" fmla="*/ 250 h 1067"/>
              <a:gd name="T66" fmla="*/ 62 w 441"/>
              <a:gd name="T67" fmla="*/ 360 h 1067"/>
              <a:gd name="T68" fmla="*/ 3 w 441"/>
              <a:gd name="T69" fmla="*/ 744 h 1067"/>
              <a:gd name="T70" fmla="*/ 20 w 441"/>
              <a:gd name="T71" fmla="*/ 807 h 1067"/>
              <a:gd name="T72" fmla="*/ 79 w 441"/>
              <a:gd name="T73" fmla="*/ 832 h 1067"/>
              <a:gd name="T74" fmla="*/ 102 w 441"/>
              <a:gd name="T75" fmla="*/ 832 h 1067"/>
              <a:gd name="T76" fmla="*/ 117 w 441"/>
              <a:gd name="T77" fmla="*/ 988 h 1067"/>
              <a:gd name="T78" fmla="*/ 202 w 441"/>
              <a:gd name="T79" fmla="*/ 1067 h 1067"/>
              <a:gd name="T80" fmla="*/ 238 w 441"/>
              <a:gd name="T81" fmla="*/ 1067 h 1067"/>
              <a:gd name="T82" fmla="*/ 323 w 441"/>
              <a:gd name="T83" fmla="*/ 989 h 1067"/>
              <a:gd name="T84" fmla="*/ 338 w 441"/>
              <a:gd name="T85" fmla="*/ 832 h 1067"/>
              <a:gd name="T86" fmla="*/ 361 w 441"/>
              <a:gd name="T87" fmla="*/ 832 h 1067"/>
              <a:gd name="T88" fmla="*/ 420 w 441"/>
              <a:gd name="T89" fmla="*/ 807 h 1067"/>
              <a:gd name="T90" fmla="*/ 437 w 441"/>
              <a:gd name="T91" fmla="*/ 744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1" h="1067">
                <a:moveTo>
                  <a:pt x="271" y="110"/>
                </a:moveTo>
                <a:cubicBezTo>
                  <a:pt x="271" y="138"/>
                  <a:pt x="248" y="160"/>
                  <a:pt x="220" y="160"/>
                </a:cubicBezTo>
                <a:cubicBezTo>
                  <a:pt x="192" y="160"/>
                  <a:pt x="170" y="138"/>
                  <a:pt x="170" y="110"/>
                </a:cubicBezTo>
                <a:cubicBezTo>
                  <a:pt x="170" y="82"/>
                  <a:pt x="192" y="59"/>
                  <a:pt x="220" y="59"/>
                </a:cubicBezTo>
                <a:cubicBezTo>
                  <a:pt x="248" y="59"/>
                  <a:pt x="271" y="82"/>
                  <a:pt x="271" y="110"/>
                </a:cubicBezTo>
                <a:moveTo>
                  <a:pt x="330" y="110"/>
                </a:moveTo>
                <a:cubicBezTo>
                  <a:pt x="330" y="49"/>
                  <a:pt x="281" y="0"/>
                  <a:pt x="220" y="0"/>
                </a:cubicBezTo>
                <a:cubicBezTo>
                  <a:pt x="160" y="0"/>
                  <a:pt x="111" y="49"/>
                  <a:pt x="111" y="110"/>
                </a:cubicBezTo>
                <a:cubicBezTo>
                  <a:pt x="111" y="170"/>
                  <a:pt x="160" y="219"/>
                  <a:pt x="220" y="219"/>
                </a:cubicBezTo>
                <a:cubicBezTo>
                  <a:pt x="281" y="219"/>
                  <a:pt x="330" y="170"/>
                  <a:pt x="330" y="110"/>
                </a:cubicBezTo>
                <a:moveTo>
                  <a:pt x="379" y="753"/>
                </a:moveTo>
                <a:cubicBezTo>
                  <a:pt x="380" y="759"/>
                  <a:pt x="379" y="765"/>
                  <a:pt x="376" y="769"/>
                </a:cubicBezTo>
                <a:cubicBezTo>
                  <a:pt x="372" y="772"/>
                  <a:pt x="366" y="773"/>
                  <a:pt x="361" y="773"/>
                </a:cubicBezTo>
                <a:cubicBezTo>
                  <a:pt x="312" y="773"/>
                  <a:pt x="312" y="773"/>
                  <a:pt x="312" y="773"/>
                </a:cubicBezTo>
                <a:cubicBezTo>
                  <a:pt x="297" y="773"/>
                  <a:pt x="284" y="785"/>
                  <a:pt x="282" y="800"/>
                </a:cubicBezTo>
                <a:cubicBezTo>
                  <a:pt x="264" y="984"/>
                  <a:pt x="264" y="984"/>
                  <a:pt x="264" y="984"/>
                </a:cubicBezTo>
                <a:cubicBezTo>
                  <a:pt x="263" y="998"/>
                  <a:pt x="252" y="1008"/>
                  <a:pt x="238" y="1008"/>
                </a:cubicBezTo>
                <a:cubicBezTo>
                  <a:pt x="202" y="1008"/>
                  <a:pt x="202" y="1008"/>
                  <a:pt x="202" y="1008"/>
                </a:cubicBezTo>
                <a:cubicBezTo>
                  <a:pt x="188" y="1008"/>
                  <a:pt x="177" y="998"/>
                  <a:pt x="176" y="983"/>
                </a:cubicBezTo>
                <a:cubicBezTo>
                  <a:pt x="158" y="800"/>
                  <a:pt x="158" y="800"/>
                  <a:pt x="158" y="800"/>
                </a:cubicBezTo>
                <a:cubicBezTo>
                  <a:pt x="157" y="785"/>
                  <a:pt x="144" y="773"/>
                  <a:pt x="129" y="773"/>
                </a:cubicBezTo>
                <a:cubicBezTo>
                  <a:pt x="79" y="773"/>
                  <a:pt x="79" y="773"/>
                  <a:pt x="79" y="773"/>
                </a:cubicBezTo>
                <a:cubicBezTo>
                  <a:pt x="74" y="773"/>
                  <a:pt x="68" y="772"/>
                  <a:pt x="65" y="769"/>
                </a:cubicBezTo>
                <a:cubicBezTo>
                  <a:pt x="62" y="765"/>
                  <a:pt x="61" y="759"/>
                  <a:pt x="62" y="753"/>
                </a:cubicBezTo>
                <a:cubicBezTo>
                  <a:pt x="120" y="369"/>
                  <a:pt x="120" y="369"/>
                  <a:pt x="120" y="369"/>
                </a:cubicBezTo>
                <a:cubicBezTo>
                  <a:pt x="125" y="335"/>
                  <a:pt x="158" y="309"/>
                  <a:pt x="198" y="309"/>
                </a:cubicBezTo>
                <a:cubicBezTo>
                  <a:pt x="243" y="309"/>
                  <a:pt x="243" y="309"/>
                  <a:pt x="243" y="309"/>
                </a:cubicBezTo>
                <a:cubicBezTo>
                  <a:pt x="282" y="309"/>
                  <a:pt x="316" y="335"/>
                  <a:pt x="320" y="369"/>
                </a:cubicBezTo>
                <a:lnTo>
                  <a:pt x="379" y="753"/>
                </a:lnTo>
                <a:close/>
                <a:moveTo>
                  <a:pt x="437" y="744"/>
                </a:moveTo>
                <a:cubicBezTo>
                  <a:pt x="379" y="360"/>
                  <a:pt x="379" y="360"/>
                  <a:pt x="379" y="360"/>
                </a:cubicBezTo>
                <a:cubicBezTo>
                  <a:pt x="370" y="297"/>
                  <a:pt x="311" y="250"/>
                  <a:pt x="243" y="250"/>
                </a:cubicBezTo>
                <a:cubicBezTo>
                  <a:pt x="198" y="250"/>
                  <a:pt x="198" y="250"/>
                  <a:pt x="198" y="250"/>
                </a:cubicBezTo>
                <a:cubicBezTo>
                  <a:pt x="129" y="250"/>
                  <a:pt x="71" y="297"/>
                  <a:pt x="62" y="360"/>
                </a:cubicBezTo>
                <a:cubicBezTo>
                  <a:pt x="3" y="744"/>
                  <a:pt x="3" y="744"/>
                  <a:pt x="3" y="744"/>
                </a:cubicBezTo>
                <a:cubicBezTo>
                  <a:pt x="0" y="768"/>
                  <a:pt x="6" y="791"/>
                  <a:pt x="20" y="807"/>
                </a:cubicBezTo>
                <a:cubicBezTo>
                  <a:pt x="30" y="818"/>
                  <a:pt x="48" y="832"/>
                  <a:pt x="79" y="832"/>
                </a:cubicBezTo>
                <a:cubicBezTo>
                  <a:pt x="102" y="832"/>
                  <a:pt x="102" y="832"/>
                  <a:pt x="102" y="832"/>
                </a:cubicBezTo>
                <a:cubicBezTo>
                  <a:pt x="117" y="988"/>
                  <a:pt x="117" y="988"/>
                  <a:pt x="117" y="988"/>
                </a:cubicBezTo>
                <a:cubicBezTo>
                  <a:pt x="120" y="1032"/>
                  <a:pt x="157" y="1067"/>
                  <a:pt x="202" y="1067"/>
                </a:cubicBezTo>
                <a:cubicBezTo>
                  <a:pt x="238" y="1067"/>
                  <a:pt x="238" y="1067"/>
                  <a:pt x="238" y="1067"/>
                </a:cubicBezTo>
                <a:cubicBezTo>
                  <a:pt x="283" y="1067"/>
                  <a:pt x="320" y="1032"/>
                  <a:pt x="323" y="989"/>
                </a:cubicBezTo>
                <a:cubicBezTo>
                  <a:pt x="338" y="832"/>
                  <a:pt x="338" y="832"/>
                  <a:pt x="338" y="832"/>
                </a:cubicBezTo>
                <a:cubicBezTo>
                  <a:pt x="361" y="832"/>
                  <a:pt x="361" y="832"/>
                  <a:pt x="361" y="832"/>
                </a:cubicBezTo>
                <a:cubicBezTo>
                  <a:pt x="392" y="832"/>
                  <a:pt x="410" y="818"/>
                  <a:pt x="420" y="807"/>
                </a:cubicBezTo>
                <a:cubicBezTo>
                  <a:pt x="434" y="791"/>
                  <a:pt x="441" y="768"/>
                  <a:pt x="437" y="744"/>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TextBox 6">
            <a:extLst>
              <a:ext uri="{FF2B5EF4-FFF2-40B4-BE49-F238E27FC236}">
                <a16:creationId xmlns:a16="http://schemas.microsoft.com/office/drawing/2014/main" id="{4CA95C21-15D8-4EB2-2E5E-87929F632877}"/>
              </a:ext>
            </a:extLst>
          </p:cNvPr>
          <p:cNvSpPr txBox="1"/>
          <p:nvPr/>
        </p:nvSpPr>
        <p:spPr>
          <a:xfrm>
            <a:off x="848056" y="4111228"/>
            <a:ext cx="93040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D4D4D"/>
                </a:solidFill>
                <a:effectLst/>
                <a:uLnTx/>
                <a:uFillTx/>
                <a:latin typeface="Arial"/>
                <a:ea typeface="+mn-ea"/>
                <a:cs typeface="+mn-cs"/>
              </a:rPr>
              <a:t>Adults</a:t>
            </a: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Freeform 15">
            <a:extLst>
              <a:ext uri="{FF2B5EF4-FFF2-40B4-BE49-F238E27FC236}">
                <a16:creationId xmlns:a16="http://schemas.microsoft.com/office/drawing/2014/main" id="{59FFE27C-06F6-C1C8-A6EB-98778F44AE58}"/>
              </a:ext>
            </a:extLst>
          </p:cNvPr>
          <p:cNvSpPr>
            <a:spLocks noEditPoints="1"/>
          </p:cNvSpPr>
          <p:nvPr/>
        </p:nvSpPr>
        <p:spPr bwMode="auto">
          <a:xfrm>
            <a:off x="2879745" y="3384891"/>
            <a:ext cx="309953" cy="648137"/>
          </a:xfrm>
          <a:custGeom>
            <a:avLst/>
            <a:gdLst>
              <a:gd name="T0" fmla="*/ 269 w 431"/>
              <a:gd name="T1" fmla="*/ 110 h 1067"/>
              <a:gd name="T2" fmla="*/ 218 w 431"/>
              <a:gd name="T3" fmla="*/ 160 h 1067"/>
              <a:gd name="T4" fmla="*/ 168 w 431"/>
              <a:gd name="T5" fmla="*/ 110 h 1067"/>
              <a:gd name="T6" fmla="*/ 218 w 431"/>
              <a:gd name="T7" fmla="*/ 59 h 1067"/>
              <a:gd name="T8" fmla="*/ 269 w 431"/>
              <a:gd name="T9" fmla="*/ 110 h 1067"/>
              <a:gd name="T10" fmla="*/ 328 w 431"/>
              <a:gd name="T11" fmla="*/ 110 h 1067"/>
              <a:gd name="T12" fmla="*/ 218 w 431"/>
              <a:gd name="T13" fmla="*/ 0 h 1067"/>
              <a:gd name="T14" fmla="*/ 109 w 431"/>
              <a:gd name="T15" fmla="*/ 110 h 1067"/>
              <a:gd name="T16" fmla="*/ 218 w 431"/>
              <a:gd name="T17" fmla="*/ 219 h 1067"/>
              <a:gd name="T18" fmla="*/ 328 w 431"/>
              <a:gd name="T19" fmla="*/ 110 h 1067"/>
              <a:gd name="T20" fmla="*/ 372 w 431"/>
              <a:gd name="T21" fmla="*/ 646 h 1067"/>
              <a:gd name="T22" fmla="*/ 327 w 431"/>
              <a:gd name="T23" fmla="*/ 696 h 1067"/>
              <a:gd name="T24" fmla="*/ 298 w 431"/>
              <a:gd name="T25" fmla="*/ 725 h 1067"/>
              <a:gd name="T26" fmla="*/ 298 w 431"/>
              <a:gd name="T27" fmla="*/ 975 h 1067"/>
              <a:gd name="T28" fmla="*/ 265 w 431"/>
              <a:gd name="T29" fmla="*/ 1008 h 1067"/>
              <a:gd name="T30" fmla="*/ 166 w 431"/>
              <a:gd name="T31" fmla="*/ 1008 h 1067"/>
              <a:gd name="T32" fmla="*/ 133 w 431"/>
              <a:gd name="T33" fmla="*/ 975 h 1067"/>
              <a:gd name="T34" fmla="*/ 133 w 431"/>
              <a:gd name="T35" fmla="*/ 725 h 1067"/>
              <a:gd name="T36" fmla="*/ 103 w 431"/>
              <a:gd name="T37" fmla="*/ 696 h 1067"/>
              <a:gd name="T38" fmla="*/ 58 w 431"/>
              <a:gd name="T39" fmla="*/ 646 h 1067"/>
              <a:gd name="T40" fmla="*/ 58 w 431"/>
              <a:gd name="T41" fmla="*/ 414 h 1067"/>
              <a:gd name="T42" fmla="*/ 163 w 431"/>
              <a:gd name="T43" fmla="*/ 309 h 1067"/>
              <a:gd name="T44" fmla="*/ 267 w 431"/>
              <a:gd name="T45" fmla="*/ 309 h 1067"/>
              <a:gd name="T46" fmla="*/ 372 w 431"/>
              <a:gd name="T47" fmla="*/ 414 h 1067"/>
              <a:gd name="T48" fmla="*/ 372 w 431"/>
              <a:gd name="T49" fmla="*/ 646 h 1067"/>
              <a:gd name="T50" fmla="*/ 431 w 431"/>
              <a:gd name="T51" fmla="*/ 646 h 1067"/>
              <a:gd name="T52" fmla="*/ 431 w 431"/>
              <a:gd name="T53" fmla="*/ 414 h 1067"/>
              <a:gd name="T54" fmla="*/ 267 w 431"/>
              <a:gd name="T55" fmla="*/ 250 h 1067"/>
              <a:gd name="T56" fmla="*/ 163 w 431"/>
              <a:gd name="T57" fmla="*/ 250 h 1067"/>
              <a:gd name="T58" fmla="*/ 0 w 431"/>
              <a:gd name="T59" fmla="*/ 414 h 1067"/>
              <a:gd name="T60" fmla="*/ 0 w 431"/>
              <a:gd name="T61" fmla="*/ 646 h 1067"/>
              <a:gd name="T62" fmla="*/ 74 w 431"/>
              <a:gd name="T63" fmla="*/ 751 h 1067"/>
              <a:gd name="T64" fmla="*/ 74 w 431"/>
              <a:gd name="T65" fmla="*/ 975 h 1067"/>
              <a:gd name="T66" fmla="*/ 166 w 431"/>
              <a:gd name="T67" fmla="*/ 1067 h 1067"/>
              <a:gd name="T68" fmla="*/ 265 w 431"/>
              <a:gd name="T69" fmla="*/ 1067 h 1067"/>
              <a:gd name="T70" fmla="*/ 357 w 431"/>
              <a:gd name="T71" fmla="*/ 975 h 1067"/>
              <a:gd name="T72" fmla="*/ 357 w 431"/>
              <a:gd name="T73" fmla="*/ 751 h 1067"/>
              <a:gd name="T74" fmla="*/ 431 w 431"/>
              <a:gd name="T75" fmla="*/ 646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1" h="1067">
                <a:moveTo>
                  <a:pt x="269" y="110"/>
                </a:moveTo>
                <a:cubicBezTo>
                  <a:pt x="269" y="138"/>
                  <a:pt x="246" y="160"/>
                  <a:pt x="218" y="160"/>
                </a:cubicBezTo>
                <a:cubicBezTo>
                  <a:pt x="190" y="160"/>
                  <a:pt x="168" y="138"/>
                  <a:pt x="168" y="110"/>
                </a:cubicBezTo>
                <a:cubicBezTo>
                  <a:pt x="168" y="82"/>
                  <a:pt x="190" y="59"/>
                  <a:pt x="218" y="59"/>
                </a:cubicBezTo>
                <a:cubicBezTo>
                  <a:pt x="246" y="59"/>
                  <a:pt x="269" y="82"/>
                  <a:pt x="269" y="110"/>
                </a:cubicBezTo>
                <a:moveTo>
                  <a:pt x="328" y="110"/>
                </a:moveTo>
                <a:cubicBezTo>
                  <a:pt x="328" y="49"/>
                  <a:pt x="278" y="0"/>
                  <a:pt x="218" y="0"/>
                </a:cubicBezTo>
                <a:cubicBezTo>
                  <a:pt x="158" y="0"/>
                  <a:pt x="109" y="49"/>
                  <a:pt x="109" y="110"/>
                </a:cubicBezTo>
                <a:cubicBezTo>
                  <a:pt x="109" y="170"/>
                  <a:pt x="158" y="219"/>
                  <a:pt x="218" y="219"/>
                </a:cubicBezTo>
                <a:cubicBezTo>
                  <a:pt x="278" y="219"/>
                  <a:pt x="328" y="170"/>
                  <a:pt x="328" y="110"/>
                </a:cubicBezTo>
                <a:moveTo>
                  <a:pt x="372" y="646"/>
                </a:moveTo>
                <a:cubicBezTo>
                  <a:pt x="372" y="671"/>
                  <a:pt x="357" y="696"/>
                  <a:pt x="327" y="696"/>
                </a:cubicBezTo>
                <a:cubicBezTo>
                  <a:pt x="311" y="696"/>
                  <a:pt x="298" y="709"/>
                  <a:pt x="298" y="725"/>
                </a:cubicBezTo>
                <a:cubicBezTo>
                  <a:pt x="298" y="975"/>
                  <a:pt x="298" y="975"/>
                  <a:pt x="298" y="975"/>
                </a:cubicBezTo>
                <a:cubicBezTo>
                  <a:pt x="298" y="993"/>
                  <a:pt x="283" y="1008"/>
                  <a:pt x="265" y="1008"/>
                </a:cubicBezTo>
                <a:cubicBezTo>
                  <a:pt x="166" y="1008"/>
                  <a:pt x="166" y="1008"/>
                  <a:pt x="166" y="1008"/>
                </a:cubicBezTo>
                <a:cubicBezTo>
                  <a:pt x="148" y="1008"/>
                  <a:pt x="133" y="993"/>
                  <a:pt x="133" y="975"/>
                </a:cubicBezTo>
                <a:cubicBezTo>
                  <a:pt x="133" y="725"/>
                  <a:pt x="133" y="725"/>
                  <a:pt x="133" y="725"/>
                </a:cubicBezTo>
                <a:cubicBezTo>
                  <a:pt x="133" y="709"/>
                  <a:pt x="119" y="696"/>
                  <a:pt x="103" y="696"/>
                </a:cubicBezTo>
                <a:cubicBezTo>
                  <a:pt x="74" y="696"/>
                  <a:pt x="58" y="671"/>
                  <a:pt x="58" y="646"/>
                </a:cubicBezTo>
                <a:cubicBezTo>
                  <a:pt x="58" y="414"/>
                  <a:pt x="58" y="414"/>
                  <a:pt x="58" y="414"/>
                </a:cubicBezTo>
                <a:cubicBezTo>
                  <a:pt x="58" y="356"/>
                  <a:pt x="106" y="309"/>
                  <a:pt x="163" y="309"/>
                </a:cubicBezTo>
                <a:cubicBezTo>
                  <a:pt x="267" y="309"/>
                  <a:pt x="267" y="309"/>
                  <a:pt x="267" y="309"/>
                </a:cubicBezTo>
                <a:cubicBezTo>
                  <a:pt x="325" y="309"/>
                  <a:pt x="372" y="356"/>
                  <a:pt x="372" y="414"/>
                </a:cubicBezTo>
                <a:lnTo>
                  <a:pt x="372" y="646"/>
                </a:lnTo>
                <a:close/>
                <a:moveTo>
                  <a:pt x="431" y="646"/>
                </a:moveTo>
                <a:cubicBezTo>
                  <a:pt x="431" y="414"/>
                  <a:pt x="431" y="414"/>
                  <a:pt x="431" y="414"/>
                </a:cubicBezTo>
                <a:cubicBezTo>
                  <a:pt x="431" y="323"/>
                  <a:pt x="358" y="250"/>
                  <a:pt x="267" y="250"/>
                </a:cubicBezTo>
                <a:cubicBezTo>
                  <a:pt x="163" y="250"/>
                  <a:pt x="163" y="250"/>
                  <a:pt x="163" y="250"/>
                </a:cubicBezTo>
                <a:cubicBezTo>
                  <a:pt x="73" y="250"/>
                  <a:pt x="0" y="323"/>
                  <a:pt x="0" y="414"/>
                </a:cubicBezTo>
                <a:cubicBezTo>
                  <a:pt x="0" y="646"/>
                  <a:pt x="0" y="646"/>
                  <a:pt x="0" y="646"/>
                </a:cubicBezTo>
                <a:cubicBezTo>
                  <a:pt x="0" y="697"/>
                  <a:pt x="30" y="738"/>
                  <a:pt x="74" y="751"/>
                </a:cubicBezTo>
                <a:cubicBezTo>
                  <a:pt x="74" y="975"/>
                  <a:pt x="74" y="975"/>
                  <a:pt x="74" y="975"/>
                </a:cubicBezTo>
                <a:cubicBezTo>
                  <a:pt x="74" y="1026"/>
                  <a:pt x="115" y="1067"/>
                  <a:pt x="166" y="1067"/>
                </a:cubicBezTo>
                <a:cubicBezTo>
                  <a:pt x="265" y="1067"/>
                  <a:pt x="265" y="1067"/>
                  <a:pt x="265" y="1067"/>
                </a:cubicBezTo>
                <a:cubicBezTo>
                  <a:pt x="316" y="1067"/>
                  <a:pt x="357" y="1026"/>
                  <a:pt x="357" y="975"/>
                </a:cubicBezTo>
                <a:cubicBezTo>
                  <a:pt x="357" y="751"/>
                  <a:pt x="357" y="751"/>
                  <a:pt x="357" y="751"/>
                </a:cubicBezTo>
                <a:cubicBezTo>
                  <a:pt x="401" y="738"/>
                  <a:pt x="431" y="697"/>
                  <a:pt x="431" y="646"/>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16">
            <a:extLst>
              <a:ext uri="{FF2B5EF4-FFF2-40B4-BE49-F238E27FC236}">
                <a16:creationId xmlns:a16="http://schemas.microsoft.com/office/drawing/2014/main" id="{729AF134-C618-354A-C34F-23DFDF40F88D}"/>
              </a:ext>
            </a:extLst>
          </p:cNvPr>
          <p:cNvSpPr>
            <a:spLocks noEditPoints="1"/>
          </p:cNvSpPr>
          <p:nvPr/>
        </p:nvSpPr>
        <p:spPr bwMode="auto">
          <a:xfrm>
            <a:off x="3218099" y="3384891"/>
            <a:ext cx="317850" cy="648137"/>
          </a:xfrm>
          <a:custGeom>
            <a:avLst/>
            <a:gdLst>
              <a:gd name="T0" fmla="*/ 271 w 441"/>
              <a:gd name="T1" fmla="*/ 110 h 1067"/>
              <a:gd name="T2" fmla="*/ 220 w 441"/>
              <a:gd name="T3" fmla="*/ 160 h 1067"/>
              <a:gd name="T4" fmla="*/ 170 w 441"/>
              <a:gd name="T5" fmla="*/ 110 h 1067"/>
              <a:gd name="T6" fmla="*/ 220 w 441"/>
              <a:gd name="T7" fmla="*/ 59 h 1067"/>
              <a:gd name="T8" fmla="*/ 271 w 441"/>
              <a:gd name="T9" fmla="*/ 110 h 1067"/>
              <a:gd name="T10" fmla="*/ 330 w 441"/>
              <a:gd name="T11" fmla="*/ 110 h 1067"/>
              <a:gd name="T12" fmla="*/ 220 w 441"/>
              <a:gd name="T13" fmla="*/ 0 h 1067"/>
              <a:gd name="T14" fmla="*/ 111 w 441"/>
              <a:gd name="T15" fmla="*/ 110 h 1067"/>
              <a:gd name="T16" fmla="*/ 220 w 441"/>
              <a:gd name="T17" fmla="*/ 219 h 1067"/>
              <a:gd name="T18" fmla="*/ 330 w 441"/>
              <a:gd name="T19" fmla="*/ 110 h 1067"/>
              <a:gd name="T20" fmla="*/ 379 w 441"/>
              <a:gd name="T21" fmla="*/ 753 h 1067"/>
              <a:gd name="T22" fmla="*/ 376 w 441"/>
              <a:gd name="T23" fmla="*/ 769 h 1067"/>
              <a:gd name="T24" fmla="*/ 361 w 441"/>
              <a:gd name="T25" fmla="*/ 773 h 1067"/>
              <a:gd name="T26" fmla="*/ 312 w 441"/>
              <a:gd name="T27" fmla="*/ 773 h 1067"/>
              <a:gd name="T28" fmla="*/ 282 w 441"/>
              <a:gd name="T29" fmla="*/ 800 h 1067"/>
              <a:gd name="T30" fmla="*/ 264 w 441"/>
              <a:gd name="T31" fmla="*/ 984 h 1067"/>
              <a:gd name="T32" fmla="*/ 238 w 441"/>
              <a:gd name="T33" fmla="*/ 1008 h 1067"/>
              <a:gd name="T34" fmla="*/ 202 w 441"/>
              <a:gd name="T35" fmla="*/ 1008 h 1067"/>
              <a:gd name="T36" fmla="*/ 176 w 441"/>
              <a:gd name="T37" fmla="*/ 983 h 1067"/>
              <a:gd name="T38" fmla="*/ 158 w 441"/>
              <a:gd name="T39" fmla="*/ 800 h 1067"/>
              <a:gd name="T40" fmla="*/ 129 w 441"/>
              <a:gd name="T41" fmla="*/ 773 h 1067"/>
              <a:gd name="T42" fmla="*/ 79 w 441"/>
              <a:gd name="T43" fmla="*/ 773 h 1067"/>
              <a:gd name="T44" fmla="*/ 65 w 441"/>
              <a:gd name="T45" fmla="*/ 769 h 1067"/>
              <a:gd name="T46" fmla="*/ 62 w 441"/>
              <a:gd name="T47" fmla="*/ 753 h 1067"/>
              <a:gd name="T48" fmla="*/ 120 w 441"/>
              <a:gd name="T49" fmla="*/ 369 h 1067"/>
              <a:gd name="T50" fmla="*/ 198 w 441"/>
              <a:gd name="T51" fmla="*/ 309 h 1067"/>
              <a:gd name="T52" fmla="*/ 243 w 441"/>
              <a:gd name="T53" fmla="*/ 309 h 1067"/>
              <a:gd name="T54" fmla="*/ 320 w 441"/>
              <a:gd name="T55" fmla="*/ 369 h 1067"/>
              <a:gd name="T56" fmla="*/ 379 w 441"/>
              <a:gd name="T57" fmla="*/ 753 h 1067"/>
              <a:gd name="T58" fmla="*/ 437 w 441"/>
              <a:gd name="T59" fmla="*/ 744 h 1067"/>
              <a:gd name="T60" fmla="*/ 379 w 441"/>
              <a:gd name="T61" fmla="*/ 360 h 1067"/>
              <a:gd name="T62" fmla="*/ 243 w 441"/>
              <a:gd name="T63" fmla="*/ 250 h 1067"/>
              <a:gd name="T64" fmla="*/ 198 w 441"/>
              <a:gd name="T65" fmla="*/ 250 h 1067"/>
              <a:gd name="T66" fmla="*/ 62 w 441"/>
              <a:gd name="T67" fmla="*/ 360 h 1067"/>
              <a:gd name="T68" fmla="*/ 3 w 441"/>
              <a:gd name="T69" fmla="*/ 744 h 1067"/>
              <a:gd name="T70" fmla="*/ 20 w 441"/>
              <a:gd name="T71" fmla="*/ 807 h 1067"/>
              <a:gd name="T72" fmla="*/ 79 w 441"/>
              <a:gd name="T73" fmla="*/ 832 h 1067"/>
              <a:gd name="T74" fmla="*/ 102 w 441"/>
              <a:gd name="T75" fmla="*/ 832 h 1067"/>
              <a:gd name="T76" fmla="*/ 117 w 441"/>
              <a:gd name="T77" fmla="*/ 988 h 1067"/>
              <a:gd name="T78" fmla="*/ 202 w 441"/>
              <a:gd name="T79" fmla="*/ 1067 h 1067"/>
              <a:gd name="T80" fmla="*/ 238 w 441"/>
              <a:gd name="T81" fmla="*/ 1067 h 1067"/>
              <a:gd name="T82" fmla="*/ 323 w 441"/>
              <a:gd name="T83" fmla="*/ 989 h 1067"/>
              <a:gd name="T84" fmla="*/ 338 w 441"/>
              <a:gd name="T85" fmla="*/ 832 h 1067"/>
              <a:gd name="T86" fmla="*/ 361 w 441"/>
              <a:gd name="T87" fmla="*/ 832 h 1067"/>
              <a:gd name="T88" fmla="*/ 420 w 441"/>
              <a:gd name="T89" fmla="*/ 807 h 1067"/>
              <a:gd name="T90" fmla="*/ 437 w 441"/>
              <a:gd name="T91" fmla="*/ 744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1" h="1067">
                <a:moveTo>
                  <a:pt x="271" y="110"/>
                </a:moveTo>
                <a:cubicBezTo>
                  <a:pt x="271" y="138"/>
                  <a:pt x="248" y="160"/>
                  <a:pt x="220" y="160"/>
                </a:cubicBezTo>
                <a:cubicBezTo>
                  <a:pt x="192" y="160"/>
                  <a:pt x="170" y="138"/>
                  <a:pt x="170" y="110"/>
                </a:cubicBezTo>
                <a:cubicBezTo>
                  <a:pt x="170" y="82"/>
                  <a:pt x="192" y="59"/>
                  <a:pt x="220" y="59"/>
                </a:cubicBezTo>
                <a:cubicBezTo>
                  <a:pt x="248" y="59"/>
                  <a:pt x="271" y="82"/>
                  <a:pt x="271" y="110"/>
                </a:cubicBezTo>
                <a:moveTo>
                  <a:pt x="330" y="110"/>
                </a:moveTo>
                <a:cubicBezTo>
                  <a:pt x="330" y="49"/>
                  <a:pt x="281" y="0"/>
                  <a:pt x="220" y="0"/>
                </a:cubicBezTo>
                <a:cubicBezTo>
                  <a:pt x="160" y="0"/>
                  <a:pt x="111" y="49"/>
                  <a:pt x="111" y="110"/>
                </a:cubicBezTo>
                <a:cubicBezTo>
                  <a:pt x="111" y="170"/>
                  <a:pt x="160" y="219"/>
                  <a:pt x="220" y="219"/>
                </a:cubicBezTo>
                <a:cubicBezTo>
                  <a:pt x="281" y="219"/>
                  <a:pt x="330" y="170"/>
                  <a:pt x="330" y="110"/>
                </a:cubicBezTo>
                <a:moveTo>
                  <a:pt x="379" y="753"/>
                </a:moveTo>
                <a:cubicBezTo>
                  <a:pt x="380" y="759"/>
                  <a:pt x="379" y="765"/>
                  <a:pt x="376" y="769"/>
                </a:cubicBezTo>
                <a:cubicBezTo>
                  <a:pt x="372" y="772"/>
                  <a:pt x="366" y="773"/>
                  <a:pt x="361" y="773"/>
                </a:cubicBezTo>
                <a:cubicBezTo>
                  <a:pt x="312" y="773"/>
                  <a:pt x="312" y="773"/>
                  <a:pt x="312" y="773"/>
                </a:cubicBezTo>
                <a:cubicBezTo>
                  <a:pt x="297" y="773"/>
                  <a:pt x="284" y="785"/>
                  <a:pt x="282" y="800"/>
                </a:cubicBezTo>
                <a:cubicBezTo>
                  <a:pt x="264" y="984"/>
                  <a:pt x="264" y="984"/>
                  <a:pt x="264" y="984"/>
                </a:cubicBezTo>
                <a:cubicBezTo>
                  <a:pt x="263" y="998"/>
                  <a:pt x="252" y="1008"/>
                  <a:pt x="238" y="1008"/>
                </a:cubicBezTo>
                <a:cubicBezTo>
                  <a:pt x="202" y="1008"/>
                  <a:pt x="202" y="1008"/>
                  <a:pt x="202" y="1008"/>
                </a:cubicBezTo>
                <a:cubicBezTo>
                  <a:pt x="188" y="1008"/>
                  <a:pt x="177" y="998"/>
                  <a:pt x="176" y="983"/>
                </a:cubicBezTo>
                <a:cubicBezTo>
                  <a:pt x="158" y="800"/>
                  <a:pt x="158" y="800"/>
                  <a:pt x="158" y="800"/>
                </a:cubicBezTo>
                <a:cubicBezTo>
                  <a:pt x="157" y="785"/>
                  <a:pt x="144" y="773"/>
                  <a:pt x="129" y="773"/>
                </a:cubicBezTo>
                <a:cubicBezTo>
                  <a:pt x="79" y="773"/>
                  <a:pt x="79" y="773"/>
                  <a:pt x="79" y="773"/>
                </a:cubicBezTo>
                <a:cubicBezTo>
                  <a:pt x="74" y="773"/>
                  <a:pt x="68" y="772"/>
                  <a:pt x="65" y="769"/>
                </a:cubicBezTo>
                <a:cubicBezTo>
                  <a:pt x="62" y="765"/>
                  <a:pt x="61" y="759"/>
                  <a:pt x="62" y="753"/>
                </a:cubicBezTo>
                <a:cubicBezTo>
                  <a:pt x="120" y="369"/>
                  <a:pt x="120" y="369"/>
                  <a:pt x="120" y="369"/>
                </a:cubicBezTo>
                <a:cubicBezTo>
                  <a:pt x="125" y="335"/>
                  <a:pt x="158" y="309"/>
                  <a:pt x="198" y="309"/>
                </a:cubicBezTo>
                <a:cubicBezTo>
                  <a:pt x="243" y="309"/>
                  <a:pt x="243" y="309"/>
                  <a:pt x="243" y="309"/>
                </a:cubicBezTo>
                <a:cubicBezTo>
                  <a:pt x="282" y="309"/>
                  <a:pt x="316" y="335"/>
                  <a:pt x="320" y="369"/>
                </a:cubicBezTo>
                <a:lnTo>
                  <a:pt x="379" y="753"/>
                </a:lnTo>
                <a:close/>
                <a:moveTo>
                  <a:pt x="437" y="744"/>
                </a:moveTo>
                <a:cubicBezTo>
                  <a:pt x="379" y="360"/>
                  <a:pt x="379" y="360"/>
                  <a:pt x="379" y="360"/>
                </a:cubicBezTo>
                <a:cubicBezTo>
                  <a:pt x="370" y="297"/>
                  <a:pt x="311" y="250"/>
                  <a:pt x="243" y="250"/>
                </a:cubicBezTo>
                <a:cubicBezTo>
                  <a:pt x="198" y="250"/>
                  <a:pt x="198" y="250"/>
                  <a:pt x="198" y="250"/>
                </a:cubicBezTo>
                <a:cubicBezTo>
                  <a:pt x="129" y="250"/>
                  <a:pt x="71" y="297"/>
                  <a:pt x="62" y="360"/>
                </a:cubicBezTo>
                <a:cubicBezTo>
                  <a:pt x="3" y="744"/>
                  <a:pt x="3" y="744"/>
                  <a:pt x="3" y="744"/>
                </a:cubicBezTo>
                <a:cubicBezTo>
                  <a:pt x="0" y="768"/>
                  <a:pt x="6" y="791"/>
                  <a:pt x="20" y="807"/>
                </a:cubicBezTo>
                <a:cubicBezTo>
                  <a:pt x="30" y="818"/>
                  <a:pt x="48" y="832"/>
                  <a:pt x="79" y="832"/>
                </a:cubicBezTo>
                <a:cubicBezTo>
                  <a:pt x="102" y="832"/>
                  <a:pt x="102" y="832"/>
                  <a:pt x="102" y="832"/>
                </a:cubicBezTo>
                <a:cubicBezTo>
                  <a:pt x="117" y="988"/>
                  <a:pt x="117" y="988"/>
                  <a:pt x="117" y="988"/>
                </a:cubicBezTo>
                <a:cubicBezTo>
                  <a:pt x="120" y="1032"/>
                  <a:pt x="157" y="1067"/>
                  <a:pt x="202" y="1067"/>
                </a:cubicBezTo>
                <a:cubicBezTo>
                  <a:pt x="238" y="1067"/>
                  <a:pt x="238" y="1067"/>
                  <a:pt x="238" y="1067"/>
                </a:cubicBezTo>
                <a:cubicBezTo>
                  <a:pt x="283" y="1067"/>
                  <a:pt x="320" y="1032"/>
                  <a:pt x="323" y="989"/>
                </a:cubicBezTo>
                <a:cubicBezTo>
                  <a:pt x="338" y="832"/>
                  <a:pt x="338" y="832"/>
                  <a:pt x="338" y="832"/>
                </a:cubicBezTo>
                <a:cubicBezTo>
                  <a:pt x="361" y="832"/>
                  <a:pt x="361" y="832"/>
                  <a:pt x="361" y="832"/>
                </a:cubicBezTo>
                <a:cubicBezTo>
                  <a:pt x="392" y="832"/>
                  <a:pt x="410" y="818"/>
                  <a:pt x="420" y="807"/>
                </a:cubicBezTo>
                <a:cubicBezTo>
                  <a:pt x="434" y="791"/>
                  <a:pt x="441" y="768"/>
                  <a:pt x="437" y="744"/>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TextBox 9">
            <a:extLst>
              <a:ext uri="{FF2B5EF4-FFF2-40B4-BE49-F238E27FC236}">
                <a16:creationId xmlns:a16="http://schemas.microsoft.com/office/drawing/2014/main" id="{6395B8A2-8845-3472-A47B-F7E192499CC3}"/>
              </a:ext>
            </a:extLst>
          </p:cNvPr>
          <p:cNvSpPr txBox="1"/>
          <p:nvPr/>
        </p:nvSpPr>
        <p:spPr>
          <a:xfrm>
            <a:off x="2391032" y="4111228"/>
            <a:ext cx="159733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D4D4D"/>
                </a:solidFill>
                <a:effectLst/>
                <a:uLnTx/>
                <a:uFillTx/>
                <a:latin typeface="Arial"/>
                <a:ea typeface="+mn-ea"/>
                <a:cs typeface="+mn-cs"/>
              </a:rPr>
              <a:t>ABC1 Adults</a:t>
            </a: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Freeform 15">
            <a:extLst>
              <a:ext uri="{FF2B5EF4-FFF2-40B4-BE49-F238E27FC236}">
                <a16:creationId xmlns:a16="http://schemas.microsoft.com/office/drawing/2014/main" id="{D970BCD2-3E26-F5DF-4B7A-606AED2846CB}"/>
              </a:ext>
            </a:extLst>
          </p:cNvPr>
          <p:cNvSpPr>
            <a:spLocks noEditPoints="1"/>
          </p:cNvSpPr>
          <p:nvPr/>
        </p:nvSpPr>
        <p:spPr bwMode="auto">
          <a:xfrm>
            <a:off x="4753798" y="3384891"/>
            <a:ext cx="309953" cy="648137"/>
          </a:xfrm>
          <a:custGeom>
            <a:avLst/>
            <a:gdLst>
              <a:gd name="T0" fmla="*/ 269 w 431"/>
              <a:gd name="T1" fmla="*/ 110 h 1067"/>
              <a:gd name="T2" fmla="*/ 218 w 431"/>
              <a:gd name="T3" fmla="*/ 160 h 1067"/>
              <a:gd name="T4" fmla="*/ 168 w 431"/>
              <a:gd name="T5" fmla="*/ 110 h 1067"/>
              <a:gd name="T6" fmla="*/ 218 w 431"/>
              <a:gd name="T7" fmla="*/ 59 h 1067"/>
              <a:gd name="T8" fmla="*/ 269 w 431"/>
              <a:gd name="T9" fmla="*/ 110 h 1067"/>
              <a:gd name="T10" fmla="*/ 328 w 431"/>
              <a:gd name="T11" fmla="*/ 110 h 1067"/>
              <a:gd name="T12" fmla="*/ 218 w 431"/>
              <a:gd name="T13" fmla="*/ 0 h 1067"/>
              <a:gd name="T14" fmla="*/ 109 w 431"/>
              <a:gd name="T15" fmla="*/ 110 h 1067"/>
              <a:gd name="T16" fmla="*/ 218 w 431"/>
              <a:gd name="T17" fmla="*/ 219 h 1067"/>
              <a:gd name="T18" fmla="*/ 328 w 431"/>
              <a:gd name="T19" fmla="*/ 110 h 1067"/>
              <a:gd name="T20" fmla="*/ 372 w 431"/>
              <a:gd name="T21" fmla="*/ 646 h 1067"/>
              <a:gd name="T22" fmla="*/ 327 w 431"/>
              <a:gd name="T23" fmla="*/ 696 h 1067"/>
              <a:gd name="T24" fmla="*/ 298 w 431"/>
              <a:gd name="T25" fmla="*/ 725 h 1067"/>
              <a:gd name="T26" fmla="*/ 298 w 431"/>
              <a:gd name="T27" fmla="*/ 975 h 1067"/>
              <a:gd name="T28" fmla="*/ 265 w 431"/>
              <a:gd name="T29" fmla="*/ 1008 h 1067"/>
              <a:gd name="T30" fmla="*/ 166 w 431"/>
              <a:gd name="T31" fmla="*/ 1008 h 1067"/>
              <a:gd name="T32" fmla="*/ 133 w 431"/>
              <a:gd name="T33" fmla="*/ 975 h 1067"/>
              <a:gd name="T34" fmla="*/ 133 w 431"/>
              <a:gd name="T35" fmla="*/ 725 h 1067"/>
              <a:gd name="T36" fmla="*/ 103 w 431"/>
              <a:gd name="T37" fmla="*/ 696 h 1067"/>
              <a:gd name="T38" fmla="*/ 58 w 431"/>
              <a:gd name="T39" fmla="*/ 646 h 1067"/>
              <a:gd name="T40" fmla="*/ 58 w 431"/>
              <a:gd name="T41" fmla="*/ 414 h 1067"/>
              <a:gd name="T42" fmla="*/ 163 w 431"/>
              <a:gd name="T43" fmla="*/ 309 h 1067"/>
              <a:gd name="T44" fmla="*/ 267 w 431"/>
              <a:gd name="T45" fmla="*/ 309 h 1067"/>
              <a:gd name="T46" fmla="*/ 372 w 431"/>
              <a:gd name="T47" fmla="*/ 414 h 1067"/>
              <a:gd name="T48" fmla="*/ 372 w 431"/>
              <a:gd name="T49" fmla="*/ 646 h 1067"/>
              <a:gd name="T50" fmla="*/ 431 w 431"/>
              <a:gd name="T51" fmla="*/ 646 h 1067"/>
              <a:gd name="T52" fmla="*/ 431 w 431"/>
              <a:gd name="T53" fmla="*/ 414 h 1067"/>
              <a:gd name="T54" fmla="*/ 267 w 431"/>
              <a:gd name="T55" fmla="*/ 250 h 1067"/>
              <a:gd name="T56" fmla="*/ 163 w 431"/>
              <a:gd name="T57" fmla="*/ 250 h 1067"/>
              <a:gd name="T58" fmla="*/ 0 w 431"/>
              <a:gd name="T59" fmla="*/ 414 h 1067"/>
              <a:gd name="T60" fmla="*/ 0 w 431"/>
              <a:gd name="T61" fmla="*/ 646 h 1067"/>
              <a:gd name="T62" fmla="*/ 74 w 431"/>
              <a:gd name="T63" fmla="*/ 751 h 1067"/>
              <a:gd name="T64" fmla="*/ 74 w 431"/>
              <a:gd name="T65" fmla="*/ 975 h 1067"/>
              <a:gd name="T66" fmla="*/ 166 w 431"/>
              <a:gd name="T67" fmla="*/ 1067 h 1067"/>
              <a:gd name="T68" fmla="*/ 265 w 431"/>
              <a:gd name="T69" fmla="*/ 1067 h 1067"/>
              <a:gd name="T70" fmla="*/ 357 w 431"/>
              <a:gd name="T71" fmla="*/ 975 h 1067"/>
              <a:gd name="T72" fmla="*/ 357 w 431"/>
              <a:gd name="T73" fmla="*/ 751 h 1067"/>
              <a:gd name="T74" fmla="*/ 431 w 431"/>
              <a:gd name="T75" fmla="*/ 646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1" h="1067">
                <a:moveTo>
                  <a:pt x="269" y="110"/>
                </a:moveTo>
                <a:cubicBezTo>
                  <a:pt x="269" y="138"/>
                  <a:pt x="246" y="160"/>
                  <a:pt x="218" y="160"/>
                </a:cubicBezTo>
                <a:cubicBezTo>
                  <a:pt x="190" y="160"/>
                  <a:pt x="168" y="138"/>
                  <a:pt x="168" y="110"/>
                </a:cubicBezTo>
                <a:cubicBezTo>
                  <a:pt x="168" y="82"/>
                  <a:pt x="190" y="59"/>
                  <a:pt x="218" y="59"/>
                </a:cubicBezTo>
                <a:cubicBezTo>
                  <a:pt x="246" y="59"/>
                  <a:pt x="269" y="82"/>
                  <a:pt x="269" y="110"/>
                </a:cubicBezTo>
                <a:moveTo>
                  <a:pt x="328" y="110"/>
                </a:moveTo>
                <a:cubicBezTo>
                  <a:pt x="328" y="49"/>
                  <a:pt x="278" y="0"/>
                  <a:pt x="218" y="0"/>
                </a:cubicBezTo>
                <a:cubicBezTo>
                  <a:pt x="158" y="0"/>
                  <a:pt x="109" y="49"/>
                  <a:pt x="109" y="110"/>
                </a:cubicBezTo>
                <a:cubicBezTo>
                  <a:pt x="109" y="170"/>
                  <a:pt x="158" y="219"/>
                  <a:pt x="218" y="219"/>
                </a:cubicBezTo>
                <a:cubicBezTo>
                  <a:pt x="278" y="219"/>
                  <a:pt x="328" y="170"/>
                  <a:pt x="328" y="110"/>
                </a:cubicBezTo>
                <a:moveTo>
                  <a:pt x="372" y="646"/>
                </a:moveTo>
                <a:cubicBezTo>
                  <a:pt x="372" y="671"/>
                  <a:pt x="357" y="696"/>
                  <a:pt x="327" y="696"/>
                </a:cubicBezTo>
                <a:cubicBezTo>
                  <a:pt x="311" y="696"/>
                  <a:pt x="298" y="709"/>
                  <a:pt x="298" y="725"/>
                </a:cubicBezTo>
                <a:cubicBezTo>
                  <a:pt x="298" y="975"/>
                  <a:pt x="298" y="975"/>
                  <a:pt x="298" y="975"/>
                </a:cubicBezTo>
                <a:cubicBezTo>
                  <a:pt x="298" y="993"/>
                  <a:pt x="283" y="1008"/>
                  <a:pt x="265" y="1008"/>
                </a:cubicBezTo>
                <a:cubicBezTo>
                  <a:pt x="166" y="1008"/>
                  <a:pt x="166" y="1008"/>
                  <a:pt x="166" y="1008"/>
                </a:cubicBezTo>
                <a:cubicBezTo>
                  <a:pt x="148" y="1008"/>
                  <a:pt x="133" y="993"/>
                  <a:pt x="133" y="975"/>
                </a:cubicBezTo>
                <a:cubicBezTo>
                  <a:pt x="133" y="725"/>
                  <a:pt x="133" y="725"/>
                  <a:pt x="133" y="725"/>
                </a:cubicBezTo>
                <a:cubicBezTo>
                  <a:pt x="133" y="709"/>
                  <a:pt x="119" y="696"/>
                  <a:pt x="103" y="696"/>
                </a:cubicBezTo>
                <a:cubicBezTo>
                  <a:pt x="74" y="696"/>
                  <a:pt x="58" y="671"/>
                  <a:pt x="58" y="646"/>
                </a:cubicBezTo>
                <a:cubicBezTo>
                  <a:pt x="58" y="414"/>
                  <a:pt x="58" y="414"/>
                  <a:pt x="58" y="414"/>
                </a:cubicBezTo>
                <a:cubicBezTo>
                  <a:pt x="58" y="356"/>
                  <a:pt x="106" y="309"/>
                  <a:pt x="163" y="309"/>
                </a:cubicBezTo>
                <a:cubicBezTo>
                  <a:pt x="267" y="309"/>
                  <a:pt x="267" y="309"/>
                  <a:pt x="267" y="309"/>
                </a:cubicBezTo>
                <a:cubicBezTo>
                  <a:pt x="325" y="309"/>
                  <a:pt x="372" y="356"/>
                  <a:pt x="372" y="414"/>
                </a:cubicBezTo>
                <a:lnTo>
                  <a:pt x="372" y="646"/>
                </a:lnTo>
                <a:close/>
                <a:moveTo>
                  <a:pt x="431" y="646"/>
                </a:moveTo>
                <a:cubicBezTo>
                  <a:pt x="431" y="414"/>
                  <a:pt x="431" y="414"/>
                  <a:pt x="431" y="414"/>
                </a:cubicBezTo>
                <a:cubicBezTo>
                  <a:pt x="431" y="323"/>
                  <a:pt x="358" y="250"/>
                  <a:pt x="267" y="250"/>
                </a:cubicBezTo>
                <a:cubicBezTo>
                  <a:pt x="163" y="250"/>
                  <a:pt x="163" y="250"/>
                  <a:pt x="163" y="250"/>
                </a:cubicBezTo>
                <a:cubicBezTo>
                  <a:pt x="73" y="250"/>
                  <a:pt x="0" y="323"/>
                  <a:pt x="0" y="414"/>
                </a:cubicBezTo>
                <a:cubicBezTo>
                  <a:pt x="0" y="646"/>
                  <a:pt x="0" y="646"/>
                  <a:pt x="0" y="646"/>
                </a:cubicBezTo>
                <a:cubicBezTo>
                  <a:pt x="0" y="697"/>
                  <a:pt x="30" y="738"/>
                  <a:pt x="74" y="751"/>
                </a:cubicBezTo>
                <a:cubicBezTo>
                  <a:pt x="74" y="975"/>
                  <a:pt x="74" y="975"/>
                  <a:pt x="74" y="975"/>
                </a:cubicBezTo>
                <a:cubicBezTo>
                  <a:pt x="74" y="1026"/>
                  <a:pt x="115" y="1067"/>
                  <a:pt x="166" y="1067"/>
                </a:cubicBezTo>
                <a:cubicBezTo>
                  <a:pt x="265" y="1067"/>
                  <a:pt x="265" y="1067"/>
                  <a:pt x="265" y="1067"/>
                </a:cubicBezTo>
                <a:cubicBezTo>
                  <a:pt x="316" y="1067"/>
                  <a:pt x="357" y="1026"/>
                  <a:pt x="357" y="975"/>
                </a:cubicBezTo>
                <a:cubicBezTo>
                  <a:pt x="357" y="751"/>
                  <a:pt x="357" y="751"/>
                  <a:pt x="357" y="751"/>
                </a:cubicBezTo>
                <a:cubicBezTo>
                  <a:pt x="401" y="738"/>
                  <a:pt x="431" y="697"/>
                  <a:pt x="431" y="646"/>
                </a:cubicBezTo>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Freeform 16">
            <a:extLst>
              <a:ext uri="{FF2B5EF4-FFF2-40B4-BE49-F238E27FC236}">
                <a16:creationId xmlns:a16="http://schemas.microsoft.com/office/drawing/2014/main" id="{208EDA4A-00EE-3092-B23E-CC97CC809AFA}"/>
              </a:ext>
            </a:extLst>
          </p:cNvPr>
          <p:cNvSpPr>
            <a:spLocks noEditPoints="1"/>
          </p:cNvSpPr>
          <p:nvPr/>
        </p:nvSpPr>
        <p:spPr bwMode="auto">
          <a:xfrm>
            <a:off x="5092152" y="3384891"/>
            <a:ext cx="317850" cy="648137"/>
          </a:xfrm>
          <a:custGeom>
            <a:avLst/>
            <a:gdLst>
              <a:gd name="T0" fmla="*/ 271 w 441"/>
              <a:gd name="T1" fmla="*/ 110 h 1067"/>
              <a:gd name="T2" fmla="*/ 220 w 441"/>
              <a:gd name="T3" fmla="*/ 160 h 1067"/>
              <a:gd name="T4" fmla="*/ 170 w 441"/>
              <a:gd name="T5" fmla="*/ 110 h 1067"/>
              <a:gd name="T6" fmla="*/ 220 w 441"/>
              <a:gd name="T7" fmla="*/ 59 h 1067"/>
              <a:gd name="T8" fmla="*/ 271 w 441"/>
              <a:gd name="T9" fmla="*/ 110 h 1067"/>
              <a:gd name="T10" fmla="*/ 330 w 441"/>
              <a:gd name="T11" fmla="*/ 110 h 1067"/>
              <a:gd name="T12" fmla="*/ 220 w 441"/>
              <a:gd name="T13" fmla="*/ 0 h 1067"/>
              <a:gd name="T14" fmla="*/ 111 w 441"/>
              <a:gd name="T15" fmla="*/ 110 h 1067"/>
              <a:gd name="T16" fmla="*/ 220 w 441"/>
              <a:gd name="T17" fmla="*/ 219 h 1067"/>
              <a:gd name="T18" fmla="*/ 330 w 441"/>
              <a:gd name="T19" fmla="*/ 110 h 1067"/>
              <a:gd name="T20" fmla="*/ 379 w 441"/>
              <a:gd name="T21" fmla="*/ 753 h 1067"/>
              <a:gd name="T22" fmla="*/ 376 w 441"/>
              <a:gd name="T23" fmla="*/ 769 h 1067"/>
              <a:gd name="T24" fmla="*/ 361 w 441"/>
              <a:gd name="T25" fmla="*/ 773 h 1067"/>
              <a:gd name="T26" fmla="*/ 312 w 441"/>
              <a:gd name="T27" fmla="*/ 773 h 1067"/>
              <a:gd name="T28" fmla="*/ 282 w 441"/>
              <a:gd name="T29" fmla="*/ 800 h 1067"/>
              <a:gd name="T30" fmla="*/ 264 w 441"/>
              <a:gd name="T31" fmla="*/ 984 h 1067"/>
              <a:gd name="T32" fmla="*/ 238 w 441"/>
              <a:gd name="T33" fmla="*/ 1008 h 1067"/>
              <a:gd name="T34" fmla="*/ 202 w 441"/>
              <a:gd name="T35" fmla="*/ 1008 h 1067"/>
              <a:gd name="T36" fmla="*/ 176 w 441"/>
              <a:gd name="T37" fmla="*/ 983 h 1067"/>
              <a:gd name="T38" fmla="*/ 158 w 441"/>
              <a:gd name="T39" fmla="*/ 800 h 1067"/>
              <a:gd name="T40" fmla="*/ 129 w 441"/>
              <a:gd name="T41" fmla="*/ 773 h 1067"/>
              <a:gd name="T42" fmla="*/ 79 w 441"/>
              <a:gd name="T43" fmla="*/ 773 h 1067"/>
              <a:gd name="T44" fmla="*/ 65 w 441"/>
              <a:gd name="T45" fmla="*/ 769 h 1067"/>
              <a:gd name="T46" fmla="*/ 62 w 441"/>
              <a:gd name="T47" fmla="*/ 753 h 1067"/>
              <a:gd name="T48" fmla="*/ 120 w 441"/>
              <a:gd name="T49" fmla="*/ 369 h 1067"/>
              <a:gd name="T50" fmla="*/ 198 w 441"/>
              <a:gd name="T51" fmla="*/ 309 h 1067"/>
              <a:gd name="T52" fmla="*/ 243 w 441"/>
              <a:gd name="T53" fmla="*/ 309 h 1067"/>
              <a:gd name="T54" fmla="*/ 320 w 441"/>
              <a:gd name="T55" fmla="*/ 369 h 1067"/>
              <a:gd name="T56" fmla="*/ 379 w 441"/>
              <a:gd name="T57" fmla="*/ 753 h 1067"/>
              <a:gd name="T58" fmla="*/ 437 w 441"/>
              <a:gd name="T59" fmla="*/ 744 h 1067"/>
              <a:gd name="T60" fmla="*/ 379 w 441"/>
              <a:gd name="T61" fmla="*/ 360 h 1067"/>
              <a:gd name="T62" fmla="*/ 243 w 441"/>
              <a:gd name="T63" fmla="*/ 250 h 1067"/>
              <a:gd name="T64" fmla="*/ 198 w 441"/>
              <a:gd name="T65" fmla="*/ 250 h 1067"/>
              <a:gd name="T66" fmla="*/ 62 w 441"/>
              <a:gd name="T67" fmla="*/ 360 h 1067"/>
              <a:gd name="T68" fmla="*/ 3 w 441"/>
              <a:gd name="T69" fmla="*/ 744 h 1067"/>
              <a:gd name="T70" fmla="*/ 20 w 441"/>
              <a:gd name="T71" fmla="*/ 807 h 1067"/>
              <a:gd name="T72" fmla="*/ 79 w 441"/>
              <a:gd name="T73" fmla="*/ 832 h 1067"/>
              <a:gd name="T74" fmla="*/ 102 w 441"/>
              <a:gd name="T75" fmla="*/ 832 h 1067"/>
              <a:gd name="T76" fmla="*/ 117 w 441"/>
              <a:gd name="T77" fmla="*/ 988 h 1067"/>
              <a:gd name="T78" fmla="*/ 202 w 441"/>
              <a:gd name="T79" fmla="*/ 1067 h 1067"/>
              <a:gd name="T80" fmla="*/ 238 w 441"/>
              <a:gd name="T81" fmla="*/ 1067 h 1067"/>
              <a:gd name="T82" fmla="*/ 323 w 441"/>
              <a:gd name="T83" fmla="*/ 989 h 1067"/>
              <a:gd name="T84" fmla="*/ 338 w 441"/>
              <a:gd name="T85" fmla="*/ 832 h 1067"/>
              <a:gd name="T86" fmla="*/ 361 w 441"/>
              <a:gd name="T87" fmla="*/ 832 h 1067"/>
              <a:gd name="T88" fmla="*/ 420 w 441"/>
              <a:gd name="T89" fmla="*/ 807 h 1067"/>
              <a:gd name="T90" fmla="*/ 437 w 441"/>
              <a:gd name="T91" fmla="*/ 744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1" h="1067">
                <a:moveTo>
                  <a:pt x="271" y="110"/>
                </a:moveTo>
                <a:cubicBezTo>
                  <a:pt x="271" y="138"/>
                  <a:pt x="248" y="160"/>
                  <a:pt x="220" y="160"/>
                </a:cubicBezTo>
                <a:cubicBezTo>
                  <a:pt x="192" y="160"/>
                  <a:pt x="170" y="138"/>
                  <a:pt x="170" y="110"/>
                </a:cubicBezTo>
                <a:cubicBezTo>
                  <a:pt x="170" y="82"/>
                  <a:pt x="192" y="59"/>
                  <a:pt x="220" y="59"/>
                </a:cubicBezTo>
                <a:cubicBezTo>
                  <a:pt x="248" y="59"/>
                  <a:pt x="271" y="82"/>
                  <a:pt x="271" y="110"/>
                </a:cubicBezTo>
                <a:moveTo>
                  <a:pt x="330" y="110"/>
                </a:moveTo>
                <a:cubicBezTo>
                  <a:pt x="330" y="49"/>
                  <a:pt x="281" y="0"/>
                  <a:pt x="220" y="0"/>
                </a:cubicBezTo>
                <a:cubicBezTo>
                  <a:pt x="160" y="0"/>
                  <a:pt x="111" y="49"/>
                  <a:pt x="111" y="110"/>
                </a:cubicBezTo>
                <a:cubicBezTo>
                  <a:pt x="111" y="170"/>
                  <a:pt x="160" y="219"/>
                  <a:pt x="220" y="219"/>
                </a:cubicBezTo>
                <a:cubicBezTo>
                  <a:pt x="281" y="219"/>
                  <a:pt x="330" y="170"/>
                  <a:pt x="330" y="110"/>
                </a:cubicBezTo>
                <a:moveTo>
                  <a:pt x="379" y="753"/>
                </a:moveTo>
                <a:cubicBezTo>
                  <a:pt x="380" y="759"/>
                  <a:pt x="379" y="765"/>
                  <a:pt x="376" y="769"/>
                </a:cubicBezTo>
                <a:cubicBezTo>
                  <a:pt x="372" y="772"/>
                  <a:pt x="366" y="773"/>
                  <a:pt x="361" y="773"/>
                </a:cubicBezTo>
                <a:cubicBezTo>
                  <a:pt x="312" y="773"/>
                  <a:pt x="312" y="773"/>
                  <a:pt x="312" y="773"/>
                </a:cubicBezTo>
                <a:cubicBezTo>
                  <a:pt x="297" y="773"/>
                  <a:pt x="284" y="785"/>
                  <a:pt x="282" y="800"/>
                </a:cubicBezTo>
                <a:cubicBezTo>
                  <a:pt x="264" y="984"/>
                  <a:pt x="264" y="984"/>
                  <a:pt x="264" y="984"/>
                </a:cubicBezTo>
                <a:cubicBezTo>
                  <a:pt x="263" y="998"/>
                  <a:pt x="252" y="1008"/>
                  <a:pt x="238" y="1008"/>
                </a:cubicBezTo>
                <a:cubicBezTo>
                  <a:pt x="202" y="1008"/>
                  <a:pt x="202" y="1008"/>
                  <a:pt x="202" y="1008"/>
                </a:cubicBezTo>
                <a:cubicBezTo>
                  <a:pt x="188" y="1008"/>
                  <a:pt x="177" y="998"/>
                  <a:pt x="176" y="983"/>
                </a:cubicBezTo>
                <a:cubicBezTo>
                  <a:pt x="158" y="800"/>
                  <a:pt x="158" y="800"/>
                  <a:pt x="158" y="800"/>
                </a:cubicBezTo>
                <a:cubicBezTo>
                  <a:pt x="157" y="785"/>
                  <a:pt x="144" y="773"/>
                  <a:pt x="129" y="773"/>
                </a:cubicBezTo>
                <a:cubicBezTo>
                  <a:pt x="79" y="773"/>
                  <a:pt x="79" y="773"/>
                  <a:pt x="79" y="773"/>
                </a:cubicBezTo>
                <a:cubicBezTo>
                  <a:pt x="74" y="773"/>
                  <a:pt x="68" y="772"/>
                  <a:pt x="65" y="769"/>
                </a:cubicBezTo>
                <a:cubicBezTo>
                  <a:pt x="62" y="765"/>
                  <a:pt x="61" y="759"/>
                  <a:pt x="62" y="753"/>
                </a:cubicBezTo>
                <a:cubicBezTo>
                  <a:pt x="120" y="369"/>
                  <a:pt x="120" y="369"/>
                  <a:pt x="120" y="369"/>
                </a:cubicBezTo>
                <a:cubicBezTo>
                  <a:pt x="125" y="335"/>
                  <a:pt x="158" y="309"/>
                  <a:pt x="198" y="309"/>
                </a:cubicBezTo>
                <a:cubicBezTo>
                  <a:pt x="243" y="309"/>
                  <a:pt x="243" y="309"/>
                  <a:pt x="243" y="309"/>
                </a:cubicBezTo>
                <a:cubicBezTo>
                  <a:pt x="282" y="309"/>
                  <a:pt x="316" y="335"/>
                  <a:pt x="320" y="369"/>
                </a:cubicBezTo>
                <a:lnTo>
                  <a:pt x="379" y="753"/>
                </a:lnTo>
                <a:close/>
                <a:moveTo>
                  <a:pt x="437" y="744"/>
                </a:moveTo>
                <a:cubicBezTo>
                  <a:pt x="379" y="360"/>
                  <a:pt x="379" y="360"/>
                  <a:pt x="379" y="360"/>
                </a:cubicBezTo>
                <a:cubicBezTo>
                  <a:pt x="370" y="297"/>
                  <a:pt x="311" y="250"/>
                  <a:pt x="243" y="250"/>
                </a:cubicBezTo>
                <a:cubicBezTo>
                  <a:pt x="198" y="250"/>
                  <a:pt x="198" y="250"/>
                  <a:pt x="198" y="250"/>
                </a:cubicBezTo>
                <a:cubicBezTo>
                  <a:pt x="129" y="250"/>
                  <a:pt x="71" y="297"/>
                  <a:pt x="62" y="360"/>
                </a:cubicBezTo>
                <a:cubicBezTo>
                  <a:pt x="3" y="744"/>
                  <a:pt x="3" y="744"/>
                  <a:pt x="3" y="744"/>
                </a:cubicBezTo>
                <a:cubicBezTo>
                  <a:pt x="0" y="768"/>
                  <a:pt x="6" y="791"/>
                  <a:pt x="20" y="807"/>
                </a:cubicBezTo>
                <a:cubicBezTo>
                  <a:pt x="30" y="818"/>
                  <a:pt x="48" y="832"/>
                  <a:pt x="79" y="832"/>
                </a:cubicBezTo>
                <a:cubicBezTo>
                  <a:pt x="102" y="832"/>
                  <a:pt x="102" y="832"/>
                  <a:pt x="102" y="832"/>
                </a:cubicBezTo>
                <a:cubicBezTo>
                  <a:pt x="117" y="988"/>
                  <a:pt x="117" y="988"/>
                  <a:pt x="117" y="988"/>
                </a:cubicBezTo>
                <a:cubicBezTo>
                  <a:pt x="120" y="1032"/>
                  <a:pt x="157" y="1067"/>
                  <a:pt x="202" y="1067"/>
                </a:cubicBezTo>
                <a:cubicBezTo>
                  <a:pt x="238" y="1067"/>
                  <a:pt x="238" y="1067"/>
                  <a:pt x="238" y="1067"/>
                </a:cubicBezTo>
                <a:cubicBezTo>
                  <a:pt x="283" y="1067"/>
                  <a:pt x="320" y="1032"/>
                  <a:pt x="323" y="989"/>
                </a:cubicBezTo>
                <a:cubicBezTo>
                  <a:pt x="338" y="832"/>
                  <a:pt x="338" y="832"/>
                  <a:pt x="338" y="832"/>
                </a:cubicBezTo>
                <a:cubicBezTo>
                  <a:pt x="361" y="832"/>
                  <a:pt x="361" y="832"/>
                  <a:pt x="361" y="832"/>
                </a:cubicBezTo>
                <a:cubicBezTo>
                  <a:pt x="392" y="832"/>
                  <a:pt x="410" y="818"/>
                  <a:pt x="420" y="807"/>
                </a:cubicBezTo>
                <a:cubicBezTo>
                  <a:pt x="434" y="791"/>
                  <a:pt x="441" y="768"/>
                  <a:pt x="437" y="744"/>
                </a:cubicBezTo>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TextBox 12">
            <a:extLst>
              <a:ext uri="{FF2B5EF4-FFF2-40B4-BE49-F238E27FC236}">
                <a16:creationId xmlns:a16="http://schemas.microsoft.com/office/drawing/2014/main" id="{A0D700B4-4F3E-EFB4-29DE-FB6ED7E76F34}"/>
              </a:ext>
            </a:extLst>
          </p:cNvPr>
          <p:cNvSpPr txBox="1"/>
          <p:nvPr/>
        </p:nvSpPr>
        <p:spPr>
          <a:xfrm>
            <a:off x="4626951" y="4111228"/>
            <a:ext cx="93040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D4D4D"/>
                </a:solidFill>
                <a:effectLst/>
                <a:uLnTx/>
                <a:uFillTx/>
                <a:latin typeface="Arial"/>
                <a:ea typeface="+mn-ea"/>
                <a:cs typeface="+mn-cs"/>
              </a:rPr>
              <a:t>16-34</a:t>
            </a: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Freeform 15">
            <a:extLst>
              <a:ext uri="{FF2B5EF4-FFF2-40B4-BE49-F238E27FC236}">
                <a16:creationId xmlns:a16="http://schemas.microsoft.com/office/drawing/2014/main" id="{A97C44D2-865B-EF20-0425-4662454188F2}"/>
              </a:ext>
            </a:extLst>
          </p:cNvPr>
          <p:cNvSpPr>
            <a:spLocks noEditPoints="1"/>
          </p:cNvSpPr>
          <p:nvPr/>
        </p:nvSpPr>
        <p:spPr bwMode="auto">
          <a:xfrm>
            <a:off x="6845965" y="3384891"/>
            <a:ext cx="309953" cy="648137"/>
          </a:xfrm>
          <a:custGeom>
            <a:avLst/>
            <a:gdLst>
              <a:gd name="T0" fmla="*/ 269 w 431"/>
              <a:gd name="T1" fmla="*/ 110 h 1067"/>
              <a:gd name="T2" fmla="*/ 218 w 431"/>
              <a:gd name="T3" fmla="*/ 160 h 1067"/>
              <a:gd name="T4" fmla="*/ 168 w 431"/>
              <a:gd name="T5" fmla="*/ 110 h 1067"/>
              <a:gd name="T6" fmla="*/ 218 w 431"/>
              <a:gd name="T7" fmla="*/ 59 h 1067"/>
              <a:gd name="T8" fmla="*/ 269 w 431"/>
              <a:gd name="T9" fmla="*/ 110 h 1067"/>
              <a:gd name="T10" fmla="*/ 328 w 431"/>
              <a:gd name="T11" fmla="*/ 110 h 1067"/>
              <a:gd name="T12" fmla="*/ 218 w 431"/>
              <a:gd name="T13" fmla="*/ 0 h 1067"/>
              <a:gd name="T14" fmla="*/ 109 w 431"/>
              <a:gd name="T15" fmla="*/ 110 h 1067"/>
              <a:gd name="T16" fmla="*/ 218 w 431"/>
              <a:gd name="T17" fmla="*/ 219 h 1067"/>
              <a:gd name="T18" fmla="*/ 328 w 431"/>
              <a:gd name="T19" fmla="*/ 110 h 1067"/>
              <a:gd name="T20" fmla="*/ 372 w 431"/>
              <a:gd name="T21" fmla="*/ 646 h 1067"/>
              <a:gd name="T22" fmla="*/ 327 w 431"/>
              <a:gd name="T23" fmla="*/ 696 h 1067"/>
              <a:gd name="T24" fmla="*/ 298 w 431"/>
              <a:gd name="T25" fmla="*/ 725 h 1067"/>
              <a:gd name="T26" fmla="*/ 298 w 431"/>
              <a:gd name="T27" fmla="*/ 975 h 1067"/>
              <a:gd name="T28" fmla="*/ 265 w 431"/>
              <a:gd name="T29" fmla="*/ 1008 h 1067"/>
              <a:gd name="T30" fmla="*/ 166 w 431"/>
              <a:gd name="T31" fmla="*/ 1008 h 1067"/>
              <a:gd name="T32" fmla="*/ 133 w 431"/>
              <a:gd name="T33" fmla="*/ 975 h 1067"/>
              <a:gd name="T34" fmla="*/ 133 w 431"/>
              <a:gd name="T35" fmla="*/ 725 h 1067"/>
              <a:gd name="T36" fmla="*/ 103 w 431"/>
              <a:gd name="T37" fmla="*/ 696 h 1067"/>
              <a:gd name="T38" fmla="*/ 58 w 431"/>
              <a:gd name="T39" fmla="*/ 646 h 1067"/>
              <a:gd name="T40" fmla="*/ 58 w 431"/>
              <a:gd name="T41" fmla="*/ 414 h 1067"/>
              <a:gd name="T42" fmla="*/ 163 w 431"/>
              <a:gd name="T43" fmla="*/ 309 h 1067"/>
              <a:gd name="T44" fmla="*/ 267 w 431"/>
              <a:gd name="T45" fmla="*/ 309 h 1067"/>
              <a:gd name="T46" fmla="*/ 372 w 431"/>
              <a:gd name="T47" fmla="*/ 414 h 1067"/>
              <a:gd name="T48" fmla="*/ 372 w 431"/>
              <a:gd name="T49" fmla="*/ 646 h 1067"/>
              <a:gd name="T50" fmla="*/ 431 w 431"/>
              <a:gd name="T51" fmla="*/ 646 h 1067"/>
              <a:gd name="T52" fmla="*/ 431 w 431"/>
              <a:gd name="T53" fmla="*/ 414 h 1067"/>
              <a:gd name="T54" fmla="*/ 267 w 431"/>
              <a:gd name="T55" fmla="*/ 250 h 1067"/>
              <a:gd name="T56" fmla="*/ 163 w 431"/>
              <a:gd name="T57" fmla="*/ 250 h 1067"/>
              <a:gd name="T58" fmla="*/ 0 w 431"/>
              <a:gd name="T59" fmla="*/ 414 h 1067"/>
              <a:gd name="T60" fmla="*/ 0 w 431"/>
              <a:gd name="T61" fmla="*/ 646 h 1067"/>
              <a:gd name="T62" fmla="*/ 74 w 431"/>
              <a:gd name="T63" fmla="*/ 751 h 1067"/>
              <a:gd name="T64" fmla="*/ 74 w 431"/>
              <a:gd name="T65" fmla="*/ 975 h 1067"/>
              <a:gd name="T66" fmla="*/ 166 w 431"/>
              <a:gd name="T67" fmla="*/ 1067 h 1067"/>
              <a:gd name="T68" fmla="*/ 265 w 431"/>
              <a:gd name="T69" fmla="*/ 1067 h 1067"/>
              <a:gd name="T70" fmla="*/ 357 w 431"/>
              <a:gd name="T71" fmla="*/ 975 h 1067"/>
              <a:gd name="T72" fmla="*/ 357 w 431"/>
              <a:gd name="T73" fmla="*/ 751 h 1067"/>
              <a:gd name="T74" fmla="*/ 431 w 431"/>
              <a:gd name="T75" fmla="*/ 646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1" h="1067">
                <a:moveTo>
                  <a:pt x="269" y="110"/>
                </a:moveTo>
                <a:cubicBezTo>
                  <a:pt x="269" y="138"/>
                  <a:pt x="246" y="160"/>
                  <a:pt x="218" y="160"/>
                </a:cubicBezTo>
                <a:cubicBezTo>
                  <a:pt x="190" y="160"/>
                  <a:pt x="168" y="138"/>
                  <a:pt x="168" y="110"/>
                </a:cubicBezTo>
                <a:cubicBezTo>
                  <a:pt x="168" y="82"/>
                  <a:pt x="190" y="59"/>
                  <a:pt x="218" y="59"/>
                </a:cubicBezTo>
                <a:cubicBezTo>
                  <a:pt x="246" y="59"/>
                  <a:pt x="269" y="82"/>
                  <a:pt x="269" y="110"/>
                </a:cubicBezTo>
                <a:moveTo>
                  <a:pt x="328" y="110"/>
                </a:moveTo>
                <a:cubicBezTo>
                  <a:pt x="328" y="49"/>
                  <a:pt x="278" y="0"/>
                  <a:pt x="218" y="0"/>
                </a:cubicBezTo>
                <a:cubicBezTo>
                  <a:pt x="158" y="0"/>
                  <a:pt x="109" y="49"/>
                  <a:pt x="109" y="110"/>
                </a:cubicBezTo>
                <a:cubicBezTo>
                  <a:pt x="109" y="170"/>
                  <a:pt x="158" y="219"/>
                  <a:pt x="218" y="219"/>
                </a:cubicBezTo>
                <a:cubicBezTo>
                  <a:pt x="278" y="219"/>
                  <a:pt x="328" y="170"/>
                  <a:pt x="328" y="110"/>
                </a:cubicBezTo>
                <a:moveTo>
                  <a:pt x="372" y="646"/>
                </a:moveTo>
                <a:cubicBezTo>
                  <a:pt x="372" y="671"/>
                  <a:pt x="357" y="696"/>
                  <a:pt x="327" y="696"/>
                </a:cubicBezTo>
                <a:cubicBezTo>
                  <a:pt x="311" y="696"/>
                  <a:pt x="298" y="709"/>
                  <a:pt x="298" y="725"/>
                </a:cubicBezTo>
                <a:cubicBezTo>
                  <a:pt x="298" y="975"/>
                  <a:pt x="298" y="975"/>
                  <a:pt x="298" y="975"/>
                </a:cubicBezTo>
                <a:cubicBezTo>
                  <a:pt x="298" y="993"/>
                  <a:pt x="283" y="1008"/>
                  <a:pt x="265" y="1008"/>
                </a:cubicBezTo>
                <a:cubicBezTo>
                  <a:pt x="166" y="1008"/>
                  <a:pt x="166" y="1008"/>
                  <a:pt x="166" y="1008"/>
                </a:cubicBezTo>
                <a:cubicBezTo>
                  <a:pt x="148" y="1008"/>
                  <a:pt x="133" y="993"/>
                  <a:pt x="133" y="975"/>
                </a:cubicBezTo>
                <a:cubicBezTo>
                  <a:pt x="133" y="725"/>
                  <a:pt x="133" y="725"/>
                  <a:pt x="133" y="725"/>
                </a:cubicBezTo>
                <a:cubicBezTo>
                  <a:pt x="133" y="709"/>
                  <a:pt x="119" y="696"/>
                  <a:pt x="103" y="696"/>
                </a:cubicBezTo>
                <a:cubicBezTo>
                  <a:pt x="74" y="696"/>
                  <a:pt x="58" y="671"/>
                  <a:pt x="58" y="646"/>
                </a:cubicBezTo>
                <a:cubicBezTo>
                  <a:pt x="58" y="414"/>
                  <a:pt x="58" y="414"/>
                  <a:pt x="58" y="414"/>
                </a:cubicBezTo>
                <a:cubicBezTo>
                  <a:pt x="58" y="356"/>
                  <a:pt x="106" y="309"/>
                  <a:pt x="163" y="309"/>
                </a:cubicBezTo>
                <a:cubicBezTo>
                  <a:pt x="267" y="309"/>
                  <a:pt x="267" y="309"/>
                  <a:pt x="267" y="309"/>
                </a:cubicBezTo>
                <a:cubicBezTo>
                  <a:pt x="325" y="309"/>
                  <a:pt x="372" y="356"/>
                  <a:pt x="372" y="414"/>
                </a:cubicBezTo>
                <a:lnTo>
                  <a:pt x="372" y="646"/>
                </a:lnTo>
                <a:close/>
                <a:moveTo>
                  <a:pt x="431" y="646"/>
                </a:moveTo>
                <a:cubicBezTo>
                  <a:pt x="431" y="414"/>
                  <a:pt x="431" y="414"/>
                  <a:pt x="431" y="414"/>
                </a:cubicBezTo>
                <a:cubicBezTo>
                  <a:pt x="431" y="323"/>
                  <a:pt x="358" y="250"/>
                  <a:pt x="267" y="250"/>
                </a:cubicBezTo>
                <a:cubicBezTo>
                  <a:pt x="163" y="250"/>
                  <a:pt x="163" y="250"/>
                  <a:pt x="163" y="250"/>
                </a:cubicBezTo>
                <a:cubicBezTo>
                  <a:pt x="73" y="250"/>
                  <a:pt x="0" y="323"/>
                  <a:pt x="0" y="414"/>
                </a:cubicBezTo>
                <a:cubicBezTo>
                  <a:pt x="0" y="646"/>
                  <a:pt x="0" y="646"/>
                  <a:pt x="0" y="646"/>
                </a:cubicBezTo>
                <a:cubicBezTo>
                  <a:pt x="0" y="697"/>
                  <a:pt x="30" y="738"/>
                  <a:pt x="74" y="751"/>
                </a:cubicBezTo>
                <a:cubicBezTo>
                  <a:pt x="74" y="975"/>
                  <a:pt x="74" y="975"/>
                  <a:pt x="74" y="975"/>
                </a:cubicBezTo>
                <a:cubicBezTo>
                  <a:pt x="74" y="1026"/>
                  <a:pt x="115" y="1067"/>
                  <a:pt x="166" y="1067"/>
                </a:cubicBezTo>
                <a:cubicBezTo>
                  <a:pt x="265" y="1067"/>
                  <a:pt x="265" y="1067"/>
                  <a:pt x="265" y="1067"/>
                </a:cubicBezTo>
                <a:cubicBezTo>
                  <a:pt x="316" y="1067"/>
                  <a:pt x="357" y="1026"/>
                  <a:pt x="357" y="975"/>
                </a:cubicBezTo>
                <a:cubicBezTo>
                  <a:pt x="357" y="751"/>
                  <a:pt x="357" y="751"/>
                  <a:pt x="357" y="751"/>
                </a:cubicBezTo>
                <a:cubicBezTo>
                  <a:pt x="401" y="738"/>
                  <a:pt x="431" y="697"/>
                  <a:pt x="431" y="646"/>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TextBox 16">
            <a:extLst>
              <a:ext uri="{FF2B5EF4-FFF2-40B4-BE49-F238E27FC236}">
                <a16:creationId xmlns:a16="http://schemas.microsoft.com/office/drawing/2014/main" id="{697036A7-31EF-9D15-1BE7-2CB558270ADB}"/>
              </a:ext>
            </a:extLst>
          </p:cNvPr>
          <p:cNvSpPr txBox="1"/>
          <p:nvPr/>
        </p:nvSpPr>
        <p:spPr>
          <a:xfrm>
            <a:off x="6540934" y="4111228"/>
            <a:ext cx="93040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D4D4D"/>
                </a:solidFill>
                <a:effectLst/>
                <a:uLnTx/>
                <a:uFillTx/>
                <a:latin typeface="Arial"/>
                <a:ea typeface="+mn-ea"/>
                <a:cs typeface="+mn-cs"/>
              </a:rPr>
              <a:t>Men</a:t>
            </a: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 name="Freeform 16">
            <a:extLst>
              <a:ext uri="{FF2B5EF4-FFF2-40B4-BE49-F238E27FC236}">
                <a16:creationId xmlns:a16="http://schemas.microsoft.com/office/drawing/2014/main" id="{45411210-7781-1F3C-9B44-DF9AC1CA9CDA}"/>
              </a:ext>
            </a:extLst>
          </p:cNvPr>
          <p:cNvSpPr>
            <a:spLocks noEditPoints="1"/>
          </p:cNvSpPr>
          <p:nvPr/>
        </p:nvSpPr>
        <p:spPr bwMode="auto">
          <a:xfrm>
            <a:off x="8749214" y="3384891"/>
            <a:ext cx="317850" cy="648137"/>
          </a:xfrm>
          <a:custGeom>
            <a:avLst/>
            <a:gdLst>
              <a:gd name="T0" fmla="*/ 271 w 441"/>
              <a:gd name="T1" fmla="*/ 110 h 1067"/>
              <a:gd name="T2" fmla="*/ 220 w 441"/>
              <a:gd name="T3" fmla="*/ 160 h 1067"/>
              <a:gd name="T4" fmla="*/ 170 w 441"/>
              <a:gd name="T5" fmla="*/ 110 h 1067"/>
              <a:gd name="T6" fmla="*/ 220 w 441"/>
              <a:gd name="T7" fmla="*/ 59 h 1067"/>
              <a:gd name="T8" fmla="*/ 271 w 441"/>
              <a:gd name="T9" fmla="*/ 110 h 1067"/>
              <a:gd name="T10" fmla="*/ 330 w 441"/>
              <a:gd name="T11" fmla="*/ 110 h 1067"/>
              <a:gd name="T12" fmla="*/ 220 w 441"/>
              <a:gd name="T13" fmla="*/ 0 h 1067"/>
              <a:gd name="T14" fmla="*/ 111 w 441"/>
              <a:gd name="T15" fmla="*/ 110 h 1067"/>
              <a:gd name="T16" fmla="*/ 220 w 441"/>
              <a:gd name="T17" fmla="*/ 219 h 1067"/>
              <a:gd name="T18" fmla="*/ 330 w 441"/>
              <a:gd name="T19" fmla="*/ 110 h 1067"/>
              <a:gd name="T20" fmla="*/ 379 w 441"/>
              <a:gd name="T21" fmla="*/ 753 h 1067"/>
              <a:gd name="T22" fmla="*/ 376 w 441"/>
              <a:gd name="T23" fmla="*/ 769 h 1067"/>
              <a:gd name="T24" fmla="*/ 361 w 441"/>
              <a:gd name="T25" fmla="*/ 773 h 1067"/>
              <a:gd name="T26" fmla="*/ 312 w 441"/>
              <a:gd name="T27" fmla="*/ 773 h 1067"/>
              <a:gd name="T28" fmla="*/ 282 w 441"/>
              <a:gd name="T29" fmla="*/ 800 h 1067"/>
              <a:gd name="T30" fmla="*/ 264 w 441"/>
              <a:gd name="T31" fmla="*/ 984 h 1067"/>
              <a:gd name="T32" fmla="*/ 238 w 441"/>
              <a:gd name="T33" fmla="*/ 1008 h 1067"/>
              <a:gd name="T34" fmla="*/ 202 w 441"/>
              <a:gd name="T35" fmla="*/ 1008 h 1067"/>
              <a:gd name="T36" fmla="*/ 176 w 441"/>
              <a:gd name="T37" fmla="*/ 983 h 1067"/>
              <a:gd name="T38" fmla="*/ 158 w 441"/>
              <a:gd name="T39" fmla="*/ 800 h 1067"/>
              <a:gd name="T40" fmla="*/ 129 w 441"/>
              <a:gd name="T41" fmla="*/ 773 h 1067"/>
              <a:gd name="T42" fmla="*/ 79 w 441"/>
              <a:gd name="T43" fmla="*/ 773 h 1067"/>
              <a:gd name="T44" fmla="*/ 65 w 441"/>
              <a:gd name="T45" fmla="*/ 769 h 1067"/>
              <a:gd name="T46" fmla="*/ 62 w 441"/>
              <a:gd name="T47" fmla="*/ 753 h 1067"/>
              <a:gd name="T48" fmla="*/ 120 w 441"/>
              <a:gd name="T49" fmla="*/ 369 h 1067"/>
              <a:gd name="T50" fmla="*/ 198 w 441"/>
              <a:gd name="T51" fmla="*/ 309 h 1067"/>
              <a:gd name="T52" fmla="*/ 243 w 441"/>
              <a:gd name="T53" fmla="*/ 309 h 1067"/>
              <a:gd name="T54" fmla="*/ 320 w 441"/>
              <a:gd name="T55" fmla="*/ 369 h 1067"/>
              <a:gd name="T56" fmla="*/ 379 w 441"/>
              <a:gd name="T57" fmla="*/ 753 h 1067"/>
              <a:gd name="T58" fmla="*/ 437 w 441"/>
              <a:gd name="T59" fmla="*/ 744 h 1067"/>
              <a:gd name="T60" fmla="*/ 379 w 441"/>
              <a:gd name="T61" fmla="*/ 360 h 1067"/>
              <a:gd name="T62" fmla="*/ 243 w 441"/>
              <a:gd name="T63" fmla="*/ 250 h 1067"/>
              <a:gd name="T64" fmla="*/ 198 w 441"/>
              <a:gd name="T65" fmla="*/ 250 h 1067"/>
              <a:gd name="T66" fmla="*/ 62 w 441"/>
              <a:gd name="T67" fmla="*/ 360 h 1067"/>
              <a:gd name="T68" fmla="*/ 3 w 441"/>
              <a:gd name="T69" fmla="*/ 744 h 1067"/>
              <a:gd name="T70" fmla="*/ 20 w 441"/>
              <a:gd name="T71" fmla="*/ 807 h 1067"/>
              <a:gd name="T72" fmla="*/ 79 w 441"/>
              <a:gd name="T73" fmla="*/ 832 h 1067"/>
              <a:gd name="T74" fmla="*/ 102 w 441"/>
              <a:gd name="T75" fmla="*/ 832 h 1067"/>
              <a:gd name="T76" fmla="*/ 117 w 441"/>
              <a:gd name="T77" fmla="*/ 988 h 1067"/>
              <a:gd name="T78" fmla="*/ 202 w 441"/>
              <a:gd name="T79" fmla="*/ 1067 h 1067"/>
              <a:gd name="T80" fmla="*/ 238 w 441"/>
              <a:gd name="T81" fmla="*/ 1067 h 1067"/>
              <a:gd name="T82" fmla="*/ 323 w 441"/>
              <a:gd name="T83" fmla="*/ 989 h 1067"/>
              <a:gd name="T84" fmla="*/ 338 w 441"/>
              <a:gd name="T85" fmla="*/ 832 h 1067"/>
              <a:gd name="T86" fmla="*/ 361 w 441"/>
              <a:gd name="T87" fmla="*/ 832 h 1067"/>
              <a:gd name="T88" fmla="*/ 420 w 441"/>
              <a:gd name="T89" fmla="*/ 807 h 1067"/>
              <a:gd name="T90" fmla="*/ 437 w 441"/>
              <a:gd name="T91" fmla="*/ 744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1" h="1067">
                <a:moveTo>
                  <a:pt x="271" y="110"/>
                </a:moveTo>
                <a:cubicBezTo>
                  <a:pt x="271" y="138"/>
                  <a:pt x="248" y="160"/>
                  <a:pt x="220" y="160"/>
                </a:cubicBezTo>
                <a:cubicBezTo>
                  <a:pt x="192" y="160"/>
                  <a:pt x="170" y="138"/>
                  <a:pt x="170" y="110"/>
                </a:cubicBezTo>
                <a:cubicBezTo>
                  <a:pt x="170" y="82"/>
                  <a:pt x="192" y="59"/>
                  <a:pt x="220" y="59"/>
                </a:cubicBezTo>
                <a:cubicBezTo>
                  <a:pt x="248" y="59"/>
                  <a:pt x="271" y="82"/>
                  <a:pt x="271" y="110"/>
                </a:cubicBezTo>
                <a:moveTo>
                  <a:pt x="330" y="110"/>
                </a:moveTo>
                <a:cubicBezTo>
                  <a:pt x="330" y="49"/>
                  <a:pt x="281" y="0"/>
                  <a:pt x="220" y="0"/>
                </a:cubicBezTo>
                <a:cubicBezTo>
                  <a:pt x="160" y="0"/>
                  <a:pt x="111" y="49"/>
                  <a:pt x="111" y="110"/>
                </a:cubicBezTo>
                <a:cubicBezTo>
                  <a:pt x="111" y="170"/>
                  <a:pt x="160" y="219"/>
                  <a:pt x="220" y="219"/>
                </a:cubicBezTo>
                <a:cubicBezTo>
                  <a:pt x="281" y="219"/>
                  <a:pt x="330" y="170"/>
                  <a:pt x="330" y="110"/>
                </a:cubicBezTo>
                <a:moveTo>
                  <a:pt x="379" y="753"/>
                </a:moveTo>
                <a:cubicBezTo>
                  <a:pt x="380" y="759"/>
                  <a:pt x="379" y="765"/>
                  <a:pt x="376" y="769"/>
                </a:cubicBezTo>
                <a:cubicBezTo>
                  <a:pt x="372" y="772"/>
                  <a:pt x="366" y="773"/>
                  <a:pt x="361" y="773"/>
                </a:cubicBezTo>
                <a:cubicBezTo>
                  <a:pt x="312" y="773"/>
                  <a:pt x="312" y="773"/>
                  <a:pt x="312" y="773"/>
                </a:cubicBezTo>
                <a:cubicBezTo>
                  <a:pt x="297" y="773"/>
                  <a:pt x="284" y="785"/>
                  <a:pt x="282" y="800"/>
                </a:cubicBezTo>
                <a:cubicBezTo>
                  <a:pt x="264" y="984"/>
                  <a:pt x="264" y="984"/>
                  <a:pt x="264" y="984"/>
                </a:cubicBezTo>
                <a:cubicBezTo>
                  <a:pt x="263" y="998"/>
                  <a:pt x="252" y="1008"/>
                  <a:pt x="238" y="1008"/>
                </a:cubicBezTo>
                <a:cubicBezTo>
                  <a:pt x="202" y="1008"/>
                  <a:pt x="202" y="1008"/>
                  <a:pt x="202" y="1008"/>
                </a:cubicBezTo>
                <a:cubicBezTo>
                  <a:pt x="188" y="1008"/>
                  <a:pt x="177" y="998"/>
                  <a:pt x="176" y="983"/>
                </a:cubicBezTo>
                <a:cubicBezTo>
                  <a:pt x="158" y="800"/>
                  <a:pt x="158" y="800"/>
                  <a:pt x="158" y="800"/>
                </a:cubicBezTo>
                <a:cubicBezTo>
                  <a:pt x="157" y="785"/>
                  <a:pt x="144" y="773"/>
                  <a:pt x="129" y="773"/>
                </a:cubicBezTo>
                <a:cubicBezTo>
                  <a:pt x="79" y="773"/>
                  <a:pt x="79" y="773"/>
                  <a:pt x="79" y="773"/>
                </a:cubicBezTo>
                <a:cubicBezTo>
                  <a:pt x="74" y="773"/>
                  <a:pt x="68" y="772"/>
                  <a:pt x="65" y="769"/>
                </a:cubicBezTo>
                <a:cubicBezTo>
                  <a:pt x="62" y="765"/>
                  <a:pt x="61" y="759"/>
                  <a:pt x="62" y="753"/>
                </a:cubicBezTo>
                <a:cubicBezTo>
                  <a:pt x="120" y="369"/>
                  <a:pt x="120" y="369"/>
                  <a:pt x="120" y="369"/>
                </a:cubicBezTo>
                <a:cubicBezTo>
                  <a:pt x="125" y="335"/>
                  <a:pt x="158" y="309"/>
                  <a:pt x="198" y="309"/>
                </a:cubicBezTo>
                <a:cubicBezTo>
                  <a:pt x="243" y="309"/>
                  <a:pt x="243" y="309"/>
                  <a:pt x="243" y="309"/>
                </a:cubicBezTo>
                <a:cubicBezTo>
                  <a:pt x="282" y="309"/>
                  <a:pt x="316" y="335"/>
                  <a:pt x="320" y="369"/>
                </a:cubicBezTo>
                <a:lnTo>
                  <a:pt x="379" y="753"/>
                </a:lnTo>
                <a:close/>
                <a:moveTo>
                  <a:pt x="437" y="744"/>
                </a:moveTo>
                <a:cubicBezTo>
                  <a:pt x="379" y="360"/>
                  <a:pt x="379" y="360"/>
                  <a:pt x="379" y="360"/>
                </a:cubicBezTo>
                <a:cubicBezTo>
                  <a:pt x="370" y="297"/>
                  <a:pt x="311" y="250"/>
                  <a:pt x="243" y="250"/>
                </a:cubicBezTo>
                <a:cubicBezTo>
                  <a:pt x="198" y="250"/>
                  <a:pt x="198" y="250"/>
                  <a:pt x="198" y="250"/>
                </a:cubicBezTo>
                <a:cubicBezTo>
                  <a:pt x="129" y="250"/>
                  <a:pt x="71" y="297"/>
                  <a:pt x="62" y="360"/>
                </a:cubicBezTo>
                <a:cubicBezTo>
                  <a:pt x="3" y="744"/>
                  <a:pt x="3" y="744"/>
                  <a:pt x="3" y="744"/>
                </a:cubicBezTo>
                <a:cubicBezTo>
                  <a:pt x="0" y="768"/>
                  <a:pt x="6" y="791"/>
                  <a:pt x="20" y="807"/>
                </a:cubicBezTo>
                <a:cubicBezTo>
                  <a:pt x="30" y="818"/>
                  <a:pt x="48" y="832"/>
                  <a:pt x="79" y="832"/>
                </a:cubicBezTo>
                <a:cubicBezTo>
                  <a:pt x="102" y="832"/>
                  <a:pt x="102" y="832"/>
                  <a:pt x="102" y="832"/>
                </a:cubicBezTo>
                <a:cubicBezTo>
                  <a:pt x="117" y="988"/>
                  <a:pt x="117" y="988"/>
                  <a:pt x="117" y="988"/>
                </a:cubicBezTo>
                <a:cubicBezTo>
                  <a:pt x="120" y="1032"/>
                  <a:pt x="157" y="1067"/>
                  <a:pt x="202" y="1067"/>
                </a:cubicBezTo>
                <a:cubicBezTo>
                  <a:pt x="238" y="1067"/>
                  <a:pt x="238" y="1067"/>
                  <a:pt x="238" y="1067"/>
                </a:cubicBezTo>
                <a:cubicBezTo>
                  <a:pt x="283" y="1067"/>
                  <a:pt x="320" y="1032"/>
                  <a:pt x="323" y="989"/>
                </a:cubicBezTo>
                <a:cubicBezTo>
                  <a:pt x="338" y="832"/>
                  <a:pt x="338" y="832"/>
                  <a:pt x="338" y="832"/>
                </a:cubicBezTo>
                <a:cubicBezTo>
                  <a:pt x="361" y="832"/>
                  <a:pt x="361" y="832"/>
                  <a:pt x="361" y="832"/>
                </a:cubicBezTo>
                <a:cubicBezTo>
                  <a:pt x="392" y="832"/>
                  <a:pt x="410" y="818"/>
                  <a:pt x="420" y="807"/>
                </a:cubicBezTo>
                <a:cubicBezTo>
                  <a:pt x="434" y="791"/>
                  <a:pt x="441" y="768"/>
                  <a:pt x="437" y="744"/>
                </a:cubicBezTo>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TextBox 18">
            <a:extLst>
              <a:ext uri="{FF2B5EF4-FFF2-40B4-BE49-F238E27FC236}">
                <a16:creationId xmlns:a16="http://schemas.microsoft.com/office/drawing/2014/main" id="{F77763BE-9C4D-C19A-9DCA-CDBC11D933B6}"/>
              </a:ext>
            </a:extLst>
          </p:cNvPr>
          <p:cNvSpPr txBox="1"/>
          <p:nvPr/>
        </p:nvSpPr>
        <p:spPr>
          <a:xfrm>
            <a:off x="8386390" y="4111228"/>
            <a:ext cx="104349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D4D4D"/>
                </a:solidFill>
                <a:effectLst/>
                <a:uLnTx/>
                <a:uFillTx/>
                <a:latin typeface="Arial"/>
                <a:ea typeface="+mn-ea"/>
                <a:cs typeface="+mn-cs"/>
              </a:rPr>
              <a:t>Women</a:t>
            </a: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Freeform 15">
            <a:extLst>
              <a:ext uri="{FF2B5EF4-FFF2-40B4-BE49-F238E27FC236}">
                <a16:creationId xmlns:a16="http://schemas.microsoft.com/office/drawing/2014/main" id="{1DFA0401-91C4-1D3B-CD39-1201281FBC79}"/>
              </a:ext>
            </a:extLst>
          </p:cNvPr>
          <p:cNvSpPr>
            <a:spLocks noEditPoints="1"/>
          </p:cNvSpPr>
          <p:nvPr/>
        </p:nvSpPr>
        <p:spPr bwMode="auto">
          <a:xfrm>
            <a:off x="10495130" y="3384891"/>
            <a:ext cx="309951" cy="648137"/>
          </a:xfrm>
          <a:custGeom>
            <a:avLst/>
            <a:gdLst>
              <a:gd name="T0" fmla="*/ 269 w 431"/>
              <a:gd name="T1" fmla="*/ 110 h 1067"/>
              <a:gd name="T2" fmla="*/ 218 w 431"/>
              <a:gd name="T3" fmla="*/ 160 h 1067"/>
              <a:gd name="T4" fmla="*/ 168 w 431"/>
              <a:gd name="T5" fmla="*/ 110 h 1067"/>
              <a:gd name="T6" fmla="*/ 218 w 431"/>
              <a:gd name="T7" fmla="*/ 59 h 1067"/>
              <a:gd name="T8" fmla="*/ 269 w 431"/>
              <a:gd name="T9" fmla="*/ 110 h 1067"/>
              <a:gd name="T10" fmla="*/ 328 w 431"/>
              <a:gd name="T11" fmla="*/ 110 h 1067"/>
              <a:gd name="T12" fmla="*/ 218 w 431"/>
              <a:gd name="T13" fmla="*/ 0 h 1067"/>
              <a:gd name="T14" fmla="*/ 109 w 431"/>
              <a:gd name="T15" fmla="*/ 110 h 1067"/>
              <a:gd name="T16" fmla="*/ 218 w 431"/>
              <a:gd name="T17" fmla="*/ 219 h 1067"/>
              <a:gd name="T18" fmla="*/ 328 w 431"/>
              <a:gd name="T19" fmla="*/ 110 h 1067"/>
              <a:gd name="T20" fmla="*/ 372 w 431"/>
              <a:gd name="T21" fmla="*/ 646 h 1067"/>
              <a:gd name="T22" fmla="*/ 327 w 431"/>
              <a:gd name="T23" fmla="*/ 696 h 1067"/>
              <a:gd name="T24" fmla="*/ 298 w 431"/>
              <a:gd name="T25" fmla="*/ 725 h 1067"/>
              <a:gd name="T26" fmla="*/ 298 w 431"/>
              <a:gd name="T27" fmla="*/ 975 h 1067"/>
              <a:gd name="T28" fmla="*/ 265 w 431"/>
              <a:gd name="T29" fmla="*/ 1008 h 1067"/>
              <a:gd name="T30" fmla="*/ 166 w 431"/>
              <a:gd name="T31" fmla="*/ 1008 h 1067"/>
              <a:gd name="T32" fmla="*/ 133 w 431"/>
              <a:gd name="T33" fmla="*/ 975 h 1067"/>
              <a:gd name="T34" fmla="*/ 133 w 431"/>
              <a:gd name="T35" fmla="*/ 725 h 1067"/>
              <a:gd name="T36" fmla="*/ 103 w 431"/>
              <a:gd name="T37" fmla="*/ 696 h 1067"/>
              <a:gd name="T38" fmla="*/ 58 w 431"/>
              <a:gd name="T39" fmla="*/ 646 h 1067"/>
              <a:gd name="T40" fmla="*/ 58 w 431"/>
              <a:gd name="T41" fmla="*/ 414 h 1067"/>
              <a:gd name="T42" fmla="*/ 163 w 431"/>
              <a:gd name="T43" fmla="*/ 309 h 1067"/>
              <a:gd name="T44" fmla="*/ 267 w 431"/>
              <a:gd name="T45" fmla="*/ 309 h 1067"/>
              <a:gd name="T46" fmla="*/ 372 w 431"/>
              <a:gd name="T47" fmla="*/ 414 h 1067"/>
              <a:gd name="T48" fmla="*/ 372 w 431"/>
              <a:gd name="T49" fmla="*/ 646 h 1067"/>
              <a:gd name="T50" fmla="*/ 431 w 431"/>
              <a:gd name="T51" fmla="*/ 646 h 1067"/>
              <a:gd name="T52" fmla="*/ 431 w 431"/>
              <a:gd name="T53" fmla="*/ 414 h 1067"/>
              <a:gd name="T54" fmla="*/ 267 w 431"/>
              <a:gd name="T55" fmla="*/ 250 h 1067"/>
              <a:gd name="T56" fmla="*/ 163 w 431"/>
              <a:gd name="T57" fmla="*/ 250 h 1067"/>
              <a:gd name="T58" fmla="*/ 0 w 431"/>
              <a:gd name="T59" fmla="*/ 414 h 1067"/>
              <a:gd name="T60" fmla="*/ 0 w 431"/>
              <a:gd name="T61" fmla="*/ 646 h 1067"/>
              <a:gd name="T62" fmla="*/ 74 w 431"/>
              <a:gd name="T63" fmla="*/ 751 h 1067"/>
              <a:gd name="T64" fmla="*/ 74 w 431"/>
              <a:gd name="T65" fmla="*/ 975 h 1067"/>
              <a:gd name="T66" fmla="*/ 166 w 431"/>
              <a:gd name="T67" fmla="*/ 1067 h 1067"/>
              <a:gd name="T68" fmla="*/ 265 w 431"/>
              <a:gd name="T69" fmla="*/ 1067 h 1067"/>
              <a:gd name="T70" fmla="*/ 357 w 431"/>
              <a:gd name="T71" fmla="*/ 975 h 1067"/>
              <a:gd name="T72" fmla="*/ 357 w 431"/>
              <a:gd name="T73" fmla="*/ 751 h 1067"/>
              <a:gd name="T74" fmla="*/ 431 w 431"/>
              <a:gd name="T75" fmla="*/ 646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1" h="1067">
                <a:moveTo>
                  <a:pt x="269" y="110"/>
                </a:moveTo>
                <a:cubicBezTo>
                  <a:pt x="269" y="138"/>
                  <a:pt x="246" y="160"/>
                  <a:pt x="218" y="160"/>
                </a:cubicBezTo>
                <a:cubicBezTo>
                  <a:pt x="190" y="160"/>
                  <a:pt x="168" y="138"/>
                  <a:pt x="168" y="110"/>
                </a:cubicBezTo>
                <a:cubicBezTo>
                  <a:pt x="168" y="82"/>
                  <a:pt x="190" y="59"/>
                  <a:pt x="218" y="59"/>
                </a:cubicBezTo>
                <a:cubicBezTo>
                  <a:pt x="246" y="59"/>
                  <a:pt x="269" y="82"/>
                  <a:pt x="269" y="110"/>
                </a:cubicBezTo>
                <a:moveTo>
                  <a:pt x="328" y="110"/>
                </a:moveTo>
                <a:cubicBezTo>
                  <a:pt x="328" y="49"/>
                  <a:pt x="278" y="0"/>
                  <a:pt x="218" y="0"/>
                </a:cubicBezTo>
                <a:cubicBezTo>
                  <a:pt x="158" y="0"/>
                  <a:pt x="109" y="49"/>
                  <a:pt x="109" y="110"/>
                </a:cubicBezTo>
                <a:cubicBezTo>
                  <a:pt x="109" y="170"/>
                  <a:pt x="158" y="219"/>
                  <a:pt x="218" y="219"/>
                </a:cubicBezTo>
                <a:cubicBezTo>
                  <a:pt x="278" y="219"/>
                  <a:pt x="328" y="170"/>
                  <a:pt x="328" y="110"/>
                </a:cubicBezTo>
                <a:moveTo>
                  <a:pt x="372" y="646"/>
                </a:moveTo>
                <a:cubicBezTo>
                  <a:pt x="372" y="671"/>
                  <a:pt x="357" y="696"/>
                  <a:pt x="327" y="696"/>
                </a:cubicBezTo>
                <a:cubicBezTo>
                  <a:pt x="311" y="696"/>
                  <a:pt x="298" y="709"/>
                  <a:pt x="298" y="725"/>
                </a:cubicBezTo>
                <a:cubicBezTo>
                  <a:pt x="298" y="975"/>
                  <a:pt x="298" y="975"/>
                  <a:pt x="298" y="975"/>
                </a:cubicBezTo>
                <a:cubicBezTo>
                  <a:pt x="298" y="993"/>
                  <a:pt x="283" y="1008"/>
                  <a:pt x="265" y="1008"/>
                </a:cubicBezTo>
                <a:cubicBezTo>
                  <a:pt x="166" y="1008"/>
                  <a:pt x="166" y="1008"/>
                  <a:pt x="166" y="1008"/>
                </a:cubicBezTo>
                <a:cubicBezTo>
                  <a:pt x="148" y="1008"/>
                  <a:pt x="133" y="993"/>
                  <a:pt x="133" y="975"/>
                </a:cubicBezTo>
                <a:cubicBezTo>
                  <a:pt x="133" y="725"/>
                  <a:pt x="133" y="725"/>
                  <a:pt x="133" y="725"/>
                </a:cubicBezTo>
                <a:cubicBezTo>
                  <a:pt x="133" y="709"/>
                  <a:pt x="119" y="696"/>
                  <a:pt x="103" y="696"/>
                </a:cubicBezTo>
                <a:cubicBezTo>
                  <a:pt x="74" y="696"/>
                  <a:pt x="58" y="671"/>
                  <a:pt x="58" y="646"/>
                </a:cubicBezTo>
                <a:cubicBezTo>
                  <a:pt x="58" y="414"/>
                  <a:pt x="58" y="414"/>
                  <a:pt x="58" y="414"/>
                </a:cubicBezTo>
                <a:cubicBezTo>
                  <a:pt x="58" y="356"/>
                  <a:pt x="106" y="309"/>
                  <a:pt x="163" y="309"/>
                </a:cubicBezTo>
                <a:cubicBezTo>
                  <a:pt x="267" y="309"/>
                  <a:pt x="267" y="309"/>
                  <a:pt x="267" y="309"/>
                </a:cubicBezTo>
                <a:cubicBezTo>
                  <a:pt x="325" y="309"/>
                  <a:pt x="372" y="356"/>
                  <a:pt x="372" y="414"/>
                </a:cubicBezTo>
                <a:lnTo>
                  <a:pt x="372" y="646"/>
                </a:lnTo>
                <a:close/>
                <a:moveTo>
                  <a:pt x="431" y="646"/>
                </a:moveTo>
                <a:cubicBezTo>
                  <a:pt x="431" y="414"/>
                  <a:pt x="431" y="414"/>
                  <a:pt x="431" y="414"/>
                </a:cubicBezTo>
                <a:cubicBezTo>
                  <a:pt x="431" y="323"/>
                  <a:pt x="358" y="250"/>
                  <a:pt x="267" y="250"/>
                </a:cubicBezTo>
                <a:cubicBezTo>
                  <a:pt x="163" y="250"/>
                  <a:pt x="163" y="250"/>
                  <a:pt x="163" y="250"/>
                </a:cubicBezTo>
                <a:cubicBezTo>
                  <a:pt x="73" y="250"/>
                  <a:pt x="0" y="323"/>
                  <a:pt x="0" y="414"/>
                </a:cubicBezTo>
                <a:cubicBezTo>
                  <a:pt x="0" y="646"/>
                  <a:pt x="0" y="646"/>
                  <a:pt x="0" y="646"/>
                </a:cubicBezTo>
                <a:cubicBezTo>
                  <a:pt x="0" y="697"/>
                  <a:pt x="30" y="738"/>
                  <a:pt x="74" y="751"/>
                </a:cubicBezTo>
                <a:cubicBezTo>
                  <a:pt x="74" y="975"/>
                  <a:pt x="74" y="975"/>
                  <a:pt x="74" y="975"/>
                </a:cubicBezTo>
                <a:cubicBezTo>
                  <a:pt x="74" y="1026"/>
                  <a:pt x="115" y="1067"/>
                  <a:pt x="166" y="1067"/>
                </a:cubicBezTo>
                <a:cubicBezTo>
                  <a:pt x="265" y="1067"/>
                  <a:pt x="265" y="1067"/>
                  <a:pt x="265" y="1067"/>
                </a:cubicBezTo>
                <a:cubicBezTo>
                  <a:pt x="316" y="1067"/>
                  <a:pt x="357" y="1026"/>
                  <a:pt x="357" y="975"/>
                </a:cubicBezTo>
                <a:cubicBezTo>
                  <a:pt x="357" y="751"/>
                  <a:pt x="357" y="751"/>
                  <a:pt x="357" y="751"/>
                </a:cubicBezTo>
                <a:cubicBezTo>
                  <a:pt x="401" y="738"/>
                  <a:pt x="431" y="697"/>
                  <a:pt x="431" y="646"/>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Freeform 16">
            <a:extLst>
              <a:ext uri="{FF2B5EF4-FFF2-40B4-BE49-F238E27FC236}">
                <a16:creationId xmlns:a16="http://schemas.microsoft.com/office/drawing/2014/main" id="{CAEF33B7-1E12-72AE-4059-24053D15772C}"/>
              </a:ext>
            </a:extLst>
          </p:cNvPr>
          <p:cNvSpPr>
            <a:spLocks noEditPoints="1"/>
          </p:cNvSpPr>
          <p:nvPr/>
        </p:nvSpPr>
        <p:spPr bwMode="auto">
          <a:xfrm>
            <a:off x="10821897" y="3467532"/>
            <a:ext cx="244820" cy="476301"/>
          </a:xfrm>
          <a:custGeom>
            <a:avLst/>
            <a:gdLst>
              <a:gd name="T0" fmla="*/ 271 w 441"/>
              <a:gd name="T1" fmla="*/ 110 h 1067"/>
              <a:gd name="T2" fmla="*/ 220 w 441"/>
              <a:gd name="T3" fmla="*/ 160 h 1067"/>
              <a:gd name="T4" fmla="*/ 170 w 441"/>
              <a:gd name="T5" fmla="*/ 110 h 1067"/>
              <a:gd name="T6" fmla="*/ 220 w 441"/>
              <a:gd name="T7" fmla="*/ 59 h 1067"/>
              <a:gd name="T8" fmla="*/ 271 w 441"/>
              <a:gd name="T9" fmla="*/ 110 h 1067"/>
              <a:gd name="T10" fmla="*/ 330 w 441"/>
              <a:gd name="T11" fmla="*/ 110 h 1067"/>
              <a:gd name="T12" fmla="*/ 220 w 441"/>
              <a:gd name="T13" fmla="*/ 0 h 1067"/>
              <a:gd name="T14" fmla="*/ 111 w 441"/>
              <a:gd name="T15" fmla="*/ 110 h 1067"/>
              <a:gd name="T16" fmla="*/ 220 w 441"/>
              <a:gd name="T17" fmla="*/ 219 h 1067"/>
              <a:gd name="T18" fmla="*/ 330 w 441"/>
              <a:gd name="T19" fmla="*/ 110 h 1067"/>
              <a:gd name="T20" fmla="*/ 379 w 441"/>
              <a:gd name="T21" fmla="*/ 753 h 1067"/>
              <a:gd name="T22" fmla="*/ 376 w 441"/>
              <a:gd name="T23" fmla="*/ 769 h 1067"/>
              <a:gd name="T24" fmla="*/ 361 w 441"/>
              <a:gd name="T25" fmla="*/ 773 h 1067"/>
              <a:gd name="T26" fmla="*/ 312 w 441"/>
              <a:gd name="T27" fmla="*/ 773 h 1067"/>
              <a:gd name="T28" fmla="*/ 282 w 441"/>
              <a:gd name="T29" fmla="*/ 800 h 1067"/>
              <a:gd name="T30" fmla="*/ 264 w 441"/>
              <a:gd name="T31" fmla="*/ 984 h 1067"/>
              <a:gd name="T32" fmla="*/ 238 w 441"/>
              <a:gd name="T33" fmla="*/ 1008 h 1067"/>
              <a:gd name="T34" fmla="*/ 202 w 441"/>
              <a:gd name="T35" fmla="*/ 1008 h 1067"/>
              <a:gd name="T36" fmla="*/ 176 w 441"/>
              <a:gd name="T37" fmla="*/ 983 h 1067"/>
              <a:gd name="T38" fmla="*/ 158 w 441"/>
              <a:gd name="T39" fmla="*/ 800 h 1067"/>
              <a:gd name="T40" fmla="*/ 129 w 441"/>
              <a:gd name="T41" fmla="*/ 773 h 1067"/>
              <a:gd name="T42" fmla="*/ 79 w 441"/>
              <a:gd name="T43" fmla="*/ 773 h 1067"/>
              <a:gd name="T44" fmla="*/ 65 w 441"/>
              <a:gd name="T45" fmla="*/ 769 h 1067"/>
              <a:gd name="T46" fmla="*/ 62 w 441"/>
              <a:gd name="T47" fmla="*/ 753 h 1067"/>
              <a:gd name="T48" fmla="*/ 120 w 441"/>
              <a:gd name="T49" fmla="*/ 369 h 1067"/>
              <a:gd name="T50" fmla="*/ 198 w 441"/>
              <a:gd name="T51" fmla="*/ 309 h 1067"/>
              <a:gd name="T52" fmla="*/ 243 w 441"/>
              <a:gd name="T53" fmla="*/ 309 h 1067"/>
              <a:gd name="T54" fmla="*/ 320 w 441"/>
              <a:gd name="T55" fmla="*/ 369 h 1067"/>
              <a:gd name="T56" fmla="*/ 379 w 441"/>
              <a:gd name="T57" fmla="*/ 753 h 1067"/>
              <a:gd name="T58" fmla="*/ 437 w 441"/>
              <a:gd name="T59" fmla="*/ 744 h 1067"/>
              <a:gd name="T60" fmla="*/ 379 w 441"/>
              <a:gd name="T61" fmla="*/ 360 h 1067"/>
              <a:gd name="T62" fmla="*/ 243 w 441"/>
              <a:gd name="T63" fmla="*/ 250 h 1067"/>
              <a:gd name="T64" fmla="*/ 198 w 441"/>
              <a:gd name="T65" fmla="*/ 250 h 1067"/>
              <a:gd name="T66" fmla="*/ 62 w 441"/>
              <a:gd name="T67" fmla="*/ 360 h 1067"/>
              <a:gd name="T68" fmla="*/ 3 w 441"/>
              <a:gd name="T69" fmla="*/ 744 h 1067"/>
              <a:gd name="T70" fmla="*/ 20 w 441"/>
              <a:gd name="T71" fmla="*/ 807 h 1067"/>
              <a:gd name="T72" fmla="*/ 79 w 441"/>
              <a:gd name="T73" fmla="*/ 832 h 1067"/>
              <a:gd name="T74" fmla="*/ 102 w 441"/>
              <a:gd name="T75" fmla="*/ 832 h 1067"/>
              <a:gd name="T76" fmla="*/ 117 w 441"/>
              <a:gd name="T77" fmla="*/ 988 h 1067"/>
              <a:gd name="T78" fmla="*/ 202 w 441"/>
              <a:gd name="T79" fmla="*/ 1067 h 1067"/>
              <a:gd name="T80" fmla="*/ 238 w 441"/>
              <a:gd name="T81" fmla="*/ 1067 h 1067"/>
              <a:gd name="T82" fmla="*/ 323 w 441"/>
              <a:gd name="T83" fmla="*/ 989 h 1067"/>
              <a:gd name="T84" fmla="*/ 338 w 441"/>
              <a:gd name="T85" fmla="*/ 832 h 1067"/>
              <a:gd name="T86" fmla="*/ 361 w 441"/>
              <a:gd name="T87" fmla="*/ 832 h 1067"/>
              <a:gd name="T88" fmla="*/ 420 w 441"/>
              <a:gd name="T89" fmla="*/ 807 h 1067"/>
              <a:gd name="T90" fmla="*/ 437 w 441"/>
              <a:gd name="T91" fmla="*/ 744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1" h="1067">
                <a:moveTo>
                  <a:pt x="271" y="110"/>
                </a:moveTo>
                <a:cubicBezTo>
                  <a:pt x="271" y="138"/>
                  <a:pt x="248" y="160"/>
                  <a:pt x="220" y="160"/>
                </a:cubicBezTo>
                <a:cubicBezTo>
                  <a:pt x="192" y="160"/>
                  <a:pt x="170" y="138"/>
                  <a:pt x="170" y="110"/>
                </a:cubicBezTo>
                <a:cubicBezTo>
                  <a:pt x="170" y="82"/>
                  <a:pt x="192" y="59"/>
                  <a:pt x="220" y="59"/>
                </a:cubicBezTo>
                <a:cubicBezTo>
                  <a:pt x="248" y="59"/>
                  <a:pt x="271" y="82"/>
                  <a:pt x="271" y="110"/>
                </a:cubicBezTo>
                <a:moveTo>
                  <a:pt x="330" y="110"/>
                </a:moveTo>
                <a:cubicBezTo>
                  <a:pt x="330" y="49"/>
                  <a:pt x="281" y="0"/>
                  <a:pt x="220" y="0"/>
                </a:cubicBezTo>
                <a:cubicBezTo>
                  <a:pt x="160" y="0"/>
                  <a:pt x="111" y="49"/>
                  <a:pt x="111" y="110"/>
                </a:cubicBezTo>
                <a:cubicBezTo>
                  <a:pt x="111" y="170"/>
                  <a:pt x="160" y="219"/>
                  <a:pt x="220" y="219"/>
                </a:cubicBezTo>
                <a:cubicBezTo>
                  <a:pt x="281" y="219"/>
                  <a:pt x="330" y="170"/>
                  <a:pt x="330" y="110"/>
                </a:cubicBezTo>
                <a:moveTo>
                  <a:pt x="379" y="753"/>
                </a:moveTo>
                <a:cubicBezTo>
                  <a:pt x="380" y="759"/>
                  <a:pt x="379" y="765"/>
                  <a:pt x="376" y="769"/>
                </a:cubicBezTo>
                <a:cubicBezTo>
                  <a:pt x="372" y="772"/>
                  <a:pt x="366" y="773"/>
                  <a:pt x="361" y="773"/>
                </a:cubicBezTo>
                <a:cubicBezTo>
                  <a:pt x="312" y="773"/>
                  <a:pt x="312" y="773"/>
                  <a:pt x="312" y="773"/>
                </a:cubicBezTo>
                <a:cubicBezTo>
                  <a:pt x="297" y="773"/>
                  <a:pt x="284" y="785"/>
                  <a:pt x="282" y="800"/>
                </a:cubicBezTo>
                <a:cubicBezTo>
                  <a:pt x="264" y="984"/>
                  <a:pt x="264" y="984"/>
                  <a:pt x="264" y="984"/>
                </a:cubicBezTo>
                <a:cubicBezTo>
                  <a:pt x="263" y="998"/>
                  <a:pt x="252" y="1008"/>
                  <a:pt x="238" y="1008"/>
                </a:cubicBezTo>
                <a:cubicBezTo>
                  <a:pt x="202" y="1008"/>
                  <a:pt x="202" y="1008"/>
                  <a:pt x="202" y="1008"/>
                </a:cubicBezTo>
                <a:cubicBezTo>
                  <a:pt x="188" y="1008"/>
                  <a:pt x="177" y="998"/>
                  <a:pt x="176" y="983"/>
                </a:cubicBezTo>
                <a:cubicBezTo>
                  <a:pt x="158" y="800"/>
                  <a:pt x="158" y="800"/>
                  <a:pt x="158" y="800"/>
                </a:cubicBezTo>
                <a:cubicBezTo>
                  <a:pt x="157" y="785"/>
                  <a:pt x="144" y="773"/>
                  <a:pt x="129" y="773"/>
                </a:cubicBezTo>
                <a:cubicBezTo>
                  <a:pt x="79" y="773"/>
                  <a:pt x="79" y="773"/>
                  <a:pt x="79" y="773"/>
                </a:cubicBezTo>
                <a:cubicBezTo>
                  <a:pt x="74" y="773"/>
                  <a:pt x="68" y="772"/>
                  <a:pt x="65" y="769"/>
                </a:cubicBezTo>
                <a:cubicBezTo>
                  <a:pt x="62" y="765"/>
                  <a:pt x="61" y="759"/>
                  <a:pt x="62" y="753"/>
                </a:cubicBezTo>
                <a:cubicBezTo>
                  <a:pt x="120" y="369"/>
                  <a:pt x="120" y="369"/>
                  <a:pt x="120" y="369"/>
                </a:cubicBezTo>
                <a:cubicBezTo>
                  <a:pt x="125" y="335"/>
                  <a:pt x="158" y="309"/>
                  <a:pt x="198" y="309"/>
                </a:cubicBezTo>
                <a:cubicBezTo>
                  <a:pt x="243" y="309"/>
                  <a:pt x="243" y="309"/>
                  <a:pt x="243" y="309"/>
                </a:cubicBezTo>
                <a:cubicBezTo>
                  <a:pt x="282" y="309"/>
                  <a:pt x="316" y="335"/>
                  <a:pt x="320" y="369"/>
                </a:cubicBezTo>
                <a:lnTo>
                  <a:pt x="379" y="753"/>
                </a:lnTo>
                <a:close/>
                <a:moveTo>
                  <a:pt x="437" y="744"/>
                </a:moveTo>
                <a:cubicBezTo>
                  <a:pt x="379" y="360"/>
                  <a:pt x="379" y="360"/>
                  <a:pt x="379" y="360"/>
                </a:cubicBezTo>
                <a:cubicBezTo>
                  <a:pt x="370" y="297"/>
                  <a:pt x="311" y="250"/>
                  <a:pt x="243" y="250"/>
                </a:cubicBezTo>
                <a:cubicBezTo>
                  <a:pt x="198" y="250"/>
                  <a:pt x="198" y="250"/>
                  <a:pt x="198" y="250"/>
                </a:cubicBezTo>
                <a:cubicBezTo>
                  <a:pt x="129" y="250"/>
                  <a:pt x="71" y="297"/>
                  <a:pt x="62" y="360"/>
                </a:cubicBezTo>
                <a:cubicBezTo>
                  <a:pt x="3" y="744"/>
                  <a:pt x="3" y="744"/>
                  <a:pt x="3" y="744"/>
                </a:cubicBezTo>
                <a:cubicBezTo>
                  <a:pt x="0" y="768"/>
                  <a:pt x="6" y="791"/>
                  <a:pt x="20" y="807"/>
                </a:cubicBezTo>
                <a:cubicBezTo>
                  <a:pt x="30" y="818"/>
                  <a:pt x="48" y="832"/>
                  <a:pt x="79" y="832"/>
                </a:cubicBezTo>
                <a:cubicBezTo>
                  <a:pt x="102" y="832"/>
                  <a:pt x="102" y="832"/>
                  <a:pt x="102" y="832"/>
                </a:cubicBezTo>
                <a:cubicBezTo>
                  <a:pt x="117" y="988"/>
                  <a:pt x="117" y="988"/>
                  <a:pt x="117" y="988"/>
                </a:cubicBezTo>
                <a:cubicBezTo>
                  <a:pt x="120" y="1032"/>
                  <a:pt x="157" y="1067"/>
                  <a:pt x="202" y="1067"/>
                </a:cubicBezTo>
                <a:cubicBezTo>
                  <a:pt x="238" y="1067"/>
                  <a:pt x="238" y="1067"/>
                  <a:pt x="238" y="1067"/>
                </a:cubicBezTo>
                <a:cubicBezTo>
                  <a:pt x="283" y="1067"/>
                  <a:pt x="320" y="1032"/>
                  <a:pt x="323" y="989"/>
                </a:cubicBezTo>
                <a:cubicBezTo>
                  <a:pt x="338" y="832"/>
                  <a:pt x="338" y="832"/>
                  <a:pt x="338" y="832"/>
                </a:cubicBezTo>
                <a:cubicBezTo>
                  <a:pt x="361" y="832"/>
                  <a:pt x="361" y="832"/>
                  <a:pt x="361" y="832"/>
                </a:cubicBezTo>
                <a:cubicBezTo>
                  <a:pt x="392" y="832"/>
                  <a:pt x="410" y="818"/>
                  <a:pt x="420" y="807"/>
                </a:cubicBezTo>
                <a:cubicBezTo>
                  <a:pt x="434" y="791"/>
                  <a:pt x="441" y="768"/>
                  <a:pt x="437" y="744"/>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0CC860A2-6694-0F60-6382-88B40E42E347}"/>
              </a:ext>
            </a:extLst>
          </p:cNvPr>
          <p:cNvSpPr txBox="1"/>
          <p:nvPr/>
        </p:nvSpPr>
        <p:spPr>
          <a:xfrm>
            <a:off x="10300148" y="4111228"/>
            <a:ext cx="104349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D4D4D"/>
                </a:solidFill>
                <a:effectLst/>
                <a:uLnTx/>
                <a:uFillTx/>
                <a:latin typeface="Arial"/>
                <a:ea typeface="+mn-ea"/>
                <a:cs typeface="+mn-cs"/>
              </a:rPr>
              <a:t>HP+CH</a:t>
            </a:r>
          </a:p>
        </p:txBody>
      </p:sp>
      <p:sp>
        <p:nvSpPr>
          <p:cNvPr id="2" name="Rectangle 1">
            <a:extLst>
              <a:ext uri="{FF2B5EF4-FFF2-40B4-BE49-F238E27FC236}">
                <a16:creationId xmlns:a16="http://schemas.microsoft.com/office/drawing/2014/main" id="{2C220AED-D114-F9A7-7AFC-FF52151EF5A2}"/>
              </a:ext>
            </a:extLst>
          </p:cNvPr>
          <p:cNvSpPr/>
          <p:nvPr/>
        </p:nvSpPr>
        <p:spPr>
          <a:xfrm>
            <a:off x="4641596" y="1565065"/>
            <a:ext cx="2794571" cy="513707"/>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2"/>
                </a:solidFill>
              </a:rPr>
              <a:t>% weekly reach</a:t>
            </a:r>
          </a:p>
        </p:txBody>
      </p:sp>
    </p:spTree>
    <p:extLst>
      <p:ext uri="{BB962C8B-B14F-4D97-AF65-F5344CB8AC3E}">
        <p14:creationId xmlns:p14="http://schemas.microsoft.com/office/powerpoint/2010/main" val="3785309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7AA58-E889-2B74-51DE-F8042838C7F3}"/>
            </a:ext>
          </a:extLst>
        </p:cNvPr>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CB764DC8-846D-447A-9C39-B929609A5FF3}"/>
              </a:ext>
            </a:extLst>
          </p:cNvPr>
          <p:cNvGraphicFramePr>
            <a:graphicFrameLocks/>
          </p:cNvGraphicFramePr>
          <p:nvPr/>
        </p:nvGraphicFramePr>
        <p:xfrm>
          <a:off x="696000" y="1629000"/>
          <a:ext cx="10800000" cy="360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F23A4BE9-4AA2-EEB7-16D5-ABC45282C193}"/>
              </a:ext>
            </a:extLst>
          </p:cNvPr>
          <p:cNvSpPr>
            <a:spLocks noGrp="1"/>
          </p:cNvSpPr>
          <p:nvPr>
            <p:ph type="title"/>
          </p:nvPr>
        </p:nvSpPr>
        <p:spPr/>
        <p:txBody>
          <a:bodyPr/>
          <a:lstStyle/>
          <a:p>
            <a:r>
              <a:rPr lang="en-GB"/>
              <a:t>Commercial broadcasters are unrivalled for scale</a:t>
            </a:r>
          </a:p>
        </p:txBody>
      </p:sp>
      <p:sp>
        <p:nvSpPr>
          <p:cNvPr id="3" name="Text Placeholder 2">
            <a:extLst>
              <a:ext uri="{FF2B5EF4-FFF2-40B4-BE49-F238E27FC236}">
                <a16:creationId xmlns:a16="http://schemas.microsoft.com/office/drawing/2014/main" id="{318CB9BB-6106-45A9-DB46-00B3CD55F56E}"/>
              </a:ext>
            </a:extLst>
          </p:cNvPr>
          <p:cNvSpPr>
            <a:spLocks noGrp="1"/>
          </p:cNvSpPr>
          <p:nvPr>
            <p:ph type="body" sz="quarter" idx="15"/>
          </p:nvPr>
        </p:nvSpPr>
        <p:spPr/>
        <p:txBody>
          <a:bodyPr/>
          <a:lstStyle/>
          <a:p>
            <a:r>
              <a:rPr lang="en-GB"/>
              <a:t>Source: Barb / Adults, all devices – 2025</a:t>
            </a:r>
          </a:p>
        </p:txBody>
      </p:sp>
      <p:sp>
        <p:nvSpPr>
          <p:cNvPr id="6" name="TextBox 5">
            <a:extLst>
              <a:ext uri="{FF2B5EF4-FFF2-40B4-BE49-F238E27FC236}">
                <a16:creationId xmlns:a16="http://schemas.microsoft.com/office/drawing/2014/main" id="{CF065B9C-5BC4-0815-A4B8-8AF93C1778C5}"/>
              </a:ext>
            </a:extLst>
          </p:cNvPr>
          <p:cNvSpPr txBox="1"/>
          <p:nvPr/>
        </p:nvSpPr>
        <p:spPr>
          <a:xfrm>
            <a:off x="4843093" y="5341125"/>
            <a:ext cx="250581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black"/>
                </a:solidFill>
                <a:effectLst/>
                <a:uLnTx/>
                <a:uFillTx/>
                <a:latin typeface="Arial"/>
                <a:ea typeface="+mn-ea"/>
                <a:cs typeface="+mn-cs"/>
              </a:rPr>
              <a:t>AVE TIME VIEWED PER </a:t>
            </a:r>
            <a:r>
              <a:rPr kumimoji="0" lang="en-GB" sz="900" b="1" i="0" u="sng" strike="noStrike" kern="1200" cap="none" spc="0" normalizeH="0" baseline="0" noProof="0">
                <a:ln>
                  <a:noFill/>
                </a:ln>
                <a:solidFill>
                  <a:prstClr val="black"/>
                </a:solidFill>
                <a:effectLst/>
                <a:uLnTx/>
                <a:uFillTx/>
                <a:latin typeface="Arial"/>
                <a:ea typeface="+mn-ea"/>
                <a:cs typeface="+mn-cs"/>
              </a:rPr>
              <a:t>VIEWER</a:t>
            </a:r>
            <a:r>
              <a:rPr kumimoji="0" lang="en-GB" sz="900" b="1" i="0" u="none" strike="noStrike" kern="1200" cap="none" spc="0" normalizeH="0" baseline="0" noProof="0">
                <a:ln>
                  <a:noFill/>
                </a:ln>
                <a:solidFill>
                  <a:prstClr val="black"/>
                </a:solidFill>
                <a:effectLst/>
                <a:uLnTx/>
                <a:uFillTx/>
                <a:latin typeface="Arial"/>
                <a:ea typeface="+mn-ea"/>
                <a:cs typeface="+mn-cs"/>
              </a:rPr>
              <a:t> PER DAY</a:t>
            </a:r>
          </a:p>
        </p:txBody>
      </p:sp>
      <p:sp>
        <p:nvSpPr>
          <p:cNvPr id="7" name="TextBox 6">
            <a:extLst>
              <a:ext uri="{FF2B5EF4-FFF2-40B4-BE49-F238E27FC236}">
                <a16:creationId xmlns:a16="http://schemas.microsoft.com/office/drawing/2014/main" id="{88C83DB0-F90E-6099-F566-72FE8A2D7D95}"/>
              </a:ext>
            </a:extLst>
          </p:cNvPr>
          <p:cNvSpPr txBox="1"/>
          <p:nvPr/>
        </p:nvSpPr>
        <p:spPr>
          <a:xfrm rot="16200000">
            <a:off x="-606767" y="3073277"/>
            <a:ext cx="1941557"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black"/>
                </a:solidFill>
                <a:effectLst/>
                <a:uLnTx/>
                <a:uFillTx/>
                <a:latin typeface="Arial"/>
                <a:ea typeface="+mn-ea"/>
                <a:cs typeface="+mn-cs"/>
              </a:rPr>
              <a:t>AVERAGE DAILY REACH (000s)</a:t>
            </a:r>
          </a:p>
        </p:txBody>
      </p:sp>
      <p:sp>
        <p:nvSpPr>
          <p:cNvPr id="8" name="TextBox 2">
            <a:extLst>
              <a:ext uri="{FF2B5EF4-FFF2-40B4-BE49-F238E27FC236}">
                <a16:creationId xmlns:a16="http://schemas.microsoft.com/office/drawing/2014/main" id="{8800C7FF-B4B6-66E6-EF18-53388C660F6F}"/>
              </a:ext>
            </a:extLst>
          </p:cNvPr>
          <p:cNvSpPr txBox="1"/>
          <p:nvPr/>
        </p:nvSpPr>
        <p:spPr>
          <a:xfrm>
            <a:off x="1605285" y="1460977"/>
            <a:ext cx="2919622" cy="33854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D4D4D"/>
                </a:solidFill>
                <a:effectLst/>
                <a:uLnTx/>
                <a:uFillTx/>
                <a:latin typeface="Arial"/>
                <a:ea typeface="+mn-ea"/>
                <a:cs typeface="+mn-cs"/>
              </a:rPr>
              <a:t>Adults – All devices</a:t>
            </a:r>
          </a:p>
        </p:txBody>
      </p:sp>
      <p:grpSp>
        <p:nvGrpSpPr>
          <p:cNvPr id="19" name="Group 18">
            <a:extLst>
              <a:ext uri="{FF2B5EF4-FFF2-40B4-BE49-F238E27FC236}">
                <a16:creationId xmlns:a16="http://schemas.microsoft.com/office/drawing/2014/main" id="{0A2DC89E-04E0-8952-126A-4850478C9412}"/>
              </a:ext>
            </a:extLst>
          </p:cNvPr>
          <p:cNvGrpSpPr/>
          <p:nvPr/>
        </p:nvGrpSpPr>
        <p:grpSpPr>
          <a:xfrm>
            <a:off x="6860038" y="4607928"/>
            <a:ext cx="727147" cy="260508"/>
            <a:chOff x="8301308" y="4691770"/>
            <a:chExt cx="727147" cy="260508"/>
          </a:xfrm>
        </p:grpSpPr>
        <p:sp>
          <p:nvSpPr>
            <p:cNvPr id="13" name="TextBox 1">
              <a:extLst>
                <a:ext uri="{FF2B5EF4-FFF2-40B4-BE49-F238E27FC236}">
                  <a16:creationId xmlns:a16="http://schemas.microsoft.com/office/drawing/2014/main" id="{3D2605BF-390B-5A53-EFB0-0BF90EF96EB0}"/>
                </a:ext>
              </a:extLst>
            </p:cNvPr>
            <p:cNvSpPr txBox="1"/>
            <p:nvPr/>
          </p:nvSpPr>
          <p:spPr>
            <a:xfrm>
              <a:off x="8388376" y="4691770"/>
              <a:ext cx="640079"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a:ea typeface="+mn-ea"/>
                  <a:cs typeface="+mn-cs"/>
                </a:rPr>
                <a:t>Twitch</a:t>
              </a:r>
            </a:p>
          </p:txBody>
        </p:sp>
        <p:cxnSp>
          <p:nvCxnSpPr>
            <p:cNvPr id="14" name="Straight Arrow Connector 13">
              <a:extLst>
                <a:ext uri="{FF2B5EF4-FFF2-40B4-BE49-F238E27FC236}">
                  <a16:creationId xmlns:a16="http://schemas.microsoft.com/office/drawing/2014/main" id="{88C31494-CD90-5463-E85C-ABF84E5C0021}"/>
                </a:ext>
              </a:extLst>
            </p:cNvPr>
            <p:cNvCxnSpPr/>
            <p:nvPr/>
          </p:nvCxnSpPr>
          <p:spPr>
            <a:xfrm flipH="1">
              <a:off x="8301308" y="4864765"/>
              <a:ext cx="177642" cy="875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17" name="Group 16">
            <a:extLst>
              <a:ext uri="{FF2B5EF4-FFF2-40B4-BE49-F238E27FC236}">
                <a16:creationId xmlns:a16="http://schemas.microsoft.com/office/drawing/2014/main" id="{7FC45B6F-9E14-BF71-A47F-6A358AE31551}"/>
              </a:ext>
            </a:extLst>
          </p:cNvPr>
          <p:cNvGrpSpPr/>
          <p:nvPr/>
        </p:nvGrpSpPr>
        <p:grpSpPr>
          <a:xfrm>
            <a:off x="3400363" y="4382360"/>
            <a:ext cx="914735" cy="349585"/>
            <a:chOff x="3258212" y="4363554"/>
            <a:chExt cx="914735" cy="349585"/>
          </a:xfrm>
        </p:grpSpPr>
        <p:sp>
          <p:nvSpPr>
            <p:cNvPr id="10" name="TextBox 1">
              <a:extLst>
                <a:ext uri="{FF2B5EF4-FFF2-40B4-BE49-F238E27FC236}">
                  <a16:creationId xmlns:a16="http://schemas.microsoft.com/office/drawing/2014/main" id="{D6452529-38A8-4F28-D178-C656C9CF09B8}"/>
                </a:ext>
              </a:extLst>
            </p:cNvPr>
            <p:cNvSpPr txBox="1"/>
            <p:nvPr/>
          </p:nvSpPr>
          <p:spPr>
            <a:xfrm>
              <a:off x="3258212" y="4363554"/>
              <a:ext cx="914735"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a:ea typeface="+mn-ea"/>
                  <a:cs typeface="+mn-cs"/>
                </a:rPr>
                <a:t>Other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a:ea typeface="+mn-ea"/>
                  <a:cs typeface="+mn-cs"/>
                </a:rPr>
                <a:t>SVOD</a:t>
              </a:r>
            </a:p>
          </p:txBody>
        </p:sp>
        <p:cxnSp>
          <p:nvCxnSpPr>
            <p:cNvPr id="15" name="Straight Arrow Connector 14">
              <a:extLst>
                <a:ext uri="{FF2B5EF4-FFF2-40B4-BE49-F238E27FC236}">
                  <a16:creationId xmlns:a16="http://schemas.microsoft.com/office/drawing/2014/main" id="{E7CE3480-1D9F-4D0D-87EF-1457C9B23B2D}"/>
                </a:ext>
              </a:extLst>
            </p:cNvPr>
            <p:cNvCxnSpPr>
              <a:cxnSpLocks/>
            </p:cNvCxnSpPr>
            <p:nvPr/>
          </p:nvCxnSpPr>
          <p:spPr>
            <a:xfrm>
              <a:off x="3968150" y="4624360"/>
              <a:ext cx="150026" cy="88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16" name="Group 15">
            <a:extLst>
              <a:ext uri="{FF2B5EF4-FFF2-40B4-BE49-F238E27FC236}">
                <a16:creationId xmlns:a16="http://schemas.microsoft.com/office/drawing/2014/main" id="{29DED6CD-6AC7-62BC-DC3F-EB2EB5876992}"/>
              </a:ext>
            </a:extLst>
          </p:cNvPr>
          <p:cNvGrpSpPr/>
          <p:nvPr/>
        </p:nvGrpSpPr>
        <p:grpSpPr>
          <a:xfrm>
            <a:off x="2450495" y="4557988"/>
            <a:ext cx="914735" cy="306920"/>
            <a:chOff x="2288706" y="4561516"/>
            <a:chExt cx="914735" cy="306920"/>
          </a:xfrm>
        </p:grpSpPr>
        <p:sp>
          <p:nvSpPr>
            <p:cNvPr id="11" name="TextBox 1">
              <a:extLst>
                <a:ext uri="{FF2B5EF4-FFF2-40B4-BE49-F238E27FC236}">
                  <a16:creationId xmlns:a16="http://schemas.microsoft.com/office/drawing/2014/main" id="{EE537FED-314D-A9CA-B74F-93C626CF20A2}"/>
                </a:ext>
              </a:extLst>
            </p:cNvPr>
            <p:cNvSpPr txBox="1"/>
            <p:nvPr/>
          </p:nvSpPr>
          <p:spPr>
            <a:xfrm>
              <a:off x="2288706" y="4561516"/>
              <a:ext cx="914735"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a:ea typeface="+mn-ea"/>
                  <a:cs typeface="+mn-cs"/>
                </a:rPr>
                <a:t>Other AVOD</a:t>
              </a:r>
            </a:p>
          </p:txBody>
        </p:sp>
        <p:cxnSp>
          <p:nvCxnSpPr>
            <p:cNvPr id="18" name="Straight Arrow Connector 17">
              <a:extLst>
                <a:ext uri="{FF2B5EF4-FFF2-40B4-BE49-F238E27FC236}">
                  <a16:creationId xmlns:a16="http://schemas.microsoft.com/office/drawing/2014/main" id="{5CF25182-CA7D-59EB-0A3A-CFDE609CFF42}"/>
                </a:ext>
              </a:extLst>
            </p:cNvPr>
            <p:cNvCxnSpPr>
              <a:cxnSpLocks/>
            </p:cNvCxnSpPr>
            <p:nvPr/>
          </p:nvCxnSpPr>
          <p:spPr>
            <a:xfrm>
              <a:off x="2985544" y="4779657"/>
              <a:ext cx="150026" cy="88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5" name="TextBox 1">
            <a:extLst>
              <a:ext uri="{FF2B5EF4-FFF2-40B4-BE49-F238E27FC236}">
                <a16:creationId xmlns:a16="http://schemas.microsoft.com/office/drawing/2014/main" id="{45A8ECA4-40BD-DA52-D739-B2E9D94C0FCE}"/>
              </a:ext>
            </a:extLst>
          </p:cNvPr>
          <p:cNvSpPr txBox="1"/>
          <p:nvPr/>
        </p:nvSpPr>
        <p:spPr>
          <a:xfrm>
            <a:off x="1687223" y="1853408"/>
            <a:ext cx="1815951" cy="26867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a:ea typeface="+mn-ea"/>
                <a:cs typeface="+mn-cs"/>
              </a:rPr>
              <a:t>Bubble area represents total volume of daily viewing </a:t>
            </a:r>
          </a:p>
        </p:txBody>
      </p:sp>
    </p:spTree>
    <p:extLst>
      <p:ext uri="{BB962C8B-B14F-4D97-AF65-F5344CB8AC3E}">
        <p14:creationId xmlns:p14="http://schemas.microsoft.com/office/powerpoint/2010/main" val="3928549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9A7953C9-31A3-4A95-B42C-A464C1E3BDA2}"/>
              </a:ext>
            </a:extLst>
          </p:cNvPr>
          <p:cNvGraphicFramePr>
            <a:graphicFrameLocks/>
          </p:cNvGraphicFramePr>
          <p:nvPr/>
        </p:nvGraphicFramePr>
        <p:xfrm>
          <a:off x="694413" y="1628930"/>
          <a:ext cx="10803175" cy="360014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6DF22456-4C02-2BAC-C0FA-CF91A6E63934}"/>
              </a:ext>
            </a:extLst>
          </p:cNvPr>
          <p:cNvSpPr>
            <a:spLocks noGrp="1"/>
          </p:cNvSpPr>
          <p:nvPr>
            <p:ph type="title"/>
          </p:nvPr>
        </p:nvSpPr>
        <p:spPr>
          <a:xfrm>
            <a:off x="371475" y="359944"/>
            <a:ext cx="11341099" cy="1021181"/>
          </a:xfrm>
        </p:spPr>
        <p:txBody>
          <a:bodyPr/>
          <a:lstStyle/>
          <a:p>
            <a:r>
              <a:rPr lang="en-GB"/>
              <a:t>Highest reach &amp; most viewing is delivered by Commercial TV</a:t>
            </a:r>
          </a:p>
        </p:txBody>
      </p:sp>
      <p:sp>
        <p:nvSpPr>
          <p:cNvPr id="3" name="Text Placeholder 2">
            <a:extLst>
              <a:ext uri="{FF2B5EF4-FFF2-40B4-BE49-F238E27FC236}">
                <a16:creationId xmlns:a16="http://schemas.microsoft.com/office/drawing/2014/main" id="{B32F2224-58A3-423A-9BAF-27806CC164CF}"/>
              </a:ext>
            </a:extLst>
          </p:cNvPr>
          <p:cNvSpPr>
            <a:spLocks noGrp="1"/>
          </p:cNvSpPr>
          <p:nvPr>
            <p:ph type="body" sz="quarter" idx="15"/>
          </p:nvPr>
        </p:nvSpPr>
        <p:spPr>
          <a:xfrm>
            <a:off x="377757" y="5365115"/>
            <a:ext cx="11334817" cy="304800"/>
          </a:xfrm>
        </p:spPr>
        <p:txBody>
          <a:bodyPr/>
          <a:lstStyle/>
          <a:p>
            <a:r>
              <a:rPr lang="en-US"/>
              <a:t>Source: Barb / All adults, TV sets – 2025</a:t>
            </a:r>
          </a:p>
          <a:p>
            <a:endParaRPr lang="en-GB"/>
          </a:p>
        </p:txBody>
      </p:sp>
      <p:sp>
        <p:nvSpPr>
          <p:cNvPr id="7" name="TextBox 1">
            <a:extLst>
              <a:ext uri="{FF2B5EF4-FFF2-40B4-BE49-F238E27FC236}">
                <a16:creationId xmlns:a16="http://schemas.microsoft.com/office/drawing/2014/main" id="{E090DD2A-80B5-19FD-8B2A-EABA2F2C214B}"/>
              </a:ext>
            </a:extLst>
          </p:cNvPr>
          <p:cNvSpPr txBox="1"/>
          <p:nvPr/>
        </p:nvSpPr>
        <p:spPr>
          <a:xfrm>
            <a:off x="3522587" y="4390125"/>
            <a:ext cx="695405" cy="30646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a:ea typeface="+mn-ea"/>
                <a:cs typeface="+mn-cs"/>
              </a:rPr>
              <a:t>Other SVOD</a:t>
            </a:r>
          </a:p>
        </p:txBody>
      </p:sp>
      <p:cxnSp>
        <p:nvCxnSpPr>
          <p:cNvPr id="8" name="Straight Arrow Connector 7">
            <a:extLst>
              <a:ext uri="{FF2B5EF4-FFF2-40B4-BE49-F238E27FC236}">
                <a16:creationId xmlns:a16="http://schemas.microsoft.com/office/drawing/2014/main" id="{6B0BE11A-3795-2613-CF38-092F95F86F43}"/>
              </a:ext>
            </a:extLst>
          </p:cNvPr>
          <p:cNvCxnSpPr>
            <a:cxnSpLocks/>
          </p:cNvCxnSpPr>
          <p:nvPr/>
        </p:nvCxnSpPr>
        <p:spPr>
          <a:xfrm>
            <a:off x="4107529" y="4653438"/>
            <a:ext cx="151285" cy="862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TextBox 1">
            <a:extLst>
              <a:ext uri="{FF2B5EF4-FFF2-40B4-BE49-F238E27FC236}">
                <a16:creationId xmlns:a16="http://schemas.microsoft.com/office/drawing/2014/main" id="{CF19FB27-7B11-C65E-1BBA-A9A29A683DD4}"/>
              </a:ext>
            </a:extLst>
          </p:cNvPr>
          <p:cNvSpPr txBox="1"/>
          <p:nvPr/>
        </p:nvSpPr>
        <p:spPr>
          <a:xfrm>
            <a:off x="2481564" y="4477109"/>
            <a:ext cx="695405" cy="30646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a:ea typeface="+mn-ea"/>
                <a:cs typeface="+mn-cs"/>
              </a:rPr>
              <a:t>Other AVOD</a:t>
            </a:r>
          </a:p>
        </p:txBody>
      </p:sp>
      <p:cxnSp>
        <p:nvCxnSpPr>
          <p:cNvPr id="10" name="Straight Arrow Connector 9">
            <a:extLst>
              <a:ext uri="{FF2B5EF4-FFF2-40B4-BE49-F238E27FC236}">
                <a16:creationId xmlns:a16="http://schemas.microsoft.com/office/drawing/2014/main" id="{39CDE8AE-ADBE-B126-2095-730174B09E3C}"/>
              </a:ext>
            </a:extLst>
          </p:cNvPr>
          <p:cNvCxnSpPr>
            <a:cxnSpLocks/>
          </p:cNvCxnSpPr>
          <p:nvPr/>
        </p:nvCxnSpPr>
        <p:spPr>
          <a:xfrm>
            <a:off x="3054669" y="4783570"/>
            <a:ext cx="122300" cy="744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
            <a:extLst>
              <a:ext uri="{FF2B5EF4-FFF2-40B4-BE49-F238E27FC236}">
                <a16:creationId xmlns:a16="http://schemas.microsoft.com/office/drawing/2014/main" id="{E41C2110-4F8F-2DA6-0F27-AC6FB0A40285}"/>
              </a:ext>
            </a:extLst>
          </p:cNvPr>
          <p:cNvSpPr txBox="1"/>
          <p:nvPr/>
        </p:nvSpPr>
        <p:spPr>
          <a:xfrm>
            <a:off x="5465699" y="4658987"/>
            <a:ext cx="630301" cy="261610"/>
          </a:xfrm>
          <a:prstGeom prst="rect">
            <a:avLst/>
          </a:prstGeom>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a:ea typeface="+mn-ea"/>
                <a:cs typeface="+mn-cs"/>
              </a:rPr>
              <a:t>Twitch</a:t>
            </a:r>
          </a:p>
        </p:txBody>
      </p:sp>
      <p:cxnSp>
        <p:nvCxnSpPr>
          <p:cNvPr id="14" name="Straight Arrow Connector 13">
            <a:extLst>
              <a:ext uri="{FF2B5EF4-FFF2-40B4-BE49-F238E27FC236}">
                <a16:creationId xmlns:a16="http://schemas.microsoft.com/office/drawing/2014/main" id="{DD2B96F7-DC49-2B42-625E-2BAFA2578182}"/>
              </a:ext>
            </a:extLst>
          </p:cNvPr>
          <p:cNvCxnSpPr>
            <a:cxnSpLocks/>
          </p:cNvCxnSpPr>
          <p:nvPr/>
        </p:nvCxnSpPr>
        <p:spPr>
          <a:xfrm flipH="1">
            <a:off x="5364552" y="4809078"/>
            <a:ext cx="185083" cy="9410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DB15D4EA-C40D-089C-2FC7-E26F76FB3D87}"/>
              </a:ext>
            </a:extLst>
          </p:cNvPr>
          <p:cNvSpPr txBox="1"/>
          <p:nvPr/>
        </p:nvSpPr>
        <p:spPr>
          <a:xfrm>
            <a:off x="4843093" y="5341125"/>
            <a:ext cx="250581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black"/>
                </a:solidFill>
                <a:effectLst/>
                <a:uLnTx/>
                <a:uFillTx/>
                <a:latin typeface="Arial"/>
                <a:ea typeface="+mn-ea"/>
                <a:cs typeface="+mn-cs"/>
              </a:rPr>
              <a:t>AVE TIME VIEWED PER </a:t>
            </a:r>
            <a:r>
              <a:rPr kumimoji="0" lang="en-GB" sz="900" b="1" i="0" u="sng" strike="noStrike" kern="1200" cap="none" spc="0" normalizeH="0" baseline="0" noProof="0">
                <a:ln>
                  <a:noFill/>
                </a:ln>
                <a:solidFill>
                  <a:prstClr val="black"/>
                </a:solidFill>
                <a:effectLst/>
                <a:uLnTx/>
                <a:uFillTx/>
                <a:latin typeface="Arial"/>
                <a:ea typeface="+mn-ea"/>
                <a:cs typeface="+mn-cs"/>
              </a:rPr>
              <a:t>VIEWER</a:t>
            </a:r>
            <a:r>
              <a:rPr kumimoji="0" lang="en-GB" sz="900" b="1" i="0" u="none" strike="noStrike" kern="1200" cap="none" spc="0" normalizeH="0" baseline="0" noProof="0">
                <a:ln>
                  <a:noFill/>
                </a:ln>
                <a:solidFill>
                  <a:prstClr val="black"/>
                </a:solidFill>
                <a:effectLst/>
                <a:uLnTx/>
                <a:uFillTx/>
                <a:latin typeface="Arial"/>
                <a:ea typeface="+mn-ea"/>
                <a:cs typeface="+mn-cs"/>
              </a:rPr>
              <a:t> PER DAY</a:t>
            </a:r>
          </a:p>
        </p:txBody>
      </p:sp>
      <p:sp>
        <p:nvSpPr>
          <p:cNvPr id="11" name="TextBox 10">
            <a:extLst>
              <a:ext uri="{FF2B5EF4-FFF2-40B4-BE49-F238E27FC236}">
                <a16:creationId xmlns:a16="http://schemas.microsoft.com/office/drawing/2014/main" id="{91B9B89E-A7A3-5677-73E9-217AC36D54BC}"/>
              </a:ext>
            </a:extLst>
          </p:cNvPr>
          <p:cNvSpPr txBox="1"/>
          <p:nvPr/>
        </p:nvSpPr>
        <p:spPr>
          <a:xfrm rot="16200000">
            <a:off x="-606767" y="3073277"/>
            <a:ext cx="1941557"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black"/>
                </a:solidFill>
                <a:effectLst/>
                <a:uLnTx/>
                <a:uFillTx/>
                <a:latin typeface="Arial"/>
                <a:ea typeface="+mn-ea"/>
                <a:cs typeface="+mn-cs"/>
              </a:rPr>
              <a:t>AVERAGE DAILY REACH (000s)</a:t>
            </a:r>
          </a:p>
        </p:txBody>
      </p:sp>
      <p:sp>
        <p:nvSpPr>
          <p:cNvPr id="15" name="TextBox 1">
            <a:extLst>
              <a:ext uri="{FF2B5EF4-FFF2-40B4-BE49-F238E27FC236}">
                <a16:creationId xmlns:a16="http://schemas.microsoft.com/office/drawing/2014/main" id="{368E93D5-123C-2497-D5BE-386F85B8D382}"/>
              </a:ext>
            </a:extLst>
          </p:cNvPr>
          <p:cNvSpPr txBox="1"/>
          <p:nvPr/>
        </p:nvSpPr>
        <p:spPr>
          <a:xfrm>
            <a:off x="1687223" y="1853408"/>
            <a:ext cx="1815951" cy="26867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a:ea typeface="+mn-ea"/>
                <a:cs typeface="+mn-cs"/>
              </a:rPr>
              <a:t>Bubble area represents total volume of daily viewing </a:t>
            </a:r>
          </a:p>
        </p:txBody>
      </p:sp>
      <p:sp>
        <p:nvSpPr>
          <p:cNvPr id="16" name="TextBox 2">
            <a:extLst>
              <a:ext uri="{FF2B5EF4-FFF2-40B4-BE49-F238E27FC236}">
                <a16:creationId xmlns:a16="http://schemas.microsoft.com/office/drawing/2014/main" id="{028294F7-84F7-6ACB-DFA0-48E323D81734}"/>
              </a:ext>
            </a:extLst>
          </p:cNvPr>
          <p:cNvSpPr txBox="1"/>
          <p:nvPr/>
        </p:nvSpPr>
        <p:spPr>
          <a:xfrm>
            <a:off x="1605285" y="1460977"/>
            <a:ext cx="2919622" cy="33854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D4D4D"/>
                </a:solidFill>
                <a:effectLst/>
                <a:uLnTx/>
                <a:uFillTx/>
                <a:latin typeface="Arial"/>
                <a:ea typeface="+mn-ea"/>
                <a:cs typeface="+mn-cs"/>
              </a:rPr>
              <a:t>Adults – TV Set</a:t>
            </a:r>
          </a:p>
        </p:txBody>
      </p:sp>
      <p:sp>
        <p:nvSpPr>
          <p:cNvPr id="19" name="TextBox 1">
            <a:extLst>
              <a:ext uri="{FF2B5EF4-FFF2-40B4-BE49-F238E27FC236}">
                <a16:creationId xmlns:a16="http://schemas.microsoft.com/office/drawing/2014/main" id="{A720BBB0-442D-396F-9317-BCC0ED65923B}"/>
              </a:ext>
            </a:extLst>
          </p:cNvPr>
          <p:cNvSpPr txBox="1"/>
          <p:nvPr/>
        </p:nvSpPr>
        <p:spPr>
          <a:xfrm>
            <a:off x="1365485" y="4596726"/>
            <a:ext cx="695405" cy="30646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a:ea typeface="+mn-ea"/>
                <a:cs typeface="+mn-cs"/>
              </a:rPr>
              <a:t>TikTok</a:t>
            </a:r>
          </a:p>
        </p:txBody>
      </p:sp>
      <p:cxnSp>
        <p:nvCxnSpPr>
          <p:cNvPr id="20" name="Straight Arrow Connector 19">
            <a:extLst>
              <a:ext uri="{FF2B5EF4-FFF2-40B4-BE49-F238E27FC236}">
                <a16:creationId xmlns:a16="http://schemas.microsoft.com/office/drawing/2014/main" id="{71972CF8-5723-2E59-022A-A75C375FB3B9}"/>
              </a:ext>
            </a:extLst>
          </p:cNvPr>
          <p:cNvCxnSpPr>
            <a:cxnSpLocks/>
          </p:cNvCxnSpPr>
          <p:nvPr/>
        </p:nvCxnSpPr>
        <p:spPr>
          <a:xfrm>
            <a:off x="1910452" y="4818922"/>
            <a:ext cx="122300" cy="744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80012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Watch Gogglebox | Stream free on Channel 4">
            <a:extLst>
              <a:ext uri="{FF2B5EF4-FFF2-40B4-BE49-F238E27FC236}">
                <a16:creationId xmlns:a16="http://schemas.microsoft.com/office/drawing/2014/main" id="{7B795177-A658-5DCF-B8C1-509431CE764D}"/>
              </a:ext>
            </a:extLst>
          </p:cNvPr>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907BBC3-EE09-42A6-B4C7-DA2AF6B34F80}"/>
              </a:ext>
            </a:extLst>
          </p:cNvPr>
          <p:cNvSpPr/>
          <p:nvPr/>
        </p:nvSpPr>
        <p:spPr>
          <a:xfrm>
            <a:off x="0" y="0"/>
            <a:ext cx="12192000" cy="6857321"/>
          </a:xfrm>
          <a:prstGeom prst="rect">
            <a:avLst/>
          </a:prstGeom>
          <a:gradFill flip="none" rotWithShape="1">
            <a:gsLst>
              <a:gs pos="30000">
                <a:srgbClr val="000000">
                  <a:alpha val="50000"/>
                </a:srgbClr>
              </a:gs>
              <a:gs pos="56000">
                <a:schemeClr val="bg1">
                  <a:alpha val="3000"/>
                  <a:lumMod val="22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A4AD6E45-EEC0-4EE6-9483-051B550A36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2" name="Title 1">
            <a:extLst>
              <a:ext uri="{FF2B5EF4-FFF2-40B4-BE49-F238E27FC236}">
                <a16:creationId xmlns:a16="http://schemas.microsoft.com/office/drawing/2014/main" id="{E0DF857E-CEC9-4FDC-9000-E8F76AA30BCC}"/>
              </a:ext>
            </a:extLst>
          </p:cNvPr>
          <p:cNvSpPr>
            <a:spLocks noGrp="1"/>
          </p:cNvSpPr>
          <p:nvPr>
            <p:ph type="title"/>
          </p:nvPr>
        </p:nvSpPr>
        <p:spPr/>
        <p:txBody>
          <a:bodyPr>
            <a:noAutofit/>
          </a:bodyPr>
          <a:lstStyle/>
          <a:p>
            <a:r>
              <a:rPr lang="en-GB" dirty="0"/>
              <a:t>A broadcast </a:t>
            </a:r>
            <a:br>
              <a:rPr lang="en-GB" dirty="0"/>
            </a:br>
            <a:r>
              <a:rPr lang="en-GB" dirty="0"/>
              <a:t>TV campaign </a:t>
            </a:r>
            <a:br>
              <a:rPr lang="en-GB" dirty="0"/>
            </a:br>
            <a:r>
              <a:rPr lang="en-GB" dirty="0"/>
              <a:t>of 400 TVRs </a:t>
            </a:r>
            <a:br>
              <a:rPr lang="en-GB" dirty="0"/>
            </a:br>
            <a:r>
              <a:rPr lang="en-GB" dirty="0"/>
              <a:t>in the UK gets </a:t>
            </a:r>
            <a:br>
              <a:rPr lang="en-GB" dirty="0"/>
            </a:br>
            <a:r>
              <a:rPr lang="en-GB" dirty="0">
                <a:solidFill>
                  <a:schemeClr val="accent3"/>
                </a:solidFill>
              </a:rPr>
              <a:t>245 million </a:t>
            </a:r>
            <a:r>
              <a:rPr lang="en-GB" dirty="0"/>
              <a:t>views</a:t>
            </a:r>
            <a:br>
              <a:rPr lang="en-GB" dirty="0"/>
            </a:br>
            <a:endParaRPr lang="en-GB" dirty="0"/>
          </a:p>
        </p:txBody>
      </p:sp>
      <p:sp>
        <p:nvSpPr>
          <p:cNvPr id="10" name="Freeform 7">
            <a:extLst>
              <a:ext uri="{FF2B5EF4-FFF2-40B4-BE49-F238E27FC236}">
                <a16:creationId xmlns:a16="http://schemas.microsoft.com/office/drawing/2014/main" id="{B5472FAF-D66A-4894-BC09-79A5DF5C15E5}"/>
              </a:ext>
            </a:extLst>
          </p:cNvPr>
          <p:cNvSpPr>
            <a:spLocks/>
          </p:cNvSpPr>
          <p:nvPr/>
        </p:nvSpPr>
        <p:spPr bwMode="auto">
          <a:xfrm>
            <a:off x="479425" y="441943"/>
            <a:ext cx="4066449" cy="4593461"/>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TextBox 6">
            <a:extLst>
              <a:ext uri="{FF2B5EF4-FFF2-40B4-BE49-F238E27FC236}">
                <a16:creationId xmlns:a16="http://schemas.microsoft.com/office/drawing/2014/main" id="{3E9DEAB1-FF89-4D83-9BC4-3E3652D88607}"/>
              </a:ext>
            </a:extLst>
          </p:cNvPr>
          <p:cNvSpPr txBox="1"/>
          <p:nvPr/>
        </p:nvSpPr>
        <p:spPr>
          <a:xfrm>
            <a:off x="395384" y="5122124"/>
            <a:ext cx="338698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prstClr val="white"/>
                </a:solidFill>
                <a:effectLst/>
                <a:uLnTx/>
                <a:uFillTx/>
                <a:latin typeface="Arial"/>
                <a:ea typeface="+mn-ea"/>
                <a:cs typeface="+mn-cs"/>
              </a:rPr>
              <a:t>Source: Barb Dec 2025, Individuals</a:t>
            </a:r>
            <a:endParaRPr kumimoji="0" lang="en-GB" sz="1000" b="0" i="0" u="none" strike="noStrike" kern="1200" cap="none" spc="0" normalizeH="0" baseline="0" noProof="0">
              <a:ln>
                <a:noFill/>
              </a:ln>
              <a:solidFill>
                <a:prstClr val="black"/>
              </a:solidFill>
              <a:effectLst/>
              <a:uLnTx/>
              <a:uFillTx/>
              <a:latin typeface="Arial"/>
              <a:ea typeface="+mn-ea"/>
              <a:cs typeface="+mn-cs"/>
            </a:endParaRPr>
          </a:p>
        </p:txBody>
      </p:sp>
      <p:sp>
        <p:nvSpPr>
          <p:cNvPr id="13" name="TextBox 12">
            <a:extLst>
              <a:ext uri="{FF2B5EF4-FFF2-40B4-BE49-F238E27FC236}">
                <a16:creationId xmlns:a16="http://schemas.microsoft.com/office/drawing/2014/main" id="{42E26152-622C-4976-994E-294DC9AD451D}"/>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Arial"/>
                <a:ea typeface="+mn-ea"/>
                <a:cs typeface="+mn-cs"/>
              </a:rPr>
              <a:t>“Gogglebox”, Channel 4</a:t>
            </a:r>
          </a:p>
        </p:txBody>
      </p:sp>
    </p:spTree>
    <p:custDataLst>
      <p:tags r:id="rId1"/>
    </p:custDataLst>
    <p:extLst>
      <p:ext uri="{BB962C8B-B14F-4D97-AF65-F5344CB8AC3E}">
        <p14:creationId xmlns:p14="http://schemas.microsoft.com/office/powerpoint/2010/main" val="1181496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BFB76-D9E6-0FF5-CCB3-413D137EF66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0F5EC2A-01AE-6E2A-66F3-2F1A89A16C0B}"/>
              </a:ext>
            </a:extLst>
          </p:cNvPr>
          <p:cNvSpPr/>
          <p:nvPr/>
        </p:nvSpPr>
        <p:spPr>
          <a:xfrm>
            <a:off x="0" y="9427"/>
            <a:ext cx="6096000" cy="5934075"/>
          </a:xfrm>
          <a:prstGeom prst="rect">
            <a:avLst/>
          </a:prstGeom>
          <a:solidFill>
            <a:srgbClr val="723C9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itle 7">
            <a:extLst>
              <a:ext uri="{FF2B5EF4-FFF2-40B4-BE49-F238E27FC236}">
                <a16:creationId xmlns:a16="http://schemas.microsoft.com/office/drawing/2014/main" id="{0754648E-DE86-5AE0-6359-10F0DFB97649}"/>
              </a:ext>
            </a:extLst>
          </p:cNvPr>
          <p:cNvSpPr>
            <a:spLocks noGrp="1"/>
          </p:cNvSpPr>
          <p:nvPr>
            <p:ph type="title"/>
          </p:nvPr>
        </p:nvSpPr>
        <p:spPr>
          <a:xfrm>
            <a:off x="371475" y="359944"/>
            <a:ext cx="4810125" cy="1021181"/>
          </a:xfrm>
        </p:spPr>
        <p:txBody>
          <a:bodyPr>
            <a:noAutofit/>
          </a:bodyPr>
          <a:lstStyle/>
          <a:p>
            <a:r>
              <a:rPr lang="en-US" sz="4400" dirty="0">
                <a:solidFill>
                  <a:schemeClr val="bg1"/>
                </a:solidFill>
              </a:rPr>
              <a:t>TV’s shared experience makes a lasting difference</a:t>
            </a:r>
          </a:p>
        </p:txBody>
      </p:sp>
      <p:grpSp>
        <p:nvGrpSpPr>
          <p:cNvPr id="15" name="Group 14">
            <a:extLst>
              <a:ext uri="{FF2B5EF4-FFF2-40B4-BE49-F238E27FC236}">
                <a16:creationId xmlns:a16="http://schemas.microsoft.com/office/drawing/2014/main" id="{AEDCAD08-9EBC-A311-DF1F-B0BBCD747AAC}"/>
              </a:ext>
            </a:extLst>
          </p:cNvPr>
          <p:cNvGrpSpPr/>
          <p:nvPr/>
        </p:nvGrpSpPr>
        <p:grpSpPr>
          <a:xfrm>
            <a:off x="7064471" y="1263701"/>
            <a:ext cx="4062256" cy="3544215"/>
            <a:chOff x="6848855" y="1001520"/>
            <a:chExt cx="4062256" cy="3544215"/>
          </a:xfrm>
        </p:grpSpPr>
        <p:sp>
          <p:nvSpPr>
            <p:cNvPr id="2" name="Rectangle 1">
              <a:extLst>
                <a:ext uri="{FF2B5EF4-FFF2-40B4-BE49-F238E27FC236}">
                  <a16:creationId xmlns:a16="http://schemas.microsoft.com/office/drawing/2014/main" id="{33E15F42-2FE2-67F4-CACD-32F2E4B8D747}"/>
                </a:ext>
              </a:extLst>
            </p:cNvPr>
            <p:cNvSpPr/>
            <p:nvPr/>
          </p:nvSpPr>
          <p:spPr>
            <a:xfrm>
              <a:off x="6848855" y="1001520"/>
              <a:ext cx="4062253" cy="1041095"/>
            </a:xfrm>
            <a:prstGeom prst="rect">
              <a:avLst/>
            </a:prstGeom>
            <a:solidFill>
              <a:srgbClr val="07A94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mn-cs"/>
                </a:rPr>
                <a:t>48% lower decay</a:t>
              </a:r>
              <a:endParaRPr kumimoji="0" lang="en-GB" sz="1800" b="1" i="0" u="none" strike="noStrike" kern="1200" cap="none" spc="0" normalizeH="0" baseline="0" noProof="0" dirty="0">
                <a:ln>
                  <a:noFill/>
                </a:ln>
                <a:solidFill>
                  <a:prstClr val="white"/>
                </a:solidFill>
                <a:effectLst/>
                <a:uLnTx/>
                <a:uFillTx/>
                <a:latin typeface="Arial"/>
                <a:ea typeface="+mn-ea"/>
                <a:cs typeface="+mn-cs"/>
              </a:endParaRPr>
            </a:p>
          </p:txBody>
        </p:sp>
        <p:sp>
          <p:nvSpPr>
            <p:cNvPr id="7" name="Rectangle 6">
              <a:extLst>
                <a:ext uri="{FF2B5EF4-FFF2-40B4-BE49-F238E27FC236}">
                  <a16:creationId xmlns:a16="http://schemas.microsoft.com/office/drawing/2014/main" id="{0099DF0E-1AD9-B5BD-7FE7-0A82ACB11A38}"/>
                </a:ext>
              </a:extLst>
            </p:cNvPr>
            <p:cNvSpPr/>
            <p:nvPr/>
          </p:nvSpPr>
          <p:spPr>
            <a:xfrm>
              <a:off x="6848858" y="2253080"/>
              <a:ext cx="4062253" cy="1041095"/>
            </a:xfrm>
            <a:prstGeom prst="rect">
              <a:avLst/>
            </a:prstGeom>
            <a:solidFill>
              <a:srgbClr val="DB083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mn-cs"/>
                </a:rPr>
                <a:t>More emotive brand associations are sustained</a:t>
              </a:r>
            </a:p>
          </p:txBody>
        </p:sp>
        <p:sp>
          <p:nvSpPr>
            <p:cNvPr id="8" name="Rectangle 7">
              <a:extLst>
                <a:ext uri="{FF2B5EF4-FFF2-40B4-BE49-F238E27FC236}">
                  <a16:creationId xmlns:a16="http://schemas.microsoft.com/office/drawing/2014/main" id="{1A5993CF-4487-40B4-52EF-492CC78436AB}"/>
                </a:ext>
              </a:extLst>
            </p:cNvPr>
            <p:cNvSpPr/>
            <p:nvPr/>
          </p:nvSpPr>
          <p:spPr>
            <a:xfrm>
              <a:off x="6848857" y="3504640"/>
              <a:ext cx="4062253" cy="1041095"/>
            </a:xfrm>
            <a:prstGeom prst="rect">
              <a:avLst/>
            </a:prstGeom>
            <a:solidFill>
              <a:srgbClr val="2D2D2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mn-cs"/>
                </a:rPr>
                <a:t>+75% greater liking of the TV ads</a:t>
              </a:r>
              <a:endParaRPr kumimoji="0" lang="en-GB" sz="1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16" name="Text Placeholder 10">
            <a:extLst>
              <a:ext uri="{FF2B5EF4-FFF2-40B4-BE49-F238E27FC236}">
                <a16:creationId xmlns:a16="http://schemas.microsoft.com/office/drawing/2014/main" id="{57A140FA-32FE-0268-2B75-37E065D7A025}"/>
              </a:ext>
            </a:extLst>
          </p:cNvPr>
          <p:cNvSpPr txBox="1">
            <a:spLocks/>
          </p:cNvSpPr>
          <p:nvPr/>
        </p:nvSpPr>
        <p:spPr>
          <a:xfrm>
            <a:off x="371476" y="5553053"/>
            <a:ext cx="5636132" cy="304800"/>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Source: Staying Power: The longevity of advertising, Tapestry Research, 2025. </a:t>
            </a:r>
          </a:p>
        </p:txBody>
      </p:sp>
    </p:spTree>
    <p:extLst>
      <p:ext uri="{BB962C8B-B14F-4D97-AF65-F5344CB8AC3E}">
        <p14:creationId xmlns:p14="http://schemas.microsoft.com/office/powerpoint/2010/main" val="3830467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CC31247E-C4AC-E050-23C7-F5E3E04348B8}"/>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a:prstGeom prst="rect">
            <a:avLst/>
          </a:prstGeom>
          <a:solidFill>
            <a:prstClr val="white">
              <a:lumMod val="85000"/>
            </a:prstClr>
          </a:solidFill>
          <a:ln>
            <a:noFill/>
          </a:ln>
        </p:spPr>
      </p:pic>
      <p:sp>
        <p:nvSpPr>
          <p:cNvPr id="14" name="Rectangle 13">
            <a:extLst>
              <a:ext uri="{FF2B5EF4-FFF2-40B4-BE49-F238E27FC236}">
                <a16:creationId xmlns:a16="http://schemas.microsoft.com/office/drawing/2014/main" id="{08EF5BBA-09EE-2F16-2872-B55E427B7C38}"/>
              </a:ext>
            </a:extLst>
          </p:cNvPr>
          <p:cNvSpPr/>
          <p:nvPr/>
        </p:nvSpPr>
        <p:spPr>
          <a:xfrm>
            <a:off x="0" y="0"/>
            <a:ext cx="12192000" cy="6857321"/>
          </a:xfrm>
          <a:prstGeom prst="rect">
            <a:avLst/>
          </a:prstGeom>
          <a:gradFill flip="none" rotWithShape="1">
            <a:gsLst>
              <a:gs pos="21000">
                <a:srgbClr val="000000">
                  <a:alpha val="50000"/>
                </a:srgbClr>
              </a:gs>
              <a:gs pos="39000">
                <a:schemeClr val="bg1">
                  <a:lumMod val="22000"/>
                  <a:alpha val="0"/>
                </a:scheme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pic>
        <p:nvPicPr>
          <p:cNvPr id="9" name="Picture 8">
            <a:extLst>
              <a:ext uri="{FF2B5EF4-FFF2-40B4-BE49-F238E27FC236}">
                <a16:creationId xmlns:a16="http://schemas.microsoft.com/office/drawing/2014/main" id="{0D7E0F57-114D-4CAE-84AE-5D7445B31C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1C7D178C-9152-4951-AB61-3D710D27A8E8}"/>
              </a:ext>
            </a:extLst>
          </p:cNvPr>
          <p:cNvSpPr>
            <a:spLocks noGrp="1"/>
          </p:cNvSpPr>
          <p:nvPr>
            <p:ph type="ctrTitle"/>
          </p:nvPr>
        </p:nvSpPr>
        <p:spPr/>
        <p:txBody>
          <a:bodyPr>
            <a:normAutofit/>
          </a:bodyPr>
          <a:lstStyle/>
          <a:p>
            <a:r>
              <a:rPr lang="en-GB" dirty="0"/>
              <a:t>TV is </a:t>
            </a:r>
            <a:r>
              <a:rPr lang="en-GB" i="1" dirty="0"/>
              <a:t>the</a:t>
            </a:r>
            <a:r>
              <a:rPr lang="en-GB" dirty="0"/>
              <a:t> emotional medium and builds </a:t>
            </a:r>
            <a:br>
              <a:rPr lang="en-GB" dirty="0"/>
            </a:br>
            <a:r>
              <a:rPr lang="en-GB" dirty="0"/>
              <a:t>brand fame </a:t>
            </a:r>
          </a:p>
        </p:txBody>
      </p:sp>
      <p:sp>
        <p:nvSpPr>
          <p:cNvPr id="2" name="Text Placeholder 1">
            <a:extLst>
              <a:ext uri="{FF2B5EF4-FFF2-40B4-BE49-F238E27FC236}">
                <a16:creationId xmlns:a16="http://schemas.microsoft.com/office/drawing/2014/main" id="{484E6C0E-3DBF-479C-8F3C-E0CED9CBC831}"/>
              </a:ext>
            </a:extLst>
          </p:cNvPr>
          <p:cNvSpPr>
            <a:spLocks noGrp="1"/>
          </p:cNvSpPr>
          <p:nvPr>
            <p:ph type="body" sz="quarter" idx="14"/>
          </p:nvPr>
        </p:nvSpPr>
        <p:spPr/>
        <p:txBody>
          <a:bodyPr/>
          <a:lstStyle/>
          <a:p>
            <a:r>
              <a:rPr lang="en-US" dirty="0"/>
              <a:t>SECTION FIVE</a:t>
            </a:r>
            <a:endParaRPr lang="en-GB" dirty="0"/>
          </a:p>
        </p:txBody>
      </p:sp>
      <p:cxnSp>
        <p:nvCxnSpPr>
          <p:cNvPr id="8" name="Straight Connector 7">
            <a:extLst>
              <a:ext uri="{FF2B5EF4-FFF2-40B4-BE49-F238E27FC236}">
                <a16:creationId xmlns:a16="http://schemas.microsoft.com/office/drawing/2014/main" id="{50E544E4-F103-4920-9502-1BC1B99B04F7}"/>
              </a:ext>
            </a:extLst>
          </p:cNvPr>
          <p:cNvCxnSpPr/>
          <p:nvPr/>
        </p:nvCxnSpPr>
        <p:spPr>
          <a:xfrm>
            <a:off x="479425" y="467468"/>
            <a:ext cx="5521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33EF292-DD73-4506-A7DF-23706D0CCF7B}"/>
              </a:ext>
            </a:extLst>
          </p:cNvPr>
          <p:cNvSpPr txBox="1"/>
          <p:nvPr/>
        </p:nvSpPr>
        <p:spPr>
          <a:xfrm rot="16200000">
            <a:off x="10486929" y="4324278"/>
            <a:ext cx="2982494" cy="246221"/>
          </a:xfrm>
          <a:prstGeom prst="rect">
            <a:avLst/>
          </a:prstGeom>
          <a:noFill/>
        </p:spPr>
        <p:txBody>
          <a:bodyPr wrap="square" rtlCol="0">
            <a:spAutoFit/>
          </a:bodyPr>
          <a:lstStyle/>
          <a:p>
            <a:r>
              <a:rPr lang="en-US" sz="1000" dirty="0">
                <a:solidFill>
                  <a:schemeClr val="bg1"/>
                </a:solidFill>
              </a:rPr>
              <a:t>The Birthday Draw - Is It Your Lucky Day</a:t>
            </a:r>
            <a:endParaRPr lang="en-GB" sz="1000" dirty="0">
              <a:solidFill>
                <a:schemeClr val="bg1"/>
              </a:solidFill>
            </a:endParaRPr>
          </a:p>
        </p:txBody>
      </p:sp>
    </p:spTree>
    <p:custDataLst>
      <p:tags r:id="rId1"/>
    </p:custDataLst>
    <p:extLst>
      <p:ext uri="{BB962C8B-B14F-4D97-AF65-F5344CB8AC3E}">
        <p14:creationId xmlns:p14="http://schemas.microsoft.com/office/powerpoint/2010/main" val="2056448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1EFE837F-D21D-AD68-193F-008DF46AF1D6}"/>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20764" r="20764"/>
          <a:stretch>
            <a:fillRect/>
          </a:stretch>
        </p:blipFill>
        <p:spPr>
          <a:prstGeom prst="rect">
            <a:avLst/>
          </a:prstGeom>
          <a:solidFill>
            <a:prstClr val="white">
              <a:lumMod val="85000"/>
            </a:prstClr>
          </a:solidFill>
        </p:spPr>
      </p:pic>
      <p:sp>
        <p:nvSpPr>
          <p:cNvPr id="5" name="Title 4"/>
          <p:cNvSpPr>
            <a:spLocks noGrp="1"/>
          </p:cNvSpPr>
          <p:nvPr>
            <p:ph type="title"/>
          </p:nvPr>
        </p:nvSpPr>
        <p:spPr/>
        <p:txBody>
          <a:bodyPr/>
          <a:lstStyle/>
          <a:p>
            <a:r>
              <a:rPr lang="en-GB" dirty="0"/>
              <a:t>In this deck…</a:t>
            </a:r>
          </a:p>
        </p:txBody>
      </p:sp>
      <p:sp>
        <p:nvSpPr>
          <p:cNvPr id="15" name="Rectangle 14"/>
          <p:cNvSpPr/>
          <p:nvPr/>
        </p:nvSpPr>
        <p:spPr>
          <a:xfrm>
            <a:off x="371476" y="1304925"/>
            <a:ext cx="5448300" cy="223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4" name="Table 13"/>
          <p:cNvGraphicFramePr>
            <a:graphicFrameLocks noGrp="1"/>
          </p:cNvGraphicFramePr>
          <p:nvPr>
            <p:extLst>
              <p:ext uri="{D42A27DB-BD31-4B8C-83A1-F6EECF244321}">
                <p14:modId xmlns:p14="http://schemas.microsoft.com/office/powerpoint/2010/main" val="4116099771"/>
              </p:ext>
            </p:extLst>
          </p:nvPr>
        </p:nvGraphicFramePr>
        <p:xfrm>
          <a:off x="371475" y="1416793"/>
          <a:ext cx="5137719" cy="2830860"/>
        </p:xfrm>
        <a:graphic>
          <a:graphicData uri="http://schemas.openxmlformats.org/drawingml/2006/table">
            <a:tbl>
              <a:tblPr firstRow="1" bandRow="1">
                <a:tableStyleId>{5C22544A-7EE6-4342-B048-85BDC9FD1C3A}</a:tableStyleId>
              </a:tblPr>
              <a:tblGrid>
                <a:gridCol w="4672134">
                  <a:extLst>
                    <a:ext uri="{9D8B030D-6E8A-4147-A177-3AD203B41FA5}">
                      <a16:colId xmlns:a16="http://schemas.microsoft.com/office/drawing/2014/main" val="1497214192"/>
                    </a:ext>
                  </a:extLst>
                </a:gridCol>
                <a:gridCol w="465585">
                  <a:extLst>
                    <a:ext uri="{9D8B030D-6E8A-4147-A177-3AD203B41FA5}">
                      <a16:colId xmlns:a16="http://schemas.microsoft.com/office/drawing/2014/main" val="2303286546"/>
                    </a:ext>
                  </a:extLst>
                </a:gridCol>
              </a:tblGrid>
              <a:tr h="457464">
                <a:tc>
                  <a:txBody>
                    <a:bodyPr/>
                    <a:lstStyle/>
                    <a:p>
                      <a:r>
                        <a:rPr lang="en-GB" sz="1200" b="1" dirty="0">
                          <a:solidFill>
                            <a:schemeClr val="tx2"/>
                          </a:solidFill>
                        </a:rPr>
                        <a:t>TV VIEWING: THE FACTS</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US" sz="2000" b="1" dirty="0">
                          <a:solidFill>
                            <a:schemeClr val="accent1"/>
                          </a:solidFill>
                        </a:rPr>
                        <a:t>01</a:t>
                      </a:r>
                      <a:endParaRPr lang="en-GB" sz="2000" b="1" dirty="0">
                        <a:solidFill>
                          <a:schemeClr val="accent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7255761"/>
                  </a:ext>
                </a:extLst>
              </a:tr>
              <a:tr h="500502">
                <a:tc>
                  <a:txBody>
                    <a:bodyPr/>
                    <a:lstStyle/>
                    <a:p>
                      <a:r>
                        <a:rPr lang="en-GB" sz="1200" b="1" dirty="0">
                          <a:solidFill>
                            <a:schemeClr val="accent2"/>
                          </a:solidFill>
                        </a:rPr>
                        <a:t>TV IS A TRUSTED &amp; SAFE ENVIRONMENT FOR BRANDS</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US" sz="2000" b="1" dirty="0">
                          <a:solidFill>
                            <a:schemeClr val="accent2"/>
                          </a:solidFill>
                        </a:rPr>
                        <a:t>02</a:t>
                      </a:r>
                      <a:endParaRPr lang="en-GB" sz="2000" b="1" dirty="0">
                        <a:solidFill>
                          <a:schemeClr val="accent2"/>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935599331"/>
                  </a:ext>
                </a:extLst>
              </a:tr>
              <a:tr h="457464">
                <a:tc>
                  <a:txBody>
                    <a:bodyPr/>
                    <a:lstStyle/>
                    <a:p>
                      <a:r>
                        <a:rPr lang="en-GB" sz="1200" b="1" dirty="0">
                          <a:solidFill>
                            <a:schemeClr val="accent3"/>
                          </a:solidFill>
                        </a:rPr>
                        <a:t>TV: THE MOST EFFECTIVE ADVERTISING</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US" sz="2000" b="1" dirty="0">
                          <a:solidFill>
                            <a:schemeClr val="accent3"/>
                          </a:solidFill>
                        </a:rPr>
                        <a:t>03</a:t>
                      </a:r>
                      <a:endParaRPr lang="en-GB" sz="2000" b="1" dirty="0">
                        <a:solidFill>
                          <a:schemeClr val="accent3"/>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177238576"/>
                  </a:ext>
                </a:extLst>
              </a:tr>
              <a:tr h="457464">
                <a:tc>
                  <a:txBody>
                    <a:bodyPr/>
                    <a:lstStyle/>
                    <a:p>
                      <a:r>
                        <a:rPr lang="en-GB" sz="1200" b="1" dirty="0">
                          <a:solidFill>
                            <a:schemeClr val="accent5"/>
                          </a:solidFill>
                        </a:rPr>
                        <a:t>TV HAS UNBEATABLE SCALE AND REACH</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US" sz="2000" b="1" dirty="0">
                          <a:solidFill>
                            <a:schemeClr val="accent5"/>
                          </a:solidFill>
                        </a:rPr>
                        <a:t>04</a:t>
                      </a:r>
                      <a:endParaRPr lang="en-GB" sz="2000" b="1" dirty="0">
                        <a:solidFill>
                          <a:schemeClr val="accent5"/>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991080986"/>
                  </a:ext>
                </a:extLst>
              </a:tr>
              <a:tr h="457464">
                <a:tc>
                  <a:txBody>
                    <a:bodyPr/>
                    <a:lstStyle/>
                    <a:p>
                      <a:r>
                        <a:rPr lang="en-GB" sz="1200" b="1" dirty="0">
                          <a:solidFill>
                            <a:schemeClr val="accent6"/>
                          </a:solidFill>
                        </a:rPr>
                        <a:t>TV IS </a:t>
                      </a:r>
                      <a:r>
                        <a:rPr lang="en-GB" sz="1200" b="1" i="1" dirty="0">
                          <a:solidFill>
                            <a:schemeClr val="accent6"/>
                          </a:solidFill>
                        </a:rPr>
                        <a:t>THE</a:t>
                      </a:r>
                      <a:r>
                        <a:rPr lang="en-GB" sz="1200" b="1" dirty="0">
                          <a:solidFill>
                            <a:schemeClr val="accent6"/>
                          </a:solidFill>
                        </a:rPr>
                        <a:t> EMOTIONAL MEDIUM AND BUILDS BRAND FAME </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US" sz="2000" b="1" dirty="0">
                          <a:solidFill>
                            <a:schemeClr val="accent6"/>
                          </a:solidFill>
                        </a:rPr>
                        <a:t>05</a:t>
                      </a:r>
                      <a:endParaRPr lang="en-GB" sz="2000" b="1" dirty="0">
                        <a:solidFill>
                          <a:schemeClr val="accent6"/>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347139405"/>
                  </a:ext>
                </a:extLst>
              </a:tr>
              <a:tr h="500502">
                <a:tc>
                  <a:txBody>
                    <a:bodyPr/>
                    <a:lstStyle/>
                    <a:p>
                      <a:r>
                        <a:rPr lang="en-GB" sz="1200" b="1" dirty="0">
                          <a:solidFill>
                            <a:schemeClr val="bg2"/>
                          </a:solidFill>
                        </a:rPr>
                        <a:t>TV IS GREAT VALUE</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US" sz="2000" b="1" dirty="0">
                          <a:solidFill>
                            <a:schemeClr val="bg2"/>
                          </a:solidFill>
                        </a:rPr>
                        <a:t>06</a:t>
                      </a:r>
                      <a:endParaRPr lang="en-GB" sz="2000" b="1" dirty="0">
                        <a:solidFill>
                          <a:schemeClr val="bg2"/>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921765420"/>
                  </a:ext>
                </a:extLst>
              </a:tr>
            </a:tbl>
          </a:graphicData>
        </a:graphic>
      </p:graphicFrame>
      <p:sp>
        <p:nvSpPr>
          <p:cNvPr id="22" name="TextBox 21">
            <a:extLst>
              <a:ext uri="{FF2B5EF4-FFF2-40B4-BE49-F238E27FC236}">
                <a16:creationId xmlns:a16="http://schemas.microsoft.com/office/drawing/2014/main" id="{E5FB1FAD-A007-46D4-9849-F28A2661F251}"/>
              </a:ext>
            </a:extLst>
          </p:cNvPr>
          <p:cNvSpPr txBox="1"/>
          <p:nvPr/>
        </p:nvSpPr>
        <p:spPr>
          <a:xfrm rot="16200000">
            <a:off x="10486929" y="4324278"/>
            <a:ext cx="2982494" cy="246221"/>
          </a:xfrm>
          <a:prstGeom prst="rect">
            <a:avLst/>
          </a:prstGeom>
          <a:noFill/>
        </p:spPr>
        <p:txBody>
          <a:bodyPr wrap="square" rtlCol="0">
            <a:spAutoFit/>
          </a:bodyPr>
          <a:lstStyle/>
          <a:p>
            <a:r>
              <a:rPr lang="it-IT" sz="1000" dirty="0">
                <a:solidFill>
                  <a:schemeClr val="bg1"/>
                </a:solidFill>
              </a:rPr>
              <a:t>La Famiglia Rana - Grazie, Sofia</a:t>
            </a:r>
            <a:endParaRPr lang="en-GB" sz="1000" dirty="0">
              <a:solidFill>
                <a:schemeClr val="bg1"/>
              </a:solidFill>
            </a:endParaRPr>
          </a:p>
        </p:txBody>
      </p:sp>
    </p:spTree>
    <p:custDataLst>
      <p:tags r:id="rId1"/>
    </p:custDataLst>
    <p:extLst>
      <p:ext uri="{BB962C8B-B14F-4D97-AF65-F5344CB8AC3E}">
        <p14:creationId xmlns:p14="http://schemas.microsoft.com/office/powerpoint/2010/main" val="2918716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D89ABC49-C364-2D13-B20A-2D159809CEBC}"/>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a:prstGeom prst="rect">
            <a:avLst/>
          </a:prstGeom>
          <a:solidFill>
            <a:prstClr val="white">
              <a:lumMod val="85000"/>
            </a:prstClr>
          </a:solidFill>
        </p:spPr>
      </p:pic>
      <p:sp>
        <p:nvSpPr>
          <p:cNvPr id="5" name="Title 4">
            <a:extLst>
              <a:ext uri="{FF2B5EF4-FFF2-40B4-BE49-F238E27FC236}">
                <a16:creationId xmlns:a16="http://schemas.microsoft.com/office/drawing/2014/main" id="{B320F8FB-5033-458F-9204-AEFF3FBEA82B}"/>
              </a:ext>
            </a:extLst>
          </p:cNvPr>
          <p:cNvSpPr>
            <a:spLocks noGrp="1"/>
          </p:cNvSpPr>
          <p:nvPr>
            <p:ph type="title"/>
          </p:nvPr>
        </p:nvSpPr>
        <p:spPr>
          <a:xfrm>
            <a:off x="371476" y="224929"/>
            <a:ext cx="5636418" cy="1021181"/>
          </a:xfrm>
        </p:spPr>
        <p:txBody>
          <a:bodyPr>
            <a:normAutofit fontScale="90000"/>
          </a:bodyPr>
          <a:lstStyle/>
          <a:p>
            <a:r>
              <a:rPr lang="en-GB" dirty="0"/>
              <a:t>Summary - TV is </a:t>
            </a:r>
            <a:r>
              <a:rPr lang="en-GB" i="1" dirty="0"/>
              <a:t>the</a:t>
            </a:r>
            <a:r>
              <a:rPr lang="en-GB" dirty="0"/>
              <a:t> emotional medium and builds </a:t>
            </a:r>
            <a:br>
              <a:rPr lang="en-GB" dirty="0"/>
            </a:br>
            <a:r>
              <a:rPr lang="en-GB" dirty="0"/>
              <a:t>brand fame </a:t>
            </a:r>
          </a:p>
        </p:txBody>
      </p:sp>
      <p:sp>
        <p:nvSpPr>
          <p:cNvPr id="6" name="Text Placeholder 5">
            <a:extLst>
              <a:ext uri="{FF2B5EF4-FFF2-40B4-BE49-F238E27FC236}">
                <a16:creationId xmlns:a16="http://schemas.microsoft.com/office/drawing/2014/main" id="{A2A3C695-2730-4CAC-B2EA-B2EAFB1A9F08}"/>
              </a:ext>
            </a:extLst>
          </p:cNvPr>
          <p:cNvSpPr>
            <a:spLocks noGrp="1"/>
          </p:cNvSpPr>
          <p:nvPr>
            <p:ph type="body" sz="quarter" idx="13"/>
          </p:nvPr>
        </p:nvSpPr>
        <p:spPr/>
        <p:txBody>
          <a:bodyPr>
            <a:normAutofit/>
          </a:bodyPr>
          <a:lstStyle/>
          <a:p>
            <a:pPr marL="285750" marR="0" indent="-285750">
              <a:spcAft>
                <a:spcPts val="1200"/>
              </a:spcAft>
              <a:buFont typeface="Arial" panose="020B0604020202020204" pitchFamily="34" charset="0"/>
              <a:buChar char="—"/>
            </a:pPr>
            <a:r>
              <a:rPr lang="en-GB" sz="1800" dirty="0"/>
              <a:t>TV advertising is most likely to make you laugh </a:t>
            </a:r>
            <a:r>
              <a:rPr lang="en-GB" sz="2000" b="1" dirty="0">
                <a:solidFill>
                  <a:schemeClr val="tx2"/>
                </a:solidFill>
              </a:rPr>
              <a:t>(52%) </a:t>
            </a:r>
            <a:r>
              <a:rPr lang="en-GB" sz="1800" dirty="0"/>
              <a:t>and is the most liked </a:t>
            </a:r>
            <a:r>
              <a:rPr lang="en-GB" sz="2000" b="1" dirty="0">
                <a:solidFill>
                  <a:schemeClr val="tx2"/>
                </a:solidFill>
              </a:rPr>
              <a:t>(40%)</a:t>
            </a:r>
          </a:p>
          <a:p>
            <a:pPr marL="285750" marR="0" indent="-285750">
              <a:spcAft>
                <a:spcPts val="1200"/>
              </a:spcAft>
              <a:buFont typeface="Arial" panose="020B0604020202020204" pitchFamily="34" charset="0"/>
              <a:buChar char="—"/>
            </a:pPr>
            <a:r>
              <a:rPr lang="en-GB" sz="1800" dirty="0"/>
              <a:t>TV is the medium most likely to signal </a:t>
            </a:r>
            <a:r>
              <a:rPr lang="en-GB" sz="2000" b="1" dirty="0">
                <a:solidFill>
                  <a:schemeClr val="tx2"/>
                </a:solidFill>
              </a:rPr>
              <a:t>brand fame </a:t>
            </a:r>
          </a:p>
          <a:p>
            <a:pPr marL="285750" marR="0" indent="-285750">
              <a:spcAft>
                <a:spcPts val="1200"/>
              </a:spcAft>
              <a:buFont typeface="Arial" panose="020B0604020202020204" pitchFamily="34" charset="0"/>
              <a:buChar char="—"/>
            </a:pPr>
            <a:r>
              <a:rPr lang="en-GB" sz="1800" dirty="0"/>
              <a:t>Higher-performing creatively-awarded campaigns are most likely to have higher shares of spend on TV</a:t>
            </a:r>
          </a:p>
        </p:txBody>
      </p:sp>
      <p:sp>
        <p:nvSpPr>
          <p:cNvPr id="18" name="TextBox 17">
            <a:extLst>
              <a:ext uri="{FF2B5EF4-FFF2-40B4-BE49-F238E27FC236}">
                <a16:creationId xmlns:a16="http://schemas.microsoft.com/office/drawing/2014/main" id="{756EC0BF-964B-4FD7-8700-F029D3E43DED}"/>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Sky Mobile - Keep Rollin </a:t>
            </a:r>
          </a:p>
        </p:txBody>
      </p:sp>
      <p:sp>
        <p:nvSpPr>
          <p:cNvPr id="7" name="Text Placeholder 12">
            <a:extLst>
              <a:ext uri="{FF2B5EF4-FFF2-40B4-BE49-F238E27FC236}">
                <a16:creationId xmlns:a16="http://schemas.microsoft.com/office/drawing/2014/main" id="{67B37C66-0F37-432E-A3CF-1FFADF977E78}"/>
              </a:ext>
            </a:extLst>
          </p:cNvPr>
          <p:cNvSpPr txBox="1">
            <a:spLocks/>
          </p:cNvSpPr>
          <p:nvPr/>
        </p:nvSpPr>
        <p:spPr>
          <a:xfrm>
            <a:off x="0" y="5633835"/>
            <a:ext cx="172757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800" dirty="0"/>
              <a:t>Sources: please see notes</a:t>
            </a:r>
          </a:p>
          <a:p>
            <a:pPr>
              <a:spcBef>
                <a:spcPts val="0"/>
              </a:spcBef>
            </a:pPr>
            <a:endParaRPr lang="en-GB" sz="800" dirty="0"/>
          </a:p>
        </p:txBody>
      </p:sp>
    </p:spTree>
    <p:extLst>
      <p:ext uri="{BB962C8B-B14F-4D97-AF65-F5344CB8AC3E}">
        <p14:creationId xmlns:p14="http://schemas.microsoft.com/office/powerpoint/2010/main" val="3128699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2F419-1D49-41EA-889B-1BB5D7E0F04B}"/>
              </a:ext>
            </a:extLst>
          </p:cNvPr>
          <p:cNvSpPr>
            <a:spLocks noGrp="1"/>
          </p:cNvSpPr>
          <p:nvPr>
            <p:ph type="title"/>
          </p:nvPr>
        </p:nvSpPr>
        <p:spPr/>
        <p:txBody>
          <a:bodyPr/>
          <a:lstStyle/>
          <a:p>
            <a:r>
              <a:rPr lang="en-GB" dirty="0"/>
              <a:t>TV ads evoke emotion more than those in other media</a:t>
            </a:r>
          </a:p>
        </p:txBody>
      </p:sp>
      <p:sp>
        <p:nvSpPr>
          <p:cNvPr id="3" name="Text Placeholder 2">
            <a:extLst>
              <a:ext uri="{FF2B5EF4-FFF2-40B4-BE49-F238E27FC236}">
                <a16:creationId xmlns:a16="http://schemas.microsoft.com/office/drawing/2014/main" id="{2D7D6E51-D248-4D13-B7CD-EF06AFBC36B2}"/>
              </a:ext>
            </a:extLst>
          </p:cNvPr>
          <p:cNvSpPr>
            <a:spLocks noGrp="1"/>
          </p:cNvSpPr>
          <p:nvPr>
            <p:ph type="body" sz="quarter" idx="15"/>
          </p:nvPr>
        </p:nvSpPr>
        <p:spPr>
          <a:xfrm>
            <a:off x="203404" y="5467143"/>
            <a:ext cx="11334817" cy="304800"/>
          </a:xfrm>
        </p:spPr>
        <p:txBody>
          <a:bodyPr/>
          <a:lstStyle/>
          <a:p>
            <a:pPr>
              <a:spcBef>
                <a:spcPts val="0"/>
              </a:spcBef>
            </a:pPr>
            <a:r>
              <a:rPr lang="en-GB" sz="1000" b="0" dirty="0">
                <a:solidFill>
                  <a:prstClr val="black">
                    <a:lumMod val="75000"/>
                    <a:lumOff val="25000"/>
                  </a:prstClr>
                </a:solidFill>
                <a:latin typeface="Arial"/>
              </a:rPr>
              <a:t>Source: Adnormal Behaviour, 2022, Ipsos / Thinkbox. </a:t>
            </a:r>
            <a:r>
              <a:rPr lang="en-GB" sz="1000" b="0" dirty="0">
                <a:solidFill>
                  <a:prstClr val="black">
                    <a:lumMod val="75000"/>
                    <a:lumOff val="25000"/>
                  </a:prstClr>
                </a:solidFill>
              </a:rPr>
              <a:t>Q.</a:t>
            </a:r>
            <a:r>
              <a:rPr lang="en-GB" sz="1000" b="0" dirty="0">
                <a:solidFill>
                  <a:prstClr val="black">
                    <a:lumMod val="75000"/>
                    <a:lumOff val="25000"/>
                  </a:prstClr>
                </a:solidFill>
                <a:latin typeface="Arial"/>
              </a:rPr>
              <a:t>TN3: In which, if any, of the following places are you most likely to find advertising that...</a:t>
            </a:r>
          </a:p>
          <a:p>
            <a:pPr>
              <a:spcBef>
                <a:spcPts val="0"/>
              </a:spcBef>
            </a:pPr>
            <a:r>
              <a:rPr lang="en-GB" sz="1000" b="0" dirty="0">
                <a:solidFill>
                  <a:prstClr val="black">
                    <a:lumMod val="75000"/>
                    <a:lumOff val="25000"/>
                  </a:prstClr>
                </a:solidFill>
                <a:latin typeface="Arial"/>
              </a:rPr>
              <a:t>Base: ‘normal’ people (1,158)</a:t>
            </a:r>
          </a:p>
        </p:txBody>
      </p:sp>
      <p:sp>
        <p:nvSpPr>
          <p:cNvPr id="66" name="Rectangle 65">
            <a:extLst>
              <a:ext uri="{FF2B5EF4-FFF2-40B4-BE49-F238E27FC236}">
                <a16:creationId xmlns:a16="http://schemas.microsoft.com/office/drawing/2014/main" id="{4F4DE7A0-A6BC-455A-BC83-776E2A44FAC5}"/>
              </a:ext>
            </a:extLst>
          </p:cNvPr>
          <p:cNvSpPr/>
          <p:nvPr/>
        </p:nvSpPr>
        <p:spPr>
          <a:xfrm>
            <a:off x="924197" y="1157320"/>
            <a:ext cx="9849195" cy="530679"/>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In which, if any, of the following places are you most likely to find advertising that…</a:t>
            </a:r>
          </a:p>
        </p:txBody>
      </p:sp>
      <p:graphicFrame>
        <p:nvGraphicFramePr>
          <p:cNvPr id="4" name="Table 3">
            <a:extLst>
              <a:ext uri="{FF2B5EF4-FFF2-40B4-BE49-F238E27FC236}">
                <a16:creationId xmlns:a16="http://schemas.microsoft.com/office/drawing/2014/main" id="{D802D43D-9D33-A9FA-71C7-FF66E9D57FF1}"/>
              </a:ext>
            </a:extLst>
          </p:cNvPr>
          <p:cNvGraphicFramePr>
            <a:graphicFrameLocks noGrp="1"/>
          </p:cNvGraphicFramePr>
          <p:nvPr>
            <p:extLst>
              <p:ext uri="{D42A27DB-BD31-4B8C-83A1-F6EECF244321}">
                <p14:modId xmlns:p14="http://schemas.microsoft.com/office/powerpoint/2010/main" val="1843645742"/>
              </p:ext>
            </p:extLst>
          </p:nvPr>
        </p:nvGraphicFramePr>
        <p:xfrm>
          <a:off x="499006" y="1687999"/>
          <a:ext cx="11213568" cy="3552616"/>
        </p:xfrm>
        <a:graphic>
          <a:graphicData uri="http://schemas.openxmlformats.org/drawingml/2006/table">
            <a:tbl>
              <a:tblPr/>
              <a:tblGrid>
                <a:gridCol w="1953966">
                  <a:extLst>
                    <a:ext uri="{9D8B030D-6E8A-4147-A177-3AD203B41FA5}">
                      <a16:colId xmlns:a16="http://schemas.microsoft.com/office/drawing/2014/main" val="199346194"/>
                    </a:ext>
                  </a:extLst>
                </a:gridCol>
                <a:gridCol w="841782">
                  <a:extLst>
                    <a:ext uri="{9D8B030D-6E8A-4147-A177-3AD203B41FA5}">
                      <a16:colId xmlns:a16="http://schemas.microsoft.com/office/drawing/2014/main" val="472225147"/>
                    </a:ext>
                  </a:extLst>
                </a:gridCol>
                <a:gridCol w="841782">
                  <a:extLst>
                    <a:ext uri="{9D8B030D-6E8A-4147-A177-3AD203B41FA5}">
                      <a16:colId xmlns:a16="http://schemas.microsoft.com/office/drawing/2014/main" val="202582161"/>
                    </a:ext>
                  </a:extLst>
                </a:gridCol>
                <a:gridCol w="841782">
                  <a:extLst>
                    <a:ext uri="{9D8B030D-6E8A-4147-A177-3AD203B41FA5}">
                      <a16:colId xmlns:a16="http://schemas.microsoft.com/office/drawing/2014/main" val="3140456279"/>
                    </a:ext>
                  </a:extLst>
                </a:gridCol>
                <a:gridCol w="841782">
                  <a:extLst>
                    <a:ext uri="{9D8B030D-6E8A-4147-A177-3AD203B41FA5}">
                      <a16:colId xmlns:a16="http://schemas.microsoft.com/office/drawing/2014/main" val="3475034375"/>
                    </a:ext>
                  </a:extLst>
                </a:gridCol>
                <a:gridCol w="841782">
                  <a:extLst>
                    <a:ext uri="{9D8B030D-6E8A-4147-A177-3AD203B41FA5}">
                      <a16:colId xmlns:a16="http://schemas.microsoft.com/office/drawing/2014/main" val="968026830"/>
                    </a:ext>
                  </a:extLst>
                </a:gridCol>
                <a:gridCol w="841782">
                  <a:extLst>
                    <a:ext uri="{9D8B030D-6E8A-4147-A177-3AD203B41FA5}">
                      <a16:colId xmlns:a16="http://schemas.microsoft.com/office/drawing/2014/main" val="3508071148"/>
                    </a:ext>
                  </a:extLst>
                </a:gridCol>
                <a:gridCol w="841782">
                  <a:extLst>
                    <a:ext uri="{9D8B030D-6E8A-4147-A177-3AD203B41FA5}">
                      <a16:colId xmlns:a16="http://schemas.microsoft.com/office/drawing/2014/main" val="3799265399"/>
                    </a:ext>
                  </a:extLst>
                </a:gridCol>
                <a:gridCol w="841782">
                  <a:extLst>
                    <a:ext uri="{9D8B030D-6E8A-4147-A177-3AD203B41FA5}">
                      <a16:colId xmlns:a16="http://schemas.microsoft.com/office/drawing/2014/main" val="51595348"/>
                    </a:ext>
                  </a:extLst>
                </a:gridCol>
                <a:gridCol w="841782">
                  <a:extLst>
                    <a:ext uri="{9D8B030D-6E8A-4147-A177-3AD203B41FA5}">
                      <a16:colId xmlns:a16="http://schemas.microsoft.com/office/drawing/2014/main" val="999542986"/>
                    </a:ext>
                  </a:extLst>
                </a:gridCol>
                <a:gridCol w="841782">
                  <a:extLst>
                    <a:ext uri="{9D8B030D-6E8A-4147-A177-3AD203B41FA5}">
                      <a16:colId xmlns:a16="http://schemas.microsoft.com/office/drawing/2014/main" val="1234691791"/>
                    </a:ext>
                  </a:extLst>
                </a:gridCol>
                <a:gridCol w="841782">
                  <a:extLst>
                    <a:ext uri="{9D8B030D-6E8A-4147-A177-3AD203B41FA5}">
                      <a16:colId xmlns:a16="http://schemas.microsoft.com/office/drawing/2014/main" val="3950011783"/>
                    </a:ext>
                  </a:extLst>
                </a:gridCol>
              </a:tblGrid>
              <a:tr h="888154">
                <a:tc>
                  <a:txBody>
                    <a:bodyPr/>
                    <a:lstStyle/>
                    <a:p>
                      <a:pPr algn="l" fontAlgn="b"/>
                      <a:endParaRPr lang="en-GB" sz="900" b="0" i="0" u="none" strike="noStrike">
                        <a:solidFill>
                          <a:srgbClr val="000000"/>
                        </a:solidFill>
                        <a:effectLst/>
                        <a:latin typeface="Calibri" panose="020F0502020204030204" pitchFamily="34" charset="0"/>
                      </a:endParaRPr>
                    </a:p>
                  </a:txBody>
                  <a:tcPr marL="6083" marR="6083" marT="6083" marB="0" anchor="b">
                    <a:lnL>
                      <a:noFill/>
                    </a:lnL>
                    <a:lnR>
                      <a:noFill/>
                    </a:lnR>
                    <a:lnT>
                      <a:noFill/>
                    </a:lnT>
                    <a:lnB>
                      <a:noFill/>
                    </a:lnB>
                  </a:tcPr>
                </a:tc>
                <a:tc>
                  <a:txBody>
                    <a:bodyPr/>
                    <a:lstStyle/>
                    <a:p>
                      <a:pPr algn="ctr" fontAlgn="b"/>
                      <a:r>
                        <a:rPr lang="en-GB" sz="1050" b="0" i="0" u="none" strike="noStrike" dirty="0">
                          <a:solidFill>
                            <a:srgbClr val="000000"/>
                          </a:solidFill>
                          <a:effectLst/>
                          <a:latin typeface="+mj-lt"/>
                        </a:rPr>
                        <a:t>TV</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Social Media</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Radio</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YouTube</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Cinema</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Magazines</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Outdoor</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Newspapers</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Search</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Direct Mail</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Websites</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3034413"/>
                  </a:ext>
                </a:extLst>
              </a:tr>
              <a:tr h="888154">
                <a:tc>
                  <a:txBody>
                    <a:bodyPr/>
                    <a:lstStyle/>
                    <a:p>
                      <a:pPr algn="ctr" fontAlgn="b"/>
                      <a:r>
                        <a:rPr lang="en-GB" sz="1600" b="1" i="0" u="none" strike="noStrike" kern="1200" dirty="0">
                          <a:solidFill>
                            <a:srgbClr val="000000"/>
                          </a:solidFill>
                          <a:effectLst/>
                          <a:latin typeface="Arial" panose="020B0604020202020204" pitchFamily="34" charset="0"/>
                          <a:ea typeface="+mn-ea"/>
                          <a:cs typeface="Arial" panose="020B0604020202020204" pitchFamily="34" charset="0"/>
                        </a:rPr>
                        <a:t>Makes you laugh</a:t>
                      </a:r>
                    </a:p>
                  </a:txBody>
                  <a:tcPr marL="6083" marR="6083" marT="6083" marB="0" anchor="ctr">
                    <a:lnL>
                      <a:noFill/>
                    </a:lnL>
                    <a:lnR w="6350" cap="flat" cmpd="sng" algn="ctr">
                      <a:solidFill>
                        <a:schemeClr val="tx1"/>
                      </a:solidFill>
                      <a:prstDash val="solid"/>
                      <a:round/>
                      <a:headEnd type="none" w="med" len="med"/>
                      <a:tailEnd type="none" w="med" len="med"/>
                    </a:lnR>
                    <a:lnT>
                      <a:noFill/>
                    </a:lnT>
                    <a:lnB>
                      <a:noFill/>
                    </a:lnB>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52%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3BE7B"/>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35%</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DCF7F"/>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13%</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8E583"/>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21%</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DDD82"/>
                    </a:solidFill>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16%</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283"/>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5%</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DCA7D"/>
                    </a:solidFill>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6%</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6%</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BAA77"/>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8696B"/>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3%</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98971"/>
                    </a:solidFill>
                  </a:tcPr>
                </a:tc>
                <a:extLst>
                  <a:ext uri="{0D108BD9-81ED-4DB2-BD59-A6C34878D82A}">
                    <a16:rowId xmlns:a16="http://schemas.microsoft.com/office/drawing/2014/main" val="2694017725"/>
                  </a:ext>
                </a:extLst>
              </a:tr>
              <a:tr h="888154">
                <a:tc>
                  <a:txBody>
                    <a:bodyPr/>
                    <a:lstStyle/>
                    <a:p>
                      <a:pPr algn="ctr" fontAlgn="b"/>
                      <a:r>
                        <a:rPr lang="en-GB" sz="1600" b="1" i="0" u="none" strike="noStrike" kern="1200" dirty="0">
                          <a:solidFill>
                            <a:srgbClr val="000000"/>
                          </a:solidFill>
                          <a:effectLst/>
                          <a:latin typeface="Arial" panose="020B0604020202020204" pitchFamily="34" charset="0"/>
                          <a:ea typeface="+mn-ea"/>
                          <a:cs typeface="Arial" panose="020B0604020202020204" pitchFamily="34" charset="0"/>
                        </a:rPr>
                        <a:t>Makes you feel emotional  </a:t>
                      </a:r>
                    </a:p>
                  </a:txBody>
                  <a:tcPr marL="6083" marR="6083" marT="6083" marB="0" anchor="ctr">
                    <a:lnL>
                      <a:noFill/>
                    </a:lnL>
                    <a:lnR w="6350" cap="flat" cmpd="sng" algn="ctr">
                      <a:solidFill>
                        <a:schemeClr val="tx1"/>
                      </a:solidFill>
                      <a:prstDash val="solid"/>
                      <a:round/>
                      <a:headEnd type="none" w="med" len="med"/>
                      <a:tailEnd type="none" w="med" len="med"/>
                    </a:lnR>
                    <a:lnT>
                      <a:noFill/>
                    </a:lnT>
                    <a:lnB>
                      <a:noFill/>
                    </a:lnB>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47%</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3BE7B"/>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17%</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6DF82"/>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6%</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10%</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0E7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15%</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DE283"/>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5%</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DCA7D"/>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3%</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98971"/>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9%</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4E884"/>
                    </a:solidFill>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BAA77"/>
                    </a:solidFill>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8696B"/>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8696B"/>
                    </a:solidFill>
                  </a:tcPr>
                </a:tc>
                <a:extLst>
                  <a:ext uri="{0D108BD9-81ED-4DB2-BD59-A6C34878D82A}">
                    <a16:rowId xmlns:a16="http://schemas.microsoft.com/office/drawing/2014/main" val="724907289"/>
                  </a:ext>
                </a:extLst>
              </a:tr>
              <a:tr h="888154">
                <a:tc>
                  <a:txBody>
                    <a:bodyPr/>
                    <a:lstStyle/>
                    <a:p>
                      <a:pPr algn="ctr" fontAlgn="b"/>
                      <a:r>
                        <a:rPr lang="en-GB" sz="1600" b="1" i="0" u="none" strike="noStrike" kern="1200" dirty="0">
                          <a:solidFill>
                            <a:srgbClr val="000000"/>
                          </a:solidFill>
                          <a:effectLst/>
                          <a:latin typeface="Arial" panose="020B0604020202020204" pitchFamily="34" charset="0"/>
                          <a:ea typeface="+mn-ea"/>
                          <a:cs typeface="Arial" panose="020B0604020202020204" pitchFamily="34" charset="0"/>
                        </a:rPr>
                        <a:t>You like</a:t>
                      </a:r>
                    </a:p>
                  </a:txBody>
                  <a:tcPr marL="6083" marR="6083" marT="6083" marB="0" anchor="ctr">
                    <a:lnL>
                      <a:noFill/>
                    </a:lnL>
                    <a:lnR w="6350" cap="flat" cmpd="sng" algn="ctr">
                      <a:solidFill>
                        <a:schemeClr val="tx1"/>
                      </a:solidFill>
                      <a:prstDash val="solid"/>
                      <a:round/>
                      <a:headEnd type="none" w="med" len="med"/>
                      <a:tailEnd type="none" w="med" len="med"/>
                    </a:lnR>
                    <a:lnT>
                      <a:noFill/>
                    </a:lnT>
                    <a:lnB>
                      <a:noFill/>
                    </a:lnB>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40%</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3BE7B"/>
                    </a:solidFill>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27%</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CD380"/>
                    </a:solidFill>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10%</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DCA7D"/>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4E8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15%</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FE7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8%</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BAA77"/>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4E8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8696B"/>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8696B"/>
                    </a:solidFill>
                  </a:tcPr>
                </a:tc>
                <a:extLst>
                  <a:ext uri="{0D108BD9-81ED-4DB2-BD59-A6C34878D82A}">
                    <a16:rowId xmlns:a16="http://schemas.microsoft.com/office/drawing/2014/main" val="1204686619"/>
                  </a:ext>
                </a:extLst>
              </a:tr>
            </a:tbl>
          </a:graphicData>
        </a:graphic>
      </p:graphicFrame>
      <p:sp>
        <p:nvSpPr>
          <p:cNvPr id="6" name="Freeform 30">
            <a:extLst>
              <a:ext uri="{FF2B5EF4-FFF2-40B4-BE49-F238E27FC236}">
                <a16:creationId xmlns:a16="http://schemas.microsoft.com/office/drawing/2014/main" id="{C388BD00-B467-C215-07E3-7823335D6176}"/>
              </a:ext>
            </a:extLst>
          </p:cNvPr>
          <p:cNvSpPr>
            <a:spLocks noEditPoints="1"/>
          </p:cNvSpPr>
          <p:nvPr/>
        </p:nvSpPr>
        <p:spPr bwMode="auto">
          <a:xfrm>
            <a:off x="8522326" y="1851308"/>
            <a:ext cx="429352" cy="388777"/>
          </a:xfrm>
          <a:custGeom>
            <a:avLst/>
            <a:gdLst>
              <a:gd name="T0" fmla="*/ 4153 w 6558"/>
              <a:gd name="T1" fmla="*/ 4801 h 5682"/>
              <a:gd name="T2" fmla="*/ 3354 w 6558"/>
              <a:gd name="T3" fmla="*/ 4750 h 5682"/>
              <a:gd name="T4" fmla="*/ 3085 w 6558"/>
              <a:gd name="T5" fmla="*/ 4674 h 5682"/>
              <a:gd name="T6" fmla="*/ 1981 w 6558"/>
              <a:gd name="T7" fmla="*/ 4829 h 5682"/>
              <a:gd name="T8" fmla="*/ 1953 w 6558"/>
              <a:gd name="T9" fmla="*/ 4660 h 5682"/>
              <a:gd name="T10" fmla="*/ 3974 w 6558"/>
              <a:gd name="T11" fmla="*/ 4336 h 5682"/>
              <a:gd name="T12" fmla="*/ 3358 w 6558"/>
              <a:gd name="T13" fmla="*/ 4336 h 5682"/>
              <a:gd name="T14" fmla="*/ 2747 w 6558"/>
              <a:gd name="T15" fmla="*/ 4221 h 5682"/>
              <a:gd name="T16" fmla="*/ 2721 w 6558"/>
              <a:gd name="T17" fmla="*/ 4388 h 5682"/>
              <a:gd name="T18" fmla="*/ 1929 w 6558"/>
              <a:gd name="T19" fmla="*/ 4233 h 5682"/>
              <a:gd name="T20" fmla="*/ 5229 w 6558"/>
              <a:gd name="T21" fmla="*/ 3783 h 5682"/>
              <a:gd name="T22" fmla="*/ 5281 w 6558"/>
              <a:gd name="T23" fmla="*/ 4813 h 5682"/>
              <a:gd name="T24" fmla="*/ 4394 w 6558"/>
              <a:gd name="T25" fmla="*/ 3871 h 5682"/>
              <a:gd name="T26" fmla="*/ 4135 w 6558"/>
              <a:gd name="T27" fmla="*/ 3797 h 5682"/>
              <a:gd name="T28" fmla="*/ 3441 w 6558"/>
              <a:gd name="T29" fmla="*/ 3954 h 5682"/>
              <a:gd name="T30" fmla="*/ 3413 w 6558"/>
              <a:gd name="T31" fmla="*/ 3785 h 5682"/>
              <a:gd name="T32" fmla="*/ 3115 w 6558"/>
              <a:gd name="T33" fmla="*/ 3889 h 5682"/>
              <a:gd name="T34" fmla="*/ 1900 w 6558"/>
              <a:gd name="T35" fmla="*/ 3889 h 5682"/>
              <a:gd name="T36" fmla="*/ 4959 w 6558"/>
              <a:gd name="T37" fmla="*/ 3344 h 5682"/>
              <a:gd name="T38" fmla="*/ 4933 w 6558"/>
              <a:gd name="T39" fmla="*/ 3513 h 5682"/>
              <a:gd name="T40" fmla="*/ 4430 w 6558"/>
              <a:gd name="T41" fmla="*/ 3356 h 5682"/>
              <a:gd name="T42" fmla="*/ 3978 w 6558"/>
              <a:gd name="T43" fmla="*/ 3426 h 5682"/>
              <a:gd name="T44" fmla="*/ 3370 w 6558"/>
              <a:gd name="T45" fmla="*/ 3477 h 5682"/>
              <a:gd name="T46" fmla="*/ 2721 w 6558"/>
              <a:gd name="T47" fmla="*/ 3334 h 5682"/>
              <a:gd name="T48" fmla="*/ 2747 w 6558"/>
              <a:gd name="T49" fmla="*/ 3503 h 5682"/>
              <a:gd name="T50" fmla="*/ 1912 w 6558"/>
              <a:gd name="T51" fmla="*/ 3368 h 5682"/>
              <a:gd name="T52" fmla="*/ 4479 w 6558"/>
              <a:gd name="T53" fmla="*/ 2899 h 5682"/>
              <a:gd name="T54" fmla="*/ 5213 w 6558"/>
              <a:gd name="T55" fmla="*/ 3056 h 5682"/>
              <a:gd name="T56" fmla="*/ 4398 w 6558"/>
              <a:gd name="T57" fmla="*/ 2958 h 5682"/>
              <a:gd name="T58" fmla="*/ 4193 w 6558"/>
              <a:gd name="T59" fmla="*/ 2934 h 5682"/>
              <a:gd name="T60" fmla="*/ 3413 w 6558"/>
              <a:gd name="T61" fmla="*/ 3068 h 5682"/>
              <a:gd name="T62" fmla="*/ 3441 w 6558"/>
              <a:gd name="T63" fmla="*/ 2899 h 5682"/>
              <a:gd name="T64" fmla="*/ 3085 w 6558"/>
              <a:gd name="T65" fmla="*/ 3030 h 5682"/>
              <a:gd name="T66" fmla="*/ 1894 w 6558"/>
              <a:gd name="T67" fmla="*/ 2978 h 5682"/>
              <a:gd name="T68" fmla="*/ 1609 w 6558"/>
              <a:gd name="T69" fmla="*/ 2909 h 5682"/>
              <a:gd name="T70" fmla="*/ 1557 w 6558"/>
              <a:gd name="T71" fmla="*/ 4829 h 5682"/>
              <a:gd name="T72" fmla="*/ 489 w 6558"/>
              <a:gd name="T73" fmla="*/ 2928 h 5682"/>
              <a:gd name="T74" fmla="*/ 4991 w 6558"/>
              <a:gd name="T75" fmla="*/ 2340 h 5682"/>
              <a:gd name="T76" fmla="*/ 3415 w 6558"/>
              <a:gd name="T77" fmla="*/ 2437 h 5682"/>
              <a:gd name="T78" fmla="*/ 3467 w 6558"/>
              <a:gd name="T79" fmla="*/ 1839 h 5682"/>
              <a:gd name="T80" fmla="*/ 5142 w 6558"/>
              <a:gd name="T81" fmla="*/ 1996 h 5682"/>
              <a:gd name="T82" fmla="*/ 3383 w 6558"/>
              <a:gd name="T83" fmla="*/ 1899 h 5682"/>
              <a:gd name="T84" fmla="*/ 4979 w 6558"/>
              <a:gd name="T85" fmla="*/ 1433 h 5682"/>
              <a:gd name="T86" fmla="*/ 3439 w 6558"/>
              <a:gd name="T87" fmla="*/ 1567 h 5682"/>
              <a:gd name="T88" fmla="*/ 3467 w 6558"/>
              <a:gd name="T89" fmla="*/ 1400 h 5682"/>
              <a:gd name="T90" fmla="*/ 5850 w 6558"/>
              <a:gd name="T91" fmla="*/ 5459 h 5682"/>
              <a:gd name="T92" fmla="*/ 6335 w 6558"/>
              <a:gd name="T93" fmla="*/ 5332 h 5682"/>
              <a:gd name="T94" fmla="*/ 4764 w 6558"/>
              <a:gd name="T95" fmla="*/ 994 h 5682"/>
              <a:gd name="T96" fmla="*/ 3439 w 6558"/>
              <a:gd name="T97" fmla="*/ 1127 h 5682"/>
              <a:gd name="T98" fmla="*/ 3467 w 6558"/>
              <a:gd name="T99" fmla="*/ 958 h 5682"/>
              <a:gd name="T100" fmla="*/ 5142 w 6558"/>
              <a:gd name="T101" fmla="*/ 533 h 5682"/>
              <a:gd name="T102" fmla="*/ 3467 w 6558"/>
              <a:gd name="T103" fmla="*/ 690 h 5682"/>
              <a:gd name="T104" fmla="*/ 3439 w 6558"/>
              <a:gd name="T105" fmla="*/ 521 h 5682"/>
              <a:gd name="T106" fmla="*/ 3173 w 6558"/>
              <a:gd name="T107" fmla="*/ 2368 h 5682"/>
              <a:gd name="T108" fmla="*/ 489 w 6558"/>
              <a:gd name="T109" fmla="*/ 2420 h 5682"/>
              <a:gd name="T110" fmla="*/ 173 w 6558"/>
              <a:gd name="T111" fmla="*/ 173 h 5682"/>
              <a:gd name="T112" fmla="*/ 489 w 6558"/>
              <a:gd name="T113" fmla="*/ 5485 h 5682"/>
              <a:gd name="T114" fmla="*/ 5500 w 6558"/>
              <a:gd name="T115" fmla="*/ 173 h 5682"/>
              <a:gd name="T116" fmla="*/ 5673 w 6558"/>
              <a:gd name="T117" fmla="*/ 795 h 5682"/>
              <a:gd name="T118" fmla="*/ 6552 w 6558"/>
              <a:gd name="T119" fmla="*/ 5231 h 5682"/>
              <a:gd name="T120" fmla="*/ 6107 w 6558"/>
              <a:gd name="T121" fmla="*/ 5676 h 5682"/>
              <a:gd name="T122" fmla="*/ 314 w 6558"/>
              <a:gd name="T123" fmla="*/ 5595 h 5682"/>
              <a:gd name="T124" fmla="*/ 0 w 6558"/>
              <a:gd name="T125" fmla="*/ 87 h 5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58" h="5682">
                <a:moveTo>
                  <a:pt x="3441" y="4662"/>
                </a:moveTo>
                <a:lnTo>
                  <a:pt x="4084" y="4662"/>
                </a:lnTo>
                <a:lnTo>
                  <a:pt x="4111" y="4668"/>
                </a:lnTo>
                <a:lnTo>
                  <a:pt x="4135" y="4680"/>
                </a:lnTo>
                <a:lnTo>
                  <a:pt x="4153" y="4698"/>
                </a:lnTo>
                <a:lnTo>
                  <a:pt x="4165" y="4722"/>
                </a:lnTo>
                <a:lnTo>
                  <a:pt x="4171" y="4750"/>
                </a:lnTo>
                <a:lnTo>
                  <a:pt x="4165" y="4777"/>
                </a:lnTo>
                <a:lnTo>
                  <a:pt x="4153" y="4801"/>
                </a:lnTo>
                <a:lnTo>
                  <a:pt x="4135" y="4819"/>
                </a:lnTo>
                <a:lnTo>
                  <a:pt x="4111" y="4831"/>
                </a:lnTo>
                <a:lnTo>
                  <a:pt x="4084" y="4835"/>
                </a:lnTo>
                <a:lnTo>
                  <a:pt x="3441" y="4835"/>
                </a:lnTo>
                <a:lnTo>
                  <a:pt x="3413" y="4831"/>
                </a:lnTo>
                <a:lnTo>
                  <a:pt x="3389" y="4819"/>
                </a:lnTo>
                <a:lnTo>
                  <a:pt x="3370" y="4801"/>
                </a:lnTo>
                <a:lnTo>
                  <a:pt x="3358" y="4777"/>
                </a:lnTo>
                <a:lnTo>
                  <a:pt x="3354" y="4750"/>
                </a:lnTo>
                <a:lnTo>
                  <a:pt x="3358" y="4722"/>
                </a:lnTo>
                <a:lnTo>
                  <a:pt x="3370" y="4698"/>
                </a:lnTo>
                <a:lnTo>
                  <a:pt x="3389" y="4680"/>
                </a:lnTo>
                <a:lnTo>
                  <a:pt x="3413" y="4668"/>
                </a:lnTo>
                <a:lnTo>
                  <a:pt x="3441" y="4662"/>
                </a:lnTo>
                <a:close/>
                <a:moveTo>
                  <a:pt x="1981" y="4656"/>
                </a:moveTo>
                <a:lnTo>
                  <a:pt x="3033" y="4656"/>
                </a:lnTo>
                <a:lnTo>
                  <a:pt x="3061" y="4660"/>
                </a:lnTo>
                <a:lnTo>
                  <a:pt x="3085" y="4674"/>
                </a:lnTo>
                <a:lnTo>
                  <a:pt x="3103" y="4692"/>
                </a:lnTo>
                <a:lnTo>
                  <a:pt x="3115" y="4716"/>
                </a:lnTo>
                <a:lnTo>
                  <a:pt x="3121" y="4744"/>
                </a:lnTo>
                <a:lnTo>
                  <a:pt x="3115" y="4770"/>
                </a:lnTo>
                <a:lnTo>
                  <a:pt x="3103" y="4793"/>
                </a:lnTo>
                <a:lnTo>
                  <a:pt x="3085" y="4813"/>
                </a:lnTo>
                <a:lnTo>
                  <a:pt x="3061" y="4825"/>
                </a:lnTo>
                <a:lnTo>
                  <a:pt x="3033" y="4829"/>
                </a:lnTo>
                <a:lnTo>
                  <a:pt x="1981" y="4829"/>
                </a:lnTo>
                <a:lnTo>
                  <a:pt x="1953" y="4825"/>
                </a:lnTo>
                <a:lnTo>
                  <a:pt x="1929" y="4813"/>
                </a:lnTo>
                <a:lnTo>
                  <a:pt x="1912" y="4793"/>
                </a:lnTo>
                <a:lnTo>
                  <a:pt x="1900" y="4770"/>
                </a:lnTo>
                <a:lnTo>
                  <a:pt x="1894" y="4744"/>
                </a:lnTo>
                <a:lnTo>
                  <a:pt x="1900" y="4716"/>
                </a:lnTo>
                <a:lnTo>
                  <a:pt x="1912" y="4692"/>
                </a:lnTo>
                <a:lnTo>
                  <a:pt x="1929" y="4674"/>
                </a:lnTo>
                <a:lnTo>
                  <a:pt x="1953" y="4660"/>
                </a:lnTo>
                <a:lnTo>
                  <a:pt x="1981" y="4656"/>
                </a:lnTo>
                <a:close/>
                <a:moveTo>
                  <a:pt x="3441" y="4221"/>
                </a:moveTo>
                <a:lnTo>
                  <a:pt x="3893" y="4221"/>
                </a:lnTo>
                <a:lnTo>
                  <a:pt x="3920" y="4227"/>
                </a:lnTo>
                <a:lnTo>
                  <a:pt x="3942" y="4239"/>
                </a:lnTo>
                <a:lnTo>
                  <a:pt x="3962" y="4257"/>
                </a:lnTo>
                <a:lnTo>
                  <a:pt x="3974" y="4280"/>
                </a:lnTo>
                <a:lnTo>
                  <a:pt x="3978" y="4308"/>
                </a:lnTo>
                <a:lnTo>
                  <a:pt x="3974" y="4336"/>
                </a:lnTo>
                <a:lnTo>
                  <a:pt x="3962" y="4360"/>
                </a:lnTo>
                <a:lnTo>
                  <a:pt x="3942" y="4378"/>
                </a:lnTo>
                <a:lnTo>
                  <a:pt x="3920" y="4390"/>
                </a:lnTo>
                <a:lnTo>
                  <a:pt x="3893" y="4396"/>
                </a:lnTo>
                <a:lnTo>
                  <a:pt x="3441" y="4396"/>
                </a:lnTo>
                <a:lnTo>
                  <a:pt x="3413" y="4390"/>
                </a:lnTo>
                <a:lnTo>
                  <a:pt x="3389" y="4378"/>
                </a:lnTo>
                <a:lnTo>
                  <a:pt x="3370" y="4360"/>
                </a:lnTo>
                <a:lnTo>
                  <a:pt x="3358" y="4336"/>
                </a:lnTo>
                <a:lnTo>
                  <a:pt x="3354" y="4308"/>
                </a:lnTo>
                <a:lnTo>
                  <a:pt x="3358" y="4280"/>
                </a:lnTo>
                <a:lnTo>
                  <a:pt x="3370" y="4257"/>
                </a:lnTo>
                <a:lnTo>
                  <a:pt x="3389" y="4239"/>
                </a:lnTo>
                <a:lnTo>
                  <a:pt x="3413" y="4227"/>
                </a:lnTo>
                <a:lnTo>
                  <a:pt x="3441" y="4221"/>
                </a:lnTo>
                <a:close/>
                <a:moveTo>
                  <a:pt x="1981" y="4215"/>
                </a:moveTo>
                <a:lnTo>
                  <a:pt x="2721" y="4215"/>
                </a:lnTo>
                <a:lnTo>
                  <a:pt x="2747" y="4221"/>
                </a:lnTo>
                <a:lnTo>
                  <a:pt x="2771" y="4233"/>
                </a:lnTo>
                <a:lnTo>
                  <a:pt x="2791" y="4251"/>
                </a:lnTo>
                <a:lnTo>
                  <a:pt x="2803" y="4274"/>
                </a:lnTo>
                <a:lnTo>
                  <a:pt x="2807" y="4302"/>
                </a:lnTo>
                <a:lnTo>
                  <a:pt x="2803" y="4330"/>
                </a:lnTo>
                <a:lnTo>
                  <a:pt x="2791" y="4354"/>
                </a:lnTo>
                <a:lnTo>
                  <a:pt x="2771" y="4372"/>
                </a:lnTo>
                <a:lnTo>
                  <a:pt x="2747" y="4384"/>
                </a:lnTo>
                <a:lnTo>
                  <a:pt x="2721" y="4388"/>
                </a:lnTo>
                <a:lnTo>
                  <a:pt x="1981" y="4388"/>
                </a:lnTo>
                <a:lnTo>
                  <a:pt x="1953" y="4384"/>
                </a:lnTo>
                <a:lnTo>
                  <a:pt x="1929" y="4372"/>
                </a:lnTo>
                <a:lnTo>
                  <a:pt x="1912" y="4354"/>
                </a:lnTo>
                <a:lnTo>
                  <a:pt x="1900" y="4330"/>
                </a:lnTo>
                <a:lnTo>
                  <a:pt x="1894" y="4302"/>
                </a:lnTo>
                <a:lnTo>
                  <a:pt x="1900" y="4274"/>
                </a:lnTo>
                <a:lnTo>
                  <a:pt x="1912" y="4251"/>
                </a:lnTo>
                <a:lnTo>
                  <a:pt x="1929" y="4233"/>
                </a:lnTo>
                <a:lnTo>
                  <a:pt x="1953" y="4221"/>
                </a:lnTo>
                <a:lnTo>
                  <a:pt x="1981" y="4215"/>
                </a:lnTo>
                <a:close/>
                <a:moveTo>
                  <a:pt x="4567" y="3956"/>
                </a:moveTo>
                <a:lnTo>
                  <a:pt x="4567" y="4656"/>
                </a:lnTo>
                <a:lnTo>
                  <a:pt x="5144" y="4656"/>
                </a:lnTo>
                <a:lnTo>
                  <a:pt x="5144" y="3956"/>
                </a:lnTo>
                <a:lnTo>
                  <a:pt x="4567" y="3956"/>
                </a:lnTo>
                <a:close/>
                <a:moveTo>
                  <a:pt x="4479" y="3783"/>
                </a:moveTo>
                <a:lnTo>
                  <a:pt x="5229" y="3783"/>
                </a:lnTo>
                <a:lnTo>
                  <a:pt x="5257" y="3787"/>
                </a:lnTo>
                <a:lnTo>
                  <a:pt x="5281" y="3799"/>
                </a:lnTo>
                <a:lnTo>
                  <a:pt x="5301" y="3819"/>
                </a:lnTo>
                <a:lnTo>
                  <a:pt x="5313" y="3843"/>
                </a:lnTo>
                <a:lnTo>
                  <a:pt x="5317" y="3871"/>
                </a:lnTo>
                <a:lnTo>
                  <a:pt x="5317" y="4744"/>
                </a:lnTo>
                <a:lnTo>
                  <a:pt x="5313" y="4770"/>
                </a:lnTo>
                <a:lnTo>
                  <a:pt x="5301" y="4793"/>
                </a:lnTo>
                <a:lnTo>
                  <a:pt x="5281" y="4813"/>
                </a:lnTo>
                <a:lnTo>
                  <a:pt x="5257" y="4825"/>
                </a:lnTo>
                <a:lnTo>
                  <a:pt x="5229" y="4829"/>
                </a:lnTo>
                <a:lnTo>
                  <a:pt x="4479" y="4829"/>
                </a:lnTo>
                <a:lnTo>
                  <a:pt x="4454" y="4825"/>
                </a:lnTo>
                <a:lnTo>
                  <a:pt x="4430" y="4813"/>
                </a:lnTo>
                <a:lnTo>
                  <a:pt x="4410" y="4793"/>
                </a:lnTo>
                <a:lnTo>
                  <a:pt x="4398" y="4770"/>
                </a:lnTo>
                <a:lnTo>
                  <a:pt x="4394" y="4744"/>
                </a:lnTo>
                <a:lnTo>
                  <a:pt x="4394" y="3871"/>
                </a:lnTo>
                <a:lnTo>
                  <a:pt x="4398" y="3843"/>
                </a:lnTo>
                <a:lnTo>
                  <a:pt x="4410" y="3819"/>
                </a:lnTo>
                <a:lnTo>
                  <a:pt x="4430" y="3799"/>
                </a:lnTo>
                <a:lnTo>
                  <a:pt x="4454" y="3787"/>
                </a:lnTo>
                <a:lnTo>
                  <a:pt x="4479" y="3783"/>
                </a:lnTo>
                <a:close/>
                <a:moveTo>
                  <a:pt x="3441" y="3781"/>
                </a:moveTo>
                <a:lnTo>
                  <a:pt x="4084" y="3781"/>
                </a:lnTo>
                <a:lnTo>
                  <a:pt x="4111" y="3785"/>
                </a:lnTo>
                <a:lnTo>
                  <a:pt x="4135" y="3797"/>
                </a:lnTo>
                <a:lnTo>
                  <a:pt x="4153" y="3815"/>
                </a:lnTo>
                <a:lnTo>
                  <a:pt x="4165" y="3839"/>
                </a:lnTo>
                <a:lnTo>
                  <a:pt x="4171" y="3867"/>
                </a:lnTo>
                <a:lnTo>
                  <a:pt x="4165" y="3895"/>
                </a:lnTo>
                <a:lnTo>
                  <a:pt x="4153" y="3919"/>
                </a:lnTo>
                <a:lnTo>
                  <a:pt x="4135" y="3936"/>
                </a:lnTo>
                <a:lnTo>
                  <a:pt x="4111" y="3950"/>
                </a:lnTo>
                <a:lnTo>
                  <a:pt x="4084" y="3954"/>
                </a:lnTo>
                <a:lnTo>
                  <a:pt x="3441" y="3954"/>
                </a:lnTo>
                <a:lnTo>
                  <a:pt x="3413" y="3950"/>
                </a:lnTo>
                <a:lnTo>
                  <a:pt x="3389" y="3936"/>
                </a:lnTo>
                <a:lnTo>
                  <a:pt x="3370" y="3919"/>
                </a:lnTo>
                <a:lnTo>
                  <a:pt x="3358" y="3895"/>
                </a:lnTo>
                <a:lnTo>
                  <a:pt x="3354" y="3867"/>
                </a:lnTo>
                <a:lnTo>
                  <a:pt x="3358" y="3839"/>
                </a:lnTo>
                <a:lnTo>
                  <a:pt x="3370" y="3815"/>
                </a:lnTo>
                <a:lnTo>
                  <a:pt x="3389" y="3797"/>
                </a:lnTo>
                <a:lnTo>
                  <a:pt x="3413" y="3785"/>
                </a:lnTo>
                <a:lnTo>
                  <a:pt x="3441" y="3781"/>
                </a:lnTo>
                <a:close/>
                <a:moveTo>
                  <a:pt x="1981" y="3773"/>
                </a:moveTo>
                <a:lnTo>
                  <a:pt x="3033" y="3773"/>
                </a:lnTo>
                <a:lnTo>
                  <a:pt x="3061" y="3779"/>
                </a:lnTo>
                <a:lnTo>
                  <a:pt x="3085" y="3791"/>
                </a:lnTo>
                <a:lnTo>
                  <a:pt x="3103" y="3809"/>
                </a:lnTo>
                <a:lnTo>
                  <a:pt x="3115" y="3833"/>
                </a:lnTo>
                <a:lnTo>
                  <a:pt x="3121" y="3861"/>
                </a:lnTo>
                <a:lnTo>
                  <a:pt x="3115" y="3889"/>
                </a:lnTo>
                <a:lnTo>
                  <a:pt x="3103" y="3913"/>
                </a:lnTo>
                <a:lnTo>
                  <a:pt x="3085" y="3931"/>
                </a:lnTo>
                <a:lnTo>
                  <a:pt x="3061" y="3942"/>
                </a:lnTo>
                <a:lnTo>
                  <a:pt x="3033" y="3948"/>
                </a:lnTo>
                <a:lnTo>
                  <a:pt x="1981" y="3948"/>
                </a:lnTo>
                <a:lnTo>
                  <a:pt x="1953" y="3942"/>
                </a:lnTo>
                <a:lnTo>
                  <a:pt x="1929" y="3931"/>
                </a:lnTo>
                <a:lnTo>
                  <a:pt x="1912" y="3913"/>
                </a:lnTo>
                <a:lnTo>
                  <a:pt x="1900" y="3889"/>
                </a:lnTo>
                <a:lnTo>
                  <a:pt x="1894" y="3861"/>
                </a:lnTo>
                <a:lnTo>
                  <a:pt x="1900" y="3833"/>
                </a:lnTo>
                <a:lnTo>
                  <a:pt x="1912" y="3809"/>
                </a:lnTo>
                <a:lnTo>
                  <a:pt x="1929" y="3791"/>
                </a:lnTo>
                <a:lnTo>
                  <a:pt x="1953" y="3779"/>
                </a:lnTo>
                <a:lnTo>
                  <a:pt x="1981" y="3773"/>
                </a:lnTo>
                <a:close/>
                <a:moveTo>
                  <a:pt x="4479" y="3340"/>
                </a:moveTo>
                <a:lnTo>
                  <a:pt x="4933" y="3340"/>
                </a:lnTo>
                <a:lnTo>
                  <a:pt x="4959" y="3344"/>
                </a:lnTo>
                <a:lnTo>
                  <a:pt x="4983" y="3356"/>
                </a:lnTo>
                <a:lnTo>
                  <a:pt x="5003" y="3376"/>
                </a:lnTo>
                <a:lnTo>
                  <a:pt x="5014" y="3400"/>
                </a:lnTo>
                <a:lnTo>
                  <a:pt x="5018" y="3426"/>
                </a:lnTo>
                <a:lnTo>
                  <a:pt x="5014" y="3453"/>
                </a:lnTo>
                <a:lnTo>
                  <a:pt x="5003" y="3477"/>
                </a:lnTo>
                <a:lnTo>
                  <a:pt x="4983" y="3495"/>
                </a:lnTo>
                <a:lnTo>
                  <a:pt x="4959" y="3509"/>
                </a:lnTo>
                <a:lnTo>
                  <a:pt x="4933" y="3513"/>
                </a:lnTo>
                <a:lnTo>
                  <a:pt x="4479" y="3513"/>
                </a:lnTo>
                <a:lnTo>
                  <a:pt x="4454" y="3509"/>
                </a:lnTo>
                <a:lnTo>
                  <a:pt x="4430" y="3495"/>
                </a:lnTo>
                <a:lnTo>
                  <a:pt x="4410" y="3477"/>
                </a:lnTo>
                <a:lnTo>
                  <a:pt x="4398" y="3453"/>
                </a:lnTo>
                <a:lnTo>
                  <a:pt x="4394" y="3426"/>
                </a:lnTo>
                <a:lnTo>
                  <a:pt x="4398" y="3400"/>
                </a:lnTo>
                <a:lnTo>
                  <a:pt x="4410" y="3376"/>
                </a:lnTo>
                <a:lnTo>
                  <a:pt x="4430" y="3356"/>
                </a:lnTo>
                <a:lnTo>
                  <a:pt x="4454" y="3344"/>
                </a:lnTo>
                <a:lnTo>
                  <a:pt x="4479" y="3340"/>
                </a:lnTo>
                <a:close/>
                <a:moveTo>
                  <a:pt x="3441" y="3340"/>
                </a:moveTo>
                <a:lnTo>
                  <a:pt x="3893" y="3340"/>
                </a:lnTo>
                <a:lnTo>
                  <a:pt x="3920" y="3344"/>
                </a:lnTo>
                <a:lnTo>
                  <a:pt x="3942" y="3356"/>
                </a:lnTo>
                <a:lnTo>
                  <a:pt x="3962" y="3376"/>
                </a:lnTo>
                <a:lnTo>
                  <a:pt x="3974" y="3400"/>
                </a:lnTo>
                <a:lnTo>
                  <a:pt x="3978" y="3426"/>
                </a:lnTo>
                <a:lnTo>
                  <a:pt x="3974" y="3453"/>
                </a:lnTo>
                <a:lnTo>
                  <a:pt x="3962" y="3477"/>
                </a:lnTo>
                <a:lnTo>
                  <a:pt x="3942" y="3495"/>
                </a:lnTo>
                <a:lnTo>
                  <a:pt x="3920" y="3509"/>
                </a:lnTo>
                <a:lnTo>
                  <a:pt x="3893" y="3513"/>
                </a:lnTo>
                <a:lnTo>
                  <a:pt x="3441" y="3513"/>
                </a:lnTo>
                <a:lnTo>
                  <a:pt x="3413" y="3509"/>
                </a:lnTo>
                <a:lnTo>
                  <a:pt x="3389" y="3495"/>
                </a:lnTo>
                <a:lnTo>
                  <a:pt x="3370" y="3477"/>
                </a:lnTo>
                <a:lnTo>
                  <a:pt x="3358" y="3453"/>
                </a:lnTo>
                <a:lnTo>
                  <a:pt x="3354" y="3426"/>
                </a:lnTo>
                <a:lnTo>
                  <a:pt x="3358" y="3400"/>
                </a:lnTo>
                <a:lnTo>
                  <a:pt x="3370" y="3376"/>
                </a:lnTo>
                <a:lnTo>
                  <a:pt x="3389" y="3356"/>
                </a:lnTo>
                <a:lnTo>
                  <a:pt x="3413" y="3344"/>
                </a:lnTo>
                <a:lnTo>
                  <a:pt x="3441" y="3340"/>
                </a:lnTo>
                <a:close/>
                <a:moveTo>
                  <a:pt x="1981" y="3334"/>
                </a:moveTo>
                <a:lnTo>
                  <a:pt x="2721" y="3334"/>
                </a:lnTo>
                <a:lnTo>
                  <a:pt x="2747" y="3338"/>
                </a:lnTo>
                <a:lnTo>
                  <a:pt x="2771" y="3350"/>
                </a:lnTo>
                <a:lnTo>
                  <a:pt x="2791" y="3368"/>
                </a:lnTo>
                <a:lnTo>
                  <a:pt x="2803" y="3392"/>
                </a:lnTo>
                <a:lnTo>
                  <a:pt x="2807" y="3420"/>
                </a:lnTo>
                <a:lnTo>
                  <a:pt x="2803" y="3447"/>
                </a:lnTo>
                <a:lnTo>
                  <a:pt x="2791" y="3471"/>
                </a:lnTo>
                <a:lnTo>
                  <a:pt x="2771" y="3489"/>
                </a:lnTo>
                <a:lnTo>
                  <a:pt x="2747" y="3503"/>
                </a:lnTo>
                <a:lnTo>
                  <a:pt x="2721" y="3507"/>
                </a:lnTo>
                <a:lnTo>
                  <a:pt x="1981" y="3507"/>
                </a:lnTo>
                <a:lnTo>
                  <a:pt x="1953" y="3503"/>
                </a:lnTo>
                <a:lnTo>
                  <a:pt x="1929" y="3489"/>
                </a:lnTo>
                <a:lnTo>
                  <a:pt x="1912" y="3471"/>
                </a:lnTo>
                <a:lnTo>
                  <a:pt x="1900" y="3447"/>
                </a:lnTo>
                <a:lnTo>
                  <a:pt x="1894" y="3420"/>
                </a:lnTo>
                <a:lnTo>
                  <a:pt x="1900" y="3392"/>
                </a:lnTo>
                <a:lnTo>
                  <a:pt x="1912" y="3368"/>
                </a:lnTo>
                <a:lnTo>
                  <a:pt x="1929" y="3350"/>
                </a:lnTo>
                <a:lnTo>
                  <a:pt x="1953" y="3338"/>
                </a:lnTo>
                <a:lnTo>
                  <a:pt x="1981" y="3334"/>
                </a:lnTo>
                <a:close/>
                <a:moveTo>
                  <a:pt x="646" y="3066"/>
                </a:moveTo>
                <a:lnTo>
                  <a:pt x="646" y="4656"/>
                </a:lnTo>
                <a:lnTo>
                  <a:pt x="1470" y="4656"/>
                </a:lnTo>
                <a:lnTo>
                  <a:pt x="1470" y="3066"/>
                </a:lnTo>
                <a:lnTo>
                  <a:pt x="646" y="3066"/>
                </a:lnTo>
                <a:close/>
                <a:moveTo>
                  <a:pt x="4479" y="2899"/>
                </a:moveTo>
                <a:lnTo>
                  <a:pt x="5162" y="2899"/>
                </a:lnTo>
                <a:lnTo>
                  <a:pt x="5190" y="2903"/>
                </a:lnTo>
                <a:lnTo>
                  <a:pt x="5213" y="2915"/>
                </a:lnTo>
                <a:lnTo>
                  <a:pt x="5231" y="2934"/>
                </a:lnTo>
                <a:lnTo>
                  <a:pt x="5245" y="2958"/>
                </a:lnTo>
                <a:lnTo>
                  <a:pt x="5249" y="2984"/>
                </a:lnTo>
                <a:lnTo>
                  <a:pt x="5245" y="3012"/>
                </a:lnTo>
                <a:lnTo>
                  <a:pt x="5231" y="3036"/>
                </a:lnTo>
                <a:lnTo>
                  <a:pt x="5213" y="3056"/>
                </a:lnTo>
                <a:lnTo>
                  <a:pt x="5190" y="3068"/>
                </a:lnTo>
                <a:lnTo>
                  <a:pt x="5162" y="3072"/>
                </a:lnTo>
                <a:lnTo>
                  <a:pt x="4479" y="3072"/>
                </a:lnTo>
                <a:lnTo>
                  <a:pt x="4454" y="3068"/>
                </a:lnTo>
                <a:lnTo>
                  <a:pt x="4430" y="3056"/>
                </a:lnTo>
                <a:lnTo>
                  <a:pt x="4410" y="3036"/>
                </a:lnTo>
                <a:lnTo>
                  <a:pt x="4398" y="3012"/>
                </a:lnTo>
                <a:lnTo>
                  <a:pt x="4394" y="2984"/>
                </a:lnTo>
                <a:lnTo>
                  <a:pt x="4398" y="2958"/>
                </a:lnTo>
                <a:lnTo>
                  <a:pt x="4410" y="2934"/>
                </a:lnTo>
                <a:lnTo>
                  <a:pt x="4430" y="2915"/>
                </a:lnTo>
                <a:lnTo>
                  <a:pt x="4454" y="2903"/>
                </a:lnTo>
                <a:lnTo>
                  <a:pt x="4479" y="2899"/>
                </a:lnTo>
                <a:close/>
                <a:moveTo>
                  <a:pt x="3441" y="2899"/>
                </a:moveTo>
                <a:lnTo>
                  <a:pt x="4121" y="2899"/>
                </a:lnTo>
                <a:lnTo>
                  <a:pt x="4149" y="2903"/>
                </a:lnTo>
                <a:lnTo>
                  <a:pt x="4173" y="2915"/>
                </a:lnTo>
                <a:lnTo>
                  <a:pt x="4193" y="2934"/>
                </a:lnTo>
                <a:lnTo>
                  <a:pt x="4205" y="2958"/>
                </a:lnTo>
                <a:lnTo>
                  <a:pt x="4209" y="2984"/>
                </a:lnTo>
                <a:lnTo>
                  <a:pt x="4205" y="3012"/>
                </a:lnTo>
                <a:lnTo>
                  <a:pt x="4193" y="3036"/>
                </a:lnTo>
                <a:lnTo>
                  <a:pt x="4173" y="3056"/>
                </a:lnTo>
                <a:lnTo>
                  <a:pt x="4149" y="3068"/>
                </a:lnTo>
                <a:lnTo>
                  <a:pt x="4121" y="3072"/>
                </a:lnTo>
                <a:lnTo>
                  <a:pt x="3441" y="3072"/>
                </a:lnTo>
                <a:lnTo>
                  <a:pt x="3413" y="3068"/>
                </a:lnTo>
                <a:lnTo>
                  <a:pt x="3389" y="3056"/>
                </a:lnTo>
                <a:lnTo>
                  <a:pt x="3370" y="3036"/>
                </a:lnTo>
                <a:lnTo>
                  <a:pt x="3358" y="3012"/>
                </a:lnTo>
                <a:lnTo>
                  <a:pt x="3354" y="2984"/>
                </a:lnTo>
                <a:lnTo>
                  <a:pt x="3358" y="2958"/>
                </a:lnTo>
                <a:lnTo>
                  <a:pt x="3370" y="2934"/>
                </a:lnTo>
                <a:lnTo>
                  <a:pt x="3389" y="2915"/>
                </a:lnTo>
                <a:lnTo>
                  <a:pt x="3413" y="2903"/>
                </a:lnTo>
                <a:lnTo>
                  <a:pt x="3441" y="2899"/>
                </a:lnTo>
                <a:close/>
                <a:moveTo>
                  <a:pt x="1981" y="2893"/>
                </a:moveTo>
                <a:lnTo>
                  <a:pt x="3013" y="2893"/>
                </a:lnTo>
                <a:lnTo>
                  <a:pt x="3041" y="2897"/>
                </a:lnTo>
                <a:lnTo>
                  <a:pt x="3065" y="2909"/>
                </a:lnTo>
                <a:lnTo>
                  <a:pt x="3085" y="2928"/>
                </a:lnTo>
                <a:lnTo>
                  <a:pt x="3097" y="2952"/>
                </a:lnTo>
                <a:lnTo>
                  <a:pt x="3101" y="2978"/>
                </a:lnTo>
                <a:lnTo>
                  <a:pt x="3097" y="3006"/>
                </a:lnTo>
                <a:lnTo>
                  <a:pt x="3085" y="3030"/>
                </a:lnTo>
                <a:lnTo>
                  <a:pt x="3065" y="3048"/>
                </a:lnTo>
                <a:lnTo>
                  <a:pt x="3041" y="3062"/>
                </a:lnTo>
                <a:lnTo>
                  <a:pt x="3013" y="3066"/>
                </a:lnTo>
                <a:lnTo>
                  <a:pt x="1981" y="3066"/>
                </a:lnTo>
                <a:lnTo>
                  <a:pt x="1953" y="3062"/>
                </a:lnTo>
                <a:lnTo>
                  <a:pt x="1929" y="3048"/>
                </a:lnTo>
                <a:lnTo>
                  <a:pt x="1912" y="3030"/>
                </a:lnTo>
                <a:lnTo>
                  <a:pt x="1900" y="3006"/>
                </a:lnTo>
                <a:lnTo>
                  <a:pt x="1894" y="2978"/>
                </a:lnTo>
                <a:lnTo>
                  <a:pt x="1900" y="2952"/>
                </a:lnTo>
                <a:lnTo>
                  <a:pt x="1912" y="2928"/>
                </a:lnTo>
                <a:lnTo>
                  <a:pt x="1929" y="2909"/>
                </a:lnTo>
                <a:lnTo>
                  <a:pt x="1953" y="2897"/>
                </a:lnTo>
                <a:lnTo>
                  <a:pt x="1981" y="2893"/>
                </a:lnTo>
                <a:close/>
                <a:moveTo>
                  <a:pt x="561" y="2893"/>
                </a:moveTo>
                <a:lnTo>
                  <a:pt x="1557" y="2893"/>
                </a:lnTo>
                <a:lnTo>
                  <a:pt x="1585" y="2897"/>
                </a:lnTo>
                <a:lnTo>
                  <a:pt x="1609" y="2909"/>
                </a:lnTo>
                <a:lnTo>
                  <a:pt x="1627" y="2928"/>
                </a:lnTo>
                <a:lnTo>
                  <a:pt x="1639" y="2952"/>
                </a:lnTo>
                <a:lnTo>
                  <a:pt x="1645" y="2978"/>
                </a:lnTo>
                <a:lnTo>
                  <a:pt x="1645" y="4744"/>
                </a:lnTo>
                <a:lnTo>
                  <a:pt x="1639" y="4770"/>
                </a:lnTo>
                <a:lnTo>
                  <a:pt x="1627" y="4793"/>
                </a:lnTo>
                <a:lnTo>
                  <a:pt x="1609" y="4813"/>
                </a:lnTo>
                <a:lnTo>
                  <a:pt x="1585" y="4825"/>
                </a:lnTo>
                <a:lnTo>
                  <a:pt x="1557" y="4829"/>
                </a:lnTo>
                <a:lnTo>
                  <a:pt x="561" y="4829"/>
                </a:lnTo>
                <a:lnTo>
                  <a:pt x="533" y="4825"/>
                </a:lnTo>
                <a:lnTo>
                  <a:pt x="509" y="4813"/>
                </a:lnTo>
                <a:lnTo>
                  <a:pt x="489" y="4793"/>
                </a:lnTo>
                <a:lnTo>
                  <a:pt x="477" y="4770"/>
                </a:lnTo>
                <a:lnTo>
                  <a:pt x="473" y="4744"/>
                </a:lnTo>
                <a:lnTo>
                  <a:pt x="473" y="2978"/>
                </a:lnTo>
                <a:lnTo>
                  <a:pt x="477" y="2952"/>
                </a:lnTo>
                <a:lnTo>
                  <a:pt x="489" y="2928"/>
                </a:lnTo>
                <a:lnTo>
                  <a:pt x="509" y="2909"/>
                </a:lnTo>
                <a:lnTo>
                  <a:pt x="533" y="2897"/>
                </a:lnTo>
                <a:lnTo>
                  <a:pt x="561" y="2893"/>
                </a:lnTo>
                <a:close/>
                <a:moveTo>
                  <a:pt x="3467" y="2280"/>
                </a:moveTo>
                <a:lnTo>
                  <a:pt x="4909" y="2280"/>
                </a:lnTo>
                <a:lnTo>
                  <a:pt x="4935" y="2284"/>
                </a:lnTo>
                <a:lnTo>
                  <a:pt x="4959" y="2298"/>
                </a:lnTo>
                <a:lnTo>
                  <a:pt x="4979" y="2316"/>
                </a:lnTo>
                <a:lnTo>
                  <a:pt x="4991" y="2340"/>
                </a:lnTo>
                <a:lnTo>
                  <a:pt x="4995" y="2368"/>
                </a:lnTo>
                <a:lnTo>
                  <a:pt x="4991" y="2396"/>
                </a:lnTo>
                <a:lnTo>
                  <a:pt x="4979" y="2420"/>
                </a:lnTo>
                <a:lnTo>
                  <a:pt x="4959" y="2437"/>
                </a:lnTo>
                <a:lnTo>
                  <a:pt x="4935" y="2449"/>
                </a:lnTo>
                <a:lnTo>
                  <a:pt x="4909" y="2453"/>
                </a:lnTo>
                <a:lnTo>
                  <a:pt x="3467" y="2453"/>
                </a:lnTo>
                <a:lnTo>
                  <a:pt x="3439" y="2449"/>
                </a:lnTo>
                <a:lnTo>
                  <a:pt x="3415" y="2437"/>
                </a:lnTo>
                <a:lnTo>
                  <a:pt x="3395" y="2420"/>
                </a:lnTo>
                <a:lnTo>
                  <a:pt x="3383" y="2396"/>
                </a:lnTo>
                <a:lnTo>
                  <a:pt x="3379" y="2368"/>
                </a:lnTo>
                <a:lnTo>
                  <a:pt x="3383" y="2340"/>
                </a:lnTo>
                <a:lnTo>
                  <a:pt x="3395" y="2316"/>
                </a:lnTo>
                <a:lnTo>
                  <a:pt x="3415" y="2298"/>
                </a:lnTo>
                <a:lnTo>
                  <a:pt x="3439" y="2284"/>
                </a:lnTo>
                <a:lnTo>
                  <a:pt x="3467" y="2280"/>
                </a:lnTo>
                <a:close/>
                <a:moveTo>
                  <a:pt x="3467" y="1839"/>
                </a:moveTo>
                <a:lnTo>
                  <a:pt x="5092" y="1839"/>
                </a:lnTo>
                <a:lnTo>
                  <a:pt x="5118" y="1845"/>
                </a:lnTo>
                <a:lnTo>
                  <a:pt x="5142" y="1857"/>
                </a:lnTo>
                <a:lnTo>
                  <a:pt x="5162" y="1875"/>
                </a:lnTo>
                <a:lnTo>
                  <a:pt x="5174" y="1899"/>
                </a:lnTo>
                <a:lnTo>
                  <a:pt x="5178" y="1926"/>
                </a:lnTo>
                <a:lnTo>
                  <a:pt x="5174" y="1954"/>
                </a:lnTo>
                <a:lnTo>
                  <a:pt x="5162" y="1978"/>
                </a:lnTo>
                <a:lnTo>
                  <a:pt x="5142" y="1996"/>
                </a:lnTo>
                <a:lnTo>
                  <a:pt x="5118" y="2008"/>
                </a:lnTo>
                <a:lnTo>
                  <a:pt x="5092" y="2014"/>
                </a:lnTo>
                <a:lnTo>
                  <a:pt x="3467" y="2014"/>
                </a:lnTo>
                <a:lnTo>
                  <a:pt x="3439" y="2008"/>
                </a:lnTo>
                <a:lnTo>
                  <a:pt x="3415" y="1996"/>
                </a:lnTo>
                <a:lnTo>
                  <a:pt x="3395" y="1978"/>
                </a:lnTo>
                <a:lnTo>
                  <a:pt x="3383" y="1954"/>
                </a:lnTo>
                <a:lnTo>
                  <a:pt x="3379" y="1926"/>
                </a:lnTo>
                <a:lnTo>
                  <a:pt x="3383" y="1899"/>
                </a:lnTo>
                <a:lnTo>
                  <a:pt x="3395" y="1875"/>
                </a:lnTo>
                <a:lnTo>
                  <a:pt x="3415" y="1857"/>
                </a:lnTo>
                <a:lnTo>
                  <a:pt x="3439" y="1845"/>
                </a:lnTo>
                <a:lnTo>
                  <a:pt x="3467" y="1839"/>
                </a:lnTo>
                <a:close/>
                <a:moveTo>
                  <a:pt x="3467" y="1400"/>
                </a:moveTo>
                <a:lnTo>
                  <a:pt x="4909" y="1400"/>
                </a:lnTo>
                <a:lnTo>
                  <a:pt x="4935" y="1404"/>
                </a:lnTo>
                <a:lnTo>
                  <a:pt x="4959" y="1415"/>
                </a:lnTo>
                <a:lnTo>
                  <a:pt x="4979" y="1433"/>
                </a:lnTo>
                <a:lnTo>
                  <a:pt x="4991" y="1457"/>
                </a:lnTo>
                <a:lnTo>
                  <a:pt x="4995" y="1485"/>
                </a:lnTo>
                <a:lnTo>
                  <a:pt x="4991" y="1513"/>
                </a:lnTo>
                <a:lnTo>
                  <a:pt x="4979" y="1537"/>
                </a:lnTo>
                <a:lnTo>
                  <a:pt x="4959" y="1555"/>
                </a:lnTo>
                <a:lnTo>
                  <a:pt x="4935" y="1567"/>
                </a:lnTo>
                <a:lnTo>
                  <a:pt x="4909" y="1573"/>
                </a:lnTo>
                <a:lnTo>
                  <a:pt x="3467" y="1573"/>
                </a:lnTo>
                <a:lnTo>
                  <a:pt x="3439" y="1567"/>
                </a:lnTo>
                <a:lnTo>
                  <a:pt x="3415" y="1555"/>
                </a:lnTo>
                <a:lnTo>
                  <a:pt x="3395" y="1537"/>
                </a:lnTo>
                <a:lnTo>
                  <a:pt x="3383" y="1513"/>
                </a:lnTo>
                <a:lnTo>
                  <a:pt x="3379" y="1485"/>
                </a:lnTo>
                <a:lnTo>
                  <a:pt x="3383" y="1457"/>
                </a:lnTo>
                <a:lnTo>
                  <a:pt x="3395" y="1433"/>
                </a:lnTo>
                <a:lnTo>
                  <a:pt x="3415" y="1415"/>
                </a:lnTo>
                <a:lnTo>
                  <a:pt x="3439" y="1404"/>
                </a:lnTo>
                <a:lnTo>
                  <a:pt x="3467" y="1400"/>
                </a:lnTo>
                <a:close/>
                <a:moveTo>
                  <a:pt x="6385" y="968"/>
                </a:moveTo>
                <a:lnTo>
                  <a:pt x="5673" y="968"/>
                </a:lnTo>
                <a:lnTo>
                  <a:pt x="5673" y="5153"/>
                </a:lnTo>
                <a:lnTo>
                  <a:pt x="5679" y="5217"/>
                </a:lnTo>
                <a:lnTo>
                  <a:pt x="5695" y="5277"/>
                </a:lnTo>
                <a:lnTo>
                  <a:pt x="5723" y="5332"/>
                </a:lnTo>
                <a:lnTo>
                  <a:pt x="5756" y="5382"/>
                </a:lnTo>
                <a:lnTo>
                  <a:pt x="5800" y="5424"/>
                </a:lnTo>
                <a:lnTo>
                  <a:pt x="5850" y="5459"/>
                </a:lnTo>
                <a:lnTo>
                  <a:pt x="5906" y="5485"/>
                </a:lnTo>
                <a:lnTo>
                  <a:pt x="5965" y="5503"/>
                </a:lnTo>
                <a:lnTo>
                  <a:pt x="6029" y="5509"/>
                </a:lnTo>
                <a:lnTo>
                  <a:pt x="6093" y="5503"/>
                </a:lnTo>
                <a:lnTo>
                  <a:pt x="6152" y="5485"/>
                </a:lnTo>
                <a:lnTo>
                  <a:pt x="6208" y="5459"/>
                </a:lnTo>
                <a:lnTo>
                  <a:pt x="6258" y="5424"/>
                </a:lnTo>
                <a:lnTo>
                  <a:pt x="6301" y="5382"/>
                </a:lnTo>
                <a:lnTo>
                  <a:pt x="6335" y="5332"/>
                </a:lnTo>
                <a:lnTo>
                  <a:pt x="6361" y="5277"/>
                </a:lnTo>
                <a:lnTo>
                  <a:pt x="6379" y="5217"/>
                </a:lnTo>
                <a:lnTo>
                  <a:pt x="6385" y="5153"/>
                </a:lnTo>
                <a:lnTo>
                  <a:pt x="6385" y="968"/>
                </a:lnTo>
                <a:close/>
                <a:moveTo>
                  <a:pt x="3467" y="958"/>
                </a:moveTo>
                <a:lnTo>
                  <a:pt x="4692" y="958"/>
                </a:lnTo>
                <a:lnTo>
                  <a:pt x="4720" y="962"/>
                </a:lnTo>
                <a:lnTo>
                  <a:pt x="4744" y="974"/>
                </a:lnTo>
                <a:lnTo>
                  <a:pt x="4764" y="994"/>
                </a:lnTo>
                <a:lnTo>
                  <a:pt x="4776" y="1016"/>
                </a:lnTo>
                <a:lnTo>
                  <a:pt x="4780" y="1044"/>
                </a:lnTo>
                <a:lnTo>
                  <a:pt x="4776" y="1072"/>
                </a:lnTo>
                <a:lnTo>
                  <a:pt x="4764" y="1095"/>
                </a:lnTo>
                <a:lnTo>
                  <a:pt x="4744" y="1113"/>
                </a:lnTo>
                <a:lnTo>
                  <a:pt x="4720" y="1127"/>
                </a:lnTo>
                <a:lnTo>
                  <a:pt x="4692" y="1131"/>
                </a:lnTo>
                <a:lnTo>
                  <a:pt x="3467" y="1131"/>
                </a:lnTo>
                <a:lnTo>
                  <a:pt x="3439" y="1127"/>
                </a:lnTo>
                <a:lnTo>
                  <a:pt x="3415" y="1113"/>
                </a:lnTo>
                <a:lnTo>
                  <a:pt x="3395" y="1095"/>
                </a:lnTo>
                <a:lnTo>
                  <a:pt x="3383" y="1072"/>
                </a:lnTo>
                <a:lnTo>
                  <a:pt x="3379" y="1044"/>
                </a:lnTo>
                <a:lnTo>
                  <a:pt x="3383" y="1016"/>
                </a:lnTo>
                <a:lnTo>
                  <a:pt x="3395" y="994"/>
                </a:lnTo>
                <a:lnTo>
                  <a:pt x="3415" y="974"/>
                </a:lnTo>
                <a:lnTo>
                  <a:pt x="3439" y="962"/>
                </a:lnTo>
                <a:lnTo>
                  <a:pt x="3467" y="958"/>
                </a:lnTo>
                <a:close/>
                <a:moveTo>
                  <a:pt x="646" y="690"/>
                </a:moveTo>
                <a:lnTo>
                  <a:pt x="646" y="2280"/>
                </a:lnTo>
                <a:lnTo>
                  <a:pt x="3000" y="2280"/>
                </a:lnTo>
                <a:lnTo>
                  <a:pt x="3000" y="690"/>
                </a:lnTo>
                <a:lnTo>
                  <a:pt x="646" y="690"/>
                </a:lnTo>
                <a:close/>
                <a:moveTo>
                  <a:pt x="3467" y="517"/>
                </a:moveTo>
                <a:lnTo>
                  <a:pt x="5092" y="517"/>
                </a:lnTo>
                <a:lnTo>
                  <a:pt x="5118" y="521"/>
                </a:lnTo>
                <a:lnTo>
                  <a:pt x="5142" y="533"/>
                </a:lnTo>
                <a:lnTo>
                  <a:pt x="5162" y="553"/>
                </a:lnTo>
                <a:lnTo>
                  <a:pt x="5174" y="576"/>
                </a:lnTo>
                <a:lnTo>
                  <a:pt x="5178" y="602"/>
                </a:lnTo>
                <a:lnTo>
                  <a:pt x="5174" y="630"/>
                </a:lnTo>
                <a:lnTo>
                  <a:pt x="5162" y="654"/>
                </a:lnTo>
                <a:lnTo>
                  <a:pt x="5142" y="674"/>
                </a:lnTo>
                <a:lnTo>
                  <a:pt x="5118" y="686"/>
                </a:lnTo>
                <a:lnTo>
                  <a:pt x="5092" y="690"/>
                </a:lnTo>
                <a:lnTo>
                  <a:pt x="3467" y="690"/>
                </a:lnTo>
                <a:lnTo>
                  <a:pt x="3439" y="686"/>
                </a:lnTo>
                <a:lnTo>
                  <a:pt x="3415" y="674"/>
                </a:lnTo>
                <a:lnTo>
                  <a:pt x="3395" y="654"/>
                </a:lnTo>
                <a:lnTo>
                  <a:pt x="3383" y="630"/>
                </a:lnTo>
                <a:lnTo>
                  <a:pt x="3379" y="602"/>
                </a:lnTo>
                <a:lnTo>
                  <a:pt x="3383" y="576"/>
                </a:lnTo>
                <a:lnTo>
                  <a:pt x="3395" y="553"/>
                </a:lnTo>
                <a:lnTo>
                  <a:pt x="3415" y="533"/>
                </a:lnTo>
                <a:lnTo>
                  <a:pt x="3439" y="521"/>
                </a:lnTo>
                <a:lnTo>
                  <a:pt x="3467" y="517"/>
                </a:lnTo>
                <a:close/>
                <a:moveTo>
                  <a:pt x="561" y="517"/>
                </a:moveTo>
                <a:lnTo>
                  <a:pt x="3085" y="517"/>
                </a:lnTo>
                <a:lnTo>
                  <a:pt x="3113" y="521"/>
                </a:lnTo>
                <a:lnTo>
                  <a:pt x="3137" y="533"/>
                </a:lnTo>
                <a:lnTo>
                  <a:pt x="3157" y="553"/>
                </a:lnTo>
                <a:lnTo>
                  <a:pt x="3169" y="576"/>
                </a:lnTo>
                <a:lnTo>
                  <a:pt x="3173" y="602"/>
                </a:lnTo>
                <a:lnTo>
                  <a:pt x="3173" y="2368"/>
                </a:lnTo>
                <a:lnTo>
                  <a:pt x="3169" y="2396"/>
                </a:lnTo>
                <a:lnTo>
                  <a:pt x="3157" y="2420"/>
                </a:lnTo>
                <a:lnTo>
                  <a:pt x="3137" y="2437"/>
                </a:lnTo>
                <a:lnTo>
                  <a:pt x="3113" y="2449"/>
                </a:lnTo>
                <a:lnTo>
                  <a:pt x="3085" y="2453"/>
                </a:lnTo>
                <a:lnTo>
                  <a:pt x="561" y="2453"/>
                </a:lnTo>
                <a:lnTo>
                  <a:pt x="533" y="2449"/>
                </a:lnTo>
                <a:lnTo>
                  <a:pt x="509" y="2437"/>
                </a:lnTo>
                <a:lnTo>
                  <a:pt x="489" y="2420"/>
                </a:lnTo>
                <a:lnTo>
                  <a:pt x="477" y="2396"/>
                </a:lnTo>
                <a:lnTo>
                  <a:pt x="473" y="2368"/>
                </a:lnTo>
                <a:lnTo>
                  <a:pt x="473" y="602"/>
                </a:lnTo>
                <a:lnTo>
                  <a:pt x="477" y="576"/>
                </a:lnTo>
                <a:lnTo>
                  <a:pt x="489" y="553"/>
                </a:lnTo>
                <a:lnTo>
                  <a:pt x="509" y="533"/>
                </a:lnTo>
                <a:lnTo>
                  <a:pt x="533" y="521"/>
                </a:lnTo>
                <a:lnTo>
                  <a:pt x="561" y="517"/>
                </a:lnTo>
                <a:close/>
                <a:moveTo>
                  <a:pt x="173" y="173"/>
                </a:moveTo>
                <a:lnTo>
                  <a:pt x="173" y="5046"/>
                </a:lnTo>
                <a:lnTo>
                  <a:pt x="179" y="5121"/>
                </a:lnTo>
                <a:lnTo>
                  <a:pt x="197" y="5193"/>
                </a:lnTo>
                <a:lnTo>
                  <a:pt x="225" y="5259"/>
                </a:lnTo>
                <a:lnTo>
                  <a:pt x="263" y="5318"/>
                </a:lnTo>
                <a:lnTo>
                  <a:pt x="308" y="5372"/>
                </a:lnTo>
                <a:lnTo>
                  <a:pt x="362" y="5420"/>
                </a:lnTo>
                <a:lnTo>
                  <a:pt x="424" y="5457"/>
                </a:lnTo>
                <a:lnTo>
                  <a:pt x="489" y="5485"/>
                </a:lnTo>
                <a:lnTo>
                  <a:pt x="561" y="5503"/>
                </a:lnTo>
                <a:lnTo>
                  <a:pt x="637" y="5509"/>
                </a:lnTo>
                <a:lnTo>
                  <a:pt x="5637" y="5509"/>
                </a:lnTo>
                <a:lnTo>
                  <a:pt x="5589" y="5447"/>
                </a:lnTo>
                <a:lnTo>
                  <a:pt x="5552" y="5382"/>
                </a:lnTo>
                <a:lnTo>
                  <a:pt x="5522" y="5308"/>
                </a:lnTo>
                <a:lnTo>
                  <a:pt x="5506" y="5233"/>
                </a:lnTo>
                <a:lnTo>
                  <a:pt x="5500" y="5153"/>
                </a:lnTo>
                <a:lnTo>
                  <a:pt x="5500" y="173"/>
                </a:lnTo>
                <a:lnTo>
                  <a:pt x="173" y="173"/>
                </a:lnTo>
                <a:close/>
                <a:moveTo>
                  <a:pt x="88" y="0"/>
                </a:moveTo>
                <a:lnTo>
                  <a:pt x="5585" y="0"/>
                </a:lnTo>
                <a:lnTo>
                  <a:pt x="5613" y="4"/>
                </a:lnTo>
                <a:lnTo>
                  <a:pt x="5637" y="18"/>
                </a:lnTo>
                <a:lnTo>
                  <a:pt x="5655" y="36"/>
                </a:lnTo>
                <a:lnTo>
                  <a:pt x="5667" y="60"/>
                </a:lnTo>
                <a:lnTo>
                  <a:pt x="5673" y="87"/>
                </a:lnTo>
                <a:lnTo>
                  <a:pt x="5673" y="795"/>
                </a:lnTo>
                <a:lnTo>
                  <a:pt x="6385" y="795"/>
                </a:lnTo>
                <a:lnTo>
                  <a:pt x="6431" y="801"/>
                </a:lnTo>
                <a:lnTo>
                  <a:pt x="6473" y="819"/>
                </a:lnTo>
                <a:lnTo>
                  <a:pt x="6506" y="847"/>
                </a:lnTo>
                <a:lnTo>
                  <a:pt x="6534" y="881"/>
                </a:lnTo>
                <a:lnTo>
                  <a:pt x="6552" y="922"/>
                </a:lnTo>
                <a:lnTo>
                  <a:pt x="6558" y="968"/>
                </a:lnTo>
                <a:lnTo>
                  <a:pt x="6558" y="5153"/>
                </a:lnTo>
                <a:lnTo>
                  <a:pt x="6552" y="5231"/>
                </a:lnTo>
                <a:lnTo>
                  <a:pt x="6536" y="5304"/>
                </a:lnTo>
                <a:lnTo>
                  <a:pt x="6508" y="5376"/>
                </a:lnTo>
                <a:lnTo>
                  <a:pt x="6473" y="5440"/>
                </a:lnTo>
                <a:lnTo>
                  <a:pt x="6427" y="5499"/>
                </a:lnTo>
                <a:lnTo>
                  <a:pt x="6375" y="5551"/>
                </a:lnTo>
                <a:lnTo>
                  <a:pt x="6317" y="5597"/>
                </a:lnTo>
                <a:lnTo>
                  <a:pt x="6252" y="5632"/>
                </a:lnTo>
                <a:lnTo>
                  <a:pt x="6182" y="5658"/>
                </a:lnTo>
                <a:lnTo>
                  <a:pt x="6107" y="5676"/>
                </a:lnTo>
                <a:lnTo>
                  <a:pt x="6029" y="5682"/>
                </a:lnTo>
                <a:lnTo>
                  <a:pt x="5967" y="5678"/>
                </a:lnTo>
                <a:lnTo>
                  <a:pt x="5955" y="5680"/>
                </a:lnTo>
                <a:lnTo>
                  <a:pt x="5941" y="5682"/>
                </a:lnTo>
                <a:lnTo>
                  <a:pt x="637" y="5682"/>
                </a:lnTo>
                <a:lnTo>
                  <a:pt x="549" y="5676"/>
                </a:lnTo>
                <a:lnTo>
                  <a:pt x="467" y="5658"/>
                </a:lnTo>
                <a:lnTo>
                  <a:pt x="388" y="5632"/>
                </a:lnTo>
                <a:lnTo>
                  <a:pt x="314" y="5595"/>
                </a:lnTo>
                <a:lnTo>
                  <a:pt x="247" y="5549"/>
                </a:lnTo>
                <a:lnTo>
                  <a:pt x="187" y="5495"/>
                </a:lnTo>
                <a:lnTo>
                  <a:pt x="133" y="5434"/>
                </a:lnTo>
                <a:lnTo>
                  <a:pt x="88" y="5366"/>
                </a:lnTo>
                <a:lnTo>
                  <a:pt x="50" y="5292"/>
                </a:lnTo>
                <a:lnTo>
                  <a:pt x="22" y="5215"/>
                </a:lnTo>
                <a:lnTo>
                  <a:pt x="6" y="5131"/>
                </a:lnTo>
                <a:lnTo>
                  <a:pt x="0" y="5046"/>
                </a:lnTo>
                <a:lnTo>
                  <a:pt x="0" y="87"/>
                </a:lnTo>
                <a:lnTo>
                  <a:pt x="4" y="60"/>
                </a:lnTo>
                <a:lnTo>
                  <a:pt x="16" y="36"/>
                </a:lnTo>
                <a:lnTo>
                  <a:pt x="36" y="18"/>
                </a:lnTo>
                <a:lnTo>
                  <a:pt x="60" y="4"/>
                </a:lnTo>
                <a:lnTo>
                  <a:pt x="8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8AFA7B3B-4B56-E235-1A85-1142DD6CDCCD}"/>
              </a:ext>
            </a:extLst>
          </p:cNvPr>
          <p:cNvGrpSpPr/>
          <p:nvPr/>
        </p:nvGrpSpPr>
        <p:grpSpPr>
          <a:xfrm>
            <a:off x="11067980" y="1832513"/>
            <a:ext cx="419125" cy="414160"/>
            <a:chOff x="11134618" y="2265484"/>
            <a:chExt cx="419125" cy="414160"/>
          </a:xfrm>
        </p:grpSpPr>
        <p:sp>
          <p:nvSpPr>
            <p:cNvPr id="19" name="Freeform 82">
              <a:extLst>
                <a:ext uri="{FF2B5EF4-FFF2-40B4-BE49-F238E27FC236}">
                  <a16:creationId xmlns:a16="http://schemas.microsoft.com/office/drawing/2014/main" id="{4D66C6E1-DB09-D2E3-B48B-1BBEB8C346B6}"/>
                </a:ext>
              </a:extLst>
            </p:cNvPr>
            <p:cNvSpPr>
              <a:spLocks noEditPoints="1"/>
            </p:cNvSpPr>
            <p:nvPr/>
          </p:nvSpPr>
          <p:spPr bwMode="auto">
            <a:xfrm>
              <a:off x="11177457" y="2419944"/>
              <a:ext cx="96651" cy="161796"/>
            </a:xfrm>
            <a:custGeom>
              <a:avLst/>
              <a:gdLst>
                <a:gd name="T0" fmla="*/ 1323 w 1655"/>
                <a:gd name="T1" fmla="*/ 209 h 2533"/>
                <a:gd name="T2" fmla="*/ 1277 w 1655"/>
                <a:gd name="T3" fmla="*/ 233 h 2533"/>
                <a:gd name="T4" fmla="*/ 219 w 1655"/>
                <a:gd name="T5" fmla="*/ 1242 h 2533"/>
                <a:gd name="T6" fmla="*/ 205 w 1655"/>
                <a:gd name="T7" fmla="*/ 1296 h 2533"/>
                <a:gd name="T8" fmla="*/ 221 w 1655"/>
                <a:gd name="T9" fmla="*/ 1349 h 2533"/>
                <a:gd name="T10" fmla="*/ 1279 w 1655"/>
                <a:gd name="T11" fmla="*/ 2302 h 2533"/>
                <a:gd name="T12" fmla="*/ 1323 w 1655"/>
                <a:gd name="T13" fmla="*/ 2324 h 2533"/>
                <a:gd name="T14" fmla="*/ 1377 w 1655"/>
                <a:gd name="T15" fmla="*/ 2324 h 2533"/>
                <a:gd name="T16" fmla="*/ 1424 w 1655"/>
                <a:gd name="T17" fmla="*/ 2294 h 2533"/>
                <a:gd name="T18" fmla="*/ 1450 w 1655"/>
                <a:gd name="T19" fmla="*/ 2235 h 2533"/>
                <a:gd name="T20" fmla="*/ 1436 w 1655"/>
                <a:gd name="T21" fmla="*/ 2175 h 2533"/>
                <a:gd name="T22" fmla="*/ 543 w 1655"/>
                <a:gd name="T23" fmla="*/ 1365 h 2533"/>
                <a:gd name="T24" fmla="*/ 511 w 1655"/>
                <a:gd name="T25" fmla="*/ 1319 h 2533"/>
                <a:gd name="T26" fmla="*/ 511 w 1655"/>
                <a:gd name="T27" fmla="*/ 1264 h 2533"/>
                <a:gd name="T28" fmla="*/ 539 w 1655"/>
                <a:gd name="T29" fmla="*/ 1216 h 2533"/>
                <a:gd name="T30" fmla="*/ 1436 w 1655"/>
                <a:gd name="T31" fmla="*/ 362 h 2533"/>
                <a:gd name="T32" fmla="*/ 1450 w 1655"/>
                <a:gd name="T33" fmla="*/ 311 h 2533"/>
                <a:gd name="T34" fmla="*/ 1438 w 1655"/>
                <a:gd name="T35" fmla="*/ 259 h 2533"/>
                <a:gd name="T36" fmla="*/ 1403 w 1655"/>
                <a:gd name="T37" fmla="*/ 221 h 2533"/>
                <a:gd name="T38" fmla="*/ 1351 w 1655"/>
                <a:gd name="T39" fmla="*/ 205 h 2533"/>
                <a:gd name="T40" fmla="*/ 1357 w 1655"/>
                <a:gd name="T41" fmla="*/ 0 h 2533"/>
                <a:gd name="T42" fmla="*/ 1452 w 1655"/>
                <a:gd name="T43" fmla="*/ 18 h 2533"/>
                <a:gd name="T44" fmla="*/ 1536 w 1655"/>
                <a:gd name="T45" fmla="*/ 64 h 2533"/>
                <a:gd name="T46" fmla="*/ 1601 w 1655"/>
                <a:gd name="T47" fmla="*/ 134 h 2533"/>
                <a:gd name="T48" fmla="*/ 1643 w 1655"/>
                <a:gd name="T49" fmla="*/ 221 h 2533"/>
                <a:gd name="T50" fmla="*/ 1655 w 1655"/>
                <a:gd name="T51" fmla="*/ 317 h 2533"/>
                <a:gd name="T52" fmla="*/ 1639 w 1655"/>
                <a:gd name="T53" fmla="*/ 412 h 2533"/>
                <a:gd name="T54" fmla="*/ 1593 w 1655"/>
                <a:gd name="T55" fmla="*/ 496 h 2533"/>
                <a:gd name="T56" fmla="*/ 762 w 1655"/>
                <a:gd name="T57" fmla="*/ 1288 h 2533"/>
                <a:gd name="T58" fmla="*/ 1591 w 1655"/>
                <a:gd name="T59" fmla="*/ 2036 h 2533"/>
                <a:gd name="T60" fmla="*/ 1641 w 1655"/>
                <a:gd name="T61" fmla="*/ 2131 h 2533"/>
                <a:gd name="T62" fmla="*/ 1655 w 1655"/>
                <a:gd name="T63" fmla="*/ 2235 h 2533"/>
                <a:gd name="T64" fmla="*/ 1635 w 1655"/>
                <a:gd name="T65" fmla="*/ 2338 h 2533"/>
                <a:gd name="T66" fmla="*/ 1578 w 1655"/>
                <a:gd name="T67" fmla="*/ 2430 h 2533"/>
                <a:gd name="T68" fmla="*/ 1496 w 1655"/>
                <a:gd name="T69" fmla="*/ 2495 h 2533"/>
                <a:gd name="T70" fmla="*/ 1401 w 1655"/>
                <a:gd name="T71" fmla="*/ 2529 h 2533"/>
                <a:gd name="T72" fmla="*/ 1291 w 1655"/>
                <a:gd name="T73" fmla="*/ 2527 h 2533"/>
                <a:gd name="T74" fmla="*/ 1188 w 1655"/>
                <a:gd name="T75" fmla="*/ 2489 h 2533"/>
                <a:gd name="T76" fmla="*/ 102 w 1655"/>
                <a:gd name="T77" fmla="*/ 1524 h 2533"/>
                <a:gd name="T78" fmla="*/ 38 w 1655"/>
                <a:gd name="T79" fmla="*/ 1445 h 2533"/>
                <a:gd name="T80" fmla="*/ 4 w 1655"/>
                <a:gd name="T81" fmla="*/ 1349 h 2533"/>
                <a:gd name="T82" fmla="*/ 2 w 1655"/>
                <a:gd name="T83" fmla="*/ 1248 h 2533"/>
                <a:gd name="T84" fmla="*/ 34 w 1655"/>
                <a:gd name="T85" fmla="*/ 1150 h 2533"/>
                <a:gd name="T86" fmla="*/ 96 w 1655"/>
                <a:gd name="T87" fmla="*/ 1071 h 2533"/>
                <a:gd name="T88" fmla="*/ 1174 w 1655"/>
                <a:gd name="T89" fmla="*/ 54 h 2533"/>
                <a:gd name="T90" fmla="*/ 1261 w 1655"/>
                <a:gd name="T91" fmla="*/ 12 h 2533"/>
                <a:gd name="T92" fmla="*/ 1357 w 1655"/>
                <a:gd name="T93" fmla="*/ 0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5" h="2533">
                  <a:moveTo>
                    <a:pt x="1349" y="205"/>
                  </a:moveTo>
                  <a:lnTo>
                    <a:pt x="1323" y="209"/>
                  </a:lnTo>
                  <a:lnTo>
                    <a:pt x="1299" y="217"/>
                  </a:lnTo>
                  <a:lnTo>
                    <a:pt x="1277" y="233"/>
                  </a:lnTo>
                  <a:lnTo>
                    <a:pt x="237" y="1220"/>
                  </a:lnTo>
                  <a:lnTo>
                    <a:pt x="219" y="1242"/>
                  </a:lnTo>
                  <a:lnTo>
                    <a:pt x="209" y="1268"/>
                  </a:lnTo>
                  <a:lnTo>
                    <a:pt x="205" y="1296"/>
                  </a:lnTo>
                  <a:lnTo>
                    <a:pt x="209" y="1323"/>
                  </a:lnTo>
                  <a:lnTo>
                    <a:pt x="221" y="1349"/>
                  </a:lnTo>
                  <a:lnTo>
                    <a:pt x="239" y="1371"/>
                  </a:lnTo>
                  <a:lnTo>
                    <a:pt x="1279" y="2302"/>
                  </a:lnTo>
                  <a:lnTo>
                    <a:pt x="1299" y="2316"/>
                  </a:lnTo>
                  <a:lnTo>
                    <a:pt x="1323" y="2324"/>
                  </a:lnTo>
                  <a:lnTo>
                    <a:pt x="1349" y="2328"/>
                  </a:lnTo>
                  <a:lnTo>
                    <a:pt x="1377" y="2324"/>
                  </a:lnTo>
                  <a:lnTo>
                    <a:pt x="1403" y="2312"/>
                  </a:lnTo>
                  <a:lnTo>
                    <a:pt x="1424" y="2294"/>
                  </a:lnTo>
                  <a:lnTo>
                    <a:pt x="1442" y="2266"/>
                  </a:lnTo>
                  <a:lnTo>
                    <a:pt x="1450" y="2235"/>
                  </a:lnTo>
                  <a:lnTo>
                    <a:pt x="1448" y="2203"/>
                  </a:lnTo>
                  <a:lnTo>
                    <a:pt x="1436" y="2175"/>
                  </a:lnTo>
                  <a:lnTo>
                    <a:pt x="1416" y="2149"/>
                  </a:lnTo>
                  <a:lnTo>
                    <a:pt x="543" y="1365"/>
                  </a:lnTo>
                  <a:lnTo>
                    <a:pt x="523" y="1345"/>
                  </a:lnTo>
                  <a:lnTo>
                    <a:pt x="511" y="1319"/>
                  </a:lnTo>
                  <a:lnTo>
                    <a:pt x="507" y="1292"/>
                  </a:lnTo>
                  <a:lnTo>
                    <a:pt x="511" y="1264"/>
                  </a:lnTo>
                  <a:lnTo>
                    <a:pt x="523" y="1238"/>
                  </a:lnTo>
                  <a:lnTo>
                    <a:pt x="539" y="1216"/>
                  </a:lnTo>
                  <a:lnTo>
                    <a:pt x="1418" y="382"/>
                  </a:lnTo>
                  <a:lnTo>
                    <a:pt x="1436" y="362"/>
                  </a:lnTo>
                  <a:lnTo>
                    <a:pt x="1446" y="337"/>
                  </a:lnTo>
                  <a:lnTo>
                    <a:pt x="1450" y="311"/>
                  </a:lnTo>
                  <a:lnTo>
                    <a:pt x="1448" y="285"/>
                  </a:lnTo>
                  <a:lnTo>
                    <a:pt x="1438" y="259"/>
                  </a:lnTo>
                  <a:lnTo>
                    <a:pt x="1422" y="237"/>
                  </a:lnTo>
                  <a:lnTo>
                    <a:pt x="1403" y="221"/>
                  </a:lnTo>
                  <a:lnTo>
                    <a:pt x="1377" y="209"/>
                  </a:lnTo>
                  <a:lnTo>
                    <a:pt x="1351" y="205"/>
                  </a:lnTo>
                  <a:lnTo>
                    <a:pt x="1349" y="205"/>
                  </a:lnTo>
                  <a:close/>
                  <a:moveTo>
                    <a:pt x="1357" y="0"/>
                  </a:moveTo>
                  <a:lnTo>
                    <a:pt x="1405" y="4"/>
                  </a:lnTo>
                  <a:lnTo>
                    <a:pt x="1452" y="18"/>
                  </a:lnTo>
                  <a:lnTo>
                    <a:pt x="1496" y="36"/>
                  </a:lnTo>
                  <a:lnTo>
                    <a:pt x="1536" y="64"/>
                  </a:lnTo>
                  <a:lnTo>
                    <a:pt x="1572" y="96"/>
                  </a:lnTo>
                  <a:lnTo>
                    <a:pt x="1601" y="134"/>
                  </a:lnTo>
                  <a:lnTo>
                    <a:pt x="1627" y="175"/>
                  </a:lnTo>
                  <a:lnTo>
                    <a:pt x="1643" y="221"/>
                  </a:lnTo>
                  <a:lnTo>
                    <a:pt x="1653" y="267"/>
                  </a:lnTo>
                  <a:lnTo>
                    <a:pt x="1655" y="317"/>
                  </a:lnTo>
                  <a:lnTo>
                    <a:pt x="1651" y="364"/>
                  </a:lnTo>
                  <a:lnTo>
                    <a:pt x="1639" y="412"/>
                  </a:lnTo>
                  <a:lnTo>
                    <a:pt x="1619" y="456"/>
                  </a:lnTo>
                  <a:lnTo>
                    <a:pt x="1593" y="496"/>
                  </a:lnTo>
                  <a:lnTo>
                    <a:pt x="1560" y="532"/>
                  </a:lnTo>
                  <a:lnTo>
                    <a:pt x="762" y="1288"/>
                  </a:lnTo>
                  <a:lnTo>
                    <a:pt x="1554" y="1996"/>
                  </a:lnTo>
                  <a:lnTo>
                    <a:pt x="1591" y="2036"/>
                  </a:lnTo>
                  <a:lnTo>
                    <a:pt x="1621" y="2081"/>
                  </a:lnTo>
                  <a:lnTo>
                    <a:pt x="1641" y="2131"/>
                  </a:lnTo>
                  <a:lnTo>
                    <a:pt x="1653" y="2181"/>
                  </a:lnTo>
                  <a:lnTo>
                    <a:pt x="1655" y="2235"/>
                  </a:lnTo>
                  <a:lnTo>
                    <a:pt x="1649" y="2286"/>
                  </a:lnTo>
                  <a:lnTo>
                    <a:pt x="1635" y="2338"/>
                  </a:lnTo>
                  <a:lnTo>
                    <a:pt x="1611" y="2386"/>
                  </a:lnTo>
                  <a:lnTo>
                    <a:pt x="1578" y="2430"/>
                  </a:lnTo>
                  <a:lnTo>
                    <a:pt x="1540" y="2465"/>
                  </a:lnTo>
                  <a:lnTo>
                    <a:pt x="1496" y="2495"/>
                  </a:lnTo>
                  <a:lnTo>
                    <a:pt x="1450" y="2515"/>
                  </a:lnTo>
                  <a:lnTo>
                    <a:pt x="1401" y="2529"/>
                  </a:lnTo>
                  <a:lnTo>
                    <a:pt x="1349" y="2533"/>
                  </a:lnTo>
                  <a:lnTo>
                    <a:pt x="1291" y="2527"/>
                  </a:lnTo>
                  <a:lnTo>
                    <a:pt x="1237" y="2513"/>
                  </a:lnTo>
                  <a:lnTo>
                    <a:pt x="1188" y="2489"/>
                  </a:lnTo>
                  <a:lnTo>
                    <a:pt x="1142" y="2455"/>
                  </a:lnTo>
                  <a:lnTo>
                    <a:pt x="102" y="1524"/>
                  </a:lnTo>
                  <a:lnTo>
                    <a:pt x="68" y="1486"/>
                  </a:lnTo>
                  <a:lnTo>
                    <a:pt x="38" y="1445"/>
                  </a:lnTo>
                  <a:lnTo>
                    <a:pt x="18" y="1399"/>
                  </a:lnTo>
                  <a:lnTo>
                    <a:pt x="4" y="1349"/>
                  </a:lnTo>
                  <a:lnTo>
                    <a:pt x="0" y="1297"/>
                  </a:lnTo>
                  <a:lnTo>
                    <a:pt x="2" y="1248"/>
                  </a:lnTo>
                  <a:lnTo>
                    <a:pt x="14" y="1198"/>
                  </a:lnTo>
                  <a:lnTo>
                    <a:pt x="34" y="1150"/>
                  </a:lnTo>
                  <a:lnTo>
                    <a:pt x="62" y="1108"/>
                  </a:lnTo>
                  <a:lnTo>
                    <a:pt x="96" y="1071"/>
                  </a:lnTo>
                  <a:lnTo>
                    <a:pt x="1136" y="84"/>
                  </a:lnTo>
                  <a:lnTo>
                    <a:pt x="1174" y="54"/>
                  </a:lnTo>
                  <a:lnTo>
                    <a:pt x="1216" y="30"/>
                  </a:lnTo>
                  <a:lnTo>
                    <a:pt x="1261" y="12"/>
                  </a:lnTo>
                  <a:lnTo>
                    <a:pt x="1307" y="2"/>
                  </a:lnTo>
                  <a:lnTo>
                    <a:pt x="135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28" name="Freeform 83">
              <a:extLst>
                <a:ext uri="{FF2B5EF4-FFF2-40B4-BE49-F238E27FC236}">
                  <a16:creationId xmlns:a16="http://schemas.microsoft.com/office/drawing/2014/main" id="{C70E3B7E-896D-C717-1C1C-3490F2BF522A}"/>
                </a:ext>
              </a:extLst>
            </p:cNvPr>
            <p:cNvSpPr>
              <a:spLocks noEditPoints="1"/>
            </p:cNvSpPr>
            <p:nvPr/>
          </p:nvSpPr>
          <p:spPr bwMode="auto">
            <a:xfrm>
              <a:off x="11404534" y="2419944"/>
              <a:ext cx="96768" cy="161796"/>
            </a:xfrm>
            <a:custGeom>
              <a:avLst/>
              <a:gdLst>
                <a:gd name="T0" fmla="*/ 282 w 1657"/>
                <a:gd name="T1" fmla="*/ 209 h 2533"/>
                <a:gd name="T2" fmla="*/ 235 w 1657"/>
                <a:gd name="T3" fmla="*/ 237 h 2533"/>
                <a:gd name="T4" fmla="*/ 207 w 1657"/>
                <a:gd name="T5" fmla="*/ 295 h 2533"/>
                <a:gd name="T6" fmla="*/ 219 w 1657"/>
                <a:gd name="T7" fmla="*/ 356 h 2533"/>
                <a:gd name="T8" fmla="*/ 1116 w 1657"/>
                <a:gd name="T9" fmla="*/ 1216 h 2533"/>
                <a:gd name="T10" fmla="*/ 1146 w 1657"/>
                <a:gd name="T11" fmla="*/ 1264 h 2533"/>
                <a:gd name="T12" fmla="*/ 1144 w 1657"/>
                <a:gd name="T13" fmla="*/ 1319 h 2533"/>
                <a:gd name="T14" fmla="*/ 1114 w 1657"/>
                <a:gd name="T15" fmla="*/ 1365 h 2533"/>
                <a:gd name="T16" fmla="*/ 219 w 1657"/>
                <a:gd name="T17" fmla="*/ 2175 h 2533"/>
                <a:gd name="T18" fmla="*/ 207 w 1657"/>
                <a:gd name="T19" fmla="*/ 2235 h 2533"/>
                <a:gd name="T20" fmla="*/ 233 w 1657"/>
                <a:gd name="T21" fmla="*/ 2294 h 2533"/>
                <a:gd name="T22" fmla="*/ 280 w 1657"/>
                <a:gd name="T23" fmla="*/ 2324 h 2533"/>
                <a:gd name="T24" fmla="*/ 308 w 1657"/>
                <a:gd name="T25" fmla="*/ 2328 h 2533"/>
                <a:gd name="T26" fmla="*/ 356 w 1657"/>
                <a:gd name="T27" fmla="*/ 2316 h 2533"/>
                <a:gd name="T28" fmla="*/ 1418 w 1657"/>
                <a:gd name="T29" fmla="*/ 1371 h 2533"/>
                <a:gd name="T30" fmla="*/ 1448 w 1657"/>
                <a:gd name="T31" fmla="*/ 1323 h 2533"/>
                <a:gd name="T32" fmla="*/ 1452 w 1657"/>
                <a:gd name="T33" fmla="*/ 1296 h 2533"/>
                <a:gd name="T34" fmla="*/ 1438 w 1657"/>
                <a:gd name="T35" fmla="*/ 1242 h 2533"/>
                <a:gd name="T36" fmla="*/ 380 w 1657"/>
                <a:gd name="T37" fmla="*/ 233 h 2533"/>
                <a:gd name="T38" fmla="*/ 334 w 1657"/>
                <a:gd name="T39" fmla="*/ 209 h 2533"/>
                <a:gd name="T40" fmla="*/ 326 w 1657"/>
                <a:gd name="T41" fmla="*/ 0 h 2533"/>
                <a:gd name="T42" fmla="*/ 430 w 1657"/>
                <a:gd name="T43" fmla="*/ 24 h 2533"/>
                <a:gd name="T44" fmla="*/ 521 w 1657"/>
                <a:gd name="T45" fmla="*/ 84 h 2533"/>
                <a:gd name="T46" fmla="*/ 1595 w 1657"/>
                <a:gd name="T47" fmla="*/ 1108 h 2533"/>
                <a:gd name="T48" fmla="*/ 1641 w 1657"/>
                <a:gd name="T49" fmla="*/ 1198 h 2533"/>
                <a:gd name="T50" fmla="*/ 1657 w 1657"/>
                <a:gd name="T51" fmla="*/ 1297 h 2533"/>
                <a:gd name="T52" fmla="*/ 1639 w 1657"/>
                <a:gd name="T53" fmla="*/ 1399 h 2533"/>
                <a:gd name="T54" fmla="*/ 1589 w 1657"/>
                <a:gd name="T55" fmla="*/ 1486 h 2533"/>
                <a:gd name="T56" fmla="*/ 513 w 1657"/>
                <a:gd name="T57" fmla="*/ 2455 h 2533"/>
                <a:gd name="T58" fmla="*/ 418 w 1657"/>
                <a:gd name="T59" fmla="*/ 2513 h 2533"/>
                <a:gd name="T60" fmla="*/ 308 w 1657"/>
                <a:gd name="T61" fmla="*/ 2533 h 2533"/>
                <a:gd name="T62" fmla="*/ 256 w 1657"/>
                <a:gd name="T63" fmla="*/ 2529 h 2533"/>
                <a:gd name="T64" fmla="*/ 159 w 1657"/>
                <a:gd name="T65" fmla="*/ 2495 h 2533"/>
                <a:gd name="T66" fmla="*/ 79 w 1657"/>
                <a:gd name="T67" fmla="*/ 2430 h 2533"/>
                <a:gd name="T68" fmla="*/ 22 w 1657"/>
                <a:gd name="T69" fmla="*/ 2338 h 2533"/>
                <a:gd name="T70" fmla="*/ 0 w 1657"/>
                <a:gd name="T71" fmla="*/ 2235 h 2533"/>
                <a:gd name="T72" fmla="*/ 16 w 1657"/>
                <a:gd name="T73" fmla="*/ 2131 h 2533"/>
                <a:gd name="T74" fmla="*/ 66 w 1657"/>
                <a:gd name="T75" fmla="*/ 2036 h 2533"/>
                <a:gd name="T76" fmla="*/ 895 w 1657"/>
                <a:gd name="T77" fmla="*/ 1288 h 2533"/>
                <a:gd name="T78" fmla="*/ 60 w 1657"/>
                <a:gd name="T79" fmla="*/ 490 h 2533"/>
                <a:gd name="T80" fmla="*/ 14 w 1657"/>
                <a:gd name="T81" fmla="*/ 394 h 2533"/>
                <a:gd name="T82" fmla="*/ 2 w 1657"/>
                <a:gd name="T83" fmla="*/ 291 h 2533"/>
                <a:gd name="T84" fmla="*/ 26 w 1657"/>
                <a:gd name="T85" fmla="*/ 187 h 2533"/>
                <a:gd name="T86" fmla="*/ 85 w 1657"/>
                <a:gd name="T87" fmla="*/ 96 h 2533"/>
                <a:gd name="T88" fmla="*/ 173 w 1657"/>
                <a:gd name="T89" fmla="*/ 32 h 2533"/>
                <a:gd name="T90" fmla="*/ 274 w 1657"/>
                <a:gd name="T91" fmla="*/ 2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57" h="2533">
                  <a:moveTo>
                    <a:pt x="308" y="205"/>
                  </a:moveTo>
                  <a:lnTo>
                    <a:pt x="282" y="209"/>
                  </a:lnTo>
                  <a:lnTo>
                    <a:pt x="256" y="219"/>
                  </a:lnTo>
                  <a:lnTo>
                    <a:pt x="235" y="237"/>
                  </a:lnTo>
                  <a:lnTo>
                    <a:pt x="215" y="265"/>
                  </a:lnTo>
                  <a:lnTo>
                    <a:pt x="207" y="295"/>
                  </a:lnTo>
                  <a:lnTo>
                    <a:pt x="207" y="327"/>
                  </a:lnTo>
                  <a:lnTo>
                    <a:pt x="219" y="356"/>
                  </a:lnTo>
                  <a:lnTo>
                    <a:pt x="239" y="382"/>
                  </a:lnTo>
                  <a:lnTo>
                    <a:pt x="1116" y="1216"/>
                  </a:lnTo>
                  <a:lnTo>
                    <a:pt x="1134" y="1238"/>
                  </a:lnTo>
                  <a:lnTo>
                    <a:pt x="1146" y="1264"/>
                  </a:lnTo>
                  <a:lnTo>
                    <a:pt x="1148" y="1292"/>
                  </a:lnTo>
                  <a:lnTo>
                    <a:pt x="1144" y="1319"/>
                  </a:lnTo>
                  <a:lnTo>
                    <a:pt x="1132" y="1345"/>
                  </a:lnTo>
                  <a:lnTo>
                    <a:pt x="1114" y="1365"/>
                  </a:lnTo>
                  <a:lnTo>
                    <a:pt x="241" y="2149"/>
                  </a:lnTo>
                  <a:lnTo>
                    <a:pt x="219" y="2175"/>
                  </a:lnTo>
                  <a:lnTo>
                    <a:pt x="209" y="2203"/>
                  </a:lnTo>
                  <a:lnTo>
                    <a:pt x="207" y="2235"/>
                  </a:lnTo>
                  <a:lnTo>
                    <a:pt x="215" y="2266"/>
                  </a:lnTo>
                  <a:lnTo>
                    <a:pt x="233" y="2294"/>
                  </a:lnTo>
                  <a:lnTo>
                    <a:pt x="255" y="2312"/>
                  </a:lnTo>
                  <a:lnTo>
                    <a:pt x="280" y="2324"/>
                  </a:lnTo>
                  <a:lnTo>
                    <a:pt x="308" y="2328"/>
                  </a:lnTo>
                  <a:lnTo>
                    <a:pt x="308" y="2328"/>
                  </a:lnTo>
                  <a:lnTo>
                    <a:pt x="334" y="2324"/>
                  </a:lnTo>
                  <a:lnTo>
                    <a:pt x="356" y="2316"/>
                  </a:lnTo>
                  <a:lnTo>
                    <a:pt x="378" y="2302"/>
                  </a:lnTo>
                  <a:lnTo>
                    <a:pt x="1418" y="1371"/>
                  </a:lnTo>
                  <a:lnTo>
                    <a:pt x="1436" y="1349"/>
                  </a:lnTo>
                  <a:lnTo>
                    <a:pt x="1448" y="1323"/>
                  </a:lnTo>
                  <a:lnTo>
                    <a:pt x="1452" y="1296"/>
                  </a:lnTo>
                  <a:lnTo>
                    <a:pt x="1452" y="1296"/>
                  </a:lnTo>
                  <a:lnTo>
                    <a:pt x="1448" y="1268"/>
                  </a:lnTo>
                  <a:lnTo>
                    <a:pt x="1438" y="1242"/>
                  </a:lnTo>
                  <a:lnTo>
                    <a:pt x="1420" y="1220"/>
                  </a:lnTo>
                  <a:lnTo>
                    <a:pt x="380" y="233"/>
                  </a:lnTo>
                  <a:lnTo>
                    <a:pt x="358" y="217"/>
                  </a:lnTo>
                  <a:lnTo>
                    <a:pt x="334" y="209"/>
                  </a:lnTo>
                  <a:lnTo>
                    <a:pt x="308" y="205"/>
                  </a:lnTo>
                  <a:close/>
                  <a:moveTo>
                    <a:pt x="326" y="0"/>
                  </a:moveTo>
                  <a:lnTo>
                    <a:pt x="378" y="8"/>
                  </a:lnTo>
                  <a:lnTo>
                    <a:pt x="430" y="24"/>
                  </a:lnTo>
                  <a:lnTo>
                    <a:pt x="477" y="50"/>
                  </a:lnTo>
                  <a:lnTo>
                    <a:pt x="521" y="84"/>
                  </a:lnTo>
                  <a:lnTo>
                    <a:pt x="1561" y="1071"/>
                  </a:lnTo>
                  <a:lnTo>
                    <a:pt x="1595" y="1108"/>
                  </a:lnTo>
                  <a:lnTo>
                    <a:pt x="1621" y="1150"/>
                  </a:lnTo>
                  <a:lnTo>
                    <a:pt x="1641" y="1198"/>
                  </a:lnTo>
                  <a:lnTo>
                    <a:pt x="1653" y="1248"/>
                  </a:lnTo>
                  <a:lnTo>
                    <a:pt x="1657" y="1297"/>
                  </a:lnTo>
                  <a:lnTo>
                    <a:pt x="1653" y="1349"/>
                  </a:lnTo>
                  <a:lnTo>
                    <a:pt x="1639" y="1399"/>
                  </a:lnTo>
                  <a:lnTo>
                    <a:pt x="1617" y="1445"/>
                  </a:lnTo>
                  <a:lnTo>
                    <a:pt x="1589" y="1486"/>
                  </a:lnTo>
                  <a:lnTo>
                    <a:pt x="1555" y="1524"/>
                  </a:lnTo>
                  <a:lnTo>
                    <a:pt x="513" y="2455"/>
                  </a:lnTo>
                  <a:lnTo>
                    <a:pt x="469" y="2489"/>
                  </a:lnTo>
                  <a:lnTo>
                    <a:pt x="418" y="2513"/>
                  </a:lnTo>
                  <a:lnTo>
                    <a:pt x="364" y="2527"/>
                  </a:lnTo>
                  <a:lnTo>
                    <a:pt x="308" y="2533"/>
                  </a:lnTo>
                  <a:lnTo>
                    <a:pt x="308" y="2533"/>
                  </a:lnTo>
                  <a:lnTo>
                    <a:pt x="256" y="2529"/>
                  </a:lnTo>
                  <a:lnTo>
                    <a:pt x="207" y="2515"/>
                  </a:lnTo>
                  <a:lnTo>
                    <a:pt x="159" y="2495"/>
                  </a:lnTo>
                  <a:lnTo>
                    <a:pt x="117" y="2465"/>
                  </a:lnTo>
                  <a:lnTo>
                    <a:pt x="79" y="2430"/>
                  </a:lnTo>
                  <a:lnTo>
                    <a:pt x="46" y="2386"/>
                  </a:lnTo>
                  <a:lnTo>
                    <a:pt x="22" y="2338"/>
                  </a:lnTo>
                  <a:lnTo>
                    <a:pt x="6" y="2286"/>
                  </a:lnTo>
                  <a:lnTo>
                    <a:pt x="0" y="2235"/>
                  </a:lnTo>
                  <a:lnTo>
                    <a:pt x="4" y="2181"/>
                  </a:lnTo>
                  <a:lnTo>
                    <a:pt x="16" y="2131"/>
                  </a:lnTo>
                  <a:lnTo>
                    <a:pt x="36" y="2081"/>
                  </a:lnTo>
                  <a:lnTo>
                    <a:pt x="66" y="2036"/>
                  </a:lnTo>
                  <a:lnTo>
                    <a:pt x="103" y="1996"/>
                  </a:lnTo>
                  <a:lnTo>
                    <a:pt x="895" y="1288"/>
                  </a:lnTo>
                  <a:lnTo>
                    <a:pt x="97" y="532"/>
                  </a:lnTo>
                  <a:lnTo>
                    <a:pt x="60" y="490"/>
                  </a:lnTo>
                  <a:lnTo>
                    <a:pt x="32" y="444"/>
                  </a:lnTo>
                  <a:lnTo>
                    <a:pt x="14" y="394"/>
                  </a:lnTo>
                  <a:lnTo>
                    <a:pt x="2" y="343"/>
                  </a:lnTo>
                  <a:lnTo>
                    <a:pt x="2" y="291"/>
                  </a:lnTo>
                  <a:lnTo>
                    <a:pt x="8" y="237"/>
                  </a:lnTo>
                  <a:lnTo>
                    <a:pt x="26" y="187"/>
                  </a:lnTo>
                  <a:lnTo>
                    <a:pt x="50" y="140"/>
                  </a:lnTo>
                  <a:lnTo>
                    <a:pt x="85" y="96"/>
                  </a:lnTo>
                  <a:lnTo>
                    <a:pt x="127" y="60"/>
                  </a:lnTo>
                  <a:lnTo>
                    <a:pt x="173" y="32"/>
                  </a:lnTo>
                  <a:lnTo>
                    <a:pt x="223" y="12"/>
                  </a:lnTo>
                  <a:lnTo>
                    <a:pt x="274" y="2"/>
                  </a:lnTo>
                  <a:lnTo>
                    <a:pt x="32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3" name="Freeform 84">
              <a:extLst>
                <a:ext uri="{FF2B5EF4-FFF2-40B4-BE49-F238E27FC236}">
                  <a16:creationId xmlns:a16="http://schemas.microsoft.com/office/drawing/2014/main" id="{6C4D2FE2-8003-BB1D-DC84-B2D77675737D}"/>
                </a:ext>
              </a:extLst>
            </p:cNvPr>
            <p:cNvSpPr>
              <a:spLocks noEditPoints="1"/>
            </p:cNvSpPr>
            <p:nvPr/>
          </p:nvSpPr>
          <p:spPr bwMode="auto">
            <a:xfrm>
              <a:off x="11289301" y="2426973"/>
              <a:ext cx="96885" cy="154767"/>
            </a:xfrm>
            <a:custGeom>
              <a:avLst/>
              <a:gdLst>
                <a:gd name="T0" fmla="*/ 1322 w 1657"/>
                <a:gd name="T1" fmla="*/ 209 h 2423"/>
                <a:gd name="T2" fmla="*/ 1277 w 1657"/>
                <a:gd name="T3" fmla="*/ 235 h 2423"/>
                <a:gd name="T4" fmla="*/ 219 w 1657"/>
                <a:gd name="T5" fmla="*/ 2063 h 2423"/>
                <a:gd name="T6" fmla="*/ 205 w 1657"/>
                <a:gd name="T7" fmla="*/ 2117 h 2423"/>
                <a:gd name="T8" fmla="*/ 219 w 1657"/>
                <a:gd name="T9" fmla="*/ 2166 h 2423"/>
                <a:gd name="T10" fmla="*/ 256 w 1657"/>
                <a:gd name="T11" fmla="*/ 2204 h 2423"/>
                <a:gd name="T12" fmla="*/ 308 w 1657"/>
                <a:gd name="T13" fmla="*/ 2218 h 2423"/>
                <a:gd name="T14" fmla="*/ 360 w 1657"/>
                <a:gd name="T15" fmla="*/ 2204 h 2423"/>
                <a:gd name="T16" fmla="*/ 398 w 1657"/>
                <a:gd name="T17" fmla="*/ 2166 h 2423"/>
                <a:gd name="T18" fmla="*/ 1448 w 1657"/>
                <a:gd name="T19" fmla="*/ 334 h 2423"/>
                <a:gd name="T20" fmla="*/ 1448 w 1657"/>
                <a:gd name="T21" fmla="*/ 280 h 2423"/>
                <a:gd name="T22" fmla="*/ 1422 w 1657"/>
                <a:gd name="T23" fmla="*/ 235 h 2423"/>
                <a:gd name="T24" fmla="*/ 1374 w 1657"/>
                <a:gd name="T25" fmla="*/ 209 h 2423"/>
                <a:gd name="T26" fmla="*/ 1346 w 1657"/>
                <a:gd name="T27" fmla="*/ 0 h 2423"/>
                <a:gd name="T28" fmla="*/ 1452 w 1657"/>
                <a:gd name="T29" fmla="*/ 18 h 2423"/>
                <a:gd name="T30" fmla="*/ 1501 w 1657"/>
                <a:gd name="T31" fmla="*/ 42 h 2423"/>
                <a:gd name="T32" fmla="*/ 1577 w 1657"/>
                <a:gd name="T33" fmla="*/ 101 h 2423"/>
                <a:gd name="T34" fmla="*/ 1631 w 1657"/>
                <a:gd name="T35" fmla="*/ 181 h 2423"/>
                <a:gd name="T36" fmla="*/ 1657 w 1657"/>
                <a:gd name="T37" fmla="*/ 288 h 2423"/>
                <a:gd name="T38" fmla="*/ 1641 w 1657"/>
                <a:gd name="T39" fmla="*/ 406 h 2423"/>
                <a:gd name="T40" fmla="*/ 575 w 1657"/>
                <a:gd name="T41" fmla="*/ 2268 h 2423"/>
                <a:gd name="T42" fmla="*/ 505 w 1657"/>
                <a:gd name="T43" fmla="*/ 2351 h 2423"/>
                <a:gd name="T44" fmla="*/ 413 w 1657"/>
                <a:gd name="T45" fmla="*/ 2405 h 2423"/>
                <a:gd name="T46" fmla="*/ 308 w 1657"/>
                <a:gd name="T47" fmla="*/ 2423 h 2423"/>
                <a:gd name="T48" fmla="*/ 203 w 1657"/>
                <a:gd name="T49" fmla="*/ 2405 h 2423"/>
                <a:gd name="T50" fmla="*/ 109 w 1657"/>
                <a:gd name="T51" fmla="*/ 2349 h 2423"/>
                <a:gd name="T52" fmla="*/ 41 w 1657"/>
                <a:gd name="T53" fmla="*/ 2268 h 2423"/>
                <a:gd name="T54" fmla="*/ 6 w 1657"/>
                <a:gd name="T55" fmla="*/ 2170 h 2423"/>
                <a:gd name="T56" fmla="*/ 4 w 1657"/>
                <a:gd name="T57" fmla="*/ 2065 h 2423"/>
                <a:gd name="T58" fmla="*/ 41 w 1657"/>
                <a:gd name="T59" fmla="*/ 1961 h 2423"/>
                <a:gd name="T60" fmla="*/ 1114 w 1657"/>
                <a:gd name="T61" fmla="*/ 109 h 2423"/>
                <a:gd name="T62" fmla="*/ 1195 w 1657"/>
                <a:gd name="T63" fmla="*/ 40 h 2423"/>
                <a:gd name="T64" fmla="*/ 1295 w 1657"/>
                <a:gd name="T65" fmla="*/ 4 h 2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57" h="2423">
                  <a:moveTo>
                    <a:pt x="1348" y="205"/>
                  </a:moveTo>
                  <a:lnTo>
                    <a:pt x="1322" y="209"/>
                  </a:lnTo>
                  <a:lnTo>
                    <a:pt x="1299" y="219"/>
                  </a:lnTo>
                  <a:lnTo>
                    <a:pt x="1277" y="235"/>
                  </a:lnTo>
                  <a:lnTo>
                    <a:pt x="1259" y="256"/>
                  </a:lnTo>
                  <a:lnTo>
                    <a:pt x="219" y="2063"/>
                  </a:lnTo>
                  <a:lnTo>
                    <a:pt x="209" y="2089"/>
                  </a:lnTo>
                  <a:lnTo>
                    <a:pt x="205" y="2117"/>
                  </a:lnTo>
                  <a:lnTo>
                    <a:pt x="209" y="2142"/>
                  </a:lnTo>
                  <a:lnTo>
                    <a:pt x="219" y="2166"/>
                  </a:lnTo>
                  <a:lnTo>
                    <a:pt x="234" y="2186"/>
                  </a:lnTo>
                  <a:lnTo>
                    <a:pt x="256" y="2204"/>
                  </a:lnTo>
                  <a:lnTo>
                    <a:pt x="282" y="2214"/>
                  </a:lnTo>
                  <a:lnTo>
                    <a:pt x="308" y="2218"/>
                  </a:lnTo>
                  <a:lnTo>
                    <a:pt x="334" y="2214"/>
                  </a:lnTo>
                  <a:lnTo>
                    <a:pt x="360" y="2204"/>
                  </a:lnTo>
                  <a:lnTo>
                    <a:pt x="382" y="2188"/>
                  </a:lnTo>
                  <a:lnTo>
                    <a:pt x="398" y="2166"/>
                  </a:lnTo>
                  <a:lnTo>
                    <a:pt x="1438" y="358"/>
                  </a:lnTo>
                  <a:lnTo>
                    <a:pt x="1448" y="334"/>
                  </a:lnTo>
                  <a:lnTo>
                    <a:pt x="1452" y="308"/>
                  </a:lnTo>
                  <a:lnTo>
                    <a:pt x="1448" y="280"/>
                  </a:lnTo>
                  <a:lnTo>
                    <a:pt x="1438" y="256"/>
                  </a:lnTo>
                  <a:lnTo>
                    <a:pt x="1422" y="235"/>
                  </a:lnTo>
                  <a:lnTo>
                    <a:pt x="1400" y="219"/>
                  </a:lnTo>
                  <a:lnTo>
                    <a:pt x="1374" y="209"/>
                  </a:lnTo>
                  <a:lnTo>
                    <a:pt x="1348" y="205"/>
                  </a:lnTo>
                  <a:close/>
                  <a:moveTo>
                    <a:pt x="1346" y="0"/>
                  </a:moveTo>
                  <a:lnTo>
                    <a:pt x="1400" y="4"/>
                  </a:lnTo>
                  <a:lnTo>
                    <a:pt x="1452" y="18"/>
                  </a:lnTo>
                  <a:lnTo>
                    <a:pt x="1501" y="40"/>
                  </a:lnTo>
                  <a:lnTo>
                    <a:pt x="1501" y="42"/>
                  </a:lnTo>
                  <a:lnTo>
                    <a:pt x="1543" y="67"/>
                  </a:lnTo>
                  <a:lnTo>
                    <a:pt x="1577" y="101"/>
                  </a:lnTo>
                  <a:lnTo>
                    <a:pt x="1607" y="139"/>
                  </a:lnTo>
                  <a:lnTo>
                    <a:pt x="1631" y="181"/>
                  </a:lnTo>
                  <a:lnTo>
                    <a:pt x="1647" y="227"/>
                  </a:lnTo>
                  <a:lnTo>
                    <a:pt x="1657" y="288"/>
                  </a:lnTo>
                  <a:lnTo>
                    <a:pt x="1655" y="348"/>
                  </a:lnTo>
                  <a:lnTo>
                    <a:pt x="1641" y="406"/>
                  </a:lnTo>
                  <a:lnTo>
                    <a:pt x="1615" y="461"/>
                  </a:lnTo>
                  <a:lnTo>
                    <a:pt x="575" y="2268"/>
                  </a:lnTo>
                  <a:lnTo>
                    <a:pt x="545" y="2314"/>
                  </a:lnTo>
                  <a:lnTo>
                    <a:pt x="505" y="2351"/>
                  </a:lnTo>
                  <a:lnTo>
                    <a:pt x="463" y="2381"/>
                  </a:lnTo>
                  <a:lnTo>
                    <a:pt x="413" y="2405"/>
                  </a:lnTo>
                  <a:lnTo>
                    <a:pt x="362" y="2419"/>
                  </a:lnTo>
                  <a:lnTo>
                    <a:pt x="308" y="2423"/>
                  </a:lnTo>
                  <a:lnTo>
                    <a:pt x="254" y="2419"/>
                  </a:lnTo>
                  <a:lnTo>
                    <a:pt x="203" y="2405"/>
                  </a:lnTo>
                  <a:lnTo>
                    <a:pt x="155" y="2381"/>
                  </a:lnTo>
                  <a:lnTo>
                    <a:pt x="109" y="2349"/>
                  </a:lnTo>
                  <a:lnTo>
                    <a:pt x="71" y="2312"/>
                  </a:lnTo>
                  <a:lnTo>
                    <a:pt x="41" y="2268"/>
                  </a:lnTo>
                  <a:lnTo>
                    <a:pt x="20" y="2220"/>
                  </a:lnTo>
                  <a:lnTo>
                    <a:pt x="6" y="2170"/>
                  </a:lnTo>
                  <a:lnTo>
                    <a:pt x="0" y="2117"/>
                  </a:lnTo>
                  <a:lnTo>
                    <a:pt x="4" y="2065"/>
                  </a:lnTo>
                  <a:lnTo>
                    <a:pt x="18" y="2011"/>
                  </a:lnTo>
                  <a:lnTo>
                    <a:pt x="41" y="1961"/>
                  </a:lnTo>
                  <a:lnTo>
                    <a:pt x="1082" y="153"/>
                  </a:lnTo>
                  <a:lnTo>
                    <a:pt x="1114" y="109"/>
                  </a:lnTo>
                  <a:lnTo>
                    <a:pt x="1151" y="69"/>
                  </a:lnTo>
                  <a:lnTo>
                    <a:pt x="1195" y="40"/>
                  </a:lnTo>
                  <a:lnTo>
                    <a:pt x="1243" y="18"/>
                  </a:lnTo>
                  <a:lnTo>
                    <a:pt x="1295" y="4"/>
                  </a:lnTo>
                  <a:lnTo>
                    <a:pt x="134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48" name="Group 47">
              <a:extLst>
                <a:ext uri="{FF2B5EF4-FFF2-40B4-BE49-F238E27FC236}">
                  <a16:creationId xmlns:a16="http://schemas.microsoft.com/office/drawing/2014/main" id="{D2F4AAF3-3A4B-22D1-53EF-9B477808AD37}"/>
                </a:ext>
              </a:extLst>
            </p:cNvPr>
            <p:cNvGrpSpPr/>
            <p:nvPr/>
          </p:nvGrpSpPr>
          <p:grpSpPr>
            <a:xfrm>
              <a:off x="11134618" y="2265484"/>
              <a:ext cx="419125" cy="414160"/>
              <a:chOff x="4657976" y="-5051728"/>
              <a:chExt cx="5205413" cy="4703763"/>
            </a:xfrm>
            <a:solidFill>
              <a:schemeClr val="bg2"/>
            </a:solidFill>
          </p:grpSpPr>
          <p:sp>
            <p:nvSpPr>
              <p:cNvPr id="51" name="Freeform 67">
                <a:extLst>
                  <a:ext uri="{FF2B5EF4-FFF2-40B4-BE49-F238E27FC236}">
                    <a16:creationId xmlns:a16="http://schemas.microsoft.com/office/drawing/2014/main" id="{BEB5D803-9ABF-932A-CDB7-881671FCDB2E}"/>
                  </a:ext>
                </a:extLst>
              </p:cNvPr>
              <p:cNvSpPr>
                <a:spLocks/>
              </p:cNvSpPr>
              <p:nvPr/>
            </p:nvSpPr>
            <p:spPr bwMode="auto">
              <a:xfrm>
                <a:off x="8795001" y="-4724703"/>
                <a:ext cx="176213" cy="176213"/>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5" name="Freeform 68">
                <a:extLst>
                  <a:ext uri="{FF2B5EF4-FFF2-40B4-BE49-F238E27FC236}">
                    <a16:creationId xmlns:a16="http://schemas.microsoft.com/office/drawing/2014/main" id="{B86CF5B8-2C4E-9579-38B0-CF79443E3859}"/>
                  </a:ext>
                </a:extLst>
              </p:cNvPr>
              <p:cNvSpPr>
                <a:spLocks/>
              </p:cNvSpPr>
              <p:nvPr/>
            </p:nvSpPr>
            <p:spPr bwMode="auto">
              <a:xfrm>
                <a:off x="8339389" y="-4724703"/>
                <a:ext cx="179388" cy="176213"/>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7" name="Freeform 69">
                <a:extLst>
                  <a:ext uri="{FF2B5EF4-FFF2-40B4-BE49-F238E27FC236}">
                    <a16:creationId xmlns:a16="http://schemas.microsoft.com/office/drawing/2014/main" id="{0FCC75AD-6F58-1D16-56B4-5EB971BF2EBB}"/>
                  </a:ext>
                </a:extLst>
              </p:cNvPr>
              <p:cNvSpPr>
                <a:spLocks/>
              </p:cNvSpPr>
              <p:nvPr/>
            </p:nvSpPr>
            <p:spPr bwMode="auto">
              <a:xfrm>
                <a:off x="9247439" y="-4724703"/>
                <a:ext cx="179388" cy="176213"/>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8" name="Freeform 66">
                <a:extLst>
                  <a:ext uri="{FF2B5EF4-FFF2-40B4-BE49-F238E27FC236}">
                    <a16:creationId xmlns:a16="http://schemas.microsoft.com/office/drawing/2014/main" id="{E5D6B80F-BA4C-BBA3-48E6-248984AF4B6B}"/>
                  </a:ext>
                </a:extLst>
              </p:cNvPr>
              <p:cNvSpPr>
                <a:spLocks noEditPoints="1"/>
              </p:cNvSpPr>
              <p:nvPr/>
            </p:nvSpPr>
            <p:spPr bwMode="auto">
              <a:xfrm>
                <a:off x="4657976" y="-5051728"/>
                <a:ext cx="5205413" cy="4703763"/>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pSp>
      <p:grpSp>
        <p:nvGrpSpPr>
          <p:cNvPr id="69" name="Group 68">
            <a:extLst>
              <a:ext uri="{FF2B5EF4-FFF2-40B4-BE49-F238E27FC236}">
                <a16:creationId xmlns:a16="http://schemas.microsoft.com/office/drawing/2014/main" id="{BF2C43BC-FA17-A287-81AB-D6714028592D}"/>
              </a:ext>
            </a:extLst>
          </p:cNvPr>
          <p:cNvGrpSpPr/>
          <p:nvPr/>
        </p:nvGrpSpPr>
        <p:grpSpPr>
          <a:xfrm>
            <a:off x="4401075" y="1837779"/>
            <a:ext cx="429351" cy="393719"/>
            <a:chOff x="4283372" y="2252718"/>
            <a:chExt cx="429351" cy="393719"/>
          </a:xfrm>
        </p:grpSpPr>
        <p:sp>
          <p:nvSpPr>
            <p:cNvPr id="70" name="Freeform 35">
              <a:extLst>
                <a:ext uri="{FF2B5EF4-FFF2-40B4-BE49-F238E27FC236}">
                  <a16:creationId xmlns:a16="http://schemas.microsoft.com/office/drawing/2014/main" id="{980632EB-1D99-8E81-FB06-7703EF67D587}"/>
                </a:ext>
              </a:extLst>
            </p:cNvPr>
            <p:cNvSpPr>
              <a:spLocks noEditPoints="1"/>
            </p:cNvSpPr>
            <p:nvPr/>
          </p:nvSpPr>
          <p:spPr bwMode="auto">
            <a:xfrm>
              <a:off x="4283503" y="2359452"/>
              <a:ext cx="429220" cy="286985"/>
            </a:xfrm>
            <a:custGeom>
              <a:avLst/>
              <a:gdLst>
                <a:gd name="T0" fmla="*/ 294 w 6556"/>
                <a:gd name="T1" fmla="*/ 225 h 4699"/>
                <a:gd name="T2" fmla="*/ 241 w 6556"/>
                <a:gd name="T3" fmla="*/ 262 h 4699"/>
                <a:gd name="T4" fmla="*/ 219 w 6556"/>
                <a:gd name="T5" fmla="*/ 328 h 4699"/>
                <a:gd name="T6" fmla="*/ 225 w 6556"/>
                <a:gd name="T7" fmla="*/ 4405 h 4699"/>
                <a:gd name="T8" fmla="*/ 263 w 6556"/>
                <a:gd name="T9" fmla="*/ 4458 h 4699"/>
                <a:gd name="T10" fmla="*/ 328 w 6556"/>
                <a:gd name="T11" fmla="*/ 4480 h 4699"/>
                <a:gd name="T12" fmla="*/ 6262 w 6556"/>
                <a:gd name="T13" fmla="*/ 4474 h 4699"/>
                <a:gd name="T14" fmla="*/ 6315 w 6556"/>
                <a:gd name="T15" fmla="*/ 4434 h 4699"/>
                <a:gd name="T16" fmla="*/ 6337 w 6556"/>
                <a:gd name="T17" fmla="*/ 4371 h 4699"/>
                <a:gd name="T18" fmla="*/ 6331 w 6556"/>
                <a:gd name="T19" fmla="*/ 292 h 4699"/>
                <a:gd name="T20" fmla="*/ 6291 w 6556"/>
                <a:gd name="T21" fmla="*/ 239 h 4699"/>
                <a:gd name="T22" fmla="*/ 6228 w 6556"/>
                <a:gd name="T23" fmla="*/ 219 h 4699"/>
                <a:gd name="T24" fmla="*/ 328 w 6556"/>
                <a:gd name="T25" fmla="*/ 0 h 4699"/>
                <a:gd name="T26" fmla="*/ 6288 w 6556"/>
                <a:gd name="T27" fmla="*/ 6 h 4699"/>
                <a:gd name="T28" fmla="*/ 6393 w 6556"/>
                <a:gd name="T29" fmla="*/ 44 h 4699"/>
                <a:gd name="T30" fmla="*/ 6478 w 6556"/>
                <a:gd name="T31" fmla="*/ 117 h 4699"/>
                <a:gd name="T32" fmla="*/ 6534 w 6556"/>
                <a:gd name="T33" fmla="*/ 213 h 4699"/>
                <a:gd name="T34" fmla="*/ 6556 w 6556"/>
                <a:gd name="T35" fmla="*/ 328 h 4699"/>
                <a:gd name="T36" fmla="*/ 6550 w 6556"/>
                <a:gd name="T37" fmla="*/ 4430 h 4699"/>
                <a:gd name="T38" fmla="*/ 6510 w 6556"/>
                <a:gd name="T39" fmla="*/ 4536 h 4699"/>
                <a:gd name="T40" fmla="*/ 6439 w 6556"/>
                <a:gd name="T41" fmla="*/ 4621 h 4699"/>
                <a:gd name="T42" fmla="*/ 6341 w 6556"/>
                <a:gd name="T43" fmla="*/ 4677 h 4699"/>
                <a:gd name="T44" fmla="*/ 6228 w 6556"/>
                <a:gd name="T45" fmla="*/ 4699 h 4699"/>
                <a:gd name="T46" fmla="*/ 269 w 6556"/>
                <a:gd name="T47" fmla="*/ 4693 h 4699"/>
                <a:gd name="T48" fmla="*/ 163 w 6556"/>
                <a:gd name="T49" fmla="*/ 4653 h 4699"/>
                <a:gd name="T50" fmla="*/ 78 w 6556"/>
                <a:gd name="T51" fmla="*/ 4582 h 4699"/>
                <a:gd name="T52" fmla="*/ 20 w 6556"/>
                <a:gd name="T53" fmla="*/ 4486 h 4699"/>
                <a:gd name="T54" fmla="*/ 0 w 6556"/>
                <a:gd name="T55" fmla="*/ 4371 h 4699"/>
                <a:gd name="T56" fmla="*/ 6 w 6556"/>
                <a:gd name="T57" fmla="*/ 268 h 4699"/>
                <a:gd name="T58" fmla="*/ 46 w 6556"/>
                <a:gd name="T59" fmla="*/ 163 h 4699"/>
                <a:gd name="T60" fmla="*/ 117 w 6556"/>
                <a:gd name="T61" fmla="*/ 77 h 4699"/>
                <a:gd name="T62" fmla="*/ 213 w 6556"/>
                <a:gd name="T63" fmla="*/ 20 h 4699"/>
                <a:gd name="T64" fmla="*/ 328 w 6556"/>
                <a:gd name="T65" fmla="*/ 0 h 4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56" h="4699">
                  <a:moveTo>
                    <a:pt x="328" y="219"/>
                  </a:moveTo>
                  <a:lnTo>
                    <a:pt x="294" y="225"/>
                  </a:lnTo>
                  <a:lnTo>
                    <a:pt x="263" y="239"/>
                  </a:lnTo>
                  <a:lnTo>
                    <a:pt x="241" y="262"/>
                  </a:lnTo>
                  <a:lnTo>
                    <a:pt x="225" y="292"/>
                  </a:lnTo>
                  <a:lnTo>
                    <a:pt x="219" y="328"/>
                  </a:lnTo>
                  <a:lnTo>
                    <a:pt x="219" y="4371"/>
                  </a:lnTo>
                  <a:lnTo>
                    <a:pt x="225" y="4405"/>
                  </a:lnTo>
                  <a:lnTo>
                    <a:pt x="241" y="4434"/>
                  </a:lnTo>
                  <a:lnTo>
                    <a:pt x="263" y="4458"/>
                  </a:lnTo>
                  <a:lnTo>
                    <a:pt x="294" y="4474"/>
                  </a:lnTo>
                  <a:lnTo>
                    <a:pt x="328" y="4480"/>
                  </a:lnTo>
                  <a:lnTo>
                    <a:pt x="6228" y="4480"/>
                  </a:lnTo>
                  <a:lnTo>
                    <a:pt x="6262" y="4474"/>
                  </a:lnTo>
                  <a:lnTo>
                    <a:pt x="6291" y="4458"/>
                  </a:lnTo>
                  <a:lnTo>
                    <a:pt x="6315" y="4434"/>
                  </a:lnTo>
                  <a:lnTo>
                    <a:pt x="6331" y="4405"/>
                  </a:lnTo>
                  <a:lnTo>
                    <a:pt x="6337" y="4371"/>
                  </a:lnTo>
                  <a:lnTo>
                    <a:pt x="6337" y="328"/>
                  </a:lnTo>
                  <a:lnTo>
                    <a:pt x="6331" y="292"/>
                  </a:lnTo>
                  <a:lnTo>
                    <a:pt x="6315" y="262"/>
                  </a:lnTo>
                  <a:lnTo>
                    <a:pt x="6291" y="239"/>
                  </a:lnTo>
                  <a:lnTo>
                    <a:pt x="6262" y="225"/>
                  </a:lnTo>
                  <a:lnTo>
                    <a:pt x="6228" y="219"/>
                  </a:lnTo>
                  <a:lnTo>
                    <a:pt x="328" y="219"/>
                  </a:lnTo>
                  <a:close/>
                  <a:moveTo>
                    <a:pt x="328" y="0"/>
                  </a:moveTo>
                  <a:lnTo>
                    <a:pt x="6228" y="0"/>
                  </a:lnTo>
                  <a:lnTo>
                    <a:pt x="6288" y="6"/>
                  </a:lnTo>
                  <a:lnTo>
                    <a:pt x="6341" y="20"/>
                  </a:lnTo>
                  <a:lnTo>
                    <a:pt x="6393" y="44"/>
                  </a:lnTo>
                  <a:lnTo>
                    <a:pt x="6439" y="77"/>
                  </a:lnTo>
                  <a:lnTo>
                    <a:pt x="6478" y="117"/>
                  </a:lnTo>
                  <a:lnTo>
                    <a:pt x="6510" y="163"/>
                  </a:lnTo>
                  <a:lnTo>
                    <a:pt x="6534" y="213"/>
                  </a:lnTo>
                  <a:lnTo>
                    <a:pt x="6550" y="268"/>
                  </a:lnTo>
                  <a:lnTo>
                    <a:pt x="6556" y="328"/>
                  </a:lnTo>
                  <a:lnTo>
                    <a:pt x="6556" y="4371"/>
                  </a:lnTo>
                  <a:lnTo>
                    <a:pt x="6550" y="4430"/>
                  </a:lnTo>
                  <a:lnTo>
                    <a:pt x="6534" y="4486"/>
                  </a:lnTo>
                  <a:lnTo>
                    <a:pt x="6510" y="4536"/>
                  </a:lnTo>
                  <a:lnTo>
                    <a:pt x="6478" y="4582"/>
                  </a:lnTo>
                  <a:lnTo>
                    <a:pt x="6439" y="4621"/>
                  </a:lnTo>
                  <a:lnTo>
                    <a:pt x="6393" y="4653"/>
                  </a:lnTo>
                  <a:lnTo>
                    <a:pt x="6341" y="4677"/>
                  </a:lnTo>
                  <a:lnTo>
                    <a:pt x="6288" y="4693"/>
                  </a:lnTo>
                  <a:lnTo>
                    <a:pt x="6228" y="4699"/>
                  </a:lnTo>
                  <a:lnTo>
                    <a:pt x="328" y="4699"/>
                  </a:lnTo>
                  <a:lnTo>
                    <a:pt x="269" y="4693"/>
                  </a:lnTo>
                  <a:lnTo>
                    <a:pt x="213" y="4677"/>
                  </a:lnTo>
                  <a:lnTo>
                    <a:pt x="163" y="4653"/>
                  </a:lnTo>
                  <a:lnTo>
                    <a:pt x="117" y="4621"/>
                  </a:lnTo>
                  <a:lnTo>
                    <a:pt x="78" y="4582"/>
                  </a:lnTo>
                  <a:lnTo>
                    <a:pt x="46" y="4536"/>
                  </a:lnTo>
                  <a:lnTo>
                    <a:pt x="20" y="4486"/>
                  </a:lnTo>
                  <a:lnTo>
                    <a:pt x="6" y="4430"/>
                  </a:lnTo>
                  <a:lnTo>
                    <a:pt x="0" y="4371"/>
                  </a:lnTo>
                  <a:lnTo>
                    <a:pt x="0" y="328"/>
                  </a:lnTo>
                  <a:lnTo>
                    <a:pt x="6" y="268"/>
                  </a:lnTo>
                  <a:lnTo>
                    <a:pt x="20" y="213"/>
                  </a:lnTo>
                  <a:lnTo>
                    <a:pt x="46" y="163"/>
                  </a:lnTo>
                  <a:lnTo>
                    <a:pt x="78" y="117"/>
                  </a:lnTo>
                  <a:lnTo>
                    <a:pt x="117" y="77"/>
                  </a:lnTo>
                  <a:lnTo>
                    <a:pt x="163" y="44"/>
                  </a:lnTo>
                  <a:lnTo>
                    <a:pt x="213" y="20"/>
                  </a:lnTo>
                  <a:lnTo>
                    <a:pt x="269"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1" name="Freeform 36">
              <a:extLst>
                <a:ext uri="{FF2B5EF4-FFF2-40B4-BE49-F238E27FC236}">
                  <a16:creationId xmlns:a16="http://schemas.microsoft.com/office/drawing/2014/main" id="{4D6D02FC-6FA9-E31B-3417-1E8C26A21306}"/>
                </a:ext>
              </a:extLst>
            </p:cNvPr>
            <p:cNvSpPr>
              <a:spLocks noEditPoints="1"/>
            </p:cNvSpPr>
            <p:nvPr/>
          </p:nvSpPr>
          <p:spPr bwMode="auto">
            <a:xfrm>
              <a:off x="4312179" y="2386196"/>
              <a:ext cx="371868" cy="66678"/>
            </a:xfrm>
            <a:custGeom>
              <a:avLst/>
              <a:gdLst>
                <a:gd name="T0" fmla="*/ 487 w 5680"/>
                <a:gd name="T1" fmla="*/ 223 h 1093"/>
                <a:gd name="T2" fmla="*/ 380 w 5680"/>
                <a:gd name="T3" fmla="*/ 263 h 1093"/>
                <a:gd name="T4" fmla="*/ 294 w 5680"/>
                <a:gd name="T5" fmla="*/ 335 h 1093"/>
                <a:gd name="T6" fmla="*/ 238 w 5680"/>
                <a:gd name="T7" fmla="*/ 432 h 1093"/>
                <a:gd name="T8" fmla="*/ 218 w 5680"/>
                <a:gd name="T9" fmla="*/ 546 h 1093"/>
                <a:gd name="T10" fmla="*/ 238 w 5680"/>
                <a:gd name="T11" fmla="*/ 661 h 1093"/>
                <a:gd name="T12" fmla="*/ 294 w 5680"/>
                <a:gd name="T13" fmla="*/ 757 h 1093"/>
                <a:gd name="T14" fmla="*/ 380 w 5680"/>
                <a:gd name="T15" fmla="*/ 830 h 1093"/>
                <a:gd name="T16" fmla="*/ 487 w 5680"/>
                <a:gd name="T17" fmla="*/ 868 h 1093"/>
                <a:gd name="T18" fmla="*/ 5133 w 5680"/>
                <a:gd name="T19" fmla="*/ 874 h 1093"/>
                <a:gd name="T20" fmla="*/ 5249 w 5680"/>
                <a:gd name="T21" fmla="*/ 854 h 1093"/>
                <a:gd name="T22" fmla="*/ 5346 w 5680"/>
                <a:gd name="T23" fmla="*/ 796 h 1093"/>
                <a:gd name="T24" fmla="*/ 5418 w 5680"/>
                <a:gd name="T25" fmla="*/ 711 h 1093"/>
                <a:gd name="T26" fmla="*/ 5458 w 5680"/>
                <a:gd name="T27" fmla="*/ 605 h 1093"/>
                <a:gd name="T28" fmla="*/ 5458 w 5680"/>
                <a:gd name="T29" fmla="*/ 488 h 1093"/>
                <a:gd name="T30" fmla="*/ 5418 w 5680"/>
                <a:gd name="T31" fmla="*/ 380 h 1093"/>
                <a:gd name="T32" fmla="*/ 5346 w 5680"/>
                <a:gd name="T33" fmla="*/ 295 h 1093"/>
                <a:gd name="T34" fmla="*/ 5249 w 5680"/>
                <a:gd name="T35" fmla="*/ 239 h 1093"/>
                <a:gd name="T36" fmla="*/ 5133 w 5680"/>
                <a:gd name="T37" fmla="*/ 217 h 1093"/>
                <a:gd name="T38" fmla="*/ 545 w 5680"/>
                <a:gd name="T39" fmla="*/ 0 h 1093"/>
                <a:gd name="T40" fmla="*/ 5215 w 5680"/>
                <a:gd name="T41" fmla="*/ 6 h 1093"/>
                <a:gd name="T42" fmla="*/ 5364 w 5680"/>
                <a:gd name="T43" fmla="*/ 50 h 1093"/>
                <a:gd name="T44" fmla="*/ 5493 w 5680"/>
                <a:gd name="T45" fmla="*/ 134 h 1093"/>
                <a:gd name="T46" fmla="*/ 5593 w 5680"/>
                <a:gd name="T47" fmla="*/ 249 h 1093"/>
                <a:gd name="T48" fmla="*/ 5657 w 5680"/>
                <a:gd name="T49" fmla="*/ 388 h 1093"/>
                <a:gd name="T50" fmla="*/ 5680 w 5680"/>
                <a:gd name="T51" fmla="*/ 546 h 1093"/>
                <a:gd name="T52" fmla="*/ 5657 w 5680"/>
                <a:gd name="T53" fmla="*/ 705 h 1093"/>
                <a:gd name="T54" fmla="*/ 5593 w 5680"/>
                <a:gd name="T55" fmla="*/ 844 h 1093"/>
                <a:gd name="T56" fmla="*/ 5493 w 5680"/>
                <a:gd name="T57" fmla="*/ 959 h 1093"/>
                <a:gd name="T58" fmla="*/ 5364 w 5680"/>
                <a:gd name="T59" fmla="*/ 1041 h 1093"/>
                <a:gd name="T60" fmla="*/ 5215 w 5680"/>
                <a:gd name="T61" fmla="*/ 1087 h 1093"/>
                <a:gd name="T62" fmla="*/ 545 w 5680"/>
                <a:gd name="T63" fmla="*/ 1093 h 1093"/>
                <a:gd name="T64" fmla="*/ 387 w 5680"/>
                <a:gd name="T65" fmla="*/ 1069 h 1093"/>
                <a:gd name="T66" fmla="*/ 248 w 5680"/>
                <a:gd name="T67" fmla="*/ 1005 h 1093"/>
                <a:gd name="T68" fmla="*/ 133 w 5680"/>
                <a:gd name="T69" fmla="*/ 904 h 1093"/>
                <a:gd name="T70" fmla="*/ 49 w 5680"/>
                <a:gd name="T71" fmla="*/ 776 h 1093"/>
                <a:gd name="T72" fmla="*/ 6 w 5680"/>
                <a:gd name="T73" fmla="*/ 627 h 1093"/>
                <a:gd name="T74" fmla="*/ 6 w 5680"/>
                <a:gd name="T75" fmla="*/ 466 h 1093"/>
                <a:gd name="T76" fmla="*/ 49 w 5680"/>
                <a:gd name="T77" fmla="*/ 315 h 1093"/>
                <a:gd name="T78" fmla="*/ 133 w 5680"/>
                <a:gd name="T79" fmla="*/ 188 h 1093"/>
                <a:gd name="T80" fmla="*/ 248 w 5680"/>
                <a:gd name="T81" fmla="*/ 88 h 1093"/>
                <a:gd name="T82" fmla="*/ 387 w 5680"/>
                <a:gd name="T83" fmla="*/ 22 h 1093"/>
                <a:gd name="T84" fmla="*/ 545 w 5680"/>
                <a:gd name="T8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80" h="1093">
                  <a:moveTo>
                    <a:pt x="545" y="217"/>
                  </a:moveTo>
                  <a:lnTo>
                    <a:pt x="487" y="223"/>
                  </a:lnTo>
                  <a:lnTo>
                    <a:pt x="431" y="239"/>
                  </a:lnTo>
                  <a:lnTo>
                    <a:pt x="380" y="263"/>
                  </a:lnTo>
                  <a:lnTo>
                    <a:pt x="334" y="295"/>
                  </a:lnTo>
                  <a:lnTo>
                    <a:pt x="294" y="335"/>
                  </a:lnTo>
                  <a:lnTo>
                    <a:pt x="262" y="380"/>
                  </a:lnTo>
                  <a:lnTo>
                    <a:pt x="238" y="432"/>
                  </a:lnTo>
                  <a:lnTo>
                    <a:pt x="222" y="488"/>
                  </a:lnTo>
                  <a:lnTo>
                    <a:pt x="218" y="546"/>
                  </a:lnTo>
                  <a:lnTo>
                    <a:pt x="222" y="605"/>
                  </a:lnTo>
                  <a:lnTo>
                    <a:pt x="238" y="661"/>
                  </a:lnTo>
                  <a:lnTo>
                    <a:pt x="262" y="711"/>
                  </a:lnTo>
                  <a:lnTo>
                    <a:pt x="294" y="757"/>
                  </a:lnTo>
                  <a:lnTo>
                    <a:pt x="334" y="796"/>
                  </a:lnTo>
                  <a:lnTo>
                    <a:pt x="380" y="830"/>
                  </a:lnTo>
                  <a:lnTo>
                    <a:pt x="431" y="854"/>
                  </a:lnTo>
                  <a:lnTo>
                    <a:pt x="487" y="868"/>
                  </a:lnTo>
                  <a:lnTo>
                    <a:pt x="545" y="874"/>
                  </a:lnTo>
                  <a:lnTo>
                    <a:pt x="5133" y="874"/>
                  </a:lnTo>
                  <a:lnTo>
                    <a:pt x="5193" y="868"/>
                  </a:lnTo>
                  <a:lnTo>
                    <a:pt x="5249" y="854"/>
                  </a:lnTo>
                  <a:lnTo>
                    <a:pt x="5301" y="830"/>
                  </a:lnTo>
                  <a:lnTo>
                    <a:pt x="5346" y="796"/>
                  </a:lnTo>
                  <a:lnTo>
                    <a:pt x="5384" y="757"/>
                  </a:lnTo>
                  <a:lnTo>
                    <a:pt x="5418" y="711"/>
                  </a:lnTo>
                  <a:lnTo>
                    <a:pt x="5442" y="661"/>
                  </a:lnTo>
                  <a:lnTo>
                    <a:pt x="5458" y="605"/>
                  </a:lnTo>
                  <a:lnTo>
                    <a:pt x="5462" y="546"/>
                  </a:lnTo>
                  <a:lnTo>
                    <a:pt x="5458" y="488"/>
                  </a:lnTo>
                  <a:lnTo>
                    <a:pt x="5442" y="432"/>
                  </a:lnTo>
                  <a:lnTo>
                    <a:pt x="5418" y="380"/>
                  </a:lnTo>
                  <a:lnTo>
                    <a:pt x="5384" y="335"/>
                  </a:lnTo>
                  <a:lnTo>
                    <a:pt x="5346" y="295"/>
                  </a:lnTo>
                  <a:lnTo>
                    <a:pt x="5301" y="263"/>
                  </a:lnTo>
                  <a:lnTo>
                    <a:pt x="5249" y="239"/>
                  </a:lnTo>
                  <a:lnTo>
                    <a:pt x="5193" y="223"/>
                  </a:lnTo>
                  <a:lnTo>
                    <a:pt x="5133" y="217"/>
                  </a:lnTo>
                  <a:lnTo>
                    <a:pt x="545" y="217"/>
                  </a:lnTo>
                  <a:close/>
                  <a:moveTo>
                    <a:pt x="545" y="0"/>
                  </a:moveTo>
                  <a:lnTo>
                    <a:pt x="5133" y="0"/>
                  </a:lnTo>
                  <a:lnTo>
                    <a:pt x="5215" y="6"/>
                  </a:lnTo>
                  <a:lnTo>
                    <a:pt x="5293" y="22"/>
                  </a:lnTo>
                  <a:lnTo>
                    <a:pt x="5364" y="50"/>
                  </a:lnTo>
                  <a:lnTo>
                    <a:pt x="5432" y="88"/>
                  </a:lnTo>
                  <a:lnTo>
                    <a:pt x="5493" y="134"/>
                  </a:lnTo>
                  <a:lnTo>
                    <a:pt x="5547" y="188"/>
                  </a:lnTo>
                  <a:lnTo>
                    <a:pt x="5593" y="249"/>
                  </a:lnTo>
                  <a:lnTo>
                    <a:pt x="5631" y="315"/>
                  </a:lnTo>
                  <a:lnTo>
                    <a:pt x="5657" y="388"/>
                  </a:lnTo>
                  <a:lnTo>
                    <a:pt x="5674" y="466"/>
                  </a:lnTo>
                  <a:lnTo>
                    <a:pt x="5680" y="546"/>
                  </a:lnTo>
                  <a:lnTo>
                    <a:pt x="5674" y="627"/>
                  </a:lnTo>
                  <a:lnTo>
                    <a:pt x="5657" y="705"/>
                  </a:lnTo>
                  <a:lnTo>
                    <a:pt x="5631" y="776"/>
                  </a:lnTo>
                  <a:lnTo>
                    <a:pt x="5593" y="844"/>
                  </a:lnTo>
                  <a:lnTo>
                    <a:pt x="5547" y="904"/>
                  </a:lnTo>
                  <a:lnTo>
                    <a:pt x="5493" y="959"/>
                  </a:lnTo>
                  <a:lnTo>
                    <a:pt x="5432" y="1005"/>
                  </a:lnTo>
                  <a:lnTo>
                    <a:pt x="5364" y="1041"/>
                  </a:lnTo>
                  <a:lnTo>
                    <a:pt x="5293" y="1069"/>
                  </a:lnTo>
                  <a:lnTo>
                    <a:pt x="5215" y="1087"/>
                  </a:lnTo>
                  <a:lnTo>
                    <a:pt x="5133" y="1093"/>
                  </a:lnTo>
                  <a:lnTo>
                    <a:pt x="545" y="1093"/>
                  </a:lnTo>
                  <a:lnTo>
                    <a:pt x="465" y="1087"/>
                  </a:lnTo>
                  <a:lnTo>
                    <a:pt x="387" y="1069"/>
                  </a:lnTo>
                  <a:lnTo>
                    <a:pt x="316" y="1041"/>
                  </a:lnTo>
                  <a:lnTo>
                    <a:pt x="248" y="1005"/>
                  </a:lnTo>
                  <a:lnTo>
                    <a:pt x="187" y="959"/>
                  </a:lnTo>
                  <a:lnTo>
                    <a:pt x="133" y="904"/>
                  </a:lnTo>
                  <a:lnTo>
                    <a:pt x="87" y="844"/>
                  </a:lnTo>
                  <a:lnTo>
                    <a:pt x="49" y="776"/>
                  </a:lnTo>
                  <a:lnTo>
                    <a:pt x="21" y="705"/>
                  </a:lnTo>
                  <a:lnTo>
                    <a:pt x="6" y="627"/>
                  </a:lnTo>
                  <a:lnTo>
                    <a:pt x="0" y="546"/>
                  </a:lnTo>
                  <a:lnTo>
                    <a:pt x="6" y="466"/>
                  </a:lnTo>
                  <a:lnTo>
                    <a:pt x="21" y="388"/>
                  </a:lnTo>
                  <a:lnTo>
                    <a:pt x="49" y="315"/>
                  </a:lnTo>
                  <a:lnTo>
                    <a:pt x="87" y="249"/>
                  </a:lnTo>
                  <a:lnTo>
                    <a:pt x="133" y="188"/>
                  </a:lnTo>
                  <a:lnTo>
                    <a:pt x="187" y="134"/>
                  </a:lnTo>
                  <a:lnTo>
                    <a:pt x="248" y="88"/>
                  </a:lnTo>
                  <a:lnTo>
                    <a:pt x="316" y="50"/>
                  </a:lnTo>
                  <a:lnTo>
                    <a:pt x="387" y="22"/>
                  </a:lnTo>
                  <a:lnTo>
                    <a:pt x="465" y="6"/>
                  </a:lnTo>
                  <a:lnTo>
                    <a:pt x="54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2" name="Freeform 37">
              <a:extLst>
                <a:ext uri="{FF2B5EF4-FFF2-40B4-BE49-F238E27FC236}">
                  <a16:creationId xmlns:a16="http://schemas.microsoft.com/office/drawing/2014/main" id="{6C6B3B7C-BF31-5768-8378-2BC16276B536}"/>
                </a:ext>
              </a:extLst>
            </p:cNvPr>
            <p:cNvSpPr>
              <a:spLocks/>
            </p:cNvSpPr>
            <p:nvPr/>
          </p:nvSpPr>
          <p:spPr bwMode="auto">
            <a:xfrm>
              <a:off x="4340855" y="2412819"/>
              <a:ext cx="314517" cy="13433"/>
            </a:xfrm>
            <a:custGeom>
              <a:avLst/>
              <a:gdLst>
                <a:gd name="T0" fmla="*/ 108 w 4806"/>
                <a:gd name="T1" fmla="*/ 0 h 219"/>
                <a:gd name="T2" fmla="*/ 4696 w 4806"/>
                <a:gd name="T3" fmla="*/ 0 h 219"/>
                <a:gd name="T4" fmla="*/ 4732 w 4806"/>
                <a:gd name="T5" fmla="*/ 6 h 219"/>
                <a:gd name="T6" fmla="*/ 4762 w 4806"/>
                <a:gd name="T7" fmla="*/ 22 h 219"/>
                <a:gd name="T8" fmla="*/ 4786 w 4806"/>
                <a:gd name="T9" fmla="*/ 46 h 219"/>
                <a:gd name="T10" fmla="*/ 4802 w 4806"/>
                <a:gd name="T11" fmla="*/ 76 h 219"/>
                <a:gd name="T12" fmla="*/ 4806 w 4806"/>
                <a:gd name="T13" fmla="*/ 110 h 219"/>
                <a:gd name="T14" fmla="*/ 4802 w 4806"/>
                <a:gd name="T15" fmla="*/ 145 h 219"/>
                <a:gd name="T16" fmla="*/ 4786 w 4806"/>
                <a:gd name="T17" fmla="*/ 175 h 219"/>
                <a:gd name="T18" fmla="*/ 4762 w 4806"/>
                <a:gd name="T19" fmla="*/ 199 h 219"/>
                <a:gd name="T20" fmla="*/ 4732 w 4806"/>
                <a:gd name="T21" fmla="*/ 213 h 219"/>
                <a:gd name="T22" fmla="*/ 4696 w 4806"/>
                <a:gd name="T23" fmla="*/ 219 h 219"/>
                <a:gd name="T24" fmla="*/ 108 w 4806"/>
                <a:gd name="T25" fmla="*/ 219 h 219"/>
                <a:gd name="T26" fmla="*/ 74 w 4806"/>
                <a:gd name="T27" fmla="*/ 213 h 219"/>
                <a:gd name="T28" fmla="*/ 44 w 4806"/>
                <a:gd name="T29" fmla="*/ 199 h 219"/>
                <a:gd name="T30" fmla="*/ 20 w 4806"/>
                <a:gd name="T31" fmla="*/ 175 h 219"/>
                <a:gd name="T32" fmla="*/ 4 w 4806"/>
                <a:gd name="T33" fmla="*/ 145 h 219"/>
                <a:gd name="T34" fmla="*/ 0 w 4806"/>
                <a:gd name="T35" fmla="*/ 110 h 219"/>
                <a:gd name="T36" fmla="*/ 4 w 4806"/>
                <a:gd name="T37" fmla="*/ 76 h 219"/>
                <a:gd name="T38" fmla="*/ 20 w 4806"/>
                <a:gd name="T39" fmla="*/ 46 h 219"/>
                <a:gd name="T40" fmla="*/ 44 w 4806"/>
                <a:gd name="T41" fmla="*/ 22 h 219"/>
                <a:gd name="T42" fmla="*/ 74 w 4806"/>
                <a:gd name="T43" fmla="*/ 6 h 219"/>
                <a:gd name="T44" fmla="*/ 108 w 4806"/>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06" h="219">
                  <a:moveTo>
                    <a:pt x="108" y="0"/>
                  </a:moveTo>
                  <a:lnTo>
                    <a:pt x="4696" y="0"/>
                  </a:lnTo>
                  <a:lnTo>
                    <a:pt x="4732" y="6"/>
                  </a:lnTo>
                  <a:lnTo>
                    <a:pt x="4762" y="22"/>
                  </a:lnTo>
                  <a:lnTo>
                    <a:pt x="4786" y="46"/>
                  </a:lnTo>
                  <a:lnTo>
                    <a:pt x="4802" y="76"/>
                  </a:lnTo>
                  <a:lnTo>
                    <a:pt x="4806" y="110"/>
                  </a:lnTo>
                  <a:lnTo>
                    <a:pt x="4802" y="145"/>
                  </a:lnTo>
                  <a:lnTo>
                    <a:pt x="4786" y="175"/>
                  </a:lnTo>
                  <a:lnTo>
                    <a:pt x="4762" y="199"/>
                  </a:lnTo>
                  <a:lnTo>
                    <a:pt x="4732" y="213"/>
                  </a:lnTo>
                  <a:lnTo>
                    <a:pt x="4696" y="219"/>
                  </a:lnTo>
                  <a:lnTo>
                    <a:pt x="108" y="219"/>
                  </a:lnTo>
                  <a:lnTo>
                    <a:pt x="74" y="213"/>
                  </a:lnTo>
                  <a:lnTo>
                    <a:pt x="44" y="199"/>
                  </a:lnTo>
                  <a:lnTo>
                    <a:pt x="20" y="175"/>
                  </a:lnTo>
                  <a:lnTo>
                    <a:pt x="4" y="145"/>
                  </a:lnTo>
                  <a:lnTo>
                    <a:pt x="0" y="110"/>
                  </a:lnTo>
                  <a:lnTo>
                    <a:pt x="4" y="76"/>
                  </a:lnTo>
                  <a:lnTo>
                    <a:pt x="20" y="46"/>
                  </a:lnTo>
                  <a:lnTo>
                    <a:pt x="44" y="22"/>
                  </a:lnTo>
                  <a:lnTo>
                    <a:pt x="74" y="6"/>
                  </a:lnTo>
                  <a:lnTo>
                    <a:pt x="10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3" name="Freeform 38">
              <a:extLst>
                <a:ext uri="{FF2B5EF4-FFF2-40B4-BE49-F238E27FC236}">
                  <a16:creationId xmlns:a16="http://schemas.microsoft.com/office/drawing/2014/main" id="{D753F42A-1F3D-2676-28AD-12A7E440B4CA}"/>
                </a:ext>
              </a:extLst>
            </p:cNvPr>
            <p:cNvSpPr>
              <a:spLocks/>
            </p:cNvSpPr>
            <p:nvPr/>
          </p:nvSpPr>
          <p:spPr bwMode="auto">
            <a:xfrm>
              <a:off x="4569606" y="2386196"/>
              <a:ext cx="14272" cy="66678"/>
            </a:xfrm>
            <a:custGeom>
              <a:avLst/>
              <a:gdLst>
                <a:gd name="T0" fmla="*/ 109 w 219"/>
                <a:gd name="T1" fmla="*/ 0 h 1093"/>
                <a:gd name="T2" fmla="*/ 145 w 219"/>
                <a:gd name="T3" fmla="*/ 4 h 1093"/>
                <a:gd name="T4" fmla="*/ 175 w 219"/>
                <a:gd name="T5" fmla="*/ 20 h 1093"/>
                <a:gd name="T6" fmla="*/ 197 w 219"/>
                <a:gd name="T7" fmla="*/ 44 h 1093"/>
                <a:gd name="T8" fmla="*/ 213 w 219"/>
                <a:gd name="T9" fmla="*/ 74 h 1093"/>
                <a:gd name="T10" fmla="*/ 219 w 219"/>
                <a:gd name="T11" fmla="*/ 110 h 1093"/>
                <a:gd name="T12" fmla="*/ 219 w 219"/>
                <a:gd name="T13" fmla="*/ 983 h 1093"/>
                <a:gd name="T14" fmla="*/ 213 w 219"/>
                <a:gd name="T15" fmla="*/ 1017 h 1093"/>
                <a:gd name="T16" fmla="*/ 197 w 219"/>
                <a:gd name="T17" fmla="*/ 1047 h 1093"/>
                <a:gd name="T18" fmla="*/ 175 w 219"/>
                <a:gd name="T19" fmla="*/ 1071 h 1093"/>
                <a:gd name="T20" fmla="*/ 145 w 219"/>
                <a:gd name="T21" fmla="*/ 1087 h 1093"/>
                <a:gd name="T22" fmla="*/ 109 w 219"/>
                <a:gd name="T23" fmla="*/ 1093 h 1093"/>
                <a:gd name="T24" fmla="*/ 76 w 219"/>
                <a:gd name="T25" fmla="*/ 1087 h 1093"/>
                <a:gd name="T26" fmla="*/ 46 w 219"/>
                <a:gd name="T27" fmla="*/ 1071 h 1093"/>
                <a:gd name="T28" fmla="*/ 22 w 219"/>
                <a:gd name="T29" fmla="*/ 1047 h 1093"/>
                <a:gd name="T30" fmla="*/ 6 w 219"/>
                <a:gd name="T31" fmla="*/ 1017 h 1093"/>
                <a:gd name="T32" fmla="*/ 0 w 219"/>
                <a:gd name="T33" fmla="*/ 983 h 1093"/>
                <a:gd name="T34" fmla="*/ 0 w 219"/>
                <a:gd name="T35" fmla="*/ 110 h 1093"/>
                <a:gd name="T36" fmla="*/ 6 w 219"/>
                <a:gd name="T37" fmla="*/ 74 h 1093"/>
                <a:gd name="T38" fmla="*/ 22 w 219"/>
                <a:gd name="T39" fmla="*/ 44 h 1093"/>
                <a:gd name="T40" fmla="*/ 46 w 219"/>
                <a:gd name="T41" fmla="*/ 20 h 1093"/>
                <a:gd name="T42" fmla="*/ 76 w 219"/>
                <a:gd name="T43" fmla="*/ 4 h 1093"/>
                <a:gd name="T44" fmla="*/ 109 w 219"/>
                <a:gd name="T4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1093">
                  <a:moveTo>
                    <a:pt x="109" y="0"/>
                  </a:moveTo>
                  <a:lnTo>
                    <a:pt x="145" y="4"/>
                  </a:lnTo>
                  <a:lnTo>
                    <a:pt x="175" y="20"/>
                  </a:lnTo>
                  <a:lnTo>
                    <a:pt x="197" y="44"/>
                  </a:lnTo>
                  <a:lnTo>
                    <a:pt x="213" y="74"/>
                  </a:lnTo>
                  <a:lnTo>
                    <a:pt x="219" y="110"/>
                  </a:lnTo>
                  <a:lnTo>
                    <a:pt x="219" y="983"/>
                  </a:lnTo>
                  <a:lnTo>
                    <a:pt x="213" y="1017"/>
                  </a:lnTo>
                  <a:lnTo>
                    <a:pt x="197" y="1047"/>
                  </a:lnTo>
                  <a:lnTo>
                    <a:pt x="175" y="1071"/>
                  </a:lnTo>
                  <a:lnTo>
                    <a:pt x="145" y="1087"/>
                  </a:lnTo>
                  <a:lnTo>
                    <a:pt x="109" y="1093"/>
                  </a:lnTo>
                  <a:lnTo>
                    <a:pt x="76" y="1087"/>
                  </a:lnTo>
                  <a:lnTo>
                    <a:pt x="46" y="1071"/>
                  </a:lnTo>
                  <a:lnTo>
                    <a:pt x="22" y="1047"/>
                  </a:lnTo>
                  <a:lnTo>
                    <a:pt x="6" y="1017"/>
                  </a:lnTo>
                  <a:lnTo>
                    <a:pt x="0" y="983"/>
                  </a:lnTo>
                  <a:lnTo>
                    <a:pt x="0" y="110"/>
                  </a:lnTo>
                  <a:lnTo>
                    <a:pt x="6" y="74"/>
                  </a:lnTo>
                  <a:lnTo>
                    <a:pt x="22" y="44"/>
                  </a:lnTo>
                  <a:lnTo>
                    <a:pt x="46" y="20"/>
                  </a:lnTo>
                  <a:lnTo>
                    <a:pt x="76"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4" name="Freeform 39">
              <a:extLst>
                <a:ext uri="{FF2B5EF4-FFF2-40B4-BE49-F238E27FC236}">
                  <a16:creationId xmlns:a16="http://schemas.microsoft.com/office/drawing/2014/main" id="{E385A312-3C6A-7439-66A7-D39A0F350006}"/>
                </a:ext>
              </a:extLst>
            </p:cNvPr>
            <p:cNvSpPr>
              <a:spLocks noEditPoints="1"/>
            </p:cNvSpPr>
            <p:nvPr/>
          </p:nvSpPr>
          <p:spPr bwMode="auto">
            <a:xfrm>
              <a:off x="4533990" y="2466308"/>
              <a:ext cx="78564" cy="73395"/>
            </a:xfrm>
            <a:custGeom>
              <a:avLst/>
              <a:gdLst>
                <a:gd name="T0" fmla="*/ 531 w 1201"/>
                <a:gd name="T1" fmla="*/ 224 h 1201"/>
                <a:gd name="T2" fmla="*/ 408 w 1201"/>
                <a:gd name="T3" fmla="*/ 270 h 1201"/>
                <a:gd name="T4" fmla="*/ 308 w 1201"/>
                <a:gd name="T5" fmla="*/ 354 h 1201"/>
                <a:gd name="T6" fmla="*/ 241 w 1201"/>
                <a:gd name="T7" fmla="*/ 467 h 1201"/>
                <a:gd name="T8" fmla="*/ 217 w 1201"/>
                <a:gd name="T9" fmla="*/ 600 h 1201"/>
                <a:gd name="T10" fmla="*/ 241 w 1201"/>
                <a:gd name="T11" fmla="*/ 734 h 1201"/>
                <a:gd name="T12" fmla="*/ 308 w 1201"/>
                <a:gd name="T13" fmla="*/ 847 h 1201"/>
                <a:gd name="T14" fmla="*/ 408 w 1201"/>
                <a:gd name="T15" fmla="*/ 931 h 1201"/>
                <a:gd name="T16" fmla="*/ 531 w 1201"/>
                <a:gd name="T17" fmla="*/ 976 h 1201"/>
                <a:gd name="T18" fmla="*/ 668 w 1201"/>
                <a:gd name="T19" fmla="*/ 976 h 1201"/>
                <a:gd name="T20" fmla="*/ 794 w 1201"/>
                <a:gd name="T21" fmla="*/ 931 h 1201"/>
                <a:gd name="T22" fmla="*/ 893 w 1201"/>
                <a:gd name="T23" fmla="*/ 847 h 1201"/>
                <a:gd name="T24" fmla="*/ 959 w 1201"/>
                <a:gd name="T25" fmla="*/ 734 h 1201"/>
                <a:gd name="T26" fmla="*/ 983 w 1201"/>
                <a:gd name="T27" fmla="*/ 600 h 1201"/>
                <a:gd name="T28" fmla="*/ 959 w 1201"/>
                <a:gd name="T29" fmla="*/ 467 h 1201"/>
                <a:gd name="T30" fmla="*/ 893 w 1201"/>
                <a:gd name="T31" fmla="*/ 354 h 1201"/>
                <a:gd name="T32" fmla="*/ 794 w 1201"/>
                <a:gd name="T33" fmla="*/ 270 h 1201"/>
                <a:gd name="T34" fmla="*/ 668 w 1201"/>
                <a:gd name="T35" fmla="*/ 224 h 1201"/>
                <a:gd name="T36" fmla="*/ 601 w 1201"/>
                <a:gd name="T37" fmla="*/ 0 h 1201"/>
                <a:gd name="T38" fmla="*/ 760 w 1201"/>
                <a:gd name="T39" fmla="*/ 21 h 1201"/>
                <a:gd name="T40" fmla="*/ 903 w 1201"/>
                <a:gd name="T41" fmla="*/ 81 h 1201"/>
                <a:gd name="T42" fmla="*/ 1024 w 1201"/>
                <a:gd name="T43" fmla="*/ 175 h 1201"/>
                <a:gd name="T44" fmla="*/ 1120 w 1201"/>
                <a:gd name="T45" fmla="*/ 296 h 1201"/>
                <a:gd name="T46" fmla="*/ 1180 w 1201"/>
                <a:gd name="T47" fmla="*/ 441 h 1201"/>
                <a:gd name="T48" fmla="*/ 1201 w 1201"/>
                <a:gd name="T49" fmla="*/ 600 h 1201"/>
                <a:gd name="T50" fmla="*/ 1180 w 1201"/>
                <a:gd name="T51" fmla="*/ 760 h 1201"/>
                <a:gd name="T52" fmla="*/ 1118 w 1201"/>
                <a:gd name="T53" fmla="*/ 903 h 1201"/>
                <a:gd name="T54" fmla="*/ 1024 w 1201"/>
                <a:gd name="T55" fmla="*/ 1024 h 1201"/>
                <a:gd name="T56" fmla="*/ 903 w 1201"/>
                <a:gd name="T57" fmla="*/ 1120 h 1201"/>
                <a:gd name="T58" fmla="*/ 760 w 1201"/>
                <a:gd name="T59" fmla="*/ 1179 h 1201"/>
                <a:gd name="T60" fmla="*/ 601 w 1201"/>
                <a:gd name="T61" fmla="*/ 1201 h 1201"/>
                <a:gd name="T62" fmla="*/ 440 w 1201"/>
                <a:gd name="T63" fmla="*/ 1179 h 1201"/>
                <a:gd name="T64" fmla="*/ 296 w 1201"/>
                <a:gd name="T65" fmla="*/ 1120 h 1201"/>
                <a:gd name="T66" fmla="*/ 175 w 1201"/>
                <a:gd name="T67" fmla="*/ 1024 h 1201"/>
                <a:gd name="T68" fmla="*/ 82 w 1201"/>
                <a:gd name="T69" fmla="*/ 903 h 1201"/>
                <a:gd name="T70" fmla="*/ 20 w 1201"/>
                <a:gd name="T71" fmla="*/ 760 h 1201"/>
                <a:gd name="T72" fmla="*/ 0 w 1201"/>
                <a:gd name="T73" fmla="*/ 600 h 1201"/>
                <a:gd name="T74" fmla="*/ 20 w 1201"/>
                <a:gd name="T75" fmla="*/ 441 h 1201"/>
                <a:gd name="T76" fmla="*/ 82 w 1201"/>
                <a:gd name="T77" fmla="*/ 296 h 1201"/>
                <a:gd name="T78" fmla="*/ 175 w 1201"/>
                <a:gd name="T79" fmla="*/ 175 h 1201"/>
                <a:gd name="T80" fmla="*/ 296 w 1201"/>
                <a:gd name="T81" fmla="*/ 81 h 1201"/>
                <a:gd name="T82" fmla="*/ 440 w 1201"/>
                <a:gd name="T83" fmla="*/ 21 h 1201"/>
                <a:gd name="T84" fmla="*/ 601 w 1201"/>
                <a:gd name="T85" fmla="*/ 0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1" h="1201">
                  <a:moveTo>
                    <a:pt x="601" y="218"/>
                  </a:moveTo>
                  <a:lnTo>
                    <a:pt x="531" y="224"/>
                  </a:lnTo>
                  <a:lnTo>
                    <a:pt x="467" y="242"/>
                  </a:lnTo>
                  <a:lnTo>
                    <a:pt x="408" y="270"/>
                  </a:lnTo>
                  <a:lnTo>
                    <a:pt x="354" y="308"/>
                  </a:lnTo>
                  <a:lnTo>
                    <a:pt x="308" y="354"/>
                  </a:lnTo>
                  <a:lnTo>
                    <a:pt x="271" y="407"/>
                  </a:lnTo>
                  <a:lnTo>
                    <a:pt x="241" y="467"/>
                  </a:lnTo>
                  <a:lnTo>
                    <a:pt x="225" y="531"/>
                  </a:lnTo>
                  <a:lnTo>
                    <a:pt x="217" y="600"/>
                  </a:lnTo>
                  <a:lnTo>
                    <a:pt x="225" y="668"/>
                  </a:lnTo>
                  <a:lnTo>
                    <a:pt x="241" y="734"/>
                  </a:lnTo>
                  <a:lnTo>
                    <a:pt x="271" y="793"/>
                  </a:lnTo>
                  <a:lnTo>
                    <a:pt x="308" y="847"/>
                  </a:lnTo>
                  <a:lnTo>
                    <a:pt x="354" y="893"/>
                  </a:lnTo>
                  <a:lnTo>
                    <a:pt x="408" y="931"/>
                  </a:lnTo>
                  <a:lnTo>
                    <a:pt x="467" y="959"/>
                  </a:lnTo>
                  <a:lnTo>
                    <a:pt x="531" y="976"/>
                  </a:lnTo>
                  <a:lnTo>
                    <a:pt x="601" y="982"/>
                  </a:lnTo>
                  <a:lnTo>
                    <a:pt x="668" y="976"/>
                  </a:lnTo>
                  <a:lnTo>
                    <a:pt x="734" y="959"/>
                  </a:lnTo>
                  <a:lnTo>
                    <a:pt x="794" y="931"/>
                  </a:lnTo>
                  <a:lnTo>
                    <a:pt x="847" y="893"/>
                  </a:lnTo>
                  <a:lnTo>
                    <a:pt x="893" y="847"/>
                  </a:lnTo>
                  <a:lnTo>
                    <a:pt x="931" y="793"/>
                  </a:lnTo>
                  <a:lnTo>
                    <a:pt x="959" y="734"/>
                  </a:lnTo>
                  <a:lnTo>
                    <a:pt x="977" y="668"/>
                  </a:lnTo>
                  <a:lnTo>
                    <a:pt x="983" y="600"/>
                  </a:lnTo>
                  <a:lnTo>
                    <a:pt x="977" y="531"/>
                  </a:lnTo>
                  <a:lnTo>
                    <a:pt x="959" y="467"/>
                  </a:lnTo>
                  <a:lnTo>
                    <a:pt x="931" y="407"/>
                  </a:lnTo>
                  <a:lnTo>
                    <a:pt x="893" y="354"/>
                  </a:lnTo>
                  <a:lnTo>
                    <a:pt x="847" y="308"/>
                  </a:lnTo>
                  <a:lnTo>
                    <a:pt x="794" y="270"/>
                  </a:lnTo>
                  <a:lnTo>
                    <a:pt x="734" y="242"/>
                  </a:lnTo>
                  <a:lnTo>
                    <a:pt x="668" y="224"/>
                  </a:lnTo>
                  <a:lnTo>
                    <a:pt x="601" y="218"/>
                  </a:lnTo>
                  <a:close/>
                  <a:moveTo>
                    <a:pt x="601" y="0"/>
                  </a:moveTo>
                  <a:lnTo>
                    <a:pt x="682" y="6"/>
                  </a:lnTo>
                  <a:lnTo>
                    <a:pt x="760" y="21"/>
                  </a:lnTo>
                  <a:lnTo>
                    <a:pt x="833" y="45"/>
                  </a:lnTo>
                  <a:lnTo>
                    <a:pt x="903" y="81"/>
                  </a:lnTo>
                  <a:lnTo>
                    <a:pt x="967" y="125"/>
                  </a:lnTo>
                  <a:lnTo>
                    <a:pt x="1024" y="175"/>
                  </a:lnTo>
                  <a:lnTo>
                    <a:pt x="1076" y="232"/>
                  </a:lnTo>
                  <a:lnTo>
                    <a:pt x="1120" y="296"/>
                  </a:lnTo>
                  <a:lnTo>
                    <a:pt x="1154" y="366"/>
                  </a:lnTo>
                  <a:lnTo>
                    <a:pt x="1180" y="441"/>
                  </a:lnTo>
                  <a:lnTo>
                    <a:pt x="1195" y="519"/>
                  </a:lnTo>
                  <a:lnTo>
                    <a:pt x="1201" y="600"/>
                  </a:lnTo>
                  <a:lnTo>
                    <a:pt x="1195" y="682"/>
                  </a:lnTo>
                  <a:lnTo>
                    <a:pt x="1180" y="760"/>
                  </a:lnTo>
                  <a:lnTo>
                    <a:pt x="1154" y="833"/>
                  </a:lnTo>
                  <a:lnTo>
                    <a:pt x="1118" y="903"/>
                  </a:lnTo>
                  <a:lnTo>
                    <a:pt x="1076" y="967"/>
                  </a:lnTo>
                  <a:lnTo>
                    <a:pt x="1024" y="1024"/>
                  </a:lnTo>
                  <a:lnTo>
                    <a:pt x="967" y="1076"/>
                  </a:lnTo>
                  <a:lnTo>
                    <a:pt x="903" y="1120"/>
                  </a:lnTo>
                  <a:lnTo>
                    <a:pt x="833" y="1154"/>
                  </a:lnTo>
                  <a:lnTo>
                    <a:pt x="760" y="1179"/>
                  </a:lnTo>
                  <a:lnTo>
                    <a:pt x="682" y="1195"/>
                  </a:lnTo>
                  <a:lnTo>
                    <a:pt x="601" y="1201"/>
                  </a:lnTo>
                  <a:lnTo>
                    <a:pt x="519" y="1195"/>
                  </a:lnTo>
                  <a:lnTo>
                    <a:pt x="440" y="1179"/>
                  </a:lnTo>
                  <a:lnTo>
                    <a:pt x="366" y="1154"/>
                  </a:lnTo>
                  <a:lnTo>
                    <a:pt x="296" y="1120"/>
                  </a:lnTo>
                  <a:lnTo>
                    <a:pt x="233" y="1076"/>
                  </a:lnTo>
                  <a:lnTo>
                    <a:pt x="175" y="1024"/>
                  </a:lnTo>
                  <a:lnTo>
                    <a:pt x="125" y="967"/>
                  </a:lnTo>
                  <a:lnTo>
                    <a:pt x="82" y="903"/>
                  </a:lnTo>
                  <a:lnTo>
                    <a:pt x="46" y="833"/>
                  </a:lnTo>
                  <a:lnTo>
                    <a:pt x="20" y="760"/>
                  </a:lnTo>
                  <a:lnTo>
                    <a:pt x="4" y="682"/>
                  </a:lnTo>
                  <a:lnTo>
                    <a:pt x="0" y="600"/>
                  </a:lnTo>
                  <a:lnTo>
                    <a:pt x="4" y="519"/>
                  </a:lnTo>
                  <a:lnTo>
                    <a:pt x="20" y="441"/>
                  </a:lnTo>
                  <a:lnTo>
                    <a:pt x="46" y="366"/>
                  </a:lnTo>
                  <a:lnTo>
                    <a:pt x="82" y="296"/>
                  </a:lnTo>
                  <a:lnTo>
                    <a:pt x="125" y="232"/>
                  </a:lnTo>
                  <a:lnTo>
                    <a:pt x="175" y="175"/>
                  </a:lnTo>
                  <a:lnTo>
                    <a:pt x="233" y="125"/>
                  </a:lnTo>
                  <a:lnTo>
                    <a:pt x="296" y="81"/>
                  </a:lnTo>
                  <a:lnTo>
                    <a:pt x="366" y="45"/>
                  </a:lnTo>
                  <a:lnTo>
                    <a:pt x="440" y="21"/>
                  </a:lnTo>
                  <a:lnTo>
                    <a:pt x="519" y="6"/>
                  </a:lnTo>
                  <a:lnTo>
                    <a:pt x="60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5" name="Freeform 40">
              <a:extLst>
                <a:ext uri="{FF2B5EF4-FFF2-40B4-BE49-F238E27FC236}">
                  <a16:creationId xmlns:a16="http://schemas.microsoft.com/office/drawing/2014/main" id="{32E4B9B0-1376-68BD-5496-1A0FD44CD8CD}"/>
                </a:ext>
              </a:extLst>
            </p:cNvPr>
            <p:cNvSpPr>
              <a:spLocks noEditPoints="1"/>
            </p:cNvSpPr>
            <p:nvPr/>
          </p:nvSpPr>
          <p:spPr bwMode="auto">
            <a:xfrm>
              <a:off x="4591080" y="2532986"/>
              <a:ext cx="92967" cy="86706"/>
            </a:xfrm>
            <a:custGeom>
              <a:avLst/>
              <a:gdLst>
                <a:gd name="T0" fmla="*/ 639 w 1420"/>
                <a:gd name="T1" fmla="*/ 225 h 1420"/>
                <a:gd name="T2" fmla="*/ 503 w 1420"/>
                <a:gd name="T3" fmla="*/ 264 h 1420"/>
                <a:gd name="T4" fmla="*/ 388 w 1420"/>
                <a:gd name="T5" fmla="*/ 340 h 1420"/>
                <a:gd name="T6" fmla="*/ 299 w 1420"/>
                <a:gd name="T7" fmla="*/ 442 h 1420"/>
                <a:gd name="T8" fmla="*/ 239 w 1420"/>
                <a:gd name="T9" fmla="*/ 569 h 1420"/>
                <a:gd name="T10" fmla="*/ 219 w 1420"/>
                <a:gd name="T11" fmla="*/ 710 h 1420"/>
                <a:gd name="T12" fmla="*/ 239 w 1420"/>
                <a:gd name="T13" fmla="*/ 851 h 1420"/>
                <a:gd name="T14" fmla="*/ 299 w 1420"/>
                <a:gd name="T15" fmla="*/ 979 h 1420"/>
                <a:gd name="T16" fmla="*/ 388 w 1420"/>
                <a:gd name="T17" fmla="*/ 1082 h 1420"/>
                <a:gd name="T18" fmla="*/ 503 w 1420"/>
                <a:gd name="T19" fmla="*/ 1156 h 1420"/>
                <a:gd name="T20" fmla="*/ 639 w 1420"/>
                <a:gd name="T21" fmla="*/ 1198 h 1420"/>
                <a:gd name="T22" fmla="*/ 784 w 1420"/>
                <a:gd name="T23" fmla="*/ 1198 h 1420"/>
                <a:gd name="T24" fmla="*/ 917 w 1420"/>
                <a:gd name="T25" fmla="*/ 1156 h 1420"/>
                <a:gd name="T26" fmla="*/ 1033 w 1420"/>
                <a:gd name="T27" fmla="*/ 1082 h 1420"/>
                <a:gd name="T28" fmla="*/ 1122 w 1420"/>
                <a:gd name="T29" fmla="*/ 979 h 1420"/>
                <a:gd name="T30" fmla="*/ 1182 w 1420"/>
                <a:gd name="T31" fmla="*/ 851 h 1420"/>
                <a:gd name="T32" fmla="*/ 1202 w 1420"/>
                <a:gd name="T33" fmla="*/ 710 h 1420"/>
                <a:gd name="T34" fmla="*/ 1182 w 1420"/>
                <a:gd name="T35" fmla="*/ 569 h 1420"/>
                <a:gd name="T36" fmla="*/ 1122 w 1420"/>
                <a:gd name="T37" fmla="*/ 442 h 1420"/>
                <a:gd name="T38" fmla="*/ 1033 w 1420"/>
                <a:gd name="T39" fmla="*/ 340 h 1420"/>
                <a:gd name="T40" fmla="*/ 917 w 1420"/>
                <a:gd name="T41" fmla="*/ 264 h 1420"/>
                <a:gd name="T42" fmla="*/ 784 w 1420"/>
                <a:gd name="T43" fmla="*/ 225 h 1420"/>
                <a:gd name="T44" fmla="*/ 710 w 1420"/>
                <a:gd name="T45" fmla="*/ 0 h 1420"/>
                <a:gd name="T46" fmla="*/ 885 w 1420"/>
                <a:gd name="T47" fmla="*/ 22 h 1420"/>
                <a:gd name="T48" fmla="*/ 1044 w 1420"/>
                <a:gd name="T49" fmla="*/ 83 h 1420"/>
                <a:gd name="T50" fmla="*/ 1182 w 1420"/>
                <a:gd name="T51" fmla="*/ 179 h 1420"/>
                <a:gd name="T52" fmla="*/ 1293 w 1420"/>
                <a:gd name="T53" fmla="*/ 304 h 1420"/>
                <a:gd name="T54" fmla="*/ 1373 w 1420"/>
                <a:gd name="T55" fmla="*/ 453 h 1420"/>
                <a:gd name="T56" fmla="*/ 1414 w 1420"/>
                <a:gd name="T57" fmla="*/ 621 h 1420"/>
                <a:gd name="T58" fmla="*/ 1414 w 1420"/>
                <a:gd name="T59" fmla="*/ 800 h 1420"/>
                <a:gd name="T60" fmla="*/ 1373 w 1420"/>
                <a:gd name="T61" fmla="*/ 967 h 1420"/>
                <a:gd name="T62" fmla="*/ 1293 w 1420"/>
                <a:gd name="T63" fmla="*/ 1116 h 1420"/>
                <a:gd name="T64" fmla="*/ 1182 w 1420"/>
                <a:gd name="T65" fmla="*/ 1241 h 1420"/>
                <a:gd name="T66" fmla="*/ 1044 w 1420"/>
                <a:gd name="T67" fmla="*/ 1337 h 1420"/>
                <a:gd name="T68" fmla="*/ 885 w 1420"/>
                <a:gd name="T69" fmla="*/ 1398 h 1420"/>
                <a:gd name="T70" fmla="*/ 710 w 1420"/>
                <a:gd name="T71" fmla="*/ 1420 h 1420"/>
                <a:gd name="T72" fmla="*/ 535 w 1420"/>
                <a:gd name="T73" fmla="*/ 1398 h 1420"/>
                <a:gd name="T74" fmla="*/ 376 w 1420"/>
                <a:gd name="T75" fmla="*/ 1337 h 1420"/>
                <a:gd name="T76" fmla="*/ 239 w 1420"/>
                <a:gd name="T77" fmla="*/ 1241 h 1420"/>
                <a:gd name="T78" fmla="*/ 128 w 1420"/>
                <a:gd name="T79" fmla="*/ 1116 h 1420"/>
                <a:gd name="T80" fmla="*/ 48 w 1420"/>
                <a:gd name="T81" fmla="*/ 967 h 1420"/>
                <a:gd name="T82" fmla="*/ 6 w 1420"/>
                <a:gd name="T83" fmla="*/ 800 h 1420"/>
                <a:gd name="T84" fmla="*/ 6 w 1420"/>
                <a:gd name="T85" fmla="*/ 621 h 1420"/>
                <a:gd name="T86" fmla="*/ 48 w 1420"/>
                <a:gd name="T87" fmla="*/ 453 h 1420"/>
                <a:gd name="T88" fmla="*/ 128 w 1420"/>
                <a:gd name="T89" fmla="*/ 304 h 1420"/>
                <a:gd name="T90" fmla="*/ 239 w 1420"/>
                <a:gd name="T91" fmla="*/ 179 h 1420"/>
                <a:gd name="T92" fmla="*/ 376 w 1420"/>
                <a:gd name="T93" fmla="*/ 83 h 1420"/>
                <a:gd name="T94" fmla="*/ 535 w 1420"/>
                <a:gd name="T95" fmla="*/ 22 h 1420"/>
                <a:gd name="T96" fmla="*/ 710 w 1420"/>
                <a:gd name="T97" fmla="*/ 0 h 1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0" h="1420">
                  <a:moveTo>
                    <a:pt x="710" y="219"/>
                  </a:moveTo>
                  <a:lnTo>
                    <a:pt x="639" y="225"/>
                  </a:lnTo>
                  <a:lnTo>
                    <a:pt x="569" y="239"/>
                  </a:lnTo>
                  <a:lnTo>
                    <a:pt x="503" y="264"/>
                  </a:lnTo>
                  <a:lnTo>
                    <a:pt x="442" y="298"/>
                  </a:lnTo>
                  <a:lnTo>
                    <a:pt x="388" y="340"/>
                  </a:lnTo>
                  <a:lnTo>
                    <a:pt x="338" y="388"/>
                  </a:lnTo>
                  <a:lnTo>
                    <a:pt x="299" y="442"/>
                  </a:lnTo>
                  <a:lnTo>
                    <a:pt x="265" y="503"/>
                  </a:lnTo>
                  <a:lnTo>
                    <a:pt x="239" y="569"/>
                  </a:lnTo>
                  <a:lnTo>
                    <a:pt x="225" y="638"/>
                  </a:lnTo>
                  <a:lnTo>
                    <a:pt x="219" y="710"/>
                  </a:lnTo>
                  <a:lnTo>
                    <a:pt x="225" y="784"/>
                  </a:lnTo>
                  <a:lnTo>
                    <a:pt x="239" y="851"/>
                  </a:lnTo>
                  <a:lnTo>
                    <a:pt x="265" y="917"/>
                  </a:lnTo>
                  <a:lnTo>
                    <a:pt x="299" y="979"/>
                  </a:lnTo>
                  <a:lnTo>
                    <a:pt x="338" y="1032"/>
                  </a:lnTo>
                  <a:lnTo>
                    <a:pt x="388" y="1082"/>
                  </a:lnTo>
                  <a:lnTo>
                    <a:pt x="442" y="1122"/>
                  </a:lnTo>
                  <a:lnTo>
                    <a:pt x="503" y="1156"/>
                  </a:lnTo>
                  <a:lnTo>
                    <a:pt x="569" y="1182"/>
                  </a:lnTo>
                  <a:lnTo>
                    <a:pt x="639" y="1198"/>
                  </a:lnTo>
                  <a:lnTo>
                    <a:pt x="710" y="1202"/>
                  </a:lnTo>
                  <a:lnTo>
                    <a:pt x="784" y="1198"/>
                  </a:lnTo>
                  <a:lnTo>
                    <a:pt x="852" y="1182"/>
                  </a:lnTo>
                  <a:lnTo>
                    <a:pt x="917" y="1156"/>
                  </a:lnTo>
                  <a:lnTo>
                    <a:pt x="979" y="1122"/>
                  </a:lnTo>
                  <a:lnTo>
                    <a:pt x="1033" y="1082"/>
                  </a:lnTo>
                  <a:lnTo>
                    <a:pt x="1082" y="1032"/>
                  </a:lnTo>
                  <a:lnTo>
                    <a:pt x="1122" y="979"/>
                  </a:lnTo>
                  <a:lnTo>
                    <a:pt x="1156" y="917"/>
                  </a:lnTo>
                  <a:lnTo>
                    <a:pt x="1182" y="851"/>
                  </a:lnTo>
                  <a:lnTo>
                    <a:pt x="1198" y="784"/>
                  </a:lnTo>
                  <a:lnTo>
                    <a:pt x="1202" y="710"/>
                  </a:lnTo>
                  <a:lnTo>
                    <a:pt x="1198" y="638"/>
                  </a:lnTo>
                  <a:lnTo>
                    <a:pt x="1182" y="569"/>
                  </a:lnTo>
                  <a:lnTo>
                    <a:pt x="1156" y="503"/>
                  </a:lnTo>
                  <a:lnTo>
                    <a:pt x="1122" y="442"/>
                  </a:lnTo>
                  <a:lnTo>
                    <a:pt x="1082" y="388"/>
                  </a:lnTo>
                  <a:lnTo>
                    <a:pt x="1033" y="340"/>
                  </a:lnTo>
                  <a:lnTo>
                    <a:pt x="979" y="298"/>
                  </a:lnTo>
                  <a:lnTo>
                    <a:pt x="917" y="264"/>
                  </a:lnTo>
                  <a:lnTo>
                    <a:pt x="852" y="239"/>
                  </a:lnTo>
                  <a:lnTo>
                    <a:pt x="784" y="225"/>
                  </a:lnTo>
                  <a:lnTo>
                    <a:pt x="710" y="219"/>
                  </a:lnTo>
                  <a:close/>
                  <a:moveTo>
                    <a:pt x="710" y="0"/>
                  </a:moveTo>
                  <a:lnTo>
                    <a:pt x="800" y="6"/>
                  </a:lnTo>
                  <a:lnTo>
                    <a:pt x="885" y="22"/>
                  </a:lnTo>
                  <a:lnTo>
                    <a:pt x="967" y="48"/>
                  </a:lnTo>
                  <a:lnTo>
                    <a:pt x="1044" y="83"/>
                  </a:lnTo>
                  <a:lnTo>
                    <a:pt x="1116" y="127"/>
                  </a:lnTo>
                  <a:lnTo>
                    <a:pt x="1182" y="179"/>
                  </a:lnTo>
                  <a:lnTo>
                    <a:pt x="1241" y="239"/>
                  </a:lnTo>
                  <a:lnTo>
                    <a:pt x="1293" y="304"/>
                  </a:lnTo>
                  <a:lnTo>
                    <a:pt x="1337" y="376"/>
                  </a:lnTo>
                  <a:lnTo>
                    <a:pt x="1373" y="453"/>
                  </a:lnTo>
                  <a:lnTo>
                    <a:pt x="1399" y="535"/>
                  </a:lnTo>
                  <a:lnTo>
                    <a:pt x="1414" y="621"/>
                  </a:lnTo>
                  <a:lnTo>
                    <a:pt x="1420" y="710"/>
                  </a:lnTo>
                  <a:lnTo>
                    <a:pt x="1414" y="800"/>
                  </a:lnTo>
                  <a:lnTo>
                    <a:pt x="1399" y="885"/>
                  </a:lnTo>
                  <a:lnTo>
                    <a:pt x="1373" y="967"/>
                  </a:lnTo>
                  <a:lnTo>
                    <a:pt x="1337" y="1044"/>
                  </a:lnTo>
                  <a:lnTo>
                    <a:pt x="1293" y="1116"/>
                  </a:lnTo>
                  <a:lnTo>
                    <a:pt x="1241" y="1182"/>
                  </a:lnTo>
                  <a:lnTo>
                    <a:pt x="1182" y="1241"/>
                  </a:lnTo>
                  <a:lnTo>
                    <a:pt x="1116" y="1293"/>
                  </a:lnTo>
                  <a:lnTo>
                    <a:pt x="1044" y="1337"/>
                  </a:lnTo>
                  <a:lnTo>
                    <a:pt x="967" y="1373"/>
                  </a:lnTo>
                  <a:lnTo>
                    <a:pt x="885" y="1398"/>
                  </a:lnTo>
                  <a:lnTo>
                    <a:pt x="800" y="1414"/>
                  </a:lnTo>
                  <a:lnTo>
                    <a:pt x="710" y="1420"/>
                  </a:lnTo>
                  <a:lnTo>
                    <a:pt x="621" y="1414"/>
                  </a:lnTo>
                  <a:lnTo>
                    <a:pt x="535" y="1398"/>
                  </a:lnTo>
                  <a:lnTo>
                    <a:pt x="454" y="1373"/>
                  </a:lnTo>
                  <a:lnTo>
                    <a:pt x="376" y="1337"/>
                  </a:lnTo>
                  <a:lnTo>
                    <a:pt x="305" y="1293"/>
                  </a:lnTo>
                  <a:lnTo>
                    <a:pt x="239" y="1241"/>
                  </a:lnTo>
                  <a:lnTo>
                    <a:pt x="179" y="1182"/>
                  </a:lnTo>
                  <a:lnTo>
                    <a:pt x="128" y="1116"/>
                  </a:lnTo>
                  <a:lnTo>
                    <a:pt x="84" y="1044"/>
                  </a:lnTo>
                  <a:lnTo>
                    <a:pt x="48" y="967"/>
                  </a:lnTo>
                  <a:lnTo>
                    <a:pt x="22" y="885"/>
                  </a:lnTo>
                  <a:lnTo>
                    <a:pt x="6" y="800"/>
                  </a:lnTo>
                  <a:lnTo>
                    <a:pt x="0" y="710"/>
                  </a:lnTo>
                  <a:lnTo>
                    <a:pt x="6" y="621"/>
                  </a:lnTo>
                  <a:lnTo>
                    <a:pt x="22" y="535"/>
                  </a:lnTo>
                  <a:lnTo>
                    <a:pt x="48" y="453"/>
                  </a:lnTo>
                  <a:lnTo>
                    <a:pt x="84" y="376"/>
                  </a:lnTo>
                  <a:lnTo>
                    <a:pt x="128" y="304"/>
                  </a:lnTo>
                  <a:lnTo>
                    <a:pt x="179" y="239"/>
                  </a:lnTo>
                  <a:lnTo>
                    <a:pt x="239" y="179"/>
                  </a:lnTo>
                  <a:lnTo>
                    <a:pt x="305" y="127"/>
                  </a:lnTo>
                  <a:lnTo>
                    <a:pt x="376" y="83"/>
                  </a:lnTo>
                  <a:lnTo>
                    <a:pt x="454" y="48"/>
                  </a:lnTo>
                  <a:lnTo>
                    <a:pt x="535" y="22"/>
                  </a:lnTo>
                  <a:lnTo>
                    <a:pt x="621" y="6"/>
                  </a:lnTo>
                  <a:lnTo>
                    <a:pt x="71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6" name="Freeform 41">
              <a:extLst>
                <a:ext uri="{FF2B5EF4-FFF2-40B4-BE49-F238E27FC236}">
                  <a16:creationId xmlns:a16="http://schemas.microsoft.com/office/drawing/2014/main" id="{76F12C31-CD4E-1AAA-4C30-ACD419EF2882}"/>
                </a:ext>
              </a:extLst>
            </p:cNvPr>
            <p:cNvSpPr>
              <a:spLocks/>
            </p:cNvSpPr>
            <p:nvPr/>
          </p:nvSpPr>
          <p:spPr bwMode="auto">
            <a:xfrm>
              <a:off x="4312179" y="2473025"/>
              <a:ext cx="200207" cy="13311"/>
            </a:xfrm>
            <a:custGeom>
              <a:avLst/>
              <a:gdLst>
                <a:gd name="T0" fmla="*/ 109 w 3059"/>
                <a:gd name="T1" fmla="*/ 0 h 219"/>
                <a:gd name="T2" fmla="*/ 2949 w 3059"/>
                <a:gd name="T3" fmla="*/ 0 h 219"/>
                <a:gd name="T4" fmla="*/ 2983 w 3059"/>
                <a:gd name="T5" fmla="*/ 4 h 219"/>
                <a:gd name="T6" fmla="*/ 3013 w 3059"/>
                <a:gd name="T7" fmla="*/ 20 h 219"/>
                <a:gd name="T8" fmla="*/ 3037 w 3059"/>
                <a:gd name="T9" fmla="*/ 44 h 219"/>
                <a:gd name="T10" fmla="*/ 3053 w 3059"/>
                <a:gd name="T11" fmla="*/ 74 h 219"/>
                <a:gd name="T12" fmla="*/ 3059 w 3059"/>
                <a:gd name="T13" fmla="*/ 109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09 h 219"/>
                <a:gd name="T36" fmla="*/ 6 w 3059"/>
                <a:gd name="T37" fmla="*/ 74 h 219"/>
                <a:gd name="T38" fmla="*/ 19 w 3059"/>
                <a:gd name="T39" fmla="*/ 44 h 219"/>
                <a:gd name="T40" fmla="*/ 43 w 3059"/>
                <a:gd name="T41" fmla="*/ 20 h 219"/>
                <a:gd name="T42" fmla="*/ 73 w 3059"/>
                <a:gd name="T43" fmla="*/ 4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4"/>
                  </a:lnTo>
                  <a:lnTo>
                    <a:pt x="3013" y="20"/>
                  </a:lnTo>
                  <a:lnTo>
                    <a:pt x="3037" y="44"/>
                  </a:lnTo>
                  <a:lnTo>
                    <a:pt x="3053" y="74"/>
                  </a:lnTo>
                  <a:lnTo>
                    <a:pt x="3059" y="109"/>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09"/>
                  </a:lnTo>
                  <a:lnTo>
                    <a:pt x="6" y="74"/>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7" name="Freeform 42">
              <a:extLst>
                <a:ext uri="{FF2B5EF4-FFF2-40B4-BE49-F238E27FC236}">
                  <a16:creationId xmlns:a16="http://schemas.microsoft.com/office/drawing/2014/main" id="{5194BD55-57D2-C241-17D0-7F6530E8E522}"/>
                </a:ext>
              </a:extLst>
            </p:cNvPr>
            <p:cNvSpPr>
              <a:spLocks/>
            </p:cNvSpPr>
            <p:nvPr/>
          </p:nvSpPr>
          <p:spPr bwMode="auto">
            <a:xfrm>
              <a:off x="4312179" y="2499525"/>
              <a:ext cx="200207" cy="13433"/>
            </a:xfrm>
            <a:custGeom>
              <a:avLst/>
              <a:gdLst>
                <a:gd name="T0" fmla="*/ 109 w 3059"/>
                <a:gd name="T1" fmla="*/ 0 h 219"/>
                <a:gd name="T2" fmla="*/ 2949 w 3059"/>
                <a:gd name="T3" fmla="*/ 0 h 219"/>
                <a:gd name="T4" fmla="*/ 2983 w 3059"/>
                <a:gd name="T5" fmla="*/ 6 h 219"/>
                <a:gd name="T6" fmla="*/ 3013 w 3059"/>
                <a:gd name="T7" fmla="*/ 22 h 219"/>
                <a:gd name="T8" fmla="*/ 3037 w 3059"/>
                <a:gd name="T9" fmla="*/ 45 h 219"/>
                <a:gd name="T10" fmla="*/ 3053 w 3059"/>
                <a:gd name="T11" fmla="*/ 75 h 219"/>
                <a:gd name="T12" fmla="*/ 3059 w 3059"/>
                <a:gd name="T13" fmla="*/ 109 h 219"/>
                <a:gd name="T14" fmla="*/ 3053 w 3059"/>
                <a:gd name="T15" fmla="*/ 145 h 219"/>
                <a:gd name="T16" fmla="*/ 3037 w 3059"/>
                <a:gd name="T17" fmla="*/ 175 h 219"/>
                <a:gd name="T18" fmla="*/ 3013 w 3059"/>
                <a:gd name="T19" fmla="*/ 199 h 219"/>
                <a:gd name="T20" fmla="*/ 2983 w 3059"/>
                <a:gd name="T21" fmla="*/ 213 h 219"/>
                <a:gd name="T22" fmla="*/ 2949 w 3059"/>
                <a:gd name="T23" fmla="*/ 219 h 219"/>
                <a:gd name="T24" fmla="*/ 109 w 3059"/>
                <a:gd name="T25" fmla="*/ 219 h 219"/>
                <a:gd name="T26" fmla="*/ 73 w 3059"/>
                <a:gd name="T27" fmla="*/ 213 h 219"/>
                <a:gd name="T28" fmla="*/ 43 w 3059"/>
                <a:gd name="T29" fmla="*/ 199 h 219"/>
                <a:gd name="T30" fmla="*/ 19 w 3059"/>
                <a:gd name="T31" fmla="*/ 175 h 219"/>
                <a:gd name="T32" fmla="*/ 6 w 3059"/>
                <a:gd name="T33" fmla="*/ 145 h 219"/>
                <a:gd name="T34" fmla="*/ 0 w 3059"/>
                <a:gd name="T35" fmla="*/ 109 h 219"/>
                <a:gd name="T36" fmla="*/ 6 w 3059"/>
                <a:gd name="T37" fmla="*/ 75 h 219"/>
                <a:gd name="T38" fmla="*/ 19 w 3059"/>
                <a:gd name="T39" fmla="*/ 45 h 219"/>
                <a:gd name="T40" fmla="*/ 43 w 3059"/>
                <a:gd name="T41" fmla="*/ 22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2"/>
                  </a:lnTo>
                  <a:lnTo>
                    <a:pt x="3037" y="45"/>
                  </a:lnTo>
                  <a:lnTo>
                    <a:pt x="3053" y="75"/>
                  </a:lnTo>
                  <a:lnTo>
                    <a:pt x="3059" y="109"/>
                  </a:lnTo>
                  <a:lnTo>
                    <a:pt x="3053" y="145"/>
                  </a:lnTo>
                  <a:lnTo>
                    <a:pt x="3037" y="175"/>
                  </a:lnTo>
                  <a:lnTo>
                    <a:pt x="3013" y="199"/>
                  </a:lnTo>
                  <a:lnTo>
                    <a:pt x="2983" y="213"/>
                  </a:lnTo>
                  <a:lnTo>
                    <a:pt x="2949" y="219"/>
                  </a:lnTo>
                  <a:lnTo>
                    <a:pt x="109" y="219"/>
                  </a:lnTo>
                  <a:lnTo>
                    <a:pt x="73" y="213"/>
                  </a:lnTo>
                  <a:lnTo>
                    <a:pt x="43" y="199"/>
                  </a:lnTo>
                  <a:lnTo>
                    <a:pt x="19" y="175"/>
                  </a:lnTo>
                  <a:lnTo>
                    <a:pt x="6" y="145"/>
                  </a:lnTo>
                  <a:lnTo>
                    <a:pt x="0" y="109"/>
                  </a:lnTo>
                  <a:lnTo>
                    <a:pt x="6" y="75"/>
                  </a:lnTo>
                  <a:lnTo>
                    <a:pt x="19" y="45"/>
                  </a:lnTo>
                  <a:lnTo>
                    <a:pt x="43" y="22"/>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8" name="Freeform 44">
              <a:extLst>
                <a:ext uri="{FF2B5EF4-FFF2-40B4-BE49-F238E27FC236}">
                  <a16:creationId xmlns:a16="http://schemas.microsoft.com/office/drawing/2014/main" id="{45CF2619-EE59-5AED-F280-5F673DB78516}"/>
                </a:ext>
              </a:extLst>
            </p:cNvPr>
            <p:cNvSpPr>
              <a:spLocks/>
            </p:cNvSpPr>
            <p:nvPr/>
          </p:nvSpPr>
          <p:spPr bwMode="auto">
            <a:xfrm>
              <a:off x="4312179" y="2553015"/>
              <a:ext cx="200207" cy="13311"/>
            </a:xfrm>
            <a:custGeom>
              <a:avLst/>
              <a:gdLst>
                <a:gd name="T0" fmla="*/ 109 w 3059"/>
                <a:gd name="T1" fmla="*/ 0 h 219"/>
                <a:gd name="T2" fmla="*/ 2949 w 3059"/>
                <a:gd name="T3" fmla="*/ 0 h 219"/>
                <a:gd name="T4" fmla="*/ 2983 w 3059"/>
                <a:gd name="T5" fmla="*/ 6 h 219"/>
                <a:gd name="T6" fmla="*/ 3013 w 3059"/>
                <a:gd name="T7" fmla="*/ 20 h 219"/>
                <a:gd name="T8" fmla="*/ 3037 w 3059"/>
                <a:gd name="T9" fmla="*/ 44 h 219"/>
                <a:gd name="T10" fmla="*/ 3053 w 3059"/>
                <a:gd name="T11" fmla="*/ 74 h 219"/>
                <a:gd name="T12" fmla="*/ 3059 w 3059"/>
                <a:gd name="T13" fmla="*/ 110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10 h 219"/>
                <a:gd name="T36" fmla="*/ 6 w 3059"/>
                <a:gd name="T37" fmla="*/ 74 h 219"/>
                <a:gd name="T38" fmla="*/ 19 w 3059"/>
                <a:gd name="T39" fmla="*/ 44 h 219"/>
                <a:gd name="T40" fmla="*/ 43 w 3059"/>
                <a:gd name="T41" fmla="*/ 20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0"/>
                  </a:lnTo>
                  <a:lnTo>
                    <a:pt x="3037" y="44"/>
                  </a:lnTo>
                  <a:lnTo>
                    <a:pt x="3053" y="74"/>
                  </a:lnTo>
                  <a:lnTo>
                    <a:pt x="3059" y="110"/>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10"/>
                  </a:lnTo>
                  <a:lnTo>
                    <a:pt x="6" y="74"/>
                  </a:lnTo>
                  <a:lnTo>
                    <a:pt x="19" y="44"/>
                  </a:lnTo>
                  <a:lnTo>
                    <a:pt x="43" y="20"/>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9" name="Freeform 45">
              <a:extLst>
                <a:ext uri="{FF2B5EF4-FFF2-40B4-BE49-F238E27FC236}">
                  <a16:creationId xmlns:a16="http://schemas.microsoft.com/office/drawing/2014/main" id="{32153ECB-E72E-2F5B-F463-2A425FC1C6F4}"/>
                </a:ext>
              </a:extLst>
            </p:cNvPr>
            <p:cNvSpPr>
              <a:spLocks/>
            </p:cNvSpPr>
            <p:nvPr/>
          </p:nvSpPr>
          <p:spPr bwMode="auto">
            <a:xfrm>
              <a:off x="4312179" y="2579759"/>
              <a:ext cx="200207" cy="13189"/>
            </a:xfrm>
            <a:custGeom>
              <a:avLst/>
              <a:gdLst>
                <a:gd name="T0" fmla="*/ 109 w 3059"/>
                <a:gd name="T1" fmla="*/ 0 h 217"/>
                <a:gd name="T2" fmla="*/ 2949 w 3059"/>
                <a:gd name="T3" fmla="*/ 0 h 217"/>
                <a:gd name="T4" fmla="*/ 2983 w 3059"/>
                <a:gd name="T5" fmla="*/ 4 h 217"/>
                <a:gd name="T6" fmla="*/ 3013 w 3059"/>
                <a:gd name="T7" fmla="*/ 20 h 217"/>
                <a:gd name="T8" fmla="*/ 3037 w 3059"/>
                <a:gd name="T9" fmla="*/ 44 h 217"/>
                <a:gd name="T10" fmla="*/ 3053 w 3059"/>
                <a:gd name="T11" fmla="*/ 73 h 217"/>
                <a:gd name="T12" fmla="*/ 3059 w 3059"/>
                <a:gd name="T13" fmla="*/ 107 h 217"/>
                <a:gd name="T14" fmla="*/ 3053 w 3059"/>
                <a:gd name="T15" fmla="*/ 143 h 217"/>
                <a:gd name="T16" fmla="*/ 3037 w 3059"/>
                <a:gd name="T17" fmla="*/ 173 h 217"/>
                <a:gd name="T18" fmla="*/ 3013 w 3059"/>
                <a:gd name="T19" fmla="*/ 197 h 217"/>
                <a:gd name="T20" fmla="*/ 2983 w 3059"/>
                <a:gd name="T21" fmla="*/ 213 h 217"/>
                <a:gd name="T22" fmla="*/ 2949 w 3059"/>
                <a:gd name="T23" fmla="*/ 217 h 217"/>
                <a:gd name="T24" fmla="*/ 109 w 3059"/>
                <a:gd name="T25" fmla="*/ 217 h 217"/>
                <a:gd name="T26" fmla="*/ 73 w 3059"/>
                <a:gd name="T27" fmla="*/ 213 h 217"/>
                <a:gd name="T28" fmla="*/ 43 w 3059"/>
                <a:gd name="T29" fmla="*/ 197 h 217"/>
                <a:gd name="T30" fmla="*/ 19 w 3059"/>
                <a:gd name="T31" fmla="*/ 173 h 217"/>
                <a:gd name="T32" fmla="*/ 6 w 3059"/>
                <a:gd name="T33" fmla="*/ 143 h 217"/>
                <a:gd name="T34" fmla="*/ 0 w 3059"/>
                <a:gd name="T35" fmla="*/ 107 h 217"/>
                <a:gd name="T36" fmla="*/ 6 w 3059"/>
                <a:gd name="T37" fmla="*/ 73 h 217"/>
                <a:gd name="T38" fmla="*/ 19 w 3059"/>
                <a:gd name="T39" fmla="*/ 44 h 217"/>
                <a:gd name="T40" fmla="*/ 43 w 3059"/>
                <a:gd name="T41" fmla="*/ 20 h 217"/>
                <a:gd name="T42" fmla="*/ 73 w 3059"/>
                <a:gd name="T43" fmla="*/ 4 h 217"/>
                <a:gd name="T44" fmla="*/ 109 w 3059"/>
                <a:gd name="T45"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7">
                  <a:moveTo>
                    <a:pt x="109" y="0"/>
                  </a:moveTo>
                  <a:lnTo>
                    <a:pt x="2949" y="0"/>
                  </a:lnTo>
                  <a:lnTo>
                    <a:pt x="2983" y="4"/>
                  </a:lnTo>
                  <a:lnTo>
                    <a:pt x="3013" y="20"/>
                  </a:lnTo>
                  <a:lnTo>
                    <a:pt x="3037" y="44"/>
                  </a:lnTo>
                  <a:lnTo>
                    <a:pt x="3053" y="73"/>
                  </a:lnTo>
                  <a:lnTo>
                    <a:pt x="3059" y="107"/>
                  </a:lnTo>
                  <a:lnTo>
                    <a:pt x="3053" y="143"/>
                  </a:lnTo>
                  <a:lnTo>
                    <a:pt x="3037" y="173"/>
                  </a:lnTo>
                  <a:lnTo>
                    <a:pt x="3013" y="197"/>
                  </a:lnTo>
                  <a:lnTo>
                    <a:pt x="2983" y="213"/>
                  </a:lnTo>
                  <a:lnTo>
                    <a:pt x="2949" y="217"/>
                  </a:lnTo>
                  <a:lnTo>
                    <a:pt x="109" y="217"/>
                  </a:lnTo>
                  <a:lnTo>
                    <a:pt x="73" y="213"/>
                  </a:lnTo>
                  <a:lnTo>
                    <a:pt x="43" y="197"/>
                  </a:lnTo>
                  <a:lnTo>
                    <a:pt x="19" y="173"/>
                  </a:lnTo>
                  <a:lnTo>
                    <a:pt x="6" y="143"/>
                  </a:lnTo>
                  <a:lnTo>
                    <a:pt x="0" y="107"/>
                  </a:lnTo>
                  <a:lnTo>
                    <a:pt x="6" y="73"/>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80" name="Freeform 46">
              <a:extLst>
                <a:ext uri="{FF2B5EF4-FFF2-40B4-BE49-F238E27FC236}">
                  <a16:creationId xmlns:a16="http://schemas.microsoft.com/office/drawing/2014/main" id="{EFA803D7-0D5C-810A-2D10-DF2440294CA3}"/>
                </a:ext>
              </a:extLst>
            </p:cNvPr>
            <p:cNvSpPr>
              <a:spLocks/>
            </p:cNvSpPr>
            <p:nvPr/>
          </p:nvSpPr>
          <p:spPr bwMode="auto">
            <a:xfrm>
              <a:off x="4312179" y="2606381"/>
              <a:ext cx="200207" cy="13311"/>
            </a:xfrm>
            <a:custGeom>
              <a:avLst/>
              <a:gdLst>
                <a:gd name="T0" fmla="*/ 109 w 3059"/>
                <a:gd name="T1" fmla="*/ 0 h 218"/>
                <a:gd name="T2" fmla="*/ 2949 w 3059"/>
                <a:gd name="T3" fmla="*/ 0 h 218"/>
                <a:gd name="T4" fmla="*/ 2983 w 3059"/>
                <a:gd name="T5" fmla="*/ 6 h 218"/>
                <a:gd name="T6" fmla="*/ 3013 w 3059"/>
                <a:gd name="T7" fmla="*/ 21 h 218"/>
                <a:gd name="T8" fmla="*/ 3037 w 3059"/>
                <a:gd name="T9" fmla="*/ 45 h 218"/>
                <a:gd name="T10" fmla="*/ 3053 w 3059"/>
                <a:gd name="T11" fmla="*/ 75 h 218"/>
                <a:gd name="T12" fmla="*/ 3059 w 3059"/>
                <a:gd name="T13" fmla="*/ 109 h 218"/>
                <a:gd name="T14" fmla="*/ 3053 w 3059"/>
                <a:gd name="T15" fmla="*/ 145 h 218"/>
                <a:gd name="T16" fmla="*/ 3037 w 3059"/>
                <a:gd name="T17" fmla="*/ 175 h 218"/>
                <a:gd name="T18" fmla="*/ 3013 w 3059"/>
                <a:gd name="T19" fmla="*/ 196 h 218"/>
                <a:gd name="T20" fmla="*/ 2983 w 3059"/>
                <a:gd name="T21" fmla="*/ 212 h 218"/>
                <a:gd name="T22" fmla="*/ 2949 w 3059"/>
                <a:gd name="T23" fmla="*/ 218 h 218"/>
                <a:gd name="T24" fmla="*/ 109 w 3059"/>
                <a:gd name="T25" fmla="*/ 218 h 218"/>
                <a:gd name="T26" fmla="*/ 73 w 3059"/>
                <a:gd name="T27" fmla="*/ 212 h 218"/>
                <a:gd name="T28" fmla="*/ 43 w 3059"/>
                <a:gd name="T29" fmla="*/ 196 h 218"/>
                <a:gd name="T30" fmla="*/ 19 w 3059"/>
                <a:gd name="T31" fmla="*/ 175 h 218"/>
                <a:gd name="T32" fmla="*/ 6 w 3059"/>
                <a:gd name="T33" fmla="*/ 145 h 218"/>
                <a:gd name="T34" fmla="*/ 0 w 3059"/>
                <a:gd name="T35" fmla="*/ 109 h 218"/>
                <a:gd name="T36" fmla="*/ 6 w 3059"/>
                <a:gd name="T37" fmla="*/ 75 h 218"/>
                <a:gd name="T38" fmla="*/ 19 w 3059"/>
                <a:gd name="T39" fmla="*/ 45 h 218"/>
                <a:gd name="T40" fmla="*/ 43 w 3059"/>
                <a:gd name="T41" fmla="*/ 21 h 218"/>
                <a:gd name="T42" fmla="*/ 73 w 3059"/>
                <a:gd name="T43" fmla="*/ 6 h 218"/>
                <a:gd name="T44" fmla="*/ 109 w 3059"/>
                <a:gd name="T45"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8">
                  <a:moveTo>
                    <a:pt x="109" y="0"/>
                  </a:moveTo>
                  <a:lnTo>
                    <a:pt x="2949" y="0"/>
                  </a:lnTo>
                  <a:lnTo>
                    <a:pt x="2983" y="6"/>
                  </a:lnTo>
                  <a:lnTo>
                    <a:pt x="3013" y="21"/>
                  </a:lnTo>
                  <a:lnTo>
                    <a:pt x="3037" y="45"/>
                  </a:lnTo>
                  <a:lnTo>
                    <a:pt x="3053" y="75"/>
                  </a:lnTo>
                  <a:lnTo>
                    <a:pt x="3059" y="109"/>
                  </a:lnTo>
                  <a:lnTo>
                    <a:pt x="3053" y="145"/>
                  </a:lnTo>
                  <a:lnTo>
                    <a:pt x="3037" y="175"/>
                  </a:lnTo>
                  <a:lnTo>
                    <a:pt x="3013" y="196"/>
                  </a:lnTo>
                  <a:lnTo>
                    <a:pt x="2983" y="212"/>
                  </a:lnTo>
                  <a:lnTo>
                    <a:pt x="2949" y="218"/>
                  </a:lnTo>
                  <a:lnTo>
                    <a:pt x="109" y="218"/>
                  </a:lnTo>
                  <a:lnTo>
                    <a:pt x="73" y="212"/>
                  </a:lnTo>
                  <a:lnTo>
                    <a:pt x="43" y="196"/>
                  </a:lnTo>
                  <a:lnTo>
                    <a:pt x="19" y="175"/>
                  </a:lnTo>
                  <a:lnTo>
                    <a:pt x="6" y="145"/>
                  </a:lnTo>
                  <a:lnTo>
                    <a:pt x="0" y="109"/>
                  </a:lnTo>
                  <a:lnTo>
                    <a:pt x="6" y="75"/>
                  </a:lnTo>
                  <a:lnTo>
                    <a:pt x="19" y="45"/>
                  </a:lnTo>
                  <a:lnTo>
                    <a:pt x="43" y="21"/>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81" name="Freeform 47">
              <a:extLst>
                <a:ext uri="{FF2B5EF4-FFF2-40B4-BE49-F238E27FC236}">
                  <a16:creationId xmlns:a16="http://schemas.microsoft.com/office/drawing/2014/main" id="{AFF244DF-7CEA-B3FE-4551-D0A38ACA56F6}"/>
                </a:ext>
              </a:extLst>
            </p:cNvPr>
            <p:cNvSpPr>
              <a:spLocks noEditPoints="1"/>
            </p:cNvSpPr>
            <p:nvPr/>
          </p:nvSpPr>
          <p:spPr bwMode="auto">
            <a:xfrm>
              <a:off x="4641099" y="2312680"/>
              <a:ext cx="42948" cy="60205"/>
            </a:xfrm>
            <a:custGeom>
              <a:avLst/>
              <a:gdLst>
                <a:gd name="T0" fmla="*/ 328 w 656"/>
                <a:gd name="T1" fmla="*/ 219 h 985"/>
                <a:gd name="T2" fmla="*/ 294 w 656"/>
                <a:gd name="T3" fmla="*/ 225 h 985"/>
                <a:gd name="T4" fmla="*/ 265 w 656"/>
                <a:gd name="T5" fmla="*/ 241 h 985"/>
                <a:gd name="T6" fmla="*/ 241 w 656"/>
                <a:gd name="T7" fmla="*/ 264 h 985"/>
                <a:gd name="T8" fmla="*/ 225 w 656"/>
                <a:gd name="T9" fmla="*/ 294 h 985"/>
                <a:gd name="T10" fmla="*/ 219 w 656"/>
                <a:gd name="T11" fmla="*/ 328 h 985"/>
                <a:gd name="T12" fmla="*/ 219 w 656"/>
                <a:gd name="T13" fmla="*/ 766 h 985"/>
                <a:gd name="T14" fmla="*/ 438 w 656"/>
                <a:gd name="T15" fmla="*/ 766 h 985"/>
                <a:gd name="T16" fmla="*/ 438 w 656"/>
                <a:gd name="T17" fmla="*/ 328 h 985"/>
                <a:gd name="T18" fmla="*/ 432 w 656"/>
                <a:gd name="T19" fmla="*/ 294 h 985"/>
                <a:gd name="T20" fmla="*/ 418 w 656"/>
                <a:gd name="T21" fmla="*/ 264 h 985"/>
                <a:gd name="T22" fmla="*/ 394 w 656"/>
                <a:gd name="T23" fmla="*/ 241 h 985"/>
                <a:gd name="T24" fmla="*/ 364 w 656"/>
                <a:gd name="T25" fmla="*/ 225 h 985"/>
                <a:gd name="T26" fmla="*/ 328 w 656"/>
                <a:gd name="T27" fmla="*/ 219 h 985"/>
                <a:gd name="T28" fmla="*/ 328 w 656"/>
                <a:gd name="T29" fmla="*/ 0 h 985"/>
                <a:gd name="T30" fmla="*/ 388 w 656"/>
                <a:gd name="T31" fmla="*/ 6 h 985"/>
                <a:gd name="T32" fmla="*/ 444 w 656"/>
                <a:gd name="T33" fmla="*/ 22 h 985"/>
                <a:gd name="T34" fmla="*/ 493 w 656"/>
                <a:gd name="T35" fmla="*/ 46 h 985"/>
                <a:gd name="T36" fmla="*/ 539 w 656"/>
                <a:gd name="T37" fmla="*/ 77 h 985"/>
                <a:gd name="T38" fmla="*/ 579 w 656"/>
                <a:gd name="T39" fmla="*/ 117 h 985"/>
                <a:gd name="T40" fmla="*/ 613 w 656"/>
                <a:gd name="T41" fmla="*/ 163 h 985"/>
                <a:gd name="T42" fmla="*/ 637 w 656"/>
                <a:gd name="T43" fmla="*/ 215 h 985"/>
                <a:gd name="T44" fmla="*/ 650 w 656"/>
                <a:gd name="T45" fmla="*/ 270 h 985"/>
                <a:gd name="T46" fmla="*/ 656 w 656"/>
                <a:gd name="T47" fmla="*/ 328 h 985"/>
                <a:gd name="T48" fmla="*/ 656 w 656"/>
                <a:gd name="T49" fmla="*/ 875 h 985"/>
                <a:gd name="T50" fmla="*/ 650 w 656"/>
                <a:gd name="T51" fmla="*/ 909 h 985"/>
                <a:gd name="T52" fmla="*/ 635 w 656"/>
                <a:gd name="T53" fmla="*/ 939 h 985"/>
                <a:gd name="T54" fmla="*/ 613 w 656"/>
                <a:gd name="T55" fmla="*/ 963 h 985"/>
                <a:gd name="T56" fmla="*/ 581 w 656"/>
                <a:gd name="T57" fmla="*/ 979 h 985"/>
                <a:gd name="T58" fmla="*/ 547 w 656"/>
                <a:gd name="T59" fmla="*/ 985 h 985"/>
                <a:gd name="T60" fmla="*/ 109 w 656"/>
                <a:gd name="T61" fmla="*/ 985 h 985"/>
                <a:gd name="T62" fmla="*/ 76 w 656"/>
                <a:gd name="T63" fmla="*/ 979 h 985"/>
                <a:gd name="T64" fmla="*/ 46 w 656"/>
                <a:gd name="T65" fmla="*/ 963 h 985"/>
                <a:gd name="T66" fmla="*/ 22 w 656"/>
                <a:gd name="T67" fmla="*/ 939 h 985"/>
                <a:gd name="T68" fmla="*/ 6 w 656"/>
                <a:gd name="T69" fmla="*/ 909 h 985"/>
                <a:gd name="T70" fmla="*/ 0 w 656"/>
                <a:gd name="T71" fmla="*/ 875 h 985"/>
                <a:gd name="T72" fmla="*/ 0 w 656"/>
                <a:gd name="T73" fmla="*/ 328 h 985"/>
                <a:gd name="T74" fmla="*/ 6 w 656"/>
                <a:gd name="T75" fmla="*/ 270 h 985"/>
                <a:gd name="T76" fmla="*/ 22 w 656"/>
                <a:gd name="T77" fmla="*/ 215 h 985"/>
                <a:gd name="T78" fmla="*/ 46 w 656"/>
                <a:gd name="T79" fmla="*/ 163 h 985"/>
                <a:gd name="T80" fmla="*/ 78 w 656"/>
                <a:gd name="T81" fmla="*/ 117 h 985"/>
                <a:gd name="T82" fmla="*/ 117 w 656"/>
                <a:gd name="T83" fmla="*/ 77 h 985"/>
                <a:gd name="T84" fmla="*/ 163 w 656"/>
                <a:gd name="T85" fmla="*/ 46 h 985"/>
                <a:gd name="T86" fmla="*/ 215 w 656"/>
                <a:gd name="T87" fmla="*/ 22 h 985"/>
                <a:gd name="T88" fmla="*/ 271 w 656"/>
                <a:gd name="T89" fmla="*/ 6 h 985"/>
                <a:gd name="T90" fmla="*/ 328 w 656"/>
                <a:gd name="T91" fmla="*/ 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985">
                  <a:moveTo>
                    <a:pt x="328" y="219"/>
                  </a:moveTo>
                  <a:lnTo>
                    <a:pt x="294" y="225"/>
                  </a:lnTo>
                  <a:lnTo>
                    <a:pt x="265" y="241"/>
                  </a:lnTo>
                  <a:lnTo>
                    <a:pt x="241" y="264"/>
                  </a:lnTo>
                  <a:lnTo>
                    <a:pt x="225" y="294"/>
                  </a:lnTo>
                  <a:lnTo>
                    <a:pt x="219" y="328"/>
                  </a:lnTo>
                  <a:lnTo>
                    <a:pt x="219" y="766"/>
                  </a:lnTo>
                  <a:lnTo>
                    <a:pt x="438" y="766"/>
                  </a:lnTo>
                  <a:lnTo>
                    <a:pt x="438" y="328"/>
                  </a:lnTo>
                  <a:lnTo>
                    <a:pt x="432" y="294"/>
                  </a:lnTo>
                  <a:lnTo>
                    <a:pt x="418" y="264"/>
                  </a:lnTo>
                  <a:lnTo>
                    <a:pt x="394" y="241"/>
                  </a:lnTo>
                  <a:lnTo>
                    <a:pt x="364" y="225"/>
                  </a:lnTo>
                  <a:lnTo>
                    <a:pt x="328" y="219"/>
                  </a:lnTo>
                  <a:close/>
                  <a:moveTo>
                    <a:pt x="328" y="0"/>
                  </a:moveTo>
                  <a:lnTo>
                    <a:pt x="388" y="6"/>
                  </a:lnTo>
                  <a:lnTo>
                    <a:pt x="444" y="22"/>
                  </a:lnTo>
                  <a:lnTo>
                    <a:pt x="493" y="46"/>
                  </a:lnTo>
                  <a:lnTo>
                    <a:pt x="539" y="77"/>
                  </a:lnTo>
                  <a:lnTo>
                    <a:pt x="579" y="117"/>
                  </a:lnTo>
                  <a:lnTo>
                    <a:pt x="613" y="163"/>
                  </a:lnTo>
                  <a:lnTo>
                    <a:pt x="637" y="215"/>
                  </a:lnTo>
                  <a:lnTo>
                    <a:pt x="650" y="270"/>
                  </a:lnTo>
                  <a:lnTo>
                    <a:pt x="656" y="328"/>
                  </a:lnTo>
                  <a:lnTo>
                    <a:pt x="656" y="875"/>
                  </a:lnTo>
                  <a:lnTo>
                    <a:pt x="650" y="909"/>
                  </a:lnTo>
                  <a:lnTo>
                    <a:pt x="635" y="939"/>
                  </a:lnTo>
                  <a:lnTo>
                    <a:pt x="613" y="963"/>
                  </a:lnTo>
                  <a:lnTo>
                    <a:pt x="581" y="979"/>
                  </a:lnTo>
                  <a:lnTo>
                    <a:pt x="547" y="985"/>
                  </a:lnTo>
                  <a:lnTo>
                    <a:pt x="109" y="985"/>
                  </a:lnTo>
                  <a:lnTo>
                    <a:pt x="76" y="979"/>
                  </a:lnTo>
                  <a:lnTo>
                    <a:pt x="46" y="963"/>
                  </a:lnTo>
                  <a:lnTo>
                    <a:pt x="22" y="939"/>
                  </a:lnTo>
                  <a:lnTo>
                    <a:pt x="6" y="909"/>
                  </a:lnTo>
                  <a:lnTo>
                    <a:pt x="0" y="875"/>
                  </a:lnTo>
                  <a:lnTo>
                    <a:pt x="0" y="328"/>
                  </a:lnTo>
                  <a:lnTo>
                    <a:pt x="6" y="270"/>
                  </a:lnTo>
                  <a:lnTo>
                    <a:pt x="22" y="215"/>
                  </a:lnTo>
                  <a:lnTo>
                    <a:pt x="46" y="163"/>
                  </a:lnTo>
                  <a:lnTo>
                    <a:pt x="78" y="117"/>
                  </a:lnTo>
                  <a:lnTo>
                    <a:pt x="117" y="77"/>
                  </a:lnTo>
                  <a:lnTo>
                    <a:pt x="163" y="46"/>
                  </a:lnTo>
                  <a:lnTo>
                    <a:pt x="215" y="22"/>
                  </a:lnTo>
                  <a:lnTo>
                    <a:pt x="271"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82" name="Freeform 48">
              <a:extLst>
                <a:ext uri="{FF2B5EF4-FFF2-40B4-BE49-F238E27FC236}">
                  <a16:creationId xmlns:a16="http://schemas.microsoft.com/office/drawing/2014/main" id="{0A49582B-4700-7CEE-15B0-D09F84898CF7}"/>
                </a:ext>
              </a:extLst>
            </p:cNvPr>
            <p:cNvSpPr>
              <a:spLocks/>
            </p:cNvSpPr>
            <p:nvPr/>
          </p:nvSpPr>
          <p:spPr bwMode="auto">
            <a:xfrm>
              <a:off x="4283372" y="2259313"/>
              <a:ext cx="372785" cy="80111"/>
            </a:xfrm>
            <a:custGeom>
              <a:avLst/>
              <a:gdLst>
                <a:gd name="T0" fmla="*/ 103 w 5695"/>
                <a:gd name="T1" fmla="*/ 0 h 1314"/>
                <a:gd name="T2" fmla="*/ 133 w 5695"/>
                <a:gd name="T3" fmla="*/ 2 h 1314"/>
                <a:gd name="T4" fmla="*/ 5595 w 5695"/>
                <a:gd name="T5" fmla="*/ 1095 h 1314"/>
                <a:gd name="T6" fmla="*/ 5629 w 5695"/>
                <a:gd name="T7" fmla="*/ 1105 h 1314"/>
                <a:gd name="T8" fmla="*/ 5659 w 5695"/>
                <a:gd name="T9" fmla="*/ 1123 h 1314"/>
                <a:gd name="T10" fmla="*/ 5679 w 5695"/>
                <a:gd name="T11" fmla="*/ 1148 h 1314"/>
                <a:gd name="T12" fmla="*/ 5693 w 5695"/>
                <a:gd name="T13" fmla="*/ 1180 h 1314"/>
                <a:gd name="T14" fmla="*/ 5695 w 5695"/>
                <a:gd name="T15" fmla="*/ 1216 h 1314"/>
                <a:gd name="T16" fmla="*/ 5685 w 5695"/>
                <a:gd name="T17" fmla="*/ 1250 h 1314"/>
                <a:gd name="T18" fmla="*/ 5667 w 5695"/>
                <a:gd name="T19" fmla="*/ 1278 h 1314"/>
                <a:gd name="T20" fmla="*/ 5641 w 5695"/>
                <a:gd name="T21" fmla="*/ 1300 h 1314"/>
                <a:gd name="T22" fmla="*/ 5609 w 5695"/>
                <a:gd name="T23" fmla="*/ 1312 h 1314"/>
                <a:gd name="T24" fmla="*/ 5573 w 5695"/>
                <a:gd name="T25" fmla="*/ 1314 h 1314"/>
                <a:gd name="T26" fmla="*/ 5552 w 5695"/>
                <a:gd name="T27" fmla="*/ 1314 h 1314"/>
                <a:gd name="T28" fmla="*/ 90 w 5695"/>
                <a:gd name="T29" fmla="*/ 221 h 1314"/>
                <a:gd name="T30" fmla="*/ 62 w 5695"/>
                <a:gd name="T31" fmla="*/ 211 h 1314"/>
                <a:gd name="T32" fmla="*/ 38 w 5695"/>
                <a:gd name="T33" fmla="*/ 195 h 1314"/>
                <a:gd name="T34" fmla="*/ 18 w 5695"/>
                <a:gd name="T35" fmla="*/ 174 h 1314"/>
                <a:gd name="T36" fmla="*/ 6 w 5695"/>
                <a:gd name="T37" fmla="*/ 148 h 1314"/>
                <a:gd name="T38" fmla="*/ 0 w 5695"/>
                <a:gd name="T39" fmla="*/ 120 h 1314"/>
                <a:gd name="T40" fmla="*/ 2 w 5695"/>
                <a:gd name="T41" fmla="*/ 90 h 1314"/>
                <a:gd name="T42" fmla="*/ 12 w 5695"/>
                <a:gd name="T43" fmla="*/ 62 h 1314"/>
                <a:gd name="T44" fmla="*/ 28 w 5695"/>
                <a:gd name="T45" fmla="*/ 38 h 1314"/>
                <a:gd name="T46" fmla="*/ 50 w 5695"/>
                <a:gd name="T47" fmla="*/ 18 h 1314"/>
                <a:gd name="T48" fmla="*/ 76 w 5695"/>
                <a:gd name="T49" fmla="*/ 6 h 1314"/>
                <a:gd name="T50" fmla="*/ 103 w 5695"/>
                <a:gd name="T51" fmla="*/ 0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95" h="1314">
                  <a:moveTo>
                    <a:pt x="103" y="0"/>
                  </a:moveTo>
                  <a:lnTo>
                    <a:pt x="133" y="2"/>
                  </a:lnTo>
                  <a:lnTo>
                    <a:pt x="5595" y="1095"/>
                  </a:lnTo>
                  <a:lnTo>
                    <a:pt x="5629" y="1105"/>
                  </a:lnTo>
                  <a:lnTo>
                    <a:pt x="5659" y="1123"/>
                  </a:lnTo>
                  <a:lnTo>
                    <a:pt x="5679" y="1148"/>
                  </a:lnTo>
                  <a:lnTo>
                    <a:pt x="5693" y="1180"/>
                  </a:lnTo>
                  <a:lnTo>
                    <a:pt x="5695" y="1216"/>
                  </a:lnTo>
                  <a:lnTo>
                    <a:pt x="5685" y="1250"/>
                  </a:lnTo>
                  <a:lnTo>
                    <a:pt x="5667" y="1278"/>
                  </a:lnTo>
                  <a:lnTo>
                    <a:pt x="5641" y="1300"/>
                  </a:lnTo>
                  <a:lnTo>
                    <a:pt x="5609" y="1312"/>
                  </a:lnTo>
                  <a:lnTo>
                    <a:pt x="5573" y="1314"/>
                  </a:lnTo>
                  <a:lnTo>
                    <a:pt x="5552" y="1314"/>
                  </a:lnTo>
                  <a:lnTo>
                    <a:pt x="90" y="221"/>
                  </a:lnTo>
                  <a:lnTo>
                    <a:pt x="62" y="211"/>
                  </a:lnTo>
                  <a:lnTo>
                    <a:pt x="38" y="195"/>
                  </a:lnTo>
                  <a:lnTo>
                    <a:pt x="18" y="174"/>
                  </a:lnTo>
                  <a:lnTo>
                    <a:pt x="6" y="148"/>
                  </a:lnTo>
                  <a:lnTo>
                    <a:pt x="0" y="120"/>
                  </a:lnTo>
                  <a:lnTo>
                    <a:pt x="2" y="90"/>
                  </a:lnTo>
                  <a:lnTo>
                    <a:pt x="12" y="62"/>
                  </a:lnTo>
                  <a:lnTo>
                    <a:pt x="28" y="38"/>
                  </a:lnTo>
                  <a:lnTo>
                    <a:pt x="50" y="18"/>
                  </a:lnTo>
                  <a:lnTo>
                    <a:pt x="76" y="6"/>
                  </a:lnTo>
                  <a:lnTo>
                    <a:pt x="103"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83" name="Freeform 49">
              <a:extLst>
                <a:ext uri="{FF2B5EF4-FFF2-40B4-BE49-F238E27FC236}">
                  <a16:creationId xmlns:a16="http://schemas.microsoft.com/office/drawing/2014/main" id="{C979634F-584A-9FE6-7D19-6259E2D21B0D}"/>
                </a:ext>
              </a:extLst>
            </p:cNvPr>
            <p:cNvSpPr>
              <a:spLocks/>
            </p:cNvSpPr>
            <p:nvPr/>
          </p:nvSpPr>
          <p:spPr bwMode="auto">
            <a:xfrm>
              <a:off x="4283503" y="2252718"/>
              <a:ext cx="14272" cy="26745"/>
            </a:xfrm>
            <a:custGeom>
              <a:avLst/>
              <a:gdLst>
                <a:gd name="T0" fmla="*/ 109 w 219"/>
                <a:gd name="T1" fmla="*/ 0 h 438"/>
                <a:gd name="T2" fmla="*/ 143 w 219"/>
                <a:gd name="T3" fmla="*/ 6 h 438"/>
                <a:gd name="T4" fmla="*/ 173 w 219"/>
                <a:gd name="T5" fmla="*/ 22 h 438"/>
                <a:gd name="T6" fmla="*/ 197 w 219"/>
                <a:gd name="T7" fmla="*/ 46 h 438"/>
                <a:gd name="T8" fmla="*/ 213 w 219"/>
                <a:gd name="T9" fmla="*/ 76 h 438"/>
                <a:gd name="T10" fmla="*/ 219 w 219"/>
                <a:gd name="T11" fmla="*/ 109 h 438"/>
                <a:gd name="T12" fmla="*/ 219 w 219"/>
                <a:gd name="T13" fmla="*/ 328 h 438"/>
                <a:gd name="T14" fmla="*/ 213 w 219"/>
                <a:gd name="T15" fmla="*/ 362 h 438"/>
                <a:gd name="T16" fmla="*/ 197 w 219"/>
                <a:gd name="T17" fmla="*/ 392 h 438"/>
                <a:gd name="T18" fmla="*/ 173 w 219"/>
                <a:gd name="T19" fmla="*/ 416 h 438"/>
                <a:gd name="T20" fmla="*/ 143 w 219"/>
                <a:gd name="T21" fmla="*/ 432 h 438"/>
                <a:gd name="T22" fmla="*/ 109 w 219"/>
                <a:gd name="T23" fmla="*/ 438 h 438"/>
                <a:gd name="T24" fmla="*/ 76 w 219"/>
                <a:gd name="T25" fmla="*/ 432 h 438"/>
                <a:gd name="T26" fmla="*/ 46 w 219"/>
                <a:gd name="T27" fmla="*/ 416 h 438"/>
                <a:gd name="T28" fmla="*/ 22 w 219"/>
                <a:gd name="T29" fmla="*/ 392 h 438"/>
                <a:gd name="T30" fmla="*/ 6 w 219"/>
                <a:gd name="T31" fmla="*/ 362 h 438"/>
                <a:gd name="T32" fmla="*/ 0 w 219"/>
                <a:gd name="T33" fmla="*/ 328 h 438"/>
                <a:gd name="T34" fmla="*/ 0 w 219"/>
                <a:gd name="T35" fmla="*/ 109 h 438"/>
                <a:gd name="T36" fmla="*/ 6 w 219"/>
                <a:gd name="T37" fmla="*/ 76 h 438"/>
                <a:gd name="T38" fmla="*/ 22 w 219"/>
                <a:gd name="T39" fmla="*/ 46 h 438"/>
                <a:gd name="T40" fmla="*/ 46 w 219"/>
                <a:gd name="T41" fmla="*/ 22 h 438"/>
                <a:gd name="T42" fmla="*/ 76 w 219"/>
                <a:gd name="T43" fmla="*/ 6 h 438"/>
                <a:gd name="T44" fmla="*/ 109 w 219"/>
                <a:gd name="T4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438">
                  <a:moveTo>
                    <a:pt x="109" y="0"/>
                  </a:moveTo>
                  <a:lnTo>
                    <a:pt x="143" y="6"/>
                  </a:lnTo>
                  <a:lnTo>
                    <a:pt x="173" y="22"/>
                  </a:lnTo>
                  <a:lnTo>
                    <a:pt x="197" y="46"/>
                  </a:lnTo>
                  <a:lnTo>
                    <a:pt x="213" y="76"/>
                  </a:lnTo>
                  <a:lnTo>
                    <a:pt x="219" y="109"/>
                  </a:lnTo>
                  <a:lnTo>
                    <a:pt x="219" y="328"/>
                  </a:lnTo>
                  <a:lnTo>
                    <a:pt x="213" y="362"/>
                  </a:lnTo>
                  <a:lnTo>
                    <a:pt x="197" y="392"/>
                  </a:lnTo>
                  <a:lnTo>
                    <a:pt x="173" y="416"/>
                  </a:lnTo>
                  <a:lnTo>
                    <a:pt x="143" y="432"/>
                  </a:lnTo>
                  <a:lnTo>
                    <a:pt x="109" y="438"/>
                  </a:lnTo>
                  <a:lnTo>
                    <a:pt x="76" y="432"/>
                  </a:lnTo>
                  <a:lnTo>
                    <a:pt x="46" y="416"/>
                  </a:lnTo>
                  <a:lnTo>
                    <a:pt x="22" y="392"/>
                  </a:lnTo>
                  <a:lnTo>
                    <a:pt x="6" y="362"/>
                  </a:lnTo>
                  <a:lnTo>
                    <a:pt x="0" y="328"/>
                  </a:lnTo>
                  <a:lnTo>
                    <a:pt x="0" y="109"/>
                  </a:lnTo>
                  <a:lnTo>
                    <a:pt x="6" y="76"/>
                  </a:lnTo>
                  <a:lnTo>
                    <a:pt x="22" y="46"/>
                  </a:lnTo>
                  <a:lnTo>
                    <a:pt x="46" y="22"/>
                  </a:lnTo>
                  <a:lnTo>
                    <a:pt x="76"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pSp>
        <p:nvGrpSpPr>
          <p:cNvPr id="84" name="Group 83">
            <a:extLst>
              <a:ext uri="{FF2B5EF4-FFF2-40B4-BE49-F238E27FC236}">
                <a16:creationId xmlns:a16="http://schemas.microsoft.com/office/drawing/2014/main" id="{AC3B47FF-5CEA-F8D0-82D4-2BAC6AFE82FA}"/>
              </a:ext>
            </a:extLst>
          </p:cNvPr>
          <p:cNvGrpSpPr/>
          <p:nvPr/>
        </p:nvGrpSpPr>
        <p:grpSpPr>
          <a:xfrm>
            <a:off x="6935001" y="1905788"/>
            <a:ext cx="361099" cy="279816"/>
            <a:chOff x="6943168" y="2354968"/>
            <a:chExt cx="361099" cy="279816"/>
          </a:xfrm>
        </p:grpSpPr>
        <p:sp>
          <p:nvSpPr>
            <p:cNvPr id="85" name="Freeform 54">
              <a:extLst>
                <a:ext uri="{FF2B5EF4-FFF2-40B4-BE49-F238E27FC236}">
                  <a16:creationId xmlns:a16="http://schemas.microsoft.com/office/drawing/2014/main" id="{2568B990-86AE-D208-7CCF-E0566D925C43}"/>
                </a:ext>
              </a:extLst>
            </p:cNvPr>
            <p:cNvSpPr>
              <a:spLocks/>
            </p:cNvSpPr>
            <p:nvPr/>
          </p:nvSpPr>
          <p:spPr bwMode="auto">
            <a:xfrm>
              <a:off x="7117826" y="2415607"/>
              <a:ext cx="11784" cy="175655"/>
            </a:xfrm>
            <a:custGeom>
              <a:avLst/>
              <a:gdLst>
                <a:gd name="T0" fmla="*/ 105 w 212"/>
                <a:gd name="T1" fmla="*/ 0 h 3366"/>
                <a:gd name="T2" fmla="*/ 139 w 212"/>
                <a:gd name="T3" fmla="*/ 4 h 3366"/>
                <a:gd name="T4" fmla="*/ 169 w 212"/>
                <a:gd name="T5" fmla="*/ 20 h 3366"/>
                <a:gd name="T6" fmla="*/ 191 w 212"/>
                <a:gd name="T7" fmla="*/ 42 h 3366"/>
                <a:gd name="T8" fmla="*/ 206 w 212"/>
                <a:gd name="T9" fmla="*/ 72 h 3366"/>
                <a:gd name="T10" fmla="*/ 212 w 212"/>
                <a:gd name="T11" fmla="*/ 105 h 3366"/>
                <a:gd name="T12" fmla="*/ 212 w 212"/>
                <a:gd name="T13" fmla="*/ 3260 h 3366"/>
                <a:gd name="T14" fmla="*/ 206 w 212"/>
                <a:gd name="T15" fmla="*/ 3292 h 3366"/>
                <a:gd name="T16" fmla="*/ 191 w 212"/>
                <a:gd name="T17" fmla="*/ 3322 h 3366"/>
                <a:gd name="T18" fmla="*/ 169 w 212"/>
                <a:gd name="T19" fmla="*/ 3344 h 3366"/>
                <a:gd name="T20" fmla="*/ 139 w 212"/>
                <a:gd name="T21" fmla="*/ 3360 h 3366"/>
                <a:gd name="T22" fmla="*/ 105 w 212"/>
                <a:gd name="T23" fmla="*/ 3366 h 3366"/>
                <a:gd name="T24" fmla="*/ 73 w 212"/>
                <a:gd name="T25" fmla="*/ 3360 h 3366"/>
                <a:gd name="T26" fmla="*/ 43 w 212"/>
                <a:gd name="T27" fmla="*/ 3344 h 3366"/>
                <a:gd name="T28" fmla="*/ 19 w 212"/>
                <a:gd name="T29" fmla="*/ 3322 h 3366"/>
                <a:gd name="T30" fmla="*/ 6 w 212"/>
                <a:gd name="T31" fmla="*/ 3292 h 3366"/>
                <a:gd name="T32" fmla="*/ 0 w 212"/>
                <a:gd name="T33" fmla="*/ 3260 h 3366"/>
                <a:gd name="T34" fmla="*/ 0 w 212"/>
                <a:gd name="T35" fmla="*/ 105 h 3366"/>
                <a:gd name="T36" fmla="*/ 6 w 212"/>
                <a:gd name="T37" fmla="*/ 72 h 3366"/>
                <a:gd name="T38" fmla="*/ 19 w 212"/>
                <a:gd name="T39" fmla="*/ 42 h 3366"/>
                <a:gd name="T40" fmla="*/ 43 w 212"/>
                <a:gd name="T41" fmla="*/ 20 h 3366"/>
                <a:gd name="T42" fmla="*/ 73 w 212"/>
                <a:gd name="T43" fmla="*/ 4 h 3366"/>
                <a:gd name="T44" fmla="*/ 105 w 212"/>
                <a:gd name="T45" fmla="*/ 0 h 3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3366">
                  <a:moveTo>
                    <a:pt x="105" y="0"/>
                  </a:moveTo>
                  <a:lnTo>
                    <a:pt x="139" y="4"/>
                  </a:lnTo>
                  <a:lnTo>
                    <a:pt x="169" y="20"/>
                  </a:lnTo>
                  <a:lnTo>
                    <a:pt x="191" y="42"/>
                  </a:lnTo>
                  <a:lnTo>
                    <a:pt x="206" y="72"/>
                  </a:lnTo>
                  <a:lnTo>
                    <a:pt x="212" y="105"/>
                  </a:lnTo>
                  <a:lnTo>
                    <a:pt x="212" y="3260"/>
                  </a:lnTo>
                  <a:lnTo>
                    <a:pt x="206" y="3292"/>
                  </a:lnTo>
                  <a:lnTo>
                    <a:pt x="191" y="3322"/>
                  </a:lnTo>
                  <a:lnTo>
                    <a:pt x="169" y="3344"/>
                  </a:lnTo>
                  <a:lnTo>
                    <a:pt x="139" y="3360"/>
                  </a:lnTo>
                  <a:lnTo>
                    <a:pt x="105" y="3366"/>
                  </a:lnTo>
                  <a:lnTo>
                    <a:pt x="73" y="3360"/>
                  </a:lnTo>
                  <a:lnTo>
                    <a:pt x="43" y="3344"/>
                  </a:lnTo>
                  <a:lnTo>
                    <a:pt x="19" y="3322"/>
                  </a:lnTo>
                  <a:lnTo>
                    <a:pt x="6" y="3292"/>
                  </a:lnTo>
                  <a:lnTo>
                    <a:pt x="0" y="3260"/>
                  </a:lnTo>
                  <a:lnTo>
                    <a:pt x="0" y="105"/>
                  </a:lnTo>
                  <a:lnTo>
                    <a:pt x="6" y="72"/>
                  </a:lnTo>
                  <a:lnTo>
                    <a:pt x="19" y="42"/>
                  </a:lnTo>
                  <a:lnTo>
                    <a:pt x="43" y="20"/>
                  </a:lnTo>
                  <a:lnTo>
                    <a:pt x="73" y="4"/>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86" name="Freeform 55">
              <a:extLst>
                <a:ext uri="{FF2B5EF4-FFF2-40B4-BE49-F238E27FC236}">
                  <a16:creationId xmlns:a16="http://schemas.microsoft.com/office/drawing/2014/main" id="{6160B0A7-9C5D-4FB3-E89B-6DE0DC7FA609}"/>
                </a:ext>
              </a:extLst>
            </p:cNvPr>
            <p:cNvSpPr>
              <a:spLocks/>
            </p:cNvSpPr>
            <p:nvPr/>
          </p:nvSpPr>
          <p:spPr bwMode="auto">
            <a:xfrm>
              <a:off x="6943168" y="2354968"/>
              <a:ext cx="361099" cy="257690"/>
            </a:xfrm>
            <a:custGeom>
              <a:avLst/>
              <a:gdLst>
                <a:gd name="T0" fmla="*/ 2554 w 6558"/>
                <a:gd name="T1" fmla="*/ 56 h 4939"/>
                <a:gd name="T2" fmla="*/ 2930 w 6558"/>
                <a:gd name="T3" fmla="*/ 234 h 4939"/>
                <a:gd name="T4" fmla="*/ 3187 w 6558"/>
                <a:gd name="T5" fmla="*/ 479 h 4939"/>
                <a:gd name="T6" fmla="*/ 3429 w 6558"/>
                <a:gd name="T7" fmla="*/ 409 h 4939"/>
                <a:gd name="T8" fmla="*/ 3692 w 6558"/>
                <a:gd name="T9" fmla="*/ 193 h 4939"/>
                <a:gd name="T10" fmla="*/ 4098 w 6558"/>
                <a:gd name="T11" fmla="*/ 32 h 4939"/>
                <a:gd name="T12" fmla="*/ 4744 w 6558"/>
                <a:gd name="T13" fmla="*/ 24 h 4939"/>
                <a:gd name="T14" fmla="*/ 5512 w 6558"/>
                <a:gd name="T15" fmla="*/ 226 h 4939"/>
                <a:gd name="T16" fmla="*/ 6081 w 6558"/>
                <a:gd name="T17" fmla="*/ 413 h 4939"/>
                <a:gd name="T18" fmla="*/ 6484 w 6558"/>
                <a:gd name="T19" fmla="*/ 479 h 4939"/>
                <a:gd name="T20" fmla="*/ 6558 w 6558"/>
                <a:gd name="T21" fmla="*/ 4834 h 4939"/>
                <a:gd name="T22" fmla="*/ 6453 w 6558"/>
                <a:gd name="T23" fmla="*/ 4939 h 4939"/>
                <a:gd name="T24" fmla="*/ 5927 w 6558"/>
                <a:gd name="T25" fmla="*/ 4844 h 4939"/>
                <a:gd name="T26" fmla="*/ 5309 w 6558"/>
                <a:gd name="T27" fmla="*/ 4637 h 4939"/>
                <a:gd name="T28" fmla="*/ 4569 w 6558"/>
                <a:gd name="T29" fmla="*/ 4472 h 4939"/>
                <a:gd name="T30" fmla="*/ 3996 w 6558"/>
                <a:gd name="T31" fmla="*/ 4534 h 4939"/>
                <a:gd name="T32" fmla="*/ 3586 w 6558"/>
                <a:gd name="T33" fmla="*/ 4806 h 4939"/>
                <a:gd name="T34" fmla="*/ 3459 w 6558"/>
                <a:gd name="T35" fmla="*/ 4830 h 4939"/>
                <a:gd name="T36" fmla="*/ 3403 w 6558"/>
                <a:gd name="T37" fmla="*/ 4712 h 4939"/>
                <a:gd name="T38" fmla="*/ 3570 w 6558"/>
                <a:gd name="T39" fmla="*/ 4532 h 4939"/>
                <a:gd name="T40" fmla="*/ 3917 w 6558"/>
                <a:gd name="T41" fmla="*/ 4339 h 4939"/>
                <a:gd name="T42" fmla="*/ 4418 w 6558"/>
                <a:gd name="T43" fmla="*/ 4256 h 4939"/>
                <a:gd name="T44" fmla="*/ 5215 w 6558"/>
                <a:gd name="T45" fmla="*/ 4387 h 4939"/>
                <a:gd name="T46" fmla="*/ 5900 w 6558"/>
                <a:gd name="T47" fmla="*/ 4613 h 4939"/>
                <a:gd name="T48" fmla="*/ 6345 w 6558"/>
                <a:gd name="T49" fmla="*/ 679 h 4939"/>
                <a:gd name="T50" fmla="*/ 5719 w 6558"/>
                <a:gd name="T51" fmla="*/ 520 h 4939"/>
                <a:gd name="T52" fmla="*/ 5018 w 6558"/>
                <a:gd name="T53" fmla="*/ 296 h 4939"/>
                <a:gd name="T54" fmla="*/ 4310 w 6558"/>
                <a:gd name="T55" fmla="*/ 215 h 4939"/>
                <a:gd name="T56" fmla="*/ 3873 w 6558"/>
                <a:gd name="T57" fmla="*/ 334 h 4939"/>
                <a:gd name="T58" fmla="*/ 3592 w 6558"/>
                <a:gd name="T59" fmla="*/ 546 h 4939"/>
                <a:gd name="T60" fmla="*/ 3437 w 6558"/>
                <a:gd name="T61" fmla="*/ 759 h 4939"/>
                <a:gd name="T62" fmla="*/ 3381 w 6558"/>
                <a:gd name="T63" fmla="*/ 880 h 4939"/>
                <a:gd name="T64" fmla="*/ 3278 w 6558"/>
                <a:gd name="T65" fmla="*/ 960 h 4939"/>
                <a:gd name="T66" fmla="*/ 3175 w 6558"/>
                <a:gd name="T67" fmla="*/ 878 h 4939"/>
                <a:gd name="T68" fmla="*/ 3117 w 6558"/>
                <a:gd name="T69" fmla="*/ 751 h 4939"/>
                <a:gd name="T70" fmla="*/ 2962 w 6558"/>
                <a:gd name="T71" fmla="*/ 538 h 4939"/>
                <a:gd name="T72" fmla="*/ 2681 w 6558"/>
                <a:gd name="T73" fmla="*/ 330 h 4939"/>
                <a:gd name="T74" fmla="*/ 2248 w 6558"/>
                <a:gd name="T75" fmla="*/ 215 h 4939"/>
                <a:gd name="T76" fmla="*/ 1540 w 6558"/>
                <a:gd name="T77" fmla="*/ 296 h 4939"/>
                <a:gd name="T78" fmla="*/ 837 w 6558"/>
                <a:gd name="T79" fmla="*/ 520 h 4939"/>
                <a:gd name="T80" fmla="*/ 211 w 6558"/>
                <a:gd name="T81" fmla="*/ 679 h 4939"/>
                <a:gd name="T82" fmla="*/ 658 w 6558"/>
                <a:gd name="T83" fmla="*/ 4613 h 4939"/>
                <a:gd name="T84" fmla="*/ 1343 w 6558"/>
                <a:gd name="T85" fmla="*/ 4387 h 4939"/>
                <a:gd name="T86" fmla="*/ 2138 w 6558"/>
                <a:gd name="T87" fmla="*/ 4256 h 4939"/>
                <a:gd name="T88" fmla="*/ 2642 w 6558"/>
                <a:gd name="T89" fmla="*/ 4339 h 4939"/>
                <a:gd name="T90" fmla="*/ 2988 w 6558"/>
                <a:gd name="T91" fmla="*/ 4532 h 4939"/>
                <a:gd name="T92" fmla="*/ 3153 w 6558"/>
                <a:gd name="T93" fmla="*/ 4712 h 4939"/>
                <a:gd name="T94" fmla="*/ 3097 w 6558"/>
                <a:gd name="T95" fmla="*/ 4830 h 4939"/>
                <a:gd name="T96" fmla="*/ 2972 w 6558"/>
                <a:gd name="T97" fmla="*/ 4806 h 4939"/>
                <a:gd name="T98" fmla="*/ 2560 w 6558"/>
                <a:gd name="T99" fmla="*/ 4534 h 4939"/>
                <a:gd name="T100" fmla="*/ 1987 w 6558"/>
                <a:gd name="T101" fmla="*/ 4472 h 4939"/>
                <a:gd name="T102" fmla="*/ 1249 w 6558"/>
                <a:gd name="T103" fmla="*/ 4637 h 4939"/>
                <a:gd name="T104" fmla="*/ 629 w 6558"/>
                <a:gd name="T105" fmla="*/ 4844 h 4939"/>
                <a:gd name="T106" fmla="*/ 105 w 6558"/>
                <a:gd name="T107" fmla="*/ 4939 h 4939"/>
                <a:gd name="T108" fmla="*/ 0 w 6558"/>
                <a:gd name="T109" fmla="*/ 4834 h 4939"/>
                <a:gd name="T110" fmla="*/ 72 w 6558"/>
                <a:gd name="T111" fmla="*/ 479 h 4939"/>
                <a:gd name="T112" fmla="*/ 477 w 6558"/>
                <a:gd name="T113" fmla="*/ 413 h 4939"/>
                <a:gd name="T114" fmla="*/ 1046 w 6558"/>
                <a:gd name="T115" fmla="*/ 226 h 4939"/>
                <a:gd name="T116" fmla="*/ 1814 w 6558"/>
                <a:gd name="T117" fmla="*/ 24 h 4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58" h="4939">
                  <a:moveTo>
                    <a:pt x="2140" y="0"/>
                  </a:moveTo>
                  <a:lnTo>
                    <a:pt x="2254" y="4"/>
                  </a:lnTo>
                  <a:lnTo>
                    <a:pt x="2359" y="14"/>
                  </a:lnTo>
                  <a:lnTo>
                    <a:pt x="2461" y="32"/>
                  </a:lnTo>
                  <a:lnTo>
                    <a:pt x="2554" y="56"/>
                  </a:lnTo>
                  <a:lnTo>
                    <a:pt x="2642" y="83"/>
                  </a:lnTo>
                  <a:lnTo>
                    <a:pt x="2721" y="115"/>
                  </a:lnTo>
                  <a:lnTo>
                    <a:pt x="2797" y="153"/>
                  </a:lnTo>
                  <a:lnTo>
                    <a:pt x="2866" y="193"/>
                  </a:lnTo>
                  <a:lnTo>
                    <a:pt x="2930" y="234"/>
                  </a:lnTo>
                  <a:lnTo>
                    <a:pt x="2988" y="276"/>
                  </a:lnTo>
                  <a:lnTo>
                    <a:pt x="3039" y="320"/>
                  </a:lnTo>
                  <a:lnTo>
                    <a:pt x="3087" y="365"/>
                  </a:lnTo>
                  <a:lnTo>
                    <a:pt x="3129" y="409"/>
                  </a:lnTo>
                  <a:lnTo>
                    <a:pt x="3187" y="479"/>
                  </a:lnTo>
                  <a:lnTo>
                    <a:pt x="3238" y="546"/>
                  </a:lnTo>
                  <a:lnTo>
                    <a:pt x="3278" y="610"/>
                  </a:lnTo>
                  <a:lnTo>
                    <a:pt x="3320" y="546"/>
                  </a:lnTo>
                  <a:lnTo>
                    <a:pt x="3370" y="479"/>
                  </a:lnTo>
                  <a:lnTo>
                    <a:pt x="3429" y="409"/>
                  </a:lnTo>
                  <a:lnTo>
                    <a:pt x="3471" y="365"/>
                  </a:lnTo>
                  <a:lnTo>
                    <a:pt x="3519" y="320"/>
                  </a:lnTo>
                  <a:lnTo>
                    <a:pt x="3570" y="276"/>
                  </a:lnTo>
                  <a:lnTo>
                    <a:pt x="3628" y="234"/>
                  </a:lnTo>
                  <a:lnTo>
                    <a:pt x="3692" y="193"/>
                  </a:lnTo>
                  <a:lnTo>
                    <a:pt x="3761" y="153"/>
                  </a:lnTo>
                  <a:lnTo>
                    <a:pt x="3835" y="115"/>
                  </a:lnTo>
                  <a:lnTo>
                    <a:pt x="3917" y="83"/>
                  </a:lnTo>
                  <a:lnTo>
                    <a:pt x="4004" y="56"/>
                  </a:lnTo>
                  <a:lnTo>
                    <a:pt x="4098" y="32"/>
                  </a:lnTo>
                  <a:lnTo>
                    <a:pt x="4197" y="14"/>
                  </a:lnTo>
                  <a:lnTo>
                    <a:pt x="4304" y="4"/>
                  </a:lnTo>
                  <a:lnTo>
                    <a:pt x="4418" y="0"/>
                  </a:lnTo>
                  <a:lnTo>
                    <a:pt x="4583" y="6"/>
                  </a:lnTo>
                  <a:lnTo>
                    <a:pt x="4744" y="24"/>
                  </a:lnTo>
                  <a:lnTo>
                    <a:pt x="4903" y="52"/>
                  </a:lnTo>
                  <a:lnTo>
                    <a:pt x="5060" y="89"/>
                  </a:lnTo>
                  <a:lnTo>
                    <a:pt x="5215" y="131"/>
                  </a:lnTo>
                  <a:lnTo>
                    <a:pt x="5365" y="177"/>
                  </a:lnTo>
                  <a:lnTo>
                    <a:pt x="5512" y="226"/>
                  </a:lnTo>
                  <a:lnTo>
                    <a:pt x="5655" y="274"/>
                  </a:lnTo>
                  <a:lnTo>
                    <a:pt x="5764" y="314"/>
                  </a:lnTo>
                  <a:lnTo>
                    <a:pt x="5872" y="350"/>
                  </a:lnTo>
                  <a:lnTo>
                    <a:pt x="5977" y="383"/>
                  </a:lnTo>
                  <a:lnTo>
                    <a:pt x="6081" y="413"/>
                  </a:lnTo>
                  <a:lnTo>
                    <a:pt x="6178" y="437"/>
                  </a:lnTo>
                  <a:lnTo>
                    <a:pt x="6274" y="457"/>
                  </a:lnTo>
                  <a:lnTo>
                    <a:pt x="6365" y="469"/>
                  </a:lnTo>
                  <a:lnTo>
                    <a:pt x="6453" y="473"/>
                  </a:lnTo>
                  <a:lnTo>
                    <a:pt x="6484" y="479"/>
                  </a:lnTo>
                  <a:lnTo>
                    <a:pt x="6514" y="495"/>
                  </a:lnTo>
                  <a:lnTo>
                    <a:pt x="6538" y="516"/>
                  </a:lnTo>
                  <a:lnTo>
                    <a:pt x="6552" y="546"/>
                  </a:lnTo>
                  <a:lnTo>
                    <a:pt x="6558" y="580"/>
                  </a:lnTo>
                  <a:lnTo>
                    <a:pt x="6558" y="4834"/>
                  </a:lnTo>
                  <a:lnTo>
                    <a:pt x="6552" y="4867"/>
                  </a:lnTo>
                  <a:lnTo>
                    <a:pt x="6538" y="4897"/>
                  </a:lnTo>
                  <a:lnTo>
                    <a:pt x="6514" y="4919"/>
                  </a:lnTo>
                  <a:lnTo>
                    <a:pt x="6484" y="4935"/>
                  </a:lnTo>
                  <a:lnTo>
                    <a:pt x="6453" y="4939"/>
                  </a:lnTo>
                  <a:lnTo>
                    <a:pt x="6353" y="4935"/>
                  </a:lnTo>
                  <a:lnTo>
                    <a:pt x="6252" y="4923"/>
                  </a:lnTo>
                  <a:lnTo>
                    <a:pt x="6146" y="4901"/>
                  </a:lnTo>
                  <a:lnTo>
                    <a:pt x="6039" y="4875"/>
                  </a:lnTo>
                  <a:lnTo>
                    <a:pt x="5927" y="4844"/>
                  </a:lnTo>
                  <a:lnTo>
                    <a:pt x="5816" y="4808"/>
                  </a:lnTo>
                  <a:lnTo>
                    <a:pt x="5701" y="4770"/>
                  </a:lnTo>
                  <a:lnTo>
                    <a:pt x="5585" y="4730"/>
                  </a:lnTo>
                  <a:lnTo>
                    <a:pt x="5448" y="4683"/>
                  </a:lnTo>
                  <a:lnTo>
                    <a:pt x="5309" y="4637"/>
                  </a:lnTo>
                  <a:lnTo>
                    <a:pt x="5166" y="4591"/>
                  </a:lnTo>
                  <a:lnTo>
                    <a:pt x="5018" y="4552"/>
                  </a:lnTo>
                  <a:lnTo>
                    <a:pt x="4871" y="4518"/>
                  </a:lnTo>
                  <a:lnTo>
                    <a:pt x="4720" y="4490"/>
                  </a:lnTo>
                  <a:lnTo>
                    <a:pt x="4569" y="4472"/>
                  </a:lnTo>
                  <a:lnTo>
                    <a:pt x="4418" y="4466"/>
                  </a:lnTo>
                  <a:lnTo>
                    <a:pt x="4306" y="4470"/>
                  </a:lnTo>
                  <a:lnTo>
                    <a:pt x="4197" y="4482"/>
                  </a:lnTo>
                  <a:lnTo>
                    <a:pt x="4094" y="4504"/>
                  </a:lnTo>
                  <a:lnTo>
                    <a:pt x="3996" y="4534"/>
                  </a:lnTo>
                  <a:lnTo>
                    <a:pt x="3905" y="4571"/>
                  </a:lnTo>
                  <a:lnTo>
                    <a:pt x="3817" y="4617"/>
                  </a:lnTo>
                  <a:lnTo>
                    <a:pt x="3734" y="4673"/>
                  </a:lnTo>
                  <a:lnTo>
                    <a:pt x="3658" y="4734"/>
                  </a:lnTo>
                  <a:lnTo>
                    <a:pt x="3586" y="4806"/>
                  </a:lnTo>
                  <a:lnTo>
                    <a:pt x="3564" y="4824"/>
                  </a:lnTo>
                  <a:lnTo>
                    <a:pt x="3539" y="4836"/>
                  </a:lnTo>
                  <a:lnTo>
                    <a:pt x="3513" y="4840"/>
                  </a:lnTo>
                  <a:lnTo>
                    <a:pt x="3485" y="4838"/>
                  </a:lnTo>
                  <a:lnTo>
                    <a:pt x="3459" y="4830"/>
                  </a:lnTo>
                  <a:lnTo>
                    <a:pt x="3437" y="4814"/>
                  </a:lnTo>
                  <a:lnTo>
                    <a:pt x="3417" y="4792"/>
                  </a:lnTo>
                  <a:lnTo>
                    <a:pt x="3407" y="4766"/>
                  </a:lnTo>
                  <a:lnTo>
                    <a:pt x="3401" y="4740"/>
                  </a:lnTo>
                  <a:lnTo>
                    <a:pt x="3403" y="4712"/>
                  </a:lnTo>
                  <a:lnTo>
                    <a:pt x="3413" y="4687"/>
                  </a:lnTo>
                  <a:lnTo>
                    <a:pt x="3429" y="4663"/>
                  </a:lnTo>
                  <a:lnTo>
                    <a:pt x="3471" y="4619"/>
                  </a:lnTo>
                  <a:lnTo>
                    <a:pt x="3519" y="4575"/>
                  </a:lnTo>
                  <a:lnTo>
                    <a:pt x="3570" y="4532"/>
                  </a:lnTo>
                  <a:lnTo>
                    <a:pt x="3628" y="4488"/>
                  </a:lnTo>
                  <a:lnTo>
                    <a:pt x="3692" y="4446"/>
                  </a:lnTo>
                  <a:lnTo>
                    <a:pt x="3761" y="4408"/>
                  </a:lnTo>
                  <a:lnTo>
                    <a:pt x="3835" y="4371"/>
                  </a:lnTo>
                  <a:lnTo>
                    <a:pt x="3917" y="4339"/>
                  </a:lnTo>
                  <a:lnTo>
                    <a:pt x="4004" y="4311"/>
                  </a:lnTo>
                  <a:lnTo>
                    <a:pt x="4098" y="4287"/>
                  </a:lnTo>
                  <a:lnTo>
                    <a:pt x="4197" y="4269"/>
                  </a:lnTo>
                  <a:lnTo>
                    <a:pt x="4304" y="4257"/>
                  </a:lnTo>
                  <a:lnTo>
                    <a:pt x="4418" y="4256"/>
                  </a:lnTo>
                  <a:lnTo>
                    <a:pt x="4583" y="4261"/>
                  </a:lnTo>
                  <a:lnTo>
                    <a:pt x="4744" y="4279"/>
                  </a:lnTo>
                  <a:lnTo>
                    <a:pt x="4903" y="4307"/>
                  </a:lnTo>
                  <a:lnTo>
                    <a:pt x="5060" y="4343"/>
                  </a:lnTo>
                  <a:lnTo>
                    <a:pt x="5215" y="4387"/>
                  </a:lnTo>
                  <a:lnTo>
                    <a:pt x="5365" y="4432"/>
                  </a:lnTo>
                  <a:lnTo>
                    <a:pt x="5512" y="4482"/>
                  </a:lnTo>
                  <a:lnTo>
                    <a:pt x="5655" y="4530"/>
                  </a:lnTo>
                  <a:lnTo>
                    <a:pt x="5778" y="4573"/>
                  </a:lnTo>
                  <a:lnTo>
                    <a:pt x="5900" y="4613"/>
                  </a:lnTo>
                  <a:lnTo>
                    <a:pt x="6017" y="4651"/>
                  </a:lnTo>
                  <a:lnTo>
                    <a:pt x="6132" y="4681"/>
                  </a:lnTo>
                  <a:lnTo>
                    <a:pt x="6242" y="4706"/>
                  </a:lnTo>
                  <a:lnTo>
                    <a:pt x="6345" y="4722"/>
                  </a:lnTo>
                  <a:lnTo>
                    <a:pt x="6345" y="679"/>
                  </a:lnTo>
                  <a:lnTo>
                    <a:pt x="6228" y="664"/>
                  </a:lnTo>
                  <a:lnTo>
                    <a:pt x="6107" y="638"/>
                  </a:lnTo>
                  <a:lnTo>
                    <a:pt x="5979" y="604"/>
                  </a:lnTo>
                  <a:lnTo>
                    <a:pt x="5852" y="564"/>
                  </a:lnTo>
                  <a:lnTo>
                    <a:pt x="5719" y="520"/>
                  </a:lnTo>
                  <a:lnTo>
                    <a:pt x="5585" y="475"/>
                  </a:lnTo>
                  <a:lnTo>
                    <a:pt x="5448" y="427"/>
                  </a:lnTo>
                  <a:lnTo>
                    <a:pt x="5309" y="381"/>
                  </a:lnTo>
                  <a:lnTo>
                    <a:pt x="5166" y="338"/>
                  </a:lnTo>
                  <a:lnTo>
                    <a:pt x="5018" y="296"/>
                  </a:lnTo>
                  <a:lnTo>
                    <a:pt x="4871" y="262"/>
                  </a:lnTo>
                  <a:lnTo>
                    <a:pt x="4720" y="234"/>
                  </a:lnTo>
                  <a:lnTo>
                    <a:pt x="4569" y="216"/>
                  </a:lnTo>
                  <a:lnTo>
                    <a:pt x="4418" y="211"/>
                  </a:lnTo>
                  <a:lnTo>
                    <a:pt x="4310" y="215"/>
                  </a:lnTo>
                  <a:lnTo>
                    <a:pt x="4209" y="226"/>
                  </a:lnTo>
                  <a:lnTo>
                    <a:pt x="4115" y="244"/>
                  </a:lnTo>
                  <a:lnTo>
                    <a:pt x="4028" y="268"/>
                  </a:lnTo>
                  <a:lnTo>
                    <a:pt x="3948" y="298"/>
                  </a:lnTo>
                  <a:lnTo>
                    <a:pt x="3873" y="334"/>
                  </a:lnTo>
                  <a:lnTo>
                    <a:pt x="3805" y="371"/>
                  </a:lnTo>
                  <a:lnTo>
                    <a:pt x="3743" y="411"/>
                  </a:lnTo>
                  <a:lnTo>
                    <a:pt x="3688" y="455"/>
                  </a:lnTo>
                  <a:lnTo>
                    <a:pt x="3638" y="501"/>
                  </a:lnTo>
                  <a:lnTo>
                    <a:pt x="3592" y="546"/>
                  </a:lnTo>
                  <a:lnTo>
                    <a:pt x="3553" y="592"/>
                  </a:lnTo>
                  <a:lnTo>
                    <a:pt x="3517" y="636"/>
                  </a:lnTo>
                  <a:lnTo>
                    <a:pt x="3485" y="679"/>
                  </a:lnTo>
                  <a:lnTo>
                    <a:pt x="3459" y="721"/>
                  </a:lnTo>
                  <a:lnTo>
                    <a:pt x="3437" y="759"/>
                  </a:lnTo>
                  <a:lnTo>
                    <a:pt x="3419" y="795"/>
                  </a:lnTo>
                  <a:lnTo>
                    <a:pt x="3405" y="824"/>
                  </a:lnTo>
                  <a:lnTo>
                    <a:pt x="3393" y="848"/>
                  </a:lnTo>
                  <a:lnTo>
                    <a:pt x="3385" y="868"/>
                  </a:lnTo>
                  <a:lnTo>
                    <a:pt x="3381" y="880"/>
                  </a:lnTo>
                  <a:lnTo>
                    <a:pt x="3379" y="886"/>
                  </a:lnTo>
                  <a:lnTo>
                    <a:pt x="3366" y="916"/>
                  </a:lnTo>
                  <a:lnTo>
                    <a:pt x="3342" y="940"/>
                  </a:lnTo>
                  <a:lnTo>
                    <a:pt x="3312" y="954"/>
                  </a:lnTo>
                  <a:lnTo>
                    <a:pt x="3278" y="960"/>
                  </a:lnTo>
                  <a:lnTo>
                    <a:pt x="3246" y="954"/>
                  </a:lnTo>
                  <a:lnTo>
                    <a:pt x="3216" y="940"/>
                  </a:lnTo>
                  <a:lnTo>
                    <a:pt x="3192" y="916"/>
                  </a:lnTo>
                  <a:lnTo>
                    <a:pt x="3179" y="886"/>
                  </a:lnTo>
                  <a:lnTo>
                    <a:pt x="3175" y="878"/>
                  </a:lnTo>
                  <a:lnTo>
                    <a:pt x="3171" y="864"/>
                  </a:lnTo>
                  <a:lnTo>
                    <a:pt x="3163" y="842"/>
                  </a:lnTo>
                  <a:lnTo>
                    <a:pt x="3151" y="816"/>
                  </a:lnTo>
                  <a:lnTo>
                    <a:pt x="3135" y="785"/>
                  </a:lnTo>
                  <a:lnTo>
                    <a:pt x="3117" y="751"/>
                  </a:lnTo>
                  <a:lnTo>
                    <a:pt x="3095" y="711"/>
                  </a:lnTo>
                  <a:lnTo>
                    <a:pt x="3067" y="671"/>
                  </a:lnTo>
                  <a:lnTo>
                    <a:pt x="3037" y="628"/>
                  </a:lnTo>
                  <a:lnTo>
                    <a:pt x="3002" y="582"/>
                  </a:lnTo>
                  <a:lnTo>
                    <a:pt x="2962" y="538"/>
                  </a:lnTo>
                  <a:lnTo>
                    <a:pt x="2916" y="493"/>
                  </a:lnTo>
                  <a:lnTo>
                    <a:pt x="2866" y="449"/>
                  </a:lnTo>
                  <a:lnTo>
                    <a:pt x="2811" y="407"/>
                  </a:lnTo>
                  <a:lnTo>
                    <a:pt x="2749" y="367"/>
                  </a:lnTo>
                  <a:lnTo>
                    <a:pt x="2681" y="330"/>
                  </a:lnTo>
                  <a:lnTo>
                    <a:pt x="2608" y="296"/>
                  </a:lnTo>
                  <a:lnTo>
                    <a:pt x="2526" y="268"/>
                  </a:lnTo>
                  <a:lnTo>
                    <a:pt x="2441" y="244"/>
                  </a:lnTo>
                  <a:lnTo>
                    <a:pt x="2347" y="226"/>
                  </a:lnTo>
                  <a:lnTo>
                    <a:pt x="2248" y="215"/>
                  </a:lnTo>
                  <a:lnTo>
                    <a:pt x="2138" y="211"/>
                  </a:lnTo>
                  <a:lnTo>
                    <a:pt x="1987" y="216"/>
                  </a:lnTo>
                  <a:lnTo>
                    <a:pt x="1838" y="234"/>
                  </a:lnTo>
                  <a:lnTo>
                    <a:pt x="1687" y="262"/>
                  </a:lnTo>
                  <a:lnTo>
                    <a:pt x="1540" y="296"/>
                  </a:lnTo>
                  <a:lnTo>
                    <a:pt x="1392" y="338"/>
                  </a:lnTo>
                  <a:lnTo>
                    <a:pt x="1249" y="381"/>
                  </a:lnTo>
                  <a:lnTo>
                    <a:pt x="1108" y="427"/>
                  </a:lnTo>
                  <a:lnTo>
                    <a:pt x="973" y="475"/>
                  </a:lnTo>
                  <a:lnTo>
                    <a:pt x="837" y="520"/>
                  </a:lnTo>
                  <a:lnTo>
                    <a:pt x="706" y="564"/>
                  </a:lnTo>
                  <a:lnTo>
                    <a:pt x="577" y="604"/>
                  </a:lnTo>
                  <a:lnTo>
                    <a:pt x="452" y="638"/>
                  </a:lnTo>
                  <a:lnTo>
                    <a:pt x="330" y="664"/>
                  </a:lnTo>
                  <a:lnTo>
                    <a:pt x="211" y="679"/>
                  </a:lnTo>
                  <a:lnTo>
                    <a:pt x="211" y="4722"/>
                  </a:lnTo>
                  <a:lnTo>
                    <a:pt x="316" y="4706"/>
                  </a:lnTo>
                  <a:lnTo>
                    <a:pt x="426" y="4681"/>
                  </a:lnTo>
                  <a:lnTo>
                    <a:pt x="539" y="4651"/>
                  </a:lnTo>
                  <a:lnTo>
                    <a:pt x="658" y="4613"/>
                  </a:lnTo>
                  <a:lnTo>
                    <a:pt x="780" y="4573"/>
                  </a:lnTo>
                  <a:lnTo>
                    <a:pt x="903" y="4530"/>
                  </a:lnTo>
                  <a:lnTo>
                    <a:pt x="1046" y="4482"/>
                  </a:lnTo>
                  <a:lnTo>
                    <a:pt x="1191" y="4432"/>
                  </a:lnTo>
                  <a:lnTo>
                    <a:pt x="1343" y="4387"/>
                  </a:lnTo>
                  <a:lnTo>
                    <a:pt x="1496" y="4343"/>
                  </a:lnTo>
                  <a:lnTo>
                    <a:pt x="1653" y="4307"/>
                  </a:lnTo>
                  <a:lnTo>
                    <a:pt x="1814" y="4279"/>
                  </a:lnTo>
                  <a:lnTo>
                    <a:pt x="1975" y="4261"/>
                  </a:lnTo>
                  <a:lnTo>
                    <a:pt x="2138" y="4256"/>
                  </a:lnTo>
                  <a:lnTo>
                    <a:pt x="2254" y="4257"/>
                  </a:lnTo>
                  <a:lnTo>
                    <a:pt x="2359" y="4269"/>
                  </a:lnTo>
                  <a:lnTo>
                    <a:pt x="2461" y="4287"/>
                  </a:lnTo>
                  <a:lnTo>
                    <a:pt x="2554" y="4311"/>
                  </a:lnTo>
                  <a:lnTo>
                    <a:pt x="2642" y="4339"/>
                  </a:lnTo>
                  <a:lnTo>
                    <a:pt x="2721" y="4371"/>
                  </a:lnTo>
                  <a:lnTo>
                    <a:pt x="2797" y="4408"/>
                  </a:lnTo>
                  <a:lnTo>
                    <a:pt x="2866" y="4446"/>
                  </a:lnTo>
                  <a:lnTo>
                    <a:pt x="2930" y="4488"/>
                  </a:lnTo>
                  <a:lnTo>
                    <a:pt x="2988" y="4532"/>
                  </a:lnTo>
                  <a:lnTo>
                    <a:pt x="3039" y="4575"/>
                  </a:lnTo>
                  <a:lnTo>
                    <a:pt x="3087" y="4619"/>
                  </a:lnTo>
                  <a:lnTo>
                    <a:pt x="3129" y="4663"/>
                  </a:lnTo>
                  <a:lnTo>
                    <a:pt x="3145" y="4687"/>
                  </a:lnTo>
                  <a:lnTo>
                    <a:pt x="3153" y="4712"/>
                  </a:lnTo>
                  <a:lnTo>
                    <a:pt x="3155" y="4740"/>
                  </a:lnTo>
                  <a:lnTo>
                    <a:pt x="3151" y="4766"/>
                  </a:lnTo>
                  <a:lnTo>
                    <a:pt x="3139" y="4792"/>
                  </a:lnTo>
                  <a:lnTo>
                    <a:pt x="3121" y="4814"/>
                  </a:lnTo>
                  <a:lnTo>
                    <a:pt x="3097" y="4830"/>
                  </a:lnTo>
                  <a:lnTo>
                    <a:pt x="3071" y="4838"/>
                  </a:lnTo>
                  <a:lnTo>
                    <a:pt x="3045" y="4840"/>
                  </a:lnTo>
                  <a:lnTo>
                    <a:pt x="3019" y="4836"/>
                  </a:lnTo>
                  <a:lnTo>
                    <a:pt x="2994" y="4824"/>
                  </a:lnTo>
                  <a:lnTo>
                    <a:pt x="2972" y="4806"/>
                  </a:lnTo>
                  <a:lnTo>
                    <a:pt x="2900" y="4734"/>
                  </a:lnTo>
                  <a:lnTo>
                    <a:pt x="2823" y="4673"/>
                  </a:lnTo>
                  <a:lnTo>
                    <a:pt x="2741" y="4617"/>
                  </a:lnTo>
                  <a:lnTo>
                    <a:pt x="2653" y="4571"/>
                  </a:lnTo>
                  <a:lnTo>
                    <a:pt x="2560" y="4534"/>
                  </a:lnTo>
                  <a:lnTo>
                    <a:pt x="2462" y="4504"/>
                  </a:lnTo>
                  <a:lnTo>
                    <a:pt x="2361" y="4482"/>
                  </a:lnTo>
                  <a:lnTo>
                    <a:pt x="2252" y="4470"/>
                  </a:lnTo>
                  <a:lnTo>
                    <a:pt x="2138" y="4466"/>
                  </a:lnTo>
                  <a:lnTo>
                    <a:pt x="1987" y="4472"/>
                  </a:lnTo>
                  <a:lnTo>
                    <a:pt x="1838" y="4490"/>
                  </a:lnTo>
                  <a:lnTo>
                    <a:pt x="1687" y="4516"/>
                  </a:lnTo>
                  <a:lnTo>
                    <a:pt x="1540" y="4552"/>
                  </a:lnTo>
                  <a:lnTo>
                    <a:pt x="1392" y="4591"/>
                  </a:lnTo>
                  <a:lnTo>
                    <a:pt x="1249" y="4637"/>
                  </a:lnTo>
                  <a:lnTo>
                    <a:pt x="1108" y="4683"/>
                  </a:lnTo>
                  <a:lnTo>
                    <a:pt x="973" y="4730"/>
                  </a:lnTo>
                  <a:lnTo>
                    <a:pt x="855" y="4770"/>
                  </a:lnTo>
                  <a:lnTo>
                    <a:pt x="742" y="4808"/>
                  </a:lnTo>
                  <a:lnTo>
                    <a:pt x="629" y="4844"/>
                  </a:lnTo>
                  <a:lnTo>
                    <a:pt x="519" y="4875"/>
                  </a:lnTo>
                  <a:lnTo>
                    <a:pt x="412" y="4901"/>
                  </a:lnTo>
                  <a:lnTo>
                    <a:pt x="306" y="4923"/>
                  </a:lnTo>
                  <a:lnTo>
                    <a:pt x="205" y="4935"/>
                  </a:lnTo>
                  <a:lnTo>
                    <a:pt x="105" y="4939"/>
                  </a:lnTo>
                  <a:lnTo>
                    <a:pt x="72" y="4935"/>
                  </a:lnTo>
                  <a:lnTo>
                    <a:pt x="44" y="4919"/>
                  </a:lnTo>
                  <a:lnTo>
                    <a:pt x="20" y="4897"/>
                  </a:lnTo>
                  <a:lnTo>
                    <a:pt x="6" y="4867"/>
                  </a:lnTo>
                  <a:lnTo>
                    <a:pt x="0" y="4834"/>
                  </a:lnTo>
                  <a:lnTo>
                    <a:pt x="0" y="580"/>
                  </a:lnTo>
                  <a:lnTo>
                    <a:pt x="6" y="546"/>
                  </a:lnTo>
                  <a:lnTo>
                    <a:pt x="20" y="516"/>
                  </a:lnTo>
                  <a:lnTo>
                    <a:pt x="44" y="495"/>
                  </a:lnTo>
                  <a:lnTo>
                    <a:pt x="72" y="479"/>
                  </a:lnTo>
                  <a:lnTo>
                    <a:pt x="105" y="473"/>
                  </a:lnTo>
                  <a:lnTo>
                    <a:pt x="193" y="469"/>
                  </a:lnTo>
                  <a:lnTo>
                    <a:pt x="282" y="457"/>
                  </a:lnTo>
                  <a:lnTo>
                    <a:pt x="378" y="437"/>
                  </a:lnTo>
                  <a:lnTo>
                    <a:pt x="477" y="413"/>
                  </a:lnTo>
                  <a:lnTo>
                    <a:pt x="581" y="383"/>
                  </a:lnTo>
                  <a:lnTo>
                    <a:pt x="686" y="350"/>
                  </a:lnTo>
                  <a:lnTo>
                    <a:pt x="794" y="314"/>
                  </a:lnTo>
                  <a:lnTo>
                    <a:pt x="903" y="274"/>
                  </a:lnTo>
                  <a:lnTo>
                    <a:pt x="1046" y="226"/>
                  </a:lnTo>
                  <a:lnTo>
                    <a:pt x="1191" y="177"/>
                  </a:lnTo>
                  <a:lnTo>
                    <a:pt x="1343" y="131"/>
                  </a:lnTo>
                  <a:lnTo>
                    <a:pt x="1496" y="89"/>
                  </a:lnTo>
                  <a:lnTo>
                    <a:pt x="1653" y="52"/>
                  </a:lnTo>
                  <a:lnTo>
                    <a:pt x="1814" y="24"/>
                  </a:lnTo>
                  <a:lnTo>
                    <a:pt x="1975" y="6"/>
                  </a:lnTo>
                  <a:lnTo>
                    <a:pt x="21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87" name="Freeform 56">
              <a:extLst>
                <a:ext uri="{FF2B5EF4-FFF2-40B4-BE49-F238E27FC236}">
                  <a16:creationId xmlns:a16="http://schemas.microsoft.com/office/drawing/2014/main" id="{AA88BC83-413C-2519-77E9-A5E20B69318E}"/>
                </a:ext>
              </a:extLst>
            </p:cNvPr>
            <p:cNvSpPr>
              <a:spLocks/>
            </p:cNvSpPr>
            <p:nvPr/>
          </p:nvSpPr>
          <p:spPr bwMode="auto">
            <a:xfrm>
              <a:off x="6943168" y="2598985"/>
              <a:ext cx="361099" cy="35799"/>
            </a:xfrm>
            <a:custGeom>
              <a:avLst/>
              <a:gdLst>
                <a:gd name="T0" fmla="*/ 2363 w 6558"/>
                <a:gd name="T1" fmla="*/ 16 h 685"/>
                <a:gd name="T2" fmla="*/ 2647 w 6558"/>
                <a:gd name="T3" fmla="*/ 87 h 685"/>
                <a:gd name="T4" fmla="*/ 2874 w 6558"/>
                <a:gd name="T5" fmla="*/ 198 h 685"/>
                <a:gd name="T6" fmla="*/ 3049 w 6558"/>
                <a:gd name="T7" fmla="*/ 329 h 685"/>
                <a:gd name="T8" fmla="*/ 3509 w 6558"/>
                <a:gd name="T9" fmla="*/ 329 h 685"/>
                <a:gd name="T10" fmla="*/ 3682 w 6558"/>
                <a:gd name="T11" fmla="*/ 198 h 685"/>
                <a:gd name="T12" fmla="*/ 3909 w 6558"/>
                <a:gd name="T13" fmla="*/ 87 h 685"/>
                <a:gd name="T14" fmla="*/ 4195 w 6558"/>
                <a:gd name="T15" fmla="*/ 16 h 685"/>
                <a:gd name="T16" fmla="*/ 4583 w 6558"/>
                <a:gd name="T17" fmla="*/ 8 h 685"/>
                <a:gd name="T18" fmla="*/ 5060 w 6558"/>
                <a:gd name="T19" fmla="*/ 89 h 685"/>
                <a:gd name="T20" fmla="*/ 5512 w 6558"/>
                <a:gd name="T21" fmla="*/ 226 h 685"/>
                <a:gd name="T22" fmla="*/ 5872 w 6558"/>
                <a:gd name="T23" fmla="*/ 349 h 685"/>
                <a:gd name="T24" fmla="*/ 6178 w 6558"/>
                <a:gd name="T25" fmla="*/ 439 h 685"/>
                <a:gd name="T26" fmla="*/ 6453 w 6558"/>
                <a:gd name="T27" fmla="*/ 475 h 685"/>
                <a:gd name="T28" fmla="*/ 6538 w 6558"/>
                <a:gd name="T29" fmla="*/ 518 h 685"/>
                <a:gd name="T30" fmla="*/ 6552 w 6558"/>
                <a:gd name="T31" fmla="*/ 614 h 685"/>
                <a:gd name="T32" fmla="*/ 6484 w 6558"/>
                <a:gd name="T33" fmla="*/ 679 h 685"/>
                <a:gd name="T34" fmla="*/ 6252 w 6558"/>
                <a:gd name="T35" fmla="*/ 667 h 685"/>
                <a:gd name="T36" fmla="*/ 5927 w 6558"/>
                <a:gd name="T37" fmla="*/ 590 h 685"/>
                <a:gd name="T38" fmla="*/ 5585 w 6558"/>
                <a:gd name="T39" fmla="*/ 475 h 685"/>
                <a:gd name="T40" fmla="*/ 5166 w 6558"/>
                <a:gd name="T41" fmla="*/ 337 h 685"/>
                <a:gd name="T42" fmla="*/ 4720 w 6558"/>
                <a:gd name="T43" fmla="*/ 236 h 685"/>
                <a:gd name="T44" fmla="*/ 4306 w 6558"/>
                <a:gd name="T45" fmla="*/ 216 h 685"/>
                <a:gd name="T46" fmla="*/ 3996 w 6558"/>
                <a:gd name="T47" fmla="*/ 280 h 685"/>
                <a:gd name="T48" fmla="*/ 3734 w 6558"/>
                <a:gd name="T49" fmla="*/ 417 h 685"/>
                <a:gd name="T50" fmla="*/ 3562 w 6558"/>
                <a:gd name="T51" fmla="*/ 570 h 685"/>
                <a:gd name="T52" fmla="*/ 3049 w 6558"/>
                <a:gd name="T53" fmla="*/ 586 h 685"/>
                <a:gd name="T54" fmla="*/ 2972 w 6558"/>
                <a:gd name="T55" fmla="*/ 552 h 685"/>
                <a:gd name="T56" fmla="*/ 2741 w 6558"/>
                <a:gd name="T57" fmla="*/ 363 h 685"/>
                <a:gd name="T58" fmla="*/ 2462 w 6558"/>
                <a:gd name="T59" fmla="*/ 250 h 685"/>
                <a:gd name="T60" fmla="*/ 2138 w 6558"/>
                <a:gd name="T61" fmla="*/ 212 h 685"/>
                <a:gd name="T62" fmla="*/ 1687 w 6558"/>
                <a:gd name="T63" fmla="*/ 262 h 685"/>
                <a:gd name="T64" fmla="*/ 1249 w 6558"/>
                <a:gd name="T65" fmla="*/ 381 h 685"/>
                <a:gd name="T66" fmla="*/ 855 w 6558"/>
                <a:gd name="T67" fmla="*/ 516 h 685"/>
                <a:gd name="T68" fmla="*/ 519 w 6558"/>
                <a:gd name="T69" fmla="*/ 622 h 685"/>
                <a:gd name="T70" fmla="*/ 205 w 6558"/>
                <a:gd name="T71" fmla="*/ 681 h 685"/>
                <a:gd name="T72" fmla="*/ 44 w 6558"/>
                <a:gd name="T73" fmla="*/ 665 h 685"/>
                <a:gd name="T74" fmla="*/ 0 w 6558"/>
                <a:gd name="T75" fmla="*/ 580 h 685"/>
                <a:gd name="T76" fmla="*/ 44 w 6558"/>
                <a:gd name="T77" fmla="*/ 494 h 685"/>
                <a:gd name="T78" fmla="*/ 193 w 6558"/>
                <a:gd name="T79" fmla="*/ 471 h 685"/>
                <a:gd name="T80" fmla="*/ 477 w 6558"/>
                <a:gd name="T81" fmla="*/ 413 h 685"/>
                <a:gd name="T82" fmla="*/ 794 w 6558"/>
                <a:gd name="T83" fmla="*/ 314 h 685"/>
                <a:gd name="T84" fmla="*/ 1191 w 6558"/>
                <a:gd name="T85" fmla="*/ 178 h 685"/>
                <a:gd name="T86" fmla="*/ 1653 w 6558"/>
                <a:gd name="T87" fmla="*/ 53 h 685"/>
                <a:gd name="T88" fmla="*/ 2138 w 6558"/>
                <a:gd name="T89"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58" h="685">
                  <a:moveTo>
                    <a:pt x="2138" y="0"/>
                  </a:moveTo>
                  <a:lnTo>
                    <a:pt x="2256" y="4"/>
                  </a:lnTo>
                  <a:lnTo>
                    <a:pt x="2363" y="16"/>
                  </a:lnTo>
                  <a:lnTo>
                    <a:pt x="2464" y="33"/>
                  </a:lnTo>
                  <a:lnTo>
                    <a:pt x="2560" y="57"/>
                  </a:lnTo>
                  <a:lnTo>
                    <a:pt x="2647" y="87"/>
                  </a:lnTo>
                  <a:lnTo>
                    <a:pt x="2731" y="121"/>
                  </a:lnTo>
                  <a:lnTo>
                    <a:pt x="2807" y="159"/>
                  </a:lnTo>
                  <a:lnTo>
                    <a:pt x="2874" y="198"/>
                  </a:lnTo>
                  <a:lnTo>
                    <a:pt x="2938" y="240"/>
                  </a:lnTo>
                  <a:lnTo>
                    <a:pt x="2996" y="286"/>
                  </a:lnTo>
                  <a:lnTo>
                    <a:pt x="3049" y="329"/>
                  </a:lnTo>
                  <a:lnTo>
                    <a:pt x="3095" y="375"/>
                  </a:lnTo>
                  <a:lnTo>
                    <a:pt x="3463" y="375"/>
                  </a:lnTo>
                  <a:lnTo>
                    <a:pt x="3509" y="329"/>
                  </a:lnTo>
                  <a:lnTo>
                    <a:pt x="3560" y="286"/>
                  </a:lnTo>
                  <a:lnTo>
                    <a:pt x="3618" y="240"/>
                  </a:lnTo>
                  <a:lnTo>
                    <a:pt x="3682" y="198"/>
                  </a:lnTo>
                  <a:lnTo>
                    <a:pt x="3751" y="159"/>
                  </a:lnTo>
                  <a:lnTo>
                    <a:pt x="3827" y="121"/>
                  </a:lnTo>
                  <a:lnTo>
                    <a:pt x="3909" y="87"/>
                  </a:lnTo>
                  <a:lnTo>
                    <a:pt x="3998" y="57"/>
                  </a:lnTo>
                  <a:lnTo>
                    <a:pt x="4092" y="33"/>
                  </a:lnTo>
                  <a:lnTo>
                    <a:pt x="4195" y="16"/>
                  </a:lnTo>
                  <a:lnTo>
                    <a:pt x="4302" y="4"/>
                  </a:lnTo>
                  <a:lnTo>
                    <a:pt x="4418" y="0"/>
                  </a:lnTo>
                  <a:lnTo>
                    <a:pt x="4583" y="8"/>
                  </a:lnTo>
                  <a:lnTo>
                    <a:pt x="4744" y="26"/>
                  </a:lnTo>
                  <a:lnTo>
                    <a:pt x="4903" y="53"/>
                  </a:lnTo>
                  <a:lnTo>
                    <a:pt x="5060" y="89"/>
                  </a:lnTo>
                  <a:lnTo>
                    <a:pt x="5215" y="131"/>
                  </a:lnTo>
                  <a:lnTo>
                    <a:pt x="5365" y="178"/>
                  </a:lnTo>
                  <a:lnTo>
                    <a:pt x="5512" y="226"/>
                  </a:lnTo>
                  <a:lnTo>
                    <a:pt x="5655" y="276"/>
                  </a:lnTo>
                  <a:lnTo>
                    <a:pt x="5764" y="314"/>
                  </a:lnTo>
                  <a:lnTo>
                    <a:pt x="5872" y="349"/>
                  </a:lnTo>
                  <a:lnTo>
                    <a:pt x="5977" y="383"/>
                  </a:lnTo>
                  <a:lnTo>
                    <a:pt x="6081" y="413"/>
                  </a:lnTo>
                  <a:lnTo>
                    <a:pt x="6178" y="439"/>
                  </a:lnTo>
                  <a:lnTo>
                    <a:pt x="6274" y="457"/>
                  </a:lnTo>
                  <a:lnTo>
                    <a:pt x="6365" y="471"/>
                  </a:lnTo>
                  <a:lnTo>
                    <a:pt x="6453" y="475"/>
                  </a:lnTo>
                  <a:lnTo>
                    <a:pt x="6484" y="480"/>
                  </a:lnTo>
                  <a:lnTo>
                    <a:pt x="6514" y="494"/>
                  </a:lnTo>
                  <a:lnTo>
                    <a:pt x="6538" y="518"/>
                  </a:lnTo>
                  <a:lnTo>
                    <a:pt x="6552" y="546"/>
                  </a:lnTo>
                  <a:lnTo>
                    <a:pt x="6558" y="580"/>
                  </a:lnTo>
                  <a:lnTo>
                    <a:pt x="6552" y="614"/>
                  </a:lnTo>
                  <a:lnTo>
                    <a:pt x="6538" y="641"/>
                  </a:lnTo>
                  <a:lnTo>
                    <a:pt x="6514" y="665"/>
                  </a:lnTo>
                  <a:lnTo>
                    <a:pt x="6484" y="679"/>
                  </a:lnTo>
                  <a:lnTo>
                    <a:pt x="6453" y="685"/>
                  </a:lnTo>
                  <a:lnTo>
                    <a:pt x="6353" y="681"/>
                  </a:lnTo>
                  <a:lnTo>
                    <a:pt x="6252" y="667"/>
                  </a:lnTo>
                  <a:lnTo>
                    <a:pt x="6146" y="647"/>
                  </a:lnTo>
                  <a:lnTo>
                    <a:pt x="6039" y="622"/>
                  </a:lnTo>
                  <a:lnTo>
                    <a:pt x="5927" y="590"/>
                  </a:lnTo>
                  <a:lnTo>
                    <a:pt x="5816" y="554"/>
                  </a:lnTo>
                  <a:lnTo>
                    <a:pt x="5701" y="516"/>
                  </a:lnTo>
                  <a:lnTo>
                    <a:pt x="5585" y="475"/>
                  </a:lnTo>
                  <a:lnTo>
                    <a:pt x="5448" y="429"/>
                  </a:lnTo>
                  <a:lnTo>
                    <a:pt x="5309" y="381"/>
                  </a:lnTo>
                  <a:lnTo>
                    <a:pt x="5166" y="337"/>
                  </a:lnTo>
                  <a:lnTo>
                    <a:pt x="5018" y="298"/>
                  </a:lnTo>
                  <a:lnTo>
                    <a:pt x="4871" y="262"/>
                  </a:lnTo>
                  <a:lnTo>
                    <a:pt x="4720" y="236"/>
                  </a:lnTo>
                  <a:lnTo>
                    <a:pt x="4569" y="218"/>
                  </a:lnTo>
                  <a:lnTo>
                    <a:pt x="4418" y="212"/>
                  </a:lnTo>
                  <a:lnTo>
                    <a:pt x="4306" y="216"/>
                  </a:lnTo>
                  <a:lnTo>
                    <a:pt x="4197" y="228"/>
                  </a:lnTo>
                  <a:lnTo>
                    <a:pt x="4094" y="250"/>
                  </a:lnTo>
                  <a:lnTo>
                    <a:pt x="3996" y="280"/>
                  </a:lnTo>
                  <a:lnTo>
                    <a:pt x="3905" y="318"/>
                  </a:lnTo>
                  <a:lnTo>
                    <a:pt x="3817" y="363"/>
                  </a:lnTo>
                  <a:lnTo>
                    <a:pt x="3734" y="417"/>
                  </a:lnTo>
                  <a:lnTo>
                    <a:pt x="3658" y="480"/>
                  </a:lnTo>
                  <a:lnTo>
                    <a:pt x="3586" y="552"/>
                  </a:lnTo>
                  <a:lnTo>
                    <a:pt x="3562" y="570"/>
                  </a:lnTo>
                  <a:lnTo>
                    <a:pt x="3537" y="582"/>
                  </a:lnTo>
                  <a:lnTo>
                    <a:pt x="3507" y="586"/>
                  </a:lnTo>
                  <a:lnTo>
                    <a:pt x="3049" y="586"/>
                  </a:lnTo>
                  <a:lnTo>
                    <a:pt x="3021" y="582"/>
                  </a:lnTo>
                  <a:lnTo>
                    <a:pt x="2994" y="570"/>
                  </a:lnTo>
                  <a:lnTo>
                    <a:pt x="2972" y="552"/>
                  </a:lnTo>
                  <a:lnTo>
                    <a:pt x="2900" y="480"/>
                  </a:lnTo>
                  <a:lnTo>
                    <a:pt x="2823" y="417"/>
                  </a:lnTo>
                  <a:lnTo>
                    <a:pt x="2741" y="363"/>
                  </a:lnTo>
                  <a:lnTo>
                    <a:pt x="2653" y="318"/>
                  </a:lnTo>
                  <a:lnTo>
                    <a:pt x="2560" y="280"/>
                  </a:lnTo>
                  <a:lnTo>
                    <a:pt x="2462" y="250"/>
                  </a:lnTo>
                  <a:lnTo>
                    <a:pt x="2361" y="228"/>
                  </a:lnTo>
                  <a:lnTo>
                    <a:pt x="2252" y="216"/>
                  </a:lnTo>
                  <a:lnTo>
                    <a:pt x="2138" y="212"/>
                  </a:lnTo>
                  <a:lnTo>
                    <a:pt x="1987" y="218"/>
                  </a:lnTo>
                  <a:lnTo>
                    <a:pt x="1838" y="236"/>
                  </a:lnTo>
                  <a:lnTo>
                    <a:pt x="1687" y="262"/>
                  </a:lnTo>
                  <a:lnTo>
                    <a:pt x="1540" y="298"/>
                  </a:lnTo>
                  <a:lnTo>
                    <a:pt x="1392" y="337"/>
                  </a:lnTo>
                  <a:lnTo>
                    <a:pt x="1249" y="381"/>
                  </a:lnTo>
                  <a:lnTo>
                    <a:pt x="1108" y="429"/>
                  </a:lnTo>
                  <a:lnTo>
                    <a:pt x="973" y="475"/>
                  </a:lnTo>
                  <a:lnTo>
                    <a:pt x="855" y="516"/>
                  </a:lnTo>
                  <a:lnTo>
                    <a:pt x="742" y="554"/>
                  </a:lnTo>
                  <a:lnTo>
                    <a:pt x="629" y="590"/>
                  </a:lnTo>
                  <a:lnTo>
                    <a:pt x="519" y="622"/>
                  </a:lnTo>
                  <a:lnTo>
                    <a:pt x="412" y="647"/>
                  </a:lnTo>
                  <a:lnTo>
                    <a:pt x="306" y="667"/>
                  </a:lnTo>
                  <a:lnTo>
                    <a:pt x="205" y="681"/>
                  </a:lnTo>
                  <a:lnTo>
                    <a:pt x="105" y="685"/>
                  </a:lnTo>
                  <a:lnTo>
                    <a:pt x="72" y="679"/>
                  </a:lnTo>
                  <a:lnTo>
                    <a:pt x="44" y="665"/>
                  </a:lnTo>
                  <a:lnTo>
                    <a:pt x="20" y="641"/>
                  </a:lnTo>
                  <a:lnTo>
                    <a:pt x="6" y="614"/>
                  </a:lnTo>
                  <a:lnTo>
                    <a:pt x="0" y="580"/>
                  </a:lnTo>
                  <a:lnTo>
                    <a:pt x="6" y="546"/>
                  </a:lnTo>
                  <a:lnTo>
                    <a:pt x="20" y="518"/>
                  </a:lnTo>
                  <a:lnTo>
                    <a:pt x="44" y="494"/>
                  </a:lnTo>
                  <a:lnTo>
                    <a:pt x="72" y="480"/>
                  </a:lnTo>
                  <a:lnTo>
                    <a:pt x="105" y="475"/>
                  </a:lnTo>
                  <a:lnTo>
                    <a:pt x="193" y="471"/>
                  </a:lnTo>
                  <a:lnTo>
                    <a:pt x="282" y="457"/>
                  </a:lnTo>
                  <a:lnTo>
                    <a:pt x="378" y="439"/>
                  </a:lnTo>
                  <a:lnTo>
                    <a:pt x="477" y="413"/>
                  </a:lnTo>
                  <a:lnTo>
                    <a:pt x="581" y="383"/>
                  </a:lnTo>
                  <a:lnTo>
                    <a:pt x="686" y="349"/>
                  </a:lnTo>
                  <a:lnTo>
                    <a:pt x="794" y="314"/>
                  </a:lnTo>
                  <a:lnTo>
                    <a:pt x="903" y="276"/>
                  </a:lnTo>
                  <a:lnTo>
                    <a:pt x="1046" y="226"/>
                  </a:lnTo>
                  <a:lnTo>
                    <a:pt x="1191" y="178"/>
                  </a:lnTo>
                  <a:lnTo>
                    <a:pt x="1343" y="131"/>
                  </a:lnTo>
                  <a:lnTo>
                    <a:pt x="1496" y="89"/>
                  </a:lnTo>
                  <a:lnTo>
                    <a:pt x="1653" y="53"/>
                  </a:lnTo>
                  <a:lnTo>
                    <a:pt x="1814" y="26"/>
                  </a:lnTo>
                  <a:lnTo>
                    <a:pt x="1975" y="8"/>
                  </a:lnTo>
                  <a:lnTo>
                    <a:pt x="213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88" name="Freeform 61">
            <a:extLst>
              <a:ext uri="{FF2B5EF4-FFF2-40B4-BE49-F238E27FC236}">
                <a16:creationId xmlns:a16="http://schemas.microsoft.com/office/drawing/2014/main" id="{BAAC386C-5B3B-DA10-D940-5D405CEA76E6}"/>
              </a:ext>
            </a:extLst>
          </p:cNvPr>
          <p:cNvSpPr>
            <a:spLocks noEditPoints="1"/>
          </p:cNvSpPr>
          <p:nvPr/>
        </p:nvSpPr>
        <p:spPr bwMode="auto">
          <a:xfrm>
            <a:off x="7760334" y="1854809"/>
            <a:ext cx="361099" cy="393719"/>
          </a:xfrm>
          <a:custGeom>
            <a:avLst/>
            <a:gdLst>
              <a:gd name="T0" fmla="*/ 3389 w 6560"/>
              <a:gd name="T1" fmla="*/ 4698 h 6556"/>
              <a:gd name="T2" fmla="*/ 3826 w 6560"/>
              <a:gd name="T3" fmla="*/ 4481 h 6556"/>
              <a:gd name="T4" fmla="*/ 2515 w 6560"/>
              <a:gd name="T5" fmla="*/ 4042 h 6556"/>
              <a:gd name="T6" fmla="*/ 219 w 6560"/>
              <a:gd name="T7" fmla="*/ 546 h 6556"/>
              <a:gd name="T8" fmla="*/ 4155 w 6560"/>
              <a:gd name="T9" fmla="*/ 3606 h 6556"/>
              <a:gd name="T10" fmla="*/ 6014 w 6560"/>
              <a:gd name="T11" fmla="*/ 546 h 6556"/>
              <a:gd name="T12" fmla="*/ 5968 w 6560"/>
              <a:gd name="T13" fmla="*/ 853 h 6556"/>
              <a:gd name="T14" fmla="*/ 4994 w 6560"/>
              <a:gd name="T15" fmla="*/ 869 h 6556"/>
              <a:gd name="T16" fmla="*/ 4921 w 6560"/>
              <a:gd name="T17" fmla="*/ 765 h 6556"/>
              <a:gd name="T18" fmla="*/ 3822 w 6560"/>
              <a:gd name="T19" fmla="*/ 799 h 6556"/>
              <a:gd name="T20" fmla="*/ 3718 w 6560"/>
              <a:gd name="T21" fmla="*/ 875 h 6556"/>
              <a:gd name="T22" fmla="*/ 2754 w 6560"/>
              <a:gd name="T23" fmla="*/ 829 h 6556"/>
              <a:gd name="T24" fmla="*/ 1640 w 6560"/>
              <a:gd name="T25" fmla="*/ 546 h 6556"/>
              <a:gd name="T26" fmla="*/ 1596 w 6560"/>
              <a:gd name="T27" fmla="*/ 853 h 6556"/>
              <a:gd name="T28" fmla="*/ 622 w 6560"/>
              <a:gd name="T29" fmla="*/ 869 h 6556"/>
              <a:gd name="T30" fmla="*/ 547 w 6560"/>
              <a:gd name="T31" fmla="*/ 765 h 6556"/>
              <a:gd name="T32" fmla="*/ 5138 w 6560"/>
              <a:gd name="T33" fmla="*/ 656 h 6556"/>
              <a:gd name="T34" fmla="*/ 2952 w 6560"/>
              <a:gd name="T35" fmla="*/ 219 h 6556"/>
              <a:gd name="T36" fmla="*/ 2952 w 6560"/>
              <a:gd name="T37" fmla="*/ 219 h 6556"/>
              <a:gd name="T38" fmla="*/ 1422 w 6560"/>
              <a:gd name="T39" fmla="*/ 219 h 6556"/>
              <a:gd name="T40" fmla="*/ 1566 w 6560"/>
              <a:gd name="T41" fmla="*/ 6 h 6556"/>
              <a:gd name="T42" fmla="*/ 1640 w 6560"/>
              <a:gd name="T43" fmla="*/ 110 h 6556"/>
              <a:gd name="T44" fmla="*/ 2738 w 6560"/>
              <a:gd name="T45" fmla="*/ 76 h 6556"/>
              <a:gd name="T46" fmla="*/ 2842 w 6560"/>
              <a:gd name="T47" fmla="*/ 0 h 6556"/>
              <a:gd name="T48" fmla="*/ 3806 w 6560"/>
              <a:gd name="T49" fmla="*/ 46 h 6556"/>
              <a:gd name="T50" fmla="*/ 4921 w 6560"/>
              <a:gd name="T51" fmla="*/ 329 h 6556"/>
              <a:gd name="T52" fmla="*/ 4964 w 6560"/>
              <a:gd name="T53" fmla="*/ 22 h 6556"/>
              <a:gd name="T54" fmla="*/ 5938 w 6560"/>
              <a:gd name="T55" fmla="*/ 6 h 6556"/>
              <a:gd name="T56" fmla="*/ 6014 w 6560"/>
              <a:gd name="T57" fmla="*/ 110 h 6556"/>
              <a:gd name="T58" fmla="*/ 6514 w 6560"/>
              <a:gd name="T59" fmla="*/ 349 h 6556"/>
              <a:gd name="T60" fmla="*/ 6560 w 6560"/>
              <a:gd name="T61" fmla="*/ 3716 h 6556"/>
              <a:gd name="T62" fmla="*/ 6484 w 6560"/>
              <a:gd name="T63" fmla="*/ 3819 h 6556"/>
              <a:gd name="T64" fmla="*/ 4258 w 6560"/>
              <a:gd name="T65" fmla="*/ 4186 h 6556"/>
              <a:gd name="T66" fmla="*/ 4155 w 6560"/>
              <a:gd name="T67" fmla="*/ 4262 h 6556"/>
              <a:gd name="T68" fmla="*/ 4025 w 6560"/>
              <a:gd name="T69" fmla="*/ 4654 h 6556"/>
              <a:gd name="T70" fmla="*/ 3608 w 6560"/>
              <a:gd name="T71" fmla="*/ 4698 h 6556"/>
              <a:gd name="T72" fmla="*/ 6514 w 6560"/>
              <a:gd name="T73" fmla="*/ 6359 h 6556"/>
              <a:gd name="T74" fmla="*/ 6554 w 6560"/>
              <a:gd name="T75" fmla="*/ 6480 h 6556"/>
              <a:gd name="T76" fmla="*/ 6450 w 6560"/>
              <a:gd name="T77" fmla="*/ 6556 h 6556"/>
              <a:gd name="T78" fmla="*/ 22 w 6560"/>
              <a:gd name="T79" fmla="*/ 6512 h 6556"/>
              <a:gd name="T80" fmla="*/ 22 w 6560"/>
              <a:gd name="T81" fmla="*/ 6383 h 6556"/>
              <a:gd name="T82" fmla="*/ 2952 w 6560"/>
              <a:gd name="T83" fmla="*/ 6337 h 6556"/>
              <a:gd name="T84" fmla="*/ 2559 w 6560"/>
              <a:gd name="T85" fmla="*/ 4678 h 6556"/>
              <a:gd name="T86" fmla="*/ 2515 w 6560"/>
              <a:gd name="T87" fmla="*/ 4262 h 6556"/>
              <a:gd name="T88" fmla="*/ 2318 w 6560"/>
              <a:gd name="T89" fmla="*/ 4216 h 6556"/>
              <a:gd name="T90" fmla="*/ 110 w 6560"/>
              <a:gd name="T91" fmla="*/ 3825 h 6556"/>
              <a:gd name="T92" fmla="*/ 6 w 6560"/>
              <a:gd name="T93" fmla="*/ 3749 h 6556"/>
              <a:gd name="T94" fmla="*/ 22 w 6560"/>
              <a:gd name="T95" fmla="*/ 373 h 6556"/>
              <a:gd name="T96" fmla="*/ 547 w 6560"/>
              <a:gd name="T97" fmla="*/ 329 h 6556"/>
              <a:gd name="T98" fmla="*/ 592 w 6560"/>
              <a:gd name="T99" fmla="*/ 22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560" h="6556">
                <a:moveTo>
                  <a:pt x="3171" y="4698"/>
                </a:moveTo>
                <a:lnTo>
                  <a:pt x="3171" y="6337"/>
                </a:lnTo>
                <a:lnTo>
                  <a:pt x="3389" y="6337"/>
                </a:lnTo>
                <a:lnTo>
                  <a:pt x="3389" y="4698"/>
                </a:lnTo>
                <a:lnTo>
                  <a:pt x="3171" y="4698"/>
                </a:lnTo>
                <a:close/>
                <a:moveTo>
                  <a:pt x="2733" y="4262"/>
                </a:moveTo>
                <a:lnTo>
                  <a:pt x="2733" y="4481"/>
                </a:lnTo>
                <a:lnTo>
                  <a:pt x="3826" y="4481"/>
                </a:lnTo>
                <a:lnTo>
                  <a:pt x="3826" y="4262"/>
                </a:lnTo>
                <a:lnTo>
                  <a:pt x="2733" y="4262"/>
                </a:lnTo>
                <a:close/>
                <a:moveTo>
                  <a:pt x="2515" y="3825"/>
                </a:moveTo>
                <a:lnTo>
                  <a:pt x="2515" y="4042"/>
                </a:lnTo>
                <a:lnTo>
                  <a:pt x="4045" y="4042"/>
                </a:lnTo>
                <a:lnTo>
                  <a:pt x="4045" y="3825"/>
                </a:lnTo>
                <a:lnTo>
                  <a:pt x="2515" y="3825"/>
                </a:lnTo>
                <a:close/>
                <a:moveTo>
                  <a:pt x="219" y="546"/>
                </a:moveTo>
                <a:lnTo>
                  <a:pt x="219" y="3606"/>
                </a:lnTo>
                <a:lnTo>
                  <a:pt x="2405" y="3606"/>
                </a:lnTo>
                <a:lnTo>
                  <a:pt x="2405" y="3606"/>
                </a:lnTo>
                <a:lnTo>
                  <a:pt x="4155" y="3606"/>
                </a:lnTo>
                <a:lnTo>
                  <a:pt x="4155" y="3606"/>
                </a:lnTo>
                <a:lnTo>
                  <a:pt x="6341" y="3606"/>
                </a:lnTo>
                <a:lnTo>
                  <a:pt x="6341" y="546"/>
                </a:lnTo>
                <a:lnTo>
                  <a:pt x="6014" y="546"/>
                </a:lnTo>
                <a:lnTo>
                  <a:pt x="6014" y="765"/>
                </a:lnTo>
                <a:lnTo>
                  <a:pt x="6008" y="799"/>
                </a:lnTo>
                <a:lnTo>
                  <a:pt x="5992" y="829"/>
                </a:lnTo>
                <a:lnTo>
                  <a:pt x="5968" y="853"/>
                </a:lnTo>
                <a:lnTo>
                  <a:pt x="5938" y="869"/>
                </a:lnTo>
                <a:lnTo>
                  <a:pt x="5904" y="875"/>
                </a:lnTo>
                <a:lnTo>
                  <a:pt x="5028" y="875"/>
                </a:lnTo>
                <a:lnTo>
                  <a:pt x="4994" y="869"/>
                </a:lnTo>
                <a:lnTo>
                  <a:pt x="4964" y="853"/>
                </a:lnTo>
                <a:lnTo>
                  <a:pt x="4940" y="829"/>
                </a:lnTo>
                <a:lnTo>
                  <a:pt x="4925" y="799"/>
                </a:lnTo>
                <a:lnTo>
                  <a:pt x="4921" y="765"/>
                </a:lnTo>
                <a:lnTo>
                  <a:pt x="4921" y="546"/>
                </a:lnTo>
                <a:lnTo>
                  <a:pt x="3826" y="546"/>
                </a:lnTo>
                <a:lnTo>
                  <a:pt x="3826" y="765"/>
                </a:lnTo>
                <a:lnTo>
                  <a:pt x="3822" y="799"/>
                </a:lnTo>
                <a:lnTo>
                  <a:pt x="3806" y="829"/>
                </a:lnTo>
                <a:lnTo>
                  <a:pt x="3782" y="853"/>
                </a:lnTo>
                <a:lnTo>
                  <a:pt x="3752" y="869"/>
                </a:lnTo>
                <a:lnTo>
                  <a:pt x="3718" y="875"/>
                </a:lnTo>
                <a:lnTo>
                  <a:pt x="2842" y="875"/>
                </a:lnTo>
                <a:lnTo>
                  <a:pt x="2808" y="869"/>
                </a:lnTo>
                <a:lnTo>
                  <a:pt x="2778" y="853"/>
                </a:lnTo>
                <a:lnTo>
                  <a:pt x="2754" y="829"/>
                </a:lnTo>
                <a:lnTo>
                  <a:pt x="2738" y="799"/>
                </a:lnTo>
                <a:lnTo>
                  <a:pt x="2733" y="765"/>
                </a:lnTo>
                <a:lnTo>
                  <a:pt x="2733" y="546"/>
                </a:lnTo>
                <a:lnTo>
                  <a:pt x="1640" y="546"/>
                </a:lnTo>
                <a:lnTo>
                  <a:pt x="1640" y="765"/>
                </a:lnTo>
                <a:lnTo>
                  <a:pt x="1634" y="799"/>
                </a:lnTo>
                <a:lnTo>
                  <a:pt x="1620" y="829"/>
                </a:lnTo>
                <a:lnTo>
                  <a:pt x="1596" y="853"/>
                </a:lnTo>
                <a:lnTo>
                  <a:pt x="1566" y="869"/>
                </a:lnTo>
                <a:lnTo>
                  <a:pt x="1530" y="875"/>
                </a:lnTo>
                <a:lnTo>
                  <a:pt x="656" y="875"/>
                </a:lnTo>
                <a:lnTo>
                  <a:pt x="622" y="869"/>
                </a:lnTo>
                <a:lnTo>
                  <a:pt x="592" y="853"/>
                </a:lnTo>
                <a:lnTo>
                  <a:pt x="568" y="829"/>
                </a:lnTo>
                <a:lnTo>
                  <a:pt x="552" y="799"/>
                </a:lnTo>
                <a:lnTo>
                  <a:pt x="547" y="765"/>
                </a:lnTo>
                <a:lnTo>
                  <a:pt x="547" y="546"/>
                </a:lnTo>
                <a:lnTo>
                  <a:pt x="219" y="546"/>
                </a:lnTo>
                <a:close/>
                <a:moveTo>
                  <a:pt x="5138" y="219"/>
                </a:moveTo>
                <a:lnTo>
                  <a:pt x="5138" y="656"/>
                </a:lnTo>
                <a:lnTo>
                  <a:pt x="5794" y="656"/>
                </a:lnTo>
                <a:lnTo>
                  <a:pt x="5794" y="219"/>
                </a:lnTo>
                <a:lnTo>
                  <a:pt x="5138" y="219"/>
                </a:lnTo>
                <a:close/>
                <a:moveTo>
                  <a:pt x="2952" y="219"/>
                </a:moveTo>
                <a:lnTo>
                  <a:pt x="2952" y="656"/>
                </a:lnTo>
                <a:lnTo>
                  <a:pt x="3608" y="656"/>
                </a:lnTo>
                <a:lnTo>
                  <a:pt x="3608" y="219"/>
                </a:lnTo>
                <a:lnTo>
                  <a:pt x="2952" y="219"/>
                </a:lnTo>
                <a:close/>
                <a:moveTo>
                  <a:pt x="766" y="219"/>
                </a:moveTo>
                <a:lnTo>
                  <a:pt x="766" y="656"/>
                </a:lnTo>
                <a:lnTo>
                  <a:pt x="1422" y="656"/>
                </a:lnTo>
                <a:lnTo>
                  <a:pt x="1422" y="219"/>
                </a:lnTo>
                <a:lnTo>
                  <a:pt x="766" y="219"/>
                </a:lnTo>
                <a:close/>
                <a:moveTo>
                  <a:pt x="656" y="0"/>
                </a:moveTo>
                <a:lnTo>
                  <a:pt x="1530" y="0"/>
                </a:lnTo>
                <a:lnTo>
                  <a:pt x="1566" y="6"/>
                </a:lnTo>
                <a:lnTo>
                  <a:pt x="1596" y="22"/>
                </a:lnTo>
                <a:lnTo>
                  <a:pt x="1620" y="46"/>
                </a:lnTo>
                <a:lnTo>
                  <a:pt x="1634" y="76"/>
                </a:lnTo>
                <a:lnTo>
                  <a:pt x="1640" y="110"/>
                </a:lnTo>
                <a:lnTo>
                  <a:pt x="1640" y="329"/>
                </a:lnTo>
                <a:lnTo>
                  <a:pt x="2733" y="329"/>
                </a:lnTo>
                <a:lnTo>
                  <a:pt x="2733" y="110"/>
                </a:lnTo>
                <a:lnTo>
                  <a:pt x="2738" y="76"/>
                </a:lnTo>
                <a:lnTo>
                  <a:pt x="2754" y="46"/>
                </a:lnTo>
                <a:lnTo>
                  <a:pt x="2778" y="22"/>
                </a:lnTo>
                <a:lnTo>
                  <a:pt x="2808" y="6"/>
                </a:lnTo>
                <a:lnTo>
                  <a:pt x="2842" y="0"/>
                </a:lnTo>
                <a:lnTo>
                  <a:pt x="3718" y="0"/>
                </a:lnTo>
                <a:lnTo>
                  <a:pt x="3752" y="6"/>
                </a:lnTo>
                <a:lnTo>
                  <a:pt x="3782" y="22"/>
                </a:lnTo>
                <a:lnTo>
                  <a:pt x="3806" y="46"/>
                </a:lnTo>
                <a:lnTo>
                  <a:pt x="3822" y="76"/>
                </a:lnTo>
                <a:lnTo>
                  <a:pt x="3826" y="110"/>
                </a:lnTo>
                <a:lnTo>
                  <a:pt x="3826" y="329"/>
                </a:lnTo>
                <a:lnTo>
                  <a:pt x="4921" y="329"/>
                </a:lnTo>
                <a:lnTo>
                  <a:pt x="4921" y="110"/>
                </a:lnTo>
                <a:lnTo>
                  <a:pt x="4925" y="76"/>
                </a:lnTo>
                <a:lnTo>
                  <a:pt x="4940" y="46"/>
                </a:lnTo>
                <a:lnTo>
                  <a:pt x="4964" y="22"/>
                </a:lnTo>
                <a:lnTo>
                  <a:pt x="4994" y="6"/>
                </a:lnTo>
                <a:lnTo>
                  <a:pt x="5028" y="0"/>
                </a:lnTo>
                <a:lnTo>
                  <a:pt x="5904" y="0"/>
                </a:lnTo>
                <a:lnTo>
                  <a:pt x="5938" y="6"/>
                </a:lnTo>
                <a:lnTo>
                  <a:pt x="5968" y="22"/>
                </a:lnTo>
                <a:lnTo>
                  <a:pt x="5992" y="46"/>
                </a:lnTo>
                <a:lnTo>
                  <a:pt x="6008" y="76"/>
                </a:lnTo>
                <a:lnTo>
                  <a:pt x="6014" y="110"/>
                </a:lnTo>
                <a:lnTo>
                  <a:pt x="6014" y="329"/>
                </a:lnTo>
                <a:lnTo>
                  <a:pt x="6450" y="329"/>
                </a:lnTo>
                <a:lnTo>
                  <a:pt x="6484" y="333"/>
                </a:lnTo>
                <a:lnTo>
                  <a:pt x="6514" y="349"/>
                </a:lnTo>
                <a:lnTo>
                  <a:pt x="6538" y="373"/>
                </a:lnTo>
                <a:lnTo>
                  <a:pt x="6554" y="403"/>
                </a:lnTo>
                <a:lnTo>
                  <a:pt x="6560" y="437"/>
                </a:lnTo>
                <a:lnTo>
                  <a:pt x="6560" y="3716"/>
                </a:lnTo>
                <a:lnTo>
                  <a:pt x="6554" y="3749"/>
                </a:lnTo>
                <a:lnTo>
                  <a:pt x="6538" y="3779"/>
                </a:lnTo>
                <a:lnTo>
                  <a:pt x="6514" y="3803"/>
                </a:lnTo>
                <a:lnTo>
                  <a:pt x="6484" y="3819"/>
                </a:lnTo>
                <a:lnTo>
                  <a:pt x="6450" y="3825"/>
                </a:lnTo>
                <a:lnTo>
                  <a:pt x="4264" y="3825"/>
                </a:lnTo>
                <a:lnTo>
                  <a:pt x="4264" y="4152"/>
                </a:lnTo>
                <a:lnTo>
                  <a:pt x="4258" y="4186"/>
                </a:lnTo>
                <a:lnTo>
                  <a:pt x="4242" y="4216"/>
                </a:lnTo>
                <a:lnTo>
                  <a:pt x="4218" y="4240"/>
                </a:lnTo>
                <a:lnTo>
                  <a:pt x="4189" y="4256"/>
                </a:lnTo>
                <a:lnTo>
                  <a:pt x="4155" y="4262"/>
                </a:lnTo>
                <a:lnTo>
                  <a:pt x="4045" y="4262"/>
                </a:lnTo>
                <a:lnTo>
                  <a:pt x="4045" y="4589"/>
                </a:lnTo>
                <a:lnTo>
                  <a:pt x="4039" y="4625"/>
                </a:lnTo>
                <a:lnTo>
                  <a:pt x="4025" y="4654"/>
                </a:lnTo>
                <a:lnTo>
                  <a:pt x="4001" y="4678"/>
                </a:lnTo>
                <a:lnTo>
                  <a:pt x="3971" y="4692"/>
                </a:lnTo>
                <a:lnTo>
                  <a:pt x="3935" y="4698"/>
                </a:lnTo>
                <a:lnTo>
                  <a:pt x="3608" y="4698"/>
                </a:lnTo>
                <a:lnTo>
                  <a:pt x="3608" y="6337"/>
                </a:lnTo>
                <a:lnTo>
                  <a:pt x="6450" y="6337"/>
                </a:lnTo>
                <a:lnTo>
                  <a:pt x="6484" y="6343"/>
                </a:lnTo>
                <a:lnTo>
                  <a:pt x="6514" y="6359"/>
                </a:lnTo>
                <a:lnTo>
                  <a:pt x="6538" y="6383"/>
                </a:lnTo>
                <a:lnTo>
                  <a:pt x="6554" y="6413"/>
                </a:lnTo>
                <a:lnTo>
                  <a:pt x="6560" y="6446"/>
                </a:lnTo>
                <a:lnTo>
                  <a:pt x="6554" y="6480"/>
                </a:lnTo>
                <a:lnTo>
                  <a:pt x="6538" y="6512"/>
                </a:lnTo>
                <a:lnTo>
                  <a:pt x="6514" y="6534"/>
                </a:lnTo>
                <a:lnTo>
                  <a:pt x="6484" y="6550"/>
                </a:lnTo>
                <a:lnTo>
                  <a:pt x="6450" y="6556"/>
                </a:lnTo>
                <a:lnTo>
                  <a:pt x="110" y="6556"/>
                </a:lnTo>
                <a:lnTo>
                  <a:pt x="76" y="6550"/>
                </a:lnTo>
                <a:lnTo>
                  <a:pt x="44" y="6534"/>
                </a:lnTo>
                <a:lnTo>
                  <a:pt x="22" y="6512"/>
                </a:lnTo>
                <a:lnTo>
                  <a:pt x="6" y="6480"/>
                </a:lnTo>
                <a:lnTo>
                  <a:pt x="0" y="6446"/>
                </a:lnTo>
                <a:lnTo>
                  <a:pt x="6" y="6413"/>
                </a:lnTo>
                <a:lnTo>
                  <a:pt x="22" y="6383"/>
                </a:lnTo>
                <a:lnTo>
                  <a:pt x="44" y="6359"/>
                </a:lnTo>
                <a:lnTo>
                  <a:pt x="76" y="6343"/>
                </a:lnTo>
                <a:lnTo>
                  <a:pt x="110" y="6337"/>
                </a:lnTo>
                <a:lnTo>
                  <a:pt x="2952" y="6337"/>
                </a:lnTo>
                <a:lnTo>
                  <a:pt x="2952" y="4698"/>
                </a:lnTo>
                <a:lnTo>
                  <a:pt x="2625" y="4698"/>
                </a:lnTo>
                <a:lnTo>
                  <a:pt x="2589" y="4692"/>
                </a:lnTo>
                <a:lnTo>
                  <a:pt x="2559" y="4678"/>
                </a:lnTo>
                <a:lnTo>
                  <a:pt x="2535" y="4654"/>
                </a:lnTo>
                <a:lnTo>
                  <a:pt x="2519" y="4625"/>
                </a:lnTo>
                <a:lnTo>
                  <a:pt x="2515" y="4589"/>
                </a:lnTo>
                <a:lnTo>
                  <a:pt x="2515" y="4262"/>
                </a:lnTo>
                <a:lnTo>
                  <a:pt x="2405" y="4262"/>
                </a:lnTo>
                <a:lnTo>
                  <a:pt x="2372" y="4256"/>
                </a:lnTo>
                <a:lnTo>
                  <a:pt x="2342" y="4240"/>
                </a:lnTo>
                <a:lnTo>
                  <a:pt x="2318" y="4216"/>
                </a:lnTo>
                <a:lnTo>
                  <a:pt x="2302" y="4186"/>
                </a:lnTo>
                <a:lnTo>
                  <a:pt x="2296" y="4152"/>
                </a:lnTo>
                <a:lnTo>
                  <a:pt x="2296" y="3825"/>
                </a:lnTo>
                <a:lnTo>
                  <a:pt x="110" y="3825"/>
                </a:lnTo>
                <a:lnTo>
                  <a:pt x="76" y="3819"/>
                </a:lnTo>
                <a:lnTo>
                  <a:pt x="44" y="3803"/>
                </a:lnTo>
                <a:lnTo>
                  <a:pt x="22" y="3779"/>
                </a:lnTo>
                <a:lnTo>
                  <a:pt x="6" y="3749"/>
                </a:lnTo>
                <a:lnTo>
                  <a:pt x="0" y="3716"/>
                </a:lnTo>
                <a:lnTo>
                  <a:pt x="0" y="437"/>
                </a:lnTo>
                <a:lnTo>
                  <a:pt x="6" y="403"/>
                </a:lnTo>
                <a:lnTo>
                  <a:pt x="22" y="373"/>
                </a:lnTo>
                <a:lnTo>
                  <a:pt x="44" y="349"/>
                </a:lnTo>
                <a:lnTo>
                  <a:pt x="76" y="333"/>
                </a:lnTo>
                <a:lnTo>
                  <a:pt x="110" y="329"/>
                </a:lnTo>
                <a:lnTo>
                  <a:pt x="547" y="329"/>
                </a:lnTo>
                <a:lnTo>
                  <a:pt x="547" y="110"/>
                </a:lnTo>
                <a:lnTo>
                  <a:pt x="552" y="76"/>
                </a:lnTo>
                <a:lnTo>
                  <a:pt x="568" y="46"/>
                </a:lnTo>
                <a:lnTo>
                  <a:pt x="592" y="22"/>
                </a:lnTo>
                <a:lnTo>
                  <a:pt x="622" y="6"/>
                </a:lnTo>
                <a:lnTo>
                  <a:pt x="65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89" name="Group 88">
            <a:extLst>
              <a:ext uri="{FF2B5EF4-FFF2-40B4-BE49-F238E27FC236}">
                <a16:creationId xmlns:a16="http://schemas.microsoft.com/office/drawing/2014/main" id="{F3B5662A-1414-4E79-A650-737F3209AC1B}"/>
              </a:ext>
            </a:extLst>
          </p:cNvPr>
          <p:cNvGrpSpPr/>
          <p:nvPr/>
        </p:nvGrpSpPr>
        <p:grpSpPr>
          <a:xfrm>
            <a:off x="5216920" y="1876689"/>
            <a:ext cx="468703" cy="340091"/>
            <a:chOff x="5153820" y="2317602"/>
            <a:chExt cx="468703" cy="340091"/>
          </a:xfrm>
        </p:grpSpPr>
        <p:sp>
          <p:nvSpPr>
            <p:cNvPr id="90" name="Freeform 24">
              <a:extLst>
                <a:ext uri="{FF2B5EF4-FFF2-40B4-BE49-F238E27FC236}">
                  <a16:creationId xmlns:a16="http://schemas.microsoft.com/office/drawing/2014/main" id="{3BC655DB-1A24-652D-87AB-E86C4BAEFAA2}"/>
                </a:ext>
              </a:extLst>
            </p:cNvPr>
            <p:cNvSpPr>
              <a:spLocks noEditPoints="1"/>
            </p:cNvSpPr>
            <p:nvPr/>
          </p:nvSpPr>
          <p:spPr bwMode="auto">
            <a:xfrm>
              <a:off x="5153820" y="2317602"/>
              <a:ext cx="468703" cy="340091"/>
            </a:xfrm>
            <a:custGeom>
              <a:avLst/>
              <a:gdLst>
                <a:gd name="T0" fmla="*/ 2858 w 6558"/>
                <a:gd name="T1" fmla="*/ 224 h 5030"/>
                <a:gd name="T2" fmla="*/ 1808 w 6558"/>
                <a:gd name="T3" fmla="*/ 254 h 5030"/>
                <a:gd name="T4" fmla="*/ 931 w 6558"/>
                <a:gd name="T5" fmla="*/ 306 h 5030"/>
                <a:gd name="T6" fmla="*/ 426 w 6558"/>
                <a:gd name="T7" fmla="*/ 648 h 5030"/>
                <a:gd name="T8" fmla="*/ 274 w 6558"/>
                <a:gd name="T9" fmla="*/ 1170 h 5030"/>
                <a:gd name="T10" fmla="*/ 235 w 6558"/>
                <a:gd name="T11" fmla="*/ 1591 h 5030"/>
                <a:gd name="T12" fmla="*/ 209 w 6558"/>
                <a:gd name="T13" fmla="*/ 2877 h 5030"/>
                <a:gd name="T14" fmla="*/ 253 w 6558"/>
                <a:gd name="T15" fmla="*/ 3661 h 5030"/>
                <a:gd name="T16" fmla="*/ 296 w 6558"/>
                <a:gd name="T17" fmla="*/ 4011 h 5030"/>
                <a:gd name="T18" fmla="*/ 553 w 6558"/>
                <a:gd name="T19" fmla="*/ 4543 h 5030"/>
                <a:gd name="T20" fmla="*/ 1072 w 6558"/>
                <a:gd name="T21" fmla="*/ 4726 h 5030"/>
                <a:gd name="T22" fmla="*/ 1754 w 6558"/>
                <a:gd name="T23" fmla="*/ 4772 h 5030"/>
                <a:gd name="T24" fmla="*/ 2757 w 6558"/>
                <a:gd name="T25" fmla="*/ 4802 h 5030"/>
                <a:gd name="T26" fmla="*/ 3274 w 6558"/>
                <a:gd name="T27" fmla="*/ 4812 h 5030"/>
                <a:gd name="T28" fmla="*/ 3783 w 6558"/>
                <a:gd name="T29" fmla="*/ 4808 h 5030"/>
                <a:gd name="T30" fmla="*/ 4867 w 6558"/>
                <a:gd name="T31" fmla="*/ 4780 h 5030"/>
                <a:gd name="T32" fmla="*/ 5649 w 6558"/>
                <a:gd name="T33" fmla="*/ 4728 h 5030"/>
                <a:gd name="T34" fmla="*/ 6112 w 6558"/>
                <a:gd name="T35" fmla="*/ 4392 h 5030"/>
                <a:gd name="T36" fmla="*/ 6274 w 6558"/>
                <a:gd name="T37" fmla="*/ 3870 h 5030"/>
                <a:gd name="T38" fmla="*/ 6311 w 6558"/>
                <a:gd name="T39" fmla="*/ 3449 h 5030"/>
                <a:gd name="T40" fmla="*/ 6337 w 6558"/>
                <a:gd name="T41" fmla="*/ 2157 h 5030"/>
                <a:gd name="T42" fmla="*/ 6295 w 6558"/>
                <a:gd name="T43" fmla="*/ 1347 h 5030"/>
                <a:gd name="T44" fmla="*/ 6230 w 6558"/>
                <a:gd name="T45" fmla="*/ 967 h 5030"/>
                <a:gd name="T46" fmla="*/ 5939 w 6558"/>
                <a:gd name="T47" fmla="*/ 437 h 5030"/>
                <a:gd name="T48" fmla="*/ 5484 w 6558"/>
                <a:gd name="T49" fmla="*/ 294 h 5030"/>
                <a:gd name="T50" fmla="*/ 4356 w 6558"/>
                <a:gd name="T51" fmla="*/ 240 h 5030"/>
                <a:gd name="T52" fmla="*/ 3449 w 6558"/>
                <a:gd name="T53" fmla="*/ 220 h 5030"/>
                <a:gd name="T54" fmla="*/ 3344 w 6558"/>
                <a:gd name="T55" fmla="*/ 0 h 5030"/>
                <a:gd name="T56" fmla="*/ 4123 w 6558"/>
                <a:gd name="T57" fmla="*/ 16 h 5030"/>
                <a:gd name="T58" fmla="*/ 5267 w 6558"/>
                <a:gd name="T59" fmla="*/ 60 h 5030"/>
                <a:gd name="T60" fmla="*/ 5916 w 6558"/>
                <a:gd name="T61" fmla="*/ 167 h 5030"/>
                <a:gd name="T62" fmla="*/ 6381 w 6558"/>
                <a:gd name="T63" fmla="*/ 681 h 5030"/>
                <a:gd name="T64" fmla="*/ 6490 w 6558"/>
                <a:gd name="T65" fmla="*/ 1116 h 5030"/>
                <a:gd name="T66" fmla="*/ 6524 w 6558"/>
                <a:gd name="T67" fmla="*/ 1482 h 5030"/>
                <a:gd name="T68" fmla="*/ 6558 w 6558"/>
                <a:gd name="T69" fmla="*/ 2755 h 5030"/>
                <a:gd name="T70" fmla="*/ 6518 w 6558"/>
                <a:gd name="T71" fmla="*/ 3598 h 5030"/>
                <a:gd name="T72" fmla="*/ 6488 w 6558"/>
                <a:gd name="T73" fmla="*/ 3902 h 5030"/>
                <a:gd name="T74" fmla="*/ 6351 w 6558"/>
                <a:gd name="T75" fmla="*/ 4388 h 5030"/>
                <a:gd name="T76" fmla="*/ 5874 w 6558"/>
                <a:gd name="T77" fmla="*/ 4857 h 5030"/>
                <a:gd name="T78" fmla="*/ 5267 w 6558"/>
                <a:gd name="T79" fmla="*/ 4955 h 5030"/>
                <a:gd name="T80" fmla="*/ 4119 w 6558"/>
                <a:gd name="T81" fmla="*/ 5016 h 5030"/>
                <a:gd name="T82" fmla="*/ 3342 w 6558"/>
                <a:gd name="T83" fmla="*/ 5030 h 5030"/>
                <a:gd name="T84" fmla="*/ 2998 w 6558"/>
                <a:gd name="T85" fmla="*/ 5026 h 5030"/>
                <a:gd name="T86" fmla="*/ 2067 w 6558"/>
                <a:gd name="T87" fmla="*/ 5006 h 5030"/>
                <a:gd name="T88" fmla="*/ 1172 w 6558"/>
                <a:gd name="T89" fmla="*/ 4969 h 5030"/>
                <a:gd name="T90" fmla="*/ 732 w 6558"/>
                <a:gd name="T91" fmla="*/ 4895 h 5030"/>
                <a:gd name="T92" fmla="*/ 231 w 6558"/>
                <a:gd name="T93" fmla="*/ 4474 h 5030"/>
                <a:gd name="T94" fmla="*/ 74 w 6558"/>
                <a:gd name="T95" fmla="*/ 3965 h 5030"/>
                <a:gd name="T96" fmla="*/ 46 w 6558"/>
                <a:gd name="T97" fmla="*/ 3689 h 5030"/>
                <a:gd name="T98" fmla="*/ 0 w 6558"/>
                <a:gd name="T99" fmla="*/ 2891 h 5030"/>
                <a:gd name="T100" fmla="*/ 26 w 6558"/>
                <a:gd name="T101" fmla="*/ 1589 h 5030"/>
                <a:gd name="T102" fmla="*/ 66 w 6558"/>
                <a:gd name="T103" fmla="*/ 1158 h 5030"/>
                <a:gd name="T104" fmla="*/ 155 w 6558"/>
                <a:gd name="T105" fmla="*/ 771 h 5030"/>
                <a:gd name="T106" fmla="*/ 551 w 6558"/>
                <a:gd name="T107" fmla="*/ 240 h 5030"/>
                <a:gd name="T108" fmla="*/ 1050 w 6558"/>
                <a:gd name="T109" fmla="*/ 97 h 5030"/>
                <a:gd name="T110" fmla="*/ 2184 w 6558"/>
                <a:gd name="T111" fmla="*/ 26 h 5030"/>
                <a:gd name="T112" fmla="*/ 3097 w 6558"/>
                <a:gd name="T113" fmla="*/ 2 h 5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58" h="5030">
                  <a:moveTo>
                    <a:pt x="3274" y="218"/>
                  </a:moveTo>
                  <a:lnTo>
                    <a:pt x="3264" y="218"/>
                  </a:lnTo>
                  <a:lnTo>
                    <a:pt x="3242" y="218"/>
                  </a:lnTo>
                  <a:lnTo>
                    <a:pt x="3206" y="218"/>
                  </a:lnTo>
                  <a:lnTo>
                    <a:pt x="3157" y="220"/>
                  </a:lnTo>
                  <a:lnTo>
                    <a:pt x="3099" y="220"/>
                  </a:lnTo>
                  <a:lnTo>
                    <a:pt x="3027" y="220"/>
                  </a:lnTo>
                  <a:lnTo>
                    <a:pt x="2948" y="222"/>
                  </a:lnTo>
                  <a:lnTo>
                    <a:pt x="2858" y="224"/>
                  </a:lnTo>
                  <a:lnTo>
                    <a:pt x="2763" y="226"/>
                  </a:lnTo>
                  <a:lnTo>
                    <a:pt x="2659" y="228"/>
                  </a:lnTo>
                  <a:lnTo>
                    <a:pt x="2548" y="230"/>
                  </a:lnTo>
                  <a:lnTo>
                    <a:pt x="2435" y="234"/>
                  </a:lnTo>
                  <a:lnTo>
                    <a:pt x="2313" y="236"/>
                  </a:lnTo>
                  <a:lnTo>
                    <a:pt x="2190" y="240"/>
                  </a:lnTo>
                  <a:lnTo>
                    <a:pt x="2065" y="244"/>
                  </a:lnTo>
                  <a:lnTo>
                    <a:pt x="1937" y="248"/>
                  </a:lnTo>
                  <a:lnTo>
                    <a:pt x="1808" y="254"/>
                  </a:lnTo>
                  <a:lnTo>
                    <a:pt x="1679" y="260"/>
                  </a:lnTo>
                  <a:lnTo>
                    <a:pt x="1550" y="266"/>
                  </a:lnTo>
                  <a:lnTo>
                    <a:pt x="1424" y="272"/>
                  </a:lnTo>
                  <a:lnTo>
                    <a:pt x="1299" y="278"/>
                  </a:lnTo>
                  <a:lnTo>
                    <a:pt x="1178" y="286"/>
                  </a:lnTo>
                  <a:lnTo>
                    <a:pt x="1062" y="294"/>
                  </a:lnTo>
                  <a:lnTo>
                    <a:pt x="1028" y="294"/>
                  </a:lnTo>
                  <a:lnTo>
                    <a:pt x="983" y="300"/>
                  </a:lnTo>
                  <a:lnTo>
                    <a:pt x="931" y="306"/>
                  </a:lnTo>
                  <a:lnTo>
                    <a:pt x="875" y="316"/>
                  </a:lnTo>
                  <a:lnTo>
                    <a:pt x="816" y="332"/>
                  </a:lnTo>
                  <a:lnTo>
                    <a:pt x="754" y="356"/>
                  </a:lnTo>
                  <a:lnTo>
                    <a:pt x="690" y="387"/>
                  </a:lnTo>
                  <a:lnTo>
                    <a:pt x="625" y="427"/>
                  </a:lnTo>
                  <a:lnTo>
                    <a:pt x="559" y="481"/>
                  </a:lnTo>
                  <a:lnTo>
                    <a:pt x="493" y="546"/>
                  </a:lnTo>
                  <a:lnTo>
                    <a:pt x="457" y="592"/>
                  </a:lnTo>
                  <a:lnTo>
                    <a:pt x="426" y="648"/>
                  </a:lnTo>
                  <a:lnTo>
                    <a:pt x="398" y="707"/>
                  </a:lnTo>
                  <a:lnTo>
                    <a:pt x="372" y="771"/>
                  </a:lnTo>
                  <a:lnTo>
                    <a:pt x="348" y="836"/>
                  </a:lnTo>
                  <a:lnTo>
                    <a:pt x="328" y="904"/>
                  </a:lnTo>
                  <a:lnTo>
                    <a:pt x="310" y="967"/>
                  </a:lnTo>
                  <a:lnTo>
                    <a:pt x="296" y="1029"/>
                  </a:lnTo>
                  <a:lnTo>
                    <a:pt x="286" y="1085"/>
                  </a:lnTo>
                  <a:lnTo>
                    <a:pt x="278" y="1132"/>
                  </a:lnTo>
                  <a:lnTo>
                    <a:pt x="274" y="1170"/>
                  </a:lnTo>
                  <a:lnTo>
                    <a:pt x="273" y="1176"/>
                  </a:lnTo>
                  <a:lnTo>
                    <a:pt x="271" y="1194"/>
                  </a:lnTo>
                  <a:lnTo>
                    <a:pt x="269" y="1224"/>
                  </a:lnTo>
                  <a:lnTo>
                    <a:pt x="263" y="1263"/>
                  </a:lnTo>
                  <a:lnTo>
                    <a:pt x="259" y="1313"/>
                  </a:lnTo>
                  <a:lnTo>
                    <a:pt x="253" y="1371"/>
                  </a:lnTo>
                  <a:lnTo>
                    <a:pt x="247" y="1438"/>
                  </a:lnTo>
                  <a:lnTo>
                    <a:pt x="241" y="1512"/>
                  </a:lnTo>
                  <a:lnTo>
                    <a:pt x="235" y="1591"/>
                  </a:lnTo>
                  <a:lnTo>
                    <a:pt x="229" y="1677"/>
                  </a:lnTo>
                  <a:lnTo>
                    <a:pt x="223" y="1768"/>
                  </a:lnTo>
                  <a:lnTo>
                    <a:pt x="219" y="1861"/>
                  </a:lnTo>
                  <a:lnTo>
                    <a:pt x="215" y="1959"/>
                  </a:lnTo>
                  <a:lnTo>
                    <a:pt x="211" y="2060"/>
                  </a:lnTo>
                  <a:lnTo>
                    <a:pt x="209" y="2161"/>
                  </a:lnTo>
                  <a:lnTo>
                    <a:pt x="209" y="2263"/>
                  </a:lnTo>
                  <a:lnTo>
                    <a:pt x="209" y="2777"/>
                  </a:lnTo>
                  <a:lnTo>
                    <a:pt x="209" y="2877"/>
                  </a:lnTo>
                  <a:lnTo>
                    <a:pt x="211" y="2978"/>
                  </a:lnTo>
                  <a:lnTo>
                    <a:pt x="215" y="3075"/>
                  </a:lnTo>
                  <a:lnTo>
                    <a:pt x="219" y="3173"/>
                  </a:lnTo>
                  <a:lnTo>
                    <a:pt x="223" y="3266"/>
                  </a:lnTo>
                  <a:lnTo>
                    <a:pt x="229" y="3355"/>
                  </a:lnTo>
                  <a:lnTo>
                    <a:pt x="235" y="3441"/>
                  </a:lnTo>
                  <a:lnTo>
                    <a:pt x="241" y="3520"/>
                  </a:lnTo>
                  <a:lnTo>
                    <a:pt x="247" y="3594"/>
                  </a:lnTo>
                  <a:lnTo>
                    <a:pt x="253" y="3661"/>
                  </a:lnTo>
                  <a:lnTo>
                    <a:pt x="259" y="3719"/>
                  </a:lnTo>
                  <a:lnTo>
                    <a:pt x="263" y="3771"/>
                  </a:lnTo>
                  <a:lnTo>
                    <a:pt x="269" y="3812"/>
                  </a:lnTo>
                  <a:lnTo>
                    <a:pt x="271" y="3842"/>
                  </a:lnTo>
                  <a:lnTo>
                    <a:pt x="273" y="3862"/>
                  </a:lnTo>
                  <a:lnTo>
                    <a:pt x="274" y="3870"/>
                  </a:lnTo>
                  <a:lnTo>
                    <a:pt x="278" y="3908"/>
                  </a:lnTo>
                  <a:lnTo>
                    <a:pt x="286" y="3955"/>
                  </a:lnTo>
                  <a:lnTo>
                    <a:pt x="296" y="4011"/>
                  </a:lnTo>
                  <a:lnTo>
                    <a:pt x="310" y="4073"/>
                  </a:lnTo>
                  <a:lnTo>
                    <a:pt x="328" y="4136"/>
                  </a:lnTo>
                  <a:lnTo>
                    <a:pt x="348" y="4202"/>
                  </a:lnTo>
                  <a:lnTo>
                    <a:pt x="372" y="4267"/>
                  </a:lnTo>
                  <a:lnTo>
                    <a:pt x="398" y="4329"/>
                  </a:lnTo>
                  <a:lnTo>
                    <a:pt x="426" y="4386"/>
                  </a:lnTo>
                  <a:lnTo>
                    <a:pt x="457" y="4440"/>
                  </a:lnTo>
                  <a:lnTo>
                    <a:pt x="493" y="4482"/>
                  </a:lnTo>
                  <a:lnTo>
                    <a:pt x="553" y="4543"/>
                  </a:lnTo>
                  <a:lnTo>
                    <a:pt x="615" y="4591"/>
                  </a:lnTo>
                  <a:lnTo>
                    <a:pt x="678" y="4631"/>
                  </a:lnTo>
                  <a:lnTo>
                    <a:pt x="742" y="4661"/>
                  </a:lnTo>
                  <a:lnTo>
                    <a:pt x="806" y="4682"/>
                  </a:lnTo>
                  <a:lnTo>
                    <a:pt x="869" y="4700"/>
                  </a:lnTo>
                  <a:lnTo>
                    <a:pt x="929" y="4710"/>
                  </a:lnTo>
                  <a:lnTo>
                    <a:pt x="987" y="4718"/>
                  </a:lnTo>
                  <a:lnTo>
                    <a:pt x="1040" y="4724"/>
                  </a:lnTo>
                  <a:lnTo>
                    <a:pt x="1072" y="4726"/>
                  </a:lnTo>
                  <a:lnTo>
                    <a:pt x="1106" y="4732"/>
                  </a:lnTo>
                  <a:lnTo>
                    <a:pt x="1138" y="4734"/>
                  </a:lnTo>
                  <a:lnTo>
                    <a:pt x="1201" y="4740"/>
                  </a:lnTo>
                  <a:lnTo>
                    <a:pt x="1275" y="4746"/>
                  </a:lnTo>
                  <a:lnTo>
                    <a:pt x="1357" y="4752"/>
                  </a:lnTo>
                  <a:lnTo>
                    <a:pt x="1448" y="4758"/>
                  </a:lnTo>
                  <a:lnTo>
                    <a:pt x="1544" y="4764"/>
                  </a:lnTo>
                  <a:lnTo>
                    <a:pt x="1647" y="4768"/>
                  </a:lnTo>
                  <a:lnTo>
                    <a:pt x="1754" y="4772"/>
                  </a:lnTo>
                  <a:lnTo>
                    <a:pt x="1866" y="4778"/>
                  </a:lnTo>
                  <a:lnTo>
                    <a:pt x="1979" y="4782"/>
                  </a:lnTo>
                  <a:lnTo>
                    <a:pt x="2095" y="4786"/>
                  </a:lnTo>
                  <a:lnTo>
                    <a:pt x="2210" y="4788"/>
                  </a:lnTo>
                  <a:lnTo>
                    <a:pt x="2325" y="4792"/>
                  </a:lnTo>
                  <a:lnTo>
                    <a:pt x="2439" y="4794"/>
                  </a:lnTo>
                  <a:lnTo>
                    <a:pt x="2550" y="4798"/>
                  </a:lnTo>
                  <a:lnTo>
                    <a:pt x="2655" y="4800"/>
                  </a:lnTo>
                  <a:lnTo>
                    <a:pt x="2757" y="4802"/>
                  </a:lnTo>
                  <a:lnTo>
                    <a:pt x="2852" y="4804"/>
                  </a:lnTo>
                  <a:lnTo>
                    <a:pt x="2942" y="4806"/>
                  </a:lnTo>
                  <a:lnTo>
                    <a:pt x="3021" y="4808"/>
                  </a:lnTo>
                  <a:lnTo>
                    <a:pt x="3093" y="4808"/>
                  </a:lnTo>
                  <a:lnTo>
                    <a:pt x="3155" y="4810"/>
                  </a:lnTo>
                  <a:lnTo>
                    <a:pt x="3204" y="4810"/>
                  </a:lnTo>
                  <a:lnTo>
                    <a:pt x="3240" y="4810"/>
                  </a:lnTo>
                  <a:lnTo>
                    <a:pt x="3264" y="4812"/>
                  </a:lnTo>
                  <a:lnTo>
                    <a:pt x="3274" y="4812"/>
                  </a:lnTo>
                  <a:lnTo>
                    <a:pt x="3282" y="4812"/>
                  </a:lnTo>
                  <a:lnTo>
                    <a:pt x="3304" y="4812"/>
                  </a:lnTo>
                  <a:lnTo>
                    <a:pt x="3342" y="4812"/>
                  </a:lnTo>
                  <a:lnTo>
                    <a:pt x="3389" y="4810"/>
                  </a:lnTo>
                  <a:lnTo>
                    <a:pt x="3449" y="4810"/>
                  </a:lnTo>
                  <a:lnTo>
                    <a:pt x="3519" y="4810"/>
                  </a:lnTo>
                  <a:lnTo>
                    <a:pt x="3598" y="4810"/>
                  </a:lnTo>
                  <a:lnTo>
                    <a:pt x="3688" y="4808"/>
                  </a:lnTo>
                  <a:lnTo>
                    <a:pt x="3783" y="4808"/>
                  </a:lnTo>
                  <a:lnTo>
                    <a:pt x="3889" y="4806"/>
                  </a:lnTo>
                  <a:lnTo>
                    <a:pt x="3998" y="4804"/>
                  </a:lnTo>
                  <a:lnTo>
                    <a:pt x="4113" y="4802"/>
                  </a:lnTo>
                  <a:lnTo>
                    <a:pt x="4233" y="4800"/>
                  </a:lnTo>
                  <a:lnTo>
                    <a:pt x="4356" y="4796"/>
                  </a:lnTo>
                  <a:lnTo>
                    <a:pt x="4481" y="4792"/>
                  </a:lnTo>
                  <a:lnTo>
                    <a:pt x="4611" y="4788"/>
                  </a:lnTo>
                  <a:lnTo>
                    <a:pt x="4738" y="4784"/>
                  </a:lnTo>
                  <a:lnTo>
                    <a:pt x="4867" y="4780"/>
                  </a:lnTo>
                  <a:lnTo>
                    <a:pt x="4997" y="4774"/>
                  </a:lnTo>
                  <a:lnTo>
                    <a:pt x="5124" y="4768"/>
                  </a:lnTo>
                  <a:lnTo>
                    <a:pt x="5247" y="4760"/>
                  </a:lnTo>
                  <a:lnTo>
                    <a:pt x="5369" y="4754"/>
                  </a:lnTo>
                  <a:lnTo>
                    <a:pt x="5484" y="4746"/>
                  </a:lnTo>
                  <a:lnTo>
                    <a:pt x="5518" y="4746"/>
                  </a:lnTo>
                  <a:lnTo>
                    <a:pt x="5556" y="4742"/>
                  </a:lnTo>
                  <a:lnTo>
                    <a:pt x="5601" y="4736"/>
                  </a:lnTo>
                  <a:lnTo>
                    <a:pt x="5649" y="4728"/>
                  </a:lnTo>
                  <a:lnTo>
                    <a:pt x="5701" y="4714"/>
                  </a:lnTo>
                  <a:lnTo>
                    <a:pt x="5756" y="4696"/>
                  </a:lnTo>
                  <a:lnTo>
                    <a:pt x="5812" y="4673"/>
                  </a:lnTo>
                  <a:lnTo>
                    <a:pt x="5870" y="4643"/>
                  </a:lnTo>
                  <a:lnTo>
                    <a:pt x="5929" y="4603"/>
                  </a:lnTo>
                  <a:lnTo>
                    <a:pt x="5987" y="4553"/>
                  </a:lnTo>
                  <a:lnTo>
                    <a:pt x="6043" y="4494"/>
                  </a:lnTo>
                  <a:lnTo>
                    <a:pt x="6081" y="4448"/>
                  </a:lnTo>
                  <a:lnTo>
                    <a:pt x="6112" y="4392"/>
                  </a:lnTo>
                  <a:lnTo>
                    <a:pt x="6142" y="4333"/>
                  </a:lnTo>
                  <a:lnTo>
                    <a:pt x="6170" y="4269"/>
                  </a:lnTo>
                  <a:lnTo>
                    <a:pt x="6192" y="4204"/>
                  </a:lnTo>
                  <a:lnTo>
                    <a:pt x="6212" y="4136"/>
                  </a:lnTo>
                  <a:lnTo>
                    <a:pt x="6230" y="4073"/>
                  </a:lnTo>
                  <a:lnTo>
                    <a:pt x="6244" y="4011"/>
                  </a:lnTo>
                  <a:lnTo>
                    <a:pt x="6256" y="3955"/>
                  </a:lnTo>
                  <a:lnTo>
                    <a:pt x="6266" y="3908"/>
                  </a:lnTo>
                  <a:lnTo>
                    <a:pt x="6274" y="3870"/>
                  </a:lnTo>
                  <a:lnTo>
                    <a:pt x="6274" y="3864"/>
                  </a:lnTo>
                  <a:lnTo>
                    <a:pt x="6276" y="3846"/>
                  </a:lnTo>
                  <a:lnTo>
                    <a:pt x="6280" y="3816"/>
                  </a:lnTo>
                  <a:lnTo>
                    <a:pt x="6284" y="3777"/>
                  </a:lnTo>
                  <a:lnTo>
                    <a:pt x="6288" y="3727"/>
                  </a:lnTo>
                  <a:lnTo>
                    <a:pt x="6293" y="3669"/>
                  </a:lnTo>
                  <a:lnTo>
                    <a:pt x="6299" y="3602"/>
                  </a:lnTo>
                  <a:lnTo>
                    <a:pt x="6305" y="3528"/>
                  </a:lnTo>
                  <a:lnTo>
                    <a:pt x="6311" y="3449"/>
                  </a:lnTo>
                  <a:lnTo>
                    <a:pt x="6317" y="3363"/>
                  </a:lnTo>
                  <a:lnTo>
                    <a:pt x="6323" y="3272"/>
                  </a:lnTo>
                  <a:lnTo>
                    <a:pt x="6329" y="3179"/>
                  </a:lnTo>
                  <a:lnTo>
                    <a:pt x="6333" y="3081"/>
                  </a:lnTo>
                  <a:lnTo>
                    <a:pt x="6335" y="2982"/>
                  </a:lnTo>
                  <a:lnTo>
                    <a:pt x="6337" y="2879"/>
                  </a:lnTo>
                  <a:lnTo>
                    <a:pt x="6339" y="2777"/>
                  </a:lnTo>
                  <a:lnTo>
                    <a:pt x="6339" y="2263"/>
                  </a:lnTo>
                  <a:lnTo>
                    <a:pt x="6337" y="2157"/>
                  </a:lnTo>
                  <a:lnTo>
                    <a:pt x="6335" y="2054"/>
                  </a:lnTo>
                  <a:lnTo>
                    <a:pt x="6333" y="1951"/>
                  </a:lnTo>
                  <a:lnTo>
                    <a:pt x="6329" y="1850"/>
                  </a:lnTo>
                  <a:lnTo>
                    <a:pt x="6323" y="1752"/>
                  </a:lnTo>
                  <a:lnTo>
                    <a:pt x="6319" y="1659"/>
                  </a:lnTo>
                  <a:lnTo>
                    <a:pt x="6313" y="1569"/>
                  </a:lnTo>
                  <a:lnTo>
                    <a:pt x="6307" y="1488"/>
                  </a:lnTo>
                  <a:lnTo>
                    <a:pt x="6301" y="1412"/>
                  </a:lnTo>
                  <a:lnTo>
                    <a:pt x="6295" y="1347"/>
                  </a:lnTo>
                  <a:lnTo>
                    <a:pt x="6290" y="1289"/>
                  </a:lnTo>
                  <a:lnTo>
                    <a:pt x="6284" y="1242"/>
                  </a:lnTo>
                  <a:lnTo>
                    <a:pt x="6280" y="1206"/>
                  </a:lnTo>
                  <a:lnTo>
                    <a:pt x="6276" y="1180"/>
                  </a:lnTo>
                  <a:lnTo>
                    <a:pt x="6274" y="1170"/>
                  </a:lnTo>
                  <a:lnTo>
                    <a:pt x="6266" y="1132"/>
                  </a:lnTo>
                  <a:lnTo>
                    <a:pt x="6256" y="1085"/>
                  </a:lnTo>
                  <a:lnTo>
                    <a:pt x="6246" y="1029"/>
                  </a:lnTo>
                  <a:lnTo>
                    <a:pt x="6230" y="967"/>
                  </a:lnTo>
                  <a:lnTo>
                    <a:pt x="6214" y="904"/>
                  </a:lnTo>
                  <a:lnTo>
                    <a:pt x="6194" y="836"/>
                  </a:lnTo>
                  <a:lnTo>
                    <a:pt x="6172" y="771"/>
                  </a:lnTo>
                  <a:lnTo>
                    <a:pt x="6146" y="707"/>
                  </a:lnTo>
                  <a:lnTo>
                    <a:pt x="6118" y="648"/>
                  </a:lnTo>
                  <a:lnTo>
                    <a:pt x="6089" y="592"/>
                  </a:lnTo>
                  <a:lnTo>
                    <a:pt x="6055" y="546"/>
                  </a:lnTo>
                  <a:lnTo>
                    <a:pt x="5997" y="487"/>
                  </a:lnTo>
                  <a:lnTo>
                    <a:pt x="5939" y="437"/>
                  </a:lnTo>
                  <a:lnTo>
                    <a:pt x="5882" y="397"/>
                  </a:lnTo>
                  <a:lnTo>
                    <a:pt x="5824" y="367"/>
                  </a:lnTo>
                  <a:lnTo>
                    <a:pt x="5766" y="344"/>
                  </a:lnTo>
                  <a:lnTo>
                    <a:pt x="5713" y="326"/>
                  </a:lnTo>
                  <a:lnTo>
                    <a:pt x="5659" y="312"/>
                  </a:lnTo>
                  <a:lnTo>
                    <a:pt x="5611" y="304"/>
                  </a:lnTo>
                  <a:lnTo>
                    <a:pt x="5567" y="298"/>
                  </a:lnTo>
                  <a:lnTo>
                    <a:pt x="5528" y="294"/>
                  </a:lnTo>
                  <a:lnTo>
                    <a:pt x="5484" y="294"/>
                  </a:lnTo>
                  <a:lnTo>
                    <a:pt x="5369" y="286"/>
                  </a:lnTo>
                  <a:lnTo>
                    <a:pt x="5247" y="278"/>
                  </a:lnTo>
                  <a:lnTo>
                    <a:pt x="5124" y="272"/>
                  </a:lnTo>
                  <a:lnTo>
                    <a:pt x="4997" y="266"/>
                  </a:lnTo>
                  <a:lnTo>
                    <a:pt x="4867" y="260"/>
                  </a:lnTo>
                  <a:lnTo>
                    <a:pt x="4738" y="254"/>
                  </a:lnTo>
                  <a:lnTo>
                    <a:pt x="4611" y="248"/>
                  </a:lnTo>
                  <a:lnTo>
                    <a:pt x="4481" y="244"/>
                  </a:lnTo>
                  <a:lnTo>
                    <a:pt x="4356" y="240"/>
                  </a:lnTo>
                  <a:lnTo>
                    <a:pt x="4233" y="236"/>
                  </a:lnTo>
                  <a:lnTo>
                    <a:pt x="4113" y="234"/>
                  </a:lnTo>
                  <a:lnTo>
                    <a:pt x="3998" y="230"/>
                  </a:lnTo>
                  <a:lnTo>
                    <a:pt x="3889" y="228"/>
                  </a:lnTo>
                  <a:lnTo>
                    <a:pt x="3783" y="226"/>
                  </a:lnTo>
                  <a:lnTo>
                    <a:pt x="3688" y="224"/>
                  </a:lnTo>
                  <a:lnTo>
                    <a:pt x="3598" y="222"/>
                  </a:lnTo>
                  <a:lnTo>
                    <a:pt x="3519" y="220"/>
                  </a:lnTo>
                  <a:lnTo>
                    <a:pt x="3449" y="220"/>
                  </a:lnTo>
                  <a:lnTo>
                    <a:pt x="3389" y="220"/>
                  </a:lnTo>
                  <a:lnTo>
                    <a:pt x="3342" y="218"/>
                  </a:lnTo>
                  <a:lnTo>
                    <a:pt x="3304" y="218"/>
                  </a:lnTo>
                  <a:lnTo>
                    <a:pt x="3282" y="218"/>
                  </a:lnTo>
                  <a:lnTo>
                    <a:pt x="3274" y="218"/>
                  </a:lnTo>
                  <a:close/>
                  <a:moveTo>
                    <a:pt x="3274" y="0"/>
                  </a:moveTo>
                  <a:lnTo>
                    <a:pt x="3284" y="0"/>
                  </a:lnTo>
                  <a:lnTo>
                    <a:pt x="3308" y="0"/>
                  </a:lnTo>
                  <a:lnTo>
                    <a:pt x="3344" y="0"/>
                  </a:lnTo>
                  <a:lnTo>
                    <a:pt x="3393" y="2"/>
                  </a:lnTo>
                  <a:lnTo>
                    <a:pt x="3455" y="2"/>
                  </a:lnTo>
                  <a:lnTo>
                    <a:pt x="3525" y="2"/>
                  </a:lnTo>
                  <a:lnTo>
                    <a:pt x="3606" y="4"/>
                  </a:lnTo>
                  <a:lnTo>
                    <a:pt x="3696" y="6"/>
                  </a:lnTo>
                  <a:lnTo>
                    <a:pt x="3793" y="8"/>
                  </a:lnTo>
                  <a:lnTo>
                    <a:pt x="3899" y="10"/>
                  </a:lnTo>
                  <a:lnTo>
                    <a:pt x="4008" y="12"/>
                  </a:lnTo>
                  <a:lnTo>
                    <a:pt x="4123" y="16"/>
                  </a:lnTo>
                  <a:lnTo>
                    <a:pt x="4245" y="18"/>
                  </a:lnTo>
                  <a:lnTo>
                    <a:pt x="4368" y="22"/>
                  </a:lnTo>
                  <a:lnTo>
                    <a:pt x="4495" y="26"/>
                  </a:lnTo>
                  <a:lnTo>
                    <a:pt x="4625" y="30"/>
                  </a:lnTo>
                  <a:lnTo>
                    <a:pt x="4754" y="36"/>
                  </a:lnTo>
                  <a:lnTo>
                    <a:pt x="4883" y="42"/>
                  </a:lnTo>
                  <a:lnTo>
                    <a:pt x="5013" y="48"/>
                  </a:lnTo>
                  <a:lnTo>
                    <a:pt x="5142" y="54"/>
                  </a:lnTo>
                  <a:lnTo>
                    <a:pt x="5267" y="60"/>
                  </a:lnTo>
                  <a:lnTo>
                    <a:pt x="5388" y="68"/>
                  </a:lnTo>
                  <a:lnTo>
                    <a:pt x="5506" y="75"/>
                  </a:lnTo>
                  <a:lnTo>
                    <a:pt x="5550" y="75"/>
                  </a:lnTo>
                  <a:lnTo>
                    <a:pt x="5597" y="81"/>
                  </a:lnTo>
                  <a:lnTo>
                    <a:pt x="5651" y="87"/>
                  </a:lnTo>
                  <a:lnTo>
                    <a:pt x="5711" y="97"/>
                  </a:lnTo>
                  <a:lnTo>
                    <a:pt x="5774" y="113"/>
                  </a:lnTo>
                  <a:lnTo>
                    <a:pt x="5844" y="137"/>
                  </a:lnTo>
                  <a:lnTo>
                    <a:pt x="5916" y="167"/>
                  </a:lnTo>
                  <a:lnTo>
                    <a:pt x="5989" y="207"/>
                  </a:lnTo>
                  <a:lnTo>
                    <a:pt x="6067" y="256"/>
                  </a:lnTo>
                  <a:lnTo>
                    <a:pt x="6142" y="318"/>
                  </a:lnTo>
                  <a:lnTo>
                    <a:pt x="6218" y="393"/>
                  </a:lnTo>
                  <a:lnTo>
                    <a:pt x="6258" y="443"/>
                  </a:lnTo>
                  <a:lnTo>
                    <a:pt x="6293" y="497"/>
                  </a:lnTo>
                  <a:lnTo>
                    <a:pt x="6327" y="556"/>
                  </a:lnTo>
                  <a:lnTo>
                    <a:pt x="6355" y="618"/>
                  </a:lnTo>
                  <a:lnTo>
                    <a:pt x="6381" y="681"/>
                  </a:lnTo>
                  <a:lnTo>
                    <a:pt x="6405" y="745"/>
                  </a:lnTo>
                  <a:lnTo>
                    <a:pt x="6425" y="807"/>
                  </a:lnTo>
                  <a:lnTo>
                    <a:pt x="6441" y="868"/>
                  </a:lnTo>
                  <a:lnTo>
                    <a:pt x="6455" y="926"/>
                  </a:lnTo>
                  <a:lnTo>
                    <a:pt x="6467" y="977"/>
                  </a:lnTo>
                  <a:lnTo>
                    <a:pt x="6476" y="1023"/>
                  </a:lnTo>
                  <a:lnTo>
                    <a:pt x="6482" y="1063"/>
                  </a:lnTo>
                  <a:lnTo>
                    <a:pt x="6488" y="1095"/>
                  </a:lnTo>
                  <a:lnTo>
                    <a:pt x="6490" y="1116"/>
                  </a:lnTo>
                  <a:lnTo>
                    <a:pt x="6492" y="1126"/>
                  </a:lnTo>
                  <a:lnTo>
                    <a:pt x="6492" y="1134"/>
                  </a:lnTo>
                  <a:lnTo>
                    <a:pt x="6494" y="1154"/>
                  </a:lnTo>
                  <a:lnTo>
                    <a:pt x="6498" y="1186"/>
                  </a:lnTo>
                  <a:lnTo>
                    <a:pt x="6502" y="1228"/>
                  </a:lnTo>
                  <a:lnTo>
                    <a:pt x="6506" y="1279"/>
                  </a:lnTo>
                  <a:lnTo>
                    <a:pt x="6512" y="1339"/>
                  </a:lnTo>
                  <a:lnTo>
                    <a:pt x="6518" y="1408"/>
                  </a:lnTo>
                  <a:lnTo>
                    <a:pt x="6524" y="1482"/>
                  </a:lnTo>
                  <a:lnTo>
                    <a:pt x="6530" y="1563"/>
                  </a:lnTo>
                  <a:lnTo>
                    <a:pt x="6536" y="1651"/>
                  </a:lnTo>
                  <a:lnTo>
                    <a:pt x="6542" y="1742"/>
                  </a:lnTo>
                  <a:lnTo>
                    <a:pt x="6548" y="1838"/>
                  </a:lnTo>
                  <a:lnTo>
                    <a:pt x="6552" y="1937"/>
                  </a:lnTo>
                  <a:lnTo>
                    <a:pt x="6554" y="2036"/>
                  </a:lnTo>
                  <a:lnTo>
                    <a:pt x="6556" y="2140"/>
                  </a:lnTo>
                  <a:lnTo>
                    <a:pt x="6558" y="2241"/>
                  </a:lnTo>
                  <a:lnTo>
                    <a:pt x="6558" y="2755"/>
                  </a:lnTo>
                  <a:lnTo>
                    <a:pt x="6556" y="2859"/>
                  </a:lnTo>
                  <a:lnTo>
                    <a:pt x="6554" y="2964"/>
                  </a:lnTo>
                  <a:lnTo>
                    <a:pt x="6552" y="3065"/>
                  </a:lnTo>
                  <a:lnTo>
                    <a:pt x="6548" y="3165"/>
                  </a:lnTo>
                  <a:lnTo>
                    <a:pt x="6542" y="3260"/>
                  </a:lnTo>
                  <a:lnTo>
                    <a:pt x="6536" y="3353"/>
                  </a:lnTo>
                  <a:lnTo>
                    <a:pt x="6530" y="3441"/>
                  </a:lnTo>
                  <a:lnTo>
                    <a:pt x="6524" y="3522"/>
                  </a:lnTo>
                  <a:lnTo>
                    <a:pt x="6518" y="3598"/>
                  </a:lnTo>
                  <a:lnTo>
                    <a:pt x="6512" y="3665"/>
                  </a:lnTo>
                  <a:lnTo>
                    <a:pt x="6506" y="3725"/>
                  </a:lnTo>
                  <a:lnTo>
                    <a:pt x="6502" y="3775"/>
                  </a:lnTo>
                  <a:lnTo>
                    <a:pt x="6498" y="3814"/>
                  </a:lnTo>
                  <a:lnTo>
                    <a:pt x="6494" y="3846"/>
                  </a:lnTo>
                  <a:lnTo>
                    <a:pt x="6492" y="3864"/>
                  </a:lnTo>
                  <a:lnTo>
                    <a:pt x="6492" y="3870"/>
                  </a:lnTo>
                  <a:lnTo>
                    <a:pt x="6490" y="3880"/>
                  </a:lnTo>
                  <a:lnTo>
                    <a:pt x="6488" y="3902"/>
                  </a:lnTo>
                  <a:lnTo>
                    <a:pt x="6482" y="3933"/>
                  </a:lnTo>
                  <a:lnTo>
                    <a:pt x="6476" y="3975"/>
                  </a:lnTo>
                  <a:lnTo>
                    <a:pt x="6467" y="4021"/>
                  </a:lnTo>
                  <a:lnTo>
                    <a:pt x="6455" y="4075"/>
                  </a:lnTo>
                  <a:lnTo>
                    <a:pt x="6441" y="4134"/>
                  </a:lnTo>
                  <a:lnTo>
                    <a:pt x="6423" y="4196"/>
                  </a:lnTo>
                  <a:lnTo>
                    <a:pt x="6403" y="4259"/>
                  </a:lnTo>
                  <a:lnTo>
                    <a:pt x="6379" y="4325"/>
                  </a:lnTo>
                  <a:lnTo>
                    <a:pt x="6351" y="4388"/>
                  </a:lnTo>
                  <a:lnTo>
                    <a:pt x="6321" y="4450"/>
                  </a:lnTo>
                  <a:lnTo>
                    <a:pt x="6288" y="4510"/>
                  </a:lnTo>
                  <a:lnTo>
                    <a:pt x="6250" y="4565"/>
                  </a:lnTo>
                  <a:lnTo>
                    <a:pt x="6208" y="4615"/>
                  </a:lnTo>
                  <a:lnTo>
                    <a:pt x="6140" y="4682"/>
                  </a:lnTo>
                  <a:lnTo>
                    <a:pt x="6073" y="4740"/>
                  </a:lnTo>
                  <a:lnTo>
                    <a:pt x="6005" y="4788"/>
                  </a:lnTo>
                  <a:lnTo>
                    <a:pt x="5939" y="4827"/>
                  </a:lnTo>
                  <a:lnTo>
                    <a:pt x="5874" y="4857"/>
                  </a:lnTo>
                  <a:lnTo>
                    <a:pt x="5808" y="4881"/>
                  </a:lnTo>
                  <a:lnTo>
                    <a:pt x="5746" y="4899"/>
                  </a:lnTo>
                  <a:lnTo>
                    <a:pt x="5689" y="4913"/>
                  </a:lnTo>
                  <a:lnTo>
                    <a:pt x="5635" y="4921"/>
                  </a:lnTo>
                  <a:lnTo>
                    <a:pt x="5583" y="4927"/>
                  </a:lnTo>
                  <a:lnTo>
                    <a:pt x="5540" y="4931"/>
                  </a:lnTo>
                  <a:lnTo>
                    <a:pt x="5506" y="4931"/>
                  </a:lnTo>
                  <a:lnTo>
                    <a:pt x="5388" y="4943"/>
                  </a:lnTo>
                  <a:lnTo>
                    <a:pt x="5267" y="4955"/>
                  </a:lnTo>
                  <a:lnTo>
                    <a:pt x="5140" y="4965"/>
                  </a:lnTo>
                  <a:lnTo>
                    <a:pt x="5013" y="4974"/>
                  </a:lnTo>
                  <a:lnTo>
                    <a:pt x="4883" y="4982"/>
                  </a:lnTo>
                  <a:lnTo>
                    <a:pt x="4752" y="4990"/>
                  </a:lnTo>
                  <a:lnTo>
                    <a:pt x="4623" y="4996"/>
                  </a:lnTo>
                  <a:lnTo>
                    <a:pt x="4493" y="5002"/>
                  </a:lnTo>
                  <a:lnTo>
                    <a:pt x="4366" y="5006"/>
                  </a:lnTo>
                  <a:lnTo>
                    <a:pt x="4241" y="5012"/>
                  </a:lnTo>
                  <a:lnTo>
                    <a:pt x="4119" y="5016"/>
                  </a:lnTo>
                  <a:lnTo>
                    <a:pt x="4004" y="5018"/>
                  </a:lnTo>
                  <a:lnTo>
                    <a:pt x="3893" y="5022"/>
                  </a:lnTo>
                  <a:lnTo>
                    <a:pt x="3789" y="5024"/>
                  </a:lnTo>
                  <a:lnTo>
                    <a:pt x="3692" y="5026"/>
                  </a:lnTo>
                  <a:lnTo>
                    <a:pt x="3602" y="5026"/>
                  </a:lnTo>
                  <a:lnTo>
                    <a:pt x="3521" y="5028"/>
                  </a:lnTo>
                  <a:lnTo>
                    <a:pt x="3449" y="5028"/>
                  </a:lnTo>
                  <a:lnTo>
                    <a:pt x="3389" y="5028"/>
                  </a:lnTo>
                  <a:lnTo>
                    <a:pt x="3342" y="5030"/>
                  </a:lnTo>
                  <a:lnTo>
                    <a:pt x="3306" y="5030"/>
                  </a:lnTo>
                  <a:lnTo>
                    <a:pt x="3282" y="5030"/>
                  </a:lnTo>
                  <a:lnTo>
                    <a:pt x="3274" y="5030"/>
                  </a:lnTo>
                  <a:lnTo>
                    <a:pt x="3258" y="5030"/>
                  </a:lnTo>
                  <a:lnTo>
                    <a:pt x="3230" y="5028"/>
                  </a:lnTo>
                  <a:lnTo>
                    <a:pt x="3189" y="5028"/>
                  </a:lnTo>
                  <a:lnTo>
                    <a:pt x="3135" y="5028"/>
                  </a:lnTo>
                  <a:lnTo>
                    <a:pt x="3071" y="5026"/>
                  </a:lnTo>
                  <a:lnTo>
                    <a:pt x="2998" y="5026"/>
                  </a:lnTo>
                  <a:lnTo>
                    <a:pt x="2916" y="5024"/>
                  </a:lnTo>
                  <a:lnTo>
                    <a:pt x="2826" y="5022"/>
                  </a:lnTo>
                  <a:lnTo>
                    <a:pt x="2729" y="5020"/>
                  </a:lnTo>
                  <a:lnTo>
                    <a:pt x="2628" y="5018"/>
                  </a:lnTo>
                  <a:lnTo>
                    <a:pt x="2520" y="5016"/>
                  </a:lnTo>
                  <a:lnTo>
                    <a:pt x="2411" y="5014"/>
                  </a:lnTo>
                  <a:lnTo>
                    <a:pt x="2297" y="5012"/>
                  </a:lnTo>
                  <a:lnTo>
                    <a:pt x="2182" y="5008"/>
                  </a:lnTo>
                  <a:lnTo>
                    <a:pt x="2067" y="5006"/>
                  </a:lnTo>
                  <a:lnTo>
                    <a:pt x="1953" y="5002"/>
                  </a:lnTo>
                  <a:lnTo>
                    <a:pt x="1840" y="4998"/>
                  </a:lnTo>
                  <a:lnTo>
                    <a:pt x="1729" y="4996"/>
                  </a:lnTo>
                  <a:lnTo>
                    <a:pt x="1621" y="4992"/>
                  </a:lnTo>
                  <a:lnTo>
                    <a:pt x="1518" y="4988"/>
                  </a:lnTo>
                  <a:lnTo>
                    <a:pt x="1420" y="4982"/>
                  </a:lnTo>
                  <a:lnTo>
                    <a:pt x="1331" y="4978"/>
                  </a:lnTo>
                  <a:lnTo>
                    <a:pt x="1247" y="4974"/>
                  </a:lnTo>
                  <a:lnTo>
                    <a:pt x="1172" y="4969"/>
                  </a:lnTo>
                  <a:lnTo>
                    <a:pt x="1106" y="4965"/>
                  </a:lnTo>
                  <a:lnTo>
                    <a:pt x="1076" y="4957"/>
                  </a:lnTo>
                  <a:lnTo>
                    <a:pt x="1048" y="4953"/>
                  </a:lnTo>
                  <a:lnTo>
                    <a:pt x="1018" y="4953"/>
                  </a:lnTo>
                  <a:lnTo>
                    <a:pt x="969" y="4947"/>
                  </a:lnTo>
                  <a:lnTo>
                    <a:pt x="913" y="4939"/>
                  </a:lnTo>
                  <a:lnTo>
                    <a:pt x="855" y="4929"/>
                  </a:lnTo>
                  <a:lnTo>
                    <a:pt x="796" y="4915"/>
                  </a:lnTo>
                  <a:lnTo>
                    <a:pt x="732" y="4895"/>
                  </a:lnTo>
                  <a:lnTo>
                    <a:pt x="666" y="4871"/>
                  </a:lnTo>
                  <a:lnTo>
                    <a:pt x="601" y="4841"/>
                  </a:lnTo>
                  <a:lnTo>
                    <a:pt x="535" y="4804"/>
                  </a:lnTo>
                  <a:lnTo>
                    <a:pt x="467" y="4758"/>
                  </a:lnTo>
                  <a:lnTo>
                    <a:pt x="404" y="4702"/>
                  </a:lnTo>
                  <a:lnTo>
                    <a:pt x="340" y="4637"/>
                  </a:lnTo>
                  <a:lnTo>
                    <a:pt x="300" y="4587"/>
                  </a:lnTo>
                  <a:lnTo>
                    <a:pt x="265" y="4531"/>
                  </a:lnTo>
                  <a:lnTo>
                    <a:pt x="231" y="4474"/>
                  </a:lnTo>
                  <a:lnTo>
                    <a:pt x="203" y="4412"/>
                  </a:lnTo>
                  <a:lnTo>
                    <a:pt x="175" y="4349"/>
                  </a:lnTo>
                  <a:lnTo>
                    <a:pt x="153" y="4285"/>
                  </a:lnTo>
                  <a:lnTo>
                    <a:pt x="133" y="4222"/>
                  </a:lnTo>
                  <a:lnTo>
                    <a:pt x="117" y="4162"/>
                  </a:lnTo>
                  <a:lnTo>
                    <a:pt x="101" y="4104"/>
                  </a:lnTo>
                  <a:lnTo>
                    <a:pt x="90" y="4053"/>
                  </a:lnTo>
                  <a:lnTo>
                    <a:pt x="82" y="4005"/>
                  </a:lnTo>
                  <a:lnTo>
                    <a:pt x="74" y="3965"/>
                  </a:lnTo>
                  <a:lnTo>
                    <a:pt x="70" y="3935"/>
                  </a:lnTo>
                  <a:lnTo>
                    <a:pt x="66" y="3914"/>
                  </a:lnTo>
                  <a:lnTo>
                    <a:pt x="66" y="3904"/>
                  </a:lnTo>
                  <a:lnTo>
                    <a:pt x="66" y="3896"/>
                  </a:lnTo>
                  <a:lnTo>
                    <a:pt x="64" y="3874"/>
                  </a:lnTo>
                  <a:lnTo>
                    <a:pt x="60" y="3842"/>
                  </a:lnTo>
                  <a:lnTo>
                    <a:pt x="56" y="3800"/>
                  </a:lnTo>
                  <a:lnTo>
                    <a:pt x="50" y="3751"/>
                  </a:lnTo>
                  <a:lnTo>
                    <a:pt x="46" y="3689"/>
                  </a:lnTo>
                  <a:lnTo>
                    <a:pt x="40" y="3622"/>
                  </a:lnTo>
                  <a:lnTo>
                    <a:pt x="34" y="3546"/>
                  </a:lnTo>
                  <a:lnTo>
                    <a:pt x="26" y="3465"/>
                  </a:lnTo>
                  <a:lnTo>
                    <a:pt x="20" y="3377"/>
                  </a:lnTo>
                  <a:lnTo>
                    <a:pt x="16" y="3286"/>
                  </a:lnTo>
                  <a:lnTo>
                    <a:pt x="10" y="3190"/>
                  </a:lnTo>
                  <a:lnTo>
                    <a:pt x="6" y="3093"/>
                  </a:lnTo>
                  <a:lnTo>
                    <a:pt x="2" y="2992"/>
                  </a:lnTo>
                  <a:lnTo>
                    <a:pt x="0" y="2891"/>
                  </a:lnTo>
                  <a:lnTo>
                    <a:pt x="0" y="2787"/>
                  </a:lnTo>
                  <a:lnTo>
                    <a:pt x="0" y="2275"/>
                  </a:lnTo>
                  <a:lnTo>
                    <a:pt x="0" y="2169"/>
                  </a:lnTo>
                  <a:lnTo>
                    <a:pt x="2" y="2066"/>
                  </a:lnTo>
                  <a:lnTo>
                    <a:pt x="6" y="1965"/>
                  </a:lnTo>
                  <a:lnTo>
                    <a:pt x="10" y="1865"/>
                  </a:lnTo>
                  <a:lnTo>
                    <a:pt x="16" y="1768"/>
                  </a:lnTo>
                  <a:lnTo>
                    <a:pt x="20" y="1677"/>
                  </a:lnTo>
                  <a:lnTo>
                    <a:pt x="26" y="1589"/>
                  </a:lnTo>
                  <a:lnTo>
                    <a:pt x="34" y="1508"/>
                  </a:lnTo>
                  <a:lnTo>
                    <a:pt x="40" y="1432"/>
                  </a:lnTo>
                  <a:lnTo>
                    <a:pt x="46" y="1365"/>
                  </a:lnTo>
                  <a:lnTo>
                    <a:pt x="50" y="1305"/>
                  </a:lnTo>
                  <a:lnTo>
                    <a:pt x="56" y="1256"/>
                  </a:lnTo>
                  <a:lnTo>
                    <a:pt x="60" y="1214"/>
                  </a:lnTo>
                  <a:lnTo>
                    <a:pt x="64" y="1184"/>
                  </a:lnTo>
                  <a:lnTo>
                    <a:pt x="66" y="1166"/>
                  </a:lnTo>
                  <a:lnTo>
                    <a:pt x="66" y="1158"/>
                  </a:lnTo>
                  <a:lnTo>
                    <a:pt x="66" y="1148"/>
                  </a:lnTo>
                  <a:lnTo>
                    <a:pt x="70" y="1126"/>
                  </a:lnTo>
                  <a:lnTo>
                    <a:pt x="74" y="1095"/>
                  </a:lnTo>
                  <a:lnTo>
                    <a:pt x="82" y="1055"/>
                  </a:lnTo>
                  <a:lnTo>
                    <a:pt x="91" y="1007"/>
                  </a:lnTo>
                  <a:lnTo>
                    <a:pt x="103" y="954"/>
                  </a:lnTo>
                  <a:lnTo>
                    <a:pt x="117" y="896"/>
                  </a:lnTo>
                  <a:lnTo>
                    <a:pt x="135" y="834"/>
                  </a:lnTo>
                  <a:lnTo>
                    <a:pt x="155" y="771"/>
                  </a:lnTo>
                  <a:lnTo>
                    <a:pt x="179" y="705"/>
                  </a:lnTo>
                  <a:lnTo>
                    <a:pt x="207" y="642"/>
                  </a:lnTo>
                  <a:lnTo>
                    <a:pt x="237" y="578"/>
                  </a:lnTo>
                  <a:lnTo>
                    <a:pt x="271" y="518"/>
                  </a:lnTo>
                  <a:lnTo>
                    <a:pt x="308" y="465"/>
                  </a:lnTo>
                  <a:lnTo>
                    <a:pt x="350" y="415"/>
                  </a:lnTo>
                  <a:lnTo>
                    <a:pt x="418" y="346"/>
                  </a:lnTo>
                  <a:lnTo>
                    <a:pt x="483" y="288"/>
                  </a:lnTo>
                  <a:lnTo>
                    <a:pt x="551" y="240"/>
                  </a:lnTo>
                  <a:lnTo>
                    <a:pt x="619" y="203"/>
                  </a:lnTo>
                  <a:lnTo>
                    <a:pt x="684" y="171"/>
                  </a:lnTo>
                  <a:lnTo>
                    <a:pt x="748" y="147"/>
                  </a:lnTo>
                  <a:lnTo>
                    <a:pt x="810" y="129"/>
                  </a:lnTo>
                  <a:lnTo>
                    <a:pt x="869" y="117"/>
                  </a:lnTo>
                  <a:lnTo>
                    <a:pt x="923" y="107"/>
                  </a:lnTo>
                  <a:lnTo>
                    <a:pt x="973" y="101"/>
                  </a:lnTo>
                  <a:lnTo>
                    <a:pt x="1018" y="97"/>
                  </a:lnTo>
                  <a:lnTo>
                    <a:pt x="1050" y="97"/>
                  </a:lnTo>
                  <a:lnTo>
                    <a:pt x="1168" y="87"/>
                  </a:lnTo>
                  <a:lnTo>
                    <a:pt x="1289" y="77"/>
                  </a:lnTo>
                  <a:lnTo>
                    <a:pt x="1412" y="68"/>
                  </a:lnTo>
                  <a:lnTo>
                    <a:pt x="1540" y="60"/>
                  </a:lnTo>
                  <a:lnTo>
                    <a:pt x="1669" y="52"/>
                  </a:lnTo>
                  <a:lnTo>
                    <a:pt x="1798" y="44"/>
                  </a:lnTo>
                  <a:lnTo>
                    <a:pt x="1927" y="38"/>
                  </a:lnTo>
                  <a:lnTo>
                    <a:pt x="2057" y="32"/>
                  </a:lnTo>
                  <a:lnTo>
                    <a:pt x="2184" y="26"/>
                  </a:lnTo>
                  <a:lnTo>
                    <a:pt x="2307" y="22"/>
                  </a:lnTo>
                  <a:lnTo>
                    <a:pt x="2429" y="18"/>
                  </a:lnTo>
                  <a:lnTo>
                    <a:pt x="2544" y="14"/>
                  </a:lnTo>
                  <a:lnTo>
                    <a:pt x="2655" y="12"/>
                  </a:lnTo>
                  <a:lnTo>
                    <a:pt x="2759" y="8"/>
                  </a:lnTo>
                  <a:lnTo>
                    <a:pt x="2856" y="6"/>
                  </a:lnTo>
                  <a:lnTo>
                    <a:pt x="2946" y="4"/>
                  </a:lnTo>
                  <a:lnTo>
                    <a:pt x="3025" y="4"/>
                  </a:lnTo>
                  <a:lnTo>
                    <a:pt x="3097" y="2"/>
                  </a:lnTo>
                  <a:lnTo>
                    <a:pt x="3157" y="2"/>
                  </a:lnTo>
                  <a:lnTo>
                    <a:pt x="3206" y="0"/>
                  </a:lnTo>
                  <a:lnTo>
                    <a:pt x="3242" y="0"/>
                  </a:lnTo>
                  <a:lnTo>
                    <a:pt x="3264" y="0"/>
                  </a:lnTo>
                  <a:lnTo>
                    <a:pt x="327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91" name="Freeform 25">
              <a:extLst>
                <a:ext uri="{FF2B5EF4-FFF2-40B4-BE49-F238E27FC236}">
                  <a16:creationId xmlns:a16="http://schemas.microsoft.com/office/drawing/2014/main" id="{C61E1D62-F83E-B88E-E052-06C4F66CA77E}"/>
                </a:ext>
              </a:extLst>
            </p:cNvPr>
            <p:cNvSpPr>
              <a:spLocks noEditPoints="1"/>
            </p:cNvSpPr>
            <p:nvPr/>
          </p:nvSpPr>
          <p:spPr bwMode="auto">
            <a:xfrm>
              <a:off x="5325063" y="2405228"/>
              <a:ext cx="164382" cy="175522"/>
            </a:xfrm>
            <a:custGeom>
              <a:avLst/>
              <a:gdLst>
                <a:gd name="T0" fmla="*/ 219 w 2299"/>
                <a:gd name="T1" fmla="*/ 300 h 2597"/>
                <a:gd name="T2" fmla="*/ 219 w 2299"/>
                <a:gd name="T3" fmla="*/ 2303 h 2597"/>
                <a:gd name="T4" fmla="*/ 1971 w 2299"/>
                <a:gd name="T5" fmla="*/ 1329 h 2597"/>
                <a:gd name="T6" fmla="*/ 219 w 2299"/>
                <a:gd name="T7" fmla="*/ 300 h 2597"/>
                <a:gd name="T8" fmla="*/ 109 w 2299"/>
                <a:gd name="T9" fmla="*/ 0 h 2597"/>
                <a:gd name="T10" fmla="*/ 139 w 2299"/>
                <a:gd name="T11" fmla="*/ 4 h 2597"/>
                <a:gd name="T12" fmla="*/ 165 w 2299"/>
                <a:gd name="T13" fmla="*/ 16 h 2597"/>
                <a:gd name="T14" fmla="*/ 2246 w 2299"/>
                <a:gd name="T15" fmla="*/ 1230 h 2597"/>
                <a:gd name="T16" fmla="*/ 2267 w 2299"/>
                <a:gd name="T17" fmla="*/ 1250 h 2597"/>
                <a:gd name="T18" fmla="*/ 2285 w 2299"/>
                <a:gd name="T19" fmla="*/ 1272 h 2597"/>
                <a:gd name="T20" fmla="*/ 2295 w 2299"/>
                <a:gd name="T21" fmla="*/ 1298 h 2597"/>
                <a:gd name="T22" fmla="*/ 2299 w 2299"/>
                <a:gd name="T23" fmla="*/ 1329 h 2597"/>
                <a:gd name="T24" fmla="*/ 2295 w 2299"/>
                <a:gd name="T25" fmla="*/ 1359 h 2597"/>
                <a:gd name="T26" fmla="*/ 2285 w 2299"/>
                <a:gd name="T27" fmla="*/ 1387 h 2597"/>
                <a:gd name="T28" fmla="*/ 2267 w 2299"/>
                <a:gd name="T29" fmla="*/ 1409 h 2597"/>
                <a:gd name="T30" fmla="*/ 2246 w 2299"/>
                <a:gd name="T31" fmla="*/ 1427 h 2597"/>
                <a:gd name="T32" fmla="*/ 165 w 2299"/>
                <a:gd name="T33" fmla="*/ 2587 h 2597"/>
                <a:gd name="T34" fmla="*/ 145 w 2299"/>
                <a:gd name="T35" fmla="*/ 2595 h 2597"/>
                <a:gd name="T36" fmla="*/ 129 w 2299"/>
                <a:gd name="T37" fmla="*/ 2597 h 2597"/>
                <a:gd name="T38" fmla="*/ 109 w 2299"/>
                <a:gd name="T39" fmla="*/ 2597 h 2597"/>
                <a:gd name="T40" fmla="*/ 91 w 2299"/>
                <a:gd name="T41" fmla="*/ 2597 h 2597"/>
                <a:gd name="T42" fmla="*/ 73 w 2299"/>
                <a:gd name="T43" fmla="*/ 2595 h 2597"/>
                <a:gd name="T44" fmla="*/ 56 w 2299"/>
                <a:gd name="T45" fmla="*/ 2587 h 2597"/>
                <a:gd name="T46" fmla="*/ 34 w 2299"/>
                <a:gd name="T47" fmla="*/ 2567 h 2597"/>
                <a:gd name="T48" fmla="*/ 16 w 2299"/>
                <a:gd name="T49" fmla="*/ 2545 h 2597"/>
                <a:gd name="T50" fmla="*/ 4 w 2299"/>
                <a:gd name="T51" fmla="*/ 2519 h 2597"/>
                <a:gd name="T52" fmla="*/ 0 w 2299"/>
                <a:gd name="T53" fmla="*/ 2488 h 2597"/>
                <a:gd name="T54" fmla="*/ 0 w 2299"/>
                <a:gd name="T55" fmla="*/ 115 h 2597"/>
                <a:gd name="T56" fmla="*/ 4 w 2299"/>
                <a:gd name="T57" fmla="*/ 84 h 2597"/>
                <a:gd name="T58" fmla="*/ 16 w 2299"/>
                <a:gd name="T59" fmla="*/ 58 h 2597"/>
                <a:gd name="T60" fmla="*/ 34 w 2299"/>
                <a:gd name="T61" fmla="*/ 36 h 2597"/>
                <a:gd name="T62" fmla="*/ 56 w 2299"/>
                <a:gd name="T63" fmla="*/ 16 h 2597"/>
                <a:gd name="T64" fmla="*/ 81 w 2299"/>
                <a:gd name="T65" fmla="*/ 4 h 2597"/>
                <a:gd name="T66" fmla="*/ 109 w 2299"/>
                <a:gd name="T67" fmla="*/ 0 h 2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99" h="2597">
                  <a:moveTo>
                    <a:pt x="219" y="300"/>
                  </a:moveTo>
                  <a:lnTo>
                    <a:pt x="219" y="2303"/>
                  </a:lnTo>
                  <a:lnTo>
                    <a:pt x="1971" y="1329"/>
                  </a:lnTo>
                  <a:lnTo>
                    <a:pt x="219" y="300"/>
                  </a:lnTo>
                  <a:close/>
                  <a:moveTo>
                    <a:pt x="109" y="0"/>
                  </a:moveTo>
                  <a:lnTo>
                    <a:pt x="139" y="4"/>
                  </a:lnTo>
                  <a:lnTo>
                    <a:pt x="165" y="16"/>
                  </a:lnTo>
                  <a:lnTo>
                    <a:pt x="2246" y="1230"/>
                  </a:lnTo>
                  <a:lnTo>
                    <a:pt x="2267" y="1250"/>
                  </a:lnTo>
                  <a:lnTo>
                    <a:pt x="2285" y="1272"/>
                  </a:lnTo>
                  <a:lnTo>
                    <a:pt x="2295" y="1298"/>
                  </a:lnTo>
                  <a:lnTo>
                    <a:pt x="2299" y="1329"/>
                  </a:lnTo>
                  <a:lnTo>
                    <a:pt x="2295" y="1359"/>
                  </a:lnTo>
                  <a:lnTo>
                    <a:pt x="2285" y="1387"/>
                  </a:lnTo>
                  <a:lnTo>
                    <a:pt x="2267" y="1409"/>
                  </a:lnTo>
                  <a:lnTo>
                    <a:pt x="2246" y="1427"/>
                  </a:lnTo>
                  <a:lnTo>
                    <a:pt x="165" y="2587"/>
                  </a:lnTo>
                  <a:lnTo>
                    <a:pt x="145" y="2595"/>
                  </a:lnTo>
                  <a:lnTo>
                    <a:pt x="129" y="2597"/>
                  </a:lnTo>
                  <a:lnTo>
                    <a:pt x="109" y="2597"/>
                  </a:lnTo>
                  <a:lnTo>
                    <a:pt x="91" y="2597"/>
                  </a:lnTo>
                  <a:lnTo>
                    <a:pt x="73" y="2595"/>
                  </a:lnTo>
                  <a:lnTo>
                    <a:pt x="56" y="2587"/>
                  </a:lnTo>
                  <a:lnTo>
                    <a:pt x="34" y="2567"/>
                  </a:lnTo>
                  <a:lnTo>
                    <a:pt x="16" y="2545"/>
                  </a:lnTo>
                  <a:lnTo>
                    <a:pt x="4" y="2519"/>
                  </a:lnTo>
                  <a:lnTo>
                    <a:pt x="0" y="2488"/>
                  </a:lnTo>
                  <a:lnTo>
                    <a:pt x="0" y="115"/>
                  </a:lnTo>
                  <a:lnTo>
                    <a:pt x="4" y="84"/>
                  </a:lnTo>
                  <a:lnTo>
                    <a:pt x="16" y="58"/>
                  </a:lnTo>
                  <a:lnTo>
                    <a:pt x="34" y="36"/>
                  </a:lnTo>
                  <a:lnTo>
                    <a:pt x="56" y="16"/>
                  </a:lnTo>
                  <a:lnTo>
                    <a:pt x="81"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a typeface="+mn-ea"/>
                <a:cs typeface="+mn-cs"/>
              </a:endParaRPr>
            </a:p>
          </p:txBody>
        </p:sp>
      </p:grpSp>
      <p:grpSp>
        <p:nvGrpSpPr>
          <p:cNvPr id="92" name="Group 91">
            <a:extLst>
              <a:ext uri="{FF2B5EF4-FFF2-40B4-BE49-F238E27FC236}">
                <a16:creationId xmlns:a16="http://schemas.microsoft.com/office/drawing/2014/main" id="{A576BEB8-03D9-889A-CB21-371F9A58A116}"/>
              </a:ext>
            </a:extLst>
          </p:cNvPr>
          <p:cNvGrpSpPr/>
          <p:nvPr/>
        </p:nvGrpSpPr>
        <p:grpSpPr>
          <a:xfrm>
            <a:off x="9404199" y="1865206"/>
            <a:ext cx="414770" cy="380184"/>
            <a:chOff x="9414555" y="2268033"/>
            <a:chExt cx="414770" cy="380184"/>
          </a:xfrm>
        </p:grpSpPr>
        <p:sp>
          <p:nvSpPr>
            <p:cNvPr id="93" name="Freeform 67">
              <a:extLst>
                <a:ext uri="{FF2B5EF4-FFF2-40B4-BE49-F238E27FC236}">
                  <a16:creationId xmlns:a16="http://schemas.microsoft.com/office/drawing/2014/main" id="{14DBAF38-3A71-CF74-C9EA-7306DC1FDBD4}"/>
                </a:ext>
              </a:extLst>
            </p:cNvPr>
            <p:cNvSpPr>
              <a:spLocks/>
            </p:cNvSpPr>
            <p:nvPr/>
          </p:nvSpPr>
          <p:spPr bwMode="auto">
            <a:xfrm>
              <a:off x="9744195" y="2294465"/>
              <a:ext cx="14041" cy="14242"/>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94" name="Freeform 68">
              <a:extLst>
                <a:ext uri="{FF2B5EF4-FFF2-40B4-BE49-F238E27FC236}">
                  <a16:creationId xmlns:a16="http://schemas.microsoft.com/office/drawing/2014/main" id="{0E6BA971-9417-D9D4-D2FE-4B4FD4D7F97B}"/>
                </a:ext>
              </a:extLst>
            </p:cNvPr>
            <p:cNvSpPr>
              <a:spLocks/>
            </p:cNvSpPr>
            <p:nvPr/>
          </p:nvSpPr>
          <p:spPr bwMode="auto">
            <a:xfrm>
              <a:off x="9707892" y="2294465"/>
              <a:ext cx="14294" cy="14242"/>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95" name="Freeform 69">
              <a:extLst>
                <a:ext uri="{FF2B5EF4-FFF2-40B4-BE49-F238E27FC236}">
                  <a16:creationId xmlns:a16="http://schemas.microsoft.com/office/drawing/2014/main" id="{6636F2FC-9F95-384D-E279-2C3C1BC9B22E}"/>
                </a:ext>
              </a:extLst>
            </p:cNvPr>
            <p:cNvSpPr>
              <a:spLocks/>
            </p:cNvSpPr>
            <p:nvPr/>
          </p:nvSpPr>
          <p:spPr bwMode="auto">
            <a:xfrm>
              <a:off x="9780246" y="2294465"/>
              <a:ext cx="14294" cy="14242"/>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96" name="Freeform 70">
              <a:extLst>
                <a:ext uri="{FF2B5EF4-FFF2-40B4-BE49-F238E27FC236}">
                  <a16:creationId xmlns:a16="http://schemas.microsoft.com/office/drawing/2014/main" id="{5CB09A9B-59D4-AF24-2A90-DE0AB478FE60}"/>
                </a:ext>
              </a:extLst>
            </p:cNvPr>
            <p:cNvSpPr>
              <a:spLocks noEditPoints="1"/>
            </p:cNvSpPr>
            <p:nvPr/>
          </p:nvSpPr>
          <p:spPr bwMode="auto">
            <a:xfrm>
              <a:off x="9507780" y="2369141"/>
              <a:ext cx="228319" cy="231600"/>
            </a:xfrm>
            <a:custGeom>
              <a:avLst/>
              <a:gdLst>
                <a:gd name="T0" fmla="*/ 3210 w 3610"/>
                <a:gd name="T1" fmla="*/ 3358 h 3611"/>
                <a:gd name="T2" fmla="*/ 1358 w 3610"/>
                <a:gd name="T3" fmla="*/ 209 h 3611"/>
                <a:gd name="T4" fmla="*/ 1022 w 3610"/>
                <a:gd name="T5" fmla="*/ 259 h 3611"/>
                <a:gd name="T6" fmla="*/ 720 w 3610"/>
                <a:gd name="T7" fmla="*/ 402 h 3611"/>
                <a:gd name="T8" fmla="*/ 469 w 3610"/>
                <a:gd name="T9" fmla="*/ 627 h 3611"/>
                <a:gd name="T10" fmla="*/ 302 w 3610"/>
                <a:gd name="T11" fmla="*/ 901 h 3611"/>
                <a:gd name="T12" fmla="*/ 219 w 3610"/>
                <a:gd name="T13" fmla="*/ 1203 h 3611"/>
                <a:gd name="T14" fmla="*/ 219 w 3610"/>
                <a:gd name="T15" fmla="*/ 1515 h 3611"/>
                <a:gd name="T16" fmla="*/ 302 w 3610"/>
                <a:gd name="T17" fmla="*/ 1817 h 3611"/>
                <a:gd name="T18" fmla="*/ 469 w 3610"/>
                <a:gd name="T19" fmla="*/ 2090 h 3611"/>
                <a:gd name="T20" fmla="*/ 720 w 3610"/>
                <a:gd name="T21" fmla="*/ 2316 h 3611"/>
                <a:gd name="T22" fmla="*/ 1022 w 3610"/>
                <a:gd name="T23" fmla="*/ 2460 h 3611"/>
                <a:gd name="T24" fmla="*/ 1358 w 3610"/>
                <a:gd name="T25" fmla="*/ 2509 h 3611"/>
                <a:gd name="T26" fmla="*/ 1695 w 3610"/>
                <a:gd name="T27" fmla="*/ 2460 h 3611"/>
                <a:gd name="T28" fmla="*/ 1997 w 3610"/>
                <a:gd name="T29" fmla="*/ 2316 h 3611"/>
                <a:gd name="T30" fmla="*/ 2248 w 3610"/>
                <a:gd name="T31" fmla="*/ 2090 h 3611"/>
                <a:gd name="T32" fmla="*/ 2415 w 3610"/>
                <a:gd name="T33" fmla="*/ 1817 h 3611"/>
                <a:gd name="T34" fmla="*/ 2498 w 3610"/>
                <a:gd name="T35" fmla="*/ 1515 h 3611"/>
                <a:gd name="T36" fmla="*/ 2498 w 3610"/>
                <a:gd name="T37" fmla="*/ 1203 h 3611"/>
                <a:gd name="T38" fmla="*/ 2415 w 3610"/>
                <a:gd name="T39" fmla="*/ 901 h 3611"/>
                <a:gd name="T40" fmla="*/ 2248 w 3610"/>
                <a:gd name="T41" fmla="*/ 627 h 3611"/>
                <a:gd name="T42" fmla="*/ 1997 w 3610"/>
                <a:gd name="T43" fmla="*/ 402 h 3611"/>
                <a:gd name="T44" fmla="*/ 1695 w 3610"/>
                <a:gd name="T45" fmla="*/ 259 h 3611"/>
                <a:gd name="T46" fmla="*/ 1358 w 3610"/>
                <a:gd name="T47" fmla="*/ 209 h 3611"/>
                <a:gd name="T48" fmla="*/ 1597 w 3610"/>
                <a:gd name="T49" fmla="*/ 20 h 3611"/>
                <a:gd name="T50" fmla="*/ 1933 w 3610"/>
                <a:gd name="T51" fmla="*/ 126 h 3611"/>
                <a:gd name="T52" fmla="*/ 2232 w 3610"/>
                <a:gd name="T53" fmla="*/ 316 h 3611"/>
                <a:gd name="T54" fmla="*/ 2470 w 3610"/>
                <a:gd name="T55" fmla="*/ 577 h 3611"/>
                <a:gd name="T56" fmla="*/ 2629 w 3610"/>
                <a:gd name="T57" fmla="*/ 877 h 3611"/>
                <a:gd name="T58" fmla="*/ 2709 w 3610"/>
                <a:gd name="T59" fmla="*/ 1199 h 3611"/>
                <a:gd name="T60" fmla="*/ 2707 w 3610"/>
                <a:gd name="T61" fmla="*/ 1531 h 3611"/>
                <a:gd name="T62" fmla="*/ 2626 w 3610"/>
                <a:gd name="T63" fmla="*/ 1853 h 3611"/>
                <a:gd name="T64" fmla="*/ 2462 w 3610"/>
                <a:gd name="T65" fmla="*/ 2151 h 3611"/>
                <a:gd name="T66" fmla="*/ 2616 w 3610"/>
                <a:gd name="T67" fmla="*/ 2320 h 3611"/>
                <a:gd name="T68" fmla="*/ 2707 w 3610"/>
                <a:gd name="T69" fmla="*/ 2291 h 3611"/>
                <a:gd name="T70" fmla="*/ 3580 w 3610"/>
                <a:gd name="T71" fmla="*/ 3137 h 3611"/>
                <a:gd name="T72" fmla="*/ 3610 w 3610"/>
                <a:gd name="T73" fmla="*/ 3227 h 3611"/>
                <a:gd name="T74" fmla="*/ 3286 w 3610"/>
                <a:gd name="T75" fmla="*/ 3581 h 3611"/>
                <a:gd name="T76" fmla="*/ 3210 w 3610"/>
                <a:gd name="T77" fmla="*/ 3611 h 3611"/>
                <a:gd name="T78" fmla="*/ 3137 w 3610"/>
                <a:gd name="T79" fmla="*/ 3581 h 3611"/>
                <a:gd name="T80" fmla="*/ 2293 w 3610"/>
                <a:gd name="T81" fmla="*/ 2718 h 3611"/>
                <a:gd name="T82" fmla="*/ 2303 w 3610"/>
                <a:gd name="T83" fmla="*/ 2638 h 3611"/>
                <a:gd name="T84" fmla="*/ 2244 w 3610"/>
                <a:gd name="T85" fmla="*/ 2392 h 3611"/>
                <a:gd name="T86" fmla="*/ 1941 w 3610"/>
                <a:gd name="T87" fmla="*/ 2589 h 3611"/>
                <a:gd name="T88" fmla="*/ 1601 w 3610"/>
                <a:gd name="T89" fmla="*/ 2698 h 3611"/>
                <a:gd name="T90" fmla="*/ 1237 w 3610"/>
                <a:gd name="T91" fmla="*/ 2714 h 3611"/>
                <a:gd name="T92" fmla="*/ 893 w 3610"/>
                <a:gd name="T93" fmla="*/ 2636 h 3611"/>
                <a:gd name="T94" fmla="*/ 579 w 3610"/>
                <a:gd name="T95" fmla="*/ 2473 h 3611"/>
                <a:gd name="T96" fmla="*/ 316 w 3610"/>
                <a:gd name="T97" fmla="*/ 2235 h 3611"/>
                <a:gd name="T98" fmla="*/ 131 w 3610"/>
                <a:gd name="T99" fmla="*/ 1947 h 3611"/>
                <a:gd name="T100" fmla="*/ 26 w 3610"/>
                <a:gd name="T101" fmla="*/ 1633 h 3611"/>
                <a:gd name="T102" fmla="*/ 0 w 3610"/>
                <a:gd name="T103" fmla="*/ 1305 h 3611"/>
                <a:gd name="T104" fmla="*/ 52 w 3610"/>
                <a:gd name="T105" fmla="*/ 978 h 3611"/>
                <a:gd name="T106" fmla="*/ 185 w 3610"/>
                <a:gd name="T107" fmla="*/ 670 h 3611"/>
                <a:gd name="T108" fmla="*/ 396 w 3610"/>
                <a:gd name="T109" fmla="*/ 398 h 3611"/>
                <a:gd name="T110" fmla="*/ 680 w 3610"/>
                <a:gd name="T111" fmla="*/ 179 h 3611"/>
                <a:gd name="T112" fmla="*/ 1004 w 3610"/>
                <a:gd name="T113" fmla="*/ 46 h 3611"/>
                <a:gd name="T114" fmla="*/ 1358 w 3610"/>
                <a:gd name="T115" fmla="*/ 0 h 3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10" h="3611">
                  <a:moveTo>
                    <a:pt x="2691" y="2543"/>
                  </a:moveTo>
                  <a:lnTo>
                    <a:pt x="2542" y="2690"/>
                  </a:lnTo>
                  <a:lnTo>
                    <a:pt x="3210" y="3358"/>
                  </a:lnTo>
                  <a:lnTo>
                    <a:pt x="3359" y="3211"/>
                  </a:lnTo>
                  <a:lnTo>
                    <a:pt x="2691" y="2543"/>
                  </a:lnTo>
                  <a:close/>
                  <a:moveTo>
                    <a:pt x="1358" y="209"/>
                  </a:moveTo>
                  <a:lnTo>
                    <a:pt x="1243" y="215"/>
                  </a:lnTo>
                  <a:lnTo>
                    <a:pt x="1132" y="231"/>
                  </a:lnTo>
                  <a:lnTo>
                    <a:pt x="1022" y="259"/>
                  </a:lnTo>
                  <a:lnTo>
                    <a:pt x="917" y="295"/>
                  </a:lnTo>
                  <a:lnTo>
                    <a:pt x="815" y="344"/>
                  </a:lnTo>
                  <a:lnTo>
                    <a:pt x="720" y="402"/>
                  </a:lnTo>
                  <a:lnTo>
                    <a:pt x="628" y="470"/>
                  </a:lnTo>
                  <a:lnTo>
                    <a:pt x="545" y="545"/>
                  </a:lnTo>
                  <a:lnTo>
                    <a:pt x="469" y="627"/>
                  </a:lnTo>
                  <a:lnTo>
                    <a:pt x="404" y="714"/>
                  </a:lnTo>
                  <a:lnTo>
                    <a:pt x="348" y="806"/>
                  </a:lnTo>
                  <a:lnTo>
                    <a:pt x="302" y="901"/>
                  </a:lnTo>
                  <a:lnTo>
                    <a:pt x="264" y="1000"/>
                  </a:lnTo>
                  <a:lnTo>
                    <a:pt x="237" y="1102"/>
                  </a:lnTo>
                  <a:lnTo>
                    <a:pt x="219" y="1203"/>
                  </a:lnTo>
                  <a:lnTo>
                    <a:pt x="209" y="1307"/>
                  </a:lnTo>
                  <a:lnTo>
                    <a:pt x="209" y="1412"/>
                  </a:lnTo>
                  <a:lnTo>
                    <a:pt x="219" y="1515"/>
                  </a:lnTo>
                  <a:lnTo>
                    <a:pt x="237" y="1617"/>
                  </a:lnTo>
                  <a:lnTo>
                    <a:pt x="264" y="1718"/>
                  </a:lnTo>
                  <a:lnTo>
                    <a:pt x="302" y="1817"/>
                  </a:lnTo>
                  <a:lnTo>
                    <a:pt x="348" y="1911"/>
                  </a:lnTo>
                  <a:lnTo>
                    <a:pt x="404" y="2004"/>
                  </a:lnTo>
                  <a:lnTo>
                    <a:pt x="469" y="2090"/>
                  </a:lnTo>
                  <a:lnTo>
                    <a:pt x="545" y="2173"/>
                  </a:lnTo>
                  <a:lnTo>
                    <a:pt x="628" y="2249"/>
                  </a:lnTo>
                  <a:lnTo>
                    <a:pt x="720" y="2316"/>
                  </a:lnTo>
                  <a:lnTo>
                    <a:pt x="815" y="2374"/>
                  </a:lnTo>
                  <a:lnTo>
                    <a:pt x="917" y="2422"/>
                  </a:lnTo>
                  <a:lnTo>
                    <a:pt x="1022" y="2460"/>
                  </a:lnTo>
                  <a:lnTo>
                    <a:pt x="1132" y="2487"/>
                  </a:lnTo>
                  <a:lnTo>
                    <a:pt x="1243" y="2503"/>
                  </a:lnTo>
                  <a:lnTo>
                    <a:pt x="1358" y="2509"/>
                  </a:lnTo>
                  <a:lnTo>
                    <a:pt x="1472" y="2503"/>
                  </a:lnTo>
                  <a:lnTo>
                    <a:pt x="1585" y="2487"/>
                  </a:lnTo>
                  <a:lnTo>
                    <a:pt x="1695" y="2460"/>
                  </a:lnTo>
                  <a:lnTo>
                    <a:pt x="1798" y="2422"/>
                  </a:lnTo>
                  <a:lnTo>
                    <a:pt x="1899" y="2374"/>
                  </a:lnTo>
                  <a:lnTo>
                    <a:pt x="1997" y="2316"/>
                  </a:lnTo>
                  <a:lnTo>
                    <a:pt x="2086" y="2249"/>
                  </a:lnTo>
                  <a:lnTo>
                    <a:pt x="2172" y="2173"/>
                  </a:lnTo>
                  <a:lnTo>
                    <a:pt x="2248" y="2090"/>
                  </a:lnTo>
                  <a:lnTo>
                    <a:pt x="2311" y="2004"/>
                  </a:lnTo>
                  <a:lnTo>
                    <a:pt x="2367" y="1911"/>
                  </a:lnTo>
                  <a:lnTo>
                    <a:pt x="2415" y="1817"/>
                  </a:lnTo>
                  <a:lnTo>
                    <a:pt x="2452" y="1718"/>
                  </a:lnTo>
                  <a:lnTo>
                    <a:pt x="2480" y="1617"/>
                  </a:lnTo>
                  <a:lnTo>
                    <a:pt x="2498" y="1515"/>
                  </a:lnTo>
                  <a:lnTo>
                    <a:pt x="2508" y="1412"/>
                  </a:lnTo>
                  <a:lnTo>
                    <a:pt x="2508" y="1307"/>
                  </a:lnTo>
                  <a:lnTo>
                    <a:pt x="2498" y="1203"/>
                  </a:lnTo>
                  <a:lnTo>
                    <a:pt x="2480" y="1102"/>
                  </a:lnTo>
                  <a:lnTo>
                    <a:pt x="2452" y="1000"/>
                  </a:lnTo>
                  <a:lnTo>
                    <a:pt x="2415" y="901"/>
                  </a:lnTo>
                  <a:lnTo>
                    <a:pt x="2367" y="806"/>
                  </a:lnTo>
                  <a:lnTo>
                    <a:pt x="2311" y="714"/>
                  </a:lnTo>
                  <a:lnTo>
                    <a:pt x="2248" y="627"/>
                  </a:lnTo>
                  <a:lnTo>
                    <a:pt x="2172" y="545"/>
                  </a:lnTo>
                  <a:lnTo>
                    <a:pt x="2086" y="470"/>
                  </a:lnTo>
                  <a:lnTo>
                    <a:pt x="1997" y="402"/>
                  </a:lnTo>
                  <a:lnTo>
                    <a:pt x="1899" y="344"/>
                  </a:lnTo>
                  <a:lnTo>
                    <a:pt x="1798" y="295"/>
                  </a:lnTo>
                  <a:lnTo>
                    <a:pt x="1695" y="259"/>
                  </a:lnTo>
                  <a:lnTo>
                    <a:pt x="1585" y="231"/>
                  </a:lnTo>
                  <a:lnTo>
                    <a:pt x="1472" y="215"/>
                  </a:lnTo>
                  <a:lnTo>
                    <a:pt x="1358" y="209"/>
                  </a:lnTo>
                  <a:close/>
                  <a:moveTo>
                    <a:pt x="1358" y="0"/>
                  </a:moveTo>
                  <a:lnTo>
                    <a:pt x="1478" y="4"/>
                  </a:lnTo>
                  <a:lnTo>
                    <a:pt x="1597" y="20"/>
                  </a:lnTo>
                  <a:lnTo>
                    <a:pt x="1713" y="46"/>
                  </a:lnTo>
                  <a:lnTo>
                    <a:pt x="1824" y="82"/>
                  </a:lnTo>
                  <a:lnTo>
                    <a:pt x="1933" y="126"/>
                  </a:lnTo>
                  <a:lnTo>
                    <a:pt x="2037" y="179"/>
                  </a:lnTo>
                  <a:lnTo>
                    <a:pt x="2136" y="243"/>
                  </a:lnTo>
                  <a:lnTo>
                    <a:pt x="2232" y="316"/>
                  </a:lnTo>
                  <a:lnTo>
                    <a:pt x="2321" y="398"/>
                  </a:lnTo>
                  <a:lnTo>
                    <a:pt x="2401" y="485"/>
                  </a:lnTo>
                  <a:lnTo>
                    <a:pt x="2470" y="577"/>
                  </a:lnTo>
                  <a:lnTo>
                    <a:pt x="2532" y="672"/>
                  </a:lnTo>
                  <a:lnTo>
                    <a:pt x="2586" y="774"/>
                  </a:lnTo>
                  <a:lnTo>
                    <a:pt x="2629" y="877"/>
                  </a:lnTo>
                  <a:lnTo>
                    <a:pt x="2665" y="982"/>
                  </a:lnTo>
                  <a:lnTo>
                    <a:pt x="2691" y="1090"/>
                  </a:lnTo>
                  <a:lnTo>
                    <a:pt x="2709" y="1199"/>
                  </a:lnTo>
                  <a:lnTo>
                    <a:pt x="2717" y="1310"/>
                  </a:lnTo>
                  <a:lnTo>
                    <a:pt x="2717" y="1420"/>
                  </a:lnTo>
                  <a:lnTo>
                    <a:pt x="2707" y="1531"/>
                  </a:lnTo>
                  <a:lnTo>
                    <a:pt x="2689" y="1640"/>
                  </a:lnTo>
                  <a:lnTo>
                    <a:pt x="2661" y="1748"/>
                  </a:lnTo>
                  <a:lnTo>
                    <a:pt x="2626" y="1853"/>
                  </a:lnTo>
                  <a:lnTo>
                    <a:pt x="2580" y="1957"/>
                  </a:lnTo>
                  <a:lnTo>
                    <a:pt x="2526" y="2056"/>
                  </a:lnTo>
                  <a:lnTo>
                    <a:pt x="2462" y="2151"/>
                  </a:lnTo>
                  <a:lnTo>
                    <a:pt x="2391" y="2243"/>
                  </a:lnTo>
                  <a:lnTo>
                    <a:pt x="2542" y="2394"/>
                  </a:lnTo>
                  <a:lnTo>
                    <a:pt x="2616" y="2320"/>
                  </a:lnTo>
                  <a:lnTo>
                    <a:pt x="2643" y="2300"/>
                  </a:lnTo>
                  <a:lnTo>
                    <a:pt x="2673" y="2291"/>
                  </a:lnTo>
                  <a:lnTo>
                    <a:pt x="2707" y="2291"/>
                  </a:lnTo>
                  <a:lnTo>
                    <a:pt x="2737" y="2300"/>
                  </a:lnTo>
                  <a:lnTo>
                    <a:pt x="2765" y="2320"/>
                  </a:lnTo>
                  <a:lnTo>
                    <a:pt x="3580" y="3137"/>
                  </a:lnTo>
                  <a:lnTo>
                    <a:pt x="3600" y="3163"/>
                  </a:lnTo>
                  <a:lnTo>
                    <a:pt x="3610" y="3195"/>
                  </a:lnTo>
                  <a:lnTo>
                    <a:pt x="3610" y="3227"/>
                  </a:lnTo>
                  <a:lnTo>
                    <a:pt x="3600" y="3257"/>
                  </a:lnTo>
                  <a:lnTo>
                    <a:pt x="3580" y="3285"/>
                  </a:lnTo>
                  <a:lnTo>
                    <a:pt x="3286" y="3581"/>
                  </a:lnTo>
                  <a:lnTo>
                    <a:pt x="3264" y="3597"/>
                  </a:lnTo>
                  <a:lnTo>
                    <a:pt x="3238" y="3607"/>
                  </a:lnTo>
                  <a:lnTo>
                    <a:pt x="3210" y="3611"/>
                  </a:lnTo>
                  <a:lnTo>
                    <a:pt x="3184" y="3607"/>
                  </a:lnTo>
                  <a:lnTo>
                    <a:pt x="3159" y="3597"/>
                  </a:lnTo>
                  <a:lnTo>
                    <a:pt x="3137" y="3581"/>
                  </a:lnTo>
                  <a:lnTo>
                    <a:pt x="2319" y="2764"/>
                  </a:lnTo>
                  <a:lnTo>
                    <a:pt x="2303" y="2742"/>
                  </a:lnTo>
                  <a:lnTo>
                    <a:pt x="2293" y="2718"/>
                  </a:lnTo>
                  <a:lnTo>
                    <a:pt x="2289" y="2690"/>
                  </a:lnTo>
                  <a:lnTo>
                    <a:pt x="2293" y="2662"/>
                  </a:lnTo>
                  <a:lnTo>
                    <a:pt x="2303" y="2638"/>
                  </a:lnTo>
                  <a:lnTo>
                    <a:pt x="2321" y="2617"/>
                  </a:lnTo>
                  <a:lnTo>
                    <a:pt x="2395" y="2543"/>
                  </a:lnTo>
                  <a:lnTo>
                    <a:pt x="2244" y="2392"/>
                  </a:lnTo>
                  <a:lnTo>
                    <a:pt x="2148" y="2465"/>
                  </a:lnTo>
                  <a:lnTo>
                    <a:pt x="2047" y="2531"/>
                  </a:lnTo>
                  <a:lnTo>
                    <a:pt x="1941" y="2589"/>
                  </a:lnTo>
                  <a:lnTo>
                    <a:pt x="1832" y="2634"/>
                  </a:lnTo>
                  <a:lnTo>
                    <a:pt x="1718" y="2670"/>
                  </a:lnTo>
                  <a:lnTo>
                    <a:pt x="1601" y="2698"/>
                  </a:lnTo>
                  <a:lnTo>
                    <a:pt x="1480" y="2714"/>
                  </a:lnTo>
                  <a:lnTo>
                    <a:pt x="1358" y="2718"/>
                  </a:lnTo>
                  <a:lnTo>
                    <a:pt x="1237" y="2714"/>
                  </a:lnTo>
                  <a:lnTo>
                    <a:pt x="1120" y="2698"/>
                  </a:lnTo>
                  <a:lnTo>
                    <a:pt x="1004" y="2672"/>
                  </a:lnTo>
                  <a:lnTo>
                    <a:pt x="893" y="2636"/>
                  </a:lnTo>
                  <a:lnTo>
                    <a:pt x="784" y="2593"/>
                  </a:lnTo>
                  <a:lnTo>
                    <a:pt x="680" y="2537"/>
                  </a:lnTo>
                  <a:lnTo>
                    <a:pt x="579" y="2473"/>
                  </a:lnTo>
                  <a:lnTo>
                    <a:pt x="485" y="2402"/>
                  </a:lnTo>
                  <a:lnTo>
                    <a:pt x="396" y="2320"/>
                  </a:lnTo>
                  <a:lnTo>
                    <a:pt x="316" y="2235"/>
                  </a:lnTo>
                  <a:lnTo>
                    <a:pt x="247" y="2143"/>
                  </a:lnTo>
                  <a:lnTo>
                    <a:pt x="185" y="2048"/>
                  </a:lnTo>
                  <a:lnTo>
                    <a:pt x="131" y="1947"/>
                  </a:lnTo>
                  <a:lnTo>
                    <a:pt x="87" y="1845"/>
                  </a:lnTo>
                  <a:lnTo>
                    <a:pt x="52" y="1740"/>
                  </a:lnTo>
                  <a:lnTo>
                    <a:pt x="26" y="1633"/>
                  </a:lnTo>
                  <a:lnTo>
                    <a:pt x="8" y="1523"/>
                  </a:lnTo>
                  <a:lnTo>
                    <a:pt x="0" y="1414"/>
                  </a:lnTo>
                  <a:lnTo>
                    <a:pt x="0" y="1305"/>
                  </a:lnTo>
                  <a:lnTo>
                    <a:pt x="8" y="1195"/>
                  </a:lnTo>
                  <a:lnTo>
                    <a:pt x="26" y="1086"/>
                  </a:lnTo>
                  <a:lnTo>
                    <a:pt x="52" y="978"/>
                  </a:lnTo>
                  <a:lnTo>
                    <a:pt x="87" y="873"/>
                  </a:lnTo>
                  <a:lnTo>
                    <a:pt x="131" y="770"/>
                  </a:lnTo>
                  <a:lnTo>
                    <a:pt x="185" y="670"/>
                  </a:lnTo>
                  <a:lnTo>
                    <a:pt x="247" y="575"/>
                  </a:lnTo>
                  <a:lnTo>
                    <a:pt x="316" y="483"/>
                  </a:lnTo>
                  <a:lnTo>
                    <a:pt x="396" y="398"/>
                  </a:lnTo>
                  <a:lnTo>
                    <a:pt x="485" y="316"/>
                  </a:lnTo>
                  <a:lnTo>
                    <a:pt x="579" y="243"/>
                  </a:lnTo>
                  <a:lnTo>
                    <a:pt x="680" y="179"/>
                  </a:lnTo>
                  <a:lnTo>
                    <a:pt x="784" y="126"/>
                  </a:lnTo>
                  <a:lnTo>
                    <a:pt x="893" y="82"/>
                  </a:lnTo>
                  <a:lnTo>
                    <a:pt x="1004" y="46"/>
                  </a:lnTo>
                  <a:lnTo>
                    <a:pt x="1120" y="20"/>
                  </a:lnTo>
                  <a:lnTo>
                    <a:pt x="1237" y="4"/>
                  </a:lnTo>
                  <a:lnTo>
                    <a:pt x="135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97" name="Freeform 71">
              <a:extLst>
                <a:ext uri="{FF2B5EF4-FFF2-40B4-BE49-F238E27FC236}">
                  <a16:creationId xmlns:a16="http://schemas.microsoft.com/office/drawing/2014/main" id="{4D642D5B-034C-EF4C-1530-B96F5A1E8C3C}"/>
                </a:ext>
              </a:extLst>
            </p:cNvPr>
            <p:cNvSpPr>
              <a:spLocks noEditPoints="1"/>
            </p:cNvSpPr>
            <p:nvPr/>
          </p:nvSpPr>
          <p:spPr bwMode="auto">
            <a:xfrm>
              <a:off x="9534217" y="2395959"/>
              <a:ext cx="119030" cy="120740"/>
            </a:xfrm>
            <a:custGeom>
              <a:avLst/>
              <a:gdLst>
                <a:gd name="T0" fmla="*/ 857 w 1881"/>
                <a:gd name="T1" fmla="*/ 213 h 1882"/>
                <a:gd name="T2" fmla="*/ 698 w 1881"/>
                <a:gd name="T3" fmla="*/ 250 h 1882"/>
                <a:gd name="T4" fmla="*/ 551 w 1881"/>
                <a:gd name="T5" fmla="*/ 320 h 1882"/>
                <a:gd name="T6" fmla="*/ 423 w 1881"/>
                <a:gd name="T7" fmla="*/ 423 h 1882"/>
                <a:gd name="T8" fmla="*/ 318 w 1881"/>
                <a:gd name="T9" fmla="*/ 557 h 1882"/>
                <a:gd name="T10" fmla="*/ 248 w 1881"/>
                <a:gd name="T11" fmla="*/ 704 h 1882"/>
                <a:gd name="T12" fmla="*/ 212 w 1881"/>
                <a:gd name="T13" fmla="*/ 861 h 1882"/>
                <a:gd name="T14" fmla="*/ 212 w 1881"/>
                <a:gd name="T15" fmla="*/ 1022 h 1882"/>
                <a:gd name="T16" fmla="*/ 248 w 1881"/>
                <a:gd name="T17" fmla="*/ 1179 h 1882"/>
                <a:gd name="T18" fmla="*/ 318 w 1881"/>
                <a:gd name="T19" fmla="*/ 1326 h 1882"/>
                <a:gd name="T20" fmla="*/ 423 w 1881"/>
                <a:gd name="T21" fmla="*/ 1459 h 1882"/>
                <a:gd name="T22" fmla="*/ 551 w 1881"/>
                <a:gd name="T23" fmla="*/ 1562 h 1882"/>
                <a:gd name="T24" fmla="*/ 698 w 1881"/>
                <a:gd name="T25" fmla="*/ 1632 h 1882"/>
                <a:gd name="T26" fmla="*/ 857 w 1881"/>
                <a:gd name="T27" fmla="*/ 1668 h 1882"/>
                <a:gd name="T28" fmla="*/ 1024 w 1881"/>
                <a:gd name="T29" fmla="*/ 1668 h 1882"/>
                <a:gd name="T30" fmla="*/ 1183 w 1881"/>
                <a:gd name="T31" fmla="*/ 1632 h 1882"/>
                <a:gd name="T32" fmla="*/ 1328 w 1881"/>
                <a:gd name="T33" fmla="*/ 1562 h 1882"/>
                <a:gd name="T34" fmla="*/ 1458 w 1881"/>
                <a:gd name="T35" fmla="*/ 1459 h 1882"/>
                <a:gd name="T36" fmla="*/ 1563 w 1881"/>
                <a:gd name="T37" fmla="*/ 1326 h 1882"/>
                <a:gd name="T38" fmla="*/ 1633 w 1881"/>
                <a:gd name="T39" fmla="*/ 1179 h 1882"/>
                <a:gd name="T40" fmla="*/ 1668 w 1881"/>
                <a:gd name="T41" fmla="*/ 1022 h 1882"/>
                <a:gd name="T42" fmla="*/ 1668 w 1881"/>
                <a:gd name="T43" fmla="*/ 861 h 1882"/>
                <a:gd name="T44" fmla="*/ 1633 w 1881"/>
                <a:gd name="T45" fmla="*/ 704 h 1882"/>
                <a:gd name="T46" fmla="*/ 1563 w 1881"/>
                <a:gd name="T47" fmla="*/ 557 h 1882"/>
                <a:gd name="T48" fmla="*/ 1458 w 1881"/>
                <a:gd name="T49" fmla="*/ 423 h 1882"/>
                <a:gd name="T50" fmla="*/ 1328 w 1881"/>
                <a:gd name="T51" fmla="*/ 320 h 1882"/>
                <a:gd name="T52" fmla="*/ 1183 w 1881"/>
                <a:gd name="T53" fmla="*/ 250 h 1882"/>
                <a:gd name="T54" fmla="*/ 1024 w 1881"/>
                <a:gd name="T55" fmla="*/ 213 h 1882"/>
                <a:gd name="T56" fmla="*/ 940 w 1881"/>
                <a:gd name="T57" fmla="*/ 0 h 1882"/>
                <a:gd name="T58" fmla="*/ 1125 w 1881"/>
                <a:gd name="T59" fmla="*/ 18 h 1882"/>
                <a:gd name="T60" fmla="*/ 1300 w 1881"/>
                <a:gd name="T61" fmla="*/ 71 h 1882"/>
                <a:gd name="T62" fmla="*/ 1462 w 1881"/>
                <a:gd name="T63" fmla="*/ 157 h 1882"/>
                <a:gd name="T64" fmla="*/ 1607 w 1881"/>
                <a:gd name="T65" fmla="*/ 276 h 1882"/>
                <a:gd name="T66" fmla="*/ 1726 w 1881"/>
                <a:gd name="T67" fmla="*/ 423 h 1882"/>
                <a:gd name="T68" fmla="*/ 1814 w 1881"/>
                <a:gd name="T69" fmla="*/ 586 h 1882"/>
                <a:gd name="T70" fmla="*/ 1865 w 1881"/>
                <a:gd name="T71" fmla="*/ 761 h 1882"/>
                <a:gd name="T72" fmla="*/ 1881 w 1881"/>
                <a:gd name="T73" fmla="*/ 940 h 1882"/>
                <a:gd name="T74" fmla="*/ 1865 w 1881"/>
                <a:gd name="T75" fmla="*/ 1121 h 1882"/>
                <a:gd name="T76" fmla="*/ 1814 w 1881"/>
                <a:gd name="T77" fmla="*/ 1296 h 1882"/>
                <a:gd name="T78" fmla="*/ 1726 w 1881"/>
                <a:gd name="T79" fmla="*/ 1459 h 1882"/>
                <a:gd name="T80" fmla="*/ 1607 w 1881"/>
                <a:gd name="T81" fmla="*/ 1606 h 1882"/>
                <a:gd name="T82" fmla="*/ 1462 w 1881"/>
                <a:gd name="T83" fmla="*/ 1725 h 1882"/>
                <a:gd name="T84" fmla="*/ 1300 w 1881"/>
                <a:gd name="T85" fmla="*/ 1811 h 1882"/>
                <a:gd name="T86" fmla="*/ 1125 w 1881"/>
                <a:gd name="T87" fmla="*/ 1865 h 1882"/>
                <a:gd name="T88" fmla="*/ 940 w 1881"/>
                <a:gd name="T89" fmla="*/ 1882 h 1882"/>
                <a:gd name="T90" fmla="*/ 755 w 1881"/>
                <a:gd name="T91" fmla="*/ 1865 h 1882"/>
                <a:gd name="T92" fmla="*/ 580 w 1881"/>
                <a:gd name="T93" fmla="*/ 1811 h 1882"/>
                <a:gd name="T94" fmla="*/ 417 w 1881"/>
                <a:gd name="T95" fmla="*/ 1725 h 1882"/>
                <a:gd name="T96" fmla="*/ 274 w 1881"/>
                <a:gd name="T97" fmla="*/ 1606 h 1882"/>
                <a:gd name="T98" fmla="*/ 155 w 1881"/>
                <a:gd name="T99" fmla="*/ 1459 h 1882"/>
                <a:gd name="T100" fmla="*/ 67 w 1881"/>
                <a:gd name="T101" fmla="*/ 1296 h 1882"/>
                <a:gd name="T102" fmla="*/ 16 w 1881"/>
                <a:gd name="T103" fmla="*/ 1121 h 1882"/>
                <a:gd name="T104" fmla="*/ 0 w 1881"/>
                <a:gd name="T105" fmla="*/ 940 h 1882"/>
                <a:gd name="T106" fmla="*/ 16 w 1881"/>
                <a:gd name="T107" fmla="*/ 761 h 1882"/>
                <a:gd name="T108" fmla="*/ 67 w 1881"/>
                <a:gd name="T109" fmla="*/ 586 h 1882"/>
                <a:gd name="T110" fmla="*/ 155 w 1881"/>
                <a:gd name="T111" fmla="*/ 423 h 1882"/>
                <a:gd name="T112" fmla="*/ 274 w 1881"/>
                <a:gd name="T113" fmla="*/ 276 h 1882"/>
                <a:gd name="T114" fmla="*/ 417 w 1881"/>
                <a:gd name="T115" fmla="*/ 157 h 1882"/>
                <a:gd name="T116" fmla="*/ 580 w 1881"/>
                <a:gd name="T117" fmla="*/ 71 h 1882"/>
                <a:gd name="T118" fmla="*/ 755 w 1881"/>
                <a:gd name="T119" fmla="*/ 18 h 1882"/>
                <a:gd name="T120" fmla="*/ 940 w 1881"/>
                <a:gd name="T121" fmla="*/ 0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81" h="1882">
                  <a:moveTo>
                    <a:pt x="940" y="209"/>
                  </a:moveTo>
                  <a:lnTo>
                    <a:pt x="857" y="213"/>
                  </a:lnTo>
                  <a:lnTo>
                    <a:pt x="775" y="227"/>
                  </a:lnTo>
                  <a:lnTo>
                    <a:pt x="698" y="250"/>
                  </a:lnTo>
                  <a:lnTo>
                    <a:pt x="622" y="280"/>
                  </a:lnTo>
                  <a:lnTo>
                    <a:pt x="551" y="320"/>
                  </a:lnTo>
                  <a:lnTo>
                    <a:pt x="485" y="368"/>
                  </a:lnTo>
                  <a:lnTo>
                    <a:pt x="423" y="423"/>
                  </a:lnTo>
                  <a:lnTo>
                    <a:pt x="366" y="487"/>
                  </a:lnTo>
                  <a:lnTo>
                    <a:pt x="318" y="557"/>
                  </a:lnTo>
                  <a:lnTo>
                    <a:pt x="278" y="628"/>
                  </a:lnTo>
                  <a:lnTo>
                    <a:pt x="248" y="704"/>
                  </a:lnTo>
                  <a:lnTo>
                    <a:pt x="226" y="781"/>
                  </a:lnTo>
                  <a:lnTo>
                    <a:pt x="212" y="861"/>
                  </a:lnTo>
                  <a:lnTo>
                    <a:pt x="208" y="940"/>
                  </a:lnTo>
                  <a:lnTo>
                    <a:pt x="212" y="1022"/>
                  </a:lnTo>
                  <a:lnTo>
                    <a:pt x="226" y="1101"/>
                  </a:lnTo>
                  <a:lnTo>
                    <a:pt x="248" y="1179"/>
                  </a:lnTo>
                  <a:lnTo>
                    <a:pt x="278" y="1254"/>
                  </a:lnTo>
                  <a:lnTo>
                    <a:pt x="318" y="1326"/>
                  </a:lnTo>
                  <a:lnTo>
                    <a:pt x="366" y="1395"/>
                  </a:lnTo>
                  <a:lnTo>
                    <a:pt x="423" y="1459"/>
                  </a:lnTo>
                  <a:lnTo>
                    <a:pt x="485" y="1515"/>
                  </a:lnTo>
                  <a:lnTo>
                    <a:pt x="551" y="1562"/>
                  </a:lnTo>
                  <a:lnTo>
                    <a:pt x="622" y="1600"/>
                  </a:lnTo>
                  <a:lnTo>
                    <a:pt x="698" y="1632"/>
                  </a:lnTo>
                  <a:lnTo>
                    <a:pt x="775" y="1654"/>
                  </a:lnTo>
                  <a:lnTo>
                    <a:pt x="857" y="1668"/>
                  </a:lnTo>
                  <a:lnTo>
                    <a:pt x="940" y="1674"/>
                  </a:lnTo>
                  <a:lnTo>
                    <a:pt x="1024" y="1668"/>
                  </a:lnTo>
                  <a:lnTo>
                    <a:pt x="1104" y="1654"/>
                  </a:lnTo>
                  <a:lnTo>
                    <a:pt x="1183" y="1632"/>
                  </a:lnTo>
                  <a:lnTo>
                    <a:pt x="1259" y="1600"/>
                  </a:lnTo>
                  <a:lnTo>
                    <a:pt x="1328" y="1562"/>
                  </a:lnTo>
                  <a:lnTo>
                    <a:pt x="1396" y="1515"/>
                  </a:lnTo>
                  <a:lnTo>
                    <a:pt x="1458" y="1459"/>
                  </a:lnTo>
                  <a:lnTo>
                    <a:pt x="1515" y="1395"/>
                  </a:lnTo>
                  <a:lnTo>
                    <a:pt x="1563" y="1326"/>
                  </a:lnTo>
                  <a:lnTo>
                    <a:pt x="1603" y="1254"/>
                  </a:lnTo>
                  <a:lnTo>
                    <a:pt x="1633" y="1179"/>
                  </a:lnTo>
                  <a:lnTo>
                    <a:pt x="1655" y="1101"/>
                  </a:lnTo>
                  <a:lnTo>
                    <a:pt x="1668" y="1022"/>
                  </a:lnTo>
                  <a:lnTo>
                    <a:pt x="1672" y="940"/>
                  </a:lnTo>
                  <a:lnTo>
                    <a:pt x="1668" y="861"/>
                  </a:lnTo>
                  <a:lnTo>
                    <a:pt x="1655" y="781"/>
                  </a:lnTo>
                  <a:lnTo>
                    <a:pt x="1633" y="704"/>
                  </a:lnTo>
                  <a:lnTo>
                    <a:pt x="1603" y="628"/>
                  </a:lnTo>
                  <a:lnTo>
                    <a:pt x="1563" y="557"/>
                  </a:lnTo>
                  <a:lnTo>
                    <a:pt x="1515" y="487"/>
                  </a:lnTo>
                  <a:lnTo>
                    <a:pt x="1458" y="423"/>
                  </a:lnTo>
                  <a:lnTo>
                    <a:pt x="1396" y="368"/>
                  </a:lnTo>
                  <a:lnTo>
                    <a:pt x="1328" y="320"/>
                  </a:lnTo>
                  <a:lnTo>
                    <a:pt x="1259" y="280"/>
                  </a:lnTo>
                  <a:lnTo>
                    <a:pt x="1183" y="250"/>
                  </a:lnTo>
                  <a:lnTo>
                    <a:pt x="1104" y="227"/>
                  </a:lnTo>
                  <a:lnTo>
                    <a:pt x="1024" y="213"/>
                  </a:lnTo>
                  <a:lnTo>
                    <a:pt x="940" y="209"/>
                  </a:lnTo>
                  <a:close/>
                  <a:moveTo>
                    <a:pt x="940" y="0"/>
                  </a:moveTo>
                  <a:lnTo>
                    <a:pt x="1034" y="4"/>
                  </a:lnTo>
                  <a:lnTo>
                    <a:pt x="1125" y="18"/>
                  </a:lnTo>
                  <a:lnTo>
                    <a:pt x="1215" y="40"/>
                  </a:lnTo>
                  <a:lnTo>
                    <a:pt x="1300" y="71"/>
                  </a:lnTo>
                  <a:lnTo>
                    <a:pt x="1384" y="109"/>
                  </a:lnTo>
                  <a:lnTo>
                    <a:pt x="1462" y="157"/>
                  </a:lnTo>
                  <a:lnTo>
                    <a:pt x="1537" y="213"/>
                  </a:lnTo>
                  <a:lnTo>
                    <a:pt x="1607" y="276"/>
                  </a:lnTo>
                  <a:lnTo>
                    <a:pt x="1670" y="348"/>
                  </a:lnTo>
                  <a:lnTo>
                    <a:pt x="1726" y="423"/>
                  </a:lnTo>
                  <a:lnTo>
                    <a:pt x="1774" y="503"/>
                  </a:lnTo>
                  <a:lnTo>
                    <a:pt x="1814" y="586"/>
                  </a:lnTo>
                  <a:lnTo>
                    <a:pt x="1844" y="674"/>
                  </a:lnTo>
                  <a:lnTo>
                    <a:pt x="1865" y="761"/>
                  </a:lnTo>
                  <a:lnTo>
                    <a:pt x="1877" y="851"/>
                  </a:lnTo>
                  <a:lnTo>
                    <a:pt x="1881" y="940"/>
                  </a:lnTo>
                  <a:lnTo>
                    <a:pt x="1877" y="1032"/>
                  </a:lnTo>
                  <a:lnTo>
                    <a:pt x="1865" y="1121"/>
                  </a:lnTo>
                  <a:lnTo>
                    <a:pt x="1844" y="1209"/>
                  </a:lnTo>
                  <a:lnTo>
                    <a:pt x="1814" y="1296"/>
                  </a:lnTo>
                  <a:lnTo>
                    <a:pt x="1774" y="1380"/>
                  </a:lnTo>
                  <a:lnTo>
                    <a:pt x="1726" y="1459"/>
                  </a:lnTo>
                  <a:lnTo>
                    <a:pt x="1670" y="1535"/>
                  </a:lnTo>
                  <a:lnTo>
                    <a:pt x="1607" y="1606"/>
                  </a:lnTo>
                  <a:lnTo>
                    <a:pt x="1537" y="1670"/>
                  </a:lnTo>
                  <a:lnTo>
                    <a:pt x="1462" y="1725"/>
                  </a:lnTo>
                  <a:lnTo>
                    <a:pt x="1384" y="1771"/>
                  </a:lnTo>
                  <a:lnTo>
                    <a:pt x="1300" y="1811"/>
                  </a:lnTo>
                  <a:lnTo>
                    <a:pt x="1215" y="1843"/>
                  </a:lnTo>
                  <a:lnTo>
                    <a:pt x="1125" y="1865"/>
                  </a:lnTo>
                  <a:lnTo>
                    <a:pt x="1034" y="1879"/>
                  </a:lnTo>
                  <a:lnTo>
                    <a:pt x="940" y="1882"/>
                  </a:lnTo>
                  <a:lnTo>
                    <a:pt x="847" y="1879"/>
                  </a:lnTo>
                  <a:lnTo>
                    <a:pt x="755" y="1865"/>
                  </a:lnTo>
                  <a:lnTo>
                    <a:pt x="666" y="1843"/>
                  </a:lnTo>
                  <a:lnTo>
                    <a:pt x="580" y="1811"/>
                  </a:lnTo>
                  <a:lnTo>
                    <a:pt x="497" y="1771"/>
                  </a:lnTo>
                  <a:lnTo>
                    <a:pt x="417" y="1725"/>
                  </a:lnTo>
                  <a:lnTo>
                    <a:pt x="344" y="1670"/>
                  </a:lnTo>
                  <a:lnTo>
                    <a:pt x="274" y="1606"/>
                  </a:lnTo>
                  <a:lnTo>
                    <a:pt x="210" y="1535"/>
                  </a:lnTo>
                  <a:lnTo>
                    <a:pt x="155" y="1459"/>
                  </a:lnTo>
                  <a:lnTo>
                    <a:pt x="107" y="1380"/>
                  </a:lnTo>
                  <a:lnTo>
                    <a:pt x="67" y="1296"/>
                  </a:lnTo>
                  <a:lnTo>
                    <a:pt x="37" y="1209"/>
                  </a:lnTo>
                  <a:lnTo>
                    <a:pt x="16" y="1121"/>
                  </a:lnTo>
                  <a:lnTo>
                    <a:pt x="4" y="1032"/>
                  </a:lnTo>
                  <a:lnTo>
                    <a:pt x="0" y="940"/>
                  </a:lnTo>
                  <a:lnTo>
                    <a:pt x="4" y="851"/>
                  </a:lnTo>
                  <a:lnTo>
                    <a:pt x="16" y="761"/>
                  </a:lnTo>
                  <a:lnTo>
                    <a:pt x="37" y="674"/>
                  </a:lnTo>
                  <a:lnTo>
                    <a:pt x="67" y="586"/>
                  </a:lnTo>
                  <a:lnTo>
                    <a:pt x="107" y="503"/>
                  </a:lnTo>
                  <a:lnTo>
                    <a:pt x="155" y="423"/>
                  </a:lnTo>
                  <a:lnTo>
                    <a:pt x="210" y="348"/>
                  </a:lnTo>
                  <a:lnTo>
                    <a:pt x="274" y="276"/>
                  </a:lnTo>
                  <a:lnTo>
                    <a:pt x="344" y="213"/>
                  </a:lnTo>
                  <a:lnTo>
                    <a:pt x="417" y="157"/>
                  </a:lnTo>
                  <a:lnTo>
                    <a:pt x="497" y="109"/>
                  </a:lnTo>
                  <a:lnTo>
                    <a:pt x="580" y="71"/>
                  </a:lnTo>
                  <a:lnTo>
                    <a:pt x="666" y="40"/>
                  </a:lnTo>
                  <a:lnTo>
                    <a:pt x="755" y="18"/>
                  </a:lnTo>
                  <a:lnTo>
                    <a:pt x="847" y="4"/>
                  </a:lnTo>
                  <a:lnTo>
                    <a:pt x="9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98" name="Freeform 66">
              <a:extLst>
                <a:ext uri="{FF2B5EF4-FFF2-40B4-BE49-F238E27FC236}">
                  <a16:creationId xmlns:a16="http://schemas.microsoft.com/office/drawing/2014/main" id="{AE423923-D28A-EE73-C808-264EF1C28F37}"/>
                </a:ext>
              </a:extLst>
            </p:cNvPr>
            <p:cNvSpPr>
              <a:spLocks noEditPoints="1"/>
            </p:cNvSpPr>
            <p:nvPr/>
          </p:nvSpPr>
          <p:spPr bwMode="auto">
            <a:xfrm>
              <a:off x="9414555" y="2268033"/>
              <a:ext cx="414770" cy="380184"/>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pic>
        <p:nvPicPr>
          <p:cNvPr id="99" name="Picture 2" descr="cinema Icon 1468738">
            <a:extLst>
              <a:ext uri="{FF2B5EF4-FFF2-40B4-BE49-F238E27FC236}">
                <a16:creationId xmlns:a16="http://schemas.microsoft.com/office/drawing/2014/main" id="{9AEDE57F-F00E-8C16-7B39-B2B630AA62AB}"/>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67298" y="1841475"/>
            <a:ext cx="456164" cy="456164"/>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4" descr="message Icon 4702918">
            <a:extLst>
              <a:ext uri="{FF2B5EF4-FFF2-40B4-BE49-F238E27FC236}">
                <a16:creationId xmlns:a16="http://schemas.microsoft.com/office/drawing/2014/main" id="{D860D165-EB05-37D8-53A4-5FC0FBBF5BDA}"/>
              </a:ext>
            </a:extLst>
          </p:cNvPr>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71490" y="1874715"/>
            <a:ext cx="381998" cy="381998"/>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descr="social media Icon 2731512">
            <a:extLst>
              <a:ext uri="{FF2B5EF4-FFF2-40B4-BE49-F238E27FC236}">
                <a16:creationId xmlns:a16="http://schemas.microsoft.com/office/drawing/2014/main" id="{13F34279-0073-680B-4F81-5885B4C941E1}"/>
              </a:ext>
            </a:extLst>
          </p:cNvPr>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80066" y="1866144"/>
            <a:ext cx="373816" cy="373816"/>
          </a:xfrm>
          <a:prstGeom prst="rect">
            <a:avLst/>
          </a:prstGeom>
          <a:noFill/>
          <a:extLst>
            <a:ext uri="{909E8E84-426E-40DD-AFC4-6F175D3DCCD1}">
              <a14:hiddenFill xmlns:a14="http://schemas.microsoft.com/office/drawing/2010/main">
                <a:solidFill>
                  <a:srgbClr val="FFFFFF"/>
                </a:solidFill>
              </a14:hiddenFill>
            </a:ext>
          </a:extLst>
        </p:spPr>
      </p:pic>
      <p:grpSp>
        <p:nvGrpSpPr>
          <p:cNvPr id="102" name="Group 101">
            <a:extLst>
              <a:ext uri="{FF2B5EF4-FFF2-40B4-BE49-F238E27FC236}">
                <a16:creationId xmlns:a16="http://schemas.microsoft.com/office/drawing/2014/main" id="{3C42721E-0E7F-F93F-1C6F-94FDD49BB6E5}"/>
              </a:ext>
            </a:extLst>
          </p:cNvPr>
          <p:cNvGrpSpPr/>
          <p:nvPr/>
        </p:nvGrpSpPr>
        <p:grpSpPr>
          <a:xfrm>
            <a:off x="2632583" y="1898759"/>
            <a:ext cx="462309" cy="321812"/>
            <a:chOff x="2502918" y="1867736"/>
            <a:chExt cx="588310" cy="416076"/>
          </a:xfrm>
        </p:grpSpPr>
        <p:sp>
          <p:nvSpPr>
            <p:cNvPr id="103" name="Oval 5">
              <a:extLst>
                <a:ext uri="{FF2B5EF4-FFF2-40B4-BE49-F238E27FC236}">
                  <a16:creationId xmlns:a16="http://schemas.microsoft.com/office/drawing/2014/main" id="{82A44852-E88C-FF50-689E-937B047AA001}"/>
                </a:ext>
              </a:extLst>
            </p:cNvPr>
            <p:cNvSpPr>
              <a:spLocks noChangeArrowheads="1"/>
            </p:cNvSpPr>
            <p:nvPr/>
          </p:nvSpPr>
          <p:spPr bwMode="auto">
            <a:xfrm>
              <a:off x="2787397" y="2154151"/>
              <a:ext cx="15482" cy="15482"/>
            </a:xfrm>
            <a:prstGeom prst="ellipse">
              <a:avLst/>
            </a:prstGeom>
            <a:solidFill>
              <a:srgbClr val="E105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04" name="Freeform 6">
              <a:extLst>
                <a:ext uri="{FF2B5EF4-FFF2-40B4-BE49-F238E27FC236}">
                  <a16:creationId xmlns:a16="http://schemas.microsoft.com/office/drawing/2014/main" id="{F95D7E8D-11E2-4FF8-6C52-FC9151020B4B}"/>
                </a:ext>
              </a:extLst>
            </p:cNvPr>
            <p:cNvSpPr>
              <a:spLocks noEditPoints="1"/>
            </p:cNvSpPr>
            <p:nvPr/>
          </p:nvSpPr>
          <p:spPr bwMode="auto">
            <a:xfrm>
              <a:off x="2502918" y="1867736"/>
              <a:ext cx="588310" cy="416076"/>
            </a:xfrm>
            <a:custGeom>
              <a:avLst/>
              <a:gdLst>
                <a:gd name="T0" fmla="*/ 170 w 182"/>
                <a:gd name="T1" fmla="*/ 0 h 128"/>
                <a:gd name="T2" fmla="*/ 12 w 182"/>
                <a:gd name="T3" fmla="*/ 0 h 128"/>
                <a:gd name="T4" fmla="*/ 0 w 182"/>
                <a:gd name="T5" fmla="*/ 12 h 128"/>
                <a:gd name="T6" fmla="*/ 0 w 182"/>
                <a:gd name="T7" fmla="*/ 94 h 128"/>
                <a:gd name="T8" fmla="*/ 12 w 182"/>
                <a:gd name="T9" fmla="*/ 106 h 128"/>
                <a:gd name="T10" fmla="*/ 71 w 182"/>
                <a:gd name="T11" fmla="*/ 106 h 128"/>
                <a:gd name="T12" fmla="*/ 71 w 182"/>
                <a:gd name="T13" fmla="*/ 123 h 128"/>
                <a:gd name="T14" fmla="*/ 48 w 182"/>
                <a:gd name="T15" fmla="*/ 123 h 128"/>
                <a:gd name="T16" fmla="*/ 45 w 182"/>
                <a:gd name="T17" fmla="*/ 126 h 128"/>
                <a:gd name="T18" fmla="*/ 48 w 182"/>
                <a:gd name="T19" fmla="*/ 128 h 128"/>
                <a:gd name="T20" fmla="*/ 134 w 182"/>
                <a:gd name="T21" fmla="*/ 128 h 128"/>
                <a:gd name="T22" fmla="*/ 136 w 182"/>
                <a:gd name="T23" fmla="*/ 126 h 128"/>
                <a:gd name="T24" fmla="*/ 134 w 182"/>
                <a:gd name="T25" fmla="*/ 123 h 128"/>
                <a:gd name="T26" fmla="*/ 111 w 182"/>
                <a:gd name="T27" fmla="*/ 123 h 128"/>
                <a:gd name="T28" fmla="*/ 111 w 182"/>
                <a:gd name="T29" fmla="*/ 106 h 128"/>
                <a:gd name="T30" fmla="*/ 170 w 182"/>
                <a:gd name="T31" fmla="*/ 106 h 128"/>
                <a:gd name="T32" fmla="*/ 182 w 182"/>
                <a:gd name="T33" fmla="*/ 94 h 128"/>
                <a:gd name="T34" fmla="*/ 182 w 182"/>
                <a:gd name="T35" fmla="*/ 12 h 128"/>
                <a:gd name="T36" fmla="*/ 170 w 182"/>
                <a:gd name="T37" fmla="*/ 0 h 128"/>
                <a:gd name="T38" fmla="*/ 106 w 182"/>
                <a:gd name="T39" fmla="*/ 123 h 128"/>
                <a:gd name="T40" fmla="*/ 76 w 182"/>
                <a:gd name="T41" fmla="*/ 123 h 128"/>
                <a:gd name="T42" fmla="*/ 76 w 182"/>
                <a:gd name="T43" fmla="*/ 106 h 128"/>
                <a:gd name="T44" fmla="*/ 106 w 182"/>
                <a:gd name="T45" fmla="*/ 106 h 128"/>
                <a:gd name="T46" fmla="*/ 106 w 182"/>
                <a:gd name="T47" fmla="*/ 123 h 128"/>
                <a:gd name="T48" fmla="*/ 177 w 182"/>
                <a:gd name="T49" fmla="*/ 94 h 128"/>
                <a:gd name="T50" fmla="*/ 170 w 182"/>
                <a:gd name="T51" fmla="*/ 101 h 128"/>
                <a:gd name="T52" fmla="*/ 12 w 182"/>
                <a:gd name="T53" fmla="*/ 101 h 128"/>
                <a:gd name="T54" fmla="*/ 5 w 182"/>
                <a:gd name="T55" fmla="*/ 94 h 128"/>
                <a:gd name="T56" fmla="*/ 5 w 182"/>
                <a:gd name="T57" fmla="*/ 12 h 128"/>
                <a:gd name="T58" fmla="*/ 12 w 182"/>
                <a:gd name="T59" fmla="*/ 5 h 128"/>
                <a:gd name="T60" fmla="*/ 170 w 182"/>
                <a:gd name="T61" fmla="*/ 5 h 128"/>
                <a:gd name="T62" fmla="*/ 177 w 182"/>
                <a:gd name="T63" fmla="*/ 12 h 128"/>
                <a:gd name="T64" fmla="*/ 177 w 182"/>
                <a:gd name="T65" fmla="*/ 9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128">
                  <a:moveTo>
                    <a:pt x="170" y="0"/>
                  </a:moveTo>
                  <a:cubicBezTo>
                    <a:pt x="12" y="0"/>
                    <a:pt x="12" y="0"/>
                    <a:pt x="12" y="0"/>
                  </a:cubicBezTo>
                  <a:cubicBezTo>
                    <a:pt x="5" y="0"/>
                    <a:pt x="0" y="6"/>
                    <a:pt x="0" y="12"/>
                  </a:cubicBezTo>
                  <a:cubicBezTo>
                    <a:pt x="0" y="94"/>
                    <a:pt x="0" y="94"/>
                    <a:pt x="0" y="94"/>
                  </a:cubicBezTo>
                  <a:cubicBezTo>
                    <a:pt x="0" y="101"/>
                    <a:pt x="5" y="106"/>
                    <a:pt x="12" y="106"/>
                  </a:cubicBezTo>
                  <a:cubicBezTo>
                    <a:pt x="71" y="106"/>
                    <a:pt x="71" y="106"/>
                    <a:pt x="71" y="106"/>
                  </a:cubicBezTo>
                  <a:cubicBezTo>
                    <a:pt x="71" y="123"/>
                    <a:pt x="71" y="123"/>
                    <a:pt x="71" y="123"/>
                  </a:cubicBezTo>
                  <a:cubicBezTo>
                    <a:pt x="48" y="123"/>
                    <a:pt x="48" y="123"/>
                    <a:pt x="48" y="123"/>
                  </a:cubicBezTo>
                  <a:cubicBezTo>
                    <a:pt x="47" y="123"/>
                    <a:pt x="45" y="124"/>
                    <a:pt x="45" y="126"/>
                  </a:cubicBezTo>
                  <a:cubicBezTo>
                    <a:pt x="45" y="127"/>
                    <a:pt x="47" y="128"/>
                    <a:pt x="48" y="128"/>
                  </a:cubicBezTo>
                  <a:cubicBezTo>
                    <a:pt x="134" y="128"/>
                    <a:pt x="134" y="128"/>
                    <a:pt x="134" y="128"/>
                  </a:cubicBezTo>
                  <a:cubicBezTo>
                    <a:pt x="135" y="128"/>
                    <a:pt x="136" y="127"/>
                    <a:pt x="136" y="126"/>
                  </a:cubicBezTo>
                  <a:cubicBezTo>
                    <a:pt x="136" y="124"/>
                    <a:pt x="135" y="123"/>
                    <a:pt x="134" y="123"/>
                  </a:cubicBezTo>
                  <a:cubicBezTo>
                    <a:pt x="111" y="123"/>
                    <a:pt x="111" y="123"/>
                    <a:pt x="111" y="123"/>
                  </a:cubicBezTo>
                  <a:cubicBezTo>
                    <a:pt x="111" y="106"/>
                    <a:pt x="111" y="106"/>
                    <a:pt x="111" y="106"/>
                  </a:cubicBezTo>
                  <a:cubicBezTo>
                    <a:pt x="170" y="106"/>
                    <a:pt x="170" y="106"/>
                    <a:pt x="170" y="106"/>
                  </a:cubicBezTo>
                  <a:cubicBezTo>
                    <a:pt x="177" y="106"/>
                    <a:pt x="182" y="101"/>
                    <a:pt x="182" y="94"/>
                  </a:cubicBezTo>
                  <a:cubicBezTo>
                    <a:pt x="182" y="12"/>
                    <a:pt x="182" y="12"/>
                    <a:pt x="182" y="12"/>
                  </a:cubicBezTo>
                  <a:cubicBezTo>
                    <a:pt x="182" y="6"/>
                    <a:pt x="177" y="0"/>
                    <a:pt x="170" y="0"/>
                  </a:cubicBezTo>
                  <a:close/>
                  <a:moveTo>
                    <a:pt x="106" y="123"/>
                  </a:moveTo>
                  <a:cubicBezTo>
                    <a:pt x="76" y="123"/>
                    <a:pt x="76" y="123"/>
                    <a:pt x="76" y="123"/>
                  </a:cubicBezTo>
                  <a:cubicBezTo>
                    <a:pt x="76" y="106"/>
                    <a:pt x="76" y="106"/>
                    <a:pt x="76" y="106"/>
                  </a:cubicBezTo>
                  <a:cubicBezTo>
                    <a:pt x="106" y="106"/>
                    <a:pt x="106" y="106"/>
                    <a:pt x="106" y="106"/>
                  </a:cubicBezTo>
                  <a:lnTo>
                    <a:pt x="106" y="123"/>
                  </a:lnTo>
                  <a:close/>
                  <a:moveTo>
                    <a:pt x="177" y="94"/>
                  </a:moveTo>
                  <a:cubicBezTo>
                    <a:pt x="177" y="98"/>
                    <a:pt x="174" y="101"/>
                    <a:pt x="170" y="101"/>
                  </a:cubicBezTo>
                  <a:cubicBezTo>
                    <a:pt x="12" y="101"/>
                    <a:pt x="12" y="101"/>
                    <a:pt x="12" y="101"/>
                  </a:cubicBezTo>
                  <a:cubicBezTo>
                    <a:pt x="8" y="101"/>
                    <a:pt x="5" y="98"/>
                    <a:pt x="5" y="94"/>
                  </a:cubicBezTo>
                  <a:cubicBezTo>
                    <a:pt x="5" y="12"/>
                    <a:pt x="5" y="12"/>
                    <a:pt x="5" y="12"/>
                  </a:cubicBezTo>
                  <a:cubicBezTo>
                    <a:pt x="5" y="8"/>
                    <a:pt x="8" y="5"/>
                    <a:pt x="12" y="5"/>
                  </a:cubicBezTo>
                  <a:cubicBezTo>
                    <a:pt x="170" y="5"/>
                    <a:pt x="170" y="5"/>
                    <a:pt x="170" y="5"/>
                  </a:cubicBezTo>
                  <a:cubicBezTo>
                    <a:pt x="174" y="5"/>
                    <a:pt x="177" y="8"/>
                    <a:pt x="177" y="12"/>
                  </a:cubicBezTo>
                  <a:lnTo>
                    <a:pt x="177" y="94"/>
                  </a:lnTo>
                  <a:close/>
                </a:path>
              </a:pathLst>
            </a:custGeom>
            <a:solidFill>
              <a:srgbClr val="E105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2363057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B9ACC-9A07-FD25-C0CA-05B02BE2571C}"/>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F23CCE0A-1E82-F4D8-C2AD-D7DFB3B1B753}"/>
              </a:ext>
            </a:extLst>
          </p:cNvPr>
          <p:cNvSpPr>
            <a:spLocks noGrp="1"/>
          </p:cNvSpPr>
          <p:nvPr>
            <p:ph type="title"/>
          </p:nvPr>
        </p:nvSpPr>
        <p:spPr/>
        <p:txBody>
          <a:bodyPr/>
          <a:lstStyle/>
          <a:p>
            <a:r>
              <a:rPr lang="en-GB" dirty="0"/>
              <a:t>Brands on TV stand out as more trusted and established</a:t>
            </a:r>
          </a:p>
        </p:txBody>
      </p:sp>
      <p:graphicFrame>
        <p:nvGraphicFramePr>
          <p:cNvPr id="19" name="Content Placeholder 18">
            <a:extLst>
              <a:ext uri="{FF2B5EF4-FFF2-40B4-BE49-F238E27FC236}">
                <a16:creationId xmlns:a16="http://schemas.microsoft.com/office/drawing/2014/main" id="{0F868D2D-19FD-7D2E-D17B-85EB242665F1}"/>
              </a:ext>
            </a:extLst>
          </p:cNvPr>
          <p:cNvGraphicFramePr>
            <a:graphicFrameLocks noGrp="1"/>
          </p:cNvGraphicFramePr>
          <p:nvPr>
            <p:ph sz="quarter" idx="14"/>
            <p:extLst>
              <p:ext uri="{D42A27DB-BD31-4B8C-83A1-F6EECF244321}">
                <p14:modId xmlns:p14="http://schemas.microsoft.com/office/powerpoint/2010/main" val="2337913824"/>
              </p:ext>
            </p:extLst>
          </p:nvPr>
        </p:nvGraphicFramePr>
        <p:xfrm>
          <a:off x="379413" y="1987826"/>
          <a:ext cx="11295062" cy="3277912"/>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 Placeholder 15">
            <a:extLst>
              <a:ext uri="{FF2B5EF4-FFF2-40B4-BE49-F238E27FC236}">
                <a16:creationId xmlns:a16="http://schemas.microsoft.com/office/drawing/2014/main" id="{80A2F39F-17D0-F4E6-43C3-5D4036047861}"/>
              </a:ext>
            </a:extLst>
          </p:cNvPr>
          <p:cNvSpPr>
            <a:spLocks noGrp="1"/>
          </p:cNvSpPr>
          <p:nvPr>
            <p:ph type="body" sz="quarter" idx="15"/>
          </p:nvPr>
        </p:nvSpPr>
        <p:spPr>
          <a:xfrm>
            <a:off x="377757" y="5365115"/>
            <a:ext cx="11295061" cy="304800"/>
          </a:xfrm>
        </p:spPr>
        <p:txBody>
          <a:bodyPr/>
          <a:lstStyle/>
          <a:p>
            <a:r>
              <a:rPr lang="en-GB" dirty="0"/>
              <a:t>Source: Tapestry Research, 2025, </a:t>
            </a:r>
            <a:r>
              <a:rPr lang="en-US" dirty="0"/>
              <a:t>ADS1a. Thinking about different places in which you see advertising, please tell us how you feel about brands that advertise [INSERT TYPE OF AD]. Social media e.g. Facebook, Instagram, TikTok. </a:t>
            </a:r>
            <a:endParaRPr lang="en-GB" dirty="0"/>
          </a:p>
        </p:txBody>
      </p:sp>
    </p:spTree>
    <p:extLst>
      <p:ext uri="{BB962C8B-B14F-4D97-AF65-F5344CB8AC3E}">
        <p14:creationId xmlns:p14="http://schemas.microsoft.com/office/powerpoint/2010/main" val="154010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331C2-F986-49CD-835F-768D08D9CE3B}"/>
              </a:ext>
            </a:extLst>
          </p:cNvPr>
          <p:cNvSpPr>
            <a:spLocks noGrp="1"/>
          </p:cNvSpPr>
          <p:nvPr>
            <p:ph type="title"/>
          </p:nvPr>
        </p:nvSpPr>
        <p:spPr/>
        <p:txBody>
          <a:bodyPr/>
          <a:lstStyle/>
          <a:p>
            <a:r>
              <a:rPr lang="en-GB" dirty="0"/>
              <a:t>TV advertising signals brand fame</a:t>
            </a:r>
          </a:p>
        </p:txBody>
      </p:sp>
      <p:sp>
        <p:nvSpPr>
          <p:cNvPr id="3" name="Text Placeholder 2">
            <a:extLst>
              <a:ext uri="{FF2B5EF4-FFF2-40B4-BE49-F238E27FC236}">
                <a16:creationId xmlns:a16="http://schemas.microsoft.com/office/drawing/2014/main" id="{BAB161AC-6868-41FE-A38D-F1070D109F41}"/>
              </a:ext>
            </a:extLst>
          </p:cNvPr>
          <p:cNvSpPr>
            <a:spLocks noGrp="1"/>
          </p:cNvSpPr>
          <p:nvPr>
            <p:ph type="body" sz="quarter" idx="15"/>
          </p:nvPr>
        </p:nvSpPr>
        <p:spPr/>
        <p:txBody>
          <a:bodyPr/>
          <a:lstStyle/>
          <a:p>
            <a:r>
              <a:rPr lang="en-GB" dirty="0"/>
              <a:t>Source: Signalling Success, 2020, house51 / Thinkbox. Adults 16+. Top 2 box agreement “This brand will become well known”</a:t>
            </a:r>
          </a:p>
        </p:txBody>
      </p:sp>
      <p:graphicFrame>
        <p:nvGraphicFramePr>
          <p:cNvPr id="4" name="Chart 3">
            <a:extLst>
              <a:ext uri="{FF2B5EF4-FFF2-40B4-BE49-F238E27FC236}">
                <a16:creationId xmlns:a16="http://schemas.microsoft.com/office/drawing/2014/main" id="{9A947C0E-AAAE-4171-9BB1-2FD8284BA8C8}"/>
              </a:ext>
            </a:extLst>
          </p:cNvPr>
          <p:cNvGraphicFramePr/>
          <p:nvPr>
            <p:extLst>
              <p:ext uri="{D42A27DB-BD31-4B8C-83A1-F6EECF244321}">
                <p14:modId xmlns:p14="http://schemas.microsoft.com/office/powerpoint/2010/main" val="733236208"/>
              </p:ext>
            </p:extLst>
          </p:nvPr>
        </p:nvGraphicFramePr>
        <p:xfrm>
          <a:off x="361979" y="1571088"/>
          <a:ext cx="11318301" cy="3889060"/>
        </p:xfrm>
        <a:graphic>
          <a:graphicData uri="http://schemas.openxmlformats.org/drawingml/2006/chart">
            <c:chart xmlns:c="http://schemas.openxmlformats.org/drawingml/2006/chart" xmlns:r="http://schemas.openxmlformats.org/officeDocument/2006/relationships" r:id="rId3"/>
          </a:graphicData>
        </a:graphic>
      </p:graphicFrame>
      <p:grpSp>
        <p:nvGrpSpPr>
          <p:cNvPr id="11" name="Group 10">
            <a:extLst>
              <a:ext uri="{FF2B5EF4-FFF2-40B4-BE49-F238E27FC236}">
                <a16:creationId xmlns:a16="http://schemas.microsoft.com/office/drawing/2014/main" id="{1E228371-8703-448D-A943-B631B76D745A}"/>
              </a:ext>
            </a:extLst>
          </p:cNvPr>
          <p:cNvGrpSpPr/>
          <p:nvPr/>
        </p:nvGrpSpPr>
        <p:grpSpPr>
          <a:xfrm>
            <a:off x="1989741" y="1765119"/>
            <a:ext cx="470430" cy="324000"/>
            <a:chOff x="1564112" y="1303139"/>
            <a:chExt cx="324000" cy="279336"/>
          </a:xfrm>
          <a:solidFill>
            <a:schemeClr val="accent2"/>
          </a:solidFill>
        </p:grpSpPr>
        <p:sp>
          <p:nvSpPr>
            <p:cNvPr id="6" name="Rectangle 5">
              <a:extLst>
                <a:ext uri="{FF2B5EF4-FFF2-40B4-BE49-F238E27FC236}">
                  <a16:creationId xmlns:a16="http://schemas.microsoft.com/office/drawing/2014/main" id="{31CEDAA4-AB0C-4C8C-90EE-604F2CE869C8}"/>
                </a:ext>
              </a:extLst>
            </p:cNvPr>
            <p:cNvSpPr/>
            <p:nvPr/>
          </p:nvSpPr>
          <p:spPr>
            <a:xfrm>
              <a:off x="1564112" y="1303139"/>
              <a:ext cx="324000" cy="20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50" b="1" dirty="0"/>
                <a:t>52%</a:t>
              </a:r>
            </a:p>
          </p:txBody>
        </p:sp>
        <p:sp>
          <p:nvSpPr>
            <p:cNvPr id="7" name="Isosceles Triangle 6">
              <a:extLst>
                <a:ext uri="{FF2B5EF4-FFF2-40B4-BE49-F238E27FC236}">
                  <a16:creationId xmlns:a16="http://schemas.microsoft.com/office/drawing/2014/main" id="{53087481-4ACA-4D00-94AA-B97A0176B314}"/>
                </a:ext>
              </a:extLst>
            </p:cNvPr>
            <p:cNvSpPr/>
            <p:nvPr/>
          </p:nvSpPr>
          <p:spPr>
            <a:xfrm rot="10800000">
              <a:off x="1662312" y="1496019"/>
              <a:ext cx="127601" cy="8645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sp>
        <p:nvSpPr>
          <p:cNvPr id="66" name="Rectangle 65">
            <a:extLst>
              <a:ext uri="{FF2B5EF4-FFF2-40B4-BE49-F238E27FC236}">
                <a16:creationId xmlns:a16="http://schemas.microsoft.com/office/drawing/2014/main" id="{A77CBEAB-6501-4D26-BAAC-127501B55AEB}"/>
              </a:ext>
            </a:extLst>
          </p:cNvPr>
          <p:cNvSpPr/>
          <p:nvPr/>
        </p:nvSpPr>
        <p:spPr>
          <a:xfrm>
            <a:off x="788389" y="1169407"/>
            <a:ext cx="8070479" cy="307777"/>
          </a:xfrm>
          <a:prstGeom prst="rect">
            <a:avLst/>
          </a:prstGeom>
        </p:spPr>
        <p:txBody>
          <a:bodyPr wrap="square">
            <a:spAutoFit/>
          </a:bodyPr>
          <a:lstStyle/>
          <a:p>
            <a:r>
              <a:rPr lang="en-GB" sz="1400" kern="0" dirty="0">
                <a:solidFill>
                  <a:schemeClr val="bg2"/>
                </a:solidFill>
              </a:rPr>
              <a:t>Brand will become well known </a:t>
            </a:r>
            <a:endParaRPr lang="en-GB" sz="1400" dirty="0">
              <a:solidFill>
                <a:schemeClr val="bg2"/>
              </a:solidFill>
            </a:endParaRPr>
          </a:p>
        </p:txBody>
      </p:sp>
      <p:grpSp>
        <p:nvGrpSpPr>
          <p:cNvPr id="67" name="Group 66">
            <a:extLst>
              <a:ext uri="{FF2B5EF4-FFF2-40B4-BE49-F238E27FC236}">
                <a16:creationId xmlns:a16="http://schemas.microsoft.com/office/drawing/2014/main" id="{37F27EE6-1DF3-444E-AB5D-FCDC70AE4A97}"/>
              </a:ext>
            </a:extLst>
          </p:cNvPr>
          <p:cNvGrpSpPr/>
          <p:nvPr/>
        </p:nvGrpSpPr>
        <p:grpSpPr>
          <a:xfrm>
            <a:off x="3694767" y="2026002"/>
            <a:ext cx="470430" cy="324000"/>
            <a:chOff x="1564112" y="1303139"/>
            <a:chExt cx="324000" cy="279336"/>
          </a:xfrm>
          <a:solidFill>
            <a:schemeClr val="accent2"/>
          </a:solidFill>
        </p:grpSpPr>
        <p:sp>
          <p:nvSpPr>
            <p:cNvPr id="68" name="Rectangle 67">
              <a:extLst>
                <a:ext uri="{FF2B5EF4-FFF2-40B4-BE49-F238E27FC236}">
                  <a16:creationId xmlns:a16="http://schemas.microsoft.com/office/drawing/2014/main" id="{FE426586-91C0-4B45-ACB7-524091352A95}"/>
                </a:ext>
              </a:extLst>
            </p:cNvPr>
            <p:cNvSpPr/>
            <p:nvPr/>
          </p:nvSpPr>
          <p:spPr>
            <a:xfrm>
              <a:off x="1564112" y="1303139"/>
              <a:ext cx="324000" cy="20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50" b="1" dirty="0"/>
                <a:t>48%</a:t>
              </a:r>
            </a:p>
          </p:txBody>
        </p:sp>
        <p:sp>
          <p:nvSpPr>
            <p:cNvPr id="69" name="Isosceles Triangle 68">
              <a:extLst>
                <a:ext uri="{FF2B5EF4-FFF2-40B4-BE49-F238E27FC236}">
                  <a16:creationId xmlns:a16="http://schemas.microsoft.com/office/drawing/2014/main" id="{FFEED294-01F5-4ED8-BCC2-8DE44938AAFF}"/>
                </a:ext>
              </a:extLst>
            </p:cNvPr>
            <p:cNvSpPr/>
            <p:nvPr/>
          </p:nvSpPr>
          <p:spPr>
            <a:xfrm rot="10800000">
              <a:off x="1662312" y="1496019"/>
              <a:ext cx="127601" cy="8645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70" name="Group 69">
            <a:extLst>
              <a:ext uri="{FF2B5EF4-FFF2-40B4-BE49-F238E27FC236}">
                <a16:creationId xmlns:a16="http://schemas.microsoft.com/office/drawing/2014/main" id="{1D39052A-D346-4C51-8FEF-3AA504388CA0}"/>
              </a:ext>
            </a:extLst>
          </p:cNvPr>
          <p:cNvGrpSpPr/>
          <p:nvPr/>
        </p:nvGrpSpPr>
        <p:grpSpPr>
          <a:xfrm>
            <a:off x="5418737" y="2189665"/>
            <a:ext cx="470430" cy="324000"/>
            <a:chOff x="1564112" y="1303139"/>
            <a:chExt cx="324000" cy="279336"/>
          </a:xfrm>
          <a:solidFill>
            <a:schemeClr val="accent2"/>
          </a:solidFill>
        </p:grpSpPr>
        <p:sp>
          <p:nvSpPr>
            <p:cNvPr id="71" name="Rectangle 70">
              <a:extLst>
                <a:ext uri="{FF2B5EF4-FFF2-40B4-BE49-F238E27FC236}">
                  <a16:creationId xmlns:a16="http://schemas.microsoft.com/office/drawing/2014/main" id="{214C30E0-30D9-457C-BC06-1BA41C7F9860}"/>
                </a:ext>
              </a:extLst>
            </p:cNvPr>
            <p:cNvSpPr/>
            <p:nvPr/>
          </p:nvSpPr>
          <p:spPr>
            <a:xfrm>
              <a:off x="1564112" y="1303139"/>
              <a:ext cx="324000" cy="20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50" b="1" dirty="0"/>
                <a:t>44%</a:t>
              </a:r>
            </a:p>
          </p:txBody>
        </p:sp>
        <p:sp>
          <p:nvSpPr>
            <p:cNvPr id="72" name="Isosceles Triangle 71">
              <a:extLst>
                <a:ext uri="{FF2B5EF4-FFF2-40B4-BE49-F238E27FC236}">
                  <a16:creationId xmlns:a16="http://schemas.microsoft.com/office/drawing/2014/main" id="{FF1FAB36-2EC8-4E1C-BE0B-000073C1E6E6}"/>
                </a:ext>
              </a:extLst>
            </p:cNvPr>
            <p:cNvSpPr/>
            <p:nvPr/>
          </p:nvSpPr>
          <p:spPr>
            <a:xfrm rot="10800000">
              <a:off x="1662312" y="1496019"/>
              <a:ext cx="127601" cy="8645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73" name="Group 72">
            <a:extLst>
              <a:ext uri="{FF2B5EF4-FFF2-40B4-BE49-F238E27FC236}">
                <a16:creationId xmlns:a16="http://schemas.microsoft.com/office/drawing/2014/main" id="{E6371B88-1199-425B-8849-F62BBD99B84C}"/>
              </a:ext>
            </a:extLst>
          </p:cNvPr>
          <p:cNvGrpSpPr/>
          <p:nvPr/>
        </p:nvGrpSpPr>
        <p:grpSpPr>
          <a:xfrm>
            <a:off x="7160452" y="2189662"/>
            <a:ext cx="470430" cy="324000"/>
            <a:chOff x="1564112" y="1303139"/>
            <a:chExt cx="324000" cy="279336"/>
          </a:xfrm>
          <a:solidFill>
            <a:schemeClr val="accent2"/>
          </a:solidFill>
        </p:grpSpPr>
        <p:sp>
          <p:nvSpPr>
            <p:cNvPr id="74" name="Rectangle 73">
              <a:extLst>
                <a:ext uri="{FF2B5EF4-FFF2-40B4-BE49-F238E27FC236}">
                  <a16:creationId xmlns:a16="http://schemas.microsoft.com/office/drawing/2014/main" id="{AEB05B64-A756-4276-871A-9737F0D52B42}"/>
                </a:ext>
              </a:extLst>
            </p:cNvPr>
            <p:cNvSpPr/>
            <p:nvPr/>
          </p:nvSpPr>
          <p:spPr>
            <a:xfrm>
              <a:off x="1564112" y="1303139"/>
              <a:ext cx="324000" cy="20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50" b="1" dirty="0"/>
                <a:t>44%</a:t>
              </a:r>
            </a:p>
          </p:txBody>
        </p:sp>
        <p:sp>
          <p:nvSpPr>
            <p:cNvPr id="75" name="Isosceles Triangle 74">
              <a:extLst>
                <a:ext uri="{FF2B5EF4-FFF2-40B4-BE49-F238E27FC236}">
                  <a16:creationId xmlns:a16="http://schemas.microsoft.com/office/drawing/2014/main" id="{E6700A64-C795-45CB-8CA8-740CF2A5E0D0}"/>
                </a:ext>
              </a:extLst>
            </p:cNvPr>
            <p:cNvSpPr/>
            <p:nvPr/>
          </p:nvSpPr>
          <p:spPr>
            <a:xfrm rot="10800000">
              <a:off x="1662312" y="1496019"/>
              <a:ext cx="127601" cy="8645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76" name="Group 75">
            <a:extLst>
              <a:ext uri="{FF2B5EF4-FFF2-40B4-BE49-F238E27FC236}">
                <a16:creationId xmlns:a16="http://schemas.microsoft.com/office/drawing/2014/main" id="{767DB93D-8D26-4EF4-9773-EC86B9F83CC5}"/>
              </a:ext>
            </a:extLst>
          </p:cNvPr>
          <p:cNvGrpSpPr/>
          <p:nvPr/>
        </p:nvGrpSpPr>
        <p:grpSpPr>
          <a:xfrm>
            <a:off x="8880394" y="2385605"/>
            <a:ext cx="470430" cy="324000"/>
            <a:chOff x="1564112" y="1303139"/>
            <a:chExt cx="324000" cy="279336"/>
          </a:xfrm>
          <a:solidFill>
            <a:schemeClr val="accent2"/>
          </a:solidFill>
        </p:grpSpPr>
        <p:sp>
          <p:nvSpPr>
            <p:cNvPr id="77" name="Rectangle 76">
              <a:extLst>
                <a:ext uri="{FF2B5EF4-FFF2-40B4-BE49-F238E27FC236}">
                  <a16:creationId xmlns:a16="http://schemas.microsoft.com/office/drawing/2014/main" id="{A659D718-9A97-429D-AE6F-534BEE21F5A7}"/>
                </a:ext>
              </a:extLst>
            </p:cNvPr>
            <p:cNvSpPr/>
            <p:nvPr/>
          </p:nvSpPr>
          <p:spPr>
            <a:xfrm>
              <a:off x="1564112" y="1303139"/>
              <a:ext cx="324000" cy="20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50" b="1" dirty="0"/>
                <a:t>40%</a:t>
              </a:r>
            </a:p>
          </p:txBody>
        </p:sp>
        <p:sp>
          <p:nvSpPr>
            <p:cNvPr id="78" name="Isosceles Triangle 77">
              <a:extLst>
                <a:ext uri="{FF2B5EF4-FFF2-40B4-BE49-F238E27FC236}">
                  <a16:creationId xmlns:a16="http://schemas.microsoft.com/office/drawing/2014/main" id="{DA9183A2-881D-4E22-9E13-62A11660B764}"/>
                </a:ext>
              </a:extLst>
            </p:cNvPr>
            <p:cNvSpPr/>
            <p:nvPr/>
          </p:nvSpPr>
          <p:spPr>
            <a:xfrm rot="10800000">
              <a:off x="1662312" y="1496019"/>
              <a:ext cx="127601" cy="8645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79" name="Group 78">
            <a:extLst>
              <a:ext uri="{FF2B5EF4-FFF2-40B4-BE49-F238E27FC236}">
                <a16:creationId xmlns:a16="http://schemas.microsoft.com/office/drawing/2014/main" id="{34674577-CB6C-480C-98FF-4DBF6527096B}"/>
              </a:ext>
            </a:extLst>
          </p:cNvPr>
          <p:cNvGrpSpPr/>
          <p:nvPr/>
        </p:nvGrpSpPr>
        <p:grpSpPr>
          <a:xfrm>
            <a:off x="10589446" y="2450924"/>
            <a:ext cx="470430" cy="324000"/>
            <a:chOff x="1564112" y="1303139"/>
            <a:chExt cx="324000" cy="279336"/>
          </a:xfrm>
          <a:solidFill>
            <a:schemeClr val="accent2"/>
          </a:solidFill>
        </p:grpSpPr>
        <p:sp>
          <p:nvSpPr>
            <p:cNvPr id="80" name="Rectangle 79">
              <a:extLst>
                <a:ext uri="{FF2B5EF4-FFF2-40B4-BE49-F238E27FC236}">
                  <a16:creationId xmlns:a16="http://schemas.microsoft.com/office/drawing/2014/main" id="{51401368-6D77-4DC4-8E21-73B293A0D3F0}"/>
                </a:ext>
              </a:extLst>
            </p:cNvPr>
            <p:cNvSpPr/>
            <p:nvPr/>
          </p:nvSpPr>
          <p:spPr>
            <a:xfrm>
              <a:off x="1564112" y="1303139"/>
              <a:ext cx="324000" cy="20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50" b="1" dirty="0"/>
                <a:t>38%</a:t>
              </a:r>
            </a:p>
          </p:txBody>
        </p:sp>
        <p:sp>
          <p:nvSpPr>
            <p:cNvPr id="81" name="Isosceles Triangle 80">
              <a:extLst>
                <a:ext uri="{FF2B5EF4-FFF2-40B4-BE49-F238E27FC236}">
                  <a16:creationId xmlns:a16="http://schemas.microsoft.com/office/drawing/2014/main" id="{BCE7F009-426B-4A79-8DB3-C2949D8811C3}"/>
                </a:ext>
              </a:extLst>
            </p:cNvPr>
            <p:cNvSpPr/>
            <p:nvPr/>
          </p:nvSpPr>
          <p:spPr>
            <a:xfrm rot="10800000">
              <a:off x="1662312" y="1496019"/>
              <a:ext cx="127601" cy="8645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spTree>
    <p:extLst>
      <p:ext uri="{BB962C8B-B14F-4D97-AF65-F5344CB8AC3E}">
        <p14:creationId xmlns:p14="http://schemas.microsoft.com/office/powerpoint/2010/main" val="3716017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43D26B7-0284-438C-BC60-65C0B65033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834" b="5184"/>
          <a:stretch/>
        </p:blipFill>
        <p:spPr>
          <a:xfrm>
            <a:off x="5090160" y="988100"/>
            <a:ext cx="6898004" cy="3836564"/>
          </a:xfrm>
          <a:prstGeom prst="rect">
            <a:avLst/>
          </a:prstGeom>
          <a:ln>
            <a:noFill/>
          </a:ln>
          <a:effectLst>
            <a:outerShdw blurRad="292100" dist="139700" dir="2700000" algn="tl" rotWithShape="0">
              <a:srgbClr val="333333">
                <a:alpha val="65000"/>
              </a:srgbClr>
            </a:outerShdw>
          </a:effectLst>
        </p:spPr>
      </p:pic>
      <p:sp>
        <p:nvSpPr>
          <p:cNvPr id="4" name="Title 3">
            <a:extLst>
              <a:ext uri="{FF2B5EF4-FFF2-40B4-BE49-F238E27FC236}">
                <a16:creationId xmlns:a16="http://schemas.microsoft.com/office/drawing/2014/main" id="{F92111B5-D2A8-4A6C-A51D-81E08C248DF7}"/>
              </a:ext>
            </a:extLst>
          </p:cNvPr>
          <p:cNvSpPr>
            <a:spLocks noGrp="1"/>
          </p:cNvSpPr>
          <p:nvPr>
            <p:ph type="title"/>
          </p:nvPr>
        </p:nvSpPr>
        <p:spPr>
          <a:xfrm>
            <a:off x="533400" y="359944"/>
            <a:ext cx="4389120" cy="5005171"/>
          </a:xfrm>
        </p:spPr>
        <p:txBody>
          <a:bodyPr>
            <a:noAutofit/>
          </a:bodyPr>
          <a:lstStyle/>
          <a:p>
            <a:r>
              <a:rPr lang="en-GB" sz="2300" b="0" dirty="0">
                <a:solidFill>
                  <a:schemeClr val="accent1"/>
                </a:solidFill>
                <a:latin typeface="Arial" panose="020B0604020202020204" pitchFamily="34" charset="0"/>
                <a:cs typeface="Arial" panose="020B0604020202020204" pitchFamily="34" charset="0"/>
              </a:rPr>
              <a:t>It is revealing to contrast creative high performers’ media tendencies with those generally favoured by creative awards judges. </a:t>
            </a:r>
            <a:br>
              <a:rPr lang="en-GB" sz="2300" b="0" dirty="0">
                <a:solidFill>
                  <a:schemeClr val="accent1"/>
                </a:solidFill>
                <a:latin typeface="Arial" panose="020B0604020202020204" pitchFamily="34" charset="0"/>
                <a:cs typeface="Arial" panose="020B0604020202020204" pitchFamily="34" charset="0"/>
              </a:rPr>
            </a:br>
            <a:r>
              <a:rPr lang="en-GB" sz="2300" b="0" dirty="0">
                <a:solidFill>
                  <a:schemeClr val="accent1"/>
                </a:solidFill>
                <a:latin typeface="Arial" panose="020B0604020202020204" pitchFamily="34" charset="0"/>
                <a:cs typeface="Arial" panose="020B0604020202020204" pitchFamily="34" charset="0"/>
              </a:rPr>
              <a:t>TV is the biggest media tendency for high performers and yet, overall, judges tend to give creative awards much more often to those that use online video and social media. These media can be effective too, but their effectiveness</a:t>
            </a:r>
            <a:br>
              <a:rPr lang="en-GB" sz="2300" b="0" dirty="0">
                <a:solidFill>
                  <a:schemeClr val="accent1"/>
                </a:solidFill>
                <a:latin typeface="Arial" panose="020B0604020202020204" pitchFamily="34" charset="0"/>
                <a:cs typeface="Arial" panose="020B0604020202020204" pitchFamily="34" charset="0"/>
              </a:rPr>
            </a:br>
            <a:r>
              <a:rPr lang="en-GB" sz="2300" b="0" dirty="0">
                <a:solidFill>
                  <a:schemeClr val="accent1"/>
                </a:solidFill>
                <a:latin typeface="Arial" panose="020B0604020202020204" pitchFamily="34" charset="0"/>
                <a:cs typeface="Arial" panose="020B0604020202020204" pitchFamily="34" charset="0"/>
              </a:rPr>
              <a:t>doesn’t really justify all the attention they are getting.</a:t>
            </a:r>
          </a:p>
        </p:txBody>
      </p:sp>
      <p:sp>
        <p:nvSpPr>
          <p:cNvPr id="10" name="Text Placeholder 9">
            <a:extLst>
              <a:ext uri="{FF2B5EF4-FFF2-40B4-BE49-F238E27FC236}">
                <a16:creationId xmlns:a16="http://schemas.microsoft.com/office/drawing/2014/main" id="{040B1B09-6F6F-48F8-BCCF-D5FC8FE7B2ED}"/>
              </a:ext>
            </a:extLst>
          </p:cNvPr>
          <p:cNvSpPr>
            <a:spLocks noGrp="1"/>
          </p:cNvSpPr>
          <p:nvPr>
            <p:ph type="body" sz="quarter" idx="15"/>
          </p:nvPr>
        </p:nvSpPr>
        <p:spPr/>
        <p:txBody>
          <a:bodyPr/>
          <a:lstStyle/>
          <a:p>
            <a:r>
              <a:rPr lang="en-GB" dirty="0"/>
              <a:t>Source: ‘The Crisis in Creative Effectiveness’, Peter Field Consulting / IPA, June 2019</a:t>
            </a:r>
          </a:p>
        </p:txBody>
      </p:sp>
      <p:sp>
        <p:nvSpPr>
          <p:cNvPr id="11" name="TextBox 10">
            <a:extLst>
              <a:ext uri="{FF2B5EF4-FFF2-40B4-BE49-F238E27FC236}">
                <a16:creationId xmlns:a16="http://schemas.microsoft.com/office/drawing/2014/main" id="{96E4BD2E-E5F4-4227-8EE2-900A9536E110}"/>
              </a:ext>
            </a:extLst>
          </p:cNvPr>
          <p:cNvSpPr txBox="1"/>
          <p:nvPr/>
        </p:nvSpPr>
        <p:spPr>
          <a:xfrm>
            <a:off x="51436" y="-139660"/>
            <a:ext cx="821094" cy="1862048"/>
          </a:xfrm>
          <a:prstGeom prst="rect">
            <a:avLst/>
          </a:prstGeom>
          <a:noFill/>
        </p:spPr>
        <p:txBody>
          <a:bodyPr wrap="square" rtlCol="0">
            <a:spAutoFit/>
          </a:bodyPr>
          <a:lstStyle/>
          <a:p>
            <a:pPr algn="l"/>
            <a:r>
              <a:rPr lang="en-GB" sz="11500" dirty="0">
                <a:solidFill>
                  <a:schemeClr val="tx2"/>
                </a:solidFill>
              </a:rPr>
              <a:t>“</a:t>
            </a:r>
          </a:p>
        </p:txBody>
      </p:sp>
      <p:sp>
        <p:nvSpPr>
          <p:cNvPr id="12" name="TextBox 11">
            <a:extLst>
              <a:ext uri="{FF2B5EF4-FFF2-40B4-BE49-F238E27FC236}">
                <a16:creationId xmlns:a16="http://schemas.microsoft.com/office/drawing/2014/main" id="{93ED6A0C-C43B-4DA2-AFE2-96443D47A0D0}"/>
              </a:ext>
            </a:extLst>
          </p:cNvPr>
          <p:cNvSpPr txBox="1"/>
          <p:nvPr/>
        </p:nvSpPr>
        <p:spPr>
          <a:xfrm rot="10800000">
            <a:off x="3656200" y="3746907"/>
            <a:ext cx="821094" cy="1862048"/>
          </a:xfrm>
          <a:prstGeom prst="rect">
            <a:avLst/>
          </a:prstGeom>
          <a:noFill/>
        </p:spPr>
        <p:txBody>
          <a:bodyPr wrap="square" rtlCol="0">
            <a:spAutoFit/>
          </a:bodyPr>
          <a:lstStyle/>
          <a:p>
            <a:pPr algn="l"/>
            <a:r>
              <a:rPr lang="en-GB" sz="11500" dirty="0">
                <a:solidFill>
                  <a:schemeClr val="tx2"/>
                </a:solidFill>
              </a:rPr>
              <a:t>“</a:t>
            </a:r>
          </a:p>
        </p:txBody>
      </p:sp>
    </p:spTree>
    <p:extLst>
      <p:ext uri="{BB962C8B-B14F-4D97-AF65-F5344CB8AC3E}">
        <p14:creationId xmlns:p14="http://schemas.microsoft.com/office/powerpoint/2010/main" val="1247859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6C188-B7D7-04FE-2A49-91F1207716A0}"/>
              </a:ext>
            </a:extLst>
          </p:cNvPr>
          <p:cNvSpPr>
            <a:spLocks noGrp="1"/>
          </p:cNvSpPr>
          <p:nvPr>
            <p:ph type="title"/>
          </p:nvPr>
        </p:nvSpPr>
        <p:spPr/>
        <p:txBody>
          <a:bodyPr>
            <a:normAutofit/>
          </a:bodyPr>
          <a:lstStyle/>
          <a:p>
            <a:r>
              <a:rPr lang="en-GB" dirty="0"/>
              <a:t>TV is important for emotional campaigns</a:t>
            </a:r>
          </a:p>
        </p:txBody>
      </p:sp>
      <p:sp>
        <p:nvSpPr>
          <p:cNvPr id="3" name="Text Placeholder 2">
            <a:extLst>
              <a:ext uri="{FF2B5EF4-FFF2-40B4-BE49-F238E27FC236}">
                <a16:creationId xmlns:a16="http://schemas.microsoft.com/office/drawing/2014/main" id="{15E09472-0C2C-36C6-6CA8-D53D7A813E2D}"/>
              </a:ext>
            </a:extLst>
          </p:cNvPr>
          <p:cNvSpPr>
            <a:spLocks noGrp="1"/>
          </p:cNvSpPr>
          <p:nvPr>
            <p:ph type="body" sz="quarter" idx="15"/>
          </p:nvPr>
        </p:nvSpPr>
        <p:spPr/>
        <p:txBody>
          <a:bodyPr/>
          <a:lstStyle/>
          <a:p>
            <a:r>
              <a:rPr lang="en-US" dirty="0"/>
              <a:t>Source: IPA Databank, 2014-2022 cases</a:t>
            </a:r>
          </a:p>
          <a:p>
            <a:endParaRPr lang="en-GB" dirty="0"/>
          </a:p>
        </p:txBody>
      </p:sp>
      <p:grpSp>
        <p:nvGrpSpPr>
          <p:cNvPr id="6" name="Group 5">
            <a:extLst>
              <a:ext uri="{FF2B5EF4-FFF2-40B4-BE49-F238E27FC236}">
                <a16:creationId xmlns:a16="http://schemas.microsoft.com/office/drawing/2014/main" id="{862383A0-E097-9BA6-5857-4BFAAB3EA806}"/>
              </a:ext>
            </a:extLst>
          </p:cNvPr>
          <p:cNvGrpSpPr/>
          <p:nvPr/>
        </p:nvGrpSpPr>
        <p:grpSpPr>
          <a:xfrm>
            <a:off x="9925522" y="5273288"/>
            <a:ext cx="2028365" cy="466476"/>
            <a:chOff x="9925522" y="5273288"/>
            <a:chExt cx="2028365" cy="466476"/>
          </a:xfrm>
        </p:grpSpPr>
        <p:pic>
          <p:nvPicPr>
            <p:cNvPr id="7" name="Picture 6">
              <a:extLst>
                <a:ext uri="{FF2B5EF4-FFF2-40B4-BE49-F238E27FC236}">
                  <a16:creationId xmlns:a16="http://schemas.microsoft.com/office/drawing/2014/main" id="{3B4052D2-BF01-0D73-5F31-A02C01458DC8}"/>
                </a:ext>
              </a:extLst>
            </p:cNvPr>
            <p:cNvPicPr>
              <a:picLocks noChangeAspect="1"/>
            </p:cNvPicPr>
            <p:nvPr/>
          </p:nvPicPr>
          <p:blipFill>
            <a:blip r:embed="rId3"/>
            <a:stretch>
              <a:fillRect/>
            </a:stretch>
          </p:blipFill>
          <p:spPr>
            <a:xfrm>
              <a:off x="9925522" y="5301706"/>
              <a:ext cx="1257665" cy="409640"/>
            </a:xfrm>
            <a:prstGeom prst="rect">
              <a:avLst/>
            </a:prstGeom>
          </p:spPr>
        </p:pic>
        <p:pic>
          <p:nvPicPr>
            <p:cNvPr id="8" name="Picture 7">
              <a:extLst>
                <a:ext uri="{FF2B5EF4-FFF2-40B4-BE49-F238E27FC236}">
                  <a16:creationId xmlns:a16="http://schemas.microsoft.com/office/drawing/2014/main" id="{1CE48044-5EF7-867C-B5DE-7C8A94BC84B6}"/>
                </a:ext>
              </a:extLst>
            </p:cNvPr>
            <p:cNvPicPr>
              <a:picLocks noChangeAspect="1"/>
            </p:cNvPicPr>
            <p:nvPr/>
          </p:nvPicPr>
          <p:blipFill>
            <a:blip r:embed="rId4"/>
            <a:stretch>
              <a:fillRect/>
            </a:stretch>
          </p:blipFill>
          <p:spPr>
            <a:xfrm>
              <a:off x="11183187" y="5273288"/>
              <a:ext cx="770700" cy="466476"/>
            </a:xfrm>
            <a:prstGeom prst="rect">
              <a:avLst/>
            </a:prstGeom>
          </p:spPr>
        </p:pic>
      </p:grpSp>
      <p:pic>
        <p:nvPicPr>
          <p:cNvPr id="10" name="Picture 9">
            <a:extLst>
              <a:ext uri="{FF2B5EF4-FFF2-40B4-BE49-F238E27FC236}">
                <a16:creationId xmlns:a16="http://schemas.microsoft.com/office/drawing/2014/main" id="{C9A1F7D0-8C4A-4D0C-BD49-34BB712FFFF7}"/>
              </a:ext>
            </a:extLst>
          </p:cNvPr>
          <p:cNvPicPr>
            <a:picLocks noChangeAspect="1"/>
          </p:cNvPicPr>
          <p:nvPr/>
        </p:nvPicPr>
        <p:blipFill>
          <a:blip r:embed="rId5"/>
          <a:stretch>
            <a:fillRect/>
          </a:stretch>
        </p:blipFill>
        <p:spPr>
          <a:xfrm>
            <a:off x="2654663" y="1188085"/>
            <a:ext cx="6882673" cy="3793818"/>
          </a:xfrm>
          <a:prstGeom prst="rect">
            <a:avLst/>
          </a:prstGeom>
          <a:effectLst>
            <a:outerShdw blurRad="228600" dist="38100" dir="2700000" algn="tl" rotWithShape="0">
              <a:prstClr val="black">
                <a:alpha val="40000"/>
              </a:prstClr>
            </a:outerShdw>
          </a:effectLst>
        </p:spPr>
      </p:pic>
    </p:spTree>
    <p:extLst>
      <p:ext uri="{BB962C8B-B14F-4D97-AF65-F5344CB8AC3E}">
        <p14:creationId xmlns:p14="http://schemas.microsoft.com/office/powerpoint/2010/main" val="2885410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E78C-359B-CE0C-B255-498E79DF8819}"/>
              </a:ext>
            </a:extLst>
          </p:cNvPr>
          <p:cNvSpPr>
            <a:spLocks noGrp="1"/>
          </p:cNvSpPr>
          <p:nvPr>
            <p:ph type="title"/>
          </p:nvPr>
        </p:nvSpPr>
        <p:spPr/>
        <p:txBody>
          <a:bodyPr/>
          <a:lstStyle/>
          <a:p>
            <a:r>
              <a:rPr lang="en-US" dirty="0"/>
              <a:t>TV boosts effectiveness of emotional campaigns</a:t>
            </a:r>
            <a:endParaRPr lang="en-GB" dirty="0"/>
          </a:p>
        </p:txBody>
      </p:sp>
      <p:sp>
        <p:nvSpPr>
          <p:cNvPr id="3" name="Text Placeholder 2">
            <a:extLst>
              <a:ext uri="{FF2B5EF4-FFF2-40B4-BE49-F238E27FC236}">
                <a16:creationId xmlns:a16="http://schemas.microsoft.com/office/drawing/2014/main" id="{39272B31-91D3-AEDB-9A2A-93D16A4BB858}"/>
              </a:ext>
            </a:extLst>
          </p:cNvPr>
          <p:cNvSpPr>
            <a:spLocks noGrp="1"/>
          </p:cNvSpPr>
          <p:nvPr>
            <p:ph type="body" sz="quarter" idx="15"/>
          </p:nvPr>
        </p:nvSpPr>
        <p:spPr/>
        <p:txBody>
          <a:bodyPr/>
          <a:lstStyle/>
          <a:p>
            <a:r>
              <a:rPr lang="en-GB" sz="1000" dirty="0"/>
              <a:t>Source: IPA Databank, 2014-2022 cases</a:t>
            </a:r>
          </a:p>
          <a:p>
            <a:endParaRPr lang="en-GB" dirty="0"/>
          </a:p>
        </p:txBody>
      </p:sp>
      <p:grpSp>
        <p:nvGrpSpPr>
          <p:cNvPr id="6" name="Group 5">
            <a:extLst>
              <a:ext uri="{FF2B5EF4-FFF2-40B4-BE49-F238E27FC236}">
                <a16:creationId xmlns:a16="http://schemas.microsoft.com/office/drawing/2014/main" id="{63CDAA15-9BD6-F31C-D019-A32E1FAC2384}"/>
              </a:ext>
            </a:extLst>
          </p:cNvPr>
          <p:cNvGrpSpPr/>
          <p:nvPr/>
        </p:nvGrpSpPr>
        <p:grpSpPr>
          <a:xfrm>
            <a:off x="9925522" y="5273288"/>
            <a:ext cx="2028365" cy="466476"/>
            <a:chOff x="9925522" y="5273288"/>
            <a:chExt cx="2028365" cy="466476"/>
          </a:xfrm>
        </p:grpSpPr>
        <p:pic>
          <p:nvPicPr>
            <p:cNvPr id="7" name="Picture 6">
              <a:extLst>
                <a:ext uri="{FF2B5EF4-FFF2-40B4-BE49-F238E27FC236}">
                  <a16:creationId xmlns:a16="http://schemas.microsoft.com/office/drawing/2014/main" id="{358CFD86-D9D4-210A-15DC-7412324335BE}"/>
                </a:ext>
              </a:extLst>
            </p:cNvPr>
            <p:cNvPicPr>
              <a:picLocks noChangeAspect="1"/>
            </p:cNvPicPr>
            <p:nvPr/>
          </p:nvPicPr>
          <p:blipFill>
            <a:blip r:embed="rId3"/>
            <a:stretch>
              <a:fillRect/>
            </a:stretch>
          </p:blipFill>
          <p:spPr>
            <a:xfrm>
              <a:off x="9925522" y="5301706"/>
              <a:ext cx="1257665" cy="409640"/>
            </a:xfrm>
            <a:prstGeom prst="rect">
              <a:avLst/>
            </a:prstGeom>
          </p:spPr>
        </p:pic>
        <p:pic>
          <p:nvPicPr>
            <p:cNvPr id="8" name="Picture 7">
              <a:extLst>
                <a:ext uri="{FF2B5EF4-FFF2-40B4-BE49-F238E27FC236}">
                  <a16:creationId xmlns:a16="http://schemas.microsoft.com/office/drawing/2014/main" id="{A489AB23-3BAF-5F86-A892-C2EDD971FA39}"/>
                </a:ext>
              </a:extLst>
            </p:cNvPr>
            <p:cNvPicPr>
              <a:picLocks noChangeAspect="1"/>
            </p:cNvPicPr>
            <p:nvPr/>
          </p:nvPicPr>
          <p:blipFill>
            <a:blip r:embed="rId4"/>
            <a:stretch>
              <a:fillRect/>
            </a:stretch>
          </p:blipFill>
          <p:spPr>
            <a:xfrm>
              <a:off x="11183187" y="5273288"/>
              <a:ext cx="770700" cy="466476"/>
            </a:xfrm>
            <a:prstGeom prst="rect">
              <a:avLst/>
            </a:prstGeom>
          </p:spPr>
        </p:pic>
      </p:grpSp>
      <p:pic>
        <p:nvPicPr>
          <p:cNvPr id="10" name="Picture 9">
            <a:extLst>
              <a:ext uri="{FF2B5EF4-FFF2-40B4-BE49-F238E27FC236}">
                <a16:creationId xmlns:a16="http://schemas.microsoft.com/office/drawing/2014/main" id="{073F3059-CBA7-94CF-C5D8-05ACDC972FD0}"/>
              </a:ext>
            </a:extLst>
          </p:cNvPr>
          <p:cNvPicPr>
            <a:picLocks noChangeAspect="1"/>
          </p:cNvPicPr>
          <p:nvPr/>
        </p:nvPicPr>
        <p:blipFill>
          <a:blip r:embed="rId5"/>
          <a:stretch>
            <a:fillRect/>
          </a:stretch>
        </p:blipFill>
        <p:spPr>
          <a:xfrm>
            <a:off x="2687213" y="1188085"/>
            <a:ext cx="6817574" cy="3746020"/>
          </a:xfrm>
          <a:prstGeom prst="rect">
            <a:avLst/>
          </a:prstGeom>
          <a:effectLst>
            <a:outerShdw blurRad="228600" dist="38100" dir="2700000" algn="tl" rotWithShape="0">
              <a:prstClr val="black">
                <a:alpha val="40000"/>
              </a:prstClr>
            </a:outerShdw>
          </a:effectLst>
        </p:spPr>
      </p:pic>
    </p:spTree>
    <p:extLst>
      <p:ext uri="{BB962C8B-B14F-4D97-AF65-F5344CB8AC3E}">
        <p14:creationId xmlns:p14="http://schemas.microsoft.com/office/powerpoint/2010/main" val="1918476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45B9E381-C4DB-5B45-0831-7A55EEC5B261}"/>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a:prstGeom prst="rect">
            <a:avLst/>
          </a:prstGeom>
          <a:solidFill>
            <a:prstClr val="white">
              <a:lumMod val="85000"/>
            </a:prstClr>
          </a:solidFill>
          <a:ln>
            <a:noFill/>
          </a:ln>
        </p:spPr>
      </p:pic>
      <p:sp>
        <p:nvSpPr>
          <p:cNvPr id="14" name="Rishi living room">
            <a:extLst>
              <a:ext uri="{FF2B5EF4-FFF2-40B4-BE49-F238E27FC236}">
                <a16:creationId xmlns:a16="http://schemas.microsoft.com/office/drawing/2014/main" id="{12F58158-8D65-46CF-8B8A-05328DF67162}"/>
              </a:ext>
            </a:extLst>
          </p:cNvPr>
          <p:cNvSpPr>
            <a:spLocks/>
          </p:cNvSpPr>
          <p:nvPr/>
        </p:nvSpPr>
        <p:spPr bwMode="auto">
          <a:xfrm flipV="1">
            <a:off x="0" y="-5"/>
            <a:ext cx="8481848" cy="5286707"/>
          </a:xfrm>
          <a:custGeom>
            <a:avLst/>
            <a:gdLst>
              <a:gd name="T0" fmla="*/ 34 w 2812"/>
              <a:gd name="T1" fmla="*/ 0 h 1361"/>
              <a:gd name="T2" fmla="*/ 0 w 2812"/>
              <a:gd name="T3" fmla="*/ 34 h 1361"/>
              <a:gd name="T4" fmla="*/ 0 w 2812"/>
              <a:gd name="T5" fmla="*/ 1361 h 1361"/>
              <a:gd name="T6" fmla="*/ 2778 w 2812"/>
              <a:gd name="T7" fmla="*/ 1361 h 1361"/>
              <a:gd name="T8" fmla="*/ 2812 w 2812"/>
              <a:gd name="T9" fmla="*/ 1327 h 1361"/>
              <a:gd name="T10" fmla="*/ 2812 w 2812"/>
              <a:gd name="T11" fmla="*/ 34 h 1361"/>
              <a:gd name="T12" fmla="*/ 2778 w 2812"/>
              <a:gd name="T13" fmla="*/ 0 h 1361"/>
              <a:gd name="T14" fmla="*/ 34 w 2812"/>
              <a:gd name="T15" fmla="*/ 0 h 13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2" h="1361">
                <a:moveTo>
                  <a:pt x="34" y="0"/>
                </a:moveTo>
                <a:cubicBezTo>
                  <a:pt x="34" y="0"/>
                  <a:pt x="0" y="0"/>
                  <a:pt x="0" y="34"/>
                </a:cubicBezTo>
                <a:cubicBezTo>
                  <a:pt x="0" y="1361"/>
                  <a:pt x="0" y="1361"/>
                  <a:pt x="0" y="1361"/>
                </a:cubicBezTo>
                <a:cubicBezTo>
                  <a:pt x="2778" y="1361"/>
                  <a:pt x="2778" y="1361"/>
                  <a:pt x="2778" y="1361"/>
                </a:cubicBezTo>
                <a:cubicBezTo>
                  <a:pt x="2778" y="1361"/>
                  <a:pt x="2812" y="1361"/>
                  <a:pt x="2812" y="1327"/>
                </a:cubicBezTo>
                <a:cubicBezTo>
                  <a:pt x="2812" y="34"/>
                  <a:pt x="2812" y="34"/>
                  <a:pt x="2812" y="34"/>
                </a:cubicBezTo>
                <a:cubicBezTo>
                  <a:pt x="2812" y="34"/>
                  <a:pt x="2812" y="0"/>
                  <a:pt x="2778" y="0"/>
                </a:cubicBezTo>
                <a:lnTo>
                  <a:pt x="34" y="0"/>
                </a:lnTo>
                <a:close/>
              </a:path>
            </a:pathLst>
          </a:custGeom>
          <a:gradFill flip="none" rotWithShape="1">
            <a:gsLst>
              <a:gs pos="20000">
                <a:srgbClr val="000000">
                  <a:lumMod val="0"/>
                  <a:alpha val="62000"/>
                </a:srgbClr>
              </a:gs>
              <a:gs pos="54000">
                <a:schemeClr val="bg1">
                  <a:alpha val="0"/>
                </a:schemeClr>
              </a:gs>
            </a:gsLst>
            <a:lin ang="18900000" scaled="1"/>
            <a:tileRect/>
          </a:gradFill>
          <a:ln>
            <a:noFill/>
          </a:ln>
        </p:spPr>
        <p:txBody>
          <a:bodyPr vert="horz" wrap="square" lIns="90500" tIns="108000" rIns="90500" bIns="45250" numCol="1" anchor="t" anchorCtr="0" compatLnSpc="1">
            <a:prstTxWarp prst="textNoShape">
              <a:avLst/>
            </a:prstTxWarp>
          </a:bodyPr>
          <a:lstStyle/>
          <a:p>
            <a:pPr defTabSz="903692"/>
            <a:endParaRPr lang="en-GB" dirty="0">
              <a:solidFill>
                <a:srgbClr val="515254"/>
              </a:solidFill>
            </a:endParaRPr>
          </a:p>
        </p:txBody>
      </p:sp>
      <p:pic>
        <p:nvPicPr>
          <p:cNvPr id="9" name="Picture 8">
            <a:extLst>
              <a:ext uri="{FF2B5EF4-FFF2-40B4-BE49-F238E27FC236}">
                <a16:creationId xmlns:a16="http://schemas.microsoft.com/office/drawing/2014/main" id="{0D7E0F57-114D-4CAE-84AE-5D7445B31C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1C7D178C-9152-4951-AB61-3D710D27A8E8}"/>
              </a:ext>
            </a:extLst>
          </p:cNvPr>
          <p:cNvSpPr>
            <a:spLocks noGrp="1"/>
          </p:cNvSpPr>
          <p:nvPr>
            <p:ph type="ctrTitle"/>
          </p:nvPr>
        </p:nvSpPr>
        <p:spPr/>
        <p:txBody>
          <a:bodyPr>
            <a:normAutofit/>
          </a:bodyPr>
          <a:lstStyle/>
          <a:p>
            <a:r>
              <a:rPr lang="en-GB" dirty="0"/>
              <a:t>TV is great value</a:t>
            </a:r>
          </a:p>
        </p:txBody>
      </p:sp>
      <p:sp>
        <p:nvSpPr>
          <p:cNvPr id="2" name="Text Placeholder 1">
            <a:extLst>
              <a:ext uri="{FF2B5EF4-FFF2-40B4-BE49-F238E27FC236}">
                <a16:creationId xmlns:a16="http://schemas.microsoft.com/office/drawing/2014/main" id="{BCC91F1B-1ED0-4C13-98BD-07466DA4DA58}"/>
              </a:ext>
            </a:extLst>
          </p:cNvPr>
          <p:cNvSpPr>
            <a:spLocks noGrp="1"/>
          </p:cNvSpPr>
          <p:nvPr>
            <p:ph type="body" sz="quarter" idx="14"/>
          </p:nvPr>
        </p:nvSpPr>
        <p:spPr/>
        <p:txBody>
          <a:bodyPr/>
          <a:lstStyle/>
          <a:p>
            <a:r>
              <a:rPr lang="en-US" dirty="0"/>
              <a:t>SECTION SIX</a:t>
            </a:r>
            <a:endParaRPr lang="en-GB" dirty="0"/>
          </a:p>
        </p:txBody>
      </p:sp>
      <p:cxnSp>
        <p:nvCxnSpPr>
          <p:cNvPr id="7" name="Straight Connector 6">
            <a:extLst>
              <a:ext uri="{FF2B5EF4-FFF2-40B4-BE49-F238E27FC236}">
                <a16:creationId xmlns:a16="http://schemas.microsoft.com/office/drawing/2014/main" id="{CBC00A71-E8FD-4319-8FCC-4DB00521F81D}"/>
              </a:ext>
            </a:extLst>
          </p:cNvPr>
          <p:cNvCxnSpPr/>
          <p:nvPr/>
        </p:nvCxnSpPr>
        <p:spPr>
          <a:xfrm>
            <a:off x="479425" y="467468"/>
            <a:ext cx="5521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C13DE1E-6C1F-455D-B615-E28E826124ED}"/>
              </a:ext>
            </a:extLst>
          </p:cNvPr>
          <p:cNvSpPr txBox="1"/>
          <p:nvPr/>
        </p:nvSpPr>
        <p:spPr>
          <a:xfrm rot="16200000">
            <a:off x="10486929" y="4324278"/>
            <a:ext cx="2982494" cy="246221"/>
          </a:xfrm>
          <a:prstGeom prst="rect">
            <a:avLst/>
          </a:prstGeom>
          <a:noFill/>
        </p:spPr>
        <p:txBody>
          <a:bodyPr wrap="square" rtlCol="0">
            <a:spAutoFit/>
          </a:bodyPr>
          <a:lstStyle/>
          <a:p>
            <a:r>
              <a:rPr lang="en-US" sz="1000" dirty="0">
                <a:solidFill>
                  <a:schemeClr val="bg1"/>
                </a:solidFill>
              </a:rPr>
              <a:t>Financial Conduct - Authority Firm Checker</a:t>
            </a:r>
            <a:endParaRPr lang="en-GB" sz="1000" dirty="0">
              <a:solidFill>
                <a:schemeClr val="bg1"/>
              </a:solidFill>
            </a:endParaRPr>
          </a:p>
        </p:txBody>
      </p:sp>
    </p:spTree>
    <p:custDataLst>
      <p:tags r:id="rId1"/>
    </p:custDataLst>
    <p:extLst>
      <p:ext uri="{BB962C8B-B14F-4D97-AF65-F5344CB8AC3E}">
        <p14:creationId xmlns:p14="http://schemas.microsoft.com/office/powerpoint/2010/main" val="10919975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243DB327-B132-A1F0-DAE9-D8E1AD17E5D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36899" r="4629"/>
          <a:stretch>
            <a:fillRect/>
          </a:stretch>
        </p:blipFill>
        <p:spPr>
          <a:xfrm>
            <a:off x="6007894" y="-9729"/>
            <a:ext cx="6184106" cy="5948364"/>
          </a:xfrm>
          <a:prstGeom prst="rect">
            <a:avLst/>
          </a:prstGeom>
          <a:solidFill>
            <a:prstClr val="white">
              <a:lumMod val="85000"/>
            </a:prstClr>
          </a:solidFill>
        </p:spPr>
      </p:pic>
      <p:sp>
        <p:nvSpPr>
          <p:cNvPr id="5" name="Title 4">
            <a:extLst>
              <a:ext uri="{FF2B5EF4-FFF2-40B4-BE49-F238E27FC236}">
                <a16:creationId xmlns:a16="http://schemas.microsoft.com/office/drawing/2014/main" id="{B320F8FB-5033-458F-9204-AEFF3FBEA82B}"/>
              </a:ext>
            </a:extLst>
          </p:cNvPr>
          <p:cNvSpPr>
            <a:spLocks noGrp="1"/>
          </p:cNvSpPr>
          <p:nvPr>
            <p:ph type="title"/>
          </p:nvPr>
        </p:nvSpPr>
        <p:spPr>
          <a:xfrm>
            <a:off x="371476" y="224929"/>
            <a:ext cx="5636418" cy="1021181"/>
          </a:xfrm>
        </p:spPr>
        <p:txBody>
          <a:bodyPr>
            <a:normAutofit/>
          </a:bodyPr>
          <a:lstStyle/>
          <a:p>
            <a:r>
              <a:rPr lang="en-GB" dirty="0"/>
              <a:t>Summary - TV is great value</a:t>
            </a:r>
          </a:p>
        </p:txBody>
      </p:sp>
      <p:sp>
        <p:nvSpPr>
          <p:cNvPr id="6" name="Text Placeholder 5">
            <a:extLst>
              <a:ext uri="{FF2B5EF4-FFF2-40B4-BE49-F238E27FC236}">
                <a16:creationId xmlns:a16="http://schemas.microsoft.com/office/drawing/2014/main" id="{A2A3C695-2730-4CAC-B2EA-B2EAFB1A9F08}"/>
              </a:ext>
            </a:extLst>
          </p:cNvPr>
          <p:cNvSpPr>
            <a:spLocks noGrp="1"/>
          </p:cNvSpPr>
          <p:nvPr>
            <p:ph type="body" sz="quarter" idx="13"/>
          </p:nvPr>
        </p:nvSpPr>
        <p:spPr>
          <a:xfrm>
            <a:off x="377758" y="1614207"/>
            <a:ext cx="5142509" cy="4199147"/>
          </a:xfrm>
        </p:spPr>
        <p:txBody>
          <a:bodyPr>
            <a:noAutofit/>
          </a:bodyPr>
          <a:lstStyle/>
          <a:p>
            <a:pPr marL="285750" indent="-285750">
              <a:spcAft>
                <a:spcPts val="1200"/>
              </a:spcAft>
              <a:buFont typeface="Arial" panose="020B0604020202020204" pitchFamily="34" charset="0"/>
              <a:buChar char="—"/>
            </a:pPr>
            <a:r>
              <a:rPr lang="en-GB" sz="1900" dirty="0"/>
              <a:t>The average cost of buying the media space to get one person in the UK </a:t>
            </a:r>
            <a:br>
              <a:rPr lang="en-GB" sz="1900" dirty="0"/>
            </a:br>
            <a:r>
              <a:rPr lang="en-GB" sz="1900" dirty="0"/>
              <a:t>to see a TV (linear and addressable) advert is </a:t>
            </a:r>
            <a:r>
              <a:rPr lang="en-GB" sz="2000" b="1" dirty="0">
                <a:solidFill>
                  <a:schemeClr val="tx2"/>
                </a:solidFill>
              </a:rPr>
              <a:t>0.72p</a:t>
            </a:r>
            <a:r>
              <a:rPr lang="en-GB" sz="1900" dirty="0"/>
              <a:t> (in 2025)</a:t>
            </a:r>
          </a:p>
          <a:p>
            <a:pPr marL="342900" indent="-342900">
              <a:spcAft>
                <a:spcPts val="1200"/>
              </a:spcAft>
              <a:buFont typeface="Arial" panose="020B0604020202020204" pitchFamily="34" charset="0"/>
              <a:buChar char="—"/>
            </a:pPr>
            <a:r>
              <a:rPr lang="en-GB" sz="1900" dirty="0"/>
              <a:t>The average cost across TV advertising (linear and addressable) for 30 seconds is just </a:t>
            </a:r>
            <a:r>
              <a:rPr lang="en-GB" sz="2000" b="1" dirty="0">
                <a:solidFill>
                  <a:schemeClr val="tx2"/>
                </a:solidFill>
              </a:rPr>
              <a:t>£7.23</a:t>
            </a:r>
            <a:r>
              <a:rPr lang="en-GB" sz="1900" dirty="0"/>
              <a:t>, for online video (including YouTube), it goes up to a £59.41.</a:t>
            </a:r>
          </a:p>
        </p:txBody>
      </p:sp>
      <p:sp>
        <p:nvSpPr>
          <p:cNvPr id="7" name="Text Placeholder 12">
            <a:extLst>
              <a:ext uri="{FF2B5EF4-FFF2-40B4-BE49-F238E27FC236}">
                <a16:creationId xmlns:a16="http://schemas.microsoft.com/office/drawing/2014/main" id="{67B37C66-0F37-432E-A3CF-1FFADF977E78}"/>
              </a:ext>
            </a:extLst>
          </p:cNvPr>
          <p:cNvSpPr txBox="1">
            <a:spLocks/>
          </p:cNvSpPr>
          <p:nvPr/>
        </p:nvSpPr>
        <p:spPr>
          <a:xfrm>
            <a:off x="0" y="5633835"/>
            <a:ext cx="172757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800" dirty="0"/>
              <a:t>Sources: please see notes</a:t>
            </a:r>
          </a:p>
          <a:p>
            <a:pPr>
              <a:spcBef>
                <a:spcPts val="0"/>
              </a:spcBef>
            </a:pPr>
            <a:endParaRPr lang="en-GB" sz="800" dirty="0"/>
          </a:p>
        </p:txBody>
      </p:sp>
      <p:sp>
        <p:nvSpPr>
          <p:cNvPr id="15" name="TextBox 14">
            <a:extLst>
              <a:ext uri="{FF2B5EF4-FFF2-40B4-BE49-F238E27FC236}">
                <a16:creationId xmlns:a16="http://schemas.microsoft.com/office/drawing/2014/main" id="{03072975-3351-4E2B-83A4-5EF295724743}"/>
              </a:ext>
            </a:extLst>
          </p:cNvPr>
          <p:cNvSpPr txBox="1"/>
          <p:nvPr/>
        </p:nvSpPr>
        <p:spPr>
          <a:xfrm rot="16200000">
            <a:off x="10446106" y="4198996"/>
            <a:ext cx="2982494" cy="246221"/>
          </a:xfrm>
          <a:prstGeom prst="rect">
            <a:avLst/>
          </a:prstGeom>
          <a:noFill/>
        </p:spPr>
        <p:txBody>
          <a:bodyPr wrap="square" rtlCol="0">
            <a:spAutoFit/>
          </a:bodyPr>
          <a:lstStyle/>
          <a:p>
            <a:r>
              <a:rPr lang="en-US" sz="1000" dirty="0" err="1">
                <a:solidFill>
                  <a:schemeClr val="bg1"/>
                </a:solidFill>
              </a:rPr>
              <a:t>Staysure</a:t>
            </a:r>
            <a:r>
              <a:rPr lang="en-US" sz="1000" dirty="0">
                <a:solidFill>
                  <a:schemeClr val="bg1"/>
                </a:solidFill>
              </a:rPr>
              <a:t> - Where the Sun Don't Shine</a:t>
            </a:r>
            <a:endParaRPr lang="en-GB" sz="1000" dirty="0">
              <a:solidFill>
                <a:schemeClr val="bg1"/>
              </a:solidFill>
            </a:endParaRPr>
          </a:p>
        </p:txBody>
      </p:sp>
    </p:spTree>
    <p:extLst>
      <p:ext uri="{BB962C8B-B14F-4D97-AF65-F5344CB8AC3E}">
        <p14:creationId xmlns:p14="http://schemas.microsoft.com/office/powerpoint/2010/main" val="1576727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A01FC03-164F-4ED8-ACB7-DF0BD796123D}"/>
              </a:ext>
            </a:extLst>
          </p:cNvPr>
          <p:cNvSpPr/>
          <p:nvPr/>
        </p:nvSpPr>
        <p:spPr>
          <a:xfrm>
            <a:off x="-534" y="0"/>
            <a:ext cx="12203112" cy="6858000"/>
          </a:xfrm>
          <a:prstGeom prst="rect">
            <a:avLst/>
          </a:prstGeom>
          <a:gradFill flip="none" rotWithShape="1">
            <a:gsLst>
              <a:gs pos="0">
                <a:schemeClr val="accent2"/>
              </a:gs>
              <a:gs pos="100000">
                <a:schemeClr val="accent1"/>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1AA9F6C2-76BB-45CC-9CF3-C139ACDC2E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47037688-B077-4309-99E2-6614552FD324}"/>
              </a:ext>
            </a:extLst>
          </p:cNvPr>
          <p:cNvSpPr>
            <a:spLocks noGrp="1"/>
          </p:cNvSpPr>
          <p:nvPr>
            <p:ph type="title"/>
          </p:nvPr>
        </p:nvSpPr>
        <p:spPr>
          <a:xfrm>
            <a:off x="479425" y="594624"/>
            <a:ext cx="4066448" cy="1021181"/>
          </a:xfrm>
        </p:spPr>
        <p:txBody>
          <a:bodyPr>
            <a:normAutofit fontScale="90000"/>
          </a:bodyPr>
          <a:lstStyle/>
          <a:p>
            <a:r>
              <a:rPr lang="en-GB" dirty="0"/>
              <a:t>Average TV view </a:t>
            </a:r>
            <a:r>
              <a:rPr lang="en-GB"/>
              <a:t>costs </a:t>
            </a:r>
            <a:r>
              <a:rPr lang="en-GB" sz="4400"/>
              <a:t>0.72p </a:t>
            </a:r>
            <a:r>
              <a:rPr lang="en-GB" dirty="0"/>
              <a:t>(in 2025)</a:t>
            </a:r>
          </a:p>
        </p:txBody>
      </p:sp>
      <p:sp>
        <p:nvSpPr>
          <p:cNvPr id="17" name="Content Placeholder 16">
            <a:extLst>
              <a:ext uri="{FF2B5EF4-FFF2-40B4-BE49-F238E27FC236}">
                <a16:creationId xmlns:a16="http://schemas.microsoft.com/office/drawing/2014/main" id="{B4A81E3E-0D4C-4D68-9E31-9D552073ADE3}"/>
              </a:ext>
            </a:extLst>
          </p:cNvPr>
          <p:cNvSpPr>
            <a:spLocks noGrp="1"/>
          </p:cNvSpPr>
          <p:nvPr>
            <p:ph sz="half" idx="1"/>
          </p:nvPr>
        </p:nvSpPr>
        <p:spPr>
          <a:xfrm>
            <a:off x="479426" y="1709457"/>
            <a:ext cx="4066447" cy="2666330"/>
          </a:xfrm>
        </p:spPr>
        <p:txBody>
          <a:bodyPr/>
          <a:lstStyle/>
          <a:p>
            <a:r>
              <a:rPr lang="en-GB" sz="2400" dirty="0"/>
              <a:t>The average cost </a:t>
            </a:r>
            <a:br>
              <a:rPr lang="en-GB" sz="2400" dirty="0"/>
            </a:br>
            <a:r>
              <a:rPr lang="en-GB" sz="2400" dirty="0"/>
              <a:t>of buying the media space to get one </a:t>
            </a:r>
            <a:br>
              <a:rPr lang="en-GB" sz="2400" dirty="0"/>
            </a:br>
            <a:r>
              <a:rPr lang="en-GB" sz="2400" dirty="0"/>
              <a:t>person in the UK </a:t>
            </a:r>
            <a:br>
              <a:rPr lang="en-GB" sz="2400" dirty="0"/>
            </a:br>
            <a:r>
              <a:rPr lang="en-GB" sz="2400" dirty="0"/>
              <a:t>to see a TV (linear and addressable) advert </a:t>
            </a:r>
            <a:br>
              <a:rPr lang="en-GB" sz="2400" dirty="0"/>
            </a:br>
            <a:r>
              <a:rPr lang="en-GB" sz="2400" dirty="0"/>
              <a:t>costs over half a penny</a:t>
            </a:r>
          </a:p>
        </p:txBody>
      </p:sp>
      <p:pic>
        <p:nvPicPr>
          <p:cNvPr id="14" name="Picture 13" descr="C:\Users\frankie.anthony\AppData\Local\Microsoft\Windows\Temporary Internet Files\Content.Outlook\R0KQCS2D\penny (2).png">
            <a:extLst>
              <a:ext uri="{FF2B5EF4-FFF2-40B4-BE49-F238E27FC236}">
                <a16:creationId xmlns:a16="http://schemas.microsoft.com/office/drawing/2014/main" id="{C18FF96F-22A3-431D-A8E6-81C866DCECB2}"/>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sharpenSoften amount="50000"/>
                    </a14:imgEffect>
                    <a14:imgEffect>
                      <a14:saturation sat="200000"/>
                    </a14:imgEffect>
                  </a14:imgLayer>
                </a14:imgProps>
              </a:ext>
              <a:ext uri="{28A0092B-C50C-407E-A947-70E740481C1C}">
                <a14:useLocalDpi xmlns:a14="http://schemas.microsoft.com/office/drawing/2010/main"/>
              </a:ext>
            </a:extLst>
          </a:blip>
          <a:srcRect l="673" t="226" r="1120" b="707"/>
          <a:stretch>
            <a:fillRect/>
          </a:stretch>
        </p:blipFill>
        <p:spPr bwMode="auto">
          <a:xfrm>
            <a:off x="9561096" y="441943"/>
            <a:ext cx="5282966" cy="5282966"/>
          </a:xfrm>
          <a:custGeom>
            <a:avLst/>
            <a:gdLst>
              <a:gd name="connsiteX0" fmla="*/ 2641483 w 5282966"/>
              <a:gd name="connsiteY0" fmla="*/ 0 h 5282966"/>
              <a:gd name="connsiteX1" fmla="*/ 5282966 w 5282966"/>
              <a:gd name="connsiteY1" fmla="*/ 2641483 h 5282966"/>
              <a:gd name="connsiteX2" fmla="*/ 2641483 w 5282966"/>
              <a:gd name="connsiteY2" fmla="*/ 5282966 h 5282966"/>
              <a:gd name="connsiteX3" fmla="*/ 0 w 5282966"/>
              <a:gd name="connsiteY3" fmla="*/ 2641483 h 5282966"/>
              <a:gd name="connsiteX4" fmla="*/ 2641483 w 5282966"/>
              <a:gd name="connsiteY4" fmla="*/ 0 h 5282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2966" h="5282966">
                <a:moveTo>
                  <a:pt x="2641483" y="0"/>
                </a:moveTo>
                <a:cubicBezTo>
                  <a:pt x="4100334" y="0"/>
                  <a:pt x="5282966" y="1182632"/>
                  <a:pt x="5282966" y="2641483"/>
                </a:cubicBezTo>
                <a:cubicBezTo>
                  <a:pt x="5282966" y="4100334"/>
                  <a:pt x="4100334" y="5282966"/>
                  <a:pt x="2641483" y="5282966"/>
                </a:cubicBezTo>
                <a:cubicBezTo>
                  <a:pt x="1182632" y="5282966"/>
                  <a:pt x="0" y="4100334"/>
                  <a:pt x="0" y="2641483"/>
                </a:cubicBezTo>
                <a:cubicBezTo>
                  <a:pt x="0" y="1182632"/>
                  <a:pt x="1182632" y="0"/>
                  <a:pt x="2641483" y="0"/>
                </a:cubicBezTo>
                <a:close/>
              </a:path>
            </a:pathLst>
          </a:custGeom>
          <a:noFill/>
          <a:extLst>
            <a:ext uri="{909E8E84-426E-40DD-AFC4-6F175D3DCCD1}">
              <a14:hiddenFill xmlns:a14="http://schemas.microsoft.com/office/drawing/2010/main">
                <a:solidFill>
                  <a:srgbClr val="FFFFFF"/>
                </a:solidFill>
              </a14:hiddenFill>
            </a:ext>
          </a:extLst>
        </p:spPr>
      </p:pic>
      <p:sp>
        <p:nvSpPr>
          <p:cNvPr id="20" name="Freeform 7">
            <a:extLst>
              <a:ext uri="{FF2B5EF4-FFF2-40B4-BE49-F238E27FC236}">
                <a16:creationId xmlns:a16="http://schemas.microsoft.com/office/drawing/2014/main" id="{3458EBB5-3934-4215-9BCB-33AAAD19333D}"/>
              </a:ext>
            </a:extLst>
          </p:cNvPr>
          <p:cNvSpPr>
            <a:spLocks/>
          </p:cNvSpPr>
          <p:nvPr/>
        </p:nvSpPr>
        <p:spPr bwMode="auto">
          <a:xfrm>
            <a:off x="479425" y="441943"/>
            <a:ext cx="4066447" cy="4706600"/>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Text Placeholder 2">
            <a:extLst>
              <a:ext uri="{FF2B5EF4-FFF2-40B4-BE49-F238E27FC236}">
                <a16:creationId xmlns:a16="http://schemas.microsoft.com/office/drawing/2014/main" id="{929765FC-258A-4DD8-9FAF-9F54E7104603}"/>
              </a:ext>
            </a:extLst>
          </p:cNvPr>
          <p:cNvSpPr txBox="1">
            <a:spLocks/>
          </p:cNvSpPr>
          <p:nvPr/>
        </p:nvSpPr>
        <p:spPr>
          <a:xfrm>
            <a:off x="377757" y="5364000"/>
            <a:ext cx="11334817" cy="304800"/>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Source: 2025, Thinkbox estimates using AA/WARC</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1294102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20CE3BD-3787-6563-B12C-90ACB3617B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39233A09-5926-4AF5-40B2-F6CF9C652842}"/>
              </a:ext>
            </a:extLst>
          </p:cNvPr>
          <p:cNvSpPr/>
          <p:nvPr/>
        </p:nvSpPr>
        <p:spPr>
          <a:xfrm>
            <a:off x="0" y="0"/>
            <a:ext cx="12192000" cy="6857321"/>
          </a:xfrm>
          <a:prstGeom prst="rect">
            <a:avLst/>
          </a:prstGeom>
          <a:gradFill flip="none" rotWithShape="1">
            <a:gsLst>
              <a:gs pos="21000">
                <a:srgbClr val="000000">
                  <a:alpha val="50000"/>
                </a:srgbClr>
              </a:gs>
              <a:gs pos="39000">
                <a:schemeClr val="bg1">
                  <a:lumMod val="22000"/>
                  <a:alpha val="0"/>
                </a:scheme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56E7CA42-7851-4D08-BB57-6CD6E2EA10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1C7D178C-9152-4951-AB61-3D710D27A8E8}"/>
              </a:ext>
            </a:extLst>
          </p:cNvPr>
          <p:cNvSpPr>
            <a:spLocks noGrp="1"/>
          </p:cNvSpPr>
          <p:nvPr>
            <p:ph type="ctrTitle"/>
          </p:nvPr>
        </p:nvSpPr>
        <p:spPr/>
        <p:txBody>
          <a:bodyPr/>
          <a:lstStyle/>
          <a:p>
            <a:r>
              <a:rPr lang="en-GB" dirty="0"/>
              <a:t>TV viewing: the facts</a:t>
            </a:r>
          </a:p>
        </p:txBody>
      </p:sp>
      <p:sp>
        <p:nvSpPr>
          <p:cNvPr id="2" name="Text Placeholder 1">
            <a:extLst>
              <a:ext uri="{FF2B5EF4-FFF2-40B4-BE49-F238E27FC236}">
                <a16:creationId xmlns:a16="http://schemas.microsoft.com/office/drawing/2014/main" id="{59F676C1-83A8-450A-B8DD-AE10305C9884}"/>
              </a:ext>
            </a:extLst>
          </p:cNvPr>
          <p:cNvSpPr>
            <a:spLocks noGrp="1"/>
          </p:cNvSpPr>
          <p:nvPr>
            <p:ph type="body" sz="quarter" idx="14"/>
          </p:nvPr>
        </p:nvSpPr>
        <p:spPr/>
        <p:txBody>
          <a:bodyPr/>
          <a:lstStyle/>
          <a:p>
            <a:r>
              <a:rPr lang="en-US" dirty="0"/>
              <a:t>SECTION ONE</a:t>
            </a:r>
            <a:endParaRPr lang="en-GB" dirty="0"/>
          </a:p>
        </p:txBody>
      </p:sp>
      <p:cxnSp>
        <p:nvCxnSpPr>
          <p:cNvPr id="7" name="Straight Connector 6">
            <a:extLst>
              <a:ext uri="{FF2B5EF4-FFF2-40B4-BE49-F238E27FC236}">
                <a16:creationId xmlns:a16="http://schemas.microsoft.com/office/drawing/2014/main" id="{D97AFC71-978C-4725-AC4A-6989DBA95264}"/>
              </a:ext>
            </a:extLst>
          </p:cNvPr>
          <p:cNvCxnSpPr/>
          <p:nvPr/>
        </p:nvCxnSpPr>
        <p:spPr>
          <a:xfrm>
            <a:off x="479425" y="467468"/>
            <a:ext cx="5521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F02FEF0-92F2-4B8D-B163-A2F799B55B62}"/>
              </a:ext>
            </a:extLst>
          </p:cNvPr>
          <p:cNvSpPr txBox="1"/>
          <p:nvPr/>
        </p:nvSpPr>
        <p:spPr>
          <a:xfrm rot="16200000">
            <a:off x="10486929" y="4324278"/>
            <a:ext cx="2982494" cy="246221"/>
          </a:xfrm>
          <a:prstGeom prst="rect">
            <a:avLst/>
          </a:prstGeom>
          <a:noFill/>
        </p:spPr>
        <p:txBody>
          <a:bodyPr wrap="square" rtlCol="0">
            <a:spAutoFit/>
          </a:bodyPr>
          <a:lstStyle/>
          <a:p>
            <a:r>
              <a:rPr lang="en-US" sz="1000" dirty="0">
                <a:solidFill>
                  <a:schemeClr val="bg1"/>
                </a:solidFill>
              </a:rPr>
              <a:t>Maltesers - Look On The Light Side</a:t>
            </a:r>
            <a:endParaRPr lang="en-GB" sz="1000" dirty="0">
              <a:solidFill>
                <a:schemeClr val="bg1"/>
              </a:solidFill>
            </a:endParaRPr>
          </a:p>
        </p:txBody>
      </p:sp>
    </p:spTree>
    <p:custDataLst>
      <p:tags r:id="rId1"/>
    </p:custDataLst>
    <p:extLst>
      <p:ext uri="{BB962C8B-B14F-4D97-AF65-F5344CB8AC3E}">
        <p14:creationId xmlns:p14="http://schemas.microsoft.com/office/powerpoint/2010/main" val="2339534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FE894-E5A8-2631-F5BC-1AB38D939DD5}"/>
            </a:ext>
          </a:extLst>
        </p:cNvPr>
        <p:cNvGrpSpPr/>
        <p:nvPr/>
      </p:nvGrpSpPr>
      <p:grpSpPr>
        <a:xfrm>
          <a:off x="0" y="0"/>
          <a:ext cx="0" cy="0"/>
          <a:chOff x="0" y="0"/>
          <a:chExt cx="0" cy="0"/>
        </a:xfrm>
      </p:grpSpPr>
      <p:sp>
        <p:nvSpPr>
          <p:cNvPr id="9" name="Oval 8">
            <a:extLst>
              <a:ext uri="{FF2B5EF4-FFF2-40B4-BE49-F238E27FC236}">
                <a16:creationId xmlns:a16="http://schemas.microsoft.com/office/drawing/2014/main" id="{F12BD946-0890-38AF-F732-5FD7425A5C13}"/>
              </a:ext>
            </a:extLst>
          </p:cNvPr>
          <p:cNvSpPr/>
          <p:nvPr/>
        </p:nvSpPr>
        <p:spPr>
          <a:xfrm>
            <a:off x="6096000" y="2255400"/>
            <a:ext cx="2336400" cy="2336400"/>
          </a:xfrm>
          <a:prstGeom prst="ellipse">
            <a:avLst/>
          </a:prstGeom>
          <a:solidFill>
            <a:srgbClr val="C0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a:ea typeface="+mn-ea"/>
                <a:cs typeface="+mn-cs"/>
              </a:rPr>
              <a:t>£59.41</a:t>
            </a:r>
          </a:p>
        </p:txBody>
      </p:sp>
      <p:sp>
        <p:nvSpPr>
          <p:cNvPr id="2" name="Title 1">
            <a:extLst>
              <a:ext uri="{FF2B5EF4-FFF2-40B4-BE49-F238E27FC236}">
                <a16:creationId xmlns:a16="http://schemas.microsoft.com/office/drawing/2014/main" id="{1D62AAE5-602E-62D8-470D-19CDA74DD800}"/>
              </a:ext>
            </a:extLst>
          </p:cNvPr>
          <p:cNvSpPr>
            <a:spLocks noGrp="1"/>
          </p:cNvSpPr>
          <p:nvPr>
            <p:ph type="title"/>
          </p:nvPr>
        </p:nvSpPr>
        <p:spPr/>
        <p:txBody>
          <a:bodyPr/>
          <a:lstStyle/>
          <a:p>
            <a:r>
              <a:rPr lang="en-GB"/>
              <a:t>TV remains the lowest priced video channel</a:t>
            </a:r>
          </a:p>
        </p:txBody>
      </p:sp>
      <p:sp>
        <p:nvSpPr>
          <p:cNvPr id="3" name="Text Placeholder 2">
            <a:extLst>
              <a:ext uri="{FF2B5EF4-FFF2-40B4-BE49-F238E27FC236}">
                <a16:creationId xmlns:a16="http://schemas.microsoft.com/office/drawing/2014/main" id="{1AF9CDAE-4156-3A17-FF87-8FC4225295DE}"/>
              </a:ext>
            </a:extLst>
          </p:cNvPr>
          <p:cNvSpPr>
            <a:spLocks noGrp="1"/>
          </p:cNvSpPr>
          <p:nvPr>
            <p:ph type="body" sz="quarter" idx="15"/>
          </p:nvPr>
        </p:nvSpPr>
        <p:spPr>
          <a:xfrm>
            <a:off x="378000" y="5364000"/>
            <a:ext cx="11334817" cy="304800"/>
          </a:xfrm>
        </p:spPr>
        <p:txBody>
          <a:bodyPr/>
          <a:lstStyle/>
          <a:p>
            <a:r>
              <a:rPr lang="en-GB" dirty="0"/>
              <a:t>Source: 2025, TV is inclusive of Linear and Addressable. Thinkbox estimates using AA/WARC (estimates), Barb / Broadcaster stream data / UK Cinema Association. Ipsos Iris.</a:t>
            </a:r>
          </a:p>
        </p:txBody>
      </p:sp>
      <p:sp>
        <p:nvSpPr>
          <p:cNvPr id="6" name="Oval 5">
            <a:extLst>
              <a:ext uri="{FF2B5EF4-FFF2-40B4-BE49-F238E27FC236}">
                <a16:creationId xmlns:a16="http://schemas.microsoft.com/office/drawing/2014/main" id="{732143CF-5EBD-8BB3-F04C-6BE92058CE0E}"/>
              </a:ext>
            </a:extLst>
          </p:cNvPr>
          <p:cNvSpPr/>
          <p:nvPr/>
        </p:nvSpPr>
        <p:spPr>
          <a:xfrm>
            <a:off x="3282534" y="2948400"/>
            <a:ext cx="871200" cy="871200"/>
          </a:xfrm>
          <a:prstGeom prst="ellipse">
            <a:avLst/>
          </a:prstGeom>
          <a:solidFill>
            <a:srgbClr val="C0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Arial"/>
                <a:ea typeface="+mn-ea"/>
                <a:cs typeface="+mn-cs"/>
              </a:rPr>
              <a:t>£7.23</a:t>
            </a:r>
          </a:p>
        </p:txBody>
      </p:sp>
      <p:sp>
        <p:nvSpPr>
          <p:cNvPr id="7" name="TextBox 6">
            <a:extLst>
              <a:ext uri="{FF2B5EF4-FFF2-40B4-BE49-F238E27FC236}">
                <a16:creationId xmlns:a16="http://schemas.microsoft.com/office/drawing/2014/main" id="{EBCF241E-23F8-2E36-895A-DFEBB2F650D7}"/>
              </a:ext>
            </a:extLst>
          </p:cNvPr>
          <p:cNvSpPr txBox="1"/>
          <p:nvPr/>
        </p:nvSpPr>
        <p:spPr>
          <a:xfrm>
            <a:off x="3466302" y="1748408"/>
            <a:ext cx="503664"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D4D4D"/>
                </a:solidFill>
                <a:effectLst/>
                <a:uLnTx/>
                <a:uFillTx/>
                <a:latin typeface="Arial"/>
                <a:ea typeface="+mn-ea"/>
                <a:cs typeface="+mn-cs"/>
              </a:rPr>
              <a:t>TV </a:t>
            </a:r>
          </a:p>
        </p:txBody>
      </p:sp>
      <p:sp>
        <p:nvSpPr>
          <p:cNvPr id="8" name="TextBox 7">
            <a:extLst>
              <a:ext uri="{FF2B5EF4-FFF2-40B4-BE49-F238E27FC236}">
                <a16:creationId xmlns:a16="http://schemas.microsoft.com/office/drawing/2014/main" id="{B33DD090-6248-8E6A-F03C-B0E31B90969E}"/>
              </a:ext>
            </a:extLst>
          </p:cNvPr>
          <p:cNvSpPr txBox="1"/>
          <p:nvPr/>
        </p:nvSpPr>
        <p:spPr>
          <a:xfrm>
            <a:off x="6180666" y="1748408"/>
            <a:ext cx="2167068"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D4D4D"/>
                </a:solidFill>
                <a:effectLst/>
                <a:uLnTx/>
                <a:uFillTx/>
                <a:latin typeface="Arial"/>
                <a:ea typeface="+mn-ea"/>
                <a:cs typeface="+mn-cs"/>
              </a:rPr>
              <a:t>Social Media - Video</a:t>
            </a:r>
          </a:p>
        </p:txBody>
      </p:sp>
      <p:sp>
        <p:nvSpPr>
          <p:cNvPr id="13" name="TextBox 12">
            <a:extLst>
              <a:ext uri="{FF2B5EF4-FFF2-40B4-BE49-F238E27FC236}">
                <a16:creationId xmlns:a16="http://schemas.microsoft.com/office/drawing/2014/main" id="{C2749FE7-7D68-DA5C-83C0-CC131603168A}"/>
              </a:ext>
            </a:extLst>
          </p:cNvPr>
          <p:cNvSpPr txBox="1"/>
          <p:nvPr/>
        </p:nvSpPr>
        <p:spPr>
          <a:xfrm>
            <a:off x="479426" y="1142566"/>
            <a:ext cx="433795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D4D4D"/>
                </a:solidFill>
                <a:effectLst/>
                <a:uLnTx/>
                <a:uFillTx/>
                <a:latin typeface="Arial"/>
                <a:ea typeface="+mn-ea"/>
                <a:cs typeface="+mn-cs"/>
              </a:rPr>
              <a:t>Average cost per 30 second (000s)</a:t>
            </a:r>
          </a:p>
        </p:txBody>
      </p:sp>
    </p:spTree>
    <p:extLst>
      <p:ext uri="{BB962C8B-B14F-4D97-AF65-F5344CB8AC3E}">
        <p14:creationId xmlns:p14="http://schemas.microsoft.com/office/powerpoint/2010/main" val="355006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92690-06D6-49D0-8B95-810239757FF7}"/>
              </a:ext>
            </a:extLst>
          </p:cNvPr>
          <p:cNvSpPr>
            <a:spLocks noGrp="1"/>
          </p:cNvSpPr>
          <p:nvPr>
            <p:ph type="title"/>
          </p:nvPr>
        </p:nvSpPr>
        <p:spPr>
          <a:xfrm>
            <a:off x="244006" y="272832"/>
            <a:ext cx="12192000" cy="1021181"/>
          </a:xfrm>
        </p:spPr>
        <p:txBody>
          <a:bodyPr>
            <a:normAutofit/>
          </a:bodyPr>
          <a:lstStyle/>
          <a:p>
            <a:r>
              <a:rPr lang="en-GB" dirty="0"/>
              <a:t>The value of TV increases during downturns </a:t>
            </a:r>
          </a:p>
        </p:txBody>
      </p:sp>
      <p:sp>
        <p:nvSpPr>
          <p:cNvPr id="55" name="Text Placeholder 54">
            <a:extLst>
              <a:ext uri="{FF2B5EF4-FFF2-40B4-BE49-F238E27FC236}">
                <a16:creationId xmlns:a16="http://schemas.microsoft.com/office/drawing/2014/main" id="{78493B12-2F68-AA1F-9794-47F94CF836F4}"/>
              </a:ext>
            </a:extLst>
          </p:cNvPr>
          <p:cNvSpPr>
            <a:spLocks noGrp="1"/>
          </p:cNvSpPr>
          <p:nvPr>
            <p:ph type="body" sz="quarter" idx="15"/>
          </p:nvPr>
        </p:nvSpPr>
        <p:spPr>
          <a:xfrm>
            <a:off x="360000" y="5400000"/>
            <a:ext cx="11334817" cy="304800"/>
          </a:xfrm>
        </p:spPr>
        <p:txBody>
          <a:bodyPr/>
          <a:lstStyle/>
          <a:p>
            <a:pPr>
              <a:spcBef>
                <a:spcPts val="0"/>
              </a:spcBef>
            </a:pPr>
            <a:r>
              <a:rPr lang="en-US">
                <a:solidFill>
                  <a:schemeClr val="bg2"/>
                </a:solidFill>
              </a:rPr>
              <a:t>Source: Les Binet, ‘Marketing in the post-covid economy: A planning framework for turbulent times’. ONS, Advertising Association, WARC. *TV value for money index = consumer spending / TV CPT indexed from 1965</a:t>
            </a:r>
            <a:endParaRPr lang="en-GB"/>
          </a:p>
        </p:txBody>
      </p:sp>
      <p:grpSp>
        <p:nvGrpSpPr>
          <p:cNvPr id="5" name="Group 4">
            <a:extLst>
              <a:ext uri="{FF2B5EF4-FFF2-40B4-BE49-F238E27FC236}">
                <a16:creationId xmlns:a16="http://schemas.microsoft.com/office/drawing/2014/main" id="{FA4F0562-1940-0162-BA79-26C766CCBE05}"/>
              </a:ext>
            </a:extLst>
          </p:cNvPr>
          <p:cNvGrpSpPr/>
          <p:nvPr/>
        </p:nvGrpSpPr>
        <p:grpSpPr>
          <a:xfrm>
            <a:off x="2571750" y="1503429"/>
            <a:ext cx="7269226" cy="3568636"/>
            <a:chOff x="2266752" y="1188085"/>
            <a:chExt cx="7658495" cy="3672232"/>
          </a:xfrm>
        </p:grpSpPr>
        <p:pic>
          <p:nvPicPr>
            <p:cNvPr id="4" name="Picture 3">
              <a:extLst>
                <a:ext uri="{FF2B5EF4-FFF2-40B4-BE49-F238E27FC236}">
                  <a16:creationId xmlns:a16="http://schemas.microsoft.com/office/drawing/2014/main" id="{FC134D8A-A4F5-3536-66AD-FAC4D2B8D438}"/>
                </a:ext>
              </a:extLst>
            </p:cNvPr>
            <p:cNvPicPr>
              <a:picLocks noChangeAspect="1"/>
            </p:cNvPicPr>
            <p:nvPr/>
          </p:nvPicPr>
          <p:blipFill>
            <a:blip r:embed="rId3"/>
            <a:stretch>
              <a:fillRect/>
            </a:stretch>
          </p:blipFill>
          <p:spPr>
            <a:xfrm>
              <a:off x="2266752" y="1188085"/>
              <a:ext cx="7658495" cy="3672232"/>
            </a:xfrm>
            <a:prstGeom prst="rect">
              <a:avLst/>
            </a:prstGeom>
            <a:effectLst>
              <a:outerShdw blurRad="292100" dist="101600" dir="2700000" algn="tl" rotWithShape="0">
                <a:prstClr val="black">
                  <a:alpha val="65000"/>
                </a:prstClr>
              </a:outerShdw>
            </a:effectLst>
          </p:spPr>
        </p:pic>
        <p:sp>
          <p:nvSpPr>
            <p:cNvPr id="3" name="Rectangle 2">
              <a:extLst>
                <a:ext uri="{FF2B5EF4-FFF2-40B4-BE49-F238E27FC236}">
                  <a16:creationId xmlns:a16="http://schemas.microsoft.com/office/drawing/2014/main" id="{6900F1E9-0B64-11E8-761E-700AB52BB911}"/>
                </a:ext>
              </a:extLst>
            </p:cNvPr>
            <p:cNvSpPr/>
            <p:nvPr/>
          </p:nvSpPr>
          <p:spPr>
            <a:xfrm>
              <a:off x="2365695" y="1619075"/>
              <a:ext cx="201336" cy="2558642"/>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100" b="1" dirty="0">
                  <a:solidFill>
                    <a:srgbClr val="5C5B5D"/>
                  </a:solidFill>
                  <a:latin typeface="Calibri" panose="020F0502020204030204" pitchFamily="34" charset="0"/>
                  <a:cs typeface="Calibri" panose="020F0502020204030204" pitchFamily="34" charset="0"/>
                </a:rPr>
                <a:t>TV value for money index*</a:t>
              </a:r>
              <a:endParaRPr lang="en-GB" sz="1100" b="1" dirty="0">
                <a:solidFill>
                  <a:srgbClr val="5C5B5D"/>
                </a:solidFill>
                <a:latin typeface="Calibri" panose="020F0502020204030204" pitchFamily="34" charset="0"/>
                <a:cs typeface="Calibri" panose="020F0502020204030204" pitchFamily="34" charset="0"/>
              </a:endParaRPr>
            </a:p>
          </p:txBody>
        </p:sp>
      </p:grpSp>
      <p:sp>
        <p:nvSpPr>
          <p:cNvPr id="6" name="TextBox 5">
            <a:extLst>
              <a:ext uri="{FF2B5EF4-FFF2-40B4-BE49-F238E27FC236}">
                <a16:creationId xmlns:a16="http://schemas.microsoft.com/office/drawing/2014/main" id="{4EFF41AC-9F49-718B-54BA-3C11A3476675}"/>
              </a:ext>
            </a:extLst>
          </p:cNvPr>
          <p:cNvSpPr txBox="1"/>
          <p:nvPr/>
        </p:nvSpPr>
        <p:spPr>
          <a:xfrm>
            <a:off x="1938528" y="951018"/>
            <a:ext cx="8535670" cy="307777"/>
          </a:xfrm>
          <a:prstGeom prst="rect">
            <a:avLst/>
          </a:prstGeom>
          <a:noFill/>
        </p:spPr>
        <p:txBody>
          <a:bodyPr wrap="none" rtlCol="0">
            <a:spAutoFit/>
          </a:bodyPr>
          <a:lstStyle/>
          <a:p>
            <a:pPr algn="ctr"/>
            <a:r>
              <a:rPr lang="en-US" sz="1400">
                <a:solidFill>
                  <a:schemeClr val="bg2"/>
                </a:solidFill>
              </a:rPr>
              <a:t>A high TV value for money index means that the price of TV is low, relative to total consumer spend levels</a:t>
            </a:r>
            <a:endParaRPr lang="en-GB" sz="1400" err="1">
              <a:solidFill>
                <a:schemeClr val="bg2"/>
              </a:solidFill>
            </a:endParaRPr>
          </a:p>
        </p:txBody>
      </p:sp>
    </p:spTree>
    <p:extLst>
      <p:ext uri="{BB962C8B-B14F-4D97-AF65-F5344CB8AC3E}">
        <p14:creationId xmlns:p14="http://schemas.microsoft.com/office/powerpoint/2010/main" val="498286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1CB36-4F5F-F386-F627-1E320F37C301}"/>
              </a:ext>
            </a:extLst>
          </p:cNvPr>
          <p:cNvSpPr>
            <a:spLocks noGrp="1"/>
          </p:cNvSpPr>
          <p:nvPr>
            <p:ph type="title"/>
          </p:nvPr>
        </p:nvSpPr>
        <p:spPr/>
        <p:txBody>
          <a:bodyPr/>
          <a:lstStyle/>
          <a:p>
            <a:r>
              <a:rPr lang="en-US" dirty="0"/>
              <a:t>TV is an ‘attention bargain’</a:t>
            </a:r>
            <a:br>
              <a:rPr lang="en-US" dirty="0"/>
            </a:br>
            <a:endParaRPr lang="en-GB" dirty="0"/>
          </a:p>
        </p:txBody>
      </p:sp>
      <p:sp>
        <p:nvSpPr>
          <p:cNvPr id="3" name="Text Placeholder 2">
            <a:extLst>
              <a:ext uri="{FF2B5EF4-FFF2-40B4-BE49-F238E27FC236}">
                <a16:creationId xmlns:a16="http://schemas.microsoft.com/office/drawing/2014/main" id="{26C8CEDC-D219-B884-71EE-46B0AAF6B885}"/>
              </a:ext>
            </a:extLst>
          </p:cNvPr>
          <p:cNvSpPr>
            <a:spLocks noGrp="1"/>
          </p:cNvSpPr>
          <p:nvPr>
            <p:ph type="body" sz="quarter" idx="15"/>
          </p:nvPr>
        </p:nvSpPr>
        <p:spPr/>
        <p:txBody>
          <a:bodyPr/>
          <a:lstStyle/>
          <a:p>
            <a:r>
              <a:rPr lang="en-GB" dirty="0"/>
              <a:t>Attention data Sources: TV: </a:t>
            </a:r>
            <a:r>
              <a:rPr lang="en-GB" dirty="0" err="1"/>
              <a:t>Tvision</a:t>
            </a:r>
            <a:r>
              <a:rPr lang="en-GB" dirty="0"/>
              <a:t>/Lumen UK TV Panel. YT, Instream, </a:t>
            </a:r>
            <a:r>
              <a:rPr lang="en-GB" dirty="0" err="1"/>
              <a:t>Teads</a:t>
            </a:r>
            <a:r>
              <a:rPr lang="en-GB" dirty="0"/>
              <a:t>, Facebook Feed, Banners: Lumen digital panels. Press: Lumen Omnibus. OOH: AM4DOOH project. IG, FB Watch, TikTok: Lumen studies (weighted to be consistent with passive panel). CPM sources: </a:t>
            </a:r>
            <a:r>
              <a:rPr lang="en-GB" dirty="0" err="1"/>
              <a:t>Ebiquity</a:t>
            </a:r>
            <a:endParaRPr lang="en-GB" dirty="0"/>
          </a:p>
          <a:p>
            <a:endParaRPr lang="en-GB" dirty="0"/>
          </a:p>
        </p:txBody>
      </p:sp>
      <p:pic>
        <p:nvPicPr>
          <p:cNvPr id="7" name="Picture 6">
            <a:extLst>
              <a:ext uri="{FF2B5EF4-FFF2-40B4-BE49-F238E27FC236}">
                <a16:creationId xmlns:a16="http://schemas.microsoft.com/office/drawing/2014/main" id="{B584C00C-2BE3-B644-F5A9-48AB6F90C1C4}"/>
              </a:ext>
            </a:extLst>
          </p:cNvPr>
          <p:cNvPicPr>
            <a:picLocks noChangeAspect="1"/>
          </p:cNvPicPr>
          <p:nvPr/>
        </p:nvPicPr>
        <p:blipFill rotWithShape="1">
          <a:blip r:embed="rId3"/>
          <a:srcRect t="9661" r="2865"/>
          <a:stretch/>
        </p:blipFill>
        <p:spPr>
          <a:xfrm>
            <a:off x="1494188" y="1188085"/>
            <a:ext cx="8907404" cy="3503109"/>
          </a:xfrm>
          <a:prstGeom prst="rect">
            <a:avLst/>
          </a:prstGeom>
          <a:effectLst>
            <a:outerShdw blurRad="228600" dist="38100" dir="2700000" algn="tl" rotWithShape="0">
              <a:prstClr val="black">
                <a:alpha val="40000"/>
              </a:prstClr>
            </a:outerShdw>
          </a:effectLst>
        </p:spPr>
      </p:pic>
    </p:spTree>
    <p:extLst>
      <p:ext uri="{BB962C8B-B14F-4D97-AF65-F5344CB8AC3E}">
        <p14:creationId xmlns:p14="http://schemas.microsoft.com/office/powerpoint/2010/main" val="420209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other London | Thinkbox">
            <a:extLst>
              <a:ext uri="{FF2B5EF4-FFF2-40B4-BE49-F238E27FC236}">
                <a16:creationId xmlns:a16="http://schemas.microsoft.com/office/drawing/2014/main" id="{4266D28D-4E08-DA25-C220-E207191461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165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91D1740-574F-4DB5-B2DC-165B0ABA2D88}"/>
              </a:ext>
            </a:extLst>
          </p:cNvPr>
          <p:cNvSpPr/>
          <p:nvPr/>
        </p:nvSpPr>
        <p:spPr>
          <a:xfrm>
            <a:off x="0" y="0"/>
            <a:ext cx="12192000" cy="6858000"/>
          </a:xfrm>
          <a:prstGeom prst="rect">
            <a:avLst/>
          </a:prstGeom>
          <a:gradFill flip="none" rotWithShape="0">
            <a:gsLst>
              <a:gs pos="54000">
                <a:schemeClr val="accent1">
                  <a:alpha val="0"/>
                  <a:lumMod val="5000"/>
                  <a:lumOff val="95000"/>
                </a:schemeClr>
              </a:gs>
              <a:gs pos="25000">
                <a:schemeClr val="tx1">
                  <a:alpha val="53000"/>
                  <a:lumMod val="0"/>
                </a:schemeClr>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94966645-4924-47F5-8D53-1855513EEAFD}"/>
              </a:ext>
            </a:extLst>
          </p:cNvPr>
          <p:cNvSpPr>
            <a:spLocks noGrp="1"/>
          </p:cNvSpPr>
          <p:nvPr>
            <p:ph type="ctrTitle"/>
          </p:nvPr>
        </p:nvSpPr>
        <p:spPr/>
        <p:txBody>
          <a:bodyPr>
            <a:noAutofit/>
          </a:bodyPr>
          <a:lstStyle/>
          <a:p>
            <a:r>
              <a:rPr lang="en-GB" sz="4800" dirty="0"/>
              <a:t>Find out more </a:t>
            </a:r>
            <a:br>
              <a:rPr lang="en-GB" sz="4800" dirty="0"/>
            </a:br>
            <a:r>
              <a:rPr lang="en-GB" sz="4800" dirty="0"/>
              <a:t>at Thinkbox.tv</a:t>
            </a:r>
            <a:br>
              <a:rPr lang="en-GB" sz="4800" dirty="0"/>
            </a:br>
            <a:endParaRPr lang="en-GB" sz="4800" dirty="0"/>
          </a:p>
        </p:txBody>
      </p:sp>
      <p:sp>
        <p:nvSpPr>
          <p:cNvPr id="7" name="Text Placeholder 6">
            <a:extLst>
              <a:ext uri="{FF2B5EF4-FFF2-40B4-BE49-F238E27FC236}">
                <a16:creationId xmlns:a16="http://schemas.microsoft.com/office/drawing/2014/main" id="{DA46EA7F-75EE-4DD0-B949-9310B3D8035D}"/>
              </a:ext>
            </a:extLst>
          </p:cNvPr>
          <p:cNvSpPr>
            <a:spLocks noGrp="1"/>
          </p:cNvSpPr>
          <p:nvPr>
            <p:ph type="body" sz="quarter" idx="14"/>
          </p:nvPr>
        </p:nvSpPr>
        <p:spPr/>
        <p:txBody>
          <a:bodyPr/>
          <a:lstStyle/>
          <a:p>
            <a:r>
              <a:rPr lang="en-GB"/>
              <a:t>Helping you get the best out of TV</a:t>
            </a:r>
          </a:p>
          <a:p>
            <a:endParaRPr lang="en-GB" dirty="0"/>
          </a:p>
        </p:txBody>
      </p:sp>
      <p:cxnSp>
        <p:nvCxnSpPr>
          <p:cNvPr id="11" name="Straight Connector 10">
            <a:extLst>
              <a:ext uri="{FF2B5EF4-FFF2-40B4-BE49-F238E27FC236}">
                <a16:creationId xmlns:a16="http://schemas.microsoft.com/office/drawing/2014/main" id="{B599F334-AF4A-4B1C-B107-09A9AD394712}"/>
              </a:ext>
            </a:extLst>
          </p:cNvPr>
          <p:cNvCxnSpPr/>
          <p:nvPr/>
        </p:nvCxnSpPr>
        <p:spPr>
          <a:xfrm>
            <a:off x="479425" y="467468"/>
            <a:ext cx="5521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reeform 5">
            <a:extLst>
              <a:ext uri="{FF2B5EF4-FFF2-40B4-BE49-F238E27FC236}">
                <a16:creationId xmlns:a16="http://schemas.microsoft.com/office/drawing/2014/main" id="{B1D8A6A3-7BFA-4E12-952D-1552C5B73EE5}"/>
              </a:ext>
            </a:extLst>
          </p:cNvPr>
          <p:cNvSpPr>
            <a:spLocks/>
          </p:cNvSpPr>
          <p:nvPr/>
        </p:nvSpPr>
        <p:spPr bwMode="auto">
          <a:xfrm>
            <a:off x="488475" y="2512644"/>
            <a:ext cx="3944454" cy="538302"/>
          </a:xfrm>
          <a:custGeom>
            <a:avLst/>
            <a:gdLst>
              <a:gd name="T0" fmla="*/ 26 w 932"/>
              <a:gd name="T1" fmla="*/ 2 h 125"/>
              <a:gd name="T2" fmla="*/ 26 w 932"/>
              <a:gd name="T3" fmla="*/ 0 h 125"/>
              <a:gd name="T4" fmla="*/ 13 w 932"/>
              <a:gd name="T5" fmla="*/ 3 h 125"/>
              <a:gd name="T6" fmla="*/ 4 w 932"/>
              <a:gd name="T7" fmla="*/ 11 h 125"/>
              <a:gd name="T8" fmla="*/ 0 w 932"/>
              <a:gd name="T9" fmla="*/ 26 h 125"/>
              <a:gd name="T10" fmla="*/ 0 w 932"/>
              <a:gd name="T11" fmla="*/ 125 h 125"/>
              <a:gd name="T12" fmla="*/ 906 w 932"/>
              <a:gd name="T13" fmla="*/ 125 h 125"/>
              <a:gd name="T14" fmla="*/ 918 w 932"/>
              <a:gd name="T15" fmla="*/ 122 h 125"/>
              <a:gd name="T16" fmla="*/ 927 w 932"/>
              <a:gd name="T17" fmla="*/ 114 h 125"/>
              <a:gd name="T18" fmla="*/ 932 w 932"/>
              <a:gd name="T19" fmla="*/ 99 h 125"/>
              <a:gd name="T20" fmla="*/ 932 w 932"/>
              <a:gd name="T21" fmla="*/ 26 h 125"/>
              <a:gd name="T22" fmla="*/ 928 w 932"/>
              <a:gd name="T23" fmla="*/ 13 h 125"/>
              <a:gd name="T24" fmla="*/ 921 w 932"/>
              <a:gd name="T25" fmla="*/ 4 h 125"/>
              <a:gd name="T26" fmla="*/ 906 w 932"/>
              <a:gd name="T27" fmla="*/ 0 h 125"/>
              <a:gd name="T28" fmla="*/ 26 w 932"/>
              <a:gd name="T29" fmla="*/ 0 h 125"/>
              <a:gd name="T30" fmla="*/ 26 w 932"/>
              <a:gd name="T31" fmla="*/ 2 h 125"/>
              <a:gd name="T32" fmla="*/ 26 w 932"/>
              <a:gd name="T33" fmla="*/ 4 h 125"/>
              <a:gd name="T34" fmla="*/ 906 w 932"/>
              <a:gd name="T35" fmla="*/ 4 h 125"/>
              <a:gd name="T36" fmla="*/ 918 w 932"/>
              <a:gd name="T37" fmla="*/ 7 h 125"/>
              <a:gd name="T38" fmla="*/ 926 w 932"/>
              <a:gd name="T39" fmla="*/ 19 h 125"/>
              <a:gd name="T40" fmla="*/ 927 w 932"/>
              <a:gd name="T41" fmla="*/ 24 h 125"/>
              <a:gd name="T42" fmla="*/ 928 w 932"/>
              <a:gd name="T43" fmla="*/ 26 h 125"/>
              <a:gd name="T44" fmla="*/ 928 w 932"/>
              <a:gd name="T45" fmla="*/ 26 h 125"/>
              <a:gd name="T46" fmla="*/ 928 w 932"/>
              <a:gd name="T47" fmla="*/ 26 h 125"/>
              <a:gd name="T48" fmla="*/ 928 w 932"/>
              <a:gd name="T49" fmla="*/ 99 h 125"/>
              <a:gd name="T50" fmla="*/ 924 w 932"/>
              <a:gd name="T51" fmla="*/ 112 h 125"/>
              <a:gd name="T52" fmla="*/ 913 w 932"/>
              <a:gd name="T53" fmla="*/ 120 h 125"/>
              <a:gd name="T54" fmla="*/ 908 w 932"/>
              <a:gd name="T55" fmla="*/ 121 h 125"/>
              <a:gd name="T56" fmla="*/ 906 w 932"/>
              <a:gd name="T57" fmla="*/ 121 h 125"/>
              <a:gd name="T58" fmla="*/ 906 w 932"/>
              <a:gd name="T59" fmla="*/ 121 h 125"/>
              <a:gd name="T60" fmla="*/ 906 w 932"/>
              <a:gd name="T61" fmla="*/ 121 h 125"/>
              <a:gd name="T62" fmla="*/ 4 w 932"/>
              <a:gd name="T63" fmla="*/ 121 h 125"/>
              <a:gd name="T64" fmla="*/ 4 w 932"/>
              <a:gd name="T65" fmla="*/ 26 h 125"/>
              <a:gd name="T66" fmla="*/ 7 w 932"/>
              <a:gd name="T67" fmla="*/ 13 h 125"/>
              <a:gd name="T68" fmla="*/ 19 w 932"/>
              <a:gd name="T69" fmla="*/ 5 h 125"/>
              <a:gd name="T70" fmla="*/ 24 w 932"/>
              <a:gd name="T71" fmla="*/ 4 h 125"/>
              <a:gd name="T72" fmla="*/ 26 w 932"/>
              <a:gd name="T73" fmla="*/ 4 h 125"/>
              <a:gd name="T74" fmla="*/ 26 w 932"/>
              <a:gd name="T75" fmla="*/ 4 h 125"/>
              <a:gd name="T76" fmla="*/ 26 w 932"/>
              <a:gd name="T77" fmla="*/ 4 h 125"/>
              <a:gd name="T78" fmla="*/ 26 w 932"/>
              <a:gd name="T79" fmla="*/ 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32" h="125">
                <a:moveTo>
                  <a:pt x="26" y="2"/>
                </a:moveTo>
                <a:cubicBezTo>
                  <a:pt x="26" y="0"/>
                  <a:pt x="26" y="0"/>
                  <a:pt x="26" y="0"/>
                </a:cubicBezTo>
                <a:cubicBezTo>
                  <a:pt x="26" y="0"/>
                  <a:pt x="20" y="0"/>
                  <a:pt x="13" y="3"/>
                </a:cubicBezTo>
                <a:cubicBezTo>
                  <a:pt x="10" y="5"/>
                  <a:pt x="7" y="7"/>
                  <a:pt x="4" y="11"/>
                </a:cubicBezTo>
                <a:cubicBezTo>
                  <a:pt x="2" y="15"/>
                  <a:pt x="0" y="20"/>
                  <a:pt x="0" y="26"/>
                </a:cubicBezTo>
                <a:cubicBezTo>
                  <a:pt x="0" y="125"/>
                  <a:pt x="0" y="125"/>
                  <a:pt x="0" y="125"/>
                </a:cubicBezTo>
                <a:cubicBezTo>
                  <a:pt x="906" y="125"/>
                  <a:pt x="906" y="125"/>
                  <a:pt x="906" y="125"/>
                </a:cubicBezTo>
                <a:cubicBezTo>
                  <a:pt x="906" y="125"/>
                  <a:pt x="912" y="125"/>
                  <a:pt x="918" y="122"/>
                </a:cubicBezTo>
                <a:cubicBezTo>
                  <a:pt x="922" y="120"/>
                  <a:pt x="925" y="118"/>
                  <a:pt x="927" y="114"/>
                </a:cubicBezTo>
                <a:cubicBezTo>
                  <a:pt x="930" y="110"/>
                  <a:pt x="932" y="106"/>
                  <a:pt x="932" y="99"/>
                </a:cubicBezTo>
                <a:cubicBezTo>
                  <a:pt x="932" y="26"/>
                  <a:pt x="932" y="26"/>
                  <a:pt x="932" y="26"/>
                </a:cubicBezTo>
                <a:cubicBezTo>
                  <a:pt x="932" y="26"/>
                  <a:pt x="932" y="20"/>
                  <a:pt x="928" y="13"/>
                </a:cubicBezTo>
                <a:cubicBezTo>
                  <a:pt x="927" y="10"/>
                  <a:pt x="924" y="7"/>
                  <a:pt x="921" y="4"/>
                </a:cubicBezTo>
                <a:cubicBezTo>
                  <a:pt x="917" y="2"/>
                  <a:pt x="912" y="0"/>
                  <a:pt x="906" y="0"/>
                </a:cubicBezTo>
                <a:cubicBezTo>
                  <a:pt x="26" y="0"/>
                  <a:pt x="26" y="0"/>
                  <a:pt x="26" y="0"/>
                </a:cubicBezTo>
                <a:cubicBezTo>
                  <a:pt x="26" y="2"/>
                  <a:pt x="26" y="2"/>
                  <a:pt x="26" y="2"/>
                </a:cubicBezTo>
                <a:cubicBezTo>
                  <a:pt x="26" y="4"/>
                  <a:pt x="26" y="4"/>
                  <a:pt x="26" y="4"/>
                </a:cubicBezTo>
                <a:cubicBezTo>
                  <a:pt x="906" y="4"/>
                  <a:pt x="906" y="4"/>
                  <a:pt x="906" y="4"/>
                </a:cubicBezTo>
                <a:cubicBezTo>
                  <a:pt x="911" y="4"/>
                  <a:pt x="915" y="5"/>
                  <a:pt x="918" y="7"/>
                </a:cubicBezTo>
                <a:cubicBezTo>
                  <a:pt x="923" y="10"/>
                  <a:pt x="925" y="15"/>
                  <a:pt x="926" y="19"/>
                </a:cubicBezTo>
                <a:cubicBezTo>
                  <a:pt x="927" y="21"/>
                  <a:pt x="927" y="23"/>
                  <a:pt x="927" y="24"/>
                </a:cubicBezTo>
                <a:cubicBezTo>
                  <a:pt x="927" y="25"/>
                  <a:pt x="927" y="25"/>
                  <a:pt x="928" y="26"/>
                </a:cubicBezTo>
                <a:cubicBezTo>
                  <a:pt x="928" y="26"/>
                  <a:pt x="928" y="26"/>
                  <a:pt x="928" y="26"/>
                </a:cubicBezTo>
                <a:cubicBezTo>
                  <a:pt x="928" y="26"/>
                  <a:pt x="928" y="26"/>
                  <a:pt x="928" y="26"/>
                </a:cubicBezTo>
                <a:cubicBezTo>
                  <a:pt x="928" y="99"/>
                  <a:pt x="928" y="99"/>
                  <a:pt x="928" y="99"/>
                </a:cubicBezTo>
                <a:cubicBezTo>
                  <a:pt x="928" y="105"/>
                  <a:pt x="926" y="109"/>
                  <a:pt x="924" y="112"/>
                </a:cubicBezTo>
                <a:cubicBezTo>
                  <a:pt x="921" y="117"/>
                  <a:pt x="917" y="119"/>
                  <a:pt x="913" y="120"/>
                </a:cubicBezTo>
                <a:cubicBezTo>
                  <a:pt x="911" y="121"/>
                  <a:pt x="909" y="121"/>
                  <a:pt x="908" y="121"/>
                </a:cubicBezTo>
                <a:cubicBezTo>
                  <a:pt x="907" y="121"/>
                  <a:pt x="906" y="121"/>
                  <a:pt x="906" y="121"/>
                </a:cubicBezTo>
                <a:cubicBezTo>
                  <a:pt x="906" y="121"/>
                  <a:pt x="906" y="121"/>
                  <a:pt x="906" y="121"/>
                </a:cubicBezTo>
                <a:cubicBezTo>
                  <a:pt x="906" y="121"/>
                  <a:pt x="906" y="121"/>
                  <a:pt x="906" y="121"/>
                </a:cubicBezTo>
                <a:cubicBezTo>
                  <a:pt x="4" y="121"/>
                  <a:pt x="4" y="121"/>
                  <a:pt x="4" y="121"/>
                </a:cubicBezTo>
                <a:cubicBezTo>
                  <a:pt x="4" y="26"/>
                  <a:pt x="4" y="26"/>
                  <a:pt x="4" y="26"/>
                </a:cubicBezTo>
                <a:cubicBezTo>
                  <a:pt x="4" y="20"/>
                  <a:pt x="5" y="16"/>
                  <a:pt x="7" y="13"/>
                </a:cubicBezTo>
                <a:cubicBezTo>
                  <a:pt x="10" y="9"/>
                  <a:pt x="15" y="6"/>
                  <a:pt x="19" y="5"/>
                </a:cubicBezTo>
                <a:cubicBezTo>
                  <a:pt x="21" y="5"/>
                  <a:pt x="23" y="4"/>
                  <a:pt x="24" y="4"/>
                </a:cubicBezTo>
                <a:cubicBezTo>
                  <a:pt x="25" y="4"/>
                  <a:pt x="25" y="4"/>
                  <a:pt x="26" y="4"/>
                </a:cubicBezTo>
                <a:cubicBezTo>
                  <a:pt x="26" y="4"/>
                  <a:pt x="26" y="4"/>
                  <a:pt x="26" y="4"/>
                </a:cubicBezTo>
                <a:cubicBezTo>
                  <a:pt x="26" y="4"/>
                  <a:pt x="26" y="4"/>
                  <a:pt x="26" y="4"/>
                </a:cubicBezTo>
                <a:lnTo>
                  <a:pt x="26"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pic>
        <p:nvPicPr>
          <p:cNvPr id="10" name="Picture 9">
            <a:extLst>
              <a:ext uri="{FF2B5EF4-FFF2-40B4-BE49-F238E27FC236}">
                <a16:creationId xmlns:a16="http://schemas.microsoft.com/office/drawing/2014/main" id="{9B55FB9E-9C08-4578-B093-D03BA39402C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Tree>
    <p:custDataLst>
      <p:tags r:id="rId1"/>
    </p:custDataLst>
    <p:extLst>
      <p:ext uri="{BB962C8B-B14F-4D97-AF65-F5344CB8AC3E}">
        <p14:creationId xmlns:p14="http://schemas.microsoft.com/office/powerpoint/2010/main" val="3395459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B46F653-3ABC-0ABB-6A0D-D1452208797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a:prstGeom prst="rect">
            <a:avLst/>
          </a:prstGeom>
          <a:solidFill>
            <a:prstClr val="white">
              <a:lumMod val="85000"/>
            </a:prstClr>
          </a:solidFill>
        </p:spPr>
      </p:pic>
      <p:sp>
        <p:nvSpPr>
          <p:cNvPr id="5" name="Title 4">
            <a:extLst>
              <a:ext uri="{FF2B5EF4-FFF2-40B4-BE49-F238E27FC236}">
                <a16:creationId xmlns:a16="http://schemas.microsoft.com/office/drawing/2014/main" id="{B320F8FB-5033-458F-9204-AEFF3FBEA82B}"/>
              </a:ext>
            </a:extLst>
          </p:cNvPr>
          <p:cNvSpPr>
            <a:spLocks noGrp="1"/>
          </p:cNvSpPr>
          <p:nvPr>
            <p:ph type="title"/>
          </p:nvPr>
        </p:nvSpPr>
        <p:spPr>
          <a:xfrm>
            <a:off x="371476" y="359944"/>
            <a:ext cx="4368867" cy="1021181"/>
          </a:xfrm>
        </p:spPr>
        <p:txBody>
          <a:bodyPr/>
          <a:lstStyle/>
          <a:p>
            <a:r>
              <a:rPr lang="en-GB" dirty="0"/>
              <a:t>Summary – </a:t>
            </a:r>
            <a:br>
              <a:rPr lang="en-GB" dirty="0"/>
            </a:br>
            <a:r>
              <a:rPr lang="en-GB" dirty="0"/>
              <a:t>TV Viewing: the facts</a:t>
            </a:r>
          </a:p>
        </p:txBody>
      </p:sp>
      <p:sp>
        <p:nvSpPr>
          <p:cNvPr id="6" name="Text Placeholder 5">
            <a:extLst>
              <a:ext uri="{FF2B5EF4-FFF2-40B4-BE49-F238E27FC236}">
                <a16:creationId xmlns:a16="http://schemas.microsoft.com/office/drawing/2014/main" id="{A2A3C695-2730-4CAC-B2EA-B2EAFB1A9F08}"/>
              </a:ext>
            </a:extLst>
          </p:cNvPr>
          <p:cNvSpPr>
            <a:spLocks noGrp="1"/>
          </p:cNvSpPr>
          <p:nvPr>
            <p:ph type="body" sz="quarter" idx="13"/>
          </p:nvPr>
        </p:nvSpPr>
        <p:spPr/>
        <p:txBody>
          <a:bodyPr>
            <a:normAutofit/>
          </a:bodyPr>
          <a:lstStyle/>
          <a:p>
            <a:pPr marL="285750" indent="-285750">
              <a:buFont typeface="Arial" panose="020B0604020202020204" pitchFamily="34" charset="0"/>
              <a:buChar char="─"/>
            </a:pPr>
            <a:r>
              <a:rPr lang="en-GB" sz="2000" dirty="0"/>
              <a:t>In 2025, we watched </a:t>
            </a:r>
            <a:r>
              <a:rPr lang="en-GB" sz="2000" b="1" dirty="0">
                <a:solidFill>
                  <a:schemeClr val="tx2"/>
                </a:solidFill>
              </a:rPr>
              <a:t>3h 26m </a:t>
            </a:r>
            <a:r>
              <a:rPr lang="en-GB" sz="2000" dirty="0"/>
              <a:t>of Total TV each day.</a:t>
            </a:r>
          </a:p>
          <a:p>
            <a:pPr marL="285750" indent="-285750">
              <a:buFont typeface="Arial" panose="020B0604020202020204" pitchFamily="34" charset="0"/>
              <a:buChar char="─"/>
            </a:pPr>
            <a:r>
              <a:rPr lang="en-GB" sz="2000" dirty="0"/>
              <a:t>VOD represents </a:t>
            </a:r>
            <a:r>
              <a:rPr lang="en-GB" sz="2000" b="1" dirty="0">
                <a:solidFill>
                  <a:schemeClr val="tx2"/>
                </a:solidFill>
              </a:rPr>
              <a:t>23%</a:t>
            </a:r>
            <a:r>
              <a:rPr lang="en-GB" sz="2000" dirty="0"/>
              <a:t> of total TV viewing for 16-34s</a:t>
            </a:r>
          </a:p>
          <a:p>
            <a:pPr marL="285750" indent="-285750">
              <a:buFont typeface="Arial" panose="020B0604020202020204" pitchFamily="34" charset="0"/>
              <a:buChar char="─"/>
            </a:pPr>
            <a:r>
              <a:rPr lang="en-GB" sz="2000" dirty="0"/>
              <a:t>TV advertising accounted for </a:t>
            </a:r>
            <a:r>
              <a:rPr lang="en-GB" sz="2000" b="1" dirty="0">
                <a:solidFill>
                  <a:schemeClr val="tx2"/>
                </a:solidFill>
              </a:rPr>
              <a:t>85%</a:t>
            </a:r>
            <a:r>
              <a:rPr lang="en-GB" sz="2000" dirty="0"/>
              <a:t> of the video advertising we saw each day in 2025, and </a:t>
            </a:r>
            <a:r>
              <a:rPr lang="en-GB" sz="2000" b="1" dirty="0">
                <a:solidFill>
                  <a:schemeClr val="tx2"/>
                </a:solidFill>
              </a:rPr>
              <a:t>53%</a:t>
            </a:r>
            <a:r>
              <a:rPr lang="en-GB" sz="2000" dirty="0"/>
              <a:t> for 16-34s.</a:t>
            </a:r>
          </a:p>
        </p:txBody>
      </p:sp>
      <p:sp>
        <p:nvSpPr>
          <p:cNvPr id="18" name="TextBox 17">
            <a:extLst>
              <a:ext uri="{FF2B5EF4-FFF2-40B4-BE49-F238E27FC236}">
                <a16:creationId xmlns:a16="http://schemas.microsoft.com/office/drawing/2014/main" id="{756EC0BF-964B-4FD7-8700-F029D3E43DED}"/>
              </a:ext>
            </a:extLst>
          </p:cNvPr>
          <p:cNvSpPr txBox="1"/>
          <p:nvPr/>
        </p:nvSpPr>
        <p:spPr>
          <a:xfrm rot="16200000">
            <a:off x="10486929" y="4324278"/>
            <a:ext cx="2982494" cy="246221"/>
          </a:xfrm>
          <a:prstGeom prst="rect">
            <a:avLst/>
          </a:prstGeom>
          <a:noFill/>
        </p:spPr>
        <p:txBody>
          <a:bodyPr wrap="square" rtlCol="0">
            <a:spAutoFit/>
          </a:bodyPr>
          <a:lstStyle/>
          <a:p>
            <a:r>
              <a:rPr lang="en-US" sz="1000" dirty="0">
                <a:solidFill>
                  <a:schemeClr val="bg1"/>
                </a:solidFill>
              </a:rPr>
              <a:t>ITV - There's No Place Like ITV</a:t>
            </a:r>
            <a:endParaRPr lang="en-GB" sz="1000" dirty="0">
              <a:solidFill>
                <a:schemeClr val="bg1"/>
              </a:solidFill>
            </a:endParaRPr>
          </a:p>
        </p:txBody>
      </p:sp>
      <p:sp>
        <p:nvSpPr>
          <p:cNvPr id="7" name="Text Placeholder 12">
            <a:extLst>
              <a:ext uri="{FF2B5EF4-FFF2-40B4-BE49-F238E27FC236}">
                <a16:creationId xmlns:a16="http://schemas.microsoft.com/office/drawing/2014/main" id="{67B37C66-0F37-432E-A3CF-1FFADF977E78}"/>
              </a:ext>
            </a:extLst>
          </p:cNvPr>
          <p:cNvSpPr txBox="1">
            <a:spLocks/>
          </p:cNvSpPr>
          <p:nvPr/>
        </p:nvSpPr>
        <p:spPr>
          <a:xfrm>
            <a:off x="0" y="5633835"/>
            <a:ext cx="172757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800" dirty="0"/>
              <a:t>Sources: please see notes</a:t>
            </a:r>
          </a:p>
          <a:p>
            <a:pPr>
              <a:spcBef>
                <a:spcPts val="0"/>
              </a:spcBef>
            </a:pPr>
            <a:endParaRPr lang="en-GB" sz="800" dirty="0"/>
          </a:p>
        </p:txBody>
      </p:sp>
    </p:spTree>
    <p:extLst>
      <p:ext uri="{BB962C8B-B14F-4D97-AF65-F5344CB8AC3E}">
        <p14:creationId xmlns:p14="http://schemas.microsoft.com/office/powerpoint/2010/main" val="2041284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0D7917E2-F020-8031-D0A3-A3608438EA6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a:prstGeom prst="rect">
            <a:avLst/>
          </a:prstGeom>
          <a:solidFill>
            <a:prstClr val="white">
              <a:lumMod val="85000"/>
            </a:prstClr>
          </a:solidFill>
        </p:spPr>
      </p:pic>
      <p:sp>
        <p:nvSpPr>
          <p:cNvPr id="5" name="Title 4">
            <a:extLst>
              <a:ext uri="{FF2B5EF4-FFF2-40B4-BE49-F238E27FC236}">
                <a16:creationId xmlns:a16="http://schemas.microsoft.com/office/drawing/2014/main" id="{B320F8FB-5033-458F-9204-AEFF3FBEA82B}"/>
              </a:ext>
            </a:extLst>
          </p:cNvPr>
          <p:cNvSpPr>
            <a:spLocks noGrp="1"/>
          </p:cNvSpPr>
          <p:nvPr>
            <p:ph type="title"/>
          </p:nvPr>
        </p:nvSpPr>
        <p:spPr>
          <a:xfrm>
            <a:off x="371476" y="359944"/>
            <a:ext cx="4368867" cy="1021181"/>
          </a:xfrm>
        </p:spPr>
        <p:txBody>
          <a:bodyPr/>
          <a:lstStyle/>
          <a:p>
            <a:r>
              <a:rPr lang="en-GB" dirty="0"/>
              <a:t>TV viewers have never had it better</a:t>
            </a:r>
          </a:p>
        </p:txBody>
      </p:sp>
      <p:sp>
        <p:nvSpPr>
          <p:cNvPr id="6" name="Text Placeholder 5">
            <a:extLst>
              <a:ext uri="{FF2B5EF4-FFF2-40B4-BE49-F238E27FC236}">
                <a16:creationId xmlns:a16="http://schemas.microsoft.com/office/drawing/2014/main" id="{A2A3C695-2730-4CAC-B2EA-B2EAFB1A9F08}"/>
              </a:ext>
            </a:extLst>
          </p:cNvPr>
          <p:cNvSpPr>
            <a:spLocks noGrp="1"/>
          </p:cNvSpPr>
          <p:nvPr>
            <p:ph type="body" sz="quarter" idx="13"/>
          </p:nvPr>
        </p:nvSpPr>
        <p:spPr/>
        <p:txBody>
          <a:bodyPr>
            <a:normAutofit/>
          </a:bodyPr>
          <a:lstStyle/>
          <a:p>
            <a:pPr marR="0" lvl="0" algn="l" defTabSz="914400" rtl="0" eaLnBrk="1" fontAlgn="auto" latinLnBrk="0" hangingPunct="1">
              <a:lnSpc>
                <a:spcPct val="100000"/>
              </a:lnSpc>
              <a:spcBef>
                <a:spcPts val="1000"/>
              </a:spcBef>
              <a:spcAft>
                <a:spcPts val="0"/>
              </a:spcAft>
              <a:buClrTx/>
              <a:buSzTx/>
              <a:tabLst/>
              <a:defRPr/>
            </a:pPr>
            <a:endParaRPr lang="en-GB" sz="1800" dirty="0"/>
          </a:p>
          <a:p>
            <a:pPr marL="285750" indent="-285750">
              <a:spcBef>
                <a:spcPts val="600"/>
              </a:spcBef>
              <a:spcAft>
                <a:spcPts val="3000"/>
              </a:spcAft>
              <a:buClr>
                <a:schemeClr val="accent1"/>
              </a:buClr>
              <a:buFont typeface="Arial" panose="020B0604020202020204" pitchFamily="34" charset="0"/>
              <a:buChar char="—"/>
            </a:pPr>
            <a:r>
              <a:rPr lang="en-GB" sz="1800" b="1" dirty="0">
                <a:solidFill>
                  <a:srgbClr val="FF0000"/>
                </a:solidFill>
              </a:rPr>
              <a:t>78%</a:t>
            </a:r>
            <a:r>
              <a:rPr lang="en-GB" sz="1800" dirty="0"/>
              <a:t> of main TV screens 40” or bigger</a:t>
            </a:r>
          </a:p>
          <a:p>
            <a:pPr marL="285750" indent="-285750">
              <a:spcBef>
                <a:spcPts val="600"/>
              </a:spcBef>
              <a:spcAft>
                <a:spcPts val="3000"/>
              </a:spcAft>
              <a:buClr>
                <a:schemeClr val="accent1"/>
              </a:buClr>
              <a:buFont typeface="Arial" panose="020B0604020202020204" pitchFamily="34" charset="0"/>
              <a:buChar char="—"/>
            </a:pPr>
            <a:r>
              <a:rPr lang="en-GB" sz="1800" b="1" dirty="0">
                <a:solidFill>
                  <a:srgbClr val="FF0000"/>
                </a:solidFill>
              </a:rPr>
              <a:t>88% </a:t>
            </a:r>
            <a:r>
              <a:rPr lang="en-GB" sz="1800" dirty="0"/>
              <a:t>have access to broadcaster VOD on TV set</a:t>
            </a:r>
          </a:p>
          <a:p>
            <a:pPr marL="285750" indent="-285750">
              <a:spcBef>
                <a:spcPts val="600"/>
              </a:spcBef>
              <a:spcAft>
                <a:spcPts val="3000"/>
              </a:spcAft>
              <a:buClr>
                <a:schemeClr val="accent1"/>
              </a:buClr>
              <a:buFont typeface="Arial" panose="020B0604020202020204" pitchFamily="34" charset="0"/>
              <a:buChar char="—"/>
            </a:pPr>
            <a:endParaRPr lang="en-GB" sz="1800" dirty="0"/>
          </a:p>
        </p:txBody>
      </p:sp>
      <p:sp>
        <p:nvSpPr>
          <p:cNvPr id="8" name="Text Placeholder 7">
            <a:extLst>
              <a:ext uri="{FF2B5EF4-FFF2-40B4-BE49-F238E27FC236}">
                <a16:creationId xmlns:a16="http://schemas.microsoft.com/office/drawing/2014/main" id="{48540899-EC29-45F9-B7BD-628965A7011B}"/>
              </a:ext>
            </a:extLst>
          </p:cNvPr>
          <p:cNvSpPr>
            <a:spLocks noGrp="1"/>
          </p:cNvSpPr>
          <p:nvPr>
            <p:ph type="body" sz="quarter" idx="15"/>
          </p:nvPr>
        </p:nvSpPr>
        <p:spPr/>
        <p:txBody>
          <a:bodyPr/>
          <a:lstStyle/>
          <a:p>
            <a:r>
              <a:rPr lang="en-GB" dirty="0"/>
              <a:t>Source: Barb / Barb Establishment Survey</a:t>
            </a:r>
          </a:p>
        </p:txBody>
      </p:sp>
      <p:sp>
        <p:nvSpPr>
          <p:cNvPr id="18" name="TextBox 17">
            <a:extLst>
              <a:ext uri="{FF2B5EF4-FFF2-40B4-BE49-F238E27FC236}">
                <a16:creationId xmlns:a16="http://schemas.microsoft.com/office/drawing/2014/main" id="{756EC0BF-964B-4FD7-8700-F029D3E43DED}"/>
              </a:ext>
            </a:extLst>
          </p:cNvPr>
          <p:cNvSpPr txBox="1"/>
          <p:nvPr/>
        </p:nvSpPr>
        <p:spPr>
          <a:xfrm rot="16200000">
            <a:off x="10486929" y="4324278"/>
            <a:ext cx="2982494" cy="246221"/>
          </a:xfrm>
          <a:prstGeom prst="rect">
            <a:avLst/>
          </a:prstGeom>
          <a:noFill/>
        </p:spPr>
        <p:txBody>
          <a:bodyPr wrap="square" rtlCol="0">
            <a:spAutoFit/>
          </a:bodyPr>
          <a:lstStyle/>
          <a:p>
            <a:r>
              <a:rPr lang="en-US" sz="1000" dirty="0">
                <a:solidFill>
                  <a:schemeClr val="bg1"/>
                </a:solidFill>
              </a:rPr>
              <a:t>Lenovo - A World Gone Football</a:t>
            </a:r>
            <a:endParaRPr lang="en-GB" sz="1000" dirty="0">
              <a:solidFill>
                <a:schemeClr val="bg1"/>
              </a:solidFill>
            </a:endParaRPr>
          </a:p>
        </p:txBody>
      </p:sp>
    </p:spTree>
    <p:extLst>
      <p:ext uri="{BB962C8B-B14F-4D97-AF65-F5344CB8AC3E}">
        <p14:creationId xmlns:p14="http://schemas.microsoft.com/office/powerpoint/2010/main" val="2714413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7DF39-EB6B-72DB-C268-8D798A3CBA0B}"/>
            </a:ext>
          </a:extLst>
        </p:cNvPr>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80AF253B-6EBE-8D39-834F-58A4565D8D17}"/>
              </a:ext>
            </a:extLst>
          </p:cNvPr>
          <p:cNvGraphicFramePr/>
          <p:nvPr/>
        </p:nvGraphicFramePr>
        <p:xfrm>
          <a:off x="2914232" y="145542"/>
          <a:ext cx="8780585" cy="555611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57EB5C41-7D6D-C5CF-1AE1-BDE451A68F23}"/>
              </a:ext>
            </a:extLst>
          </p:cNvPr>
          <p:cNvSpPr>
            <a:spLocks noGrp="1"/>
          </p:cNvSpPr>
          <p:nvPr>
            <p:ph type="title"/>
          </p:nvPr>
        </p:nvSpPr>
        <p:spPr>
          <a:xfrm>
            <a:off x="370801" y="360000"/>
            <a:ext cx="2985048" cy="2522956"/>
          </a:xfrm>
        </p:spPr>
        <p:txBody>
          <a:bodyPr>
            <a:normAutofit/>
          </a:bodyPr>
          <a:lstStyle/>
          <a:p>
            <a:r>
              <a:rPr lang="en-GB"/>
              <a:t>Total TV accounted for 70% of total video viewing in 2025</a:t>
            </a:r>
          </a:p>
        </p:txBody>
      </p:sp>
      <p:sp>
        <p:nvSpPr>
          <p:cNvPr id="6" name="TextBox 5">
            <a:extLst>
              <a:ext uri="{FF2B5EF4-FFF2-40B4-BE49-F238E27FC236}">
                <a16:creationId xmlns:a16="http://schemas.microsoft.com/office/drawing/2014/main" id="{FB6F1D03-64CD-A2CE-4CE7-0696034F6C55}"/>
              </a:ext>
            </a:extLst>
          </p:cNvPr>
          <p:cNvSpPr txBox="1"/>
          <p:nvPr/>
        </p:nvSpPr>
        <p:spPr>
          <a:xfrm>
            <a:off x="5234225" y="3059668"/>
            <a:ext cx="17235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prstClr val="black">
                    <a:lumMod val="65000"/>
                    <a:lumOff val="35000"/>
                  </a:prstClr>
                </a:solidFill>
                <a:effectLst/>
                <a:uLnTx/>
                <a:uFillTx/>
                <a:latin typeface="Arial"/>
                <a:ea typeface="+mn-ea"/>
                <a:cs typeface="+mn-cs"/>
              </a:rPr>
              <a:t>4 hrs 54 mins</a:t>
            </a:r>
          </a:p>
        </p:txBody>
      </p:sp>
      <p:sp>
        <p:nvSpPr>
          <p:cNvPr id="13" name="Text Placeholder 11">
            <a:extLst>
              <a:ext uri="{FF2B5EF4-FFF2-40B4-BE49-F238E27FC236}">
                <a16:creationId xmlns:a16="http://schemas.microsoft.com/office/drawing/2014/main" id="{B00DF5D6-E78D-EE85-0BEB-8BADA4C7B4B5}"/>
              </a:ext>
            </a:extLst>
          </p:cNvPr>
          <p:cNvSpPr>
            <a:spLocks noGrp="1"/>
          </p:cNvSpPr>
          <p:nvPr>
            <p:ph type="body" sz="quarter" idx="15"/>
          </p:nvPr>
        </p:nvSpPr>
        <p:spPr>
          <a:xfrm>
            <a:off x="378000" y="5364000"/>
            <a:ext cx="11334817" cy="304800"/>
          </a:xfrm>
        </p:spPr>
        <p:txBody>
          <a:bodyPr/>
          <a:lstStyle/>
          <a:p>
            <a:pPr>
              <a:spcBef>
                <a:spcPts val="0"/>
              </a:spcBef>
            </a:pPr>
            <a:r>
              <a:rPr lang="en-GB" dirty="0">
                <a:solidFill>
                  <a:srgbClr val="4D4D4D"/>
                </a:solidFill>
              </a:rPr>
              <a:t>Source: 2025, Barb / IPA TouchPoints 2025 / Pornhub / </a:t>
            </a:r>
            <a:r>
              <a:rPr lang="en-GB" dirty="0"/>
              <a:t>UK Cinema Association / Ipsos Iris</a:t>
            </a:r>
          </a:p>
          <a:p>
            <a:pPr>
              <a:spcBef>
                <a:spcPts val="0"/>
              </a:spcBef>
            </a:pPr>
            <a:r>
              <a:rPr lang="en-GB" dirty="0"/>
              <a:t>Total TV = Broadcaster TV, SVODs &amp; AVODs</a:t>
            </a:r>
            <a:endParaRPr lang="en-GB" dirty="0">
              <a:solidFill>
                <a:srgbClr val="4D4D4D"/>
              </a:solidFill>
            </a:endParaRPr>
          </a:p>
        </p:txBody>
      </p:sp>
    </p:spTree>
    <p:extLst>
      <p:ext uri="{BB962C8B-B14F-4D97-AF65-F5344CB8AC3E}">
        <p14:creationId xmlns:p14="http://schemas.microsoft.com/office/powerpoint/2010/main" val="2061930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63539-45B1-C6F7-3007-75C9E0D3D521}"/>
            </a:ext>
          </a:extLst>
        </p:cNvPr>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FAE7CED8-E39D-EFDD-FC4D-55046D3B456D}"/>
              </a:ext>
            </a:extLst>
          </p:cNvPr>
          <p:cNvGraphicFramePr/>
          <p:nvPr/>
        </p:nvGraphicFramePr>
        <p:xfrm>
          <a:off x="3312208" y="540746"/>
          <a:ext cx="8177970" cy="4816111"/>
        </p:xfrm>
        <a:graphic>
          <a:graphicData uri="http://schemas.openxmlformats.org/drawingml/2006/chart">
            <c:chart xmlns:c="http://schemas.openxmlformats.org/drawingml/2006/chart" xmlns:r="http://schemas.openxmlformats.org/officeDocument/2006/relationships" r:id="rId3"/>
          </a:graphicData>
        </a:graphic>
      </p:graphicFrame>
      <p:sp>
        <p:nvSpPr>
          <p:cNvPr id="12" name="Title 1">
            <a:extLst>
              <a:ext uri="{FF2B5EF4-FFF2-40B4-BE49-F238E27FC236}">
                <a16:creationId xmlns:a16="http://schemas.microsoft.com/office/drawing/2014/main" id="{E58382A5-2424-EE1B-22C5-4020A5F2BB50}"/>
              </a:ext>
            </a:extLst>
          </p:cNvPr>
          <p:cNvSpPr txBox="1">
            <a:spLocks/>
          </p:cNvSpPr>
          <p:nvPr/>
        </p:nvSpPr>
        <p:spPr>
          <a:xfrm>
            <a:off x="424837" y="542699"/>
            <a:ext cx="2985875" cy="25229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1" i="0" u="none" strike="noStrike" kern="1200" cap="none" spc="0" normalizeH="0" baseline="0" noProof="0" dirty="0">
                <a:ln>
                  <a:noFill/>
                </a:ln>
                <a:solidFill>
                  <a:srgbClr val="372D87"/>
                </a:solidFill>
                <a:effectLst/>
                <a:uLnTx/>
                <a:uFillTx/>
                <a:latin typeface="Arial"/>
                <a:ea typeface="+mj-ea"/>
                <a:cs typeface="+mj-cs"/>
              </a:rPr>
              <a:t>Total TV accounts for 85% of all AV </a:t>
            </a:r>
            <a:r>
              <a:rPr kumimoji="0" lang="en-GB" sz="3000" b="1" i="0" u="sng" strike="noStrike" kern="1200" cap="none" spc="0" normalizeH="0" baseline="0" noProof="0" dirty="0">
                <a:ln>
                  <a:noFill/>
                </a:ln>
                <a:solidFill>
                  <a:srgbClr val="372D87"/>
                </a:solidFill>
                <a:effectLst/>
                <a:uLnTx/>
                <a:uFillTx/>
                <a:latin typeface="Arial"/>
                <a:ea typeface="+mj-ea"/>
                <a:cs typeface="+mj-cs"/>
              </a:rPr>
              <a:t>advertising</a:t>
            </a:r>
            <a:r>
              <a:rPr kumimoji="0" lang="en-GB" sz="3000" b="1" i="0" u="none" strike="noStrike" kern="1200" cap="none" spc="0" normalizeH="0" baseline="0" noProof="0" dirty="0">
                <a:ln>
                  <a:noFill/>
                </a:ln>
                <a:solidFill>
                  <a:srgbClr val="372D87"/>
                </a:solidFill>
                <a:effectLst/>
                <a:uLnTx/>
                <a:uFillTx/>
                <a:latin typeface="Arial"/>
                <a:ea typeface="+mj-ea"/>
                <a:cs typeface="+mj-cs"/>
              </a:rPr>
              <a:t> time</a:t>
            </a:r>
            <a:endParaRPr kumimoji="0" lang="en-GB" sz="1800" b="1" i="0" u="none" strike="noStrike" kern="1200" cap="none" spc="0" normalizeH="0" baseline="0" noProof="0" dirty="0">
              <a:ln>
                <a:noFill/>
              </a:ln>
              <a:solidFill>
                <a:srgbClr val="372D87"/>
              </a:solidFill>
              <a:effectLst/>
              <a:uLnTx/>
              <a:uFillTx/>
              <a:latin typeface="Arial"/>
              <a:ea typeface="+mj-ea"/>
              <a:cs typeface="+mj-cs"/>
            </a:endParaRPr>
          </a:p>
        </p:txBody>
      </p:sp>
      <p:sp>
        <p:nvSpPr>
          <p:cNvPr id="11" name="Text Placeholder 2">
            <a:extLst>
              <a:ext uri="{FF2B5EF4-FFF2-40B4-BE49-F238E27FC236}">
                <a16:creationId xmlns:a16="http://schemas.microsoft.com/office/drawing/2014/main" id="{60374BF5-3E76-C16F-C924-11532032BE21}"/>
              </a:ext>
            </a:extLst>
          </p:cNvPr>
          <p:cNvSpPr>
            <a:spLocks noGrp="1"/>
          </p:cNvSpPr>
          <p:nvPr>
            <p:ph type="body" sz="quarter" idx="15"/>
          </p:nvPr>
        </p:nvSpPr>
        <p:spPr>
          <a:xfrm>
            <a:off x="360001" y="5342850"/>
            <a:ext cx="9060224" cy="553998"/>
          </a:xfrm>
        </p:spPr>
        <p:txBody>
          <a:bodyPr wrap="square">
            <a:spAutoFit/>
          </a:bodyPr>
          <a:lstStyle/>
          <a:p>
            <a:pPr>
              <a:spcBef>
                <a:spcPts val="0"/>
              </a:spcBef>
            </a:pPr>
            <a:r>
              <a:rPr lang="en-GB" sz="1000" dirty="0">
                <a:solidFill>
                  <a:srgbClr val="4D4D4D"/>
                </a:solidFill>
              </a:rPr>
              <a:t>Source: 2025, </a:t>
            </a:r>
            <a:r>
              <a:rPr lang="en-GB" dirty="0"/>
              <a:t>Barb / Broadcaster stream data / UK Cinema Association / Ipsos Iris</a:t>
            </a:r>
          </a:p>
          <a:p>
            <a:pPr>
              <a:spcBef>
                <a:spcPts val="0"/>
              </a:spcBef>
            </a:pPr>
            <a:r>
              <a:rPr lang="en-GB" dirty="0"/>
              <a:t>**YouTube ad time modelled at 3.33% of content time (Enders Analysis, 23</a:t>
            </a:r>
            <a:r>
              <a:rPr lang="en-GB" baseline="30000" dirty="0"/>
              <a:t>rd</a:t>
            </a:r>
            <a:r>
              <a:rPr lang="en-GB" dirty="0"/>
              <a:t> October 2024) and excludes those estimated to be on the YouTube Premium tier.  *TikTok ad time modelled at 3.4% of content time using agency and broadcaster estimates.  **Other online modelled at 3.33% of content time.</a:t>
            </a:r>
            <a:endParaRPr lang="en-GB" sz="1000" dirty="0"/>
          </a:p>
        </p:txBody>
      </p:sp>
      <p:sp>
        <p:nvSpPr>
          <p:cNvPr id="16" name="TextBox 15">
            <a:extLst>
              <a:ext uri="{FF2B5EF4-FFF2-40B4-BE49-F238E27FC236}">
                <a16:creationId xmlns:a16="http://schemas.microsoft.com/office/drawing/2014/main" id="{60818B65-7116-8A7E-E1B8-D4FDD75F524D}"/>
              </a:ext>
            </a:extLst>
          </p:cNvPr>
          <p:cNvSpPr txBox="1"/>
          <p:nvPr/>
        </p:nvSpPr>
        <p:spPr>
          <a:xfrm>
            <a:off x="5427721" y="2487137"/>
            <a:ext cx="2183784"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4D4D4D"/>
                </a:solidFill>
                <a:effectLst/>
                <a:uLnTx/>
                <a:uFillTx/>
                <a:latin typeface="Arial"/>
                <a:ea typeface="+mn-ea"/>
                <a:cs typeface="+mn-cs"/>
              </a:rPr>
              <a:t>Individuals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4D4D4D"/>
                </a:solidFill>
                <a:effectLst/>
                <a:uLnTx/>
                <a:uFillTx/>
                <a:latin typeface="Arial"/>
                <a:ea typeface="+mn-ea"/>
                <a:cs typeface="+mn-cs"/>
              </a:rPr>
              <a:t>Ad time per day: 16:38</a:t>
            </a:r>
          </a:p>
        </p:txBody>
      </p:sp>
      <p:sp>
        <p:nvSpPr>
          <p:cNvPr id="3" name="Oval 2">
            <a:extLst>
              <a:ext uri="{FF2B5EF4-FFF2-40B4-BE49-F238E27FC236}">
                <a16:creationId xmlns:a16="http://schemas.microsoft.com/office/drawing/2014/main" id="{9D613D6A-5691-66BB-9442-9A90E5E8A457}"/>
              </a:ext>
            </a:extLst>
          </p:cNvPr>
          <p:cNvSpPr/>
          <p:nvPr/>
        </p:nvSpPr>
        <p:spPr>
          <a:xfrm>
            <a:off x="7638937" y="3958935"/>
            <a:ext cx="914400" cy="914400"/>
          </a:xfrm>
          <a:prstGeom prst="ellipse">
            <a:avLst/>
          </a:prstGeom>
          <a:solidFill>
            <a:srgbClr val="C0000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a:ea typeface="+mn-ea"/>
                <a:cs typeface="+mn-cs"/>
              </a:rPr>
              <a:t>85%</a:t>
            </a:r>
          </a:p>
        </p:txBody>
      </p:sp>
      <p:sp>
        <p:nvSpPr>
          <p:cNvPr id="4" name="Oval 3">
            <a:extLst>
              <a:ext uri="{FF2B5EF4-FFF2-40B4-BE49-F238E27FC236}">
                <a16:creationId xmlns:a16="http://schemas.microsoft.com/office/drawing/2014/main" id="{FF04C97F-57E4-9BCB-B4AD-FD2291503AE7}"/>
              </a:ext>
            </a:extLst>
          </p:cNvPr>
          <p:cNvSpPr/>
          <p:nvPr/>
        </p:nvSpPr>
        <p:spPr>
          <a:xfrm>
            <a:off x="4688945" y="579275"/>
            <a:ext cx="914400" cy="914400"/>
          </a:xfrm>
          <a:prstGeom prst="ellipse">
            <a:avLst/>
          </a:prstGeom>
          <a:solidFill>
            <a:srgbClr val="0069B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a:ea typeface="+mn-ea"/>
                <a:cs typeface="+mn-cs"/>
              </a:rPr>
              <a:t>12%</a:t>
            </a:r>
          </a:p>
        </p:txBody>
      </p:sp>
    </p:spTree>
    <p:extLst>
      <p:ext uri="{BB962C8B-B14F-4D97-AF65-F5344CB8AC3E}">
        <p14:creationId xmlns:p14="http://schemas.microsoft.com/office/powerpoint/2010/main" val="2854856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25"/>
  <p:tag name="ISPRING_SCORM_RATE_SLIDES" val="0"/>
  <p:tag name="ISPRING_SCORM_PASSING_SCORE" val="0.000000"/>
  <p:tag name="ISPRING_ULTRA_SCORM_COURSE_ID" val="6B6F9600-DF1A-455E-B888-4AA1882A6C6F"/>
  <p:tag name="ISPRINGONLINEFOLDERID" val="0"/>
  <p:tag name="ISPRINGONLINEFOLDERPATH" val="Content List"/>
  <p:tag name="ISPRINGCLOUDFOLDERID" val="22"/>
  <p:tag name="ISPRING_PLAYERS_CUSTOMIZATION" val="UEsDBBQAAgAIAHV8+Ui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CZ8AUmzuqfRhAQAAFARAAAdAAAAdW5pdmVyc2FsL2NvbW1vbl9tZXNzYWdlcy5sbmetWG1v2zYQ/l6g/4EQUGADtrQd0KIYEgW0xNhCZMmV6DjZMAiMxNhEKDHVi9vs037Nfth+yY6U7dhNC0lJAdswad1zx3t57ujj0y+5RGteVkIVJ9bbozcW4kWqMlEsT6w5Pfv1g4WqmhUZk6rgJ1ahLHRqv3xxLFmxbNiSw/eXLxA6znlVwbKy9ephjUR2Ys1GiRNOZzi4SvxwHCYjb2zZjsrvWHGPfLVUP/32/sOXt+/e/3z8eiPXByaeYt8/BEIG6d2bHkABjUI/ATTiJwG5pJatP4fJhXPqewGx7M2XYdKziFxYtv7slJtHEQloEvueSxIvToKQGl/4hBLXsq9Ug1ZszVGt0Frwz6hecYhjLUqOKiky80OqYKNoeJcyN5xiL0giEtPIc6gXBpYdq7K8/8XAsqZeqRLUVSgTFbuWPDM6IWPM73clr0A1qyGjELzqlYAnVc5EcdSpOsILLxgnNAz9OCGBu92xbFJkyC2ZVjMQJcIxiQCgZBUvnyCbmCwz4ghLOQxh4o0nPrypNmEilisJ73qoHTMCMZjxoksKcoREkF1xvAgjVzsNVCGG7lhVfVZldpAf+4HqAvYCJ4QUdOgeONUYW2CIsQDeKEue1l1gUxLHeEySUXgJiQx1Fw6RCM+h3M6HSFyRGEqExF0yAb7wxlgnvC6xbf5v6ytlOp3lPWJpCnLafWuhmgp2tEuhCkylVcO0xOTjHKLmYf8bVdwCgmNNvJZizcGEMuvOHuAUh7g6fz7OvT+SM+z5xE0godxwkVBDdloZA3ooVI2YlEofAPSybM2KlKNrnrIGEv4eHstEZh7TwTaWfGrE34jVG2p5tWGlwCWXr44GmnZAZI8tzJsKzKtrnt/VXar3zH+KFTqxv2tCn6M/TX/skABHXvjdIOXsvg1Sn8hUIm9kS73Pjs/OsqEx6jTimZ7qH60fbUncEuzIA9YaCdVfgkBL1U0EuqDsL+UFZ6Bo1vI0ELlX3AzQGYQbgEChp2JcgKsOTLgAFw6QX5BR7FEYkBb8uhJ15+xhqrEN0LdDm8KwJ3nNH4rxmt8o4DHJ2bodQaAVmUh3BnRvwjnoF9SjPpgcAOCyTR6AlCIH+7MemPMp2XqgpfmDkyxUIzNTvFLcGqoH3zY5fzw73ZQqN7uSVdvkbTvN6XOsaA8XtUpnA2aAXf31js9e+T09SjHBkTNJHBw4RE/7ulZlTyEoAe0Kn8aJj0daHGohZ3W6grZ6o5oi6wnUDuwuOcMAtjlzzFmZrv7759+eGF9Z0u6ize7vg0CgsDULkh3Yn4GqefVXFwjFo0M5s+gjtbngbOV63neoB1n4Qy4SrG0tucph66hbLyT5JmiYUuxMplAHsUl71ZRp95S2jzDF0TlwmRnFLXvKylsgQqqUHIRiXG3ZF3qwM9EaIvxw0YS7unbSEOHnNRR9bOrNEuy65toNJShFett2zgwuF+nm/i3h/t0XzJngANj2KzyeiXooYETI7lrth9g1l0VfMf0PRo/aNA1uy2VAF+36gSzWj/vdblWZ/z6OX+/9FfI/UEsDBBQAAgAIACZ8AUlHS1cD/AMAABcRAAAnAAAAdW5pdmVyc2FsL2ZsYXNoX3B1Ymxpc2hpbmdfc2V0dGluZ3MueG1s1VjvctpGEP/OU9yok49BdmrXDgN4PLYYM8FAkdwm0+l4Dt2Crj7dqboThHzq0/TB+iTd02EMASciKZ1kGA/otPvbv79dyc2L96kgM8g1V7LlHdePPAIyVozLacu7izovzz2iDZWMCiWh5UnlkYt2rZkVY8F1EoIxKKoJwkjdyEzLS4zJGr4/n8/rXGe5vatEYRBf12OV+lkOGqSB3M8EXeCXWWSgvSVCBQD8S5VcqrVrNUKaDulWsUIA4Qw9l9wGRUVHUJ14vhMb0/hhmqtCsislVE7y6bjl/XB+aT+PMg7qmqcgbU50Gw/tsWlQxrj1goqQfwCSAJ8m6O7ZiUfmnJmk5b06sSgo7W+jlNgudGpRrhTmQJolfAqGMmqou3T2DLw3+vHAHbGFpCmPI7xDbPwt7zq6D3vd6+C+P4iC8P4muu05H/ZQioK30R5KUTfqBfvIV4W/eTcMRr1u/819NBj0ou7wSQszupGQpr+ZsSZmVhV5DKuENU1SpGNJucAe/SiNGgx2uaD5FCLV4VjECRUaPPJHBtOfCyq4WSAZjpAMDwDZpc4gNiNbtpZn8gK8JzgHiI5hLVctcfp61RJn5xuh+876U1g7vWxSY2icYPPgWela018/ehSbKLkRmr0mYyXYKiBIx8D6NIU1SoQPXHZQ8tgjEyyCwFAHGUgSUok05AbDj1cAuhhrw01Jv85S+jLnVBDEwzkB5DbcSkec0FxvZH2Vedv8cfu3vjKgf3fpcEfPif6qCsHIQhVE8AcgRhEsdZHirwTIOqHIJFdpeYqUN0QLjs7NOMyBXVQx9A5NpAVq4nzJBBhn4c+CfyBjmKgccYHOcBrhOdcOv74XcEa1fgKljz6+cDTp9q+Dty9sgJTNqIz3BMf+gDQzh8CnGLtUaEIIhdlcg8DMxLTQUNaHcVaKVQmz/uUV0TwthKv4f12XNegDVucwVujC1ahKYT7rQWWzCZ2VnLQ8K6GRjRxL4jDxRoyDhssCqgLGVBIlxYLQGIe5tgyfcVVoPHFcdtD6ixx0qoTL0tUpzkM0ljPIq6AdHb/68eT0p7Pz1426/89ff7/8pNJywQ0Ftdbchrt6doNW0/poj35G6RPbdEu3o/LUtijbMrr7CWG5ybbnfNO3O2j3Sio357e6kcLgcnR1Q0ZBeNeLwkaVhugrZJ2JE+yoiX2mrKIzuIuwJEEV0eEo+KWSG1ibSmwIwkpwg0pxvKkiNXKberi2pSu5gON86sYTDnTBU46d+V1Q9Dm2fD27/xeGfvVDo6P4gRgKNI8TrOrBOuG7mIKHTPG3lDV3tXrd23i/a/o736TtnZRLnmIu7aZfvX63T0+O8I1x561aDdE2/5nRrv0LUEsDBBQAAgAIACZ8AUllFrXe5AIAAI8KAAAhAAAAdW5pdmVyc2FsL2ZsYXNoX3NraW5fc2V0dGluZ3MueG1slVbBbuIwEL3vV0TpvenSbstKAQkolSp1u9UW9e4kQ2Lh2JHtQPn7tWOnsYFAGgspnnnPMx4/T4jFBtPpjyCI05pzoHIFZUWQhICiEibhK+yCVYHpJmGfAX6vOKZ58EbQHngYGR4jjL+DlMojtKW1BTibhEktJaPXKaNSLX5NGS8RCadXN80TRw3yEottVbTp1VPzXOCsUQpdmOEUG+PXgx59hJSVFaL7F5az6wSlm5yzmmYX4xT7CjhRRdQb//2wWPYGIFjIZwmll9NyrMcwSsVBCNAp3S/1uMgiKAHSRjp/KgecLtT53R/Qtlhg2dBmP/Xoo1UoB7/I45ke/XiqVvcIN8vR6Pb+PEHCp1TQ25EevdBG8N9anFV19R2NVJzluqA+Z36/mPWr5YtDGMrU9VOE0fzuaXx3kaA3pAMpxuNYjz6GLc/dox4OyL669z7W15Uz8qbretAQ9KEnBKaS1xBH7cz4RMF2f2up7kfrdy0dRnedN1QLmK4RERbWGTvgP9hhmrkoa+kgH4zUJSxMwi7Sd3SExWLeNAsnwy+TkyKH7RHOMXbIV1XXI6Rj7JDvBGfwl5K99TjJHroMqT3kObLHeb7+ygsUqWlmve2s9epIL/rqCidVa2gxJctgKnQ6K1yCPrg4amwmpegop5iiLc6RxIz+0bhk32xGxNGBw2rttLJiiSWBU4JrclRt2i1XM/f1aL2+IM1noducmQdSdfFJyIwuw8ByJmGzhvkYHsMpkyCGgpGUKC1K9ckbTNFNWOGBP9M1G0oqEd8AXzFGeuPEkVOFODpd59gW49QB0LpMgC/VuWFohePbDK7AeUHUT35g2EHmE3qchikLtRxF+EuXjsGKABBPi1a1ZmI8ZU0kJrAFYr2Oodlw385ioVTaJ7iZfIG1dCVnLYM0aXtFd5xen/McJwgfKi/mdx3XMUD2EiWi2Zl389s+7OTitea2n2mduyBjsFryllb+4xoqo/4j+h9QSwMEFAACAAgAJnwBSalgkB/oAwAAqBAAACYAAAB1bml2ZXJzYWwvaHRtbF9wdWJsaXNoaW5nX3NldHRpbmdzLnhtbNVY727aSBD/zlOsfOrH4rSXXlJkiKLEKKgEOOzctaqqaPEOeC/rXde7htJP9zR9sD7Jjb2EQCCpacvlTigCj2d+8/e3Y8c7+ZQIMoVMcyWbzov6gUNARopxOWk6V2H7+bFDtKGSUaEkNB2pHHLSqnlpPhJcxwEYg6qaIIzUjdQ0ndiYtOG6s9msznWaFXeVyA3i63qkEjfNQIM0kLmpoHP8MvMUtLNAqACAf4mSC7NWrUaIZ5EuFcsFEM4wcsmLpKi4MIlwXKs1otHNJFO5ZGdKqIxkk1HT+eX4tPjc6likc56ALEqiWygsxKZBGeNFEFQE/DOQGPgkxmiPDh0y48zETeflYYGC2u4mSoltM6cFypnCEkizgE/AUEYNtZfWn4FPRt8KrIjNJU14FOIdUqTfdM7D66DbOfeve/3QD64vwsuujWEHo9B/G+5gFHbCrr+LflX4i3cDf9jt9N5ch/1+N+wM7qywomsF8dz1inlYWZVnESwL5pk4T0aScoEjeq+MGgwOuaDZBELV5tjEMRUaHPJXCpPfcyq4mSMXDpALNwDpqU4hMsOibU3HZDk4d3AWEAPDXi5H4tXr5UgcHa+l7lrvd2ltjdKjxtAoxuFBWRma566KbtXGSq6lVlyTkRJsmRAkI2A9mmCBB23pkDFWXWBu/RQkCahE2nGD+UZLC52PtOGmpFt7oX2acSoIUgrPBSCXwUb+UUwzvVbmZamLaY9a73vKgP5g87eih1T/VLlgZK5yIvgNEKMI9jZP8FcMZJVBZJyppJQKqg3RgmNwUw4zYCdVHL1DF0mOlniepAKM9fAx55/JCMYqQ1ygUzx9UM61xa/vBJxSre9A6W2MzywvOr1z/+2zIkHKplRGO4LjQECSmn3gU8xdKnQhhMJqrkBgZSKaayj7wzgr1aqkWf/+jmie5MJ2/Gf3ZQV6j93Zjxc6tz2q0phvRlDZbUynJScLnpXQyEaOLbGYeCPCM4jLHKoCRlQSJcWc0AhPb10wfMpVrlFiuWyh9XcFaE0Jl2WoE3wkQGcZg6wK2sGLl78evvrt6Ph1o+5+/fvL80eNFhttIGjhza60swdXZjWre4vzG0aPrM8N27bKkmJE2YbT7Y8Ei9W1ec57brF0tu+gclXeW0Gjp9tBgX86PLsgQz+46oZBo8oI9BTyzEQxztC4eGysYtO/CrEJfhXVwdD/o1IY2I1K8+8HleD6lfJ4U0VraHfzYGUvVwoBD/CJPZDwCBc84TiL/wtSPsSPH+fzv8LJrc+F/FFSWhrviZNAsyjGPu6t90930j1dVf9LhbJXy9e2tfc0z936RlxD+fp/F1q1fwBQSwMEFAACAAgAJnwBSTJio4uQAQAAAwYAAB8AAAB1bml2ZXJzYWwvaHRtbF9za2luX3NldHRpbmdzLmpzjZTLbsIwEEX3fEWUbivUBgppdzyCVIlFpXZXdeGEIUQ4tmU7KSni34sTHrbjtHg28dXJHc9Ynn3POy4/8b0Xb19/1/s3c19roDTJC7g3ddyh50r3Bc5W8JHlgDMCvoWU518v8uFKuIx9UpvG1buyFZqfTx00U9oaYaGL3AEKF1g6wG8XuHOAPxewp9XV1KQ1Oi6kpKSfUCKByD6hPEc149891Esv0YJpCbxBF/VyoGuUgGH6N3l1fBqr0LmE5gyRaklT2o9Rsk05Lciqy3VTMeDHK9+eankezyLDDmdCvkrI7cRRqKKbZByEgFPeUaTCCWMUA9Z82920UMO4XZBFl5nI5JmePKrQaYZSaHUpnKgwMXL0srmHKAgGozYnYScbYhCoMAiMKuC3WFFWsBsukHGaqo600OloNjGv8oJiilYZSRsumA4X4dDJqcMq2wachyp08FrocK7CN54QtZ7QxvH68q7R4Xr3liaNoXTOKqysS9cgwC6RuETqElnnFGoPEmkPErX/9L7+O41t1zv8AlBLAwQUAAIACACiam5KCn/buLAPAAA6JwAAFwAAAHVuaXZlcnNhbC91bml2ZXJzYWwucG5n7Zr9X9Ln+sDx6LKt0nVas2ZEO+2s7bulllMTA2c1rW1KZWaKSs0J+YDPqKBgD3OesxT3/VY6HxAXS3wIzZGgKOh60C0QKwQyFJakKAikPCUIHKjte77nX/i++AEurut1vz9c931d9+e+rtfr/ufRmKgNb7zzBgAA2HDk8KHjAIBHIQDgXrN2jcPSYaudcQi3guNRBwBd/G0LDsUDFREdAQD01KxbPfOaQ38993BCAQDgdcf5cRvNafsaAHh//MihiBMlKepp2aXFYvzoUgGl9mR19O5rwdXRNHTD3diCE29uhK+rGKk9WL5j2zdzj9wPoL94sO7Dd3883BN99UD59aPrIrPaf/+sZeKAb4/PhY3v+bgd9H/rEG6rHvTDsnTR8mIyBxo2EGiRL2Yal771RBXPhQVarPymUB1eUzyXlLBBN6Xzv5ENXX6s/NE3xDRobC52d7ia61tIbj8ZO4ZsgkcoNtWE72EHOKwAJqK3sZndopuoa272W+swDN87tgHlP19mKpWR/QAvDbG7FZ+zvTOL3neqPrDepo9MQ1qz/kun6tecERqPRDl/5ua9DnbKMx5Ax/e5gAteDvHplghPh9hR1eJ04s3IB24OsXbnvHPgNxsLneL2WhfmwlyYC3NhLsyFuTAX5sJcmAtzYS7MhbkwF+bCXJgLc2Eu7P8blrW5UMMynxdSoZZnykyEfU45ILPY7mcF945lSITBN9ChkhHHuABNOTXaypvNsS1c8lVbRD9j6jllyolxQq3F6utJssiK8YYZb0KfXV5/OQbNfdJKR28AAIZnDVJvQgnK61obXpZInsQRM+qTM70woO2o6ZDevAdY5Rcwrf3w3K1WxkIW3F2RukobTV+9uPDBfgAgpoOwNPTRHqpiobsMw+qiJCJ9qBquAPpDqrxFPt8kIL/8jyY2Haq82SU5VgIAZF0jfPhiSue/OHRtilZP056to2oEgtUK7UjEaNMYj2E4MrUiKqZJjcO9QlX502SBDiXF2XvZ3Goqe8lH1l8MMXGsfy+etvDdFQUs6XNGnYb5RGRQlJQPrtRJsSpCn4KT2Sm2rq5ykplTed2p6cbHbVzObF15IV6eSqmlcfXY3hR5Ws1A0nSktclQUEMlt+r2KR+8co6olwqdXompGskkLufgg/4dgRKRpIM0Y+mC9uF+j9++vzAK134blozE4tQ/xU+0A1WsLk9QWS7l8F2kEtqpTpawGPh7RDD7dpSMfP2r8Y/zb8A1feKewsepFD+4+KE4njuBnsAaCuIX2wWZeGVRXV14Rj+ri2VjSRORg1Pp4BqKF7DCEzCcJ0TRFpd5IuwtVaxlDdWABV/gv1Y/yZCeVG8Rk1XEqlMdlB3EAv3Y++LfkEpC57k9zUUGoLcU/HnaYPnIr8efUi6OsmZFJCb/TE01a3GLKaM+kUGQmvtH0zLZ5ryEd9u2H4zaHV8u2tubjdpayM9EMh3pQMGF8bvw2fx8pArCWh+bw26gWVo9SOv20tH4441367w86bpIjMe9vk3jC/UVlzjeKFMacHdcucj68N2z0/kqPlxxc3Rk+Wf5eEI5UVGtOvmQ+tXYMS4tTP0JSczL9gUAIgfM54flPFFpYUKrDW6cNOcceLXMu4Ik58ntO9830yCqiY1buDsP74PQc/es+Z9ZfOilParaMA2mSgQJZmwAq/u4YzFh0YogumQN4FyR7r9HjYhQjZEnwhfWz41Eba/Pvij/a6Hfr858Giv6HTXC7N/WSuw4pSkrYCGffrX+Pa5lef8FPmv02xb65Eun7ifYxzt90pGqcNaXBY/sG00MD1IOXgXvRDVj52pn9Sv+nBcztg/9x/pWl8GRmP7jCHE+PUE6UszRkeB1CP4yDtf/cBk1XYiUmH9Chj3/whrRT9clAq8fI9flNzG/7mG/sYu7s4Wo2wqmYLhAE/jJsZpqdPhBKrC4X7K1EGrsqaFJ7TaTbPn5HW+tFa9tV1SD0UmtfrFUf1SRBAA4GrOMuFJjGaFbH2EsLAje1mZq5+abwaju0pqGSXMNo166hmu1p1TaQkcx7wirEDUCao0kLx070Mg7AoUppi7yp4tlbFb+7H234qm8USUXYVu2/bWTTboGZgfz9rHLov0DBb69nK5ZJH2wOgqE14tmw03942qSiD7YnJJ9azUhhDTJgLbLPUjS18mkePDchOFW3q5mQdx5CjOnohp64XpMZ9+jYzR7cZuZdfuLaVjUbqZmsJ6y3Rdj29JiznOs2QKwRqnwDa+kEkRgddvsE/UbYFVzqhJ04fh4Ml2nwmaHvoyo+eOrl3mLmEzrox7UlBgd350CeTO1VlH3ZJQ2q1Sl3ewjWM3SBTlhNQ/F2BAp4fVtGDEo/Y5KTq8S2lsZCXiI8ZyZFdOpzn2cxn28jlGPDocpki7GhH+fkTohvh6SqN5i0JN6qt5j92SwhvFzgeR+DMmAX1CepIIYZ+qYe6C/ZqJudFFQWAg7SZYimzuCZNBgHUUjNd/598bKwsSBm9+qFamfFezFIE48a1MnlRPzKF/9tghtE4zuTPaCa9p0tURc1pXv9uDxwKufW6cwVrz0xb4b2rCZG/AuoYEoxj9BCmBT1rKj5XZLKKU5M8Pc3wnr1KnGzRziowT+IsMN0De1nZVXYBfOGAXdsZmyPmOmZcd3XpvY3fBuhEqVwrn2JQyPqLX0sYcgHA5NoLqVByJcrkdXPgwWqE6MGDoMbYIM9qh2lHA0I4OdQfocPy0TLwtBSksKB2ESG9u1sPxvYmCQt5GSVFLBOjCeahrZQg0hiNk2TkgWDEFoSmyN6eRWFTxegHAl855YsrS4ZGwZp7TkNzj26vBkY3R4RN3SSkczRRmaWgaF2w6etOeKVrj108EAQJ0kfbX7ZKVaYoSqly24aLgMhAIxESZiVIvJPxw1dHc/n8e4c7axHdMufg48jYMX+sxjtNpRDIgqps3E2//C9A/j5zeSRyZSzzAgolBmi8C3K3g5v9b75p3gGNLJkdBFr1AlMVEaaV+fvEN1/kFlxu5uKkcreHIExaCdp4c02sI4VUEQ6+pxJOw5/U+fePkyxsFDaolIz8kmpXD1ptTv27XcLBBTliK0jOKtku1X90q8KOhWZoR2vLh4Xqy2NrCHusUr7GZugFAclDKej6uXzlGD6Ooefr8nKXFpVu/eEbJ8xpca85F8WxFbld2NxPpaAydMmEqR2PApLSEFhh8qfFSPzvx9cazVngIyrj4c979OPkhsmES7A3L7SSN6jvq45w9SMTCubZ8ysBBnbrvqdWjzQSR5K3bqVTwlLa0iGqeLPIBg+l/kn11pGKIcXcCkxMikeabXiGFOZyr2HaC63//sdTDm1GRJm+g/4jSk7avKIXeU65UWM30cJKPAA2139v2RZBwLW6sdSpwi4GQMY69KBQ44s3pzRiqm6cxnG78DyvWZkkm9pEu5bC2ioWXZcYF/rE80MPQEQgzF2we5LbHc8Vb48Nkp0PyCRNWc+05sTcWk8ZQiKfyt/uCRrOulinYYGfIrzrOjK7XpjuZ7iqZtFhiwhtSwhK/gqhwBSOdnwbt1SjKbZe4R26eUccVSzKekk4oxP/fBqSzzSstEeJUB367ogOZ3k30/h6CEK0Bqnf1TkfPVfY6r3lQT3mPPyLMkaCR+VIRERN68SxmEVsePEx+EZuFAbPv+3yoB4858W0A/EHRzLfpEUwMFHIHoIvIWdmIySHUFE8EypLInQLJd1ZT5YMHzOKREqXrk/Y+l72nQnzKTukIe/+yxvahSv4ABYlJUQBqHw3E3o3y136cgsVZ5uvo97/mGSUZz+6nYp3O2TG2CdQWxKlTqEC9m3Mhl+iXhdE7p6ZytZzyJwY3myi5vYVKH4gp4yMYXi+lpI4pLzc5cGBZzbGPW+CpJNNt4Q9xSea/CEYXwTBH+g3ytrDYPxPSPRWpZk18jJadvjemD5xd2os0oDSb8xqYqxzkrtnhwmSkGNZAxFkLCrecx7h3jB81P6C+mn/BN33qIVVVtDpHL9ZHasB+pMIQyLB/rqR8Pkr4rl/zXiEoriNzF3omS4BaCcvoZuFlgztSlYJnNyPQ2VKPI0/BWR93E61pX8hsrAeot1A2X/JqGnx7/O3orqfRl0VCcbB1W3gOt5trj5HP0KWZyjFZl5ORGg049/PEagkusFYvPP7s5fjVUw2P84oxCQAzog+O46UyS+dax6NHGnugJMSaRZik5JDgmKbvcbuFsd6ej864UeIODeo9l3JOcifW9Ube1+FpRHtLhZFw4xqQ05az+8skMb8JR5U5i3PxDu19u8iuV2VNT5cI+SyDc/jCt0ReE/ZoFJMoZHkDdcj1a9RC2ynMvzbneUNGI0eBNOV1Ss6r8FktrJm+cexpuFQuHyuX2U3J/+0o4tRwRnJcSOIAGAM6SzYuXLd3bikuRKijry5cXYf5dYbRBF/uggaitWVDbQnkCfr7GfgaGZ++3/3OIkG9oLV7VfLIld2nsb2s8x2ycrJlBpPM0D8BpVnyMCIhG80cdFN+JlmUIX9VZENy9TNlNc7edMPfpjZUBqk2e5tYS41uHneu001m6ZtNgVuhe3l/+84EsO14M02PBrwfCtQ/T6k2E53cEBtk3LQURjrMrqrtkDAZaG5T2NuB+fj950JIsmO17gXS7eBHpnOV2+2kR+mUZVKsMjCvCIlX7WesLHFVVq4rzYYTiAi8LXuNB4qa/HbDvrNGUtsnAEdKbL3NC3nZsvtn9KRRp18uaWfGJaUOwF3iA8EKs/kG+aiQYazvNvKY0wCkCkchMSmt8bb1XgxU/eTcBJEoUJzP3ONd2H+9V2l8ZCDT076FjgMK9A2AMmS/Cwh09S7JfBTOTGDuvHAKR8R8sR4HsqzSS3YzDEhyar8wm8fybW+if84jTIiCXygNUYJic3QMAJEEHXmDBo5OmaeFc7ttD89P75pO+9U4Hj4dqSOZNOZwcjL3XNPjx422z00PG0s5SgoEiODV8r0h9kNy8Zj3hmax5RbYg8wEAHr9m4P6SPGmHajhav+DKRDL9xWeOfoXaJMyh+0uyzBJLPEcz1gmDml98MvVnQgIAuUvq2zZTq4UzMLEtONkU7eji+iApeFOYEfqFwtv+TC44J+AsLdJLuf+LAPo9SAGbzyp1hQQ5k4AyrPiXLaXtUeTYbSCTtCGO+49Qx5ibjR6ko+G21tL4bpaui23nl52gCrF0rrNVHIh41T8WzN6ySz52WvgxvU0fhYCwWbh/X80ah9hv/5+rWUr7Z/a7ctiXPk7L7zNt38bSfQozoIbJXdR1f3Fe2rLEDSz0by7MaLbdj4/3nu4LZb/pHKroTowOagSNZRjsvMi1pARQ0VOn+chnMYe6Dpy+8C9QSwMEFAACAAgAompuSg9k3CZKAAAAawAAABsAAAB1bml2ZXJzYWwvdW5pdmVyc2FsLnBuZy54bWyzsa/IzVEoSy0qzszPs1Uy1DNQsrfj5bIpKEoty0wtV6gAigEFIUBJoRLINUJwyzNTSjJAKgzNEIIZqZnpGSW2ShbG5nBBfaCZAFBLAQIAABQAAgAIAHV8+UipAcR2+wIAALAIAAAUAAAAAAAAAAEAAAAAAAAAAAB1bml2ZXJzYWwvcGxheWVyLnhtbFBLAQIAABQAAgAIACZ8AUmzuqfRhAQAAFARAAAdAAAAAAAAAAEAAAAAAC0DAAB1bml2ZXJzYWwvY29tbW9uX21lc3NhZ2VzLmxuZ1BLAQIAABQAAgAIACZ8AUlHS1cD/AMAABcRAAAnAAAAAAAAAAEAAAAAAOwHAAB1bml2ZXJzYWwvZmxhc2hfcHVibGlzaGluZ19zZXR0aW5ncy54bWxQSwECAAAUAAIACAAmfAFJZRa13uQCAACPCgAAIQAAAAAAAAABAAAAAAAtDAAAdW5pdmVyc2FsL2ZsYXNoX3NraW5fc2V0dGluZ3MueG1sUEsBAgAAFAACAAgAJnwBSalgkB/oAwAAqBAAACYAAAAAAAAAAQAAAAAAUA8AAHVuaXZlcnNhbC9odG1sX3B1Ymxpc2hpbmdfc2V0dGluZ3MueG1sUEsBAgAAFAACAAgAJnwBSTJio4uQAQAAAwYAAB8AAAAAAAAAAQAAAAAAfBMAAHVuaXZlcnNhbC9odG1sX3NraW5fc2V0dGluZ3MuanNQSwECAAAUAAIACACiam5KCn/buLAPAAA6JwAAFwAAAAAAAAAAAAAAAABJFQAAdW5pdmVyc2FsL3VuaXZlcnNhbC5wbmdQSwECAAAUAAIACACiam5KD2TcJkoAAABrAAAAGwAAAAAAAAABAAAAAAAuJQAAdW5pdmVyc2FsL3VuaXZlcnNhbC5wbmcueG1sUEsFBgAAAAAIAAgAYAIAALElAAAAAA=="/>
  <p:tag name="ISPRING_FIRST_PUBLISH" val="1"/>
  <p:tag name="ISPRINGCLOUDFOLDERDOMAIN" val="https://thinkbox.ispringcloud.eu"/>
  <p:tag name="ISPRING_PRESENTATION_TITLE" val="TV Advertisings Ultimate Nickable Charts"/>
  <p:tag name="ISPRING_SCORM_RATE_QUIZZES" val="0"/>
  <p:tag name="ISPRING_SCORM_ENDPOINT" val="&lt;endpoint&gt;&lt;enable&gt;0&lt;/enable&gt;&lt;lrs&gt;http://&lt;/lrs&gt;&lt;auth&gt;0&lt;/auth&gt;&lt;login&gt;&lt;/login&gt;&lt;password&gt;&lt;/password&gt;&lt;key&gt;&lt;/key&gt;&lt;name&gt;&lt;/name&gt;&lt;email&gt;&lt;/email&gt;&lt;/endpoint&gt;&#10;"/>
  <p:tag name="ISPRINGCLOUDFOLDERPATH" val="Repository/Nickable Charts/Ultimate Nickables"/>
  <p:tag name="ISPRING_OUTPUT_FOLDER" val="\\Tboxfs001\shared\Thinkbox.tv\Website content\4.Research\Nickable Charts\Ultimate Nickable Charts\TV advertisings ultimate nickable charts\202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1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Thinkbox_Red">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4.xml><?xml version="1.0" encoding="utf-8"?>
<a:theme xmlns:a="http://schemas.openxmlformats.org/drawingml/2006/main" name="2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5.xml><?xml version="1.0" encoding="utf-8"?>
<a:theme xmlns:a="http://schemas.openxmlformats.org/drawingml/2006/main" name="3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6.xml><?xml version="1.0" encoding="utf-8"?>
<a:theme xmlns:a="http://schemas.openxmlformats.org/drawingml/2006/main" name="4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ThinkboxPowerPoint_Template_Nov17_FINAL.pptx" id="{3F326CAD-93B2-44EF-A03C-22051131FAD6}" vid="{43955D0F-805C-462F-9BA3-8D8784816F2A}"/>
    </a:ext>
  </a:extLst>
</a:theme>
</file>

<file path=ppt/theme/theme7.xml><?xml version="1.0" encoding="utf-8"?>
<a:theme xmlns:a="http://schemas.openxmlformats.org/drawingml/2006/main" name="5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0</TotalTime>
  <Words>8497</Words>
  <Application>Microsoft Office PowerPoint</Application>
  <PresentationFormat>Widescreen</PresentationFormat>
  <Paragraphs>807</Paragraphs>
  <Slides>53</Slides>
  <Notes>53</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53</vt:i4>
      </vt:variant>
    </vt:vector>
  </HeadingPairs>
  <TitlesOfParts>
    <vt:vector size="69" baseType="lpstr">
      <vt:lpstr>Aptos</vt:lpstr>
      <vt:lpstr>Arial</vt:lpstr>
      <vt:lpstr>Calibri</vt:lpstr>
      <vt:lpstr>Century Gothic</vt:lpstr>
      <vt:lpstr>Consolas</vt:lpstr>
      <vt:lpstr>Founders Grotesk Regular</vt:lpstr>
      <vt:lpstr>FoundersGrotesk-Regular</vt:lpstr>
      <vt:lpstr>proxima-nova</vt:lpstr>
      <vt:lpstr>Symbol</vt:lpstr>
      <vt:lpstr>Thinkbox</vt:lpstr>
      <vt:lpstr>1_Thinkbox</vt:lpstr>
      <vt:lpstr>Thinkbox_Red</vt:lpstr>
      <vt:lpstr>2_Thinkbox</vt:lpstr>
      <vt:lpstr>3_Thinkbox</vt:lpstr>
      <vt:lpstr>4_Thinkbox</vt:lpstr>
      <vt:lpstr>5_Thinkbox</vt:lpstr>
      <vt:lpstr>TV advertising’s ultimate nickable charts What every marketer  should know</vt:lpstr>
      <vt:lpstr>1. Who is Thinkbox?</vt:lpstr>
      <vt:lpstr>Why nick these?</vt:lpstr>
      <vt:lpstr>In this deck…</vt:lpstr>
      <vt:lpstr>TV viewing: the facts</vt:lpstr>
      <vt:lpstr>Summary –  TV Viewing: the facts</vt:lpstr>
      <vt:lpstr>TV viewers have never had it better</vt:lpstr>
      <vt:lpstr>Total TV accounted for 70% of total video viewing in 2025</vt:lpstr>
      <vt:lpstr>PowerPoint Presentation</vt:lpstr>
      <vt:lpstr>PowerPoint Presentation</vt:lpstr>
      <vt:lpstr>Three ways to watch Total TV</vt:lpstr>
      <vt:lpstr>There are 8 need states which drive video viewing</vt:lpstr>
      <vt:lpstr>British content, new and known, still attracts huge audiences </vt:lpstr>
      <vt:lpstr>TV set remains the home for viewing to high-quality content</vt:lpstr>
      <vt:lpstr>TV is a trusted &amp; safe environment  for brands</vt:lpstr>
      <vt:lpstr>Summary –  TV is a trusted &amp; safe environment for brands</vt:lpstr>
      <vt:lpstr>TV’s hidden value</vt:lpstr>
      <vt:lpstr>TV advertising is seen as most trustworthy</vt:lpstr>
      <vt:lpstr>TV advertising is the most trusted medium</vt:lpstr>
      <vt:lpstr>People trust brands on TV more than anything else</vt:lpstr>
      <vt:lpstr>TV: the most effective  advertising </vt:lpstr>
      <vt:lpstr>Summary –  TV: the most effective  advertising </vt:lpstr>
      <vt:lpstr>Optimal budget mix varies by sector – TV has the largest share</vt:lpstr>
      <vt:lpstr>TV is the battery that charges other media</vt:lpstr>
      <vt:lpstr>TV gives low risk, predictable results</vt:lpstr>
      <vt:lpstr>TV delivers greater sales versus spend for smaller brands</vt:lpstr>
      <vt:lpstr>When TV is on air, digital channel performance is uplifted by 13.7%</vt:lpstr>
      <vt:lpstr>All channels deliver a return: short-term Profit ROI = £1.87</vt:lpstr>
      <vt:lpstr>Linear TV: unmatched as the total Profit ROI volume driver</vt:lpstr>
      <vt:lpstr>TV helps brands project quality, stability and authority</vt:lpstr>
      <vt:lpstr>TV has unbeatable  scale and reach </vt:lpstr>
      <vt:lpstr>Summary - TV has unbeatable scale and reach </vt:lpstr>
      <vt:lpstr>Total TV reaches 88% of adults each week </vt:lpstr>
      <vt:lpstr>Total TV reaches 88% of adult each week</vt:lpstr>
      <vt:lpstr>Commercial broadcasters are unrivalled for scale</vt:lpstr>
      <vt:lpstr>Highest reach &amp; most viewing is delivered by Commercial TV</vt:lpstr>
      <vt:lpstr>A broadcast  TV campaign  of 400 TVRs  in the UK gets  245 million views </vt:lpstr>
      <vt:lpstr>TV’s shared experience makes a lasting difference</vt:lpstr>
      <vt:lpstr>TV is the emotional medium and builds  brand fame </vt:lpstr>
      <vt:lpstr>Summary - TV is the emotional medium and builds  brand fame </vt:lpstr>
      <vt:lpstr>TV ads evoke emotion more than those in other media</vt:lpstr>
      <vt:lpstr>Brands on TV stand out as more trusted and established</vt:lpstr>
      <vt:lpstr>TV advertising signals brand fame</vt:lpstr>
      <vt:lpstr>It is revealing to contrast creative high performers’ media tendencies with those generally favoured by creative awards judges.  TV is the biggest media tendency for high performers and yet, overall, judges tend to give creative awards much more often to those that use online video and social media. These media can be effective too, but their effectiveness doesn’t really justify all the attention they are getting.</vt:lpstr>
      <vt:lpstr>TV is important for emotional campaigns</vt:lpstr>
      <vt:lpstr>TV boosts effectiveness of emotional campaigns</vt:lpstr>
      <vt:lpstr>TV is great value</vt:lpstr>
      <vt:lpstr>Summary - TV is great value</vt:lpstr>
      <vt:lpstr>Average TV view costs 0.72p (in 2025)</vt:lpstr>
      <vt:lpstr>TV remains the lowest priced video channel</vt:lpstr>
      <vt:lpstr>The value of TV increases during downturns </vt:lpstr>
      <vt:lpstr>TV is an ‘attention bargain’ </vt:lpstr>
      <vt:lpstr>Find out more  at Thinkbox.tv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 Advertisings Ultimate Nickable Charts</dc:title>
  <dc:creator>Carla Leclezio</dc:creator>
  <cp:lastModifiedBy>Akeel Mungul</cp:lastModifiedBy>
  <cp:revision>921</cp:revision>
  <cp:lastPrinted>2021-06-29T13:16:58Z</cp:lastPrinted>
  <dcterms:created xsi:type="dcterms:W3CDTF">2017-06-26T09:49:09Z</dcterms:created>
  <dcterms:modified xsi:type="dcterms:W3CDTF">2026-06-02T13:39:57Z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C1462182-D2AD-484E-BA59-D92BD6CB2974</vt:lpwstr>
  </property>
  <property fmtid="{D5CDD505-2E9C-101B-9397-08002B2CF9AE}" pid="3" name="ArticulatePath">
    <vt:lpwstr>Presentation1</vt:lpwstr>
  </property>
</Properties>
</file>