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1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tags/tag1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8.xml" ContentType="application/vnd.openxmlformats-officedocument.presentationml.tags+xml"/>
  <Override PartName="/ppt/notesSlides/notesSlide28.xml" ContentType="application/vnd.openxmlformats-officedocument.presentationml.notesSlide+xml"/>
  <Override PartName="/ppt/tags/tag129.xml" ContentType="application/vnd.openxmlformats-officedocument.presentationml.tags+xml"/>
  <Override PartName="/ppt/notesSlides/notesSlide29.xml" ContentType="application/vnd.openxmlformats-officedocument.presentationml.notesSlide+xml"/>
  <Override PartName="/ppt/tags/tag130.xml" ContentType="application/vnd.openxmlformats-officedocument.presentationml.tags+xml"/>
  <Override PartName="/ppt/notesSlides/notesSlide30.xml" ContentType="application/vnd.openxmlformats-officedocument.presentationml.notesSlide+xml"/>
  <Override PartName="/ppt/charts/chart21.xml" ContentType="application/vnd.openxmlformats-officedocument.drawingml.chart+xml"/>
  <Override PartName="/ppt/notesSlides/notesSlide31.xml" ContentType="application/vnd.openxmlformats-officedocument.presentationml.notesSlide+xml"/>
  <Override PartName="/ppt/charts/chart22.xml" ContentType="application/vnd.openxmlformats-officedocument.drawingml.chart+xml"/>
  <Override PartName="/ppt/drawings/drawing1.xml" ContentType="application/vnd.openxmlformats-officedocument.drawingml.chartshapes+xml"/>
  <Override PartName="/ppt/tags/tag131.xml" ContentType="application/vnd.openxmlformats-officedocument.presentationml.tags+xml"/>
  <Override PartName="/ppt/notesSlides/notesSlide32.xml" ContentType="application/vnd.openxmlformats-officedocument.presentationml.notesSlide+xml"/>
  <Override PartName="/ppt/tags/tag13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0.xml" ContentType="application/vnd.openxmlformats-officedocument.presentationml.notesSlid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1.xml" ContentType="application/vnd.openxmlformats-officedocument.presentationml.notesSlid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tags/tag136.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57"/>
  </p:notesMasterIdLst>
  <p:handoutMasterIdLst>
    <p:handoutMasterId r:id="rId58"/>
  </p:handoutMasterIdLst>
  <p:sldIdLst>
    <p:sldId id="299" r:id="rId5"/>
    <p:sldId id="2147376370" r:id="rId6"/>
    <p:sldId id="4863" r:id="rId7"/>
    <p:sldId id="4834" r:id="rId8"/>
    <p:sldId id="4835" r:id="rId9"/>
    <p:sldId id="4836" r:id="rId10"/>
    <p:sldId id="4847" r:id="rId11"/>
    <p:sldId id="2147376308" r:id="rId12"/>
    <p:sldId id="2147376271" r:id="rId13"/>
    <p:sldId id="2147376335" r:id="rId14"/>
    <p:sldId id="758" r:id="rId15"/>
    <p:sldId id="2147376314" r:id="rId16"/>
    <p:sldId id="258" r:id="rId17"/>
    <p:sldId id="4837" r:id="rId18"/>
    <p:sldId id="4848" r:id="rId19"/>
    <p:sldId id="294" r:id="rId20"/>
    <p:sldId id="399" r:id="rId21"/>
    <p:sldId id="2147376336" r:id="rId22"/>
    <p:sldId id="2147376361" r:id="rId23"/>
    <p:sldId id="4838" r:id="rId24"/>
    <p:sldId id="4849" r:id="rId25"/>
    <p:sldId id="2147376328" r:id="rId26"/>
    <p:sldId id="4444" r:id="rId27"/>
    <p:sldId id="2147376373" r:id="rId28"/>
    <p:sldId id="282" r:id="rId29"/>
    <p:sldId id="4840" r:id="rId30"/>
    <p:sldId id="4851" r:id="rId31"/>
    <p:sldId id="4831" r:id="rId32"/>
    <p:sldId id="11425" r:id="rId33"/>
    <p:sldId id="11433" r:id="rId34"/>
    <p:sldId id="2147376316" r:id="rId35"/>
    <p:sldId id="2147376337" r:id="rId36"/>
    <p:sldId id="4842" r:id="rId37"/>
    <p:sldId id="4855" r:id="rId38"/>
    <p:sldId id="4857" r:id="rId39"/>
    <p:sldId id="4625" r:id="rId40"/>
    <p:sldId id="4632" r:id="rId41"/>
    <p:sldId id="2147376362" r:id="rId42"/>
    <p:sldId id="2147376363" r:id="rId43"/>
    <p:sldId id="4843" r:id="rId44"/>
    <p:sldId id="4852" r:id="rId45"/>
    <p:sldId id="320" r:id="rId46"/>
    <p:sldId id="11411" r:id="rId47"/>
    <p:sldId id="2147376307" r:id="rId48"/>
    <p:sldId id="2147376298" r:id="rId49"/>
    <p:sldId id="2147376222" r:id="rId50"/>
    <p:sldId id="2147376366" r:id="rId51"/>
    <p:sldId id="2147376367" r:id="rId52"/>
    <p:sldId id="2147376343" r:id="rId53"/>
    <p:sldId id="2147376305" r:id="rId54"/>
    <p:sldId id="2147376306" r:id="rId55"/>
    <p:sldId id="324" r:id="rId56"/>
  </p:sldIdLst>
  <p:sldSz cx="12192000" cy="6858000"/>
  <p:notesSz cx="6889750" cy="10021888"/>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s Ultimate Nickable Charts" id="{B5D0118F-5E82-4AC1-BE1A-F37055EA3200}">
          <p14:sldIdLst>
            <p14:sldId id="299"/>
            <p14:sldId id="2147376370"/>
            <p14:sldId id="4863"/>
            <p14:sldId id="4834"/>
          </p14:sldIdLst>
        </p14:section>
        <p14:section name="1. TV viewing: The Facts" id="{08D79445-6426-4072-A0E5-6D119D94A2DB}">
          <p14:sldIdLst>
            <p14:sldId id="4835"/>
            <p14:sldId id="4836"/>
            <p14:sldId id="4847"/>
            <p14:sldId id="2147376308"/>
            <p14:sldId id="2147376271"/>
            <p14:sldId id="2147376335"/>
            <p14:sldId id="758"/>
            <p14:sldId id="2147376314"/>
            <p14:sldId id="258"/>
          </p14:sldIdLst>
        </p14:section>
        <p14:section name="2. TV is a trusted &amp; safe environment for brands" id="{D7BB4210-7D0F-4FF4-B754-28ED7FD97A86}">
          <p14:sldIdLst>
            <p14:sldId id="4837"/>
            <p14:sldId id="4848"/>
            <p14:sldId id="294"/>
            <p14:sldId id="399"/>
            <p14:sldId id="2147376336"/>
            <p14:sldId id="2147376361"/>
          </p14:sldIdLst>
        </p14:section>
        <p14:section name="3. TV: the most effective advertising" id="{F46887E0-BBE6-4394-8E9F-9DE0441B0A9B}">
          <p14:sldIdLst>
            <p14:sldId id="4838"/>
            <p14:sldId id="4849"/>
            <p14:sldId id="2147376328"/>
            <p14:sldId id="4444"/>
            <p14:sldId id="2147376373"/>
            <p14:sldId id="282"/>
          </p14:sldIdLst>
        </p14:section>
        <p14:section name="4. TV unbeatable scale and reach" id="{452F95AA-840D-42A9-ADED-67643C749C22}">
          <p14:sldIdLst>
            <p14:sldId id="4840"/>
            <p14:sldId id="4851"/>
            <p14:sldId id="4831"/>
            <p14:sldId id="11425"/>
            <p14:sldId id="11433"/>
            <p14:sldId id="2147376316"/>
            <p14:sldId id="2147376337"/>
          </p14:sldIdLst>
        </p14:section>
        <p14:section name="5. TV is the emotional medium" id="{BA1CF611-F948-40E8-B713-54B5B755D663}">
          <p14:sldIdLst>
            <p14:sldId id="4842"/>
            <p14:sldId id="4855"/>
            <p14:sldId id="4857"/>
            <p14:sldId id="4625"/>
            <p14:sldId id="4632"/>
            <p14:sldId id="2147376362"/>
            <p14:sldId id="2147376363"/>
          </p14:sldIdLst>
        </p14:section>
        <p14:section name="6. TV is great value" id="{B729FB50-BDFB-4A97-9887-EC38721575B0}">
          <p14:sldIdLst>
            <p14:sldId id="4843"/>
            <p14:sldId id="4852"/>
            <p14:sldId id="320"/>
            <p14:sldId id="11411"/>
            <p14:sldId id="2147376307"/>
            <p14:sldId id="2147376298"/>
            <p14:sldId id="2147376222"/>
            <p14:sldId id="2147376366"/>
          </p14:sldIdLst>
        </p14:section>
        <p14:section name="TV delivers against multiple objectives" id="{E75BD240-4B56-48BB-AF08-4961586475E7}">
          <p14:sldIdLst>
            <p14:sldId id="2147376367"/>
            <p14:sldId id="2147376343"/>
            <p14:sldId id="2147376305"/>
            <p14:sldId id="2147376306"/>
            <p14:sldId id="324"/>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FFFFFF"/>
    <a:srgbClr val="E10514"/>
    <a:srgbClr val="A1EDFC"/>
    <a:srgbClr val="EB7305"/>
    <a:srgbClr val="00A2D5"/>
    <a:srgbClr val="FF3F9F"/>
    <a:srgbClr val="95D155"/>
    <a:srgbClr val="00B050"/>
    <a:srgbClr val="006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11" autoAdjust="0"/>
    <p:restoredTop sz="84262" autoAdjust="0"/>
  </p:normalViewPr>
  <p:slideViewPr>
    <p:cSldViewPr snapToGrid="0" showGuides="1">
      <p:cViewPr varScale="1">
        <p:scale>
          <a:sx n="93" d="100"/>
          <a:sy n="93" d="100"/>
        </p:scale>
        <p:origin x="1314" y="84"/>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p:scale>
        <a:sx n="140" d="100"/>
        <a:sy n="140" d="100"/>
      </p:scale>
      <p:origin x="0" y="0"/>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chartUserShapes" Target="../drawings/drawing1.xml"/><Relationship Id="rId4" Type="http://schemas.openxmlformats.org/officeDocument/2006/relationships/image" Target="../media/image53.png"/><Relationship Id="rId9"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8.xml"/><Relationship Id="rId1" Type="http://schemas.microsoft.com/office/2011/relationships/chartStyle" Target="style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1.xml"/><Relationship Id="rId1" Type="http://schemas.microsoft.com/office/2011/relationships/chartStyle" Target="style1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c:v>
                </c:pt>
              </c:strCache>
            </c:strRef>
          </c:tx>
          <c:spPr>
            <a:solidFill>
              <a:srgbClr val="E10514"/>
            </a:solidFill>
            <a:ln>
              <a:solidFill>
                <a:srgbClr val="E10514"/>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Sheet1!$B$2:$B$10</c:f>
              <c:numCache>
                <c:formatCode>[$-F400]h:mm:ss\ AM/PM</c:formatCode>
                <c:ptCount val="9"/>
                <c:pt idx="0">
                  <c:v>0.16980684004070432</c:v>
                </c:pt>
                <c:pt idx="1">
                  <c:v>0.1676407097473249</c:v>
                </c:pt>
                <c:pt idx="2">
                  <c:v>0.1625443546832934</c:v>
                </c:pt>
                <c:pt idx="3">
                  <c:v>0.15555897992536252</c:v>
                </c:pt>
                <c:pt idx="4">
                  <c:v>0.14983675610370625</c:v>
                </c:pt>
                <c:pt idx="5">
                  <c:v>0.15868240147490756</c:v>
                </c:pt>
                <c:pt idx="6">
                  <c:v>0.14437093316348959</c:v>
                </c:pt>
                <c:pt idx="7">
                  <c:v>0.12909722222222222</c:v>
                </c:pt>
                <c:pt idx="8">
                  <c:v>0.12493055555555554</c:v>
                </c:pt>
              </c:numCache>
            </c:numRef>
          </c:val>
          <c:extLst>
            <c:ext xmlns:c16="http://schemas.microsoft.com/office/drawing/2014/chart" uri="{C3380CC4-5D6E-409C-BE32-E72D297353CC}">
              <c16:uniqueId val="{00000000-B9F1-4DD2-864D-15C23E871B8F}"/>
            </c:ext>
          </c:extLst>
        </c:ser>
        <c:ser>
          <c:idx val="1"/>
          <c:order val="1"/>
          <c:tx>
            <c:strRef>
              <c:f>Sheet1!$C$1</c:f>
              <c:strCache>
                <c:ptCount val="1"/>
                <c:pt idx="0">
                  <c:v>SVOD</c:v>
                </c:pt>
              </c:strCache>
            </c:strRef>
          </c:tx>
          <c:spPr>
            <a:solidFill>
              <a:srgbClr val="FD878F"/>
            </a:solidFill>
            <a:ln w="25400">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Sheet1!$C$2:$C$10</c:f>
              <c:numCache>
                <c:formatCode>[$-F400]h:mm:ss\ AM/PM</c:formatCode>
                <c:ptCount val="9"/>
                <c:pt idx="0">
                  <c:v>4.7514224106689866E-3</c:v>
                </c:pt>
                <c:pt idx="1">
                  <c:v>5.7755218525766469E-3</c:v>
                </c:pt>
                <c:pt idx="2">
                  <c:v>8.0963705878089459E-3</c:v>
                </c:pt>
                <c:pt idx="3">
                  <c:v>1.3556017612524464E-2</c:v>
                </c:pt>
                <c:pt idx="4">
                  <c:v>1.7499465463506562E-2</c:v>
                </c:pt>
                <c:pt idx="5">
                  <c:v>2.5676374896314021E-2</c:v>
                </c:pt>
                <c:pt idx="6">
                  <c:v>2.9705533811698201E-2</c:v>
                </c:pt>
                <c:pt idx="7">
                  <c:v>2.5486111111111112E-2</c:v>
                </c:pt>
                <c:pt idx="8">
                  <c:v>2.6875000000000003E-2</c:v>
                </c:pt>
              </c:numCache>
            </c:numRef>
          </c:val>
          <c:extLst>
            <c:ext xmlns:c16="http://schemas.microsoft.com/office/drawing/2014/chart" uri="{C3380CC4-5D6E-409C-BE32-E72D297353CC}">
              <c16:uniqueId val="{00000001-B9F1-4DD2-864D-15C23E871B8F}"/>
            </c:ext>
          </c:extLst>
        </c:ser>
        <c:ser>
          <c:idx val="2"/>
          <c:order val="2"/>
          <c:tx>
            <c:strRef>
              <c:f>Sheet1!$D$1</c:f>
              <c:strCache>
                <c:ptCount val="1"/>
                <c:pt idx="0">
                  <c:v>DVD</c:v>
                </c:pt>
              </c:strCache>
            </c:strRef>
          </c:tx>
          <c:spPr>
            <a:solidFill>
              <a:srgbClr val="00AE4C"/>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Sheet1!$D$2:$D$10</c:f>
              <c:numCache>
                <c:formatCode>[$-F400]h:mm:ss\ AM/PM</c:formatCode>
                <c:ptCount val="9"/>
                <c:pt idx="0">
                  <c:v>2.8116362631287997E-3</c:v>
                </c:pt>
                <c:pt idx="1">
                  <c:v>2.9579912092653261E-3</c:v>
                </c:pt>
                <c:pt idx="2">
                  <c:v>2.6694441073763968E-3</c:v>
                </c:pt>
                <c:pt idx="3">
                  <c:v>2.5752335881567769E-3</c:v>
                </c:pt>
                <c:pt idx="4">
                  <c:v>2.046778303603931E-3</c:v>
                </c:pt>
                <c:pt idx="5">
                  <c:v>2.2167954266607342E-3</c:v>
                </c:pt>
                <c:pt idx="6">
                  <c:v>1.6331283959605761E-3</c:v>
                </c:pt>
                <c:pt idx="7">
                  <c:v>9.0277777777777784E-4</c:v>
                </c:pt>
                <c:pt idx="8">
                  <c:v>8.3333333333333328E-4</c:v>
                </c:pt>
              </c:numCache>
            </c:numRef>
          </c:val>
          <c:extLst>
            <c:ext xmlns:c16="http://schemas.microsoft.com/office/drawing/2014/chart" uri="{C3380CC4-5D6E-409C-BE32-E72D297353CC}">
              <c16:uniqueId val="{00000002-B9F1-4DD2-864D-15C23E871B8F}"/>
            </c:ext>
          </c:extLst>
        </c:ser>
        <c:ser>
          <c:idx val="3"/>
          <c:order val="3"/>
          <c:tx>
            <c:strRef>
              <c:f>Sheet1!$E$1</c:f>
              <c:strCache>
                <c:ptCount val="1"/>
                <c:pt idx="0">
                  <c:v>Cinema</c:v>
                </c:pt>
              </c:strCache>
            </c:strRef>
          </c:tx>
          <c:spPr>
            <a:solidFill>
              <a:srgbClr val="18FF72"/>
            </a:solidFill>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Sheet1!$E$2:$E$10</c:f>
              <c:numCache>
                <c:formatCode>[$-F400]h:mm:ss\ AM/PM</c:formatCode>
                <c:ptCount val="9"/>
                <c:pt idx="0">
                  <c:v>1.2708333333333335E-3</c:v>
                </c:pt>
                <c:pt idx="1">
                  <c:v>1.4541666666666665E-3</c:v>
                </c:pt>
                <c:pt idx="2">
                  <c:v>1.5393518518518519E-3</c:v>
                </c:pt>
                <c:pt idx="3">
                  <c:v>1.4875000000000003E-3</c:v>
                </c:pt>
                <c:pt idx="4">
                  <c:v>1.2875E-3</c:v>
                </c:pt>
                <c:pt idx="5">
                  <c:v>2.541666666666667E-4</c:v>
                </c:pt>
                <c:pt idx="6">
                  <c:v>1.2499999999999999E-5</c:v>
                </c:pt>
                <c:pt idx="7">
                  <c:v>1.2499999999999998E-3</c:v>
                </c:pt>
                <c:pt idx="8">
                  <c:v>9.8379629629629642E-4</c:v>
                </c:pt>
              </c:numCache>
            </c:numRef>
          </c:val>
          <c:extLst>
            <c:ext xmlns:c16="http://schemas.microsoft.com/office/drawing/2014/chart" uri="{C3380CC4-5D6E-409C-BE32-E72D297353CC}">
              <c16:uniqueId val="{00000003-B9F1-4DD2-864D-15C23E871B8F}"/>
            </c:ext>
          </c:extLst>
        </c:ser>
        <c:ser>
          <c:idx val="4"/>
          <c:order val="4"/>
          <c:tx>
            <c:strRef>
              <c:f>Sheet1!$F$1</c:f>
              <c:strCache>
                <c:ptCount val="1"/>
                <c:pt idx="0">
                  <c:v>Other online video</c:v>
                </c:pt>
              </c:strCache>
            </c:strRef>
          </c:tx>
          <c:spPr>
            <a:solidFill>
              <a:srgbClr val="004F87"/>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Sheet1!$F$2:$F$10</c:f>
              <c:numCache>
                <c:formatCode>[$-F400]h:mm:ss\ AM/PM</c:formatCode>
                <c:ptCount val="9"/>
                <c:pt idx="0">
                  <c:v>4.6764125174430697E-3</c:v>
                </c:pt>
                <c:pt idx="1">
                  <c:v>4.9794641885138021E-3</c:v>
                </c:pt>
                <c:pt idx="2">
                  <c:v>5.2825158595845344E-3</c:v>
                </c:pt>
                <c:pt idx="3">
                  <c:v>5.5855675306552667E-3</c:v>
                </c:pt>
                <c:pt idx="4">
                  <c:v>5.8886192017259991E-3</c:v>
                </c:pt>
                <c:pt idx="5">
                  <c:v>6.1916708727967305E-3</c:v>
                </c:pt>
                <c:pt idx="6">
                  <c:v>4.4620854487693361E-3</c:v>
                </c:pt>
                <c:pt idx="7">
                  <c:v>3.8194444444444443E-3</c:v>
                </c:pt>
                <c:pt idx="8">
                  <c:v>4.5138888888888885E-3</c:v>
                </c:pt>
              </c:numCache>
            </c:numRef>
          </c:val>
          <c:extLst>
            <c:ext xmlns:c16="http://schemas.microsoft.com/office/drawing/2014/chart" uri="{C3380CC4-5D6E-409C-BE32-E72D297353CC}">
              <c16:uniqueId val="{00000000-9075-4441-A94F-036DB1C8A320}"/>
            </c:ext>
          </c:extLst>
        </c:ser>
        <c:ser>
          <c:idx val="7"/>
          <c:order val="5"/>
          <c:tx>
            <c:strRef>
              <c:f>Sheet1!$G$1</c:f>
              <c:strCache>
                <c:ptCount val="1"/>
                <c:pt idx="0">
                  <c:v>YouTube</c:v>
                </c:pt>
              </c:strCache>
            </c:strRef>
          </c:tx>
          <c:spPr>
            <a:solidFill>
              <a:srgbClr val="39ACFF"/>
            </a:solidFill>
            <a:ln>
              <a:no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Sheet1!$G$2:$G$10</c:f>
              <c:numCache>
                <c:formatCode>[$-F400]h:mm:ss\ AM/PM</c:formatCode>
                <c:ptCount val="9"/>
                <c:pt idx="0">
                  <c:v>8.141849000540248E-3</c:v>
                </c:pt>
                <c:pt idx="1">
                  <c:v>1.0012273770934629E-2</c:v>
                </c:pt>
                <c:pt idx="2">
                  <c:v>1.622980821177742E-2</c:v>
                </c:pt>
                <c:pt idx="3">
                  <c:v>1.9935479695660004E-2</c:v>
                </c:pt>
                <c:pt idx="4">
                  <c:v>2.2899418107329372E-2</c:v>
                </c:pt>
                <c:pt idx="5">
                  <c:v>3.2504524581307405E-2</c:v>
                </c:pt>
                <c:pt idx="6">
                  <c:v>2.5503342787682331E-2</c:v>
                </c:pt>
                <c:pt idx="7">
                  <c:v>2.7708333333333331E-2</c:v>
                </c:pt>
                <c:pt idx="8">
                  <c:v>3.0972222222222224E-2</c:v>
                </c:pt>
              </c:numCache>
            </c:numRef>
          </c:val>
          <c:extLst>
            <c:ext xmlns:c16="http://schemas.microsoft.com/office/drawing/2014/chart" uri="{C3380CC4-5D6E-409C-BE32-E72D297353CC}">
              <c16:uniqueId val="{00000000-3422-4ED2-8C18-4E689444D11E}"/>
            </c:ext>
          </c:extLst>
        </c:ser>
        <c:ser>
          <c:idx val="5"/>
          <c:order val="6"/>
          <c:tx>
            <c:strRef>
              <c:f>Sheet1!$H$1</c:f>
              <c:strCache>
                <c:ptCount val="1"/>
                <c:pt idx="0">
                  <c:v>TikTok</c:v>
                </c:pt>
              </c:strCache>
            </c:strRef>
          </c:tx>
          <c:spPr>
            <a:solidFill>
              <a:srgbClr val="BAE2FF"/>
            </a:solidFill>
            <a:ln>
              <a:solidFill>
                <a:srgbClr val="BAE2FF"/>
              </a:solidFill>
            </a:ln>
          </c:spPr>
          <c:cat>
            <c:numRef>
              <c:f>Sheet1!$A$2:$A$10</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Sheet1!$H$2:$H$10</c:f>
              <c:numCache>
                <c:formatCode>[$-F400]h:mm:ss\ AM/PM</c:formatCode>
                <c:ptCount val="9"/>
                <c:pt idx="0">
                  <c:v>0</c:v>
                </c:pt>
                <c:pt idx="1">
                  <c:v>0</c:v>
                </c:pt>
                <c:pt idx="2">
                  <c:v>0</c:v>
                </c:pt>
                <c:pt idx="3">
                  <c:v>0</c:v>
                </c:pt>
                <c:pt idx="4">
                  <c:v>0</c:v>
                </c:pt>
                <c:pt idx="5">
                  <c:v>2.5017676877556348E-3</c:v>
                </c:pt>
                <c:pt idx="6">
                  <c:v>4.0944271603863894E-3</c:v>
                </c:pt>
                <c:pt idx="7">
                  <c:v>6.875E-3</c:v>
                </c:pt>
                <c:pt idx="8">
                  <c:v>8.4722222222222213E-3</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100" b="1"/>
            </a:pPr>
            <a:endParaRPr lang="en-US"/>
          </a:p>
        </c:txPr>
        <c:crossAx val="34585984"/>
        <c:crosses val="autoZero"/>
        <c:auto val="1"/>
        <c:lblAlgn val="ctr"/>
        <c:lblOffset val="100"/>
        <c:noMultiLvlLbl val="0"/>
      </c:catAx>
      <c:valAx>
        <c:axId val="34585984"/>
        <c:scaling>
          <c:orientation val="minMax"/>
        </c:scaling>
        <c:delete val="0"/>
        <c:axPos val="l"/>
        <c:numFmt formatCode="h:mm" sourceLinked="0"/>
        <c:majorTickMark val="out"/>
        <c:minorTickMark val="none"/>
        <c:tickLblPos val="nextTo"/>
        <c:spPr>
          <a:ln>
            <a:noFill/>
          </a:ln>
        </c:spPr>
        <c:txPr>
          <a:bodyPr/>
          <a:lstStyle/>
          <a:p>
            <a:pPr>
              <a:defRPr sz="1200" b="1"/>
            </a:pPr>
            <a:endParaRPr lang="en-US"/>
          </a:p>
        </c:txPr>
        <c:crossAx val="34584448"/>
        <c:crosses val="autoZero"/>
        <c:crossBetween val="midCat"/>
        <c:majorUnit val="2.0833000000000001E-2"/>
      </c:valAx>
    </c:plotArea>
    <c:legend>
      <c:legendPos val="r"/>
      <c:overlay val="0"/>
      <c:txPr>
        <a:bodyPr/>
        <a:lstStyle/>
        <a:p>
          <a:pPr>
            <a:defRPr sz="1200" b="1"/>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9"/>
          <c:order val="0"/>
          <c:tx>
            <c:strRef>
              <c:f>Sheet1!$A$11</c:f>
              <c:strCache>
                <c:ptCount val="1"/>
                <c:pt idx="0">
                  <c:v>Linear TV</c:v>
                </c:pt>
              </c:strCache>
            </c:strRef>
          </c:tx>
          <c:spPr>
            <a:solidFill>
              <a:srgbClr val="E3061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Sheet1!$B$11:$H$11</c:f>
              <c:numCache>
                <c:formatCode>0%</c:formatCode>
                <c:ptCount val="7"/>
                <c:pt idx="0">
                  <c:v>0.55500000000000005</c:v>
                </c:pt>
                <c:pt idx="1">
                  <c:v>0.56799999999999995</c:v>
                </c:pt>
                <c:pt idx="2">
                  <c:v>0.44900000000000001</c:v>
                </c:pt>
                <c:pt idx="3">
                  <c:v>0.59399999999999997</c:v>
                </c:pt>
                <c:pt idx="4">
                  <c:v>0.59599999999999997</c:v>
                </c:pt>
                <c:pt idx="5">
                  <c:v>0.48299999999999998</c:v>
                </c:pt>
                <c:pt idx="6">
                  <c:v>0.54600000000000004</c:v>
                </c:pt>
              </c:numCache>
              <c:extLst/>
            </c:numRef>
          </c:val>
          <c:extLst>
            <c:ext xmlns:c16="http://schemas.microsoft.com/office/drawing/2014/chart" uri="{C3380CC4-5D6E-409C-BE32-E72D297353CC}">
              <c16:uniqueId val="{00000000-9F62-45A7-8DA7-712BDD890A32}"/>
            </c:ext>
          </c:extLst>
        </c:ser>
        <c:ser>
          <c:idx val="8"/>
          <c:order val="1"/>
          <c:tx>
            <c:strRef>
              <c:f>Sheet1!$A$10</c:f>
              <c:strCache>
                <c:ptCount val="1"/>
                <c:pt idx="0">
                  <c:v>BVOD</c:v>
                </c:pt>
              </c:strCache>
            </c:strRef>
          </c:tx>
          <c:spPr>
            <a:solidFill>
              <a:srgbClr val="EE720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Sheet1!$B$10:$H$10</c:f>
              <c:numCache>
                <c:formatCode>0%</c:formatCode>
                <c:ptCount val="7"/>
                <c:pt idx="0">
                  <c:v>8.6999999999999994E-2</c:v>
                </c:pt>
                <c:pt idx="1">
                  <c:v>4.7E-2</c:v>
                </c:pt>
                <c:pt idx="2">
                  <c:v>0.158</c:v>
                </c:pt>
                <c:pt idx="3">
                  <c:v>5.1999999999999998E-2</c:v>
                </c:pt>
                <c:pt idx="4">
                  <c:v>5.1999999999999998E-2</c:v>
                </c:pt>
                <c:pt idx="5">
                  <c:v>8.4000000000000005E-2</c:v>
                </c:pt>
                <c:pt idx="6">
                  <c:v>0.13600000000000001</c:v>
                </c:pt>
              </c:numCache>
              <c:extLst/>
            </c:numRef>
          </c:val>
          <c:extLst>
            <c:ext xmlns:c16="http://schemas.microsoft.com/office/drawing/2014/chart" uri="{C3380CC4-5D6E-409C-BE32-E72D297353CC}">
              <c16:uniqueId val="{00000001-9F62-45A7-8DA7-712BDD890A32}"/>
            </c:ext>
          </c:extLst>
        </c:ser>
        <c:ser>
          <c:idx val="7"/>
          <c:order val="2"/>
          <c:tx>
            <c:strRef>
              <c:f>Sheet1!$A$9</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Sheet1!$B$9:$H$9</c:f>
              <c:numCache>
                <c:formatCode>0%</c:formatCode>
                <c:ptCount val="7"/>
                <c:pt idx="0">
                  <c:v>0.11700000000000001</c:v>
                </c:pt>
                <c:pt idx="1">
                  <c:v>0.17599999999999999</c:v>
                </c:pt>
                <c:pt idx="2">
                  <c:v>0.247</c:v>
                </c:pt>
                <c:pt idx="3">
                  <c:v>2.4E-2</c:v>
                </c:pt>
                <c:pt idx="4">
                  <c:v>0.17199999999999999</c:v>
                </c:pt>
                <c:pt idx="5">
                  <c:v>0.20599999999999999</c:v>
                </c:pt>
                <c:pt idx="6">
                  <c:v>0.121</c:v>
                </c:pt>
              </c:numCache>
              <c:extLst/>
            </c:numRef>
          </c:val>
          <c:extLst>
            <c:ext xmlns:c16="http://schemas.microsoft.com/office/drawing/2014/chart" uri="{C3380CC4-5D6E-409C-BE32-E72D297353CC}">
              <c16:uniqueId val="{00000002-9F62-45A7-8DA7-712BDD890A32}"/>
            </c:ext>
          </c:extLst>
        </c:ser>
        <c:ser>
          <c:idx val="6"/>
          <c:order val="3"/>
          <c:tx>
            <c:strRef>
              <c:f>Sheet1!$A$8</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Sheet1!$B$8:$H$8</c:f>
              <c:numCache>
                <c:formatCode>0%</c:formatCode>
                <c:ptCount val="7"/>
                <c:pt idx="0">
                  <c:v>6.5000000000000002E-2</c:v>
                </c:pt>
                <c:pt idx="1">
                  <c:v>2.7E-2</c:v>
                </c:pt>
                <c:pt idx="2">
                  <c:v>3.2000000000000001E-2</c:v>
                </c:pt>
                <c:pt idx="3">
                  <c:v>7.0000000000000007E-2</c:v>
                </c:pt>
                <c:pt idx="4">
                  <c:v>4.8000000000000001E-2</c:v>
                </c:pt>
                <c:pt idx="5">
                  <c:v>7.3999999999999996E-2</c:v>
                </c:pt>
                <c:pt idx="6">
                  <c:v>7.9000000000000001E-2</c:v>
                </c:pt>
              </c:numCache>
              <c:extLst/>
            </c:numRef>
          </c:val>
          <c:extLst>
            <c:ext xmlns:c16="http://schemas.microsoft.com/office/drawing/2014/chart" uri="{C3380CC4-5D6E-409C-BE32-E72D297353CC}">
              <c16:uniqueId val="{00000003-9F62-45A7-8DA7-712BDD890A32}"/>
            </c:ext>
          </c:extLst>
        </c:ser>
        <c:ser>
          <c:idx val="5"/>
          <c:order val="4"/>
          <c:tx>
            <c:strRef>
              <c:f>Sheet1!$A$7</c:f>
              <c:strCache>
                <c:ptCount val="1"/>
                <c:pt idx="0">
                  <c:v>Print</c:v>
                </c:pt>
              </c:strCache>
            </c:strRef>
          </c:tx>
          <c:spPr>
            <a:solidFill>
              <a:srgbClr val="372D87"/>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Sheet1!$B$7:$H$7</c:f>
              <c:numCache>
                <c:formatCode>0%</c:formatCode>
                <c:ptCount val="7"/>
                <c:pt idx="0">
                  <c:v>8.8999999999999996E-2</c:v>
                </c:pt>
                <c:pt idx="1">
                  <c:v>8.3000000000000004E-2</c:v>
                </c:pt>
                <c:pt idx="2">
                  <c:v>5.3999999999999999E-2</c:v>
                </c:pt>
                <c:pt idx="3">
                  <c:v>8.9999999999999993E-3</c:v>
                </c:pt>
                <c:pt idx="4">
                  <c:v>7.0999999999999994E-2</c:v>
                </c:pt>
                <c:pt idx="5">
                  <c:v>7.4999999999999997E-2</c:v>
                </c:pt>
                <c:pt idx="6">
                  <c:v>4.4999999999999998E-2</c:v>
                </c:pt>
              </c:numCache>
              <c:extLst/>
            </c:numRef>
          </c:val>
          <c:extLst>
            <c:ext xmlns:c16="http://schemas.microsoft.com/office/drawing/2014/chart" uri="{C3380CC4-5D6E-409C-BE32-E72D297353CC}">
              <c16:uniqueId val="{00000004-9F62-45A7-8DA7-712BDD890A32}"/>
            </c:ext>
          </c:extLst>
        </c:ser>
        <c:ser>
          <c:idx val="0"/>
          <c:order val="5"/>
          <c:tx>
            <c:strRef>
              <c:f>Sheet1!$A$2</c:f>
              <c:strCache>
                <c:ptCount val="1"/>
                <c:pt idx="0">
                  <c:v>Cinema</c:v>
                </c:pt>
              </c:strCache>
            </c:strRef>
          </c:tx>
          <c:spPr>
            <a:solidFill>
              <a:srgbClr val="FF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50CB-49E3-BA52-A57A7150DA4C}"/>
                </c:ext>
              </c:extLst>
            </c:dLbl>
            <c:dLbl>
              <c:idx val="1"/>
              <c:delete val="1"/>
              <c:extLst>
                <c:ext xmlns:c15="http://schemas.microsoft.com/office/drawing/2012/chart" uri="{CE6537A1-D6FC-4f65-9D91-7224C49458BB}"/>
                <c:ext xmlns:c16="http://schemas.microsoft.com/office/drawing/2014/chart" uri="{C3380CC4-5D6E-409C-BE32-E72D297353CC}">
                  <c16:uniqueId val="{00000003-50CB-49E3-BA52-A57A7150DA4C}"/>
                </c:ext>
              </c:extLst>
            </c:dLbl>
            <c:dLbl>
              <c:idx val="2"/>
              <c:delete val="1"/>
              <c:extLst>
                <c:ext xmlns:c15="http://schemas.microsoft.com/office/drawing/2012/chart" uri="{CE6537A1-D6FC-4f65-9D91-7224C49458BB}"/>
                <c:ext xmlns:c16="http://schemas.microsoft.com/office/drawing/2014/chart" uri="{C3380CC4-5D6E-409C-BE32-E72D297353CC}">
                  <c16:uniqueId val="{00000001-50CB-49E3-BA52-A57A7150DA4C}"/>
                </c:ext>
              </c:extLst>
            </c:dLbl>
            <c:dLbl>
              <c:idx val="4"/>
              <c:delete val="1"/>
              <c:extLst>
                <c:ext xmlns:c15="http://schemas.microsoft.com/office/drawing/2012/chart" uri="{CE6537A1-D6FC-4f65-9D91-7224C49458BB}"/>
                <c:ext xmlns:c16="http://schemas.microsoft.com/office/drawing/2014/chart" uri="{C3380CC4-5D6E-409C-BE32-E72D297353CC}">
                  <c16:uniqueId val="{00000005-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7-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Sheet1!$B$2:$H$2</c:f>
              <c:numCache>
                <c:formatCode>0%</c:formatCode>
                <c:ptCount val="7"/>
                <c:pt idx="0">
                  <c:v>8.9999999999999993E-3</c:v>
                </c:pt>
                <c:pt idx="1">
                  <c:v>2.1000000000000001E-2</c:v>
                </c:pt>
                <c:pt idx="2">
                  <c:v>2E-3</c:v>
                </c:pt>
                <c:pt idx="3">
                  <c:v>7.8E-2</c:v>
                </c:pt>
                <c:pt idx="4">
                  <c:v>7.0000000000000001E-3</c:v>
                </c:pt>
                <c:pt idx="5">
                  <c:v>1.4999999999999999E-2</c:v>
                </c:pt>
                <c:pt idx="6">
                  <c:v>7.0000000000000001E-3</c:v>
                </c:pt>
              </c:numCache>
              <c:extLst/>
            </c:numRef>
          </c:val>
          <c:extLst>
            <c:ext xmlns:c16="http://schemas.microsoft.com/office/drawing/2014/chart" uri="{C3380CC4-5D6E-409C-BE32-E72D297353CC}">
              <c16:uniqueId val="{00000005-9F62-45A7-8DA7-712BDD890A32}"/>
            </c:ext>
          </c:extLst>
        </c:ser>
        <c:ser>
          <c:idx val="4"/>
          <c:order val="6"/>
          <c:tx>
            <c:strRef>
              <c:f>Sheet1!$A$6</c:f>
              <c:strCache>
                <c:ptCount val="1"/>
                <c:pt idx="0">
                  <c:v>Audio</c:v>
                </c:pt>
              </c:strCache>
            </c:strRef>
          </c:tx>
          <c:spPr>
            <a:solidFill>
              <a:srgbClr val="BCCF0F"/>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Sheet1!$B$6:$H$6</c:f>
              <c:numCache>
                <c:formatCode>0%</c:formatCode>
                <c:ptCount val="7"/>
                <c:pt idx="0">
                  <c:v>2.7E-2</c:v>
                </c:pt>
                <c:pt idx="1">
                  <c:v>3.5999999999999997E-2</c:v>
                </c:pt>
                <c:pt idx="2">
                  <c:v>1.4E-2</c:v>
                </c:pt>
                <c:pt idx="3">
                  <c:v>6.2E-2</c:v>
                </c:pt>
                <c:pt idx="4">
                  <c:v>2.3E-2</c:v>
                </c:pt>
                <c:pt idx="5">
                  <c:v>1.7999999999999999E-2</c:v>
                </c:pt>
                <c:pt idx="6">
                  <c:v>1.7000000000000001E-2</c:v>
                </c:pt>
              </c:numCache>
              <c:extLst/>
            </c:numRef>
          </c:val>
          <c:extLst>
            <c:ext xmlns:c16="http://schemas.microsoft.com/office/drawing/2014/chart" uri="{C3380CC4-5D6E-409C-BE32-E72D297353CC}">
              <c16:uniqueId val="{00000006-9F62-45A7-8DA7-712BDD890A32}"/>
            </c:ext>
          </c:extLst>
        </c:ser>
        <c:ser>
          <c:idx val="2"/>
          <c:order val="7"/>
          <c:tx>
            <c:strRef>
              <c:f>Sheet1!$A$4</c:f>
              <c:strCache>
                <c:ptCount val="1"/>
                <c:pt idx="0">
                  <c:v>Paid Social</c:v>
                </c:pt>
              </c:strCache>
            </c:strRef>
          </c:tx>
          <c:spPr>
            <a:solidFill>
              <a:srgbClr val="0069B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50CB-49E3-BA52-A57A7150DA4C}"/>
                </c:ext>
              </c:extLst>
            </c:dLbl>
            <c:dLbl>
              <c:idx val="1"/>
              <c:delete val="1"/>
              <c:extLst>
                <c:ext xmlns:c15="http://schemas.microsoft.com/office/drawing/2012/chart" uri="{CE6537A1-D6FC-4f65-9D91-7224C49458BB}"/>
                <c:ext xmlns:c16="http://schemas.microsoft.com/office/drawing/2014/chart" uri="{C3380CC4-5D6E-409C-BE32-E72D297353CC}">
                  <c16:uniqueId val="{0000000C-50CB-49E3-BA52-A57A7150DA4C}"/>
                </c:ext>
              </c:extLst>
            </c:dLbl>
            <c:dLbl>
              <c:idx val="4"/>
              <c:delete val="1"/>
              <c:extLst>
                <c:ext xmlns:c15="http://schemas.microsoft.com/office/drawing/2012/chart" uri="{CE6537A1-D6FC-4f65-9D91-7224C49458BB}"/>
                <c:ext xmlns:c16="http://schemas.microsoft.com/office/drawing/2014/chart" uri="{C3380CC4-5D6E-409C-BE32-E72D297353CC}">
                  <c16:uniqueId val="{0000000A-50CB-49E3-BA52-A57A7150DA4C}"/>
                </c:ext>
              </c:extLst>
            </c:dLbl>
            <c:dLbl>
              <c:idx val="6"/>
              <c:delete val="1"/>
              <c:extLst>
                <c:ext xmlns:c15="http://schemas.microsoft.com/office/drawing/2012/chart" uri="{CE6537A1-D6FC-4f65-9D91-7224C49458BB}"/>
                <c:ext xmlns:c16="http://schemas.microsoft.com/office/drawing/2014/chart" uri="{C3380CC4-5D6E-409C-BE32-E72D297353CC}">
                  <c16:uniqueId val="{00000008-50CB-49E3-BA52-A57A7150DA4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Sheet1!$B$4:$H$4</c:f>
              <c:numCache>
                <c:formatCode>0%</c:formatCode>
                <c:ptCount val="7"/>
                <c:pt idx="0">
                  <c:v>0.03</c:v>
                </c:pt>
                <c:pt idx="1">
                  <c:v>2.3E-2</c:v>
                </c:pt>
                <c:pt idx="2">
                  <c:v>3.5000000000000003E-2</c:v>
                </c:pt>
                <c:pt idx="3">
                  <c:v>9.6000000000000002E-2</c:v>
                </c:pt>
                <c:pt idx="4">
                  <c:v>2.4E-2</c:v>
                </c:pt>
                <c:pt idx="5">
                  <c:v>3.5000000000000003E-2</c:v>
                </c:pt>
                <c:pt idx="6">
                  <c:v>3.5000000000000003E-2</c:v>
                </c:pt>
              </c:numCache>
              <c:extLst/>
            </c:numRef>
          </c:val>
          <c:extLst>
            <c:ext xmlns:c16="http://schemas.microsoft.com/office/drawing/2014/chart" uri="{C3380CC4-5D6E-409C-BE32-E72D297353CC}">
              <c16:uniqueId val="{00000007-9F62-45A7-8DA7-712BDD890A32}"/>
            </c:ext>
          </c:extLst>
        </c:ser>
        <c:ser>
          <c:idx val="1"/>
          <c:order val="8"/>
          <c:tx>
            <c:strRef>
              <c:f>Sheet1!$A$3</c:f>
              <c:strCache>
                <c:ptCount val="1"/>
                <c:pt idx="0">
                  <c:v>Online Display</c:v>
                </c:pt>
              </c:strCache>
            </c:strRef>
          </c:tx>
          <c:spPr>
            <a:solidFill>
              <a:srgbClr val="9CCD9A"/>
            </a:solidFill>
            <a:ln>
              <a:noFill/>
            </a:ln>
            <a:effectLst/>
          </c:spPr>
          <c:invertIfNegative val="0"/>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Sheet1!$B$3:$H$3</c:f>
              <c:numCache>
                <c:formatCode>0%</c:formatCode>
                <c:ptCount val="7"/>
                <c:pt idx="0">
                  <c:v>8.9999999999999993E-3</c:v>
                </c:pt>
                <c:pt idx="1">
                  <c:v>7.0000000000000001E-3</c:v>
                </c:pt>
                <c:pt idx="2">
                  <c:v>2E-3</c:v>
                </c:pt>
                <c:pt idx="3">
                  <c:v>5.0000000000000001E-3</c:v>
                </c:pt>
                <c:pt idx="4">
                  <c:v>3.0000000000000001E-3</c:v>
                </c:pt>
                <c:pt idx="5">
                  <c:v>5.0000000000000001E-3</c:v>
                </c:pt>
                <c:pt idx="6">
                  <c:v>1.0999999999999999E-2</c:v>
                </c:pt>
              </c:numCache>
              <c:extLst/>
            </c:numRef>
          </c:val>
          <c:extLst>
            <c:ext xmlns:c16="http://schemas.microsoft.com/office/drawing/2014/chart" uri="{C3380CC4-5D6E-409C-BE32-E72D297353CC}">
              <c16:uniqueId val="{0000000A-9F62-45A7-8DA7-712BDD890A32}"/>
            </c:ext>
          </c:extLst>
        </c:ser>
        <c:ser>
          <c:idx val="3"/>
          <c:order val="9"/>
          <c:tx>
            <c:strRef>
              <c:f>Sheet1!$A$5</c:f>
              <c:strCache>
                <c:ptCount val="1"/>
                <c:pt idx="0">
                  <c:v>Out of Home</c:v>
                </c:pt>
              </c:strCache>
            </c:strRef>
          </c:tx>
          <c:spPr>
            <a:solidFill>
              <a:srgbClr val="BD09A7"/>
            </a:solidFill>
            <a:ln>
              <a:noFill/>
            </a:ln>
            <a:effectLst/>
          </c:spPr>
          <c:invertIfNegative val="0"/>
          <c:cat>
            <c:strRef>
              <c:f>(Sheet1!$B$1:$H$1,Sheet1!$J$1)</c:f>
              <c:strCache>
                <c:ptCount val="7"/>
                <c:pt idx="0">
                  <c:v> All </c:v>
                </c:pt>
                <c:pt idx="1">
                  <c:v> Automotive</c:v>
                </c:pt>
                <c:pt idx="2">
                  <c:v> Finance</c:v>
                </c:pt>
                <c:pt idx="3">
                  <c:v> FMCG</c:v>
                </c:pt>
                <c:pt idx="4">
                  <c:v>Retail</c:v>
                </c:pt>
                <c:pt idx="5">
                  <c:v> Travel</c:v>
                </c:pt>
                <c:pt idx="6">
                  <c:v> Telecoms</c:v>
                </c:pt>
              </c:strCache>
              <c:extLst/>
            </c:strRef>
          </c:cat>
          <c:val>
            <c:numRef>
              <c:f>Sheet1!$B$5:$H$5</c:f>
              <c:numCache>
                <c:formatCode>0%</c:formatCode>
                <c:ptCount val="7"/>
                <c:pt idx="0">
                  <c:v>1.2E-2</c:v>
                </c:pt>
                <c:pt idx="1">
                  <c:v>1.0999999999999999E-2</c:v>
                </c:pt>
                <c:pt idx="2">
                  <c:v>8.0000000000000002E-3</c:v>
                </c:pt>
                <c:pt idx="3">
                  <c:v>1.0999999999999999E-2</c:v>
                </c:pt>
                <c:pt idx="4">
                  <c:v>5.0000000000000001E-3</c:v>
                </c:pt>
                <c:pt idx="5">
                  <c:v>4.0000000000000001E-3</c:v>
                </c:pt>
                <c:pt idx="6">
                  <c:v>2E-3</c:v>
                </c:pt>
              </c:numCache>
              <c:extLst/>
            </c:numRef>
          </c:val>
          <c:extLst>
            <c:ext xmlns:c16="http://schemas.microsoft.com/office/drawing/2014/chart" uri="{C3380CC4-5D6E-409C-BE32-E72D297353CC}">
              <c16:uniqueId val="{0000000C-9F62-45A7-8DA7-712BDD890A32}"/>
            </c:ext>
          </c:extLst>
        </c:ser>
        <c:dLbls>
          <c:showLegendKey val="0"/>
          <c:showVal val="0"/>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Share of Media Spend, %</a:t>
                </a:r>
              </a:p>
            </c:rich>
          </c:tx>
          <c:layout>
            <c:manualLayout>
              <c:xMode val="edge"/>
              <c:yMode val="edge"/>
              <c:x val="5.7569082026838816E-2"/>
              <c:y val="0.174613440248966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6.402352726737616E-2"/>
          <c:y val="0.79652809070248953"/>
          <c:w val="0.88834855585924455"/>
          <c:h val="0.11783225218632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F3-452D-8500-FA535AE59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F3-452D-8500-FA535AE59C7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F3-452D-8500-FA535AE59C71}"/>
              </c:ext>
            </c:extLst>
          </c:dPt>
          <c:dLbls>
            <c:dLbl>
              <c:idx val="0"/>
              <c:layout>
                <c:manualLayout>
                  <c:x val="-0.15788600959771945"/>
                  <c:y val="-8.5719221940626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F3-452D-8500-FA535AE59C71}"/>
                </c:ext>
              </c:extLst>
            </c:dLbl>
            <c:dLbl>
              <c:idx val="1"/>
              <c:layout>
                <c:manualLayout>
                  <c:x val="0.20396818965431116"/>
                  <c:y val="1.1418097086580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F3-452D-8500-FA535AE59C71}"/>
                </c:ext>
              </c:extLst>
            </c:dLbl>
            <c:dLbl>
              <c:idx val="2"/>
              <c:layout>
                <c:manualLayout>
                  <c:x val="0.18503583881248475"/>
                  <c:y val="0.20955753428704652"/>
                </c:manualLayout>
              </c:layout>
              <c:tx>
                <c:rich>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r>
                      <a:rPr lang="en-US" sz="1400" baseline="0" dirty="0">
                        <a:latin typeface="+mj-lt"/>
                      </a:rPr>
                      <a:t>Online/BTL
</a:t>
                    </a:r>
                    <a:fld id="{070F7D99-C027-4B79-9D13-3ABC251AFCA5}" type="PERCENTAGE">
                      <a:rPr lang="en-US" sz="1400" baseline="0">
                        <a:latin typeface="+mj-lt"/>
                      </a:rPr>
                      <a:pPr>
                        <a:defRPr sz="1400">
                          <a:latin typeface="+mj-lt"/>
                        </a:defRPr>
                      </a:pPr>
                      <a:t>[PERCENTAGE]</a:t>
                    </a:fld>
                    <a:endParaRPr lang="en-US" sz="1400" baseline="0" dirty="0">
                      <a:latin typeface="+mj-lt"/>
                    </a:endParaRPr>
                  </a:p>
                </c:rich>
              </c:tx>
              <c:spPr>
                <a:noFill/>
                <a:ln>
                  <a:noFill/>
                </a:ln>
                <a:effectLst/>
              </c:spPr>
              <c:txPr>
                <a:bodyPr rot="0" spcFirstLastPara="1" vertOverflow="ellipsis" vert="horz" wrap="square" lIns="38100" tIns="19050" rIns="38100" bIns="19050" anchor="ctr" anchorCtr="1">
                  <a:no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786140475712084"/>
                      <c:h val="0.18454536346131861"/>
                    </c:manualLayout>
                  </c15:layout>
                  <c15:dlblFieldTable/>
                  <c15:showDataLabelsRange val="0"/>
                </c:ext>
                <c:ext xmlns:c16="http://schemas.microsoft.com/office/drawing/2014/chart" uri="{C3380CC4-5D6E-409C-BE32-E72D297353CC}">
                  <c16:uniqueId val="{00000005-31F3-452D-8500-FA535AE59C71}"/>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(2)'!$AJ$262:$AJ$264</c:f>
              <c:numCache>
                <c:formatCode>_(* #,##0.00_);_(* \(#,##0.00\);_(* "-"??_);_(@_)</c:formatCode>
                <c:ptCount val="3"/>
                <c:pt idx="0">
                  <c:v>1.7152585945732777</c:v>
                </c:pt>
                <c:pt idx="1">
                  <c:v>0.45148956732470202</c:v>
                </c:pt>
                <c:pt idx="2">
                  <c:v>0.43293432642568086</c:v>
                </c:pt>
              </c:numCache>
            </c:numRef>
          </c:val>
          <c:extLst>
            <c:ext xmlns:c16="http://schemas.microsoft.com/office/drawing/2014/chart" uri="{C3380CC4-5D6E-409C-BE32-E72D297353CC}">
              <c16:uniqueId val="{00000006-31F3-452D-8500-FA535AE59C7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3"/>
              <c:layout>
                <c:manualLayout>
                  <c:x val="4.1944813471995267E-2"/>
                  <c:y val="3.8858086990639959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Sheet1!$B$2:$B$6</c:f>
              <c:numCache>
                <c:formatCode>0.00</c:formatCode>
                <c:ptCount val="5"/>
                <c:pt idx="0" formatCode="0.0">
                  <c:v>1.1474784000000002</c:v>
                </c:pt>
                <c:pt idx="1">
                  <c:v>2.6948954865671642</c:v>
                </c:pt>
                <c:pt idx="2">
                  <c:v>0.53200000000000003</c:v>
                </c:pt>
                <c:pt idx="3" formatCode="0.0">
                  <c:v>0.15898410746548847</c:v>
                </c:pt>
                <c:pt idx="4" formatCode="0.0">
                  <c:v>5.27</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formatCode="0.0">
                  <c:v>0.53124000000000005</c:v>
                </c:pt>
                <c:pt idx="1">
                  <c:v>1.9387737313432838</c:v>
                </c:pt>
                <c:pt idx="2">
                  <c:v>0.25600000000000001</c:v>
                </c:pt>
                <c:pt idx="3" formatCode="0.0">
                  <c:v>0.08</c:v>
                </c:pt>
                <c:pt idx="4" formatCode="0.0">
                  <c:v>14.200000000000001</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336-4A83-AA11-A996D51D2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6-4A83-AA11-A996D51D2E3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336-4A83-AA11-A996D51D2E3F}"/>
              </c:ext>
            </c:extLst>
          </c:dPt>
          <c:dLbls>
            <c:dLbl>
              <c:idx val="0"/>
              <c:layout>
                <c:manualLayout>
                  <c:x val="-7.921908385083673E-2"/>
                  <c:y val="-0.215889489952645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6-4A83-AA11-A996D51D2E3F}"/>
                </c:ext>
              </c:extLst>
            </c:dLbl>
            <c:dLbl>
              <c:idx val="2"/>
              <c:layout>
                <c:manualLayout>
                  <c:x val="6.1558264121094414E-2"/>
                  <c:y val="0.14347826086956519"/>
                </c:manualLayout>
              </c:layout>
              <c:tx>
                <c:rich>
                  <a:bodyPr/>
                  <a:lstStyle/>
                  <a:p>
                    <a:r>
                      <a:rPr lang="en-US" sz="1200" dirty="0"/>
                      <a:t>Online/BTL</a:t>
                    </a:r>
                    <a:r>
                      <a:rPr lang="en-US" sz="1200" baseline="0" dirty="0"/>
                      <a:t>
</a:t>
                    </a:r>
                    <a:fld id="{DEBE2002-0A60-4625-BA6D-3D9A39168E76}" type="PERCENTAGE">
                      <a:rPr lang="en-US" sz="14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36-4A83-AA11-A996D51D2E3F}"/>
                </c:ext>
              </c:extLst>
            </c:dLbl>
            <c:spPr>
              <a:noFill/>
              <a:ln>
                <a:noFill/>
              </a:ln>
              <a:effectLst/>
            </c:spPr>
            <c:txPr>
              <a:bodyPr rot="0" spcFirstLastPara="1" vertOverflow="ellipsis" vert="horz" wrap="square" lIns="38100" tIns="19050" rIns="38100" bIns="19050" anchor="ctr" anchorCtr="1">
                <a:spAutoFit/>
              </a:bodyPr>
              <a:lstStyle/>
              <a:p>
                <a:pPr>
                  <a:defRPr lang="en-GB" sz="1400" b="0" i="0" u="none" strike="noStrike" kern="1200" baseline="0">
                    <a:solidFill>
                      <a:schemeClr val="bg1"/>
                    </a:solidFill>
                    <a:latin typeface="+mj-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'Powerpoint (2)'!$P$262:$P$264</c:f>
              <c:strCache>
                <c:ptCount val="3"/>
                <c:pt idx="0">
                  <c:v>TV</c:v>
                </c:pt>
                <c:pt idx="1">
                  <c:v>Other ATL</c:v>
                </c:pt>
                <c:pt idx="2">
                  <c:v>Digital/BTL</c:v>
                </c:pt>
              </c:strCache>
            </c:strRef>
          </c:cat>
          <c:val>
            <c:numRef>
              <c:f>'Powerpoint (2)'!$AZ$262:$AZ$264</c:f>
              <c:numCache>
                <c:formatCode>_(* #,##0.00_);_(* \(#,##0.00\);_(* "-"??_);_(@_)</c:formatCode>
                <c:ptCount val="3"/>
                <c:pt idx="0">
                  <c:v>10.76797271422604</c:v>
                </c:pt>
                <c:pt idx="1">
                  <c:v>1.9579544878276893</c:v>
                </c:pt>
                <c:pt idx="2">
                  <c:v>0.79164634666057498</c:v>
                </c:pt>
              </c:numCache>
            </c:numRef>
          </c:val>
          <c:extLst>
            <c:ext xmlns:c16="http://schemas.microsoft.com/office/drawing/2014/chart" uri="{C3380CC4-5D6E-409C-BE32-E72D297353CC}">
              <c16:uniqueId val="{00000006-B336-4A83-AA11-A996D51D2E3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n-GB" sz="1100" b="0" i="0" u="none" strike="noStrike" kern="1200" baseline="0">
          <a:solidFill>
            <a:schemeClr val="bg1"/>
          </a:solidFill>
          <a:latin typeface="Century Gothic" panose="020B0502020202020204" pitchFamily="34" charset="0"/>
          <a:ea typeface="+mn-ea"/>
          <a:cs typeface="+mn-cs"/>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Sheet1!$B$2:$B$15</c:f>
              <c:numCache>
                <c:formatCode>General</c:formatCode>
                <c:ptCount val="14"/>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Sheet1!$C$2:$C$15</c:f>
              <c:numCache>
                <c:formatCode>General</c:formatCode>
                <c:ptCount val="14"/>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Sheet1!$D$2:$D$15</c:f>
              <c:numCache>
                <c:formatCode>General</c:formatCode>
                <c:ptCount val="14"/>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Sheet1!$E$2:$E$15</c:f>
              <c:numCache>
                <c:formatCode>General</c:formatCode>
                <c:ptCount val="14"/>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Sheet1!$F$2:$F$15</c:f>
              <c:numCache>
                <c:formatCode>General</c:formatCode>
                <c:ptCount val="14"/>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5"/>
          <c:order val="0"/>
          <c:tx>
            <c:strRef>
              <c:f>Table!$D$4</c:f>
              <c:strCache>
                <c:ptCount val="1"/>
                <c:pt idx="0">
                  <c:v> Ave reach per day </c:v>
                </c:pt>
              </c:strCache>
            </c:strRef>
          </c:tx>
          <c:spPr>
            <a:solidFill>
              <a:schemeClr val="accent6">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CA10-4611-9B12-119C2D077295}"/>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CA10-4611-9B12-119C2D077295}"/>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CA10-4611-9B12-119C2D077295}"/>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CA10-4611-9B12-119C2D077295}"/>
              </c:ext>
            </c:extLst>
          </c:dPt>
          <c:dPt>
            <c:idx val="4"/>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9-CA10-4611-9B12-119C2D077295}"/>
              </c:ext>
            </c:extLst>
          </c:dPt>
          <c:dPt>
            <c:idx val="5"/>
            <c:invertIfNegative val="0"/>
            <c:bubble3D val="1"/>
            <c:spPr>
              <a:solidFill>
                <a:srgbClr val="FFC000"/>
              </a:solidFill>
              <a:ln w="25400">
                <a:noFill/>
              </a:ln>
              <a:effectLst/>
            </c:spPr>
            <c:extLst>
              <c:ext xmlns:c16="http://schemas.microsoft.com/office/drawing/2014/chart" uri="{C3380CC4-5D6E-409C-BE32-E72D297353CC}">
                <c16:uniqueId val="{0000000B-CA10-4611-9B12-119C2D077295}"/>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CA10-4611-9B12-119C2D077295}"/>
              </c:ext>
            </c:extLst>
          </c:dPt>
          <c:dPt>
            <c:idx val="7"/>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F-CA10-4611-9B12-119C2D077295}"/>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CA10-4611-9B12-119C2D077295}"/>
              </c:ext>
            </c:extLst>
          </c:dPt>
          <c:dPt>
            <c:idx val="9"/>
            <c:invertIfNegative val="0"/>
            <c:bubble3D val="1"/>
            <c:spPr>
              <a:solidFill>
                <a:schemeClr val="accent5"/>
              </a:solidFill>
              <a:ln w="25400">
                <a:noFill/>
              </a:ln>
              <a:effectLst/>
            </c:spPr>
            <c:extLst>
              <c:ext xmlns:c16="http://schemas.microsoft.com/office/drawing/2014/chart" uri="{C3380CC4-5D6E-409C-BE32-E72D297353CC}">
                <c16:uniqueId val="{00000013-CA10-4611-9B12-119C2D077295}"/>
              </c:ext>
            </c:extLst>
          </c:dPt>
          <c:dPt>
            <c:idx val="10"/>
            <c:invertIfNegative val="0"/>
            <c:bubble3D val="1"/>
            <c:spPr>
              <a:solidFill>
                <a:srgbClr val="0070C0"/>
              </a:solidFill>
              <a:ln w="25400">
                <a:noFill/>
              </a:ln>
              <a:effectLst/>
            </c:spPr>
            <c:extLst>
              <c:ext xmlns:c16="http://schemas.microsoft.com/office/drawing/2014/chart" uri="{C3380CC4-5D6E-409C-BE32-E72D297353CC}">
                <c16:uniqueId val="{00000015-CA10-4611-9B12-119C2D077295}"/>
              </c:ext>
            </c:extLst>
          </c:dPt>
          <c:xVal>
            <c:numRef>
              <c:f>Table!$C$5:$C$15</c:f>
              <c:numCache>
                <c:formatCode>[$-F400]h:mm:ss\ AM/PM</c:formatCode>
                <c:ptCount val="11"/>
                <c:pt idx="0">
                  <c:v>0.14769188342080372</c:v>
                </c:pt>
                <c:pt idx="1">
                  <c:v>8.6984902198077876E-2</c:v>
                </c:pt>
                <c:pt idx="2">
                  <c:v>7.4419575213453312E-2</c:v>
                </c:pt>
                <c:pt idx="3">
                  <c:v>5.9791826512575807E-2</c:v>
                </c:pt>
                <c:pt idx="4">
                  <c:v>7.3028166811795678E-2</c:v>
                </c:pt>
                <c:pt idx="5">
                  <c:v>3.4910529754420112E-2</c:v>
                </c:pt>
                <c:pt idx="6">
                  <c:v>7.5956876688129893E-2</c:v>
                </c:pt>
                <c:pt idx="7">
                  <c:v>6.5649984599832276E-2</c:v>
                </c:pt>
                <c:pt idx="8">
                  <c:v>9.6608181938783344E-2</c:v>
                </c:pt>
                <c:pt idx="9">
                  <c:v>1.4267809781428692E-2</c:v>
                </c:pt>
                <c:pt idx="10">
                  <c:v>5.8268243643251838E-2</c:v>
                </c:pt>
              </c:numCache>
            </c:numRef>
          </c:xVal>
          <c:yVal>
            <c:numRef>
              <c:f>Table!$D$5:$D$15</c:f>
              <c:numCache>
                <c:formatCode>_-* #,##0\ _k_r_-;\-* #,##0\ _k_r_-;_-* "-"??\ _k_r_-;_-@_-</c:formatCode>
                <c:ptCount val="11"/>
                <c:pt idx="0">
                  <c:v>31463.374301369866</c:v>
                </c:pt>
                <c:pt idx="1">
                  <c:v>25018.123920547943</c:v>
                </c:pt>
                <c:pt idx="2">
                  <c:v>12292.31945479452</c:v>
                </c:pt>
                <c:pt idx="3">
                  <c:v>4943.4138410958913</c:v>
                </c:pt>
                <c:pt idx="4">
                  <c:v>5492.2188630136989</c:v>
                </c:pt>
                <c:pt idx="5">
                  <c:v>222.74769589041094</c:v>
                </c:pt>
                <c:pt idx="6">
                  <c:v>20989.399320547946</c:v>
                </c:pt>
                <c:pt idx="7">
                  <c:v>7437.1198931506851</c:v>
                </c:pt>
                <c:pt idx="8">
                  <c:v>625.82344657534247</c:v>
                </c:pt>
                <c:pt idx="9">
                  <c:v>115.52333424657533</c:v>
                </c:pt>
                <c:pt idx="10">
                  <c:v>1289.9719424657535</c:v>
                </c:pt>
              </c:numCache>
            </c:numRef>
          </c:yVal>
          <c:bubbleSize>
            <c:numRef>
              <c:f>Table!$E$5:$E$15</c:f>
              <c:numCache>
                <c:formatCode>_-* #,##0\ _k_r_-;\-* #,##0\ _k_r_-;_-* "-"??\ _k_r_-;_-@_-</c:formatCode>
                <c:ptCount val="11"/>
                <c:pt idx="0">
                  <c:v>4652.8126027397266</c:v>
                </c:pt>
                <c:pt idx="1">
                  <c:v>2185.8093150684931</c:v>
                </c:pt>
                <c:pt idx="2">
                  <c:v>919.40986301369855</c:v>
                </c:pt>
                <c:pt idx="3">
                  <c:v>299.23260273972602</c:v>
                </c:pt>
                <c:pt idx="4">
                  <c:v>403.29232876712331</c:v>
                </c:pt>
                <c:pt idx="5">
                  <c:v>7.9243835616438352</c:v>
                </c:pt>
                <c:pt idx="6">
                  <c:v>1595.0756164383563</c:v>
                </c:pt>
                <c:pt idx="7">
                  <c:v>488.53972602739725</c:v>
                </c:pt>
                <c:pt idx="8">
                  <c:v>59.814520547945207</c:v>
                </c:pt>
                <c:pt idx="9">
                  <c:v>1.6649315068493151</c:v>
                </c:pt>
                <c:pt idx="10">
                  <c:v>75.044657534246582</c:v>
                </c:pt>
              </c:numCache>
            </c:numRef>
          </c:bubbleSize>
          <c:bubble3D val="1"/>
          <c:extLst>
            <c:ext xmlns:c16="http://schemas.microsoft.com/office/drawing/2014/chart" uri="{C3380CC4-5D6E-409C-BE32-E72D297353CC}">
              <c16:uniqueId val="{00000016-CA10-4611-9B12-119C2D077295}"/>
            </c:ext>
          </c:extLst>
        </c:ser>
        <c:dLbls>
          <c:showLegendKey val="0"/>
          <c:showVal val="0"/>
          <c:showCatName val="0"/>
          <c:showSerName val="0"/>
          <c:showPercent val="0"/>
          <c:showBubbleSize val="0"/>
        </c:dLbls>
        <c:bubbleScale val="100"/>
        <c:showNegBubbles val="0"/>
        <c:axId val="653684112"/>
        <c:axId val="1"/>
      </c:bubbleChart>
      <c:valAx>
        <c:axId val="653684112"/>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j-lt"/>
                <a:ea typeface="Calibri" panose="020F0502020204030204" pitchFamily="34" charset="0"/>
                <a:cs typeface="Calibri" panose="020F0502020204030204" pitchFamily="34" charset="0"/>
              </a:defRPr>
            </a:pPr>
            <a:endParaRPr lang="en-US"/>
          </a:p>
        </c:txPr>
        <c:crossAx val="653684112"/>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9">
    <c:autoUpdate val="0"/>
  </c:externalData>
  <c:userShapes r:id="rId10"/>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51831374691313E-2"/>
          <c:y val="5.248174016365207E-2"/>
          <c:w val="0.91247626300095752"/>
          <c:h val="0.73609175481993083"/>
        </c:manualLayout>
      </c:layout>
      <c:barChart>
        <c:barDir val="col"/>
        <c:grouping val="clustered"/>
        <c:varyColors val="0"/>
        <c:ser>
          <c:idx val="0"/>
          <c:order val="0"/>
          <c:tx>
            <c:strRef>
              <c:f>Sheet1!$B$1</c:f>
              <c:strCache>
                <c:ptCount val="1"/>
                <c:pt idx="0">
                  <c:v>Adults</c:v>
                </c:pt>
              </c:strCache>
            </c:strRef>
          </c:tx>
          <c:spPr>
            <a:solidFill>
              <a:schemeClr val="accent2"/>
            </a:solidFill>
          </c:spPr>
          <c:invertIfNegative val="0"/>
          <c:cat>
            <c:strRef>
              <c:f>Sheet1!$A$2:$A$7</c:f>
              <c:strCache>
                <c:ptCount val="6"/>
                <c:pt idx="0">
                  <c:v>TV</c:v>
                </c:pt>
                <c:pt idx="1">
                  <c:v>Radio</c:v>
                </c:pt>
                <c:pt idx="2">
                  <c:v>Newsbrands</c:v>
                </c:pt>
                <c:pt idx="3">
                  <c:v>Magazines</c:v>
                </c:pt>
                <c:pt idx="4">
                  <c:v>Social media</c:v>
                </c:pt>
                <c:pt idx="5">
                  <c:v>Video sharing sites</c:v>
                </c:pt>
              </c:strCache>
            </c:strRef>
          </c:cat>
          <c:val>
            <c:numRef>
              <c:f>Sheet1!$B$2:$B$7</c:f>
              <c:numCache>
                <c:formatCode>0%</c:formatCode>
                <c:ptCount val="6"/>
                <c:pt idx="0">
                  <c:v>0.52452625487619997</c:v>
                </c:pt>
                <c:pt idx="1">
                  <c:v>0.47533286023459997</c:v>
                </c:pt>
                <c:pt idx="2">
                  <c:v>0.44</c:v>
                </c:pt>
                <c:pt idx="3">
                  <c:v>0.44</c:v>
                </c:pt>
                <c:pt idx="4">
                  <c:v>0.4</c:v>
                </c:pt>
                <c:pt idx="5">
                  <c:v>0.38</c:v>
                </c:pt>
              </c:numCache>
            </c:numRef>
          </c:val>
          <c:extLst>
            <c:ext xmlns:c16="http://schemas.microsoft.com/office/drawing/2014/chart" uri="{C3380CC4-5D6E-409C-BE32-E72D297353CC}">
              <c16:uniqueId val="{00000000-0717-4544-8B10-28FFCE868057}"/>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200" b="1">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title>
          <c:tx>
            <c:rich>
              <a:bodyPr/>
              <a:lstStyle/>
              <a:p>
                <a:pPr>
                  <a:defRPr sz="1100"/>
                </a:pPr>
                <a:r>
                  <a:rPr lang="en-GB" sz="1100" dirty="0"/>
                  <a:t>% TOP 2 BOX AGREEMENT</a:t>
                </a:r>
              </a:p>
            </c:rich>
          </c:tx>
          <c:layout>
            <c:manualLayout>
              <c:xMode val="edge"/>
              <c:yMode val="edge"/>
              <c:x val="1.8314851319115828E-2"/>
              <c:y val="0.17374841221271978"/>
            </c:manualLayout>
          </c:layout>
          <c:overlay val="0"/>
        </c:title>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79221981944606E-2"/>
          <c:y val="5.7140545787940901E-2"/>
          <c:w val="0.91250410857222142"/>
          <c:h val="0.82007361665408263"/>
        </c:manualLayout>
      </c:layout>
      <c:barChart>
        <c:barDir val="col"/>
        <c:grouping val="clustered"/>
        <c:varyColors val="0"/>
        <c:ser>
          <c:idx val="0"/>
          <c:order val="0"/>
          <c:tx>
            <c:strRef>
              <c:f>Sheet1!$B$1</c:f>
              <c:strCache>
                <c:ptCount val="1"/>
                <c:pt idx="0">
                  <c:v> Series 1 </c:v>
                </c:pt>
              </c:strCache>
            </c:strRef>
          </c:tx>
          <c:spPr>
            <a:solidFill>
              <a:schemeClr val="accent1"/>
            </a:solidFill>
            <a:ln>
              <a:noFill/>
            </a:ln>
            <a:effectLst/>
          </c:spPr>
          <c:invertIfNegative val="0"/>
          <c:cat>
            <c:strRef>
              <c:f>Sheet1!$A$2:$A$11</c:f>
              <c:strCache>
                <c:ptCount val="10"/>
                <c:pt idx="0">
                  <c:v>Procter &amp; Gamble Ltd</c:v>
                </c:pt>
                <c:pt idx="1">
                  <c:v>Unilever Uk Ltd</c:v>
                </c:pt>
                <c:pt idx="2">
                  <c:v>Nestle</c:v>
                </c:pt>
                <c:pt idx="3">
                  <c:v>Mondelez Uk Ltd</c:v>
                </c:pt>
                <c:pt idx="4">
                  <c:v>Nissan Motor Gb Ltd</c:v>
                </c:pt>
                <c:pt idx="5">
                  <c:v>Colgate Palmolive Ltd</c:v>
                </c:pt>
                <c:pt idx="6">
                  <c:v>Premier Foods Ltd</c:v>
                </c:pt>
                <c:pt idx="7">
                  <c:v>Reckitt</c:v>
                </c:pt>
                <c:pt idx="8">
                  <c:v>Mars Wrigley</c:v>
                </c:pt>
                <c:pt idx="9">
                  <c:v>P&amp;o Cruises Plc</c:v>
                </c:pt>
              </c:strCache>
            </c:strRef>
          </c:cat>
          <c:val>
            <c:numRef>
              <c:f>Sheet1!$B$2:$B$11</c:f>
              <c:numCache>
                <c:formatCode>_("£"* #,##0_);_("£"* \(#,##0\);_("£"* "-"_);_(@_)</c:formatCode>
                <c:ptCount val="10"/>
                <c:pt idx="0">
                  <c:v>30.48583</c:v>
                </c:pt>
                <c:pt idx="1">
                  <c:v>17.098040999999998</c:v>
                </c:pt>
                <c:pt idx="2">
                  <c:v>16.852122999999999</c:v>
                </c:pt>
                <c:pt idx="3">
                  <c:v>12.050694</c:v>
                </c:pt>
                <c:pt idx="4">
                  <c:v>12.027089</c:v>
                </c:pt>
                <c:pt idx="5">
                  <c:v>10.328049999999999</c:v>
                </c:pt>
                <c:pt idx="6">
                  <c:v>10.271611</c:v>
                </c:pt>
                <c:pt idx="7">
                  <c:v>10.119173</c:v>
                </c:pt>
                <c:pt idx="8">
                  <c:v>7.0200060000000004</c:v>
                </c:pt>
                <c:pt idx="9">
                  <c:v>6.7265620000000004</c:v>
                </c:pt>
              </c:numCache>
            </c:numRef>
          </c:val>
          <c:extLst>
            <c:ext xmlns:c16="http://schemas.microsoft.com/office/drawing/2014/chart" uri="{C3380CC4-5D6E-409C-BE32-E72D297353CC}">
              <c16:uniqueId val="{00000000-747B-40A1-B03A-8C8D28E5B0D0}"/>
            </c:ext>
          </c:extLst>
        </c:ser>
        <c:dLbls>
          <c:showLegendKey val="0"/>
          <c:showVal val="0"/>
          <c:showCatName val="0"/>
          <c:showSerName val="0"/>
          <c:showPercent val="0"/>
          <c:showBubbleSize val="0"/>
        </c:dLbls>
        <c:gapWidth val="37"/>
        <c:overlap val="-27"/>
        <c:axId val="680239680"/>
        <c:axId val="1598252448"/>
      </c:barChart>
      <c:catAx>
        <c:axId val="6802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98252448"/>
        <c:crosses val="autoZero"/>
        <c:auto val="1"/>
        <c:lblAlgn val="ctr"/>
        <c:lblOffset val="100"/>
        <c:noMultiLvlLbl val="0"/>
      </c:catAx>
      <c:valAx>
        <c:axId val="1598252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CHANGE</a:t>
                </a:r>
                <a:r>
                  <a:rPr lang="en-GB" baseline="0"/>
                  <a:t> IN SPEND YOY (£M)</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239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3-A20F-4F3B-AB9A-F8712247A4B0}"/>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4-A20F-4F3B-AB9A-F8712247A4B0}"/>
              </c:ext>
            </c:extLst>
          </c:dPt>
          <c:xVal>
            <c:numRef>
              <c:f>Sheet1!$A$2:$A$7</c:f>
              <c:numCache>
                <c:formatCode>General</c:formatCode>
                <c:ptCount val="6"/>
                <c:pt idx="0" formatCode="0%">
                  <c:v>0.37</c:v>
                </c:pt>
                <c:pt idx="2" formatCode="0%">
                  <c:v>0.28000000000000003</c:v>
                </c:pt>
                <c:pt idx="3" formatCode="0%">
                  <c:v>0.11</c:v>
                </c:pt>
                <c:pt idx="4" formatCode="0%">
                  <c:v>0.3</c:v>
                </c:pt>
                <c:pt idx="5" formatCode="0%">
                  <c:v>0.12</c:v>
                </c:pt>
              </c:numCache>
            </c:numRef>
          </c:xVal>
          <c:yVal>
            <c:numRef>
              <c:f>Sheet1!$B$2:$B$7</c:f>
              <c:numCache>
                <c:formatCode>General</c:formatCode>
                <c:ptCount val="6"/>
                <c:pt idx="0" formatCode="0%">
                  <c:v>0.89</c:v>
                </c:pt>
                <c:pt idx="2" formatCode="0%">
                  <c:v>0.44</c:v>
                </c:pt>
                <c:pt idx="3" formatCode="0%">
                  <c:v>0.72</c:v>
                </c:pt>
                <c:pt idx="4" formatCode="0%">
                  <c:v>0.68</c:v>
                </c:pt>
                <c:pt idx="5" formatCode="0%">
                  <c:v>0.35</c:v>
                </c:pt>
              </c:numCache>
            </c:numRef>
          </c:yVal>
          <c:bubbleSize>
            <c:numRef>
              <c:f>Sheet1!$C$2:$C$7</c:f>
              <c:numCache>
                <c:formatCode>General</c:formatCode>
                <c:ptCount val="6"/>
                <c:pt idx="0" formatCode="0%">
                  <c:v>0.28000000000000003</c:v>
                </c:pt>
                <c:pt idx="2" formatCode="0%">
                  <c:v>0.06</c:v>
                </c:pt>
                <c:pt idx="3" formatCode="0%">
                  <c:v>0.02</c:v>
                </c:pt>
                <c:pt idx="4" formatCode="0%">
                  <c:v>0.03</c:v>
                </c:pt>
                <c:pt idx="5" formatCode="0%">
                  <c:v>0.04</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in val="0.1"/>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0.5"/>
        <c:crossBetween val="midCat"/>
      </c:valAx>
      <c:valAx>
        <c:axId val="1586456096"/>
        <c:scaling>
          <c:orientation val="minMax"/>
          <c:max val="1"/>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27"/>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38515504452238E-2"/>
          <c:y val="2.8310384763865656E-2"/>
          <c:w val="0.95623130456486383"/>
          <c:h val="0.94337923047226868"/>
        </c:manualLayout>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extLst>
              <c:ext xmlns:c16="http://schemas.microsoft.com/office/drawing/2014/chart" uri="{C3380CC4-5D6E-409C-BE32-E72D297353CC}">
                <c16:uniqueId val="{00000003-A20F-4F3B-AB9A-F8712247A4B0}"/>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AD1F-4CB0-BACC-C6F6BB0D3EA2}"/>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A20F-4F3B-AB9A-F8712247A4B0}"/>
              </c:ext>
            </c:extLst>
          </c:dPt>
          <c:dPt>
            <c:idx val="6"/>
            <c:invertIfNegative val="0"/>
            <c:bubble3D val="0"/>
            <c:extLst>
              <c:ext xmlns:c16="http://schemas.microsoft.com/office/drawing/2014/chart" uri="{C3380CC4-5D6E-409C-BE32-E72D297353CC}">
                <c16:uniqueId val="{00000002-A20F-4F3B-AB9A-F8712247A4B0}"/>
              </c:ext>
            </c:extLst>
          </c:dPt>
          <c:xVal>
            <c:numRef>
              <c:f>Sheet1!$A$2:$A$7</c:f>
              <c:numCache>
                <c:formatCode>0%</c:formatCode>
                <c:ptCount val="6"/>
                <c:pt idx="0">
                  <c:v>0.47</c:v>
                </c:pt>
                <c:pt idx="1">
                  <c:v>0.09</c:v>
                </c:pt>
                <c:pt idx="2">
                  <c:v>0.17</c:v>
                </c:pt>
                <c:pt idx="4">
                  <c:v>0.1</c:v>
                </c:pt>
                <c:pt idx="5">
                  <c:v>0.03</c:v>
                </c:pt>
              </c:numCache>
            </c:numRef>
          </c:xVal>
          <c:yVal>
            <c:numRef>
              <c:f>Sheet1!$B$2:$B$7</c:f>
              <c:numCache>
                <c:formatCode>0</c:formatCode>
                <c:ptCount val="6"/>
                <c:pt idx="0">
                  <c:v>8.6999999999999993</c:v>
                </c:pt>
                <c:pt idx="1">
                  <c:v>2.8</c:v>
                </c:pt>
                <c:pt idx="2">
                  <c:v>1.7</c:v>
                </c:pt>
                <c:pt idx="4">
                  <c:v>3.9</c:v>
                </c:pt>
                <c:pt idx="5">
                  <c:v>1.3</c:v>
                </c:pt>
              </c:numCache>
            </c:numRef>
          </c:yVal>
          <c:bubbleSize>
            <c:numRef>
              <c:f>Sheet1!$C$2:$C$7</c:f>
              <c:numCache>
                <c:formatCode>0%</c:formatCode>
                <c:ptCount val="6"/>
                <c:pt idx="0">
                  <c:v>2.0299999999999999E-2</c:v>
                </c:pt>
                <c:pt idx="1">
                  <c:v>1.03E-2</c:v>
                </c:pt>
                <c:pt idx="2">
                  <c:v>1.29E-2</c:v>
                </c:pt>
                <c:pt idx="4">
                  <c:v>9.5999999999999992E-3</c:v>
                </c:pt>
                <c:pt idx="5">
                  <c:v>1.2E-2</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in val="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5"/>
        <c:crossBetween val="midCat"/>
      </c:valAx>
      <c:valAx>
        <c:axId val="1586456096"/>
        <c:scaling>
          <c:orientation val="minMax"/>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2"/>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38515504452238E-2"/>
          <c:y val="2.8310384763865656E-2"/>
          <c:w val="0.95623130456486383"/>
          <c:h val="0.94337923047226868"/>
        </c:manualLayout>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A20F-4F3B-AB9A-F8712247A4B0}"/>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A20F-4F3B-AB9A-F8712247A4B0}"/>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6-A20F-4F3B-AB9A-F8712247A4B0}"/>
              </c:ext>
            </c:extLst>
          </c:dPt>
          <c:dPt>
            <c:idx val="3"/>
            <c:invertIfNegative val="0"/>
            <c:bubble3D val="0"/>
            <c:extLst>
              <c:ext xmlns:c16="http://schemas.microsoft.com/office/drawing/2014/chart" uri="{C3380CC4-5D6E-409C-BE32-E72D297353CC}">
                <c16:uniqueId val="{00000003-A20F-4F3B-AB9A-F8712247A4B0}"/>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8-AD1F-4CB0-BACC-C6F6BB0D3EA2}"/>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A20F-4F3B-AB9A-F8712247A4B0}"/>
              </c:ext>
            </c:extLst>
          </c:dPt>
          <c:dPt>
            <c:idx val="6"/>
            <c:invertIfNegative val="0"/>
            <c:bubble3D val="0"/>
            <c:extLst>
              <c:ext xmlns:c16="http://schemas.microsoft.com/office/drawing/2014/chart" uri="{C3380CC4-5D6E-409C-BE32-E72D297353CC}">
                <c16:uniqueId val="{00000002-A20F-4F3B-AB9A-F8712247A4B0}"/>
              </c:ext>
            </c:extLst>
          </c:dPt>
          <c:xVal>
            <c:numRef>
              <c:f>Sheet1!$A$2:$A$7</c:f>
              <c:numCache>
                <c:formatCode>0%</c:formatCode>
                <c:ptCount val="6"/>
                <c:pt idx="0">
                  <c:v>0.89</c:v>
                </c:pt>
                <c:pt idx="1">
                  <c:v>0.53</c:v>
                </c:pt>
                <c:pt idx="2">
                  <c:v>0.72299999999999998</c:v>
                </c:pt>
                <c:pt idx="4">
                  <c:v>0.34499999999999997</c:v>
                </c:pt>
                <c:pt idx="5">
                  <c:v>0.94</c:v>
                </c:pt>
              </c:numCache>
            </c:numRef>
          </c:xVal>
          <c:yVal>
            <c:numRef>
              <c:f>Sheet1!$B$2:$B$7</c:f>
              <c:numCache>
                <c:formatCode>_("£"* #,##0.00_);_("£"* \(#,##0.00\);_("£"* "-"??_);_(@_)</c:formatCode>
                <c:ptCount val="6"/>
                <c:pt idx="0">
                  <c:v>1.7</c:v>
                </c:pt>
                <c:pt idx="1">
                  <c:v>8.09</c:v>
                </c:pt>
                <c:pt idx="2">
                  <c:v>5.58</c:v>
                </c:pt>
                <c:pt idx="4">
                  <c:v>2.33</c:v>
                </c:pt>
                <c:pt idx="5">
                  <c:v>4.8899999999999997</c:v>
                </c:pt>
              </c:numCache>
            </c:numRef>
          </c:yVal>
          <c:bubbleSize>
            <c:numRef>
              <c:f>Sheet1!$C$2:$C$7</c:f>
              <c:numCache>
                <c:formatCode>0.0</c:formatCode>
                <c:ptCount val="6"/>
                <c:pt idx="0">
                  <c:v>1.36</c:v>
                </c:pt>
                <c:pt idx="1">
                  <c:v>1.0900000000000001</c:v>
                </c:pt>
                <c:pt idx="2">
                  <c:v>0.92</c:v>
                </c:pt>
                <c:pt idx="4">
                  <c:v>0.77</c:v>
                </c:pt>
                <c:pt idx="5">
                  <c:v>0.72</c:v>
                </c:pt>
              </c:numCache>
            </c:numRef>
          </c:bubbleSize>
          <c:bubble3D val="0"/>
          <c:extLst>
            <c:ext xmlns:c16="http://schemas.microsoft.com/office/drawing/2014/chart" uri="{C3380CC4-5D6E-409C-BE32-E72D297353CC}">
              <c16:uniqueId val="{00000000-A20F-4F3B-AB9A-F8712247A4B0}"/>
            </c:ext>
          </c:extLst>
        </c:ser>
        <c:dLbls>
          <c:showLegendKey val="0"/>
          <c:showVal val="0"/>
          <c:showCatName val="0"/>
          <c:showSerName val="0"/>
          <c:showPercent val="0"/>
          <c:showBubbleSize val="0"/>
        </c:dLbls>
        <c:bubbleScale val="90"/>
        <c:showNegBubbles val="0"/>
        <c:axId val="1836355775"/>
        <c:axId val="1586456096"/>
      </c:bubbleChart>
      <c:valAx>
        <c:axId val="1836355775"/>
        <c:scaling>
          <c:orientation val="minMax"/>
          <c:max val="1"/>
          <c:min val="0"/>
        </c:scaling>
        <c:delete val="0"/>
        <c:axPos val="t"/>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586456096"/>
        <c:crossesAt val="5"/>
        <c:crossBetween val="midCat"/>
      </c:valAx>
      <c:valAx>
        <c:axId val="1586456096"/>
        <c:scaling>
          <c:orientation val="maxMin"/>
        </c:scaling>
        <c:delete val="0"/>
        <c:axPos val="l"/>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836355775"/>
        <c:crossesAt val="0.5"/>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17.566666666666666</c:v>
                </c:pt>
                <c:pt idx="1">
                  <c:v>22.262074999999999</c:v>
                </c:pt>
                <c:pt idx="2">
                  <c:v>120.12874166666667</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15.600000000000001</c:v>
                </c:pt>
                <c:pt idx="1">
                  <c:v>11.121283333333334</c:v>
                </c:pt>
                <c:pt idx="2">
                  <c:v>37.937950000000008</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6-FFC8-4F4E-9A70-7A2640BC6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FFC8-4F4E-9A70-7A2640BC6F3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8-FFC8-4F4E-9A70-7A2640BC6F39}"/>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FFC8-4F4E-9A70-7A2640BC6F39}"/>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FFC8-4F4E-9A70-7A2640BC6F39}"/>
              </c:ext>
            </c:extLst>
          </c:dPt>
          <c:dPt>
            <c:idx val="5"/>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4-FFC8-4F4E-9A70-7A2640BC6F39}"/>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3-FFC8-4F4E-9A70-7A2640BC6F39}"/>
              </c:ext>
            </c:extLst>
          </c:dPt>
          <c:dPt>
            <c:idx val="7"/>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2-FFC8-4F4E-9A70-7A2640BC6F39}"/>
              </c:ext>
            </c:extLst>
          </c:dPt>
          <c:dPt>
            <c:idx val="8"/>
            <c:bubble3D val="0"/>
            <c:spPr>
              <a:solidFill>
                <a:srgbClr val="C00000"/>
              </a:solidFill>
              <a:ln w="19050">
                <a:solidFill>
                  <a:schemeClr val="lt1"/>
                </a:solidFill>
              </a:ln>
              <a:effectLst/>
            </c:spPr>
            <c:extLst>
              <c:ext xmlns:c16="http://schemas.microsoft.com/office/drawing/2014/chart" uri="{C3380CC4-5D6E-409C-BE32-E72D297353CC}">
                <c16:uniqueId val="{00000001-FFC8-4F4E-9A70-7A2640BC6F3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6-FFC8-4F4E-9A70-7A2640BC6F39}"/>
                </c:ext>
              </c:extLst>
            </c:dLbl>
            <c:dLbl>
              <c:idx val="1"/>
              <c:layout>
                <c:manualLayout>
                  <c:x val="7.8029375764993886E-2"/>
                  <c:y val="-0.17189037801742457"/>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FC8-4F4E-9A70-7A2640BC6F39}"/>
                </c:ext>
              </c:extLst>
            </c:dLbl>
            <c:dLbl>
              <c:idx val="2"/>
              <c:layout>
                <c:manualLayout>
                  <c:x val="7.649938800489596E-2"/>
                  <c:y val="-0.1411040416560948"/>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FC8-4F4E-9A70-7A2640BC6F39}"/>
                </c:ext>
              </c:extLst>
            </c:dLbl>
            <c:dLbl>
              <c:idx val="3"/>
              <c:layout>
                <c:manualLayout>
                  <c:x val="7.3439412484700123E-2"/>
                  <c:y val="-0.10775217726465422"/>
                </c:manualLayout>
              </c:layout>
              <c:numFmt formatCode="0.0%"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C8-4F4E-9A70-7A2640BC6F39}"/>
                </c:ext>
              </c:extLst>
            </c:dLbl>
            <c:dLbl>
              <c:idx val="4"/>
              <c:layout>
                <c:manualLayout>
                  <c:x val="9.1799265605875154E-3"/>
                  <c:y val="-2.05242242408865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C8-4F4E-9A70-7A2640BC6F39}"/>
                </c:ext>
              </c:extLst>
            </c:dLbl>
            <c:dLbl>
              <c:idx val="5"/>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4-FFC8-4F4E-9A70-7A2640BC6F39}"/>
                </c:ext>
              </c:extLst>
            </c:dLbl>
            <c:dLbl>
              <c:idx val="6"/>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FFC8-4F4E-9A70-7A2640BC6F39}"/>
                </c:ext>
              </c:extLst>
            </c:dLbl>
            <c:dLbl>
              <c:idx val="7"/>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2-FFC8-4F4E-9A70-7A2640BC6F39}"/>
                </c:ext>
              </c:extLst>
            </c:dLbl>
            <c:dLbl>
              <c:idx val="8"/>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FFC8-4F4E-9A70-7A2640BC6F39}"/>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YouTube</c:v>
                </c:pt>
                <c:pt idx="1">
                  <c:v>Other AVOD/SVOD</c:v>
                </c:pt>
                <c:pt idx="2">
                  <c:v>Apple TV+</c:v>
                </c:pt>
                <c:pt idx="3">
                  <c:v>Paramount +</c:v>
                </c:pt>
                <c:pt idx="4">
                  <c:v>Amazon</c:v>
                </c:pt>
                <c:pt idx="5">
                  <c:v>Disney+</c:v>
                </c:pt>
                <c:pt idx="6">
                  <c:v>Netflix</c:v>
                </c:pt>
                <c:pt idx="7">
                  <c:v>Broadcaster VOD</c:v>
                </c:pt>
                <c:pt idx="8">
                  <c:v>Linear TV</c:v>
                </c:pt>
              </c:strCache>
            </c:strRef>
          </c:cat>
          <c:val>
            <c:numRef>
              <c:f>Sheet1!$B$2:$B$10</c:f>
              <c:numCache>
                <c:formatCode>h:mm:ss</c:formatCode>
                <c:ptCount val="9"/>
                <c:pt idx="0">
                  <c:v>7.0601851851851841E-3</c:v>
                </c:pt>
                <c:pt idx="1">
                  <c:v>1.7361111111111112E-4</c:v>
                </c:pt>
                <c:pt idx="2">
                  <c:v>3.7037037037037035E-4</c:v>
                </c:pt>
                <c:pt idx="3">
                  <c:v>5.7870370370370378E-4</c:v>
                </c:pt>
                <c:pt idx="4">
                  <c:v>4.1203703703703706E-3</c:v>
                </c:pt>
                <c:pt idx="5">
                  <c:v>5.0115740740740737E-3</c:v>
                </c:pt>
                <c:pt idx="6">
                  <c:v>1.2060185185185186E-2</c:v>
                </c:pt>
                <c:pt idx="7">
                  <c:v>1.3287037037037036E-2</c:v>
                </c:pt>
                <c:pt idx="8">
                  <c:v>0.10612268518518519</c:v>
                </c:pt>
              </c:numCache>
            </c:numRef>
          </c:val>
          <c:extLst>
            <c:ext xmlns:c16="http://schemas.microsoft.com/office/drawing/2014/chart" uri="{C3380CC4-5D6E-409C-BE32-E72D297353CC}">
              <c16:uniqueId val="{00000000-FFC8-4F4E-9A70-7A2640BC6F39}"/>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r"/>
      <c:layout>
        <c:manualLayout>
          <c:xMode val="edge"/>
          <c:yMode val="edge"/>
          <c:x val="0.71285527038618335"/>
          <c:y val="0.20590584552531513"/>
          <c:w val="0.24736504785127073"/>
          <c:h val="0.62154017334081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0.15622</cdr:x>
      <cdr:y>0.09005</cdr:y>
    </cdr:from>
    <cdr:to>
      <cdr:x>0.26331</cdr:x>
      <cdr:y>0.13204</cdr:y>
    </cdr:to>
    <cdr:sp macro="" textlink="">
      <cdr:nvSpPr>
        <cdr:cNvPr id="2" name="TextBox 1"/>
        <cdr:cNvSpPr txBox="1"/>
      </cdr:nvSpPr>
      <cdr:spPr>
        <a:xfrm xmlns:a="http://schemas.openxmlformats.org/drawingml/2006/main">
          <a:off x="1451536" y="545727"/>
          <a:ext cx="994996" cy="2545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GB" sz="1100" b="1" dirty="0">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12/12/2024</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12/12/2024</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The-Age-of-Television-the-needs-that-drive-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inkbox.tv/training-and-tools/media-mix-navigator/media-mix-navigat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inkbox.tv/research/thinkbox-research/as-seen-on-tv-supercharging-your-small-busines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ipa.co.uk/media/7699/ipa_crisis_in_creative_effectiveness_201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hinkbox.tv/research/media-mix-navigator/strategies-for-marketing-through-a-downtur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Hello. Welcome to ‘TV advertising’s ultimate </a:t>
            </a:r>
            <a:r>
              <a:rPr lang="en-GB" sz="1300" dirty="0" err="1"/>
              <a:t>nickable</a:t>
            </a:r>
            <a:r>
              <a:rPr lang="en-GB" sz="1300" dirty="0"/>
              <a:t> charts’. This deck brings together the ultimate evidence which explains how and why TV is the most effective form of advertising – and is, in fact, becoming more effective.</a:t>
            </a:r>
          </a:p>
          <a:p>
            <a:endParaRPr lang="en-GB" sz="1300" dirty="0"/>
          </a:p>
          <a:p>
            <a:r>
              <a:rPr lang="en-GB" sz="1300" dirty="0"/>
              <a:t>If you have any questions about this deck – or would like more information on any topic – please contact us via info@thinkbox.tv.</a:t>
            </a:r>
          </a:p>
          <a:p>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Cover 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endParaRPr lang="en-GB" sz="13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a:t>
            </a:fld>
            <a:endParaRPr lang="en-GB"/>
          </a:p>
        </p:txBody>
      </p:sp>
    </p:spTree>
    <p:extLst>
      <p:ext uri="{BB962C8B-B14F-4D97-AF65-F5344CB8AC3E}">
        <p14:creationId xmlns:p14="http://schemas.microsoft.com/office/powerpoint/2010/main" val="40047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a:solidFill>
                  <a:srgbClr val="000000"/>
                </a:solidFill>
                <a:latin typeface="Founders Grotesk Bold"/>
              </a:rPr>
              <a:t>BVOD is vital to different audiences </a:t>
            </a:r>
            <a:endParaRPr lang="en-GB" sz="1800" b="0" i="0" u="none" strike="noStrike" baseline="0">
              <a:solidFill>
                <a:srgbClr val="000000"/>
              </a:solidFill>
              <a:latin typeface="Founders Grotesk Bold"/>
            </a:endParaRPr>
          </a:p>
          <a:p>
            <a:r>
              <a:rPr lang="en-GB" sz="1800" b="0" i="0" u="none" strike="noStrike" baseline="0">
                <a:solidFill>
                  <a:srgbClr val="000000"/>
                </a:solidFill>
                <a:latin typeface="Founders Grotesk Regular"/>
              </a:rPr>
              <a:t>Breaking down broadcaster TV into the different ways reveals the increasingly important role of BVOD for 16-34, now 24% of all broadcaster TV viewing. </a:t>
            </a:r>
          </a:p>
          <a:p>
            <a:endParaRPr lang="en-GB" sz="1800" b="0" i="0" u="none" strike="noStrike" baseline="0">
              <a:solidFill>
                <a:srgbClr val="000000"/>
              </a:solidFill>
              <a:latin typeface="Founders Grotesk Regular"/>
            </a:endParaRPr>
          </a:p>
          <a:p>
            <a:r>
              <a:rPr lang="en-GB" sz="1800" b="0" i="0" u="none" strike="noStrike" baseline="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fontAlgn="base">
              <a:spcBef>
                <a:spcPct val="30000"/>
              </a:spcBef>
              <a:spcAft>
                <a:spcPct val="0"/>
              </a:spcAft>
              <a:defRPr/>
            </a:pPr>
            <a:r>
              <a:rPr lang="en-GB" dirty="0">
                <a:solidFill>
                  <a:schemeClr val="bg1">
                    <a:lumMod val="50000"/>
                  </a:schemeClr>
                </a:solidFill>
              </a:rPr>
              <a:t>The Age of Television study, conducted by MTM, on behalf of Thinkbox, observed there are eight need states which define our video viewing habits: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Escape</a:t>
            </a:r>
            <a:r>
              <a:rPr lang="en-GB" baseline="0" dirty="0">
                <a:solidFill>
                  <a:schemeClr val="bg1">
                    <a:lumMod val="50000"/>
                  </a:schemeClr>
                </a:solidFill>
              </a:rPr>
              <a:t> (7% viewing time) - </a:t>
            </a:r>
            <a:r>
              <a:rPr lang="en-GB" sz="1300" dirty="0"/>
              <a:t>The need to lose yourself in another world and become fully immersed in highly involving and engaging content .</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Experience</a:t>
            </a:r>
            <a:r>
              <a:rPr lang="en-GB" baseline="0" dirty="0">
                <a:solidFill>
                  <a:schemeClr val="bg1">
                    <a:lumMod val="50000"/>
                  </a:schemeClr>
                </a:solidFill>
              </a:rPr>
              <a:t> (10% viewing time) - </a:t>
            </a:r>
            <a:r>
              <a:rPr lang="en-GB" sz="1300" dirty="0"/>
              <a:t>The need to feel part of a shared viewing experience, either by watching live or being able to participate in a wider social conversation.</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 Touch </a:t>
            </a:r>
            <a:r>
              <a:rPr lang="en-GB" baseline="0" dirty="0">
                <a:solidFill>
                  <a:schemeClr val="bg1">
                    <a:lumMod val="50000"/>
                  </a:schemeClr>
                </a:solidFill>
              </a:rPr>
              <a:t>(12% viewing time) - </a:t>
            </a:r>
            <a:r>
              <a:rPr lang="en-GB" sz="1300" dirty="0"/>
              <a:t>The need to feel aware of what’s happening in the world, by being informed about political, social and cultural events.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Comfort</a:t>
            </a:r>
            <a:r>
              <a:rPr lang="en-GB" baseline="0" dirty="0">
                <a:solidFill>
                  <a:schemeClr val="bg1">
                    <a:lumMod val="50000"/>
                  </a:schemeClr>
                </a:solidFill>
              </a:rPr>
              <a:t> (16% viewing time) - </a:t>
            </a:r>
            <a:r>
              <a:rPr lang="en-GB" sz="1300" dirty="0"/>
              <a:t>The need for shared family / couple time, which tends to be served by familiar programmes and viewing routines.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Unwind</a:t>
            </a:r>
            <a:r>
              <a:rPr lang="en-GB" baseline="0" dirty="0">
                <a:solidFill>
                  <a:schemeClr val="bg1">
                    <a:lumMod val="50000"/>
                  </a:schemeClr>
                </a:solidFill>
              </a:rPr>
              <a:t> (26% viewing time) - </a:t>
            </a:r>
            <a:r>
              <a:rPr lang="en-GB" sz="1300" dirty="0"/>
              <a:t>The need to relax and de-stress from the pressures of the day, through familiar and undemanding content.</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Distract</a:t>
            </a:r>
            <a:r>
              <a:rPr lang="en-GB" baseline="0" dirty="0">
                <a:solidFill>
                  <a:schemeClr val="bg1">
                    <a:lumMod val="50000"/>
                  </a:schemeClr>
                </a:solidFill>
              </a:rPr>
              <a:t> (18% viewing time) - </a:t>
            </a:r>
            <a:r>
              <a:rPr lang="en-GB" sz="1300" dirty="0"/>
              <a:t>The need for instant gratification to fill time, counter boredom or provide a short break from other tasks.</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Do</a:t>
            </a:r>
            <a:r>
              <a:rPr lang="en-GB" baseline="0" dirty="0">
                <a:solidFill>
                  <a:schemeClr val="bg1">
                    <a:lumMod val="50000"/>
                  </a:schemeClr>
                </a:solidFill>
              </a:rPr>
              <a:t> (2% viewing time) - </a:t>
            </a:r>
            <a:r>
              <a:rPr lang="en-GB" sz="1300" dirty="0"/>
              <a:t>The need to find useful information that can be practically applied to any area of life.</a:t>
            </a:r>
            <a:endParaRPr lang="en-GB" baseline="0" dirty="0">
              <a:solidFill>
                <a:schemeClr val="bg1">
                  <a:lumMod val="50000"/>
                </a:schemeClr>
              </a:solidFill>
            </a:endParaRPr>
          </a:p>
          <a:p>
            <a:pPr marL="181188" indent="-181188" defTabSz="966338" fontAlgn="base">
              <a:spcBef>
                <a:spcPct val="30000"/>
              </a:spcBef>
              <a:spcAft>
                <a:spcPct val="0"/>
              </a:spcAft>
              <a:buFont typeface="Arial" panose="020B0604020202020204" pitchFamily="34" charset="0"/>
              <a:buChar char="•"/>
              <a:defRPr/>
            </a:pPr>
            <a:r>
              <a:rPr lang="en-GB" b="1" baseline="0" dirty="0">
                <a:solidFill>
                  <a:schemeClr val="bg1">
                    <a:lumMod val="50000"/>
                  </a:schemeClr>
                </a:solidFill>
              </a:rPr>
              <a:t>Indulge</a:t>
            </a:r>
            <a:r>
              <a:rPr lang="en-GB" baseline="0" dirty="0">
                <a:solidFill>
                  <a:schemeClr val="bg1">
                    <a:lumMod val="50000"/>
                  </a:schemeClr>
                </a:solidFill>
              </a:rPr>
              <a:t> (9% viewing time) - </a:t>
            </a:r>
            <a:r>
              <a:rPr lang="en-GB" sz="1300" dirty="0"/>
              <a:t>The need to pursue personal interests, hobbies and fulfil guilty pleasures.</a:t>
            </a:r>
            <a:endParaRPr lang="en-GB" baseline="0" dirty="0">
              <a:solidFill>
                <a:schemeClr val="bg1">
                  <a:lumMod val="50000"/>
                </a:schemeClr>
              </a:solidFill>
            </a:endParaRP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study sized these eight need states in terms of the time audiences spend meeting each one with video content.</a:t>
            </a:r>
          </a:p>
          <a:p>
            <a:pPr defTabSz="966338" fontAlgn="base">
              <a:spcBef>
                <a:spcPct val="30000"/>
              </a:spcBef>
              <a:spcAft>
                <a:spcPct val="0"/>
              </a:spcAft>
              <a:defRPr/>
            </a:pPr>
            <a:endParaRPr lang="en-GB"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We</a:t>
            </a:r>
            <a:r>
              <a:rPr lang="en-GB" baseline="0" dirty="0">
                <a:solidFill>
                  <a:schemeClr val="bg1">
                    <a:lumMod val="50000"/>
                  </a:schemeClr>
                </a:solidFill>
              </a:rPr>
              <a:t> found that the largest proportion of time spent watching videos is to satisfy the need to unwind, the need for a distraction and the need for comfort.</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dirty="0">
                <a:solidFill>
                  <a:schemeClr val="bg1">
                    <a:lumMod val="50000"/>
                  </a:schemeClr>
                </a:solidFill>
              </a:rPr>
              <a:t>The role</a:t>
            </a:r>
            <a:r>
              <a:rPr lang="en-GB" baseline="0" dirty="0">
                <a:solidFill>
                  <a:schemeClr val="bg1">
                    <a:lumMod val="50000"/>
                  </a:schemeClr>
                </a:solidFill>
              </a:rPr>
              <a:t> of content and context differ across each need state, with content is particularly important for escape and experience.</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In contrast, the need to unwind is far more likely to be driven by context – such as the need to wind down after work.</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baseline="0" dirty="0">
                <a:solidFill>
                  <a:schemeClr val="bg1">
                    <a:lumMod val="50000"/>
                  </a:schemeClr>
                </a:solidFill>
              </a:rPr>
              <a:t>The need states also differ in terms of being personally or socially driven. For example, the need for comfort is driven by a desire to spend time with others, while the need for a distraction is more personal.</a:t>
            </a:r>
          </a:p>
          <a:p>
            <a:pPr defTabSz="966338" fontAlgn="base">
              <a:spcBef>
                <a:spcPct val="30000"/>
              </a:spcBef>
              <a:spcAft>
                <a:spcPct val="0"/>
              </a:spcAft>
              <a:defRPr/>
            </a:pPr>
            <a:endParaRPr lang="en-GB" baseline="0" dirty="0">
              <a:solidFill>
                <a:schemeClr val="bg1">
                  <a:lumMod val="50000"/>
                </a:schemeClr>
              </a:solidFill>
            </a:endParaRPr>
          </a:p>
          <a:p>
            <a:pPr defTabSz="966338" fontAlgn="base">
              <a:spcBef>
                <a:spcPct val="30000"/>
              </a:spcBef>
              <a:spcAft>
                <a:spcPct val="0"/>
              </a:spcAft>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defTabSz="966338" fontAlgn="base">
              <a:spcBef>
                <a:spcPct val="30000"/>
              </a:spcBef>
              <a:spcAft>
                <a:spcPct val="0"/>
              </a:spcAft>
              <a:defRPr/>
            </a:pPr>
            <a:r>
              <a:rPr lang="en-GB" dirty="0">
                <a:hlinkClick r:id="rId3"/>
              </a:rPr>
              <a:t>https://www.thinkbox.tv/Research/Thinkbox-research/The-Age-of-Television-the-needs-that-drive-us</a:t>
            </a:r>
            <a:endParaRPr lang="en-GB" dirty="0">
              <a:solidFill>
                <a:schemeClr val="bg1">
                  <a:lumMod val="50000"/>
                </a:schemeClr>
              </a:solidFill>
            </a:endParaRPr>
          </a:p>
          <a:p>
            <a:pPr defTabSz="966338" fontAlgn="base">
              <a:spcBef>
                <a:spcPct val="30000"/>
              </a:spcBef>
              <a:spcAft>
                <a:spcPct val="0"/>
              </a:spcAft>
              <a:defRPr/>
            </a:pPr>
            <a:endParaRPr lang="en-GB" dirty="0">
              <a:solidFill>
                <a:schemeClr val="bg1">
                  <a:lumMod val="50000"/>
                </a:schemeClr>
              </a:solidFill>
            </a:endParaRP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11</a:t>
            </a:fld>
            <a:endParaRPr lang="en-GB" dirty="0"/>
          </a:p>
        </p:txBody>
      </p:sp>
    </p:spTree>
    <p:extLst>
      <p:ext uri="{BB962C8B-B14F-4D97-AF65-F5344CB8AC3E}">
        <p14:creationId xmlns:p14="http://schemas.microsoft.com/office/powerpoint/2010/main" val="22298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UK original content dominates the top 30 series of 2023.</a:t>
            </a:r>
          </a:p>
        </p:txBody>
      </p:sp>
      <p:sp>
        <p:nvSpPr>
          <p:cNvPr id="4" name="Slide Number Placeholder 3"/>
          <p:cNvSpPr>
            <a:spLocks noGrp="1"/>
          </p:cNvSpPr>
          <p:nvPr>
            <p:ph type="sldNum" sz="quarter" idx="5"/>
          </p:nvPr>
        </p:nvSpPr>
        <p:spPr/>
        <p:txBody>
          <a:bodyPr/>
          <a:lstStyle/>
          <a:p>
            <a:fld id="{4639CACF-CA70-446E-A87E-F1B38C1B6C21}" type="slidenum">
              <a:rPr lang="en-GB" smtClean="0"/>
              <a:t>12</a:t>
            </a:fld>
            <a:endParaRPr lang="en-GB"/>
          </a:p>
        </p:txBody>
      </p:sp>
    </p:spTree>
    <p:extLst>
      <p:ext uri="{BB962C8B-B14F-4D97-AF65-F5344CB8AC3E}">
        <p14:creationId xmlns:p14="http://schemas.microsoft.com/office/powerpoint/2010/main" val="296610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Looking at the breakdown of TV set viewing, to provide a bit more granularity, professionally produced content takes up the vast majority of time.  </a:t>
            </a:r>
          </a:p>
          <a:p>
            <a:endParaRPr lang="en-GB"/>
          </a:p>
          <a:p>
            <a:r>
              <a:rPr lang="en-GB"/>
              <a:t>71% is linear TV, 9% is BVOD, 15% is SVOD and 5% is YouTube.  The emerging AVOD players, Samsung, </a:t>
            </a:r>
            <a:r>
              <a:rPr lang="en-GB" err="1"/>
              <a:t>Rakutun</a:t>
            </a:r>
            <a:r>
              <a:rPr lang="en-GB"/>
              <a:t>, Roku who are big in the states are yet to make a meaningful impact in the UK – they account for less than 0.1% of total TV viewing time. </a:t>
            </a:r>
          </a:p>
          <a:p>
            <a:endParaRPr lang="en-GB"/>
          </a:p>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13</a:t>
            </a:fld>
            <a:endParaRPr lang="en-GB"/>
          </a:p>
        </p:txBody>
      </p:sp>
    </p:spTree>
    <p:extLst>
      <p:ext uri="{BB962C8B-B14F-4D97-AF65-F5344CB8AC3E}">
        <p14:creationId xmlns:p14="http://schemas.microsoft.com/office/powerpoint/2010/main" val="261256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pPr defTabSz="966338">
              <a:defRPr/>
            </a:pPr>
            <a:fld id="{BA0DFD36-33EA-4DB4-B32D-6EBE0B1D4496}" type="slidenum">
              <a:rPr lang="en-GB">
                <a:solidFill>
                  <a:prstClr val="black"/>
                </a:solidFill>
                <a:latin typeface="Calibri" panose="020F0502020204030204"/>
              </a:rPr>
              <a:pPr defTabSz="96633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69179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a:t>
            </a:r>
            <a:r>
              <a:rPr lang="en-GB" sz="1200" b="0" dirty="0">
                <a:solidFill>
                  <a:prstClr val="black">
                    <a:lumMod val="75000"/>
                    <a:lumOff val="25000"/>
                  </a:prstClr>
                </a:solidFill>
                <a:latin typeface="Arial"/>
              </a:rPr>
              <a:t>ource: 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that...you trust</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963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16</a:t>
            </a:fld>
            <a:endParaRPr lang="en-GB"/>
          </a:p>
        </p:txBody>
      </p:sp>
    </p:spTree>
    <p:extLst>
      <p:ext uri="{BB962C8B-B14F-4D97-AF65-F5344CB8AC3E}">
        <p14:creationId xmlns:p14="http://schemas.microsoft.com/office/powerpoint/2010/main" val="16167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64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16144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t>Source: ‘Demand Generation’ Nov 2019, </a:t>
            </a:r>
            <a:r>
              <a:rPr lang="en-GB" sz="1200" dirty="0" err="1"/>
              <a:t>MediaCom</a:t>
            </a:r>
            <a:r>
              <a:rPr lang="en-GB" sz="1200" dirty="0"/>
              <a:t>/Wavemaker/Gain Theory/</a:t>
            </a:r>
            <a:r>
              <a:rPr lang="en-GB" sz="1200" dirty="0" err="1"/>
              <a:t>Thinkbox</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‘As Seen on TV: supercharging your small business’, May 2019, Data2Decisions/Work/</a:t>
            </a:r>
            <a:r>
              <a:rPr lang="en-GB" dirty="0" err="1"/>
              <a:t>Thinkbox</a:t>
            </a:r>
            <a:r>
              <a:rPr lang="en-GB" dirty="0"/>
              <a:t>. Data2Decisions database of smaller brands. All categories.</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8754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22</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defTabSz="966338">
              <a:defRPr/>
            </a:pPr>
            <a:fld id="{F281A8CC-AA9E-4ED1-97A5-A7C9D992D055}" type="slidenum">
              <a:rPr lang="en-GB">
                <a:solidFill>
                  <a:prstClr val="black"/>
                </a:solidFill>
                <a:latin typeface="Calibri" panose="020F0502020204030204"/>
              </a:rPr>
              <a:pPr defTabSz="966338">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10602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Optimal ad mix varies dramatically by product sector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there are big variances in the optimal media mix between different product sectors.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based on data from the ‘Media Mix Navigator’, which lets brands easily explore the impact on revenue and profit that different budget levels have on budget allocation across channels.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Media Mix Navigator tool has been engineered by EssenceMediacom and is powered by the blockbuster Profit Ability 2 databank, which takes in £1.8 billion of media spend across 141 brands during 2021-23. The brands included were carefully chosen to represent as many business types as possible. Each brand commissioned and paid for their own econometric analysis; the databank aggregated this existing data.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Media Mix Navigator enables analysis bespoke to a brand’s specific situation and attitude to risk. For this analysis, we have used an ‘average’ brand position.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chart shows how the optimal media mix differs by category, and there are some interesting variances. For example, looking specifically at Generic PPC, the investment allocation is particularly high for sectors such as Finance, Travel and Automotive. This is explained by the fact that these sectors often deal with higher priced items which are usually ‘considered purchases – ones where consumers are likely to conduct online research before making a purchase decision. Similarly, Print is an important channel for Automotive and Travel, both of which benefit from extensive specialist titles that provide the opportunity to reach key audiences.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one consistent factor throughout all the scenarios is that Linear TV is the largest single channel, although the extent to which it is the largest channel can vary greatly – e.g. higher in Retail, FMCG and Automotive but lower in Finance.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more information, visit: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https://www.thinkbox.tv/training-and-tools/media-mix-navigator/media-mix-navigator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Category input details: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All – Brand size (£m): 10,000, Annual Media Spend (£m): 50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Automotive - Brand size (£m): 2,600, Annual Media Spend (£m): 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Finance - Brand size (£m): 10,000, Annual Media Spend (£m): 20</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FMCG - Brand size (£m): 60, Annual Media Spend (£m): 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Retail - Brand size (£m): 9,000, Annual Media Spend (£m): 25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Travel - Brand size (£m): 5,200, Annual Media Spend (£m): 19</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Telecoms - Brand size (£m): 7,000, Annual Media Spend (£m): 45</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Output: Revenue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brand size for each product category has been calculated by taking 20% of the maximum brand size whilst the annual media spend is an estimate of the average spend for that category.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2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Thinkbox study ‘As Seen on TV: supercharging your small business’, conducted by marketing effectiveness consultancy D2D, shows how well TV performs in terms of sales versus spend.</a:t>
            </a:r>
          </a:p>
          <a:p>
            <a:endParaRPr lang="en-GB" sz="1300" dirty="0"/>
          </a:p>
          <a:p>
            <a:r>
              <a:rPr lang="en-GB" sz="1300" dirty="0"/>
              <a:t>Out of the D2D dataset of 78 smaller brands across all categories, TV constituted on average 66% of their media budget but returned 80% of all ad-generated sales. This is due to two factors – the high ROI (return on investment) and the fact that it can deliver scale without saturating.</a:t>
            </a:r>
          </a:p>
          <a:p>
            <a:endParaRPr lang="en-GB" sz="1300" dirty="0"/>
          </a:p>
          <a:p>
            <a:r>
              <a:rPr lang="en-GB" sz="1300" dirty="0"/>
              <a:t>This demonstrates the key role of TV for advertisers looking to drive brand growth.</a:t>
            </a:r>
          </a:p>
          <a:p>
            <a:endParaRPr lang="en-GB" sz="1300" dirty="0"/>
          </a:p>
          <a:p>
            <a:pPr defTabSz="966338">
              <a:defRPr/>
            </a:pPr>
            <a:r>
              <a:rPr lang="en-GB"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https://www.thinkbox.tv/research/thinkbox-research/as-seen-on-tv-supercharging-your-small-business/</a:t>
            </a:r>
            <a:endParaRPr lang="en-GB" dirty="0"/>
          </a:p>
        </p:txBody>
      </p:sp>
      <p:sp>
        <p:nvSpPr>
          <p:cNvPr id="4" name="Slide Number Placeholder 3"/>
          <p:cNvSpPr>
            <a:spLocks noGrp="1"/>
          </p:cNvSpPr>
          <p:nvPr>
            <p:ph type="sldNum" sz="quarter" idx="5"/>
          </p:nvPr>
        </p:nvSpPr>
        <p:spPr/>
        <p:txBody>
          <a:bodyPr/>
          <a:lstStyle/>
          <a:p>
            <a:pPr defTabSz="966338">
              <a:defRPr/>
            </a:pPr>
            <a:fld id="{B7F12BC6-4143-48C3-A7AB-B23B803D0FD0}" type="slidenum">
              <a:rPr lang="en-GB">
                <a:solidFill>
                  <a:prstClr val="black"/>
                </a:solidFill>
                <a:latin typeface="Calibri"/>
              </a:rPr>
              <a:pPr defTabSz="966338">
                <a:defRPr/>
              </a:pPr>
              <a:t>25</a:t>
            </a:fld>
            <a:endParaRPr lang="en-GB" dirty="0">
              <a:solidFill>
                <a:prstClr val="black"/>
              </a:solidFill>
              <a:latin typeface="Calibri"/>
            </a:endParaRPr>
          </a:p>
        </p:txBody>
      </p:sp>
    </p:spTree>
    <p:extLst>
      <p:ext uri="{BB962C8B-B14F-4D97-AF65-F5344CB8AC3E}">
        <p14:creationId xmlns:p14="http://schemas.microsoft.com/office/powerpoint/2010/main" val="374453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2838655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Source: </a:t>
            </a:r>
            <a:r>
              <a:rPr lang="en-US" sz="1200" dirty="0">
                <a:solidFill>
                  <a:schemeClr val="bg1"/>
                </a:solidFill>
              </a:rPr>
              <a:t>IPA TouchPoints 2024 </a:t>
            </a:r>
            <a:r>
              <a:rPr lang="en-US" sz="1200" dirty="0" err="1">
                <a:solidFill>
                  <a:schemeClr val="bg1"/>
                </a:solidFill>
              </a:rPr>
              <a:t>SuperHub</a:t>
            </a:r>
            <a:r>
              <a:rPr lang="en-US" sz="1200" dirty="0">
                <a:solidFill>
                  <a:schemeClr val="bg1"/>
                </a:solidFill>
              </a:rPr>
              <a:t> (W2 2023 + W1 2024), Fieldwork Dates: 20th Sep 2023 – 3rd Dec 2023, 16th Jan 2024 – 12th Apr 2024)</a:t>
            </a:r>
            <a:r>
              <a:rPr lang="en-GB" sz="1200" dirty="0">
                <a:solidFill>
                  <a:schemeClr val="bg1"/>
                </a:solidFill>
              </a:rPr>
              <a:t>. Adults 15+ </a:t>
            </a:r>
          </a:p>
          <a:p>
            <a:r>
              <a:rPr lang="en-GB" dirty="0"/>
              <a:t>Source: </a:t>
            </a:r>
            <a:r>
              <a:rPr lang="en-US" sz="1200" dirty="0">
                <a:solidFill>
                  <a:schemeClr val="bg1"/>
                </a:solidFill>
              </a:rPr>
              <a:t>IPA TouchPoints 2024 </a:t>
            </a:r>
            <a:r>
              <a:rPr lang="en-US" sz="1200" dirty="0" err="1">
                <a:solidFill>
                  <a:schemeClr val="bg1"/>
                </a:solidFill>
              </a:rPr>
              <a:t>SuperHub</a:t>
            </a:r>
            <a:r>
              <a:rPr lang="en-US" sz="1200" dirty="0">
                <a:solidFill>
                  <a:schemeClr val="bg1"/>
                </a:solidFill>
              </a:rPr>
              <a:t> (W2 2023 + W1 2024), Fieldwork Dates: 20th Sep 2023 – 3rd Dec 2023, 16th Jan 2024 – 12th Apr 2024)</a:t>
            </a:r>
            <a:r>
              <a:rPr lang="en-GB" sz="1200" dirty="0">
                <a:solidFill>
                  <a:schemeClr val="bg1"/>
                </a:solidFill>
              </a:rPr>
              <a:t>. Adults 15+ </a:t>
            </a:r>
          </a:p>
          <a:p>
            <a:r>
              <a:rPr lang="en-GB" sz="1200" kern="0" dirty="0">
                <a:solidFill>
                  <a:prstClr val="white"/>
                </a:solidFill>
              </a:rPr>
              <a:t>Source: Barb Dec 2023, Individuals</a:t>
            </a: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57071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Linear TV and broadcaster combined reaches 90% of the population each week.</a:t>
            </a:r>
          </a:p>
          <a:p>
            <a:endParaRPr lang="en-GB" sz="1400"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61269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and broadcaster combined reaches 90.3% of the adult population each week.</a:t>
            </a:r>
          </a:p>
          <a:p>
            <a:endParaRPr lang="en-GB" dirty="0"/>
          </a:p>
          <a:p>
            <a:r>
              <a:rPr lang="en-GB" dirty="0"/>
              <a:t>*Note the fluctuations in weekly reach year-on-year could also be impacted by the dates of the fieldworks/time of year in 2023.</a:t>
            </a:r>
          </a:p>
        </p:txBody>
      </p:sp>
      <p:sp>
        <p:nvSpPr>
          <p:cNvPr id="4" name="Slide Number Placeholder 3"/>
          <p:cNvSpPr>
            <a:spLocks noGrp="1"/>
          </p:cNvSpPr>
          <p:nvPr>
            <p:ph type="sldNum" sz="quarter" idx="10"/>
          </p:nvPr>
        </p:nvSpPr>
        <p:spPr/>
        <p:txBody>
          <a:bodyPr/>
          <a:lstStyle/>
          <a:p>
            <a:fld id="{0A924C00-85C6-4295-BE2C-B41F9E304FE2}" type="slidenum">
              <a:rPr lang="en-GB" smtClean="0"/>
              <a:t>29</a:t>
            </a:fld>
            <a:endParaRPr lang="en-GB"/>
          </a:p>
        </p:txBody>
      </p:sp>
    </p:spTree>
    <p:extLst>
      <p:ext uri="{BB962C8B-B14F-4D97-AF65-F5344CB8AC3E}">
        <p14:creationId xmlns:p14="http://schemas.microsoft.com/office/powerpoint/2010/main" val="349166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3008407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Analysis across 2023 shows that the commercial broadcasters (linear and on demand) collectively reach just over 31 million viewers every day, with each of those viewers watching for an average of 3hrs, 33 mins a day. The combined portfolio of BBC channels (linear and on demand) attracts the second largest volume of viewing, with 25 million daily reach and an average view time of just over 2 hours.  YouTube is next, with a daily reach of 21 million people and a view time of 1hr 49 mins (Barb only measure in-home viewing, we estimate that YouTube would be larger in viewing time if out of home viewing was included).</a:t>
            </a:r>
          </a:p>
          <a:p>
            <a:pPr algn="l"/>
            <a:endParaRPr lang="en-GB" sz="1200" b="0" i="0">
              <a:solidFill>
                <a:srgbClr val="323A4E"/>
              </a:solidFill>
              <a:effectLst/>
              <a:latin typeface="proxima-nova"/>
            </a:endParaRPr>
          </a:p>
          <a:p>
            <a:pPr algn="l"/>
            <a:r>
              <a:rPr lang="en-GB" sz="1200" b="0" i="0">
                <a:solidFill>
                  <a:srgbClr val="323A4E"/>
                </a:solidFill>
                <a:effectLst/>
                <a:latin typeface="proxima-nova"/>
              </a:rPr>
              <a:t>SVOD services such as Netflix has a daily reach of 12.3 million people and a view time of 1hr 47 mins. </a:t>
            </a:r>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31</a:t>
            </a:fld>
            <a:endParaRPr lang="en-GB"/>
          </a:p>
        </p:txBody>
      </p:sp>
    </p:spTree>
    <p:extLst>
      <p:ext uri="{BB962C8B-B14F-4D97-AF65-F5344CB8AC3E}">
        <p14:creationId xmlns:p14="http://schemas.microsoft.com/office/powerpoint/2010/main" val="1572640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spcBef>
                <a:spcPct val="0"/>
              </a:spcBef>
              <a:defRPr/>
            </a:pPr>
            <a:r>
              <a:rPr lang="en-GB" sz="1300" dirty="0"/>
              <a:t>Beware the seduction of ‘views’. Views that TV ads get online are an important part of the way brands now communicate. However, because the figures are so visible, the offline views – which are often driving them – can get overlooked. A million online views is not to be sniffed at, but a broadcast TV campaign in the UK gets 244 million ‘views’ – and that is before you consider the different quality of the viewing experiences.</a:t>
            </a:r>
          </a:p>
          <a:p>
            <a:pPr defTabSz="966338">
              <a:spcBef>
                <a:spcPct val="0"/>
              </a:spcBef>
              <a:defRPr/>
            </a:pPr>
            <a:endParaRPr lang="en-GB" altLang="en-US" sz="1300" dirty="0"/>
          </a:p>
          <a:p>
            <a:pPr defTabSz="966338">
              <a:spcBef>
                <a:spcPct val="0"/>
              </a:spcBef>
              <a:defRPr/>
            </a:pPr>
            <a:r>
              <a:rPr lang="en-GB" altLang="en-US" sz="1300" dirty="0"/>
              <a:t>How this is calculated:</a:t>
            </a:r>
          </a:p>
          <a:p>
            <a:pPr defTabSz="966338">
              <a:spcBef>
                <a:spcPct val="0"/>
              </a:spcBef>
              <a:defRPr/>
            </a:pPr>
            <a:r>
              <a:rPr lang="en-GB" altLang="en-US" sz="1300" dirty="0"/>
              <a:t>A broadcast TV campaign of 400 ratings expressed as views is 4 times the TV universe.</a:t>
            </a:r>
            <a:endParaRPr lang="en-GB" altLang="en-US" dirty="0"/>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32</a:t>
            </a:fld>
            <a:endParaRPr lang="en-GB"/>
          </a:p>
        </p:txBody>
      </p:sp>
    </p:spTree>
    <p:extLst>
      <p:ext uri="{BB962C8B-B14F-4D97-AF65-F5344CB8AC3E}">
        <p14:creationId xmlns:p14="http://schemas.microsoft.com/office/powerpoint/2010/main" val="373592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33</a:t>
            </a:fld>
            <a:endParaRPr lang="en-GB"/>
          </a:p>
        </p:txBody>
      </p:sp>
    </p:spTree>
    <p:extLst>
      <p:ext uri="{BB962C8B-B14F-4D97-AF65-F5344CB8AC3E}">
        <p14:creationId xmlns:p14="http://schemas.microsoft.com/office/powerpoint/2010/main" val="32374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b="0" dirty="0">
                <a:solidFill>
                  <a:prstClr val="black">
                    <a:lumMod val="75000"/>
                    <a:lumOff val="25000"/>
                  </a:prstClr>
                </a:solidFill>
                <a:latin typeface="Arial"/>
              </a:rPr>
              <a:t>Adnormal Behaviour, 2022, Ipsos / Thinkbox. </a:t>
            </a:r>
            <a:r>
              <a:rPr lang="en-GB" sz="1200" b="0" dirty="0">
                <a:solidFill>
                  <a:prstClr val="black">
                    <a:lumMod val="75000"/>
                    <a:lumOff val="25000"/>
                  </a:prstClr>
                </a:solidFill>
              </a:rPr>
              <a:t>Q.</a:t>
            </a:r>
            <a:r>
              <a:rPr lang="en-GB" sz="1200" b="0" dirty="0">
                <a:solidFill>
                  <a:prstClr val="black">
                    <a:lumMod val="75000"/>
                    <a:lumOff val="25000"/>
                  </a:prstClr>
                </a:solidFill>
                <a:latin typeface="Arial"/>
              </a:rPr>
              <a:t>TN3: In which, if any, of the following places are you most likely to find advertising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Signalling Success, 2020, house51 / Thinkbox. Adults 16+. Top 2 box agreement “This brand will become well known”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‘The Crisis in Creative Effectiveness’, Peter Field Consulting / IPA, June 2019</a:t>
            </a:r>
          </a:p>
        </p:txBody>
      </p:sp>
      <p:sp>
        <p:nvSpPr>
          <p:cNvPr id="4" name="Slide Number Placeholder 3"/>
          <p:cNvSpPr>
            <a:spLocks noGrp="1"/>
          </p:cNvSpPr>
          <p:nvPr>
            <p:ph type="sldNum" sz="quarter" idx="5"/>
          </p:nvPr>
        </p:nvSpPr>
        <p:spPr/>
        <p:txBody>
          <a:bodyPr/>
          <a:lstStyle/>
          <a:p>
            <a:fld id="{BA0DFD36-33EA-4DB4-B32D-6EBE0B1D4496}" type="slidenum">
              <a:rPr lang="en-GB" smtClean="0"/>
              <a:t>34</a:t>
            </a:fld>
            <a:endParaRPr lang="en-GB"/>
          </a:p>
        </p:txBody>
      </p:sp>
    </p:spTree>
    <p:extLst>
      <p:ext uri="{BB962C8B-B14F-4D97-AF65-F5344CB8AC3E}">
        <p14:creationId xmlns:p14="http://schemas.microsoft.com/office/powerpoint/2010/main" val="130063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by far the most likely to make people feel emotional, and creating an emotional response is incredibly effective in advertising. It also showed that TV ads were by far the most likely to make people laugh.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a:p>
            <a:pPr defTabSz="966338">
              <a:defRPr/>
            </a:pPr>
            <a:r>
              <a:rPr lang="en-GB" sz="1200" dirty="0">
                <a:latin typeface="Calibri" pitchFamily="34" charset="0"/>
              </a:rPr>
              <a:t>F</a:t>
            </a:r>
            <a:r>
              <a:rPr lang="en-GB" sz="1200" dirty="0"/>
              <a:t>or more information on this study, see the full write up on the Thinkbox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itchFamily="34" charset="0"/>
              <a:cs typeface="Calibri"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35</a:t>
            </a:fld>
            <a:endParaRPr lang="en-GB"/>
          </a:p>
        </p:txBody>
      </p:sp>
    </p:spTree>
    <p:extLst>
      <p:ext uri="{BB962C8B-B14F-4D97-AF65-F5344CB8AC3E}">
        <p14:creationId xmlns:p14="http://schemas.microsoft.com/office/powerpoint/2010/main" val="377132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083">
              <a:spcBef>
                <a:spcPct val="0"/>
              </a:spcBef>
              <a:defRPr/>
            </a:pPr>
            <a:r>
              <a:rPr lang="en-GB" sz="1200" dirty="0">
                <a:latin typeface="Calibri" pitchFamily="34" charset="0"/>
                <a:cs typeface="Calibri" pitchFamily="34" charset="0"/>
              </a:rPr>
              <a:t>House51 &amp; Thinkbox’s ‘Signalling Success’ used an experimental design to evaluate the advertising signals which are driven by each medium. </a:t>
            </a:r>
          </a:p>
          <a:p>
            <a:pPr defTabSz="963083">
              <a:spcBef>
                <a:spcPct val="0"/>
              </a:spcBef>
              <a:defRPr/>
            </a:pPr>
            <a:r>
              <a:rPr lang="en-GB" sz="1200" dirty="0">
                <a:latin typeface="Calibri" pitchFamily="34" charset="0"/>
                <a:cs typeface="Calibri" pitchFamily="34" charset="0"/>
              </a:rPr>
              <a:t>The results confirmed that TV is the medium most likely to signal brand fame. </a:t>
            </a:r>
          </a:p>
          <a:p>
            <a:pPr defTabSz="963083">
              <a:spcBef>
                <a:spcPct val="0"/>
              </a:spcBef>
              <a:defRPr/>
            </a:pPr>
            <a:endParaRPr lang="en-GB" sz="1200" dirty="0">
              <a:latin typeface="Calibri" pitchFamily="34" charset="0"/>
              <a:cs typeface="Calibri" pitchFamily="34" charset="0"/>
            </a:endParaRPr>
          </a:p>
          <a:p>
            <a:pPr defTabSz="966338">
              <a:defRPr/>
            </a:pPr>
            <a:r>
              <a:rPr lang="en-GB" sz="1200" dirty="0"/>
              <a:t>For more information on this study, see the full write up on the Thinkbox website:</a:t>
            </a:r>
            <a:endParaRPr lang="en-GB" dirty="0"/>
          </a:p>
          <a:p>
            <a:r>
              <a:rPr lang="en-GB" dirty="0"/>
              <a:t>https://www.thinkbox.tv/research/thinkbox-research/signalling-success/</a:t>
            </a:r>
          </a:p>
          <a:p>
            <a:endParaRPr lang="en-GB" dirty="0"/>
          </a:p>
        </p:txBody>
      </p:sp>
      <p:sp>
        <p:nvSpPr>
          <p:cNvPr id="4" name="Slide Number Placeholder 3"/>
          <p:cNvSpPr>
            <a:spLocks noGrp="1"/>
          </p:cNvSpPr>
          <p:nvPr>
            <p:ph type="sldNum" sz="quarter" idx="5"/>
          </p:nvPr>
        </p:nvSpPr>
        <p:spPr/>
        <p:txBody>
          <a:bodyPr/>
          <a:lstStyle/>
          <a:p>
            <a:fld id="{0C3CC1AF-72A9-4FF5-899E-CC408CE05EB3}" type="slidenum">
              <a:rPr lang="en-GB" smtClean="0"/>
              <a:t>36</a:t>
            </a:fld>
            <a:endParaRPr lang="en-GB"/>
          </a:p>
        </p:txBody>
      </p:sp>
    </p:spTree>
    <p:extLst>
      <p:ext uri="{BB962C8B-B14F-4D97-AF65-F5344CB8AC3E}">
        <p14:creationId xmlns:p14="http://schemas.microsoft.com/office/powerpoint/2010/main" val="53602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2019 IPA report, ‘The Crisis in Creative Effectiveness’, Peter Field looked at creatively-awarded campaigns and the pattern of media used within submissions. The data shows that the higher-performing creatively-awarded campaigns are more likely to have higher shares of spend on TV. The lower-performing campaigns are more likely to use online advertising.</a:t>
            </a:r>
          </a:p>
          <a:p>
            <a:endParaRPr lang="en-GB" dirty="0"/>
          </a:p>
          <a:p>
            <a:r>
              <a:rPr lang="en-GB" dirty="0"/>
              <a:t>For more information about this report, please see:</a:t>
            </a:r>
          </a:p>
          <a:p>
            <a:r>
              <a:rPr lang="en-GB" dirty="0">
                <a:hlinkClick r:id="rId3"/>
              </a:rPr>
              <a:t>https://ipa.co.uk/media/7699/ipa_crisis_in_creative_effectiveness_2019.pdf</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37</a:t>
            </a:fld>
            <a:endParaRPr lang="en-GB"/>
          </a:p>
        </p:txBody>
      </p:sp>
    </p:spTree>
    <p:extLst>
      <p:ext uri="{BB962C8B-B14F-4D97-AF65-F5344CB8AC3E}">
        <p14:creationId xmlns:p14="http://schemas.microsoft.com/office/powerpoint/2010/main" val="361523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a:t>
            </a:r>
          </a:p>
          <a:p>
            <a:endParaRPr lang="en-GB" dirty="0"/>
          </a:p>
          <a:p>
            <a:r>
              <a:rPr lang="en-US" dirty="0"/>
              <a:t>If you look at media usage amongst emotional IPA case studies vs. rational ones, TV occupies a much bigger share of ‘emotional’ marketing budgets [see chart above]. Smart marketers worked out many years ago that TV is a brilliant platform for creating vital emotional, mental availability building associations. TV is less important amongst the rational campaigns, but then who wants to work in the slow lane of effectiveness? </a:t>
            </a:r>
            <a:r>
              <a:rPr lang="en-GB" dirty="0"/>
              <a:t>eld</a:t>
            </a:r>
          </a:p>
        </p:txBody>
      </p:sp>
      <p:sp>
        <p:nvSpPr>
          <p:cNvPr id="4" name="Slide Number Placeholder 3"/>
          <p:cNvSpPr>
            <a:spLocks noGrp="1"/>
          </p:cNvSpPr>
          <p:nvPr>
            <p:ph type="sldNum" sz="quarter" idx="5"/>
          </p:nvPr>
        </p:nvSpPr>
        <p:spPr/>
        <p:txBody>
          <a:bodyPr/>
          <a:lstStyle/>
          <a:p>
            <a:fld id="{DBC01CE4-3762-45B6-9736-1C63892740C8}" type="slidenum">
              <a:rPr lang="en-GB" smtClean="0"/>
              <a:t>38</a:t>
            </a:fld>
            <a:endParaRPr lang="en-GB"/>
          </a:p>
        </p:txBody>
      </p:sp>
    </p:spTree>
    <p:extLst>
      <p:ext uri="{BB962C8B-B14F-4D97-AF65-F5344CB8AC3E}">
        <p14:creationId xmlns:p14="http://schemas.microsoft.com/office/powerpoint/2010/main" val="245035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a:t>
            </a:r>
          </a:p>
          <a:p>
            <a:endParaRPr lang="en-GB" dirty="0"/>
          </a:p>
          <a:p>
            <a:r>
              <a:rPr lang="en-US" dirty="0"/>
              <a:t>Examining the impact on effectiveness of TV share of budget by these emotional campaigns suggests that you almost can’t have too much TV advertising [see chart above]. Those that made above median use of TV were distinctly more effective than those that didn’t. Obviously, no one is arguing for 100% TV advertising campaigns, because there is the rest of the funnel to think about. But let’s be clear: there’s a particularly strong relationship between TV and the fast lane of effectiveness strategy.</a:t>
            </a:r>
            <a:r>
              <a:rPr lang="en-GB" dirty="0"/>
              <a:t>r-field</a:t>
            </a:r>
          </a:p>
        </p:txBody>
      </p:sp>
      <p:sp>
        <p:nvSpPr>
          <p:cNvPr id="4" name="Slide Number Placeholder 3"/>
          <p:cNvSpPr>
            <a:spLocks noGrp="1"/>
          </p:cNvSpPr>
          <p:nvPr>
            <p:ph type="sldNum" sz="quarter" idx="5"/>
          </p:nvPr>
        </p:nvSpPr>
        <p:spPr/>
        <p:txBody>
          <a:bodyPr/>
          <a:lstStyle/>
          <a:p>
            <a:fld id="{DBC01CE4-3762-45B6-9736-1C63892740C8}" type="slidenum">
              <a:rPr lang="en-GB" smtClean="0"/>
              <a:t>39</a:t>
            </a:fld>
            <a:endParaRPr lang="en-GB"/>
          </a:p>
        </p:txBody>
      </p:sp>
    </p:spTree>
    <p:extLst>
      <p:ext uri="{BB962C8B-B14F-4D97-AF65-F5344CB8AC3E}">
        <p14:creationId xmlns:p14="http://schemas.microsoft.com/office/powerpoint/2010/main" val="360706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2039539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2724342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prstClr val="white"/>
                </a:solidFill>
              </a:rPr>
              <a:t>Source: 2023, Thinkbox estimates using AA/WARC</a:t>
            </a:r>
          </a:p>
          <a:p>
            <a:r>
              <a:rPr lang="en-GB" dirty="0"/>
              <a:t>Source: 2023, Thinkbox estimates using AA/WARC estimates, Barb, ViewersLogic, IPA TouchPoints 2023</a:t>
            </a:r>
          </a:p>
          <a:p>
            <a:pPr>
              <a:spcBef>
                <a:spcPts val="0"/>
              </a:spcBef>
            </a:pPr>
            <a:endParaRPr lang="en-GB" sz="1200" dirty="0">
              <a:solidFill>
                <a:srgbClr val="4D4D4D"/>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2221211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and 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AA/WARC Expenditure Report, in 2023 ad spend on online video (excluding Broadcaster VOD) was £4.3bn.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TV including BVOD accounts for 84% of video advertising time, according to analysis of industry data.</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Online video such as YouTube, TikTok, Facebook and the long programmatic tail together account for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16%.</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In other words, the average person watches nearly 14.2 minutes of TV advertising a day (the 84%) and 2.7 minutes of non-broadcaster online video advertising (1.8 minutes for YouTube and 0.8 minutes for all other online video).</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AA/</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Warc</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figures show that £6.2bn was poured into those 2.8 minutes a day and £4.3bn into the 14.2 minutes.</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Let’s turn this into the comparable measure of cost per completed views. Online video ads are usually priced on a cost-per-start basis, but that is obviously the lowest of benchmarks, so let’s look at the average cost for 30 seconds of video ad viewing for a meaningful like-for-like comparison:</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As you can see, the average cost across TV advertising (linear and BVOD) for 30 seconds is just £7, for YouTube, its £14, whilst for non-broadcaster online video (excluding YouTube), it goes up to a £131.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478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don’t see any of this in MRC standard reach data and it’s why planning across more than just reach is more vital now than ever before. </a:t>
            </a:r>
          </a:p>
        </p:txBody>
      </p:sp>
      <p:sp>
        <p:nvSpPr>
          <p:cNvPr id="4" name="Slide Number Placeholder 3"/>
          <p:cNvSpPr>
            <a:spLocks noGrp="1"/>
          </p:cNvSpPr>
          <p:nvPr>
            <p:ph type="sldNum" sz="quarter" idx="5"/>
          </p:nvPr>
        </p:nvSpPr>
        <p:spPr/>
        <p:txBody>
          <a:bodyPr/>
          <a:lstStyle/>
          <a:p>
            <a:fld id="{4639CACF-CA70-446E-A87E-F1B38C1B6C21}" type="slidenum">
              <a:rPr lang="en-GB" smtClean="0"/>
              <a:t>44</a:t>
            </a:fld>
            <a:endParaRPr lang="en-GB"/>
          </a:p>
        </p:txBody>
      </p:sp>
    </p:spTree>
    <p:extLst>
      <p:ext uri="{BB962C8B-B14F-4D97-AF65-F5344CB8AC3E}">
        <p14:creationId xmlns:p14="http://schemas.microsoft.com/office/powerpoint/2010/main" val="3196447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best marketing companies know this. </a:t>
            </a:r>
          </a:p>
          <a:p>
            <a:endParaRPr lang="en-GB" dirty="0"/>
          </a:p>
          <a:p>
            <a:r>
              <a:rPr lang="en-GB" dirty="0"/>
              <a:t>It’s likely not a coincidence that the companies that have increased investment in TV the most last year all mostly FMCG businesses – perhaps it’s because as by their nature they’re immune to the lure of search advertising – but it’s also about pricing power – they know brand strength is key to their future margin and so they’re doubling down on building it. </a:t>
            </a:r>
          </a:p>
        </p:txBody>
      </p:sp>
      <p:sp>
        <p:nvSpPr>
          <p:cNvPr id="4" name="Slide Number Placeholder 3"/>
          <p:cNvSpPr>
            <a:spLocks noGrp="1"/>
          </p:cNvSpPr>
          <p:nvPr>
            <p:ph type="sldNum" sz="quarter" idx="5"/>
          </p:nvPr>
        </p:nvSpPr>
        <p:spPr/>
        <p:txBody>
          <a:bodyPr/>
          <a:lstStyle/>
          <a:p>
            <a:fld id="{4639CACF-CA70-446E-A87E-F1B38C1B6C21}" type="slidenum">
              <a:rPr lang="en-GB" smtClean="0"/>
              <a:t>45</a:t>
            </a:fld>
            <a:endParaRPr lang="en-GB"/>
          </a:p>
        </p:txBody>
      </p:sp>
    </p:spTree>
    <p:extLst>
      <p:ext uri="{BB962C8B-B14F-4D97-AF65-F5344CB8AC3E}">
        <p14:creationId xmlns:p14="http://schemas.microsoft.com/office/powerpoint/2010/main" val="2534488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effectLst/>
                <a:latin typeface="Calibri" panose="020F0502020204030204" pitchFamily="34" charset="0"/>
                <a:ea typeface="Calibri" panose="020F0502020204030204" pitchFamily="34" charset="0"/>
              </a:rPr>
              <a:t>Given the current economic climate, marketing budgets are increasingly under pressure with every investment needing to be justified.</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At the 2022 IPA </a:t>
            </a:r>
            <a:r>
              <a:rPr lang="en-GB" sz="1800" dirty="0" err="1">
                <a:effectLst/>
                <a:latin typeface="Calibri" panose="020F0502020204030204" pitchFamily="34" charset="0"/>
                <a:ea typeface="Calibri" panose="020F0502020204030204" pitchFamily="34" charset="0"/>
              </a:rPr>
              <a:t>EffWorks</a:t>
            </a:r>
            <a:r>
              <a:rPr lang="en-GB" sz="1800" dirty="0">
                <a:effectLst/>
                <a:latin typeface="Calibri" panose="020F0502020204030204" pitchFamily="34" charset="0"/>
                <a:ea typeface="Calibri" panose="020F0502020204030204" pitchFamily="34" charset="0"/>
              </a:rPr>
              <a:t> Global, Les Binet (Group Head of Effectiveness of </a:t>
            </a:r>
            <a:r>
              <a:rPr lang="en-GB" sz="1800" dirty="0" err="1">
                <a:effectLst/>
                <a:latin typeface="Calibri" panose="020F0502020204030204" pitchFamily="34" charset="0"/>
                <a:ea typeface="Calibri" panose="020F0502020204030204" pitchFamily="34" charset="0"/>
              </a:rPr>
              <a:t>adam&amp;eveDDB</a:t>
            </a:r>
            <a:r>
              <a:rPr lang="en-GB" sz="1800" dirty="0">
                <a:effectLst/>
                <a:latin typeface="Calibri" panose="020F0502020204030204" pitchFamily="34" charset="0"/>
                <a:ea typeface="Calibri" panose="020F0502020204030204" pitchFamily="34" charset="0"/>
              </a:rPr>
              <a:t>) provided a framework for planning media in economic uncertainty. During the session, ‘</a:t>
            </a:r>
            <a:r>
              <a:rPr lang="en-GB" sz="1800" i="1" dirty="0">
                <a:effectLst/>
                <a:latin typeface="Calibri" panose="020F0502020204030204" pitchFamily="34" charset="0"/>
                <a:ea typeface="Calibri" panose="020F0502020204030204" pitchFamily="34" charset="0"/>
              </a:rPr>
              <a:t>Marketing in the post covid economy’</a:t>
            </a:r>
            <a:r>
              <a:rPr lang="en-GB" sz="1800" dirty="0">
                <a:effectLst/>
                <a:latin typeface="Calibri" panose="020F0502020204030204" pitchFamily="34" charset="0"/>
                <a:ea typeface="Calibri" panose="020F0502020204030204" pitchFamily="34" charset="0"/>
              </a:rPr>
              <a:t>, Binet highlighted how short and long term investments should be dialled up and down depending on various factors.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One of the factors that Binet advises marketers to take advantage of is the value for money ratio for TV – a measure of the relative cost (CPT) of TV compared with the volume of total consumer spending.  Binet’s data shows that the ratio has been rising over time as TV pricing has not kept pace with consumer spending in the long run – TV’s value for money has been getting better over time, particularly since 2000 due to increased competition from the tech giants.</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Interestingly, when we focus specifically on times of recession (the 1970s, the 1990s, 2001 and more recently 2020 which was impacted by the global financial crisis and Covid), TV’s value for money increased sharply. The 1981 recession is the only exception. </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This highlights the opportunity that advertisers and planners can take advantage of. If your particular sector is performing well, this is the perfect opportunity to buy share of voice, a method utilised by FMCG advertisers as they increased investment in TV during the pandemic.</a:t>
            </a:r>
          </a:p>
          <a:p>
            <a:pPr marL="457200" algn="just"/>
            <a:r>
              <a:rPr lang="en-GB" sz="1800" dirty="0">
                <a:effectLst/>
                <a:latin typeface="Calibri" panose="020F0502020204030204" pitchFamily="34" charset="0"/>
                <a:ea typeface="Calibri" panose="020F0502020204030204" pitchFamily="34" charset="0"/>
              </a:rPr>
              <a:t> </a:t>
            </a:r>
          </a:p>
          <a:p>
            <a:pPr algn="just"/>
            <a:r>
              <a:rPr lang="en-GB" sz="1800" dirty="0">
                <a:effectLst/>
                <a:latin typeface="Calibri" panose="020F0502020204030204" pitchFamily="34" charset="0"/>
                <a:ea typeface="Calibri" panose="020F0502020204030204" pitchFamily="34" charset="0"/>
              </a:rPr>
              <a:t>For more insight on how brands can navigate through turbulent economic times, click here: </a:t>
            </a:r>
            <a:r>
              <a:rPr lang="en-GB" sz="1800" u="sng" dirty="0">
                <a:solidFill>
                  <a:srgbClr val="0563C1"/>
                </a:solidFill>
                <a:effectLst/>
                <a:latin typeface="Calibri" panose="020F0502020204030204" pitchFamily="34" charset="0"/>
                <a:ea typeface="Calibri" panose="020F0502020204030204" pitchFamily="34" charset="0"/>
                <a:hlinkClick r:id="rId3"/>
              </a:rPr>
              <a:t>https://www.thinkbox.tv/research/media-mix-navigator/strategies-for-marketing-through-a-downturn/</a:t>
            </a:r>
            <a:r>
              <a:rPr lang="en-GB"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26F8D767-3125-4DFA-A434-73AA46D80F90}" type="slidenum">
              <a:rPr lang="en-GB" smtClean="0"/>
              <a:t>46</a:t>
            </a:fld>
            <a:endParaRPr lang="en-GB"/>
          </a:p>
        </p:txBody>
      </p:sp>
    </p:spTree>
    <p:extLst>
      <p:ext uri="{BB962C8B-B14F-4D97-AF65-F5344CB8AC3E}">
        <p14:creationId xmlns:p14="http://schemas.microsoft.com/office/powerpoint/2010/main" val="710461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and </a:t>
            </a:r>
            <a:r>
              <a:rPr lang="en-GB" dirty="0" err="1"/>
              <a:t>Tvision</a:t>
            </a:r>
            <a:r>
              <a:rPr lang="en-GB" dirty="0"/>
              <a:t> shows how TV is an ‘attention bargain’, with a 30” TV creative generating a cost per 000 attentive second of £1.70</a:t>
            </a:r>
          </a:p>
        </p:txBody>
      </p:sp>
      <p:sp>
        <p:nvSpPr>
          <p:cNvPr id="4" name="Slide Number Placeholder 3"/>
          <p:cNvSpPr>
            <a:spLocks noGrp="1"/>
          </p:cNvSpPr>
          <p:nvPr>
            <p:ph type="sldNum" sz="quarter" idx="5"/>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3093001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0DFD36-33EA-4DB4-B32D-6EBE0B1D4496}" type="slidenum">
              <a:rPr lang="en-GB" smtClean="0"/>
              <a:t>48</a:t>
            </a:fld>
            <a:endParaRPr lang="en-GB"/>
          </a:p>
        </p:txBody>
      </p:sp>
    </p:spTree>
    <p:extLst>
      <p:ext uri="{BB962C8B-B14F-4D97-AF65-F5344CB8AC3E}">
        <p14:creationId xmlns:p14="http://schemas.microsoft.com/office/powerpoint/2010/main" val="1391998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the power to influence – to change or create perceptions. </a:t>
            </a:r>
          </a:p>
          <a:p>
            <a:endParaRPr lang="en-GB" dirty="0"/>
          </a:p>
          <a:p>
            <a:r>
              <a:rPr lang="en-GB" dirty="0"/>
              <a:t>To do this effectively you’ll need to reach lots of people – but critically you’ll also need to be trusted.  You’ll also want to take advantage of the media-multiplier effect, so that one channel influences the effectiveness of another. When we map these metrics against each other, we can see that TV performs favourable in comparison to other media channels.</a:t>
            </a:r>
          </a:p>
        </p:txBody>
      </p:sp>
      <p:sp>
        <p:nvSpPr>
          <p:cNvPr id="4" name="Slide Number Placeholder 3"/>
          <p:cNvSpPr>
            <a:spLocks noGrp="1"/>
          </p:cNvSpPr>
          <p:nvPr>
            <p:ph type="sldNum" sz="quarter" idx="5"/>
          </p:nvPr>
        </p:nvSpPr>
        <p:spPr/>
        <p:txBody>
          <a:bodyPr/>
          <a:lstStyle/>
          <a:p>
            <a:fld id="{4639CACF-CA70-446E-A87E-F1B38C1B6C21}" type="slidenum">
              <a:rPr lang="en-GB" smtClean="0"/>
              <a:t>49</a:t>
            </a:fld>
            <a:endParaRPr lang="en-GB"/>
          </a:p>
        </p:txBody>
      </p:sp>
    </p:spTree>
    <p:extLst>
      <p:ext uri="{BB962C8B-B14F-4D97-AF65-F5344CB8AC3E}">
        <p14:creationId xmlns:p14="http://schemas.microsoft.com/office/powerpoint/2010/main" val="2222984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595229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memorability, we’ve used ad view time data from Lumen and </a:t>
            </a:r>
            <a:r>
              <a:rPr lang="en-GB" dirty="0" err="1"/>
              <a:t>TVision</a:t>
            </a:r>
            <a:r>
              <a:rPr lang="en-GB" dirty="0"/>
              <a:t> and emotion – the ability to drive high levels of prolonged visual attention allows you to tell a story, and this in turn delivers the emotive power.  If you’re able to do both of these, your ad message can live long in the memory and drive high long-term multiplier effects. </a:t>
            </a:r>
          </a:p>
          <a:p>
            <a:endParaRPr lang="en-GB" dirty="0"/>
          </a:p>
          <a:p>
            <a:r>
              <a:rPr lang="en-GB" dirty="0"/>
              <a:t>This is TV’s super power.  Memorability. </a:t>
            </a:r>
          </a:p>
          <a:p>
            <a:endParaRPr lang="en-GB" dirty="0"/>
          </a:p>
          <a:p>
            <a:r>
              <a:rPr lang="en-GB" dirty="0"/>
              <a:t>Ask someone to tell you about an ad they’ve seen recently, it will be a TV ad.  </a:t>
            </a:r>
          </a:p>
        </p:txBody>
      </p:sp>
      <p:sp>
        <p:nvSpPr>
          <p:cNvPr id="4" name="Slide Number Placeholder 3"/>
          <p:cNvSpPr>
            <a:spLocks noGrp="1"/>
          </p:cNvSpPr>
          <p:nvPr>
            <p:ph type="sldNum" sz="quarter" idx="5"/>
          </p:nvPr>
        </p:nvSpPr>
        <p:spPr/>
        <p:txBody>
          <a:bodyPr/>
          <a:lstStyle/>
          <a:p>
            <a:fld id="{4639CACF-CA70-446E-A87E-F1B38C1B6C21}" type="slidenum">
              <a:rPr lang="en-GB" smtClean="0"/>
              <a:t>50</a:t>
            </a:fld>
            <a:endParaRPr lang="en-GB"/>
          </a:p>
        </p:txBody>
      </p:sp>
    </p:spTree>
    <p:extLst>
      <p:ext uri="{BB962C8B-B14F-4D97-AF65-F5344CB8AC3E}">
        <p14:creationId xmlns:p14="http://schemas.microsoft.com/office/powerpoint/2010/main" val="40042309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simply the ability to sell stuff? </a:t>
            </a:r>
          </a:p>
          <a:p>
            <a:endParaRPr lang="en-GB" dirty="0"/>
          </a:p>
          <a:p>
            <a:r>
              <a:rPr lang="en-GB" dirty="0"/>
              <a:t>For this you need to provide attention at a low cost, you need scale to speak to as many people as possible and you want to be proven to deliver a strong ROI. Mapping weekly reach, cost per second of visual attention and total ROI index, we can see that TV performs favourably.</a:t>
            </a:r>
          </a:p>
          <a:p>
            <a:endParaRPr lang="en-GB" dirty="0"/>
          </a:p>
          <a:p>
            <a:endParaRPr lang="en-GB" dirty="0"/>
          </a:p>
        </p:txBody>
      </p:sp>
      <p:sp>
        <p:nvSpPr>
          <p:cNvPr id="4" name="Slide Number Placeholder 3"/>
          <p:cNvSpPr>
            <a:spLocks noGrp="1"/>
          </p:cNvSpPr>
          <p:nvPr>
            <p:ph type="sldNum" sz="quarter" idx="5"/>
          </p:nvPr>
        </p:nvSpPr>
        <p:spPr/>
        <p:txBody>
          <a:bodyPr/>
          <a:lstStyle/>
          <a:p>
            <a:fld id="{4639CACF-CA70-446E-A87E-F1B38C1B6C21}" type="slidenum">
              <a:rPr lang="en-GB" smtClean="0"/>
              <a:t>51</a:t>
            </a:fld>
            <a:endParaRPr lang="en-GB"/>
          </a:p>
        </p:txBody>
      </p:sp>
    </p:spTree>
    <p:extLst>
      <p:ext uri="{BB962C8B-B14F-4D97-AF65-F5344CB8AC3E}">
        <p14:creationId xmlns:p14="http://schemas.microsoft.com/office/powerpoint/2010/main" val="2452642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ct val="20000"/>
              </a:spcBef>
            </a:pPr>
            <a:r>
              <a:rPr lang="en-GB" sz="1700" b="1" u="sng" dirty="0">
                <a:solidFill>
                  <a:prstClr val="white"/>
                </a:solidFill>
              </a:rPr>
              <a:t>Find out more from </a:t>
            </a:r>
            <a:r>
              <a:rPr lang="en-GB" sz="1700" b="1" u="sng" dirty="0" err="1">
                <a:solidFill>
                  <a:prstClr val="white"/>
                </a:solidFill>
              </a:rPr>
              <a:t>Thinkbox</a:t>
            </a:r>
            <a:endParaRPr lang="en-GB" sz="1700" b="1" u="sng" dirty="0">
              <a:solidFill>
                <a:prstClr val="white"/>
              </a:solidFill>
            </a:endParaRPr>
          </a:p>
          <a:p>
            <a:pPr lvl="0">
              <a:lnSpc>
                <a:spcPct val="100000"/>
              </a:lnSpc>
              <a:spcBef>
                <a:spcPct val="20000"/>
              </a:spcBef>
            </a:pPr>
            <a:endParaRPr lang="en-GB" sz="1300" dirty="0">
              <a:solidFill>
                <a:prstClr val="white"/>
              </a:solidFill>
            </a:endParaRPr>
          </a:p>
          <a:p>
            <a:pPr lvl="0">
              <a:lnSpc>
                <a:spcPct val="100000"/>
              </a:lnSpc>
              <a:spcBef>
                <a:spcPct val="20000"/>
              </a:spcBef>
            </a:pPr>
            <a:r>
              <a:rPr lang="en-GB" sz="1300" dirty="0">
                <a:solidFill>
                  <a:prstClr val="white"/>
                </a:solidFill>
              </a:rPr>
              <a:t>Whether you are in need of information or inspiration, we’ll keep you up to date:</a:t>
            </a:r>
          </a:p>
          <a:p>
            <a:pPr lvl="0">
              <a:lnSpc>
                <a:spcPct val="100000"/>
              </a:lnSpc>
              <a:spcBef>
                <a:spcPct val="20000"/>
              </a:spcBef>
            </a:pPr>
            <a:endParaRPr lang="en-GB" dirty="0">
              <a:solidFill>
                <a:prstClr val="white"/>
              </a:solidFill>
            </a:endParaRPr>
          </a:p>
          <a:p>
            <a:pPr lvl="0">
              <a:lnSpc>
                <a:spcPct val="100000"/>
              </a:lnSpc>
              <a:spcBef>
                <a:spcPct val="20000"/>
              </a:spcBef>
            </a:pPr>
            <a:r>
              <a:rPr lang="en-GB" dirty="0">
                <a:solidFill>
                  <a:prstClr val="white"/>
                </a:solidFill>
              </a:rPr>
              <a:t>Visit www.thinkbox.tv</a:t>
            </a:r>
          </a:p>
          <a:p>
            <a:pPr lvl="0">
              <a:lnSpc>
                <a:spcPct val="100000"/>
              </a:lnSpc>
              <a:spcBef>
                <a:spcPct val="20000"/>
              </a:spcBef>
            </a:pPr>
            <a:r>
              <a:rPr lang="en-GB" dirty="0">
                <a:solidFill>
                  <a:prstClr val="white"/>
                </a:solidFill>
              </a:rPr>
              <a:t>Register for our newsletter </a:t>
            </a:r>
          </a:p>
          <a:p>
            <a:pPr lvl="0">
              <a:lnSpc>
                <a:spcPct val="100000"/>
              </a:lnSpc>
              <a:spcBef>
                <a:spcPct val="20000"/>
              </a:spcBef>
            </a:pPr>
            <a:r>
              <a:rPr lang="en-GB" dirty="0">
                <a:solidFill>
                  <a:prstClr val="white"/>
                </a:solidFill>
              </a:rPr>
              <a:t>Or simply talk to us</a:t>
            </a:r>
          </a:p>
          <a:p>
            <a:pPr lvl="0">
              <a:lnSpc>
                <a:spcPct val="100000"/>
              </a:lnSpc>
              <a:spcBef>
                <a:spcPct val="20000"/>
              </a:spcBef>
            </a:pPr>
            <a:endParaRPr lang="en-GB" dirty="0">
              <a:solidFill>
                <a:prstClr val="white"/>
              </a:solidFill>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Image by Raphael </a:t>
            </a:r>
            <a:r>
              <a:rPr lang="en-GB" sz="1800" dirty="0" err="1">
                <a:effectLst/>
                <a:latin typeface="Calibri" panose="020F0502020204030204" pitchFamily="34" charset="0"/>
                <a:ea typeface="Calibri" panose="020F0502020204030204" pitchFamily="34" charset="0"/>
              </a:rPr>
              <a:t>Rychetsky</a:t>
            </a:r>
            <a:r>
              <a:rPr lang="en-GB" sz="1800" dirty="0">
                <a:effectLst/>
                <a:latin typeface="Calibri" panose="020F0502020204030204" pitchFamily="34" charset="0"/>
                <a:ea typeface="Calibri" panose="020F0502020204030204" pitchFamily="34" charset="0"/>
              </a:rPr>
              <a:t> on </a:t>
            </a:r>
            <a:r>
              <a:rPr lang="en-GB" sz="1800" dirty="0" err="1">
                <a:effectLst/>
                <a:latin typeface="Calibri" panose="020F0502020204030204" pitchFamily="34" charset="0"/>
                <a:ea typeface="Calibri" panose="020F0502020204030204" pitchFamily="34" charset="0"/>
              </a:rPr>
              <a:t>Unsplash</a:t>
            </a:r>
            <a:endParaRPr lang="en-GB" sz="1800" dirty="0">
              <a:effectLst/>
              <a:latin typeface="Calibri" panose="020F0502020204030204" pitchFamily="34" charset="0"/>
              <a:ea typeface="Calibri" panose="020F0502020204030204" pitchFamily="34" charset="0"/>
            </a:endParaRPr>
          </a:p>
          <a:p>
            <a:pPr lvl="0">
              <a:lnSpc>
                <a:spcPct val="100000"/>
              </a:lnSpc>
              <a:spcBef>
                <a:spcPct val="20000"/>
              </a:spcBef>
            </a:pPr>
            <a:endParaRPr lang="en-GB" dirty="0">
              <a:solidFill>
                <a:prstClr val="white"/>
              </a:solidFill>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52</a:t>
            </a:fld>
            <a:endParaRPr lang="en-GB"/>
          </a:p>
        </p:txBody>
      </p:sp>
    </p:spTree>
    <p:extLst>
      <p:ext uri="{BB962C8B-B14F-4D97-AF65-F5344CB8AC3E}">
        <p14:creationId xmlns:p14="http://schemas.microsoft.com/office/powerpoint/2010/main" val="107180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2023, Barb</a:t>
            </a:r>
          </a:p>
          <a:p>
            <a:r>
              <a:rPr lang="en-GB" dirty="0"/>
              <a:t>Source: 2023, Barb</a:t>
            </a:r>
          </a:p>
          <a:p>
            <a:r>
              <a:rPr lang="en-GB" dirty="0"/>
              <a:t>Source: 2023, Barb / Broadcaster stream data / IPA TouchPoints 2023 / UK Cinema Association / ViewersLogic to model OOH viewing time *YouTube ad time modelled at 4.1% of content time and excludes those estimated to be on the YouTube Premium tier, TikTok ad time modelled at 3.4% of content time using agency and broadcaster data, Other online modelled at 4% of content time)</a:t>
            </a:r>
          </a:p>
          <a:p>
            <a:pPr>
              <a:spcBef>
                <a:spcPts val="0"/>
              </a:spcBef>
            </a:pPr>
            <a:endParaRPr lang="en-GB" sz="120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30811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9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4038-9220-1F5A-FEF1-85370E582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4D2DD-3A9F-F8BF-EAA2-279DFD76D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91540-F701-7922-0EAA-8EF5AF10A3A8}"/>
              </a:ext>
            </a:extLst>
          </p:cNvPr>
          <p:cNvSpPr>
            <a:spLocks noGrp="1"/>
          </p:cNvSpPr>
          <p:nvPr>
            <p:ph type="body" idx="1"/>
          </p:nvPr>
        </p:nvSpPr>
        <p:spPr/>
        <p:txBody>
          <a:bodyPr/>
          <a:lstStyle/>
          <a:p>
            <a:r>
              <a:rPr lang="en-GB"/>
              <a:t>Looking at the long-term trend 2023 viewing levels have flattened out and paint a picture of much more stability, with this pattern looking set to continue into 2024 – interestingly there was slight growth in total viewing levels, suggesting that the increases to TikTok and YouTube seen doesn’t all need to substitute TV viewing.  </a:t>
            </a:r>
          </a:p>
        </p:txBody>
      </p:sp>
      <p:sp>
        <p:nvSpPr>
          <p:cNvPr id="4" name="Slide Number Placeholder 3">
            <a:extLst>
              <a:ext uri="{FF2B5EF4-FFF2-40B4-BE49-F238E27FC236}">
                <a16:creationId xmlns:a16="http://schemas.microsoft.com/office/drawing/2014/main" id="{FBCB76E6-E116-FA8F-8FAB-14601A4151BB}"/>
              </a:ext>
            </a:extLst>
          </p:cNvPr>
          <p:cNvSpPr>
            <a:spLocks noGrp="1"/>
          </p:cNvSpPr>
          <p:nvPr>
            <p:ph type="sldNum" sz="quarter" idx="10"/>
          </p:nvPr>
        </p:nvSpPr>
        <p:spPr/>
        <p:txBody>
          <a:bodyPr/>
          <a:lstStyle/>
          <a:p>
            <a:pPr defTabSz="941923">
              <a:defRPr/>
            </a:pPr>
            <a:fld id="{BA0DFD36-33EA-4DB4-B32D-6EBE0B1D4496}" type="slidenum">
              <a:rPr lang="en-GB">
                <a:solidFill>
                  <a:prstClr val="black"/>
                </a:solidFill>
                <a:latin typeface="Calibri" panose="020F0502020204030204"/>
              </a:rPr>
              <a:pPr defTabSz="941923">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315867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ViewersLogic panel data to estimate out of home viewing not measured by Barb, broadcasters’ own data of ad load per hour of YouTube viewing, and agency data for average duration of ad view.</a:t>
            </a:r>
          </a:p>
          <a:p>
            <a:pPr marL="171450" indent="-171450">
              <a:buFont typeface="Arial" panose="020B0604020202020204" pitchFamily="34" charset="0"/>
              <a:buChar char="•"/>
            </a:pPr>
            <a:r>
              <a:rPr lang="en-GB" dirty="0"/>
              <a:t>TikTok: Barb data for time spent viewing content, ViewersLogic panel data to estimate out of home viewing not measured by Barb,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TouchPoints data for % of other online video viewing relative to all video viewing, Thinkbox estimate of % ad time to content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12/12/2024</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12/12/2024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12/12/2024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12/12/2024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12/12/2024</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notesSlide" Target="../notesSlides/notesSlide17.xml"/><Relationship Id="rId7" Type="http://schemas.openxmlformats.org/officeDocument/2006/relationships/chart" Target="../charts/chart9.xml"/><Relationship Id="rId12" Type="http://schemas.openxmlformats.org/officeDocument/2006/relationships/chart" Target="../charts/chart14.xml"/><Relationship Id="rId17" Type="http://schemas.openxmlformats.org/officeDocument/2006/relationships/image" Target="../media/image40.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125.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5" Type="http://schemas.openxmlformats.org/officeDocument/2006/relationships/image" Target="../media/image38.png"/><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fif"/><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4.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28.xml"/><Relationship Id="rId5" Type="http://schemas.openxmlformats.org/officeDocument/2006/relationships/image" Target="../media/image4.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image" Target="../media/image4.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134.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135.xml"/><Relationship Id="rId5" Type="http://schemas.openxmlformats.org/officeDocument/2006/relationships/image" Target="../media/image4.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3.xml"/><Relationship Id="rId5" Type="http://schemas.openxmlformats.org/officeDocument/2006/relationships/image" Target="../media/image4.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9.xml"/><Relationship Id="rId1" Type="http://schemas.openxmlformats.org/officeDocument/2006/relationships/tags" Target="../tags/tag136.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ky, outdoor, day&#10;&#10;Description automatically generated">
            <a:extLst>
              <a:ext uri="{FF2B5EF4-FFF2-40B4-BE49-F238E27FC236}">
                <a16:creationId xmlns:a16="http://schemas.microsoft.com/office/drawing/2014/main" id="{378B83CA-8A39-4958-B0BC-522E92FBD650}"/>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6379A6D2-4EF6-4FC2-ACF3-DC2E85A22238}"/>
              </a:ext>
            </a:extLst>
          </p:cNvPr>
          <p:cNvSpPr/>
          <p:nvPr/>
        </p:nvSpPr>
        <p:spPr>
          <a:xfrm>
            <a:off x="0" y="0"/>
            <a:ext cx="12191999"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C88EDC3-9F51-4739-ACDB-A60D61C81335}"/>
              </a:ext>
            </a:extLst>
          </p:cNvPr>
          <p:cNvSpPr>
            <a:spLocks noGrp="1"/>
          </p:cNvSpPr>
          <p:nvPr>
            <p:ph type="ctrTitle"/>
          </p:nvPr>
        </p:nvSpPr>
        <p:spPr>
          <a:xfrm>
            <a:off x="358588" y="1292694"/>
            <a:ext cx="4556312" cy="2411176"/>
          </a:xfrm>
        </p:spPr>
        <p:txBody>
          <a:bodyPr>
            <a:normAutofit fontScale="90000"/>
          </a:bodyPr>
          <a:lstStyle/>
          <a:p>
            <a:r>
              <a:rPr lang="en-GB" dirty="0"/>
              <a:t>TV advertising’s ultimate </a:t>
            </a:r>
            <a:r>
              <a:rPr lang="en-GB" dirty="0" err="1"/>
              <a:t>nickable</a:t>
            </a:r>
            <a:r>
              <a:rPr lang="en-GB" dirty="0"/>
              <a:t> charts</a:t>
            </a:r>
            <a:br>
              <a:rPr lang="en-GB" dirty="0">
                <a:solidFill>
                  <a:srgbClr val="FFC000"/>
                </a:solidFill>
              </a:rPr>
            </a:br>
            <a:r>
              <a:rPr lang="en-GB" sz="2800" dirty="0">
                <a:solidFill>
                  <a:srgbClr val="FFCD00"/>
                </a:solidFill>
              </a:rPr>
              <a:t>What every marketer </a:t>
            </a:r>
            <a:br>
              <a:rPr lang="en-GB" sz="2800" dirty="0">
                <a:solidFill>
                  <a:srgbClr val="FFCD00"/>
                </a:solidFill>
              </a:rPr>
            </a:br>
            <a:r>
              <a:rPr lang="en-GB" sz="2800" dirty="0">
                <a:solidFill>
                  <a:srgbClr val="FFCD00"/>
                </a:solidFill>
              </a:rPr>
              <a:t>should know</a:t>
            </a:r>
            <a:endParaRPr lang="en-GB" dirty="0">
              <a:solidFill>
                <a:srgbClr val="FFCD00"/>
              </a:solidFill>
            </a:endParaRPr>
          </a:p>
        </p:txBody>
      </p:sp>
      <p:sp>
        <p:nvSpPr>
          <p:cNvPr id="8" name="Text Placeholder 7">
            <a:extLst>
              <a:ext uri="{FF2B5EF4-FFF2-40B4-BE49-F238E27FC236}">
                <a16:creationId xmlns:a16="http://schemas.microsoft.com/office/drawing/2014/main" id="{9596DC26-706B-43A2-A306-BFFD6357F70C}"/>
              </a:ext>
            </a:extLst>
          </p:cNvPr>
          <p:cNvSpPr>
            <a:spLocks noGrp="1"/>
          </p:cNvSpPr>
          <p:nvPr>
            <p:ph type="body" sz="quarter" idx="15"/>
          </p:nvPr>
        </p:nvSpPr>
        <p:spPr>
          <a:xfrm>
            <a:off x="546618" y="571616"/>
            <a:ext cx="2861599" cy="352613"/>
          </a:xfrm>
        </p:spPr>
        <p:txBody>
          <a:bodyPr>
            <a:normAutofit fontScale="85000" lnSpcReduction="10000"/>
          </a:bodyPr>
          <a:lstStyle/>
          <a:p>
            <a:r>
              <a:rPr lang="en-GB" dirty="0"/>
              <a:t>UPDATED  </a:t>
            </a:r>
            <a:r>
              <a:rPr lang="en-GB" b="0" dirty="0"/>
              <a:t>DECEMBER 2024</a:t>
            </a:r>
            <a:endParaRPr lang="en-GB" dirty="0"/>
          </a:p>
        </p:txBody>
      </p:sp>
      <p:pic>
        <p:nvPicPr>
          <p:cNvPr id="11" name="Picture 10">
            <a:extLst>
              <a:ext uri="{FF2B5EF4-FFF2-40B4-BE49-F238E27FC236}">
                <a16:creationId xmlns:a16="http://schemas.microsoft.com/office/drawing/2014/main" id="{121CA413-23DC-4009-B07B-0756F0147C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3" name="Freeform 8">
            <a:extLst>
              <a:ext uri="{FF2B5EF4-FFF2-40B4-BE49-F238E27FC236}">
                <a16:creationId xmlns:a16="http://schemas.microsoft.com/office/drawing/2014/main" id="{ACDD589E-BA50-42F1-9EF6-5A8BC9ABD632}"/>
              </a:ext>
            </a:extLst>
          </p:cNvPr>
          <p:cNvSpPr>
            <a:spLocks/>
          </p:cNvSpPr>
          <p:nvPr/>
        </p:nvSpPr>
        <p:spPr bwMode="auto">
          <a:xfrm>
            <a:off x="457325" y="423925"/>
            <a:ext cx="305046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879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US" dirty="0"/>
              <a:t>BVOD accounts for 24% of 16-34s broadcaster TV viewing</a:t>
            </a:r>
            <a:endParaRPr lang="en-GB" dirty="0"/>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2023,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2</a:t>
              </a:r>
              <a:r>
                <a:rPr kumimoji="0" lang="en-GB" sz="1600" b="0" i="0" u="none" strike="noStrike" kern="1200" cap="none" spc="0" normalizeH="0" baseline="0" noProof="0">
                  <a:ln>
                    <a:noFill/>
                  </a:ln>
                  <a:solidFill>
                    <a:srgbClr val="4D4D4D"/>
                  </a:solidFill>
                  <a:effectLst/>
                  <a:uLnTx/>
                  <a:uFillTx/>
                  <a:latin typeface="Arial"/>
                  <a:ea typeface="+mn-ea"/>
                  <a:cs typeface="+mn-cs"/>
                </a:rPr>
                <a:t> hrs 40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1</a:t>
              </a:r>
              <a:r>
                <a:rPr kumimoji="0" lang="en-GB" sz="1600" b="0" i="0" u="none" strike="noStrike" kern="1200" cap="none" spc="0" normalizeH="0" baseline="0" noProof="0">
                  <a:ln>
                    <a:noFill/>
                  </a:ln>
                  <a:solidFill>
                    <a:srgbClr val="4D4D4D"/>
                  </a:solidFill>
                  <a:effectLst/>
                  <a:uLnTx/>
                  <a:uFillTx/>
                  <a:latin typeface="Arial"/>
                  <a:ea typeface="+mn-ea"/>
                  <a:cs typeface="+mn-cs"/>
                </a:rPr>
                <a:t> hr 5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44482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are 8 need states which drive video viewing</a:t>
            </a:r>
          </a:p>
        </p:txBody>
      </p:sp>
      <p:grpSp>
        <p:nvGrpSpPr>
          <p:cNvPr id="3" name="Group 2">
            <a:extLst>
              <a:ext uri="{FF2B5EF4-FFF2-40B4-BE49-F238E27FC236}">
                <a16:creationId xmlns:a16="http://schemas.microsoft.com/office/drawing/2014/main" id="{63386479-D803-4E16-8CA5-1513DC30076D}"/>
              </a:ext>
            </a:extLst>
          </p:cNvPr>
          <p:cNvGrpSpPr/>
          <p:nvPr/>
        </p:nvGrpSpPr>
        <p:grpSpPr>
          <a:xfrm>
            <a:off x="3199907" y="1277020"/>
            <a:ext cx="5368387" cy="3704140"/>
            <a:chOff x="3264393" y="1905842"/>
            <a:chExt cx="5733612" cy="4003371"/>
          </a:xfrm>
        </p:grpSpPr>
        <p:grpSp>
          <p:nvGrpSpPr>
            <p:cNvPr id="12" name="Group 11"/>
            <p:cNvGrpSpPr/>
            <p:nvPr/>
          </p:nvGrpSpPr>
          <p:grpSpPr>
            <a:xfrm>
              <a:off x="4121051" y="1905842"/>
              <a:ext cx="3922001" cy="3922001"/>
              <a:chOff x="3484607" y="2063372"/>
              <a:chExt cx="3922001" cy="3922001"/>
            </a:xfrm>
          </p:grpSpPr>
          <p:sp>
            <p:nvSpPr>
              <p:cNvPr id="31" name="Pie 30"/>
              <p:cNvSpPr>
                <a:spLocks noChangeAspect="1"/>
              </p:cNvSpPr>
              <p:nvPr/>
            </p:nvSpPr>
            <p:spPr>
              <a:xfrm rot="6765127">
                <a:off x="3906767" y="2485532"/>
                <a:ext cx="3077680" cy="3077680"/>
              </a:xfrm>
              <a:prstGeom prst="pie">
                <a:avLst>
                  <a:gd name="adj1" fmla="val 13499731"/>
                  <a:gd name="adj2" fmla="val 16200000"/>
                </a:avLst>
              </a:prstGeom>
              <a:solidFill>
                <a:srgbClr val="E105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Pie 31"/>
              <p:cNvSpPr>
                <a:spLocks noChangeAspect="1"/>
              </p:cNvSpPr>
              <p:nvPr/>
            </p:nvSpPr>
            <p:spPr>
              <a:xfrm rot="15765240">
                <a:off x="3811440" y="2390205"/>
                <a:ext cx="3268334" cy="3268334"/>
              </a:xfrm>
              <a:prstGeom prst="pie">
                <a:avLst>
                  <a:gd name="adj1" fmla="val 13499731"/>
                  <a:gd name="adj2" fmla="val 16200000"/>
                </a:avLst>
              </a:prstGeom>
              <a:solidFill>
                <a:srgbClr val="3C2D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Pie 33"/>
              <p:cNvSpPr>
                <a:spLocks noChangeAspect="1"/>
              </p:cNvSpPr>
              <p:nvPr/>
            </p:nvSpPr>
            <p:spPr>
              <a:xfrm rot="17506674">
                <a:off x="4900885" y="3479650"/>
                <a:ext cx="1089444" cy="1089444"/>
              </a:xfrm>
              <a:prstGeom prst="pie">
                <a:avLst>
                  <a:gd name="adj1" fmla="val 13499731"/>
                  <a:gd name="adj2" fmla="val 16200000"/>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Pie 34"/>
              <p:cNvSpPr>
                <a:spLocks noChangeAspect="1"/>
              </p:cNvSpPr>
              <p:nvPr/>
            </p:nvSpPr>
            <p:spPr>
              <a:xfrm rot="13494486">
                <a:off x="3484607" y="2063372"/>
                <a:ext cx="3922001" cy="3922001"/>
              </a:xfrm>
              <a:prstGeom prst="pie">
                <a:avLst>
                  <a:gd name="adj1" fmla="val 13499731"/>
                  <a:gd name="adj2" fmla="val 16200000"/>
                </a:avLst>
              </a:prstGeom>
              <a:solidFill>
                <a:srgbClr val="F073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Pie 36"/>
              <p:cNvSpPr>
                <a:spLocks noChangeAspect="1"/>
              </p:cNvSpPr>
              <p:nvPr/>
            </p:nvSpPr>
            <p:spPr>
              <a:xfrm rot="19841772">
                <a:off x="4288072" y="2866837"/>
                <a:ext cx="2315070" cy="2315070"/>
              </a:xfrm>
              <a:prstGeom prst="pie">
                <a:avLst>
                  <a:gd name="adj1" fmla="val 13499731"/>
                  <a:gd name="adj2" fmla="val 16200000"/>
                </a:avLst>
              </a:prstGeom>
              <a:solidFill>
                <a:srgbClr val="00A0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Pie 35"/>
              <p:cNvSpPr>
                <a:spLocks noChangeAspect="1"/>
              </p:cNvSpPr>
              <p:nvPr/>
            </p:nvSpPr>
            <p:spPr>
              <a:xfrm>
                <a:off x="4424253" y="3003018"/>
                <a:ext cx="2042709" cy="2042709"/>
              </a:xfrm>
              <a:prstGeom prst="pie">
                <a:avLst>
                  <a:gd name="adj1" fmla="val 13499731"/>
                  <a:gd name="adj2" fmla="val 16200000"/>
                </a:avLst>
              </a:prstGeom>
              <a:solidFill>
                <a:srgbClr val="00A5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Pie 37"/>
              <p:cNvSpPr>
                <a:spLocks noChangeAspect="1"/>
              </p:cNvSpPr>
              <p:nvPr/>
            </p:nvSpPr>
            <p:spPr>
              <a:xfrm rot="4780936">
                <a:off x="4111037" y="2689802"/>
                <a:ext cx="2669140" cy="2669140"/>
              </a:xfrm>
              <a:prstGeom prst="pie">
                <a:avLst>
                  <a:gd name="adj1" fmla="val 13499731"/>
                  <a:gd name="adj2" fmla="val 16200000"/>
                </a:avLst>
              </a:prstGeom>
              <a:solidFill>
                <a:srgbClr val="87BE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Pie 32"/>
              <p:cNvSpPr>
                <a:spLocks noChangeAspect="1"/>
              </p:cNvSpPr>
              <p:nvPr/>
            </p:nvSpPr>
            <p:spPr>
              <a:xfrm rot="2699023">
                <a:off x="4233600" y="2812365"/>
                <a:ext cx="2424015" cy="2424015"/>
              </a:xfrm>
              <a:prstGeom prst="pie">
                <a:avLst>
                  <a:gd name="adj1" fmla="val 13499731"/>
                  <a:gd name="adj2" fmla="val 16200000"/>
                </a:avLst>
              </a:prstGeom>
              <a:solidFill>
                <a:srgbClr val="FFCD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extBox 10"/>
            <p:cNvSpPr txBox="1"/>
            <p:nvPr/>
          </p:nvSpPr>
          <p:spPr>
            <a:xfrm>
              <a:off x="7528183" y="3679232"/>
              <a:ext cx="1469822" cy="221018"/>
            </a:xfrm>
            <a:prstGeom prst="rect">
              <a:avLst/>
            </a:prstGeom>
            <a:noFill/>
          </p:spPr>
          <p:txBody>
            <a:bodyPr wrap="square" lIns="18000" tIns="18000" rIns="18000" bIns="18000" rtlCol="0">
              <a:spAutoFit/>
            </a:bodyPr>
            <a:lstStyle/>
            <a:p>
              <a:pPr algn="ctr"/>
              <a:r>
                <a:rPr lang="en-GB" sz="1200" b="1" dirty="0">
                  <a:solidFill>
                    <a:srgbClr val="E10514"/>
                  </a:solidFill>
                  <a:latin typeface="+mj-lt"/>
                </a:rPr>
                <a:t>16% COMFORT</a:t>
              </a:r>
            </a:p>
          </p:txBody>
        </p:sp>
        <p:sp>
          <p:nvSpPr>
            <p:cNvPr id="47" name="TextBox 46"/>
            <p:cNvSpPr txBox="1"/>
            <p:nvPr/>
          </p:nvSpPr>
          <p:spPr>
            <a:xfrm>
              <a:off x="6445680" y="2405219"/>
              <a:ext cx="1399332" cy="221018"/>
            </a:xfrm>
            <a:prstGeom prst="rect">
              <a:avLst/>
            </a:prstGeom>
            <a:noFill/>
          </p:spPr>
          <p:txBody>
            <a:bodyPr wrap="square" lIns="18000" tIns="18000" rIns="18000" bIns="18000" rtlCol="0">
              <a:spAutoFit/>
            </a:bodyPr>
            <a:lstStyle/>
            <a:p>
              <a:pPr algn="ctr"/>
              <a:r>
                <a:rPr lang="en-GB" sz="1200" b="1" dirty="0">
                  <a:solidFill>
                    <a:srgbClr val="FFCD00"/>
                  </a:solidFill>
                  <a:latin typeface="+mj-lt"/>
                </a:rPr>
                <a:t>10% EXPERIENCE</a:t>
              </a:r>
            </a:p>
          </p:txBody>
        </p:sp>
        <p:sp>
          <p:nvSpPr>
            <p:cNvPr id="48" name="TextBox 47"/>
            <p:cNvSpPr txBox="1"/>
            <p:nvPr/>
          </p:nvSpPr>
          <p:spPr>
            <a:xfrm>
              <a:off x="4094031" y="5657418"/>
              <a:ext cx="1399332" cy="251795"/>
            </a:xfrm>
            <a:prstGeom prst="rect">
              <a:avLst/>
            </a:prstGeom>
            <a:noFill/>
          </p:spPr>
          <p:txBody>
            <a:bodyPr wrap="square" lIns="18000" tIns="18000" rIns="18000" bIns="18000" rtlCol="0">
              <a:spAutoFit/>
            </a:bodyPr>
            <a:lstStyle/>
            <a:p>
              <a:pPr algn="ctr"/>
              <a:r>
                <a:rPr lang="en-GB" sz="1400" b="1" dirty="0">
                  <a:solidFill>
                    <a:srgbClr val="F07305"/>
                  </a:solidFill>
                  <a:latin typeface="+mj-lt"/>
                </a:rPr>
                <a:t>26% </a:t>
              </a:r>
              <a:r>
                <a:rPr lang="en-GB" sz="1200" b="1" dirty="0">
                  <a:solidFill>
                    <a:srgbClr val="F07305"/>
                  </a:solidFill>
                  <a:latin typeface="+mj-lt"/>
                </a:rPr>
                <a:t>UNWIND</a:t>
              </a:r>
              <a:endParaRPr lang="en-GB" sz="1400" b="1" dirty="0">
                <a:solidFill>
                  <a:srgbClr val="F07305"/>
                </a:solidFill>
                <a:latin typeface="+mj-lt"/>
              </a:endParaRPr>
            </a:p>
          </p:txBody>
        </p:sp>
        <p:sp>
          <p:nvSpPr>
            <p:cNvPr id="49" name="TextBox 48"/>
            <p:cNvSpPr txBox="1"/>
            <p:nvPr/>
          </p:nvSpPr>
          <p:spPr>
            <a:xfrm>
              <a:off x="4371182" y="3725255"/>
              <a:ext cx="1399332" cy="221018"/>
            </a:xfrm>
            <a:prstGeom prst="rect">
              <a:avLst/>
            </a:prstGeom>
            <a:noFill/>
          </p:spPr>
          <p:txBody>
            <a:bodyPr wrap="square" lIns="18000" tIns="18000" rIns="18000" bIns="18000" rtlCol="0">
              <a:spAutoFit/>
            </a:bodyPr>
            <a:lstStyle/>
            <a:p>
              <a:pPr algn="ctr"/>
              <a:r>
                <a:rPr lang="en-GB" sz="1200" b="1" dirty="0">
                  <a:solidFill>
                    <a:srgbClr val="0069B4"/>
                  </a:solidFill>
                  <a:latin typeface="+mj-lt"/>
                </a:rPr>
                <a:t>2% DO</a:t>
              </a:r>
            </a:p>
          </p:txBody>
        </p:sp>
        <p:sp>
          <p:nvSpPr>
            <p:cNvPr id="50" name="TextBox 49"/>
            <p:cNvSpPr txBox="1"/>
            <p:nvPr/>
          </p:nvSpPr>
          <p:spPr>
            <a:xfrm>
              <a:off x="3264393" y="4581905"/>
              <a:ext cx="1399332" cy="221018"/>
            </a:xfrm>
            <a:prstGeom prst="rect">
              <a:avLst/>
            </a:prstGeom>
            <a:noFill/>
          </p:spPr>
          <p:txBody>
            <a:bodyPr wrap="square" lIns="18000" tIns="18000" rIns="18000" bIns="18000" rtlCol="0">
              <a:spAutoFit/>
            </a:bodyPr>
            <a:lstStyle/>
            <a:p>
              <a:pPr algn="ctr"/>
              <a:r>
                <a:rPr lang="en-GB" sz="1200" b="1" dirty="0">
                  <a:solidFill>
                    <a:srgbClr val="3C2D87"/>
                  </a:solidFill>
                  <a:latin typeface="+mj-lt"/>
                </a:rPr>
                <a:t>18% DISTRACT</a:t>
              </a:r>
            </a:p>
          </p:txBody>
        </p:sp>
        <p:sp>
          <p:nvSpPr>
            <p:cNvPr id="51" name="TextBox 50"/>
            <p:cNvSpPr txBox="1"/>
            <p:nvPr/>
          </p:nvSpPr>
          <p:spPr>
            <a:xfrm>
              <a:off x="3833591" y="2942045"/>
              <a:ext cx="1399332" cy="221018"/>
            </a:xfrm>
            <a:prstGeom prst="rect">
              <a:avLst/>
            </a:prstGeom>
            <a:noFill/>
          </p:spPr>
          <p:txBody>
            <a:bodyPr wrap="square" lIns="18000" tIns="18000" rIns="18000" bIns="18000" rtlCol="0">
              <a:spAutoFit/>
            </a:bodyPr>
            <a:lstStyle/>
            <a:p>
              <a:pPr algn="ctr"/>
              <a:r>
                <a:rPr lang="en-GB" sz="1200" b="1" dirty="0">
                  <a:solidFill>
                    <a:srgbClr val="00A03C"/>
                  </a:solidFill>
                  <a:latin typeface="+mj-lt"/>
                </a:rPr>
                <a:t>9% INDULGE</a:t>
              </a:r>
            </a:p>
          </p:txBody>
        </p:sp>
        <p:sp>
          <p:nvSpPr>
            <p:cNvPr id="52" name="TextBox 51"/>
            <p:cNvSpPr txBox="1"/>
            <p:nvPr/>
          </p:nvSpPr>
          <p:spPr>
            <a:xfrm>
              <a:off x="4663633" y="2439931"/>
              <a:ext cx="1399332" cy="221018"/>
            </a:xfrm>
            <a:prstGeom prst="rect">
              <a:avLst/>
            </a:prstGeom>
            <a:noFill/>
          </p:spPr>
          <p:txBody>
            <a:bodyPr wrap="square" lIns="18000" tIns="18000" rIns="18000" bIns="18000" rtlCol="0">
              <a:spAutoFit/>
            </a:bodyPr>
            <a:lstStyle/>
            <a:p>
              <a:pPr algn="ctr"/>
              <a:r>
                <a:rPr lang="en-GB" sz="1200" b="1" dirty="0">
                  <a:solidFill>
                    <a:srgbClr val="00A5D7"/>
                  </a:solidFill>
                  <a:latin typeface="+mj-lt"/>
                </a:rPr>
                <a:t>7% ESCAPE</a:t>
              </a:r>
            </a:p>
          </p:txBody>
        </p:sp>
        <p:sp>
          <p:nvSpPr>
            <p:cNvPr id="53" name="TextBox 52"/>
            <p:cNvSpPr txBox="1"/>
            <p:nvPr/>
          </p:nvSpPr>
          <p:spPr>
            <a:xfrm>
              <a:off x="7132700" y="2929722"/>
              <a:ext cx="1399332" cy="221018"/>
            </a:xfrm>
            <a:prstGeom prst="rect">
              <a:avLst/>
            </a:prstGeom>
            <a:noFill/>
          </p:spPr>
          <p:txBody>
            <a:bodyPr wrap="square" lIns="18000" tIns="18000" rIns="18000" bIns="18000" rtlCol="0">
              <a:spAutoFit/>
            </a:bodyPr>
            <a:lstStyle/>
            <a:p>
              <a:pPr algn="ctr"/>
              <a:r>
                <a:rPr lang="en-GB" sz="1200" b="1" dirty="0">
                  <a:solidFill>
                    <a:srgbClr val="87BE23"/>
                  </a:solidFill>
                  <a:latin typeface="+mj-lt"/>
                </a:rPr>
                <a:t>12% IN TOUCH</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376" y="5141674"/>
              <a:ext cx="405659" cy="360000"/>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0836" y="4278965"/>
              <a:ext cx="381073" cy="36000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24" y="3724800"/>
              <a:ext cx="522000" cy="360000"/>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756" y="2872715"/>
              <a:ext cx="439303" cy="33503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3024" y="3208616"/>
              <a:ext cx="361525" cy="360000"/>
            </a:xfrm>
            <a:prstGeom prst="rect">
              <a:avLst/>
            </a:prstGeom>
          </p:spPr>
        </p:pic>
        <p:pic>
          <p:nvPicPr>
            <p:cNvPr id="46" name="Picture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27402" y="3178780"/>
              <a:ext cx="292987" cy="360000"/>
            </a:xfrm>
            <a:prstGeom prst="rect">
              <a:avLst/>
            </a:prstGeom>
          </p:spPr>
        </p:pic>
        <p:pic>
          <p:nvPicPr>
            <p:cNvPr id="58" name="Picture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0551" y="2992868"/>
              <a:ext cx="421663" cy="276817"/>
            </a:xfrm>
            <a:prstGeom prst="rect">
              <a:avLst/>
            </a:prstGeom>
          </p:spPr>
        </p:pic>
        <p:pic>
          <p:nvPicPr>
            <p:cNvPr id="59" name="Picture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506" y="3785277"/>
              <a:ext cx="262882" cy="216413"/>
            </a:xfrm>
            <a:prstGeom prst="rect">
              <a:avLst/>
            </a:prstGeom>
          </p:spPr>
        </p:pic>
      </p:grpSp>
      <p:grpSp>
        <p:nvGrpSpPr>
          <p:cNvPr id="13" name="Group 12">
            <a:extLst>
              <a:ext uri="{FF2B5EF4-FFF2-40B4-BE49-F238E27FC236}">
                <a16:creationId xmlns:a16="http://schemas.microsoft.com/office/drawing/2014/main" id="{0E05FF0C-D2C6-4382-9918-5E4CE3EB5F25}"/>
              </a:ext>
            </a:extLst>
          </p:cNvPr>
          <p:cNvGrpSpPr/>
          <p:nvPr/>
        </p:nvGrpSpPr>
        <p:grpSpPr>
          <a:xfrm rot="16200000">
            <a:off x="5502206" y="1211612"/>
            <a:ext cx="854492" cy="460227"/>
            <a:chOff x="9513597" y="1946237"/>
            <a:chExt cx="1094877" cy="473743"/>
          </a:xfrm>
        </p:grpSpPr>
        <p:sp>
          <p:nvSpPr>
            <p:cNvPr id="5" name="Arrow: Right 4">
              <a:extLst>
                <a:ext uri="{FF2B5EF4-FFF2-40B4-BE49-F238E27FC236}">
                  <a16:creationId xmlns:a16="http://schemas.microsoft.com/office/drawing/2014/main" id="{5D7F0D47-96D3-467A-873D-3DB76D8DB89D}"/>
                </a:ext>
              </a:extLst>
            </p:cNvPr>
            <p:cNvSpPr/>
            <p:nvPr/>
          </p:nvSpPr>
          <p:spPr>
            <a:xfrm>
              <a:off x="9554787" y="1946237"/>
              <a:ext cx="97564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0A239F2-98D7-4C31-958E-FD32E07D0F46}"/>
                </a:ext>
              </a:extLst>
            </p:cNvPr>
            <p:cNvSpPr txBox="1"/>
            <p:nvPr/>
          </p:nvSpPr>
          <p:spPr>
            <a:xfrm>
              <a:off x="9513597" y="2028155"/>
              <a:ext cx="1094877" cy="276999"/>
            </a:xfrm>
            <a:prstGeom prst="rect">
              <a:avLst/>
            </a:prstGeom>
            <a:noFill/>
          </p:spPr>
          <p:txBody>
            <a:bodyPr wrap="square" rtlCol="0">
              <a:spAutoFit/>
            </a:bodyPr>
            <a:lstStyle/>
            <a:p>
              <a:pPr algn="l"/>
              <a:r>
                <a:rPr lang="en-GB" sz="1200" dirty="0">
                  <a:solidFill>
                    <a:schemeClr val="accent1"/>
                  </a:solidFill>
                </a:rPr>
                <a:t>content</a:t>
              </a:r>
            </a:p>
          </p:txBody>
        </p:sp>
      </p:grpSp>
      <p:grpSp>
        <p:nvGrpSpPr>
          <p:cNvPr id="9" name="Group 8">
            <a:extLst>
              <a:ext uri="{FF2B5EF4-FFF2-40B4-BE49-F238E27FC236}">
                <a16:creationId xmlns:a16="http://schemas.microsoft.com/office/drawing/2014/main" id="{169573F5-F89F-47DB-9633-30F485AC6E32}"/>
              </a:ext>
            </a:extLst>
          </p:cNvPr>
          <p:cNvGrpSpPr/>
          <p:nvPr/>
        </p:nvGrpSpPr>
        <p:grpSpPr>
          <a:xfrm rot="5400000">
            <a:off x="5573973" y="5077808"/>
            <a:ext cx="889673" cy="473744"/>
            <a:chOff x="9486921" y="1160810"/>
            <a:chExt cx="1102862" cy="473743"/>
          </a:xfrm>
        </p:grpSpPr>
        <p:sp>
          <p:nvSpPr>
            <p:cNvPr id="55" name="Arrow: Right 54">
              <a:extLst>
                <a:ext uri="{FF2B5EF4-FFF2-40B4-BE49-F238E27FC236}">
                  <a16:creationId xmlns:a16="http://schemas.microsoft.com/office/drawing/2014/main" id="{BBDF98F1-35EF-4077-AAB9-F3D7FDDC3EE2}"/>
                </a:ext>
              </a:extLst>
            </p:cNvPr>
            <p:cNvSpPr/>
            <p:nvPr/>
          </p:nvSpPr>
          <p:spPr>
            <a:xfrm>
              <a:off x="9546803" y="1160810"/>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6" name="TextBox 55">
              <a:extLst>
                <a:ext uri="{FF2B5EF4-FFF2-40B4-BE49-F238E27FC236}">
                  <a16:creationId xmlns:a16="http://schemas.microsoft.com/office/drawing/2014/main" id="{7C85C57C-FC1A-4437-BE3C-9EC3CB66DCAF}"/>
                </a:ext>
              </a:extLst>
            </p:cNvPr>
            <p:cNvSpPr txBox="1"/>
            <p:nvPr/>
          </p:nvSpPr>
          <p:spPr>
            <a:xfrm>
              <a:off x="9486921" y="1260040"/>
              <a:ext cx="1102862" cy="276999"/>
            </a:xfrm>
            <a:prstGeom prst="rect">
              <a:avLst/>
            </a:prstGeom>
            <a:noFill/>
          </p:spPr>
          <p:txBody>
            <a:bodyPr wrap="square" rtlCol="0">
              <a:spAutoFit/>
            </a:bodyPr>
            <a:lstStyle/>
            <a:p>
              <a:pPr algn="l"/>
              <a:r>
                <a:rPr lang="en-GB" sz="1200" dirty="0">
                  <a:solidFill>
                    <a:schemeClr val="accent1"/>
                  </a:solidFill>
                </a:rPr>
                <a:t>context</a:t>
              </a:r>
            </a:p>
          </p:txBody>
        </p:sp>
      </p:grpSp>
      <p:grpSp>
        <p:nvGrpSpPr>
          <p:cNvPr id="14" name="Group 13">
            <a:extLst>
              <a:ext uri="{FF2B5EF4-FFF2-40B4-BE49-F238E27FC236}">
                <a16:creationId xmlns:a16="http://schemas.microsoft.com/office/drawing/2014/main" id="{D0446AB1-5B8F-4188-9735-651951836A72}"/>
              </a:ext>
            </a:extLst>
          </p:cNvPr>
          <p:cNvGrpSpPr/>
          <p:nvPr/>
        </p:nvGrpSpPr>
        <p:grpSpPr>
          <a:xfrm>
            <a:off x="7746542" y="3166786"/>
            <a:ext cx="889673" cy="473744"/>
            <a:chOff x="9514971" y="1525898"/>
            <a:chExt cx="1102861" cy="473743"/>
          </a:xfrm>
        </p:grpSpPr>
        <p:sp>
          <p:nvSpPr>
            <p:cNvPr id="60" name="Arrow: Right 59">
              <a:extLst>
                <a:ext uri="{FF2B5EF4-FFF2-40B4-BE49-F238E27FC236}">
                  <a16:creationId xmlns:a16="http://schemas.microsoft.com/office/drawing/2014/main" id="{B60C3534-3690-404D-9188-578EA60E3623}"/>
                </a:ext>
              </a:extLst>
            </p:cNvPr>
            <p:cNvSpPr/>
            <p:nvPr/>
          </p:nvSpPr>
          <p:spPr>
            <a:xfrm>
              <a:off x="9546803" y="1525898"/>
              <a:ext cx="982763"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61" name="TextBox 60">
              <a:extLst>
                <a:ext uri="{FF2B5EF4-FFF2-40B4-BE49-F238E27FC236}">
                  <a16:creationId xmlns:a16="http://schemas.microsoft.com/office/drawing/2014/main" id="{58E14E83-C398-4A2E-9078-25D9DCAF329E}"/>
                </a:ext>
              </a:extLst>
            </p:cNvPr>
            <p:cNvSpPr txBox="1"/>
            <p:nvPr/>
          </p:nvSpPr>
          <p:spPr>
            <a:xfrm>
              <a:off x="9514971" y="1623332"/>
              <a:ext cx="1102861" cy="276999"/>
            </a:xfrm>
            <a:prstGeom prst="rect">
              <a:avLst/>
            </a:prstGeom>
            <a:noFill/>
          </p:spPr>
          <p:txBody>
            <a:bodyPr wrap="square" rtlCol="0">
              <a:spAutoFit/>
            </a:bodyPr>
            <a:lstStyle/>
            <a:p>
              <a:pPr algn="l"/>
              <a:r>
                <a:rPr lang="en-GB" sz="1200" dirty="0">
                  <a:solidFill>
                    <a:schemeClr val="accent1"/>
                  </a:solidFill>
                </a:rPr>
                <a:t>social</a:t>
              </a:r>
            </a:p>
          </p:txBody>
        </p:sp>
      </p:grpSp>
      <p:grpSp>
        <p:nvGrpSpPr>
          <p:cNvPr id="15" name="Group 14">
            <a:extLst>
              <a:ext uri="{FF2B5EF4-FFF2-40B4-BE49-F238E27FC236}">
                <a16:creationId xmlns:a16="http://schemas.microsoft.com/office/drawing/2014/main" id="{CFE489FA-7D7E-429E-A113-4FC35E36DFF3}"/>
              </a:ext>
            </a:extLst>
          </p:cNvPr>
          <p:cNvGrpSpPr/>
          <p:nvPr/>
        </p:nvGrpSpPr>
        <p:grpSpPr>
          <a:xfrm>
            <a:off x="3196792" y="3156990"/>
            <a:ext cx="810352" cy="473743"/>
            <a:chOff x="2804303" y="2818711"/>
            <a:chExt cx="810352" cy="473743"/>
          </a:xfrm>
        </p:grpSpPr>
        <p:sp>
          <p:nvSpPr>
            <p:cNvPr id="63" name="Arrow: Right 62">
              <a:extLst>
                <a:ext uri="{FF2B5EF4-FFF2-40B4-BE49-F238E27FC236}">
                  <a16:creationId xmlns:a16="http://schemas.microsoft.com/office/drawing/2014/main" id="{9AF83683-8191-4681-9FDF-866F56E4E2A9}"/>
                </a:ext>
              </a:extLst>
            </p:cNvPr>
            <p:cNvSpPr/>
            <p:nvPr/>
          </p:nvSpPr>
          <p:spPr>
            <a:xfrm rot="10800000">
              <a:off x="2804303" y="2818711"/>
              <a:ext cx="778508" cy="473743"/>
            </a:xfrm>
            <a:prstGeom prst="rightArrow">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5073DE2-365C-41C8-A078-5004C016F070}"/>
                </a:ext>
              </a:extLst>
            </p:cNvPr>
            <p:cNvSpPr txBox="1"/>
            <p:nvPr/>
          </p:nvSpPr>
          <p:spPr>
            <a:xfrm>
              <a:off x="2836148" y="2914281"/>
              <a:ext cx="778507" cy="276999"/>
            </a:xfrm>
            <a:prstGeom prst="rect">
              <a:avLst/>
            </a:prstGeom>
            <a:noFill/>
          </p:spPr>
          <p:txBody>
            <a:bodyPr wrap="square" rtlCol="0">
              <a:spAutoFit/>
            </a:bodyPr>
            <a:lstStyle/>
            <a:p>
              <a:pPr algn="l"/>
              <a:r>
                <a:rPr lang="en-GB" sz="1200" dirty="0">
                  <a:solidFill>
                    <a:schemeClr val="accent1"/>
                  </a:solidFill>
                </a:rPr>
                <a:t>personal</a:t>
              </a:r>
            </a:p>
          </p:txBody>
        </p:sp>
      </p:grpSp>
      <p:sp>
        <p:nvSpPr>
          <p:cNvPr id="4" name="Text Placeholder 2">
            <a:extLst>
              <a:ext uri="{FF2B5EF4-FFF2-40B4-BE49-F238E27FC236}">
                <a16:creationId xmlns:a16="http://schemas.microsoft.com/office/drawing/2014/main" id="{6018BEC0-1784-B9DD-5FE0-BEE4A42266B8}"/>
              </a:ext>
            </a:extLst>
          </p:cNvPr>
          <p:cNvSpPr>
            <a:spLocks noGrp="1"/>
          </p:cNvSpPr>
          <p:nvPr>
            <p:ph type="body" sz="quarter" idx="15"/>
          </p:nvPr>
        </p:nvSpPr>
        <p:spPr>
          <a:xfrm>
            <a:off x="377757" y="5365115"/>
            <a:ext cx="11334817" cy="304800"/>
          </a:xfrm>
        </p:spPr>
        <p:txBody>
          <a:bodyPr/>
          <a:lstStyle/>
          <a:p>
            <a:r>
              <a:rPr lang="en-GB" dirty="0"/>
              <a:t>Source: The Age of Television, 2018, MTM/Thinkbox. </a:t>
            </a:r>
          </a:p>
        </p:txBody>
      </p:sp>
    </p:spTree>
    <p:extLst>
      <p:ext uri="{BB962C8B-B14F-4D97-AF65-F5344CB8AC3E}">
        <p14:creationId xmlns:p14="http://schemas.microsoft.com/office/powerpoint/2010/main" val="719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BEAA-5BCE-4D71-A3FF-64E18EC5EC28}"/>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BC0CAA9-F1CA-D795-BEA9-BDF2679DC051}"/>
              </a:ext>
            </a:extLst>
          </p:cNvPr>
          <p:cNvGraphicFramePr>
            <a:graphicFrameLocks noGrp="1"/>
          </p:cNvGraphicFramePr>
          <p:nvPr/>
        </p:nvGraphicFramePr>
        <p:xfrm>
          <a:off x="563659" y="2071603"/>
          <a:ext cx="5400000" cy="2880001"/>
        </p:xfrm>
        <a:graphic>
          <a:graphicData uri="http://schemas.openxmlformats.org/drawingml/2006/table">
            <a:tbl>
              <a:tblPr/>
              <a:tblGrid>
                <a:gridCol w="354808">
                  <a:extLst>
                    <a:ext uri="{9D8B030D-6E8A-4147-A177-3AD203B41FA5}">
                      <a16:colId xmlns:a16="http://schemas.microsoft.com/office/drawing/2014/main" val="4241951634"/>
                    </a:ext>
                  </a:extLst>
                </a:gridCol>
                <a:gridCol w="545192">
                  <a:extLst>
                    <a:ext uri="{9D8B030D-6E8A-4147-A177-3AD203B41FA5}">
                      <a16:colId xmlns:a16="http://schemas.microsoft.com/office/drawing/2014/main" val="3491258317"/>
                    </a:ext>
                  </a:extLst>
                </a:gridCol>
                <a:gridCol w="2604808">
                  <a:extLst>
                    <a:ext uri="{9D8B030D-6E8A-4147-A177-3AD203B41FA5}">
                      <a16:colId xmlns:a16="http://schemas.microsoft.com/office/drawing/2014/main" val="2854219860"/>
                    </a:ext>
                  </a:extLst>
                </a:gridCol>
                <a:gridCol w="441346">
                  <a:extLst>
                    <a:ext uri="{9D8B030D-6E8A-4147-A177-3AD203B41FA5}">
                      <a16:colId xmlns:a16="http://schemas.microsoft.com/office/drawing/2014/main" val="1473844585"/>
                    </a:ext>
                  </a:extLst>
                </a:gridCol>
                <a:gridCol w="770192">
                  <a:extLst>
                    <a:ext uri="{9D8B030D-6E8A-4147-A177-3AD203B41FA5}">
                      <a16:colId xmlns:a16="http://schemas.microsoft.com/office/drawing/2014/main" val="4077583706"/>
                    </a:ext>
                  </a:extLst>
                </a:gridCol>
                <a:gridCol w="683654">
                  <a:extLst>
                    <a:ext uri="{9D8B030D-6E8A-4147-A177-3AD203B41FA5}">
                      <a16:colId xmlns:a16="http://schemas.microsoft.com/office/drawing/2014/main" val="2530556644"/>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5578499"/>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069196991"/>
                  </a:ext>
                </a:extLst>
              </a:tr>
              <a:tr h="168915">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Happy Valley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584325826"/>
                  </a:ext>
                </a:extLst>
              </a:tr>
              <a:tr h="168915">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565898300"/>
                  </a:ext>
                </a:extLst>
              </a:tr>
              <a:tr h="168915">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Strictly Come Dancing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5835997"/>
                  </a:ext>
                </a:extLst>
              </a:tr>
              <a:tr h="168915">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Death in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79243661"/>
                  </a:ext>
                </a:extLst>
              </a:tr>
              <a:tr h="168915">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73645034"/>
                  </a:ext>
                </a:extLst>
              </a:tr>
              <a:tr h="168915">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Wild Isles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91676737"/>
                  </a:ext>
                </a:extLst>
              </a:tr>
              <a:tr h="168915">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Beyond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687301088"/>
                  </a:ext>
                </a:extLst>
              </a:tr>
              <a:tr h="168915">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l" fontAlgn="ctr"/>
                      <a:r>
                        <a:rPr lang="en-GB" sz="1000" b="0" i="0" u="none" strike="noStrike">
                          <a:solidFill>
                            <a:srgbClr val="000000"/>
                          </a:solidFill>
                          <a:effectLst/>
                          <a:latin typeface="Arial" panose="020B0604020202020204" pitchFamily="34" charset="0"/>
                        </a:rPr>
                        <a:t>Clarkson's Farm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672694868"/>
                  </a:ext>
                </a:extLst>
              </a:tr>
              <a:tr h="168915">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Unforgotten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434675831"/>
                  </a:ext>
                </a:extLst>
              </a:tr>
              <a:tr h="168915">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Planet Earth III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4209321459"/>
                  </a:ext>
                </a:extLst>
              </a:tr>
              <a:tr h="168915">
                <a:tc>
                  <a:txBody>
                    <a:bodyPr/>
                    <a:lstStyle/>
                    <a:p>
                      <a:pPr algn="ctr" fontAlgn="ctr"/>
                      <a:r>
                        <a:rPr lang="en-GB" sz="1000" b="0"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Call the Midwife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026538825"/>
                  </a:ext>
                </a:extLst>
              </a:tr>
              <a:tr h="168915">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Silent Witness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396175545"/>
                  </a:ext>
                </a:extLst>
              </a:tr>
              <a:tr h="168915">
                <a:tc>
                  <a:txBody>
                    <a:bodyPr/>
                    <a:lstStyle/>
                    <a:p>
                      <a:pPr algn="ctr" fontAlgn="ctr"/>
                      <a:r>
                        <a:rPr lang="en-GB" sz="10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Apprentice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1220349726"/>
                  </a:ext>
                </a:extLst>
              </a:tr>
              <a:tr h="168915">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1% Club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07365006"/>
                  </a:ext>
                </a:extLst>
              </a:tr>
              <a:tr h="177361">
                <a:tc>
                  <a:txBody>
                    <a:bodyPr/>
                    <a:lstStyle/>
                    <a:p>
                      <a:pPr algn="ctr" fontAlgn="ctr"/>
                      <a:r>
                        <a:rPr lang="en-GB" sz="1000" b="0"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Vigil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500697321"/>
                  </a:ext>
                </a:extLst>
              </a:tr>
            </a:tbl>
          </a:graphicData>
        </a:graphic>
      </p:graphicFrame>
      <p:graphicFrame>
        <p:nvGraphicFramePr>
          <p:cNvPr id="13" name="Table 12">
            <a:extLst>
              <a:ext uri="{FF2B5EF4-FFF2-40B4-BE49-F238E27FC236}">
                <a16:creationId xmlns:a16="http://schemas.microsoft.com/office/drawing/2014/main" id="{A2D23C6B-230F-A5EA-4AC9-CE24AD15D04C}"/>
              </a:ext>
            </a:extLst>
          </p:cNvPr>
          <p:cNvGraphicFramePr>
            <a:graphicFrameLocks noGrp="1"/>
          </p:cNvGraphicFramePr>
          <p:nvPr/>
        </p:nvGraphicFramePr>
        <p:xfrm>
          <a:off x="6294815" y="2071603"/>
          <a:ext cx="5400000" cy="2880001"/>
        </p:xfrm>
        <a:graphic>
          <a:graphicData uri="http://schemas.openxmlformats.org/drawingml/2006/table">
            <a:tbl>
              <a:tblPr/>
              <a:tblGrid>
                <a:gridCol w="354808">
                  <a:extLst>
                    <a:ext uri="{9D8B030D-6E8A-4147-A177-3AD203B41FA5}">
                      <a16:colId xmlns:a16="http://schemas.microsoft.com/office/drawing/2014/main" val="823531622"/>
                    </a:ext>
                  </a:extLst>
                </a:gridCol>
                <a:gridCol w="545192">
                  <a:extLst>
                    <a:ext uri="{9D8B030D-6E8A-4147-A177-3AD203B41FA5}">
                      <a16:colId xmlns:a16="http://schemas.microsoft.com/office/drawing/2014/main" val="261878859"/>
                    </a:ext>
                  </a:extLst>
                </a:gridCol>
                <a:gridCol w="2604807">
                  <a:extLst>
                    <a:ext uri="{9D8B030D-6E8A-4147-A177-3AD203B41FA5}">
                      <a16:colId xmlns:a16="http://schemas.microsoft.com/office/drawing/2014/main" val="854989038"/>
                    </a:ext>
                  </a:extLst>
                </a:gridCol>
                <a:gridCol w="441346">
                  <a:extLst>
                    <a:ext uri="{9D8B030D-6E8A-4147-A177-3AD203B41FA5}">
                      <a16:colId xmlns:a16="http://schemas.microsoft.com/office/drawing/2014/main" val="734687896"/>
                    </a:ext>
                  </a:extLst>
                </a:gridCol>
                <a:gridCol w="770193">
                  <a:extLst>
                    <a:ext uri="{9D8B030D-6E8A-4147-A177-3AD203B41FA5}">
                      <a16:colId xmlns:a16="http://schemas.microsoft.com/office/drawing/2014/main" val="3211714589"/>
                    </a:ext>
                  </a:extLst>
                </a:gridCol>
                <a:gridCol w="683654">
                  <a:extLst>
                    <a:ext uri="{9D8B030D-6E8A-4147-A177-3AD203B41FA5}">
                      <a16:colId xmlns:a16="http://schemas.microsoft.com/office/drawing/2014/main" val="811725385"/>
                    </a:ext>
                  </a:extLst>
                </a:gridCol>
              </a:tblGrid>
              <a:tr h="168915">
                <a:tc gridSpan="6">
                  <a:txBody>
                    <a:bodyPr/>
                    <a:lstStyle/>
                    <a:p>
                      <a:pPr algn="ctr" fontAlgn="ctr"/>
                      <a:r>
                        <a:rPr lang="en-GB" sz="1000" b="1" i="0" u="none" strike="noStrike">
                          <a:solidFill>
                            <a:srgbClr val="FFFFFF"/>
                          </a:solidFill>
                          <a:effectLst/>
                          <a:latin typeface="Arial" panose="020B0604020202020204" pitchFamily="34" charset="0"/>
                        </a:rPr>
                        <a:t>Top 30 series on UK Television 2023 (All Inds 4+, TV set viewing only)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3556840"/>
                  </a:ext>
                </a:extLst>
              </a:tr>
              <a:tr h="168915">
                <a:tc>
                  <a:txBody>
                    <a:bodyPr/>
                    <a:lstStyle/>
                    <a:p>
                      <a:pPr algn="ctr" fontAlgn="ctr"/>
                      <a:r>
                        <a:rPr lang="en-GB" sz="1000" b="1" i="0" u="none" strike="noStrike">
                          <a:solidFill>
                            <a:srgbClr val="000000"/>
                          </a:solidFill>
                          <a:effectLst/>
                          <a:latin typeface="Arial" panose="020B060402020202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Series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Ave aud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000" b="1" i="0" u="none" strike="noStrike">
                          <a:solidFill>
                            <a:srgbClr val="000000"/>
                          </a:solidFill>
                          <a:effectLst/>
                          <a:latin typeface="Arial" panose="020B0604020202020204" pitchFamily="34" charset="0"/>
                        </a:rPr>
                        <a:t>Episodes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57403625"/>
                  </a:ext>
                </a:extLst>
              </a:tr>
              <a:tr h="168915">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Sixth Commandment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3792991834"/>
                  </a:ext>
                </a:extLst>
              </a:tr>
              <a:tr h="168915">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Shetland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2906431748"/>
                  </a:ext>
                </a:extLst>
              </a:tr>
              <a:tr h="168915">
                <a:tc>
                  <a:txBody>
                    <a:bodyPr/>
                    <a:lstStyle/>
                    <a:p>
                      <a:pPr algn="ctr" fontAlgn="ctr"/>
                      <a:r>
                        <a:rPr lang="en-GB" sz="10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Vera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1647313"/>
                  </a:ext>
                </a:extLst>
              </a:tr>
              <a:tr h="168915">
                <a:tc>
                  <a:txBody>
                    <a:bodyPr/>
                    <a:lstStyle/>
                    <a:p>
                      <a:pPr algn="ctr" fontAlgn="ctr"/>
                      <a:r>
                        <a:rPr lang="en-GB" sz="1000" b="0"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The Night Agent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544223089"/>
                  </a:ext>
                </a:extLst>
              </a:tr>
              <a:tr h="168915">
                <a:tc>
                  <a:txBody>
                    <a:bodyPr/>
                    <a:lstStyle/>
                    <a:p>
                      <a:pPr algn="ctr" fontAlgn="ctr"/>
                      <a:r>
                        <a:rPr lang="en-GB" sz="1000" b="0" i="0" u="none" strike="noStrike">
                          <a:solidFill>
                            <a:srgbClr val="000000"/>
                          </a:solidFill>
                          <a:effectLst/>
                          <a:latin typeface="Arial" panose="020B060402020202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Britain's Got Talent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59043089"/>
                  </a:ext>
                </a:extLst>
              </a:tr>
              <a:tr h="168915">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Maryland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933321299"/>
                  </a:ext>
                </a:extLst>
              </a:tr>
              <a:tr h="168915">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Gold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BF1DE"/>
                    </a:solidFill>
                  </a:tcPr>
                </a:tc>
                <a:extLst>
                  <a:ext uri="{0D108BD9-81ED-4DB2-BD59-A6C34878D82A}">
                    <a16:rowId xmlns:a16="http://schemas.microsoft.com/office/drawing/2014/main" val="3854446922"/>
                  </a:ext>
                </a:extLst>
              </a:tr>
              <a:tr h="168915">
                <a:tc>
                  <a:txBody>
                    <a:bodyPr/>
                    <a:lstStyle/>
                    <a:p>
                      <a:pPr algn="ctr" fontAlgn="ctr"/>
                      <a:r>
                        <a:rPr lang="en-GB" sz="10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Grace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368013047"/>
                  </a:ext>
                </a:extLst>
              </a:tr>
              <a:tr h="168915">
                <a:tc>
                  <a:txBody>
                    <a:bodyPr/>
                    <a:lstStyle/>
                    <a:p>
                      <a:pPr algn="ctr" fontAlgn="ctr"/>
                      <a:r>
                        <a:rPr lang="en-GB" sz="10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Hunt for Raoul Moat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820191665"/>
                  </a:ext>
                </a:extLst>
              </a:tr>
              <a:tr h="168915">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Endeavour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585179552"/>
                  </a:ext>
                </a:extLst>
              </a:tr>
              <a:tr h="168915">
                <a:tc>
                  <a:txBody>
                    <a:bodyPr/>
                    <a:lstStyle/>
                    <a:p>
                      <a:pPr algn="ctr" fontAlgn="ctr"/>
                      <a:r>
                        <a:rPr lang="en-GB" sz="1000" b="0" i="0" u="none" strike="noStrike">
                          <a:solidFill>
                            <a:srgbClr val="000000"/>
                          </a:solidFill>
                          <a:effectLst/>
                          <a:latin typeface="Arial" panose="020B0604020202020204" pitchFamily="34" charset="0"/>
                        </a:rPr>
                        <a:t>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Long Shadow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701932818"/>
                  </a:ext>
                </a:extLst>
              </a:tr>
              <a:tr h="168915">
                <a:tc>
                  <a:txBody>
                    <a:bodyPr/>
                    <a:lstStyle/>
                    <a:p>
                      <a:pPr algn="ctr" fontAlgn="ctr"/>
                      <a:r>
                        <a:rPr lang="en-GB" sz="1000" b="0" i="0" u="none" strike="noStrike">
                          <a:solidFill>
                            <a:srgbClr val="000000"/>
                          </a:solidFill>
                          <a:effectLst/>
                          <a:latin typeface="Arial" panose="020B0604020202020204" pitchFamily="34" charset="0"/>
                        </a:rPr>
                        <a:t>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l" fontAlgn="ctr"/>
                      <a:r>
                        <a:rPr lang="en-GB" sz="1000" b="0" i="0" u="none" strike="noStrike">
                          <a:solidFill>
                            <a:srgbClr val="000000"/>
                          </a:solidFill>
                          <a:effectLst/>
                          <a:latin typeface="Arial" panose="020B0604020202020204" pitchFamily="34" charset="0"/>
                        </a:rPr>
                        <a:t>Beckham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643751431"/>
                  </a:ext>
                </a:extLst>
              </a:tr>
              <a:tr h="168915">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fontAlgn="ctr"/>
                      <a:r>
                        <a:rPr lang="en-GB" sz="1000" b="0" i="0" u="none" strike="noStrike">
                          <a:solidFill>
                            <a:srgbClr val="000000"/>
                          </a:solidFill>
                          <a:effectLst/>
                          <a:latin typeface="Arial" panose="020B0604020202020204" pitchFamily="34" charset="0"/>
                        </a:rPr>
                        <a:t>The Bay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0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694468992"/>
                  </a:ext>
                </a:extLst>
              </a:tr>
              <a:tr h="168915">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l" fontAlgn="ctr"/>
                      <a:r>
                        <a:rPr lang="en-GB" sz="1000" b="0" i="0" u="none" strike="noStrike">
                          <a:solidFill>
                            <a:srgbClr val="000000"/>
                          </a:solidFill>
                          <a:effectLst/>
                          <a:latin typeface="Arial" panose="020B0604020202020204" pitchFamily="34" charset="0"/>
                        </a:rPr>
                        <a:t>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6F1"/>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1290385404"/>
                  </a:ext>
                </a:extLst>
              </a:tr>
              <a:tr h="177361">
                <a:tc>
                  <a:txBody>
                    <a:bodyPr/>
                    <a:lstStyle/>
                    <a:p>
                      <a:pPr algn="ctr" fontAlgn="ctr"/>
                      <a:r>
                        <a:rPr lang="en-GB" sz="1000" b="0" i="0" u="none" strike="noStrike">
                          <a:solidFill>
                            <a:srgbClr val="000000"/>
                          </a:solidFill>
                          <a:effectLst/>
                          <a:latin typeface="Arial" panose="020B0604020202020204" pitchFamily="34" charset="0"/>
                        </a:rPr>
                        <a:t>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BBC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l" fontAlgn="ctr"/>
                      <a:r>
                        <a:rPr lang="en-GB" sz="1000" b="0" i="0" u="none" strike="noStrike">
                          <a:solidFill>
                            <a:srgbClr val="000000"/>
                          </a:solidFill>
                          <a:effectLst/>
                          <a:latin typeface="Arial" panose="020B0604020202020204" pitchFamily="34" charset="0"/>
                        </a:rPr>
                        <a:t>The Reckoning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GB" sz="10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69550726"/>
                  </a:ext>
                </a:extLst>
              </a:tr>
            </a:tbl>
          </a:graphicData>
        </a:graphic>
      </p:graphicFrame>
      <p:sp>
        <p:nvSpPr>
          <p:cNvPr id="2" name="Title 1">
            <a:extLst>
              <a:ext uri="{FF2B5EF4-FFF2-40B4-BE49-F238E27FC236}">
                <a16:creationId xmlns:a16="http://schemas.microsoft.com/office/drawing/2014/main" id="{0F9AFAC3-3054-4C7F-2F73-192409DE5B94}"/>
              </a:ext>
            </a:extLst>
          </p:cNvPr>
          <p:cNvSpPr>
            <a:spLocks noGrp="1"/>
          </p:cNvSpPr>
          <p:nvPr>
            <p:ph type="title"/>
          </p:nvPr>
        </p:nvSpPr>
        <p:spPr/>
        <p:txBody>
          <a:bodyPr/>
          <a:lstStyle/>
          <a:p>
            <a:r>
              <a:rPr lang="en-GB"/>
              <a:t>UK original content dominates the top 30 series of 2023</a:t>
            </a:r>
          </a:p>
        </p:txBody>
      </p:sp>
      <p:sp>
        <p:nvSpPr>
          <p:cNvPr id="8" name="Text Placeholder 2">
            <a:extLst>
              <a:ext uri="{FF2B5EF4-FFF2-40B4-BE49-F238E27FC236}">
                <a16:creationId xmlns:a16="http://schemas.microsoft.com/office/drawing/2014/main" id="{B9C10EAF-DBD3-8184-CC31-D4E850646572}"/>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2023, Individuals. TV set viewing, Average audience per episode (excludes one-offs, kids, films and sports), all channels, and includes repeats.</a:t>
            </a:r>
          </a:p>
        </p:txBody>
      </p:sp>
    </p:spTree>
    <p:extLst>
      <p:ext uri="{BB962C8B-B14F-4D97-AF65-F5344CB8AC3E}">
        <p14:creationId xmlns:p14="http://schemas.microsoft.com/office/powerpoint/2010/main" val="41440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2BA3-E9E4-29D9-62F4-A876C8FBB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A3024-25DD-EA6A-1770-649DFF7AFB2C}"/>
              </a:ext>
            </a:extLst>
          </p:cNvPr>
          <p:cNvSpPr>
            <a:spLocks noGrp="1"/>
          </p:cNvSpPr>
          <p:nvPr>
            <p:ph type="title"/>
          </p:nvPr>
        </p:nvSpPr>
        <p:spPr>
          <a:xfrm>
            <a:off x="189827" y="176952"/>
            <a:ext cx="11891645" cy="1021181"/>
          </a:xfrm>
        </p:spPr>
        <p:txBody>
          <a:bodyPr/>
          <a:lstStyle/>
          <a:p>
            <a:r>
              <a:rPr lang="en-GB"/>
              <a:t>The TV set remains the home for viewing to high-quality content</a:t>
            </a:r>
          </a:p>
        </p:txBody>
      </p:sp>
      <p:sp>
        <p:nvSpPr>
          <p:cNvPr id="3" name="Text Placeholder 2">
            <a:extLst>
              <a:ext uri="{FF2B5EF4-FFF2-40B4-BE49-F238E27FC236}">
                <a16:creationId xmlns:a16="http://schemas.microsoft.com/office/drawing/2014/main" id="{C709FFF0-4BB2-87BC-868E-594D4058FB81}"/>
              </a:ext>
            </a:extLst>
          </p:cNvPr>
          <p:cNvSpPr>
            <a:spLocks noGrp="1"/>
          </p:cNvSpPr>
          <p:nvPr>
            <p:ph type="body" sz="quarter" idx="15"/>
          </p:nvPr>
        </p:nvSpPr>
        <p:spPr/>
        <p:txBody>
          <a:bodyPr/>
          <a:lstStyle/>
          <a:p>
            <a:r>
              <a:rPr lang="en-GB"/>
              <a:t>Source: Barb</a:t>
            </a:r>
          </a:p>
        </p:txBody>
      </p:sp>
      <p:graphicFrame>
        <p:nvGraphicFramePr>
          <p:cNvPr id="6" name="Chart 5">
            <a:extLst>
              <a:ext uri="{FF2B5EF4-FFF2-40B4-BE49-F238E27FC236}">
                <a16:creationId xmlns:a16="http://schemas.microsoft.com/office/drawing/2014/main" id="{07DE11B3-B197-E0C4-F0BD-6E9B8EB6A8E3}"/>
              </a:ext>
            </a:extLst>
          </p:cNvPr>
          <p:cNvGraphicFramePr/>
          <p:nvPr/>
        </p:nvGraphicFramePr>
        <p:xfrm>
          <a:off x="2286000" y="883285"/>
          <a:ext cx="8300720" cy="4950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B97B9A1-EF7C-D86D-09D6-8F22A205E469}"/>
              </a:ext>
            </a:extLst>
          </p:cNvPr>
          <p:cNvSpPr txBox="1"/>
          <p:nvPr/>
        </p:nvSpPr>
        <p:spPr>
          <a:xfrm>
            <a:off x="4765040" y="3167390"/>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34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28858022-8076-DE75-EB4B-823F7F0DA8BA}"/>
              </a:ext>
            </a:extLst>
          </p:cNvPr>
          <p:cNvSpPr txBox="1"/>
          <p:nvPr/>
        </p:nvSpPr>
        <p:spPr>
          <a:xfrm>
            <a:off x="300355" y="1092200"/>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2023,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9891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pink jacket picking flowers&#10;&#10;Description automatically generated">
            <a:extLst>
              <a:ext uri="{FF2B5EF4-FFF2-40B4-BE49-F238E27FC236}">
                <a16:creationId xmlns:a16="http://schemas.microsoft.com/office/drawing/2014/main" id="{0BB94A80-93CC-0DA2-8D86-24F2384FE34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4"/>
            <a:ext cx="9465276" cy="6858003"/>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1000">
                <a:srgbClr val="000000">
                  <a:lumMod val="0"/>
                  <a:alpha val="62000"/>
                </a:srgbClr>
              </a:gs>
              <a:gs pos="69000">
                <a:schemeClr val="bg1">
                  <a:alpha val="0"/>
                </a:schemeClr>
              </a:gs>
            </a:gsLst>
            <a:lin ang="19800000" scaled="0"/>
            <a:tileRect/>
          </a:gradFill>
          <a:ln>
            <a:noFill/>
          </a:ln>
        </p:spPr>
        <p:txBody>
          <a:bodyPr vert="horz" wrap="square" lIns="90500" tIns="108000" rIns="90500" bIns="45250" numCol="1" anchor="t" anchorCtr="0" compatLnSpc="1">
            <a:prstTxWarp prst="textNoShape">
              <a:avLst/>
            </a:prstTxWarp>
          </a:bodyPr>
          <a:lstStyle/>
          <a:p>
            <a:pPr marL="0" marR="0" lvl="0" indent="0" algn="l" defTabSz="9036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15254"/>
              </a:solidFill>
              <a:effectLst/>
              <a:uLnTx/>
              <a:uFillTx/>
              <a:latin typeface="Arial"/>
              <a:ea typeface="+mn-ea"/>
              <a:cs typeface="+mn-cs"/>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 trusted &amp; safe environment </a:t>
            </a:r>
            <a:br>
              <a:rPr lang="en-GB" dirty="0"/>
            </a:br>
            <a:r>
              <a:rPr lang="en-GB" dirty="0"/>
              <a:t>for brands</a:t>
            </a:r>
          </a:p>
        </p:txBody>
      </p:sp>
      <p:sp>
        <p:nvSpPr>
          <p:cNvPr id="2" name="Text Placeholder 1">
            <a:extLst>
              <a:ext uri="{FF2B5EF4-FFF2-40B4-BE49-F238E27FC236}">
                <a16:creationId xmlns:a16="http://schemas.microsoft.com/office/drawing/2014/main" id="{AC6FB535-37AD-437D-8EAB-9B88E9124D76}"/>
              </a:ext>
            </a:extLst>
          </p:cNvPr>
          <p:cNvSpPr>
            <a:spLocks noGrp="1"/>
          </p:cNvSpPr>
          <p:nvPr>
            <p:ph type="body" sz="quarter" idx="14"/>
          </p:nvPr>
        </p:nvSpPr>
        <p:spPr/>
        <p:txBody>
          <a:bodyPr/>
          <a:lstStyle/>
          <a:p>
            <a:r>
              <a:rPr lang="en-US" dirty="0"/>
              <a:t>SECTION TWO</a:t>
            </a:r>
            <a:endParaRPr lang="en-GB" dirty="0"/>
          </a:p>
        </p:txBody>
      </p:sp>
      <p:cxnSp>
        <p:nvCxnSpPr>
          <p:cNvPr id="7" name="Straight Connector 6">
            <a:extLst>
              <a:ext uri="{FF2B5EF4-FFF2-40B4-BE49-F238E27FC236}">
                <a16:creationId xmlns:a16="http://schemas.microsoft.com/office/drawing/2014/main" id="{26279435-AD60-4A15-8DCB-51DA8161582C}"/>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D72F37-7679-4327-97F6-AB3D294E829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Boots – Spring Mission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388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holding a wooden board with food on it&#10;&#10;Description automatically generated">
            <a:extLst>
              <a:ext uri="{FF2B5EF4-FFF2-40B4-BE49-F238E27FC236}">
                <a16:creationId xmlns:a16="http://schemas.microsoft.com/office/drawing/2014/main" id="{E732BBA0-3368-3641-E451-B8DF16CE426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Box 8">
            <a:extLst>
              <a:ext uri="{FF2B5EF4-FFF2-40B4-BE49-F238E27FC236}">
                <a16:creationId xmlns:a16="http://schemas.microsoft.com/office/drawing/2014/main" id="{83BC3494-7047-468E-95E7-6E2753EE2079}"/>
              </a:ext>
            </a:extLst>
          </p:cNvPr>
          <p:cNvSpPr txBox="1"/>
          <p:nvPr/>
        </p:nvSpPr>
        <p:spPr>
          <a:xfrm rot="16200000">
            <a:off x="10486930" y="4324278"/>
            <a:ext cx="2982494" cy="246221"/>
          </a:xfrm>
          <a:prstGeom prst="rect">
            <a:avLst/>
          </a:prstGeom>
          <a:noFill/>
        </p:spPr>
        <p:txBody>
          <a:bodyPr wrap="square" rtlCol="0">
            <a:spAutoFit/>
          </a:bodyPr>
          <a:lstStyle/>
          <a:p>
            <a:r>
              <a:rPr lang="en-GB" sz="1000" dirty="0">
                <a:solidFill>
                  <a:schemeClr val="bg1"/>
                </a:solidFill>
              </a:rPr>
              <a:t>Jamie’s 5 Ingredient Meals – Channel 4 </a:t>
            </a:r>
          </a:p>
        </p:txBody>
      </p:sp>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is a trusted &amp; safe environment for brands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73175" cy="3651531"/>
          </a:xfrm>
        </p:spPr>
        <p:txBody>
          <a:bodyPr>
            <a:norm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000" dirty="0">
                <a:solidFill>
                  <a:schemeClr val="tx1"/>
                </a:solidFill>
              </a:rPr>
              <a:t> </a:t>
            </a:r>
            <a:r>
              <a:rPr lang="en-GB" sz="2000" dirty="0"/>
              <a:t>TV’s hidden value includes high value exchange, strong costly signals and high attention levels.</a:t>
            </a:r>
          </a:p>
          <a:p>
            <a:pPr marL="285750" indent="-285750">
              <a:spcAft>
                <a:spcPts val="1200"/>
              </a:spcAft>
              <a:buFont typeface="Arial" panose="020B0604020202020204" pitchFamily="34" charset="0"/>
              <a:buChar char="—"/>
            </a:pPr>
            <a:r>
              <a:rPr lang="en-GB" sz="2000" dirty="0"/>
              <a:t>TV ads were most trusted by the UK public (35%)</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0277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2502EA-6FDF-E630-7811-7893D156D6D3}"/>
              </a:ext>
            </a:extLst>
          </p:cNvPr>
          <p:cNvSpPr>
            <a:spLocks noGrp="1"/>
          </p:cNvSpPr>
          <p:nvPr>
            <p:ph type="title"/>
          </p:nvPr>
        </p:nvSpPr>
        <p:spPr/>
        <p:txBody>
          <a:bodyPr/>
          <a:lstStyle/>
          <a:p>
            <a:r>
              <a:rPr lang="en-GB" dirty="0"/>
              <a:t>TV’s hidden value</a:t>
            </a:r>
          </a:p>
        </p:txBody>
      </p:sp>
      <p:grpSp>
        <p:nvGrpSpPr>
          <p:cNvPr id="3" name="Group 4">
            <a:extLst>
              <a:ext uri="{FF2B5EF4-FFF2-40B4-BE49-F238E27FC236}">
                <a16:creationId xmlns:a16="http://schemas.microsoft.com/office/drawing/2014/main" id="{1AC9F6B4-D0D5-4815-EAE5-764B16B15AD8}"/>
              </a:ext>
            </a:extLst>
          </p:cNvPr>
          <p:cNvGrpSpPr>
            <a:grpSpLocks noChangeAspect="1"/>
          </p:cNvGrpSpPr>
          <p:nvPr/>
        </p:nvGrpSpPr>
        <p:grpSpPr bwMode="auto">
          <a:xfrm>
            <a:off x="2667955" y="1173819"/>
            <a:ext cx="6982668" cy="4510362"/>
            <a:chOff x="6722" y="3088"/>
            <a:chExt cx="304" cy="215"/>
          </a:xfrm>
          <a:solidFill>
            <a:schemeClr val="tx2"/>
          </a:solidFill>
        </p:grpSpPr>
        <p:sp>
          <p:nvSpPr>
            <p:cNvPr id="7" name="Oval 5">
              <a:extLst>
                <a:ext uri="{FF2B5EF4-FFF2-40B4-BE49-F238E27FC236}">
                  <a16:creationId xmlns:a16="http://schemas.microsoft.com/office/drawing/2014/main" id="{11B7AB5C-6E4F-9893-A30D-3536A0E50E33}"/>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D35BA474-1C59-707D-13F6-4E73092A3646}"/>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B543B350-487C-2455-D119-DD370480E597}"/>
              </a:ext>
            </a:extLst>
          </p:cNvPr>
          <p:cNvSpPr/>
          <p:nvPr/>
        </p:nvSpPr>
        <p:spPr>
          <a:xfrm>
            <a:off x="5696465" y="4122537"/>
            <a:ext cx="601120" cy="42474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5BBF13-54D2-381D-286E-D447537B506C}"/>
              </a:ext>
            </a:extLst>
          </p:cNvPr>
          <p:cNvSpPr txBox="1"/>
          <p:nvPr/>
        </p:nvSpPr>
        <p:spPr>
          <a:xfrm>
            <a:off x="3008557" y="1698280"/>
            <a:ext cx="4567968" cy="2585323"/>
          </a:xfrm>
          <a:prstGeom prst="rect">
            <a:avLst/>
          </a:prstGeom>
          <a:noFill/>
        </p:spPr>
        <p:txBody>
          <a:bodyPr wrap="square" rtlCol="0">
            <a:spAutoFit/>
          </a:bodyPr>
          <a:lstStyle/>
          <a:p>
            <a:pPr algn="l"/>
            <a:r>
              <a:rPr lang="en-GB" dirty="0"/>
              <a:t>High value exchange</a:t>
            </a:r>
          </a:p>
          <a:p>
            <a:pPr algn="l"/>
            <a:endParaRPr lang="en-GB" dirty="0"/>
          </a:p>
          <a:p>
            <a:pPr algn="l"/>
            <a:r>
              <a:rPr lang="en-GB" dirty="0"/>
              <a:t>Shared viewing</a:t>
            </a:r>
          </a:p>
          <a:p>
            <a:pPr algn="l"/>
            <a:endParaRPr lang="en-GB" dirty="0"/>
          </a:p>
          <a:p>
            <a:pPr algn="l"/>
            <a:r>
              <a:rPr lang="en-GB" dirty="0"/>
              <a:t>Strong costly signals</a:t>
            </a:r>
          </a:p>
          <a:p>
            <a:pPr algn="l"/>
            <a:endParaRPr lang="en-GB" dirty="0"/>
          </a:p>
          <a:p>
            <a:pPr algn="l"/>
            <a:r>
              <a:rPr lang="en-GB" dirty="0"/>
              <a:t>Trusted </a:t>
            </a:r>
          </a:p>
          <a:p>
            <a:pPr algn="l"/>
            <a:endParaRPr lang="en-GB" dirty="0"/>
          </a:p>
          <a:p>
            <a:pPr algn="l"/>
            <a:r>
              <a:rPr lang="en-GB" dirty="0"/>
              <a:t>Not perceived to be targeted</a:t>
            </a:r>
          </a:p>
        </p:txBody>
      </p:sp>
      <p:sp>
        <p:nvSpPr>
          <p:cNvPr id="6" name="TextBox 5">
            <a:extLst>
              <a:ext uri="{FF2B5EF4-FFF2-40B4-BE49-F238E27FC236}">
                <a16:creationId xmlns:a16="http://schemas.microsoft.com/office/drawing/2014/main" id="{2940FEB7-991B-590D-CBE0-204E34F14D61}"/>
              </a:ext>
            </a:extLst>
          </p:cNvPr>
          <p:cNvSpPr txBox="1"/>
          <p:nvPr/>
        </p:nvSpPr>
        <p:spPr>
          <a:xfrm>
            <a:off x="6576173" y="1698279"/>
            <a:ext cx="4567968" cy="2585323"/>
          </a:xfrm>
          <a:prstGeom prst="rect">
            <a:avLst/>
          </a:prstGeom>
          <a:noFill/>
        </p:spPr>
        <p:txBody>
          <a:bodyPr wrap="square" rtlCol="0">
            <a:spAutoFit/>
          </a:bodyPr>
          <a:lstStyle/>
          <a:p>
            <a:pPr algn="l"/>
            <a:r>
              <a:rPr lang="en-GB" dirty="0"/>
              <a:t>Big screen</a:t>
            </a:r>
          </a:p>
          <a:p>
            <a:pPr algn="l"/>
            <a:endParaRPr lang="en-GB" dirty="0"/>
          </a:p>
          <a:p>
            <a:pPr algn="l"/>
            <a:r>
              <a:rPr lang="en-GB" dirty="0"/>
              <a:t>High attention levels</a:t>
            </a:r>
          </a:p>
          <a:p>
            <a:pPr algn="l"/>
            <a:endParaRPr lang="en-GB" dirty="0"/>
          </a:p>
          <a:p>
            <a:pPr algn="l"/>
            <a:r>
              <a:rPr lang="en-GB" dirty="0"/>
              <a:t>High completion rates</a:t>
            </a:r>
          </a:p>
          <a:p>
            <a:pPr algn="l"/>
            <a:endParaRPr lang="en-GB" dirty="0"/>
          </a:p>
          <a:p>
            <a:pPr algn="l"/>
            <a:r>
              <a:rPr lang="en-GB" dirty="0"/>
              <a:t>Bot free</a:t>
            </a:r>
          </a:p>
          <a:p>
            <a:pPr algn="l"/>
            <a:endParaRPr lang="en-GB" dirty="0"/>
          </a:p>
          <a:p>
            <a:pPr algn="l"/>
            <a:r>
              <a:rPr lang="en-GB" dirty="0"/>
              <a:t>Regulated / Ad clearance</a:t>
            </a:r>
          </a:p>
        </p:txBody>
      </p:sp>
    </p:spTree>
    <p:extLst>
      <p:ext uri="{BB962C8B-B14F-4D97-AF65-F5344CB8AC3E}">
        <p14:creationId xmlns:p14="http://schemas.microsoft.com/office/powerpoint/2010/main" val="14630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ffectLst>
            <a:outerShdw blurRad="228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8978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26A267-C623-4B5D-91E8-60FB6E520C02}"/>
              </a:ext>
            </a:extLst>
          </p:cNvPr>
          <p:cNvSpPr>
            <a:spLocks noGrp="1"/>
          </p:cNvSpPr>
          <p:nvPr>
            <p:ph type="title"/>
          </p:nvPr>
        </p:nvSpPr>
        <p:spPr>
          <a:xfrm>
            <a:off x="371475" y="359944"/>
            <a:ext cx="11341099" cy="1021181"/>
          </a:xfrm>
        </p:spPr>
        <p:txBody>
          <a:bodyPr/>
          <a:lstStyle/>
          <a:p>
            <a:r>
              <a:rPr lang="en-GB" dirty="0"/>
              <a:t>1. Who is Thinkbox?</a:t>
            </a:r>
          </a:p>
        </p:txBody>
      </p:sp>
      <p:sp>
        <p:nvSpPr>
          <p:cNvPr id="10" name="TextBox 9">
            <a:extLst>
              <a:ext uri="{FF2B5EF4-FFF2-40B4-BE49-F238E27FC236}">
                <a16:creationId xmlns:a16="http://schemas.microsoft.com/office/drawing/2014/main" id="{2B0BB5C3-A9D7-4C5F-95A6-E5FECA05DEA4}"/>
              </a:ext>
            </a:extLst>
          </p:cNvPr>
          <p:cNvSpPr txBox="1"/>
          <p:nvPr/>
        </p:nvSpPr>
        <p:spPr>
          <a:xfrm>
            <a:off x="371475" y="1040130"/>
            <a:ext cx="10949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Thinkbox is the marketing body for commercial TV in the UK, in all its forms. It works with the marketing community with a single ambition: </a:t>
            </a:r>
            <a:r>
              <a:rPr kumimoji="0" lang="en-GB" sz="1800" b="1" i="0" u="none" strike="noStrike" kern="1200" cap="none" spc="0" normalizeH="0" baseline="0" noProof="0" dirty="0">
                <a:ln>
                  <a:noFill/>
                </a:ln>
                <a:solidFill>
                  <a:srgbClr val="4D4D4D"/>
                </a:solidFill>
                <a:effectLst/>
                <a:uLnTx/>
                <a:uFillTx/>
                <a:latin typeface="Arial"/>
                <a:ea typeface="+mn-ea"/>
                <a:cs typeface="+mn-cs"/>
              </a:rPr>
              <a:t>to help advertisers get the best out of today’s TV.</a:t>
            </a:r>
            <a:endParaRPr kumimoji="0" lang="en-GB" sz="1600" b="1"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a:extLst>
              <a:ext uri="{FF2B5EF4-FFF2-40B4-BE49-F238E27FC236}">
                <a16:creationId xmlns:a16="http://schemas.microsoft.com/office/drawing/2014/main" id="{3FECCCE3-3A36-45E0-9022-9BDDD202480E}"/>
              </a:ext>
            </a:extLst>
          </p:cNvPr>
          <p:cNvSpPr txBox="1"/>
          <p:nvPr/>
        </p:nvSpPr>
        <p:spPr>
          <a:xfrm>
            <a:off x="1446545" y="1835112"/>
            <a:ext cx="2223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Main shareholders</a:t>
            </a:r>
          </a:p>
        </p:txBody>
      </p:sp>
      <p:pic>
        <p:nvPicPr>
          <p:cNvPr id="15" name="Picture 6" descr="http://www.ruddstudio.com/wp-content/uploads/ITV_logo_1024.jpg">
            <a:extLst>
              <a:ext uri="{FF2B5EF4-FFF2-40B4-BE49-F238E27FC236}">
                <a16:creationId xmlns:a16="http://schemas.microsoft.com/office/drawing/2014/main" id="{88D6F249-31D1-402E-95AC-9DE76018E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354" y="2555183"/>
            <a:ext cx="1831601" cy="10292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236B889-C599-4F6A-973E-FECC059D1138}"/>
              </a:ext>
            </a:extLst>
          </p:cNvPr>
          <p:cNvCxnSpPr/>
          <p:nvPr/>
        </p:nvCxnSpPr>
        <p:spPr>
          <a:xfrm>
            <a:off x="4199517"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094153-BA8C-486C-904F-2930BD98EC7A}"/>
              </a:ext>
            </a:extLst>
          </p:cNvPr>
          <p:cNvSpPr txBox="1"/>
          <p:nvPr/>
        </p:nvSpPr>
        <p:spPr>
          <a:xfrm>
            <a:off x="5294358" y="1887325"/>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Associates &amp; supporters</a:t>
            </a:r>
          </a:p>
        </p:txBody>
      </p:sp>
      <p:cxnSp>
        <p:nvCxnSpPr>
          <p:cNvPr id="23" name="Straight Connector 22">
            <a:extLst>
              <a:ext uri="{FF2B5EF4-FFF2-40B4-BE49-F238E27FC236}">
                <a16:creationId xmlns:a16="http://schemas.microsoft.com/office/drawing/2014/main" id="{A4810667-02D9-4BB0-95B4-DEAA30215D5B}"/>
              </a:ext>
            </a:extLst>
          </p:cNvPr>
          <p:cNvCxnSpPr/>
          <p:nvPr/>
        </p:nvCxnSpPr>
        <p:spPr>
          <a:xfrm>
            <a:off x="9225273" y="2161670"/>
            <a:ext cx="0" cy="342000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8" descr="C:\Users\visha.naul\AppData\Local\Microsoft\Windows\Temporary Internet Files\Content.Outlook\FW2JO05I\STV_MASTER_POS_RGB (2).jpg">
            <a:extLst>
              <a:ext uri="{FF2B5EF4-FFF2-40B4-BE49-F238E27FC236}">
                <a16:creationId xmlns:a16="http://schemas.microsoft.com/office/drawing/2014/main" id="{0C72A7CE-B924-4D06-B097-98409B929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326" y="5196288"/>
            <a:ext cx="937745" cy="6536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45F7812-3E44-46CD-B9FD-E5D1BC4FCC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479" y="3073462"/>
            <a:ext cx="1134232" cy="662580"/>
          </a:xfrm>
          <a:prstGeom prst="rect">
            <a:avLst/>
          </a:prstGeom>
        </p:spPr>
      </p:pic>
      <p:pic>
        <p:nvPicPr>
          <p:cNvPr id="35" name="Picture 34">
            <a:extLst>
              <a:ext uri="{FF2B5EF4-FFF2-40B4-BE49-F238E27FC236}">
                <a16:creationId xmlns:a16="http://schemas.microsoft.com/office/drawing/2014/main" id="{15051DC4-D515-44AC-B062-9007130755DB}"/>
              </a:ext>
            </a:extLst>
          </p:cNvPr>
          <p:cNvPicPr>
            <a:picLocks noChangeAspect="1"/>
          </p:cNvPicPr>
          <p:nvPr/>
        </p:nvPicPr>
        <p:blipFill rotWithShape="1">
          <a:blip r:embed="rId6">
            <a:extLst>
              <a:ext uri="{28A0092B-C50C-407E-A947-70E740481C1C}">
                <a14:useLocalDpi xmlns:a14="http://schemas.microsoft.com/office/drawing/2010/main" val="0"/>
              </a:ext>
            </a:extLst>
          </a:blip>
          <a:srcRect t="16321" b="15829"/>
          <a:stretch/>
        </p:blipFill>
        <p:spPr>
          <a:xfrm>
            <a:off x="7815799" y="2979662"/>
            <a:ext cx="1143692" cy="603638"/>
          </a:xfrm>
          <a:prstGeom prst="rect">
            <a:avLst/>
          </a:prstGeom>
        </p:spPr>
      </p:pic>
      <p:pic>
        <p:nvPicPr>
          <p:cNvPr id="33" name="Picture 32">
            <a:extLst>
              <a:ext uri="{FF2B5EF4-FFF2-40B4-BE49-F238E27FC236}">
                <a16:creationId xmlns:a16="http://schemas.microsoft.com/office/drawing/2014/main" id="{F9A671D7-BAE6-4826-8553-36BFC2B5A23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4290" t="13528" r="14841" b="12972"/>
          <a:stretch/>
        </p:blipFill>
        <p:spPr>
          <a:xfrm>
            <a:off x="7604896" y="2139301"/>
            <a:ext cx="1255368" cy="694339"/>
          </a:xfrm>
          <a:prstGeom prst="rect">
            <a:avLst/>
          </a:prstGeom>
        </p:spPr>
      </p:pic>
      <p:sp>
        <p:nvSpPr>
          <p:cNvPr id="37" name="TextBox 36">
            <a:extLst>
              <a:ext uri="{FF2B5EF4-FFF2-40B4-BE49-F238E27FC236}">
                <a16:creationId xmlns:a16="http://schemas.microsoft.com/office/drawing/2014/main" id="{46BEBF02-04A4-4798-B690-42FC586AE160}"/>
              </a:ext>
            </a:extLst>
          </p:cNvPr>
          <p:cNvSpPr txBox="1"/>
          <p:nvPr/>
        </p:nvSpPr>
        <p:spPr>
          <a:xfrm>
            <a:off x="9792124" y="1936156"/>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n-ea"/>
                <a:cs typeface="+mn-cs"/>
              </a:rPr>
              <a:t>Member of</a:t>
            </a:r>
          </a:p>
        </p:txBody>
      </p:sp>
      <p:pic>
        <p:nvPicPr>
          <p:cNvPr id="1026" name="Picture 5" descr="image001">
            <a:extLst>
              <a:ext uri="{FF2B5EF4-FFF2-40B4-BE49-F238E27FC236}">
                <a16:creationId xmlns:a16="http://schemas.microsoft.com/office/drawing/2014/main" id="{3BBC1337-614F-411B-A9EE-683DEB1271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8983" y="3316449"/>
            <a:ext cx="1817934" cy="77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eningen Tenk TV">
            <a:extLst>
              <a:ext uri="{FF2B5EF4-FFF2-40B4-BE49-F238E27FC236}">
                <a16:creationId xmlns:a16="http://schemas.microsoft.com/office/drawing/2014/main" id="{24ABBD3C-785C-4E71-9C53-8986654026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615" y="2383814"/>
            <a:ext cx="1563657" cy="4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 Ireland - Providing precise viewership data and promoting the power of  television with a commitment to excellence, vision and adaptability. - TAM  Ireland">
            <a:extLst>
              <a:ext uri="{FF2B5EF4-FFF2-40B4-BE49-F238E27FC236}">
                <a16:creationId xmlns:a16="http://schemas.microsoft.com/office/drawing/2014/main" id="{59F956A2-FD33-44AA-8670-10578BC120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876" y="3968554"/>
            <a:ext cx="1109858" cy="62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Sky Media - Sky Media">
            <a:extLst>
              <a:ext uri="{FF2B5EF4-FFF2-40B4-BE49-F238E27FC236}">
                <a16:creationId xmlns:a16="http://schemas.microsoft.com/office/drawing/2014/main" id="{1DC5A4AE-7627-4087-ABF9-36ABE92F7E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003" y="3490638"/>
            <a:ext cx="2952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357E6B7-0EBF-ABE2-502C-486276CB71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7202" y="5342772"/>
            <a:ext cx="2099922" cy="42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CCE7D523-FD3E-3031-6371-04A0456CFC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003" y="2454164"/>
            <a:ext cx="802657" cy="1084589"/>
          </a:xfrm>
          <a:prstGeom prst="rect">
            <a:avLst/>
          </a:prstGeom>
        </p:spPr>
      </p:pic>
      <p:pic>
        <p:nvPicPr>
          <p:cNvPr id="3" name="Picture 2" descr="Netflix | Brand Assets | Logos">
            <a:extLst>
              <a:ext uri="{FF2B5EF4-FFF2-40B4-BE49-F238E27FC236}">
                <a16:creationId xmlns:a16="http://schemas.microsoft.com/office/drawing/2014/main" id="{3ECD98B5-FB80-AD71-40AB-1A6E5773FE3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493" t="29985" r="16185" b="31233"/>
          <a:stretch/>
        </p:blipFill>
        <p:spPr bwMode="auto">
          <a:xfrm>
            <a:off x="6002938" y="3867927"/>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EBC7CA5-9F70-02E7-0482-926B38CBE8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2024" y="3217548"/>
            <a:ext cx="1462699" cy="369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BBF035-68D7-2B32-774A-3BCA017F50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9722" y="4386151"/>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text on a black background&#10;&#10;Description automatically generated">
            <a:extLst>
              <a:ext uri="{FF2B5EF4-FFF2-40B4-BE49-F238E27FC236}">
                <a16:creationId xmlns:a16="http://schemas.microsoft.com/office/drawing/2014/main" id="{1A37A903-82AA-D7FC-96B5-9836849B47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4506" y="4538874"/>
            <a:ext cx="951889" cy="594132"/>
          </a:xfrm>
          <a:prstGeom prst="rect">
            <a:avLst/>
          </a:prstGeom>
        </p:spPr>
      </p:pic>
      <p:pic>
        <p:nvPicPr>
          <p:cNvPr id="5" name="Picture 4">
            <a:extLst>
              <a:ext uri="{FF2B5EF4-FFF2-40B4-BE49-F238E27FC236}">
                <a16:creationId xmlns:a16="http://schemas.microsoft.com/office/drawing/2014/main" id="{6EA669D3-4609-AA94-E182-0A90ED81829F}"/>
              </a:ext>
            </a:extLst>
          </p:cNvPr>
          <p:cNvPicPr>
            <a:picLocks noChangeAspect="1"/>
          </p:cNvPicPr>
          <p:nvPr/>
        </p:nvPicPr>
        <p:blipFill rotWithShape="1">
          <a:blip r:embed="rId18"/>
          <a:srcRect l="-2666" t="27494" r="2666" b="27134"/>
          <a:stretch/>
        </p:blipFill>
        <p:spPr>
          <a:xfrm>
            <a:off x="7604896" y="3694299"/>
            <a:ext cx="1355540" cy="61504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D7F683BB-5D5F-0605-A6A2-62F57E6D01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2692" y="4547471"/>
            <a:ext cx="1548698" cy="1428237"/>
          </a:xfrm>
          <a:prstGeom prst="rect">
            <a:avLst/>
          </a:prstGeom>
        </p:spPr>
      </p:pic>
      <p:pic>
        <p:nvPicPr>
          <p:cNvPr id="13" name="Picture 12" descr="A logo of a company&#10;&#10;Description automatically generated">
            <a:extLst>
              <a:ext uri="{FF2B5EF4-FFF2-40B4-BE49-F238E27FC236}">
                <a16:creationId xmlns:a16="http://schemas.microsoft.com/office/drawing/2014/main" id="{AE726646-D184-7256-34B5-63D703E0FA60}"/>
              </a:ext>
            </a:extLst>
          </p:cNvPr>
          <p:cNvPicPr>
            <a:picLocks noChangeAspect="1"/>
          </p:cNvPicPr>
          <p:nvPr/>
        </p:nvPicPr>
        <p:blipFill>
          <a:blip r:embed="rId20">
            <a:extLst>
              <a:ext uri="{28A0092B-C50C-407E-A947-70E740481C1C}">
                <a14:useLocalDpi xmlns:a14="http://schemas.microsoft.com/office/drawing/2010/main" val="0"/>
              </a:ext>
            </a:extLst>
          </a:blip>
          <a:srcRect t="11856" b="14757"/>
          <a:stretch/>
        </p:blipFill>
        <p:spPr>
          <a:xfrm>
            <a:off x="6275214" y="2293308"/>
            <a:ext cx="1079937" cy="792526"/>
          </a:xfrm>
          <a:prstGeom prst="rect">
            <a:avLst/>
          </a:prstGeom>
        </p:spPr>
      </p:pic>
      <p:pic>
        <p:nvPicPr>
          <p:cNvPr id="12" name="Picture 11" descr="A white number on a red circle&#10;&#10;Description automatically generated">
            <a:extLst>
              <a:ext uri="{FF2B5EF4-FFF2-40B4-BE49-F238E27FC236}">
                <a16:creationId xmlns:a16="http://schemas.microsoft.com/office/drawing/2014/main" id="{A678FB12-80BF-1A6B-184F-8771F858D14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13766" y="4869382"/>
            <a:ext cx="873875" cy="873875"/>
          </a:xfrm>
          <a:prstGeom prst="rect">
            <a:avLst/>
          </a:prstGeom>
        </p:spPr>
      </p:pic>
    </p:spTree>
    <p:extLst>
      <p:ext uri="{BB962C8B-B14F-4D97-AF65-F5344CB8AC3E}">
        <p14:creationId xmlns:p14="http://schemas.microsoft.com/office/powerpoint/2010/main" val="11305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barber shop&#10;&#10;Description automatically generated">
            <a:extLst>
              <a:ext uri="{FF2B5EF4-FFF2-40B4-BE49-F238E27FC236}">
                <a16:creationId xmlns:a16="http://schemas.microsoft.com/office/drawing/2014/main" id="{0014203D-38A7-3DBF-1BE4-B11BC37D614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1" y="-22754"/>
            <a:ext cx="12192001" cy="6880754"/>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3000">
                <a:srgbClr val="000000">
                  <a:lumMod val="0"/>
                  <a:alpha val="62000"/>
                </a:srgbClr>
              </a:gs>
              <a:gs pos="40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the most effective </a:t>
            </a:r>
            <a:br>
              <a:rPr lang="en-GB" dirty="0"/>
            </a:br>
            <a:r>
              <a:rPr lang="en-GB" dirty="0"/>
              <a:t>advertising </a:t>
            </a:r>
          </a:p>
        </p:txBody>
      </p:sp>
      <p:sp>
        <p:nvSpPr>
          <p:cNvPr id="2" name="Text Placeholder 1">
            <a:extLst>
              <a:ext uri="{FF2B5EF4-FFF2-40B4-BE49-F238E27FC236}">
                <a16:creationId xmlns:a16="http://schemas.microsoft.com/office/drawing/2014/main" id="{4318C9E1-71D3-455D-BCBF-8542B03879C5}"/>
              </a:ext>
            </a:extLst>
          </p:cNvPr>
          <p:cNvSpPr>
            <a:spLocks noGrp="1"/>
          </p:cNvSpPr>
          <p:nvPr>
            <p:ph type="body" sz="quarter" idx="14"/>
          </p:nvPr>
        </p:nvSpPr>
        <p:spPr/>
        <p:txBody>
          <a:bodyPr/>
          <a:lstStyle/>
          <a:p>
            <a:r>
              <a:rPr lang="en-US" dirty="0"/>
              <a:t>SECTION THREE</a:t>
            </a:r>
            <a:endParaRPr lang="en-GB" dirty="0"/>
          </a:p>
        </p:txBody>
      </p:sp>
      <p:cxnSp>
        <p:nvCxnSpPr>
          <p:cNvPr id="7" name="Straight Connector 6">
            <a:extLst>
              <a:ext uri="{FF2B5EF4-FFF2-40B4-BE49-F238E27FC236}">
                <a16:creationId xmlns:a16="http://schemas.microsoft.com/office/drawing/2014/main" id="{ABAB5754-2F95-4BD6-B0F4-8E7478CDAC26}"/>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BD7BB2-1A99-4AF2-B891-9F7424FEF77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Snickers – Own Goal</a:t>
            </a:r>
          </a:p>
        </p:txBody>
      </p:sp>
    </p:spTree>
    <p:custDataLst>
      <p:tags r:id="rId1"/>
    </p:custDataLst>
    <p:extLst>
      <p:ext uri="{BB962C8B-B14F-4D97-AF65-F5344CB8AC3E}">
        <p14:creationId xmlns:p14="http://schemas.microsoft.com/office/powerpoint/2010/main" val="10721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on a chair&#10;&#10;Description automatically generated">
            <a:extLst>
              <a:ext uri="{FF2B5EF4-FFF2-40B4-BE49-F238E27FC236}">
                <a16:creationId xmlns:a16="http://schemas.microsoft.com/office/drawing/2014/main" id="{E44FA2F2-ED06-54EA-E799-8F532243FFB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50" r="15350"/>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a:t>
            </a:r>
            <a:br>
              <a:rPr lang="en-GB" dirty="0"/>
            </a:br>
            <a:r>
              <a:rPr lang="en-GB" dirty="0"/>
              <a:t>TV: the most effective </a:t>
            </a:r>
            <a:br>
              <a:rPr lang="en-GB" dirty="0"/>
            </a:br>
            <a:r>
              <a:rPr lang="en-GB" dirty="0"/>
              <a:t>advertising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803842" cy="3651531"/>
          </a:xfrm>
        </p:spPr>
        <p:txBody>
          <a:bodyPr>
            <a:normAutofit/>
          </a:bodyPr>
          <a:lstStyle/>
          <a:p>
            <a:pPr marL="285750" indent="-285750" fontAlgn="ctr">
              <a:spcAft>
                <a:spcPts val="1200"/>
              </a:spcAft>
              <a:buFont typeface="Arial" panose="020B0604020202020204" pitchFamily="34" charset="0"/>
              <a:buChar char="—"/>
            </a:pPr>
            <a:r>
              <a:rPr lang="en-GB" sz="2000" dirty="0"/>
              <a:t>TV boosts effects of other ad channels by up to </a:t>
            </a:r>
            <a:r>
              <a:rPr lang="en-GB" sz="2000" b="1" dirty="0">
                <a:solidFill>
                  <a:schemeClr val="tx2"/>
                </a:solidFill>
              </a:rPr>
              <a:t>54%</a:t>
            </a:r>
            <a:r>
              <a:rPr lang="en-GB" sz="2000" dirty="0"/>
              <a:t> </a:t>
            </a:r>
          </a:p>
          <a:p>
            <a:pPr marL="285750" indent="-285750" fontAlgn="ctr">
              <a:spcAft>
                <a:spcPts val="1200"/>
              </a:spcAft>
              <a:buFont typeface="Arial" panose="020B0604020202020204" pitchFamily="34" charset="0"/>
              <a:buChar char="—"/>
            </a:pPr>
            <a:r>
              <a:rPr lang="en-GB" sz="2000" dirty="0"/>
              <a:t>The optimal budget mix varies by sector with TV often commanding the lions share </a:t>
            </a:r>
          </a:p>
          <a:p>
            <a:pPr marL="285750" indent="-285750" fontAlgn="ctr">
              <a:spcAft>
                <a:spcPts val="1200"/>
              </a:spcAft>
              <a:buFont typeface="Arial" panose="020B0604020202020204" pitchFamily="34" charset="0"/>
              <a:buChar char="—"/>
            </a:pPr>
            <a:r>
              <a:rPr lang="en-GB" sz="2000" dirty="0"/>
              <a:t>TV constitutes on average </a:t>
            </a:r>
            <a:r>
              <a:rPr lang="en-GB" sz="2000" b="1" dirty="0">
                <a:solidFill>
                  <a:schemeClr val="tx2"/>
                </a:solidFill>
              </a:rPr>
              <a:t>66%</a:t>
            </a:r>
            <a:r>
              <a:rPr lang="en-GB" sz="2000" dirty="0"/>
              <a:t> of smaller brands media budget but returned </a:t>
            </a:r>
            <a:r>
              <a:rPr lang="en-GB" sz="2000" b="1" dirty="0">
                <a:solidFill>
                  <a:schemeClr val="tx2"/>
                </a:solidFill>
              </a:rPr>
              <a:t>80%</a:t>
            </a:r>
            <a:r>
              <a:rPr lang="en-GB" sz="2000" dirty="0"/>
              <a:t> of all ad-generated sales </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532677" y="4324277"/>
            <a:ext cx="2982494" cy="246221"/>
          </a:xfrm>
          <a:prstGeom prst="rect">
            <a:avLst/>
          </a:prstGeom>
          <a:noFill/>
        </p:spPr>
        <p:txBody>
          <a:bodyPr wrap="square" rtlCol="0">
            <a:spAutoFit/>
          </a:bodyPr>
          <a:lstStyle/>
          <a:p>
            <a:r>
              <a:rPr lang="en-GB" sz="1000" dirty="0" err="1">
                <a:solidFill>
                  <a:schemeClr val="bg1"/>
                </a:solidFill>
              </a:rPr>
              <a:t>Sittingon</a:t>
            </a:r>
            <a:r>
              <a:rPr lang="en-GB" sz="1000" dirty="0">
                <a:solidFill>
                  <a:schemeClr val="bg1"/>
                </a:solidFill>
              </a:rPr>
              <a:t> a Fortune - ITV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173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E3E0778-7458-9664-DDE9-C8C4374FC994}"/>
              </a:ext>
            </a:extLst>
          </p:cNvPr>
          <p:cNvGraphicFramePr/>
          <p:nvPr/>
        </p:nvGraphicFramePr>
        <p:xfrm>
          <a:off x="-264369" y="918678"/>
          <a:ext cx="11817437" cy="490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A4879A3-3454-47DF-F616-D5774431B361}"/>
              </a:ext>
            </a:extLst>
          </p:cNvPr>
          <p:cNvSpPr>
            <a:spLocks noGrp="1"/>
          </p:cNvSpPr>
          <p:nvPr>
            <p:ph type="title"/>
          </p:nvPr>
        </p:nvSpPr>
        <p:spPr/>
        <p:txBody>
          <a:bodyPr>
            <a:normAutofit/>
          </a:bodyPr>
          <a:lstStyle/>
          <a:p>
            <a:r>
              <a:rPr lang="en-GB" sz="2800" dirty="0"/>
              <a:t>Optimal budget mix varies by sector – TV has the largest share</a:t>
            </a:r>
            <a:endParaRPr lang="en-US" sz="2800" dirty="0"/>
          </a:p>
        </p:txBody>
      </p:sp>
      <p:sp>
        <p:nvSpPr>
          <p:cNvPr id="6" name="Text Placeholder 5">
            <a:extLst>
              <a:ext uri="{FF2B5EF4-FFF2-40B4-BE49-F238E27FC236}">
                <a16:creationId xmlns:a16="http://schemas.microsoft.com/office/drawing/2014/main" id="{AB9C85FD-5E3D-E521-EC16-908E44BA0070}"/>
              </a:ext>
            </a:extLst>
          </p:cNvPr>
          <p:cNvSpPr>
            <a:spLocks noGrp="1"/>
          </p:cNvSpPr>
          <p:nvPr>
            <p:ph type="body" sz="quarter" idx="15"/>
          </p:nvPr>
        </p:nvSpPr>
        <p:spPr/>
        <p:txBody>
          <a:bodyPr/>
          <a:lstStyle/>
          <a:p>
            <a:pPr>
              <a:spcBef>
                <a:spcPts val="0"/>
              </a:spcBef>
            </a:pPr>
            <a:r>
              <a:rPr lang="en-GB" dirty="0"/>
              <a:t>Source: Media Mix Navigator, 2024.</a:t>
            </a:r>
            <a:r>
              <a:rPr lang="en-US" dirty="0"/>
              <a:t> </a:t>
            </a:r>
            <a:r>
              <a:rPr lang="en-GB" dirty="0"/>
              <a:t>Based on a mass market brand, 11-20% online sales (finance 71-80%), high risk, further details for each category is included in the notes </a:t>
            </a:r>
          </a:p>
        </p:txBody>
      </p:sp>
      <p:cxnSp>
        <p:nvCxnSpPr>
          <p:cNvPr id="3" name="Straight Connector 2">
            <a:extLst>
              <a:ext uri="{FF2B5EF4-FFF2-40B4-BE49-F238E27FC236}">
                <a16:creationId xmlns:a16="http://schemas.microsoft.com/office/drawing/2014/main" id="{7F993C82-C78C-EA89-E9B6-A31CBA46BB60}"/>
              </a:ext>
            </a:extLst>
          </p:cNvPr>
          <p:cNvCxnSpPr/>
          <p:nvPr/>
        </p:nvCxnSpPr>
        <p:spPr>
          <a:xfrm>
            <a:off x="2656526" y="1135336"/>
            <a:ext cx="0" cy="3408219"/>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3797EF2-A115-3826-1636-A920F4243C3E}"/>
              </a:ext>
            </a:extLst>
          </p:cNvPr>
          <p:cNvSpPr txBox="1"/>
          <p:nvPr/>
        </p:nvSpPr>
        <p:spPr>
          <a:xfrm>
            <a:off x="5220070" y="967261"/>
            <a:ext cx="15536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Optimal media mix</a:t>
            </a:r>
          </a:p>
        </p:txBody>
      </p:sp>
    </p:spTree>
    <p:extLst>
      <p:ext uri="{BB962C8B-B14F-4D97-AF65-F5344CB8AC3E}">
        <p14:creationId xmlns:p14="http://schemas.microsoft.com/office/powerpoint/2010/main" val="262317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B8F67-3441-41BF-B840-586772CD76B7}"/>
              </a:ext>
            </a:extLst>
          </p:cNvPr>
          <p:cNvSpPr>
            <a:spLocks noGrp="1"/>
          </p:cNvSpPr>
          <p:nvPr>
            <p:ph type="title"/>
          </p:nvPr>
        </p:nvSpPr>
        <p:spPr/>
        <p:txBody>
          <a:bodyPr/>
          <a:lstStyle/>
          <a:p>
            <a:r>
              <a:rPr lang="en-GB" dirty="0">
                <a:solidFill>
                  <a:schemeClr val="accent1"/>
                </a:solidFill>
              </a:rPr>
              <a:t>TV delivers greater sales versus spend for smaller brands</a:t>
            </a:r>
          </a:p>
        </p:txBody>
      </p:sp>
      <p:sp>
        <p:nvSpPr>
          <p:cNvPr id="7" name="Text Placeholder 6">
            <a:extLst>
              <a:ext uri="{FF2B5EF4-FFF2-40B4-BE49-F238E27FC236}">
                <a16:creationId xmlns:a16="http://schemas.microsoft.com/office/drawing/2014/main" id="{9D05FEDB-A61B-4E09-A57B-4884C7C99302}"/>
              </a:ext>
            </a:extLst>
          </p:cNvPr>
          <p:cNvSpPr>
            <a:spLocks noGrp="1"/>
          </p:cNvSpPr>
          <p:nvPr>
            <p:ph type="body" sz="quarter" idx="15"/>
          </p:nvPr>
        </p:nvSpPr>
        <p:spPr/>
        <p:txBody>
          <a:bodyPr/>
          <a:lstStyle/>
          <a:p>
            <a:r>
              <a:rPr lang="en-GB" dirty="0"/>
              <a:t>Source: ‘As Seen on TV: supercharging your small business’, May 2019, Data2Decisions/Work/Thinkbox. Data2Decisions database of smaller brands. All categories.</a:t>
            </a:r>
          </a:p>
        </p:txBody>
      </p:sp>
      <p:graphicFrame>
        <p:nvGraphicFramePr>
          <p:cNvPr id="9" name="Content Placeholder 8">
            <a:extLst>
              <a:ext uri="{FF2B5EF4-FFF2-40B4-BE49-F238E27FC236}">
                <a16:creationId xmlns:a16="http://schemas.microsoft.com/office/drawing/2014/main" id="{5CF3288E-81E0-4487-98D8-92F42C78553C}"/>
              </a:ext>
            </a:extLst>
          </p:cNvPr>
          <p:cNvGraphicFramePr>
            <a:graphicFrameLocks noGrp="1"/>
          </p:cNvGraphicFramePr>
          <p:nvPr>
            <p:ph sz="quarter" idx="4294967295"/>
            <p:extLst>
              <p:ext uri="{D42A27DB-BD31-4B8C-83A1-F6EECF244321}">
                <p14:modId xmlns:p14="http://schemas.microsoft.com/office/powerpoint/2010/main" val="2784197165"/>
              </p:ext>
            </p:extLst>
          </p:nvPr>
        </p:nvGraphicFramePr>
        <p:xfrm>
          <a:off x="0" y="1473200"/>
          <a:ext cx="5562600" cy="365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A81B8A88-0D1F-4180-8530-B48CDD655D86}"/>
              </a:ext>
            </a:extLst>
          </p:cNvPr>
          <p:cNvGraphicFramePr>
            <a:graphicFrameLocks noGrp="1"/>
          </p:cNvGraphicFramePr>
          <p:nvPr>
            <p:ph sz="quarter" idx="4294967295"/>
            <p:extLst>
              <p:ext uri="{D42A27DB-BD31-4B8C-83A1-F6EECF244321}">
                <p14:modId xmlns:p14="http://schemas.microsoft.com/office/powerpoint/2010/main" val="921065207"/>
              </p:ext>
            </p:extLst>
          </p:nvPr>
        </p:nvGraphicFramePr>
        <p:xfrm>
          <a:off x="6629400" y="1473200"/>
          <a:ext cx="5562600" cy="36512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F39A85C-E555-4C46-A843-48D4F6331E1C}"/>
              </a:ext>
            </a:extLst>
          </p:cNvPr>
          <p:cNvSpPr txBox="1"/>
          <p:nvPr/>
        </p:nvSpPr>
        <p:spPr>
          <a:xfrm>
            <a:off x="444727" y="1730826"/>
            <a:ext cx="2743200" cy="338554"/>
          </a:xfrm>
          <a:prstGeom prst="rect">
            <a:avLst/>
          </a:prstGeom>
          <a:noFill/>
        </p:spPr>
        <p:txBody>
          <a:bodyPr wrap="square" rtlCol="0">
            <a:spAutoFit/>
          </a:bodyPr>
          <a:lstStyle/>
          <a:p>
            <a:pPr defTabSz="1219170"/>
            <a:r>
              <a:rPr lang="en-GB" sz="1600" dirty="0">
                <a:solidFill>
                  <a:srgbClr val="4D4D4D"/>
                </a:solidFill>
                <a:latin typeface="Arial"/>
              </a:rPr>
              <a:t>Share of spend</a:t>
            </a:r>
          </a:p>
        </p:txBody>
      </p:sp>
      <p:sp>
        <p:nvSpPr>
          <p:cNvPr id="8" name="TextBox 7">
            <a:extLst>
              <a:ext uri="{FF2B5EF4-FFF2-40B4-BE49-F238E27FC236}">
                <a16:creationId xmlns:a16="http://schemas.microsoft.com/office/drawing/2014/main" id="{42E2BB8A-1487-4DA0-81D2-53929D65394D}"/>
              </a:ext>
            </a:extLst>
          </p:cNvPr>
          <p:cNvSpPr txBox="1"/>
          <p:nvPr/>
        </p:nvSpPr>
        <p:spPr>
          <a:xfrm>
            <a:off x="6172201" y="1730826"/>
            <a:ext cx="2705100" cy="584775"/>
          </a:xfrm>
          <a:prstGeom prst="rect">
            <a:avLst/>
          </a:prstGeom>
          <a:noFill/>
        </p:spPr>
        <p:txBody>
          <a:bodyPr wrap="square" rtlCol="0">
            <a:spAutoFit/>
          </a:bodyPr>
          <a:lstStyle/>
          <a:p>
            <a:pPr defTabSz="1219170"/>
            <a:r>
              <a:rPr lang="en-GB" sz="1600" dirty="0">
                <a:solidFill>
                  <a:srgbClr val="4D4D4D"/>
                </a:solidFill>
                <a:latin typeface="Arial"/>
              </a:rPr>
              <a:t>Share of advertising-generated sales</a:t>
            </a:r>
          </a:p>
        </p:txBody>
      </p:sp>
    </p:spTree>
    <p:extLst>
      <p:ext uri="{BB962C8B-B14F-4D97-AF65-F5344CB8AC3E}">
        <p14:creationId xmlns:p14="http://schemas.microsoft.com/office/powerpoint/2010/main" val="34198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tables outside a building&#10;&#10;Description automatically generated">
            <a:extLst>
              <a:ext uri="{FF2B5EF4-FFF2-40B4-BE49-F238E27FC236}">
                <a16:creationId xmlns:a16="http://schemas.microsoft.com/office/drawing/2014/main" id="{8EB45C52-2D55-1F04-4E6B-ACCB9081767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726" y="-1"/>
            <a:ext cx="10290620" cy="5938636"/>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has unbeatable </a:t>
            </a:r>
            <a:br>
              <a:rPr lang="en-GB" dirty="0"/>
            </a:br>
            <a:r>
              <a:rPr lang="en-GB" dirty="0"/>
              <a:t>scale and reach </a:t>
            </a:r>
          </a:p>
        </p:txBody>
      </p:sp>
      <p:sp>
        <p:nvSpPr>
          <p:cNvPr id="2" name="Text Placeholder 1">
            <a:extLst>
              <a:ext uri="{FF2B5EF4-FFF2-40B4-BE49-F238E27FC236}">
                <a16:creationId xmlns:a16="http://schemas.microsoft.com/office/drawing/2014/main" id="{9AD6AA82-FEBE-4808-9C23-3AB1740D8E6A}"/>
              </a:ext>
            </a:extLst>
          </p:cNvPr>
          <p:cNvSpPr>
            <a:spLocks noGrp="1"/>
          </p:cNvSpPr>
          <p:nvPr>
            <p:ph type="body" sz="quarter" idx="14"/>
          </p:nvPr>
        </p:nvSpPr>
        <p:spPr/>
        <p:txBody>
          <a:bodyPr/>
          <a:lstStyle/>
          <a:p>
            <a:r>
              <a:rPr lang="en-US" dirty="0"/>
              <a:t>SECTION FOUR</a:t>
            </a:r>
            <a:endParaRPr lang="en-GB" dirty="0"/>
          </a:p>
        </p:txBody>
      </p:sp>
      <p:cxnSp>
        <p:nvCxnSpPr>
          <p:cNvPr id="7" name="Straight Connector 6">
            <a:extLst>
              <a:ext uri="{FF2B5EF4-FFF2-40B4-BE49-F238E27FC236}">
                <a16:creationId xmlns:a16="http://schemas.microsoft.com/office/drawing/2014/main" id="{EF6D0030-AA90-444E-8EDA-7174AEC44808}"/>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CFD16E-C562-45C8-8A01-C1B6994FE99E}"/>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Easyjet</a:t>
            </a:r>
            <a:r>
              <a:rPr lang="en-GB" sz="1000" dirty="0">
                <a:solidFill>
                  <a:schemeClr val="bg1"/>
                </a:solidFill>
              </a:rPr>
              <a:t> – Get Out There</a:t>
            </a:r>
          </a:p>
        </p:txBody>
      </p:sp>
    </p:spTree>
    <p:custDataLst>
      <p:tags r:id="rId1"/>
    </p:custDataLst>
    <p:extLst>
      <p:ext uri="{BB962C8B-B14F-4D97-AF65-F5344CB8AC3E}">
        <p14:creationId xmlns:p14="http://schemas.microsoft.com/office/powerpoint/2010/main" val="2249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men sitting on a stump in a tropical forest&#10;&#10;Description automatically generated">
            <a:extLst>
              <a:ext uri="{FF2B5EF4-FFF2-40B4-BE49-F238E27FC236}">
                <a16:creationId xmlns:a16="http://schemas.microsoft.com/office/drawing/2014/main" id="{C4E159FC-DC13-D447-EAFB-DDCCC07C033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50" r="15350"/>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592239" cy="1021181"/>
          </a:xfrm>
        </p:spPr>
        <p:txBody>
          <a:bodyPr>
            <a:normAutofit/>
          </a:bodyPr>
          <a:lstStyle/>
          <a:p>
            <a:r>
              <a:rPr lang="en-GB" dirty="0"/>
              <a:t>Summary - TV has unbeatable scale and reach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4939309" cy="3651531"/>
          </a:xfrm>
        </p:spPr>
        <p:txBody>
          <a:bodyPr>
            <a:noAutofit/>
          </a:bodyPr>
          <a:lstStyle/>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dirty="0"/>
              <a:t>Linear TV and broadcaster VOD combined reaches </a:t>
            </a:r>
            <a:r>
              <a:rPr lang="en-GB" sz="2000" b="1" dirty="0">
                <a:solidFill>
                  <a:schemeClr val="tx2"/>
                </a:solidFill>
              </a:rPr>
              <a:t>90%</a:t>
            </a:r>
            <a:r>
              <a:rPr lang="en-GB" sz="2000" dirty="0"/>
              <a:t> of the adult population each week</a:t>
            </a:r>
          </a:p>
          <a:p>
            <a:pPr marL="342900" marR="0" indent="-342900">
              <a:spcBef>
                <a:spcPts val="0"/>
              </a:spcBef>
              <a:spcAft>
                <a:spcPts val="0"/>
              </a:spcAft>
              <a:buFont typeface="Arial" panose="020B0604020202020204" pitchFamily="34" charset="0"/>
              <a:buChar char="—"/>
            </a:pPr>
            <a:r>
              <a:rPr lang="en-GB" sz="2000" dirty="0"/>
              <a:t>Adults spend an average </a:t>
            </a:r>
            <a:r>
              <a:rPr lang="en-GB" sz="2000" b="1" dirty="0">
                <a:solidFill>
                  <a:schemeClr val="tx2"/>
                </a:solidFill>
              </a:rPr>
              <a:t>12.3</a:t>
            </a:r>
            <a:r>
              <a:rPr lang="en-GB" sz="2000" dirty="0"/>
              <a:t> hours per week watching commercial TV reaching </a:t>
            </a:r>
            <a:r>
              <a:rPr lang="en-GB" sz="2000" b="1" dirty="0">
                <a:solidFill>
                  <a:schemeClr val="tx2"/>
                </a:solidFill>
              </a:rPr>
              <a:t>44 million </a:t>
            </a:r>
            <a:r>
              <a:rPr lang="en-GB" sz="2000" dirty="0"/>
              <a:t>individuals </a:t>
            </a:r>
          </a:p>
          <a:p>
            <a:pPr marL="285750" indent="-285750">
              <a:spcAft>
                <a:spcPts val="1200"/>
              </a:spcAft>
              <a:buFont typeface="Arial" panose="020B0604020202020204" pitchFamily="34" charset="0"/>
              <a:buChar char="—"/>
            </a:pPr>
            <a:r>
              <a:rPr lang="en-GB" sz="2000" dirty="0"/>
              <a:t>A broadcast TV campaign of 400 TVRs in the UK gets </a:t>
            </a:r>
            <a:r>
              <a:rPr lang="en-GB" sz="2000" b="1" dirty="0">
                <a:solidFill>
                  <a:schemeClr val="tx2"/>
                </a:solidFill>
              </a:rPr>
              <a:t>244 million </a:t>
            </a:r>
            <a:r>
              <a:rPr lang="en-GB" sz="2000" dirty="0"/>
              <a:t>views</a:t>
            </a:r>
            <a:br>
              <a:rPr lang="en-GB" sz="2000" dirty="0">
                <a:highlight>
                  <a:srgbClr val="FFFF00"/>
                </a:highlight>
              </a:rPr>
            </a:br>
            <a:endParaRPr lang="en-GB" sz="2000" dirty="0">
              <a:highlight>
                <a:srgbClr val="FFFF00"/>
              </a:highlight>
            </a:endParaRP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I’m a Celebrity…Get Me Out of Here! - ITV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581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9F71AF-A071-3FDD-975C-9A661CA1B207}"/>
              </a:ext>
            </a:extLst>
          </p:cNvPr>
          <p:cNvPicPr>
            <a:picLocks noChangeAspect="1"/>
          </p:cNvPicPr>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907BBC3-EE09-42A6-B4C7-DA2AF6B34F80}"/>
              </a:ext>
            </a:extLst>
          </p:cNvPr>
          <p:cNvSpPr/>
          <p:nvPr/>
        </p:nvSpPr>
        <p:spPr>
          <a:xfrm>
            <a:off x="-1" y="0"/>
            <a:ext cx="12191999" cy="6857321"/>
          </a:xfrm>
          <a:prstGeom prst="rect">
            <a:avLst/>
          </a:prstGeom>
          <a:gradFill flip="none" rotWithShape="1">
            <a:gsLst>
              <a:gs pos="30000">
                <a:srgbClr val="000000">
                  <a:alpha val="66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sz="3200" dirty="0"/>
              <a:t>Linear TV and BVOD reaches </a:t>
            </a:r>
            <a:r>
              <a:rPr lang="en-GB" sz="3200" dirty="0">
                <a:solidFill>
                  <a:schemeClr val="accent3"/>
                </a:solidFill>
              </a:rPr>
              <a:t>90%</a:t>
            </a:r>
            <a:r>
              <a:rPr lang="en-GB" sz="3200" dirty="0"/>
              <a:t> of adults each week</a:t>
            </a:r>
            <a:br>
              <a:rPr lang="en-GB" sz="3200" dirty="0"/>
            </a:br>
            <a:endParaRPr lang="en-GB" sz="3200" dirty="0"/>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3" y="5122124"/>
            <a:ext cx="4262677" cy="553998"/>
          </a:xfrm>
          <a:prstGeom prst="rect">
            <a:avLst/>
          </a:prstGeom>
          <a:noFill/>
        </p:spPr>
        <p:txBody>
          <a:bodyPr wrap="square" rtlCol="0">
            <a:spAutoFit/>
          </a:bodyPr>
          <a:lstStyle/>
          <a:p>
            <a:r>
              <a:rPr lang="en-GB" sz="1000" dirty="0">
                <a:solidFill>
                  <a:schemeClr val="bg1"/>
                </a:solidFill>
              </a:rPr>
              <a:t>Source</a:t>
            </a:r>
            <a:r>
              <a:rPr lang="en-US" sz="1000" dirty="0">
                <a:solidFill>
                  <a:schemeClr val="bg1"/>
                </a:solidFill>
              </a:rPr>
              <a:t>: IPA TouchPoints 2024 </a:t>
            </a:r>
            <a:r>
              <a:rPr lang="en-US" sz="1000" dirty="0" err="1">
                <a:solidFill>
                  <a:schemeClr val="bg1"/>
                </a:solidFill>
              </a:rPr>
              <a:t>SuperHub</a:t>
            </a:r>
            <a:r>
              <a:rPr lang="en-US" sz="1000" dirty="0">
                <a:solidFill>
                  <a:schemeClr val="bg1"/>
                </a:solidFill>
              </a:rPr>
              <a:t> (W2 2023 + W1 2024), Fieldwork Dates: 20th Sep 2023 – 3rd Dec 2023, 16th Jan 2024 – 12th Apr 2024)</a:t>
            </a:r>
            <a:r>
              <a:rPr lang="en-GB" sz="1000" dirty="0">
                <a:solidFill>
                  <a:schemeClr val="bg1"/>
                </a:solidFill>
              </a:rPr>
              <a:t>. Adults 15+ </a:t>
            </a:r>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Taskmaster, Channel 4</a:t>
            </a:r>
          </a:p>
        </p:txBody>
      </p:sp>
    </p:spTree>
    <p:custDataLst>
      <p:tags r:id="rId1"/>
    </p:custDataLst>
    <p:extLst>
      <p:ext uri="{BB962C8B-B14F-4D97-AF65-F5344CB8AC3E}">
        <p14:creationId xmlns:p14="http://schemas.microsoft.com/office/powerpoint/2010/main" val="294130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dirty="0"/>
              <a:t>Total TV weekly reach (linear TV + BVOD)</a:t>
            </a:r>
          </a:p>
        </p:txBody>
      </p:sp>
      <p:sp>
        <p:nvSpPr>
          <p:cNvPr id="3" name="Text Placeholder 2">
            <a:extLst>
              <a:ext uri="{FF2B5EF4-FFF2-40B4-BE49-F238E27FC236}">
                <a16:creationId xmlns:a16="http://schemas.microsoft.com/office/drawing/2014/main" id="{5B56B953-4027-40D0-84A4-8AEC842C1623}"/>
              </a:ext>
            </a:extLst>
          </p:cNvPr>
          <p:cNvSpPr>
            <a:spLocks noGrp="1"/>
          </p:cNvSpPr>
          <p:nvPr>
            <p:ph type="body" sz="quarter" idx="15"/>
          </p:nvPr>
        </p:nvSpPr>
        <p:spPr>
          <a:xfrm>
            <a:off x="360000" y="5580000"/>
            <a:ext cx="11334817" cy="304800"/>
          </a:xfrm>
        </p:spPr>
        <p:txBody>
          <a:bodyPr/>
          <a:lstStyle/>
          <a:p>
            <a:r>
              <a:rPr lang="en-GB" dirty="0"/>
              <a:t>Source: IPA </a:t>
            </a:r>
            <a:r>
              <a:rPr lang="en-GB" dirty="0" err="1"/>
              <a:t>TouchPoints</a:t>
            </a:r>
            <a:r>
              <a:rPr lang="en-GB" dirty="0"/>
              <a:t>, 2020 (average of both waves), 2021 (average of both waves), 2022 (average of both waves), </a:t>
            </a:r>
            <a:r>
              <a:rPr lang="fr-FR" dirty="0"/>
              <a:t>2023 (W1 2023 - </a:t>
            </a:r>
            <a:r>
              <a:rPr lang="en-GB" dirty="0"/>
              <a:t>Fieldwork Dates: 17</a:t>
            </a:r>
            <a:r>
              <a:rPr lang="en-GB" baseline="30000" dirty="0"/>
              <a:t>th</a:t>
            </a:r>
            <a:r>
              <a:rPr lang="en-GB" dirty="0"/>
              <a:t> January – 26</a:t>
            </a:r>
            <a:r>
              <a:rPr lang="en-GB" baseline="30000" dirty="0"/>
              <a:t>th</a:t>
            </a:r>
            <a:r>
              <a:rPr lang="en-GB" dirty="0"/>
              <a:t> March 2023)</a:t>
            </a:r>
            <a:r>
              <a:rPr lang="fr-FR" dirty="0"/>
              <a:t> , 2024</a:t>
            </a:r>
            <a:r>
              <a:rPr lang="en-GB" dirty="0"/>
              <a:t> </a:t>
            </a:r>
            <a:r>
              <a:rPr lang="en-GB" dirty="0" err="1"/>
              <a:t>SuperHub</a:t>
            </a:r>
            <a:r>
              <a:rPr lang="en-GB" dirty="0"/>
              <a:t> (W2 2023 + W1 2024 -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a:t>
            </a:r>
          </a:p>
        </p:txBody>
      </p:sp>
      <p:sp>
        <p:nvSpPr>
          <p:cNvPr id="67" name="Freeform 15">
            <a:extLst>
              <a:ext uri="{FF2B5EF4-FFF2-40B4-BE49-F238E27FC236}">
                <a16:creationId xmlns:a16="http://schemas.microsoft.com/office/drawing/2014/main" id="{6586F318-E536-4FFE-8F41-482EBA9C6D45}"/>
              </a:ext>
            </a:extLst>
          </p:cNvPr>
          <p:cNvSpPr>
            <a:spLocks noEditPoints="1"/>
          </p:cNvSpPr>
          <p:nvPr/>
        </p:nvSpPr>
        <p:spPr bwMode="auto">
          <a:xfrm>
            <a:off x="601254" y="1870711"/>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6">
            <a:extLst>
              <a:ext uri="{FF2B5EF4-FFF2-40B4-BE49-F238E27FC236}">
                <a16:creationId xmlns:a16="http://schemas.microsoft.com/office/drawing/2014/main" id="{71DBF1C7-F3C2-4C83-B34E-9DE5EFB4FAD4}"/>
              </a:ext>
            </a:extLst>
          </p:cNvPr>
          <p:cNvSpPr>
            <a:spLocks noEditPoints="1"/>
          </p:cNvSpPr>
          <p:nvPr/>
        </p:nvSpPr>
        <p:spPr bwMode="auto">
          <a:xfrm>
            <a:off x="839023" y="1870711"/>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5">
            <a:extLst>
              <a:ext uri="{FF2B5EF4-FFF2-40B4-BE49-F238E27FC236}">
                <a16:creationId xmlns:a16="http://schemas.microsoft.com/office/drawing/2014/main" id="{F41443E2-0DEB-4F65-81A1-8C2D4DEAC59A}"/>
              </a:ext>
            </a:extLst>
          </p:cNvPr>
          <p:cNvSpPr>
            <a:spLocks noEditPoints="1"/>
          </p:cNvSpPr>
          <p:nvPr/>
        </p:nvSpPr>
        <p:spPr bwMode="auto">
          <a:xfrm>
            <a:off x="601254" y="2378470"/>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6">
            <a:extLst>
              <a:ext uri="{FF2B5EF4-FFF2-40B4-BE49-F238E27FC236}">
                <a16:creationId xmlns:a16="http://schemas.microsoft.com/office/drawing/2014/main" id="{C7E9D45D-98D0-49EA-8E99-08C520ACA6FF}"/>
              </a:ext>
            </a:extLst>
          </p:cNvPr>
          <p:cNvSpPr>
            <a:spLocks noEditPoints="1"/>
          </p:cNvSpPr>
          <p:nvPr/>
        </p:nvSpPr>
        <p:spPr bwMode="auto">
          <a:xfrm>
            <a:off x="839023" y="2378470"/>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5">
            <a:extLst>
              <a:ext uri="{FF2B5EF4-FFF2-40B4-BE49-F238E27FC236}">
                <a16:creationId xmlns:a16="http://schemas.microsoft.com/office/drawing/2014/main" id="{670A5BFB-06EE-43E4-86A3-8BDFE3E2A31E}"/>
              </a:ext>
            </a:extLst>
          </p:cNvPr>
          <p:cNvSpPr>
            <a:spLocks noEditPoints="1"/>
          </p:cNvSpPr>
          <p:nvPr/>
        </p:nvSpPr>
        <p:spPr bwMode="auto">
          <a:xfrm>
            <a:off x="601254" y="2877562"/>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6">
            <a:extLst>
              <a:ext uri="{FF2B5EF4-FFF2-40B4-BE49-F238E27FC236}">
                <a16:creationId xmlns:a16="http://schemas.microsoft.com/office/drawing/2014/main" id="{7FB81381-0E52-454C-ABB9-FA616D685FD9}"/>
              </a:ext>
            </a:extLst>
          </p:cNvPr>
          <p:cNvSpPr>
            <a:spLocks noEditPoints="1"/>
          </p:cNvSpPr>
          <p:nvPr/>
        </p:nvSpPr>
        <p:spPr bwMode="auto">
          <a:xfrm>
            <a:off x="839023" y="2877562"/>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5">
            <a:extLst>
              <a:ext uri="{FF2B5EF4-FFF2-40B4-BE49-F238E27FC236}">
                <a16:creationId xmlns:a16="http://schemas.microsoft.com/office/drawing/2014/main" id="{0D493292-2921-49B1-B6E0-931104A74F29}"/>
              </a:ext>
            </a:extLst>
          </p:cNvPr>
          <p:cNvSpPr>
            <a:spLocks noEditPoints="1"/>
          </p:cNvSpPr>
          <p:nvPr/>
        </p:nvSpPr>
        <p:spPr bwMode="auto">
          <a:xfrm>
            <a:off x="723319" y="3402656"/>
            <a:ext cx="167398"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16">
            <a:extLst>
              <a:ext uri="{FF2B5EF4-FFF2-40B4-BE49-F238E27FC236}">
                <a16:creationId xmlns:a16="http://schemas.microsoft.com/office/drawing/2014/main" id="{AD495B41-8B10-4133-A118-A168B6B51F12}"/>
              </a:ext>
            </a:extLst>
          </p:cNvPr>
          <p:cNvSpPr>
            <a:spLocks noEditPoints="1"/>
          </p:cNvSpPr>
          <p:nvPr/>
        </p:nvSpPr>
        <p:spPr bwMode="auto">
          <a:xfrm>
            <a:off x="722737" y="3905359"/>
            <a:ext cx="171663" cy="414763"/>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97" name="Freeform 15">
            <a:extLst>
              <a:ext uri="{FF2B5EF4-FFF2-40B4-BE49-F238E27FC236}">
                <a16:creationId xmlns:a16="http://schemas.microsoft.com/office/drawing/2014/main" id="{16366CB5-1AF4-4BC8-9746-0B9CA596E2B3}"/>
              </a:ext>
            </a:extLst>
          </p:cNvPr>
          <p:cNvSpPr>
            <a:spLocks noEditPoints="1"/>
          </p:cNvSpPr>
          <p:nvPr/>
        </p:nvSpPr>
        <p:spPr bwMode="auto">
          <a:xfrm>
            <a:off x="679982" y="4342698"/>
            <a:ext cx="167397" cy="414763"/>
          </a:xfrm>
          <a:custGeom>
            <a:avLst/>
            <a:gdLst>
              <a:gd name="T0" fmla="*/ 269 w 431"/>
              <a:gd name="T1" fmla="*/ 110 h 1067"/>
              <a:gd name="T2" fmla="*/ 218 w 431"/>
              <a:gd name="T3" fmla="*/ 160 h 1067"/>
              <a:gd name="T4" fmla="*/ 168 w 431"/>
              <a:gd name="T5" fmla="*/ 110 h 1067"/>
              <a:gd name="T6" fmla="*/ 218 w 431"/>
              <a:gd name="T7" fmla="*/ 59 h 1067"/>
              <a:gd name="T8" fmla="*/ 269 w 431"/>
              <a:gd name="T9" fmla="*/ 110 h 1067"/>
              <a:gd name="T10" fmla="*/ 328 w 431"/>
              <a:gd name="T11" fmla="*/ 110 h 1067"/>
              <a:gd name="T12" fmla="*/ 218 w 431"/>
              <a:gd name="T13" fmla="*/ 0 h 1067"/>
              <a:gd name="T14" fmla="*/ 109 w 431"/>
              <a:gd name="T15" fmla="*/ 110 h 1067"/>
              <a:gd name="T16" fmla="*/ 218 w 431"/>
              <a:gd name="T17" fmla="*/ 219 h 1067"/>
              <a:gd name="T18" fmla="*/ 328 w 431"/>
              <a:gd name="T19" fmla="*/ 110 h 1067"/>
              <a:gd name="T20" fmla="*/ 372 w 431"/>
              <a:gd name="T21" fmla="*/ 646 h 1067"/>
              <a:gd name="T22" fmla="*/ 327 w 431"/>
              <a:gd name="T23" fmla="*/ 696 h 1067"/>
              <a:gd name="T24" fmla="*/ 298 w 431"/>
              <a:gd name="T25" fmla="*/ 725 h 1067"/>
              <a:gd name="T26" fmla="*/ 298 w 431"/>
              <a:gd name="T27" fmla="*/ 975 h 1067"/>
              <a:gd name="T28" fmla="*/ 265 w 431"/>
              <a:gd name="T29" fmla="*/ 1008 h 1067"/>
              <a:gd name="T30" fmla="*/ 166 w 431"/>
              <a:gd name="T31" fmla="*/ 1008 h 1067"/>
              <a:gd name="T32" fmla="*/ 133 w 431"/>
              <a:gd name="T33" fmla="*/ 975 h 1067"/>
              <a:gd name="T34" fmla="*/ 133 w 431"/>
              <a:gd name="T35" fmla="*/ 725 h 1067"/>
              <a:gd name="T36" fmla="*/ 103 w 431"/>
              <a:gd name="T37" fmla="*/ 696 h 1067"/>
              <a:gd name="T38" fmla="*/ 58 w 431"/>
              <a:gd name="T39" fmla="*/ 646 h 1067"/>
              <a:gd name="T40" fmla="*/ 58 w 431"/>
              <a:gd name="T41" fmla="*/ 414 h 1067"/>
              <a:gd name="T42" fmla="*/ 163 w 431"/>
              <a:gd name="T43" fmla="*/ 309 h 1067"/>
              <a:gd name="T44" fmla="*/ 267 w 431"/>
              <a:gd name="T45" fmla="*/ 309 h 1067"/>
              <a:gd name="T46" fmla="*/ 372 w 431"/>
              <a:gd name="T47" fmla="*/ 414 h 1067"/>
              <a:gd name="T48" fmla="*/ 372 w 431"/>
              <a:gd name="T49" fmla="*/ 646 h 1067"/>
              <a:gd name="T50" fmla="*/ 431 w 431"/>
              <a:gd name="T51" fmla="*/ 646 h 1067"/>
              <a:gd name="T52" fmla="*/ 431 w 431"/>
              <a:gd name="T53" fmla="*/ 414 h 1067"/>
              <a:gd name="T54" fmla="*/ 267 w 431"/>
              <a:gd name="T55" fmla="*/ 250 h 1067"/>
              <a:gd name="T56" fmla="*/ 163 w 431"/>
              <a:gd name="T57" fmla="*/ 250 h 1067"/>
              <a:gd name="T58" fmla="*/ 0 w 431"/>
              <a:gd name="T59" fmla="*/ 414 h 1067"/>
              <a:gd name="T60" fmla="*/ 0 w 431"/>
              <a:gd name="T61" fmla="*/ 646 h 1067"/>
              <a:gd name="T62" fmla="*/ 74 w 431"/>
              <a:gd name="T63" fmla="*/ 751 h 1067"/>
              <a:gd name="T64" fmla="*/ 74 w 431"/>
              <a:gd name="T65" fmla="*/ 975 h 1067"/>
              <a:gd name="T66" fmla="*/ 166 w 431"/>
              <a:gd name="T67" fmla="*/ 1067 h 1067"/>
              <a:gd name="T68" fmla="*/ 265 w 431"/>
              <a:gd name="T69" fmla="*/ 1067 h 1067"/>
              <a:gd name="T70" fmla="*/ 357 w 431"/>
              <a:gd name="T71" fmla="*/ 975 h 1067"/>
              <a:gd name="T72" fmla="*/ 357 w 431"/>
              <a:gd name="T73" fmla="*/ 751 h 1067"/>
              <a:gd name="T74" fmla="*/ 431 w 431"/>
              <a:gd name="T75" fmla="*/ 646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1" h="1067">
                <a:moveTo>
                  <a:pt x="269" y="110"/>
                </a:moveTo>
                <a:cubicBezTo>
                  <a:pt x="269" y="138"/>
                  <a:pt x="246" y="160"/>
                  <a:pt x="218" y="160"/>
                </a:cubicBezTo>
                <a:cubicBezTo>
                  <a:pt x="190" y="160"/>
                  <a:pt x="168" y="138"/>
                  <a:pt x="168" y="110"/>
                </a:cubicBezTo>
                <a:cubicBezTo>
                  <a:pt x="168" y="82"/>
                  <a:pt x="190" y="59"/>
                  <a:pt x="218" y="59"/>
                </a:cubicBezTo>
                <a:cubicBezTo>
                  <a:pt x="246" y="59"/>
                  <a:pt x="269" y="82"/>
                  <a:pt x="269" y="110"/>
                </a:cubicBezTo>
                <a:moveTo>
                  <a:pt x="328" y="110"/>
                </a:moveTo>
                <a:cubicBezTo>
                  <a:pt x="328" y="49"/>
                  <a:pt x="278" y="0"/>
                  <a:pt x="218" y="0"/>
                </a:cubicBezTo>
                <a:cubicBezTo>
                  <a:pt x="158" y="0"/>
                  <a:pt x="109" y="49"/>
                  <a:pt x="109" y="110"/>
                </a:cubicBezTo>
                <a:cubicBezTo>
                  <a:pt x="109" y="170"/>
                  <a:pt x="158" y="219"/>
                  <a:pt x="218" y="219"/>
                </a:cubicBezTo>
                <a:cubicBezTo>
                  <a:pt x="278" y="219"/>
                  <a:pt x="328" y="170"/>
                  <a:pt x="328" y="110"/>
                </a:cubicBezTo>
                <a:moveTo>
                  <a:pt x="372" y="646"/>
                </a:moveTo>
                <a:cubicBezTo>
                  <a:pt x="372" y="671"/>
                  <a:pt x="357" y="696"/>
                  <a:pt x="327" y="696"/>
                </a:cubicBezTo>
                <a:cubicBezTo>
                  <a:pt x="311" y="696"/>
                  <a:pt x="298" y="709"/>
                  <a:pt x="298" y="725"/>
                </a:cubicBezTo>
                <a:cubicBezTo>
                  <a:pt x="298" y="975"/>
                  <a:pt x="298" y="975"/>
                  <a:pt x="298" y="975"/>
                </a:cubicBezTo>
                <a:cubicBezTo>
                  <a:pt x="298" y="993"/>
                  <a:pt x="283" y="1008"/>
                  <a:pt x="265" y="1008"/>
                </a:cubicBezTo>
                <a:cubicBezTo>
                  <a:pt x="166" y="1008"/>
                  <a:pt x="166" y="1008"/>
                  <a:pt x="166" y="1008"/>
                </a:cubicBezTo>
                <a:cubicBezTo>
                  <a:pt x="148" y="1008"/>
                  <a:pt x="133" y="993"/>
                  <a:pt x="133" y="975"/>
                </a:cubicBezTo>
                <a:cubicBezTo>
                  <a:pt x="133" y="725"/>
                  <a:pt x="133" y="725"/>
                  <a:pt x="133" y="725"/>
                </a:cubicBezTo>
                <a:cubicBezTo>
                  <a:pt x="133" y="709"/>
                  <a:pt x="119" y="696"/>
                  <a:pt x="103" y="696"/>
                </a:cubicBezTo>
                <a:cubicBezTo>
                  <a:pt x="74" y="696"/>
                  <a:pt x="58" y="671"/>
                  <a:pt x="58" y="646"/>
                </a:cubicBezTo>
                <a:cubicBezTo>
                  <a:pt x="58" y="414"/>
                  <a:pt x="58" y="414"/>
                  <a:pt x="58" y="414"/>
                </a:cubicBezTo>
                <a:cubicBezTo>
                  <a:pt x="58" y="356"/>
                  <a:pt x="106" y="309"/>
                  <a:pt x="163" y="309"/>
                </a:cubicBezTo>
                <a:cubicBezTo>
                  <a:pt x="267" y="309"/>
                  <a:pt x="267" y="309"/>
                  <a:pt x="267" y="309"/>
                </a:cubicBezTo>
                <a:cubicBezTo>
                  <a:pt x="325" y="309"/>
                  <a:pt x="372" y="356"/>
                  <a:pt x="372" y="414"/>
                </a:cubicBezTo>
                <a:lnTo>
                  <a:pt x="372" y="646"/>
                </a:lnTo>
                <a:close/>
                <a:moveTo>
                  <a:pt x="431" y="646"/>
                </a:moveTo>
                <a:cubicBezTo>
                  <a:pt x="431" y="414"/>
                  <a:pt x="431" y="414"/>
                  <a:pt x="431" y="414"/>
                </a:cubicBezTo>
                <a:cubicBezTo>
                  <a:pt x="431" y="323"/>
                  <a:pt x="358" y="250"/>
                  <a:pt x="267" y="250"/>
                </a:cubicBezTo>
                <a:cubicBezTo>
                  <a:pt x="163" y="250"/>
                  <a:pt x="163" y="250"/>
                  <a:pt x="163" y="250"/>
                </a:cubicBezTo>
                <a:cubicBezTo>
                  <a:pt x="73" y="250"/>
                  <a:pt x="0" y="323"/>
                  <a:pt x="0" y="414"/>
                </a:cubicBezTo>
                <a:cubicBezTo>
                  <a:pt x="0" y="646"/>
                  <a:pt x="0" y="646"/>
                  <a:pt x="0" y="646"/>
                </a:cubicBezTo>
                <a:cubicBezTo>
                  <a:pt x="0" y="697"/>
                  <a:pt x="30" y="738"/>
                  <a:pt x="74" y="751"/>
                </a:cubicBezTo>
                <a:cubicBezTo>
                  <a:pt x="74" y="975"/>
                  <a:pt x="74" y="975"/>
                  <a:pt x="74" y="975"/>
                </a:cubicBezTo>
                <a:cubicBezTo>
                  <a:pt x="74" y="1026"/>
                  <a:pt x="115" y="1067"/>
                  <a:pt x="166" y="1067"/>
                </a:cubicBezTo>
                <a:cubicBezTo>
                  <a:pt x="265" y="1067"/>
                  <a:pt x="265" y="1067"/>
                  <a:pt x="265" y="1067"/>
                </a:cubicBezTo>
                <a:cubicBezTo>
                  <a:pt x="316" y="1067"/>
                  <a:pt x="357" y="1026"/>
                  <a:pt x="357" y="975"/>
                </a:cubicBezTo>
                <a:cubicBezTo>
                  <a:pt x="357" y="751"/>
                  <a:pt x="357" y="751"/>
                  <a:pt x="357" y="751"/>
                </a:cubicBezTo>
                <a:cubicBezTo>
                  <a:pt x="401" y="738"/>
                  <a:pt x="431" y="697"/>
                  <a:pt x="431" y="6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1147665" y="1318835"/>
          <a:ext cx="10205313" cy="3555335"/>
        </p:xfrm>
        <a:graphic>
          <a:graphicData uri="http://schemas.openxmlformats.org/drawingml/2006/table">
            <a:tbl>
              <a:tblPr firstRow="1" bandRow="1">
                <a:tableStyleId>{2D5ABB26-0587-4C30-8999-92F81FD0307C}</a:tableStyleId>
              </a:tblPr>
              <a:tblGrid>
                <a:gridCol w="2415263">
                  <a:extLst>
                    <a:ext uri="{9D8B030D-6E8A-4147-A177-3AD203B41FA5}">
                      <a16:colId xmlns:a16="http://schemas.microsoft.com/office/drawing/2014/main" val="136874791"/>
                    </a:ext>
                  </a:extLst>
                </a:gridCol>
                <a:gridCol w="1558010">
                  <a:extLst>
                    <a:ext uri="{9D8B030D-6E8A-4147-A177-3AD203B41FA5}">
                      <a16:colId xmlns:a16="http://schemas.microsoft.com/office/drawing/2014/main" val="1552800101"/>
                    </a:ext>
                  </a:extLst>
                </a:gridCol>
                <a:gridCol w="1558010">
                  <a:extLst>
                    <a:ext uri="{9D8B030D-6E8A-4147-A177-3AD203B41FA5}">
                      <a16:colId xmlns:a16="http://schemas.microsoft.com/office/drawing/2014/main" val="4224833432"/>
                    </a:ext>
                  </a:extLst>
                </a:gridCol>
                <a:gridCol w="1558010">
                  <a:extLst>
                    <a:ext uri="{9D8B030D-6E8A-4147-A177-3AD203B41FA5}">
                      <a16:colId xmlns:a16="http://schemas.microsoft.com/office/drawing/2014/main" val="1293394778"/>
                    </a:ext>
                  </a:extLst>
                </a:gridCol>
                <a:gridCol w="1558010">
                  <a:extLst>
                    <a:ext uri="{9D8B030D-6E8A-4147-A177-3AD203B41FA5}">
                      <a16:colId xmlns:a16="http://schemas.microsoft.com/office/drawing/2014/main" val="1127949121"/>
                    </a:ext>
                  </a:extLst>
                </a:gridCol>
                <a:gridCol w="1558010">
                  <a:extLst>
                    <a:ext uri="{9D8B030D-6E8A-4147-A177-3AD203B41FA5}">
                      <a16:colId xmlns:a16="http://schemas.microsoft.com/office/drawing/2014/main" val="3239591167"/>
                    </a:ext>
                  </a:extLst>
                </a:gridCol>
              </a:tblGrid>
              <a:tr h="507905">
                <a:tc>
                  <a:txBody>
                    <a:bodyPr/>
                    <a:lstStyle/>
                    <a:p>
                      <a:pPr marL="0" indent="0" algn="ctr"/>
                      <a:r>
                        <a:rPr lang="en-GB" sz="1400" b="1" dirty="0">
                          <a:solidFill>
                            <a:schemeClr val="bg2"/>
                          </a:solidFill>
                        </a:rPr>
                        <a:t>Weekly Reach %</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2020</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2021</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2022</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0" kern="1200" dirty="0">
                          <a:solidFill>
                            <a:schemeClr val="bg2"/>
                          </a:solidFill>
                          <a:latin typeface="+mn-lt"/>
                          <a:ea typeface="+mn-ea"/>
                          <a:cs typeface="+mn-cs"/>
                        </a:rPr>
                        <a:t>2023*</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solidFill>
                            <a:schemeClr val="tx2"/>
                          </a:solidFill>
                        </a:rPr>
                        <a:t>2024</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577529"/>
                  </a:ext>
                </a:extLst>
              </a:tr>
              <a:tr h="507905">
                <a:tc>
                  <a:txBody>
                    <a:bodyPr/>
                    <a:lstStyle/>
                    <a:p>
                      <a:pPr marL="450850" indent="0"/>
                      <a:r>
                        <a:rPr lang="en-GB" sz="1600" b="1" dirty="0">
                          <a:solidFill>
                            <a:schemeClr val="bg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952541"/>
                  </a:ext>
                </a:extLst>
              </a:tr>
              <a:tr h="507905">
                <a:tc>
                  <a:txBody>
                    <a:bodyPr/>
                    <a:lstStyle/>
                    <a:p>
                      <a:pPr marL="450850" indent="0"/>
                      <a:r>
                        <a:rPr lang="en-GB" sz="1600" b="1" dirty="0">
                          <a:solidFill>
                            <a:schemeClr val="bg2"/>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554294"/>
                  </a:ext>
                </a:extLst>
              </a:tr>
              <a:tr h="507905">
                <a:tc>
                  <a:txBody>
                    <a:bodyPr/>
                    <a:lstStyle/>
                    <a:p>
                      <a:pPr marL="450850" indent="0"/>
                      <a:r>
                        <a:rPr lang="en-GB" sz="1600" b="1" dirty="0">
                          <a:solidFill>
                            <a:schemeClr val="bg2"/>
                          </a:solidFill>
                        </a:rPr>
                        <a:t>15-34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76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81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3387872"/>
                  </a:ext>
                </a:extLst>
              </a:tr>
              <a:tr h="507905">
                <a:tc>
                  <a:txBody>
                    <a:bodyPr/>
                    <a:lstStyle/>
                    <a:p>
                      <a:pPr marL="450850" indent="0"/>
                      <a:r>
                        <a:rPr lang="en-GB" sz="1600" b="1" dirty="0">
                          <a:solidFill>
                            <a:schemeClr val="bg2"/>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62041"/>
                  </a:ext>
                </a:extLst>
              </a:tr>
              <a:tr h="507905">
                <a:tc>
                  <a:txBody>
                    <a:bodyPr/>
                    <a:lstStyle/>
                    <a:p>
                      <a:pPr marL="450850" indent="0"/>
                      <a:r>
                        <a:rPr lang="en-GB" sz="1600" b="1" dirty="0">
                          <a:solidFill>
                            <a:schemeClr val="bg2"/>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18219"/>
                  </a:ext>
                </a:extLst>
              </a:tr>
              <a:tr h="507905">
                <a:tc>
                  <a:txBody>
                    <a:bodyPr/>
                    <a:lstStyle/>
                    <a:p>
                      <a:pPr marL="450850" indent="0"/>
                      <a:r>
                        <a:rPr lang="en-GB" sz="1600" b="1" dirty="0">
                          <a:solidFill>
                            <a:schemeClr val="bg2"/>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91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400" b="0" i="0" u="none" strike="noStrike" kern="1200" dirty="0">
                          <a:solidFill>
                            <a:srgbClr val="000000"/>
                          </a:solidFill>
                          <a:effectLst/>
                          <a:latin typeface="Arial" panose="020B0604020202020204" pitchFamily="34" charset="0"/>
                          <a:ea typeface="+mn-ea"/>
                          <a:cs typeface="+mn-cs"/>
                        </a:rPr>
                        <a:t>89</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1" kern="1200" dirty="0">
                          <a:solidFill>
                            <a:schemeClr val="tx2"/>
                          </a:solidFill>
                          <a:latin typeface="+mn-lt"/>
                          <a:ea typeface="+mn-ea"/>
                          <a:cs typeface="+mn-cs"/>
                        </a:rPr>
                        <a:t>90</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144730119"/>
                  </a:ext>
                </a:extLst>
              </a:tr>
            </a:tbl>
          </a:graphicData>
        </a:graphic>
      </p:graphicFrame>
      <p:sp>
        <p:nvSpPr>
          <p:cNvPr id="17" name="Freeform 16">
            <a:extLst>
              <a:ext uri="{FF2B5EF4-FFF2-40B4-BE49-F238E27FC236}">
                <a16:creationId xmlns:a16="http://schemas.microsoft.com/office/drawing/2014/main" id="{B45440FA-4D56-44CC-8CF4-0810C0DEE218}"/>
              </a:ext>
            </a:extLst>
          </p:cNvPr>
          <p:cNvSpPr>
            <a:spLocks noEditPoints="1"/>
          </p:cNvSpPr>
          <p:nvPr/>
        </p:nvSpPr>
        <p:spPr bwMode="auto">
          <a:xfrm>
            <a:off x="860445" y="4451729"/>
            <a:ext cx="132221" cy="304800"/>
          </a:xfrm>
          <a:custGeom>
            <a:avLst/>
            <a:gdLst>
              <a:gd name="T0" fmla="*/ 271 w 441"/>
              <a:gd name="T1" fmla="*/ 110 h 1067"/>
              <a:gd name="T2" fmla="*/ 220 w 441"/>
              <a:gd name="T3" fmla="*/ 160 h 1067"/>
              <a:gd name="T4" fmla="*/ 170 w 441"/>
              <a:gd name="T5" fmla="*/ 110 h 1067"/>
              <a:gd name="T6" fmla="*/ 220 w 441"/>
              <a:gd name="T7" fmla="*/ 59 h 1067"/>
              <a:gd name="T8" fmla="*/ 271 w 441"/>
              <a:gd name="T9" fmla="*/ 110 h 1067"/>
              <a:gd name="T10" fmla="*/ 330 w 441"/>
              <a:gd name="T11" fmla="*/ 110 h 1067"/>
              <a:gd name="T12" fmla="*/ 220 w 441"/>
              <a:gd name="T13" fmla="*/ 0 h 1067"/>
              <a:gd name="T14" fmla="*/ 111 w 441"/>
              <a:gd name="T15" fmla="*/ 110 h 1067"/>
              <a:gd name="T16" fmla="*/ 220 w 441"/>
              <a:gd name="T17" fmla="*/ 219 h 1067"/>
              <a:gd name="T18" fmla="*/ 330 w 441"/>
              <a:gd name="T19" fmla="*/ 110 h 1067"/>
              <a:gd name="T20" fmla="*/ 379 w 441"/>
              <a:gd name="T21" fmla="*/ 753 h 1067"/>
              <a:gd name="T22" fmla="*/ 376 w 441"/>
              <a:gd name="T23" fmla="*/ 769 h 1067"/>
              <a:gd name="T24" fmla="*/ 361 w 441"/>
              <a:gd name="T25" fmla="*/ 773 h 1067"/>
              <a:gd name="T26" fmla="*/ 312 w 441"/>
              <a:gd name="T27" fmla="*/ 773 h 1067"/>
              <a:gd name="T28" fmla="*/ 282 w 441"/>
              <a:gd name="T29" fmla="*/ 800 h 1067"/>
              <a:gd name="T30" fmla="*/ 264 w 441"/>
              <a:gd name="T31" fmla="*/ 984 h 1067"/>
              <a:gd name="T32" fmla="*/ 238 w 441"/>
              <a:gd name="T33" fmla="*/ 1008 h 1067"/>
              <a:gd name="T34" fmla="*/ 202 w 441"/>
              <a:gd name="T35" fmla="*/ 1008 h 1067"/>
              <a:gd name="T36" fmla="*/ 176 w 441"/>
              <a:gd name="T37" fmla="*/ 983 h 1067"/>
              <a:gd name="T38" fmla="*/ 158 w 441"/>
              <a:gd name="T39" fmla="*/ 800 h 1067"/>
              <a:gd name="T40" fmla="*/ 129 w 441"/>
              <a:gd name="T41" fmla="*/ 773 h 1067"/>
              <a:gd name="T42" fmla="*/ 79 w 441"/>
              <a:gd name="T43" fmla="*/ 773 h 1067"/>
              <a:gd name="T44" fmla="*/ 65 w 441"/>
              <a:gd name="T45" fmla="*/ 769 h 1067"/>
              <a:gd name="T46" fmla="*/ 62 w 441"/>
              <a:gd name="T47" fmla="*/ 753 h 1067"/>
              <a:gd name="T48" fmla="*/ 120 w 441"/>
              <a:gd name="T49" fmla="*/ 369 h 1067"/>
              <a:gd name="T50" fmla="*/ 198 w 441"/>
              <a:gd name="T51" fmla="*/ 309 h 1067"/>
              <a:gd name="T52" fmla="*/ 243 w 441"/>
              <a:gd name="T53" fmla="*/ 309 h 1067"/>
              <a:gd name="T54" fmla="*/ 320 w 441"/>
              <a:gd name="T55" fmla="*/ 369 h 1067"/>
              <a:gd name="T56" fmla="*/ 379 w 441"/>
              <a:gd name="T57" fmla="*/ 753 h 1067"/>
              <a:gd name="T58" fmla="*/ 437 w 441"/>
              <a:gd name="T59" fmla="*/ 744 h 1067"/>
              <a:gd name="T60" fmla="*/ 379 w 441"/>
              <a:gd name="T61" fmla="*/ 360 h 1067"/>
              <a:gd name="T62" fmla="*/ 243 w 441"/>
              <a:gd name="T63" fmla="*/ 250 h 1067"/>
              <a:gd name="T64" fmla="*/ 198 w 441"/>
              <a:gd name="T65" fmla="*/ 250 h 1067"/>
              <a:gd name="T66" fmla="*/ 62 w 441"/>
              <a:gd name="T67" fmla="*/ 360 h 1067"/>
              <a:gd name="T68" fmla="*/ 3 w 441"/>
              <a:gd name="T69" fmla="*/ 744 h 1067"/>
              <a:gd name="T70" fmla="*/ 20 w 441"/>
              <a:gd name="T71" fmla="*/ 807 h 1067"/>
              <a:gd name="T72" fmla="*/ 79 w 441"/>
              <a:gd name="T73" fmla="*/ 832 h 1067"/>
              <a:gd name="T74" fmla="*/ 102 w 441"/>
              <a:gd name="T75" fmla="*/ 832 h 1067"/>
              <a:gd name="T76" fmla="*/ 117 w 441"/>
              <a:gd name="T77" fmla="*/ 988 h 1067"/>
              <a:gd name="T78" fmla="*/ 202 w 441"/>
              <a:gd name="T79" fmla="*/ 1067 h 1067"/>
              <a:gd name="T80" fmla="*/ 238 w 441"/>
              <a:gd name="T81" fmla="*/ 1067 h 1067"/>
              <a:gd name="T82" fmla="*/ 323 w 441"/>
              <a:gd name="T83" fmla="*/ 989 h 1067"/>
              <a:gd name="T84" fmla="*/ 338 w 441"/>
              <a:gd name="T85" fmla="*/ 832 h 1067"/>
              <a:gd name="T86" fmla="*/ 361 w 441"/>
              <a:gd name="T87" fmla="*/ 832 h 1067"/>
              <a:gd name="T88" fmla="*/ 420 w 441"/>
              <a:gd name="T89" fmla="*/ 807 h 1067"/>
              <a:gd name="T90" fmla="*/ 437 w 441"/>
              <a:gd name="T91" fmla="*/ 744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1067">
                <a:moveTo>
                  <a:pt x="271" y="110"/>
                </a:moveTo>
                <a:cubicBezTo>
                  <a:pt x="271" y="138"/>
                  <a:pt x="248" y="160"/>
                  <a:pt x="220" y="160"/>
                </a:cubicBezTo>
                <a:cubicBezTo>
                  <a:pt x="192" y="160"/>
                  <a:pt x="170" y="138"/>
                  <a:pt x="170" y="110"/>
                </a:cubicBezTo>
                <a:cubicBezTo>
                  <a:pt x="170" y="82"/>
                  <a:pt x="192" y="59"/>
                  <a:pt x="220" y="59"/>
                </a:cubicBezTo>
                <a:cubicBezTo>
                  <a:pt x="248" y="59"/>
                  <a:pt x="271" y="82"/>
                  <a:pt x="271" y="110"/>
                </a:cubicBezTo>
                <a:moveTo>
                  <a:pt x="330" y="110"/>
                </a:moveTo>
                <a:cubicBezTo>
                  <a:pt x="330" y="49"/>
                  <a:pt x="281" y="0"/>
                  <a:pt x="220" y="0"/>
                </a:cubicBezTo>
                <a:cubicBezTo>
                  <a:pt x="160" y="0"/>
                  <a:pt x="111" y="49"/>
                  <a:pt x="111" y="110"/>
                </a:cubicBezTo>
                <a:cubicBezTo>
                  <a:pt x="111" y="170"/>
                  <a:pt x="160" y="219"/>
                  <a:pt x="220" y="219"/>
                </a:cubicBezTo>
                <a:cubicBezTo>
                  <a:pt x="281" y="219"/>
                  <a:pt x="330" y="170"/>
                  <a:pt x="330" y="110"/>
                </a:cubicBezTo>
                <a:moveTo>
                  <a:pt x="379" y="753"/>
                </a:moveTo>
                <a:cubicBezTo>
                  <a:pt x="380" y="759"/>
                  <a:pt x="379" y="765"/>
                  <a:pt x="376" y="769"/>
                </a:cubicBezTo>
                <a:cubicBezTo>
                  <a:pt x="372" y="772"/>
                  <a:pt x="366" y="773"/>
                  <a:pt x="361" y="773"/>
                </a:cubicBezTo>
                <a:cubicBezTo>
                  <a:pt x="312" y="773"/>
                  <a:pt x="312" y="773"/>
                  <a:pt x="312" y="773"/>
                </a:cubicBezTo>
                <a:cubicBezTo>
                  <a:pt x="297" y="773"/>
                  <a:pt x="284" y="785"/>
                  <a:pt x="282" y="800"/>
                </a:cubicBezTo>
                <a:cubicBezTo>
                  <a:pt x="264" y="984"/>
                  <a:pt x="264" y="984"/>
                  <a:pt x="264" y="984"/>
                </a:cubicBezTo>
                <a:cubicBezTo>
                  <a:pt x="263" y="998"/>
                  <a:pt x="252" y="1008"/>
                  <a:pt x="238" y="1008"/>
                </a:cubicBezTo>
                <a:cubicBezTo>
                  <a:pt x="202" y="1008"/>
                  <a:pt x="202" y="1008"/>
                  <a:pt x="202" y="1008"/>
                </a:cubicBezTo>
                <a:cubicBezTo>
                  <a:pt x="188" y="1008"/>
                  <a:pt x="177" y="998"/>
                  <a:pt x="176" y="983"/>
                </a:cubicBezTo>
                <a:cubicBezTo>
                  <a:pt x="158" y="800"/>
                  <a:pt x="158" y="800"/>
                  <a:pt x="158" y="800"/>
                </a:cubicBezTo>
                <a:cubicBezTo>
                  <a:pt x="157" y="785"/>
                  <a:pt x="144" y="773"/>
                  <a:pt x="129" y="773"/>
                </a:cubicBezTo>
                <a:cubicBezTo>
                  <a:pt x="79" y="773"/>
                  <a:pt x="79" y="773"/>
                  <a:pt x="79" y="773"/>
                </a:cubicBezTo>
                <a:cubicBezTo>
                  <a:pt x="74" y="773"/>
                  <a:pt x="68" y="772"/>
                  <a:pt x="65" y="769"/>
                </a:cubicBezTo>
                <a:cubicBezTo>
                  <a:pt x="62" y="765"/>
                  <a:pt x="61" y="759"/>
                  <a:pt x="62" y="753"/>
                </a:cubicBezTo>
                <a:cubicBezTo>
                  <a:pt x="120" y="369"/>
                  <a:pt x="120" y="369"/>
                  <a:pt x="120" y="369"/>
                </a:cubicBezTo>
                <a:cubicBezTo>
                  <a:pt x="125" y="335"/>
                  <a:pt x="158" y="309"/>
                  <a:pt x="198" y="309"/>
                </a:cubicBezTo>
                <a:cubicBezTo>
                  <a:pt x="243" y="309"/>
                  <a:pt x="243" y="309"/>
                  <a:pt x="243" y="309"/>
                </a:cubicBezTo>
                <a:cubicBezTo>
                  <a:pt x="282" y="309"/>
                  <a:pt x="316" y="335"/>
                  <a:pt x="320" y="369"/>
                </a:cubicBezTo>
                <a:lnTo>
                  <a:pt x="379" y="753"/>
                </a:lnTo>
                <a:close/>
                <a:moveTo>
                  <a:pt x="437" y="744"/>
                </a:moveTo>
                <a:cubicBezTo>
                  <a:pt x="379" y="360"/>
                  <a:pt x="379" y="360"/>
                  <a:pt x="379" y="360"/>
                </a:cubicBezTo>
                <a:cubicBezTo>
                  <a:pt x="370" y="297"/>
                  <a:pt x="311" y="250"/>
                  <a:pt x="243" y="250"/>
                </a:cubicBezTo>
                <a:cubicBezTo>
                  <a:pt x="198" y="250"/>
                  <a:pt x="198" y="250"/>
                  <a:pt x="198" y="250"/>
                </a:cubicBezTo>
                <a:cubicBezTo>
                  <a:pt x="129" y="250"/>
                  <a:pt x="71" y="297"/>
                  <a:pt x="62" y="360"/>
                </a:cubicBezTo>
                <a:cubicBezTo>
                  <a:pt x="3" y="744"/>
                  <a:pt x="3" y="744"/>
                  <a:pt x="3" y="744"/>
                </a:cubicBezTo>
                <a:cubicBezTo>
                  <a:pt x="0" y="768"/>
                  <a:pt x="6" y="791"/>
                  <a:pt x="20" y="807"/>
                </a:cubicBezTo>
                <a:cubicBezTo>
                  <a:pt x="30" y="818"/>
                  <a:pt x="48" y="832"/>
                  <a:pt x="79" y="832"/>
                </a:cubicBezTo>
                <a:cubicBezTo>
                  <a:pt x="102" y="832"/>
                  <a:pt x="102" y="832"/>
                  <a:pt x="102" y="832"/>
                </a:cubicBezTo>
                <a:cubicBezTo>
                  <a:pt x="117" y="988"/>
                  <a:pt x="117" y="988"/>
                  <a:pt x="117" y="988"/>
                </a:cubicBezTo>
                <a:cubicBezTo>
                  <a:pt x="120" y="1032"/>
                  <a:pt x="157" y="1067"/>
                  <a:pt x="202" y="1067"/>
                </a:cubicBezTo>
                <a:cubicBezTo>
                  <a:pt x="238" y="1067"/>
                  <a:pt x="238" y="1067"/>
                  <a:pt x="238" y="1067"/>
                </a:cubicBezTo>
                <a:cubicBezTo>
                  <a:pt x="283" y="1067"/>
                  <a:pt x="320" y="1032"/>
                  <a:pt x="323" y="989"/>
                </a:cubicBezTo>
                <a:cubicBezTo>
                  <a:pt x="338" y="832"/>
                  <a:pt x="338" y="832"/>
                  <a:pt x="338" y="832"/>
                </a:cubicBezTo>
                <a:cubicBezTo>
                  <a:pt x="361" y="832"/>
                  <a:pt x="361" y="832"/>
                  <a:pt x="361" y="832"/>
                </a:cubicBezTo>
                <a:cubicBezTo>
                  <a:pt x="392" y="832"/>
                  <a:pt x="410" y="818"/>
                  <a:pt x="420" y="807"/>
                </a:cubicBezTo>
                <a:cubicBezTo>
                  <a:pt x="434" y="791"/>
                  <a:pt x="441" y="768"/>
                  <a:pt x="437" y="7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935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6D5B-E1DE-427C-B69E-3593FC2ACFFE}"/>
              </a:ext>
            </a:extLst>
          </p:cNvPr>
          <p:cNvSpPr>
            <a:spLocks noGrp="1"/>
          </p:cNvSpPr>
          <p:nvPr>
            <p:ph type="title"/>
          </p:nvPr>
        </p:nvSpPr>
        <p:spPr/>
        <p:txBody>
          <a:bodyPr/>
          <a:lstStyle/>
          <a:p>
            <a:r>
              <a:rPr lang="en-GB" dirty="0"/>
              <a:t>Why nick these?</a:t>
            </a:r>
          </a:p>
        </p:txBody>
      </p:sp>
      <p:sp>
        <p:nvSpPr>
          <p:cNvPr id="5" name="TextBox 4">
            <a:extLst>
              <a:ext uri="{FF2B5EF4-FFF2-40B4-BE49-F238E27FC236}">
                <a16:creationId xmlns:a16="http://schemas.microsoft.com/office/drawing/2014/main" id="{225FF18E-4983-4053-B5BA-344D75C29BCB}"/>
              </a:ext>
            </a:extLst>
          </p:cNvPr>
          <p:cNvSpPr txBox="1"/>
          <p:nvPr/>
        </p:nvSpPr>
        <p:spPr>
          <a:xfrm>
            <a:off x="371475" y="1166843"/>
            <a:ext cx="11334816" cy="4247317"/>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You probably already have plenty of charts in your life, so why do you need these?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Well, if you work in marketing, these are essential.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Whether you’re working on a pitch, looking for facts to share with colleagues, want to know what TV can now do, or just really enjoy charts, this deck is for you.</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It’s packed with insight and evidence, from the facts about our transforming TV viewing to the latest on how and why TV advertising works.</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It covers lots of ground but with a single purpose: to give you the proof of why TV advertising is so valuable and vital to businesses of all shapes and sizes – more so now than perhaps ever.</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If you want to nick even more charts or have any questions, please get in touch with us at research@thinkbox.tv</a:t>
            </a:r>
          </a:p>
        </p:txBody>
      </p:sp>
    </p:spTree>
    <p:extLst>
      <p:ext uri="{BB962C8B-B14F-4D97-AF65-F5344CB8AC3E}">
        <p14:creationId xmlns:p14="http://schemas.microsoft.com/office/powerpoint/2010/main" val="271232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2024</a:t>
            </a:r>
            <a:r>
              <a:rPr lang="en-GB" dirty="0"/>
              <a:t> </a:t>
            </a:r>
            <a:r>
              <a:rPr lang="en-GB" dirty="0" err="1"/>
              <a:t>SuperHub</a:t>
            </a:r>
            <a:r>
              <a:rPr lang="en-GB" dirty="0"/>
              <a:t> (W2 2023 + W1 2024),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extLst>
              <p:ext uri="{D42A27DB-BD31-4B8C-83A1-F6EECF244321}">
                <p14:modId xmlns:p14="http://schemas.microsoft.com/office/powerpoint/2010/main" val="2381328602"/>
              </p:ext>
            </p:extLst>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21836"/>
            <a:ext cx="9889058" cy="3008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500051"/>
            <a:ext cx="7223678" cy="2330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2889116"/>
            <a:ext cx="3856908" cy="1941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526634"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18107" y="3645881"/>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7279237" y="3673180"/>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4010608" y="3790242"/>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3032947" y="4121292"/>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533855"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CB17341C-567C-459E-966B-E6C2BF55FB53}"/>
              </a:ext>
            </a:extLst>
          </p:cNvPr>
          <p:cNvSpPr/>
          <p:nvPr/>
        </p:nvSpPr>
        <p:spPr>
          <a:xfrm>
            <a:off x="1229656" y="4175455"/>
            <a:ext cx="1525019" cy="6547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992165" y="4174710"/>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
        <p:nvSpPr>
          <p:cNvPr id="21" name="TextBox 20">
            <a:extLst>
              <a:ext uri="{FF2B5EF4-FFF2-40B4-BE49-F238E27FC236}">
                <a16:creationId xmlns:a16="http://schemas.microsoft.com/office/drawing/2014/main" id="{A3C3420A-09CD-4DB0-B0CA-DE987D78494F}"/>
              </a:ext>
            </a:extLst>
          </p:cNvPr>
          <p:cNvSpPr txBox="1"/>
          <p:nvPr/>
        </p:nvSpPr>
        <p:spPr>
          <a:xfrm>
            <a:off x="1229656" y="2983921"/>
            <a:ext cx="13721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rial"/>
                <a:ea typeface="+mn-ea"/>
                <a:cs typeface="+mn-cs"/>
              </a:rPr>
              <a:t>Newsbrands</a:t>
            </a:r>
          </a:p>
        </p:txBody>
      </p:sp>
    </p:spTree>
    <p:custDataLst>
      <p:tags r:id="rId1"/>
    </p:custDataLst>
    <p:extLst>
      <p:ext uri="{BB962C8B-B14F-4D97-AF65-F5344CB8AC3E}">
        <p14:creationId xmlns:p14="http://schemas.microsoft.com/office/powerpoint/2010/main" val="20683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E2B2-398E-AE60-F545-EC8EDEFE23A2}"/>
              </a:ext>
            </a:extLst>
          </p:cNvPr>
          <p:cNvSpPr>
            <a:spLocks noGrp="1"/>
          </p:cNvSpPr>
          <p:nvPr>
            <p:ph type="title"/>
          </p:nvPr>
        </p:nvSpPr>
        <p:spPr/>
        <p:txBody>
          <a:bodyPr/>
          <a:lstStyle/>
          <a:p>
            <a:r>
              <a:rPr lang="en-GB" dirty="0"/>
              <a:t>Commercial broadcasters collectively provide the highest reach and time spent</a:t>
            </a:r>
          </a:p>
        </p:txBody>
      </p:sp>
      <p:sp>
        <p:nvSpPr>
          <p:cNvPr id="3" name="Text Placeholder 2">
            <a:extLst>
              <a:ext uri="{FF2B5EF4-FFF2-40B4-BE49-F238E27FC236}">
                <a16:creationId xmlns:a16="http://schemas.microsoft.com/office/drawing/2014/main" id="{60C1F8E9-8ADB-1661-74DB-1E2B51A6C507}"/>
              </a:ext>
            </a:extLst>
          </p:cNvPr>
          <p:cNvSpPr>
            <a:spLocks noGrp="1"/>
          </p:cNvSpPr>
          <p:nvPr>
            <p:ph type="body" sz="quarter" idx="15"/>
          </p:nvPr>
        </p:nvSpPr>
        <p:spPr/>
        <p:txBody>
          <a:bodyPr/>
          <a:lstStyle/>
          <a:p>
            <a:r>
              <a:rPr lang="en-GB"/>
              <a:t>Source: Barb / All Individuals, all devices – 2023</a:t>
            </a:r>
          </a:p>
        </p:txBody>
      </p:sp>
      <p:graphicFrame>
        <p:nvGraphicFramePr>
          <p:cNvPr id="5" name="Chart 4">
            <a:extLst>
              <a:ext uri="{FF2B5EF4-FFF2-40B4-BE49-F238E27FC236}">
                <a16:creationId xmlns:a16="http://schemas.microsoft.com/office/drawing/2014/main" id="{5FF8575E-62F7-C14E-FD21-0C40EBD9C076}"/>
              </a:ext>
            </a:extLst>
          </p:cNvPr>
          <p:cNvGraphicFramePr>
            <a:graphicFrameLocks noGrp="1"/>
          </p:cNvGraphicFramePr>
          <p:nvPr/>
        </p:nvGraphicFramePr>
        <p:xfrm>
          <a:off x="696000"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018B665-074C-A77A-90C9-8350D35854B0}"/>
              </a:ext>
            </a:extLst>
          </p:cNvPr>
          <p:cNvSpPr txBox="1"/>
          <p:nvPr/>
        </p:nvSpPr>
        <p:spPr>
          <a:xfrm>
            <a:off x="4843093" y="5341125"/>
            <a:ext cx="2505814" cy="230832"/>
          </a:xfrm>
          <a:prstGeom prst="rect">
            <a:avLst/>
          </a:prstGeom>
          <a:noFill/>
        </p:spPr>
        <p:txBody>
          <a:bodyPr wrap="none" rtlCol="0">
            <a:spAutoFit/>
          </a:bodyPr>
          <a:lstStyle/>
          <a:p>
            <a:r>
              <a:rPr lang="en-GB" sz="900" b="1">
                <a:latin typeface="+mj-lt"/>
              </a:rPr>
              <a:t>AVE TIME VIEWED PER </a:t>
            </a:r>
            <a:r>
              <a:rPr lang="en-GB" sz="900" b="1" u="sng">
                <a:latin typeface="+mj-lt"/>
              </a:rPr>
              <a:t>VIEWER</a:t>
            </a:r>
            <a:r>
              <a:rPr lang="en-GB" sz="900" b="1">
                <a:latin typeface="+mj-lt"/>
              </a:rPr>
              <a:t> PER DAY</a:t>
            </a:r>
          </a:p>
        </p:txBody>
      </p:sp>
      <p:sp>
        <p:nvSpPr>
          <p:cNvPr id="7" name="TextBox 6">
            <a:extLst>
              <a:ext uri="{FF2B5EF4-FFF2-40B4-BE49-F238E27FC236}">
                <a16:creationId xmlns:a16="http://schemas.microsoft.com/office/drawing/2014/main" id="{5D09D945-1D9C-AC1A-76A9-FE44A5FD1C2E}"/>
              </a:ext>
            </a:extLst>
          </p:cNvPr>
          <p:cNvSpPr txBox="1"/>
          <p:nvPr/>
        </p:nvSpPr>
        <p:spPr>
          <a:xfrm rot="16200000">
            <a:off x="-606767" y="3073277"/>
            <a:ext cx="1941557" cy="230832"/>
          </a:xfrm>
          <a:prstGeom prst="rect">
            <a:avLst/>
          </a:prstGeom>
          <a:noFill/>
        </p:spPr>
        <p:txBody>
          <a:bodyPr wrap="none" rtlCol="0">
            <a:spAutoFit/>
          </a:bodyPr>
          <a:lstStyle/>
          <a:p>
            <a:r>
              <a:rPr lang="en-GB" sz="900" b="1">
                <a:latin typeface="+mj-lt"/>
              </a:rPr>
              <a:t>AVERAGE DAILY REACH (000s)</a:t>
            </a:r>
          </a:p>
        </p:txBody>
      </p:sp>
      <p:sp>
        <p:nvSpPr>
          <p:cNvPr id="8" name="TextBox 2">
            <a:extLst>
              <a:ext uri="{FF2B5EF4-FFF2-40B4-BE49-F238E27FC236}">
                <a16:creationId xmlns:a16="http://schemas.microsoft.com/office/drawing/2014/main" id="{4CDD94AE-FD9F-0E9E-8EE0-ED7868402B83}"/>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All Individuals – All devices</a:t>
            </a:r>
          </a:p>
        </p:txBody>
      </p:sp>
      <p:sp>
        <p:nvSpPr>
          <p:cNvPr id="9" name="TextBox 1">
            <a:extLst>
              <a:ext uri="{FF2B5EF4-FFF2-40B4-BE49-F238E27FC236}">
                <a16:creationId xmlns:a16="http://schemas.microsoft.com/office/drawing/2014/main" id="{65B9318B-DCB8-8623-3B15-D9FCFEBC3F27}"/>
              </a:ext>
            </a:extLst>
          </p:cNvPr>
          <p:cNvSpPr txBox="1"/>
          <p:nvPr/>
        </p:nvSpPr>
        <p:spPr>
          <a:xfrm>
            <a:off x="1908421" y="2870826"/>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100" b="1"/>
              <a:t>Bubble</a:t>
            </a:r>
            <a:r>
              <a:rPr lang="en-GB" sz="1100" b="1" baseline="0"/>
              <a:t> area represents total volume of daily viewing </a:t>
            </a:r>
            <a:endParaRPr lang="en-GB" sz="1100" b="1"/>
          </a:p>
        </p:txBody>
      </p:sp>
      <p:sp>
        <p:nvSpPr>
          <p:cNvPr id="10" name="TextBox 1">
            <a:extLst>
              <a:ext uri="{FF2B5EF4-FFF2-40B4-BE49-F238E27FC236}">
                <a16:creationId xmlns:a16="http://schemas.microsoft.com/office/drawing/2014/main" id="{46F96822-55D8-620F-7F2C-9A85D1424BD1}"/>
              </a:ext>
            </a:extLst>
          </p:cNvPr>
          <p:cNvSpPr txBox="1"/>
          <p:nvPr/>
        </p:nvSpPr>
        <p:spPr>
          <a:xfrm>
            <a:off x="3542413" y="464545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Other </a:t>
            </a:r>
          </a:p>
          <a:p>
            <a:pPr algn="ctr"/>
            <a:r>
              <a:rPr lang="en-GB" sz="1000" b="1"/>
              <a:t>SVOD</a:t>
            </a:r>
          </a:p>
        </p:txBody>
      </p:sp>
      <p:sp>
        <p:nvSpPr>
          <p:cNvPr id="11" name="TextBox 1">
            <a:extLst>
              <a:ext uri="{FF2B5EF4-FFF2-40B4-BE49-F238E27FC236}">
                <a16:creationId xmlns:a16="http://schemas.microsoft.com/office/drawing/2014/main" id="{80F076AF-5D9F-4991-6913-DED62D2140C5}"/>
              </a:ext>
            </a:extLst>
          </p:cNvPr>
          <p:cNvSpPr txBox="1"/>
          <p:nvPr/>
        </p:nvSpPr>
        <p:spPr>
          <a:xfrm>
            <a:off x="2359028" y="464511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Other AVOD</a:t>
            </a:r>
          </a:p>
        </p:txBody>
      </p:sp>
      <p:sp>
        <p:nvSpPr>
          <p:cNvPr id="12" name="TextBox 1">
            <a:extLst>
              <a:ext uri="{FF2B5EF4-FFF2-40B4-BE49-F238E27FC236}">
                <a16:creationId xmlns:a16="http://schemas.microsoft.com/office/drawing/2014/main" id="{E9C9811E-9E92-35DF-AE77-7F09E1FB06B0}"/>
              </a:ext>
            </a:extLst>
          </p:cNvPr>
          <p:cNvSpPr txBox="1"/>
          <p:nvPr/>
        </p:nvSpPr>
        <p:spPr>
          <a:xfrm>
            <a:off x="1529516" y="4830161"/>
            <a:ext cx="1076998"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700" b="1"/>
              <a:t>Dailymotion</a:t>
            </a:r>
          </a:p>
        </p:txBody>
      </p:sp>
      <p:sp>
        <p:nvSpPr>
          <p:cNvPr id="13" name="TextBox 1">
            <a:extLst>
              <a:ext uri="{FF2B5EF4-FFF2-40B4-BE49-F238E27FC236}">
                <a16:creationId xmlns:a16="http://schemas.microsoft.com/office/drawing/2014/main" id="{58ED11A9-185E-3E38-5A77-EE9D230A005F}"/>
              </a:ext>
            </a:extLst>
          </p:cNvPr>
          <p:cNvSpPr txBox="1"/>
          <p:nvPr/>
        </p:nvSpPr>
        <p:spPr>
          <a:xfrm>
            <a:off x="6561769" y="4634063"/>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Twitch</a:t>
            </a:r>
          </a:p>
        </p:txBody>
      </p:sp>
      <p:cxnSp>
        <p:nvCxnSpPr>
          <p:cNvPr id="14" name="Straight Arrow Connector 13">
            <a:extLst>
              <a:ext uri="{FF2B5EF4-FFF2-40B4-BE49-F238E27FC236}">
                <a16:creationId xmlns:a16="http://schemas.microsoft.com/office/drawing/2014/main" id="{FBED4B81-7819-52B9-C120-0695CA141BD6}"/>
              </a:ext>
            </a:extLst>
          </p:cNvPr>
          <p:cNvCxnSpPr/>
          <p:nvPr/>
        </p:nvCxnSpPr>
        <p:spPr>
          <a:xfrm flipH="1">
            <a:off x="6489477" y="4831048"/>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ED4B81-7819-52B9-C120-0695CA141BD6}"/>
              </a:ext>
            </a:extLst>
          </p:cNvPr>
          <p:cNvCxnSpPr>
            <a:cxnSpLocks/>
          </p:cNvCxnSpPr>
          <p:nvPr/>
        </p:nvCxnSpPr>
        <p:spPr>
          <a:xfrm>
            <a:off x="4234830" y="4817185"/>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E5766FB-4F1E-44DA-08D5-15D30B5D798A}"/>
              </a:ext>
            </a:extLst>
          </p:cNvPr>
          <p:cNvCxnSpPr>
            <a:cxnSpLocks/>
          </p:cNvCxnSpPr>
          <p:nvPr/>
        </p:nvCxnSpPr>
        <p:spPr>
          <a:xfrm>
            <a:off x="3082819" y="4886853"/>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53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gglebox - Series 23: Episode 1 | Channel 4">
            <a:extLst>
              <a:ext uri="{FF2B5EF4-FFF2-40B4-BE49-F238E27FC236}">
                <a16:creationId xmlns:a16="http://schemas.microsoft.com/office/drawing/2014/main" id="{C81A0AA1-8C60-974E-084E-17A9F4EA16F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38" b="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907BBC3-EE09-42A6-B4C7-DA2AF6B34F80}"/>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4AD6E45-EEC0-4EE6-9483-051B550A3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2" name="Title 1">
            <a:extLst>
              <a:ext uri="{FF2B5EF4-FFF2-40B4-BE49-F238E27FC236}">
                <a16:creationId xmlns:a16="http://schemas.microsoft.com/office/drawing/2014/main" id="{E0DF857E-CEC9-4FDC-9000-E8F76AA30BCC}"/>
              </a:ext>
            </a:extLst>
          </p:cNvPr>
          <p:cNvSpPr>
            <a:spLocks noGrp="1"/>
          </p:cNvSpPr>
          <p:nvPr>
            <p:ph type="title"/>
          </p:nvPr>
        </p:nvSpPr>
        <p:spPr/>
        <p:txBody>
          <a:bodyPr>
            <a:noAutofit/>
          </a:bodyPr>
          <a:lstStyle/>
          <a:p>
            <a:r>
              <a:rPr lang="en-GB"/>
              <a:t>A broadcast </a:t>
            </a:r>
            <a:br>
              <a:rPr lang="en-GB"/>
            </a:br>
            <a:r>
              <a:rPr lang="en-GB"/>
              <a:t>TV campaign </a:t>
            </a:r>
            <a:br>
              <a:rPr lang="en-GB"/>
            </a:br>
            <a:r>
              <a:rPr lang="en-GB"/>
              <a:t>of 400 TVRs </a:t>
            </a:r>
            <a:br>
              <a:rPr lang="en-GB"/>
            </a:br>
            <a:r>
              <a:rPr lang="en-GB"/>
              <a:t>in the UK gets </a:t>
            </a:r>
            <a:br>
              <a:rPr lang="en-GB"/>
            </a:br>
            <a:r>
              <a:rPr lang="en-GB">
                <a:solidFill>
                  <a:schemeClr val="accent3"/>
                </a:solidFill>
              </a:rPr>
              <a:t>244 million </a:t>
            </a:r>
            <a:r>
              <a:rPr lang="en-GB"/>
              <a:t>views</a:t>
            </a:r>
            <a:br>
              <a:rPr lang="en-GB"/>
            </a:br>
            <a:endParaRPr lang="en-GB"/>
          </a:p>
        </p:txBody>
      </p:sp>
      <p:sp>
        <p:nvSpPr>
          <p:cNvPr id="10" name="Freeform 7">
            <a:extLst>
              <a:ext uri="{FF2B5EF4-FFF2-40B4-BE49-F238E27FC236}">
                <a16:creationId xmlns:a16="http://schemas.microsoft.com/office/drawing/2014/main" id="{B5472FAF-D66A-4894-BC09-79A5DF5C15E5}"/>
              </a:ext>
            </a:extLst>
          </p:cNvPr>
          <p:cNvSpPr>
            <a:spLocks/>
          </p:cNvSpPr>
          <p:nvPr/>
        </p:nvSpPr>
        <p:spPr bwMode="auto">
          <a:xfrm>
            <a:off x="479425" y="441943"/>
            <a:ext cx="4066449" cy="4593461"/>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3E9DEAB1-FF89-4D83-9BC4-3E3652D88607}"/>
              </a:ext>
            </a:extLst>
          </p:cNvPr>
          <p:cNvSpPr txBox="1"/>
          <p:nvPr/>
        </p:nvSpPr>
        <p:spPr>
          <a:xfrm>
            <a:off x="395384" y="5122124"/>
            <a:ext cx="3386986" cy="246221"/>
          </a:xfrm>
          <a:prstGeom prst="rect">
            <a:avLst/>
          </a:prstGeom>
          <a:noFill/>
        </p:spPr>
        <p:txBody>
          <a:bodyPr wrap="square" rtlCol="0">
            <a:spAutoFit/>
          </a:bodyPr>
          <a:lstStyle/>
          <a:p>
            <a:r>
              <a:rPr lang="en-GB" sz="1000" kern="0">
                <a:solidFill>
                  <a:prstClr val="white"/>
                </a:solidFill>
              </a:rPr>
              <a:t>Source: Barb Dec 2023, Individuals</a:t>
            </a:r>
            <a:endParaRPr lang="en-GB" sz="1000"/>
          </a:p>
        </p:txBody>
      </p:sp>
      <p:sp>
        <p:nvSpPr>
          <p:cNvPr id="13" name="TextBox 12">
            <a:extLst>
              <a:ext uri="{FF2B5EF4-FFF2-40B4-BE49-F238E27FC236}">
                <a16:creationId xmlns:a16="http://schemas.microsoft.com/office/drawing/2014/main" id="{42E26152-622C-4976-994E-294DC9AD451D}"/>
              </a:ext>
            </a:extLst>
          </p:cNvPr>
          <p:cNvSpPr txBox="1"/>
          <p:nvPr/>
        </p:nvSpPr>
        <p:spPr>
          <a:xfrm rot="16200000">
            <a:off x="10486929" y="4324278"/>
            <a:ext cx="2982494" cy="246221"/>
          </a:xfrm>
          <a:prstGeom prst="rect">
            <a:avLst/>
          </a:prstGeom>
          <a:noFill/>
        </p:spPr>
        <p:txBody>
          <a:bodyPr wrap="square" rtlCol="0">
            <a:spAutoFit/>
          </a:bodyPr>
          <a:lstStyle/>
          <a:p>
            <a:r>
              <a:rPr lang="en-GB" sz="1000">
                <a:solidFill>
                  <a:schemeClr val="bg1"/>
                </a:solidFill>
              </a:rPr>
              <a:t>“Gogglebox”, Channel 4</a:t>
            </a:r>
          </a:p>
        </p:txBody>
      </p:sp>
    </p:spTree>
    <p:custDataLst>
      <p:tags r:id="rId1"/>
    </p:custDataLst>
    <p:extLst>
      <p:ext uri="{BB962C8B-B14F-4D97-AF65-F5344CB8AC3E}">
        <p14:creationId xmlns:p14="http://schemas.microsoft.com/office/powerpoint/2010/main" val="396680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beer glasses&#10;&#10;Description automatically generated">
            <a:extLst>
              <a:ext uri="{FF2B5EF4-FFF2-40B4-BE49-F238E27FC236}">
                <a16:creationId xmlns:a16="http://schemas.microsoft.com/office/drawing/2014/main" id="{4CC603F4-46EF-91EF-0799-73BDF455F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ishi living room">
            <a:extLst>
              <a:ext uri="{FF2B5EF4-FFF2-40B4-BE49-F238E27FC236}">
                <a16:creationId xmlns:a16="http://schemas.microsoft.com/office/drawing/2014/main" id="{D8AB0D2A-64B6-41E4-BEC4-B7E44E4F1291}"/>
              </a:ext>
            </a:extLst>
          </p:cNvPr>
          <p:cNvSpPr>
            <a:spLocks/>
          </p:cNvSpPr>
          <p:nvPr/>
        </p:nvSpPr>
        <p:spPr bwMode="auto">
          <a:xfrm flipV="1">
            <a:off x="-1" y="-2"/>
            <a:ext cx="12192001" cy="6858001"/>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7000">
                <a:srgbClr val="000000">
                  <a:lumMod val="0"/>
                  <a:alpha val="62000"/>
                </a:srgbClr>
              </a:gs>
              <a:gs pos="66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a:t>
            </a:r>
            <a:r>
              <a:rPr lang="en-GB" i="1" dirty="0"/>
              <a:t>the</a:t>
            </a:r>
            <a:r>
              <a:rPr lang="en-GB" dirty="0"/>
              <a:t> emotional medium and builds </a:t>
            </a:r>
            <a:br>
              <a:rPr lang="en-GB" dirty="0"/>
            </a:br>
            <a:r>
              <a:rPr lang="en-GB" dirty="0"/>
              <a:t>brand fame </a:t>
            </a:r>
          </a:p>
        </p:txBody>
      </p:sp>
      <p:sp>
        <p:nvSpPr>
          <p:cNvPr id="2" name="Text Placeholder 1">
            <a:extLst>
              <a:ext uri="{FF2B5EF4-FFF2-40B4-BE49-F238E27FC236}">
                <a16:creationId xmlns:a16="http://schemas.microsoft.com/office/drawing/2014/main" id="{484E6C0E-3DBF-479C-8F3C-E0CED9CBC831}"/>
              </a:ext>
            </a:extLst>
          </p:cNvPr>
          <p:cNvSpPr>
            <a:spLocks noGrp="1"/>
          </p:cNvSpPr>
          <p:nvPr>
            <p:ph type="body" sz="quarter" idx="14"/>
          </p:nvPr>
        </p:nvSpPr>
        <p:spPr/>
        <p:txBody>
          <a:bodyPr/>
          <a:lstStyle/>
          <a:p>
            <a:r>
              <a:rPr lang="en-US" dirty="0"/>
              <a:t>SECTION FIVE</a:t>
            </a:r>
            <a:endParaRPr lang="en-GB" dirty="0"/>
          </a:p>
        </p:txBody>
      </p:sp>
      <p:cxnSp>
        <p:nvCxnSpPr>
          <p:cNvPr id="8" name="Straight Connector 7">
            <a:extLst>
              <a:ext uri="{FF2B5EF4-FFF2-40B4-BE49-F238E27FC236}">
                <a16:creationId xmlns:a16="http://schemas.microsoft.com/office/drawing/2014/main" id="{50E544E4-F103-4920-9502-1BC1B99B04F7}"/>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33EF292-DD73-4506-A7DF-23706D0CCF7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Tennent’s Lager - </a:t>
            </a:r>
            <a:r>
              <a:rPr lang="en-GB" sz="1000" dirty="0" err="1">
                <a:solidFill>
                  <a:schemeClr val="bg1"/>
                </a:solidFill>
              </a:rPr>
              <a:t>Ooft</a:t>
            </a:r>
            <a:endParaRPr lang="en-GB" sz="1000" dirty="0">
              <a:solidFill>
                <a:schemeClr val="bg1"/>
              </a:solidFill>
            </a:endParaRPr>
          </a:p>
        </p:txBody>
      </p:sp>
    </p:spTree>
    <p:custDataLst>
      <p:tags r:id="rId1"/>
    </p:custDataLst>
    <p:extLst>
      <p:ext uri="{BB962C8B-B14F-4D97-AF65-F5344CB8AC3E}">
        <p14:creationId xmlns:p14="http://schemas.microsoft.com/office/powerpoint/2010/main" val="20564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and person sitting together&#10;&#10;Description automatically generated">
            <a:extLst>
              <a:ext uri="{FF2B5EF4-FFF2-40B4-BE49-F238E27FC236}">
                <a16:creationId xmlns:a16="http://schemas.microsoft.com/office/drawing/2014/main" id="{EBAFCD8F-6881-E245-C982-5E72A80540D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fontScale="90000"/>
          </a:bodyPr>
          <a:lstStyle/>
          <a:p>
            <a:r>
              <a:rPr lang="en-GB" dirty="0"/>
              <a:t>Summary - TV is </a:t>
            </a:r>
            <a:r>
              <a:rPr lang="en-GB" i="1" dirty="0"/>
              <a:t>the</a:t>
            </a:r>
            <a:r>
              <a:rPr lang="en-GB" dirty="0"/>
              <a:t> emotional medium and builds </a:t>
            </a:r>
            <a:br>
              <a:rPr lang="en-GB" dirty="0"/>
            </a:br>
            <a:r>
              <a:rPr lang="en-GB" dirty="0"/>
              <a:t>brand fame </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marR="0" indent="-285750">
              <a:spcAft>
                <a:spcPts val="1200"/>
              </a:spcAft>
              <a:buFont typeface="Arial" panose="020B0604020202020204" pitchFamily="34" charset="0"/>
              <a:buChar char="—"/>
            </a:pPr>
            <a:r>
              <a:rPr lang="en-GB" sz="1800" dirty="0"/>
              <a:t>TV advertising is most likely to make you laugh </a:t>
            </a:r>
            <a:r>
              <a:rPr lang="en-GB" sz="2000" b="1" dirty="0">
                <a:solidFill>
                  <a:schemeClr val="tx2"/>
                </a:solidFill>
              </a:rPr>
              <a:t>(52%) </a:t>
            </a:r>
            <a:r>
              <a:rPr lang="en-GB" sz="1800" dirty="0"/>
              <a:t>and is the most liked </a:t>
            </a:r>
            <a:r>
              <a:rPr lang="en-GB" sz="2000" b="1" dirty="0">
                <a:solidFill>
                  <a:schemeClr val="tx2"/>
                </a:solidFill>
              </a:rPr>
              <a:t>(40%)</a:t>
            </a:r>
          </a:p>
          <a:p>
            <a:pPr marL="285750" marR="0" indent="-285750">
              <a:spcAft>
                <a:spcPts val="1200"/>
              </a:spcAft>
              <a:buFont typeface="Arial" panose="020B0604020202020204" pitchFamily="34" charset="0"/>
              <a:buChar char="—"/>
            </a:pPr>
            <a:r>
              <a:rPr lang="en-GB" sz="1800" dirty="0"/>
              <a:t>TV is the medium most likely to signal </a:t>
            </a:r>
            <a:r>
              <a:rPr lang="en-GB" sz="2000" b="1" dirty="0">
                <a:solidFill>
                  <a:schemeClr val="tx2"/>
                </a:solidFill>
              </a:rPr>
              <a:t>brand fame </a:t>
            </a:r>
          </a:p>
          <a:p>
            <a:pPr marL="285750" marR="0" indent="-285750">
              <a:spcAft>
                <a:spcPts val="1200"/>
              </a:spcAft>
              <a:buFont typeface="Arial" panose="020B0604020202020204" pitchFamily="34" charset="0"/>
              <a:buChar char="—"/>
            </a:pPr>
            <a:r>
              <a:rPr lang="en-GB" sz="1800" dirty="0"/>
              <a:t>Higher-performing creatively-awarded campaigns are most likely to have higher shares of spend on TV</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Meet </a:t>
            </a:r>
            <a:r>
              <a:rPr lang="en-GB" sz="1000" dirty="0" err="1">
                <a:solidFill>
                  <a:schemeClr val="bg1"/>
                </a:solidFill>
              </a:rPr>
              <a:t>teRichardsons</a:t>
            </a:r>
            <a:r>
              <a:rPr lang="en-GB" sz="1000" dirty="0">
                <a:solidFill>
                  <a:schemeClr val="bg1"/>
                </a:solidFill>
              </a:rPr>
              <a:t> - UKTV</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31286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F419-1D49-41EA-889B-1BB5D7E0F04B}"/>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2D7D6E51-D248-4D13-B7CD-EF06AFBC36B2}"/>
              </a:ext>
            </a:extLst>
          </p:cNvPr>
          <p:cNvSpPr>
            <a:spLocks noGrp="1"/>
          </p:cNvSpPr>
          <p:nvPr>
            <p:ph type="body" sz="quarter" idx="15"/>
          </p:nvPr>
        </p:nvSpPr>
        <p:spPr>
          <a:xfrm>
            <a:off x="203404" y="5467143"/>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66" name="Rectangle 65">
            <a:extLst>
              <a:ext uri="{FF2B5EF4-FFF2-40B4-BE49-F238E27FC236}">
                <a16:creationId xmlns:a16="http://schemas.microsoft.com/office/drawing/2014/main" id="{4F4DE7A0-A6BC-455A-BC83-776E2A44FAC5}"/>
              </a:ext>
            </a:extLst>
          </p:cNvPr>
          <p:cNvSpPr/>
          <p:nvPr/>
        </p:nvSpPr>
        <p:spPr>
          <a:xfrm>
            <a:off x="924197" y="1157320"/>
            <a:ext cx="9849195" cy="530679"/>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which, if any, of the following places are you most likely to find advertising that…’</a:t>
            </a:r>
          </a:p>
        </p:txBody>
      </p:sp>
      <p:graphicFrame>
        <p:nvGraphicFramePr>
          <p:cNvPr id="4" name="Table 3">
            <a:extLst>
              <a:ext uri="{FF2B5EF4-FFF2-40B4-BE49-F238E27FC236}">
                <a16:creationId xmlns:a16="http://schemas.microsoft.com/office/drawing/2014/main" id="{D802D43D-9D33-A9FA-71C7-FF66E9D57FF1}"/>
              </a:ext>
            </a:extLst>
          </p:cNvPr>
          <p:cNvGraphicFramePr>
            <a:graphicFrameLocks noGrp="1"/>
          </p:cNvGraphicFramePr>
          <p:nvPr>
            <p:extLst>
              <p:ext uri="{D42A27DB-BD31-4B8C-83A1-F6EECF244321}">
                <p14:modId xmlns:p14="http://schemas.microsoft.com/office/powerpoint/2010/main" val="1843645742"/>
              </p:ext>
            </p:extLst>
          </p:nvPr>
        </p:nvGraphicFramePr>
        <p:xfrm>
          <a:off x="499006" y="1687999"/>
          <a:ext cx="11213568" cy="3552616"/>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888154">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Makes you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888154">
                <a:tc>
                  <a:txBody>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7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7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bl>
          </a:graphicData>
        </a:graphic>
      </p:graphicFrame>
      <p:sp>
        <p:nvSpPr>
          <p:cNvPr id="6" name="Freeform 30">
            <a:extLst>
              <a:ext uri="{FF2B5EF4-FFF2-40B4-BE49-F238E27FC236}">
                <a16:creationId xmlns:a16="http://schemas.microsoft.com/office/drawing/2014/main" id="{C388BD00-B467-C215-07E3-7823335D6176}"/>
              </a:ext>
            </a:extLst>
          </p:cNvPr>
          <p:cNvSpPr>
            <a:spLocks noEditPoints="1"/>
          </p:cNvSpPr>
          <p:nvPr/>
        </p:nvSpPr>
        <p:spPr bwMode="auto">
          <a:xfrm>
            <a:off x="8522326" y="1851308"/>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AFA7B3B-4B56-E235-1A85-1142DD6CDCCD}"/>
              </a:ext>
            </a:extLst>
          </p:cNvPr>
          <p:cNvGrpSpPr/>
          <p:nvPr/>
        </p:nvGrpSpPr>
        <p:grpSpPr>
          <a:xfrm>
            <a:off x="11067980" y="1832513"/>
            <a:ext cx="419125" cy="414160"/>
            <a:chOff x="11134618" y="2265484"/>
            <a:chExt cx="419125" cy="414160"/>
          </a:xfrm>
        </p:grpSpPr>
        <p:sp>
          <p:nvSpPr>
            <p:cNvPr id="19" name="Freeform 82">
              <a:extLst>
                <a:ext uri="{FF2B5EF4-FFF2-40B4-BE49-F238E27FC236}">
                  <a16:creationId xmlns:a16="http://schemas.microsoft.com/office/drawing/2014/main" id="{4D66C6E1-DB09-D2E3-B48B-1BBEB8C346B6}"/>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83">
              <a:extLst>
                <a:ext uri="{FF2B5EF4-FFF2-40B4-BE49-F238E27FC236}">
                  <a16:creationId xmlns:a16="http://schemas.microsoft.com/office/drawing/2014/main" id="{C70E3B7E-896D-C717-1C1C-3490F2BF522A}"/>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84">
              <a:extLst>
                <a:ext uri="{FF2B5EF4-FFF2-40B4-BE49-F238E27FC236}">
                  <a16:creationId xmlns:a16="http://schemas.microsoft.com/office/drawing/2014/main" id="{6C4D2FE2-8003-BB1D-DC84-B2D77675737D}"/>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D2F4AAF3-3A4B-22D1-53EF-9B477808AD37}"/>
                </a:ext>
              </a:extLst>
            </p:cNvPr>
            <p:cNvGrpSpPr/>
            <p:nvPr/>
          </p:nvGrpSpPr>
          <p:grpSpPr>
            <a:xfrm>
              <a:off x="11134618" y="2265484"/>
              <a:ext cx="419125" cy="414160"/>
              <a:chOff x="4657976" y="-5051728"/>
              <a:chExt cx="5205413" cy="4703763"/>
            </a:xfrm>
            <a:solidFill>
              <a:schemeClr val="bg2"/>
            </a:solidFill>
          </p:grpSpPr>
          <p:sp>
            <p:nvSpPr>
              <p:cNvPr id="51" name="Freeform 67">
                <a:extLst>
                  <a:ext uri="{FF2B5EF4-FFF2-40B4-BE49-F238E27FC236}">
                    <a16:creationId xmlns:a16="http://schemas.microsoft.com/office/drawing/2014/main" id="{BEB5D803-9ABF-932A-CDB7-881671FCDB2E}"/>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8">
                <a:extLst>
                  <a:ext uri="{FF2B5EF4-FFF2-40B4-BE49-F238E27FC236}">
                    <a16:creationId xmlns:a16="http://schemas.microsoft.com/office/drawing/2014/main" id="{B86CF5B8-2C4E-9579-38B0-CF79443E3859}"/>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69">
                <a:extLst>
                  <a:ext uri="{FF2B5EF4-FFF2-40B4-BE49-F238E27FC236}">
                    <a16:creationId xmlns:a16="http://schemas.microsoft.com/office/drawing/2014/main" id="{0FCC75AD-6F58-1D16-56B4-5EB971BF2E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E5D6B80F-BA4C-BBA3-48E6-248984AF4B6B}"/>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BF2C43BC-FA17-A287-81AB-D6714028592D}"/>
              </a:ext>
            </a:extLst>
          </p:cNvPr>
          <p:cNvGrpSpPr/>
          <p:nvPr/>
        </p:nvGrpSpPr>
        <p:grpSpPr>
          <a:xfrm>
            <a:off x="4401075" y="1837779"/>
            <a:ext cx="429351" cy="393719"/>
            <a:chOff x="4283372" y="2252718"/>
            <a:chExt cx="429351" cy="393719"/>
          </a:xfrm>
        </p:grpSpPr>
        <p:sp>
          <p:nvSpPr>
            <p:cNvPr id="70" name="Freeform 35">
              <a:extLst>
                <a:ext uri="{FF2B5EF4-FFF2-40B4-BE49-F238E27FC236}">
                  <a16:creationId xmlns:a16="http://schemas.microsoft.com/office/drawing/2014/main" id="{980632EB-1D99-8E81-FB06-7703EF67D587}"/>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36">
              <a:extLst>
                <a:ext uri="{FF2B5EF4-FFF2-40B4-BE49-F238E27FC236}">
                  <a16:creationId xmlns:a16="http://schemas.microsoft.com/office/drawing/2014/main" id="{4D6D02FC-6FA9-E31B-3417-1E8C26A21306}"/>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37">
              <a:extLst>
                <a:ext uri="{FF2B5EF4-FFF2-40B4-BE49-F238E27FC236}">
                  <a16:creationId xmlns:a16="http://schemas.microsoft.com/office/drawing/2014/main" id="{6C6B3B7C-BF31-5768-8378-2BC16276B536}"/>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38">
              <a:extLst>
                <a:ext uri="{FF2B5EF4-FFF2-40B4-BE49-F238E27FC236}">
                  <a16:creationId xmlns:a16="http://schemas.microsoft.com/office/drawing/2014/main" id="{D753F42A-1F3D-2676-28AD-12A7E440B4CA}"/>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39">
              <a:extLst>
                <a:ext uri="{FF2B5EF4-FFF2-40B4-BE49-F238E27FC236}">
                  <a16:creationId xmlns:a16="http://schemas.microsoft.com/office/drawing/2014/main" id="{E385A312-3C6A-7439-66A7-D39A0F350006}"/>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5" name="Freeform 40">
              <a:extLst>
                <a:ext uri="{FF2B5EF4-FFF2-40B4-BE49-F238E27FC236}">
                  <a16:creationId xmlns:a16="http://schemas.microsoft.com/office/drawing/2014/main" id="{32E4B9B0-1376-68BD-5496-1A0FD44CD8CD}"/>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6" name="Freeform 41">
              <a:extLst>
                <a:ext uri="{FF2B5EF4-FFF2-40B4-BE49-F238E27FC236}">
                  <a16:creationId xmlns:a16="http://schemas.microsoft.com/office/drawing/2014/main" id="{76F12C31-CD4E-1AAA-4C30-ACD419EF288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7" name="Freeform 42">
              <a:extLst>
                <a:ext uri="{FF2B5EF4-FFF2-40B4-BE49-F238E27FC236}">
                  <a16:creationId xmlns:a16="http://schemas.microsoft.com/office/drawing/2014/main" id="{5194BD55-57D2-C241-17D0-7F6530E8E522}"/>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8" name="Freeform 44">
              <a:extLst>
                <a:ext uri="{FF2B5EF4-FFF2-40B4-BE49-F238E27FC236}">
                  <a16:creationId xmlns:a16="http://schemas.microsoft.com/office/drawing/2014/main" id="{45CF2619-EE59-5AED-F280-5F673DB7851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5">
              <a:extLst>
                <a:ext uri="{FF2B5EF4-FFF2-40B4-BE49-F238E27FC236}">
                  <a16:creationId xmlns:a16="http://schemas.microsoft.com/office/drawing/2014/main" id="{32153ECB-E72E-2F5B-F463-2A425FC1C6F4}"/>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0" name="Freeform 46">
              <a:extLst>
                <a:ext uri="{FF2B5EF4-FFF2-40B4-BE49-F238E27FC236}">
                  <a16:creationId xmlns:a16="http://schemas.microsoft.com/office/drawing/2014/main" id="{EFA803D7-0D5C-810A-2D10-DF2440294CA3}"/>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1" name="Freeform 47">
              <a:extLst>
                <a:ext uri="{FF2B5EF4-FFF2-40B4-BE49-F238E27FC236}">
                  <a16:creationId xmlns:a16="http://schemas.microsoft.com/office/drawing/2014/main" id="{AFF244DF-7CEA-B3FE-4551-D0A38ACA56F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2" name="Freeform 48">
              <a:extLst>
                <a:ext uri="{FF2B5EF4-FFF2-40B4-BE49-F238E27FC236}">
                  <a16:creationId xmlns:a16="http://schemas.microsoft.com/office/drawing/2014/main" id="{0A49582B-4700-7CEE-15B0-D09F84898CF7}"/>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3" name="Freeform 49">
              <a:extLst>
                <a:ext uri="{FF2B5EF4-FFF2-40B4-BE49-F238E27FC236}">
                  <a16:creationId xmlns:a16="http://schemas.microsoft.com/office/drawing/2014/main" id="{C979634F-584A-9FE6-7D19-6259E2D21B0D}"/>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4" name="Group 83">
            <a:extLst>
              <a:ext uri="{FF2B5EF4-FFF2-40B4-BE49-F238E27FC236}">
                <a16:creationId xmlns:a16="http://schemas.microsoft.com/office/drawing/2014/main" id="{AC3B47FF-5CEA-F8D0-82D4-2BAC6AFE82FA}"/>
              </a:ext>
            </a:extLst>
          </p:cNvPr>
          <p:cNvGrpSpPr/>
          <p:nvPr/>
        </p:nvGrpSpPr>
        <p:grpSpPr>
          <a:xfrm>
            <a:off x="6935001" y="1905788"/>
            <a:ext cx="361099" cy="279816"/>
            <a:chOff x="6943168" y="2354968"/>
            <a:chExt cx="361099" cy="279816"/>
          </a:xfrm>
        </p:grpSpPr>
        <p:sp>
          <p:nvSpPr>
            <p:cNvPr id="85" name="Freeform 54">
              <a:extLst>
                <a:ext uri="{FF2B5EF4-FFF2-40B4-BE49-F238E27FC236}">
                  <a16:creationId xmlns:a16="http://schemas.microsoft.com/office/drawing/2014/main" id="{2568B990-86AE-D208-7CCF-E0566D925C4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55">
              <a:extLst>
                <a:ext uri="{FF2B5EF4-FFF2-40B4-BE49-F238E27FC236}">
                  <a16:creationId xmlns:a16="http://schemas.microsoft.com/office/drawing/2014/main" id="{6160B0A7-9C5D-4FB3-E89B-6DE0DC7FA609}"/>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7" name="Freeform 56">
              <a:extLst>
                <a:ext uri="{FF2B5EF4-FFF2-40B4-BE49-F238E27FC236}">
                  <a16:creationId xmlns:a16="http://schemas.microsoft.com/office/drawing/2014/main" id="{AA88BC83-413C-2519-77E9-A5E20B69318E}"/>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8" name="Freeform 61">
            <a:extLst>
              <a:ext uri="{FF2B5EF4-FFF2-40B4-BE49-F238E27FC236}">
                <a16:creationId xmlns:a16="http://schemas.microsoft.com/office/drawing/2014/main" id="{BAAC386C-5B3B-DA10-D940-5D405CEA76E6}"/>
              </a:ext>
            </a:extLst>
          </p:cNvPr>
          <p:cNvSpPr>
            <a:spLocks noEditPoints="1"/>
          </p:cNvSpPr>
          <p:nvPr/>
        </p:nvSpPr>
        <p:spPr bwMode="auto">
          <a:xfrm>
            <a:off x="7760334" y="185480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3B5662A-1414-4E79-A650-737F3209AC1B}"/>
              </a:ext>
            </a:extLst>
          </p:cNvPr>
          <p:cNvGrpSpPr/>
          <p:nvPr/>
        </p:nvGrpSpPr>
        <p:grpSpPr>
          <a:xfrm>
            <a:off x="5216920" y="1876689"/>
            <a:ext cx="468703" cy="340091"/>
            <a:chOff x="5153820" y="2317602"/>
            <a:chExt cx="468703" cy="340091"/>
          </a:xfrm>
        </p:grpSpPr>
        <p:sp>
          <p:nvSpPr>
            <p:cNvPr id="90" name="Freeform 24">
              <a:extLst>
                <a:ext uri="{FF2B5EF4-FFF2-40B4-BE49-F238E27FC236}">
                  <a16:creationId xmlns:a16="http://schemas.microsoft.com/office/drawing/2014/main" id="{3BC655DB-1A24-652D-87AB-E86C4BAEFAA2}"/>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1" name="Freeform 25">
              <a:extLst>
                <a:ext uri="{FF2B5EF4-FFF2-40B4-BE49-F238E27FC236}">
                  <a16:creationId xmlns:a16="http://schemas.microsoft.com/office/drawing/2014/main" id="{C61E1D62-F83E-B88E-E052-06C4F66CA77E}"/>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92" name="Group 91">
            <a:extLst>
              <a:ext uri="{FF2B5EF4-FFF2-40B4-BE49-F238E27FC236}">
                <a16:creationId xmlns:a16="http://schemas.microsoft.com/office/drawing/2014/main" id="{A576BEB8-03D9-889A-CB21-371F9A58A116}"/>
              </a:ext>
            </a:extLst>
          </p:cNvPr>
          <p:cNvGrpSpPr/>
          <p:nvPr/>
        </p:nvGrpSpPr>
        <p:grpSpPr>
          <a:xfrm>
            <a:off x="9404199" y="1865206"/>
            <a:ext cx="414770" cy="380184"/>
            <a:chOff x="9414555" y="2268033"/>
            <a:chExt cx="414770" cy="380184"/>
          </a:xfrm>
        </p:grpSpPr>
        <p:sp>
          <p:nvSpPr>
            <p:cNvPr id="93" name="Freeform 67">
              <a:extLst>
                <a:ext uri="{FF2B5EF4-FFF2-40B4-BE49-F238E27FC236}">
                  <a16:creationId xmlns:a16="http://schemas.microsoft.com/office/drawing/2014/main" id="{14DBAF38-3A71-CF74-C9EA-7306DC1FDBD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4" name="Freeform 68">
              <a:extLst>
                <a:ext uri="{FF2B5EF4-FFF2-40B4-BE49-F238E27FC236}">
                  <a16:creationId xmlns:a16="http://schemas.microsoft.com/office/drawing/2014/main" id="{0E6BA971-9417-D9D4-D2FE-4B4FD4D7F97B}"/>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9">
              <a:extLst>
                <a:ext uri="{FF2B5EF4-FFF2-40B4-BE49-F238E27FC236}">
                  <a16:creationId xmlns:a16="http://schemas.microsoft.com/office/drawing/2014/main" id="{6636F2FC-9F95-384D-E279-2C3C1BC9B22E}"/>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6" name="Freeform 70">
              <a:extLst>
                <a:ext uri="{FF2B5EF4-FFF2-40B4-BE49-F238E27FC236}">
                  <a16:creationId xmlns:a16="http://schemas.microsoft.com/office/drawing/2014/main" id="{5CB09A9B-59D4-AF24-2A90-DE0AB478FE6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7" name="Freeform 71">
              <a:extLst>
                <a:ext uri="{FF2B5EF4-FFF2-40B4-BE49-F238E27FC236}">
                  <a16:creationId xmlns:a16="http://schemas.microsoft.com/office/drawing/2014/main" id="{4D642D5B-034C-EF4C-1530-B96F5A1E8C3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8" name="Freeform 66">
              <a:extLst>
                <a:ext uri="{FF2B5EF4-FFF2-40B4-BE49-F238E27FC236}">
                  <a16:creationId xmlns:a16="http://schemas.microsoft.com/office/drawing/2014/main" id="{AE423923-D28A-EE73-C808-264EF1C28F37}"/>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99" name="Picture 2" descr="cinema Icon 1468738">
            <a:extLst>
              <a:ext uri="{FF2B5EF4-FFF2-40B4-BE49-F238E27FC236}">
                <a16:creationId xmlns:a16="http://schemas.microsoft.com/office/drawing/2014/main" id="{9AEDE57F-F00E-8C16-7B39-B2B630AA62A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841475"/>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message Icon 4702918">
            <a:extLst>
              <a:ext uri="{FF2B5EF4-FFF2-40B4-BE49-F238E27FC236}">
                <a16:creationId xmlns:a16="http://schemas.microsoft.com/office/drawing/2014/main" id="{D860D165-EB05-37D8-53A4-5FC0FBBF5BD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874715"/>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cial media Icon 2731512">
            <a:extLst>
              <a:ext uri="{FF2B5EF4-FFF2-40B4-BE49-F238E27FC236}">
                <a16:creationId xmlns:a16="http://schemas.microsoft.com/office/drawing/2014/main" id="{13F34279-0073-680B-4F81-5885B4C941E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866144"/>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3C42721E-0E7F-F93F-1C6F-94FDD49BB6E5}"/>
              </a:ext>
            </a:extLst>
          </p:cNvPr>
          <p:cNvGrpSpPr/>
          <p:nvPr/>
        </p:nvGrpSpPr>
        <p:grpSpPr>
          <a:xfrm>
            <a:off x="2632583" y="1898759"/>
            <a:ext cx="462309" cy="321812"/>
            <a:chOff x="2502918" y="1867736"/>
            <a:chExt cx="588310" cy="416076"/>
          </a:xfrm>
        </p:grpSpPr>
        <p:sp>
          <p:nvSpPr>
            <p:cNvPr id="103" name="Oval 5">
              <a:extLst>
                <a:ext uri="{FF2B5EF4-FFF2-40B4-BE49-F238E27FC236}">
                  <a16:creationId xmlns:a16="http://schemas.microsoft.com/office/drawing/2014/main" id="{82A44852-E88C-FF50-689E-937B047AA001}"/>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F95D7E8D-11E2-4FF8-6C52-FC9151020B4B}"/>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630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31C2-F986-49CD-835F-768D08D9CE3B}"/>
              </a:ext>
            </a:extLst>
          </p:cNvPr>
          <p:cNvSpPr>
            <a:spLocks noGrp="1"/>
          </p:cNvSpPr>
          <p:nvPr>
            <p:ph type="title"/>
          </p:nvPr>
        </p:nvSpPr>
        <p:spPr/>
        <p:txBody>
          <a:bodyPr/>
          <a:lstStyle/>
          <a:p>
            <a:r>
              <a:rPr lang="en-GB" dirty="0"/>
              <a:t>TV advertising signals brand fame</a:t>
            </a:r>
          </a:p>
        </p:txBody>
      </p:sp>
      <p:sp>
        <p:nvSpPr>
          <p:cNvPr id="3" name="Text Placeholder 2">
            <a:extLst>
              <a:ext uri="{FF2B5EF4-FFF2-40B4-BE49-F238E27FC236}">
                <a16:creationId xmlns:a16="http://schemas.microsoft.com/office/drawing/2014/main" id="{BAB161AC-6868-41FE-A38D-F1070D109F41}"/>
              </a:ext>
            </a:extLst>
          </p:cNvPr>
          <p:cNvSpPr>
            <a:spLocks noGrp="1"/>
          </p:cNvSpPr>
          <p:nvPr>
            <p:ph type="body" sz="quarter" idx="15"/>
          </p:nvPr>
        </p:nvSpPr>
        <p:spPr/>
        <p:txBody>
          <a:bodyPr/>
          <a:lstStyle/>
          <a:p>
            <a:r>
              <a:rPr lang="en-GB" dirty="0"/>
              <a:t>Source: Signalling Success, 2020, house51 / Thinkbox. Adults 16+. Top 2 box agreement “This brand will become well known”</a:t>
            </a:r>
          </a:p>
        </p:txBody>
      </p:sp>
      <p:graphicFrame>
        <p:nvGraphicFramePr>
          <p:cNvPr id="4" name="Chart 3">
            <a:extLst>
              <a:ext uri="{FF2B5EF4-FFF2-40B4-BE49-F238E27FC236}">
                <a16:creationId xmlns:a16="http://schemas.microsoft.com/office/drawing/2014/main" id="{9A947C0E-AAAE-4171-9BB1-2FD8284BA8C8}"/>
              </a:ext>
            </a:extLst>
          </p:cNvPr>
          <p:cNvGraphicFramePr/>
          <p:nvPr>
            <p:extLst>
              <p:ext uri="{D42A27DB-BD31-4B8C-83A1-F6EECF244321}">
                <p14:modId xmlns:p14="http://schemas.microsoft.com/office/powerpoint/2010/main" val="733236208"/>
              </p:ext>
            </p:extLst>
          </p:nvPr>
        </p:nvGraphicFramePr>
        <p:xfrm>
          <a:off x="361979" y="1571088"/>
          <a:ext cx="11318301" cy="38890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E228371-8703-448D-A943-B631B76D745A}"/>
              </a:ext>
            </a:extLst>
          </p:cNvPr>
          <p:cNvGrpSpPr/>
          <p:nvPr/>
        </p:nvGrpSpPr>
        <p:grpSpPr>
          <a:xfrm>
            <a:off x="1989741" y="1765119"/>
            <a:ext cx="470430" cy="324000"/>
            <a:chOff x="1564112" y="1303139"/>
            <a:chExt cx="324000" cy="279336"/>
          </a:xfrm>
          <a:solidFill>
            <a:schemeClr val="accent2"/>
          </a:solidFill>
        </p:grpSpPr>
        <p:sp>
          <p:nvSpPr>
            <p:cNvPr id="6" name="Rectangle 5">
              <a:extLst>
                <a:ext uri="{FF2B5EF4-FFF2-40B4-BE49-F238E27FC236}">
                  <a16:creationId xmlns:a16="http://schemas.microsoft.com/office/drawing/2014/main" id="{31CEDAA4-AB0C-4C8C-90EE-604F2CE869C8}"/>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52%</a:t>
              </a:r>
            </a:p>
          </p:txBody>
        </p:sp>
        <p:sp>
          <p:nvSpPr>
            <p:cNvPr id="7" name="Isosceles Triangle 6">
              <a:extLst>
                <a:ext uri="{FF2B5EF4-FFF2-40B4-BE49-F238E27FC236}">
                  <a16:creationId xmlns:a16="http://schemas.microsoft.com/office/drawing/2014/main" id="{53087481-4ACA-4D00-94AA-B97A0176B31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66" name="Rectangle 65">
            <a:extLst>
              <a:ext uri="{FF2B5EF4-FFF2-40B4-BE49-F238E27FC236}">
                <a16:creationId xmlns:a16="http://schemas.microsoft.com/office/drawing/2014/main" id="{A77CBEAB-6501-4D26-BAAC-127501B55AEB}"/>
              </a:ext>
            </a:extLst>
          </p:cNvPr>
          <p:cNvSpPr/>
          <p:nvPr/>
        </p:nvSpPr>
        <p:spPr>
          <a:xfrm>
            <a:off x="788389" y="1169407"/>
            <a:ext cx="8070479" cy="307777"/>
          </a:xfrm>
          <a:prstGeom prst="rect">
            <a:avLst/>
          </a:prstGeom>
        </p:spPr>
        <p:txBody>
          <a:bodyPr wrap="square">
            <a:spAutoFit/>
          </a:bodyPr>
          <a:lstStyle/>
          <a:p>
            <a:r>
              <a:rPr lang="en-GB" sz="1400" kern="0" dirty="0">
                <a:solidFill>
                  <a:schemeClr val="bg2"/>
                </a:solidFill>
              </a:rPr>
              <a:t>Brand will become well known </a:t>
            </a:r>
            <a:endParaRPr lang="en-GB" sz="1400" dirty="0">
              <a:solidFill>
                <a:schemeClr val="bg2"/>
              </a:solidFill>
            </a:endParaRPr>
          </a:p>
        </p:txBody>
      </p:sp>
      <p:grpSp>
        <p:nvGrpSpPr>
          <p:cNvPr id="67" name="Group 66">
            <a:extLst>
              <a:ext uri="{FF2B5EF4-FFF2-40B4-BE49-F238E27FC236}">
                <a16:creationId xmlns:a16="http://schemas.microsoft.com/office/drawing/2014/main" id="{37F27EE6-1DF3-444E-AB5D-FCDC70AE4A97}"/>
              </a:ext>
            </a:extLst>
          </p:cNvPr>
          <p:cNvGrpSpPr/>
          <p:nvPr/>
        </p:nvGrpSpPr>
        <p:grpSpPr>
          <a:xfrm>
            <a:off x="3694767" y="2026002"/>
            <a:ext cx="470430" cy="324000"/>
            <a:chOff x="1564112" y="1303139"/>
            <a:chExt cx="324000" cy="279336"/>
          </a:xfrm>
          <a:solidFill>
            <a:schemeClr val="accent2"/>
          </a:solidFill>
        </p:grpSpPr>
        <p:sp>
          <p:nvSpPr>
            <p:cNvPr id="68" name="Rectangle 67">
              <a:extLst>
                <a:ext uri="{FF2B5EF4-FFF2-40B4-BE49-F238E27FC236}">
                  <a16:creationId xmlns:a16="http://schemas.microsoft.com/office/drawing/2014/main" id="{FE426586-91C0-4B45-ACB7-524091352A95}"/>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48%</a:t>
              </a:r>
            </a:p>
          </p:txBody>
        </p:sp>
        <p:sp>
          <p:nvSpPr>
            <p:cNvPr id="69" name="Isosceles Triangle 68">
              <a:extLst>
                <a:ext uri="{FF2B5EF4-FFF2-40B4-BE49-F238E27FC236}">
                  <a16:creationId xmlns:a16="http://schemas.microsoft.com/office/drawing/2014/main" id="{FFEED294-01F5-4ED8-BCC2-8DE44938AAFF}"/>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0" name="Group 69">
            <a:extLst>
              <a:ext uri="{FF2B5EF4-FFF2-40B4-BE49-F238E27FC236}">
                <a16:creationId xmlns:a16="http://schemas.microsoft.com/office/drawing/2014/main" id="{1D39052A-D346-4C51-8FEF-3AA504388CA0}"/>
              </a:ext>
            </a:extLst>
          </p:cNvPr>
          <p:cNvGrpSpPr/>
          <p:nvPr/>
        </p:nvGrpSpPr>
        <p:grpSpPr>
          <a:xfrm>
            <a:off x="5418737" y="2189665"/>
            <a:ext cx="470430" cy="324000"/>
            <a:chOff x="1564112" y="1303139"/>
            <a:chExt cx="324000" cy="279336"/>
          </a:xfrm>
          <a:solidFill>
            <a:schemeClr val="accent2"/>
          </a:solidFill>
        </p:grpSpPr>
        <p:sp>
          <p:nvSpPr>
            <p:cNvPr id="71" name="Rectangle 70">
              <a:extLst>
                <a:ext uri="{FF2B5EF4-FFF2-40B4-BE49-F238E27FC236}">
                  <a16:creationId xmlns:a16="http://schemas.microsoft.com/office/drawing/2014/main" id="{214C30E0-30D9-457C-BC06-1BA41C7F986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2" name="Isosceles Triangle 71">
              <a:extLst>
                <a:ext uri="{FF2B5EF4-FFF2-40B4-BE49-F238E27FC236}">
                  <a16:creationId xmlns:a16="http://schemas.microsoft.com/office/drawing/2014/main" id="{FF1FAB36-2EC8-4E1C-BE0B-000073C1E6E6}"/>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3" name="Group 72">
            <a:extLst>
              <a:ext uri="{FF2B5EF4-FFF2-40B4-BE49-F238E27FC236}">
                <a16:creationId xmlns:a16="http://schemas.microsoft.com/office/drawing/2014/main" id="{E6371B88-1199-425B-8849-F62BBD99B84C}"/>
              </a:ext>
            </a:extLst>
          </p:cNvPr>
          <p:cNvGrpSpPr/>
          <p:nvPr/>
        </p:nvGrpSpPr>
        <p:grpSpPr>
          <a:xfrm>
            <a:off x="7160452" y="2189662"/>
            <a:ext cx="470430" cy="324000"/>
            <a:chOff x="1564112" y="1303139"/>
            <a:chExt cx="324000" cy="279336"/>
          </a:xfrm>
          <a:solidFill>
            <a:schemeClr val="accent2"/>
          </a:solidFill>
        </p:grpSpPr>
        <p:sp>
          <p:nvSpPr>
            <p:cNvPr id="74" name="Rectangle 73">
              <a:extLst>
                <a:ext uri="{FF2B5EF4-FFF2-40B4-BE49-F238E27FC236}">
                  <a16:creationId xmlns:a16="http://schemas.microsoft.com/office/drawing/2014/main" id="{AEB05B64-A756-4276-871A-9737F0D52B42}"/>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44%</a:t>
              </a:r>
            </a:p>
          </p:txBody>
        </p:sp>
        <p:sp>
          <p:nvSpPr>
            <p:cNvPr id="75" name="Isosceles Triangle 74">
              <a:extLst>
                <a:ext uri="{FF2B5EF4-FFF2-40B4-BE49-F238E27FC236}">
                  <a16:creationId xmlns:a16="http://schemas.microsoft.com/office/drawing/2014/main" id="{E6700A64-C795-45CB-8CA8-740CF2A5E0D0}"/>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6" name="Group 75">
            <a:extLst>
              <a:ext uri="{FF2B5EF4-FFF2-40B4-BE49-F238E27FC236}">
                <a16:creationId xmlns:a16="http://schemas.microsoft.com/office/drawing/2014/main" id="{767DB93D-8D26-4EF4-9773-EC86B9F83CC5}"/>
              </a:ext>
            </a:extLst>
          </p:cNvPr>
          <p:cNvGrpSpPr/>
          <p:nvPr/>
        </p:nvGrpSpPr>
        <p:grpSpPr>
          <a:xfrm>
            <a:off x="8880394" y="2385605"/>
            <a:ext cx="470430" cy="324000"/>
            <a:chOff x="1564112" y="1303139"/>
            <a:chExt cx="324000" cy="279336"/>
          </a:xfrm>
          <a:solidFill>
            <a:schemeClr val="accent2"/>
          </a:solidFill>
        </p:grpSpPr>
        <p:sp>
          <p:nvSpPr>
            <p:cNvPr id="77" name="Rectangle 76">
              <a:extLst>
                <a:ext uri="{FF2B5EF4-FFF2-40B4-BE49-F238E27FC236}">
                  <a16:creationId xmlns:a16="http://schemas.microsoft.com/office/drawing/2014/main" id="{A659D718-9A97-429D-AE6F-534BEE21F5A7}"/>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40%</a:t>
              </a:r>
            </a:p>
          </p:txBody>
        </p:sp>
        <p:sp>
          <p:nvSpPr>
            <p:cNvPr id="78" name="Isosceles Triangle 77">
              <a:extLst>
                <a:ext uri="{FF2B5EF4-FFF2-40B4-BE49-F238E27FC236}">
                  <a16:creationId xmlns:a16="http://schemas.microsoft.com/office/drawing/2014/main" id="{DA9183A2-881D-4E22-9E13-62A11660B764}"/>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9" name="Group 78">
            <a:extLst>
              <a:ext uri="{FF2B5EF4-FFF2-40B4-BE49-F238E27FC236}">
                <a16:creationId xmlns:a16="http://schemas.microsoft.com/office/drawing/2014/main" id="{34674577-CB6C-480C-98FF-4DBF6527096B}"/>
              </a:ext>
            </a:extLst>
          </p:cNvPr>
          <p:cNvGrpSpPr/>
          <p:nvPr/>
        </p:nvGrpSpPr>
        <p:grpSpPr>
          <a:xfrm>
            <a:off x="10589446" y="2450924"/>
            <a:ext cx="470430" cy="324000"/>
            <a:chOff x="1564112" y="1303139"/>
            <a:chExt cx="324000" cy="279336"/>
          </a:xfrm>
          <a:solidFill>
            <a:schemeClr val="accent2"/>
          </a:solidFill>
        </p:grpSpPr>
        <p:sp>
          <p:nvSpPr>
            <p:cNvPr id="80" name="Rectangle 79">
              <a:extLst>
                <a:ext uri="{FF2B5EF4-FFF2-40B4-BE49-F238E27FC236}">
                  <a16:creationId xmlns:a16="http://schemas.microsoft.com/office/drawing/2014/main" id="{51401368-6D77-4DC4-8E21-73B293A0D3F0}"/>
                </a:ext>
              </a:extLst>
            </p:cNvPr>
            <p:cNvSpPr/>
            <p:nvPr/>
          </p:nvSpPr>
          <p:spPr>
            <a:xfrm>
              <a:off x="1564112" y="1303139"/>
              <a:ext cx="324000" cy="20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050" b="1" dirty="0"/>
                <a:t>38%</a:t>
              </a:r>
            </a:p>
          </p:txBody>
        </p:sp>
        <p:sp>
          <p:nvSpPr>
            <p:cNvPr id="81" name="Isosceles Triangle 80">
              <a:extLst>
                <a:ext uri="{FF2B5EF4-FFF2-40B4-BE49-F238E27FC236}">
                  <a16:creationId xmlns:a16="http://schemas.microsoft.com/office/drawing/2014/main" id="{BCE7F009-426B-4A79-8DB3-C2949D8811C3}"/>
                </a:ext>
              </a:extLst>
            </p:cNvPr>
            <p:cNvSpPr/>
            <p:nvPr/>
          </p:nvSpPr>
          <p:spPr>
            <a:xfrm rot="10800000">
              <a:off x="1662312" y="1496019"/>
              <a:ext cx="127601" cy="8645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extLst>
      <p:ext uri="{BB962C8B-B14F-4D97-AF65-F5344CB8AC3E}">
        <p14:creationId xmlns:p14="http://schemas.microsoft.com/office/powerpoint/2010/main" val="37160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D26B7-0284-438C-BC60-65C0B6503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b="5184"/>
          <a:stretch/>
        </p:blipFill>
        <p:spPr>
          <a:xfrm>
            <a:off x="5090160" y="988100"/>
            <a:ext cx="6898004" cy="3836564"/>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92111B5-D2A8-4A6C-A51D-81E08C248DF7}"/>
              </a:ext>
            </a:extLst>
          </p:cNvPr>
          <p:cNvSpPr>
            <a:spLocks noGrp="1"/>
          </p:cNvSpPr>
          <p:nvPr>
            <p:ph type="title"/>
          </p:nvPr>
        </p:nvSpPr>
        <p:spPr>
          <a:xfrm>
            <a:off x="533400" y="359944"/>
            <a:ext cx="4389120" cy="5005171"/>
          </a:xfrm>
        </p:spPr>
        <p:txBody>
          <a:bodyPr>
            <a:noAutofit/>
          </a:bodyPr>
          <a:lstStyle/>
          <a:p>
            <a:r>
              <a:rPr lang="en-GB" sz="2300" b="0" dirty="0">
                <a:solidFill>
                  <a:schemeClr val="accent1"/>
                </a:solidFill>
                <a:latin typeface="Arial" panose="020B0604020202020204" pitchFamily="34" charset="0"/>
                <a:cs typeface="Arial" panose="020B0604020202020204" pitchFamily="34" charset="0"/>
              </a:rPr>
              <a:t>It is revealing to contrast creative high performers’ media tendencies with those generally favoured by creative awards judges. </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TV is the biggest media tendency for high performers and yet, overall, judges tend to give creative awards much more often to those that use online video and social media. These media can be effective too, but their effectiveness</a:t>
            </a:r>
            <a:br>
              <a:rPr lang="en-GB" sz="2300" b="0" dirty="0">
                <a:solidFill>
                  <a:schemeClr val="accent1"/>
                </a:solidFill>
                <a:latin typeface="Arial" panose="020B0604020202020204" pitchFamily="34" charset="0"/>
                <a:cs typeface="Arial" panose="020B0604020202020204" pitchFamily="34" charset="0"/>
              </a:rPr>
            </a:br>
            <a:r>
              <a:rPr lang="en-GB" sz="2300" b="0" dirty="0">
                <a:solidFill>
                  <a:schemeClr val="accent1"/>
                </a:solidFill>
                <a:latin typeface="Arial" panose="020B0604020202020204" pitchFamily="34" charset="0"/>
                <a:cs typeface="Arial" panose="020B0604020202020204" pitchFamily="34" charset="0"/>
              </a:rPr>
              <a:t>doesn’t really justify all the attention they are getting.</a:t>
            </a:r>
          </a:p>
        </p:txBody>
      </p:sp>
      <p:sp>
        <p:nvSpPr>
          <p:cNvPr id="10" name="Text Placeholder 9">
            <a:extLst>
              <a:ext uri="{FF2B5EF4-FFF2-40B4-BE49-F238E27FC236}">
                <a16:creationId xmlns:a16="http://schemas.microsoft.com/office/drawing/2014/main" id="{040B1B09-6F6F-48F8-BCCF-D5FC8FE7B2ED}"/>
              </a:ext>
            </a:extLst>
          </p:cNvPr>
          <p:cNvSpPr>
            <a:spLocks noGrp="1"/>
          </p:cNvSpPr>
          <p:nvPr>
            <p:ph type="body" sz="quarter" idx="15"/>
          </p:nvPr>
        </p:nvSpPr>
        <p:spPr/>
        <p:txBody>
          <a:bodyPr/>
          <a:lstStyle/>
          <a:p>
            <a:r>
              <a:rPr lang="en-GB" dirty="0"/>
              <a:t>Source: ‘The Crisis in Creative Effectiveness’, Peter Field Consulting / IPA, June 2019</a:t>
            </a:r>
          </a:p>
        </p:txBody>
      </p:sp>
      <p:sp>
        <p:nvSpPr>
          <p:cNvPr id="11" name="TextBox 10">
            <a:extLst>
              <a:ext uri="{FF2B5EF4-FFF2-40B4-BE49-F238E27FC236}">
                <a16:creationId xmlns:a16="http://schemas.microsoft.com/office/drawing/2014/main" id="{96E4BD2E-E5F4-4227-8EE2-900A9536E110}"/>
              </a:ext>
            </a:extLst>
          </p:cNvPr>
          <p:cNvSpPr txBox="1"/>
          <p:nvPr/>
        </p:nvSpPr>
        <p:spPr>
          <a:xfrm>
            <a:off x="51436" y="-139660"/>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2" name="TextBox 11">
            <a:extLst>
              <a:ext uri="{FF2B5EF4-FFF2-40B4-BE49-F238E27FC236}">
                <a16:creationId xmlns:a16="http://schemas.microsoft.com/office/drawing/2014/main" id="{93ED6A0C-C43B-4DA2-AFE2-96443D47A0D0}"/>
              </a:ext>
            </a:extLst>
          </p:cNvPr>
          <p:cNvSpPr txBox="1"/>
          <p:nvPr/>
        </p:nvSpPr>
        <p:spPr>
          <a:xfrm rot="10800000">
            <a:off x="3656200" y="3746907"/>
            <a:ext cx="821094" cy="1862048"/>
          </a:xfrm>
          <a:prstGeom prst="rect">
            <a:avLst/>
          </a:prstGeom>
          <a:noFill/>
        </p:spPr>
        <p:txBody>
          <a:bodyPr wrap="square" rtlCol="0">
            <a:spAutoFit/>
          </a:bodyPr>
          <a:lstStyle/>
          <a:p>
            <a:pPr algn="l"/>
            <a:r>
              <a:rPr lang="en-GB" sz="11500" dirty="0">
                <a:solidFill>
                  <a:schemeClr val="tx2"/>
                </a:solidFill>
              </a:rPr>
              <a:t>“</a:t>
            </a:r>
          </a:p>
        </p:txBody>
      </p:sp>
    </p:spTree>
    <p:extLst>
      <p:ext uri="{BB962C8B-B14F-4D97-AF65-F5344CB8AC3E}">
        <p14:creationId xmlns:p14="http://schemas.microsoft.com/office/powerpoint/2010/main" val="124785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C188-B7D7-04FE-2A49-91F1207716A0}"/>
              </a:ext>
            </a:extLst>
          </p:cNvPr>
          <p:cNvSpPr>
            <a:spLocks noGrp="1"/>
          </p:cNvSpPr>
          <p:nvPr>
            <p:ph type="title"/>
          </p:nvPr>
        </p:nvSpPr>
        <p:spPr/>
        <p:txBody>
          <a:bodyPr>
            <a:normAutofit/>
          </a:bodyPr>
          <a:lstStyle/>
          <a:p>
            <a:r>
              <a:rPr lang="en-GB" dirty="0"/>
              <a:t>TV is important for emotional campaigns</a:t>
            </a:r>
          </a:p>
        </p:txBody>
      </p:sp>
      <p:sp>
        <p:nvSpPr>
          <p:cNvPr id="3" name="Text Placeholder 2">
            <a:extLst>
              <a:ext uri="{FF2B5EF4-FFF2-40B4-BE49-F238E27FC236}">
                <a16:creationId xmlns:a16="http://schemas.microsoft.com/office/drawing/2014/main" id="{15E09472-0C2C-36C6-6CA8-D53D7A813E2D}"/>
              </a:ext>
            </a:extLst>
          </p:cNvPr>
          <p:cNvSpPr>
            <a:spLocks noGrp="1"/>
          </p:cNvSpPr>
          <p:nvPr>
            <p:ph type="body" sz="quarter" idx="15"/>
          </p:nvPr>
        </p:nvSpPr>
        <p:spPr/>
        <p:txBody>
          <a:bodyPr/>
          <a:lstStyle/>
          <a:p>
            <a:r>
              <a:rPr lang="en-US" dirty="0"/>
              <a:t>Source: IPA Databank, 2014-2022 cases</a:t>
            </a:r>
          </a:p>
          <a:p>
            <a:endParaRPr lang="en-GB" dirty="0"/>
          </a:p>
        </p:txBody>
      </p:sp>
      <p:grpSp>
        <p:nvGrpSpPr>
          <p:cNvPr id="6" name="Group 5">
            <a:extLst>
              <a:ext uri="{FF2B5EF4-FFF2-40B4-BE49-F238E27FC236}">
                <a16:creationId xmlns:a16="http://schemas.microsoft.com/office/drawing/2014/main" id="{862383A0-E097-9BA6-5857-4BFAAB3EA806}"/>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B4052D2-BF01-0D73-5F31-A02C01458DC8}"/>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1CE48044-5EF7-867C-B5DE-7C8A94BC84B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C9A1F7D0-8C4A-4D0C-BD49-34BB712FFFF7}"/>
              </a:ext>
            </a:extLst>
          </p:cNvPr>
          <p:cNvPicPr>
            <a:picLocks noChangeAspect="1"/>
          </p:cNvPicPr>
          <p:nvPr/>
        </p:nvPicPr>
        <p:blipFill>
          <a:blip r:embed="rId5"/>
          <a:stretch>
            <a:fillRect/>
          </a:stretch>
        </p:blipFill>
        <p:spPr>
          <a:xfrm>
            <a:off x="2654663" y="1188085"/>
            <a:ext cx="6882673" cy="379381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8854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E78C-359B-CE0C-B255-498E79DF8819}"/>
              </a:ext>
            </a:extLst>
          </p:cNvPr>
          <p:cNvSpPr>
            <a:spLocks noGrp="1"/>
          </p:cNvSpPr>
          <p:nvPr>
            <p:ph type="title"/>
          </p:nvPr>
        </p:nvSpPr>
        <p:spPr/>
        <p:txBody>
          <a:bodyPr/>
          <a:lstStyle/>
          <a:p>
            <a:r>
              <a:rPr lang="en-US" dirty="0"/>
              <a:t>TV boosts effectiveness of emotional campaigns</a:t>
            </a:r>
            <a:endParaRPr lang="en-GB" dirty="0"/>
          </a:p>
        </p:txBody>
      </p:sp>
      <p:sp>
        <p:nvSpPr>
          <p:cNvPr id="3" name="Text Placeholder 2">
            <a:extLst>
              <a:ext uri="{FF2B5EF4-FFF2-40B4-BE49-F238E27FC236}">
                <a16:creationId xmlns:a16="http://schemas.microsoft.com/office/drawing/2014/main" id="{39272B31-91D3-AEDB-9A2A-93D16A4BB858}"/>
              </a:ext>
            </a:extLst>
          </p:cNvPr>
          <p:cNvSpPr>
            <a:spLocks noGrp="1"/>
          </p:cNvSpPr>
          <p:nvPr>
            <p:ph type="body" sz="quarter" idx="15"/>
          </p:nvPr>
        </p:nvSpPr>
        <p:spPr/>
        <p:txBody>
          <a:bodyPr/>
          <a:lstStyle/>
          <a:p>
            <a:r>
              <a:rPr lang="en-GB" sz="1000" dirty="0"/>
              <a:t>Source: IPA Databank, 2014-2022 cases</a:t>
            </a:r>
          </a:p>
          <a:p>
            <a:endParaRPr lang="en-GB" dirty="0"/>
          </a:p>
        </p:txBody>
      </p:sp>
      <p:grpSp>
        <p:nvGrpSpPr>
          <p:cNvPr id="6" name="Group 5">
            <a:extLst>
              <a:ext uri="{FF2B5EF4-FFF2-40B4-BE49-F238E27FC236}">
                <a16:creationId xmlns:a16="http://schemas.microsoft.com/office/drawing/2014/main" id="{63CDAA15-9BD6-F31C-D019-A32E1FAC2384}"/>
              </a:ext>
            </a:extLst>
          </p:cNvPr>
          <p:cNvGrpSpPr/>
          <p:nvPr/>
        </p:nvGrpSpPr>
        <p:grpSpPr>
          <a:xfrm>
            <a:off x="9925522" y="5273288"/>
            <a:ext cx="2028365" cy="466476"/>
            <a:chOff x="9925522" y="5273288"/>
            <a:chExt cx="2028365" cy="466476"/>
          </a:xfrm>
        </p:grpSpPr>
        <p:pic>
          <p:nvPicPr>
            <p:cNvPr id="7" name="Picture 6">
              <a:extLst>
                <a:ext uri="{FF2B5EF4-FFF2-40B4-BE49-F238E27FC236}">
                  <a16:creationId xmlns:a16="http://schemas.microsoft.com/office/drawing/2014/main" id="{358CFD86-D9D4-210A-15DC-7412324335BE}"/>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8" name="Picture 7">
              <a:extLst>
                <a:ext uri="{FF2B5EF4-FFF2-40B4-BE49-F238E27FC236}">
                  <a16:creationId xmlns:a16="http://schemas.microsoft.com/office/drawing/2014/main" id="{A489AB23-3BAF-5F86-A892-C2EDD971FA39}"/>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10" name="Picture 9">
            <a:extLst>
              <a:ext uri="{FF2B5EF4-FFF2-40B4-BE49-F238E27FC236}">
                <a16:creationId xmlns:a16="http://schemas.microsoft.com/office/drawing/2014/main" id="{073F3059-CBA7-94CF-C5D8-05ACDC972FD0}"/>
              </a:ext>
            </a:extLst>
          </p:cNvPr>
          <p:cNvPicPr>
            <a:picLocks noChangeAspect="1"/>
          </p:cNvPicPr>
          <p:nvPr/>
        </p:nvPicPr>
        <p:blipFill>
          <a:blip r:embed="rId5"/>
          <a:stretch>
            <a:fillRect/>
          </a:stretch>
        </p:blipFill>
        <p:spPr>
          <a:xfrm>
            <a:off x="2378662" y="1188085"/>
            <a:ext cx="6817574" cy="37460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191847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sunglasses and a white shirt&#10;&#10;Description automatically generated">
            <a:extLst>
              <a:ext uri="{FF2B5EF4-FFF2-40B4-BE49-F238E27FC236}">
                <a16:creationId xmlns:a16="http://schemas.microsoft.com/office/drawing/2014/main" id="{345C552F-A144-0513-39CE-0791747F5117}"/>
              </a:ext>
            </a:extLst>
          </p:cNvPr>
          <p:cNvPicPr>
            <a:picLocks noChangeAspect="1"/>
          </p:cNvPicPr>
          <p:nvPr/>
        </p:nvPicPr>
        <p:blipFill rotWithShape="1">
          <a:blip r:embed="rId4">
            <a:extLst>
              <a:ext uri="{28A0092B-C50C-407E-A947-70E740481C1C}">
                <a14:useLocalDpi xmlns:a14="http://schemas.microsoft.com/office/drawing/2010/main" val="0"/>
              </a:ext>
            </a:extLst>
          </a:blip>
          <a:srcRect l="41425"/>
          <a:stretch/>
        </p:blipFill>
        <p:spPr>
          <a:xfrm>
            <a:off x="6007894" y="0"/>
            <a:ext cx="6184106" cy="5938634"/>
          </a:xfrm>
          <a:prstGeom prst="rect">
            <a:avLst/>
          </a:prstGeom>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2425194990"/>
              </p:ext>
            </p:extLst>
          </p:nvPr>
        </p:nvGraphicFramePr>
        <p:xfrm>
          <a:off x="371475" y="1416793"/>
          <a:ext cx="5137719" cy="3331362"/>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457464">
                <a:tc>
                  <a:txBody>
                    <a:bodyPr/>
                    <a:lstStyle/>
                    <a:p>
                      <a:r>
                        <a:rPr lang="en-GB" sz="1200" b="1" dirty="0">
                          <a:solidFill>
                            <a:schemeClr val="tx2"/>
                          </a:solidFill>
                        </a:rPr>
                        <a:t>TV VIEWING: THE FACTS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1"/>
                          </a:solidFill>
                        </a:rPr>
                        <a:t>01</a:t>
                      </a:r>
                      <a:endParaRPr lang="en-GB" sz="20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00502">
                <a:tc>
                  <a:txBody>
                    <a:bodyPr/>
                    <a:lstStyle/>
                    <a:p>
                      <a:r>
                        <a:rPr lang="en-GB" sz="1200" b="1" dirty="0">
                          <a:solidFill>
                            <a:schemeClr val="accent2"/>
                          </a:solidFill>
                        </a:rPr>
                        <a:t>TV IS A TRUSTED &amp; SAFE ENVIRONMENT FOR BRANDS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2"/>
                          </a:solidFill>
                        </a:rPr>
                        <a:t>02</a:t>
                      </a:r>
                      <a:endParaRPr lang="en-GB" sz="20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457464">
                <a:tc>
                  <a:txBody>
                    <a:bodyPr/>
                    <a:lstStyle/>
                    <a:p>
                      <a:r>
                        <a:rPr lang="en-GB" sz="1200" b="1" dirty="0">
                          <a:solidFill>
                            <a:schemeClr val="accent3"/>
                          </a:solidFill>
                        </a:rPr>
                        <a:t>TV: THE MOST EFFECTIVE ADVERTISING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3"/>
                          </a:solidFill>
                        </a:rPr>
                        <a:t>03</a:t>
                      </a:r>
                      <a:endParaRPr lang="en-GB" sz="20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457464">
                <a:tc>
                  <a:txBody>
                    <a:bodyPr/>
                    <a:lstStyle/>
                    <a:p>
                      <a:r>
                        <a:rPr lang="en-GB" sz="1200" b="1" dirty="0">
                          <a:solidFill>
                            <a:schemeClr val="accent5"/>
                          </a:solidFill>
                        </a:rPr>
                        <a:t>TV HAS UNBEATABLE SCALE AND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5"/>
                          </a:solidFill>
                        </a:rPr>
                        <a:t>04</a:t>
                      </a:r>
                      <a:endParaRPr lang="en-GB" sz="2000" b="1" dirty="0">
                        <a:solidFill>
                          <a:schemeClr val="accent5"/>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r h="457464">
                <a:tc>
                  <a:txBody>
                    <a:bodyPr/>
                    <a:lstStyle/>
                    <a:p>
                      <a:r>
                        <a:rPr lang="en-GB" sz="1200" b="1" dirty="0">
                          <a:solidFill>
                            <a:schemeClr val="accent6"/>
                          </a:solidFill>
                        </a:rPr>
                        <a:t>TV IS </a:t>
                      </a:r>
                      <a:r>
                        <a:rPr lang="en-GB" sz="1200" b="1" i="1" dirty="0">
                          <a:solidFill>
                            <a:schemeClr val="accent6"/>
                          </a:solidFill>
                        </a:rPr>
                        <a:t>THE</a:t>
                      </a:r>
                      <a:r>
                        <a:rPr lang="en-GB" sz="1200" b="1" dirty="0">
                          <a:solidFill>
                            <a:schemeClr val="accent6"/>
                          </a:solidFill>
                        </a:rPr>
                        <a:t> EMOTIONAL MEDIUM AND BUILDS BRAND FAME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accent6"/>
                          </a:solidFill>
                        </a:rPr>
                        <a:t>05</a:t>
                      </a:r>
                      <a:endParaRPr lang="en-GB" sz="2000" b="1" dirty="0">
                        <a:solidFill>
                          <a:schemeClr val="accent6"/>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7139405"/>
                  </a:ext>
                </a:extLst>
              </a:tr>
              <a:tr h="500502">
                <a:tc>
                  <a:txBody>
                    <a:bodyPr/>
                    <a:lstStyle/>
                    <a:p>
                      <a:r>
                        <a:rPr lang="en-GB" sz="1200" b="1" dirty="0">
                          <a:solidFill>
                            <a:schemeClr val="bg2"/>
                          </a:solidFill>
                        </a:rPr>
                        <a:t>TV IS GREAT VALUE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000" b="1" dirty="0">
                          <a:solidFill>
                            <a:schemeClr val="bg2"/>
                          </a:solidFill>
                        </a:rPr>
                        <a:t>06</a:t>
                      </a:r>
                      <a:endParaRPr lang="en-GB" sz="2000" b="1" dirty="0">
                        <a:solidFill>
                          <a:schemeClr val="bg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21765420"/>
                  </a:ext>
                </a:extLst>
              </a:tr>
              <a:tr h="500502">
                <a:tc>
                  <a:txBody>
                    <a:bodyPr/>
                    <a:lstStyle/>
                    <a:p>
                      <a:r>
                        <a:rPr lang="en-GB" sz="1200" b="1" dirty="0">
                          <a:solidFill>
                            <a:schemeClr val="accent4"/>
                          </a:solidFill>
                        </a:rPr>
                        <a:t>TV DELIVERS AGAINST MULTIPLE OBJECTIVES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GB" sz="2000" b="1" dirty="0">
                          <a:solidFill>
                            <a:schemeClr val="accent4"/>
                          </a:solidFill>
                        </a:rPr>
                        <a:t>07</a:t>
                      </a: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085861680"/>
                  </a:ext>
                </a:extLst>
              </a:tr>
            </a:tbl>
          </a:graphicData>
        </a:graphic>
      </p:graphicFrame>
      <p:sp>
        <p:nvSpPr>
          <p:cNvPr id="22" name="TextBox 21">
            <a:extLst>
              <a:ext uri="{FF2B5EF4-FFF2-40B4-BE49-F238E27FC236}">
                <a16:creationId xmlns:a16="http://schemas.microsoft.com/office/drawing/2014/main" id="{E5FB1FAD-A007-46D4-9849-F28A2661F251}"/>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Doritos – Extra </a:t>
            </a:r>
            <a:r>
              <a:rPr lang="en-US" sz="1000" dirty="0" err="1">
                <a:solidFill>
                  <a:schemeClr val="bg1"/>
                </a:solidFill>
              </a:rPr>
              <a:t>Flamin</a:t>
            </a:r>
            <a:r>
              <a:rPr lang="en-US" sz="1000" dirty="0">
                <a:solidFill>
                  <a:schemeClr val="bg1"/>
                </a:solidFill>
              </a:rPr>
              <a:t>’ Hot</a:t>
            </a:r>
            <a:endParaRPr lang="en-GB" sz="1000" dirty="0">
              <a:solidFill>
                <a:schemeClr val="bg1"/>
              </a:solidFill>
            </a:endParaRPr>
          </a:p>
        </p:txBody>
      </p:sp>
    </p:spTree>
    <p:custDataLst>
      <p:tags r:id="rId1"/>
    </p:custDataLst>
    <p:extLst>
      <p:ext uri="{BB962C8B-B14F-4D97-AF65-F5344CB8AC3E}">
        <p14:creationId xmlns:p14="http://schemas.microsoft.com/office/powerpoint/2010/main" val="29187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around a table&#10;&#10;Description automatically generated">
            <a:extLst>
              <a:ext uri="{FF2B5EF4-FFF2-40B4-BE49-F238E27FC236}">
                <a16:creationId xmlns:a16="http://schemas.microsoft.com/office/drawing/2014/main" id="{F6AF1102-CCB8-3D39-4041-BF7ECF17C36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695" r="5695"/>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is great value</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SIX</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Branston – Bring Out The </a:t>
            </a:r>
            <a:r>
              <a:rPr lang="en-GB" sz="1000" dirty="0" err="1">
                <a:solidFill>
                  <a:schemeClr val="bg1"/>
                </a:solidFill>
              </a:rPr>
              <a:t>Branstorm</a:t>
            </a:r>
            <a:endParaRPr lang="en-GB" sz="1000" dirty="0">
              <a:solidFill>
                <a:schemeClr val="bg1"/>
              </a:solidFill>
            </a:endParaRPr>
          </a:p>
        </p:txBody>
      </p:sp>
    </p:spTree>
    <p:custDataLst>
      <p:tags r:id="rId1"/>
    </p:custDataLst>
    <p:extLst>
      <p:ext uri="{BB962C8B-B14F-4D97-AF65-F5344CB8AC3E}">
        <p14:creationId xmlns:p14="http://schemas.microsoft.com/office/powerpoint/2010/main" val="10919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telephone and a box&#10;&#10;Description automatically generated">
            <a:extLst>
              <a:ext uri="{FF2B5EF4-FFF2-40B4-BE49-F238E27FC236}">
                <a16:creationId xmlns:a16="http://schemas.microsoft.com/office/drawing/2014/main" id="{44268664-04AD-DE1E-368A-941E2DE79B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224929"/>
            <a:ext cx="5636418" cy="1021181"/>
          </a:xfrm>
        </p:spPr>
        <p:txBody>
          <a:bodyPr>
            <a:normAutofit/>
          </a:bodyPr>
          <a:lstStyle/>
          <a:p>
            <a:r>
              <a:rPr lang="en-GB" dirty="0"/>
              <a:t>Summary - TV is great value</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a:xfrm>
            <a:off x="377758" y="1614207"/>
            <a:ext cx="5142509" cy="4199147"/>
          </a:xfrm>
        </p:spPr>
        <p:txBody>
          <a:bodyPr>
            <a:noAutofit/>
          </a:bodyPr>
          <a:lstStyle/>
          <a:p>
            <a:pPr marL="285750" indent="-285750">
              <a:spcAft>
                <a:spcPts val="1200"/>
              </a:spcAft>
              <a:buFont typeface="Arial" panose="020B0604020202020204" pitchFamily="34" charset="0"/>
              <a:buChar char="—"/>
            </a:pPr>
            <a:r>
              <a:rPr lang="en-GB" sz="1900" dirty="0"/>
              <a:t>The average cost of buying the media space to get one person in the UK </a:t>
            </a:r>
            <a:br>
              <a:rPr lang="en-GB" sz="1900" dirty="0"/>
            </a:br>
            <a:r>
              <a:rPr lang="en-GB" sz="1900" dirty="0"/>
              <a:t>to see a TV (linear and BVOD) advert is </a:t>
            </a:r>
            <a:r>
              <a:rPr lang="en-GB" sz="2000" b="1" dirty="0">
                <a:solidFill>
                  <a:schemeClr val="tx2"/>
                </a:solidFill>
              </a:rPr>
              <a:t>0.65p</a:t>
            </a:r>
            <a:r>
              <a:rPr lang="en-GB" sz="1900" dirty="0"/>
              <a:t> (in 2023)</a:t>
            </a:r>
          </a:p>
          <a:p>
            <a:pPr marL="342900" indent="-342900">
              <a:spcAft>
                <a:spcPts val="1200"/>
              </a:spcAft>
              <a:buFont typeface="Arial" panose="020B0604020202020204" pitchFamily="34" charset="0"/>
              <a:buChar char="—"/>
            </a:pPr>
            <a:r>
              <a:rPr lang="en-GB" sz="1900" dirty="0"/>
              <a:t>The average cost across TV advertising (linear and BVOD) for 30 seconds is just </a:t>
            </a:r>
            <a:r>
              <a:rPr lang="en-GB" sz="2000" b="1" dirty="0">
                <a:solidFill>
                  <a:schemeClr val="tx2"/>
                </a:solidFill>
              </a:rPr>
              <a:t>£6.50</a:t>
            </a:r>
            <a:r>
              <a:rPr lang="en-GB" sz="1900" dirty="0"/>
              <a:t>, for YouTube, its £13.86, whilst for non-broadcaster online video (excluding YouTube), it goes up to a £131.03.</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
        <p:nvSpPr>
          <p:cNvPr id="15" name="TextBox 14">
            <a:extLst>
              <a:ext uri="{FF2B5EF4-FFF2-40B4-BE49-F238E27FC236}">
                <a16:creationId xmlns:a16="http://schemas.microsoft.com/office/drawing/2014/main" id="{03072975-3351-4E2B-83A4-5EF295724743}"/>
              </a:ext>
            </a:extLst>
          </p:cNvPr>
          <p:cNvSpPr txBox="1"/>
          <p:nvPr/>
        </p:nvSpPr>
        <p:spPr>
          <a:xfrm rot="16200000">
            <a:off x="10446106" y="4198996"/>
            <a:ext cx="2982494" cy="246221"/>
          </a:xfrm>
          <a:prstGeom prst="rect">
            <a:avLst/>
          </a:prstGeom>
          <a:noFill/>
        </p:spPr>
        <p:txBody>
          <a:bodyPr wrap="square" rtlCol="0">
            <a:spAutoFit/>
          </a:bodyPr>
          <a:lstStyle/>
          <a:p>
            <a:r>
              <a:rPr lang="en-GB" sz="1000" dirty="0">
                <a:solidFill>
                  <a:schemeClr val="bg1"/>
                </a:solidFill>
              </a:rPr>
              <a:t>Deal or No Deal - TV</a:t>
            </a:r>
          </a:p>
        </p:txBody>
      </p:sp>
    </p:spTree>
    <p:extLst>
      <p:ext uri="{BB962C8B-B14F-4D97-AF65-F5344CB8AC3E}">
        <p14:creationId xmlns:p14="http://schemas.microsoft.com/office/powerpoint/2010/main" val="15767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a:t>Average TV view costs </a:t>
            </a:r>
            <a:r>
              <a:rPr lang="en-GB" sz="4400"/>
              <a:t>0.65p </a:t>
            </a:r>
            <a:r>
              <a:rPr lang="en-GB"/>
              <a:t>(in 2023)</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a:t>The average cost </a:t>
            </a:r>
            <a:br>
              <a:rPr lang="en-GB" sz="2400"/>
            </a:br>
            <a:r>
              <a:rPr lang="en-GB" sz="2400"/>
              <a:t>of buying the media space to get one </a:t>
            </a:r>
            <a:br>
              <a:rPr lang="en-GB" sz="2400"/>
            </a:br>
            <a:r>
              <a:rPr lang="en-GB" sz="2400"/>
              <a:t>person in the UK </a:t>
            </a:r>
            <a:br>
              <a:rPr lang="en-GB" sz="2400"/>
            </a:br>
            <a:r>
              <a:rPr lang="en-GB" sz="2400"/>
              <a:t>to see a TV (linear and VOD) advert </a:t>
            </a:r>
            <a:br>
              <a:rPr lang="en-GB" sz="2400"/>
            </a:br>
            <a:r>
              <a:rPr lang="en-GB" sz="240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a:solidFill>
                  <a:prstClr val="white"/>
                </a:solidFill>
              </a:rPr>
              <a:t>Source: 2023, Thinkbox estimates using AA/WARC</a:t>
            </a:r>
          </a:p>
          <a:p>
            <a:pPr>
              <a:defRPr/>
            </a:pPr>
            <a:endParaRPr lang="en-GB" sz="1000">
              <a:solidFill>
                <a:prstClr val="white"/>
              </a:solidFill>
            </a:endParaRPr>
          </a:p>
        </p:txBody>
      </p:sp>
    </p:spTree>
    <p:custDataLst>
      <p:tags r:id="rId1"/>
    </p:custDataLst>
    <p:extLst>
      <p:ext uri="{BB962C8B-B14F-4D97-AF65-F5344CB8AC3E}">
        <p14:creationId xmlns:p14="http://schemas.microsoft.com/office/powerpoint/2010/main" val="266769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24662-7BF0-4850-8DF9-E1A5495130B5}"/>
              </a:ext>
            </a:extLst>
          </p:cNvPr>
          <p:cNvSpPr>
            <a:spLocks noGrp="1"/>
          </p:cNvSpPr>
          <p:nvPr>
            <p:ph type="title"/>
          </p:nvPr>
        </p:nvSpPr>
        <p:spPr/>
        <p:txBody>
          <a:bodyPr/>
          <a:lstStyle/>
          <a:p>
            <a:r>
              <a:rPr lang="en-GB">
                <a:solidFill>
                  <a:srgbClr val="372D87"/>
                </a:solidFill>
              </a:rPr>
              <a:t>TV advertising is great value</a:t>
            </a:r>
            <a:endParaRPr lang="en-GB"/>
          </a:p>
        </p:txBody>
      </p:sp>
      <p:graphicFrame>
        <p:nvGraphicFramePr>
          <p:cNvPr id="23" name="Table 33">
            <a:extLst>
              <a:ext uri="{FF2B5EF4-FFF2-40B4-BE49-F238E27FC236}">
                <a16:creationId xmlns:a16="http://schemas.microsoft.com/office/drawing/2014/main" id="{68920119-B6B8-4C13-882D-D7FED8A6C554}"/>
              </a:ext>
            </a:extLst>
          </p:cNvPr>
          <p:cNvGraphicFramePr>
            <a:graphicFrameLocks noGrp="1"/>
          </p:cNvGraphicFramePr>
          <p:nvPr/>
        </p:nvGraphicFramePr>
        <p:xfrm>
          <a:off x="2463969" y="1525221"/>
          <a:ext cx="9080331" cy="3921249"/>
        </p:xfrm>
        <a:graphic>
          <a:graphicData uri="http://schemas.openxmlformats.org/drawingml/2006/table">
            <a:tbl>
              <a:tblPr firstRow="1" bandRow="1">
                <a:tableStyleId>{2D5ABB26-0587-4C30-8999-92F81FD0307C}</a:tableStyleId>
              </a:tblPr>
              <a:tblGrid>
                <a:gridCol w="3026777">
                  <a:extLst>
                    <a:ext uri="{9D8B030D-6E8A-4147-A177-3AD203B41FA5}">
                      <a16:colId xmlns:a16="http://schemas.microsoft.com/office/drawing/2014/main" val="1913002677"/>
                    </a:ext>
                  </a:extLst>
                </a:gridCol>
                <a:gridCol w="3026777">
                  <a:extLst>
                    <a:ext uri="{9D8B030D-6E8A-4147-A177-3AD203B41FA5}">
                      <a16:colId xmlns:a16="http://schemas.microsoft.com/office/drawing/2014/main" val="2710115917"/>
                    </a:ext>
                  </a:extLst>
                </a:gridCol>
                <a:gridCol w="3026777">
                  <a:extLst>
                    <a:ext uri="{9D8B030D-6E8A-4147-A177-3AD203B41FA5}">
                      <a16:colId xmlns:a16="http://schemas.microsoft.com/office/drawing/2014/main" val="43224045"/>
                    </a:ext>
                  </a:extLst>
                </a:gridCol>
              </a:tblGrid>
              <a:tr h="1307083">
                <a:tc>
                  <a:txBody>
                    <a:bodyPr/>
                    <a:lstStyle/>
                    <a:p>
                      <a:endParaRPr lang="en-GB"/>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4591544"/>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1496101"/>
                  </a:ext>
                </a:extLst>
              </a:tr>
              <a:tr h="1307083">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96510745"/>
                  </a:ext>
                </a:extLst>
              </a:tr>
            </a:tbl>
          </a:graphicData>
        </a:graphic>
      </p:graphicFrame>
      <p:sp>
        <p:nvSpPr>
          <p:cNvPr id="24" name="Text Placeholder 23">
            <a:extLst>
              <a:ext uri="{FF2B5EF4-FFF2-40B4-BE49-F238E27FC236}">
                <a16:creationId xmlns:a16="http://schemas.microsoft.com/office/drawing/2014/main" id="{B75D327F-9B7F-4DFC-92BF-F2D1168B7C19}"/>
              </a:ext>
            </a:extLst>
          </p:cNvPr>
          <p:cNvSpPr>
            <a:spLocks noGrp="1"/>
          </p:cNvSpPr>
          <p:nvPr>
            <p:ph type="body" sz="quarter" idx="15"/>
          </p:nvPr>
        </p:nvSpPr>
        <p:spPr>
          <a:xfrm>
            <a:off x="378000" y="5580000"/>
            <a:ext cx="11334817" cy="304800"/>
          </a:xfrm>
        </p:spPr>
        <p:txBody>
          <a:bodyPr/>
          <a:lstStyle/>
          <a:p>
            <a:r>
              <a:rPr lang="en-GB" dirty="0"/>
              <a:t>Source: 2023, Thinkbox estimates using AA/WARC estimates, Barb, ViewersLogic, IPA TouchPoints 2023</a:t>
            </a:r>
          </a:p>
        </p:txBody>
      </p:sp>
      <p:sp>
        <p:nvSpPr>
          <p:cNvPr id="5" name="Oval 4">
            <a:extLst>
              <a:ext uri="{FF2B5EF4-FFF2-40B4-BE49-F238E27FC236}">
                <a16:creationId xmlns:a16="http://schemas.microsoft.com/office/drawing/2014/main" id="{7D830FAB-3942-4911-969E-B03708D8CE1C}"/>
              </a:ext>
            </a:extLst>
          </p:cNvPr>
          <p:cNvSpPr/>
          <p:nvPr/>
        </p:nvSpPr>
        <p:spPr>
          <a:xfrm>
            <a:off x="3638628" y="1824825"/>
            <a:ext cx="666000" cy="6660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a:t>
            </a:r>
            <a:r>
              <a:rPr lang="en-GB" sz="1100" b="1">
                <a:solidFill>
                  <a:prstClr val="white"/>
                </a:solidFill>
                <a:latin typeface="Arial"/>
              </a:rPr>
              <a:t>4.3</a:t>
            </a:r>
            <a:endParaRPr kumimoji="0" lang="en-GB" sz="1100" b="1"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858EDD11-A933-46E8-A40D-9F306AD8823E}"/>
              </a:ext>
            </a:extLst>
          </p:cNvPr>
          <p:cNvSpPr txBox="1"/>
          <p:nvPr/>
        </p:nvSpPr>
        <p:spPr>
          <a:xfrm>
            <a:off x="582675" y="1879636"/>
            <a:ext cx="181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Broadcaster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(Inc BVOD)</a:t>
            </a:r>
          </a:p>
        </p:txBody>
      </p:sp>
      <p:sp>
        <p:nvSpPr>
          <p:cNvPr id="8" name="TextBox 7">
            <a:extLst>
              <a:ext uri="{FF2B5EF4-FFF2-40B4-BE49-F238E27FC236}">
                <a16:creationId xmlns:a16="http://schemas.microsoft.com/office/drawing/2014/main" id="{D1A4561F-5715-44FA-98F1-B5B5FFDC9263}"/>
              </a:ext>
            </a:extLst>
          </p:cNvPr>
          <p:cNvSpPr txBox="1"/>
          <p:nvPr/>
        </p:nvSpPr>
        <p:spPr>
          <a:xfrm>
            <a:off x="589333" y="4558497"/>
            <a:ext cx="18405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All other online video</a:t>
            </a:r>
          </a:p>
        </p:txBody>
      </p:sp>
      <p:sp>
        <p:nvSpPr>
          <p:cNvPr id="9" name="TextBox 8">
            <a:extLst>
              <a:ext uri="{FF2B5EF4-FFF2-40B4-BE49-F238E27FC236}">
                <a16:creationId xmlns:a16="http://schemas.microsoft.com/office/drawing/2014/main" id="{CEBFC9F3-5C83-4591-9296-5A50470A53A2}"/>
              </a:ext>
            </a:extLst>
          </p:cNvPr>
          <p:cNvSpPr txBox="1"/>
          <p:nvPr/>
        </p:nvSpPr>
        <p:spPr>
          <a:xfrm>
            <a:off x="2977050" y="904346"/>
            <a:ext cx="1992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 billion</a:t>
            </a:r>
          </a:p>
        </p:txBody>
      </p:sp>
      <p:sp>
        <p:nvSpPr>
          <p:cNvPr id="12" name="TextBox 11">
            <a:extLst>
              <a:ext uri="{FF2B5EF4-FFF2-40B4-BE49-F238E27FC236}">
                <a16:creationId xmlns:a16="http://schemas.microsoft.com/office/drawing/2014/main" id="{44502569-AC45-49DF-BCFA-C624225EF067}"/>
              </a:ext>
            </a:extLst>
          </p:cNvPr>
          <p:cNvSpPr txBox="1"/>
          <p:nvPr/>
        </p:nvSpPr>
        <p:spPr>
          <a:xfrm>
            <a:off x="5626981" y="868246"/>
            <a:ext cx="2703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Minutes of AV advertising per person, per day</a:t>
            </a:r>
          </a:p>
        </p:txBody>
      </p:sp>
      <p:sp>
        <p:nvSpPr>
          <p:cNvPr id="13" name="Oval 12">
            <a:extLst>
              <a:ext uri="{FF2B5EF4-FFF2-40B4-BE49-F238E27FC236}">
                <a16:creationId xmlns:a16="http://schemas.microsoft.com/office/drawing/2014/main" id="{198FFCCF-8D47-48D2-BFD7-F7B809224986}"/>
              </a:ext>
            </a:extLst>
          </p:cNvPr>
          <p:cNvSpPr/>
          <p:nvPr/>
        </p:nvSpPr>
        <p:spPr>
          <a:xfrm>
            <a:off x="6397533" y="1558973"/>
            <a:ext cx="1213200" cy="12132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14.2</a:t>
            </a:r>
          </a:p>
        </p:txBody>
      </p:sp>
      <p:sp>
        <p:nvSpPr>
          <p:cNvPr id="17" name="TextBox 16">
            <a:extLst>
              <a:ext uri="{FF2B5EF4-FFF2-40B4-BE49-F238E27FC236}">
                <a16:creationId xmlns:a16="http://schemas.microsoft.com/office/drawing/2014/main" id="{4600A0E3-9226-4578-B8C2-D51D52EA064D}"/>
              </a:ext>
            </a:extLst>
          </p:cNvPr>
          <p:cNvSpPr txBox="1"/>
          <p:nvPr/>
        </p:nvSpPr>
        <p:spPr>
          <a:xfrm>
            <a:off x="8669777" y="811552"/>
            <a:ext cx="27036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Cost per Thousand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(30 sec)</a:t>
            </a:r>
          </a:p>
        </p:txBody>
      </p:sp>
      <p:sp>
        <p:nvSpPr>
          <p:cNvPr id="18" name="Oval 17">
            <a:extLst>
              <a:ext uri="{FF2B5EF4-FFF2-40B4-BE49-F238E27FC236}">
                <a16:creationId xmlns:a16="http://schemas.microsoft.com/office/drawing/2014/main" id="{26735AE4-C93D-4FF6-842E-162E28896B94}"/>
              </a:ext>
            </a:extLst>
          </p:cNvPr>
          <p:cNvSpPr/>
          <p:nvPr/>
        </p:nvSpPr>
        <p:spPr>
          <a:xfrm>
            <a:off x="9918992" y="1960373"/>
            <a:ext cx="205200" cy="2052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F9CA395F-03A5-40CB-B10C-E7A46A48E6F2}"/>
              </a:ext>
            </a:extLst>
          </p:cNvPr>
          <p:cNvSpPr/>
          <p:nvPr/>
        </p:nvSpPr>
        <p:spPr>
          <a:xfrm>
            <a:off x="9572759" y="4352362"/>
            <a:ext cx="921600" cy="9216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A85106FD-EDBB-4CAE-B43D-2862E740D5E0}"/>
              </a:ext>
            </a:extLst>
          </p:cNvPr>
          <p:cNvSpPr txBox="1"/>
          <p:nvPr/>
        </p:nvSpPr>
        <p:spPr>
          <a:xfrm>
            <a:off x="576554" y="3259723"/>
            <a:ext cx="18192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Arial"/>
              </a:rPr>
              <a:t>YouTube</a:t>
            </a:r>
            <a:endParaRPr kumimoji="0" lang="en-GB" sz="1600" b="1" i="0" u="none" strike="noStrike" kern="1200" cap="none" spc="0" normalizeH="0" baseline="0" noProof="0">
              <a:ln>
                <a:noFill/>
              </a:ln>
              <a:solidFill>
                <a:prstClr val="black"/>
              </a:solidFill>
              <a:effectLst/>
              <a:uLnTx/>
              <a:uFillTx/>
              <a:latin typeface="Arial"/>
              <a:ea typeface="+mn-ea"/>
              <a:cs typeface="+mn-cs"/>
            </a:endParaRPr>
          </a:p>
        </p:txBody>
      </p:sp>
      <p:sp>
        <p:nvSpPr>
          <p:cNvPr id="35" name="Oval 34">
            <a:extLst>
              <a:ext uri="{FF2B5EF4-FFF2-40B4-BE49-F238E27FC236}">
                <a16:creationId xmlns:a16="http://schemas.microsoft.com/office/drawing/2014/main" id="{C02DAAC3-2346-4438-A3FE-DF5C2A0FAEFA}"/>
              </a:ext>
            </a:extLst>
          </p:cNvPr>
          <p:cNvSpPr/>
          <p:nvPr/>
        </p:nvSpPr>
        <p:spPr>
          <a:xfrm>
            <a:off x="3757011" y="3245400"/>
            <a:ext cx="367200" cy="3672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white"/>
              </a:solidFill>
              <a:effectLst/>
              <a:uLnTx/>
              <a:uFillTx/>
              <a:latin typeface="Arial"/>
              <a:ea typeface="+mn-ea"/>
              <a:cs typeface="+mn-cs"/>
            </a:endParaRPr>
          </a:p>
        </p:txBody>
      </p:sp>
      <p:sp>
        <p:nvSpPr>
          <p:cNvPr id="36" name="Oval 35">
            <a:extLst>
              <a:ext uri="{FF2B5EF4-FFF2-40B4-BE49-F238E27FC236}">
                <a16:creationId xmlns:a16="http://schemas.microsoft.com/office/drawing/2014/main" id="{E2448192-2F4D-4A21-97C4-22B84C756DE6}"/>
              </a:ext>
            </a:extLst>
          </p:cNvPr>
          <p:cNvSpPr/>
          <p:nvPr/>
        </p:nvSpPr>
        <p:spPr>
          <a:xfrm>
            <a:off x="3631092" y="4399295"/>
            <a:ext cx="712800" cy="712800"/>
          </a:xfrm>
          <a:prstGeom prst="ellipse">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£4.9</a:t>
            </a:r>
          </a:p>
        </p:txBody>
      </p:sp>
      <p:sp>
        <p:nvSpPr>
          <p:cNvPr id="37" name="Oval 36">
            <a:extLst>
              <a:ext uri="{FF2B5EF4-FFF2-40B4-BE49-F238E27FC236}">
                <a16:creationId xmlns:a16="http://schemas.microsoft.com/office/drawing/2014/main" id="{CBD8207F-1419-4167-B84A-0A08C714D2E4}"/>
              </a:ext>
            </a:extLst>
          </p:cNvPr>
          <p:cNvSpPr/>
          <p:nvPr/>
        </p:nvSpPr>
        <p:spPr>
          <a:xfrm>
            <a:off x="9873992" y="3281400"/>
            <a:ext cx="295200" cy="295200"/>
          </a:xfrm>
          <a:prstGeom prst="ellipse">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0F20E427-29CF-44CA-B725-CB5DE985CB9D}"/>
              </a:ext>
            </a:extLst>
          </p:cNvPr>
          <p:cNvSpPr/>
          <p:nvPr/>
        </p:nvSpPr>
        <p:spPr>
          <a:xfrm>
            <a:off x="6777333" y="3228667"/>
            <a:ext cx="468000" cy="4680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5439DF7A-C2DF-4D88-8E4E-B958ED01267A}"/>
              </a:ext>
            </a:extLst>
          </p:cNvPr>
          <p:cNvSpPr/>
          <p:nvPr/>
        </p:nvSpPr>
        <p:spPr>
          <a:xfrm>
            <a:off x="6860133" y="4672762"/>
            <a:ext cx="288000" cy="288000"/>
          </a:xfrm>
          <a:prstGeom prst="ellipse">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0B7EF1A-59A5-5133-419D-8AE1B283E333}"/>
              </a:ext>
            </a:extLst>
          </p:cNvPr>
          <p:cNvSpPr txBox="1"/>
          <p:nvPr/>
        </p:nvSpPr>
        <p:spPr>
          <a:xfrm>
            <a:off x="9753267" y="2309669"/>
            <a:ext cx="567784" cy="276999"/>
          </a:xfrm>
          <a:prstGeom prst="rect">
            <a:avLst/>
          </a:prstGeom>
          <a:noFill/>
        </p:spPr>
        <p:txBody>
          <a:bodyPr wrap="none" rtlCol="0">
            <a:spAutoFit/>
          </a:bodyPr>
          <a:lstStyle/>
          <a:p>
            <a:pPr algn="l"/>
            <a:r>
              <a:rPr lang="en-GB" sz="1200" b="1" dirty="0">
                <a:solidFill>
                  <a:schemeClr val="bg2"/>
                </a:solidFill>
              </a:rPr>
              <a:t>£6.50</a:t>
            </a:r>
          </a:p>
        </p:txBody>
      </p:sp>
      <p:sp>
        <p:nvSpPr>
          <p:cNvPr id="10" name="TextBox 9">
            <a:extLst>
              <a:ext uri="{FF2B5EF4-FFF2-40B4-BE49-F238E27FC236}">
                <a16:creationId xmlns:a16="http://schemas.microsoft.com/office/drawing/2014/main" id="{8ACCF400-1769-6A7B-73B8-83AEC8B813A2}"/>
              </a:ext>
            </a:extLst>
          </p:cNvPr>
          <p:cNvSpPr txBox="1"/>
          <p:nvPr/>
        </p:nvSpPr>
        <p:spPr>
          <a:xfrm>
            <a:off x="9695220" y="3720696"/>
            <a:ext cx="652743" cy="276999"/>
          </a:xfrm>
          <a:prstGeom prst="rect">
            <a:avLst/>
          </a:prstGeom>
          <a:noFill/>
        </p:spPr>
        <p:txBody>
          <a:bodyPr wrap="none" rtlCol="0">
            <a:spAutoFit/>
          </a:bodyPr>
          <a:lstStyle/>
          <a:p>
            <a:pPr algn="l"/>
            <a:r>
              <a:rPr lang="en-GB" sz="1200" b="1" dirty="0">
                <a:solidFill>
                  <a:schemeClr val="bg2"/>
                </a:solidFill>
              </a:rPr>
              <a:t>£13.86</a:t>
            </a:r>
          </a:p>
        </p:txBody>
      </p:sp>
      <p:sp>
        <p:nvSpPr>
          <p:cNvPr id="11" name="TextBox 10">
            <a:extLst>
              <a:ext uri="{FF2B5EF4-FFF2-40B4-BE49-F238E27FC236}">
                <a16:creationId xmlns:a16="http://schemas.microsoft.com/office/drawing/2014/main" id="{C9E8D56E-4EDF-3A25-48A1-B12353D41004}"/>
              </a:ext>
            </a:extLst>
          </p:cNvPr>
          <p:cNvSpPr txBox="1"/>
          <p:nvPr/>
        </p:nvSpPr>
        <p:spPr>
          <a:xfrm>
            <a:off x="6805200" y="4672762"/>
            <a:ext cx="397866" cy="276999"/>
          </a:xfrm>
          <a:prstGeom prst="rect">
            <a:avLst/>
          </a:prstGeom>
          <a:noFill/>
        </p:spPr>
        <p:txBody>
          <a:bodyPr wrap="none" rtlCol="0">
            <a:spAutoFit/>
          </a:bodyPr>
          <a:lstStyle/>
          <a:p>
            <a:pPr algn="l"/>
            <a:r>
              <a:rPr lang="en-GB" sz="1200" b="1" dirty="0">
                <a:solidFill>
                  <a:schemeClr val="bg1"/>
                </a:solidFill>
              </a:rPr>
              <a:t>0.8</a:t>
            </a:r>
          </a:p>
        </p:txBody>
      </p:sp>
      <p:sp>
        <p:nvSpPr>
          <p:cNvPr id="14" name="TextBox 13">
            <a:extLst>
              <a:ext uri="{FF2B5EF4-FFF2-40B4-BE49-F238E27FC236}">
                <a16:creationId xmlns:a16="http://schemas.microsoft.com/office/drawing/2014/main" id="{E234D4E4-A7CC-4A3C-C889-3F7B4D39110B}"/>
              </a:ext>
            </a:extLst>
          </p:cNvPr>
          <p:cNvSpPr txBox="1"/>
          <p:nvPr/>
        </p:nvSpPr>
        <p:spPr>
          <a:xfrm>
            <a:off x="6805200" y="3321278"/>
            <a:ext cx="397866" cy="276999"/>
          </a:xfrm>
          <a:prstGeom prst="rect">
            <a:avLst/>
          </a:prstGeom>
          <a:noFill/>
        </p:spPr>
        <p:txBody>
          <a:bodyPr wrap="none" rtlCol="0">
            <a:spAutoFit/>
          </a:bodyPr>
          <a:lstStyle/>
          <a:p>
            <a:pPr algn="l"/>
            <a:r>
              <a:rPr lang="en-GB" sz="1200" b="1" dirty="0">
                <a:solidFill>
                  <a:schemeClr val="bg1"/>
                </a:solidFill>
              </a:rPr>
              <a:t>1.9</a:t>
            </a:r>
          </a:p>
        </p:txBody>
      </p:sp>
      <p:sp>
        <p:nvSpPr>
          <p:cNvPr id="15" name="TextBox 14">
            <a:extLst>
              <a:ext uri="{FF2B5EF4-FFF2-40B4-BE49-F238E27FC236}">
                <a16:creationId xmlns:a16="http://schemas.microsoft.com/office/drawing/2014/main" id="{34DBAC87-EDA4-A012-35B7-9125BCAEEE1A}"/>
              </a:ext>
            </a:extLst>
          </p:cNvPr>
          <p:cNvSpPr txBox="1"/>
          <p:nvPr/>
        </p:nvSpPr>
        <p:spPr>
          <a:xfrm>
            <a:off x="3711221" y="3314255"/>
            <a:ext cx="458780" cy="261610"/>
          </a:xfrm>
          <a:prstGeom prst="rect">
            <a:avLst/>
          </a:prstGeom>
          <a:noFill/>
        </p:spPr>
        <p:txBody>
          <a:bodyPr wrap="none" rtlCol="0">
            <a:spAutoFit/>
          </a:bodyPr>
          <a:lstStyle/>
          <a:p>
            <a:pPr algn="l"/>
            <a:r>
              <a:rPr lang="en-GB" sz="1050" b="1" dirty="0">
                <a:solidFill>
                  <a:schemeClr val="bg1"/>
                </a:solidFill>
              </a:rPr>
              <a:t>£1.3</a:t>
            </a:r>
          </a:p>
        </p:txBody>
      </p:sp>
      <p:sp>
        <p:nvSpPr>
          <p:cNvPr id="16" name="TextBox 15">
            <a:extLst>
              <a:ext uri="{FF2B5EF4-FFF2-40B4-BE49-F238E27FC236}">
                <a16:creationId xmlns:a16="http://schemas.microsoft.com/office/drawing/2014/main" id="{633716E2-A1E3-9BD2-AF85-0C1A63CB369B}"/>
              </a:ext>
            </a:extLst>
          </p:cNvPr>
          <p:cNvSpPr txBox="1"/>
          <p:nvPr/>
        </p:nvSpPr>
        <p:spPr>
          <a:xfrm>
            <a:off x="9603398" y="4641984"/>
            <a:ext cx="8306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£131.03</a:t>
            </a:r>
          </a:p>
        </p:txBody>
      </p:sp>
    </p:spTree>
    <p:extLst>
      <p:ext uri="{BB962C8B-B14F-4D97-AF65-F5344CB8AC3E}">
        <p14:creationId xmlns:p14="http://schemas.microsoft.com/office/powerpoint/2010/main" val="133399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F4AD-4FD3-B49D-C181-0A0B210A4142}"/>
              </a:ext>
            </a:extLst>
          </p:cNvPr>
          <p:cNvSpPr>
            <a:spLocks noGrp="1"/>
          </p:cNvSpPr>
          <p:nvPr>
            <p:ph type="title"/>
          </p:nvPr>
        </p:nvSpPr>
        <p:spPr/>
        <p:txBody>
          <a:bodyPr/>
          <a:lstStyle/>
          <a:p>
            <a:r>
              <a:rPr lang="en-GB"/>
              <a:t>TV stands out across the measures that matter</a:t>
            </a:r>
          </a:p>
        </p:txBody>
      </p:sp>
      <p:pic>
        <p:nvPicPr>
          <p:cNvPr id="7" name="Picture 6">
            <a:extLst>
              <a:ext uri="{FF2B5EF4-FFF2-40B4-BE49-F238E27FC236}">
                <a16:creationId xmlns:a16="http://schemas.microsoft.com/office/drawing/2014/main" id="{4E78A37E-9370-9734-9B79-6ACD191DE56A}"/>
              </a:ext>
            </a:extLst>
          </p:cNvPr>
          <p:cNvPicPr>
            <a:picLocks noChangeAspect="1"/>
          </p:cNvPicPr>
          <p:nvPr/>
        </p:nvPicPr>
        <p:blipFill>
          <a:blip r:embed="rId3"/>
          <a:stretch>
            <a:fillRect/>
          </a:stretch>
        </p:blipFill>
        <p:spPr>
          <a:xfrm>
            <a:off x="1393851" y="1561681"/>
            <a:ext cx="9296345" cy="2779208"/>
          </a:xfrm>
          <a:prstGeom prst="rect">
            <a:avLst/>
          </a:prstGeom>
        </p:spPr>
      </p:pic>
      <p:sp>
        <p:nvSpPr>
          <p:cNvPr id="3" name="TextBox 2">
            <a:extLst>
              <a:ext uri="{FF2B5EF4-FFF2-40B4-BE49-F238E27FC236}">
                <a16:creationId xmlns:a16="http://schemas.microsoft.com/office/drawing/2014/main" id="{CE1917FA-1B0A-8357-AD4A-42FA142ABF4F}"/>
              </a:ext>
            </a:extLst>
          </p:cNvPr>
          <p:cNvSpPr txBox="1"/>
          <p:nvPr/>
        </p:nvSpPr>
        <p:spPr>
          <a:xfrm>
            <a:off x="378000" y="5364000"/>
            <a:ext cx="86066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 / Signalling Success 2020 / IPA Touchpoints 2023</a:t>
            </a:r>
          </a:p>
        </p:txBody>
      </p:sp>
    </p:spTree>
    <p:extLst>
      <p:ext uri="{BB962C8B-B14F-4D97-AF65-F5344CB8AC3E}">
        <p14:creationId xmlns:p14="http://schemas.microsoft.com/office/powerpoint/2010/main" val="153041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0230-C86D-D167-F1DB-09684E0FE5B6}"/>
              </a:ext>
            </a:extLst>
          </p:cNvPr>
          <p:cNvSpPr>
            <a:spLocks noGrp="1"/>
          </p:cNvSpPr>
          <p:nvPr>
            <p:ph type="title"/>
          </p:nvPr>
        </p:nvSpPr>
        <p:spPr/>
        <p:txBody>
          <a:bodyPr/>
          <a:lstStyle/>
          <a:p>
            <a:r>
              <a:rPr lang="en-GB" dirty="0"/>
              <a:t>Experienced marketers are betting on TV</a:t>
            </a:r>
          </a:p>
        </p:txBody>
      </p:sp>
      <p:sp>
        <p:nvSpPr>
          <p:cNvPr id="3" name="Text Placeholder 2">
            <a:extLst>
              <a:ext uri="{FF2B5EF4-FFF2-40B4-BE49-F238E27FC236}">
                <a16:creationId xmlns:a16="http://schemas.microsoft.com/office/drawing/2014/main" id="{3429A20E-FCF9-C20D-EE36-B7E6F21958EF}"/>
              </a:ext>
            </a:extLst>
          </p:cNvPr>
          <p:cNvSpPr>
            <a:spLocks noGrp="1"/>
          </p:cNvSpPr>
          <p:nvPr>
            <p:ph type="body" sz="quarter" idx="15"/>
          </p:nvPr>
        </p:nvSpPr>
        <p:spPr/>
        <p:txBody>
          <a:bodyPr/>
          <a:lstStyle/>
          <a:p>
            <a:r>
              <a:rPr lang="en-GB"/>
              <a:t>Source: Nielsen Ad Intel</a:t>
            </a:r>
          </a:p>
        </p:txBody>
      </p:sp>
      <p:graphicFrame>
        <p:nvGraphicFramePr>
          <p:cNvPr id="6" name="Chart 5">
            <a:extLst>
              <a:ext uri="{FF2B5EF4-FFF2-40B4-BE49-F238E27FC236}">
                <a16:creationId xmlns:a16="http://schemas.microsoft.com/office/drawing/2014/main" id="{46E5988E-7968-D42E-21EC-98D72CE8E812}"/>
              </a:ext>
            </a:extLst>
          </p:cNvPr>
          <p:cNvGraphicFramePr/>
          <p:nvPr/>
        </p:nvGraphicFramePr>
        <p:xfrm>
          <a:off x="696000" y="1483361"/>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8FEBAF7-439E-414D-A221-12ADF23DE830}"/>
              </a:ext>
            </a:extLst>
          </p:cNvPr>
          <p:cNvSpPr txBox="1"/>
          <p:nvPr/>
        </p:nvSpPr>
        <p:spPr>
          <a:xfrm>
            <a:off x="1615440" y="1325125"/>
            <a:ext cx="4714240" cy="338554"/>
          </a:xfrm>
          <a:prstGeom prst="rect">
            <a:avLst/>
          </a:prstGeom>
          <a:noFill/>
        </p:spPr>
        <p:txBody>
          <a:bodyPr wrap="square" rtlCol="0">
            <a:spAutoFit/>
          </a:bodyPr>
          <a:lstStyle/>
          <a:p>
            <a:pPr algn="l"/>
            <a:r>
              <a:rPr lang="en-GB" sz="1600" dirty="0">
                <a:solidFill>
                  <a:schemeClr val="bg2"/>
                </a:solidFill>
              </a:rPr>
              <a:t>Change in linear TV spend 2023 Vs 2022</a:t>
            </a:r>
          </a:p>
        </p:txBody>
      </p:sp>
    </p:spTree>
    <p:extLst>
      <p:ext uri="{BB962C8B-B14F-4D97-AF65-F5344CB8AC3E}">
        <p14:creationId xmlns:p14="http://schemas.microsoft.com/office/powerpoint/2010/main" val="2451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690-06D6-49D0-8B95-810239757FF7}"/>
              </a:ext>
            </a:extLst>
          </p:cNvPr>
          <p:cNvSpPr>
            <a:spLocks noGrp="1"/>
          </p:cNvSpPr>
          <p:nvPr>
            <p:ph type="title"/>
          </p:nvPr>
        </p:nvSpPr>
        <p:spPr>
          <a:xfrm>
            <a:off x="244006" y="272832"/>
            <a:ext cx="12192000" cy="1021181"/>
          </a:xfrm>
        </p:spPr>
        <p:txBody>
          <a:bodyPr>
            <a:normAutofit/>
          </a:bodyPr>
          <a:lstStyle/>
          <a:p>
            <a:r>
              <a:rPr lang="en-GB" dirty="0"/>
              <a:t>The value of TV increases during downturns </a:t>
            </a:r>
          </a:p>
        </p:txBody>
      </p:sp>
      <p:sp>
        <p:nvSpPr>
          <p:cNvPr id="55" name="Text Placeholder 54">
            <a:extLst>
              <a:ext uri="{FF2B5EF4-FFF2-40B4-BE49-F238E27FC236}">
                <a16:creationId xmlns:a16="http://schemas.microsoft.com/office/drawing/2014/main" id="{78493B12-2F68-AA1F-9794-47F94CF836F4}"/>
              </a:ext>
            </a:extLst>
          </p:cNvPr>
          <p:cNvSpPr>
            <a:spLocks noGrp="1"/>
          </p:cNvSpPr>
          <p:nvPr>
            <p:ph type="body" sz="quarter" idx="15"/>
          </p:nvPr>
        </p:nvSpPr>
        <p:spPr>
          <a:xfrm>
            <a:off x="360000" y="5400000"/>
            <a:ext cx="11334817" cy="304800"/>
          </a:xfrm>
        </p:spPr>
        <p:txBody>
          <a:bodyPr/>
          <a:lstStyle/>
          <a:p>
            <a:pPr>
              <a:spcBef>
                <a:spcPts val="0"/>
              </a:spcBef>
            </a:pPr>
            <a:r>
              <a:rPr lang="en-US">
                <a:solidFill>
                  <a:schemeClr val="bg2"/>
                </a:solidFill>
              </a:rPr>
              <a:t>Source: Les Binet, ‘Marketing in the post-covid economy: A planning framework for turbulent times’. ONS, Advertising Association, WARC. *TV value for money index = consumer spending / TV CPT indexed from 1965</a:t>
            </a:r>
            <a:endParaRPr lang="en-GB"/>
          </a:p>
        </p:txBody>
      </p:sp>
      <p:grpSp>
        <p:nvGrpSpPr>
          <p:cNvPr id="5" name="Group 4">
            <a:extLst>
              <a:ext uri="{FF2B5EF4-FFF2-40B4-BE49-F238E27FC236}">
                <a16:creationId xmlns:a16="http://schemas.microsoft.com/office/drawing/2014/main" id="{FA4F0562-1940-0162-BA79-26C766CCBE05}"/>
              </a:ext>
            </a:extLst>
          </p:cNvPr>
          <p:cNvGrpSpPr/>
          <p:nvPr/>
        </p:nvGrpSpPr>
        <p:grpSpPr>
          <a:xfrm>
            <a:off x="2571750" y="1503429"/>
            <a:ext cx="7269226" cy="3568636"/>
            <a:chOff x="2266752" y="1188085"/>
            <a:chExt cx="7658495" cy="3672232"/>
          </a:xfrm>
        </p:grpSpPr>
        <p:pic>
          <p:nvPicPr>
            <p:cNvPr id="4" name="Picture 3">
              <a:extLst>
                <a:ext uri="{FF2B5EF4-FFF2-40B4-BE49-F238E27FC236}">
                  <a16:creationId xmlns:a16="http://schemas.microsoft.com/office/drawing/2014/main" id="{FC134D8A-A4F5-3536-66AD-FAC4D2B8D438}"/>
                </a:ext>
              </a:extLst>
            </p:cNvPr>
            <p:cNvPicPr>
              <a:picLocks noChangeAspect="1"/>
            </p:cNvPicPr>
            <p:nvPr/>
          </p:nvPicPr>
          <p:blipFill>
            <a:blip r:embed="rId3"/>
            <a:stretch>
              <a:fillRect/>
            </a:stretch>
          </p:blipFill>
          <p:spPr>
            <a:xfrm>
              <a:off x="2266752" y="1188085"/>
              <a:ext cx="7658495" cy="3672232"/>
            </a:xfrm>
            <a:prstGeom prst="rect">
              <a:avLst/>
            </a:prstGeom>
            <a:effectLst>
              <a:outerShdw blurRad="292100" dist="101600" dir="2700000" algn="tl" rotWithShape="0">
                <a:prstClr val="black">
                  <a:alpha val="65000"/>
                </a:prstClr>
              </a:outerShdw>
            </a:effectLst>
          </p:spPr>
        </p:pic>
        <p:sp>
          <p:nvSpPr>
            <p:cNvPr id="3" name="Rectangle 2">
              <a:extLst>
                <a:ext uri="{FF2B5EF4-FFF2-40B4-BE49-F238E27FC236}">
                  <a16:creationId xmlns:a16="http://schemas.microsoft.com/office/drawing/2014/main" id="{6900F1E9-0B64-11E8-761E-700AB52BB911}"/>
                </a:ext>
              </a:extLst>
            </p:cNvPr>
            <p:cNvSpPr/>
            <p:nvPr/>
          </p:nvSpPr>
          <p:spPr>
            <a:xfrm>
              <a:off x="2365695" y="1619075"/>
              <a:ext cx="201336" cy="2558642"/>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a:solidFill>
                    <a:srgbClr val="5C5B5D"/>
                  </a:solidFill>
                  <a:latin typeface="Calibri" panose="020F0502020204030204" pitchFamily="34" charset="0"/>
                  <a:cs typeface="Calibri" panose="020F0502020204030204" pitchFamily="34" charset="0"/>
                </a:rPr>
                <a:t>TV value for money index*</a:t>
              </a:r>
              <a:endParaRPr lang="en-GB" sz="1100" b="1" dirty="0">
                <a:solidFill>
                  <a:srgbClr val="5C5B5D"/>
                </a:solidFill>
                <a:latin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EFF41AC-9F49-718B-54BA-3C11A3476675}"/>
              </a:ext>
            </a:extLst>
          </p:cNvPr>
          <p:cNvSpPr txBox="1"/>
          <p:nvPr/>
        </p:nvSpPr>
        <p:spPr>
          <a:xfrm>
            <a:off x="1938528" y="951018"/>
            <a:ext cx="8535670" cy="307777"/>
          </a:xfrm>
          <a:prstGeom prst="rect">
            <a:avLst/>
          </a:prstGeom>
          <a:noFill/>
        </p:spPr>
        <p:txBody>
          <a:bodyPr wrap="none" rtlCol="0">
            <a:spAutoFit/>
          </a:bodyPr>
          <a:lstStyle/>
          <a:p>
            <a:pPr algn="ctr"/>
            <a:r>
              <a:rPr lang="en-US" sz="1400">
                <a:solidFill>
                  <a:schemeClr val="bg2"/>
                </a:solidFill>
              </a:rPr>
              <a:t>A high TV value for money index means that the price of TV is low, relative to total consumer spend levels</a:t>
            </a:r>
            <a:endParaRPr lang="en-GB" sz="1400" err="1">
              <a:solidFill>
                <a:schemeClr val="bg2"/>
              </a:solidFill>
            </a:endParaRPr>
          </a:p>
        </p:txBody>
      </p:sp>
    </p:spTree>
    <p:extLst>
      <p:ext uri="{BB962C8B-B14F-4D97-AF65-F5344CB8AC3E}">
        <p14:creationId xmlns:p14="http://schemas.microsoft.com/office/powerpoint/2010/main" val="49828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CB36-4F5F-F386-F627-1E320F37C301}"/>
              </a:ext>
            </a:extLst>
          </p:cNvPr>
          <p:cNvSpPr>
            <a:spLocks noGrp="1"/>
          </p:cNvSpPr>
          <p:nvPr>
            <p:ph type="title"/>
          </p:nvPr>
        </p:nvSpPr>
        <p:spPr/>
        <p:txBody>
          <a:bodyPr/>
          <a:lstStyle/>
          <a:p>
            <a:r>
              <a:rPr lang="en-US" dirty="0"/>
              <a:t>TV is an ‘attention bargain’</a:t>
            </a:r>
            <a:br>
              <a:rPr lang="en-US" dirty="0"/>
            </a:br>
            <a:endParaRPr lang="en-GB" dirty="0"/>
          </a:p>
        </p:txBody>
      </p:sp>
      <p:sp>
        <p:nvSpPr>
          <p:cNvPr id="3" name="Text Placeholder 2">
            <a:extLst>
              <a:ext uri="{FF2B5EF4-FFF2-40B4-BE49-F238E27FC236}">
                <a16:creationId xmlns:a16="http://schemas.microsoft.com/office/drawing/2014/main" id="{26C8CEDC-D219-B884-71EE-46B0AAF6B885}"/>
              </a:ext>
            </a:extLst>
          </p:cNvPr>
          <p:cNvSpPr>
            <a:spLocks noGrp="1"/>
          </p:cNvSpPr>
          <p:nvPr>
            <p:ph type="body" sz="quarter" idx="15"/>
          </p:nvPr>
        </p:nvSpPr>
        <p:spPr/>
        <p:txBody>
          <a:bodyPr/>
          <a:lstStyle/>
          <a:p>
            <a:r>
              <a:rPr lang="en-GB" dirty="0"/>
              <a:t>Attention data Sources: TV: </a:t>
            </a:r>
            <a:r>
              <a:rPr lang="en-GB" dirty="0" err="1"/>
              <a:t>Tvision</a:t>
            </a:r>
            <a:r>
              <a:rPr lang="en-GB" dirty="0"/>
              <a:t>/Lumen UK TV Panel. YT, Instream, </a:t>
            </a:r>
            <a:r>
              <a:rPr lang="en-GB" dirty="0" err="1"/>
              <a:t>Teads</a:t>
            </a:r>
            <a:r>
              <a:rPr lang="en-GB" dirty="0"/>
              <a:t>, Facebook Feed, Banners: Lumen digital panels. Press: Lumen Omnibus. OOH: AM4DOOH project. IG, FB Watch, TikTok: Lumen studies (weighted to be consistent with passive panel). CPM sources: </a:t>
            </a:r>
            <a:r>
              <a:rPr lang="en-GB" dirty="0" err="1"/>
              <a:t>Ebiquity</a:t>
            </a:r>
            <a:endParaRPr lang="en-GB" dirty="0"/>
          </a:p>
          <a:p>
            <a:endParaRPr lang="en-GB" dirty="0"/>
          </a:p>
        </p:txBody>
      </p:sp>
      <p:pic>
        <p:nvPicPr>
          <p:cNvPr id="7" name="Picture 6">
            <a:extLst>
              <a:ext uri="{FF2B5EF4-FFF2-40B4-BE49-F238E27FC236}">
                <a16:creationId xmlns:a16="http://schemas.microsoft.com/office/drawing/2014/main" id="{B584C00C-2BE3-B644-F5A9-48AB6F90C1C4}"/>
              </a:ext>
            </a:extLst>
          </p:cNvPr>
          <p:cNvPicPr>
            <a:picLocks noChangeAspect="1"/>
          </p:cNvPicPr>
          <p:nvPr/>
        </p:nvPicPr>
        <p:blipFill rotWithShape="1">
          <a:blip r:embed="rId3"/>
          <a:srcRect t="9661" r="2865"/>
          <a:stretch/>
        </p:blipFill>
        <p:spPr>
          <a:xfrm>
            <a:off x="1494188" y="1188085"/>
            <a:ext cx="8907404" cy="3503109"/>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2020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a room with sunflowers&#10;&#10;Description automatically generated">
            <a:extLst>
              <a:ext uri="{FF2B5EF4-FFF2-40B4-BE49-F238E27FC236}">
                <a16:creationId xmlns:a16="http://schemas.microsoft.com/office/drawing/2014/main" id="{25F0486D-C575-B382-AEBA-568A1EFA2E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5"/>
            <a:ext cx="8481848" cy="5286707"/>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20000">
                <a:srgbClr val="000000">
                  <a:lumMod val="0"/>
                  <a:alpha val="62000"/>
                </a:srgbClr>
              </a:gs>
              <a:gs pos="5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9" name="Picture 8">
            <a:extLst>
              <a:ext uri="{FF2B5EF4-FFF2-40B4-BE49-F238E27FC236}">
                <a16:creationId xmlns:a16="http://schemas.microsoft.com/office/drawing/2014/main" id="{0D7E0F57-114D-4CAE-84AE-5D7445B31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normAutofit/>
          </a:bodyPr>
          <a:lstStyle/>
          <a:p>
            <a:r>
              <a:rPr lang="en-GB" dirty="0"/>
              <a:t>TV delivers against multiple objectives</a:t>
            </a:r>
          </a:p>
        </p:txBody>
      </p:sp>
      <p:sp>
        <p:nvSpPr>
          <p:cNvPr id="2" name="Text Placeholder 1">
            <a:extLst>
              <a:ext uri="{FF2B5EF4-FFF2-40B4-BE49-F238E27FC236}">
                <a16:creationId xmlns:a16="http://schemas.microsoft.com/office/drawing/2014/main" id="{BCC91F1B-1ED0-4C13-98BD-07466DA4DA58}"/>
              </a:ext>
            </a:extLst>
          </p:cNvPr>
          <p:cNvSpPr>
            <a:spLocks noGrp="1"/>
          </p:cNvSpPr>
          <p:nvPr>
            <p:ph type="body" sz="quarter" idx="14"/>
          </p:nvPr>
        </p:nvSpPr>
        <p:spPr/>
        <p:txBody>
          <a:bodyPr/>
          <a:lstStyle/>
          <a:p>
            <a:r>
              <a:rPr lang="en-US" dirty="0"/>
              <a:t>SECTION SEVEN</a:t>
            </a:r>
            <a:endParaRPr lang="en-GB" dirty="0"/>
          </a:p>
        </p:txBody>
      </p:sp>
      <p:cxnSp>
        <p:nvCxnSpPr>
          <p:cNvPr id="7" name="Straight Connector 6">
            <a:extLst>
              <a:ext uri="{FF2B5EF4-FFF2-40B4-BE49-F238E27FC236}">
                <a16:creationId xmlns:a16="http://schemas.microsoft.com/office/drawing/2014/main" id="{CBC00A71-E8FD-4319-8FCC-4DB00521F81D}"/>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13DE1E-6C1F-455D-B615-E28E826124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Dulux – Change Starts Here</a:t>
            </a:r>
          </a:p>
        </p:txBody>
      </p:sp>
    </p:spTree>
    <p:custDataLst>
      <p:tags r:id="rId1"/>
    </p:custDataLst>
    <p:extLst>
      <p:ext uri="{BB962C8B-B14F-4D97-AF65-F5344CB8AC3E}">
        <p14:creationId xmlns:p14="http://schemas.microsoft.com/office/powerpoint/2010/main" val="30112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6FA5-2021-8296-FE7F-F00A25AE8F71}"/>
              </a:ext>
            </a:extLst>
          </p:cNvPr>
          <p:cNvSpPr>
            <a:spLocks noGrp="1"/>
          </p:cNvSpPr>
          <p:nvPr>
            <p:ph type="title"/>
          </p:nvPr>
        </p:nvSpPr>
        <p:spPr>
          <a:xfrm>
            <a:off x="301191" y="241444"/>
            <a:ext cx="11341099" cy="1021181"/>
          </a:xfrm>
        </p:spPr>
        <p:txBody>
          <a:bodyPr/>
          <a:lstStyle/>
          <a:p>
            <a:r>
              <a:rPr lang="en-GB" dirty="0"/>
              <a:t>Mapping media on ‘Influence’</a:t>
            </a:r>
          </a:p>
        </p:txBody>
      </p:sp>
      <p:graphicFrame>
        <p:nvGraphicFramePr>
          <p:cNvPr id="6" name="Chart 5">
            <a:extLst>
              <a:ext uri="{FF2B5EF4-FFF2-40B4-BE49-F238E27FC236}">
                <a16:creationId xmlns:a16="http://schemas.microsoft.com/office/drawing/2014/main" id="{44A8E5DE-D885-46DC-501C-BF8BAADCD136}"/>
              </a:ext>
            </a:extLst>
          </p:cNvPr>
          <p:cNvGraphicFramePr/>
          <p:nvPr/>
        </p:nvGraphicFramePr>
        <p:xfrm>
          <a:off x="719887" y="1025131"/>
          <a:ext cx="10400145" cy="4623569"/>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D405C756-AF58-4466-F803-6141F6686627}"/>
              </a:ext>
            </a:extLst>
          </p:cNvPr>
          <p:cNvGrpSpPr/>
          <p:nvPr/>
        </p:nvGrpSpPr>
        <p:grpSpPr>
          <a:xfrm>
            <a:off x="920571" y="1472600"/>
            <a:ext cx="7899573" cy="2958777"/>
            <a:chOff x="893412" y="1635554"/>
            <a:chExt cx="7899573" cy="2958777"/>
          </a:xfrm>
        </p:grpSpPr>
        <p:sp>
          <p:nvSpPr>
            <p:cNvPr id="7" name="TextBox 6">
              <a:extLst>
                <a:ext uri="{FF2B5EF4-FFF2-40B4-BE49-F238E27FC236}">
                  <a16:creationId xmlns:a16="http://schemas.microsoft.com/office/drawing/2014/main" id="{8BADCBCD-50EC-3D89-765E-40564A4FBC01}"/>
                </a:ext>
              </a:extLst>
            </p:cNvPr>
            <p:cNvSpPr txBox="1"/>
            <p:nvPr/>
          </p:nvSpPr>
          <p:spPr>
            <a:xfrm>
              <a:off x="8340403" y="1635554"/>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mn-cs"/>
                </a:rPr>
                <a:t>TV</a:t>
              </a:r>
            </a:p>
          </p:txBody>
        </p:sp>
        <p:sp>
          <p:nvSpPr>
            <p:cNvPr id="10" name="TextBox 9">
              <a:extLst>
                <a:ext uri="{FF2B5EF4-FFF2-40B4-BE49-F238E27FC236}">
                  <a16:creationId xmlns:a16="http://schemas.microsoft.com/office/drawing/2014/main" id="{B3550198-B4FA-0A3C-EC63-5FB261B6C461}"/>
                </a:ext>
              </a:extLst>
            </p:cNvPr>
            <p:cNvSpPr txBox="1"/>
            <p:nvPr/>
          </p:nvSpPr>
          <p:spPr>
            <a:xfrm>
              <a:off x="893412" y="2725108"/>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Social media</a:t>
              </a:r>
            </a:p>
          </p:txBody>
        </p:sp>
        <p:sp>
          <p:nvSpPr>
            <p:cNvPr id="11" name="TextBox 10">
              <a:extLst>
                <a:ext uri="{FF2B5EF4-FFF2-40B4-BE49-F238E27FC236}">
                  <a16:creationId xmlns:a16="http://schemas.microsoft.com/office/drawing/2014/main" id="{97ECB1A5-EE25-8089-EF41-FB39C97F3369}"/>
                </a:ext>
              </a:extLst>
            </p:cNvPr>
            <p:cNvSpPr txBox="1"/>
            <p:nvPr/>
          </p:nvSpPr>
          <p:spPr>
            <a:xfrm>
              <a:off x="6353913" y="2852066"/>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Radio</a:t>
              </a:r>
            </a:p>
          </p:txBody>
        </p:sp>
        <p:sp>
          <p:nvSpPr>
            <p:cNvPr id="12" name="TextBox 11">
              <a:extLst>
                <a:ext uri="{FF2B5EF4-FFF2-40B4-BE49-F238E27FC236}">
                  <a16:creationId xmlns:a16="http://schemas.microsoft.com/office/drawing/2014/main" id="{276EBB44-4358-0626-9075-F6956D19B77A}"/>
                </a:ext>
              </a:extLst>
            </p:cNvPr>
            <p:cNvSpPr txBox="1"/>
            <p:nvPr/>
          </p:nvSpPr>
          <p:spPr>
            <a:xfrm>
              <a:off x="1349262" y="4340415"/>
              <a:ext cx="11125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A05E2023-6C2F-7717-EC5B-2E37DCEF82AC}"/>
                </a:ext>
              </a:extLst>
            </p:cNvPr>
            <p:cNvSpPr txBox="1"/>
            <p:nvPr/>
          </p:nvSpPr>
          <p:spPr>
            <a:xfrm>
              <a:off x="5772805" y="3622850"/>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mn-cs"/>
                </a:rPr>
                <a:t>Print</a:t>
              </a:r>
            </a:p>
          </p:txBody>
        </p:sp>
      </p:grpSp>
      <p:grpSp>
        <p:nvGrpSpPr>
          <p:cNvPr id="28" name="Group 27">
            <a:extLst>
              <a:ext uri="{FF2B5EF4-FFF2-40B4-BE49-F238E27FC236}">
                <a16:creationId xmlns:a16="http://schemas.microsoft.com/office/drawing/2014/main" id="{6438C7ED-0B93-EF3D-1D9A-997DCBD65A7E}"/>
              </a:ext>
            </a:extLst>
          </p:cNvPr>
          <p:cNvGrpSpPr/>
          <p:nvPr/>
        </p:nvGrpSpPr>
        <p:grpSpPr>
          <a:xfrm>
            <a:off x="4860243" y="770435"/>
            <a:ext cx="7329744" cy="4446334"/>
            <a:chOff x="5015228" y="752587"/>
            <a:chExt cx="7329744" cy="4446334"/>
          </a:xfrm>
        </p:grpSpPr>
        <p:sp>
          <p:nvSpPr>
            <p:cNvPr id="8" name="TextBox 7">
              <a:extLst>
                <a:ext uri="{FF2B5EF4-FFF2-40B4-BE49-F238E27FC236}">
                  <a16:creationId xmlns:a16="http://schemas.microsoft.com/office/drawing/2014/main" id="{4EDBCB27-2F2B-DC6C-7AE3-310B07F2C506}"/>
                </a:ext>
              </a:extLst>
            </p:cNvPr>
            <p:cNvSpPr txBox="1"/>
            <p:nvPr/>
          </p:nvSpPr>
          <p:spPr>
            <a:xfrm>
              <a:off x="8081268" y="4921922"/>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D4D4D"/>
                  </a:solidFill>
                  <a:effectLst/>
                  <a:uLnTx/>
                  <a:uFillTx/>
                  <a:latin typeface="Arial"/>
                  <a:ea typeface="+mn-ea"/>
                  <a:cs typeface="+mn-cs"/>
                </a:rPr>
                <a:t>Bubble size = average media multiplier</a:t>
              </a:r>
            </a:p>
          </p:txBody>
        </p:sp>
        <p:sp>
          <p:nvSpPr>
            <p:cNvPr id="15" name="TextBox 14">
              <a:extLst>
                <a:ext uri="{FF2B5EF4-FFF2-40B4-BE49-F238E27FC236}">
                  <a16:creationId xmlns:a16="http://schemas.microsoft.com/office/drawing/2014/main" id="{C82A666C-99DF-CB02-BF46-D29D9237D1A0}"/>
                </a:ext>
              </a:extLst>
            </p:cNvPr>
            <p:cNvSpPr txBox="1"/>
            <p:nvPr/>
          </p:nvSpPr>
          <p:spPr>
            <a:xfrm>
              <a:off x="5015228" y="752587"/>
              <a:ext cx="1967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Higher weekly reach</a:t>
              </a:r>
            </a:p>
          </p:txBody>
        </p:sp>
        <p:sp>
          <p:nvSpPr>
            <p:cNvPr id="17" name="TextBox 16">
              <a:extLst>
                <a:ext uri="{FF2B5EF4-FFF2-40B4-BE49-F238E27FC236}">
                  <a16:creationId xmlns:a16="http://schemas.microsoft.com/office/drawing/2014/main" id="{12605CB7-F89C-8C13-7EF5-B3CA7A2DFF14}"/>
                </a:ext>
              </a:extLst>
            </p:cNvPr>
            <p:cNvSpPr txBox="1"/>
            <p:nvPr/>
          </p:nvSpPr>
          <p:spPr>
            <a:xfrm>
              <a:off x="10377625" y="2935028"/>
              <a:ext cx="1967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D4D4D"/>
                  </a:solidFill>
                  <a:effectLst/>
                  <a:uLnTx/>
                  <a:uFillTx/>
                  <a:latin typeface="Arial"/>
                  <a:ea typeface="+mn-ea"/>
                  <a:cs typeface="+mn-cs"/>
                </a:rPr>
                <a:t>More trusted</a:t>
              </a:r>
            </a:p>
          </p:txBody>
        </p:sp>
        <p:cxnSp>
          <p:nvCxnSpPr>
            <p:cNvPr id="24" name="Straight Arrow Connector 23">
              <a:extLst>
                <a:ext uri="{FF2B5EF4-FFF2-40B4-BE49-F238E27FC236}">
                  <a16:creationId xmlns:a16="http://schemas.microsoft.com/office/drawing/2014/main" id="{BB4FDFBD-CCFB-2A64-FD0C-5C5BA9811045}"/>
                </a:ext>
              </a:extLst>
            </p:cNvPr>
            <p:cNvCxnSpPr/>
            <p:nvPr/>
          </p:nvCxnSpPr>
          <p:spPr>
            <a:xfrm>
              <a:off x="9823102" y="3218573"/>
              <a:ext cx="14519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BF08B04-DEE2-57F0-A2F8-7325A4449027}"/>
                </a:ext>
              </a:extLst>
            </p:cNvPr>
            <p:cNvCxnSpPr>
              <a:cxnSpLocks/>
            </p:cNvCxnSpPr>
            <p:nvPr/>
          </p:nvCxnSpPr>
          <p:spPr>
            <a:xfrm flipV="1">
              <a:off x="5998902" y="1025131"/>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69F1D7B2-8F0D-4FBE-771B-0243B689D9F6}"/>
              </a:ext>
            </a:extLst>
          </p:cNvPr>
          <p:cNvSpPr txBox="1"/>
          <p:nvPr/>
        </p:nvSpPr>
        <p:spPr>
          <a:xfrm>
            <a:off x="378000" y="5364000"/>
            <a:ext cx="40809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IPA Touchpoints / Media Mix Navigator / YouGov 2024</a:t>
            </a:r>
          </a:p>
        </p:txBody>
      </p:sp>
    </p:spTree>
    <p:extLst>
      <p:ext uri="{BB962C8B-B14F-4D97-AF65-F5344CB8AC3E}">
        <p14:creationId xmlns:p14="http://schemas.microsoft.com/office/powerpoint/2010/main" val="32908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suit and tie&#10;&#10;Description automatically generated">
            <a:extLst>
              <a:ext uri="{FF2B5EF4-FFF2-40B4-BE49-F238E27FC236}">
                <a16:creationId xmlns:a16="http://schemas.microsoft.com/office/drawing/2014/main" id="{423A0349-6C5B-B49E-464F-A447CD13A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ishi living room">
            <a:extLst>
              <a:ext uri="{FF2B5EF4-FFF2-40B4-BE49-F238E27FC236}">
                <a16:creationId xmlns:a16="http://schemas.microsoft.com/office/drawing/2014/main" id="{12F58158-8D65-46CF-8B8A-05328DF67162}"/>
              </a:ext>
            </a:extLst>
          </p:cNvPr>
          <p:cNvSpPr>
            <a:spLocks/>
          </p:cNvSpPr>
          <p:nvPr/>
        </p:nvSpPr>
        <p:spPr bwMode="auto">
          <a:xfrm flipV="1">
            <a:off x="0" y="-34782"/>
            <a:ext cx="12192000" cy="6892781"/>
          </a:xfrm>
          <a:custGeom>
            <a:avLst/>
            <a:gdLst>
              <a:gd name="T0" fmla="*/ 34 w 2812"/>
              <a:gd name="T1" fmla="*/ 0 h 1361"/>
              <a:gd name="T2" fmla="*/ 0 w 2812"/>
              <a:gd name="T3" fmla="*/ 34 h 1361"/>
              <a:gd name="T4" fmla="*/ 0 w 2812"/>
              <a:gd name="T5" fmla="*/ 1361 h 1361"/>
              <a:gd name="T6" fmla="*/ 2778 w 2812"/>
              <a:gd name="T7" fmla="*/ 1361 h 1361"/>
              <a:gd name="T8" fmla="*/ 2812 w 2812"/>
              <a:gd name="T9" fmla="*/ 1327 h 1361"/>
              <a:gd name="T10" fmla="*/ 2812 w 2812"/>
              <a:gd name="T11" fmla="*/ 34 h 1361"/>
              <a:gd name="T12" fmla="*/ 2778 w 2812"/>
              <a:gd name="T13" fmla="*/ 0 h 1361"/>
              <a:gd name="T14" fmla="*/ 34 w 2812"/>
              <a:gd name="T15" fmla="*/ 0 h 1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2" h="1361">
                <a:moveTo>
                  <a:pt x="34" y="0"/>
                </a:moveTo>
                <a:cubicBezTo>
                  <a:pt x="34" y="0"/>
                  <a:pt x="0" y="0"/>
                  <a:pt x="0" y="34"/>
                </a:cubicBezTo>
                <a:cubicBezTo>
                  <a:pt x="0" y="1361"/>
                  <a:pt x="0" y="1361"/>
                  <a:pt x="0" y="1361"/>
                </a:cubicBezTo>
                <a:cubicBezTo>
                  <a:pt x="2778" y="1361"/>
                  <a:pt x="2778" y="1361"/>
                  <a:pt x="2778" y="1361"/>
                </a:cubicBezTo>
                <a:cubicBezTo>
                  <a:pt x="2778" y="1361"/>
                  <a:pt x="2812" y="1361"/>
                  <a:pt x="2812" y="1327"/>
                </a:cubicBezTo>
                <a:cubicBezTo>
                  <a:pt x="2812" y="34"/>
                  <a:pt x="2812" y="34"/>
                  <a:pt x="2812" y="34"/>
                </a:cubicBezTo>
                <a:cubicBezTo>
                  <a:pt x="2812" y="34"/>
                  <a:pt x="2812" y="0"/>
                  <a:pt x="2778" y="0"/>
                </a:cubicBezTo>
                <a:lnTo>
                  <a:pt x="34" y="0"/>
                </a:lnTo>
                <a:close/>
              </a:path>
            </a:pathLst>
          </a:custGeom>
          <a:gradFill flip="none" rotWithShape="1">
            <a:gsLst>
              <a:gs pos="15000">
                <a:srgbClr val="000000">
                  <a:lumMod val="0"/>
                  <a:alpha val="62000"/>
                </a:srgbClr>
              </a:gs>
              <a:gs pos="64000">
                <a:schemeClr val="bg1">
                  <a:alpha val="0"/>
                </a:schemeClr>
              </a:gs>
            </a:gsLst>
            <a:lin ang="18900000" scaled="1"/>
            <a:tileRect/>
          </a:gradFill>
          <a:ln>
            <a:noFill/>
          </a:ln>
        </p:spPr>
        <p:txBody>
          <a:bodyPr vert="horz" wrap="square" lIns="90500" tIns="108000" rIns="90500" bIns="45250" numCol="1" anchor="t" anchorCtr="0" compatLnSpc="1">
            <a:prstTxWarp prst="textNoShape">
              <a:avLst/>
            </a:prstTxWarp>
          </a:bodyPr>
          <a:lstStyle/>
          <a:p>
            <a:pPr defTabSz="903692"/>
            <a:endParaRPr lang="en-GB" dirty="0">
              <a:solidFill>
                <a:srgbClr val="515254"/>
              </a:solidFill>
            </a:endParaRPr>
          </a:p>
        </p:txBody>
      </p:sp>
      <p:pic>
        <p:nvPicPr>
          <p:cNvPr id="15" name="Picture 14">
            <a:extLst>
              <a:ext uri="{FF2B5EF4-FFF2-40B4-BE49-F238E27FC236}">
                <a16:creationId xmlns:a16="http://schemas.microsoft.com/office/drawing/2014/main" id="{56E7CA42-7851-4D08-BB57-6CD6E2EA10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1C7D178C-9152-4951-AB61-3D710D27A8E8}"/>
              </a:ext>
            </a:extLst>
          </p:cNvPr>
          <p:cNvSpPr>
            <a:spLocks noGrp="1"/>
          </p:cNvSpPr>
          <p:nvPr>
            <p:ph type="ctrTitle"/>
          </p:nvPr>
        </p:nvSpPr>
        <p:spPr/>
        <p:txBody>
          <a:bodyPr/>
          <a:lstStyle/>
          <a:p>
            <a:r>
              <a:rPr lang="en-GB" dirty="0"/>
              <a:t>TV viewing: the facts</a:t>
            </a:r>
          </a:p>
        </p:txBody>
      </p:sp>
      <p:sp>
        <p:nvSpPr>
          <p:cNvPr id="2" name="Text Placeholder 1">
            <a:extLst>
              <a:ext uri="{FF2B5EF4-FFF2-40B4-BE49-F238E27FC236}">
                <a16:creationId xmlns:a16="http://schemas.microsoft.com/office/drawing/2014/main" id="{59F676C1-83A8-450A-B8DD-AE10305C9884}"/>
              </a:ext>
            </a:extLst>
          </p:cNvPr>
          <p:cNvSpPr>
            <a:spLocks noGrp="1"/>
          </p:cNvSpPr>
          <p:nvPr>
            <p:ph type="body" sz="quarter" idx="14"/>
          </p:nvPr>
        </p:nvSpPr>
        <p:spPr/>
        <p:txBody>
          <a:bodyPr/>
          <a:lstStyle/>
          <a:p>
            <a:r>
              <a:rPr lang="en-US" dirty="0"/>
              <a:t>SECTION ONE</a:t>
            </a:r>
            <a:endParaRPr lang="en-GB" dirty="0"/>
          </a:p>
        </p:txBody>
      </p:sp>
      <p:cxnSp>
        <p:nvCxnSpPr>
          <p:cNvPr id="7" name="Straight Connector 6">
            <a:extLst>
              <a:ext uri="{FF2B5EF4-FFF2-40B4-BE49-F238E27FC236}">
                <a16:creationId xmlns:a16="http://schemas.microsoft.com/office/drawing/2014/main" id="{D97AFC71-978C-4725-AC4A-6989DBA95264}"/>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02FEF0-92F2-4B8D-B163-A2F799B55B6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Weetabix – Fixing Britain</a:t>
            </a:r>
          </a:p>
        </p:txBody>
      </p:sp>
    </p:spTree>
    <p:custDataLst>
      <p:tags r:id="rId1"/>
    </p:custDataLst>
    <p:extLst>
      <p:ext uri="{BB962C8B-B14F-4D97-AF65-F5344CB8AC3E}">
        <p14:creationId xmlns:p14="http://schemas.microsoft.com/office/powerpoint/2010/main" val="23395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8AE2-DFBC-C69D-A63F-D21329C3B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53B3D-2765-61ED-B2A1-3C5161AD3DAF}"/>
              </a:ext>
            </a:extLst>
          </p:cNvPr>
          <p:cNvSpPr>
            <a:spLocks noGrp="1"/>
          </p:cNvSpPr>
          <p:nvPr>
            <p:ph type="title"/>
          </p:nvPr>
        </p:nvSpPr>
        <p:spPr>
          <a:xfrm>
            <a:off x="425450" y="221121"/>
            <a:ext cx="11341099" cy="1021181"/>
          </a:xfrm>
        </p:spPr>
        <p:txBody>
          <a:bodyPr/>
          <a:lstStyle/>
          <a:p>
            <a:r>
              <a:rPr lang="en-GB"/>
              <a:t>Mapping media on ‘Memorability’</a:t>
            </a:r>
          </a:p>
        </p:txBody>
      </p:sp>
      <p:graphicFrame>
        <p:nvGraphicFramePr>
          <p:cNvPr id="6" name="Chart 5">
            <a:extLst>
              <a:ext uri="{FF2B5EF4-FFF2-40B4-BE49-F238E27FC236}">
                <a16:creationId xmlns:a16="http://schemas.microsoft.com/office/drawing/2014/main" id="{EADFA063-0D64-1287-B3AD-7EC456366F53}"/>
              </a:ext>
            </a:extLst>
          </p:cNvPr>
          <p:cNvGraphicFramePr/>
          <p:nvPr/>
        </p:nvGraphicFramePr>
        <p:xfrm>
          <a:off x="1172064" y="704066"/>
          <a:ext cx="10384888" cy="4934585"/>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7E94F1DB-9B02-F614-0BCF-C7CE8B3A6B7B}"/>
              </a:ext>
            </a:extLst>
          </p:cNvPr>
          <p:cNvGrpSpPr/>
          <p:nvPr/>
        </p:nvGrpSpPr>
        <p:grpSpPr>
          <a:xfrm>
            <a:off x="1703286" y="1310476"/>
            <a:ext cx="7740879" cy="3732202"/>
            <a:chOff x="1223951" y="1483479"/>
            <a:chExt cx="7740879" cy="3732202"/>
          </a:xfrm>
        </p:grpSpPr>
        <p:sp>
          <p:nvSpPr>
            <p:cNvPr id="7" name="TextBox 6">
              <a:extLst>
                <a:ext uri="{FF2B5EF4-FFF2-40B4-BE49-F238E27FC236}">
                  <a16:creationId xmlns:a16="http://schemas.microsoft.com/office/drawing/2014/main" id="{2EE90D8B-1239-5679-D989-2A578DA0DB18}"/>
                </a:ext>
              </a:extLst>
            </p:cNvPr>
            <p:cNvSpPr txBox="1"/>
            <p:nvPr/>
          </p:nvSpPr>
          <p:spPr>
            <a:xfrm>
              <a:off x="8512248" y="1483479"/>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TV</a:t>
              </a:r>
            </a:p>
          </p:txBody>
        </p:sp>
        <p:sp>
          <p:nvSpPr>
            <p:cNvPr id="9" name="TextBox 8">
              <a:extLst>
                <a:ext uri="{FF2B5EF4-FFF2-40B4-BE49-F238E27FC236}">
                  <a16:creationId xmlns:a16="http://schemas.microsoft.com/office/drawing/2014/main" id="{DC87B659-03C9-20B4-50E7-AF9A1F3F917E}"/>
                </a:ext>
              </a:extLst>
            </p:cNvPr>
            <p:cNvSpPr txBox="1"/>
            <p:nvPr/>
          </p:nvSpPr>
          <p:spPr>
            <a:xfrm>
              <a:off x="1223951" y="4954071"/>
              <a:ext cx="780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OOH</a:t>
              </a:r>
            </a:p>
          </p:txBody>
        </p:sp>
        <p:sp>
          <p:nvSpPr>
            <p:cNvPr id="10" name="TextBox 9">
              <a:extLst>
                <a:ext uri="{FF2B5EF4-FFF2-40B4-BE49-F238E27FC236}">
                  <a16:creationId xmlns:a16="http://schemas.microsoft.com/office/drawing/2014/main" id="{3B7CDAE5-2F77-F4E9-D65E-4956C7EE8690}"/>
                </a:ext>
              </a:extLst>
            </p:cNvPr>
            <p:cNvSpPr txBox="1"/>
            <p:nvPr/>
          </p:nvSpPr>
          <p:spPr>
            <a:xfrm>
              <a:off x="3485727" y="4654251"/>
              <a:ext cx="765920" cy="430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Social media</a:t>
              </a:r>
            </a:p>
          </p:txBody>
        </p:sp>
        <p:sp>
          <p:nvSpPr>
            <p:cNvPr id="12" name="TextBox 11">
              <a:extLst>
                <a:ext uri="{FF2B5EF4-FFF2-40B4-BE49-F238E27FC236}">
                  <a16:creationId xmlns:a16="http://schemas.microsoft.com/office/drawing/2014/main" id="{39534A78-C19F-D17B-68E6-9E312564DBE4}"/>
                </a:ext>
              </a:extLst>
            </p:cNvPr>
            <p:cNvSpPr txBox="1"/>
            <p:nvPr/>
          </p:nvSpPr>
          <p:spPr>
            <a:xfrm>
              <a:off x="2213573" y="3734379"/>
              <a:ext cx="84864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3BB19F71-1596-8ECB-0189-D5C0C287C8AC}"/>
                </a:ext>
              </a:extLst>
            </p:cNvPr>
            <p:cNvSpPr txBox="1"/>
            <p:nvPr/>
          </p:nvSpPr>
          <p:spPr>
            <a:xfrm>
              <a:off x="2213573" y="4266136"/>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Print</a:t>
              </a:r>
            </a:p>
          </p:txBody>
        </p:sp>
      </p:grpSp>
      <p:sp>
        <p:nvSpPr>
          <p:cNvPr id="21" name="TextBox 20">
            <a:extLst>
              <a:ext uri="{FF2B5EF4-FFF2-40B4-BE49-F238E27FC236}">
                <a16:creationId xmlns:a16="http://schemas.microsoft.com/office/drawing/2014/main" id="{5F1C266E-80D6-4A6E-D283-2CD878FC7074}"/>
              </a:ext>
            </a:extLst>
          </p:cNvPr>
          <p:cNvSpPr txBox="1"/>
          <p:nvPr/>
        </p:nvSpPr>
        <p:spPr>
          <a:xfrm>
            <a:off x="378000" y="5364000"/>
            <a:ext cx="3517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a:t>
            </a:r>
          </a:p>
        </p:txBody>
      </p:sp>
      <p:sp>
        <p:nvSpPr>
          <p:cNvPr id="4" name="Rectangle 3">
            <a:extLst>
              <a:ext uri="{FF2B5EF4-FFF2-40B4-BE49-F238E27FC236}">
                <a16:creationId xmlns:a16="http://schemas.microsoft.com/office/drawing/2014/main" id="{C061DCA5-35A6-343D-6518-800A241E4F80}"/>
              </a:ext>
            </a:extLst>
          </p:cNvPr>
          <p:cNvSpPr/>
          <p:nvPr/>
        </p:nvSpPr>
        <p:spPr>
          <a:xfrm>
            <a:off x="4348022" y="759650"/>
            <a:ext cx="920146" cy="457810"/>
          </a:xfrm>
          <a:prstGeom prst="rect">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99D17624-249E-994B-8F39-BA0F63B40625}"/>
              </a:ext>
            </a:extLst>
          </p:cNvPr>
          <p:cNvGrpSpPr/>
          <p:nvPr/>
        </p:nvGrpSpPr>
        <p:grpSpPr>
          <a:xfrm>
            <a:off x="4146171" y="1190714"/>
            <a:ext cx="8174182" cy="3998158"/>
            <a:chOff x="3693995" y="1200763"/>
            <a:chExt cx="8174182" cy="3998158"/>
          </a:xfrm>
        </p:grpSpPr>
        <p:sp>
          <p:nvSpPr>
            <p:cNvPr id="8" name="TextBox 7">
              <a:extLst>
                <a:ext uri="{FF2B5EF4-FFF2-40B4-BE49-F238E27FC236}">
                  <a16:creationId xmlns:a16="http://schemas.microsoft.com/office/drawing/2014/main" id="{4B789987-9CEB-7F37-37D0-B793E4B84969}"/>
                </a:ext>
              </a:extLst>
            </p:cNvPr>
            <p:cNvSpPr txBox="1"/>
            <p:nvPr/>
          </p:nvSpPr>
          <p:spPr>
            <a:xfrm>
              <a:off x="8081268" y="4921922"/>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Bubble size = long-term multiplier</a:t>
              </a:r>
            </a:p>
          </p:txBody>
        </p:sp>
        <p:sp>
          <p:nvSpPr>
            <p:cNvPr id="15" name="TextBox 14">
              <a:extLst>
                <a:ext uri="{FF2B5EF4-FFF2-40B4-BE49-F238E27FC236}">
                  <a16:creationId xmlns:a16="http://schemas.microsoft.com/office/drawing/2014/main" id="{DF15F789-58F6-44C0-E8E0-9F2C51A8FED7}"/>
                </a:ext>
              </a:extLst>
            </p:cNvPr>
            <p:cNvSpPr txBox="1"/>
            <p:nvPr/>
          </p:nvSpPr>
          <p:spPr>
            <a:xfrm>
              <a:off x="3693995" y="1200763"/>
              <a:ext cx="196734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Ave ad view time (secs)</a:t>
              </a:r>
            </a:p>
          </p:txBody>
        </p:sp>
        <p:sp>
          <p:nvSpPr>
            <p:cNvPr id="17" name="TextBox 16">
              <a:extLst>
                <a:ext uri="{FF2B5EF4-FFF2-40B4-BE49-F238E27FC236}">
                  <a16:creationId xmlns:a16="http://schemas.microsoft.com/office/drawing/2014/main" id="{C7041D03-D2C4-5553-FE10-6E71BBF7D15B}"/>
                </a:ext>
              </a:extLst>
            </p:cNvPr>
            <p:cNvSpPr txBox="1"/>
            <p:nvPr/>
          </p:nvSpPr>
          <p:spPr>
            <a:xfrm>
              <a:off x="9878414" y="3293584"/>
              <a:ext cx="1967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More emotive</a:t>
              </a:r>
            </a:p>
          </p:txBody>
        </p:sp>
        <p:cxnSp>
          <p:nvCxnSpPr>
            <p:cNvPr id="5" name="Straight Arrow Connector 4">
              <a:extLst>
                <a:ext uri="{FF2B5EF4-FFF2-40B4-BE49-F238E27FC236}">
                  <a16:creationId xmlns:a16="http://schemas.microsoft.com/office/drawing/2014/main" id="{582768D6-3FFA-2FF2-5523-E2345BA5B259}"/>
                </a:ext>
              </a:extLst>
            </p:cNvPr>
            <p:cNvCxnSpPr>
              <a:cxnSpLocks/>
            </p:cNvCxnSpPr>
            <p:nvPr/>
          </p:nvCxnSpPr>
          <p:spPr>
            <a:xfrm flipV="1">
              <a:off x="4443480" y="1489802"/>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7F38924-D1B7-4D39-1DA2-8B1A4A2689E7}"/>
                </a:ext>
              </a:extLst>
            </p:cNvPr>
            <p:cNvCxnSpPr>
              <a:cxnSpLocks/>
            </p:cNvCxnSpPr>
            <p:nvPr/>
          </p:nvCxnSpPr>
          <p:spPr>
            <a:xfrm>
              <a:off x="9784116" y="3575773"/>
              <a:ext cx="12005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352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D760F-8A60-5207-EB87-933C6D3C1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E580B-904C-9AD3-7A47-3DCD39034E51}"/>
              </a:ext>
            </a:extLst>
          </p:cNvPr>
          <p:cNvSpPr>
            <a:spLocks noGrp="1"/>
          </p:cNvSpPr>
          <p:nvPr>
            <p:ph type="title"/>
          </p:nvPr>
        </p:nvSpPr>
        <p:spPr>
          <a:xfrm>
            <a:off x="240901" y="170935"/>
            <a:ext cx="11341099" cy="1021181"/>
          </a:xfrm>
        </p:spPr>
        <p:txBody>
          <a:bodyPr/>
          <a:lstStyle/>
          <a:p>
            <a:r>
              <a:rPr lang="en-GB"/>
              <a:t>Mapping media on ‘Sales power’</a:t>
            </a:r>
          </a:p>
        </p:txBody>
      </p:sp>
      <p:graphicFrame>
        <p:nvGraphicFramePr>
          <p:cNvPr id="6" name="Chart 5">
            <a:extLst>
              <a:ext uri="{FF2B5EF4-FFF2-40B4-BE49-F238E27FC236}">
                <a16:creationId xmlns:a16="http://schemas.microsoft.com/office/drawing/2014/main" id="{062F13FA-42D2-8F44-1474-334581D54944}"/>
              </a:ext>
            </a:extLst>
          </p:cNvPr>
          <p:cNvGraphicFramePr/>
          <p:nvPr/>
        </p:nvGraphicFramePr>
        <p:xfrm>
          <a:off x="659599" y="922851"/>
          <a:ext cx="10384888" cy="4934585"/>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36CE260F-C9F8-C2E3-B6C1-AB2E7FDBD085}"/>
              </a:ext>
            </a:extLst>
          </p:cNvPr>
          <p:cNvGrpSpPr/>
          <p:nvPr/>
        </p:nvGrpSpPr>
        <p:grpSpPr>
          <a:xfrm>
            <a:off x="3972057" y="1710967"/>
            <a:ext cx="6796308" cy="3241159"/>
            <a:chOff x="4032346" y="1660727"/>
            <a:chExt cx="6796308" cy="3241159"/>
          </a:xfrm>
        </p:grpSpPr>
        <p:sp>
          <p:nvSpPr>
            <p:cNvPr id="7" name="TextBox 6">
              <a:extLst>
                <a:ext uri="{FF2B5EF4-FFF2-40B4-BE49-F238E27FC236}">
                  <a16:creationId xmlns:a16="http://schemas.microsoft.com/office/drawing/2014/main" id="{284324BF-E2B7-5791-8378-5BF69B65A6FA}"/>
                </a:ext>
              </a:extLst>
            </p:cNvPr>
            <p:cNvSpPr txBox="1"/>
            <p:nvPr/>
          </p:nvSpPr>
          <p:spPr>
            <a:xfrm>
              <a:off x="9596032" y="1660727"/>
              <a:ext cx="452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TV</a:t>
              </a:r>
            </a:p>
          </p:txBody>
        </p:sp>
        <p:sp>
          <p:nvSpPr>
            <p:cNvPr id="9" name="TextBox 8">
              <a:extLst>
                <a:ext uri="{FF2B5EF4-FFF2-40B4-BE49-F238E27FC236}">
                  <a16:creationId xmlns:a16="http://schemas.microsoft.com/office/drawing/2014/main" id="{82C32356-3764-5BDC-C45C-6C46E5FAD0C0}"/>
                </a:ext>
              </a:extLst>
            </p:cNvPr>
            <p:cNvSpPr txBox="1"/>
            <p:nvPr/>
          </p:nvSpPr>
          <p:spPr>
            <a:xfrm>
              <a:off x="10048614" y="3166626"/>
              <a:ext cx="780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OOH</a:t>
              </a:r>
            </a:p>
          </p:txBody>
        </p:sp>
        <p:sp>
          <p:nvSpPr>
            <p:cNvPr id="10" name="TextBox 9">
              <a:extLst>
                <a:ext uri="{FF2B5EF4-FFF2-40B4-BE49-F238E27FC236}">
                  <a16:creationId xmlns:a16="http://schemas.microsoft.com/office/drawing/2014/main" id="{BE25D30E-B50B-AC01-1392-FF5EE93C4572}"/>
                </a:ext>
              </a:extLst>
            </p:cNvPr>
            <p:cNvSpPr txBox="1"/>
            <p:nvPr/>
          </p:nvSpPr>
          <p:spPr>
            <a:xfrm>
              <a:off x="7877537" y="3396760"/>
              <a:ext cx="765920" cy="430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Social media</a:t>
              </a:r>
            </a:p>
          </p:txBody>
        </p:sp>
        <p:sp>
          <p:nvSpPr>
            <p:cNvPr id="12" name="TextBox 11">
              <a:extLst>
                <a:ext uri="{FF2B5EF4-FFF2-40B4-BE49-F238E27FC236}">
                  <a16:creationId xmlns:a16="http://schemas.microsoft.com/office/drawing/2014/main" id="{ABF12094-D51D-9EF8-2DB2-029FEE936C9F}"/>
                </a:ext>
              </a:extLst>
            </p:cNvPr>
            <p:cNvSpPr txBox="1"/>
            <p:nvPr/>
          </p:nvSpPr>
          <p:spPr>
            <a:xfrm>
              <a:off x="4032346" y="1954575"/>
              <a:ext cx="78364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YouTube</a:t>
              </a:r>
            </a:p>
          </p:txBody>
        </p:sp>
        <p:sp>
          <p:nvSpPr>
            <p:cNvPr id="14" name="TextBox 13">
              <a:extLst>
                <a:ext uri="{FF2B5EF4-FFF2-40B4-BE49-F238E27FC236}">
                  <a16:creationId xmlns:a16="http://schemas.microsoft.com/office/drawing/2014/main" id="{62AA00A9-2BA4-B64B-C0B3-DE51438DF664}"/>
                </a:ext>
              </a:extLst>
            </p:cNvPr>
            <p:cNvSpPr txBox="1"/>
            <p:nvPr/>
          </p:nvSpPr>
          <p:spPr>
            <a:xfrm>
              <a:off x="5996123" y="4647970"/>
              <a:ext cx="12325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a:ea typeface="+mn-ea"/>
                  <a:cs typeface="+mn-cs"/>
                </a:rPr>
                <a:t>Print</a:t>
              </a:r>
            </a:p>
          </p:txBody>
        </p:sp>
      </p:grpSp>
      <p:grpSp>
        <p:nvGrpSpPr>
          <p:cNvPr id="16" name="Group 15">
            <a:extLst>
              <a:ext uri="{FF2B5EF4-FFF2-40B4-BE49-F238E27FC236}">
                <a16:creationId xmlns:a16="http://schemas.microsoft.com/office/drawing/2014/main" id="{5534AF9B-8902-74B1-4E4F-6242B16B7A61}"/>
              </a:ext>
            </a:extLst>
          </p:cNvPr>
          <p:cNvGrpSpPr/>
          <p:nvPr/>
        </p:nvGrpSpPr>
        <p:grpSpPr>
          <a:xfrm>
            <a:off x="5038304" y="724550"/>
            <a:ext cx="6843476" cy="4701432"/>
            <a:chOff x="5098593" y="515814"/>
            <a:chExt cx="6843476" cy="4701432"/>
          </a:xfrm>
        </p:grpSpPr>
        <p:sp>
          <p:nvSpPr>
            <p:cNvPr id="8" name="TextBox 7">
              <a:extLst>
                <a:ext uri="{FF2B5EF4-FFF2-40B4-BE49-F238E27FC236}">
                  <a16:creationId xmlns:a16="http://schemas.microsoft.com/office/drawing/2014/main" id="{47825182-9E6D-4D6A-C5FD-78365C26B937}"/>
                </a:ext>
              </a:extLst>
            </p:cNvPr>
            <p:cNvSpPr txBox="1"/>
            <p:nvPr/>
          </p:nvSpPr>
          <p:spPr>
            <a:xfrm>
              <a:off x="8155160" y="4940247"/>
              <a:ext cx="37869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D4D4D"/>
                  </a:solidFill>
                  <a:effectLst/>
                  <a:uLnTx/>
                  <a:uFillTx/>
                  <a:latin typeface="Arial"/>
                  <a:ea typeface="+mn-ea"/>
                  <a:cs typeface="+mn-cs"/>
                </a:rPr>
                <a:t>Bubble size = Total ROI Index</a:t>
              </a:r>
            </a:p>
          </p:txBody>
        </p:sp>
        <p:grpSp>
          <p:nvGrpSpPr>
            <p:cNvPr id="3" name="Group 2">
              <a:extLst>
                <a:ext uri="{FF2B5EF4-FFF2-40B4-BE49-F238E27FC236}">
                  <a16:creationId xmlns:a16="http://schemas.microsoft.com/office/drawing/2014/main" id="{0BAE41FF-2FD0-E18A-C57C-641EB6F8C8AE}"/>
                </a:ext>
              </a:extLst>
            </p:cNvPr>
            <p:cNvGrpSpPr/>
            <p:nvPr/>
          </p:nvGrpSpPr>
          <p:grpSpPr>
            <a:xfrm>
              <a:off x="5098593" y="515814"/>
              <a:ext cx="6813593" cy="3411126"/>
              <a:chOff x="5098593" y="515814"/>
              <a:chExt cx="6813593" cy="3411126"/>
            </a:xfrm>
          </p:grpSpPr>
          <p:sp>
            <p:nvSpPr>
              <p:cNvPr id="15" name="TextBox 14">
                <a:extLst>
                  <a:ext uri="{FF2B5EF4-FFF2-40B4-BE49-F238E27FC236}">
                    <a16:creationId xmlns:a16="http://schemas.microsoft.com/office/drawing/2014/main" id="{D81B2F91-F69F-5D81-5742-8EFD461960C6}"/>
                  </a:ext>
                </a:extLst>
              </p:cNvPr>
              <p:cNvSpPr txBox="1"/>
              <p:nvPr/>
            </p:nvSpPr>
            <p:spPr>
              <a:xfrm>
                <a:off x="5098593" y="515814"/>
                <a:ext cx="297884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Lower cost per second of visual attention</a:t>
                </a:r>
              </a:p>
            </p:txBody>
          </p:sp>
          <p:sp>
            <p:nvSpPr>
              <p:cNvPr id="17" name="TextBox 16">
                <a:extLst>
                  <a:ext uri="{FF2B5EF4-FFF2-40B4-BE49-F238E27FC236}">
                    <a16:creationId xmlns:a16="http://schemas.microsoft.com/office/drawing/2014/main" id="{E29301AF-4C23-3EEA-C189-C1D0BFF0AC81}"/>
                  </a:ext>
                </a:extLst>
              </p:cNvPr>
              <p:cNvSpPr txBox="1"/>
              <p:nvPr/>
            </p:nvSpPr>
            <p:spPr>
              <a:xfrm>
                <a:off x="9944839" y="3649941"/>
                <a:ext cx="1967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Higher weekly reach</a:t>
                </a:r>
              </a:p>
            </p:txBody>
          </p:sp>
          <p:cxnSp>
            <p:nvCxnSpPr>
              <p:cNvPr id="5" name="Straight Arrow Connector 4">
                <a:extLst>
                  <a:ext uri="{FF2B5EF4-FFF2-40B4-BE49-F238E27FC236}">
                    <a16:creationId xmlns:a16="http://schemas.microsoft.com/office/drawing/2014/main" id="{C188EFAF-81EF-D486-08D8-7410688A6C6C}"/>
                  </a:ext>
                </a:extLst>
              </p:cNvPr>
              <p:cNvCxnSpPr>
                <a:cxnSpLocks/>
              </p:cNvCxnSpPr>
              <p:nvPr/>
            </p:nvCxnSpPr>
            <p:spPr>
              <a:xfrm flipV="1">
                <a:off x="6096000" y="889071"/>
                <a:ext cx="0" cy="74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543E009-CE50-890B-1CCC-BEBAE05DB89F}"/>
                  </a:ext>
                </a:extLst>
              </p:cNvPr>
              <p:cNvCxnSpPr>
                <a:cxnSpLocks/>
              </p:cNvCxnSpPr>
              <p:nvPr/>
            </p:nvCxnSpPr>
            <p:spPr>
              <a:xfrm>
                <a:off x="9944839" y="3559628"/>
                <a:ext cx="12005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19" name="TextBox 18">
            <a:extLst>
              <a:ext uri="{FF2B5EF4-FFF2-40B4-BE49-F238E27FC236}">
                <a16:creationId xmlns:a16="http://schemas.microsoft.com/office/drawing/2014/main" id="{DD607B4A-41B6-D0AF-07B5-3EA526027B2C}"/>
              </a:ext>
            </a:extLst>
          </p:cNvPr>
          <p:cNvSpPr txBox="1"/>
          <p:nvPr/>
        </p:nvSpPr>
        <p:spPr>
          <a:xfrm>
            <a:off x="378000" y="5364000"/>
            <a:ext cx="3517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kumimoji="0" lang="en-GB" sz="1000" b="0" i="0" u="none" strike="noStrike" kern="1200" cap="none" spc="0" normalizeH="0" baseline="0" noProof="0" dirty="0" err="1">
                <a:ln>
                  <a:noFill/>
                </a:ln>
                <a:solidFill>
                  <a:srgbClr val="4D4D4D"/>
                </a:solidFill>
                <a:effectLst/>
                <a:uLnTx/>
                <a:uFillTx/>
                <a:latin typeface="Arial"/>
                <a:ea typeface="+mn-ea"/>
                <a:cs typeface="+mn-cs"/>
              </a:rPr>
              <a:t>Dentsu</a:t>
            </a:r>
            <a:r>
              <a:rPr kumimoji="0" lang="en-GB" sz="1000" b="0" i="0" u="none" strike="noStrike" kern="1200" cap="none" spc="0" normalizeH="0" baseline="0" noProof="0" dirty="0">
                <a:ln>
                  <a:noFill/>
                </a:ln>
                <a:solidFill>
                  <a:srgbClr val="4D4D4D"/>
                </a:solidFill>
                <a:effectLst/>
                <a:uLnTx/>
                <a:uFillTx/>
                <a:latin typeface="Arial"/>
                <a:ea typeface="+mn-ea"/>
                <a:cs typeface="+mn-cs"/>
              </a:rPr>
              <a:t> / Lumen / </a:t>
            </a:r>
            <a:r>
              <a:rPr kumimoji="0" lang="en-GB" sz="1000" b="0" i="0" u="none" strike="noStrike" kern="1200" cap="none" spc="0" normalizeH="0" baseline="0" noProof="0" dirty="0" err="1">
                <a:ln>
                  <a:noFill/>
                </a:ln>
                <a:solidFill>
                  <a:srgbClr val="4D4D4D"/>
                </a:solidFill>
                <a:effectLst/>
                <a:uLnTx/>
                <a:uFillTx/>
                <a:latin typeface="Arial"/>
                <a:ea typeface="+mn-ea"/>
                <a:cs typeface="+mn-cs"/>
              </a:rPr>
              <a:t>TVision</a:t>
            </a:r>
            <a:r>
              <a:rPr kumimoji="0" lang="en-GB" sz="1000" b="0" i="0" u="none" strike="noStrike" kern="1200" cap="none" spc="0" normalizeH="0" baseline="0" noProof="0" dirty="0">
                <a:ln>
                  <a:noFill/>
                </a:ln>
                <a:solidFill>
                  <a:srgbClr val="4D4D4D"/>
                </a:solidFill>
                <a:effectLst/>
                <a:uLnTx/>
                <a:uFillTx/>
                <a:latin typeface="Arial"/>
                <a:ea typeface="+mn-ea"/>
                <a:cs typeface="+mn-cs"/>
              </a:rPr>
              <a:t> / Media </a:t>
            </a:r>
            <a:r>
              <a:rPr lang="en-GB" sz="1000" dirty="0">
                <a:solidFill>
                  <a:srgbClr val="4D4D4D"/>
                </a:solidFill>
                <a:latin typeface="Arial"/>
              </a:rPr>
              <a:t>Mix Navigator</a:t>
            </a:r>
            <a:r>
              <a:rPr kumimoji="0" lang="en-GB" sz="1000" b="0" i="0" u="none" strike="noStrike" kern="1200" cap="none" spc="0" normalizeH="0" baseline="0" noProof="0" dirty="0">
                <a:ln>
                  <a:noFill/>
                </a:ln>
                <a:solidFill>
                  <a:srgbClr val="4D4D4D"/>
                </a:solidFill>
                <a:effectLst/>
                <a:uLnTx/>
                <a:uFillTx/>
                <a:latin typeface="Arial"/>
                <a:ea typeface="+mn-ea"/>
                <a:cs typeface="+mn-cs"/>
              </a:rPr>
              <a:t> / Thinkbox Adnormal Behaviour 2022</a:t>
            </a:r>
          </a:p>
        </p:txBody>
      </p:sp>
    </p:spTree>
    <p:extLst>
      <p:ext uri="{BB962C8B-B14F-4D97-AF65-F5344CB8AC3E}">
        <p14:creationId xmlns:p14="http://schemas.microsoft.com/office/powerpoint/2010/main" val="27238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ky, outdoor, day&#10;&#10;Description automatically generated">
            <a:extLst>
              <a:ext uri="{FF2B5EF4-FFF2-40B4-BE49-F238E27FC236}">
                <a16:creationId xmlns:a16="http://schemas.microsoft.com/office/drawing/2014/main" id="{DF843E00-AC97-4A2F-8B90-2AA8FA45ECFF}"/>
              </a:ext>
            </a:extLst>
          </p:cNvPr>
          <p:cNvPicPr>
            <a:picLocks noChangeAspect="1"/>
          </p:cNvPicPr>
          <p:nvPr/>
        </p:nvPicPr>
        <p:blipFill rotWithShape="1">
          <a:blip r:embed="rId4">
            <a:extLst>
              <a:ext uri="{28A0092B-C50C-407E-A947-70E740481C1C}">
                <a14:useLocalDpi xmlns:a14="http://schemas.microsoft.com/office/drawing/2010/main" val="0"/>
              </a:ext>
            </a:extLst>
          </a:blip>
          <a:srcRect t="3077" b="12549"/>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391D1740-574F-4DB5-B2DC-165B0ABA2D88}"/>
              </a:ext>
            </a:extLst>
          </p:cNvPr>
          <p:cNvSpPr/>
          <p:nvPr/>
        </p:nvSpPr>
        <p:spPr>
          <a:xfrm>
            <a:off x="0" y="0"/>
            <a:ext cx="12192000" cy="6858000"/>
          </a:xfrm>
          <a:prstGeom prst="rect">
            <a:avLst/>
          </a:prstGeom>
          <a:gradFill flip="none" rotWithShape="0">
            <a:gsLst>
              <a:gs pos="54000">
                <a:schemeClr val="accent1">
                  <a:alpha val="0"/>
                  <a:lumMod val="5000"/>
                  <a:lumOff val="95000"/>
                </a:schemeClr>
              </a:gs>
              <a:gs pos="25000">
                <a:schemeClr val="tx1">
                  <a:alpha val="53000"/>
                  <a:lumMod val="0"/>
                </a:schemeClr>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4966645-4924-47F5-8D53-1855513EEAFD}"/>
              </a:ext>
            </a:extLst>
          </p:cNvPr>
          <p:cNvSpPr>
            <a:spLocks noGrp="1"/>
          </p:cNvSpPr>
          <p:nvPr>
            <p:ph type="ctrTitle"/>
          </p:nvPr>
        </p:nvSpPr>
        <p:spPr/>
        <p:txBody>
          <a:bodyPr>
            <a:noAutofit/>
          </a:bodyPr>
          <a:lstStyle/>
          <a:p>
            <a:r>
              <a:rPr lang="en-GB" sz="4800" dirty="0"/>
              <a:t>Find out more </a:t>
            </a:r>
            <a:br>
              <a:rPr lang="en-GB" sz="4800" dirty="0"/>
            </a:br>
            <a:r>
              <a:rPr lang="en-GB" sz="4800" dirty="0"/>
              <a:t>at Thinkbox.tv</a:t>
            </a:r>
            <a:br>
              <a:rPr lang="en-GB" sz="4800" dirty="0"/>
            </a:br>
            <a:endParaRPr lang="en-GB" sz="4800" dirty="0"/>
          </a:p>
        </p:txBody>
      </p:sp>
      <p:sp>
        <p:nvSpPr>
          <p:cNvPr id="7" name="Text Placeholder 6">
            <a:extLst>
              <a:ext uri="{FF2B5EF4-FFF2-40B4-BE49-F238E27FC236}">
                <a16:creationId xmlns:a16="http://schemas.microsoft.com/office/drawing/2014/main" id="{DA46EA7F-75EE-4DD0-B949-9310B3D8035D}"/>
              </a:ext>
            </a:extLst>
          </p:cNvPr>
          <p:cNvSpPr>
            <a:spLocks noGrp="1"/>
          </p:cNvSpPr>
          <p:nvPr>
            <p:ph type="body" sz="quarter" idx="14"/>
          </p:nvPr>
        </p:nvSpPr>
        <p:spPr/>
        <p:txBody>
          <a:bodyPr/>
          <a:lstStyle/>
          <a:p>
            <a:r>
              <a:rPr lang="en-GB"/>
              <a:t>Helping you get the best out of TV</a:t>
            </a:r>
          </a:p>
          <a:p>
            <a:endParaRPr lang="en-GB" dirty="0"/>
          </a:p>
        </p:txBody>
      </p:sp>
      <p:cxnSp>
        <p:nvCxnSpPr>
          <p:cNvPr id="11" name="Straight Connector 10">
            <a:extLst>
              <a:ext uri="{FF2B5EF4-FFF2-40B4-BE49-F238E27FC236}">
                <a16:creationId xmlns:a16="http://schemas.microsoft.com/office/drawing/2014/main" id="{B599F334-AF4A-4B1C-B107-09A9AD394712}"/>
              </a:ext>
            </a:extLst>
          </p:cNvPr>
          <p:cNvCxnSpPr/>
          <p:nvPr/>
        </p:nvCxnSpPr>
        <p:spPr>
          <a:xfrm>
            <a:off x="479425" y="467468"/>
            <a:ext cx="5521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a:extLst>
              <a:ext uri="{FF2B5EF4-FFF2-40B4-BE49-F238E27FC236}">
                <a16:creationId xmlns:a16="http://schemas.microsoft.com/office/drawing/2014/main" id="{B1D8A6A3-7BFA-4E12-952D-1552C5B73EE5}"/>
              </a:ext>
            </a:extLst>
          </p:cNvPr>
          <p:cNvSpPr>
            <a:spLocks/>
          </p:cNvSpPr>
          <p:nvPr/>
        </p:nvSpPr>
        <p:spPr bwMode="auto">
          <a:xfrm>
            <a:off x="488475" y="2512644"/>
            <a:ext cx="3944454" cy="538302"/>
          </a:xfrm>
          <a:custGeom>
            <a:avLst/>
            <a:gdLst>
              <a:gd name="T0" fmla="*/ 26 w 932"/>
              <a:gd name="T1" fmla="*/ 2 h 125"/>
              <a:gd name="T2" fmla="*/ 26 w 932"/>
              <a:gd name="T3" fmla="*/ 0 h 125"/>
              <a:gd name="T4" fmla="*/ 13 w 932"/>
              <a:gd name="T5" fmla="*/ 3 h 125"/>
              <a:gd name="T6" fmla="*/ 4 w 932"/>
              <a:gd name="T7" fmla="*/ 11 h 125"/>
              <a:gd name="T8" fmla="*/ 0 w 932"/>
              <a:gd name="T9" fmla="*/ 26 h 125"/>
              <a:gd name="T10" fmla="*/ 0 w 932"/>
              <a:gd name="T11" fmla="*/ 125 h 125"/>
              <a:gd name="T12" fmla="*/ 906 w 932"/>
              <a:gd name="T13" fmla="*/ 125 h 125"/>
              <a:gd name="T14" fmla="*/ 918 w 932"/>
              <a:gd name="T15" fmla="*/ 122 h 125"/>
              <a:gd name="T16" fmla="*/ 927 w 932"/>
              <a:gd name="T17" fmla="*/ 114 h 125"/>
              <a:gd name="T18" fmla="*/ 932 w 932"/>
              <a:gd name="T19" fmla="*/ 99 h 125"/>
              <a:gd name="T20" fmla="*/ 932 w 932"/>
              <a:gd name="T21" fmla="*/ 26 h 125"/>
              <a:gd name="T22" fmla="*/ 928 w 932"/>
              <a:gd name="T23" fmla="*/ 13 h 125"/>
              <a:gd name="T24" fmla="*/ 921 w 932"/>
              <a:gd name="T25" fmla="*/ 4 h 125"/>
              <a:gd name="T26" fmla="*/ 906 w 932"/>
              <a:gd name="T27" fmla="*/ 0 h 125"/>
              <a:gd name="T28" fmla="*/ 26 w 932"/>
              <a:gd name="T29" fmla="*/ 0 h 125"/>
              <a:gd name="T30" fmla="*/ 26 w 932"/>
              <a:gd name="T31" fmla="*/ 2 h 125"/>
              <a:gd name="T32" fmla="*/ 26 w 932"/>
              <a:gd name="T33" fmla="*/ 4 h 125"/>
              <a:gd name="T34" fmla="*/ 906 w 932"/>
              <a:gd name="T35" fmla="*/ 4 h 125"/>
              <a:gd name="T36" fmla="*/ 918 w 932"/>
              <a:gd name="T37" fmla="*/ 7 h 125"/>
              <a:gd name="T38" fmla="*/ 926 w 932"/>
              <a:gd name="T39" fmla="*/ 19 h 125"/>
              <a:gd name="T40" fmla="*/ 927 w 932"/>
              <a:gd name="T41" fmla="*/ 24 h 125"/>
              <a:gd name="T42" fmla="*/ 928 w 932"/>
              <a:gd name="T43" fmla="*/ 26 h 125"/>
              <a:gd name="T44" fmla="*/ 928 w 932"/>
              <a:gd name="T45" fmla="*/ 26 h 125"/>
              <a:gd name="T46" fmla="*/ 928 w 932"/>
              <a:gd name="T47" fmla="*/ 26 h 125"/>
              <a:gd name="T48" fmla="*/ 928 w 932"/>
              <a:gd name="T49" fmla="*/ 99 h 125"/>
              <a:gd name="T50" fmla="*/ 924 w 932"/>
              <a:gd name="T51" fmla="*/ 112 h 125"/>
              <a:gd name="T52" fmla="*/ 913 w 932"/>
              <a:gd name="T53" fmla="*/ 120 h 125"/>
              <a:gd name="T54" fmla="*/ 908 w 932"/>
              <a:gd name="T55" fmla="*/ 121 h 125"/>
              <a:gd name="T56" fmla="*/ 906 w 932"/>
              <a:gd name="T57" fmla="*/ 121 h 125"/>
              <a:gd name="T58" fmla="*/ 906 w 932"/>
              <a:gd name="T59" fmla="*/ 121 h 125"/>
              <a:gd name="T60" fmla="*/ 906 w 932"/>
              <a:gd name="T61" fmla="*/ 121 h 125"/>
              <a:gd name="T62" fmla="*/ 4 w 932"/>
              <a:gd name="T63" fmla="*/ 121 h 125"/>
              <a:gd name="T64" fmla="*/ 4 w 932"/>
              <a:gd name="T65" fmla="*/ 26 h 125"/>
              <a:gd name="T66" fmla="*/ 7 w 932"/>
              <a:gd name="T67" fmla="*/ 13 h 125"/>
              <a:gd name="T68" fmla="*/ 19 w 932"/>
              <a:gd name="T69" fmla="*/ 5 h 125"/>
              <a:gd name="T70" fmla="*/ 24 w 932"/>
              <a:gd name="T71" fmla="*/ 4 h 125"/>
              <a:gd name="T72" fmla="*/ 26 w 932"/>
              <a:gd name="T73" fmla="*/ 4 h 125"/>
              <a:gd name="T74" fmla="*/ 26 w 932"/>
              <a:gd name="T75" fmla="*/ 4 h 125"/>
              <a:gd name="T76" fmla="*/ 26 w 932"/>
              <a:gd name="T77" fmla="*/ 4 h 125"/>
              <a:gd name="T78" fmla="*/ 26 w 932"/>
              <a:gd name="T79"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2" h="125">
                <a:moveTo>
                  <a:pt x="26" y="2"/>
                </a:moveTo>
                <a:cubicBezTo>
                  <a:pt x="26" y="0"/>
                  <a:pt x="26" y="0"/>
                  <a:pt x="26" y="0"/>
                </a:cubicBezTo>
                <a:cubicBezTo>
                  <a:pt x="26" y="0"/>
                  <a:pt x="20" y="0"/>
                  <a:pt x="13" y="3"/>
                </a:cubicBezTo>
                <a:cubicBezTo>
                  <a:pt x="10" y="5"/>
                  <a:pt x="7" y="7"/>
                  <a:pt x="4" y="11"/>
                </a:cubicBezTo>
                <a:cubicBezTo>
                  <a:pt x="2" y="15"/>
                  <a:pt x="0" y="20"/>
                  <a:pt x="0" y="26"/>
                </a:cubicBezTo>
                <a:cubicBezTo>
                  <a:pt x="0" y="125"/>
                  <a:pt x="0" y="125"/>
                  <a:pt x="0" y="125"/>
                </a:cubicBezTo>
                <a:cubicBezTo>
                  <a:pt x="906" y="125"/>
                  <a:pt x="906" y="125"/>
                  <a:pt x="906" y="125"/>
                </a:cubicBezTo>
                <a:cubicBezTo>
                  <a:pt x="906" y="125"/>
                  <a:pt x="912" y="125"/>
                  <a:pt x="918" y="122"/>
                </a:cubicBezTo>
                <a:cubicBezTo>
                  <a:pt x="922" y="120"/>
                  <a:pt x="925" y="118"/>
                  <a:pt x="927" y="114"/>
                </a:cubicBezTo>
                <a:cubicBezTo>
                  <a:pt x="930" y="110"/>
                  <a:pt x="932" y="106"/>
                  <a:pt x="932" y="99"/>
                </a:cubicBezTo>
                <a:cubicBezTo>
                  <a:pt x="932" y="26"/>
                  <a:pt x="932" y="26"/>
                  <a:pt x="932" y="26"/>
                </a:cubicBezTo>
                <a:cubicBezTo>
                  <a:pt x="932" y="26"/>
                  <a:pt x="932" y="20"/>
                  <a:pt x="928" y="13"/>
                </a:cubicBezTo>
                <a:cubicBezTo>
                  <a:pt x="927" y="10"/>
                  <a:pt x="924" y="7"/>
                  <a:pt x="921" y="4"/>
                </a:cubicBezTo>
                <a:cubicBezTo>
                  <a:pt x="917" y="2"/>
                  <a:pt x="912" y="0"/>
                  <a:pt x="906" y="0"/>
                </a:cubicBezTo>
                <a:cubicBezTo>
                  <a:pt x="26" y="0"/>
                  <a:pt x="26" y="0"/>
                  <a:pt x="26" y="0"/>
                </a:cubicBezTo>
                <a:cubicBezTo>
                  <a:pt x="26" y="2"/>
                  <a:pt x="26" y="2"/>
                  <a:pt x="26" y="2"/>
                </a:cubicBezTo>
                <a:cubicBezTo>
                  <a:pt x="26" y="4"/>
                  <a:pt x="26" y="4"/>
                  <a:pt x="26" y="4"/>
                </a:cubicBezTo>
                <a:cubicBezTo>
                  <a:pt x="906" y="4"/>
                  <a:pt x="906" y="4"/>
                  <a:pt x="906" y="4"/>
                </a:cubicBezTo>
                <a:cubicBezTo>
                  <a:pt x="911" y="4"/>
                  <a:pt x="915" y="5"/>
                  <a:pt x="918" y="7"/>
                </a:cubicBezTo>
                <a:cubicBezTo>
                  <a:pt x="923" y="10"/>
                  <a:pt x="925" y="15"/>
                  <a:pt x="926" y="19"/>
                </a:cubicBezTo>
                <a:cubicBezTo>
                  <a:pt x="927" y="21"/>
                  <a:pt x="927" y="23"/>
                  <a:pt x="927" y="24"/>
                </a:cubicBezTo>
                <a:cubicBezTo>
                  <a:pt x="927" y="25"/>
                  <a:pt x="927" y="25"/>
                  <a:pt x="928" y="26"/>
                </a:cubicBezTo>
                <a:cubicBezTo>
                  <a:pt x="928" y="26"/>
                  <a:pt x="928" y="26"/>
                  <a:pt x="928" y="26"/>
                </a:cubicBezTo>
                <a:cubicBezTo>
                  <a:pt x="928" y="26"/>
                  <a:pt x="928" y="26"/>
                  <a:pt x="928" y="26"/>
                </a:cubicBezTo>
                <a:cubicBezTo>
                  <a:pt x="928" y="99"/>
                  <a:pt x="928" y="99"/>
                  <a:pt x="928" y="99"/>
                </a:cubicBezTo>
                <a:cubicBezTo>
                  <a:pt x="928" y="105"/>
                  <a:pt x="926" y="109"/>
                  <a:pt x="924" y="112"/>
                </a:cubicBezTo>
                <a:cubicBezTo>
                  <a:pt x="921" y="117"/>
                  <a:pt x="917" y="119"/>
                  <a:pt x="913" y="120"/>
                </a:cubicBezTo>
                <a:cubicBezTo>
                  <a:pt x="911" y="121"/>
                  <a:pt x="909" y="121"/>
                  <a:pt x="908" y="121"/>
                </a:cubicBezTo>
                <a:cubicBezTo>
                  <a:pt x="907" y="121"/>
                  <a:pt x="906" y="121"/>
                  <a:pt x="906" y="121"/>
                </a:cubicBezTo>
                <a:cubicBezTo>
                  <a:pt x="906" y="121"/>
                  <a:pt x="906" y="121"/>
                  <a:pt x="906" y="121"/>
                </a:cubicBezTo>
                <a:cubicBezTo>
                  <a:pt x="906" y="121"/>
                  <a:pt x="906" y="121"/>
                  <a:pt x="906" y="121"/>
                </a:cubicBezTo>
                <a:cubicBezTo>
                  <a:pt x="4" y="121"/>
                  <a:pt x="4" y="121"/>
                  <a:pt x="4" y="121"/>
                </a:cubicBezTo>
                <a:cubicBezTo>
                  <a:pt x="4" y="26"/>
                  <a:pt x="4" y="26"/>
                  <a:pt x="4" y="26"/>
                </a:cubicBezTo>
                <a:cubicBezTo>
                  <a:pt x="4" y="20"/>
                  <a:pt x="5" y="16"/>
                  <a:pt x="7" y="13"/>
                </a:cubicBezTo>
                <a:cubicBezTo>
                  <a:pt x="10" y="9"/>
                  <a:pt x="15" y="6"/>
                  <a:pt x="19" y="5"/>
                </a:cubicBezTo>
                <a:cubicBezTo>
                  <a:pt x="21" y="5"/>
                  <a:pt x="23" y="4"/>
                  <a:pt x="24" y="4"/>
                </a:cubicBezTo>
                <a:cubicBezTo>
                  <a:pt x="25" y="4"/>
                  <a:pt x="25" y="4"/>
                  <a:pt x="26" y="4"/>
                </a:cubicBezTo>
                <a:cubicBezTo>
                  <a:pt x="26" y="4"/>
                  <a:pt x="26" y="4"/>
                  <a:pt x="26"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B55FB9E-9C08-4578-B093-D03BA3940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Tree>
    <p:custDataLst>
      <p:tags r:id="rId1"/>
    </p:custDataLst>
    <p:extLst>
      <p:ext uri="{BB962C8B-B14F-4D97-AF65-F5344CB8AC3E}">
        <p14:creationId xmlns:p14="http://schemas.microsoft.com/office/powerpoint/2010/main" val="33954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tanding in a room&#10;&#10;Description automatically generated">
            <a:extLst>
              <a:ext uri="{FF2B5EF4-FFF2-40B4-BE49-F238E27FC236}">
                <a16:creationId xmlns:a16="http://schemas.microsoft.com/office/drawing/2014/main" id="{1D22E731-44AA-E680-C419-F3B7B22530A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Summary – </a:t>
            </a:r>
            <a:br>
              <a:rPr lang="en-GB" dirty="0"/>
            </a:br>
            <a:r>
              <a:rPr lang="en-GB" dirty="0"/>
              <a:t>TV Viewing: the facts</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2000" dirty="0"/>
              <a:t>In 2023, we watched </a:t>
            </a:r>
            <a:r>
              <a:rPr lang="en-GB" sz="2000" b="1" dirty="0">
                <a:solidFill>
                  <a:schemeClr val="tx2"/>
                </a:solidFill>
              </a:rPr>
              <a:t>2h, 40m </a:t>
            </a:r>
            <a:r>
              <a:rPr lang="en-GB" sz="2000" dirty="0"/>
              <a:t>of broadcaster TV each day.</a:t>
            </a:r>
          </a:p>
          <a:p>
            <a:pPr marL="285750" indent="-285750">
              <a:buFont typeface="Arial" panose="020B0604020202020204" pitchFamily="34" charset="0"/>
              <a:buChar char="─"/>
            </a:pPr>
            <a:r>
              <a:rPr lang="en-GB" sz="2000" dirty="0"/>
              <a:t>BVOD represents </a:t>
            </a:r>
            <a:r>
              <a:rPr lang="en-GB" sz="2000" b="1" dirty="0">
                <a:solidFill>
                  <a:schemeClr val="tx2"/>
                </a:solidFill>
              </a:rPr>
              <a:t>24%</a:t>
            </a:r>
            <a:r>
              <a:rPr lang="en-GB" sz="2000" dirty="0"/>
              <a:t> of all broadcaster TV viewing for 16-34s</a:t>
            </a:r>
          </a:p>
          <a:p>
            <a:pPr marL="285750" indent="-285750">
              <a:buFont typeface="Arial" panose="020B0604020202020204" pitchFamily="34" charset="0"/>
              <a:buChar char="─"/>
            </a:pPr>
            <a:r>
              <a:rPr lang="en-GB" sz="2000" dirty="0"/>
              <a:t>TV advertising accounted for </a:t>
            </a:r>
            <a:r>
              <a:rPr lang="en-GB" sz="2000" b="1" dirty="0">
                <a:solidFill>
                  <a:schemeClr val="tx2"/>
                </a:solidFill>
              </a:rPr>
              <a:t>84%</a:t>
            </a:r>
            <a:r>
              <a:rPr lang="en-GB" sz="2000" dirty="0"/>
              <a:t> of the video advertising we saw each day in 2023, and </a:t>
            </a:r>
            <a:r>
              <a:rPr lang="en-GB" sz="2000" b="1" dirty="0">
                <a:solidFill>
                  <a:schemeClr val="tx2"/>
                </a:solidFill>
              </a:rPr>
              <a:t>54%</a:t>
            </a:r>
            <a:r>
              <a:rPr lang="en-GB" sz="2000" dirty="0"/>
              <a:t> for 16-34s.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Succession - Sky</a:t>
            </a:r>
          </a:p>
        </p:txBody>
      </p:sp>
      <p:sp>
        <p:nvSpPr>
          <p:cNvPr id="7" name="Text Placeholder 12">
            <a:extLst>
              <a:ext uri="{FF2B5EF4-FFF2-40B4-BE49-F238E27FC236}">
                <a16:creationId xmlns:a16="http://schemas.microsoft.com/office/drawing/2014/main" id="{67B37C66-0F37-432E-A3CF-1FFADF977E78}"/>
              </a:ext>
            </a:extLst>
          </p:cNvPr>
          <p:cNvSpPr txBox="1">
            <a:spLocks/>
          </p:cNvSpPr>
          <p:nvPr/>
        </p:nvSpPr>
        <p:spPr>
          <a:xfrm>
            <a:off x="0" y="5633835"/>
            <a:ext cx="172757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800" dirty="0"/>
              <a:t>Sources: please see notes</a:t>
            </a:r>
          </a:p>
          <a:p>
            <a:pPr>
              <a:spcBef>
                <a:spcPts val="0"/>
              </a:spcBef>
            </a:pPr>
            <a:endParaRPr lang="en-GB" sz="800" dirty="0"/>
          </a:p>
        </p:txBody>
      </p:sp>
    </p:spTree>
    <p:extLst>
      <p:ext uri="{BB962C8B-B14F-4D97-AF65-F5344CB8AC3E}">
        <p14:creationId xmlns:p14="http://schemas.microsoft.com/office/powerpoint/2010/main" val="20412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and a child sitting in chairs&#10;&#10;Description automatically generated">
            <a:extLst>
              <a:ext uri="{FF2B5EF4-FFF2-40B4-BE49-F238E27FC236}">
                <a16:creationId xmlns:a16="http://schemas.microsoft.com/office/drawing/2014/main" id="{EBE6FEC2-E456-A1A3-2280-A7718FB33F4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B320F8FB-5033-458F-9204-AEFF3FBEA82B}"/>
              </a:ext>
            </a:extLst>
          </p:cNvPr>
          <p:cNvSpPr>
            <a:spLocks noGrp="1"/>
          </p:cNvSpPr>
          <p:nvPr>
            <p:ph type="title"/>
          </p:nvPr>
        </p:nvSpPr>
        <p:spPr>
          <a:xfrm>
            <a:off x="371476" y="359944"/>
            <a:ext cx="4368867" cy="1021181"/>
          </a:xfrm>
        </p:spPr>
        <p:txBody>
          <a:bodyPr/>
          <a:lstStyle/>
          <a:p>
            <a:r>
              <a:rPr lang="en-GB" dirty="0"/>
              <a:t>TV viewers have never had it better</a:t>
            </a:r>
          </a:p>
        </p:txBody>
      </p:sp>
      <p:sp>
        <p:nvSpPr>
          <p:cNvPr id="6" name="Text Placeholder 5">
            <a:extLst>
              <a:ext uri="{FF2B5EF4-FFF2-40B4-BE49-F238E27FC236}">
                <a16:creationId xmlns:a16="http://schemas.microsoft.com/office/drawing/2014/main" id="{A2A3C695-2730-4CAC-B2EA-B2EAFB1A9F08}"/>
              </a:ext>
            </a:extLst>
          </p:cNvPr>
          <p:cNvSpPr>
            <a:spLocks noGrp="1"/>
          </p:cNvSpPr>
          <p:nvPr>
            <p:ph type="body" sz="quarter" idx="13"/>
          </p:nvPr>
        </p:nvSpPr>
        <p:spPr/>
        <p:txBody>
          <a:bodyPr>
            <a:normAutofit/>
          </a:bodyPr>
          <a:lstStyle/>
          <a:p>
            <a:pPr marR="0" lvl="0" algn="l" defTabSz="914400" rtl="0" eaLnBrk="1" fontAlgn="auto" latinLnBrk="0" hangingPunct="1">
              <a:lnSpc>
                <a:spcPct val="100000"/>
              </a:lnSpc>
              <a:spcBef>
                <a:spcPts val="1000"/>
              </a:spcBef>
              <a:spcAft>
                <a:spcPts val="0"/>
              </a:spcAft>
              <a:buClrTx/>
              <a:buSzTx/>
              <a:tabLst/>
              <a:defRPr/>
            </a:pPr>
            <a:endParaRPr lang="en-GB" sz="1800" dirty="0"/>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72.7%</a:t>
            </a:r>
            <a:r>
              <a:rPr lang="en-GB" sz="1800" dirty="0"/>
              <a:t> of main TV screens 40” or bigger</a:t>
            </a:r>
          </a:p>
          <a:p>
            <a:pPr marL="285750" indent="-285750">
              <a:spcBef>
                <a:spcPts val="600"/>
              </a:spcBef>
              <a:spcAft>
                <a:spcPts val="3000"/>
              </a:spcAft>
              <a:buClr>
                <a:schemeClr val="accent1"/>
              </a:buClr>
              <a:buFont typeface="Arial" panose="020B0604020202020204" pitchFamily="34" charset="0"/>
              <a:buChar char="—"/>
            </a:pPr>
            <a:r>
              <a:rPr lang="en-GB" sz="1800" b="1" dirty="0">
                <a:solidFill>
                  <a:srgbClr val="FF0000"/>
                </a:solidFill>
              </a:rPr>
              <a:t>81.5% </a:t>
            </a:r>
            <a:r>
              <a:rPr lang="en-GB" sz="1800" dirty="0"/>
              <a:t>have access to broadcaster VOD on TV set</a:t>
            </a:r>
          </a:p>
        </p:txBody>
      </p:sp>
      <p:sp>
        <p:nvSpPr>
          <p:cNvPr id="8" name="Text Placeholder 7">
            <a:extLst>
              <a:ext uri="{FF2B5EF4-FFF2-40B4-BE49-F238E27FC236}">
                <a16:creationId xmlns:a16="http://schemas.microsoft.com/office/drawing/2014/main" id="{48540899-EC29-45F9-B7BD-628965A7011B}"/>
              </a:ext>
            </a:extLst>
          </p:cNvPr>
          <p:cNvSpPr>
            <a:spLocks noGrp="1"/>
          </p:cNvSpPr>
          <p:nvPr>
            <p:ph type="body" sz="quarter" idx="15"/>
          </p:nvPr>
        </p:nvSpPr>
        <p:spPr/>
        <p:txBody>
          <a:bodyPr/>
          <a:lstStyle/>
          <a:p>
            <a:r>
              <a:rPr lang="en-GB" dirty="0"/>
              <a:t>Source: Barb, Touchpoints 2023, Thinkbox estimates</a:t>
            </a:r>
          </a:p>
        </p:txBody>
      </p:sp>
      <p:sp>
        <p:nvSpPr>
          <p:cNvPr id="18" name="TextBox 17">
            <a:extLst>
              <a:ext uri="{FF2B5EF4-FFF2-40B4-BE49-F238E27FC236}">
                <a16:creationId xmlns:a16="http://schemas.microsoft.com/office/drawing/2014/main" id="{756EC0BF-964B-4FD7-8700-F029D3E43DED}"/>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Confused.com – Emmerdale Sponsorship</a:t>
            </a:r>
          </a:p>
        </p:txBody>
      </p:sp>
    </p:spTree>
    <p:extLst>
      <p:ext uri="{BB962C8B-B14F-4D97-AF65-F5344CB8AC3E}">
        <p14:creationId xmlns:p14="http://schemas.microsoft.com/office/powerpoint/2010/main" val="2714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229D-887D-79B6-396E-AC87D6EE942D}"/>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6FAEDD8-7368-A581-2854-166673A4D9BF}"/>
              </a:ext>
            </a:extLst>
          </p:cNvPr>
          <p:cNvGraphicFramePr/>
          <p:nvPr/>
        </p:nvGraphicFramePr>
        <p:xfrm>
          <a:off x="271200" y="1018637"/>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EC8D403-0B82-59CD-B177-7653885E3D40}"/>
              </a:ext>
            </a:extLst>
          </p:cNvPr>
          <p:cNvSpPr>
            <a:spLocks noGrp="1"/>
          </p:cNvSpPr>
          <p:nvPr>
            <p:ph type="title"/>
          </p:nvPr>
        </p:nvSpPr>
        <p:spPr>
          <a:xfrm>
            <a:off x="370800" y="360000"/>
            <a:ext cx="11341099" cy="1021181"/>
          </a:xfrm>
        </p:spPr>
        <p:txBody>
          <a:bodyPr>
            <a:normAutofit/>
          </a:bodyPr>
          <a:lstStyle/>
          <a:p>
            <a:r>
              <a:rPr lang="en-GB">
                <a:solidFill>
                  <a:schemeClr val="accent1"/>
                </a:solidFill>
              </a:rPr>
              <a:t>Overall, it’s a much more stable viewing landscape</a:t>
            </a:r>
            <a:endParaRPr lang="en-GB">
              <a:solidFill>
                <a:schemeClr val="accent1"/>
              </a:solidFill>
              <a:highlight>
                <a:srgbClr val="FFFF00"/>
              </a:highlight>
            </a:endParaRPr>
          </a:p>
        </p:txBody>
      </p:sp>
      <p:sp>
        <p:nvSpPr>
          <p:cNvPr id="3" name="Text Placeholder 2">
            <a:extLst>
              <a:ext uri="{FF2B5EF4-FFF2-40B4-BE49-F238E27FC236}">
                <a16:creationId xmlns:a16="http://schemas.microsoft.com/office/drawing/2014/main" id="{FCD9803E-DB9A-C2FC-D493-9EAC52107D10}"/>
              </a:ext>
            </a:extLst>
          </p:cNvPr>
          <p:cNvSpPr>
            <a:spLocks noGrp="1"/>
          </p:cNvSpPr>
          <p:nvPr>
            <p:ph type="body" sz="quarter" idx="15"/>
          </p:nvPr>
        </p:nvSpPr>
        <p:spPr>
          <a:xfrm>
            <a:off x="378000" y="5364000"/>
            <a:ext cx="11334817" cy="304800"/>
          </a:xfrm>
        </p:spPr>
        <p:txBody>
          <a:bodyPr/>
          <a:lstStyle/>
          <a:p>
            <a:r>
              <a:rPr lang="en-GB" sz="1000" dirty="0">
                <a:solidFill>
                  <a:srgbClr val="4D4D4D"/>
                </a:solidFill>
              </a:rPr>
              <a:t>Source: IPA TouchPoints, </a:t>
            </a:r>
            <a:r>
              <a:rPr lang="en-GB" dirty="0">
                <a:solidFill>
                  <a:srgbClr val="4D4D4D"/>
                </a:solidFill>
              </a:rPr>
              <a:t>Adults</a:t>
            </a:r>
            <a:r>
              <a:rPr lang="en-GB" sz="1000" dirty="0">
                <a:solidFill>
                  <a:srgbClr val="4D4D4D"/>
                </a:solidFill>
              </a:rPr>
              <a:t>, Barb, All devices, includes estimates for OOH viewing to TikTok, YouTube and Other online video</a:t>
            </a:r>
            <a:endParaRPr lang="en-GB" sz="1000" dirty="0"/>
          </a:p>
        </p:txBody>
      </p:sp>
      <p:sp>
        <p:nvSpPr>
          <p:cNvPr id="8" name="TextBox 7">
            <a:extLst>
              <a:ext uri="{FF2B5EF4-FFF2-40B4-BE49-F238E27FC236}">
                <a16:creationId xmlns:a16="http://schemas.microsoft.com/office/drawing/2014/main" id="{7310C6A4-AFF3-5631-F9AD-A9FC357FAE75}"/>
              </a:ext>
            </a:extLst>
          </p:cNvPr>
          <p:cNvSpPr txBox="1"/>
          <p:nvPr/>
        </p:nvSpPr>
        <p:spPr>
          <a:xfrm rot="16200000">
            <a:off x="-1019626" y="2784917"/>
            <a:ext cx="28124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HOURS PER PERSON PER DAY (Adults)</a:t>
            </a:r>
          </a:p>
        </p:txBody>
      </p:sp>
    </p:spTree>
    <p:extLst>
      <p:ext uri="{BB962C8B-B14F-4D97-AF65-F5344CB8AC3E}">
        <p14:creationId xmlns:p14="http://schemas.microsoft.com/office/powerpoint/2010/main" val="2659174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78000" y="5364000"/>
            <a:ext cx="11334817" cy="304800"/>
          </a:xfrm>
        </p:spPr>
        <p:txBody>
          <a:bodyPr/>
          <a:lstStyle/>
          <a:p>
            <a:r>
              <a:rPr lang="en-GB" dirty="0"/>
              <a:t>Source: 2023, Barb / Broadcaster stream data / IPA TouchPoints 2023 / UK Cinema Association / ViewersLogic to model OOH viewing time *YouTube ad time modelled at 4.1% of content time, TikTok ad time modelled at 3.4% of content time using agency and broadcaster data, Other online modelled at 4% of content time)</a:t>
            </a:r>
          </a:p>
          <a:p>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17.0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3176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a:t>
            </a:r>
            <a:r>
              <a:rPr lang="en-GB" sz="1400" kern="0">
                <a:solidFill>
                  <a:prstClr val="black"/>
                </a:solidFill>
                <a:latin typeface="Arial"/>
              </a:rPr>
              <a:t>9.8</a:t>
            </a:r>
            <a:r>
              <a:rPr kumimoji="0" lang="en-GB" sz="1400" b="0" i="0" u="none" strike="noStrike" kern="0" cap="none" spc="0" normalizeH="0" baseline="0" noProof="0">
                <a:ln>
                  <a:noFill/>
                </a:ln>
                <a:solidFill>
                  <a:prstClr val="black"/>
                </a:solidFill>
                <a:effectLst/>
                <a:uLnTx/>
                <a:uFillTx/>
                <a:latin typeface="Arial"/>
                <a:ea typeface="+mn-ea"/>
                <a:cs typeface="+mn-cs"/>
              </a:rPr>
              <a:t>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1" y="388810"/>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372D87"/>
                </a:solidFill>
                <a:effectLst/>
                <a:uLnTx/>
                <a:uFillTx/>
                <a:latin typeface="Arial"/>
                <a:ea typeface="+mj-ea"/>
                <a:cs typeface="+mj-cs"/>
              </a:rPr>
              <a:t>Broadcasters account for 84% of all video advertising</a:t>
            </a:r>
          </a:p>
        </p:txBody>
      </p:sp>
    </p:spTree>
    <p:extLst>
      <p:ext uri="{BB962C8B-B14F-4D97-AF65-F5344CB8AC3E}">
        <p14:creationId xmlns:p14="http://schemas.microsoft.com/office/powerpoint/2010/main" val="287138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7683</Words>
  <Application>Microsoft Office PowerPoint</Application>
  <PresentationFormat>Widescreen</PresentationFormat>
  <Paragraphs>954</Paragraphs>
  <Slides>52</Slides>
  <Notes>52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52</vt:i4>
      </vt:variant>
    </vt:vector>
  </HeadingPairs>
  <TitlesOfParts>
    <vt:vector size="62" baseType="lpstr">
      <vt:lpstr>Aptos</vt:lpstr>
      <vt:lpstr>Arial</vt:lpstr>
      <vt:lpstr>Calibri</vt:lpstr>
      <vt:lpstr>Founders Grotesk Bold</vt:lpstr>
      <vt:lpstr>Founders Grotesk Regular</vt:lpstr>
      <vt:lpstr>proxima-nova</vt:lpstr>
      <vt:lpstr>Thinkbox</vt:lpstr>
      <vt:lpstr>1_Thinkbox</vt:lpstr>
      <vt:lpstr>Thinkbox_Red</vt:lpstr>
      <vt:lpstr>2_Thinkbox</vt:lpstr>
      <vt:lpstr>TV advertising’s ultimate nickable charts What every marketer  should know</vt:lpstr>
      <vt:lpstr>1. Who is Thinkbox?</vt:lpstr>
      <vt:lpstr>Why nick these?</vt:lpstr>
      <vt:lpstr>In this deck…</vt:lpstr>
      <vt:lpstr>TV viewing: the facts</vt:lpstr>
      <vt:lpstr>Summary –  TV Viewing: the facts</vt:lpstr>
      <vt:lpstr>TV viewers have never had it better</vt:lpstr>
      <vt:lpstr>Overall, it’s a much more stable viewing landscape</vt:lpstr>
      <vt:lpstr>PowerPoint Presentation</vt:lpstr>
      <vt:lpstr>BVOD accounts for 24% of 16-34s broadcaster TV viewing</vt:lpstr>
      <vt:lpstr>There are 8 need states which drive video viewing</vt:lpstr>
      <vt:lpstr>UK original content dominates the top 30 series of 2023</vt:lpstr>
      <vt:lpstr>The TV set remains the home for viewing to high-quality content</vt:lpstr>
      <vt:lpstr>TV is a trusted &amp; safe environment  for brands</vt:lpstr>
      <vt:lpstr>Summary –  TV is a trusted &amp; safe environment for brands</vt:lpstr>
      <vt:lpstr>TV’s hidden value</vt:lpstr>
      <vt:lpstr>TV advertising is seen as most trustworthy</vt:lpstr>
      <vt:lpstr>Trust is higher for traditional ad channels</vt:lpstr>
      <vt:lpstr>TV is a trusted medium</vt:lpstr>
      <vt:lpstr>TV: the most effective  advertising </vt:lpstr>
      <vt:lpstr>Summary –  TV: the most effective  advertising </vt:lpstr>
      <vt:lpstr>The predictability of payback varies greatly by channel</vt:lpstr>
      <vt:lpstr>TV boosts effects of other ad channels by up to 54%</vt:lpstr>
      <vt:lpstr>Optimal budget mix varies by sector – TV has the largest share</vt:lpstr>
      <vt:lpstr>TV delivers greater sales versus spend for smaller brands</vt:lpstr>
      <vt:lpstr>TV has unbeatable  scale and reach </vt:lpstr>
      <vt:lpstr>Summary - TV has unbeatable scale and reach </vt:lpstr>
      <vt:lpstr>Linear TV and BVOD reaches 90% of adults each week </vt:lpstr>
      <vt:lpstr>Total TV weekly reach (linear TV + BVOD)</vt:lpstr>
      <vt:lpstr>Commercial TV delivers scale</vt:lpstr>
      <vt:lpstr>Commercial broadcasters collectively provide the highest reach and time spent</vt:lpstr>
      <vt:lpstr>A broadcast  TV campaign  of 400 TVRs  in the UK gets  244 million views </vt:lpstr>
      <vt:lpstr>TV is the emotional medium and builds  brand fame </vt:lpstr>
      <vt:lpstr>Summary - TV is the emotional medium and builds  brand fame </vt:lpstr>
      <vt:lpstr>TV ads evoke emotion more than those in other media</vt:lpstr>
      <vt:lpstr>TV advertising signals brand fame</vt:lpstr>
      <vt:lpstr>It is revealing to contrast creative high performers’ media tendencies with those generally favoured by creative awards judges.  TV is the biggest media tendency for high performers and yet, overall, judges tend to give creative awards much more often to those that use online video and social media. These media can be effective too, but their effectiveness doesn’t really justify all the attention they are getting.</vt:lpstr>
      <vt:lpstr>TV is important for emotional campaigns</vt:lpstr>
      <vt:lpstr>TV boosts effectiveness of emotional campaigns</vt:lpstr>
      <vt:lpstr>TV is great value</vt:lpstr>
      <vt:lpstr>Summary - TV is great value</vt:lpstr>
      <vt:lpstr>Average TV view costs 0.65p (in 2023)</vt:lpstr>
      <vt:lpstr>TV advertising is great value</vt:lpstr>
      <vt:lpstr>TV stands out across the measures that matter</vt:lpstr>
      <vt:lpstr>Experienced marketers are betting on TV</vt:lpstr>
      <vt:lpstr>The value of TV increases during downturns </vt:lpstr>
      <vt:lpstr>TV is an ‘attention bargain’ </vt:lpstr>
      <vt:lpstr>TV delivers against multiple objectives</vt:lpstr>
      <vt:lpstr>Mapping media on ‘Influence’</vt:lpstr>
      <vt:lpstr>Mapping media on ‘Memorability’</vt:lpstr>
      <vt:lpstr>Mapping media on ‘Sales power’</vt:lpstr>
      <vt:lpstr>Find out more  at Thinkbox.tv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Nailah Uddin</cp:lastModifiedBy>
  <cp:revision>881</cp:revision>
  <cp:lastPrinted>2021-06-29T13:16:58Z</cp:lastPrinted>
  <dcterms:created xsi:type="dcterms:W3CDTF">2017-06-26T09:49:09Z</dcterms:created>
  <dcterms:modified xsi:type="dcterms:W3CDTF">2024-12-12T12:25:31Z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