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2.xml" ContentType="application/vnd.openxmlformats-officedocument.theme+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theme/theme3.xml" ContentType="application/vnd.openxmlformats-officedocument.theme+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theme/theme4.xml" ContentType="application/vnd.openxmlformats-officedocument.theme+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heme/theme5.xml" ContentType="application/vnd.openxmlformats-officedocument.theme+xml"/>
  <Override PartName="/ppt/theme/theme6.xml" ContentType="application/vnd.openxmlformats-officedocument.theme+xml"/>
  <Override PartName="/ppt/tags/tag120.xml" ContentType="application/vnd.openxmlformats-officedocument.presentationml.tags+xml"/>
  <Override PartName="/ppt/tags/tag12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122.xml" ContentType="application/vnd.openxmlformats-officedocument.presentationml.tags+xml"/>
  <Override PartName="/ppt/notesSlides/notesSlide4.xml" ContentType="application/vnd.openxmlformats-officedocument.presentationml.notesSlide+xml"/>
  <Override PartName="/ppt/tags/tag123.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notesSlides/notesSlide9.xml" ContentType="application/vnd.openxmlformats-officedocument.presentationml.notesSlide+xml"/>
  <Override PartName="/ppt/charts/chart2.xml" ContentType="application/vnd.openxmlformats-officedocument.drawingml.chart+xml"/>
  <Override PartName="/ppt/theme/themeOverride2.xml" ContentType="application/vnd.openxmlformats-officedocument.themeOverride+xml"/>
  <Override PartName="/ppt/notesSlides/notesSlide10.xml" ContentType="application/vnd.openxmlformats-officedocument.presentationml.notesSlide+xml"/>
  <Override PartName="/ppt/charts/chart3.xml" ContentType="application/vnd.openxmlformats-officedocument.drawingml.chart+xml"/>
  <Override PartName="/ppt/charts/style1.xml" ContentType="application/vnd.ms-office.chartstyle+xml"/>
  <Override PartName="/ppt/charts/colors1.xml" ContentType="application/vnd.ms-office.chartcolorstyle+xml"/>
  <Override PartName="/ppt/charts/chart4.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tags/tag124.xml" ContentType="application/vnd.openxmlformats-officedocument.presentationml.tag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tags/tag125.xml" ContentType="application/vnd.openxmlformats-officedocument.presentationml.tags+xml"/>
  <Override PartName="/ppt/notesSlides/notesSlide16.xml" ContentType="application/vnd.openxmlformats-officedocument.presentationml.notesSlide+xml"/>
  <Override PartName="/ppt/charts/chart5.xml" ContentType="application/vnd.openxmlformats-officedocument.drawingml.chart+xml"/>
  <Override PartName="/ppt/theme/themeOverride3.xml" ContentType="application/vnd.openxmlformats-officedocument.themeOverride+xml"/>
  <Override PartName="/ppt/charts/chart6.xml" ContentType="application/vnd.openxmlformats-officedocument.drawingml.chart+xml"/>
  <Override PartName="/ppt/theme/themeOverride4.xml" ContentType="application/vnd.openxmlformats-officedocument.themeOverride+xml"/>
  <Override PartName="/ppt/charts/chart7.xml" ContentType="application/vnd.openxmlformats-officedocument.drawingml.chart+xml"/>
  <Override PartName="/ppt/theme/themeOverride5.xml" ContentType="application/vnd.openxmlformats-officedocument.themeOverride+xml"/>
  <Override PartName="/ppt/charts/chart8.xml" ContentType="application/vnd.openxmlformats-officedocument.drawingml.chart+xml"/>
  <Override PartName="/ppt/theme/themeOverride6.xml" ContentType="application/vnd.openxmlformats-officedocument.themeOverride+xml"/>
  <Override PartName="/ppt/charts/chart9.xml" ContentType="application/vnd.openxmlformats-officedocument.drawingml.chart+xml"/>
  <Override PartName="/ppt/theme/themeOverride7.xml" ContentType="application/vnd.openxmlformats-officedocument.themeOverride+xml"/>
  <Override PartName="/ppt/charts/chart10.xml" ContentType="application/vnd.openxmlformats-officedocument.drawingml.chart+xml"/>
  <Override PartName="/ppt/theme/themeOverride8.xml" ContentType="application/vnd.openxmlformats-officedocument.themeOverride+xml"/>
  <Override PartName="/ppt/charts/chart11.xml" ContentType="application/vnd.openxmlformats-officedocument.drawingml.chart+xml"/>
  <Override PartName="/ppt/theme/themeOverride9.xml" ContentType="application/vnd.openxmlformats-officedocument.themeOverride+xml"/>
  <Override PartName="/ppt/charts/chart12.xml" ContentType="application/vnd.openxmlformats-officedocument.drawingml.chart+xml"/>
  <Override PartName="/ppt/theme/themeOverride10.xml" ContentType="application/vnd.openxmlformats-officedocument.themeOverride+xml"/>
  <Override PartName="/ppt/charts/chart13.xml" ContentType="application/vnd.openxmlformats-officedocument.drawingml.chart+xml"/>
  <Override PartName="/ppt/theme/themeOverride11.xml" ContentType="application/vnd.openxmlformats-officedocument.themeOverride+xml"/>
  <Override PartName="/ppt/charts/chart14.xml" ContentType="application/vnd.openxmlformats-officedocument.drawingml.chart+xml"/>
  <Override PartName="/ppt/theme/themeOverride12.xml" ContentType="application/vnd.openxmlformats-officedocument.themeOverride+xml"/>
  <Override PartName="/ppt/charts/chart15.xml" ContentType="application/vnd.openxmlformats-officedocument.drawingml.chart+xml"/>
  <Override PartName="/ppt/theme/themeOverride13.xml" ContentType="application/vnd.openxmlformats-officedocument.themeOverride+xml"/>
  <Override PartName="/ppt/tags/tag126.xml" ContentType="application/vnd.openxmlformats-officedocument.presentationml.tags+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rts/chart16.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20.xml" ContentType="application/vnd.openxmlformats-officedocument.presentationml.notesSlide+xml"/>
  <Override PartName="/ppt/charts/chart17.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charts/chart18.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23.xml" ContentType="application/vnd.openxmlformats-officedocument.presentationml.notesSlide+xml"/>
  <Override PartName="/ppt/charts/chart19.xml" ContentType="application/vnd.openxmlformats-officedocument.drawingml.chart+xml"/>
  <Override PartName="/ppt/charts/style6.xml" ContentType="application/vnd.ms-office.chartstyle+xml"/>
  <Override PartName="/ppt/charts/colors6.xml" ContentType="application/vnd.ms-office.chartcolorstyle+xml"/>
  <Override PartName="/ppt/charts/chart20.xml" ContentType="application/vnd.openxmlformats-officedocument.drawingml.chart+xml"/>
  <Override PartName="/ppt/charts/style7.xml" ContentType="application/vnd.ms-office.chartstyle+xml"/>
  <Override PartName="/ppt/charts/colors7.xml" ContentType="application/vnd.ms-office.chartcolorstyle+xml"/>
  <Override PartName="/ppt/tags/tag127.xml" ContentType="application/vnd.openxmlformats-officedocument.presentationml.tags+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tags/tag128.xml" ContentType="application/vnd.openxmlformats-officedocument.presentationml.tags+xml"/>
  <Override PartName="/ppt/notesSlides/notesSlide26.xml" ContentType="application/vnd.openxmlformats-officedocument.presentationml.notesSlide+xml"/>
  <Override PartName="/ppt/tags/tag129.xml" ContentType="application/vnd.openxmlformats-officedocument.presentationml.tags+xml"/>
  <Override PartName="/ppt/notesSlides/notesSlide27.xml" ContentType="application/vnd.openxmlformats-officedocument.presentationml.notesSlide+xml"/>
  <Override PartName="/ppt/tags/tag130.xml" ContentType="application/vnd.openxmlformats-officedocument.presentationml.tags+xml"/>
  <Override PartName="/ppt/notesSlides/notesSlide28.xml" ContentType="application/vnd.openxmlformats-officedocument.presentationml.notesSlide+xml"/>
  <Override PartName="/ppt/charts/chart21.xml" ContentType="application/vnd.openxmlformats-officedocument.drawingml.chart+xml"/>
  <Override PartName="/ppt/notesSlides/notesSlide29.xml" ContentType="application/vnd.openxmlformats-officedocument.presentationml.notesSlide+xml"/>
  <Override PartName="/ppt/charts/chart22.xml" ContentType="application/vnd.openxmlformats-officedocument.drawingml.chart+xml"/>
  <Override PartName="/ppt/drawings/drawing1.xml" ContentType="application/vnd.openxmlformats-officedocument.drawingml.chartshapes+xml"/>
  <Override PartName="/ppt/tags/tag131.xml" ContentType="application/vnd.openxmlformats-officedocument.presentationml.tags+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charts/chart23.xml" ContentType="application/vnd.openxmlformats-officedocument.drawingml.chart+xml"/>
  <Override PartName="/ppt/charts/style8.xml" ContentType="application/vnd.ms-office.chartstyle+xml"/>
  <Override PartName="/ppt/charts/colors8.xml" ContentType="application/vnd.ms-office.chartcolorstyle+xml"/>
  <Override PartName="/ppt/tags/tag132.xml" ContentType="application/vnd.openxmlformats-officedocument.presentationml.tags+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charts/chart24.xml" ContentType="application/vnd.openxmlformats-officedocument.drawingml.chart+xml"/>
  <Override PartName="/ppt/notesSlides/notesSlide36.xml" ContentType="application/vnd.openxmlformats-officedocument.presentationml.notesSlide+xml"/>
  <Override PartName="/ppt/tags/tag133.xml" ContentType="application/vnd.openxmlformats-officedocument.presentationml.tags+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tags/tag134.xml" ContentType="application/vnd.openxmlformats-officedocument.presentationml.tags+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charts/chart25.xml" ContentType="application/vnd.openxmlformats-officedocument.drawingml.chart+xml"/>
  <Override PartName="/ppt/notesSlides/notesSlide42.xml" ContentType="application/vnd.openxmlformats-officedocument.presentationml.notesSlide+xml"/>
  <Override PartName="/ppt/charts/chart26.xml" ContentType="application/vnd.openxmlformats-officedocument.drawingml.chart+xml"/>
  <Override PartName="/ppt/charts/style9.xml" ContentType="application/vnd.ms-office.chartstyle+xml"/>
  <Override PartName="/ppt/charts/colors9.xml" ContentType="application/vnd.ms-office.chartcolorstyl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tags/tag135.xml" ContentType="application/vnd.openxmlformats-officedocument.presentationml.tags+xml"/>
  <Override PartName="/ppt/notesSlides/notesSlide4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960" r:id="rId2"/>
    <p:sldMasterId id="2147483991" r:id="rId3"/>
    <p:sldMasterId id="2147484020" r:id="rId4"/>
  </p:sldMasterIdLst>
  <p:notesMasterIdLst>
    <p:notesMasterId r:id="rId50"/>
  </p:notesMasterIdLst>
  <p:handoutMasterIdLst>
    <p:handoutMasterId r:id="rId51"/>
  </p:handoutMasterIdLst>
  <p:sldIdLst>
    <p:sldId id="299" r:id="rId5"/>
    <p:sldId id="2147376223" r:id="rId6"/>
    <p:sldId id="4863" r:id="rId7"/>
    <p:sldId id="4834" r:id="rId8"/>
    <p:sldId id="4835" r:id="rId9"/>
    <p:sldId id="4836" r:id="rId10"/>
    <p:sldId id="4847" r:id="rId11"/>
    <p:sldId id="284" r:id="rId12"/>
    <p:sldId id="2147376128" r:id="rId13"/>
    <p:sldId id="4648" r:id="rId14"/>
    <p:sldId id="758" r:id="rId15"/>
    <p:sldId id="2147376113" r:id="rId16"/>
    <p:sldId id="4837" r:id="rId17"/>
    <p:sldId id="4848" r:id="rId18"/>
    <p:sldId id="294" r:id="rId19"/>
    <p:sldId id="399" r:id="rId20"/>
    <p:sldId id="4838" r:id="rId21"/>
    <p:sldId id="4849" r:id="rId22"/>
    <p:sldId id="2147376073" r:id="rId23"/>
    <p:sldId id="291" r:id="rId24"/>
    <p:sldId id="4444" r:id="rId25"/>
    <p:sldId id="318" r:id="rId26"/>
    <p:sldId id="282" r:id="rId27"/>
    <p:sldId id="4840" r:id="rId28"/>
    <p:sldId id="4851" r:id="rId29"/>
    <p:sldId id="2147376235" r:id="rId30"/>
    <p:sldId id="11425" r:id="rId31"/>
    <p:sldId id="2147376236" r:id="rId32"/>
    <p:sldId id="297" r:id="rId33"/>
    <p:sldId id="4841" r:id="rId34"/>
    <p:sldId id="2147376198" r:id="rId35"/>
    <p:sldId id="4842" r:id="rId36"/>
    <p:sldId id="4855" r:id="rId37"/>
    <p:sldId id="4857" r:id="rId38"/>
    <p:sldId id="4625" r:id="rId39"/>
    <p:sldId id="4632" r:id="rId40"/>
    <p:sldId id="4843" r:id="rId41"/>
    <p:sldId id="4852" r:id="rId42"/>
    <p:sldId id="2147376212" r:id="rId43"/>
    <p:sldId id="2147376213" r:id="rId44"/>
    <p:sldId id="4859" r:id="rId45"/>
    <p:sldId id="2147376107" r:id="rId46"/>
    <p:sldId id="2147376222" r:id="rId47"/>
    <p:sldId id="2146848294" r:id="rId48"/>
    <p:sldId id="324" r:id="rId49"/>
  </p:sldIdLst>
  <p:sldSz cx="12192000" cy="6858000"/>
  <p:notesSz cx="6889750" cy="10021888"/>
  <p:custDataLst>
    <p:tags r:id="rId52"/>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TV's Ultimate Nickable Charts" id="{B5D0118F-5E82-4AC1-BE1A-F37055EA3200}">
          <p14:sldIdLst>
            <p14:sldId id="299"/>
            <p14:sldId id="2147376223"/>
            <p14:sldId id="4863"/>
            <p14:sldId id="4834"/>
          </p14:sldIdLst>
        </p14:section>
        <p14:section name="1. TV viewing: The Facts" id="{08D79445-6426-4072-A0E5-6D119D94A2DB}">
          <p14:sldIdLst>
            <p14:sldId id="4835"/>
            <p14:sldId id="4836"/>
            <p14:sldId id="4847"/>
            <p14:sldId id="284"/>
            <p14:sldId id="2147376128"/>
            <p14:sldId id="4648"/>
            <p14:sldId id="758"/>
            <p14:sldId id="2147376113"/>
          </p14:sldIdLst>
        </p14:section>
        <p14:section name="2. TV is a trusted &amp; safe environment for brands" id="{D7BB4210-7D0F-4FF4-B754-28ED7FD97A86}">
          <p14:sldIdLst>
            <p14:sldId id="4837"/>
            <p14:sldId id="4848"/>
            <p14:sldId id="294"/>
            <p14:sldId id="399"/>
          </p14:sldIdLst>
        </p14:section>
        <p14:section name="3. TV: the most effective advertising" id="{F46887E0-BBE6-4394-8E9F-9DE0441B0A9B}">
          <p14:sldIdLst>
            <p14:sldId id="4838"/>
            <p14:sldId id="4849"/>
            <p14:sldId id="2147376073"/>
            <p14:sldId id="291"/>
            <p14:sldId id="4444"/>
            <p14:sldId id="318"/>
            <p14:sldId id="282"/>
          </p14:sldIdLst>
        </p14:section>
        <p14:section name="4. TV unbeatable scale and reach" id="{452F95AA-840D-42A9-ADED-67643C749C22}">
          <p14:sldIdLst>
            <p14:sldId id="4840"/>
            <p14:sldId id="4851"/>
            <p14:sldId id="2147376235"/>
            <p14:sldId id="11425"/>
            <p14:sldId id="2147376236"/>
            <p14:sldId id="297"/>
            <p14:sldId id="4841"/>
            <p14:sldId id="2147376198"/>
          </p14:sldIdLst>
        </p14:section>
        <p14:section name="5. TV is the emotional medium" id="{BA1CF611-F948-40E8-B713-54B5B755D663}">
          <p14:sldIdLst>
            <p14:sldId id="4842"/>
            <p14:sldId id="4855"/>
            <p14:sldId id="4857"/>
            <p14:sldId id="4625"/>
            <p14:sldId id="4632"/>
          </p14:sldIdLst>
        </p14:section>
        <p14:section name="6. TV is great value" id="{B729FB50-BDFB-4A97-9887-EC38721575B0}">
          <p14:sldIdLst>
            <p14:sldId id="4843"/>
            <p14:sldId id="4852"/>
            <p14:sldId id="2147376212"/>
            <p14:sldId id="2147376213"/>
            <p14:sldId id="4859"/>
            <p14:sldId id="2147376107"/>
            <p14:sldId id="2147376222"/>
            <p14:sldId id="2146848294"/>
            <p14:sldId id="324"/>
          </p14:sldIdLst>
        </p14:section>
      </p14:sectionLst>
    </p:ext>
    <p:ext uri="{EFAFB233-063F-42B5-8137-9DF3F51BA10A}">
      <p15:sldGuideLst xmlns:p15="http://schemas.microsoft.com/office/powerpoint/2012/main">
        <p15:guide id="2" pos="3840" userDrawn="1">
          <p15:clr>
            <a:srgbClr val="A4A3A4"/>
          </p15:clr>
        </p15:guide>
        <p15:guide id="3" orient="horz" pos="278" userDrawn="1">
          <p15:clr>
            <a:srgbClr val="A4A3A4"/>
          </p15:clr>
        </p15:guide>
        <p15:guide id="4" orient="horz" pos="3430" userDrawn="1">
          <p15:clr>
            <a:srgbClr val="A4A3A4"/>
          </p15:clr>
        </p15:guide>
        <p15:guide id="5" orient="horz" pos="3475" userDrawn="1">
          <p15:clr>
            <a:srgbClr val="A4A3A4"/>
          </p15:clr>
        </p15:guide>
        <p15:guide id="6" orient="horz" pos="2976" userDrawn="1">
          <p15:clr>
            <a:srgbClr val="A4A3A4"/>
          </p15:clr>
        </p15:guide>
        <p15:guide id="7" orient="horz" pos="1071"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anica Webber" initials="DW" lastIdx="1" clrIdx="0">
    <p:extLst>
      <p:ext uri="{19B8F6BF-5375-455C-9EA6-DF929625EA0E}">
        <p15:presenceInfo xmlns:p15="http://schemas.microsoft.com/office/powerpoint/2012/main" userId="S::danica.webber@thinkbox.tv::f9f86f5a-c997-4a12-9683-9d18c70ea32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42D43"/>
    <a:srgbClr val="FFFFFF"/>
    <a:srgbClr val="E10514"/>
    <a:srgbClr val="A1EDFC"/>
    <a:srgbClr val="EB7305"/>
    <a:srgbClr val="00A2D5"/>
    <a:srgbClr val="FF3F9F"/>
    <a:srgbClr val="95D155"/>
    <a:srgbClr val="00B050"/>
    <a:srgbClr val="0065B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211" autoAdjust="0"/>
    <p:restoredTop sz="73966" autoAdjust="0"/>
  </p:normalViewPr>
  <p:slideViewPr>
    <p:cSldViewPr snapToGrid="0" showGuides="1">
      <p:cViewPr varScale="1">
        <p:scale>
          <a:sx n="55" d="100"/>
          <a:sy n="55" d="100"/>
        </p:scale>
        <p:origin x="1132" y="36"/>
      </p:cViewPr>
      <p:guideLst>
        <p:guide pos="3840"/>
        <p:guide orient="horz" pos="278"/>
        <p:guide orient="horz" pos="3430"/>
        <p:guide orient="horz" pos="3475"/>
        <p:guide orient="horz" pos="2976"/>
        <p:guide orient="horz" pos="1071"/>
      </p:guideLst>
    </p:cSldViewPr>
  </p:slideViewPr>
  <p:outlineViewPr>
    <p:cViewPr>
      <p:scale>
        <a:sx n="33" d="100"/>
        <a:sy n="33" d="100"/>
      </p:scale>
      <p:origin x="0" y="-16800"/>
    </p:cViewPr>
  </p:outlineViewPr>
  <p:notesTextViewPr>
    <p:cViewPr>
      <p:scale>
        <a:sx n="3" d="2"/>
        <a:sy n="3" d="2"/>
      </p:scale>
      <p:origin x="0" y="0"/>
    </p:cViewPr>
  </p:notesTextViewPr>
  <p:sorterViewPr>
    <p:cViewPr varScale="1">
      <p:scale>
        <a:sx n="100" d="100"/>
        <a:sy n="100" d="100"/>
      </p:scale>
      <p:origin x="0" y="-10776"/>
    </p:cViewPr>
  </p:sorterViewPr>
  <p:notesViewPr>
    <p:cSldViewPr snapToGrid="0" showGuides="1">
      <p:cViewPr varScale="1">
        <p:scale>
          <a:sx n="82" d="100"/>
          <a:sy n="82" d="100"/>
        </p:scale>
        <p:origin x="3874" y="67"/>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notesMaster" Target="notesMasters/notesMaster1.xml"/><Relationship Id="rId55"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commentAuthors" Target="commentAuthors.xml"/><Relationship Id="rId5" Type="http://schemas.openxmlformats.org/officeDocument/2006/relationships/slide" Target="slides/slide1.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theme" Target="theme/theme1.xml"/><Relationship Id="rId8" Type="http://schemas.openxmlformats.org/officeDocument/2006/relationships/slide" Target="slides/slide4.xml"/><Relationship Id="rId51" Type="http://schemas.openxmlformats.org/officeDocument/2006/relationships/handoutMaster" Target="handoutMasters/handoutMaster1.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tableStyles" Target="tableStyles.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tags" Target="tags/tag1.xml"/></Relationships>
</file>

<file path=ppt/charts/_rels/chart1.xml.rels><?xml version="1.0" encoding="UTF-8" standalone="yes"?>
<Relationships xmlns="http://schemas.openxmlformats.org/package/2006/relationships"><Relationship Id="rId2" Type="http://schemas.openxmlformats.org/officeDocument/2006/relationships/package" Target="../embeddings/Microsoft_Excel_Worksheet.xlsx"/><Relationship Id="rId1" Type="http://schemas.openxmlformats.org/officeDocument/2006/relationships/themeOverride" Target="../theme/themeOverride1.xml"/></Relationships>
</file>

<file path=ppt/charts/_rels/chart10.xml.rels><?xml version="1.0" encoding="UTF-8" standalone="yes"?>
<Relationships xmlns="http://schemas.openxmlformats.org/package/2006/relationships"><Relationship Id="rId2" Type="http://schemas.openxmlformats.org/officeDocument/2006/relationships/package" Target="../embeddings/Microsoft_Excel_Worksheet9.xlsx"/><Relationship Id="rId1" Type="http://schemas.openxmlformats.org/officeDocument/2006/relationships/themeOverride" Target="../theme/themeOverride8.xml"/></Relationships>
</file>

<file path=ppt/charts/_rels/chart11.xml.rels><?xml version="1.0" encoding="UTF-8" standalone="yes"?>
<Relationships xmlns="http://schemas.openxmlformats.org/package/2006/relationships"><Relationship Id="rId2" Type="http://schemas.openxmlformats.org/officeDocument/2006/relationships/package" Target="../embeddings/Microsoft_Excel_Worksheet10.xlsx"/><Relationship Id="rId1" Type="http://schemas.openxmlformats.org/officeDocument/2006/relationships/themeOverride" Target="../theme/themeOverride9.xml"/></Relationships>
</file>

<file path=ppt/charts/_rels/chart12.xml.rels><?xml version="1.0" encoding="UTF-8" standalone="yes"?>
<Relationships xmlns="http://schemas.openxmlformats.org/package/2006/relationships"><Relationship Id="rId2" Type="http://schemas.openxmlformats.org/officeDocument/2006/relationships/package" Target="../embeddings/Microsoft_Excel_Worksheet11.xlsx"/><Relationship Id="rId1" Type="http://schemas.openxmlformats.org/officeDocument/2006/relationships/themeOverride" Target="../theme/themeOverride10.xml"/></Relationships>
</file>

<file path=ppt/charts/_rels/chart13.xml.rels><?xml version="1.0" encoding="UTF-8" standalone="yes"?>
<Relationships xmlns="http://schemas.openxmlformats.org/package/2006/relationships"><Relationship Id="rId2" Type="http://schemas.openxmlformats.org/officeDocument/2006/relationships/package" Target="../embeddings/Microsoft_Excel_Worksheet12.xlsx"/><Relationship Id="rId1" Type="http://schemas.openxmlformats.org/officeDocument/2006/relationships/themeOverride" Target="../theme/themeOverride11.xml"/></Relationships>
</file>

<file path=ppt/charts/_rels/chart14.xml.rels><?xml version="1.0" encoding="UTF-8" standalone="yes"?>
<Relationships xmlns="http://schemas.openxmlformats.org/package/2006/relationships"><Relationship Id="rId2" Type="http://schemas.openxmlformats.org/officeDocument/2006/relationships/package" Target="../embeddings/Microsoft_Excel_Worksheet13.xlsx"/><Relationship Id="rId1" Type="http://schemas.openxmlformats.org/officeDocument/2006/relationships/themeOverride" Target="../theme/themeOverride12.xml"/></Relationships>
</file>

<file path=ppt/charts/_rels/chart15.xml.rels><?xml version="1.0" encoding="UTF-8" standalone="yes"?>
<Relationships xmlns="http://schemas.openxmlformats.org/package/2006/relationships"><Relationship Id="rId2" Type="http://schemas.openxmlformats.org/officeDocument/2006/relationships/package" Target="../embeddings/Microsoft_Excel_Worksheet14.xlsx"/><Relationship Id="rId1" Type="http://schemas.openxmlformats.org/officeDocument/2006/relationships/themeOverride" Target="../theme/themeOverride13.xml"/></Relationships>
</file>

<file path=ppt/charts/_rels/chart16.xml.rels><?xml version="1.0" encoding="UTF-8" standalone="yes"?>
<Relationships xmlns="http://schemas.openxmlformats.org/package/2006/relationships"><Relationship Id="rId3" Type="http://schemas.openxmlformats.org/officeDocument/2006/relationships/package" Target="../embeddings/Microsoft_Excel_Worksheet15.xlsx"/><Relationship Id="rId2" Type="http://schemas.microsoft.com/office/2011/relationships/chartColorStyle" Target="colors3.xml"/><Relationship Id="rId1" Type="http://schemas.microsoft.com/office/2011/relationships/chartStyle" Target="style3.xml"/></Relationships>
</file>

<file path=ppt/charts/_rels/chart17.xml.rels><?xml version="1.0" encoding="UTF-8" standalone="yes"?>
<Relationships xmlns="http://schemas.openxmlformats.org/package/2006/relationships"><Relationship Id="rId3" Type="http://schemas.openxmlformats.org/officeDocument/2006/relationships/package" Target="../embeddings/Microsoft_Excel_Worksheet16.xlsx"/><Relationship Id="rId2" Type="http://schemas.microsoft.com/office/2011/relationships/chartColorStyle" Target="colors4.xml"/><Relationship Id="rId1" Type="http://schemas.microsoft.com/office/2011/relationships/chartStyle" Target="style4.xml"/></Relationships>
</file>

<file path=ppt/charts/_rels/chart18.xml.rels><?xml version="1.0" encoding="UTF-8" standalone="yes"?>
<Relationships xmlns="http://schemas.openxmlformats.org/package/2006/relationships"><Relationship Id="rId3" Type="http://schemas.openxmlformats.org/officeDocument/2006/relationships/package" Target="../embeddings/Microsoft_Excel_Worksheet17.xlsx"/><Relationship Id="rId2" Type="http://schemas.microsoft.com/office/2011/relationships/chartColorStyle" Target="colors5.xml"/><Relationship Id="rId1" Type="http://schemas.microsoft.com/office/2011/relationships/chartStyle" Target="style5.xml"/></Relationships>
</file>

<file path=ppt/charts/_rels/chart19.xml.rels><?xml version="1.0" encoding="UTF-8" standalone="yes"?>
<Relationships xmlns="http://schemas.openxmlformats.org/package/2006/relationships"><Relationship Id="rId3" Type="http://schemas.openxmlformats.org/officeDocument/2006/relationships/oleObject" Target="NULL" TargetMode="External"/><Relationship Id="rId2" Type="http://schemas.microsoft.com/office/2011/relationships/chartColorStyle" Target="colors6.xml"/><Relationship Id="rId1" Type="http://schemas.microsoft.com/office/2011/relationships/chartStyle" Target="style6.xml"/></Relationships>
</file>

<file path=ppt/charts/_rels/chart2.xml.rels><?xml version="1.0" encoding="UTF-8" standalone="yes"?>
<Relationships xmlns="http://schemas.openxmlformats.org/package/2006/relationships"><Relationship Id="rId2" Type="http://schemas.openxmlformats.org/officeDocument/2006/relationships/package" Target="../embeddings/Microsoft_Excel_Worksheet1.xlsx"/><Relationship Id="rId1" Type="http://schemas.openxmlformats.org/officeDocument/2006/relationships/themeOverride" Target="../theme/themeOverride2.xml"/></Relationships>
</file>

<file path=ppt/charts/_rels/chart20.xml.rels><?xml version="1.0" encoding="UTF-8" standalone="yes"?>
<Relationships xmlns="http://schemas.openxmlformats.org/package/2006/relationships"><Relationship Id="rId3" Type="http://schemas.openxmlformats.org/officeDocument/2006/relationships/oleObject" Target="NULL" TargetMode="External"/><Relationship Id="rId2" Type="http://schemas.microsoft.com/office/2011/relationships/chartColorStyle" Target="colors7.xml"/><Relationship Id="rId1" Type="http://schemas.microsoft.com/office/2011/relationships/chartStyle" Target="style7.xml"/></Relationships>
</file>

<file path=ppt/charts/_rels/chart21.xml.rels><?xml version="1.0" encoding="UTF-8" standalone="yes"?>
<Relationships xmlns="http://schemas.openxmlformats.org/package/2006/relationships"><Relationship Id="rId1" Type="http://schemas.openxmlformats.org/officeDocument/2006/relationships/package" Target="../embeddings/Microsoft_Excel_Worksheet18.xlsx"/></Relationships>
</file>

<file path=ppt/charts/_rels/chart22.xml.rels><?xml version="1.0" encoding="UTF-8" standalone="yes"?>
<Relationships xmlns="http://schemas.openxmlformats.org/package/2006/relationships"><Relationship Id="rId8" Type="http://schemas.openxmlformats.org/officeDocument/2006/relationships/oleObject" Target="NULL" TargetMode="External"/><Relationship Id="rId3" Type="http://schemas.openxmlformats.org/officeDocument/2006/relationships/image" Target="../media/image47.png"/><Relationship Id="rId7" Type="http://schemas.openxmlformats.org/officeDocument/2006/relationships/image" Target="../media/image51.png"/><Relationship Id="rId2" Type="http://schemas.openxmlformats.org/officeDocument/2006/relationships/image" Target="../media/image46.png"/><Relationship Id="rId1" Type="http://schemas.openxmlformats.org/officeDocument/2006/relationships/image" Target="../media/image45.png"/><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 Id="rId9" Type="http://schemas.openxmlformats.org/officeDocument/2006/relationships/chartUserShapes" Target="../drawings/drawing1.xml"/></Relationships>
</file>

<file path=ppt/charts/_rels/chart23.xml.rels><?xml version="1.0" encoding="UTF-8" standalone="yes"?>
<Relationships xmlns="http://schemas.openxmlformats.org/package/2006/relationships"><Relationship Id="rId3" Type="http://schemas.openxmlformats.org/officeDocument/2006/relationships/package" Target="../embeddings/Microsoft_Excel_Worksheet19.xlsx"/><Relationship Id="rId2" Type="http://schemas.microsoft.com/office/2011/relationships/chartColorStyle" Target="colors8.xml"/><Relationship Id="rId1" Type="http://schemas.microsoft.com/office/2011/relationships/chartStyle" Target="style8.xml"/></Relationships>
</file>

<file path=ppt/charts/_rels/chart24.xml.rels><?xml version="1.0" encoding="UTF-8" standalone="yes"?>
<Relationships xmlns="http://schemas.openxmlformats.org/package/2006/relationships"><Relationship Id="rId1" Type="http://schemas.openxmlformats.org/officeDocument/2006/relationships/package" Target="../embeddings/Microsoft_Excel_Worksheet20.xlsx"/></Relationships>
</file>

<file path=ppt/charts/_rels/chart25.xml.rels><?xml version="1.0" encoding="UTF-8" standalone="yes"?>
<Relationships xmlns="http://schemas.openxmlformats.org/package/2006/relationships"><Relationship Id="rId1" Type="http://schemas.openxmlformats.org/officeDocument/2006/relationships/package" Target="../embeddings/Microsoft_Excel_Worksheet21.xlsx"/></Relationships>
</file>

<file path=ppt/charts/_rels/chart26.xml.rels><?xml version="1.0" encoding="UTF-8" standalone="yes"?>
<Relationships xmlns="http://schemas.openxmlformats.org/package/2006/relationships"><Relationship Id="rId3" Type="http://schemas.openxmlformats.org/officeDocument/2006/relationships/package" Target="../embeddings/Microsoft_Excel_Worksheet22.xlsx"/><Relationship Id="rId2" Type="http://schemas.microsoft.com/office/2011/relationships/chartColorStyle" Target="colors9.xml"/><Relationship Id="rId1" Type="http://schemas.microsoft.com/office/2011/relationships/chartStyle" Target="style9.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1.xml"/><Relationship Id="rId1" Type="http://schemas.microsoft.com/office/2011/relationships/chartStyle" Target="style1.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2.xml"/><Relationship Id="rId1" Type="http://schemas.microsoft.com/office/2011/relationships/chartStyle" Target="style2.xml"/></Relationships>
</file>

<file path=ppt/charts/_rels/chart5.xml.rels><?xml version="1.0" encoding="UTF-8" standalone="yes"?>
<Relationships xmlns="http://schemas.openxmlformats.org/package/2006/relationships"><Relationship Id="rId2" Type="http://schemas.openxmlformats.org/officeDocument/2006/relationships/package" Target="../embeddings/Microsoft_Excel_Worksheet4.xlsx"/><Relationship Id="rId1" Type="http://schemas.openxmlformats.org/officeDocument/2006/relationships/themeOverride" Target="../theme/themeOverride3.xml"/></Relationships>
</file>

<file path=ppt/charts/_rels/chart6.xml.rels><?xml version="1.0" encoding="UTF-8" standalone="yes"?>
<Relationships xmlns="http://schemas.openxmlformats.org/package/2006/relationships"><Relationship Id="rId2" Type="http://schemas.openxmlformats.org/officeDocument/2006/relationships/package" Target="../embeddings/Microsoft_Excel_Worksheet5.xlsx"/><Relationship Id="rId1" Type="http://schemas.openxmlformats.org/officeDocument/2006/relationships/themeOverride" Target="../theme/themeOverride4.xml"/></Relationships>
</file>

<file path=ppt/charts/_rels/chart7.xml.rels><?xml version="1.0" encoding="UTF-8" standalone="yes"?>
<Relationships xmlns="http://schemas.openxmlformats.org/package/2006/relationships"><Relationship Id="rId2" Type="http://schemas.openxmlformats.org/officeDocument/2006/relationships/package" Target="../embeddings/Microsoft_Excel_Worksheet6.xlsx"/><Relationship Id="rId1" Type="http://schemas.openxmlformats.org/officeDocument/2006/relationships/themeOverride" Target="../theme/themeOverride5.xml"/></Relationships>
</file>

<file path=ppt/charts/_rels/chart8.xml.rels><?xml version="1.0" encoding="UTF-8" standalone="yes"?>
<Relationships xmlns="http://schemas.openxmlformats.org/package/2006/relationships"><Relationship Id="rId2" Type="http://schemas.openxmlformats.org/officeDocument/2006/relationships/package" Target="../embeddings/Microsoft_Excel_Worksheet7.xlsx"/><Relationship Id="rId1" Type="http://schemas.openxmlformats.org/officeDocument/2006/relationships/themeOverride" Target="../theme/themeOverride6.xml"/></Relationships>
</file>

<file path=ppt/charts/_rels/chart9.xml.rels><?xml version="1.0" encoding="UTF-8" standalone="yes"?>
<Relationships xmlns="http://schemas.openxmlformats.org/package/2006/relationships"><Relationship Id="rId2" Type="http://schemas.openxmlformats.org/officeDocument/2006/relationships/package" Target="../embeddings/Microsoft_Excel_Worksheet8.xlsx"/><Relationship Id="rId1" Type="http://schemas.openxmlformats.org/officeDocument/2006/relationships/themeOverride" Target="../theme/themeOverride7.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7.3884177097342185E-2"/>
          <c:y val="0.12833241713494584"/>
          <c:w val="0.75793881334981461"/>
          <c:h val="0.7612789111491165"/>
        </c:manualLayout>
      </c:layout>
      <c:areaChart>
        <c:grouping val="stacked"/>
        <c:varyColors val="0"/>
        <c:ser>
          <c:idx val="0"/>
          <c:order val="0"/>
          <c:tx>
            <c:strRef>
              <c:f>Sheet1!$B$1</c:f>
              <c:strCache>
                <c:ptCount val="1"/>
                <c:pt idx="0">
                  <c:v>Broadcaster TV</c:v>
                </c:pt>
              </c:strCache>
            </c:strRef>
          </c:tx>
          <c:spPr>
            <a:solidFill>
              <a:srgbClr val="E10514"/>
            </a:solidFill>
            <a:ln>
              <a:solidFill>
                <a:srgbClr val="E10514"/>
              </a:solidFill>
            </a:ln>
          </c:spPr>
          <c:cat>
            <c:numRef>
              <c:f>Sheet1!$A$2:$A$9</c:f>
              <c:numCache>
                <c:formatCode>General</c:formatCode>
                <c:ptCount val="8"/>
                <c:pt idx="0">
                  <c:v>2015</c:v>
                </c:pt>
                <c:pt idx="1">
                  <c:v>2016</c:v>
                </c:pt>
                <c:pt idx="2">
                  <c:v>2017</c:v>
                </c:pt>
                <c:pt idx="3">
                  <c:v>2018</c:v>
                </c:pt>
                <c:pt idx="4">
                  <c:v>2019</c:v>
                </c:pt>
                <c:pt idx="5">
                  <c:v>2020</c:v>
                </c:pt>
                <c:pt idx="6">
                  <c:v>2021</c:v>
                </c:pt>
                <c:pt idx="7" formatCode="0">
                  <c:v>2022</c:v>
                </c:pt>
              </c:numCache>
            </c:numRef>
          </c:cat>
          <c:val>
            <c:numRef>
              <c:f>Sheet1!$B$2:$B$9</c:f>
              <c:numCache>
                <c:formatCode>[$-F400]h:mm:ss\ AM/PM</c:formatCode>
                <c:ptCount val="8"/>
                <c:pt idx="0">
                  <c:v>0.17020833333333335</c:v>
                </c:pt>
                <c:pt idx="1">
                  <c:v>0.16814241013724712</c:v>
                </c:pt>
                <c:pt idx="2">
                  <c:v>0.16312680565474041</c:v>
                </c:pt>
                <c:pt idx="3">
                  <c:v>0.15615321403123883</c:v>
                </c:pt>
                <c:pt idx="4">
                  <c:v>0.1504698494599023</c:v>
                </c:pt>
                <c:pt idx="5">
                  <c:v>0.15944444444444444</c:v>
                </c:pt>
                <c:pt idx="6">
                  <c:v>0.14513236672817889</c:v>
                </c:pt>
                <c:pt idx="7">
                  <c:v>0.12915277777777776</c:v>
                </c:pt>
              </c:numCache>
            </c:numRef>
          </c:val>
          <c:extLst>
            <c:ext xmlns:c16="http://schemas.microsoft.com/office/drawing/2014/chart" uri="{C3380CC4-5D6E-409C-BE32-E72D297353CC}">
              <c16:uniqueId val="{00000000-B9F1-4DD2-864D-15C23E871B8F}"/>
            </c:ext>
          </c:extLst>
        </c:ser>
        <c:ser>
          <c:idx val="1"/>
          <c:order val="1"/>
          <c:tx>
            <c:strRef>
              <c:f>Sheet1!$C$1</c:f>
              <c:strCache>
                <c:ptCount val="1"/>
                <c:pt idx="0">
                  <c:v>SVOD</c:v>
                </c:pt>
              </c:strCache>
            </c:strRef>
          </c:tx>
          <c:spPr>
            <a:solidFill>
              <a:srgbClr val="FD878F"/>
            </a:solidFill>
            <a:ln w="25400">
              <a:noFill/>
            </a:ln>
          </c:spPr>
          <c:cat>
            <c:numRef>
              <c:f>Sheet1!$A$2:$A$9</c:f>
              <c:numCache>
                <c:formatCode>General</c:formatCode>
                <c:ptCount val="8"/>
                <c:pt idx="0">
                  <c:v>2015</c:v>
                </c:pt>
                <c:pt idx="1">
                  <c:v>2016</c:v>
                </c:pt>
                <c:pt idx="2">
                  <c:v>2017</c:v>
                </c:pt>
                <c:pt idx="3">
                  <c:v>2018</c:v>
                </c:pt>
                <c:pt idx="4">
                  <c:v>2019</c:v>
                </c:pt>
                <c:pt idx="5">
                  <c:v>2020</c:v>
                </c:pt>
                <c:pt idx="6">
                  <c:v>2021</c:v>
                </c:pt>
                <c:pt idx="7" formatCode="0">
                  <c:v>2022</c:v>
                </c:pt>
              </c:numCache>
            </c:numRef>
          </c:cat>
          <c:val>
            <c:numRef>
              <c:f>Sheet1!$C$2:$C$9</c:f>
              <c:numCache>
                <c:formatCode>[$-F400]h:mm:ss\ AM/PM</c:formatCode>
                <c:ptCount val="8"/>
                <c:pt idx="0">
                  <c:v>5.9541666666666666E-3</c:v>
                </c:pt>
                <c:pt idx="1">
                  <c:v>7.2374999999999991E-3</c:v>
                </c:pt>
                <c:pt idx="2">
                  <c:v>1.0145833333333333E-2</c:v>
                </c:pt>
                <c:pt idx="3">
                  <c:v>1.6987499999999999E-2</c:v>
                </c:pt>
                <c:pt idx="4">
                  <c:v>2.1929166666666666E-2</c:v>
                </c:pt>
                <c:pt idx="5">
                  <c:v>3.2183333333333335E-2</c:v>
                </c:pt>
                <c:pt idx="6">
                  <c:v>3.7225000000000001E-2</c:v>
                </c:pt>
                <c:pt idx="7">
                  <c:v>3.1937499999999994E-2</c:v>
                </c:pt>
              </c:numCache>
            </c:numRef>
          </c:val>
          <c:extLst>
            <c:ext xmlns:c16="http://schemas.microsoft.com/office/drawing/2014/chart" uri="{C3380CC4-5D6E-409C-BE32-E72D297353CC}">
              <c16:uniqueId val="{00000001-B9F1-4DD2-864D-15C23E871B8F}"/>
            </c:ext>
          </c:extLst>
        </c:ser>
        <c:ser>
          <c:idx val="2"/>
          <c:order val="2"/>
          <c:tx>
            <c:strRef>
              <c:f>Sheet1!$D$1</c:f>
              <c:strCache>
                <c:ptCount val="1"/>
                <c:pt idx="0">
                  <c:v>DVD</c:v>
                </c:pt>
              </c:strCache>
            </c:strRef>
          </c:tx>
          <c:spPr>
            <a:solidFill>
              <a:srgbClr val="00AE4C"/>
            </a:solidFill>
          </c:spPr>
          <c:cat>
            <c:numRef>
              <c:f>Sheet1!$A$2:$A$9</c:f>
              <c:numCache>
                <c:formatCode>General</c:formatCode>
                <c:ptCount val="8"/>
                <c:pt idx="0">
                  <c:v>2015</c:v>
                </c:pt>
                <c:pt idx="1">
                  <c:v>2016</c:v>
                </c:pt>
                <c:pt idx="2">
                  <c:v>2017</c:v>
                </c:pt>
                <c:pt idx="3">
                  <c:v>2018</c:v>
                </c:pt>
                <c:pt idx="4">
                  <c:v>2019</c:v>
                </c:pt>
                <c:pt idx="5">
                  <c:v>2020</c:v>
                </c:pt>
                <c:pt idx="6">
                  <c:v>2021</c:v>
                </c:pt>
                <c:pt idx="7" formatCode="0">
                  <c:v>2022</c:v>
                </c:pt>
              </c:numCache>
            </c:numRef>
          </c:cat>
          <c:val>
            <c:numRef>
              <c:f>Sheet1!$D$2:$D$9</c:f>
              <c:numCache>
                <c:formatCode>[$-F400]h:mm:ss\ AM/PM</c:formatCode>
                <c:ptCount val="8"/>
                <c:pt idx="0">
                  <c:v>5.3458333333333326E-3</c:v>
                </c:pt>
                <c:pt idx="1">
                  <c:v>5.6250000000000007E-3</c:v>
                </c:pt>
                <c:pt idx="2">
                  <c:v>5.0750000000000005E-3</c:v>
                </c:pt>
                <c:pt idx="3">
                  <c:v>4.8958333333333336E-3</c:v>
                </c:pt>
                <c:pt idx="4">
                  <c:v>3.8916666666666665E-3</c:v>
                </c:pt>
                <c:pt idx="5">
                  <c:v>4.2166666666666663E-3</c:v>
                </c:pt>
                <c:pt idx="6">
                  <c:v>3.1041666666666665E-3</c:v>
                </c:pt>
                <c:pt idx="7">
                  <c:v>1.7166666666666667E-3</c:v>
                </c:pt>
              </c:numCache>
            </c:numRef>
          </c:val>
          <c:extLst>
            <c:ext xmlns:c16="http://schemas.microsoft.com/office/drawing/2014/chart" uri="{C3380CC4-5D6E-409C-BE32-E72D297353CC}">
              <c16:uniqueId val="{00000002-B9F1-4DD2-864D-15C23E871B8F}"/>
            </c:ext>
          </c:extLst>
        </c:ser>
        <c:ser>
          <c:idx val="3"/>
          <c:order val="3"/>
          <c:tx>
            <c:strRef>
              <c:f>Sheet1!$E$1</c:f>
              <c:strCache>
                <c:ptCount val="1"/>
                <c:pt idx="0">
                  <c:v>Cinema</c:v>
                </c:pt>
              </c:strCache>
            </c:strRef>
          </c:tx>
          <c:spPr>
            <a:solidFill>
              <a:srgbClr val="24FF79"/>
            </a:solidFill>
          </c:spPr>
          <c:cat>
            <c:numRef>
              <c:f>Sheet1!$A$2:$A$9</c:f>
              <c:numCache>
                <c:formatCode>General</c:formatCode>
                <c:ptCount val="8"/>
                <c:pt idx="0">
                  <c:v>2015</c:v>
                </c:pt>
                <c:pt idx="1">
                  <c:v>2016</c:v>
                </c:pt>
                <c:pt idx="2">
                  <c:v>2017</c:v>
                </c:pt>
                <c:pt idx="3">
                  <c:v>2018</c:v>
                </c:pt>
                <c:pt idx="4">
                  <c:v>2019</c:v>
                </c:pt>
                <c:pt idx="5">
                  <c:v>2020</c:v>
                </c:pt>
                <c:pt idx="6">
                  <c:v>2021</c:v>
                </c:pt>
                <c:pt idx="7" formatCode="0">
                  <c:v>2022</c:v>
                </c:pt>
              </c:numCache>
            </c:numRef>
          </c:cat>
          <c:val>
            <c:numRef>
              <c:f>Sheet1!$E$2:$E$9</c:f>
              <c:numCache>
                <c:formatCode>[$-F400]h:mm:ss\ AM/PM</c:formatCode>
                <c:ptCount val="8"/>
                <c:pt idx="0">
                  <c:v>1.2708333333333335E-3</c:v>
                </c:pt>
                <c:pt idx="1">
                  <c:v>1.4541666666666665E-3</c:v>
                </c:pt>
                <c:pt idx="2">
                  <c:v>1.5458333333333333E-3</c:v>
                </c:pt>
                <c:pt idx="3">
                  <c:v>1.4875000000000003E-3</c:v>
                </c:pt>
                <c:pt idx="4">
                  <c:v>1.2875E-3</c:v>
                </c:pt>
                <c:pt idx="5">
                  <c:v>2.541666666666667E-4</c:v>
                </c:pt>
                <c:pt idx="6">
                  <c:v>1.2499999999999999E-5</c:v>
                </c:pt>
                <c:pt idx="7">
                  <c:v>1.2499999999999998E-3</c:v>
                </c:pt>
              </c:numCache>
            </c:numRef>
          </c:val>
          <c:extLst>
            <c:ext xmlns:c16="http://schemas.microsoft.com/office/drawing/2014/chart" uri="{C3380CC4-5D6E-409C-BE32-E72D297353CC}">
              <c16:uniqueId val="{00000003-B9F1-4DD2-864D-15C23E871B8F}"/>
            </c:ext>
          </c:extLst>
        </c:ser>
        <c:ser>
          <c:idx val="4"/>
          <c:order val="4"/>
          <c:tx>
            <c:strRef>
              <c:f>Sheet1!$F$1</c:f>
              <c:strCache>
                <c:ptCount val="1"/>
                <c:pt idx="0">
                  <c:v>Other online video</c:v>
                </c:pt>
              </c:strCache>
            </c:strRef>
          </c:tx>
          <c:spPr>
            <a:solidFill>
              <a:srgbClr val="004F87"/>
            </a:solidFill>
            <a:ln>
              <a:noFill/>
            </a:ln>
          </c:spPr>
          <c:cat>
            <c:numRef>
              <c:f>Sheet1!$A$2:$A$9</c:f>
              <c:numCache>
                <c:formatCode>General</c:formatCode>
                <c:ptCount val="8"/>
                <c:pt idx="0">
                  <c:v>2015</c:v>
                </c:pt>
                <c:pt idx="1">
                  <c:v>2016</c:v>
                </c:pt>
                <c:pt idx="2">
                  <c:v>2017</c:v>
                </c:pt>
                <c:pt idx="3">
                  <c:v>2018</c:v>
                </c:pt>
                <c:pt idx="4">
                  <c:v>2019</c:v>
                </c:pt>
                <c:pt idx="5">
                  <c:v>2020</c:v>
                </c:pt>
                <c:pt idx="6">
                  <c:v>2021</c:v>
                </c:pt>
                <c:pt idx="7" formatCode="0">
                  <c:v>2022</c:v>
                </c:pt>
              </c:numCache>
            </c:numRef>
          </c:cat>
          <c:val>
            <c:numRef>
              <c:f>Sheet1!$F$2:$F$9</c:f>
              <c:numCache>
                <c:formatCode>[$-F400]h:mm:ss\ AM/PM</c:formatCode>
                <c:ptCount val="8"/>
                <c:pt idx="0">
                  <c:v>2.8625E-3</c:v>
                </c:pt>
                <c:pt idx="1">
                  <c:v>4.1749999999999999E-3</c:v>
                </c:pt>
                <c:pt idx="2">
                  <c:v>4.2791666666666664E-3</c:v>
                </c:pt>
                <c:pt idx="3">
                  <c:v>1.8541666666666667E-3</c:v>
                </c:pt>
                <c:pt idx="4">
                  <c:v>2.0416666666666665E-3</c:v>
                </c:pt>
                <c:pt idx="5">
                  <c:v>3.7916666666666667E-3</c:v>
                </c:pt>
                <c:pt idx="6">
                  <c:v>2.7333333333333337E-3</c:v>
                </c:pt>
                <c:pt idx="7">
                  <c:v>2.3395833333333333E-3</c:v>
                </c:pt>
              </c:numCache>
            </c:numRef>
          </c:val>
          <c:extLst>
            <c:ext xmlns:c16="http://schemas.microsoft.com/office/drawing/2014/chart" uri="{C3380CC4-5D6E-409C-BE32-E72D297353CC}">
              <c16:uniqueId val="{00000000-9075-4441-A94F-036DB1C8A320}"/>
            </c:ext>
          </c:extLst>
        </c:ser>
        <c:ser>
          <c:idx val="7"/>
          <c:order val="5"/>
          <c:tx>
            <c:strRef>
              <c:f>Sheet1!$G$1</c:f>
              <c:strCache>
                <c:ptCount val="1"/>
                <c:pt idx="0">
                  <c:v>YouTube</c:v>
                </c:pt>
              </c:strCache>
            </c:strRef>
          </c:tx>
          <c:spPr>
            <a:solidFill>
              <a:srgbClr val="39ACFF"/>
            </a:solidFill>
            <a:ln>
              <a:noFill/>
            </a:ln>
          </c:spPr>
          <c:cat>
            <c:numRef>
              <c:f>Sheet1!$A$2:$A$9</c:f>
              <c:numCache>
                <c:formatCode>General</c:formatCode>
                <c:ptCount val="8"/>
                <c:pt idx="0">
                  <c:v>2015</c:v>
                </c:pt>
                <c:pt idx="1">
                  <c:v>2016</c:v>
                </c:pt>
                <c:pt idx="2">
                  <c:v>2017</c:v>
                </c:pt>
                <c:pt idx="3">
                  <c:v>2018</c:v>
                </c:pt>
                <c:pt idx="4">
                  <c:v>2019</c:v>
                </c:pt>
                <c:pt idx="5">
                  <c:v>2020</c:v>
                </c:pt>
                <c:pt idx="6">
                  <c:v>2021</c:v>
                </c:pt>
                <c:pt idx="7" formatCode="0">
                  <c:v>2022</c:v>
                </c:pt>
              </c:numCache>
            </c:numRef>
          </c:cat>
          <c:val>
            <c:numRef>
              <c:f>Sheet1!$G$2:$G$9</c:f>
              <c:numCache>
                <c:formatCode>[$-F400]h:mm:ss\ AM/PM</c:formatCode>
                <c:ptCount val="8"/>
                <c:pt idx="0">
                  <c:v>4.5333333333333328E-3</c:v>
                </c:pt>
                <c:pt idx="1">
                  <c:v>5.5750000000000001E-3</c:v>
                </c:pt>
                <c:pt idx="2">
                  <c:v>9.0333333333333325E-3</c:v>
                </c:pt>
                <c:pt idx="3">
                  <c:v>1.11E-2</c:v>
                </c:pt>
                <c:pt idx="4">
                  <c:v>1.2749999999999999E-2</c:v>
                </c:pt>
                <c:pt idx="5">
                  <c:v>1.8095833333333332E-2</c:v>
                </c:pt>
                <c:pt idx="6">
                  <c:v>1.4195833333333333E-2</c:v>
                </c:pt>
                <c:pt idx="7">
                  <c:v>1.5424999999999999E-2</c:v>
                </c:pt>
              </c:numCache>
            </c:numRef>
          </c:val>
          <c:extLst>
            <c:ext xmlns:c16="http://schemas.microsoft.com/office/drawing/2014/chart" uri="{C3380CC4-5D6E-409C-BE32-E72D297353CC}">
              <c16:uniqueId val="{00000000-3422-4ED2-8C18-4E689444D11E}"/>
            </c:ext>
          </c:extLst>
        </c:ser>
        <c:ser>
          <c:idx val="5"/>
          <c:order val="6"/>
          <c:tx>
            <c:strRef>
              <c:f>Sheet1!$H$1</c:f>
              <c:strCache>
                <c:ptCount val="1"/>
                <c:pt idx="0">
                  <c:v>TikTok</c:v>
                </c:pt>
              </c:strCache>
            </c:strRef>
          </c:tx>
          <c:spPr>
            <a:solidFill>
              <a:srgbClr val="BAE2FF"/>
            </a:solidFill>
            <a:ln>
              <a:solidFill>
                <a:srgbClr val="BAE2FF"/>
              </a:solidFill>
            </a:ln>
          </c:spPr>
          <c:cat>
            <c:numRef>
              <c:f>Sheet1!$A$2:$A$9</c:f>
              <c:numCache>
                <c:formatCode>General</c:formatCode>
                <c:ptCount val="8"/>
                <c:pt idx="0">
                  <c:v>2015</c:v>
                </c:pt>
                <c:pt idx="1">
                  <c:v>2016</c:v>
                </c:pt>
                <c:pt idx="2">
                  <c:v>2017</c:v>
                </c:pt>
                <c:pt idx="3">
                  <c:v>2018</c:v>
                </c:pt>
                <c:pt idx="4">
                  <c:v>2019</c:v>
                </c:pt>
                <c:pt idx="5">
                  <c:v>2020</c:v>
                </c:pt>
                <c:pt idx="6">
                  <c:v>2021</c:v>
                </c:pt>
                <c:pt idx="7" formatCode="0">
                  <c:v>2022</c:v>
                </c:pt>
              </c:numCache>
            </c:numRef>
          </c:cat>
          <c:val>
            <c:numRef>
              <c:f>Sheet1!$H$2:$H$9</c:f>
              <c:numCache>
                <c:formatCode>[$-F400]h:mm:ss\ AM/PM</c:formatCode>
                <c:ptCount val="8"/>
                <c:pt idx="0">
                  <c:v>0</c:v>
                </c:pt>
                <c:pt idx="1">
                  <c:v>0</c:v>
                </c:pt>
                <c:pt idx="2">
                  <c:v>0</c:v>
                </c:pt>
                <c:pt idx="3">
                  <c:v>0</c:v>
                </c:pt>
                <c:pt idx="4">
                  <c:v>0</c:v>
                </c:pt>
                <c:pt idx="5">
                  <c:v>3.4833333333333335E-3</c:v>
                </c:pt>
                <c:pt idx="6">
                  <c:v>5.7041666666666673E-3</c:v>
                </c:pt>
                <c:pt idx="7">
                  <c:v>9.5750000000000002E-3</c:v>
                </c:pt>
              </c:numCache>
            </c:numRef>
          </c:val>
          <c:extLst>
            <c:ext xmlns:c16="http://schemas.microsoft.com/office/drawing/2014/chart" uri="{C3380CC4-5D6E-409C-BE32-E72D297353CC}">
              <c16:uniqueId val="{00000001-9075-4441-A94F-036DB1C8A320}"/>
            </c:ext>
          </c:extLst>
        </c:ser>
        <c:dLbls>
          <c:showLegendKey val="0"/>
          <c:showVal val="0"/>
          <c:showCatName val="0"/>
          <c:showSerName val="0"/>
          <c:showPercent val="0"/>
          <c:showBubbleSize val="0"/>
        </c:dLbls>
        <c:axId val="34584448"/>
        <c:axId val="34585984"/>
      </c:areaChart>
      <c:catAx>
        <c:axId val="34584448"/>
        <c:scaling>
          <c:orientation val="minMax"/>
        </c:scaling>
        <c:delete val="0"/>
        <c:axPos val="b"/>
        <c:numFmt formatCode="General" sourceLinked="1"/>
        <c:majorTickMark val="out"/>
        <c:minorTickMark val="none"/>
        <c:tickLblPos val="nextTo"/>
        <c:spPr>
          <a:ln>
            <a:noFill/>
          </a:ln>
        </c:spPr>
        <c:txPr>
          <a:bodyPr/>
          <a:lstStyle/>
          <a:p>
            <a:pPr>
              <a:defRPr sz="1100" b="1"/>
            </a:pPr>
            <a:endParaRPr lang="en-US"/>
          </a:p>
        </c:txPr>
        <c:crossAx val="34585984"/>
        <c:crosses val="autoZero"/>
        <c:auto val="1"/>
        <c:lblAlgn val="ctr"/>
        <c:lblOffset val="100"/>
        <c:noMultiLvlLbl val="0"/>
      </c:catAx>
      <c:valAx>
        <c:axId val="34585984"/>
        <c:scaling>
          <c:orientation val="minMax"/>
        </c:scaling>
        <c:delete val="0"/>
        <c:axPos val="l"/>
        <c:numFmt formatCode="h:mm" sourceLinked="0"/>
        <c:majorTickMark val="out"/>
        <c:minorTickMark val="none"/>
        <c:tickLblPos val="nextTo"/>
        <c:spPr>
          <a:ln>
            <a:noFill/>
          </a:ln>
        </c:spPr>
        <c:txPr>
          <a:bodyPr/>
          <a:lstStyle/>
          <a:p>
            <a:pPr>
              <a:defRPr sz="1200" b="1"/>
            </a:pPr>
            <a:endParaRPr lang="en-US"/>
          </a:p>
        </c:txPr>
        <c:crossAx val="34584448"/>
        <c:crosses val="autoZero"/>
        <c:crossBetween val="midCat"/>
        <c:majorUnit val="2.0833000000000001E-2"/>
      </c:valAx>
    </c:plotArea>
    <c:legend>
      <c:legendPos val="r"/>
      <c:overlay val="0"/>
      <c:txPr>
        <a:bodyPr/>
        <a:lstStyle/>
        <a:p>
          <a:pPr>
            <a:defRPr sz="1200" b="1"/>
          </a:pPr>
          <a:endParaRPr lang="en-US"/>
        </a:p>
      </c:txPr>
    </c:legend>
    <c:plotVisOnly val="1"/>
    <c:dispBlanksAs val="zero"/>
    <c:showDLblsOverMax val="0"/>
  </c:chart>
  <c:spPr>
    <a:ln>
      <a:prstDash val="sysDash"/>
    </a:ln>
  </c:spPr>
  <c:txPr>
    <a:bodyPr/>
    <a:lstStyle/>
    <a:p>
      <a:pPr>
        <a:defRPr sz="1200"/>
      </a:pPr>
      <a:endParaRPr lang="en-US"/>
    </a:p>
  </c:txPr>
  <c:externalData r:id="rId2">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
          <c:y val="0"/>
          <c:w val="0.94552251395935427"/>
          <c:h val="1"/>
        </c:manualLayout>
      </c:layout>
      <c:doughnutChart>
        <c:varyColors val="1"/>
        <c:ser>
          <c:idx val="0"/>
          <c:order val="0"/>
          <c:tx>
            <c:strRef>
              <c:f>Sheet1!$A$11</c:f>
              <c:strCache>
                <c:ptCount val="1"/>
                <c:pt idx="0">
                  <c:v>cinema</c:v>
                </c:pt>
              </c:strCache>
            </c:strRef>
          </c:tx>
          <c:dPt>
            <c:idx val="0"/>
            <c:bubble3D val="0"/>
            <c:spPr>
              <a:solidFill>
                <a:sysClr val="window" lastClr="FFFFFF">
                  <a:lumMod val="50000"/>
                </a:sysClr>
              </a:solidFill>
            </c:spPr>
            <c:extLst>
              <c:ext xmlns:c16="http://schemas.microsoft.com/office/drawing/2014/chart" uri="{C3380CC4-5D6E-409C-BE32-E72D297353CC}">
                <c16:uniqueId val="{00000001-E5D4-4D67-AF97-CC8B5354F32D}"/>
              </c:ext>
            </c:extLst>
          </c:dPt>
          <c:dPt>
            <c:idx val="1"/>
            <c:bubble3D val="0"/>
            <c:spPr>
              <a:solidFill>
                <a:srgbClr val="DBDBDB"/>
              </a:solidFill>
            </c:spPr>
            <c:extLst>
              <c:ext xmlns:c16="http://schemas.microsoft.com/office/drawing/2014/chart" uri="{C3380CC4-5D6E-409C-BE32-E72D297353CC}">
                <c16:uniqueId val="{00000003-E5D4-4D67-AF97-CC8B5354F32D}"/>
              </c:ext>
            </c:extLst>
          </c:dPt>
          <c:dLbls>
            <c:dLbl>
              <c:idx val="0"/>
              <c:spPr>
                <a:noFill/>
                <a:ln>
                  <a:noFill/>
                </a:ln>
                <a:effectLst/>
              </c:spPr>
              <c:txPr>
                <a:bodyPr wrap="square" lIns="38100" tIns="19050" rIns="38100" bIns="19050" anchor="ctr">
                  <a:spAutoFit/>
                </a:bodyPr>
                <a:lstStyle/>
                <a:p>
                  <a:pPr>
                    <a:defRPr sz="1000" b="1">
                      <a:solidFill>
                        <a:schemeClr val="bg1"/>
                      </a:solidFill>
                    </a:defRPr>
                  </a:pPr>
                  <a:endParaRPr lang="en-US"/>
                </a:p>
              </c:txPr>
              <c:showLegendKey val="0"/>
              <c:showVal val="1"/>
              <c:showCatName val="0"/>
              <c:showSerName val="0"/>
              <c:showPercent val="0"/>
              <c:showBubbleSize val="0"/>
              <c:extLst>
                <c:ext xmlns:c16="http://schemas.microsoft.com/office/drawing/2014/chart" uri="{C3380CC4-5D6E-409C-BE32-E72D297353CC}">
                  <c16:uniqueId val="{00000001-E5D4-4D67-AF97-CC8B5354F32D}"/>
                </c:ext>
              </c:extLst>
            </c:dLbl>
            <c:dLbl>
              <c:idx val="1"/>
              <c:delete val="1"/>
              <c:extLst>
                <c:ext xmlns:c15="http://schemas.microsoft.com/office/drawing/2012/chart" uri="{CE6537A1-D6FC-4f65-9D91-7224C49458BB}"/>
                <c:ext xmlns:c16="http://schemas.microsoft.com/office/drawing/2014/chart" uri="{C3380CC4-5D6E-409C-BE32-E72D297353CC}">
                  <c16:uniqueId val="{00000003-E5D4-4D67-AF97-CC8B5354F32D}"/>
                </c:ext>
              </c:extLst>
            </c:dLbl>
            <c:spPr>
              <a:noFill/>
              <a:ln>
                <a:noFill/>
              </a:ln>
              <a:effectLst/>
            </c:spPr>
            <c:showLegendKey val="0"/>
            <c:showVal val="1"/>
            <c:showCatName val="0"/>
            <c:showSerName val="0"/>
            <c:showPercent val="0"/>
            <c:showBubbleSize val="0"/>
            <c:showLeaderLines val="1"/>
            <c:extLst>
              <c:ext xmlns:c15="http://schemas.microsoft.com/office/drawing/2012/chart" uri="{CE6537A1-D6FC-4f65-9D91-7224C49458BB}"/>
            </c:extLst>
          </c:dLbls>
          <c:cat>
            <c:strRef>
              <c:f>Sheet1!$B$1:$C$1</c:f>
              <c:strCache>
                <c:ptCount val="2"/>
                <c:pt idx="0">
                  <c:v>that you trust</c:v>
                </c:pt>
                <c:pt idx="1">
                  <c:v>not trust</c:v>
                </c:pt>
              </c:strCache>
            </c:strRef>
          </c:cat>
          <c:val>
            <c:numRef>
              <c:f>Sheet1!$B$11:$C$11</c:f>
              <c:numCache>
                <c:formatCode>0%</c:formatCode>
                <c:ptCount val="2"/>
                <c:pt idx="0">
                  <c:v>0.09</c:v>
                </c:pt>
                <c:pt idx="1">
                  <c:v>0.91</c:v>
                </c:pt>
              </c:numCache>
            </c:numRef>
          </c:val>
          <c:extLst>
            <c:ext xmlns:c16="http://schemas.microsoft.com/office/drawing/2014/chart" uri="{C3380CC4-5D6E-409C-BE32-E72D297353CC}">
              <c16:uniqueId val="{00000004-E5D4-4D67-AF97-CC8B5354F32D}"/>
            </c:ext>
          </c:extLst>
        </c:ser>
        <c:dLbls>
          <c:showLegendKey val="0"/>
          <c:showVal val="0"/>
          <c:showCatName val="0"/>
          <c:showSerName val="0"/>
          <c:showPercent val="0"/>
          <c:showBubbleSize val="0"/>
          <c:showLeaderLines val="1"/>
        </c:dLbls>
        <c:firstSliceAng val="0"/>
        <c:holeSize val="50"/>
      </c:doughnutChart>
    </c:plotArea>
    <c:plotVisOnly val="1"/>
    <c:dispBlanksAs val="gap"/>
    <c:showDLblsOverMax val="0"/>
  </c:chart>
  <c:txPr>
    <a:bodyPr/>
    <a:lstStyle/>
    <a:p>
      <a:pPr>
        <a:defRPr sz="1800"/>
      </a:pPr>
      <a:endParaRPr lang="en-US"/>
    </a:p>
  </c:txPr>
  <c:externalData r:id="rId2">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
          <c:y val="0"/>
          <c:w val="0.94552251395935427"/>
          <c:h val="1"/>
        </c:manualLayout>
      </c:layout>
      <c:doughnutChart>
        <c:varyColors val="1"/>
        <c:ser>
          <c:idx val="0"/>
          <c:order val="0"/>
          <c:tx>
            <c:strRef>
              <c:f>Sheet1!$A$10</c:f>
              <c:strCache>
                <c:ptCount val="1"/>
                <c:pt idx="0">
                  <c:v>YouTube</c:v>
                </c:pt>
              </c:strCache>
            </c:strRef>
          </c:tx>
          <c:dPt>
            <c:idx val="0"/>
            <c:bubble3D val="0"/>
            <c:spPr>
              <a:solidFill>
                <a:sysClr val="window" lastClr="FFFFFF">
                  <a:lumMod val="50000"/>
                </a:sysClr>
              </a:solidFill>
            </c:spPr>
            <c:extLst>
              <c:ext xmlns:c16="http://schemas.microsoft.com/office/drawing/2014/chart" uri="{C3380CC4-5D6E-409C-BE32-E72D297353CC}">
                <c16:uniqueId val="{00000001-BBFD-4DD3-8F83-5CED769A8486}"/>
              </c:ext>
            </c:extLst>
          </c:dPt>
          <c:dPt>
            <c:idx val="1"/>
            <c:bubble3D val="0"/>
            <c:spPr>
              <a:solidFill>
                <a:srgbClr val="DBDBDB"/>
              </a:solidFill>
            </c:spPr>
            <c:extLst>
              <c:ext xmlns:c16="http://schemas.microsoft.com/office/drawing/2014/chart" uri="{C3380CC4-5D6E-409C-BE32-E72D297353CC}">
                <c16:uniqueId val="{00000003-BBFD-4DD3-8F83-5CED769A8486}"/>
              </c:ext>
            </c:extLst>
          </c:dPt>
          <c:dLbls>
            <c:dLbl>
              <c:idx val="1"/>
              <c:delete val="1"/>
              <c:extLst>
                <c:ext xmlns:c15="http://schemas.microsoft.com/office/drawing/2012/chart" uri="{CE6537A1-D6FC-4f65-9D91-7224C49458BB}"/>
                <c:ext xmlns:c16="http://schemas.microsoft.com/office/drawing/2014/chart" uri="{C3380CC4-5D6E-409C-BE32-E72D297353CC}">
                  <c16:uniqueId val="{00000003-BBFD-4DD3-8F83-5CED769A8486}"/>
                </c:ext>
              </c:extLst>
            </c:dLbl>
            <c:spPr>
              <a:noFill/>
              <a:ln>
                <a:noFill/>
              </a:ln>
              <a:effectLst/>
            </c:spPr>
            <c:txPr>
              <a:bodyPr wrap="square" lIns="38100" tIns="19050" rIns="38100" bIns="19050" anchor="ctr">
                <a:spAutoFit/>
              </a:bodyPr>
              <a:lstStyle/>
              <a:p>
                <a:pPr>
                  <a:defRPr sz="1000" b="1">
                    <a:solidFill>
                      <a:schemeClr val="bg1"/>
                    </a:solidFill>
                  </a:defRPr>
                </a:pPr>
                <a:endParaRPr lang="en-US"/>
              </a:p>
            </c:txPr>
            <c:showLegendKey val="0"/>
            <c:showVal val="1"/>
            <c:showCatName val="0"/>
            <c:showSerName val="0"/>
            <c:showPercent val="0"/>
            <c:showBubbleSize val="0"/>
            <c:showLeaderLines val="1"/>
            <c:extLst>
              <c:ext xmlns:c15="http://schemas.microsoft.com/office/drawing/2012/chart" uri="{CE6537A1-D6FC-4f65-9D91-7224C49458BB}"/>
            </c:extLst>
          </c:dLbls>
          <c:cat>
            <c:strRef>
              <c:f>Sheet1!$B$1:$C$1</c:f>
              <c:strCache>
                <c:ptCount val="2"/>
                <c:pt idx="0">
                  <c:v>that you trust</c:v>
                </c:pt>
                <c:pt idx="1">
                  <c:v>not trust</c:v>
                </c:pt>
              </c:strCache>
            </c:strRef>
          </c:cat>
          <c:val>
            <c:numRef>
              <c:f>Sheet1!$B$10:$C$10</c:f>
              <c:numCache>
                <c:formatCode>0%</c:formatCode>
                <c:ptCount val="2"/>
                <c:pt idx="0">
                  <c:v>0.04</c:v>
                </c:pt>
                <c:pt idx="1">
                  <c:v>0.96</c:v>
                </c:pt>
              </c:numCache>
            </c:numRef>
          </c:val>
          <c:extLst>
            <c:ext xmlns:c16="http://schemas.microsoft.com/office/drawing/2014/chart" uri="{C3380CC4-5D6E-409C-BE32-E72D297353CC}">
              <c16:uniqueId val="{00000004-BBFD-4DD3-8F83-5CED769A8486}"/>
            </c:ext>
          </c:extLst>
        </c:ser>
        <c:dLbls>
          <c:showLegendKey val="0"/>
          <c:showVal val="0"/>
          <c:showCatName val="0"/>
          <c:showSerName val="0"/>
          <c:showPercent val="0"/>
          <c:showBubbleSize val="0"/>
          <c:showLeaderLines val="1"/>
        </c:dLbls>
        <c:firstSliceAng val="0"/>
        <c:holeSize val="50"/>
      </c:doughnutChart>
    </c:plotArea>
    <c:plotVisOnly val="1"/>
    <c:dispBlanksAs val="gap"/>
    <c:showDLblsOverMax val="0"/>
  </c:chart>
  <c:txPr>
    <a:bodyPr/>
    <a:lstStyle/>
    <a:p>
      <a:pPr>
        <a:defRPr sz="1800"/>
      </a:pPr>
      <a:endParaRPr lang="en-US"/>
    </a:p>
  </c:txPr>
  <c:externalData r:id="rId2">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
          <c:y val="0"/>
          <c:w val="0.94552251395935427"/>
          <c:h val="1"/>
        </c:manualLayout>
      </c:layout>
      <c:doughnutChart>
        <c:varyColors val="1"/>
        <c:ser>
          <c:idx val="0"/>
          <c:order val="0"/>
          <c:tx>
            <c:strRef>
              <c:f>Sheet1!$A$7</c:f>
              <c:strCache>
                <c:ptCount val="1"/>
                <c:pt idx="0">
                  <c:v>Online search pages such as Google or Bing</c:v>
                </c:pt>
              </c:strCache>
            </c:strRef>
          </c:tx>
          <c:dPt>
            <c:idx val="0"/>
            <c:bubble3D val="0"/>
            <c:spPr>
              <a:solidFill>
                <a:sysClr val="window" lastClr="FFFFFF">
                  <a:lumMod val="50000"/>
                </a:sysClr>
              </a:solidFill>
            </c:spPr>
            <c:extLst>
              <c:ext xmlns:c16="http://schemas.microsoft.com/office/drawing/2014/chart" uri="{C3380CC4-5D6E-409C-BE32-E72D297353CC}">
                <c16:uniqueId val="{00000001-0431-4FC0-B2DD-5C6A04B88B2B}"/>
              </c:ext>
            </c:extLst>
          </c:dPt>
          <c:dPt>
            <c:idx val="1"/>
            <c:bubble3D val="0"/>
            <c:spPr>
              <a:solidFill>
                <a:srgbClr val="DBDBDB"/>
              </a:solidFill>
            </c:spPr>
            <c:extLst>
              <c:ext xmlns:c16="http://schemas.microsoft.com/office/drawing/2014/chart" uri="{C3380CC4-5D6E-409C-BE32-E72D297353CC}">
                <c16:uniqueId val="{00000003-0431-4FC0-B2DD-5C6A04B88B2B}"/>
              </c:ext>
            </c:extLst>
          </c:dPt>
          <c:dLbls>
            <c:dLbl>
              <c:idx val="0"/>
              <c:spPr>
                <a:noFill/>
                <a:ln>
                  <a:noFill/>
                </a:ln>
                <a:effectLst/>
              </c:spPr>
              <c:txPr>
                <a:bodyPr wrap="square" lIns="38100" tIns="19050" rIns="38100" bIns="19050" anchor="ctr">
                  <a:spAutoFit/>
                </a:bodyPr>
                <a:lstStyle/>
                <a:p>
                  <a:pPr>
                    <a:defRPr sz="1000" b="1">
                      <a:solidFill>
                        <a:schemeClr val="bg1"/>
                      </a:solidFill>
                    </a:defRPr>
                  </a:pPr>
                  <a:endParaRPr lang="en-US"/>
                </a:p>
              </c:txPr>
              <c:showLegendKey val="0"/>
              <c:showVal val="1"/>
              <c:showCatName val="0"/>
              <c:showSerName val="0"/>
              <c:showPercent val="0"/>
              <c:showBubbleSize val="0"/>
              <c:extLst>
                <c:ext xmlns:c16="http://schemas.microsoft.com/office/drawing/2014/chart" uri="{C3380CC4-5D6E-409C-BE32-E72D297353CC}">
                  <c16:uniqueId val="{00000001-0431-4FC0-B2DD-5C6A04B88B2B}"/>
                </c:ext>
              </c:extLst>
            </c:dLbl>
            <c:dLbl>
              <c:idx val="1"/>
              <c:delete val="1"/>
              <c:extLst>
                <c:ext xmlns:c15="http://schemas.microsoft.com/office/drawing/2012/chart" uri="{CE6537A1-D6FC-4f65-9D91-7224C49458BB}"/>
                <c:ext xmlns:c16="http://schemas.microsoft.com/office/drawing/2014/chart" uri="{C3380CC4-5D6E-409C-BE32-E72D297353CC}">
                  <c16:uniqueId val="{00000003-0431-4FC0-B2DD-5C6A04B88B2B}"/>
                </c:ext>
              </c:extLst>
            </c:dLbl>
            <c:spPr>
              <a:noFill/>
              <a:ln>
                <a:noFill/>
              </a:ln>
              <a:effectLst/>
            </c:spPr>
            <c:showLegendKey val="0"/>
            <c:showVal val="1"/>
            <c:showCatName val="0"/>
            <c:showSerName val="0"/>
            <c:showPercent val="0"/>
            <c:showBubbleSize val="0"/>
            <c:showLeaderLines val="1"/>
            <c:extLst>
              <c:ext xmlns:c15="http://schemas.microsoft.com/office/drawing/2012/chart" uri="{CE6537A1-D6FC-4f65-9D91-7224C49458BB}"/>
            </c:extLst>
          </c:dLbls>
          <c:cat>
            <c:strRef>
              <c:f>Sheet1!$B$1:$C$1</c:f>
              <c:strCache>
                <c:ptCount val="2"/>
                <c:pt idx="0">
                  <c:v>that you trust</c:v>
                </c:pt>
                <c:pt idx="1">
                  <c:v>not trust</c:v>
                </c:pt>
              </c:strCache>
            </c:strRef>
          </c:cat>
          <c:val>
            <c:numRef>
              <c:f>Sheet1!$B$7:$C$7</c:f>
              <c:numCache>
                <c:formatCode>0%</c:formatCode>
                <c:ptCount val="2"/>
                <c:pt idx="0">
                  <c:v>0.11</c:v>
                </c:pt>
                <c:pt idx="1">
                  <c:v>0.89</c:v>
                </c:pt>
              </c:numCache>
            </c:numRef>
          </c:val>
          <c:extLst>
            <c:ext xmlns:c16="http://schemas.microsoft.com/office/drawing/2014/chart" uri="{C3380CC4-5D6E-409C-BE32-E72D297353CC}">
              <c16:uniqueId val="{00000004-0431-4FC0-B2DD-5C6A04B88B2B}"/>
            </c:ext>
          </c:extLst>
        </c:ser>
        <c:dLbls>
          <c:showLegendKey val="0"/>
          <c:showVal val="0"/>
          <c:showCatName val="0"/>
          <c:showSerName val="0"/>
          <c:showPercent val="0"/>
          <c:showBubbleSize val="0"/>
          <c:showLeaderLines val="1"/>
        </c:dLbls>
        <c:firstSliceAng val="0"/>
        <c:holeSize val="50"/>
      </c:doughnutChart>
    </c:plotArea>
    <c:plotVisOnly val="1"/>
    <c:dispBlanksAs val="gap"/>
    <c:showDLblsOverMax val="0"/>
  </c:chart>
  <c:txPr>
    <a:bodyPr/>
    <a:lstStyle/>
    <a:p>
      <a:pPr>
        <a:defRPr sz="1800"/>
      </a:pPr>
      <a:endParaRPr lang="en-US"/>
    </a:p>
  </c:txPr>
  <c:externalData r:id="rId2">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
          <c:y val="0"/>
          <c:w val="0.94552251395935427"/>
          <c:h val="1"/>
        </c:manualLayout>
      </c:layout>
      <c:doughnutChart>
        <c:varyColors val="1"/>
        <c:ser>
          <c:idx val="0"/>
          <c:order val="0"/>
          <c:tx>
            <c:strRef>
              <c:f>Sheet1!$A$9</c:f>
              <c:strCache>
                <c:ptCount val="1"/>
                <c:pt idx="0">
                  <c:v>Outdoor posters / billboards</c:v>
                </c:pt>
              </c:strCache>
            </c:strRef>
          </c:tx>
          <c:dPt>
            <c:idx val="0"/>
            <c:bubble3D val="0"/>
            <c:spPr>
              <a:solidFill>
                <a:sysClr val="window" lastClr="FFFFFF">
                  <a:lumMod val="50000"/>
                </a:sysClr>
              </a:solidFill>
            </c:spPr>
            <c:extLst>
              <c:ext xmlns:c16="http://schemas.microsoft.com/office/drawing/2014/chart" uri="{C3380CC4-5D6E-409C-BE32-E72D297353CC}">
                <c16:uniqueId val="{00000001-6F03-4E1B-9414-C3BF4357959E}"/>
              </c:ext>
            </c:extLst>
          </c:dPt>
          <c:dPt>
            <c:idx val="1"/>
            <c:bubble3D val="0"/>
            <c:spPr>
              <a:solidFill>
                <a:srgbClr val="DBDBDB"/>
              </a:solidFill>
            </c:spPr>
            <c:extLst>
              <c:ext xmlns:c16="http://schemas.microsoft.com/office/drawing/2014/chart" uri="{C3380CC4-5D6E-409C-BE32-E72D297353CC}">
                <c16:uniqueId val="{00000003-6F03-4E1B-9414-C3BF4357959E}"/>
              </c:ext>
            </c:extLst>
          </c:dPt>
          <c:dLbls>
            <c:dLbl>
              <c:idx val="0"/>
              <c:spPr>
                <a:noFill/>
                <a:ln>
                  <a:noFill/>
                </a:ln>
                <a:effectLst/>
              </c:spPr>
              <c:txPr>
                <a:bodyPr wrap="square" lIns="38100" tIns="19050" rIns="38100" bIns="19050" anchor="ctr">
                  <a:spAutoFit/>
                </a:bodyPr>
                <a:lstStyle/>
                <a:p>
                  <a:pPr>
                    <a:defRPr sz="1000" b="1">
                      <a:solidFill>
                        <a:schemeClr val="bg1"/>
                      </a:solidFill>
                    </a:defRPr>
                  </a:pPr>
                  <a:endParaRPr lang="en-US"/>
                </a:p>
              </c:txPr>
              <c:showLegendKey val="0"/>
              <c:showVal val="1"/>
              <c:showCatName val="0"/>
              <c:showSerName val="0"/>
              <c:showPercent val="0"/>
              <c:showBubbleSize val="0"/>
              <c:extLst>
                <c:ext xmlns:c16="http://schemas.microsoft.com/office/drawing/2014/chart" uri="{C3380CC4-5D6E-409C-BE32-E72D297353CC}">
                  <c16:uniqueId val="{00000001-6F03-4E1B-9414-C3BF4357959E}"/>
                </c:ext>
              </c:extLst>
            </c:dLbl>
            <c:dLbl>
              <c:idx val="1"/>
              <c:delete val="1"/>
              <c:extLst>
                <c:ext xmlns:c15="http://schemas.microsoft.com/office/drawing/2012/chart" uri="{CE6537A1-D6FC-4f65-9D91-7224C49458BB}"/>
                <c:ext xmlns:c16="http://schemas.microsoft.com/office/drawing/2014/chart" uri="{C3380CC4-5D6E-409C-BE32-E72D297353CC}">
                  <c16:uniqueId val="{00000003-6F03-4E1B-9414-C3BF4357959E}"/>
                </c:ext>
              </c:extLst>
            </c:dLbl>
            <c:spPr>
              <a:noFill/>
              <a:ln>
                <a:noFill/>
              </a:ln>
              <a:effectLst/>
            </c:spPr>
            <c:showLegendKey val="0"/>
            <c:showVal val="1"/>
            <c:showCatName val="0"/>
            <c:showSerName val="0"/>
            <c:showPercent val="0"/>
            <c:showBubbleSize val="0"/>
            <c:showLeaderLines val="1"/>
            <c:extLst>
              <c:ext xmlns:c15="http://schemas.microsoft.com/office/drawing/2012/chart" uri="{CE6537A1-D6FC-4f65-9D91-7224C49458BB}"/>
            </c:extLst>
          </c:dLbls>
          <c:cat>
            <c:strRef>
              <c:f>Sheet1!$B$1:$C$1</c:f>
              <c:strCache>
                <c:ptCount val="2"/>
                <c:pt idx="0">
                  <c:v>that you trust</c:v>
                </c:pt>
                <c:pt idx="1">
                  <c:v>not trust</c:v>
                </c:pt>
              </c:strCache>
            </c:strRef>
          </c:cat>
          <c:val>
            <c:numRef>
              <c:f>Sheet1!$B$9:$C$9</c:f>
              <c:numCache>
                <c:formatCode>0%</c:formatCode>
                <c:ptCount val="2"/>
                <c:pt idx="0">
                  <c:v>0.06</c:v>
                </c:pt>
                <c:pt idx="1">
                  <c:v>0.94</c:v>
                </c:pt>
              </c:numCache>
            </c:numRef>
          </c:val>
          <c:extLst>
            <c:ext xmlns:c16="http://schemas.microsoft.com/office/drawing/2014/chart" uri="{C3380CC4-5D6E-409C-BE32-E72D297353CC}">
              <c16:uniqueId val="{00000004-6F03-4E1B-9414-C3BF4357959E}"/>
            </c:ext>
          </c:extLst>
        </c:ser>
        <c:dLbls>
          <c:showLegendKey val="0"/>
          <c:showVal val="0"/>
          <c:showCatName val="0"/>
          <c:showSerName val="0"/>
          <c:showPercent val="0"/>
          <c:showBubbleSize val="0"/>
          <c:showLeaderLines val="1"/>
        </c:dLbls>
        <c:firstSliceAng val="0"/>
        <c:holeSize val="50"/>
      </c:doughnutChart>
    </c:plotArea>
    <c:plotVisOnly val="1"/>
    <c:dispBlanksAs val="gap"/>
    <c:showDLblsOverMax val="0"/>
  </c:chart>
  <c:txPr>
    <a:bodyPr/>
    <a:lstStyle/>
    <a:p>
      <a:pPr>
        <a:defRPr sz="1800"/>
      </a:pPr>
      <a:endParaRPr lang="en-US"/>
    </a:p>
  </c:txPr>
  <c:externalData r:id="rId2">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
          <c:y val="0"/>
          <c:w val="0.94552251395935427"/>
          <c:h val="1"/>
        </c:manualLayout>
      </c:layout>
      <c:doughnutChart>
        <c:varyColors val="1"/>
        <c:ser>
          <c:idx val="0"/>
          <c:order val="0"/>
          <c:tx>
            <c:strRef>
              <c:f>Sheet1!$A$12</c:f>
              <c:strCache>
                <c:ptCount val="1"/>
                <c:pt idx="0">
                  <c:v>direct mail</c:v>
                </c:pt>
              </c:strCache>
            </c:strRef>
          </c:tx>
          <c:dPt>
            <c:idx val="0"/>
            <c:bubble3D val="0"/>
            <c:spPr>
              <a:solidFill>
                <a:sysClr val="window" lastClr="FFFFFF">
                  <a:lumMod val="50000"/>
                </a:sysClr>
              </a:solidFill>
            </c:spPr>
            <c:extLst>
              <c:ext xmlns:c16="http://schemas.microsoft.com/office/drawing/2014/chart" uri="{C3380CC4-5D6E-409C-BE32-E72D297353CC}">
                <c16:uniqueId val="{00000001-C15A-4399-8187-D60369BEA47D}"/>
              </c:ext>
            </c:extLst>
          </c:dPt>
          <c:dPt>
            <c:idx val="1"/>
            <c:bubble3D val="0"/>
            <c:spPr>
              <a:solidFill>
                <a:srgbClr val="DBDBDB"/>
              </a:solidFill>
            </c:spPr>
            <c:extLst>
              <c:ext xmlns:c16="http://schemas.microsoft.com/office/drawing/2014/chart" uri="{C3380CC4-5D6E-409C-BE32-E72D297353CC}">
                <c16:uniqueId val="{00000003-C15A-4399-8187-D60369BEA47D}"/>
              </c:ext>
            </c:extLst>
          </c:dPt>
          <c:dLbls>
            <c:dLbl>
              <c:idx val="0"/>
              <c:spPr>
                <a:noFill/>
                <a:ln>
                  <a:noFill/>
                </a:ln>
                <a:effectLst/>
              </c:spPr>
              <c:txPr>
                <a:bodyPr wrap="square" lIns="38100" tIns="19050" rIns="38100" bIns="19050" anchor="ctr">
                  <a:spAutoFit/>
                </a:bodyPr>
                <a:lstStyle/>
                <a:p>
                  <a:pPr>
                    <a:defRPr sz="1000" b="1">
                      <a:solidFill>
                        <a:schemeClr val="bg1"/>
                      </a:solidFill>
                    </a:defRPr>
                  </a:pPr>
                  <a:endParaRPr lang="en-US"/>
                </a:p>
              </c:txPr>
              <c:showLegendKey val="0"/>
              <c:showVal val="1"/>
              <c:showCatName val="0"/>
              <c:showSerName val="0"/>
              <c:showPercent val="0"/>
              <c:showBubbleSize val="0"/>
              <c:extLst>
                <c:ext xmlns:c16="http://schemas.microsoft.com/office/drawing/2014/chart" uri="{C3380CC4-5D6E-409C-BE32-E72D297353CC}">
                  <c16:uniqueId val="{00000001-C15A-4399-8187-D60369BEA47D}"/>
                </c:ext>
              </c:extLst>
            </c:dLbl>
            <c:dLbl>
              <c:idx val="1"/>
              <c:delete val="1"/>
              <c:extLst>
                <c:ext xmlns:c15="http://schemas.microsoft.com/office/drawing/2012/chart" uri="{CE6537A1-D6FC-4f65-9D91-7224C49458BB}"/>
                <c:ext xmlns:c16="http://schemas.microsoft.com/office/drawing/2014/chart" uri="{C3380CC4-5D6E-409C-BE32-E72D297353CC}">
                  <c16:uniqueId val="{00000003-C15A-4399-8187-D60369BEA47D}"/>
                </c:ext>
              </c:extLst>
            </c:dLbl>
            <c:spPr>
              <a:noFill/>
              <a:ln>
                <a:noFill/>
              </a:ln>
              <a:effectLst/>
            </c:spPr>
            <c:showLegendKey val="0"/>
            <c:showVal val="1"/>
            <c:showCatName val="0"/>
            <c:showSerName val="0"/>
            <c:showPercent val="0"/>
            <c:showBubbleSize val="0"/>
            <c:showLeaderLines val="1"/>
            <c:extLst>
              <c:ext xmlns:c15="http://schemas.microsoft.com/office/drawing/2012/chart" uri="{CE6537A1-D6FC-4f65-9D91-7224C49458BB}"/>
            </c:extLst>
          </c:dLbls>
          <c:cat>
            <c:strRef>
              <c:f>Sheet1!$B$1:$C$1</c:f>
              <c:strCache>
                <c:ptCount val="2"/>
                <c:pt idx="0">
                  <c:v>that you trust</c:v>
                </c:pt>
                <c:pt idx="1">
                  <c:v>not trust</c:v>
                </c:pt>
              </c:strCache>
            </c:strRef>
          </c:cat>
          <c:val>
            <c:numRef>
              <c:f>Sheet1!$B$12:$C$12</c:f>
              <c:numCache>
                <c:formatCode>0%</c:formatCode>
                <c:ptCount val="2"/>
                <c:pt idx="0">
                  <c:v>0.06</c:v>
                </c:pt>
                <c:pt idx="1">
                  <c:v>0.94</c:v>
                </c:pt>
              </c:numCache>
            </c:numRef>
          </c:val>
          <c:extLst>
            <c:ext xmlns:c16="http://schemas.microsoft.com/office/drawing/2014/chart" uri="{C3380CC4-5D6E-409C-BE32-E72D297353CC}">
              <c16:uniqueId val="{00000004-C15A-4399-8187-D60369BEA47D}"/>
            </c:ext>
          </c:extLst>
        </c:ser>
        <c:dLbls>
          <c:showLegendKey val="0"/>
          <c:showVal val="0"/>
          <c:showCatName val="0"/>
          <c:showSerName val="0"/>
          <c:showPercent val="0"/>
          <c:showBubbleSize val="0"/>
          <c:showLeaderLines val="1"/>
        </c:dLbls>
        <c:firstSliceAng val="0"/>
        <c:holeSize val="50"/>
      </c:doughnutChart>
    </c:plotArea>
    <c:plotVisOnly val="1"/>
    <c:dispBlanksAs val="gap"/>
    <c:showDLblsOverMax val="0"/>
  </c:chart>
  <c:txPr>
    <a:bodyPr/>
    <a:lstStyle/>
    <a:p>
      <a:pPr>
        <a:defRPr sz="1800"/>
      </a:pPr>
      <a:endParaRPr lang="en-US"/>
    </a:p>
  </c:txPr>
  <c:externalData r:id="rId2">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
          <c:y val="0"/>
          <c:w val="0.94552251395935427"/>
          <c:h val="1"/>
        </c:manualLayout>
      </c:layout>
      <c:doughnutChart>
        <c:varyColors val="1"/>
        <c:ser>
          <c:idx val="0"/>
          <c:order val="0"/>
          <c:tx>
            <c:strRef>
              <c:f>Sheet1!$A$6</c:f>
              <c:strCache>
                <c:ptCount val="1"/>
                <c:pt idx="0">
                  <c:v>Websites</c:v>
                </c:pt>
              </c:strCache>
            </c:strRef>
          </c:tx>
          <c:dPt>
            <c:idx val="0"/>
            <c:bubble3D val="0"/>
            <c:spPr>
              <a:solidFill>
                <a:sysClr val="window" lastClr="FFFFFF">
                  <a:lumMod val="50000"/>
                </a:sysClr>
              </a:solidFill>
            </c:spPr>
            <c:extLst>
              <c:ext xmlns:c16="http://schemas.microsoft.com/office/drawing/2014/chart" uri="{C3380CC4-5D6E-409C-BE32-E72D297353CC}">
                <c16:uniqueId val="{00000001-5029-4785-8BC4-3EDD8676F9BA}"/>
              </c:ext>
            </c:extLst>
          </c:dPt>
          <c:dPt>
            <c:idx val="1"/>
            <c:bubble3D val="0"/>
            <c:spPr>
              <a:solidFill>
                <a:srgbClr val="DBDBDB"/>
              </a:solidFill>
            </c:spPr>
            <c:extLst>
              <c:ext xmlns:c16="http://schemas.microsoft.com/office/drawing/2014/chart" uri="{C3380CC4-5D6E-409C-BE32-E72D297353CC}">
                <c16:uniqueId val="{00000003-5029-4785-8BC4-3EDD8676F9BA}"/>
              </c:ext>
            </c:extLst>
          </c:dPt>
          <c:dLbls>
            <c:dLbl>
              <c:idx val="0"/>
              <c:spPr>
                <a:noFill/>
                <a:ln>
                  <a:noFill/>
                </a:ln>
                <a:effectLst/>
              </c:spPr>
              <c:txPr>
                <a:bodyPr wrap="square" lIns="38100" tIns="19050" rIns="38100" bIns="19050" anchor="ctr">
                  <a:spAutoFit/>
                </a:bodyPr>
                <a:lstStyle/>
                <a:p>
                  <a:pPr>
                    <a:defRPr sz="1000" b="1">
                      <a:solidFill>
                        <a:schemeClr val="bg1"/>
                      </a:solidFill>
                    </a:defRPr>
                  </a:pPr>
                  <a:endParaRPr lang="en-US"/>
                </a:p>
              </c:txPr>
              <c:showLegendKey val="0"/>
              <c:showVal val="1"/>
              <c:showCatName val="0"/>
              <c:showSerName val="0"/>
              <c:showPercent val="0"/>
              <c:showBubbleSize val="0"/>
              <c:extLst>
                <c:ext xmlns:c16="http://schemas.microsoft.com/office/drawing/2014/chart" uri="{C3380CC4-5D6E-409C-BE32-E72D297353CC}">
                  <c16:uniqueId val="{00000001-5029-4785-8BC4-3EDD8676F9BA}"/>
                </c:ext>
              </c:extLst>
            </c:dLbl>
            <c:dLbl>
              <c:idx val="1"/>
              <c:delete val="1"/>
              <c:extLst>
                <c:ext xmlns:c15="http://schemas.microsoft.com/office/drawing/2012/chart" uri="{CE6537A1-D6FC-4f65-9D91-7224C49458BB}"/>
                <c:ext xmlns:c16="http://schemas.microsoft.com/office/drawing/2014/chart" uri="{C3380CC4-5D6E-409C-BE32-E72D297353CC}">
                  <c16:uniqueId val="{00000003-5029-4785-8BC4-3EDD8676F9BA}"/>
                </c:ext>
              </c:extLst>
            </c:dLbl>
            <c:spPr>
              <a:noFill/>
              <a:ln>
                <a:noFill/>
              </a:ln>
              <a:effectLst/>
            </c:spPr>
            <c:showLegendKey val="0"/>
            <c:showVal val="1"/>
            <c:showCatName val="0"/>
            <c:showSerName val="0"/>
            <c:showPercent val="0"/>
            <c:showBubbleSize val="0"/>
            <c:showLeaderLines val="1"/>
            <c:extLst>
              <c:ext xmlns:c15="http://schemas.microsoft.com/office/drawing/2012/chart" uri="{CE6537A1-D6FC-4f65-9D91-7224C49458BB}"/>
            </c:extLst>
          </c:dLbls>
          <c:cat>
            <c:strRef>
              <c:f>Sheet1!$B$1:$C$1</c:f>
              <c:strCache>
                <c:ptCount val="2"/>
                <c:pt idx="0">
                  <c:v>that you trust</c:v>
                </c:pt>
                <c:pt idx="1">
                  <c:v>not trust</c:v>
                </c:pt>
              </c:strCache>
            </c:strRef>
          </c:cat>
          <c:val>
            <c:numRef>
              <c:f>Sheet1!$B$6:$C$6</c:f>
              <c:numCache>
                <c:formatCode>0%</c:formatCode>
                <c:ptCount val="2"/>
                <c:pt idx="0">
                  <c:v>0.04</c:v>
                </c:pt>
                <c:pt idx="1">
                  <c:v>0.96</c:v>
                </c:pt>
              </c:numCache>
            </c:numRef>
          </c:val>
          <c:extLst>
            <c:ext xmlns:c16="http://schemas.microsoft.com/office/drawing/2014/chart" uri="{C3380CC4-5D6E-409C-BE32-E72D297353CC}">
              <c16:uniqueId val="{00000004-5029-4785-8BC4-3EDD8676F9BA}"/>
            </c:ext>
          </c:extLst>
        </c:ser>
        <c:dLbls>
          <c:showLegendKey val="0"/>
          <c:showVal val="0"/>
          <c:showCatName val="0"/>
          <c:showSerName val="0"/>
          <c:showPercent val="0"/>
          <c:showBubbleSize val="0"/>
          <c:showLeaderLines val="1"/>
        </c:dLbls>
        <c:firstSliceAng val="0"/>
        <c:holeSize val="50"/>
      </c:doughnutChart>
    </c:plotArea>
    <c:plotVisOnly val="1"/>
    <c:dispBlanksAs val="gap"/>
    <c:showDLblsOverMax val="0"/>
  </c:chart>
  <c:txPr>
    <a:bodyPr/>
    <a:lstStyle/>
    <a:p>
      <a:pPr>
        <a:defRPr sz="1800"/>
      </a:pPr>
      <a:endParaRPr lang="en-US"/>
    </a:p>
  </c:txPr>
  <c:externalData r:id="rId2">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6093458781362019E-2"/>
          <c:y val="5.1809490740740732E-2"/>
          <c:w val="0.91383908690676841"/>
          <c:h val="0.67741157981179756"/>
        </c:manualLayout>
      </c:layout>
      <c:barChart>
        <c:barDir val="col"/>
        <c:grouping val="stacked"/>
        <c:varyColors val="0"/>
        <c:ser>
          <c:idx val="0"/>
          <c:order val="0"/>
          <c:tx>
            <c:strRef>
              <c:f>Sheet1!$B$1</c:f>
              <c:strCache>
                <c:ptCount val="1"/>
                <c:pt idx="0">
                  <c:v> Short-Term ROI % </c:v>
                </c:pt>
              </c:strCache>
            </c:strRef>
          </c:tx>
          <c:spPr>
            <a:solidFill>
              <a:srgbClr val="8D99AE"/>
            </a:solidFill>
            <a:ln>
              <a:noFill/>
            </a:ln>
            <a:effectLst/>
          </c:spPr>
          <c:invertIfNegative val="0"/>
          <c:dPt>
            <c:idx val="0"/>
            <c:invertIfNegative val="0"/>
            <c:bubble3D val="0"/>
            <c:spPr>
              <a:solidFill>
                <a:srgbClr val="BCCF0F"/>
              </a:solidFill>
              <a:ln>
                <a:noFill/>
              </a:ln>
              <a:effectLst/>
            </c:spPr>
            <c:extLst>
              <c:ext xmlns:c16="http://schemas.microsoft.com/office/drawing/2014/chart" uri="{C3380CC4-5D6E-409C-BE32-E72D297353CC}">
                <c16:uniqueId val="{00000001-C12C-47E2-BEA0-5BD7D06106CC}"/>
              </c:ext>
            </c:extLst>
          </c:dPt>
          <c:dPt>
            <c:idx val="1"/>
            <c:invertIfNegative val="0"/>
            <c:bubble3D val="0"/>
            <c:spPr>
              <a:solidFill>
                <a:srgbClr val="E30615"/>
              </a:solidFill>
              <a:ln>
                <a:noFill/>
              </a:ln>
              <a:effectLst/>
            </c:spPr>
            <c:extLst>
              <c:ext xmlns:c16="http://schemas.microsoft.com/office/drawing/2014/chart" uri="{C3380CC4-5D6E-409C-BE32-E72D297353CC}">
                <c16:uniqueId val="{00000003-C12C-47E2-BEA0-5BD7D06106CC}"/>
              </c:ext>
            </c:extLst>
          </c:dPt>
          <c:dPt>
            <c:idx val="2"/>
            <c:invertIfNegative val="0"/>
            <c:bubble3D val="0"/>
            <c:spPr>
              <a:solidFill>
                <a:srgbClr val="EE7203"/>
              </a:solidFill>
              <a:ln>
                <a:noFill/>
              </a:ln>
              <a:effectLst/>
            </c:spPr>
            <c:extLst>
              <c:ext xmlns:c16="http://schemas.microsoft.com/office/drawing/2014/chart" uri="{C3380CC4-5D6E-409C-BE32-E72D297353CC}">
                <c16:uniqueId val="{00000005-C12C-47E2-BEA0-5BD7D06106CC}"/>
              </c:ext>
            </c:extLst>
          </c:dPt>
          <c:dPt>
            <c:idx val="3"/>
            <c:invertIfNegative val="0"/>
            <c:bubble3D val="0"/>
            <c:spPr>
              <a:solidFill>
                <a:srgbClr val="372D87"/>
              </a:solidFill>
              <a:ln>
                <a:noFill/>
              </a:ln>
              <a:effectLst/>
            </c:spPr>
            <c:extLst>
              <c:ext xmlns:c16="http://schemas.microsoft.com/office/drawing/2014/chart" uri="{C3380CC4-5D6E-409C-BE32-E72D297353CC}">
                <c16:uniqueId val="{00000007-C12C-47E2-BEA0-5BD7D06106CC}"/>
              </c:ext>
            </c:extLst>
          </c:dPt>
          <c:dPt>
            <c:idx val="4"/>
            <c:invertIfNegative val="0"/>
            <c:bubble3D val="0"/>
            <c:spPr>
              <a:solidFill>
                <a:srgbClr val="9CCD9A"/>
              </a:solidFill>
              <a:ln>
                <a:noFill/>
              </a:ln>
              <a:effectLst/>
            </c:spPr>
            <c:extLst>
              <c:ext xmlns:c16="http://schemas.microsoft.com/office/drawing/2014/chart" uri="{C3380CC4-5D6E-409C-BE32-E72D297353CC}">
                <c16:uniqueId val="{00000009-C12C-47E2-BEA0-5BD7D06106CC}"/>
              </c:ext>
            </c:extLst>
          </c:dPt>
          <c:dPt>
            <c:idx val="5"/>
            <c:invertIfNegative val="0"/>
            <c:bubble3D val="0"/>
            <c:spPr>
              <a:solidFill>
                <a:srgbClr val="0069B4"/>
              </a:solidFill>
              <a:ln>
                <a:noFill/>
              </a:ln>
              <a:effectLst/>
            </c:spPr>
            <c:extLst>
              <c:ext xmlns:c16="http://schemas.microsoft.com/office/drawing/2014/chart" uri="{C3380CC4-5D6E-409C-BE32-E72D297353CC}">
                <c16:uniqueId val="{0000000B-C12C-47E2-BEA0-5BD7D06106CC}"/>
              </c:ext>
            </c:extLst>
          </c:dPt>
          <c:dPt>
            <c:idx val="6"/>
            <c:invertIfNegative val="0"/>
            <c:bubble3D val="0"/>
            <c:spPr>
              <a:solidFill>
                <a:srgbClr val="766ACE"/>
              </a:solidFill>
              <a:ln>
                <a:noFill/>
              </a:ln>
              <a:effectLst/>
            </c:spPr>
            <c:extLst>
              <c:ext xmlns:c16="http://schemas.microsoft.com/office/drawing/2014/chart" uri="{C3380CC4-5D6E-409C-BE32-E72D297353CC}">
                <c16:uniqueId val="{0000000D-C12C-47E2-BEA0-5BD7D06106CC}"/>
              </c:ext>
            </c:extLst>
          </c:dPt>
          <c:dPt>
            <c:idx val="7"/>
            <c:invertIfNegative val="0"/>
            <c:bubble3D val="0"/>
            <c:spPr>
              <a:solidFill>
                <a:srgbClr val="FFCC00"/>
              </a:solidFill>
              <a:ln>
                <a:noFill/>
              </a:ln>
              <a:effectLst/>
            </c:spPr>
            <c:extLst>
              <c:ext xmlns:c16="http://schemas.microsoft.com/office/drawing/2014/chart" uri="{C3380CC4-5D6E-409C-BE32-E72D297353CC}">
                <c16:uniqueId val="{0000000F-C12C-47E2-BEA0-5BD7D06106CC}"/>
              </c:ext>
            </c:extLst>
          </c:dPt>
          <c:dPt>
            <c:idx val="8"/>
            <c:invertIfNegative val="0"/>
            <c:bubble3D val="0"/>
            <c:spPr>
              <a:solidFill>
                <a:srgbClr val="BD09A7"/>
              </a:solidFill>
              <a:ln>
                <a:noFill/>
              </a:ln>
              <a:effectLst/>
            </c:spPr>
            <c:extLst>
              <c:ext xmlns:c16="http://schemas.microsoft.com/office/drawing/2014/chart" uri="{C3380CC4-5D6E-409C-BE32-E72D297353CC}">
                <c16:uniqueId val="{00000011-C12C-47E2-BEA0-5BD7D06106CC}"/>
              </c:ext>
            </c:extLst>
          </c:dPt>
          <c:dPt>
            <c:idx val="9"/>
            <c:invertIfNegative val="0"/>
            <c:bubble3D val="0"/>
            <c:spPr>
              <a:solidFill>
                <a:srgbClr val="09BDBD"/>
              </a:solidFill>
              <a:ln>
                <a:noFill/>
              </a:ln>
              <a:effectLst/>
            </c:spPr>
            <c:extLst>
              <c:ext xmlns:c16="http://schemas.microsoft.com/office/drawing/2014/chart" uri="{C3380CC4-5D6E-409C-BE32-E72D297353CC}">
                <c16:uniqueId val="{00000013-C12C-47E2-BEA0-5BD7D06106CC}"/>
              </c:ext>
            </c:extLst>
          </c:dPt>
          <c:dLbls>
            <c:dLbl>
              <c:idx val="0"/>
              <c:tx>
                <c:rich>
                  <a:bodyPr/>
                  <a:lstStyle/>
                  <a:p>
                    <a:fld id="{2E465F91-5026-4A6C-AF3B-0591701F3A09}" type="CELLRANGE">
                      <a:rPr lang="en-US" dirty="0"/>
                      <a:pPr/>
                      <a:t>[CELLRANGE]</a:t>
                    </a:fld>
                    <a:endParaRPr lang="en-GB"/>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1-C12C-47E2-BEA0-5BD7D06106CC}"/>
                </c:ext>
              </c:extLst>
            </c:dLbl>
            <c:dLbl>
              <c:idx val="1"/>
              <c:tx>
                <c:rich>
                  <a:bodyPr/>
                  <a:lstStyle/>
                  <a:p>
                    <a:fld id="{D0A672CE-CFF9-42A1-86FC-D92904E3E9B9}" type="CELLRANGE">
                      <a:rPr lang="en-GB"/>
                      <a:pPr/>
                      <a:t>[CELLRANGE]</a:t>
                    </a:fld>
                    <a:endParaRPr lang="en-GB"/>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3-C12C-47E2-BEA0-5BD7D06106CC}"/>
                </c:ext>
              </c:extLst>
            </c:dLbl>
            <c:dLbl>
              <c:idx val="2"/>
              <c:tx>
                <c:rich>
                  <a:bodyPr/>
                  <a:lstStyle/>
                  <a:p>
                    <a:fld id="{3D2A8CD5-35C0-4906-A99A-E18D00D37E15}" type="CELLRANGE">
                      <a:rPr lang="en-GB"/>
                      <a:pPr/>
                      <a:t>[CELLRANGE]</a:t>
                    </a:fld>
                    <a:endParaRPr lang="en-GB"/>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5-C12C-47E2-BEA0-5BD7D06106CC}"/>
                </c:ext>
              </c:extLst>
            </c:dLbl>
            <c:dLbl>
              <c:idx val="3"/>
              <c:tx>
                <c:rich>
                  <a:bodyPr/>
                  <a:lstStyle/>
                  <a:p>
                    <a:fld id="{D189222B-2DB7-4C4D-8B8E-B4FB2229A140}" type="CELLRANGE">
                      <a:rPr lang="en-GB"/>
                      <a:pPr/>
                      <a:t>[CELLRANGE]</a:t>
                    </a:fld>
                    <a:endParaRPr lang="en-GB"/>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7-C12C-47E2-BEA0-5BD7D06106CC}"/>
                </c:ext>
              </c:extLst>
            </c:dLbl>
            <c:dLbl>
              <c:idx val="4"/>
              <c:tx>
                <c:rich>
                  <a:bodyPr/>
                  <a:lstStyle/>
                  <a:p>
                    <a:fld id="{CFF3CA7D-BEDC-47A8-892B-5F3A095F82AB}" type="CELLRANGE">
                      <a:rPr lang="en-GB"/>
                      <a:pPr/>
                      <a:t>[CELLRANGE]</a:t>
                    </a:fld>
                    <a:endParaRPr lang="en-GB"/>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9-C12C-47E2-BEA0-5BD7D06106CC}"/>
                </c:ext>
              </c:extLst>
            </c:dLbl>
            <c:dLbl>
              <c:idx val="5"/>
              <c:tx>
                <c:rich>
                  <a:bodyPr/>
                  <a:lstStyle/>
                  <a:p>
                    <a:fld id="{27458275-A2D2-434D-83AC-EE66C372582B}" type="CELLRANGE">
                      <a:rPr lang="en-GB"/>
                      <a:pPr/>
                      <a:t>[CELLRANGE]</a:t>
                    </a:fld>
                    <a:endParaRPr lang="en-GB"/>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B-C12C-47E2-BEA0-5BD7D06106CC}"/>
                </c:ext>
              </c:extLst>
            </c:dLbl>
            <c:dLbl>
              <c:idx val="6"/>
              <c:tx>
                <c:rich>
                  <a:bodyPr/>
                  <a:lstStyle/>
                  <a:p>
                    <a:fld id="{874A4B1A-76D1-4B1A-A341-0118746C76E2}" type="CELLRANGE">
                      <a:rPr lang="en-GB"/>
                      <a:pPr/>
                      <a:t>[CELLRANGE]</a:t>
                    </a:fld>
                    <a:endParaRPr lang="en-GB"/>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D-C12C-47E2-BEA0-5BD7D06106CC}"/>
                </c:ext>
              </c:extLst>
            </c:dLbl>
            <c:dLbl>
              <c:idx val="7"/>
              <c:tx>
                <c:rich>
                  <a:bodyPr/>
                  <a:lstStyle/>
                  <a:p>
                    <a:fld id="{16B77AC0-F1CB-4808-93E3-8076C7D7B697}" type="CELLRANGE">
                      <a:rPr lang="en-GB"/>
                      <a:pPr/>
                      <a:t>[CELLRANGE]</a:t>
                    </a:fld>
                    <a:endParaRPr lang="en-GB"/>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F-C12C-47E2-BEA0-5BD7D06106CC}"/>
                </c:ext>
              </c:extLst>
            </c:dLbl>
            <c:dLbl>
              <c:idx val="8"/>
              <c:tx>
                <c:rich>
                  <a:bodyPr/>
                  <a:lstStyle/>
                  <a:p>
                    <a:fld id="{6C0EB9AB-F6BA-4E86-A3B2-A09F2AE9C9AC}" type="CELLRANGE">
                      <a:rPr lang="en-GB"/>
                      <a:pPr/>
                      <a:t>[CELLRANGE]</a:t>
                    </a:fld>
                    <a:endParaRPr lang="en-GB"/>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11-C12C-47E2-BEA0-5BD7D06106CC}"/>
                </c:ext>
              </c:extLst>
            </c:dLbl>
            <c:dLbl>
              <c:idx val="9"/>
              <c:tx>
                <c:rich>
                  <a:bodyPr/>
                  <a:lstStyle/>
                  <a:p>
                    <a:fld id="{6A526B8F-72F8-44AB-B01B-3A22C5C67B76}" type="CELLRANGE">
                      <a:rPr lang="en-GB"/>
                      <a:pPr/>
                      <a:t>[CELLRANGE]</a:t>
                    </a:fld>
                    <a:endParaRPr lang="en-GB"/>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13-C12C-47E2-BEA0-5BD7D06106CC}"/>
                </c:ext>
              </c:extLst>
            </c:dLbl>
            <c:spPr>
              <a:noFill/>
              <a:ln>
                <a:noFill/>
              </a:ln>
              <a:effectLst/>
            </c:spPr>
            <c:txPr>
              <a:bodyPr rot="0" spcFirstLastPara="1" vertOverflow="ellipsis" vert="horz" wrap="square" anchor="ctr" anchorCtr="1"/>
              <a:lstStyle/>
              <a:p>
                <a:pPr>
                  <a:defRPr sz="1100" b="1"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showLegendKey val="0"/>
            <c:showVal val="0"/>
            <c:showCatName val="0"/>
            <c:showSerName val="0"/>
            <c:showPercent val="0"/>
            <c:showBubbleSize val="0"/>
            <c:showLeaderLines val="0"/>
            <c:extLst>
              <c:ext xmlns:c15="http://schemas.microsoft.com/office/drawing/2012/chart" uri="{CE6537A1-D6FC-4f65-9D91-7224C49458BB}">
                <c15:showDataLabelsRange val="1"/>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 Audio </c:v>
                </c:pt>
                <c:pt idx="1">
                  <c:v> TV </c:v>
                </c:pt>
                <c:pt idx="2">
                  <c:v> Broadcaster VOD </c:v>
                </c:pt>
                <c:pt idx="3">
                  <c:v> Print </c:v>
                </c:pt>
                <c:pt idx="4">
                  <c:v> Online Display </c:v>
                </c:pt>
                <c:pt idx="5">
                  <c:v> Social Media </c:v>
                </c:pt>
                <c:pt idx="6">
                  <c:v> Online Video </c:v>
                </c:pt>
                <c:pt idx="7">
                  <c:v> Cinema </c:v>
                </c:pt>
                <c:pt idx="8">
                  <c:v> Out of Home </c:v>
                </c:pt>
                <c:pt idx="9">
                  <c:v> Generic Search </c:v>
                </c:pt>
              </c:strCache>
            </c:strRef>
          </c:cat>
          <c:val>
            <c:numRef>
              <c:f>Sheet1!$B$2:$B$11</c:f>
              <c:numCache>
                <c:formatCode>_(* #,##0.00_);_(* \(#,##0.00\);_(* "-"??_);_(@_)</c:formatCode>
                <c:ptCount val="10"/>
                <c:pt idx="0">
                  <c:v>0.67449713446121851</c:v>
                </c:pt>
                <c:pt idx="1">
                  <c:v>0.42961600921096721</c:v>
                </c:pt>
                <c:pt idx="2">
                  <c:v>0.54561233169792833</c:v>
                </c:pt>
                <c:pt idx="3">
                  <c:v>0.53702001151370904</c:v>
                </c:pt>
                <c:pt idx="4">
                  <c:v>0.4553929697636252</c:v>
                </c:pt>
                <c:pt idx="5">
                  <c:v>0.40383904865830911</c:v>
                </c:pt>
                <c:pt idx="6">
                  <c:v>0.39095056838198017</c:v>
                </c:pt>
                <c:pt idx="7">
                  <c:v>0.38665440828987047</c:v>
                </c:pt>
                <c:pt idx="8">
                  <c:v>0.32650816700033503</c:v>
                </c:pt>
                <c:pt idx="9">
                  <c:v>0.39524672847408981</c:v>
                </c:pt>
              </c:numCache>
            </c:numRef>
          </c:val>
          <c:extLst>
            <c:ext xmlns:c15="http://schemas.microsoft.com/office/drawing/2012/chart" uri="{02D57815-91ED-43cb-92C2-25804820EDAC}">
              <c15:datalabelsRange>
                <c15:f>Sheet1!$B$27:$B$36</c15:f>
                <c15:dlblRangeCache>
                  <c:ptCount val="10"/>
                  <c:pt idx="0">
                    <c:v>43%</c:v>
                  </c:pt>
                  <c:pt idx="1">
                    <c:v>30%</c:v>
                  </c:pt>
                  <c:pt idx="2">
                    <c:v>44%</c:v>
                  </c:pt>
                  <c:pt idx="3">
                    <c:v>49%</c:v>
                  </c:pt>
                  <c:pt idx="4">
                    <c:v>46%</c:v>
                  </c:pt>
                  <c:pt idx="5">
                    <c:v>44%</c:v>
                  </c:pt>
                  <c:pt idx="6">
                    <c:v>51%</c:v>
                  </c:pt>
                  <c:pt idx="7">
                    <c:v>53%</c:v>
                  </c:pt>
                  <c:pt idx="8">
                    <c:v>45%</c:v>
                  </c:pt>
                  <c:pt idx="9">
                    <c:v>66%</c:v>
                  </c:pt>
                </c15:dlblRangeCache>
              </c15:datalabelsRange>
            </c:ext>
            <c:ext xmlns:c16="http://schemas.microsoft.com/office/drawing/2014/chart" uri="{C3380CC4-5D6E-409C-BE32-E72D297353CC}">
              <c16:uniqueId val="{00000014-C12C-47E2-BEA0-5BD7D06106CC}"/>
            </c:ext>
          </c:extLst>
        </c:ser>
        <c:ser>
          <c:idx val="2"/>
          <c:order val="1"/>
          <c:tx>
            <c:strRef>
              <c:f>Sheet1!$C$1</c:f>
              <c:strCache>
                <c:ptCount val="1"/>
                <c:pt idx="0">
                  <c:v> Long-Term ROI % </c:v>
                </c:pt>
              </c:strCache>
            </c:strRef>
          </c:tx>
          <c:spPr>
            <a:solidFill>
              <a:srgbClr val="8D99AE">
                <a:alpha val="45000"/>
              </a:srgbClr>
            </a:solidFill>
            <a:ln w="25400">
              <a:noFill/>
            </a:ln>
            <a:effectLst/>
          </c:spPr>
          <c:invertIfNegative val="0"/>
          <c:dPt>
            <c:idx val="0"/>
            <c:invertIfNegative val="0"/>
            <c:bubble3D val="0"/>
            <c:spPr>
              <a:solidFill>
                <a:srgbClr val="BCCF0F">
                  <a:alpha val="45098"/>
                </a:srgbClr>
              </a:solidFill>
              <a:ln w="25400">
                <a:noFill/>
              </a:ln>
              <a:effectLst/>
            </c:spPr>
            <c:extLst>
              <c:ext xmlns:c16="http://schemas.microsoft.com/office/drawing/2014/chart" uri="{C3380CC4-5D6E-409C-BE32-E72D297353CC}">
                <c16:uniqueId val="{0000001D-C12C-47E2-BEA0-5BD7D06106CC}"/>
              </c:ext>
            </c:extLst>
          </c:dPt>
          <c:dPt>
            <c:idx val="1"/>
            <c:invertIfNegative val="0"/>
            <c:bubble3D val="0"/>
            <c:spPr>
              <a:solidFill>
                <a:srgbClr val="E30615">
                  <a:alpha val="45000"/>
                </a:srgbClr>
              </a:solidFill>
              <a:ln w="25400">
                <a:noFill/>
              </a:ln>
              <a:effectLst/>
            </c:spPr>
            <c:extLst>
              <c:ext xmlns:c16="http://schemas.microsoft.com/office/drawing/2014/chart" uri="{C3380CC4-5D6E-409C-BE32-E72D297353CC}">
                <c16:uniqueId val="{00000016-C12C-47E2-BEA0-5BD7D06106CC}"/>
              </c:ext>
            </c:extLst>
          </c:dPt>
          <c:dPt>
            <c:idx val="2"/>
            <c:invertIfNegative val="0"/>
            <c:bubble3D val="0"/>
            <c:spPr>
              <a:solidFill>
                <a:srgbClr val="EE7203">
                  <a:alpha val="45098"/>
                </a:srgbClr>
              </a:solidFill>
              <a:ln w="25400">
                <a:noFill/>
              </a:ln>
              <a:effectLst/>
            </c:spPr>
            <c:extLst>
              <c:ext xmlns:c16="http://schemas.microsoft.com/office/drawing/2014/chart" uri="{C3380CC4-5D6E-409C-BE32-E72D297353CC}">
                <c16:uniqueId val="{00000018-C12C-47E2-BEA0-5BD7D06106CC}"/>
              </c:ext>
            </c:extLst>
          </c:dPt>
          <c:dPt>
            <c:idx val="3"/>
            <c:invertIfNegative val="0"/>
            <c:bubble3D val="0"/>
            <c:spPr>
              <a:solidFill>
                <a:srgbClr val="372D87">
                  <a:alpha val="44706"/>
                </a:srgbClr>
              </a:solidFill>
              <a:ln w="25400">
                <a:noFill/>
              </a:ln>
              <a:effectLst/>
            </c:spPr>
            <c:extLst>
              <c:ext xmlns:c16="http://schemas.microsoft.com/office/drawing/2014/chart" uri="{C3380CC4-5D6E-409C-BE32-E72D297353CC}">
                <c16:uniqueId val="{0000001E-C12C-47E2-BEA0-5BD7D06106CC}"/>
              </c:ext>
            </c:extLst>
          </c:dPt>
          <c:dPt>
            <c:idx val="4"/>
            <c:invertIfNegative val="0"/>
            <c:bubble3D val="0"/>
            <c:spPr>
              <a:solidFill>
                <a:srgbClr val="9CCD9A">
                  <a:alpha val="45000"/>
                </a:srgbClr>
              </a:solidFill>
              <a:ln w="25400">
                <a:noFill/>
              </a:ln>
              <a:effectLst/>
            </c:spPr>
            <c:extLst>
              <c:ext xmlns:c16="http://schemas.microsoft.com/office/drawing/2014/chart" uri="{C3380CC4-5D6E-409C-BE32-E72D297353CC}">
                <c16:uniqueId val="{0000001F-C12C-47E2-BEA0-5BD7D06106CC}"/>
              </c:ext>
            </c:extLst>
          </c:dPt>
          <c:dPt>
            <c:idx val="5"/>
            <c:invertIfNegative val="0"/>
            <c:bubble3D val="0"/>
            <c:spPr>
              <a:solidFill>
                <a:srgbClr val="0069B4">
                  <a:alpha val="45000"/>
                </a:srgbClr>
              </a:solidFill>
              <a:ln w="25400">
                <a:noFill/>
              </a:ln>
              <a:effectLst/>
            </c:spPr>
            <c:extLst>
              <c:ext xmlns:c16="http://schemas.microsoft.com/office/drawing/2014/chart" uri="{C3380CC4-5D6E-409C-BE32-E72D297353CC}">
                <c16:uniqueId val="{0000001A-C12C-47E2-BEA0-5BD7D06106CC}"/>
              </c:ext>
            </c:extLst>
          </c:dPt>
          <c:dPt>
            <c:idx val="6"/>
            <c:invertIfNegative val="0"/>
            <c:bubble3D val="0"/>
            <c:spPr>
              <a:solidFill>
                <a:srgbClr val="766ACE">
                  <a:alpha val="45000"/>
                </a:srgbClr>
              </a:solidFill>
              <a:ln w="25400">
                <a:noFill/>
              </a:ln>
              <a:effectLst/>
            </c:spPr>
            <c:extLst>
              <c:ext xmlns:c16="http://schemas.microsoft.com/office/drawing/2014/chart" uri="{C3380CC4-5D6E-409C-BE32-E72D297353CC}">
                <c16:uniqueId val="{0000001C-C12C-47E2-BEA0-5BD7D06106CC}"/>
              </c:ext>
            </c:extLst>
          </c:dPt>
          <c:dPt>
            <c:idx val="7"/>
            <c:invertIfNegative val="0"/>
            <c:bubble3D val="0"/>
            <c:spPr>
              <a:solidFill>
                <a:srgbClr val="FFCC00">
                  <a:alpha val="45000"/>
                </a:srgbClr>
              </a:solidFill>
              <a:ln w="25400">
                <a:noFill/>
              </a:ln>
              <a:effectLst/>
            </c:spPr>
            <c:extLst>
              <c:ext xmlns:c16="http://schemas.microsoft.com/office/drawing/2014/chart" uri="{C3380CC4-5D6E-409C-BE32-E72D297353CC}">
                <c16:uniqueId val="{00000020-C12C-47E2-BEA0-5BD7D06106CC}"/>
              </c:ext>
            </c:extLst>
          </c:dPt>
          <c:dPt>
            <c:idx val="8"/>
            <c:invertIfNegative val="0"/>
            <c:bubble3D val="0"/>
            <c:spPr>
              <a:solidFill>
                <a:srgbClr val="BD09A7">
                  <a:alpha val="45098"/>
                </a:srgbClr>
              </a:solidFill>
              <a:ln w="25400">
                <a:noFill/>
              </a:ln>
              <a:effectLst/>
            </c:spPr>
            <c:extLst>
              <c:ext xmlns:c16="http://schemas.microsoft.com/office/drawing/2014/chart" uri="{C3380CC4-5D6E-409C-BE32-E72D297353CC}">
                <c16:uniqueId val="{00000021-C12C-47E2-BEA0-5BD7D06106CC}"/>
              </c:ext>
            </c:extLst>
          </c:dPt>
          <c:dPt>
            <c:idx val="9"/>
            <c:invertIfNegative val="0"/>
            <c:bubble3D val="0"/>
            <c:spPr>
              <a:solidFill>
                <a:srgbClr val="09BDBD">
                  <a:alpha val="45000"/>
                </a:srgbClr>
              </a:solidFill>
              <a:ln w="25400">
                <a:noFill/>
              </a:ln>
              <a:effectLst/>
            </c:spPr>
            <c:extLst>
              <c:ext xmlns:c16="http://schemas.microsoft.com/office/drawing/2014/chart" uri="{C3380CC4-5D6E-409C-BE32-E72D297353CC}">
                <c16:uniqueId val="{00000022-C12C-47E2-BEA0-5BD7D06106CC}"/>
              </c:ext>
            </c:extLst>
          </c:dPt>
          <c:dLbls>
            <c:dLbl>
              <c:idx val="0"/>
              <c:tx>
                <c:rich>
                  <a:bodyPr/>
                  <a:lstStyle/>
                  <a:p>
                    <a:fld id="{9701FB59-8444-4554-9685-F7682FA87C1E}" type="CELLRANGE">
                      <a:rPr lang="en-US" dirty="0"/>
                      <a:pPr/>
                      <a:t>[CELLRANGE]</a:t>
                    </a:fld>
                    <a:endParaRPr lang="en-GB"/>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D-C12C-47E2-BEA0-5BD7D06106CC}"/>
                </c:ext>
              </c:extLst>
            </c:dLbl>
            <c:dLbl>
              <c:idx val="1"/>
              <c:tx>
                <c:rich>
                  <a:bodyPr/>
                  <a:lstStyle/>
                  <a:p>
                    <a:fld id="{D6EA483B-5AEA-4164-BFD8-DB6F935C822C}" type="CELLRANGE">
                      <a:rPr lang="en-GB"/>
                      <a:pPr/>
                      <a:t>[CELLRANGE]</a:t>
                    </a:fld>
                    <a:endParaRPr lang="en-GB"/>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16-C12C-47E2-BEA0-5BD7D06106CC}"/>
                </c:ext>
              </c:extLst>
            </c:dLbl>
            <c:dLbl>
              <c:idx val="2"/>
              <c:tx>
                <c:rich>
                  <a:bodyPr/>
                  <a:lstStyle/>
                  <a:p>
                    <a:fld id="{F944BEA2-F46B-4ECC-8731-07959683060D}" type="CELLRANGE">
                      <a:rPr lang="en-GB"/>
                      <a:pPr/>
                      <a:t>[CELLRANGE]</a:t>
                    </a:fld>
                    <a:endParaRPr lang="en-GB"/>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18-C12C-47E2-BEA0-5BD7D06106CC}"/>
                </c:ext>
              </c:extLst>
            </c:dLbl>
            <c:dLbl>
              <c:idx val="3"/>
              <c:tx>
                <c:rich>
                  <a:bodyPr/>
                  <a:lstStyle/>
                  <a:p>
                    <a:fld id="{300AC7A6-B44C-4B90-A9C3-6956762EC547}" type="CELLRANGE">
                      <a:rPr lang="en-GB"/>
                      <a:pPr/>
                      <a:t>[CELLRANGE]</a:t>
                    </a:fld>
                    <a:endParaRPr lang="en-GB"/>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1E-C12C-47E2-BEA0-5BD7D06106CC}"/>
                </c:ext>
              </c:extLst>
            </c:dLbl>
            <c:dLbl>
              <c:idx val="4"/>
              <c:tx>
                <c:rich>
                  <a:bodyPr/>
                  <a:lstStyle/>
                  <a:p>
                    <a:fld id="{9D15FF9C-8613-46A6-A675-330DB229BA9C}" type="CELLRANGE">
                      <a:rPr lang="en-GB"/>
                      <a:pPr/>
                      <a:t>[CELLRANGE]</a:t>
                    </a:fld>
                    <a:endParaRPr lang="en-GB"/>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1F-C12C-47E2-BEA0-5BD7D06106CC}"/>
                </c:ext>
              </c:extLst>
            </c:dLbl>
            <c:dLbl>
              <c:idx val="5"/>
              <c:tx>
                <c:rich>
                  <a:bodyPr/>
                  <a:lstStyle/>
                  <a:p>
                    <a:fld id="{64AD5AA6-C732-490A-9494-881079B11544}" type="CELLRANGE">
                      <a:rPr lang="en-GB"/>
                      <a:pPr/>
                      <a:t>[CELLRANGE]</a:t>
                    </a:fld>
                    <a:endParaRPr lang="en-GB"/>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1A-C12C-47E2-BEA0-5BD7D06106CC}"/>
                </c:ext>
              </c:extLst>
            </c:dLbl>
            <c:dLbl>
              <c:idx val="6"/>
              <c:tx>
                <c:rich>
                  <a:bodyPr/>
                  <a:lstStyle/>
                  <a:p>
                    <a:fld id="{356D0445-DBF1-41ED-A080-C923ED10B194}" type="CELLRANGE">
                      <a:rPr lang="en-GB"/>
                      <a:pPr/>
                      <a:t>[CELLRANGE]</a:t>
                    </a:fld>
                    <a:endParaRPr lang="en-GB"/>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1C-C12C-47E2-BEA0-5BD7D06106CC}"/>
                </c:ext>
              </c:extLst>
            </c:dLbl>
            <c:dLbl>
              <c:idx val="7"/>
              <c:tx>
                <c:rich>
                  <a:bodyPr/>
                  <a:lstStyle/>
                  <a:p>
                    <a:fld id="{5ECE7045-1604-42BD-B797-83728D713C7C}" type="CELLRANGE">
                      <a:rPr lang="en-GB"/>
                      <a:pPr/>
                      <a:t>[CELLRANGE]</a:t>
                    </a:fld>
                    <a:endParaRPr lang="en-GB"/>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20-C12C-47E2-BEA0-5BD7D06106CC}"/>
                </c:ext>
              </c:extLst>
            </c:dLbl>
            <c:dLbl>
              <c:idx val="8"/>
              <c:tx>
                <c:rich>
                  <a:bodyPr/>
                  <a:lstStyle/>
                  <a:p>
                    <a:fld id="{F923861D-FF08-43DE-A465-13F5F9554C0F}" type="CELLRANGE">
                      <a:rPr lang="en-GB"/>
                      <a:pPr/>
                      <a:t>[CELLRANGE]</a:t>
                    </a:fld>
                    <a:endParaRPr lang="en-GB"/>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21-C12C-47E2-BEA0-5BD7D06106CC}"/>
                </c:ext>
              </c:extLst>
            </c:dLbl>
            <c:dLbl>
              <c:idx val="9"/>
              <c:tx>
                <c:rich>
                  <a:bodyPr/>
                  <a:lstStyle/>
                  <a:p>
                    <a:fld id="{12363D17-B63A-4FC9-9A16-2431F32E8917}" type="CELLRANGE">
                      <a:rPr lang="en-GB"/>
                      <a:pPr/>
                      <a:t>[CELLRANGE]</a:t>
                    </a:fld>
                    <a:endParaRPr lang="en-GB"/>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22-C12C-47E2-BEA0-5BD7D06106CC}"/>
                </c:ext>
              </c:extLst>
            </c:dLbl>
            <c:spPr>
              <a:noFill/>
              <a:ln>
                <a:noFill/>
              </a:ln>
              <a:effectLst/>
            </c:spPr>
            <c:txPr>
              <a:bodyPr rot="0" spcFirstLastPara="1" vertOverflow="ellipsis" vert="horz" wrap="square" anchor="ctr" anchorCtr="1"/>
              <a:lstStyle/>
              <a:p>
                <a:pPr>
                  <a:defRPr sz="1100" b="1" i="0" u="none" strike="noStrike" kern="1200" baseline="0">
                    <a:solidFill>
                      <a:schemeClr val="bg2"/>
                    </a:solidFill>
                    <a:latin typeface="Arial" panose="020B0604020202020204" pitchFamily="34" charset="0"/>
                    <a:ea typeface="+mn-ea"/>
                    <a:cs typeface="Arial" panose="020B0604020202020204" pitchFamily="34" charset="0"/>
                  </a:defRPr>
                </a:pPr>
                <a:endParaRPr lang="en-US"/>
              </a:p>
            </c:txPr>
            <c:showLegendKey val="0"/>
            <c:showVal val="0"/>
            <c:showCatName val="0"/>
            <c:showSerName val="0"/>
            <c:showPercent val="0"/>
            <c:showBubbleSize val="0"/>
            <c:showLeaderLines val="0"/>
            <c:extLst>
              <c:ext xmlns:c15="http://schemas.microsoft.com/office/drawing/2012/chart" uri="{CE6537A1-D6FC-4f65-9D91-7224C49458BB}">
                <c15:showDataLabelsRange val="1"/>
                <c15:showLeaderLines val="1"/>
                <c15:leaderLines>
                  <c:spPr>
                    <a:ln w="9525" cap="flat" cmpd="sng" algn="ctr">
                      <a:solidFill>
                        <a:schemeClr val="tx1">
                          <a:lumMod val="35000"/>
                          <a:lumOff val="65000"/>
                        </a:schemeClr>
                      </a:solidFill>
                      <a:round/>
                    </a:ln>
                    <a:effectLst/>
                  </c:spPr>
                </c15:leaderLines>
              </c:ext>
            </c:extLst>
          </c:dLbls>
          <c:val>
            <c:numRef>
              <c:f>Sheet1!$C$2:$C$11</c:f>
              <c:numCache>
                <c:formatCode>_(* #,##0.00_);_(* \(#,##0.00\);_(* "-"??_);_(@_)</c:formatCode>
                <c:ptCount val="10"/>
                <c:pt idx="0">
                  <c:v>0.8768462747995841</c:v>
                </c:pt>
                <c:pt idx="1">
                  <c:v>0.98382066109311495</c:v>
                </c:pt>
                <c:pt idx="2">
                  <c:v>0.68201541462241033</c:v>
                </c:pt>
                <c:pt idx="3">
                  <c:v>0.55313061185912027</c:v>
                </c:pt>
                <c:pt idx="4">
                  <c:v>0.53280977462344148</c:v>
                </c:pt>
                <c:pt idx="5">
                  <c:v>0.52095237276921869</c:v>
                </c:pt>
                <c:pt idx="6">
                  <c:v>0.37531254564670097</c:v>
                </c:pt>
                <c:pt idx="7">
                  <c:v>0.33638933521218733</c:v>
                </c:pt>
                <c:pt idx="8">
                  <c:v>0.39180980040040203</c:v>
                </c:pt>
                <c:pt idx="9">
                  <c:v>0.20157583152178579</c:v>
                </c:pt>
              </c:numCache>
            </c:numRef>
          </c:val>
          <c:extLst>
            <c:ext xmlns:c15="http://schemas.microsoft.com/office/drawing/2012/chart" uri="{02D57815-91ED-43cb-92C2-25804820EDAC}">
              <c15:datalabelsRange>
                <c15:f>Sheet1!$C$27:$C$36</c15:f>
                <c15:dlblRangeCache>
                  <c:ptCount val="10"/>
                  <c:pt idx="0">
                    <c:v>57%</c:v>
                  </c:pt>
                  <c:pt idx="1">
                    <c:v>70%</c:v>
                  </c:pt>
                  <c:pt idx="2">
                    <c:v>56%</c:v>
                  </c:pt>
                  <c:pt idx="3">
                    <c:v>51%</c:v>
                  </c:pt>
                  <c:pt idx="4">
                    <c:v>54%</c:v>
                  </c:pt>
                  <c:pt idx="5">
                    <c:v>56%</c:v>
                  </c:pt>
                  <c:pt idx="6">
                    <c:v>49%</c:v>
                  </c:pt>
                  <c:pt idx="7">
                    <c:v>47%</c:v>
                  </c:pt>
                  <c:pt idx="8">
                    <c:v>55%</c:v>
                  </c:pt>
                  <c:pt idx="9">
                    <c:v>34%</c:v>
                  </c:pt>
                </c15:dlblRangeCache>
              </c15:datalabelsRange>
            </c:ext>
            <c:ext xmlns:c16="http://schemas.microsoft.com/office/drawing/2014/chart" uri="{C3380CC4-5D6E-409C-BE32-E72D297353CC}">
              <c16:uniqueId val="{00000023-C12C-47E2-BEA0-5BD7D06106CC}"/>
            </c:ext>
          </c:extLst>
        </c:ser>
        <c:dLbls>
          <c:showLegendKey val="0"/>
          <c:showVal val="0"/>
          <c:showCatName val="0"/>
          <c:showSerName val="0"/>
          <c:showPercent val="0"/>
          <c:showBubbleSize val="0"/>
        </c:dLbls>
        <c:gapWidth val="70"/>
        <c:overlap val="100"/>
        <c:axId val="1339857199"/>
        <c:axId val="1339866351"/>
      </c:barChart>
      <c:lineChart>
        <c:grouping val="standard"/>
        <c:varyColors val="0"/>
        <c:ser>
          <c:idx val="3"/>
          <c:order val="2"/>
          <c:tx>
            <c:strRef>
              <c:f>Sheet1!$D$1</c:f>
              <c:strCache>
                <c:ptCount val="1"/>
                <c:pt idx="0">
                  <c:v>Total ROI</c:v>
                </c:pt>
              </c:strCache>
            </c:strRef>
          </c:tx>
          <c:spPr>
            <a:ln w="25400" cap="rnd">
              <a:noFill/>
              <a:round/>
            </a:ln>
            <a:effectLst/>
          </c:spPr>
          <c:marker>
            <c:symbol val="circle"/>
            <c:size val="5"/>
            <c:spPr>
              <a:noFill/>
              <a:ln w="9525">
                <a:noFill/>
              </a:ln>
              <a:effectLst/>
            </c:spPr>
          </c:marker>
          <c:dLbls>
            <c:dLbl>
              <c:idx val="0"/>
              <c:layout>
                <c:manualLayout>
                  <c:x val="-2.4061021505376343E-2"/>
                  <c:y val="-4.0052546296296308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4-C12C-47E2-BEA0-5BD7D06106CC}"/>
                </c:ext>
              </c:extLst>
            </c:dLbl>
            <c:dLbl>
              <c:idx val="1"/>
              <c:layout>
                <c:manualLayout>
                  <c:x val="-2.5547572178477692E-2"/>
                  <c:y val="-4.5112791749687187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5-C12C-47E2-BEA0-5BD7D06106CC}"/>
                </c:ext>
              </c:extLst>
            </c:dLbl>
            <c:dLbl>
              <c:idx val="8"/>
              <c:layout>
                <c:manualLayout>
                  <c:x val="-2.7092741935484038E-2"/>
                  <c:y val="-4.0804629629629684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7-C12C-47E2-BEA0-5BD7D06106CC}"/>
                </c:ext>
              </c:extLst>
            </c:dLbl>
            <c:spPr>
              <a:noFill/>
              <a:ln>
                <a:noFill/>
              </a:ln>
              <a:effectLst/>
            </c:spPr>
            <c:txPr>
              <a:bodyPr rot="0" spcFirstLastPara="1" vertOverflow="ellipsis" vert="horz" wrap="square" anchor="ctr" anchorCtr="1"/>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val>
            <c:numRef>
              <c:f>Sheet1!$D$2:$D$11</c:f>
              <c:numCache>
                <c:formatCode>_(* #,##0.00_);_(* \(#,##0.00\);_(* "-"??_);_(@_)</c:formatCode>
                <c:ptCount val="10"/>
                <c:pt idx="0">
                  <c:v>1.5513434092608027</c:v>
                </c:pt>
                <c:pt idx="1">
                  <c:v>1.4134366703040822</c:v>
                </c:pt>
                <c:pt idx="2">
                  <c:v>1.2276277463203387</c:v>
                </c:pt>
                <c:pt idx="3">
                  <c:v>1.0901506233728293</c:v>
                </c:pt>
                <c:pt idx="4">
                  <c:v>0.98820274438706679</c:v>
                </c:pt>
                <c:pt idx="5">
                  <c:v>0.92479142142752779</c:v>
                </c:pt>
                <c:pt idx="6">
                  <c:v>0.76626311402868108</c:v>
                </c:pt>
                <c:pt idx="7">
                  <c:v>0.7230437435020578</c:v>
                </c:pt>
                <c:pt idx="8">
                  <c:v>0.71831796740073706</c:v>
                </c:pt>
                <c:pt idx="9">
                  <c:v>0.59682255999587563</c:v>
                </c:pt>
              </c:numCache>
            </c:numRef>
          </c:val>
          <c:smooth val="0"/>
          <c:extLst>
            <c:ext xmlns:c16="http://schemas.microsoft.com/office/drawing/2014/chart" uri="{C3380CC4-5D6E-409C-BE32-E72D297353CC}">
              <c16:uniqueId val="{00000026-C12C-47E2-BEA0-5BD7D06106CC}"/>
            </c:ext>
          </c:extLst>
        </c:ser>
        <c:dLbls>
          <c:showLegendKey val="0"/>
          <c:showVal val="0"/>
          <c:showCatName val="0"/>
          <c:showSerName val="0"/>
          <c:showPercent val="0"/>
          <c:showBubbleSize val="0"/>
        </c:dLbls>
        <c:marker val="1"/>
        <c:smooth val="0"/>
        <c:axId val="1339857199"/>
        <c:axId val="1339866351"/>
      </c:lineChart>
      <c:catAx>
        <c:axId val="1339857199"/>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1" i="0" u="none" strike="noStrike" kern="1200" baseline="0">
                <a:solidFill>
                  <a:schemeClr val="bg2"/>
                </a:solidFill>
                <a:latin typeface="Arial" panose="020B0604020202020204" pitchFamily="34" charset="0"/>
                <a:ea typeface="+mn-ea"/>
                <a:cs typeface="Arial" panose="020B0604020202020204" pitchFamily="34" charset="0"/>
              </a:defRPr>
            </a:pPr>
            <a:endParaRPr lang="en-US"/>
          </a:p>
        </c:txPr>
        <c:crossAx val="1339866351"/>
        <c:crosses val="autoZero"/>
        <c:auto val="1"/>
        <c:lblAlgn val="ctr"/>
        <c:lblOffset val="100"/>
        <c:noMultiLvlLbl val="0"/>
      </c:catAx>
      <c:valAx>
        <c:axId val="1339866351"/>
        <c:scaling>
          <c:orientation val="minMax"/>
        </c:scaling>
        <c:delete val="0"/>
        <c:axPos val="l"/>
        <c:numFmt formatCode="_-* #,##0.0_-;\-* #,##0.0_-;_-* &quot;-&quot;?_-;_-@_-" sourceLinked="0"/>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bg1"/>
                </a:solidFill>
                <a:latin typeface="Arial (Body)"/>
                <a:ea typeface="+mn-ea"/>
                <a:cs typeface="+mn-cs"/>
              </a:defRPr>
            </a:pPr>
            <a:endParaRPr lang="en-US"/>
          </a:p>
        </c:txPr>
        <c:crossAx val="1339857199"/>
        <c:crosses val="autoZero"/>
        <c:crossBetween val="between"/>
      </c:valAx>
      <c:spPr>
        <a:noFill/>
        <a:ln>
          <a:noFill/>
        </a:ln>
        <a:effectLst/>
      </c:spPr>
    </c:plotArea>
    <c:legend>
      <c:legendPos val="t"/>
      <c:legendEntry>
        <c:idx val="2"/>
        <c:delete val="1"/>
      </c:legendEntry>
      <c:layout>
        <c:manualLayout>
          <c:xMode val="edge"/>
          <c:yMode val="edge"/>
          <c:x val="0.33711756272401427"/>
          <c:y val="7.0555555555555552E-2"/>
          <c:w val="0.31893691756272396"/>
          <c:h val="5.655138888888888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bg2"/>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latin typeface="Arial (Body)"/>
        </a:defRPr>
      </a:pPr>
      <a:endParaRPr lang="en-US"/>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528941798941801"/>
          <c:y val="5.020548976200287E-2"/>
          <c:w val="0.84931613756613777"/>
          <c:h val="0.67177195577902893"/>
        </c:manualLayout>
      </c:layout>
      <c:barChart>
        <c:barDir val="col"/>
        <c:grouping val="stacked"/>
        <c:varyColors val="0"/>
        <c:ser>
          <c:idx val="0"/>
          <c:order val="0"/>
          <c:tx>
            <c:strRef>
              <c:f>Sheet1!$B$1</c:f>
              <c:strCache>
                <c:ptCount val="1"/>
                <c:pt idx="0">
                  <c:v>pos</c:v>
                </c:pt>
              </c:strCache>
            </c:strRef>
          </c:tx>
          <c:spPr>
            <a:solidFill>
              <a:schemeClr val="accent1"/>
            </a:solidFill>
            <a:ln>
              <a:noFill/>
            </a:ln>
            <a:effectLst/>
          </c:spPr>
          <c:invertIfNegative val="0"/>
          <c:dPt>
            <c:idx val="0"/>
            <c:invertIfNegative val="0"/>
            <c:bubble3D val="0"/>
            <c:spPr>
              <a:solidFill>
                <a:srgbClr val="EE7203"/>
              </a:solidFill>
              <a:ln>
                <a:noFill/>
              </a:ln>
              <a:effectLst/>
            </c:spPr>
            <c:extLst>
              <c:ext xmlns:c16="http://schemas.microsoft.com/office/drawing/2014/chart" uri="{C3380CC4-5D6E-409C-BE32-E72D297353CC}">
                <c16:uniqueId val="{00000001-C47B-44EF-9CBF-195CF879AA0D}"/>
              </c:ext>
            </c:extLst>
          </c:dPt>
          <c:dPt>
            <c:idx val="1"/>
            <c:invertIfNegative val="0"/>
            <c:bubble3D val="0"/>
            <c:spPr>
              <a:solidFill>
                <a:srgbClr val="E30615"/>
              </a:solidFill>
              <a:ln>
                <a:noFill/>
              </a:ln>
              <a:effectLst/>
            </c:spPr>
            <c:extLst>
              <c:ext xmlns:c16="http://schemas.microsoft.com/office/drawing/2014/chart" uri="{C3380CC4-5D6E-409C-BE32-E72D297353CC}">
                <c16:uniqueId val="{00000003-C47B-44EF-9CBF-195CF879AA0D}"/>
              </c:ext>
            </c:extLst>
          </c:dPt>
          <c:dPt>
            <c:idx val="2"/>
            <c:invertIfNegative val="0"/>
            <c:bubble3D val="0"/>
            <c:spPr>
              <a:solidFill>
                <a:srgbClr val="9CCD9A"/>
              </a:solidFill>
              <a:ln>
                <a:noFill/>
              </a:ln>
              <a:effectLst/>
            </c:spPr>
            <c:extLst>
              <c:ext xmlns:c16="http://schemas.microsoft.com/office/drawing/2014/chart" uri="{C3380CC4-5D6E-409C-BE32-E72D297353CC}">
                <c16:uniqueId val="{00000005-C47B-44EF-9CBF-195CF879AA0D}"/>
              </c:ext>
            </c:extLst>
          </c:dPt>
          <c:dPt>
            <c:idx val="3"/>
            <c:invertIfNegative val="0"/>
            <c:bubble3D val="0"/>
            <c:spPr>
              <a:solidFill>
                <a:srgbClr val="FFCC00"/>
              </a:solidFill>
              <a:ln>
                <a:noFill/>
              </a:ln>
              <a:effectLst/>
            </c:spPr>
            <c:extLst>
              <c:ext xmlns:c16="http://schemas.microsoft.com/office/drawing/2014/chart" uri="{C3380CC4-5D6E-409C-BE32-E72D297353CC}">
                <c16:uniqueId val="{00000007-C47B-44EF-9CBF-195CF879AA0D}"/>
              </c:ext>
            </c:extLst>
          </c:dPt>
          <c:dPt>
            <c:idx val="4"/>
            <c:invertIfNegative val="0"/>
            <c:bubble3D val="0"/>
            <c:spPr>
              <a:solidFill>
                <a:srgbClr val="09BDBD"/>
              </a:solidFill>
              <a:ln>
                <a:noFill/>
              </a:ln>
              <a:effectLst/>
            </c:spPr>
            <c:extLst>
              <c:ext xmlns:c16="http://schemas.microsoft.com/office/drawing/2014/chart" uri="{C3380CC4-5D6E-409C-BE32-E72D297353CC}">
                <c16:uniqueId val="{00000009-C47B-44EF-9CBF-195CF879AA0D}"/>
              </c:ext>
            </c:extLst>
          </c:dPt>
          <c:dPt>
            <c:idx val="5"/>
            <c:invertIfNegative val="0"/>
            <c:bubble3D val="0"/>
            <c:spPr>
              <a:solidFill>
                <a:srgbClr val="BD09A7"/>
              </a:solidFill>
              <a:ln>
                <a:noFill/>
              </a:ln>
              <a:effectLst/>
            </c:spPr>
            <c:extLst>
              <c:ext xmlns:c16="http://schemas.microsoft.com/office/drawing/2014/chart" uri="{C3380CC4-5D6E-409C-BE32-E72D297353CC}">
                <c16:uniqueId val="{0000000B-C47B-44EF-9CBF-195CF879AA0D}"/>
              </c:ext>
            </c:extLst>
          </c:dPt>
          <c:dPt>
            <c:idx val="6"/>
            <c:invertIfNegative val="0"/>
            <c:bubble3D val="0"/>
            <c:spPr>
              <a:solidFill>
                <a:srgbClr val="766ACE"/>
              </a:solidFill>
              <a:ln>
                <a:noFill/>
              </a:ln>
              <a:effectLst/>
            </c:spPr>
            <c:extLst>
              <c:ext xmlns:c16="http://schemas.microsoft.com/office/drawing/2014/chart" uri="{C3380CC4-5D6E-409C-BE32-E72D297353CC}">
                <c16:uniqueId val="{0000000D-C47B-44EF-9CBF-195CF879AA0D}"/>
              </c:ext>
            </c:extLst>
          </c:dPt>
          <c:dPt>
            <c:idx val="7"/>
            <c:invertIfNegative val="0"/>
            <c:bubble3D val="0"/>
            <c:spPr>
              <a:solidFill>
                <a:srgbClr val="BCCF0F"/>
              </a:solidFill>
              <a:ln>
                <a:noFill/>
              </a:ln>
              <a:effectLst/>
            </c:spPr>
            <c:extLst>
              <c:ext xmlns:c16="http://schemas.microsoft.com/office/drawing/2014/chart" uri="{C3380CC4-5D6E-409C-BE32-E72D297353CC}">
                <c16:uniqueId val="{0000000F-C47B-44EF-9CBF-195CF879AA0D}"/>
              </c:ext>
            </c:extLst>
          </c:dPt>
          <c:dPt>
            <c:idx val="8"/>
            <c:invertIfNegative val="0"/>
            <c:bubble3D val="0"/>
            <c:spPr>
              <a:solidFill>
                <a:srgbClr val="372D87"/>
              </a:solidFill>
              <a:ln>
                <a:noFill/>
              </a:ln>
              <a:effectLst/>
            </c:spPr>
            <c:extLst>
              <c:ext xmlns:c16="http://schemas.microsoft.com/office/drawing/2014/chart" uri="{C3380CC4-5D6E-409C-BE32-E72D297353CC}">
                <c16:uniqueId val="{00000011-C47B-44EF-9CBF-195CF879AA0D}"/>
              </c:ext>
            </c:extLst>
          </c:dPt>
          <c:dPt>
            <c:idx val="9"/>
            <c:invertIfNegative val="0"/>
            <c:bubble3D val="0"/>
            <c:spPr>
              <a:solidFill>
                <a:srgbClr val="0069B4"/>
              </a:solidFill>
              <a:ln>
                <a:noFill/>
              </a:ln>
              <a:effectLst/>
            </c:spPr>
            <c:extLst>
              <c:ext xmlns:c16="http://schemas.microsoft.com/office/drawing/2014/chart" uri="{C3380CC4-5D6E-409C-BE32-E72D297353CC}">
                <c16:uniqueId val="{00000013-C47B-44EF-9CBF-195CF879AA0D}"/>
              </c:ext>
            </c:extLst>
          </c:dPt>
          <c:cat>
            <c:strRef>
              <c:f>Sheet1!$A$2:$A$11</c:f>
              <c:strCache>
                <c:ptCount val="10"/>
                <c:pt idx="0">
                  <c:v>Broadcaster VOD</c:v>
                </c:pt>
                <c:pt idx="1">
                  <c:v>TV</c:v>
                </c:pt>
                <c:pt idx="2">
                  <c:v>Online Display</c:v>
                </c:pt>
                <c:pt idx="3">
                  <c:v>Cinema</c:v>
                </c:pt>
                <c:pt idx="4">
                  <c:v>Generic Search</c:v>
                </c:pt>
                <c:pt idx="5">
                  <c:v>Out of Home   </c:v>
                </c:pt>
                <c:pt idx="6">
                  <c:v>Online Video</c:v>
                </c:pt>
                <c:pt idx="7">
                  <c:v>Audio</c:v>
                </c:pt>
                <c:pt idx="8">
                  <c:v>Print</c:v>
                </c:pt>
                <c:pt idx="9">
                  <c:v>Social Media</c:v>
                </c:pt>
              </c:strCache>
            </c:strRef>
          </c:cat>
          <c:val>
            <c:numRef>
              <c:f>Sheet1!$B$2:$B$11</c:f>
              <c:numCache>
                <c:formatCode>0%</c:formatCode>
                <c:ptCount val="10"/>
                <c:pt idx="0">
                  <c:v>0.2</c:v>
                </c:pt>
                <c:pt idx="1">
                  <c:v>0.24</c:v>
                </c:pt>
                <c:pt idx="2">
                  <c:v>0.25</c:v>
                </c:pt>
                <c:pt idx="3">
                  <c:v>0.26</c:v>
                </c:pt>
                <c:pt idx="4">
                  <c:v>0.33</c:v>
                </c:pt>
                <c:pt idx="5">
                  <c:v>0.44</c:v>
                </c:pt>
                <c:pt idx="6">
                  <c:v>0.56000000000000005</c:v>
                </c:pt>
                <c:pt idx="7">
                  <c:v>0.63</c:v>
                </c:pt>
                <c:pt idx="8">
                  <c:v>0.71</c:v>
                </c:pt>
                <c:pt idx="9">
                  <c:v>0.72</c:v>
                </c:pt>
              </c:numCache>
            </c:numRef>
          </c:val>
          <c:extLst>
            <c:ext xmlns:c16="http://schemas.microsoft.com/office/drawing/2014/chart" uri="{C3380CC4-5D6E-409C-BE32-E72D297353CC}">
              <c16:uniqueId val="{00000014-C47B-44EF-9CBF-195CF879AA0D}"/>
            </c:ext>
          </c:extLst>
        </c:ser>
        <c:ser>
          <c:idx val="1"/>
          <c:order val="1"/>
          <c:tx>
            <c:strRef>
              <c:f>Sheet1!$C$1</c:f>
              <c:strCache>
                <c:ptCount val="1"/>
                <c:pt idx="0">
                  <c:v>neg</c:v>
                </c:pt>
              </c:strCache>
            </c:strRef>
          </c:tx>
          <c:spPr>
            <a:solidFill>
              <a:schemeClr val="accent2"/>
            </a:solidFill>
            <a:ln>
              <a:noFill/>
            </a:ln>
            <a:effectLst/>
          </c:spPr>
          <c:invertIfNegative val="0"/>
          <c:dPt>
            <c:idx val="0"/>
            <c:invertIfNegative val="0"/>
            <c:bubble3D val="0"/>
            <c:spPr>
              <a:solidFill>
                <a:srgbClr val="EE7203"/>
              </a:solidFill>
              <a:ln>
                <a:noFill/>
              </a:ln>
              <a:effectLst/>
            </c:spPr>
            <c:extLst>
              <c:ext xmlns:c16="http://schemas.microsoft.com/office/drawing/2014/chart" uri="{C3380CC4-5D6E-409C-BE32-E72D297353CC}">
                <c16:uniqueId val="{00000016-C47B-44EF-9CBF-195CF879AA0D}"/>
              </c:ext>
            </c:extLst>
          </c:dPt>
          <c:dPt>
            <c:idx val="1"/>
            <c:invertIfNegative val="0"/>
            <c:bubble3D val="0"/>
            <c:spPr>
              <a:solidFill>
                <a:srgbClr val="E30615"/>
              </a:solidFill>
              <a:ln>
                <a:noFill/>
              </a:ln>
              <a:effectLst/>
            </c:spPr>
            <c:extLst>
              <c:ext xmlns:c16="http://schemas.microsoft.com/office/drawing/2014/chart" uri="{C3380CC4-5D6E-409C-BE32-E72D297353CC}">
                <c16:uniqueId val="{00000018-C47B-44EF-9CBF-195CF879AA0D}"/>
              </c:ext>
            </c:extLst>
          </c:dPt>
          <c:dPt>
            <c:idx val="2"/>
            <c:invertIfNegative val="0"/>
            <c:bubble3D val="0"/>
            <c:spPr>
              <a:solidFill>
                <a:srgbClr val="9CCD9A"/>
              </a:solidFill>
              <a:ln>
                <a:noFill/>
              </a:ln>
              <a:effectLst/>
            </c:spPr>
            <c:extLst>
              <c:ext xmlns:c16="http://schemas.microsoft.com/office/drawing/2014/chart" uri="{C3380CC4-5D6E-409C-BE32-E72D297353CC}">
                <c16:uniqueId val="{0000001A-C47B-44EF-9CBF-195CF879AA0D}"/>
              </c:ext>
            </c:extLst>
          </c:dPt>
          <c:dPt>
            <c:idx val="3"/>
            <c:invertIfNegative val="0"/>
            <c:bubble3D val="0"/>
            <c:spPr>
              <a:solidFill>
                <a:srgbClr val="FFCC00"/>
              </a:solidFill>
              <a:ln>
                <a:noFill/>
              </a:ln>
              <a:effectLst/>
            </c:spPr>
            <c:extLst>
              <c:ext xmlns:c16="http://schemas.microsoft.com/office/drawing/2014/chart" uri="{C3380CC4-5D6E-409C-BE32-E72D297353CC}">
                <c16:uniqueId val="{0000001C-C47B-44EF-9CBF-195CF879AA0D}"/>
              </c:ext>
            </c:extLst>
          </c:dPt>
          <c:dPt>
            <c:idx val="4"/>
            <c:invertIfNegative val="0"/>
            <c:bubble3D val="0"/>
            <c:spPr>
              <a:solidFill>
                <a:srgbClr val="09BDBD"/>
              </a:solidFill>
              <a:ln>
                <a:noFill/>
              </a:ln>
              <a:effectLst/>
            </c:spPr>
            <c:extLst>
              <c:ext xmlns:c16="http://schemas.microsoft.com/office/drawing/2014/chart" uri="{C3380CC4-5D6E-409C-BE32-E72D297353CC}">
                <c16:uniqueId val="{0000001E-C47B-44EF-9CBF-195CF879AA0D}"/>
              </c:ext>
            </c:extLst>
          </c:dPt>
          <c:dPt>
            <c:idx val="5"/>
            <c:invertIfNegative val="0"/>
            <c:bubble3D val="0"/>
            <c:spPr>
              <a:solidFill>
                <a:srgbClr val="BD09A7"/>
              </a:solidFill>
              <a:ln>
                <a:noFill/>
              </a:ln>
              <a:effectLst/>
            </c:spPr>
            <c:extLst>
              <c:ext xmlns:c16="http://schemas.microsoft.com/office/drawing/2014/chart" uri="{C3380CC4-5D6E-409C-BE32-E72D297353CC}">
                <c16:uniqueId val="{00000020-C47B-44EF-9CBF-195CF879AA0D}"/>
              </c:ext>
            </c:extLst>
          </c:dPt>
          <c:dPt>
            <c:idx val="6"/>
            <c:invertIfNegative val="0"/>
            <c:bubble3D val="0"/>
            <c:spPr>
              <a:solidFill>
                <a:srgbClr val="766ACE"/>
              </a:solidFill>
              <a:ln>
                <a:noFill/>
              </a:ln>
              <a:effectLst/>
            </c:spPr>
            <c:extLst>
              <c:ext xmlns:c16="http://schemas.microsoft.com/office/drawing/2014/chart" uri="{C3380CC4-5D6E-409C-BE32-E72D297353CC}">
                <c16:uniqueId val="{00000022-C47B-44EF-9CBF-195CF879AA0D}"/>
              </c:ext>
            </c:extLst>
          </c:dPt>
          <c:dPt>
            <c:idx val="7"/>
            <c:invertIfNegative val="0"/>
            <c:bubble3D val="0"/>
            <c:spPr>
              <a:solidFill>
                <a:srgbClr val="BCCF0F"/>
              </a:solidFill>
              <a:ln>
                <a:noFill/>
              </a:ln>
              <a:effectLst/>
            </c:spPr>
            <c:extLst>
              <c:ext xmlns:c16="http://schemas.microsoft.com/office/drawing/2014/chart" uri="{C3380CC4-5D6E-409C-BE32-E72D297353CC}">
                <c16:uniqueId val="{00000024-C47B-44EF-9CBF-195CF879AA0D}"/>
              </c:ext>
            </c:extLst>
          </c:dPt>
          <c:dPt>
            <c:idx val="8"/>
            <c:invertIfNegative val="0"/>
            <c:bubble3D val="0"/>
            <c:spPr>
              <a:solidFill>
                <a:srgbClr val="372D87"/>
              </a:solidFill>
              <a:ln>
                <a:noFill/>
              </a:ln>
              <a:effectLst/>
            </c:spPr>
            <c:extLst>
              <c:ext xmlns:c16="http://schemas.microsoft.com/office/drawing/2014/chart" uri="{C3380CC4-5D6E-409C-BE32-E72D297353CC}">
                <c16:uniqueId val="{00000026-C47B-44EF-9CBF-195CF879AA0D}"/>
              </c:ext>
            </c:extLst>
          </c:dPt>
          <c:dPt>
            <c:idx val="9"/>
            <c:invertIfNegative val="0"/>
            <c:bubble3D val="0"/>
            <c:spPr>
              <a:solidFill>
                <a:srgbClr val="0069B4"/>
              </a:solidFill>
              <a:ln>
                <a:noFill/>
              </a:ln>
              <a:effectLst/>
            </c:spPr>
            <c:extLst>
              <c:ext xmlns:c16="http://schemas.microsoft.com/office/drawing/2014/chart" uri="{C3380CC4-5D6E-409C-BE32-E72D297353CC}">
                <c16:uniqueId val="{00000028-C47B-44EF-9CBF-195CF879AA0D}"/>
              </c:ext>
            </c:extLst>
          </c:dPt>
          <c:cat>
            <c:strRef>
              <c:f>Sheet1!$A$2:$A$11</c:f>
              <c:strCache>
                <c:ptCount val="10"/>
                <c:pt idx="0">
                  <c:v>Broadcaster VOD</c:v>
                </c:pt>
                <c:pt idx="1">
                  <c:v>TV</c:v>
                </c:pt>
                <c:pt idx="2">
                  <c:v>Online Display</c:v>
                </c:pt>
                <c:pt idx="3">
                  <c:v>Cinema</c:v>
                </c:pt>
                <c:pt idx="4">
                  <c:v>Generic Search</c:v>
                </c:pt>
                <c:pt idx="5">
                  <c:v>Out of Home   </c:v>
                </c:pt>
                <c:pt idx="6">
                  <c:v>Online Video</c:v>
                </c:pt>
                <c:pt idx="7">
                  <c:v>Audio</c:v>
                </c:pt>
                <c:pt idx="8">
                  <c:v>Print</c:v>
                </c:pt>
                <c:pt idx="9">
                  <c:v>Social Media</c:v>
                </c:pt>
              </c:strCache>
            </c:strRef>
          </c:cat>
          <c:val>
            <c:numRef>
              <c:f>Sheet1!$C$2:$C$11</c:f>
              <c:numCache>
                <c:formatCode>0%</c:formatCode>
                <c:ptCount val="10"/>
                <c:pt idx="0">
                  <c:v>-0.2</c:v>
                </c:pt>
                <c:pt idx="1">
                  <c:v>-0.24</c:v>
                </c:pt>
                <c:pt idx="2">
                  <c:v>-0.25</c:v>
                </c:pt>
                <c:pt idx="3">
                  <c:v>-0.26</c:v>
                </c:pt>
                <c:pt idx="4">
                  <c:v>-0.33</c:v>
                </c:pt>
                <c:pt idx="5">
                  <c:v>-0.44</c:v>
                </c:pt>
                <c:pt idx="6">
                  <c:v>-0.56000000000000005</c:v>
                </c:pt>
                <c:pt idx="7">
                  <c:v>-0.63</c:v>
                </c:pt>
                <c:pt idx="8">
                  <c:v>-0.71</c:v>
                </c:pt>
                <c:pt idx="9">
                  <c:v>-0.72</c:v>
                </c:pt>
              </c:numCache>
            </c:numRef>
          </c:val>
          <c:extLst>
            <c:ext xmlns:c16="http://schemas.microsoft.com/office/drawing/2014/chart" uri="{C3380CC4-5D6E-409C-BE32-E72D297353CC}">
              <c16:uniqueId val="{00000029-C47B-44EF-9CBF-195CF879AA0D}"/>
            </c:ext>
          </c:extLst>
        </c:ser>
        <c:dLbls>
          <c:showLegendKey val="0"/>
          <c:showVal val="0"/>
          <c:showCatName val="0"/>
          <c:showSerName val="0"/>
          <c:showPercent val="0"/>
          <c:showBubbleSize val="0"/>
        </c:dLbls>
        <c:gapWidth val="45"/>
        <c:overlap val="100"/>
        <c:axId val="23340624"/>
        <c:axId val="23328976"/>
      </c:barChart>
      <c:catAx>
        <c:axId val="23340624"/>
        <c:scaling>
          <c:orientation val="minMax"/>
        </c:scaling>
        <c:delete val="0"/>
        <c:axPos val="b"/>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1" i="0" u="none" strike="noStrike" kern="1200" baseline="0">
                <a:solidFill>
                  <a:schemeClr val="tx1">
                    <a:lumMod val="65000"/>
                    <a:lumOff val="35000"/>
                  </a:schemeClr>
                </a:solidFill>
                <a:latin typeface="Arial (Headings)"/>
                <a:ea typeface="+mn-ea"/>
                <a:cs typeface="+mn-cs"/>
              </a:defRPr>
            </a:pPr>
            <a:endParaRPr lang="en-US"/>
          </a:p>
        </c:txPr>
        <c:crossAx val="23328976"/>
        <c:crosses val="autoZero"/>
        <c:auto val="1"/>
        <c:lblAlgn val="ctr"/>
        <c:lblOffset val="100"/>
        <c:noMultiLvlLbl val="0"/>
      </c:catAx>
      <c:valAx>
        <c:axId val="23328976"/>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50" b="1" i="0" u="none" strike="noStrike" kern="1200" baseline="0">
                    <a:solidFill>
                      <a:schemeClr val="tx1"/>
                    </a:solidFill>
                    <a:latin typeface="Arial (Headings)"/>
                    <a:ea typeface="+mn-ea"/>
                    <a:cs typeface="+mn-cs"/>
                  </a:defRPr>
                </a:pPr>
                <a:r>
                  <a:rPr lang="en-GB" sz="1050" b="1">
                    <a:solidFill>
                      <a:schemeClr val="tx1"/>
                    </a:solidFill>
                    <a:latin typeface="Arial (Headings)"/>
                  </a:rPr>
                  <a:t>Spread of Middle 50% of Results Around the Median</a:t>
                </a:r>
              </a:p>
            </c:rich>
          </c:tx>
          <c:overlay val="0"/>
          <c:spPr>
            <a:noFill/>
            <a:ln>
              <a:noFill/>
            </a:ln>
            <a:effectLst/>
          </c:spPr>
          <c:txPr>
            <a:bodyPr rot="-5400000" spcFirstLastPara="1" vertOverflow="ellipsis" vert="horz" wrap="square" anchor="ctr" anchorCtr="1"/>
            <a:lstStyle/>
            <a:p>
              <a:pPr>
                <a:defRPr sz="1050" b="1" i="0" u="none" strike="noStrike" kern="1200" baseline="0">
                  <a:solidFill>
                    <a:schemeClr val="tx1"/>
                  </a:solidFill>
                  <a:latin typeface="Arial (Headings)"/>
                  <a:ea typeface="+mn-ea"/>
                  <a:cs typeface="+mn-cs"/>
                </a:defRPr>
              </a:pPr>
              <a:endParaRPr lang="en-US"/>
            </a:p>
          </c:tx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3340624"/>
        <c:crosses val="autoZero"/>
        <c:crossBetween val="between"/>
        <c:majorUnit val="0.4"/>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320597326510493"/>
          <c:y val="9.8488839271905687E-2"/>
          <c:w val="0.87679402673489504"/>
          <c:h val="0.64002720051241269"/>
        </c:manualLayout>
      </c:layout>
      <c:barChart>
        <c:barDir val="col"/>
        <c:grouping val="percentStacked"/>
        <c:varyColors val="0"/>
        <c:ser>
          <c:idx val="9"/>
          <c:order val="0"/>
          <c:tx>
            <c:strRef>
              <c:f>Sheet1!$A$12</c:f>
              <c:strCache>
                <c:ptCount val="1"/>
                <c:pt idx="0">
                  <c:v>TV</c:v>
                </c:pt>
              </c:strCache>
            </c:strRef>
          </c:tx>
          <c:spPr>
            <a:solidFill>
              <a:srgbClr val="E30615"/>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Sheet1!$B$1:$J$2</c:f>
              <c:strCache>
                <c:ptCount val="8"/>
                <c:pt idx="0">
                  <c:v> All </c:v>
                </c:pt>
                <c:pt idx="1">
                  <c:v> Automotive</c:v>
                </c:pt>
                <c:pt idx="2">
                  <c:v> Finance</c:v>
                </c:pt>
                <c:pt idx="3">
                  <c:v> FMCG</c:v>
                </c:pt>
                <c:pt idx="4">
                  <c:v> Online Retail</c:v>
                </c:pt>
                <c:pt idx="5">
                  <c:v> Retail</c:v>
                </c:pt>
                <c:pt idx="6">
                  <c:v> Telecoms</c:v>
                </c:pt>
                <c:pt idx="7">
                  <c:v> Travel</c:v>
                </c:pt>
              </c:strCache>
            </c:strRef>
          </c:cat>
          <c:val>
            <c:numRef>
              <c:f>Sheet1!$B$12:$I$12</c:f>
              <c:numCache>
                <c:formatCode>0%</c:formatCode>
                <c:ptCount val="8"/>
                <c:pt idx="0">
                  <c:v>0.59</c:v>
                </c:pt>
                <c:pt idx="1">
                  <c:v>0.73</c:v>
                </c:pt>
                <c:pt idx="2">
                  <c:v>0.64</c:v>
                </c:pt>
                <c:pt idx="3">
                  <c:v>0.78</c:v>
                </c:pt>
                <c:pt idx="4">
                  <c:v>0.42</c:v>
                </c:pt>
                <c:pt idx="5">
                  <c:v>0.8</c:v>
                </c:pt>
                <c:pt idx="6">
                  <c:v>0.71</c:v>
                </c:pt>
                <c:pt idx="7">
                  <c:v>0.68</c:v>
                </c:pt>
              </c:numCache>
            </c:numRef>
          </c:val>
          <c:extLst>
            <c:ext xmlns:c16="http://schemas.microsoft.com/office/drawing/2014/chart" uri="{C3380CC4-5D6E-409C-BE32-E72D297353CC}">
              <c16:uniqueId val="{00000000-9F62-45A7-8DA7-712BDD890A32}"/>
            </c:ext>
          </c:extLst>
        </c:ser>
        <c:ser>
          <c:idx val="8"/>
          <c:order val="1"/>
          <c:tx>
            <c:strRef>
              <c:f>Sheet1!$A$11</c:f>
              <c:strCache>
                <c:ptCount val="1"/>
                <c:pt idx="0">
                  <c:v>Generic Search </c:v>
                </c:pt>
              </c:strCache>
            </c:strRef>
          </c:tx>
          <c:spPr>
            <a:solidFill>
              <a:srgbClr val="09BDBD"/>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Sheet1!$B$1:$J$2</c:f>
              <c:strCache>
                <c:ptCount val="8"/>
                <c:pt idx="0">
                  <c:v> All </c:v>
                </c:pt>
                <c:pt idx="1">
                  <c:v> Automotive</c:v>
                </c:pt>
                <c:pt idx="2">
                  <c:v> Finance</c:v>
                </c:pt>
                <c:pt idx="3">
                  <c:v> FMCG</c:v>
                </c:pt>
                <c:pt idx="4">
                  <c:v> Online Retail</c:v>
                </c:pt>
                <c:pt idx="5">
                  <c:v> Retail</c:v>
                </c:pt>
                <c:pt idx="6">
                  <c:v> Telecoms</c:v>
                </c:pt>
                <c:pt idx="7">
                  <c:v> Travel</c:v>
                </c:pt>
              </c:strCache>
            </c:strRef>
          </c:cat>
          <c:val>
            <c:numRef>
              <c:f>Sheet1!$B$11:$I$11</c:f>
              <c:numCache>
                <c:formatCode>0%</c:formatCode>
                <c:ptCount val="8"/>
                <c:pt idx="0">
                  <c:v>0.15</c:v>
                </c:pt>
                <c:pt idx="1">
                  <c:v>0.02</c:v>
                </c:pt>
                <c:pt idx="2">
                  <c:v>0.14000000000000001</c:v>
                </c:pt>
                <c:pt idx="3">
                  <c:v>0.01</c:v>
                </c:pt>
                <c:pt idx="4">
                  <c:v>0.34</c:v>
                </c:pt>
                <c:pt idx="5">
                  <c:v>7.0000000000000007E-2</c:v>
                </c:pt>
                <c:pt idx="6">
                  <c:v>0.08</c:v>
                </c:pt>
                <c:pt idx="7">
                  <c:v>0.13</c:v>
                </c:pt>
              </c:numCache>
            </c:numRef>
          </c:val>
          <c:extLst>
            <c:ext xmlns:c16="http://schemas.microsoft.com/office/drawing/2014/chart" uri="{C3380CC4-5D6E-409C-BE32-E72D297353CC}">
              <c16:uniqueId val="{00000001-9F62-45A7-8DA7-712BDD890A32}"/>
            </c:ext>
          </c:extLst>
        </c:ser>
        <c:ser>
          <c:idx val="7"/>
          <c:order val="2"/>
          <c:tx>
            <c:strRef>
              <c:f>Sheet1!$A$10</c:f>
              <c:strCache>
                <c:ptCount val="1"/>
                <c:pt idx="0">
                  <c:v>Broadcaster VOD </c:v>
                </c:pt>
              </c:strCache>
            </c:strRef>
          </c:tx>
          <c:spPr>
            <a:solidFill>
              <a:srgbClr val="EE720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Sheet1!$B$1:$J$2</c:f>
              <c:strCache>
                <c:ptCount val="8"/>
                <c:pt idx="0">
                  <c:v> All </c:v>
                </c:pt>
                <c:pt idx="1">
                  <c:v> Automotive</c:v>
                </c:pt>
                <c:pt idx="2">
                  <c:v> Finance</c:v>
                </c:pt>
                <c:pt idx="3">
                  <c:v> FMCG</c:v>
                </c:pt>
                <c:pt idx="4">
                  <c:v> Online Retail</c:v>
                </c:pt>
                <c:pt idx="5">
                  <c:v> Retail</c:v>
                </c:pt>
                <c:pt idx="6">
                  <c:v> Telecoms</c:v>
                </c:pt>
                <c:pt idx="7">
                  <c:v> Travel</c:v>
                </c:pt>
              </c:strCache>
            </c:strRef>
          </c:cat>
          <c:val>
            <c:numRef>
              <c:f>Sheet1!$B$10:$I$10</c:f>
              <c:numCache>
                <c:formatCode>0%</c:formatCode>
                <c:ptCount val="8"/>
                <c:pt idx="0">
                  <c:v>0.08</c:v>
                </c:pt>
                <c:pt idx="1">
                  <c:v>7.0000000000000007E-2</c:v>
                </c:pt>
                <c:pt idx="2">
                  <c:v>0.09</c:v>
                </c:pt>
                <c:pt idx="3">
                  <c:v>0.09</c:v>
                </c:pt>
                <c:pt idx="4">
                  <c:v>0.11</c:v>
                </c:pt>
                <c:pt idx="5">
                  <c:v>7.0000000000000007E-2</c:v>
                </c:pt>
                <c:pt idx="6">
                  <c:v>0.09</c:v>
                </c:pt>
                <c:pt idx="7">
                  <c:v>0.1</c:v>
                </c:pt>
              </c:numCache>
            </c:numRef>
          </c:val>
          <c:extLst>
            <c:ext xmlns:c16="http://schemas.microsoft.com/office/drawing/2014/chart" uri="{C3380CC4-5D6E-409C-BE32-E72D297353CC}">
              <c16:uniqueId val="{00000002-9F62-45A7-8DA7-712BDD890A32}"/>
            </c:ext>
          </c:extLst>
        </c:ser>
        <c:ser>
          <c:idx val="6"/>
          <c:order val="3"/>
          <c:tx>
            <c:strRef>
              <c:f>Sheet1!$A$9</c:f>
              <c:strCache>
                <c:ptCount val="1"/>
                <c:pt idx="0">
                  <c:v>Online Video</c:v>
                </c:pt>
              </c:strCache>
            </c:strRef>
          </c:tx>
          <c:spPr>
            <a:solidFill>
              <a:srgbClr val="766AC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Sheet1!$B$1:$J$2</c:f>
              <c:strCache>
                <c:ptCount val="8"/>
                <c:pt idx="0">
                  <c:v> All </c:v>
                </c:pt>
                <c:pt idx="1">
                  <c:v> Automotive</c:v>
                </c:pt>
                <c:pt idx="2">
                  <c:v> Finance</c:v>
                </c:pt>
                <c:pt idx="3">
                  <c:v> FMCG</c:v>
                </c:pt>
                <c:pt idx="4">
                  <c:v> Online Retail</c:v>
                </c:pt>
                <c:pt idx="5">
                  <c:v> Retail</c:v>
                </c:pt>
                <c:pt idx="6">
                  <c:v> Telecoms</c:v>
                </c:pt>
                <c:pt idx="7">
                  <c:v> Travel</c:v>
                </c:pt>
              </c:strCache>
            </c:strRef>
          </c:cat>
          <c:val>
            <c:numRef>
              <c:f>Sheet1!$B$9:$I$9</c:f>
              <c:numCache>
                <c:formatCode>0%</c:formatCode>
                <c:ptCount val="8"/>
                <c:pt idx="0">
                  <c:v>0.03</c:v>
                </c:pt>
                <c:pt idx="1">
                  <c:v>0.03</c:v>
                </c:pt>
                <c:pt idx="2">
                  <c:v>0.05</c:v>
                </c:pt>
                <c:pt idx="3">
                  <c:v>0.03</c:v>
                </c:pt>
                <c:pt idx="4">
                  <c:v>0.03</c:v>
                </c:pt>
                <c:pt idx="5">
                  <c:v>0.01</c:v>
                </c:pt>
                <c:pt idx="6">
                  <c:v>0.02</c:v>
                </c:pt>
                <c:pt idx="7">
                  <c:v>0.04</c:v>
                </c:pt>
              </c:numCache>
            </c:numRef>
          </c:val>
          <c:extLst>
            <c:ext xmlns:c16="http://schemas.microsoft.com/office/drawing/2014/chart" uri="{C3380CC4-5D6E-409C-BE32-E72D297353CC}">
              <c16:uniqueId val="{00000003-9F62-45A7-8DA7-712BDD890A32}"/>
            </c:ext>
          </c:extLst>
        </c:ser>
        <c:ser>
          <c:idx val="5"/>
          <c:order val="4"/>
          <c:tx>
            <c:strRef>
              <c:f>Sheet1!$A$8</c:f>
              <c:strCache>
                <c:ptCount val="1"/>
                <c:pt idx="0">
                  <c:v>Print</c:v>
                </c:pt>
              </c:strCache>
            </c:strRef>
          </c:tx>
          <c:spPr>
            <a:solidFill>
              <a:srgbClr val="372D8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Sheet1!$B$1:$J$2</c:f>
              <c:strCache>
                <c:ptCount val="8"/>
                <c:pt idx="0">
                  <c:v> All </c:v>
                </c:pt>
                <c:pt idx="1">
                  <c:v> Automotive</c:v>
                </c:pt>
                <c:pt idx="2">
                  <c:v> Finance</c:v>
                </c:pt>
                <c:pt idx="3">
                  <c:v> FMCG</c:v>
                </c:pt>
                <c:pt idx="4">
                  <c:v> Online Retail</c:v>
                </c:pt>
                <c:pt idx="5">
                  <c:v> Retail</c:v>
                </c:pt>
                <c:pt idx="6">
                  <c:v> Telecoms</c:v>
                </c:pt>
                <c:pt idx="7">
                  <c:v> Travel</c:v>
                </c:pt>
              </c:strCache>
            </c:strRef>
          </c:cat>
          <c:val>
            <c:numRef>
              <c:f>Sheet1!$B$8:$I$8</c:f>
              <c:numCache>
                <c:formatCode>0%</c:formatCode>
                <c:ptCount val="8"/>
                <c:pt idx="0">
                  <c:v>0.04</c:v>
                </c:pt>
                <c:pt idx="1">
                  <c:v>0.05</c:v>
                </c:pt>
                <c:pt idx="2">
                  <c:v>0.04</c:v>
                </c:pt>
                <c:pt idx="3">
                  <c:v>0.01</c:v>
                </c:pt>
                <c:pt idx="4">
                  <c:v>0.02</c:v>
                </c:pt>
                <c:pt idx="5">
                  <c:v>0.02</c:v>
                </c:pt>
                <c:pt idx="6">
                  <c:v>0.04</c:v>
                </c:pt>
                <c:pt idx="7">
                  <c:v>0.01</c:v>
                </c:pt>
              </c:numCache>
            </c:numRef>
          </c:val>
          <c:extLst>
            <c:ext xmlns:c16="http://schemas.microsoft.com/office/drawing/2014/chart" uri="{C3380CC4-5D6E-409C-BE32-E72D297353CC}">
              <c16:uniqueId val="{00000004-9F62-45A7-8DA7-712BDD890A32}"/>
            </c:ext>
          </c:extLst>
        </c:ser>
        <c:ser>
          <c:idx val="0"/>
          <c:order val="5"/>
          <c:tx>
            <c:strRef>
              <c:f>Sheet1!$A$3</c:f>
              <c:strCache>
                <c:ptCount val="1"/>
                <c:pt idx="0">
                  <c:v>Cinema</c:v>
                </c:pt>
              </c:strCache>
            </c:strRef>
          </c:tx>
          <c:spPr>
            <a:solidFill>
              <a:srgbClr val="FFCC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Sheet1!$B$1:$J$2</c:f>
              <c:strCache>
                <c:ptCount val="8"/>
                <c:pt idx="0">
                  <c:v> All </c:v>
                </c:pt>
                <c:pt idx="1">
                  <c:v> Automotive</c:v>
                </c:pt>
                <c:pt idx="2">
                  <c:v> Finance</c:v>
                </c:pt>
                <c:pt idx="3">
                  <c:v> FMCG</c:v>
                </c:pt>
                <c:pt idx="4">
                  <c:v> Online Retail</c:v>
                </c:pt>
                <c:pt idx="5">
                  <c:v> Retail</c:v>
                </c:pt>
                <c:pt idx="6">
                  <c:v> Telecoms</c:v>
                </c:pt>
                <c:pt idx="7">
                  <c:v> Travel</c:v>
                </c:pt>
              </c:strCache>
            </c:strRef>
          </c:cat>
          <c:val>
            <c:numRef>
              <c:f>Sheet1!$B$3:$I$3</c:f>
              <c:numCache>
                <c:formatCode>0%</c:formatCode>
                <c:ptCount val="8"/>
                <c:pt idx="0">
                  <c:v>0.01</c:v>
                </c:pt>
                <c:pt idx="1">
                  <c:v>0.01</c:v>
                </c:pt>
                <c:pt idx="2">
                  <c:v>0.01</c:v>
                </c:pt>
                <c:pt idx="3">
                  <c:v>0.02</c:v>
                </c:pt>
                <c:pt idx="4">
                  <c:v>0.01</c:v>
                </c:pt>
                <c:pt idx="5">
                  <c:v>0</c:v>
                </c:pt>
                <c:pt idx="6">
                  <c:v>0.01</c:v>
                </c:pt>
                <c:pt idx="7">
                  <c:v>0.01</c:v>
                </c:pt>
              </c:numCache>
            </c:numRef>
          </c:val>
          <c:extLst>
            <c:ext xmlns:c16="http://schemas.microsoft.com/office/drawing/2014/chart" uri="{C3380CC4-5D6E-409C-BE32-E72D297353CC}">
              <c16:uniqueId val="{00000005-9F62-45A7-8DA7-712BDD890A32}"/>
            </c:ext>
          </c:extLst>
        </c:ser>
        <c:ser>
          <c:idx val="4"/>
          <c:order val="6"/>
          <c:tx>
            <c:strRef>
              <c:f>Sheet1!$A$7</c:f>
              <c:strCache>
                <c:ptCount val="1"/>
                <c:pt idx="0">
                  <c:v>Audio</c:v>
                </c:pt>
              </c:strCache>
            </c:strRef>
          </c:tx>
          <c:spPr>
            <a:solidFill>
              <a:srgbClr val="BCCF0F"/>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Sheet1!$B$1:$J$2</c:f>
              <c:strCache>
                <c:ptCount val="8"/>
                <c:pt idx="0">
                  <c:v> All </c:v>
                </c:pt>
                <c:pt idx="1">
                  <c:v> Automotive</c:v>
                </c:pt>
                <c:pt idx="2">
                  <c:v> Finance</c:v>
                </c:pt>
                <c:pt idx="3">
                  <c:v> FMCG</c:v>
                </c:pt>
                <c:pt idx="4">
                  <c:v> Online Retail</c:v>
                </c:pt>
                <c:pt idx="5">
                  <c:v> Retail</c:v>
                </c:pt>
                <c:pt idx="6">
                  <c:v> Telecoms</c:v>
                </c:pt>
                <c:pt idx="7">
                  <c:v> Travel</c:v>
                </c:pt>
              </c:strCache>
            </c:strRef>
          </c:cat>
          <c:val>
            <c:numRef>
              <c:f>Sheet1!$B$7:$I$7</c:f>
              <c:numCache>
                <c:formatCode>0%</c:formatCode>
                <c:ptCount val="8"/>
                <c:pt idx="0">
                  <c:v>0.02</c:v>
                </c:pt>
                <c:pt idx="1">
                  <c:v>0.03</c:v>
                </c:pt>
                <c:pt idx="2">
                  <c:v>0.02</c:v>
                </c:pt>
                <c:pt idx="3">
                  <c:v>0.01</c:v>
                </c:pt>
                <c:pt idx="4">
                  <c:v>0.02</c:v>
                </c:pt>
                <c:pt idx="5">
                  <c:v>0.01</c:v>
                </c:pt>
                <c:pt idx="6">
                  <c:v>0.01</c:v>
                </c:pt>
                <c:pt idx="7">
                  <c:v>0.01</c:v>
                </c:pt>
              </c:numCache>
            </c:numRef>
          </c:val>
          <c:extLst>
            <c:ext xmlns:c16="http://schemas.microsoft.com/office/drawing/2014/chart" uri="{C3380CC4-5D6E-409C-BE32-E72D297353CC}">
              <c16:uniqueId val="{00000006-9F62-45A7-8DA7-712BDD890A32}"/>
            </c:ext>
          </c:extLst>
        </c:ser>
        <c:ser>
          <c:idx val="2"/>
          <c:order val="7"/>
          <c:tx>
            <c:strRef>
              <c:f>Sheet1!$A$5</c:f>
              <c:strCache>
                <c:ptCount val="1"/>
                <c:pt idx="0">
                  <c:v>Social Media</c:v>
                </c:pt>
              </c:strCache>
            </c:strRef>
          </c:tx>
          <c:spPr>
            <a:solidFill>
              <a:srgbClr val="0069B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Sheet1!$B$1:$J$2</c:f>
              <c:strCache>
                <c:ptCount val="8"/>
                <c:pt idx="0">
                  <c:v> All </c:v>
                </c:pt>
                <c:pt idx="1">
                  <c:v> Automotive</c:v>
                </c:pt>
                <c:pt idx="2">
                  <c:v> Finance</c:v>
                </c:pt>
                <c:pt idx="3">
                  <c:v> FMCG</c:v>
                </c:pt>
                <c:pt idx="4">
                  <c:v> Online Retail</c:v>
                </c:pt>
                <c:pt idx="5">
                  <c:v> Retail</c:v>
                </c:pt>
                <c:pt idx="6">
                  <c:v> Telecoms</c:v>
                </c:pt>
                <c:pt idx="7">
                  <c:v> Travel</c:v>
                </c:pt>
              </c:strCache>
            </c:strRef>
          </c:cat>
          <c:val>
            <c:numRef>
              <c:f>Sheet1!$B$5:$I$5</c:f>
              <c:numCache>
                <c:formatCode>0%</c:formatCode>
                <c:ptCount val="8"/>
                <c:pt idx="0">
                  <c:v>0.03</c:v>
                </c:pt>
                <c:pt idx="1">
                  <c:v>0.03</c:v>
                </c:pt>
                <c:pt idx="2">
                  <c:v>0.01</c:v>
                </c:pt>
                <c:pt idx="3">
                  <c:v>0.04</c:v>
                </c:pt>
                <c:pt idx="4">
                  <c:v>0.03</c:v>
                </c:pt>
                <c:pt idx="5">
                  <c:v>0.01</c:v>
                </c:pt>
                <c:pt idx="6">
                  <c:v>0.02</c:v>
                </c:pt>
                <c:pt idx="7">
                  <c:v>0.01</c:v>
                </c:pt>
              </c:numCache>
            </c:numRef>
          </c:val>
          <c:extLst>
            <c:ext xmlns:c16="http://schemas.microsoft.com/office/drawing/2014/chart" uri="{C3380CC4-5D6E-409C-BE32-E72D297353CC}">
              <c16:uniqueId val="{00000007-9F62-45A7-8DA7-712BDD890A32}"/>
            </c:ext>
          </c:extLst>
        </c:ser>
        <c:ser>
          <c:idx val="1"/>
          <c:order val="8"/>
          <c:tx>
            <c:strRef>
              <c:f>Sheet1!$A$4</c:f>
              <c:strCache>
                <c:ptCount val="1"/>
                <c:pt idx="0">
                  <c:v>Online Display</c:v>
                </c:pt>
              </c:strCache>
            </c:strRef>
          </c:tx>
          <c:spPr>
            <a:solidFill>
              <a:srgbClr val="9CCD9A"/>
            </a:solidFill>
            <a:ln>
              <a:noFill/>
            </a:ln>
            <a:effectLst/>
          </c:spPr>
          <c:invertIfNegative val="0"/>
          <c:dLbls>
            <c:dLbl>
              <c:idx val="5"/>
              <c:delete val="1"/>
              <c:extLst>
                <c:ext xmlns:c15="http://schemas.microsoft.com/office/drawing/2012/chart" uri="{CE6537A1-D6FC-4f65-9D91-7224C49458BB}"/>
                <c:ext xmlns:c16="http://schemas.microsoft.com/office/drawing/2014/chart" uri="{C3380CC4-5D6E-409C-BE32-E72D297353CC}">
                  <c16:uniqueId val="{00000000-7021-4291-A3D1-85398CF6809F}"/>
                </c:ext>
              </c:extLst>
            </c:dLbl>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Sheet1!$B$1:$J$2</c:f>
              <c:strCache>
                <c:ptCount val="8"/>
                <c:pt idx="0">
                  <c:v> All </c:v>
                </c:pt>
                <c:pt idx="1">
                  <c:v> Automotive</c:v>
                </c:pt>
                <c:pt idx="2">
                  <c:v> Finance</c:v>
                </c:pt>
                <c:pt idx="3">
                  <c:v> FMCG</c:v>
                </c:pt>
                <c:pt idx="4">
                  <c:v> Online Retail</c:v>
                </c:pt>
                <c:pt idx="5">
                  <c:v> Retail</c:v>
                </c:pt>
                <c:pt idx="6">
                  <c:v> Telecoms</c:v>
                </c:pt>
                <c:pt idx="7">
                  <c:v> Travel</c:v>
                </c:pt>
              </c:strCache>
            </c:strRef>
          </c:cat>
          <c:val>
            <c:numRef>
              <c:f>Sheet1!$B$4:$I$4</c:f>
              <c:numCache>
                <c:formatCode>0%</c:formatCode>
                <c:ptCount val="8"/>
                <c:pt idx="0">
                  <c:v>0.02</c:v>
                </c:pt>
                <c:pt idx="1">
                  <c:v>0.02</c:v>
                </c:pt>
                <c:pt idx="2">
                  <c:v>0.01</c:v>
                </c:pt>
                <c:pt idx="3">
                  <c:v>0.01</c:v>
                </c:pt>
                <c:pt idx="4">
                  <c:v>0.01</c:v>
                </c:pt>
                <c:pt idx="5">
                  <c:v>0</c:v>
                </c:pt>
                <c:pt idx="6">
                  <c:v>0.01</c:v>
                </c:pt>
                <c:pt idx="7">
                  <c:v>0.01</c:v>
                </c:pt>
              </c:numCache>
            </c:numRef>
          </c:val>
          <c:extLst>
            <c:ext xmlns:c16="http://schemas.microsoft.com/office/drawing/2014/chart" uri="{C3380CC4-5D6E-409C-BE32-E72D297353CC}">
              <c16:uniqueId val="{0000000A-9F62-45A7-8DA7-712BDD890A32}"/>
            </c:ext>
          </c:extLst>
        </c:ser>
        <c:ser>
          <c:idx val="3"/>
          <c:order val="9"/>
          <c:tx>
            <c:strRef>
              <c:f>Sheet1!$A$6</c:f>
              <c:strCache>
                <c:ptCount val="1"/>
                <c:pt idx="0">
                  <c:v>Out of Home</c:v>
                </c:pt>
              </c:strCache>
            </c:strRef>
          </c:tx>
          <c:spPr>
            <a:solidFill>
              <a:srgbClr val="BD09A7"/>
            </a:solidFill>
            <a:ln>
              <a:noFill/>
            </a:ln>
            <a:effectLst/>
          </c:spPr>
          <c:invertIfNegative val="0"/>
          <c:dLbls>
            <c:dLbl>
              <c:idx val="5"/>
              <c:delete val="1"/>
              <c:extLst>
                <c:ext xmlns:c15="http://schemas.microsoft.com/office/drawing/2012/chart" uri="{CE6537A1-D6FC-4f65-9D91-7224C49458BB}"/>
                <c:ext xmlns:c16="http://schemas.microsoft.com/office/drawing/2014/chart" uri="{C3380CC4-5D6E-409C-BE32-E72D297353CC}">
                  <c16:uniqueId val="{00000001-7021-4291-A3D1-85398CF6809F}"/>
                </c:ext>
              </c:extLst>
            </c:dLbl>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Sheet1!$B$1:$J$2</c:f>
              <c:strCache>
                <c:ptCount val="8"/>
                <c:pt idx="0">
                  <c:v> All </c:v>
                </c:pt>
                <c:pt idx="1">
                  <c:v> Automotive</c:v>
                </c:pt>
                <c:pt idx="2">
                  <c:v> Finance</c:v>
                </c:pt>
                <c:pt idx="3">
                  <c:v> FMCG</c:v>
                </c:pt>
                <c:pt idx="4">
                  <c:v> Online Retail</c:v>
                </c:pt>
                <c:pt idx="5">
                  <c:v> Retail</c:v>
                </c:pt>
                <c:pt idx="6">
                  <c:v> Telecoms</c:v>
                </c:pt>
                <c:pt idx="7">
                  <c:v> Travel</c:v>
                </c:pt>
              </c:strCache>
            </c:strRef>
          </c:cat>
          <c:val>
            <c:numRef>
              <c:f>Sheet1!$B$6:$I$6</c:f>
              <c:numCache>
                <c:formatCode>0%</c:formatCode>
                <c:ptCount val="8"/>
                <c:pt idx="0">
                  <c:v>0.02</c:v>
                </c:pt>
                <c:pt idx="1">
                  <c:v>0.01</c:v>
                </c:pt>
                <c:pt idx="2">
                  <c:v>0</c:v>
                </c:pt>
                <c:pt idx="3">
                  <c:v>0.01</c:v>
                </c:pt>
                <c:pt idx="4">
                  <c:v>0.01</c:v>
                </c:pt>
                <c:pt idx="5">
                  <c:v>0</c:v>
                </c:pt>
                <c:pt idx="6">
                  <c:v>0.02</c:v>
                </c:pt>
                <c:pt idx="7">
                  <c:v>0</c:v>
                </c:pt>
              </c:numCache>
            </c:numRef>
          </c:val>
          <c:extLst>
            <c:ext xmlns:c16="http://schemas.microsoft.com/office/drawing/2014/chart" uri="{C3380CC4-5D6E-409C-BE32-E72D297353CC}">
              <c16:uniqueId val="{0000000C-9F62-45A7-8DA7-712BDD890A32}"/>
            </c:ext>
          </c:extLst>
        </c:ser>
        <c:dLbls>
          <c:showLegendKey val="0"/>
          <c:showVal val="0"/>
          <c:showCatName val="0"/>
          <c:showSerName val="0"/>
          <c:showPercent val="0"/>
          <c:showBubbleSize val="0"/>
        </c:dLbls>
        <c:gapWidth val="34"/>
        <c:overlap val="100"/>
        <c:axId val="1195537455"/>
        <c:axId val="1195532879"/>
      </c:barChart>
      <c:catAx>
        <c:axId val="1195537455"/>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Body)"/>
                <a:ea typeface="+mn-ea"/>
                <a:cs typeface="+mn-cs"/>
              </a:defRPr>
            </a:pPr>
            <a:endParaRPr lang="en-US"/>
          </a:p>
        </c:txPr>
        <c:crossAx val="1195532879"/>
        <c:crosses val="autoZero"/>
        <c:auto val="1"/>
        <c:lblAlgn val="ctr"/>
        <c:lblOffset val="100"/>
        <c:tickLblSkip val="1"/>
        <c:noMultiLvlLbl val="0"/>
      </c:catAx>
      <c:valAx>
        <c:axId val="1195532879"/>
        <c:scaling>
          <c:orientation val="minMax"/>
        </c:scaling>
        <c:delete val="0"/>
        <c:axPos val="l"/>
        <c:title>
          <c:tx>
            <c:rich>
              <a:bodyPr rot="-5400000" spcFirstLastPara="1" vertOverflow="ellipsis" vert="horz" wrap="square" anchor="ctr" anchorCtr="1"/>
              <a:lstStyle/>
              <a:p>
                <a:pPr>
                  <a:defRPr sz="1200" b="1" i="0" u="none" strike="noStrike" kern="1200" baseline="0">
                    <a:solidFill>
                      <a:schemeClr val="tx1"/>
                    </a:solidFill>
                    <a:latin typeface="Arial (Body)"/>
                    <a:ea typeface="+mn-ea"/>
                    <a:cs typeface="+mn-cs"/>
                  </a:defRPr>
                </a:pPr>
                <a:r>
                  <a:rPr lang="en-GB" sz="1200" b="1">
                    <a:solidFill>
                      <a:schemeClr val="tx1"/>
                    </a:solidFill>
                    <a:latin typeface="Arial (Body)"/>
                  </a:rPr>
                  <a:t>Share of</a:t>
                </a:r>
                <a:r>
                  <a:rPr lang="en-GB" sz="1200" b="1" baseline="0">
                    <a:solidFill>
                      <a:schemeClr val="tx1"/>
                    </a:solidFill>
                    <a:latin typeface="Arial (Body)"/>
                  </a:rPr>
                  <a:t> Media Spend, %</a:t>
                </a:r>
                <a:endParaRPr lang="en-GB" sz="1200" b="1">
                  <a:solidFill>
                    <a:schemeClr val="tx1"/>
                  </a:solidFill>
                  <a:latin typeface="Arial (Body)"/>
                </a:endParaRPr>
              </a:p>
            </c:rich>
          </c:tx>
          <c:layout>
            <c:manualLayout>
              <c:xMode val="edge"/>
              <c:yMode val="edge"/>
              <c:x val="5.7569082026838816E-2"/>
              <c:y val="0.17461344024896608"/>
            </c:manualLayout>
          </c:layout>
          <c:overlay val="0"/>
          <c:spPr>
            <a:noFill/>
            <a:ln>
              <a:noFill/>
            </a:ln>
            <a:effectLst/>
          </c:spPr>
          <c:txPr>
            <a:bodyPr rot="-5400000" spcFirstLastPara="1" vertOverflow="ellipsis" vert="horz" wrap="square" anchor="ctr" anchorCtr="1"/>
            <a:lstStyle/>
            <a:p>
              <a:pPr>
                <a:defRPr sz="1200" b="1" i="0" u="none" strike="noStrike" kern="1200" baseline="0">
                  <a:solidFill>
                    <a:schemeClr val="tx1"/>
                  </a:solidFill>
                  <a:latin typeface="Arial (Body)"/>
                  <a:ea typeface="+mn-ea"/>
                  <a:cs typeface="+mn-cs"/>
                </a:defRPr>
              </a:pPr>
              <a:endParaRPr lang="en-US"/>
            </a:p>
          </c:tx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crossAx val="1195537455"/>
        <c:crosses val="autoZero"/>
        <c:crossBetween val="between"/>
      </c:valAx>
      <c:spPr>
        <a:noFill/>
        <a:ln>
          <a:noFill/>
        </a:ln>
        <a:effectLst/>
      </c:spPr>
    </c:plotArea>
    <c:legend>
      <c:legendPos val="b"/>
      <c:layout>
        <c:manualLayout>
          <c:xMode val="edge"/>
          <c:yMode val="edge"/>
          <c:x val="6.402352726737616E-2"/>
          <c:y val="0.79652809070248953"/>
          <c:w val="0.88834855585924455"/>
          <c:h val="0.11783225218632808"/>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Arial (Body)"/>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spPr>
            <a:solidFill>
              <a:schemeClr val="accent3"/>
            </a:solidFill>
          </c:spPr>
          <c:dPt>
            <c:idx val="0"/>
            <c:bubble3D val="0"/>
            <c:spPr>
              <a:solidFill>
                <a:schemeClr val="accent3"/>
              </a:solidFill>
              <a:ln w="19050">
                <a:solidFill>
                  <a:schemeClr val="lt1"/>
                </a:solidFill>
              </a:ln>
              <a:effectLst/>
            </c:spPr>
            <c:extLst>
              <c:ext xmlns:c16="http://schemas.microsoft.com/office/drawing/2014/chart" uri="{C3380CC4-5D6E-409C-BE32-E72D297353CC}">
                <c16:uniqueId val="{00000001-31F3-452D-8500-FA535AE59C71}"/>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31F3-452D-8500-FA535AE59C71}"/>
              </c:ext>
            </c:extLst>
          </c:dPt>
          <c:dPt>
            <c:idx val="2"/>
            <c:bubble3D val="0"/>
            <c:spPr>
              <a:solidFill>
                <a:schemeClr val="accent5"/>
              </a:solidFill>
              <a:ln w="19050">
                <a:solidFill>
                  <a:schemeClr val="lt1"/>
                </a:solidFill>
              </a:ln>
              <a:effectLst/>
            </c:spPr>
            <c:extLst>
              <c:ext xmlns:c16="http://schemas.microsoft.com/office/drawing/2014/chart" uri="{C3380CC4-5D6E-409C-BE32-E72D297353CC}">
                <c16:uniqueId val="{00000005-31F3-452D-8500-FA535AE59C71}"/>
              </c:ext>
            </c:extLst>
          </c:dPt>
          <c:dLbls>
            <c:dLbl>
              <c:idx val="0"/>
              <c:layout>
                <c:manualLayout>
                  <c:x val="-0.15788600959771945"/>
                  <c:y val="-8.5719221940626922E-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1-31F3-452D-8500-FA535AE59C71}"/>
                </c:ext>
              </c:extLst>
            </c:dLbl>
            <c:dLbl>
              <c:idx val="1"/>
              <c:layout>
                <c:manualLayout>
                  <c:x val="0.20396818965431116"/>
                  <c:y val="1.1418097086580493E-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3-31F3-452D-8500-FA535AE59C71}"/>
                </c:ext>
              </c:extLst>
            </c:dLbl>
            <c:dLbl>
              <c:idx val="2"/>
              <c:layout>
                <c:manualLayout>
                  <c:x val="0.18503583881248475"/>
                  <c:y val="0.20955753428704652"/>
                </c:manualLayout>
              </c:layout>
              <c:tx>
                <c:rich>
                  <a:bodyPr rot="0" spcFirstLastPara="1" vertOverflow="ellipsis" vert="horz" wrap="square" lIns="38100" tIns="19050" rIns="38100" bIns="19050" anchor="ctr" anchorCtr="1">
                    <a:noAutofit/>
                  </a:bodyPr>
                  <a:lstStyle/>
                  <a:p>
                    <a:pPr>
                      <a:defRPr lang="en-GB" sz="1400" b="0" i="0" u="none" strike="noStrike" kern="1200" baseline="0">
                        <a:solidFill>
                          <a:schemeClr val="bg1"/>
                        </a:solidFill>
                        <a:latin typeface="+mj-lt"/>
                        <a:ea typeface="+mn-ea"/>
                        <a:cs typeface="+mn-cs"/>
                      </a:defRPr>
                    </a:pPr>
                    <a:r>
                      <a:rPr lang="en-US" sz="1400" baseline="0" dirty="0">
                        <a:latin typeface="+mj-lt"/>
                      </a:rPr>
                      <a:t>Online/BTL
</a:t>
                    </a:r>
                    <a:fld id="{070F7D99-C027-4B79-9D13-3ABC251AFCA5}" type="PERCENTAGE">
                      <a:rPr lang="en-US" sz="1400" baseline="0">
                        <a:latin typeface="+mj-lt"/>
                      </a:rPr>
                      <a:pPr>
                        <a:defRPr sz="1400">
                          <a:latin typeface="+mj-lt"/>
                        </a:defRPr>
                      </a:pPr>
                      <a:t>[PERCENTAGE]</a:t>
                    </a:fld>
                    <a:endParaRPr lang="en-US" sz="1400" baseline="0" dirty="0">
                      <a:latin typeface="+mj-lt"/>
                    </a:endParaRPr>
                  </a:p>
                </c:rich>
              </c:tx>
              <c:spPr>
                <a:noFill/>
                <a:ln>
                  <a:noFill/>
                </a:ln>
                <a:effectLst/>
              </c:spPr>
              <c:txPr>
                <a:bodyPr rot="0" spcFirstLastPara="1" vertOverflow="ellipsis" vert="horz" wrap="square" lIns="38100" tIns="19050" rIns="38100" bIns="19050" anchor="ctr" anchorCtr="1">
                  <a:noAutofit/>
                </a:bodyPr>
                <a:lstStyle/>
                <a:p>
                  <a:pPr>
                    <a:defRPr lang="en-GB" sz="1400" b="0" i="0" u="none" strike="noStrike" kern="1200" baseline="0">
                      <a:solidFill>
                        <a:schemeClr val="bg1"/>
                      </a:solidFill>
                      <a:latin typeface="+mj-lt"/>
                      <a:ea typeface="+mn-ea"/>
                      <a:cs typeface="+mn-cs"/>
                    </a:defRPr>
                  </a:pPr>
                  <a:endParaRPr lang="en-US"/>
                </a:p>
              </c:txPr>
              <c:showLegendKey val="0"/>
              <c:showVal val="0"/>
              <c:showCatName val="1"/>
              <c:showSerName val="0"/>
              <c:showPercent val="1"/>
              <c:showBubbleSize val="0"/>
              <c:extLst>
                <c:ext xmlns:c15="http://schemas.microsoft.com/office/drawing/2012/chart" uri="{CE6537A1-D6FC-4f65-9D91-7224C49458BB}">
                  <c15:layout>
                    <c:manualLayout>
                      <c:w val="0.26786140475712084"/>
                      <c:h val="0.18454536346131861"/>
                    </c:manualLayout>
                  </c15:layout>
                  <c15:dlblFieldTable/>
                  <c15:showDataLabelsRange val="0"/>
                </c:ext>
                <c:ext xmlns:c16="http://schemas.microsoft.com/office/drawing/2014/chart" uri="{C3380CC4-5D6E-409C-BE32-E72D297353CC}">
                  <c16:uniqueId val="{00000005-31F3-452D-8500-FA535AE59C71}"/>
                </c:ext>
              </c:extLst>
            </c:dLbl>
            <c:spPr>
              <a:noFill/>
              <a:ln>
                <a:noFill/>
              </a:ln>
              <a:effectLst/>
            </c:spPr>
            <c:txPr>
              <a:bodyPr rot="0" spcFirstLastPara="1" vertOverflow="ellipsis" vert="horz" wrap="square" lIns="38100" tIns="19050" rIns="38100" bIns="19050" anchor="ctr" anchorCtr="1">
                <a:spAutoFit/>
              </a:bodyPr>
              <a:lstStyle/>
              <a:p>
                <a:pPr>
                  <a:defRPr lang="en-GB" sz="1400" b="0" i="0" u="none" strike="noStrike" kern="1200" baseline="0">
                    <a:solidFill>
                      <a:schemeClr val="bg1"/>
                    </a:solidFill>
                    <a:latin typeface="+mj-lt"/>
                    <a:ea typeface="+mn-ea"/>
                    <a:cs typeface="+mn-cs"/>
                  </a:defRPr>
                </a:pPr>
                <a:endParaRPr lang="en-US"/>
              </a:p>
            </c:txPr>
            <c:showLegendKey val="0"/>
            <c:showVal val="0"/>
            <c:showCatName val="1"/>
            <c:showSerName val="0"/>
            <c:showPercent val="1"/>
            <c:showBubbleSize val="0"/>
            <c:showLeaderLines val="0"/>
            <c:extLst>
              <c:ext xmlns:c15="http://schemas.microsoft.com/office/drawing/2012/chart" uri="{CE6537A1-D6FC-4f65-9D91-7224C49458BB}"/>
            </c:extLst>
          </c:dLbls>
          <c:cat>
            <c:strRef>
              <c:f>'Powerpoint (2)'!$P$262:$P$264</c:f>
              <c:strCache>
                <c:ptCount val="3"/>
                <c:pt idx="0">
                  <c:v>TV</c:v>
                </c:pt>
                <c:pt idx="1">
                  <c:v>Other ATL</c:v>
                </c:pt>
                <c:pt idx="2">
                  <c:v>Digital/BTL</c:v>
                </c:pt>
              </c:strCache>
            </c:strRef>
          </c:cat>
          <c:val>
            <c:numRef>
              <c:f>'Powerpoint (2)'!$AJ$262:$AJ$264</c:f>
              <c:numCache>
                <c:formatCode>_(* #,##0.00_);_(* \(#,##0.00\);_(* "-"??_);_(@_)</c:formatCode>
                <c:ptCount val="3"/>
                <c:pt idx="0">
                  <c:v>1.7152585945732777</c:v>
                </c:pt>
                <c:pt idx="1">
                  <c:v>0.45148956732470202</c:v>
                </c:pt>
                <c:pt idx="2">
                  <c:v>0.43293432642568086</c:v>
                </c:pt>
              </c:numCache>
            </c:numRef>
          </c:val>
          <c:extLst>
            <c:ext xmlns:c16="http://schemas.microsoft.com/office/drawing/2014/chart" uri="{C3380CC4-5D6E-409C-BE32-E72D297353CC}">
              <c16:uniqueId val="{00000006-31F3-452D-8500-FA535AE59C71}"/>
            </c:ext>
          </c:extLst>
        </c:ser>
        <c:dLbls>
          <c:showLegendKey val="0"/>
          <c:showVal val="0"/>
          <c:showCatName val="0"/>
          <c:showSerName val="0"/>
          <c:showPercent val="0"/>
          <c:showBubbleSize val="0"/>
          <c:showLeaderLines val="0"/>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lang="en-GB" sz="1100" b="0" i="0" u="none" strike="noStrike" kern="1200" baseline="0">
          <a:solidFill>
            <a:schemeClr val="bg1"/>
          </a:solidFill>
          <a:latin typeface="Century Gothic" panose="020B0502020202020204" pitchFamily="34" charset="0"/>
          <a:ea typeface="+mn-ea"/>
          <a:cs typeface="+mn-cs"/>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0.11592507788490175"/>
          <c:y val="0.10237531080620181"/>
          <c:w val="0.5032121287783603"/>
          <c:h val="0.81056653481713259"/>
        </c:manualLayout>
      </c:layout>
      <c:doughnutChart>
        <c:varyColors val="1"/>
        <c:ser>
          <c:idx val="0"/>
          <c:order val="0"/>
          <c:tx>
            <c:strRef>
              <c:f>Sheet1!$B$1</c:f>
              <c:strCache>
                <c:ptCount val="1"/>
                <c:pt idx="0">
                  <c:v>16-34s</c:v>
                </c:pt>
              </c:strCache>
            </c:strRef>
          </c:tx>
          <c:dPt>
            <c:idx val="0"/>
            <c:bubble3D val="0"/>
            <c:spPr>
              <a:solidFill>
                <a:srgbClr val="0069B4">
                  <a:lumMod val="40000"/>
                  <a:lumOff val="60000"/>
                </a:srgbClr>
              </a:solidFill>
            </c:spPr>
            <c:extLst>
              <c:ext xmlns:c16="http://schemas.microsoft.com/office/drawing/2014/chart" uri="{C3380CC4-5D6E-409C-BE32-E72D297353CC}">
                <c16:uniqueId val="{00000001-AAFF-45A3-A865-F04D69EBD962}"/>
              </c:ext>
            </c:extLst>
          </c:dPt>
          <c:dPt>
            <c:idx val="1"/>
            <c:bubble3D val="0"/>
            <c:spPr>
              <a:solidFill>
                <a:srgbClr val="0069B4"/>
              </a:solidFill>
            </c:spPr>
            <c:extLst>
              <c:ext xmlns:c16="http://schemas.microsoft.com/office/drawing/2014/chart" uri="{C3380CC4-5D6E-409C-BE32-E72D297353CC}">
                <c16:uniqueId val="{00000003-AAFF-45A3-A865-F04D69EBD962}"/>
              </c:ext>
            </c:extLst>
          </c:dPt>
          <c:dPt>
            <c:idx val="2"/>
            <c:bubble3D val="0"/>
            <c:spPr>
              <a:solidFill>
                <a:srgbClr val="372D87"/>
              </a:solidFill>
            </c:spPr>
            <c:extLst>
              <c:ext xmlns:c16="http://schemas.microsoft.com/office/drawing/2014/chart" uri="{C3380CC4-5D6E-409C-BE32-E72D297353CC}">
                <c16:uniqueId val="{00000005-AAFF-45A3-A865-F04D69EBD962}"/>
              </c:ext>
            </c:extLst>
          </c:dPt>
          <c:dPt>
            <c:idx val="3"/>
            <c:bubble3D val="0"/>
            <c:spPr>
              <a:solidFill>
                <a:srgbClr val="009B3C"/>
              </a:solidFill>
            </c:spPr>
            <c:extLst>
              <c:ext xmlns:c16="http://schemas.microsoft.com/office/drawing/2014/chart" uri="{C3380CC4-5D6E-409C-BE32-E72D297353CC}">
                <c16:uniqueId val="{00000007-AAFF-45A3-A865-F04D69EBD962}"/>
              </c:ext>
            </c:extLst>
          </c:dPt>
          <c:dPt>
            <c:idx val="4"/>
            <c:bubble3D val="0"/>
            <c:spPr>
              <a:solidFill>
                <a:srgbClr val="C00000"/>
              </a:solidFill>
              <a:ln>
                <a:noFill/>
              </a:ln>
            </c:spPr>
            <c:extLst>
              <c:ext xmlns:c16="http://schemas.microsoft.com/office/drawing/2014/chart" uri="{C3380CC4-5D6E-409C-BE32-E72D297353CC}">
                <c16:uniqueId val="{00000009-AAFF-45A3-A865-F04D69EBD962}"/>
              </c:ext>
            </c:extLst>
          </c:dPt>
          <c:dPt>
            <c:idx val="5"/>
            <c:bubble3D val="0"/>
            <c:spPr>
              <a:solidFill>
                <a:srgbClr val="E10514">
                  <a:lumMod val="60000"/>
                  <a:lumOff val="40000"/>
                </a:srgbClr>
              </a:solidFill>
            </c:spPr>
            <c:extLst>
              <c:ext xmlns:c16="http://schemas.microsoft.com/office/drawing/2014/chart" uri="{C3380CC4-5D6E-409C-BE32-E72D297353CC}">
                <c16:uniqueId val="{00000000-DA6B-47CB-B25D-940A3E552215}"/>
              </c:ext>
            </c:extLst>
          </c:dPt>
          <c:dPt>
            <c:idx val="6"/>
            <c:bubble3D val="0"/>
            <c:spPr>
              <a:solidFill>
                <a:srgbClr val="C00000"/>
              </a:solidFill>
            </c:spPr>
            <c:extLst>
              <c:ext xmlns:c16="http://schemas.microsoft.com/office/drawing/2014/chart" uri="{C3380CC4-5D6E-409C-BE32-E72D297353CC}">
                <c16:uniqueId val="{0000000D-AAFF-45A3-A865-F04D69EBD962}"/>
              </c:ext>
            </c:extLst>
          </c:dPt>
          <c:dPt>
            <c:idx val="7"/>
            <c:bubble3D val="0"/>
            <c:spPr>
              <a:solidFill>
                <a:schemeClr val="accent2">
                  <a:lumMod val="60000"/>
                  <a:lumOff val="40000"/>
                </a:schemeClr>
              </a:solidFill>
            </c:spPr>
            <c:extLst>
              <c:ext xmlns:c16="http://schemas.microsoft.com/office/drawing/2014/chart" uri="{C3380CC4-5D6E-409C-BE32-E72D297353CC}">
                <c16:uniqueId val="{0000000F-AAFF-45A3-A865-F04D69EBD962}"/>
              </c:ext>
            </c:extLst>
          </c:dPt>
          <c:dPt>
            <c:idx val="8"/>
            <c:bubble3D val="0"/>
            <c:spPr>
              <a:solidFill>
                <a:srgbClr val="EB7305"/>
              </a:solidFill>
            </c:spPr>
            <c:extLst>
              <c:ext xmlns:c16="http://schemas.microsoft.com/office/drawing/2014/chart" uri="{C3380CC4-5D6E-409C-BE32-E72D297353CC}">
                <c16:uniqueId val="{00000011-AAFF-45A3-A865-F04D69EBD962}"/>
              </c:ext>
            </c:extLst>
          </c:dPt>
          <c:dPt>
            <c:idx val="9"/>
            <c:bubble3D val="0"/>
            <c:spPr>
              <a:solidFill>
                <a:schemeClr val="tx2"/>
              </a:solidFill>
            </c:spPr>
            <c:extLst>
              <c:ext xmlns:c16="http://schemas.microsoft.com/office/drawing/2014/chart" uri="{C3380CC4-5D6E-409C-BE32-E72D297353CC}">
                <c16:uniqueId val="{00000013-AAFF-45A3-A865-F04D69EBD962}"/>
              </c:ext>
            </c:extLst>
          </c:dPt>
          <c:dLbls>
            <c:dLbl>
              <c:idx val="0"/>
              <c:layout>
                <c:manualLayout>
                  <c:x val="4.3391186350339979E-3"/>
                  <c:y val="4.5715396459576098E-3"/>
                </c:manualLayout>
              </c:layout>
              <c:numFmt formatCode="0.0%" sourceLinked="0"/>
              <c:spPr/>
              <c:txPr>
                <a:bodyPr/>
                <a:lstStyle/>
                <a:p>
                  <a:pPr>
                    <a:defRPr sz="1000">
                      <a:solidFill>
                        <a:schemeClr val="tx1"/>
                      </a:solidFill>
                      <a:latin typeface="+mn-lt"/>
                    </a:defRPr>
                  </a:pPr>
                  <a:endParaRPr lang="en-US"/>
                </a:p>
              </c:txPr>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1-AAFF-45A3-A865-F04D69EBD962}"/>
                </c:ext>
              </c:extLst>
            </c:dLbl>
            <c:dLbl>
              <c:idx val="1"/>
              <c:layout>
                <c:manualLayout>
                  <c:x val="1.115643206005012E-3"/>
                  <c:y val="-1.9290457450935154E-3"/>
                </c:manualLayout>
              </c:layout>
              <c:numFmt formatCode="0.0%" sourceLinked="0"/>
              <c:spPr/>
              <c:txPr>
                <a:bodyPr/>
                <a:lstStyle/>
                <a:p>
                  <a:pPr>
                    <a:defRPr sz="1000">
                      <a:solidFill>
                        <a:schemeClr val="bg1"/>
                      </a:solidFill>
                      <a:latin typeface="+mn-lt"/>
                    </a:defRPr>
                  </a:pPr>
                  <a:endParaRPr lang="en-US"/>
                </a:p>
              </c:txPr>
              <c:showLegendKey val="0"/>
              <c:showVal val="0"/>
              <c:showCatName val="0"/>
              <c:showSerName val="0"/>
              <c:showPercent val="1"/>
              <c:showBubbleSize val="0"/>
              <c:extLst>
                <c:ext xmlns:c15="http://schemas.microsoft.com/office/drawing/2012/chart" uri="{CE6537A1-D6FC-4f65-9D91-7224C49458BB}">
                  <c15:layout>
                    <c:manualLayout>
                      <c:w val="5.6104803950989594E-2"/>
                      <c:h val="4.2286741725108275E-2"/>
                    </c:manualLayout>
                  </c15:layout>
                </c:ext>
                <c:ext xmlns:c16="http://schemas.microsoft.com/office/drawing/2014/chart" uri="{C3380CC4-5D6E-409C-BE32-E72D297353CC}">
                  <c16:uniqueId val="{00000003-AAFF-45A3-A865-F04D69EBD962}"/>
                </c:ext>
              </c:extLst>
            </c:dLbl>
            <c:dLbl>
              <c:idx val="3"/>
              <c:layout>
                <c:manualLayout>
                  <c:x val="4.1944813471995267E-2"/>
                  <c:y val="3.8858086990639959E-2"/>
                </c:manualLayout>
              </c:layout>
              <c:numFmt formatCode="0.0%" sourceLinked="0"/>
              <c:spPr>
                <a:noFill/>
                <a:ln>
                  <a:noFill/>
                </a:ln>
                <a:effectLst/>
              </c:spPr>
              <c:txPr>
                <a:bodyPr wrap="square" lIns="38100" tIns="19050" rIns="38100" bIns="19050" anchor="ctr">
                  <a:spAutoFit/>
                </a:bodyPr>
                <a:lstStyle/>
                <a:p>
                  <a:pPr>
                    <a:defRPr sz="1000">
                      <a:solidFill>
                        <a:schemeClr val="tx1"/>
                      </a:solidFill>
                      <a:latin typeface="+mn-lt"/>
                    </a:defRPr>
                  </a:pPr>
                  <a:endParaRPr lang="en-US"/>
                </a:p>
              </c:txPr>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7-AAFF-45A3-A865-F04D69EBD962}"/>
                </c:ext>
              </c:extLst>
            </c:dLbl>
            <c:dLbl>
              <c:idx val="4"/>
              <c:layout>
                <c:manualLayout>
                  <c:x val="2.8927457566893322E-3"/>
                  <c:y val="-4.5715396459577355E-3"/>
                </c:manualLayout>
              </c:layou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9-AAFF-45A3-A865-F04D69EBD962}"/>
                </c:ext>
              </c:extLst>
            </c:dLbl>
            <c:dLbl>
              <c:idx val="5"/>
              <c:layout>
                <c:manualLayout>
                  <c:x val="-2.1695593175170044E-2"/>
                  <c:y val="-7.7716173981280001E-2"/>
                </c:manualLayout>
              </c:layout>
              <c:numFmt formatCode="0.0%" sourceLinked="0"/>
              <c:spPr>
                <a:noFill/>
                <a:ln>
                  <a:noFill/>
                </a:ln>
                <a:effectLst/>
              </c:spPr>
              <c:txPr>
                <a:bodyPr/>
                <a:lstStyle/>
                <a:p>
                  <a:pPr>
                    <a:defRPr sz="1000">
                      <a:solidFill>
                        <a:schemeClr val="tx1"/>
                      </a:solidFill>
                      <a:latin typeface="+mn-lt"/>
                    </a:defRPr>
                  </a:pPr>
                  <a:endParaRPr lang="en-US"/>
                </a:p>
              </c:txPr>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0-DA6B-47CB-B25D-940A3E552215}"/>
                </c:ext>
              </c:extLst>
            </c:dLbl>
            <c:dLbl>
              <c:idx val="7"/>
              <c:numFmt formatCode="0.0%" sourceLinked="0"/>
              <c:spPr>
                <a:noFill/>
                <a:ln>
                  <a:noFill/>
                </a:ln>
                <a:effectLst/>
              </c:spPr>
              <c:txPr>
                <a:bodyPr/>
                <a:lstStyle/>
                <a:p>
                  <a:pPr>
                    <a:defRPr sz="1000">
                      <a:solidFill>
                        <a:schemeClr val="bg2"/>
                      </a:solidFill>
                      <a:latin typeface="+mn-lt"/>
                    </a:defRPr>
                  </a:pPr>
                  <a:endParaRPr lang="en-US"/>
                </a:p>
              </c:txPr>
              <c:showLegendKey val="0"/>
              <c:showVal val="0"/>
              <c:showCatName val="0"/>
              <c:showSerName val="0"/>
              <c:showPercent val="1"/>
              <c:showBubbleSize val="0"/>
              <c:extLst>
                <c:ext xmlns:c16="http://schemas.microsoft.com/office/drawing/2014/chart" uri="{C3380CC4-5D6E-409C-BE32-E72D297353CC}">
                  <c16:uniqueId val="{0000000F-AAFF-45A3-A865-F04D69EBD962}"/>
                </c:ext>
              </c:extLst>
            </c:dLbl>
            <c:dLbl>
              <c:idx val="9"/>
              <c:layout>
                <c:manualLayout>
                  <c:x val="-1.7728317646261638E-2"/>
                  <c:y val="6.6005833212595413E-2"/>
                </c:manualLayout>
              </c:layou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13-AAFF-45A3-A865-F04D69EBD962}"/>
                </c:ext>
              </c:extLst>
            </c:dLbl>
            <c:numFmt formatCode="0.0%" sourceLinked="0"/>
            <c:spPr>
              <a:noFill/>
              <a:ln>
                <a:noFill/>
              </a:ln>
              <a:effectLst/>
            </c:spPr>
            <c:txPr>
              <a:bodyPr/>
              <a:lstStyle/>
              <a:p>
                <a:pPr>
                  <a:defRPr sz="1000">
                    <a:solidFill>
                      <a:schemeClr val="bg1"/>
                    </a:solidFill>
                    <a:latin typeface="+mn-lt"/>
                  </a:defRPr>
                </a:pPr>
                <a:endParaRPr lang="en-US"/>
              </a:p>
            </c:txPr>
            <c:showLegendKey val="0"/>
            <c:showVal val="0"/>
            <c:showCatName val="0"/>
            <c:showSerName val="0"/>
            <c:showPercent val="1"/>
            <c:showBubbleSize val="0"/>
            <c:showLeaderLines val="1"/>
            <c:extLst>
              <c:ext xmlns:c15="http://schemas.microsoft.com/office/drawing/2012/chart" uri="{CE6537A1-D6FC-4f65-9D91-7224C49458BB}"/>
            </c:extLst>
          </c:dLbls>
          <c:cat>
            <c:strRef>
              <c:f>Sheet1!$A$2:$A$6</c:f>
              <c:strCache>
                <c:ptCount val="5"/>
                <c:pt idx="0">
                  <c:v>TikTok*</c:v>
                </c:pt>
                <c:pt idx="1">
                  <c:v>YouTube*</c:v>
                </c:pt>
                <c:pt idx="2">
                  <c:v>Other online video</c:v>
                </c:pt>
                <c:pt idx="3">
                  <c:v>Cinema</c:v>
                </c:pt>
                <c:pt idx="4">
                  <c:v>Broadcaster TV</c:v>
                </c:pt>
              </c:strCache>
            </c:strRef>
          </c:cat>
          <c:val>
            <c:numRef>
              <c:f>Sheet1!$B$2:$B$6</c:f>
              <c:numCache>
                <c:formatCode>0.00</c:formatCode>
                <c:ptCount val="5"/>
                <c:pt idx="0">
                  <c:v>0.94</c:v>
                </c:pt>
                <c:pt idx="1">
                  <c:v>2.96</c:v>
                </c:pt>
                <c:pt idx="2">
                  <c:v>0.51</c:v>
                </c:pt>
                <c:pt idx="3">
                  <c:v>0.11</c:v>
                </c:pt>
                <c:pt idx="4">
                  <c:v>5.8</c:v>
                </c:pt>
              </c:numCache>
            </c:numRef>
          </c:val>
          <c:extLst>
            <c:ext xmlns:c16="http://schemas.microsoft.com/office/drawing/2014/chart" uri="{C3380CC4-5D6E-409C-BE32-E72D297353CC}">
              <c16:uniqueId val="{00000014-AAFF-45A3-A865-F04D69EBD962}"/>
            </c:ext>
          </c:extLst>
        </c:ser>
        <c:ser>
          <c:idx val="1"/>
          <c:order val="1"/>
          <c:tx>
            <c:strRef>
              <c:f>Sheet1!$C$1</c:f>
              <c:strCache>
                <c:ptCount val="1"/>
                <c:pt idx="0">
                  <c:v>Column1</c:v>
                </c:pt>
              </c:strCache>
            </c:strRef>
          </c:tx>
          <c:dPt>
            <c:idx val="0"/>
            <c:bubble3D val="0"/>
            <c:spPr>
              <a:solidFill>
                <a:schemeClr val="accent4">
                  <a:lumMod val="20000"/>
                  <a:lumOff val="80000"/>
                </a:schemeClr>
              </a:solidFill>
            </c:spPr>
            <c:extLst>
              <c:ext xmlns:c16="http://schemas.microsoft.com/office/drawing/2014/chart" uri="{C3380CC4-5D6E-409C-BE32-E72D297353CC}">
                <c16:uniqueId val="{00000016-AAFF-45A3-A865-F04D69EBD962}"/>
              </c:ext>
            </c:extLst>
          </c:dPt>
          <c:dLbls>
            <c:spPr>
              <a:noFill/>
              <a:ln>
                <a:noFill/>
              </a:ln>
              <a:effectLst/>
            </c:spPr>
            <c:txPr>
              <a:bodyPr/>
              <a:lstStyle/>
              <a:p>
                <a:pPr>
                  <a:defRPr sz="1050">
                    <a:solidFill>
                      <a:schemeClr val="bg1"/>
                    </a:solidFill>
                  </a:defRPr>
                </a:pPr>
                <a:endParaRPr lang="en-US"/>
              </a:p>
            </c:txPr>
            <c:showLegendKey val="0"/>
            <c:showVal val="0"/>
            <c:showCatName val="0"/>
            <c:showSerName val="0"/>
            <c:showPercent val="1"/>
            <c:showBubbleSize val="0"/>
            <c:showLeaderLines val="1"/>
            <c:extLst>
              <c:ext xmlns:c15="http://schemas.microsoft.com/office/drawing/2012/chart" uri="{CE6537A1-D6FC-4f65-9D91-7224C49458BB}"/>
            </c:extLst>
          </c:dLbls>
          <c:cat>
            <c:strRef>
              <c:f>Sheet1!$A$2:$A$6</c:f>
              <c:strCache>
                <c:ptCount val="5"/>
                <c:pt idx="0">
                  <c:v>TikTok*</c:v>
                </c:pt>
                <c:pt idx="1">
                  <c:v>YouTube*</c:v>
                </c:pt>
                <c:pt idx="2">
                  <c:v>Other online video</c:v>
                </c:pt>
                <c:pt idx="3">
                  <c:v>Cinema</c:v>
                </c:pt>
                <c:pt idx="4">
                  <c:v>Broadcaster TV</c:v>
                </c:pt>
              </c:strCache>
            </c:strRef>
          </c:cat>
          <c:val>
            <c:numRef>
              <c:f>Sheet1!$C$2:$C$6</c:f>
              <c:numCache>
                <c:formatCode>General</c:formatCode>
                <c:ptCount val="5"/>
              </c:numCache>
            </c:numRef>
          </c:val>
          <c:extLst>
            <c:ext xmlns:c16="http://schemas.microsoft.com/office/drawing/2014/chart" uri="{C3380CC4-5D6E-409C-BE32-E72D297353CC}">
              <c16:uniqueId val="{00000017-AAFF-45A3-A865-F04D69EBD962}"/>
            </c:ext>
          </c:extLst>
        </c:ser>
        <c:ser>
          <c:idx val="2"/>
          <c:order val="2"/>
          <c:tx>
            <c:strRef>
              <c:f>Sheet1!$D$1</c:f>
              <c:strCache>
                <c:ptCount val="1"/>
                <c:pt idx="0">
                  <c:v>All Inds2</c:v>
                </c:pt>
              </c:strCache>
            </c:strRef>
          </c:tx>
          <c:dPt>
            <c:idx val="0"/>
            <c:bubble3D val="0"/>
            <c:spPr>
              <a:solidFill>
                <a:srgbClr val="0069B4">
                  <a:lumMod val="40000"/>
                  <a:lumOff val="60000"/>
                </a:srgbClr>
              </a:solidFill>
            </c:spPr>
            <c:extLst>
              <c:ext xmlns:c16="http://schemas.microsoft.com/office/drawing/2014/chart" uri="{C3380CC4-5D6E-409C-BE32-E72D297353CC}">
                <c16:uniqueId val="{00000019-AAFF-45A3-A865-F04D69EBD962}"/>
              </c:ext>
            </c:extLst>
          </c:dPt>
          <c:dPt>
            <c:idx val="1"/>
            <c:bubble3D val="0"/>
            <c:spPr>
              <a:solidFill>
                <a:srgbClr val="0069B4"/>
              </a:solidFill>
            </c:spPr>
            <c:extLst>
              <c:ext xmlns:c16="http://schemas.microsoft.com/office/drawing/2014/chart" uri="{C3380CC4-5D6E-409C-BE32-E72D297353CC}">
                <c16:uniqueId val="{0000001B-AAFF-45A3-A865-F04D69EBD962}"/>
              </c:ext>
            </c:extLst>
          </c:dPt>
          <c:dPt>
            <c:idx val="2"/>
            <c:bubble3D val="0"/>
            <c:spPr>
              <a:solidFill>
                <a:srgbClr val="372D87"/>
              </a:solidFill>
            </c:spPr>
            <c:extLst>
              <c:ext xmlns:c16="http://schemas.microsoft.com/office/drawing/2014/chart" uri="{C3380CC4-5D6E-409C-BE32-E72D297353CC}">
                <c16:uniqueId val="{0000001D-AAFF-45A3-A865-F04D69EBD962}"/>
              </c:ext>
            </c:extLst>
          </c:dPt>
          <c:dPt>
            <c:idx val="3"/>
            <c:bubble3D val="0"/>
            <c:spPr>
              <a:solidFill>
                <a:srgbClr val="009B3C"/>
              </a:solidFill>
            </c:spPr>
            <c:extLst>
              <c:ext xmlns:c16="http://schemas.microsoft.com/office/drawing/2014/chart" uri="{C3380CC4-5D6E-409C-BE32-E72D297353CC}">
                <c16:uniqueId val="{0000001F-AAFF-45A3-A865-F04D69EBD962}"/>
              </c:ext>
            </c:extLst>
          </c:dPt>
          <c:dPt>
            <c:idx val="4"/>
            <c:bubble3D val="0"/>
            <c:spPr>
              <a:solidFill>
                <a:srgbClr val="C00000"/>
              </a:solidFill>
            </c:spPr>
            <c:extLst>
              <c:ext xmlns:c16="http://schemas.microsoft.com/office/drawing/2014/chart" uri="{C3380CC4-5D6E-409C-BE32-E72D297353CC}">
                <c16:uniqueId val="{00000021-AAFF-45A3-A865-F04D69EBD962}"/>
              </c:ext>
            </c:extLst>
          </c:dPt>
          <c:dPt>
            <c:idx val="5"/>
            <c:bubble3D val="0"/>
            <c:spPr>
              <a:solidFill>
                <a:srgbClr val="E10514">
                  <a:lumMod val="60000"/>
                  <a:lumOff val="40000"/>
                </a:srgbClr>
              </a:solidFill>
            </c:spPr>
            <c:extLst>
              <c:ext xmlns:c16="http://schemas.microsoft.com/office/drawing/2014/chart" uri="{C3380CC4-5D6E-409C-BE32-E72D297353CC}">
                <c16:uniqueId val="{00000001-DA6B-47CB-B25D-940A3E552215}"/>
              </c:ext>
            </c:extLst>
          </c:dPt>
          <c:dPt>
            <c:idx val="6"/>
            <c:bubble3D val="0"/>
            <c:spPr>
              <a:solidFill>
                <a:srgbClr val="C00000"/>
              </a:solidFill>
            </c:spPr>
            <c:extLst>
              <c:ext xmlns:c16="http://schemas.microsoft.com/office/drawing/2014/chart" uri="{C3380CC4-5D6E-409C-BE32-E72D297353CC}">
                <c16:uniqueId val="{00000025-AAFF-45A3-A865-F04D69EBD962}"/>
              </c:ext>
            </c:extLst>
          </c:dPt>
          <c:dPt>
            <c:idx val="7"/>
            <c:bubble3D val="0"/>
            <c:spPr>
              <a:solidFill>
                <a:schemeClr val="accent2">
                  <a:lumMod val="60000"/>
                  <a:lumOff val="40000"/>
                </a:schemeClr>
              </a:solidFill>
            </c:spPr>
            <c:extLst>
              <c:ext xmlns:c16="http://schemas.microsoft.com/office/drawing/2014/chart" uri="{C3380CC4-5D6E-409C-BE32-E72D297353CC}">
                <c16:uniqueId val="{00000027-AAFF-45A3-A865-F04D69EBD962}"/>
              </c:ext>
            </c:extLst>
          </c:dPt>
          <c:dPt>
            <c:idx val="8"/>
            <c:bubble3D val="0"/>
            <c:spPr>
              <a:solidFill>
                <a:schemeClr val="accent2"/>
              </a:solidFill>
            </c:spPr>
            <c:extLst>
              <c:ext xmlns:c16="http://schemas.microsoft.com/office/drawing/2014/chart" uri="{C3380CC4-5D6E-409C-BE32-E72D297353CC}">
                <c16:uniqueId val="{00000029-AAFF-45A3-A865-F04D69EBD962}"/>
              </c:ext>
            </c:extLst>
          </c:dPt>
          <c:dPt>
            <c:idx val="9"/>
            <c:bubble3D val="0"/>
            <c:spPr>
              <a:solidFill>
                <a:schemeClr val="tx2"/>
              </a:solidFill>
            </c:spPr>
            <c:extLst>
              <c:ext xmlns:c16="http://schemas.microsoft.com/office/drawing/2014/chart" uri="{C3380CC4-5D6E-409C-BE32-E72D297353CC}">
                <c16:uniqueId val="{0000002B-AAFF-45A3-A865-F04D69EBD962}"/>
              </c:ext>
            </c:extLst>
          </c:dPt>
          <c:dLbls>
            <c:dLbl>
              <c:idx val="0"/>
              <c:layout>
                <c:manualLayout>
                  <c:x val="4.339118635033945E-3"/>
                  <c:y val="-4.5715396459576523E-3"/>
                </c:manualLayout>
              </c:layout>
              <c:numFmt formatCode="0.0%" sourceLinked="0"/>
              <c:spPr>
                <a:noFill/>
              </c:spPr>
              <c:txPr>
                <a:bodyPr/>
                <a:lstStyle/>
                <a:p>
                  <a:pPr>
                    <a:defRPr sz="1000">
                      <a:solidFill>
                        <a:schemeClr val="tx1"/>
                      </a:solidFill>
                      <a:latin typeface="+mn-lt"/>
                    </a:defRPr>
                  </a:pPr>
                  <a:endParaRPr lang="en-US"/>
                </a:p>
              </c:txPr>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19-AAFF-45A3-A865-F04D69EBD962}"/>
                </c:ext>
              </c:extLst>
            </c:dLbl>
            <c:dLbl>
              <c:idx val="1"/>
              <c:layout>
                <c:manualLayout>
                  <c:x val="5.7854915133786645E-3"/>
                  <c:y val="0"/>
                </c:manualLayout>
              </c:layout>
              <c:numFmt formatCode="0.0%" sourceLinked="0"/>
              <c:spPr>
                <a:noFill/>
              </c:spPr>
              <c:txPr>
                <a:bodyPr/>
                <a:lstStyle/>
                <a:p>
                  <a:pPr>
                    <a:defRPr sz="1000">
                      <a:solidFill>
                        <a:schemeClr val="bg1"/>
                      </a:solidFill>
                      <a:latin typeface="+mn-lt"/>
                    </a:defRPr>
                  </a:pPr>
                  <a:endParaRPr lang="en-US"/>
                </a:p>
              </c:txPr>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1B-AAFF-45A3-A865-F04D69EBD962}"/>
                </c:ext>
              </c:extLst>
            </c:dLbl>
            <c:dLbl>
              <c:idx val="3"/>
              <c:layout>
                <c:manualLayout>
                  <c:x val="6.7979525282199207E-2"/>
                  <c:y val="-4.5715396459576521E-2"/>
                </c:manualLayout>
              </c:layout>
              <c:numFmt formatCode="0.0%" sourceLinked="0"/>
              <c:spPr>
                <a:noFill/>
                <a:ln>
                  <a:noFill/>
                </a:ln>
                <a:effectLst/>
              </c:spPr>
              <c:txPr>
                <a:bodyPr wrap="square" lIns="38100" tIns="19050" rIns="38100" bIns="19050" anchor="ctr">
                  <a:spAutoFit/>
                </a:bodyPr>
                <a:lstStyle/>
                <a:p>
                  <a:pPr>
                    <a:defRPr sz="1000">
                      <a:solidFill>
                        <a:schemeClr val="tx1"/>
                      </a:solidFill>
                      <a:latin typeface="+mn-lt"/>
                    </a:defRPr>
                  </a:pPr>
                  <a:endParaRPr lang="en-US"/>
                </a:p>
              </c:txPr>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1F-AAFF-45A3-A865-F04D69EBD962}"/>
                </c:ext>
              </c:extLst>
            </c:dLbl>
            <c:dLbl>
              <c:idx val="4"/>
              <c:layout>
                <c:manualLayout>
                  <c:x val="-9.2567864214058632E-2"/>
                  <c:y val="-0.16457542725447555"/>
                </c:manualLayout>
              </c:layou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21-AAFF-45A3-A865-F04D69EBD962}"/>
                </c:ext>
              </c:extLst>
            </c:dLbl>
            <c:dLbl>
              <c:idx val="5"/>
              <c:layout>
                <c:manualLayout>
                  <c:x val="5.7854915133786641E-2"/>
                  <c:y val="-1.8286158583830609E-2"/>
                </c:manualLayout>
              </c:layout>
              <c:numFmt formatCode="0.0%" sourceLinked="0"/>
              <c:spPr>
                <a:noFill/>
                <a:ln>
                  <a:noFill/>
                </a:ln>
                <a:effectLst/>
              </c:spPr>
              <c:txPr>
                <a:bodyPr/>
                <a:lstStyle/>
                <a:p>
                  <a:pPr>
                    <a:defRPr sz="1000">
                      <a:solidFill>
                        <a:schemeClr val="tx1"/>
                      </a:solidFill>
                      <a:latin typeface="+mn-lt"/>
                    </a:defRPr>
                  </a:pPr>
                  <a:endParaRPr lang="en-US"/>
                </a:p>
              </c:txPr>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1-DA6B-47CB-B25D-940A3E552215}"/>
                </c:ext>
              </c:extLst>
            </c:dLbl>
            <c:dLbl>
              <c:idx val="7"/>
              <c:numFmt formatCode="0.0%" sourceLinked="0"/>
              <c:spPr>
                <a:noFill/>
                <a:ln>
                  <a:noFill/>
                </a:ln>
                <a:effectLst/>
              </c:spPr>
              <c:txPr>
                <a:bodyPr/>
                <a:lstStyle/>
                <a:p>
                  <a:pPr>
                    <a:defRPr sz="1000">
                      <a:solidFill>
                        <a:schemeClr val="bg2"/>
                      </a:solidFill>
                      <a:latin typeface="+mn-lt"/>
                    </a:defRPr>
                  </a:pPr>
                  <a:endParaRPr lang="en-US"/>
                </a:p>
              </c:txPr>
              <c:showLegendKey val="0"/>
              <c:showVal val="0"/>
              <c:showCatName val="0"/>
              <c:showSerName val="0"/>
              <c:showPercent val="1"/>
              <c:showBubbleSize val="0"/>
              <c:extLst>
                <c:ext xmlns:c16="http://schemas.microsoft.com/office/drawing/2014/chart" uri="{C3380CC4-5D6E-409C-BE32-E72D297353CC}">
                  <c16:uniqueId val="{00000027-AAFF-45A3-A865-F04D69EBD962}"/>
                </c:ext>
              </c:extLst>
            </c:dLbl>
            <c:numFmt formatCode="0.0%" sourceLinked="0"/>
            <c:spPr>
              <a:noFill/>
              <a:ln>
                <a:noFill/>
              </a:ln>
              <a:effectLst/>
            </c:spPr>
            <c:txPr>
              <a:bodyPr/>
              <a:lstStyle/>
              <a:p>
                <a:pPr>
                  <a:defRPr sz="1000">
                    <a:solidFill>
                      <a:schemeClr val="bg1"/>
                    </a:solidFill>
                    <a:latin typeface="+mn-lt"/>
                  </a:defRPr>
                </a:pPr>
                <a:endParaRPr lang="en-US"/>
              </a:p>
            </c:txPr>
            <c:showLegendKey val="0"/>
            <c:showVal val="0"/>
            <c:showCatName val="0"/>
            <c:showSerName val="0"/>
            <c:showPercent val="1"/>
            <c:showBubbleSize val="0"/>
            <c:showLeaderLines val="1"/>
            <c:extLst>
              <c:ext xmlns:c15="http://schemas.microsoft.com/office/drawing/2012/chart" uri="{CE6537A1-D6FC-4f65-9D91-7224C49458BB}"/>
            </c:extLst>
          </c:dLbls>
          <c:cat>
            <c:strRef>
              <c:f>Sheet1!$A$2:$A$6</c:f>
              <c:strCache>
                <c:ptCount val="5"/>
                <c:pt idx="0">
                  <c:v>TikTok*</c:v>
                </c:pt>
                <c:pt idx="1">
                  <c:v>YouTube*</c:v>
                </c:pt>
                <c:pt idx="2">
                  <c:v>Other online video</c:v>
                </c:pt>
                <c:pt idx="3">
                  <c:v>Cinema</c:v>
                </c:pt>
                <c:pt idx="4">
                  <c:v>Broadcaster TV</c:v>
                </c:pt>
              </c:strCache>
            </c:strRef>
          </c:cat>
          <c:val>
            <c:numRef>
              <c:f>Sheet1!$D$2:$D$6</c:f>
              <c:numCache>
                <c:formatCode>0.00</c:formatCode>
                <c:ptCount val="5"/>
                <c:pt idx="0">
                  <c:v>0.43</c:v>
                </c:pt>
                <c:pt idx="1">
                  <c:v>2.0699999999999998</c:v>
                </c:pt>
                <c:pt idx="2">
                  <c:v>0.22</c:v>
                </c:pt>
                <c:pt idx="3">
                  <c:v>0.06</c:v>
                </c:pt>
                <c:pt idx="4">
                  <c:v>14.2</c:v>
                </c:pt>
              </c:numCache>
            </c:numRef>
          </c:val>
          <c:extLst>
            <c:ext xmlns:c16="http://schemas.microsoft.com/office/drawing/2014/chart" uri="{C3380CC4-5D6E-409C-BE32-E72D297353CC}">
              <c16:uniqueId val="{0000002C-AAFF-45A3-A865-F04D69EBD962}"/>
            </c:ext>
          </c:extLst>
        </c:ser>
        <c:dLbls>
          <c:showLegendKey val="0"/>
          <c:showVal val="0"/>
          <c:showCatName val="0"/>
          <c:showSerName val="0"/>
          <c:showPercent val="0"/>
          <c:showBubbleSize val="0"/>
          <c:showLeaderLines val="1"/>
        </c:dLbls>
        <c:firstSliceAng val="0"/>
        <c:holeSize val="47"/>
      </c:doughnutChart>
    </c:plotArea>
    <c:legend>
      <c:legendPos val="r"/>
      <c:layout>
        <c:manualLayout>
          <c:xMode val="edge"/>
          <c:yMode val="edge"/>
          <c:x val="0.66552069138901337"/>
          <c:y val="0.31148455350546195"/>
          <c:w val="0.29307272806994067"/>
          <c:h val="0.55947996036799097"/>
        </c:manualLayout>
      </c:layout>
      <c:overlay val="0"/>
      <c:txPr>
        <a:bodyPr/>
        <a:lstStyle/>
        <a:p>
          <a:pPr>
            <a:defRPr sz="1200" b="1"/>
          </a:pPr>
          <a:endParaRPr lang="en-US"/>
        </a:p>
      </c:txPr>
    </c:legend>
    <c:plotVisOnly val="1"/>
    <c:dispBlanksAs val="gap"/>
    <c:showDLblsOverMax val="0"/>
  </c:chart>
  <c:txPr>
    <a:bodyPr/>
    <a:lstStyle/>
    <a:p>
      <a:pPr>
        <a:defRPr sz="1800"/>
      </a:pPr>
      <a:endParaRPr lang="en-US"/>
    </a:p>
  </c:txPr>
  <c:externalData r:id="rId2">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spPr>
            <a:solidFill>
              <a:schemeClr val="accent3"/>
            </a:solidFill>
          </c:spPr>
          <c:dPt>
            <c:idx val="0"/>
            <c:bubble3D val="0"/>
            <c:spPr>
              <a:solidFill>
                <a:schemeClr val="accent3"/>
              </a:solidFill>
              <a:ln w="19050">
                <a:solidFill>
                  <a:schemeClr val="lt1"/>
                </a:solidFill>
              </a:ln>
              <a:effectLst/>
            </c:spPr>
            <c:extLst>
              <c:ext xmlns:c16="http://schemas.microsoft.com/office/drawing/2014/chart" uri="{C3380CC4-5D6E-409C-BE32-E72D297353CC}">
                <c16:uniqueId val="{00000001-B336-4A83-AA11-A996D51D2E3F}"/>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B336-4A83-AA11-A996D51D2E3F}"/>
              </c:ext>
            </c:extLst>
          </c:dPt>
          <c:dPt>
            <c:idx val="2"/>
            <c:bubble3D val="0"/>
            <c:spPr>
              <a:solidFill>
                <a:schemeClr val="accent5"/>
              </a:solidFill>
              <a:ln w="19050">
                <a:solidFill>
                  <a:schemeClr val="lt1"/>
                </a:solidFill>
              </a:ln>
              <a:effectLst/>
            </c:spPr>
            <c:extLst>
              <c:ext xmlns:c16="http://schemas.microsoft.com/office/drawing/2014/chart" uri="{C3380CC4-5D6E-409C-BE32-E72D297353CC}">
                <c16:uniqueId val="{00000005-B336-4A83-AA11-A996D51D2E3F}"/>
              </c:ext>
            </c:extLst>
          </c:dPt>
          <c:dLbls>
            <c:dLbl>
              <c:idx val="0"/>
              <c:layout>
                <c:manualLayout>
                  <c:x val="-7.921908385083673E-2"/>
                  <c:y val="-0.21588948995264548"/>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1-B336-4A83-AA11-A996D51D2E3F}"/>
                </c:ext>
              </c:extLst>
            </c:dLbl>
            <c:dLbl>
              <c:idx val="2"/>
              <c:layout>
                <c:manualLayout>
                  <c:x val="6.1558264121094414E-2"/>
                  <c:y val="0.14347826086956519"/>
                </c:manualLayout>
              </c:layout>
              <c:tx>
                <c:rich>
                  <a:bodyPr/>
                  <a:lstStyle/>
                  <a:p>
                    <a:r>
                      <a:rPr lang="en-US" sz="1200" dirty="0"/>
                      <a:t>Online/BTL</a:t>
                    </a:r>
                    <a:r>
                      <a:rPr lang="en-US" sz="1200" baseline="0" dirty="0"/>
                      <a:t>
</a:t>
                    </a:r>
                    <a:fld id="{DEBE2002-0A60-4625-BA6D-3D9A39168E76}" type="PERCENTAGE">
                      <a:rPr lang="en-US" sz="1400" baseline="0"/>
                      <a:pPr/>
                      <a:t>[PERCENTAGE]</a:t>
                    </a:fld>
                    <a:endParaRPr lang="en-US" sz="1200" baseline="0" dirty="0"/>
                  </a:p>
                </c:rich>
              </c:tx>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B336-4A83-AA11-A996D51D2E3F}"/>
                </c:ext>
              </c:extLst>
            </c:dLbl>
            <c:spPr>
              <a:noFill/>
              <a:ln>
                <a:noFill/>
              </a:ln>
              <a:effectLst/>
            </c:spPr>
            <c:txPr>
              <a:bodyPr rot="0" spcFirstLastPara="1" vertOverflow="ellipsis" vert="horz" wrap="square" lIns="38100" tIns="19050" rIns="38100" bIns="19050" anchor="ctr" anchorCtr="1">
                <a:spAutoFit/>
              </a:bodyPr>
              <a:lstStyle/>
              <a:p>
                <a:pPr>
                  <a:defRPr lang="en-GB" sz="1400" b="0" i="0" u="none" strike="noStrike" kern="1200" baseline="0">
                    <a:solidFill>
                      <a:schemeClr val="bg1"/>
                    </a:solidFill>
                    <a:latin typeface="+mj-lt"/>
                    <a:ea typeface="+mn-ea"/>
                    <a:cs typeface="+mn-cs"/>
                  </a:defRPr>
                </a:pPr>
                <a:endParaRPr lang="en-US"/>
              </a:p>
            </c:txPr>
            <c:showLegendKey val="0"/>
            <c:showVal val="0"/>
            <c:showCatName val="1"/>
            <c:showSerName val="0"/>
            <c:showPercent val="1"/>
            <c:showBubbleSize val="0"/>
            <c:showLeaderLines val="0"/>
            <c:extLst>
              <c:ext xmlns:c15="http://schemas.microsoft.com/office/drawing/2012/chart" uri="{CE6537A1-D6FC-4f65-9D91-7224C49458BB}"/>
            </c:extLst>
          </c:dLbls>
          <c:cat>
            <c:strRef>
              <c:f>'Powerpoint (2)'!$P$262:$P$264</c:f>
              <c:strCache>
                <c:ptCount val="3"/>
                <c:pt idx="0">
                  <c:v>TV</c:v>
                </c:pt>
                <c:pt idx="1">
                  <c:v>Other ATL</c:v>
                </c:pt>
                <c:pt idx="2">
                  <c:v>Digital/BTL</c:v>
                </c:pt>
              </c:strCache>
            </c:strRef>
          </c:cat>
          <c:val>
            <c:numRef>
              <c:f>'Powerpoint (2)'!$AZ$262:$AZ$264</c:f>
              <c:numCache>
                <c:formatCode>_(* #,##0.00_);_(* \(#,##0.00\);_(* "-"??_);_(@_)</c:formatCode>
                <c:ptCount val="3"/>
                <c:pt idx="0">
                  <c:v>10.76797271422604</c:v>
                </c:pt>
                <c:pt idx="1">
                  <c:v>1.9579544878276893</c:v>
                </c:pt>
                <c:pt idx="2">
                  <c:v>0.79164634666057498</c:v>
                </c:pt>
              </c:numCache>
            </c:numRef>
          </c:val>
          <c:extLst>
            <c:ext xmlns:c16="http://schemas.microsoft.com/office/drawing/2014/chart" uri="{C3380CC4-5D6E-409C-BE32-E72D297353CC}">
              <c16:uniqueId val="{00000006-B336-4A83-AA11-A996D51D2E3F}"/>
            </c:ext>
          </c:extLst>
        </c:ser>
        <c:dLbls>
          <c:showLegendKey val="0"/>
          <c:showVal val="0"/>
          <c:showCatName val="0"/>
          <c:showSerName val="0"/>
          <c:showPercent val="0"/>
          <c:showBubbleSize val="0"/>
          <c:showLeaderLines val="0"/>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lang="en-GB" sz="1100" b="0" i="0" u="none" strike="noStrike" kern="1200" baseline="0">
          <a:solidFill>
            <a:schemeClr val="bg1"/>
          </a:solidFill>
          <a:latin typeface="Century Gothic" panose="020B0502020202020204" pitchFamily="34" charset="0"/>
          <a:ea typeface="+mn-ea"/>
          <a:cs typeface="+mn-cs"/>
        </a:defRPr>
      </a:pPr>
      <a:endParaRPr lang="en-US"/>
    </a:p>
  </c:txPr>
  <c:externalData r:id="rId3">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6.6660640230318396E-2"/>
          <c:y val="4.7079623610325985E-2"/>
          <c:w val="0.8929190565685563"/>
          <c:h val="0.82150175078970067"/>
        </c:manualLayout>
      </c:layout>
      <c:barChart>
        <c:barDir val="col"/>
        <c:grouping val="clustered"/>
        <c:varyColors val="0"/>
        <c:ser>
          <c:idx val="0"/>
          <c:order val="0"/>
          <c:tx>
            <c:strRef>
              <c:f>Sheet1!$B$1</c:f>
              <c:strCache>
                <c:ptCount val="1"/>
                <c:pt idx="0">
                  <c:v>10</c:v>
                </c:pt>
              </c:strCache>
            </c:strRef>
          </c:tx>
          <c:invertIfNegative val="0"/>
          <c:cat>
            <c:numRef>
              <c:f>Sheet1!$A$2:$A$16</c:f>
              <c:numCache>
                <c:formatCode>General</c:formatCode>
                <c:ptCount val="15"/>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numCache>
            </c:numRef>
          </c:cat>
          <c:val>
            <c:numRef>
              <c:f>Sheet1!$B$2:$B$16</c:f>
              <c:numCache>
                <c:formatCode>General</c:formatCode>
                <c:ptCount val="15"/>
              </c:numCache>
            </c:numRef>
          </c:val>
          <c:extLst>
            <c:ext xmlns:c16="http://schemas.microsoft.com/office/drawing/2014/chart" uri="{C3380CC4-5D6E-409C-BE32-E72D297353CC}">
              <c16:uniqueId val="{00000000-D8AF-4069-B4F1-6A6C4443B6CD}"/>
            </c:ext>
          </c:extLst>
        </c:ser>
        <c:ser>
          <c:idx val="1"/>
          <c:order val="1"/>
          <c:tx>
            <c:strRef>
              <c:f>Sheet1!$C$1</c:f>
              <c:strCache>
                <c:ptCount val="1"/>
                <c:pt idx="0">
                  <c:v>20</c:v>
                </c:pt>
              </c:strCache>
            </c:strRef>
          </c:tx>
          <c:invertIfNegative val="0"/>
          <c:cat>
            <c:numRef>
              <c:f>Sheet1!$A$2:$A$16</c:f>
              <c:numCache>
                <c:formatCode>General</c:formatCode>
                <c:ptCount val="15"/>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numCache>
            </c:numRef>
          </c:cat>
          <c:val>
            <c:numRef>
              <c:f>Sheet1!$C$2:$C$16</c:f>
              <c:numCache>
                <c:formatCode>General</c:formatCode>
                <c:ptCount val="15"/>
              </c:numCache>
            </c:numRef>
          </c:val>
          <c:extLst>
            <c:ext xmlns:c16="http://schemas.microsoft.com/office/drawing/2014/chart" uri="{C3380CC4-5D6E-409C-BE32-E72D297353CC}">
              <c16:uniqueId val="{00000001-D8AF-4069-B4F1-6A6C4443B6CD}"/>
            </c:ext>
          </c:extLst>
        </c:ser>
        <c:ser>
          <c:idx val="2"/>
          <c:order val="2"/>
          <c:tx>
            <c:strRef>
              <c:f>Sheet1!$D$1</c:f>
              <c:strCache>
                <c:ptCount val="1"/>
                <c:pt idx="0">
                  <c:v>30</c:v>
                </c:pt>
              </c:strCache>
            </c:strRef>
          </c:tx>
          <c:invertIfNegative val="0"/>
          <c:cat>
            <c:numRef>
              <c:f>Sheet1!$A$2:$A$16</c:f>
              <c:numCache>
                <c:formatCode>General</c:formatCode>
                <c:ptCount val="15"/>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numCache>
            </c:numRef>
          </c:cat>
          <c:val>
            <c:numRef>
              <c:f>Sheet1!$D$2:$D$16</c:f>
              <c:numCache>
                <c:formatCode>General</c:formatCode>
                <c:ptCount val="15"/>
              </c:numCache>
            </c:numRef>
          </c:val>
          <c:extLst>
            <c:ext xmlns:c16="http://schemas.microsoft.com/office/drawing/2014/chart" uri="{C3380CC4-5D6E-409C-BE32-E72D297353CC}">
              <c16:uniqueId val="{00000002-D8AF-4069-B4F1-6A6C4443B6CD}"/>
            </c:ext>
          </c:extLst>
        </c:ser>
        <c:ser>
          <c:idx val="3"/>
          <c:order val="3"/>
          <c:tx>
            <c:strRef>
              <c:f>Sheet1!$E$1</c:f>
              <c:strCache>
                <c:ptCount val="1"/>
                <c:pt idx="0">
                  <c:v>40</c:v>
                </c:pt>
              </c:strCache>
            </c:strRef>
          </c:tx>
          <c:invertIfNegative val="0"/>
          <c:cat>
            <c:numRef>
              <c:f>Sheet1!$A$2:$A$16</c:f>
              <c:numCache>
                <c:formatCode>General</c:formatCode>
                <c:ptCount val="15"/>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numCache>
            </c:numRef>
          </c:cat>
          <c:val>
            <c:numRef>
              <c:f>Sheet1!$E$2:$E$16</c:f>
              <c:numCache>
                <c:formatCode>General</c:formatCode>
                <c:ptCount val="15"/>
              </c:numCache>
            </c:numRef>
          </c:val>
          <c:extLst>
            <c:ext xmlns:c16="http://schemas.microsoft.com/office/drawing/2014/chart" uri="{C3380CC4-5D6E-409C-BE32-E72D297353CC}">
              <c16:uniqueId val="{00000003-D8AF-4069-B4F1-6A6C4443B6CD}"/>
            </c:ext>
          </c:extLst>
        </c:ser>
        <c:ser>
          <c:idx val="4"/>
          <c:order val="4"/>
          <c:tx>
            <c:strRef>
              <c:f>Sheet1!$F$1</c:f>
              <c:strCache>
                <c:ptCount val="1"/>
                <c:pt idx="0">
                  <c:v>50</c:v>
                </c:pt>
              </c:strCache>
            </c:strRef>
          </c:tx>
          <c:invertIfNegative val="0"/>
          <c:cat>
            <c:numRef>
              <c:f>Sheet1!$A$2:$A$16</c:f>
              <c:numCache>
                <c:formatCode>General</c:formatCode>
                <c:ptCount val="15"/>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numCache>
            </c:numRef>
          </c:cat>
          <c:val>
            <c:numRef>
              <c:f>Sheet1!$F$2:$F$16</c:f>
              <c:numCache>
                <c:formatCode>General</c:formatCode>
                <c:ptCount val="15"/>
              </c:numCache>
            </c:numRef>
          </c:val>
          <c:extLst>
            <c:ext xmlns:c16="http://schemas.microsoft.com/office/drawing/2014/chart" uri="{C3380CC4-5D6E-409C-BE32-E72D297353CC}">
              <c16:uniqueId val="{00000004-D8AF-4069-B4F1-6A6C4443B6CD}"/>
            </c:ext>
          </c:extLst>
        </c:ser>
        <c:dLbls>
          <c:showLegendKey val="0"/>
          <c:showVal val="0"/>
          <c:showCatName val="0"/>
          <c:showSerName val="0"/>
          <c:showPercent val="0"/>
          <c:showBubbleSize val="0"/>
        </c:dLbls>
        <c:gapWidth val="150"/>
        <c:axId val="544967984"/>
        <c:axId val="544971968"/>
      </c:barChart>
      <c:catAx>
        <c:axId val="544967984"/>
        <c:scaling>
          <c:orientation val="minMax"/>
        </c:scaling>
        <c:delete val="0"/>
        <c:axPos val="b"/>
        <c:numFmt formatCode="General" sourceLinked="0"/>
        <c:majorTickMark val="out"/>
        <c:minorTickMark val="none"/>
        <c:tickLblPos val="nextTo"/>
        <c:spPr>
          <a:ln>
            <a:noFill/>
          </a:ln>
        </c:spPr>
        <c:txPr>
          <a:bodyPr/>
          <a:lstStyle/>
          <a:p>
            <a:pPr>
              <a:defRPr sz="1200" b="1"/>
            </a:pPr>
            <a:endParaRPr lang="en-US"/>
          </a:p>
        </c:txPr>
        <c:crossAx val="544971968"/>
        <c:crosses val="autoZero"/>
        <c:auto val="1"/>
        <c:lblAlgn val="ctr"/>
        <c:lblOffset val="100"/>
        <c:tickMarkSkip val="1"/>
        <c:noMultiLvlLbl val="0"/>
      </c:catAx>
      <c:valAx>
        <c:axId val="544971968"/>
        <c:scaling>
          <c:orientation val="minMax"/>
          <c:max val="50"/>
          <c:min val="0"/>
        </c:scaling>
        <c:delete val="0"/>
        <c:axPos val="l"/>
        <c:numFmt formatCode="#,##0" sourceLinked="0"/>
        <c:majorTickMark val="out"/>
        <c:minorTickMark val="none"/>
        <c:tickLblPos val="nextTo"/>
        <c:spPr>
          <a:ln>
            <a:noFill/>
          </a:ln>
        </c:spPr>
        <c:txPr>
          <a:bodyPr/>
          <a:lstStyle/>
          <a:p>
            <a:pPr>
              <a:defRPr sz="1200" b="1"/>
            </a:pPr>
            <a:endParaRPr lang="en-US"/>
          </a:p>
        </c:txPr>
        <c:crossAx val="544967984"/>
        <c:crosses val="autoZero"/>
        <c:crossBetween val="midCat"/>
        <c:majorUnit val="10"/>
        <c:minorUnit val="1"/>
      </c:valAx>
      <c:spPr>
        <a:noFill/>
        <a:ln w="25400">
          <a:noFill/>
        </a:ln>
      </c:spPr>
    </c:plotArea>
    <c:plotVisOnly val="1"/>
    <c:dispBlanksAs val="gap"/>
    <c:showDLblsOverMax val="0"/>
  </c:chart>
  <c:txPr>
    <a:bodyPr/>
    <a:lstStyle/>
    <a:p>
      <a:pPr>
        <a:defRPr sz="1400"/>
      </a:pPr>
      <a:endParaRPr lang="en-US"/>
    </a:p>
  </c:txPr>
  <c:externalData r:id="rId1">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850067040683108"/>
          <c:y val="6.7997152234771679E-2"/>
          <c:w val="0.79461623549921179"/>
          <c:h val="0.77724265657724745"/>
        </c:manualLayout>
      </c:layout>
      <c:bubbleChart>
        <c:varyColors val="0"/>
        <c:ser>
          <c:idx val="1"/>
          <c:order val="0"/>
          <c:tx>
            <c:strRef>
              <c:f>'Table and charts'!$D$4</c:f>
              <c:strCache>
                <c:ptCount val="1"/>
                <c:pt idx="0">
                  <c:v>Ave reach per day</c:v>
                </c:pt>
              </c:strCache>
            </c:strRef>
          </c:tx>
          <c:spPr>
            <a:solidFill>
              <a:schemeClr val="accent2">
                <a:alpha val="75000"/>
              </a:schemeClr>
            </a:solidFill>
            <a:ln w="25400">
              <a:noFill/>
            </a:ln>
            <a:effectLst/>
          </c:spPr>
          <c:invertIfNegative val="0"/>
          <c:dPt>
            <c:idx val="0"/>
            <c:invertIfNegative val="0"/>
            <c:bubble3D val="1"/>
            <c:spPr>
              <a:blipFill dpi="0" rotWithShape="0">
                <a:blip xmlns:r="http://schemas.openxmlformats.org/officeDocument/2006/relationships" r:embed="rId1"/>
                <a:srcRect/>
                <a:stretch>
                  <a:fillRect/>
                </a:stretch>
              </a:blipFill>
              <a:ln w="25400">
                <a:noFill/>
              </a:ln>
            </c:spPr>
            <c:pictureOptions>
              <c:pictureFormat val="stretch"/>
            </c:pictureOptions>
            <c:extLst>
              <c:ext xmlns:c16="http://schemas.microsoft.com/office/drawing/2014/chart" uri="{C3380CC4-5D6E-409C-BE32-E72D297353CC}">
                <c16:uniqueId val="{00000001-7668-46E4-BBEE-E439904B4DB4}"/>
              </c:ext>
            </c:extLst>
          </c:dPt>
          <c:dPt>
            <c:idx val="1"/>
            <c:invertIfNegative val="0"/>
            <c:bubble3D val="1"/>
            <c:spPr>
              <a:blipFill dpi="0" rotWithShape="0">
                <a:blip xmlns:r="http://schemas.openxmlformats.org/officeDocument/2006/relationships" r:embed="rId2"/>
                <a:srcRect/>
                <a:stretch>
                  <a:fillRect/>
                </a:stretch>
              </a:blipFill>
              <a:ln w="25400">
                <a:noFill/>
              </a:ln>
            </c:spPr>
            <c:pictureOptions>
              <c:pictureFormat val="stretch"/>
            </c:pictureOptions>
            <c:extLst>
              <c:ext xmlns:c16="http://schemas.microsoft.com/office/drawing/2014/chart" uri="{C3380CC4-5D6E-409C-BE32-E72D297353CC}">
                <c16:uniqueId val="{00000003-7668-46E4-BBEE-E439904B4DB4}"/>
              </c:ext>
            </c:extLst>
          </c:dPt>
          <c:dPt>
            <c:idx val="2"/>
            <c:invertIfNegative val="0"/>
            <c:bubble3D val="1"/>
            <c:spPr>
              <a:blipFill dpi="0" rotWithShape="0">
                <a:blip xmlns:r="http://schemas.openxmlformats.org/officeDocument/2006/relationships" r:embed="rId3"/>
                <a:srcRect/>
                <a:stretch>
                  <a:fillRect/>
                </a:stretch>
              </a:blipFill>
              <a:ln w="25400">
                <a:noFill/>
              </a:ln>
            </c:spPr>
            <c:pictureOptions>
              <c:pictureFormat val="stretch"/>
            </c:pictureOptions>
            <c:extLst>
              <c:ext xmlns:c16="http://schemas.microsoft.com/office/drawing/2014/chart" uri="{C3380CC4-5D6E-409C-BE32-E72D297353CC}">
                <c16:uniqueId val="{00000005-7668-46E4-BBEE-E439904B4DB4}"/>
              </c:ext>
            </c:extLst>
          </c:dPt>
          <c:dPt>
            <c:idx val="3"/>
            <c:invertIfNegative val="0"/>
            <c:bubble3D val="1"/>
            <c:spPr>
              <a:blipFill dpi="0" rotWithShape="0">
                <a:blip xmlns:r="http://schemas.openxmlformats.org/officeDocument/2006/relationships" r:embed="rId4"/>
                <a:srcRect/>
                <a:stretch>
                  <a:fillRect/>
                </a:stretch>
              </a:blipFill>
              <a:ln w="25400">
                <a:noFill/>
              </a:ln>
            </c:spPr>
            <c:pictureOptions>
              <c:pictureFormat val="stretch"/>
            </c:pictureOptions>
            <c:extLst>
              <c:ext xmlns:c16="http://schemas.microsoft.com/office/drawing/2014/chart" uri="{C3380CC4-5D6E-409C-BE32-E72D297353CC}">
                <c16:uniqueId val="{00000007-7668-46E4-BBEE-E439904B4DB4}"/>
              </c:ext>
            </c:extLst>
          </c:dPt>
          <c:dPt>
            <c:idx val="4"/>
            <c:invertIfNegative val="0"/>
            <c:bubble3D val="1"/>
            <c:spPr>
              <a:blipFill dpi="0" rotWithShape="0">
                <a:blip xmlns:r="http://schemas.openxmlformats.org/officeDocument/2006/relationships" r:embed="rId5"/>
                <a:srcRect/>
                <a:stretch>
                  <a:fillRect/>
                </a:stretch>
              </a:blipFill>
              <a:ln w="25400">
                <a:noFill/>
              </a:ln>
            </c:spPr>
            <c:pictureOptions>
              <c:pictureFormat val="stretch"/>
            </c:pictureOptions>
            <c:extLst>
              <c:ext xmlns:c16="http://schemas.microsoft.com/office/drawing/2014/chart" uri="{C3380CC4-5D6E-409C-BE32-E72D297353CC}">
                <c16:uniqueId val="{00000009-7668-46E4-BBEE-E439904B4DB4}"/>
              </c:ext>
            </c:extLst>
          </c:dPt>
          <c:dPt>
            <c:idx val="5"/>
            <c:invertIfNegative val="0"/>
            <c:bubble3D val="1"/>
            <c:spPr>
              <a:solidFill>
                <a:srgbClr val="00B050"/>
              </a:solidFill>
              <a:ln w="25400">
                <a:noFill/>
              </a:ln>
            </c:spPr>
            <c:extLst>
              <c:ext xmlns:c16="http://schemas.microsoft.com/office/drawing/2014/chart" uri="{C3380CC4-5D6E-409C-BE32-E72D297353CC}">
                <c16:uniqueId val="{0000000B-7668-46E4-BBEE-E439904B4DB4}"/>
              </c:ext>
            </c:extLst>
          </c:dPt>
          <c:dPt>
            <c:idx val="6"/>
            <c:invertIfNegative val="0"/>
            <c:bubble3D val="1"/>
            <c:spPr>
              <a:blipFill dpi="0" rotWithShape="0">
                <a:blip xmlns:r="http://schemas.openxmlformats.org/officeDocument/2006/relationships" r:embed="rId6"/>
                <a:srcRect/>
                <a:stretch>
                  <a:fillRect/>
                </a:stretch>
              </a:blipFill>
              <a:ln w="25400">
                <a:noFill/>
              </a:ln>
            </c:spPr>
            <c:pictureOptions>
              <c:pictureFormat val="stretch"/>
            </c:pictureOptions>
            <c:extLst>
              <c:ext xmlns:c16="http://schemas.microsoft.com/office/drawing/2014/chart" uri="{C3380CC4-5D6E-409C-BE32-E72D297353CC}">
                <c16:uniqueId val="{0000000D-7668-46E4-BBEE-E439904B4DB4}"/>
              </c:ext>
            </c:extLst>
          </c:dPt>
          <c:dPt>
            <c:idx val="7"/>
            <c:invertIfNegative val="0"/>
            <c:bubble3D val="1"/>
            <c:spPr>
              <a:blipFill dpi="0" rotWithShape="0">
                <a:blip xmlns:r="http://schemas.openxmlformats.org/officeDocument/2006/relationships" r:embed="rId7"/>
                <a:srcRect/>
                <a:stretch>
                  <a:fillRect/>
                </a:stretch>
              </a:blipFill>
              <a:ln w="25400">
                <a:noFill/>
              </a:ln>
            </c:spPr>
            <c:pictureOptions>
              <c:pictureFormat val="stretch"/>
            </c:pictureOptions>
            <c:extLst>
              <c:ext xmlns:c16="http://schemas.microsoft.com/office/drawing/2014/chart" uri="{C3380CC4-5D6E-409C-BE32-E72D297353CC}">
                <c16:uniqueId val="{0000000F-7668-46E4-BBEE-E439904B4DB4}"/>
              </c:ext>
            </c:extLst>
          </c:dPt>
          <c:dPt>
            <c:idx val="8"/>
            <c:invertIfNegative val="0"/>
            <c:bubble3D val="1"/>
            <c:spPr>
              <a:solidFill>
                <a:srgbClr val="7030A0"/>
              </a:solidFill>
              <a:ln w="25400">
                <a:noFill/>
              </a:ln>
            </c:spPr>
            <c:extLst>
              <c:ext xmlns:c16="http://schemas.microsoft.com/office/drawing/2014/chart" uri="{C3380CC4-5D6E-409C-BE32-E72D297353CC}">
                <c16:uniqueId val="{00000011-7668-46E4-BBEE-E439904B4DB4}"/>
              </c:ext>
            </c:extLst>
          </c:dPt>
          <c:xVal>
            <c:numRef>
              <c:f>'Table and charts'!$C$5:$C$14</c:f>
              <c:numCache>
                <c:formatCode>[$-F400]h:mm:ss\ AM/PM</c:formatCode>
                <c:ptCount val="10"/>
                <c:pt idx="0">
                  <c:v>0.14207215568854947</c:v>
                </c:pt>
                <c:pt idx="1">
                  <c:v>8.7111756174286306E-2</c:v>
                </c:pt>
                <c:pt idx="2">
                  <c:v>7.4402812489046635E-2</c:v>
                </c:pt>
                <c:pt idx="3">
                  <c:v>6.3552260097284929E-2</c:v>
                </c:pt>
                <c:pt idx="4">
                  <c:v>6.742700656194496E-2</c:v>
                </c:pt>
                <c:pt idx="5">
                  <c:v>2.6515594385675995E-2</c:v>
                </c:pt>
                <c:pt idx="6">
                  <c:v>7.0875143713609479E-2</c:v>
                </c:pt>
                <c:pt idx="7">
                  <c:v>6.3866406734866127E-2</c:v>
                </c:pt>
                <c:pt idx="8">
                  <c:v>9.4136444066460614E-2</c:v>
                </c:pt>
                <c:pt idx="9">
                  <c:v>6.3555359938645181E-2</c:v>
                </c:pt>
              </c:numCache>
            </c:numRef>
          </c:xVal>
          <c:yVal>
            <c:numRef>
              <c:f>'Table and charts'!$D$5:$D$14</c:f>
              <c:numCache>
                <c:formatCode>_-* #,##0\ _k_r_-;\-* #,##0\ _k_r_-;_-* "-"??\ _k_r_-;_-@_-</c:formatCode>
                <c:ptCount val="10"/>
                <c:pt idx="0">
                  <c:v>33136.369599999998</c:v>
                </c:pt>
                <c:pt idx="1">
                  <c:v>26881.064416438356</c:v>
                </c:pt>
                <c:pt idx="2">
                  <c:v>12447.802915068492</c:v>
                </c:pt>
                <c:pt idx="3">
                  <c:v>5254.4123835616438</c:v>
                </c:pt>
                <c:pt idx="4">
                  <c:v>4383.7306246575345</c:v>
                </c:pt>
                <c:pt idx="5">
                  <c:v>83.120479452054781</c:v>
                </c:pt>
                <c:pt idx="6">
                  <c:v>20346.636235616439</c:v>
                </c:pt>
                <c:pt idx="7">
                  <c:v>6396.5348821917805</c:v>
                </c:pt>
                <c:pt idx="8">
                  <c:v>692.72371232876719</c:v>
                </c:pt>
                <c:pt idx="9">
                  <c:v>412.78436164383561</c:v>
                </c:pt>
              </c:numCache>
            </c:numRef>
          </c:yVal>
          <c:bubbleSize>
            <c:numRef>
              <c:f>'Table and charts'!$E$5:$E$14</c:f>
              <c:numCache>
                <c:formatCode>_-* #,##0\ _k_r_-;\-* #,##0\ _k_r_-;_-* "-"??\ _k_r_-;_-@_-</c:formatCode>
                <c:ptCount val="10"/>
                <c:pt idx="0">
                  <c:v>4717.9016438356166</c:v>
                </c:pt>
                <c:pt idx="1">
                  <c:v>2359.2419178082191</c:v>
                </c:pt>
                <c:pt idx="2">
                  <c:v>931.03315068493157</c:v>
                </c:pt>
                <c:pt idx="3">
                  <c:v>336.28630136986305</c:v>
                </c:pt>
                <c:pt idx="4">
                  <c:v>298.10493150684931</c:v>
                </c:pt>
                <c:pt idx="5">
                  <c:v>2.1978082191780821</c:v>
                </c:pt>
                <c:pt idx="6">
                  <c:v>1438.3550684931506</c:v>
                </c:pt>
                <c:pt idx="7">
                  <c:v>408.42794520547943</c:v>
                </c:pt>
                <c:pt idx="8">
                  <c:v>65.16876712328768</c:v>
                </c:pt>
                <c:pt idx="9">
                  <c:v>26.589589041095888</c:v>
                </c:pt>
              </c:numCache>
            </c:numRef>
          </c:bubbleSize>
          <c:bubble3D val="1"/>
          <c:extLst>
            <c:ext xmlns:c16="http://schemas.microsoft.com/office/drawing/2014/chart" uri="{C3380CC4-5D6E-409C-BE32-E72D297353CC}">
              <c16:uniqueId val="{00000012-7668-46E4-BBEE-E439904B4DB4}"/>
            </c:ext>
          </c:extLst>
        </c:ser>
        <c:dLbls>
          <c:showLegendKey val="0"/>
          <c:showVal val="0"/>
          <c:showCatName val="0"/>
          <c:showSerName val="0"/>
          <c:showPercent val="0"/>
          <c:showBubbleSize val="0"/>
        </c:dLbls>
        <c:bubbleScale val="100"/>
        <c:showNegBubbles val="0"/>
        <c:axId val="830274208"/>
        <c:axId val="1"/>
      </c:bubbleChart>
      <c:valAx>
        <c:axId val="830274208"/>
        <c:scaling>
          <c:orientation val="minMax"/>
          <c:min val="0"/>
        </c:scaling>
        <c:delete val="0"/>
        <c:axPos val="b"/>
        <c:title>
          <c:tx>
            <c:rich>
              <a:bodyPr/>
              <a:lstStyle/>
              <a:p>
                <a:pPr>
                  <a:defRPr sz="1000" b="1" i="0" u="none" strike="noStrike" baseline="0">
                    <a:solidFill>
                      <a:srgbClr val="000000"/>
                    </a:solidFill>
                    <a:latin typeface="+mj-lt"/>
                    <a:ea typeface="Calibri"/>
                    <a:cs typeface="Calibri"/>
                  </a:defRPr>
                </a:pPr>
                <a:r>
                  <a:rPr lang="en-GB">
                    <a:latin typeface="+mj-lt"/>
                  </a:rPr>
                  <a:t>AVE TIME VIEWED PER </a:t>
                </a:r>
                <a:r>
                  <a:rPr lang="en-GB" u="sng">
                    <a:latin typeface="+mj-lt"/>
                  </a:rPr>
                  <a:t>VIEWER</a:t>
                </a:r>
                <a:r>
                  <a:rPr lang="en-GB">
                    <a:latin typeface="+mj-lt"/>
                  </a:rPr>
                  <a:t> PER DAY</a:t>
                </a:r>
              </a:p>
            </c:rich>
          </c:tx>
          <c:layout>
            <c:manualLayout>
              <c:xMode val="edge"/>
              <c:yMode val="edge"/>
              <c:x val="0.43181326472122017"/>
              <c:y val="0.95424478623652487"/>
            </c:manualLayout>
          </c:layout>
          <c:overlay val="0"/>
        </c:title>
        <c:numFmt formatCode="[$-F400]h:mm:ss\ AM/PM" sourceLinked="1"/>
        <c:majorTickMark val="none"/>
        <c:minorTickMark val="none"/>
        <c:tickLblPos val="nextTo"/>
        <c:spPr>
          <a:noFill/>
          <a:ln w="9525" cap="flat" cmpd="sng" algn="ctr">
            <a:solidFill>
              <a:schemeClr val="tx1">
                <a:lumMod val="25000"/>
                <a:lumOff val="75000"/>
              </a:schemeClr>
            </a:solidFill>
            <a:round/>
          </a:ln>
          <a:effectLst/>
        </c:spPr>
        <c:txPr>
          <a:bodyPr rot="0" vert="horz"/>
          <a:lstStyle/>
          <a:p>
            <a:pPr>
              <a:defRPr sz="1050" b="1" i="0" u="none" strike="noStrike" baseline="0">
                <a:solidFill>
                  <a:srgbClr val="333333"/>
                </a:solidFill>
                <a:latin typeface="+mj-lt"/>
                <a:ea typeface="Calibri"/>
                <a:cs typeface="Calibri"/>
              </a:defRPr>
            </a:pPr>
            <a:endParaRPr lang="en-US"/>
          </a:p>
        </c:txPr>
        <c:crossAx val="1"/>
        <c:crosses val="autoZero"/>
        <c:crossBetween val="midCat"/>
        <c:majorUnit val="2.0833000000000001E-2"/>
      </c:valAx>
      <c:valAx>
        <c:axId val="1"/>
        <c:scaling>
          <c:orientation val="minMax"/>
          <c:max val="45000"/>
          <c:min val="0"/>
        </c:scaling>
        <c:delete val="0"/>
        <c:axPos val="l"/>
        <c:title>
          <c:tx>
            <c:rich>
              <a:bodyPr/>
              <a:lstStyle/>
              <a:p>
                <a:pPr>
                  <a:defRPr sz="1000" b="1" i="0" u="none" strike="noStrike" baseline="0">
                    <a:solidFill>
                      <a:srgbClr val="000000"/>
                    </a:solidFill>
                    <a:latin typeface="+mj-lt"/>
                    <a:ea typeface="Calibri"/>
                    <a:cs typeface="Calibri"/>
                  </a:defRPr>
                </a:pPr>
                <a:r>
                  <a:rPr lang="en-GB">
                    <a:latin typeface="+mj-lt"/>
                  </a:rPr>
                  <a:t>AVERAGE DAILY REACH (000s)</a:t>
                </a:r>
              </a:p>
            </c:rich>
          </c:tx>
          <c:layout>
            <c:manualLayout>
              <c:xMode val="edge"/>
              <c:yMode val="edge"/>
              <c:x val="3.1996753819554712E-2"/>
              <c:y val="0.18743049522154648"/>
            </c:manualLayout>
          </c:layout>
          <c:overlay val="0"/>
          <c:spPr>
            <a:ln>
              <a:noFill/>
            </a:ln>
          </c:spPr>
        </c:title>
        <c:numFmt formatCode="_-* #,##0\ _k_r_-;\-* #,##0\ _k_r_-;_-* &quot;-&quot;??\ _k_r_-;_-@_-" sourceLinked="1"/>
        <c:majorTickMark val="none"/>
        <c:minorTickMark val="none"/>
        <c:tickLblPos val="nextTo"/>
        <c:spPr>
          <a:noFill/>
          <a:ln w="9525" cap="flat" cmpd="sng" algn="ctr">
            <a:solidFill>
              <a:schemeClr val="tx1">
                <a:lumMod val="25000"/>
                <a:lumOff val="75000"/>
              </a:schemeClr>
            </a:solidFill>
            <a:round/>
          </a:ln>
          <a:effectLst/>
        </c:spPr>
        <c:txPr>
          <a:bodyPr rot="0" vert="horz"/>
          <a:lstStyle/>
          <a:p>
            <a:pPr>
              <a:defRPr sz="1050" b="1" i="0" u="none" strike="noStrike" baseline="0">
                <a:solidFill>
                  <a:srgbClr val="333333"/>
                </a:solidFill>
                <a:latin typeface="+mj-lt"/>
                <a:ea typeface="Calibri"/>
                <a:cs typeface="Calibri"/>
              </a:defRPr>
            </a:pPr>
            <a:endParaRPr lang="en-US"/>
          </a:p>
        </c:txPr>
        <c:crossAx val="830274208"/>
        <c:crosses val="autoZero"/>
        <c:crossBetween val="midCat"/>
      </c:valAx>
      <c:spPr>
        <a:noFill/>
        <a:ln w="25400">
          <a:noFill/>
        </a:ln>
      </c:spPr>
    </c:plotArea>
    <c:plotVisOnly val="1"/>
    <c:dispBlanksAs val="gap"/>
    <c:showDLblsOverMax val="0"/>
  </c:chart>
  <c:spPr>
    <a:noFill/>
    <a:ln w="9525" cap="flat" cmpd="sng" algn="ctr">
      <a:noFill/>
      <a:round/>
    </a:ln>
    <a:effectLst/>
  </c:spPr>
  <c:txPr>
    <a:bodyPr/>
    <a:lstStyle/>
    <a:p>
      <a:pPr>
        <a:defRPr sz="1000" b="0" i="0" u="none" strike="noStrike" baseline="0">
          <a:solidFill>
            <a:srgbClr val="000000"/>
          </a:solidFill>
          <a:latin typeface="Calibri"/>
          <a:ea typeface="Calibri"/>
          <a:cs typeface="Calibri"/>
        </a:defRPr>
      </a:pPr>
      <a:endParaRPr lang="en-US"/>
    </a:p>
  </c:txPr>
  <c:externalData r:id="rId8">
    <c:autoUpdate val="0"/>
  </c:externalData>
  <c:userShapes r:id="rId9"/>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scatterChart>
        <c:scatterStyle val="lineMarker"/>
        <c:varyColors val="0"/>
        <c:ser>
          <c:idx val="0"/>
          <c:order val="0"/>
          <c:tx>
            <c:strRef>
              <c:f>Sheet1!$B$1</c:f>
              <c:strCache>
                <c:ptCount val="1"/>
                <c:pt idx="0">
                  <c:v>100% Linear TV (2022)</c:v>
                </c:pt>
              </c:strCache>
            </c:strRef>
          </c:tx>
          <c:spPr>
            <a:ln w="19050" cap="rnd">
              <a:noFill/>
              <a:round/>
            </a:ln>
            <a:effectLst/>
          </c:spPr>
          <c:marker>
            <c:symbol val="circle"/>
            <c:size val="5"/>
            <c:spPr>
              <a:solidFill>
                <a:schemeClr val="accent1"/>
              </a:solidFill>
              <a:ln w="9525">
                <a:solidFill>
                  <a:schemeClr val="accent1"/>
                </a:solidFill>
              </a:ln>
              <a:effectLst/>
            </c:spPr>
          </c:marker>
          <c:xVal>
            <c:numRef>
              <c:f>Sheet1!$A$2:$A$52</c:f>
              <c:numCache>
                <c:formatCode>_-"£"* #,##0_-;\-"£"* #,##0_-;_-"£"* "-"??_-;_-@_-</c:formatCode>
                <c:ptCount val="51"/>
                <c:pt idx="0">
                  <c:v>0</c:v>
                </c:pt>
                <c:pt idx="1">
                  <c:v>203794.72145221345</c:v>
                </c:pt>
                <c:pt idx="2">
                  <c:v>407589.44290442689</c:v>
                </c:pt>
                <c:pt idx="3">
                  <c:v>611384.16435664031</c:v>
                </c:pt>
                <c:pt idx="4">
                  <c:v>815178.88580885378</c:v>
                </c:pt>
                <c:pt idx="5">
                  <c:v>1018973.6072610673</c:v>
                </c:pt>
                <c:pt idx="6">
                  <c:v>1222768.3287132806</c:v>
                </c:pt>
                <c:pt idx="7">
                  <c:v>1426563.0501654942</c:v>
                </c:pt>
                <c:pt idx="8">
                  <c:v>1630357.7716177076</c:v>
                </c:pt>
                <c:pt idx="9">
                  <c:v>1834152.4930699212</c:v>
                </c:pt>
                <c:pt idx="10">
                  <c:v>2037947.2145221345</c:v>
                </c:pt>
                <c:pt idx="11">
                  <c:v>2241741.9359743479</c:v>
                </c:pt>
                <c:pt idx="12">
                  <c:v>2445536.6574265612</c:v>
                </c:pt>
                <c:pt idx="13">
                  <c:v>2649331.3788787751</c:v>
                </c:pt>
                <c:pt idx="14">
                  <c:v>2853126.1003309884</c:v>
                </c:pt>
                <c:pt idx="15">
                  <c:v>3056920.8217832018</c:v>
                </c:pt>
                <c:pt idx="16">
                  <c:v>3260715.5432354151</c:v>
                </c:pt>
                <c:pt idx="17">
                  <c:v>3464510.2646876285</c:v>
                </c:pt>
                <c:pt idx="18">
                  <c:v>3668304.9861398423</c:v>
                </c:pt>
                <c:pt idx="19">
                  <c:v>3872099.7075920557</c:v>
                </c:pt>
                <c:pt idx="20">
                  <c:v>4075894.429044269</c:v>
                </c:pt>
                <c:pt idx="21">
                  <c:v>4279689.1504964828</c:v>
                </c:pt>
                <c:pt idx="22">
                  <c:v>4483483.8719486957</c:v>
                </c:pt>
                <c:pt idx="23">
                  <c:v>4687278.5934009096</c:v>
                </c:pt>
                <c:pt idx="24">
                  <c:v>4891073.3148531225</c:v>
                </c:pt>
                <c:pt idx="25">
                  <c:v>5094868.0363053363</c:v>
                </c:pt>
                <c:pt idx="26">
                  <c:v>5298662.7577575501</c:v>
                </c:pt>
                <c:pt idx="27">
                  <c:v>5502457.479209763</c:v>
                </c:pt>
                <c:pt idx="28">
                  <c:v>5706252.2006619768</c:v>
                </c:pt>
                <c:pt idx="29">
                  <c:v>5910046.9221141897</c:v>
                </c:pt>
                <c:pt idx="30">
                  <c:v>6113841.6435664035</c:v>
                </c:pt>
                <c:pt idx="31">
                  <c:v>6317636.3650186174</c:v>
                </c:pt>
                <c:pt idx="32">
                  <c:v>6521431.0864708303</c:v>
                </c:pt>
                <c:pt idx="33">
                  <c:v>6725225.8079230441</c:v>
                </c:pt>
                <c:pt idx="34">
                  <c:v>6929020.529375257</c:v>
                </c:pt>
                <c:pt idx="35">
                  <c:v>7132815.2508274708</c:v>
                </c:pt>
                <c:pt idx="36">
                  <c:v>7336609.9722796846</c:v>
                </c:pt>
                <c:pt idx="37">
                  <c:v>7540404.6937318975</c:v>
                </c:pt>
                <c:pt idx="38">
                  <c:v>7744199.4151841113</c:v>
                </c:pt>
                <c:pt idx="39">
                  <c:v>7947994.1366363242</c:v>
                </c:pt>
                <c:pt idx="40">
                  <c:v>8151788.8580885381</c:v>
                </c:pt>
                <c:pt idx="41">
                  <c:v>8355583.5795407519</c:v>
                </c:pt>
                <c:pt idx="42">
                  <c:v>8559378.3009929657</c:v>
                </c:pt>
                <c:pt idx="43">
                  <c:v>8763173.0224451777</c:v>
                </c:pt>
                <c:pt idx="44">
                  <c:v>8966967.7438973915</c:v>
                </c:pt>
                <c:pt idx="45">
                  <c:v>9170762.4653496053</c:v>
                </c:pt>
                <c:pt idx="46">
                  <c:v>9374557.1868018191</c:v>
                </c:pt>
                <c:pt idx="47">
                  <c:v>9578351.908254033</c:v>
                </c:pt>
                <c:pt idx="48">
                  <c:v>9782146.6297062449</c:v>
                </c:pt>
                <c:pt idx="49">
                  <c:v>9985941.3511584587</c:v>
                </c:pt>
                <c:pt idx="50">
                  <c:v>10189736.072610673</c:v>
                </c:pt>
              </c:numCache>
            </c:numRef>
          </c:xVal>
          <c:yVal>
            <c:numRef>
              <c:f>Sheet1!$B$2:$B$29</c:f>
              <c:numCache>
                <c:formatCode>General</c:formatCode>
                <c:ptCount val="28"/>
                <c:pt idx="0">
                  <c:v>0</c:v>
                </c:pt>
                <c:pt idx="1">
                  <c:v>13.2</c:v>
                </c:pt>
                <c:pt idx="2">
                  <c:v>19.2</c:v>
                </c:pt>
                <c:pt idx="3">
                  <c:v>23.5</c:v>
                </c:pt>
                <c:pt idx="4">
                  <c:v>27</c:v>
                </c:pt>
                <c:pt idx="5">
                  <c:v>29.9</c:v>
                </c:pt>
                <c:pt idx="6">
                  <c:v>32.5</c:v>
                </c:pt>
                <c:pt idx="7">
                  <c:v>34.700000000000003</c:v>
                </c:pt>
                <c:pt idx="8">
                  <c:v>36.700000000000003</c:v>
                </c:pt>
                <c:pt idx="9">
                  <c:v>38.4</c:v>
                </c:pt>
                <c:pt idx="10">
                  <c:v>40.1</c:v>
                </c:pt>
                <c:pt idx="11">
                  <c:v>41.6</c:v>
                </c:pt>
                <c:pt idx="12">
                  <c:v>42.9</c:v>
                </c:pt>
                <c:pt idx="13">
                  <c:v>44.2</c:v>
                </c:pt>
                <c:pt idx="14">
                  <c:v>45.4</c:v>
                </c:pt>
                <c:pt idx="15">
                  <c:v>46.5</c:v>
                </c:pt>
                <c:pt idx="16">
                  <c:v>47.5</c:v>
                </c:pt>
                <c:pt idx="17">
                  <c:v>48.5</c:v>
                </c:pt>
                <c:pt idx="18">
                  <c:v>49.4</c:v>
                </c:pt>
                <c:pt idx="19">
                  <c:v>50.3</c:v>
                </c:pt>
                <c:pt idx="20">
                  <c:v>51.1</c:v>
                </c:pt>
                <c:pt idx="21">
                  <c:v>51.9</c:v>
                </c:pt>
                <c:pt idx="22">
                  <c:v>52.7</c:v>
                </c:pt>
                <c:pt idx="23">
                  <c:v>53.4</c:v>
                </c:pt>
                <c:pt idx="24">
                  <c:v>54.1</c:v>
                </c:pt>
                <c:pt idx="25">
                  <c:v>54.8</c:v>
                </c:pt>
                <c:pt idx="26">
                  <c:v>55.4</c:v>
                </c:pt>
                <c:pt idx="27">
                  <c:v>56</c:v>
                </c:pt>
              </c:numCache>
            </c:numRef>
          </c:yVal>
          <c:smooth val="0"/>
          <c:extLst>
            <c:ext xmlns:c16="http://schemas.microsoft.com/office/drawing/2014/chart" uri="{C3380CC4-5D6E-409C-BE32-E72D297353CC}">
              <c16:uniqueId val="{00000000-FAA9-469A-9F9E-9C92ECFA431E}"/>
            </c:ext>
          </c:extLst>
        </c:ser>
        <c:ser>
          <c:idx val="6"/>
          <c:order val="1"/>
          <c:tx>
            <c:strRef>
              <c:f>Sheet1!$C$1</c:f>
              <c:strCache>
                <c:ptCount val="1"/>
                <c:pt idx="0">
                  <c:v>Linear TV 30% / BVOD 70% (2022)</c:v>
                </c:pt>
              </c:strCache>
            </c:strRef>
          </c:tx>
          <c:spPr>
            <a:ln w="25400" cap="rnd">
              <a:noFill/>
              <a:round/>
            </a:ln>
            <a:effectLst/>
          </c:spPr>
          <c:marker>
            <c:symbol val="circle"/>
            <c:size val="5"/>
            <c:spPr>
              <a:solidFill>
                <a:srgbClr val="B9CD00"/>
              </a:solidFill>
              <a:ln w="9525">
                <a:noFill/>
              </a:ln>
              <a:effectLst/>
            </c:spPr>
          </c:marker>
          <c:xVal>
            <c:numRef>
              <c:f>Sheet1!$C$2:$C$52</c:f>
              <c:numCache>
                <c:formatCode>_-"£"* #,##0_-;\-"£"* #,##0_-;_-"£"* "-"??_-;_-@_-</c:formatCode>
                <c:ptCount val="51"/>
                <c:pt idx="0">
                  <c:v>0</c:v>
                </c:pt>
                <c:pt idx="1">
                  <c:v>106954.21012797173</c:v>
                </c:pt>
                <c:pt idx="2">
                  <c:v>213908.42025594346</c:v>
                </c:pt>
                <c:pt idx="3">
                  <c:v>320862.63038391515</c:v>
                </c:pt>
                <c:pt idx="4">
                  <c:v>427816.84051188693</c:v>
                </c:pt>
                <c:pt idx="5">
                  <c:v>534771.05063985859</c:v>
                </c:pt>
                <c:pt idx="6">
                  <c:v>641725.2607678303</c:v>
                </c:pt>
                <c:pt idx="7">
                  <c:v>748679.47089580214</c:v>
                </c:pt>
                <c:pt idx="8">
                  <c:v>855633.68102377385</c:v>
                </c:pt>
                <c:pt idx="9">
                  <c:v>962587.89115174557</c:v>
                </c:pt>
                <c:pt idx="10">
                  <c:v>1069542.1012797172</c:v>
                </c:pt>
                <c:pt idx="11">
                  <c:v>1176496.311407689</c:v>
                </c:pt>
                <c:pt idx="12">
                  <c:v>1283450.5215356606</c:v>
                </c:pt>
                <c:pt idx="13">
                  <c:v>1390404.7316636324</c:v>
                </c:pt>
                <c:pt idx="14">
                  <c:v>1497358.9417916043</c:v>
                </c:pt>
                <c:pt idx="15">
                  <c:v>1604313.1519195759</c:v>
                </c:pt>
                <c:pt idx="16">
                  <c:v>1711267.3620475477</c:v>
                </c:pt>
                <c:pt idx="17">
                  <c:v>1818221.5721755191</c:v>
                </c:pt>
                <c:pt idx="18">
                  <c:v>1925175.7823034911</c:v>
                </c:pt>
                <c:pt idx="19">
                  <c:v>2032129.9924314627</c:v>
                </c:pt>
                <c:pt idx="20">
                  <c:v>2139084.2025594343</c:v>
                </c:pt>
                <c:pt idx="21">
                  <c:v>2246038.4126874059</c:v>
                </c:pt>
                <c:pt idx="22">
                  <c:v>2352992.622815378</c:v>
                </c:pt>
                <c:pt idx="23">
                  <c:v>2459946.8329433496</c:v>
                </c:pt>
                <c:pt idx="24">
                  <c:v>2566901.0430713212</c:v>
                </c:pt>
                <c:pt idx="25">
                  <c:v>2673855.2531992933</c:v>
                </c:pt>
                <c:pt idx="26">
                  <c:v>2780809.4633272649</c:v>
                </c:pt>
                <c:pt idx="27">
                  <c:v>2887763.6734552365</c:v>
                </c:pt>
                <c:pt idx="28">
                  <c:v>2994717.8835832085</c:v>
                </c:pt>
                <c:pt idx="29">
                  <c:v>3101672.0937111801</c:v>
                </c:pt>
                <c:pt idx="30">
                  <c:v>3208626.3038391517</c:v>
                </c:pt>
                <c:pt idx="31">
                  <c:v>3315580.5139671238</c:v>
                </c:pt>
                <c:pt idx="32">
                  <c:v>3422534.7240950954</c:v>
                </c:pt>
                <c:pt idx="33">
                  <c:v>3529488.934223067</c:v>
                </c:pt>
                <c:pt idx="34">
                  <c:v>3636443.1443510382</c:v>
                </c:pt>
                <c:pt idx="35">
                  <c:v>3743397.3544790102</c:v>
                </c:pt>
                <c:pt idx="36">
                  <c:v>3850351.5646069823</c:v>
                </c:pt>
                <c:pt idx="37">
                  <c:v>3957305.7747349543</c:v>
                </c:pt>
                <c:pt idx="38">
                  <c:v>4064259.9848629255</c:v>
                </c:pt>
                <c:pt idx="39">
                  <c:v>4171214.1949908971</c:v>
                </c:pt>
                <c:pt idx="40">
                  <c:v>4278168.4051188687</c:v>
                </c:pt>
                <c:pt idx="41">
                  <c:v>4385122.6152468408</c:v>
                </c:pt>
                <c:pt idx="42">
                  <c:v>4492076.8253748119</c:v>
                </c:pt>
                <c:pt idx="43">
                  <c:v>4599031.035502784</c:v>
                </c:pt>
                <c:pt idx="44">
                  <c:v>4705985.245630756</c:v>
                </c:pt>
                <c:pt idx="45">
                  <c:v>4812939.4557587281</c:v>
                </c:pt>
                <c:pt idx="46">
                  <c:v>4919893.6658866992</c:v>
                </c:pt>
                <c:pt idx="47">
                  <c:v>5026847.8760146713</c:v>
                </c:pt>
                <c:pt idx="48">
                  <c:v>5133802.0861426424</c:v>
                </c:pt>
                <c:pt idx="49">
                  <c:v>5240756.2962706145</c:v>
                </c:pt>
                <c:pt idx="50">
                  <c:v>5347710.5063985866</c:v>
                </c:pt>
              </c:numCache>
            </c:numRef>
          </c:xVal>
          <c:yVal>
            <c:numRef>
              <c:f>Sheet1!$D$2:$D$52</c:f>
              <c:numCache>
                <c:formatCode>General</c:formatCode>
                <c:ptCount val="51"/>
                <c:pt idx="0">
                  <c:v>0</c:v>
                </c:pt>
                <c:pt idx="1">
                  <c:v>17.3</c:v>
                </c:pt>
                <c:pt idx="2">
                  <c:v>24.5</c:v>
                </c:pt>
                <c:pt idx="3">
                  <c:v>29.6</c:v>
                </c:pt>
                <c:pt idx="4">
                  <c:v>33.5</c:v>
                </c:pt>
                <c:pt idx="5">
                  <c:v>36.799999999999997</c:v>
                </c:pt>
                <c:pt idx="6">
                  <c:v>39.5</c:v>
                </c:pt>
                <c:pt idx="7">
                  <c:v>41.9</c:v>
                </c:pt>
                <c:pt idx="8">
                  <c:v>43.9</c:v>
                </c:pt>
                <c:pt idx="9">
                  <c:v>45.8</c:v>
                </c:pt>
                <c:pt idx="10">
                  <c:v>47.5</c:v>
                </c:pt>
                <c:pt idx="11">
                  <c:v>49</c:v>
                </c:pt>
                <c:pt idx="12">
                  <c:v>50.4</c:v>
                </c:pt>
                <c:pt idx="13">
                  <c:v>51.7</c:v>
                </c:pt>
                <c:pt idx="14">
                  <c:v>52.8</c:v>
                </c:pt>
                <c:pt idx="15">
                  <c:v>53.9</c:v>
                </c:pt>
                <c:pt idx="16">
                  <c:v>55</c:v>
                </c:pt>
                <c:pt idx="17">
                  <c:v>55.9</c:v>
                </c:pt>
                <c:pt idx="18">
                  <c:v>56.8</c:v>
                </c:pt>
                <c:pt idx="19">
                  <c:v>57.7</c:v>
                </c:pt>
                <c:pt idx="20">
                  <c:v>58.5</c:v>
                </c:pt>
                <c:pt idx="21">
                  <c:v>59.2</c:v>
                </c:pt>
                <c:pt idx="22">
                  <c:v>59.9</c:v>
                </c:pt>
                <c:pt idx="23">
                  <c:v>60.6</c:v>
                </c:pt>
                <c:pt idx="24">
                  <c:v>61.3</c:v>
                </c:pt>
                <c:pt idx="25">
                  <c:v>61.9</c:v>
                </c:pt>
                <c:pt idx="26">
                  <c:v>62.5</c:v>
                </c:pt>
                <c:pt idx="27">
                  <c:v>63</c:v>
                </c:pt>
                <c:pt idx="28">
                  <c:v>63.6</c:v>
                </c:pt>
                <c:pt idx="29">
                  <c:v>64.099999999999994</c:v>
                </c:pt>
                <c:pt idx="30">
                  <c:v>64.599999999999994</c:v>
                </c:pt>
                <c:pt idx="31">
                  <c:v>65.099999999999994</c:v>
                </c:pt>
                <c:pt idx="32">
                  <c:v>65.599999999999994</c:v>
                </c:pt>
                <c:pt idx="33">
                  <c:v>66</c:v>
                </c:pt>
                <c:pt idx="34">
                  <c:v>66.400000000000006</c:v>
                </c:pt>
                <c:pt idx="35">
                  <c:v>66.8</c:v>
                </c:pt>
                <c:pt idx="36">
                  <c:v>67.2</c:v>
                </c:pt>
                <c:pt idx="37">
                  <c:v>67.599999999999994</c:v>
                </c:pt>
                <c:pt idx="38">
                  <c:v>68</c:v>
                </c:pt>
                <c:pt idx="39">
                  <c:v>68.400000000000006</c:v>
                </c:pt>
                <c:pt idx="40">
                  <c:v>68.7</c:v>
                </c:pt>
                <c:pt idx="41">
                  <c:v>69.099999999999994</c:v>
                </c:pt>
                <c:pt idx="42">
                  <c:v>69.400000000000006</c:v>
                </c:pt>
                <c:pt idx="43">
                  <c:v>69.7</c:v>
                </c:pt>
                <c:pt idx="44">
                  <c:v>70</c:v>
                </c:pt>
                <c:pt idx="45">
                  <c:v>70.3</c:v>
                </c:pt>
                <c:pt idx="46">
                  <c:v>70.599999999999994</c:v>
                </c:pt>
                <c:pt idx="47">
                  <c:v>70.900000000000006</c:v>
                </c:pt>
                <c:pt idx="48">
                  <c:v>71.2</c:v>
                </c:pt>
                <c:pt idx="49">
                  <c:v>71.5</c:v>
                </c:pt>
                <c:pt idx="50">
                  <c:v>71.7</c:v>
                </c:pt>
              </c:numCache>
            </c:numRef>
          </c:yVal>
          <c:smooth val="0"/>
          <c:extLst>
            <c:ext xmlns:c16="http://schemas.microsoft.com/office/drawing/2014/chart" uri="{C3380CC4-5D6E-409C-BE32-E72D297353CC}">
              <c16:uniqueId val="{00000008-FAA9-469A-9F9E-9C92ECFA431E}"/>
            </c:ext>
          </c:extLst>
        </c:ser>
        <c:ser>
          <c:idx val="5"/>
          <c:order val="2"/>
          <c:tx>
            <c:strRef>
              <c:f>Sheet1!$E$1</c:f>
              <c:strCache>
                <c:ptCount val="1"/>
                <c:pt idx="0">
                  <c:v>100% BVOD (2022)</c:v>
                </c:pt>
              </c:strCache>
            </c:strRef>
          </c:tx>
          <c:spPr>
            <a:ln w="25400" cap="rnd">
              <a:noFill/>
              <a:round/>
            </a:ln>
            <a:effectLst/>
          </c:spPr>
          <c:marker>
            <c:symbol val="circle"/>
            <c:size val="5"/>
            <c:spPr>
              <a:solidFill>
                <a:schemeClr val="accent5">
                  <a:lumMod val="50000"/>
                </a:schemeClr>
              </a:solidFill>
              <a:ln w="9525">
                <a:noFill/>
              </a:ln>
              <a:effectLst/>
            </c:spPr>
          </c:marker>
          <c:xVal>
            <c:numRef>
              <c:f>Sheet1!$E$2:$E$52</c:f>
              <c:numCache>
                <c:formatCode>_-"£"* #,##0_-;\-"£"* #,##0_-;_-"£"* "-"??_-;_-@_-</c:formatCode>
                <c:ptCount val="51"/>
                <c:pt idx="0">
                  <c:v>0</c:v>
                </c:pt>
                <c:pt idx="1">
                  <c:v>65451.13384615384</c:v>
                </c:pt>
                <c:pt idx="2">
                  <c:v>130902.26769230768</c:v>
                </c:pt>
                <c:pt idx="3">
                  <c:v>196353.40153846153</c:v>
                </c:pt>
                <c:pt idx="4">
                  <c:v>261804.53538461536</c:v>
                </c:pt>
                <c:pt idx="5">
                  <c:v>327255.66923076921</c:v>
                </c:pt>
                <c:pt idx="6">
                  <c:v>392706.80307692307</c:v>
                </c:pt>
                <c:pt idx="7">
                  <c:v>458157.93692307692</c:v>
                </c:pt>
                <c:pt idx="8">
                  <c:v>523609.07076923072</c:v>
                </c:pt>
                <c:pt idx="9">
                  <c:v>589060.20461538457</c:v>
                </c:pt>
                <c:pt idx="10">
                  <c:v>654511.33846153843</c:v>
                </c:pt>
                <c:pt idx="11">
                  <c:v>719962.47230769228</c:v>
                </c:pt>
                <c:pt idx="12">
                  <c:v>785413.60615384614</c:v>
                </c:pt>
                <c:pt idx="13">
                  <c:v>850864.74</c:v>
                </c:pt>
                <c:pt idx="14">
                  <c:v>916315.87384615385</c:v>
                </c:pt>
                <c:pt idx="15">
                  <c:v>981767.0076923077</c:v>
                </c:pt>
                <c:pt idx="16">
                  <c:v>1047218.1415384614</c:v>
                </c:pt>
                <c:pt idx="17">
                  <c:v>1112669.2753846154</c:v>
                </c:pt>
                <c:pt idx="18">
                  <c:v>1178120.4092307691</c:v>
                </c:pt>
                <c:pt idx="19">
                  <c:v>1243571.5430769231</c:v>
                </c:pt>
                <c:pt idx="20">
                  <c:v>1309022.6769230769</c:v>
                </c:pt>
                <c:pt idx="21">
                  <c:v>1374473.8107692308</c:v>
                </c:pt>
                <c:pt idx="22">
                  <c:v>1439924.9446153846</c:v>
                </c:pt>
                <c:pt idx="23">
                  <c:v>1505376.0784615383</c:v>
                </c:pt>
                <c:pt idx="24">
                  <c:v>1570827.2123076923</c:v>
                </c:pt>
                <c:pt idx="25">
                  <c:v>1636278.346153846</c:v>
                </c:pt>
                <c:pt idx="26">
                  <c:v>1701729.48</c:v>
                </c:pt>
                <c:pt idx="27">
                  <c:v>1767180.6138461537</c:v>
                </c:pt>
                <c:pt idx="28">
                  <c:v>1832631.7476923077</c:v>
                </c:pt>
                <c:pt idx="29">
                  <c:v>1898082.8815384614</c:v>
                </c:pt>
                <c:pt idx="30">
                  <c:v>1963534.0153846154</c:v>
                </c:pt>
                <c:pt idx="31">
                  <c:v>2028985.1492307691</c:v>
                </c:pt>
                <c:pt idx="32">
                  <c:v>2094436.2830769229</c:v>
                </c:pt>
                <c:pt idx="33">
                  <c:v>2159887.4169230768</c:v>
                </c:pt>
                <c:pt idx="34">
                  <c:v>2225338.5507692308</c:v>
                </c:pt>
                <c:pt idx="35">
                  <c:v>2290789.6846153843</c:v>
                </c:pt>
                <c:pt idx="36">
                  <c:v>2356240.8184615383</c:v>
                </c:pt>
                <c:pt idx="37">
                  <c:v>2421691.9523076923</c:v>
                </c:pt>
                <c:pt idx="38">
                  <c:v>2487143.0861538462</c:v>
                </c:pt>
                <c:pt idx="39">
                  <c:v>2552594.2199999997</c:v>
                </c:pt>
                <c:pt idx="40">
                  <c:v>2618045.3538461537</c:v>
                </c:pt>
                <c:pt idx="41">
                  <c:v>2683496.4876923077</c:v>
                </c:pt>
                <c:pt idx="42">
                  <c:v>2748947.6215384617</c:v>
                </c:pt>
                <c:pt idx="43">
                  <c:v>2814398.7553846152</c:v>
                </c:pt>
                <c:pt idx="44">
                  <c:v>2879849.8892307691</c:v>
                </c:pt>
                <c:pt idx="45">
                  <c:v>2945301.0230769231</c:v>
                </c:pt>
                <c:pt idx="46">
                  <c:v>3010752.1569230766</c:v>
                </c:pt>
                <c:pt idx="47">
                  <c:v>3076203.2907692306</c:v>
                </c:pt>
                <c:pt idx="48">
                  <c:v>3141654.4246153845</c:v>
                </c:pt>
                <c:pt idx="49">
                  <c:v>3207105.5584615385</c:v>
                </c:pt>
                <c:pt idx="50">
                  <c:v>3272556.692307692</c:v>
                </c:pt>
              </c:numCache>
            </c:numRef>
          </c:xVal>
          <c:yVal>
            <c:numRef>
              <c:f>Sheet1!$F$2:$F$52</c:f>
              <c:numCache>
                <c:formatCode>General</c:formatCode>
                <c:ptCount val="51"/>
                <c:pt idx="0">
                  <c:v>0</c:v>
                </c:pt>
                <c:pt idx="1">
                  <c:v>19.100000000000001</c:v>
                </c:pt>
                <c:pt idx="2">
                  <c:v>24.4</c:v>
                </c:pt>
                <c:pt idx="3">
                  <c:v>28</c:v>
                </c:pt>
                <c:pt idx="4">
                  <c:v>30.7</c:v>
                </c:pt>
                <c:pt idx="5">
                  <c:v>32.9</c:v>
                </c:pt>
                <c:pt idx="6">
                  <c:v>34.700000000000003</c:v>
                </c:pt>
                <c:pt idx="7">
                  <c:v>36.299999999999997</c:v>
                </c:pt>
                <c:pt idx="8">
                  <c:v>37.700000000000003</c:v>
                </c:pt>
                <c:pt idx="9">
                  <c:v>39</c:v>
                </c:pt>
                <c:pt idx="10">
                  <c:v>40.1</c:v>
                </c:pt>
                <c:pt idx="11">
                  <c:v>41.1</c:v>
                </c:pt>
                <c:pt idx="12">
                  <c:v>42.1</c:v>
                </c:pt>
                <c:pt idx="13">
                  <c:v>43</c:v>
                </c:pt>
                <c:pt idx="14">
                  <c:v>43.8</c:v>
                </c:pt>
                <c:pt idx="15">
                  <c:v>44.6</c:v>
                </c:pt>
                <c:pt idx="16">
                  <c:v>45.3</c:v>
                </c:pt>
                <c:pt idx="17">
                  <c:v>46</c:v>
                </c:pt>
                <c:pt idx="18">
                  <c:v>46.6</c:v>
                </c:pt>
                <c:pt idx="19">
                  <c:v>47.3</c:v>
                </c:pt>
                <c:pt idx="20">
                  <c:v>47.8</c:v>
                </c:pt>
                <c:pt idx="21">
                  <c:v>48.4</c:v>
                </c:pt>
                <c:pt idx="22">
                  <c:v>48.9</c:v>
                </c:pt>
                <c:pt idx="23">
                  <c:v>49.4</c:v>
                </c:pt>
                <c:pt idx="24">
                  <c:v>49.9</c:v>
                </c:pt>
                <c:pt idx="25">
                  <c:v>50.4</c:v>
                </c:pt>
                <c:pt idx="26">
                  <c:v>50.8</c:v>
                </c:pt>
                <c:pt idx="27">
                  <c:v>51.2</c:v>
                </c:pt>
                <c:pt idx="28">
                  <c:v>51.7</c:v>
                </c:pt>
                <c:pt idx="29">
                  <c:v>52.1</c:v>
                </c:pt>
                <c:pt idx="30">
                  <c:v>52.4</c:v>
                </c:pt>
                <c:pt idx="31">
                  <c:v>52.8</c:v>
                </c:pt>
                <c:pt idx="32">
                  <c:v>53.2</c:v>
                </c:pt>
                <c:pt idx="33">
                  <c:v>53.5</c:v>
                </c:pt>
                <c:pt idx="34">
                  <c:v>53.9</c:v>
                </c:pt>
                <c:pt idx="35">
                  <c:v>54.2</c:v>
                </c:pt>
                <c:pt idx="36">
                  <c:v>54.5</c:v>
                </c:pt>
                <c:pt idx="37">
                  <c:v>54.8</c:v>
                </c:pt>
                <c:pt idx="38">
                  <c:v>55.1</c:v>
                </c:pt>
                <c:pt idx="39">
                  <c:v>55.4</c:v>
                </c:pt>
                <c:pt idx="40">
                  <c:v>55.7</c:v>
                </c:pt>
                <c:pt idx="41">
                  <c:v>56</c:v>
                </c:pt>
                <c:pt idx="42">
                  <c:v>56.2</c:v>
                </c:pt>
                <c:pt idx="43">
                  <c:v>56.5</c:v>
                </c:pt>
                <c:pt idx="44">
                  <c:v>56.8</c:v>
                </c:pt>
                <c:pt idx="45">
                  <c:v>57</c:v>
                </c:pt>
                <c:pt idx="46">
                  <c:v>57.3</c:v>
                </c:pt>
                <c:pt idx="47">
                  <c:v>57.5</c:v>
                </c:pt>
                <c:pt idx="48">
                  <c:v>57.7</c:v>
                </c:pt>
                <c:pt idx="49">
                  <c:v>58</c:v>
                </c:pt>
                <c:pt idx="50">
                  <c:v>58.2</c:v>
                </c:pt>
              </c:numCache>
            </c:numRef>
          </c:yVal>
          <c:smooth val="0"/>
          <c:extLst>
            <c:ext xmlns:c16="http://schemas.microsoft.com/office/drawing/2014/chart" uri="{C3380CC4-5D6E-409C-BE32-E72D297353CC}">
              <c16:uniqueId val="{0000000A-FAA9-469A-9F9E-9C92ECFA431E}"/>
            </c:ext>
          </c:extLst>
        </c:ser>
        <c:dLbls>
          <c:showLegendKey val="0"/>
          <c:showVal val="0"/>
          <c:showCatName val="0"/>
          <c:showSerName val="0"/>
          <c:showPercent val="0"/>
          <c:showBubbleSize val="0"/>
        </c:dLbls>
        <c:axId val="824433152"/>
        <c:axId val="824430200"/>
        <c:extLst/>
      </c:scatterChart>
      <c:valAx>
        <c:axId val="824433152"/>
        <c:scaling>
          <c:orientation val="minMax"/>
          <c:max val="6000000"/>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mn-lt"/>
                    <a:ea typeface="+mn-ea"/>
                    <a:cs typeface="+mn-cs"/>
                  </a:defRPr>
                </a:pPr>
                <a:r>
                  <a:rPr lang="en-GB"/>
                  <a:t>CAMPAIGN SPEND</a:t>
                </a:r>
              </a:p>
            </c:rich>
          </c:tx>
          <c:layout>
            <c:manualLayout>
              <c:xMode val="edge"/>
              <c:yMode val="edge"/>
              <c:x val="0.43972898148148148"/>
              <c:y val="0.95059629629629616"/>
            </c:manualLayout>
          </c:layout>
          <c:overlay val="0"/>
          <c:spPr>
            <a:noFill/>
            <a:ln>
              <a:noFill/>
            </a:ln>
            <a:effectLst/>
          </c:spPr>
          <c:txPr>
            <a:bodyPr rot="0" spcFirstLastPara="1" vertOverflow="ellipsis" vert="horz" wrap="square" anchor="ctr" anchorCtr="1"/>
            <a:lstStyle/>
            <a:p>
              <a:pPr>
                <a:defRPr sz="1200" b="1" i="0" u="none" strike="noStrike" kern="1200" baseline="0">
                  <a:solidFill>
                    <a:schemeClr val="tx1"/>
                  </a:solidFill>
                  <a:latin typeface="+mn-lt"/>
                  <a:ea typeface="+mn-ea"/>
                  <a:cs typeface="+mn-cs"/>
                </a:defRPr>
              </a:pPr>
              <a:endParaRPr lang="en-US"/>
            </a:p>
          </c:txPr>
        </c:title>
        <c:numFmt formatCode="_-&quot;£&quot;* #,##0_-;\-&quot;£&quot;* #,##0_-;_-&quot;£&quot;* &quot;-&quot;??_-;_-@_-"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200" b="1" i="0" u="none" strike="noStrike" kern="1200" baseline="0">
                <a:solidFill>
                  <a:schemeClr val="tx1"/>
                </a:solidFill>
                <a:latin typeface="+mn-lt"/>
                <a:ea typeface="+mn-ea"/>
                <a:cs typeface="+mn-cs"/>
              </a:defRPr>
            </a:pPr>
            <a:endParaRPr lang="en-US"/>
          </a:p>
        </c:txPr>
        <c:crossAx val="824430200"/>
        <c:crosses val="autoZero"/>
        <c:crossBetween val="midCat"/>
      </c:valAx>
      <c:valAx>
        <c:axId val="824430200"/>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200" b="1" i="0" u="none" strike="noStrike" kern="1200" baseline="0">
                    <a:solidFill>
                      <a:schemeClr val="tx1"/>
                    </a:solidFill>
                    <a:latin typeface="+mn-lt"/>
                    <a:ea typeface="+mn-ea"/>
                    <a:cs typeface="+mn-cs"/>
                  </a:defRPr>
                </a:pPr>
                <a:r>
                  <a:rPr lang="en-GB"/>
                  <a:t>1+ REACH %</a:t>
                </a:r>
              </a:p>
            </c:rich>
          </c:tx>
          <c:layout>
            <c:manualLayout>
              <c:xMode val="edge"/>
              <c:yMode val="edge"/>
              <c:x val="1.175925925925926E-3"/>
              <c:y val="0.33075717592592585"/>
            </c:manualLayout>
          </c:layout>
          <c:overlay val="0"/>
          <c:spPr>
            <a:noFill/>
            <a:ln>
              <a:noFill/>
            </a:ln>
            <a:effectLst/>
          </c:spPr>
          <c:txPr>
            <a:bodyPr rot="-5400000" spcFirstLastPara="1" vertOverflow="ellipsis" vert="horz" wrap="square" anchor="ctr" anchorCtr="1"/>
            <a:lstStyle/>
            <a:p>
              <a:pPr>
                <a:defRPr sz="1200" b="1" i="0" u="none" strike="noStrike" kern="1200" baseline="0">
                  <a:solidFill>
                    <a:schemeClr val="tx1"/>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200" b="1" i="0" u="none" strike="noStrike" kern="1200" baseline="0">
                <a:solidFill>
                  <a:schemeClr val="tx1"/>
                </a:solidFill>
                <a:latin typeface="+mn-lt"/>
                <a:ea typeface="+mn-ea"/>
                <a:cs typeface="+mn-cs"/>
              </a:defRPr>
            </a:pPr>
            <a:endParaRPr lang="en-US"/>
          </a:p>
        </c:txPr>
        <c:crossAx val="824433152"/>
        <c:crosses val="autoZero"/>
        <c:crossBetween val="midCat"/>
      </c:valAx>
      <c:spPr>
        <a:noFill/>
        <a:ln>
          <a:noFill/>
        </a:ln>
        <a:effectLst/>
      </c:spPr>
    </c:plotArea>
    <c:legend>
      <c:legendPos val="r"/>
      <c:layout>
        <c:manualLayout>
          <c:xMode val="edge"/>
          <c:yMode val="edge"/>
          <c:x val="0.67509851851851854"/>
          <c:y val="0.41741782407407402"/>
          <c:w val="0.24713851851851851"/>
          <c:h val="0.17000277777777778"/>
        </c:manualLayout>
      </c:layout>
      <c:overlay val="1"/>
      <c:spPr>
        <a:noFill/>
        <a:ln>
          <a:noFill/>
        </a:ln>
        <a:effectLst/>
      </c:spPr>
      <c:txPr>
        <a:bodyPr rot="0" spcFirstLastPara="1" vertOverflow="ellipsis" vert="horz" wrap="square" anchor="ctr" anchorCtr="1"/>
        <a:lstStyle/>
        <a:p>
          <a:pPr>
            <a:defRPr sz="1200" b="1"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b="1">
          <a:solidFill>
            <a:schemeClr val="tx1"/>
          </a:solidFill>
        </a:defRPr>
      </a:pPr>
      <a:endParaRPr lang="en-US"/>
    </a:p>
  </c:txPr>
  <c:externalData r:id="rId3">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6951831374691313E-2"/>
          <c:y val="5.248174016365207E-2"/>
          <c:w val="0.91247626300095752"/>
          <c:h val="0.73609175481993083"/>
        </c:manualLayout>
      </c:layout>
      <c:barChart>
        <c:barDir val="col"/>
        <c:grouping val="clustered"/>
        <c:varyColors val="0"/>
        <c:ser>
          <c:idx val="0"/>
          <c:order val="0"/>
          <c:tx>
            <c:strRef>
              <c:f>Sheet1!$B$1</c:f>
              <c:strCache>
                <c:ptCount val="1"/>
                <c:pt idx="0">
                  <c:v>Adults</c:v>
                </c:pt>
              </c:strCache>
            </c:strRef>
          </c:tx>
          <c:spPr>
            <a:solidFill>
              <a:schemeClr val="accent2"/>
            </a:solidFill>
          </c:spPr>
          <c:invertIfNegative val="0"/>
          <c:cat>
            <c:strRef>
              <c:f>Sheet1!$A$2:$A$7</c:f>
              <c:strCache>
                <c:ptCount val="6"/>
                <c:pt idx="0">
                  <c:v>TV</c:v>
                </c:pt>
                <c:pt idx="1">
                  <c:v>Radio</c:v>
                </c:pt>
                <c:pt idx="2">
                  <c:v>Newsbrands</c:v>
                </c:pt>
                <c:pt idx="3">
                  <c:v>Magazines</c:v>
                </c:pt>
                <c:pt idx="4">
                  <c:v>Social media</c:v>
                </c:pt>
                <c:pt idx="5">
                  <c:v>Video sharing sites</c:v>
                </c:pt>
              </c:strCache>
            </c:strRef>
          </c:cat>
          <c:val>
            <c:numRef>
              <c:f>Sheet1!$B$2:$B$7</c:f>
              <c:numCache>
                <c:formatCode>0%</c:formatCode>
                <c:ptCount val="6"/>
                <c:pt idx="0">
                  <c:v>0.52452625487619997</c:v>
                </c:pt>
                <c:pt idx="1">
                  <c:v>0.47533286023459997</c:v>
                </c:pt>
                <c:pt idx="2">
                  <c:v>0.44</c:v>
                </c:pt>
                <c:pt idx="3">
                  <c:v>0.44</c:v>
                </c:pt>
                <c:pt idx="4">
                  <c:v>0.4</c:v>
                </c:pt>
                <c:pt idx="5">
                  <c:v>0.38</c:v>
                </c:pt>
              </c:numCache>
            </c:numRef>
          </c:val>
          <c:extLst>
            <c:ext xmlns:c16="http://schemas.microsoft.com/office/drawing/2014/chart" uri="{C3380CC4-5D6E-409C-BE32-E72D297353CC}">
              <c16:uniqueId val="{00000000-0717-4544-8B10-28FFCE868057}"/>
            </c:ext>
          </c:extLst>
        </c:ser>
        <c:dLbls>
          <c:showLegendKey val="0"/>
          <c:showVal val="0"/>
          <c:showCatName val="0"/>
          <c:showSerName val="0"/>
          <c:showPercent val="0"/>
          <c:showBubbleSize val="0"/>
        </c:dLbls>
        <c:gapWidth val="150"/>
        <c:overlap val="-12"/>
        <c:axId val="117234304"/>
        <c:axId val="125907328"/>
      </c:barChart>
      <c:catAx>
        <c:axId val="117234304"/>
        <c:scaling>
          <c:orientation val="minMax"/>
        </c:scaling>
        <c:delete val="0"/>
        <c:axPos val="b"/>
        <c:numFmt formatCode="General" sourceLinked="0"/>
        <c:majorTickMark val="out"/>
        <c:minorTickMark val="none"/>
        <c:tickLblPos val="nextTo"/>
        <c:spPr>
          <a:ln>
            <a:noFill/>
          </a:ln>
        </c:spPr>
        <c:txPr>
          <a:bodyPr/>
          <a:lstStyle/>
          <a:p>
            <a:pPr>
              <a:defRPr sz="1200" b="1">
                <a:solidFill>
                  <a:schemeClr val="tx1"/>
                </a:solidFill>
              </a:defRPr>
            </a:pPr>
            <a:endParaRPr lang="en-US"/>
          </a:p>
        </c:txPr>
        <c:crossAx val="125907328"/>
        <c:crosses val="autoZero"/>
        <c:auto val="1"/>
        <c:lblAlgn val="ctr"/>
        <c:lblOffset val="100"/>
        <c:noMultiLvlLbl val="0"/>
      </c:catAx>
      <c:valAx>
        <c:axId val="125907328"/>
        <c:scaling>
          <c:orientation val="minMax"/>
        </c:scaling>
        <c:delete val="0"/>
        <c:axPos val="l"/>
        <c:majorGridlines>
          <c:spPr>
            <a:ln>
              <a:solidFill>
                <a:schemeClr val="bg2">
                  <a:lumMod val="20000"/>
                  <a:lumOff val="80000"/>
                </a:schemeClr>
              </a:solidFill>
            </a:ln>
          </c:spPr>
        </c:majorGridlines>
        <c:title>
          <c:tx>
            <c:rich>
              <a:bodyPr/>
              <a:lstStyle/>
              <a:p>
                <a:pPr>
                  <a:defRPr sz="1100"/>
                </a:pPr>
                <a:r>
                  <a:rPr lang="en-GB" sz="1100" dirty="0"/>
                  <a:t>% TOP 2 BOX AGREEMENT</a:t>
                </a:r>
              </a:p>
            </c:rich>
          </c:tx>
          <c:layout>
            <c:manualLayout>
              <c:xMode val="edge"/>
              <c:yMode val="edge"/>
              <c:x val="1.8314851319115828E-2"/>
              <c:y val="0.17374841221271978"/>
            </c:manualLayout>
          </c:layout>
          <c:overlay val="0"/>
        </c:title>
        <c:numFmt formatCode="0%" sourceLinked="1"/>
        <c:majorTickMark val="out"/>
        <c:minorTickMark val="none"/>
        <c:tickLblPos val="nextTo"/>
        <c:spPr>
          <a:ln>
            <a:noFill/>
          </a:ln>
        </c:spPr>
        <c:txPr>
          <a:bodyPr/>
          <a:lstStyle/>
          <a:p>
            <a:pPr>
              <a:defRPr sz="1200" b="1">
                <a:solidFill>
                  <a:schemeClr val="tx1"/>
                </a:solidFill>
              </a:defRPr>
            </a:pPr>
            <a:endParaRPr lang="en-US"/>
          </a:p>
        </c:txPr>
        <c:crossAx val="117234304"/>
        <c:crosses val="autoZero"/>
        <c:crossBetween val="between"/>
      </c:valAx>
      <c:spPr>
        <a:ln>
          <a:noFill/>
        </a:ln>
      </c:spPr>
    </c:plotArea>
    <c:plotVisOnly val="1"/>
    <c:dispBlanksAs val="gap"/>
    <c:showDLblsOverMax val="0"/>
  </c:chart>
  <c:spPr>
    <a:ln>
      <a:noFill/>
    </a:ln>
  </c:spPr>
  <c:txPr>
    <a:bodyPr/>
    <a:lstStyle/>
    <a:p>
      <a:pPr>
        <a:defRPr sz="1800"/>
      </a:pPr>
      <a:endParaRPr lang="en-US"/>
    </a:p>
  </c:txPr>
  <c:externalData r:id="rId1">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3982630250183368E-2"/>
          <c:y val="9.9278491929383816E-2"/>
          <c:w val="0.91342076614860723"/>
          <c:h val="0.70248387214961161"/>
        </c:manualLayout>
      </c:layout>
      <c:barChart>
        <c:barDir val="bar"/>
        <c:grouping val="stacked"/>
        <c:varyColors val="0"/>
        <c:ser>
          <c:idx val="0"/>
          <c:order val="0"/>
          <c:tx>
            <c:strRef>
              <c:f>Sheet1!$B$1</c:f>
              <c:strCache>
                <c:ptCount val="1"/>
                <c:pt idx="0">
                  <c:v>In-Target Audience</c:v>
                </c:pt>
              </c:strCache>
            </c:strRef>
          </c:tx>
          <c:spPr>
            <a:solidFill>
              <a:schemeClr val="accent1"/>
            </a:solidFill>
            <a:ln>
              <a:noFill/>
            </a:ln>
            <a:effectLst/>
          </c:spPr>
          <c:invertIfNegative val="0"/>
          <c:dPt>
            <c:idx val="1"/>
            <c:invertIfNegative val="0"/>
            <c:bubble3D val="0"/>
            <c:extLst>
              <c:ext xmlns:c16="http://schemas.microsoft.com/office/drawing/2014/chart" uri="{C3380CC4-5D6E-409C-BE32-E72D297353CC}">
                <c16:uniqueId val="{00000002-83C8-4671-97FA-55B8D7E0FC81}"/>
              </c:ext>
            </c:extLst>
          </c:dPt>
          <c:dPt>
            <c:idx val="9"/>
            <c:invertIfNegative val="0"/>
            <c:bubble3D val="0"/>
            <c:extLst>
              <c:ext xmlns:c16="http://schemas.microsoft.com/office/drawing/2014/chart" uri="{C3380CC4-5D6E-409C-BE32-E72D297353CC}">
                <c16:uniqueId val="{00000003-ABA0-4229-941C-A878769AC618}"/>
              </c:ext>
            </c:extLst>
          </c:dPt>
          <c:dLbls>
            <c:dLbl>
              <c:idx val="1"/>
              <c:tx>
                <c:rich>
                  <a:bodyPr/>
                  <a:lstStyle/>
                  <a:p>
                    <a:r>
                      <a:rPr lang="en-US"/>
                      <a:t>650k</a:t>
                    </a:r>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2-83C8-4671-97FA-55B8D7E0FC81}"/>
                </c:ext>
              </c:extLst>
            </c:dLbl>
            <c:dLbl>
              <c:idx val="2"/>
              <c:delete val="1"/>
              <c:extLst>
                <c:ext xmlns:c15="http://schemas.microsoft.com/office/drawing/2012/chart" uri="{CE6537A1-D6FC-4f65-9D91-7224C49458BB}"/>
                <c:ext xmlns:c16="http://schemas.microsoft.com/office/drawing/2014/chart" uri="{C3380CC4-5D6E-409C-BE32-E72D297353CC}">
                  <c16:uniqueId val="{00000003-83C8-4671-97FA-55B8D7E0FC81}"/>
                </c:ext>
              </c:extLst>
            </c:dLbl>
            <c:dLbl>
              <c:idx val="3"/>
              <c:tx>
                <c:rich>
                  <a:bodyPr/>
                  <a:lstStyle/>
                  <a:p>
                    <a:fld id="{F61F8D34-4BBE-4CDF-9C1B-47854EB161D4}" type="VALUE">
                      <a:rPr lang="en-US" smtClean="0"/>
                      <a:pPr/>
                      <a:t>[VALUE]</a:t>
                    </a:fld>
                    <a:r>
                      <a:rPr lang="en-US"/>
                      <a:t>m</a:t>
                    </a:r>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4-83C8-4671-97FA-55B8D7E0FC81}"/>
                </c:ext>
              </c:extLst>
            </c:dLbl>
            <c:spPr>
              <a:noFill/>
              <a:ln>
                <a:noFill/>
              </a:ln>
              <a:effectLst/>
            </c:spPr>
            <c:txPr>
              <a:bodyPr wrap="square" lIns="38100" tIns="19050" rIns="38100" bIns="19050" anchor="ctr" anchorCtr="0">
                <a:spAutoFit/>
              </a:bodyPr>
              <a:lstStyle/>
              <a:p>
                <a:pPr algn="ctr">
                  <a:defRPr lang="en-US" sz="1197"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Sheet1!$A$2:$A$5</c:f>
              <c:strCache>
                <c:ptCount val="4"/>
                <c:pt idx="0">
                  <c:v>Free</c:v>
                </c:pt>
                <c:pt idx="1">
                  <c:v>Paid</c:v>
                </c:pt>
                <c:pt idx="2">
                  <c:v>Free</c:v>
                </c:pt>
                <c:pt idx="3">
                  <c:v>Paid</c:v>
                </c:pt>
              </c:strCache>
            </c:strRef>
          </c:cat>
          <c:val>
            <c:numRef>
              <c:f>Sheet1!$B$2:$B$5</c:f>
              <c:numCache>
                <c:formatCode>#,##0</c:formatCode>
                <c:ptCount val="4"/>
                <c:pt idx="0">
                  <c:v>0</c:v>
                </c:pt>
                <c:pt idx="1">
                  <c:v>650000</c:v>
                </c:pt>
                <c:pt idx="2">
                  <c:v>0</c:v>
                </c:pt>
                <c:pt idx="3">
                  <c:v>1000000</c:v>
                </c:pt>
              </c:numCache>
            </c:numRef>
          </c:val>
          <c:extLst>
            <c:ext xmlns:c16="http://schemas.microsoft.com/office/drawing/2014/chart" uri="{C3380CC4-5D6E-409C-BE32-E72D297353CC}">
              <c16:uniqueId val="{00000000-ABA0-4229-941C-A878769AC618}"/>
            </c:ext>
          </c:extLst>
        </c:ser>
        <c:ser>
          <c:idx val="1"/>
          <c:order val="1"/>
          <c:tx>
            <c:strRef>
              <c:f>Sheet1!$C$1</c:f>
              <c:strCache>
                <c:ptCount val="1"/>
                <c:pt idx="0">
                  <c:v>Out of Target Audience</c:v>
                </c:pt>
              </c:strCache>
            </c:strRef>
          </c:tx>
          <c:spPr>
            <a:solidFill>
              <a:schemeClr val="accent3"/>
            </a:solidFill>
            <a:ln>
              <a:noFill/>
            </a:ln>
            <a:effectLst/>
          </c:spPr>
          <c:invertIfNegative val="0"/>
          <c:dLbls>
            <c:dLbl>
              <c:idx val="0"/>
              <c:delete val="1"/>
              <c:extLst>
                <c:ext xmlns:c15="http://schemas.microsoft.com/office/drawing/2012/chart" uri="{CE6537A1-D6FC-4f65-9D91-7224C49458BB}"/>
                <c:ext xmlns:c16="http://schemas.microsoft.com/office/drawing/2014/chart" uri="{C3380CC4-5D6E-409C-BE32-E72D297353CC}">
                  <c16:uniqueId val="{00000002-E6E4-4EE0-8187-B385BAD8F146}"/>
                </c:ext>
              </c:extLst>
            </c:dLbl>
            <c:dLbl>
              <c:idx val="1"/>
              <c:tx>
                <c:rich>
                  <a:bodyPr/>
                  <a:lstStyle/>
                  <a:p>
                    <a:r>
                      <a:rPr lang="en-US" b="1" dirty="0">
                        <a:solidFill>
                          <a:schemeClr val="bg1"/>
                        </a:solidFill>
                      </a:rPr>
                      <a:t>350k</a:t>
                    </a:r>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5-83C8-4671-97FA-55B8D7E0FC81}"/>
                </c:ext>
              </c:extLst>
            </c:dLbl>
            <c:dLbl>
              <c:idx val="2"/>
              <c:tx>
                <c:rich>
                  <a:bodyPr/>
                  <a:lstStyle/>
                  <a:p>
                    <a:fld id="{B79D0845-97E3-42B6-B22D-5EC5B459B2D1}" type="VALUE">
                      <a:rPr lang="en-US" b="1" smtClean="0">
                        <a:solidFill>
                          <a:schemeClr val="bg1"/>
                        </a:solidFill>
                      </a:rPr>
                      <a:pPr/>
                      <a:t>[VALUE]</a:t>
                    </a:fld>
                    <a:r>
                      <a:rPr lang="en-US" b="1" dirty="0">
                        <a:solidFill>
                          <a:schemeClr val="bg1"/>
                        </a:solidFill>
                      </a:rPr>
                      <a:t>m</a:t>
                    </a:r>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7-83C8-4671-97FA-55B8D7E0FC81}"/>
                </c:ext>
              </c:extLst>
            </c:dLbl>
            <c:dLbl>
              <c:idx val="3"/>
              <c:delete val="1"/>
              <c:extLst>
                <c:ext xmlns:c15="http://schemas.microsoft.com/office/drawing/2012/chart" uri="{CE6537A1-D6FC-4f65-9D91-7224C49458BB}"/>
                <c:ext xmlns:c16="http://schemas.microsoft.com/office/drawing/2014/chart" uri="{C3380CC4-5D6E-409C-BE32-E72D297353CC}">
                  <c16:uniqueId val="{00000006-83C8-4671-97FA-55B8D7E0FC81}"/>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Free</c:v>
                </c:pt>
                <c:pt idx="1">
                  <c:v>Paid</c:v>
                </c:pt>
                <c:pt idx="2">
                  <c:v>Free</c:v>
                </c:pt>
                <c:pt idx="3">
                  <c:v>Paid</c:v>
                </c:pt>
              </c:strCache>
            </c:strRef>
          </c:cat>
          <c:val>
            <c:numRef>
              <c:f>Sheet1!$C$2:$C$5</c:f>
              <c:numCache>
                <c:formatCode>General</c:formatCode>
                <c:ptCount val="4"/>
                <c:pt idx="0">
                  <c:v>0</c:v>
                </c:pt>
                <c:pt idx="1">
                  <c:v>350000</c:v>
                </c:pt>
                <c:pt idx="2">
                  <c:v>3500000</c:v>
                </c:pt>
              </c:numCache>
            </c:numRef>
          </c:val>
          <c:extLst>
            <c:ext xmlns:c16="http://schemas.microsoft.com/office/drawing/2014/chart" uri="{C3380CC4-5D6E-409C-BE32-E72D297353CC}">
              <c16:uniqueId val="{00000000-83C8-4671-97FA-55B8D7E0FC81}"/>
            </c:ext>
          </c:extLst>
        </c:ser>
        <c:dLbls>
          <c:showLegendKey val="0"/>
          <c:showVal val="0"/>
          <c:showCatName val="0"/>
          <c:showSerName val="0"/>
          <c:showPercent val="0"/>
          <c:showBubbleSize val="0"/>
        </c:dLbls>
        <c:gapWidth val="94"/>
        <c:overlap val="100"/>
        <c:axId val="906966064"/>
        <c:axId val="906966392"/>
      </c:barChart>
      <c:catAx>
        <c:axId val="90696606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0" spcFirstLastPara="1" vertOverflow="ellipsis" wrap="square" anchor="ctr" anchorCtr="1"/>
          <a:lstStyle/>
          <a:p>
            <a:pPr>
              <a:defRPr sz="1400" b="1" i="0" u="none" strike="noStrike" kern="1200" baseline="0">
                <a:solidFill>
                  <a:schemeClr val="tx1"/>
                </a:solidFill>
                <a:latin typeface="+mn-lt"/>
                <a:ea typeface="+mn-ea"/>
                <a:cs typeface="+mn-cs"/>
              </a:defRPr>
            </a:pPr>
            <a:endParaRPr lang="en-US"/>
          </a:p>
        </c:txPr>
        <c:crossAx val="906966392"/>
        <c:crosses val="autoZero"/>
        <c:auto val="1"/>
        <c:lblAlgn val="ctr"/>
        <c:lblOffset val="100"/>
        <c:noMultiLvlLbl val="0"/>
      </c:catAx>
      <c:valAx>
        <c:axId val="906966392"/>
        <c:scaling>
          <c:orientation val="minMax"/>
        </c:scaling>
        <c:delete val="0"/>
        <c:axPos val="b"/>
        <c:majorGridlines>
          <c:spPr>
            <a:ln w="9525" cap="flat" cmpd="sng" algn="ctr">
              <a:solidFill>
                <a:schemeClr val="tx1">
                  <a:lumMod val="15000"/>
                  <a:lumOff val="85000"/>
                </a:schemeClr>
              </a:solidFill>
              <a:round/>
            </a:ln>
            <a:effectLst/>
          </c:spPr>
        </c:majorGridlines>
        <c:numFmt formatCode="#,##0.0" sourceLinked="0"/>
        <c:majorTickMark val="none"/>
        <c:minorTickMark val="none"/>
        <c:tickLblPos val="nextTo"/>
        <c:spPr>
          <a:noFill/>
          <a:ln>
            <a:noFill/>
          </a:ln>
          <a:effectLst/>
        </c:spPr>
        <c:txPr>
          <a:bodyPr rot="-60000000" spcFirstLastPara="1" vertOverflow="ellipsis" vert="horz" wrap="square" anchor="ctr" anchorCtr="1"/>
          <a:lstStyle/>
          <a:p>
            <a:pPr>
              <a:defRPr sz="1197" b="1" i="0" u="none" strike="noStrike" kern="1200" baseline="0">
                <a:solidFill>
                  <a:schemeClr val="tx1"/>
                </a:solidFill>
                <a:latin typeface="+mn-lt"/>
                <a:ea typeface="+mn-ea"/>
                <a:cs typeface="+mn-cs"/>
              </a:defRPr>
            </a:pPr>
            <a:endParaRPr lang="en-US"/>
          </a:p>
        </c:txPr>
        <c:crossAx val="906966064"/>
        <c:crosses val="autoZero"/>
        <c:crossBetween val="between"/>
        <c:dispUnits>
          <c:builtInUnit val="millions"/>
        </c:dispUnits>
      </c:valAx>
      <c:spPr>
        <a:noFill/>
        <a:ln>
          <a:noFill/>
        </a:ln>
        <a:effectLst/>
      </c:spPr>
    </c:plotArea>
    <c:legend>
      <c:legendPos val="t"/>
      <c:overlay val="0"/>
      <c:spPr>
        <a:noFill/>
        <a:ln>
          <a:noFill/>
        </a:ln>
        <a:effectLst/>
      </c:spPr>
      <c:txPr>
        <a:bodyPr rot="0" spcFirstLastPara="1" vertOverflow="ellipsis" vert="horz" wrap="square" anchor="ctr" anchorCtr="1"/>
        <a:lstStyle/>
        <a:p>
          <a:pPr>
            <a:defRPr sz="1400" b="1"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1">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8223728830822463E-2"/>
          <c:y val="3.8007544138949842E-2"/>
          <c:w val="0.88907199098168888"/>
          <c:h val="0.87386668879504814"/>
        </c:manualLayout>
      </c:layout>
      <c:barChart>
        <c:barDir val="col"/>
        <c:grouping val="clustered"/>
        <c:varyColors val="0"/>
        <c:ser>
          <c:idx val="0"/>
          <c:order val="0"/>
          <c:tx>
            <c:strRef>
              <c:f>Sheet1!$B$1</c:f>
              <c:strCache>
                <c:ptCount val="1"/>
                <c:pt idx="0">
                  <c:v>CPM US$</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China</c:v>
                </c:pt>
                <c:pt idx="1">
                  <c:v>UK</c:v>
                </c:pt>
                <c:pt idx="2">
                  <c:v>Global </c:v>
                </c:pt>
                <c:pt idx="3">
                  <c:v>Australia</c:v>
                </c:pt>
                <c:pt idx="4">
                  <c:v>US</c:v>
                </c:pt>
              </c:strCache>
            </c:strRef>
          </c:cat>
          <c:val>
            <c:numRef>
              <c:f>Sheet1!$B$2:$B$6</c:f>
              <c:numCache>
                <c:formatCode>_-[$$-409]* #,##0.00_ ;_-[$$-409]* \-#,##0.00\ ;_-[$$-409]* "-"??_ ;_-@_ </c:formatCode>
                <c:ptCount val="5"/>
                <c:pt idx="0">
                  <c:v>3.09</c:v>
                </c:pt>
                <c:pt idx="1">
                  <c:v>10.56</c:v>
                </c:pt>
                <c:pt idx="2">
                  <c:v>20.010000000000002</c:v>
                </c:pt>
                <c:pt idx="3">
                  <c:v>34.69</c:v>
                </c:pt>
                <c:pt idx="4">
                  <c:v>73.14</c:v>
                </c:pt>
              </c:numCache>
            </c:numRef>
          </c:val>
          <c:extLst>
            <c:ext xmlns:c16="http://schemas.microsoft.com/office/drawing/2014/chart" uri="{C3380CC4-5D6E-409C-BE32-E72D297353CC}">
              <c16:uniqueId val="{00000000-3975-4974-8E42-E3A166661E5C}"/>
            </c:ext>
          </c:extLst>
        </c:ser>
        <c:dLbls>
          <c:showLegendKey val="0"/>
          <c:showVal val="0"/>
          <c:showCatName val="0"/>
          <c:showSerName val="0"/>
          <c:showPercent val="0"/>
          <c:showBubbleSize val="0"/>
        </c:dLbls>
        <c:gapWidth val="219"/>
        <c:overlap val="-27"/>
        <c:axId val="1597514592"/>
        <c:axId val="1597505856"/>
      </c:barChart>
      <c:catAx>
        <c:axId val="159751459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1" i="0" u="none" strike="noStrike" kern="1200" baseline="0">
                <a:solidFill>
                  <a:schemeClr val="tx1">
                    <a:lumMod val="65000"/>
                    <a:lumOff val="35000"/>
                  </a:schemeClr>
                </a:solidFill>
                <a:latin typeface="+mn-lt"/>
                <a:ea typeface="+mn-ea"/>
                <a:cs typeface="+mn-cs"/>
              </a:defRPr>
            </a:pPr>
            <a:endParaRPr lang="en-US"/>
          </a:p>
        </c:txPr>
        <c:crossAx val="1597505856"/>
        <c:crosses val="autoZero"/>
        <c:auto val="1"/>
        <c:lblAlgn val="ctr"/>
        <c:lblOffset val="100"/>
        <c:noMultiLvlLbl val="0"/>
      </c:catAx>
      <c:valAx>
        <c:axId val="1597505856"/>
        <c:scaling>
          <c:orientation val="minMax"/>
        </c:scaling>
        <c:delete val="0"/>
        <c:axPos val="l"/>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a:t>TV Media Cost CPM (US$)</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_-[$$-409]* #,##0.00_ ;_-[$$-409]* \-#,##0.00\ ;_-[$$-409]* &quot;-&quot;??_ ;_-@_ "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59751459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1777050877824415E-2"/>
          <c:y val="0.13128071619418061"/>
          <c:w val="0.60805695577737995"/>
          <c:h val="0.78302770318438297"/>
        </c:manualLayout>
      </c:layout>
      <c:doughnutChart>
        <c:varyColors val="1"/>
        <c:ser>
          <c:idx val="0"/>
          <c:order val="0"/>
          <c:tx>
            <c:strRef>
              <c:f>Sheet1!$B$1</c:f>
              <c:strCache>
                <c:ptCount val="1"/>
                <c:pt idx="0">
                  <c:v>Viewing time</c:v>
                </c:pt>
              </c:strCache>
            </c:strRef>
          </c:tx>
          <c:dPt>
            <c:idx val="0"/>
            <c:bubble3D val="0"/>
            <c:spPr>
              <a:solidFill>
                <a:srgbClr val="FFC000"/>
              </a:solidFill>
              <a:ln w="19050">
                <a:solidFill>
                  <a:schemeClr val="lt1"/>
                </a:solidFill>
              </a:ln>
              <a:effectLst/>
            </c:spPr>
            <c:extLst>
              <c:ext xmlns:c16="http://schemas.microsoft.com/office/drawing/2014/chart" uri="{C3380CC4-5D6E-409C-BE32-E72D297353CC}">
                <c16:uniqueId val="{00000001-A952-4F72-B030-790358316010}"/>
              </c:ext>
            </c:extLst>
          </c:dPt>
          <c:dPt>
            <c:idx val="1"/>
            <c:bubble3D val="0"/>
            <c:spPr>
              <a:solidFill>
                <a:schemeClr val="accent4"/>
              </a:solidFill>
              <a:ln w="19050">
                <a:solidFill>
                  <a:schemeClr val="lt1"/>
                </a:solidFill>
              </a:ln>
              <a:effectLst/>
            </c:spPr>
            <c:extLst>
              <c:ext xmlns:c16="http://schemas.microsoft.com/office/drawing/2014/chart" uri="{C3380CC4-5D6E-409C-BE32-E72D297353CC}">
                <c16:uniqueId val="{00000003-A952-4F72-B030-790358316010}"/>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6-A952-4F72-B030-790358316010}"/>
              </c:ext>
            </c:extLst>
          </c:dPt>
          <c:dLbls>
            <c:dLbl>
              <c:idx val="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en-US"/>
                </a:p>
              </c:txPr>
              <c:showLegendKey val="0"/>
              <c:showVal val="0"/>
              <c:showCatName val="0"/>
              <c:showSerName val="0"/>
              <c:showPercent val="1"/>
              <c:showBubbleSize val="0"/>
              <c:extLst>
                <c:ext xmlns:c16="http://schemas.microsoft.com/office/drawing/2014/chart" uri="{C3380CC4-5D6E-409C-BE32-E72D297353CC}">
                  <c16:uniqueId val="{00000001-A952-4F72-B030-790358316010}"/>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US"/>
              </a:p>
            </c:txPr>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Sheet1!$A$2:$A$4</c:f>
              <c:strCache>
                <c:ptCount val="3"/>
                <c:pt idx="0">
                  <c:v>BVOD</c:v>
                </c:pt>
                <c:pt idx="1">
                  <c:v>Playback</c:v>
                </c:pt>
                <c:pt idx="2">
                  <c:v>Live</c:v>
                </c:pt>
              </c:strCache>
            </c:strRef>
          </c:cat>
          <c:val>
            <c:numRef>
              <c:f>Sheet1!$B$2:$B$4</c:f>
              <c:numCache>
                <c:formatCode>0.0</c:formatCode>
                <c:ptCount val="3"/>
                <c:pt idx="0">
                  <c:v>17.2</c:v>
                </c:pt>
                <c:pt idx="1">
                  <c:v>17.399999999999999</c:v>
                </c:pt>
                <c:pt idx="2">
                  <c:v>126.1</c:v>
                </c:pt>
              </c:numCache>
            </c:numRef>
          </c:val>
          <c:extLst>
            <c:ext xmlns:c16="http://schemas.microsoft.com/office/drawing/2014/chart" uri="{C3380CC4-5D6E-409C-BE32-E72D297353CC}">
              <c16:uniqueId val="{00000004-A952-4F72-B030-790358316010}"/>
            </c:ext>
          </c:extLst>
        </c:ser>
        <c:dLbls>
          <c:showLegendKey val="0"/>
          <c:showVal val="0"/>
          <c:showCatName val="0"/>
          <c:showSerName val="0"/>
          <c:showPercent val="0"/>
          <c:showBubbleSize val="0"/>
          <c:showLeaderLines val="1"/>
        </c:dLbls>
        <c:firstSliceAng val="0"/>
        <c:holeSize val="50"/>
      </c:doughnutChart>
      <c:spPr>
        <a:noFill/>
        <a:ln>
          <a:noFill/>
        </a:ln>
        <a:effectLst/>
      </c:spPr>
    </c:plotArea>
    <c:legend>
      <c:legendPos val="r"/>
      <c:layout>
        <c:manualLayout>
          <c:xMode val="edge"/>
          <c:yMode val="edge"/>
          <c:x val="0.72820339833449432"/>
          <c:y val="0.40677182175309962"/>
          <c:w val="0.23279637749098869"/>
          <c:h val="0.20809156976248966"/>
        </c:manualLayout>
      </c:layout>
      <c:overlay val="0"/>
      <c:spPr>
        <a:noFill/>
        <a:ln>
          <a:noFill/>
        </a:ln>
        <a:effectLst/>
      </c:spPr>
      <c:txPr>
        <a:bodyPr rot="0" spcFirstLastPara="1" vertOverflow="ellipsis" vert="horz" wrap="square" anchor="ctr" anchorCtr="1"/>
        <a:lstStyle/>
        <a:p>
          <a:pPr>
            <a:defRPr sz="1400" b="1"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1777050877824415E-2"/>
          <c:y val="0.16638998585956041"/>
          <c:w val="0.57987095651618115"/>
          <c:h val="0.72229973585161256"/>
        </c:manualLayout>
      </c:layout>
      <c:doughnutChart>
        <c:varyColors val="1"/>
        <c:ser>
          <c:idx val="0"/>
          <c:order val="0"/>
          <c:tx>
            <c:strRef>
              <c:f>Sheet1!$B$1</c:f>
              <c:strCache>
                <c:ptCount val="1"/>
                <c:pt idx="0">
                  <c:v>Viewing time</c:v>
                </c:pt>
              </c:strCache>
            </c:strRef>
          </c:tx>
          <c:dPt>
            <c:idx val="0"/>
            <c:bubble3D val="0"/>
            <c:spPr>
              <a:solidFill>
                <a:srgbClr val="FFC000"/>
              </a:solidFill>
              <a:ln w="19050">
                <a:solidFill>
                  <a:schemeClr val="lt1"/>
                </a:solidFill>
              </a:ln>
              <a:effectLst/>
            </c:spPr>
            <c:extLst>
              <c:ext xmlns:c16="http://schemas.microsoft.com/office/drawing/2014/chart" uri="{C3380CC4-5D6E-409C-BE32-E72D297353CC}">
                <c16:uniqueId val="{00000001-3ACC-4156-8A45-B94424D86D0A}"/>
              </c:ext>
            </c:extLst>
          </c:dPt>
          <c:dPt>
            <c:idx val="1"/>
            <c:bubble3D val="0"/>
            <c:spPr>
              <a:solidFill>
                <a:schemeClr val="accent4"/>
              </a:solidFill>
              <a:ln w="19050">
                <a:solidFill>
                  <a:schemeClr val="lt1"/>
                </a:solidFill>
              </a:ln>
              <a:effectLst/>
            </c:spPr>
            <c:extLst>
              <c:ext xmlns:c16="http://schemas.microsoft.com/office/drawing/2014/chart" uri="{C3380CC4-5D6E-409C-BE32-E72D297353CC}">
                <c16:uniqueId val="{00000003-3ACC-4156-8A45-B94424D86D0A}"/>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3ACC-4156-8A45-B94424D86D0A}"/>
              </c:ext>
            </c:extLst>
          </c:dPt>
          <c:dLbls>
            <c:dLbl>
              <c:idx val="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en-US"/>
                </a:p>
              </c:txPr>
              <c:showLegendKey val="0"/>
              <c:showVal val="0"/>
              <c:showCatName val="0"/>
              <c:showSerName val="0"/>
              <c:showPercent val="1"/>
              <c:showBubbleSize val="0"/>
              <c:extLst>
                <c:ext xmlns:c16="http://schemas.microsoft.com/office/drawing/2014/chart" uri="{C3380CC4-5D6E-409C-BE32-E72D297353CC}">
                  <c16:uniqueId val="{00000001-3ACC-4156-8A45-B94424D86D0A}"/>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US"/>
              </a:p>
            </c:txPr>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Sheet1!$A$2:$A$4</c:f>
              <c:strCache>
                <c:ptCount val="3"/>
                <c:pt idx="0">
                  <c:v>BVOD</c:v>
                </c:pt>
                <c:pt idx="1">
                  <c:v>Playback</c:v>
                </c:pt>
                <c:pt idx="2">
                  <c:v>Live</c:v>
                </c:pt>
              </c:strCache>
            </c:strRef>
          </c:cat>
          <c:val>
            <c:numRef>
              <c:f>Sheet1!$B$2:$B$4</c:f>
              <c:numCache>
                <c:formatCode>0.0</c:formatCode>
                <c:ptCount val="3"/>
                <c:pt idx="0">
                  <c:v>16.8</c:v>
                </c:pt>
                <c:pt idx="1">
                  <c:v>3.7</c:v>
                </c:pt>
                <c:pt idx="2">
                  <c:v>40.6</c:v>
                </c:pt>
              </c:numCache>
            </c:numRef>
          </c:val>
          <c:extLst>
            <c:ext xmlns:c16="http://schemas.microsoft.com/office/drawing/2014/chart" uri="{C3380CC4-5D6E-409C-BE32-E72D297353CC}">
              <c16:uniqueId val="{00000006-3ACC-4156-8A45-B94424D86D0A}"/>
            </c:ext>
          </c:extLst>
        </c:ser>
        <c:dLbls>
          <c:showLegendKey val="0"/>
          <c:showVal val="0"/>
          <c:showCatName val="0"/>
          <c:showSerName val="0"/>
          <c:showPercent val="0"/>
          <c:showBubbleSize val="0"/>
          <c:showLeaderLines val="1"/>
        </c:dLbls>
        <c:firstSliceAng val="0"/>
        <c:holeSize val="5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
          <c:y val="0"/>
          <c:w val="0.94552251395935427"/>
          <c:h val="1"/>
        </c:manualLayout>
      </c:layout>
      <c:doughnutChart>
        <c:varyColors val="1"/>
        <c:ser>
          <c:idx val="0"/>
          <c:order val="0"/>
          <c:tx>
            <c:strRef>
              <c:f>Sheet1!$A$5</c:f>
              <c:strCache>
                <c:ptCount val="1"/>
                <c:pt idx="0">
                  <c:v>Magazines</c:v>
                </c:pt>
              </c:strCache>
            </c:strRef>
          </c:tx>
          <c:dPt>
            <c:idx val="0"/>
            <c:bubble3D val="0"/>
            <c:spPr>
              <a:solidFill>
                <a:sysClr val="window" lastClr="FFFFFF">
                  <a:lumMod val="50000"/>
                </a:sysClr>
              </a:solidFill>
            </c:spPr>
            <c:extLst>
              <c:ext xmlns:c16="http://schemas.microsoft.com/office/drawing/2014/chart" uri="{C3380CC4-5D6E-409C-BE32-E72D297353CC}">
                <c16:uniqueId val="{00000001-4D6A-4EEC-94C1-E472FDD36E52}"/>
              </c:ext>
            </c:extLst>
          </c:dPt>
          <c:dPt>
            <c:idx val="1"/>
            <c:bubble3D val="0"/>
            <c:spPr>
              <a:solidFill>
                <a:srgbClr val="DBDBDB"/>
              </a:solidFill>
            </c:spPr>
            <c:extLst>
              <c:ext xmlns:c16="http://schemas.microsoft.com/office/drawing/2014/chart" uri="{C3380CC4-5D6E-409C-BE32-E72D297353CC}">
                <c16:uniqueId val="{00000003-4D6A-4EEC-94C1-E472FDD36E52}"/>
              </c:ext>
            </c:extLst>
          </c:dPt>
          <c:dLbls>
            <c:dLbl>
              <c:idx val="0"/>
              <c:spPr>
                <a:noFill/>
                <a:ln>
                  <a:noFill/>
                </a:ln>
                <a:effectLst/>
              </c:spPr>
              <c:txPr>
                <a:bodyPr wrap="square" lIns="38100" tIns="19050" rIns="38100" bIns="19050" anchor="ctr">
                  <a:spAutoFit/>
                </a:bodyPr>
                <a:lstStyle/>
                <a:p>
                  <a:pPr>
                    <a:defRPr sz="1000" b="1">
                      <a:solidFill>
                        <a:schemeClr val="bg1"/>
                      </a:solidFill>
                    </a:defRPr>
                  </a:pPr>
                  <a:endParaRPr lang="en-US"/>
                </a:p>
              </c:txPr>
              <c:showLegendKey val="0"/>
              <c:showVal val="1"/>
              <c:showCatName val="0"/>
              <c:showSerName val="0"/>
              <c:showPercent val="0"/>
              <c:showBubbleSize val="0"/>
              <c:extLst>
                <c:ext xmlns:c16="http://schemas.microsoft.com/office/drawing/2014/chart" uri="{C3380CC4-5D6E-409C-BE32-E72D297353CC}">
                  <c16:uniqueId val="{00000001-4D6A-4EEC-94C1-E472FDD36E52}"/>
                </c:ext>
              </c:extLst>
            </c:dLbl>
            <c:dLbl>
              <c:idx val="1"/>
              <c:delete val="1"/>
              <c:extLst>
                <c:ext xmlns:c15="http://schemas.microsoft.com/office/drawing/2012/chart" uri="{CE6537A1-D6FC-4f65-9D91-7224C49458BB}"/>
                <c:ext xmlns:c16="http://schemas.microsoft.com/office/drawing/2014/chart" uri="{C3380CC4-5D6E-409C-BE32-E72D297353CC}">
                  <c16:uniqueId val="{00000003-4D6A-4EEC-94C1-E472FDD36E52}"/>
                </c:ext>
              </c:extLst>
            </c:dLbl>
            <c:spPr>
              <a:noFill/>
              <a:ln>
                <a:noFill/>
              </a:ln>
              <a:effectLst/>
            </c:spPr>
            <c:showLegendKey val="0"/>
            <c:showVal val="1"/>
            <c:showCatName val="0"/>
            <c:showSerName val="0"/>
            <c:showPercent val="0"/>
            <c:showBubbleSize val="0"/>
            <c:showLeaderLines val="1"/>
            <c:extLst>
              <c:ext xmlns:c15="http://schemas.microsoft.com/office/drawing/2012/chart" uri="{CE6537A1-D6FC-4f65-9D91-7224C49458BB}"/>
            </c:extLst>
          </c:dLbls>
          <c:cat>
            <c:strRef>
              <c:f>Sheet1!$B$1:$C$1</c:f>
              <c:strCache>
                <c:ptCount val="2"/>
                <c:pt idx="0">
                  <c:v>that you trust</c:v>
                </c:pt>
                <c:pt idx="1">
                  <c:v>not trust</c:v>
                </c:pt>
              </c:strCache>
            </c:strRef>
          </c:cat>
          <c:val>
            <c:numRef>
              <c:f>Sheet1!$B$5:$C$5</c:f>
              <c:numCache>
                <c:formatCode>0%</c:formatCode>
                <c:ptCount val="2"/>
                <c:pt idx="0">
                  <c:v>0.12</c:v>
                </c:pt>
                <c:pt idx="1">
                  <c:v>0.88</c:v>
                </c:pt>
              </c:numCache>
            </c:numRef>
          </c:val>
          <c:extLst>
            <c:ext xmlns:c16="http://schemas.microsoft.com/office/drawing/2014/chart" uri="{C3380CC4-5D6E-409C-BE32-E72D297353CC}">
              <c16:uniqueId val="{00000004-4D6A-4EEC-94C1-E472FDD36E52}"/>
            </c:ext>
          </c:extLst>
        </c:ser>
        <c:dLbls>
          <c:showLegendKey val="0"/>
          <c:showVal val="0"/>
          <c:showCatName val="0"/>
          <c:showSerName val="0"/>
          <c:showPercent val="0"/>
          <c:showBubbleSize val="0"/>
          <c:showLeaderLines val="1"/>
        </c:dLbls>
        <c:firstSliceAng val="0"/>
        <c:holeSize val="50"/>
      </c:doughnutChart>
    </c:plotArea>
    <c:plotVisOnly val="1"/>
    <c:dispBlanksAs val="gap"/>
    <c:showDLblsOverMax val="0"/>
  </c:chart>
  <c:txPr>
    <a:bodyPr/>
    <a:lstStyle/>
    <a:p>
      <a:pPr>
        <a:defRPr sz="1800"/>
      </a:pPr>
      <a:endParaRPr lang="en-US"/>
    </a:p>
  </c:txPr>
  <c:externalData r:id="rId2">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
          <c:y val="0"/>
          <c:w val="0.94552251395935427"/>
          <c:h val="1"/>
        </c:manualLayout>
      </c:layout>
      <c:doughnutChart>
        <c:varyColors val="1"/>
        <c:ser>
          <c:idx val="0"/>
          <c:order val="0"/>
          <c:tx>
            <c:strRef>
              <c:f>Sheet1!$A$4</c:f>
              <c:strCache>
                <c:ptCount val="1"/>
                <c:pt idx="0">
                  <c:v>Newspapers</c:v>
                </c:pt>
              </c:strCache>
            </c:strRef>
          </c:tx>
          <c:dPt>
            <c:idx val="0"/>
            <c:bubble3D val="0"/>
            <c:spPr>
              <a:solidFill>
                <a:sysClr val="window" lastClr="FFFFFF">
                  <a:lumMod val="50000"/>
                </a:sysClr>
              </a:solidFill>
            </c:spPr>
            <c:extLst>
              <c:ext xmlns:c16="http://schemas.microsoft.com/office/drawing/2014/chart" uri="{C3380CC4-5D6E-409C-BE32-E72D297353CC}">
                <c16:uniqueId val="{00000001-4514-4956-9FFD-92BCBDA28AAD}"/>
              </c:ext>
            </c:extLst>
          </c:dPt>
          <c:dPt>
            <c:idx val="1"/>
            <c:bubble3D val="0"/>
            <c:spPr>
              <a:solidFill>
                <a:srgbClr val="DBDBDB"/>
              </a:solidFill>
            </c:spPr>
            <c:extLst>
              <c:ext xmlns:c16="http://schemas.microsoft.com/office/drawing/2014/chart" uri="{C3380CC4-5D6E-409C-BE32-E72D297353CC}">
                <c16:uniqueId val="{00000003-4514-4956-9FFD-92BCBDA28AAD}"/>
              </c:ext>
            </c:extLst>
          </c:dPt>
          <c:dLbls>
            <c:dLbl>
              <c:idx val="0"/>
              <c:spPr>
                <a:noFill/>
                <a:ln>
                  <a:noFill/>
                </a:ln>
                <a:effectLst/>
              </c:spPr>
              <c:txPr>
                <a:bodyPr wrap="square" lIns="38100" tIns="19050" rIns="38100" bIns="19050" anchor="ctr">
                  <a:spAutoFit/>
                </a:bodyPr>
                <a:lstStyle/>
                <a:p>
                  <a:pPr>
                    <a:defRPr sz="1000" b="1">
                      <a:solidFill>
                        <a:schemeClr val="bg1"/>
                      </a:solidFill>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4514-4956-9FFD-92BCBDA28AAD}"/>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extLst>
          </c:dLbls>
          <c:cat>
            <c:strRef>
              <c:f>Sheet1!$B$1:$C$1</c:f>
              <c:strCache>
                <c:ptCount val="2"/>
                <c:pt idx="0">
                  <c:v>that you trust</c:v>
                </c:pt>
                <c:pt idx="1">
                  <c:v>not trust</c:v>
                </c:pt>
              </c:strCache>
            </c:strRef>
          </c:cat>
          <c:val>
            <c:numRef>
              <c:f>Sheet1!$B$4:$C$4</c:f>
              <c:numCache>
                <c:formatCode>0%</c:formatCode>
                <c:ptCount val="2"/>
                <c:pt idx="0">
                  <c:v>0.19</c:v>
                </c:pt>
                <c:pt idx="1">
                  <c:v>0.81</c:v>
                </c:pt>
              </c:numCache>
            </c:numRef>
          </c:val>
          <c:extLst>
            <c:ext xmlns:c16="http://schemas.microsoft.com/office/drawing/2014/chart" uri="{C3380CC4-5D6E-409C-BE32-E72D297353CC}">
              <c16:uniqueId val="{00000004-4514-4956-9FFD-92BCBDA28AAD}"/>
            </c:ext>
          </c:extLst>
        </c:ser>
        <c:dLbls>
          <c:showLegendKey val="0"/>
          <c:showVal val="0"/>
          <c:showCatName val="0"/>
          <c:showSerName val="0"/>
          <c:showPercent val="0"/>
          <c:showBubbleSize val="0"/>
          <c:showLeaderLines val="1"/>
        </c:dLbls>
        <c:firstSliceAng val="0"/>
        <c:holeSize val="50"/>
      </c:doughnutChart>
    </c:plotArea>
    <c:plotVisOnly val="1"/>
    <c:dispBlanksAs val="gap"/>
    <c:showDLblsOverMax val="0"/>
  </c:chart>
  <c:txPr>
    <a:bodyPr/>
    <a:lstStyle/>
    <a:p>
      <a:pPr>
        <a:defRPr sz="1800"/>
      </a:pPr>
      <a:endParaRPr lang="en-US"/>
    </a:p>
  </c:txPr>
  <c:externalData r:id="rId2">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
          <c:y val="0"/>
          <c:w val="0.94552251395935427"/>
          <c:h val="1"/>
        </c:manualLayout>
      </c:layout>
      <c:doughnutChart>
        <c:varyColors val="1"/>
        <c:ser>
          <c:idx val="0"/>
          <c:order val="0"/>
          <c:tx>
            <c:strRef>
              <c:f>Sheet1!$A$3</c:f>
              <c:strCache>
                <c:ptCount val="1"/>
                <c:pt idx="0">
                  <c:v>Radio</c:v>
                </c:pt>
              </c:strCache>
            </c:strRef>
          </c:tx>
          <c:dPt>
            <c:idx val="0"/>
            <c:bubble3D val="0"/>
            <c:spPr>
              <a:solidFill>
                <a:sysClr val="window" lastClr="FFFFFF">
                  <a:lumMod val="50000"/>
                </a:sysClr>
              </a:solidFill>
            </c:spPr>
            <c:extLst>
              <c:ext xmlns:c16="http://schemas.microsoft.com/office/drawing/2014/chart" uri="{C3380CC4-5D6E-409C-BE32-E72D297353CC}">
                <c16:uniqueId val="{00000001-6C9C-4BC1-97DC-9812F36967C2}"/>
              </c:ext>
            </c:extLst>
          </c:dPt>
          <c:dPt>
            <c:idx val="1"/>
            <c:bubble3D val="0"/>
            <c:spPr>
              <a:solidFill>
                <a:srgbClr val="DBDBDB"/>
              </a:solidFill>
            </c:spPr>
            <c:extLst>
              <c:ext xmlns:c16="http://schemas.microsoft.com/office/drawing/2014/chart" uri="{C3380CC4-5D6E-409C-BE32-E72D297353CC}">
                <c16:uniqueId val="{00000003-6C9C-4BC1-97DC-9812F36967C2}"/>
              </c:ext>
            </c:extLst>
          </c:dPt>
          <c:dLbls>
            <c:dLbl>
              <c:idx val="0"/>
              <c:spPr>
                <a:noFill/>
                <a:ln>
                  <a:noFill/>
                </a:ln>
                <a:effectLst/>
              </c:spPr>
              <c:txPr>
                <a:bodyPr wrap="square" lIns="38100" tIns="19050" rIns="38100" bIns="19050" anchor="ctr">
                  <a:spAutoFit/>
                </a:bodyPr>
                <a:lstStyle/>
                <a:p>
                  <a:pPr>
                    <a:defRPr sz="1000" b="1">
                      <a:solidFill>
                        <a:schemeClr val="bg1"/>
                      </a:solidFill>
                    </a:defRPr>
                  </a:pPr>
                  <a:endParaRPr lang="en-US"/>
                </a:p>
              </c:txPr>
              <c:showLegendKey val="0"/>
              <c:showVal val="1"/>
              <c:showCatName val="0"/>
              <c:showSerName val="0"/>
              <c:showPercent val="0"/>
              <c:showBubbleSize val="0"/>
              <c:extLst>
                <c:ext xmlns:c16="http://schemas.microsoft.com/office/drawing/2014/chart" uri="{C3380CC4-5D6E-409C-BE32-E72D297353CC}">
                  <c16:uniqueId val="{00000001-6C9C-4BC1-97DC-9812F36967C2}"/>
                </c:ext>
              </c:extLst>
            </c:dLbl>
            <c:dLbl>
              <c:idx val="1"/>
              <c:delete val="1"/>
              <c:extLst>
                <c:ext xmlns:c15="http://schemas.microsoft.com/office/drawing/2012/chart" uri="{CE6537A1-D6FC-4f65-9D91-7224C49458BB}"/>
                <c:ext xmlns:c16="http://schemas.microsoft.com/office/drawing/2014/chart" uri="{C3380CC4-5D6E-409C-BE32-E72D297353CC}">
                  <c16:uniqueId val="{00000003-6C9C-4BC1-97DC-9812F36967C2}"/>
                </c:ext>
              </c:extLst>
            </c:dLbl>
            <c:spPr>
              <a:noFill/>
              <a:ln>
                <a:noFill/>
              </a:ln>
              <a:effectLst/>
            </c:spPr>
            <c:showLegendKey val="0"/>
            <c:showVal val="1"/>
            <c:showCatName val="0"/>
            <c:showSerName val="0"/>
            <c:showPercent val="0"/>
            <c:showBubbleSize val="0"/>
            <c:showLeaderLines val="1"/>
            <c:extLst>
              <c:ext xmlns:c15="http://schemas.microsoft.com/office/drawing/2012/chart" uri="{CE6537A1-D6FC-4f65-9D91-7224C49458BB}"/>
            </c:extLst>
          </c:dLbls>
          <c:cat>
            <c:strRef>
              <c:f>Sheet1!$B$1:$C$1</c:f>
              <c:strCache>
                <c:ptCount val="2"/>
                <c:pt idx="0">
                  <c:v>that you trust</c:v>
                </c:pt>
                <c:pt idx="1">
                  <c:v>not trust</c:v>
                </c:pt>
              </c:strCache>
            </c:strRef>
          </c:cat>
          <c:val>
            <c:numRef>
              <c:f>Sheet1!$B$3:$C$3</c:f>
              <c:numCache>
                <c:formatCode>0%</c:formatCode>
                <c:ptCount val="2"/>
                <c:pt idx="0">
                  <c:v>0.16</c:v>
                </c:pt>
                <c:pt idx="1">
                  <c:v>0.84</c:v>
                </c:pt>
              </c:numCache>
            </c:numRef>
          </c:val>
          <c:extLst>
            <c:ext xmlns:c16="http://schemas.microsoft.com/office/drawing/2014/chart" uri="{C3380CC4-5D6E-409C-BE32-E72D297353CC}">
              <c16:uniqueId val="{00000004-6C9C-4BC1-97DC-9812F36967C2}"/>
            </c:ext>
          </c:extLst>
        </c:ser>
        <c:dLbls>
          <c:showLegendKey val="0"/>
          <c:showVal val="0"/>
          <c:showCatName val="0"/>
          <c:showSerName val="0"/>
          <c:showPercent val="0"/>
          <c:showBubbleSize val="0"/>
          <c:showLeaderLines val="1"/>
        </c:dLbls>
        <c:firstSliceAng val="0"/>
        <c:holeSize val="50"/>
      </c:doughnutChart>
    </c:plotArea>
    <c:plotVisOnly val="1"/>
    <c:dispBlanksAs val="gap"/>
    <c:showDLblsOverMax val="0"/>
  </c:chart>
  <c:txPr>
    <a:bodyPr/>
    <a:lstStyle/>
    <a:p>
      <a:pPr>
        <a:defRPr sz="1800"/>
      </a:pPr>
      <a:endParaRPr lang="en-US"/>
    </a:p>
  </c:txPr>
  <c:externalData r:id="rId2">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
          <c:y val="0"/>
          <c:w val="0.94552251395935427"/>
          <c:h val="1"/>
        </c:manualLayout>
      </c:layout>
      <c:doughnutChart>
        <c:varyColors val="1"/>
        <c:ser>
          <c:idx val="0"/>
          <c:order val="0"/>
          <c:tx>
            <c:strRef>
              <c:f>Sheet1!$A$2</c:f>
              <c:strCache>
                <c:ptCount val="1"/>
                <c:pt idx="0">
                  <c:v>TV</c:v>
                </c:pt>
              </c:strCache>
            </c:strRef>
          </c:tx>
          <c:dPt>
            <c:idx val="0"/>
            <c:bubble3D val="0"/>
            <c:spPr>
              <a:solidFill>
                <a:schemeClr val="accent1"/>
              </a:solidFill>
            </c:spPr>
            <c:extLst>
              <c:ext xmlns:c16="http://schemas.microsoft.com/office/drawing/2014/chart" uri="{C3380CC4-5D6E-409C-BE32-E72D297353CC}">
                <c16:uniqueId val="{00000001-4C3A-4E55-8188-C4C22B9DF0B7}"/>
              </c:ext>
            </c:extLst>
          </c:dPt>
          <c:dPt>
            <c:idx val="1"/>
            <c:bubble3D val="0"/>
            <c:spPr>
              <a:solidFill>
                <a:srgbClr val="4D4D4D">
                  <a:lumMod val="20000"/>
                  <a:lumOff val="80000"/>
                </a:srgbClr>
              </a:solidFill>
            </c:spPr>
            <c:extLst>
              <c:ext xmlns:c16="http://schemas.microsoft.com/office/drawing/2014/chart" uri="{C3380CC4-5D6E-409C-BE32-E72D297353CC}">
                <c16:uniqueId val="{00000003-4C3A-4E55-8188-C4C22B9DF0B7}"/>
              </c:ext>
            </c:extLst>
          </c:dPt>
          <c:dLbls>
            <c:dLbl>
              <c:idx val="0"/>
              <c:spPr>
                <a:noFill/>
                <a:ln>
                  <a:noFill/>
                </a:ln>
                <a:effectLst/>
              </c:spPr>
              <c:txPr>
                <a:bodyPr/>
                <a:lstStyle/>
                <a:p>
                  <a:pPr>
                    <a:defRPr sz="1200" b="1">
                      <a:solidFill>
                        <a:schemeClr val="bg1"/>
                      </a:solidFill>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4C3A-4E55-8188-C4C22B9DF0B7}"/>
                </c:ext>
              </c:extLst>
            </c:dLbl>
            <c:spPr>
              <a:noFill/>
              <a:ln>
                <a:noFill/>
              </a:ln>
              <a:effectLst/>
            </c:spPr>
            <c:txPr>
              <a:bodyPr/>
              <a:lstStyle/>
              <a:p>
                <a:pPr>
                  <a:defRPr sz="1200">
                    <a:solidFill>
                      <a:schemeClr val="bg1"/>
                    </a:solidFill>
                  </a:defRPr>
                </a:pPr>
                <a:endParaRPr lang="en-US"/>
              </a:p>
            </c:txPr>
            <c:showLegendKey val="0"/>
            <c:showVal val="0"/>
            <c:showCatName val="0"/>
            <c:showSerName val="0"/>
            <c:showPercent val="0"/>
            <c:showBubbleSize val="0"/>
            <c:extLst>
              <c:ext xmlns:c15="http://schemas.microsoft.com/office/drawing/2012/chart" uri="{CE6537A1-D6FC-4f65-9D91-7224C49458BB}"/>
            </c:extLst>
          </c:dLbls>
          <c:cat>
            <c:strRef>
              <c:f>Sheet1!$B$1:$C$1</c:f>
              <c:strCache>
                <c:ptCount val="2"/>
                <c:pt idx="0">
                  <c:v>that you trust</c:v>
                </c:pt>
                <c:pt idx="1">
                  <c:v>that you don't trust</c:v>
                </c:pt>
              </c:strCache>
            </c:strRef>
          </c:cat>
          <c:val>
            <c:numRef>
              <c:f>Sheet1!$B$2:$C$2</c:f>
              <c:numCache>
                <c:formatCode>0%</c:formatCode>
                <c:ptCount val="2"/>
                <c:pt idx="0">
                  <c:v>0.35</c:v>
                </c:pt>
                <c:pt idx="1">
                  <c:v>0.65</c:v>
                </c:pt>
              </c:numCache>
            </c:numRef>
          </c:val>
          <c:extLst>
            <c:ext xmlns:c16="http://schemas.microsoft.com/office/drawing/2014/chart" uri="{C3380CC4-5D6E-409C-BE32-E72D297353CC}">
              <c16:uniqueId val="{00000004-4C3A-4E55-8188-C4C22B9DF0B7}"/>
            </c:ext>
          </c:extLst>
        </c:ser>
        <c:dLbls>
          <c:showLegendKey val="0"/>
          <c:showVal val="0"/>
          <c:showCatName val="0"/>
          <c:showSerName val="0"/>
          <c:showPercent val="0"/>
          <c:showBubbleSize val="0"/>
          <c:showLeaderLines val="1"/>
        </c:dLbls>
        <c:firstSliceAng val="0"/>
        <c:holeSize val="50"/>
      </c:doughnutChart>
    </c:plotArea>
    <c:plotVisOnly val="1"/>
    <c:dispBlanksAs val="gap"/>
    <c:showDLblsOverMax val="0"/>
  </c:chart>
  <c:txPr>
    <a:bodyPr/>
    <a:lstStyle/>
    <a:p>
      <a:pPr>
        <a:defRPr sz="1800"/>
      </a:pPr>
      <a:endParaRPr lang="en-US"/>
    </a:p>
  </c:txPr>
  <c:externalData r:id="rId2">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
          <c:y val="0"/>
          <c:w val="0.94552251395935427"/>
          <c:h val="1"/>
        </c:manualLayout>
      </c:layout>
      <c:doughnutChart>
        <c:varyColors val="1"/>
        <c:ser>
          <c:idx val="0"/>
          <c:order val="0"/>
          <c:tx>
            <c:strRef>
              <c:f>Sheet1!$A$8</c:f>
              <c:strCache>
                <c:ptCount val="1"/>
                <c:pt idx="0">
                  <c:v>Social media sites such as Twitter or Facebook</c:v>
                </c:pt>
              </c:strCache>
            </c:strRef>
          </c:tx>
          <c:dPt>
            <c:idx val="0"/>
            <c:bubble3D val="0"/>
            <c:spPr>
              <a:solidFill>
                <a:sysClr val="window" lastClr="FFFFFF">
                  <a:lumMod val="50000"/>
                </a:sysClr>
              </a:solidFill>
            </c:spPr>
            <c:extLst>
              <c:ext xmlns:c16="http://schemas.microsoft.com/office/drawing/2014/chart" uri="{C3380CC4-5D6E-409C-BE32-E72D297353CC}">
                <c16:uniqueId val="{00000001-4E55-4228-8F6B-876AF989A6F3}"/>
              </c:ext>
            </c:extLst>
          </c:dPt>
          <c:dPt>
            <c:idx val="1"/>
            <c:bubble3D val="0"/>
            <c:spPr>
              <a:solidFill>
                <a:srgbClr val="DBDBDB"/>
              </a:solidFill>
            </c:spPr>
            <c:extLst>
              <c:ext xmlns:c16="http://schemas.microsoft.com/office/drawing/2014/chart" uri="{C3380CC4-5D6E-409C-BE32-E72D297353CC}">
                <c16:uniqueId val="{00000003-4E55-4228-8F6B-876AF989A6F3}"/>
              </c:ext>
            </c:extLst>
          </c:dPt>
          <c:dLbls>
            <c:dLbl>
              <c:idx val="0"/>
              <c:spPr>
                <a:noFill/>
                <a:ln>
                  <a:noFill/>
                </a:ln>
                <a:effectLst/>
              </c:spPr>
              <c:txPr>
                <a:bodyPr wrap="square" lIns="38100" tIns="19050" rIns="38100" bIns="19050" anchor="ctr">
                  <a:spAutoFit/>
                </a:bodyPr>
                <a:lstStyle/>
                <a:p>
                  <a:pPr>
                    <a:defRPr sz="1000" b="1">
                      <a:solidFill>
                        <a:schemeClr val="bg1"/>
                      </a:solidFill>
                    </a:defRPr>
                  </a:pPr>
                  <a:endParaRPr lang="en-US"/>
                </a:p>
              </c:txPr>
              <c:showLegendKey val="0"/>
              <c:showVal val="1"/>
              <c:showCatName val="0"/>
              <c:showSerName val="0"/>
              <c:showPercent val="0"/>
              <c:showBubbleSize val="0"/>
              <c:extLst>
                <c:ext xmlns:c16="http://schemas.microsoft.com/office/drawing/2014/chart" uri="{C3380CC4-5D6E-409C-BE32-E72D297353CC}">
                  <c16:uniqueId val="{00000001-4E55-4228-8F6B-876AF989A6F3}"/>
                </c:ext>
              </c:extLst>
            </c:dLbl>
            <c:dLbl>
              <c:idx val="1"/>
              <c:delete val="1"/>
              <c:extLst>
                <c:ext xmlns:c15="http://schemas.microsoft.com/office/drawing/2012/chart" uri="{CE6537A1-D6FC-4f65-9D91-7224C49458BB}"/>
                <c:ext xmlns:c16="http://schemas.microsoft.com/office/drawing/2014/chart" uri="{C3380CC4-5D6E-409C-BE32-E72D297353CC}">
                  <c16:uniqueId val="{00000003-4E55-4228-8F6B-876AF989A6F3}"/>
                </c:ext>
              </c:extLst>
            </c:dLbl>
            <c:spPr>
              <a:noFill/>
              <a:ln>
                <a:noFill/>
              </a:ln>
              <a:effectLst/>
            </c:spPr>
            <c:showLegendKey val="0"/>
            <c:showVal val="1"/>
            <c:showCatName val="0"/>
            <c:showSerName val="0"/>
            <c:showPercent val="0"/>
            <c:showBubbleSize val="0"/>
            <c:showLeaderLines val="1"/>
            <c:extLst>
              <c:ext xmlns:c15="http://schemas.microsoft.com/office/drawing/2012/chart" uri="{CE6537A1-D6FC-4f65-9D91-7224C49458BB}"/>
            </c:extLst>
          </c:dLbls>
          <c:cat>
            <c:strRef>
              <c:f>Sheet1!$B$1:$C$1</c:f>
              <c:strCache>
                <c:ptCount val="2"/>
                <c:pt idx="0">
                  <c:v>Makes you feel emotional</c:v>
                </c:pt>
                <c:pt idx="1">
                  <c:v>Doesn't make you feel emotional</c:v>
                </c:pt>
              </c:strCache>
            </c:strRef>
          </c:cat>
          <c:val>
            <c:numRef>
              <c:f>Sheet1!$B$8:$C$8</c:f>
              <c:numCache>
                <c:formatCode>0%</c:formatCode>
                <c:ptCount val="2"/>
                <c:pt idx="0">
                  <c:v>0.06</c:v>
                </c:pt>
                <c:pt idx="1">
                  <c:v>0.94</c:v>
                </c:pt>
              </c:numCache>
            </c:numRef>
          </c:val>
          <c:extLst>
            <c:ext xmlns:c16="http://schemas.microsoft.com/office/drawing/2014/chart" uri="{C3380CC4-5D6E-409C-BE32-E72D297353CC}">
              <c16:uniqueId val="{00000004-4E55-4228-8F6B-876AF989A6F3}"/>
            </c:ext>
          </c:extLst>
        </c:ser>
        <c:dLbls>
          <c:showLegendKey val="0"/>
          <c:showVal val="0"/>
          <c:showCatName val="0"/>
          <c:showSerName val="0"/>
          <c:showPercent val="0"/>
          <c:showBubbleSize val="0"/>
          <c:showLeaderLines val="1"/>
        </c:dLbls>
        <c:firstSliceAng val="0"/>
        <c:holeSize val="50"/>
      </c:doughnutChart>
    </c:plotArea>
    <c:plotVisOnly val="1"/>
    <c:dispBlanksAs val="gap"/>
    <c:showDLblsOverMax val="0"/>
  </c:chart>
  <c:txPr>
    <a:bodyPr/>
    <a:lstStyle/>
    <a:p>
      <a:pPr>
        <a:defRPr sz="1800"/>
      </a:pPr>
      <a:endParaRPr lang="en-US"/>
    </a:p>
  </c:txPr>
  <c:externalData r:id="rId2">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_rels/drawing1.xml.rels><?xml version="1.0" encoding="UTF-8" standalone="yes"?>
<Relationships xmlns="http://schemas.openxmlformats.org/package/2006/relationships"><Relationship Id="rId1" Type="http://schemas.openxmlformats.org/officeDocument/2006/relationships/image" Target="../media/image52.png"/></Relationships>
</file>

<file path=ppt/drawings/drawing1.xml><?xml version="1.0" encoding="utf-8"?>
<c:userShapes xmlns:c="http://schemas.openxmlformats.org/drawingml/2006/chart">
  <cdr:relSizeAnchor xmlns:cdr="http://schemas.openxmlformats.org/drawingml/2006/chartDrawing">
    <cdr:from>
      <cdr:x>0.60384</cdr:x>
      <cdr:y>0.76442</cdr:y>
    </cdr:from>
    <cdr:to>
      <cdr:x>0.63057</cdr:x>
      <cdr:y>0.79601</cdr:y>
    </cdr:to>
    <cdr:pic>
      <cdr:nvPicPr>
        <cdr:cNvPr id="3" name="chart">
          <a:extLst xmlns:a="http://schemas.openxmlformats.org/drawingml/2006/main">
            <a:ext uri="{FF2B5EF4-FFF2-40B4-BE49-F238E27FC236}">
              <a16:creationId xmlns:a16="http://schemas.microsoft.com/office/drawing/2014/main" id="{5483F8E7-E44C-347E-E9C0-FCCB3F7D0CD5}"/>
            </a:ext>
          </a:extLst>
        </cdr:cNvPr>
        <cdr:cNvPicPr>
          <a:picLocks xmlns:a="http://schemas.openxmlformats.org/drawingml/2006/main" noChangeAspect="1"/>
        </cdr:cNvPicPr>
      </cdr:nvPicPr>
      <cdr:blipFill>
        <a:blip xmlns:a="http://schemas.openxmlformats.org/drawingml/2006/main" xmlns:r="http://schemas.openxmlformats.org/officeDocument/2006/relationships" r:embed="rId1"/>
        <a:stretch xmlns:a="http://schemas.openxmlformats.org/drawingml/2006/main">
          <a:fillRect/>
        </a:stretch>
      </cdr:blipFill>
      <cdr:spPr>
        <a:xfrm xmlns:a="http://schemas.openxmlformats.org/drawingml/2006/main">
          <a:off x="6845337" y="3167435"/>
          <a:ext cx="303022" cy="130911"/>
        </a:xfrm>
        <a:prstGeom xmlns:a="http://schemas.openxmlformats.org/drawingml/2006/main" prst="rect">
          <a:avLst/>
        </a:prstGeom>
      </cdr:spPr>
    </cdr:pic>
  </cdr:relSizeAnchor>
  <cdr:relSizeAnchor xmlns:cdr="http://schemas.openxmlformats.org/drawingml/2006/chartDrawing">
    <cdr:from>
      <cdr:x>0.5832</cdr:x>
      <cdr:y>0.79962</cdr:y>
    </cdr:from>
    <cdr:to>
      <cdr:x>0.59887</cdr:x>
      <cdr:y>0.82074</cdr:y>
    </cdr:to>
    <cdr:cxnSp macro="">
      <cdr:nvCxnSpPr>
        <cdr:cNvPr id="4" name="Straight Arrow Connector 3">
          <a:extLst xmlns:a="http://schemas.openxmlformats.org/drawingml/2006/main">
            <a:ext uri="{FF2B5EF4-FFF2-40B4-BE49-F238E27FC236}">
              <a16:creationId xmlns:a16="http://schemas.microsoft.com/office/drawing/2014/main" id="{FEDC394F-7CD4-846F-1A59-61B20987D339}"/>
            </a:ext>
          </a:extLst>
        </cdr:cNvPr>
        <cdr:cNvCxnSpPr/>
      </cdr:nvCxnSpPr>
      <cdr:spPr>
        <a:xfrm xmlns:a="http://schemas.openxmlformats.org/drawingml/2006/main" flipH="1">
          <a:off x="6611414" y="3313295"/>
          <a:ext cx="177642" cy="87513"/>
        </a:xfrm>
        <a:prstGeom xmlns:a="http://schemas.openxmlformats.org/drawingml/2006/main" prst="straightConnector1">
          <a:avLst/>
        </a:prstGeom>
        <a:ln xmlns:a="http://schemas.openxmlformats.org/drawingml/2006/main">
          <a:tailEnd type="triangle"/>
        </a:ln>
      </cdr:spPr>
      <cdr:style>
        <a:lnRef xmlns:a="http://schemas.openxmlformats.org/drawingml/2006/main" idx="1">
          <a:schemeClr val="dk1"/>
        </a:lnRef>
        <a:fillRef xmlns:a="http://schemas.openxmlformats.org/drawingml/2006/main" idx="0">
          <a:schemeClr val="dk1"/>
        </a:fillRef>
        <a:effectRef xmlns:a="http://schemas.openxmlformats.org/drawingml/2006/main" idx="0">
          <a:schemeClr val="dk1"/>
        </a:effectRef>
        <a:fontRef xmlns:a="http://schemas.openxmlformats.org/drawingml/2006/main" idx="minor">
          <a:schemeClr val="tx1"/>
        </a:fontRef>
      </cdr:style>
    </cdr:cxnSp>
  </cdr:relSizeAnchor>
  <cdr:relSizeAnchor xmlns:cdr="http://schemas.openxmlformats.org/drawingml/2006/chartDrawing">
    <cdr:from>
      <cdr:x>0.40936</cdr:x>
      <cdr:y>0.80136</cdr:y>
    </cdr:from>
    <cdr:to>
      <cdr:x>0.42689</cdr:x>
      <cdr:y>0.8277</cdr:y>
    </cdr:to>
    <cdr:cxnSp macro="">
      <cdr:nvCxnSpPr>
        <cdr:cNvPr id="5" name="Straight Arrow Connector 4">
          <a:extLst xmlns:a="http://schemas.openxmlformats.org/drawingml/2006/main">
            <a:ext uri="{FF2B5EF4-FFF2-40B4-BE49-F238E27FC236}">
              <a16:creationId xmlns:a16="http://schemas.microsoft.com/office/drawing/2014/main" id="{5B111D02-C2DF-F6BD-79C3-6659B3D653FE}"/>
            </a:ext>
          </a:extLst>
        </cdr:cNvPr>
        <cdr:cNvCxnSpPr/>
      </cdr:nvCxnSpPr>
      <cdr:spPr>
        <a:xfrm xmlns:a="http://schemas.openxmlformats.org/drawingml/2006/main">
          <a:off x="4640616" y="3320502"/>
          <a:ext cx="198727" cy="109142"/>
        </a:xfrm>
        <a:prstGeom xmlns:a="http://schemas.openxmlformats.org/drawingml/2006/main" prst="straightConnector1">
          <a:avLst/>
        </a:prstGeom>
        <a:ln xmlns:a="http://schemas.openxmlformats.org/drawingml/2006/main">
          <a:tailEnd type="triangle"/>
        </a:ln>
      </cdr:spPr>
      <cdr:style>
        <a:lnRef xmlns:a="http://schemas.openxmlformats.org/drawingml/2006/main" idx="1">
          <a:schemeClr val="dk1"/>
        </a:lnRef>
        <a:fillRef xmlns:a="http://schemas.openxmlformats.org/drawingml/2006/main" idx="0">
          <a:schemeClr val="dk1"/>
        </a:fillRef>
        <a:effectRef xmlns:a="http://schemas.openxmlformats.org/drawingml/2006/main" idx="0">
          <a:schemeClr val="dk1"/>
        </a:effectRef>
        <a:fontRef xmlns:a="http://schemas.openxmlformats.org/drawingml/2006/main" idx="minor">
          <a:schemeClr val="tx1"/>
        </a:fontRef>
      </cdr:style>
    </cdr:cxnSp>
  </cdr:relSizeAnchor>
  <cdr:relSizeAnchor xmlns:cdr="http://schemas.openxmlformats.org/drawingml/2006/chartDrawing">
    <cdr:from>
      <cdr:x>0.34927</cdr:x>
      <cdr:y>0.74656</cdr:y>
    </cdr:from>
    <cdr:to>
      <cdr:x>0.42996</cdr:x>
      <cdr:y>0.80943</cdr:y>
    </cdr:to>
    <cdr:sp macro="" textlink="">
      <cdr:nvSpPr>
        <cdr:cNvPr id="8" name="TextBox 1"/>
        <cdr:cNvSpPr txBox="1"/>
      </cdr:nvSpPr>
      <cdr:spPr>
        <a:xfrm xmlns:a="http://schemas.openxmlformats.org/drawingml/2006/main">
          <a:off x="3959428" y="3093453"/>
          <a:ext cx="914734" cy="260508"/>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GB" sz="1100" b="1" dirty="0"/>
            <a:t>Other SVOD</a:t>
          </a:r>
        </a:p>
      </cdr:txBody>
    </cdr:sp>
  </cdr:relSizeAnchor>
  <cdr:relSizeAnchor xmlns:cdr="http://schemas.openxmlformats.org/drawingml/2006/chartDrawing">
    <cdr:from>
      <cdr:x>0.18835</cdr:x>
      <cdr:y>0.74656</cdr:y>
    </cdr:from>
    <cdr:to>
      <cdr:x>0.2427</cdr:x>
      <cdr:y>0.80943</cdr:y>
    </cdr:to>
    <cdr:sp macro="" textlink="">
      <cdr:nvSpPr>
        <cdr:cNvPr id="2" name="TextBox 1">
          <a:extLst xmlns:a="http://schemas.openxmlformats.org/drawingml/2006/main">
            <a:ext uri="{FF2B5EF4-FFF2-40B4-BE49-F238E27FC236}">
              <a16:creationId xmlns:a16="http://schemas.microsoft.com/office/drawing/2014/main" id="{C2251149-743D-6385-6338-43E485F71B42}"/>
            </a:ext>
          </a:extLst>
        </cdr:cNvPr>
        <cdr:cNvSpPr txBox="1"/>
      </cdr:nvSpPr>
      <cdr:spPr>
        <a:xfrm xmlns:a="http://schemas.openxmlformats.org/drawingml/2006/main">
          <a:off x="2135169" y="3093453"/>
          <a:ext cx="616198" cy="260508"/>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GB" sz="1100" b="1" dirty="0"/>
            <a:t>Other AVOD</a:t>
          </a:r>
        </a:p>
      </cdr:txBody>
    </cdr:sp>
  </cdr:relSizeAnchor>
  <cdr:relSizeAnchor xmlns:cdr="http://schemas.openxmlformats.org/drawingml/2006/chartDrawing">
    <cdr:from>
      <cdr:x>0.23551</cdr:x>
      <cdr:y>0.81377</cdr:y>
    </cdr:from>
    <cdr:to>
      <cdr:x>0.25086</cdr:x>
      <cdr:y>0.84087</cdr:y>
    </cdr:to>
    <cdr:cxnSp macro="">
      <cdr:nvCxnSpPr>
        <cdr:cNvPr id="6" name="Straight Arrow Connector 5">
          <a:extLst xmlns:a="http://schemas.openxmlformats.org/drawingml/2006/main">
            <a:ext uri="{FF2B5EF4-FFF2-40B4-BE49-F238E27FC236}">
              <a16:creationId xmlns:a16="http://schemas.microsoft.com/office/drawing/2014/main" id="{CD45FCD0-4BAA-768A-C94E-5B18B59D9E95}"/>
            </a:ext>
          </a:extLst>
        </cdr:cNvPr>
        <cdr:cNvCxnSpPr/>
      </cdr:nvCxnSpPr>
      <cdr:spPr>
        <a:xfrm xmlns:a="http://schemas.openxmlformats.org/drawingml/2006/main">
          <a:off x="2669789" y="3371925"/>
          <a:ext cx="174004" cy="112289"/>
        </a:xfrm>
        <a:prstGeom xmlns:a="http://schemas.openxmlformats.org/drawingml/2006/main" prst="straightConnector1">
          <a:avLst/>
        </a:prstGeom>
        <a:ln xmlns:a="http://schemas.openxmlformats.org/drawingml/2006/main">
          <a:tailEnd type="triangle"/>
        </a:ln>
      </cdr:spPr>
      <cdr:style>
        <a:lnRef xmlns:a="http://schemas.openxmlformats.org/drawingml/2006/main" idx="1">
          <a:schemeClr val="dk1"/>
        </a:lnRef>
        <a:fillRef xmlns:a="http://schemas.openxmlformats.org/drawingml/2006/main" idx="0">
          <a:schemeClr val="dk1"/>
        </a:fillRef>
        <a:effectRef xmlns:a="http://schemas.openxmlformats.org/drawingml/2006/main" idx="0">
          <a:schemeClr val="dk1"/>
        </a:effectRef>
        <a:fontRef xmlns:a="http://schemas.openxmlformats.org/drawingml/2006/main" idx="minor">
          <a:schemeClr val="tx1"/>
        </a:fontRef>
      </cdr:style>
    </cdr:cxnSp>
  </cdr:relSizeAnchor>
</c:userShapes>
</file>

<file path=ppt/handoutMasters/_rels/handoutMaster1.xml.rels><?xml version="1.0" encoding="UTF-8" standalone="yes"?>
<Relationships xmlns="http://schemas.openxmlformats.org/package/2006/relationships"><Relationship Id="rId2" Type="http://schemas.openxmlformats.org/officeDocument/2006/relationships/tags" Target="../tags/tag120.xml"/><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85558" cy="502835"/>
          </a:xfrm>
          <a:prstGeom prst="rect">
            <a:avLst/>
          </a:prstGeom>
        </p:spPr>
        <p:txBody>
          <a:bodyPr vert="horz" lIns="96634" tIns="48317" rIns="96634" bIns="48317" rtlCol="0"/>
          <a:lstStyle>
            <a:lvl1pPr algn="l">
              <a:defRPr sz="1300"/>
            </a:lvl1pPr>
          </a:lstStyle>
          <a:p>
            <a:endParaRPr lang="en-GB"/>
          </a:p>
        </p:txBody>
      </p:sp>
      <p:sp>
        <p:nvSpPr>
          <p:cNvPr id="3" name="Date Placeholder 2"/>
          <p:cNvSpPr>
            <a:spLocks noGrp="1"/>
          </p:cNvSpPr>
          <p:nvPr>
            <p:ph type="dt" sz="quarter" idx="1"/>
          </p:nvPr>
        </p:nvSpPr>
        <p:spPr>
          <a:xfrm>
            <a:off x="3902597" y="0"/>
            <a:ext cx="2985558" cy="502835"/>
          </a:xfrm>
          <a:prstGeom prst="rect">
            <a:avLst/>
          </a:prstGeom>
        </p:spPr>
        <p:txBody>
          <a:bodyPr vert="horz" lIns="96634" tIns="48317" rIns="96634" bIns="48317" rtlCol="0"/>
          <a:lstStyle>
            <a:lvl1pPr algn="r">
              <a:defRPr sz="1300"/>
            </a:lvl1pPr>
          </a:lstStyle>
          <a:p>
            <a:fld id="{856BA460-DC86-49AC-90AA-86C1E02239B2}" type="datetimeFigureOut">
              <a:rPr lang="en-GB" smtClean="0"/>
              <a:t>17/08/2023</a:t>
            </a:fld>
            <a:endParaRPr lang="en-GB"/>
          </a:p>
        </p:txBody>
      </p:sp>
      <p:sp>
        <p:nvSpPr>
          <p:cNvPr id="4" name="Footer Placeholder 3"/>
          <p:cNvSpPr>
            <a:spLocks noGrp="1"/>
          </p:cNvSpPr>
          <p:nvPr>
            <p:ph type="ftr" sz="quarter" idx="2"/>
          </p:nvPr>
        </p:nvSpPr>
        <p:spPr>
          <a:xfrm>
            <a:off x="0" y="9519055"/>
            <a:ext cx="2985558" cy="502834"/>
          </a:xfrm>
          <a:prstGeom prst="rect">
            <a:avLst/>
          </a:prstGeom>
        </p:spPr>
        <p:txBody>
          <a:bodyPr vert="horz" lIns="96634" tIns="48317" rIns="96634" bIns="48317" rtlCol="0" anchor="b"/>
          <a:lstStyle>
            <a:lvl1pPr algn="l">
              <a:defRPr sz="1300"/>
            </a:lvl1pPr>
          </a:lstStyle>
          <a:p>
            <a:endParaRPr lang="en-GB"/>
          </a:p>
        </p:txBody>
      </p:sp>
      <p:sp>
        <p:nvSpPr>
          <p:cNvPr id="5" name="Slide Number Placeholder 4"/>
          <p:cNvSpPr>
            <a:spLocks noGrp="1"/>
          </p:cNvSpPr>
          <p:nvPr>
            <p:ph type="sldNum" sz="quarter" idx="3"/>
          </p:nvPr>
        </p:nvSpPr>
        <p:spPr>
          <a:xfrm>
            <a:off x="3902597" y="9519055"/>
            <a:ext cx="2985558" cy="502834"/>
          </a:xfrm>
          <a:prstGeom prst="rect">
            <a:avLst/>
          </a:prstGeom>
        </p:spPr>
        <p:txBody>
          <a:bodyPr vert="horz" lIns="96634" tIns="48317" rIns="96634" bIns="48317" rtlCol="0" anchor="b"/>
          <a:lstStyle>
            <a:lvl1pPr algn="r">
              <a:defRPr sz="1300"/>
            </a:lvl1pPr>
          </a:lstStyle>
          <a:p>
            <a:fld id="{08DDBEB2-BA40-44C0-A1B9-C3272EDE07E4}" type="slidenum">
              <a:rPr lang="en-GB" smtClean="0"/>
              <a:t>‹#›</a:t>
            </a:fld>
            <a:endParaRPr lang="en-GB"/>
          </a:p>
        </p:txBody>
      </p:sp>
    </p:spTree>
    <p:custDataLst>
      <p:tags r:id="rId2"/>
    </p:custDataLst>
    <p:extLst>
      <p:ext uri="{BB962C8B-B14F-4D97-AF65-F5344CB8AC3E}">
        <p14:creationId xmlns:p14="http://schemas.microsoft.com/office/powerpoint/2010/main" val="90238755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85558" cy="502835"/>
          </a:xfrm>
          <a:prstGeom prst="rect">
            <a:avLst/>
          </a:prstGeom>
        </p:spPr>
        <p:txBody>
          <a:bodyPr vert="horz" lIns="96634" tIns="48317" rIns="96634" bIns="48317" rtlCol="0"/>
          <a:lstStyle>
            <a:lvl1pPr algn="l">
              <a:defRPr sz="1300"/>
            </a:lvl1pPr>
          </a:lstStyle>
          <a:p>
            <a:endParaRPr lang="en-GB"/>
          </a:p>
        </p:txBody>
      </p:sp>
      <p:sp>
        <p:nvSpPr>
          <p:cNvPr id="3" name="Date Placeholder 2"/>
          <p:cNvSpPr>
            <a:spLocks noGrp="1"/>
          </p:cNvSpPr>
          <p:nvPr>
            <p:ph type="dt" idx="1"/>
          </p:nvPr>
        </p:nvSpPr>
        <p:spPr>
          <a:xfrm>
            <a:off x="3902597" y="0"/>
            <a:ext cx="2985558" cy="502835"/>
          </a:xfrm>
          <a:prstGeom prst="rect">
            <a:avLst/>
          </a:prstGeom>
        </p:spPr>
        <p:txBody>
          <a:bodyPr vert="horz" lIns="96634" tIns="48317" rIns="96634" bIns="48317" rtlCol="0"/>
          <a:lstStyle>
            <a:lvl1pPr algn="r">
              <a:defRPr sz="1300"/>
            </a:lvl1pPr>
          </a:lstStyle>
          <a:p>
            <a:fld id="{AC2C2853-E575-4BC1-90FA-3518084ECF7E}" type="datetimeFigureOut">
              <a:rPr lang="en-GB" smtClean="0"/>
              <a:t>17/08/2023</a:t>
            </a:fld>
            <a:endParaRPr lang="en-GB"/>
          </a:p>
        </p:txBody>
      </p:sp>
      <p:sp>
        <p:nvSpPr>
          <p:cNvPr id="4" name="Slide Image Placeholder 3"/>
          <p:cNvSpPr>
            <a:spLocks noGrp="1" noRot="1" noChangeAspect="1"/>
          </p:cNvSpPr>
          <p:nvPr>
            <p:ph type="sldImg" idx="2"/>
          </p:nvPr>
        </p:nvSpPr>
        <p:spPr>
          <a:xfrm>
            <a:off x="438150" y="1252538"/>
            <a:ext cx="6013450" cy="3382962"/>
          </a:xfrm>
          <a:prstGeom prst="rect">
            <a:avLst/>
          </a:prstGeom>
          <a:noFill/>
          <a:ln w="12700">
            <a:solidFill>
              <a:prstClr val="black"/>
            </a:solidFill>
          </a:ln>
        </p:spPr>
        <p:txBody>
          <a:bodyPr vert="horz" lIns="96634" tIns="48317" rIns="96634" bIns="48317" rtlCol="0" anchor="ctr"/>
          <a:lstStyle/>
          <a:p>
            <a:endParaRPr lang="en-GB"/>
          </a:p>
        </p:txBody>
      </p:sp>
      <p:sp>
        <p:nvSpPr>
          <p:cNvPr id="5" name="Notes Placeholder 4"/>
          <p:cNvSpPr>
            <a:spLocks noGrp="1"/>
          </p:cNvSpPr>
          <p:nvPr>
            <p:ph type="body" sz="quarter" idx="3"/>
          </p:nvPr>
        </p:nvSpPr>
        <p:spPr>
          <a:xfrm>
            <a:off x="688975" y="4823034"/>
            <a:ext cx="5511800" cy="3946118"/>
          </a:xfrm>
          <a:prstGeom prst="rect">
            <a:avLst/>
          </a:prstGeom>
        </p:spPr>
        <p:txBody>
          <a:bodyPr vert="horz" lIns="96634" tIns="48317" rIns="96634" bIns="48317"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519055"/>
            <a:ext cx="2985558" cy="502834"/>
          </a:xfrm>
          <a:prstGeom prst="rect">
            <a:avLst/>
          </a:prstGeom>
        </p:spPr>
        <p:txBody>
          <a:bodyPr vert="horz" lIns="96634" tIns="48317" rIns="96634" bIns="48317" rtlCol="0" anchor="b"/>
          <a:lstStyle>
            <a:lvl1pPr algn="l">
              <a:defRPr sz="1300"/>
            </a:lvl1pPr>
          </a:lstStyle>
          <a:p>
            <a:endParaRPr lang="en-GB"/>
          </a:p>
        </p:txBody>
      </p:sp>
      <p:sp>
        <p:nvSpPr>
          <p:cNvPr id="7" name="Slide Number Placeholder 6"/>
          <p:cNvSpPr>
            <a:spLocks noGrp="1"/>
          </p:cNvSpPr>
          <p:nvPr>
            <p:ph type="sldNum" sz="quarter" idx="5"/>
          </p:nvPr>
        </p:nvSpPr>
        <p:spPr>
          <a:xfrm>
            <a:off x="3902597" y="9519055"/>
            <a:ext cx="2985558" cy="502834"/>
          </a:xfrm>
          <a:prstGeom prst="rect">
            <a:avLst/>
          </a:prstGeom>
        </p:spPr>
        <p:txBody>
          <a:bodyPr vert="horz" lIns="96634" tIns="48317" rIns="96634" bIns="48317" rtlCol="0" anchor="b"/>
          <a:lstStyle>
            <a:lvl1pPr algn="r">
              <a:defRPr sz="1300"/>
            </a:lvl1pPr>
          </a:lstStyle>
          <a:p>
            <a:fld id="{BA0DFD36-33EA-4DB4-B32D-6EBE0B1D4496}" type="slidenum">
              <a:rPr lang="en-GB" smtClean="0"/>
              <a:t>‹#›</a:t>
            </a:fld>
            <a:endParaRPr lang="en-GB"/>
          </a:p>
        </p:txBody>
      </p:sp>
    </p:spTree>
    <p:extLst>
      <p:ext uri="{BB962C8B-B14F-4D97-AF65-F5344CB8AC3E}">
        <p14:creationId xmlns:p14="http://schemas.microsoft.com/office/powerpoint/2010/main" val="13268319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www.thinkbox.tv/Research/Thinkbox-research/The-Age-of-Television-the-needs-that-drive-us"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www.thinkbox.tv/research/thinkbox-research/demand-generation/" TargetMode="External"/><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www.thinkbox.tv/research/thinkbox-research/as-seen-on-tv-supercharging-your-small-business/" TargetMode="External"/><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3" Type="http://schemas.openxmlformats.org/officeDocument/2006/relationships/hyperlink" Target="https://ipa.co.uk/media/7699/ipa_crisis_in_creative_effectiveness_2019.pdf" TargetMode="External"/><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3" Type="http://schemas.openxmlformats.org/officeDocument/2006/relationships/hyperlink" Target="https://www.thinkbox.tv/research/media-mix-navigator/strategies-for-marketing-through-a-downturn/" TargetMode="External"/><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300" dirty="0"/>
              <a:t>Hello. Welcome to ‘TV advertising’s ultimate </a:t>
            </a:r>
            <a:r>
              <a:rPr lang="en-GB" sz="1300" dirty="0" err="1"/>
              <a:t>nickable</a:t>
            </a:r>
            <a:r>
              <a:rPr lang="en-GB" sz="1300" dirty="0"/>
              <a:t> charts’. This deck brings together the ultimate evidence which explains how and why TV is the most effective form of advertising – and is, in fact, becoming more effective.</a:t>
            </a:r>
          </a:p>
          <a:p>
            <a:endParaRPr lang="en-GB" sz="1300" dirty="0"/>
          </a:p>
          <a:p>
            <a:r>
              <a:rPr lang="en-GB" sz="1300" dirty="0"/>
              <a:t>If you have any questions about this deck – or would like more information on any topic – please contact us via info@thinkbox.tv.</a:t>
            </a:r>
          </a:p>
          <a:p>
            <a:endParaRPr lang="en-GB" sz="13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Calibri" panose="020F0502020204030204" pitchFamily="34" charset="0"/>
                <a:ea typeface="Calibri" panose="020F0502020204030204" pitchFamily="34" charset="0"/>
              </a:rPr>
              <a:t>Cover image by Raphael </a:t>
            </a:r>
            <a:r>
              <a:rPr lang="en-GB" sz="1800" dirty="0" err="1">
                <a:effectLst/>
                <a:latin typeface="Calibri" panose="020F0502020204030204" pitchFamily="34" charset="0"/>
                <a:ea typeface="Calibri" panose="020F0502020204030204" pitchFamily="34" charset="0"/>
              </a:rPr>
              <a:t>Rychetsky</a:t>
            </a:r>
            <a:r>
              <a:rPr lang="en-GB" sz="1800" dirty="0">
                <a:effectLst/>
                <a:latin typeface="Calibri" panose="020F0502020204030204" pitchFamily="34" charset="0"/>
                <a:ea typeface="Calibri" panose="020F0502020204030204" pitchFamily="34" charset="0"/>
              </a:rPr>
              <a:t> on </a:t>
            </a:r>
            <a:r>
              <a:rPr lang="en-GB" sz="1800" dirty="0" err="1">
                <a:effectLst/>
                <a:latin typeface="Calibri" panose="020F0502020204030204" pitchFamily="34" charset="0"/>
                <a:ea typeface="Calibri" panose="020F0502020204030204" pitchFamily="34" charset="0"/>
              </a:rPr>
              <a:t>Unsplash</a:t>
            </a:r>
            <a:endParaRPr lang="en-GB" sz="1800" dirty="0">
              <a:effectLst/>
              <a:latin typeface="Calibri" panose="020F0502020204030204" pitchFamily="34" charset="0"/>
              <a:ea typeface="Calibri" panose="020F0502020204030204" pitchFamily="34" charset="0"/>
            </a:endParaRPr>
          </a:p>
          <a:p>
            <a:endParaRPr lang="en-GB" sz="1300" dirty="0"/>
          </a:p>
          <a:p>
            <a:endParaRPr lang="en-GB" dirty="0"/>
          </a:p>
        </p:txBody>
      </p:sp>
      <p:sp>
        <p:nvSpPr>
          <p:cNvPr id="4" name="Slide Number Placeholder 3"/>
          <p:cNvSpPr>
            <a:spLocks noGrp="1"/>
          </p:cNvSpPr>
          <p:nvPr>
            <p:ph type="sldNum" sz="quarter" idx="10"/>
          </p:nvPr>
        </p:nvSpPr>
        <p:spPr/>
        <p:txBody>
          <a:bodyPr/>
          <a:lstStyle/>
          <a:p>
            <a:fld id="{BA0DFD36-33EA-4DB4-B32D-6EBE0B1D4496}" type="slidenum">
              <a:rPr lang="en-GB" smtClean="0"/>
              <a:t>1</a:t>
            </a:fld>
            <a:endParaRPr lang="en-GB"/>
          </a:p>
        </p:txBody>
      </p:sp>
    </p:spTree>
    <p:extLst>
      <p:ext uri="{BB962C8B-B14F-4D97-AF65-F5344CB8AC3E}">
        <p14:creationId xmlns:p14="http://schemas.microsoft.com/office/powerpoint/2010/main" val="400479831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b="1" i="0" u="none" strike="noStrike" baseline="0" dirty="0">
                <a:solidFill>
                  <a:srgbClr val="000000"/>
                </a:solidFill>
                <a:latin typeface="Founders Grotesk Bold"/>
              </a:rPr>
              <a:t>BVOD is vital to different audiences </a:t>
            </a:r>
            <a:endParaRPr lang="en-GB" sz="1800" b="0" i="0" u="none" strike="noStrike" baseline="0" dirty="0">
              <a:solidFill>
                <a:srgbClr val="000000"/>
              </a:solidFill>
              <a:latin typeface="Founders Grotesk Bold"/>
            </a:endParaRPr>
          </a:p>
          <a:p>
            <a:r>
              <a:rPr lang="en-GB" sz="1800" b="0" i="0" u="none" strike="noStrike" baseline="0" dirty="0">
                <a:solidFill>
                  <a:srgbClr val="000000"/>
                </a:solidFill>
                <a:latin typeface="Founders Grotesk Regular"/>
              </a:rPr>
              <a:t>Breaking down broadcaster TV into the different ways it can be accessed reveals the increasingly important role of BVOD for 16-34s, now 28% of all broadcaster TV viewing.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35AE6A-FC86-4838-A2A3-D08A46407DD3}"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6032636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338" fontAlgn="base">
              <a:spcBef>
                <a:spcPct val="30000"/>
              </a:spcBef>
              <a:spcAft>
                <a:spcPct val="0"/>
              </a:spcAft>
              <a:defRPr/>
            </a:pPr>
            <a:r>
              <a:rPr lang="en-GB" dirty="0">
                <a:solidFill>
                  <a:schemeClr val="bg1">
                    <a:lumMod val="50000"/>
                  </a:schemeClr>
                </a:solidFill>
              </a:rPr>
              <a:t>The Age of Television study, conducted by MTM, on behalf of Thinkbox, observed there are eight need states which define our video viewing habits:</a:t>
            </a:r>
            <a:endParaRPr lang="en-GB" baseline="0" dirty="0">
              <a:solidFill>
                <a:schemeClr val="bg1">
                  <a:lumMod val="50000"/>
                </a:schemeClr>
              </a:solidFill>
            </a:endParaRPr>
          </a:p>
          <a:p>
            <a:pPr defTabSz="966338" fontAlgn="base">
              <a:spcBef>
                <a:spcPct val="30000"/>
              </a:spcBef>
              <a:spcAft>
                <a:spcPct val="0"/>
              </a:spcAft>
              <a:defRPr/>
            </a:pPr>
            <a:endParaRPr lang="en-GB" baseline="0" dirty="0">
              <a:solidFill>
                <a:schemeClr val="bg1">
                  <a:lumMod val="50000"/>
                </a:schemeClr>
              </a:solidFill>
            </a:endParaRPr>
          </a:p>
          <a:p>
            <a:pPr marL="181188" indent="-181188" defTabSz="966338" fontAlgn="base">
              <a:spcBef>
                <a:spcPct val="30000"/>
              </a:spcBef>
              <a:spcAft>
                <a:spcPct val="0"/>
              </a:spcAft>
              <a:buFont typeface="Arial" panose="020B0604020202020204" pitchFamily="34" charset="0"/>
              <a:buChar char="•"/>
              <a:defRPr/>
            </a:pPr>
            <a:r>
              <a:rPr lang="en-GB" b="1" baseline="0" dirty="0">
                <a:solidFill>
                  <a:schemeClr val="bg1">
                    <a:lumMod val="50000"/>
                  </a:schemeClr>
                </a:solidFill>
              </a:rPr>
              <a:t>Escape</a:t>
            </a:r>
            <a:r>
              <a:rPr lang="en-GB" baseline="0" dirty="0">
                <a:solidFill>
                  <a:schemeClr val="bg1">
                    <a:lumMod val="50000"/>
                  </a:schemeClr>
                </a:solidFill>
              </a:rPr>
              <a:t> (7% viewing time) - </a:t>
            </a:r>
            <a:r>
              <a:rPr lang="en-GB" sz="1300" dirty="0"/>
              <a:t>The need to lose yourself in another world and become fully immersed in highly involving and engaging content .</a:t>
            </a:r>
            <a:endParaRPr lang="en-GB" baseline="0" dirty="0">
              <a:solidFill>
                <a:schemeClr val="bg1">
                  <a:lumMod val="50000"/>
                </a:schemeClr>
              </a:solidFill>
            </a:endParaRPr>
          </a:p>
          <a:p>
            <a:pPr marL="181188" indent="-181188" defTabSz="966338" fontAlgn="base">
              <a:spcBef>
                <a:spcPct val="30000"/>
              </a:spcBef>
              <a:spcAft>
                <a:spcPct val="0"/>
              </a:spcAft>
              <a:buFont typeface="Arial" panose="020B0604020202020204" pitchFamily="34" charset="0"/>
              <a:buChar char="•"/>
              <a:defRPr/>
            </a:pPr>
            <a:r>
              <a:rPr lang="en-GB" b="1" baseline="0" dirty="0">
                <a:solidFill>
                  <a:schemeClr val="bg1">
                    <a:lumMod val="50000"/>
                  </a:schemeClr>
                </a:solidFill>
              </a:rPr>
              <a:t>Experience</a:t>
            </a:r>
            <a:r>
              <a:rPr lang="en-GB" baseline="0" dirty="0">
                <a:solidFill>
                  <a:schemeClr val="bg1">
                    <a:lumMod val="50000"/>
                  </a:schemeClr>
                </a:solidFill>
              </a:rPr>
              <a:t> (10% viewing time) - </a:t>
            </a:r>
            <a:r>
              <a:rPr lang="en-GB" sz="1300" dirty="0"/>
              <a:t>The need to feel part of a shared viewing experience, either by watching live or being able to participate in a wider social conversation.</a:t>
            </a:r>
            <a:endParaRPr lang="en-GB" baseline="0" dirty="0">
              <a:solidFill>
                <a:schemeClr val="bg1">
                  <a:lumMod val="50000"/>
                </a:schemeClr>
              </a:solidFill>
            </a:endParaRPr>
          </a:p>
          <a:p>
            <a:pPr marL="181188" indent="-181188" defTabSz="966338" fontAlgn="base">
              <a:spcBef>
                <a:spcPct val="30000"/>
              </a:spcBef>
              <a:spcAft>
                <a:spcPct val="0"/>
              </a:spcAft>
              <a:buFont typeface="Arial" panose="020B0604020202020204" pitchFamily="34" charset="0"/>
              <a:buChar char="•"/>
              <a:defRPr/>
            </a:pPr>
            <a:r>
              <a:rPr lang="en-GB" b="1" baseline="0" dirty="0">
                <a:solidFill>
                  <a:schemeClr val="bg1">
                    <a:lumMod val="50000"/>
                  </a:schemeClr>
                </a:solidFill>
              </a:rPr>
              <a:t>In Touch </a:t>
            </a:r>
            <a:r>
              <a:rPr lang="en-GB" baseline="0" dirty="0">
                <a:solidFill>
                  <a:schemeClr val="bg1">
                    <a:lumMod val="50000"/>
                  </a:schemeClr>
                </a:solidFill>
              </a:rPr>
              <a:t>(12% viewing time) - </a:t>
            </a:r>
            <a:r>
              <a:rPr lang="en-GB" sz="1300" dirty="0"/>
              <a:t>The need to feel aware of what’s happening in the world, by being informed about political, social and cultural events.</a:t>
            </a:r>
            <a:endParaRPr lang="en-GB" baseline="0" dirty="0">
              <a:solidFill>
                <a:schemeClr val="bg1">
                  <a:lumMod val="50000"/>
                </a:schemeClr>
              </a:solidFill>
            </a:endParaRPr>
          </a:p>
          <a:p>
            <a:pPr marL="181188" indent="-181188" defTabSz="966338" fontAlgn="base">
              <a:spcBef>
                <a:spcPct val="30000"/>
              </a:spcBef>
              <a:spcAft>
                <a:spcPct val="0"/>
              </a:spcAft>
              <a:buFont typeface="Arial" panose="020B0604020202020204" pitchFamily="34" charset="0"/>
              <a:buChar char="•"/>
              <a:defRPr/>
            </a:pPr>
            <a:r>
              <a:rPr lang="en-GB" b="1" baseline="0" dirty="0">
                <a:solidFill>
                  <a:schemeClr val="bg1">
                    <a:lumMod val="50000"/>
                  </a:schemeClr>
                </a:solidFill>
              </a:rPr>
              <a:t>Comfort</a:t>
            </a:r>
            <a:r>
              <a:rPr lang="en-GB" baseline="0" dirty="0">
                <a:solidFill>
                  <a:schemeClr val="bg1">
                    <a:lumMod val="50000"/>
                  </a:schemeClr>
                </a:solidFill>
              </a:rPr>
              <a:t> (16% viewing time) - </a:t>
            </a:r>
            <a:r>
              <a:rPr lang="en-GB" sz="1300" dirty="0"/>
              <a:t>The need for shared family / couple time, which tends to be served by familiar programmes and viewing routines.</a:t>
            </a:r>
            <a:endParaRPr lang="en-GB" baseline="0" dirty="0">
              <a:solidFill>
                <a:schemeClr val="bg1">
                  <a:lumMod val="50000"/>
                </a:schemeClr>
              </a:solidFill>
            </a:endParaRPr>
          </a:p>
          <a:p>
            <a:pPr marL="181188" indent="-181188" defTabSz="966338" fontAlgn="base">
              <a:spcBef>
                <a:spcPct val="30000"/>
              </a:spcBef>
              <a:spcAft>
                <a:spcPct val="0"/>
              </a:spcAft>
              <a:buFont typeface="Arial" panose="020B0604020202020204" pitchFamily="34" charset="0"/>
              <a:buChar char="•"/>
              <a:defRPr/>
            </a:pPr>
            <a:r>
              <a:rPr lang="en-GB" b="1" baseline="0" dirty="0">
                <a:solidFill>
                  <a:schemeClr val="bg1">
                    <a:lumMod val="50000"/>
                  </a:schemeClr>
                </a:solidFill>
              </a:rPr>
              <a:t>Unwind</a:t>
            </a:r>
            <a:r>
              <a:rPr lang="en-GB" baseline="0" dirty="0">
                <a:solidFill>
                  <a:schemeClr val="bg1">
                    <a:lumMod val="50000"/>
                  </a:schemeClr>
                </a:solidFill>
              </a:rPr>
              <a:t> (26% viewing time) - </a:t>
            </a:r>
            <a:r>
              <a:rPr lang="en-GB" sz="1300" dirty="0"/>
              <a:t>The need to relax and de-stress from the pressures of the day, through familiar and undemanding content.</a:t>
            </a:r>
            <a:endParaRPr lang="en-GB" baseline="0" dirty="0">
              <a:solidFill>
                <a:schemeClr val="bg1">
                  <a:lumMod val="50000"/>
                </a:schemeClr>
              </a:solidFill>
            </a:endParaRPr>
          </a:p>
          <a:p>
            <a:pPr marL="181188" indent="-181188" defTabSz="966338" fontAlgn="base">
              <a:spcBef>
                <a:spcPct val="30000"/>
              </a:spcBef>
              <a:spcAft>
                <a:spcPct val="0"/>
              </a:spcAft>
              <a:buFont typeface="Arial" panose="020B0604020202020204" pitchFamily="34" charset="0"/>
              <a:buChar char="•"/>
              <a:defRPr/>
            </a:pPr>
            <a:r>
              <a:rPr lang="en-GB" b="1" baseline="0" dirty="0">
                <a:solidFill>
                  <a:schemeClr val="bg1">
                    <a:lumMod val="50000"/>
                  </a:schemeClr>
                </a:solidFill>
              </a:rPr>
              <a:t>Distract</a:t>
            </a:r>
            <a:r>
              <a:rPr lang="en-GB" baseline="0" dirty="0">
                <a:solidFill>
                  <a:schemeClr val="bg1">
                    <a:lumMod val="50000"/>
                  </a:schemeClr>
                </a:solidFill>
              </a:rPr>
              <a:t> (18% viewing time) - </a:t>
            </a:r>
            <a:r>
              <a:rPr lang="en-GB" sz="1300" dirty="0"/>
              <a:t>The need for instant gratification to fill time, counter boredom or provide a short break from other tasks.</a:t>
            </a:r>
            <a:endParaRPr lang="en-GB" baseline="0" dirty="0">
              <a:solidFill>
                <a:schemeClr val="bg1">
                  <a:lumMod val="50000"/>
                </a:schemeClr>
              </a:solidFill>
            </a:endParaRPr>
          </a:p>
          <a:p>
            <a:pPr marL="181188" indent="-181188" defTabSz="966338" fontAlgn="base">
              <a:spcBef>
                <a:spcPct val="30000"/>
              </a:spcBef>
              <a:spcAft>
                <a:spcPct val="0"/>
              </a:spcAft>
              <a:buFont typeface="Arial" panose="020B0604020202020204" pitchFamily="34" charset="0"/>
              <a:buChar char="•"/>
              <a:defRPr/>
            </a:pPr>
            <a:r>
              <a:rPr lang="en-GB" b="1" baseline="0" dirty="0">
                <a:solidFill>
                  <a:schemeClr val="bg1">
                    <a:lumMod val="50000"/>
                  </a:schemeClr>
                </a:solidFill>
              </a:rPr>
              <a:t>Do</a:t>
            </a:r>
            <a:r>
              <a:rPr lang="en-GB" baseline="0" dirty="0">
                <a:solidFill>
                  <a:schemeClr val="bg1">
                    <a:lumMod val="50000"/>
                  </a:schemeClr>
                </a:solidFill>
              </a:rPr>
              <a:t> (2% viewing time) - </a:t>
            </a:r>
            <a:r>
              <a:rPr lang="en-GB" sz="1300" dirty="0"/>
              <a:t>The need to find useful information that can be practically applied to any area of life.</a:t>
            </a:r>
            <a:endParaRPr lang="en-GB" baseline="0" dirty="0">
              <a:solidFill>
                <a:schemeClr val="bg1">
                  <a:lumMod val="50000"/>
                </a:schemeClr>
              </a:solidFill>
            </a:endParaRPr>
          </a:p>
          <a:p>
            <a:pPr marL="181188" indent="-181188" defTabSz="966338" fontAlgn="base">
              <a:spcBef>
                <a:spcPct val="30000"/>
              </a:spcBef>
              <a:spcAft>
                <a:spcPct val="0"/>
              </a:spcAft>
              <a:buFont typeface="Arial" panose="020B0604020202020204" pitchFamily="34" charset="0"/>
              <a:buChar char="•"/>
              <a:defRPr/>
            </a:pPr>
            <a:r>
              <a:rPr lang="en-GB" b="1" baseline="0" dirty="0">
                <a:solidFill>
                  <a:schemeClr val="bg1">
                    <a:lumMod val="50000"/>
                  </a:schemeClr>
                </a:solidFill>
              </a:rPr>
              <a:t>Indulge</a:t>
            </a:r>
            <a:r>
              <a:rPr lang="en-GB" baseline="0" dirty="0">
                <a:solidFill>
                  <a:schemeClr val="bg1">
                    <a:lumMod val="50000"/>
                  </a:schemeClr>
                </a:solidFill>
              </a:rPr>
              <a:t> (9% viewing time) - </a:t>
            </a:r>
            <a:r>
              <a:rPr lang="en-GB" sz="1300" dirty="0"/>
              <a:t>The need to pursue personal interests, hobbies and fulfil guilty pleasures.</a:t>
            </a:r>
            <a:endParaRPr lang="en-GB" baseline="0" dirty="0">
              <a:solidFill>
                <a:schemeClr val="bg1">
                  <a:lumMod val="50000"/>
                </a:schemeClr>
              </a:solidFill>
            </a:endParaRPr>
          </a:p>
          <a:p>
            <a:pPr defTabSz="966338" fontAlgn="base">
              <a:spcBef>
                <a:spcPct val="30000"/>
              </a:spcBef>
              <a:spcAft>
                <a:spcPct val="0"/>
              </a:spcAft>
              <a:defRPr/>
            </a:pPr>
            <a:endParaRPr lang="en-GB" baseline="0" dirty="0">
              <a:solidFill>
                <a:schemeClr val="bg1">
                  <a:lumMod val="50000"/>
                </a:schemeClr>
              </a:solidFill>
            </a:endParaRPr>
          </a:p>
          <a:p>
            <a:pPr defTabSz="966338" fontAlgn="base">
              <a:spcBef>
                <a:spcPct val="30000"/>
              </a:spcBef>
              <a:spcAft>
                <a:spcPct val="0"/>
              </a:spcAft>
              <a:defRPr/>
            </a:pPr>
            <a:r>
              <a:rPr lang="en-GB" dirty="0">
                <a:solidFill>
                  <a:schemeClr val="bg1">
                    <a:lumMod val="50000"/>
                  </a:schemeClr>
                </a:solidFill>
              </a:rPr>
              <a:t>The study sized these eight need states in terms of the time audiences spend meeting each one with video content.</a:t>
            </a:r>
          </a:p>
          <a:p>
            <a:pPr defTabSz="966338" fontAlgn="base">
              <a:spcBef>
                <a:spcPct val="30000"/>
              </a:spcBef>
              <a:spcAft>
                <a:spcPct val="0"/>
              </a:spcAft>
              <a:defRPr/>
            </a:pPr>
            <a:endParaRPr lang="en-GB" dirty="0">
              <a:solidFill>
                <a:schemeClr val="bg1">
                  <a:lumMod val="50000"/>
                </a:schemeClr>
              </a:solidFill>
            </a:endParaRPr>
          </a:p>
          <a:p>
            <a:pPr defTabSz="966338" fontAlgn="base">
              <a:spcBef>
                <a:spcPct val="30000"/>
              </a:spcBef>
              <a:spcAft>
                <a:spcPct val="0"/>
              </a:spcAft>
              <a:defRPr/>
            </a:pPr>
            <a:r>
              <a:rPr lang="en-GB" dirty="0">
                <a:solidFill>
                  <a:schemeClr val="bg1">
                    <a:lumMod val="50000"/>
                  </a:schemeClr>
                </a:solidFill>
              </a:rPr>
              <a:t>We</a:t>
            </a:r>
            <a:r>
              <a:rPr lang="en-GB" baseline="0" dirty="0">
                <a:solidFill>
                  <a:schemeClr val="bg1">
                    <a:lumMod val="50000"/>
                  </a:schemeClr>
                </a:solidFill>
              </a:rPr>
              <a:t> found that the largest proportion of time spent watching videos is to satisfy the need to unwind, the need for a distraction and the need for comfort.</a:t>
            </a:r>
          </a:p>
          <a:p>
            <a:pPr defTabSz="966338" fontAlgn="base">
              <a:spcBef>
                <a:spcPct val="30000"/>
              </a:spcBef>
              <a:spcAft>
                <a:spcPct val="0"/>
              </a:spcAft>
              <a:defRPr/>
            </a:pPr>
            <a:endParaRPr lang="en-GB" baseline="0" dirty="0">
              <a:solidFill>
                <a:schemeClr val="bg1">
                  <a:lumMod val="50000"/>
                </a:schemeClr>
              </a:solidFill>
            </a:endParaRPr>
          </a:p>
          <a:p>
            <a:pPr defTabSz="966338" fontAlgn="base">
              <a:spcBef>
                <a:spcPct val="30000"/>
              </a:spcBef>
              <a:spcAft>
                <a:spcPct val="0"/>
              </a:spcAft>
              <a:defRPr/>
            </a:pPr>
            <a:r>
              <a:rPr lang="en-GB" dirty="0">
                <a:solidFill>
                  <a:schemeClr val="bg1">
                    <a:lumMod val="50000"/>
                  </a:schemeClr>
                </a:solidFill>
              </a:rPr>
              <a:t>The role</a:t>
            </a:r>
            <a:r>
              <a:rPr lang="en-GB" baseline="0" dirty="0">
                <a:solidFill>
                  <a:schemeClr val="bg1">
                    <a:lumMod val="50000"/>
                  </a:schemeClr>
                </a:solidFill>
              </a:rPr>
              <a:t> of content and context differ across each need state, with content is particularly important for escape and experience.</a:t>
            </a:r>
          </a:p>
          <a:p>
            <a:pPr defTabSz="966338" fontAlgn="base">
              <a:spcBef>
                <a:spcPct val="30000"/>
              </a:spcBef>
              <a:spcAft>
                <a:spcPct val="0"/>
              </a:spcAft>
              <a:defRPr/>
            </a:pPr>
            <a:endParaRPr lang="en-GB" baseline="0" dirty="0">
              <a:solidFill>
                <a:schemeClr val="bg1">
                  <a:lumMod val="50000"/>
                </a:schemeClr>
              </a:solidFill>
            </a:endParaRPr>
          </a:p>
          <a:p>
            <a:pPr defTabSz="966338" fontAlgn="base">
              <a:spcBef>
                <a:spcPct val="30000"/>
              </a:spcBef>
              <a:spcAft>
                <a:spcPct val="0"/>
              </a:spcAft>
              <a:defRPr/>
            </a:pPr>
            <a:r>
              <a:rPr lang="en-GB" baseline="0" dirty="0">
                <a:solidFill>
                  <a:schemeClr val="bg1">
                    <a:lumMod val="50000"/>
                  </a:schemeClr>
                </a:solidFill>
              </a:rPr>
              <a:t>In contrast, the need to unwind is far more likely to be driven by context – such as the need to wind down after work.</a:t>
            </a:r>
          </a:p>
          <a:p>
            <a:pPr defTabSz="966338" fontAlgn="base">
              <a:spcBef>
                <a:spcPct val="30000"/>
              </a:spcBef>
              <a:spcAft>
                <a:spcPct val="0"/>
              </a:spcAft>
              <a:defRPr/>
            </a:pPr>
            <a:endParaRPr lang="en-GB" baseline="0" dirty="0">
              <a:solidFill>
                <a:schemeClr val="bg1">
                  <a:lumMod val="50000"/>
                </a:schemeClr>
              </a:solidFill>
            </a:endParaRPr>
          </a:p>
          <a:p>
            <a:pPr defTabSz="966338" fontAlgn="base">
              <a:spcBef>
                <a:spcPct val="30000"/>
              </a:spcBef>
              <a:spcAft>
                <a:spcPct val="0"/>
              </a:spcAft>
              <a:defRPr/>
            </a:pPr>
            <a:r>
              <a:rPr lang="en-GB" baseline="0" dirty="0">
                <a:solidFill>
                  <a:schemeClr val="bg1">
                    <a:lumMod val="50000"/>
                  </a:schemeClr>
                </a:solidFill>
              </a:rPr>
              <a:t>The need states also differ in terms of being personally or socially driven. For example, the need for comfort is driven by a desire to spend time with others, while the need for a distraction is more personal.</a:t>
            </a:r>
          </a:p>
          <a:p>
            <a:pPr defTabSz="966338" fontAlgn="base">
              <a:spcBef>
                <a:spcPct val="30000"/>
              </a:spcBef>
              <a:spcAft>
                <a:spcPct val="0"/>
              </a:spcAft>
              <a:defRPr/>
            </a:pPr>
            <a:endParaRPr lang="en-GB" baseline="0" dirty="0">
              <a:solidFill>
                <a:schemeClr val="bg1">
                  <a:lumMod val="50000"/>
                </a:schemeClr>
              </a:solidFill>
            </a:endParaRPr>
          </a:p>
          <a:p>
            <a:pPr defTabSz="966338" fontAlgn="base">
              <a:spcBef>
                <a:spcPct val="30000"/>
              </a:spcBef>
              <a:spcAft>
                <a:spcPct val="0"/>
              </a:spcAft>
              <a:defRPr/>
            </a:pPr>
            <a:r>
              <a:rPr lang="en-GB" sz="1300" dirty="0">
                <a:solidFill>
                  <a:srgbClr val="000000"/>
                </a:solidFill>
                <a:latin typeface="Calibri" panose="020F0502020204030204" pitchFamily="34" charset="0"/>
                <a:ea typeface="Calibri" panose="020F0502020204030204" pitchFamily="34" charset="0"/>
                <a:cs typeface="Times New Roman" panose="02020603050405020304" pitchFamily="18" charset="0"/>
              </a:rPr>
              <a:t>For more information on this study please see:</a:t>
            </a:r>
          </a:p>
          <a:p>
            <a:pPr defTabSz="966338" fontAlgn="base">
              <a:spcBef>
                <a:spcPct val="30000"/>
              </a:spcBef>
              <a:spcAft>
                <a:spcPct val="0"/>
              </a:spcAft>
              <a:defRPr/>
            </a:pPr>
            <a:r>
              <a:rPr lang="en-GB" dirty="0">
                <a:hlinkClick r:id="rId3"/>
              </a:rPr>
              <a:t>https://www.thinkbox.tv/Research/Thinkbox-research/The-Age-of-Television-the-needs-that-drive-us</a:t>
            </a:r>
            <a:endParaRPr lang="en-GB" dirty="0">
              <a:solidFill>
                <a:schemeClr val="bg1">
                  <a:lumMod val="50000"/>
                </a:schemeClr>
              </a:solidFill>
            </a:endParaRPr>
          </a:p>
          <a:p>
            <a:pPr defTabSz="966338" fontAlgn="base">
              <a:spcBef>
                <a:spcPct val="30000"/>
              </a:spcBef>
              <a:spcAft>
                <a:spcPct val="0"/>
              </a:spcAft>
              <a:defRPr/>
            </a:pPr>
            <a:endParaRPr lang="en-GB" dirty="0">
              <a:solidFill>
                <a:schemeClr val="bg1">
                  <a:lumMod val="50000"/>
                </a:schemeClr>
              </a:solidFill>
            </a:endParaRPr>
          </a:p>
        </p:txBody>
      </p:sp>
      <p:sp>
        <p:nvSpPr>
          <p:cNvPr id="4" name="Slide Number Placeholder 3"/>
          <p:cNvSpPr>
            <a:spLocks noGrp="1"/>
          </p:cNvSpPr>
          <p:nvPr>
            <p:ph type="sldNum" sz="quarter" idx="10"/>
          </p:nvPr>
        </p:nvSpPr>
        <p:spPr/>
        <p:txBody>
          <a:bodyPr/>
          <a:lstStyle/>
          <a:p>
            <a:pPr>
              <a:defRPr/>
            </a:pPr>
            <a:fld id="{8AB36D6F-1076-4222-B747-884388E501AC}" type="slidenum">
              <a:rPr lang="en-GB" smtClean="0"/>
              <a:pPr>
                <a:defRPr/>
              </a:pPr>
              <a:t>11</a:t>
            </a:fld>
            <a:endParaRPr lang="en-GB" dirty="0"/>
          </a:p>
        </p:txBody>
      </p:sp>
    </p:spTree>
    <p:extLst>
      <p:ext uri="{BB962C8B-B14F-4D97-AF65-F5344CB8AC3E}">
        <p14:creationId xmlns:p14="http://schemas.microsoft.com/office/powerpoint/2010/main" val="222983802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BA0DFD36-33EA-4DB4-B32D-6EBE0B1D4496}" type="slidenum">
              <a:rPr lang="en-GB" smtClean="0"/>
              <a:t>12</a:t>
            </a:fld>
            <a:endParaRPr lang="en-GB"/>
          </a:p>
        </p:txBody>
      </p:sp>
    </p:spTree>
    <p:extLst>
      <p:ext uri="{BB962C8B-B14F-4D97-AF65-F5344CB8AC3E}">
        <p14:creationId xmlns:p14="http://schemas.microsoft.com/office/powerpoint/2010/main" val="335620378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TV in the UK is full of wonderful, high quality content which broadcasters invest in heavily. This, alongside the tight regulation which governs TV content and advertising, makes it a safe environment for viewers and brands.</a:t>
            </a:r>
          </a:p>
          <a:p>
            <a:endParaRPr lang="en-GB" dirty="0"/>
          </a:p>
          <a:p>
            <a:r>
              <a:rPr lang="en-GB" dirty="0"/>
              <a:t>In addition, TV has a robust, metred measurement system, Barb, which provides a joint industry currency for TV advertising trading based on completed ads, watched full screen (and by humans).</a:t>
            </a:r>
          </a:p>
          <a:p>
            <a:endParaRPr lang="en-GB" dirty="0"/>
          </a:p>
        </p:txBody>
      </p:sp>
      <p:sp>
        <p:nvSpPr>
          <p:cNvPr id="4" name="Slide Number Placeholder 3"/>
          <p:cNvSpPr>
            <a:spLocks noGrp="1"/>
          </p:cNvSpPr>
          <p:nvPr>
            <p:ph type="sldNum" sz="quarter" idx="10"/>
          </p:nvPr>
        </p:nvSpPr>
        <p:spPr/>
        <p:txBody>
          <a:bodyPr/>
          <a:lstStyle/>
          <a:p>
            <a:pPr defTabSz="966338">
              <a:defRPr/>
            </a:pPr>
            <a:fld id="{BA0DFD36-33EA-4DB4-B32D-6EBE0B1D4496}" type="slidenum">
              <a:rPr lang="en-GB">
                <a:solidFill>
                  <a:prstClr val="black"/>
                </a:solidFill>
                <a:latin typeface="Calibri" panose="020F0502020204030204"/>
              </a:rPr>
              <a:pPr defTabSz="966338">
                <a:defRPr/>
              </a:pPr>
              <a:t>13</a:t>
            </a:fld>
            <a:endParaRPr lang="en-GB">
              <a:solidFill>
                <a:prstClr val="black"/>
              </a:solidFill>
              <a:latin typeface="Calibri" panose="020F0502020204030204"/>
            </a:endParaRPr>
          </a:p>
        </p:txBody>
      </p:sp>
    </p:spTree>
    <p:extLst>
      <p:ext uri="{BB962C8B-B14F-4D97-AF65-F5344CB8AC3E}">
        <p14:creationId xmlns:p14="http://schemas.microsoft.com/office/powerpoint/2010/main" val="369179953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0"/>
              </a:spcBef>
            </a:pPr>
            <a:r>
              <a:rPr lang="en-GB" sz="1200" dirty="0"/>
              <a:t>S</a:t>
            </a:r>
            <a:r>
              <a:rPr lang="en-GB" sz="1200" b="0" dirty="0">
                <a:solidFill>
                  <a:prstClr val="black">
                    <a:lumMod val="75000"/>
                    <a:lumOff val="25000"/>
                  </a:prstClr>
                </a:solidFill>
                <a:latin typeface="Arial"/>
              </a:rPr>
              <a:t>ource: Adnormal Behaviour, 2022, Ipsos / Thinkbox. </a:t>
            </a:r>
            <a:r>
              <a:rPr lang="en-GB" sz="1200" b="0" dirty="0">
                <a:solidFill>
                  <a:prstClr val="black">
                    <a:lumMod val="75000"/>
                    <a:lumOff val="25000"/>
                  </a:prstClr>
                </a:solidFill>
              </a:rPr>
              <a:t>Q.</a:t>
            </a:r>
            <a:r>
              <a:rPr lang="en-GB" sz="1200" b="0" dirty="0">
                <a:solidFill>
                  <a:prstClr val="black">
                    <a:lumMod val="75000"/>
                    <a:lumOff val="25000"/>
                  </a:prstClr>
                </a:solidFill>
                <a:latin typeface="Arial"/>
              </a:rPr>
              <a:t>TN3: In which, if any, of the following places are you most likely to find advertising that...you trust</a:t>
            </a:r>
          </a:p>
          <a:p>
            <a:pPr>
              <a:spcBef>
                <a:spcPts val="0"/>
              </a:spcBef>
            </a:pPr>
            <a:endParaRPr lang="en-GB" sz="1200" dirty="0"/>
          </a:p>
          <a:p>
            <a:endParaRPr lang="en-GB" dirty="0"/>
          </a:p>
        </p:txBody>
      </p:sp>
      <p:sp>
        <p:nvSpPr>
          <p:cNvPr id="4" name="Slide Number Placeholder 3"/>
          <p:cNvSpPr>
            <a:spLocks noGrp="1"/>
          </p:cNvSpPr>
          <p:nvPr>
            <p:ph type="sldNum" sz="quarter" idx="5"/>
          </p:nvPr>
        </p:nvSpPr>
        <p:spPr/>
        <p:txBody>
          <a:bodyPr/>
          <a:lstStyle/>
          <a:p>
            <a:fld id="{BA0DFD36-33EA-4DB4-B32D-6EBE0B1D4496}" type="slidenum">
              <a:rPr lang="en-GB" smtClean="0"/>
              <a:t>14</a:t>
            </a:fld>
            <a:endParaRPr lang="en-GB"/>
          </a:p>
        </p:txBody>
      </p:sp>
    </p:spTree>
    <p:extLst>
      <p:ext uri="{BB962C8B-B14F-4D97-AF65-F5344CB8AC3E}">
        <p14:creationId xmlns:p14="http://schemas.microsoft.com/office/powerpoint/2010/main" val="196381995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TV in the UK is full of wonderful, high quality content which broadcasters invest in heavily. This, alongside the tight regulation which governs TV content and advertising, makes it a safe environment for viewers and brands.</a:t>
            </a:r>
          </a:p>
          <a:p>
            <a:endParaRPr lang="en-GB" dirty="0"/>
          </a:p>
          <a:p>
            <a:r>
              <a:rPr lang="en-GB" dirty="0"/>
              <a:t>In addition, TV has a robust, metred measurement system, Barb, which provides a joint industry currency for TV advertising trading based on completed ads, watched full screen (and by humans).</a:t>
            </a:r>
          </a:p>
          <a:p>
            <a:endParaRPr lang="en-GB" dirty="0"/>
          </a:p>
        </p:txBody>
      </p:sp>
      <p:sp>
        <p:nvSpPr>
          <p:cNvPr id="4" name="Slide Number Placeholder 3"/>
          <p:cNvSpPr>
            <a:spLocks noGrp="1"/>
          </p:cNvSpPr>
          <p:nvPr>
            <p:ph type="sldNum" sz="quarter" idx="5"/>
          </p:nvPr>
        </p:nvSpPr>
        <p:spPr/>
        <p:txBody>
          <a:bodyPr/>
          <a:lstStyle/>
          <a:p>
            <a:fld id="{9BF2D90E-523F-45FB-AEC1-23DAC667075A}" type="slidenum">
              <a:rPr lang="en-GB" smtClean="0"/>
              <a:t>15</a:t>
            </a:fld>
            <a:endParaRPr lang="en-GB"/>
          </a:p>
        </p:txBody>
      </p:sp>
    </p:spTree>
    <p:extLst>
      <p:ext uri="{BB962C8B-B14F-4D97-AF65-F5344CB8AC3E}">
        <p14:creationId xmlns:p14="http://schemas.microsoft.com/office/powerpoint/2010/main" val="161675127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1320" rtl="0" eaLnBrk="1" fontAlgn="auto" latinLnBrk="0" hangingPunct="1">
              <a:lnSpc>
                <a:spcPct val="100000"/>
              </a:lnSpc>
              <a:spcBef>
                <a:spcPct val="0"/>
              </a:spcBef>
              <a:spcAft>
                <a:spcPts val="0"/>
              </a:spcAft>
              <a:buClrTx/>
              <a:buSzTx/>
              <a:buFontTx/>
              <a:buNone/>
              <a:tabLst/>
              <a:defRPr/>
            </a:pPr>
            <a:r>
              <a:rPr lang="en-GB" sz="1200" dirty="0" err="1">
                <a:latin typeface="Calibri" pitchFamily="34" charset="0"/>
                <a:cs typeface="Calibri" pitchFamily="34" charset="0"/>
              </a:rPr>
              <a:t>Thinkbox’s</a:t>
            </a:r>
            <a:r>
              <a:rPr lang="en-GB" sz="1200" dirty="0">
                <a:latin typeface="Calibri" pitchFamily="34" charset="0"/>
                <a:cs typeface="Calibri" pitchFamily="34" charset="0"/>
              </a:rPr>
              <a:t> ‘Adnormal Behaviour’ work showed that TV ads were see as the most trusted form of advertising</a:t>
            </a:r>
            <a:r>
              <a:rPr lang="en-GB" sz="1200" baseline="0" dirty="0">
                <a:latin typeface="Calibri" pitchFamily="34" charset="0"/>
                <a:cs typeface="Calibri" pitchFamily="34" charset="0"/>
              </a:rPr>
              <a:t>.</a:t>
            </a:r>
          </a:p>
          <a:p>
            <a:pPr marL="0" marR="0" lvl="0" indent="0" algn="l" defTabSz="911320" rtl="0" eaLnBrk="1" fontAlgn="auto" latinLnBrk="0" hangingPunct="1">
              <a:lnSpc>
                <a:spcPct val="100000"/>
              </a:lnSpc>
              <a:spcBef>
                <a:spcPct val="0"/>
              </a:spcBef>
              <a:spcAft>
                <a:spcPts val="0"/>
              </a:spcAft>
              <a:buClrTx/>
              <a:buSzTx/>
              <a:buFontTx/>
              <a:buNone/>
              <a:tabLst/>
              <a:defRPr/>
            </a:pPr>
            <a:endParaRPr lang="en-GB" sz="1200" baseline="0" dirty="0">
              <a:latin typeface="Calibri" pitchFamily="34" charset="0"/>
              <a:cs typeface="Calibri"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For more information on this study,</a:t>
            </a:r>
            <a:r>
              <a:rPr lang="en-GB" sz="1200" kern="1200" baseline="0" dirty="0">
                <a:solidFill>
                  <a:schemeClr val="tx1"/>
                </a:solidFill>
                <a:effectLst/>
                <a:latin typeface="+mn-lt"/>
                <a:ea typeface="+mn-ea"/>
                <a:cs typeface="+mn-cs"/>
              </a:rPr>
              <a:t> see the full write up on the Thinkbox website:</a:t>
            </a:r>
            <a:endParaRPr lang="en-GB" dirty="0"/>
          </a:p>
          <a:p>
            <a:r>
              <a:rPr lang="en-GB" dirty="0"/>
              <a:t>https://www.thinkbox.tv/research/thinkbox-research/adnormal-behaviour/</a:t>
            </a:r>
          </a:p>
        </p:txBody>
      </p:sp>
      <p:sp>
        <p:nvSpPr>
          <p:cNvPr id="4" name="Slide Number Placeholder 3"/>
          <p:cNvSpPr>
            <a:spLocks noGrp="1"/>
          </p:cNvSpPr>
          <p:nvPr>
            <p:ph type="sldNum" sz="quarter" idx="10"/>
          </p:nvPr>
        </p:nvSpPr>
        <p:spPr/>
        <p:txBody>
          <a:bodyPr/>
          <a:lstStyle/>
          <a:p>
            <a:fld id="{BA0DFD36-33EA-4DB4-B32D-6EBE0B1D4496}" type="slidenum">
              <a:rPr lang="en-GB" smtClean="0"/>
              <a:t>16</a:t>
            </a:fld>
            <a:endParaRPr lang="en-GB"/>
          </a:p>
        </p:txBody>
      </p:sp>
    </p:spTree>
    <p:extLst>
      <p:ext uri="{BB962C8B-B14F-4D97-AF65-F5344CB8AC3E}">
        <p14:creationId xmlns:p14="http://schemas.microsoft.com/office/powerpoint/2010/main" val="173994590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BA0DFD36-33EA-4DB4-B32D-6EBE0B1D4496}" type="slidenum">
              <a:rPr lang="en-GB" smtClean="0"/>
              <a:t>17</a:t>
            </a:fld>
            <a:endParaRPr lang="en-GB"/>
          </a:p>
        </p:txBody>
      </p:sp>
    </p:spTree>
    <p:extLst>
      <p:ext uri="{BB962C8B-B14F-4D97-AF65-F5344CB8AC3E}">
        <p14:creationId xmlns:p14="http://schemas.microsoft.com/office/powerpoint/2010/main" val="416144956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0"/>
              </a:spcBef>
            </a:pPr>
            <a:r>
              <a:rPr lang="en-GB" sz="1200" dirty="0"/>
              <a:t>Source: ‘Demand Generation’ Nov 2019, </a:t>
            </a:r>
            <a:r>
              <a:rPr lang="en-GB" sz="1200" dirty="0" err="1"/>
              <a:t>MediaCom</a:t>
            </a:r>
            <a:r>
              <a:rPr lang="en-GB" sz="1200" dirty="0"/>
              <a:t>/Wavemaker/Gain Theory/</a:t>
            </a:r>
            <a:r>
              <a:rPr lang="en-GB" sz="1200" dirty="0" err="1"/>
              <a:t>Thinkbox</a:t>
            </a:r>
            <a:endParaRPr lang="en-GB"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Source: ‘As Seen on TV: supercharging your small business’, May 2019, Data2Decisions/Work/</a:t>
            </a:r>
            <a:r>
              <a:rPr lang="en-GB" dirty="0" err="1"/>
              <a:t>Thinkbox</a:t>
            </a:r>
            <a:r>
              <a:rPr lang="en-GB" dirty="0"/>
              <a:t>. Data2Decisions database of smaller brands. All categories.</a:t>
            </a:r>
          </a:p>
          <a:p>
            <a:pPr>
              <a:spcBef>
                <a:spcPts val="0"/>
              </a:spcBef>
            </a:pPr>
            <a:endParaRPr lang="en-GB" sz="1200" dirty="0"/>
          </a:p>
          <a:p>
            <a:endParaRPr lang="en-GB" dirty="0"/>
          </a:p>
        </p:txBody>
      </p:sp>
      <p:sp>
        <p:nvSpPr>
          <p:cNvPr id="4" name="Slide Number Placeholder 3"/>
          <p:cNvSpPr>
            <a:spLocks noGrp="1"/>
          </p:cNvSpPr>
          <p:nvPr>
            <p:ph type="sldNum" sz="quarter" idx="5"/>
          </p:nvPr>
        </p:nvSpPr>
        <p:spPr/>
        <p:txBody>
          <a:bodyPr/>
          <a:lstStyle/>
          <a:p>
            <a:fld id="{BA0DFD36-33EA-4DB4-B32D-6EBE0B1D4496}" type="slidenum">
              <a:rPr lang="en-GB" smtClean="0"/>
              <a:t>18</a:t>
            </a:fld>
            <a:endParaRPr lang="en-GB"/>
          </a:p>
        </p:txBody>
      </p:sp>
    </p:spTree>
    <p:extLst>
      <p:ext uri="{BB962C8B-B14F-4D97-AF65-F5344CB8AC3E}">
        <p14:creationId xmlns:p14="http://schemas.microsoft.com/office/powerpoint/2010/main" val="287548827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0"/>
              </a:spcAft>
            </a:pPr>
            <a:r>
              <a:rPr lang="en-GB" sz="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Both Linear TV and BVOD deliver good ROI performance, as shown by findings from ‘BVOD Almighty: Reach and Return’ commissioned by Thinkbox.</a:t>
            </a:r>
          </a:p>
          <a:p>
            <a:pPr>
              <a:lnSpc>
                <a:spcPct val="107000"/>
              </a:lnSpc>
              <a:spcAft>
                <a:spcPts val="0"/>
              </a:spcAft>
            </a:pPr>
            <a:endParaRPr lang="en-GB" sz="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0"/>
              </a:spcAft>
              <a:buClrTx/>
              <a:buSzTx/>
              <a:buFontTx/>
              <a:buNone/>
              <a:tabLst/>
              <a:defRPr/>
            </a:pPr>
            <a:r>
              <a:rPr lang="en-GB" sz="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This chart demonstrates the </a:t>
            </a:r>
            <a:r>
              <a:rPr lang="en-GB" dirty="0"/>
              <a:t>total (short and long term) ROI performance by channel. It’s worth noting that the data is shown as indices (and not absolute ROI delivery). Thus, it means that linear TV is 41% better than the average of all channels (and Generic Search 40% worse).  </a:t>
            </a:r>
          </a:p>
          <a:p>
            <a:pPr marL="0" marR="0" lvl="0" indent="0" algn="l" defTabSz="914400" rtl="0" eaLnBrk="1" fontAlgn="auto" latinLnBrk="0" hangingPunct="1">
              <a:lnSpc>
                <a:spcPct val="107000"/>
              </a:lnSpc>
              <a:spcBef>
                <a:spcPts val="0"/>
              </a:spcBef>
              <a:spcAft>
                <a:spcPts val="0"/>
              </a:spcAft>
              <a:buClrTx/>
              <a:buSzTx/>
              <a:buFontTx/>
              <a:buNone/>
              <a:tabLst/>
              <a:defRPr/>
            </a:pPr>
            <a:endParaRPr lang="en-GB" dirty="0"/>
          </a:p>
          <a:p>
            <a:r>
              <a:rPr lang="en-GB" dirty="0"/>
              <a:t>The data is shown as indices because the dataset behind the analysis includes a range of product categories.  The absolute £££ return you would normally expect from advertising, of course, varies by category.  Thus using indices helps understand overall normative performance of each channel relative to everything else.</a:t>
            </a:r>
          </a:p>
          <a:p>
            <a:endParaRPr lang="en-GB" dirty="0"/>
          </a:p>
          <a:p>
            <a:r>
              <a:rPr lang="en-GB" dirty="0"/>
              <a:t>The channels are ranked by total performance.  But in the bars you can see the differing delivery of return by short term (up to 3-months) and long-term (3-months up to three years). </a:t>
            </a:r>
          </a:p>
          <a:p>
            <a:endParaRPr lang="en-GB" dirty="0"/>
          </a:p>
          <a:p>
            <a:r>
              <a:rPr lang="en-GB" dirty="0"/>
              <a:t>You can see that linear TV has the highest proportion of longer term delivery.  </a:t>
            </a:r>
          </a:p>
          <a:p>
            <a:endParaRPr lang="en-GB" sz="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n-GB" sz="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For more information on this study please see:</a:t>
            </a:r>
          </a:p>
          <a:p>
            <a:pPr>
              <a:lnSpc>
                <a:spcPct val="107000"/>
              </a:lnSpc>
              <a:spcAft>
                <a:spcPts val="0"/>
              </a:spcAft>
            </a:pPr>
            <a:r>
              <a:rPr lang="en-GB" dirty="0"/>
              <a:t>https://www.thinkbox.tv/research/thinkbox-research/bvod-almighty-reach-and-return/ </a:t>
            </a:r>
          </a:p>
          <a:p>
            <a:endParaRPr lang="en-GB" dirty="0"/>
          </a:p>
          <a:p>
            <a:endParaRPr lang="en-GB" dirty="0"/>
          </a:p>
        </p:txBody>
      </p:sp>
      <p:sp>
        <p:nvSpPr>
          <p:cNvPr id="4" name="Slide Number Placeholder 3"/>
          <p:cNvSpPr>
            <a:spLocks noGrp="1"/>
          </p:cNvSpPr>
          <p:nvPr>
            <p:ph type="sldNum" sz="quarter" idx="5"/>
          </p:nvPr>
        </p:nvSpPr>
        <p:spPr/>
        <p:txBody>
          <a:bodyPr/>
          <a:lstStyle/>
          <a:p>
            <a:fld id="{BA0DFD36-33EA-4DB4-B32D-6EBE0B1D4496}" type="slidenum">
              <a:rPr lang="en-GB" smtClean="0"/>
              <a:t>19</a:t>
            </a:fld>
            <a:endParaRPr lang="en-GB" dirty="0"/>
          </a:p>
        </p:txBody>
      </p:sp>
    </p:spTree>
    <p:extLst>
      <p:ext uri="{BB962C8B-B14F-4D97-AF65-F5344CB8AC3E}">
        <p14:creationId xmlns:p14="http://schemas.microsoft.com/office/powerpoint/2010/main" val="31467078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BF2D90E-523F-45FB-AEC1-23DAC667075A}"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8606438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dirty="0">
                <a:effectLst/>
                <a:latin typeface="Calibri" panose="020F0502020204030204" pitchFamily="34" charset="0"/>
                <a:ea typeface="Calibri" panose="020F0502020204030204" pitchFamily="34" charset="0"/>
              </a:rPr>
              <a:t>Findings from ‘BVOD Almighty: Reach and Return’, shows that the predictability of payback varies greatly by channel. Using the Media Mix Navigator, it’s based on data from Gain Theory, </a:t>
            </a:r>
            <a:r>
              <a:rPr lang="en-GB" sz="1800" dirty="0" err="1">
                <a:effectLst/>
                <a:latin typeface="Calibri" panose="020F0502020204030204" pitchFamily="34" charset="0"/>
                <a:ea typeface="Calibri" panose="020F0502020204030204" pitchFamily="34" charset="0"/>
              </a:rPr>
              <a:t>EssenceMediacom</a:t>
            </a:r>
            <a:r>
              <a:rPr lang="en-GB" sz="1800" dirty="0">
                <a:effectLst/>
                <a:latin typeface="Calibri" panose="020F0502020204030204" pitchFamily="34" charset="0"/>
                <a:ea typeface="Calibri" panose="020F0502020204030204" pitchFamily="34" charset="0"/>
              </a:rPr>
              <a:t>, Wavemaker, and Mindshare which covers 52 brands and £2.2 billion of media spend over 3 years. </a:t>
            </a:r>
          </a:p>
          <a:p>
            <a:r>
              <a:rPr lang="en-GB" sz="1800" dirty="0">
                <a:effectLst/>
                <a:latin typeface="Calibri" panose="020F0502020204030204" pitchFamily="34" charset="0"/>
                <a:ea typeface="Calibri" panose="020F0502020204030204" pitchFamily="34" charset="0"/>
              </a:rPr>
              <a:t> </a:t>
            </a:r>
          </a:p>
          <a:p>
            <a:pPr algn="just"/>
            <a:r>
              <a:rPr lang="en-GB" sz="1800" dirty="0">
                <a:effectLst/>
                <a:latin typeface="Calibri" panose="020F0502020204030204" pitchFamily="34" charset="0"/>
                <a:ea typeface="Calibri" panose="020F0502020204030204" pitchFamily="34" charset="0"/>
              </a:rPr>
              <a:t>The charts shows how the variability of returns differs significantly across different forms of advertising. This essentially indicates the risk of investing in different channels based on the predictability of their returns.</a:t>
            </a:r>
          </a:p>
          <a:p>
            <a:r>
              <a:rPr lang="en-GB" sz="1800" dirty="0">
                <a:effectLst/>
                <a:latin typeface="Calibri" panose="020F0502020204030204" pitchFamily="34" charset="0"/>
                <a:ea typeface="Calibri" panose="020F0502020204030204" pitchFamily="34" charset="0"/>
              </a:rPr>
              <a:t> </a:t>
            </a:r>
          </a:p>
          <a:p>
            <a:r>
              <a:rPr lang="en-GB" sz="1800" dirty="0">
                <a:effectLst/>
                <a:latin typeface="Calibri" panose="020F0502020204030204" pitchFamily="34" charset="0"/>
                <a:ea typeface="Calibri" panose="020F0502020204030204" pitchFamily="34" charset="0"/>
              </a:rPr>
              <a:t>The median brand ROI in the databank for each channel is represented by the zero across the middle. To assess the predictability of each channel, the analysis looks at how spread out the different brand ROIs are for each channel in comparison to that middle brand. Basically, the bigger the bar, the bigger variance there is between the best performer and the worst performer – so the greater degree of risk. Outliers have been removed.</a:t>
            </a:r>
          </a:p>
          <a:p>
            <a:r>
              <a:rPr lang="en-GB" sz="1800" dirty="0">
                <a:effectLst/>
                <a:latin typeface="Calibri" panose="020F0502020204030204" pitchFamily="34" charset="0"/>
                <a:ea typeface="Calibri" panose="020F0502020204030204" pitchFamily="34" charset="0"/>
              </a:rPr>
              <a:t> </a:t>
            </a:r>
          </a:p>
          <a:p>
            <a:pPr algn="just"/>
            <a:r>
              <a:rPr lang="en-GB" sz="1800" dirty="0">
                <a:effectLst/>
                <a:latin typeface="Calibri" panose="020F0502020204030204" pitchFamily="34" charset="0"/>
                <a:ea typeface="Calibri" panose="020F0502020204030204" pitchFamily="34" charset="0"/>
              </a:rPr>
              <a:t>As you can see, BVOD is the most predictable (therefore least risky) channel, delivering 20% of variance compared with the median return. This was closely followed by linear TV with a variability of 24%. </a:t>
            </a:r>
          </a:p>
          <a:p>
            <a:pPr algn="just"/>
            <a:r>
              <a:rPr lang="en-GB" sz="1800" dirty="0">
                <a:effectLst/>
                <a:latin typeface="Calibri" panose="020F0502020204030204" pitchFamily="34" charset="0"/>
                <a:ea typeface="Calibri" panose="020F0502020204030204" pitchFamily="34" charset="0"/>
              </a:rPr>
              <a:t> </a:t>
            </a:r>
          </a:p>
          <a:p>
            <a:r>
              <a:rPr lang="en-GB" sz="1800" dirty="0">
                <a:effectLst/>
                <a:latin typeface="Calibri" panose="020F0502020204030204" pitchFamily="34" charset="0"/>
                <a:ea typeface="Calibri" panose="020F0502020204030204" pitchFamily="34" charset="0"/>
              </a:rPr>
              <a:t>It’s worth noting that high variability works both ways: although it involves greater risk, there is the possibility of achieving a much higher than average ROI (as well as a much lower one). </a:t>
            </a:r>
          </a:p>
        </p:txBody>
      </p:sp>
      <p:sp>
        <p:nvSpPr>
          <p:cNvPr id="4" name="Slide Number Placeholder 3"/>
          <p:cNvSpPr>
            <a:spLocks noGrp="1"/>
          </p:cNvSpPr>
          <p:nvPr>
            <p:ph type="sldNum" sz="quarter" idx="5"/>
          </p:nvPr>
        </p:nvSpPr>
        <p:spPr/>
        <p:txBody>
          <a:bodyPr/>
          <a:lstStyle/>
          <a:p>
            <a:fld id="{BA0DFD36-33EA-4DB4-B32D-6EBE0B1D4496}" type="slidenum">
              <a:rPr lang="en-GB" smtClean="0"/>
              <a:t>20</a:t>
            </a:fld>
            <a:endParaRPr lang="en-GB"/>
          </a:p>
        </p:txBody>
      </p:sp>
    </p:spTree>
    <p:extLst>
      <p:ext uri="{BB962C8B-B14F-4D97-AF65-F5344CB8AC3E}">
        <p14:creationId xmlns:p14="http://schemas.microsoft.com/office/powerpoint/2010/main" val="84270954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338">
              <a:defRPr/>
            </a:pPr>
            <a:r>
              <a:rPr lang="en-GB" dirty="0"/>
              <a:t>‘Demand Generation’, commissioned by Thinkbox and conducted WPP agencies Mediacom, Wavemaker and Gain Theory, looked at how one ad channel boosts the efficiency of another ad channel. Most channels boost the efficiency of others, but the scale and consistency of the effect differs significantly.</a:t>
            </a:r>
          </a:p>
          <a:p>
            <a:endParaRPr lang="en-GB" dirty="0"/>
          </a:p>
          <a:p>
            <a:r>
              <a:rPr lang="en-GB" dirty="0"/>
              <a:t>This chart outlines this multiplier effect between ad channels and the effects each channel can receive. The Y axis indicates the active channel generating the effect, with the X axis relating to the channel benefiting from that effect.</a:t>
            </a:r>
          </a:p>
          <a:p>
            <a:endParaRPr lang="en-GB" dirty="0"/>
          </a:p>
          <a:p>
            <a:r>
              <a:rPr lang="en-GB" dirty="0"/>
              <a:t>We can see that when TV is active, the effectiveness of Cinema is bolstered up by 54% - more than any other channel. This makes sense as Cinema has a relatively small reach but a high impact, and with TV copy tending to be a cutdown version of what Cinema shows, it is extending its reach.</a:t>
            </a:r>
          </a:p>
          <a:p>
            <a:endParaRPr lang="en-GB" dirty="0"/>
          </a:p>
          <a:p>
            <a:r>
              <a:rPr lang="en-GB" dirty="0"/>
              <a:t>TV stands out as having the biggest and most consistent effect on other channels. This isn’t a coincidence. On average brands are spending 45% of their advertising budgets on TV, so it is bound to have a bigger effect.</a:t>
            </a:r>
          </a:p>
          <a:p>
            <a:endParaRPr lang="en-GB" dirty="0"/>
          </a:p>
          <a:p>
            <a:pPr defTabSz="966338">
              <a:defRPr/>
            </a:pPr>
            <a:r>
              <a:rPr lang="en-GB" sz="1300" dirty="0">
                <a:solidFill>
                  <a:srgbClr val="000000"/>
                </a:solidFill>
                <a:latin typeface="Calibri" panose="020F0502020204030204" pitchFamily="34" charset="0"/>
                <a:ea typeface="Calibri" panose="020F0502020204030204" pitchFamily="34" charset="0"/>
                <a:cs typeface="Times New Roman" panose="02020603050405020304" pitchFamily="18" charset="0"/>
              </a:rPr>
              <a:t>For more information on this study please see:</a:t>
            </a:r>
            <a:endParaRPr lang="en-GB" dirty="0"/>
          </a:p>
          <a:p>
            <a:r>
              <a:rPr lang="en-GB" dirty="0">
                <a:hlinkClick r:id="rId3"/>
              </a:rPr>
              <a:t>https://www.thinkbox.tv/research/thinkbox-research/demand-generation/</a:t>
            </a:r>
            <a:endParaRPr lang="en-GB" dirty="0"/>
          </a:p>
          <a:p>
            <a:endParaRPr lang="en-GB" dirty="0"/>
          </a:p>
        </p:txBody>
      </p:sp>
      <p:sp>
        <p:nvSpPr>
          <p:cNvPr id="4" name="Slide Number Placeholder 3"/>
          <p:cNvSpPr>
            <a:spLocks noGrp="1"/>
          </p:cNvSpPr>
          <p:nvPr>
            <p:ph type="sldNum" sz="quarter" idx="10"/>
          </p:nvPr>
        </p:nvSpPr>
        <p:spPr/>
        <p:txBody>
          <a:bodyPr/>
          <a:lstStyle/>
          <a:p>
            <a:pPr defTabSz="966338">
              <a:defRPr/>
            </a:pPr>
            <a:fld id="{F281A8CC-AA9E-4ED1-97A5-A7C9D992D055}" type="slidenum">
              <a:rPr lang="en-GB">
                <a:solidFill>
                  <a:prstClr val="black"/>
                </a:solidFill>
                <a:latin typeface="Calibri" panose="020F0502020204030204"/>
              </a:rPr>
              <a:pPr defTabSz="966338">
                <a:defRPr/>
              </a:pPr>
              <a:t>21</a:t>
            </a:fld>
            <a:endParaRPr lang="en-GB">
              <a:solidFill>
                <a:prstClr val="black"/>
              </a:solidFill>
              <a:latin typeface="Calibri" panose="020F0502020204030204"/>
            </a:endParaRPr>
          </a:p>
        </p:txBody>
      </p:sp>
    </p:spTree>
    <p:extLst>
      <p:ext uri="{BB962C8B-B14F-4D97-AF65-F5344CB8AC3E}">
        <p14:creationId xmlns:p14="http://schemas.microsoft.com/office/powerpoint/2010/main" val="410602913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dirty="0"/>
              <a:t>‘Media Mix Navigator’, commissioned by Thinkbox and conducted WPP agencies Mediacom, Wavemaker and Gain Theory, demonstrated the difference in optimal media mix depending on the product category.</a:t>
            </a:r>
          </a:p>
          <a:p>
            <a:endParaRPr lang="en-GB" b="0" dirty="0"/>
          </a:p>
          <a:p>
            <a:r>
              <a:rPr lang="en-GB" b="0" dirty="0"/>
              <a:t>The first bar represents the entire Media Mix Navigator tool database – the ‘average’ – and we can see that it doesn’t represent any of the other six bars that are split down by category. In being able to split down to category level we can see how the optimum media mix changes for each based on that sectors specific needs.</a:t>
            </a:r>
          </a:p>
          <a:p>
            <a:endParaRPr lang="en-GB" b="1" dirty="0"/>
          </a:p>
          <a:p>
            <a:pPr defTabSz="966338">
              <a:defRPr/>
            </a:pPr>
            <a:r>
              <a:rPr lang="en-GB" b="0" dirty="0"/>
              <a:t>The one consistent factor throughout all is that TV is the largest single channel. But even within that, the extent to which TV is the largest channel can vary greatly.</a:t>
            </a:r>
          </a:p>
          <a:p>
            <a:pPr defTabSz="966338">
              <a:defRPr/>
            </a:pPr>
            <a:endParaRPr lang="en-GB" b="0" dirty="0"/>
          </a:p>
          <a:p>
            <a:pPr defTabSz="966338">
              <a:defRPr/>
            </a:pPr>
            <a:r>
              <a:rPr lang="en-GB" b="0" dirty="0"/>
              <a:t>Data for each product category:</a:t>
            </a:r>
          </a:p>
          <a:p>
            <a:pPr defTabSz="966338">
              <a:defRPr/>
            </a:pPr>
            <a:r>
              <a:rPr lang="en-GB" b="0" dirty="0"/>
              <a:t>All – Brand size (£m): 7,000, Annual Media Spend (£m): 72</a:t>
            </a:r>
          </a:p>
          <a:p>
            <a:pPr marL="0" marR="0" lvl="0" indent="0" algn="l" defTabSz="966338" rtl="0" eaLnBrk="1" fontAlgn="auto" latinLnBrk="0" hangingPunct="1">
              <a:lnSpc>
                <a:spcPct val="100000"/>
              </a:lnSpc>
              <a:spcBef>
                <a:spcPts val="0"/>
              </a:spcBef>
              <a:spcAft>
                <a:spcPts val="0"/>
              </a:spcAft>
              <a:buClrTx/>
              <a:buSzTx/>
              <a:buFontTx/>
              <a:buNone/>
              <a:tabLst/>
              <a:defRPr/>
            </a:pPr>
            <a:r>
              <a:rPr lang="en-GB" b="0" dirty="0"/>
              <a:t>Automotive - Brand size (£m): 2,600, Annual Media Spend (£m): 17</a:t>
            </a:r>
          </a:p>
          <a:p>
            <a:pPr marL="0" marR="0" lvl="0" indent="0" algn="l" defTabSz="966338" rtl="0" eaLnBrk="1" fontAlgn="auto" latinLnBrk="0" hangingPunct="1">
              <a:lnSpc>
                <a:spcPct val="100000"/>
              </a:lnSpc>
              <a:spcBef>
                <a:spcPts val="0"/>
              </a:spcBef>
              <a:spcAft>
                <a:spcPts val="0"/>
              </a:spcAft>
              <a:buClrTx/>
              <a:buSzTx/>
              <a:buFontTx/>
              <a:buNone/>
              <a:tabLst/>
              <a:defRPr/>
            </a:pPr>
            <a:r>
              <a:rPr lang="en-GB" b="0" dirty="0"/>
              <a:t>Finance - Brand size (£m): 7,000, Annual Media Spend (£m): 32</a:t>
            </a:r>
          </a:p>
          <a:p>
            <a:pPr marL="0" marR="0" lvl="0" indent="0" algn="l" defTabSz="966338" rtl="0" eaLnBrk="1" fontAlgn="auto" latinLnBrk="0" hangingPunct="1">
              <a:lnSpc>
                <a:spcPct val="100000"/>
              </a:lnSpc>
              <a:spcBef>
                <a:spcPts val="0"/>
              </a:spcBef>
              <a:spcAft>
                <a:spcPts val="0"/>
              </a:spcAft>
              <a:buClrTx/>
              <a:buSzTx/>
              <a:buFontTx/>
              <a:buNone/>
              <a:tabLst/>
              <a:defRPr/>
            </a:pPr>
            <a:r>
              <a:rPr lang="en-GB" b="0" dirty="0"/>
              <a:t>FMCG - Brand size (£m): 60, Annual Media Spend (£m): 6</a:t>
            </a:r>
          </a:p>
          <a:p>
            <a:pPr marL="0" marR="0" lvl="0" indent="0" algn="l" defTabSz="966338" rtl="0" eaLnBrk="1" fontAlgn="auto" latinLnBrk="0" hangingPunct="1">
              <a:lnSpc>
                <a:spcPct val="100000"/>
              </a:lnSpc>
              <a:spcBef>
                <a:spcPts val="0"/>
              </a:spcBef>
              <a:spcAft>
                <a:spcPts val="0"/>
              </a:spcAft>
              <a:buClrTx/>
              <a:buSzTx/>
              <a:buFontTx/>
              <a:buNone/>
              <a:tabLst/>
              <a:defRPr/>
            </a:pPr>
            <a:r>
              <a:rPr lang="en-GB" b="0" dirty="0"/>
              <a:t>Online Retail - Brand size (£m): 165, Annual Media Spend (£m): 9</a:t>
            </a:r>
          </a:p>
          <a:p>
            <a:pPr marL="0" marR="0" lvl="0" indent="0" algn="l" defTabSz="966338" rtl="0" eaLnBrk="1" fontAlgn="auto" latinLnBrk="0" hangingPunct="1">
              <a:lnSpc>
                <a:spcPct val="100000"/>
              </a:lnSpc>
              <a:spcBef>
                <a:spcPts val="0"/>
              </a:spcBef>
              <a:spcAft>
                <a:spcPts val="0"/>
              </a:spcAft>
              <a:buClrTx/>
              <a:buSzTx/>
              <a:buFontTx/>
              <a:buNone/>
              <a:tabLst/>
              <a:defRPr/>
            </a:pPr>
            <a:r>
              <a:rPr lang="en-GB" b="0" dirty="0"/>
              <a:t>Retail - Brand size (£m): 7,000, Annual Media Spend (£m): 25</a:t>
            </a:r>
          </a:p>
          <a:p>
            <a:pPr marL="0" marR="0" lvl="0" indent="0" algn="l" defTabSz="966338" rtl="0" eaLnBrk="1" fontAlgn="auto" latinLnBrk="0" hangingPunct="1">
              <a:lnSpc>
                <a:spcPct val="100000"/>
              </a:lnSpc>
              <a:spcBef>
                <a:spcPts val="0"/>
              </a:spcBef>
              <a:spcAft>
                <a:spcPts val="0"/>
              </a:spcAft>
              <a:buClrTx/>
              <a:buSzTx/>
              <a:buFontTx/>
              <a:buNone/>
              <a:tabLst/>
              <a:defRPr/>
            </a:pPr>
            <a:r>
              <a:rPr lang="en-GB" b="0" dirty="0"/>
              <a:t>Telecoms - Brand size (£m): 17,525, Annual Media Spend (£m): 59</a:t>
            </a:r>
          </a:p>
          <a:p>
            <a:pPr marL="0" marR="0" lvl="0" indent="0" algn="l" defTabSz="966338" rtl="0" eaLnBrk="1" fontAlgn="auto" latinLnBrk="0" hangingPunct="1">
              <a:lnSpc>
                <a:spcPct val="100000"/>
              </a:lnSpc>
              <a:spcBef>
                <a:spcPts val="0"/>
              </a:spcBef>
              <a:spcAft>
                <a:spcPts val="0"/>
              </a:spcAft>
              <a:buClrTx/>
              <a:buSzTx/>
              <a:buFontTx/>
              <a:buNone/>
              <a:tabLst/>
              <a:defRPr/>
            </a:pPr>
            <a:r>
              <a:rPr lang="en-GB" b="0" dirty="0"/>
              <a:t>Travel - Brand size (£m): 5,200, Annual Media Spend (£m): 22</a:t>
            </a:r>
          </a:p>
          <a:p>
            <a:pPr marL="0" marR="0" lvl="0" indent="0" algn="l" defTabSz="966338" rtl="0" eaLnBrk="1" fontAlgn="auto" latinLnBrk="0" hangingPunct="1">
              <a:lnSpc>
                <a:spcPct val="100000"/>
              </a:lnSpc>
              <a:spcBef>
                <a:spcPts val="0"/>
              </a:spcBef>
              <a:spcAft>
                <a:spcPts val="0"/>
              </a:spcAft>
              <a:buClrTx/>
              <a:buSzTx/>
              <a:buFontTx/>
              <a:buNone/>
              <a:tabLst/>
              <a:defRPr/>
            </a:pPr>
            <a:endParaRPr lang="en-GB" b="0" dirty="0"/>
          </a:p>
          <a:p>
            <a:pPr marL="0" marR="0" lvl="0" indent="0" algn="l" defTabSz="966338" rtl="0" eaLnBrk="1" fontAlgn="auto" latinLnBrk="0" hangingPunct="1">
              <a:lnSpc>
                <a:spcPct val="100000"/>
              </a:lnSpc>
              <a:spcBef>
                <a:spcPts val="0"/>
              </a:spcBef>
              <a:spcAft>
                <a:spcPts val="0"/>
              </a:spcAft>
              <a:buClrTx/>
              <a:buSzTx/>
              <a:buFontTx/>
              <a:buNone/>
              <a:tabLst/>
              <a:defRPr/>
            </a:pPr>
            <a:r>
              <a:rPr lang="en-GB" b="0" dirty="0"/>
              <a:t>The brand size for each product category has been calculated by taking 20% of the maximum brand size, whilst the annual media spend is an estimate of the average spend for that category.</a:t>
            </a:r>
          </a:p>
          <a:p>
            <a:pPr defTabSz="966338">
              <a:defRPr/>
            </a:pPr>
            <a:endParaRPr lang="en-GB" b="0" dirty="0"/>
          </a:p>
          <a:p>
            <a:pPr defTabSz="966338">
              <a:defRPr/>
            </a:pPr>
            <a:r>
              <a:rPr lang="en-GB" sz="1300" b="0" dirty="0">
                <a:solidFill>
                  <a:srgbClr val="000000"/>
                </a:solidFill>
                <a:latin typeface="Calibri" panose="020F0502020204030204" pitchFamily="34" charset="0"/>
                <a:ea typeface="Calibri" panose="020F0502020204030204" pitchFamily="34" charset="0"/>
                <a:cs typeface="Times New Roman" panose="02020603050405020304" pitchFamily="18" charset="0"/>
              </a:rPr>
              <a:t>For more information on this study please see:</a:t>
            </a:r>
            <a:endParaRPr lang="en-GB" b="0" dirty="0"/>
          </a:p>
          <a:p>
            <a:r>
              <a:rPr lang="en-GB" b="0" dirty="0"/>
              <a:t>https://www.thinkbox.tv/research/media-mix-navigator/media-mix-navigator/</a:t>
            </a:r>
          </a:p>
          <a:p>
            <a:endParaRPr lang="en-GB" b="0" dirty="0"/>
          </a:p>
          <a:p>
            <a:pPr defTabSz="966338">
              <a:defRPr/>
            </a:pP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5"/>
          </p:nvPr>
        </p:nvSpPr>
        <p:spPr/>
        <p:txBody>
          <a:bodyPr/>
          <a:lstStyle/>
          <a:p>
            <a:fld id="{BA0DFD36-33EA-4DB4-B32D-6EBE0B1D4496}" type="slidenum">
              <a:rPr lang="en-GB" smtClean="0"/>
              <a:t>22</a:t>
            </a:fld>
            <a:endParaRPr lang="en-GB"/>
          </a:p>
        </p:txBody>
      </p:sp>
    </p:spTree>
    <p:extLst>
      <p:ext uri="{BB962C8B-B14F-4D97-AF65-F5344CB8AC3E}">
        <p14:creationId xmlns:p14="http://schemas.microsoft.com/office/powerpoint/2010/main" val="119781519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300" dirty="0"/>
              <a:t>Thinkbox study ‘As Seen on TV: supercharging your small business’, conducted by marketing effectiveness consultancy D2D, shows how well TV performs in terms of sales versus spend.</a:t>
            </a:r>
          </a:p>
          <a:p>
            <a:endParaRPr lang="en-GB" sz="1300" dirty="0"/>
          </a:p>
          <a:p>
            <a:r>
              <a:rPr lang="en-GB" sz="1300" dirty="0"/>
              <a:t>Out of the D2D dataset of 78 smaller brands across all categories, TV constituted on average 66% of their media budget but returned 80% of all ad-generated sales. This is due to two factors – the high ROI (return on investment) and the fact that it can deliver scale without saturating.</a:t>
            </a:r>
          </a:p>
          <a:p>
            <a:endParaRPr lang="en-GB" sz="1300" dirty="0"/>
          </a:p>
          <a:p>
            <a:r>
              <a:rPr lang="en-GB" sz="1300" dirty="0"/>
              <a:t>This demonstrates the key role of TV for advertisers looking to drive brand growth.</a:t>
            </a:r>
          </a:p>
          <a:p>
            <a:endParaRPr lang="en-GB" sz="1300" dirty="0"/>
          </a:p>
          <a:p>
            <a:pPr defTabSz="966338">
              <a:defRPr/>
            </a:pPr>
            <a:r>
              <a:rPr lang="en-GB" sz="1300" dirty="0">
                <a:solidFill>
                  <a:srgbClr val="000000"/>
                </a:solidFill>
                <a:latin typeface="Calibri" panose="020F0502020204030204" pitchFamily="34" charset="0"/>
                <a:ea typeface="Calibri" panose="020F0502020204030204" pitchFamily="34" charset="0"/>
                <a:cs typeface="Times New Roman" panose="02020603050405020304" pitchFamily="18" charset="0"/>
              </a:rPr>
              <a:t>For more information on this study please see:</a:t>
            </a:r>
            <a:endParaRPr lang="en-GB" dirty="0"/>
          </a:p>
          <a:p>
            <a:r>
              <a:rPr lang="en-GB" dirty="0">
                <a:hlinkClick r:id="rId3"/>
              </a:rPr>
              <a:t>https://www.thinkbox.tv/research/thinkbox-research/as-seen-on-tv-supercharging-your-small-business/</a:t>
            </a:r>
            <a:endParaRPr lang="en-GB" dirty="0"/>
          </a:p>
        </p:txBody>
      </p:sp>
      <p:sp>
        <p:nvSpPr>
          <p:cNvPr id="4" name="Slide Number Placeholder 3"/>
          <p:cNvSpPr>
            <a:spLocks noGrp="1"/>
          </p:cNvSpPr>
          <p:nvPr>
            <p:ph type="sldNum" sz="quarter" idx="5"/>
          </p:nvPr>
        </p:nvSpPr>
        <p:spPr/>
        <p:txBody>
          <a:bodyPr/>
          <a:lstStyle/>
          <a:p>
            <a:pPr defTabSz="966338">
              <a:defRPr/>
            </a:pPr>
            <a:fld id="{B7F12BC6-4143-48C3-A7AB-B23B803D0FD0}" type="slidenum">
              <a:rPr lang="en-GB">
                <a:solidFill>
                  <a:prstClr val="black"/>
                </a:solidFill>
                <a:latin typeface="Calibri"/>
              </a:rPr>
              <a:pPr defTabSz="966338">
                <a:defRPr/>
              </a:pPr>
              <a:t>23</a:t>
            </a:fld>
            <a:endParaRPr lang="en-GB" dirty="0">
              <a:solidFill>
                <a:prstClr val="black"/>
              </a:solidFill>
              <a:latin typeface="Calibri"/>
            </a:endParaRPr>
          </a:p>
        </p:txBody>
      </p:sp>
    </p:spTree>
    <p:extLst>
      <p:ext uri="{BB962C8B-B14F-4D97-AF65-F5344CB8AC3E}">
        <p14:creationId xmlns:p14="http://schemas.microsoft.com/office/powerpoint/2010/main" val="374453329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BA0DFD36-33EA-4DB4-B32D-6EBE0B1D4496}" type="slidenum">
              <a:rPr lang="en-GB" smtClean="0"/>
              <a:t>24</a:t>
            </a:fld>
            <a:endParaRPr lang="en-GB"/>
          </a:p>
        </p:txBody>
      </p:sp>
    </p:spTree>
    <p:extLst>
      <p:ext uri="{BB962C8B-B14F-4D97-AF65-F5344CB8AC3E}">
        <p14:creationId xmlns:p14="http://schemas.microsoft.com/office/powerpoint/2010/main" val="283865516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dirty="0">
                <a:solidFill>
                  <a:schemeClr val="bg1"/>
                </a:solidFill>
              </a:rPr>
              <a:t>Source: Source: </a:t>
            </a:r>
            <a:r>
              <a:rPr lang="fr-FR" sz="1200" dirty="0">
                <a:solidFill>
                  <a:schemeClr val="bg1"/>
                </a:solidFill>
              </a:rPr>
              <a:t>IPA TouchPoints 2023</a:t>
            </a:r>
            <a:r>
              <a:rPr lang="en-GB" sz="1200" dirty="0">
                <a:solidFill>
                  <a:schemeClr val="bg1"/>
                </a:solidFill>
              </a:rPr>
              <a:t>, Wave 1 (Fieldwork Dates: 17</a:t>
            </a:r>
            <a:r>
              <a:rPr lang="en-GB" sz="1200" baseline="30000" dirty="0">
                <a:solidFill>
                  <a:schemeClr val="bg1"/>
                </a:solidFill>
              </a:rPr>
              <a:t>th</a:t>
            </a:r>
            <a:r>
              <a:rPr lang="en-GB" sz="1200" dirty="0">
                <a:solidFill>
                  <a:schemeClr val="bg1"/>
                </a:solidFill>
              </a:rPr>
              <a:t> January – 26</a:t>
            </a:r>
            <a:r>
              <a:rPr lang="en-GB" sz="1200" baseline="30000" dirty="0">
                <a:solidFill>
                  <a:schemeClr val="bg1"/>
                </a:solidFill>
              </a:rPr>
              <a:t>th</a:t>
            </a:r>
            <a:r>
              <a:rPr lang="en-GB" sz="1200" dirty="0">
                <a:solidFill>
                  <a:schemeClr val="bg1"/>
                </a:solidFill>
              </a:rPr>
              <a:t> March 2023). Adults 15+ </a:t>
            </a:r>
          </a:p>
          <a:p>
            <a:r>
              <a:rPr lang="en-GB" sz="1200" dirty="0">
                <a:solidFill>
                  <a:schemeClr val="bg1"/>
                </a:solidFill>
              </a:rPr>
              <a:t>Source: </a:t>
            </a:r>
            <a:r>
              <a:rPr lang="en-GB" dirty="0"/>
              <a:t>Source: Source: </a:t>
            </a:r>
            <a:r>
              <a:rPr lang="fr-FR" dirty="0"/>
              <a:t>IPA TouchPoints 2023</a:t>
            </a:r>
            <a:r>
              <a:rPr lang="en-GB" dirty="0"/>
              <a:t>, Wave 1 (Fieldwork Dates: 17</a:t>
            </a:r>
            <a:r>
              <a:rPr lang="en-GB" baseline="30000" dirty="0"/>
              <a:t>th</a:t>
            </a:r>
            <a:r>
              <a:rPr lang="en-GB" dirty="0"/>
              <a:t> January – 26</a:t>
            </a:r>
            <a:r>
              <a:rPr lang="en-GB" baseline="30000" dirty="0"/>
              <a:t>th</a:t>
            </a:r>
            <a:r>
              <a:rPr lang="en-GB" dirty="0"/>
              <a:t> March 2023). Base: adults 15+. Newspaper/magazine/TV figures include online/app consumption.</a:t>
            </a:r>
          </a:p>
          <a:p>
            <a:r>
              <a:rPr lang="en-GB" sz="1200" kern="0" dirty="0">
                <a:solidFill>
                  <a:prstClr val="white"/>
                </a:solidFill>
              </a:rPr>
              <a:t>Source: Barb Dec 2022, Individuals</a:t>
            </a:r>
            <a:endParaRPr lang="en-GB" sz="1200" dirty="0"/>
          </a:p>
          <a:p>
            <a:endParaRPr lang="en-GB" dirty="0"/>
          </a:p>
        </p:txBody>
      </p:sp>
      <p:sp>
        <p:nvSpPr>
          <p:cNvPr id="4" name="Slide Number Placeholder 3"/>
          <p:cNvSpPr>
            <a:spLocks noGrp="1"/>
          </p:cNvSpPr>
          <p:nvPr>
            <p:ph type="sldNum" sz="quarter" idx="5"/>
          </p:nvPr>
        </p:nvSpPr>
        <p:spPr/>
        <p:txBody>
          <a:bodyPr/>
          <a:lstStyle/>
          <a:p>
            <a:fld id="{BA0DFD36-33EA-4DB4-B32D-6EBE0B1D4496}" type="slidenum">
              <a:rPr lang="en-GB" smtClean="0"/>
              <a:t>25</a:t>
            </a:fld>
            <a:endParaRPr lang="en-GB"/>
          </a:p>
        </p:txBody>
      </p:sp>
    </p:spTree>
    <p:extLst>
      <p:ext uri="{BB962C8B-B14F-4D97-AF65-F5344CB8AC3E}">
        <p14:creationId xmlns:p14="http://schemas.microsoft.com/office/powerpoint/2010/main" val="57071484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400" dirty="0"/>
              <a:t>Linear TV and broadcaster combined reaches 89% of the population each week.</a:t>
            </a:r>
          </a:p>
          <a:p>
            <a:endParaRPr lang="en-GB" sz="1400" dirty="0"/>
          </a:p>
          <a:p>
            <a:endParaRPr lang="en-GB" dirty="0"/>
          </a:p>
        </p:txBody>
      </p:sp>
      <p:sp>
        <p:nvSpPr>
          <p:cNvPr id="4" name="Slide Number Placeholder 3"/>
          <p:cNvSpPr>
            <a:spLocks noGrp="1"/>
          </p:cNvSpPr>
          <p:nvPr>
            <p:ph type="sldNum" sz="quarter" idx="10"/>
          </p:nvPr>
        </p:nvSpPr>
        <p:spPr/>
        <p:txBody>
          <a:bodyPr/>
          <a:lstStyle/>
          <a:p>
            <a:fld id="{BA0DFD36-33EA-4DB4-B32D-6EBE0B1D4496}" type="slidenum">
              <a:rPr lang="en-GB" smtClean="0"/>
              <a:t>26</a:t>
            </a:fld>
            <a:endParaRPr lang="en-GB"/>
          </a:p>
        </p:txBody>
      </p:sp>
    </p:spTree>
    <p:extLst>
      <p:ext uri="{BB962C8B-B14F-4D97-AF65-F5344CB8AC3E}">
        <p14:creationId xmlns:p14="http://schemas.microsoft.com/office/powerpoint/2010/main" val="161269814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Linear TV and broadcaster combined reaches 88.8% of the adult population each week.</a:t>
            </a:r>
          </a:p>
          <a:p>
            <a:endParaRPr lang="en-GB" dirty="0"/>
          </a:p>
          <a:p>
            <a:endParaRPr lang="en-GB" dirty="0"/>
          </a:p>
          <a:p>
            <a:endParaRPr lang="en-GB" dirty="0"/>
          </a:p>
        </p:txBody>
      </p:sp>
      <p:sp>
        <p:nvSpPr>
          <p:cNvPr id="4" name="Slide Number Placeholder 3"/>
          <p:cNvSpPr>
            <a:spLocks noGrp="1"/>
          </p:cNvSpPr>
          <p:nvPr>
            <p:ph type="sldNum" sz="quarter" idx="10"/>
          </p:nvPr>
        </p:nvSpPr>
        <p:spPr/>
        <p:txBody>
          <a:bodyPr/>
          <a:lstStyle/>
          <a:p>
            <a:fld id="{0A924C00-85C6-4295-BE2C-B41F9E304FE2}" type="slidenum">
              <a:rPr lang="en-GB" smtClean="0"/>
              <a:t>27</a:t>
            </a:fld>
            <a:endParaRPr lang="en-GB"/>
          </a:p>
        </p:txBody>
      </p:sp>
    </p:spTree>
    <p:extLst>
      <p:ext uri="{BB962C8B-B14F-4D97-AF65-F5344CB8AC3E}">
        <p14:creationId xmlns:p14="http://schemas.microsoft.com/office/powerpoint/2010/main" val="349166965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As well as reaching</a:t>
            </a:r>
            <a:r>
              <a:rPr lang="en-GB" baseline="0" dirty="0"/>
              <a:t> into every corner of the country, people also spend a lot of time with TV. It is the most popular medium.</a:t>
            </a: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0DFD36-33EA-4DB4-B32D-6EBE0B1D44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3925725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GB" sz="2800" b="0" i="0" dirty="0">
                <a:solidFill>
                  <a:srgbClr val="323A4E"/>
                </a:solidFill>
                <a:effectLst/>
                <a:latin typeface="proxima-nova"/>
              </a:rPr>
              <a:t>This chart breaks down viewing to the various platforms in terms of the average number of people watching per day (for at least 3 minutes) compared with the average time spent watching per viewer (i.e. only counting those who watched on that day).</a:t>
            </a:r>
          </a:p>
          <a:p>
            <a:pPr algn="l"/>
            <a:endParaRPr lang="en-GB" sz="2800" b="0" i="0" dirty="0">
              <a:solidFill>
                <a:srgbClr val="323A4E"/>
              </a:solidFill>
              <a:effectLst/>
              <a:latin typeface="proxima-nova"/>
            </a:endParaRPr>
          </a:p>
          <a:p>
            <a:pPr algn="l"/>
            <a:r>
              <a:rPr lang="en-GB" sz="2800" b="0" i="0" dirty="0">
                <a:solidFill>
                  <a:srgbClr val="323A4E"/>
                </a:solidFill>
                <a:effectLst/>
                <a:latin typeface="proxima-nova"/>
              </a:rPr>
              <a:t>Analysis across 2022 shows that the commercial broadcasters (linear and on demand) collectively reach just over 33 million viewers every day, with each of those viewers watching for an average of 3hrs, 25 mins a day. The combined portfolio of BBC channels (linear and on demand) attracts the second largest volume of viewing, with 27 million daily reach and an average view time of just over 2 hours.  YouTube is next, with a daily reach of 20 million people and a view time of 1hr 42 mins (Barb only measure in-home viewing, we estimate that YouTube would be circa. 25% larger in viewing time if out of home viewing was included).</a:t>
            </a:r>
          </a:p>
          <a:p>
            <a:pPr algn="l"/>
            <a:endParaRPr lang="en-GB" sz="2800" b="0" i="0" dirty="0">
              <a:solidFill>
                <a:srgbClr val="323A4E"/>
              </a:solidFill>
              <a:effectLst/>
              <a:latin typeface="proxima-nova"/>
            </a:endParaRPr>
          </a:p>
          <a:p>
            <a:pPr algn="l"/>
            <a:r>
              <a:rPr lang="en-GB" sz="2800" b="0" i="0" dirty="0">
                <a:solidFill>
                  <a:srgbClr val="323A4E"/>
                </a:solidFill>
                <a:effectLst/>
                <a:latin typeface="proxima-nova"/>
              </a:rPr>
              <a:t>SVOD services such as Netflix has a daily reach of 12.4 million people and a view time of 1hr 47 mins, whilst other AVOD services (covering Chili, Rakuten TV, Samsung TV Plus, Red Bull TV, </a:t>
            </a:r>
            <a:r>
              <a:rPr lang="en-GB" sz="2800" b="0" i="0" dirty="0" err="1">
                <a:solidFill>
                  <a:srgbClr val="323A4E"/>
                </a:solidFill>
                <a:effectLst/>
                <a:latin typeface="proxima-nova"/>
              </a:rPr>
              <a:t>TVPlayer</a:t>
            </a:r>
            <a:r>
              <a:rPr lang="en-GB" sz="2800" b="0" i="0" dirty="0">
                <a:solidFill>
                  <a:srgbClr val="323A4E"/>
                </a:solidFill>
                <a:effectLst/>
                <a:latin typeface="proxima-nova"/>
              </a:rPr>
              <a:t>, Vevo, W4FREE, and </a:t>
            </a:r>
            <a:r>
              <a:rPr lang="en-GB" sz="2800" b="0" i="0" dirty="0" err="1">
                <a:solidFill>
                  <a:srgbClr val="323A4E"/>
                </a:solidFill>
                <a:effectLst/>
                <a:latin typeface="proxima-nova"/>
              </a:rPr>
              <a:t>YuppTV</a:t>
            </a:r>
            <a:r>
              <a:rPr lang="en-GB" sz="2800" b="0" i="0" dirty="0">
                <a:solidFill>
                  <a:srgbClr val="323A4E"/>
                </a:solidFill>
                <a:effectLst/>
                <a:latin typeface="proxima-nova"/>
              </a:rPr>
              <a:t>) have a collective average daily reach of 83,000 viewers and a view time of 38 mins a day.</a:t>
            </a:r>
          </a:p>
          <a:p>
            <a:pPr algn="just"/>
            <a:endParaRPr lang="en-GB" sz="1800" dirty="0">
              <a:effectLst/>
              <a:latin typeface="Calibri" panose="020F0502020204030204" pitchFamily="34" charset="0"/>
              <a:ea typeface="Calibri" panose="020F0502020204030204" pitchFamily="34" charset="0"/>
            </a:endParaRPr>
          </a:p>
        </p:txBody>
      </p:sp>
      <p:sp>
        <p:nvSpPr>
          <p:cNvPr id="4" name="Slide Number Placeholder 3"/>
          <p:cNvSpPr>
            <a:spLocks noGrp="1"/>
          </p:cNvSpPr>
          <p:nvPr>
            <p:ph type="sldNum" sz="quarter" idx="5"/>
          </p:nvPr>
        </p:nvSpPr>
        <p:spPr/>
        <p:txBody>
          <a:bodyPr/>
          <a:lstStyle/>
          <a:p>
            <a:fld id="{9BF2D90E-523F-45FB-AEC1-23DAC667075A}" type="slidenum">
              <a:rPr lang="en-GB" smtClean="0"/>
              <a:t>29</a:t>
            </a:fld>
            <a:endParaRPr lang="en-GB"/>
          </a:p>
        </p:txBody>
      </p:sp>
    </p:spTree>
    <p:extLst>
      <p:ext uri="{BB962C8B-B14F-4D97-AF65-F5344CB8AC3E}">
        <p14:creationId xmlns:p14="http://schemas.microsoft.com/office/powerpoint/2010/main" val="19432860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effectLst/>
                <a:latin typeface="Arial" panose="020B0604020202020204" pitchFamily="34" charset="0"/>
                <a:ea typeface="Calibri" panose="020F0502020204030204" pitchFamily="34" charset="0"/>
                <a:cs typeface="Arial" panose="020B0604020202020204" pitchFamily="34" charset="0"/>
              </a:rPr>
              <a:t>If you want to nick even more charts or have any questions, please get in touch with us at research@thinkbox.tv</a:t>
            </a:r>
          </a:p>
          <a:p>
            <a:endParaRPr lang="en-GB" dirty="0"/>
          </a:p>
        </p:txBody>
      </p:sp>
      <p:sp>
        <p:nvSpPr>
          <p:cNvPr id="4" name="Slide Number Placeholder 3"/>
          <p:cNvSpPr>
            <a:spLocks noGrp="1"/>
          </p:cNvSpPr>
          <p:nvPr>
            <p:ph type="sldNum" sz="quarter" idx="5"/>
          </p:nvPr>
        </p:nvSpPr>
        <p:spPr/>
        <p:txBody>
          <a:bodyPr/>
          <a:lstStyle/>
          <a:p>
            <a:fld id="{BA0DFD36-33EA-4DB4-B32D-6EBE0B1D4496}" type="slidenum">
              <a:rPr lang="en-GB" smtClean="0"/>
              <a:t>3</a:t>
            </a:fld>
            <a:endParaRPr lang="en-GB"/>
          </a:p>
        </p:txBody>
      </p:sp>
    </p:spTree>
    <p:extLst>
      <p:ext uri="{BB962C8B-B14F-4D97-AF65-F5344CB8AC3E}">
        <p14:creationId xmlns:p14="http://schemas.microsoft.com/office/powerpoint/2010/main" val="300840714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338">
              <a:spcBef>
                <a:spcPct val="0"/>
              </a:spcBef>
              <a:defRPr/>
            </a:pPr>
            <a:r>
              <a:rPr lang="en-GB" sz="1300" dirty="0"/>
              <a:t>Beware the seduction of ‘views’. Views that TV ads get online are an important part of the way brands now communicate. However, because the figures are so visible, the offline views – which are often driving them – can get overlooked. A million online views is not to be sniffed at, but an average broadcast TV campaign in the UK gets 244 million ‘views’ – and that is before you consider the different quality of the viewing experiences.</a:t>
            </a:r>
          </a:p>
          <a:p>
            <a:pPr defTabSz="966338">
              <a:spcBef>
                <a:spcPct val="0"/>
              </a:spcBef>
              <a:defRPr/>
            </a:pPr>
            <a:endParaRPr lang="en-GB" altLang="en-US" sz="1300" dirty="0"/>
          </a:p>
          <a:p>
            <a:pPr defTabSz="966338">
              <a:spcBef>
                <a:spcPct val="0"/>
              </a:spcBef>
              <a:defRPr/>
            </a:pPr>
            <a:r>
              <a:rPr lang="en-GB" altLang="en-US" sz="1300" dirty="0"/>
              <a:t>How this is calculated:</a:t>
            </a:r>
          </a:p>
          <a:p>
            <a:pPr defTabSz="966338">
              <a:spcBef>
                <a:spcPct val="0"/>
              </a:spcBef>
              <a:defRPr/>
            </a:pPr>
            <a:r>
              <a:rPr lang="en-GB" altLang="en-US" sz="1300" dirty="0"/>
              <a:t>A typical campaign of 400 ratings expressed as views is 4 times the TV universe.</a:t>
            </a:r>
            <a:endParaRPr lang="en-GB" altLang="en-US" dirty="0"/>
          </a:p>
          <a:p>
            <a:endParaRPr lang="en-GB" dirty="0"/>
          </a:p>
        </p:txBody>
      </p:sp>
      <p:sp>
        <p:nvSpPr>
          <p:cNvPr id="4" name="Slide Number Placeholder 3"/>
          <p:cNvSpPr>
            <a:spLocks noGrp="1"/>
          </p:cNvSpPr>
          <p:nvPr>
            <p:ph type="sldNum" sz="quarter" idx="10"/>
          </p:nvPr>
        </p:nvSpPr>
        <p:spPr/>
        <p:txBody>
          <a:bodyPr/>
          <a:lstStyle/>
          <a:p>
            <a:fld id="{BA0DFD36-33EA-4DB4-B32D-6EBE0B1D4496}" type="slidenum">
              <a:rPr lang="en-GB" smtClean="0"/>
              <a:t>30</a:t>
            </a:fld>
            <a:endParaRPr lang="en-GB"/>
          </a:p>
        </p:txBody>
      </p:sp>
    </p:spTree>
    <p:extLst>
      <p:ext uri="{BB962C8B-B14F-4D97-AF65-F5344CB8AC3E}">
        <p14:creationId xmlns:p14="http://schemas.microsoft.com/office/powerpoint/2010/main" val="373592615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dirty="0">
                <a:solidFill>
                  <a:srgbClr val="000000"/>
                </a:solidFill>
                <a:latin typeface="Founders Grotesk Bold"/>
              </a:rPr>
              <a:t>Total TV builds cost effective reach </a:t>
            </a:r>
            <a:endParaRPr lang="en-GB" sz="1200" dirty="0">
              <a:solidFill>
                <a:srgbClr val="000000"/>
              </a:solidFill>
              <a:latin typeface="Founders Grotesk Bold"/>
            </a:endParaRPr>
          </a:p>
          <a:p>
            <a:r>
              <a:rPr lang="en-GB" sz="1200" dirty="0">
                <a:solidFill>
                  <a:srgbClr val="000000"/>
                </a:solidFill>
                <a:latin typeface="Founders Grotesk Regular"/>
              </a:rPr>
              <a:t>As TV viewing has spread across linear and on demand, TV’s ability to deliver high volumes of cost-effective reach has changed and BVOD has become even more important on the plan.</a:t>
            </a:r>
          </a:p>
          <a:p>
            <a:r>
              <a:rPr lang="en-GB" sz="1200" dirty="0">
                <a:solidFill>
                  <a:srgbClr val="000000"/>
                </a:solidFill>
                <a:latin typeface="Founders Grotesk Regular"/>
              </a:rPr>
              <a:t>The latest data from Barb’s total TV planning tool clearly shows how planning linear and BVOD together deliver higher levels of reach at lower AV budgets.</a:t>
            </a:r>
          </a:p>
          <a:p>
            <a:endParaRPr lang="en-GB" dirty="0"/>
          </a:p>
        </p:txBody>
      </p:sp>
      <p:sp>
        <p:nvSpPr>
          <p:cNvPr id="4" name="Slide Number Placeholder 3"/>
          <p:cNvSpPr>
            <a:spLocks noGrp="1"/>
          </p:cNvSpPr>
          <p:nvPr>
            <p:ph type="sldNum" sz="quarter" idx="5"/>
          </p:nvPr>
        </p:nvSpPr>
        <p:spPr/>
        <p:txBody>
          <a:bodyPr/>
          <a:lstStyle/>
          <a:p>
            <a:fld id="{DBC01CE4-3762-45B6-9736-1C63892740C8}" type="slidenum">
              <a:rPr lang="en-GB" smtClean="0"/>
              <a:t>31</a:t>
            </a:fld>
            <a:endParaRPr lang="en-GB"/>
          </a:p>
        </p:txBody>
      </p:sp>
    </p:spTree>
    <p:extLst>
      <p:ext uri="{BB962C8B-B14F-4D97-AF65-F5344CB8AC3E}">
        <p14:creationId xmlns:p14="http://schemas.microsoft.com/office/powerpoint/2010/main" val="392468564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BA0DFD36-33EA-4DB4-B32D-6EBE0B1D4496}" type="slidenum">
              <a:rPr lang="en-GB" smtClean="0"/>
              <a:t>32</a:t>
            </a:fld>
            <a:endParaRPr lang="en-GB"/>
          </a:p>
        </p:txBody>
      </p:sp>
    </p:spTree>
    <p:extLst>
      <p:ext uri="{BB962C8B-B14F-4D97-AF65-F5344CB8AC3E}">
        <p14:creationId xmlns:p14="http://schemas.microsoft.com/office/powerpoint/2010/main" val="3237467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Source: </a:t>
            </a:r>
            <a:r>
              <a:rPr lang="en-GB" sz="1200" b="0" dirty="0">
                <a:solidFill>
                  <a:prstClr val="black">
                    <a:lumMod val="75000"/>
                    <a:lumOff val="25000"/>
                  </a:prstClr>
                </a:solidFill>
                <a:latin typeface="Arial"/>
              </a:rPr>
              <a:t>Adnormal Behaviour, 2022, Ipsos / Thinkbox. </a:t>
            </a:r>
            <a:r>
              <a:rPr lang="en-GB" sz="1200" b="0" dirty="0">
                <a:solidFill>
                  <a:prstClr val="black">
                    <a:lumMod val="75000"/>
                    <a:lumOff val="25000"/>
                  </a:prstClr>
                </a:solidFill>
              </a:rPr>
              <a:t>Q.</a:t>
            </a:r>
            <a:r>
              <a:rPr lang="en-GB" sz="1200" b="0" dirty="0">
                <a:solidFill>
                  <a:prstClr val="black">
                    <a:lumMod val="75000"/>
                    <a:lumOff val="25000"/>
                  </a:prstClr>
                </a:solidFill>
                <a:latin typeface="Arial"/>
              </a:rPr>
              <a:t>TN3: In which, if any, of the following places are you most likely to find advertising that...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Source: Signalling Success, 2020, house51 / Thinkbox. Adults 16+. Top 2 box agreement “This brand will become well known”</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Source: ‘The Crisis in Creative Effectiveness’, Peter Field Consulting / IPA, June 2019</a:t>
            </a:r>
          </a:p>
        </p:txBody>
      </p:sp>
      <p:sp>
        <p:nvSpPr>
          <p:cNvPr id="4" name="Slide Number Placeholder 3"/>
          <p:cNvSpPr>
            <a:spLocks noGrp="1"/>
          </p:cNvSpPr>
          <p:nvPr>
            <p:ph type="sldNum" sz="quarter" idx="5"/>
          </p:nvPr>
        </p:nvSpPr>
        <p:spPr/>
        <p:txBody>
          <a:bodyPr/>
          <a:lstStyle/>
          <a:p>
            <a:fld id="{BA0DFD36-33EA-4DB4-B32D-6EBE0B1D4496}" type="slidenum">
              <a:rPr lang="en-GB" smtClean="0"/>
              <a:t>33</a:t>
            </a:fld>
            <a:endParaRPr lang="en-GB"/>
          </a:p>
        </p:txBody>
      </p:sp>
    </p:spTree>
    <p:extLst>
      <p:ext uri="{BB962C8B-B14F-4D97-AF65-F5344CB8AC3E}">
        <p14:creationId xmlns:p14="http://schemas.microsoft.com/office/powerpoint/2010/main" val="130063201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err="1">
                <a:latin typeface="Calibri" pitchFamily="34" charset="0"/>
                <a:cs typeface="Calibri" pitchFamily="34" charset="0"/>
              </a:rPr>
              <a:t>Thinkbox’s</a:t>
            </a:r>
            <a:r>
              <a:rPr lang="en-GB" sz="1200" dirty="0">
                <a:latin typeface="Calibri" pitchFamily="34" charset="0"/>
                <a:cs typeface="Calibri" pitchFamily="34" charset="0"/>
              </a:rPr>
              <a:t> ‘Adnormal Behaviour’ showed that TV ads were by far the most likely to make people feel emotional, and creating an emotional response is incredibly effective in advertising. It also showed that TV ads were by far the most likely to make people laugh.</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latin typeface="Calibri" pitchFamily="34" charset="0"/>
              <a:cs typeface="Calibri" pitchFamily="34" charset="0"/>
            </a:endParaRPr>
          </a:p>
          <a:p>
            <a:pPr defTabSz="966338">
              <a:defRPr/>
            </a:pPr>
            <a:r>
              <a:rPr lang="en-GB" sz="1200" dirty="0">
                <a:latin typeface="Calibri" pitchFamily="34" charset="0"/>
              </a:rPr>
              <a:t>F</a:t>
            </a:r>
            <a:r>
              <a:rPr lang="en-GB" sz="1200" dirty="0"/>
              <a:t>or more information on this study, see the full write up on the Thinkbox website.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latin typeface="Calibri" pitchFamily="34" charset="0"/>
              <a:cs typeface="Calibri" pitchFamily="34" charset="0"/>
            </a:endParaRPr>
          </a:p>
        </p:txBody>
      </p:sp>
      <p:sp>
        <p:nvSpPr>
          <p:cNvPr id="4" name="Slide Number Placeholder 3"/>
          <p:cNvSpPr>
            <a:spLocks noGrp="1"/>
          </p:cNvSpPr>
          <p:nvPr>
            <p:ph type="sldNum" sz="quarter" idx="5"/>
          </p:nvPr>
        </p:nvSpPr>
        <p:spPr/>
        <p:txBody>
          <a:bodyPr/>
          <a:lstStyle/>
          <a:p>
            <a:fld id="{BA0DFD36-33EA-4DB4-B32D-6EBE0B1D4496}" type="slidenum">
              <a:rPr lang="en-GB" smtClean="0"/>
              <a:t>34</a:t>
            </a:fld>
            <a:endParaRPr lang="en-GB"/>
          </a:p>
        </p:txBody>
      </p:sp>
    </p:spTree>
    <p:extLst>
      <p:ext uri="{BB962C8B-B14F-4D97-AF65-F5344CB8AC3E}">
        <p14:creationId xmlns:p14="http://schemas.microsoft.com/office/powerpoint/2010/main" val="377132952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3083">
              <a:spcBef>
                <a:spcPct val="0"/>
              </a:spcBef>
              <a:defRPr/>
            </a:pPr>
            <a:r>
              <a:rPr lang="en-GB" sz="1200" dirty="0">
                <a:latin typeface="Calibri" pitchFamily="34" charset="0"/>
                <a:cs typeface="Calibri" pitchFamily="34" charset="0"/>
              </a:rPr>
              <a:t>House51 &amp; Thinkbox’s ‘Signalling Success’ used an experimental design to evaluate the advertising signals which are driven by each medium. </a:t>
            </a:r>
          </a:p>
          <a:p>
            <a:pPr defTabSz="963083">
              <a:spcBef>
                <a:spcPct val="0"/>
              </a:spcBef>
              <a:defRPr/>
            </a:pPr>
            <a:r>
              <a:rPr lang="en-GB" sz="1200" dirty="0">
                <a:latin typeface="Calibri" pitchFamily="34" charset="0"/>
                <a:cs typeface="Calibri" pitchFamily="34" charset="0"/>
              </a:rPr>
              <a:t>The results confirmed that TV is the medium most likely to signal brand fame. </a:t>
            </a:r>
          </a:p>
          <a:p>
            <a:pPr defTabSz="963083">
              <a:spcBef>
                <a:spcPct val="0"/>
              </a:spcBef>
              <a:defRPr/>
            </a:pPr>
            <a:endParaRPr lang="en-GB" sz="1200" dirty="0">
              <a:latin typeface="Calibri" pitchFamily="34" charset="0"/>
              <a:cs typeface="Calibri" pitchFamily="34" charset="0"/>
            </a:endParaRPr>
          </a:p>
          <a:p>
            <a:pPr defTabSz="966338">
              <a:defRPr/>
            </a:pPr>
            <a:r>
              <a:rPr lang="en-GB" sz="1200" dirty="0"/>
              <a:t>For more information on this study, see the full write up on the Thinkbox website:</a:t>
            </a:r>
            <a:endParaRPr lang="en-GB" dirty="0"/>
          </a:p>
          <a:p>
            <a:r>
              <a:rPr lang="en-GB" dirty="0"/>
              <a:t>https://www.thinkbox.tv/research/thinkbox-research/signalling-success/</a:t>
            </a:r>
          </a:p>
          <a:p>
            <a:endParaRPr lang="en-GB" dirty="0"/>
          </a:p>
        </p:txBody>
      </p:sp>
      <p:sp>
        <p:nvSpPr>
          <p:cNvPr id="4" name="Slide Number Placeholder 3"/>
          <p:cNvSpPr>
            <a:spLocks noGrp="1"/>
          </p:cNvSpPr>
          <p:nvPr>
            <p:ph type="sldNum" sz="quarter" idx="5"/>
          </p:nvPr>
        </p:nvSpPr>
        <p:spPr/>
        <p:txBody>
          <a:bodyPr/>
          <a:lstStyle/>
          <a:p>
            <a:fld id="{0C3CC1AF-72A9-4FF5-899E-CC408CE05EB3}" type="slidenum">
              <a:rPr lang="en-GB" smtClean="0"/>
              <a:t>35</a:t>
            </a:fld>
            <a:endParaRPr lang="en-GB"/>
          </a:p>
        </p:txBody>
      </p:sp>
    </p:spTree>
    <p:extLst>
      <p:ext uri="{BB962C8B-B14F-4D97-AF65-F5344CB8AC3E}">
        <p14:creationId xmlns:p14="http://schemas.microsoft.com/office/powerpoint/2010/main" val="5360211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In his 2019 IPA report, ‘The Crisis in Creative Effectiveness’, Peter Field looked at creatively-awarded campaigns and the pattern of media used within submissions. The data shows that the higher-performing creatively-awarded campaigns are more likely to have higher shares of spend on TV. The lower-performing campaigns are more likely to use online advertising.</a:t>
            </a:r>
          </a:p>
          <a:p>
            <a:endParaRPr lang="en-GB" dirty="0"/>
          </a:p>
          <a:p>
            <a:r>
              <a:rPr lang="en-GB" dirty="0"/>
              <a:t>For more information about this report, please see:</a:t>
            </a:r>
          </a:p>
          <a:p>
            <a:r>
              <a:rPr lang="en-GB" dirty="0">
                <a:hlinkClick r:id="rId3"/>
              </a:rPr>
              <a:t>https://ipa.co.uk/media/7699/ipa_crisis_in_creative_effectiveness_2019.pdf</a:t>
            </a:r>
            <a:endParaRPr lang="en-GB" dirty="0"/>
          </a:p>
        </p:txBody>
      </p:sp>
      <p:sp>
        <p:nvSpPr>
          <p:cNvPr id="4" name="Slide Number Placeholder 3"/>
          <p:cNvSpPr>
            <a:spLocks noGrp="1"/>
          </p:cNvSpPr>
          <p:nvPr>
            <p:ph type="sldNum" sz="quarter" idx="5"/>
          </p:nvPr>
        </p:nvSpPr>
        <p:spPr/>
        <p:txBody>
          <a:bodyPr/>
          <a:lstStyle/>
          <a:p>
            <a:fld id="{BA0DFD36-33EA-4DB4-B32D-6EBE0B1D4496}" type="slidenum">
              <a:rPr lang="en-GB" smtClean="0"/>
              <a:t>36</a:t>
            </a:fld>
            <a:endParaRPr lang="en-GB"/>
          </a:p>
        </p:txBody>
      </p:sp>
    </p:spTree>
    <p:extLst>
      <p:ext uri="{BB962C8B-B14F-4D97-AF65-F5344CB8AC3E}">
        <p14:creationId xmlns:p14="http://schemas.microsoft.com/office/powerpoint/2010/main" val="361523934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BA0DFD36-33EA-4DB4-B32D-6EBE0B1D4496}" type="slidenum">
              <a:rPr lang="en-GB" smtClean="0"/>
              <a:t>37</a:t>
            </a:fld>
            <a:endParaRPr lang="en-GB"/>
          </a:p>
        </p:txBody>
      </p:sp>
    </p:spTree>
    <p:extLst>
      <p:ext uri="{BB962C8B-B14F-4D97-AF65-F5344CB8AC3E}">
        <p14:creationId xmlns:p14="http://schemas.microsoft.com/office/powerpoint/2010/main" val="272434287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GB" sz="1200" dirty="0">
                <a:solidFill>
                  <a:prstClr val="white"/>
                </a:solidFill>
              </a:rPr>
              <a:t>Source: 2022, Thinkbox estimates using AA/WARC</a:t>
            </a:r>
          </a:p>
          <a:p>
            <a:r>
              <a:rPr lang="en-GB" dirty="0"/>
              <a:t>Source: 2022, Thinkbox estimates using AA/WARC, Barb, </a:t>
            </a:r>
            <a:r>
              <a:rPr lang="en-GB" dirty="0" err="1"/>
              <a:t>ViewersLogic</a:t>
            </a:r>
            <a:r>
              <a:rPr lang="en-GB" dirty="0"/>
              <a:t>, IPA </a:t>
            </a:r>
            <a:r>
              <a:rPr lang="en-GB" dirty="0" err="1"/>
              <a:t>TouchPoints</a:t>
            </a:r>
            <a:r>
              <a:rPr lang="en-GB" dirty="0"/>
              <a:t> 2022 </a:t>
            </a:r>
          </a:p>
          <a:p>
            <a:pPr>
              <a:spcBef>
                <a:spcPts val="0"/>
              </a:spcBef>
            </a:pPr>
            <a:r>
              <a:rPr lang="en-GB" sz="1200" dirty="0">
                <a:solidFill>
                  <a:srgbClr val="4D4D4D"/>
                </a:solidFill>
              </a:rPr>
              <a:t>Source: Barb: linear TV data based on top 50 profiling campaigns (over 10m impacts) for 16-34s, June 2019. Online video based on Nielsen digital ad ratings UK benchmarks (18-34) Q3 2018</a:t>
            </a:r>
          </a:p>
          <a:p>
            <a:pPr>
              <a:spcBef>
                <a:spcPts val="0"/>
              </a:spcBef>
            </a:pPr>
            <a:endParaRPr lang="en-GB" sz="1200" dirty="0">
              <a:solidFill>
                <a:srgbClr val="4D4D4D"/>
              </a:solidFill>
            </a:endParaRPr>
          </a:p>
          <a:p>
            <a:endParaRPr lang="en-GB" dirty="0"/>
          </a:p>
        </p:txBody>
      </p:sp>
      <p:sp>
        <p:nvSpPr>
          <p:cNvPr id="4" name="Slide Number Placeholder 3"/>
          <p:cNvSpPr>
            <a:spLocks noGrp="1"/>
          </p:cNvSpPr>
          <p:nvPr>
            <p:ph type="sldNum" sz="quarter" idx="5"/>
          </p:nvPr>
        </p:nvSpPr>
        <p:spPr/>
        <p:txBody>
          <a:bodyPr/>
          <a:lstStyle/>
          <a:p>
            <a:fld id="{BA0DFD36-33EA-4DB4-B32D-6EBE0B1D4496}" type="slidenum">
              <a:rPr lang="en-GB" smtClean="0"/>
              <a:t>38</a:t>
            </a:fld>
            <a:endParaRPr lang="en-GB"/>
          </a:p>
        </p:txBody>
      </p:sp>
    </p:spTree>
    <p:extLst>
      <p:ext uri="{BB962C8B-B14F-4D97-AF65-F5344CB8AC3E}">
        <p14:creationId xmlns:p14="http://schemas.microsoft.com/office/powerpoint/2010/main" val="222121138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338">
              <a:defRPr/>
            </a:pPr>
            <a:r>
              <a:rPr lang="en-GB" sz="1300" dirty="0">
                <a:solidFill>
                  <a:schemeClr val="bg1"/>
                </a:solidFill>
              </a:rPr>
              <a:t>The average cost of buying the media space to enable one person in the UK to see a TV (linear and VOD) advert only costs just under a penny.</a:t>
            </a:r>
          </a:p>
          <a:p>
            <a:endParaRPr lang="en-GB" dirty="0"/>
          </a:p>
        </p:txBody>
      </p:sp>
      <p:sp>
        <p:nvSpPr>
          <p:cNvPr id="4" name="Slide Number Placeholder 3"/>
          <p:cNvSpPr>
            <a:spLocks noGrp="1"/>
          </p:cNvSpPr>
          <p:nvPr>
            <p:ph type="sldNum" sz="quarter" idx="10"/>
          </p:nvPr>
        </p:nvSpPr>
        <p:spPr/>
        <p:txBody>
          <a:bodyPr/>
          <a:lstStyle/>
          <a:p>
            <a:fld id="{BA0DFD36-33EA-4DB4-B32D-6EBE0B1D4496}" type="slidenum">
              <a:rPr lang="en-GB" smtClean="0"/>
              <a:t>39</a:t>
            </a:fld>
            <a:endParaRPr lang="en-GB"/>
          </a:p>
        </p:txBody>
      </p:sp>
    </p:spTree>
    <p:extLst>
      <p:ext uri="{BB962C8B-B14F-4D97-AF65-F5344CB8AC3E}">
        <p14:creationId xmlns:p14="http://schemas.microsoft.com/office/powerpoint/2010/main" val="1431260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BA0DFD36-33EA-4DB4-B32D-6EBE0B1D4496}" type="slidenum">
              <a:rPr lang="en-GB" smtClean="0"/>
              <a:t>4</a:t>
            </a:fld>
            <a:endParaRPr lang="en-GB"/>
          </a:p>
        </p:txBody>
      </p:sp>
    </p:spTree>
    <p:extLst>
      <p:ext uri="{BB962C8B-B14F-4D97-AF65-F5344CB8AC3E}">
        <p14:creationId xmlns:p14="http://schemas.microsoft.com/office/powerpoint/2010/main" val="203953984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dirty="0">
                <a:effectLst/>
                <a:latin typeface="Calibri" panose="020F0502020204030204" pitchFamily="34" charset="0"/>
                <a:ea typeface="Calibri" panose="020F0502020204030204" pitchFamily="34" charset="0"/>
                <a:cs typeface="Times New Roman" panose="02020603050405020304" pitchFamily="18" charset="0"/>
              </a:rPr>
              <a:t>According to AA/WARC Expenditure Report, in 2022 ad spend on online video (excluding Broadcaster VOD) was £3.9bn.</a:t>
            </a:r>
          </a:p>
          <a:p>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r>
              <a:rPr lang="en-GB" sz="1800" dirty="0">
                <a:effectLst/>
                <a:latin typeface="Calibri" panose="020F0502020204030204" pitchFamily="34" charset="0"/>
                <a:ea typeface="Calibri" panose="020F0502020204030204" pitchFamily="34" charset="0"/>
                <a:cs typeface="Times New Roman" panose="02020603050405020304" pitchFamily="18" charset="0"/>
              </a:rPr>
              <a:t>TV including BVOD accounts for 84% of video advertising time, according to analysis of industry data.</a:t>
            </a:r>
          </a:p>
          <a:p>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r>
              <a:rPr lang="en-GB" sz="1800" dirty="0">
                <a:effectLst/>
                <a:latin typeface="Calibri" panose="020F0502020204030204" pitchFamily="34" charset="0"/>
                <a:ea typeface="Calibri" panose="020F0502020204030204" pitchFamily="34" charset="0"/>
                <a:cs typeface="Times New Roman" panose="02020603050405020304" pitchFamily="18" charset="0"/>
              </a:rPr>
              <a:t>Online video such as YouTube, TikTok, Facebook and the long programmatic tail together account for 16%.</a:t>
            </a:r>
          </a:p>
          <a:p>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r>
              <a:rPr lang="en-GB" sz="1800" dirty="0">
                <a:effectLst/>
                <a:latin typeface="Calibri" panose="020F0502020204030204" pitchFamily="34" charset="0"/>
                <a:ea typeface="Calibri" panose="020F0502020204030204" pitchFamily="34" charset="0"/>
                <a:cs typeface="Times New Roman" panose="02020603050405020304" pitchFamily="18" charset="0"/>
              </a:rPr>
              <a:t>In other words, the average person watches nearly 14.2 minutes of TV advertising a day (the 84%) and 2.8 minutes of non-broadcaster online video advertising (2.1 minutes for YouTube and 0.7 minutes for all other online video).</a:t>
            </a:r>
          </a:p>
          <a:p>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r>
              <a:rPr lang="en-GB" sz="1800" dirty="0">
                <a:effectLst/>
                <a:latin typeface="Calibri" panose="020F0502020204030204" pitchFamily="34" charset="0"/>
                <a:ea typeface="Calibri" panose="020F0502020204030204" pitchFamily="34" charset="0"/>
                <a:cs typeface="Times New Roman" panose="02020603050405020304" pitchFamily="18" charset="0"/>
              </a:rPr>
              <a:t>Yet AA/</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Warc</a:t>
            </a:r>
            <a:r>
              <a:rPr lang="en-GB" sz="1800" dirty="0">
                <a:effectLst/>
                <a:latin typeface="Calibri" panose="020F0502020204030204" pitchFamily="34" charset="0"/>
                <a:ea typeface="Calibri" panose="020F0502020204030204" pitchFamily="34" charset="0"/>
                <a:cs typeface="Times New Roman" panose="02020603050405020304" pitchFamily="18" charset="0"/>
              </a:rPr>
              <a:t> figures show that £5bn was poured into those 2.8 minutes a day and £5.1bn into the 14.2 minutes.</a:t>
            </a:r>
          </a:p>
          <a:p>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r>
              <a:rPr lang="en-GB" sz="1800" dirty="0">
                <a:effectLst/>
                <a:latin typeface="Calibri" panose="020F0502020204030204" pitchFamily="34" charset="0"/>
                <a:ea typeface="Calibri" panose="020F0502020204030204" pitchFamily="34" charset="0"/>
                <a:cs typeface="Times New Roman" panose="02020603050405020304" pitchFamily="18" charset="0"/>
              </a:rPr>
              <a:t>Let’s turn this into the comparable measure of cost per completed views. Online video ads are usually priced on a cost-per-start basis, but that is obviously the lowest of benchmarks, so let’s look at the average cost for 30 seconds of video ad viewing for a meaningful like-for-like comparison:</a:t>
            </a:r>
          </a:p>
          <a:p>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r>
              <a:rPr lang="en-GB" sz="1800" dirty="0">
                <a:effectLst/>
                <a:latin typeface="Calibri" panose="020F0502020204030204" pitchFamily="34" charset="0"/>
                <a:ea typeface="Calibri" panose="020F0502020204030204" pitchFamily="34" charset="0"/>
                <a:cs typeface="Times New Roman" panose="02020603050405020304" pitchFamily="18" charset="0"/>
              </a:rPr>
              <a:t>As you can see, the average cost across TV advertising (linear and BVOD) for 30 seconds is just £8, for YouTube, its £12, whilst for non-broadcaster online video (excluding YouTube), it goes up to a £130.</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0DFD36-33EA-4DB4-B32D-6EBE0B1D4496}" type="slidenum">
              <a:rPr kumimoji="0" lang="en-GB"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GB"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4047854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In online advertising, advertisers have to pay for every view their ad gets, whether or not they are the desired audience. Nielsen data suggests that 65% of online impressions for 16-34s are ‘in target’, 35% ‘out of target’.</a:t>
            </a:r>
          </a:p>
          <a:p>
            <a:endParaRPr lang="en-GB" dirty="0"/>
          </a:p>
          <a:p>
            <a:r>
              <a:rPr lang="en-GB" dirty="0"/>
              <a:t>This chart demonstrates the difference in the nature of online advertising and linear TV advertising. It compares campaigns buying 1 million 16-34 exposures.</a:t>
            </a:r>
          </a:p>
          <a:p>
            <a:endParaRPr lang="en-GB" dirty="0"/>
          </a:p>
          <a:p>
            <a:r>
              <a:rPr lang="en-GB" dirty="0"/>
              <a:t>Linear TV isn’t perfect. When buying 1 million 16-34s the sampling margin of error is roughly 10% or more 16-34s than you bought. But you don’t pay for any of the out-of-target audience, which, as you can see, is substantial. This exposure is absolutely free.</a:t>
            </a:r>
          </a:p>
          <a:p>
            <a:endParaRPr lang="en-GB" dirty="0"/>
          </a:p>
          <a:p>
            <a:r>
              <a:rPr lang="en-GB" dirty="0"/>
              <a:t>For a million 16-34 online impressions, on average only 65% will be aged 16-34. But the advertiser still has to pay for those who aren’t. There is nothing extra for free.</a:t>
            </a:r>
          </a:p>
        </p:txBody>
      </p:sp>
      <p:sp>
        <p:nvSpPr>
          <p:cNvPr id="4" name="Slide Number Placeholder 3"/>
          <p:cNvSpPr>
            <a:spLocks noGrp="1"/>
          </p:cNvSpPr>
          <p:nvPr>
            <p:ph type="sldNum" sz="quarter" idx="5"/>
          </p:nvPr>
        </p:nvSpPr>
        <p:spPr/>
        <p:txBody>
          <a:bodyPr/>
          <a:lstStyle/>
          <a:p>
            <a:fld id="{BA0DFD36-33EA-4DB4-B32D-6EBE0B1D4496}" type="slidenum">
              <a:rPr lang="en-GB" smtClean="0"/>
              <a:t>41</a:t>
            </a:fld>
            <a:endParaRPr lang="en-GB"/>
          </a:p>
        </p:txBody>
      </p:sp>
    </p:spTree>
    <p:extLst>
      <p:ext uri="{BB962C8B-B14F-4D97-AF65-F5344CB8AC3E}">
        <p14:creationId xmlns:p14="http://schemas.microsoft.com/office/powerpoint/2010/main" val="157614972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9BF2D90E-523F-45FB-AEC1-23DAC667075A}" type="slidenum">
              <a:rPr lang="en-GB" smtClean="0"/>
              <a:t>42</a:t>
            </a:fld>
            <a:endParaRPr lang="en-GB"/>
          </a:p>
        </p:txBody>
      </p:sp>
    </p:spTree>
    <p:extLst>
      <p:ext uri="{BB962C8B-B14F-4D97-AF65-F5344CB8AC3E}">
        <p14:creationId xmlns:p14="http://schemas.microsoft.com/office/powerpoint/2010/main" val="60823864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GB" sz="1800" dirty="0">
                <a:effectLst/>
                <a:latin typeface="Calibri" panose="020F0502020204030204" pitchFamily="34" charset="0"/>
                <a:ea typeface="Calibri" panose="020F0502020204030204" pitchFamily="34" charset="0"/>
              </a:rPr>
              <a:t>Given the current economic climate, marketing budgets are increasingly under pressure with every investment needing to be justified.</a:t>
            </a:r>
          </a:p>
          <a:p>
            <a:pPr marL="457200" algn="just"/>
            <a:r>
              <a:rPr lang="en-GB" sz="1800" dirty="0">
                <a:effectLst/>
                <a:latin typeface="Calibri" panose="020F0502020204030204" pitchFamily="34" charset="0"/>
                <a:ea typeface="Calibri" panose="020F0502020204030204" pitchFamily="34" charset="0"/>
              </a:rPr>
              <a:t> </a:t>
            </a:r>
          </a:p>
          <a:p>
            <a:pPr algn="just"/>
            <a:r>
              <a:rPr lang="en-GB" sz="1800" dirty="0">
                <a:effectLst/>
                <a:latin typeface="Calibri" panose="020F0502020204030204" pitchFamily="34" charset="0"/>
                <a:ea typeface="Calibri" panose="020F0502020204030204" pitchFamily="34" charset="0"/>
              </a:rPr>
              <a:t>At the 2022 IPA </a:t>
            </a:r>
            <a:r>
              <a:rPr lang="en-GB" sz="1800" dirty="0" err="1">
                <a:effectLst/>
                <a:latin typeface="Calibri" panose="020F0502020204030204" pitchFamily="34" charset="0"/>
                <a:ea typeface="Calibri" panose="020F0502020204030204" pitchFamily="34" charset="0"/>
              </a:rPr>
              <a:t>EffWorks</a:t>
            </a:r>
            <a:r>
              <a:rPr lang="en-GB" sz="1800" dirty="0">
                <a:effectLst/>
                <a:latin typeface="Calibri" panose="020F0502020204030204" pitchFamily="34" charset="0"/>
                <a:ea typeface="Calibri" panose="020F0502020204030204" pitchFamily="34" charset="0"/>
              </a:rPr>
              <a:t> Global, Les Binet (Group Head of Effectiveness of </a:t>
            </a:r>
            <a:r>
              <a:rPr lang="en-GB" sz="1800" dirty="0" err="1">
                <a:effectLst/>
                <a:latin typeface="Calibri" panose="020F0502020204030204" pitchFamily="34" charset="0"/>
                <a:ea typeface="Calibri" panose="020F0502020204030204" pitchFamily="34" charset="0"/>
              </a:rPr>
              <a:t>adam&amp;eveDDB</a:t>
            </a:r>
            <a:r>
              <a:rPr lang="en-GB" sz="1800" dirty="0">
                <a:effectLst/>
                <a:latin typeface="Calibri" panose="020F0502020204030204" pitchFamily="34" charset="0"/>
                <a:ea typeface="Calibri" panose="020F0502020204030204" pitchFamily="34" charset="0"/>
              </a:rPr>
              <a:t>) provided a framework for planning media in economic uncertainty. During the session, ‘</a:t>
            </a:r>
            <a:r>
              <a:rPr lang="en-GB" sz="1800" i="1" dirty="0">
                <a:effectLst/>
                <a:latin typeface="Calibri" panose="020F0502020204030204" pitchFamily="34" charset="0"/>
                <a:ea typeface="Calibri" panose="020F0502020204030204" pitchFamily="34" charset="0"/>
              </a:rPr>
              <a:t>Marketing in the post covid economy’</a:t>
            </a:r>
            <a:r>
              <a:rPr lang="en-GB" sz="1800" dirty="0">
                <a:effectLst/>
                <a:latin typeface="Calibri" panose="020F0502020204030204" pitchFamily="34" charset="0"/>
                <a:ea typeface="Calibri" panose="020F0502020204030204" pitchFamily="34" charset="0"/>
              </a:rPr>
              <a:t>, Binet highlighted how short and long term investments should be dialled up and down depending on various factors.  </a:t>
            </a:r>
          </a:p>
          <a:p>
            <a:pPr marL="457200" algn="just"/>
            <a:r>
              <a:rPr lang="en-GB" sz="1800" dirty="0">
                <a:effectLst/>
                <a:latin typeface="Calibri" panose="020F0502020204030204" pitchFamily="34" charset="0"/>
                <a:ea typeface="Calibri" panose="020F0502020204030204" pitchFamily="34" charset="0"/>
              </a:rPr>
              <a:t> </a:t>
            </a:r>
          </a:p>
          <a:p>
            <a:pPr algn="just"/>
            <a:r>
              <a:rPr lang="en-GB" sz="1800" dirty="0">
                <a:effectLst/>
                <a:latin typeface="Calibri" panose="020F0502020204030204" pitchFamily="34" charset="0"/>
                <a:ea typeface="Calibri" panose="020F0502020204030204" pitchFamily="34" charset="0"/>
              </a:rPr>
              <a:t>One of the factors that Binet advises marketers to take advantage of is the value for money ratio for TV – a measure of the relative cost (CPT) of TV compared with the volume of total consumer spending.  Binet’s data shows that the ratio has been rising over time as TV pricing has not kept pace with consumer spending in the long run – TV’s value for money has been getting better over time, particularly since 2000 due to increased competition from the tech giants.</a:t>
            </a:r>
          </a:p>
          <a:p>
            <a:pPr marL="457200" algn="just"/>
            <a:r>
              <a:rPr lang="en-GB" sz="1800" dirty="0">
                <a:effectLst/>
                <a:latin typeface="Calibri" panose="020F0502020204030204" pitchFamily="34" charset="0"/>
                <a:ea typeface="Calibri" panose="020F0502020204030204" pitchFamily="34" charset="0"/>
              </a:rPr>
              <a:t> </a:t>
            </a:r>
          </a:p>
          <a:p>
            <a:pPr algn="just"/>
            <a:r>
              <a:rPr lang="en-GB" sz="1800" dirty="0">
                <a:effectLst/>
                <a:latin typeface="Calibri" panose="020F0502020204030204" pitchFamily="34" charset="0"/>
                <a:ea typeface="Calibri" panose="020F0502020204030204" pitchFamily="34" charset="0"/>
              </a:rPr>
              <a:t>Interestingly, when we focus specifically on times of recession (the 1970s, the 1990s, 2001 and more recently 2020 which was impacted by the global financial crisis and Covid), TV’s value for money increased sharply. The 1981 recession is the only exception. </a:t>
            </a:r>
          </a:p>
          <a:p>
            <a:pPr marL="457200" algn="just"/>
            <a:r>
              <a:rPr lang="en-GB" sz="1800" dirty="0">
                <a:effectLst/>
                <a:latin typeface="Calibri" panose="020F0502020204030204" pitchFamily="34" charset="0"/>
                <a:ea typeface="Calibri" panose="020F0502020204030204" pitchFamily="34" charset="0"/>
              </a:rPr>
              <a:t> </a:t>
            </a:r>
          </a:p>
          <a:p>
            <a:pPr algn="just"/>
            <a:r>
              <a:rPr lang="en-GB" sz="1800" dirty="0">
                <a:effectLst/>
                <a:latin typeface="Calibri" panose="020F0502020204030204" pitchFamily="34" charset="0"/>
                <a:ea typeface="Calibri" panose="020F0502020204030204" pitchFamily="34" charset="0"/>
              </a:rPr>
              <a:t>This highlights the opportunity that advertisers and planners can take advantage of. If your particular sector is performing well, this is the perfect opportunity to buy share of voice, a method utilised by FMCG advertisers as they increased investment in TV during the pandemic.</a:t>
            </a:r>
          </a:p>
          <a:p>
            <a:pPr marL="457200" algn="just"/>
            <a:r>
              <a:rPr lang="en-GB" sz="1800" dirty="0">
                <a:effectLst/>
                <a:latin typeface="Calibri" panose="020F0502020204030204" pitchFamily="34" charset="0"/>
                <a:ea typeface="Calibri" panose="020F0502020204030204" pitchFamily="34" charset="0"/>
              </a:rPr>
              <a:t> </a:t>
            </a:r>
          </a:p>
          <a:p>
            <a:pPr algn="just"/>
            <a:r>
              <a:rPr lang="en-GB" sz="1800" dirty="0">
                <a:effectLst/>
                <a:latin typeface="Calibri" panose="020F0502020204030204" pitchFamily="34" charset="0"/>
                <a:ea typeface="Calibri" panose="020F0502020204030204" pitchFamily="34" charset="0"/>
              </a:rPr>
              <a:t>For more insight on how brands can navigate through turbulent economic times, click here: </a:t>
            </a:r>
            <a:r>
              <a:rPr lang="en-GB" sz="1800" u="sng" dirty="0">
                <a:solidFill>
                  <a:srgbClr val="0563C1"/>
                </a:solidFill>
                <a:effectLst/>
                <a:latin typeface="Calibri" panose="020F0502020204030204" pitchFamily="34" charset="0"/>
                <a:ea typeface="Calibri" panose="020F0502020204030204" pitchFamily="34" charset="0"/>
                <a:hlinkClick r:id="rId3"/>
              </a:rPr>
              <a:t>https://www.thinkbox.tv/research/media-mix-navigator/strategies-for-marketing-through-a-downturn/</a:t>
            </a:r>
            <a:r>
              <a:rPr lang="en-GB" sz="1800" dirty="0">
                <a:effectLst/>
                <a:latin typeface="Calibri" panose="020F0502020204030204" pitchFamily="34" charset="0"/>
                <a:ea typeface="Calibri" panose="020F0502020204030204" pitchFamily="34" charset="0"/>
              </a:rPr>
              <a:t> </a:t>
            </a:r>
          </a:p>
        </p:txBody>
      </p:sp>
      <p:sp>
        <p:nvSpPr>
          <p:cNvPr id="4" name="Slide Number Placeholder 3"/>
          <p:cNvSpPr>
            <a:spLocks noGrp="1"/>
          </p:cNvSpPr>
          <p:nvPr>
            <p:ph type="sldNum" sz="quarter" idx="5"/>
          </p:nvPr>
        </p:nvSpPr>
        <p:spPr/>
        <p:txBody>
          <a:bodyPr/>
          <a:lstStyle/>
          <a:p>
            <a:fld id="{26F8D767-3125-4DFA-A434-73AA46D80F90}" type="slidenum">
              <a:rPr lang="en-GB" smtClean="0"/>
              <a:t>43</a:t>
            </a:fld>
            <a:endParaRPr lang="en-GB"/>
          </a:p>
        </p:txBody>
      </p:sp>
    </p:spTree>
    <p:extLst>
      <p:ext uri="{BB962C8B-B14F-4D97-AF65-F5344CB8AC3E}">
        <p14:creationId xmlns:p14="http://schemas.microsoft.com/office/powerpoint/2010/main" val="71046197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BA0DFD36-33EA-4DB4-B32D-6EBE0B1D4496}" type="slidenum">
              <a:rPr lang="en-GB" smtClean="0"/>
              <a:t>44</a:t>
            </a:fld>
            <a:endParaRPr lang="en-GB"/>
          </a:p>
        </p:txBody>
      </p:sp>
    </p:spTree>
    <p:extLst>
      <p:ext uri="{BB962C8B-B14F-4D97-AF65-F5344CB8AC3E}">
        <p14:creationId xmlns:p14="http://schemas.microsoft.com/office/powerpoint/2010/main" val="419949667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lnSpc>
                <a:spcPct val="100000"/>
              </a:lnSpc>
              <a:spcBef>
                <a:spcPct val="20000"/>
              </a:spcBef>
            </a:pPr>
            <a:r>
              <a:rPr lang="en-GB" sz="1700" b="1" u="sng" dirty="0">
                <a:solidFill>
                  <a:prstClr val="white"/>
                </a:solidFill>
              </a:rPr>
              <a:t>Find out more from </a:t>
            </a:r>
            <a:r>
              <a:rPr lang="en-GB" sz="1700" b="1" u="sng" dirty="0" err="1">
                <a:solidFill>
                  <a:prstClr val="white"/>
                </a:solidFill>
              </a:rPr>
              <a:t>Thinkbox</a:t>
            </a:r>
            <a:endParaRPr lang="en-GB" sz="1700" b="1" u="sng" dirty="0">
              <a:solidFill>
                <a:prstClr val="white"/>
              </a:solidFill>
            </a:endParaRPr>
          </a:p>
          <a:p>
            <a:pPr lvl="0">
              <a:lnSpc>
                <a:spcPct val="100000"/>
              </a:lnSpc>
              <a:spcBef>
                <a:spcPct val="20000"/>
              </a:spcBef>
            </a:pPr>
            <a:endParaRPr lang="en-GB" sz="1300" dirty="0">
              <a:solidFill>
                <a:prstClr val="white"/>
              </a:solidFill>
            </a:endParaRPr>
          </a:p>
          <a:p>
            <a:pPr lvl="0">
              <a:lnSpc>
                <a:spcPct val="100000"/>
              </a:lnSpc>
              <a:spcBef>
                <a:spcPct val="20000"/>
              </a:spcBef>
            </a:pPr>
            <a:r>
              <a:rPr lang="en-GB" sz="1300" dirty="0">
                <a:solidFill>
                  <a:prstClr val="white"/>
                </a:solidFill>
              </a:rPr>
              <a:t>Whether you are in need of information or inspiration, we’ll keep you up to date:</a:t>
            </a:r>
          </a:p>
          <a:p>
            <a:pPr lvl="0">
              <a:lnSpc>
                <a:spcPct val="100000"/>
              </a:lnSpc>
              <a:spcBef>
                <a:spcPct val="20000"/>
              </a:spcBef>
            </a:pPr>
            <a:endParaRPr lang="en-GB" dirty="0">
              <a:solidFill>
                <a:prstClr val="white"/>
              </a:solidFill>
            </a:endParaRPr>
          </a:p>
          <a:p>
            <a:pPr lvl="0">
              <a:lnSpc>
                <a:spcPct val="100000"/>
              </a:lnSpc>
              <a:spcBef>
                <a:spcPct val="20000"/>
              </a:spcBef>
            </a:pPr>
            <a:r>
              <a:rPr lang="en-GB" dirty="0">
                <a:solidFill>
                  <a:prstClr val="white"/>
                </a:solidFill>
              </a:rPr>
              <a:t>Visit www.thinkbox.tv</a:t>
            </a:r>
          </a:p>
          <a:p>
            <a:pPr lvl="0">
              <a:lnSpc>
                <a:spcPct val="100000"/>
              </a:lnSpc>
              <a:spcBef>
                <a:spcPct val="20000"/>
              </a:spcBef>
            </a:pPr>
            <a:r>
              <a:rPr lang="en-GB" dirty="0">
                <a:solidFill>
                  <a:prstClr val="white"/>
                </a:solidFill>
              </a:rPr>
              <a:t>Register for our newsletter </a:t>
            </a:r>
          </a:p>
          <a:p>
            <a:pPr lvl="0">
              <a:lnSpc>
                <a:spcPct val="100000"/>
              </a:lnSpc>
              <a:spcBef>
                <a:spcPct val="20000"/>
              </a:spcBef>
            </a:pPr>
            <a:r>
              <a:rPr lang="en-GB" dirty="0">
                <a:solidFill>
                  <a:prstClr val="white"/>
                </a:solidFill>
              </a:rPr>
              <a:t>Or simply talk to us</a:t>
            </a:r>
          </a:p>
          <a:p>
            <a:pPr lvl="0">
              <a:lnSpc>
                <a:spcPct val="100000"/>
              </a:lnSpc>
              <a:spcBef>
                <a:spcPct val="20000"/>
              </a:spcBef>
            </a:pPr>
            <a:endParaRPr lang="en-GB" dirty="0">
              <a:solidFill>
                <a:prstClr val="white"/>
              </a:solidFill>
            </a:endParaRPr>
          </a:p>
          <a:p>
            <a:pPr marL="0" marR="0" lvl="0" indent="0" algn="l" defTabSz="914400" rtl="0" eaLnBrk="1" fontAlgn="auto" latinLnBrk="0" hangingPunct="1">
              <a:lnSpc>
                <a:spcPct val="100000"/>
              </a:lnSpc>
              <a:spcBef>
                <a:spcPct val="20000"/>
              </a:spcBef>
              <a:spcAft>
                <a:spcPts val="0"/>
              </a:spcAft>
              <a:buClrTx/>
              <a:buSzTx/>
              <a:buFontTx/>
              <a:buNone/>
              <a:tabLst/>
              <a:defRPr/>
            </a:pPr>
            <a:r>
              <a:rPr lang="en-GB" sz="1800" dirty="0">
                <a:effectLst/>
                <a:latin typeface="Calibri" panose="020F0502020204030204" pitchFamily="34" charset="0"/>
                <a:ea typeface="Calibri" panose="020F0502020204030204" pitchFamily="34" charset="0"/>
              </a:rPr>
              <a:t>Image by Raphael </a:t>
            </a:r>
            <a:r>
              <a:rPr lang="en-GB" sz="1800" dirty="0" err="1">
                <a:effectLst/>
                <a:latin typeface="Calibri" panose="020F0502020204030204" pitchFamily="34" charset="0"/>
                <a:ea typeface="Calibri" panose="020F0502020204030204" pitchFamily="34" charset="0"/>
              </a:rPr>
              <a:t>Rychetsky</a:t>
            </a:r>
            <a:r>
              <a:rPr lang="en-GB" sz="1800" dirty="0">
                <a:effectLst/>
                <a:latin typeface="Calibri" panose="020F0502020204030204" pitchFamily="34" charset="0"/>
                <a:ea typeface="Calibri" panose="020F0502020204030204" pitchFamily="34" charset="0"/>
              </a:rPr>
              <a:t> on </a:t>
            </a:r>
            <a:r>
              <a:rPr lang="en-GB" sz="1800" dirty="0" err="1">
                <a:effectLst/>
                <a:latin typeface="Calibri" panose="020F0502020204030204" pitchFamily="34" charset="0"/>
                <a:ea typeface="Calibri" panose="020F0502020204030204" pitchFamily="34" charset="0"/>
              </a:rPr>
              <a:t>Unsplash</a:t>
            </a:r>
            <a:endParaRPr lang="en-GB" sz="1800" dirty="0">
              <a:effectLst/>
              <a:latin typeface="Calibri" panose="020F0502020204030204" pitchFamily="34" charset="0"/>
              <a:ea typeface="Calibri" panose="020F0502020204030204" pitchFamily="34" charset="0"/>
            </a:endParaRPr>
          </a:p>
          <a:p>
            <a:pPr lvl="0">
              <a:lnSpc>
                <a:spcPct val="100000"/>
              </a:lnSpc>
              <a:spcBef>
                <a:spcPct val="20000"/>
              </a:spcBef>
            </a:pPr>
            <a:endParaRPr lang="en-GB" dirty="0">
              <a:solidFill>
                <a:prstClr val="white"/>
              </a:solidFill>
            </a:endParaRPr>
          </a:p>
          <a:p>
            <a:endParaRPr lang="en-GB" dirty="0"/>
          </a:p>
        </p:txBody>
      </p:sp>
      <p:sp>
        <p:nvSpPr>
          <p:cNvPr id="4" name="Slide Number Placeholder 3"/>
          <p:cNvSpPr>
            <a:spLocks noGrp="1"/>
          </p:cNvSpPr>
          <p:nvPr>
            <p:ph type="sldNum" sz="quarter" idx="10"/>
          </p:nvPr>
        </p:nvSpPr>
        <p:spPr/>
        <p:txBody>
          <a:bodyPr/>
          <a:lstStyle/>
          <a:p>
            <a:fld id="{BA0DFD36-33EA-4DB4-B32D-6EBE0B1D4496}" type="slidenum">
              <a:rPr lang="en-GB" smtClean="0"/>
              <a:t>45</a:t>
            </a:fld>
            <a:endParaRPr lang="en-GB"/>
          </a:p>
        </p:txBody>
      </p:sp>
    </p:spTree>
    <p:extLst>
      <p:ext uri="{BB962C8B-B14F-4D97-AF65-F5344CB8AC3E}">
        <p14:creationId xmlns:p14="http://schemas.microsoft.com/office/powerpoint/2010/main" val="10718025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BA0DFD36-33EA-4DB4-B32D-6EBE0B1D4496}" type="slidenum">
              <a:rPr lang="en-GB" smtClean="0"/>
              <a:t>5</a:t>
            </a:fld>
            <a:endParaRPr lang="en-GB"/>
          </a:p>
        </p:txBody>
      </p:sp>
    </p:spTree>
    <p:extLst>
      <p:ext uri="{BB962C8B-B14F-4D97-AF65-F5344CB8AC3E}">
        <p14:creationId xmlns:p14="http://schemas.microsoft.com/office/powerpoint/2010/main" val="15952299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Source: 2022, Barb / Broadcaster stream data</a:t>
            </a:r>
          </a:p>
          <a:p>
            <a:r>
              <a:rPr lang="en-GB" dirty="0"/>
              <a:t>Source: 2022, Barb / Broadcaster stream data</a:t>
            </a:r>
          </a:p>
          <a:p>
            <a:r>
              <a:rPr lang="en-GB" dirty="0"/>
              <a:t>Source: 2022, Barb / Broadcaster stream data / IPA </a:t>
            </a:r>
            <a:r>
              <a:rPr lang="en-GB" dirty="0" err="1"/>
              <a:t>TouchPoints</a:t>
            </a:r>
            <a:r>
              <a:rPr lang="en-GB" dirty="0"/>
              <a:t> 2022 / UK Cinema Association / </a:t>
            </a:r>
            <a:r>
              <a:rPr lang="en-GB" dirty="0" err="1"/>
              <a:t>ViewersLogic</a:t>
            </a:r>
            <a:r>
              <a:rPr lang="en-GB" dirty="0"/>
              <a:t> to model OOH viewing time * YouTube ad time modelled at 4.1% of content time, TikTok ad time modelled at 3.4% of content time using agency and broadcaster data, Other online modelled at 4% of content time)</a:t>
            </a:r>
          </a:p>
          <a:p>
            <a:pPr>
              <a:spcBef>
                <a:spcPts val="0"/>
              </a:spcBef>
            </a:pPr>
            <a:endParaRPr lang="en-GB" sz="1200" dirty="0"/>
          </a:p>
          <a:p>
            <a:endParaRPr lang="en-GB" dirty="0"/>
          </a:p>
        </p:txBody>
      </p:sp>
      <p:sp>
        <p:nvSpPr>
          <p:cNvPr id="4" name="Slide Number Placeholder 3"/>
          <p:cNvSpPr>
            <a:spLocks noGrp="1"/>
          </p:cNvSpPr>
          <p:nvPr>
            <p:ph type="sldNum" sz="quarter" idx="5"/>
          </p:nvPr>
        </p:nvSpPr>
        <p:spPr/>
        <p:txBody>
          <a:bodyPr/>
          <a:lstStyle/>
          <a:p>
            <a:fld id="{BA0DFD36-33EA-4DB4-B32D-6EBE0B1D4496}" type="slidenum">
              <a:rPr lang="en-GB" smtClean="0"/>
              <a:t>6</a:t>
            </a:fld>
            <a:endParaRPr lang="en-GB"/>
          </a:p>
        </p:txBody>
      </p:sp>
    </p:spTree>
    <p:extLst>
      <p:ext uri="{BB962C8B-B14F-4D97-AF65-F5344CB8AC3E}">
        <p14:creationId xmlns:p14="http://schemas.microsoft.com/office/powerpoint/2010/main" val="30811258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TV technology and content quality have improved dramatically in the past decade.</a:t>
            </a:r>
          </a:p>
        </p:txBody>
      </p:sp>
      <p:sp>
        <p:nvSpPr>
          <p:cNvPr id="4" name="Slide Number Placeholder 3"/>
          <p:cNvSpPr>
            <a:spLocks noGrp="1"/>
          </p:cNvSpPr>
          <p:nvPr>
            <p:ph type="sldNum" sz="quarter" idx="5"/>
          </p:nvPr>
        </p:nvSpPr>
        <p:spPr/>
        <p:txBody>
          <a:bodyPr/>
          <a:lstStyle/>
          <a:p>
            <a:fld id="{BA0DFD36-33EA-4DB4-B32D-6EBE0B1D4496}" type="slidenum">
              <a:rPr lang="en-GB" smtClean="0"/>
              <a:t>7</a:t>
            </a:fld>
            <a:endParaRPr lang="en-GB"/>
          </a:p>
        </p:txBody>
      </p:sp>
    </p:spTree>
    <p:extLst>
      <p:ext uri="{BB962C8B-B14F-4D97-AF65-F5344CB8AC3E}">
        <p14:creationId xmlns:p14="http://schemas.microsoft.com/office/powerpoint/2010/main" val="14955487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0DFD36-33EA-4DB4-B32D-6EBE0B1D44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2372899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en-GB" dirty="0"/>
              <a:t>Without a single source data provider on time-spent watching AV advertising, this analysis takes a jigsaw approach, using a variety of data sources to build the most accurate picture of AV viewing time possible. </a:t>
            </a:r>
          </a:p>
          <a:p>
            <a:pPr marL="0" indent="0">
              <a:buFontTx/>
              <a:buNone/>
            </a:pPr>
            <a:endParaRPr lang="en-GB" dirty="0"/>
          </a:p>
          <a:p>
            <a:pPr marL="0" indent="0">
              <a:buFontTx/>
              <a:buNone/>
            </a:pPr>
            <a:r>
              <a:rPr lang="en-GB" dirty="0"/>
              <a:t>The data approach used to build the estimate for each platform:</a:t>
            </a:r>
          </a:p>
          <a:p>
            <a:pPr marL="171450" indent="-171450">
              <a:buFont typeface="Arial" panose="020B0604020202020204" pitchFamily="34" charset="0"/>
              <a:buChar char="•"/>
            </a:pPr>
            <a:r>
              <a:rPr lang="en-GB" dirty="0"/>
              <a:t>Broadcaster TV: Barb data for linear and playback advertising time and the broadcasters’ own census data for BVOD advertising viewing time.</a:t>
            </a:r>
          </a:p>
          <a:p>
            <a:pPr marL="171450" indent="-171450">
              <a:buFont typeface="Arial" panose="020B0604020202020204" pitchFamily="34" charset="0"/>
              <a:buChar char="•"/>
            </a:pPr>
            <a:r>
              <a:rPr lang="en-GB" dirty="0"/>
              <a:t>Cinema: The UK Cinema Association provides total box office seats sold. We’ve estimated 15 minutes of advertising per seat. </a:t>
            </a:r>
          </a:p>
          <a:p>
            <a:pPr marL="171450" indent="-171450">
              <a:buFont typeface="Arial" panose="020B0604020202020204" pitchFamily="34" charset="0"/>
              <a:buChar char="•"/>
            </a:pPr>
            <a:r>
              <a:rPr lang="en-GB" dirty="0"/>
              <a:t>YouTube: Barb data for time spent viewing content, </a:t>
            </a:r>
            <a:r>
              <a:rPr lang="en-GB" dirty="0" err="1"/>
              <a:t>ViewersLogic</a:t>
            </a:r>
            <a:r>
              <a:rPr lang="en-GB" dirty="0"/>
              <a:t> panel data to estimate out of home viewing not measured by Barb (73.5% in home, 26.5% out of home), broadcasters’ own data of ad load per hour of YouTube viewing, and agency data for average duration of ad view.</a:t>
            </a:r>
          </a:p>
          <a:p>
            <a:pPr marL="171450" indent="-171450">
              <a:buFont typeface="Arial" panose="020B0604020202020204" pitchFamily="34" charset="0"/>
              <a:buChar char="•"/>
            </a:pPr>
            <a:r>
              <a:rPr lang="en-GB" dirty="0"/>
              <a:t>TikTok: Barb data for time spent viewing content, </a:t>
            </a:r>
            <a:r>
              <a:rPr lang="en-GB" dirty="0" err="1"/>
              <a:t>ViewersLogic</a:t>
            </a:r>
            <a:r>
              <a:rPr lang="en-GB" dirty="0"/>
              <a:t> panel data to estimate out of home viewing not measured by Barb (77.5% in home, 22.5% out of home), Thinkbox estimates for ad load per hour of TikTok viewing, and agency data for average duration of view. </a:t>
            </a:r>
          </a:p>
          <a:p>
            <a:pPr marL="171450" indent="-171450">
              <a:buFont typeface="Arial" panose="020B0604020202020204" pitchFamily="34" charset="0"/>
              <a:buChar char="•"/>
            </a:pPr>
            <a:r>
              <a:rPr lang="en-GB" dirty="0"/>
              <a:t>Other online video: IPA </a:t>
            </a:r>
            <a:r>
              <a:rPr lang="en-GB" dirty="0" err="1"/>
              <a:t>TouchPoints</a:t>
            </a:r>
            <a:r>
              <a:rPr lang="en-GB" dirty="0"/>
              <a:t> data for % of other online video viewing relative to all video viewing, Thinkbox estimate of % ad time to content time (based on YouTube/TikTok).</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81A8CC-AA9E-4ED1-97A5-A7C9D992D05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8599861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3.xml"/></Relationships>
</file>

<file path=ppt/slideLayouts/_rels/slideLayout10.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2.xml"/></Relationships>
</file>

<file path=ppt/slideLayouts/_rels/slideLayout100.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103.xml"/></Relationships>
</file>

<file path=ppt/slideLayouts/_rels/slideLayout101.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104.xml"/></Relationships>
</file>

<file path=ppt/slideLayouts/_rels/slideLayout102.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105.xml"/></Relationships>
</file>

<file path=ppt/slideLayouts/_rels/slideLayout103.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106.xml"/></Relationships>
</file>

<file path=ppt/slideLayouts/_rels/slideLayout104.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107.xml"/></Relationships>
</file>

<file path=ppt/slideLayouts/_rels/slideLayout105.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108.xml"/></Relationships>
</file>

<file path=ppt/slideLayouts/_rels/slideLayout106.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109.xml"/></Relationships>
</file>

<file path=ppt/slideLayouts/_rels/slideLayout107.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110.xml"/></Relationships>
</file>

<file path=ppt/slideLayouts/_rels/slideLayout108.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111.xml"/></Relationships>
</file>

<file path=ppt/slideLayouts/_rels/slideLayout109.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112.xml"/></Relationships>
</file>

<file path=ppt/slideLayouts/_rels/slideLayout1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3.xml"/></Relationships>
</file>

<file path=ppt/slideLayouts/_rels/slideLayout110.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113.xml"/></Relationships>
</file>

<file path=ppt/slideLayouts/_rels/slideLayout111.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114.xml"/></Relationships>
</file>

<file path=ppt/slideLayouts/_rels/slideLayout112.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115.xml"/></Relationships>
</file>

<file path=ppt/slideLayouts/_rels/slideLayout113.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116.xml"/></Relationships>
</file>

<file path=ppt/slideLayouts/_rels/slideLayout114.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117.xml"/></Relationships>
</file>

<file path=ppt/slideLayouts/_rels/slideLayout115.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118.xml"/></Relationships>
</file>

<file path=ppt/slideLayouts/_rels/slideLayout116.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119.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4.xml"/></Relationships>
</file>

<file path=ppt/slideLayouts/_rels/slideLayout1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5.xml"/></Relationships>
</file>

<file path=ppt/slideLayouts/_rels/slideLayout1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6.xml"/></Relationships>
</file>

<file path=ppt/slideLayouts/_rels/slideLayout15.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7.xml"/></Relationships>
</file>

<file path=ppt/slideLayouts/_rels/slideLayout1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8.xml"/></Relationships>
</file>

<file path=ppt/slideLayouts/_rels/slideLayout17.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9.xml"/></Relationships>
</file>

<file path=ppt/slideLayouts/_rels/slideLayout18.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0.xml"/></Relationships>
</file>

<file path=ppt/slideLayouts/_rels/slideLayout19.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1.xml"/></Relationships>
</file>

<file path=ppt/slideLayouts/_rels/slideLayout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4.xml"/></Relationships>
</file>

<file path=ppt/slideLayouts/_rels/slideLayout20.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2.xml"/></Relationships>
</file>

<file path=ppt/slideLayouts/_rels/slideLayout2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3.xml"/></Relationships>
</file>

<file path=ppt/slideLayouts/_rels/slideLayout2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4.xml"/></Relationships>
</file>

<file path=ppt/slideLayouts/_rels/slideLayout2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5.xml"/></Relationships>
</file>

<file path=ppt/slideLayouts/_rels/slideLayout2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6.xml"/></Relationships>
</file>

<file path=ppt/slideLayouts/_rels/slideLayout25.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7.xml"/></Relationships>
</file>

<file path=ppt/slideLayouts/_rels/slideLayout2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8.xml"/></Relationships>
</file>

<file path=ppt/slideLayouts/_rels/slideLayout27.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9.xml"/></Relationships>
</file>

<file path=ppt/slideLayouts/_rels/slideLayout28.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30.xml"/></Relationships>
</file>

<file path=ppt/slideLayouts/_rels/slideLayout29.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31.xml"/></Relationships>
</file>

<file path=ppt/slideLayouts/_rels/slideLayout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5.xml"/></Relationships>
</file>

<file path=ppt/slideLayouts/_rels/slideLayout30.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33.xml"/></Relationships>
</file>

<file path=ppt/slideLayouts/_rels/slideLayout31.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34.xml"/></Relationships>
</file>

<file path=ppt/slideLayouts/_rels/slideLayout32.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35.xml"/></Relationships>
</file>

<file path=ppt/slideLayouts/_rels/slideLayout33.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36.xml"/></Relationships>
</file>

<file path=ppt/slideLayouts/_rels/slideLayout34.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37.xml"/></Relationships>
</file>

<file path=ppt/slideLayouts/_rels/slideLayout35.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38.xml"/></Relationships>
</file>

<file path=ppt/slideLayouts/_rels/slideLayout36.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39.xml"/></Relationships>
</file>

<file path=ppt/slideLayouts/_rels/slideLayout37.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0.xml"/></Relationships>
</file>

<file path=ppt/slideLayouts/_rels/slideLayout38.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1.xml"/></Relationships>
</file>

<file path=ppt/slideLayouts/_rels/slideLayout39.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2.xml"/></Relationships>
</file>

<file path=ppt/slideLayouts/_rels/slideLayout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6.xml"/></Relationships>
</file>

<file path=ppt/slideLayouts/_rels/slideLayout40.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3.xml"/></Relationships>
</file>

<file path=ppt/slideLayouts/_rels/slideLayout41.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4.xml"/></Relationships>
</file>

<file path=ppt/slideLayouts/_rels/slideLayout42.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5.xml"/></Relationships>
</file>

<file path=ppt/slideLayouts/_rels/slideLayout43.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6.xml"/></Relationships>
</file>

<file path=ppt/slideLayouts/_rels/slideLayout44.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7.xml"/></Relationships>
</file>

<file path=ppt/slideLayouts/_rels/slideLayout45.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8.xml"/></Relationships>
</file>

<file path=ppt/slideLayouts/_rels/slideLayout46.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9.xml"/></Relationships>
</file>

<file path=ppt/slideLayouts/_rels/slideLayout47.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50.xml"/></Relationships>
</file>

<file path=ppt/slideLayouts/_rels/slideLayout48.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51.xml"/></Relationships>
</file>

<file path=ppt/slideLayouts/_rels/slideLayout49.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52.xml"/></Relationships>
</file>

<file path=ppt/slideLayouts/_rels/slideLayout5.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7.xml"/></Relationships>
</file>

<file path=ppt/slideLayouts/_rels/slideLayout50.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53.xml"/></Relationships>
</file>

<file path=ppt/slideLayouts/_rels/slideLayout51.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54.xml"/></Relationships>
</file>

<file path=ppt/slideLayouts/_rels/slideLayout52.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55.xml"/></Relationships>
</file>

<file path=ppt/slideLayouts/_rels/slideLayout53.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56.xml"/></Relationships>
</file>

<file path=ppt/slideLayouts/_rels/slideLayout54.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57.xml"/></Relationships>
</file>

<file path=ppt/slideLayouts/_rels/slideLayout55.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58.xml"/></Relationships>
</file>

<file path=ppt/slideLayouts/_rels/slideLayout56.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59.xml"/></Relationships>
</file>

<file path=ppt/slideLayouts/_rels/slideLayout57.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60.xml"/></Relationships>
</file>

<file path=ppt/slideLayouts/_rels/slideLayout58.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6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8.xml"/></Relationships>
</file>

<file path=ppt/slideLayouts/_rels/slideLayout60.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63.xml"/></Relationships>
</file>

<file path=ppt/slideLayouts/_rels/slideLayout61.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64.xml"/></Relationships>
</file>

<file path=ppt/slideLayouts/_rels/slideLayout62.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65.xml"/></Relationships>
</file>

<file path=ppt/slideLayouts/_rels/slideLayout63.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66.xml"/></Relationships>
</file>

<file path=ppt/slideLayouts/_rels/slideLayout64.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67.xml"/></Relationships>
</file>

<file path=ppt/slideLayouts/_rels/slideLayout65.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68.xml"/></Relationships>
</file>

<file path=ppt/slideLayouts/_rels/slideLayout66.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69.xml"/></Relationships>
</file>

<file path=ppt/slideLayouts/_rels/slideLayout67.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70.xml"/></Relationships>
</file>

<file path=ppt/slideLayouts/_rels/slideLayout68.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71.xml"/></Relationships>
</file>

<file path=ppt/slideLayouts/_rels/slideLayout69.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72.xml"/></Relationships>
</file>

<file path=ppt/slideLayouts/_rels/slideLayout7.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9.xml"/></Relationships>
</file>

<file path=ppt/slideLayouts/_rels/slideLayout70.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73.xml"/></Relationships>
</file>

<file path=ppt/slideLayouts/_rels/slideLayout71.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74.xml"/></Relationships>
</file>

<file path=ppt/slideLayouts/_rels/slideLayout72.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75.xml"/></Relationships>
</file>

<file path=ppt/slideLayouts/_rels/slideLayout73.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76.xml"/></Relationships>
</file>

<file path=ppt/slideLayouts/_rels/slideLayout74.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77.xml"/></Relationships>
</file>

<file path=ppt/slideLayouts/_rels/slideLayout75.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78.xml"/></Relationships>
</file>

<file path=ppt/slideLayouts/_rels/slideLayout76.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79.xml"/></Relationships>
</file>

<file path=ppt/slideLayouts/_rels/slideLayout77.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80.xml"/></Relationships>
</file>

<file path=ppt/slideLayouts/_rels/slideLayout78.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81.xml"/></Relationships>
</file>

<file path=ppt/slideLayouts/_rels/slideLayout79.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82.xml"/></Relationships>
</file>

<file path=ppt/slideLayouts/_rels/slideLayout8.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0.xml"/></Relationships>
</file>

<file path=ppt/slideLayouts/_rels/slideLayout80.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83.xml"/></Relationships>
</file>

<file path=ppt/slideLayouts/_rels/slideLayout81.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84.xml"/></Relationships>
</file>

<file path=ppt/slideLayouts/_rels/slideLayout82.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85.xml"/></Relationships>
</file>

<file path=ppt/slideLayouts/_rels/slideLayout83.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86.xml"/></Relationships>
</file>

<file path=ppt/slideLayouts/_rels/slideLayout84.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87.xml"/></Relationships>
</file>

<file path=ppt/slideLayouts/_rels/slideLayout85.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88.xml"/></Relationships>
</file>

<file path=ppt/slideLayouts/_rels/slideLayout86.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8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8.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91.xml"/></Relationships>
</file>

<file path=ppt/slideLayouts/_rels/slideLayout89.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92.xml"/></Relationships>
</file>

<file path=ppt/slideLayouts/_rels/slideLayout9.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1.xml"/></Relationships>
</file>

<file path=ppt/slideLayouts/_rels/slideLayout90.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93.xml"/></Relationships>
</file>

<file path=ppt/slideLayouts/_rels/slideLayout91.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94.xml"/></Relationships>
</file>

<file path=ppt/slideLayouts/_rels/slideLayout92.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95.xml"/></Relationships>
</file>

<file path=ppt/slideLayouts/_rels/slideLayout93.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96.xml"/></Relationships>
</file>

<file path=ppt/slideLayouts/_rels/slideLayout94.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97.xml"/></Relationships>
</file>

<file path=ppt/slideLayouts/_rels/slideLayout95.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98.xml"/></Relationships>
</file>

<file path=ppt/slideLayouts/_rels/slideLayout96.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99.xml"/></Relationships>
</file>

<file path=ppt/slideLayouts/_rels/slideLayout97.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100.xml"/></Relationships>
</file>

<file path=ppt/slideLayouts/_rels/slideLayout98.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101.xml"/></Relationships>
</file>

<file path=ppt/slideLayouts/_rels/slideLayout99.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10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13" name="Picture Placeholder 12"/>
          <p:cNvSpPr>
            <a:spLocks noGrp="1"/>
          </p:cNvSpPr>
          <p:nvPr>
            <p:ph type="pic" sz="quarter" idx="13"/>
          </p:nvPr>
        </p:nvSpPr>
        <p:spPr>
          <a:xfrm>
            <a:off x="0" y="0"/>
            <a:ext cx="12192000" cy="6858000"/>
          </a:xfrm>
          <a:prstGeom prst="rect">
            <a:avLst/>
          </a:prstGeom>
          <a:solidFill>
            <a:schemeClr val="bg1">
              <a:lumMod val="85000"/>
            </a:schemeClr>
          </a:solidFill>
          <a:ln>
            <a:noFill/>
          </a:ln>
        </p:spPr>
        <p:txBody>
          <a:bodyPr/>
          <a:lstStyle/>
          <a:p>
            <a:endParaRPr lang="en-GB"/>
          </a:p>
        </p:txBody>
      </p:sp>
      <p:sp>
        <p:nvSpPr>
          <p:cNvPr id="2" name="Title 1"/>
          <p:cNvSpPr>
            <a:spLocks noGrp="1"/>
          </p:cNvSpPr>
          <p:nvPr>
            <p:ph type="ctrTitle"/>
          </p:nvPr>
        </p:nvSpPr>
        <p:spPr>
          <a:xfrm>
            <a:off x="358588" y="1292694"/>
            <a:ext cx="5298141" cy="2411176"/>
          </a:xfrm>
        </p:spPr>
        <p:txBody>
          <a:bodyPr anchor="t">
            <a:normAutofit/>
          </a:bodyPr>
          <a:lstStyle>
            <a:lvl1pPr algn="l">
              <a:defRPr sz="4000" b="1">
                <a:solidFill>
                  <a:schemeClr val="bg1"/>
                </a:solidFill>
              </a:defRPr>
            </a:lvl1pPr>
          </a:lstStyle>
          <a:p>
            <a:r>
              <a:rPr lang="en-US" dirty="0"/>
              <a:t>Click to edit Master title style</a:t>
            </a:r>
            <a:endParaRPr lang="en-GB" dirty="0"/>
          </a:p>
        </p:txBody>
      </p:sp>
      <p:sp>
        <p:nvSpPr>
          <p:cNvPr id="4" name="Date Placeholder 3"/>
          <p:cNvSpPr>
            <a:spLocks noGrp="1"/>
          </p:cNvSpPr>
          <p:nvPr>
            <p:ph type="dt" sz="half" idx="10"/>
          </p:nvPr>
        </p:nvSpPr>
        <p:spPr/>
        <p:txBody>
          <a:bodyPr/>
          <a:lstStyle/>
          <a:p>
            <a:fld id="{2E6EF22D-7DBE-4099-99F0-B83DD9779912}" type="datetimeFigureOut">
              <a:rPr lang="en-GB" smtClean="0"/>
              <a:t>17/08/2023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623F64F-6692-49A2-80FF-3D660AAAEE7A}" type="slidenum">
              <a:rPr lang="en-GB" smtClean="0"/>
              <a:t>‹#›</a:t>
            </a:fld>
            <a:endParaRPr lang="en-GB"/>
          </a:p>
        </p:txBody>
      </p:sp>
      <p:sp>
        <p:nvSpPr>
          <p:cNvPr id="11" name="Text Placeholder 14"/>
          <p:cNvSpPr>
            <a:spLocks noGrp="1"/>
          </p:cNvSpPr>
          <p:nvPr>
            <p:ph type="body" sz="quarter" idx="15" hasCustomPrompt="1"/>
          </p:nvPr>
        </p:nvSpPr>
        <p:spPr>
          <a:xfrm>
            <a:off x="565622" y="571616"/>
            <a:ext cx="5530378" cy="352613"/>
          </a:xfrm>
        </p:spPr>
        <p:txBody>
          <a:bodyPr>
            <a:normAutofit/>
          </a:bodyPr>
          <a:lstStyle>
            <a:lvl1pPr marL="0" algn="l" defTabSz="914400" rtl="0" eaLnBrk="1" latinLnBrk="0" hangingPunct="1">
              <a:lnSpc>
                <a:spcPct val="90000"/>
              </a:lnSpc>
              <a:spcBef>
                <a:spcPct val="0"/>
              </a:spcBef>
              <a:buNone/>
              <a:defRPr lang="en-US" sz="1700" b="1" kern="1200" cap="none" spc="0" baseline="0" dirty="0" smtClean="0">
                <a:solidFill>
                  <a:schemeClr val="bg1"/>
                </a:solidFill>
                <a:latin typeface="+mj-lt"/>
                <a:ea typeface="+mj-ea"/>
                <a:cs typeface="+mj-cs"/>
              </a:defRPr>
            </a:lvl1pPr>
          </a:lstStyle>
          <a:p>
            <a:pPr lvl="0"/>
            <a:r>
              <a:rPr lang="en-US" dirty="0"/>
              <a:t>EDIT MASTER TEXT STYLES</a:t>
            </a:r>
          </a:p>
        </p:txBody>
      </p:sp>
      <p:sp>
        <p:nvSpPr>
          <p:cNvPr id="7" name="Text Placeholder 6">
            <a:extLst>
              <a:ext uri="{FF2B5EF4-FFF2-40B4-BE49-F238E27FC236}">
                <a16:creationId xmlns:a16="http://schemas.microsoft.com/office/drawing/2014/main" id="{77FD7B46-C0E5-4A41-9337-30B99A971FC8}"/>
              </a:ext>
            </a:extLst>
          </p:cNvPr>
          <p:cNvSpPr>
            <a:spLocks noGrp="1"/>
          </p:cNvSpPr>
          <p:nvPr>
            <p:ph type="body" sz="quarter" idx="16" hasCustomPrompt="1"/>
          </p:nvPr>
        </p:nvSpPr>
        <p:spPr>
          <a:xfrm>
            <a:off x="358588" y="3806104"/>
            <a:ext cx="5299200" cy="596244"/>
          </a:xfrm>
        </p:spPr>
        <p:txBody>
          <a:bodyPr lIns="108000" anchor="b" anchorCtr="0">
            <a:normAutofit/>
          </a:bodyPr>
          <a:lstStyle>
            <a:lvl1pPr>
              <a:defRPr sz="17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Speaker name</a:t>
            </a:r>
            <a:endParaRPr lang="en-GB" dirty="0"/>
          </a:p>
        </p:txBody>
      </p:sp>
    </p:spTree>
    <p:custDataLst>
      <p:tags r:id="rId1"/>
    </p:custDataLst>
    <p:extLst>
      <p:ext uri="{BB962C8B-B14F-4D97-AF65-F5344CB8AC3E}">
        <p14:creationId xmlns:p14="http://schemas.microsoft.com/office/powerpoint/2010/main" val="28612158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userDrawn="1">
          <p15:clr>
            <a:srgbClr val="FBAE40"/>
          </p15:clr>
        </p15:guide>
        <p15:guide id="2" pos="302"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4x Portrait image">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t>17/08/2023</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6" name="Text Placeholder 7"/>
          <p:cNvSpPr>
            <a:spLocks noGrp="1"/>
          </p:cNvSpPr>
          <p:nvPr>
            <p:ph type="body" sz="quarter" idx="16"/>
          </p:nvPr>
        </p:nvSpPr>
        <p:spPr>
          <a:xfrm>
            <a:off x="377758" y="5365115"/>
            <a:ext cx="11334817" cy="304800"/>
          </a:xfrm>
        </p:spPr>
        <p:txBody>
          <a:bodyPr>
            <a:noAutofit/>
          </a:bodyPr>
          <a:lstStyle>
            <a:lvl1pPr>
              <a:defRPr sz="1000" b="0">
                <a:solidFill>
                  <a:schemeClr val="bg2"/>
                </a:solidFill>
              </a:defRPr>
            </a:lvl1pPr>
          </a:lstStyle>
          <a:p>
            <a:pPr lvl="0"/>
            <a:r>
              <a:rPr lang="en-US" dirty="0"/>
              <a:t>Edit Master text styles</a:t>
            </a:r>
          </a:p>
        </p:txBody>
      </p:sp>
      <p:sp>
        <p:nvSpPr>
          <p:cNvPr id="17" name="Picture Placeholder 16"/>
          <p:cNvSpPr>
            <a:spLocks noGrp="1"/>
          </p:cNvSpPr>
          <p:nvPr>
            <p:ph type="pic" sz="quarter" idx="19"/>
          </p:nvPr>
        </p:nvSpPr>
        <p:spPr>
          <a:xfrm>
            <a:off x="479425" y="1428750"/>
            <a:ext cx="2680405" cy="3836988"/>
          </a:xfrm>
          <a:solidFill>
            <a:schemeClr val="bg1">
              <a:lumMod val="85000"/>
            </a:schemeClr>
          </a:solidFill>
        </p:spPr>
        <p:txBody>
          <a:bodyPr/>
          <a:lstStyle/>
          <a:p>
            <a:endParaRPr lang="en-GB" dirty="0"/>
          </a:p>
        </p:txBody>
      </p:sp>
      <p:sp>
        <p:nvSpPr>
          <p:cNvPr id="20" name="Picture Placeholder 16"/>
          <p:cNvSpPr>
            <a:spLocks noGrp="1"/>
          </p:cNvSpPr>
          <p:nvPr>
            <p:ph type="pic" sz="quarter" idx="20"/>
          </p:nvPr>
        </p:nvSpPr>
        <p:spPr>
          <a:xfrm>
            <a:off x="3330340" y="1428750"/>
            <a:ext cx="2680405" cy="3836988"/>
          </a:xfrm>
          <a:solidFill>
            <a:schemeClr val="bg1">
              <a:lumMod val="85000"/>
            </a:schemeClr>
          </a:solidFill>
        </p:spPr>
        <p:txBody>
          <a:bodyPr/>
          <a:lstStyle/>
          <a:p>
            <a:endParaRPr lang="en-GB"/>
          </a:p>
        </p:txBody>
      </p:sp>
      <p:sp>
        <p:nvSpPr>
          <p:cNvPr id="21" name="Picture Placeholder 16"/>
          <p:cNvSpPr>
            <a:spLocks noGrp="1"/>
          </p:cNvSpPr>
          <p:nvPr>
            <p:ph type="pic" sz="quarter" idx="21"/>
          </p:nvPr>
        </p:nvSpPr>
        <p:spPr>
          <a:xfrm>
            <a:off x="6181255" y="1428750"/>
            <a:ext cx="2680405" cy="3836988"/>
          </a:xfrm>
          <a:solidFill>
            <a:schemeClr val="bg1">
              <a:lumMod val="85000"/>
            </a:schemeClr>
          </a:solidFill>
        </p:spPr>
        <p:txBody>
          <a:bodyPr/>
          <a:lstStyle/>
          <a:p>
            <a:endParaRPr lang="en-GB" dirty="0"/>
          </a:p>
        </p:txBody>
      </p:sp>
      <p:sp>
        <p:nvSpPr>
          <p:cNvPr id="18" name="Picture Placeholder 16"/>
          <p:cNvSpPr>
            <a:spLocks noGrp="1"/>
          </p:cNvSpPr>
          <p:nvPr>
            <p:ph type="pic" sz="quarter" idx="22"/>
          </p:nvPr>
        </p:nvSpPr>
        <p:spPr>
          <a:xfrm>
            <a:off x="9032169" y="1428750"/>
            <a:ext cx="2680405" cy="3836988"/>
          </a:xfrm>
          <a:solidFill>
            <a:schemeClr val="bg1">
              <a:lumMod val="85000"/>
            </a:schemeClr>
          </a:solidFill>
        </p:spPr>
        <p:txBody>
          <a:bodyPr/>
          <a:lstStyle/>
          <a:p>
            <a:endParaRPr lang="en-GB" dirty="0"/>
          </a:p>
        </p:txBody>
      </p:sp>
    </p:spTree>
    <p:custDataLst>
      <p:tags r:id="rId1"/>
    </p:custDataLst>
    <p:extLst>
      <p:ext uri="{BB962C8B-B14F-4D97-AF65-F5344CB8AC3E}">
        <p14:creationId xmlns:p14="http://schemas.microsoft.com/office/powerpoint/2010/main" val="9750146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orient="horz" pos="278">
          <p15:clr>
            <a:srgbClr val="FBAE40"/>
          </p15:clr>
        </p15:guide>
      </p15:sldGuideLst>
    </p:ext>
  </p:extLst>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p:cSld name="Text &amp; four imag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BA435CD6-AC1A-48F4-9A33-6BC45A388324}" type="datetimeFigureOut">
              <a:rPr lang="en-GB" smtClean="0"/>
              <a:t>17/08/2023</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767ED36E-508C-41A7-BF74-999E767EAA9E}" type="slidenum">
              <a:rPr lang="en-GB" smtClean="0"/>
              <a:t>‹#›</a:t>
            </a:fld>
            <a:endParaRPr lang="en-GB"/>
          </a:p>
        </p:txBody>
      </p:sp>
      <p:sp>
        <p:nvSpPr>
          <p:cNvPr id="7" name="Text Placeholder 6"/>
          <p:cNvSpPr>
            <a:spLocks noGrp="1"/>
          </p:cNvSpPr>
          <p:nvPr>
            <p:ph type="body" sz="quarter" idx="13"/>
          </p:nvPr>
        </p:nvSpPr>
        <p:spPr>
          <a:xfrm>
            <a:off x="377759" y="1614207"/>
            <a:ext cx="4368867" cy="371174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cxnSp>
        <p:nvCxnSpPr>
          <p:cNvPr id="10" name="Straight Connector 9"/>
          <p:cNvCxnSpPr/>
          <p:nvPr/>
        </p:nvCxnSpPr>
        <p:spPr>
          <a:xfrm>
            <a:off x="479425" y="1428751"/>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5" name="Text Placeholder 7"/>
          <p:cNvSpPr>
            <a:spLocks noGrp="1"/>
          </p:cNvSpPr>
          <p:nvPr>
            <p:ph type="body" sz="quarter" idx="18"/>
          </p:nvPr>
        </p:nvSpPr>
        <p:spPr>
          <a:xfrm>
            <a:off x="377759"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377"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sp>
        <p:nvSpPr>
          <p:cNvPr id="18" name="Picture Placeholder 8">
            <a:extLst>
              <a:ext uri="{FF2B5EF4-FFF2-40B4-BE49-F238E27FC236}">
                <a16:creationId xmlns:a16="http://schemas.microsoft.com/office/drawing/2014/main" id="{C83E0A7E-A4E1-41C3-86F6-B6D82D556557}"/>
              </a:ext>
            </a:extLst>
          </p:cNvPr>
          <p:cNvSpPr>
            <a:spLocks noGrp="1"/>
          </p:cNvSpPr>
          <p:nvPr>
            <p:ph type="pic" sz="quarter" idx="14"/>
          </p:nvPr>
        </p:nvSpPr>
        <p:spPr>
          <a:xfrm>
            <a:off x="4930580" y="1428749"/>
            <a:ext cx="3318069" cy="1853971"/>
          </a:xfrm>
          <a:prstGeom prst="rect">
            <a:avLst/>
          </a:prstGeom>
          <a:solidFill>
            <a:schemeClr val="bg1">
              <a:lumMod val="85000"/>
            </a:schemeClr>
          </a:solidFill>
        </p:spPr>
        <p:txBody>
          <a:bodyPr/>
          <a:lstStyle/>
          <a:p>
            <a:r>
              <a:rPr lang="en-US"/>
              <a:t>Click icon to add picture</a:t>
            </a:r>
            <a:endParaRPr lang="en-GB" dirty="0"/>
          </a:p>
        </p:txBody>
      </p:sp>
      <p:sp>
        <p:nvSpPr>
          <p:cNvPr id="19" name="Picture Placeholder 8">
            <a:extLst>
              <a:ext uri="{FF2B5EF4-FFF2-40B4-BE49-F238E27FC236}">
                <a16:creationId xmlns:a16="http://schemas.microsoft.com/office/drawing/2014/main" id="{2E7303BD-8C87-4547-94CC-49DD3934C1D4}"/>
              </a:ext>
            </a:extLst>
          </p:cNvPr>
          <p:cNvSpPr>
            <a:spLocks noGrp="1"/>
          </p:cNvSpPr>
          <p:nvPr>
            <p:ph type="pic" sz="quarter" idx="15"/>
          </p:nvPr>
        </p:nvSpPr>
        <p:spPr>
          <a:xfrm>
            <a:off x="8394506" y="1428749"/>
            <a:ext cx="3318069" cy="1853971"/>
          </a:xfrm>
          <a:prstGeom prst="rect">
            <a:avLst/>
          </a:prstGeom>
          <a:solidFill>
            <a:schemeClr val="bg1">
              <a:lumMod val="85000"/>
            </a:schemeClr>
          </a:solidFill>
        </p:spPr>
        <p:txBody>
          <a:bodyPr/>
          <a:lstStyle/>
          <a:p>
            <a:r>
              <a:rPr lang="en-US"/>
              <a:t>Click icon to add picture</a:t>
            </a:r>
            <a:endParaRPr lang="en-GB" dirty="0"/>
          </a:p>
        </p:txBody>
      </p:sp>
      <p:sp>
        <p:nvSpPr>
          <p:cNvPr id="20" name="Picture Placeholder 8">
            <a:extLst>
              <a:ext uri="{FF2B5EF4-FFF2-40B4-BE49-F238E27FC236}">
                <a16:creationId xmlns:a16="http://schemas.microsoft.com/office/drawing/2014/main" id="{3F505454-5599-4E41-93B7-601ECB120810}"/>
              </a:ext>
            </a:extLst>
          </p:cNvPr>
          <p:cNvSpPr>
            <a:spLocks noGrp="1"/>
          </p:cNvSpPr>
          <p:nvPr>
            <p:ph type="pic" sz="quarter" idx="16"/>
          </p:nvPr>
        </p:nvSpPr>
        <p:spPr>
          <a:xfrm>
            <a:off x="8394506" y="3411769"/>
            <a:ext cx="3318069" cy="1853971"/>
          </a:xfrm>
          <a:prstGeom prst="rect">
            <a:avLst/>
          </a:prstGeom>
          <a:solidFill>
            <a:schemeClr val="bg1">
              <a:lumMod val="85000"/>
            </a:schemeClr>
          </a:solidFill>
        </p:spPr>
        <p:txBody>
          <a:bodyPr/>
          <a:lstStyle/>
          <a:p>
            <a:r>
              <a:rPr lang="en-US"/>
              <a:t>Click icon to add picture</a:t>
            </a:r>
            <a:endParaRPr lang="en-GB" dirty="0"/>
          </a:p>
        </p:txBody>
      </p:sp>
      <p:sp>
        <p:nvSpPr>
          <p:cNvPr id="21" name="Picture Placeholder 8">
            <a:extLst>
              <a:ext uri="{FF2B5EF4-FFF2-40B4-BE49-F238E27FC236}">
                <a16:creationId xmlns:a16="http://schemas.microsoft.com/office/drawing/2014/main" id="{3189B23B-90CA-44D3-94DB-D124B4FC4F69}"/>
              </a:ext>
            </a:extLst>
          </p:cNvPr>
          <p:cNvSpPr>
            <a:spLocks noGrp="1"/>
          </p:cNvSpPr>
          <p:nvPr>
            <p:ph type="pic" sz="quarter" idx="17"/>
          </p:nvPr>
        </p:nvSpPr>
        <p:spPr>
          <a:xfrm>
            <a:off x="4930580" y="3411769"/>
            <a:ext cx="3318069" cy="1853971"/>
          </a:xfrm>
          <a:prstGeom prst="rect">
            <a:avLst/>
          </a:prstGeom>
          <a:solidFill>
            <a:schemeClr val="bg1">
              <a:lumMod val="85000"/>
            </a:schemeClr>
          </a:solidFill>
        </p:spPr>
        <p:txBody>
          <a:bodyPr/>
          <a:lstStyle/>
          <a:p>
            <a:r>
              <a:rPr lang="en-US"/>
              <a:t>Click icon to add picture</a:t>
            </a:r>
            <a:endParaRPr lang="en-GB" dirty="0"/>
          </a:p>
        </p:txBody>
      </p:sp>
    </p:spTree>
    <p:custDataLst>
      <p:tags r:id="rId1"/>
    </p:custDataLst>
    <p:extLst>
      <p:ext uri="{BB962C8B-B14F-4D97-AF65-F5344CB8AC3E}">
        <p14:creationId xmlns:p14="http://schemas.microsoft.com/office/powerpoint/2010/main" val="40997610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p:cSld name="6 images">
    <p:spTree>
      <p:nvGrpSpPr>
        <p:cNvPr id="1" name=""/>
        <p:cNvGrpSpPr/>
        <p:nvPr/>
      </p:nvGrpSpPr>
      <p:grpSpPr>
        <a:xfrm>
          <a:off x="0" y="0"/>
          <a:ext cx="0" cy="0"/>
          <a:chOff x="0" y="0"/>
          <a:chExt cx="0" cy="0"/>
        </a:xfrm>
      </p:grpSpPr>
      <p:sp>
        <p:nvSpPr>
          <p:cNvPr id="11" name="Picture Placeholder 8"/>
          <p:cNvSpPr>
            <a:spLocks noGrp="1"/>
          </p:cNvSpPr>
          <p:nvPr>
            <p:ph type="pic" sz="quarter" idx="14"/>
          </p:nvPr>
        </p:nvSpPr>
        <p:spPr>
          <a:xfrm>
            <a:off x="4273357" y="1428749"/>
            <a:ext cx="3645289" cy="1853971"/>
          </a:xfrm>
          <a:prstGeom prst="rect">
            <a:avLst/>
          </a:prstGeom>
          <a:solidFill>
            <a:schemeClr val="bg1">
              <a:lumMod val="85000"/>
            </a:schemeClr>
          </a:solidFill>
        </p:spPr>
        <p:txBody>
          <a:bodyPr/>
          <a:lstStyle/>
          <a:p>
            <a:r>
              <a:rPr lang="en-US"/>
              <a:t>Click icon to add picture</a:t>
            </a:r>
            <a:endParaRPr lang="en-GB" dirty="0"/>
          </a:p>
        </p:txBody>
      </p:sp>
      <p:sp>
        <p:nvSpPr>
          <p:cNvPr id="12" name="Picture Placeholder 8"/>
          <p:cNvSpPr>
            <a:spLocks noGrp="1"/>
          </p:cNvSpPr>
          <p:nvPr>
            <p:ph type="pic" sz="quarter" idx="15"/>
          </p:nvPr>
        </p:nvSpPr>
        <p:spPr>
          <a:xfrm>
            <a:off x="8067286" y="1428749"/>
            <a:ext cx="3645289" cy="1853971"/>
          </a:xfrm>
          <a:prstGeom prst="rect">
            <a:avLst/>
          </a:prstGeom>
          <a:solidFill>
            <a:schemeClr val="bg1">
              <a:lumMod val="85000"/>
            </a:schemeClr>
          </a:solidFill>
        </p:spPr>
        <p:txBody>
          <a:bodyPr/>
          <a:lstStyle/>
          <a:p>
            <a:r>
              <a:rPr lang="en-US"/>
              <a:t>Click icon to add picture</a:t>
            </a:r>
            <a:endParaRPr lang="en-GB" dirty="0"/>
          </a:p>
        </p:txBody>
      </p:sp>
      <p:sp>
        <p:nvSpPr>
          <p:cNvPr id="17" name="Picture Placeholder 8"/>
          <p:cNvSpPr>
            <a:spLocks noGrp="1"/>
          </p:cNvSpPr>
          <p:nvPr>
            <p:ph type="pic" sz="quarter" idx="19"/>
          </p:nvPr>
        </p:nvSpPr>
        <p:spPr>
          <a:xfrm>
            <a:off x="479426" y="1428749"/>
            <a:ext cx="3645289" cy="1853971"/>
          </a:xfrm>
          <a:prstGeom prst="rect">
            <a:avLst/>
          </a:prstGeom>
          <a:solidFill>
            <a:schemeClr val="bg1">
              <a:lumMod val="85000"/>
            </a:schemeClr>
          </a:solidFill>
        </p:spPr>
        <p:txBody>
          <a:bodyPr/>
          <a:lstStyle/>
          <a:p>
            <a:r>
              <a:rPr lang="en-US"/>
              <a:t>Click icon to add picture</a:t>
            </a:r>
            <a:endParaRPr lang="en-GB" dirty="0"/>
          </a:p>
        </p:txBody>
      </p:sp>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BA435CD6-AC1A-48F4-9A33-6BC45A388324}" type="datetimeFigureOut">
              <a:rPr lang="en-GB" smtClean="0"/>
              <a:t>17/08/2023</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767ED36E-508C-41A7-BF74-999E767EAA9E}" type="slidenum">
              <a:rPr lang="en-GB" smtClean="0"/>
              <a:t>‹#›</a:t>
            </a:fld>
            <a:endParaRPr lang="en-GB"/>
          </a:p>
        </p:txBody>
      </p:sp>
      <p:sp>
        <p:nvSpPr>
          <p:cNvPr id="13" name="Picture Placeholder 8"/>
          <p:cNvSpPr>
            <a:spLocks noGrp="1"/>
          </p:cNvSpPr>
          <p:nvPr>
            <p:ph type="pic" sz="quarter" idx="16"/>
          </p:nvPr>
        </p:nvSpPr>
        <p:spPr>
          <a:xfrm>
            <a:off x="8067286" y="3411769"/>
            <a:ext cx="3645289" cy="1853971"/>
          </a:xfrm>
          <a:prstGeom prst="rect">
            <a:avLst/>
          </a:prstGeom>
          <a:solidFill>
            <a:schemeClr val="bg1">
              <a:lumMod val="85000"/>
            </a:schemeClr>
          </a:solidFill>
        </p:spPr>
        <p:txBody>
          <a:bodyPr/>
          <a:lstStyle/>
          <a:p>
            <a:r>
              <a:rPr lang="en-US"/>
              <a:t>Click icon to add picture</a:t>
            </a:r>
            <a:endParaRPr lang="en-GB" dirty="0"/>
          </a:p>
        </p:txBody>
      </p:sp>
      <p:sp>
        <p:nvSpPr>
          <p:cNvPr id="14" name="Picture Placeholder 8"/>
          <p:cNvSpPr>
            <a:spLocks noGrp="1"/>
          </p:cNvSpPr>
          <p:nvPr>
            <p:ph type="pic" sz="quarter" idx="17"/>
          </p:nvPr>
        </p:nvSpPr>
        <p:spPr>
          <a:xfrm>
            <a:off x="4273357" y="3411769"/>
            <a:ext cx="3645289" cy="1853971"/>
          </a:xfrm>
          <a:prstGeom prst="rect">
            <a:avLst/>
          </a:prstGeom>
          <a:solidFill>
            <a:schemeClr val="bg1">
              <a:lumMod val="85000"/>
            </a:schemeClr>
          </a:solidFill>
        </p:spPr>
        <p:txBody>
          <a:bodyPr/>
          <a:lstStyle/>
          <a:p>
            <a:r>
              <a:rPr lang="en-US"/>
              <a:t>Click icon to add picture</a:t>
            </a:r>
            <a:endParaRPr lang="en-GB" dirty="0"/>
          </a:p>
        </p:txBody>
      </p:sp>
      <p:sp>
        <p:nvSpPr>
          <p:cNvPr id="15" name="Text Placeholder 7"/>
          <p:cNvSpPr>
            <a:spLocks noGrp="1"/>
          </p:cNvSpPr>
          <p:nvPr>
            <p:ph type="body" sz="quarter" idx="18"/>
          </p:nvPr>
        </p:nvSpPr>
        <p:spPr>
          <a:xfrm>
            <a:off x="377759"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377"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sp>
        <p:nvSpPr>
          <p:cNvPr id="18" name="Picture Placeholder 8"/>
          <p:cNvSpPr>
            <a:spLocks noGrp="1"/>
          </p:cNvSpPr>
          <p:nvPr>
            <p:ph type="pic" sz="quarter" idx="20"/>
          </p:nvPr>
        </p:nvSpPr>
        <p:spPr>
          <a:xfrm>
            <a:off x="479426" y="3411769"/>
            <a:ext cx="3645289" cy="1853971"/>
          </a:xfrm>
          <a:prstGeom prst="rect">
            <a:avLst/>
          </a:prstGeom>
          <a:solidFill>
            <a:schemeClr val="bg1">
              <a:lumMod val="85000"/>
            </a:schemeClr>
          </a:solidFill>
        </p:spPr>
        <p:txBody>
          <a:bodyPr/>
          <a:lstStyle/>
          <a:p>
            <a:r>
              <a:rPr lang="en-US"/>
              <a:t>Click icon to add picture</a:t>
            </a:r>
            <a:endParaRPr lang="en-GB" dirty="0"/>
          </a:p>
        </p:txBody>
      </p:sp>
    </p:spTree>
    <p:custDataLst>
      <p:tags r:id="rId1"/>
    </p:custDataLst>
    <p:extLst>
      <p:ext uri="{BB962C8B-B14F-4D97-AF65-F5344CB8AC3E}">
        <p14:creationId xmlns:p14="http://schemas.microsoft.com/office/powerpoint/2010/main" val="58415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preserve="1">
  <p:cSld name="Text &amp; full screen image">
    <p:spTree>
      <p:nvGrpSpPr>
        <p:cNvPr id="1" name=""/>
        <p:cNvGrpSpPr/>
        <p:nvPr/>
      </p:nvGrpSpPr>
      <p:grpSpPr>
        <a:xfrm>
          <a:off x="0" y="0"/>
          <a:ext cx="0" cy="0"/>
          <a:chOff x="0" y="0"/>
          <a:chExt cx="0" cy="0"/>
        </a:xfrm>
      </p:grpSpPr>
      <p:sp>
        <p:nvSpPr>
          <p:cNvPr id="10" name="Picture Placeholder 9"/>
          <p:cNvSpPr>
            <a:spLocks noGrp="1"/>
          </p:cNvSpPr>
          <p:nvPr>
            <p:ph type="pic" sz="quarter" idx="13"/>
          </p:nvPr>
        </p:nvSpPr>
        <p:spPr>
          <a:xfrm>
            <a:off x="0" y="0"/>
            <a:ext cx="12192000" cy="6858000"/>
          </a:xfrm>
          <a:solidFill>
            <a:schemeClr val="bg1">
              <a:lumMod val="85000"/>
            </a:schemeClr>
          </a:solidFill>
        </p:spPr>
        <p:txBody>
          <a:bodyPr/>
          <a:lstStyle/>
          <a:p>
            <a:r>
              <a:rPr lang="en-US"/>
              <a:t>Click icon to add picture</a:t>
            </a:r>
            <a:endParaRPr lang="en-GB"/>
          </a:p>
        </p:txBody>
      </p:sp>
      <p:sp>
        <p:nvSpPr>
          <p:cNvPr id="2" name="Title 1"/>
          <p:cNvSpPr>
            <a:spLocks noGrp="1"/>
          </p:cNvSpPr>
          <p:nvPr>
            <p:ph type="title"/>
          </p:nvPr>
        </p:nvSpPr>
        <p:spPr>
          <a:xfrm>
            <a:off x="371477" y="359944"/>
            <a:ext cx="5448300" cy="1021181"/>
          </a:xfrm>
        </p:spPr>
        <p:txBody>
          <a:bodyPr/>
          <a:lstStyle>
            <a:lvl1pPr>
              <a:defRPr>
                <a:solidFill>
                  <a:schemeClr val="bg1"/>
                </a:solidFill>
              </a:defRPr>
            </a:lvl1pPr>
          </a:lstStyle>
          <a:p>
            <a:r>
              <a:rPr lang="en-US"/>
              <a:t>Click to edit Master title style</a:t>
            </a:r>
            <a:endParaRPr lang="en-GB" dirty="0"/>
          </a:p>
        </p:txBody>
      </p:sp>
      <p:sp>
        <p:nvSpPr>
          <p:cNvPr id="3" name="Content Placeholder 2"/>
          <p:cNvSpPr>
            <a:spLocks noGrp="1"/>
          </p:cNvSpPr>
          <p:nvPr>
            <p:ph sz="half" idx="1"/>
          </p:nvPr>
        </p:nvSpPr>
        <p:spPr>
          <a:xfrm>
            <a:off x="371476" y="1614208"/>
            <a:ext cx="5181600" cy="4119563"/>
          </a:xfrm>
          <a:prstGeom prst="rect">
            <a:avLst/>
          </a:prstGeom>
        </p:spPr>
        <p:txBody>
          <a:bodyPr/>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Date Placeholder 4"/>
          <p:cNvSpPr>
            <a:spLocks noGrp="1"/>
          </p:cNvSpPr>
          <p:nvPr>
            <p:ph type="dt" sz="half" idx="10"/>
          </p:nvPr>
        </p:nvSpPr>
        <p:spPr/>
        <p:txBody>
          <a:bodyPr/>
          <a:lstStyle/>
          <a:p>
            <a:fld id="{BA435CD6-AC1A-48F4-9A33-6BC45A388324}" type="datetimeFigureOut">
              <a:rPr lang="en-GB" smtClean="0"/>
              <a:t>17/08/2023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767ED36E-508C-41A7-BF74-999E767EAA9E}" type="slidenum">
              <a:rPr lang="en-GB" smtClean="0"/>
              <a:t>‹#›</a:t>
            </a:fld>
            <a:endParaRPr lang="en-GB"/>
          </a:p>
        </p:txBody>
      </p:sp>
    </p:spTree>
    <p:custDataLst>
      <p:tags r:id="rId1"/>
    </p:custDataLst>
    <p:extLst>
      <p:ext uri="{BB962C8B-B14F-4D97-AF65-F5344CB8AC3E}">
        <p14:creationId xmlns:p14="http://schemas.microsoft.com/office/powerpoint/2010/main" val="41339327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3.xml><?xml version="1.0" encoding="utf-8"?>
<p:sldLayout xmlns:a="http://schemas.openxmlformats.org/drawingml/2006/main" xmlns:r="http://schemas.openxmlformats.org/officeDocument/2006/relationships" xmlns:p="http://schemas.openxmlformats.org/presentationml/2006/main" showMasterSp="0" preserve="1">
  <p:cSld name="Long title text &amp; full screen image">
    <p:spTree>
      <p:nvGrpSpPr>
        <p:cNvPr id="1" name=""/>
        <p:cNvGrpSpPr/>
        <p:nvPr/>
      </p:nvGrpSpPr>
      <p:grpSpPr>
        <a:xfrm>
          <a:off x="0" y="0"/>
          <a:ext cx="0" cy="0"/>
          <a:chOff x="0" y="0"/>
          <a:chExt cx="0" cy="0"/>
        </a:xfrm>
      </p:grpSpPr>
      <p:sp>
        <p:nvSpPr>
          <p:cNvPr id="10" name="Picture Placeholder 9"/>
          <p:cNvSpPr>
            <a:spLocks noGrp="1"/>
          </p:cNvSpPr>
          <p:nvPr>
            <p:ph type="pic" sz="quarter" idx="13"/>
          </p:nvPr>
        </p:nvSpPr>
        <p:spPr>
          <a:xfrm>
            <a:off x="0" y="0"/>
            <a:ext cx="12192000" cy="6858000"/>
          </a:xfrm>
          <a:solidFill>
            <a:schemeClr val="bg1">
              <a:lumMod val="85000"/>
            </a:schemeClr>
          </a:solidFill>
        </p:spPr>
        <p:txBody>
          <a:bodyPr/>
          <a:lstStyle/>
          <a:p>
            <a:r>
              <a:rPr lang="en-US"/>
              <a:t>Click icon to add picture</a:t>
            </a:r>
            <a:endParaRPr lang="en-GB"/>
          </a:p>
        </p:txBody>
      </p:sp>
      <p:sp>
        <p:nvSpPr>
          <p:cNvPr id="2" name="Title 1"/>
          <p:cNvSpPr>
            <a:spLocks noGrp="1"/>
          </p:cNvSpPr>
          <p:nvPr>
            <p:ph type="title"/>
          </p:nvPr>
        </p:nvSpPr>
        <p:spPr>
          <a:xfrm>
            <a:off x="371477" y="359944"/>
            <a:ext cx="5448300" cy="1468221"/>
          </a:xfrm>
        </p:spPr>
        <p:txBody>
          <a:bodyPr/>
          <a:lstStyle>
            <a:lvl1pPr>
              <a:defRPr>
                <a:solidFill>
                  <a:schemeClr val="bg1"/>
                </a:solidFill>
              </a:defRPr>
            </a:lvl1pPr>
          </a:lstStyle>
          <a:p>
            <a:r>
              <a:rPr lang="en-US"/>
              <a:t>Click to edit Master title style</a:t>
            </a:r>
            <a:endParaRPr lang="en-GB" dirty="0"/>
          </a:p>
        </p:txBody>
      </p:sp>
      <p:sp>
        <p:nvSpPr>
          <p:cNvPr id="3" name="Content Placeholder 2"/>
          <p:cNvSpPr>
            <a:spLocks noGrp="1"/>
          </p:cNvSpPr>
          <p:nvPr>
            <p:ph sz="half" idx="1"/>
          </p:nvPr>
        </p:nvSpPr>
        <p:spPr>
          <a:xfrm>
            <a:off x="371476" y="1930400"/>
            <a:ext cx="5181600" cy="4119563"/>
          </a:xfrm>
          <a:prstGeom prst="rect">
            <a:avLst/>
          </a:prstGeom>
        </p:spPr>
        <p:txBody>
          <a:bodyPr/>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Date Placeholder 4"/>
          <p:cNvSpPr>
            <a:spLocks noGrp="1"/>
          </p:cNvSpPr>
          <p:nvPr>
            <p:ph type="dt" sz="half" idx="10"/>
          </p:nvPr>
        </p:nvSpPr>
        <p:spPr/>
        <p:txBody>
          <a:bodyPr/>
          <a:lstStyle/>
          <a:p>
            <a:fld id="{BA435CD6-AC1A-48F4-9A33-6BC45A388324}" type="datetimeFigureOut">
              <a:rPr lang="en-GB" smtClean="0"/>
              <a:t>17/08/2023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767ED36E-508C-41A7-BF74-999E767EAA9E}" type="slidenum">
              <a:rPr lang="en-GB" smtClean="0"/>
              <a:t>‹#›</a:t>
            </a:fld>
            <a:endParaRPr lang="en-GB"/>
          </a:p>
        </p:txBody>
      </p:sp>
    </p:spTree>
    <p:custDataLst>
      <p:tags r:id="rId1"/>
    </p:custDataLst>
    <p:extLst>
      <p:ext uri="{BB962C8B-B14F-4D97-AF65-F5344CB8AC3E}">
        <p14:creationId xmlns:p14="http://schemas.microsoft.com/office/powerpoint/2010/main" val="25736890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4.xml><?xml version="1.0" encoding="utf-8"?>
<p:sldLayout xmlns:a="http://schemas.openxmlformats.org/drawingml/2006/main" xmlns:r="http://schemas.openxmlformats.org/officeDocument/2006/relationships" xmlns:p="http://schemas.openxmlformats.org/presentationml/2006/main" showMasterSp="0" preserve="1">
  <p:cSld name="Text in bubble &amp; full screen image">
    <p:spTree>
      <p:nvGrpSpPr>
        <p:cNvPr id="1" name=""/>
        <p:cNvGrpSpPr/>
        <p:nvPr/>
      </p:nvGrpSpPr>
      <p:grpSpPr>
        <a:xfrm>
          <a:off x="0" y="0"/>
          <a:ext cx="0" cy="0"/>
          <a:chOff x="0" y="0"/>
          <a:chExt cx="0" cy="0"/>
        </a:xfrm>
      </p:grpSpPr>
      <p:sp>
        <p:nvSpPr>
          <p:cNvPr id="10" name="Picture Placeholder 9"/>
          <p:cNvSpPr>
            <a:spLocks noGrp="1"/>
          </p:cNvSpPr>
          <p:nvPr>
            <p:ph type="pic" sz="quarter" idx="13"/>
          </p:nvPr>
        </p:nvSpPr>
        <p:spPr>
          <a:xfrm>
            <a:off x="0" y="0"/>
            <a:ext cx="12192000" cy="6858000"/>
          </a:xfrm>
          <a:solidFill>
            <a:schemeClr val="bg1">
              <a:lumMod val="85000"/>
            </a:schemeClr>
          </a:solidFill>
        </p:spPr>
        <p:txBody>
          <a:bodyPr/>
          <a:lstStyle/>
          <a:p>
            <a:r>
              <a:rPr lang="en-US"/>
              <a:t>Click icon to add picture</a:t>
            </a:r>
            <a:endParaRPr lang="en-GB"/>
          </a:p>
        </p:txBody>
      </p:sp>
      <p:sp>
        <p:nvSpPr>
          <p:cNvPr id="2" name="Title 1"/>
          <p:cNvSpPr>
            <a:spLocks noGrp="1"/>
          </p:cNvSpPr>
          <p:nvPr>
            <p:ph type="title"/>
          </p:nvPr>
        </p:nvSpPr>
        <p:spPr>
          <a:xfrm>
            <a:off x="621222" y="651775"/>
            <a:ext cx="3714140" cy="1021181"/>
          </a:xfrm>
        </p:spPr>
        <p:txBody>
          <a:bodyPr/>
          <a:lstStyle>
            <a:lvl1pPr>
              <a:defRPr>
                <a:solidFill>
                  <a:schemeClr val="bg1"/>
                </a:solidFill>
              </a:defRPr>
            </a:lvl1pPr>
          </a:lstStyle>
          <a:p>
            <a:r>
              <a:rPr lang="en-US"/>
              <a:t>Click to edit Master title style</a:t>
            </a:r>
            <a:endParaRPr lang="en-GB" dirty="0"/>
          </a:p>
        </p:txBody>
      </p:sp>
      <p:sp>
        <p:nvSpPr>
          <p:cNvPr id="3" name="Content Placeholder 2"/>
          <p:cNvSpPr>
            <a:spLocks noGrp="1"/>
          </p:cNvSpPr>
          <p:nvPr>
            <p:ph sz="half" idx="1"/>
          </p:nvPr>
        </p:nvSpPr>
        <p:spPr>
          <a:xfrm>
            <a:off x="621222" y="1614209"/>
            <a:ext cx="3714140" cy="4051479"/>
          </a:xfrm>
          <a:prstGeom prst="rect">
            <a:avLst/>
          </a:prstGeom>
        </p:spPr>
        <p:txBody>
          <a:bodyPr/>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Date Placeholder 4"/>
          <p:cNvSpPr>
            <a:spLocks noGrp="1"/>
          </p:cNvSpPr>
          <p:nvPr>
            <p:ph type="dt" sz="half" idx="10"/>
          </p:nvPr>
        </p:nvSpPr>
        <p:spPr/>
        <p:txBody>
          <a:bodyPr/>
          <a:lstStyle/>
          <a:p>
            <a:fld id="{BA435CD6-AC1A-48F4-9A33-6BC45A388324}" type="datetimeFigureOut">
              <a:rPr lang="en-GB" smtClean="0"/>
              <a:t>17/08/2023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767ED36E-508C-41A7-BF74-999E767EAA9E}" type="slidenum">
              <a:rPr lang="en-GB" smtClean="0"/>
              <a:t>‹#›</a:t>
            </a:fld>
            <a:endParaRPr lang="en-GB"/>
          </a:p>
        </p:txBody>
      </p:sp>
    </p:spTree>
    <p:custDataLst>
      <p:tags r:id="rId1"/>
    </p:custDataLst>
    <p:extLst>
      <p:ext uri="{BB962C8B-B14F-4D97-AF65-F5344CB8AC3E}">
        <p14:creationId xmlns:p14="http://schemas.microsoft.com/office/powerpoint/2010/main" val="15831096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p:cSld name="Key statistic">
    <p:spTree>
      <p:nvGrpSpPr>
        <p:cNvPr id="1" name=""/>
        <p:cNvGrpSpPr/>
        <p:nvPr/>
      </p:nvGrpSpPr>
      <p:grpSpPr>
        <a:xfrm>
          <a:off x="0" y="0"/>
          <a:ext cx="0" cy="0"/>
          <a:chOff x="0" y="0"/>
          <a:chExt cx="0" cy="0"/>
        </a:xfrm>
      </p:grpSpPr>
      <p:sp>
        <p:nvSpPr>
          <p:cNvPr id="8" name="Text Placeholder 7"/>
          <p:cNvSpPr>
            <a:spLocks noGrp="1"/>
          </p:cNvSpPr>
          <p:nvPr>
            <p:ph type="body" sz="quarter" idx="17"/>
          </p:nvPr>
        </p:nvSpPr>
        <p:spPr>
          <a:xfrm>
            <a:off x="377759" y="2033530"/>
            <a:ext cx="4368867" cy="305911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2" name="Title 1"/>
          <p:cNvSpPr>
            <a:spLocks noGrp="1"/>
          </p:cNvSpPr>
          <p:nvPr>
            <p:ph type="title" hasCustomPrompt="1"/>
          </p:nvPr>
        </p:nvSpPr>
        <p:spPr>
          <a:xfrm>
            <a:off x="371477" y="182084"/>
            <a:ext cx="4459604" cy="1745777"/>
          </a:xfrm>
        </p:spPr>
        <p:txBody>
          <a:bodyPr bIns="0">
            <a:noAutofit/>
          </a:bodyPr>
          <a:lstStyle>
            <a:lvl1pPr>
              <a:defRPr sz="12600" kern="5000" spc="-700" baseline="0"/>
            </a:lvl1pPr>
          </a:lstStyle>
          <a:p>
            <a:r>
              <a:rPr lang="en-US" dirty="0"/>
              <a:t>XXX%</a:t>
            </a:r>
            <a:endParaRPr lang="en-GB" dirty="0"/>
          </a:p>
        </p:txBody>
      </p:sp>
      <p:sp>
        <p:nvSpPr>
          <p:cNvPr id="3" name="Date Placeholder 2"/>
          <p:cNvSpPr>
            <a:spLocks noGrp="1"/>
          </p:cNvSpPr>
          <p:nvPr>
            <p:ph type="dt" sz="half" idx="10"/>
          </p:nvPr>
        </p:nvSpPr>
        <p:spPr/>
        <p:txBody>
          <a:bodyPr/>
          <a:lstStyle/>
          <a:p>
            <a:fld id="{BA435CD6-AC1A-48F4-9A33-6BC45A388324}" type="datetimeFigureOut">
              <a:rPr lang="en-GB" smtClean="0"/>
              <a:t>17/08/2023</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767ED36E-508C-41A7-BF74-999E767EAA9E}" type="slidenum">
              <a:rPr lang="en-GB" smtClean="0"/>
              <a:t>‹#›</a:t>
            </a:fld>
            <a:endParaRPr lang="en-GB"/>
          </a:p>
        </p:txBody>
      </p:sp>
      <p:sp>
        <p:nvSpPr>
          <p:cNvPr id="6" name="Text Placeholder 7"/>
          <p:cNvSpPr>
            <a:spLocks noGrp="1"/>
          </p:cNvSpPr>
          <p:nvPr>
            <p:ph type="body" sz="quarter" idx="16"/>
          </p:nvPr>
        </p:nvSpPr>
        <p:spPr>
          <a:xfrm>
            <a:off x="377759" y="5365115"/>
            <a:ext cx="11334816"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377"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cxnSp>
        <p:nvCxnSpPr>
          <p:cNvPr id="11" name="Straight Connector 10"/>
          <p:cNvCxnSpPr/>
          <p:nvPr/>
        </p:nvCxnSpPr>
        <p:spPr>
          <a:xfrm>
            <a:off x="479425" y="1874892"/>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14960566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15:clr>
            <a:srgbClr val="FBAE40"/>
          </p15:clr>
        </p15:guide>
        <p15:guide id="3" orient="horz" pos="2160">
          <p15:clr>
            <a:srgbClr val="FBAE40"/>
          </p15:clr>
        </p15:guide>
      </p15:sldGuideLst>
    </p:ext>
  </p:extLst>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p:cSld name="Full Screen Video - Option 1">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A435CD6-AC1A-48F4-9A33-6BC45A388324}" type="datetimeFigureOut">
              <a:rPr lang="en-GB" smtClean="0"/>
              <a:t>17/08/2023</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767ED36E-508C-41A7-BF74-999E767EAA9E}" type="slidenum">
              <a:rPr lang="en-GB" smtClean="0"/>
              <a:t>‹#›</a:t>
            </a:fld>
            <a:endParaRPr lang="en-GB"/>
          </a:p>
        </p:txBody>
      </p:sp>
      <p:sp>
        <p:nvSpPr>
          <p:cNvPr id="6" name="Picture Placeholder 5"/>
          <p:cNvSpPr>
            <a:spLocks noGrp="1"/>
          </p:cNvSpPr>
          <p:nvPr>
            <p:ph type="pic" sz="quarter" idx="13"/>
          </p:nvPr>
        </p:nvSpPr>
        <p:spPr>
          <a:xfrm>
            <a:off x="0" y="1"/>
            <a:ext cx="12192000" cy="5939791"/>
          </a:xfrm>
          <a:solidFill>
            <a:schemeClr val="bg1">
              <a:lumMod val="85000"/>
            </a:schemeClr>
          </a:solidFill>
        </p:spPr>
        <p:txBody>
          <a:bodyPr/>
          <a:lstStyle/>
          <a:p>
            <a:r>
              <a:rPr lang="en-US"/>
              <a:t>Click icon to add picture</a:t>
            </a:r>
            <a:endParaRPr lang="en-GB"/>
          </a:p>
        </p:txBody>
      </p:sp>
    </p:spTree>
    <p:custDataLst>
      <p:tags r:id="rId1"/>
    </p:custDataLst>
    <p:extLst>
      <p:ext uri="{BB962C8B-B14F-4D97-AF65-F5344CB8AC3E}">
        <p14:creationId xmlns:p14="http://schemas.microsoft.com/office/powerpoint/2010/main" val="10811255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p:cSld name="4x Video - Option 1">
    <p:spTree>
      <p:nvGrpSpPr>
        <p:cNvPr id="1" name=""/>
        <p:cNvGrpSpPr/>
        <p:nvPr/>
      </p:nvGrpSpPr>
      <p:grpSpPr>
        <a:xfrm>
          <a:off x="0" y="0"/>
          <a:ext cx="0" cy="0"/>
          <a:chOff x="0" y="0"/>
          <a:chExt cx="0" cy="0"/>
        </a:xfrm>
      </p:grpSpPr>
      <p:sp>
        <p:nvSpPr>
          <p:cNvPr id="6" name="Picture Placeholder 5"/>
          <p:cNvSpPr>
            <a:spLocks noGrp="1"/>
          </p:cNvSpPr>
          <p:nvPr>
            <p:ph type="pic" sz="quarter" idx="13"/>
          </p:nvPr>
        </p:nvSpPr>
        <p:spPr>
          <a:xfrm>
            <a:off x="479425" y="447474"/>
            <a:ext cx="5535613" cy="2435428"/>
          </a:xfrm>
          <a:solidFill>
            <a:schemeClr val="bg1">
              <a:lumMod val="85000"/>
            </a:schemeClr>
          </a:solidFill>
        </p:spPr>
        <p:txBody>
          <a:bodyPr/>
          <a:lstStyle/>
          <a:p>
            <a:r>
              <a:rPr lang="en-US"/>
              <a:t>Click icon to add picture</a:t>
            </a:r>
            <a:endParaRPr lang="en-GB" dirty="0"/>
          </a:p>
        </p:txBody>
      </p:sp>
      <p:sp>
        <p:nvSpPr>
          <p:cNvPr id="17" name="Picture Placeholder 5"/>
          <p:cNvSpPr>
            <a:spLocks noGrp="1"/>
          </p:cNvSpPr>
          <p:nvPr>
            <p:ph type="pic" sz="quarter" idx="14"/>
          </p:nvPr>
        </p:nvSpPr>
        <p:spPr>
          <a:xfrm>
            <a:off x="6176963" y="447473"/>
            <a:ext cx="5535613" cy="2435428"/>
          </a:xfrm>
          <a:solidFill>
            <a:schemeClr val="bg1">
              <a:lumMod val="85000"/>
            </a:schemeClr>
          </a:solidFill>
        </p:spPr>
        <p:txBody>
          <a:bodyPr/>
          <a:lstStyle/>
          <a:p>
            <a:r>
              <a:rPr lang="en-US"/>
              <a:t>Click icon to add picture</a:t>
            </a:r>
            <a:endParaRPr lang="en-GB" dirty="0"/>
          </a:p>
        </p:txBody>
      </p:sp>
      <p:sp>
        <p:nvSpPr>
          <p:cNvPr id="18" name="Picture Placeholder 5"/>
          <p:cNvSpPr>
            <a:spLocks noGrp="1"/>
          </p:cNvSpPr>
          <p:nvPr>
            <p:ph type="pic" sz="quarter" idx="15"/>
          </p:nvPr>
        </p:nvSpPr>
        <p:spPr>
          <a:xfrm>
            <a:off x="6177279" y="3063315"/>
            <a:ext cx="5535613" cy="2435428"/>
          </a:xfrm>
          <a:solidFill>
            <a:schemeClr val="bg1">
              <a:lumMod val="85000"/>
            </a:schemeClr>
          </a:solidFill>
        </p:spPr>
        <p:txBody>
          <a:bodyPr/>
          <a:lstStyle/>
          <a:p>
            <a:r>
              <a:rPr lang="en-US"/>
              <a:t>Click icon to add picture</a:t>
            </a:r>
            <a:endParaRPr lang="en-GB" dirty="0"/>
          </a:p>
        </p:txBody>
      </p:sp>
      <p:sp>
        <p:nvSpPr>
          <p:cNvPr id="19" name="Picture Placeholder 5"/>
          <p:cNvSpPr>
            <a:spLocks noGrp="1"/>
          </p:cNvSpPr>
          <p:nvPr>
            <p:ph type="pic" sz="quarter" idx="16"/>
          </p:nvPr>
        </p:nvSpPr>
        <p:spPr>
          <a:xfrm>
            <a:off x="479425" y="3058519"/>
            <a:ext cx="5535613" cy="2435428"/>
          </a:xfrm>
          <a:solidFill>
            <a:schemeClr val="bg1">
              <a:lumMod val="85000"/>
            </a:schemeClr>
          </a:solidFill>
        </p:spPr>
        <p:txBody>
          <a:bodyPr/>
          <a:lstStyle/>
          <a:p>
            <a:r>
              <a:rPr lang="en-US"/>
              <a:t>Click icon to add picture</a:t>
            </a:r>
            <a:endParaRPr lang="en-GB" dirty="0"/>
          </a:p>
        </p:txBody>
      </p:sp>
      <p:sp>
        <p:nvSpPr>
          <p:cNvPr id="2" name="Date Placeholder 1"/>
          <p:cNvSpPr>
            <a:spLocks noGrp="1"/>
          </p:cNvSpPr>
          <p:nvPr>
            <p:ph type="dt" sz="half" idx="10"/>
          </p:nvPr>
        </p:nvSpPr>
        <p:spPr/>
        <p:txBody>
          <a:bodyPr/>
          <a:lstStyle/>
          <a:p>
            <a:fld id="{BA435CD6-AC1A-48F4-9A33-6BC45A388324}" type="datetimeFigureOut">
              <a:rPr lang="en-GB" smtClean="0"/>
              <a:t>17/08/2023</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767ED36E-508C-41A7-BF74-999E767EAA9E}" type="slidenum">
              <a:rPr lang="en-GB" smtClean="0"/>
              <a:t>‹#›</a:t>
            </a:fld>
            <a:endParaRPr lang="en-GB"/>
          </a:p>
        </p:txBody>
      </p:sp>
    </p:spTree>
    <p:custDataLst>
      <p:tags r:id="rId1"/>
    </p:custDataLst>
    <p:extLst>
      <p:ext uri="{BB962C8B-B14F-4D97-AF65-F5344CB8AC3E}">
        <p14:creationId xmlns:p14="http://schemas.microsoft.com/office/powerpoint/2010/main" val="28415812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8.xml><?xml version="1.0" encoding="utf-8"?>
<p:sldLayout xmlns:a="http://schemas.openxmlformats.org/drawingml/2006/main" xmlns:r="http://schemas.openxmlformats.org/officeDocument/2006/relationships" xmlns:p="http://schemas.openxmlformats.org/presentationml/2006/main" showMasterSp="0" preserve="1">
  <p:cSld name="Full screen video - Option 2">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D4DE1B2C-E2EB-4D98-843F-9CDD27271EB2}"/>
              </a:ext>
            </a:extLst>
          </p:cNvPr>
          <p:cNvSpPr>
            <a:spLocks noGrp="1"/>
          </p:cNvSpPr>
          <p:nvPr>
            <p:ph type="dt" sz="half" idx="10"/>
          </p:nvPr>
        </p:nvSpPr>
        <p:spPr/>
        <p:txBody>
          <a:bodyPr/>
          <a:lstStyle/>
          <a:p>
            <a:fld id="{BA435CD6-AC1A-48F4-9A33-6BC45A388324}" type="datetimeFigureOut">
              <a:rPr lang="en-GB" smtClean="0"/>
              <a:t>17/08/2023</a:t>
            </a:fld>
            <a:endParaRPr lang="en-GB"/>
          </a:p>
        </p:txBody>
      </p:sp>
      <p:sp>
        <p:nvSpPr>
          <p:cNvPr id="4" name="Footer Placeholder 3">
            <a:extLst>
              <a:ext uri="{FF2B5EF4-FFF2-40B4-BE49-F238E27FC236}">
                <a16:creationId xmlns:a16="http://schemas.microsoft.com/office/drawing/2014/main" id="{09B3BE8F-C639-42D5-B26C-D4093C446871}"/>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348228E9-593B-43BF-9FE7-6F9613A7A563}"/>
              </a:ext>
            </a:extLst>
          </p:cNvPr>
          <p:cNvSpPr>
            <a:spLocks noGrp="1"/>
          </p:cNvSpPr>
          <p:nvPr>
            <p:ph type="sldNum" sz="quarter" idx="12"/>
          </p:nvPr>
        </p:nvSpPr>
        <p:spPr/>
        <p:txBody>
          <a:bodyPr/>
          <a:lstStyle/>
          <a:p>
            <a:fld id="{767ED36E-508C-41A7-BF74-999E767EAA9E}" type="slidenum">
              <a:rPr lang="en-GB" smtClean="0"/>
              <a:t>‹#›</a:t>
            </a:fld>
            <a:endParaRPr lang="en-GB"/>
          </a:p>
        </p:txBody>
      </p:sp>
      <p:sp>
        <p:nvSpPr>
          <p:cNvPr id="7" name="Media Placeholder 6">
            <a:extLst>
              <a:ext uri="{FF2B5EF4-FFF2-40B4-BE49-F238E27FC236}">
                <a16:creationId xmlns:a16="http://schemas.microsoft.com/office/drawing/2014/main" id="{89F17558-6D60-4901-A0B6-C4274AAB5238}"/>
              </a:ext>
            </a:extLst>
          </p:cNvPr>
          <p:cNvSpPr>
            <a:spLocks noGrp="1"/>
          </p:cNvSpPr>
          <p:nvPr>
            <p:ph type="media" sz="quarter" idx="13"/>
          </p:nvPr>
        </p:nvSpPr>
        <p:spPr>
          <a:xfrm>
            <a:off x="0" y="0"/>
            <a:ext cx="12192000" cy="6858000"/>
          </a:xfrm>
        </p:spPr>
        <p:txBody>
          <a:bodyPr/>
          <a:lstStyle/>
          <a:p>
            <a:r>
              <a:rPr lang="en-US"/>
              <a:t>Click icon to add media</a:t>
            </a:r>
            <a:endParaRPr lang="en-GB"/>
          </a:p>
        </p:txBody>
      </p:sp>
    </p:spTree>
    <p:custDataLst>
      <p:tags r:id="rId1"/>
    </p:custDataLst>
    <p:extLst>
      <p:ext uri="{BB962C8B-B14F-4D97-AF65-F5344CB8AC3E}">
        <p14:creationId xmlns:p14="http://schemas.microsoft.com/office/powerpoint/2010/main" val="3490706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p:cSld name="Quote">
    <p:spTree>
      <p:nvGrpSpPr>
        <p:cNvPr id="1" name=""/>
        <p:cNvGrpSpPr/>
        <p:nvPr/>
      </p:nvGrpSpPr>
      <p:grpSpPr>
        <a:xfrm>
          <a:off x="0" y="0"/>
          <a:ext cx="0" cy="0"/>
          <a:chOff x="0" y="0"/>
          <a:chExt cx="0" cy="0"/>
        </a:xfrm>
      </p:grpSpPr>
      <p:sp>
        <p:nvSpPr>
          <p:cNvPr id="2" name="Title 1"/>
          <p:cNvSpPr>
            <a:spLocks noGrp="1"/>
          </p:cNvSpPr>
          <p:nvPr>
            <p:ph type="title"/>
          </p:nvPr>
        </p:nvSpPr>
        <p:spPr>
          <a:xfrm>
            <a:off x="371476" y="359944"/>
            <a:ext cx="8216264" cy="3190976"/>
          </a:xfrm>
        </p:spPr>
        <p:txBody>
          <a:bodyPr>
            <a:noAutofit/>
          </a:bodyPr>
          <a:lstStyle>
            <a:lvl1pPr>
              <a:defRPr sz="4400" b="0">
                <a:solidFill>
                  <a:schemeClr val="tx2"/>
                </a:solidFill>
              </a:defRPr>
            </a:lvl1p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BA435CD6-AC1A-48F4-9A33-6BC45A388324}" type="datetimeFigureOut">
              <a:rPr lang="en-GB" smtClean="0"/>
              <a:t>17/08/2023</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767ED36E-508C-41A7-BF74-999E767EAA9E}" type="slidenum">
              <a:rPr lang="en-GB" smtClean="0"/>
              <a:t>‹#›</a:t>
            </a:fld>
            <a:endParaRPr lang="en-GB"/>
          </a:p>
        </p:txBody>
      </p:sp>
      <p:sp>
        <p:nvSpPr>
          <p:cNvPr id="14" name="Text Placeholder 13"/>
          <p:cNvSpPr>
            <a:spLocks noGrp="1"/>
          </p:cNvSpPr>
          <p:nvPr>
            <p:ph type="body" sz="quarter" idx="13"/>
          </p:nvPr>
        </p:nvSpPr>
        <p:spPr>
          <a:xfrm>
            <a:off x="535314" y="3773512"/>
            <a:ext cx="2858127" cy="357149"/>
          </a:xfrm>
        </p:spPr>
        <p:txBody>
          <a:bodyPr/>
          <a:lstStyle>
            <a:lvl1pPr>
              <a:defRPr>
                <a:solidFill>
                  <a:schemeClr val="bg2"/>
                </a:solidFill>
              </a:defRPr>
            </a:lvl1pPr>
            <a:lvl2pPr marL="0" indent="0">
              <a:buNone/>
              <a:defRPr/>
            </a:lvl2pPr>
          </a:lstStyle>
          <a:p>
            <a:pPr lvl="0"/>
            <a:r>
              <a:rPr lang="en-US"/>
              <a:t>Edit Master text styles</a:t>
            </a:r>
          </a:p>
        </p:txBody>
      </p:sp>
      <p:sp>
        <p:nvSpPr>
          <p:cNvPr id="17" name="Picture Placeholder 15"/>
          <p:cNvSpPr>
            <a:spLocks noGrp="1"/>
          </p:cNvSpPr>
          <p:nvPr>
            <p:ph type="pic" sz="quarter" idx="14"/>
          </p:nvPr>
        </p:nvSpPr>
        <p:spPr>
          <a:xfrm>
            <a:off x="477204" y="4393566"/>
            <a:ext cx="1092517" cy="1092519"/>
          </a:xfrm>
          <a:prstGeom prst="ellipse">
            <a:avLst/>
          </a:prstGeom>
        </p:spPr>
        <p:txBody>
          <a:bodyPr>
            <a:normAutofit/>
          </a:bodyPr>
          <a:lstStyle>
            <a:lvl1pPr>
              <a:defRPr sz="1100">
                <a:solidFill>
                  <a:schemeClr val="bg2"/>
                </a:solidFill>
              </a:defRPr>
            </a:lvl1pPr>
          </a:lstStyle>
          <a:p>
            <a:r>
              <a:rPr lang="en-US"/>
              <a:t>Click icon to add picture</a:t>
            </a:r>
            <a:endParaRPr lang="en-GB" dirty="0"/>
          </a:p>
        </p:txBody>
      </p:sp>
      <p:sp>
        <p:nvSpPr>
          <p:cNvPr id="8" name="Freeform 8"/>
          <p:cNvSpPr>
            <a:spLocks/>
          </p:cNvSpPr>
          <p:nvPr/>
        </p:nvSpPr>
        <p:spPr bwMode="auto">
          <a:xfrm>
            <a:off x="463294" y="3652420"/>
            <a:ext cx="3019047" cy="576787"/>
          </a:xfrm>
          <a:custGeom>
            <a:avLst/>
            <a:gdLst>
              <a:gd name="T0" fmla="*/ 26 w 716"/>
              <a:gd name="T1" fmla="*/ 2 h 132"/>
              <a:gd name="T2" fmla="*/ 26 w 716"/>
              <a:gd name="T3" fmla="*/ 0 h 132"/>
              <a:gd name="T4" fmla="*/ 13 w 716"/>
              <a:gd name="T5" fmla="*/ 3 h 132"/>
              <a:gd name="T6" fmla="*/ 4 w 716"/>
              <a:gd name="T7" fmla="*/ 11 h 132"/>
              <a:gd name="T8" fmla="*/ 0 w 716"/>
              <a:gd name="T9" fmla="*/ 26 h 132"/>
              <a:gd name="T10" fmla="*/ 0 w 716"/>
              <a:gd name="T11" fmla="*/ 132 h 132"/>
              <a:gd name="T12" fmla="*/ 690 w 716"/>
              <a:gd name="T13" fmla="*/ 132 h 132"/>
              <a:gd name="T14" fmla="*/ 702 w 716"/>
              <a:gd name="T15" fmla="*/ 128 h 132"/>
              <a:gd name="T16" fmla="*/ 711 w 716"/>
              <a:gd name="T17" fmla="*/ 121 h 132"/>
              <a:gd name="T18" fmla="*/ 716 w 716"/>
              <a:gd name="T19" fmla="*/ 106 h 132"/>
              <a:gd name="T20" fmla="*/ 716 w 716"/>
              <a:gd name="T21" fmla="*/ 26 h 132"/>
              <a:gd name="T22" fmla="*/ 712 w 716"/>
              <a:gd name="T23" fmla="*/ 13 h 132"/>
              <a:gd name="T24" fmla="*/ 705 w 716"/>
              <a:gd name="T25" fmla="*/ 4 h 132"/>
              <a:gd name="T26" fmla="*/ 690 w 716"/>
              <a:gd name="T27" fmla="*/ 0 h 132"/>
              <a:gd name="T28" fmla="*/ 26 w 716"/>
              <a:gd name="T29" fmla="*/ 0 h 132"/>
              <a:gd name="T30" fmla="*/ 26 w 716"/>
              <a:gd name="T31" fmla="*/ 2 h 132"/>
              <a:gd name="T32" fmla="*/ 26 w 716"/>
              <a:gd name="T33" fmla="*/ 4 h 132"/>
              <a:gd name="T34" fmla="*/ 690 w 716"/>
              <a:gd name="T35" fmla="*/ 4 h 132"/>
              <a:gd name="T36" fmla="*/ 702 w 716"/>
              <a:gd name="T37" fmla="*/ 7 h 132"/>
              <a:gd name="T38" fmla="*/ 710 w 716"/>
              <a:gd name="T39" fmla="*/ 19 h 132"/>
              <a:gd name="T40" fmla="*/ 711 w 716"/>
              <a:gd name="T41" fmla="*/ 24 h 132"/>
              <a:gd name="T42" fmla="*/ 712 w 716"/>
              <a:gd name="T43" fmla="*/ 25 h 132"/>
              <a:gd name="T44" fmla="*/ 712 w 716"/>
              <a:gd name="T45" fmla="*/ 25 h 132"/>
              <a:gd name="T46" fmla="*/ 712 w 716"/>
              <a:gd name="T47" fmla="*/ 26 h 132"/>
              <a:gd name="T48" fmla="*/ 712 w 716"/>
              <a:gd name="T49" fmla="*/ 106 h 132"/>
              <a:gd name="T50" fmla="*/ 708 w 716"/>
              <a:gd name="T51" fmla="*/ 118 h 132"/>
              <a:gd name="T52" fmla="*/ 697 w 716"/>
              <a:gd name="T53" fmla="*/ 126 h 132"/>
              <a:gd name="T54" fmla="*/ 692 w 716"/>
              <a:gd name="T55" fmla="*/ 127 h 132"/>
              <a:gd name="T56" fmla="*/ 690 w 716"/>
              <a:gd name="T57" fmla="*/ 128 h 132"/>
              <a:gd name="T58" fmla="*/ 690 w 716"/>
              <a:gd name="T59" fmla="*/ 128 h 132"/>
              <a:gd name="T60" fmla="*/ 690 w 716"/>
              <a:gd name="T61" fmla="*/ 128 h 132"/>
              <a:gd name="T62" fmla="*/ 4 w 716"/>
              <a:gd name="T63" fmla="*/ 128 h 132"/>
              <a:gd name="T64" fmla="*/ 4 w 716"/>
              <a:gd name="T65" fmla="*/ 26 h 132"/>
              <a:gd name="T66" fmla="*/ 7 w 716"/>
              <a:gd name="T67" fmla="*/ 13 h 132"/>
              <a:gd name="T68" fmla="*/ 19 w 716"/>
              <a:gd name="T69" fmla="*/ 5 h 132"/>
              <a:gd name="T70" fmla="*/ 24 w 716"/>
              <a:gd name="T71" fmla="*/ 4 h 132"/>
              <a:gd name="T72" fmla="*/ 25 w 716"/>
              <a:gd name="T73" fmla="*/ 4 h 132"/>
              <a:gd name="T74" fmla="*/ 25 w 716"/>
              <a:gd name="T75" fmla="*/ 4 h 132"/>
              <a:gd name="T76" fmla="*/ 26 w 716"/>
              <a:gd name="T77" fmla="*/ 4 h 132"/>
              <a:gd name="T78" fmla="*/ 26 w 716"/>
              <a:gd name="T79" fmla="*/ 2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716" h="132">
                <a:moveTo>
                  <a:pt x="26" y="2"/>
                </a:moveTo>
                <a:cubicBezTo>
                  <a:pt x="26" y="0"/>
                  <a:pt x="26" y="0"/>
                  <a:pt x="26" y="0"/>
                </a:cubicBezTo>
                <a:cubicBezTo>
                  <a:pt x="25" y="0"/>
                  <a:pt x="19" y="0"/>
                  <a:pt x="13" y="3"/>
                </a:cubicBezTo>
                <a:cubicBezTo>
                  <a:pt x="9" y="4"/>
                  <a:pt x="6" y="7"/>
                  <a:pt x="4" y="11"/>
                </a:cubicBezTo>
                <a:cubicBezTo>
                  <a:pt x="1" y="14"/>
                  <a:pt x="0" y="19"/>
                  <a:pt x="0" y="26"/>
                </a:cubicBezTo>
                <a:cubicBezTo>
                  <a:pt x="0" y="132"/>
                  <a:pt x="0" y="132"/>
                  <a:pt x="0" y="132"/>
                </a:cubicBezTo>
                <a:cubicBezTo>
                  <a:pt x="690" y="132"/>
                  <a:pt x="690" y="132"/>
                  <a:pt x="690" y="132"/>
                </a:cubicBezTo>
                <a:cubicBezTo>
                  <a:pt x="690" y="132"/>
                  <a:pt x="696" y="132"/>
                  <a:pt x="702" y="128"/>
                </a:cubicBezTo>
                <a:cubicBezTo>
                  <a:pt x="706" y="127"/>
                  <a:pt x="709" y="124"/>
                  <a:pt x="711" y="121"/>
                </a:cubicBezTo>
                <a:cubicBezTo>
                  <a:pt x="714" y="117"/>
                  <a:pt x="716" y="112"/>
                  <a:pt x="716" y="106"/>
                </a:cubicBezTo>
                <a:cubicBezTo>
                  <a:pt x="716" y="26"/>
                  <a:pt x="716" y="26"/>
                  <a:pt x="716" y="26"/>
                </a:cubicBezTo>
                <a:cubicBezTo>
                  <a:pt x="716" y="25"/>
                  <a:pt x="716" y="19"/>
                  <a:pt x="712" y="13"/>
                </a:cubicBezTo>
                <a:cubicBezTo>
                  <a:pt x="711" y="9"/>
                  <a:pt x="708" y="6"/>
                  <a:pt x="705" y="4"/>
                </a:cubicBezTo>
                <a:cubicBezTo>
                  <a:pt x="701" y="1"/>
                  <a:pt x="696" y="0"/>
                  <a:pt x="690" y="0"/>
                </a:cubicBezTo>
                <a:cubicBezTo>
                  <a:pt x="26" y="0"/>
                  <a:pt x="26" y="0"/>
                  <a:pt x="26" y="0"/>
                </a:cubicBezTo>
                <a:cubicBezTo>
                  <a:pt x="26" y="2"/>
                  <a:pt x="26" y="2"/>
                  <a:pt x="26" y="2"/>
                </a:cubicBezTo>
                <a:cubicBezTo>
                  <a:pt x="26" y="4"/>
                  <a:pt x="26" y="4"/>
                  <a:pt x="26" y="4"/>
                </a:cubicBezTo>
                <a:cubicBezTo>
                  <a:pt x="690" y="4"/>
                  <a:pt x="690" y="4"/>
                  <a:pt x="690" y="4"/>
                </a:cubicBezTo>
                <a:cubicBezTo>
                  <a:pt x="695" y="4"/>
                  <a:pt x="699" y="5"/>
                  <a:pt x="702" y="7"/>
                </a:cubicBezTo>
                <a:cubicBezTo>
                  <a:pt x="707" y="10"/>
                  <a:pt x="709" y="15"/>
                  <a:pt x="710" y="19"/>
                </a:cubicBezTo>
                <a:cubicBezTo>
                  <a:pt x="711" y="21"/>
                  <a:pt x="711" y="22"/>
                  <a:pt x="711" y="24"/>
                </a:cubicBezTo>
                <a:cubicBezTo>
                  <a:pt x="711" y="24"/>
                  <a:pt x="712" y="25"/>
                  <a:pt x="712" y="25"/>
                </a:cubicBezTo>
                <a:cubicBezTo>
                  <a:pt x="712" y="25"/>
                  <a:pt x="712" y="25"/>
                  <a:pt x="712" y="25"/>
                </a:cubicBezTo>
                <a:cubicBezTo>
                  <a:pt x="712" y="26"/>
                  <a:pt x="712" y="26"/>
                  <a:pt x="712" y="26"/>
                </a:cubicBezTo>
                <a:cubicBezTo>
                  <a:pt x="712" y="106"/>
                  <a:pt x="712" y="106"/>
                  <a:pt x="712" y="106"/>
                </a:cubicBezTo>
                <a:cubicBezTo>
                  <a:pt x="712" y="111"/>
                  <a:pt x="710" y="115"/>
                  <a:pt x="708" y="118"/>
                </a:cubicBezTo>
                <a:cubicBezTo>
                  <a:pt x="705" y="123"/>
                  <a:pt x="701" y="125"/>
                  <a:pt x="697" y="126"/>
                </a:cubicBezTo>
                <a:cubicBezTo>
                  <a:pt x="695" y="127"/>
                  <a:pt x="693" y="127"/>
                  <a:pt x="692" y="127"/>
                </a:cubicBezTo>
                <a:cubicBezTo>
                  <a:pt x="691" y="127"/>
                  <a:pt x="690" y="128"/>
                  <a:pt x="690" y="128"/>
                </a:cubicBezTo>
                <a:cubicBezTo>
                  <a:pt x="690" y="128"/>
                  <a:pt x="690" y="128"/>
                  <a:pt x="690" y="128"/>
                </a:cubicBezTo>
                <a:cubicBezTo>
                  <a:pt x="690" y="128"/>
                  <a:pt x="690" y="128"/>
                  <a:pt x="690" y="128"/>
                </a:cubicBezTo>
                <a:cubicBezTo>
                  <a:pt x="4" y="128"/>
                  <a:pt x="4" y="128"/>
                  <a:pt x="4" y="128"/>
                </a:cubicBezTo>
                <a:cubicBezTo>
                  <a:pt x="4" y="26"/>
                  <a:pt x="4" y="26"/>
                  <a:pt x="4" y="26"/>
                </a:cubicBezTo>
                <a:cubicBezTo>
                  <a:pt x="4" y="20"/>
                  <a:pt x="5" y="16"/>
                  <a:pt x="7" y="13"/>
                </a:cubicBezTo>
                <a:cubicBezTo>
                  <a:pt x="10" y="8"/>
                  <a:pt x="15" y="6"/>
                  <a:pt x="19" y="5"/>
                </a:cubicBezTo>
                <a:cubicBezTo>
                  <a:pt x="21" y="4"/>
                  <a:pt x="22" y="4"/>
                  <a:pt x="24" y="4"/>
                </a:cubicBezTo>
                <a:cubicBezTo>
                  <a:pt x="24" y="4"/>
                  <a:pt x="25" y="4"/>
                  <a:pt x="25" y="4"/>
                </a:cubicBezTo>
                <a:cubicBezTo>
                  <a:pt x="25" y="4"/>
                  <a:pt x="25" y="4"/>
                  <a:pt x="25" y="4"/>
                </a:cubicBezTo>
                <a:cubicBezTo>
                  <a:pt x="26" y="4"/>
                  <a:pt x="26" y="4"/>
                  <a:pt x="26" y="4"/>
                </a:cubicBezTo>
                <a:lnTo>
                  <a:pt x="26" y="2"/>
                </a:ln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GB" sz="1800"/>
          </a:p>
        </p:txBody>
      </p:sp>
    </p:spTree>
    <p:custDataLst>
      <p:tags r:id="rId1"/>
    </p:custDataLst>
    <p:extLst>
      <p:ext uri="{BB962C8B-B14F-4D97-AF65-F5344CB8AC3E}">
        <p14:creationId xmlns:p14="http://schemas.microsoft.com/office/powerpoint/2010/main" val="5569350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xt &amp; one im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17/08/2023</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7" name="Text Placeholder 6"/>
          <p:cNvSpPr>
            <a:spLocks noGrp="1"/>
          </p:cNvSpPr>
          <p:nvPr>
            <p:ph type="body" sz="quarter" idx="13"/>
          </p:nvPr>
        </p:nvSpPr>
        <p:spPr>
          <a:xfrm>
            <a:off x="377758" y="1614207"/>
            <a:ext cx="4368867" cy="3711742"/>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 name="Picture Placeholder 8"/>
          <p:cNvSpPr>
            <a:spLocks noGrp="1"/>
          </p:cNvSpPr>
          <p:nvPr>
            <p:ph type="pic" sz="quarter" idx="14"/>
          </p:nvPr>
        </p:nvSpPr>
        <p:spPr>
          <a:xfrm>
            <a:off x="5369668" y="1428750"/>
            <a:ext cx="6342907" cy="3836988"/>
          </a:xfrm>
          <a:prstGeom prst="rect">
            <a:avLst/>
          </a:prstGeom>
          <a:solidFill>
            <a:schemeClr val="bg1">
              <a:lumMod val="85000"/>
            </a:schemeClr>
          </a:solidFill>
        </p:spPr>
        <p:txBody>
          <a:bodyPr/>
          <a:lstStyle/>
          <a:p>
            <a:endParaRPr lang="en-GB" dirty="0"/>
          </a:p>
        </p:txBody>
      </p:sp>
      <p:cxnSp>
        <p:nvCxnSpPr>
          <p:cNvPr id="10" name="Straight Connector 9"/>
          <p:cNvCxnSpPr/>
          <p:nvPr userDrawn="1"/>
        </p:nvCxnSpPr>
        <p:spPr>
          <a:xfrm>
            <a:off x="479425" y="1428750"/>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1" name="Text Placeholder 7"/>
          <p:cNvSpPr>
            <a:spLocks noGrp="1"/>
          </p:cNvSpPr>
          <p:nvPr>
            <p:ph type="body" sz="quarter" idx="15"/>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spTree>
    <p:custDataLst>
      <p:tags r:id="rId1"/>
    </p:custDataLst>
    <p:extLst>
      <p:ext uri="{BB962C8B-B14F-4D97-AF65-F5344CB8AC3E}">
        <p14:creationId xmlns:p14="http://schemas.microsoft.com/office/powerpoint/2010/main" val="23200667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p:cSld name="Quote with image">
    <p:spTree>
      <p:nvGrpSpPr>
        <p:cNvPr id="1" name=""/>
        <p:cNvGrpSpPr/>
        <p:nvPr/>
      </p:nvGrpSpPr>
      <p:grpSpPr>
        <a:xfrm>
          <a:off x="0" y="0"/>
          <a:ext cx="0" cy="0"/>
          <a:chOff x="0" y="0"/>
          <a:chExt cx="0" cy="0"/>
        </a:xfrm>
      </p:grpSpPr>
      <p:sp>
        <p:nvSpPr>
          <p:cNvPr id="2" name="Title 1"/>
          <p:cNvSpPr>
            <a:spLocks noGrp="1"/>
          </p:cNvSpPr>
          <p:nvPr>
            <p:ph type="title"/>
          </p:nvPr>
        </p:nvSpPr>
        <p:spPr>
          <a:xfrm>
            <a:off x="371476" y="359944"/>
            <a:ext cx="8216264" cy="3190976"/>
          </a:xfrm>
        </p:spPr>
        <p:txBody>
          <a:bodyPr>
            <a:noAutofit/>
          </a:bodyPr>
          <a:lstStyle>
            <a:lvl1pPr>
              <a:defRPr sz="4400" b="0">
                <a:solidFill>
                  <a:schemeClr val="tx2"/>
                </a:solidFill>
              </a:defRPr>
            </a:lvl1p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BA435CD6-AC1A-48F4-9A33-6BC45A388324}" type="datetimeFigureOut">
              <a:rPr lang="en-GB" smtClean="0"/>
              <a:t>17/08/2023</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767ED36E-508C-41A7-BF74-999E767EAA9E}" type="slidenum">
              <a:rPr lang="en-GB" smtClean="0"/>
              <a:t>‹#›</a:t>
            </a:fld>
            <a:endParaRPr lang="en-GB"/>
          </a:p>
        </p:txBody>
      </p:sp>
      <p:sp>
        <p:nvSpPr>
          <p:cNvPr id="14" name="Text Placeholder 13"/>
          <p:cNvSpPr>
            <a:spLocks noGrp="1"/>
          </p:cNvSpPr>
          <p:nvPr>
            <p:ph type="body" sz="quarter" idx="13"/>
          </p:nvPr>
        </p:nvSpPr>
        <p:spPr>
          <a:xfrm>
            <a:off x="535314" y="3773512"/>
            <a:ext cx="2858127" cy="357149"/>
          </a:xfrm>
        </p:spPr>
        <p:txBody>
          <a:bodyPr/>
          <a:lstStyle>
            <a:lvl1pPr>
              <a:defRPr>
                <a:solidFill>
                  <a:schemeClr val="bg2"/>
                </a:solidFill>
              </a:defRPr>
            </a:lvl1pPr>
            <a:lvl2pPr marL="0" indent="0">
              <a:buNone/>
              <a:defRPr/>
            </a:lvl2pPr>
          </a:lstStyle>
          <a:p>
            <a:pPr lvl="0"/>
            <a:r>
              <a:rPr lang="en-US"/>
              <a:t>Edit Master text styles</a:t>
            </a:r>
          </a:p>
        </p:txBody>
      </p:sp>
      <p:sp>
        <p:nvSpPr>
          <p:cNvPr id="17" name="Picture Placeholder 15"/>
          <p:cNvSpPr>
            <a:spLocks noGrp="1"/>
          </p:cNvSpPr>
          <p:nvPr>
            <p:ph type="pic" sz="quarter" idx="14"/>
          </p:nvPr>
        </p:nvSpPr>
        <p:spPr>
          <a:xfrm>
            <a:off x="477204" y="4393566"/>
            <a:ext cx="1092517" cy="1092519"/>
          </a:xfrm>
          <a:prstGeom prst="ellipse">
            <a:avLst/>
          </a:prstGeom>
        </p:spPr>
        <p:txBody>
          <a:bodyPr>
            <a:normAutofit/>
          </a:bodyPr>
          <a:lstStyle>
            <a:lvl1pPr>
              <a:defRPr sz="1100">
                <a:solidFill>
                  <a:schemeClr val="bg2"/>
                </a:solidFill>
              </a:defRPr>
            </a:lvl1pPr>
          </a:lstStyle>
          <a:p>
            <a:r>
              <a:rPr lang="en-US"/>
              <a:t>Click icon to add picture</a:t>
            </a:r>
            <a:endParaRPr lang="en-GB" dirty="0"/>
          </a:p>
        </p:txBody>
      </p:sp>
      <p:sp>
        <p:nvSpPr>
          <p:cNvPr id="12" name="Picture Placeholder 8"/>
          <p:cNvSpPr>
            <a:spLocks noGrp="1"/>
          </p:cNvSpPr>
          <p:nvPr>
            <p:ph type="pic" sz="quarter" idx="16"/>
          </p:nvPr>
        </p:nvSpPr>
        <p:spPr>
          <a:xfrm>
            <a:off x="8313421" y="-9729"/>
            <a:ext cx="3878580" cy="5948364"/>
          </a:xfrm>
          <a:prstGeom prst="rect">
            <a:avLst/>
          </a:prstGeom>
          <a:solidFill>
            <a:schemeClr val="bg1">
              <a:lumMod val="85000"/>
            </a:schemeClr>
          </a:solidFill>
        </p:spPr>
        <p:txBody>
          <a:bodyPr/>
          <a:lstStyle>
            <a:lvl1pPr>
              <a:defRPr>
                <a:solidFill>
                  <a:schemeClr val="bg2"/>
                </a:solidFill>
              </a:defRPr>
            </a:lvl1pPr>
          </a:lstStyle>
          <a:p>
            <a:r>
              <a:rPr lang="en-US"/>
              <a:t>Click icon to add picture</a:t>
            </a:r>
            <a:endParaRPr lang="en-GB" dirty="0"/>
          </a:p>
        </p:txBody>
      </p:sp>
      <p:sp>
        <p:nvSpPr>
          <p:cNvPr id="9" name="Freeform 8"/>
          <p:cNvSpPr>
            <a:spLocks/>
          </p:cNvSpPr>
          <p:nvPr/>
        </p:nvSpPr>
        <p:spPr bwMode="auto">
          <a:xfrm>
            <a:off x="463294" y="3652420"/>
            <a:ext cx="3019047" cy="576787"/>
          </a:xfrm>
          <a:custGeom>
            <a:avLst/>
            <a:gdLst>
              <a:gd name="T0" fmla="*/ 26 w 716"/>
              <a:gd name="T1" fmla="*/ 2 h 132"/>
              <a:gd name="T2" fmla="*/ 26 w 716"/>
              <a:gd name="T3" fmla="*/ 0 h 132"/>
              <a:gd name="T4" fmla="*/ 13 w 716"/>
              <a:gd name="T5" fmla="*/ 3 h 132"/>
              <a:gd name="T6" fmla="*/ 4 w 716"/>
              <a:gd name="T7" fmla="*/ 11 h 132"/>
              <a:gd name="T8" fmla="*/ 0 w 716"/>
              <a:gd name="T9" fmla="*/ 26 h 132"/>
              <a:gd name="T10" fmla="*/ 0 w 716"/>
              <a:gd name="T11" fmla="*/ 132 h 132"/>
              <a:gd name="T12" fmla="*/ 690 w 716"/>
              <a:gd name="T13" fmla="*/ 132 h 132"/>
              <a:gd name="T14" fmla="*/ 702 w 716"/>
              <a:gd name="T15" fmla="*/ 128 h 132"/>
              <a:gd name="T16" fmla="*/ 711 w 716"/>
              <a:gd name="T17" fmla="*/ 121 h 132"/>
              <a:gd name="T18" fmla="*/ 716 w 716"/>
              <a:gd name="T19" fmla="*/ 106 h 132"/>
              <a:gd name="T20" fmla="*/ 716 w 716"/>
              <a:gd name="T21" fmla="*/ 26 h 132"/>
              <a:gd name="T22" fmla="*/ 712 w 716"/>
              <a:gd name="T23" fmla="*/ 13 h 132"/>
              <a:gd name="T24" fmla="*/ 705 w 716"/>
              <a:gd name="T25" fmla="*/ 4 h 132"/>
              <a:gd name="T26" fmla="*/ 690 w 716"/>
              <a:gd name="T27" fmla="*/ 0 h 132"/>
              <a:gd name="T28" fmla="*/ 26 w 716"/>
              <a:gd name="T29" fmla="*/ 0 h 132"/>
              <a:gd name="T30" fmla="*/ 26 w 716"/>
              <a:gd name="T31" fmla="*/ 2 h 132"/>
              <a:gd name="T32" fmla="*/ 26 w 716"/>
              <a:gd name="T33" fmla="*/ 4 h 132"/>
              <a:gd name="T34" fmla="*/ 690 w 716"/>
              <a:gd name="T35" fmla="*/ 4 h 132"/>
              <a:gd name="T36" fmla="*/ 702 w 716"/>
              <a:gd name="T37" fmla="*/ 7 h 132"/>
              <a:gd name="T38" fmla="*/ 710 w 716"/>
              <a:gd name="T39" fmla="*/ 19 h 132"/>
              <a:gd name="T40" fmla="*/ 711 w 716"/>
              <a:gd name="T41" fmla="*/ 24 h 132"/>
              <a:gd name="T42" fmla="*/ 712 w 716"/>
              <a:gd name="T43" fmla="*/ 25 h 132"/>
              <a:gd name="T44" fmla="*/ 712 w 716"/>
              <a:gd name="T45" fmla="*/ 25 h 132"/>
              <a:gd name="T46" fmla="*/ 712 w 716"/>
              <a:gd name="T47" fmla="*/ 26 h 132"/>
              <a:gd name="T48" fmla="*/ 712 w 716"/>
              <a:gd name="T49" fmla="*/ 106 h 132"/>
              <a:gd name="T50" fmla="*/ 708 w 716"/>
              <a:gd name="T51" fmla="*/ 118 h 132"/>
              <a:gd name="T52" fmla="*/ 697 w 716"/>
              <a:gd name="T53" fmla="*/ 126 h 132"/>
              <a:gd name="T54" fmla="*/ 692 w 716"/>
              <a:gd name="T55" fmla="*/ 127 h 132"/>
              <a:gd name="T56" fmla="*/ 690 w 716"/>
              <a:gd name="T57" fmla="*/ 128 h 132"/>
              <a:gd name="T58" fmla="*/ 690 w 716"/>
              <a:gd name="T59" fmla="*/ 128 h 132"/>
              <a:gd name="T60" fmla="*/ 690 w 716"/>
              <a:gd name="T61" fmla="*/ 128 h 132"/>
              <a:gd name="T62" fmla="*/ 4 w 716"/>
              <a:gd name="T63" fmla="*/ 128 h 132"/>
              <a:gd name="T64" fmla="*/ 4 w 716"/>
              <a:gd name="T65" fmla="*/ 26 h 132"/>
              <a:gd name="T66" fmla="*/ 7 w 716"/>
              <a:gd name="T67" fmla="*/ 13 h 132"/>
              <a:gd name="T68" fmla="*/ 19 w 716"/>
              <a:gd name="T69" fmla="*/ 5 h 132"/>
              <a:gd name="T70" fmla="*/ 24 w 716"/>
              <a:gd name="T71" fmla="*/ 4 h 132"/>
              <a:gd name="T72" fmla="*/ 25 w 716"/>
              <a:gd name="T73" fmla="*/ 4 h 132"/>
              <a:gd name="T74" fmla="*/ 25 w 716"/>
              <a:gd name="T75" fmla="*/ 4 h 132"/>
              <a:gd name="T76" fmla="*/ 26 w 716"/>
              <a:gd name="T77" fmla="*/ 4 h 132"/>
              <a:gd name="T78" fmla="*/ 26 w 716"/>
              <a:gd name="T79" fmla="*/ 2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716" h="132">
                <a:moveTo>
                  <a:pt x="26" y="2"/>
                </a:moveTo>
                <a:cubicBezTo>
                  <a:pt x="26" y="0"/>
                  <a:pt x="26" y="0"/>
                  <a:pt x="26" y="0"/>
                </a:cubicBezTo>
                <a:cubicBezTo>
                  <a:pt x="25" y="0"/>
                  <a:pt x="19" y="0"/>
                  <a:pt x="13" y="3"/>
                </a:cubicBezTo>
                <a:cubicBezTo>
                  <a:pt x="9" y="4"/>
                  <a:pt x="6" y="7"/>
                  <a:pt x="4" y="11"/>
                </a:cubicBezTo>
                <a:cubicBezTo>
                  <a:pt x="1" y="14"/>
                  <a:pt x="0" y="19"/>
                  <a:pt x="0" y="26"/>
                </a:cubicBezTo>
                <a:cubicBezTo>
                  <a:pt x="0" y="132"/>
                  <a:pt x="0" y="132"/>
                  <a:pt x="0" y="132"/>
                </a:cubicBezTo>
                <a:cubicBezTo>
                  <a:pt x="690" y="132"/>
                  <a:pt x="690" y="132"/>
                  <a:pt x="690" y="132"/>
                </a:cubicBezTo>
                <a:cubicBezTo>
                  <a:pt x="690" y="132"/>
                  <a:pt x="696" y="132"/>
                  <a:pt x="702" y="128"/>
                </a:cubicBezTo>
                <a:cubicBezTo>
                  <a:pt x="706" y="127"/>
                  <a:pt x="709" y="124"/>
                  <a:pt x="711" y="121"/>
                </a:cubicBezTo>
                <a:cubicBezTo>
                  <a:pt x="714" y="117"/>
                  <a:pt x="716" y="112"/>
                  <a:pt x="716" y="106"/>
                </a:cubicBezTo>
                <a:cubicBezTo>
                  <a:pt x="716" y="26"/>
                  <a:pt x="716" y="26"/>
                  <a:pt x="716" y="26"/>
                </a:cubicBezTo>
                <a:cubicBezTo>
                  <a:pt x="716" y="25"/>
                  <a:pt x="716" y="19"/>
                  <a:pt x="712" y="13"/>
                </a:cubicBezTo>
                <a:cubicBezTo>
                  <a:pt x="711" y="9"/>
                  <a:pt x="708" y="6"/>
                  <a:pt x="705" y="4"/>
                </a:cubicBezTo>
                <a:cubicBezTo>
                  <a:pt x="701" y="1"/>
                  <a:pt x="696" y="0"/>
                  <a:pt x="690" y="0"/>
                </a:cubicBezTo>
                <a:cubicBezTo>
                  <a:pt x="26" y="0"/>
                  <a:pt x="26" y="0"/>
                  <a:pt x="26" y="0"/>
                </a:cubicBezTo>
                <a:cubicBezTo>
                  <a:pt x="26" y="2"/>
                  <a:pt x="26" y="2"/>
                  <a:pt x="26" y="2"/>
                </a:cubicBezTo>
                <a:cubicBezTo>
                  <a:pt x="26" y="4"/>
                  <a:pt x="26" y="4"/>
                  <a:pt x="26" y="4"/>
                </a:cubicBezTo>
                <a:cubicBezTo>
                  <a:pt x="690" y="4"/>
                  <a:pt x="690" y="4"/>
                  <a:pt x="690" y="4"/>
                </a:cubicBezTo>
                <a:cubicBezTo>
                  <a:pt x="695" y="4"/>
                  <a:pt x="699" y="5"/>
                  <a:pt x="702" y="7"/>
                </a:cubicBezTo>
                <a:cubicBezTo>
                  <a:pt x="707" y="10"/>
                  <a:pt x="709" y="15"/>
                  <a:pt x="710" y="19"/>
                </a:cubicBezTo>
                <a:cubicBezTo>
                  <a:pt x="711" y="21"/>
                  <a:pt x="711" y="22"/>
                  <a:pt x="711" y="24"/>
                </a:cubicBezTo>
                <a:cubicBezTo>
                  <a:pt x="711" y="24"/>
                  <a:pt x="712" y="25"/>
                  <a:pt x="712" y="25"/>
                </a:cubicBezTo>
                <a:cubicBezTo>
                  <a:pt x="712" y="25"/>
                  <a:pt x="712" y="25"/>
                  <a:pt x="712" y="25"/>
                </a:cubicBezTo>
                <a:cubicBezTo>
                  <a:pt x="712" y="26"/>
                  <a:pt x="712" y="26"/>
                  <a:pt x="712" y="26"/>
                </a:cubicBezTo>
                <a:cubicBezTo>
                  <a:pt x="712" y="106"/>
                  <a:pt x="712" y="106"/>
                  <a:pt x="712" y="106"/>
                </a:cubicBezTo>
                <a:cubicBezTo>
                  <a:pt x="712" y="111"/>
                  <a:pt x="710" y="115"/>
                  <a:pt x="708" y="118"/>
                </a:cubicBezTo>
                <a:cubicBezTo>
                  <a:pt x="705" y="123"/>
                  <a:pt x="701" y="125"/>
                  <a:pt x="697" y="126"/>
                </a:cubicBezTo>
                <a:cubicBezTo>
                  <a:pt x="695" y="127"/>
                  <a:pt x="693" y="127"/>
                  <a:pt x="692" y="127"/>
                </a:cubicBezTo>
                <a:cubicBezTo>
                  <a:pt x="691" y="127"/>
                  <a:pt x="690" y="128"/>
                  <a:pt x="690" y="128"/>
                </a:cubicBezTo>
                <a:cubicBezTo>
                  <a:pt x="690" y="128"/>
                  <a:pt x="690" y="128"/>
                  <a:pt x="690" y="128"/>
                </a:cubicBezTo>
                <a:cubicBezTo>
                  <a:pt x="690" y="128"/>
                  <a:pt x="690" y="128"/>
                  <a:pt x="690" y="128"/>
                </a:cubicBezTo>
                <a:cubicBezTo>
                  <a:pt x="4" y="128"/>
                  <a:pt x="4" y="128"/>
                  <a:pt x="4" y="128"/>
                </a:cubicBezTo>
                <a:cubicBezTo>
                  <a:pt x="4" y="26"/>
                  <a:pt x="4" y="26"/>
                  <a:pt x="4" y="26"/>
                </a:cubicBezTo>
                <a:cubicBezTo>
                  <a:pt x="4" y="20"/>
                  <a:pt x="5" y="16"/>
                  <a:pt x="7" y="13"/>
                </a:cubicBezTo>
                <a:cubicBezTo>
                  <a:pt x="10" y="8"/>
                  <a:pt x="15" y="6"/>
                  <a:pt x="19" y="5"/>
                </a:cubicBezTo>
                <a:cubicBezTo>
                  <a:pt x="21" y="4"/>
                  <a:pt x="22" y="4"/>
                  <a:pt x="24" y="4"/>
                </a:cubicBezTo>
                <a:cubicBezTo>
                  <a:pt x="24" y="4"/>
                  <a:pt x="25" y="4"/>
                  <a:pt x="25" y="4"/>
                </a:cubicBezTo>
                <a:cubicBezTo>
                  <a:pt x="25" y="4"/>
                  <a:pt x="25" y="4"/>
                  <a:pt x="25" y="4"/>
                </a:cubicBezTo>
                <a:cubicBezTo>
                  <a:pt x="26" y="4"/>
                  <a:pt x="26" y="4"/>
                  <a:pt x="26" y="4"/>
                </a:cubicBezTo>
                <a:lnTo>
                  <a:pt x="26" y="2"/>
                </a:ln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GB" sz="1800"/>
          </a:p>
        </p:txBody>
      </p:sp>
    </p:spTree>
    <p:custDataLst>
      <p:tags r:id="rId1"/>
    </p:custDataLst>
    <p:extLst>
      <p:ext uri="{BB962C8B-B14F-4D97-AF65-F5344CB8AC3E}">
        <p14:creationId xmlns:p14="http://schemas.microsoft.com/office/powerpoint/2010/main" val="19508501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1.xml><?xml version="1.0" encoding="utf-8"?>
<p:sldLayout xmlns:a="http://schemas.openxmlformats.org/drawingml/2006/main" xmlns:r="http://schemas.openxmlformats.org/officeDocument/2006/relationships" xmlns:p="http://schemas.openxmlformats.org/presentationml/2006/main" showMasterSp="0" preserve="1">
  <p:cSld name="Quote with full screen image - Small bubble">
    <p:spTree>
      <p:nvGrpSpPr>
        <p:cNvPr id="1" name=""/>
        <p:cNvGrpSpPr/>
        <p:nvPr/>
      </p:nvGrpSpPr>
      <p:grpSpPr>
        <a:xfrm>
          <a:off x="0" y="0"/>
          <a:ext cx="0" cy="0"/>
          <a:chOff x="0" y="0"/>
          <a:chExt cx="0" cy="0"/>
        </a:xfrm>
      </p:grpSpPr>
      <p:sp>
        <p:nvSpPr>
          <p:cNvPr id="12" name="Picture Placeholder 8"/>
          <p:cNvSpPr>
            <a:spLocks noGrp="1"/>
          </p:cNvSpPr>
          <p:nvPr>
            <p:ph type="pic" sz="quarter" idx="16"/>
          </p:nvPr>
        </p:nvSpPr>
        <p:spPr>
          <a:xfrm>
            <a:off x="0" y="-9729"/>
            <a:ext cx="12192000" cy="6867729"/>
          </a:xfrm>
          <a:prstGeom prst="rect">
            <a:avLst/>
          </a:prstGeom>
          <a:solidFill>
            <a:schemeClr val="bg1">
              <a:lumMod val="85000"/>
            </a:schemeClr>
          </a:solidFill>
        </p:spPr>
        <p:txBody>
          <a:bodyPr/>
          <a:lstStyle/>
          <a:p>
            <a:r>
              <a:rPr lang="en-US"/>
              <a:t>Click icon to add picture</a:t>
            </a:r>
            <a:endParaRPr lang="en-GB" dirty="0"/>
          </a:p>
        </p:txBody>
      </p:sp>
      <p:sp>
        <p:nvSpPr>
          <p:cNvPr id="2" name="Title 1"/>
          <p:cNvSpPr>
            <a:spLocks noGrp="1"/>
          </p:cNvSpPr>
          <p:nvPr>
            <p:ph type="title"/>
          </p:nvPr>
        </p:nvSpPr>
        <p:spPr>
          <a:xfrm>
            <a:off x="371476" y="359944"/>
            <a:ext cx="8216264" cy="3190976"/>
          </a:xfrm>
        </p:spPr>
        <p:txBody>
          <a:bodyPr>
            <a:noAutofit/>
          </a:bodyPr>
          <a:lstStyle>
            <a:lvl1pPr>
              <a:defRPr sz="4400" b="0">
                <a:solidFill>
                  <a:schemeClr val="bg1"/>
                </a:solidFill>
              </a:defRPr>
            </a:lvl1p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BA435CD6-AC1A-48F4-9A33-6BC45A388324}" type="datetimeFigureOut">
              <a:rPr lang="en-GB" smtClean="0"/>
              <a:t>17/08/2023</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767ED36E-508C-41A7-BF74-999E767EAA9E}" type="slidenum">
              <a:rPr lang="en-GB" smtClean="0"/>
              <a:t>‹#›</a:t>
            </a:fld>
            <a:endParaRPr lang="en-GB"/>
          </a:p>
        </p:txBody>
      </p:sp>
      <p:sp>
        <p:nvSpPr>
          <p:cNvPr id="14" name="Text Placeholder 13"/>
          <p:cNvSpPr>
            <a:spLocks noGrp="1"/>
          </p:cNvSpPr>
          <p:nvPr>
            <p:ph type="body" sz="quarter" idx="13"/>
          </p:nvPr>
        </p:nvSpPr>
        <p:spPr>
          <a:xfrm>
            <a:off x="535313" y="3773512"/>
            <a:ext cx="1746971" cy="357149"/>
          </a:xfrm>
        </p:spPr>
        <p:txBody>
          <a:bodyPr/>
          <a:lstStyle>
            <a:lvl1pPr>
              <a:defRPr>
                <a:solidFill>
                  <a:schemeClr val="bg1"/>
                </a:solidFill>
              </a:defRPr>
            </a:lvl1pPr>
            <a:lvl2pPr marL="0" indent="0">
              <a:buNone/>
              <a:defRPr/>
            </a:lvl2pPr>
          </a:lstStyle>
          <a:p>
            <a:pPr lvl="0"/>
            <a:r>
              <a:rPr lang="en-US"/>
              <a:t>Edit Master text styles</a:t>
            </a:r>
          </a:p>
        </p:txBody>
      </p:sp>
    </p:spTree>
    <p:custDataLst>
      <p:tags r:id="rId1"/>
    </p:custDataLst>
    <p:extLst>
      <p:ext uri="{BB962C8B-B14F-4D97-AF65-F5344CB8AC3E}">
        <p14:creationId xmlns:p14="http://schemas.microsoft.com/office/powerpoint/2010/main" val="23325287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2.xml><?xml version="1.0" encoding="utf-8"?>
<p:sldLayout xmlns:a="http://schemas.openxmlformats.org/drawingml/2006/main" xmlns:r="http://schemas.openxmlformats.org/officeDocument/2006/relationships" xmlns:p="http://schemas.openxmlformats.org/presentationml/2006/main" showMasterSp="0" preserve="1">
  <p:cSld name="Quote with full screen image - Medium bubble">
    <p:spTree>
      <p:nvGrpSpPr>
        <p:cNvPr id="1" name=""/>
        <p:cNvGrpSpPr/>
        <p:nvPr/>
      </p:nvGrpSpPr>
      <p:grpSpPr>
        <a:xfrm>
          <a:off x="0" y="0"/>
          <a:ext cx="0" cy="0"/>
          <a:chOff x="0" y="0"/>
          <a:chExt cx="0" cy="0"/>
        </a:xfrm>
      </p:grpSpPr>
      <p:sp>
        <p:nvSpPr>
          <p:cNvPr id="12" name="Picture Placeholder 8"/>
          <p:cNvSpPr>
            <a:spLocks noGrp="1"/>
          </p:cNvSpPr>
          <p:nvPr>
            <p:ph type="pic" sz="quarter" idx="16"/>
          </p:nvPr>
        </p:nvSpPr>
        <p:spPr>
          <a:xfrm>
            <a:off x="0" y="-9729"/>
            <a:ext cx="12192000" cy="6867729"/>
          </a:xfrm>
          <a:prstGeom prst="rect">
            <a:avLst/>
          </a:prstGeom>
          <a:solidFill>
            <a:schemeClr val="bg1">
              <a:lumMod val="85000"/>
            </a:schemeClr>
          </a:solidFill>
        </p:spPr>
        <p:txBody>
          <a:bodyPr/>
          <a:lstStyle/>
          <a:p>
            <a:r>
              <a:rPr lang="en-US"/>
              <a:t>Click icon to add picture</a:t>
            </a:r>
            <a:endParaRPr lang="en-GB" dirty="0"/>
          </a:p>
        </p:txBody>
      </p:sp>
      <p:sp>
        <p:nvSpPr>
          <p:cNvPr id="2" name="Title 1"/>
          <p:cNvSpPr>
            <a:spLocks noGrp="1"/>
          </p:cNvSpPr>
          <p:nvPr>
            <p:ph type="title"/>
          </p:nvPr>
        </p:nvSpPr>
        <p:spPr>
          <a:xfrm>
            <a:off x="371476" y="359944"/>
            <a:ext cx="8216264" cy="3190976"/>
          </a:xfrm>
        </p:spPr>
        <p:txBody>
          <a:bodyPr>
            <a:noAutofit/>
          </a:bodyPr>
          <a:lstStyle>
            <a:lvl1pPr>
              <a:defRPr sz="4400" b="0">
                <a:solidFill>
                  <a:schemeClr val="bg1"/>
                </a:solidFill>
              </a:defRPr>
            </a:lvl1p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BA435CD6-AC1A-48F4-9A33-6BC45A388324}" type="datetimeFigureOut">
              <a:rPr lang="en-GB" smtClean="0"/>
              <a:t>17/08/2023</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767ED36E-508C-41A7-BF74-999E767EAA9E}" type="slidenum">
              <a:rPr lang="en-GB" smtClean="0"/>
              <a:t>‹#›</a:t>
            </a:fld>
            <a:endParaRPr lang="en-GB"/>
          </a:p>
        </p:txBody>
      </p:sp>
      <p:sp>
        <p:nvSpPr>
          <p:cNvPr id="14" name="Text Placeholder 13"/>
          <p:cNvSpPr>
            <a:spLocks noGrp="1"/>
          </p:cNvSpPr>
          <p:nvPr>
            <p:ph type="body" sz="quarter" idx="13"/>
          </p:nvPr>
        </p:nvSpPr>
        <p:spPr>
          <a:xfrm>
            <a:off x="535314" y="3773512"/>
            <a:ext cx="2858127" cy="357149"/>
          </a:xfrm>
        </p:spPr>
        <p:txBody>
          <a:bodyPr/>
          <a:lstStyle>
            <a:lvl1pPr>
              <a:defRPr>
                <a:solidFill>
                  <a:schemeClr val="bg1"/>
                </a:solidFill>
              </a:defRPr>
            </a:lvl1pPr>
            <a:lvl2pPr marL="0" indent="0">
              <a:buNone/>
              <a:defRPr/>
            </a:lvl2pPr>
          </a:lstStyle>
          <a:p>
            <a:pPr lvl="0"/>
            <a:r>
              <a:rPr lang="en-US"/>
              <a:t>Edit Master text styles</a:t>
            </a:r>
          </a:p>
        </p:txBody>
      </p:sp>
    </p:spTree>
    <p:custDataLst>
      <p:tags r:id="rId1"/>
    </p:custDataLst>
    <p:extLst>
      <p:ext uri="{BB962C8B-B14F-4D97-AF65-F5344CB8AC3E}">
        <p14:creationId xmlns:p14="http://schemas.microsoft.com/office/powerpoint/2010/main" val="24036337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3.xml><?xml version="1.0" encoding="utf-8"?>
<p:sldLayout xmlns:a="http://schemas.openxmlformats.org/drawingml/2006/main" xmlns:r="http://schemas.openxmlformats.org/officeDocument/2006/relationships" xmlns:p="http://schemas.openxmlformats.org/presentationml/2006/main" showMasterSp="0" preserve="1">
  <p:cSld name="Quote with full screen image - Large bubble">
    <p:spTree>
      <p:nvGrpSpPr>
        <p:cNvPr id="1" name=""/>
        <p:cNvGrpSpPr/>
        <p:nvPr/>
      </p:nvGrpSpPr>
      <p:grpSpPr>
        <a:xfrm>
          <a:off x="0" y="0"/>
          <a:ext cx="0" cy="0"/>
          <a:chOff x="0" y="0"/>
          <a:chExt cx="0" cy="0"/>
        </a:xfrm>
      </p:grpSpPr>
      <p:sp>
        <p:nvSpPr>
          <p:cNvPr id="12" name="Picture Placeholder 8"/>
          <p:cNvSpPr>
            <a:spLocks noGrp="1"/>
          </p:cNvSpPr>
          <p:nvPr>
            <p:ph type="pic" sz="quarter" idx="16"/>
          </p:nvPr>
        </p:nvSpPr>
        <p:spPr>
          <a:xfrm>
            <a:off x="0" y="-9729"/>
            <a:ext cx="12192000" cy="6867729"/>
          </a:xfrm>
          <a:prstGeom prst="rect">
            <a:avLst/>
          </a:prstGeom>
          <a:solidFill>
            <a:schemeClr val="bg1">
              <a:lumMod val="85000"/>
            </a:schemeClr>
          </a:solidFill>
        </p:spPr>
        <p:txBody>
          <a:bodyPr/>
          <a:lstStyle/>
          <a:p>
            <a:r>
              <a:rPr lang="en-US"/>
              <a:t>Click icon to add picture</a:t>
            </a:r>
            <a:endParaRPr lang="en-GB" dirty="0"/>
          </a:p>
        </p:txBody>
      </p:sp>
      <p:sp>
        <p:nvSpPr>
          <p:cNvPr id="2" name="Title 1"/>
          <p:cNvSpPr>
            <a:spLocks noGrp="1"/>
          </p:cNvSpPr>
          <p:nvPr>
            <p:ph type="title"/>
          </p:nvPr>
        </p:nvSpPr>
        <p:spPr>
          <a:xfrm>
            <a:off x="371476" y="359944"/>
            <a:ext cx="8216264" cy="3190976"/>
          </a:xfrm>
        </p:spPr>
        <p:txBody>
          <a:bodyPr>
            <a:noAutofit/>
          </a:bodyPr>
          <a:lstStyle>
            <a:lvl1pPr>
              <a:defRPr sz="4400" b="0">
                <a:solidFill>
                  <a:schemeClr val="bg1"/>
                </a:solidFill>
              </a:defRPr>
            </a:lvl1p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BA435CD6-AC1A-48F4-9A33-6BC45A388324}" type="datetimeFigureOut">
              <a:rPr lang="en-GB" smtClean="0"/>
              <a:t>17/08/2023</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767ED36E-508C-41A7-BF74-999E767EAA9E}" type="slidenum">
              <a:rPr lang="en-GB" smtClean="0"/>
              <a:t>‹#›</a:t>
            </a:fld>
            <a:endParaRPr lang="en-GB"/>
          </a:p>
        </p:txBody>
      </p:sp>
      <p:sp>
        <p:nvSpPr>
          <p:cNvPr id="14" name="Text Placeholder 13"/>
          <p:cNvSpPr>
            <a:spLocks noGrp="1"/>
          </p:cNvSpPr>
          <p:nvPr>
            <p:ph type="body" sz="quarter" idx="13"/>
          </p:nvPr>
        </p:nvSpPr>
        <p:spPr>
          <a:xfrm>
            <a:off x="535313" y="3773512"/>
            <a:ext cx="5659748" cy="357149"/>
          </a:xfrm>
        </p:spPr>
        <p:txBody>
          <a:bodyPr/>
          <a:lstStyle>
            <a:lvl1pPr>
              <a:defRPr>
                <a:solidFill>
                  <a:schemeClr val="bg1"/>
                </a:solidFill>
              </a:defRPr>
            </a:lvl1pPr>
            <a:lvl2pPr marL="0" indent="0">
              <a:buNone/>
              <a:defRPr/>
            </a:lvl2pPr>
          </a:lstStyle>
          <a:p>
            <a:pPr lvl="0"/>
            <a:r>
              <a:rPr lang="en-US"/>
              <a:t>Edit Master text styles</a:t>
            </a:r>
          </a:p>
        </p:txBody>
      </p:sp>
    </p:spTree>
    <p:custDataLst>
      <p:tags r:id="rId1"/>
    </p:custDataLst>
    <p:extLst>
      <p:ext uri="{BB962C8B-B14F-4D97-AF65-F5344CB8AC3E}">
        <p14:creationId xmlns:p14="http://schemas.microsoft.com/office/powerpoint/2010/main" val="15975276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p:cSld name="Press cuttings">
    <p:spTree>
      <p:nvGrpSpPr>
        <p:cNvPr id="1" name=""/>
        <p:cNvGrpSpPr/>
        <p:nvPr/>
      </p:nvGrpSpPr>
      <p:grpSpPr>
        <a:xfrm>
          <a:off x="0" y="0"/>
          <a:ext cx="0" cy="0"/>
          <a:chOff x="0" y="0"/>
          <a:chExt cx="0" cy="0"/>
        </a:xfrm>
      </p:grpSpPr>
      <p:sp>
        <p:nvSpPr>
          <p:cNvPr id="8" name="Rectangle 7"/>
          <p:cNvSpPr/>
          <p:nvPr/>
        </p:nvSpPr>
        <p:spPr>
          <a:xfrm>
            <a:off x="0" y="1"/>
            <a:ext cx="12192000" cy="5935980"/>
          </a:xfrm>
          <a:prstGeom prst="rect">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2" name="Title 1"/>
          <p:cNvSpPr>
            <a:spLocks noGrp="1"/>
          </p:cNvSpPr>
          <p:nvPr>
            <p:ph type="title"/>
          </p:nvPr>
        </p:nvSpPr>
        <p:spPr>
          <a:xfrm>
            <a:off x="371476" y="359944"/>
            <a:ext cx="11341099" cy="1021181"/>
          </a:xfrm>
        </p:spPr>
        <p:txBody>
          <a:body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BA435CD6-AC1A-48F4-9A33-6BC45A388324}" type="datetimeFigureOut">
              <a:rPr lang="en-GB" smtClean="0"/>
              <a:t>17/08/2023</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767ED36E-508C-41A7-BF74-999E767EAA9E}" type="slidenum">
              <a:rPr lang="en-GB" smtClean="0"/>
              <a:t>‹#›</a:t>
            </a:fld>
            <a:endParaRPr lang="en-GB"/>
          </a:p>
        </p:txBody>
      </p:sp>
      <p:sp>
        <p:nvSpPr>
          <p:cNvPr id="10" name="Text Placeholder 7"/>
          <p:cNvSpPr>
            <a:spLocks noGrp="1"/>
          </p:cNvSpPr>
          <p:nvPr>
            <p:ph type="body" sz="quarter" idx="15"/>
          </p:nvPr>
        </p:nvSpPr>
        <p:spPr>
          <a:xfrm>
            <a:off x="377757" y="5365115"/>
            <a:ext cx="5718243"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377"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spTree>
    <p:custDataLst>
      <p:tags r:id="rId1"/>
    </p:custDataLst>
    <p:extLst>
      <p:ext uri="{BB962C8B-B14F-4D97-AF65-F5344CB8AC3E}">
        <p14:creationId xmlns:p14="http://schemas.microsoft.com/office/powerpoint/2010/main" val="31678850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A435CD6-AC1A-48F4-9A33-6BC45A388324}" type="datetimeFigureOut">
              <a:rPr lang="en-GB" smtClean="0"/>
              <a:t>17/08/2023</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767ED36E-508C-41A7-BF74-999E767EAA9E}" type="slidenum">
              <a:rPr lang="en-GB" smtClean="0"/>
              <a:t>‹#›</a:t>
            </a:fld>
            <a:endParaRPr lang="en-GB"/>
          </a:p>
        </p:txBody>
      </p:sp>
      <p:sp>
        <p:nvSpPr>
          <p:cNvPr id="5" name="Text Placeholder 7"/>
          <p:cNvSpPr>
            <a:spLocks noGrp="1"/>
          </p:cNvSpPr>
          <p:nvPr>
            <p:ph type="body" sz="quarter" idx="16"/>
          </p:nvPr>
        </p:nvSpPr>
        <p:spPr>
          <a:xfrm>
            <a:off x="377759"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377"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spTree>
    <p:custDataLst>
      <p:tags r:id="rId1"/>
    </p:custDataLst>
    <p:extLst>
      <p:ext uri="{BB962C8B-B14F-4D97-AF65-F5344CB8AC3E}">
        <p14:creationId xmlns:p14="http://schemas.microsoft.com/office/powerpoint/2010/main" val="37427600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6.xml><?xml version="1.0" encoding="utf-8"?>
<p:sldLayout xmlns:a="http://schemas.openxmlformats.org/drawingml/2006/main" xmlns:r="http://schemas.openxmlformats.org/officeDocument/2006/relationships" xmlns:p="http://schemas.openxmlformats.org/presentationml/2006/main" showMasterSp="0" preserve="1">
  <p:cSld name="End slide">
    <p:spTree>
      <p:nvGrpSpPr>
        <p:cNvPr id="1" name=""/>
        <p:cNvGrpSpPr/>
        <p:nvPr/>
      </p:nvGrpSpPr>
      <p:grpSpPr>
        <a:xfrm>
          <a:off x="0" y="0"/>
          <a:ext cx="0" cy="0"/>
          <a:chOff x="0" y="0"/>
          <a:chExt cx="0" cy="0"/>
        </a:xfrm>
      </p:grpSpPr>
      <p:sp>
        <p:nvSpPr>
          <p:cNvPr id="13" name="Picture Placeholder 12"/>
          <p:cNvSpPr>
            <a:spLocks noGrp="1"/>
          </p:cNvSpPr>
          <p:nvPr>
            <p:ph type="pic" sz="quarter" idx="13"/>
          </p:nvPr>
        </p:nvSpPr>
        <p:spPr>
          <a:xfrm>
            <a:off x="0" y="0"/>
            <a:ext cx="12192000" cy="6858000"/>
          </a:xfrm>
          <a:prstGeom prst="rect">
            <a:avLst/>
          </a:prstGeom>
          <a:solidFill>
            <a:schemeClr val="bg1">
              <a:lumMod val="85000"/>
            </a:schemeClr>
          </a:solidFill>
          <a:ln>
            <a:noFill/>
          </a:ln>
        </p:spPr>
        <p:txBody>
          <a:bodyPr/>
          <a:lstStyle/>
          <a:p>
            <a:r>
              <a:rPr lang="en-US"/>
              <a:t>Click icon to add picture</a:t>
            </a:r>
            <a:endParaRPr lang="en-GB"/>
          </a:p>
        </p:txBody>
      </p:sp>
      <p:sp>
        <p:nvSpPr>
          <p:cNvPr id="2" name="Title 1"/>
          <p:cNvSpPr>
            <a:spLocks noGrp="1"/>
          </p:cNvSpPr>
          <p:nvPr>
            <p:ph type="ctrTitle"/>
          </p:nvPr>
        </p:nvSpPr>
        <p:spPr>
          <a:xfrm>
            <a:off x="403767" y="759293"/>
            <a:ext cx="5633780" cy="1663867"/>
          </a:xfrm>
          <a:solidFill>
            <a:schemeClr val="bg1">
              <a:alpha val="0"/>
            </a:schemeClr>
          </a:solidFill>
          <a:effectLst/>
        </p:spPr>
        <p:txBody>
          <a:bodyPr anchor="t">
            <a:normAutofit/>
          </a:bodyPr>
          <a:lstStyle>
            <a:lvl1pPr algn="l">
              <a:defRPr sz="5400" b="1">
                <a:solidFill>
                  <a:schemeClr val="bg1"/>
                </a:solidFill>
              </a:defRPr>
            </a:lvl1pPr>
          </a:lstStyle>
          <a:p>
            <a:r>
              <a:rPr lang="en-US"/>
              <a:t>Click to edit Master title style</a:t>
            </a:r>
            <a:endParaRPr lang="en-GB" dirty="0"/>
          </a:p>
        </p:txBody>
      </p:sp>
      <p:sp>
        <p:nvSpPr>
          <p:cNvPr id="4" name="Date Placeholder 3"/>
          <p:cNvSpPr>
            <a:spLocks noGrp="1"/>
          </p:cNvSpPr>
          <p:nvPr>
            <p:ph type="dt" sz="half" idx="10"/>
          </p:nvPr>
        </p:nvSpPr>
        <p:spPr/>
        <p:txBody>
          <a:bodyPr/>
          <a:lstStyle/>
          <a:p>
            <a:fld id="{BA435CD6-AC1A-48F4-9A33-6BC45A388324}" type="datetimeFigureOut">
              <a:rPr lang="en-GB" smtClean="0"/>
              <a:t>17/08/2023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67ED36E-508C-41A7-BF74-999E767EAA9E}" type="slidenum">
              <a:rPr lang="en-GB" smtClean="0"/>
              <a:t>‹#›</a:t>
            </a:fld>
            <a:endParaRPr lang="en-GB"/>
          </a:p>
        </p:txBody>
      </p:sp>
      <p:sp>
        <p:nvSpPr>
          <p:cNvPr id="10" name="Text Placeholder 9"/>
          <p:cNvSpPr>
            <a:spLocks noGrp="1"/>
          </p:cNvSpPr>
          <p:nvPr>
            <p:ph type="body" sz="quarter" idx="14"/>
          </p:nvPr>
        </p:nvSpPr>
        <p:spPr>
          <a:xfrm>
            <a:off x="552578" y="2627693"/>
            <a:ext cx="3757295" cy="365443"/>
          </a:xfrm>
        </p:spPr>
        <p:txBody>
          <a:bodyPr/>
          <a:lstStyle>
            <a:lvl1pPr>
              <a:defRPr b="1">
                <a:solidFill>
                  <a:schemeClr val="bg1"/>
                </a:solidFill>
              </a:defRPr>
            </a:lvl1pPr>
            <a:lvl2pPr marL="0" indent="0">
              <a:buNone/>
              <a:defRPr/>
            </a:lvl2pPr>
          </a:lstStyle>
          <a:p>
            <a:pPr lvl="0"/>
            <a:r>
              <a:rPr lang="en-US"/>
              <a:t>Edit Master text styles</a:t>
            </a:r>
          </a:p>
        </p:txBody>
      </p:sp>
    </p:spTree>
    <p:custDataLst>
      <p:tags r:id="rId1"/>
    </p:custDataLst>
    <p:extLst>
      <p:ext uri="{BB962C8B-B14F-4D97-AF65-F5344CB8AC3E}">
        <p14:creationId xmlns:p14="http://schemas.microsoft.com/office/powerpoint/2010/main" val="14997465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os="302">
          <p15:clr>
            <a:srgbClr val="FBAE40"/>
          </p15:clr>
        </p15:guide>
      </p15:sldGuideLst>
    </p:ext>
  </p:extLst>
</p:sldLayout>
</file>

<file path=ppt/slideLayouts/slideLayout117.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A523E4-B42A-41F0-A79F-EB926A479A5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89EA2329-A32F-4E00-91BE-3E6F3B229728}"/>
              </a:ext>
            </a:extLst>
          </p:cNvPr>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DC8A5EF2-9C33-4757-B0D7-DB68AEF7DF70}"/>
              </a:ext>
            </a:extLst>
          </p:cNvPr>
          <p:cNvSpPr>
            <a:spLocks noGrp="1"/>
          </p:cNvSpPr>
          <p:nvPr>
            <p:ph type="dt" sz="half" idx="10"/>
          </p:nvPr>
        </p:nvSpPr>
        <p:spPr/>
        <p:txBody>
          <a:bodyPr/>
          <a:lstStyle/>
          <a:p>
            <a:fld id="{BA435CD6-AC1A-48F4-9A33-6BC45A388324}" type="datetimeFigureOut">
              <a:rPr lang="en-GB" smtClean="0"/>
              <a:t>17/08/2023</a:t>
            </a:fld>
            <a:endParaRPr lang="en-GB"/>
          </a:p>
        </p:txBody>
      </p:sp>
      <p:sp>
        <p:nvSpPr>
          <p:cNvPr id="5" name="Footer Placeholder 4">
            <a:extLst>
              <a:ext uri="{FF2B5EF4-FFF2-40B4-BE49-F238E27FC236}">
                <a16:creationId xmlns:a16="http://schemas.microsoft.com/office/drawing/2014/main" id="{1B8A6589-3B17-4723-8EAB-365ADC39DCA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F2EEB7B-AB74-4C99-B934-5F2B0B15284B}"/>
              </a:ext>
            </a:extLst>
          </p:cNvPr>
          <p:cNvSpPr>
            <a:spLocks noGrp="1"/>
          </p:cNvSpPr>
          <p:nvPr>
            <p:ph type="sldNum" sz="quarter" idx="12"/>
          </p:nvPr>
        </p:nvSpPr>
        <p:spPr/>
        <p:txBody>
          <a:bodyPr/>
          <a:lstStyle/>
          <a:p>
            <a:fld id="{767ED36E-508C-41A7-BF74-999E767EAA9E}" type="slidenum">
              <a:rPr lang="en-GB" smtClean="0"/>
              <a:t>‹#›</a:t>
            </a:fld>
            <a:endParaRPr lang="en-GB"/>
          </a:p>
        </p:txBody>
      </p:sp>
    </p:spTree>
    <p:extLst>
      <p:ext uri="{BB962C8B-B14F-4D97-AF65-F5344CB8AC3E}">
        <p14:creationId xmlns:p14="http://schemas.microsoft.com/office/powerpoint/2010/main" val="413391544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xt &amp; two imag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17/08/2023</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7" name="Text Placeholder 6"/>
          <p:cNvSpPr>
            <a:spLocks noGrp="1"/>
          </p:cNvSpPr>
          <p:nvPr>
            <p:ph type="body" sz="quarter" idx="13"/>
          </p:nvPr>
        </p:nvSpPr>
        <p:spPr>
          <a:xfrm>
            <a:off x="377758" y="1614207"/>
            <a:ext cx="5442018" cy="3711742"/>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 name="Picture Placeholder 8"/>
          <p:cNvSpPr>
            <a:spLocks noGrp="1"/>
          </p:cNvSpPr>
          <p:nvPr>
            <p:ph type="pic" sz="quarter" idx="14"/>
          </p:nvPr>
        </p:nvSpPr>
        <p:spPr>
          <a:xfrm>
            <a:off x="7373566" y="447473"/>
            <a:ext cx="4339009" cy="2322372"/>
          </a:xfrm>
          <a:prstGeom prst="rect">
            <a:avLst/>
          </a:prstGeom>
          <a:solidFill>
            <a:schemeClr val="bg1">
              <a:lumMod val="85000"/>
            </a:schemeClr>
          </a:solidFill>
        </p:spPr>
        <p:txBody>
          <a:bodyPr/>
          <a:lstStyle/>
          <a:p>
            <a:endParaRPr lang="en-GB" dirty="0"/>
          </a:p>
        </p:txBody>
      </p:sp>
      <p:cxnSp>
        <p:nvCxnSpPr>
          <p:cNvPr id="10" name="Straight Connector 9"/>
          <p:cNvCxnSpPr/>
          <p:nvPr userDrawn="1"/>
        </p:nvCxnSpPr>
        <p:spPr>
          <a:xfrm>
            <a:off x="479425" y="1428750"/>
            <a:ext cx="5340351"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1" name="Picture Placeholder 8"/>
          <p:cNvSpPr>
            <a:spLocks noGrp="1"/>
          </p:cNvSpPr>
          <p:nvPr>
            <p:ph type="pic" sz="quarter" idx="15"/>
          </p:nvPr>
        </p:nvSpPr>
        <p:spPr>
          <a:xfrm>
            <a:off x="7373566" y="2943366"/>
            <a:ext cx="4339009" cy="2322372"/>
          </a:xfrm>
          <a:prstGeom prst="rect">
            <a:avLst/>
          </a:prstGeom>
          <a:solidFill>
            <a:schemeClr val="bg1">
              <a:lumMod val="85000"/>
            </a:schemeClr>
          </a:solidFill>
        </p:spPr>
        <p:txBody>
          <a:bodyPr/>
          <a:lstStyle/>
          <a:p>
            <a:endParaRPr lang="en-GB" dirty="0"/>
          </a:p>
        </p:txBody>
      </p:sp>
      <p:sp>
        <p:nvSpPr>
          <p:cNvPr id="12" name="Text Placeholder 7"/>
          <p:cNvSpPr>
            <a:spLocks noGrp="1"/>
          </p:cNvSpPr>
          <p:nvPr>
            <p:ph type="body" sz="quarter" idx="16"/>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spTree>
    <p:custDataLst>
      <p:tags r:id="rId1"/>
    </p:custDataLst>
    <p:extLst>
      <p:ext uri="{BB962C8B-B14F-4D97-AF65-F5344CB8AC3E}">
        <p14:creationId xmlns:p14="http://schemas.microsoft.com/office/powerpoint/2010/main" val="22791272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ext &amp; four imag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17/08/2023</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7" name="Text Placeholder 6"/>
          <p:cNvSpPr>
            <a:spLocks noGrp="1"/>
          </p:cNvSpPr>
          <p:nvPr>
            <p:ph type="body" sz="quarter" idx="13"/>
          </p:nvPr>
        </p:nvSpPr>
        <p:spPr>
          <a:xfrm>
            <a:off x="377758" y="1614207"/>
            <a:ext cx="4368867" cy="3711742"/>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cxnSp>
        <p:nvCxnSpPr>
          <p:cNvPr id="10" name="Straight Connector 9"/>
          <p:cNvCxnSpPr/>
          <p:nvPr userDrawn="1"/>
        </p:nvCxnSpPr>
        <p:spPr>
          <a:xfrm>
            <a:off x="479425" y="1428750"/>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5" name="Text Placeholder 7"/>
          <p:cNvSpPr>
            <a:spLocks noGrp="1"/>
          </p:cNvSpPr>
          <p:nvPr>
            <p:ph type="body" sz="quarter" idx="18"/>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sp>
        <p:nvSpPr>
          <p:cNvPr id="18" name="Picture Placeholder 8">
            <a:extLst>
              <a:ext uri="{FF2B5EF4-FFF2-40B4-BE49-F238E27FC236}">
                <a16:creationId xmlns:a16="http://schemas.microsoft.com/office/drawing/2014/main" id="{C83E0A7E-A4E1-41C3-86F6-B6D82D556557}"/>
              </a:ext>
            </a:extLst>
          </p:cNvPr>
          <p:cNvSpPr>
            <a:spLocks noGrp="1"/>
          </p:cNvSpPr>
          <p:nvPr>
            <p:ph type="pic" sz="quarter" idx="14"/>
          </p:nvPr>
        </p:nvSpPr>
        <p:spPr>
          <a:xfrm>
            <a:off x="4930580" y="1428750"/>
            <a:ext cx="3318069" cy="1853970"/>
          </a:xfrm>
          <a:prstGeom prst="rect">
            <a:avLst/>
          </a:prstGeom>
          <a:solidFill>
            <a:schemeClr val="bg1">
              <a:lumMod val="85000"/>
            </a:schemeClr>
          </a:solidFill>
        </p:spPr>
        <p:txBody>
          <a:bodyPr/>
          <a:lstStyle/>
          <a:p>
            <a:endParaRPr lang="en-GB" dirty="0"/>
          </a:p>
        </p:txBody>
      </p:sp>
      <p:sp>
        <p:nvSpPr>
          <p:cNvPr id="19" name="Picture Placeholder 8">
            <a:extLst>
              <a:ext uri="{FF2B5EF4-FFF2-40B4-BE49-F238E27FC236}">
                <a16:creationId xmlns:a16="http://schemas.microsoft.com/office/drawing/2014/main" id="{2E7303BD-8C87-4547-94CC-49DD3934C1D4}"/>
              </a:ext>
            </a:extLst>
          </p:cNvPr>
          <p:cNvSpPr>
            <a:spLocks noGrp="1"/>
          </p:cNvSpPr>
          <p:nvPr>
            <p:ph type="pic" sz="quarter" idx="15"/>
          </p:nvPr>
        </p:nvSpPr>
        <p:spPr>
          <a:xfrm>
            <a:off x="8394505" y="1428750"/>
            <a:ext cx="3318069" cy="1853970"/>
          </a:xfrm>
          <a:prstGeom prst="rect">
            <a:avLst/>
          </a:prstGeom>
          <a:solidFill>
            <a:schemeClr val="bg1">
              <a:lumMod val="85000"/>
            </a:schemeClr>
          </a:solidFill>
        </p:spPr>
        <p:txBody>
          <a:bodyPr/>
          <a:lstStyle/>
          <a:p>
            <a:endParaRPr lang="en-GB" dirty="0"/>
          </a:p>
        </p:txBody>
      </p:sp>
      <p:sp>
        <p:nvSpPr>
          <p:cNvPr id="20" name="Picture Placeholder 8">
            <a:extLst>
              <a:ext uri="{FF2B5EF4-FFF2-40B4-BE49-F238E27FC236}">
                <a16:creationId xmlns:a16="http://schemas.microsoft.com/office/drawing/2014/main" id="{3F505454-5599-4E41-93B7-601ECB120810}"/>
              </a:ext>
            </a:extLst>
          </p:cNvPr>
          <p:cNvSpPr>
            <a:spLocks noGrp="1"/>
          </p:cNvSpPr>
          <p:nvPr>
            <p:ph type="pic" sz="quarter" idx="16"/>
          </p:nvPr>
        </p:nvSpPr>
        <p:spPr>
          <a:xfrm>
            <a:off x="8394505" y="3411769"/>
            <a:ext cx="3318069" cy="1853970"/>
          </a:xfrm>
          <a:prstGeom prst="rect">
            <a:avLst/>
          </a:prstGeom>
          <a:solidFill>
            <a:schemeClr val="bg1">
              <a:lumMod val="85000"/>
            </a:schemeClr>
          </a:solidFill>
        </p:spPr>
        <p:txBody>
          <a:bodyPr/>
          <a:lstStyle/>
          <a:p>
            <a:endParaRPr lang="en-GB" dirty="0"/>
          </a:p>
        </p:txBody>
      </p:sp>
      <p:sp>
        <p:nvSpPr>
          <p:cNvPr id="21" name="Picture Placeholder 8">
            <a:extLst>
              <a:ext uri="{FF2B5EF4-FFF2-40B4-BE49-F238E27FC236}">
                <a16:creationId xmlns:a16="http://schemas.microsoft.com/office/drawing/2014/main" id="{3189B23B-90CA-44D3-94DB-D124B4FC4F69}"/>
              </a:ext>
            </a:extLst>
          </p:cNvPr>
          <p:cNvSpPr>
            <a:spLocks noGrp="1"/>
          </p:cNvSpPr>
          <p:nvPr>
            <p:ph type="pic" sz="quarter" idx="17"/>
          </p:nvPr>
        </p:nvSpPr>
        <p:spPr>
          <a:xfrm>
            <a:off x="4930580" y="3411769"/>
            <a:ext cx="3318069" cy="1853970"/>
          </a:xfrm>
          <a:prstGeom prst="rect">
            <a:avLst/>
          </a:prstGeom>
          <a:solidFill>
            <a:schemeClr val="bg1">
              <a:lumMod val="85000"/>
            </a:schemeClr>
          </a:solidFill>
        </p:spPr>
        <p:txBody>
          <a:bodyPr/>
          <a:lstStyle/>
          <a:p>
            <a:endParaRPr lang="en-GB" dirty="0"/>
          </a:p>
        </p:txBody>
      </p:sp>
    </p:spTree>
    <p:custDataLst>
      <p:tags r:id="rId1"/>
    </p:custDataLst>
    <p:extLst>
      <p:ext uri="{BB962C8B-B14F-4D97-AF65-F5344CB8AC3E}">
        <p14:creationId xmlns:p14="http://schemas.microsoft.com/office/powerpoint/2010/main" val="20733960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6 images">
    <p:spTree>
      <p:nvGrpSpPr>
        <p:cNvPr id="1" name=""/>
        <p:cNvGrpSpPr/>
        <p:nvPr/>
      </p:nvGrpSpPr>
      <p:grpSpPr>
        <a:xfrm>
          <a:off x="0" y="0"/>
          <a:ext cx="0" cy="0"/>
          <a:chOff x="0" y="0"/>
          <a:chExt cx="0" cy="0"/>
        </a:xfrm>
      </p:grpSpPr>
      <p:sp>
        <p:nvSpPr>
          <p:cNvPr id="11" name="Picture Placeholder 8"/>
          <p:cNvSpPr>
            <a:spLocks noGrp="1"/>
          </p:cNvSpPr>
          <p:nvPr>
            <p:ph type="pic" sz="quarter" idx="14"/>
          </p:nvPr>
        </p:nvSpPr>
        <p:spPr>
          <a:xfrm>
            <a:off x="4273355" y="1428750"/>
            <a:ext cx="3645289" cy="1853970"/>
          </a:xfrm>
          <a:prstGeom prst="rect">
            <a:avLst/>
          </a:prstGeom>
          <a:solidFill>
            <a:schemeClr val="bg1">
              <a:lumMod val="85000"/>
            </a:schemeClr>
          </a:solidFill>
        </p:spPr>
        <p:txBody>
          <a:bodyPr/>
          <a:lstStyle/>
          <a:p>
            <a:endParaRPr lang="en-GB" dirty="0"/>
          </a:p>
        </p:txBody>
      </p:sp>
      <p:sp>
        <p:nvSpPr>
          <p:cNvPr id="12" name="Picture Placeholder 8"/>
          <p:cNvSpPr>
            <a:spLocks noGrp="1"/>
          </p:cNvSpPr>
          <p:nvPr>
            <p:ph type="pic" sz="quarter" idx="15"/>
          </p:nvPr>
        </p:nvSpPr>
        <p:spPr>
          <a:xfrm>
            <a:off x="8067285" y="1428750"/>
            <a:ext cx="3645289" cy="1853970"/>
          </a:xfrm>
          <a:prstGeom prst="rect">
            <a:avLst/>
          </a:prstGeom>
          <a:solidFill>
            <a:schemeClr val="bg1">
              <a:lumMod val="85000"/>
            </a:schemeClr>
          </a:solidFill>
        </p:spPr>
        <p:txBody>
          <a:bodyPr/>
          <a:lstStyle/>
          <a:p>
            <a:endParaRPr lang="en-GB" dirty="0"/>
          </a:p>
        </p:txBody>
      </p:sp>
      <p:sp>
        <p:nvSpPr>
          <p:cNvPr id="17" name="Picture Placeholder 8"/>
          <p:cNvSpPr>
            <a:spLocks noGrp="1"/>
          </p:cNvSpPr>
          <p:nvPr>
            <p:ph type="pic" sz="quarter" idx="19"/>
          </p:nvPr>
        </p:nvSpPr>
        <p:spPr>
          <a:xfrm>
            <a:off x="479425" y="1428750"/>
            <a:ext cx="3645289" cy="1853970"/>
          </a:xfrm>
          <a:prstGeom prst="rect">
            <a:avLst/>
          </a:prstGeom>
          <a:solidFill>
            <a:schemeClr val="bg1">
              <a:lumMod val="85000"/>
            </a:schemeClr>
          </a:solidFill>
        </p:spPr>
        <p:txBody>
          <a:bodyPr/>
          <a:lstStyle/>
          <a:p>
            <a:endParaRPr lang="en-GB" dirty="0"/>
          </a:p>
        </p:txBody>
      </p:sp>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17/08/2023</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13" name="Picture Placeholder 8"/>
          <p:cNvSpPr>
            <a:spLocks noGrp="1"/>
          </p:cNvSpPr>
          <p:nvPr>
            <p:ph type="pic" sz="quarter" idx="16"/>
          </p:nvPr>
        </p:nvSpPr>
        <p:spPr>
          <a:xfrm>
            <a:off x="8067285" y="3411769"/>
            <a:ext cx="3645289" cy="1853970"/>
          </a:xfrm>
          <a:prstGeom prst="rect">
            <a:avLst/>
          </a:prstGeom>
          <a:solidFill>
            <a:schemeClr val="bg1">
              <a:lumMod val="85000"/>
            </a:schemeClr>
          </a:solidFill>
        </p:spPr>
        <p:txBody>
          <a:bodyPr/>
          <a:lstStyle/>
          <a:p>
            <a:endParaRPr lang="en-GB" dirty="0"/>
          </a:p>
        </p:txBody>
      </p:sp>
      <p:sp>
        <p:nvSpPr>
          <p:cNvPr id="14" name="Picture Placeholder 8"/>
          <p:cNvSpPr>
            <a:spLocks noGrp="1"/>
          </p:cNvSpPr>
          <p:nvPr>
            <p:ph type="pic" sz="quarter" idx="17"/>
          </p:nvPr>
        </p:nvSpPr>
        <p:spPr>
          <a:xfrm>
            <a:off x="4273355" y="3411769"/>
            <a:ext cx="3645289" cy="1853970"/>
          </a:xfrm>
          <a:prstGeom prst="rect">
            <a:avLst/>
          </a:prstGeom>
          <a:solidFill>
            <a:schemeClr val="bg1">
              <a:lumMod val="85000"/>
            </a:schemeClr>
          </a:solidFill>
        </p:spPr>
        <p:txBody>
          <a:bodyPr/>
          <a:lstStyle/>
          <a:p>
            <a:endParaRPr lang="en-GB" dirty="0"/>
          </a:p>
        </p:txBody>
      </p:sp>
      <p:sp>
        <p:nvSpPr>
          <p:cNvPr id="15" name="Text Placeholder 7"/>
          <p:cNvSpPr>
            <a:spLocks noGrp="1"/>
          </p:cNvSpPr>
          <p:nvPr>
            <p:ph type="body" sz="quarter" idx="18"/>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sp>
        <p:nvSpPr>
          <p:cNvPr id="18" name="Picture Placeholder 8"/>
          <p:cNvSpPr>
            <a:spLocks noGrp="1"/>
          </p:cNvSpPr>
          <p:nvPr>
            <p:ph type="pic" sz="quarter" idx="20"/>
          </p:nvPr>
        </p:nvSpPr>
        <p:spPr>
          <a:xfrm>
            <a:off x="479425" y="3411769"/>
            <a:ext cx="3645289" cy="1853970"/>
          </a:xfrm>
          <a:prstGeom prst="rect">
            <a:avLst/>
          </a:prstGeom>
          <a:solidFill>
            <a:schemeClr val="bg1">
              <a:lumMod val="85000"/>
            </a:schemeClr>
          </a:solidFill>
        </p:spPr>
        <p:txBody>
          <a:bodyPr/>
          <a:lstStyle/>
          <a:p>
            <a:endParaRPr lang="en-GB" dirty="0"/>
          </a:p>
        </p:txBody>
      </p:sp>
    </p:spTree>
    <p:custDataLst>
      <p:tags r:id="rId1"/>
    </p:custDataLst>
    <p:extLst>
      <p:ext uri="{BB962C8B-B14F-4D97-AF65-F5344CB8AC3E}">
        <p14:creationId xmlns:p14="http://schemas.microsoft.com/office/powerpoint/2010/main" val="39687574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Text &amp; full screen image">
    <p:spTree>
      <p:nvGrpSpPr>
        <p:cNvPr id="1" name=""/>
        <p:cNvGrpSpPr/>
        <p:nvPr/>
      </p:nvGrpSpPr>
      <p:grpSpPr>
        <a:xfrm>
          <a:off x="0" y="0"/>
          <a:ext cx="0" cy="0"/>
          <a:chOff x="0" y="0"/>
          <a:chExt cx="0" cy="0"/>
        </a:xfrm>
      </p:grpSpPr>
      <p:sp>
        <p:nvSpPr>
          <p:cNvPr id="10" name="Picture Placeholder 9"/>
          <p:cNvSpPr>
            <a:spLocks noGrp="1"/>
          </p:cNvSpPr>
          <p:nvPr>
            <p:ph type="pic" sz="quarter" idx="13"/>
          </p:nvPr>
        </p:nvSpPr>
        <p:spPr>
          <a:xfrm>
            <a:off x="0" y="0"/>
            <a:ext cx="12192000" cy="6858000"/>
          </a:xfrm>
          <a:solidFill>
            <a:schemeClr val="bg1">
              <a:lumMod val="85000"/>
            </a:schemeClr>
          </a:solidFill>
        </p:spPr>
        <p:txBody>
          <a:bodyPr/>
          <a:lstStyle/>
          <a:p>
            <a:endParaRPr lang="en-GB"/>
          </a:p>
        </p:txBody>
      </p:sp>
      <p:sp>
        <p:nvSpPr>
          <p:cNvPr id="2" name="Title 1"/>
          <p:cNvSpPr>
            <a:spLocks noGrp="1"/>
          </p:cNvSpPr>
          <p:nvPr>
            <p:ph type="title"/>
          </p:nvPr>
        </p:nvSpPr>
        <p:spPr>
          <a:xfrm>
            <a:off x="371476" y="359944"/>
            <a:ext cx="5448300" cy="1021181"/>
          </a:xfrm>
        </p:spPr>
        <p:txBody>
          <a:bodyPr/>
          <a:lstStyle>
            <a:lvl1pPr>
              <a:defRPr>
                <a:solidFill>
                  <a:schemeClr val="bg1"/>
                </a:solidFill>
              </a:defRPr>
            </a:lvl1pPr>
          </a:lstStyle>
          <a:p>
            <a:r>
              <a:rPr lang="en-US" dirty="0"/>
              <a:t>Click to edit Master title style</a:t>
            </a:r>
            <a:endParaRPr lang="en-GB" dirty="0"/>
          </a:p>
        </p:txBody>
      </p:sp>
      <p:sp>
        <p:nvSpPr>
          <p:cNvPr id="3" name="Content Placeholder 2"/>
          <p:cNvSpPr>
            <a:spLocks noGrp="1"/>
          </p:cNvSpPr>
          <p:nvPr>
            <p:ph sz="half" idx="1"/>
          </p:nvPr>
        </p:nvSpPr>
        <p:spPr>
          <a:xfrm>
            <a:off x="371476" y="1614207"/>
            <a:ext cx="5181600" cy="4119563"/>
          </a:xfrm>
          <a:prstGeom prst="rect">
            <a:avLst/>
          </a:prstGeom>
        </p:spPr>
        <p:txBody>
          <a:bodyPr/>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Date Placeholder 4"/>
          <p:cNvSpPr>
            <a:spLocks noGrp="1"/>
          </p:cNvSpPr>
          <p:nvPr>
            <p:ph type="dt" sz="half" idx="10"/>
          </p:nvPr>
        </p:nvSpPr>
        <p:spPr/>
        <p:txBody>
          <a:bodyPr/>
          <a:lstStyle/>
          <a:p>
            <a:fld id="{2E6EF22D-7DBE-4099-99F0-B83DD9779912}" type="datetimeFigureOut">
              <a:rPr lang="en-GB" smtClean="0"/>
              <a:t>17/08/2023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623F64F-6692-49A2-80FF-3D660AAAEE7A}" type="slidenum">
              <a:rPr lang="en-GB" smtClean="0"/>
              <a:t>‹#›</a:t>
            </a:fld>
            <a:endParaRPr lang="en-GB"/>
          </a:p>
        </p:txBody>
      </p:sp>
    </p:spTree>
    <p:custDataLst>
      <p:tags r:id="rId1"/>
    </p:custDataLst>
    <p:extLst>
      <p:ext uri="{BB962C8B-B14F-4D97-AF65-F5344CB8AC3E}">
        <p14:creationId xmlns:p14="http://schemas.microsoft.com/office/powerpoint/2010/main" val="31551998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Long title text &amp; full screen image">
    <p:spTree>
      <p:nvGrpSpPr>
        <p:cNvPr id="1" name=""/>
        <p:cNvGrpSpPr/>
        <p:nvPr/>
      </p:nvGrpSpPr>
      <p:grpSpPr>
        <a:xfrm>
          <a:off x="0" y="0"/>
          <a:ext cx="0" cy="0"/>
          <a:chOff x="0" y="0"/>
          <a:chExt cx="0" cy="0"/>
        </a:xfrm>
      </p:grpSpPr>
      <p:sp>
        <p:nvSpPr>
          <p:cNvPr id="10" name="Picture Placeholder 9"/>
          <p:cNvSpPr>
            <a:spLocks noGrp="1"/>
          </p:cNvSpPr>
          <p:nvPr>
            <p:ph type="pic" sz="quarter" idx="13"/>
          </p:nvPr>
        </p:nvSpPr>
        <p:spPr>
          <a:xfrm>
            <a:off x="0" y="0"/>
            <a:ext cx="12192000" cy="6858000"/>
          </a:xfrm>
          <a:solidFill>
            <a:schemeClr val="bg1">
              <a:lumMod val="85000"/>
            </a:schemeClr>
          </a:solidFill>
        </p:spPr>
        <p:txBody>
          <a:bodyPr/>
          <a:lstStyle/>
          <a:p>
            <a:endParaRPr lang="en-GB"/>
          </a:p>
        </p:txBody>
      </p:sp>
      <p:sp>
        <p:nvSpPr>
          <p:cNvPr id="2" name="Title 1"/>
          <p:cNvSpPr>
            <a:spLocks noGrp="1"/>
          </p:cNvSpPr>
          <p:nvPr>
            <p:ph type="title"/>
          </p:nvPr>
        </p:nvSpPr>
        <p:spPr>
          <a:xfrm>
            <a:off x="371476" y="359944"/>
            <a:ext cx="5448300" cy="1468221"/>
          </a:xfrm>
        </p:spPr>
        <p:txBody>
          <a:bodyPr/>
          <a:lstStyle>
            <a:lvl1pPr>
              <a:defRPr>
                <a:solidFill>
                  <a:schemeClr val="bg1"/>
                </a:solidFill>
              </a:defRPr>
            </a:lvl1pPr>
          </a:lstStyle>
          <a:p>
            <a:r>
              <a:rPr lang="en-US" dirty="0"/>
              <a:t>Click to edit Master title style</a:t>
            </a:r>
            <a:endParaRPr lang="en-GB" dirty="0"/>
          </a:p>
        </p:txBody>
      </p:sp>
      <p:sp>
        <p:nvSpPr>
          <p:cNvPr id="3" name="Content Placeholder 2"/>
          <p:cNvSpPr>
            <a:spLocks noGrp="1"/>
          </p:cNvSpPr>
          <p:nvPr>
            <p:ph sz="half" idx="1"/>
          </p:nvPr>
        </p:nvSpPr>
        <p:spPr>
          <a:xfrm>
            <a:off x="371476" y="1930399"/>
            <a:ext cx="5181600" cy="4119563"/>
          </a:xfrm>
          <a:prstGeom prst="rect">
            <a:avLst/>
          </a:prstGeom>
        </p:spPr>
        <p:txBody>
          <a:bodyPr/>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Date Placeholder 4"/>
          <p:cNvSpPr>
            <a:spLocks noGrp="1"/>
          </p:cNvSpPr>
          <p:nvPr>
            <p:ph type="dt" sz="half" idx="10"/>
          </p:nvPr>
        </p:nvSpPr>
        <p:spPr/>
        <p:txBody>
          <a:bodyPr/>
          <a:lstStyle/>
          <a:p>
            <a:fld id="{2E6EF22D-7DBE-4099-99F0-B83DD9779912}" type="datetimeFigureOut">
              <a:rPr lang="en-GB" smtClean="0"/>
              <a:t>17/08/2023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623F64F-6692-49A2-80FF-3D660AAAEE7A}" type="slidenum">
              <a:rPr lang="en-GB" smtClean="0"/>
              <a:t>‹#›</a:t>
            </a:fld>
            <a:endParaRPr lang="en-GB"/>
          </a:p>
        </p:txBody>
      </p:sp>
    </p:spTree>
    <p:custDataLst>
      <p:tags r:id="rId1"/>
    </p:custDataLst>
    <p:extLst>
      <p:ext uri="{BB962C8B-B14F-4D97-AF65-F5344CB8AC3E}">
        <p14:creationId xmlns:p14="http://schemas.microsoft.com/office/powerpoint/2010/main" val="36627756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Text in bubble &amp; full screen image">
    <p:spTree>
      <p:nvGrpSpPr>
        <p:cNvPr id="1" name=""/>
        <p:cNvGrpSpPr/>
        <p:nvPr/>
      </p:nvGrpSpPr>
      <p:grpSpPr>
        <a:xfrm>
          <a:off x="0" y="0"/>
          <a:ext cx="0" cy="0"/>
          <a:chOff x="0" y="0"/>
          <a:chExt cx="0" cy="0"/>
        </a:xfrm>
      </p:grpSpPr>
      <p:sp>
        <p:nvSpPr>
          <p:cNvPr id="10" name="Picture Placeholder 9"/>
          <p:cNvSpPr>
            <a:spLocks noGrp="1"/>
          </p:cNvSpPr>
          <p:nvPr>
            <p:ph type="pic" sz="quarter" idx="13"/>
          </p:nvPr>
        </p:nvSpPr>
        <p:spPr>
          <a:xfrm>
            <a:off x="0" y="0"/>
            <a:ext cx="12192000" cy="6858000"/>
          </a:xfrm>
          <a:solidFill>
            <a:schemeClr val="bg1">
              <a:lumMod val="85000"/>
            </a:schemeClr>
          </a:solidFill>
        </p:spPr>
        <p:txBody>
          <a:bodyPr/>
          <a:lstStyle/>
          <a:p>
            <a:endParaRPr lang="en-GB"/>
          </a:p>
        </p:txBody>
      </p:sp>
      <p:sp>
        <p:nvSpPr>
          <p:cNvPr id="2" name="Title 1"/>
          <p:cNvSpPr>
            <a:spLocks noGrp="1"/>
          </p:cNvSpPr>
          <p:nvPr>
            <p:ph type="title"/>
          </p:nvPr>
        </p:nvSpPr>
        <p:spPr>
          <a:xfrm>
            <a:off x="621221" y="651774"/>
            <a:ext cx="3714140" cy="1021181"/>
          </a:xfrm>
        </p:spPr>
        <p:txBody>
          <a:bodyPr/>
          <a:lstStyle>
            <a:lvl1pPr>
              <a:defRPr>
                <a:solidFill>
                  <a:schemeClr val="bg1"/>
                </a:solidFill>
              </a:defRPr>
            </a:lvl1pPr>
          </a:lstStyle>
          <a:p>
            <a:r>
              <a:rPr lang="en-US" dirty="0"/>
              <a:t>Click to edit Master title style</a:t>
            </a:r>
            <a:endParaRPr lang="en-GB" dirty="0"/>
          </a:p>
        </p:txBody>
      </p:sp>
      <p:sp>
        <p:nvSpPr>
          <p:cNvPr id="3" name="Content Placeholder 2"/>
          <p:cNvSpPr>
            <a:spLocks noGrp="1"/>
          </p:cNvSpPr>
          <p:nvPr>
            <p:ph sz="half" idx="1"/>
          </p:nvPr>
        </p:nvSpPr>
        <p:spPr>
          <a:xfrm>
            <a:off x="621221" y="1614207"/>
            <a:ext cx="3714140" cy="4051479"/>
          </a:xfrm>
          <a:prstGeom prst="rect">
            <a:avLst/>
          </a:prstGeom>
        </p:spPr>
        <p:txBody>
          <a:bodyPr/>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Date Placeholder 4"/>
          <p:cNvSpPr>
            <a:spLocks noGrp="1"/>
          </p:cNvSpPr>
          <p:nvPr>
            <p:ph type="dt" sz="half" idx="10"/>
          </p:nvPr>
        </p:nvSpPr>
        <p:spPr/>
        <p:txBody>
          <a:bodyPr/>
          <a:lstStyle/>
          <a:p>
            <a:fld id="{2E6EF22D-7DBE-4099-99F0-B83DD9779912}" type="datetimeFigureOut">
              <a:rPr lang="en-GB" smtClean="0"/>
              <a:t>17/08/2023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623F64F-6692-49A2-80FF-3D660AAAEE7A}" type="slidenum">
              <a:rPr lang="en-GB" smtClean="0"/>
              <a:t>‹#›</a:t>
            </a:fld>
            <a:endParaRPr lang="en-GB"/>
          </a:p>
        </p:txBody>
      </p:sp>
    </p:spTree>
    <p:custDataLst>
      <p:tags r:id="rId1"/>
    </p:custDataLst>
    <p:extLst>
      <p:ext uri="{BB962C8B-B14F-4D97-AF65-F5344CB8AC3E}">
        <p14:creationId xmlns:p14="http://schemas.microsoft.com/office/powerpoint/2010/main" val="27811207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Key statistic">
    <p:spTree>
      <p:nvGrpSpPr>
        <p:cNvPr id="1" name=""/>
        <p:cNvGrpSpPr/>
        <p:nvPr/>
      </p:nvGrpSpPr>
      <p:grpSpPr>
        <a:xfrm>
          <a:off x="0" y="0"/>
          <a:ext cx="0" cy="0"/>
          <a:chOff x="0" y="0"/>
          <a:chExt cx="0" cy="0"/>
        </a:xfrm>
      </p:grpSpPr>
      <p:sp>
        <p:nvSpPr>
          <p:cNvPr id="8" name="Text Placeholder 7"/>
          <p:cNvSpPr>
            <a:spLocks noGrp="1"/>
          </p:cNvSpPr>
          <p:nvPr>
            <p:ph type="body" sz="quarter" idx="17"/>
          </p:nvPr>
        </p:nvSpPr>
        <p:spPr>
          <a:xfrm>
            <a:off x="377758" y="2033529"/>
            <a:ext cx="4368867" cy="3059113"/>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 name="Title 1"/>
          <p:cNvSpPr>
            <a:spLocks noGrp="1"/>
          </p:cNvSpPr>
          <p:nvPr>
            <p:ph type="title" hasCustomPrompt="1"/>
          </p:nvPr>
        </p:nvSpPr>
        <p:spPr>
          <a:xfrm>
            <a:off x="371476" y="182083"/>
            <a:ext cx="4459604" cy="1745777"/>
          </a:xfrm>
        </p:spPr>
        <p:txBody>
          <a:bodyPr bIns="0">
            <a:noAutofit/>
          </a:bodyPr>
          <a:lstStyle>
            <a:lvl1pPr>
              <a:defRPr sz="12600" kern="5000" spc="-700" baseline="0"/>
            </a:lvl1pPr>
          </a:lstStyle>
          <a:p>
            <a:r>
              <a:rPr lang="en-US" dirty="0"/>
              <a:t>XXX%</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t>17/08/2023</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6" name="Text Placeholder 7"/>
          <p:cNvSpPr>
            <a:spLocks noGrp="1"/>
          </p:cNvSpPr>
          <p:nvPr>
            <p:ph type="body" sz="quarter" idx="16"/>
          </p:nvPr>
        </p:nvSpPr>
        <p:spPr>
          <a:xfrm>
            <a:off x="377759" y="5365115"/>
            <a:ext cx="11334816"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cxnSp>
        <p:nvCxnSpPr>
          <p:cNvPr id="11" name="Straight Connector 10"/>
          <p:cNvCxnSpPr/>
          <p:nvPr userDrawn="1"/>
        </p:nvCxnSpPr>
        <p:spPr>
          <a:xfrm>
            <a:off x="479425" y="1874892"/>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34595795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userDrawn="1">
          <p15:clr>
            <a:srgbClr val="FBAE40"/>
          </p15:clr>
        </p15:guide>
        <p15:guide id="2" userDrawn="1">
          <p15:clr>
            <a:srgbClr val="FBAE40"/>
          </p15:clr>
        </p15:guide>
        <p15:guide id="3" orient="horz" pos="2160" userDrawn="1">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Full Screen Video - Option 1">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E6EF22D-7DBE-4099-99F0-B83DD9779912}" type="datetimeFigureOut">
              <a:rPr lang="en-GB" smtClean="0"/>
              <a:t>17/08/2023</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6623F64F-6692-49A2-80FF-3D660AAAEE7A}" type="slidenum">
              <a:rPr lang="en-GB" smtClean="0"/>
              <a:t>‹#›</a:t>
            </a:fld>
            <a:endParaRPr lang="en-GB"/>
          </a:p>
        </p:txBody>
      </p:sp>
      <p:sp>
        <p:nvSpPr>
          <p:cNvPr id="6" name="Picture Placeholder 5"/>
          <p:cNvSpPr>
            <a:spLocks noGrp="1"/>
          </p:cNvSpPr>
          <p:nvPr>
            <p:ph type="pic" sz="quarter" idx="13"/>
          </p:nvPr>
        </p:nvSpPr>
        <p:spPr>
          <a:xfrm>
            <a:off x="0" y="0"/>
            <a:ext cx="12192000" cy="5939790"/>
          </a:xfrm>
          <a:solidFill>
            <a:schemeClr val="bg1">
              <a:lumMod val="85000"/>
            </a:schemeClr>
          </a:solidFill>
        </p:spPr>
        <p:txBody>
          <a:bodyPr/>
          <a:lstStyle/>
          <a:p>
            <a:endParaRPr lang="en-GB"/>
          </a:p>
        </p:txBody>
      </p:sp>
    </p:spTree>
    <p:custDataLst>
      <p:tags r:id="rId1"/>
    </p:custDataLst>
    <p:extLst>
      <p:ext uri="{BB962C8B-B14F-4D97-AF65-F5344CB8AC3E}">
        <p14:creationId xmlns:p14="http://schemas.microsoft.com/office/powerpoint/2010/main" val="39103248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Divider slide">
    <p:spTree>
      <p:nvGrpSpPr>
        <p:cNvPr id="1" name=""/>
        <p:cNvGrpSpPr/>
        <p:nvPr/>
      </p:nvGrpSpPr>
      <p:grpSpPr>
        <a:xfrm>
          <a:off x="0" y="0"/>
          <a:ext cx="0" cy="0"/>
          <a:chOff x="0" y="0"/>
          <a:chExt cx="0" cy="0"/>
        </a:xfrm>
      </p:grpSpPr>
      <p:sp>
        <p:nvSpPr>
          <p:cNvPr id="13" name="Picture Placeholder 12"/>
          <p:cNvSpPr>
            <a:spLocks noGrp="1"/>
          </p:cNvSpPr>
          <p:nvPr>
            <p:ph type="pic" sz="quarter" idx="13"/>
          </p:nvPr>
        </p:nvSpPr>
        <p:spPr>
          <a:xfrm>
            <a:off x="0" y="0"/>
            <a:ext cx="12192000" cy="6858000"/>
          </a:xfrm>
          <a:prstGeom prst="rect">
            <a:avLst/>
          </a:prstGeom>
          <a:solidFill>
            <a:schemeClr val="bg1">
              <a:lumMod val="85000"/>
            </a:schemeClr>
          </a:solidFill>
          <a:ln>
            <a:noFill/>
          </a:ln>
        </p:spPr>
        <p:txBody>
          <a:bodyPr/>
          <a:lstStyle/>
          <a:p>
            <a:endParaRPr lang="en-GB"/>
          </a:p>
        </p:txBody>
      </p:sp>
      <p:sp>
        <p:nvSpPr>
          <p:cNvPr id="2" name="Title 1"/>
          <p:cNvSpPr>
            <a:spLocks noGrp="1"/>
          </p:cNvSpPr>
          <p:nvPr>
            <p:ph type="ctrTitle"/>
          </p:nvPr>
        </p:nvSpPr>
        <p:spPr>
          <a:xfrm>
            <a:off x="371288" y="1140293"/>
            <a:ext cx="5298141" cy="2412000"/>
          </a:xfrm>
        </p:spPr>
        <p:txBody>
          <a:bodyPr anchor="t">
            <a:noAutofit/>
          </a:bodyPr>
          <a:lstStyle>
            <a:lvl1pPr algn="l">
              <a:defRPr sz="4000" b="1" baseline="0">
                <a:solidFill>
                  <a:schemeClr val="bg1"/>
                </a:solidFill>
              </a:defRPr>
            </a:lvl1pPr>
          </a:lstStyle>
          <a:p>
            <a:r>
              <a:rPr lang="en-US" dirty="0"/>
              <a:t>Click to edit Master title style</a:t>
            </a:r>
            <a:endParaRPr lang="en-GB" dirty="0"/>
          </a:p>
        </p:txBody>
      </p:sp>
      <p:sp>
        <p:nvSpPr>
          <p:cNvPr id="4" name="Date Placeholder 3"/>
          <p:cNvSpPr>
            <a:spLocks noGrp="1"/>
          </p:cNvSpPr>
          <p:nvPr>
            <p:ph type="dt" sz="half" idx="10"/>
          </p:nvPr>
        </p:nvSpPr>
        <p:spPr/>
        <p:txBody>
          <a:bodyPr/>
          <a:lstStyle/>
          <a:p>
            <a:fld id="{2E6EF22D-7DBE-4099-99F0-B83DD9779912}" type="datetimeFigureOut">
              <a:rPr lang="en-GB" smtClean="0"/>
              <a:t>17/08/2023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623F64F-6692-49A2-80FF-3D660AAAEE7A}" type="slidenum">
              <a:rPr lang="en-GB" smtClean="0"/>
              <a:t>‹#›</a:t>
            </a:fld>
            <a:endParaRPr lang="en-GB"/>
          </a:p>
        </p:txBody>
      </p:sp>
      <p:sp>
        <p:nvSpPr>
          <p:cNvPr id="16" name="Text Placeholder 14"/>
          <p:cNvSpPr>
            <a:spLocks noGrp="1"/>
          </p:cNvSpPr>
          <p:nvPr>
            <p:ph type="body" sz="quarter" idx="14" hasCustomPrompt="1"/>
          </p:nvPr>
        </p:nvSpPr>
        <p:spPr>
          <a:xfrm>
            <a:off x="371288" y="651155"/>
            <a:ext cx="6450012" cy="352613"/>
          </a:xfrm>
        </p:spPr>
        <p:txBody>
          <a:bodyPr>
            <a:normAutofit/>
          </a:bodyPr>
          <a:lstStyle>
            <a:lvl1pPr marL="0" algn="l" defTabSz="914400" rtl="0" eaLnBrk="1" latinLnBrk="0" hangingPunct="1">
              <a:lnSpc>
                <a:spcPct val="90000"/>
              </a:lnSpc>
              <a:spcBef>
                <a:spcPct val="0"/>
              </a:spcBef>
              <a:buNone/>
              <a:defRPr lang="en-US" sz="1800" b="1" kern="1200" spc="30" baseline="0" dirty="0" smtClean="0">
                <a:solidFill>
                  <a:schemeClr val="bg1"/>
                </a:solidFill>
                <a:latin typeface="+mj-lt"/>
                <a:ea typeface="+mj-ea"/>
                <a:cs typeface="+mj-cs"/>
              </a:defRPr>
            </a:lvl1pPr>
          </a:lstStyle>
          <a:p>
            <a:pPr lvl="0"/>
            <a:r>
              <a:rPr lang="en-US" dirty="0"/>
              <a:t>EDIT MASTER TEXT STYLES</a:t>
            </a:r>
          </a:p>
        </p:txBody>
      </p:sp>
    </p:spTree>
    <p:custDataLst>
      <p:tags r:id="rId1"/>
    </p:custDataLst>
    <p:extLst>
      <p:ext uri="{BB962C8B-B14F-4D97-AF65-F5344CB8AC3E}">
        <p14:creationId xmlns:p14="http://schemas.microsoft.com/office/powerpoint/2010/main" val="24591082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os="302">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4x Video - Option 1">
    <p:spTree>
      <p:nvGrpSpPr>
        <p:cNvPr id="1" name=""/>
        <p:cNvGrpSpPr/>
        <p:nvPr/>
      </p:nvGrpSpPr>
      <p:grpSpPr>
        <a:xfrm>
          <a:off x="0" y="0"/>
          <a:ext cx="0" cy="0"/>
          <a:chOff x="0" y="0"/>
          <a:chExt cx="0" cy="0"/>
        </a:xfrm>
      </p:grpSpPr>
      <p:sp>
        <p:nvSpPr>
          <p:cNvPr id="6" name="Picture Placeholder 5"/>
          <p:cNvSpPr>
            <a:spLocks noGrp="1"/>
          </p:cNvSpPr>
          <p:nvPr>
            <p:ph type="pic" sz="quarter" idx="13"/>
          </p:nvPr>
        </p:nvSpPr>
        <p:spPr>
          <a:xfrm>
            <a:off x="479425" y="447473"/>
            <a:ext cx="5535613" cy="2435428"/>
          </a:xfrm>
          <a:solidFill>
            <a:schemeClr val="bg1">
              <a:lumMod val="85000"/>
            </a:schemeClr>
          </a:solidFill>
        </p:spPr>
        <p:txBody>
          <a:bodyPr/>
          <a:lstStyle/>
          <a:p>
            <a:endParaRPr lang="en-GB" dirty="0"/>
          </a:p>
        </p:txBody>
      </p:sp>
      <p:sp>
        <p:nvSpPr>
          <p:cNvPr id="17" name="Picture Placeholder 5"/>
          <p:cNvSpPr>
            <a:spLocks noGrp="1"/>
          </p:cNvSpPr>
          <p:nvPr>
            <p:ph type="pic" sz="quarter" idx="14"/>
          </p:nvPr>
        </p:nvSpPr>
        <p:spPr>
          <a:xfrm>
            <a:off x="6176962" y="447472"/>
            <a:ext cx="5535613" cy="2435428"/>
          </a:xfrm>
          <a:solidFill>
            <a:schemeClr val="bg1">
              <a:lumMod val="85000"/>
            </a:schemeClr>
          </a:solidFill>
        </p:spPr>
        <p:txBody>
          <a:bodyPr/>
          <a:lstStyle/>
          <a:p>
            <a:endParaRPr lang="en-GB" dirty="0"/>
          </a:p>
        </p:txBody>
      </p:sp>
      <p:sp>
        <p:nvSpPr>
          <p:cNvPr id="18" name="Picture Placeholder 5"/>
          <p:cNvSpPr>
            <a:spLocks noGrp="1"/>
          </p:cNvSpPr>
          <p:nvPr>
            <p:ph type="pic" sz="quarter" idx="15"/>
          </p:nvPr>
        </p:nvSpPr>
        <p:spPr>
          <a:xfrm>
            <a:off x="6177278" y="3063315"/>
            <a:ext cx="5535613" cy="2435428"/>
          </a:xfrm>
          <a:solidFill>
            <a:schemeClr val="bg1">
              <a:lumMod val="85000"/>
            </a:schemeClr>
          </a:solidFill>
        </p:spPr>
        <p:txBody>
          <a:bodyPr/>
          <a:lstStyle/>
          <a:p>
            <a:endParaRPr lang="en-GB" dirty="0"/>
          </a:p>
        </p:txBody>
      </p:sp>
      <p:sp>
        <p:nvSpPr>
          <p:cNvPr id="19" name="Picture Placeholder 5"/>
          <p:cNvSpPr>
            <a:spLocks noGrp="1"/>
          </p:cNvSpPr>
          <p:nvPr>
            <p:ph type="pic" sz="quarter" idx="16"/>
          </p:nvPr>
        </p:nvSpPr>
        <p:spPr>
          <a:xfrm>
            <a:off x="479425" y="3058519"/>
            <a:ext cx="5535613" cy="2435428"/>
          </a:xfrm>
          <a:solidFill>
            <a:schemeClr val="bg1">
              <a:lumMod val="85000"/>
            </a:schemeClr>
          </a:solidFill>
        </p:spPr>
        <p:txBody>
          <a:bodyPr/>
          <a:lstStyle/>
          <a:p>
            <a:endParaRPr lang="en-GB" dirty="0"/>
          </a:p>
        </p:txBody>
      </p:sp>
      <p:sp>
        <p:nvSpPr>
          <p:cNvPr id="2" name="Date Placeholder 1"/>
          <p:cNvSpPr>
            <a:spLocks noGrp="1"/>
          </p:cNvSpPr>
          <p:nvPr>
            <p:ph type="dt" sz="half" idx="10"/>
          </p:nvPr>
        </p:nvSpPr>
        <p:spPr/>
        <p:txBody>
          <a:bodyPr/>
          <a:lstStyle/>
          <a:p>
            <a:fld id="{2E6EF22D-7DBE-4099-99F0-B83DD9779912}" type="datetimeFigureOut">
              <a:rPr lang="en-GB" smtClean="0"/>
              <a:t>17/08/2023</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6623F64F-6692-49A2-80FF-3D660AAAEE7A}" type="slidenum">
              <a:rPr lang="en-GB" smtClean="0"/>
              <a:t>‹#›</a:t>
            </a:fld>
            <a:endParaRPr lang="en-GB"/>
          </a:p>
        </p:txBody>
      </p:sp>
    </p:spTree>
    <p:custDataLst>
      <p:tags r:id="rId1"/>
    </p:custDataLst>
    <p:extLst>
      <p:ext uri="{BB962C8B-B14F-4D97-AF65-F5344CB8AC3E}">
        <p14:creationId xmlns:p14="http://schemas.microsoft.com/office/powerpoint/2010/main" val="33251678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Full screen video - Option 2">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D4DE1B2C-E2EB-4D98-843F-9CDD27271EB2}"/>
              </a:ext>
            </a:extLst>
          </p:cNvPr>
          <p:cNvSpPr>
            <a:spLocks noGrp="1"/>
          </p:cNvSpPr>
          <p:nvPr>
            <p:ph type="dt" sz="half" idx="10"/>
          </p:nvPr>
        </p:nvSpPr>
        <p:spPr/>
        <p:txBody>
          <a:bodyPr/>
          <a:lstStyle/>
          <a:p>
            <a:fld id="{2E6EF22D-7DBE-4099-99F0-B83DD9779912}" type="datetimeFigureOut">
              <a:rPr lang="en-GB" smtClean="0"/>
              <a:pPr/>
              <a:t>17/08/2023</a:t>
            </a:fld>
            <a:endParaRPr lang="en-GB" dirty="0"/>
          </a:p>
        </p:txBody>
      </p:sp>
      <p:sp>
        <p:nvSpPr>
          <p:cNvPr id="4" name="Footer Placeholder 3">
            <a:extLst>
              <a:ext uri="{FF2B5EF4-FFF2-40B4-BE49-F238E27FC236}">
                <a16:creationId xmlns:a16="http://schemas.microsoft.com/office/drawing/2014/main" id="{09B3BE8F-C639-42D5-B26C-D4093C446871}"/>
              </a:ext>
            </a:extLst>
          </p:cNvPr>
          <p:cNvSpPr>
            <a:spLocks noGrp="1"/>
          </p:cNvSpPr>
          <p:nvPr>
            <p:ph type="ftr" sz="quarter" idx="11"/>
          </p:nvPr>
        </p:nvSpPr>
        <p:spPr/>
        <p:txBody>
          <a:bodyPr/>
          <a:lstStyle/>
          <a:p>
            <a:endParaRPr lang="en-GB" dirty="0"/>
          </a:p>
        </p:txBody>
      </p:sp>
      <p:sp>
        <p:nvSpPr>
          <p:cNvPr id="5" name="Slide Number Placeholder 4">
            <a:extLst>
              <a:ext uri="{FF2B5EF4-FFF2-40B4-BE49-F238E27FC236}">
                <a16:creationId xmlns:a16="http://schemas.microsoft.com/office/drawing/2014/main" id="{348228E9-593B-43BF-9FE7-6F9613A7A563}"/>
              </a:ext>
            </a:extLst>
          </p:cNvPr>
          <p:cNvSpPr>
            <a:spLocks noGrp="1"/>
          </p:cNvSpPr>
          <p:nvPr>
            <p:ph type="sldNum" sz="quarter" idx="12"/>
          </p:nvPr>
        </p:nvSpPr>
        <p:spPr/>
        <p:txBody>
          <a:bodyPr/>
          <a:lstStyle/>
          <a:p>
            <a:fld id="{6623F64F-6692-49A2-80FF-3D660AAAEE7A}" type="slidenum">
              <a:rPr lang="en-GB" smtClean="0"/>
              <a:pPr/>
              <a:t>‹#›</a:t>
            </a:fld>
            <a:endParaRPr lang="en-GB" dirty="0"/>
          </a:p>
        </p:txBody>
      </p:sp>
      <p:sp>
        <p:nvSpPr>
          <p:cNvPr id="7" name="Media Placeholder 6">
            <a:extLst>
              <a:ext uri="{FF2B5EF4-FFF2-40B4-BE49-F238E27FC236}">
                <a16:creationId xmlns:a16="http://schemas.microsoft.com/office/drawing/2014/main" id="{89F17558-6D60-4901-A0B6-C4274AAB5238}"/>
              </a:ext>
            </a:extLst>
          </p:cNvPr>
          <p:cNvSpPr>
            <a:spLocks noGrp="1"/>
          </p:cNvSpPr>
          <p:nvPr>
            <p:ph type="media" sz="quarter" idx="13"/>
          </p:nvPr>
        </p:nvSpPr>
        <p:spPr>
          <a:xfrm>
            <a:off x="0" y="0"/>
            <a:ext cx="12192000" cy="6858000"/>
          </a:xfrm>
        </p:spPr>
        <p:txBody>
          <a:bodyPr/>
          <a:lstStyle/>
          <a:p>
            <a:endParaRPr lang="en-GB"/>
          </a:p>
        </p:txBody>
      </p:sp>
    </p:spTree>
    <p:custDataLst>
      <p:tags r:id="rId1"/>
    </p:custDataLst>
    <p:extLst>
      <p:ext uri="{BB962C8B-B14F-4D97-AF65-F5344CB8AC3E}">
        <p14:creationId xmlns:p14="http://schemas.microsoft.com/office/powerpoint/2010/main" val="18106036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2" name="Title 1"/>
          <p:cNvSpPr>
            <a:spLocks noGrp="1"/>
          </p:cNvSpPr>
          <p:nvPr>
            <p:ph type="title"/>
          </p:nvPr>
        </p:nvSpPr>
        <p:spPr>
          <a:xfrm>
            <a:off x="371476" y="359944"/>
            <a:ext cx="8216264" cy="3190976"/>
          </a:xfrm>
        </p:spPr>
        <p:txBody>
          <a:bodyPr>
            <a:noAutofit/>
          </a:bodyPr>
          <a:lstStyle>
            <a:lvl1pPr>
              <a:defRPr sz="4400" b="0">
                <a:solidFill>
                  <a:schemeClr val="tx2"/>
                </a:solidFill>
              </a:defRPr>
            </a:lvl1p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17/08/2023</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14" name="Text Placeholder 13"/>
          <p:cNvSpPr>
            <a:spLocks noGrp="1"/>
          </p:cNvSpPr>
          <p:nvPr>
            <p:ph type="body" sz="quarter" idx="13"/>
          </p:nvPr>
        </p:nvSpPr>
        <p:spPr>
          <a:xfrm>
            <a:off x="535312" y="3773511"/>
            <a:ext cx="2858127" cy="357149"/>
          </a:xfrm>
        </p:spPr>
        <p:txBody>
          <a:bodyPr/>
          <a:lstStyle>
            <a:lvl1pPr>
              <a:defRPr>
                <a:solidFill>
                  <a:schemeClr val="bg2"/>
                </a:solidFill>
              </a:defRPr>
            </a:lvl1pPr>
            <a:lvl2pPr marL="0" indent="0">
              <a:buNone/>
              <a:defRPr/>
            </a:lvl2pPr>
          </a:lstStyle>
          <a:p>
            <a:pPr lvl="0"/>
            <a:r>
              <a:rPr lang="en-US" dirty="0"/>
              <a:t>Edit Master text styles</a:t>
            </a:r>
          </a:p>
        </p:txBody>
      </p:sp>
      <p:sp>
        <p:nvSpPr>
          <p:cNvPr id="17" name="Picture Placeholder 15"/>
          <p:cNvSpPr>
            <a:spLocks noGrp="1"/>
          </p:cNvSpPr>
          <p:nvPr>
            <p:ph type="pic" sz="quarter" idx="14"/>
          </p:nvPr>
        </p:nvSpPr>
        <p:spPr>
          <a:xfrm>
            <a:off x="477203" y="4393565"/>
            <a:ext cx="1092517" cy="1092518"/>
          </a:xfrm>
          <a:prstGeom prst="ellipse">
            <a:avLst/>
          </a:prstGeom>
        </p:spPr>
        <p:txBody>
          <a:bodyPr>
            <a:normAutofit/>
          </a:bodyPr>
          <a:lstStyle>
            <a:lvl1pPr>
              <a:defRPr sz="1100">
                <a:solidFill>
                  <a:schemeClr val="bg2"/>
                </a:solidFill>
              </a:defRPr>
            </a:lvl1pPr>
          </a:lstStyle>
          <a:p>
            <a:endParaRPr lang="en-GB" dirty="0"/>
          </a:p>
        </p:txBody>
      </p:sp>
      <p:sp>
        <p:nvSpPr>
          <p:cNvPr id="8" name="Freeform 8"/>
          <p:cNvSpPr>
            <a:spLocks/>
          </p:cNvSpPr>
          <p:nvPr userDrawn="1"/>
        </p:nvSpPr>
        <p:spPr bwMode="auto">
          <a:xfrm>
            <a:off x="463293" y="3652420"/>
            <a:ext cx="3019046" cy="576786"/>
          </a:xfrm>
          <a:custGeom>
            <a:avLst/>
            <a:gdLst>
              <a:gd name="T0" fmla="*/ 26 w 716"/>
              <a:gd name="T1" fmla="*/ 2 h 132"/>
              <a:gd name="T2" fmla="*/ 26 w 716"/>
              <a:gd name="T3" fmla="*/ 0 h 132"/>
              <a:gd name="T4" fmla="*/ 13 w 716"/>
              <a:gd name="T5" fmla="*/ 3 h 132"/>
              <a:gd name="T6" fmla="*/ 4 w 716"/>
              <a:gd name="T7" fmla="*/ 11 h 132"/>
              <a:gd name="T8" fmla="*/ 0 w 716"/>
              <a:gd name="T9" fmla="*/ 26 h 132"/>
              <a:gd name="T10" fmla="*/ 0 w 716"/>
              <a:gd name="T11" fmla="*/ 132 h 132"/>
              <a:gd name="T12" fmla="*/ 690 w 716"/>
              <a:gd name="T13" fmla="*/ 132 h 132"/>
              <a:gd name="T14" fmla="*/ 702 w 716"/>
              <a:gd name="T15" fmla="*/ 128 h 132"/>
              <a:gd name="T16" fmla="*/ 711 w 716"/>
              <a:gd name="T17" fmla="*/ 121 h 132"/>
              <a:gd name="T18" fmla="*/ 716 w 716"/>
              <a:gd name="T19" fmla="*/ 106 h 132"/>
              <a:gd name="T20" fmla="*/ 716 w 716"/>
              <a:gd name="T21" fmla="*/ 26 h 132"/>
              <a:gd name="T22" fmla="*/ 712 w 716"/>
              <a:gd name="T23" fmla="*/ 13 h 132"/>
              <a:gd name="T24" fmla="*/ 705 w 716"/>
              <a:gd name="T25" fmla="*/ 4 h 132"/>
              <a:gd name="T26" fmla="*/ 690 w 716"/>
              <a:gd name="T27" fmla="*/ 0 h 132"/>
              <a:gd name="T28" fmla="*/ 26 w 716"/>
              <a:gd name="T29" fmla="*/ 0 h 132"/>
              <a:gd name="T30" fmla="*/ 26 w 716"/>
              <a:gd name="T31" fmla="*/ 2 h 132"/>
              <a:gd name="T32" fmla="*/ 26 w 716"/>
              <a:gd name="T33" fmla="*/ 4 h 132"/>
              <a:gd name="T34" fmla="*/ 690 w 716"/>
              <a:gd name="T35" fmla="*/ 4 h 132"/>
              <a:gd name="T36" fmla="*/ 702 w 716"/>
              <a:gd name="T37" fmla="*/ 7 h 132"/>
              <a:gd name="T38" fmla="*/ 710 w 716"/>
              <a:gd name="T39" fmla="*/ 19 h 132"/>
              <a:gd name="T40" fmla="*/ 711 w 716"/>
              <a:gd name="T41" fmla="*/ 24 h 132"/>
              <a:gd name="T42" fmla="*/ 712 w 716"/>
              <a:gd name="T43" fmla="*/ 25 h 132"/>
              <a:gd name="T44" fmla="*/ 712 w 716"/>
              <a:gd name="T45" fmla="*/ 25 h 132"/>
              <a:gd name="T46" fmla="*/ 712 w 716"/>
              <a:gd name="T47" fmla="*/ 26 h 132"/>
              <a:gd name="T48" fmla="*/ 712 w 716"/>
              <a:gd name="T49" fmla="*/ 106 h 132"/>
              <a:gd name="T50" fmla="*/ 708 w 716"/>
              <a:gd name="T51" fmla="*/ 118 h 132"/>
              <a:gd name="T52" fmla="*/ 697 w 716"/>
              <a:gd name="T53" fmla="*/ 126 h 132"/>
              <a:gd name="T54" fmla="*/ 692 w 716"/>
              <a:gd name="T55" fmla="*/ 127 h 132"/>
              <a:gd name="T56" fmla="*/ 690 w 716"/>
              <a:gd name="T57" fmla="*/ 128 h 132"/>
              <a:gd name="T58" fmla="*/ 690 w 716"/>
              <a:gd name="T59" fmla="*/ 128 h 132"/>
              <a:gd name="T60" fmla="*/ 690 w 716"/>
              <a:gd name="T61" fmla="*/ 128 h 132"/>
              <a:gd name="T62" fmla="*/ 4 w 716"/>
              <a:gd name="T63" fmla="*/ 128 h 132"/>
              <a:gd name="T64" fmla="*/ 4 w 716"/>
              <a:gd name="T65" fmla="*/ 26 h 132"/>
              <a:gd name="T66" fmla="*/ 7 w 716"/>
              <a:gd name="T67" fmla="*/ 13 h 132"/>
              <a:gd name="T68" fmla="*/ 19 w 716"/>
              <a:gd name="T69" fmla="*/ 5 h 132"/>
              <a:gd name="T70" fmla="*/ 24 w 716"/>
              <a:gd name="T71" fmla="*/ 4 h 132"/>
              <a:gd name="T72" fmla="*/ 25 w 716"/>
              <a:gd name="T73" fmla="*/ 4 h 132"/>
              <a:gd name="T74" fmla="*/ 25 w 716"/>
              <a:gd name="T75" fmla="*/ 4 h 132"/>
              <a:gd name="T76" fmla="*/ 26 w 716"/>
              <a:gd name="T77" fmla="*/ 4 h 132"/>
              <a:gd name="T78" fmla="*/ 26 w 716"/>
              <a:gd name="T79" fmla="*/ 2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716" h="132">
                <a:moveTo>
                  <a:pt x="26" y="2"/>
                </a:moveTo>
                <a:cubicBezTo>
                  <a:pt x="26" y="0"/>
                  <a:pt x="26" y="0"/>
                  <a:pt x="26" y="0"/>
                </a:cubicBezTo>
                <a:cubicBezTo>
                  <a:pt x="25" y="0"/>
                  <a:pt x="19" y="0"/>
                  <a:pt x="13" y="3"/>
                </a:cubicBezTo>
                <a:cubicBezTo>
                  <a:pt x="9" y="4"/>
                  <a:pt x="6" y="7"/>
                  <a:pt x="4" y="11"/>
                </a:cubicBezTo>
                <a:cubicBezTo>
                  <a:pt x="1" y="14"/>
                  <a:pt x="0" y="19"/>
                  <a:pt x="0" y="26"/>
                </a:cubicBezTo>
                <a:cubicBezTo>
                  <a:pt x="0" y="132"/>
                  <a:pt x="0" y="132"/>
                  <a:pt x="0" y="132"/>
                </a:cubicBezTo>
                <a:cubicBezTo>
                  <a:pt x="690" y="132"/>
                  <a:pt x="690" y="132"/>
                  <a:pt x="690" y="132"/>
                </a:cubicBezTo>
                <a:cubicBezTo>
                  <a:pt x="690" y="132"/>
                  <a:pt x="696" y="132"/>
                  <a:pt x="702" y="128"/>
                </a:cubicBezTo>
                <a:cubicBezTo>
                  <a:pt x="706" y="127"/>
                  <a:pt x="709" y="124"/>
                  <a:pt x="711" y="121"/>
                </a:cubicBezTo>
                <a:cubicBezTo>
                  <a:pt x="714" y="117"/>
                  <a:pt x="716" y="112"/>
                  <a:pt x="716" y="106"/>
                </a:cubicBezTo>
                <a:cubicBezTo>
                  <a:pt x="716" y="26"/>
                  <a:pt x="716" y="26"/>
                  <a:pt x="716" y="26"/>
                </a:cubicBezTo>
                <a:cubicBezTo>
                  <a:pt x="716" y="25"/>
                  <a:pt x="716" y="19"/>
                  <a:pt x="712" y="13"/>
                </a:cubicBezTo>
                <a:cubicBezTo>
                  <a:pt x="711" y="9"/>
                  <a:pt x="708" y="6"/>
                  <a:pt x="705" y="4"/>
                </a:cubicBezTo>
                <a:cubicBezTo>
                  <a:pt x="701" y="1"/>
                  <a:pt x="696" y="0"/>
                  <a:pt x="690" y="0"/>
                </a:cubicBezTo>
                <a:cubicBezTo>
                  <a:pt x="26" y="0"/>
                  <a:pt x="26" y="0"/>
                  <a:pt x="26" y="0"/>
                </a:cubicBezTo>
                <a:cubicBezTo>
                  <a:pt x="26" y="2"/>
                  <a:pt x="26" y="2"/>
                  <a:pt x="26" y="2"/>
                </a:cubicBezTo>
                <a:cubicBezTo>
                  <a:pt x="26" y="4"/>
                  <a:pt x="26" y="4"/>
                  <a:pt x="26" y="4"/>
                </a:cubicBezTo>
                <a:cubicBezTo>
                  <a:pt x="690" y="4"/>
                  <a:pt x="690" y="4"/>
                  <a:pt x="690" y="4"/>
                </a:cubicBezTo>
                <a:cubicBezTo>
                  <a:pt x="695" y="4"/>
                  <a:pt x="699" y="5"/>
                  <a:pt x="702" y="7"/>
                </a:cubicBezTo>
                <a:cubicBezTo>
                  <a:pt x="707" y="10"/>
                  <a:pt x="709" y="15"/>
                  <a:pt x="710" y="19"/>
                </a:cubicBezTo>
                <a:cubicBezTo>
                  <a:pt x="711" y="21"/>
                  <a:pt x="711" y="22"/>
                  <a:pt x="711" y="24"/>
                </a:cubicBezTo>
                <a:cubicBezTo>
                  <a:pt x="711" y="24"/>
                  <a:pt x="712" y="25"/>
                  <a:pt x="712" y="25"/>
                </a:cubicBezTo>
                <a:cubicBezTo>
                  <a:pt x="712" y="25"/>
                  <a:pt x="712" y="25"/>
                  <a:pt x="712" y="25"/>
                </a:cubicBezTo>
                <a:cubicBezTo>
                  <a:pt x="712" y="26"/>
                  <a:pt x="712" y="26"/>
                  <a:pt x="712" y="26"/>
                </a:cubicBezTo>
                <a:cubicBezTo>
                  <a:pt x="712" y="106"/>
                  <a:pt x="712" y="106"/>
                  <a:pt x="712" y="106"/>
                </a:cubicBezTo>
                <a:cubicBezTo>
                  <a:pt x="712" y="111"/>
                  <a:pt x="710" y="115"/>
                  <a:pt x="708" y="118"/>
                </a:cubicBezTo>
                <a:cubicBezTo>
                  <a:pt x="705" y="123"/>
                  <a:pt x="701" y="125"/>
                  <a:pt x="697" y="126"/>
                </a:cubicBezTo>
                <a:cubicBezTo>
                  <a:pt x="695" y="127"/>
                  <a:pt x="693" y="127"/>
                  <a:pt x="692" y="127"/>
                </a:cubicBezTo>
                <a:cubicBezTo>
                  <a:pt x="691" y="127"/>
                  <a:pt x="690" y="128"/>
                  <a:pt x="690" y="128"/>
                </a:cubicBezTo>
                <a:cubicBezTo>
                  <a:pt x="690" y="128"/>
                  <a:pt x="690" y="128"/>
                  <a:pt x="690" y="128"/>
                </a:cubicBezTo>
                <a:cubicBezTo>
                  <a:pt x="690" y="128"/>
                  <a:pt x="690" y="128"/>
                  <a:pt x="690" y="128"/>
                </a:cubicBezTo>
                <a:cubicBezTo>
                  <a:pt x="4" y="128"/>
                  <a:pt x="4" y="128"/>
                  <a:pt x="4" y="128"/>
                </a:cubicBezTo>
                <a:cubicBezTo>
                  <a:pt x="4" y="26"/>
                  <a:pt x="4" y="26"/>
                  <a:pt x="4" y="26"/>
                </a:cubicBezTo>
                <a:cubicBezTo>
                  <a:pt x="4" y="20"/>
                  <a:pt x="5" y="16"/>
                  <a:pt x="7" y="13"/>
                </a:cubicBezTo>
                <a:cubicBezTo>
                  <a:pt x="10" y="8"/>
                  <a:pt x="15" y="6"/>
                  <a:pt x="19" y="5"/>
                </a:cubicBezTo>
                <a:cubicBezTo>
                  <a:pt x="21" y="4"/>
                  <a:pt x="22" y="4"/>
                  <a:pt x="24" y="4"/>
                </a:cubicBezTo>
                <a:cubicBezTo>
                  <a:pt x="24" y="4"/>
                  <a:pt x="25" y="4"/>
                  <a:pt x="25" y="4"/>
                </a:cubicBezTo>
                <a:cubicBezTo>
                  <a:pt x="25" y="4"/>
                  <a:pt x="25" y="4"/>
                  <a:pt x="25" y="4"/>
                </a:cubicBezTo>
                <a:cubicBezTo>
                  <a:pt x="26" y="4"/>
                  <a:pt x="26" y="4"/>
                  <a:pt x="26" y="4"/>
                </a:cubicBezTo>
                <a:lnTo>
                  <a:pt x="26" y="2"/>
                </a:ln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GB"/>
          </a:p>
        </p:txBody>
      </p:sp>
    </p:spTree>
    <p:custDataLst>
      <p:tags r:id="rId1"/>
    </p:custDataLst>
    <p:extLst>
      <p:ext uri="{BB962C8B-B14F-4D97-AF65-F5344CB8AC3E}">
        <p14:creationId xmlns:p14="http://schemas.microsoft.com/office/powerpoint/2010/main" val="7128985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Quote with image">
    <p:spTree>
      <p:nvGrpSpPr>
        <p:cNvPr id="1" name=""/>
        <p:cNvGrpSpPr/>
        <p:nvPr/>
      </p:nvGrpSpPr>
      <p:grpSpPr>
        <a:xfrm>
          <a:off x="0" y="0"/>
          <a:ext cx="0" cy="0"/>
          <a:chOff x="0" y="0"/>
          <a:chExt cx="0" cy="0"/>
        </a:xfrm>
      </p:grpSpPr>
      <p:sp>
        <p:nvSpPr>
          <p:cNvPr id="2" name="Title 1"/>
          <p:cNvSpPr>
            <a:spLocks noGrp="1"/>
          </p:cNvSpPr>
          <p:nvPr>
            <p:ph type="title"/>
          </p:nvPr>
        </p:nvSpPr>
        <p:spPr>
          <a:xfrm>
            <a:off x="371476" y="359944"/>
            <a:ext cx="8216264" cy="3190976"/>
          </a:xfrm>
        </p:spPr>
        <p:txBody>
          <a:bodyPr>
            <a:noAutofit/>
          </a:bodyPr>
          <a:lstStyle>
            <a:lvl1pPr>
              <a:defRPr sz="4400" b="0">
                <a:solidFill>
                  <a:schemeClr val="tx2"/>
                </a:solidFill>
              </a:defRPr>
            </a:lvl1p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17/08/2023</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14" name="Text Placeholder 13"/>
          <p:cNvSpPr>
            <a:spLocks noGrp="1"/>
          </p:cNvSpPr>
          <p:nvPr>
            <p:ph type="body" sz="quarter" idx="13"/>
          </p:nvPr>
        </p:nvSpPr>
        <p:spPr>
          <a:xfrm>
            <a:off x="535312" y="3773511"/>
            <a:ext cx="2858127" cy="357149"/>
          </a:xfrm>
        </p:spPr>
        <p:txBody>
          <a:bodyPr/>
          <a:lstStyle>
            <a:lvl1pPr>
              <a:defRPr>
                <a:solidFill>
                  <a:schemeClr val="bg2"/>
                </a:solidFill>
              </a:defRPr>
            </a:lvl1pPr>
            <a:lvl2pPr marL="0" indent="0">
              <a:buNone/>
              <a:defRPr/>
            </a:lvl2pPr>
          </a:lstStyle>
          <a:p>
            <a:pPr lvl="0"/>
            <a:r>
              <a:rPr lang="en-US" dirty="0"/>
              <a:t>Edit Master text styles</a:t>
            </a:r>
          </a:p>
        </p:txBody>
      </p:sp>
      <p:sp>
        <p:nvSpPr>
          <p:cNvPr id="17" name="Picture Placeholder 15"/>
          <p:cNvSpPr>
            <a:spLocks noGrp="1"/>
          </p:cNvSpPr>
          <p:nvPr>
            <p:ph type="pic" sz="quarter" idx="14"/>
          </p:nvPr>
        </p:nvSpPr>
        <p:spPr>
          <a:xfrm>
            <a:off x="477203" y="4393565"/>
            <a:ext cx="1092517" cy="1092518"/>
          </a:xfrm>
          <a:prstGeom prst="ellipse">
            <a:avLst/>
          </a:prstGeom>
        </p:spPr>
        <p:txBody>
          <a:bodyPr>
            <a:normAutofit/>
          </a:bodyPr>
          <a:lstStyle>
            <a:lvl1pPr>
              <a:defRPr sz="1100">
                <a:solidFill>
                  <a:schemeClr val="bg2"/>
                </a:solidFill>
              </a:defRPr>
            </a:lvl1pPr>
          </a:lstStyle>
          <a:p>
            <a:endParaRPr lang="en-GB" dirty="0"/>
          </a:p>
        </p:txBody>
      </p:sp>
      <p:sp>
        <p:nvSpPr>
          <p:cNvPr id="12" name="Picture Placeholder 8"/>
          <p:cNvSpPr>
            <a:spLocks noGrp="1"/>
          </p:cNvSpPr>
          <p:nvPr>
            <p:ph type="pic" sz="quarter" idx="16"/>
          </p:nvPr>
        </p:nvSpPr>
        <p:spPr>
          <a:xfrm>
            <a:off x="8313420" y="-9729"/>
            <a:ext cx="3878580" cy="5948364"/>
          </a:xfrm>
          <a:prstGeom prst="rect">
            <a:avLst/>
          </a:prstGeom>
          <a:solidFill>
            <a:schemeClr val="bg1">
              <a:lumMod val="85000"/>
            </a:schemeClr>
          </a:solidFill>
        </p:spPr>
        <p:txBody>
          <a:bodyPr/>
          <a:lstStyle>
            <a:lvl1pPr>
              <a:defRPr>
                <a:solidFill>
                  <a:schemeClr val="bg2"/>
                </a:solidFill>
              </a:defRPr>
            </a:lvl1pPr>
          </a:lstStyle>
          <a:p>
            <a:endParaRPr lang="en-GB" dirty="0"/>
          </a:p>
        </p:txBody>
      </p:sp>
      <p:sp>
        <p:nvSpPr>
          <p:cNvPr id="9" name="Freeform 8"/>
          <p:cNvSpPr>
            <a:spLocks/>
          </p:cNvSpPr>
          <p:nvPr userDrawn="1"/>
        </p:nvSpPr>
        <p:spPr bwMode="auto">
          <a:xfrm>
            <a:off x="463293" y="3652420"/>
            <a:ext cx="3019046" cy="576786"/>
          </a:xfrm>
          <a:custGeom>
            <a:avLst/>
            <a:gdLst>
              <a:gd name="T0" fmla="*/ 26 w 716"/>
              <a:gd name="T1" fmla="*/ 2 h 132"/>
              <a:gd name="T2" fmla="*/ 26 w 716"/>
              <a:gd name="T3" fmla="*/ 0 h 132"/>
              <a:gd name="T4" fmla="*/ 13 w 716"/>
              <a:gd name="T5" fmla="*/ 3 h 132"/>
              <a:gd name="T6" fmla="*/ 4 w 716"/>
              <a:gd name="T7" fmla="*/ 11 h 132"/>
              <a:gd name="T8" fmla="*/ 0 w 716"/>
              <a:gd name="T9" fmla="*/ 26 h 132"/>
              <a:gd name="T10" fmla="*/ 0 w 716"/>
              <a:gd name="T11" fmla="*/ 132 h 132"/>
              <a:gd name="T12" fmla="*/ 690 w 716"/>
              <a:gd name="T13" fmla="*/ 132 h 132"/>
              <a:gd name="T14" fmla="*/ 702 w 716"/>
              <a:gd name="T15" fmla="*/ 128 h 132"/>
              <a:gd name="T16" fmla="*/ 711 w 716"/>
              <a:gd name="T17" fmla="*/ 121 h 132"/>
              <a:gd name="T18" fmla="*/ 716 w 716"/>
              <a:gd name="T19" fmla="*/ 106 h 132"/>
              <a:gd name="T20" fmla="*/ 716 w 716"/>
              <a:gd name="T21" fmla="*/ 26 h 132"/>
              <a:gd name="T22" fmla="*/ 712 w 716"/>
              <a:gd name="T23" fmla="*/ 13 h 132"/>
              <a:gd name="T24" fmla="*/ 705 w 716"/>
              <a:gd name="T25" fmla="*/ 4 h 132"/>
              <a:gd name="T26" fmla="*/ 690 w 716"/>
              <a:gd name="T27" fmla="*/ 0 h 132"/>
              <a:gd name="T28" fmla="*/ 26 w 716"/>
              <a:gd name="T29" fmla="*/ 0 h 132"/>
              <a:gd name="T30" fmla="*/ 26 w 716"/>
              <a:gd name="T31" fmla="*/ 2 h 132"/>
              <a:gd name="T32" fmla="*/ 26 w 716"/>
              <a:gd name="T33" fmla="*/ 4 h 132"/>
              <a:gd name="T34" fmla="*/ 690 w 716"/>
              <a:gd name="T35" fmla="*/ 4 h 132"/>
              <a:gd name="T36" fmla="*/ 702 w 716"/>
              <a:gd name="T37" fmla="*/ 7 h 132"/>
              <a:gd name="T38" fmla="*/ 710 w 716"/>
              <a:gd name="T39" fmla="*/ 19 h 132"/>
              <a:gd name="T40" fmla="*/ 711 w 716"/>
              <a:gd name="T41" fmla="*/ 24 h 132"/>
              <a:gd name="T42" fmla="*/ 712 w 716"/>
              <a:gd name="T43" fmla="*/ 25 h 132"/>
              <a:gd name="T44" fmla="*/ 712 w 716"/>
              <a:gd name="T45" fmla="*/ 25 h 132"/>
              <a:gd name="T46" fmla="*/ 712 w 716"/>
              <a:gd name="T47" fmla="*/ 26 h 132"/>
              <a:gd name="T48" fmla="*/ 712 w 716"/>
              <a:gd name="T49" fmla="*/ 106 h 132"/>
              <a:gd name="T50" fmla="*/ 708 w 716"/>
              <a:gd name="T51" fmla="*/ 118 h 132"/>
              <a:gd name="T52" fmla="*/ 697 w 716"/>
              <a:gd name="T53" fmla="*/ 126 h 132"/>
              <a:gd name="T54" fmla="*/ 692 w 716"/>
              <a:gd name="T55" fmla="*/ 127 h 132"/>
              <a:gd name="T56" fmla="*/ 690 w 716"/>
              <a:gd name="T57" fmla="*/ 128 h 132"/>
              <a:gd name="T58" fmla="*/ 690 w 716"/>
              <a:gd name="T59" fmla="*/ 128 h 132"/>
              <a:gd name="T60" fmla="*/ 690 w 716"/>
              <a:gd name="T61" fmla="*/ 128 h 132"/>
              <a:gd name="T62" fmla="*/ 4 w 716"/>
              <a:gd name="T63" fmla="*/ 128 h 132"/>
              <a:gd name="T64" fmla="*/ 4 w 716"/>
              <a:gd name="T65" fmla="*/ 26 h 132"/>
              <a:gd name="T66" fmla="*/ 7 w 716"/>
              <a:gd name="T67" fmla="*/ 13 h 132"/>
              <a:gd name="T68" fmla="*/ 19 w 716"/>
              <a:gd name="T69" fmla="*/ 5 h 132"/>
              <a:gd name="T70" fmla="*/ 24 w 716"/>
              <a:gd name="T71" fmla="*/ 4 h 132"/>
              <a:gd name="T72" fmla="*/ 25 w 716"/>
              <a:gd name="T73" fmla="*/ 4 h 132"/>
              <a:gd name="T74" fmla="*/ 25 w 716"/>
              <a:gd name="T75" fmla="*/ 4 h 132"/>
              <a:gd name="T76" fmla="*/ 26 w 716"/>
              <a:gd name="T77" fmla="*/ 4 h 132"/>
              <a:gd name="T78" fmla="*/ 26 w 716"/>
              <a:gd name="T79" fmla="*/ 2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716" h="132">
                <a:moveTo>
                  <a:pt x="26" y="2"/>
                </a:moveTo>
                <a:cubicBezTo>
                  <a:pt x="26" y="0"/>
                  <a:pt x="26" y="0"/>
                  <a:pt x="26" y="0"/>
                </a:cubicBezTo>
                <a:cubicBezTo>
                  <a:pt x="25" y="0"/>
                  <a:pt x="19" y="0"/>
                  <a:pt x="13" y="3"/>
                </a:cubicBezTo>
                <a:cubicBezTo>
                  <a:pt x="9" y="4"/>
                  <a:pt x="6" y="7"/>
                  <a:pt x="4" y="11"/>
                </a:cubicBezTo>
                <a:cubicBezTo>
                  <a:pt x="1" y="14"/>
                  <a:pt x="0" y="19"/>
                  <a:pt x="0" y="26"/>
                </a:cubicBezTo>
                <a:cubicBezTo>
                  <a:pt x="0" y="132"/>
                  <a:pt x="0" y="132"/>
                  <a:pt x="0" y="132"/>
                </a:cubicBezTo>
                <a:cubicBezTo>
                  <a:pt x="690" y="132"/>
                  <a:pt x="690" y="132"/>
                  <a:pt x="690" y="132"/>
                </a:cubicBezTo>
                <a:cubicBezTo>
                  <a:pt x="690" y="132"/>
                  <a:pt x="696" y="132"/>
                  <a:pt x="702" y="128"/>
                </a:cubicBezTo>
                <a:cubicBezTo>
                  <a:pt x="706" y="127"/>
                  <a:pt x="709" y="124"/>
                  <a:pt x="711" y="121"/>
                </a:cubicBezTo>
                <a:cubicBezTo>
                  <a:pt x="714" y="117"/>
                  <a:pt x="716" y="112"/>
                  <a:pt x="716" y="106"/>
                </a:cubicBezTo>
                <a:cubicBezTo>
                  <a:pt x="716" y="26"/>
                  <a:pt x="716" y="26"/>
                  <a:pt x="716" y="26"/>
                </a:cubicBezTo>
                <a:cubicBezTo>
                  <a:pt x="716" y="25"/>
                  <a:pt x="716" y="19"/>
                  <a:pt x="712" y="13"/>
                </a:cubicBezTo>
                <a:cubicBezTo>
                  <a:pt x="711" y="9"/>
                  <a:pt x="708" y="6"/>
                  <a:pt x="705" y="4"/>
                </a:cubicBezTo>
                <a:cubicBezTo>
                  <a:pt x="701" y="1"/>
                  <a:pt x="696" y="0"/>
                  <a:pt x="690" y="0"/>
                </a:cubicBezTo>
                <a:cubicBezTo>
                  <a:pt x="26" y="0"/>
                  <a:pt x="26" y="0"/>
                  <a:pt x="26" y="0"/>
                </a:cubicBezTo>
                <a:cubicBezTo>
                  <a:pt x="26" y="2"/>
                  <a:pt x="26" y="2"/>
                  <a:pt x="26" y="2"/>
                </a:cubicBezTo>
                <a:cubicBezTo>
                  <a:pt x="26" y="4"/>
                  <a:pt x="26" y="4"/>
                  <a:pt x="26" y="4"/>
                </a:cubicBezTo>
                <a:cubicBezTo>
                  <a:pt x="690" y="4"/>
                  <a:pt x="690" y="4"/>
                  <a:pt x="690" y="4"/>
                </a:cubicBezTo>
                <a:cubicBezTo>
                  <a:pt x="695" y="4"/>
                  <a:pt x="699" y="5"/>
                  <a:pt x="702" y="7"/>
                </a:cubicBezTo>
                <a:cubicBezTo>
                  <a:pt x="707" y="10"/>
                  <a:pt x="709" y="15"/>
                  <a:pt x="710" y="19"/>
                </a:cubicBezTo>
                <a:cubicBezTo>
                  <a:pt x="711" y="21"/>
                  <a:pt x="711" y="22"/>
                  <a:pt x="711" y="24"/>
                </a:cubicBezTo>
                <a:cubicBezTo>
                  <a:pt x="711" y="24"/>
                  <a:pt x="712" y="25"/>
                  <a:pt x="712" y="25"/>
                </a:cubicBezTo>
                <a:cubicBezTo>
                  <a:pt x="712" y="25"/>
                  <a:pt x="712" y="25"/>
                  <a:pt x="712" y="25"/>
                </a:cubicBezTo>
                <a:cubicBezTo>
                  <a:pt x="712" y="26"/>
                  <a:pt x="712" y="26"/>
                  <a:pt x="712" y="26"/>
                </a:cubicBezTo>
                <a:cubicBezTo>
                  <a:pt x="712" y="106"/>
                  <a:pt x="712" y="106"/>
                  <a:pt x="712" y="106"/>
                </a:cubicBezTo>
                <a:cubicBezTo>
                  <a:pt x="712" y="111"/>
                  <a:pt x="710" y="115"/>
                  <a:pt x="708" y="118"/>
                </a:cubicBezTo>
                <a:cubicBezTo>
                  <a:pt x="705" y="123"/>
                  <a:pt x="701" y="125"/>
                  <a:pt x="697" y="126"/>
                </a:cubicBezTo>
                <a:cubicBezTo>
                  <a:pt x="695" y="127"/>
                  <a:pt x="693" y="127"/>
                  <a:pt x="692" y="127"/>
                </a:cubicBezTo>
                <a:cubicBezTo>
                  <a:pt x="691" y="127"/>
                  <a:pt x="690" y="128"/>
                  <a:pt x="690" y="128"/>
                </a:cubicBezTo>
                <a:cubicBezTo>
                  <a:pt x="690" y="128"/>
                  <a:pt x="690" y="128"/>
                  <a:pt x="690" y="128"/>
                </a:cubicBezTo>
                <a:cubicBezTo>
                  <a:pt x="690" y="128"/>
                  <a:pt x="690" y="128"/>
                  <a:pt x="690" y="128"/>
                </a:cubicBezTo>
                <a:cubicBezTo>
                  <a:pt x="4" y="128"/>
                  <a:pt x="4" y="128"/>
                  <a:pt x="4" y="128"/>
                </a:cubicBezTo>
                <a:cubicBezTo>
                  <a:pt x="4" y="26"/>
                  <a:pt x="4" y="26"/>
                  <a:pt x="4" y="26"/>
                </a:cubicBezTo>
                <a:cubicBezTo>
                  <a:pt x="4" y="20"/>
                  <a:pt x="5" y="16"/>
                  <a:pt x="7" y="13"/>
                </a:cubicBezTo>
                <a:cubicBezTo>
                  <a:pt x="10" y="8"/>
                  <a:pt x="15" y="6"/>
                  <a:pt x="19" y="5"/>
                </a:cubicBezTo>
                <a:cubicBezTo>
                  <a:pt x="21" y="4"/>
                  <a:pt x="22" y="4"/>
                  <a:pt x="24" y="4"/>
                </a:cubicBezTo>
                <a:cubicBezTo>
                  <a:pt x="24" y="4"/>
                  <a:pt x="25" y="4"/>
                  <a:pt x="25" y="4"/>
                </a:cubicBezTo>
                <a:cubicBezTo>
                  <a:pt x="25" y="4"/>
                  <a:pt x="25" y="4"/>
                  <a:pt x="25" y="4"/>
                </a:cubicBezTo>
                <a:cubicBezTo>
                  <a:pt x="26" y="4"/>
                  <a:pt x="26" y="4"/>
                  <a:pt x="26" y="4"/>
                </a:cubicBezTo>
                <a:lnTo>
                  <a:pt x="26" y="2"/>
                </a:ln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GB"/>
          </a:p>
        </p:txBody>
      </p:sp>
    </p:spTree>
    <p:custDataLst>
      <p:tags r:id="rId1"/>
    </p:custDataLst>
    <p:extLst>
      <p:ext uri="{BB962C8B-B14F-4D97-AF65-F5344CB8AC3E}">
        <p14:creationId xmlns:p14="http://schemas.microsoft.com/office/powerpoint/2010/main" val="22210230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Quote with full screen image - Small bubble">
    <p:spTree>
      <p:nvGrpSpPr>
        <p:cNvPr id="1" name=""/>
        <p:cNvGrpSpPr/>
        <p:nvPr/>
      </p:nvGrpSpPr>
      <p:grpSpPr>
        <a:xfrm>
          <a:off x="0" y="0"/>
          <a:ext cx="0" cy="0"/>
          <a:chOff x="0" y="0"/>
          <a:chExt cx="0" cy="0"/>
        </a:xfrm>
      </p:grpSpPr>
      <p:sp>
        <p:nvSpPr>
          <p:cNvPr id="12" name="Picture Placeholder 8"/>
          <p:cNvSpPr>
            <a:spLocks noGrp="1"/>
          </p:cNvSpPr>
          <p:nvPr>
            <p:ph type="pic" sz="quarter" idx="16"/>
          </p:nvPr>
        </p:nvSpPr>
        <p:spPr>
          <a:xfrm>
            <a:off x="0" y="-9730"/>
            <a:ext cx="12192000" cy="6867729"/>
          </a:xfrm>
          <a:prstGeom prst="rect">
            <a:avLst/>
          </a:prstGeom>
          <a:solidFill>
            <a:schemeClr val="bg1">
              <a:lumMod val="85000"/>
            </a:schemeClr>
          </a:solidFill>
        </p:spPr>
        <p:txBody>
          <a:bodyPr/>
          <a:lstStyle/>
          <a:p>
            <a:endParaRPr lang="en-GB" dirty="0"/>
          </a:p>
        </p:txBody>
      </p:sp>
      <p:sp>
        <p:nvSpPr>
          <p:cNvPr id="2" name="Title 1"/>
          <p:cNvSpPr>
            <a:spLocks noGrp="1"/>
          </p:cNvSpPr>
          <p:nvPr>
            <p:ph type="title"/>
          </p:nvPr>
        </p:nvSpPr>
        <p:spPr>
          <a:xfrm>
            <a:off x="371476" y="359944"/>
            <a:ext cx="8216264" cy="3190976"/>
          </a:xfrm>
        </p:spPr>
        <p:txBody>
          <a:bodyPr>
            <a:noAutofit/>
          </a:bodyPr>
          <a:lstStyle>
            <a:lvl1pPr>
              <a:defRPr sz="4400" b="0">
                <a:solidFill>
                  <a:schemeClr val="bg1"/>
                </a:solidFill>
              </a:defRPr>
            </a:lvl1p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17/08/2023</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14" name="Text Placeholder 13"/>
          <p:cNvSpPr>
            <a:spLocks noGrp="1"/>
          </p:cNvSpPr>
          <p:nvPr>
            <p:ph type="body" sz="quarter" idx="13"/>
          </p:nvPr>
        </p:nvSpPr>
        <p:spPr>
          <a:xfrm>
            <a:off x="535313" y="3773511"/>
            <a:ext cx="1746970" cy="357149"/>
          </a:xfrm>
        </p:spPr>
        <p:txBody>
          <a:bodyPr/>
          <a:lstStyle>
            <a:lvl1pPr>
              <a:defRPr>
                <a:solidFill>
                  <a:schemeClr val="bg1"/>
                </a:solidFill>
              </a:defRPr>
            </a:lvl1pPr>
            <a:lvl2pPr marL="0" indent="0">
              <a:buNone/>
              <a:defRPr/>
            </a:lvl2pPr>
          </a:lstStyle>
          <a:p>
            <a:pPr lvl="0"/>
            <a:r>
              <a:rPr lang="en-US" dirty="0"/>
              <a:t>Edit Master text</a:t>
            </a:r>
          </a:p>
        </p:txBody>
      </p:sp>
    </p:spTree>
    <p:custDataLst>
      <p:tags r:id="rId1"/>
    </p:custDataLst>
    <p:extLst>
      <p:ext uri="{BB962C8B-B14F-4D97-AF65-F5344CB8AC3E}">
        <p14:creationId xmlns:p14="http://schemas.microsoft.com/office/powerpoint/2010/main" val="1620615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Quote with full screen image - Medium bubble">
    <p:spTree>
      <p:nvGrpSpPr>
        <p:cNvPr id="1" name=""/>
        <p:cNvGrpSpPr/>
        <p:nvPr/>
      </p:nvGrpSpPr>
      <p:grpSpPr>
        <a:xfrm>
          <a:off x="0" y="0"/>
          <a:ext cx="0" cy="0"/>
          <a:chOff x="0" y="0"/>
          <a:chExt cx="0" cy="0"/>
        </a:xfrm>
      </p:grpSpPr>
      <p:sp>
        <p:nvSpPr>
          <p:cNvPr id="12" name="Picture Placeholder 8"/>
          <p:cNvSpPr>
            <a:spLocks noGrp="1"/>
          </p:cNvSpPr>
          <p:nvPr>
            <p:ph type="pic" sz="quarter" idx="16"/>
          </p:nvPr>
        </p:nvSpPr>
        <p:spPr>
          <a:xfrm>
            <a:off x="0" y="-9730"/>
            <a:ext cx="12192000" cy="6867729"/>
          </a:xfrm>
          <a:prstGeom prst="rect">
            <a:avLst/>
          </a:prstGeom>
          <a:solidFill>
            <a:schemeClr val="bg1">
              <a:lumMod val="85000"/>
            </a:schemeClr>
          </a:solidFill>
        </p:spPr>
        <p:txBody>
          <a:bodyPr/>
          <a:lstStyle/>
          <a:p>
            <a:endParaRPr lang="en-GB" dirty="0"/>
          </a:p>
        </p:txBody>
      </p:sp>
      <p:sp>
        <p:nvSpPr>
          <p:cNvPr id="2" name="Title 1"/>
          <p:cNvSpPr>
            <a:spLocks noGrp="1"/>
          </p:cNvSpPr>
          <p:nvPr>
            <p:ph type="title"/>
          </p:nvPr>
        </p:nvSpPr>
        <p:spPr>
          <a:xfrm>
            <a:off x="371476" y="359944"/>
            <a:ext cx="8216264" cy="3190976"/>
          </a:xfrm>
        </p:spPr>
        <p:txBody>
          <a:bodyPr>
            <a:noAutofit/>
          </a:bodyPr>
          <a:lstStyle>
            <a:lvl1pPr>
              <a:defRPr sz="4400" b="0">
                <a:solidFill>
                  <a:schemeClr val="bg1"/>
                </a:solidFill>
              </a:defRPr>
            </a:lvl1p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17/08/2023</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14" name="Text Placeholder 13"/>
          <p:cNvSpPr>
            <a:spLocks noGrp="1"/>
          </p:cNvSpPr>
          <p:nvPr>
            <p:ph type="body" sz="quarter" idx="13"/>
          </p:nvPr>
        </p:nvSpPr>
        <p:spPr>
          <a:xfrm>
            <a:off x="535313" y="3773511"/>
            <a:ext cx="2858126" cy="357149"/>
          </a:xfrm>
        </p:spPr>
        <p:txBody>
          <a:bodyPr/>
          <a:lstStyle>
            <a:lvl1pPr>
              <a:defRPr>
                <a:solidFill>
                  <a:schemeClr val="bg1"/>
                </a:solidFill>
              </a:defRPr>
            </a:lvl1pPr>
            <a:lvl2pPr marL="0" indent="0">
              <a:buNone/>
              <a:defRPr/>
            </a:lvl2pPr>
          </a:lstStyle>
          <a:p>
            <a:pPr lvl="0"/>
            <a:r>
              <a:rPr lang="en-US" dirty="0"/>
              <a:t>Edit Master text</a:t>
            </a:r>
          </a:p>
        </p:txBody>
      </p:sp>
    </p:spTree>
    <p:custDataLst>
      <p:tags r:id="rId1"/>
    </p:custDataLst>
    <p:extLst>
      <p:ext uri="{BB962C8B-B14F-4D97-AF65-F5344CB8AC3E}">
        <p14:creationId xmlns:p14="http://schemas.microsoft.com/office/powerpoint/2010/main" val="38316201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Quote with full screen image - Large bubble">
    <p:spTree>
      <p:nvGrpSpPr>
        <p:cNvPr id="1" name=""/>
        <p:cNvGrpSpPr/>
        <p:nvPr/>
      </p:nvGrpSpPr>
      <p:grpSpPr>
        <a:xfrm>
          <a:off x="0" y="0"/>
          <a:ext cx="0" cy="0"/>
          <a:chOff x="0" y="0"/>
          <a:chExt cx="0" cy="0"/>
        </a:xfrm>
      </p:grpSpPr>
      <p:sp>
        <p:nvSpPr>
          <p:cNvPr id="12" name="Picture Placeholder 8"/>
          <p:cNvSpPr>
            <a:spLocks noGrp="1"/>
          </p:cNvSpPr>
          <p:nvPr>
            <p:ph type="pic" sz="quarter" idx="16"/>
          </p:nvPr>
        </p:nvSpPr>
        <p:spPr>
          <a:xfrm>
            <a:off x="0" y="-9730"/>
            <a:ext cx="12192000" cy="6867729"/>
          </a:xfrm>
          <a:prstGeom prst="rect">
            <a:avLst/>
          </a:prstGeom>
          <a:solidFill>
            <a:schemeClr val="bg1">
              <a:lumMod val="85000"/>
            </a:schemeClr>
          </a:solidFill>
        </p:spPr>
        <p:txBody>
          <a:bodyPr/>
          <a:lstStyle/>
          <a:p>
            <a:endParaRPr lang="en-GB" dirty="0"/>
          </a:p>
        </p:txBody>
      </p:sp>
      <p:sp>
        <p:nvSpPr>
          <p:cNvPr id="2" name="Title 1"/>
          <p:cNvSpPr>
            <a:spLocks noGrp="1"/>
          </p:cNvSpPr>
          <p:nvPr>
            <p:ph type="title"/>
          </p:nvPr>
        </p:nvSpPr>
        <p:spPr>
          <a:xfrm>
            <a:off x="371476" y="359944"/>
            <a:ext cx="8216264" cy="3190976"/>
          </a:xfrm>
        </p:spPr>
        <p:txBody>
          <a:bodyPr>
            <a:noAutofit/>
          </a:bodyPr>
          <a:lstStyle>
            <a:lvl1pPr>
              <a:defRPr sz="4400" b="0">
                <a:solidFill>
                  <a:schemeClr val="bg1"/>
                </a:solidFill>
              </a:defRPr>
            </a:lvl1p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17/08/2023</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14" name="Text Placeholder 13"/>
          <p:cNvSpPr>
            <a:spLocks noGrp="1"/>
          </p:cNvSpPr>
          <p:nvPr>
            <p:ph type="body" sz="quarter" idx="13"/>
          </p:nvPr>
        </p:nvSpPr>
        <p:spPr>
          <a:xfrm>
            <a:off x="535312" y="3773511"/>
            <a:ext cx="5659748" cy="357149"/>
          </a:xfrm>
        </p:spPr>
        <p:txBody>
          <a:bodyPr/>
          <a:lstStyle>
            <a:lvl1pPr>
              <a:defRPr>
                <a:solidFill>
                  <a:schemeClr val="bg1"/>
                </a:solidFill>
              </a:defRPr>
            </a:lvl1pPr>
            <a:lvl2pPr marL="0" indent="0">
              <a:buNone/>
              <a:defRPr/>
            </a:lvl2pPr>
          </a:lstStyle>
          <a:p>
            <a:pPr lvl="0"/>
            <a:r>
              <a:rPr lang="en-US" dirty="0"/>
              <a:t>Edit Master text</a:t>
            </a:r>
          </a:p>
        </p:txBody>
      </p:sp>
    </p:spTree>
    <p:custDataLst>
      <p:tags r:id="rId1"/>
    </p:custDataLst>
    <p:extLst>
      <p:ext uri="{BB962C8B-B14F-4D97-AF65-F5344CB8AC3E}">
        <p14:creationId xmlns:p14="http://schemas.microsoft.com/office/powerpoint/2010/main" val="10445984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Press cuttings">
    <p:spTree>
      <p:nvGrpSpPr>
        <p:cNvPr id="1" name=""/>
        <p:cNvGrpSpPr/>
        <p:nvPr/>
      </p:nvGrpSpPr>
      <p:grpSpPr>
        <a:xfrm>
          <a:off x="0" y="0"/>
          <a:ext cx="0" cy="0"/>
          <a:chOff x="0" y="0"/>
          <a:chExt cx="0" cy="0"/>
        </a:xfrm>
      </p:grpSpPr>
      <p:sp>
        <p:nvSpPr>
          <p:cNvPr id="8" name="Rectangle 7"/>
          <p:cNvSpPr/>
          <p:nvPr userDrawn="1"/>
        </p:nvSpPr>
        <p:spPr>
          <a:xfrm>
            <a:off x="0" y="0"/>
            <a:ext cx="12192000" cy="5935980"/>
          </a:xfrm>
          <a:prstGeom prst="rect">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p:nvPr>
        </p:nvSpPr>
        <p:spPr>
          <a:xfrm>
            <a:off x="371475" y="359944"/>
            <a:ext cx="11341099" cy="1021181"/>
          </a:xfrm>
        </p:spPr>
        <p:txBody>
          <a:body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17/08/2023</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10" name="Text Placeholder 7"/>
          <p:cNvSpPr>
            <a:spLocks noGrp="1"/>
          </p:cNvSpPr>
          <p:nvPr>
            <p:ph type="body" sz="quarter" idx="15"/>
          </p:nvPr>
        </p:nvSpPr>
        <p:spPr>
          <a:xfrm>
            <a:off x="377758" y="5365115"/>
            <a:ext cx="5718242"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spTree>
    <p:custDataLst>
      <p:tags r:id="rId1"/>
    </p:custDataLst>
    <p:extLst>
      <p:ext uri="{BB962C8B-B14F-4D97-AF65-F5344CB8AC3E}">
        <p14:creationId xmlns:p14="http://schemas.microsoft.com/office/powerpoint/2010/main" val="16868012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E6EF22D-7DBE-4099-99F0-B83DD9779912}" type="datetimeFigureOut">
              <a:rPr lang="en-GB" smtClean="0"/>
              <a:t>17/08/2023</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6623F64F-6692-49A2-80FF-3D660AAAEE7A}" type="slidenum">
              <a:rPr lang="en-GB" smtClean="0"/>
              <a:t>‹#›</a:t>
            </a:fld>
            <a:endParaRPr lang="en-GB"/>
          </a:p>
        </p:txBody>
      </p:sp>
      <p:sp>
        <p:nvSpPr>
          <p:cNvPr id="5" name="Text Placeholder 7"/>
          <p:cNvSpPr>
            <a:spLocks noGrp="1"/>
          </p:cNvSpPr>
          <p:nvPr>
            <p:ph type="body" sz="quarter" idx="16"/>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spTree>
    <p:custDataLst>
      <p:tags r:id="rId1"/>
    </p:custDataLst>
    <p:extLst>
      <p:ext uri="{BB962C8B-B14F-4D97-AF65-F5344CB8AC3E}">
        <p14:creationId xmlns:p14="http://schemas.microsoft.com/office/powerpoint/2010/main" val="42185763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End slide">
    <p:spTree>
      <p:nvGrpSpPr>
        <p:cNvPr id="1" name=""/>
        <p:cNvGrpSpPr/>
        <p:nvPr/>
      </p:nvGrpSpPr>
      <p:grpSpPr>
        <a:xfrm>
          <a:off x="0" y="0"/>
          <a:ext cx="0" cy="0"/>
          <a:chOff x="0" y="0"/>
          <a:chExt cx="0" cy="0"/>
        </a:xfrm>
      </p:grpSpPr>
      <p:sp>
        <p:nvSpPr>
          <p:cNvPr id="13" name="Picture Placeholder 12"/>
          <p:cNvSpPr>
            <a:spLocks noGrp="1"/>
          </p:cNvSpPr>
          <p:nvPr>
            <p:ph type="pic" sz="quarter" idx="13"/>
          </p:nvPr>
        </p:nvSpPr>
        <p:spPr>
          <a:xfrm>
            <a:off x="0" y="0"/>
            <a:ext cx="12192000" cy="6858000"/>
          </a:xfrm>
          <a:prstGeom prst="rect">
            <a:avLst/>
          </a:prstGeom>
          <a:solidFill>
            <a:schemeClr val="bg1">
              <a:lumMod val="85000"/>
            </a:schemeClr>
          </a:solidFill>
          <a:ln>
            <a:noFill/>
          </a:ln>
        </p:spPr>
        <p:txBody>
          <a:bodyPr/>
          <a:lstStyle/>
          <a:p>
            <a:endParaRPr lang="en-GB"/>
          </a:p>
        </p:txBody>
      </p:sp>
      <p:sp>
        <p:nvSpPr>
          <p:cNvPr id="2" name="Title 1"/>
          <p:cNvSpPr>
            <a:spLocks noGrp="1"/>
          </p:cNvSpPr>
          <p:nvPr>
            <p:ph type="ctrTitle"/>
          </p:nvPr>
        </p:nvSpPr>
        <p:spPr>
          <a:xfrm>
            <a:off x="403766" y="759293"/>
            <a:ext cx="5633780" cy="1663867"/>
          </a:xfrm>
          <a:solidFill>
            <a:schemeClr val="bg1">
              <a:alpha val="0"/>
            </a:schemeClr>
          </a:solidFill>
          <a:effectLst/>
        </p:spPr>
        <p:txBody>
          <a:bodyPr anchor="t">
            <a:normAutofit/>
          </a:bodyPr>
          <a:lstStyle>
            <a:lvl1pPr algn="l">
              <a:defRPr sz="5400" b="1">
                <a:solidFill>
                  <a:schemeClr val="bg1"/>
                </a:solidFill>
              </a:defRPr>
            </a:lvl1pPr>
          </a:lstStyle>
          <a:p>
            <a:r>
              <a:rPr lang="en-US" dirty="0"/>
              <a:t>Click to edit Master title style</a:t>
            </a:r>
            <a:endParaRPr lang="en-GB" dirty="0"/>
          </a:p>
        </p:txBody>
      </p:sp>
      <p:sp>
        <p:nvSpPr>
          <p:cNvPr id="4" name="Date Placeholder 3"/>
          <p:cNvSpPr>
            <a:spLocks noGrp="1"/>
          </p:cNvSpPr>
          <p:nvPr>
            <p:ph type="dt" sz="half" idx="10"/>
          </p:nvPr>
        </p:nvSpPr>
        <p:spPr/>
        <p:txBody>
          <a:bodyPr/>
          <a:lstStyle/>
          <a:p>
            <a:fld id="{2E6EF22D-7DBE-4099-99F0-B83DD9779912}" type="datetimeFigureOut">
              <a:rPr lang="en-GB" smtClean="0"/>
              <a:t>17/08/2023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623F64F-6692-49A2-80FF-3D660AAAEE7A}" type="slidenum">
              <a:rPr lang="en-GB" smtClean="0"/>
              <a:t>‹#›</a:t>
            </a:fld>
            <a:endParaRPr lang="en-GB"/>
          </a:p>
        </p:txBody>
      </p:sp>
      <p:sp>
        <p:nvSpPr>
          <p:cNvPr id="10" name="Text Placeholder 9"/>
          <p:cNvSpPr>
            <a:spLocks noGrp="1"/>
          </p:cNvSpPr>
          <p:nvPr>
            <p:ph type="body" sz="quarter" idx="14"/>
          </p:nvPr>
        </p:nvSpPr>
        <p:spPr>
          <a:xfrm>
            <a:off x="552577" y="2627694"/>
            <a:ext cx="3757295" cy="365442"/>
          </a:xfrm>
        </p:spPr>
        <p:txBody>
          <a:bodyPr/>
          <a:lstStyle>
            <a:lvl1pPr>
              <a:defRPr b="1">
                <a:solidFill>
                  <a:schemeClr val="bg1"/>
                </a:solidFill>
              </a:defRPr>
            </a:lvl1pPr>
            <a:lvl2pPr marL="0" indent="0">
              <a:buNone/>
              <a:defRPr/>
            </a:lvl2pPr>
          </a:lstStyle>
          <a:p>
            <a:pPr lvl="0"/>
            <a:r>
              <a:rPr lang="en-US" dirty="0"/>
              <a:t>Edit Master text styles</a:t>
            </a:r>
          </a:p>
        </p:txBody>
      </p:sp>
    </p:spTree>
    <p:custDataLst>
      <p:tags r:id="rId1"/>
    </p:custDataLst>
    <p:extLst>
      <p:ext uri="{BB962C8B-B14F-4D97-AF65-F5344CB8AC3E}">
        <p14:creationId xmlns:p14="http://schemas.microsoft.com/office/powerpoint/2010/main" val="12230766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os="302">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17/08/2023</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10" name="Text Placeholder 7"/>
          <p:cNvSpPr>
            <a:spLocks noGrp="1"/>
          </p:cNvSpPr>
          <p:nvPr>
            <p:ph type="body" sz="quarter" idx="15"/>
          </p:nvPr>
        </p:nvSpPr>
        <p:spPr>
          <a:xfrm>
            <a:off x="377757" y="5365115"/>
            <a:ext cx="11334817" cy="304800"/>
          </a:xfrm>
        </p:spPr>
        <p:txBody>
          <a:bodyPr>
            <a:noAutofit/>
          </a:bodyPr>
          <a:lstStyle>
            <a:lvl1pPr>
              <a:defRPr sz="1000" b="0">
                <a:solidFill>
                  <a:schemeClr val="bg2"/>
                </a:solidFill>
              </a:defRPr>
            </a:lvl1pPr>
          </a:lstStyle>
          <a:p>
            <a:pPr lvl="0"/>
            <a:r>
              <a:rPr lang="en-US" dirty="0"/>
              <a:t>Edit Master text styles</a:t>
            </a:r>
          </a:p>
        </p:txBody>
      </p:sp>
    </p:spTree>
    <p:custDataLst>
      <p:tags r:id="rId1"/>
    </p:custDataLst>
    <p:extLst>
      <p:ext uri="{BB962C8B-B14F-4D97-AF65-F5344CB8AC3E}">
        <p14:creationId xmlns:p14="http://schemas.microsoft.com/office/powerpoint/2010/main" val="17482576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p:cSld name="Title Slide">
    <p:spTree>
      <p:nvGrpSpPr>
        <p:cNvPr id="1" name=""/>
        <p:cNvGrpSpPr/>
        <p:nvPr/>
      </p:nvGrpSpPr>
      <p:grpSpPr>
        <a:xfrm>
          <a:off x="0" y="0"/>
          <a:ext cx="0" cy="0"/>
          <a:chOff x="0" y="0"/>
          <a:chExt cx="0" cy="0"/>
        </a:xfrm>
      </p:grpSpPr>
      <p:sp>
        <p:nvSpPr>
          <p:cNvPr id="13" name="Picture Placeholder 12"/>
          <p:cNvSpPr>
            <a:spLocks noGrp="1"/>
          </p:cNvSpPr>
          <p:nvPr>
            <p:ph type="pic" sz="quarter" idx="13"/>
          </p:nvPr>
        </p:nvSpPr>
        <p:spPr>
          <a:xfrm>
            <a:off x="0" y="0"/>
            <a:ext cx="12192000" cy="6858000"/>
          </a:xfrm>
          <a:prstGeom prst="rect">
            <a:avLst/>
          </a:prstGeom>
          <a:solidFill>
            <a:schemeClr val="bg1">
              <a:lumMod val="85000"/>
            </a:schemeClr>
          </a:solidFill>
          <a:ln>
            <a:noFill/>
          </a:ln>
        </p:spPr>
        <p:txBody>
          <a:bodyPr/>
          <a:lstStyle/>
          <a:p>
            <a:r>
              <a:rPr lang="en-US"/>
              <a:t>Click icon to add picture</a:t>
            </a:r>
            <a:endParaRPr lang="en-GB"/>
          </a:p>
        </p:txBody>
      </p:sp>
      <p:sp>
        <p:nvSpPr>
          <p:cNvPr id="2" name="Title 1"/>
          <p:cNvSpPr>
            <a:spLocks noGrp="1"/>
          </p:cNvSpPr>
          <p:nvPr>
            <p:ph type="ctrTitle"/>
          </p:nvPr>
        </p:nvSpPr>
        <p:spPr>
          <a:xfrm>
            <a:off x="358588" y="1292694"/>
            <a:ext cx="5298141" cy="2411176"/>
          </a:xfrm>
        </p:spPr>
        <p:txBody>
          <a:bodyPr anchor="t">
            <a:normAutofit/>
          </a:bodyPr>
          <a:lstStyle>
            <a:lvl1pPr algn="l">
              <a:defRPr sz="4000" b="1">
                <a:solidFill>
                  <a:schemeClr val="bg1"/>
                </a:solidFill>
              </a:defRPr>
            </a:lvl1pPr>
          </a:lstStyle>
          <a:p>
            <a:r>
              <a:rPr lang="en-US"/>
              <a:t>Click to edit Master title style</a:t>
            </a:r>
            <a:endParaRPr lang="en-GB" dirty="0"/>
          </a:p>
        </p:txBody>
      </p:sp>
      <p:sp>
        <p:nvSpPr>
          <p:cNvPr id="4" name="Date Placeholder 3"/>
          <p:cNvSpPr>
            <a:spLocks noGrp="1"/>
          </p:cNvSpPr>
          <p:nvPr>
            <p:ph type="dt" sz="half" idx="10"/>
          </p:nvPr>
        </p:nvSpPr>
        <p:spPr/>
        <p:txBody>
          <a:bodyPr/>
          <a:lstStyle/>
          <a:p>
            <a:fld id="{87D4F53B-E777-4D22-BF14-5A6FF8D3BEAE}" type="datetimeFigureOut">
              <a:rPr lang="en-GB" smtClean="0"/>
              <a:t>17/08/2023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FBDBA1E-F2E9-4EAB-A2DA-23DB5AEB00CA}" type="slidenum">
              <a:rPr lang="en-GB" smtClean="0"/>
              <a:t>‹#›</a:t>
            </a:fld>
            <a:endParaRPr lang="en-GB"/>
          </a:p>
        </p:txBody>
      </p:sp>
      <p:sp>
        <p:nvSpPr>
          <p:cNvPr id="11" name="Text Placeholder 14"/>
          <p:cNvSpPr>
            <a:spLocks noGrp="1"/>
          </p:cNvSpPr>
          <p:nvPr>
            <p:ph type="body" sz="quarter" idx="15" hasCustomPrompt="1"/>
          </p:nvPr>
        </p:nvSpPr>
        <p:spPr>
          <a:xfrm>
            <a:off x="565622" y="571616"/>
            <a:ext cx="5530378" cy="352613"/>
          </a:xfrm>
        </p:spPr>
        <p:txBody>
          <a:bodyPr>
            <a:normAutofit/>
          </a:bodyPr>
          <a:lstStyle>
            <a:lvl1pPr marL="0" algn="l" defTabSz="914400" rtl="0" eaLnBrk="1" latinLnBrk="0" hangingPunct="1">
              <a:lnSpc>
                <a:spcPct val="90000"/>
              </a:lnSpc>
              <a:spcBef>
                <a:spcPct val="0"/>
              </a:spcBef>
              <a:buNone/>
              <a:defRPr lang="en-US" sz="1700" b="1" kern="1200" cap="none" spc="0" baseline="0" dirty="0" smtClean="0">
                <a:solidFill>
                  <a:schemeClr val="bg1"/>
                </a:solidFill>
                <a:latin typeface="+mj-lt"/>
                <a:ea typeface="+mj-ea"/>
                <a:cs typeface="+mj-cs"/>
              </a:defRPr>
            </a:lvl1pPr>
          </a:lstStyle>
          <a:p>
            <a:pPr lvl="0"/>
            <a:r>
              <a:rPr lang="en-US" dirty="0"/>
              <a:t>EDIT MASTER TEXT STYLES</a:t>
            </a:r>
          </a:p>
        </p:txBody>
      </p:sp>
      <p:sp>
        <p:nvSpPr>
          <p:cNvPr id="7" name="Text Placeholder 6">
            <a:extLst>
              <a:ext uri="{FF2B5EF4-FFF2-40B4-BE49-F238E27FC236}">
                <a16:creationId xmlns:a16="http://schemas.microsoft.com/office/drawing/2014/main" id="{77FD7B46-C0E5-4A41-9337-30B99A971FC8}"/>
              </a:ext>
            </a:extLst>
          </p:cNvPr>
          <p:cNvSpPr>
            <a:spLocks noGrp="1"/>
          </p:cNvSpPr>
          <p:nvPr>
            <p:ph type="body" sz="quarter" idx="16" hasCustomPrompt="1"/>
          </p:nvPr>
        </p:nvSpPr>
        <p:spPr>
          <a:xfrm>
            <a:off x="358588" y="3806104"/>
            <a:ext cx="5299200" cy="596244"/>
          </a:xfrm>
        </p:spPr>
        <p:txBody>
          <a:bodyPr lIns="108000" anchor="b" anchorCtr="0">
            <a:normAutofit/>
          </a:bodyPr>
          <a:lstStyle>
            <a:lvl1pPr>
              <a:defRPr sz="17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Speaker name</a:t>
            </a:r>
            <a:endParaRPr lang="en-GB" dirty="0"/>
          </a:p>
        </p:txBody>
      </p:sp>
    </p:spTree>
    <p:custDataLst>
      <p:tags r:id="rId1"/>
    </p:custDataLst>
    <p:extLst>
      <p:ext uri="{BB962C8B-B14F-4D97-AF65-F5344CB8AC3E}">
        <p14:creationId xmlns:p14="http://schemas.microsoft.com/office/powerpoint/2010/main" val="36334978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os="302">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p:cSld name="Divider slide">
    <p:spTree>
      <p:nvGrpSpPr>
        <p:cNvPr id="1" name=""/>
        <p:cNvGrpSpPr/>
        <p:nvPr/>
      </p:nvGrpSpPr>
      <p:grpSpPr>
        <a:xfrm>
          <a:off x="0" y="0"/>
          <a:ext cx="0" cy="0"/>
          <a:chOff x="0" y="0"/>
          <a:chExt cx="0" cy="0"/>
        </a:xfrm>
      </p:grpSpPr>
      <p:sp>
        <p:nvSpPr>
          <p:cNvPr id="13" name="Picture Placeholder 12"/>
          <p:cNvSpPr>
            <a:spLocks noGrp="1"/>
          </p:cNvSpPr>
          <p:nvPr>
            <p:ph type="pic" sz="quarter" idx="13"/>
          </p:nvPr>
        </p:nvSpPr>
        <p:spPr>
          <a:xfrm>
            <a:off x="0" y="0"/>
            <a:ext cx="12192000" cy="6858000"/>
          </a:xfrm>
          <a:prstGeom prst="rect">
            <a:avLst/>
          </a:prstGeom>
          <a:solidFill>
            <a:schemeClr val="bg1">
              <a:lumMod val="85000"/>
            </a:schemeClr>
          </a:solidFill>
          <a:ln>
            <a:noFill/>
          </a:ln>
        </p:spPr>
        <p:txBody>
          <a:bodyPr/>
          <a:lstStyle/>
          <a:p>
            <a:r>
              <a:rPr lang="en-US"/>
              <a:t>Click icon to add picture</a:t>
            </a:r>
            <a:endParaRPr lang="en-GB"/>
          </a:p>
        </p:txBody>
      </p:sp>
      <p:sp>
        <p:nvSpPr>
          <p:cNvPr id="2" name="Title 1"/>
          <p:cNvSpPr>
            <a:spLocks noGrp="1"/>
          </p:cNvSpPr>
          <p:nvPr>
            <p:ph type="ctrTitle"/>
          </p:nvPr>
        </p:nvSpPr>
        <p:spPr>
          <a:xfrm>
            <a:off x="371288" y="1140293"/>
            <a:ext cx="5298141" cy="2412000"/>
          </a:xfrm>
        </p:spPr>
        <p:txBody>
          <a:bodyPr anchor="t">
            <a:noAutofit/>
          </a:bodyPr>
          <a:lstStyle>
            <a:lvl1pPr algn="l">
              <a:defRPr sz="4000" b="1" baseline="0">
                <a:solidFill>
                  <a:schemeClr val="bg1"/>
                </a:solidFill>
              </a:defRPr>
            </a:lvl1pPr>
          </a:lstStyle>
          <a:p>
            <a:r>
              <a:rPr lang="en-US"/>
              <a:t>Click to edit Master title style</a:t>
            </a:r>
            <a:endParaRPr lang="en-GB" dirty="0"/>
          </a:p>
        </p:txBody>
      </p:sp>
      <p:sp>
        <p:nvSpPr>
          <p:cNvPr id="4" name="Date Placeholder 3"/>
          <p:cNvSpPr>
            <a:spLocks noGrp="1"/>
          </p:cNvSpPr>
          <p:nvPr>
            <p:ph type="dt" sz="half" idx="10"/>
          </p:nvPr>
        </p:nvSpPr>
        <p:spPr/>
        <p:txBody>
          <a:bodyPr/>
          <a:lstStyle/>
          <a:p>
            <a:fld id="{87D4F53B-E777-4D22-BF14-5A6FF8D3BEAE}" type="datetimeFigureOut">
              <a:rPr lang="en-GB" smtClean="0"/>
              <a:t>17/08/2023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FBDBA1E-F2E9-4EAB-A2DA-23DB5AEB00CA}" type="slidenum">
              <a:rPr lang="en-GB" smtClean="0"/>
              <a:t>‹#›</a:t>
            </a:fld>
            <a:endParaRPr lang="en-GB"/>
          </a:p>
        </p:txBody>
      </p:sp>
      <p:sp>
        <p:nvSpPr>
          <p:cNvPr id="16" name="Text Placeholder 14"/>
          <p:cNvSpPr>
            <a:spLocks noGrp="1"/>
          </p:cNvSpPr>
          <p:nvPr>
            <p:ph type="body" sz="quarter" idx="14" hasCustomPrompt="1"/>
          </p:nvPr>
        </p:nvSpPr>
        <p:spPr>
          <a:xfrm>
            <a:off x="371288" y="651155"/>
            <a:ext cx="6450012" cy="352613"/>
          </a:xfrm>
        </p:spPr>
        <p:txBody>
          <a:bodyPr>
            <a:normAutofit/>
          </a:bodyPr>
          <a:lstStyle>
            <a:lvl1pPr marL="0" algn="l" defTabSz="914400" rtl="0" eaLnBrk="1" latinLnBrk="0" hangingPunct="1">
              <a:lnSpc>
                <a:spcPct val="90000"/>
              </a:lnSpc>
              <a:spcBef>
                <a:spcPct val="0"/>
              </a:spcBef>
              <a:buNone/>
              <a:defRPr lang="en-US" sz="1800" b="1" kern="1200" spc="30" baseline="0" dirty="0" smtClean="0">
                <a:solidFill>
                  <a:schemeClr val="bg1"/>
                </a:solidFill>
                <a:latin typeface="+mj-lt"/>
                <a:ea typeface="+mj-ea"/>
                <a:cs typeface="+mj-cs"/>
              </a:defRPr>
            </a:lvl1pPr>
          </a:lstStyle>
          <a:p>
            <a:pPr lvl="0"/>
            <a:r>
              <a:rPr lang="en-US" dirty="0"/>
              <a:t>EDIT MASTER TEXT STYLES</a:t>
            </a:r>
          </a:p>
        </p:txBody>
      </p:sp>
    </p:spTree>
    <p:custDataLst>
      <p:tags r:id="rId1"/>
    </p:custDataLst>
    <p:extLst>
      <p:ext uri="{BB962C8B-B14F-4D97-AF65-F5344CB8AC3E}">
        <p14:creationId xmlns:p14="http://schemas.microsoft.com/office/powerpoint/2010/main" val="20880278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os="302">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87D4F53B-E777-4D22-BF14-5A6FF8D3BEAE}" type="datetimeFigureOut">
              <a:rPr lang="en-GB" smtClean="0"/>
              <a:t>17/08/2023</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FBDBA1E-F2E9-4EAB-A2DA-23DB5AEB00CA}" type="slidenum">
              <a:rPr lang="en-GB" smtClean="0"/>
              <a:t>‹#›</a:t>
            </a:fld>
            <a:endParaRPr lang="en-GB"/>
          </a:p>
        </p:txBody>
      </p:sp>
      <p:sp>
        <p:nvSpPr>
          <p:cNvPr id="10" name="Text Placeholder 7"/>
          <p:cNvSpPr>
            <a:spLocks noGrp="1"/>
          </p:cNvSpPr>
          <p:nvPr>
            <p:ph type="body" sz="quarter" idx="15"/>
          </p:nvPr>
        </p:nvSpPr>
        <p:spPr>
          <a:xfrm>
            <a:off x="377757" y="5365115"/>
            <a:ext cx="11334817" cy="304800"/>
          </a:xfrm>
        </p:spPr>
        <p:txBody>
          <a:bodyPr>
            <a:noAutofit/>
          </a:bodyPr>
          <a:lstStyle>
            <a:lvl1pPr>
              <a:defRPr sz="1000" b="0">
                <a:solidFill>
                  <a:schemeClr val="bg2"/>
                </a:solidFill>
              </a:defRPr>
            </a:lvl1pPr>
          </a:lstStyle>
          <a:p>
            <a:pPr lvl="0"/>
            <a:r>
              <a:rPr lang="en-US"/>
              <a:t>Edit Master text styles</a:t>
            </a:r>
          </a:p>
        </p:txBody>
      </p:sp>
    </p:spTree>
    <p:custDataLst>
      <p:tags r:id="rId1"/>
    </p:custDataLst>
    <p:extLst>
      <p:ext uri="{BB962C8B-B14F-4D97-AF65-F5344CB8AC3E}">
        <p14:creationId xmlns:p14="http://schemas.microsoft.com/office/powerpoint/2010/main" val="35919850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Title &amp;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71475" y="359944"/>
            <a:ext cx="11341099" cy="1021181"/>
          </a:xfrm>
        </p:spPr>
        <p:txBody>
          <a:bodyPr/>
          <a:lstStyle>
            <a:lvl1pPr>
              <a:defRPr/>
            </a:lvl1pPr>
          </a:lstStyle>
          <a:p>
            <a:r>
              <a:rPr lang="en-US" dirty="0"/>
              <a:t>Click to edit </a:t>
            </a:r>
            <a:br>
              <a:rPr lang="en-US" dirty="0"/>
            </a:br>
            <a:r>
              <a:rPr lang="en-US" dirty="0"/>
              <a:t>Master title style</a:t>
            </a:r>
            <a:endParaRPr lang="en-GB" dirty="0"/>
          </a:p>
        </p:txBody>
      </p:sp>
      <p:sp>
        <p:nvSpPr>
          <p:cNvPr id="3" name="Date Placeholder 2"/>
          <p:cNvSpPr>
            <a:spLocks noGrp="1"/>
          </p:cNvSpPr>
          <p:nvPr>
            <p:ph type="dt" sz="half" idx="10"/>
          </p:nvPr>
        </p:nvSpPr>
        <p:spPr/>
        <p:txBody>
          <a:bodyPr/>
          <a:lstStyle/>
          <a:p>
            <a:fld id="{87D4F53B-E777-4D22-BF14-5A6FF8D3BEAE}" type="datetimeFigureOut">
              <a:rPr lang="en-GB" smtClean="0"/>
              <a:t>17/08/2023</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FBDBA1E-F2E9-4EAB-A2DA-23DB5AEB00CA}" type="slidenum">
              <a:rPr lang="en-GB" smtClean="0"/>
              <a:t>‹#›</a:t>
            </a:fld>
            <a:endParaRPr lang="en-GB"/>
          </a:p>
        </p:txBody>
      </p:sp>
      <p:sp>
        <p:nvSpPr>
          <p:cNvPr id="9" name="Content Placeholder 7"/>
          <p:cNvSpPr>
            <a:spLocks noGrp="1"/>
          </p:cNvSpPr>
          <p:nvPr>
            <p:ph sz="quarter" idx="14"/>
          </p:nvPr>
        </p:nvSpPr>
        <p:spPr>
          <a:xfrm>
            <a:off x="379142" y="1614207"/>
            <a:ext cx="11296030" cy="365153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0" name="Text Placeholder 7"/>
          <p:cNvSpPr>
            <a:spLocks noGrp="1"/>
          </p:cNvSpPr>
          <p:nvPr>
            <p:ph type="body" sz="quarter" idx="15"/>
          </p:nvPr>
        </p:nvSpPr>
        <p:spPr>
          <a:xfrm>
            <a:off x="377758" y="5365115"/>
            <a:ext cx="5718242"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cxnSp>
        <p:nvCxnSpPr>
          <p:cNvPr id="8" name="Straight Connector 7"/>
          <p:cNvCxnSpPr/>
          <p:nvPr/>
        </p:nvCxnSpPr>
        <p:spPr>
          <a:xfrm>
            <a:off x="479425" y="1428750"/>
            <a:ext cx="1123315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41371808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Two column content">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87D4F53B-E777-4D22-BF14-5A6FF8D3BEAE}" type="datetimeFigureOut">
              <a:rPr lang="en-GB" smtClean="0"/>
              <a:t>17/08/2023</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FBDBA1E-F2E9-4EAB-A2DA-23DB5AEB00CA}" type="slidenum">
              <a:rPr lang="en-GB" smtClean="0"/>
              <a:t>‹#›</a:t>
            </a:fld>
            <a:endParaRPr lang="en-GB"/>
          </a:p>
        </p:txBody>
      </p:sp>
      <p:sp>
        <p:nvSpPr>
          <p:cNvPr id="9" name="Content Placeholder 7"/>
          <p:cNvSpPr>
            <a:spLocks noGrp="1"/>
          </p:cNvSpPr>
          <p:nvPr>
            <p:ph sz="quarter" idx="14"/>
          </p:nvPr>
        </p:nvSpPr>
        <p:spPr>
          <a:xfrm>
            <a:off x="379142" y="1614207"/>
            <a:ext cx="5562600" cy="365153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0" name="Text Placeholder 7"/>
          <p:cNvSpPr>
            <a:spLocks noGrp="1"/>
          </p:cNvSpPr>
          <p:nvPr>
            <p:ph type="body" sz="quarter" idx="15"/>
          </p:nvPr>
        </p:nvSpPr>
        <p:spPr>
          <a:xfrm>
            <a:off x="377758" y="5365115"/>
            <a:ext cx="5718242"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cxnSp>
        <p:nvCxnSpPr>
          <p:cNvPr id="8" name="Straight Connector 7"/>
          <p:cNvCxnSpPr/>
          <p:nvPr/>
        </p:nvCxnSpPr>
        <p:spPr>
          <a:xfrm>
            <a:off x="479425" y="1428750"/>
            <a:ext cx="5531635"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1" name="Content Placeholder 7"/>
          <p:cNvSpPr>
            <a:spLocks noGrp="1"/>
          </p:cNvSpPr>
          <p:nvPr>
            <p:ph sz="quarter" idx="16"/>
          </p:nvPr>
        </p:nvSpPr>
        <p:spPr>
          <a:xfrm>
            <a:off x="6096000" y="1614207"/>
            <a:ext cx="5562600" cy="365153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cxnSp>
        <p:nvCxnSpPr>
          <p:cNvPr id="12" name="Straight Connector 11"/>
          <p:cNvCxnSpPr/>
          <p:nvPr/>
        </p:nvCxnSpPr>
        <p:spPr>
          <a:xfrm>
            <a:off x="6196283" y="1428750"/>
            <a:ext cx="5531635"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4856389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Text &amp; graph">
    <p:spTree>
      <p:nvGrpSpPr>
        <p:cNvPr id="1" name=""/>
        <p:cNvGrpSpPr/>
        <p:nvPr/>
      </p:nvGrpSpPr>
      <p:grpSpPr>
        <a:xfrm>
          <a:off x="0" y="0"/>
          <a:ext cx="0" cy="0"/>
          <a:chOff x="0" y="0"/>
          <a:chExt cx="0" cy="0"/>
        </a:xfrm>
      </p:grpSpPr>
      <p:sp>
        <p:nvSpPr>
          <p:cNvPr id="8" name="Content Placeholder 7"/>
          <p:cNvSpPr>
            <a:spLocks noGrp="1"/>
          </p:cNvSpPr>
          <p:nvPr>
            <p:ph sz="quarter" idx="15"/>
          </p:nvPr>
        </p:nvSpPr>
        <p:spPr>
          <a:xfrm>
            <a:off x="6272054" y="359945"/>
            <a:ext cx="5594826" cy="519757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87D4F53B-E777-4D22-BF14-5A6FF8D3BEAE}" type="datetimeFigureOut">
              <a:rPr lang="en-GB" smtClean="0"/>
              <a:t>17/08/2023</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FBDBA1E-F2E9-4EAB-A2DA-23DB5AEB00CA}" type="slidenum">
              <a:rPr lang="en-GB" smtClean="0"/>
              <a:t>‹#›</a:t>
            </a:fld>
            <a:endParaRPr lang="en-GB"/>
          </a:p>
        </p:txBody>
      </p:sp>
      <p:sp>
        <p:nvSpPr>
          <p:cNvPr id="7" name="Text Placeholder 6"/>
          <p:cNvSpPr>
            <a:spLocks noGrp="1"/>
          </p:cNvSpPr>
          <p:nvPr>
            <p:ph type="body" sz="quarter" idx="13"/>
          </p:nvPr>
        </p:nvSpPr>
        <p:spPr>
          <a:xfrm>
            <a:off x="377758" y="1614207"/>
            <a:ext cx="4368867" cy="365153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cxnSp>
        <p:nvCxnSpPr>
          <p:cNvPr id="10" name="Straight Connector 9"/>
          <p:cNvCxnSpPr/>
          <p:nvPr/>
        </p:nvCxnSpPr>
        <p:spPr>
          <a:xfrm>
            <a:off x="479425" y="1428750"/>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3" name="Text Placeholder 7"/>
          <p:cNvSpPr>
            <a:spLocks noGrp="1"/>
          </p:cNvSpPr>
          <p:nvPr>
            <p:ph type="body" sz="quarter" idx="16"/>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spTree>
    <p:custDataLst>
      <p:tags r:id="rId1"/>
    </p:custDataLst>
    <p:extLst>
      <p:ext uri="{BB962C8B-B14F-4D97-AF65-F5344CB8AC3E}">
        <p14:creationId xmlns:p14="http://schemas.microsoft.com/office/powerpoint/2010/main" val="33986856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orient="horz" pos="278">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Text &amp; half page im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87D4F53B-E777-4D22-BF14-5A6FF8D3BEAE}" type="datetimeFigureOut">
              <a:rPr lang="en-GB" smtClean="0"/>
              <a:t>17/08/2023</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FBDBA1E-F2E9-4EAB-A2DA-23DB5AEB00CA}" type="slidenum">
              <a:rPr lang="en-GB" smtClean="0"/>
              <a:t>‹#›</a:t>
            </a:fld>
            <a:endParaRPr lang="en-GB"/>
          </a:p>
        </p:txBody>
      </p:sp>
      <p:sp>
        <p:nvSpPr>
          <p:cNvPr id="7" name="Text Placeholder 6"/>
          <p:cNvSpPr>
            <a:spLocks noGrp="1"/>
          </p:cNvSpPr>
          <p:nvPr>
            <p:ph type="body" sz="quarter" idx="13"/>
          </p:nvPr>
        </p:nvSpPr>
        <p:spPr>
          <a:xfrm>
            <a:off x="377758" y="1614207"/>
            <a:ext cx="4368867" cy="3651531"/>
          </a:xfrm>
        </p:spPr>
        <p:txBody>
          <a:bodyPr/>
          <a:lstStyle>
            <a:lvl1pPr>
              <a:defRPr>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9" name="Picture Placeholder 8"/>
          <p:cNvSpPr>
            <a:spLocks noGrp="1"/>
          </p:cNvSpPr>
          <p:nvPr>
            <p:ph type="pic" sz="quarter" idx="14"/>
          </p:nvPr>
        </p:nvSpPr>
        <p:spPr>
          <a:xfrm>
            <a:off x="6007894" y="-9729"/>
            <a:ext cx="6184106" cy="5948364"/>
          </a:xfrm>
          <a:prstGeom prst="rect">
            <a:avLst/>
          </a:prstGeom>
          <a:solidFill>
            <a:schemeClr val="bg1">
              <a:lumMod val="85000"/>
            </a:schemeClr>
          </a:solidFill>
        </p:spPr>
        <p:txBody>
          <a:bodyPr/>
          <a:lstStyle/>
          <a:p>
            <a:r>
              <a:rPr lang="en-US"/>
              <a:t>Click icon to add picture</a:t>
            </a:r>
            <a:endParaRPr lang="en-GB" dirty="0"/>
          </a:p>
        </p:txBody>
      </p:sp>
      <p:cxnSp>
        <p:nvCxnSpPr>
          <p:cNvPr id="10" name="Straight Connector 9"/>
          <p:cNvCxnSpPr/>
          <p:nvPr/>
        </p:nvCxnSpPr>
        <p:spPr>
          <a:xfrm>
            <a:off x="479425" y="1428750"/>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8" name="Text Placeholder 7"/>
          <p:cNvSpPr>
            <a:spLocks noGrp="1"/>
          </p:cNvSpPr>
          <p:nvPr>
            <p:ph type="body" sz="quarter" idx="15"/>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spTree>
    <p:custDataLst>
      <p:tags r:id="rId1"/>
    </p:custDataLst>
    <p:extLst>
      <p:ext uri="{BB962C8B-B14F-4D97-AF65-F5344CB8AC3E}">
        <p14:creationId xmlns:p14="http://schemas.microsoft.com/office/powerpoint/2010/main" val="31107273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3 image &amp; text horizontal">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87D4F53B-E777-4D22-BF14-5A6FF8D3BEAE}" type="datetimeFigureOut">
              <a:rPr lang="en-GB" smtClean="0"/>
              <a:t>17/08/2023</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FBDBA1E-F2E9-4EAB-A2DA-23DB5AEB00CA}" type="slidenum">
              <a:rPr lang="en-GB" smtClean="0"/>
              <a:t>‹#›</a:t>
            </a:fld>
            <a:endParaRPr lang="en-GB"/>
          </a:p>
        </p:txBody>
      </p:sp>
      <p:sp>
        <p:nvSpPr>
          <p:cNvPr id="6" name="Text Placeholder 7"/>
          <p:cNvSpPr>
            <a:spLocks noGrp="1"/>
          </p:cNvSpPr>
          <p:nvPr>
            <p:ph type="body" sz="quarter" idx="16"/>
          </p:nvPr>
        </p:nvSpPr>
        <p:spPr>
          <a:xfrm>
            <a:off x="377758" y="5365115"/>
            <a:ext cx="11334817" cy="304800"/>
          </a:xfrm>
        </p:spPr>
        <p:txBody>
          <a:bodyPr>
            <a:noAutofit/>
          </a:bodyPr>
          <a:lstStyle>
            <a:lvl1pPr>
              <a:defRPr sz="1000" b="0">
                <a:solidFill>
                  <a:schemeClr val="bg2"/>
                </a:solidFill>
              </a:defRPr>
            </a:lvl1pPr>
          </a:lstStyle>
          <a:p>
            <a:pPr lvl="0"/>
            <a:r>
              <a:rPr lang="en-US"/>
              <a:t>Edit Master text styles</a:t>
            </a:r>
          </a:p>
        </p:txBody>
      </p:sp>
      <p:sp>
        <p:nvSpPr>
          <p:cNvPr id="9" name="Text Placeholder 6"/>
          <p:cNvSpPr>
            <a:spLocks noGrp="1"/>
          </p:cNvSpPr>
          <p:nvPr>
            <p:ph type="body" sz="quarter" idx="13"/>
          </p:nvPr>
        </p:nvSpPr>
        <p:spPr>
          <a:xfrm>
            <a:off x="377759" y="3831702"/>
            <a:ext cx="3713546" cy="1443039"/>
          </a:xfrm>
        </p:spPr>
        <p:txBody>
          <a:bodyPr/>
          <a:lstStyle/>
          <a:p>
            <a:pPr lvl="0"/>
            <a:r>
              <a:rPr lang="en-US"/>
              <a:t>Edit Master text styles</a:t>
            </a:r>
          </a:p>
          <a:p>
            <a:pPr lvl="1"/>
            <a:r>
              <a:rPr lang="en-US"/>
              <a:t>Second level</a:t>
            </a:r>
          </a:p>
          <a:p>
            <a:pPr lvl="2"/>
            <a:r>
              <a:rPr lang="en-US"/>
              <a:t>Third level</a:t>
            </a:r>
          </a:p>
          <a:p>
            <a:pPr lvl="3"/>
            <a:r>
              <a:rPr lang="en-US"/>
              <a:t>Fourth level</a:t>
            </a:r>
          </a:p>
        </p:txBody>
      </p:sp>
      <p:cxnSp>
        <p:nvCxnSpPr>
          <p:cNvPr id="10" name="Straight Connector 9"/>
          <p:cNvCxnSpPr/>
          <p:nvPr/>
        </p:nvCxnSpPr>
        <p:spPr>
          <a:xfrm>
            <a:off x="487996" y="3685540"/>
            <a:ext cx="36468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2" name="Text Placeholder 6"/>
          <p:cNvSpPr>
            <a:spLocks noGrp="1"/>
          </p:cNvSpPr>
          <p:nvPr>
            <p:ph type="body" sz="quarter" idx="17"/>
          </p:nvPr>
        </p:nvSpPr>
        <p:spPr>
          <a:xfrm>
            <a:off x="4184266" y="3822699"/>
            <a:ext cx="3713546" cy="1443039"/>
          </a:xfrm>
        </p:spPr>
        <p:txBody>
          <a:bodyPr/>
          <a:lstStyle/>
          <a:p>
            <a:pPr lvl="0"/>
            <a:r>
              <a:rPr lang="en-US"/>
              <a:t>Edit Master text styles</a:t>
            </a:r>
          </a:p>
          <a:p>
            <a:pPr lvl="1"/>
            <a:r>
              <a:rPr lang="en-US"/>
              <a:t>Second level</a:t>
            </a:r>
          </a:p>
          <a:p>
            <a:pPr lvl="2"/>
            <a:r>
              <a:rPr lang="en-US"/>
              <a:t>Third level</a:t>
            </a:r>
          </a:p>
          <a:p>
            <a:pPr lvl="3"/>
            <a:r>
              <a:rPr lang="en-US"/>
              <a:t>Fourth level</a:t>
            </a:r>
          </a:p>
        </p:txBody>
      </p:sp>
      <p:cxnSp>
        <p:nvCxnSpPr>
          <p:cNvPr id="13" name="Straight Connector 12"/>
          <p:cNvCxnSpPr/>
          <p:nvPr/>
        </p:nvCxnSpPr>
        <p:spPr>
          <a:xfrm>
            <a:off x="4273355" y="3685540"/>
            <a:ext cx="36468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4" name="Text Placeholder 6"/>
          <p:cNvSpPr>
            <a:spLocks noGrp="1"/>
          </p:cNvSpPr>
          <p:nvPr>
            <p:ph type="body" sz="quarter" idx="18"/>
          </p:nvPr>
        </p:nvSpPr>
        <p:spPr>
          <a:xfrm>
            <a:off x="7990774" y="3822699"/>
            <a:ext cx="3713546" cy="1443039"/>
          </a:xfrm>
        </p:spPr>
        <p:txBody>
          <a:bodyPr/>
          <a:lstStyle/>
          <a:p>
            <a:pPr lvl="0"/>
            <a:r>
              <a:rPr lang="en-US"/>
              <a:t>Edit Master text styles</a:t>
            </a:r>
          </a:p>
          <a:p>
            <a:pPr lvl="1"/>
            <a:r>
              <a:rPr lang="en-US"/>
              <a:t>Second level</a:t>
            </a:r>
          </a:p>
          <a:p>
            <a:pPr lvl="2"/>
            <a:r>
              <a:rPr lang="en-US"/>
              <a:t>Third level</a:t>
            </a:r>
          </a:p>
          <a:p>
            <a:pPr lvl="3"/>
            <a:r>
              <a:rPr lang="en-US"/>
              <a:t>Fourth level</a:t>
            </a:r>
          </a:p>
        </p:txBody>
      </p:sp>
      <p:cxnSp>
        <p:nvCxnSpPr>
          <p:cNvPr id="22" name="Straight Connector 21"/>
          <p:cNvCxnSpPr/>
          <p:nvPr/>
        </p:nvCxnSpPr>
        <p:spPr>
          <a:xfrm>
            <a:off x="8067285" y="3685540"/>
            <a:ext cx="36468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27" name="Picture Placeholder 8">
            <a:extLst>
              <a:ext uri="{FF2B5EF4-FFF2-40B4-BE49-F238E27FC236}">
                <a16:creationId xmlns:a16="http://schemas.microsoft.com/office/drawing/2014/main" id="{8DFCE19A-1050-41D6-952B-88D1EA6241CC}"/>
              </a:ext>
            </a:extLst>
          </p:cNvPr>
          <p:cNvSpPr>
            <a:spLocks noGrp="1"/>
          </p:cNvSpPr>
          <p:nvPr>
            <p:ph type="pic" sz="quarter" idx="14"/>
          </p:nvPr>
        </p:nvSpPr>
        <p:spPr>
          <a:xfrm>
            <a:off x="4273355" y="1428749"/>
            <a:ext cx="3645289" cy="2106775"/>
          </a:xfrm>
          <a:prstGeom prst="rect">
            <a:avLst/>
          </a:prstGeom>
          <a:solidFill>
            <a:schemeClr val="bg1">
              <a:lumMod val="85000"/>
            </a:schemeClr>
          </a:solidFill>
        </p:spPr>
        <p:txBody>
          <a:bodyPr/>
          <a:lstStyle/>
          <a:p>
            <a:r>
              <a:rPr lang="en-US"/>
              <a:t>Click icon to add picture</a:t>
            </a:r>
            <a:endParaRPr lang="en-GB" dirty="0"/>
          </a:p>
        </p:txBody>
      </p:sp>
      <p:sp>
        <p:nvSpPr>
          <p:cNvPr id="28" name="Picture Placeholder 8">
            <a:extLst>
              <a:ext uri="{FF2B5EF4-FFF2-40B4-BE49-F238E27FC236}">
                <a16:creationId xmlns:a16="http://schemas.microsoft.com/office/drawing/2014/main" id="{474332AB-8E82-4D2C-A077-AD78447B3B65}"/>
              </a:ext>
            </a:extLst>
          </p:cNvPr>
          <p:cNvSpPr>
            <a:spLocks noGrp="1"/>
          </p:cNvSpPr>
          <p:nvPr>
            <p:ph type="pic" sz="quarter" idx="15"/>
          </p:nvPr>
        </p:nvSpPr>
        <p:spPr>
          <a:xfrm>
            <a:off x="8067285" y="1428749"/>
            <a:ext cx="3645289" cy="2106775"/>
          </a:xfrm>
          <a:prstGeom prst="rect">
            <a:avLst/>
          </a:prstGeom>
          <a:solidFill>
            <a:schemeClr val="bg1">
              <a:lumMod val="85000"/>
            </a:schemeClr>
          </a:solidFill>
        </p:spPr>
        <p:txBody>
          <a:bodyPr/>
          <a:lstStyle/>
          <a:p>
            <a:r>
              <a:rPr lang="en-US"/>
              <a:t>Click icon to add picture</a:t>
            </a:r>
            <a:endParaRPr lang="en-GB" dirty="0"/>
          </a:p>
        </p:txBody>
      </p:sp>
      <p:sp>
        <p:nvSpPr>
          <p:cNvPr id="29" name="Picture Placeholder 8">
            <a:extLst>
              <a:ext uri="{FF2B5EF4-FFF2-40B4-BE49-F238E27FC236}">
                <a16:creationId xmlns:a16="http://schemas.microsoft.com/office/drawing/2014/main" id="{44395837-4037-4FBC-A80F-2DFA7942FF5A}"/>
              </a:ext>
            </a:extLst>
          </p:cNvPr>
          <p:cNvSpPr>
            <a:spLocks noGrp="1"/>
          </p:cNvSpPr>
          <p:nvPr>
            <p:ph type="pic" sz="quarter" idx="22"/>
          </p:nvPr>
        </p:nvSpPr>
        <p:spPr>
          <a:xfrm>
            <a:off x="479425" y="1428749"/>
            <a:ext cx="3645289" cy="2106775"/>
          </a:xfrm>
          <a:prstGeom prst="rect">
            <a:avLst/>
          </a:prstGeom>
          <a:solidFill>
            <a:schemeClr val="bg1">
              <a:lumMod val="85000"/>
            </a:schemeClr>
          </a:solidFill>
        </p:spPr>
        <p:txBody>
          <a:bodyPr/>
          <a:lstStyle/>
          <a:p>
            <a:r>
              <a:rPr lang="en-US"/>
              <a:t>Click icon to add picture</a:t>
            </a:r>
            <a:endParaRPr lang="en-GB" dirty="0"/>
          </a:p>
        </p:txBody>
      </p:sp>
    </p:spTree>
    <p:custDataLst>
      <p:tags r:id="rId1"/>
    </p:custDataLst>
    <p:extLst>
      <p:ext uri="{BB962C8B-B14F-4D97-AF65-F5344CB8AC3E}">
        <p14:creationId xmlns:p14="http://schemas.microsoft.com/office/powerpoint/2010/main" val="29869542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orient="horz" pos="278">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4 image &amp; text horizontal">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87D4F53B-E777-4D22-BF14-5A6FF8D3BEAE}" type="datetimeFigureOut">
              <a:rPr lang="en-GB" smtClean="0"/>
              <a:t>17/08/2023</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FBDBA1E-F2E9-4EAB-A2DA-23DB5AEB00CA}" type="slidenum">
              <a:rPr lang="en-GB" smtClean="0"/>
              <a:t>‹#›</a:t>
            </a:fld>
            <a:endParaRPr lang="en-GB"/>
          </a:p>
        </p:txBody>
      </p:sp>
      <p:sp>
        <p:nvSpPr>
          <p:cNvPr id="6" name="Text Placeholder 7"/>
          <p:cNvSpPr>
            <a:spLocks noGrp="1"/>
          </p:cNvSpPr>
          <p:nvPr>
            <p:ph type="body" sz="quarter" idx="16"/>
          </p:nvPr>
        </p:nvSpPr>
        <p:spPr>
          <a:xfrm>
            <a:off x="377758" y="5365115"/>
            <a:ext cx="11334817" cy="304800"/>
          </a:xfrm>
        </p:spPr>
        <p:txBody>
          <a:bodyPr>
            <a:noAutofit/>
          </a:bodyPr>
          <a:lstStyle>
            <a:lvl1pPr>
              <a:defRPr sz="1000" b="0">
                <a:solidFill>
                  <a:schemeClr val="bg2"/>
                </a:solidFill>
              </a:defRPr>
            </a:lvl1pPr>
          </a:lstStyle>
          <a:p>
            <a:pPr lvl="0"/>
            <a:r>
              <a:rPr lang="en-US"/>
              <a:t>Edit Master text styles</a:t>
            </a:r>
          </a:p>
        </p:txBody>
      </p:sp>
      <p:sp>
        <p:nvSpPr>
          <p:cNvPr id="9" name="Text Placeholder 6"/>
          <p:cNvSpPr>
            <a:spLocks noGrp="1"/>
          </p:cNvSpPr>
          <p:nvPr>
            <p:ph type="body" sz="quarter" idx="13"/>
          </p:nvPr>
        </p:nvSpPr>
        <p:spPr>
          <a:xfrm>
            <a:off x="377759" y="3831702"/>
            <a:ext cx="2792238" cy="1443039"/>
          </a:xfrm>
        </p:spPr>
        <p:txBody>
          <a:bodyPr/>
          <a:lstStyle/>
          <a:p>
            <a:pPr lvl="0"/>
            <a:r>
              <a:rPr lang="en-US"/>
              <a:t>Edit Master text styles</a:t>
            </a:r>
          </a:p>
          <a:p>
            <a:pPr lvl="1"/>
            <a:r>
              <a:rPr lang="en-US"/>
              <a:t>Second level</a:t>
            </a:r>
          </a:p>
          <a:p>
            <a:pPr lvl="2"/>
            <a:r>
              <a:rPr lang="en-US"/>
              <a:t>Third level</a:t>
            </a:r>
          </a:p>
          <a:p>
            <a:pPr lvl="3"/>
            <a:r>
              <a:rPr lang="en-US"/>
              <a:t>Fourth level</a:t>
            </a:r>
          </a:p>
        </p:txBody>
      </p:sp>
      <p:cxnSp>
        <p:nvCxnSpPr>
          <p:cNvPr id="10" name="Straight Connector 9"/>
          <p:cNvCxnSpPr/>
          <p:nvPr/>
        </p:nvCxnSpPr>
        <p:spPr>
          <a:xfrm>
            <a:off x="487997" y="3685540"/>
            <a:ext cx="26820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2" name="Text Placeholder 6"/>
          <p:cNvSpPr>
            <a:spLocks noGrp="1"/>
          </p:cNvSpPr>
          <p:nvPr>
            <p:ph type="body" sz="quarter" idx="17"/>
          </p:nvPr>
        </p:nvSpPr>
        <p:spPr>
          <a:xfrm>
            <a:off x="3337118" y="3822699"/>
            <a:ext cx="2680405" cy="1443039"/>
          </a:xfrm>
        </p:spPr>
        <p:txBody>
          <a:bodyPr/>
          <a:lstStyle/>
          <a:p>
            <a:pPr lvl="0"/>
            <a:r>
              <a:rPr lang="en-US"/>
              <a:t>Edit Master text styles</a:t>
            </a:r>
          </a:p>
          <a:p>
            <a:pPr lvl="1"/>
            <a:r>
              <a:rPr lang="en-US"/>
              <a:t>Second level</a:t>
            </a:r>
          </a:p>
          <a:p>
            <a:pPr lvl="2"/>
            <a:r>
              <a:rPr lang="en-US"/>
              <a:t>Third level</a:t>
            </a:r>
          </a:p>
          <a:p>
            <a:pPr lvl="3"/>
            <a:r>
              <a:rPr lang="en-US"/>
              <a:t>Fourth level</a:t>
            </a:r>
          </a:p>
        </p:txBody>
      </p:sp>
      <p:cxnSp>
        <p:nvCxnSpPr>
          <p:cNvPr id="13" name="Straight Connector 12"/>
          <p:cNvCxnSpPr/>
          <p:nvPr/>
        </p:nvCxnSpPr>
        <p:spPr>
          <a:xfrm>
            <a:off x="3330340" y="3685540"/>
            <a:ext cx="26820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4" name="Text Placeholder 6"/>
          <p:cNvSpPr>
            <a:spLocks noGrp="1"/>
          </p:cNvSpPr>
          <p:nvPr>
            <p:ph type="body" sz="quarter" idx="18"/>
          </p:nvPr>
        </p:nvSpPr>
        <p:spPr>
          <a:xfrm>
            <a:off x="6184644" y="3822699"/>
            <a:ext cx="2680405" cy="1443039"/>
          </a:xfrm>
        </p:spPr>
        <p:txBody>
          <a:bodyPr/>
          <a:lstStyle/>
          <a:p>
            <a:pPr lvl="0"/>
            <a:r>
              <a:rPr lang="en-US"/>
              <a:t>Edit Master text styles</a:t>
            </a:r>
          </a:p>
          <a:p>
            <a:pPr lvl="1"/>
            <a:r>
              <a:rPr lang="en-US"/>
              <a:t>Second level</a:t>
            </a:r>
          </a:p>
          <a:p>
            <a:pPr lvl="2"/>
            <a:r>
              <a:rPr lang="en-US"/>
              <a:t>Third level</a:t>
            </a:r>
          </a:p>
          <a:p>
            <a:pPr lvl="3"/>
            <a:r>
              <a:rPr lang="en-US"/>
              <a:t>Fourth level</a:t>
            </a:r>
          </a:p>
        </p:txBody>
      </p:sp>
      <p:cxnSp>
        <p:nvCxnSpPr>
          <p:cNvPr id="22" name="Straight Connector 21"/>
          <p:cNvCxnSpPr/>
          <p:nvPr/>
        </p:nvCxnSpPr>
        <p:spPr>
          <a:xfrm>
            <a:off x="6181255" y="3685540"/>
            <a:ext cx="26820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27" name="Picture Placeholder 16">
            <a:extLst>
              <a:ext uri="{FF2B5EF4-FFF2-40B4-BE49-F238E27FC236}">
                <a16:creationId xmlns:a16="http://schemas.microsoft.com/office/drawing/2014/main" id="{CCB00622-CF55-4D6B-A1E3-FEDA9C507933}"/>
              </a:ext>
            </a:extLst>
          </p:cNvPr>
          <p:cNvSpPr>
            <a:spLocks noGrp="1"/>
          </p:cNvSpPr>
          <p:nvPr>
            <p:ph type="pic" sz="quarter" idx="23"/>
          </p:nvPr>
        </p:nvSpPr>
        <p:spPr>
          <a:xfrm>
            <a:off x="479425" y="1428750"/>
            <a:ext cx="2680405" cy="2106774"/>
          </a:xfrm>
          <a:solidFill>
            <a:schemeClr val="bg1">
              <a:lumMod val="85000"/>
            </a:schemeClr>
          </a:solidFill>
        </p:spPr>
        <p:txBody>
          <a:bodyPr/>
          <a:lstStyle/>
          <a:p>
            <a:r>
              <a:rPr lang="en-US"/>
              <a:t>Click icon to add picture</a:t>
            </a:r>
            <a:endParaRPr lang="en-GB" dirty="0"/>
          </a:p>
        </p:txBody>
      </p:sp>
      <p:sp>
        <p:nvSpPr>
          <p:cNvPr id="28" name="Picture Placeholder 16">
            <a:extLst>
              <a:ext uri="{FF2B5EF4-FFF2-40B4-BE49-F238E27FC236}">
                <a16:creationId xmlns:a16="http://schemas.microsoft.com/office/drawing/2014/main" id="{2B88D738-52E2-4893-86C8-E779DC5CA1A3}"/>
              </a:ext>
            </a:extLst>
          </p:cNvPr>
          <p:cNvSpPr>
            <a:spLocks noGrp="1"/>
          </p:cNvSpPr>
          <p:nvPr>
            <p:ph type="pic" sz="quarter" idx="24"/>
          </p:nvPr>
        </p:nvSpPr>
        <p:spPr>
          <a:xfrm>
            <a:off x="3330340" y="1428750"/>
            <a:ext cx="2680405" cy="2106774"/>
          </a:xfrm>
          <a:solidFill>
            <a:schemeClr val="bg1">
              <a:lumMod val="85000"/>
            </a:schemeClr>
          </a:solidFill>
        </p:spPr>
        <p:txBody>
          <a:bodyPr/>
          <a:lstStyle/>
          <a:p>
            <a:r>
              <a:rPr lang="en-US"/>
              <a:t>Click icon to add picture</a:t>
            </a:r>
            <a:endParaRPr lang="en-GB"/>
          </a:p>
        </p:txBody>
      </p:sp>
      <p:sp>
        <p:nvSpPr>
          <p:cNvPr id="29" name="Picture Placeholder 16">
            <a:extLst>
              <a:ext uri="{FF2B5EF4-FFF2-40B4-BE49-F238E27FC236}">
                <a16:creationId xmlns:a16="http://schemas.microsoft.com/office/drawing/2014/main" id="{796217F8-03C9-4D68-93B3-20FA2E83EE1B}"/>
              </a:ext>
            </a:extLst>
          </p:cNvPr>
          <p:cNvSpPr>
            <a:spLocks noGrp="1"/>
          </p:cNvSpPr>
          <p:nvPr>
            <p:ph type="pic" sz="quarter" idx="25"/>
          </p:nvPr>
        </p:nvSpPr>
        <p:spPr>
          <a:xfrm>
            <a:off x="6181255" y="1428750"/>
            <a:ext cx="2680405" cy="2106774"/>
          </a:xfrm>
          <a:solidFill>
            <a:schemeClr val="bg1">
              <a:lumMod val="85000"/>
            </a:schemeClr>
          </a:solidFill>
        </p:spPr>
        <p:txBody>
          <a:bodyPr/>
          <a:lstStyle/>
          <a:p>
            <a:r>
              <a:rPr lang="en-US"/>
              <a:t>Click icon to add picture</a:t>
            </a:r>
            <a:endParaRPr lang="en-GB" dirty="0"/>
          </a:p>
        </p:txBody>
      </p:sp>
      <p:sp>
        <p:nvSpPr>
          <p:cNvPr id="30" name="Picture Placeholder 16">
            <a:extLst>
              <a:ext uri="{FF2B5EF4-FFF2-40B4-BE49-F238E27FC236}">
                <a16:creationId xmlns:a16="http://schemas.microsoft.com/office/drawing/2014/main" id="{2723B1CA-8DFB-497B-9F08-8CA0C90D7E3E}"/>
              </a:ext>
            </a:extLst>
          </p:cNvPr>
          <p:cNvSpPr>
            <a:spLocks noGrp="1"/>
          </p:cNvSpPr>
          <p:nvPr>
            <p:ph type="pic" sz="quarter" idx="26"/>
          </p:nvPr>
        </p:nvSpPr>
        <p:spPr>
          <a:xfrm>
            <a:off x="9032169" y="1428750"/>
            <a:ext cx="2680405" cy="2106774"/>
          </a:xfrm>
          <a:solidFill>
            <a:schemeClr val="bg1">
              <a:lumMod val="85000"/>
            </a:schemeClr>
          </a:solidFill>
        </p:spPr>
        <p:txBody>
          <a:bodyPr/>
          <a:lstStyle/>
          <a:p>
            <a:r>
              <a:rPr lang="en-US"/>
              <a:t>Click icon to add picture</a:t>
            </a:r>
            <a:endParaRPr lang="en-GB" dirty="0"/>
          </a:p>
        </p:txBody>
      </p:sp>
      <p:cxnSp>
        <p:nvCxnSpPr>
          <p:cNvPr id="31" name="Straight Connector 30">
            <a:extLst>
              <a:ext uri="{FF2B5EF4-FFF2-40B4-BE49-F238E27FC236}">
                <a16:creationId xmlns:a16="http://schemas.microsoft.com/office/drawing/2014/main" id="{B54C563D-6383-41D0-9D47-C959095D88EA}"/>
              </a:ext>
            </a:extLst>
          </p:cNvPr>
          <p:cNvCxnSpPr/>
          <p:nvPr/>
        </p:nvCxnSpPr>
        <p:spPr>
          <a:xfrm>
            <a:off x="9030574" y="3685540"/>
            <a:ext cx="26820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32" name="Text Placeholder 6">
            <a:extLst>
              <a:ext uri="{FF2B5EF4-FFF2-40B4-BE49-F238E27FC236}">
                <a16:creationId xmlns:a16="http://schemas.microsoft.com/office/drawing/2014/main" id="{334F0F9F-7167-4551-BFAC-B216392DF765}"/>
              </a:ext>
            </a:extLst>
          </p:cNvPr>
          <p:cNvSpPr>
            <a:spLocks noGrp="1"/>
          </p:cNvSpPr>
          <p:nvPr>
            <p:ph type="body" sz="quarter" idx="27"/>
          </p:nvPr>
        </p:nvSpPr>
        <p:spPr>
          <a:xfrm>
            <a:off x="9032170" y="3822699"/>
            <a:ext cx="2680405" cy="1443039"/>
          </a:xfrm>
        </p:spPr>
        <p:txBody>
          <a:bodyPr/>
          <a:lstStyle/>
          <a:p>
            <a:pPr lvl="0"/>
            <a:r>
              <a:rPr lang="en-US"/>
              <a:t>Edit Master text styles</a:t>
            </a:r>
          </a:p>
          <a:p>
            <a:pPr lvl="1"/>
            <a:r>
              <a:rPr lang="en-US"/>
              <a:t>Second level</a:t>
            </a:r>
          </a:p>
          <a:p>
            <a:pPr lvl="2"/>
            <a:r>
              <a:rPr lang="en-US"/>
              <a:t>Third level</a:t>
            </a:r>
          </a:p>
          <a:p>
            <a:pPr lvl="3"/>
            <a:r>
              <a:rPr lang="en-US"/>
              <a:t>Fourth level</a:t>
            </a:r>
          </a:p>
        </p:txBody>
      </p:sp>
    </p:spTree>
    <p:custDataLst>
      <p:tags r:id="rId1"/>
    </p:custDataLst>
    <p:extLst>
      <p:ext uri="{BB962C8B-B14F-4D97-AF65-F5344CB8AC3E}">
        <p14:creationId xmlns:p14="http://schemas.microsoft.com/office/powerpoint/2010/main" val="12434327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orient="horz" pos="278">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4x Portrait image">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87D4F53B-E777-4D22-BF14-5A6FF8D3BEAE}" type="datetimeFigureOut">
              <a:rPr lang="en-GB" smtClean="0"/>
              <a:t>17/08/2023</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FBDBA1E-F2E9-4EAB-A2DA-23DB5AEB00CA}" type="slidenum">
              <a:rPr lang="en-GB" smtClean="0"/>
              <a:t>‹#›</a:t>
            </a:fld>
            <a:endParaRPr lang="en-GB"/>
          </a:p>
        </p:txBody>
      </p:sp>
      <p:sp>
        <p:nvSpPr>
          <p:cNvPr id="6" name="Text Placeholder 7"/>
          <p:cNvSpPr>
            <a:spLocks noGrp="1"/>
          </p:cNvSpPr>
          <p:nvPr>
            <p:ph type="body" sz="quarter" idx="16"/>
          </p:nvPr>
        </p:nvSpPr>
        <p:spPr>
          <a:xfrm>
            <a:off x="377758" y="5365115"/>
            <a:ext cx="11334817" cy="304800"/>
          </a:xfrm>
        </p:spPr>
        <p:txBody>
          <a:bodyPr>
            <a:noAutofit/>
          </a:bodyPr>
          <a:lstStyle>
            <a:lvl1pPr>
              <a:defRPr sz="1000" b="0">
                <a:solidFill>
                  <a:schemeClr val="bg2"/>
                </a:solidFill>
              </a:defRPr>
            </a:lvl1pPr>
          </a:lstStyle>
          <a:p>
            <a:pPr lvl="0"/>
            <a:r>
              <a:rPr lang="en-US"/>
              <a:t>Edit Master text styles</a:t>
            </a:r>
          </a:p>
        </p:txBody>
      </p:sp>
      <p:sp>
        <p:nvSpPr>
          <p:cNvPr id="17" name="Picture Placeholder 16"/>
          <p:cNvSpPr>
            <a:spLocks noGrp="1"/>
          </p:cNvSpPr>
          <p:nvPr>
            <p:ph type="pic" sz="quarter" idx="19"/>
          </p:nvPr>
        </p:nvSpPr>
        <p:spPr>
          <a:xfrm>
            <a:off x="479425" y="1428750"/>
            <a:ext cx="2680405" cy="3836988"/>
          </a:xfrm>
          <a:solidFill>
            <a:schemeClr val="bg1">
              <a:lumMod val="85000"/>
            </a:schemeClr>
          </a:solidFill>
        </p:spPr>
        <p:txBody>
          <a:bodyPr/>
          <a:lstStyle/>
          <a:p>
            <a:r>
              <a:rPr lang="en-US"/>
              <a:t>Click icon to add picture</a:t>
            </a:r>
            <a:endParaRPr lang="en-GB" dirty="0"/>
          </a:p>
        </p:txBody>
      </p:sp>
      <p:sp>
        <p:nvSpPr>
          <p:cNvPr id="20" name="Picture Placeholder 16"/>
          <p:cNvSpPr>
            <a:spLocks noGrp="1"/>
          </p:cNvSpPr>
          <p:nvPr>
            <p:ph type="pic" sz="quarter" idx="20"/>
          </p:nvPr>
        </p:nvSpPr>
        <p:spPr>
          <a:xfrm>
            <a:off x="3330340" y="1428750"/>
            <a:ext cx="2680405" cy="3836988"/>
          </a:xfrm>
          <a:solidFill>
            <a:schemeClr val="bg1">
              <a:lumMod val="85000"/>
            </a:schemeClr>
          </a:solidFill>
        </p:spPr>
        <p:txBody>
          <a:bodyPr/>
          <a:lstStyle/>
          <a:p>
            <a:r>
              <a:rPr lang="en-US"/>
              <a:t>Click icon to add picture</a:t>
            </a:r>
            <a:endParaRPr lang="en-GB"/>
          </a:p>
        </p:txBody>
      </p:sp>
      <p:sp>
        <p:nvSpPr>
          <p:cNvPr id="21" name="Picture Placeholder 16"/>
          <p:cNvSpPr>
            <a:spLocks noGrp="1"/>
          </p:cNvSpPr>
          <p:nvPr>
            <p:ph type="pic" sz="quarter" idx="21"/>
          </p:nvPr>
        </p:nvSpPr>
        <p:spPr>
          <a:xfrm>
            <a:off x="6181255" y="1428750"/>
            <a:ext cx="2680405" cy="3836988"/>
          </a:xfrm>
          <a:solidFill>
            <a:schemeClr val="bg1">
              <a:lumMod val="85000"/>
            </a:schemeClr>
          </a:solidFill>
        </p:spPr>
        <p:txBody>
          <a:bodyPr/>
          <a:lstStyle/>
          <a:p>
            <a:r>
              <a:rPr lang="en-US"/>
              <a:t>Click icon to add picture</a:t>
            </a:r>
            <a:endParaRPr lang="en-GB" dirty="0"/>
          </a:p>
        </p:txBody>
      </p:sp>
      <p:sp>
        <p:nvSpPr>
          <p:cNvPr id="18" name="Picture Placeholder 16"/>
          <p:cNvSpPr>
            <a:spLocks noGrp="1"/>
          </p:cNvSpPr>
          <p:nvPr>
            <p:ph type="pic" sz="quarter" idx="22"/>
          </p:nvPr>
        </p:nvSpPr>
        <p:spPr>
          <a:xfrm>
            <a:off x="9032169" y="1428750"/>
            <a:ext cx="2680405" cy="3836988"/>
          </a:xfrm>
          <a:solidFill>
            <a:schemeClr val="bg1">
              <a:lumMod val="85000"/>
            </a:schemeClr>
          </a:solidFill>
        </p:spPr>
        <p:txBody>
          <a:bodyPr/>
          <a:lstStyle/>
          <a:p>
            <a:r>
              <a:rPr lang="en-US"/>
              <a:t>Click icon to add picture</a:t>
            </a:r>
            <a:endParaRPr lang="en-GB" dirty="0"/>
          </a:p>
        </p:txBody>
      </p:sp>
    </p:spTree>
    <p:custDataLst>
      <p:tags r:id="rId1"/>
    </p:custDataLst>
    <p:extLst>
      <p:ext uri="{BB962C8B-B14F-4D97-AF65-F5344CB8AC3E}">
        <p14:creationId xmlns:p14="http://schemas.microsoft.com/office/powerpoint/2010/main" val="27074609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orient="horz" pos="278">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mp;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71475" y="359944"/>
            <a:ext cx="11341099" cy="1021181"/>
          </a:xfrm>
        </p:spPr>
        <p:txBody>
          <a:bodyPr/>
          <a:lstStyle>
            <a:lvl1pPr>
              <a:defRPr/>
            </a:lvl1pPr>
          </a:lstStyle>
          <a:p>
            <a:r>
              <a:rPr lang="en-US" dirty="0"/>
              <a:t>Click to edit </a:t>
            </a:r>
            <a:br>
              <a:rPr lang="en-US" dirty="0"/>
            </a:br>
            <a:r>
              <a:rPr lang="en-US" dirty="0"/>
              <a:t>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17/08/2023</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9" name="Content Placeholder 7"/>
          <p:cNvSpPr>
            <a:spLocks noGrp="1"/>
          </p:cNvSpPr>
          <p:nvPr>
            <p:ph sz="quarter" idx="14"/>
          </p:nvPr>
        </p:nvSpPr>
        <p:spPr>
          <a:xfrm>
            <a:off x="379142" y="1614207"/>
            <a:ext cx="11296030" cy="3651532"/>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Text Placeholder 7"/>
          <p:cNvSpPr>
            <a:spLocks noGrp="1"/>
          </p:cNvSpPr>
          <p:nvPr>
            <p:ph type="body" sz="quarter" idx="15"/>
          </p:nvPr>
        </p:nvSpPr>
        <p:spPr>
          <a:xfrm>
            <a:off x="377758" y="5365115"/>
            <a:ext cx="5718242"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cxnSp>
        <p:nvCxnSpPr>
          <p:cNvPr id="8" name="Straight Connector 7"/>
          <p:cNvCxnSpPr/>
          <p:nvPr userDrawn="1"/>
        </p:nvCxnSpPr>
        <p:spPr>
          <a:xfrm>
            <a:off x="479425" y="1428750"/>
            <a:ext cx="1123315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6831574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Text &amp; one im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87D4F53B-E777-4D22-BF14-5A6FF8D3BEAE}" type="datetimeFigureOut">
              <a:rPr lang="en-GB" smtClean="0"/>
              <a:t>17/08/2023</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FBDBA1E-F2E9-4EAB-A2DA-23DB5AEB00CA}" type="slidenum">
              <a:rPr lang="en-GB" smtClean="0"/>
              <a:t>‹#›</a:t>
            </a:fld>
            <a:endParaRPr lang="en-GB"/>
          </a:p>
        </p:txBody>
      </p:sp>
      <p:sp>
        <p:nvSpPr>
          <p:cNvPr id="7" name="Text Placeholder 6"/>
          <p:cNvSpPr>
            <a:spLocks noGrp="1"/>
          </p:cNvSpPr>
          <p:nvPr>
            <p:ph type="body" sz="quarter" idx="13"/>
          </p:nvPr>
        </p:nvSpPr>
        <p:spPr>
          <a:xfrm>
            <a:off x="377758" y="1614207"/>
            <a:ext cx="4368867" cy="371174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9" name="Picture Placeholder 8"/>
          <p:cNvSpPr>
            <a:spLocks noGrp="1"/>
          </p:cNvSpPr>
          <p:nvPr>
            <p:ph type="pic" sz="quarter" idx="14"/>
          </p:nvPr>
        </p:nvSpPr>
        <p:spPr>
          <a:xfrm>
            <a:off x="5369668" y="1428750"/>
            <a:ext cx="6342907" cy="3836988"/>
          </a:xfrm>
          <a:prstGeom prst="rect">
            <a:avLst/>
          </a:prstGeom>
          <a:solidFill>
            <a:schemeClr val="bg1">
              <a:lumMod val="85000"/>
            </a:schemeClr>
          </a:solidFill>
        </p:spPr>
        <p:txBody>
          <a:bodyPr/>
          <a:lstStyle/>
          <a:p>
            <a:r>
              <a:rPr lang="en-US"/>
              <a:t>Click icon to add picture</a:t>
            </a:r>
            <a:endParaRPr lang="en-GB" dirty="0"/>
          </a:p>
        </p:txBody>
      </p:sp>
      <p:cxnSp>
        <p:nvCxnSpPr>
          <p:cNvPr id="10" name="Straight Connector 9"/>
          <p:cNvCxnSpPr/>
          <p:nvPr/>
        </p:nvCxnSpPr>
        <p:spPr>
          <a:xfrm>
            <a:off x="479425" y="1428750"/>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1" name="Text Placeholder 7"/>
          <p:cNvSpPr>
            <a:spLocks noGrp="1"/>
          </p:cNvSpPr>
          <p:nvPr>
            <p:ph type="body" sz="quarter" idx="15"/>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spTree>
    <p:custDataLst>
      <p:tags r:id="rId1"/>
    </p:custDataLst>
    <p:extLst>
      <p:ext uri="{BB962C8B-B14F-4D97-AF65-F5344CB8AC3E}">
        <p14:creationId xmlns:p14="http://schemas.microsoft.com/office/powerpoint/2010/main" val="13231477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Text &amp; two imag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87D4F53B-E777-4D22-BF14-5A6FF8D3BEAE}" type="datetimeFigureOut">
              <a:rPr lang="en-GB" smtClean="0"/>
              <a:t>17/08/2023</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FBDBA1E-F2E9-4EAB-A2DA-23DB5AEB00CA}" type="slidenum">
              <a:rPr lang="en-GB" smtClean="0"/>
              <a:t>‹#›</a:t>
            </a:fld>
            <a:endParaRPr lang="en-GB"/>
          </a:p>
        </p:txBody>
      </p:sp>
      <p:sp>
        <p:nvSpPr>
          <p:cNvPr id="7" name="Text Placeholder 6"/>
          <p:cNvSpPr>
            <a:spLocks noGrp="1"/>
          </p:cNvSpPr>
          <p:nvPr>
            <p:ph type="body" sz="quarter" idx="13"/>
          </p:nvPr>
        </p:nvSpPr>
        <p:spPr>
          <a:xfrm>
            <a:off x="377758" y="1614207"/>
            <a:ext cx="5442018" cy="371174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9" name="Picture Placeholder 8"/>
          <p:cNvSpPr>
            <a:spLocks noGrp="1"/>
          </p:cNvSpPr>
          <p:nvPr>
            <p:ph type="pic" sz="quarter" idx="14"/>
          </p:nvPr>
        </p:nvSpPr>
        <p:spPr>
          <a:xfrm>
            <a:off x="7373566" y="447473"/>
            <a:ext cx="4339009" cy="2322372"/>
          </a:xfrm>
          <a:prstGeom prst="rect">
            <a:avLst/>
          </a:prstGeom>
          <a:solidFill>
            <a:schemeClr val="bg1">
              <a:lumMod val="85000"/>
            </a:schemeClr>
          </a:solidFill>
        </p:spPr>
        <p:txBody>
          <a:bodyPr/>
          <a:lstStyle/>
          <a:p>
            <a:r>
              <a:rPr lang="en-US"/>
              <a:t>Click icon to add picture</a:t>
            </a:r>
            <a:endParaRPr lang="en-GB" dirty="0"/>
          </a:p>
        </p:txBody>
      </p:sp>
      <p:cxnSp>
        <p:nvCxnSpPr>
          <p:cNvPr id="10" name="Straight Connector 9"/>
          <p:cNvCxnSpPr/>
          <p:nvPr/>
        </p:nvCxnSpPr>
        <p:spPr>
          <a:xfrm>
            <a:off x="479425" y="1428750"/>
            <a:ext cx="5340351"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1" name="Picture Placeholder 8"/>
          <p:cNvSpPr>
            <a:spLocks noGrp="1"/>
          </p:cNvSpPr>
          <p:nvPr>
            <p:ph type="pic" sz="quarter" idx="15"/>
          </p:nvPr>
        </p:nvSpPr>
        <p:spPr>
          <a:xfrm>
            <a:off x="7373566" y="2943366"/>
            <a:ext cx="4339009" cy="2322372"/>
          </a:xfrm>
          <a:prstGeom prst="rect">
            <a:avLst/>
          </a:prstGeom>
          <a:solidFill>
            <a:schemeClr val="bg1">
              <a:lumMod val="85000"/>
            </a:schemeClr>
          </a:solidFill>
        </p:spPr>
        <p:txBody>
          <a:bodyPr/>
          <a:lstStyle/>
          <a:p>
            <a:r>
              <a:rPr lang="en-US"/>
              <a:t>Click icon to add picture</a:t>
            </a:r>
            <a:endParaRPr lang="en-GB" dirty="0"/>
          </a:p>
        </p:txBody>
      </p:sp>
      <p:sp>
        <p:nvSpPr>
          <p:cNvPr id="12" name="Text Placeholder 7"/>
          <p:cNvSpPr>
            <a:spLocks noGrp="1"/>
          </p:cNvSpPr>
          <p:nvPr>
            <p:ph type="body" sz="quarter" idx="16"/>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spTree>
    <p:custDataLst>
      <p:tags r:id="rId1"/>
    </p:custDataLst>
    <p:extLst>
      <p:ext uri="{BB962C8B-B14F-4D97-AF65-F5344CB8AC3E}">
        <p14:creationId xmlns:p14="http://schemas.microsoft.com/office/powerpoint/2010/main" val="19162017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Text &amp; four imag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87D4F53B-E777-4D22-BF14-5A6FF8D3BEAE}" type="datetimeFigureOut">
              <a:rPr lang="en-GB" smtClean="0"/>
              <a:t>17/08/2023</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FBDBA1E-F2E9-4EAB-A2DA-23DB5AEB00CA}" type="slidenum">
              <a:rPr lang="en-GB" smtClean="0"/>
              <a:t>‹#›</a:t>
            </a:fld>
            <a:endParaRPr lang="en-GB"/>
          </a:p>
        </p:txBody>
      </p:sp>
      <p:sp>
        <p:nvSpPr>
          <p:cNvPr id="7" name="Text Placeholder 6"/>
          <p:cNvSpPr>
            <a:spLocks noGrp="1"/>
          </p:cNvSpPr>
          <p:nvPr>
            <p:ph type="body" sz="quarter" idx="13"/>
          </p:nvPr>
        </p:nvSpPr>
        <p:spPr>
          <a:xfrm>
            <a:off x="377758" y="1614207"/>
            <a:ext cx="4368867" cy="371174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cxnSp>
        <p:nvCxnSpPr>
          <p:cNvPr id="10" name="Straight Connector 9"/>
          <p:cNvCxnSpPr/>
          <p:nvPr/>
        </p:nvCxnSpPr>
        <p:spPr>
          <a:xfrm>
            <a:off x="479425" y="1428750"/>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5" name="Text Placeholder 7"/>
          <p:cNvSpPr>
            <a:spLocks noGrp="1"/>
          </p:cNvSpPr>
          <p:nvPr>
            <p:ph type="body" sz="quarter" idx="18"/>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sp>
        <p:nvSpPr>
          <p:cNvPr id="18" name="Picture Placeholder 8">
            <a:extLst>
              <a:ext uri="{FF2B5EF4-FFF2-40B4-BE49-F238E27FC236}">
                <a16:creationId xmlns:a16="http://schemas.microsoft.com/office/drawing/2014/main" id="{C83E0A7E-A4E1-41C3-86F6-B6D82D556557}"/>
              </a:ext>
            </a:extLst>
          </p:cNvPr>
          <p:cNvSpPr>
            <a:spLocks noGrp="1"/>
          </p:cNvSpPr>
          <p:nvPr>
            <p:ph type="pic" sz="quarter" idx="14"/>
          </p:nvPr>
        </p:nvSpPr>
        <p:spPr>
          <a:xfrm>
            <a:off x="4930580" y="1428750"/>
            <a:ext cx="3318069" cy="1853970"/>
          </a:xfrm>
          <a:prstGeom prst="rect">
            <a:avLst/>
          </a:prstGeom>
          <a:solidFill>
            <a:schemeClr val="bg1">
              <a:lumMod val="85000"/>
            </a:schemeClr>
          </a:solidFill>
        </p:spPr>
        <p:txBody>
          <a:bodyPr/>
          <a:lstStyle/>
          <a:p>
            <a:r>
              <a:rPr lang="en-US"/>
              <a:t>Click icon to add picture</a:t>
            </a:r>
            <a:endParaRPr lang="en-GB" dirty="0"/>
          </a:p>
        </p:txBody>
      </p:sp>
      <p:sp>
        <p:nvSpPr>
          <p:cNvPr id="19" name="Picture Placeholder 8">
            <a:extLst>
              <a:ext uri="{FF2B5EF4-FFF2-40B4-BE49-F238E27FC236}">
                <a16:creationId xmlns:a16="http://schemas.microsoft.com/office/drawing/2014/main" id="{2E7303BD-8C87-4547-94CC-49DD3934C1D4}"/>
              </a:ext>
            </a:extLst>
          </p:cNvPr>
          <p:cNvSpPr>
            <a:spLocks noGrp="1"/>
          </p:cNvSpPr>
          <p:nvPr>
            <p:ph type="pic" sz="quarter" idx="15"/>
          </p:nvPr>
        </p:nvSpPr>
        <p:spPr>
          <a:xfrm>
            <a:off x="8394505" y="1428750"/>
            <a:ext cx="3318069" cy="1853970"/>
          </a:xfrm>
          <a:prstGeom prst="rect">
            <a:avLst/>
          </a:prstGeom>
          <a:solidFill>
            <a:schemeClr val="bg1">
              <a:lumMod val="85000"/>
            </a:schemeClr>
          </a:solidFill>
        </p:spPr>
        <p:txBody>
          <a:bodyPr/>
          <a:lstStyle/>
          <a:p>
            <a:r>
              <a:rPr lang="en-US"/>
              <a:t>Click icon to add picture</a:t>
            </a:r>
            <a:endParaRPr lang="en-GB" dirty="0"/>
          </a:p>
        </p:txBody>
      </p:sp>
      <p:sp>
        <p:nvSpPr>
          <p:cNvPr id="20" name="Picture Placeholder 8">
            <a:extLst>
              <a:ext uri="{FF2B5EF4-FFF2-40B4-BE49-F238E27FC236}">
                <a16:creationId xmlns:a16="http://schemas.microsoft.com/office/drawing/2014/main" id="{3F505454-5599-4E41-93B7-601ECB120810}"/>
              </a:ext>
            </a:extLst>
          </p:cNvPr>
          <p:cNvSpPr>
            <a:spLocks noGrp="1"/>
          </p:cNvSpPr>
          <p:nvPr>
            <p:ph type="pic" sz="quarter" idx="16"/>
          </p:nvPr>
        </p:nvSpPr>
        <p:spPr>
          <a:xfrm>
            <a:off x="8394505" y="3411769"/>
            <a:ext cx="3318069" cy="1853970"/>
          </a:xfrm>
          <a:prstGeom prst="rect">
            <a:avLst/>
          </a:prstGeom>
          <a:solidFill>
            <a:schemeClr val="bg1">
              <a:lumMod val="85000"/>
            </a:schemeClr>
          </a:solidFill>
        </p:spPr>
        <p:txBody>
          <a:bodyPr/>
          <a:lstStyle/>
          <a:p>
            <a:r>
              <a:rPr lang="en-US"/>
              <a:t>Click icon to add picture</a:t>
            </a:r>
            <a:endParaRPr lang="en-GB" dirty="0"/>
          </a:p>
        </p:txBody>
      </p:sp>
      <p:sp>
        <p:nvSpPr>
          <p:cNvPr id="21" name="Picture Placeholder 8">
            <a:extLst>
              <a:ext uri="{FF2B5EF4-FFF2-40B4-BE49-F238E27FC236}">
                <a16:creationId xmlns:a16="http://schemas.microsoft.com/office/drawing/2014/main" id="{3189B23B-90CA-44D3-94DB-D124B4FC4F69}"/>
              </a:ext>
            </a:extLst>
          </p:cNvPr>
          <p:cNvSpPr>
            <a:spLocks noGrp="1"/>
          </p:cNvSpPr>
          <p:nvPr>
            <p:ph type="pic" sz="quarter" idx="17"/>
          </p:nvPr>
        </p:nvSpPr>
        <p:spPr>
          <a:xfrm>
            <a:off x="4930580" y="3411769"/>
            <a:ext cx="3318069" cy="1853970"/>
          </a:xfrm>
          <a:prstGeom prst="rect">
            <a:avLst/>
          </a:prstGeom>
          <a:solidFill>
            <a:schemeClr val="bg1">
              <a:lumMod val="85000"/>
            </a:schemeClr>
          </a:solidFill>
        </p:spPr>
        <p:txBody>
          <a:bodyPr/>
          <a:lstStyle/>
          <a:p>
            <a:r>
              <a:rPr lang="en-US"/>
              <a:t>Click icon to add picture</a:t>
            </a:r>
            <a:endParaRPr lang="en-GB" dirty="0"/>
          </a:p>
        </p:txBody>
      </p:sp>
    </p:spTree>
    <p:custDataLst>
      <p:tags r:id="rId1"/>
    </p:custDataLst>
    <p:extLst>
      <p:ext uri="{BB962C8B-B14F-4D97-AF65-F5344CB8AC3E}">
        <p14:creationId xmlns:p14="http://schemas.microsoft.com/office/powerpoint/2010/main" val="36829134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6 images">
    <p:spTree>
      <p:nvGrpSpPr>
        <p:cNvPr id="1" name=""/>
        <p:cNvGrpSpPr/>
        <p:nvPr/>
      </p:nvGrpSpPr>
      <p:grpSpPr>
        <a:xfrm>
          <a:off x="0" y="0"/>
          <a:ext cx="0" cy="0"/>
          <a:chOff x="0" y="0"/>
          <a:chExt cx="0" cy="0"/>
        </a:xfrm>
      </p:grpSpPr>
      <p:sp>
        <p:nvSpPr>
          <p:cNvPr id="11" name="Picture Placeholder 8"/>
          <p:cNvSpPr>
            <a:spLocks noGrp="1"/>
          </p:cNvSpPr>
          <p:nvPr>
            <p:ph type="pic" sz="quarter" idx="14"/>
          </p:nvPr>
        </p:nvSpPr>
        <p:spPr>
          <a:xfrm>
            <a:off x="4273355" y="1428750"/>
            <a:ext cx="3645289" cy="1853970"/>
          </a:xfrm>
          <a:prstGeom prst="rect">
            <a:avLst/>
          </a:prstGeom>
          <a:solidFill>
            <a:schemeClr val="bg1">
              <a:lumMod val="85000"/>
            </a:schemeClr>
          </a:solidFill>
        </p:spPr>
        <p:txBody>
          <a:bodyPr/>
          <a:lstStyle/>
          <a:p>
            <a:r>
              <a:rPr lang="en-US"/>
              <a:t>Click icon to add picture</a:t>
            </a:r>
            <a:endParaRPr lang="en-GB" dirty="0"/>
          </a:p>
        </p:txBody>
      </p:sp>
      <p:sp>
        <p:nvSpPr>
          <p:cNvPr id="12" name="Picture Placeholder 8"/>
          <p:cNvSpPr>
            <a:spLocks noGrp="1"/>
          </p:cNvSpPr>
          <p:nvPr>
            <p:ph type="pic" sz="quarter" idx="15"/>
          </p:nvPr>
        </p:nvSpPr>
        <p:spPr>
          <a:xfrm>
            <a:off x="8067285" y="1428750"/>
            <a:ext cx="3645289" cy="1853970"/>
          </a:xfrm>
          <a:prstGeom prst="rect">
            <a:avLst/>
          </a:prstGeom>
          <a:solidFill>
            <a:schemeClr val="bg1">
              <a:lumMod val="85000"/>
            </a:schemeClr>
          </a:solidFill>
        </p:spPr>
        <p:txBody>
          <a:bodyPr/>
          <a:lstStyle/>
          <a:p>
            <a:r>
              <a:rPr lang="en-US"/>
              <a:t>Click icon to add picture</a:t>
            </a:r>
            <a:endParaRPr lang="en-GB" dirty="0"/>
          </a:p>
        </p:txBody>
      </p:sp>
      <p:sp>
        <p:nvSpPr>
          <p:cNvPr id="17" name="Picture Placeholder 8"/>
          <p:cNvSpPr>
            <a:spLocks noGrp="1"/>
          </p:cNvSpPr>
          <p:nvPr>
            <p:ph type="pic" sz="quarter" idx="19"/>
          </p:nvPr>
        </p:nvSpPr>
        <p:spPr>
          <a:xfrm>
            <a:off x="479425" y="1428750"/>
            <a:ext cx="3645289" cy="1853970"/>
          </a:xfrm>
          <a:prstGeom prst="rect">
            <a:avLst/>
          </a:prstGeom>
          <a:solidFill>
            <a:schemeClr val="bg1">
              <a:lumMod val="85000"/>
            </a:schemeClr>
          </a:solidFill>
        </p:spPr>
        <p:txBody>
          <a:bodyPr/>
          <a:lstStyle/>
          <a:p>
            <a:r>
              <a:rPr lang="en-US"/>
              <a:t>Click icon to add picture</a:t>
            </a:r>
            <a:endParaRPr lang="en-GB" dirty="0"/>
          </a:p>
        </p:txBody>
      </p:sp>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87D4F53B-E777-4D22-BF14-5A6FF8D3BEAE}" type="datetimeFigureOut">
              <a:rPr lang="en-GB" smtClean="0"/>
              <a:t>17/08/2023</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FBDBA1E-F2E9-4EAB-A2DA-23DB5AEB00CA}" type="slidenum">
              <a:rPr lang="en-GB" smtClean="0"/>
              <a:t>‹#›</a:t>
            </a:fld>
            <a:endParaRPr lang="en-GB"/>
          </a:p>
        </p:txBody>
      </p:sp>
      <p:sp>
        <p:nvSpPr>
          <p:cNvPr id="13" name="Picture Placeholder 8"/>
          <p:cNvSpPr>
            <a:spLocks noGrp="1"/>
          </p:cNvSpPr>
          <p:nvPr>
            <p:ph type="pic" sz="quarter" idx="16"/>
          </p:nvPr>
        </p:nvSpPr>
        <p:spPr>
          <a:xfrm>
            <a:off x="8067285" y="3411769"/>
            <a:ext cx="3645289" cy="1853970"/>
          </a:xfrm>
          <a:prstGeom prst="rect">
            <a:avLst/>
          </a:prstGeom>
          <a:solidFill>
            <a:schemeClr val="bg1">
              <a:lumMod val="85000"/>
            </a:schemeClr>
          </a:solidFill>
        </p:spPr>
        <p:txBody>
          <a:bodyPr/>
          <a:lstStyle/>
          <a:p>
            <a:r>
              <a:rPr lang="en-US"/>
              <a:t>Click icon to add picture</a:t>
            </a:r>
            <a:endParaRPr lang="en-GB" dirty="0"/>
          </a:p>
        </p:txBody>
      </p:sp>
      <p:sp>
        <p:nvSpPr>
          <p:cNvPr id="14" name="Picture Placeholder 8"/>
          <p:cNvSpPr>
            <a:spLocks noGrp="1"/>
          </p:cNvSpPr>
          <p:nvPr>
            <p:ph type="pic" sz="quarter" idx="17"/>
          </p:nvPr>
        </p:nvSpPr>
        <p:spPr>
          <a:xfrm>
            <a:off x="4273355" y="3411769"/>
            <a:ext cx="3645289" cy="1853970"/>
          </a:xfrm>
          <a:prstGeom prst="rect">
            <a:avLst/>
          </a:prstGeom>
          <a:solidFill>
            <a:schemeClr val="bg1">
              <a:lumMod val="85000"/>
            </a:schemeClr>
          </a:solidFill>
        </p:spPr>
        <p:txBody>
          <a:bodyPr/>
          <a:lstStyle/>
          <a:p>
            <a:r>
              <a:rPr lang="en-US"/>
              <a:t>Click icon to add picture</a:t>
            </a:r>
            <a:endParaRPr lang="en-GB" dirty="0"/>
          </a:p>
        </p:txBody>
      </p:sp>
      <p:sp>
        <p:nvSpPr>
          <p:cNvPr id="15" name="Text Placeholder 7"/>
          <p:cNvSpPr>
            <a:spLocks noGrp="1"/>
          </p:cNvSpPr>
          <p:nvPr>
            <p:ph type="body" sz="quarter" idx="18"/>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sp>
        <p:nvSpPr>
          <p:cNvPr id="18" name="Picture Placeholder 8"/>
          <p:cNvSpPr>
            <a:spLocks noGrp="1"/>
          </p:cNvSpPr>
          <p:nvPr>
            <p:ph type="pic" sz="quarter" idx="20"/>
          </p:nvPr>
        </p:nvSpPr>
        <p:spPr>
          <a:xfrm>
            <a:off x="479425" y="3411769"/>
            <a:ext cx="3645289" cy="1853970"/>
          </a:xfrm>
          <a:prstGeom prst="rect">
            <a:avLst/>
          </a:prstGeom>
          <a:solidFill>
            <a:schemeClr val="bg1">
              <a:lumMod val="85000"/>
            </a:schemeClr>
          </a:solidFill>
        </p:spPr>
        <p:txBody>
          <a:bodyPr/>
          <a:lstStyle/>
          <a:p>
            <a:r>
              <a:rPr lang="en-US"/>
              <a:t>Click icon to add picture</a:t>
            </a:r>
            <a:endParaRPr lang="en-GB" dirty="0"/>
          </a:p>
        </p:txBody>
      </p:sp>
    </p:spTree>
    <p:custDataLst>
      <p:tags r:id="rId1"/>
    </p:custDataLst>
    <p:extLst>
      <p:ext uri="{BB962C8B-B14F-4D97-AF65-F5344CB8AC3E}">
        <p14:creationId xmlns:p14="http://schemas.microsoft.com/office/powerpoint/2010/main" val="16869572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p:cSld name="Text &amp; full screen image">
    <p:spTree>
      <p:nvGrpSpPr>
        <p:cNvPr id="1" name=""/>
        <p:cNvGrpSpPr/>
        <p:nvPr/>
      </p:nvGrpSpPr>
      <p:grpSpPr>
        <a:xfrm>
          <a:off x="0" y="0"/>
          <a:ext cx="0" cy="0"/>
          <a:chOff x="0" y="0"/>
          <a:chExt cx="0" cy="0"/>
        </a:xfrm>
      </p:grpSpPr>
      <p:sp>
        <p:nvSpPr>
          <p:cNvPr id="10" name="Picture Placeholder 9"/>
          <p:cNvSpPr>
            <a:spLocks noGrp="1"/>
          </p:cNvSpPr>
          <p:nvPr>
            <p:ph type="pic" sz="quarter" idx="13"/>
          </p:nvPr>
        </p:nvSpPr>
        <p:spPr>
          <a:xfrm>
            <a:off x="0" y="0"/>
            <a:ext cx="12192000" cy="6858000"/>
          </a:xfrm>
          <a:solidFill>
            <a:schemeClr val="bg1">
              <a:lumMod val="85000"/>
            </a:schemeClr>
          </a:solidFill>
        </p:spPr>
        <p:txBody>
          <a:bodyPr/>
          <a:lstStyle/>
          <a:p>
            <a:r>
              <a:rPr lang="en-US"/>
              <a:t>Click icon to add picture</a:t>
            </a:r>
            <a:endParaRPr lang="en-GB"/>
          </a:p>
        </p:txBody>
      </p:sp>
      <p:sp>
        <p:nvSpPr>
          <p:cNvPr id="2" name="Title 1"/>
          <p:cNvSpPr>
            <a:spLocks noGrp="1"/>
          </p:cNvSpPr>
          <p:nvPr>
            <p:ph type="title"/>
          </p:nvPr>
        </p:nvSpPr>
        <p:spPr>
          <a:xfrm>
            <a:off x="371476" y="359944"/>
            <a:ext cx="5448300" cy="1021181"/>
          </a:xfrm>
        </p:spPr>
        <p:txBody>
          <a:bodyPr/>
          <a:lstStyle>
            <a:lvl1pPr>
              <a:defRPr>
                <a:solidFill>
                  <a:schemeClr val="bg1"/>
                </a:solidFill>
              </a:defRPr>
            </a:lvl1pPr>
          </a:lstStyle>
          <a:p>
            <a:r>
              <a:rPr lang="en-US"/>
              <a:t>Click to edit Master title style</a:t>
            </a:r>
            <a:endParaRPr lang="en-GB" dirty="0"/>
          </a:p>
        </p:txBody>
      </p:sp>
      <p:sp>
        <p:nvSpPr>
          <p:cNvPr id="3" name="Content Placeholder 2"/>
          <p:cNvSpPr>
            <a:spLocks noGrp="1"/>
          </p:cNvSpPr>
          <p:nvPr>
            <p:ph sz="half" idx="1"/>
          </p:nvPr>
        </p:nvSpPr>
        <p:spPr>
          <a:xfrm>
            <a:off x="371476" y="1614207"/>
            <a:ext cx="5181600" cy="4119563"/>
          </a:xfrm>
          <a:prstGeom prst="rect">
            <a:avLst/>
          </a:prstGeom>
        </p:spPr>
        <p:txBody>
          <a:bodyPr/>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Date Placeholder 4"/>
          <p:cNvSpPr>
            <a:spLocks noGrp="1"/>
          </p:cNvSpPr>
          <p:nvPr>
            <p:ph type="dt" sz="half" idx="10"/>
          </p:nvPr>
        </p:nvSpPr>
        <p:spPr/>
        <p:txBody>
          <a:bodyPr/>
          <a:lstStyle/>
          <a:p>
            <a:fld id="{87D4F53B-E777-4D22-BF14-5A6FF8D3BEAE}" type="datetimeFigureOut">
              <a:rPr lang="en-GB" smtClean="0"/>
              <a:t>17/08/2023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9FBDBA1E-F2E9-4EAB-A2DA-23DB5AEB00CA}" type="slidenum">
              <a:rPr lang="en-GB" smtClean="0"/>
              <a:t>‹#›</a:t>
            </a:fld>
            <a:endParaRPr lang="en-GB"/>
          </a:p>
        </p:txBody>
      </p:sp>
    </p:spTree>
    <p:custDataLst>
      <p:tags r:id="rId1"/>
    </p:custDataLst>
    <p:extLst>
      <p:ext uri="{BB962C8B-B14F-4D97-AF65-F5344CB8AC3E}">
        <p14:creationId xmlns:p14="http://schemas.microsoft.com/office/powerpoint/2010/main" val="21684260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p:cSld name="Long title text &amp; full screen image">
    <p:spTree>
      <p:nvGrpSpPr>
        <p:cNvPr id="1" name=""/>
        <p:cNvGrpSpPr/>
        <p:nvPr/>
      </p:nvGrpSpPr>
      <p:grpSpPr>
        <a:xfrm>
          <a:off x="0" y="0"/>
          <a:ext cx="0" cy="0"/>
          <a:chOff x="0" y="0"/>
          <a:chExt cx="0" cy="0"/>
        </a:xfrm>
      </p:grpSpPr>
      <p:sp>
        <p:nvSpPr>
          <p:cNvPr id="10" name="Picture Placeholder 9"/>
          <p:cNvSpPr>
            <a:spLocks noGrp="1"/>
          </p:cNvSpPr>
          <p:nvPr>
            <p:ph type="pic" sz="quarter" idx="13"/>
          </p:nvPr>
        </p:nvSpPr>
        <p:spPr>
          <a:xfrm>
            <a:off x="0" y="0"/>
            <a:ext cx="12192000" cy="6858000"/>
          </a:xfrm>
          <a:solidFill>
            <a:schemeClr val="bg1">
              <a:lumMod val="85000"/>
            </a:schemeClr>
          </a:solidFill>
        </p:spPr>
        <p:txBody>
          <a:bodyPr/>
          <a:lstStyle/>
          <a:p>
            <a:r>
              <a:rPr lang="en-US"/>
              <a:t>Click icon to add picture</a:t>
            </a:r>
            <a:endParaRPr lang="en-GB"/>
          </a:p>
        </p:txBody>
      </p:sp>
      <p:sp>
        <p:nvSpPr>
          <p:cNvPr id="2" name="Title 1"/>
          <p:cNvSpPr>
            <a:spLocks noGrp="1"/>
          </p:cNvSpPr>
          <p:nvPr>
            <p:ph type="title"/>
          </p:nvPr>
        </p:nvSpPr>
        <p:spPr>
          <a:xfrm>
            <a:off x="371476" y="359944"/>
            <a:ext cx="5448300" cy="1468221"/>
          </a:xfrm>
        </p:spPr>
        <p:txBody>
          <a:bodyPr/>
          <a:lstStyle>
            <a:lvl1pPr>
              <a:defRPr>
                <a:solidFill>
                  <a:schemeClr val="bg1"/>
                </a:solidFill>
              </a:defRPr>
            </a:lvl1pPr>
          </a:lstStyle>
          <a:p>
            <a:r>
              <a:rPr lang="en-US"/>
              <a:t>Click to edit Master title style</a:t>
            </a:r>
            <a:endParaRPr lang="en-GB" dirty="0"/>
          </a:p>
        </p:txBody>
      </p:sp>
      <p:sp>
        <p:nvSpPr>
          <p:cNvPr id="3" name="Content Placeholder 2"/>
          <p:cNvSpPr>
            <a:spLocks noGrp="1"/>
          </p:cNvSpPr>
          <p:nvPr>
            <p:ph sz="half" idx="1"/>
          </p:nvPr>
        </p:nvSpPr>
        <p:spPr>
          <a:xfrm>
            <a:off x="371476" y="1930399"/>
            <a:ext cx="5181600" cy="4119563"/>
          </a:xfrm>
          <a:prstGeom prst="rect">
            <a:avLst/>
          </a:prstGeom>
        </p:spPr>
        <p:txBody>
          <a:bodyPr/>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Date Placeholder 4"/>
          <p:cNvSpPr>
            <a:spLocks noGrp="1"/>
          </p:cNvSpPr>
          <p:nvPr>
            <p:ph type="dt" sz="half" idx="10"/>
          </p:nvPr>
        </p:nvSpPr>
        <p:spPr/>
        <p:txBody>
          <a:bodyPr/>
          <a:lstStyle/>
          <a:p>
            <a:fld id="{87D4F53B-E777-4D22-BF14-5A6FF8D3BEAE}" type="datetimeFigureOut">
              <a:rPr lang="en-GB" smtClean="0"/>
              <a:t>17/08/2023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9FBDBA1E-F2E9-4EAB-A2DA-23DB5AEB00CA}" type="slidenum">
              <a:rPr lang="en-GB" smtClean="0"/>
              <a:t>‹#›</a:t>
            </a:fld>
            <a:endParaRPr lang="en-GB"/>
          </a:p>
        </p:txBody>
      </p:sp>
    </p:spTree>
    <p:custDataLst>
      <p:tags r:id="rId1"/>
    </p:custDataLst>
    <p:extLst>
      <p:ext uri="{BB962C8B-B14F-4D97-AF65-F5344CB8AC3E}">
        <p14:creationId xmlns:p14="http://schemas.microsoft.com/office/powerpoint/2010/main" val="29541365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p:cSld name="Text in bubble &amp; full screen image">
    <p:spTree>
      <p:nvGrpSpPr>
        <p:cNvPr id="1" name=""/>
        <p:cNvGrpSpPr/>
        <p:nvPr/>
      </p:nvGrpSpPr>
      <p:grpSpPr>
        <a:xfrm>
          <a:off x="0" y="0"/>
          <a:ext cx="0" cy="0"/>
          <a:chOff x="0" y="0"/>
          <a:chExt cx="0" cy="0"/>
        </a:xfrm>
      </p:grpSpPr>
      <p:sp>
        <p:nvSpPr>
          <p:cNvPr id="10" name="Picture Placeholder 9"/>
          <p:cNvSpPr>
            <a:spLocks noGrp="1"/>
          </p:cNvSpPr>
          <p:nvPr>
            <p:ph type="pic" sz="quarter" idx="13"/>
          </p:nvPr>
        </p:nvSpPr>
        <p:spPr>
          <a:xfrm>
            <a:off x="0" y="0"/>
            <a:ext cx="12192000" cy="6858000"/>
          </a:xfrm>
          <a:solidFill>
            <a:schemeClr val="bg1">
              <a:lumMod val="85000"/>
            </a:schemeClr>
          </a:solidFill>
        </p:spPr>
        <p:txBody>
          <a:bodyPr/>
          <a:lstStyle/>
          <a:p>
            <a:r>
              <a:rPr lang="en-US"/>
              <a:t>Click icon to add picture</a:t>
            </a:r>
            <a:endParaRPr lang="en-GB"/>
          </a:p>
        </p:txBody>
      </p:sp>
      <p:sp>
        <p:nvSpPr>
          <p:cNvPr id="2" name="Title 1"/>
          <p:cNvSpPr>
            <a:spLocks noGrp="1"/>
          </p:cNvSpPr>
          <p:nvPr>
            <p:ph type="title"/>
          </p:nvPr>
        </p:nvSpPr>
        <p:spPr>
          <a:xfrm>
            <a:off x="621221" y="651774"/>
            <a:ext cx="3714140" cy="1021181"/>
          </a:xfrm>
        </p:spPr>
        <p:txBody>
          <a:bodyPr/>
          <a:lstStyle>
            <a:lvl1pPr>
              <a:defRPr>
                <a:solidFill>
                  <a:schemeClr val="bg1"/>
                </a:solidFill>
              </a:defRPr>
            </a:lvl1pPr>
          </a:lstStyle>
          <a:p>
            <a:r>
              <a:rPr lang="en-US"/>
              <a:t>Click to edit Master title style</a:t>
            </a:r>
            <a:endParaRPr lang="en-GB" dirty="0"/>
          </a:p>
        </p:txBody>
      </p:sp>
      <p:sp>
        <p:nvSpPr>
          <p:cNvPr id="3" name="Content Placeholder 2"/>
          <p:cNvSpPr>
            <a:spLocks noGrp="1"/>
          </p:cNvSpPr>
          <p:nvPr>
            <p:ph sz="half" idx="1"/>
          </p:nvPr>
        </p:nvSpPr>
        <p:spPr>
          <a:xfrm>
            <a:off x="621221" y="1614207"/>
            <a:ext cx="3714140" cy="4051479"/>
          </a:xfrm>
          <a:prstGeom prst="rect">
            <a:avLst/>
          </a:prstGeom>
        </p:spPr>
        <p:txBody>
          <a:bodyPr/>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Date Placeholder 4"/>
          <p:cNvSpPr>
            <a:spLocks noGrp="1"/>
          </p:cNvSpPr>
          <p:nvPr>
            <p:ph type="dt" sz="half" idx="10"/>
          </p:nvPr>
        </p:nvSpPr>
        <p:spPr/>
        <p:txBody>
          <a:bodyPr/>
          <a:lstStyle/>
          <a:p>
            <a:fld id="{87D4F53B-E777-4D22-BF14-5A6FF8D3BEAE}" type="datetimeFigureOut">
              <a:rPr lang="en-GB" smtClean="0"/>
              <a:t>17/08/2023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9FBDBA1E-F2E9-4EAB-A2DA-23DB5AEB00CA}" type="slidenum">
              <a:rPr lang="en-GB" smtClean="0"/>
              <a:t>‹#›</a:t>
            </a:fld>
            <a:endParaRPr lang="en-GB"/>
          </a:p>
        </p:txBody>
      </p:sp>
    </p:spTree>
    <p:custDataLst>
      <p:tags r:id="rId1"/>
    </p:custDataLst>
    <p:extLst>
      <p:ext uri="{BB962C8B-B14F-4D97-AF65-F5344CB8AC3E}">
        <p14:creationId xmlns:p14="http://schemas.microsoft.com/office/powerpoint/2010/main" val="5157754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Key statistic">
    <p:spTree>
      <p:nvGrpSpPr>
        <p:cNvPr id="1" name=""/>
        <p:cNvGrpSpPr/>
        <p:nvPr/>
      </p:nvGrpSpPr>
      <p:grpSpPr>
        <a:xfrm>
          <a:off x="0" y="0"/>
          <a:ext cx="0" cy="0"/>
          <a:chOff x="0" y="0"/>
          <a:chExt cx="0" cy="0"/>
        </a:xfrm>
      </p:grpSpPr>
      <p:sp>
        <p:nvSpPr>
          <p:cNvPr id="8" name="Text Placeholder 7"/>
          <p:cNvSpPr>
            <a:spLocks noGrp="1"/>
          </p:cNvSpPr>
          <p:nvPr>
            <p:ph type="body" sz="quarter" idx="17"/>
          </p:nvPr>
        </p:nvSpPr>
        <p:spPr>
          <a:xfrm>
            <a:off x="377758" y="2033529"/>
            <a:ext cx="4368867" cy="305911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2" name="Title 1"/>
          <p:cNvSpPr>
            <a:spLocks noGrp="1"/>
          </p:cNvSpPr>
          <p:nvPr>
            <p:ph type="title" hasCustomPrompt="1"/>
          </p:nvPr>
        </p:nvSpPr>
        <p:spPr>
          <a:xfrm>
            <a:off x="371476" y="182083"/>
            <a:ext cx="4459604" cy="1745777"/>
          </a:xfrm>
        </p:spPr>
        <p:txBody>
          <a:bodyPr bIns="0">
            <a:noAutofit/>
          </a:bodyPr>
          <a:lstStyle>
            <a:lvl1pPr>
              <a:defRPr sz="12600" kern="5000" spc="-700" baseline="0"/>
            </a:lvl1pPr>
          </a:lstStyle>
          <a:p>
            <a:r>
              <a:rPr lang="en-US" dirty="0"/>
              <a:t>XXX%</a:t>
            </a:r>
            <a:endParaRPr lang="en-GB" dirty="0"/>
          </a:p>
        </p:txBody>
      </p:sp>
      <p:sp>
        <p:nvSpPr>
          <p:cNvPr id="3" name="Date Placeholder 2"/>
          <p:cNvSpPr>
            <a:spLocks noGrp="1"/>
          </p:cNvSpPr>
          <p:nvPr>
            <p:ph type="dt" sz="half" idx="10"/>
          </p:nvPr>
        </p:nvSpPr>
        <p:spPr/>
        <p:txBody>
          <a:bodyPr/>
          <a:lstStyle/>
          <a:p>
            <a:fld id="{87D4F53B-E777-4D22-BF14-5A6FF8D3BEAE}" type="datetimeFigureOut">
              <a:rPr lang="en-GB" smtClean="0"/>
              <a:t>17/08/2023</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FBDBA1E-F2E9-4EAB-A2DA-23DB5AEB00CA}" type="slidenum">
              <a:rPr lang="en-GB" smtClean="0"/>
              <a:t>‹#›</a:t>
            </a:fld>
            <a:endParaRPr lang="en-GB"/>
          </a:p>
        </p:txBody>
      </p:sp>
      <p:sp>
        <p:nvSpPr>
          <p:cNvPr id="6" name="Text Placeholder 7"/>
          <p:cNvSpPr>
            <a:spLocks noGrp="1"/>
          </p:cNvSpPr>
          <p:nvPr>
            <p:ph type="body" sz="quarter" idx="16"/>
          </p:nvPr>
        </p:nvSpPr>
        <p:spPr>
          <a:xfrm>
            <a:off x="377759" y="5365115"/>
            <a:ext cx="11334816"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cxnSp>
        <p:nvCxnSpPr>
          <p:cNvPr id="11" name="Straight Connector 10"/>
          <p:cNvCxnSpPr/>
          <p:nvPr/>
        </p:nvCxnSpPr>
        <p:spPr>
          <a:xfrm>
            <a:off x="479425" y="1874892"/>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15496100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15:clr>
            <a:srgbClr val="FBAE40"/>
          </p15:clr>
        </p15:guide>
        <p15:guide id="3" orient="horz" pos="2160">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Full Screen Video - Option 1">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7D4F53B-E777-4D22-BF14-5A6FF8D3BEAE}" type="datetimeFigureOut">
              <a:rPr lang="en-GB" smtClean="0"/>
              <a:t>17/08/2023</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9FBDBA1E-F2E9-4EAB-A2DA-23DB5AEB00CA}" type="slidenum">
              <a:rPr lang="en-GB" smtClean="0"/>
              <a:t>‹#›</a:t>
            </a:fld>
            <a:endParaRPr lang="en-GB"/>
          </a:p>
        </p:txBody>
      </p:sp>
      <p:sp>
        <p:nvSpPr>
          <p:cNvPr id="6" name="Picture Placeholder 5"/>
          <p:cNvSpPr>
            <a:spLocks noGrp="1"/>
          </p:cNvSpPr>
          <p:nvPr>
            <p:ph type="pic" sz="quarter" idx="13"/>
          </p:nvPr>
        </p:nvSpPr>
        <p:spPr>
          <a:xfrm>
            <a:off x="0" y="0"/>
            <a:ext cx="12192000" cy="5939790"/>
          </a:xfrm>
          <a:solidFill>
            <a:schemeClr val="bg1">
              <a:lumMod val="85000"/>
            </a:schemeClr>
          </a:solidFill>
        </p:spPr>
        <p:txBody>
          <a:bodyPr/>
          <a:lstStyle/>
          <a:p>
            <a:r>
              <a:rPr lang="en-US"/>
              <a:t>Click icon to add picture</a:t>
            </a:r>
            <a:endParaRPr lang="en-GB"/>
          </a:p>
        </p:txBody>
      </p:sp>
    </p:spTree>
    <p:custDataLst>
      <p:tags r:id="rId1"/>
    </p:custDataLst>
    <p:extLst>
      <p:ext uri="{BB962C8B-B14F-4D97-AF65-F5344CB8AC3E}">
        <p14:creationId xmlns:p14="http://schemas.microsoft.com/office/powerpoint/2010/main" val="2525447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4x Video - Option 1">
    <p:spTree>
      <p:nvGrpSpPr>
        <p:cNvPr id="1" name=""/>
        <p:cNvGrpSpPr/>
        <p:nvPr/>
      </p:nvGrpSpPr>
      <p:grpSpPr>
        <a:xfrm>
          <a:off x="0" y="0"/>
          <a:ext cx="0" cy="0"/>
          <a:chOff x="0" y="0"/>
          <a:chExt cx="0" cy="0"/>
        </a:xfrm>
      </p:grpSpPr>
      <p:sp>
        <p:nvSpPr>
          <p:cNvPr id="6" name="Picture Placeholder 5"/>
          <p:cNvSpPr>
            <a:spLocks noGrp="1"/>
          </p:cNvSpPr>
          <p:nvPr>
            <p:ph type="pic" sz="quarter" idx="13"/>
          </p:nvPr>
        </p:nvSpPr>
        <p:spPr>
          <a:xfrm>
            <a:off x="479425" y="447473"/>
            <a:ext cx="5535613" cy="2435428"/>
          </a:xfrm>
          <a:solidFill>
            <a:schemeClr val="bg1">
              <a:lumMod val="85000"/>
            </a:schemeClr>
          </a:solidFill>
        </p:spPr>
        <p:txBody>
          <a:bodyPr/>
          <a:lstStyle/>
          <a:p>
            <a:r>
              <a:rPr lang="en-US"/>
              <a:t>Click icon to add picture</a:t>
            </a:r>
            <a:endParaRPr lang="en-GB" dirty="0"/>
          </a:p>
        </p:txBody>
      </p:sp>
      <p:sp>
        <p:nvSpPr>
          <p:cNvPr id="17" name="Picture Placeholder 5"/>
          <p:cNvSpPr>
            <a:spLocks noGrp="1"/>
          </p:cNvSpPr>
          <p:nvPr>
            <p:ph type="pic" sz="quarter" idx="14"/>
          </p:nvPr>
        </p:nvSpPr>
        <p:spPr>
          <a:xfrm>
            <a:off x="6176962" y="447472"/>
            <a:ext cx="5535613" cy="2435428"/>
          </a:xfrm>
          <a:solidFill>
            <a:schemeClr val="bg1">
              <a:lumMod val="85000"/>
            </a:schemeClr>
          </a:solidFill>
        </p:spPr>
        <p:txBody>
          <a:bodyPr/>
          <a:lstStyle/>
          <a:p>
            <a:r>
              <a:rPr lang="en-US"/>
              <a:t>Click icon to add picture</a:t>
            </a:r>
            <a:endParaRPr lang="en-GB" dirty="0"/>
          </a:p>
        </p:txBody>
      </p:sp>
      <p:sp>
        <p:nvSpPr>
          <p:cNvPr id="18" name="Picture Placeholder 5"/>
          <p:cNvSpPr>
            <a:spLocks noGrp="1"/>
          </p:cNvSpPr>
          <p:nvPr>
            <p:ph type="pic" sz="quarter" idx="15"/>
          </p:nvPr>
        </p:nvSpPr>
        <p:spPr>
          <a:xfrm>
            <a:off x="6177278" y="3063315"/>
            <a:ext cx="5535613" cy="2435428"/>
          </a:xfrm>
          <a:solidFill>
            <a:schemeClr val="bg1">
              <a:lumMod val="85000"/>
            </a:schemeClr>
          </a:solidFill>
        </p:spPr>
        <p:txBody>
          <a:bodyPr/>
          <a:lstStyle/>
          <a:p>
            <a:r>
              <a:rPr lang="en-US"/>
              <a:t>Click icon to add picture</a:t>
            </a:r>
            <a:endParaRPr lang="en-GB" dirty="0"/>
          </a:p>
        </p:txBody>
      </p:sp>
      <p:sp>
        <p:nvSpPr>
          <p:cNvPr id="19" name="Picture Placeholder 5"/>
          <p:cNvSpPr>
            <a:spLocks noGrp="1"/>
          </p:cNvSpPr>
          <p:nvPr>
            <p:ph type="pic" sz="quarter" idx="16"/>
          </p:nvPr>
        </p:nvSpPr>
        <p:spPr>
          <a:xfrm>
            <a:off x="479425" y="3058519"/>
            <a:ext cx="5535613" cy="2435428"/>
          </a:xfrm>
          <a:solidFill>
            <a:schemeClr val="bg1">
              <a:lumMod val="85000"/>
            </a:schemeClr>
          </a:solidFill>
        </p:spPr>
        <p:txBody>
          <a:bodyPr/>
          <a:lstStyle/>
          <a:p>
            <a:r>
              <a:rPr lang="en-US"/>
              <a:t>Click icon to add picture</a:t>
            </a:r>
            <a:endParaRPr lang="en-GB" dirty="0"/>
          </a:p>
        </p:txBody>
      </p:sp>
      <p:sp>
        <p:nvSpPr>
          <p:cNvPr id="2" name="Date Placeholder 1"/>
          <p:cNvSpPr>
            <a:spLocks noGrp="1"/>
          </p:cNvSpPr>
          <p:nvPr>
            <p:ph type="dt" sz="half" idx="10"/>
          </p:nvPr>
        </p:nvSpPr>
        <p:spPr/>
        <p:txBody>
          <a:bodyPr/>
          <a:lstStyle/>
          <a:p>
            <a:fld id="{87D4F53B-E777-4D22-BF14-5A6FF8D3BEAE}" type="datetimeFigureOut">
              <a:rPr lang="en-GB" smtClean="0"/>
              <a:t>17/08/2023</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9FBDBA1E-F2E9-4EAB-A2DA-23DB5AEB00CA}" type="slidenum">
              <a:rPr lang="en-GB" smtClean="0"/>
              <a:t>‹#›</a:t>
            </a:fld>
            <a:endParaRPr lang="en-GB"/>
          </a:p>
        </p:txBody>
      </p:sp>
    </p:spTree>
    <p:custDataLst>
      <p:tags r:id="rId1"/>
    </p:custDataLst>
    <p:extLst>
      <p:ext uri="{BB962C8B-B14F-4D97-AF65-F5344CB8AC3E}">
        <p14:creationId xmlns:p14="http://schemas.microsoft.com/office/powerpoint/2010/main" val="22370430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lumn content">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17/08/2023</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9" name="Content Placeholder 7"/>
          <p:cNvSpPr>
            <a:spLocks noGrp="1"/>
          </p:cNvSpPr>
          <p:nvPr>
            <p:ph sz="quarter" idx="14"/>
          </p:nvPr>
        </p:nvSpPr>
        <p:spPr>
          <a:xfrm>
            <a:off x="379142" y="1614207"/>
            <a:ext cx="5562600" cy="3651532"/>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Text Placeholder 7"/>
          <p:cNvSpPr>
            <a:spLocks noGrp="1"/>
          </p:cNvSpPr>
          <p:nvPr>
            <p:ph type="body" sz="quarter" idx="15"/>
          </p:nvPr>
        </p:nvSpPr>
        <p:spPr>
          <a:xfrm>
            <a:off x="377758" y="5365115"/>
            <a:ext cx="5718242"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cxnSp>
        <p:nvCxnSpPr>
          <p:cNvPr id="8" name="Straight Connector 7"/>
          <p:cNvCxnSpPr/>
          <p:nvPr userDrawn="1"/>
        </p:nvCxnSpPr>
        <p:spPr>
          <a:xfrm>
            <a:off x="479425" y="1428750"/>
            <a:ext cx="5531635"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1" name="Content Placeholder 7"/>
          <p:cNvSpPr>
            <a:spLocks noGrp="1"/>
          </p:cNvSpPr>
          <p:nvPr>
            <p:ph sz="quarter" idx="16"/>
          </p:nvPr>
        </p:nvSpPr>
        <p:spPr>
          <a:xfrm>
            <a:off x="6096000" y="1614207"/>
            <a:ext cx="5562600" cy="3651532"/>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cxnSp>
        <p:nvCxnSpPr>
          <p:cNvPr id="12" name="Straight Connector 11"/>
          <p:cNvCxnSpPr/>
          <p:nvPr userDrawn="1"/>
        </p:nvCxnSpPr>
        <p:spPr>
          <a:xfrm>
            <a:off x="6196283" y="1428750"/>
            <a:ext cx="5531635"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23356737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p:cSld name="Full screen video - Option 2">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D4DE1B2C-E2EB-4D98-843F-9CDD27271EB2}"/>
              </a:ext>
            </a:extLst>
          </p:cNvPr>
          <p:cNvSpPr>
            <a:spLocks noGrp="1"/>
          </p:cNvSpPr>
          <p:nvPr>
            <p:ph type="dt" sz="half" idx="10"/>
          </p:nvPr>
        </p:nvSpPr>
        <p:spPr/>
        <p:txBody>
          <a:bodyPr/>
          <a:lstStyle/>
          <a:p>
            <a:fld id="{87D4F53B-E777-4D22-BF14-5A6FF8D3BEAE}" type="datetimeFigureOut">
              <a:rPr lang="en-GB" smtClean="0"/>
              <a:t>17/08/2023</a:t>
            </a:fld>
            <a:endParaRPr lang="en-GB"/>
          </a:p>
        </p:txBody>
      </p:sp>
      <p:sp>
        <p:nvSpPr>
          <p:cNvPr id="4" name="Footer Placeholder 3">
            <a:extLst>
              <a:ext uri="{FF2B5EF4-FFF2-40B4-BE49-F238E27FC236}">
                <a16:creationId xmlns:a16="http://schemas.microsoft.com/office/drawing/2014/main" id="{09B3BE8F-C639-42D5-B26C-D4093C446871}"/>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348228E9-593B-43BF-9FE7-6F9613A7A563}"/>
              </a:ext>
            </a:extLst>
          </p:cNvPr>
          <p:cNvSpPr>
            <a:spLocks noGrp="1"/>
          </p:cNvSpPr>
          <p:nvPr>
            <p:ph type="sldNum" sz="quarter" idx="12"/>
          </p:nvPr>
        </p:nvSpPr>
        <p:spPr/>
        <p:txBody>
          <a:bodyPr/>
          <a:lstStyle/>
          <a:p>
            <a:fld id="{9FBDBA1E-F2E9-4EAB-A2DA-23DB5AEB00CA}" type="slidenum">
              <a:rPr lang="en-GB" smtClean="0"/>
              <a:t>‹#›</a:t>
            </a:fld>
            <a:endParaRPr lang="en-GB"/>
          </a:p>
        </p:txBody>
      </p:sp>
      <p:sp>
        <p:nvSpPr>
          <p:cNvPr id="7" name="Media Placeholder 6">
            <a:extLst>
              <a:ext uri="{FF2B5EF4-FFF2-40B4-BE49-F238E27FC236}">
                <a16:creationId xmlns:a16="http://schemas.microsoft.com/office/drawing/2014/main" id="{89F17558-6D60-4901-A0B6-C4274AAB5238}"/>
              </a:ext>
            </a:extLst>
          </p:cNvPr>
          <p:cNvSpPr>
            <a:spLocks noGrp="1"/>
          </p:cNvSpPr>
          <p:nvPr>
            <p:ph type="media" sz="quarter" idx="13"/>
          </p:nvPr>
        </p:nvSpPr>
        <p:spPr>
          <a:xfrm>
            <a:off x="0" y="0"/>
            <a:ext cx="12192000" cy="6858000"/>
          </a:xfrm>
        </p:spPr>
        <p:txBody>
          <a:bodyPr/>
          <a:lstStyle/>
          <a:p>
            <a:r>
              <a:rPr lang="en-US"/>
              <a:t>Click icon to add media</a:t>
            </a:r>
            <a:endParaRPr lang="en-GB"/>
          </a:p>
        </p:txBody>
      </p:sp>
    </p:spTree>
    <p:custDataLst>
      <p:tags r:id="rId1"/>
    </p:custDataLst>
    <p:extLst>
      <p:ext uri="{BB962C8B-B14F-4D97-AF65-F5344CB8AC3E}">
        <p14:creationId xmlns:p14="http://schemas.microsoft.com/office/powerpoint/2010/main" val="17118426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Quote">
    <p:spTree>
      <p:nvGrpSpPr>
        <p:cNvPr id="1" name=""/>
        <p:cNvGrpSpPr/>
        <p:nvPr/>
      </p:nvGrpSpPr>
      <p:grpSpPr>
        <a:xfrm>
          <a:off x="0" y="0"/>
          <a:ext cx="0" cy="0"/>
          <a:chOff x="0" y="0"/>
          <a:chExt cx="0" cy="0"/>
        </a:xfrm>
      </p:grpSpPr>
      <p:sp>
        <p:nvSpPr>
          <p:cNvPr id="2" name="Title 1"/>
          <p:cNvSpPr>
            <a:spLocks noGrp="1"/>
          </p:cNvSpPr>
          <p:nvPr>
            <p:ph type="title"/>
          </p:nvPr>
        </p:nvSpPr>
        <p:spPr>
          <a:xfrm>
            <a:off x="371476" y="359944"/>
            <a:ext cx="8216264" cy="3190976"/>
          </a:xfrm>
        </p:spPr>
        <p:txBody>
          <a:bodyPr>
            <a:noAutofit/>
          </a:bodyPr>
          <a:lstStyle>
            <a:lvl1pPr>
              <a:defRPr sz="4400" b="0">
                <a:solidFill>
                  <a:schemeClr val="tx2"/>
                </a:solidFill>
              </a:defRPr>
            </a:lvl1p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87D4F53B-E777-4D22-BF14-5A6FF8D3BEAE}" type="datetimeFigureOut">
              <a:rPr lang="en-GB" smtClean="0"/>
              <a:t>17/08/2023</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FBDBA1E-F2E9-4EAB-A2DA-23DB5AEB00CA}" type="slidenum">
              <a:rPr lang="en-GB" smtClean="0"/>
              <a:t>‹#›</a:t>
            </a:fld>
            <a:endParaRPr lang="en-GB"/>
          </a:p>
        </p:txBody>
      </p:sp>
      <p:sp>
        <p:nvSpPr>
          <p:cNvPr id="14" name="Text Placeholder 13"/>
          <p:cNvSpPr>
            <a:spLocks noGrp="1"/>
          </p:cNvSpPr>
          <p:nvPr>
            <p:ph type="body" sz="quarter" idx="13"/>
          </p:nvPr>
        </p:nvSpPr>
        <p:spPr>
          <a:xfrm>
            <a:off x="535312" y="3773511"/>
            <a:ext cx="2858127" cy="357149"/>
          </a:xfrm>
        </p:spPr>
        <p:txBody>
          <a:bodyPr/>
          <a:lstStyle>
            <a:lvl1pPr>
              <a:defRPr>
                <a:solidFill>
                  <a:schemeClr val="bg2"/>
                </a:solidFill>
              </a:defRPr>
            </a:lvl1pPr>
            <a:lvl2pPr marL="0" indent="0">
              <a:buNone/>
              <a:defRPr/>
            </a:lvl2pPr>
          </a:lstStyle>
          <a:p>
            <a:pPr lvl="0"/>
            <a:r>
              <a:rPr lang="en-US"/>
              <a:t>Edit Master text styles</a:t>
            </a:r>
          </a:p>
        </p:txBody>
      </p:sp>
      <p:sp>
        <p:nvSpPr>
          <p:cNvPr id="17" name="Picture Placeholder 15"/>
          <p:cNvSpPr>
            <a:spLocks noGrp="1"/>
          </p:cNvSpPr>
          <p:nvPr>
            <p:ph type="pic" sz="quarter" idx="14"/>
          </p:nvPr>
        </p:nvSpPr>
        <p:spPr>
          <a:xfrm>
            <a:off x="477203" y="4393565"/>
            <a:ext cx="1092517" cy="1092518"/>
          </a:xfrm>
          <a:prstGeom prst="ellipse">
            <a:avLst/>
          </a:prstGeom>
        </p:spPr>
        <p:txBody>
          <a:bodyPr>
            <a:normAutofit/>
          </a:bodyPr>
          <a:lstStyle>
            <a:lvl1pPr>
              <a:defRPr sz="1100">
                <a:solidFill>
                  <a:schemeClr val="bg2"/>
                </a:solidFill>
              </a:defRPr>
            </a:lvl1pPr>
          </a:lstStyle>
          <a:p>
            <a:r>
              <a:rPr lang="en-US"/>
              <a:t>Click icon to add picture</a:t>
            </a:r>
            <a:endParaRPr lang="en-GB" dirty="0"/>
          </a:p>
        </p:txBody>
      </p:sp>
      <p:sp>
        <p:nvSpPr>
          <p:cNvPr id="8" name="Freeform 8"/>
          <p:cNvSpPr>
            <a:spLocks/>
          </p:cNvSpPr>
          <p:nvPr/>
        </p:nvSpPr>
        <p:spPr bwMode="auto">
          <a:xfrm>
            <a:off x="463293" y="3652420"/>
            <a:ext cx="3019046" cy="576786"/>
          </a:xfrm>
          <a:custGeom>
            <a:avLst/>
            <a:gdLst>
              <a:gd name="T0" fmla="*/ 26 w 716"/>
              <a:gd name="T1" fmla="*/ 2 h 132"/>
              <a:gd name="T2" fmla="*/ 26 w 716"/>
              <a:gd name="T3" fmla="*/ 0 h 132"/>
              <a:gd name="T4" fmla="*/ 13 w 716"/>
              <a:gd name="T5" fmla="*/ 3 h 132"/>
              <a:gd name="T6" fmla="*/ 4 w 716"/>
              <a:gd name="T7" fmla="*/ 11 h 132"/>
              <a:gd name="T8" fmla="*/ 0 w 716"/>
              <a:gd name="T9" fmla="*/ 26 h 132"/>
              <a:gd name="T10" fmla="*/ 0 w 716"/>
              <a:gd name="T11" fmla="*/ 132 h 132"/>
              <a:gd name="T12" fmla="*/ 690 w 716"/>
              <a:gd name="T13" fmla="*/ 132 h 132"/>
              <a:gd name="T14" fmla="*/ 702 w 716"/>
              <a:gd name="T15" fmla="*/ 128 h 132"/>
              <a:gd name="T16" fmla="*/ 711 w 716"/>
              <a:gd name="T17" fmla="*/ 121 h 132"/>
              <a:gd name="T18" fmla="*/ 716 w 716"/>
              <a:gd name="T19" fmla="*/ 106 h 132"/>
              <a:gd name="T20" fmla="*/ 716 w 716"/>
              <a:gd name="T21" fmla="*/ 26 h 132"/>
              <a:gd name="T22" fmla="*/ 712 w 716"/>
              <a:gd name="T23" fmla="*/ 13 h 132"/>
              <a:gd name="T24" fmla="*/ 705 w 716"/>
              <a:gd name="T25" fmla="*/ 4 h 132"/>
              <a:gd name="T26" fmla="*/ 690 w 716"/>
              <a:gd name="T27" fmla="*/ 0 h 132"/>
              <a:gd name="T28" fmla="*/ 26 w 716"/>
              <a:gd name="T29" fmla="*/ 0 h 132"/>
              <a:gd name="T30" fmla="*/ 26 w 716"/>
              <a:gd name="T31" fmla="*/ 2 h 132"/>
              <a:gd name="T32" fmla="*/ 26 w 716"/>
              <a:gd name="T33" fmla="*/ 4 h 132"/>
              <a:gd name="T34" fmla="*/ 690 w 716"/>
              <a:gd name="T35" fmla="*/ 4 h 132"/>
              <a:gd name="T36" fmla="*/ 702 w 716"/>
              <a:gd name="T37" fmla="*/ 7 h 132"/>
              <a:gd name="T38" fmla="*/ 710 w 716"/>
              <a:gd name="T39" fmla="*/ 19 h 132"/>
              <a:gd name="T40" fmla="*/ 711 w 716"/>
              <a:gd name="T41" fmla="*/ 24 h 132"/>
              <a:gd name="T42" fmla="*/ 712 w 716"/>
              <a:gd name="T43" fmla="*/ 25 h 132"/>
              <a:gd name="T44" fmla="*/ 712 w 716"/>
              <a:gd name="T45" fmla="*/ 25 h 132"/>
              <a:gd name="T46" fmla="*/ 712 w 716"/>
              <a:gd name="T47" fmla="*/ 26 h 132"/>
              <a:gd name="T48" fmla="*/ 712 w 716"/>
              <a:gd name="T49" fmla="*/ 106 h 132"/>
              <a:gd name="T50" fmla="*/ 708 w 716"/>
              <a:gd name="T51" fmla="*/ 118 h 132"/>
              <a:gd name="T52" fmla="*/ 697 w 716"/>
              <a:gd name="T53" fmla="*/ 126 h 132"/>
              <a:gd name="T54" fmla="*/ 692 w 716"/>
              <a:gd name="T55" fmla="*/ 127 h 132"/>
              <a:gd name="T56" fmla="*/ 690 w 716"/>
              <a:gd name="T57" fmla="*/ 128 h 132"/>
              <a:gd name="T58" fmla="*/ 690 w 716"/>
              <a:gd name="T59" fmla="*/ 128 h 132"/>
              <a:gd name="T60" fmla="*/ 690 w 716"/>
              <a:gd name="T61" fmla="*/ 128 h 132"/>
              <a:gd name="T62" fmla="*/ 4 w 716"/>
              <a:gd name="T63" fmla="*/ 128 h 132"/>
              <a:gd name="T64" fmla="*/ 4 w 716"/>
              <a:gd name="T65" fmla="*/ 26 h 132"/>
              <a:gd name="T66" fmla="*/ 7 w 716"/>
              <a:gd name="T67" fmla="*/ 13 h 132"/>
              <a:gd name="T68" fmla="*/ 19 w 716"/>
              <a:gd name="T69" fmla="*/ 5 h 132"/>
              <a:gd name="T70" fmla="*/ 24 w 716"/>
              <a:gd name="T71" fmla="*/ 4 h 132"/>
              <a:gd name="T72" fmla="*/ 25 w 716"/>
              <a:gd name="T73" fmla="*/ 4 h 132"/>
              <a:gd name="T74" fmla="*/ 25 w 716"/>
              <a:gd name="T75" fmla="*/ 4 h 132"/>
              <a:gd name="T76" fmla="*/ 26 w 716"/>
              <a:gd name="T77" fmla="*/ 4 h 132"/>
              <a:gd name="T78" fmla="*/ 26 w 716"/>
              <a:gd name="T79" fmla="*/ 2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716" h="132">
                <a:moveTo>
                  <a:pt x="26" y="2"/>
                </a:moveTo>
                <a:cubicBezTo>
                  <a:pt x="26" y="0"/>
                  <a:pt x="26" y="0"/>
                  <a:pt x="26" y="0"/>
                </a:cubicBezTo>
                <a:cubicBezTo>
                  <a:pt x="25" y="0"/>
                  <a:pt x="19" y="0"/>
                  <a:pt x="13" y="3"/>
                </a:cubicBezTo>
                <a:cubicBezTo>
                  <a:pt x="9" y="4"/>
                  <a:pt x="6" y="7"/>
                  <a:pt x="4" y="11"/>
                </a:cubicBezTo>
                <a:cubicBezTo>
                  <a:pt x="1" y="14"/>
                  <a:pt x="0" y="19"/>
                  <a:pt x="0" y="26"/>
                </a:cubicBezTo>
                <a:cubicBezTo>
                  <a:pt x="0" y="132"/>
                  <a:pt x="0" y="132"/>
                  <a:pt x="0" y="132"/>
                </a:cubicBezTo>
                <a:cubicBezTo>
                  <a:pt x="690" y="132"/>
                  <a:pt x="690" y="132"/>
                  <a:pt x="690" y="132"/>
                </a:cubicBezTo>
                <a:cubicBezTo>
                  <a:pt x="690" y="132"/>
                  <a:pt x="696" y="132"/>
                  <a:pt x="702" y="128"/>
                </a:cubicBezTo>
                <a:cubicBezTo>
                  <a:pt x="706" y="127"/>
                  <a:pt x="709" y="124"/>
                  <a:pt x="711" y="121"/>
                </a:cubicBezTo>
                <a:cubicBezTo>
                  <a:pt x="714" y="117"/>
                  <a:pt x="716" y="112"/>
                  <a:pt x="716" y="106"/>
                </a:cubicBezTo>
                <a:cubicBezTo>
                  <a:pt x="716" y="26"/>
                  <a:pt x="716" y="26"/>
                  <a:pt x="716" y="26"/>
                </a:cubicBezTo>
                <a:cubicBezTo>
                  <a:pt x="716" y="25"/>
                  <a:pt x="716" y="19"/>
                  <a:pt x="712" y="13"/>
                </a:cubicBezTo>
                <a:cubicBezTo>
                  <a:pt x="711" y="9"/>
                  <a:pt x="708" y="6"/>
                  <a:pt x="705" y="4"/>
                </a:cubicBezTo>
                <a:cubicBezTo>
                  <a:pt x="701" y="1"/>
                  <a:pt x="696" y="0"/>
                  <a:pt x="690" y="0"/>
                </a:cubicBezTo>
                <a:cubicBezTo>
                  <a:pt x="26" y="0"/>
                  <a:pt x="26" y="0"/>
                  <a:pt x="26" y="0"/>
                </a:cubicBezTo>
                <a:cubicBezTo>
                  <a:pt x="26" y="2"/>
                  <a:pt x="26" y="2"/>
                  <a:pt x="26" y="2"/>
                </a:cubicBezTo>
                <a:cubicBezTo>
                  <a:pt x="26" y="4"/>
                  <a:pt x="26" y="4"/>
                  <a:pt x="26" y="4"/>
                </a:cubicBezTo>
                <a:cubicBezTo>
                  <a:pt x="690" y="4"/>
                  <a:pt x="690" y="4"/>
                  <a:pt x="690" y="4"/>
                </a:cubicBezTo>
                <a:cubicBezTo>
                  <a:pt x="695" y="4"/>
                  <a:pt x="699" y="5"/>
                  <a:pt x="702" y="7"/>
                </a:cubicBezTo>
                <a:cubicBezTo>
                  <a:pt x="707" y="10"/>
                  <a:pt x="709" y="15"/>
                  <a:pt x="710" y="19"/>
                </a:cubicBezTo>
                <a:cubicBezTo>
                  <a:pt x="711" y="21"/>
                  <a:pt x="711" y="22"/>
                  <a:pt x="711" y="24"/>
                </a:cubicBezTo>
                <a:cubicBezTo>
                  <a:pt x="711" y="24"/>
                  <a:pt x="712" y="25"/>
                  <a:pt x="712" y="25"/>
                </a:cubicBezTo>
                <a:cubicBezTo>
                  <a:pt x="712" y="25"/>
                  <a:pt x="712" y="25"/>
                  <a:pt x="712" y="25"/>
                </a:cubicBezTo>
                <a:cubicBezTo>
                  <a:pt x="712" y="26"/>
                  <a:pt x="712" y="26"/>
                  <a:pt x="712" y="26"/>
                </a:cubicBezTo>
                <a:cubicBezTo>
                  <a:pt x="712" y="106"/>
                  <a:pt x="712" y="106"/>
                  <a:pt x="712" y="106"/>
                </a:cubicBezTo>
                <a:cubicBezTo>
                  <a:pt x="712" y="111"/>
                  <a:pt x="710" y="115"/>
                  <a:pt x="708" y="118"/>
                </a:cubicBezTo>
                <a:cubicBezTo>
                  <a:pt x="705" y="123"/>
                  <a:pt x="701" y="125"/>
                  <a:pt x="697" y="126"/>
                </a:cubicBezTo>
                <a:cubicBezTo>
                  <a:pt x="695" y="127"/>
                  <a:pt x="693" y="127"/>
                  <a:pt x="692" y="127"/>
                </a:cubicBezTo>
                <a:cubicBezTo>
                  <a:pt x="691" y="127"/>
                  <a:pt x="690" y="128"/>
                  <a:pt x="690" y="128"/>
                </a:cubicBezTo>
                <a:cubicBezTo>
                  <a:pt x="690" y="128"/>
                  <a:pt x="690" y="128"/>
                  <a:pt x="690" y="128"/>
                </a:cubicBezTo>
                <a:cubicBezTo>
                  <a:pt x="690" y="128"/>
                  <a:pt x="690" y="128"/>
                  <a:pt x="690" y="128"/>
                </a:cubicBezTo>
                <a:cubicBezTo>
                  <a:pt x="4" y="128"/>
                  <a:pt x="4" y="128"/>
                  <a:pt x="4" y="128"/>
                </a:cubicBezTo>
                <a:cubicBezTo>
                  <a:pt x="4" y="26"/>
                  <a:pt x="4" y="26"/>
                  <a:pt x="4" y="26"/>
                </a:cubicBezTo>
                <a:cubicBezTo>
                  <a:pt x="4" y="20"/>
                  <a:pt x="5" y="16"/>
                  <a:pt x="7" y="13"/>
                </a:cubicBezTo>
                <a:cubicBezTo>
                  <a:pt x="10" y="8"/>
                  <a:pt x="15" y="6"/>
                  <a:pt x="19" y="5"/>
                </a:cubicBezTo>
                <a:cubicBezTo>
                  <a:pt x="21" y="4"/>
                  <a:pt x="22" y="4"/>
                  <a:pt x="24" y="4"/>
                </a:cubicBezTo>
                <a:cubicBezTo>
                  <a:pt x="24" y="4"/>
                  <a:pt x="25" y="4"/>
                  <a:pt x="25" y="4"/>
                </a:cubicBezTo>
                <a:cubicBezTo>
                  <a:pt x="25" y="4"/>
                  <a:pt x="25" y="4"/>
                  <a:pt x="25" y="4"/>
                </a:cubicBezTo>
                <a:cubicBezTo>
                  <a:pt x="26" y="4"/>
                  <a:pt x="26" y="4"/>
                  <a:pt x="26" y="4"/>
                </a:cubicBezTo>
                <a:lnTo>
                  <a:pt x="26" y="2"/>
                </a:ln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GB"/>
          </a:p>
        </p:txBody>
      </p:sp>
    </p:spTree>
    <p:custDataLst>
      <p:tags r:id="rId1"/>
    </p:custDataLst>
    <p:extLst>
      <p:ext uri="{BB962C8B-B14F-4D97-AF65-F5344CB8AC3E}">
        <p14:creationId xmlns:p14="http://schemas.microsoft.com/office/powerpoint/2010/main" val="16156699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Quote with image">
    <p:spTree>
      <p:nvGrpSpPr>
        <p:cNvPr id="1" name=""/>
        <p:cNvGrpSpPr/>
        <p:nvPr/>
      </p:nvGrpSpPr>
      <p:grpSpPr>
        <a:xfrm>
          <a:off x="0" y="0"/>
          <a:ext cx="0" cy="0"/>
          <a:chOff x="0" y="0"/>
          <a:chExt cx="0" cy="0"/>
        </a:xfrm>
      </p:grpSpPr>
      <p:sp>
        <p:nvSpPr>
          <p:cNvPr id="2" name="Title 1"/>
          <p:cNvSpPr>
            <a:spLocks noGrp="1"/>
          </p:cNvSpPr>
          <p:nvPr>
            <p:ph type="title"/>
          </p:nvPr>
        </p:nvSpPr>
        <p:spPr>
          <a:xfrm>
            <a:off x="371476" y="359944"/>
            <a:ext cx="8216264" cy="3190976"/>
          </a:xfrm>
        </p:spPr>
        <p:txBody>
          <a:bodyPr>
            <a:noAutofit/>
          </a:bodyPr>
          <a:lstStyle>
            <a:lvl1pPr>
              <a:defRPr sz="4400" b="0">
                <a:solidFill>
                  <a:schemeClr val="tx2"/>
                </a:solidFill>
              </a:defRPr>
            </a:lvl1p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87D4F53B-E777-4D22-BF14-5A6FF8D3BEAE}" type="datetimeFigureOut">
              <a:rPr lang="en-GB" smtClean="0"/>
              <a:t>17/08/2023</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FBDBA1E-F2E9-4EAB-A2DA-23DB5AEB00CA}" type="slidenum">
              <a:rPr lang="en-GB" smtClean="0"/>
              <a:t>‹#›</a:t>
            </a:fld>
            <a:endParaRPr lang="en-GB"/>
          </a:p>
        </p:txBody>
      </p:sp>
      <p:sp>
        <p:nvSpPr>
          <p:cNvPr id="14" name="Text Placeholder 13"/>
          <p:cNvSpPr>
            <a:spLocks noGrp="1"/>
          </p:cNvSpPr>
          <p:nvPr>
            <p:ph type="body" sz="quarter" idx="13"/>
          </p:nvPr>
        </p:nvSpPr>
        <p:spPr>
          <a:xfrm>
            <a:off x="535312" y="3773511"/>
            <a:ext cx="2858127" cy="357149"/>
          </a:xfrm>
        </p:spPr>
        <p:txBody>
          <a:bodyPr/>
          <a:lstStyle>
            <a:lvl1pPr>
              <a:defRPr>
                <a:solidFill>
                  <a:schemeClr val="bg2"/>
                </a:solidFill>
              </a:defRPr>
            </a:lvl1pPr>
            <a:lvl2pPr marL="0" indent="0">
              <a:buNone/>
              <a:defRPr/>
            </a:lvl2pPr>
          </a:lstStyle>
          <a:p>
            <a:pPr lvl="0"/>
            <a:r>
              <a:rPr lang="en-US"/>
              <a:t>Edit Master text styles</a:t>
            </a:r>
          </a:p>
        </p:txBody>
      </p:sp>
      <p:sp>
        <p:nvSpPr>
          <p:cNvPr id="17" name="Picture Placeholder 15"/>
          <p:cNvSpPr>
            <a:spLocks noGrp="1"/>
          </p:cNvSpPr>
          <p:nvPr>
            <p:ph type="pic" sz="quarter" idx="14"/>
          </p:nvPr>
        </p:nvSpPr>
        <p:spPr>
          <a:xfrm>
            <a:off x="477203" y="4393565"/>
            <a:ext cx="1092517" cy="1092518"/>
          </a:xfrm>
          <a:prstGeom prst="ellipse">
            <a:avLst/>
          </a:prstGeom>
        </p:spPr>
        <p:txBody>
          <a:bodyPr>
            <a:normAutofit/>
          </a:bodyPr>
          <a:lstStyle>
            <a:lvl1pPr>
              <a:defRPr sz="1100">
                <a:solidFill>
                  <a:schemeClr val="bg2"/>
                </a:solidFill>
              </a:defRPr>
            </a:lvl1pPr>
          </a:lstStyle>
          <a:p>
            <a:r>
              <a:rPr lang="en-US"/>
              <a:t>Click icon to add picture</a:t>
            </a:r>
            <a:endParaRPr lang="en-GB" dirty="0"/>
          </a:p>
        </p:txBody>
      </p:sp>
      <p:sp>
        <p:nvSpPr>
          <p:cNvPr id="12" name="Picture Placeholder 8"/>
          <p:cNvSpPr>
            <a:spLocks noGrp="1"/>
          </p:cNvSpPr>
          <p:nvPr>
            <p:ph type="pic" sz="quarter" idx="16"/>
          </p:nvPr>
        </p:nvSpPr>
        <p:spPr>
          <a:xfrm>
            <a:off x="8313420" y="-9729"/>
            <a:ext cx="3878580" cy="5948364"/>
          </a:xfrm>
          <a:prstGeom prst="rect">
            <a:avLst/>
          </a:prstGeom>
          <a:solidFill>
            <a:schemeClr val="bg1">
              <a:lumMod val="85000"/>
            </a:schemeClr>
          </a:solidFill>
        </p:spPr>
        <p:txBody>
          <a:bodyPr/>
          <a:lstStyle>
            <a:lvl1pPr>
              <a:defRPr>
                <a:solidFill>
                  <a:schemeClr val="bg2"/>
                </a:solidFill>
              </a:defRPr>
            </a:lvl1pPr>
          </a:lstStyle>
          <a:p>
            <a:r>
              <a:rPr lang="en-US"/>
              <a:t>Click icon to add picture</a:t>
            </a:r>
            <a:endParaRPr lang="en-GB" dirty="0"/>
          </a:p>
        </p:txBody>
      </p:sp>
      <p:sp>
        <p:nvSpPr>
          <p:cNvPr id="9" name="Freeform 8"/>
          <p:cNvSpPr>
            <a:spLocks/>
          </p:cNvSpPr>
          <p:nvPr/>
        </p:nvSpPr>
        <p:spPr bwMode="auto">
          <a:xfrm>
            <a:off x="463293" y="3652420"/>
            <a:ext cx="3019046" cy="576786"/>
          </a:xfrm>
          <a:custGeom>
            <a:avLst/>
            <a:gdLst>
              <a:gd name="T0" fmla="*/ 26 w 716"/>
              <a:gd name="T1" fmla="*/ 2 h 132"/>
              <a:gd name="T2" fmla="*/ 26 w 716"/>
              <a:gd name="T3" fmla="*/ 0 h 132"/>
              <a:gd name="T4" fmla="*/ 13 w 716"/>
              <a:gd name="T5" fmla="*/ 3 h 132"/>
              <a:gd name="T6" fmla="*/ 4 w 716"/>
              <a:gd name="T7" fmla="*/ 11 h 132"/>
              <a:gd name="T8" fmla="*/ 0 w 716"/>
              <a:gd name="T9" fmla="*/ 26 h 132"/>
              <a:gd name="T10" fmla="*/ 0 w 716"/>
              <a:gd name="T11" fmla="*/ 132 h 132"/>
              <a:gd name="T12" fmla="*/ 690 w 716"/>
              <a:gd name="T13" fmla="*/ 132 h 132"/>
              <a:gd name="T14" fmla="*/ 702 w 716"/>
              <a:gd name="T15" fmla="*/ 128 h 132"/>
              <a:gd name="T16" fmla="*/ 711 w 716"/>
              <a:gd name="T17" fmla="*/ 121 h 132"/>
              <a:gd name="T18" fmla="*/ 716 w 716"/>
              <a:gd name="T19" fmla="*/ 106 h 132"/>
              <a:gd name="T20" fmla="*/ 716 w 716"/>
              <a:gd name="T21" fmla="*/ 26 h 132"/>
              <a:gd name="T22" fmla="*/ 712 w 716"/>
              <a:gd name="T23" fmla="*/ 13 h 132"/>
              <a:gd name="T24" fmla="*/ 705 w 716"/>
              <a:gd name="T25" fmla="*/ 4 h 132"/>
              <a:gd name="T26" fmla="*/ 690 w 716"/>
              <a:gd name="T27" fmla="*/ 0 h 132"/>
              <a:gd name="T28" fmla="*/ 26 w 716"/>
              <a:gd name="T29" fmla="*/ 0 h 132"/>
              <a:gd name="T30" fmla="*/ 26 w 716"/>
              <a:gd name="T31" fmla="*/ 2 h 132"/>
              <a:gd name="T32" fmla="*/ 26 w 716"/>
              <a:gd name="T33" fmla="*/ 4 h 132"/>
              <a:gd name="T34" fmla="*/ 690 w 716"/>
              <a:gd name="T35" fmla="*/ 4 h 132"/>
              <a:gd name="T36" fmla="*/ 702 w 716"/>
              <a:gd name="T37" fmla="*/ 7 h 132"/>
              <a:gd name="T38" fmla="*/ 710 w 716"/>
              <a:gd name="T39" fmla="*/ 19 h 132"/>
              <a:gd name="T40" fmla="*/ 711 w 716"/>
              <a:gd name="T41" fmla="*/ 24 h 132"/>
              <a:gd name="T42" fmla="*/ 712 w 716"/>
              <a:gd name="T43" fmla="*/ 25 h 132"/>
              <a:gd name="T44" fmla="*/ 712 w 716"/>
              <a:gd name="T45" fmla="*/ 25 h 132"/>
              <a:gd name="T46" fmla="*/ 712 w 716"/>
              <a:gd name="T47" fmla="*/ 26 h 132"/>
              <a:gd name="T48" fmla="*/ 712 w 716"/>
              <a:gd name="T49" fmla="*/ 106 h 132"/>
              <a:gd name="T50" fmla="*/ 708 w 716"/>
              <a:gd name="T51" fmla="*/ 118 h 132"/>
              <a:gd name="T52" fmla="*/ 697 w 716"/>
              <a:gd name="T53" fmla="*/ 126 h 132"/>
              <a:gd name="T54" fmla="*/ 692 w 716"/>
              <a:gd name="T55" fmla="*/ 127 h 132"/>
              <a:gd name="T56" fmla="*/ 690 w 716"/>
              <a:gd name="T57" fmla="*/ 128 h 132"/>
              <a:gd name="T58" fmla="*/ 690 w 716"/>
              <a:gd name="T59" fmla="*/ 128 h 132"/>
              <a:gd name="T60" fmla="*/ 690 w 716"/>
              <a:gd name="T61" fmla="*/ 128 h 132"/>
              <a:gd name="T62" fmla="*/ 4 w 716"/>
              <a:gd name="T63" fmla="*/ 128 h 132"/>
              <a:gd name="T64" fmla="*/ 4 w 716"/>
              <a:gd name="T65" fmla="*/ 26 h 132"/>
              <a:gd name="T66" fmla="*/ 7 w 716"/>
              <a:gd name="T67" fmla="*/ 13 h 132"/>
              <a:gd name="T68" fmla="*/ 19 w 716"/>
              <a:gd name="T69" fmla="*/ 5 h 132"/>
              <a:gd name="T70" fmla="*/ 24 w 716"/>
              <a:gd name="T71" fmla="*/ 4 h 132"/>
              <a:gd name="T72" fmla="*/ 25 w 716"/>
              <a:gd name="T73" fmla="*/ 4 h 132"/>
              <a:gd name="T74" fmla="*/ 25 w 716"/>
              <a:gd name="T75" fmla="*/ 4 h 132"/>
              <a:gd name="T76" fmla="*/ 26 w 716"/>
              <a:gd name="T77" fmla="*/ 4 h 132"/>
              <a:gd name="T78" fmla="*/ 26 w 716"/>
              <a:gd name="T79" fmla="*/ 2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716" h="132">
                <a:moveTo>
                  <a:pt x="26" y="2"/>
                </a:moveTo>
                <a:cubicBezTo>
                  <a:pt x="26" y="0"/>
                  <a:pt x="26" y="0"/>
                  <a:pt x="26" y="0"/>
                </a:cubicBezTo>
                <a:cubicBezTo>
                  <a:pt x="25" y="0"/>
                  <a:pt x="19" y="0"/>
                  <a:pt x="13" y="3"/>
                </a:cubicBezTo>
                <a:cubicBezTo>
                  <a:pt x="9" y="4"/>
                  <a:pt x="6" y="7"/>
                  <a:pt x="4" y="11"/>
                </a:cubicBezTo>
                <a:cubicBezTo>
                  <a:pt x="1" y="14"/>
                  <a:pt x="0" y="19"/>
                  <a:pt x="0" y="26"/>
                </a:cubicBezTo>
                <a:cubicBezTo>
                  <a:pt x="0" y="132"/>
                  <a:pt x="0" y="132"/>
                  <a:pt x="0" y="132"/>
                </a:cubicBezTo>
                <a:cubicBezTo>
                  <a:pt x="690" y="132"/>
                  <a:pt x="690" y="132"/>
                  <a:pt x="690" y="132"/>
                </a:cubicBezTo>
                <a:cubicBezTo>
                  <a:pt x="690" y="132"/>
                  <a:pt x="696" y="132"/>
                  <a:pt x="702" y="128"/>
                </a:cubicBezTo>
                <a:cubicBezTo>
                  <a:pt x="706" y="127"/>
                  <a:pt x="709" y="124"/>
                  <a:pt x="711" y="121"/>
                </a:cubicBezTo>
                <a:cubicBezTo>
                  <a:pt x="714" y="117"/>
                  <a:pt x="716" y="112"/>
                  <a:pt x="716" y="106"/>
                </a:cubicBezTo>
                <a:cubicBezTo>
                  <a:pt x="716" y="26"/>
                  <a:pt x="716" y="26"/>
                  <a:pt x="716" y="26"/>
                </a:cubicBezTo>
                <a:cubicBezTo>
                  <a:pt x="716" y="25"/>
                  <a:pt x="716" y="19"/>
                  <a:pt x="712" y="13"/>
                </a:cubicBezTo>
                <a:cubicBezTo>
                  <a:pt x="711" y="9"/>
                  <a:pt x="708" y="6"/>
                  <a:pt x="705" y="4"/>
                </a:cubicBezTo>
                <a:cubicBezTo>
                  <a:pt x="701" y="1"/>
                  <a:pt x="696" y="0"/>
                  <a:pt x="690" y="0"/>
                </a:cubicBezTo>
                <a:cubicBezTo>
                  <a:pt x="26" y="0"/>
                  <a:pt x="26" y="0"/>
                  <a:pt x="26" y="0"/>
                </a:cubicBezTo>
                <a:cubicBezTo>
                  <a:pt x="26" y="2"/>
                  <a:pt x="26" y="2"/>
                  <a:pt x="26" y="2"/>
                </a:cubicBezTo>
                <a:cubicBezTo>
                  <a:pt x="26" y="4"/>
                  <a:pt x="26" y="4"/>
                  <a:pt x="26" y="4"/>
                </a:cubicBezTo>
                <a:cubicBezTo>
                  <a:pt x="690" y="4"/>
                  <a:pt x="690" y="4"/>
                  <a:pt x="690" y="4"/>
                </a:cubicBezTo>
                <a:cubicBezTo>
                  <a:pt x="695" y="4"/>
                  <a:pt x="699" y="5"/>
                  <a:pt x="702" y="7"/>
                </a:cubicBezTo>
                <a:cubicBezTo>
                  <a:pt x="707" y="10"/>
                  <a:pt x="709" y="15"/>
                  <a:pt x="710" y="19"/>
                </a:cubicBezTo>
                <a:cubicBezTo>
                  <a:pt x="711" y="21"/>
                  <a:pt x="711" y="22"/>
                  <a:pt x="711" y="24"/>
                </a:cubicBezTo>
                <a:cubicBezTo>
                  <a:pt x="711" y="24"/>
                  <a:pt x="712" y="25"/>
                  <a:pt x="712" y="25"/>
                </a:cubicBezTo>
                <a:cubicBezTo>
                  <a:pt x="712" y="25"/>
                  <a:pt x="712" y="25"/>
                  <a:pt x="712" y="25"/>
                </a:cubicBezTo>
                <a:cubicBezTo>
                  <a:pt x="712" y="26"/>
                  <a:pt x="712" y="26"/>
                  <a:pt x="712" y="26"/>
                </a:cubicBezTo>
                <a:cubicBezTo>
                  <a:pt x="712" y="106"/>
                  <a:pt x="712" y="106"/>
                  <a:pt x="712" y="106"/>
                </a:cubicBezTo>
                <a:cubicBezTo>
                  <a:pt x="712" y="111"/>
                  <a:pt x="710" y="115"/>
                  <a:pt x="708" y="118"/>
                </a:cubicBezTo>
                <a:cubicBezTo>
                  <a:pt x="705" y="123"/>
                  <a:pt x="701" y="125"/>
                  <a:pt x="697" y="126"/>
                </a:cubicBezTo>
                <a:cubicBezTo>
                  <a:pt x="695" y="127"/>
                  <a:pt x="693" y="127"/>
                  <a:pt x="692" y="127"/>
                </a:cubicBezTo>
                <a:cubicBezTo>
                  <a:pt x="691" y="127"/>
                  <a:pt x="690" y="128"/>
                  <a:pt x="690" y="128"/>
                </a:cubicBezTo>
                <a:cubicBezTo>
                  <a:pt x="690" y="128"/>
                  <a:pt x="690" y="128"/>
                  <a:pt x="690" y="128"/>
                </a:cubicBezTo>
                <a:cubicBezTo>
                  <a:pt x="690" y="128"/>
                  <a:pt x="690" y="128"/>
                  <a:pt x="690" y="128"/>
                </a:cubicBezTo>
                <a:cubicBezTo>
                  <a:pt x="4" y="128"/>
                  <a:pt x="4" y="128"/>
                  <a:pt x="4" y="128"/>
                </a:cubicBezTo>
                <a:cubicBezTo>
                  <a:pt x="4" y="26"/>
                  <a:pt x="4" y="26"/>
                  <a:pt x="4" y="26"/>
                </a:cubicBezTo>
                <a:cubicBezTo>
                  <a:pt x="4" y="20"/>
                  <a:pt x="5" y="16"/>
                  <a:pt x="7" y="13"/>
                </a:cubicBezTo>
                <a:cubicBezTo>
                  <a:pt x="10" y="8"/>
                  <a:pt x="15" y="6"/>
                  <a:pt x="19" y="5"/>
                </a:cubicBezTo>
                <a:cubicBezTo>
                  <a:pt x="21" y="4"/>
                  <a:pt x="22" y="4"/>
                  <a:pt x="24" y="4"/>
                </a:cubicBezTo>
                <a:cubicBezTo>
                  <a:pt x="24" y="4"/>
                  <a:pt x="25" y="4"/>
                  <a:pt x="25" y="4"/>
                </a:cubicBezTo>
                <a:cubicBezTo>
                  <a:pt x="25" y="4"/>
                  <a:pt x="25" y="4"/>
                  <a:pt x="25" y="4"/>
                </a:cubicBezTo>
                <a:cubicBezTo>
                  <a:pt x="26" y="4"/>
                  <a:pt x="26" y="4"/>
                  <a:pt x="26" y="4"/>
                </a:cubicBezTo>
                <a:lnTo>
                  <a:pt x="26" y="2"/>
                </a:ln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GB"/>
          </a:p>
        </p:txBody>
      </p:sp>
    </p:spTree>
    <p:custDataLst>
      <p:tags r:id="rId1"/>
    </p:custDataLst>
    <p:extLst>
      <p:ext uri="{BB962C8B-B14F-4D97-AF65-F5344CB8AC3E}">
        <p14:creationId xmlns:p14="http://schemas.microsoft.com/office/powerpoint/2010/main" val="4576804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p:cSld name="Quote with full screen image - Small bubble">
    <p:spTree>
      <p:nvGrpSpPr>
        <p:cNvPr id="1" name=""/>
        <p:cNvGrpSpPr/>
        <p:nvPr/>
      </p:nvGrpSpPr>
      <p:grpSpPr>
        <a:xfrm>
          <a:off x="0" y="0"/>
          <a:ext cx="0" cy="0"/>
          <a:chOff x="0" y="0"/>
          <a:chExt cx="0" cy="0"/>
        </a:xfrm>
      </p:grpSpPr>
      <p:sp>
        <p:nvSpPr>
          <p:cNvPr id="12" name="Picture Placeholder 8"/>
          <p:cNvSpPr>
            <a:spLocks noGrp="1"/>
          </p:cNvSpPr>
          <p:nvPr>
            <p:ph type="pic" sz="quarter" idx="16"/>
          </p:nvPr>
        </p:nvSpPr>
        <p:spPr>
          <a:xfrm>
            <a:off x="0" y="-9730"/>
            <a:ext cx="12192000" cy="6867729"/>
          </a:xfrm>
          <a:prstGeom prst="rect">
            <a:avLst/>
          </a:prstGeom>
          <a:solidFill>
            <a:schemeClr val="bg1">
              <a:lumMod val="85000"/>
            </a:schemeClr>
          </a:solidFill>
        </p:spPr>
        <p:txBody>
          <a:bodyPr/>
          <a:lstStyle/>
          <a:p>
            <a:r>
              <a:rPr lang="en-US"/>
              <a:t>Click icon to add picture</a:t>
            </a:r>
            <a:endParaRPr lang="en-GB" dirty="0"/>
          </a:p>
        </p:txBody>
      </p:sp>
      <p:sp>
        <p:nvSpPr>
          <p:cNvPr id="2" name="Title 1"/>
          <p:cNvSpPr>
            <a:spLocks noGrp="1"/>
          </p:cNvSpPr>
          <p:nvPr>
            <p:ph type="title"/>
          </p:nvPr>
        </p:nvSpPr>
        <p:spPr>
          <a:xfrm>
            <a:off x="371476" y="359944"/>
            <a:ext cx="8216264" cy="3190976"/>
          </a:xfrm>
        </p:spPr>
        <p:txBody>
          <a:bodyPr>
            <a:noAutofit/>
          </a:bodyPr>
          <a:lstStyle>
            <a:lvl1pPr>
              <a:defRPr sz="4400" b="0">
                <a:solidFill>
                  <a:schemeClr val="bg1"/>
                </a:solidFill>
              </a:defRPr>
            </a:lvl1p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87D4F53B-E777-4D22-BF14-5A6FF8D3BEAE}" type="datetimeFigureOut">
              <a:rPr lang="en-GB" smtClean="0"/>
              <a:t>17/08/2023</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FBDBA1E-F2E9-4EAB-A2DA-23DB5AEB00CA}" type="slidenum">
              <a:rPr lang="en-GB" smtClean="0"/>
              <a:t>‹#›</a:t>
            </a:fld>
            <a:endParaRPr lang="en-GB"/>
          </a:p>
        </p:txBody>
      </p:sp>
      <p:sp>
        <p:nvSpPr>
          <p:cNvPr id="14" name="Text Placeholder 13"/>
          <p:cNvSpPr>
            <a:spLocks noGrp="1"/>
          </p:cNvSpPr>
          <p:nvPr>
            <p:ph type="body" sz="quarter" idx="13"/>
          </p:nvPr>
        </p:nvSpPr>
        <p:spPr>
          <a:xfrm>
            <a:off x="535313" y="3773511"/>
            <a:ext cx="1746970" cy="357149"/>
          </a:xfrm>
        </p:spPr>
        <p:txBody>
          <a:bodyPr/>
          <a:lstStyle>
            <a:lvl1pPr>
              <a:defRPr>
                <a:solidFill>
                  <a:schemeClr val="bg1"/>
                </a:solidFill>
              </a:defRPr>
            </a:lvl1pPr>
            <a:lvl2pPr marL="0" indent="0">
              <a:buNone/>
              <a:defRPr/>
            </a:lvl2pPr>
          </a:lstStyle>
          <a:p>
            <a:pPr lvl="0"/>
            <a:r>
              <a:rPr lang="en-US"/>
              <a:t>Edit Master text styles</a:t>
            </a:r>
          </a:p>
        </p:txBody>
      </p:sp>
    </p:spTree>
    <p:custDataLst>
      <p:tags r:id="rId1"/>
    </p:custDataLst>
    <p:extLst>
      <p:ext uri="{BB962C8B-B14F-4D97-AF65-F5344CB8AC3E}">
        <p14:creationId xmlns:p14="http://schemas.microsoft.com/office/powerpoint/2010/main" val="1839831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preserve="1">
  <p:cSld name="Quote with full screen image - Medium bubble">
    <p:spTree>
      <p:nvGrpSpPr>
        <p:cNvPr id="1" name=""/>
        <p:cNvGrpSpPr/>
        <p:nvPr/>
      </p:nvGrpSpPr>
      <p:grpSpPr>
        <a:xfrm>
          <a:off x="0" y="0"/>
          <a:ext cx="0" cy="0"/>
          <a:chOff x="0" y="0"/>
          <a:chExt cx="0" cy="0"/>
        </a:xfrm>
      </p:grpSpPr>
      <p:sp>
        <p:nvSpPr>
          <p:cNvPr id="12" name="Picture Placeholder 8"/>
          <p:cNvSpPr>
            <a:spLocks noGrp="1"/>
          </p:cNvSpPr>
          <p:nvPr>
            <p:ph type="pic" sz="quarter" idx="16"/>
          </p:nvPr>
        </p:nvSpPr>
        <p:spPr>
          <a:xfrm>
            <a:off x="0" y="-9730"/>
            <a:ext cx="12192000" cy="6867729"/>
          </a:xfrm>
          <a:prstGeom prst="rect">
            <a:avLst/>
          </a:prstGeom>
          <a:solidFill>
            <a:schemeClr val="bg1">
              <a:lumMod val="85000"/>
            </a:schemeClr>
          </a:solidFill>
        </p:spPr>
        <p:txBody>
          <a:bodyPr/>
          <a:lstStyle/>
          <a:p>
            <a:r>
              <a:rPr lang="en-US"/>
              <a:t>Click icon to add picture</a:t>
            </a:r>
            <a:endParaRPr lang="en-GB" dirty="0"/>
          </a:p>
        </p:txBody>
      </p:sp>
      <p:sp>
        <p:nvSpPr>
          <p:cNvPr id="2" name="Title 1"/>
          <p:cNvSpPr>
            <a:spLocks noGrp="1"/>
          </p:cNvSpPr>
          <p:nvPr>
            <p:ph type="title"/>
          </p:nvPr>
        </p:nvSpPr>
        <p:spPr>
          <a:xfrm>
            <a:off x="371476" y="359944"/>
            <a:ext cx="8216264" cy="3190976"/>
          </a:xfrm>
        </p:spPr>
        <p:txBody>
          <a:bodyPr>
            <a:noAutofit/>
          </a:bodyPr>
          <a:lstStyle>
            <a:lvl1pPr>
              <a:defRPr sz="4400" b="0">
                <a:solidFill>
                  <a:schemeClr val="bg1"/>
                </a:solidFill>
              </a:defRPr>
            </a:lvl1p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87D4F53B-E777-4D22-BF14-5A6FF8D3BEAE}" type="datetimeFigureOut">
              <a:rPr lang="en-GB" smtClean="0"/>
              <a:t>17/08/2023</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FBDBA1E-F2E9-4EAB-A2DA-23DB5AEB00CA}" type="slidenum">
              <a:rPr lang="en-GB" smtClean="0"/>
              <a:t>‹#›</a:t>
            </a:fld>
            <a:endParaRPr lang="en-GB"/>
          </a:p>
        </p:txBody>
      </p:sp>
      <p:sp>
        <p:nvSpPr>
          <p:cNvPr id="14" name="Text Placeholder 13"/>
          <p:cNvSpPr>
            <a:spLocks noGrp="1"/>
          </p:cNvSpPr>
          <p:nvPr>
            <p:ph type="body" sz="quarter" idx="13"/>
          </p:nvPr>
        </p:nvSpPr>
        <p:spPr>
          <a:xfrm>
            <a:off x="535313" y="3773511"/>
            <a:ext cx="2858126" cy="357149"/>
          </a:xfrm>
        </p:spPr>
        <p:txBody>
          <a:bodyPr/>
          <a:lstStyle>
            <a:lvl1pPr>
              <a:defRPr>
                <a:solidFill>
                  <a:schemeClr val="bg1"/>
                </a:solidFill>
              </a:defRPr>
            </a:lvl1pPr>
            <a:lvl2pPr marL="0" indent="0">
              <a:buNone/>
              <a:defRPr/>
            </a:lvl2pPr>
          </a:lstStyle>
          <a:p>
            <a:pPr lvl="0"/>
            <a:r>
              <a:rPr lang="en-US"/>
              <a:t>Edit Master text styles</a:t>
            </a:r>
          </a:p>
        </p:txBody>
      </p:sp>
    </p:spTree>
    <p:custDataLst>
      <p:tags r:id="rId1"/>
    </p:custDataLst>
    <p:extLst>
      <p:ext uri="{BB962C8B-B14F-4D97-AF65-F5344CB8AC3E}">
        <p14:creationId xmlns:p14="http://schemas.microsoft.com/office/powerpoint/2010/main" val="24400891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p:cSld name="Quote with full screen image - Large bubble">
    <p:spTree>
      <p:nvGrpSpPr>
        <p:cNvPr id="1" name=""/>
        <p:cNvGrpSpPr/>
        <p:nvPr/>
      </p:nvGrpSpPr>
      <p:grpSpPr>
        <a:xfrm>
          <a:off x="0" y="0"/>
          <a:ext cx="0" cy="0"/>
          <a:chOff x="0" y="0"/>
          <a:chExt cx="0" cy="0"/>
        </a:xfrm>
      </p:grpSpPr>
      <p:sp>
        <p:nvSpPr>
          <p:cNvPr id="12" name="Picture Placeholder 8"/>
          <p:cNvSpPr>
            <a:spLocks noGrp="1"/>
          </p:cNvSpPr>
          <p:nvPr>
            <p:ph type="pic" sz="quarter" idx="16"/>
          </p:nvPr>
        </p:nvSpPr>
        <p:spPr>
          <a:xfrm>
            <a:off x="0" y="-9730"/>
            <a:ext cx="12192000" cy="6867729"/>
          </a:xfrm>
          <a:prstGeom prst="rect">
            <a:avLst/>
          </a:prstGeom>
          <a:solidFill>
            <a:schemeClr val="bg1">
              <a:lumMod val="85000"/>
            </a:schemeClr>
          </a:solidFill>
        </p:spPr>
        <p:txBody>
          <a:bodyPr/>
          <a:lstStyle/>
          <a:p>
            <a:r>
              <a:rPr lang="en-US"/>
              <a:t>Click icon to add picture</a:t>
            </a:r>
            <a:endParaRPr lang="en-GB" dirty="0"/>
          </a:p>
        </p:txBody>
      </p:sp>
      <p:sp>
        <p:nvSpPr>
          <p:cNvPr id="2" name="Title 1"/>
          <p:cNvSpPr>
            <a:spLocks noGrp="1"/>
          </p:cNvSpPr>
          <p:nvPr>
            <p:ph type="title"/>
          </p:nvPr>
        </p:nvSpPr>
        <p:spPr>
          <a:xfrm>
            <a:off x="371476" y="359944"/>
            <a:ext cx="8216264" cy="3190976"/>
          </a:xfrm>
        </p:spPr>
        <p:txBody>
          <a:bodyPr>
            <a:noAutofit/>
          </a:bodyPr>
          <a:lstStyle>
            <a:lvl1pPr>
              <a:defRPr sz="4400" b="0">
                <a:solidFill>
                  <a:schemeClr val="bg1"/>
                </a:solidFill>
              </a:defRPr>
            </a:lvl1p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87D4F53B-E777-4D22-BF14-5A6FF8D3BEAE}" type="datetimeFigureOut">
              <a:rPr lang="en-GB" smtClean="0"/>
              <a:t>17/08/2023</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FBDBA1E-F2E9-4EAB-A2DA-23DB5AEB00CA}" type="slidenum">
              <a:rPr lang="en-GB" smtClean="0"/>
              <a:t>‹#›</a:t>
            </a:fld>
            <a:endParaRPr lang="en-GB"/>
          </a:p>
        </p:txBody>
      </p:sp>
      <p:sp>
        <p:nvSpPr>
          <p:cNvPr id="14" name="Text Placeholder 13"/>
          <p:cNvSpPr>
            <a:spLocks noGrp="1"/>
          </p:cNvSpPr>
          <p:nvPr>
            <p:ph type="body" sz="quarter" idx="13"/>
          </p:nvPr>
        </p:nvSpPr>
        <p:spPr>
          <a:xfrm>
            <a:off x="535312" y="3773511"/>
            <a:ext cx="5659748" cy="357149"/>
          </a:xfrm>
        </p:spPr>
        <p:txBody>
          <a:bodyPr/>
          <a:lstStyle>
            <a:lvl1pPr>
              <a:defRPr>
                <a:solidFill>
                  <a:schemeClr val="bg1"/>
                </a:solidFill>
              </a:defRPr>
            </a:lvl1pPr>
            <a:lvl2pPr marL="0" indent="0">
              <a:buNone/>
              <a:defRPr/>
            </a:lvl2pPr>
          </a:lstStyle>
          <a:p>
            <a:pPr lvl="0"/>
            <a:r>
              <a:rPr lang="en-US"/>
              <a:t>Edit Master text styles</a:t>
            </a:r>
          </a:p>
        </p:txBody>
      </p:sp>
    </p:spTree>
    <p:custDataLst>
      <p:tags r:id="rId1"/>
    </p:custDataLst>
    <p:extLst>
      <p:ext uri="{BB962C8B-B14F-4D97-AF65-F5344CB8AC3E}">
        <p14:creationId xmlns:p14="http://schemas.microsoft.com/office/powerpoint/2010/main" val="1665290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p:cSld name="Press cuttings">
    <p:spTree>
      <p:nvGrpSpPr>
        <p:cNvPr id="1" name=""/>
        <p:cNvGrpSpPr/>
        <p:nvPr/>
      </p:nvGrpSpPr>
      <p:grpSpPr>
        <a:xfrm>
          <a:off x="0" y="0"/>
          <a:ext cx="0" cy="0"/>
          <a:chOff x="0" y="0"/>
          <a:chExt cx="0" cy="0"/>
        </a:xfrm>
      </p:grpSpPr>
      <p:sp>
        <p:nvSpPr>
          <p:cNvPr id="8" name="Rectangle 7"/>
          <p:cNvSpPr/>
          <p:nvPr/>
        </p:nvSpPr>
        <p:spPr>
          <a:xfrm>
            <a:off x="0" y="0"/>
            <a:ext cx="12192000" cy="5935980"/>
          </a:xfrm>
          <a:prstGeom prst="rect">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p:nvPr>
        </p:nvSpPr>
        <p:spPr>
          <a:xfrm>
            <a:off x="371475" y="359944"/>
            <a:ext cx="11341099" cy="1021181"/>
          </a:xfrm>
        </p:spPr>
        <p:txBody>
          <a:body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87D4F53B-E777-4D22-BF14-5A6FF8D3BEAE}" type="datetimeFigureOut">
              <a:rPr lang="en-GB" smtClean="0"/>
              <a:t>17/08/2023</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FBDBA1E-F2E9-4EAB-A2DA-23DB5AEB00CA}" type="slidenum">
              <a:rPr lang="en-GB" smtClean="0"/>
              <a:t>‹#›</a:t>
            </a:fld>
            <a:endParaRPr lang="en-GB"/>
          </a:p>
        </p:txBody>
      </p:sp>
      <p:sp>
        <p:nvSpPr>
          <p:cNvPr id="10" name="Text Placeholder 7"/>
          <p:cNvSpPr>
            <a:spLocks noGrp="1"/>
          </p:cNvSpPr>
          <p:nvPr>
            <p:ph type="body" sz="quarter" idx="15"/>
          </p:nvPr>
        </p:nvSpPr>
        <p:spPr>
          <a:xfrm>
            <a:off x="377758" y="5365115"/>
            <a:ext cx="5718242"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spTree>
    <p:custDataLst>
      <p:tags r:id="rId1"/>
    </p:custDataLst>
    <p:extLst>
      <p:ext uri="{BB962C8B-B14F-4D97-AF65-F5344CB8AC3E}">
        <p14:creationId xmlns:p14="http://schemas.microsoft.com/office/powerpoint/2010/main" val="18395420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7D4F53B-E777-4D22-BF14-5A6FF8D3BEAE}" type="datetimeFigureOut">
              <a:rPr lang="en-GB" smtClean="0"/>
              <a:t>17/08/2023</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9FBDBA1E-F2E9-4EAB-A2DA-23DB5AEB00CA}" type="slidenum">
              <a:rPr lang="en-GB" smtClean="0"/>
              <a:t>‹#›</a:t>
            </a:fld>
            <a:endParaRPr lang="en-GB"/>
          </a:p>
        </p:txBody>
      </p:sp>
      <p:sp>
        <p:nvSpPr>
          <p:cNvPr id="5" name="Text Placeholder 7"/>
          <p:cNvSpPr>
            <a:spLocks noGrp="1"/>
          </p:cNvSpPr>
          <p:nvPr>
            <p:ph type="body" sz="quarter" idx="16"/>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spTree>
    <p:custDataLst>
      <p:tags r:id="rId1"/>
    </p:custDataLst>
    <p:extLst>
      <p:ext uri="{BB962C8B-B14F-4D97-AF65-F5344CB8AC3E}">
        <p14:creationId xmlns:p14="http://schemas.microsoft.com/office/powerpoint/2010/main" val="27318705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preserve="1">
  <p:cSld name="End slide">
    <p:spTree>
      <p:nvGrpSpPr>
        <p:cNvPr id="1" name=""/>
        <p:cNvGrpSpPr/>
        <p:nvPr/>
      </p:nvGrpSpPr>
      <p:grpSpPr>
        <a:xfrm>
          <a:off x="0" y="0"/>
          <a:ext cx="0" cy="0"/>
          <a:chOff x="0" y="0"/>
          <a:chExt cx="0" cy="0"/>
        </a:xfrm>
      </p:grpSpPr>
      <p:sp>
        <p:nvSpPr>
          <p:cNvPr id="13" name="Picture Placeholder 12"/>
          <p:cNvSpPr>
            <a:spLocks noGrp="1"/>
          </p:cNvSpPr>
          <p:nvPr>
            <p:ph type="pic" sz="quarter" idx="13"/>
          </p:nvPr>
        </p:nvSpPr>
        <p:spPr>
          <a:xfrm>
            <a:off x="0" y="0"/>
            <a:ext cx="12192000" cy="6858000"/>
          </a:xfrm>
          <a:prstGeom prst="rect">
            <a:avLst/>
          </a:prstGeom>
          <a:solidFill>
            <a:schemeClr val="bg1">
              <a:lumMod val="85000"/>
            </a:schemeClr>
          </a:solidFill>
          <a:ln>
            <a:noFill/>
          </a:ln>
        </p:spPr>
        <p:txBody>
          <a:bodyPr/>
          <a:lstStyle/>
          <a:p>
            <a:r>
              <a:rPr lang="en-US"/>
              <a:t>Click icon to add picture</a:t>
            </a:r>
            <a:endParaRPr lang="en-GB"/>
          </a:p>
        </p:txBody>
      </p:sp>
      <p:sp>
        <p:nvSpPr>
          <p:cNvPr id="2" name="Title 1"/>
          <p:cNvSpPr>
            <a:spLocks noGrp="1"/>
          </p:cNvSpPr>
          <p:nvPr>
            <p:ph type="ctrTitle"/>
          </p:nvPr>
        </p:nvSpPr>
        <p:spPr>
          <a:xfrm>
            <a:off x="403766" y="759293"/>
            <a:ext cx="5633780" cy="1663867"/>
          </a:xfrm>
          <a:solidFill>
            <a:schemeClr val="bg1">
              <a:alpha val="0"/>
            </a:schemeClr>
          </a:solidFill>
          <a:effectLst/>
        </p:spPr>
        <p:txBody>
          <a:bodyPr anchor="t">
            <a:normAutofit/>
          </a:bodyPr>
          <a:lstStyle>
            <a:lvl1pPr algn="l">
              <a:defRPr sz="5400" b="1">
                <a:solidFill>
                  <a:schemeClr val="bg1"/>
                </a:solidFill>
              </a:defRPr>
            </a:lvl1pPr>
          </a:lstStyle>
          <a:p>
            <a:r>
              <a:rPr lang="en-US"/>
              <a:t>Click to edit Master title style</a:t>
            </a:r>
            <a:endParaRPr lang="en-GB" dirty="0"/>
          </a:p>
        </p:txBody>
      </p:sp>
      <p:sp>
        <p:nvSpPr>
          <p:cNvPr id="4" name="Date Placeholder 3"/>
          <p:cNvSpPr>
            <a:spLocks noGrp="1"/>
          </p:cNvSpPr>
          <p:nvPr>
            <p:ph type="dt" sz="half" idx="10"/>
          </p:nvPr>
        </p:nvSpPr>
        <p:spPr/>
        <p:txBody>
          <a:bodyPr/>
          <a:lstStyle/>
          <a:p>
            <a:fld id="{87D4F53B-E777-4D22-BF14-5A6FF8D3BEAE}" type="datetimeFigureOut">
              <a:rPr lang="en-GB" smtClean="0"/>
              <a:t>17/08/2023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FBDBA1E-F2E9-4EAB-A2DA-23DB5AEB00CA}" type="slidenum">
              <a:rPr lang="en-GB" smtClean="0"/>
              <a:t>‹#›</a:t>
            </a:fld>
            <a:endParaRPr lang="en-GB"/>
          </a:p>
        </p:txBody>
      </p:sp>
      <p:sp>
        <p:nvSpPr>
          <p:cNvPr id="10" name="Text Placeholder 9"/>
          <p:cNvSpPr>
            <a:spLocks noGrp="1"/>
          </p:cNvSpPr>
          <p:nvPr>
            <p:ph type="body" sz="quarter" idx="14"/>
          </p:nvPr>
        </p:nvSpPr>
        <p:spPr>
          <a:xfrm>
            <a:off x="552577" y="2627694"/>
            <a:ext cx="3757295" cy="365442"/>
          </a:xfrm>
        </p:spPr>
        <p:txBody>
          <a:bodyPr/>
          <a:lstStyle>
            <a:lvl1pPr>
              <a:defRPr b="1">
                <a:solidFill>
                  <a:schemeClr val="bg1"/>
                </a:solidFill>
              </a:defRPr>
            </a:lvl1pPr>
            <a:lvl2pPr marL="0" indent="0">
              <a:buNone/>
              <a:defRPr/>
            </a:lvl2pPr>
          </a:lstStyle>
          <a:p>
            <a:pPr lvl="0"/>
            <a:r>
              <a:rPr lang="en-US"/>
              <a:t>Edit Master text styles</a:t>
            </a:r>
          </a:p>
        </p:txBody>
      </p:sp>
    </p:spTree>
    <p:custDataLst>
      <p:tags r:id="rId1"/>
    </p:custDataLst>
    <p:extLst>
      <p:ext uri="{BB962C8B-B14F-4D97-AF65-F5344CB8AC3E}">
        <p14:creationId xmlns:p14="http://schemas.microsoft.com/office/powerpoint/2010/main" val="38757428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os="302">
          <p15:clr>
            <a:srgbClr val="FBAE40"/>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type="titleOnly">
  <p:cSld name="1_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29164"/>
            <a:ext cx="10094912" cy="957509"/>
          </a:xfrm>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59585B9F-EF5C-4314-BCBC-A6F82ED753B2}" type="datetimeFigureOut">
              <a:rPr lang="en-GB" smtClean="0"/>
              <a:t>17/08/2023</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FA73F885-FE6B-4251-84D2-F6CEF084999B}" type="slidenum">
              <a:rPr lang="en-GB" smtClean="0"/>
              <a:t>‹#›</a:t>
            </a:fld>
            <a:endParaRPr lang="en-GB"/>
          </a:p>
        </p:txBody>
      </p:sp>
    </p:spTree>
    <p:extLst>
      <p:ext uri="{BB962C8B-B14F-4D97-AF65-F5344CB8AC3E}">
        <p14:creationId xmlns:p14="http://schemas.microsoft.com/office/powerpoint/2010/main" val="23996070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ext &amp; graph">
    <p:spTree>
      <p:nvGrpSpPr>
        <p:cNvPr id="1" name=""/>
        <p:cNvGrpSpPr/>
        <p:nvPr/>
      </p:nvGrpSpPr>
      <p:grpSpPr>
        <a:xfrm>
          <a:off x="0" y="0"/>
          <a:ext cx="0" cy="0"/>
          <a:chOff x="0" y="0"/>
          <a:chExt cx="0" cy="0"/>
        </a:xfrm>
      </p:grpSpPr>
      <p:sp>
        <p:nvSpPr>
          <p:cNvPr id="8" name="Content Placeholder 7"/>
          <p:cNvSpPr>
            <a:spLocks noGrp="1"/>
          </p:cNvSpPr>
          <p:nvPr>
            <p:ph sz="quarter" idx="15"/>
          </p:nvPr>
        </p:nvSpPr>
        <p:spPr>
          <a:xfrm>
            <a:off x="6272054" y="359945"/>
            <a:ext cx="5594826" cy="5197576"/>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17/08/2023</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7" name="Text Placeholder 6"/>
          <p:cNvSpPr>
            <a:spLocks noGrp="1"/>
          </p:cNvSpPr>
          <p:nvPr>
            <p:ph type="body" sz="quarter" idx="13"/>
          </p:nvPr>
        </p:nvSpPr>
        <p:spPr>
          <a:xfrm>
            <a:off x="377758" y="1614207"/>
            <a:ext cx="4368867" cy="3651531"/>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cxnSp>
        <p:nvCxnSpPr>
          <p:cNvPr id="10" name="Straight Connector 9"/>
          <p:cNvCxnSpPr/>
          <p:nvPr userDrawn="1"/>
        </p:nvCxnSpPr>
        <p:spPr>
          <a:xfrm>
            <a:off x="479425" y="1428750"/>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3" name="Text Placeholder 7"/>
          <p:cNvSpPr>
            <a:spLocks noGrp="1"/>
          </p:cNvSpPr>
          <p:nvPr>
            <p:ph type="body" sz="quarter" idx="16"/>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spTree>
    <p:custDataLst>
      <p:tags r:id="rId1"/>
    </p:custDataLst>
    <p:extLst>
      <p:ext uri="{BB962C8B-B14F-4D97-AF65-F5344CB8AC3E}">
        <p14:creationId xmlns:p14="http://schemas.microsoft.com/office/powerpoint/2010/main" val="34719389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userDrawn="1">
          <p15:clr>
            <a:srgbClr val="FBAE40"/>
          </p15:clr>
        </p15:guide>
        <p15:guide id="2" orient="horz" pos="278" userDrawn="1">
          <p15:clr>
            <a:srgbClr val="FBAE40"/>
          </p15:clr>
        </p15:guide>
      </p15:sldGuideLst>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13" name="Picture Placeholder 12"/>
          <p:cNvSpPr>
            <a:spLocks noGrp="1"/>
          </p:cNvSpPr>
          <p:nvPr>
            <p:ph type="pic" sz="quarter" idx="13"/>
          </p:nvPr>
        </p:nvSpPr>
        <p:spPr>
          <a:xfrm>
            <a:off x="0" y="0"/>
            <a:ext cx="12192000" cy="6858000"/>
          </a:xfrm>
          <a:prstGeom prst="rect">
            <a:avLst/>
          </a:prstGeom>
          <a:solidFill>
            <a:schemeClr val="bg1">
              <a:lumMod val="85000"/>
            </a:schemeClr>
          </a:solidFill>
          <a:ln>
            <a:noFill/>
          </a:ln>
        </p:spPr>
        <p:txBody>
          <a:bodyPr/>
          <a:lstStyle/>
          <a:p>
            <a:endParaRPr lang="en-GB"/>
          </a:p>
        </p:txBody>
      </p:sp>
      <p:sp>
        <p:nvSpPr>
          <p:cNvPr id="2" name="Title 1"/>
          <p:cNvSpPr>
            <a:spLocks noGrp="1"/>
          </p:cNvSpPr>
          <p:nvPr>
            <p:ph type="ctrTitle"/>
          </p:nvPr>
        </p:nvSpPr>
        <p:spPr>
          <a:xfrm>
            <a:off x="358588" y="1292694"/>
            <a:ext cx="5298141" cy="2411176"/>
          </a:xfrm>
        </p:spPr>
        <p:txBody>
          <a:bodyPr anchor="t">
            <a:normAutofit/>
          </a:bodyPr>
          <a:lstStyle>
            <a:lvl1pPr algn="l">
              <a:defRPr sz="4000" b="1">
                <a:solidFill>
                  <a:schemeClr val="bg1"/>
                </a:solidFill>
              </a:defRPr>
            </a:lvl1pPr>
          </a:lstStyle>
          <a:p>
            <a:r>
              <a:rPr lang="en-US" dirty="0"/>
              <a:t>Click to edit Master title style</a:t>
            </a:r>
            <a:endParaRPr lang="en-GB" dirty="0"/>
          </a:p>
        </p:txBody>
      </p:sp>
      <p:sp>
        <p:nvSpPr>
          <p:cNvPr id="4" name="Date Placeholder 3"/>
          <p:cNvSpPr>
            <a:spLocks noGrp="1"/>
          </p:cNvSpPr>
          <p:nvPr>
            <p:ph type="dt" sz="half" idx="10"/>
          </p:nvPr>
        </p:nvSpPr>
        <p:spPr/>
        <p:txBody>
          <a:bodyPr/>
          <a:lstStyle/>
          <a:p>
            <a:fld id="{2E6EF22D-7DBE-4099-99F0-B83DD9779912}" type="datetimeFigureOut">
              <a:rPr lang="en-GB" smtClean="0"/>
              <a:t>17/08/2023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623F64F-6692-49A2-80FF-3D660AAAEE7A}" type="slidenum">
              <a:rPr lang="en-GB" smtClean="0"/>
              <a:t>‹#›</a:t>
            </a:fld>
            <a:endParaRPr lang="en-GB"/>
          </a:p>
        </p:txBody>
      </p:sp>
      <p:sp>
        <p:nvSpPr>
          <p:cNvPr id="11" name="Text Placeholder 14"/>
          <p:cNvSpPr>
            <a:spLocks noGrp="1"/>
          </p:cNvSpPr>
          <p:nvPr>
            <p:ph type="body" sz="quarter" idx="15" hasCustomPrompt="1"/>
          </p:nvPr>
        </p:nvSpPr>
        <p:spPr>
          <a:xfrm>
            <a:off x="565622" y="571616"/>
            <a:ext cx="5530378" cy="352613"/>
          </a:xfrm>
        </p:spPr>
        <p:txBody>
          <a:bodyPr>
            <a:normAutofit/>
          </a:bodyPr>
          <a:lstStyle>
            <a:lvl1pPr marL="0" algn="l" defTabSz="914400" rtl="0" eaLnBrk="1" latinLnBrk="0" hangingPunct="1">
              <a:lnSpc>
                <a:spcPct val="90000"/>
              </a:lnSpc>
              <a:spcBef>
                <a:spcPct val="0"/>
              </a:spcBef>
              <a:buNone/>
              <a:defRPr lang="en-US" sz="1700" b="1" kern="1200" cap="none" spc="0" baseline="0" dirty="0" smtClean="0">
                <a:solidFill>
                  <a:schemeClr val="bg1"/>
                </a:solidFill>
                <a:latin typeface="+mj-lt"/>
                <a:ea typeface="+mj-ea"/>
                <a:cs typeface="+mj-cs"/>
              </a:defRPr>
            </a:lvl1pPr>
          </a:lstStyle>
          <a:p>
            <a:pPr lvl="0"/>
            <a:r>
              <a:rPr lang="en-US" dirty="0"/>
              <a:t>EDIT MASTER TEXT STYLES</a:t>
            </a:r>
          </a:p>
        </p:txBody>
      </p:sp>
      <p:sp>
        <p:nvSpPr>
          <p:cNvPr id="7" name="Text Placeholder 6">
            <a:extLst>
              <a:ext uri="{FF2B5EF4-FFF2-40B4-BE49-F238E27FC236}">
                <a16:creationId xmlns:a16="http://schemas.microsoft.com/office/drawing/2014/main" id="{77FD7B46-C0E5-4A41-9337-30B99A971FC8}"/>
              </a:ext>
            </a:extLst>
          </p:cNvPr>
          <p:cNvSpPr>
            <a:spLocks noGrp="1"/>
          </p:cNvSpPr>
          <p:nvPr>
            <p:ph type="body" sz="quarter" idx="16" hasCustomPrompt="1"/>
          </p:nvPr>
        </p:nvSpPr>
        <p:spPr>
          <a:xfrm>
            <a:off x="358588" y="3806104"/>
            <a:ext cx="5299200" cy="596244"/>
          </a:xfrm>
        </p:spPr>
        <p:txBody>
          <a:bodyPr lIns="108000" anchor="b" anchorCtr="0">
            <a:normAutofit/>
          </a:bodyPr>
          <a:lstStyle>
            <a:lvl1pPr>
              <a:defRPr sz="17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Speaker name</a:t>
            </a:r>
            <a:endParaRPr lang="en-GB" dirty="0"/>
          </a:p>
        </p:txBody>
      </p:sp>
    </p:spTree>
    <p:custDataLst>
      <p:tags r:id="rId1"/>
    </p:custDataLst>
    <p:extLst>
      <p:ext uri="{BB962C8B-B14F-4D97-AF65-F5344CB8AC3E}">
        <p14:creationId xmlns:p14="http://schemas.microsoft.com/office/powerpoint/2010/main" val="24447418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os="302">
          <p15:clr>
            <a:srgbClr val="FBAE40"/>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preserve="1" userDrawn="1">
  <p:cSld name="Divider slide">
    <p:spTree>
      <p:nvGrpSpPr>
        <p:cNvPr id="1" name=""/>
        <p:cNvGrpSpPr/>
        <p:nvPr/>
      </p:nvGrpSpPr>
      <p:grpSpPr>
        <a:xfrm>
          <a:off x="0" y="0"/>
          <a:ext cx="0" cy="0"/>
          <a:chOff x="0" y="0"/>
          <a:chExt cx="0" cy="0"/>
        </a:xfrm>
      </p:grpSpPr>
      <p:sp>
        <p:nvSpPr>
          <p:cNvPr id="13" name="Picture Placeholder 12"/>
          <p:cNvSpPr>
            <a:spLocks noGrp="1"/>
          </p:cNvSpPr>
          <p:nvPr>
            <p:ph type="pic" sz="quarter" idx="13"/>
          </p:nvPr>
        </p:nvSpPr>
        <p:spPr>
          <a:xfrm>
            <a:off x="0" y="0"/>
            <a:ext cx="12192000" cy="6858000"/>
          </a:xfrm>
          <a:prstGeom prst="rect">
            <a:avLst/>
          </a:prstGeom>
          <a:solidFill>
            <a:schemeClr val="bg1">
              <a:lumMod val="85000"/>
            </a:schemeClr>
          </a:solidFill>
          <a:ln>
            <a:noFill/>
          </a:ln>
        </p:spPr>
        <p:txBody>
          <a:bodyPr/>
          <a:lstStyle/>
          <a:p>
            <a:endParaRPr lang="en-GB"/>
          </a:p>
        </p:txBody>
      </p:sp>
      <p:sp>
        <p:nvSpPr>
          <p:cNvPr id="2" name="Title 1"/>
          <p:cNvSpPr>
            <a:spLocks noGrp="1"/>
          </p:cNvSpPr>
          <p:nvPr>
            <p:ph type="ctrTitle"/>
          </p:nvPr>
        </p:nvSpPr>
        <p:spPr>
          <a:xfrm>
            <a:off x="371288" y="1140293"/>
            <a:ext cx="5298141" cy="2412000"/>
          </a:xfrm>
        </p:spPr>
        <p:txBody>
          <a:bodyPr anchor="t">
            <a:noAutofit/>
          </a:bodyPr>
          <a:lstStyle>
            <a:lvl1pPr algn="l">
              <a:defRPr sz="4000" b="1" baseline="0">
                <a:solidFill>
                  <a:schemeClr val="bg1"/>
                </a:solidFill>
              </a:defRPr>
            </a:lvl1pPr>
          </a:lstStyle>
          <a:p>
            <a:r>
              <a:rPr lang="en-US" dirty="0"/>
              <a:t>Click to edit Master title style</a:t>
            </a:r>
            <a:endParaRPr lang="en-GB" dirty="0"/>
          </a:p>
        </p:txBody>
      </p:sp>
      <p:sp>
        <p:nvSpPr>
          <p:cNvPr id="4" name="Date Placeholder 3"/>
          <p:cNvSpPr>
            <a:spLocks noGrp="1"/>
          </p:cNvSpPr>
          <p:nvPr>
            <p:ph type="dt" sz="half" idx="10"/>
          </p:nvPr>
        </p:nvSpPr>
        <p:spPr/>
        <p:txBody>
          <a:bodyPr/>
          <a:lstStyle/>
          <a:p>
            <a:fld id="{2E6EF22D-7DBE-4099-99F0-B83DD9779912}" type="datetimeFigureOut">
              <a:rPr lang="en-GB" smtClean="0"/>
              <a:t>17/08/2023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623F64F-6692-49A2-80FF-3D660AAAEE7A}" type="slidenum">
              <a:rPr lang="en-GB" smtClean="0"/>
              <a:t>‹#›</a:t>
            </a:fld>
            <a:endParaRPr lang="en-GB"/>
          </a:p>
        </p:txBody>
      </p:sp>
      <p:sp>
        <p:nvSpPr>
          <p:cNvPr id="16" name="Text Placeholder 14"/>
          <p:cNvSpPr>
            <a:spLocks noGrp="1"/>
          </p:cNvSpPr>
          <p:nvPr>
            <p:ph type="body" sz="quarter" idx="14" hasCustomPrompt="1"/>
          </p:nvPr>
        </p:nvSpPr>
        <p:spPr>
          <a:xfrm>
            <a:off x="371288" y="651155"/>
            <a:ext cx="6450012" cy="352613"/>
          </a:xfrm>
        </p:spPr>
        <p:txBody>
          <a:bodyPr>
            <a:normAutofit/>
          </a:bodyPr>
          <a:lstStyle>
            <a:lvl1pPr marL="0" algn="l" defTabSz="914400" rtl="0" eaLnBrk="1" latinLnBrk="0" hangingPunct="1">
              <a:lnSpc>
                <a:spcPct val="90000"/>
              </a:lnSpc>
              <a:spcBef>
                <a:spcPct val="0"/>
              </a:spcBef>
              <a:buNone/>
              <a:defRPr lang="en-US" sz="1800" b="1" kern="1200" spc="30" baseline="0" dirty="0" smtClean="0">
                <a:solidFill>
                  <a:schemeClr val="bg1"/>
                </a:solidFill>
                <a:latin typeface="+mj-lt"/>
                <a:ea typeface="+mj-ea"/>
                <a:cs typeface="+mj-cs"/>
              </a:defRPr>
            </a:lvl1pPr>
          </a:lstStyle>
          <a:p>
            <a:pPr lvl="0"/>
            <a:r>
              <a:rPr lang="en-US" dirty="0"/>
              <a:t>EDIT MASTER TEXT STYLES</a:t>
            </a:r>
          </a:p>
        </p:txBody>
      </p:sp>
    </p:spTree>
    <p:custDataLst>
      <p:tags r:id="rId1"/>
    </p:custDataLst>
    <p:extLst>
      <p:ext uri="{BB962C8B-B14F-4D97-AF65-F5344CB8AC3E}">
        <p14:creationId xmlns:p14="http://schemas.microsoft.com/office/powerpoint/2010/main" val="20421740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os="302">
          <p15:clr>
            <a:srgbClr val="FBAE40"/>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17/08/2023</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10" name="Text Placeholder 7"/>
          <p:cNvSpPr>
            <a:spLocks noGrp="1"/>
          </p:cNvSpPr>
          <p:nvPr>
            <p:ph type="body" sz="quarter" idx="15"/>
          </p:nvPr>
        </p:nvSpPr>
        <p:spPr>
          <a:xfrm>
            <a:off x="377757" y="5365115"/>
            <a:ext cx="11334817" cy="304800"/>
          </a:xfrm>
        </p:spPr>
        <p:txBody>
          <a:bodyPr>
            <a:noAutofit/>
          </a:bodyPr>
          <a:lstStyle>
            <a:lvl1pPr>
              <a:defRPr sz="800" b="0">
                <a:solidFill>
                  <a:schemeClr val="bg2"/>
                </a:solidFill>
              </a:defRPr>
            </a:lvl1pPr>
          </a:lstStyle>
          <a:p>
            <a:pPr lvl="0"/>
            <a:r>
              <a:rPr lang="en-US" dirty="0"/>
              <a:t>Edit Master text styles</a:t>
            </a:r>
          </a:p>
        </p:txBody>
      </p:sp>
    </p:spTree>
    <p:custDataLst>
      <p:tags r:id="rId1"/>
    </p:custDataLst>
    <p:extLst>
      <p:ext uri="{BB962C8B-B14F-4D97-AF65-F5344CB8AC3E}">
        <p14:creationId xmlns:p14="http://schemas.microsoft.com/office/powerpoint/2010/main" val="24147008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Title &amp; content">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17/08/2023</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9" name="Content Placeholder 7"/>
          <p:cNvSpPr>
            <a:spLocks noGrp="1"/>
          </p:cNvSpPr>
          <p:nvPr>
            <p:ph sz="quarter" idx="14"/>
          </p:nvPr>
        </p:nvSpPr>
        <p:spPr>
          <a:xfrm>
            <a:off x="379142" y="1911351"/>
            <a:ext cx="11296030" cy="335438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Text Placeholder 7"/>
          <p:cNvSpPr>
            <a:spLocks noGrp="1"/>
          </p:cNvSpPr>
          <p:nvPr>
            <p:ph type="body" sz="quarter" idx="15"/>
          </p:nvPr>
        </p:nvSpPr>
        <p:spPr>
          <a:xfrm>
            <a:off x="377758" y="5365115"/>
            <a:ext cx="5718242" cy="304800"/>
          </a:xfrm>
        </p:spPr>
        <p:txBody>
          <a:bodyPr>
            <a:noAutofit/>
          </a:bodyPr>
          <a:lstStyle>
            <a:lvl1pPr>
              <a:defRPr lang="en-US" sz="8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cxnSp>
        <p:nvCxnSpPr>
          <p:cNvPr id="8" name="Straight Connector 7"/>
          <p:cNvCxnSpPr/>
          <p:nvPr userDrawn="1"/>
        </p:nvCxnSpPr>
        <p:spPr>
          <a:xfrm>
            <a:off x="479425" y="1752600"/>
            <a:ext cx="1123315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15843948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Two column content">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17/08/2023</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9" name="Content Placeholder 7"/>
          <p:cNvSpPr>
            <a:spLocks noGrp="1"/>
          </p:cNvSpPr>
          <p:nvPr>
            <p:ph sz="quarter" idx="14"/>
          </p:nvPr>
        </p:nvSpPr>
        <p:spPr>
          <a:xfrm>
            <a:off x="379142" y="1911351"/>
            <a:ext cx="5562600" cy="335438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Text Placeholder 7"/>
          <p:cNvSpPr>
            <a:spLocks noGrp="1"/>
          </p:cNvSpPr>
          <p:nvPr>
            <p:ph type="body" sz="quarter" idx="15"/>
          </p:nvPr>
        </p:nvSpPr>
        <p:spPr>
          <a:xfrm>
            <a:off x="377758" y="5365115"/>
            <a:ext cx="5718242" cy="304800"/>
          </a:xfrm>
        </p:spPr>
        <p:txBody>
          <a:bodyPr>
            <a:noAutofit/>
          </a:bodyPr>
          <a:lstStyle>
            <a:lvl1pPr>
              <a:defRPr lang="en-US" sz="8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cxnSp>
        <p:nvCxnSpPr>
          <p:cNvPr id="8" name="Straight Connector 7"/>
          <p:cNvCxnSpPr/>
          <p:nvPr userDrawn="1"/>
        </p:nvCxnSpPr>
        <p:spPr>
          <a:xfrm>
            <a:off x="479425" y="1752600"/>
            <a:ext cx="5531635"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1" name="Content Placeholder 7"/>
          <p:cNvSpPr>
            <a:spLocks noGrp="1"/>
          </p:cNvSpPr>
          <p:nvPr>
            <p:ph sz="quarter" idx="16"/>
          </p:nvPr>
        </p:nvSpPr>
        <p:spPr>
          <a:xfrm>
            <a:off x="6096000" y="1911351"/>
            <a:ext cx="5562600" cy="335438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cxnSp>
        <p:nvCxnSpPr>
          <p:cNvPr id="12" name="Straight Connector 11"/>
          <p:cNvCxnSpPr/>
          <p:nvPr userDrawn="1"/>
        </p:nvCxnSpPr>
        <p:spPr>
          <a:xfrm>
            <a:off x="6196283" y="1752600"/>
            <a:ext cx="5531635"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9998360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Text &amp; graph">
    <p:spTree>
      <p:nvGrpSpPr>
        <p:cNvPr id="1" name=""/>
        <p:cNvGrpSpPr/>
        <p:nvPr/>
      </p:nvGrpSpPr>
      <p:grpSpPr>
        <a:xfrm>
          <a:off x="0" y="0"/>
          <a:ext cx="0" cy="0"/>
          <a:chOff x="0" y="0"/>
          <a:chExt cx="0" cy="0"/>
        </a:xfrm>
      </p:grpSpPr>
      <p:sp>
        <p:nvSpPr>
          <p:cNvPr id="8" name="Content Placeholder 7"/>
          <p:cNvSpPr>
            <a:spLocks noGrp="1"/>
          </p:cNvSpPr>
          <p:nvPr>
            <p:ph sz="quarter" idx="15"/>
          </p:nvPr>
        </p:nvSpPr>
        <p:spPr>
          <a:xfrm>
            <a:off x="6272054" y="359945"/>
            <a:ext cx="5594826" cy="5197576"/>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17/08/2023</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7" name="Text Placeholder 6"/>
          <p:cNvSpPr>
            <a:spLocks noGrp="1"/>
          </p:cNvSpPr>
          <p:nvPr>
            <p:ph type="body" sz="quarter" idx="13"/>
          </p:nvPr>
        </p:nvSpPr>
        <p:spPr>
          <a:xfrm>
            <a:off x="377758" y="1911237"/>
            <a:ext cx="4368867" cy="3354501"/>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cxnSp>
        <p:nvCxnSpPr>
          <p:cNvPr id="10" name="Straight Connector 9"/>
          <p:cNvCxnSpPr/>
          <p:nvPr userDrawn="1"/>
        </p:nvCxnSpPr>
        <p:spPr>
          <a:xfrm>
            <a:off x="479425" y="1752600"/>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3" name="Text Placeholder 7"/>
          <p:cNvSpPr>
            <a:spLocks noGrp="1"/>
          </p:cNvSpPr>
          <p:nvPr>
            <p:ph type="body" sz="quarter" idx="16"/>
          </p:nvPr>
        </p:nvSpPr>
        <p:spPr>
          <a:xfrm>
            <a:off x="377758" y="5365115"/>
            <a:ext cx="4368867" cy="304800"/>
          </a:xfrm>
        </p:spPr>
        <p:txBody>
          <a:bodyPr>
            <a:noAutofit/>
          </a:bodyPr>
          <a:lstStyle>
            <a:lvl1pPr>
              <a:defRPr lang="en-US" sz="8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spTree>
    <p:custDataLst>
      <p:tags r:id="rId1"/>
    </p:custDataLst>
    <p:extLst>
      <p:ext uri="{BB962C8B-B14F-4D97-AF65-F5344CB8AC3E}">
        <p14:creationId xmlns:p14="http://schemas.microsoft.com/office/powerpoint/2010/main" val="23306557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orient="horz" pos="278">
          <p15:clr>
            <a:srgbClr val="FBAE40"/>
          </p15:clr>
        </p15:guide>
      </p15:sldGuideLst>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Text &amp; half page im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17/08/2023</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7" name="Text Placeholder 6"/>
          <p:cNvSpPr>
            <a:spLocks noGrp="1"/>
          </p:cNvSpPr>
          <p:nvPr>
            <p:ph type="body" sz="quarter" idx="13"/>
          </p:nvPr>
        </p:nvSpPr>
        <p:spPr>
          <a:xfrm>
            <a:off x="377758" y="1911237"/>
            <a:ext cx="4368867" cy="3354501"/>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 name="Picture Placeholder 8"/>
          <p:cNvSpPr>
            <a:spLocks noGrp="1"/>
          </p:cNvSpPr>
          <p:nvPr>
            <p:ph type="pic" sz="quarter" idx="14"/>
          </p:nvPr>
        </p:nvSpPr>
        <p:spPr>
          <a:xfrm>
            <a:off x="6007894" y="-9729"/>
            <a:ext cx="6184106" cy="5948364"/>
          </a:xfrm>
          <a:prstGeom prst="rect">
            <a:avLst/>
          </a:prstGeom>
          <a:solidFill>
            <a:schemeClr val="bg1">
              <a:lumMod val="85000"/>
            </a:schemeClr>
          </a:solidFill>
        </p:spPr>
        <p:txBody>
          <a:bodyPr/>
          <a:lstStyle/>
          <a:p>
            <a:endParaRPr lang="en-GB" dirty="0"/>
          </a:p>
        </p:txBody>
      </p:sp>
      <p:cxnSp>
        <p:nvCxnSpPr>
          <p:cNvPr id="10" name="Straight Connector 9"/>
          <p:cNvCxnSpPr/>
          <p:nvPr userDrawn="1"/>
        </p:nvCxnSpPr>
        <p:spPr>
          <a:xfrm>
            <a:off x="479425" y="1752600"/>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8" name="Text Placeholder 7"/>
          <p:cNvSpPr>
            <a:spLocks noGrp="1"/>
          </p:cNvSpPr>
          <p:nvPr>
            <p:ph type="body" sz="quarter" idx="15"/>
          </p:nvPr>
        </p:nvSpPr>
        <p:spPr>
          <a:xfrm>
            <a:off x="377758" y="5365115"/>
            <a:ext cx="4368867" cy="304800"/>
          </a:xfrm>
        </p:spPr>
        <p:txBody>
          <a:bodyPr>
            <a:noAutofit/>
          </a:bodyPr>
          <a:lstStyle>
            <a:lvl1pPr>
              <a:defRPr lang="en-US" sz="8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spTree>
    <p:custDataLst>
      <p:tags r:id="rId1"/>
    </p:custDataLst>
    <p:extLst>
      <p:ext uri="{BB962C8B-B14F-4D97-AF65-F5344CB8AC3E}">
        <p14:creationId xmlns:p14="http://schemas.microsoft.com/office/powerpoint/2010/main" val="4997517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3 image &amp; text">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t>17/08/2023</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6" name="Text Placeholder 7"/>
          <p:cNvSpPr>
            <a:spLocks noGrp="1"/>
          </p:cNvSpPr>
          <p:nvPr>
            <p:ph type="body" sz="quarter" idx="16"/>
          </p:nvPr>
        </p:nvSpPr>
        <p:spPr>
          <a:xfrm>
            <a:off x="377758" y="5365115"/>
            <a:ext cx="11334817" cy="304800"/>
          </a:xfrm>
        </p:spPr>
        <p:txBody>
          <a:bodyPr>
            <a:noAutofit/>
          </a:bodyPr>
          <a:lstStyle>
            <a:lvl1pPr>
              <a:defRPr sz="800" b="0">
                <a:solidFill>
                  <a:schemeClr val="bg2"/>
                </a:solidFill>
              </a:defRPr>
            </a:lvl1pPr>
          </a:lstStyle>
          <a:p>
            <a:pPr lvl="0"/>
            <a:r>
              <a:rPr lang="en-US" dirty="0"/>
              <a:t>Edit Master text styles</a:t>
            </a:r>
          </a:p>
        </p:txBody>
      </p:sp>
      <p:sp>
        <p:nvSpPr>
          <p:cNvPr id="9" name="Text Placeholder 6"/>
          <p:cNvSpPr>
            <a:spLocks noGrp="1"/>
          </p:cNvSpPr>
          <p:nvPr>
            <p:ph type="body" sz="quarter" idx="13"/>
          </p:nvPr>
        </p:nvSpPr>
        <p:spPr>
          <a:xfrm>
            <a:off x="377759" y="3831702"/>
            <a:ext cx="3713546" cy="1443039"/>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p:txBody>
      </p:sp>
      <p:cxnSp>
        <p:nvCxnSpPr>
          <p:cNvPr id="10" name="Straight Connector 9"/>
          <p:cNvCxnSpPr/>
          <p:nvPr userDrawn="1"/>
        </p:nvCxnSpPr>
        <p:spPr>
          <a:xfrm>
            <a:off x="487997" y="3685540"/>
            <a:ext cx="3620135"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2" name="Text Placeholder 6"/>
          <p:cNvSpPr>
            <a:spLocks noGrp="1"/>
          </p:cNvSpPr>
          <p:nvPr>
            <p:ph type="body" sz="quarter" idx="17"/>
          </p:nvPr>
        </p:nvSpPr>
        <p:spPr>
          <a:xfrm>
            <a:off x="4184266" y="3822699"/>
            <a:ext cx="3713546" cy="1443039"/>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p:txBody>
      </p:sp>
      <p:cxnSp>
        <p:nvCxnSpPr>
          <p:cNvPr id="13" name="Straight Connector 12"/>
          <p:cNvCxnSpPr/>
          <p:nvPr userDrawn="1"/>
        </p:nvCxnSpPr>
        <p:spPr>
          <a:xfrm>
            <a:off x="4294504" y="3685540"/>
            <a:ext cx="3620135"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4" name="Text Placeholder 6"/>
          <p:cNvSpPr>
            <a:spLocks noGrp="1"/>
          </p:cNvSpPr>
          <p:nvPr>
            <p:ph type="body" sz="quarter" idx="18"/>
          </p:nvPr>
        </p:nvSpPr>
        <p:spPr>
          <a:xfrm>
            <a:off x="7990774" y="3822699"/>
            <a:ext cx="3713546" cy="1443039"/>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17" name="Picture Placeholder 16"/>
          <p:cNvSpPr>
            <a:spLocks noGrp="1"/>
          </p:cNvSpPr>
          <p:nvPr>
            <p:ph type="pic" sz="quarter" idx="19"/>
          </p:nvPr>
        </p:nvSpPr>
        <p:spPr>
          <a:xfrm>
            <a:off x="479425" y="1752600"/>
            <a:ext cx="3611563" cy="1782934"/>
          </a:xfrm>
          <a:solidFill>
            <a:schemeClr val="bg1">
              <a:lumMod val="85000"/>
            </a:schemeClr>
          </a:solidFill>
        </p:spPr>
        <p:txBody>
          <a:bodyPr/>
          <a:lstStyle/>
          <a:p>
            <a:endParaRPr lang="en-GB" dirty="0"/>
          </a:p>
        </p:txBody>
      </p:sp>
      <p:sp>
        <p:nvSpPr>
          <p:cNvPr id="20" name="Picture Placeholder 16"/>
          <p:cNvSpPr>
            <a:spLocks noGrp="1"/>
          </p:cNvSpPr>
          <p:nvPr>
            <p:ph type="pic" sz="quarter" idx="20"/>
          </p:nvPr>
        </p:nvSpPr>
        <p:spPr>
          <a:xfrm>
            <a:off x="4285684" y="1752600"/>
            <a:ext cx="3611563" cy="1782934"/>
          </a:xfrm>
          <a:solidFill>
            <a:schemeClr val="bg1">
              <a:lumMod val="85000"/>
            </a:schemeClr>
          </a:solidFill>
        </p:spPr>
        <p:txBody>
          <a:bodyPr/>
          <a:lstStyle/>
          <a:p>
            <a:endParaRPr lang="en-GB"/>
          </a:p>
        </p:txBody>
      </p:sp>
      <p:sp>
        <p:nvSpPr>
          <p:cNvPr id="21" name="Picture Placeholder 16"/>
          <p:cNvSpPr>
            <a:spLocks noGrp="1"/>
          </p:cNvSpPr>
          <p:nvPr>
            <p:ph type="pic" sz="quarter" idx="21"/>
          </p:nvPr>
        </p:nvSpPr>
        <p:spPr>
          <a:xfrm>
            <a:off x="8101012" y="1752600"/>
            <a:ext cx="3611563" cy="1782934"/>
          </a:xfrm>
          <a:solidFill>
            <a:schemeClr val="bg1">
              <a:lumMod val="85000"/>
            </a:schemeClr>
          </a:solidFill>
        </p:spPr>
        <p:txBody>
          <a:bodyPr/>
          <a:lstStyle/>
          <a:p>
            <a:endParaRPr lang="en-GB" dirty="0"/>
          </a:p>
        </p:txBody>
      </p:sp>
      <p:cxnSp>
        <p:nvCxnSpPr>
          <p:cNvPr id="22" name="Straight Connector 21"/>
          <p:cNvCxnSpPr/>
          <p:nvPr userDrawn="1"/>
        </p:nvCxnSpPr>
        <p:spPr>
          <a:xfrm>
            <a:off x="8101012" y="3685540"/>
            <a:ext cx="3620135"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2598531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orient="horz" pos="278">
          <p15:clr>
            <a:srgbClr val="FBAE40"/>
          </p15:clr>
        </p15:guide>
      </p15:sldGuideLst>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4x Portrait image">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t>17/08/2023</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6" name="Text Placeholder 7"/>
          <p:cNvSpPr>
            <a:spLocks noGrp="1"/>
          </p:cNvSpPr>
          <p:nvPr>
            <p:ph type="body" sz="quarter" idx="16"/>
          </p:nvPr>
        </p:nvSpPr>
        <p:spPr>
          <a:xfrm>
            <a:off x="377758" y="5365115"/>
            <a:ext cx="11334817" cy="304800"/>
          </a:xfrm>
        </p:spPr>
        <p:txBody>
          <a:bodyPr>
            <a:noAutofit/>
          </a:bodyPr>
          <a:lstStyle>
            <a:lvl1pPr>
              <a:defRPr sz="800" b="0">
                <a:solidFill>
                  <a:schemeClr val="bg2"/>
                </a:solidFill>
              </a:defRPr>
            </a:lvl1pPr>
          </a:lstStyle>
          <a:p>
            <a:pPr lvl="0"/>
            <a:r>
              <a:rPr lang="en-US" dirty="0"/>
              <a:t>Edit Master text styles</a:t>
            </a:r>
          </a:p>
        </p:txBody>
      </p:sp>
      <p:sp>
        <p:nvSpPr>
          <p:cNvPr id="17" name="Picture Placeholder 16"/>
          <p:cNvSpPr>
            <a:spLocks noGrp="1"/>
          </p:cNvSpPr>
          <p:nvPr>
            <p:ph type="pic" sz="quarter" idx="19"/>
          </p:nvPr>
        </p:nvSpPr>
        <p:spPr>
          <a:xfrm>
            <a:off x="479425" y="1752600"/>
            <a:ext cx="2680405" cy="3513138"/>
          </a:xfrm>
          <a:solidFill>
            <a:schemeClr val="bg1">
              <a:lumMod val="85000"/>
            </a:schemeClr>
          </a:solidFill>
        </p:spPr>
        <p:txBody>
          <a:bodyPr/>
          <a:lstStyle/>
          <a:p>
            <a:endParaRPr lang="en-GB" dirty="0"/>
          </a:p>
        </p:txBody>
      </p:sp>
      <p:sp>
        <p:nvSpPr>
          <p:cNvPr id="20" name="Picture Placeholder 16"/>
          <p:cNvSpPr>
            <a:spLocks noGrp="1"/>
          </p:cNvSpPr>
          <p:nvPr>
            <p:ph type="pic" sz="quarter" idx="20"/>
          </p:nvPr>
        </p:nvSpPr>
        <p:spPr>
          <a:xfrm>
            <a:off x="3330340" y="1752600"/>
            <a:ext cx="2680405" cy="3513138"/>
          </a:xfrm>
          <a:solidFill>
            <a:schemeClr val="bg1">
              <a:lumMod val="85000"/>
            </a:schemeClr>
          </a:solidFill>
        </p:spPr>
        <p:txBody>
          <a:bodyPr/>
          <a:lstStyle/>
          <a:p>
            <a:endParaRPr lang="en-GB"/>
          </a:p>
        </p:txBody>
      </p:sp>
      <p:sp>
        <p:nvSpPr>
          <p:cNvPr id="21" name="Picture Placeholder 16"/>
          <p:cNvSpPr>
            <a:spLocks noGrp="1"/>
          </p:cNvSpPr>
          <p:nvPr>
            <p:ph type="pic" sz="quarter" idx="21"/>
          </p:nvPr>
        </p:nvSpPr>
        <p:spPr>
          <a:xfrm>
            <a:off x="6181255" y="1752600"/>
            <a:ext cx="2680405" cy="3513138"/>
          </a:xfrm>
          <a:solidFill>
            <a:schemeClr val="bg1">
              <a:lumMod val="85000"/>
            </a:schemeClr>
          </a:solidFill>
        </p:spPr>
        <p:txBody>
          <a:bodyPr/>
          <a:lstStyle/>
          <a:p>
            <a:endParaRPr lang="en-GB" dirty="0"/>
          </a:p>
        </p:txBody>
      </p:sp>
      <p:sp>
        <p:nvSpPr>
          <p:cNvPr id="18" name="Picture Placeholder 16"/>
          <p:cNvSpPr>
            <a:spLocks noGrp="1"/>
          </p:cNvSpPr>
          <p:nvPr>
            <p:ph type="pic" sz="quarter" idx="22"/>
          </p:nvPr>
        </p:nvSpPr>
        <p:spPr>
          <a:xfrm>
            <a:off x="9032169" y="1752600"/>
            <a:ext cx="2680405" cy="3513138"/>
          </a:xfrm>
          <a:solidFill>
            <a:schemeClr val="bg1">
              <a:lumMod val="85000"/>
            </a:schemeClr>
          </a:solidFill>
        </p:spPr>
        <p:txBody>
          <a:bodyPr/>
          <a:lstStyle/>
          <a:p>
            <a:endParaRPr lang="en-GB" dirty="0"/>
          </a:p>
        </p:txBody>
      </p:sp>
    </p:spTree>
    <p:custDataLst>
      <p:tags r:id="rId1"/>
    </p:custDataLst>
    <p:extLst>
      <p:ext uri="{BB962C8B-B14F-4D97-AF65-F5344CB8AC3E}">
        <p14:creationId xmlns:p14="http://schemas.microsoft.com/office/powerpoint/2010/main" val="42449430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orient="horz" pos="278">
          <p15:clr>
            <a:srgbClr val="FBAE40"/>
          </p15:clr>
        </p15:guide>
      </p15:sldGuideLst>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Text &amp; one im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17/08/2023</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7" name="Text Placeholder 6"/>
          <p:cNvSpPr>
            <a:spLocks noGrp="1"/>
          </p:cNvSpPr>
          <p:nvPr>
            <p:ph type="body" sz="quarter" idx="13"/>
          </p:nvPr>
        </p:nvSpPr>
        <p:spPr>
          <a:xfrm>
            <a:off x="377758" y="1911237"/>
            <a:ext cx="4368867" cy="3414712"/>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 name="Picture Placeholder 8"/>
          <p:cNvSpPr>
            <a:spLocks noGrp="1"/>
          </p:cNvSpPr>
          <p:nvPr>
            <p:ph type="pic" sz="quarter" idx="14"/>
          </p:nvPr>
        </p:nvSpPr>
        <p:spPr>
          <a:xfrm>
            <a:off x="5369668" y="1752600"/>
            <a:ext cx="6342907" cy="3513138"/>
          </a:xfrm>
          <a:prstGeom prst="rect">
            <a:avLst/>
          </a:prstGeom>
          <a:solidFill>
            <a:schemeClr val="bg1">
              <a:lumMod val="85000"/>
            </a:schemeClr>
          </a:solidFill>
        </p:spPr>
        <p:txBody>
          <a:bodyPr/>
          <a:lstStyle/>
          <a:p>
            <a:endParaRPr lang="en-GB" dirty="0"/>
          </a:p>
        </p:txBody>
      </p:sp>
      <p:cxnSp>
        <p:nvCxnSpPr>
          <p:cNvPr id="10" name="Straight Connector 9"/>
          <p:cNvCxnSpPr/>
          <p:nvPr userDrawn="1"/>
        </p:nvCxnSpPr>
        <p:spPr>
          <a:xfrm>
            <a:off x="479425" y="1752600"/>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1" name="Text Placeholder 7"/>
          <p:cNvSpPr>
            <a:spLocks noGrp="1"/>
          </p:cNvSpPr>
          <p:nvPr>
            <p:ph type="body" sz="quarter" idx="15"/>
          </p:nvPr>
        </p:nvSpPr>
        <p:spPr>
          <a:xfrm>
            <a:off x="377758" y="5365115"/>
            <a:ext cx="4368867" cy="304800"/>
          </a:xfrm>
        </p:spPr>
        <p:txBody>
          <a:bodyPr>
            <a:noAutofit/>
          </a:bodyPr>
          <a:lstStyle>
            <a:lvl1pPr>
              <a:defRPr lang="en-US" sz="8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spTree>
    <p:custDataLst>
      <p:tags r:id="rId1"/>
    </p:custDataLst>
    <p:extLst>
      <p:ext uri="{BB962C8B-B14F-4D97-AF65-F5344CB8AC3E}">
        <p14:creationId xmlns:p14="http://schemas.microsoft.com/office/powerpoint/2010/main" val="40403689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ext &amp; half page im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17/08/2023</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7" name="Text Placeholder 6"/>
          <p:cNvSpPr>
            <a:spLocks noGrp="1"/>
          </p:cNvSpPr>
          <p:nvPr>
            <p:ph type="body" sz="quarter" idx="13"/>
          </p:nvPr>
        </p:nvSpPr>
        <p:spPr>
          <a:xfrm>
            <a:off x="377758" y="1614207"/>
            <a:ext cx="4368867" cy="3651531"/>
          </a:xfrm>
        </p:spPr>
        <p:txBody>
          <a:bodyPr/>
          <a:lstStyle>
            <a:lvl1pPr>
              <a:defRPr>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 name="Picture Placeholder 8"/>
          <p:cNvSpPr>
            <a:spLocks noGrp="1"/>
          </p:cNvSpPr>
          <p:nvPr>
            <p:ph type="pic" sz="quarter" idx="14"/>
          </p:nvPr>
        </p:nvSpPr>
        <p:spPr>
          <a:xfrm>
            <a:off x="6007894" y="-9729"/>
            <a:ext cx="6184106" cy="5948364"/>
          </a:xfrm>
          <a:prstGeom prst="rect">
            <a:avLst/>
          </a:prstGeom>
          <a:solidFill>
            <a:schemeClr val="bg1">
              <a:lumMod val="85000"/>
            </a:schemeClr>
          </a:solidFill>
        </p:spPr>
        <p:txBody>
          <a:bodyPr/>
          <a:lstStyle/>
          <a:p>
            <a:endParaRPr lang="en-GB" dirty="0"/>
          </a:p>
        </p:txBody>
      </p:sp>
      <p:cxnSp>
        <p:nvCxnSpPr>
          <p:cNvPr id="10" name="Straight Connector 9"/>
          <p:cNvCxnSpPr/>
          <p:nvPr userDrawn="1"/>
        </p:nvCxnSpPr>
        <p:spPr>
          <a:xfrm>
            <a:off x="479425" y="1428750"/>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8" name="Text Placeholder 7"/>
          <p:cNvSpPr>
            <a:spLocks noGrp="1"/>
          </p:cNvSpPr>
          <p:nvPr>
            <p:ph type="body" sz="quarter" idx="15"/>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spTree>
    <p:custDataLst>
      <p:tags r:id="rId1"/>
    </p:custDataLst>
    <p:extLst>
      <p:ext uri="{BB962C8B-B14F-4D97-AF65-F5344CB8AC3E}">
        <p14:creationId xmlns:p14="http://schemas.microsoft.com/office/powerpoint/2010/main" val="32819823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Text &amp; two imag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17/08/2023</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7" name="Text Placeholder 6"/>
          <p:cNvSpPr>
            <a:spLocks noGrp="1"/>
          </p:cNvSpPr>
          <p:nvPr>
            <p:ph type="body" sz="quarter" idx="13"/>
          </p:nvPr>
        </p:nvSpPr>
        <p:spPr>
          <a:xfrm>
            <a:off x="377758" y="1911237"/>
            <a:ext cx="5442018" cy="3414712"/>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 name="Picture Placeholder 8"/>
          <p:cNvSpPr>
            <a:spLocks noGrp="1"/>
          </p:cNvSpPr>
          <p:nvPr>
            <p:ph type="pic" sz="quarter" idx="14"/>
          </p:nvPr>
        </p:nvSpPr>
        <p:spPr>
          <a:xfrm>
            <a:off x="7373566" y="447473"/>
            <a:ext cx="4339009" cy="2322372"/>
          </a:xfrm>
          <a:prstGeom prst="rect">
            <a:avLst/>
          </a:prstGeom>
          <a:solidFill>
            <a:schemeClr val="bg1">
              <a:lumMod val="85000"/>
            </a:schemeClr>
          </a:solidFill>
        </p:spPr>
        <p:txBody>
          <a:bodyPr/>
          <a:lstStyle/>
          <a:p>
            <a:endParaRPr lang="en-GB" dirty="0"/>
          </a:p>
        </p:txBody>
      </p:sp>
      <p:cxnSp>
        <p:nvCxnSpPr>
          <p:cNvPr id="10" name="Straight Connector 9"/>
          <p:cNvCxnSpPr/>
          <p:nvPr userDrawn="1"/>
        </p:nvCxnSpPr>
        <p:spPr>
          <a:xfrm>
            <a:off x="479425" y="1752600"/>
            <a:ext cx="5340351"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1" name="Picture Placeholder 8"/>
          <p:cNvSpPr>
            <a:spLocks noGrp="1"/>
          </p:cNvSpPr>
          <p:nvPr>
            <p:ph type="pic" sz="quarter" idx="15"/>
          </p:nvPr>
        </p:nvSpPr>
        <p:spPr>
          <a:xfrm>
            <a:off x="7373566" y="2943366"/>
            <a:ext cx="4339009" cy="2322372"/>
          </a:xfrm>
          <a:prstGeom prst="rect">
            <a:avLst/>
          </a:prstGeom>
          <a:solidFill>
            <a:schemeClr val="bg1">
              <a:lumMod val="85000"/>
            </a:schemeClr>
          </a:solidFill>
        </p:spPr>
        <p:txBody>
          <a:bodyPr/>
          <a:lstStyle/>
          <a:p>
            <a:endParaRPr lang="en-GB" dirty="0"/>
          </a:p>
        </p:txBody>
      </p:sp>
      <p:sp>
        <p:nvSpPr>
          <p:cNvPr id="12" name="Text Placeholder 7"/>
          <p:cNvSpPr>
            <a:spLocks noGrp="1"/>
          </p:cNvSpPr>
          <p:nvPr>
            <p:ph type="body" sz="quarter" idx="16"/>
          </p:nvPr>
        </p:nvSpPr>
        <p:spPr>
          <a:xfrm>
            <a:off x="377758" y="5365115"/>
            <a:ext cx="4368867" cy="304800"/>
          </a:xfrm>
        </p:spPr>
        <p:txBody>
          <a:bodyPr>
            <a:noAutofit/>
          </a:bodyPr>
          <a:lstStyle>
            <a:lvl1pPr>
              <a:defRPr lang="en-US" sz="8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spTree>
    <p:custDataLst>
      <p:tags r:id="rId1"/>
    </p:custDataLst>
    <p:extLst>
      <p:ext uri="{BB962C8B-B14F-4D97-AF65-F5344CB8AC3E}">
        <p14:creationId xmlns:p14="http://schemas.microsoft.com/office/powerpoint/2010/main" val="36851970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Text &amp; four imag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17/08/2023</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7" name="Text Placeholder 6"/>
          <p:cNvSpPr>
            <a:spLocks noGrp="1"/>
          </p:cNvSpPr>
          <p:nvPr>
            <p:ph type="body" sz="quarter" idx="13"/>
          </p:nvPr>
        </p:nvSpPr>
        <p:spPr>
          <a:xfrm>
            <a:off x="377758" y="1911237"/>
            <a:ext cx="4368867" cy="3414712"/>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cxnSp>
        <p:nvCxnSpPr>
          <p:cNvPr id="10" name="Straight Connector 9"/>
          <p:cNvCxnSpPr/>
          <p:nvPr userDrawn="1"/>
        </p:nvCxnSpPr>
        <p:spPr>
          <a:xfrm>
            <a:off x="479425" y="1752600"/>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1" name="Picture Placeholder 8"/>
          <p:cNvSpPr>
            <a:spLocks noGrp="1"/>
          </p:cNvSpPr>
          <p:nvPr>
            <p:ph type="pic" sz="quarter" idx="14"/>
          </p:nvPr>
        </p:nvSpPr>
        <p:spPr>
          <a:xfrm>
            <a:off x="5226050" y="1752600"/>
            <a:ext cx="3159193" cy="1672994"/>
          </a:xfrm>
          <a:prstGeom prst="rect">
            <a:avLst/>
          </a:prstGeom>
          <a:solidFill>
            <a:schemeClr val="bg1">
              <a:lumMod val="85000"/>
            </a:schemeClr>
          </a:solidFill>
        </p:spPr>
        <p:txBody>
          <a:bodyPr/>
          <a:lstStyle/>
          <a:p>
            <a:endParaRPr lang="en-GB" dirty="0"/>
          </a:p>
        </p:txBody>
      </p:sp>
      <p:sp>
        <p:nvSpPr>
          <p:cNvPr id="12" name="Picture Placeholder 8"/>
          <p:cNvSpPr>
            <a:spLocks noGrp="1"/>
          </p:cNvSpPr>
          <p:nvPr>
            <p:ph type="pic" sz="quarter" idx="15"/>
          </p:nvPr>
        </p:nvSpPr>
        <p:spPr>
          <a:xfrm>
            <a:off x="8553381" y="1752600"/>
            <a:ext cx="3159193" cy="1672994"/>
          </a:xfrm>
          <a:prstGeom prst="rect">
            <a:avLst/>
          </a:prstGeom>
          <a:solidFill>
            <a:schemeClr val="bg1">
              <a:lumMod val="85000"/>
            </a:schemeClr>
          </a:solidFill>
        </p:spPr>
        <p:txBody>
          <a:bodyPr/>
          <a:lstStyle/>
          <a:p>
            <a:endParaRPr lang="en-GB" dirty="0"/>
          </a:p>
        </p:txBody>
      </p:sp>
      <p:sp>
        <p:nvSpPr>
          <p:cNvPr id="13" name="Picture Placeholder 8"/>
          <p:cNvSpPr>
            <a:spLocks noGrp="1"/>
          </p:cNvSpPr>
          <p:nvPr>
            <p:ph type="pic" sz="quarter" idx="16"/>
          </p:nvPr>
        </p:nvSpPr>
        <p:spPr>
          <a:xfrm>
            <a:off x="8553381" y="3592744"/>
            <a:ext cx="3159193" cy="1672994"/>
          </a:xfrm>
          <a:prstGeom prst="rect">
            <a:avLst/>
          </a:prstGeom>
          <a:solidFill>
            <a:schemeClr val="bg1">
              <a:lumMod val="85000"/>
            </a:schemeClr>
          </a:solidFill>
        </p:spPr>
        <p:txBody>
          <a:bodyPr/>
          <a:lstStyle/>
          <a:p>
            <a:endParaRPr lang="en-GB" dirty="0"/>
          </a:p>
        </p:txBody>
      </p:sp>
      <p:sp>
        <p:nvSpPr>
          <p:cNvPr id="14" name="Picture Placeholder 8"/>
          <p:cNvSpPr>
            <a:spLocks noGrp="1"/>
          </p:cNvSpPr>
          <p:nvPr>
            <p:ph type="pic" sz="quarter" idx="17"/>
          </p:nvPr>
        </p:nvSpPr>
        <p:spPr>
          <a:xfrm>
            <a:off x="5226050" y="3592744"/>
            <a:ext cx="3159193" cy="1672994"/>
          </a:xfrm>
          <a:prstGeom prst="rect">
            <a:avLst/>
          </a:prstGeom>
          <a:solidFill>
            <a:schemeClr val="bg1">
              <a:lumMod val="85000"/>
            </a:schemeClr>
          </a:solidFill>
        </p:spPr>
        <p:txBody>
          <a:bodyPr/>
          <a:lstStyle/>
          <a:p>
            <a:endParaRPr lang="en-GB" dirty="0"/>
          </a:p>
        </p:txBody>
      </p:sp>
      <p:sp>
        <p:nvSpPr>
          <p:cNvPr id="15" name="Text Placeholder 7"/>
          <p:cNvSpPr>
            <a:spLocks noGrp="1"/>
          </p:cNvSpPr>
          <p:nvPr>
            <p:ph type="body" sz="quarter" idx="18"/>
          </p:nvPr>
        </p:nvSpPr>
        <p:spPr>
          <a:xfrm>
            <a:off x="377758" y="5365115"/>
            <a:ext cx="4368867" cy="304800"/>
          </a:xfrm>
        </p:spPr>
        <p:txBody>
          <a:bodyPr>
            <a:noAutofit/>
          </a:bodyPr>
          <a:lstStyle>
            <a:lvl1pPr>
              <a:defRPr lang="en-US" sz="8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spTree>
    <p:custDataLst>
      <p:tags r:id="rId1"/>
    </p:custDataLst>
    <p:extLst>
      <p:ext uri="{BB962C8B-B14F-4D97-AF65-F5344CB8AC3E}">
        <p14:creationId xmlns:p14="http://schemas.microsoft.com/office/powerpoint/2010/main" val="39399777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6 images">
    <p:spTree>
      <p:nvGrpSpPr>
        <p:cNvPr id="1" name=""/>
        <p:cNvGrpSpPr/>
        <p:nvPr/>
      </p:nvGrpSpPr>
      <p:grpSpPr>
        <a:xfrm>
          <a:off x="0" y="0"/>
          <a:ext cx="0" cy="0"/>
          <a:chOff x="0" y="0"/>
          <a:chExt cx="0" cy="0"/>
        </a:xfrm>
      </p:grpSpPr>
      <p:sp>
        <p:nvSpPr>
          <p:cNvPr id="11" name="Picture Placeholder 8"/>
          <p:cNvSpPr>
            <a:spLocks noGrp="1"/>
          </p:cNvSpPr>
          <p:nvPr>
            <p:ph type="pic" sz="quarter" idx="14"/>
          </p:nvPr>
        </p:nvSpPr>
        <p:spPr>
          <a:xfrm>
            <a:off x="4273355" y="1752600"/>
            <a:ext cx="3645289" cy="1672994"/>
          </a:xfrm>
          <a:prstGeom prst="rect">
            <a:avLst/>
          </a:prstGeom>
          <a:solidFill>
            <a:schemeClr val="bg1">
              <a:lumMod val="85000"/>
            </a:schemeClr>
          </a:solidFill>
        </p:spPr>
        <p:txBody>
          <a:bodyPr/>
          <a:lstStyle/>
          <a:p>
            <a:endParaRPr lang="en-GB" dirty="0"/>
          </a:p>
        </p:txBody>
      </p:sp>
      <p:sp>
        <p:nvSpPr>
          <p:cNvPr id="12" name="Picture Placeholder 8"/>
          <p:cNvSpPr>
            <a:spLocks noGrp="1"/>
          </p:cNvSpPr>
          <p:nvPr>
            <p:ph type="pic" sz="quarter" idx="15"/>
          </p:nvPr>
        </p:nvSpPr>
        <p:spPr>
          <a:xfrm>
            <a:off x="8067285" y="1752600"/>
            <a:ext cx="3645289" cy="1672994"/>
          </a:xfrm>
          <a:prstGeom prst="rect">
            <a:avLst/>
          </a:prstGeom>
          <a:solidFill>
            <a:schemeClr val="bg1">
              <a:lumMod val="85000"/>
            </a:schemeClr>
          </a:solidFill>
        </p:spPr>
        <p:txBody>
          <a:bodyPr/>
          <a:lstStyle/>
          <a:p>
            <a:endParaRPr lang="en-GB" dirty="0"/>
          </a:p>
        </p:txBody>
      </p:sp>
      <p:sp>
        <p:nvSpPr>
          <p:cNvPr id="17" name="Picture Placeholder 8"/>
          <p:cNvSpPr>
            <a:spLocks noGrp="1"/>
          </p:cNvSpPr>
          <p:nvPr>
            <p:ph type="pic" sz="quarter" idx="19"/>
          </p:nvPr>
        </p:nvSpPr>
        <p:spPr>
          <a:xfrm>
            <a:off x="479425" y="1752600"/>
            <a:ext cx="3645289" cy="1672994"/>
          </a:xfrm>
          <a:prstGeom prst="rect">
            <a:avLst/>
          </a:prstGeom>
          <a:solidFill>
            <a:schemeClr val="bg1">
              <a:lumMod val="85000"/>
            </a:schemeClr>
          </a:solidFill>
        </p:spPr>
        <p:txBody>
          <a:bodyPr/>
          <a:lstStyle/>
          <a:p>
            <a:endParaRPr lang="en-GB" dirty="0"/>
          </a:p>
        </p:txBody>
      </p:sp>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17/08/2023</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13" name="Picture Placeholder 8"/>
          <p:cNvSpPr>
            <a:spLocks noGrp="1"/>
          </p:cNvSpPr>
          <p:nvPr>
            <p:ph type="pic" sz="quarter" idx="16"/>
          </p:nvPr>
        </p:nvSpPr>
        <p:spPr>
          <a:xfrm>
            <a:off x="8067285" y="3592744"/>
            <a:ext cx="3645289" cy="1672994"/>
          </a:xfrm>
          <a:prstGeom prst="rect">
            <a:avLst/>
          </a:prstGeom>
          <a:solidFill>
            <a:schemeClr val="bg1">
              <a:lumMod val="85000"/>
            </a:schemeClr>
          </a:solidFill>
        </p:spPr>
        <p:txBody>
          <a:bodyPr/>
          <a:lstStyle/>
          <a:p>
            <a:endParaRPr lang="en-GB" dirty="0"/>
          </a:p>
        </p:txBody>
      </p:sp>
      <p:sp>
        <p:nvSpPr>
          <p:cNvPr id="14" name="Picture Placeholder 8"/>
          <p:cNvSpPr>
            <a:spLocks noGrp="1"/>
          </p:cNvSpPr>
          <p:nvPr>
            <p:ph type="pic" sz="quarter" idx="17"/>
          </p:nvPr>
        </p:nvSpPr>
        <p:spPr>
          <a:xfrm>
            <a:off x="4273355" y="3592744"/>
            <a:ext cx="3645289" cy="1672994"/>
          </a:xfrm>
          <a:prstGeom prst="rect">
            <a:avLst/>
          </a:prstGeom>
          <a:solidFill>
            <a:schemeClr val="bg1">
              <a:lumMod val="85000"/>
            </a:schemeClr>
          </a:solidFill>
        </p:spPr>
        <p:txBody>
          <a:bodyPr/>
          <a:lstStyle/>
          <a:p>
            <a:endParaRPr lang="en-GB" dirty="0"/>
          </a:p>
        </p:txBody>
      </p:sp>
      <p:sp>
        <p:nvSpPr>
          <p:cNvPr id="15" name="Text Placeholder 7"/>
          <p:cNvSpPr>
            <a:spLocks noGrp="1"/>
          </p:cNvSpPr>
          <p:nvPr>
            <p:ph type="body" sz="quarter" idx="18"/>
          </p:nvPr>
        </p:nvSpPr>
        <p:spPr>
          <a:xfrm>
            <a:off x="377758" y="5365115"/>
            <a:ext cx="4368867" cy="304800"/>
          </a:xfrm>
        </p:spPr>
        <p:txBody>
          <a:bodyPr>
            <a:noAutofit/>
          </a:bodyPr>
          <a:lstStyle>
            <a:lvl1pPr>
              <a:defRPr lang="en-US" sz="8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sp>
        <p:nvSpPr>
          <p:cNvPr id="18" name="Picture Placeholder 8"/>
          <p:cNvSpPr>
            <a:spLocks noGrp="1"/>
          </p:cNvSpPr>
          <p:nvPr>
            <p:ph type="pic" sz="quarter" idx="20"/>
          </p:nvPr>
        </p:nvSpPr>
        <p:spPr>
          <a:xfrm>
            <a:off x="479425" y="3592744"/>
            <a:ext cx="3645289" cy="1672994"/>
          </a:xfrm>
          <a:prstGeom prst="rect">
            <a:avLst/>
          </a:prstGeom>
          <a:solidFill>
            <a:schemeClr val="bg1">
              <a:lumMod val="85000"/>
            </a:schemeClr>
          </a:solidFill>
        </p:spPr>
        <p:txBody>
          <a:bodyPr/>
          <a:lstStyle/>
          <a:p>
            <a:endParaRPr lang="en-GB" dirty="0"/>
          </a:p>
        </p:txBody>
      </p:sp>
    </p:spTree>
    <p:custDataLst>
      <p:tags r:id="rId1"/>
    </p:custDataLst>
    <p:extLst>
      <p:ext uri="{BB962C8B-B14F-4D97-AF65-F5344CB8AC3E}">
        <p14:creationId xmlns:p14="http://schemas.microsoft.com/office/powerpoint/2010/main" val="16883343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preserve="1" userDrawn="1">
  <p:cSld name="Text &amp; full screen image">
    <p:spTree>
      <p:nvGrpSpPr>
        <p:cNvPr id="1" name=""/>
        <p:cNvGrpSpPr/>
        <p:nvPr/>
      </p:nvGrpSpPr>
      <p:grpSpPr>
        <a:xfrm>
          <a:off x="0" y="0"/>
          <a:ext cx="0" cy="0"/>
          <a:chOff x="0" y="0"/>
          <a:chExt cx="0" cy="0"/>
        </a:xfrm>
      </p:grpSpPr>
      <p:sp>
        <p:nvSpPr>
          <p:cNvPr id="10" name="Picture Placeholder 9"/>
          <p:cNvSpPr>
            <a:spLocks noGrp="1"/>
          </p:cNvSpPr>
          <p:nvPr>
            <p:ph type="pic" sz="quarter" idx="13"/>
          </p:nvPr>
        </p:nvSpPr>
        <p:spPr>
          <a:xfrm>
            <a:off x="0" y="0"/>
            <a:ext cx="12192000" cy="6858000"/>
          </a:xfrm>
          <a:solidFill>
            <a:schemeClr val="bg1">
              <a:lumMod val="85000"/>
            </a:schemeClr>
          </a:solidFill>
        </p:spPr>
        <p:txBody>
          <a:bodyPr/>
          <a:lstStyle/>
          <a:p>
            <a:endParaRPr lang="en-GB"/>
          </a:p>
        </p:txBody>
      </p:sp>
      <p:sp>
        <p:nvSpPr>
          <p:cNvPr id="2" name="Title 1"/>
          <p:cNvSpPr>
            <a:spLocks noGrp="1"/>
          </p:cNvSpPr>
          <p:nvPr>
            <p:ph type="title"/>
          </p:nvPr>
        </p:nvSpPr>
        <p:spPr>
          <a:xfrm>
            <a:off x="371476" y="359944"/>
            <a:ext cx="5448300" cy="1021181"/>
          </a:xfrm>
        </p:spPr>
        <p:txBody>
          <a:bodyPr/>
          <a:lstStyle>
            <a:lvl1pPr>
              <a:defRPr>
                <a:solidFill>
                  <a:schemeClr val="bg1"/>
                </a:solidFill>
              </a:defRPr>
            </a:lvl1pPr>
          </a:lstStyle>
          <a:p>
            <a:r>
              <a:rPr lang="en-US" dirty="0"/>
              <a:t>Click to edit Master title style</a:t>
            </a:r>
            <a:endParaRPr lang="en-GB" dirty="0"/>
          </a:p>
        </p:txBody>
      </p:sp>
      <p:sp>
        <p:nvSpPr>
          <p:cNvPr id="3" name="Content Placeholder 2"/>
          <p:cNvSpPr>
            <a:spLocks noGrp="1"/>
          </p:cNvSpPr>
          <p:nvPr>
            <p:ph sz="half" idx="1"/>
          </p:nvPr>
        </p:nvSpPr>
        <p:spPr>
          <a:xfrm>
            <a:off x="371476" y="1506537"/>
            <a:ext cx="5181600" cy="4119563"/>
          </a:xfrm>
          <a:prstGeom prst="rect">
            <a:avLst/>
          </a:prstGeom>
        </p:spPr>
        <p:txBody>
          <a:bodyPr/>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Date Placeholder 4"/>
          <p:cNvSpPr>
            <a:spLocks noGrp="1"/>
          </p:cNvSpPr>
          <p:nvPr>
            <p:ph type="dt" sz="half" idx="10"/>
          </p:nvPr>
        </p:nvSpPr>
        <p:spPr/>
        <p:txBody>
          <a:bodyPr/>
          <a:lstStyle/>
          <a:p>
            <a:fld id="{2E6EF22D-7DBE-4099-99F0-B83DD9779912}" type="datetimeFigureOut">
              <a:rPr lang="en-GB" smtClean="0"/>
              <a:t>17/08/2023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623F64F-6692-49A2-80FF-3D660AAAEE7A}" type="slidenum">
              <a:rPr lang="en-GB" smtClean="0"/>
              <a:t>‹#›</a:t>
            </a:fld>
            <a:endParaRPr lang="en-GB"/>
          </a:p>
        </p:txBody>
      </p:sp>
    </p:spTree>
    <p:custDataLst>
      <p:tags r:id="rId1"/>
    </p:custDataLst>
    <p:extLst>
      <p:ext uri="{BB962C8B-B14F-4D97-AF65-F5344CB8AC3E}">
        <p14:creationId xmlns:p14="http://schemas.microsoft.com/office/powerpoint/2010/main" val="7144668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preserve="1" userDrawn="1">
  <p:cSld name="Long title text &amp; full screen image">
    <p:spTree>
      <p:nvGrpSpPr>
        <p:cNvPr id="1" name=""/>
        <p:cNvGrpSpPr/>
        <p:nvPr/>
      </p:nvGrpSpPr>
      <p:grpSpPr>
        <a:xfrm>
          <a:off x="0" y="0"/>
          <a:ext cx="0" cy="0"/>
          <a:chOff x="0" y="0"/>
          <a:chExt cx="0" cy="0"/>
        </a:xfrm>
      </p:grpSpPr>
      <p:sp>
        <p:nvSpPr>
          <p:cNvPr id="10" name="Picture Placeholder 9"/>
          <p:cNvSpPr>
            <a:spLocks noGrp="1"/>
          </p:cNvSpPr>
          <p:nvPr>
            <p:ph type="pic" sz="quarter" idx="13"/>
          </p:nvPr>
        </p:nvSpPr>
        <p:spPr>
          <a:xfrm>
            <a:off x="0" y="0"/>
            <a:ext cx="12192000" cy="6858000"/>
          </a:xfrm>
          <a:solidFill>
            <a:schemeClr val="bg1">
              <a:lumMod val="85000"/>
            </a:schemeClr>
          </a:solidFill>
        </p:spPr>
        <p:txBody>
          <a:bodyPr/>
          <a:lstStyle/>
          <a:p>
            <a:endParaRPr lang="en-GB"/>
          </a:p>
        </p:txBody>
      </p:sp>
      <p:sp>
        <p:nvSpPr>
          <p:cNvPr id="2" name="Title 1"/>
          <p:cNvSpPr>
            <a:spLocks noGrp="1"/>
          </p:cNvSpPr>
          <p:nvPr>
            <p:ph type="title"/>
          </p:nvPr>
        </p:nvSpPr>
        <p:spPr>
          <a:xfrm>
            <a:off x="371476" y="359944"/>
            <a:ext cx="5448300" cy="1468221"/>
          </a:xfrm>
        </p:spPr>
        <p:txBody>
          <a:bodyPr/>
          <a:lstStyle>
            <a:lvl1pPr>
              <a:defRPr>
                <a:solidFill>
                  <a:schemeClr val="bg1"/>
                </a:solidFill>
              </a:defRPr>
            </a:lvl1pPr>
          </a:lstStyle>
          <a:p>
            <a:r>
              <a:rPr lang="en-US" dirty="0"/>
              <a:t>Click to edit Master title style</a:t>
            </a:r>
            <a:endParaRPr lang="en-GB" dirty="0"/>
          </a:p>
        </p:txBody>
      </p:sp>
      <p:sp>
        <p:nvSpPr>
          <p:cNvPr id="3" name="Content Placeholder 2"/>
          <p:cNvSpPr>
            <a:spLocks noGrp="1"/>
          </p:cNvSpPr>
          <p:nvPr>
            <p:ph sz="half" idx="1"/>
          </p:nvPr>
        </p:nvSpPr>
        <p:spPr>
          <a:xfrm>
            <a:off x="371476" y="1930399"/>
            <a:ext cx="5181600" cy="4119563"/>
          </a:xfrm>
          <a:prstGeom prst="rect">
            <a:avLst/>
          </a:prstGeom>
        </p:spPr>
        <p:txBody>
          <a:bodyPr/>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Date Placeholder 4"/>
          <p:cNvSpPr>
            <a:spLocks noGrp="1"/>
          </p:cNvSpPr>
          <p:nvPr>
            <p:ph type="dt" sz="half" idx="10"/>
          </p:nvPr>
        </p:nvSpPr>
        <p:spPr/>
        <p:txBody>
          <a:bodyPr/>
          <a:lstStyle/>
          <a:p>
            <a:fld id="{2E6EF22D-7DBE-4099-99F0-B83DD9779912}" type="datetimeFigureOut">
              <a:rPr lang="en-GB" smtClean="0"/>
              <a:t>17/08/2023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623F64F-6692-49A2-80FF-3D660AAAEE7A}" type="slidenum">
              <a:rPr lang="en-GB" smtClean="0"/>
              <a:t>‹#›</a:t>
            </a:fld>
            <a:endParaRPr lang="en-GB"/>
          </a:p>
        </p:txBody>
      </p:sp>
    </p:spTree>
    <p:custDataLst>
      <p:tags r:id="rId1"/>
    </p:custDataLst>
    <p:extLst>
      <p:ext uri="{BB962C8B-B14F-4D97-AF65-F5344CB8AC3E}">
        <p14:creationId xmlns:p14="http://schemas.microsoft.com/office/powerpoint/2010/main" val="8376695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preserve="1" userDrawn="1">
  <p:cSld name="Text in bubble &amp; full screen image">
    <p:spTree>
      <p:nvGrpSpPr>
        <p:cNvPr id="1" name=""/>
        <p:cNvGrpSpPr/>
        <p:nvPr/>
      </p:nvGrpSpPr>
      <p:grpSpPr>
        <a:xfrm>
          <a:off x="0" y="0"/>
          <a:ext cx="0" cy="0"/>
          <a:chOff x="0" y="0"/>
          <a:chExt cx="0" cy="0"/>
        </a:xfrm>
      </p:grpSpPr>
      <p:sp>
        <p:nvSpPr>
          <p:cNvPr id="10" name="Picture Placeholder 9"/>
          <p:cNvSpPr>
            <a:spLocks noGrp="1"/>
          </p:cNvSpPr>
          <p:nvPr>
            <p:ph type="pic" sz="quarter" idx="13"/>
          </p:nvPr>
        </p:nvSpPr>
        <p:spPr>
          <a:xfrm>
            <a:off x="0" y="0"/>
            <a:ext cx="12192000" cy="6858000"/>
          </a:xfrm>
          <a:solidFill>
            <a:schemeClr val="bg1">
              <a:lumMod val="85000"/>
            </a:schemeClr>
          </a:solidFill>
        </p:spPr>
        <p:txBody>
          <a:bodyPr/>
          <a:lstStyle/>
          <a:p>
            <a:endParaRPr lang="en-GB"/>
          </a:p>
        </p:txBody>
      </p:sp>
      <p:sp>
        <p:nvSpPr>
          <p:cNvPr id="2" name="Title 1"/>
          <p:cNvSpPr>
            <a:spLocks noGrp="1"/>
          </p:cNvSpPr>
          <p:nvPr>
            <p:ph type="title"/>
          </p:nvPr>
        </p:nvSpPr>
        <p:spPr>
          <a:xfrm>
            <a:off x="621221" y="651774"/>
            <a:ext cx="3714140" cy="1021181"/>
          </a:xfrm>
        </p:spPr>
        <p:txBody>
          <a:bodyPr/>
          <a:lstStyle>
            <a:lvl1pPr>
              <a:defRPr>
                <a:solidFill>
                  <a:schemeClr val="bg1"/>
                </a:solidFill>
              </a:defRPr>
            </a:lvl1pPr>
          </a:lstStyle>
          <a:p>
            <a:r>
              <a:rPr lang="en-US" dirty="0"/>
              <a:t>Click to edit Master title style</a:t>
            </a:r>
            <a:endParaRPr lang="en-GB" dirty="0"/>
          </a:p>
        </p:txBody>
      </p:sp>
      <p:sp>
        <p:nvSpPr>
          <p:cNvPr id="3" name="Content Placeholder 2"/>
          <p:cNvSpPr>
            <a:spLocks noGrp="1"/>
          </p:cNvSpPr>
          <p:nvPr>
            <p:ph sz="half" idx="1"/>
          </p:nvPr>
        </p:nvSpPr>
        <p:spPr>
          <a:xfrm>
            <a:off x="621221" y="1814300"/>
            <a:ext cx="3714140" cy="4051479"/>
          </a:xfrm>
          <a:prstGeom prst="rect">
            <a:avLst/>
          </a:prstGeom>
        </p:spPr>
        <p:txBody>
          <a:bodyPr/>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Date Placeholder 4"/>
          <p:cNvSpPr>
            <a:spLocks noGrp="1"/>
          </p:cNvSpPr>
          <p:nvPr>
            <p:ph type="dt" sz="half" idx="10"/>
          </p:nvPr>
        </p:nvSpPr>
        <p:spPr/>
        <p:txBody>
          <a:bodyPr/>
          <a:lstStyle/>
          <a:p>
            <a:fld id="{2E6EF22D-7DBE-4099-99F0-B83DD9779912}" type="datetimeFigureOut">
              <a:rPr lang="en-GB" smtClean="0"/>
              <a:t>17/08/2023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623F64F-6692-49A2-80FF-3D660AAAEE7A}" type="slidenum">
              <a:rPr lang="en-GB" smtClean="0"/>
              <a:t>‹#›</a:t>
            </a:fld>
            <a:endParaRPr lang="en-GB"/>
          </a:p>
        </p:txBody>
      </p:sp>
    </p:spTree>
    <p:custDataLst>
      <p:tags r:id="rId1"/>
    </p:custDataLst>
    <p:extLst>
      <p:ext uri="{BB962C8B-B14F-4D97-AF65-F5344CB8AC3E}">
        <p14:creationId xmlns:p14="http://schemas.microsoft.com/office/powerpoint/2010/main" val="42243343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Key statistic">
    <p:spTree>
      <p:nvGrpSpPr>
        <p:cNvPr id="1" name=""/>
        <p:cNvGrpSpPr/>
        <p:nvPr/>
      </p:nvGrpSpPr>
      <p:grpSpPr>
        <a:xfrm>
          <a:off x="0" y="0"/>
          <a:ext cx="0" cy="0"/>
          <a:chOff x="0" y="0"/>
          <a:chExt cx="0" cy="0"/>
        </a:xfrm>
      </p:grpSpPr>
      <p:sp>
        <p:nvSpPr>
          <p:cNvPr id="8" name="Text Placeholder 7"/>
          <p:cNvSpPr>
            <a:spLocks noGrp="1"/>
          </p:cNvSpPr>
          <p:nvPr>
            <p:ph type="body" sz="quarter" idx="17"/>
          </p:nvPr>
        </p:nvSpPr>
        <p:spPr>
          <a:xfrm>
            <a:off x="377758" y="2033529"/>
            <a:ext cx="4368867" cy="3059113"/>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 name="Title 1"/>
          <p:cNvSpPr>
            <a:spLocks noGrp="1"/>
          </p:cNvSpPr>
          <p:nvPr>
            <p:ph type="title" hasCustomPrompt="1"/>
          </p:nvPr>
        </p:nvSpPr>
        <p:spPr>
          <a:xfrm>
            <a:off x="371476" y="182083"/>
            <a:ext cx="4459604" cy="1745777"/>
          </a:xfrm>
        </p:spPr>
        <p:txBody>
          <a:bodyPr bIns="0">
            <a:noAutofit/>
          </a:bodyPr>
          <a:lstStyle>
            <a:lvl1pPr>
              <a:defRPr sz="12600" kern="5000" spc="-700" baseline="0"/>
            </a:lvl1pPr>
          </a:lstStyle>
          <a:p>
            <a:r>
              <a:rPr lang="en-US" dirty="0"/>
              <a:t>XXX%</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t>17/08/2023</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6" name="Text Placeholder 7"/>
          <p:cNvSpPr>
            <a:spLocks noGrp="1"/>
          </p:cNvSpPr>
          <p:nvPr>
            <p:ph type="body" sz="quarter" idx="16"/>
          </p:nvPr>
        </p:nvSpPr>
        <p:spPr>
          <a:xfrm>
            <a:off x="377759" y="5365115"/>
            <a:ext cx="11334816" cy="304800"/>
          </a:xfrm>
        </p:spPr>
        <p:txBody>
          <a:bodyPr>
            <a:noAutofit/>
          </a:bodyPr>
          <a:lstStyle>
            <a:lvl1pPr>
              <a:defRPr lang="en-US" sz="8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cxnSp>
        <p:nvCxnSpPr>
          <p:cNvPr id="11" name="Straight Connector 10"/>
          <p:cNvCxnSpPr/>
          <p:nvPr userDrawn="1"/>
        </p:nvCxnSpPr>
        <p:spPr>
          <a:xfrm>
            <a:off x="479425" y="1874892"/>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25475290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15:clr>
            <a:srgbClr val="FBAE40"/>
          </p15:clr>
        </p15:guide>
        <p15:guide id="3" orient="horz" pos="2160">
          <p15:clr>
            <a:srgbClr val="FBAE40"/>
          </p15:clr>
        </p15:guide>
      </p15:sldGuideLst>
    </p:ext>
  </p:extLs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Vide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E6EF22D-7DBE-4099-99F0-B83DD9779912}" type="datetimeFigureOut">
              <a:rPr lang="en-GB" smtClean="0"/>
              <a:t>17/08/2023</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6623F64F-6692-49A2-80FF-3D660AAAEE7A}" type="slidenum">
              <a:rPr lang="en-GB" smtClean="0"/>
              <a:t>‹#›</a:t>
            </a:fld>
            <a:endParaRPr lang="en-GB"/>
          </a:p>
        </p:txBody>
      </p:sp>
      <p:sp>
        <p:nvSpPr>
          <p:cNvPr id="6" name="Picture Placeholder 5"/>
          <p:cNvSpPr>
            <a:spLocks noGrp="1"/>
          </p:cNvSpPr>
          <p:nvPr>
            <p:ph type="pic" sz="quarter" idx="13"/>
          </p:nvPr>
        </p:nvSpPr>
        <p:spPr>
          <a:xfrm>
            <a:off x="0" y="0"/>
            <a:ext cx="12192000" cy="5939790"/>
          </a:xfrm>
          <a:solidFill>
            <a:schemeClr val="bg1">
              <a:lumMod val="85000"/>
            </a:schemeClr>
          </a:solidFill>
        </p:spPr>
        <p:txBody>
          <a:bodyPr/>
          <a:lstStyle/>
          <a:p>
            <a:endParaRPr lang="en-GB"/>
          </a:p>
        </p:txBody>
      </p:sp>
    </p:spTree>
    <p:custDataLst>
      <p:tags r:id="rId1"/>
    </p:custDataLst>
    <p:extLst>
      <p:ext uri="{BB962C8B-B14F-4D97-AF65-F5344CB8AC3E}">
        <p14:creationId xmlns:p14="http://schemas.microsoft.com/office/powerpoint/2010/main" val="16885011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4x Video">
    <p:spTree>
      <p:nvGrpSpPr>
        <p:cNvPr id="1" name=""/>
        <p:cNvGrpSpPr/>
        <p:nvPr/>
      </p:nvGrpSpPr>
      <p:grpSpPr>
        <a:xfrm>
          <a:off x="0" y="0"/>
          <a:ext cx="0" cy="0"/>
          <a:chOff x="0" y="0"/>
          <a:chExt cx="0" cy="0"/>
        </a:xfrm>
      </p:grpSpPr>
      <p:sp>
        <p:nvSpPr>
          <p:cNvPr id="6" name="Picture Placeholder 5"/>
          <p:cNvSpPr>
            <a:spLocks noGrp="1"/>
          </p:cNvSpPr>
          <p:nvPr>
            <p:ph type="pic" sz="quarter" idx="13"/>
          </p:nvPr>
        </p:nvSpPr>
        <p:spPr>
          <a:xfrm>
            <a:off x="479425" y="447473"/>
            <a:ext cx="5535613" cy="2435428"/>
          </a:xfrm>
          <a:solidFill>
            <a:schemeClr val="bg1">
              <a:lumMod val="85000"/>
            </a:schemeClr>
          </a:solidFill>
        </p:spPr>
        <p:txBody>
          <a:bodyPr/>
          <a:lstStyle/>
          <a:p>
            <a:endParaRPr lang="en-GB" dirty="0"/>
          </a:p>
        </p:txBody>
      </p:sp>
      <p:sp>
        <p:nvSpPr>
          <p:cNvPr id="17" name="Picture Placeholder 5"/>
          <p:cNvSpPr>
            <a:spLocks noGrp="1"/>
          </p:cNvSpPr>
          <p:nvPr>
            <p:ph type="pic" sz="quarter" idx="14"/>
          </p:nvPr>
        </p:nvSpPr>
        <p:spPr>
          <a:xfrm>
            <a:off x="6176962" y="447472"/>
            <a:ext cx="5535613" cy="2435428"/>
          </a:xfrm>
          <a:solidFill>
            <a:schemeClr val="bg1">
              <a:lumMod val="85000"/>
            </a:schemeClr>
          </a:solidFill>
        </p:spPr>
        <p:txBody>
          <a:bodyPr/>
          <a:lstStyle/>
          <a:p>
            <a:endParaRPr lang="en-GB" dirty="0"/>
          </a:p>
        </p:txBody>
      </p:sp>
      <p:sp>
        <p:nvSpPr>
          <p:cNvPr id="18" name="Picture Placeholder 5"/>
          <p:cNvSpPr>
            <a:spLocks noGrp="1"/>
          </p:cNvSpPr>
          <p:nvPr>
            <p:ph type="pic" sz="quarter" idx="15"/>
          </p:nvPr>
        </p:nvSpPr>
        <p:spPr>
          <a:xfrm>
            <a:off x="6177278" y="3063315"/>
            <a:ext cx="5535613" cy="2435428"/>
          </a:xfrm>
          <a:solidFill>
            <a:schemeClr val="bg1">
              <a:lumMod val="85000"/>
            </a:schemeClr>
          </a:solidFill>
        </p:spPr>
        <p:txBody>
          <a:bodyPr/>
          <a:lstStyle/>
          <a:p>
            <a:endParaRPr lang="en-GB" dirty="0"/>
          </a:p>
        </p:txBody>
      </p:sp>
      <p:sp>
        <p:nvSpPr>
          <p:cNvPr id="19" name="Picture Placeholder 5"/>
          <p:cNvSpPr>
            <a:spLocks noGrp="1"/>
          </p:cNvSpPr>
          <p:nvPr>
            <p:ph type="pic" sz="quarter" idx="16"/>
          </p:nvPr>
        </p:nvSpPr>
        <p:spPr>
          <a:xfrm>
            <a:off x="479425" y="3058519"/>
            <a:ext cx="5535613" cy="2435428"/>
          </a:xfrm>
          <a:solidFill>
            <a:schemeClr val="bg1">
              <a:lumMod val="85000"/>
            </a:schemeClr>
          </a:solidFill>
        </p:spPr>
        <p:txBody>
          <a:bodyPr/>
          <a:lstStyle/>
          <a:p>
            <a:endParaRPr lang="en-GB" dirty="0"/>
          </a:p>
        </p:txBody>
      </p:sp>
      <p:sp>
        <p:nvSpPr>
          <p:cNvPr id="2" name="Date Placeholder 1"/>
          <p:cNvSpPr>
            <a:spLocks noGrp="1"/>
          </p:cNvSpPr>
          <p:nvPr>
            <p:ph type="dt" sz="half" idx="10"/>
          </p:nvPr>
        </p:nvSpPr>
        <p:spPr/>
        <p:txBody>
          <a:bodyPr/>
          <a:lstStyle/>
          <a:p>
            <a:fld id="{2E6EF22D-7DBE-4099-99F0-B83DD9779912}" type="datetimeFigureOut">
              <a:rPr lang="en-GB" smtClean="0"/>
              <a:t>17/08/2023</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6623F64F-6692-49A2-80FF-3D660AAAEE7A}" type="slidenum">
              <a:rPr lang="en-GB" smtClean="0"/>
              <a:t>‹#›</a:t>
            </a:fld>
            <a:endParaRPr lang="en-GB"/>
          </a:p>
        </p:txBody>
      </p:sp>
    </p:spTree>
    <p:custDataLst>
      <p:tags r:id="rId1"/>
    </p:custDataLst>
    <p:extLst>
      <p:ext uri="{BB962C8B-B14F-4D97-AF65-F5344CB8AC3E}">
        <p14:creationId xmlns:p14="http://schemas.microsoft.com/office/powerpoint/2010/main" val="6467880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2" name="Title 1"/>
          <p:cNvSpPr>
            <a:spLocks noGrp="1"/>
          </p:cNvSpPr>
          <p:nvPr>
            <p:ph type="title"/>
          </p:nvPr>
        </p:nvSpPr>
        <p:spPr>
          <a:xfrm>
            <a:off x="371476" y="359944"/>
            <a:ext cx="8216264" cy="3190976"/>
          </a:xfrm>
        </p:spPr>
        <p:txBody>
          <a:bodyPr>
            <a:noAutofit/>
          </a:bodyPr>
          <a:lstStyle>
            <a:lvl1pPr>
              <a:defRPr sz="4400" b="0">
                <a:solidFill>
                  <a:schemeClr val="tx2"/>
                </a:solidFill>
              </a:defRPr>
            </a:lvl1p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17/08/2023</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14" name="Text Placeholder 13"/>
          <p:cNvSpPr>
            <a:spLocks noGrp="1"/>
          </p:cNvSpPr>
          <p:nvPr>
            <p:ph type="body" sz="quarter" idx="13"/>
          </p:nvPr>
        </p:nvSpPr>
        <p:spPr>
          <a:xfrm>
            <a:off x="535312" y="3773511"/>
            <a:ext cx="2858127" cy="357149"/>
          </a:xfrm>
        </p:spPr>
        <p:txBody>
          <a:bodyPr/>
          <a:lstStyle>
            <a:lvl1pPr>
              <a:defRPr>
                <a:solidFill>
                  <a:schemeClr val="bg2"/>
                </a:solidFill>
              </a:defRPr>
            </a:lvl1pPr>
            <a:lvl2pPr marL="0" indent="0">
              <a:buNone/>
              <a:defRPr/>
            </a:lvl2pPr>
          </a:lstStyle>
          <a:p>
            <a:pPr lvl="0"/>
            <a:r>
              <a:rPr lang="en-US" dirty="0"/>
              <a:t>Edit Master text styles</a:t>
            </a:r>
          </a:p>
        </p:txBody>
      </p:sp>
      <p:sp>
        <p:nvSpPr>
          <p:cNvPr id="17" name="Picture Placeholder 15"/>
          <p:cNvSpPr>
            <a:spLocks noGrp="1"/>
          </p:cNvSpPr>
          <p:nvPr>
            <p:ph type="pic" sz="quarter" idx="14"/>
          </p:nvPr>
        </p:nvSpPr>
        <p:spPr>
          <a:xfrm>
            <a:off x="477203" y="4393565"/>
            <a:ext cx="1092517" cy="1092518"/>
          </a:xfrm>
          <a:prstGeom prst="ellipse">
            <a:avLst/>
          </a:prstGeom>
        </p:spPr>
        <p:txBody>
          <a:bodyPr>
            <a:normAutofit/>
          </a:bodyPr>
          <a:lstStyle>
            <a:lvl1pPr>
              <a:defRPr sz="1100">
                <a:solidFill>
                  <a:schemeClr val="bg2"/>
                </a:solidFill>
              </a:defRPr>
            </a:lvl1pPr>
          </a:lstStyle>
          <a:p>
            <a:endParaRPr lang="en-GB" dirty="0"/>
          </a:p>
        </p:txBody>
      </p:sp>
      <p:sp>
        <p:nvSpPr>
          <p:cNvPr id="8" name="Freeform 8"/>
          <p:cNvSpPr>
            <a:spLocks/>
          </p:cNvSpPr>
          <p:nvPr userDrawn="1"/>
        </p:nvSpPr>
        <p:spPr bwMode="auto">
          <a:xfrm>
            <a:off x="463293" y="3652420"/>
            <a:ext cx="3019046" cy="576786"/>
          </a:xfrm>
          <a:custGeom>
            <a:avLst/>
            <a:gdLst>
              <a:gd name="T0" fmla="*/ 26 w 716"/>
              <a:gd name="T1" fmla="*/ 2 h 132"/>
              <a:gd name="T2" fmla="*/ 26 w 716"/>
              <a:gd name="T3" fmla="*/ 0 h 132"/>
              <a:gd name="T4" fmla="*/ 13 w 716"/>
              <a:gd name="T5" fmla="*/ 3 h 132"/>
              <a:gd name="T6" fmla="*/ 4 w 716"/>
              <a:gd name="T7" fmla="*/ 11 h 132"/>
              <a:gd name="T8" fmla="*/ 0 w 716"/>
              <a:gd name="T9" fmla="*/ 26 h 132"/>
              <a:gd name="T10" fmla="*/ 0 w 716"/>
              <a:gd name="T11" fmla="*/ 132 h 132"/>
              <a:gd name="T12" fmla="*/ 690 w 716"/>
              <a:gd name="T13" fmla="*/ 132 h 132"/>
              <a:gd name="T14" fmla="*/ 702 w 716"/>
              <a:gd name="T15" fmla="*/ 128 h 132"/>
              <a:gd name="T16" fmla="*/ 711 w 716"/>
              <a:gd name="T17" fmla="*/ 121 h 132"/>
              <a:gd name="T18" fmla="*/ 716 w 716"/>
              <a:gd name="T19" fmla="*/ 106 h 132"/>
              <a:gd name="T20" fmla="*/ 716 w 716"/>
              <a:gd name="T21" fmla="*/ 26 h 132"/>
              <a:gd name="T22" fmla="*/ 712 w 716"/>
              <a:gd name="T23" fmla="*/ 13 h 132"/>
              <a:gd name="T24" fmla="*/ 705 w 716"/>
              <a:gd name="T25" fmla="*/ 4 h 132"/>
              <a:gd name="T26" fmla="*/ 690 w 716"/>
              <a:gd name="T27" fmla="*/ 0 h 132"/>
              <a:gd name="T28" fmla="*/ 26 w 716"/>
              <a:gd name="T29" fmla="*/ 0 h 132"/>
              <a:gd name="T30" fmla="*/ 26 w 716"/>
              <a:gd name="T31" fmla="*/ 2 h 132"/>
              <a:gd name="T32" fmla="*/ 26 w 716"/>
              <a:gd name="T33" fmla="*/ 4 h 132"/>
              <a:gd name="T34" fmla="*/ 690 w 716"/>
              <a:gd name="T35" fmla="*/ 4 h 132"/>
              <a:gd name="T36" fmla="*/ 702 w 716"/>
              <a:gd name="T37" fmla="*/ 7 h 132"/>
              <a:gd name="T38" fmla="*/ 710 w 716"/>
              <a:gd name="T39" fmla="*/ 19 h 132"/>
              <a:gd name="T40" fmla="*/ 711 w 716"/>
              <a:gd name="T41" fmla="*/ 24 h 132"/>
              <a:gd name="T42" fmla="*/ 712 w 716"/>
              <a:gd name="T43" fmla="*/ 25 h 132"/>
              <a:gd name="T44" fmla="*/ 712 w 716"/>
              <a:gd name="T45" fmla="*/ 25 h 132"/>
              <a:gd name="T46" fmla="*/ 712 w 716"/>
              <a:gd name="T47" fmla="*/ 26 h 132"/>
              <a:gd name="T48" fmla="*/ 712 w 716"/>
              <a:gd name="T49" fmla="*/ 106 h 132"/>
              <a:gd name="T50" fmla="*/ 708 w 716"/>
              <a:gd name="T51" fmla="*/ 118 h 132"/>
              <a:gd name="T52" fmla="*/ 697 w 716"/>
              <a:gd name="T53" fmla="*/ 126 h 132"/>
              <a:gd name="T54" fmla="*/ 692 w 716"/>
              <a:gd name="T55" fmla="*/ 127 h 132"/>
              <a:gd name="T56" fmla="*/ 690 w 716"/>
              <a:gd name="T57" fmla="*/ 128 h 132"/>
              <a:gd name="T58" fmla="*/ 690 w 716"/>
              <a:gd name="T59" fmla="*/ 128 h 132"/>
              <a:gd name="T60" fmla="*/ 690 w 716"/>
              <a:gd name="T61" fmla="*/ 128 h 132"/>
              <a:gd name="T62" fmla="*/ 4 w 716"/>
              <a:gd name="T63" fmla="*/ 128 h 132"/>
              <a:gd name="T64" fmla="*/ 4 w 716"/>
              <a:gd name="T65" fmla="*/ 26 h 132"/>
              <a:gd name="T66" fmla="*/ 7 w 716"/>
              <a:gd name="T67" fmla="*/ 13 h 132"/>
              <a:gd name="T68" fmla="*/ 19 w 716"/>
              <a:gd name="T69" fmla="*/ 5 h 132"/>
              <a:gd name="T70" fmla="*/ 24 w 716"/>
              <a:gd name="T71" fmla="*/ 4 h 132"/>
              <a:gd name="T72" fmla="*/ 25 w 716"/>
              <a:gd name="T73" fmla="*/ 4 h 132"/>
              <a:gd name="T74" fmla="*/ 25 w 716"/>
              <a:gd name="T75" fmla="*/ 4 h 132"/>
              <a:gd name="T76" fmla="*/ 26 w 716"/>
              <a:gd name="T77" fmla="*/ 4 h 132"/>
              <a:gd name="T78" fmla="*/ 26 w 716"/>
              <a:gd name="T79" fmla="*/ 2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716" h="132">
                <a:moveTo>
                  <a:pt x="26" y="2"/>
                </a:moveTo>
                <a:cubicBezTo>
                  <a:pt x="26" y="0"/>
                  <a:pt x="26" y="0"/>
                  <a:pt x="26" y="0"/>
                </a:cubicBezTo>
                <a:cubicBezTo>
                  <a:pt x="25" y="0"/>
                  <a:pt x="19" y="0"/>
                  <a:pt x="13" y="3"/>
                </a:cubicBezTo>
                <a:cubicBezTo>
                  <a:pt x="9" y="4"/>
                  <a:pt x="6" y="7"/>
                  <a:pt x="4" y="11"/>
                </a:cubicBezTo>
                <a:cubicBezTo>
                  <a:pt x="1" y="14"/>
                  <a:pt x="0" y="19"/>
                  <a:pt x="0" y="26"/>
                </a:cubicBezTo>
                <a:cubicBezTo>
                  <a:pt x="0" y="132"/>
                  <a:pt x="0" y="132"/>
                  <a:pt x="0" y="132"/>
                </a:cubicBezTo>
                <a:cubicBezTo>
                  <a:pt x="690" y="132"/>
                  <a:pt x="690" y="132"/>
                  <a:pt x="690" y="132"/>
                </a:cubicBezTo>
                <a:cubicBezTo>
                  <a:pt x="690" y="132"/>
                  <a:pt x="696" y="132"/>
                  <a:pt x="702" y="128"/>
                </a:cubicBezTo>
                <a:cubicBezTo>
                  <a:pt x="706" y="127"/>
                  <a:pt x="709" y="124"/>
                  <a:pt x="711" y="121"/>
                </a:cubicBezTo>
                <a:cubicBezTo>
                  <a:pt x="714" y="117"/>
                  <a:pt x="716" y="112"/>
                  <a:pt x="716" y="106"/>
                </a:cubicBezTo>
                <a:cubicBezTo>
                  <a:pt x="716" y="26"/>
                  <a:pt x="716" y="26"/>
                  <a:pt x="716" y="26"/>
                </a:cubicBezTo>
                <a:cubicBezTo>
                  <a:pt x="716" y="25"/>
                  <a:pt x="716" y="19"/>
                  <a:pt x="712" y="13"/>
                </a:cubicBezTo>
                <a:cubicBezTo>
                  <a:pt x="711" y="9"/>
                  <a:pt x="708" y="6"/>
                  <a:pt x="705" y="4"/>
                </a:cubicBezTo>
                <a:cubicBezTo>
                  <a:pt x="701" y="1"/>
                  <a:pt x="696" y="0"/>
                  <a:pt x="690" y="0"/>
                </a:cubicBezTo>
                <a:cubicBezTo>
                  <a:pt x="26" y="0"/>
                  <a:pt x="26" y="0"/>
                  <a:pt x="26" y="0"/>
                </a:cubicBezTo>
                <a:cubicBezTo>
                  <a:pt x="26" y="2"/>
                  <a:pt x="26" y="2"/>
                  <a:pt x="26" y="2"/>
                </a:cubicBezTo>
                <a:cubicBezTo>
                  <a:pt x="26" y="4"/>
                  <a:pt x="26" y="4"/>
                  <a:pt x="26" y="4"/>
                </a:cubicBezTo>
                <a:cubicBezTo>
                  <a:pt x="690" y="4"/>
                  <a:pt x="690" y="4"/>
                  <a:pt x="690" y="4"/>
                </a:cubicBezTo>
                <a:cubicBezTo>
                  <a:pt x="695" y="4"/>
                  <a:pt x="699" y="5"/>
                  <a:pt x="702" y="7"/>
                </a:cubicBezTo>
                <a:cubicBezTo>
                  <a:pt x="707" y="10"/>
                  <a:pt x="709" y="15"/>
                  <a:pt x="710" y="19"/>
                </a:cubicBezTo>
                <a:cubicBezTo>
                  <a:pt x="711" y="21"/>
                  <a:pt x="711" y="22"/>
                  <a:pt x="711" y="24"/>
                </a:cubicBezTo>
                <a:cubicBezTo>
                  <a:pt x="711" y="24"/>
                  <a:pt x="712" y="25"/>
                  <a:pt x="712" y="25"/>
                </a:cubicBezTo>
                <a:cubicBezTo>
                  <a:pt x="712" y="25"/>
                  <a:pt x="712" y="25"/>
                  <a:pt x="712" y="25"/>
                </a:cubicBezTo>
                <a:cubicBezTo>
                  <a:pt x="712" y="26"/>
                  <a:pt x="712" y="26"/>
                  <a:pt x="712" y="26"/>
                </a:cubicBezTo>
                <a:cubicBezTo>
                  <a:pt x="712" y="106"/>
                  <a:pt x="712" y="106"/>
                  <a:pt x="712" y="106"/>
                </a:cubicBezTo>
                <a:cubicBezTo>
                  <a:pt x="712" y="111"/>
                  <a:pt x="710" y="115"/>
                  <a:pt x="708" y="118"/>
                </a:cubicBezTo>
                <a:cubicBezTo>
                  <a:pt x="705" y="123"/>
                  <a:pt x="701" y="125"/>
                  <a:pt x="697" y="126"/>
                </a:cubicBezTo>
                <a:cubicBezTo>
                  <a:pt x="695" y="127"/>
                  <a:pt x="693" y="127"/>
                  <a:pt x="692" y="127"/>
                </a:cubicBezTo>
                <a:cubicBezTo>
                  <a:pt x="691" y="127"/>
                  <a:pt x="690" y="128"/>
                  <a:pt x="690" y="128"/>
                </a:cubicBezTo>
                <a:cubicBezTo>
                  <a:pt x="690" y="128"/>
                  <a:pt x="690" y="128"/>
                  <a:pt x="690" y="128"/>
                </a:cubicBezTo>
                <a:cubicBezTo>
                  <a:pt x="690" y="128"/>
                  <a:pt x="690" y="128"/>
                  <a:pt x="690" y="128"/>
                </a:cubicBezTo>
                <a:cubicBezTo>
                  <a:pt x="4" y="128"/>
                  <a:pt x="4" y="128"/>
                  <a:pt x="4" y="128"/>
                </a:cubicBezTo>
                <a:cubicBezTo>
                  <a:pt x="4" y="26"/>
                  <a:pt x="4" y="26"/>
                  <a:pt x="4" y="26"/>
                </a:cubicBezTo>
                <a:cubicBezTo>
                  <a:pt x="4" y="20"/>
                  <a:pt x="5" y="16"/>
                  <a:pt x="7" y="13"/>
                </a:cubicBezTo>
                <a:cubicBezTo>
                  <a:pt x="10" y="8"/>
                  <a:pt x="15" y="6"/>
                  <a:pt x="19" y="5"/>
                </a:cubicBezTo>
                <a:cubicBezTo>
                  <a:pt x="21" y="4"/>
                  <a:pt x="22" y="4"/>
                  <a:pt x="24" y="4"/>
                </a:cubicBezTo>
                <a:cubicBezTo>
                  <a:pt x="24" y="4"/>
                  <a:pt x="25" y="4"/>
                  <a:pt x="25" y="4"/>
                </a:cubicBezTo>
                <a:cubicBezTo>
                  <a:pt x="25" y="4"/>
                  <a:pt x="25" y="4"/>
                  <a:pt x="25" y="4"/>
                </a:cubicBezTo>
                <a:cubicBezTo>
                  <a:pt x="26" y="4"/>
                  <a:pt x="26" y="4"/>
                  <a:pt x="26" y="4"/>
                </a:cubicBezTo>
                <a:lnTo>
                  <a:pt x="26" y="2"/>
                </a:ln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GB"/>
          </a:p>
        </p:txBody>
      </p:sp>
    </p:spTree>
    <p:custDataLst>
      <p:tags r:id="rId1"/>
    </p:custDataLst>
    <p:extLst>
      <p:ext uri="{BB962C8B-B14F-4D97-AF65-F5344CB8AC3E}">
        <p14:creationId xmlns:p14="http://schemas.microsoft.com/office/powerpoint/2010/main" val="34124921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 image &amp; text horizontal">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t>17/08/2023</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6" name="Text Placeholder 7"/>
          <p:cNvSpPr>
            <a:spLocks noGrp="1"/>
          </p:cNvSpPr>
          <p:nvPr>
            <p:ph type="body" sz="quarter" idx="16"/>
          </p:nvPr>
        </p:nvSpPr>
        <p:spPr>
          <a:xfrm>
            <a:off x="377758" y="5365115"/>
            <a:ext cx="11334817" cy="304800"/>
          </a:xfrm>
        </p:spPr>
        <p:txBody>
          <a:bodyPr>
            <a:noAutofit/>
          </a:bodyPr>
          <a:lstStyle>
            <a:lvl1pPr>
              <a:defRPr sz="1000" b="0">
                <a:solidFill>
                  <a:schemeClr val="bg2"/>
                </a:solidFill>
              </a:defRPr>
            </a:lvl1pPr>
          </a:lstStyle>
          <a:p>
            <a:pPr lvl="0"/>
            <a:r>
              <a:rPr lang="en-US" dirty="0"/>
              <a:t>Edit Master text styles</a:t>
            </a:r>
          </a:p>
        </p:txBody>
      </p:sp>
      <p:sp>
        <p:nvSpPr>
          <p:cNvPr id="9" name="Text Placeholder 6"/>
          <p:cNvSpPr>
            <a:spLocks noGrp="1"/>
          </p:cNvSpPr>
          <p:nvPr>
            <p:ph type="body" sz="quarter" idx="13"/>
          </p:nvPr>
        </p:nvSpPr>
        <p:spPr>
          <a:xfrm>
            <a:off x="377759" y="3831702"/>
            <a:ext cx="3713546" cy="1443039"/>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p:txBody>
      </p:sp>
      <p:cxnSp>
        <p:nvCxnSpPr>
          <p:cNvPr id="10" name="Straight Connector 9"/>
          <p:cNvCxnSpPr/>
          <p:nvPr userDrawn="1"/>
        </p:nvCxnSpPr>
        <p:spPr>
          <a:xfrm>
            <a:off x="487996" y="3685540"/>
            <a:ext cx="36468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2" name="Text Placeholder 6"/>
          <p:cNvSpPr>
            <a:spLocks noGrp="1"/>
          </p:cNvSpPr>
          <p:nvPr>
            <p:ph type="body" sz="quarter" idx="17"/>
          </p:nvPr>
        </p:nvSpPr>
        <p:spPr>
          <a:xfrm>
            <a:off x="4184266" y="3822699"/>
            <a:ext cx="3713546" cy="1443039"/>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p:txBody>
      </p:sp>
      <p:cxnSp>
        <p:nvCxnSpPr>
          <p:cNvPr id="13" name="Straight Connector 12"/>
          <p:cNvCxnSpPr/>
          <p:nvPr userDrawn="1"/>
        </p:nvCxnSpPr>
        <p:spPr>
          <a:xfrm>
            <a:off x="4273355" y="3685540"/>
            <a:ext cx="36468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4" name="Text Placeholder 6"/>
          <p:cNvSpPr>
            <a:spLocks noGrp="1"/>
          </p:cNvSpPr>
          <p:nvPr>
            <p:ph type="body" sz="quarter" idx="18"/>
          </p:nvPr>
        </p:nvSpPr>
        <p:spPr>
          <a:xfrm>
            <a:off x="7990774" y="3822699"/>
            <a:ext cx="3713546" cy="1443039"/>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p:txBody>
      </p:sp>
      <p:cxnSp>
        <p:nvCxnSpPr>
          <p:cNvPr id="22" name="Straight Connector 21"/>
          <p:cNvCxnSpPr/>
          <p:nvPr userDrawn="1"/>
        </p:nvCxnSpPr>
        <p:spPr>
          <a:xfrm>
            <a:off x="8067285" y="3685540"/>
            <a:ext cx="36468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27" name="Picture Placeholder 8">
            <a:extLst>
              <a:ext uri="{FF2B5EF4-FFF2-40B4-BE49-F238E27FC236}">
                <a16:creationId xmlns:a16="http://schemas.microsoft.com/office/drawing/2014/main" id="{8DFCE19A-1050-41D6-952B-88D1EA6241CC}"/>
              </a:ext>
            </a:extLst>
          </p:cNvPr>
          <p:cNvSpPr>
            <a:spLocks noGrp="1"/>
          </p:cNvSpPr>
          <p:nvPr>
            <p:ph type="pic" sz="quarter" idx="14"/>
          </p:nvPr>
        </p:nvSpPr>
        <p:spPr>
          <a:xfrm>
            <a:off x="4273355" y="1428749"/>
            <a:ext cx="3645289" cy="2106775"/>
          </a:xfrm>
          <a:prstGeom prst="rect">
            <a:avLst/>
          </a:prstGeom>
          <a:solidFill>
            <a:schemeClr val="bg1">
              <a:lumMod val="85000"/>
            </a:schemeClr>
          </a:solidFill>
        </p:spPr>
        <p:txBody>
          <a:bodyPr/>
          <a:lstStyle/>
          <a:p>
            <a:endParaRPr lang="en-GB" dirty="0"/>
          </a:p>
        </p:txBody>
      </p:sp>
      <p:sp>
        <p:nvSpPr>
          <p:cNvPr id="28" name="Picture Placeholder 8">
            <a:extLst>
              <a:ext uri="{FF2B5EF4-FFF2-40B4-BE49-F238E27FC236}">
                <a16:creationId xmlns:a16="http://schemas.microsoft.com/office/drawing/2014/main" id="{474332AB-8E82-4D2C-A077-AD78447B3B65}"/>
              </a:ext>
            </a:extLst>
          </p:cNvPr>
          <p:cNvSpPr>
            <a:spLocks noGrp="1"/>
          </p:cNvSpPr>
          <p:nvPr>
            <p:ph type="pic" sz="quarter" idx="15"/>
          </p:nvPr>
        </p:nvSpPr>
        <p:spPr>
          <a:xfrm>
            <a:off x="8067285" y="1428749"/>
            <a:ext cx="3645289" cy="2106775"/>
          </a:xfrm>
          <a:prstGeom prst="rect">
            <a:avLst/>
          </a:prstGeom>
          <a:solidFill>
            <a:schemeClr val="bg1">
              <a:lumMod val="85000"/>
            </a:schemeClr>
          </a:solidFill>
        </p:spPr>
        <p:txBody>
          <a:bodyPr/>
          <a:lstStyle/>
          <a:p>
            <a:endParaRPr lang="en-GB" dirty="0"/>
          </a:p>
        </p:txBody>
      </p:sp>
      <p:sp>
        <p:nvSpPr>
          <p:cNvPr id="29" name="Picture Placeholder 8">
            <a:extLst>
              <a:ext uri="{FF2B5EF4-FFF2-40B4-BE49-F238E27FC236}">
                <a16:creationId xmlns:a16="http://schemas.microsoft.com/office/drawing/2014/main" id="{44395837-4037-4FBC-A80F-2DFA7942FF5A}"/>
              </a:ext>
            </a:extLst>
          </p:cNvPr>
          <p:cNvSpPr>
            <a:spLocks noGrp="1"/>
          </p:cNvSpPr>
          <p:nvPr>
            <p:ph type="pic" sz="quarter" idx="22"/>
          </p:nvPr>
        </p:nvSpPr>
        <p:spPr>
          <a:xfrm>
            <a:off x="479425" y="1428749"/>
            <a:ext cx="3645289" cy="2106775"/>
          </a:xfrm>
          <a:prstGeom prst="rect">
            <a:avLst/>
          </a:prstGeom>
          <a:solidFill>
            <a:schemeClr val="bg1">
              <a:lumMod val="85000"/>
            </a:schemeClr>
          </a:solidFill>
        </p:spPr>
        <p:txBody>
          <a:bodyPr/>
          <a:lstStyle/>
          <a:p>
            <a:endParaRPr lang="en-GB" dirty="0"/>
          </a:p>
        </p:txBody>
      </p:sp>
    </p:spTree>
    <p:custDataLst>
      <p:tags r:id="rId1"/>
    </p:custDataLst>
    <p:extLst>
      <p:ext uri="{BB962C8B-B14F-4D97-AF65-F5344CB8AC3E}">
        <p14:creationId xmlns:p14="http://schemas.microsoft.com/office/powerpoint/2010/main" val="27123113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userDrawn="1">
          <p15:clr>
            <a:srgbClr val="FBAE40"/>
          </p15:clr>
        </p15:guide>
        <p15:guide id="2" orient="horz" pos="278" userDrawn="1">
          <p15:clr>
            <a:srgbClr val="FBAE40"/>
          </p15:clr>
        </p15:guide>
      </p15:sldGuideLst>
    </p:ext>
  </p:extLst>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Quote with image">
    <p:spTree>
      <p:nvGrpSpPr>
        <p:cNvPr id="1" name=""/>
        <p:cNvGrpSpPr/>
        <p:nvPr/>
      </p:nvGrpSpPr>
      <p:grpSpPr>
        <a:xfrm>
          <a:off x="0" y="0"/>
          <a:ext cx="0" cy="0"/>
          <a:chOff x="0" y="0"/>
          <a:chExt cx="0" cy="0"/>
        </a:xfrm>
      </p:grpSpPr>
      <p:sp>
        <p:nvSpPr>
          <p:cNvPr id="2" name="Title 1"/>
          <p:cNvSpPr>
            <a:spLocks noGrp="1"/>
          </p:cNvSpPr>
          <p:nvPr>
            <p:ph type="title"/>
          </p:nvPr>
        </p:nvSpPr>
        <p:spPr>
          <a:xfrm>
            <a:off x="371476" y="359944"/>
            <a:ext cx="8216264" cy="3190976"/>
          </a:xfrm>
        </p:spPr>
        <p:txBody>
          <a:bodyPr>
            <a:noAutofit/>
          </a:bodyPr>
          <a:lstStyle>
            <a:lvl1pPr>
              <a:defRPr sz="4400" b="0">
                <a:solidFill>
                  <a:schemeClr val="tx2"/>
                </a:solidFill>
              </a:defRPr>
            </a:lvl1p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17/08/2023</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14" name="Text Placeholder 13"/>
          <p:cNvSpPr>
            <a:spLocks noGrp="1"/>
          </p:cNvSpPr>
          <p:nvPr>
            <p:ph type="body" sz="quarter" idx="13"/>
          </p:nvPr>
        </p:nvSpPr>
        <p:spPr>
          <a:xfrm>
            <a:off x="535312" y="3773511"/>
            <a:ext cx="2858127" cy="357149"/>
          </a:xfrm>
        </p:spPr>
        <p:txBody>
          <a:bodyPr/>
          <a:lstStyle>
            <a:lvl1pPr>
              <a:defRPr>
                <a:solidFill>
                  <a:schemeClr val="bg2"/>
                </a:solidFill>
              </a:defRPr>
            </a:lvl1pPr>
            <a:lvl2pPr marL="0" indent="0">
              <a:buNone/>
              <a:defRPr/>
            </a:lvl2pPr>
          </a:lstStyle>
          <a:p>
            <a:pPr lvl="0"/>
            <a:r>
              <a:rPr lang="en-US" dirty="0"/>
              <a:t>Edit Master text styles</a:t>
            </a:r>
          </a:p>
        </p:txBody>
      </p:sp>
      <p:sp>
        <p:nvSpPr>
          <p:cNvPr id="17" name="Picture Placeholder 15"/>
          <p:cNvSpPr>
            <a:spLocks noGrp="1"/>
          </p:cNvSpPr>
          <p:nvPr>
            <p:ph type="pic" sz="quarter" idx="14"/>
          </p:nvPr>
        </p:nvSpPr>
        <p:spPr>
          <a:xfrm>
            <a:off x="477203" y="4393565"/>
            <a:ext cx="1092517" cy="1092518"/>
          </a:xfrm>
          <a:prstGeom prst="ellipse">
            <a:avLst/>
          </a:prstGeom>
        </p:spPr>
        <p:txBody>
          <a:bodyPr>
            <a:normAutofit/>
          </a:bodyPr>
          <a:lstStyle>
            <a:lvl1pPr>
              <a:defRPr sz="1100">
                <a:solidFill>
                  <a:schemeClr val="bg2"/>
                </a:solidFill>
              </a:defRPr>
            </a:lvl1pPr>
          </a:lstStyle>
          <a:p>
            <a:endParaRPr lang="en-GB" dirty="0"/>
          </a:p>
        </p:txBody>
      </p:sp>
      <p:sp>
        <p:nvSpPr>
          <p:cNvPr id="12" name="Picture Placeholder 8"/>
          <p:cNvSpPr>
            <a:spLocks noGrp="1"/>
          </p:cNvSpPr>
          <p:nvPr>
            <p:ph type="pic" sz="quarter" idx="16"/>
          </p:nvPr>
        </p:nvSpPr>
        <p:spPr>
          <a:xfrm>
            <a:off x="8313420" y="-9729"/>
            <a:ext cx="3878580" cy="5948364"/>
          </a:xfrm>
          <a:prstGeom prst="rect">
            <a:avLst/>
          </a:prstGeom>
          <a:solidFill>
            <a:schemeClr val="bg1">
              <a:lumMod val="85000"/>
            </a:schemeClr>
          </a:solidFill>
        </p:spPr>
        <p:txBody>
          <a:bodyPr/>
          <a:lstStyle>
            <a:lvl1pPr>
              <a:defRPr>
                <a:solidFill>
                  <a:schemeClr val="bg2"/>
                </a:solidFill>
              </a:defRPr>
            </a:lvl1pPr>
          </a:lstStyle>
          <a:p>
            <a:endParaRPr lang="en-GB" dirty="0"/>
          </a:p>
        </p:txBody>
      </p:sp>
      <p:sp>
        <p:nvSpPr>
          <p:cNvPr id="9" name="Freeform 8"/>
          <p:cNvSpPr>
            <a:spLocks/>
          </p:cNvSpPr>
          <p:nvPr userDrawn="1"/>
        </p:nvSpPr>
        <p:spPr bwMode="auto">
          <a:xfrm>
            <a:off x="463293" y="3652420"/>
            <a:ext cx="3019046" cy="576786"/>
          </a:xfrm>
          <a:custGeom>
            <a:avLst/>
            <a:gdLst>
              <a:gd name="T0" fmla="*/ 26 w 716"/>
              <a:gd name="T1" fmla="*/ 2 h 132"/>
              <a:gd name="T2" fmla="*/ 26 w 716"/>
              <a:gd name="T3" fmla="*/ 0 h 132"/>
              <a:gd name="T4" fmla="*/ 13 w 716"/>
              <a:gd name="T5" fmla="*/ 3 h 132"/>
              <a:gd name="T6" fmla="*/ 4 w 716"/>
              <a:gd name="T7" fmla="*/ 11 h 132"/>
              <a:gd name="T8" fmla="*/ 0 w 716"/>
              <a:gd name="T9" fmla="*/ 26 h 132"/>
              <a:gd name="T10" fmla="*/ 0 w 716"/>
              <a:gd name="T11" fmla="*/ 132 h 132"/>
              <a:gd name="T12" fmla="*/ 690 w 716"/>
              <a:gd name="T13" fmla="*/ 132 h 132"/>
              <a:gd name="T14" fmla="*/ 702 w 716"/>
              <a:gd name="T15" fmla="*/ 128 h 132"/>
              <a:gd name="T16" fmla="*/ 711 w 716"/>
              <a:gd name="T17" fmla="*/ 121 h 132"/>
              <a:gd name="T18" fmla="*/ 716 w 716"/>
              <a:gd name="T19" fmla="*/ 106 h 132"/>
              <a:gd name="T20" fmla="*/ 716 w 716"/>
              <a:gd name="T21" fmla="*/ 26 h 132"/>
              <a:gd name="T22" fmla="*/ 712 w 716"/>
              <a:gd name="T23" fmla="*/ 13 h 132"/>
              <a:gd name="T24" fmla="*/ 705 w 716"/>
              <a:gd name="T25" fmla="*/ 4 h 132"/>
              <a:gd name="T26" fmla="*/ 690 w 716"/>
              <a:gd name="T27" fmla="*/ 0 h 132"/>
              <a:gd name="T28" fmla="*/ 26 w 716"/>
              <a:gd name="T29" fmla="*/ 0 h 132"/>
              <a:gd name="T30" fmla="*/ 26 w 716"/>
              <a:gd name="T31" fmla="*/ 2 h 132"/>
              <a:gd name="T32" fmla="*/ 26 w 716"/>
              <a:gd name="T33" fmla="*/ 4 h 132"/>
              <a:gd name="T34" fmla="*/ 690 w 716"/>
              <a:gd name="T35" fmla="*/ 4 h 132"/>
              <a:gd name="T36" fmla="*/ 702 w 716"/>
              <a:gd name="T37" fmla="*/ 7 h 132"/>
              <a:gd name="T38" fmla="*/ 710 w 716"/>
              <a:gd name="T39" fmla="*/ 19 h 132"/>
              <a:gd name="T40" fmla="*/ 711 w 716"/>
              <a:gd name="T41" fmla="*/ 24 h 132"/>
              <a:gd name="T42" fmla="*/ 712 w 716"/>
              <a:gd name="T43" fmla="*/ 25 h 132"/>
              <a:gd name="T44" fmla="*/ 712 w 716"/>
              <a:gd name="T45" fmla="*/ 25 h 132"/>
              <a:gd name="T46" fmla="*/ 712 w 716"/>
              <a:gd name="T47" fmla="*/ 26 h 132"/>
              <a:gd name="T48" fmla="*/ 712 w 716"/>
              <a:gd name="T49" fmla="*/ 106 h 132"/>
              <a:gd name="T50" fmla="*/ 708 w 716"/>
              <a:gd name="T51" fmla="*/ 118 h 132"/>
              <a:gd name="T52" fmla="*/ 697 w 716"/>
              <a:gd name="T53" fmla="*/ 126 h 132"/>
              <a:gd name="T54" fmla="*/ 692 w 716"/>
              <a:gd name="T55" fmla="*/ 127 h 132"/>
              <a:gd name="T56" fmla="*/ 690 w 716"/>
              <a:gd name="T57" fmla="*/ 128 h 132"/>
              <a:gd name="T58" fmla="*/ 690 w 716"/>
              <a:gd name="T59" fmla="*/ 128 h 132"/>
              <a:gd name="T60" fmla="*/ 690 w 716"/>
              <a:gd name="T61" fmla="*/ 128 h 132"/>
              <a:gd name="T62" fmla="*/ 4 w 716"/>
              <a:gd name="T63" fmla="*/ 128 h 132"/>
              <a:gd name="T64" fmla="*/ 4 w 716"/>
              <a:gd name="T65" fmla="*/ 26 h 132"/>
              <a:gd name="T66" fmla="*/ 7 w 716"/>
              <a:gd name="T67" fmla="*/ 13 h 132"/>
              <a:gd name="T68" fmla="*/ 19 w 716"/>
              <a:gd name="T69" fmla="*/ 5 h 132"/>
              <a:gd name="T70" fmla="*/ 24 w 716"/>
              <a:gd name="T71" fmla="*/ 4 h 132"/>
              <a:gd name="T72" fmla="*/ 25 w 716"/>
              <a:gd name="T73" fmla="*/ 4 h 132"/>
              <a:gd name="T74" fmla="*/ 25 w 716"/>
              <a:gd name="T75" fmla="*/ 4 h 132"/>
              <a:gd name="T76" fmla="*/ 26 w 716"/>
              <a:gd name="T77" fmla="*/ 4 h 132"/>
              <a:gd name="T78" fmla="*/ 26 w 716"/>
              <a:gd name="T79" fmla="*/ 2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716" h="132">
                <a:moveTo>
                  <a:pt x="26" y="2"/>
                </a:moveTo>
                <a:cubicBezTo>
                  <a:pt x="26" y="0"/>
                  <a:pt x="26" y="0"/>
                  <a:pt x="26" y="0"/>
                </a:cubicBezTo>
                <a:cubicBezTo>
                  <a:pt x="25" y="0"/>
                  <a:pt x="19" y="0"/>
                  <a:pt x="13" y="3"/>
                </a:cubicBezTo>
                <a:cubicBezTo>
                  <a:pt x="9" y="4"/>
                  <a:pt x="6" y="7"/>
                  <a:pt x="4" y="11"/>
                </a:cubicBezTo>
                <a:cubicBezTo>
                  <a:pt x="1" y="14"/>
                  <a:pt x="0" y="19"/>
                  <a:pt x="0" y="26"/>
                </a:cubicBezTo>
                <a:cubicBezTo>
                  <a:pt x="0" y="132"/>
                  <a:pt x="0" y="132"/>
                  <a:pt x="0" y="132"/>
                </a:cubicBezTo>
                <a:cubicBezTo>
                  <a:pt x="690" y="132"/>
                  <a:pt x="690" y="132"/>
                  <a:pt x="690" y="132"/>
                </a:cubicBezTo>
                <a:cubicBezTo>
                  <a:pt x="690" y="132"/>
                  <a:pt x="696" y="132"/>
                  <a:pt x="702" y="128"/>
                </a:cubicBezTo>
                <a:cubicBezTo>
                  <a:pt x="706" y="127"/>
                  <a:pt x="709" y="124"/>
                  <a:pt x="711" y="121"/>
                </a:cubicBezTo>
                <a:cubicBezTo>
                  <a:pt x="714" y="117"/>
                  <a:pt x="716" y="112"/>
                  <a:pt x="716" y="106"/>
                </a:cubicBezTo>
                <a:cubicBezTo>
                  <a:pt x="716" y="26"/>
                  <a:pt x="716" y="26"/>
                  <a:pt x="716" y="26"/>
                </a:cubicBezTo>
                <a:cubicBezTo>
                  <a:pt x="716" y="25"/>
                  <a:pt x="716" y="19"/>
                  <a:pt x="712" y="13"/>
                </a:cubicBezTo>
                <a:cubicBezTo>
                  <a:pt x="711" y="9"/>
                  <a:pt x="708" y="6"/>
                  <a:pt x="705" y="4"/>
                </a:cubicBezTo>
                <a:cubicBezTo>
                  <a:pt x="701" y="1"/>
                  <a:pt x="696" y="0"/>
                  <a:pt x="690" y="0"/>
                </a:cubicBezTo>
                <a:cubicBezTo>
                  <a:pt x="26" y="0"/>
                  <a:pt x="26" y="0"/>
                  <a:pt x="26" y="0"/>
                </a:cubicBezTo>
                <a:cubicBezTo>
                  <a:pt x="26" y="2"/>
                  <a:pt x="26" y="2"/>
                  <a:pt x="26" y="2"/>
                </a:cubicBezTo>
                <a:cubicBezTo>
                  <a:pt x="26" y="4"/>
                  <a:pt x="26" y="4"/>
                  <a:pt x="26" y="4"/>
                </a:cubicBezTo>
                <a:cubicBezTo>
                  <a:pt x="690" y="4"/>
                  <a:pt x="690" y="4"/>
                  <a:pt x="690" y="4"/>
                </a:cubicBezTo>
                <a:cubicBezTo>
                  <a:pt x="695" y="4"/>
                  <a:pt x="699" y="5"/>
                  <a:pt x="702" y="7"/>
                </a:cubicBezTo>
                <a:cubicBezTo>
                  <a:pt x="707" y="10"/>
                  <a:pt x="709" y="15"/>
                  <a:pt x="710" y="19"/>
                </a:cubicBezTo>
                <a:cubicBezTo>
                  <a:pt x="711" y="21"/>
                  <a:pt x="711" y="22"/>
                  <a:pt x="711" y="24"/>
                </a:cubicBezTo>
                <a:cubicBezTo>
                  <a:pt x="711" y="24"/>
                  <a:pt x="712" y="25"/>
                  <a:pt x="712" y="25"/>
                </a:cubicBezTo>
                <a:cubicBezTo>
                  <a:pt x="712" y="25"/>
                  <a:pt x="712" y="25"/>
                  <a:pt x="712" y="25"/>
                </a:cubicBezTo>
                <a:cubicBezTo>
                  <a:pt x="712" y="26"/>
                  <a:pt x="712" y="26"/>
                  <a:pt x="712" y="26"/>
                </a:cubicBezTo>
                <a:cubicBezTo>
                  <a:pt x="712" y="106"/>
                  <a:pt x="712" y="106"/>
                  <a:pt x="712" y="106"/>
                </a:cubicBezTo>
                <a:cubicBezTo>
                  <a:pt x="712" y="111"/>
                  <a:pt x="710" y="115"/>
                  <a:pt x="708" y="118"/>
                </a:cubicBezTo>
                <a:cubicBezTo>
                  <a:pt x="705" y="123"/>
                  <a:pt x="701" y="125"/>
                  <a:pt x="697" y="126"/>
                </a:cubicBezTo>
                <a:cubicBezTo>
                  <a:pt x="695" y="127"/>
                  <a:pt x="693" y="127"/>
                  <a:pt x="692" y="127"/>
                </a:cubicBezTo>
                <a:cubicBezTo>
                  <a:pt x="691" y="127"/>
                  <a:pt x="690" y="128"/>
                  <a:pt x="690" y="128"/>
                </a:cubicBezTo>
                <a:cubicBezTo>
                  <a:pt x="690" y="128"/>
                  <a:pt x="690" y="128"/>
                  <a:pt x="690" y="128"/>
                </a:cubicBezTo>
                <a:cubicBezTo>
                  <a:pt x="690" y="128"/>
                  <a:pt x="690" y="128"/>
                  <a:pt x="690" y="128"/>
                </a:cubicBezTo>
                <a:cubicBezTo>
                  <a:pt x="4" y="128"/>
                  <a:pt x="4" y="128"/>
                  <a:pt x="4" y="128"/>
                </a:cubicBezTo>
                <a:cubicBezTo>
                  <a:pt x="4" y="26"/>
                  <a:pt x="4" y="26"/>
                  <a:pt x="4" y="26"/>
                </a:cubicBezTo>
                <a:cubicBezTo>
                  <a:pt x="4" y="20"/>
                  <a:pt x="5" y="16"/>
                  <a:pt x="7" y="13"/>
                </a:cubicBezTo>
                <a:cubicBezTo>
                  <a:pt x="10" y="8"/>
                  <a:pt x="15" y="6"/>
                  <a:pt x="19" y="5"/>
                </a:cubicBezTo>
                <a:cubicBezTo>
                  <a:pt x="21" y="4"/>
                  <a:pt x="22" y="4"/>
                  <a:pt x="24" y="4"/>
                </a:cubicBezTo>
                <a:cubicBezTo>
                  <a:pt x="24" y="4"/>
                  <a:pt x="25" y="4"/>
                  <a:pt x="25" y="4"/>
                </a:cubicBezTo>
                <a:cubicBezTo>
                  <a:pt x="25" y="4"/>
                  <a:pt x="25" y="4"/>
                  <a:pt x="25" y="4"/>
                </a:cubicBezTo>
                <a:cubicBezTo>
                  <a:pt x="26" y="4"/>
                  <a:pt x="26" y="4"/>
                  <a:pt x="26" y="4"/>
                </a:cubicBezTo>
                <a:lnTo>
                  <a:pt x="26" y="2"/>
                </a:ln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GB"/>
          </a:p>
        </p:txBody>
      </p:sp>
    </p:spTree>
    <p:custDataLst>
      <p:tags r:id="rId1"/>
    </p:custDataLst>
    <p:extLst>
      <p:ext uri="{BB962C8B-B14F-4D97-AF65-F5344CB8AC3E}">
        <p14:creationId xmlns:p14="http://schemas.microsoft.com/office/powerpoint/2010/main" val="2322847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preserve="1" userDrawn="1">
  <p:cSld name="Quote with full screen image - Small bubble">
    <p:spTree>
      <p:nvGrpSpPr>
        <p:cNvPr id="1" name=""/>
        <p:cNvGrpSpPr/>
        <p:nvPr/>
      </p:nvGrpSpPr>
      <p:grpSpPr>
        <a:xfrm>
          <a:off x="0" y="0"/>
          <a:ext cx="0" cy="0"/>
          <a:chOff x="0" y="0"/>
          <a:chExt cx="0" cy="0"/>
        </a:xfrm>
      </p:grpSpPr>
      <p:sp>
        <p:nvSpPr>
          <p:cNvPr id="12" name="Picture Placeholder 8"/>
          <p:cNvSpPr>
            <a:spLocks noGrp="1"/>
          </p:cNvSpPr>
          <p:nvPr>
            <p:ph type="pic" sz="quarter" idx="16"/>
          </p:nvPr>
        </p:nvSpPr>
        <p:spPr>
          <a:xfrm>
            <a:off x="0" y="-9730"/>
            <a:ext cx="12192000" cy="6867729"/>
          </a:xfrm>
          <a:prstGeom prst="rect">
            <a:avLst/>
          </a:prstGeom>
          <a:solidFill>
            <a:schemeClr val="bg1">
              <a:lumMod val="85000"/>
            </a:schemeClr>
          </a:solidFill>
        </p:spPr>
        <p:txBody>
          <a:bodyPr/>
          <a:lstStyle/>
          <a:p>
            <a:endParaRPr lang="en-GB" dirty="0"/>
          </a:p>
        </p:txBody>
      </p:sp>
      <p:sp>
        <p:nvSpPr>
          <p:cNvPr id="2" name="Title 1"/>
          <p:cNvSpPr>
            <a:spLocks noGrp="1"/>
          </p:cNvSpPr>
          <p:nvPr>
            <p:ph type="title"/>
          </p:nvPr>
        </p:nvSpPr>
        <p:spPr>
          <a:xfrm>
            <a:off x="371476" y="359944"/>
            <a:ext cx="8216264" cy="3190976"/>
          </a:xfrm>
        </p:spPr>
        <p:txBody>
          <a:bodyPr>
            <a:noAutofit/>
          </a:bodyPr>
          <a:lstStyle>
            <a:lvl1pPr>
              <a:defRPr sz="4400" b="0">
                <a:solidFill>
                  <a:schemeClr val="bg1"/>
                </a:solidFill>
              </a:defRPr>
            </a:lvl1p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17/08/2023</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14" name="Text Placeholder 13"/>
          <p:cNvSpPr>
            <a:spLocks noGrp="1"/>
          </p:cNvSpPr>
          <p:nvPr>
            <p:ph type="body" sz="quarter" idx="13"/>
          </p:nvPr>
        </p:nvSpPr>
        <p:spPr>
          <a:xfrm>
            <a:off x="535313" y="3773511"/>
            <a:ext cx="1746970" cy="357149"/>
          </a:xfrm>
        </p:spPr>
        <p:txBody>
          <a:bodyPr/>
          <a:lstStyle>
            <a:lvl1pPr>
              <a:defRPr>
                <a:solidFill>
                  <a:schemeClr val="bg1"/>
                </a:solidFill>
              </a:defRPr>
            </a:lvl1pPr>
            <a:lvl2pPr marL="0" indent="0">
              <a:buNone/>
              <a:defRPr/>
            </a:lvl2pPr>
          </a:lstStyle>
          <a:p>
            <a:pPr lvl="0"/>
            <a:r>
              <a:rPr lang="en-US" dirty="0"/>
              <a:t>Edit Master text</a:t>
            </a:r>
          </a:p>
        </p:txBody>
      </p:sp>
    </p:spTree>
    <p:custDataLst>
      <p:tags r:id="rId1"/>
    </p:custDataLst>
    <p:extLst>
      <p:ext uri="{BB962C8B-B14F-4D97-AF65-F5344CB8AC3E}">
        <p14:creationId xmlns:p14="http://schemas.microsoft.com/office/powerpoint/2010/main" val="1751965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preserve="1" userDrawn="1">
  <p:cSld name="Quote with full screen image - Medium bubble">
    <p:spTree>
      <p:nvGrpSpPr>
        <p:cNvPr id="1" name=""/>
        <p:cNvGrpSpPr/>
        <p:nvPr/>
      </p:nvGrpSpPr>
      <p:grpSpPr>
        <a:xfrm>
          <a:off x="0" y="0"/>
          <a:ext cx="0" cy="0"/>
          <a:chOff x="0" y="0"/>
          <a:chExt cx="0" cy="0"/>
        </a:xfrm>
      </p:grpSpPr>
      <p:sp>
        <p:nvSpPr>
          <p:cNvPr id="12" name="Picture Placeholder 8"/>
          <p:cNvSpPr>
            <a:spLocks noGrp="1"/>
          </p:cNvSpPr>
          <p:nvPr>
            <p:ph type="pic" sz="quarter" idx="16"/>
          </p:nvPr>
        </p:nvSpPr>
        <p:spPr>
          <a:xfrm>
            <a:off x="0" y="-9730"/>
            <a:ext cx="12192000" cy="6867729"/>
          </a:xfrm>
          <a:prstGeom prst="rect">
            <a:avLst/>
          </a:prstGeom>
          <a:solidFill>
            <a:schemeClr val="bg1">
              <a:lumMod val="85000"/>
            </a:schemeClr>
          </a:solidFill>
        </p:spPr>
        <p:txBody>
          <a:bodyPr/>
          <a:lstStyle/>
          <a:p>
            <a:endParaRPr lang="en-GB" dirty="0"/>
          </a:p>
        </p:txBody>
      </p:sp>
      <p:sp>
        <p:nvSpPr>
          <p:cNvPr id="2" name="Title 1"/>
          <p:cNvSpPr>
            <a:spLocks noGrp="1"/>
          </p:cNvSpPr>
          <p:nvPr>
            <p:ph type="title"/>
          </p:nvPr>
        </p:nvSpPr>
        <p:spPr>
          <a:xfrm>
            <a:off x="371476" y="359944"/>
            <a:ext cx="8216264" cy="3190976"/>
          </a:xfrm>
        </p:spPr>
        <p:txBody>
          <a:bodyPr>
            <a:noAutofit/>
          </a:bodyPr>
          <a:lstStyle>
            <a:lvl1pPr>
              <a:defRPr sz="4400" b="0">
                <a:solidFill>
                  <a:schemeClr val="bg1"/>
                </a:solidFill>
              </a:defRPr>
            </a:lvl1p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17/08/2023</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14" name="Text Placeholder 13"/>
          <p:cNvSpPr>
            <a:spLocks noGrp="1"/>
          </p:cNvSpPr>
          <p:nvPr>
            <p:ph type="body" sz="quarter" idx="13"/>
          </p:nvPr>
        </p:nvSpPr>
        <p:spPr>
          <a:xfrm>
            <a:off x="535313" y="3773511"/>
            <a:ext cx="2858126" cy="357149"/>
          </a:xfrm>
        </p:spPr>
        <p:txBody>
          <a:bodyPr/>
          <a:lstStyle>
            <a:lvl1pPr>
              <a:defRPr>
                <a:solidFill>
                  <a:schemeClr val="bg1"/>
                </a:solidFill>
              </a:defRPr>
            </a:lvl1pPr>
            <a:lvl2pPr marL="0" indent="0">
              <a:buNone/>
              <a:defRPr/>
            </a:lvl2pPr>
          </a:lstStyle>
          <a:p>
            <a:pPr lvl="0"/>
            <a:r>
              <a:rPr lang="en-US" dirty="0"/>
              <a:t>Edit Master text</a:t>
            </a:r>
          </a:p>
        </p:txBody>
      </p:sp>
    </p:spTree>
    <p:custDataLst>
      <p:tags r:id="rId1"/>
    </p:custDataLst>
    <p:extLst>
      <p:ext uri="{BB962C8B-B14F-4D97-AF65-F5344CB8AC3E}">
        <p14:creationId xmlns:p14="http://schemas.microsoft.com/office/powerpoint/2010/main" val="33921181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preserve="1" userDrawn="1">
  <p:cSld name="Quote with full screen image - Large bubble">
    <p:spTree>
      <p:nvGrpSpPr>
        <p:cNvPr id="1" name=""/>
        <p:cNvGrpSpPr/>
        <p:nvPr/>
      </p:nvGrpSpPr>
      <p:grpSpPr>
        <a:xfrm>
          <a:off x="0" y="0"/>
          <a:ext cx="0" cy="0"/>
          <a:chOff x="0" y="0"/>
          <a:chExt cx="0" cy="0"/>
        </a:xfrm>
      </p:grpSpPr>
      <p:sp>
        <p:nvSpPr>
          <p:cNvPr id="12" name="Picture Placeholder 8"/>
          <p:cNvSpPr>
            <a:spLocks noGrp="1"/>
          </p:cNvSpPr>
          <p:nvPr>
            <p:ph type="pic" sz="quarter" idx="16"/>
          </p:nvPr>
        </p:nvSpPr>
        <p:spPr>
          <a:xfrm>
            <a:off x="0" y="-9730"/>
            <a:ext cx="12192000" cy="6867729"/>
          </a:xfrm>
          <a:prstGeom prst="rect">
            <a:avLst/>
          </a:prstGeom>
          <a:solidFill>
            <a:schemeClr val="bg1">
              <a:lumMod val="85000"/>
            </a:schemeClr>
          </a:solidFill>
        </p:spPr>
        <p:txBody>
          <a:bodyPr/>
          <a:lstStyle/>
          <a:p>
            <a:endParaRPr lang="en-GB" dirty="0"/>
          </a:p>
        </p:txBody>
      </p:sp>
      <p:sp>
        <p:nvSpPr>
          <p:cNvPr id="2" name="Title 1"/>
          <p:cNvSpPr>
            <a:spLocks noGrp="1"/>
          </p:cNvSpPr>
          <p:nvPr>
            <p:ph type="title"/>
          </p:nvPr>
        </p:nvSpPr>
        <p:spPr>
          <a:xfrm>
            <a:off x="371476" y="359944"/>
            <a:ext cx="8216264" cy="3190976"/>
          </a:xfrm>
        </p:spPr>
        <p:txBody>
          <a:bodyPr>
            <a:noAutofit/>
          </a:bodyPr>
          <a:lstStyle>
            <a:lvl1pPr>
              <a:defRPr sz="4400" b="0">
                <a:solidFill>
                  <a:schemeClr val="bg1"/>
                </a:solidFill>
              </a:defRPr>
            </a:lvl1p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17/08/2023</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14" name="Text Placeholder 13"/>
          <p:cNvSpPr>
            <a:spLocks noGrp="1"/>
          </p:cNvSpPr>
          <p:nvPr>
            <p:ph type="body" sz="quarter" idx="13"/>
          </p:nvPr>
        </p:nvSpPr>
        <p:spPr>
          <a:xfrm>
            <a:off x="535312" y="3773511"/>
            <a:ext cx="5659748" cy="357149"/>
          </a:xfrm>
        </p:spPr>
        <p:txBody>
          <a:bodyPr/>
          <a:lstStyle>
            <a:lvl1pPr>
              <a:defRPr>
                <a:solidFill>
                  <a:schemeClr val="bg1"/>
                </a:solidFill>
              </a:defRPr>
            </a:lvl1pPr>
            <a:lvl2pPr marL="0" indent="0">
              <a:buNone/>
              <a:defRPr/>
            </a:lvl2pPr>
          </a:lstStyle>
          <a:p>
            <a:pPr lvl="0"/>
            <a:r>
              <a:rPr lang="en-US" dirty="0"/>
              <a:t>Edit Master text</a:t>
            </a:r>
          </a:p>
        </p:txBody>
      </p:sp>
    </p:spTree>
    <p:custDataLst>
      <p:tags r:id="rId1"/>
    </p:custDataLst>
    <p:extLst>
      <p:ext uri="{BB962C8B-B14F-4D97-AF65-F5344CB8AC3E}">
        <p14:creationId xmlns:p14="http://schemas.microsoft.com/office/powerpoint/2010/main" val="14453858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Press cuttings">
    <p:spTree>
      <p:nvGrpSpPr>
        <p:cNvPr id="1" name=""/>
        <p:cNvGrpSpPr/>
        <p:nvPr/>
      </p:nvGrpSpPr>
      <p:grpSpPr>
        <a:xfrm>
          <a:off x="0" y="0"/>
          <a:ext cx="0" cy="0"/>
          <a:chOff x="0" y="0"/>
          <a:chExt cx="0" cy="0"/>
        </a:xfrm>
      </p:grpSpPr>
      <p:sp>
        <p:nvSpPr>
          <p:cNvPr id="8" name="Rectangle 7"/>
          <p:cNvSpPr/>
          <p:nvPr userDrawn="1"/>
        </p:nvSpPr>
        <p:spPr>
          <a:xfrm>
            <a:off x="0" y="0"/>
            <a:ext cx="12192000" cy="5935980"/>
          </a:xfrm>
          <a:prstGeom prst="rect">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p:nvPr>
        </p:nvSpPr>
        <p:spPr>
          <a:xfrm>
            <a:off x="371475" y="359944"/>
            <a:ext cx="11341099" cy="1021181"/>
          </a:xfrm>
        </p:spPr>
        <p:txBody>
          <a:body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17/08/2023</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10" name="Text Placeholder 7"/>
          <p:cNvSpPr>
            <a:spLocks noGrp="1"/>
          </p:cNvSpPr>
          <p:nvPr>
            <p:ph type="body" sz="quarter" idx="15"/>
          </p:nvPr>
        </p:nvSpPr>
        <p:spPr>
          <a:xfrm>
            <a:off x="377758" y="5365115"/>
            <a:ext cx="5718242" cy="304800"/>
          </a:xfrm>
        </p:spPr>
        <p:txBody>
          <a:bodyPr>
            <a:noAutofit/>
          </a:bodyPr>
          <a:lstStyle>
            <a:lvl1pPr>
              <a:defRPr lang="en-US" sz="8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spTree>
    <p:custDataLst>
      <p:tags r:id="rId1"/>
    </p:custDataLst>
    <p:extLst>
      <p:ext uri="{BB962C8B-B14F-4D97-AF65-F5344CB8AC3E}">
        <p14:creationId xmlns:p14="http://schemas.microsoft.com/office/powerpoint/2010/main" val="41525851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E6EF22D-7DBE-4099-99F0-B83DD9779912}" type="datetimeFigureOut">
              <a:rPr lang="en-GB" smtClean="0"/>
              <a:t>17/08/2023</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6623F64F-6692-49A2-80FF-3D660AAAEE7A}" type="slidenum">
              <a:rPr lang="en-GB" smtClean="0"/>
              <a:t>‹#›</a:t>
            </a:fld>
            <a:endParaRPr lang="en-GB"/>
          </a:p>
        </p:txBody>
      </p:sp>
      <p:sp>
        <p:nvSpPr>
          <p:cNvPr id="5" name="Text Placeholder 7"/>
          <p:cNvSpPr>
            <a:spLocks noGrp="1"/>
          </p:cNvSpPr>
          <p:nvPr>
            <p:ph type="body" sz="quarter" idx="16"/>
          </p:nvPr>
        </p:nvSpPr>
        <p:spPr>
          <a:xfrm>
            <a:off x="377758" y="5365115"/>
            <a:ext cx="4368867" cy="304800"/>
          </a:xfrm>
        </p:spPr>
        <p:txBody>
          <a:bodyPr>
            <a:noAutofit/>
          </a:bodyPr>
          <a:lstStyle>
            <a:lvl1pPr>
              <a:defRPr lang="en-US" sz="8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spTree>
    <p:custDataLst>
      <p:tags r:id="rId1"/>
    </p:custDataLst>
    <p:extLst>
      <p:ext uri="{BB962C8B-B14F-4D97-AF65-F5344CB8AC3E}">
        <p14:creationId xmlns:p14="http://schemas.microsoft.com/office/powerpoint/2010/main" val="16278553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preserve="1" userDrawn="1">
  <p:cSld name="End slide">
    <p:spTree>
      <p:nvGrpSpPr>
        <p:cNvPr id="1" name=""/>
        <p:cNvGrpSpPr/>
        <p:nvPr/>
      </p:nvGrpSpPr>
      <p:grpSpPr>
        <a:xfrm>
          <a:off x="0" y="0"/>
          <a:ext cx="0" cy="0"/>
          <a:chOff x="0" y="0"/>
          <a:chExt cx="0" cy="0"/>
        </a:xfrm>
      </p:grpSpPr>
      <p:sp>
        <p:nvSpPr>
          <p:cNvPr id="13" name="Picture Placeholder 12"/>
          <p:cNvSpPr>
            <a:spLocks noGrp="1"/>
          </p:cNvSpPr>
          <p:nvPr>
            <p:ph type="pic" sz="quarter" idx="13"/>
          </p:nvPr>
        </p:nvSpPr>
        <p:spPr>
          <a:xfrm>
            <a:off x="0" y="0"/>
            <a:ext cx="12192000" cy="6858000"/>
          </a:xfrm>
          <a:prstGeom prst="rect">
            <a:avLst/>
          </a:prstGeom>
          <a:solidFill>
            <a:schemeClr val="bg1">
              <a:lumMod val="85000"/>
            </a:schemeClr>
          </a:solidFill>
          <a:ln>
            <a:noFill/>
          </a:ln>
        </p:spPr>
        <p:txBody>
          <a:bodyPr/>
          <a:lstStyle/>
          <a:p>
            <a:endParaRPr lang="en-GB"/>
          </a:p>
        </p:txBody>
      </p:sp>
      <p:sp>
        <p:nvSpPr>
          <p:cNvPr id="2" name="Title 1"/>
          <p:cNvSpPr>
            <a:spLocks noGrp="1"/>
          </p:cNvSpPr>
          <p:nvPr>
            <p:ph type="ctrTitle"/>
          </p:nvPr>
        </p:nvSpPr>
        <p:spPr>
          <a:xfrm>
            <a:off x="403766" y="759293"/>
            <a:ext cx="5633780" cy="1663867"/>
          </a:xfrm>
          <a:solidFill>
            <a:schemeClr val="bg1">
              <a:alpha val="0"/>
            </a:schemeClr>
          </a:solidFill>
          <a:effectLst/>
        </p:spPr>
        <p:txBody>
          <a:bodyPr anchor="t">
            <a:normAutofit/>
          </a:bodyPr>
          <a:lstStyle>
            <a:lvl1pPr algn="l">
              <a:defRPr sz="5400" b="1">
                <a:solidFill>
                  <a:schemeClr val="bg1"/>
                </a:solidFill>
              </a:defRPr>
            </a:lvl1pPr>
          </a:lstStyle>
          <a:p>
            <a:r>
              <a:rPr lang="en-US" dirty="0"/>
              <a:t>Click to edit Master title style</a:t>
            </a:r>
            <a:endParaRPr lang="en-GB" dirty="0"/>
          </a:p>
        </p:txBody>
      </p:sp>
      <p:sp>
        <p:nvSpPr>
          <p:cNvPr id="4" name="Date Placeholder 3"/>
          <p:cNvSpPr>
            <a:spLocks noGrp="1"/>
          </p:cNvSpPr>
          <p:nvPr>
            <p:ph type="dt" sz="half" idx="10"/>
          </p:nvPr>
        </p:nvSpPr>
        <p:spPr/>
        <p:txBody>
          <a:bodyPr/>
          <a:lstStyle/>
          <a:p>
            <a:fld id="{2E6EF22D-7DBE-4099-99F0-B83DD9779912}" type="datetimeFigureOut">
              <a:rPr lang="en-GB" smtClean="0"/>
              <a:t>17/08/2023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623F64F-6692-49A2-80FF-3D660AAAEE7A}" type="slidenum">
              <a:rPr lang="en-GB" smtClean="0"/>
              <a:t>‹#›</a:t>
            </a:fld>
            <a:endParaRPr lang="en-GB"/>
          </a:p>
        </p:txBody>
      </p:sp>
      <p:sp>
        <p:nvSpPr>
          <p:cNvPr id="10" name="Text Placeholder 9"/>
          <p:cNvSpPr>
            <a:spLocks noGrp="1"/>
          </p:cNvSpPr>
          <p:nvPr>
            <p:ph type="body" sz="quarter" idx="14"/>
          </p:nvPr>
        </p:nvSpPr>
        <p:spPr>
          <a:xfrm>
            <a:off x="552577" y="2627694"/>
            <a:ext cx="3757295" cy="365442"/>
          </a:xfrm>
        </p:spPr>
        <p:txBody>
          <a:bodyPr/>
          <a:lstStyle>
            <a:lvl1pPr>
              <a:defRPr b="1">
                <a:solidFill>
                  <a:schemeClr val="bg1"/>
                </a:solidFill>
              </a:defRPr>
            </a:lvl1pPr>
            <a:lvl2pPr marL="0" indent="0">
              <a:buNone/>
              <a:defRPr/>
            </a:lvl2pPr>
          </a:lstStyle>
          <a:p>
            <a:pPr lvl="0"/>
            <a:r>
              <a:rPr lang="en-US" dirty="0"/>
              <a:t>Edit Master text styles</a:t>
            </a:r>
          </a:p>
        </p:txBody>
      </p:sp>
    </p:spTree>
    <p:custDataLst>
      <p:tags r:id="rId1"/>
    </p:custDataLst>
    <p:extLst>
      <p:ext uri="{BB962C8B-B14F-4D97-AF65-F5344CB8AC3E}">
        <p14:creationId xmlns:p14="http://schemas.microsoft.com/office/powerpoint/2010/main" val="11016276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os="302">
          <p15:clr>
            <a:srgbClr val="FBAE40"/>
          </p15:clr>
        </p15:guide>
      </p15:sldGuideLst>
    </p:ext>
  </p:extLst>
</p:sldLayout>
</file>

<file path=ppt/slideLayouts/slideLayout87.xml><?xml version="1.0" encoding="utf-8"?>
<p:sldLayout xmlns:a="http://schemas.openxmlformats.org/drawingml/2006/main" xmlns:r="http://schemas.openxmlformats.org/officeDocument/2006/relationships" xmlns:p="http://schemas.openxmlformats.org/presentationml/2006/main" type="titleOnly">
  <p:cSld name="1_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29164"/>
            <a:ext cx="10094912" cy="957509"/>
          </a:xfrm>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59585B9F-EF5C-4314-BCBC-A6F82ED753B2}" type="datetimeFigureOut">
              <a:rPr lang="en-GB" smtClean="0"/>
              <a:t>17/08/2023</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FA73F885-FE6B-4251-84D2-F6CEF084999B}" type="slidenum">
              <a:rPr lang="en-GB" smtClean="0"/>
              <a:t>‹#›</a:t>
            </a:fld>
            <a:endParaRPr lang="en-GB"/>
          </a:p>
        </p:txBody>
      </p:sp>
    </p:spTree>
    <p:extLst>
      <p:ext uri="{BB962C8B-B14F-4D97-AF65-F5344CB8AC3E}">
        <p14:creationId xmlns:p14="http://schemas.microsoft.com/office/powerpoint/2010/main" val="7196930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preserve="1">
  <p:cSld name="Title Slide">
    <p:spTree>
      <p:nvGrpSpPr>
        <p:cNvPr id="1" name=""/>
        <p:cNvGrpSpPr/>
        <p:nvPr/>
      </p:nvGrpSpPr>
      <p:grpSpPr>
        <a:xfrm>
          <a:off x="0" y="0"/>
          <a:ext cx="0" cy="0"/>
          <a:chOff x="0" y="0"/>
          <a:chExt cx="0" cy="0"/>
        </a:xfrm>
      </p:grpSpPr>
      <p:sp>
        <p:nvSpPr>
          <p:cNvPr id="13" name="Picture Placeholder 12"/>
          <p:cNvSpPr>
            <a:spLocks noGrp="1"/>
          </p:cNvSpPr>
          <p:nvPr>
            <p:ph type="pic" sz="quarter" idx="13"/>
          </p:nvPr>
        </p:nvSpPr>
        <p:spPr>
          <a:xfrm>
            <a:off x="0" y="0"/>
            <a:ext cx="12192000" cy="6858000"/>
          </a:xfrm>
          <a:prstGeom prst="rect">
            <a:avLst/>
          </a:prstGeom>
          <a:solidFill>
            <a:schemeClr val="bg1">
              <a:lumMod val="85000"/>
            </a:schemeClr>
          </a:solidFill>
          <a:ln>
            <a:noFill/>
          </a:ln>
        </p:spPr>
        <p:txBody>
          <a:bodyPr/>
          <a:lstStyle/>
          <a:p>
            <a:r>
              <a:rPr lang="en-US"/>
              <a:t>Click icon to add picture</a:t>
            </a:r>
            <a:endParaRPr lang="en-GB"/>
          </a:p>
        </p:txBody>
      </p:sp>
      <p:sp>
        <p:nvSpPr>
          <p:cNvPr id="2" name="Title 1"/>
          <p:cNvSpPr>
            <a:spLocks noGrp="1"/>
          </p:cNvSpPr>
          <p:nvPr>
            <p:ph type="ctrTitle"/>
          </p:nvPr>
        </p:nvSpPr>
        <p:spPr>
          <a:xfrm>
            <a:off x="358588" y="1292695"/>
            <a:ext cx="5298141" cy="2411176"/>
          </a:xfrm>
        </p:spPr>
        <p:txBody>
          <a:bodyPr anchor="t">
            <a:normAutofit/>
          </a:bodyPr>
          <a:lstStyle>
            <a:lvl1pPr algn="l">
              <a:defRPr sz="4000" b="1">
                <a:solidFill>
                  <a:schemeClr val="bg1"/>
                </a:solidFill>
              </a:defRPr>
            </a:lvl1pPr>
          </a:lstStyle>
          <a:p>
            <a:r>
              <a:rPr lang="en-US"/>
              <a:t>Click to edit Master title style</a:t>
            </a:r>
            <a:endParaRPr lang="en-GB" dirty="0"/>
          </a:p>
        </p:txBody>
      </p:sp>
      <p:sp>
        <p:nvSpPr>
          <p:cNvPr id="4" name="Date Placeholder 3"/>
          <p:cNvSpPr>
            <a:spLocks noGrp="1"/>
          </p:cNvSpPr>
          <p:nvPr>
            <p:ph type="dt" sz="half" idx="10"/>
          </p:nvPr>
        </p:nvSpPr>
        <p:spPr/>
        <p:txBody>
          <a:bodyPr/>
          <a:lstStyle/>
          <a:p>
            <a:fld id="{BA435CD6-AC1A-48F4-9A33-6BC45A388324}" type="datetimeFigureOut">
              <a:rPr lang="en-GB" smtClean="0"/>
              <a:t>17/08/2023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67ED36E-508C-41A7-BF74-999E767EAA9E}" type="slidenum">
              <a:rPr lang="en-GB" smtClean="0"/>
              <a:t>‹#›</a:t>
            </a:fld>
            <a:endParaRPr lang="en-GB"/>
          </a:p>
        </p:txBody>
      </p:sp>
      <p:sp>
        <p:nvSpPr>
          <p:cNvPr id="11" name="Text Placeholder 14"/>
          <p:cNvSpPr>
            <a:spLocks noGrp="1"/>
          </p:cNvSpPr>
          <p:nvPr>
            <p:ph type="body" sz="quarter" idx="15" hasCustomPrompt="1"/>
          </p:nvPr>
        </p:nvSpPr>
        <p:spPr>
          <a:xfrm>
            <a:off x="565621" y="571616"/>
            <a:ext cx="5530379" cy="352613"/>
          </a:xfrm>
        </p:spPr>
        <p:txBody>
          <a:bodyPr>
            <a:normAutofit/>
          </a:bodyPr>
          <a:lstStyle>
            <a:lvl1pPr marL="0" algn="l" defTabSz="914377" rtl="0" eaLnBrk="1" latinLnBrk="0" hangingPunct="1">
              <a:lnSpc>
                <a:spcPct val="90000"/>
              </a:lnSpc>
              <a:spcBef>
                <a:spcPct val="0"/>
              </a:spcBef>
              <a:buNone/>
              <a:defRPr lang="en-US" sz="1700" b="1" kern="1200" cap="none" spc="0" baseline="0" dirty="0" smtClean="0">
                <a:solidFill>
                  <a:schemeClr val="bg1"/>
                </a:solidFill>
                <a:latin typeface="+mj-lt"/>
                <a:ea typeface="+mj-ea"/>
                <a:cs typeface="+mj-cs"/>
              </a:defRPr>
            </a:lvl1pPr>
          </a:lstStyle>
          <a:p>
            <a:pPr lvl="0"/>
            <a:r>
              <a:rPr lang="en-US" dirty="0"/>
              <a:t>EDIT MASTER TEXT STYLES</a:t>
            </a:r>
          </a:p>
        </p:txBody>
      </p:sp>
      <p:sp>
        <p:nvSpPr>
          <p:cNvPr id="7" name="Text Placeholder 6">
            <a:extLst>
              <a:ext uri="{FF2B5EF4-FFF2-40B4-BE49-F238E27FC236}">
                <a16:creationId xmlns:a16="http://schemas.microsoft.com/office/drawing/2014/main" id="{77FD7B46-C0E5-4A41-9337-30B99A971FC8}"/>
              </a:ext>
            </a:extLst>
          </p:cNvPr>
          <p:cNvSpPr>
            <a:spLocks noGrp="1"/>
          </p:cNvSpPr>
          <p:nvPr>
            <p:ph type="body" sz="quarter" idx="16" hasCustomPrompt="1"/>
          </p:nvPr>
        </p:nvSpPr>
        <p:spPr>
          <a:xfrm>
            <a:off x="358588" y="3806105"/>
            <a:ext cx="5299200" cy="596244"/>
          </a:xfrm>
        </p:spPr>
        <p:txBody>
          <a:bodyPr lIns="108000" anchor="b" anchorCtr="0">
            <a:normAutofit/>
          </a:bodyPr>
          <a:lstStyle>
            <a:lvl1pPr>
              <a:defRPr sz="17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Speaker name</a:t>
            </a:r>
            <a:endParaRPr lang="en-GB" dirty="0"/>
          </a:p>
        </p:txBody>
      </p:sp>
    </p:spTree>
    <p:custDataLst>
      <p:tags r:id="rId1"/>
    </p:custDataLst>
    <p:extLst>
      <p:ext uri="{BB962C8B-B14F-4D97-AF65-F5344CB8AC3E}">
        <p14:creationId xmlns:p14="http://schemas.microsoft.com/office/powerpoint/2010/main" val="31524818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os="302">
          <p15:clr>
            <a:srgbClr val="FBAE40"/>
          </p15:clr>
        </p15:guide>
      </p15:sldGuideLst>
    </p:ext>
  </p:extLst>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preserve="1">
  <p:cSld name="Divider slide">
    <p:spTree>
      <p:nvGrpSpPr>
        <p:cNvPr id="1" name=""/>
        <p:cNvGrpSpPr/>
        <p:nvPr/>
      </p:nvGrpSpPr>
      <p:grpSpPr>
        <a:xfrm>
          <a:off x="0" y="0"/>
          <a:ext cx="0" cy="0"/>
          <a:chOff x="0" y="0"/>
          <a:chExt cx="0" cy="0"/>
        </a:xfrm>
      </p:grpSpPr>
      <p:sp>
        <p:nvSpPr>
          <p:cNvPr id="13" name="Picture Placeholder 12"/>
          <p:cNvSpPr>
            <a:spLocks noGrp="1"/>
          </p:cNvSpPr>
          <p:nvPr>
            <p:ph type="pic" sz="quarter" idx="13"/>
          </p:nvPr>
        </p:nvSpPr>
        <p:spPr>
          <a:xfrm>
            <a:off x="0" y="0"/>
            <a:ext cx="12192000" cy="6858000"/>
          </a:xfrm>
          <a:prstGeom prst="rect">
            <a:avLst/>
          </a:prstGeom>
          <a:solidFill>
            <a:schemeClr val="bg1">
              <a:lumMod val="85000"/>
            </a:schemeClr>
          </a:solidFill>
          <a:ln>
            <a:noFill/>
          </a:ln>
        </p:spPr>
        <p:txBody>
          <a:bodyPr/>
          <a:lstStyle/>
          <a:p>
            <a:r>
              <a:rPr lang="en-US"/>
              <a:t>Click icon to add picture</a:t>
            </a:r>
            <a:endParaRPr lang="en-GB"/>
          </a:p>
        </p:txBody>
      </p:sp>
      <p:sp>
        <p:nvSpPr>
          <p:cNvPr id="2" name="Title 1"/>
          <p:cNvSpPr>
            <a:spLocks noGrp="1"/>
          </p:cNvSpPr>
          <p:nvPr>
            <p:ph type="ctrTitle"/>
          </p:nvPr>
        </p:nvSpPr>
        <p:spPr>
          <a:xfrm>
            <a:off x="371288" y="1140293"/>
            <a:ext cx="5298141" cy="2412000"/>
          </a:xfrm>
        </p:spPr>
        <p:txBody>
          <a:bodyPr anchor="t">
            <a:noAutofit/>
          </a:bodyPr>
          <a:lstStyle>
            <a:lvl1pPr algn="l">
              <a:defRPr sz="4000" b="1" baseline="0">
                <a:solidFill>
                  <a:schemeClr val="bg1"/>
                </a:solidFill>
              </a:defRPr>
            </a:lvl1pPr>
          </a:lstStyle>
          <a:p>
            <a:r>
              <a:rPr lang="en-US"/>
              <a:t>Click to edit Master title style</a:t>
            </a:r>
            <a:endParaRPr lang="en-GB" dirty="0"/>
          </a:p>
        </p:txBody>
      </p:sp>
      <p:sp>
        <p:nvSpPr>
          <p:cNvPr id="4" name="Date Placeholder 3"/>
          <p:cNvSpPr>
            <a:spLocks noGrp="1"/>
          </p:cNvSpPr>
          <p:nvPr>
            <p:ph type="dt" sz="half" idx="10"/>
          </p:nvPr>
        </p:nvSpPr>
        <p:spPr/>
        <p:txBody>
          <a:bodyPr/>
          <a:lstStyle/>
          <a:p>
            <a:fld id="{BA435CD6-AC1A-48F4-9A33-6BC45A388324}" type="datetimeFigureOut">
              <a:rPr lang="en-GB" smtClean="0"/>
              <a:t>17/08/2023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67ED36E-508C-41A7-BF74-999E767EAA9E}" type="slidenum">
              <a:rPr lang="en-GB" smtClean="0"/>
              <a:t>‹#›</a:t>
            </a:fld>
            <a:endParaRPr lang="en-GB"/>
          </a:p>
        </p:txBody>
      </p:sp>
      <p:sp>
        <p:nvSpPr>
          <p:cNvPr id="16" name="Text Placeholder 14"/>
          <p:cNvSpPr>
            <a:spLocks noGrp="1"/>
          </p:cNvSpPr>
          <p:nvPr>
            <p:ph type="body" sz="quarter" idx="14" hasCustomPrompt="1"/>
          </p:nvPr>
        </p:nvSpPr>
        <p:spPr>
          <a:xfrm>
            <a:off x="371289" y="651156"/>
            <a:ext cx="6450012" cy="352613"/>
          </a:xfrm>
        </p:spPr>
        <p:txBody>
          <a:bodyPr>
            <a:normAutofit/>
          </a:bodyPr>
          <a:lstStyle>
            <a:lvl1pPr marL="0" algn="l" defTabSz="914377" rtl="0" eaLnBrk="1" latinLnBrk="0" hangingPunct="1">
              <a:lnSpc>
                <a:spcPct val="90000"/>
              </a:lnSpc>
              <a:spcBef>
                <a:spcPct val="0"/>
              </a:spcBef>
              <a:buNone/>
              <a:defRPr lang="en-US" sz="1800" b="1" kern="1200" spc="31" baseline="0" dirty="0" smtClean="0">
                <a:solidFill>
                  <a:schemeClr val="bg1"/>
                </a:solidFill>
                <a:latin typeface="+mj-lt"/>
                <a:ea typeface="+mj-ea"/>
                <a:cs typeface="+mj-cs"/>
              </a:defRPr>
            </a:lvl1pPr>
          </a:lstStyle>
          <a:p>
            <a:pPr lvl="0"/>
            <a:r>
              <a:rPr lang="en-US" dirty="0"/>
              <a:t>EDIT MASTER TEXT STYLES</a:t>
            </a:r>
          </a:p>
        </p:txBody>
      </p:sp>
    </p:spTree>
    <p:custDataLst>
      <p:tags r:id="rId1"/>
    </p:custDataLst>
    <p:extLst>
      <p:ext uri="{BB962C8B-B14F-4D97-AF65-F5344CB8AC3E}">
        <p14:creationId xmlns:p14="http://schemas.microsoft.com/office/powerpoint/2010/main" val="22751242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os="302">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4 image &amp; text horizontal">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t>17/08/2023</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6" name="Text Placeholder 7"/>
          <p:cNvSpPr>
            <a:spLocks noGrp="1"/>
          </p:cNvSpPr>
          <p:nvPr>
            <p:ph type="body" sz="quarter" idx="16"/>
          </p:nvPr>
        </p:nvSpPr>
        <p:spPr>
          <a:xfrm>
            <a:off x="377758" y="5365115"/>
            <a:ext cx="11334817" cy="304800"/>
          </a:xfrm>
        </p:spPr>
        <p:txBody>
          <a:bodyPr>
            <a:noAutofit/>
          </a:bodyPr>
          <a:lstStyle>
            <a:lvl1pPr>
              <a:defRPr sz="1000" b="0">
                <a:solidFill>
                  <a:schemeClr val="bg2"/>
                </a:solidFill>
              </a:defRPr>
            </a:lvl1pPr>
          </a:lstStyle>
          <a:p>
            <a:pPr lvl="0"/>
            <a:r>
              <a:rPr lang="en-US" dirty="0"/>
              <a:t>Edit Master text styles</a:t>
            </a:r>
          </a:p>
        </p:txBody>
      </p:sp>
      <p:sp>
        <p:nvSpPr>
          <p:cNvPr id="9" name="Text Placeholder 6"/>
          <p:cNvSpPr>
            <a:spLocks noGrp="1"/>
          </p:cNvSpPr>
          <p:nvPr>
            <p:ph type="body" sz="quarter" idx="13"/>
          </p:nvPr>
        </p:nvSpPr>
        <p:spPr>
          <a:xfrm>
            <a:off x="377759" y="3831702"/>
            <a:ext cx="2792238" cy="1443039"/>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p:txBody>
      </p:sp>
      <p:cxnSp>
        <p:nvCxnSpPr>
          <p:cNvPr id="10" name="Straight Connector 9"/>
          <p:cNvCxnSpPr/>
          <p:nvPr userDrawn="1"/>
        </p:nvCxnSpPr>
        <p:spPr>
          <a:xfrm>
            <a:off x="487997" y="3685540"/>
            <a:ext cx="26820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2" name="Text Placeholder 6"/>
          <p:cNvSpPr>
            <a:spLocks noGrp="1"/>
          </p:cNvSpPr>
          <p:nvPr>
            <p:ph type="body" sz="quarter" idx="17"/>
          </p:nvPr>
        </p:nvSpPr>
        <p:spPr>
          <a:xfrm>
            <a:off x="3337118" y="3822699"/>
            <a:ext cx="2680405" cy="1443039"/>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p:txBody>
      </p:sp>
      <p:cxnSp>
        <p:nvCxnSpPr>
          <p:cNvPr id="13" name="Straight Connector 12"/>
          <p:cNvCxnSpPr/>
          <p:nvPr userDrawn="1"/>
        </p:nvCxnSpPr>
        <p:spPr>
          <a:xfrm>
            <a:off x="3330340" y="3685540"/>
            <a:ext cx="26820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4" name="Text Placeholder 6"/>
          <p:cNvSpPr>
            <a:spLocks noGrp="1"/>
          </p:cNvSpPr>
          <p:nvPr>
            <p:ph type="body" sz="quarter" idx="18"/>
          </p:nvPr>
        </p:nvSpPr>
        <p:spPr>
          <a:xfrm>
            <a:off x="6184644" y="3822699"/>
            <a:ext cx="2680405" cy="1443039"/>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p:txBody>
      </p:sp>
      <p:cxnSp>
        <p:nvCxnSpPr>
          <p:cNvPr id="22" name="Straight Connector 21"/>
          <p:cNvCxnSpPr/>
          <p:nvPr userDrawn="1"/>
        </p:nvCxnSpPr>
        <p:spPr>
          <a:xfrm>
            <a:off x="6181255" y="3685540"/>
            <a:ext cx="26820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27" name="Picture Placeholder 16">
            <a:extLst>
              <a:ext uri="{FF2B5EF4-FFF2-40B4-BE49-F238E27FC236}">
                <a16:creationId xmlns:a16="http://schemas.microsoft.com/office/drawing/2014/main" id="{CCB00622-CF55-4D6B-A1E3-FEDA9C507933}"/>
              </a:ext>
            </a:extLst>
          </p:cNvPr>
          <p:cNvSpPr>
            <a:spLocks noGrp="1"/>
          </p:cNvSpPr>
          <p:nvPr>
            <p:ph type="pic" sz="quarter" idx="23"/>
          </p:nvPr>
        </p:nvSpPr>
        <p:spPr>
          <a:xfrm>
            <a:off x="479425" y="1428750"/>
            <a:ext cx="2680405" cy="2106774"/>
          </a:xfrm>
          <a:solidFill>
            <a:schemeClr val="bg1">
              <a:lumMod val="85000"/>
            </a:schemeClr>
          </a:solidFill>
        </p:spPr>
        <p:txBody>
          <a:bodyPr/>
          <a:lstStyle/>
          <a:p>
            <a:endParaRPr lang="en-GB" dirty="0"/>
          </a:p>
        </p:txBody>
      </p:sp>
      <p:sp>
        <p:nvSpPr>
          <p:cNvPr id="28" name="Picture Placeholder 16">
            <a:extLst>
              <a:ext uri="{FF2B5EF4-FFF2-40B4-BE49-F238E27FC236}">
                <a16:creationId xmlns:a16="http://schemas.microsoft.com/office/drawing/2014/main" id="{2B88D738-52E2-4893-86C8-E779DC5CA1A3}"/>
              </a:ext>
            </a:extLst>
          </p:cNvPr>
          <p:cNvSpPr>
            <a:spLocks noGrp="1"/>
          </p:cNvSpPr>
          <p:nvPr>
            <p:ph type="pic" sz="quarter" idx="24"/>
          </p:nvPr>
        </p:nvSpPr>
        <p:spPr>
          <a:xfrm>
            <a:off x="3330340" y="1428750"/>
            <a:ext cx="2680405" cy="2106774"/>
          </a:xfrm>
          <a:solidFill>
            <a:schemeClr val="bg1">
              <a:lumMod val="85000"/>
            </a:schemeClr>
          </a:solidFill>
        </p:spPr>
        <p:txBody>
          <a:bodyPr/>
          <a:lstStyle/>
          <a:p>
            <a:endParaRPr lang="en-GB"/>
          </a:p>
        </p:txBody>
      </p:sp>
      <p:sp>
        <p:nvSpPr>
          <p:cNvPr id="29" name="Picture Placeholder 16">
            <a:extLst>
              <a:ext uri="{FF2B5EF4-FFF2-40B4-BE49-F238E27FC236}">
                <a16:creationId xmlns:a16="http://schemas.microsoft.com/office/drawing/2014/main" id="{796217F8-03C9-4D68-93B3-20FA2E83EE1B}"/>
              </a:ext>
            </a:extLst>
          </p:cNvPr>
          <p:cNvSpPr>
            <a:spLocks noGrp="1"/>
          </p:cNvSpPr>
          <p:nvPr>
            <p:ph type="pic" sz="quarter" idx="25"/>
          </p:nvPr>
        </p:nvSpPr>
        <p:spPr>
          <a:xfrm>
            <a:off x="6181255" y="1428750"/>
            <a:ext cx="2680405" cy="2106774"/>
          </a:xfrm>
          <a:solidFill>
            <a:schemeClr val="bg1">
              <a:lumMod val="85000"/>
            </a:schemeClr>
          </a:solidFill>
        </p:spPr>
        <p:txBody>
          <a:bodyPr/>
          <a:lstStyle/>
          <a:p>
            <a:endParaRPr lang="en-GB" dirty="0"/>
          </a:p>
        </p:txBody>
      </p:sp>
      <p:sp>
        <p:nvSpPr>
          <p:cNvPr id="30" name="Picture Placeholder 16">
            <a:extLst>
              <a:ext uri="{FF2B5EF4-FFF2-40B4-BE49-F238E27FC236}">
                <a16:creationId xmlns:a16="http://schemas.microsoft.com/office/drawing/2014/main" id="{2723B1CA-8DFB-497B-9F08-8CA0C90D7E3E}"/>
              </a:ext>
            </a:extLst>
          </p:cNvPr>
          <p:cNvSpPr>
            <a:spLocks noGrp="1"/>
          </p:cNvSpPr>
          <p:nvPr>
            <p:ph type="pic" sz="quarter" idx="26"/>
          </p:nvPr>
        </p:nvSpPr>
        <p:spPr>
          <a:xfrm>
            <a:off x="9032169" y="1428750"/>
            <a:ext cx="2680405" cy="2106774"/>
          </a:xfrm>
          <a:solidFill>
            <a:schemeClr val="bg1">
              <a:lumMod val="85000"/>
            </a:schemeClr>
          </a:solidFill>
        </p:spPr>
        <p:txBody>
          <a:bodyPr/>
          <a:lstStyle/>
          <a:p>
            <a:endParaRPr lang="en-GB" dirty="0"/>
          </a:p>
        </p:txBody>
      </p:sp>
      <p:cxnSp>
        <p:nvCxnSpPr>
          <p:cNvPr id="31" name="Straight Connector 30">
            <a:extLst>
              <a:ext uri="{FF2B5EF4-FFF2-40B4-BE49-F238E27FC236}">
                <a16:creationId xmlns:a16="http://schemas.microsoft.com/office/drawing/2014/main" id="{B54C563D-6383-41D0-9D47-C959095D88EA}"/>
              </a:ext>
            </a:extLst>
          </p:cNvPr>
          <p:cNvCxnSpPr/>
          <p:nvPr userDrawn="1"/>
        </p:nvCxnSpPr>
        <p:spPr>
          <a:xfrm>
            <a:off x="9030574" y="3685540"/>
            <a:ext cx="26820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32" name="Text Placeholder 6">
            <a:extLst>
              <a:ext uri="{FF2B5EF4-FFF2-40B4-BE49-F238E27FC236}">
                <a16:creationId xmlns:a16="http://schemas.microsoft.com/office/drawing/2014/main" id="{334F0F9F-7167-4551-BFAC-B216392DF765}"/>
              </a:ext>
            </a:extLst>
          </p:cNvPr>
          <p:cNvSpPr>
            <a:spLocks noGrp="1"/>
          </p:cNvSpPr>
          <p:nvPr>
            <p:ph type="body" sz="quarter" idx="27"/>
          </p:nvPr>
        </p:nvSpPr>
        <p:spPr>
          <a:xfrm>
            <a:off x="9032170" y="3822699"/>
            <a:ext cx="2680405" cy="1443039"/>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p:txBody>
      </p:sp>
    </p:spTree>
    <p:custDataLst>
      <p:tags r:id="rId1"/>
    </p:custDataLst>
    <p:extLst>
      <p:ext uri="{BB962C8B-B14F-4D97-AF65-F5344CB8AC3E}">
        <p14:creationId xmlns:p14="http://schemas.microsoft.com/office/powerpoint/2010/main" val="6463998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orient="horz" pos="278">
          <p15:clr>
            <a:srgbClr val="FBAE40"/>
          </p15:clr>
        </p15:guide>
      </p15:sldGuideLst>
    </p:ext>
  </p:extLst>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71476" y="359944"/>
            <a:ext cx="11341099" cy="1021181"/>
          </a:xfrm>
        </p:spPr>
        <p:txBody>
          <a:body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BA435CD6-AC1A-48F4-9A33-6BC45A388324}" type="datetimeFigureOut">
              <a:rPr lang="en-GB" smtClean="0"/>
              <a:t>17/08/2023</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767ED36E-508C-41A7-BF74-999E767EAA9E}" type="slidenum">
              <a:rPr lang="en-GB" smtClean="0"/>
              <a:t>‹#›</a:t>
            </a:fld>
            <a:endParaRPr lang="en-GB"/>
          </a:p>
        </p:txBody>
      </p:sp>
      <p:sp>
        <p:nvSpPr>
          <p:cNvPr id="10" name="Text Placeholder 7"/>
          <p:cNvSpPr>
            <a:spLocks noGrp="1"/>
          </p:cNvSpPr>
          <p:nvPr>
            <p:ph type="body" sz="quarter" idx="15"/>
          </p:nvPr>
        </p:nvSpPr>
        <p:spPr>
          <a:xfrm>
            <a:off x="377758" y="5365115"/>
            <a:ext cx="11334817" cy="304800"/>
          </a:xfrm>
        </p:spPr>
        <p:txBody>
          <a:bodyPr>
            <a:noAutofit/>
          </a:bodyPr>
          <a:lstStyle>
            <a:lvl1pPr>
              <a:defRPr sz="1000" b="0">
                <a:solidFill>
                  <a:schemeClr val="bg2"/>
                </a:solidFill>
              </a:defRPr>
            </a:lvl1pPr>
          </a:lstStyle>
          <a:p>
            <a:pPr lvl="0"/>
            <a:r>
              <a:rPr lang="en-US"/>
              <a:t>Edit Master text styles</a:t>
            </a:r>
          </a:p>
        </p:txBody>
      </p:sp>
    </p:spTree>
    <p:custDataLst>
      <p:tags r:id="rId1"/>
    </p:custDataLst>
    <p:extLst>
      <p:ext uri="{BB962C8B-B14F-4D97-AF65-F5344CB8AC3E}">
        <p14:creationId xmlns:p14="http://schemas.microsoft.com/office/powerpoint/2010/main" val="11001528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p:cSld name="Title &amp;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71476" y="359944"/>
            <a:ext cx="11341099" cy="1021181"/>
          </a:xfrm>
        </p:spPr>
        <p:txBody>
          <a:bodyPr/>
          <a:lstStyle>
            <a:lvl1pPr>
              <a:defRPr/>
            </a:lvl1pPr>
          </a:lstStyle>
          <a:p>
            <a:r>
              <a:rPr lang="en-US" dirty="0"/>
              <a:t>Click to edit </a:t>
            </a:r>
            <a:br>
              <a:rPr lang="en-US" dirty="0"/>
            </a:br>
            <a:r>
              <a:rPr lang="en-US" dirty="0"/>
              <a:t>Master title style</a:t>
            </a:r>
            <a:endParaRPr lang="en-GB" dirty="0"/>
          </a:p>
        </p:txBody>
      </p:sp>
      <p:sp>
        <p:nvSpPr>
          <p:cNvPr id="3" name="Date Placeholder 2"/>
          <p:cNvSpPr>
            <a:spLocks noGrp="1"/>
          </p:cNvSpPr>
          <p:nvPr>
            <p:ph type="dt" sz="half" idx="10"/>
          </p:nvPr>
        </p:nvSpPr>
        <p:spPr/>
        <p:txBody>
          <a:bodyPr/>
          <a:lstStyle/>
          <a:p>
            <a:fld id="{BA435CD6-AC1A-48F4-9A33-6BC45A388324}" type="datetimeFigureOut">
              <a:rPr lang="en-GB" smtClean="0"/>
              <a:t>17/08/2023</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767ED36E-508C-41A7-BF74-999E767EAA9E}" type="slidenum">
              <a:rPr lang="en-GB" smtClean="0"/>
              <a:t>‹#›</a:t>
            </a:fld>
            <a:endParaRPr lang="en-GB"/>
          </a:p>
        </p:txBody>
      </p:sp>
      <p:sp>
        <p:nvSpPr>
          <p:cNvPr id="9" name="Content Placeholder 7"/>
          <p:cNvSpPr>
            <a:spLocks noGrp="1"/>
          </p:cNvSpPr>
          <p:nvPr>
            <p:ph sz="quarter" idx="14"/>
          </p:nvPr>
        </p:nvSpPr>
        <p:spPr>
          <a:xfrm>
            <a:off x="379142" y="1614207"/>
            <a:ext cx="11296031" cy="365153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0" name="Text Placeholder 7"/>
          <p:cNvSpPr>
            <a:spLocks noGrp="1"/>
          </p:cNvSpPr>
          <p:nvPr>
            <p:ph type="body" sz="quarter" idx="15"/>
          </p:nvPr>
        </p:nvSpPr>
        <p:spPr>
          <a:xfrm>
            <a:off x="377757" y="5365115"/>
            <a:ext cx="5718243"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377"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cxnSp>
        <p:nvCxnSpPr>
          <p:cNvPr id="8" name="Straight Connector 7"/>
          <p:cNvCxnSpPr/>
          <p:nvPr/>
        </p:nvCxnSpPr>
        <p:spPr>
          <a:xfrm>
            <a:off x="479426" y="1428751"/>
            <a:ext cx="11233151"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10513848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p:cSld name="Two column content">
    <p:spTree>
      <p:nvGrpSpPr>
        <p:cNvPr id="1" name=""/>
        <p:cNvGrpSpPr/>
        <p:nvPr/>
      </p:nvGrpSpPr>
      <p:grpSpPr>
        <a:xfrm>
          <a:off x="0" y="0"/>
          <a:ext cx="0" cy="0"/>
          <a:chOff x="0" y="0"/>
          <a:chExt cx="0" cy="0"/>
        </a:xfrm>
      </p:grpSpPr>
      <p:sp>
        <p:nvSpPr>
          <p:cNvPr id="2" name="Title 1"/>
          <p:cNvSpPr>
            <a:spLocks noGrp="1"/>
          </p:cNvSpPr>
          <p:nvPr>
            <p:ph type="title"/>
          </p:nvPr>
        </p:nvSpPr>
        <p:spPr>
          <a:xfrm>
            <a:off x="371476" y="359944"/>
            <a:ext cx="11341099" cy="1021181"/>
          </a:xfrm>
        </p:spPr>
        <p:txBody>
          <a:body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BA435CD6-AC1A-48F4-9A33-6BC45A388324}" type="datetimeFigureOut">
              <a:rPr lang="en-GB" smtClean="0"/>
              <a:t>17/08/2023</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767ED36E-508C-41A7-BF74-999E767EAA9E}" type="slidenum">
              <a:rPr lang="en-GB" smtClean="0"/>
              <a:t>‹#›</a:t>
            </a:fld>
            <a:endParaRPr lang="en-GB"/>
          </a:p>
        </p:txBody>
      </p:sp>
      <p:sp>
        <p:nvSpPr>
          <p:cNvPr id="9" name="Content Placeholder 7"/>
          <p:cNvSpPr>
            <a:spLocks noGrp="1"/>
          </p:cNvSpPr>
          <p:nvPr>
            <p:ph sz="quarter" idx="14"/>
          </p:nvPr>
        </p:nvSpPr>
        <p:spPr>
          <a:xfrm>
            <a:off x="379143" y="1614207"/>
            <a:ext cx="5562600" cy="365153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0" name="Text Placeholder 7"/>
          <p:cNvSpPr>
            <a:spLocks noGrp="1"/>
          </p:cNvSpPr>
          <p:nvPr>
            <p:ph type="body" sz="quarter" idx="15"/>
          </p:nvPr>
        </p:nvSpPr>
        <p:spPr>
          <a:xfrm>
            <a:off x="377757" y="5365115"/>
            <a:ext cx="5718243"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377"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cxnSp>
        <p:nvCxnSpPr>
          <p:cNvPr id="8" name="Straight Connector 7"/>
          <p:cNvCxnSpPr/>
          <p:nvPr/>
        </p:nvCxnSpPr>
        <p:spPr>
          <a:xfrm>
            <a:off x="479425" y="1428751"/>
            <a:ext cx="5531635"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1" name="Content Placeholder 7"/>
          <p:cNvSpPr>
            <a:spLocks noGrp="1"/>
          </p:cNvSpPr>
          <p:nvPr>
            <p:ph sz="quarter" idx="16"/>
          </p:nvPr>
        </p:nvSpPr>
        <p:spPr>
          <a:xfrm>
            <a:off x="6096000" y="1614207"/>
            <a:ext cx="5562600" cy="365153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cxnSp>
        <p:nvCxnSpPr>
          <p:cNvPr id="12" name="Straight Connector 11"/>
          <p:cNvCxnSpPr/>
          <p:nvPr/>
        </p:nvCxnSpPr>
        <p:spPr>
          <a:xfrm>
            <a:off x="6196284" y="1428751"/>
            <a:ext cx="5531635"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14889466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p:cSld name="Text &amp; graph">
    <p:spTree>
      <p:nvGrpSpPr>
        <p:cNvPr id="1" name=""/>
        <p:cNvGrpSpPr/>
        <p:nvPr/>
      </p:nvGrpSpPr>
      <p:grpSpPr>
        <a:xfrm>
          <a:off x="0" y="0"/>
          <a:ext cx="0" cy="0"/>
          <a:chOff x="0" y="0"/>
          <a:chExt cx="0" cy="0"/>
        </a:xfrm>
      </p:grpSpPr>
      <p:sp>
        <p:nvSpPr>
          <p:cNvPr id="8" name="Content Placeholder 7"/>
          <p:cNvSpPr>
            <a:spLocks noGrp="1"/>
          </p:cNvSpPr>
          <p:nvPr>
            <p:ph sz="quarter" idx="15"/>
          </p:nvPr>
        </p:nvSpPr>
        <p:spPr>
          <a:xfrm>
            <a:off x="6272053" y="359945"/>
            <a:ext cx="5594827" cy="519757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BA435CD6-AC1A-48F4-9A33-6BC45A388324}" type="datetimeFigureOut">
              <a:rPr lang="en-GB" smtClean="0"/>
              <a:t>17/08/2023</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767ED36E-508C-41A7-BF74-999E767EAA9E}" type="slidenum">
              <a:rPr lang="en-GB" smtClean="0"/>
              <a:t>‹#›</a:t>
            </a:fld>
            <a:endParaRPr lang="en-GB"/>
          </a:p>
        </p:txBody>
      </p:sp>
      <p:sp>
        <p:nvSpPr>
          <p:cNvPr id="7" name="Text Placeholder 6"/>
          <p:cNvSpPr>
            <a:spLocks noGrp="1"/>
          </p:cNvSpPr>
          <p:nvPr>
            <p:ph type="body" sz="quarter" idx="13"/>
          </p:nvPr>
        </p:nvSpPr>
        <p:spPr>
          <a:xfrm>
            <a:off x="377759" y="1614208"/>
            <a:ext cx="4368867" cy="365153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cxnSp>
        <p:nvCxnSpPr>
          <p:cNvPr id="10" name="Straight Connector 9"/>
          <p:cNvCxnSpPr/>
          <p:nvPr/>
        </p:nvCxnSpPr>
        <p:spPr>
          <a:xfrm>
            <a:off x="479425" y="1428751"/>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3" name="Text Placeholder 7"/>
          <p:cNvSpPr>
            <a:spLocks noGrp="1"/>
          </p:cNvSpPr>
          <p:nvPr>
            <p:ph type="body" sz="quarter" idx="16"/>
          </p:nvPr>
        </p:nvSpPr>
        <p:spPr>
          <a:xfrm>
            <a:off x="377759"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377"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spTree>
    <p:custDataLst>
      <p:tags r:id="rId1"/>
    </p:custDataLst>
    <p:extLst>
      <p:ext uri="{BB962C8B-B14F-4D97-AF65-F5344CB8AC3E}">
        <p14:creationId xmlns:p14="http://schemas.microsoft.com/office/powerpoint/2010/main" val="5890137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orient="horz" pos="278">
          <p15:clr>
            <a:srgbClr val="FBAE40"/>
          </p15:clr>
        </p15:guide>
      </p15:sldGuideLst>
    </p:ext>
  </p:extLst>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p:cSld name="Text &amp; half page im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BA435CD6-AC1A-48F4-9A33-6BC45A388324}" type="datetimeFigureOut">
              <a:rPr lang="en-GB" smtClean="0"/>
              <a:t>17/08/2023</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767ED36E-508C-41A7-BF74-999E767EAA9E}" type="slidenum">
              <a:rPr lang="en-GB" smtClean="0"/>
              <a:t>‹#›</a:t>
            </a:fld>
            <a:endParaRPr lang="en-GB"/>
          </a:p>
        </p:txBody>
      </p:sp>
      <p:sp>
        <p:nvSpPr>
          <p:cNvPr id="7" name="Text Placeholder 6"/>
          <p:cNvSpPr>
            <a:spLocks noGrp="1"/>
          </p:cNvSpPr>
          <p:nvPr>
            <p:ph type="body" sz="quarter" idx="13"/>
          </p:nvPr>
        </p:nvSpPr>
        <p:spPr>
          <a:xfrm>
            <a:off x="377759" y="1614208"/>
            <a:ext cx="4368867" cy="3651531"/>
          </a:xfrm>
        </p:spPr>
        <p:txBody>
          <a:bodyPr/>
          <a:lstStyle>
            <a:lvl1pPr>
              <a:defRPr>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9" name="Picture Placeholder 8"/>
          <p:cNvSpPr>
            <a:spLocks noGrp="1"/>
          </p:cNvSpPr>
          <p:nvPr>
            <p:ph type="pic" sz="quarter" idx="14"/>
          </p:nvPr>
        </p:nvSpPr>
        <p:spPr>
          <a:xfrm>
            <a:off x="6007893" y="-9729"/>
            <a:ext cx="6184107" cy="5948364"/>
          </a:xfrm>
          <a:prstGeom prst="rect">
            <a:avLst/>
          </a:prstGeom>
          <a:solidFill>
            <a:schemeClr val="bg1">
              <a:lumMod val="85000"/>
            </a:schemeClr>
          </a:solidFill>
        </p:spPr>
        <p:txBody>
          <a:bodyPr/>
          <a:lstStyle/>
          <a:p>
            <a:r>
              <a:rPr lang="en-US"/>
              <a:t>Click icon to add picture</a:t>
            </a:r>
            <a:endParaRPr lang="en-GB" dirty="0"/>
          </a:p>
        </p:txBody>
      </p:sp>
      <p:cxnSp>
        <p:nvCxnSpPr>
          <p:cNvPr id="10" name="Straight Connector 9"/>
          <p:cNvCxnSpPr/>
          <p:nvPr/>
        </p:nvCxnSpPr>
        <p:spPr>
          <a:xfrm>
            <a:off x="479425" y="1428751"/>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8" name="Text Placeholder 7"/>
          <p:cNvSpPr>
            <a:spLocks noGrp="1"/>
          </p:cNvSpPr>
          <p:nvPr>
            <p:ph type="body" sz="quarter" idx="15"/>
          </p:nvPr>
        </p:nvSpPr>
        <p:spPr>
          <a:xfrm>
            <a:off x="377759"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377"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spTree>
    <p:custDataLst>
      <p:tags r:id="rId1"/>
    </p:custDataLst>
    <p:extLst>
      <p:ext uri="{BB962C8B-B14F-4D97-AF65-F5344CB8AC3E}">
        <p14:creationId xmlns:p14="http://schemas.microsoft.com/office/powerpoint/2010/main" val="34626753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p:cSld name="3 image &amp; text horizontal">
    <p:spTree>
      <p:nvGrpSpPr>
        <p:cNvPr id="1" name=""/>
        <p:cNvGrpSpPr/>
        <p:nvPr/>
      </p:nvGrpSpPr>
      <p:grpSpPr>
        <a:xfrm>
          <a:off x="0" y="0"/>
          <a:ext cx="0" cy="0"/>
          <a:chOff x="0" y="0"/>
          <a:chExt cx="0" cy="0"/>
        </a:xfrm>
      </p:grpSpPr>
      <p:sp>
        <p:nvSpPr>
          <p:cNvPr id="2" name="Title 1"/>
          <p:cNvSpPr>
            <a:spLocks noGrp="1"/>
          </p:cNvSpPr>
          <p:nvPr>
            <p:ph type="title"/>
          </p:nvPr>
        </p:nvSpPr>
        <p:spPr>
          <a:xfrm>
            <a:off x="371476" y="359944"/>
            <a:ext cx="11341099" cy="1021181"/>
          </a:xfrm>
        </p:spPr>
        <p:txBody>
          <a:body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BA435CD6-AC1A-48F4-9A33-6BC45A388324}" type="datetimeFigureOut">
              <a:rPr lang="en-GB" smtClean="0"/>
              <a:t>17/08/2023</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767ED36E-508C-41A7-BF74-999E767EAA9E}" type="slidenum">
              <a:rPr lang="en-GB" smtClean="0"/>
              <a:t>‹#›</a:t>
            </a:fld>
            <a:endParaRPr lang="en-GB"/>
          </a:p>
        </p:txBody>
      </p:sp>
      <p:sp>
        <p:nvSpPr>
          <p:cNvPr id="6" name="Text Placeholder 7"/>
          <p:cNvSpPr>
            <a:spLocks noGrp="1"/>
          </p:cNvSpPr>
          <p:nvPr>
            <p:ph type="body" sz="quarter" idx="16"/>
          </p:nvPr>
        </p:nvSpPr>
        <p:spPr>
          <a:xfrm>
            <a:off x="377760" y="5365115"/>
            <a:ext cx="11334817" cy="304800"/>
          </a:xfrm>
        </p:spPr>
        <p:txBody>
          <a:bodyPr>
            <a:noAutofit/>
          </a:bodyPr>
          <a:lstStyle>
            <a:lvl1pPr>
              <a:defRPr sz="1000" b="0">
                <a:solidFill>
                  <a:schemeClr val="bg2"/>
                </a:solidFill>
              </a:defRPr>
            </a:lvl1pPr>
          </a:lstStyle>
          <a:p>
            <a:pPr lvl="0"/>
            <a:r>
              <a:rPr lang="en-US"/>
              <a:t>Edit Master text styles</a:t>
            </a:r>
          </a:p>
        </p:txBody>
      </p:sp>
      <p:sp>
        <p:nvSpPr>
          <p:cNvPr id="9" name="Text Placeholder 6"/>
          <p:cNvSpPr>
            <a:spLocks noGrp="1"/>
          </p:cNvSpPr>
          <p:nvPr>
            <p:ph type="body" sz="quarter" idx="13"/>
          </p:nvPr>
        </p:nvSpPr>
        <p:spPr>
          <a:xfrm>
            <a:off x="377759" y="3831703"/>
            <a:ext cx="3713547" cy="1443039"/>
          </a:xfrm>
        </p:spPr>
        <p:txBody>
          <a:bodyPr/>
          <a:lstStyle/>
          <a:p>
            <a:pPr lvl="0"/>
            <a:r>
              <a:rPr lang="en-US"/>
              <a:t>Edit Master text styles</a:t>
            </a:r>
          </a:p>
          <a:p>
            <a:pPr lvl="1"/>
            <a:r>
              <a:rPr lang="en-US"/>
              <a:t>Second level</a:t>
            </a:r>
          </a:p>
          <a:p>
            <a:pPr lvl="2"/>
            <a:r>
              <a:rPr lang="en-US"/>
              <a:t>Third level</a:t>
            </a:r>
          </a:p>
          <a:p>
            <a:pPr lvl="3"/>
            <a:r>
              <a:rPr lang="en-US"/>
              <a:t>Fourth level</a:t>
            </a:r>
          </a:p>
        </p:txBody>
      </p:sp>
      <p:cxnSp>
        <p:nvCxnSpPr>
          <p:cNvPr id="10" name="Straight Connector 9"/>
          <p:cNvCxnSpPr/>
          <p:nvPr/>
        </p:nvCxnSpPr>
        <p:spPr>
          <a:xfrm>
            <a:off x="487996" y="3685540"/>
            <a:ext cx="36468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2" name="Text Placeholder 6"/>
          <p:cNvSpPr>
            <a:spLocks noGrp="1"/>
          </p:cNvSpPr>
          <p:nvPr>
            <p:ph type="body" sz="quarter" idx="17"/>
          </p:nvPr>
        </p:nvSpPr>
        <p:spPr>
          <a:xfrm>
            <a:off x="4184265" y="3822701"/>
            <a:ext cx="3713547" cy="1443039"/>
          </a:xfrm>
        </p:spPr>
        <p:txBody>
          <a:bodyPr/>
          <a:lstStyle/>
          <a:p>
            <a:pPr lvl="0"/>
            <a:r>
              <a:rPr lang="en-US"/>
              <a:t>Edit Master text styles</a:t>
            </a:r>
          </a:p>
          <a:p>
            <a:pPr lvl="1"/>
            <a:r>
              <a:rPr lang="en-US"/>
              <a:t>Second level</a:t>
            </a:r>
          </a:p>
          <a:p>
            <a:pPr lvl="2"/>
            <a:r>
              <a:rPr lang="en-US"/>
              <a:t>Third level</a:t>
            </a:r>
          </a:p>
          <a:p>
            <a:pPr lvl="3"/>
            <a:r>
              <a:rPr lang="en-US"/>
              <a:t>Fourth level</a:t>
            </a:r>
          </a:p>
        </p:txBody>
      </p:sp>
      <p:cxnSp>
        <p:nvCxnSpPr>
          <p:cNvPr id="13" name="Straight Connector 12"/>
          <p:cNvCxnSpPr/>
          <p:nvPr/>
        </p:nvCxnSpPr>
        <p:spPr>
          <a:xfrm>
            <a:off x="4273355" y="3685540"/>
            <a:ext cx="36468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4" name="Text Placeholder 6"/>
          <p:cNvSpPr>
            <a:spLocks noGrp="1"/>
          </p:cNvSpPr>
          <p:nvPr>
            <p:ph type="body" sz="quarter" idx="18"/>
          </p:nvPr>
        </p:nvSpPr>
        <p:spPr>
          <a:xfrm>
            <a:off x="7990773" y="3822701"/>
            <a:ext cx="3713547" cy="1443039"/>
          </a:xfrm>
        </p:spPr>
        <p:txBody>
          <a:bodyPr/>
          <a:lstStyle/>
          <a:p>
            <a:pPr lvl="0"/>
            <a:r>
              <a:rPr lang="en-US"/>
              <a:t>Edit Master text styles</a:t>
            </a:r>
          </a:p>
          <a:p>
            <a:pPr lvl="1"/>
            <a:r>
              <a:rPr lang="en-US"/>
              <a:t>Second level</a:t>
            </a:r>
          </a:p>
          <a:p>
            <a:pPr lvl="2"/>
            <a:r>
              <a:rPr lang="en-US"/>
              <a:t>Third level</a:t>
            </a:r>
          </a:p>
          <a:p>
            <a:pPr lvl="3"/>
            <a:r>
              <a:rPr lang="en-US"/>
              <a:t>Fourth level</a:t>
            </a:r>
          </a:p>
        </p:txBody>
      </p:sp>
      <p:cxnSp>
        <p:nvCxnSpPr>
          <p:cNvPr id="22" name="Straight Connector 21"/>
          <p:cNvCxnSpPr/>
          <p:nvPr/>
        </p:nvCxnSpPr>
        <p:spPr>
          <a:xfrm>
            <a:off x="8067285" y="3685540"/>
            <a:ext cx="36468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27" name="Picture Placeholder 8">
            <a:extLst>
              <a:ext uri="{FF2B5EF4-FFF2-40B4-BE49-F238E27FC236}">
                <a16:creationId xmlns:a16="http://schemas.microsoft.com/office/drawing/2014/main" id="{8DFCE19A-1050-41D6-952B-88D1EA6241CC}"/>
              </a:ext>
            </a:extLst>
          </p:cNvPr>
          <p:cNvSpPr>
            <a:spLocks noGrp="1"/>
          </p:cNvSpPr>
          <p:nvPr>
            <p:ph type="pic" sz="quarter" idx="14"/>
          </p:nvPr>
        </p:nvSpPr>
        <p:spPr>
          <a:xfrm>
            <a:off x="4273357" y="1428750"/>
            <a:ext cx="3645289" cy="2106775"/>
          </a:xfrm>
          <a:prstGeom prst="rect">
            <a:avLst/>
          </a:prstGeom>
          <a:solidFill>
            <a:schemeClr val="bg1">
              <a:lumMod val="85000"/>
            </a:schemeClr>
          </a:solidFill>
        </p:spPr>
        <p:txBody>
          <a:bodyPr/>
          <a:lstStyle/>
          <a:p>
            <a:r>
              <a:rPr lang="en-US"/>
              <a:t>Click icon to add picture</a:t>
            </a:r>
            <a:endParaRPr lang="en-GB" dirty="0"/>
          </a:p>
        </p:txBody>
      </p:sp>
      <p:sp>
        <p:nvSpPr>
          <p:cNvPr id="28" name="Picture Placeholder 8">
            <a:extLst>
              <a:ext uri="{FF2B5EF4-FFF2-40B4-BE49-F238E27FC236}">
                <a16:creationId xmlns:a16="http://schemas.microsoft.com/office/drawing/2014/main" id="{474332AB-8E82-4D2C-A077-AD78447B3B65}"/>
              </a:ext>
            </a:extLst>
          </p:cNvPr>
          <p:cNvSpPr>
            <a:spLocks noGrp="1"/>
          </p:cNvSpPr>
          <p:nvPr>
            <p:ph type="pic" sz="quarter" idx="15"/>
          </p:nvPr>
        </p:nvSpPr>
        <p:spPr>
          <a:xfrm>
            <a:off x="8067286" y="1428750"/>
            <a:ext cx="3645289" cy="2106775"/>
          </a:xfrm>
          <a:prstGeom prst="rect">
            <a:avLst/>
          </a:prstGeom>
          <a:solidFill>
            <a:schemeClr val="bg1">
              <a:lumMod val="85000"/>
            </a:schemeClr>
          </a:solidFill>
        </p:spPr>
        <p:txBody>
          <a:bodyPr/>
          <a:lstStyle/>
          <a:p>
            <a:r>
              <a:rPr lang="en-US"/>
              <a:t>Click icon to add picture</a:t>
            </a:r>
            <a:endParaRPr lang="en-GB" dirty="0"/>
          </a:p>
        </p:txBody>
      </p:sp>
      <p:sp>
        <p:nvSpPr>
          <p:cNvPr id="29" name="Picture Placeholder 8">
            <a:extLst>
              <a:ext uri="{FF2B5EF4-FFF2-40B4-BE49-F238E27FC236}">
                <a16:creationId xmlns:a16="http://schemas.microsoft.com/office/drawing/2014/main" id="{44395837-4037-4FBC-A80F-2DFA7942FF5A}"/>
              </a:ext>
            </a:extLst>
          </p:cNvPr>
          <p:cNvSpPr>
            <a:spLocks noGrp="1"/>
          </p:cNvSpPr>
          <p:nvPr>
            <p:ph type="pic" sz="quarter" idx="22"/>
          </p:nvPr>
        </p:nvSpPr>
        <p:spPr>
          <a:xfrm>
            <a:off x="479426" y="1428750"/>
            <a:ext cx="3645289" cy="2106775"/>
          </a:xfrm>
          <a:prstGeom prst="rect">
            <a:avLst/>
          </a:prstGeom>
          <a:solidFill>
            <a:schemeClr val="bg1">
              <a:lumMod val="85000"/>
            </a:schemeClr>
          </a:solidFill>
        </p:spPr>
        <p:txBody>
          <a:bodyPr/>
          <a:lstStyle/>
          <a:p>
            <a:r>
              <a:rPr lang="en-US"/>
              <a:t>Click icon to add picture</a:t>
            </a:r>
            <a:endParaRPr lang="en-GB" dirty="0"/>
          </a:p>
        </p:txBody>
      </p:sp>
    </p:spTree>
    <p:custDataLst>
      <p:tags r:id="rId1"/>
    </p:custDataLst>
    <p:extLst>
      <p:ext uri="{BB962C8B-B14F-4D97-AF65-F5344CB8AC3E}">
        <p14:creationId xmlns:p14="http://schemas.microsoft.com/office/powerpoint/2010/main" val="1594357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orient="horz" pos="278">
          <p15:clr>
            <a:srgbClr val="FBAE40"/>
          </p15:clr>
        </p15:guide>
      </p15:sldGuideLst>
    </p:ext>
  </p:extLst>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p:cSld name="4 image &amp; text horizontal">
    <p:spTree>
      <p:nvGrpSpPr>
        <p:cNvPr id="1" name=""/>
        <p:cNvGrpSpPr/>
        <p:nvPr/>
      </p:nvGrpSpPr>
      <p:grpSpPr>
        <a:xfrm>
          <a:off x="0" y="0"/>
          <a:ext cx="0" cy="0"/>
          <a:chOff x="0" y="0"/>
          <a:chExt cx="0" cy="0"/>
        </a:xfrm>
      </p:grpSpPr>
      <p:sp>
        <p:nvSpPr>
          <p:cNvPr id="2" name="Title 1"/>
          <p:cNvSpPr>
            <a:spLocks noGrp="1"/>
          </p:cNvSpPr>
          <p:nvPr>
            <p:ph type="title"/>
          </p:nvPr>
        </p:nvSpPr>
        <p:spPr>
          <a:xfrm>
            <a:off x="371476" y="359944"/>
            <a:ext cx="11341099" cy="1021181"/>
          </a:xfrm>
        </p:spPr>
        <p:txBody>
          <a:body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BA435CD6-AC1A-48F4-9A33-6BC45A388324}" type="datetimeFigureOut">
              <a:rPr lang="en-GB" smtClean="0"/>
              <a:t>17/08/2023</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767ED36E-508C-41A7-BF74-999E767EAA9E}" type="slidenum">
              <a:rPr lang="en-GB" smtClean="0"/>
              <a:t>‹#›</a:t>
            </a:fld>
            <a:endParaRPr lang="en-GB"/>
          </a:p>
        </p:txBody>
      </p:sp>
      <p:sp>
        <p:nvSpPr>
          <p:cNvPr id="6" name="Text Placeholder 7"/>
          <p:cNvSpPr>
            <a:spLocks noGrp="1"/>
          </p:cNvSpPr>
          <p:nvPr>
            <p:ph type="body" sz="quarter" idx="16"/>
          </p:nvPr>
        </p:nvSpPr>
        <p:spPr>
          <a:xfrm>
            <a:off x="377760" y="5365115"/>
            <a:ext cx="11334817" cy="304800"/>
          </a:xfrm>
        </p:spPr>
        <p:txBody>
          <a:bodyPr>
            <a:noAutofit/>
          </a:bodyPr>
          <a:lstStyle>
            <a:lvl1pPr>
              <a:defRPr sz="1000" b="0">
                <a:solidFill>
                  <a:schemeClr val="bg2"/>
                </a:solidFill>
              </a:defRPr>
            </a:lvl1pPr>
          </a:lstStyle>
          <a:p>
            <a:pPr lvl="0"/>
            <a:r>
              <a:rPr lang="en-US"/>
              <a:t>Edit Master text styles</a:t>
            </a:r>
          </a:p>
        </p:txBody>
      </p:sp>
      <p:sp>
        <p:nvSpPr>
          <p:cNvPr id="9" name="Text Placeholder 6"/>
          <p:cNvSpPr>
            <a:spLocks noGrp="1"/>
          </p:cNvSpPr>
          <p:nvPr>
            <p:ph type="body" sz="quarter" idx="13"/>
          </p:nvPr>
        </p:nvSpPr>
        <p:spPr>
          <a:xfrm>
            <a:off x="377759" y="3831703"/>
            <a:ext cx="2792239" cy="1443039"/>
          </a:xfrm>
        </p:spPr>
        <p:txBody>
          <a:bodyPr/>
          <a:lstStyle/>
          <a:p>
            <a:pPr lvl="0"/>
            <a:r>
              <a:rPr lang="en-US"/>
              <a:t>Edit Master text styles</a:t>
            </a:r>
          </a:p>
          <a:p>
            <a:pPr lvl="1"/>
            <a:r>
              <a:rPr lang="en-US"/>
              <a:t>Second level</a:t>
            </a:r>
          </a:p>
          <a:p>
            <a:pPr lvl="2"/>
            <a:r>
              <a:rPr lang="en-US"/>
              <a:t>Third level</a:t>
            </a:r>
          </a:p>
          <a:p>
            <a:pPr lvl="3"/>
            <a:r>
              <a:rPr lang="en-US"/>
              <a:t>Fourth level</a:t>
            </a:r>
          </a:p>
        </p:txBody>
      </p:sp>
      <p:cxnSp>
        <p:nvCxnSpPr>
          <p:cNvPr id="10" name="Straight Connector 9"/>
          <p:cNvCxnSpPr/>
          <p:nvPr/>
        </p:nvCxnSpPr>
        <p:spPr>
          <a:xfrm>
            <a:off x="487997" y="3685540"/>
            <a:ext cx="26820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2" name="Text Placeholder 6"/>
          <p:cNvSpPr>
            <a:spLocks noGrp="1"/>
          </p:cNvSpPr>
          <p:nvPr>
            <p:ph type="body" sz="quarter" idx="17"/>
          </p:nvPr>
        </p:nvSpPr>
        <p:spPr>
          <a:xfrm>
            <a:off x="3337119" y="3822701"/>
            <a:ext cx="2680405" cy="1443039"/>
          </a:xfrm>
        </p:spPr>
        <p:txBody>
          <a:bodyPr/>
          <a:lstStyle/>
          <a:p>
            <a:pPr lvl="0"/>
            <a:r>
              <a:rPr lang="en-US"/>
              <a:t>Edit Master text styles</a:t>
            </a:r>
          </a:p>
          <a:p>
            <a:pPr lvl="1"/>
            <a:r>
              <a:rPr lang="en-US"/>
              <a:t>Second level</a:t>
            </a:r>
          </a:p>
          <a:p>
            <a:pPr lvl="2"/>
            <a:r>
              <a:rPr lang="en-US"/>
              <a:t>Third level</a:t>
            </a:r>
          </a:p>
          <a:p>
            <a:pPr lvl="3"/>
            <a:r>
              <a:rPr lang="en-US"/>
              <a:t>Fourth level</a:t>
            </a:r>
          </a:p>
        </p:txBody>
      </p:sp>
      <p:cxnSp>
        <p:nvCxnSpPr>
          <p:cNvPr id="13" name="Straight Connector 12"/>
          <p:cNvCxnSpPr/>
          <p:nvPr/>
        </p:nvCxnSpPr>
        <p:spPr>
          <a:xfrm>
            <a:off x="3330340" y="3685540"/>
            <a:ext cx="26820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4" name="Text Placeholder 6"/>
          <p:cNvSpPr>
            <a:spLocks noGrp="1"/>
          </p:cNvSpPr>
          <p:nvPr>
            <p:ph type="body" sz="quarter" idx="18"/>
          </p:nvPr>
        </p:nvSpPr>
        <p:spPr>
          <a:xfrm>
            <a:off x="6184644" y="3822701"/>
            <a:ext cx="2680405" cy="1443039"/>
          </a:xfrm>
        </p:spPr>
        <p:txBody>
          <a:bodyPr/>
          <a:lstStyle/>
          <a:p>
            <a:pPr lvl="0"/>
            <a:r>
              <a:rPr lang="en-US"/>
              <a:t>Edit Master text styles</a:t>
            </a:r>
          </a:p>
          <a:p>
            <a:pPr lvl="1"/>
            <a:r>
              <a:rPr lang="en-US"/>
              <a:t>Second level</a:t>
            </a:r>
          </a:p>
          <a:p>
            <a:pPr lvl="2"/>
            <a:r>
              <a:rPr lang="en-US"/>
              <a:t>Third level</a:t>
            </a:r>
          </a:p>
          <a:p>
            <a:pPr lvl="3"/>
            <a:r>
              <a:rPr lang="en-US"/>
              <a:t>Fourth level</a:t>
            </a:r>
          </a:p>
        </p:txBody>
      </p:sp>
      <p:cxnSp>
        <p:nvCxnSpPr>
          <p:cNvPr id="22" name="Straight Connector 21"/>
          <p:cNvCxnSpPr/>
          <p:nvPr/>
        </p:nvCxnSpPr>
        <p:spPr>
          <a:xfrm>
            <a:off x="6181255" y="3685540"/>
            <a:ext cx="26820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27" name="Picture Placeholder 16">
            <a:extLst>
              <a:ext uri="{FF2B5EF4-FFF2-40B4-BE49-F238E27FC236}">
                <a16:creationId xmlns:a16="http://schemas.microsoft.com/office/drawing/2014/main" id="{CCB00622-CF55-4D6B-A1E3-FEDA9C507933}"/>
              </a:ext>
            </a:extLst>
          </p:cNvPr>
          <p:cNvSpPr>
            <a:spLocks noGrp="1"/>
          </p:cNvSpPr>
          <p:nvPr>
            <p:ph type="pic" sz="quarter" idx="23"/>
          </p:nvPr>
        </p:nvSpPr>
        <p:spPr>
          <a:xfrm>
            <a:off x="479426" y="1428750"/>
            <a:ext cx="2680405" cy="2106775"/>
          </a:xfrm>
          <a:solidFill>
            <a:schemeClr val="bg1">
              <a:lumMod val="85000"/>
            </a:schemeClr>
          </a:solidFill>
        </p:spPr>
        <p:txBody>
          <a:bodyPr/>
          <a:lstStyle/>
          <a:p>
            <a:r>
              <a:rPr lang="en-US"/>
              <a:t>Click icon to add picture</a:t>
            </a:r>
            <a:endParaRPr lang="en-GB" dirty="0"/>
          </a:p>
        </p:txBody>
      </p:sp>
      <p:sp>
        <p:nvSpPr>
          <p:cNvPr id="28" name="Picture Placeholder 16">
            <a:extLst>
              <a:ext uri="{FF2B5EF4-FFF2-40B4-BE49-F238E27FC236}">
                <a16:creationId xmlns:a16="http://schemas.microsoft.com/office/drawing/2014/main" id="{2B88D738-52E2-4893-86C8-E779DC5CA1A3}"/>
              </a:ext>
            </a:extLst>
          </p:cNvPr>
          <p:cNvSpPr>
            <a:spLocks noGrp="1"/>
          </p:cNvSpPr>
          <p:nvPr>
            <p:ph type="pic" sz="quarter" idx="24"/>
          </p:nvPr>
        </p:nvSpPr>
        <p:spPr>
          <a:xfrm>
            <a:off x="3330340" y="1428750"/>
            <a:ext cx="2680405" cy="2106775"/>
          </a:xfrm>
          <a:solidFill>
            <a:schemeClr val="bg1">
              <a:lumMod val="85000"/>
            </a:schemeClr>
          </a:solidFill>
        </p:spPr>
        <p:txBody>
          <a:bodyPr/>
          <a:lstStyle/>
          <a:p>
            <a:r>
              <a:rPr lang="en-US"/>
              <a:t>Click icon to add picture</a:t>
            </a:r>
            <a:endParaRPr lang="en-GB"/>
          </a:p>
        </p:txBody>
      </p:sp>
      <p:sp>
        <p:nvSpPr>
          <p:cNvPr id="29" name="Picture Placeholder 16">
            <a:extLst>
              <a:ext uri="{FF2B5EF4-FFF2-40B4-BE49-F238E27FC236}">
                <a16:creationId xmlns:a16="http://schemas.microsoft.com/office/drawing/2014/main" id="{796217F8-03C9-4D68-93B3-20FA2E83EE1B}"/>
              </a:ext>
            </a:extLst>
          </p:cNvPr>
          <p:cNvSpPr>
            <a:spLocks noGrp="1"/>
          </p:cNvSpPr>
          <p:nvPr>
            <p:ph type="pic" sz="quarter" idx="25"/>
          </p:nvPr>
        </p:nvSpPr>
        <p:spPr>
          <a:xfrm>
            <a:off x="6181256" y="1428750"/>
            <a:ext cx="2680405" cy="2106775"/>
          </a:xfrm>
          <a:solidFill>
            <a:schemeClr val="bg1">
              <a:lumMod val="85000"/>
            </a:schemeClr>
          </a:solidFill>
        </p:spPr>
        <p:txBody>
          <a:bodyPr/>
          <a:lstStyle/>
          <a:p>
            <a:r>
              <a:rPr lang="en-US"/>
              <a:t>Click icon to add picture</a:t>
            </a:r>
            <a:endParaRPr lang="en-GB" dirty="0"/>
          </a:p>
        </p:txBody>
      </p:sp>
      <p:sp>
        <p:nvSpPr>
          <p:cNvPr id="30" name="Picture Placeholder 16">
            <a:extLst>
              <a:ext uri="{FF2B5EF4-FFF2-40B4-BE49-F238E27FC236}">
                <a16:creationId xmlns:a16="http://schemas.microsoft.com/office/drawing/2014/main" id="{2723B1CA-8DFB-497B-9F08-8CA0C90D7E3E}"/>
              </a:ext>
            </a:extLst>
          </p:cNvPr>
          <p:cNvSpPr>
            <a:spLocks noGrp="1"/>
          </p:cNvSpPr>
          <p:nvPr>
            <p:ph type="pic" sz="quarter" idx="26"/>
          </p:nvPr>
        </p:nvSpPr>
        <p:spPr>
          <a:xfrm>
            <a:off x="9032170" y="1428750"/>
            <a:ext cx="2680405" cy="2106775"/>
          </a:xfrm>
          <a:solidFill>
            <a:schemeClr val="bg1">
              <a:lumMod val="85000"/>
            </a:schemeClr>
          </a:solidFill>
        </p:spPr>
        <p:txBody>
          <a:bodyPr/>
          <a:lstStyle/>
          <a:p>
            <a:r>
              <a:rPr lang="en-US"/>
              <a:t>Click icon to add picture</a:t>
            </a:r>
            <a:endParaRPr lang="en-GB" dirty="0"/>
          </a:p>
        </p:txBody>
      </p:sp>
      <p:cxnSp>
        <p:nvCxnSpPr>
          <p:cNvPr id="31" name="Straight Connector 30">
            <a:extLst>
              <a:ext uri="{FF2B5EF4-FFF2-40B4-BE49-F238E27FC236}">
                <a16:creationId xmlns:a16="http://schemas.microsoft.com/office/drawing/2014/main" id="{B54C563D-6383-41D0-9D47-C959095D88EA}"/>
              </a:ext>
            </a:extLst>
          </p:cNvPr>
          <p:cNvCxnSpPr/>
          <p:nvPr/>
        </p:nvCxnSpPr>
        <p:spPr>
          <a:xfrm>
            <a:off x="9030575" y="3685540"/>
            <a:ext cx="26820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32" name="Text Placeholder 6">
            <a:extLst>
              <a:ext uri="{FF2B5EF4-FFF2-40B4-BE49-F238E27FC236}">
                <a16:creationId xmlns:a16="http://schemas.microsoft.com/office/drawing/2014/main" id="{334F0F9F-7167-4551-BFAC-B216392DF765}"/>
              </a:ext>
            </a:extLst>
          </p:cNvPr>
          <p:cNvSpPr>
            <a:spLocks noGrp="1"/>
          </p:cNvSpPr>
          <p:nvPr>
            <p:ph type="body" sz="quarter" idx="27"/>
          </p:nvPr>
        </p:nvSpPr>
        <p:spPr>
          <a:xfrm>
            <a:off x="9032171" y="3822701"/>
            <a:ext cx="2680405" cy="1443039"/>
          </a:xfrm>
        </p:spPr>
        <p:txBody>
          <a:bodyPr/>
          <a:lstStyle/>
          <a:p>
            <a:pPr lvl="0"/>
            <a:r>
              <a:rPr lang="en-US"/>
              <a:t>Edit Master text styles</a:t>
            </a:r>
          </a:p>
          <a:p>
            <a:pPr lvl="1"/>
            <a:r>
              <a:rPr lang="en-US"/>
              <a:t>Second level</a:t>
            </a:r>
          </a:p>
          <a:p>
            <a:pPr lvl="2"/>
            <a:r>
              <a:rPr lang="en-US"/>
              <a:t>Third level</a:t>
            </a:r>
          </a:p>
          <a:p>
            <a:pPr lvl="3"/>
            <a:r>
              <a:rPr lang="en-US"/>
              <a:t>Fourth level</a:t>
            </a:r>
          </a:p>
        </p:txBody>
      </p:sp>
    </p:spTree>
    <p:custDataLst>
      <p:tags r:id="rId1"/>
    </p:custDataLst>
    <p:extLst>
      <p:ext uri="{BB962C8B-B14F-4D97-AF65-F5344CB8AC3E}">
        <p14:creationId xmlns:p14="http://schemas.microsoft.com/office/powerpoint/2010/main" val="7816375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orient="horz" pos="278">
          <p15:clr>
            <a:srgbClr val="FBAE40"/>
          </p15:clr>
        </p15:guide>
      </p15:sldGuideLst>
    </p:ext>
  </p:extLst>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p:cSld name="4x Portrait image">
    <p:spTree>
      <p:nvGrpSpPr>
        <p:cNvPr id="1" name=""/>
        <p:cNvGrpSpPr/>
        <p:nvPr/>
      </p:nvGrpSpPr>
      <p:grpSpPr>
        <a:xfrm>
          <a:off x="0" y="0"/>
          <a:ext cx="0" cy="0"/>
          <a:chOff x="0" y="0"/>
          <a:chExt cx="0" cy="0"/>
        </a:xfrm>
      </p:grpSpPr>
      <p:sp>
        <p:nvSpPr>
          <p:cNvPr id="2" name="Title 1"/>
          <p:cNvSpPr>
            <a:spLocks noGrp="1"/>
          </p:cNvSpPr>
          <p:nvPr>
            <p:ph type="title"/>
          </p:nvPr>
        </p:nvSpPr>
        <p:spPr>
          <a:xfrm>
            <a:off x="371476" y="359944"/>
            <a:ext cx="11341099" cy="1021181"/>
          </a:xfrm>
        </p:spPr>
        <p:txBody>
          <a:body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BA435CD6-AC1A-48F4-9A33-6BC45A388324}" type="datetimeFigureOut">
              <a:rPr lang="en-GB" smtClean="0"/>
              <a:t>17/08/2023</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767ED36E-508C-41A7-BF74-999E767EAA9E}" type="slidenum">
              <a:rPr lang="en-GB" smtClean="0"/>
              <a:t>‹#›</a:t>
            </a:fld>
            <a:endParaRPr lang="en-GB"/>
          </a:p>
        </p:txBody>
      </p:sp>
      <p:sp>
        <p:nvSpPr>
          <p:cNvPr id="6" name="Text Placeholder 7"/>
          <p:cNvSpPr>
            <a:spLocks noGrp="1"/>
          </p:cNvSpPr>
          <p:nvPr>
            <p:ph type="body" sz="quarter" idx="16"/>
          </p:nvPr>
        </p:nvSpPr>
        <p:spPr>
          <a:xfrm>
            <a:off x="377760" y="5365115"/>
            <a:ext cx="11334817" cy="304800"/>
          </a:xfrm>
        </p:spPr>
        <p:txBody>
          <a:bodyPr>
            <a:noAutofit/>
          </a:bodyPr>
          <a:lstStyle>
            <a:lvl1pPr>
              <a:defRPr sz="1000" b="0">
                <a:solidFill>
                  <a:schemeClr val="bg2"/>
                </a:solidFill>
              </a:defRPr>
            </a:lvl1pPr>
          </a:lstStyle>
          <a:p>
            <a:pPr lvl="0"/>
            <a:r>
              <a:rPr lang="en-US"/>
              <a:t>Edit Master text styles</a:t>
            </a:r>
          </a:p>
        </p:txBody>
      </p:sp>
      <p:sp>
        <p:nvSpPr>
          <p:cNvPr id="17" name="Picture Placeholder 16"/>
          <p:cNvSpPr>
            <a:spLocks noGrp="1"/>
          </p:cNvSpPr>
          <p:nvPr>
            <p:ph type="pic" sz="quarter" idx="19"/>
          </p:nvPr>
        </p:nvSpPr>
        <p:spPr>
          <a:xfrm>
            <a:off x="479426" y="1428751"/>
            <a:ext cx="2680405" cy="3836988"/>
          </a:xfrm>
          <a:solidFill>
            <a:schemeClr val="bg1">
              <a:lumMod val="85000"/>
            </a:schemeClr>
          </a:solidFill>
        </p:spPr>
        <p:txBody>
          <a:bodyPr/>
          <a:lstStyle/>
          <a:p>
            <a:r>
              <a:rPr lang="en-US"/>
              <a:t>Click icon to add picture</a:t>
            </a:r>
            <a:endParaRPr lang="en-GB" dirty="0"/>
          </a:p>
        </p:txBody>
      </p:sp>
      <p:sp>
        <p:nvSpPr>
          <p:cNvPr id="20" name="Picture Placeholder 16"/>
          <p:cNvSpPr>
            <a:spLocks noGrp="1"/>
          </p:cNvSpPr>
          <p:nvPr>
            <p:ph type="pic" sz="quarter" idx="20"/>
          </p:nvPr>
        </p:nvSpPr>
        <p:spPr>
          <a:xfrm>
            <a:off x="3330340" y="1428751"/>
            <a:ext cx="2680405" cy="3836988"/>
          </a:xfrm>
          <a:solidFill>
            <a:schemeClr val="bg1">
              <a:lumMod val="85000"/>
            </a:schemeClr>
          </a:solidFill>
        </p:spPr>
        <p:txBody>
          <a:bodyPr/>
          <a:lstStyle/>
          <a:p>
            <a:r>
              <a:rPr lang="en-US"/>
              <a:t>Click icon to add picture</a:t>
            </a:r>
            <a:endParaRPr lang="en-GB"/>
          </a:p>
        </p:txBody>
      </p:sp>
      <p:sp>
        <p:nvSpPr>
          <p:cNvPr id="21" name="Picture Placeholder 16"/>
          <p:cNvSpPr>
            <a:spLocks noGrp="1"/>
          </p:cNvSpPr>
          <p:nvPr>
            <p:ph type="pic" sz="quarter" idx="21"/>
          </p:nvPr>
        </p:nvSpPr>
        <p:spPr>
          <a:xfrm>
            <a:off x="6181256" y="1428751"/>
            <a:ext cx="2680405" cy="3836988"/>
          </a:xfrm>
          <a:solidFill>
            <a:schemeClr val="bg1">
              <a:lumMod val="85000"/>
            </a:schemeClr>
          </a:solidFill>
        </p:spPr>
        <p:txBody>
          <a:bodyPr/>
          <a:lstStyle/>
          <a:p>
            <a:r>
              <a:rPr lang="en-US"/>
              <a:t>Click icon to add picture</a:t>
            </a:r>
            <a:endParaRPr lang="en-GB" dirty="0"/>
          </a:p>
        </p:txBody>
      </p:sp>
      <p:sp>
        <p:nvSpPr>
          <p:cNvPr id="18" name="Picture Placeholder 16"/>
          <p:cNvSpPr>
            <a:spLocks noGrp="1"/>
          </p:cNvSpPr>
          <p:nvPr>
            <p:ph type="pic" sz="quarter" idx="22"/>
          </p:nvPr>
        </p:nvSpPr>
        <p:spPr>
          <a:xfrm>
            <a:off x="9032170" y="1428751"/>
            <a:ext cx="2680405" cy="3836988"/>
          </a:xfrm>
          <a:solidFill>
            <a:schemeClr val="bg1">
              <a:lumMod val="85000"/>
            </a:schemeClr>
          </a:solidFill>
        </p:spPr>
        <p:txBody>
          <a:bodyPr/>
          <a:lstStyle/>
          <a:p>
            <a:r>
              <a:rPr lang="en-US"/>
              <a:t>Click icon to add picture</a:t>
            </a:r>
            <a:endParaRPr lang="en-GB" dirty="0"/>
          </a:p>
        </p:txBody>
      </p:sp>
    </p:spTree>
    <p:custDataLst>
      <p:tags r:id="rId1"/>
    </p:custDataLst>
    <p:extLst>
      <p:ext uri="{BB962C8B-B14F-4D97-AF65-F5344CB8AC3E}">
        <p14:creationId xmlns:p14="http://schemas.microsoft.com/office/powerpoint/2010/main" val="13634497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orient="horz" pos="278">
          <p15:clr>
            <a:srgbClr val="FBAE40"/>
          </p15:clr>
        </p15:guide>
      </p15:sldGuideLst>
    </p:ext>
  </p:extLst>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p:cSld name="Text &amp; one im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BA435CD6-AC1A-48F4-9A33-6BC45A388324}" type="datetimeFigureOut">
              <a:rPr lang="en-GB" smtClean="0"/>
              <a:t>17/08/2023</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767ED36E-508C-41A7-BF74-999E767EAA9E}" type="slidenum">
              <a:rPr lang="en-GB" smtClean="0"/>
              <a:t>‹#›</a:t>
            </a:fld>
            <a:endParaRPr lang="en-GB"/>
          </a:p>
        </p:txBody>
      </p:sp>
      <p:sp>
        <p:nvSpPr>
          <p:cNvPr id="7" name="Text Placeholder 6"/>
          <p:cNvSpPr>
            <a:spLocks noGrp="1"/>
          </p:cNvSpPr>
          <p:nvPr>
            <p:ph type="body" sz="quarter" idx="13"/>
          </p:nvPr>
        </p:nvSpPr>
        <p:spPr>
          <a:xfrm>
            <a:off x="377759" y="1614207"/>
            <a:ext cx="4368867" cy="371174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9" name="Picture Placeholder 8"/>
          <p:cNvSpPr>
            <a:spLocks noGrp="1"/>
          </p:cNvSpPr>
          <p:nvPr>
            <p:ph type="pic" sz="quarter" idx="14"/>
          </p:nvPr>
        </p:nvSpPr>
        <p:spPr>
          <a:xfrm>
            <a:off x="5369669" y="1428751"/>
            <a:ext cx="6342907" cy="3836988"/>
          </a:xfrm>
          <a:prstGeom prst="rect">
            <a:avLst/>
          </a:prstGeom>
          <a:solidFill>
            <a:schemeClr val="bg1">
              <a:lumMod val="85000"/>
            </a:schemeClr>
          </a:solidFill>
        </p:spPr>
        <p:txBody>
          <a:bodyPr/>
          <a:lstStyle/>
          <a:p>
            <a:r>
              <a:rPr lang="en-US"/>
              <a:t>Click icon to add picture</a:t>
            </a:r>
            <a:endParaRPr lang="en-GB" dirty="0"/>
          </a:p>
        </p:txBody>
      </p:sp>
      <p:cxnSp>
        <p:nvCxnSpPr>
          <p:cNvPr id="10" name="Straight Connector 9"/>
          <p:cNvCxnSpPr/>
          <p:nvPr/>
        </p:nvCxnSpPr>
        <p:spPr>
          <a:xfrm>
            <a:off x="479425" y="1428751"/>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1" name="Text Placeholder 7"/>
          <p:cNvSpPr>
            <a:spLocks noGrp="1"/>
          </p:cNvSpPr>
          <p:nvPr>
            <p:ph type="body" sz="quarter" idx="15"/>
          </p:nvPr>
        </p:nvSpPr>
        <p:spPr>
          <a:xfrm>
            <a:off x="377759"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377"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spTree>
    <p:custDataLst>
      <p:tags r:id="rId1"/>
    </p:custDataLst>
    <p:extLst>
      <p:ext uri="{BB962C8B-B14F-4D97-AF65-F5344CB8AC3E}">
        <p14:creationId xmlns:p14="http://schemas.microsoft.com/office/powerpoint/2010/main" val="31569322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p:cSld name="Text &amp; two imag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BA435CD6-AC1A-48F4-9A33-6BC45A388324}" type="datetimeFigureOut">
              <a:rPr lang="en-GB" smtClean="0"/>
              <a:t>17/08/2023</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767ED36E-508C-41A7-BF74-999E767EAA9E}" type="slidenum">
              <a:rPr lang="en-GB" smtClean="0"/>
              <a:t>‹#›</a:t>
            </a:fld>
            <a:endParaRPr lang="en-GB"/>
          </a:p>
        </p:txBody>
      </p:sp>
      <p:sp>
        <p:nvSpPr>
          <p:cNvPr id="7" name="Text Placeholder 6"/>
          <p:cNvSpPr>
            <a:spLocks noGrp="1"/>
          </p:cNvSpPr>
          <p:nvPr>
            <p:ph type="body" sz="quarter" idx="13"/>
          </p:nvPr>
        </p:nvSpPr>
        <p:spPr>
          <a:xfrm>
            <a:off x="377757" y="1614207"/>
            <a:ext cx="5442019" cy="371174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9" name="Picture Placeholder 8"/>
          <p:cNvSpPr>
            <a:spLocks noGrp="1"/>
          </p:cNvSpPr>
          <p:nvPr>
            <p:ph type="pic" sz="quarter" idx="14"/>
          </p:nvPr>
        </p:nvSpPr>
        <p:spPr>
          <a:xfrm>
            <a:off x="7373568" y="447474"/>
            <a:ext cx="4339009" cy="2322372"/>
          </a:xfrm>
          <a:prstGeom prst="rect">
            <a:avLst/>
          </a:prstGeom>
          <a:solidFill>
            <a:schemeClr val="bg1">
              <a:lumMod val="85000"/>
            </a:schemeClr>
          </a:solidFill>
        </p:spPr>
        <p:txBody>
          <a:bodyPr/>
          <a:lstStyle/>
          <a:p>
            <a:r>
              <a:rPr lang="en-US"/>
              <a:t>Click icon to add picture</a:t>
            </a:r>
            <a:endParaRPr lang="en-GB" dirty="0"/>
          </a:p>
        </p:txBody>
      </p:sp>
      <p:cxnSp>
        <p:nvCxnSpPr>
          <p:cNvPr id="10" name="Straight Connector 9"/>
          <p:cNvCxnSpPr/>
          <p:nvPr/>
        </p:nvCxnSpPr>
        <p:spPr>
          <a:xfrm>
            <a:off x="479426" y="1428751"/>
            <a:ext cx="5340351"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1" name="Picture Placeholder 8"/>
          <p:cNvSpPr>
            <a:spLocks noGrp="1"/>
          </p:cNvSpPr>
          <p:nvPr>
            <p:ph type="pic" sz="quarter" idx="15"/>
          </p:nvPr>
        </p:nvSpPr>
        <p:spPr>
          <a:xfrm>
            <a:off x="7373568" y="2943367"/>
            <a:ext cx="4339009" cy="2322372"/>
          </a:xfrm>
          <a:prstGeom prst="rect">
            <a:avLst/>
          </a:prstGeom>
          <a:solidFill>
            <a:schemeClr val="bg1">
              <a:lumMod val="85000"/>
            </a:schemeClr>
          </a:solidFill>
        </p:spPr>
        <p:txBody>
          <a:bodyPr/>
          <a:lstStyle/>
          <a:p>
            <a:r>
              <a:rPr lang="en-US"/>
              <a:t>Click icon to add picture</a:t>
            </a:r>
            <a:endParaRPr lang="en-GB" dirty="0"/>
          </a:p>
        </p:txBody>
      </p:sp>
      <p:sp>
        <p:nvSpPr>
          <p:cNvPr id="12" name="Text Placeholder 7"/>
          <p:cNvSpPr>
            <a:spLocks noGrp="1"/>
          </p:cNvSpPr>
          <p:nvPr>
            <p:ph type="body" sz="quarter" idx="16"/>
          </p:nvPr>
        </p:nvSpPr>
        <p:spPr>
          <a:xfrm>
            <a:off x="377759"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377"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spTree>
    <p:custDataLst>
      <p:tags r:id="rId1"/>
    </p:custDataLst>
    <p:extLst>
      <p:ext uri="{BB962C8B-B14F-4D97-AF65-F5344CB8AC3E}">
        <p14:creationId xmlns:p14="http://schemas.microsoft.com/office/powerpoint/2010/main" val="8335551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image" Target="../media/image1.jpe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tags" Target="../tags/tag2.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42.xml"/><Relationship Id="rId18" Type="http://schemas.openxmlformats.org/officeDocument/2006/relationships/slideLayout" Target="../slideLayouts/slideLayout47.xml"/><Relationship Id="rId26" Type="http://schemas.openxmlformats.org/officeDocument/2006/relationships/slideLayout" Target="../slideLayouts/slideLayout55.xml"/><Relationship Id="rId3" Type="http://schemas.openxmlformats.org/officeDocument/2006/relationships/slideLayout" Target="../slideLayouts/slideLayout32.xml"/><Relationship Id="rId21" Type="http://schemas.openxmlformats.org/officeDocument/2006/relationships/slideLayout" Target="../slideLayouts/slideLayout50.xml"/><Relationship Id="rId7" Type="http://schemas.openxmlformats.org/officeDocument/2006/relationships/slideLayout" Target="../slideLayouts/slideLayout36.xml"/><Relationship Id="rId12" Type="http://schemas.openxmlformats.org/officeDocument/2006/relationships/slideLayout" Target="../slideLayouts/slideLayout41.xml"/><Relationship Id="rId17" Type="http://schemas.openxmlformats.org/officeDocument/2006/relationships/slideLayout" Target="../slideLayouts/slideLayout46.xml"/><Relationship Id="rId25" Type="http://schemas.openxmlformats.org/officeDocument/2006/relationships/slideLayout" Target="../slideLayouts/slideLayout54.xml"/><Relationship Id="rId33" Type="http://schemas.openxmlformats.org/officeDocument/2006/relationships/image" Target="../media/image1.jpeg"/><Relationship Id="rId2" Type="http://schemas.openxmlformats.org/officeDocument/2006/relationships/slideLayout" Target="../slideLayouts/slideLayout31.xml"/><Relationship Id="rId16" Type="http://schemas.openxmlformats.org/officeDocument/2006/relationships/slideLayout" Target="../slideLayouts/slideLayout45.xml"/><Relationship Id="rId20" Type="http://schemas.openxmlformats.org/officeDocument/2006/relationships/slideLayout" Target="../slideLayouts/slideLayout49.xml"/><Relationship Id="rId29" Type="http://schemas.openxmlformats.org/officeDocument/2006/relationships/slideLayout" Target="../slideLayouts/slideLayout58.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24" Type="http://schemas.openxmlformats.org/officeDocument/2006/relationships/slideLayout" Target="../slideLayouts/slideLayout53.xml"/><Relationship Id="rId32" Type="http://schemas.openxmlformats.org/officeDocument/2006/relationships/tags" Target="../tags/tag32.xml"/><Relationship Id="rId5" Type="http://schemas.openxmlformats.org/officeDocument/2006/relationships/slideLayout" Target="../slideLayouts/slideLayout34.xml"/><Relationship Id="rId15" Type="http://schemas.openxmlformats.org/officeDocument/2006/relationships/slideLayout" Target="../slideLayouts/slideLayout44.xml"/><Relationship Id="rId23" Type="http://schemas.openxmlformats.org/officeDocument/2006/relationships/slideLayout" Target="../slideLayouts/slideLayout52.xml"/><Relationship Id="rId28" Type="http://schemas.openxmlformats.org/officeDocument/2006/relationships/slideLayout" Target="../slideLayouts/slideLayout57.xml"/><Relationship Id="rId10" Type="http://schemas.openxmlformats.org/officeDocument/2006/relationships/slideLayout" Target="../slideLayouts/slideLayout39.xml"/><Relationship Id="rId19" Type="http://schemas.openxmlformats.org/officeDocument/2006/relationships/slideLayout" Target="../slideLayouts/slideLayout48.xml"/><Relationship Id="rId31" Type="http://schemas.openxmlformats.org/officeDocument/2006/relationships/theme" Target="../theme/theme2.xml"/><Relationship Id="rId4" Type="http://schemas.openxmlformats.org/officeDocument/2006/relationships/slideLayout" Target="../slideLayouts/slideLayout33.xml"/><Relationship Id="rId9" Type="http://schemas.openxmlformats.org/officeDocument/2006/relationships/slideLayout" Target="../slideLayouts/slideLayout38.xml"/><Relationship Id="rId14" Type="http://schemas.openxmlformats.org/officeDocument/2006/relationships/slideLayout" Target="../slideLayouts/slideLayout43.xml"/><Relationship Id="rId22" Type="http://schemas.openxmlformats.org/officeDocument/2006/relationships/slideLayout" Target="../slideLayouts/slideLayout51.xml"/><Relationship Id="rId27" Type="http://schemas.openxmlformats.org/officeDocument/2006/relationships/slideLayout" Target="../slideLayouts/slideLayout56.xml"/><Relationship Id="rId30" Type="http://schemas.openxmlformats.org/officeDocument/2006/relationships/slideLayout" Target="../slideLayouts/slideLayout59.xml"/><Relationship Id="rId8" Type="http://schemas.openxmlformats.org/officeDocument/2006/relationships/slideLayout" Target="../slideLayouts/slideLayout3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67.xml"/><Relationship Id="rId13" Type="http://schemas.openxmlformats.org/officeDocument/2006/relationships/slideLayout" Target="../slideLayouts/slideLayout72.xml"/><Relationship Id="rId18" Type="http://schemas.openxmlformats.org/officeDocument/2006/relationships/slideLayout" Target="../slideLayouts/slideLayout77.xml"/><Relationship Id="rId26" Type="http://schemas.openxmlformats.org/officeDocument/2006/relationships/slideLayout" Target="../slideLayouts/slideLayout85.xml"/><Relationship Id="rId3" Type="http://schemas.openxmlformats.org/officeDocument/2006/relationships/slideLayout" Target="../slideLayouts/slideLayout62.xml"/><Relationship Id="rId21" Type="http://schemas.openxmlformats.org/officeDocument/2006/relationships/slideLayout" Target="../slideLayouts/slideLayout80.xml"/><Relationship Id="rId7" Type="http://schemas.openxmlformats.org/officeDocument/2006/relationships/slideLayout" Target="../slideLayouts/slideLayout66.xml"/><Relationship Id="rId12" Type="http://schemas.openxmlformats.org/officeDocument/2006/relationships/slideLayout" Target="../slideLayouts/slideLayout71.xml"/><Relationship Id="rId17" Type="http://schemas.openxmlformats.org/officeDocument/2006/relationships/slideLayout" Target="../slideLayouts/slideLayout76.xml"/><Relationship Id="rId25" Type="http://schemas.openxmlformats.org/officeDocument/2006/relationships/slideLayout" Target="../slideLayouts/slideLayout84.xml"/><Relationship Id="rId2" Type="http://schemas.openxmlformats.org/officeDocument/2006/relationships/slideLayout" Target="../slideLayouts/slideLayout61.xml"/><Relationship Id="rId16" Type="http://schemas.openxmlformats.org/officeDocument/2006/relationships/slideLayout" Target="../slideLayouts/slideLayout75.xml"/><Relationship Id="rId20" Type="http://schemas.openxmlformats.org/officeDocument/2006/relationships/slideLayout" Target="../slideLayouts/slideLayout79.xml"/><Relationship Id="rId29" Type="http://schemas.openxmlformats.org/officeDocument/2006/relationships/theme" Target="../theme/theme3.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24" Type="http://schemas.openxmlformats.org/officeDocument/2006/relationships/slideLayout" Target="../slideLayouts/slideLayout83.xml"/><Relationship Id="rId5" Type="http://schemas.openxmlformats.org/officeDocument/2006/relationships/slideLayout" Target="../slideLayouts/slideLayout64.xml"/><Relationship Id="rId15" Type="http://schemas.openxmlformats.org/officeDocument/2006/relationships/slideLayout" Target="../slideLayouts/slideLayout74.xml"/><Relationship Id="rId23" Type="http://schemas.openxmlformats.org/officeDocument/2006/relationships/slideLayout" Target="../slideLayouts/slideLayout82.xml"/><Relationship Id="rId28" Type="http://schemas.openxmlformats.org/officeDocument/2006/relationships/slideLayout" Target="../slideLayouts/slideLayout87.xml"/><Relationship Id="rId10" Type="http://schemas.openxmlformats.org/officeDocument/2006/relationships/slideLayout" Target="../slideLayouts/slideLayout69.xml"/><Relationship Id="rId19" Type="http://schemas.openxmlformats.org/officeDocument/2006/relationships/slideLayout" Target="../slideLayouts/slideLayout78.xml"/><Relationship Id="rId31" Type="http://schemas.openxmlformats.org/officeDocument/2006/relationships/image" Target="../media/image1.jpeg"/><Relationship Id="rId4" Type="http://schemas.openxmlformats.org/officeDocument/2006/relationships/slideLayout" Target="../slideLayouts/slideLayout63.xml"/><Relationship Id="rId9" Type="http://schemas.openxmlformats.org/officeDocument/2006/relationships/slideLayout" Target="../slideLayouts/slideLayout68.xml"/><Relationship Id="rId14" Type="http://schemas.openxmlformats.org/officeDocument/2006/relationships/slideLayout" Target="../slideLayouts/slideLayout73.xml"/><Relationship Id="rId22" Type="http://schemas.openxmlformats.org/officeDocument/2006/relationships/slideLayout" Target="../slideLayouts/slideLayout81.xml"/><Relationship Id="rId27" Type="http://schemas.openxmlformats.org/officeDocument/2006/relationships/slideLayout" Target="../slideLayouts/slideLayout86.xml"/><Relationship Id="rId30" Type="http://schemas.openxmlformats.org/officeDocument/2006/relationships/tags" Target="../tags/tag62.xml"/></Relationships>
</file>

<file path=ppt/slideMasters/_rels/slideMaster4.xml.rels><?xml version="1.0" encoding="UTF-8" standalone="yes"?>
<Relationships xmlns="http://schemas.openxmlformats.org/package/2006/relationships"><Relationship Id="rId13" Type="http://schemas.openxmlformats.org/officeDocument/2006/relationships/slideLayout" Target="../slideLayouts/slideLayout100.xml"/><Relationship Id="rId18" Type="http://schemas.openxmlformats.org/officeDocument/2006/relationships/slideLayout" Target="../slideLayouts/slideLayout105.xml"/><Relationship Id="rId26" Type="http://schemas.openxmlformats.org/officeDocument/2006/relationships/slideLayout" Target="../slideLayouts/slideLayout113.xml"/><Relationship Id="rId3" Type="http://schemas.openxmlformats.org/officeDocument/2006/relationships/slideLayout" Target="../slideLayouts/slideLayout90.xml"/><Relationship Id="rId21" Type="http://schemas.openxmlformats.org/officeDocument/2006/relationships/slideLayout" Target="../slideLayouts/slideLayout108.xml"/><Relationship Id="rId7" Type="http://schemas.openxmlformats.org/officeDocument/2006/relationships/slideLayout" Target="../slideLayouts/slideLayout94.xml"/><Relationship Id="rId12" Type="http://schemas.openxmlformats.org/officeDocument/2006/relationships/slideLayout" Target="../slideLayouts/slideLayout99.xml"/><Relationship Id="rId17" Type="http://schemas.openxmlformats.org/officeDocument/2006/relationships/slideLayout" Target="../slideLayouts/slideLayout104.xml"/><Relationship Id="rId25" Type="http://schemas.openxmlformats.org/officeDocument/2006/relationships/slideLayout" Target="../slideLayouts/slideLayout112.xml"/><Relationship Id="rId33" Type="http://schemas.openxmlformats.org/officeDocument/2006/relationships/image" Target="../media/image2.jpeg"/><Relationship Id="rId2" Type="http://schemas.openxmlformats.org/officeDocument/2006/relationships/slideLayout" Target="../slideLayouts/slideLayout89.xml"/><Relationship Id="rId16" Type="http://schemas.openxmlformats.org/officeDocument/2006/relationships/slideLayout" Target="../slideLayouts/slideLayout103.xml"/><Relationship Id="rId20" Type="http://schemas.openxmlformats.org/officeDocument/2006/relationships/slideLayout" Target="../slideLayouts/slideLayout107.xml"/><Relationship Id="rId29" Type="http://schemas.openxmlformats.org/officeDocument/2006/relationships/slideLayout" Target="../slideLayouts/slideLayout116.xml"/><Relationship Id="rId1" Type="http://schemas.openxmlformats.org/officeDocument/2006/relationships/slideLayout" Target="../slideLayouts/slideLayout88.xml"/><Relationship Id="rId6" Type="http://schemas.openxmlformats.org/officeDocument/2006/relationships/slideLayout" Target="../slideLayouts/slideLayout93.xml"/><Relationship Id="rId11" Type="http://schemas.openxmlformats.org/officeDocument/2006/relationships/slideLayout" Target="../slideLayouts/slideLayout98.xml"/><Relationship Id="rId24" Type="http://schemas.openxmlformats.org/officeDocument/2006/relationships/slideLayout" Target="../slideLayouts/slideLayout111.xml"/><Relationship Id="rId32" Type="http://schemas.openxmlformats.org/officeDocument/2006/relationships/tags" Target="../tags/tag90.xml"/><Relationship Id="rId5" Type="http://schemas.openxmlformats.org/officeDocument/2006/relationships/slideLayout" Target="../slideLayouts/slideLayout92.xml"/><Relationship Id="rId15" Type="http://schemas.openxmlformats.org/officeDocument/2006/relationships/slideLayout" Target="../slideLayouts/slideLayout102.xml"/><Relationship Id="rId23" Type="http://schemas.openxmlformats.org/officeDocument/2006/relationships/slideLayout" Target="../slideLayouts/slideLayout110.xml"/><Relationship Id="rId28" Type="http://schemas.openxmlformats.org/officeDocument/2006/relationships/slideLayout" Target="../slideLayouts/slideLayout115.xml"/><Relationship Id="rId10" Type="http://schemas.openxmlformats.org/officeDocument/2006/relationships/slideLayout" Target="../slideLayouts/slideLayout97.xml"/><Relationship Id="rId19" Type="http://schemas.openxmlformats.org/officeDocument/2006/relationships/slideLayout" Target="../slideLayouts/slideLayout106.xml"/><Relationship Id="rId31" Type="http://schemas.openxmlformats.org/officeDocument/2006/relationships/theme" Target="../theme/theme4.xml"/><Relationship Id="rId4" Type="http://schemas.openxmlformats.org/officeDocument/2006/relationships/slideLayout" Target="../slideLayouts/slideLayout91.xml"/><Relationship Id="rId9" Type="http://schemas.openxmlformats.org/officeDocument/2006/relationships/slideLayout" Target="../slideLayouts/slideLayout96.xml"/><Relationship Id="rId14" Type="http://schemas.openxmlformats.org/officeDocument/2006/relationships/slideLayout" Target="../slideLayouts/slideLayout101.xml"/><Relationship Id="rId22" Type="http://schemas.openxmlformats.org/officeDocument/2006/relationships/slideLayout" Target="../slideLayouts/slideLayout109.xml"/><Relationship Id="rId27" Type="http://schemas.openxmlformats.org/officeDocument/2006/relationships/slideLayout" Target="../slideLayouts/slideLayout114.xml"/><Relationship Id="rId30" Type="http://schemas.openxmlformats.org/officeDocument/2006/relationships/slideLayout" Target="../slideLayouts/slideLayout117.xml"/><Relationship Id="rId8" Type="http://schemas.openxmlformats.org/officeDocument/2006/relationships/slideLayout" Target="../slideLayouts/slideLayout9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32" cstate="screen">
            <a:extLst>
              <a:ext uri="{28A0092B-C50C-407E-A947-70E740481C1C}">
                <a14:useLocalDpi xmlns:a14="http://schemas.microsoft.com/office/drawing/2010/main"/>
              </a:ext>
            </a:extLst>
          </a:blip>
          <a:stretch>
            <a:fillRect/>
          </a:stretch>
        </p:blipFill>
        <p:spPr>
          <a:xfrm>
            <a:off x="0" y="5934826"/>
            <a:ext cx="12192000" cy="923174"/>
          </a:xfrm>
          <a:prstGeom prst="rect">
            <a:avLst/>
          </a:prstGeom>
        </p:spPr>
      </p:pic>
      <p:sp>
        <p:nvSpPr>
          <p:cNvPr id="2" name="Title Placeholder 1"/>
          <p:cNvSpPr>
            <a:spLocks noGrp="1"/>
          </p:cNvSpPr>
          <p:nvPr>
            <p:ph type="title"/>
          </p:nvPr>
        </p:nvSpPr>
        <p:spPr>
          <a:xfrm>
            <a:off x="371476" y="359944"/>
            <a:ext cx="5448300" cy="1021181"/>
          </a:xfrm>
          <a:prstGeom prst="rect">
            <a:avLst/>
          </a:prstGeom>
        </p:spPr>
        <p:txBody>
          <a:bodyPr vert="horz" lIns="91440" tIns="45720" rIns="91440" bIns="45720" rtlCol="0" anchor="t">
            <a:normAutofit/>
          </a:bodyPr>
          <a:lstStyle/>
          <a:p>
            <a:r>
              <a:rPr lang="en-US" dirty="0"/>
              <a:t>Click to edit </a:t>
            </a:r>
            <a:br>
              <a:rPr lang="en-US" dirty="0"/>
            </a:br>
            <a:r>
              <a:rPr lang="en-US" dirty="0"/>
              <a:t>Master title style</a:t>
            </a:r>
            <a:endParaRPr lang="en-GB" dirty="0"/>
          </a:p>
        </p:txBody>
      </p:sp>
      <p:sp>
        <p:nvSpPr>
          <p:cNvPr id="4" name="Date Placeholder 3"/>
          <p:cNvSpPr>
            <a:spLocks noGrp="1"/>
          </p:cNvSpPr>
          <p:nvPr>
            <p:ph type="dt" sz="half" idx="2"/>
          </p:nvPr>
        </p:nvSpPr>
        <p:spPr>
          <a:xfrm>
            <a:off x="5644972" y="6390640"/>
            <a:ext cx="892988" cy="365125"/>
          </a:xfrm>
          <a:prstGeom prst="rect">
            <a:avLst/>
          </a:prstGeom>
        </p:spPr>
        <p:txBody>
          <a:bodyPr vert="horz" lIns="91440" tIns="45720" rIns="91440" bIns="45720" rtlCol="0" anchor="ctr"/>
          <a:lstStyle>
            <a:lvl1pPr algn="ctr">
              <a:defRPr sz="1000" b="0">
                <a:solidFill>
                  <a:schemeClr val="bg1"/>
                </a:solidFill>
              </a:defRPr>
            </a:lvl1pPr>
          </a:lstStyle>
          <a:p>
            <a:fld id="{2E6EF22D-7DBE-4099-99F0-B83DD9779912}" type="datetimeFigureOut">
              <a:rPr lang="en-GB" smtClean="0"/>
              <a:pPr/>
              <a:t>17/08/2023</a:t>
            </a:fld>
            <a:endParaRPr lang="en-GB" dirty="0"/>
          </a:p>
        </p:txBody>
      </p:sp>
      <p:sp>
        <p:nvSpPr>
          <p:cNvPr id="5" name="Footer Placeholder 4"/>
          <p:cNvSpPr>
            <a:spLocks noGrp="1"/>
          </p:cNvSpPr>
          <p:nvPr>
            <p:ph type="ftr" sz="quarter" idx="3"/>
          </p:nvPr>
        </p:nvSpPr>
        <p:spPr>
          <a:xfrm>
            <a:off x="792480" y="6390640"/>
            <a:ext cx="4790564" cy="365125"/>
          </a:xfrm>
          <a:prstGeom prst="rect">
            <a:avLst/>
          </a:prstGeom>
        </p:spPr>
        <p:txBody>
          <a:bodyPr vert="horz" lIns="91440" tIns="45720" rIns="91440" bIns="45720" rtlCol="0" anchor="ctr"/>
          <a:lstStyle>
            <a:lvl1pPr algn="l">
              <a:defRPr sz="1000" b="0">
                <a:solidFill>
                  <a:schemeClr val="bg1"/>
                </a:solidFill>
              </a:defRPr>
            </a:lvl1pPr>
          </a:lstStyle>
          <a:p>
            <a:endParaRPr lang="en-GB" dirty="0"/>
          </a:p>
        </p:txBody>
      </p:sp>
      <p:sp>
        <p:nvSpPr>
          <p:cNvPr id="6" name="Slide Number Placeholder 5"/>
          <p:cNvSpPr>
            <a:spLocks noGrp="1"/>
          </p:cNvSpPr>
          <p:nvPr>
            <p:ph type="sldNum" sz="quarter" idx="4"/>
          </p:nvPr>
        </p:nvSpPr>
        <p:spPr>
          <a:xfrm>
            <a:off x="384485" y="6390640"/>
            <a:ext cx="358465" cy="365125"/>
          </a:xfrm>
          <a:prstGeom prst="rect">
            <a:avLst/>
          </a:prstGeom>
        </p:spPr>
        <p:txBody>
          <a:bodyPr vert="horz" lIns="91440" tIns="45720" rIns="91440" bIns="45720" rtlCol="0" anchor="ctr"/>
          <a:lstStyle>
            <a:lvl1pPr algn="l">
              <a:defRPr sz="1000" b="0">
                <a:solidFill>
                  <a:schemeClr val="bg1"/>
                </a:solidFill>
              </a:defRPr>
            </a:lvl1pPr>
          </a:lstStyle>
          <a:p>
            <a:fld id="{6623F64F-6692-49A2-80FF-3D660AAAEE7A}" type="slidenum">
              <a:rPr lang="en-GB" smtClean="0"/>
              <a:pPr/>
              <a:t>‹#›</a:t>
            </a:fld>
            <a:endParaRPr lang="en-GB" dirty="0"/>
          </a:p>
        </p:txBody>
      </p:sp>
      <p:sp>
        <p:nvSpPr>
          <p:cNvPr id="11" name="Text Placeholder 10"/>
          <p:cNvSpPr>
            <a:spLocks noGrp="1"/>
          </p:cNvSpPr>
          <p:nvPr>
            <p:ph type="body" idx="1"/>
          </p:nvPr>
        </p:nvSpPr>
        <p:spPr>
          <a:xfrm>
            <a:off x="377757" y="1614207"/>
            <a:ext cx="11334817" cy="3651531"/>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custDataLst>
      <p:tags r:id="rId31"/>
    </p:custDataLst>
    <p:extLst>
      <p:ext uri="{BB962C8B-B14F-4D97-AF65-F5344CB8AC3E}">
        <p14:creationId xmlns:p14="http://schemas.microsoft.com/office/powerpoint/2010/main" val="2116753593"/>
      </p:ext>
    </p:extLst>
  </p:cSld>
  <p:clrMap bg1="lt1" tx1="dk1" bg2="lt2" tx2="dk2" accent1="accent1" accent2="accent2" accent3="accent3" accent4="accent4" accent5="accent5" accent6="accent6" hlink="hlink" folHlink="folHlink"/>
  <p:sldLayoutIdLst>
    <p:sldLayoutId id="2147483673" r:id="rId1"/>
    <p:sldLayoutId id="2147483684" r:id="rId2"/>
    <p:sldLayoutId id="2147483697" r:id="rId3"/>
    <p:sldLayoutId id="2147483687" r:id="rId4"/>
    <p:sldLayoutId id="2147483825" r:id="rId5"/>
    <p:sldLayoutId id="2147483686" r:id="rId6"/>
    <p:sldLayoutId id="2147483680" r:id="rId7"/>
    <p:sldLayoutId id="2147483678" r:id="rId8"/>
    <p:sldLayoutId id="2147483958" r:id="rId9"/>
    <p:sldLayoutId id="2147483956" r:id="rId10"/>
    <p:sldLayoutId id="2147483681" r:id="rId11"/>
    <p:sldLayoutId id="2147483682" r:id="rId12"/>
    <p:sldLayoutId id="2147483683" r:id="rId13"/>
    <p:sldLayoutId id="2147483957" r:id="rId14"/>
    <p:sldLayoutId id="2147483676" r:id="rId15"/>
    <p:sldLayoutId id="2147483696" r:id="rId16"/>
    <p:sldLayoutId id="2147483685" r:id="rId17"/>
    <p:sldLayoutId id="2147483688" r:id="rId18"/>
    <p:sldLayoutId id="2147483689" r:id="rId19"/>
    <p:sldLayoutId id="2147483690" r:id="rId20"/>
    <p:sldLayoutId id="2147483959" r:id="rId21"/>
    <p:sldLayoutId id="2147483691" r:id="rId22"/>
    <p:sldLayoutId id="2147483692" r:id="rId23"/>
    <p:sldLayoutId id="2147483693" r:id="rId24"/>
    <p:sldLayoutId id="2147483694" r:id="rId25"/>
    <p:sldLayoutId id="2147483695" r:id="rId26"/>
    <p:sldLayoutId id="2147483698" r:id="rId27"/>
    <p:sldLayoutId id="2147483679" r:id="rId28"/>
    <p:sldLayoutId id="2147483699" r:id="rId29"/>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3000" b="1" kern="1200">
          <a:solidFill>
            <a:schemeClr val="tx2"/>
          </a:solidFill>
          <a:latin typeface="+mj-lt"/>
          <a:ea typeface="+mj-ea"/>
          <a:cs typeface="+mj-cs"/>
        </a:defRPr>
      </a:lvl1pPr>
    </p:titleStyle>
    <p:bodyStyle>
      <a:lvl1pPr marL="0" indent="0" algn="l" defTabSz="914400" rtl="0" eaLnBrk="1" latinLnBrk="0" hangingPunct="1">
        <a:lnSpc>
          <a:spcPct val="100000"/>
        </a:lnSpc>
        <a:spcBef>
          <a:spcPts val="1000"/>
        </a:spcBef>
        <a:spcAft>
          <a:spcPts val="0"/>
        </a:spcAft>
        <a:buFont typeface="Arial" panose="020B0604020202020204" pitchFamily="34" charset="0"/>
        <a:buNone/>
        <a:defRPr sz="1600" b="0" kern="1200" baseline="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userDrawn="1">
          <p15:clr>
            <a:srgbClr val="F26B43"/>
          </p15:clr>
        </p15:guide>
        <p15:guide id="2" pos="302" userDrawn="1">
          <p15:clr>
            <a:srgbClr val="F26B43"/>
          </p15:clr>
        </p15:guide>
        <p15:guide id="3" pos="7378" userDrawn="1">
          <p15:clr>
            <a:srgbClr val="F26B43"/>
          </p15:clr>
        </p15:guide>
        <p15:guide id="4" orient="horz" pos="2160" userDrawn="1">
          <p15:clr>
            <a:srgbClr val="F26B43"/>
          </p15:clr>
        </p15:guide>
        <p15:guide id="5" orient="horz" pos="4165" userDrawn="1">
          <p15:clr>
            <a:srgbClr val="F26B43"/>
          </p15:clr>
        </p15:guide>
        <p15:guide id="6" orient="horz" pos="3317"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p:nvPicPr>
        <p:blipFill>
          <a:blip r:embed="rId33" cstate="screen">
            <a:extLst>
              <a:ext uri="{28A0092B-C50C-407E-A947-70E740481C1C}">
                <a14:useLocalDpi xmlns:a14="http://schemas.microsoft.com/office/drawing/2010/main"/>
              </a:ext>
            </a:extLst>
          </a:blip>
          <a:stretch>
            <a:fillRect/>
          </a:stretch>
        </p:blipFill>
        <p:spPr>
          <a:xfrm>
            <a:off x="0" y="5934826"/>
            <a:ext cx="12192000" cy="923174"/>
          </a:xfrm>
          <a:prstGeom prst="rect">
            <a:avLst/>
          </a:prstGeom>
        </p:spPr>
      </p:pic>
      <p:sp>
        <p:nvSpPr>
          <p:cNvPr id="2" name="Title Placeholder 1"/>
          <p:cNvSpPr>
            <a:spLocks noGrp="1"/>
          </p:cNvSpPr>
          <p:nvPr>
            <p:ph type="title"/>
          </p:nvPr>
        </p:nvSpPr>
        <p:spPr>
          <a:xfrm>
            <a:off x="371476" y="359944"/>
            <a:ext cx="5448300" cy="1021181"/>
          </a:xfrm>
          <a:prstGeom prst="rect">
            <a:avLst/>
          </a:prstGeom>
        </p:spPr>
        <p:txBody>
          <a:bodyPr vert="horz" lIns="91440" tIns="45720" rIns="91440" bIns="45720" rtlCol="0" anchor="t">
            <a:normAutofit/>
          </a:bodyPr>
          <a:lstStyle/>
          <a:p>
            <a:r>
              <a:rPr lang="en-US" dirty="0"/>
              <a:t>Click to edit </a:t>
            </a:r>
            <a:br>
              <a:rPr lang="en-US" dirty="0"/>
            </a:br>
            <a:r>
              <a:rPr lang="en-US" dirty="0"/>
              <a:t>Master title style</a:t>
            </a:r>
            <a:endParaRPr lang="en-GB" dirty="0"/>
          </a:p>
        </p:txBody>
      </p:sp>
      <p:sp>
        <p:nvSpPr>
          <p:cNvPr id="4" name="Date Placeholder 3"/>
          <p:cNvSpPr>
            <a:spLocks noGrp="1"/>
          </p:cNvSpPr>
          <p:nvPr>
            <p:ph type="dt" sz="half" idx="2"/>
          </p:nvPr>
        </p:nvSpPr>
        <p:spPr>
          <a:xfrm>
            <a:off x="5644972" y="6390640"/>
            <a:ext cx="892988" cy="365125"/>
          </a:xfrm>
          <a:prstGeom prst="rect">
            <a:avLst/>
          </a:prstGeom>
        </p:spPr>
        <p:txBody>
          <a:bodyPr vert="horz" lIns="91440" tIns="45720" rIns="91440" bIns="45720" rtlCol="0" anchor="ctr"/>
          <a:lstStyle>
            <a:lvl1pPr algn="ctr">
              <a:defRPr sz="1000" b="0">
                <a:solidFill>
                  <a:schemeClr val="bg1"/>
                </a:solidFill>
              </a:defRPr>
            </a:lvl1pPr>
          </a:lstStyle>
          <a:p>
            <a:fld id="{87D4F53B-E777-4D22-BF14-5A6FF8D3BEAE}" type="datetimeFigureOut">
              <a:rPr lang="en-GB" smtClean="0"/>
              <a:t>17/08/2023</a:t>
            </a:fld>
            <a:endParaRPr lang="en-GB"/>
          </a:p>
        </p:txBody>
      </p:sp>
      <p:sp>
        <p:nvSpPr>
          <p:cNvPr id="5" name="Footer Placeholder 4"/>
          <p:cNvSpPr>
            <a:spLocks noGrp="1"/>
          </p:cNvSpPr>
          <p:nvPr>
            <p:ph type="ftr" sz="quarter" idx="3"/>
          </p:nvPr>
        </p:nvSpPr>
        <p:spPr>
          <a:xfrm>
            <a:off x="792480" y="6390640"/>
            <a:ext cx="4790564" cy="365125"/>
          </a:xfrm>
          <a:prstGeom prst="rect">
            <a:avLst/>
          </a:prstGeom>
        </p:spPr>
        <p:txBody>
          <a:bodyPr vert="horz" lIns="91440" tIns="45720" rIns="91440" bIns="45720" rtlCol="0" anchor="ctr"/>
          <a:lstStyle>
            <a:lvl1pPr algn="l">
              <a:defRPr sz="1000" b="0">
                <a:solidFill>
                  <a:schemeClr val="bg1"/>
                </a:solidFill>
              </a:defRPr>
            </a:lvl1pPr>
          </a:lstStyle>
          <a:p>
            <a:endParaRPr lang="en-GB"/>
          </a:p>
        </p:txBody>
      </p:sp>
      <p:sp>
        <p:nvSpPr>
          <p:cNvPr id="6" name="Slide Number Placeholder 5"/>
          <p:cNvSpPr>
            <a:spLocks noGrp="1"/>
          </p:cNvSpPr>
          <p:nvPr>
            <p:ph type="sldNum" sz="quarter" idx="4"/>
          </p:nvPr>
        </p:nvSpPr>
        <p:spPr>
          <a:xfrm>
            <a:off x="384485" y="6390640"/>
            <a:ext cx="358465" cy="365125"/>
          </a:xfrm>
          <a:prstGeom prst="rect">
            <a:avLst/>
          </a:prstGeom>
        </p:spPr>
        <p:txBody>
          <a:bodyPr vert="horz" lIns="91440" tIns="45720" rIns="91440" bIns="45720" rtlCol="0" anchor="ctr"/>
          <a:lstStyle>
            <a:lvl1pPr algn="l">
              <a:defRPr sz="1000" b="0">
                <a:solidFill>
                  <a:schemeClr val="bg1"/>
                </a:solidFill>
              </a:defRPr>
            </a:lvl1pPr>
          </a:lstStyle>
          <a:p>
            <a:fld id="{9FBDBA1E-F2E9-4EAB-A2DA-23DB5AEB00CA}" type="slidenum">
              <a:rPr lang="en-GB" smtClean="0"/>
              <a:t>‹#›</a:t>
            </a:fld>
            <a:endParaRPr lang="en-GB"/>
          </a:p>
        </p:txBody>
      </p:sp>
      <p:sp>
        <p:nvSpPr>
          <p:cNvPr id="11" name="Text Placeholder 10"/>
          <p:cNvSpPr>
            <a:spLocks noGrp="1"/>
          </p:cNvSpPr>
          <p:nvPr>
            <p:ph type="body" idx="1"/>
          </p:nvPr>
        </p:nvSpPr>
        <p:spPr>
          <a:xfrm>
            <a:off x="377757" y="1614207"/>
            <a:ext cx="11334817" cy="3651531"/>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custDataLst>
      <p:tags r:id="rId32"/>
    </p:custDataLst>
    <p:extLst>
      <p:ext uri="{BB962C8B-B14F-4D97-AF65-F5344CB8AC3E}">
        <p14:creationId xmlns:p14="http://schemas.microsoft.com/office/powerpoint/2010/main" val="3358746196"/>
      </p:ext>
    </p:extLst>
  </p:cSld>
  <p:clrMap bg1="lt1" tx1="dk1" bg2="lt2" tx2="dk2" accent1="accent1" accent2="accent2" accent3="accent3" accent4="accent4" accent5="accent5" accent6="accent6" hlink="hlink" folHlink="folHlink"/>
  <p:sldLayoutIdLst>
    <p:sldLayoutId id="2147483961" r:id="rId1"/>
    <p:sldLayoutId id="2147483962" r:id="rId2"/>
    <p:sldLayoutId id="2147483963" r:id="rId3"/>
    <p:sldLayoutId id="2147483964" r:id="rId4"/>
    <p:sldLayoutId id="2147483965" r:id="rId5"/>
    <p:sldLayoutId id="2147483966" r:id="rId6"/>
    <p:sldLayoutId id="2147483967" r:id="rId7"/>
    <p:sldLayoutId id="2147483968" r:id="rId8"/>
    <p:sldLayoutId id="2147483969" r:id="rId9"/>
    <p:sldLayoutId id="2147483970" r:id="rId10"/>
    <p:sldLayoutId id="2147483971" r:id="rId11"/>
    <p:sldLayoutId id="2147483972" r:id="rId12"/>
    <p:sldLayoutId id="2147483973" r:id="rId13"/>
    <p:sldLayoutId id="2147483974" r:id="rId14"/>
    <p:sldLayoutId id="2147483975" r:id="rId15"/>
    <p:sldLayoutId id="2147483976" r:id="rId16"/>
    <p:sldLayoutId id="2147483977" r:id="rId17"/>
    <p:sldLayoutId id="2147483978" r:id="rId18"/>
    <p:sldLayoutId id="2147483979" r:id="rId19"/>
    <p:sldLayoutId id="2147483980" r:id="rId20"/>
    <p:sldLayoutId id="2147483981" r:id="rId21"/>
    <p:sldLayoutId id="2147483982" r:id="rId22"/>
    <p:sldLayoutId id="2147483983" r:id="rId23"/>
    <p:sldLayoutId id="2147483984" r:id="rId24"/>
    <p:sldLayoutId id="2147483985" r:id="rId25"/>
    <p:sldLayoutId id="2147483986" r:id="rId26"/>
    <p:sldLayoutId id="2147483987" r:id="rId27"/>
    <p:sldLayoutId id="2147483988" r:id="rId28"/>
    <p:sldLayoutId id="2147483989" r:id="rId29"/>
    <p:sldLayoutId id="2147483990" r:id="rId30"/>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3000" b="1" kern="1200">
          <a:solidFill>
            <a:schemeClr val="tx2"/>
          </a:solidFill>
          <a:latin typeface="+mj-lt"/>
          <a:ea typeface="+mj-ea"/>
          <a:cs typeface="+mj-cs"/>
        </a:defRPr>
      </a:lvl1pPr>
    </p:titleStyle>
    <p:bodyStyle>
      <a:lvl1pPr marL="0" indent="0" algn="l" defTabSz="914400" rtl="0" eaLnBrk="1" latinLnBrk="0" hangingPunct="1">
        <a:lnSpc>
          <a:spcPct val="100000"/>
        </a:lnSpc>
        <a:spcBef>
          <a:spcPts val="1000"/>
        </a:spcBef>
        <a:spcAft>
          <a:spcPts val="0"/>
        </a:spcAft>
        <a:buFont typeface="Arial" panose="020B0604020202020204" pitchFamily="34" charset="0"/>
        <a:buNone/>
        <a:defRPr sz="1600" b="0" kern="1200" baseline="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F26B43"/>
          </p15:clr>
        </p15:guide>
        <p15:guide id="2" pos="302">
          <p15:clr>
            <a:srgbClr val="F26B43"/>
          </p15:clr>
        </p15:guide>
        <p15:guide id="3" pos="7378">
          <p15:clr>
            <a:srgbClr val="F26B43"/>
          </p15:clr>
        </p15:guide>
        <p15:guide id="4" orient="horz" pos="2160">
          <p15:clr>
            <a:srgbClr val="F26B43"/>
          </p15:clr>
        </p15:guide>
        <p15:guide id="5" orient="horz" pos="4165">
          <p15:clr>
            <a:srgbClr val="F26B43"/>
          </p15:clr>
        </p15:guide>
        <p15:guide id="6" orient="horz" pos="3317">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31" cstate="screen">
            <a:extLst>
              <a:ext uri="{28A0092B-C50C-407E-A947-70E740481C1C}">
                <a14:useLocalDpi xmlns:a14="http://schemas.microsoft.com/office/drawing/2010/main"/>
              </a:ext>
            </a:extLst>
          </a:blip>
          <a:stretch>
            <a:fillRect/>
          </a:stretch>
        </p:blipFill>
        <p:spPr>
          <a:xfrm>
            <a:off x="0" y="5934826"/>
            <a:ext cx="12192000" cy="923174"/>
          </a:xfrm>
          <a:prstGeom prst="rect">
            <a:avLst/>
          </a:prstGeom>
        </p:spPr>
      </p:pic>
      <p:sp>
        <p:nvSpPr>
          <p:cNvPr id="2" name="Title Placeholder 1"/>
          <p:cNvSpPr>
            <a:spLocks noGrp="1"/>
          </p:cNvSpPr>
          <p:nvPr>
            <p:ph type="title"/>
          </p:nvPr>
        </p:nvSpPr>
        <p:spPr>
          <a:xfrm>
            <a:off x="371476" y="359944"/>
            <a:ext cx="5448300" cy="1021181"/>
          </a:xfrm>
          <a:prstGeom prst="rect">
            <a:avLst/>
          </a:prstGeom>
        </p:spPr>
        <p:txBody>
          <a:bodyPr vert="horz" lIns="91440" tIns="45720" rIns="91440" bIns="45720" rtlCol="0" anchor="t">
            <a:normAutofit/>
          </a:bodyPr>
          <a:lstStyle/>
          <a:p>
            <a:r>
              <a:rPr lang="en-US" dirty="0"/>
              <a:t>Click to edit Master title style</a:t>
            </a:r>
            <a:endParaRPr lang="en-GB" dirty="0"/>
          </a:p>
        </p:txBody>
      </p:sp>
      <p:sp>
        <p:nvSpPr>
          <p:cNvPr id="4" name="Date Placeholder 3"/>
          <p:cNvSpPr>
            <a:spLocks noGrp="1"/>
          </p:cNvSpPr>
          <p:nvPr>
            <p:ph type="dt" sz="half" idx="2"/>
          </p:nvPr>
        </p:nvSpPr>
        <p:spPr>
          <a:xfrm>
            <a:off x="5644972" y="6390640"/>
            <a:ext cx="892988" cy="365125"/>
          </a:xfrm>
          <a:prstGeom prst="rect">
            <a:avLst/>
          </a:prstGeom>
        </p:spPr>
        <p:txBody>
          <a:bodyPr vert="horz" lIns="91440" tIns="45720" rIns="91440" bIns="45720" rtlCol="0" anchor="ctr"/>
          <a:lstStyle>
            <a:lvl1pPr algn="ctr">
              <a:defRPr sz="800" b="0">
                <a:solidFill>
                  <a:schemeClr val="bg1"/>
                </a:solidFill>
              </a:defRPr>
            </a:lvl1pPr>
          </a:lstStyle>
          <a:p>
            <a:fld id="{2E6EF22D-7DBE-4099-99F0-B83DD9779912}" type="datetimeFigureOut">
              <a:rPr lang="en-GB" smtClean="0"/>
              <a:pPr/>
              <a:t>17/08/2023</a:t>
            </a:fld>
            <a:endParaRPr lang="en-GB" dirty="0"/>
          </a:p>
        </p:txBody>
      </p:sp>
      <p:sp>
        <p:nvSpPr>
          <p:cNvPr id="5" name="Footer Placeholder 4"/>
          <p:cNvSpPr>
            <a:spLocks noGrp="1"/>
          </p:cNvSpPr>
          <p:nvPr>
            <p:ph type="ftr" sz="quarter" idx="3"/>
          </p:nvPr>
        </p:nvSpPr>
        <p:spPr>
          <a:xfrm>
            <a:off x="792480" y="6390640"/>
            <a:ext cx="4790564" cy="365125"/>
          </a:xfrm>
          <a:prstGeom prst="rect">
            <a:avLst/>
          </a:prstGeom>
        </p:spPr>
        <p:txBody>
          <a:bodyPr vert="horz" lIns="91440" tIns="45720" rIns="91440" bIns="45720" rtlCol="0" anchor="ctr"/>
          <a:lstStyle>
            <a:lvl1pPr algn="l">
              <a:defRPr sz="800" b="0">
                <a:solidFill>
                  <a:schemeClr val="bg1"/>
                </a:solidFill>
              </a:defRPr>
            </a:lvl1pPr>
          </a:lstStyle>
          <a:p>
            <a:endParaRPr lang="en-GB" dirty="0"/>
          </a:p>
        </p:txBody>
      </p:sp>
      <p:sp>
        <p:nvSpPr>
          <p:cNvPr id="6" name="Slide Number Placeholder 5"/>
          <p:cNvSpPr>
            <a:spLocks noGrp="1"/>
          </p:cNvSpPr>
          <p:nvPr>
            <p:ph type="sldNum" sz="quarter" idx="4"/>
          </p:nvPr>
        </p:nvSpPr>
        <p:spPr>
          <a:xfrm>
            <a:off x="384485" y="6390640"/>
            <a:ext cx="358465" cy="365125"/>
          </a:xfrm>
          <a:prstGeom prst="rect">
            <a:avLst/>
          </a:prstGeom>
        </p:spPr>
        <p:txBody>
          <a:bodyPr vert="horz" lIns="91440" tIns="45720" rIns="91440" bIns="45720" rtlCol="0" anchor="ctr"/>
          <a:lstStyle>
            <a:lvl1pPr algn="l">
              <a:defRPr sz="800" b="0">
                <a:solidFill>
                  <a:schemeClr val="bg1"/>
                </a:solidFill>
              </a:defRPr>
            </a:lvl1pPr>
          </a:lstStyle>
          <a:p>
            <a:fld id="{6623F64F-6692-49A2-80FF-3D660AAAEE7A}" type="slidenum">
              <a:rPr lang="en-GB" smtClean="0"/>
              <a:pPr/>
              <a:t>‹#›</a:t>
            </a:fld>
            <a:endParaRPr lang="en-GB" dirty="0"/>
          </a:p>
        </p:txBody>
      </p:sp>
      <p:sp>
        <p:nvSpPr>
          <p:cNvPr id="11" name="Text Placeholder 10"/>
          <p:cNvSpPr>
            <a:spLocks noGrp="1"/>
          </p:cNvSpPr>
          <p:nvPr>
            <p:ph type="body" idx="1"/>
          </p:nvPr>
        </p:nvSpPr>
        <p:spPr>
          <a:xfrm>
            <a:off x="377757" y="1911237"/>
            <a:ext cx="11334817" cy="3354501"/>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custDataLst>
      <p:tags r:id="rId30"/>
    </p:custDataLst>
    <p:extLst>
      <p:ext uri="{BB962C8B-B14F-4D97-AF65-F5344CB8AC3E}">
        <p14:creationId xmlns:p14="http://schemas.microsoft.com/office/powerpoint/2010/main" val="999670452"/>
      </p:ext>
    </p:extLst>
  </p:cSld>
  <p:clrMap bg1="lt1" tx1="dk1" bg2="lt2" tx2="dk2" accent1="accent1" accent2="accent2" accent3="accent3" accent4="accent4" accent5="accent5" accent6="accent6" hlink="hlink" folHlink="folHlink"/>
  <p:sldLayoutIdLst>
    <p:sldLayoutId id="2147483992" r:id="rId1"/>
    <p:sldLayoutId id="2147483993" r:id="rId2"/>
    <p:sldLayoutId id="2147483994" r:id="rId3"/>
    <p:sldLayoutId id="2147483995" r:id="rId4"/>
    <p:sldLayoutId id="2147483996" r:id="rId5"/>
    <p:sldLayoutId id="2147483997" r:id="rId6"/>
    <p:sldLayoutId id="2147483998" r:id="rId7"/>
    <p:sldLayoutId id="2147483999" r:id="rId8"/>
    <p:sldLayoutId id="2147484000" r:id="rId9"/>
    <p:sldLayoutId id="2147484001" r:id="rId10"/>
    <p:sldLayoutId id="2147484002" r:id="rId11"/>
    <p:sldLayoutId id="2147484003" r:id="rId12"/>
    <p:sldLayoutId id="2147484004" r:id="rId13"/>
    <p:sldLayoutId id="2147484005" r:id="rId14"/>
    <p:sldLayoutId id="2147484006" r:id="rId15"/>
    <p:sldLayoutId id="2147484007" r:id="rId16"/>
    <p:sldLayoutId id="2147484008" r:id="rId17"/>
    <p:sldLayoutId id="2147484009" r:id="rId18"/>
    <p:sldLayoutId id="2147484010" r:id="rId19"/>
    <p:sldLayoutId id="2147484011" r:id="rId20"/>
    <p:sldLayoutId id="2147484012" r:id="rId21"/>
    <p:sldLayoutId id="2147484013" r:id="rId22"/>
    <p:sldLayoutId id="2147484014" r:id="rId23"/>
    <p:sldLayoutId id="2147484015" r:id="rId24"/>
    <p:sldLayoutId id="2147484016" r:id="rId25"/>
    <p:sldLayoutId id="2147484017" r:id="rId26"/>
    <p:sldLayoutId id="2147484018" r:id="rId27"/>
    <p:sldLayoutId id="2147484019" r:id="rId28"/>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3000" b="1" kern="1200">
          <a:solidFill>
            <a:schemeClr val="tx2"/>
          </a:solidFill>
          <a:latin typeface="+mj-lt"/>
          <a:ea typeface="+mj-ea"/>
          <a:cs typeface="+mj-cs"/>
        </a:defRPr>
      </a:lvl1pPr>
    </p:titleStyle>
    <p:bodyStyle>
      <a:lvl1pPr marL="0" indent="0" algn="l" defTabSz="914400" rtl="0" eaLnBrk="1" latinLnBrk="0" hangingPunct="1">
        <a:lnSpc>
          <a:spcPct val="100000"/>
        </a:lnSpc>
        <a:spcBef>
          <a:spcPts val="1000"/>
        </a:spcBef>
        <a:spcAft>
          <a:spcPts val="0"/>
        </a:spcAft>
        <a:buFont typeface="Arial" panose="020B0604020202020204" pitchFamily="34" charset="0"/>
        <a:buNone/>
        <a:defRPr sz="1600" b="0" kern="1200" baseline="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F26B43"/>
          </p15:clr>
        </p15:guide>
        <p15:guide id="2" pos="302">
          <p15:clr>
            <a:srgbClr val="F26B43"/>
          </p15:clr>
        </p15:guide>
        <p15:guide id="3" pos="7378">
          <p15:clr>
            <a:srgbClr val="F26B43"/>
          </p15:clr>
        </p15:guide>
        <p15:guide id="4" orient="horz" pos="2160">
          <p15:clr>
            <a:srgbClr val="F26B43"/>
          </p15:clr>
        </p15:guide>
        <p15:guide id="5" orient="horz" pos="4165">
          <p15:clr>
            <a:srgbClr val="F26B43"/>
          </p15:clr>
        </p15:guide>
        <p15:guide id="6" orient="horz" pos="3317">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p:nvPicPr>
        <p:blipFill>
          <a:blip r:embed="rId33" cstate="screen">
            <a:extLst>
              <a:ext uri="{28A0092B-C50C-407E-A947-70E740481C1C}">
                <a14:useLocalDpi xmlns:a14="http://schemas.microsoft.com/office/drawing/2010/main"/>
              </a:ext>
            </a:extLst>
          </a:blip>
          <a:stretch>
            <a:fillRect/>
          </a:stretch>
        </p:blipFill>
        <p:spPr>
          <a:xfrm>
            <a:off x="0" y="5934826"/>
            <a:ext cx="12192000" cy="923175"/>
          </a:xfrm>
          <a:prstGeom prst="rect">
            <a:avLst/>
          </a:prstGeom>
        </p:spPr>
      </p:pic>
      <p:sp>
        <p:nvSpPr>
          <p:cNvPr id="2" name="Title Placeholder 1"/>
          <p:cNvSpPr>
            <a:spLocks noGrp="1"/>
          </p:cNvSpPr>
          <p:nvPr>
            <p:ph type="title"/>
          </p:nvPr>
        </p:nvSpPr>
        <p:spPr>
          <a:xfrm>
            <a:off x="371477" y="359944"/>
            <a:ext cx="5448300" cy="1021181"/>
          </a:xfrm>
          <a:prstGeom prst="rect">
            <a:avLst/>
          </a:prstGeom>
        </p:spPr>
        <p:txBody>
          <a:bodyPr vert="horz" lIns="91440" tIns="45720" rIns="91440" bIns="45720" rtlCol="0" anchor="t">
            <a:normAutofit/>
          </a:bodyPr>
          <a:lstStyle/>
          <a:p>
            <a:r>
              <a:rPr lang="en-US" dirty="0"/>
              <a:t>Click to edit </a:t>
            </a:r>
            <a:br>
              <a:rPr lang="en-US" dirty="0"/>
            </a:br>
            <a:r>
              <a:rPr lang="en-US" dirty="0"/>
              <a:t>Master title style</a:t>
            </a:r>
            <a:endParaRPr lang="en-GB" dirty="0"/>
          </a:p>
        </p:txBody>
      </p:sp>
      <p:sp>
        <p:nvSpPr>
          <p:cNvPr id="4" name="Date Placeholder 3"/>
          <p:cNvSpPr>
            <a:spLocks noGrp="1"/>
          </p:cNvSpPr>
          <p:nvPr>
            <p:ph type="dt" sz="half" idx="2"/>
          </p:nvPr>
        </p:nvSpPr>
        <p:spPr>
          <a:xfrm>
            <a:off x="5644973" y="6390640"/>
            <a:ext cx="892988" cy="365125"/>
          </a:xfrm>
          <a:prstGeom prst="rect">
            <a:avLst/>
          </a:prstGeom>
        </p:spPr>
        <p:txBody>
          <a:bodyPr vert="horz" lIns="91440" tIns="45720" rIns="91440" bIns="45720" rtlCol="0" anchor="ctr"/>
          <a:lstStyle>
            <a:lvl1pPr algn="ctr">
              <a:defRPr sz="1000" b="0">
                <a:solidFill>
                  <a:schemeClr val="bg1"/>
                </a:solidFill>
              </a:defRPr>
            </a:lvl1pPr>
          </a:lstStyle>
          <a:p>
            <a:fld id="{BA435CD6-AC1A-48F4-9A33-6BC45A388324}" type="datetimeFigureOut">
              <a:rPr lang="en-GB" smtClean="0"/>
              <a:t>17/08/2023</a:t>
            </a:fld>
            <a:endParaRPr lang="en-GB"/>
          </a:p>
        </p:txBody>
      </p:sp>
      <p:sp>
        <p:nvSpPr>
          <p:cNvPr id="5" name="Footer Placeholder 4"/>
          <p:cNvSpPr>
            <a:spLocks noGrp="1"/>
          </p:cNvSpPr>
          <p:nvPr>
            <p:ph type="ftr" sz="quarter" idx="3"/>
          </p:nvPr>
        </p:nvSpPr>
        <p:spPr>
          <a:xfrm>
            <a:off x="792481" y="6390640"/>
            <a:ext cx="4790564" cy="365125"/>
          </a:xfrm>
          <a:prstGeom prst="rect">
            <a:avLst/>
          </a:prstGeom>
        </p:spPr>
        <p:txBody>
          <a:bodyPr vert="horz" lIns="91440" tIns="45720" rIns="91440" bIns="45720" rtlCol="0" anchor="ctr"/>
          <a:lstStyle>
            <a:lvl1pPr algn="l">
              <a:defRPr sz="1000" b="0">
                <a:solidFill>
                  <a:schemeClr val="bg1"/>
                </a:solidFill>
              </a:defRPr>
            </a:lvl1pPr>
          </a:lstStyle>
          <a:p>
            <a:endParaRPr lang="en-GB"/>
          </a:p>
        </p:txBody>
      </p:sp>
      <p:sp>
        <p:nvSpPr>
          <p:cNvPr id="6" name="Slide Number Placeholder 5"/>
          <p:cNvSpPr>
            <a:spLocks noGrp="1"/>
          </p:cNvSpPr>
          <p:nvPr>
            <p:ph type="sldNum" sz="quarter" idx="4"/>
          </p:nvPr>
        </p:nvSpPr>
        <p:spPr>
          <a:xfrm>
            <a:off x="384486" y="6390640"/>
            <a:ext cx="358465" cy="365125"/>
          </a:xfrm>
          <a:prstGeom prst="rect">
            <a:avLst/>
          </a:prstGeom>
        </p:spPr>
        <p:txBody>
          <a:bodyPr vert="horz" lIns="91440" tIns="45720" rIns="91440" bIns="45720" rtlCol="0" anchor="ctr"/>
          <a:lstStyle>
            <a:lvl1pPr algn="l">
              <a:defRPr sz="1000" b="0">
                <a:solidFill>
                  <a:schemeClr val="bg1"/>
                </a:solidFill>
              </a:defRPr>
            </a:lvl1pPr>
          </a:lstStyle>
          <a:p>
            <a:fld id="{767ED36E-508C-41A7-BF74-999E767EAA9E}" type="slidenum">
              <a:rPr lang="en-GB" smtClean="0"/>
              <a:t>‹#›</a:t>
            </a:fld>
            <a:endParaRPr lang="en-GB"/>
          </a:p>
        </p:txBody>
      </p:sp>
      <p:sp>
        <p:nvSpPr>
          <p:cNvPr id="11" name="Text Placeholder 10"/>
          <p:cNvSpPr>
            <a:spLocks noGrp="1"/>
          </p:cNvSpPr>
          <p:nvPr>
            <p:ph type="body" idx="1"/>
          </p:nvPr>
        </p:nvSpPr>
        <p:spPr>
          <a:xfrm>
            <a:off x="377758" y="1614208"/>
            <a:ext cx="11334817" cy="3651531"/>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custDataLst>
      <p:tags r:id="rId32"/>
    </p:custDataLst>
    <p:extLst>
      <p:ext uri="{BB962C8B-B14F-4D97-AF65-F5344CB8AC3E}">
        <p14:creationId xmlns:p14="http://schemas.microsoft.com/office/powerpoint/2010/main" val="2118186591"/>
      </p:ext>
    </p:extLst>
  </p:cSld>
  <p:clrMap bg1="lt1" tx1="dk1" bg2="lt2" tx2="dk2" accent1="accent1" accent2="accent2" accent3="accent3" accent4="accent4" accent5="accent5" accent6="accent6" hlink="hlink" folHlink="folHlink"/>
  <p:sldLayoutIdLst>
    <p:sldLayoutId id="2147484021" r:id="rId1"/>
    <p:sldLayoutId id="2147484022" r:id="rId2"/>
    <p:sldLayoutId id="2147484023" r:id="rId3"/>
    <p:sldLayoutId id="2147484024" r:id="rId4"/>
    <p:sldLayoutId id="2147484025" r:id="rId5"/>
    <p:sldLayoutId id="2147484026" r:id="rId6"/>
    <p:sldLayoutId id="2147484027" r:id="rId7"/>
    <p:sldLayoutId id="2147484028" r:id="rId8"/>
    <p:sldLayoutId id="2147484029" r:id="rId9"/>
    <p:sldLayoutId id="2147484030" r:id="rId10"/>
    <p:sldLayoutId id="2147484031" r:id="rId11"/>
    <p:sldLayoutId id="2147484032" r:id="rId12"/>
    <p:sldLayoutId id="2147484033" r:id="rId13"/>
    <p:sldLayoutId id="2147484034" r:id="rId14"/>
    <p:sldLayoutId id="2147484035" r:id="rId15"/>
    <p:sldLayoutId id="2147484036" r:id="rId16"/>
    <p:sldLayoutId id="2147484037" r:id="rId17"/>
    <p:sldLayoutId id="2147484038" r:id="rId18"/>
    <p:sldLayoutId id="2147484039" r:id="rId19"/>
    <p:sldLayoutId id="2147484040" r:id="rId20"/>
    <p:sldLayoutId id="2147484041" r:id="rId21"/>
    <p:sldLayoutId id="2147484042" r:id="rId22"/>
    <p:sldLayoutId id="2147484043" r:id="rId23"/>
    <p:sldLayoutId id="2147484044" r:id="rId24"/>
    <p:sldLayoutId id="2147484045" r:id="rId25"/>
    <p:sldLayoutId id="2147484046" r:id="rId26"/>
    <p:sldLayoutId id="2147484047" r:id="rId27"/>
    <p:sldLayoutId id="2147484048" r:id="rId28"/>
    <p:sldLayoutId id="2147484049" r:id="rId29"/>
    <p:sldLayoutId id="2147484050" r:id="rId30"/>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377" rtl="0" eaLnBrk="1" latinLnBrk="0" hangingPunct="1">
        <a:lnSpc>
          <a:spcPct val="90000"/>
        </a:lnSpc>
        <a:spcBef>
          <a:spcPct val="0"/>
        </a:spcBef>
        <a:buNone/>
        <a:defRPr sz="3000" b="1" kern="1200">
          <a:solidFill>
            <a:schemeClr val="tx2"/>
          </a:solidFill>
          <a:latin typeface="+mj-lt"/>
          <a:ea typeface="+mj-ea"/>
          <a:cs typeface="+mj-cs"/>
        </a:defRPr>
      </a:lvl1pPr>
    </p:titleStyle>
    <p:bodyStyle>
      <a:lvl1pPr marL="0" indent="0" algn="l" defTabSz="914377" rtl="0" eaLnBrk="1" latinLnBrk="0" hangingPunct="1">
        <a:lnSpc>
          <a:spcPct val="100000"/>
        </a:lnSpc>
        <a:spcBef>
          <a:spcPts val="1000"/>
        </a:spcBef>
        <a:spcAft>
          <a:spcPts val="0"/>
        </a:spcAft>
        <a:buFont typeface="Arial" panose="020B0604020202020204" pitchFamily="34" charset="0"/>
        <a:buNone/>
        <a:defRPr sz="1600" b="0" kern="1200" baseline="0">
          <a:solidFill>
            <a:schemeClr val="bg2"/>
          </a:solidFill>
          <a:latin typeface="+mn-lt"/>
          <a:ea typeface="+mn-ea"/>
          <a:cs typeface="+mn-cs"/>
        </a:defRPr>
      </a:lvl1pPr>
      <a:lvl2pPr marL="225420" indent="-225420" algn="l" defTabSz="914377"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3" indent="-223833" algn="l" defTabSz="914377" rtl="0" eaLnBrk="1" latinLnBrk="0" hangingPunct="1">
        <a:lnSpc>
          <a:spcPct val="100000"/>
        </a:lnSpc>
        <a:spcBef>
          <a:spcPts val="500"/>
        </a:spcBef>
        <a:spcAft>
          <a:spcPts val="600"/>
        </a:spcAft>
        <a:buClr>
          <a:schemeClr val="tx2"/>
        </a:buClr>
        <a:buFont typeface="Arial" panose="020B0604020202020204" pitchFamily="34" charset="0"/>
        <a:buChar char="—"/>
        <a:tabLst>
          <a:tab pos="447663" algn="l"/>
        </a:tabLst>
        <a:defRPr sz="1400" kern="1200">
          <a:solidFill>
            <a:schemeClr val="bg2"/>
          </a:solidFill>
          <a:latin typeface="+mn-lt"/>
          <a:ea typeface="+mn-ea"/>
          <a:cs typeface="+mn-cs"/>
        </a:defRPr>
      </a:lvl3pPr>
      <a:lvl4pPr marL="223833" indent="-223833" algn="l" defTabSz="914377"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3" indent="-223833" algn="l" defTabSz="914377"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F26B43"/>
          </p15:clr>
        </p15:guide>
        <p15:guide id="2" pos="302">
          <p15:clr>
            <a:srgbClr val="F26B43"/>
          </p15:clr>
        </p15:guide>
        <p15:guide id="3" pos="7378">
          <p15:clr>
            <a:srgbClr val="F26B43"/>
          </p15:clr>
        </p15:guide>
        <p15:guide id="4" orient="horz" pos="2160">
          <p15:clr>
            <a:srgbClr val="F26B43"/>
          </p15:clr>
        </p15:guide>
        <p15:guide id="5" orient="horz" pos="4165">
          <p15:clr>
            <a:srgbClr val="F26B43"/>
          </p15:clr>
        </p15:guide>
        <p15:guide id="6" orient="horz" pos="3317">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121.xml"/><Relationship Id="rId5" Type="http://schemas.openxmlformats.org/officeDocument/2006/relationships/image" Target="../media/image4.pn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10.xml"/><Relationship Id="rId1" Type="http://schemas.openxmlformats.org/officeDocument/2006/relationships/slideLayout" Target="../slideLayouts/slideLayout32.xml"/><Relationship Id="rId4" Type="http://schemas.openxmlformats.org/officeDocument/2006/relationships/chart" Target="../charts/chart4.xml"/></Relationships>
</file>

<file path=ppt/slides/_rels/slide11.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notesSlide" Target="../notesSlides/notesSlide11.xml"/><Relationship Id="rId1" Type="http://schemas.openxmlformats.org/officeDocument/2006/relationships/slideLayout" Target="../slideLayouts/slideLayout3.xml"/><Relationship Id="rId6" Type="http://schemas.openxmlformats.org/officeDocument/2006/relationships/image" Target="../media/image28.png"/><Relationship Id="rId5" Type="http://schemas.openxmlformats.org/officeDocument/2006/relationships/image" Target="../media/image27.png"/><Relationship Id="rId10" Type="http://schemas.openxmlformats.org/officeDocument/2006/relationships/image" Target="../media/image32.png"/><Relationship Id="rId4" Type="http://schemas.openxmlformats.org/officeDocument/2006/relationships/image" Target="../media/image26.png"/><Relationship Id="rId9" Type="http://schemas.openxmlformats.org/officeDocument/2006/relationships/image" Target="../media/image31.png"/></Relationships>
</file>

<file path=ppt/slides/_rels/slide12.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notesSlide" Target="../notesSlides/notesSlide12.xml"/><Relationship Id="rId1" Type="http://schemas.openxmlformats.org/officeDocument/2006/relationships/slideLayout" Target="../slideLayouts/slideLayout3.xml"/><Relationship Id="rId4" Type="http://schemas.openxmlformats.org/officeDocument/2006/relationships/image" Target="../media/image34.emf"/></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xml"/><Relationship Id="rId1" Type="http://schemas.openxmlformats.org/officeDocument/2006/relationships/tags" Target="../tags/tag124.xml"/><Relationship Id="rId5" Type="http://schemas.openxmlformats.org/officeDocument/2006/relationships/image" Target="../media/image4.png"/><Relationship Id="rId4" Type="http://schemas.openxmlformats.org/officeDocument/2006/relationships/image" Target="../media/image35.png"/></Relationships>
</file>

<file path=ppt/slides/_rels/slide14.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8" Type="http://schemas.openxmlformats.org/officeDocument/2006/relationships/chart" Target="../charts/chart9.xml"/><Relationship Id="rId13" Type="http://schemas.openxmlformats.org/officeDocument/2006/relationships/chart" Target="../charts/chart14.xml"/><Relationship Id="rId3" Type="http://schemas.openxmlformats.org/officeDocument/2006/relationships/notesSlide" Target="../notesSlides/notesSlide16.xml"/><Relationship Id="rId7" Type="http://schemas.openxmlformats.org/officeDocument/2006/relationships/chart" Target="../charts/chart8.xml"/><Relationship Id="rId12" Type="http://schemas.openxmlformats.org/officeDocument/2006/relationships/chart" Target="../charts/chart13.xml"/><Relationship Id="rId17" Type="http://schemas.openxmlformats.org/officeDocument/2006/relationships/image" Target="../media/image39.png"/><Relationship Id="rId2" Type="http://schemas.openxmlformats.org/officeDocument/2006/relationships/slideLayout" Target="../slideLayouts/slideLayout3.xml"/><Relationship Id="rId16" Type="http://schemas.openxmlformats.org/officeDocument/2006/relationships/image" Target="../media/image38.png"/><Relationship Id="rId1" Type="http://schemas.openxmlformats.org/officeDocument/2006/relationships/tags" Target="../tags/tag125.xml"/><Relationship Id="rId6" Type="http://schemas.openxmlformats.org/officeDocument/2006/relationships/chart" Target="../charts/chart7.xml"/><Relationship Id="rId11" Type="http://schemas.openxmlformats.org/officeDocument/2006/relationships/chart" Target="../charts/chart12.xml"/><Relationship Id="rId5" Type="http://schemas.openxmlformats.org/officeDocument/2006/relationships/chart" Target="../charts/chart6.xml"/><Relationship Id="rId15" Type="http://schemas.openxmlformats.org/officeDocument/2006/relationships/image" Target="../media/image37.png"/><Relationship Id="rId10" Type="http://schemas.openxmlformats.org/officeDocument/2006/relationships/chart" Target="../charts/chart11.xml"/><Relationship Id="rId4" Type="http://schemas.openxmlformats.org/officeDocument/2006/relationships/chart" Target="../charts/chart5.xml"/><Relationship Id="rId9" Type="http://schemas.openxmlformats.org/officeDocument/2006/relationships/chart" Target="../charts/chart10.xml"/><Relationship Id="rId14" Type="http://schemas.openxmlformats.org/officeDocument/2006/relationships/chart" Target="../charts/chart15.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2.xml"/><Relationship Id="rId1" Type="http://schemas.openxmlformats.org/officeDocument/2006/relationships/tags" Target="../tags/tag126.xml"/><Relationship Id="rId5" Type="http://schemas.openxmlformats.org/officeDocument/2006/relationships/image" Target="../media/image4.png"/><Relationship Id="rId4" Type="http://schemas.openxmlformats.org/officeDocument/2006/relationships/image" Target="../media/image40.png"/></Relationships>
</file>

<file path=ppt/slides/_rels/slide1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chart" Target="../charts/chart16.xml"/><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png"/><Relationship Id="rId3" Type="http://schemas.openxmlformats.org/officeDocument/2006/relationships/image" Target="../media/image5.jpeg"/><Relationship Id="rId7" Type="http://schemas.openxmlformats.org/officeDocument/2006/relationships/image" Target="../media/image8.png"/><Relationship Id="rId12" Type="http://schemas.openxmlformats.org/officeDocument/2006/relationships/image" Target="../media/image13.png"/><Relationship Id="rId17" Type="http://schemas.openxmlformats.org/officeDocument/2006/relationships/image" Target="../media/image18.png"/><Relationship Id="rId2" Type="http://schemas.openxmlformats.org/officeDocument/2006/relationships/notesSlide" Target="../notesSlides/notesSlide2.xml"/><Relationship Id="rId16" Type="http://schemas.openxmlformats.org/officeDocument/2006/relationships/image" Target="../media/image17.png"/><Relationship Id="rId1" Type="http://schemas.openxmlformats.org/officeDocument/2006/relationships/slideLayout" Target="../slideLayouts/slideLayout3.xml"/><Relationship Id="rId6" Type="http://schemas.openxmlformats.org/officeDocument/2006/relationships/hyperlink" Target="http://www.google.co.uk/url?sa=i&amp;rct=j&amp;q=&amp;esrc=s&amp;frm=1&amp;source=images&amp;cd=&amp;cad=rja&amp;uact=8&amp;ved=0ahUKEwiNw8X8y6HKAhXGWxQKHew6DlUQjRwIBw&amp;url=http://www.tvb.ca/&amp;bvm=bv.111396085,d.d24&amp;psig=AFQjCNFgy3OewZ1W9mA3dgJWMRcYyUG0Hg&amp;ust=1452596011074054" TargetMode="External"/><Relationship Id="rId11" Type="http://schemas.openxmlformats.org/officeDocument/2006/relationships/image" Target="../media/image12.jpeg"/><Relationship Id="rId5" Type="http://schemas.openxmlformats.org/officeDocument/2006/relationships/image" Target="../media/image7.jpeg"/><Relationship Id="rId15" Type="http://schemas.openxmlformats.org/officeDocument/2006/relationships/image" Target="../media/image16.png"/><Relationship Id="rId10" Type="http://schemas.openxmlformats.org/officeDocument/2006/relationships/image" Target="../media/image11.png"/><Relationship Id="rId4" Type="http://schemas.openxmlformats.org/officeDocument/2006/relationships/image" Target="../media/image6.jpeg"/><Relationship Id="rId9" Type="http://schemas.openxmlformats.org/officeDocument/2006/relationships/image" Target="../media/image10.png"/><Relationship Id="rId14" Type="http://schemas.openxmlformats.org/officeDocument/2006/relationships/image" Target="../media/image15.png"/></Relationships>
</file>

<file path=ppt/slides/_rels/slide20.xml.rels><?xml version="1.0" encoding="UTF-8" standalone="yes"?>
<Relationships xmlns="http://schemas.openxmlformats.org/package/2006/relationships"><Relationship Id="rId3" Type="http://schemas.openxmlformats.org/officeDocument/2006/relationships/chart" Target="../charts/chart17.xml"/><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chart" Target="../charts/chart18.xml"/><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chart" Target="../charts/chart19.xml"/><Relationship Id="rId2" Type="http://schemas.openxmlformats.org/officeDocument/2006/relationships/notesSlide" Target="../notesSlides/notesSlide23.xml"/><Relationship Id="rId1" Type="http://schemas.openxmlformats.org/officeDocument/2006/relationships/slideLayout" Target="../slideLayouts/slideLayout90.xml"/><Relationship Id="rId4" Type="http://schemas.openxmlformats.org/officeDocument/2006/relationships/chart" Target="../charts/chart20.xm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2.xml"/><Relationship Id="rId1" Type="http://schemas.openxmlformats.org/officeDocument/2006/relationships/tags" Target="../tags/tag127.xml"/><Relationship Id="rId5" Type="http://schemas.openxmlformats.org/officeDocument/2006/relationships/image" Target="../media/image4.png"/><Relationship Id="rId4" Type="http://schemas.openxmlformats.org/officeDocument/2006/relationships/image" Target="../media/image42.png"/></Relationships>
</file>

<file path=ppt/slides/_rels/slide25.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17.xml"/><Relationship Id="rId1" Type="http://schemas.openxmlformats.org/officeDocument/2006/relationships/tags" Target="../tags/tag128.xml"/><Relationship Id="rId5" Type="http://schemas.openxmlformats.org/officeDocument/2006/relationships/image" Target="../media/image4.png"/><Relationship Id="rId4" Type="http://schemas.openxmlformats.org/officeDocument/2006/relationships/image" Target="../media/image44.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3.xml"/><Relationship Id="rId1" Type="http://schemas.openxmlformats.org/officeDocument/2006/relationships/tags" Target="../tags/tag129.xm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3.xml"/><Relationship Id="rId1" Type="http://schemas.openxmlformats.org/officeDocument/2006/relationships/tags" Target="../tags/tag130.xml"/><Relationship Id="rId4" Type="http://schemas.openxmlformats.org/officeDocument/2006/relationships/chart" Target="../charts/chart21.xml"/></Relationships>
</file>

<file path=ppt/slides/_rels/slide29.xml.rels><?xml version="1.0" encoding="UTF-8" standalone="yes"?>
<Relationships xmlns="http://schemas.openxmlformats.org/package/2006/relationships"><Relationship Id="rId3" Type="http://schemas.openxmlformats.org/officeDocument/2006/relationships/chart" Target="../charts/chart22.xml"/><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17.xml"/><Relationship Id="rId1" Type="http://schemas.openxmlformats.org/officeDocument/2006/relationships/tags" Target="../tags/tag131.xml"/><Relationship Id="rId5" Type="http://schemas.openxmlformats.org/officeDocument/2006/relationships/image" Target="../media/image4.png"/><Relationship Id="rId4" Type="http://schemas.openxmlformats.org/officeDocument/2006/relationships/image" Target="../media/image53.jpeg"/></Relationships>
</file>

<file path=ppt/slides/_rels/slide31.xml.rels><?xml version="1.0" encoding="UTF-8" standalone="yes"?>
<Relationships xmlns="http://schemas.openxmlformats.org/package/2006/relationships"><Relationship Id="rId3" Type="http://schemas.openxmlformats.org/officeDocument/2006/relationships/chart" Target="../charts/chart23.xml"/><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2.xml"/><Relationship Id="rId1" Type="http://schemas.openxmlformats.org/officeDocument/2006/relationships/tags" Target="../tags/tag132.xml"/><Relationship Id="rId5" Type="http://schemas.openxmlformats.org/officeDocument/2006/relationships/image" Target="../media/image4.png"/><Relationship Id="rId4" Type="http://schemas.openxmlformats.org/officeDocument/2006/relationships/image" Target="../media/image54.png"/></Relationships>
</file>

<file path=ppt/slides/_rels/slide3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3.xml"/><Relationship Id="rId1" Type="http://schemas.openxmlformats.org/officeDocument/2006/relationships/slideLayout" Target="../slideLayouts/slideLayout7.xml"/><Relationship Id="rId4" Type="http://schemas.openxmlformats.org/officeDocument/2006/relationships/image" Target="../media/image56.png"/></Relationships>
</file>

<file path=ppt/slides/_rels/slide3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4.xml"/><Relationship Id="rId1" Type="http://schemas.openxmlformats.org/officeDocument/2006/relationships/slideLayout" Target="../slideLayouts/slideLayout3.xml"/><Relationship Id="rId5" Type="http://schemas.openxmlformats.org/officeDocument/2006/relationships/image" Target="../media/image39.png"/><Relationship Id="rId4" Type="http://schemas.openxmlformats.org/officeDocument/2006/relationships/image" Target="../media/image38.png"/></Relationships>
</file>

<file path=ppt/slides/_rels/slide35.xml.rels><?xml version="1.0" encoding="UTF-8" standalone="yes"?>
<Relationships xmlns="http://schemas.openxmlformats.org/package/2006/relationships"><Relationship Id="rId3" Type="http://schemas.openxmlformats.org/officeDocument/2006/relationships/chart" Target="../charts/chart24.xml"/><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6.xml"/><Relationship Id="rId1" Type="http://schemas.openxmlformats.org/officeDocument/2006/relationships/slideLayout" Target="../slideLayouts/slideLayout27.xml"/></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2.xml"/><Relationship Id="rId1" Type="http://schemas.openxmlformats.org/officeDocument/2006/relationships/tags" Target="../tags/tag133.xml"/><Relationship Id="rId5" Type="http://schemas.openxmlformats.org/officeDocument/2006/relationships/image" Target="../media/image4.png"/><Relationship Id="rId4" Type="http://schemas.openxmlformats.org/officeDocument/2006/relationships/image" Target="../media/image58.png"/></Relationships>
</file>

<file path=ppt/slides/_rels/slide38.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17.xml"/><Relationship Id="rId1" Type="http://schemas.openxmlformats.org/officeDocument/2006/relationships/tags" Target="../tags/tag134.xml"/><Relationship Id="rId6" Type="http://schemas.microsoft.com/office/2007/relationships/hdphoto" Target="../media/hdphoto1.wdp"/><Relationship Id="rId5" Type="http://schemas.openxmlformats.org/officeDocument/2006/relationships/image" Target="../media/image60.pn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7.xml"/><Relationship Id="rId1" Type="http://schemas.openxmlformats.org/officeDocument/2006/relationships/tags" Target="../tags/tag122.xml"/><Relationship Id="rId4" Type="http://schemas.openxmlformats.org/officeDocument/2006/relationships/image" Target="../media/image19.pn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3" Type="http://schemas.openxmlformats.org/officeDocument/2006/relationships/chart" Target="../charts/chart25.xml"/><Relationship Id="rId2" Type="http://schemas.openxmlformats.org/officeDocument/2006/relationships/notesSlide" Target="../notesSlides/notesSlide41.xml"/><Relationship Id="rId1" Type="http://schemas.openxmlformats.org/officeDocument/2006/relationships/slideLayout" Target="../slideLayouts/slideLayout32.xml"/></Relationships>
</file>

<file path=ppt/slides/_rels/slide42.xml.rels><?xml version="1.0" encoding="UTF-8" standalone="yes"?>
<Relationships xmlns="http://schemas.openxmlformats.org/package/2006/relationships"><Relationship Id="rId3" Type="http://schemas.openxmlformats.org/officeDocument/2006/relationships/chart" Target="../charts/chart26.xml"/><Relationship Id="rId2" Type="http://schemas.openxmlformats.org/officeDocument/2006/relationships/notesSlide" Target="../notesSlides/notesSlide42.xml"/><Relationship Id="rId1" Type="http://schemas.openxmlformats.org/officeDocument/2006/relationships/slideLayout" Target="../slideLayouts/slideLayout32.xml"/></Relationships>
</file>

<file path=ppt/slides/_rels/slide4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43.xml"/><Relationship Id="rId1" Type="http://schemas.openxmlformats.org/officeDocument/2006/relationships/slideLayout" Target="../slideLayouts/slideLayout32.xml"/></Relationships>
</file>

<file path=ppt/slides/_rels/slide44.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44.xml"/><Relationship Id="rId1" Type="http://schemas.openxmlformats.org/officeDocument/2006/relationships/slideLayout" Target="../slideLayouts/slideLayout32.xml"/><Relationship Id="rId4" Type="http://schemas.microsoft.com/office/2007/relationships/hdphoto" Target="../media/hdphoto2.wdp"/></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45.xml"/><Relationship Id="rId2" Type="http://schemas.openxmlformats.org/officeDocument/2006/relationships/slideLayout" Target="../slideLayouts/slideLayout29.xml"/><Relationship Id="rId1" Type="http://schemas.openxmlformats.org/officeDocument/2006/relationships/tags" Target="../tags/tag135.xml"/><Relationship Id="rId5" Type="http://schemas.openxmlformats.org/officeDocument/2006/relationships/image" Target="../media/image4.png"/><Relationship Id="rId4" Type="http://schemas.openxmlformats.org/officeDocument/2006/relationships/image" Target="../media/image3.jpe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tags" Target="../tags/tag123.xml"/><Relationship Id="rId5" Type="http://schemas.openxmlformats.org/officeDocument/2006/relationships/image" Target="../media/image4.png"/><Relationship Id="rId4" Type="http://schemas.openxmlformats.org/officeDocument/2006/relationships/image" Target="../media/image20.png"/></Relationships>
</file>

<file path=ppt/slides/_rels/slide6.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6.xml"/><Relationship Id="rId1" Type="http://schemas.openxmlformats.org/officeDocument/2006/relationships/slideLayout" Target="../slideLayouts/slideLayout36.xml"/><Relationship Id="rId4" Type="http://schemas.openxmlformats.org/officeDocument/2006/relationships/image" Target="../media/image22.jpeg"/></Relationships>
</file>

<file path=ppt/slides/_rels/slide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7.xml"/><Relationship Id="rId1" Type="http://schemas.openxmlformats.org/officeDocument/2006/relationships/slideLayout" Target="../slideLayouts/slideLayout36.xml"/><Relationship Id="rId4" Type="http://schemas.openxmlformats.org/officeDocument/2006/relationships/image" Target="../media/image24.png"/></Relationships>
</file>

<file path=ppt/slides/_rels/slide8.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8.xml"/><Relationship Id="rId1" Type="http://schemas.openxmlformats.org/officeDocument/2006/relationships/slideLayout" Target="../slideLayouts/slideLayout32.xml"/></Relationships>
</file>

<file path=ppt/slides/_rels/slide9.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9.xml"/><Relationship Id="rId1" Type="http://schemas.openxmlformats.org/officeDocument/2006/relationships/slideLayout" Target="../slideLayouts/slideLayout3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text, sky, outdoor, day&#10;&#10;Description automatically generated">
            <a:extLst>
              <a:ext uri="{FF2B5EF4-FFF2-40B4-BE49-F238E27FC236}">
                <a16:creationId xmlns:a16="http://schemas.microsoft.com/office/drawing/2014/main" id="{378B83CA-8A39-4958-B0BC-522E92FBD650}"/>
              </a:ext>
            </a:extLst>
          </p:cNvPr>
          <p:cNvPicPr>
            <a:picLocks noChangeAspect="1"/>
          </p:cNvPicPr>
          <p:nvPr/>
        </p:nvPicPr>
        <p:blipFill rotWithShape="1">
          <a:blip r:embed="rId4">
            <a:extLst>
              <a:ext uri="{28A0092B-C50C-407E-A947-70E740481C1C}">
                <a14:useLocalDpi xmlns:a14="http://schemas.microsoft.com/office/drawing/2010/main" val="0"/>
              </a:ext>
            </a:extLst>
          </a:blip>
          <a:srcRect t="3077" b="12549"/>
          <a:stretch/>
        </p:blipFill>
        <p:spPr>
          <a:xfrm>
            <a:off x="1" y="1"/>
            <a:ext cx="12191999" cy="6858000"/>
          </a:xfrm>
          <a:prstGeom prst="rect">
            <a:avLst/>
          </a:prstGeom>
        </p:spPr>
      </p:pic>
      <p:sp>
        <p:nvSpPr>
          <p:cNvPr id="15" name="Rectangle 14">
            <a:extLst>
              <a:ext uri="{FF2B5EF4-FFF2-40B4-BE49-F238E27FC236}">
                <a16:creationId xmlns:a16="http://schemas.microsoft.com/office/drawing/2014/main" id="{6379A6D2-4EF6-4FC2-ACF3-DC2E85A22238}"/>
              </a:ext>
            </a:extLst>
          </p:cNvPr>
          <p:cNvSpPr/>
          <p:nvPr/>
        </p:nvSpPr>
        <p:spPr>
          <a:xfrm>
            <a:off x="0" y="0"/>
            <a:ext cx="12191999" cy="6858000"/>
          </a:xfrm>
          <a:prstGeom prst="rect">
            <a:avLst/>
          </a:prstGeom>
          <a:gradFill flip="none" rotWithShape="0">
            <a:gsLst>
              <a:gs pos="54000">
                <a:schemeClr val="accent1">
                  <a:alpha val="0"/>
                  <a:lumMod val="5000"/>
                  <a:lumOff val="95000"/>
                </a:schemeClr>
              </a:gs>
              <a:gs pos="25000">
                <a:schemeClr val="tx1">
                  <a:alpha val="53000"/>
                  <a:lumMod val="0"/>
                </a:schemeClr>
              </a:gs>
            </a:gsLst>
            <a:lin ang="2700000" scaled="1"/>
            <a:tileRect/>
          </a:gra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itle 5">
            <a:extLst>
              <a:ext uri="{FF2B5EF4-FFF2-40B4-BE49-F238E27FC236}">
                <a16:creationId xmlns:a16="http://schemas.microsoft.com/office/drawing/2014/main" id="{0C88EDC3-9F51-4739-ACDB-A60D61C81335}"/>
              </a:ext>
            </a:extLst>
          </p:cNvPr>
          <p:cNvSpPr>
            <a:spLocks noGrp="1"/>
          </p:cNvSpPr>
          <p:nvPr>
            <p:ph type="ctrTitle"/>
          </p:nvPr>
        </p:nvSpPr>
        <p:spPr>
          <a:xfrm>
            <a:off x="358588" y="1292694"/>
            <a:ext cx="4556312" cy="2411176"/>
          </a:xfrm>
        </p:spPr>
        <p:txBody>
          <a:bodyPr>
            <a:normAutofit fontScale="90000"/>
          </a:bodyPr>
          <a:lstStyle/>
          <a:p>
            <a:r>
              <a:rPr lang="en-GB" dirty="0"/>
              <a:t>TV advertising’s ultimate </a:t>
            </a:r>
            <a:r>
              <a:rPr lang="en-GB" dirty="0" err="1"/>
              <a:t>nickable</a:t>
            </a:r>
            <a:r>
              <a:rPr lang="en-GB" dirty="0"/>
              <a:t> charts</a:t>
            </a:r>
            <a:br>
              <a:rPr lang="en-GB" dirty="0">
                <a:solidFill>
                  <a:srgbClr val="FFC000"/>
                </a:solidFill>
              </a:rPr>
            </a:br>
            <a:r>
              <a:rPr lang="en-GB" sz="2800" dirty="0">
                <a:solidFill>
                  <a:srgbClr val="FFCD00"/>
                </a:solidFill>
              </a:rPr>
              <a:t>What every marketer </a:t>
            </a:r>
            <a:br>
              <a:rPr lang="en-GB" sz="2800" dirty="0">
                <a:solidFill>
                  <a:srgbClr val="FFCD00"/>
                </a:solidFill>
              </a:rPr>
            </a:br>
            <a:r>
              <a:rPr lang="en-GB" sz="2800" dirty="0">
                <a:solidFill>
                  <a:srgbClr val="FFCD00"/>
                </a:solidFill>
              </a:rPr>
              <a:t>should know</a:t>
            </a:r>
            <a:endParaRPr lang="en-GB" dirty="0">
              <a:solidFill>
                <a:srgbClr val="FFCD00"/>
              </a:solidFill>
            </a:endParaRPr>
          </a:p>
        </p:txBody>
      </p:sp>
      <p:sp>
        <p:nvSpPr>
          <p:cNvPr id="8" name="Text Placeholder 7">
            <a:extLst>
              <a:ext uri="{FF2B5EF4-FFF2-40B4-BE49-F238E27FC236}">
                <a16:creationId xmlns:a16="http://schemas.microsoft.com/office/drawing/2014/main" id="{9596DC26-706B-43A2-A306-BFFD6357F70C}"/>
              </a:ext>
            </a:extLst>
          </p:cNvPr>
          <p:cNvSpPr>
            <a:spLocks noGrp="1"/>
          </p:cNvSpPr>
          <p:nvPr>
            <p:ph type="body" sz="quarter" idx="15"/>
          </p:nvPr>
        </p:nvSpPr>
        <p:spPr>
          <a:xfrm>
            <a:off x="546618" y="571616"/>
            <a:ext cx="2861599" cy="352613"/>
          </a:xfrm>
        </p:spPr>
        <p:txBody>
          <a:bodyPr>
            <a:normAutofit/>
          </a:bodyPr>
          <a:lstStyle/>
          <a:p>
            <a:r>
              <a:rPr lang="en-GB" dirty="0"/>
              <a:t>UPDATED  </a:t>
            </a:r>
            <a:r>
              <a:rPr lang="en-GB" b="0" dirty="0"/>
              <a:t>August 2023</a:t>
            </a:r>
            <a:endParaRPr lang="en-GB" dirty="0"/>
          </a:p>
        </p:txBody>
      </p:sp>
      <p:pic>
        <p:nvPicPr>
          <p:cNvPr id="11" name="Picture 10">
            <a:extLst>
              <a:ext uri="{FF2B5EF4-FFF2-40B4-BE49-F238E27FC236}">
                <a16:creationId xmlns:a16="http://schemas.microsoft.com/office/drawing/2014/main" id="{121CA413-23DC-4009-B07B-0756F0147CD9}"/>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475931" y="6069537"/>
            <a:ext cx="1618438" cy="681207"/>
          </a:xfrm>
          <a:prstGeom prst="rect">
            <a:avLst/>
          </a:prstGeom>
        </p:spPr>
      </p:pic>
      <p:sp>
        <p:nvSpPr>
          <p:cNvPr id="13" name="Freeform 8">
            <a:extLst>
              <a:ext uri="{FF2B5EF4-FFF2-40B4-BE49-F238E27FC236}">
                <a16:creationId xmlns:a16="http://schemas.microsoft.com/office/drawing/2014/main" id="{ACDD589E-BA50-42F1-9EF6-5A8BC9ABD632}"/>
              </a:ext>
            </a:extLst>
          </p:cNvPr>
          <p:cNvSpPr>
            <a:spLocks/>
          </p:cNvSpPr>
          <p:nvPr/>
        </p:nvSpPr>
        <p:spPr bwMode="auto">
          <a:xfrm>
            <a:off x="457325" y="423925"/>
            <a:ext cx="3050466" cy="576786"/>
          </a:xfrm>
          <a:custGeom>
            <a:avLst/>
            <a:gdLst>
              <a:gd name="T0" fmla="*/ 26 w 716"/>
              <a:gd name="T1" fmla="*/ 2 h 132"/>
              <a:gd name="T2" fmla="*/ 26 w 716"/>
              <a:gd name="T3" fmla="*/ 0 h 132"/>
              <a:gd name="T4" fmla="*/ 13 w 716"/>
              <a:gd name="T5" fmla="*/ 3 h 132"/>
              <a:gd name="T6" fmla="*/ 4 w 716"/>
              <a:gd name="T7" fmla="*/ 11 h 132"/>
              <a:gd name="T8" fmla="*/ 0 w 716"/>
              <a:gd name="T9" fmla="*/ 26 h 132"/>
              <a:gd name="T10" fmla="*/ 0 w 716"/>
              <a:gd name="T11" fmla="*/ 132 h 132"/>
              <a:gd name="T12" fmla="*/ 690 w 716"/>
              <a:gd name="T13" fmla="*/ 132 h 132"/>
              <a:gd name="T14" fmla="*/ 702 w 716"/>
              <a:gd name="T15" fmla="*/ 128 h 132"/>
              <a:gd name="T16" fmla="*/ 711 w 716"/>
              <a:gd name="T17" fmla="*/ 121 h 132"/>
              <a:gd name="T18" fmla="*/ 716 w 716"/>
              <a:gd name="T19" fmla="*/ 106 h 132"/>
              <a:gd name="T20" fmla="*/ 716 w 716"/>
              <a:gd name="T21" fmla="*/ 26 h 132"/>
              <a:gd name="T22" fmla="*/ 712 w 716"/>
              <a:gd name="T23" fmla="*/ 13 h 132"/>
              <a:gd name="T24" fmla="*/ 705 w 716"/>
              <a:gd name="T25" fmla="*/ 4 h 132"/>
              <a:gd name="T26" fmla="*/ 690 w 716"/>
              <a:gd name="T27" fmla="*/ 0 h 132"/>
              <a:gd name="T28" fmla="*/ 26 w 716"/>
              <a:gd name="T29" fmla="*/ 0 h 132"/>
              <a:gd name="T30" fmla="*/ 26 w 716"/>
              <a:gd name="T31" fmla="*/ 2 h 132"/>
              <a:gd name="T32" fmla="*/ 26 w 716"/>
              <a:gd name="T33" fmla="*/ 4 h 132"/>
              <a:gd name="T34" fmla="*/ 690 w 716"/>
              <a:gd name="T35" fmla="*/ 4 h 132"/>
              <a:gd name="T36" fmla="*/ 702 w 716"/>
              <a:gd name="T37" fmla="*/ 7 h 132"/>
              <a:gd name="T38" fmla="*/ 710 w 716"/>
              <a:gd name="T39" fmla="*/ 19 h 132"/>
              <a:gd name="T40" fmla="*/ 711 w 716"/>
              <a:gd name="T41" fmla="*/ 24 h 132"/>
              <a:gd name="T42" fmla="*/ 712 w 716"/>
              <a:gd name="T43" fmla="*/ 25 h 132"/>
              <a:gd name="T44" fmla="*/ 712 w 716"/>
              <a:gd name="T45" fmla="*/ 25 h 132"/>
              <a:gd name="T46" fmla="*/ 712 w 716"/>
              <a:gd name="T47" fmla="*/ 26 h 132"/>
              <a:gd name="T48" fmla="*/ 712 w 716"/>
              <a:gd name="T49" fmla="*/ 106 h 132"/>
              <a:gd name="T50" fmla="*/ 708 w 716"/>
              <a:gd name="T51" fmla="*/ 118 h 132"/>
              <a:gd name="T52" fmla="*/ 697 w 716"/>
              <a:gd name="T53" fmla="*/ 126 h 132"/>
              <a:gd name="T54" fmla="*/ 692 w 716"/>
              <a:gd name="T55" fmla="*/ 127 h 132"/>
              <a:gd name="T56" fmla="*/ 690 w 716"/>
              <a:gd name="T57" fmla="*/ 128 h 132"/>
              <a:gd name="T58" fmla="*/ 690 w 716"/>
              <a:gd name="T59" fmla="*/ 128 h 132"/>
              <a:gd name="T60" fmla="*/ 690 w 716"/>
              <a:gd name="T61" fmla="*/ 128 h 132"/>
              <a:gd name="T62" fmla="*/ 4 w 716"/>
              <a:gd name="T63" fmla="*/ 128 h 132"/>
              <a:gd name="T64" fmla="*/ 4 w 716"/>
              <a:gd name="T65" fmla="*/ 26 h 132"/>
              <a:gd name="T66" fmla="*/ 7 w 716"/>
              <a:gd name="T67" fmla="*/ 13 h 132"/>
              <a:gd name="T68" fmla="*/ 19 w 716"/>
              <a:gd name="T69" fmla="*/ 5 h 132"/>
              <a:gd name="T70" fmla="*/ 24 w 716"/>
              <a:gd name="T71" fmla="*/ 4 h 132"/>
              <a:gd name="T72" fmla="*/ 25 w 716"/>
              <a:gd name="T73" fmla="*/ 4 h 132"/>
              <a:gd name="T74" fmla="*/ 25 w 716"/>
              <a:gd name="T75" fmla="*/ 4 h 132"/>
              <a:gd name="T76" fmla="*/ 26 w 716"/>
              <a:gd name="T77" fmla="*/ 4 h 132"/>
              <a:gd name="T78" fmla="*/ 26 w 716"/>
              <a:gd name="T79" fmla="*/ 2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716" h="132">
                <a:moveTo>
                  <a:pt x="26" y="2"/>
                </a:moveTo>
                <a:cubicBezTo>
                  <a:pt x="26" y="0"/>
                  <a:pt x="26" y="0"/>
                  <a:pt x="26" y="0"/>
                </a:cubicBezTo>
                <a:cubicBezTo>
                  <a:pt x="25" y="0"/>
                  <a:pt x="19" y="0"/>
                  <a:pt x="13" y="3"/>
                </a:cubicBezTo>
                <a:cubicBezTo>
                  <a:pt x="9" y="4"/>
                  <a:pt x="6" y="7"/>
                  <a:pt x="4" y="11"/>
                </a:cubicBezTo>
                <a:cubicBezTo>
                  <a:pt x="1" y="14"/>
                  <a:pt x="0" y="19"/>
                  <a:pt x="0" y="26"/>
                </a:cubicBezTo>
                <a:cubicBezTo>
                  <a:pt x="0" y="132"/>
                  <a:pt x="0" y="132"/>
                  <a:pt x="0" y="132"/>
                </a:cubicBezTo>
                <a:cubicBezTo>
                  <a:pt x="690" y="132"/>
                  <a:pt x="690" y="132"/>
                  <a:pt x="690" y="132"/>
                </a:cubicBezTo>
                <a:cubicBezTo>
                  <a:pt x="690" y="132"/>
                  <a:pt x="696" y="132"/>
                  <a:pt x="702" y="128"/>
                </a:cubicBezTo>
                <a:cubicBezTo>
                  <a:pt x="706" y="127"/>
                  <a:pt x="709" y="124"/>
                  <a:pt x="711" y="121"/>
                </a:cubicBezTo>
                <a:cubicBezTo>
                  <a:pt x="714" y="117"/>
                  <a:pt x="716" y="112"/>
                  <a:pt x="716" y="106"/>
                </a:cubicBezTo>
                <a:cubicBezTo>
                  <a:pt x="716" y="26"/>
                  <a:pt x="716" y="26"/>
                  <a:pt x="716" y="26"/>
                </a:cubicBezTo>
                <a:cubicBezTo>
                  <a:pt x="716" y="25"/>
                  <a:pt x="716" y="19"/>
                  <a:pt x="712" y="13"/>
                </a:cubicBezTo>
                <a:cubicBezTo>
                  <a:pt x="711" y="9"/>
                  <a:pt x="708" y="6"/>
                  <a:pt x="705" y="4"/>
                </a:cubicBezTo>
                <a:cubicBezTo>
                  <a:pt x="701" y="1"/>
                  <a:pt x="696" y="0"/>
                  <a:pt x="690" y="0"/>
                </a:cubicBezTo>
                <a:cubicBezTo>
                  <a:pt x="26" y="0"/>
                  <a:pt x="26" y="0"/>
                  <a:pt x="26" y="0"/>
                </a:cubicBezTo>
                <a:cubicBezTo>
                  <a:pt x="26" y="2"/>
                  <a:pt x="26" y="2"/>
                  <a:pt x="26" y="2"/>
                </a:cubicBezTo>
                <a:cubicBezTo>
                  <a:pt x="26" y="4"/>
                  <a:pt x="26" y="4"/>
                  <a:pt x="26" y="4"/>
                </a:cubicBezTo>
                <a:cubicBezTo>
                  <a:pt x="690" y="4"/>
                  <a:pt x="690" y="4"/>
                  <a:pt x="690" y="4"/>
                </a:cubicBezTo>
                <a:cubicBezTo>
                  <a:pt x="695" y="4"/>
                  <a:pt x="699" y="5"/>
                  <a:pt x="702" y="7"/>
                </a:cubicBezTo>
                <a:cubicBezTo>
                  <a:pt x="707" y="10"/>
                  <a:pt x="709" y="15"/>
                  <a:pt x="710" y="19"/>
                </a:cubicBezTo>
                <a:cubicBezTo>
                  <a:pt x="711" y="21"/>
                  <a:pt x="711" y="22"/>
                  <a:pt x="711" y="24"/>
                </a:cubicBezTo>
                <a:cubicBezTo>
                  <a:pt x="711" y="24"/>
                  <a:pt x="712" y="25"/>
                  <a:pt x="712" y="25"/>
                </a:cubicBezTo>
                <a:cubicBezTo>
                  <a:pt x="712" y="25"/>
                  <a:pt x="712" y="25"/>
                  <a:pt x="712" y="25"/>
                </a:cubicBezTo>
                <a:cubicBezTo>
                  <a:pt x="712" y="26"/>
                  <a:pt x="712" y="26"/>
                  <a:pt x="712" y="26"/>
                </a:cubicBezTo>
                <a:cubicBezTo>
                  <a:pt x="712" y="106"/>
                  <a:pt x="712" y="106"/>
                  <a:pt x="712" y="106"/>
                </a:cubicBezTo>
                <a:cubicBezTo>
                  <a:pt x="712" y="111"/>
                  <a:pt x="710" y="115"/>
                  <a:pt x="708" y="118"/>
                </a:cubicBezTo>
                <a:cubicBezTo>
                  <a:pt x="705" y="123"/>
                  <a:pt x="701" y="125"/>
                  <a:pt x="697" y="126"/>
                </a:cubicBezTo>
                <a:cubicBezTo>
                  <a:pt x="695" y="127"/>
                  <a:pt x="693" y="127"/>
                  <a:pt x="692" y="127"/>
                </a:cubicBezTo>
                <a:cubicBezTo>
                  <a:pt x="691" y="127"/>
                  <a:pt x="690" y="128"/>
                  <a:pt x="690" y="128"/>
                </a:cubicBezTo>
                <a:cubicBezTo>
                  <a:pt x="690" y="128"/>
                  <a:pt x="690" y="128"/>
                  <a:pt x="690" y="128"/>
                </a:cubicBezTo>
                <a:cubicBezTo>
                  <a:pt x="690" y="128"/>
                  <a:pt x="690" y="128"/>
                  <a:pt x="690" y="128"/>
                </a:cubicBezTo>
                <a:cubicBezTo>
                  <a:pt x="4" y="128"/>
                  <a:pt x="4" y="128"/>
                  <a:pt x="4" y="128"/>
                </a:cubicBezTo>
                <a:cubicBezTo>
                  <a:pt x="4" y="26"/>
                  <a:pt x="4" y="26"/>
                  <a:pt x="4" y="26"/>
                </a:cubicBezTo>
                <a:cubicBezTo>
                  <a:pt x="4" y="20"/>
                  <a:pt x="5" y="16"/>
                  <a:pt x="7" y="13"/>
                </a:cubicBezTo>
                <a:cubicBezTo>
                  <a:pt x="10" y="8"/>
                  <a:pt x="15" y="6"/>
                  <a:pt x="19" y="5"/>
                </a:cubicBezTo>
                <a:cubicBezTo>
                  <a:pt x="21" y="4"/>
                  <a:pt x="22" y="4"/>
                  <a:pt x="24" y="4"/>
                </a:cubicBezTo>
                <a:cubicBezTo>
                  <a:pt x="24" y="4"/>
                  <a:pt x="25" y="4"/>
                  <a:pt x="25" y="4"/>
                </a:cubicBezTo>
                <a:cubicBezTo>
                  <a:pt x="25" y="4"/>
                  <a:pt x="25" y="4"/>
                  <a:pt x="25" y="4"/>
                </a:cubicBezTo>
                <a:cubicBezTo>
                  <a:pt x="26" y="4"/>
                  <a:pt x="26" y="4"/>
                  <a:pt x="26" y="4"/>
                </a:cubicBezTo>
                <a:lnTo>
                  <a:pt x="26" y="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a:p>
        </p:txBody>
      </p:sp>
    </p:spTree>
    <p:custDataLst>
      <p:tags r:id="rId1"/>
    </p:custDataLst>
    <p:extLst>
      <p:ext uri="{BB962C8B-B14F-4D97-AF65-F5344CB8AC3E}">
        <p14:creationId xmlns:p14="http://schemas.microsoft.com/office/powerpoint/2010/main" val="11879812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B8851B-D6A4-405C-BF03-95FDE4D34981}"/>
              </a:ext>
            </a:extLst>
          </p:cNvPr>
          <p:cNvSpPr>
            <a:spLocks noGrp="1"/>
          </p:cNvSpPr>
          <p:nvPr>
            <p:ph type="title"/>
          </p:nvPr>
        </p:nvSpPr>
        <p:spPr/>
        <p:txBody>
          <a:bodyPr/>
          <a:lstStyle/>
          <a:p>
            <a:r>
              <a:rPr lang="en-GB" dirty="0"/>
              <a:t>BVOD accounts for over ¼ of 16-34s broadcaster TV viewing</a:t>
            </a:r>
          </a:p>
        </p:txBody>
      </p:sp>
      <p:sp>
        <p:nvSpPr>
          <p:cNvPr id="3" name="Text Placeholder 2">
            <a:extLst>
              <a:ext uri="{FF2B5EF4-FFF2-40B4-BE49-F238E27FC236}">
                <a16:creationId xmlns:a16="http://schemas.microsoft.com/office/drawing/2014/main" id="{A91BE4F6-25A2-464F-8E48-88F285575764}"/>
              </a:ext>
            </a:extLst>
          </p:cNvPr>
          <p:cNvSpPr>
            <a:spLocks noGrp="1"/>
          </p:cNvSpPr>
          <p:nvPr>
            <p:ph type="body" sz="quarter" idx="15"/>
          </p:nvPr>
        </p:nvSpPr>
        <p:spPr>
          <a:xfrm>
            <a:off x="360000" y="5400000"/>
            <a:ext cx="11334817" cy="304800"/>
          </a:xfrm>
        </p:spPr>
        <p:txBody>
          <a:bodyPr/>
          <a:lstStyle/>
          <a:p>
            <a:r>
              <a:rPr lang="en-GB" dirty="0"/>
              <a:t>Source: 2022, Barb / Broadcaster stream data</a:t>
            </a:r>
          </a:p>
          <a:p>
            <a:endParaRPr lang="en-GB" dirty="0"/>
          </a:p>
        </p:txBody>
      </p:sp>
      <p:grpSp>
        <p:nvGrpSpPr>
          <p:cNvPr id="31" name="Group 30">
            <a:extLst>
              <a:ext uri="{FF2B5EF4-FFF2-40B4-BE49-F238E27FC236}">
                <a16:creationId xmlns:a16="http://schemas.microsoft.com/office/drawing/2014/main" id="{9854DA8F-AC57-4A16-ADF6-24764564B795}"/>
              </a:ext>
            </a:extLst>
          </p:cNvPr>
          <p:cNvGrpSpPr/>
          <p:nvPr/>
        </p:nvGrpSpPr>
        <p:grpSpPr>
          <a:xfrm>
            <a:off x="1968500" y="1283334"/>
            <a:ext cx="8781016" cy="3553807"/>
            <a:chOff x="714375" y="1028699"/>
            <a:chExt cx="8781016" cy="3553807"/>
          </a:xfrm>
        </p:grpSpPr>
        <p:graphicFrame>
          <p:nvGraphicFramePr>
            <p:cNvPr id="24" name="Chart 23">
              <a:extLst>
                <a:ext uri="{FF2B5EF4-FFF2-40B4-BE49-F238E27FC236}">
                  <a16:creationId xmlns:a16="http://schemas.microsoft.com/office/drawing/2014/main" id="{26C28FE3-1E95-46FA-96D9-CA4ACEC1A075}"/>
                </a:ext>
              </a:extLst>
            </p:cNvPr>
            <p:cNvGraphicFramePr/>
            <p:nvPr/>
          </p:nvGraphicFramePr>
          <p:xfrm>
            <a:off x="714375" y="1028701"/>
            <a:ext cx="4233309" cy="3522036"/>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6" name="Chart 25">
              <a:extLst>
                <a:ext uri="{FF2B5EF4-FFF2-40B4-BE49-F238E27FC236}">
                  <a16:creationId xmlns:a16="http://schemas.microsoft.com/office/drawing/2014/main" id="{3C89EA00-401F-46A5-B68C-2B136544E1FE}"/>
                </a:ext>
              </a:extLst>
            </p:cNvPr>
            <p:cNvGraphicFramePr/>
            <p:nvPr/>
          </p:nvGraphicFramePr>
          <p:xfrm>
            <a:off x="5038726" y="1028699"/>
            <a:ext cx="4456665" cy="3522036"/>
          </p:xfrm>
          <a:graphic>
            <a:graphicData uri="http://schemas.openxmlformats.org/drawingml/2006/chart">
              <c:chart xmlns:c="http://schemas.openxmlformats.org/drawingml/2006/chart" xmlns:r="http://schemas.openxmlformats.org/officeDocument/2006/relationships" r:id="rId4"/>
            </a:graphicData>
          </a:graphic>
        </p:graphicFrame>
        <p:sp>
          <p:nvSpPr>
            <p:cNvPr id="27" name="TextBox 26">
              <a:extLst>
                <a:ext uri="{FF2B5EF4-FFF2-40B4-BE49-F238E27FC236}">
                  <a16:creationId xmlns:a16="http://schemas.microsoft.com/office/drawing/2014/main" id="{09EC1653-A99A-4CE8-9174-3810924690B0}"/>
                </a:ext>
              </a:extLst>
            </p:cNvPr>
            <p:cNvSpPr txBox="1"/>
            <p:nvPr/>
          </p:nvSpPr>
          <p:spPr>
            <a:xfrm>
              <a:off x="1450014" y="4243952"/>
              <a:ext cx="1594885"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a:solidFill>
                    <a:srgbClr val="4D4D4D"/>
                  </a:solidFill>
                  <a:latin typeface="Arial"/>
                </a:rPr>
                <a:t>2</a:t>
              </a:r>
              <a:r>
                <a:rPr kumimoji="0" lang="en-GB" sz="1600" b="0" i="0" u="none" strike="noStrike" kern="1200" cap="none" spc="0" normalizeH="0" baseline="0" noProof="0">
                  <a:ln>
                    <a:noFill/>
                  </a:ln>
                  <a:solidFill>
                    <a:srgbClr val="4D4D4D"/>
                  </a:solidFill>
                  <a:effectLst/>
                  <a:uLnTx/>
                  <a:uFillTx/>
                  <a:latin typeface="Arial"/>
                  <a:ea typeface="+mn-ea"/>
                  <a:cs typeface="+mn-cs"/>
                </a:rPr>
                <a:t> hrs 41 mins</a:t>
              </a:r>
            </a:p>
          </p:txBody>
        </p:sp>
        <p:sp>
          <p:nvSpPr>
            <p:cNvPr id="28" name="TextBox 27">
              <a:extLst>
                <a:ext uri="{FF2B5EF4-FFF2-40B4-BE49-F238E27FC236}">
                  <a16:creationId xmlns:a16="http://schemas.microsoft.com/office/drawing/2014/main" id="{E873AF99-EC2A-4A0B-A7FC-1AD1F3BE64FB}"/>
                </a:ext>
              </a:extLst>
            </p:cNvPr>
            <p:cNvSpPr txBox="1"/>
            <p:nvPr/>
          </p:nvSpPr>
          <p:spPr>
            <a:xfrm>
              <a:off x="5789783" y="4243952"/>
              <a:ext cx="1594885"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a:solidFill>
                    <a:srgbClr val="4D4D4D"/>
                  </a:solidFill>
                  <a:latin typeface="Arial"/>
                </a:rPr>
                <a:t>1</a:t>
              </a:r>
              <a:r>
                <a:rPr kumimoji="0" lang="en-GB" sz="1600" b="0" i="0" u="none" strike="noStrike" kern="1200" cap="none" spc="0" normalizeH="0" baseline="0" noProof="0">
                  <a:ln>
                    <a:noFill/>
                  </a:ln>
                  <a:solidFill>
                    <a:srgbClr val="4D4D4D"/>
                  </a:solidFill>
                  <a:effectLst/>
                  <a:uLnTx/>
                  <a:uFillTx/>
                  <a:latin typeface="Arial"/>
                  <a:ea typeface="+mn-ea"/>
                  <a:cs typeface="+mn-cs"/>
                </a:rPr>
                <a:t> hr 1 min</a:t>
              </a:r>
            </a:p>
          </p:txBody>
        </p:sp>
        <p:sp>
          <p:nvSpPr>
            <p:cNvPr id="29" name="TextBox 28">
              <a:extLst>
                <a:ext uri="{FF2B5EF4-FFF2-40B4-BE49-F238E27FC236}">
                  <a16:creationId xmlns:a16="http://schemas.microsoft.com/office/drawing/2014/main" id="{65ED99D4-CDE6-4C25-A898-381CB37D81F5}"/>
                </a:ext>
              </a:extLst>
            </p:cNvPr>
            <p:cNvSpPr txBox="1"/>
            <p:nvPr/>
          </p:nvSpPr>
          <p:spPr>
            <a:xfrm>
              <a:off x="1707929" y="2674548"/>
              <a:ext cx="981518"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err="1">
                  <a:ln>
                    <a:noFill/>
                  </a:ln>
                  <a:solidFill>
                    <a:srgbClr val="4D4D4D"/>
                  </a:solidFill>
                  <a:effectLst/>
                  <a:uLnTx/>
                  <a:uFillTx/>
                  <a:latin typeface="Arial"/>
                  <a:ea typeface="+mn-ea"/>
                  <a:cs typeface="+mn-cs"/>
                </a:rPr>
                <a:t>Inds</a:t>
              </a:r>
              <a:endParaRPr kumimoji="0" lang="en-GB" sz="1600" b="1" i="0" u="none" strike="noStrike" kern="1200" cap="none" spc="0" normalizeH="0" baseline="0" noProof="0">
                <a:ln>
                  <a:noFill/>
                </a:ln>
                <a:solidFill>
                  <a:srgbClr val="4D4D4D"/>
                </a:solidFill>
                <a:effectLst/>
                <a:uLnTx/>
                <a:uFillTx/>
                <a:latin typeface="Arial"/>
                <a:ea typeface="+mn-ea"/>
                <a:cs typeface="+mn-cs"/>
              </a:endParaRPr>
            </a:p>
          </p:txBody>
        </p:sp>
        <p:sp>
          <p:nvSpPr>
            <p:cNvPr id="30" name="TextBox 29">
              <a:extLst>
                <a:ext uri="{FF2B5EF4-FFF2-40B4-BE49-F238E27FC236}">
                  <a16:creationId xmlns:a16="http://schemas.microsoft.com/office/drawing/2014/main" id="{D6207C1F-99D3-4F02-B0FA-B2B81ECDFB12}"/>
                </a:ext>
              </a:extLst>
            </p:cNvPr>
            <p:cNvSpPr txBox="1"/>
            <p:nvPr/>
          </p:nvSpPr>
          <p:spPr>
            <a:xfrm>
              <a:off x="6122024" y="2673799"/>
              <a:ext cx="857250"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rgbClr val="4D4D4D"/>
                  </a:solidFill>
                  <a:effectLst/>
                  <a:uLnTx/>
                  <a:uFillTx/>
                  <a:latin typeface="Arial"/>
                  <a:ea typeface="+mn-ea"/>
                  <a:cs typeface="+mn-cs"/>
                </a:rPr>
                <a:t>16-34</a:t>
              </a:r>
            </a:p>
          </p:txBody>
        </p:sp>
      </p:grpSp>
    </p:spTree>
    <p:extLst>
      <p:ext uri="{BB962C8B-B14F-4D97-AF65-F5344CB8AC3E}">
        <p14:creationId xmlns:p14="http://schemas.microsoft.com/office/powerpoint/2010/main" val="24801574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There are 8 need states which drive video viewing</a:t>
            </a:r>
          </a:p>
        </p:txBody>
      </p:sp>
      <p:grpSp>
        <p:nvGrpSpPr>
          <p:cNvPr id="3" name="Group 2">
            <a:extLst>
              <a:ext uri="{FF2B5EF4-FFF2-40B4-BE49-F238E27FC236}">
                <a16:creationId xmlns:a16="http://schemas.microsoft.com/office/drawing/2014/main" id="{63386479-D803-4E16-8CA5-1513DC30076D}"/>
              </a:ext>
            </a:extLst>
          </p:cNvPr>
          <p:cNvGrpSpPr/>
          <p:nvPr/>
        </p:nvGrpSpPr>
        <p:grpSpPr>
          <a:xfrm>
            <a:off x="3199907" y="1277020"/>
            <a:ext cx="5368387" cy="3704140"/>
            <a:chOff x="3264393" y="1905842"/>
            <a:chExt cx="5733612" cy="4003371"/>
          </a:xfrm>
        </p:grpSpPr>
        <p:grpSp>
          <p:nvGrpSpPr>
            <p:cNvPr id="12" name="Group 11"/>
            <p:cNvGrpSpPr/>
            <p:nvPr/>
          </p:nvGrpSpPr>
          <p:grpSpPr>
            <a:xfrm>
              <a:off x="4121051" y="1905842"/>
              <a:ext cx="3922001" cy="3922001"/>
              <a:chOff x="3484607" y="2063372"/>
              <a:chExt cx="3922001" cy="3922001"/>
            </a:xfrm>
          </p:grpSpPr>
          <p:sp>
            <p:nvSpPr>
              <p:cNvPr id="31" name="Pie 30"/>
              <p:cNvSpPr>
                <a:spLocks noChangeAspect="1"/>
              </p:cNvSpPr>
              <p:nvPr/>
            </p:nvSpPr>
            <p:spPr>
              <a:xfrm rot="6765127">
                <a:off x="3906767" y="2485532"/>
                <a:ext cx="3077680" cy="3077680"/>
              </a:xfrm>
              <a:prstGeom prst="pie">
                <a:avLst>
                  <a:gd name="adj1" fmla="val 13499731"/>
                  <a:gd name="adj2" fmla="val 16200000"/>
                </a:avLst>
              </a:prstGeom>
              <a:solidFill>
                <a:srgbClr val="E10514"/>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32" name="Pie 31"/>
              <p:cNvSpPr>
                <a:spLocks noChangeAspect="1"/>
              </p:cNvSpPr>
              <p:nvPr/>
            </p:nvSpPr>
            <p:spPr>
              <a:xfrm rot="15765240">
                <a:off x="3811440" y="2390205"/>
                <a:ext cx="3268334" cy="3268334"/>
              </a:xfrm>
              <a:prstGeom prst="pie">
                <a:avLst>
                  <a:gd name="adj1" fmla="val 13499731"/>
                  <a:gd name="adj2" fmla="val 16200000"/>
                </a:avLst>
              </a:prstGeom>
              <a:solidFill>
                <a:srgbClr val="3C2D87"/>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34" name="Pie 33"/>
              <p:cNvSpPr>
                <a:spLocks noChangeAspect="1"/>
              </p:cNvSpPr>
              <p:nvPr/>
            </p:nvSpPr>
            <p:spPr>
              <a:xfrm rot="17506674">
                <a:off x="4900885" y="3479650"/>
                <a:ext cx="1089444" cy="1089444"/>
              </a:xfrm>
              <a:prstGeom prst="pie">
                <a:avLst>
                  <a:gd name="adj1" fmla="val 13499731"/>
                  <a:gd name="adj2" fmla="val 16200000"/>
                </a:avLst>
              </a:prstGeom>
              <a:solidFill>
                <a:srgbClr val="0069B4"/>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35" name="Pie 34"/>
              <p:cNvSpPr>
                <a:spLocks noChangeAspect="1"/>
              </p:cNvSpPr>
              <p:nvPr/>
            </p:nvSpPr>
            <p:spPr>
              <a:xfrm rot="13494486">
                <a:off x="3484607" y="2063372"/>
                <a:ext cx="3922001" cy="3922001"/>
              </a:xfrm>
              <a:prstGeom prst="pie">
                <a:avLst>
                  <a:gd name="adj1" fmla="val 13499731"/>
                  <a:gd name="adj2" fmla="val 16200000"/>
                </a:avLst>
              </a:prstGeom>
              <a:solidFill>
                <a:srgbClr val="F0730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37" name="Pie 36"/>
              <p:cNvSpPr>
                <a:spLocks noChangeAspect="1"/>
              </p:cNvSpPr>
              <p:nvPr/>
            </p:nvSpPr>
            <p:spPr>
              <a:xfrm rot="19841772">
                <a:off x="4288072" y="2866837"/>
                <a:ext cx="2315070" cy="2315070"/>
              </a:xfrm>
              <a:prstGeom prst="pie">
                <a:avLst>
                  <a:gd name="adj1" fmla="val 13499731"/>
                  <a:gd name="adj2" fmla="val 16200000"/>
                </a:avLst>
              </a:prstGeom>
              <a:solidFill>
                <a:srgbClr val="00A03C"/>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36" name="Pie 35"/>
              <p:cNvSpPr>
                <a:spLocks noChangeAspect="1"/>
              </p:cNvSpPr>
              <p:nvPr/>
            </p:nvSpPr>
            <p:spPr>
              <a:xfrm>
                <a:off x="4424253" y="3003018"/>
                <a:ext cx="2042709" cy="2042709"/>
              </a:xfrm>
              <a:prstGeom prst="pie">
                <a:avLst>
                  <a:gd name="adj1" fmla="val 13499731"/>
                  <a:gd name="adj2" fmla="val 16200000"/>
                </a:avLst>
              </a:prstGeom>
              <a:solidFill>
                <a:srgbClr val="00A5D7"/>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38" name="Pie 37"/>
              <p:cNvSpPr>
                <a:spLocks noChangeAspect="1"/>
              </p:cNvSpPr>
              <p:nvPr/>
            </p:nvSpPr>
            <p:spPr>
              <a:xfrm rot="4780936">
                <a:off x="4111037" y="2689802"/>
                <a:ext cx="2669140" cy="2669140"/>
              </a:xfrm>
              <a:prstGeom prst="pie">
                <a:avLst>
                  <a:gd name="adj1" fmla="val 13499731"/>
                  <a:gd name="adj2" fmla="val 16200000"/>
                </a:avLst>
              </a:prstGeom>
              <a:solidFill>
                <a:srgbClr val="87BE23"/>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33" name="Pie 32"/>
              <p:cNvSpPr>
                <a:spLocks noChangeAspect="1"/>
              </p:cNvSpPr>
              <p:nvPr/>
            </p:nvSpPr>
            <p:spPr>
              <a:xfrm rot="2699023">
                <a:off x="4233600" y="2812365"/>
                <a:ext cx="2424015" cy="2424015"/>
              </a:xfrm>
              <a:prstGeom prst="pie">
                <a:avLst>
                  <a:gd name="adj1" fmla="val 13499731"/>
                  <a:gd name="adj2" fmla="val 16200000"/>
                </a:avLst>
              </a:prstGeom>
              <a:solidFill>
                <a:srgbClr val="FFCD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grpSp>
        <p:sp>
          <p:nvSpPr>
            <p:cNvPr id="11" name="TextBox 10"/>
            <p:cNvSpPr txBox="1"/>
            <p:nvPr/>
          </p:nvSpPr>
          <p:spPr>
            <a:xfrm>
              <a:off x="7528183" y="3679232"/>
              <a:ext cx="1469822" cy="221018"/>
            </a:xfrm>
            <a:prstGeom prst="rect">
              <a:avLst/>
            </a:prstGeom>
            <a:noFill/>
          </p:spPr>
          <p:txBody>
            <a:bodyPr wrap="square" lIns="18000" tIns="18000" rIns="18000" bIns="18000" rtlCol="0">
              <a:spAutoFit/>
            </a:bodyPr>
            <a:lstStyle/>
            <a:p>
              <a:pPr algn="ctr"/>
              <a:r>
                <a:rPr lang="en-GB" sz="1200" b="1" dirty="0">
                  <a:solidFill>
                    <a:srgbClr val="E10514"/>
                  </a:solidFill>
                  <a:latin typeface="+mj-lt"/>
                </a:rPr>
                <a:t>16% COMFORT</a:t>
              </a:r>
            </a:p>
          </p:txBody>
        </p:sp>
        <p:sp>
          <p:nvSpPr>
            <p:cNvPr id="47" name="TextBox 46"/>
            <p:cNvSpPr txBox="1"/>
            <p:nvPr/>
          </p:nvSpPr>
          <p:spPr>
            <a:xfrm>
              <a:off x="6445680" y="2405219"/>
              <a:ext cx="1399332" cy="221018"/>
            </a:xfrm>
            <a:prstGeom prst="rect">
              <a:avLst/>
            </a:prstGeom>
            <a:noFill/>
          </p:spPr>
          <p:txBody>
            <a:bodyPr wrap="square" lIns="18000" tIns="18000" rIns="18000" bIns="18000" rtlCol="0">
              <a:spAutoFit/>
            </a:bodyPr>
            <a:lstStyle/>
            <a:p>
              <a:pPr algn="ctr"/>
              <a:r>
                <a:rPr lang="en-GB" sz="1200" b="1" dirty="0">
                  <a:solidFill>
                    <a:srgbClr val="FFCD00"/>
                  </a:solidFill>
                  <a:latin typeface="+mj-lt"/>
                </a:rPr>
                <a:t>10% EXPERIENCE</a:t>
              </a:r>
            </a:p>
          </p:txBody>
        </p:sp>
        <p:sp>
          <p:nvSpPr>
            <p:cNvPr id="48" name="TextBox 47"/>
            <p:cNvSpPr txBox="1"/>
            <p:nvPr/>
          </p:nvSpPr>
          <p:spPr>
            <a:xfrm>
              <a:off x="4094031" y="5657418"/>
              <a:ext cx="1399332" cy="251795"/>
            </a:xfrm>
            <a:prstGeom prst="rect">
              <a:avLst/>
            </a:prstGeom>
            <a:noFill/>
          </p:spPr>
          <p:txBody>
            <a:bodyPr wrap="square" lIns="18000" tIns="18000" rIns="18000" bIns="18000" rtlCol="0">
              <a:spAutoFit/>
            </a:bodyPr>
            <a:lstStyle/>
            <a:p>
              <a:pPr algn="ctr"/>
              <a:r>
                <a:rPr lang="en-GB" sz="1400" b="1" dirty="0">
                  <a:solidFill>
                    <a:srgbClr val="F07305"/>
                  </a:solidFill>
                  <a:latin typeface="+mj-lt"/>
                </a:rPr>
                <a:t>26% </a:t>
              </a:r>
              <a:r>
                <a:rPr lang="en-GB" sz="1200" b="1" dirty="0">
                  <a:solidFill>
                    <a:srgbClr val="F07305"/>
                  </a:solidFill>
                  <a:latin typeface="+mj-lt"/>
                </a:rPr>
                <a:t>UNWIND</a:t>
              </a:r>
              <a:endParaRPr lang="en-GB" sz="1400" b="1" dirty="0">
                <a:solidFill>
                  <a:srgbClr val="F07305"/>
                </a:solidFill>
                <a:latin typeface="+mj-lt"/>
              </a:endParaRPr>
            </a:p>
          </p:txBody>
        </p:sp>
        <p:sp>
          <p:nvSpPr>
            <p:cNvPr id="49" name="TextBox 48"/>
            <p:cNvSpPr txBox="1"/>
            <p:nvPr/>
          </p:nvSpPr>
          <p:spPr>
            <a:xfrm>
              <a:off x="4371182" y="3725255"/>
              <a:ext cx="1399332" cy="221018"/>
            </a:xfrm>
            <a:prstGeom prst="rect">
              <a:avLst/>
            </a:prstGeom>
            <a:noFill/>
          </p:spPr>
          <p:txBody>
            <a:bodyPr wrap="square" lIns="18000" tIns="18000" rIns="18000" bIns="18000" rtlCol="0">
              <a:spAutoFit/>
            </a:bodyPr>
            <a:lstStyle/>
            <a:p>
              <a:pPr algn="ctr"/>
              <a:r>
                <a:rPr lang="en-GB" sz="1200" b="1" dirty="0">
                  <a:solidFill>
                    <a:srgbClr val="0069B4"/>
                  </a:solidFill>
                  <a:latin typeface="+mj-lt"/>
                </a:rPr>
                <a:t>2% DO</a:t>
              </a:r>
            </a:p>
          </p:txBody>
        </p:sp>
        <p:sp>
          <p:nvSpPr>
            <p:cNvPr id="50" name="TextBox 49"/>
            <p:cNvSpPr txBox="1"/>
            <p:nvPr/>
          </p:nvSpPr>
          <p:spPr>
            <a:xfrm>
              <a:off x="3264393" y="4581905"/>
              <a:ext cx="1399332" cy="221018"/>
            </a:xfrm>
            <a:prstGeom prst="rect">
              <a:avLst/>
            </a:prstGeom>
            <a:noFill/>
          </p:spPr>
          <p:txBody>
            <a:bodyPr wrap="square" lIns="18000" tIns="18000" rIns="18000" bIns="18000" rtlCol="0">
              <a:spAutoFit/>
            </a:bodyPr>
            <a:lstStyle/>
            <a:p>
              <a:pPr algn="ctr"/>
              <a:r>
                <a:rPr lang="en-GB" sz="1200" b="1" dirty="0">
                  <a:solidFill>
                    <a:srgbClr val="3C2D87"/>
                  </a:solidFill>
                  <a:latin typeface="+mj-lt"/>
                </a:rPr>
                <a:t>18% DISTRACT</a:t>
              </a:r>
            </a:p>
          </p:txBody>
        </p:sp>
        <p:sp>
          <p:nvSpPr>
            <p:cNvPr id="51" name="TextBox 50"/>
            <p:cNvSpPr txBox="1"/>
            <p:nvPr/>
          </p:nvSpPr>
          <p:spPr>
            <a:xfrm>
              <a:off x="3833591" y="2942045"/>
              <a:ext cx="1399332" cy="221018"/>
            </a:xfrm>
            <a:prstGeom prst="rect">
              <a:avLst/>
            </a:prstGeom>
            <a:noFill/>
          </p:spPr>
          <p:txBody>
            <a:bodyPr wrap="square" lIns="18000" tIns="18000" rIns="18000" bIns="18000" rtlCol="0">
              <a:spAutoFit/>
            </a:bodyPr>
            <a:lstStyle/>
            <a:p>
              <a:pPr algn="ctr"/>
              <a:r>
                <a:rPr lang="en-GB" sz="1200" b="1" dirty="0">
                  <a:solidFill>
                    <a:srgbClr val="00A03C"/>
                  </a:solidFill>
                  <a:latin typeface="+mj-lt"/>
                </a:rPr>
                <a:t>9% INDULGE</a:t>
              </a:r>
            </a:p>
          </p:txBody>
        </p:sp>
        <p:sp>
          <p:nvSpPr>
            <p:cNvPr id="52" name="TextBox 51"/>
            <p:cNvSpPr txBox="1"/>
            <p:nvPr/>
          </p:nvSpPr>
          <p:spPr>
            <a:xfrm>
              <a:off x="4663633" y="2439931"/>
              <a:ext cx="1399332" cy="221018"/>
            </a:xfrm>
            <a:prstGeom prst="rect">
              <a:avLst/>
            </a:prstGeom>
            <a:noFill/>
          </p:spPr>
          <p:txBody>
            <a:bodyPr wrap="square" lIns="18000" tIns="18000" rIns="18000" bIns="18000" rtlCol="0">
              <a:spAutoFit/>
            </a:bodyPr>
            <a:lstStyle/>
            <a:p>
              <a:pPr algn="ctr"/>
              <a:r>
                <a:rPr lang="en-GB" sz="1200" b="1" dirty="0">
                  <a:solidFill>
                    <a:srgbClr val="00A5D7"/>
                  </a:solidFill>
                  <a:latin typeface="+mj-lt"/>
                </a:rPr>
                <a:t>7% ESCAPE</a:t>
              </a:r>
            </a:p>
          </p:txBody>
        </p:sp>
        <p:sp>
          <p:nvSpPr>
            <p:cNvPr id="53" name="TextBox 52"/>
            <p:cNvSpPr txBox="1"/>
            <p:nvPr/>
          </p:nvSpPr>
          <p:spPr>
            <a:xfrm>
              <a:off x="7132700" y="2929722"/>
              <a:ext cx="1399332" cy="221018"/>
            </a:xfrm>
            <a:prstGeom prst="rect">
              <a:avLst/>
            </a:prstGeom>
            <a:noFill/>
          </p:spPr>
          <p:txBody>
            <a:bodyPr wrap="square" lIns="18000" tIns="18000" rIns="18000" bIns="18000" rtlCol="0">
              <a:spAutoFit/>
            </a:bodyPr>
            <a:lstStyle/>
            <a:p>
              <a:pPr algn="ctr"/>
              <a:r>
                <a:rPr lang="en-GB" sz="1200" b="1" dirty="0">
                  <a:solidFill>
                    <a:srgbClr val="87BE23"/>
                  </a:solidFill>
                  <a:latin typeface="+mj-lt"/>
                </a:rPr>
                <a:t>12% IN TOUCH</a:t>
              </a:r>
            </a:p>
          </p:txBody>
        </p:sp>
        <p:pic>
          <p:nvPicPr>
            <p:cNvPr id="41" name="Picture 40"/>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254376" y="5141674"/>
              <a:ext cx="405659" cy="360000"/>
            </a:xfrm>
            <a:prstGeom prst="rect">
              <a:avLst/>
            </a:prstGeom>
          </p:spPr>
        </p:pic>
        <p:pic>
          <p:nvPicPr>
            <p:cNvPr id="42" name="Picture 41"/>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780836" y="4278965"/>
              <a:ext cx="381073" cy="360000"/>
            </a:xfrm>
            <a:prstGeom prst="rect">
              <a:avLst/>
            </a:prstGeom>
          </p:spPr>
        </p:pic>
        <p:pic>
          <p:nvPicPr>
            <p:cNvPr id="43" name="Picture 42"/>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951224" y="3724800"/>
              <a:ext cx="522000" cy="360000"/>
            </a:xfrm>
            <a:prstGeom prst="rect">
              <a:avLst/>
            </a:prstGeom>
          </p:spPr>
        </p:pic>
        <p:pic>
          <p:nvPicPr>
            <p:cNvPr id="44" name="Picture 43"/>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201756" y="2872715"/>
              <a:ext cx="439303" cy="335033"/>
            </a:xfrm>
            <a:prstGeom prst="rect">
              <a:avLst/>
            </a:prstGeom>
          </p:spPr>
        </p:pic>
        <p:pic>
          <p:nvPicPr>
            <p:cNvPr id="45" name="Picture 44"/>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793024" y="3208616"/>
              <a:ext cx="361525" cy="360000"/>
            </a:xfrm>
            <a:prstGeom prst="rect">
              <a:avLst/>
            </a:prstGeom>
          </p:spPr>
        </p:pic>
        <p:pic>
          <p:nvPicPr>
            <p:cNvPr id="46" name="Picture 45"/>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5127402" y="3178780"/>
              <a:ext cx="292987" cy="360000"/>
            </a:xfrm>
            <a:prstGeom prst="rect">
              <a:avLst/>
            </a:prstGeom>
          </p:spPr>
        </p:pic>
        <p:pic>
          <p:nvPicPr>
            <p:cNvPr id="58" name="Picture 57"/>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5560551" y="2992868"/>
              <a:ext cx="421663" cy="276817"/>
            </a:xfrm>
            <a:prstGeom prst="rect">
              <a:avLst/>
            </a:prstGeom>
          </p:spPr>
        </p:pic>
        <p:pic>
          <p:nvPicPr>
            <p:cNvPr id="59" name="Picture 58"/>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5570506" y="3785277"/>
              <a:ext cx="262882" cy="216413"/>
            </a:xfrm>
            <a:prstGeom prst="rect">
              <a:avLst/>
            </a:prstGeom>
          </p:spPr>
        </p:pic>
      </p:grpSp>
      <p:grpSp>
        <p:nvGrpSpPr>
          <p:cNvPr id="13" name="Group 12">
            <a:extLst>
              <a:ext uri="{FF2B5EF4-FFF2-40B4-BE49-F238E27FC236}">
                <a16:creationId xmlns:a16="http://schemas.microsoft.com/office/drawing/2014/main" id="{0E05FF0C-D2C6-4382-9918-5E4CE3EB5F25}"/>
              </a:ext>
            </a:extLst>
          </p:cNvPr>
          <p:cNvGrpSpPr/>
          <p:nvPr/>
        </p:nvGrpSpPr>
        <p:grpSpPr>
          <a:xfrm rot="16200000">
            <a:off x="5502206" y="1211612"/>
            <a:ext cx="854492" cy="460227"/>
            <a:chOff x="9513597" y="1946237"/>
            <a:chExt cx="1094877" cy="473743"/>
          </a:xfrm>
        </p:grpSpPr>
        <p:sp>
          <p:nvSpPr>
            <p:cNvPr id="5" name="Arrow: Right 4">
              <a:extLst>
                <a:ext uri="{FF2B5EF4-FFF2-40B4-BE49-F238E27FC236}">
                  <a16:creationId xmlns:a16="http://schemas.microsoft.com/office/drawing/2014/main" id="{5D7F0D47-96D3-467A-873D-3DB76D8DB89D}"/>
                </a:ext>
              </a:extLst>
            </p:cNvPr>
            <p:cNvSpPr/>
            <p:nvPr/>
          </p:nvSpPr>
          <p:spPr>
            <a:xfrm>
              <a:off x="9554787" y="1946237"/>
              <a:ext cx="975648" cy="473743"/>
            </a:xfrm>
            <a:prstGeom prst="rightArrow">
              <a:avLst/>
            </a:prstGeom>
            <a:solidFill>
              <a:schemeClr val="bg1"/>
            </a:solidFill>
            <a:ln w="158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a:extLst>
                <a:ext uri="{FF2B5EF4-FFF2-40B4-BE49-F238E27FC236}">
                  <a16:creationId xmlns:a16="http://schemas.microsoft.com/office/drawing/2014/main" id="{D0A239F2-98D7-4C31-958E-FD32E07D0F46}"/>
                </a:ext>
              </a:extLst>
            </p:cNvPr>
            <p:cNvSpPr txBox="1"/>
            <p:nvPr/>
          </p:nvSpPr>
          <p:spPr>
            <a:xfrm>
              <a:off x="9513597" y="2028155"/>
              <a:ext cx="1094877" cy="276999"/>
            </a:xfrm>
            <a:prstGeom prst="rect">
              <a:avLst/>
            </a:prstGeom>
            <a:noFill/>
          </p:spPr>
          <p:txBody>
            <a:bodyPr wrap="square" rtlCol="0">
              <a:spAutoFit/>
            </a:bodyPr>
            <a:lstStyle/>
            <a:p>
              <a:pPr algn="l"/>
              <a:r>
                <a:rPr lang="en-GB" sz="1200" dirty="0">
                  <a:solidFill>
                    <a:schemeClr val="accent1"/>
                  </a:solidFill>
                </a:rPr>
                <a:t>content</a:t>
              </a:r>
            </a:p>
          </p:txBody>
        </p:sp>
      </p:grpSp>
      <p:grpSp>
        <p:nvGrpSpPr>
          <p:cNvPr id="9" name="Group 8">
            <a:extLst>
              <a:ext uri="{FF2B5EF4-FFF2-40B4-BE49-F238E27FC236}">
                <a16:creationId xmlns:a16="http://schemas.microsoft.com/office/drawing/2014/main" id="{169573F5-F89F-47DB-9633-30F485AC6E32}"/>
              </a:ext>
            </a:extLst>
          </p:cNvPr>
          <p:cNvGrpSpPr/>
          <p:nvPr/>
        </p:nvGrpSpPr>
        <p:grpSpPr>
          <a:xfrm rot="5400000">
            <a:off x="5573973" y="5077808"/>
            <a:ext cx="889673" cy="473744"/>
            <a:chOff x="9486921" y="1160810"/>
            <a:chExt cx="1102862" cy="473743"/>
          </a:xfrm>
        </p:grpSpPr>
        <p:sp>
          <p:nvSpPr>
            <p:cNvPr id="55" name="Arrow: Right 54">
              <a:extLst>
                <a:ext uri="{FF2B5EF4-FFF2-40B4-BE49-F238E27FC236}">
                  <a16:creationId xmlns:a16="http://schemas.microsoft.com/office/drawing/2014/main" id="{BBDF98F1-35EF-4077-AAB9-F3D7FDDC3EE2}"/>
                </a:ext>
              </a:extLst>
            </p:cNvPr>
            <p:cNvSpPr/>
            <p:nvPr/>
          </p:nvSpPr>
          <p:spPr>
            <a:xfrm>
              <a:off x="9546803" y="1160810"/>
              <a:ext cx="982763" cy="473743"/>
            </a:xfrm>
            <a:prstGeom prst="rightArrow">
              <a:avLst/>
            </a:prstGeom>
            <a:solidFill>
              <a:schemeClr val="bg1"/>
            </a:solidFill>
            <a:ln w="158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a:p>
          </p:txBody>
        </p:sp>
        <p:sp>
          <p:nvSpPr>
            <p:cNvPr id="56" name="TextBox 55">
              <a:extLst>
                <a:ext uri="{FF2B5EF4-FFF2-40B4-BE49-F238E27FC236}">
                  <a16:creationId xmlns:a16="http://schemas.microsoft.com/office/drawing/2014/main" id="{7C85C57C-FC1A-4437-BE3C-9EC3CB66DCAF}"/>
                </a:ext>
              </a:extLst>
            </p:cNvPr>
            <p:cNvSpPr txBox="1"/>
            <p:nvPr/>
          </p:nvSpPr>
          <p:spPr>
            <a:xfrm>
              <a:off x="9486921" y="1260040"/>
              <a:ext cx="1102862" cy="276999"/>
            </a:xfrm>
            <a:prstGeom prst="rect">
              <a:avLst/>
            </a:prstGeom>
            <a:noFill/>
          </p:spPr>
          <p:txBody>
            <a:bodyPr wrap="square" rtlCol="0">
              <a:spAutoFit/>
            </a:bodyPr>
            <a:lstStyle/>
            <a:p>
              <a:pPr algn="l"/>
              <a:r>
                <a:rPr lang="en-GB" sz="1200" dirty="0">
                  <a:solidFill>
                    <a:schemeClr val="accent1"/>
                  </a:solidFill>
                </a:rPr>
                <a:t>context</a:t>
              </a:r>
            </a:p>
          </p:txBody>
        </p:sp>
      </p:grpSp>
      <p:grpSp>
        <p:nvGrpSpPr>
          <p:cNvPr id="14" name="Group 13">
            <a:extLst>
              <a:ext uri="{FF2B5EF4-FFF2-40B4-BE49-F238E27FC236}">
                <a16:creationId xmlns:a16="http://schemas.microsoft.com/office/drawing/2014/main" id="{D0446AB1-5B8F-4188-9735-651951836A72}"/>
              </a:ext>
            </a:extLst>
          </p:cNvPr>
          <p:cNvGrpSpPr/>
          <p:nvPr/>
        </p:nvGrpSpPr>
        <p:grpSpPr>
          <a:xfrm>
            <a:off x="7746542" y="3166786"/>
            <a:ext cx="889673" cy="473744"/>
            <a:chOff x="9514971" y="1525898"/>
            <a:chExt cx="1102861" cy="473743"/>
          </a:xfrm>
        </p:grpSpPr>
        <p:sp>
          <p:nvSpPr>
            <p:cNvPr id="60" name="Arrow: Right 59">
              <a:extLst>
                <a:ext uri="{FF2B5EF4-FFF2-40B4-BE49-F238E27FC236}">
                  <a16:creationId xmlns:a16="http://schemas.microsoft.com/office/drawing/2014/main" id="{B60C3534-3690-404D-9188-578EA60E3623}"/>
                </a:ext>
              </a:extLst>
            </p:cNvPr>
            <p:cNvSpPr/>
            <p:nvPr/>
          </p:nvSpPr>
          <p:spPr>
            <a:xfrm>
              <a:off x="9546803" y="1525898"/>
              <a:ext cx="982763" cy="473743"/>
            </a:xfrm>
            <a:prstGeom prst="rightArrow">
              <a:avLst/>
            </a:prstGeom>
            <a:solidFill>
              <a:schemeClr val="bg1"/>
            </a:solidFill>
            <a:ln w="158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61" name="TextBox 60">
              <a:extLst>
                <a:ext uri="{FF2B5EF4-FFF2-40B4-BE49-F238E27FC236}">
                  <a16:creationId xmlns:a16="http://schemas.microsoft.com/office/drawing/2014/main" id="{58E14E83-C398-4A2E-9078-25D9DCAF329E}"/>
                </a:ext>
              </a:extLst>
            </p:cNvPr>
            <p:cNvSpPr txBox="1"/>
            <p:nvPr/>
          </p:nvSpPr>
          <p:spPr>
            <a:xfrm>
              <a:off x="9514971" y="1623332"/>
              <a:ext cx="1102861" cy="276999"/>
            </a:xfrm>
            <a:prstGeom prst="rect">
              <a:avLst/>
            </a:prstGeom>
            <a:noFill/>
          </p:spPr>
          <p:txBody>
            <a:bodyPr wrap="square" rtlCol="0">
              <a:spAutoFit/>
            </a:bodyPr>
            <a:lstStyle/>
            <a:p>
              <a:pPr algn="l"/>
              <a:r>
                <a:rPr lang="en-GB" sz="1200" dirty="0">
                  <a:solidFill>
                    <a:schemeClr val="accent1"/>
                  </a:solidFill>
                </a:rPr>
                <a:t>social</a:t>
              </a:r>
            </a:p>
          </p:txBody>
        </p:sp>
      </p:grpSp>
      <p:grpSp>
        <p:nvGrpSpPr>
          <p:cNvPr id="15" name="Group 14">
            <a:extLst>
              <a:ext uri="{FF2B5EF4-FFF2-40B4-BE49-F238E27FC236}">
                <a16:creationId xmlns:a16="http://schemas.microsoft.com/office/drawing/2014/main" id="{CFE489FA-7D7E-429E-A113-4FC35E36DFF3}"/>
              </a:ext>
            </a:extLst>
          </p:cNvPr>
          <p:cNvGrpSpPr/>
          <p:nvPr/>
        </p:nvGrpSpPr>
        <p:grpSpPr>
          <a:xfrm>
            <a:off x="3196792" y="3156990"/>
            <a:ext cx="810352" cy="473743"/>
            <a:chOff x="2804303" y="2818711"/>
            <a:chExt cx="810352" cy="473743"/>
          </a:xfrm>
        </p:grpSpPr>
        <p:sp>
          <p:nvSpPr>
            <p:cNvPr id="63" name="Arrow: Right 62">
              <a:extLst>
                <a:ext uri="{FF2B5EF4-FFF2-40B4-BE49-F238E27FC236}">
                  <a16:creationId xmlns:a16="http://schemas.microsoft.com/office/drawing/2014/main" id="{9AF83683-8191-4681-9FDF-866F56E4E2A9}"/>
                </a:ext>
              </a:extLst>
            </p:cNvPr>
            <p:cNvSpPr/>
            <p:nvPr/>
          </p:nvSpPr>
          <p:spPr>
            <a:xfrm rot="10800000">
              <a:off x="2804303" y="2818711"/>
              <a:ext cx="778508" cy="473743"/>
            </a:xfrm>
            <a:prstGeom prst="rightArrow">
              <a:avLst/>
            </a:prstGeom>
            <a:solidFill>
              <a:schemeClr val="bg1"/>
            </a:solidFill>
            <a:ln w="158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4" name="TextBox 63">
              <a:extLst>
                <a:ext uri="{FF2B5EF4-FFF2-40B4-BE49-F238E27FC236}">
                  <a16:creationId xmlns:a16="http://schemas.microsoft.com/office/drawing/2014/main" id="{D5073DE2-365C-41C8-A078-5004C016F070}"/>
                </a:ext>
              </a:extLst>
            </p:cNvPr>
            <p:cNvSpPr txBox="1"/>
            <p:nvPr/>
          </p:nvSpPr>
          <p:spPr>
            <a:xfrm>
              <a:off x="2836148" y="2914281"/>
              <a:ext cx="778507" cy="276999"/>
            </a:xfrm>
            <a:prstGeom prst="rect">
              <a:avLst/>
            </a:prstGeom>
            <a:noFill/>
          </p:spPr>
          <p:txBody>
            <a:bodyPr wrap="square" rtlCol="0">
              <a:spAutoFit/>
            </a:bodyPr>
            <a:lstStyle/>
            <a:p>
              <a:pPr algn="l"/>
              <a:r>
                <a:rPr lang="en-GB" sz="1200" dirty="0">
                  <a:solidFill>
                    <a:schemeClr val="accent1"/>
                  </a:solidFill>
                </a:rPr>
                <a:t>personal</a:t>
              </a:r>
            </a:p>
          </p:txBody>
        </p:sp>
      </p:grpSp>
      <p:sp>
        <p:nvSpPr>
          <p:cNvPr id="4" name="Text Placeholder 2">
            <a:extLst>
              <a:ext uri="{FF2B5EF4-FFF2-40B4-BE49-F238E27FC236}">
                <a16:creationId xmlns:a16="http://schemas.microsoft.com/office/drawing/2014/main" id="{6018BEC0-1784-B9DD-5FE0-BEE4A42266B8}"/>
              </a:ext>
            </a:extLst>
          </p:cNvPr>
          <p:cNvSpPr>
            <a:spLocks noGrp="1"/>
          </p:cNvSpPr>
          <p:nvPr>
            <p:ph type="body" sz="quarter" idx="15"/>
          </p:nvPr>
        </p:nvSpPr>
        <p:spPr>
          <a:xfrm>
            <a:off x="377757" y="5365115"/>
            <a:ext cx="11334817" cy="304800"/>
          </a:xfrm>
        </p:spPr>
        <p:txBody>
          <a:bodyPr/>
          <a:lstStyle/>
          <a:p>
            <a:r>
              <a:rPr lang="en-GB" dirty="0"/>
              <a:t>Source: The Age of Television, 2018, MTM/Thinkbox. </a:t>
            </a:r>
          </a:p>
        </p:txBody>
      </p:sp>
    </p:spTree>
    <p:extLst>
      <p:ext uri="{BB962C8B-B14F-4D97-AF65-F5344CB8AC3E}">
        <p14:creationId xmlns:p14="http://schemas.microsoft.com/office/powerpoint/2010/main" val="7196027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B1F73E5-EF39-1AF6-6EBA-F47561EEE06A}"/>
              </a:ext>
            </a:extLst>
          </p:cNvPr>
          <p:cNvPicPr>
            <a:picLocks noChangeAspect="1"/>
          </p:cNvPicPr>
          <p:nvPr/>
        </p:nvPicPr>
        <p:blipFill>
          <a:blip r:embed="rId3"/>
          <a:stretch>
            <a:fillRect/>
          </a:stretch>
        </p:blipFill>
        <p:spPr>
          <a:xfrm>
            <a:off x="6225984" y="2079000"/>
            <a:ext cx="5486589" cy="2700000"/>
          </a:xfrm>
          <a:prstGeom prst="rect">
            <a:avLst/>
          </a:prstGeom>
        </p:spPr>
      </p:pic>
      <p:pic>
        <p:nvPicPr>
          <p:cNvPr id="11" name="Picture 10">
            <a:extLst>
              <a:ext uri="{FF2B5EF4-FFF2-40B4-BE49-F238E27FC236}">
                <a16:creationId xmlns:a16="http://schemas.microsoft.com/office/drawing/2014/main" id="{228FA7A7-FE97-4362-2409-B79AC4FD4C5E}"/>
              </a:ext>
            </a:extLst>
          </p:cNvPr>
          <p:cNvPicPr>
            <a:picLocks noChangeAspect="1"/>
          </p:cNvPicPr>
          <p:nvPr/>
        </p:nvPicPr>
        <p:blipFill>
          <a:blip r:embed="rId4"/>
          <a:stretch>
            <a:fillRect/>
          </a:stretch>
        </p:blipFill>
        <p:spPr>
          <a:xfrm>
            <a:off x="371474" y="2079000"/>
            <a:ext cx="5486589" cy="2700000"/>
          </a:xfrm>
          <a:prstGeom prst="rect">
            <a:avLst/>
          </a:prstGeom>
        </p:spPr>
      </p:pic>
      <p:sp>
        <p:nvSpPr>
          <p:cNvPr id="2" name="Title 1">
            <a:extLst>
              <a:ext uri="{FF2B5EF4-FFF2-40B4-BE49-F238E27FC236}">
                <a16:creationId xmlns:a16="http://schemas.microsoft.com/office/drawing/2014/main" id="{ED4EB6C9-D5FB-298B-B517-B07E5681DF03}"/>
              </a:ext>
            </a:extLst>
          </p:cNvPr>
          <p:cNvSpPr>
            <a:spLocks noGrp="1"/>
          </p:cNvSpPr>
          <p:nvPr>
            <p:ph type="title"/>
          </p:nvPr>
        </p:nvSpPr>
        <p:spPr/>
        <p:txBody>
          <a:bodyPr/>
          <a:lstStyle/>
          <a:p>
            <a:r>
              <a:rPr lang="en-GB" dirty="0"/>
              <a:t>Broadcasters deliver the biggest hits</a:t>
            </a:r>
          </a:p>
        </p:txBody>
      </p:sp>
      <p:sp>
        <p:nvSpPr>
          <p:cNvPr id="8" name="Text Placeholder 2">
            <a:extLst>
              <a:ext uri="{FF2B5EF4-FFF2-40B4-BE49-F238E27FC236}">
                <a16:creationId xmlns:a16="http://schemas.microsoft.com/office/drawing/2014/main" id="{BCA06C3F-E2F4-3399-317E-CBE933CFEA0A}"/>
              </a:ext>
            </a:extLst>
          </p:cNvPr>
          <p:cNvSpPr txBox="1">
            <a:spLocks/>
          </p:cNvSpPr>
          <p:nvPr/>
        </p:nvSpPr>
        <p:spPr>
          <a:xfrm>
            <a:off x="360000" y="5400000"/>
            <a:ext cx="11334817" cy="304800"/>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spcAft>
                <a:spcPts val="0"/>
              </a:spcAft>
              <a:buFont typeface="Arial" panose="020B0604020202020204" pitchFamily="34" charset="0"/>
              <a:buNone/>
              <a:defRPr sz="1000" b="0" kern="1200" baseline="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Source: Barb, 2022, individuals. Average audience figures. Consolidated 1-28 days, excludes one-offs, films and sports</a:t>
            </a:r>
          </a:p>
        </p:txBody>
      </p:sp>
    </p:spTree>
    <p:extLst>
      <p:ext uri="{BB962C8B-B14F-4D97-AF65-F5344CB8AC3E}">
        <p14:creationId xmlns:p14="http://schemas.microsoft.com/office/powerpoint/2010/main" val="38937405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descr="A group of people in a room&#10;&#10;Description automatically generated with medium confidence">
            <a:extLst>
              <a:ext uri="{FF2B5EF4-FFF2-40B4-BE49-F238E27FC236}">
                <a16:creationId xmlns:a16="http://schemas.microsoft.com/office/drawing/2014/main" id="{95B38638-B839-0D95-72E5-2AE8EDC26F31}"/>
              </a:ext>
            </a:extLst>
          </p:cNvPr>
          <p:cNvPicPr>
            <a:picLocks noGrp="1" noChangeAspect="1"/>
          </p:cNvPicPr>
          <p:nvPr>
            <p:ph type="pic" sz="quarter" idx="13"/>
          </p:nvPr>
        </p:nvPicPr>
        <p:blipFill>
          <a:blip r:embed="rId4">
            <a:extLst>
              <a:ext uri="{28A0092B-C50C-407E-A947-70E740481C1C}">
                <a14:useLocalDpi xmlns:a14="http://schemas.microsoft.com/office/drawing/2010/main" val="0"/>
              </a:ext>
            </a:extLst>
          </a:blip>
          <a:srcRect/>
          <a:stretch>
            <a:fillRect/>
          </a:stretch>
        </p:blipFill>
        <p:spPr/>
      </p:pic>
      <p:sp>
        <p:nvSpPr>
          <p:cNvPr id="14" name="Rishi living room">
            <a:extLst>
              <a:ext uri="{FF2B5EF4-FFF2-40B4-BE49-F238E27FC236}">
                <a16:creationId xmlns:a16="http://schemas.microsoft.com/office/drawing/2014/main" id="{12F58158-8D65-46CF-8B8A-05328DF67162}"/>
              </a:ext>
            </a:extLst>
          </p:cNvPr>
          <p:cNvSpPr>
            <a:spLocks/>
          </p:cNvSpPr>
          <p:nvPr/>
        </p:nvSpPr>
        <p:spPr bwMode="auto">
          <a:xfrm flipV="1">
            <a:off x="1" y="-4"/>
            <a:ext cx="9465276" cy="6858003"/>
          </a:xfrm>
          <a:custGeom>
            <a:avLst/>
            <a:gdLst>
              <a:gd name="T0" fmla="*/ 34 w 2812"/>
              <a:gd name="T1" fmla="*/ 0 h 1361"/>
              <a:gd name="T2" fmla="*/ 0 w 2812"/>
              <a:gd name="T3" fmla="*/ 34 h 1361"/>
              <a:gd name="T4" fmla="*/ 0 w 2812"/>
              <a:gd name="T5" fmla="*/ 1361 h 1361"/>
              <a:gd name="T6" fmla="*/ 2778 w 2812"/>
              <a:gd name="T7" fmla="*/ 1361 h 1361"/>
              <a:gd name="T8" fmla="*/ 2812 w 2812"/>
              <a:gd name="T9" fmla="*/ 1327 h 1361"/>
              <a:gd name="T10" fmla="*/ 2812 w 2812"/>
              <a:gd name="T11" fmla="*/ 34 h 1361"/>
              <a:gd name="T12" fmla="*/ 2778 w 2812"/>
              <a:gd name="T13" fmla="*/ 0 h 1361"/>
              <a:gd name="T14" fmla="*/ 34 w 2812"/>
              <a:gd name="T15" fmla="*/ 0 h 136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812" h="1361">
                <a:moveTo>
                  <a:pt x="34" y="0"/>
                </a:moveTo>
                <a:cubicBezTo>
                  <a:pt x="34" y="0"/>
                  <a:pt x="0" y="0"/>
                  <a:pt x="0" y="34"/>
                </a:cubicBezTo>
                <a:cubicBezTo>
                  <a:pt x="0" y="1361"/>
                  <a:pt x="0" y="1361"/>
                  <a:pt x="0" y="1361"/>
                </a:cubicBezTo>
                <a:cubicBezTo>
                  <a:pt x="2778" y="1361"/>
                  <a:pt x="2778" y="1361"/>
                  <a:pt x="2778" y="1361"/>
                </a:cubicBezTo>
                <a:cubicBezTo>
                  <a:pt x="2778" y="1361"/>
                  <a:pt x="2812" y="1361"/>
                  <a:pt x="2812" y="1327"/>
                </a:cubicBezTo>
                <a:cubicBezTo>
                  <a:pt x="2812" y="34"/>
                  <a:pt x="2812" y="34"/>
                  <a:pt x="2812" y="34"/>
                </a:cubicBezTo>
                <a:cubicBezTo>
                  <a:pt x="2812" y="34"/>
                  <a:pt x="2812" y="0"/>
                  <a:pt x="2778" y="0"/>
                </a:cubicBezTo>
                <a:lnTo>
                  <a:pt x="34" y="0"/>
                </a:lnTo>
                <a:close/>
              </a:path>
            </a:pathLst>
          </a:custGeom>
          <a:gradFill flip="none" rotWithShape="1">
            <a:gsLst>
              <a:gs pos="21000">
                <a:srgbClr val="000000">
                  <a:lumMod val="0"/>
                  <a:alpha val="62000"/>
                </a:srgbClr>
              </a:gs>
              <a:gs pos="69000">
                <a:schemeClr val="bg1">
                  <a:alpha val="0"/>
                </a:schemeClr>
              </a:gs>
            </a:gsLst>
            <a:lin ang="19800000" scaled="0"/>
            <a:tileRect/>
          </a:gradFill>
          <a:ln>
            <a:noFill/>
          </a:ln>
        </p:spPr>
        <p:txBody>
          <a:bodyPr vert="horz" wrap="square" lIns="90500" tIns="108000" rIns="90500" bIns="45250" numCol="1" anchor="t" anchorCtr="0" compatLnSpc="1">
            <a:prstTxWarp prst="textNoShape">
              <a:avLst/>
            </a:prstTxWarp>
          </a:bodyPr>
          <a:lstStyle/>
          <a:p>
            <a:pPr marL="0" marR="0" lvl="0" indent="0" algn="l" defTabSz="903692"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515254"/>
              </a:solidFill>
              <a:effectLst/>
              <a:uLnTx/>
              <a:uFillTx/>
              <a:latin typeface="Arial"/>
              <a:ea typeface="+mn-ea"/>
              <a:cs typeface="+mn-cs"/>
            </a:endParaRPr>
          </a:p>
        </p:txBody>
      </p:sp>
      <p:pic>
        <p:nvPicPr>
          <p:cNvPr id="9" name="Picture 8">
            <a:extLst>
              <a:ext uri="{FF2B5EF4-FFF2-40B4-BE49-F238E27FC236}">
                <a16:creationId xmlns:a16="http://schemas.microsoft.com/office/drawing/2014/main" id="{0D7E0F57-114D-4CAE-84AE-5D7445B31C46}"/>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475931" y="6069537"/>
            <a:ext cx="1618438" cy="681207"/>
          </a:xfrm>
          <a:prstGeom prst="rect">
            <a:avLst/>
          </a:prstGeom>
        </p:spPr>
      </p:pic>
      <p:sp>
        <p:nvSpPr>
          <p:cNvPr id="5" name="Title 4">
            <a:extLst>
              <a:ext uri="{FF2B5EF4-FFF2-40B4-BE49-F238E27FC236}">
                <a16:creationId xmlns:a16="http://schemas.microsoft.com/office/drawing/2014/main" id="{1C7D178C-9152-4951-AB61-3D710D27A8E8}"/>
              </a:ext>
            </a:extLst>
          </p:cNvPr>
          <p:cNvSpPr>
            <a:spLocks noGrp="1"/>
          </p:cNvSpPr>
          <p:nvPr>
            <p:ph type="ctrTitle"/>
          </p:nvPr>
        </p:nvSpPr>
        <p:spPr/>
        <p:txBody>
          <a:bodyPr>
            <a:normAutofit/>
          </a:bodyPr>
          <a:lstStyle/>
          <a:p>
            <a:r>
              <a:rPr lang="en-GB" dirty="0"/>
              <a:t>TV is a trusted &amp; safe environment </a:t>
            </a:r>
            <a:br>
              <a:rPr lang="en-GB" dirty="0"/>
            </a:br>
            <a:r>
              <a:rPr lang="en-GB" dirty="0"/>
              <a:t>for brands</a:t>
            </a:r>
          </a:p>
        </p:txBody>
      </p:sp>
      <p:sp>
        <p:nvSpPr>
          <p:cNvPr id="2" name="Text Placeholder 1">
            <a:extLst>
              <a:ext uri="{FF2B5EF4-FFF2-40B4-BE49-F238E27FC236}">
                <a16:creationId xmlns:a16="http://schemas.microsoft.com/office/drawing/2014/main" id="{AC6FB535-37AD-437D-8EAB-9B88E9124D76}"/>
              </a:ext>
            </a:extLst>
          </p:cNvPr>
          <p:cNvSpPr>
            <a:spLocks noGrp="1"/>
          </p:cNvSpPr>
          <p:nvPr>
            <p:ph type="body" sz="quarter" idx="14"/>
          </p:nvPr>
        </p:nvSpPr>
        <p:spPr/>
        <p:txBody>
          <a:bodyPr/>
          <a:lstStyle/>
          <a:p>
            <a:r>
              <a:rPr lang="en-US" dirty="0"/>
              <a:t>SECTION TWO</a:t>
            </a:r>
            <a:endParaRPr lang="en-GB" dirty="0"/>
          </a:p>
        </p:txBody>
      </p:sp>
      <p:cxnSp>
        <p:nvCxnSpPr>
          <p:cNvPr id="7" name="Straight Connector 6">
            <a:extLst>
              <a:ext uri="{FF2B5EF4-FFF2-40B4-BE49-F238E27FC236}">
                <a16:creationId xmlns:a16="http://schemas.microsoft.com/office/drawing/2014/main" id="{26279435-AD60-4A15-8DCB-51DA8161582C}"/>
              </a:ext>
            </a:extLst>
          </p:cNvPr>
          <p:cNvCxnSpPr/>
          <p:nvPr/>
        </p:nvCxnSpPr>
        <p:spPr>
          <a:xfrm>
            <a:off x="479425" y="467468"/>
            <a:ext cx="5521325"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C5D72F37-7679-4327-97F6-AB3D294E8292}"/>
              </a:ext>
            </a:extLst>
          </p:cNvPr>
          <p:cNvSpPr txBox="1"/>
          <p:nvPr/>
        </p:nvSpPr>
        <p:spPr>
          <a:xfrm rot="16200000">
            <a:off x="10486929" y="4324278"/>
            <a:ext cx="2982494"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err="1">
                <a:solidFill>
                  <a:prstClr val="white"/>
                </a:solidFill>
                <a:latin typeface="Arial"/>
              </a:rPr>
              <a:t>Carwow</a:t>
            </a:r>
            <a:r>
              <a:rPr lang="en-GB" sz="1000" dirty="0">
                <a:solidFill>
                  <a:prstClr val="white"/>
                </a:solidFill>
                <a:latin typeface="Arial"/>
              </a:rPr>
              <a:t> - Snip</a:t>
            </a:r>
            <a:endParaRPr kumimoji="0" lang="en-GB" sz="1000" b="0" i="0" u="none" strike="noStrike" kern="1200" cap="none" spc="0" normalizeH="0" baseline="0" noProof="0" dirty="0">
              <a:ln>
                <a:noFill/>
              </a:ln>
              <a:solidFill>
                <a:prstClr val="white"/>
              </a:solidFill>
              <a:effectLst/>
              <a:uLnTx/>
              <a:uFillTx/>
              <a:latin typeface="Arial"/>
              <a:ea typeface="+mn-ea"/>
              <a:cs typeface="+mn-cs"/>
            </a:endParaRPr>
          </a:p>
        </p:txBody>
      </p:sp>
    </p:spTree>
    <p:custDataLst>
      <p:tags r:id="rId1"/>
    </p:custDataLst>
    <p:extLst>
      <p:ext uri="{BB962C8B-B14F-4D97-AF65-F5344CB8AC3E}">
        <p14:creationId xmlns:p14="http://schemas.microsoft.com/office/powerpoint/2010/main" val="17388155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group of people on a surfboard by a palm tree&#10;&#10;Description automatically generated with medium confidence">
            <a:extLst>
              <a:ext uri="{FF2B5EF4-FFF2-40B4-BE49-F238E27FC236}">
                <a16:creationId xmlns:a16="http://schemas.microsoft.com/office/drawing/2014/main" id="{77D9BEAE-C939-D1E0-3670-BA030CF6B6E9}"/>
              </a:ext>
            </a:extLst>
          </p:cNvPr>
          <p:cNvPicPr>
            <a:picLocks noChangeAspect="1"/>
          </p:cNvPicPr>
          <p:nvPr/>
        </p:nvPicPr>
        <p:blipFill rotWithShape="1">
          <a:blip r:embed="rId3">
            <a:extLst>
              <a:ext uri="{28A0092B-C50C-407E-A947-70E740481C1C}">
                <a14:useLocalDpi xmlns:a14="http://schemas.microsoft.com/office/drawing/2010/main" val="0"/>
              </a:ext>
            </a:extLst>
          </a:blip>
          <a:srcRect l="12228" r="12317"/>
          <a:stretch/>
        </p:blipFill>
        <p:spPr>
          <a:xfrm>
            <a:off x="6020251" y="0"/>
            <a:ext cx="6176771" cy="5948365"/>
          </a:xfrm>
          <a:prstGeom prst="rect">
            <a:avLst/>
          </a:prstGeom>
        </p:spPr>
      </p:pic>
      <p:sp>
        <p:nvSpPr>
          <p:cNvPr id="9" name="TextBox 8">
            <a:extLst>
              <a:ext uri="{FF2B5EF4-FFF2-40B4-BE49-F238E27FC236}">
                <a16:creationId xmlns:a16="http://schemas.microsoft.com/office/drawing/2014/main" id="{83BC3494-7047-468E-95E7-6E2753EE2079}"/>
              </a:ext>
            </a:extLst>
          </p:cNvPr>
          <p:cNvSpPr txBox="1"/>
          <p:nvPr/>
        </p:nvSpPr>
        <p:spPr>
          <a:xfrm rot="16200000">
            <a:off x="10486930" y="4324278"/>
            <a:ext cx="2982494" cy="246221"/>
          </a:xfrm>
          <a:prstGeom prst="rect">
            <a:avLst/>
          </a:prstGeom>
          <a:noFill/>
        </p:spPr>
        <p:txBody>
          <a:bodyPr wrap="square" rtlCol="0">
            <a:spAutoFit/>
          </a:bodyPr>
          <a:lstStyle/>
          <a:p>
            <a:r>
              <a:rPr lang="en-GB" sz="1000" dirty="0">
                <a:solidFill>
                  <a:schemeClr val="bg1"/>
                </a:solidFill>
              </a:rPr>
              <a:t>The Island, UKTV</a:t>
            </a:r>
          </a:p>
        </p:txBody>
      </p:sp>
      <p:sp>
        <p:nvSpPr>
          <p:cNvPr id="5" name="Title 4">
            <a:extLst>
              <a:ext uri="{FF2B5EF4-FFF2-40B4-BE49-F238E27FC236}">
                <a16:creationId xmlns:a16="http://schemas.microsoft.com/office/drawing/2014/main" id="{B320F8FB-5033-458F-9204-AEFF3FBEA82B}"/>
              </a:ext>
            </a:extLst>
          </p:cNvPr>
          <p:cNvSpPr>
            <a:spLocks noGrp="1"/>
          </p:cNvSpPr>
          <p:nvPr>
            <p:ph type="title"/>
          </p:nvPr>
        </p:nvSpPr>
        <p:spPr>
          <a:xfrm>
            <a:off x="371476" y="224929"/>
            <a:ext cx="5636418" cy="1021181"/>
          </a:xfrm>
        </p:spPr>
        <p:txBody>
          <a:bodyPr>
            <a:normAutofit fontScale="90000"/>
          </a:bodyPr>
          <a:lstStyle/>
          <a:p>
            <a:r>
              <a:rPr lang="en-GB" dirty="0"/>
              <a:t>Summary – </a:t>
            </a:r>
            <a:br>
              <a:rPr lang="en-GB" dirty="0"/>
            </a:br>
            <a:r>
              <a:rPr lang="en-GB" dirty="0"/>
              <a:t>TV is a trusted &amp; safe environment for brands</a:t>
            </a:r>
          </a:p>
        </p:txBody>
      </p:sp>
      <p:sp>
        <p:nvSpPr>
          <p:cNvPr id="6" name="Text Placeholder 5">
            <a:extLst>
              <a:ext uri="{FF2B5EF4-FFF2-40B4-BE49-F238E27FC236}">
                <a16:creationId xmlns:a16="http://schemas.microsoft.com/office/drawing/2014/main" id="{A2A3C695-2730-4CAC-B2EA-B2EAFB1A9F08}"/>
              </a:ext>
            </a:extLst>
          </p:cNvPr>
          <p:cNvSpPr>
            <a:spLocks noGrp="1"/>
          </p:cNvSpPr>
          <p:nvPr>
            <p:ph type="body" sz="quarter" idx="13"/>
          </p:nvPr>
        </p:nvSpPr>
        <p:spPr>
          <a:xfrm>
            <a:off x="377758" y="1614207"/>
            <a:ext cx="4973175" cy="3651531"/>
          </a:xfrm>
        </p:spPr>
        <p:txBody>
          <a:bodyPr>
            <a:normAutofit/>
          </a:bodyPr>
          <a:lstStyle/>
          <a:p>
            <a:pPr marL="285750" marR="0" lvl="0" indent="-28575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lang="en-GB" sz="2000" dirty="0">
                <a:solidFill>
                  <a:schemeClr val="tx1"/>
                </a:solidFill>
              </a:rPr>
              <a:t> </a:t>
            </a:r>
            <a:r>
              <a:rPr lang="en-GB" sz="2000" dirty="0"/>
              <a:t>TV’s hidden value includes high value exchange, strong costly signals and high attention levels.</a:t>
            </a:r>
          </a:p>
          <a:p>
            <a:pPr marL="285750" indent="-285750">
              <a:spcAft>
                <a:spcPts val="1200"/>
              </a:spcAft>
              <a:buFont typeface="Arial" panose="020B0604020202020204" pitchFamily="34" charset="0"/>
              <a:buChar char="—"/>
            </a:pPr>
            <a:r>
              <a:rPr lang="en-GB" sz="2000" dirty="0"/>
              <a:t>TV ads were most trusted by the UK public (35%)</a:t>
            </a:r>
          </a:p>
        </p:txBody>
      </p:sp>
      <p:sp>
        <p:nvSpPr>
          <p:cNvPr id="7" name="Text Placeholder 12">
            <a:extLst>
              <a:ext uri="{FF2B5EF4-FFF2-40B4-BE49-F238E27FC236}">
                <a16:creationId xmlns:a16="http://schemas.microsoft.com/office/drawing/2014/main" id="{67B37C66-0F37-432E-A3CF-1FFADF977E78}"/>
              </a:ext>
            </a:extLst>
          </p:cNvPr>
          <p:cNvSpPr txBox="1">
            <a:spLocks/>
          </p:cNvSpPr>
          <p:nvPr/>
        </p:nvSpPr>
        <p:spPr>
          <a:xfrm>
            <a:off x="0" y="5633835"/>
            <a:ext cx="1727577" cy="304800"/>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spcAft>
                <a:spcPts val="0"/>
              </a:spcAft>
              <a:buFont typeface="Arial" panose="020B0604020202020204" pitchFamily="34" charset="0"/>
              <a:buNone/>
              <a:defRPr lang="en-US" sz="1000" b="0" kern="1200" baseline="0" dirty="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pPr>
            <a:r>
              <a:rPr lang="en-GB" sz="800" dirty="0"/>
              <a:t>Sources: please see notes</a:t>
            </a:r>
          </a:p>
          <a:p>
            <a:pPr>
              <a:spcBef>
                <a:spcPts val="0"/>
              </a:spcBef>
            </a:pPr>
            <a:endParaRPr lang="en-GB" sz="800" dirty="0"/>
          </a:p>
        </p:txBody>
      </p:sp>
    </p:spTree>
    <p:extLst>
      <p:ext uri="{BB962C8B-B14F-4D97-AF65-F5344CB8AC3E}">
        <p14:creationId xmlns:p14="http://schemas.microsoft.com/office/powerpoint/2010/main" val="30277869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5C2502EA-6FDF-E630-7811-7893D156D6D3}"/>
              </a:ext>
            </a:extLst>
          </p:cNvPr>
          <p:cNvSpPr>
            <a:spLocks noGrp="1"/>
          </p:cNvSpPr>
          <p:nvPr>
            <p:ph type="title"/>
          </p:nvPr>
        </p:nvSpPr>
        <p:spPr/>
        <p:txBody>
          <a:bodyPr/>
          <a:lstStyle/>
          <a:p>
            <a:r>
              <a:rPr lang="en-GB" dirty="0"/>
              <a:t>TV’s hidden value</a:t>
            </a:r>
          </a:p>
        </p:txBody>
      </p:sp>
      <p:grpSp>
        <p:nvGrpSpPr>
          <p:cNvPr id="3" name="Group 4">
            <a:extLst>
              <a:ext uri="{FF2B5EF4-FFF2-40B4-BE49-F238E27FC236}">
                <a16:creationId xmlns:a16="http://schemas.microsoft.com/office/drawing/2014/main" id="{1AC9F6B4-D0D5-4815-EAE5-764B16B15AD8}"/>
              </a:ext>
            </a:extLst>
          </p:cNvPr>
          <p:cNvGrpSpPr>
            <a:grpSpLocks noChangeAspect="1"/>
          </p:cNvGrpSpPr>
          <p:nvPr/>
        </p:nvGrpSpPr>
        <p:grpSpPr bwMode="auto">
          <a:xfrm>
            <a:off x="2667955" y="1173819"/>
            <a:ext cx="6982668" cy="4510362"/>
            <a:chOff x="6722" y="3088"/>
            <a:chExt cx="304" cy="215"/>
          </a:xfrm>
          <a:solidFill>
            <a:schemeClr val="tx2"/>
          </a:solidFill>
        </p:grpSpPr>
        <p:sp>
          <p:nvSpPr>
            <p:cNvPr id="7" name="Oval 5">
              <a:extLst>
                <a:ext uri="{FF2B5EF4-FFF2-40B4-BE49-F238E27FC236}">
                  <a16:creationId xmlns:a16="http://schemas.microsoft.com/office/drawing/2014/main" id="{11B7AB5C-6E4F-9893-A30D-3536A0E50E33}"/>
                </a:ext>
              </a:extLst>
            </p:cNvPr>
            <p:cNvSpPr>
              <a:spLocks noChangeArrowheads="1"/>
            </p:cNvSpPr>
            <p:nvPr/>
          </p:nvSpPr>
          <p:spPr bwMode="auto">
            <a:xfrm>
              <a:off x="6869" y="3236"/>
              <a:ext cx="8" cy="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 name="Freeform 6">
              <a:extLst>
                <a:ext uri="{FF2B5EF4-FFF2-40B4-BE49-F238E27FC236}">
                  <a16:creationId xmlns:a16="http://schemas.microsoft.com/office/drawing/2014/main" id="{D35BA474-1C59-707D-13F6-4E73092A3646}"/>
                </a:ext>
              </a:extLst>
            </p:cNvPr>
            <p:cNvSpPr>
              <a:spLocks noEditPoints="1"/>
            </p:cNvSpPr>
            <p:nvPr/>
          </p:nvSpPr>
          <p:spPr bwMode="auto">
            <a:xfrm>
              <a:off x="6722" y="3088"/>
              <a:ext cx="304" cy="215"/>
            </a:xfrm>
            <a:custGeom>
              <a:avLst/>
              <a:gdLst>
                <a:gd name="T0" fmla="*/ 170 w 182"/>
                <a:gd name="T1" fmla="*/ 0 h 128"/>
                <a:gd name="T2" fmla="*/ 12 w 182"/>
                <a:gd name="T3" fmla="*/ 0 h 128"/>
                <a:gd name="T4" fmla="*/ 0 w 182"/>
                <a:gd name="T5" fmla="*/ 12 h 128"/>
                <a:gd name="T6" fmla="*/ 0 w 182"/>
                <a:gd name="T7" fmla="*/ 94 h 128"/>
                <a:gd name="T8" fmla="*/ 12 w 182"/>
                <a:gd name="T9" fmla="*/ 106 h 128"/>
                <a:gd name="T10" fmla="*/ 71 w 182"/>
                <a:gd name="T11" fmla="*/ 106 h 128"/>
                <a:gd name="T12" fmla="*/ 71 w 182"/>
                <a:gd name="T13" fmla="*/ 123 h 128"/>
                <a:gd name="T14" fmla="*/ 48 w 182"/>
                <a:gd name="T15" fmla="*/ 123 h 128"/>
                <a:gd name="T16" fmla="*/ 45 w 182"/>
                <a:gd name="T17" fmla="*/ 126 h 128"/>
                <a:gd name="T18" fmla="*/ 48 w 182"/>
                <a:gd name="T19" fmla="*/ 128 h 128"/>
                <a:gd name="T20" fmla="*/ 134 w 182"/>
                <a:gd name="T21" fmla="*/ 128 h 128"/>
                <a:gd name="T22" fmla="*/ 136 w 182"/>
                <a:gd name="T23" fmla="*/ 126 h 128"/>
                <a:gd name="T24" fmla="*/ 134 w 182"/>
                <a:gd name="T25" fmla="*/ 123 h 128"/>
                <a:gd name="T26" fmla="*/ 111 w 182"/>
                <a:gd name="T27" fmla="*/ 123 h 128"/>
                <a:gd name="T28" fmla="*/ 111 w 182"/>
                <a:gd name="T29" fmla="*/ 106 h 128"/>
                <a:gd name="T30" fmla="*/ 170 w 182"/>
                <a:gd name="T31" fmla="*/ 106 h 128"/>
                <a:gd name="T32" fmla="*/ 182 w 182"/>
                <a:gd name="T33" fmla="*/ 94 h 128"/>
                <a:gd name="T34" fmla="*/ 182 w 182"/>
                <a:gd name="T35" fmla="*/ 12 h 128"/>
                <a:gd name="T36" fmla="*/ 170 w 182"/>
                <a:gd name="T37" fmla="*/ 0 h 128"/>
                <a:gd name="T38" fmla="*/ 106 w 182"/>
                <a:gd name="T39" fmla="*/ 123 h 128"/>
                <a:gd name="T40" fmla="*/ 76 w 182"/>
                <a:gd name="T41" fmla="*/ 123 h 128"/>
                <a:gd name="T42" fmla="*/ 76 w 182"/>
                <a:gd name="T43" fmla="*/ 106 h 128"/>
                <a:gd name="T44" fmla="*/ 106 w 182"/>
                <a:gd name="T45" fmla="*/ 106 h 128"/>
                <a:gd name="T46" fmla="*/ 106 w 182"/>
                <a:gd name="T47" fmla="*/ 123 h 128"/>
                <a:gd name="T48" fmla="*/ 177 w 182"/>
                <a:gd name="T49" fmla="*/ 94 h 128"/>
                <a:gd name="T50" fmla="*/ 170 w 182"/>
                <a:gd name="T51" fmla="*/ 101 h 128"/>
                <a:gd name="T52" fmla="*/ 12 w 182"/>
                <a:gd name="T53" fmla="*/ 101 h 128"/>
                <a:gd name="T54" fmla="*/ 5 w 182"/>
                <a:gd name="T55" fmla="*/ 94 h 128"/>
                <a:gd name="T56" fmla="*/ 5 w 182"/>
                <a:gd name="T57" fmla="*/ 12 h 128"/>
                <a:gd name="T58" fmla="*/ 12 w 182"/>
                <a:gd name="T59" fmla="*/ 5 h 128"/>
                <a:gd name="T60" fmla="*/ 170 w 182"/>
                <a:gd name="T61" fmla="*/ 5 h 128"/>
                <a:gd name="T62" fmla="*/ 177 w 182"/>
                <a:gd name="T63" fmla="*/ 12 h 128"/>
                <a:gd name="T64" fmla="*/ 177 w 182"/>
                <a:gd name="T65" fmla="*/ 94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82" h="128">
                  <a:moveTo>
                    <a:pt x="170" y="0"/>
                  </a:moveTo>
                  <a:cubicBezTo>
                    <a:pt x="12" y="0"/>
                    <a:pt x="12" y="0"/>
                    <a:pt x="12" y="0"/>
                  </a:cubicBezTo>
                  <a:cubicBezTo>
                    <a:pt x="5" y="0"/>
                    <a:pt x="0" y="6"/>
                    <a:pt x="0" y="12"/>
                  </a:cubicBezTo>
                  <a:cubicBezTo>
                    <a:pt x="0" y="94"/>
                    <a:pt x="0" y="94"/>
                    <a:pt x="0" y="94"/>
                  </a:cubicBezTo>
                  <a:cubicBezTo>
                    <a:pt x="0" y="101"/>
                    <a:pt x="5" y="106"/>
                    <a:pt x="12" y="106"/>
                  </a:cubicBezTo>
                  <a:cubicBezTo>
                    <a:pt x="71" y="106"/>
                    <a:pt x="71" y="106"/>
                    <a:pt x="71" y="106"/>
                  </a:cubicBezTo>
                  <a:cubicBezTo>
                    <a:pt x="71" y="123"/>
                    <a:pt x="71" y="123"/>
                    <a:pt x="71" y="123"/>
                  </a:cubicBezTo>
                  <a:cubicBezTo>
                    <a:pt x="48" y="123"/>
                    <a:pt x="48" y="123"/>
                    <a:pt x="48" y="123"/>
                  </a:cubicBezTo>
                  <a:cubicBezTo>
                    <a:pt x="47" y="123"/>
                    <a:pt x="45" y="124"/>
                    <a:pt x="45" y="126"/>
                  </a:cubicBezTo>
                  <a:cubicBezTo>
                    <a:pt x="45" y="127"/>
                    <a:pt x="47" y="128"/>
                    <a:pt x="48" y="128"/>
                  </a:cubicBezTo>
                  <a:cubicBezTo>
                    <a:pt x="134" y="128"/>
                    <a:pt x="134" y="128"/>
                    <a:pt x="134" y="128"/>
                  </a:cubicBezTo>
                  <a:cubicBezTo>
                    <a:pt x="135" y="128"/>
                    <a:pt x="136" y="127"/>
                    <a:pt x="136" y="126"/>
                  </a:cubicBezTo>
                  <a:cubicBezTo>
                    <a:pt x="136" y="124"/>
                    <a:pt x="135" y="123"/>
                    <a:pt x="134" y="123"/>
                  </a:cubicBezTo>
                  <a:cubicBezTo>
                    <a:pt x="111" y="123"/>
                    <a:pt x="111" y="123"/>
                    <a:pt x="111" y="123"/>
                  </a:cubicBezTo>
                  <a:cubicBezTo>
                    <a:pt x="111" y="106"/>
                    <a:pt x="111" y="106"/>
                    <a:pt x="111" y="106"/>
                  </a:cubicBezTo>
                  <a:cubicBezTo>
                    <a:pt x="170" y="106"/>
                    <a:pt x="170" y="106"/>
                    <a:pt x="170" y="106"/>
                  </a:cubicBezTo>
                  <a:cubicBezTo>
                    <a:pt x="177" y="106"/>
                    <a:pt x="182" y="101"/>
                    <a:pt x="182" y="94"/>
                  </a:cubicBezTo>
                  <a:cubicBezTo>
                    <a:pt x="182" y="12"/>
                    <a:pt x="182" y="12"/>
                    <a:pt x="182" y="12"/>
                  </a:cubicBezTo>
                  <a:cubicBezTo>
                    <a:pt x="182" y="6"/>
                    <a:pt x="177" y="0"/>
                    <a:pt x="170" y="0"/>
                  </a:cubicBezTo>
                  <a:close/>
                  <a:moveTo>
                    <a:pt x="106" y="123"/>
                  </a:moveTo>
                  <a:cubicBezTo>
                    <a:pt x="76" y="123"/>
                    <a:pt x="76" y="123"/>
                    <a:pt x="76" y="123"/>
                  </a:cubicBezTo>
                  <a:cubicBezTo>
                    <a:pt x="76" y="106"/>
                    <a:pt x="76" y="106"/>
                    <a:pt x="76" y="106"/>
                  </a:cubicBezTo>
                  <a:cubicBezTo>
                    <a:pt x="106" y="106"/>
                    <a:pt x="106" y="106"/>
                    <a:pt x="106" y="106"/>
                  </a:cubicBezTo>
                  <a:lnTo>
                    <a:pt x="106" y="123"/>
                  </a:lnTo>
                  <a:close/>
                  <a:moveTo>
                    <a:pt x="177" y="94"/>
                  </a:moveTo>
                  <a:cubicBezTo>
                    <a:pt x="177" y="98"/>
                    <a:pt x="174" y="101"/>
                    <a:pt x="170" y="101"/>
                  </a:cubicBezTo>
                  <a:cubicBezTo>
                    <a:pt x="12" y="101"/>
                    <a:pt x="12" y="101"/>
                    <a:pt x="12" y="101"/>
                  </a:cubicBezTo>
                  <a:cubicBezTo>
                    <a:pt x="8" y="101"/>
                    <a:pt x="5" y="98"/>
                    <a:pt x="5" y="94"/>
                  </a:cubicBezTo>
                  <a:cubicBezTo>
                    <a:pt x="5" y="12"/>
                    <a:pt x="5" y="12"/>
                    <a:pt x="5" y="12"/>
                  </a:cubicBezTo>
                  <a:cubicBezTo>
                    <a:pt x="5" y="8"/>
                    <a:pt x="8" y="5"/>
                    <a:pt x="12" y="5"/>
                  </a:cubicBezTo>
                  <a:cubicBezTo>
                    <a:pt x="170" y="5"/>
                    <a:pt x="170" y="5"/>
                    <a:pt x="170" y="5"/>
                  </a:cubicBezTo>
                  <a:cubicBezTo>
                    <a:pt x="174" y="5"/>
                    <a:pt x="177" y="8"/>
                    <a:pt x="177" y="12"/>
                  </a:cubicBezTo>
                  <a:lnTo>
                    <a:pt x="177" y="9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sp>
        <p:nvSpPr>
          <p:cNvPr id="10" name="Rectangle 9">
            <a:extLst>
              <a:ext uri="{FF2B5EF4-FFF2-40B4-BE49-F238E27FC236}">
                <a16:creationId xmlns:a16="http://schemas.microsoft.com/office/drawing/2014/main" id="{B543B350-487C-2455-D119-DD370480E597}"/>
              </a:ext>
            </a:extLst>
          </p:cNvPr>
          <p:cNvSpPr/>
          <p:nvPr/>
        </p:nvSpPr>
        <p:spPr>
          <a:xfrm>
            <a:off x="5696465" y="4122537"/>
            <a:ext cx="601120" cy="424749"/>
          </a:xfrm>
          <a:prstGeom prst="rect">
            <a:avLst/>
          </a:prstGeom>
          <a:solidFill>
            <a:schemeClr val="bg1"/>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945BBF13-54D2-381D-286E-D447537B506C}"/>
              </a:ext>
            </a:extLst>
          </p:cNvPr>
          <p:cNvSpPr txBox="1"/>
          <p:nvPr/>
        </p:nvSpPr>
        <p:spPr>
          <a:xfrm>
            <a:off x="3008557" y="1698280"/>
            <a:ext cx="4567968" cy="2585323"/>
          </a:xfrm>
          <a:prstGeom prst="rect">
            <a:avLst/>
          </a:prstGeom>
          <a:noFill/>
        </p:spPr>
        <p:txBody>
          <a:bodyPr wrap="square" rtlCol="0">
            <a:spAutoFit/>
          </a:bodyPr>
          <a:lstStyle/>
          <a:p>
            <a:pPr algn="l"/>
            <a:r>
              <a:rPr lang="en-GB" dirty="0"/>
              <a:t>High value exchange</a:t>
            </a:r>
          </a:p>
          <a:p>
            <a:pPr algn="l"/>
            <a:endParaRPr lang="en-GB" dirty="0"/>
          </a:p>
          <a:p>
            <a:pPr algn="l"/>
            <a:r>
              <a:rPr lang="en-GB" dirty="0"/>
              <a:t>Shared viewing</a:t>
            </a:r>
          </a:p>
          <a:p>
            <a:pPr algn="l"/>
            <a:endParaRPr lang="en-GB" dirty="0"/>
          </a:p>
          <a:p>
            <a:pPr algn="l"/>
            <a:r>
              <a:rPr lang="en-GB" dirty="0"/>
              <a:t>Strong costly signals</a:t>
            </a:r>
          </a:p>
          <a:p>
            <a:pPr algn="l"/>
            <a:endParaRPr lang="en-GB" dirty="0"/>
          </a:p>
          <a:p>
            <a:pPr algn="l"/>
            <a:r>
              <a:rPr lang="en-GB" dirty="0"/>
              <a:t>Trusted </a:t>
            </a:r>
          </a:p>
          <a:p>
            <a:pPr algn="l"/>
            <a:endParaRPr lang="en-GB" dirty="0"/>
          </a:p>
          <a:p>
            <a:pPr algn="l"/>
            <a:r>
              <a:rPr lang="en-GB" dirty="0"/>
              <a:t>Not perceived to be targeted</a:t>
            </a:r>
          </a:p>
        </p:txBody>
      </p:sp>
      <p:sp>
        <p:nvSpPr>
          <p:cNvPr id="6" name="TextBox 5">
            <a:extLst>
              <a:ext uri="{FF2B5EF4-FFF2-40B4-BE49-F238E27FC236}">
                <a16:creationId xmlns:a16="http://schemas.microsoft.com/office/drawing/2014/main" id="{2940FEB7-991B-590D-CBE0-204E34F14D61}"/>
              </a:ext>
            </a:extLst>
          </p:cNvPr>
          <p:cNvSpPr txBox="1"/>
          <p:nvPr/>
        </p:nvSpPr>
        <p:spPr>
          <a:xfrm>
            <a:off x="6576173" y="1698279"/>
            <a:ext cx="4567968" cy="2585323"/>
          </a:xfrm>
          <a:prstGeom prst="rect">
            <a:avLst/>
          </a:prstGeom>
          <a:noFill/>
        </p:spPr>
        <p:txBody>
          <a:bodyPr wrap="square" rtlCol="0">
            <a:spAutoFit/>
          </a:bodyPr>
          <a:lstStyle/>
          <a:p>
            <a:pPr algn="l"/>
            <a:r>
              <a:rPr lang="en-GB" dirty="0"/>
              <a:t>Big screen</a:t>
            </a:r>
          </a:p>
          <a:p>
            <a:pPr algn="l"/>
            <a:endParaRPr lang="en-GB" dirty="0"/>
          </a:p>
          <a:p>
            <a:pPr algn="l"/>
            <a:r>
              <a:rPr lang="en-GB" dirty="0"/>
              <a:t>High attention levels</a:t>
            </a:r>
          </a:p>
          <a:p>
            <a:pPr algn="l"/>
            <a:endParaRPr lang="en-GB" dirty="0"/>
          </a:p>
          <a:p>
            <a:pPr algn="l"/>
            <a:r>
              <a:rPr lang="en-GB" dirty="0"/>
              <a:t>High completion rates</a:t>
            </a:r>
          </a:p>
          <a:p>
            <a:pPr algn="l"/>
            <a:endParaRPr lang="en-GB" dirty="0"/>
          </a:p>
          <a:p>
            <a:pPr algn="l"/>
            <a:r>
              <a:rPr lang="en-GB" dirty="0"/>
              <a:t>Bot free</a:t>
            </a:r>
          </a:p>
          <a:p>
            <a:pPr algn="l"/>
            <a:endParaRPr lang="en-GB" dirty="0"/>
          </a:p>
          <a:p>
            <a:pPr algn="l"/>
            <a:r>
              <a:rPr lang="en-GB" dirty="0"/>
              <a:t>Regulated / Ad clearance</a:t>
            </a:r>
          </a:p>
        </p:txBody>
      </p:sp>
    </p:spTree>
    <p:extLst>
      <p:ext uri="{BB962C8B-B14F-4D97-AF65-F5344CB8AC3E}">
        <p14:creationId xmlns:p14="http://schemas.microsoft.com/office/powerpoint/2010/main" val="14630833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9" name="Chart 18">
            <a:extLst>
              <a:ext uri="{FF2B5EF4-FFF2-40B4-BE49-F238E27FC236}">
                <a16:creationId xmlns:a16="http://schemas.microsoft.com/office/drawing/2014/main" id="{3B8ABCAA-5258-2A73-A905-F3473829127A}"/>
              </a:ext>
            </a:extLst>
          </p:cNvPr>
          <p:cNvGraphicFramePr/>
          <p:nvPr/>
        </p:nvGraphicFramePr>
        <p:xfrm>
          <a:off x="6168208" y="899816"/>
          <a:ext cx="1752128" cy="1762396"/>
        </p:xfrm>
        <a:graphic>
          <a:graphicData uri="http://schemas.openxmlformats.org/drawingml/2006/chart">
            <c:chart xmlns:c="http://schemas.openxmlformats.org/drawingml/2006/chart" xmlns:r="http://schemas.openxmlformats.org/officeDocument/2006/relationships" r:id="rId4"/>
          </a:graphicData>
        </a:graphic>
      </p:graphicFrame>
      <p:sp>
        <p:nvSpPr>
          <p:cNvPr id="20" name="TextBox 19">
            <a:extLst>
              <a:ext uri="{FF2B5EF4-FFF2-40B4-BE49-F238E27FC236}">
                <a16:creationId xmlns:a16="http://schemas.microsoft.com/office/drawing/2014/main" id="{15062DF0-FE2C-06DA-3AFF-8134F9F651CA}"/>
              </a:ext>
            </a:extLst>
          </p:cNvPr>
          <p:cNvSpPr txBox="1"/>
          <p:nvPr/>
        </p:nvSpPr>
        <p:spPr>
          <a:xfrm>
            <a:off x="6409272" y="2713629"/>
            <a:ext cx="1270000" cy="338550"/>
          </a:xfrm>
          <a:prstGeom prst="rect">
            <a:avLst/>
          </a:prstGeom>
          <a:noFill/>
        </p:spPr>
        <p:txBody>
          <a:bodyPr wrap="square" lIns="121917" tIns="60958" rIns="121917" bIns="60958"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1400" b="0" i="0" u="none" strike="noStrike" kern="0" cap="none" spc="0" normalizeH="0" baseline="0" noProof="0" dirty="0">
                <a:ln>
                  <a:noFill/>
                </a:ln>
                <a:solidFill>
                  <a:srgbClr val="808080"/>
                </a:solidFill>
                <a:effectLst/>
                <a:uLnTx/>
                <a:uFillTx/>
                <a:latin typeface="Arial"/>
                <a:ea typeface="+mn-ea"/>
                <a:cs typeface="+mn-cs"/>
              </a:rPr>
              <a:t>Magazines</a:t>
            </a:r>
          </a:p>
        </p:txBody>
      </p:sp>
      <p:grpSp>
        <p:nvGrpSpPr>
          <p:cNvPr id="54" name="Group 53">
            <a:extLst>
              <a:ext uri="{FF2B5EF4-FFF2-40B4-BE49-F238E27FC236}">
                <a16:creationId xmlns:a16="http://schemas.microsoft.com/office/drawing/2014/main" id="{9121C7D3-8F65-4F3B-010B-100D98540F15}"/>
              </a:ext>
            </a:extLst>
          </p:cNvPr>
          <p:cNvGrpSpPr/>
          <p:nvPr/>
        </p:nvGrpSpPr>
        <p:grpSpPr>
          <a:xfrm>
            <a:off x="6808151" y="1641106"/>
            <a:ext cx="361099" cy="279816"/>
            <a:chOff x="6943168" y="2354968"/>
            <a:chExt cx="361099" cy="279816"/>
          </a:xfrm>
        </p:grpSpPr>
        <p:sp>
          <p:nvSpPr>
            <p:cNvPr id="55" name="Freeform 54">
              <a:extLst>
                <a:ext uri="{FF2B5EF4-FFF2-40B4-BE49-F238E27FC236}">
                  <a16:creationId xmlns:a16="http://schemas.microsoft.com/office/drawing/2014/main" id="{5611D60E-2016-0272-6634-53186C58EFEC}"/>
                </a:ext>
              </a:extLst>
            </p:cNvPr>
            <p:cNvSpPr>
              <a:spLocks/>
            </p:cNvSpPr>
            <p:nvPr/>
          </p:nvSpPr>
          <p:spPr bwMode="auto">
            <a:xfrm>
              <a:off x="7117826" y="2415607"/>
              <a:ext cx="11784" cy="175655"/>
            </a:xfrm>
            <a:custGeom>
              <a:avLst/>
              <a:gdLst>
                <a:gd name="T0" fmla="*/ 105 w 212"/>
                <a:gd name="T1" fmla="*/ 0 h 3366"/>
                <a:gd name="T2" fmla="*/ 139 w 212"/>
                <a:gd name="T3" fmla="*/ 4 h 3366"/>
                <a:gd name="T4" fmla="*/ 169 w 212"/>
                <a:gd name="T5" fmla="*/ 20 h 3366"/>
                <a:gd name="T6" fmla="*/ 191 w 212"/>
                <a:gd name="T7" fmla="*/ 42 h 3366"/>
                <a:gd name="T8" fmla="*/ 206 w 212"/>
                <a:gd name="T9" fmla="*/ 72 h 3366"/>
                <a:gd name="T10" fmla="*/ 212 w 212"/>
                <a:gd name="T11" fmla="*/ 105 h 3366"/>
                <a:gd name="T12" fmla="*/ 212 w 212"/>
                <a:gd name="T13" fmla="*/ 3260 h 3366"/>
                <a:gd name="T14" fmla="*/ 206 w 212"/>
                <a:gd name="T15" fmla="*/ 3292 h 3366"/>
                <a:gd name="T16" fmla="*/ 191 w 212"/>
                <a:gd name="T17" fmla="*/ 3322 h 3366"/>
                <a:gd name="T18" fmla="*/ 169 w 212"/>
                <a:gd name="T19" fmla="*/ 3344 h 3366"/>
                <a:gd name="T20" fmla="*/ 139 w 212"/>
                <a:gd name="T21" fmla="*/ 3360 h 3366"/>
                <a:gd name="T22" fmla="*/ 105 w 212"/>
                <a:gd name="T23" fmla="*/ 3366 h 3366"/>
                <a:gd name="T24" fmla="*/ 73 w 212"/>
                <a:gd name="T25" fmla="*/ 3360 h 3366"/>
                <a:gd name="T26" fmla="*/ 43 w 212"/>
                <a:gd name="T27" fmla="*/ 3344 h 3366"/>
                <a:gd name="T28" fmla="*/ 19 w 212"/>
                <a:gd name="T29" fmla="*/ 3322 h 3366"/>
                <a:gd name="T30" fmla="*/ 6 w 212"/>
                <a:gd name="T31" fmla="*/ 3292 h 3366"/>
                <a:gd name="T32" fmla="*/ 0 w 212"/>
                <a:gd name="T33" fmla="*/ 3260 h 3366"/>
                <a:gd name="T34" fmla="*/ 0 w 212"/>
                <a:gd name="T35" fmla="*/ 105 h 3366"/>
                <a:gd name="T36" fmla="*/ 6 w 212"/>
                <a:gd name="T37" fmla="*/ 72 h 3366"/>
                <a:gd name="T38" fmla="*/ 19 w 212"/>
                <a:gd name="T39" fmla="*/ 42 h 3366"/>
                <a:gd name="T40" fmla="*/ 43 w 212"/>
                <a:gd name="T41" fmla="*/ 20 h 3366"/>
                <a:gd name="T42" fmla="*/ 73 w 212"/>
                <a:gd name="T43" fmla="*/ 4 h 3366"/>
                <a:gd name="T44" fmla="*/ 105 w 212"/>
                <a:gd name="T45" fmla="*/ 0 h 3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12" h="3366">
                  <a:moveTo>
                    <a:pt x="105" y="0"/>
                  </a:moveTo>
                  <a:lnTo>
                    <a:pt x="139" y="4"/>
                  </a:lnTo>
                  <a:lnTo>
                    <a:pt x="169" y="20"/>
                  </a:lnTo>
                  <a:lnTo>
                    <a:pt x="191" y="42"/>
                  </a:lnTo>
                  <a:lnTo>
                    <a:pt x="206" y="72"/>
                  </a:lnTo>
                  <a:lnTo>
                    <a:pt x="212" y="105"/>
                  </a:lnTo>
                  <a:lnTo>
                    <a:pt x="212" y="3260"/>
                  </a:lnTo>
                  <a:lnTo>
                    <a:pt x="206" y="3292"/>
                  </a:lnTo>
                  <a:lnTo>
                    <a:pt x="191" y="3322"/>
                  </a:lnTo>
                  <a:lnTo>
                    <a:pt x="169" y="3344"/>
                  </a:lnTo>
                  <a:lnTo>
                    <a:pt x="139" y="3360"/>
                  </a:lnTo>
                  <a:lnTo>
                    <a:pt x="105" y="3366"/>
                  </a:lnTo>
                  <a:lnTo>
                    <a:pt x="73" y="3360"/>
                  </a:lnTo>
                  <a:lnTo>
                    <a:pt x="43" y="3344"/>
                  </a:lnTo>
                  <a:lnTo>
                    <a:pt x="19" y="3322"/>
                  </a:lnTo>
                  <a:lnTo>
                    <a:pt x="6" y="3292"/>
                  </a:lnTo>
                  <a:lnTo>
                    <a:pt x="0" y="3260"/>
                  </a:lnTo>
                  <a:lnTo>
                    <a:pt x="0" y="105"/>
                  </a:lnTo>
                  <a:lnTo>
                    <a:pt x="6" y="72"/>
                  </a:lnTo>
                  <a:lnTo>
                    <a:pt x="19" y="42"/>
                  </a:lnTo>
                  <a:lnTo>
                    <a:pt x="43" y="20"/>
                  </a:lnTo>
                  <a:lnTo>
                    <a:pt x="73" y="4"/>
                  </a:lnTo>
                  <a:lnTo>
                    <a:pt x="105"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56" name="Freeform 55">
              <a:extLst>
                <a:ext uri="{FF2B5EF4-FFF2-40B4-BE49-F238E27FC236}">
                  <a16:creationId xmlns:a16="http://schemas.microsoft.com/office/drawing/2014/main" id="{5B0B6D9C-DBFF-BA35-6B7A-BED599DC8DE8}"/>
                </a:ext>
              </a:extLst>
            </p:cNvPr>
            <p:cNvSpPr>
              <a:spLocks/>
            </p:cNvSpPr>
            <p:nvPr/>
          </p:nvSpPr>
          <p:spPr bwMode="auto">
            <a:xfrm>
              <a:off x="6943168" y="2354968"/>
              <a:ext cx="361099" cy="257690"/>
            </a:xfrm>
            <a:custGeom>
              <a:avLst/>
              <a:gdLst>
                <a:gd name="T0" fmla="*/ 2554 w 6558"/>
                <a:gd name="T1" fmla="*/ 56 h 4939"/>
                <a:gd name="T2" fmla="*/ 2930 w 6558"/>
                <a:gd name="T3" fmla="*/ 234 h 4939"/>
                <a:gd name="T4" fmla="*/ 3187 w 6558"/>
                <a:gd name="T5" fmla="*/ 479 h 4939"/>
                <a:gd name="T6" fmla="*/ 3429 w 6558"/>
                <a:gd name="T7" fmla="*/ 409 h 4939"/>
                <a:gd name="T8" fmla="*/ 3692 w 6558"/>
                <a:gd name="T9" fmla="*/ 193 h 4939"/>
                <a:gd name="T10" fmla="*/ 4098 w 6558"/>
                <a:gd name="T11" fmla="*/ 32 h 4939"/>
                <a:gd name="T12" fmla="*/ 4744 w 6558"/>
                <a:gd name="T13" fmla="*/ 24 h 4939"/>
                <a:gd name="T14" fmla="*/ 5512 w 6558"/>
                <a:gd name="T15" fmla="*/ 226 h 4939"/>
                <a:gd name="T16" fmla="*/ 6081 w 6558"/>
                <a:gd name="T17" fmla="*/ 413 h 4939"/>
                <a:gd name="T18" fmla="*/ 6484 w 6558"/>
                <a:gd name="T19" fmla="*/ 479 h 4939"/>
                <a:gd name="T20" fmla="*/ 6558 w 6558"/>
                <a:gd name="T21" fmla="*/ 4834 h 4939"/>
                <a:gd name="T22" fmla="*/ 6453 w 6558"/>
                <a:gd name="T23" fmla="*/ 4939 h 4939"/>
                <a:gd name="T24" fmla="*/ 5927 w 6558"/>
                <a:gd name="T25" fmla="*/ 4844 h 4939"/>
                <a:gd name="T26" fmla="*/ 5309 w 6558"/>
                <a:gd name="T27" fmla="*/ 4637 h 4939"/>
                <a:gd name="T28" fmla="*/ 4569 w 6558"/>
                <a:gd name="T29" fmla="*/ 4472 h 4939"/>
                <a:gd name="T30" fmla="*/ 3996 w 6558"/>
                <a:gd name="T31" fmla="*/ 4534 h 4939"/>
                <a:gd name="T32" fmla="*/ 3586 w 6558"/>
                <a:gd name="T33" fmla="*/ 4806 h 4939"/>
                <a:gd name="T34" fmla="*/ 3459 w 6558"/>
                <a:gd name="T35" fmla="*/ 4830 h 4939"/>
                <a:gd name="T36" fmla="*/ 3403 w 6558"/>
                <a:gd name="T37" fmla="*/ 4712 h 4939"/>
                <a:gd name="T38" fmla="*/ 3570 w 6558"/>
                <a:gd name="T39" fmla="*/ 4532 h 4939"/>
                <a:gd name="T40" fmla="*/ 3917 w 6558"/>
                <a:gd name="T41" fmla="*/ 4339 h 4939"/>
                <a:gd name="T42" fmla="*/ 4418 w 6558"/>
                <a:gd name="T43" fmla="*/ 4256 h 4939"/>
                <a:gd name="T44" fmla="*/ 5215 w 6558"/>
                <a:gd name="T45" fmla="*/ 4387 h 4939"/>
                <a:gd name="T46" fmla="*/ 5900 w 6558"/>
                <a:gd name="T47" fmla="*/ 4613 h 4939"/>
                <a:gd name="T48" fmla="*/ 6345 w 6558"/>
                <a:gd name="T49" fmla="*/ 679 h 4939"/>
                <a:gd name="T50" fmla="*/ 5719 w 6558"/>
                <a:gd name="T51" fmla="*/ 520 h 4939"/>
                <a:gd name="T52" fmla="*/ 5018 w 6558"/>
                <a:gd name="T53" fmla="*/ 296 h 4939"/>
                <a:gd name="T54" fmla="*/ 4310 w 6558"/>
                <a:gd name="T55" fmla="*/ 215 h 4939"/>
                <a:gd name="T56" fmla="*/ 3873 w 6558"/>
                <a:gd name="T57" fmla="*/ 334 h 4939"/>
                <a:gd name="T58" fmla="*/ 3592 w 6558"/>
                <a:gd name="T59" fmla="*/ 546 h 4939"/>
                <a:gd name="T60" fmla="*/ 3437 w 6558"/>
                <a:gd name="T61" fmla="*/ 759 h 4939"/>
                <a:gd name="T62" fmla="*/ 3381 w 6558"/>
                <a:gd name="T63" fmla="*/ 880 h 4939"/>
                <a:gd name="T64" fmla="*/ 3278 w 6558"/>
                <a:gd name="T65" fmla="*/ 960 h 4939"/>
                <a:gd name="T66" fmla="*/ 3175 w 6558"/>
                <a:gd name="T67" fmla="*/ 878 h 4939"/>
                <a:gd name="T68" fmla="*/ 3117 w 6558"/>
                <a:gd name="T69" fmla="*/ 751 h 4939"/>
                <a:gd name="T70" fmla="*/ 2962 w 6558"/>
                <a:gd name="T71" fmla="*/ 538 h 4939"/>
                <a:gd name="T72" fmla="*/ 2681 w 6558"/>
                <a:gd name="T73" fmla="*/ 330 h 4939"/>
                <a:gd name="T74" fmla="*/ 2248 w 6558"/>
                <a:gd name="T75" fmla="*/ 215 h 4939"/>
                <a:gd name="T76" fmla="*/ 1540 w 6558"/>
                <a:gd name="T77" fmla="*/ 296 h 4939"/>
                <a:gd name="T78" fmla="*/ 837 w 6558"/>
                <a:gd name="T79" fmla="*/ 520 h 4939"/>
                <a:gd name="T80" fmla="*/ 211 w 6558"/>
                <a:gd name="T81" fmla="*/ 679 h 4939"/>
                <a:gd name="T82" fmla="*/ 658 w 6558"/>
                <a:gd name="T83" fmla="*/ 4613 h 4939"/>
                <a:gd name="T84" fmla="*/ 1343 w 6558"/>
                <a:gd name="T85" fmla="*/ 4387 h 4939"/>
                <a:gd name="T86" fmla="*/ 2138 w 6558"/>
                <a:gd name="T87" fmla="*/ 4256 h 4939"/>
                <a:gd name="T88" fmla="*/ 2642 w 6558"/>
                <a:gd name="T89" fmla="*/ 4339 h 4939"/>
                <a:gd name="T90" fmla="*/ 2988 w 6558"/>
                <a:gd name="T91" fmla="*/ 4532 h 4939"/>
                <a:gd name="T92" fmla="*/ 3153 w 6558"/>
                <a:gd name="T93" fmla="*/ 4712 h 4939"/>
                <a:gd name="T94" fmla="*/ 3097 w 6558"/>
                <a:gd name="T95" fmla="*/ 4830 h 4939"/>
                <a:gd name="T96" fmla="*/ 2972 w 6558"/>
                <a:gd name="T97" fmla="*/ 4806 h 4939"/>
                <a:gd name="T98" fmla="*/ 2560 w 6558"/>
                <a:gd name="T99" fmla="*/ 4534 h 4939"/>
                <a:gd name="T100" fmla="*/ 1987 w 6558"/>
                <a:gd name="T101" fmla="*/ 4472 h 4939"/>
                <a:gd name="T102" fmla="*/ 1249 w 6558"/>
                <a:gd name="T103" fmla="*/ 4637 h 4939"/>
                <a:gd name="T104" fmla="*/ 629 w 6558"/>
                <a:gd name="T105" fmla="*/ 4844 h 4939"/>
                <a:gd name="T106" fmla="*/ 105 w 6558"/>
                <a:gd name="T107" fmla="*/ 4939 h 4939"/>
                <a:gd name="T108" fmla="*/ 0 w 6558"/>
                <a:gd name="T109" fmla="*/ 4834 h 4939"/>
                <a:gd name="T110" fmla="*/ 72 w 6558"/>
                <a:gd name="T111" fmla="*/ 479 h 4939"/>
                <a:gd name="T112" fmla="*/ 477 w 6558"/>
                <a:gd name="T113" fmla="*/ 413 h 4939"/>
                <a:gd name="T114" fmla="*/ 1046 w 6558"/>
                <a:gd name="T115" fmla="*/ 226 h 4939"/>
                <a:gd name="T116" fmla="*/ 1814 w 6558"/>
                <a:gd name="T117" fmla="*/ 24 h 49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6558" h="4939">
                  <a:moveTo>
                    <a:pt x="2140" y="0"/>
                  </a:moveTo>
                  <a:lnTo>
                    <a:pt x="2254" y="4"/>
                  </a:lnTo>
                  <a:lnTo>
                    <a:pt x="2359" y="14"/>
                  </a:lnTo>
                  <a:lnTo>
                    <a:pt x="2461" y="32"/>
                  </a:lnTo>
                  <a:lnTo>
                    <a:pt x="2554" y="56"/>
                  </a:lnTo>
                  <a:lnTo>
                    <a:pt x="2642" y="83"/>
                  </a:lnTo>
                  <a:lnTo>
                    <a:pt x="2721" y="115"/>
                  </a:lnTo>
                  <a:lnTo>
                    <a:pt x="2797" y="153"/>
                  </a:lnTo>
                  <a:lnTo>
                    <a:pt x="2866" y="193"/>
                  </a:lnTo>
                  <a:lnTo>
                    <a:pt x="2930" y="234"/>
                  </a:lnTo>
                  <a:lnTo>
                    <a:pt x="2988" y="276"/>
                  </a:lnTo>
                  <a:lnTo>
                    <a:pt x="3039" y="320"/>
                  </a:lnTo>
                  <a:lnTo>
                    <a:pt x="3087" y="365"/>
                  </a:lnTo>
                  <a:lnTo>
                    <a:pt x="3129" y="409"/>
                  </a:lnTo>
                  <a:lnTo>
                    <a:pt x="3187" y="479"/>
                  </a:lnTo>
                  <a:lnTo>
                    <a:pt x="3238" y="546"/>
                  </a:lnTo>
                  <a:lnTo>
                    <a:pt x="3278" y="610"/>
                  </a:lnTo>
                  <a:lnTo>
                    <a:pt x="3320" y="546"/>
                  </a:lnTo>
                  <a:lnTo>
                    <a:pt x="3370" y="479"/>
                  </a:lnTo>
                  <a:lnTo>
                    <a:pt x="3429" y="409"/>
                  </a:lnTo>
                  <a:lnTo>
                    <a:pt x="3471" y="365"/>
                  </a:lnTo>
                  <a:lnTo>
                    <a:pt x="3519" y="320"/>
                  </a:lnTo>
                  <a:lnTo>
                    <a:pt x="3570" y="276"/>
                  </a:lnTo>
                  <a:lnTo>
                    <a:pt x="3628" y="234"/>
                  </a:lnTo>
                  <a:lnTo>
                    <a:pt x="3692" y="193"/>
                  </a:lnTo>
                  <a:lnTo>
                    <a:pt x="3761" y="153"/>
                  </a:lnTo>
                  <a:lnTo>
                    <a:pt x="3835" y="115"/>
                  </a:lnTo>
                  <a:lnTo>
                    <a:pt x="3917" y="83"/>
                  </a:lnTo>
                  <a:lnTo>
                    <a:pt x="4004" y="56"/>
                  </a:lnTo>
                  <a:lnTo>
                    <a:pt x="4098" y="32"/>
                  </a:lnTo>
                  <a:lnTo>
                    <a:pt x="4197" y="14"/>
                  </a:lnTo>
                  <a:lnTo>
                    <a:pt x="4304" y="4"/>
                  </a:lnTo>
                  <a:lnTo>
                    <a:pt x="4418" y="0"/>
                  </a:lnTo>
                  <a:lnTo>
                    <a:pt x="4583" y="6"/>
                  </a:lnTo>
                  <a:lnTo>
                    <a:pt x="4744" y="24"/>
                  </a:lnTo>
                  <a:lnTo>
                    <a:pt x="4903" y="52"/>
                  </a:lnTo>
                  <a:lnTo>
                    <a:pt x="5060" y="89"/>
                  </a:lnTo>
                  <a:lnTo>
                    <a:pt x="5215" y="131"/>
                  </a:lnTo>
                  <a:lnTo>
                    <a:pt x="5365" y="177"/>
                  </a:lnTo>
                  <a:lnTo>
                    <a:pt x="5512" y="226"/>
                  </a:lnTo>
                  <a:lnTo>
                    <a:pt x="5655" y="274"/>
                  </a:lnTo>
                  <a:lnTo>
                    <a:pt x="5764" y="314"/>
                  </a:lnTo>
                  <a:lnTo>
                    <a:pt x="5872" y="350"/>
                  </a:lnTo>
                  <a:lnTo>
                    <a:pt x="5977" y="383"/>
                  </a:lnTo>
                  <a:lnTo>
                    <a:pt x="6081" y="413"/>
                  </a:lnTo>
                  <a:lnTo>
                    <a:pt x="6178" y="437"/>
                  </a:lnTo>
                  <a:lnTo>
                    <a:pt x="6274" y="457"/>
                  </a:lnTo>
                  <a:lnTo>
                    <a:pt x="6365" y="469"/>
                  </a:lnTo>
                  <a:lnTo>
                    <a:pt x="6453" y="473"/>
                  </a:lnTo>
                  <a:lnTo>
                    <a:pt x="6484" y="479"/>
                  </a:lnTo>
                  <a:lnTo>
                    <a:pt x="6514" y="495"/>
                  </a:lnTo>
                  <a:lnTo>
                    <a:pt x="6538" y="516"/>
                  </a:lnTo>
                  <a:lnTo>
                    <a:pt x="6552" y="546"/>
                  </a:lnTo>
                  <a:lnTo>
                    <a:pt x="6558" y="580"/>
                  </a:lnTo>
                  <a:lnTo>
                    <a:pt x="6558" y="4834"/>
                  </a:lnTo>
                  <a:lnTo>
                    <a:pt x="6552" y="4867"/>
                  </a:lnTo>
                  <a:lnTo>
                    <a:pt x="6538" y="4897"/>
                  </a:lnTo>
                  <a:lnTo>
                    <a:pt x="6514" y="4919"/>
                  </a:lnTo>
                  <a:lnTo>
                    <a:pt x="6484" y="4935"/>
                  </a:lnTo>
                  <a:lnTo>
                    <a:pt x="6453" y="4939"/>
                  </a:lnTo>
                  <a:lnTo>
                    <a:pt x="6353" y="4935"/>
                  </a:lnTo>
                  <a:lnTo>
                    <a:pt x="6252" y="4923"/>
                  </a:lnTo>
                  <a:lnTo>
                    <a:pt x="6146" y="4901"/>
                  </a:lnTo>
                  <a:lnTo>
                    <a:pt x="6039" y="4875"/>
                  </a:lnTo>
                  <a:lnTo>
                    <a:pt x="5927" y="4844"/>
                  </a:lnTo>
                  <a:lnTo>
                    <a:pt x="5816" y="4808"/>
                  </a:lnTo>
                  <a:lnTo>
                    <a:pt x="5701" y="4770"/>
                  </a:lnTo>
                  <a:lnTo>
                    <a:pt x="5585" y="4730"/>
                  </a:lnTo>
                  <a:lnTo>
                    <a:pt x="5448" y="4683"/>
                  </a:lnTo>
                  <a:lnTo>
                    <a:pt x="5309" y="4637"/>
                  </a:lnTo>
                  <a:lnTo>
                    <a:pt x="5166" y="4591"/>
                  </a:lnTo>
                  <a:lnTo>
                    <a:pt x="5018" y="4552"/>
                  </a:lnTo>
                  <a:lnTo>
                    <a:pt x="4871" y="4518"/>
                  </a:lnTo>
                  <a:lnTo>
                    <a:pt x="4720" y="4490"/>
                  </a:lnTo>
                  <a:lnTo>
                    <a:pt x="4569" y="4472"/>
                  </a:lnTo>
                  <a:lnTo>
                    <a:pt x="4418" y="4466"/>
                  </a:lnTo>
                  <a:lnTo>
                    <a:pt x="4306" y="4470"/>
                  </a:lnTo>
                  <a:lnTo>
                    <a:pt x="4197" y="4482"/>
                  </a:lnTo>
                  <a:lnTo>
                    <a:pt x="4094" y="4504"/>
                  </a:lnTo>
                  <a:lnTo>
                    <a:pt x="3996" y="4534"/>
                  </a:lnTo>
                  <a:lnTo>
                    <a:pt x="3905" y="4571"/>
                  </a:lnTo>
                  <a:lnTo>
                    <a:pt x="3817" y="4617"/>
                  </a:lnTo>
                  <a:lnTo>
                    <a:pt x="3734" y="4673"/>
                  </a:lnTo>
                  <a:lnTo>
                    <a:pt x="3658" y="4734"/>
                  </a:lnTo>
                  <a:lnTo>
                    <a:pt x="3586" y="4806"/>
                  </a:lnTo>
                  <a:lnTo>
                    <a:pt x="3564" y="4824"/>
                  </a:lnTo>
                  <a:lnTo>
                    <a:pt x="3539" y="4836"/>
                  </a:lnTo>
                  <a:lnTo>
                    <a:pt x="3513" y="4840"/>
                  </a:lnTo>
                  <a:lnTo>
                    <a:pt x="3485" y="4838"/>
                  </a:lnTo>
                  <a:lnTo>
                    <a:pt x="3459" y="4830"/>
                  </a:lnTo>
                  <a:lnTo>
                    <a:pt x="3437" y="4814"/>
                  </a:lnTo>
                  <a:lnTo>
                    <a:pt x="3417" y="4792"/>
                  </a:lnTo>
                  <a:lnTo>
                    <a:pt x="3407" y="4766"/>
                  </a:lnTo>
                  <a:lnTo>
                    <a:pt x="3401" y="4740"/>
                  </a:lnTo>
                  <a:lnTo>
                    <a:pt x="3403" y="4712"/>
                  </a:lnTo>
                  <a:lnTo>
                    <a:pt x="3413" y="4687"/>
                  </a:lnTo>
                  <a:lnTo>
                    <a:pt x="3429" y="4663"/>
                  </a:lnTo>
                  <a:lnTo>
                    <a:pt x="3471" y="4619"/>
                  </a:lnTo>
                  <a:lnTo>
                    <a:pt x="3519" y="4575"/>
                  </a:lnTo>
                  <a:lnTo>
                    <a:pt x="3570" y="4532"/>
                  </a:lnTo>
                  <a:lnTo>
                    <a:pt x="3628" y="4488"/>
                  </a:lnTo>
                  <a:lnTo>
                    <a:pt x="3692" y="4446"/>
                  </a:lnTo>
                  <a:lnTo>
                    <a:pt x="3761" y="4408"/>
                  </a:lnTo>
                  <a:lnTo>
                    <a:pt x="3835" y="4371"/>
                  </a:lnTo>
                  <a:lnTo>
                    <a:pt x="3917" y="4339"/>
                  </a:lnTo>
                  <a:lnTo>
                    <a:pt x="4004" y="4311"/>
                  </a:lnTo>
                  <a:lnTo>
                    <a:pt x="4098" y="4287"/>
                  </a:lnTo>
                  <a:lnTo>
                    <a:pt x="4197" y="4269"/>
                  </a:lnTo>
                  <a:lnTo>
                    <a:pt x="4304" y="4257"/>
                  </a:lnTo>
                  <a:lnTo>
                    <a:pt x="4418" y="4256"/>
                  </a:lnTo>
                  <a:lnTo>
                    <a:pt x="4583" y="4261"/>
                  </a:lnTo>
                  <a:lnTo>
                    <a:pt x="4744" y="4279"/>
                  </a:lnTo>
                  <a:lnTo>
                    <a:pt x="4903" y="4307"/>
                  </a:lnTo>
                  <a:lnTo>
                    <a:pt x="5060" y="4343"/>
                  </a:lnTo>
                  <a:lnTo>
                    <a:pt x="5215" y="4387"/>
                  </a:lnTo>
                  <a:lnTo>
                    <a:pt x="5365" y="4432"/>
                  </a:lnTo>
                  <a:lnTo>
                    <a:pt x="5512" y="4482"/>
                  </a:lnTo>
                  <a:lnTo>
                    <a:pt x="5655" y="4530"/>
                  </a:lnTo>
                  <a:lnTo>
                    <a:pt x="5778" y="4573"/>
                  </a:lnTo>
                  <a:lnTo>
                    <a:pt x="5900" y="4613"/>
                  </a:lnTo>
                  <a:lnTo>
                    <a:pt x="6017" y="4651"/>
                  </a:lnTo>
                  <a:lnTo>
                    <a:pt x="6132" y="4681"/>
                  </a:lnTo>
                  <a:lnTo>
                    <a:pt x="6242" y="4706"/>
                  </a:lnTo>
                  <a:lnTo>
                    <a:pt x="6345" y="4722"/>
                  </a:lnTo>
                  <a:lnTo>
                    <a:pt x="6345" y="679"/>
                  </a:lnTo>
                  <a:lnTo>
                    <a:pt x="6228" y="664"/>
                  </a:lnTo>
                  <a:lnTo>
                    <a:pt x="6107" y="638"/>
                  </a:lnTo>
                  <a:lnTo>
                    <a:pt x="5979" y="604"/>
                  </a:lnTo>
                  <a:lnTo>
                    <a:pt x="5852" y="564"/>
                  </a:lnTo>
                  <a:lnTo>
                    <a:pt x="5719" y="520"/>
                  </a:lnTo>
                  <a:lnTo>
                    <a:pt x="5585" y="475"/>
                  </a:lnTo>
                  <a:lnTo>
                    <a:pt x="5448" y="427"/>
                  </a:lnTo>
                  <a:lnTo>
                    <a:pt x="5309" y="381"/>
                  </a:lnTo>
                  <a:lnTo>
                    <a:pt x="5166" y="338"/>
                  </a:lnTo>
                  <a:lnTo>
                    <a:pt x="5018" y="296"/>
                  </a:lnTo>
                  <a:lnTo>
                    <a:pt x="4871" y="262"/>
                  </a:lnTo>
                  <a:lnTo>
                    <a:pt x="4720" y="234"/>
                  </a:lnTo>
                  <a:lnTo>
                    <a:pt x="4569" y="216"/>
                  </a:lnTo>
                  <a:lnTo>
                    <a:pt x="4418" y="211"/>
                  </a:lnTo>
                  <a:lnTo>
                    <a:pt x="4310" y="215"/>
                  </a:lnTo>
                  <a:lnTo>
                    <a:pt x="4209" y="226"/>
                  </a:lnTo>
                  <a:lnTo>
                    <a:pt x="4115" y="244"/>
                  </a:lnTo>
                  <a:lnTo>
                    <a:pt x="4028" y="268"/>
                  </a:lnTo>
                  <a:lnTo>
                    <a:pt x="3948" y="298"/>
                  </a:lnTo>
                  <a:lnTo>
                    <a:pt x="3873" y="334"/>
                  </a:lnTo>
                  <a:lnTo>
                    <a:pt x="3805" y="371"/>
                  </a:lnTo>
                  <a:lnTo>
                    <a:pt x="3743" y="411"/>
                  </a:lnTo>
                  <a:lnTo>
                    <a:pt x="3688" y="455"/>
                  </a:lnTo>
                  <a:lnTo>
                    <a:pt x="3638" y="501"/>
                  </a:lnTo>
                  <a:lnTo>
                    <a:pt x="3592" y="546"/>
                  </a:lnTo>
                  <a:lnTo>
                    <a:pt x="3553" y="592"/>
                  </a:lnTo>
                  <a:lnTo>
                    <a:pt x="3517" y="636"/>
                  </a:lnTo>
                  <a:lnTo>
                    <a:pt x="3485" y="679"/>
                  </a:lnTo>
                  <a:lnTo>
                    <a:pt x="3459" y="721"/>
                  </a:lnTo>
                  <a:lnTo>
                    <a:pt x="3437" y="759"/>
                  </a:lnTo>
                  <a:lnTo>
                    <a:pt x="3419" y="795"/>
                  </a:lnTo>
                  <a:lnTo>
                    <a:pt x="3405" y="824"/>
                  </a:lnTo>
                  <a:lnTo>
                    <a:pt x="3393" y="848"/>
                  </a:lnTo>
                  <a:lnTo>
                    <a:pt x="3385" y="868"/>
                  </a:lnTo>
                  <a:lnTo>
                    <a:pt x="3381" y="880"/>
                  </a:lnTo>
                  <a:lnTo>
                    <a:pt x="3379" y="886"/>
                  </a:lnTo>
                  <a:lnTo>
                    <a:pt x="3366" y="916"/>
                  </a:lnTo>
                  <a:lnTo>
                    <a:pt x="3342" y="940"/>
                  </a:lnTo>
                  <a:lnTo>
                    <a:pt x="3312" y="954"/>
                  </a:lnTo>
                  <a:lnTo>
                    <a:pt x="3278" y="960"/>
                  </a:lnTo>
                  <a:lnTo>
                    <a:pt x="3246" y="954"/>
                  </a:lnTo>
                  <a:lnTo>
                    <a:pt x="3216" y="940"/>
                  </a:lnTo>
                  <a:lnTo>
                    <a:pt x="3192" y="916"/>
                  </a:lnTo>
                  <a:lnTo>
                    <a:pt x="3179" y="886"/>
                  </a:lnTo>
                  <a:lnTo>
                    <a:pt x="3175" y="878"/>
                  </a:lnTo>
                  <a:lnTo>
                    <a:pt x="3171" y="864"/>
                  </a:lnTo>
                  <a:lnTo>
                    <a:pt x="3163" y="842"/>
                  </a:lnTo>
                  <a:lnTo>
                    <a:pt x="3151" y="816"/>
                  </a:lnTo>
                  <a:lnTo>
                    <a:pt x="3135" y="785"/>
                  </a:lnTo>
                  <a:lnTo>
                    <a:pt x="3117" y="751"/>
                  </a:lnTo>
                  <a:lnTo>
                    <a:pt x="3095" y="711"/>
                  </a:lnTo>
                  <a:lnTo>
                    <a:pt x="3067" y="671"/>
                  </a:lnTo>
                  <a:lnTo>
                    <a:pt x="3037" y="628"/>
                  </a:lnTo>
                  <a:lnTo>
                    <a:pt x="3002" y="582"/>
                  </a:lnTo>
                  <a:lnTo>
                    <a:pt x="2962" y="538"/>
                  </a:lnTo>
                  <a:lnTo>
                    <a:pt x="2916" y="493"/>
                  </a:lnTo>
                  <a:lnTo>
                    <a:pt x="2866" y="449"/>
                  </a:lnTo>
                  <a:lnTo>
                    <a:pt x="2811" y="407"/>
                  </a:lnTo>
                  <a:lnTo>
                    <a:pt x="2749" y="367"/>
                  </a:lnTo>
                  <a:lnTo>
                    <a:pt x="2681" y="330"/>
                  </a:lnTo>
                  <a:lnTo>
                    <a:pt x="2608" y="296"/>
                  </a:lnTo>
                  <a:lnTo>
                    <a:pt x="2526" y="268"/>
                  </a:lnTo>
                  <a:lnTo>
                    <a:pt x="2441" y="244"/>
                  </a:lnTo>
                  <a:lnTo>
                    <a:pt x="2347" y="226"/>
                  </a:lnTo>
                  <a:lnTo>
                    <a:pt x="2248" y="215"/>
                  </a:lnTo>
                  <a:lnTo>
                    <a:pt x="2138" y="211"/>
                  </a:lnTo>
                  <a:lnTo>
                    <a:pt x="1987" y="216"/>
                  </a:lnTo>
                  <a:lnTo>
                    <a:pt x="1838" y="234"/>
                  </a:lnTo>
                  <a:lnTo>
                    <a:pt x="1687" y="262"/>
                  </a:lnTo>
                  <a:lnTo>
                    <a:pt x="1540" y="296"/>
                  </a:lnTo>
                  <a:lnTo>
                    <a:pt x="1392" y="338"/>
                  </a:lnTo>
                  <a:lnTo>
                    <a:pt x="1249" y="381"/>
                  </a:lnTo>
                  <a:lnTo>
                    <a:pt x="1108" y="427"/>
                  </a:lnTo>
                  <a:lnTo>
                    <a:pt x="973" y="475"/>
                  </a:lnTo>
                  <a:lnTo>
                    <a:pt x="837" y="520"/>
                  </a:lnTo>
                  <a:lnTo>
                    <a:pt x="706" y="564"/>
                  </a:lnTo>
                  <a:lnTo>
                    <a:pt x="577" y="604"/>
                  </a:lnTo>
                  <a:lnTo>
                    <a:pt x="452" y="638"/>
                  </a:lnTo>
                  <a:lnTo>
                    <a:pt x="330" y="664"/>
                  </a:lnTo>
                  <a:lnTo>
                    <a:pt x="211" y="679"/>
                  </a:lnTo>
                  <a:lnTo>
                    <a:pt x="211" y="4722"/>
                  </a:lnTo>
                  <a:lnTo>
                    <a:pt x="316" y="4706"/>
                  </a:lnTo>
                  <a:lnTo>
                    <a:pt x="426" y="4681"/>
                  </a:lnTo>
                  <a:lnTo>
                    <a:pt x="539" y="4651"/>
                  </a:lnTo>
                  <a:lnTo>
                    <a:pt x="658" y="4613"/>
                  </a:lnTo>
                  <a:lnTo>
                    <a:pt x="780" y="4573"/>
                  </a:lnTo>
                  <a:lnTo>
                    <a:pt x="903" y="4530"/>
                  </a:lnTo>
                  <a:lnTo>
                    <a:pt x="1046" y="4482"/>
                  </a:lnTo>
                  <a:lnTo>
                    <a:pt x="1191" y="4432"/>
                  </a:lnTo>
                  <a:lnTo>
                    <a:pt x="1343" y="4387"/>
                  </a:lnTo>
                  <a:lnTo>
                    <a:pt x="1496" y="4343"/>
                  </a:lnTo>
                  <a:lnTo>
                    <a:pt x="1653" y="4307"/>
                  </a:lnTo>
                  <a:lnTo>
                    <a:pt x="1814" y="4279"/>
                  </a:lnTo>
                  <a:lnTo>
                    <a:pt x="1975" y="4261"/>
                  </a:lnTo>
                  <a:lnTo>
                    <a:pt x="2138" y="4256"/>
                  </a:lnTo>
                  <a:lnTo>
                    <a:pt x="2254" y="4257"/>
                  </a:lnTo>
                  <a:lnTo>
                    <a:pt x="2359" y="4269"/>
                  </a:lnTo>
                  <a:lnTo>
                    <a:pt x="2461" y="4287"/>
                  </a:lnTo>
                  <a:lnTo>
                    <a:pt x="2554" y="4311"/>
                  </a:lnTo>
                  <a:lnTo>
                    <a:pt x="2642" y="4339"/>
                  </a:lnTo>
                  <a:lnTo>
                    <a:pt x="2721" y="4371"/>
                  </a:lnTo>
                  <a:lnTo>
                    <a:pt x="2797" y="4408"/>
                  </a:lnTo>
                  <a:lnTo>
                    <a:pt x="2866" y="4446"/>
                  </a:lnTo>
                  <a:lnTo>
                    <a:pt x="2930" y="4488"/>
                  </a:lnTo>
                  <a:lnTo>
                    <a:pt x="2988" y="4532"/>
                  </a:lnTo>
                  <a:lnTo>
                    <a:pt x="3039" y="4575"/>
                  </a:lnTo>
                  <a:lnTo>
                    <a:pt x="3087" y="4619"/>
                  </a:lnTo>
                  <a:lnTo>
                    <a:pt x="3129" y="4663"/>
                  </a:lnTo>
                  <a:lnTo>
                    <a:pt x="3145" y="4687"/>
                  </a:lnTo>
                  <a:lnTo>
                    <a:pt x="3153" y="4712"/>
                  </a:lnTo>
                  <a:lnTo>
                    <a:pt x="3155" y="4740"/>
                  </a:lnTo>
                  <a:lnTo>
                    <a:pt x="3151" y="4766"/>
                  </a:lnTo>
                  <a:lnTo>
                    <a:pt x="3139" y="4792"/>
                  </a:lnTo>
                  <a:lnTo>
                    <a:pt x="3121" y="4814"/>
                  </a:lnTo>
                  <a:lnTo>
                    <a:pt x="3097" y="4830"/>
                  </a:lnTo>
                  <a:lnTo>
                    <a:pt x="3071" y="4838"/>
                  </a:lnTo>
                  <a:lnTo>
                    <a:pt x="3045" y="4840"/>
                  </a:lnTo>
                  <a:lnTo>
                    <a:pt x="3019" y="4836"/>
                  </a:lnTo>
                  <a:lnTo>
                    <a:pt x="2994" y="4824"/>
                  </a:lnTo>
                  <a:lnTo>
                    <a:pt x="2972" y="4806"/>
                  </a:lnTo>
                  <a:lnTo>
                    <a:pt x="2900" y="4734"/>
                  </a:lnTo>
                  <a:lnTo>
                    <a:pt x="2823" y="4673"/>
                  </a:lnTo>
                  <a:lnTo>
                    <a:pt x="2741" y="4617"/>
                  </a:lnTo>
                  <a:lnTo>
                    <a:pt x="2653" y="4571"/>
                  </a:lnTo>
                  <a:lnTo>
                    <a:pt x="2560" y="4534"/>
                  </a:lnTo>
                  <a:lnTo>
                    <a:pt x="2462" y="4504"/>
                  </a:lnTo>
                  <a:lnTo>
                    <a:pt x="2361" y="4482"/>
                  </a:lnTo>
                  <a:lnTo>
                    <a:pt x="2252" y="4470"/>
                  </a:lnTo>
                  <a:lnTo>
                    <a:pt x="2138" y="4466"/>
                  </a:lnTo>
                  <a:lnTo>
                    <a:pt x="1987" y="4472"/>
                  </a:lnTo>
                  <a:lnTo>
                    <a:pt x="1838" y="4490"/>
                  </a:lnTo>
                  <a:lnTo>
                    <a:pt x="1687" y="4516"/>
                  </a:lnTo>
                  <a:lnTo>
                    <a:pt x="1540" y="4552"/>
                  </a:lnTo>
                  <a:lnTo>
                    <a:pt x="1392" y="4591"/>
                  </a:lnTo>
                  <a:lnTo>
                    <a:pt x="1249" y="4637"/>
                  </a:lnTo>
                  <a:lnTo>
                    <a:pt x="1108" y="4683"/>
                  </a:lnTo>
                  <a:lnTo>
                    <a:pt x="973" y="4730"/>
                  </a:lnTo>
                  <a:lnTo>
                    <a:pt x="855" y="4770"/>
                  </a:lnTo>
                  <a:lnTo>
                    <a:pt x="742" y="4808"/>
                  </a:lnTo>
                  <a:lnTo>
                    <a:pt x="629" y="4844"/>
                  </a:lnTo>
                  <a:lnTo>
                    <a:pt x="519" y="4875"/>
                  </a:lnTo>
                  <a:lnTo>
                    <a:pt x="412" y="4901"/>
                  </a:lnTo>
                  <a:lnTo>
                    <a:pt x="306" y="4923"/>
                  </a:lnTo>
                  <a:lnTo>
                    <a:pt x="205" y="4935"/>
                  </a:lnTo>
                  <a:lnTo>
                    <a:pt x="105" y="4939"/>
                  </a:lnTo>
                  <a:lnTo>
                    <a:pt x="72" y="4935"/>
                  </a:lnTo>
                  <a:lnTo>
                    <a:pt x="44" y="4919"/>
                  </a:lnTo>
                  <a:lnTo>
                    <a:pt x="20" y="4897"/>
                  </a:lnTo>
                  <a:lnTo>
                    <a:pt x="6" y="4867"/>
                  </a:lnTo>
                  <a:lnTo>
                    <a:pt x="0" y="4834"/>
                  </a:lnTo>
                  <a:lnTo>
                    <a:pt x="0" y="580"/>
                  </a:lnTo>
                  <a:lnTo>
                    <a:pt x="6" y="546"/>
                  </a:lnTo>
                  <a:lnTo>
                    <a:pt x="20" y="516"/>
                  </a:lnTo>
                  <a:lnTo>
                    <a:pt x="44" y="495"/>
                  </a:lnTo>
                  <a:lnTo>
                    <a:pt x="72" y="479"/>
                  </a:lnTo>
                  <a:lnTo>
                    <a:pt x="105" y="473"/>
                  </a:lnTo>
                  <a:lnTo>
                    <a:pt x="193" y="469"/>
                  </a:lnTo>
                  <a:lnTo>
                    <a:pt x="282" y="457"/>
                  </a:lnTo>
                  <a:lnTo>
                    <a:pt x="378" y="437"/>
                  </a:lnTo>
                  <a:lnTo>
                    <a:pt x="477" y="413"/>
                  </a:lnTo>
                  <a:lnTo>
                    <a:pt x="581" y="383"/>
                  </a:lnTo>
                  <a:lnTo>
                    <a:pt x="686" y="350"/>
                  </a:lnTo>
                  <a:lnTo>
                    <a:pt x="794" y="314"/>
                  </a:lnTo>
                  <a:lnTo>
                    <a:pt x="903" y="274"/>
                  </a:lnTo>
                  <a:lnTo>
                    <a:pt x="1046" y="226"/>
                  </a:lnTo>
                  <a:lnTo>
                    <a:pt x="1191" y="177"/>
                  </a:lnTo>
                  <a:lnTo>
                    <a:pt x="1343" y="131"/>
                  </a:lnTo>
                  <a:lnTo>
                    <a:pt x="1496" y="89"/>
                  </a:lnTo>
                  <a:lnTo>
                    <a:pt x="1653" y="52"/>
                  </a:lnTo>
                  <a:lnTo>
                    <a:pt x="1814" y="24"/>
                  </a:lnTo>
                  <a:lnTo>
                    <a:pt x="1975" y="6"/>
                  </a:lnTo>
                  <a:lnTo>
                    <a:pt x="2140"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57" name="Freeform 56">
              <a:extLst>
                <a:ext uri="{FF2B5EF4-FFF2-40B4-BE49-F238E27FC236}">
                  <a16:creationId xmlns:a16="http://schemas.microsoft.com/office/drawing/2014/main" id="{2EB2BBB4-E753-3F81-69CD-337EE83451C0}"/>
                </a:ext>
              </a:extLst>
            </p:cNvPr>
            <p:cNvSpPr>
              <a:spLocks/>
            </p:cNvSpPr>
            <p:nvPr/>
          </p:nvSpPr>
          <p:spPr bwMode="auto">
            <a:xfrm>
              <a:off x="6943168" y="2598985"/>
              <a:ext cx="361099" cy="35799"/>
            </a:xfrm>
            <a:custGeom>
              <a:avLst/>
              <a:gdLst>
                <a:gd name="T0" fmla="*/ 2363 w 6558"/>
                <a:gd name="T1" fmla="*/ 16 h 685"/>
                <a:gd name="T2" fmla="*/ 2647 w 6558"/>
                <a:gd name="T3" fmla="*/ 87 h 685"/>
                <a:gd name="T4" fmla="*/ 2874 w 6558"/>
                <a:gd name="T5" fmla="*/ 198 h 685"/>
                <a:gd name="T6" fmla="*/ 3049 w 6558"/>
                <a:gd name="T7" fmla="*/ 329 h 685"/>
                <a:gd name="T8" fmla="*/ 3509 w 6558"/>
                <a:gd name="T9" fmla="*/ 329 h 685"/>
                <a:gd name="T10" fmla="*/ 3682 w 6558"/>
                <a:gd name="T11" fmla="*/ 198 h 685"/>
                <a:gd name="T12" fmla="*/ 3909 w 6558"/>
                <a:gd name="T13" fmla="*/ 87 h 685"/>
                <a:gd name="T14" fmla="*/ 4195 w 6558"/>
                <a:gd name="T15" fmla="*/ 16 h 685"/>
                <a:gd name="T16" fmla="*/ 4583 w 6558"/>
                <a:gd name="T17" fmla="*/ 8 h 685"/>
                <a:gd name="T18" fmla="*/ 5060 w 6558"/>
                <a:gd name="T19" fmla="*/ 89 h 685"/>
                <a:gd name="T20" fmla="*/ 5512 w 6558"/>
                <a:gd name="T21" fmla="*/ 226 h 685"/>
                <a:gd name="T22" fmla="*/ 5872 w 6558"/>
                <a:gd name="T23" fmla="*/ 349 h 685"/>
                <a:gd name="T24" fmla="*/ 6178 w 6558"/>
                <a:gd name="T25" fmla="*/ 439 h 685"/>
                <a:gd name="T26" fmla="*/ 6453 w 6558"/>
                <a:gd name="T27" fmla="*/ 475 h 685"/>
                <a:gd name="T28" fmla="*/ 6538 w 6558"/>
                <a:gd name="T29" fmla="*/ 518 h 685"/>
                <a:gd name="T30" fmla="*/ 6552 w 6558"/>
                <a:gd name="T31" fmla="*/ 614 h 685"/>
                <a:gd name="T32" fmla="*/ 6484 w 6558"/>
                <a:gd name="T33" fmla="*/ 679 h 685"/>
                <a:gd name="T34" fmla="*/ 6252 w 6558"/>
                <a:gd name="T35" fmla="*/ 667 h 685"/>
                <a:gd name="T36" fmla="*/ 5927 w 6558"/>
                <a:gd name="T37" fmla="*/ 590 h 685"/>
                <a:gd name="T38" fmla="*/ 5585 w 6558"/>
                <a:gd name="T39" fmla="*/ 475 h 685"/>
                <a:gd name="T40" fmla="*/ 5166 w 6558"/>
                <a:gd name="T41" fmla="*/ 337 h 685"/>
                <a:gd name="T42" fmla="*/ 4720 w 6558"/>
                <a:gd name="T43" fmla="*/ 236 h 685"/>
                <a:gd name="T44" fmla="*/ 4306 w 6558"/>
                <a:gd name="T45" fmla="*/ 216 h 685"/>
                <a:gd name="T46" fmla="*/ 3996 w 6558"/>
                <a:gd name="T47" fmla="*/ 280 h 685"/>
                <a:gd name="T48" fmla="*/ 3734 w 6558"/>
                <a:gd name="T49" fmla="*/ 417 h 685"/>
                <a:gd name="T50" fmla="*/ 3562 w 6558"/>
                <a:gd name="T51" fmla="*/ 570 h 685"/>
                <a:gd name="T52" fmla="*/ 3049 w 6558"/>
                <a:gd name="T53" fmla="*/ 586 h 685"/>
                <a:gd name="T54" fmla="*/ 2972 w 6558"/>
                <a:gd name="T55" fmla="*/ 552 h 685"/>
                <a:gd name="T56" fmla="*/ 2741 w 6558"/>
                <a:gd name="T57" fmla="*/ 363 h 685"/>
                <a:gd name="T58" fmla="*/ 2462 w 6558"/>
                <a:gd name="T59" fmla="*/ 250 h 685"/>
                <a:gd name="T60" fmla="*/ 2138 w 6558"/>
                <a:gd name="T61" fmla="*/ 212 h 685"/>
                <a:gd name="T62" fmla="*/ 1687 w 6558"/>
                <a:gd name="T63" fmla="*/ 262 h 685"/>
                <a:gd name="T64" fmla="*/ 1249 w 6558"/>
                <a:gd name="T65" fmla="*/ 381 h 685"/>
                <a:gd name="T66" fmla="*/ 855 w 6558"/>
                <a:gd name="T67" fmla="*/ 516 h 685"/>
                <a:gd name="T68" fmla="*/ 519 w 6558"/>
                <a:gd name="T69" fmla="*/ 622 h 685"/>
                <a:gd name="T70" fmla="*/ 205 w 6558"/>
                <a:gd name="T71" fmla="*/ 681 h 685"/>
                <a:gd name="T72" fmla="*/ 44 w 6558"/>
                <a:gd name="T73" fmla="*/ 665 h 685"/>
                <a:gd name="T74" fmla="*/ 0 w 6558"/>
                <a:gd name="T75" fmla="*/ 580 h 685"/>
                <a:gd name="T76" fmla="*/ 44 w 6558"/>
                <a:gd name="T77" fmla="*/ 494 h 685"/>
                <a:gd name="T78" fmla="*/ 193 w 6558"/>
                <a:gd name="T79" fmla="*/ 471 h 685"/>
                <a:gd name="T80" fmla="*/ 477 w 6558"/>
                <a:gd name="T81" fmla="*/ 413 h 685"/>
                <a:gd name="T82" fmla="*/ 794 w 6558"/>
                <a:gd name="T83" fmla="*/ 314 h 685"/>
                <a:gd name="T84" fmla="*/ 1191 w 6558"/>
                <a:gd name="T85" fmla="*/ 178 h 685"/>
                <a:gd name="T86" fmla="*/ 1653 w 6558"/>
                <a:gd name="T87" fmla="*/ 53 h 685"/>
                <a:gd name="T88" fmla="*/ 2138 w 6558"/>
                <a:gd name="T89" fmla="*/ 0 h 6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6558" h="685">
                  <a:moveTo>
                    <a:pt x="2138" y="0"/>
                  </a:moveTo>
                  <a:lnTo>
                    <a:pt x="2256" y="4"/>
                  </a:lnTo>
                  <a:lnTo>
                    <a:pt x="2363" y="16"/>
                  </a:lnTo>
                  <a:lnTo>
                    <a:pt x="2464" y="33"/>
                  </a:lnTo>
                  <a:lnTo>
                    <a:pt x="2560" y="57"/>
                  </a:lnTo>
                  <a:lnTo>
                    <a:pt x="2647" y="87"/>
                  </a:lnTo>
                  <a:lnTo>
                    <a:pt x="2731" y="121"/>
                  </a:lnTo>
                  <a:lnTo>
                    <a:pt x="2807" y="159"/>
                  </a:lnTo>
                  <a:lnTo>
                    <a:pt x="2874" y="198"/>
                  </a:lnTo>
                  <a:lnTo>
                    <a:pt x="2938" y="240"/>
                  </a:lnTo>
                  <a:lnTo>
                    <a:pt x="2996" y="286"/>
                  </a:lnTo>
                  <a:lnTo>
                    <a:pt x="3049" y="329"/>
                  </a:lnTo>
                  <a:lnTo>
                    <a:pt x="3095" y="375"/>
                  </a:lnTo>
                  <a:lnTo>
                    <a:pt x="3463" y="375"/>
                  </a:lnTo>
                  <a:lnTo>
                    <a:pt x="3509" y="329"/>
                  </a:lnTo>
                  <a:lnTo>
                    <a:pt x="3560" y="286"/>
                  </a:lnTo>
                  <a:lnTo>
                    <a:pt x="3618" y="240"/>
                  </a:lnTo>
                  <a:lnTo>
                    <a:pt x="3682" y="198"/>
                  </a:lnTo>
                  <a:lnTo>
                    <a:pt x="3751" y="159"/>
                  </a:lnTo>
                  <a:lnTo>
                    <a:pt x="3827" y="121"/>
                  </a:lnTo>
                  <a:lnTo>
                    <a:pt x="3909" y="87"/>
                  </a:lnTo>
                  <a:lnTo>
                    <a:pt x="3998" y="57"/>
                  </a:lnTo>
                  <a:lnTo>
                    <a:pt x="4092" y="33"/>
                  </a:lnTo>
                  <a:lnTo>
                    <a:pt x="4195" y="16"/>
                  </a:lnTo>
                  <a:lnTo>
                    <a:pt x="4302" y="4"/>
                  </a:lnTo>
                  <a:lnTo>
                    <a:pt x="4418" y="0"/>
                  </a:lnTo>
                  <a:lnTo>
                    <a:pt x="4583" y="8"/>
                  </a:lnTo>
                  <a:lnTo>
                    <a:pt x="4744" y="26"/>
                  </a:lnTo>
                  <a:lnTo>
                    <a:pt x="4903" y="53"/>
                  </a:lnTo>
                  <a:lnTo>
                    <a:pt x="5060" y="89"/>
                  </a:lnTo>
                  <a:lnTo>
                    <a:pt x="5215" y="131"/>
                  </a:lnTo>
                  <a:lnTo>
                    <a:pt x="5365" y="178"/>
                  </a:lnTo>
                  <a:lnTo>
                    <a:pt x="5512" y="226"/>
                  </a:lnTo>
                  <a:lnTo>
                    <a:pt x="5655" y="276"/>
                  </a:lnTo>
                  <a:lnTo>
                    <a:pt x="5764" y="314"/>
                  </a:lnTo>
                  <a:lnTo>
                    <a:pt x="5872" y="349"/>
                  </a:lnTo>
                  <a:lnTo>
                    <a:pt x="5977" y="383"/>
                  </a:lnTo>
                  <a:lnTo>
                    <a:pt x="6081" y="413"/>
                  </a:lnTo>
                  <a:lnTo>
                    <a:pt x="6178" y="439"/>
                  </a:lnTo>
                  <a:lnTo>
                    <a:pt x="6274" y="457"/>
                  </a:lnTo>
                  <a:lnTo>
                    <a:pt x="6365" y="471"/>
                  </a:lnTo>
                  <a:lnTo>
                    <a:pt x="6453" y="475"/>
                  </a:lnTo>
                  <a:lnTo>
                    <a:pt x="6484" y="480"/>
                  </a:lnTo>
                  <a:lnTo>
                    <a:pt x="6514" y="494"/>
                  </a:lnTo>
                  <a:lnTo>
                    <a:pt x="6538" y="518"/>
                  </a:lnTo>
                  <a:lnTo>
                    <a:pt x="6552" y="546"/>
                  </a:lnTo>
                  <a:lnTo>
                    <a:pt x="6558" y="580"/>
                  </a:lnTo>
                  <a:lnTo>
                    <a:pt x="6552" y="614"/>
                  </a:lnTo>
                  <a:lnTo>
                    <a:pt x="6538" y="641"/>
                  </a:lnTo>
                  <a:lnTo>
                    <a:pt x="6514" y="665"/>
                  </a:lnTo>
                  <a:lnTo>
                    <a:pt x="6484" y="679"/>
                  </a:lnTo>
                  <a:lnTo>
                    <a:pt x="6453" y="685"/>
                  </a:lnTo>
                  <a:lnTo>
                    <a:pt x="6353" y="681"/>
                  </a:lnTo>
                  <a:lnTo>
                    <a:pt x="6252" y="667"/>
                  </a:lnTo>
                  <a:lnTo>
                    <a:pt x="6146" y="647"/>
                  </a:lnTo>
                  <a:lnTo>
                    <a:pt x="6039" y="622"/>
                  </a:lnTo>
                  <a:lnTo>
                    <a:pt x="5927" y="590"/>
                  </a:lnTo>
                  <a:lnTo>
                    <a:pt x="5816" y="554"/>
                  </a:lnTo>
                  <a:lnTo>
                    <a:pt x="5701" y="516"/>
                  </a:lnTo>
                  <a:lnTo>
                    <a:pt x="5585" y="475"/>
                  </a:lnTo>
                  <a:lnTo>
                    <a:pt x="5448" y="429"/>
                  </a:lnTo>
                  <a:lnTo>
                    <a:pt x="5309" y="381"/>
                  </a:lnTo>
                  <a:lnTo>
                    <a:pt x="5166" y="337"/>
                  </a:lnTo>
                  <a:lnTo>
                    <a:pt x="5018" y="298"/>
                  </a:lnTo>
                  <a:lnTo>
                    <a:pt x="4871" y="262"/>
                  </a:lnTo>
                  <a:lnTo>
                    <a:pt x="4720" y="236"/>
                  </a:lnTo>
                  <a:lnTo>
                    <a:pt x="4569" y="218"/>
                  </a:lnTo>
                  <a:lnTo>
                    <a:pt x="4418" y="212"/>
                  </a:lnTo>
                  <a:lnTo>
                    <a:pt x="4306" y="216"/>
                  </a:lnTo>
                  <a:lnTo>
                    <a:pt x="4197" y="228"/>
                  </a:lnTo>
                  <a:lnTo>
                    <a:pt x="4094" y="250"/>
                  </a:lnTo>
                  <a:lnTo>
                    <a:pt x="3996" y="280"/>
                  </a:lnTo>
                  <a:lnTo>
                    <a:pt x="3905" y="318"/>
                  </a:lnTo>
                  <a:lnTo>
                    <a:pt x="3817" y="363"/>
                  </a:lnTo>
                  <a:lnTo>
                    <a:pt x="3734" y="417"/>
                  </a:lnTo>
                  <a:lnTo>
                    <a:pt x="3658" y="480"/>
                  </a:lnTo>
                  <a:lnTo>
                    <a:pt x="3586" y="552"/>
                  </a:lnTo>
                  <a:lnTo>
                    <a:pt x="3562" y="570"/>
                  </a:lnTo>
                  <a:lnTo>
                    <a:pt x="3537" y="582"/>
                  </a:lnTo>
                  <a:lnTo>
                    <a:pt x="3507" y="586"/>
                  </a:lnTo>
                  <a:lnTo>
                    <a:pt x="3049" y="586"/>
                  </a:lnTo>
                  <a:lnTo>
                    <a:pt x="3021" y="582"/>
                  </a:lnTo>
                  <a:lnTo>
                    <a:pt x="2994" y="570"/>
                  </a:lnTo>
                  <a:lnTo>
                    <a:pt x="2972" y="552"/>
                  </a:lnTo>
                  <a:lnTo>
                    <a:pt x="2900" y="480"/>
                  </a:lnTo>
                  <a:lnTo>
                    <a:pt x="2823" y="417"/>
                  </a:lnTo>
                  <a:lnTo>
                    <a:pt x="2741" y="363"/>
                  </a:lnTo>
                  <a:lnTo>
                    <a:pt x="2653" y="318"/>
                  </a:lnTo>
                  <a:lnTo>
                    <a:pt x="2560" y="280"/>
                  </a:lnTo>
                  <a:lnTo>
                    <a:pt x="2462" y="250"/>
                  </a:lnTo>
                  <a:lnTo>
                    <a:pt x="2361" y="228"/>
                  </a:lnTo>
                  <a:lnTo>
                    <a:pt x="2252" y="216"/>
                  </a:lnTo>
                  <a:lnTo>
                    <a:pt x="2138" y="212"/>
                  </a:lnTo>
                  <a:lnTo>
                    <a:pt x="1987" y="218"/>
                  </a:lnTo>
                  <a:lnTo>
                    <a:pt x="1838" y="236"/>
                  </a:lnTo>
                  <a:lnTo>
                    <a:pt x="1687" y="262"/>
                  </a:lnTo>
                  <a:lnTo>
                    <a:pt x="1540" y="298"/>
                  </a:lnTo>
                  <a:lnTo>
                    <a:pt x="1392" y="337"/>
                  </a:lnTo>
                  <a:lnTo>
                    <a:pt x="1249" y="381"/>
                  </a:lnTo>
                  <a:lnTo>
                    <a:pt x="1108" y="429"/>
                  </a:lnTo>
                  <a:lnTo>
                    <a:pt x="973" y="475"/>
                  </a:lnTo>
                  <a:lnTo>
                    <a:pt x="855" y="516"/>
                  </a:lnTo>
                  <a:lnTo>
                    <a:pt x="742" y="554"/>
                  </a:lnTo>
                  <a:lnTo>
                    <a:pt x="629" y="590"/>
                  </a:lnTo>
                  <a:lnTo>
                    <a:pt x="519" y="622"/>
                  </a:lnTo>
                  <a:lnTo>
                    <a:pt x="412" y="647"/>
                  </a:lnTo>
                  <a:lnTo>
                    <a:pt x="306" y="667"/>
                  </a:lnTo>
                  <a:lnTo>
                    <a:pt x="205" y="681"/>
                  </a:lnTo>
                  <a:lnTo>
                    <a:pt x="105" y="685"/>
                  </a:lnTo>
                  <a:lnTo>
                    <a:pt x="72" y="679"/>
                  </a:lnTo>
                  <a:lnTo>
                    <a:pt x="44" y="665"/>
                  </a:lnTo>
                  <a:lnTo>
                    <a:pt x="20" y="641"/>
                  </a:lnTo>
                  <a:lnTo>
                    <a:pt x="6" y="614"/>
                  </a:lnTo>
                  <a:lnTo>
                    <a:pt x="0" y="580"/>
                  </a:lnTo>
                  <a:lnTo>
                    <a:pt x="6" y="546"/>
                  </a:lnTo>
                  <a:lnTo>
                    <a:pt x="20" y="518"/>
                  </a:lnTo>
                  <a:lnTo>
                    <a:pt x="44" y="494"/>
                  </a:lnTo>
                  <a:lnTo>
                    <a:pt x="72" y="480"/>
                  </a:lnTo>
                  <a:lnTo>
                    <a:pt x="105" y="475"/>
                  </a:lnTo>
                  <a:lnTo>
                    <a:pt x="193" y="471"/>
                  </a:lnTo>
                  <a:lnTo>
                    <a:pt x="282" y="457"/>
                  </a:lnTo>
                  <a:lnTo>
                    <a:pt x="378" y="439"/>
                  </a:lnTo>
                  <a:lnTo>
                    <a:pt x="477" y="413"/>
                  </a:lnTo>
                  <a:lnTo>
                    <a:pt x="581" y="383"/>
                  </a:lnTo>
                  <a:lnTo>
                    <a:pt x="686" y="349"/>
                  </a:lnTo>
                  <a:lnTo>
                    <a:pt x="794" y="314"/>
                  </a:lnTo>
                  <a:lnTo>
                    <a:pt x="903" y="276"/>
                  </a:lnTo>
                  <a:lnTo>
                    <a:pt x="1046" y="226"/>
                  </a:lnTo>
                  <a:lnTo>
                    <a:pt x="1191" y="178"/>
                  </a:lnTo>
                  <a:lnTo>
                    <a:pt x="1343" y="131"/>
                  </a:lnTo>
                  <a:lnTo>
                    <a:pt x="1496" y="89"/>
                  </a:lnTo>
                  <a:lnTo>
                    <a:pt x="1653" y="53"/>
                  </a:lnTo>
                  <a:lnTo>
                    <a:pt x="1814" y="26"/>
                  </a:lnTo>
                  <a:lnTo>
                    <a:pt x="1975" y="8"/>
                  </a:lnTo>
                  <a:lnTo>
                    <a:pt x="2138"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grpSp>
      <p:graphicFrame>
        <p:nvGraphicFramePr>
          <p:cNvPr id="15" name="Chart 14">
            <a:extLst>
              <a:ext uri="{FF2B5EF4-FFF2-40B4-BE49-F238E27FC236}">
                <a16:creationId xmlns:a16="http://schemas.microsoft.com/office/drawing/2014/main" id="{48ED67B9-B722-054C-2C15-B0512C40EFC6}"/>
              </a:ext>
            </a:extLst>
          </p:cNvPr>
          <p:cNvGraphicFramePr/>
          <p:nvPr/>
        </p:nvGraphicFramePr>
        <p:xfrm>
          <a:off x="2330594" y="899816"/>
          <a:ext cx="1752128" cy="1762396"/>
        </p:xfrm>
        <a:graphic>
          <a:graphicData uri="http://schemas.openxmlformats.org/drawingml/2006/chart">
            <c:chart xmlns:c="http://schemas.openxmlformats.org/drawingml/2006/chart" xmlns:r="http://schemas.openxmlformats.org/officeDocument/2006/relationships" r:id="rId5"/>
          </a:graphicData>
        </a:graphic>
      </p:graphicFrame>
      <p:sp>
        <p:nvSpPr>
          <p:cNvPr id="16" name="TextBox 15">
            <a:extLst>
              <a:ext uri="{FF2B5EF4-FFF2-40B4-BE49-F238E27FC236}">
                <a16:creationId xmlns:a16="http://schemas.microsoft.com/office/drawing/2014/main" id="{F86CA068-1331-F75D-E4A1-F3C338004298}"/>
              </a:ext>
            </a:extLst>
          </p:cNvPr>
          <p:cNvSpPr txBox="1"/>
          <p:nvPr/>
        </p:nvSpPr>
        <p:spPr>
          <a:xfrm>
            <a:off x="2571660" y="2713629"/>
            <a:ext cx="1270000" cy="338550"/>
          </a:xfrm>
          <a:prstGeom prst="rect">
            <a:avLst/>
          </a:prstGeom>
          <a:noFill/>
        </p:spPr>
        <p:txBody>
          <a:bodyPr wrap="square" lIns="121917" tIns="60958" rIns="121917" bIns="60958"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1400" b="0" i="0" u="none" strike="noStrike" kern="0" cap="none" spc="0" normalizeH="0" baseline="0" noProof="0" dirty="0">
                <a:ln>
                  <a:noFill/>
                </a:ln>
                <a:solidFill>
                  <a:srgbClr val="808080"/>
                </a:solidFill>
                <a:effectLst/>
                <a:uLnTx/>
                <a:uFillTx/>
                <a:latin typeface="Arial"/>
                <a:ea typeface="+mn-ea"/>
                <a:cs typeface="+mn-cs"/>
              </a:rPr>
              <a:t>Newspapers</a:t>
            </a:r>
          </a:p>
        </p:txBody>
      </p:sp>
      <p:graphicFrame>
        <p:nvGraphicFramePr>
          <p:cNvPr id="17" name="Chart 16">
            <a:extLst>
              <a:ext uri="{FF2B5EF4-FFF2-40B4-BE49-F238E27FC236}">
                <a16:creationId xmlns:a16="http://schemas.microsoft.com/office/drawing/2014/main" id="{9E8079CD-4F64-364B-915A-7CC76819445F}"/>
              </a:ext>
            </a:extLst>
          </p:cNvPr>
          <p:cNvGraphicFramePr/>
          <p:nvPr/>
        </p:nvGraphicFramePr>
        <p:xfrm>
          <a:off x="4260533" y="899816"/>
          <a:ext cx="1752128" cy="1762396"/>
        </p:xfrm>
        <a:graphic>
          <a:graphicData uri="http://schemas.openxmlformats.org/drawingml/2006/chart">
            <c:chart xmlns:c="http://schemas.openxmlformats.org/drawingml/2006/chart" xmlns:r="http://schemas.openxmlformats.org/officeDocument/2006/relationships" r:id="rId6"/>
          </a:graphicData>
        </a:graphic>
      </p:graphicFrame>
      <p:sp>
        <p:nvSpPr>
          <p:cNvPr id="18" name="TextBox 17">
            <a:extLst>
              <a:ext uri="{FF2B5EF4-FFF2-40B4-BE49-F238E27FC236}">
                <a16:creationId xmlns:a16="http://schemas.microsoft.com/office/drawing/2014/main" id="{108DB6E2-8C78-D8B0-1CA7-27B49584E728}"/>
              </a:ext>
            </a:extLst>
          </p:cNvPr>
          <p:cNvSpPr txBox="1"/>
          <p:nvPr/>
        </p:nvSpPr>
        <p:spPr>
          <a:xfrm>
            <a:off x="4501597" y="2713629"/>
            <a:ext cx="1270000" cy="338550"/>
          </a:xfrm>
          <a:prstGeom prst="rect">
            <a:avLst/>
          </a:prstGeom>
          <a:noFill/>
        </p:spPr>
        <p:txBody>
          <a:bodyPr wrap="square" lIns="121917" tIns="60958" rIns="121917" bIns="60958"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1400" b="0" i="0" u="none" strike="noStrike" kern="0" cap="none" spc="0" normalizeH="0" baseline="0" noProof="0" dirty="0">
                <a:ln>
                  <a:noFill/>
                </a:ln>
                <a:solidFill>
                  <a:srgbClr val="808080"/>
                </a:solidFill>
                <a:effectLst/>
                <a:uLnTx/>
                <a:uFillTx/>
                <a:latin typeface="Arial"/>
                <a:ea typeface="+mn-ea"/>
                <a:cs typeface="+mn-cs"/>
              </a:rPr>
              <a:t>Radio</a:t>
            </a:r>
          </a:p>
        </p:txBody>
      </p:sp>
      <p:sp>
        <p:nvSpPr>
          <p:cNvPr id="29" name="Freeform 30">
            <a:extLst>
              <a:ext uri="{FF2B5EF4-FFF2-40B4-BE49-F238E27FC236}">
                <a16:creationId xmlns:a16="http://schemas.microsoft.com/office/drawing/2014/main" id="{3312C298-875E-C9FB-4233-488FFCB68B74}"/>
              </a:ext>
            </a:extLst>
          </p:cNvPr>
          <p:cNvSpPr>
            <a:spLocks noEditPoints="1"/>
          </p:cNvSpPr>
          <p:nvPr/>
        </p:nvSpPr>
        <p:spPr bwMode="auto">
          <a:xfrm>
            <a:off x="2938656" y="1599197"/>
            <a:ext cx="429352" cy="388777"/>
          </a:xfrm>
          <a:custGeom>
            <a:avLst/>
            <a:gdLst>
              <a:gd name="T0" fmla="*/ 4153 w 6558"/>
              <a:gd name="T1" fmla="*/ 4801 h 5682"/>
              <a:gd name="T2" fmla="*/ 3354 w 6558"/>
              <a:gd name="T3" fmla="*/ 4750 h 5682"/>
              <a:gd name="T4" fmla="*/ 3085 w 6558"/>
              <a:gd name="T5" fmla="*/ 4674 h 5682"/>
              <a:gd name="T6" fmla="*/ 1981 w 6558"/>
              <a:gd name="T7" fmla="*/ 4829 h 5682"/>
              <a:gd name="T8" fmla="*/ 1953 w 6558"/>
              <a:gd name="T9" fmla="*/ 4660 h 5682"/>
              <a:gd name="T10" fmla="*/ 3974 w 6558"/>
              <a:gd name="T11" fmla="*/ 4336 h 5682"/>
              <a:gd name="T12" fmla="*/ 3358 w 6558"/>
              <a:gd name="T13" fmla="*/ 4336 h 5682"/>
              <a:gd name="T14" fmla="*/ 2747 w 6558"/>
              <a:gd name="T15" fmla="*/ 4221 h 5682"/>
              <a:gd name="T16" fmla="*/ 2721 w 6558"/>
              <a:gd name="T17" fmla="*/ 4388 h 5682"/>
              <a:gd name="T18" fmla="*/ 1929 w 6558"/>
              <a:gd name="T19" fmla="*/ 4233 h 5682"/>
              <a:gd name="T20" fmla="*/ 5229 w 6558"/>
              <a:gd name="T21" fmla="*/ 3783 h 5682"/>
              <a:gd name="T22" fmla="*/ 5281 w 6558"/>
              <a:gd name="T23" fmla="*/ 4813 h 5682"/>
              <a:gd name="T24" fmla="*/ 4394 w 6558"/>
              <a:gd name="T25" fmla="*/ 3871 h 5682"/>
              <a:gd name="T26" fmla="*/ 4135 w 6558"/>
              <a:gd name="T27" fmla="*/ 3797 h 5682"/>
              <a:gd name="T28" fmla="*/ 3441 w 6558"/>
              <a:gd name="T29" fmla="*/ 3954 h 5682"/>
              <a:gd name="T30" fmla="*/ 3413 w 6558"/>
              <a:gd name="T31" fmla="*/ 3785 h 5682"/>
              <a:gd name="T32" fmla="*/ 3115 w 6558"/>
              <a:gd name="T33" fmla="*/ 3889 h 5682"/>
              <a:gd name="T34" fmla="*/ 1900 w 6558"/>
              <a:gd name="T35" fmla="*/ 3889 h 5682"/>
              <a:gd name="T36" fmla="*/ 4959 w 6558"/>
              <a:gd name="T37" fmla="*/ 3344 h 5682"/>
              <a:gd name="T38" fmla="*/ 4933 w 6558"/>
              <a:gd name="T39" fmla="*/ 3513 h 5682"/>
              <a:gd name="T40" fmla="*/ 4430 w 6558"/>
              <a:gd name="T41" fmla="*/ 3356 h 5682"/>
              <a:gd name="T42" fmla="*/ 3978 w 6558"/>
              <a:gd name="T43" fmla="*/ 3426 h 5682"/>
              <a:gd name="T44" fmla="*/ 3370 w 6558"/>
              <a:gd name="T45" fmla="*/ 3477 h 5682"/>
              <a:gd name="T46" fmla="*/ 2721 w 6558"/>
              <a:gd name="T47" fmla="*/ 3334 h 5682"/>
              <a:gd name="T48" fmla="*/ 2747 w 6558"/>
              <a:gd name="T49" fmla="*/ 3503 h 5682"/>
              <a:gd name="T50" fmla="*/ 1912 w 6558"/>
              <a:gd name="T51" fmla="*/ 3368 h 5682"/>
              <a:gd name="T52" fmla="*/ 4479 w 6558"/>
              <a:gd name="T53" fmla="*/ 2899 h 5682"/>
              <a:gd name="T54" fmla="*/ 5213 w 6558"/>
              <a:gd name="T55" fmla="*/ 3056 h 5682"/>
              <a:gd name="T56" fmla="*/ 4398 w 6558"/>
              <a:gd name="T57" fmla="*/ 2958 h 5682"/>
              <a:gd name="T58" fmla="*/ 4193 w 6558"/>
              <a:gd name="T59" fmla="*/ 2934 h 5682"/>
              <a:gd name="T60" fmla="*/ 3413 w 6558"/>
              <a:gd name="T61" fmla="*/ 3068 h 5682"/>
              <a:gd name="T62" fmla="*/ 3441 w 6558"/>
              <a:gd name="T63" fmla="*/ 2899 h 5682"/>
              <a:gd name="T64" fmla="*/ 3085 w 6558"/>
              <a:gd name="T65" fmla="*/ 3030 h 5682"/>
              <a:gd name="T66" fmla="*/ 1894 w 6558"/>
              <a:gd name="T67" fmla="*/ 2978 h 5682"/>
              <a:gd name="T68" fmla="*/ 1609 w 6558"/>
              <a:gd name="T69" fmla="*/ 2909 h 5682"/>
              <a:gd name="T70" fmla="*/ 1557 w 6558"/>
              <a:gd name="T71" fmla="*/ 4829 h 5682"/>
              <a:gd name="T72" fmla="*/ 489 w 6558"/>
              <a:gd name="T73" fmla="*/ 2928 h 5682"/>
              <a:gd name="T74" fmla="*/ 4991 w 6558"/>
              <a:gd name="T75" fmla="*/ 2340 h 5682"/>
              <a:gd name="T76" fmla="*/ 3415 w 6558"/>
              <a:gd name="T77" fmla="*/ 2437 h 5682"/>
              <a:gd name="T78" fmla="*/ 3467 w 6558"/>
              <a:gd name="T79" fmla="*/ 1839 h 5682"/>
              <a:gd name="T80" fmla="*/ 5142 w 6558"/>
              <a:gd name="T81" fmla="*/ 1996 h 5682"/>
              <a:gd name="T82" fmla="*/ 3383 w 6558"/>
              <a:gd name="T83" fmla="*/ 1899 h 5682"/>
              <a:gd name="T84" fmla="*/ 4979 w 6558"/>
              <a:gd name="T85" fmla="*/ 1433 h 5682"/>
              <a:gd name="T86" fmla="*/ 3439 w 6558"/>
              <a:gd name="T87" fmla="*/ 1567 h 5682"/>
              <a:gd name="T88" fmla="*/ 3467 w 6558"/>
              <a:gd name="T89" fmla="*/ 1400 h 5682"/>
              <a:gd name="T90" fmla="*/ 5850 w 6558"/>
              <a:gd name="T91" fmla="*/ 5459 h 5682"/>
              <a:gd name="T92" fmla="*/ 6335 w 6558"/>
              <a:gd name="T93" fmla="*/ 5332 h 5682"/>
              <a:gd name="T94" fmla="*/ 4764 w 6558"/>
              <a:gd name="T95" fmla="*/ 994 h 5682"/>
              <a:gd name="T96" fmla="*/ 3439 w 6558"/>
              <a:gd name="T97" fmla="*/ 1127 h 5682"/>
              <a:gd name="T98" fmla="*/ 3467 w 6558"/>
              <a:gd name="T99" fmla="*/ 958 h 5682"/>
              <a:gd name="T100" fmla="*/ 5142 w 6558"/>
              <a:gd name="T101" fmla="*/ 533 h 5682"/>
              <a:gd name="T102" fmla="*/ 3467 w 6558"/>
              <a:gd name="T103" fmla="*/ 690 h 5682"/>
              <a:gd name="T104" fmla="*/ 3439 w 6558"/>
              <a:gd name="T105" fmla="*/ 521 h 5682"/>
              <a:gd name="T106" fmla="*/ 3173 w 6558"/>
              <a:gd name="T107" fmla="*/ 2368 h 5682"/>
              <a:gd name="T108" fmla="*/ 489 w 6558"/>
              <a:gd name="T109" fmla="*/ 2420 h 5682"/>
              <a:gd name="T110" fmla="*/ 173 w 6558"/>
              <a:gd name="T111" fmla="*/ 173 h 5682"/>
              <a:gd name="T112" fmla="*/ 489 w 6558"/>
              <a:gd name="T113" fmla="*/ 5485 h 5682"/>
              <a:gd name="T114" fmla="*/ 5500 w 6558"/>
              <a:gd name="T115" fmla="*/ 173 h 5682"/>
              <a:gd name="T116" fmla="*/ 5673 w 6558"/>
              <a:gd name="T117" fmla="*/ 795 h 5682"/>
              <a:gd name="T118" fmla="*/ 6552 w 6558"/>
              <a:gd name="T119" fmla="*/ 5231 h 5682"/>
              <a:gd name="T120" fmla="*/ 6107 w 6558"/>
              <a:gd name="T121" fmla="*/ 5676 h 5682"/>
              <a:gd name="T122" fmla="*/ 314 w 6558"/>
              <a:gd name="T123" fmla="*/ 5595 h 5682"/>
              <a:gd name="T124" fmla="*/ 0 w 6558"/>
              <a:gd name="T125" fmla="*/ 87 h 56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6558" h="5682">
                <a:moveTo>
                  <a:pt x="3441" y="4662"/>
                </a:moveTo>
                <a:lnTo>
                  <a:pt x="4084" y="4662"/>
                </a:lnTo>
                <a:lnTo>
                  <a:pt x="4111" y="4668"/>
                </a:lnTo>
                <a:lnTo>
                  <a:pt x="4135" y="4680"/>
                </a:lnTo>
                <a:lnTo>
                  <a:pt x="4153" y="4698"/>
                </a:lnTo>
                <a:lnTo>
                  <a:pt x="4165" y="4722"/>
                </a:lnTo>
                <a:lnTo>
                  <a:pt x="4171" y="4750"/>
                </a:lnTo>
                <a:lnTo>
                  <a:pt x="4165" y="4777"/>
                </a:lnTo>
                <a:lnTo>
                  <a:pt x="4153" y="4801"/>
                </a:lnTo>
                <a:lnTo>
                  <a:pt x="4135" y="4819"/>
                </a:lnTo>
                <a:lnTo>
                  <a:pt x="4111" y="4831"/>
                </a:lnTo>
                <a:lnTo>
                  <a:pt x="4084" y="4835"/>
                </a:lnTo>
                <a:lnTo>
                  <a:pt x="3441" y="4835"/>
                </a:lnTo>
                <a:lnTo>
                  <a:pt x="3413" y="4831"/>
                </a:lnTo>
                <a:lnTo>
                  <a:pt x="3389" y="4819"/>
                </a:lnTo>
                <a:lnTo>
                  <a:pt x="3370" y="4801"/>
                </a:lnTo>
                <a:lnTo>
                  <a:pt x="3358" y="4777"/>
                </a:lnTo>
                <a:lnTo>
                  <a:pt x="3354" y="4750"/>
                </a:lnTo>
                <a:lnTo>
                  <a:pt x="3358" y="4722"/>
                </a:lnTo>
                <a:lnTo>
                  <a:pt x="3370" y="4698"/>
                </a:lnTo>
                <a:lnTo>
                  <a:pt x="3389" y="4680"/>
                </a:lnTo>
                <a:lnTo>
                  <a:pt x="3413" y="4668"/>
                </a:lnTo>
                <a:lnTo>
                  <a:pt x="3441" y="4662"/>
                </a:lnTo>
                <a:close/>
                <a:moveTo>
                  <a:pt x="1981" y="4656"/>
                </a:moveTo>
                <a:lnTo>
                  <a:pt x="3033" y="4656"/>
                </a:lnTo>
                <a:lnTo>
                  <a:pt x="3061" y="4660"/>
                </a:lnTo>
                <a:lnTo>
                  <a:pt x="3085" y="4674"/>
                </a:lnTo>
                <a:lnTo>
                  <a:pt x="3103" y="4692"/>
                </a:lnTo>
                <a:lnTo>
                  <a:pt x="3115" y="4716"/>
                </a:lnTo>
                <a:lnTo>
                  <a:pt x="3121" y="4744"/>
                </a:lnTo>
                <a:lnTo>
                  <a:pt x="3115" y="4770"/>
                </a:lnTo>
                <a:lnTo>
                  <a:pt x="3103" y="4793"/>
                </a:lnTo>
                <a:lnTo>
                  <a:pt x="3085" y="4813"/>
                </a:lnTo>
                <a:lnTo>
                  <a:pt x="3061" y="4825"/>
                </a:lnTo>
                <a:lnTo>
                  <a:pt x="3033" y="4829"/>
                </a:lnTo>
                <a:lnTo>
                  <a:pt x="1981" y="4829"/>
                </a:lnTo>
                <a:lnTo>
                  <a:pt x="1953" y="4825"/>
                </a:lnTo>
                <a:lnTo>
                  <a:pt x="1929" y="4813"/>
                </a:lnTo>
                <a:lnTo>
                  <a:pt x="1912" y="4793"/>
                </a:lnTo>
                <a:lnTo>
                  <a:pt x="1900" y="4770"/>
                </a:lnTo>
                <a:lnTo>
                  <a:pt x="1894" y="4744"/>
                </a:lnTo>
                <a:lnTo>
                  <a:pt x="1900" y="4716"/>
                </a:lnTo>
                <a:lnTo>
                  <a:pt x="1912" y="4692"/>
                </a:lnTo>
                <a:lnTo>
                  <a:pt x="1929" y="4674"/>
                </a:lnTo>
                <a:lnTo>
                  <a:pt x="1953" y="4660"/>
                </a:lnTo>
                <a:lnTo>
                  <a:pt x="1981" y="4656"/>
                </a:lnTo>
                <a:close/>
                <a:moveTo>
                  <a:pt x="3441" y="4221"/>
                </a:moveTo>
                <a:lnTo>
                  <a:pt x="3893" y="4221"/>
                </a:lnTo>
                <a:lnTo>
                  <a:pt x="3920" y="4227"/>
                </a:lnTo>
                <a:lnTo>
                  <a:pt x="3942" y="4239"/>
                </a:lnTo>
                <a:lnTo>
                  <a:pt x="3962" y="4257"/>
                </a:lnTo>
                <a:lnTo>
                  <a:pt x="3974" y="4280"/>
                </a:lnTo>
                <a:lnTo>
                  <a:pt x="3978" y="4308"/>
                </a:lnTo>
                <a:lnTo>
                  <a:pt x="3974" y="4336"/>
                </a:lnTo>
                <a:lnTo>
                  <a:pt x="3962" y="4360"/>
                </a:lnTo>
                <a:lnTo>
                  <a:pt x="3942" y="4378"/>
                </a:lnTo>
                <a:lnTo>
                  <a:pt x="3920" y="4390"/>
                </a:lnTo>
                <a:lnTo>
                  <a:pt x="3893" y="4396"/>
                </a:lnTo>
                <a:lnTo>
                  <a:pt x="3441" y="4396"/>
                </a:lnTo>
                <a:lnTo>
                  <a:pt x="3413" y="4390"/>
                </a:lnTo>
                <a:lnTo>
                  <a:pt x="3389" y="4378"/>
                </a:lnTo>
                <a:lnTo>
                  <a:pt x="3370" y="4360"/>
                </a:lnTo>
                <a:lnTo>
                  <a:pt x="3358" y="4336"/>
                </a:lnTo>
                <a:lnTo>
                  <a:pt x="3354" y="4308"/>
                </a:lnTo>
                <a:lnTo>
                  <a:pt x="3358" y="4280"/>
                </a:lnTo>
                <a:lnTo>
                  <a:pt x="3370" y="4257"/>
                </a:lnTo>
                <a:lnTo>
                  <a:pt x="3389" y="4239"/>
                </a:lnTo>
                <a:lnTo>
                  <a:pt x="3413" y="4227"/>
                </a:lnTo>
                <a:lnTo>
                  <a:pt x="3441" y="4221"/>
                </a:lnTo>
                <a:close/>
                <a:moveTo>
                  <a:pt x="1981" y="4215"/>
                </a:moveTo>
                <a:lnTo>
                  <a:pt x="2721" y="4215"/>
                </a:lnTo>
                <a:lnTo>
                  <a:pt x="2747" y="4221"/>
                </a:lnTo>
                <a:lnTo>
                  <a:pt x="2771" y="4233"/>
                </a:lnTo>
                <a:lnTo>
                  <a:pt x="2791" y="4251"/>
                </a:lnTo>
                <a:lnTo>
                  <a:pt x="2803" y="4274"/>
                </a:lnTo>
                <a:lnTo>
                  <a:pt x="2807" y="4302"/>
                </a:lnTo>
                <a:lnTo>
                  <a:pt x="2803" y="4330"/>
                </a:lnTo>
                <a:lnTo>
                  <a:pt x="2791" y="4354"/>
                </a:lnTo>
                <a:lnTo>
                  <a:pt x="2771" y="4372"/>
                </a:lnTo>
                <a:lnTo>
                  <a:pt x="2747" y="4384"/>
                </a:lnTo>
                <a:lnTo>
                  <a:pt x="2721" y="4388"/>
                </a:lnTo>
                <a:lnTo>
                  <a:pt x="1981" y="4388"/>
                </a:lnTo>
                <a:lnTo>
                  <a:pt x="1953" y="4384"/>
                </a:lnTo>
                <a:lnTo>
                  <a:pt x="1929" y="4372"/>
                </a:lnTo>
                <a:lnTo>
                  <a:pt x="1912" y="4354"/>
                </a:lnTo>
                <a:lnTo>
                  <a:pt x="1900" y="4330"/>
                </a:lnTo>
                <a:lnTo>
                  <a:pt x="1894" y="4302"/>
                </a:lnTo>
                <a:lnTo>
                  <a:pt x="1900" y="4274"/>
                </a:lnTo>
                <a:lnTo>
                  <a:pt x="1912" y="4251"/>
                </a:lnTo>
                <a:lnTo>
                  <a:pt x="1929" y="4233"/>
                </a:lnTo>
                <a:lnTo>
                  <a:pt x="1953" y="4221"/>
                </a:lnTo>
                <a:lnTo>
                  <a:pt x="1981" y="4215"/>
                </a:lnTo>
                <a:close/>
                <a:moveTo>
                  <a:pt x="4567" y="3956"/>
                </a:moveTo>
                <a:lnTo>
                  <a:pt x="4567" y="4656"/>
                </a:lnTo>
                <a:lnTo>
                  <a:pt x="5144" y="4656"/>
                </a:lnTo>
                <a:lnTo>
                  <a:pt x="5144" y="3956"/>
                </a:lnTo>
                <a:lnTo>
                  <a:pt x="4567" y="3956"/>
                </a:lnTo>
                <a:close/>
                <a:moveTo>
                  <a:pt x="4479" y="3783"/>
                </a:moveTo>
                <a:lnTo>
                  <a:pt x="5229" y="3783"/>
                </a:lnTo>
                <a:lnTo>
                  <a:pt x="5257" y="3787"/>
                </a:lnTo>
                <a:lnTo>
                  <a:pt x="5281" y="3799"/>
                </a:lnTo>
                <a:lnTo>
                  <a:pt x="5301" y="3819"/>
                </a:lnTo>
                <a:lnTo>
                  <a:pt x="5313" y="3843"/>
                </a:lnTo>
                <a:lnTo>
                  <a:pt x="5317" y="3871"/>
                </a:lnTo>
                <a:lnTo>
                  <a:pt x="5317" y="4744"/>
                </a:lnTo>
                <a:lnTo>
                  <a:pt x="5313" y="4770"/>
                </a:lnTo>
                <a:lnTo>
                  <a:pt x="5301" y="4793"/>
                </a:lnTo>
                <a:lnTo>
                  <a:pt x="5281" y="4813"/>
                </a:lnTo>
                <a:lnTo>
                  <a:pt x="5257" y="4825"/>
                </a:lnTo>
                <a:lnTo>
                  <a:pt x="5229" y="4829"/>
                </a:lnTo>
                <a:lnTo>
                  <a:pt x="4479" y="4829"/>
                </a:lnTo>
                <a:lnTo>
                  <a:pt x="4454" y="4825"/>
                </a:lnTo>
                <a:lnTo>
                  <a:pt x="4430" y="4813"/>
                </a:lnTo>
                <a:lnTo>
                  <a:pt x="4410" y="4793"/>
                </a:lnTo>
                <a:lnTo>
                  <a:pt x="4398" y="4770"/>
                </a:lnTo>
                <a:lnTo>
                  <a:pt x="4394" y="4744"/>
                </a:lnTo>
                <a:lnTo>
                  <a:pt x="4394" y="3871"/>
                </a:lnTo>
                <a:lnTo>
                  <a:pt x="4398" y="3843"/>
                </a:lnTo>
                <a:lnTo>
                  <a:pt x="4410" y="3819"/>
                </a:lnTo>
                <a:lnTo>
                  <a:pt x="4430" y="3799"/>
                </a:lnTo>
                <a:lnTo>
                  <a:pt x="4454" y="3787"/>
                </a:lnTo>
                <a:lnTo>
                  <a:pt x="4479" y="3783"/>
                </a:lnTo>
                <a:close/>
                <a:moveTo>
                  <a:pt x="3441" y="3781"/>
                </a:moveTo>
                <a:lnTo>
                  <a:pt x="4084" y="3781"/>
                </a:lnTo>
                <a:lnTo>
                  <a:pt x="4111" y="3785"/>
                </a:lnTo>
                <a:lnTo>
                  <a:pt x="4135" y="3797"/>
                </a:lnTo>
                <a:lnTo>
                  <a:pt x="4153" y="3815"/>
                </a:lnTo>
                <a:lnTo>
                  <a:pt x="4165" y="3839"/>
                </a:lnTo>
                <a:lnTo>
                  <a:pt x="4171" y="3867"/>
                </a:lnTo>
                <a:lnTo>
                  <a:pt x="4165" y="3895"/>
                </a:lnTo>
                <a:lnTo>
                  <a:pt x="4153" y="3919"/>
                </a:lnTo>
                <a:lnTo>
                  <a:pt x="4135" y="3936"/>
                </a:lnTo>
                <a:lnTo>
                  <a:pt x="4111" y="3950"/>
                </a:lnTo>
                <a:lnTo>
                  <a:pt x="4084" y="3954"/>
                </a:lnTo>
                <a:lnTo>
                  <a:pt x="3441" y="3954"/>
                </a:lnTo>
                <a:lnTo>
                  <a:pt x="3413" y="3950"/>
                </a:lnTo>
                <a:lnTo>
                  <a:pt x="3389" y="3936"/>
                </a:lnTo>
                <a:lnTo>
                  <a:pt x="3370" y="3919"/>
                </a:lnTo>
                <a:lnTo>
                  <a:pt x="3358" y="3895"/>
                </a:lnTo>
                <a:lnTo>
                  <a:pt x="3354" y="3867"/>
                </a:lnTo>
                <a:lnTo>
                  <a:pt x="3358" y="3839"/>
                </a:lnTo>
                <a:lnTo>
                  <a:pt x="3370" y="3815"/>
                </a:lnTo>
                <a:lnTo>
                  <a:pt x="3389" y="3797"/>
                </a:lnTo>
                <a:lnTo>
                  <a:pt x="3413" y="3785"/>
                </a:lnTo>
                <a:lnTo>
                  <a:pt x="3441" y="3781"/>
                </a:lnTo>
                <a:close/>
                <a:moveTo>
                  <a:pt x="1981" y="3773"/>
                </a:moveTo>
                <a:lnTo>
                  <a:pt x="3033" y="3773"/>
                </a:lnTo>
                <a:lnTo>
                  <a:pt x="3061" y="3779"/>
                </a:lnTo>
                <a:lnTo>
                  <a:pt x="3085" y="3791"/>
                </a:lnTo>
                <a:lnTo>
                  <a:pt x="3103" y="3809"/>
                </a:lnTo>
                <a:lnTo>
                  <a:pt x="3115" y="3833"/>
                </a:lnTo>
                <a:lnTo>
                  <a:pt x="3121" y="3861"/>
                </a:lnTo>
                <a:lnTo>
                  <a:pt x="3115" y="3889"/>
                </a:lnTo>
                <a:lnTo>
                  <a:pt x="3103" y="3913"/>
                </a:lnTo>
                <a:lnTo>
                  <a:pt x="3085" y="3931"/>
                </a:lnTo>
                <a:lnTo>
                  <a:pt x="3061" y="3942"/>
                </a:lnTo>
                <a:lnTo>
                  <a:pt x="3033" y="3948"/>
                </a:lnTo>
                <a:lnTo>
                  <a:pt x="1981" y="3948"/>
                </a:lnTo>
                <a:lnTo>
                  <a:pt x="1953" y="3942"/>
                </a:lnTo>
                <a:lnTo>
                  <a:pt x="1929" y="3931"/>
                </a:lnTo>
                <a:lnTo>
                  <a:pt x="1912" y="3913"/>
                </a:lnTo>
                <a:lnTo>
                  <a:pt x="1900" y="3889"/>
                </a:lnTo>
                <a:lnTo>
                  <a:pt x="1894" y="3861"/>
                </a:lnTo>
                <a:lnTo>
                  <a:pt x="1900" y="3833"/>
                </a:lnTo>
                <a:lnTo>
                  <a:pt x="1912" y="3809"/>
                </a:lnTo>
                <a:lnTo>
                  <a:pt x="1929" y="3791"/>
                </a:lnTo>
                <a:lnTo>
                  <a:pt x="1953" y="3779"/>
                </a:lnTo>
                <a:lnTo>
                  <a:pt x="1981" y="3773"/>
                </a:lnTo>
                <a:close/>
                <a:moveTo>
                  <a:pt x="4479" y="3340"/>
                </a:moveTo>
                <a:lnTo>
                  <a:pt x="4933" y="3340"/>
                </a:lnTo>
                <a:lnTo>
                  <a:pt x="4959" y="3344"/>
                </a:lnTo>
                <a:lnTo>
                  <a:pt x="4983" y="3356"/>
                </a:lnTo>
                <a:lnTo>
                  <a:pt x="5003" y="3376"/>
                </a:lnTo>
                <a:lnTo>
                  <a:pt x="5014" y="3400"/>
                </a:lnTo>
                <a:lnTo>
                  <a:pt x="5018" y="3426"/>
                </a:lnTo>
                <a:lnTo>
                  <a:pt x="5014" y="3453"/>
                </a:lnTo>
                <a:lnTo>
                  <a:pt x="5003" y="3477"/>
                </a:lnTo>
                <a:lnTo>
                  <a:pt x="4983" y="3495"/>
                </a:lnTo>
                <a:lnTo>
                  <a:pt x="4959" y="3509"/>
                </a:lnTo>
                <a:lnTo>
                  <a:pt x="4933" y="3513"/>
                </a:lnTo>
                <a:lnTo>
                  <a:pt x="4479" y="3513"/>
                </a:lnTo>
                <a:lnTo>
                  <a:pt x="4454" y="3509"/>
                </a:lnTo>
                <a:lnTo>
                  <a:pt x="4430" y="3495"/>
                </a:lnTo>
                <a:lnTo>
                  <a:pt x="4410" y="3477"/>
                </a:lnTo>
                <a:lnTo>
                  <a:pt x="4398" y="3453"/>
                </a:lnTo>
                <a:lnTo>
                  <a:pt x="4394" y="3426"/>
                </a:lnTo>
                <a:lnTo>
                  <a:pt x="4398" y="3400"/>
                </a:lnTo>
                <a:lnTo>
                  <a:pt x="4410" y="3376"/>
                </a:lnTo>
                <a:lnTo>
                  <a:pt x="4430" y="3356"/>
                </a:lnTo>
                <a:lnTo>
                  <a:pt x="4454" y="3344"/>
                </a:lnTo>
                <a:lnTo>
                  <a:pt x="4479" y="3340"/>
                </a:lnTo>
                <a:close/>
                <a:moveTo>
                  <a:pt x="3441" y="3340"/>
                </a:moveTo>
                <a:lnTo>
                  <a:pt x="3893" y="3340"/>
                </a:lnTo>
                <a:lnTo>
                  <a:pt x="3920" y="3344"/>
                </a:lnTo>
                <a:lnTo>
                  <a:pt x="3942" y="3356"/>
                </a:lnTo>
                <a:lnTo>
                  <a:pt x="3962" y="3376"/>
                </a:lnTo>
                <a:lnTo>
                  <a:pt x="3974" y="3400"/>
                </a:lnTo>
                <a:lnTo>
                  <a:pt x="3978" y="3426"/>
                </a:lnTo>
                <a:lnTo>
                  <a:pt x="3974" y="3453"/>
                </a:lnTo>
                <a:lnTo>
                  <a:pt x="3962" y="3477"/>
                </a:lnTo>
                <a:lnTo>
                  <a:pt x="3942" y="3495"/>
                </a:lnTo>
                <a:lnTo>
                  <a:pt x="3920" y="3509"/>
                </a:lnTo>
                <a:lnTo>
                  <a:pt x="3893" y="3513"/>
                </a:lnTo>
                <a:lnTo>
                  <a:pt x="3441" y="3513"/>
                </a:lnTo>
                <a:lnTo>
                  <a:pt x="3413" y="3509"/>
                </a:lnTo>
                <a:lnTo>
                  <a:pt x="3389" y="3495"/>
                </a:lnTo>
                <a:lnTo>
                  <a:pt x="3370" y="3477"/>
                </a:lnTo>
                <a:lnTo>
                  <a:pt x="3358" y="3453"/>
                </a:lnTo>
                <a:lnTo>
                  <a:pt x="3354" y="3426"/>
                </a:lnTo>
                <a:lnTo>
                  <a:pt x="3358" y="3400"/>
                </a:lnTo>
                <a:lnTo>
                  <a:pt x="3370" y="3376"/>
                </a:lnTo>
                <a:lnTo>
                  <a:pt x="3389" y="3356"/>
                </a:lnTo>
                <a:lnTo>
                  <a:pt x="3413" y="3344"/>
                </a:lnTo>
                <a:lnTo>
                  <a:pt x="3441" y="3340"/>
                </a:lnTo>
                <a:close/>
                <a:moveTo>
                  <a:pt x="1981" y="3334"/>
                </a:moveTo>
                <a:lnTo>
                  <a:pt x="2721" y="3334"/>
                </a:lnTo>
                <a:lnTo>
                  <a:pt x="2747" y="3338"/>
                </a:lnTo>
                <a:lnTo>
                  <a:pt x="2771" y="3350"/>
                </a:lnTo>
                <a:lnTo>
                  <a:pt x="2791" y="3368"/>
                </a:lnTo>
                <a:lnTo>
                  <a:pt x="2803" y="3392"/>
                </a:lnTo>
                <a:lnTo>
                  <a:pt x="2807" y="3420"/>
                </a:lnTo>
                <a:lnTo>
                  <a:pt x="2803" y="3447"/>
                </a:lnTo>
                <a:lnTo>
                  <a:pt x="2791" y="3471"/>
                </a:lnTo>
                <a:lnTo>
                  <a:pt x="2771" y="3489"/>
                </a:lnTo>
                <a:lnTo>
                  <a:pt x="2747" y="3503"/>
                </a:lnTo>
                <a:lnTo>
                  <a:pt x="2721" y="3507"/>
                </a:lnTo>
                <a:lnTo>
                  <a:pt x="1981" y="3507"/>
                </a:lnTo>
                <a:lnTo>
                  <a:pt x="1953" y="3503"/>
                </a:lnTo>
                <a:lnTo>
                  <a:pt x="1929" y="3489"/>
                </a:lnTo>
                <a:lnTo>
                  <a:pt x="1912" y="3471"/>
                </a:lnTo>
                <a:lnTo>
                  <a:pt x="1900" y="3447"/>
                </a:lnTo>
                <a:lnTo>
                  <a:pt x="1894" y="3420"/>
                </a:lnTo>
                <a:lnTo>
                  <a:pt x="1900" y="3392"/>
                </a:lnTo>
                <a:lnTo>
                  <a:pt x="1912" y="3368"/>
                </a:lnTo>
                <a:lnTo>
                  <a:pt x="1929" y="3350"/>
                </a:lnTo>
                <a:lnTo>
                  <a:pt x="1953" y="3338"/>
                </a:lnTo>
                <a:lnTo>
                  <a:pt x="1981" y="3334"/>
                </a:lnTo>
                <a:close/>
                <a:moveTo>
                  <a:pt x="646" y="3066"/>
                </a:moveTo>
                <a:lnTo>
                  <a:pt x="646" y="4656"/>
                </a:lnTo>
                <a:lnTo>
                  <a:pt x="1470" y="4656"/>
                </a:lnTo>
                <a:lnTo>
                  <a:pt x="1470" y="3066"/>
                </a:lnTo>
                <a:lnTo>
                  <a:pt x="646" y="3066"/>
                </a:lnTo>
                <a:close/>
                <a:moveTo>
                  <a:pt x="4479" y="2899"/>
                </a:moveTo>
                <a:lnTo>
                  <a:pt x="5162" y="2899"/>
                </a:lnTo>
                <a:lnTo>
                  <a:pt x="5190" y="2903"/>
                </a:lnTo>
                <a:lnTo>
                  <a:pt x="5213" y="2915"/>
                </a:lnTo>
                <a:lnTo>
                  <a:pt x="5231" y="2934"/>
                </a:lnTo>
                <a:lnTo>
                  <a:pt x="5245" y="2958"/>
                </a:lnTo>
                <a:lnTo>
                  <a:pt x="5249" y="2984"/>
                </a:lnTo>
                <a:lnTo>
                  <a:pt x="5245" y="3012"/>
                </a:lnTo>
                <a:lnTo>
                  <a:pt x="5231" y="3036"/>
                </a:lnTo>
                <a:lnTo>
                  <a:pt x="5213" y="3056"/>
                </a:lnTo>
                <a:lnTo>
                  <a:pt x="5190" y="3068"/>
                </a:lnTo>
                <a:lnTo>
                  <a:pt x="5162" y="3072"/>
                </a:lnTo>
                <a:lnTo>
                  <a:pt x="4479" y="3072"/>
                </a:lnTo>
                <a:lnTo>
                  <a:pt x="4454" y="3068"/>
                </a:lnTo>
                <a:lnTo>
                  <a:pt x="4430" y="3056"/>
                </a:lnTo>
                <a:lnTo>
                  <a:pt x="4410" y="3036"/>
                </a:lnTo>
                <a:lnTo>
                  <a:pt x="4398" y="3012"/>
                </a:lnTo>
                <a:lnTo>
                  <a:pt x="4394" y="2984"/>
                </a:lnTo>
                <a:lnTo>
                  <a:pt x="4398" y="2958"/>
                </a:lnTo>
                <a:lnTo>
                  <a:pt x="4410" y="2934"/>
                </a:lnTo>
                <a:lnTo>
                  <a:pt x="4430" y="2915"/>
                </a:lnTo>
                <a:lnTo>
                  <a:pt x="4454" y="2903"/>
                </a:lnTo>
                <a:lnTo>
                  <a:pt x="4479" y="2899"/>
                </a:lnTo>
                <a:close/>
                <a:moveTo>
                  <a:pt x="3441" y="2899"/>
                </a:moveTo>
                <a:lnTo>
                  <a:pt x="4121" y="2899"/>
                </a:lnTo>
                <a:lnTo>
                  <a:pt x="4149" y="2903"/>
                </a:lnTo>
                <a:lnTo>
                  <a:pt x="4173" y="2915"/>
                </a:lnTo>
                <a:lnTo>
                  <a:pt x="4193" y="2934"/>
                </a:lnTo>
                <a:lnTo>
                  <a:pt x="4205" y="2958"/>
                </a:lnTo>
                <a:lnTo>
                  <a:pt x="4209" y="2984"/>
                </a:lnTo>
                <a:lnTo>
                  <a:pt x="4205" y="3012"/>
                </a:lnTo>
                <a:lnTo>
                  <a:pt x="4193" y="3036"/>
                </a:lnTo>
                <a:lnTo>
                  <a:pt x="4173" y="3056"/>
                </a:lnTo>
                <a:lnTo>
                  <a:pt x="4149" y="3068"/>
                </a:lnTo>
                <a:lnTo>
                  <a:pt x="4121" y="3072"/>
                </a:lnTo>
                <a:lnTo>
                  <a:pt x="3441" y="3072"/>
                </a:lnTo>
                <a:lnTo>
                  <a:pt x="3413" y="3068"/>
                </a:lnTo>
                <a:lnTo>
                  <a:pt x="3389" y="3056"/>
                </a:lnTo>
                <a:lnTo>
                  <a:pt x="3370" y="3036"/>
                </a:lnTo>
                <a:lnTo>
                  <a:pt x="3358" y="3012"/>
                </a:lnTo>
                <a:lnTo>
                  <a:pt x="3354" y="2984"/>
                </a:lnTo>
                <a:lnTo>
                  <a:pt x="3358" y="2958"/>
                </a:lnTo>
                <a:lnTo>
                  <a:pt x="3370" y="2934"/>
                </a:lnTo>
                <a:lnTo>
                  <a:pt x="3389" y="2915"/>
                </a:lnTo>
                <a:lnTo>
                  <a:pt x="3413" y="2903"/>
                </a:lnTo>
                <a:lnTo>
                  <a:pt x="3441" y="2899"/>
                </a:lnTo>
                <a:close/>
                <a:moveTo>
                  <a:pt x="1981" y="2893"/>
                </a:moveTo>
                <a:lnTo>
                  <a:pt x="3013" y="2893"/>
                </a:lnTo>
                <a:lnTo>
                  <a:pt x="3041" y="2897"/>
                </a:lnTo>
                <a:lnTo>
                  <a:pt x="3065" y="2909"/>
                </a:lnTo>
                <a:lnTo>
                  <a:pt x="3085" y="2928"/>
                </a:lnTo>
                <a:lnTo>
                  <a:pt x="3097" y="2952"/>
                </a:lnTo>
                <a:lnTo>
                  <a:pt x="3101" y="2978"/>
                </a:lnTo>
                <a:lnTo>
                  <a:pt x="3097" y="3006"/>
                </a:lnTo>
                <a:lnTo>
                  <a:pt x="3085" y="3030"/>
                </a:lnTo>
                <a:lnTo>
                  <a:pt x="3065" y="3048"/>
                </a:lnTo>
                <a:lnTo>
                  <a:pt x="3041" y="3062"/>
                </a:lnTo>
                <a:lnTo>
                  <a:pt x="3013" y="3066"/>
                </a:lnTo>
                <a:lnTo>
                  <a:pt x="1981" y="3066"/>
                </a:lnTo>
                <a:lnTo>
                  <a:pt x="1953" y="3062"/>
                </a:lnTo>
                <a:lnTo>
                  <a:pt x="1929" y="3048"/>
                </a:lnTo>
                <a:lnTo>
                  <a:pt x="1912" y="3030"/>
                </a:lnTo>
                <a:lnTo>
                  <a:pt x="1900" y="3006"/>
                </a:lnTo>
                <a:lnTo>
                  <a:pt x="1894" y="2978"/>
                </a:lnTo>
                <a:lnTo>
                  <a:pt x="1900" y="2952"/>
                </a:lnTo>
                <a:lnTo>
                  <a:pt x="1912" y="2928"/>
                </a:lnTo>
                <a:lnTo>
                  <a:pt x="1929" y="2909"/>
                </a:lnTo>
                <a:lnTo>
                  <a:pt x="1953" y="2897"/>
                </a:lnTo>
                <a:lnTo>
                  <a:pt x="1981" y="2893"/>
                </a:lnTo>
                <a:close/>
                <a:moveTo>
                  <a:pt x="561" y="2893"/>
                </a:moveTo>
                <a:lnTo>
                  <a:pt x="1557" y="2893"/>
                </a:lnTo>
                <a:lnTo>
                  <a:pt x="1585" y="2897"/>
                </a:lnTo>
                <a:lnTo>
                  <a:pt x="1609" y="2909"/>
                </a:lnTo>
                <a:lnTo>
                  <a:pt x="1627" y="2928"/>
                </a:lnTo>
                <a:lnTo>
                  <a:pt x="1639" y="2952"/>
                </a:lnTo>
                <a:lnTo>
                  <a:pt x="1645" y="2978"/>
                </a:lnTo>
                <a:lnTo>
                  <a:pt x="1645" y="4744"/>
                </a:lnTo>
                <a:lnTo>
                  <a:pt x="1639" y="4770"/>
                </a:lnTo>
                <a:lnTo>
                  <a:pt x="1627" y="4793"/>
                </a:lnTo>
                <a:lnTo>
                  <a:pt x="1609" y="4813"/>
                </a:lnTo>
                <a:lnTo>
                  <a:pt x="1585" y="4825"/>
                </a:lnTo>
                <a:lnTo>
                  <a:pt x="1557" y="4829"/>
                </a:lnTo>
                <a:lnTo>
                  <a:pt x="561" y="4829"/>
                </a:lnTo>
                <a:lnTo>
                  <a:pt x="533" y="4825"/>
                </a:lnTo>
                <a:lnTo>
                  <a:pt x="509" y="4813"/>
                </a:lnTo>
                <a:lnTo>
                  <a:pt x="489" y="4793"/>
                </a:lnTo>
                <a:lnTo>
                  <a:pt x="477" y="4770"/>
                </a:lnTo>
                <a:lnTo>
                  <a:pt x="473" y="4744"/>
                </a:lnTo>
                <a:lnTo>
                  <a:pt x="473" y="2978"/>
                </a:lnTo>
                <a:lnTo>
                  <a:pt x="477" y="2952"/>
                </a:lnTo>
                <a:lnTo>
                  <a:pt x="489" y="2928"/>
                </a:lnTo>
                <a:lnTo>
                  <a:pt x="509" y="2909"/>
                </a:lnTo>
                <a:lnTo>
                  <a:pt x="533" y="2897"/>
                </a:lnTo>
                <a:lnTo>
                  <a:pt x="561" y="2893"/>
                </a:lnTo>
                <a:close/>
                <a:moveTo>
                  <a:pt x="3467" y="2280"/>
                </a:moveTo>
                <a:lnTo>
                  <a:pt x="4909" y="2280"/>
                </a:lnTo>
                <a:lnTo>
                  <a:pt x="4935" y="2284"/>
                </a:lnTo>
                <a:lnTo>
                  <a:pt x="4959" y="2298"/>
                </a:lnTo>
                <a:lnTo>
                  <a:pt x="4979" y="2316"/>
                </a:lnTo>
                <a:lnTo>
                  <a:pt x="4991" y="2340"/>
                </a:lnTo>
                <a:lnTo>
                  <a:pt x="4995" y="2368"/>
                </a:lnTo>
                <a:lnTo>
                  <a:pt x="4991" y="2396"/>
                </a:lnTo>
                <a:lnTo>
                  <a:pt x="4979" y="2420"/>
                </a:lnTo>
                <a:lnTo>
                  <a:pt x="4959" y="2437"/>
                </a:lnTo>
                <a:lnTo>
                  <a:pt x="4935" y="2449"/>
                </a:lnTo>
                <a:lnTo>
                  <a:pt x="4909" y="2453"/>
                </a:lnTo>
                <a:lnTo>
                  <a:pt x="3467" y="2453"/>
                </a:lnTo>
                <a:lnTo>
                  <a:pt x="3439" y="2449"/>
                </a:lnTo>
                <a:lnTo>
                  <a:pt x="3415" y="2437"/>
                </a:lnTo>
                <a:lnTo>
                  <a:pt x="3395" y="2420"/>
                </a:lnTo>
                <a:lnTo>
                  <a:pt x="3383" y="2396"/>
                </a:lnTo>
                <a:lnTo>
                  <a:pt x="3379" y="2368"/>
                </a:lnTo>
                <a:lnTo>
                  <a:pt x="3383" y="2340"/>
                </a:lnTo>
                <a:lnTo>
                  <a:pt x="3395" y="2316"/>
                </a:lnTo>
                <a:lnTo>
                  <a:pt x="3415" y="2298"/>
                </a:lnTo>
                <a:lnTo>
                  <a:pt x="3439" y="2284"/>
                </a:lnTo>
                <a:lnTo>
                  <a:pt x="3467" y="2280"/>
                </a:lnTo>
                <a:close/>
                <a:moveTo>
                  <a:pt x="3467" y="1839"/>
                </a:moveTo>
                <a:lnTo>
                  <a:pt x="5092" y="1839"/>
                </a:lnTo>
                <a:lnTo>
                  <a:pt x="5118" y="1845"/>
                </a:lnTo>
                <a:lnTo>
                  <a:pt x="5142" y="1857"/>
                </a:lnTo>
                <a:lnTo>
                  <a:pt x="5162" y="1875"/>
                </a:lnTo>
                <a:lnTo>
                  <a:pt x="5174" y="1899"/>
                </a:lnTo>
                <a:lnTo>
                  <a:pt x="5178" y="1926"/>
                </a:lnTo>
                <a:lnTo>
                  <a:pt x="5174" y="1954"/>
                </a:lnTo>
                <a:lnTo>
                  <a:pt x="5162" y="1978"/>
                </a:lnTo>
                <a:lnTo>
                  <a:pt x="5142" y="1996"/>
                </a:lnTo>
                <a:lnTo>
                  <a:pt x="5118" y="2008"/>
                </a:lnTo>
                <a:lnTo>
                  <a:pt x="5092" y="2014"/>
                </a:lnTo>
                <a:lnTo>
                  <a:pt x="3467" y="2014"/>
                </a:lnTo>
                <a:lnTo>
                  <a:pt x="3439" y="2008"/>
                </a:lnTo>
                <a:lnTo>
                  <a:pt x="3415" y="1996"/>
                </a:lnTo>
                <a:lnTo>
                  <a:pt x="3395" y="1978"/>
                </a:lnTo>
                <a:lnTo>
                  <a:pt x="3383" y="1954"/>
                </a:lnTo>
                <a:lnTo>
                  <a:pt x="3379" y="1926"/>
                </a:lnTo>
                <a:lnTo>
                  <a:pt x="3383" y="1899"/>
                </a:lnTo>
                <a:lnTo>
                  <a:pt x="3395" y="1875"/>
                </a:lnTo>
                <a:lnTo>
                  <a:pt x="3415" y="1857"/>
                </a:lnTo>
                <a:lnTo>
                  <a:pt x="3439" y="1845"/>
                </a:lnTo>
                <a:lnTo>
                  <a:pt x="3467" y="1839"/>
                </a:lnTo>
                <a:close/>
                <a:moveTo>
                  <a:pt x="3467" y="1400"/>
                </a:moveTo>
                <a:lnTo>
                  <a:pt x="4909" y="1400"/>
                </a:lnTo>
                <a:lnTo>
                  <a:pt x="4935" y="1404"/>
                </a:lnTo>
                <a:lnTo>
                  <a:pt x="4959" y="1415"/>
                </a:lnTo>
                <a:lnTo>
                  <a:pt x="4979" y="1433"/>
                </a:lnTo>
                <a:lnTo>
                  <a:pt x="4991" y="1457"/>
                </a:lnTo>
                <a:lnTo>
                  <a:pt x="4995" y="1485"/>
                </a:lnTo>
                <a:lnTo>
                  <a:pt x="4991" y="1513"/>
                </a:lnTo>
                <a:lnTo>
                  <a:pt x="4979" y="1537"/>
                </a:lnTo>
                <a:lnTo>
                  <a:pt x="4959" y="1555"/>
                </a:lnTo>
                <a:lnTo>
                  <a:pt x="4935" y="1567"/>
                </a:lnTo>
                <a:lnTo>
                  <a:pt x="4909" y="1573"/>
                </a:lnTo>
                <a:lnTo>
                  <a:pt x="3467" y="1573"/>
                </a:lnTo>
                <a:lnTo>
                  <a:pt x="3439" y="1567"/>
                </a:lnTo>
                <a:lnTo>
                  <a:pt x="3415" y="1555"/>
                </a:lnTo>
                <a:lnTo>
                  <a:pt x="3395" y="1537"/>
                </a:lnTo>
                <a:lnTo>
                  <a:pt x="3383" y="1513"/>
                </a:lnTo>
                <a:lnTo>
                  <a:pt x="3379" y="1485"/>
                </a:lnTo>
                <a:lnTo>
                  <a:pt x="3383" y="1457"/>
                </a:lnTo>
                <a:lnTo>
                  <a:pt x="3395" y="1433"/>
                </a:lnTo>
                <a:lnTo>
                  <a:pt x="3415" y="1415"/>
                </a:lnTo>
                <a:lnTo>
                  <a:pt x="3439" y="1404"/>
                </a:lnTo>
                <a:lnTo>
                  <a:pt x="3467" y="1400"/>
                </a:lnTo>
                <a:close/>
                <a:moveTo>
                  <a:pt x="6385" y="968"/>
                </a:moveTo>
                <a:lnTo>
                  <a:pt x="5673" y="968"/>
                </a:lnTo>
                <a:lnTo>
                  <a:pt x="5673" y="5153"/>
                </a:lnTo>
                <a:lnTo>
                  <a:pt x="5679" y="5217"/>
                </a:lnTo>
                <a:lnTo>
                  <a:pt x="5695" y="5277"/>
                </a:lnTo>
                <a:lnTo>
                  <a:pt x="5723" y="5332"/>
                </a:lnTo>
                <a:lnTo>
                  <a:pt x="5756" y="5382"/>
                </a:lnTo>
                <a:lnTo>
                  <a:pt x="5800" y="5424"/>
                </a:lnTo>
                <a:lnTo>
                  <a:pt x="5850" y="5459"/>
                </a:lnTo>
                <a:lnTo>
                  <a:pt x="5906" y="5485"/>
                </a:lnTo>
                <a:lnTo>
                  <a:pt x="5965" y="5503"/>
                </a:lnTo>
                <a:lnTo>
                  <a:pt x="6029" y="5509"/>
                </a:lnTo>
                <a:lnTo>
                  <a:pt x="6093" y="5503"/>
                </a:lnTo>
                <a:lnTo>
                  <a:pt x="6152" y="5485"/>
                </a:lnTo>
                <a:lnTo>
                  <a:pt x="6208" y="5459"/>
                </a:lnTo>
                <a:lnTo>
                  <a:pt x="6258" y="5424"/>
                </a:lnTo>
                <a:lnTo>
                  <a:pt x="6301" y="5382"/>
                </a:lnTo>
                <a:lnTo>
                  <a:pt x="6335" y="5332"/>
                </a:lnTo>
                <a:lnTo>
                  <a:pt x="6361" y="5277"/>
                </a:lnTo>
                <a:lnTo>
                  <a:pt x="6379" y="5217"/>
                </a:lnTo>
                <a:lnTo>
                  <a:pt x="6385" y="5153"/>
                </a:lnTo>
                <a:lnTo>
                  <a:pt x="6385" y="968"/>
                </a:lnTo>
                <a:close/>
                <a:moveTo>
                  <a:pt x="3467" y="958"/>
                </a:moveTo>
                <a:lnTo>
                  <a:pt x="4692" y="958"/>
                </a:lnTo>
                <a:lnTo>
                  <a:pt x="4720" y="962"/>
                </a:lnTo>
                <a:lnTo>
                  <a:pt x="4744" y="974"/>
                </a:lnTo>
                <a:lnTo>
                  <a:pt x="4764" y="994"/>
                </a:lnTo>
                <a:lnTo>
                  <a:pt x="4776" y="1016"/>
                </a:lnTo>
                <a:lnTo>
                  <a:pt x="4780" y="1044"/>
                </a:lnTo>
                <a:lnTo>
                  <a:pt x="4776" y="1072"/>
                </a:lnTo>
                <a:lnTo>
                  <a:pt x="4764" y="1095"/>
                </a:lnTo>
                <a:lnTo>
                  <a:pt x="4744" y="1113"/>
                </a:lnTo>
                <a:lnTo>
                  <a:pt x="4720" y="1127"/>
                </a:lnTo>
                <a:lnTo>
                  <a:pt x="4692" y="1131"/>
                </a:lnTo>
                <a:lnTo>
                  <a:pt x="3467" y="1131"/>
                </a:lnTo>
                <a:lnTo>
                  <a:pt x="3439" y="1127"/>
                </a:lnTo>
                <a:lnTo>
                  <a:pt x="3415" y="1113"/>
                </a:lnTo>
                <a:lnTo>
                  <a:pt x="3395" y="1095"/>
                </a:lnTo>
                <a:lnTo>
                  <a:pt x="3383" y="1072"/>
                </a:lnTo>
                <a:lnTo>
                  <a:pt x="3379" y="1044"/>
                </a:lnTo>
                <a:lnTo>
                  <a:pt x="3383" y="1016"/>
                </a:lnTo>
                <a:lnTo>
                  <a:pt x="3395" y="994"/>
                </a:lnTo>
                <a:lnTo>
                  <a:pt x="3415" y="974"/>
                </a:lnTo>
                <a:lnTo>
                  <a:pt x="3439" y="962"/>
                </a:lnTo>
                <a:lnTo>
                  <a:pt x="3467" y="958"/>
                </a:lnTo>
                <a:close/>
                <a:moveTo>
                  <a:pt x="646" y="690"/>
                </a:moveTo>
                <a:lnTo>
                  <a:pt x="646" y="2280"/>
                </a:lnTo>
                <a:lnTo>
                  <a:pt x="3000" y="2280"/>
                </a:lnTo>
                <a:lnTo>
                  <a:pt x="3000" y="690"/>
                </a:lnTo>
                <a:lnTo>
                  <a:pt x="646" y="690"/>
                </a:lnTo>
                <a:close/>
                <a:moveTo>
                  <a:pt x="3467" y="517"/>
                </a:moveTo>
                <a:lnTo>
                  <a:pt x="5092" y="517"/>
                </a:lnTo>
                <a:lnTo>
                  <a:pt x="5118" y="521"/>
                </a:lnTo>
                <a:lnTo>
                  <a:pt x="5142" y="533"/>
                </a:lnTo>
                <a:lnTo>
                  <a:pt x="5162" y="553"/>
                </a:lnTo>
                <a:lnTo>
                  <a:pt x="5174" y="576"/>
                </a:lnTo>
                <a:lnTo>
                  <a:pt x="5178" y="602"/>
                </a:lnTo>
                <a:lnTo>
                  <a:pt x="5174" y="630"/>
                </a:lnTo>
                <a:lnTo>
                  <a:pt x="5162" y="654"/>
                </a:lnTo>
                <a:lnTo>
                  <a:pt x="5142" y="674"/>
                </a:lnTo>
                <a:lnTo>
                  <a:pt x="5118" y="686"/>
                </a:lnTo>
                <a:lnTo>
                  <a:pt x="5092" y="690"/>
                </a:lnTo>
                <a:lnTo>
                  <a:pt x="3467" y="690"/>
                </a:lnTo>
                <a:lnTo>
                  <a:pt x="3439" y="686"/>
                </a:lnTo>
                <a:lnTo>
                  <a:pt x="3415" y="674"/>
                </a:lnTo>
                <a:lnTo>
                  <a:pt x="3395" y="654"/>
                </a:lnTo>
                <a:lnTo>
                  <a:pt x="3383" y="630"/>
                </a:lnTo>
                <a:lnTo>
                  <a:pt x="3379" y="602"/>
                </a:lnTo>
                <a:lnTo>
                  <a:pt x="3383" y="576"/>
                </a:lnTo>
                <a:lnTo>
                  <a:pt x="3395" y="553"/>
                </a:lnTo>
                <a:lnTo>
                  <a:pt x="3415" y="533"/>
                </a:lnTo>
                <a:lnTo>
                  <a:pt x="3439" y="521"/>
                </a:lnTo>
                <a:lnTo>
                  <a:pt x="3467" y="517"/>
                </a:lnTo>
                <a:close/>
                <a:moveTo>
                  <a:pt x="561" y="517"/>
                </a:moveTo>
                <a:lnTo>
                  <a:pt x="3085" y="517"/>
                </a:lnTo>
                <a:lnTo>
                  <a:pt x="3113" y="521"/>
                </a:lnTo>
                <a:lnTo>
                  <a:pt x="3137" y="533"/>
                </a:lnTo>
                <a:lnTo>
                  <a:pt x="3157" y="553"/>
                </a:lnTo>
                <a:lnTo>
                  <a:pt x="3169" y="576"/>
                </a:lnTo>
                <a:lnTo>
                  <a:pt x="3173" y="602"/>
                </a:lnTo>
                <a:lnTo>
                  <a:pt x="3173" y="2368"/>
                </a:lnTo>
                <a:lnTo>
                  <a:pt x="3169" y="2396"/>
                </a:lnTo>
                <a:lnTo>
                  <a:pt x="3157" y="2420"/>
                </a:lnTo>
                <a:lnTo>
                  <a:pt x="3137" y="2437"/>
                </a:lnTo>
                <a:lnTo>
                  <a:pt x="3113" y="2449"/>
                </a:lnTo>
                <a:lnTo>
                  <a:pt x="3085" y="2453"/>
                </a:lnTo>
                <a:lnTo>
                  <a:pt x="561" y="2453"/>
                </a:lnTo>
                <a:lnTo>
                  <a:pt x="533" y="2449"/>
                </a:lnTo>
                <a:lnTo>
                  <a:pt x="509" y="2437"/>
                </a:lnTo>
                <a:lnTo>
                  <a:pt x="489" y="2420"/>
                </a:lnTo>
                <a:lnTo>
                  <a:pt x="477" y="2396"/>
                </a:lnTo>
                <a:lnTo>
                  <a:pt x="473" y="2368"/>
                </a:lnTo>
                <a:lnTo>
                  <a:pt x="473" y="602"/>
                </a:lnTo>
                <a:lnTo>
                  <a:pt x="477" y="576"/>
                </a:lnTo>
                <a:lnTo>
                  <a:pt x="489" y="553"/>
                </a:lnTo>
                <a:lnTo>
                  <a:pt x="509" y="533"/>
                </a:lnTo>
                <a:lnTo>
                  <a:pt x="533" y="521"/>
                </a:lnTo>
                <a:lnTo>
                  <a:pt x="561" y="517"/>
                </a:lnTo>
                <a:close/>
                <a:moveTo>
                  <a:pt x="173" y="173"/>
                </a:moveTo>
                <a:lnTo>
                  <a:pt x="173" y="5046"/>
                </a:lnTo>
                <a:lnTo>
                  <a:pt x="179" y="5121"/>
                </a:lnTo>
                <a:lnTo>
                  <a:pt x="197" y="5193"/>
                </a:lnTo>
                <a:lnTo>
                  <a:pt x="225" y="5259"/>
                </a:lnTo>
                <a:lnTo>
                  <a:pt x="263" y="5318"/>
                </a:lnTo>
                <a:lnTo>
                  <a:pt x="308" y="5372"/>
                </a:lnTo>
                <a:lnTo>
                  <a:pt x="362" y="5420"/>
                </a:lnTo>
                <a:lnTo>
                  <a:pt x="424" y="5457"/>
                </a:lnTo>
                <a:lnTo>
                  <a:pt x="489" y="5485"/>
                </a:lnTo>
                <a:lnTo>
                  <a:pt x="561" y="5503"/>
                </a:lnTo>
                <a:lnTo>
                  <a:pt x="637" y="5509"/>
                </a:lnTo>
                <a:lnTo>
                  <a:pt x="5637" y="5509"/>
                </a:lnTo>
                <a:lnTo>
                  <a:pt x="5589" y="5447"/>
                </a:lnTo>
                <a:lnTo>
                  <a:pt x="5552" y="5382"/>
                </a:lnTo>
                <a:lnTo>
                  <a:pt x="5522" y="5308"/>
                </a:lnTo>
                <a:lnTo>
                  <a:pt x="5506" y="5233"/>
                </a:lnTo>
                <a:lnTo>
                  <a:pt x="5500" y="5153"/>
                </a:lnTo>
                <a:lnTo>
                  <a:pt x="5500" y="173"/>
                </a:lnTo>
                <a:lnTo>
                  <a:pt x="173" y="173"/>
                </a:lnTo>
                <a:close/>
                <a:moveTo>
                  <a:pt x="88" y="0"/>
                </a:moveTo>
                <a:lnTo>
                  <a:pt x="5585" y="0"/>
                </a:lnTo>
                <a:lnTo>
                  <a:pt x="5613" y="4"/>
                </a:lnTo>
                <a:lnTo>
                  <a:pt x="5637" y="18"/>
                </a:lnTo>
                <a:lnTo>
                  <a:pt x="5655" y="36"/>
                </a:lnTo>
                <a:lnTo>
                  <a:pt x="5667" y="60"/>
                </a:lnTo>
                <a:lnTo>
                  <a:pt x="5673" y="87"/>
                </a:lnTo>
                <a:lnTo>
                  <a:pt x="5673" y="795"/>
                </a:lnTo>
                <a:lnTo>
                  <a:pt x="6385" y="795"/>
                </a:lnTo>
                <a:lnTo>
                  <a:pt x="6431" y="801"/>
                </a:lnTo>
                <a:lnTo>
                  <a:pt x="6473" y="819"/>
                </a:lnTo>
                <a:lnTo>
                  <a:pt x="6506" y="847"/>
                </a:lnTo>
                <a:lnTo>
                  <a:pt x="6534" y="881"/>
                </a:lnTo>
                <a:lnTo>
                  <a:pt x="6552" y="922"/>
                </a:lnTo>
                <a:lnTo>
                  <a:pt x="6558" y="968"/>
                </a:lnTo>
                <a:lnTo>
                  <a:pt x="6558" y="5153"/>
                </a:lnTo>
                <a:lnTo>
                  <a:pt x="6552" y="5231"/>
                </a:lnTo>
                <a:lnTo>
                  <a:pt x="6536" y="5304"/>
                </a:lnTo>
                <a:lnTo>
                  <a:pt x="6508" y="5376"/>
                </a:lnTo>
                <a:lnTo>
                  <a:pt x="6473" y="5440"/>
                </a:lnTo>
                <a:lnTo>
                  <a:pt x="6427" y="5499"/>
                </a:lnTo>
                <a:lnTo>
                  <a:pt x="6375" y="5551"/>
                </a:lnTo>
                <a:lnTo>
                  <a:pt x="6317" y="5597"/>
                </a:lnTo>
                <a:lnTo>
                  <a:pt x="6252" y="5632"/>
                </a:lnTo>
                <a:lnTo>
                  <a:pt x="6182" y="5658"/>
                </a:lnTo>
                <a:lnTo>
                  <a:pt x="6107" y="5676"/>
                </a:lnTo>
                <a:lnTo>
                  <a:pt x="6029" y="5682"/>
                </a:lnTo>
                <a:lnTo>
                  <a:pt x="5967" y="5678"/>
                </a:lnTo>
                <a:lnTo>
                  <a:pt x="5955" y="5680"/>
                </a:lnTo>
                <a:lnTo>
                  <a:pt x="5941" y="5682"/>
                </a:lnTo>
                <a:lnTo>
                  <a:pt x="637" y="5682"/>
                </a:lnTo>
                <a:lnTo>
                  <a:pt x="549" y="5676"/>
                </a:lnTo>
                <a:lnTo>
                  <a:pt x="467" y="5658"/>
                </a:lnTo>
                <a:lnTo>
                  <a:pt x="388" y="5632"/>
                </a:lnTo>
                <a:lnTo>
                  <a:pt x="314" y="5595"/>
                </a:lnTo>
                <a:lnTo>
                  <a:pt x="247" y="5549"/>
                </a:lnTo>
                <a:lnTo>
                  <a:pt x="187" y="5495"/>
                </a:lnTo>
                <a:lnTo>
                  <a:pt x="133" y="5434"/>
                </a:lnTo>
                <a:lnTo>
                  <a:pt x="88" y="5366"/>
                </a:lnTo>
                <a:lnTo>
                  <a:pt x="50" y="5292"/>
                </a:lnTo>
                <a:lnTo>
                  <a:pt x="22" y="5215"/>
                </a:lnTo>
                <a:lnTo>
                  <a:pt x="6" y="5131"/>
                </a:lnTo>
                <a:lnTo>
                  <a:pt x="0" y="5046"/>
                </a:lnTo>
                <a:lnTo>
                  <a:pt x="0" y="87"/>
                </a:lnTo>
                <a:lnTo>
                  <a:pt x="4" y="60"/>
                </a:lnTo>
                <a:lnTo>
                  <a:pt x="16" y="36"/>
                </a:lnTo>
                <a:lnTo>
                  <a:pt x="36" y="18"/>
                </a:lnTo>
                <a:lnTo>
                  <a:pt x="60" y="4"/>
                </a:lnTo>
                <a:lnTo>
                  <a:pt x="88"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grpSp>
        <p:nvGrpSpPr>
          <p:cNvPr id="39" name="Group 38">
            <a:extLst>
              <a:ext uri="{FF2B5EF4-FFF2-40B4-BE49-F238E27FC236}">
                <a16:creationId xmlns:a16="http://schemas.microsoft.com/office/drawing/2014/main" id="{000734BE-4529-41F2-98A3-0C5E7B9AAEE0}"/>
              </a:ext>
            </a:extLst>
          </p:cNvPr>
          <p:cNvGrpSpPr/>
          <p:nvPr/>
        </p:nvGrpSpPr>
        <p:grpSpPr>
          <a:xfrm>
            <a:off x="4864683" y="1579947"/>
            <a:ext cx="429351" cy="393719"/>
            <a:chOff x="4283372" y="2252718"/>
            <a:chExt cx="429351" cy="393719"/>
          </a:xfrm>
        </p:grpSpPr>
        <p:sp>
          <p:nvSpPr>
            <p:cNvPr id="40" name="Freeform 35">
              <a:extLst>
                <a:ext uri="{FF2B5EF4-FFF2-40B4-BE49-F238E27FC236}">
                  <a16:creationId xmlns:a16="http://schemas.microsoft.com/office/drawing/2014/main" id="{E9159954-F66F-88CC-4940-E844B3A1552C}"/>
                </a:ext>
              </a:extLst>
            </p:cNvPr>
            <p:cNvSpPr>
              <a:spLocks noEditPoints="1"/>
            </p:cNvSpPr>
            <p:nvPr/>
          </p:nvSpPr>
          <p:spPr bwMode="auto">
            <a:xfrm>
              <a:off x="4283503" y="2359452"/>
              <a:ext cx="429220" cy="286985"/>
            </a:xfrm>
            <a:custGeom>
              <a:avLst/>
              <a:gdLst>
                <a:gd name="T0" fmla="*/ 294 w 6556"/>
                <a:gd name="T1" fmla="*/ 225 h 4699"/>
                <a:gd name="T2" fmla="*/ 241 w 6556"/>
                <a:gd name="T3" fmla="*/ 262 h 4699"/>
                <a:gd name="T4" fmla="*/ 219 w 6556"/>
                <a:gd name="T5" fmla="*/ 328 h 4699"/>
                <a:gd name="T6" fmla="*/ 225 w 6556"/>
                <a:gd name="T7" fmla="*/ 4405 h 4699"/>
                <a:gd name="T8" fmla="*/ 263 w 6556"/>
                <a:gd name="T9" fmla="*/ 4458 h 4699"/>
                <a:gd name="T10" fmla="*/ 328 w 6556"/>
                <a:gd name="T11" fmla="*/ 4480 h 4699"/>
                <a:gd name="T12" fmla="*/ 6262 w 6556"/>
                <a:gd name="T13" fmla="*/ 4474 h 4699"/>
                <a:gd name="T14" fmla="*/ 6315 w 6556"/>
                <a:gd name="T15" fmla="*/ 4434 h 4699"/>
                <a:gd name="T16" fmla="*/ 6337 w 6556"/>
                <a:gd name="T17" fmla="*/ 4371 h 4699"/>
                <a:gd name="T18" fmla="*/ 6331 w 6556"/>
                <a:gd name="T19" fmla="*/ 292 h 4699"/>
                <a:gd name="T20" fmla="*/ 6291 w 6556"/>
                <a:gd name="T21" fmla="*/ 239 h 4699"/>
                <a:gd name="T22" fmla="*/ 6228 w 6556"/>
                <a:gd name="T23" fmla="*/ 219 h 4699"/>
                <a:gd name="T24" fmla="*/ 328 w 6556"/>
                <a:gd name="T25" fmla="*/ 0 h 4699"/>
                <a:gd name="T26" fmla="*/ 6288 w 6556"/>
                <a:gd name="T27" fmla="*/ 6 h 4699"/>
                <a:gd name="T28" fmla="*/ 6393 w 6556"/>
                <a:gd name="T29" fmla="*/ 44 h 4699"/>
                <a:gd name="T30" fmla="*/ 6478 w 6556"/>
                <a:gd name="T31" fmla="*/ 117 h 4699"/>
                <a:gd name="T32" fmla="*/ 6534 w 6556"/>
                <a:gd name="T33" fmla="*/ 213 h 4699"/>
                <a:gd name="T34" fmla="*/ 6556 w 6556"/>
                <a:gd name="T35" fmla="*/ 328 h 4699"/>
                <a:gd name="T36" fmla="*/ 6550 w 6556"/>
                <a:gd name="T37" fmla="*/ 4430 h 4699"/>
                <a:gd name="T38" fmla="*/ 6510 w 6556"/>
                <a:gd name="T39" fmla="*/ 4536 h 4699"/>
                <a:gd name="T40" fmla="*/ 6439 w 6556"/>
                <a:gd name="T41" fmla="*/ 4621 h 4699"/>
                <a:gd name="T42" fmla="*/ 6341 w 6556"/>
                <a:gd name="T43" fmla="*/ 4677 h 4699"/>
                <a:gd name="T44" fmla="*/ 6228 w 6556"/>
                <a:gd name="T45" fmla="*/ 4699 h 4699"/>
                <a:gd name="T46" fmla="*/ 269 w 6556"/>
                <a:gd name="T47" fmla="*/ 4693 h 4699"/>
                <a:gd name="T48" fmla="*/ 163 w 6556"/>
                <a:gd name="T49" fmla="*/ 4653 h 4699"/>
                <a:gd name="T50" fmla="*/ 78 w 6556"/>
                <a:gd name="T51" fmla="*/ 4582 h 4699"/>
                <a:gd name="T52" fmla="*/ 20 w 6556"/>
                <a:gd name="T53" fmla="*/ 4486 h 4699"/>
                <a:gd name="T54" fmla="*/ 0 w 6556"/>
                <a:gd name="T55" fmla="*/ 4371 h 4699"/>
                <a:gd name="T56" fmla="*/ 6 w 6556"/>
                <a:gd name="T57" fmla="*/ 268 h 4699"/>
                <a:gd name="T58" fmla="*/ 46 w 6556"/>
                <a:gd name="T59" fmla="*/ 163 h 4699"/>
                <a:gd name="T60" fmla="*/ 117 w 6556"/>
                <a:gd name="T61" fmla="*/ 77 h 4699"/>
                <a:gd name="T62" fmla="*/ 213 w 6556"/>
                <a:gd name="T63" fmla="*/ 20 h 4699"/>
                <a:gd name="T64" fmla="*/ 328 w 6556"/>
                <a:gd name="T65" fmla="*/ 0 h 46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6556" h="4699">
                  <a:moveTo>
                    <a:pt x="328" y="219"/>
                  </a:moveTo>
                  <a:lnTo>
                    <a:pt x="294" y="225"/>
                  </a:lnTo>
                  <a:lnTo>
                    <a:pt x="263" y="239"/>
                  </a:lnTo>
                  <a:lnTo>
                    <a:pt x="241" y="262"/>
                  </a:lnTo>
                  <a:lnTo>
                    <a:pt x="225" y="292"/>
                  </a:lnTo>
                  <a:lnTo>
                    <a:pt x="219" y="328"/>
                  </a:lnTo>
                  <a:lnTo>
                    <a:pt x="219" y="4371"/>
                  </a:lnTo>
                  <a:lnTo>
                    <a:pt x="225" y="4405"/>
                  </a:lnTo>
                  <a:lnTo>
                    <a:pt x="241" y="4434"/>
                  </a:lnTo>
                  <a:lnTo>
                    <a:pt x="263" y="4458"/>
                  </a:lnTo>
                  <a:lnTo>
                    <a:pt x="294" y="4474"/>
                  </a:lnTo>
                  <a:lnTo>
                    <a:pt x="328" y="4480"/>
                  </a:lnTo>
                  <a:lnTo>
                    <a:pt x="6228" y="4480"/>
                  </a:lnTo>
                  <a:lnTo>
                    <a:pt x="6262" y="4474"/>
                  </a:lnTo>
                  <a:lnTo>
                    <a:pt x="6291" y="4458"/>
                  </a:lnTo>
                  <a:lnTo>
                    <a:pt x="6315" y="4434"/>
                  </a:lnTo>
                  <a:lnTo>
                    <a:pt x="6331" y="4405"/>
                  </a:lnTo>
                  <a:lnTo>
                    <a:pt x="6337" y="4371"/>
                  </a:lnTo>
                  <a:lnTo>
                    <a:pt x="6337" y="328"/>
                  </a:lnTo>
                  <a:lnTo>
                    <a:pt x="6331" y="292"/>
                  </a:lnTo>
                  <a:lnTo>
                    <a:pt x="6315" y="262"/>
                  </a:lnTo>
                  <a:lnTo>
                    <a:pt x="6291" y="239"/>
                  </a:lnTo>
                  <a:lnTo>
                    <a:pt x="6262" y="225"/>
                  </a:lnTo>
                  <a:lnTo>
                    <a:pt x="6228" y="219"/>
                  </a:lnTo>
                  <a:lnTo>
                    <a:pt x="328" y="219"/>
                  </a:lnTo>
                  <a:close/>
                  <a:moveTo>
                    <a:pt x="328" y="0"/>
                  </a:moveTo>
                  <a:lnTo>
                    <a:pt x="6228" y="0"/>
                  </a:lnTo>
                  <a:lnTo>
                    <a:pt x="6288" y="6"/>
                  </a:lnTo>
                  <a:lnTo>
                    <a:pt x="6341" y="20"/>
                  </a:lnTo>
                  <a:lnTo>
                    <a:pt x="6393" y="44"/>
                  </a:lnTo>
                  <a:lnTo>
                    <a:pt x="6439" y="77"/>
                  </a:lnTo>
                  <a:lnTo>
                    <a:pt x="6478" y="117"/>
                  </a:lnTo>
                  <a:lnTo>
                    <a:pt x="6510" y="163"/>
                  </a:lnTo>
                  <a:lnTo>
                    <a:pt x="6534" y="213"/>
                  </a:lnTo>
                  <a:lnTo>
                    <a:pt x="6550" y="268"/>
                  </a:lnTo>
                  <a:lnTo>
                    <a:pt x="6556" y="328"/>
                  </a:lnTo>
                  <a:lnTo>
                    <a:pt x="6556" y="4371"/>
                  </a:lnTo>
                  <a:lnTo>
                    <a:pt x="6550" y="4430"/>
                  </a:lnTo>
                  <a:lnTo>
                    <a:pt x="6534" y="4486"/>
                  </a:lnTo>
                  <a:lnTo>
                    <a:pt x="6510" y="4536"/>
                  </a:lnTo>
                  <a:lnTo>
                    <a:pt x="6478" y="4582"/>
                  </a:lnTo>
                  <a:lnTo>
                    <a:pt x="6439" y="4621"/>
                  </a:lnTo>
                  <a:lnTo>
                    <a:pt x="6393" y="4653"/>
                  </a:lnTo>
                  <a:lnTo>
                    <a:pt x="6341" y="4677"/>
                  </a:lnTo>
                  <a:lnTo>
                    <a:pt x="6288" y="4693"/>
                  </a:lnTo>
                  <a:lnTo>
                    <a:pt x="6228" y="4699"/>
                  </a:lnTo>
                  <a:lnTo>
                    <a:pt x="328" y="4699"/>
                  </a:lnTo>
                  <a:lnTo>
                    <a:pt x="269" y="4693"/>
                  </a:lnTo>
                  <a:lnTo>
                    <a:pt x="213" y="4677"/>
                  </a:lnTo>
                  <a:lnTo>
                    <a:pt x="163" y="4653"/>
                  </a:lnTo>
                  <a:lnTo>
                    <a:pt x="117" y="4621"/>
                  </a:lnTo>
                  <a:lnTo>
                    <a:pt x="78" y="4582"/>
                  </a:lnTo>
                  <a:lnTo>
                    <a:pt x="46" y="4536"/>
                  </a:lnTo>
                  <a:lnTo>
                    <a:pt x="20" y="4486"/>
                  </a:lnTo>
                  <a:lnTo>
                    <a:pt x="6" y="4430"/>
                  </a:lnTo>
                  <a:lnTo>
                    <a:pt x="0" y="4371"/>
                  </a:lnTo>
                  <a:lnTo>
                    <a:pt x="0" y="328"/>
                  </a:lnTo>
                  <a:lnTo>
                    <a:pt x="6" y="268"/>
                  </a:lnTo>
                  <a:lnTo>
                    <a:pt x="20" y="213"/>
                  </a:lnTo>
                  <a:lnTo>
                    <a:pt x="46" y="163"/>
                  </a:lnTo>
                  <a:lnTo>
                    <a:pt x="78" y="117"/>
                  </a:lnTo>
                  <a:lnTo>
                    <a:pt x="117" y="77"/>
                  </a:lnTo>
                  <a:lnTo>
                    <a:pt x="163" y="44"/>
                  </a:lnTo>
                  <a:lnTo>
                    <a:pt x="213" y="20"/>
                  </a:lnTo>
                  <a:lnTo>
                    <a:pt x="269" y="6"/>
                  </a:lnTo>
                  <a:lnTo>
                    <a:pt x="328"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41" name="Freeform 36">
              <a:extLst>
                <a:ext uri="{FF2B5EF4-FFF2-40B4-BE49-F238E27FC236}">
                  <a16:creationId xmlns:a16="http://schemas.microsoft.com/office/drawing/2014/main" id="{BC649A45-B63C-F49E-3825-6E0672EA80DA}"/>
                </a:ext>
              </a:extLst>
            </p:cNvPr>
            <p:cNvSpPr>
              <a:spLocks noEditPoints="1"/>
            </p:cNvSpPr>
            <p:nvPr/>
          </p:nvSpPr>
          <p:spPr bwMode="auto">
            <a:xfrm>
              <a:off x="4312179" y="2386196"/>
              <a:ext cx="371868" cy="66678"/>
            </a:xfrm>
            <a:custGeom>
              <a:avLst/>
              <a:gdLst>
                <a:gd name="T0" fmla="*/ 487 w 5680"/>
                <a:gd name="T1" fmla="*/ 223 h 1093"/>
                <a:gd name="T2" fmla="*/ 380 w 5680"/>
                <a:gd name="T3" fmla="*/ 263 h 1093"/>
                <a:gd name="T4" fmla="*/ 294 w 5680"/>
                <a:gd name="T5" fmla="*/ 335 h 1093"/>
                <a:gd name="T6" fmla="*/ 238 w 5680"/>
                <a:gd name="T7" fmla="*/ 432 h 1093"/>
                <a:gd name="T8" fmla="*/ 218 w 5680"/>
                <a:gd name="T9" fmla="*/ 546 h 1093"/>
                <a:gd name="T10" fmla="*/ 238 w 5680"/>
                <a:gd name="T11" fmla="*/ 661 h 1093"/>
                <a:gd name="T12" fmla="*/ 294 w 5680"/>
                <a:gd name="T13" fmla="*/ 757 h 1093"/>
                <a:gd name="T14" fmla="*/ 380 w 5680"/>
                <a:gd name="T15" fmla="*/ 830 h 1093"/>
                <a:gd name="T16" fmla="*/ 487 w 5680"/>
                <a:gd name="T17" fmla="*/ 868 h 1093"/>
                <a:gd name="T18" fmla="*/ 5133 w 5680"/>
                <a:gd name="T19" fmla="*/ 874 h 1093"/>
                <a:gd name="T20" fmla="*/ 5249 w 5680"/>
                <a:gd name="T21" fmla="*/ 854 h 1093"/>
                <a:gd name="T22" fmla="*/ 5346 w 5680"/>
                <a:gd name="T23" fmla="*/ 796 h 1093"/>
                <a:gd name="T24" fmla="*/ 5418 w 5680"/>
                <a:gd name="T25" fmla="*/ 711 h 1093"/>
                <a:gd name="T26" fmla="*/ 5458 w 5680"/>
                <a:gd name="T27" fmla="*/ 605 h 1093"/>
                <a:gd name="T28" fmla="*/ 5458 w 5680"/>
                <a:gd name="T29" fmla="*/ 488 h 1093"/>
                <a:gd name="T30" fmla="*/ 5418 w 5680"/>
                <a:gd name="T31" fmla="*/ 380 h 1093"/>
                <a:gd name="T32" fmla="*/ 5346 w 5680"/>
                <a:gd name="T33" fmla="*/ 295 h 1093"/>
                <a:gd name="T34" fmla="*/ 5249 w 5680"/>
                <a:gd name="T35" fmla="*/ 239 h 1093"/>
                <a:gd name="T36" fmla="*/ 5133 w 5680"/>
                <a:gd name="T37" fmla="*/ 217 h 1093"/>
                <a:gd name="T38" fmla="*/ 545 w 5680"/>
                <a:gd name="T39" fmla="*/ 0 h 1093"/>
                <a:gd name="T40" fmla="*/ 5215 w 5680"/>
                <a:gd name="T41" fmla="*/ 6 h 1093"/>
                <a:gd name="T42" fmla="*/ 5364 w 5680"/>
                <a:gd name="T43" fmla="*/ 50 h 1093"/>
                <a:gd name="T44" fmla="*/ 5493 w 5680"/>
                <a:gd name="T45" fmla="*/ 134 h 1093"/>
                <a:gd name="T46" fmla="*/ 5593 w 5680"/>
                <a:gd name="T47" fmla="*/ 249 h 1093"/>
                <a:gd name="T48" fmla="*/ 5657 w 5680"/>
                <a:gd name="T49" fmla="*/ 388 h 1093"/>
                <a:gd name="T50" fmla="*/ 5680 w 5680"/>
                <a:gd name="T51" fmla="*/ 546 h 1093"/>
                <a:gd name="T52" fmla="*/ 5657 w 5680"/>
                <a:gd name="T53" fmla="*/ 705 h 1093"/>
                <a:gd name="T54" fmla="*/ 5593 w 5680"/>
                <a:gd name="T55" fmla="*/ 844 h 1093"/>
                <a:gd name="T56" fmla="*/ 5493 w 5680"/>
                <a:gd name="T57" fmla="*/ 959 h 1093"/>
                <a:gd name="T58" fmla="*/ 5364 w 5680"/>
                <a:gd name="T59" fmla="*/ 1041 h 1093"/>
                <a:gd name="T60" fmla="*/ 5215 w 5680"/>
                <a:gd name="T61" fmla="*/ 1087 h 1093"/>
                <a:gd name="T62" fmla="*/ 545 w 5680"/>
                <a:gd name="T63" fmla="*/ 1093 h 1093"/>
                <a:gd name="T64" fmla="*/ 387 w 5680"/>
                <a:gd name="T65" fmla="*/ 1069 h 1093"/>
                <a:gd name="T66" fmla="*/ 248 w 5680"/>
                <a:gd name="T67" fmla="*/ 1005 h 1093"/>
                <a:gd name="T68" fmla="*/ 133 w 5680"/>
                <a:gd name="T69" fmla="*/ 904 h 1093"/>
                <a:gd name="T70" fmla="*/ 49 w 5680"/>
                <a:gd name="T71" fmla="*/ 776 h 1093"/>
                <a:gd name="T72" fmla="*/ 6 w 5680"/>
                <a:gd name="T73" fmla="*/ 627 h 1093"/>
                <a:gd name="T74" fmla="*/ 6 w 5680"/>
                <a:gd name="T75" fmla="*/ 466 h 1093"/>
                <a:gd name="T76" fmla="*/ 49 w 5680"/>
                <a:gd name="T77" fmla="*/ 315 h 1093"/>
                <a:gd name="T78" fmla="*/ 133 w 5680"/>
                <a:gd name="T79" fmla="*/ 188 h 1093"/>
                <a:gd name="T80" fmla="*/ 248 w 5680"/>
                <a:gd name="T81" fmla="*/ 88 h 1093"/>
                <a:gd name="T82" fmla="*/ 387 w 5680"/>
                <a:gd name="T83" fmla="*/ 22 h 1093"/>
                <a:gd name="T84" fmla="*/ 545 w 5680"/>
                <a:gd name="T85" fmla="*/ 0 h 10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5680" h="1093">
                  <a:moveTo>
                    <a:pt x="545" y="217"/>
                  </a:moveTo>
                  <a:lnTo>
                    <a:pt x="487" y="223"/>
                  </a:lnTo>
                  <a:lnTo>
                    <a:pt x="431" y="239"/>
                  </a:lnTo>
                  <a:lnTo>
                    <a:pt x="380" y="263"/>
                  </a:lnTo>
                  <a:lnTo>
                    <a:pt x="334" y="295"/>
                  </a:lnTo>
                  <a:lnTo>
                    <a:pt x="294" y="335"/>
                  </a:lnTo>
                  <a:lnTo>
                    <a:pt x="262" y="380"/>
                  </a:lnTo>
                  <a:lnTo>
                    <a:pt x="238" y="432"/>
                  </a:lnTo>
                  <a:lnTo>
                    <a:pt x="222" y="488"/>
                  </a:lnTo>
                  <a:lnTo>
                    <a:pt x="218" y="546"/>
                  </a:lnTo>
                  <a:lnTo>
                    <a:pt x="222" y="605"/>
                  </a:lnTo>
                  <a:lnTo>
                    <a:pt x="238" y="661"/>
                  </a:lnTo>
                  <a:lnTo>
                    <a:pt x="262" y="711"/>
                  </a:lnTo>
                  <a:lnTo>
                    <a:pt x="294" y="757"/>
                  </a:lnTo>
                  <a:lnTo>
                    <a:pt x="334" y="796"/>
                  </a:lnTo>
                  <a:lnTo>
                    <a:pt x="380" y="830"/>
                  </a:lnTo>
                  <a:lnTo>
                    <a:pt x="431" y="854"/>
                  </a:lnTo>
                  <a:lnTo>
                    <a:pt x="487" y="868"/>
                  </a:lnTo>
                  <a:lnTo>
                    <a:pt x="545" y="874"/>
                  </a:lnTo>
                  <a:lnTo>
                    <a:pt x="5133" y="874"/>
                  </a:lnTo>
                  <a:lnTo>
                    <a:pt x="5193" y="868"/>
                  </a:lnTo>
                  <a:lnTo>
                    <a:pt x="5249" y="854"/>
                  </a:lnTo>
                  <a:lnTo>
                    <a:pt x="5301" y="830"/>
                  </a:lnTo>
                  <a:lnTo>
                    <a:pt x="5346" y="796"/>
                  </a:lnTo>
                  <a:lnTo>
                    <a:pt x="5384" y="757"/>
                  </a:lnTo>
                  <a:lnTo>
                    <a:pt x="5418" y="711"/>
                  </a:lnTo>
                  <a:lnTo>
                    <a:pt x="5442" y="661"/>
                  </a:lnTo>
                  <a:lnTo>
                    <a:pt x="5458" y="605"/>
                  </a:lnTo>
                  <a:lnTo>
                    <a:pt x="5462" y="546"/>
                  </a:lnTo>
                  <a:lnTo>
                    <a:pt x="5458" y="488"/>
                  </a:lnTo>
                  <a:lnTo>
                    <a:pt x="5442" y="432"/>
                  </a:lnTo>
                  <a:lnTo>
                    <a:pt x="5418" y="380"/>
                  </a:lnTo>
                  <a:lnTo>
                    <a:pt x="5384" y="335"/>
                  </a:lnTo>
                  <a:lnTo>
                    <a:pt x="5346" y="295"/>
                  </a:lnTo>
                  <a:lnTo>
                    <a:pt x="5301" y="263"/>
                  </a:lnTo>
                  <a:lnTo>
                    <a:pt x="5249" y="239"/>
                  </a:lnTo>
                  <a:lnTo>
                    <a:pt x="5193" y="223"/>
                  </a:lnTo>
                  <a:lnTo>
                    <a:pt x="5133" y="217"/>
                  </a:lnTo>
                  <a:lnTo>
                    <a:pt x="545" y="217"/>
                  </a:lnTo>
                  <a:close/>
                  <a:moveTo>
                    <a:pt x="545" y="0"/>
                  </a:moveTo>
                  <a:lnTo>
                    <a:pt x="5133" y="0"/>
                  </a:lnTo>
                  <a:lnTo>
                    <a:pt x="5215" y="6"/>
                  </a:lnTo>
                  <a:lnTo>
                    <a:pt x="5293" y="22"/>
                  </a:lnTo>
                  <a:lnTo>
                    <a:pt x="5364" y="50"/>
                  </a:lnTo>
                  <a:lnTo>
                    <a:pt x="5432" y="88"/>
                  </a:lnTo>
                  <a:lnTo>
                    <a:pt x="5493" y="134"/>
                  </a:lnTo>
                  <a:lnTo>
                    <a:pt x="5547" y="188"/>
                  </a:lnTo>
                  <a:lnTo>
                    <a:pt x="5593" y="249"/>
                  </a:lnTo>
                  <a:lnTo>
                    <a:pt x="5631" y="315"/>
                  </a:lnTo>
                  <a:lnTo>
                    <a:pt x="5657" y="388"/>
                  </a:lnTo>
                  <a:lnTo>
                    <a:pt x="5674" y="466"/>
                  </a:lnTo>
                  <a:lnTo>
                    <a:pt x="5680" y="546"/>
                  </a:lnTo>
                  <a:lnTo>
                    <a:pt x="5674" y="627"/>
                  </a:lnTo>
                  <a:lnTo>
                    <a:pt x="5657" y="705"/>
                  </a:lnTo>
                  <a:lnTo>
                    <a:pt x="5631" y="776"/>
                  </a:lnTo>
                  <a:lnTo>
                    <a:pt x="5593" y="844"/>
                  </a:lnTo>
                  <a:lnTo>
                    <a:pt x="5547" y="904"/>
                  </a:lnTo>
                  <a:lnTo>
                    <a:pt x="5493" y="959"/>
                  </a:lnTo>
                  <a:lnTo>
                    <a:pt x="5432" y="1005"/>
                  </a:lnTo>
                  <a:lnTo>
                    <a:pt x="5364" y="1041"/>
                  </a:lnTo>
                  <a:lnTo>
                    <a:pt x="5293" y="1069"/>
                  </a:lnTo>
                  <a:lnTo>
                    <a:pt x="5215" y="1087"/>
                  </a:lnTo>
                  <a:lnTo>
                    <a:pt x="5133" y="1093"/>
                  </a:lnTo>
                  <a:lnTo>
                    <a:pt x="545" y="1093"/>
                  </a:lnTo>
                  <a:lnTo>
                    <a:pt x="465" y="1087"/>
                  </a:lnTo>
                  <a:lnTo>
                    <a:pt x="387" y="1069"/>
                  </a:lnTo>
                  <a:lnTo>
                    <a:pt x="316" y="1041"/>
                  </a:lnTo>
                  <a:lnTo>
                    <a:pt x="248" y="1005"/>
                  </a:lnTo>
                  <a:lnTo>
                    <a:pt x="187" y="959"/>
                  </a:lnTo>
                  <a:lnTo>
                    <a:pt x="133" y="904"/>
                  </a:lnTo>
                  <a:lnTo>
                    <a:pt x="87" y="844"/>
                  </a:lnTo>
                  <a:lnTo>
                    <a:pt x="49" y="776"/>
                  </a:lnTo>
                  <a:lnTo>
                    <a:pt x="21" y="705"/>
                  </a:lnTo>
                  <a:lnTo>
                    <a:pt x="6" y="627"/>
                  </a:lnTo>
                  <a:lnTo>
                    <a:pt x="0" y="546"/>
                  </a:lnTo>
                  <a:lnTo>
                    <a:pt x="6" y="466"/>
                  </a:lnTo>
                  <a:lnTo>
                    <a:pt x="21" y="388"/>
                  </a:lnTo>
                  <a:lnTo>
                    <a:pt x="49" y="315"/>
                  </a:lnTo>
                  <a:lnTo>
                    <a:pt x="87" y="249"/>
                  </a:lnTo>
                  <a:lnTo>
                    <a:pt x="133" y="188"/>
                  </a:lnTo>
                  <a:lnTo>
                    <a:pt x="187" y="134"/>
                  </a:lnTo>
                  <a:lnTo>
                    <a:pt x="248" y="88"/>
                  </a:lnTo>
                  <a:lnTo>
                    <a:pt x="316" y="50"/>
                  </a:lnTo>
                  <a:lnTo>
                    <a:pt x="387" y="22"/>
                  </a:lnTo>
                  <a:lnTo>
                    <a:pt x="465" y="6"/>
                  </a:lnTo>
                  <a:lnTo>
                    <a:pt x="545"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42" name="Freeform 37">
              <a:extLst>
                <a:ext uri="{FF2B5EF4-FFF2-40B4-BE49-F238E27FC236}">
                  <a16:creationId xmlns:a16="http://schemas.microsoft.com/office/drawing/2014/main" id="{9BA8C85B-C796-DD32-9890-8DE33DC7BD04}"/>
                </a:ext>
              </a:extLst>
            </p:cNvPr>
            <p:cNvSpPr>
              <a:spLocks/>
            </p:cNvSpPr>
            <p:nvPr/>
          </p:nvSpPr>
          <p:spPr bwMode="auto">
            <a:xfrm>
              <a:off x="4340855" y="2412819"/>
              <a:ext cx="314517" cy="13433"/>
            </a:xfrm>
            <a:custGeom>
              <a:avLst/>
              <a:gdLst>
                <a:gd name="T0" fmla="*/ 108 w 4806"/>
                <a:gd name="T1" fmla="*/ 0 h 219"/>
                <a:gd name="T2" fmla="*/ 4696 w 4806"/>
                <a:gd name="T3" fmla="*/ 0 h 219"/>
                <a:gd name="T4" fmla="*/ 4732 w 4806"/>
                <a:gd name="T5" fmla="*/ 6 h 219"/>
                <a:gd name="T6" fmla="*/ 4762 w 4806"/>
                <a:gd name="T7" fmla="*/ 22 h 219"/>
                <a:gd name="T8" fmla="*/ 4786 w 4806"/>
                <a:gd name="T9" fmla="*/ 46 h 219"/>
                <a:gd name="T10" fmla="*/ 4802 w 4806"/>
                <a:gd name="T11" fmla="*/ 76 h 219"/>
                <a:gd name="T12" fmla="*/ 4806 w 4806"/>
                <a:gd name="T13" fmla="*/ 110 h 219"/>
                <a:gd name="T14" fmla="*/ 4802 w 4806"/>
                <a:gd name="T15" fmla="*/ 145 h 219"/>
                <a:gd name="T16" fmla="*/ 4786 w 4806"/>
                <a:gd name="T17" fmla="*/ 175 h 219"/>
                <a:gd name="T18" fmla="*/ 4762 w 4806"/>
                <a:gd name="T19" fmla="*/ 199 h 219"/>
                <a:gd name="T20" fmla="*/ 4732 w 4806"/>
                <a:gd name="T21" fmla="*/ 213 h 219"/>
                <a:gd name="T22" fmla="*/ 4696 w 4806"/>
                <a:gd name="T23" fmla="*/ 219 h 219"/>
                <a:gd name="T24" fmla="*/ 108 w 4806"/>
                <a:gd name="T25" fmla="*/ 219 h 219"/>
                <a:gd name="T26" fmla="*/ 74 w 4806"/>
                <a:gd name="T27" fmla="*/ 213 h 219"/>
                <a:gd name="T28" fmla="*/ 44 w 4806"/>
                <a:gd name="T29" fmla="*/ 199 h 219"/>
                <a:gd name="T30" fmla="*/ 20 w 4806"/>
                <a:gd name="T31" fmla="*/ 175 h 219"/>
                <a:gd name="T32" fmla="*/ 4 w 4806"/>
                <a:gd name="T33" fmla="*/ 145 h 219"/>
                <a:gd name="T34" fmla="*/ 0 w 4806"/>
                <a:gd name="T35" fmla="*/ 110 h 219"/>
                <a:gd name="T36" fmla="*/ 4 w 4806"/>
                <a:gd name="T37" fmla="*/ 76 h 219"/>
                <a:gd name="T38" fmla="*/ 20 w 4806"/>
                <a:gd name="T39" fmla="*/ 46 h 219"/>
                <a:gd name="T40" fmla="*/ 44 w 4806"/>
                <a:gd name="T41" fmla="*/ 22 h 219"/>
                <a:gd name="T42" fmla="*/ 74 w 4806"/>
                <a:gd name="T43" fmla="*/ 6 h 219"/>
                <a:gd name="T44" fmla="*/ 108 w 4806"/>
                <a:gd name="T45" fmla="*/ 0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806" h="219">
                  <a:moveTo>
                    <a:pt x="108" y="0"/>
                  </a:moveTo>
                  <a:lnTo>
                    <a:pt x="4696" y="0"/>
                  </a:lnTo>
                  <a:lnTo>
                    <a:pt x="4732" y="6"/>
                  </a:lnTo>
                  <a:lnTo>
                    <a:pt x="4762" y="22"/>
                  </a:lnTo>
                  <a:lnTo>
                    <a:pt x="4786" y="46"/>
                  </a:lnTo>
                  <a:lnTo>
                    <a:pt x="4802" y="76"/>
                  </a:lnTo>
                  <a:lnTo>
                    <a:pt x="4806" y="110"/>
                  </a:lnTo>
                  <a:lnTo>
                    <a:pt x="4802" y="145"/>
                  </a:lnTo>
                  <a:lnTo>
                    <a:pt x="4786" y="175"/>
                  </a:lnTo>
                  <a:lnTo>
                    <a:pt x="4762" y="199"/>
                  </a:lnTo>
                  <a:lnTo>
                    <a:pt x="4732" y="213"/>
                  </a:lnTo>
                  <a:lnTo>
                    <a:pt x="4696" y="219"/>
                  </a:lnTo>
                  <a:lnTo>
                    <a:pt x="108" y="219"/>
                  </a:lnTo>
                  <a:lnTo>
                    <a:pt x="74" y="213"/>
                  </a:lnTo>
                  <a:lnTo>
                    <a:pt x="44" y="199"/>
                  </a:lnTo>
                  <a:lnTo>
                    <a:pt x="20" y="175"/>
                  </a:lnTo>
                  <a:lnTo>
                    <a:pt x="4" y="145"/>
                  </a:lnTo>
                  <a:lnTo>
                    <a:pt x="0" y="110"/>
                  </a:lnTo>
                  <a:lnTo>
                    <a:pt x="4" y="76"/>
                  </a:lnTo>
                  <a:lnTo>
                    <a:pt x="20" y="46"/>
                  </a:lnTo>
                  <a:lnTo>
                    <a:pt x="44" y="22"/>
                  </a:lnTo>
                  <a:lnTo>
                    <a:pt x="74" y="6"/>
                  </a:lnTo>
                  <a:lnTo>
                    <a:pt x="108"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43" name="Freeform 38">
              <a:extLst>
                <a:ext uri="{FF2B5EF4-FFF2-40B4-BE49-F238E27FC236}">
                  <a16:creationId xmlns:a16="http://schemas.microsoft.com/office/drawing/2014/main" id="{71356645-6631-8ABC-88FF-5946094D39D3}"/>
                </a:ext>
              </a:extLst>
            </p:cNvPr>
            <p:cNvSpPr>
              <a:spLocks/>
            </p:cNvSpPr>
            <p:nvPr/>
          </p:nvSpPr>
          <p:spPr bwMode="auto">
            <a:xfrm>
              <a:off x="4569606" y="2386196"/>
              <a:ext cx="14272" cy="66678"/>
            </a:xfrm>
            <a:custGeom>
              <a:avLst/>
              <a:gdLst>
                <a:gd name="T0" fmla="*/ 109 w 219"/>
                <a:gd name="T1" fmla="*/ 0 h 1093"/>
                <a:gd name="T2" fmla="*/ 145 w 219"/>
                <a:gd name="T3" fmla="*/ 4 h 1093"/>
                <a:gd name="T4" fmla="*/ 175 w 219"/>
                <a:gd name="T5" fmla="*/ 20 h 1093"/>
                <a:gd name="T6" fmla="*/ 197 w 219"/>
                <a:gd name="T7" fmla="*/ 44 h 1093"/>
                <a:gd name="T8" fmla="*/ 213 w 219"/>
                <a:gd name="T9" fmla="*/ 74 h 1093"/>
                <a:gd name="T10" fmla="*/ 219 w 219"/>
                <a:gd name="T11" fmla="*/ 110 h 1093"/>
                <a:gd name="T12" fmla="*/ 219 w 219"/>
                <a:gd name="T13" fmla="*/ 983 h 1093"/>
                <a:gd name="T14" fmla="*/ 213 w 219"/>
                <a:gd name="T15" fmla="*/ 1017 h 1093"/>
                <a:gd name="T16" fmla="*/ 197 w 219"/>
                <a:gd name="T17" fmla="*/ 1047 h 1093"/>
                <a:gd name="T18" fmla="*/ 175 w 219"/>
                <a:gd name="T19" fmla="*/ 1071 h 1093"/>
                <a:gd name="T20" fmla="*/ 145 w 219"/>
                <a:gd name="T21" fmla="*/ 1087 h 1093"/>
                <a:gd name="T22" fmla="*/ 109 w 219"/>
                <a:gd name="T23" fmla="*/ 1093 h 1093"/>
                <a:gd name="T24" fmla="*/ 76 w 219"/>
                <a:gd name="T25" fmla="*/ 1087 h 1093"/>
                <a:gd name="T26" fmla="*/ 46 w 219"/>
                <a:gd name="T27" fmla="*/ 1071 h 1093"/>
                <a:gd name="T28" fmla="*/ 22 w 219"/>
                <a:gd name="T29" fmla="*/ 1047 h 1093"/>
                <a:gd name="T30" fmla="*/ 6 w 219"/>
                <a:gd name="T31" fmla="*/ 1017 h 1093"/>
                <a:gd name="T32" fmla="*/ 0 w 219"/>
                <a:gd name="T33" fmla="*/ 983 h 1093"/>
                <a:gd name="T34" fmla="*/ 0 w 219"/>
                <a:gd name="T35" fmla="*/ 110 h 1093"/>
                <a:gd name="T36" fmla="*/ 6 w 219"/>
                <a:gd name="T37" fmla="*/ 74 h 1093"/>
                <a:gd name="T38" fmla="*/ 22 w 219"/>
                <a:gd name="T39" fmla="*/ 44 h 1093"/>
                <a:gd name="T40" fmla="*/ 46 w 219"/>
                <a:gd name="T41" fmla="*/ 20 h 1093"/>
                <a:gd name="T42" fmla="*/ 76 w 219"/>
                <a:gd name="T43" fmla="*/ 4 h 1093"/>
                <a:gd name="T44" fmla="*/ 109 w 219"/>
                <a:gd name="T45" fmla="*/ 0 h 10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19" h="1093">
                  <a:moveTo>
                    <a:pt x="109" y="0"/>
                  </a:moveTo>
                  <a:lnTo>
                    <a:pt x="145" y="4"/>
                  </a:lnTo>
                  <a:lnTo>
                    <a:pt x="175" y="20"/>
                  </a:lnTo>
                  <a:lnTo>
                    <a:pt x="197" y="44"/>
                  </a:lnTo>
                  <a:lnTo>
                    <a:pt x="213" y="74"/>
                  </a:lnTo>
                  <a:lnTo>
                    <a:pt x="219" y="110"/>
                  </a:lnTo>
                  <a:lnTo>
                    <a:pt x="219" y="983"/>
                  </a:lnTo>
                  <a:lnTo>
                    <a:pt x="213" y="1017"/>
                  </a:lnTo>
                  <a:lnTo>
                    <a:pt x="197" y="1047"/>
                  </a:lnTo>
                  <a:lnTo>
                    <a:pt x="175" y="1071"/>
                  </a:lnTo>
                  <a:lnTo>
                    <a:pt x="145" y="1087"/>
                  </a:lnTo>
                  <a:lnTo>
                    <a:pt x="109" y="1093"/>
                  </a:lnTo>
                  <a:lnTo>
                    <a:pt x="76" y="1087"/>
                  </a:lnTo>
                  <a:lnTo>
                    <a:pt x="46" y="1071"/>
                  </a:lnTo>
                  <a:lnTo>
                    <a:pt x="22" y="1047"/>
                  </a:lnTo>
                  <a:lnTo>
                    <a:pt x="6" y="1017"/>
                  </a:lnTo>
                  <a:lnTo>
                    <a:pt x="0" y="983"/>
                  </a:lnTo>
                  <a:lnTo>
                    <a:pt x="0" y="110"/>
                  </a:lnTo>
                  <a:lnTo>
                    <a:pt x="6" y="74"/>
                  </a:lnTo>
                  <a:lnTo>
                    <a:pt x="22" y="44"/>
                  </a:lnTo>
                  <a:lnTo>
                    <a:pt x="46" y="20"/>
                  </a:lnTo>
                  <a:lnTo>
                    <a:pt x="76" y="4"/>
                  </a:lnTo>
                  <a:lnTo>
                    <a:pt x="109"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44" name="Freeform 39">
              <a:extLst>
                <a:ext uri="{FF2B5EF4-FFF2-40B4-BE49-F238E27FC236}">
                  <a16:creationId xmlns:a16="http://schemas.microsoft.com/office/drawing/2014/main" id="{11F90F7E-6DBD-2442-F79F-7A2A0B3E412E}"/>
                </a:ext>
              </a:extLst>
            </p:cNvPr>
            <p:cNvSpPr>
              <a:spLocks noEditPoints="1"/>
            </p:cNvSpPr>
            <p:nvPr/>
          </p:nvSpPr>
          <p:spPr bwMode="auto">
            <a:xfrm>
              <a:off x="4533990" y="2466308"/>
              <a:ext cx="78564" cy="73395"/>
            </a:xfrm>
            <a:custGeom>
              <a:avLst/>
              <a:gdLst>
                <a:gd name="T0" fmla="*/ 531 w 1201"/>
                <a:gd name="T1" fmla="*/ 224 h 1201"/>
                <a:gd name="T2" fmla="*/ 408 w 1201"/>
                <a:gd name="T3" fmla="*/ 270 h 1201"/>
                <a:gd name="T4" fmla="*/ 308 w 1201"/>
                <a:gd name="T5" fmla="*/ 354 h 1201"/>
                <a:gd name="T6" fmla="*/ 241 w 1201"/>
                <a:gd name="T7" fmla="*/ 467 h 1201"/>
                <a:gd name="T8" fmla="*/ 217 w 1201"/>
                <a:gd name="T9" fmla="*/ 600 h 1201"/>
                <a:gd name="T10" fmla="*/ 241 w 1201"/>
                <a:gd name="T11" fmla="*/ 734 h 1201"/>
                <a:gd name="T12" fmla="*/ 308 w 1201"/>
                <a:gd name="T13" fmla="*/ 847 h 1201"/>
                <a:gd name="T14" fmla="*/ 408 w 1201"/>
                <a:gd name="T15" fmla="*/ 931 h 1201"/>
                <a:gd name="T16" fmla="*/ 531 w 1201"/>
                <a:gd name="T17" fmla="*/ 976 h 1201"/>
                <a:gd name="T18" fmla="*/ 668 w 1201"/>
                <a:gd name="T19" fmla="*/ 976 h 1201"/>
                <a:gd name="T20" fmla="*/ 794 w 1201"/>
                <a:gd name="T21" fmla="*/ 931 h 1201"/>
                <a:gd name="T22" fmla="*/ 893 w 1201"/>
                <a:gd name="T23" fmla="*/ 847 h 1201"/>
                <a:gd name="T24" fmla="*/ 959 w 1201"/>
                <a:gd name="T25" fmla="*/ 734 h 1201"/>
                <a:gd name="T26" fmla="*/ 983 w 1201"/>
                <a:gd name="T27" fmla="*/ 600 h 1201"/>
                <a:gd name="T28" fmla="*/ 959 w 1201"/>
                <a:gd name="T29" fmla="*/ 467 h 1201"/>
                <a:gd name="T30" fmla="*/ 893 w 1201"/>
                <a:gd name="T31" fmla="*/ 354 h 1201"/>
                <a:gd name="T32" fmla="*/ 794 w 1201"/>
                <a:gd name="T33" fmla="*/ 270 h 1201"/>
                <a:gd name="T34" fmla="*/ 668 w 1201"/>
                <a:gd name="T35" fmla="*/ 224 h 1201"/>
                <a:gd name="T36" fmla="*/ 601 w 1201"/>
                <a:gd name="T37" fmla="*/ 0 h 1201"/>
                <a:gd name="T38" fmla="*/ 760 w 1201"/>
                <a:gd name="T39" fmla="*/ 21 h 1201"/>
                <a:gd name="T40" fmla="*/ 903 w 1201"/>
                <a:gd name="T41" fmla="*/ 81 h 1201"/>
                <a:gd name="T42" fmla="*/ 1024 w 1201"/>
                <a:gd name="T43" fmla="*/ 175 h 1201"/>
                <a:gd name="T44" fmla="*/ 1120 w 1201"/>
                <a:gd name="T45" fmla="*/ 296 h 1201"/>
                <a:gd name="T46" fmla="*/ 1180 w 1201"/>
                <a:gd name="T47" fmla="*/ 441 h 1201"/>
                <a:gd name="T48" fmla="*/ 1201 w 1201"/>
                <a:gd name="T49" fmla="*/ 600 h 1201"/>
                <a:gd name="T50" fmla="*/ 1180 w 1201"/>
                <a:gd name="T51" fmla="*/ 760 h 1201"/>
                <a:gd name="T52" fmla="*/ 1118 w 1201"/>
                <a:gd name="T53" fmla="*/ 903 h 1201"/>
                <a:gd name="T54" fmla="*/ 1024 w 1201"/>
                <a:gd name="T55" fmla="*/ 1024 h 1201"/>
                <a:gd name="T56" fmla="*/ 903 w 1201"/>
                <a:gd name="T57" fmla="*/ 1120 h 1201"/>
                <a:gd name="T58" fmla="*/ 760 w 1201"/>
                <a:gd name="T59" fmla="*/ 1179 h 1201"/>
                <a:gd name="T60" fmla="*/ 601 w 1201"/>
                <a:gd name="T61" fmla="*/ 1201 h 1201"/>
                <a:gd name="T62" fmla="*/ 440 w 1201"/>
                <a:gd name="T63" fmla="*/ 1179 h 1201"/>
                <a:gd name="T64" fmla="*/ 296 w 1201"/>
                <a:gd name="T65" fmla="*/ 1120 h 1201"/>
                <a:gd name="T66" fmla="*/ 175 w 1201"/>
                <a:gd name="T67" fmla="*/ 1024 h 1201"/>
                <a:gd name="T68" fmla="*/ 82 w 1201"/>
                <a:gd name="T69" fmla="*/ 903 h 1201"/>
                <a:gd name="T70" fmla="*/ 20 w 1201"/>
                <a:gd name="T71" fmla="*/ 760 h 1201"/>
                <a:gd name="T72" fmla="*/ 0 w 1201"/>
                <a:gd name="T73" fmla="*/ 600 h 1201"/>
                <a:gd name="T74" fmla="*/ 20 w 1201"/>
                <a:gd name="T75" fmla="*/ 441 h 1201"/>
                <a:gd name="T76" fmla="*/ 82 w 1201"/>
                <a:gd name="T77" fmla="*/ 296 h 1201"/>
                <a:gd name="T78" fmla="*/ 175 w 1201"/>
                <a:gd name="T79" fmla="*/ 175 h 1201"/>
                <a:gd name="T80" fmla="*/ 296 w 1201"/>
                <a:gd name="T81" fmla="*/ 81 h 1201"/>
                <a:gd name="T82" fmla="*/ 440 w 1201"/>
                <a:gd name="T83" fmla="*/ 21 h 1201"/>
                <a:gd name="T84" fmla="*/ 601 w 1201"/>
                <a:gd name="T85" fmla="*/ 0 h 1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201" h="1201">
                  <a:moveTo>
                    <a:pt x="601" y="218"/>
                  </a:moveTo>
                  <a:lnTo>
                    <a:pt x="531" y="224"/>
                  </a:lnTo>
                  <a:lnTo>
                    <a:pt x="467" y="242"/>
                  </a:lnTo>
                  <a:lnTo>
                    <a:pt x="408" y="270"/>
                  </a:lnTo>
                  <a:lnTo>
                    <a:pt x="354" y="308"/>
                  </a:lnTo>
                  <a:lnTo>
                    <a:pt x="308" y="354"/>
                  </a:lnTo>
                  <a:lnTo>
                    <a:pt x="271" y="407"/>
                  </a:lnTo>
                  <a:lnTo>
                    <a:pt x="241" y="467"/>
                  </a:lnTo>
                  <a:lnTo>
                    <a:pt x="225" y="531"/>
                  </a:lnTo>
                  <a:lnTo>
                    <a:pt x="217" y="600"/>
                  </a:lnTo>
                  <a:lnTo>
                    <a:pt x="225" y="668"/>
                  </a:lnTo>
                  <a:lnTo>
                    <a:pt x="241" y="734"/>
                  </a:lnTo>
                  <a:lnTo>
                    <a:pt x="271" y="793"/>
                  </a:lnTo>
                  <a:lnTo>
                    <a:pt x="308" y="847"/>
                  </a:lnTo>
                  <a:lnTo>
                    <a:pt x="354" y="893"/>
                  </a:lnTo>
                  <a:lnTo>
                    <a:pt x="408" y="931"/>
                  </a:lnTo>
                  <a:lnTo>
                    <a:pt x="467" y="959"/>
                  </a:lnTo>
                  <a:lnTo>
                    <a:pt x="531" y="976"/>
                  </a:lnTo>
                  <a:lnTo>
                    <a:pt x="601" y="982"/>
                  </a:lnTo>
                  <a:lnTo>
                    <a:pt x="668" y="976"/>
                  </a:lnTo>
                  <a:lnTo>
                    <a:pt x="734" y="959"/>
                  </a:lnTo>
                  <a:lnTo>
                    <a:pt x="794" y="931"/>
                  </a:lnTo>
                  <a:lnTo>
                    <a:pt x="847" y="893"/>
                  </a:lnTo>
                  <a:lnTo>
                    <a:pt x="893" y="847"/>
                  </a:lnTo>
                  <a:lnTo>
                    <a:pt x="931" y="793"/>
                  </a:lnTo>
                  <a:lnTo>
                    <a:pt x="959" y="734"/>
                  </a:lnTo>
                  <a:lnTo>
                    <a:pt x="977" y="668"/>
                  </a:lnTo>
                  <a:lnTo>
                    <a:pt x="983" y="600"/>
                  </a:lnTo>
                  <a:lnTo>
                    <a:pt x="977" y="531"/>
                  </a:lnTo>
                  <a:lnTo>
                    <a:pt x="959" y="467"/>
                  </a:lnTo>
                  <a:lnTo>
                    <a:pt x="931" y="407"/>
                  </a:lnTo>
                  <a:lnTo>
                    <a:pt x="893" y="354"/>
                  </a:lnTo>
                  <a:lnTo>
                    <a:pt x="847" y="308"/>
                  </a:lnTo>
                  <a:lnTo>
                    <a:pt x="794" y="270"/>
                  </a:lnTo>
                  <a:lnTo>
                    <a:pt x="734" y="242"/>
                  </a:lnTo>
                  <a:lnTo>
                    <a:pt x="668" y="224"/>
                  </a:lnTo>
                  <a:lnTo>
                    <a:pt x="601" y="218"/>
                  </a:lnTo>
                  <a:close/>
                  <a:moveTo>
                    <a:pt x="601" y="0"/>
                  </a:moveTo>
                  <a:lnTo>
                    <a:pt x="682" y="6"/>
                  </a:lnTo>
                  <a:lnTo>
                    <a:pt x="760" y="21"/>
                  </a:lnTo>
                  <a:lnTo>
                    <a:pt x="833" y="45"/>
                  </a:lnTo>
                  <a:lnTo>
                    <a:pt x="903" y="81"/>
                  </a:lnTo>
                  <a:lnTo>
                    <a:pt x="967" y="125"/>
                  </a:lnTo>
                  <a:lnTo>
                    <a:pt x="1024" y="175"/>
                  </a:lnTo>
                  <a:lnTo>
                    <a:pt x="1076" y="232"/>
                  </a:lnTo>
                  <a:lnTo>
                    <a:pt x="1120" y="296"/>
                  </a:lnTo>
                  <a:lnTo>
                    <a:pt x="1154" y="366"/>
                  </a:lnTo>
                  <a:lnTo>
                    <a:pt x="1180" y="441"/>
                  </a:lnTo>
                  <a:lnTo>
                    <a:pt x="1195" y="519"/>
                  </a:lnTo>
                  <a:lnTo>
                    <a:pt x="1201" y="600"/>
                  </a:lnTo>
                  <a:lnTo>
                    <a:pt x="1195" y="682"/>
                  </a:lnTo>
                  <a:lnTo>
                    <a:pt x="1180" y="760"/>
                  </a:lnTo>
                  <a:lnTo>
                    <a:pt x="1154" y="833"/>
                  </a:lnTo>
                  <a:lnTo>
                    <a:pt x="1118" y="903"/>
                  </a:lnTo>
                  <a:lnTo>
                    <a:pt x="1076" y="967"/>
                  </a:lnTo>
                  <a:lnTo>
                    <a:pt x="1024" y="1024"/>
                  </a:lnTo>
                  <a:lnTo>
                    <a:pt x="967" y="1076"/>
                  </a:lnTo>
                  <a:lnTo>
                    <a:pt x="903" y="1120"/>
                  </a:lnTo>
                  <a:lnTo>
                    <a:pt x="833" y="1154"/>
                  </a:lnTo>
                  <a:lnTo>
                    <a:pt x="760" y="1179"/>
                  </a:lnTo>
                  <a:lnTo>
                    <a:pt x="682" y="1195"/>
                  </a:lnTo>
                  <a:lnTo>
                    <a:pt x="601" y="1201"/>
                  </a:lnTo>
                  <a:lnTo>
                    <a:pt x="519" y="1195"/>
                  </a:lnTo>
                  <a:lnTo>
                    <a:pt x="440" y="1179"/>
                  </a:lnTo>
                  <a:lnTo>
                    <a:pt x="366" y="1154"/>
                  </a:lnTo>
                  <a:lnTo>
                    <a:pt x="296" y="1120"/>
                  </a:lnTo>
                  <a:lnTo>
                    <a:pt x="233" y="1076"/>
                  </a:lnTo>
                  <a:lnTo>
                    <a:pt x="175" y="1024"/>
                  </a:lnTo>
                  <a:lnTo>
                    <a:pt x="125" y="967"/>
                  </a:lnTo>
                  <a:lnTo>
                    <a:pt x="82" y="903"/>
                  </a:lnTo>
                  <a:lnTo>
                    <a:pt x="46" y="833"/>
                  </a:lnTo>
                  <a:lnTo>
                    <a:pt x="20" y="760"/>
                  </a:lnTo>
                  <a:lnTo>
                    <a:pt x="4" y="682"/>
                  </a:lnTo>
                  <a:lnTo>
                    <a:pt x="0" y="600"/>
                  </a:lnTo>
                  <a:lnTo>
                    <a:pt x="4" y="519"/>
                  </a:lnTo>
                  <a:lnTo>
                    <a:pt x="20" y="441"/>
                  </a:lnTo>
                  <a:lnTo>
                    <a:pt x="46" y="366"/>
                  </a:lnTo>
                  <a:lnTo>
                    <a:pt x="82" y="296"/>
                  </a:lnTo>
                  <a:lnTo>
                    <a:pt x="125" y="232"/>
                  </a:lnTo>
                  <a:lnTo>
                    <a:pt x="175" y="175"/>
                  </a:lnTo>
                  <a:lnTo>
                    <a:pt x="233" y="125"/>
                  </a:lnTo>
                  <a:lnTo>
                    <a:pt x="296" y="81"/>
                  </a:lnTo>
                  <a:lnTo>
                    <a:pt x="366" y="45"/>
                  </a:lnTo>
                  <a:lnTo>
                    <a:pt x="440" y="21"/>
                  </a:lnTo>
                  <a:lnTo>
                    <a:pt x="519" y="6"/>
                  </a:lnTo>
                  <a:lnTo>
                    <a:pt x="601"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45" name="Freeform 40">
              <a:extLst>
                <a:ext uri="{FF2B5EF4-FFF2-40B4-BE49-F238E27FC236}">
                  <a16:creationId xmlns:a16="http://schemas.microsoft.com/office/drawing/2014/main" id="{F49191BB-E2CC-629F-7102-568034D047FA}"/>
                </a:ext>
              </a:extLst>
            </p:cNvPr>
            <p:cNvSpPr>
              <a:spLocks noEditPoints="1"/>
            </p:cNvSpPr>
            <p:nvPr/>
          </p:nvSpPr>
          <p:spPr bwMode="auto">
            <a:xfrm>
              <a:off x="4591080" y="2532986"/>
              <a:ext cx="92967" cy="86706"/>
            </a:xfrm>
            <a:custGeom>
              <a:avLst/>
              <a:gdLst>
                <a:gd name="T0" fmla="*/ 639 w 1420"/>
                <a:gd name="T1" fmla="*/ 225 h 1420"/>
                <a:gd name="T2" fmla="*/ 503 w 1420"/>
                <a:gd name="T3" fmla="*/ 264 h 1420"/>
                <a:gd name="T4" fmla="*/ 388 w 1420"/>
                <a:gd name="T5" fmla="*/ 340 h 1420"/>
                <a:gd name="T6" fmla="*/ 299 w 1420"/>
                <a:gd name="T7" fmla="*/ 442 h 1420"/>
                <a:gd name="T8" fmla="*/ 239 w 1420"/>
                <a:gd name="T9" fmla="*/ 569 h 1420"/>
                <a:gd name="T10" fmla="*/ 219 w 1420"/>
                <a:gd name="T11" fmla="*/ 710 h 1420"/>
                <a:gd name="T12" fmla="*/ 239 w 1420"/>
                <a:gd name="T13" fmla="*/ 851 h 1420"/>
                <a:gd name="T14" fmla="*/ 299 w 1420"/>
                <a:gd name="T15" fmla="*/ 979 h 1420"/>
                <a:gd name="T16" fmla="*/ 388 w 1420"/>
                <a:gd name="T17" fmla="*/ 1082 h 1420"/>
                <a:gd name="T18" fmla="*/ 503 w 1420"/>
                <a:gd name="T19" fmla="*/ 1156 h 1420"/>
                <a:gd name="T20" fmla="*/ 639 w 1420"/>
                <a:gd name="T21" fmla="*/ 1198 h 1420"/>
                <a:gd name="T22" fmla="*/ 784 w 1420"/>
                <a:gd name="T23" fmla="*/ 1198 h 1420"/>
                <a:gd name="T24" fmla="*/ 917 w 1420"/>
                <a:gd name="T25" fmla="*/ 1156 h 1420"/>
                <a:gd name="T26" fmla="*/ 1033 w 1420"/>
                <a:gd name="T27" fmla="*/ 1082 h 1420"/>
                <a:gd name="T28" fmla="*/ 1122 w 1420"/>
                <a:gd name="T29" fmla="*/ 979 h 1420"/>
                <a:gd name="T30" fmla="*/ 1182 w 1420"/>
                <a:gd name="T31" fmla="*/ 851 h 1420"/>
                <a:gd name="T32" fmla="*/ 1202 w 1420"/>
                <a:gd name="T33" fmla="*/ 710 h 1420"/>
                <a:gd name="T34" fmla="*/ 1182 w 1420"/>
                <a:gd name="T35" fmla="*/ 569 h 1420"/>
                <a:gd name="T36" fmla="*/ 1122 w 1420"/>
                <a:gd name="T37" fmla="*/ 442 h 1420"/>
                <a:gd name="T38" fmla="*/ 1033 w 1420"/>
                <a:gd name="T39" fmla="*/ 340 h 1420"/>
                <a:gd name="T40" fmla="*/ 917 w 1420"/>
                <a:gd name="T41" fmla="*/ 264 h 1420"/>
                <a:gd name="T42" fmla="*/ 784 w 1420"/>
                <a:gd name="T43" fmla="*/ 225 h 1420"/>
                <a:gd name="T44" fmla="*/ 710 w 1420"/>
                <a:gd name="T45" fmla="*/ 0 h 1420"/>
                <a:gd name="T46" fmla="*/ 885 w 1420"/>
                <a:gd name="T47" fmla="*/ 22 h 1420"/>
                <a:gd name="T48" fmla="*/ 1044 w 1420"/>
                <a:gd name="T49" fmla="*/ 83 h 1420"/>
                <a:gd name="T50" fmla="*/ 1182 w 1420"/>
                <a:gd name="T51" fmla="*/ 179 h 1420"/>
                <a:gd name="T52" fmla="*/ 1293 w 1420"/>
                <a:gd name="T53" fmla="*/ 304 h 1420"/>
                <a:gd name="T54" fmla="*/ 1373 w 1420"/>
                <a:gd name="T55" fmla="*/ 453 h 1420"/>
                <a:gd name="T56" fmla="*/ 1414 w 1420"/>
                <a:gd name="T57" fmla="*/ 621 h 1420"/>
                <a:gd name="T58" fmla="*/ 1414 w 1420"/>
                <a:gd name="T59" fmla="*/ 800 h 1420"/>
                <a:gd name="T60" fmla="*/ 1373 w 1420"/>
                <a:gd name="T61" fmla="*/ 967 h 1420"/>
                <a:gd name="T62" fmla="*/ 1293 w 1420"/>
                <a:gd name="T63" fmla="*/ 1116 h 1420"/>
                <a:gd name="T64" fmla="*/ 1182 w 1420"/>
                <a:gd name="T65" fmla="*/ 1241 h 1420"/>
                <a:gd name="T66" fmla="*/ 1044 w 1420"/>
                <a:gd name="T67" fmla="*/ 1337 h 1420"/>
                <a:gd name="T68" fmla="*/ 885 w 1420"/>
                <a:gd name="T69" fmla="*/ 1398 h 1420"/>
                <a:gd name="T70" fmla="*/ 710 w 1420"/>
                <a:gd name="T71" fmla="*/ 1420 h 1420"/>
                <a:gd name="T72" fmla="*/ 535 w 1420"/>
                <a:gd name="T73" fmla="*/ 1398 h 1420"/>
                <a:gd name="T74" fmla="*/ 376 w 1420"/>
                <a:gd name="T75" fmla="*/ 1337 h 1420"/>
                <a:gd name="T76" fmla="*/ 239 w 1420"/>
                <a:gd name="T77" fmla="*/ 1241 h 1420"/>
                <a:gd name="T78" fmla="*/ 128 w 1420"/>
                <a:gd name="T79" fmla="*/ 1116 h 1420"/>
                <a:gd name="T80" fmla="*/ 48 w 1420"/>
                <a:gd name="T81" fmla="*/ 967 h 1420"/>
                <a:gd name="T82" fmla="*/ 6 w 1420"/>
                <a:gd name="T83" fmla="*/ 800 h 1420"/>
                <a:gd name="T84" fmla="*/ 6 w 1420"/>
                <a:gd name="T85" fmla="*/ 621 h 1420"/>
                <a:gd name="T86" fmla="*/ 48 w 1420"/>
                <a:gd name="T87" fmla="*/ 453 h 1420"/>
                <a:gd name="T88" fmla="*/ 128 w 1420"/>
                <a:gd name="T89" fmla="*/ 304 h 1420"/>
                <a:gd name="T90" fmla="*/ 239 w 1420"/>
                <a:gd name="T91" fmla="*/ 179 h 1420"/>
                <a:gd name="T92" fmla="*/ 376 w 1420"/>
                <a:gd name="T93" fmla="*/ 83 h 1420"/>
                <a:gd name="T94" fmla="*/ 535 w 1420"/>
                <a:gd name="T95" fmla="*/ 22 h 1420"/>
                <a:gd name="T96" fmla="*/ 710 w 1420"/>
                <a:gd name="T97" fmla="*/ 0 h 14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420" h="1420">
                  <a:moveTo>
                    <a:pt x="710" y="219"/>
                  </a:moveTo>
                  <a:lnTo>
                    <a:pt x="639" y="225"/>
                  </a:lnTo>
                  <a:lnTo>
                    <a:pt x="569" y="239"/>
                  </a:lnTo>
                  <a:lnTo>
                    <a:pt x="503" y="264"/>
                  </a:lnTo>
                  <a:lnTo>
                    <a:pt x="442" y="298"/>
                  </a:lnTo>
                  <a:lnTo>
                    <a:pt x="388" y="340"/>
                  </a:lnTo>
                  <a:lnTo>
                    <a:pt x="338" y="388"/>
                  </a:lnTo>
                  <a:lnTo>
                    <a:pt x="299" y="442"/>
                  </a:lnTo>
                  <a:lnTo>
                    <a:pt x="265" y="503"/>
                  </a:lnTo>
                  <a:lnTo>
                    <a:pt x="239" y="569"/>
                  </a:lnTo>
                  <a:lnTo>
                    <a:pt x="225" y="638"/>
                  </a:lnTo>
                  <a:lnTo>
                    <a:pt x="219" y="710"/>
                  </a:lnTo>
                  <a:lnTo>
                    <a:pt x="225" y="784"/>
                  </a:lnTo>
                  <a:lnTo>
                    <a:pt x="239" y="851"/>
                  </a:lnTo>
                  <a:lnTo>
                    <a:pt x="265" y="917"/>
                  </a:lnTo>
                  <a:lnTo>
                    <a:pt x="299" y="979"/>
                  </a:lnTo>
                  <a:lnTo>
                    <a:pt x="338" y="1032"/>
                  </a:lnTo>
                  <a:lnTo>
                    <a:pt x="388" y="1082"/>
                  </a:lnTo>
                  <a:lnTo>
                    <a:pt x="442" y="1122"/>
                  </a:lnTo>
                  <a:lnTo>
                    <a:pt x="503" y="1156"/>
                  </a:lnTo>
                  <a:lnTo>
                    <a:pt x="569" y="1182"/>
                  </a:lnTo>
                  <a:lnTo>
                    <a:pt x="639" y="1198"/>
                  </a:lnTo>
                  <a:lnTo>
                    <a:pt x="710" y="1202"/>
                  </a:lnTo>
                  <a:lnTo>
                    <a:pt x="784" y="1198"/>
                  </a:lnTo>
                  <a:lnTo>
                    <a:pt x="852" y="1182"/>
                  </a:lnTo>
                  <a:lnTo>
                    <a:pt x="917" y="1156"/>
                  </a:lnTo>
                  <a:lnTo>
                    <a:pt x="979" y="1122"/>
                  </a:lnTo>
                  <a:lnTo>
                    <a:pt x="1033" y="1082"/>
                  </a:lnTo>
                  <a:lnTo>
                    <a:pt x="1082" y="1032"/>
                  </a:lnTo>
                  <a:lnTo>
                    <a:pt x="1122" y="979"/>
                  </a:lnTo>
                  <a:lnTo>
                    <a:pt x="1156" y="917"/>
                  </a:lnTo>
                  <a:lnTo>
                    <a:pt x="1182" y="851"/>
                  </a:lnTo>
                  <a:lnTo>
                    <a:pt x="1198" y="784"/>
                  </a:lnTo>
                  <a:lnTo>
                    <a:pt x="1202" y="710"/>
                  </a:lnTo>
                  <a:lnTo>
                    <a:pt x="1198" y="638"/>
                  </a:lnTo>
                  <a:lnTo>
                    <a:pt x="1182" y="569"/>
                  </a:lnTo>
                  <a:lnTo>
                    <a:pt x="1156" y="503"/>
                  </a:lnTo>
                  <a:lnTo>
                    <a:pt x="1122" y="442"/>
                  </a:lnTo>
                  <a:lnTo>
                    <a:pt x="1082" y="388"/>
                  </a:lnTo>
                  <a:lnTo>
                    <a:pt x="1033" y="340"/>
                  </a:lnTo>
                  <a:lnTo>
                    <a:pt x="979" y="298"/>
                  </a:lnTo>
                  <a:lnTo>
                    <a:pt x="917" y="264"/>
                  </a:lnTo>
                  <a:lnTo>
                    <a:pt x="852" y="239"/>
                  </a:lnTo>
                  <a:lnTo>
                    <a:pt x="784" y="225"/>
                  </a:lnTo>
                  <a:lnTo>
                    <a:pt x="710" y="219"/>
                  </a:lnTo>
                  <a:close/>
                  <a:moveTo>
                    <a:pt x="710" y="0"/>
                  </a:moveTo>
                  <a:lnTo>
                    <a:pt x="800" y="6"/>
                  </a:lnTo>
                  <a:lnTo>
                    <a:pt x="885" y="22"/>
                  </a:lnTo>
                  <a:lnTo>
                    <a:pt x="967" y="48"/>
                  </a:lnTo>
                  <a:lnTo>
                    <a:pt x="1044" y="83"/>
                  </a:lnTo>
                  <a:lnTo>
                    <a:pt x="1116" y="127"/>
                  </a:lnTo>
                  <a:lnTo>
                    <a:pt x="1182" y="179"/>
                  </a:lnTo>
                  <a:lnTo>
                    <a:pt x="1241" y="239"/>
                  </a:lnTo>
                  <a:lnTo>
                    <a:pt x="1293" y="304"/>
                  </a:lnTo>
                  <a:lnTo>
                    <a:pt x="1337" y="376"/>
                  </a:lnTo>
                  <a:lnTo>
                    <a:pt x="1373" y="453"/>
                  </a:lnTo>
                  <a:lnTo>
                    <a:pt x="1399" y="535"/>
                  </a:lnTo>
                  <a:lnTo>
                    <a:pt x="1414" y="621"/>
                  </a:lnTo>
                  <a:lnTo>
                    <a:pt x="1420" y="710"/>
                  </a:lnTo>
                  <a:lnTo>
                    <a:pt x="1414" y="800"/>
                  </a:lnTo>
                  <a:lnTo>
                    <a:pt x="1399" y="885"/>
                  </a:lnTo>
                  <a:lnTo>
                    <a:pt x="1373" y="967"/>
                  </a:lnTo>
                  <a:lnTo>
                    <a:pt x="1337" y="1044"/>
                  </a:lnTo>
                  <a:lnTo>
                    <a:pt x="1293" y="1116"/>
                  </a:lnTo>
                  <a:lnTo>
                    <a:pt x="1241" y="1182"/>
                  </a:lnTo>
                  <a:lnTo>
                    <a:pt x="1182" y="1241"/>
                  </a:lnTo>
                  <a:lnTo>
                    <a:pt x="1116" y="1293"/>
                  </a:lnTo>
                  <a:lnTo>
                    <a:pt x="1044" y="1337"/>
                  </a:lnTo>
                  <a:lnTo>
                    <a:pt x="967" y="1373"/>
                  </a:lnTo>
                  <a:lnTo>
                    <a:pt x="885" y="1398"/>
                  </a:lnTo>
                  <a:lnTo>
                    <a:pt x="800" y="1414"/>
                  </a:lnTo>
                  <a:lnTo>
                    <a:pt x="710" y="1420"/>
                  </a:lnTo>
                  <a:lnTo>
                    <a:pt x="621" y="1414"/>
                  </a:lnTo>
                  <a:lnTo>
                    <a:pt x="535" y="1398"/>
                  </a:lnTo>
                  <a:lnTo>
                    <a:pt x="454" y="1373"/>
                  </a:lnTo>
                  <a:lnTo>
                    <a:pt x="376" y="1337"/>
                  </a:lnTo>
                  <a:lnTo>
                    <a:pt x="305" y="1293"/>
                  </a:lnTo>
                  <a:lnTo>
                    <a:pt x="239" y="1241"/>
                  </a:lnTo>
                  <a:lnTo>
                    <a:pt x="179" y="1182"/>
                  </a:lnTo>
                  <a:lnTo>
                    <a:pt x="128" y="1116"/>
                  </a:lnTo>
                  <a:lnTo>
                    <a:pt x="84" y="1044"/>
                  </a:lnTo>
                  <a:lnTo>
                    <a:pt x="48" y="967"/>
                  </a:lnTo>
                  <a:lnTo>
                    <a:pt x="22" y="885"/>
                  </a:lnTo>
                  <a:lnTo>
                    <a:pt x="6" y="800"/>
                  </a:lnTo>
                  <a:lnTo>
                    <a:pt x="0" y="710"/>
                  </a:lnTo>
                  <a:lnTo>
                    <a:pt x="6" y="621"/>
                  </a:lnTo>
                  <a:lnTo>
                    <a:pt x="22" y="535"/>
                  </a:lnTo>
                  <a:lnTo>
                    <a:pt x="48" y="453"/>
                  </a:lnTo>
                  <a:lnTo>
                    <a:pt x="84" y="376"/>
                  </a:lnTo>
                  <a:lnTo>
                    <a:pt x="128" y="304"/>
                  </a:lnTo>
                  <a:lnTo>
                    <a:pt x="179" y="239"/>
                  </a:lnTo>
                  <a:lnTo>
                    <a:pt x="239" y="179"/>
                  </a:lnTo>
                  <a:lnTo>
                    <a:pt x="305" y="127"/>
                  </a:lnTo>
                  <a:lnTo>
                    <a:pt x="376" y="83"/>
                  </a:lnTo>
                  <a:lnTo>
                    <a:pt x="454" y="48"/>
                  </a:lnTo>
                  <a:lnTo>
                    <a:pt x="535" y="22"/>
                  </a:lnTo>
                  <a:lnTo>
                    <a:pt x="621" y="6"/>
                  </a:lnTo>
                  <a:lnTo>
                    <a:pt x="710"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46" name="Freeform 41">
              <a:extLst>
                <a:ext uri="{FF2B5EF4-FFF2-40B4-BE49-F238E27FC236}">
                  <a16:creationId xmlns:a16="http://schemas.microsoft.com/office/drawing/2014/main" id="{F29F39A7-BFFC-AEC3-D9E1-74C84EB45680}"/>
                </a:ext>
              </a:extLst>
            </p:cNvPr>
            <p:cNvSpPr>
              <a:spLocks/>
            </p:cNvSpPr>
            <p:nvPr/>
          </p:nvSpPr>
          <p:spPr bwMode="auto">
            <a:xfrm>
              <a:off x="4312179" y="2473025"/>
              <a:ext cx="200207" cy="13311"/>
            </a:xfrm>
            <a:custGeom>
              <a:avLst/>
              <a:gdLst>
                <a:gd name="T0" fmla="*/ 109 w 3059"/>
                <a:gd name="T1" fmla="*/ 0 h 219"/>
                <a:gd name="T2" fmla="*/ 2949 w 3059"/>
                <a:gd name="T3" fmla="*/ 0 h 219"/>
                <a:gd name="T4" fmla="*/ 2983 w 3059"/>
                <a:gd name="T5" fmla="*/ 4 h 219"/>
                <a:gd name="T6" fmla="*/ 3013 w 3059"/>
                <a:gd name="T7" fmla="*/ 20 h 219"/>
                <a:gd name="T8" fmla="*/ 3037 w 3059"/>
                <a:gd name="T9" fmla="*/ 44 h 219"/>
                <a:gd name="T10" fmla="*/ 3053 w 3059"/>
                <a:gd name="T11" fmla="*/ 74 h 219"/>
                <a:gd name="T12" fmla="*/ 3059 w 3059"/>
                <a:gd name="T13" fmla="*/ 109 h 219"/>
                <a:gd name="T14" fmla="*/ 3053 w 3059"/>
                <a:gd name="T15" fmla="*/ 143 h 219"/>
                <a:gd name="T16" fmla="*/ 3037 w 3059"/>
                <a:gd name="T17" fmla="*/ 173 h 219"/>
                <a:gd name="T18" fmla="*/ 3013 w 3059"/>
                <a:gd name="T19" fmla="*/ 197 h 219"/>
                <a:gd name="T20" fmla="*/ 2983 w 3059"/>
                <a:gd name="T21" fmla="*/ 213 h 219"/>
                <a:gd name="T22" fmla="*/ 2949 w 3059"/>
                <a:gd name="T23" fmla="*/ 219 h 219"/>
                <a:gd name="T24" fmla="*/ 109 w 3059"/>
                <a:gd name="T25" fmla="*/ 219 h 219"/>
                <a:gd name="T26" fmla="*/ 73 w 3059"/>
                <a:gd name="T27" fmla="*/ 213 h 219"/>
                <a:gd name="T28" fmla="*/ 43 w 3059"/>
                <a:gd name="T29" fmla="*/ 197 h 219"/>
                <a:gd name="T30" fmla="*/ 19 w 3059"/>
                <a:gd name="T31" fmla="*/ 173 h 219"/>
                <a:gd name="T32" fmla="*/ 6 w 3059"/>
                <a:gd name="T33" fmla="*/ 143 h 219"/>
                <a:gd name="T34" fmla="*/ 0 w 3059"/>
                <a:gd name="T35" fmla="*/ 109 h 219"/>
                <a:gd name="T36" fmla="*/ 6 w 3059"/>
                <a:gd name="T37" fmla="*/ 74 h 219"/>
                <a:gd name="T38" fmla="*/ 19 w 3059"/>
                <a:gd name="T39" fmla="*/ 44 h 219"/>
                <a:gd name="T40" fmla="*/ 43 w 3059"/>
                <a:gd name="T41" fmla="*/ 20 h 219"/>
                <a:gd name="T42" fmla="*/ 73 w 3059"/>
                <a:gd name="T43" fmla="*/ 4 h 219"/>
                <a:gd name="T44" fmla="*/ 109 w 3059"/>
                <a:gd name="T45" fmla="*/ 0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059" h="219">
                  <a:moveTo>
                    <a:pt x="109" y="0"/>
                  </a:moveTo>
                  <a:lnTo>
                    <a:pt x="2949" y="0"/>
                  </a:lnTo>
                  <a:lnTo>
                    <a:pt x="2983" y="4"/>
                  </a:lnTo>
                  <a:lnTo>
                    <a:pt x="3013" y="20"/>
                  </a:lnTo>
                  <a:lnTo>
                    <a:pt x="3037" y="44"/>
                  </a:lnTo>
                  <a:lnTo>
                    <a:pt x="3053" y="74"/>
                  </a:lnTo>
                  <a:lnTo>
                    <a:pt x="3059" y="109"/>
                  </a:lnTo>
                  <a:lnTo>
                    <a:pt x="3053" y="143"/>
                  </a:lnTo>
                  <a:lnTo>
                    <a:pt x="3037" y="173"/>
                  </a:lnTo>
                  <a:lnTo>
                    <a:pt x="3013" y="197"/>
                  </a:lnTo>
                  <a:lnTo>
                    <a:pt x="2983" y="213"/>
                  </a:lnTo>
                  <a:lnTo>
                    <a:pt x="2949" y="219"/>
                  </a:lnTo>
                  <a:lnTo>
                    <a:pt x="109" y="219"/>
                  </a:lnTo>
                  <a:lnTo>
                    <a:pt x="73" y="213"/>
                  </a:lnTo>
                  <a:lnTo>
                    <a:pt x="43" y="197"/>
                  </a:lnTo>
                  <a:lnTo>
                    <a:pt x="19" y="173"/>
                  </a:lnTo>
                  <a:lnTo>
                    <a:pt x="6" y="143"/>
                  </a:lnTo>
                  <a:lnTo>
                    <a:pt x="0" y="109"/>
                  </a:lnTo>
                  <a:lnTo>
                    <a:pt x="6" y="74"/>
                  </a:lnTo>
                  <a:lnTo>
                    <a:pt x="19" y="44"/>
                  </a:lnTo>
                  <a:lnTo>
                    <a:pt x="43" y="20"/>
                  </a:lnTo>
                  <a:lnTo>
                    <a:pt x="73" y="4"/>
                  </a:lnTo>
                  <a:lnTo>
                    <a:pt x="109"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47" name="Freeform 42">
              <a:extLst>
                <a:ext uri="{FF2B5EF4-FFF2-40B4-BE49-F238E27FC236}">
                  <a16:creationId xmlns:a16="http://schemas.microsoft.com/office/drawing/2014/main" id="{F8FE6F2E-08D3-1560-527A-627B5B663BCC}"/>
                </a:ext>
              </a:extLst>
            </p:cNvPr>
            <p:cNvSpPr>
              <a:spLocks/>
            </p:cNvSpPr>
            <p:nvPr/>
          </p:nvSpPr>
          <p:spPr bwMode="auto">
            <a:xfrm>
              <a:off x="4312179" y="2499525"/>
              <a:ext cx="200207" cy="13433"/>
            </a:xfrm>
            <a:custGeom>
              <a:avLst/>
              <a:gdLst>
                <a:gd name="T0" fmla="*/ 109 w 3059"/>
                <a:gd name="T1" fmla="*/ 0 h 219"/>
                <a:gd name="T2" fmla="*/ 2949 w 3059"/>
                <a:gd name="T3" fmla="*/ 0 h 219"/>
                <a:gd name="T4" fmla="*/ 2983 w 3059"/>
                <a:gd name="T5" fmla="*/ 6 h 219"/>
                <a:gd name="T6" fmla="*/ 3013 w 3059"/>
                <a:gd name="T7" fmla="*/ 22 h 219"/>
                <a:gd name="T8" fmla="*/ 3037 w 3059"/>
                <a:gd name="T9" fmla="*/ 45 h 219"/>
                <a:gd name="T10" fmla="*/ 3053 w 3059"/>
                <a:gd name="T11" fmla="*/ 75 h 219"/>
                <a:gd name="T12" fmla="*/ 3059 w 3059"/>
                <a:gd name="T13" fmla="*/ 109 h 219"/>
                <a:gd name="T14" fmla="*/ 3053 w 3059"/>
                <a:gd name="T15" fmla="*/ 145 h 219"/>
                <a:gd name="T16" fmla="*/ 3037 w 3059"/>
                <a:gd name="T17" fmla="*/ 175 h 219"/>
                <a:gd name="T18" fmla="*/ 3013 w 3059"/>
                <a:gd name="T19" fmla="*/ 199 h 219"/>
                <a:gd name="T20" fmla="*/ 2983 w 3059"/>
                <a:gd name="T21" fmla="*/ 213 h 219"/>
                <a:gd name="T22" fmla="*/ 2949 w 3059"/>
                <a:gd name="T23" fmla="*/ 219 h 219"/>
                <a:gd name="T24" fmla="*/ 109 w 3059"/>
                <a:gd name="T25" fmla="*/ 219 h 219"/>
                <a:gd name="T26" fmla="*/ 73 w 3059"/>
                <a:gd name="T27" fmla="*/ 213 h 219"/>
                <a:gd name="T28" fmla="*/ 43 w 3059"/>
                <a:gd name="T29" fmla="*/ 199 h 219"/>
                <a:gd name="T30" fmla="*/ 19 w 3059"/>
                <a:gd name="T31" fmla="*/ 175 h 219"/>
                <a:gd name="T32" fmla="*/ 6 w 3059"/>
                <a:gd name="T33" fmla="*/ 145 h 219"/>
                <a:gd name="T34" fmla="*/ 0 w 3059"/>
                <a:gd name="T35" fmla="*/ 109 h 219"/>
                <a:gd name="T36" fmla="*/ 6 w 3059"/>
                <a:gd name="T37" fmla="*/ 75 h 219"/>
                <a:gd name="T38" fmla="*/ 19 w 3059"/>
                <a:gd name="T39" fmla="*/ 45 h 219"/>
                <a:gd name="T40" fmla="*/ 43 w 3059"/>
                <a:gd name="T41" fmla="*/ 22 h 219"/>
                <a:gd name="T42" fmla="*/ 73 w 3059"/>
                <a:gd name="T43" fmla="*/ 6 h 219"/>
                <a:gd name="T44" fmla="*/ 109 w 3059"/>
                <a:gd name="T45" fmla="*/ 0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059" h="219">
                  <a:moveTo>
                    <a:pt x="109" y="0"/>
                  </a:moveTo>
                  <a:lnTo>
                    <a:pt x="2949" y="0"/>
                  </a:lnTo>
                  <a:lnTo>
                    <a:pt x="2983" y="6"/>
                  </a:lnTo>
                  <a:lnTo>
                    <a:pt x="3013" y="22"/>
                  </a:lnTo>
                  <a:lnTo>
                    <a:pt x="3037" y="45"/>
                  </a:lnTo>
                  <a:lnTo>
                    <a:pt x="3053" y="75"/>
                  </a:lnTo>
                  <a:lnTo>
                    <a:pt x="3059" y="109"/>
                  </a:lnTo>
                  <a:lnTo>
                    <a:pt x="3053" y="145"/>
                  </a:lnTo>
                  <a:lnTo>
                    <a:pt x="3037" y="175"/>
                  </a:lnTo>
                  <a:lnTo>
                    <a:pt x="3013" y="199"/>
                  </a:lnTo>
                  <a:lnTo>
                    <a:pt x="2983" y="213"/>
                  </a:lnTo>
                  <a:lnTo>
                    <a:pt x="2949" y="219"/>
                  </a:lnTo>
                  <a:lnTo>
                    <a:pt x="109" y="219"/>
                  </a:lnTo>
                  <a:lnTo>
                    <a:pt x="73" y="213"/>
                  </a:lnTo>
                  <a:lnTo>
                    <a:pt x="43" y="199"/>
                  </a:lnTo>
                  <a:lnTo>
                    <a:pt x="19" y="175"/>
                  </a:lnTo>
                  <a:lnTo>
                    <a:pt x="6" y="145"/>
                  </a:lnTo>
                  <a:lnTo>
                    <a:pt x="0" y="109"/>
                  </a:lnTo>
                  <a:lnTo>
                    <a:pt x="6" y="75"/>
                  </a:lnTo>
                  <a:lnTo>
                    <a:pt x="19" y="45"/>
                  </a:lnTo>
                  <a:lnTo>
                    <a:pt x="43" y="22"/>
                  </a:lnTo>
                  <a:lnTo>
                    <a:pt x="73" y="6"/>
                  </a:lnTo>
                  <a:lnTo>
                    <a:pt x="109"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48" name="Freeform 44">
              <a:extLst>
                <a:ext uri="{FF2B5EF4-FFF2-40B4-BE49-F238E27FC236}">
                  <a16:creationId xmlns:a16="http://schemas.microsoft.com/office/drawing/2014/main" id="{CC116E91-D233-B5CC-E56C-8640DD23D68C}"/>
                </a:ext>
              </a:extLst>
            </p:cNvPr>
            <p:cNvSpPr>
              <a:spLocks/>
            </p:cNvSpPr>
            <p:nvPr/>
          </p:nvSpPr>
          <p:spPr bwMode="auto">
            <a:xfrm>
              <a:off x="4312179" y="2553015"/>
              <a:ext cx="200207" cy="13311"/>
            </a:xfrm>
            <a:custGeom>
              <a:avLst/>
              <a:gdLst>
                <a:gd name="T0" fmla="*/ 109 w 3059"/>
                <a:gd name="T1" fmla="*/ 0 h 219"/>
                <a:gd name="T2" fmla="*/ 2949 w 3059"/>
                <a:gd name="T3" fmla="*/ 0 h 219"/>
                <a:gd name="T4" fmla="*/ 2983 w 3059"/>
                <a:gd name="T5" fmla="*/ 6 h 219"/>
                <a:gd name="T6" fmla="*/ 3013 w 3059"/>
                <a:gd name="T7" fmla="*/ 20 h 219"/>
                <a:gd name="T8" fmla="*/ 3037 w 3059"/>
                <a:gd name="T9" fmla="*/ 44 h 219"/>
                <a:gd name="T10" fmla="*/ 3053 w 3059"/>
                <a:gd name="T11" fmla="*/ 74 h 219"/>
                <a:gd name="T12" fmla="*/ 3059 w 3059"/>
                <a:gd name="T13" fmla="*/ 110 h 219"/>
                <a:gd name="T14" fmla="*/ 3053 w 3059"/>
                <a:gd name="T15" fmla="*/ 143 h 219"/>
                <a:gd name="T16" fmla="*/ 3037 w 3059"/>
                <a:gd name="T17" fmla="*/ 173 h 219"/>
                <a:gd name="T18" fmla="*/ 3013 w 3059"/>
                <a:gd name="T19" fmla="*/ 197 h 219"/>
                <a:gd name="T20" fmla="*/ 2983 w 3059"/>
                <a:gd name="T21" fmla="*/ 213 h 219"/>
                <a:gd name="T22" fmla="*/ 2949 w 3059"/>
                <a:gd name="T23" fmla="*/ 219 h 219"/>
                <a:gd name="T24" fmla="*/ 109 w 3059"/>
                <a:gd name="T25" fmla="*/ 219 h 219"/>
                <a:gd name="T26" fmla="*/ 73 w 3059"/>
                <a:gd name="T27" fmla="*/ 213 h 219"/>
                <a:gd name="T28" fmla="*/ 43 w 3059"/>
                <a:gd name="T29" fmla="*/ 197 h 219"/>
                <a:gd name="T30" fmla="*/ 19 w 3059"/>
                <a:gd name="T31" fmla="*/ 173 h 219"/>
                <a:gd name="T32" fmla="*/ 6 w 3059"/>
                <a:gd name="T33" fmla="*/ 143 h 219"/>
                <a:gd name="T34" fmla="*/ 0 w 3059"/>
                <a:gd name="T35" fmla="*/ 110 h 219"/>
                <a:gd name="T36" fmla="*/ 6 w 3059"/>
                <a:gd name="T37" fmla="*/ 74 h 219"/>
                <a:gd name="T38" fmla="*/ 19 w 3059"/>
                <a:gd name="T39" fmla="*/ 44 h 219"/>
                <a:gd name="T40" fmla="*/ 43 w 3059"/>
                <a:gd name="T41" fmla="*/ 20 h 219"/>
                <a:gd name="T42" fmla="*/ 73 w 3059"/>
                <a:gd name="T43" fmla="*/ 6 h 219"/>
                <a:gd name="T44" fmla="*/ 109 w 3059"/>
                <a:gd name="T45" fmla="*/ 0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059" h="219">
                  <a:moveTo>
                    <a:pt x="109" y="0"/>
                  </a:moveTo>
                  <a:lnTo>
                    <a:pt x="2949" y="0"/>
                  </a:lnTo>
                  <a:lnTo>
                    <a:pt x="2983" y="6"/>
                  </a:lnTo>
                  <a:lnTo>
                    <a:pt x="3013" y="20"/>
                  </a:lnTo>
                  <a:lnTo>
                    <a:pt x="3037" y="44"/>
                  </a:lnTo>
                  <a:lnTo>
                    <a:pt x="3053" y="74"/>
                  </a:lnTo>
                  <a:lnTo>
                    <a:pt x="3059" y="110"/>
                  </a:lnTo>
                  <a:lnTo>
                    <a:pt x="3053" y="143"/>
                  </a:lnTo>
                  <a:lnTo>
                    <a:pt x="3037" y="173"/>
                  </a:lnTo>
                  <a:lnTo>
                    <a:pt x="3013" y="197"/>
                  </a:lnTo>
                  <a:lnTo>
                    <a:pt x="2983" y="213"/>
                  </a:lnTo>
                  <a:lnTo>
                    <a:pt x="2949" y="219"/>
                  </a:lnTo>
                  <a:lnTo>
                    <a:pt x="109" y="219"/>
                  </a:lnTo>
                  <a:lnTo>
                    <a:pt x="73" y="213"/>
                  </a:lnTo>
                  <a:lnTo>
                    <a:pt x="43" y="197"/>
                  </a:lnTo>
                  <a:lnTo>
                    <a:pt x="19" y="173"/>
                  </a:lnTo>
                  <a:lnTo>
                    <a:pt x="6" y="143"/>
                  </a:lnTo>
                  <a:lnTo>
                    <a:pt x="0" y="110"/>
                  </a:lnTo>
                  <a:lnTo>
                    <a:pt x="6" y="74"/>
                  </a:lnTo>
                  <a:lnTo>
                    <a:pt x="19" y="44"/>
                  </a:lnTo>
                  <a:lnTo>
                    <a:pt x="43" y="20"/>
                  </a:lnTo>
                  <a:lnTo>
                    <a:pt x="73" y="6"/>
                  </a:lnTo>
                  <a:lnTo>
                    <a:pt x="109"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49" name="Freeform 45">
              <a:extLst>
                <a:ext uri="{FF2B5EF4-FFF2-40B4-BE49-F238E27FC236}">
                  <a16:creationId xmlns:a16="http://schemas.microsoft.com/office/drawing/2014/main" id="{773B0256-30F8-1185-973E-96CCD72C0279}"/>
                </a:ext>
              </a:extLst>
            </p:cNvPr>
            <p:cNvSpPr>
              <a:spLocks/>
            </p:cNvSpPr>
            <p:nvPr/>
          </p:nvSpPr>
          <p:spPr bwMode="auto">
            <a:xfrm>
              <a:off x="4312179" y="2579759"/>
              <a:ext cx="200207" cy="13189"/>
            </a:xfrm>
            <a:custGeom>
              <a:avLst/>
              <a:gdLst>
                <a:gd name="T0" fmla="*/ 109 w 3059"/>
                <a:gd name="T1" fmla="*/ 0 h 217"/>
                <a:gd name="T2" fmla="*/ 2949 w 3059"/>
                <a:gd name="T3" fmla="*/ 0 h 217"/>
                <a:gd name="T4" fmla="*/ 2983 w 3059"/>
                <a:gd name="T5" fmla="*/ 4 h 217"/>
                <a:gd name="T6" fmla="*/ 3013 w 3059"/>
                <a:gd name="T7" fmla="*/ 20 h 217"/>
                <a:gd name="T8" fmla="*/ 3037 w 3059"/>
                <a:gd name="T9" fmla="*/ 44 h 217"/>
                <a:gd name="T10" fmla="*/ 3053 w 3059"/>
                <a:gd name="T11" fmla="*/ 73 h 217"/>
                <a:gd name="T12" fmla="*/ 3059 w 3059"/>
                <a:gd name="T13" fmla="*/ 107 h 217"/>
                <a:gd name="T14" fmla="*/ 3053 w 3059"/>
                <a:gd name="T15" fmla="*/ 143 h 217"/>
                <a:gd name="T16" fmla="*/ 3037 w 3059"/>
                <a:gd name="T17" fmla="*/ 173 h 217"/>
                <a:gd name="T18" fmla="*/ 3013 w 3059"/>
                <a:gd name="T19" fmla="*/ 197 h 217"/>
                <a:gd name="T20" fmla="*/ 2983 w 3059"/>
                <a:gd name="T21" fmla="*/ 213 h 217"/>
                <a:gd name="T22" fmla="*/ 2949 w 3059"/>
                <a:gd name="T23" fmla="*/ 217 h 217"/>
                <a:gd name="T24" fmla="*/ 109 w 3059"/>
                <a:gd name="T25" fmla="*/ 217 h 217"/>
                <a:gd name="T26" fmla="*/ 73 w 3059"/>
                <a:gd name="T27" fmla="*/ 213 h 217"/>
                <a:gd name="T28" fmla="*/ 43 w 3059"/>
                <a:gd name="T29" fmla="*/ 197 h 217"/>
                <a:gd name="T30" fmla="*/ 19 w 3059"/>
                <a:gd name="T31" fmla="*/ 173 h 217"/>
                <a:gd name="T32" fmla="*/ 6 w 3059"/>
                <a:gd name="T33" fmla="*/ 143 h 217"/>
                <a:gd name="T34" fmla="*/ 0 w 3059"/>
                <a:gd name="T35" fmla="*/ 107 h 217"/>
                <a:gd name="T36" fmla="*/ 6 w 3059"/>
                <a:gd name="T37" fmla="*/ 73 h 217"/>
                <a:gd name="T38" fmla="*/ 19 w 3059"/>
                <a:gd name="T39" fmla="*/ 44 h 217"/>
                <a:gd name="T40" fmla="*/ 43 w 3059"/>
                <a:gd name="T41" fmla="*/ 20 h 217"/>
                <a:gd name="T42" fmla="*/ 73 w 3059"/>
                <a:gd name="T43" fmla="*/ 4 h 217"/>
                <a:gd name="T44" fmla="*/ 109 w 3059"/>
                <a:gd name="T45" fmla="*/ 0 h 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059" h="217">
                  <a:moveTo>
                    <a:pt x="109" y="0"/>
                  </a:moveTo>
                  <a:lnTo>
                    <a:pt x="2949" y="0"/>
                  </a:lnTo>
                  <a:lnTo>
                    <a:pt x="2983" y="4"/>
                  </a:lnTo>
                  <a:lnTo>
                    <a:pt x="3013" y="20"/>
                  </a:lnTo>
                  <a:lnTo>
                    <a:pt x="3037" y="44"/>
                  </a:lnTo>
                  <a:lnTo>
                    <a:pt x="3053" y="73"/>
                  </a:lnTo>
                  <a:lnTo>
                    <a:pt x="3059" y="107"/>
                  </a:lnTo>
                  <a:lnTo>
                    <a:pt x="3053" y="143"/>
                  </a:lnTo>
                  <a:lnTo>
                    <a:pt x="3037" y="173"/>
                  </a:lnTo>
                  <a:lnTo>
                    <a:pt x="3013" y="197"/>
                  </a:lnTo>
                  <a:lnTo>
                    <a:pt x="2983" y="213"/>
                  </a:lnTo>
                  <a:lnTo>
                    <a:pt x="2949" y="217"/>
                  </a:lnTo>
                  <a:lnTo>
                    <a:pt x="109" y="217"/>
                  </a:lnTo>
                  <a:lnTo>
                    <a:pt x="73" y="213"/>
                  </a:lnTo>
                  <a:lnTo>
                    <a:pt x="43" y="197"/>
                  </a:lnTo>
                  <a:lnTo>
                    <a:pt x="19" y="173"/>
                  </a:lnTo>
                  <a:lnTo>
                    <a:pt x="6" y="143"/>
                  </a:lnTo>
                  <a:lnTo>
                    <a:pt x="0" y="107"/>
                  </a:lnTo>
                  <a:lnTo>
                    <a:pt x="6" y="73"/>
                  </a:lnTo>
                  <a:lnTo>
                    <a:pt x="19" y="44"/>
                  </a:lnTo>
                  <a:lnTo>
                    <a:pt x="43" y="20"/>
                  </a:lnTo>
                  <a:lnTo>
                    <a:pt x="73" y="4"/>
                  </a:lnTo>
                  <a:lnTo>
                    <a:pt x="109"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50" name="Freeform 46">
              <a:extLst>
                <a:ext uri="{FF2B5EF4-FFF2-40B4-BE49-F238E27FC236}">
                  <a16:creationId xmlns:a16="http://schemas.microsoft.com/office/drawing/2014/main" id="{0A75A279-A26C-AEFE-12D2-83B26E0D9511}"/>
                </a:ext>
              </a:extLst>
            </p:cNvPr>
            <p:cNvSpPr>
              <a:spLocks/>
            </p:cNvSpPr>
            <p:nvPr/>
          </p:nvSpPr>
          <p:spPr bwMode="auto">
            <a:xfrm>
              <a:off x="4312179" y="2606381"/>
              <a:ext cx="200207" cy="13311"/>
            </a:xfrm>
            <a:custGeom>
              <a:avLst/>
              <a:gdLst>
                <a:gd name="T0" fmla="*/ 109 w 3059"/>
                <a:gd name="T1" fmla="*/ 0 h 218"/>
                <a:gd name="T2" fmla="*/ 2949 w 3059"/>
                <a:gd name="T3" fmla="*/ 0 h 218"/>
                <a:gd name="T4" fmla="*/ 2983 w 3059"/>
                <a:gd name="T5" fmla="*/ 6 h 218"/>
                <a:gd name="T6" fmla="*/ 3013 w 3059"/>
                <a:gd name="T7" fmla="*/ 21 h 218"/>
                <a:gd name="T8" fmla="*/ 3037 w 3059"/>
                <a:gd name="T9" fmla="*/ 45 h 218"/>
                <a:gd name="T10" fmla="*/ 3053 w 3059"/>
                <a:gd name="T11" fmla="*/ 75 h 218"/>
                <a:gd name="T12" fmla="*/ 3059 w 3059"/>
                <a:gd name="T13" fmla="*/ 109 h 218"/>
                <a:gd name="T14" fmla="*/ 3053 w 3059"/>
                <a:gd name="T15" fmla="*/ 145 h 218"/>
                <a:gd name="T16" fmla="*/ 3037 w 3059"/>
                <a:gd name="T17" fmla="*/ 175 h 218"/>
                <a:gd name="T18" fmla="*/ 3013 w 3059"/>
                <a:gd name="T19" fmla="*/ 196 h 218"/>
                <a:gd name="T20" fmla="*/ 2983 w 3059"/>
                <a:gd name="T21" fmla="*/ 212 h 218"/>
                <a:gd name="T22" fmla="*/ 2949 w 3059"/>
                <a:gd name="T23" fmla="*/ 218 h 218"/>
                <a:gd name="T24" fmla="*/ 109 w 3059"/>
                <a:gd name="T25" fmla="*/ 218 h 218"/>
                <a:gd name="T26" fmla="*/ 73 w 3059"/>
                <a:gd name="T27" fmla="*/ 212 h 218"/>
                <a:gd name="T28" fmla="*/ 43 w 3059"/>
                <a:gd name="T29" fmla="*/ 196 h 218"/>
                <a:gd name="T30" fmla="*/ 19 w 3059"/>
                <a:gd name="T31" fmla="*/ 175 h 218"/>
                <a:gd name="T32" fmla="*/ 6 w 3059"/>
                <a:gd name="T33" fmla="*/ 145 h 218"/>
                <a:gd name="T34" fmla="*/ 0 w 3059"/>
                <a:gd name="T35" fmla="*/ 109 h 218"/>
                <a:gd name="T36" fmla="*/ 6 w 3059"/>
                <a:gd name="T37" fmla="*/ 75 h 218"/>
                <a:gd name="T38" fmla="*/ 19 w 3059"/>
                <a:gd name="T39" fmla="*/ 45 h 218"/>
                <a:gd name="T40" fmla="*/ 43 w 3059"/>
                <a:gd name="T41" fmla="*/ 21 h 218"/>
                <a:gd name="T42" fmla="*/ 73 w 3059"/>
                <a:gd name="T43" fmla="*/ 6 h 218"/>
                <a:gd name="T44" fmla="*/ 109 w 3059"/>
                <a:gd name="T45" fmla="*/ 0 h 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059" h="218">
                  <a:moveTo>
                    <a:pt x="109" y="0"/>
                  </a:moveTo>
                  <a:lnTo>
                    <a:pt x="2949" y="0"/>
                  </a:lnTo>
                  <a:lnTo>
                    <a:pt x="2983" y="6"/>
                  </a:lnTo>
                  <a:lnTo>
                    <a:pt x="3013" y="21"/>
                  </a:lnTo>
                  <a:lnTo>
                    <a:pt x="3037" y="45"/>
                  </a:lnTo>
                  <a:lnTo>
                    <a:pt x="3053" y="75"/>
                  </a:lnTo>
                  <a:lnTo>
                    <a:pt x="3059" y="109"/>
                  </a:lnTo>
                  <a:lnTo>
                    <a:pt x="3053" y="145"/>
                  </a:lnTo>
                  <a:lnTo>
                    <a:pt x="3037" y="175"/>
                  </a:lnTo>
                  <a:lnTo>
                    <a:pt x="3013" y="196"/>
                  </a:lnTo>
                  <a:lnTo>
                    <a:pt x="2983" y="212"/>
                  </a:lnTo>
                  <a:lnTo>
                    <a:pt x="2949" y="218"/>
                  </a:lnTo>
                  <a:lnTo>
                    <a:pt x="109" y="218"/>
                  </a:lnTo>
                  <a:lnTo>
                    <a:pt x="73" y="212"/>
                  </a:lnTo>
                  <a:lnTo>
                    <a:pt x="43" y="196"/>
                  </a:lnTo>
                  <a:lnTo>
                    <a:pt x="19" y="175"/>
                  </a:lnTo>
                  <a:lnTo>
                    <a:pt x="6" y="145"/>
                  </a:lnTo>
                  <a:lnTo>
                    <a:pt x="0" y="109"/>
                  </a:lnTo>
                  <a:lnTo>
                    <a:pt x="6" y="75"/>
                  </a:lnTo>
                  <a:lnTo>
                    <a:pt x="19" y="45"/>
                  </a:lnTo>
                  <a:lnTo>
                    <a:pt x="43" y="21"/>
                  </a:lnTo>
                  <a:lnTo>
                    <a:pt x="73" y="6"/>
                  </a:lnTo>
                  <a:lnTo>
                    <a:pt x="109"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51" name="Freeform 47">
              <a:extLst>
                <a:ext uri="{FF2B5EF4-FFF2-40B4-BE49-F238E27FC236}">
                  <a16:creationId xmlns:a16="http://schemas.microsoft.com/office/drawing/2014/main" id="{E921C6D6-9523-5122-DAAB-C6FC51955AFA}"/>
                </a:ext>
              </a:extLst>
            </p:cNvPr>
            <p:cNvSpPr>
              <a:spLocks noEditPoints="1"/>
            </p:cNvSpPr>
            <p:nvPr/>
          </p:nvSpPr>
          <p:spPr bwMode="auto">
            <a:xfrm>
              <a:off x="4641099" y="2312680"/>
              <a:ext cx="42948" cy="60205"/>
            </a:xfrm>
            <a:custGeom>
              <a:avLst/>
              <a:gdLst>
                <a:gd name="T0" fmla="*/ 328 w 656"/>
                <a:gd name="T1" fmla="*/ 219 h 985"/>
                <a:gd name="T2" fmla="*/ 294 w 656"/>
                <a:gd name="T3" fmla="*/ 225 h 985"/>
                <a:gd name="T4" fmla="*/ 265 w 656"/>
                <a:gd name="T5" fmla="*/ 241 h 985"/>
                <a:gd name="T6" fmla="*/ 241 w 656"/>
                <a:gd name="T7" fmla="*/ 264 h 985"/>
                <a:gd name="T8" fmla="*/ 225 w 656"/>
                <a:gd name="T9" fmla="*/ 294 h 985"/>
                <a:gd name="T10" fmla="*/ 219 w 656"/>
                <a:gd name="T11" fmla="*/ 328 h 985"/>
                <a:gd name="T12" fmla="*/ 219 w 656"/>
                <a:gd name="T13" fmla="*/ 766 h 985"/>
                <a:gd name="T14" fmla="*/ 438 w 656"/>
                <a:gd name="T15" fmla="*/ 766 h 985"/>
                <a:gd name="T16" fmla="*/ 438 w 656"/>
                <a:gd name="T17" fmla="*/ 328 h 985"/>
                <a:gd name="T18" fmla="*/ 432 w 656"/>
                <a:gd name="T19" fmla="*/ 294 h 985"/>
                <a:gd name="T20" fmla="*/ 418 w 656"/>
                <a:gd name="T21" fmla="*/ 264 h 985"/>
                <a:gd name="T22" fmla="*/ 394 w 656"/>
                <a:gd name="T23" fmla="*/ 241 h 985"/>
                <a:gd name="T24" fmla="*/ 364 w 656"/>
                <a:gd name="T25" fmla="*/ 225 h 985"/>
                <a:gd name="T26" fmla="*/ 328 w 656"/>
                <a:gd name="T27" fmla="*/ 219 h 985"/>
                <a:gd name="T28" fmla="*/ 328 w 656"/>
                <a:gd name="T29" fmla="*/ 0 h 985"/>
                <a:gd name="T30" fmla="*/ 388 w 656"/>
                <a:gd name="T31" fmla="*/ 6 h 985"/>
                <a:gd name="T32" fmla="*/ 444 w 656"/>
                <a:gd name="T33" fmla="*/ 22 h 985"/>
                <a:gd name="T34" fmla="*/ 493 w 656"/>
                <a:gd name="T35" fmla="*/ 46 h 985"/>
                <a:gd name="T36" fmla="*/ 539 w 656"/>
                <a:gd name="T37" fmla="*/ 77 h 985"/>
                <a:gd name="T38" fmla="*/ 579 w 656"/>
                <a:gd name="T39" fmla="*/ 117 h 985"/>
                <a:gd name="T40" fmla="*/ 613 w 656"/>
                <a:gd name="T41" fmla="*/ 163 h 985"/>
                <a:gd name="T42" fmla="*/ 637 w 656"/>
                <a:gd name="T43" fmla="*/ 215 h 985"/>
                <a:gd name="T44" fmla="*/ 650 w 656"/>
                <a:gd name="T45" fmla="*/ 270 h 985"/>
                <a:gd name="T46" fmla="*/ 656 w 656"/>
                <a:gd name="T47" fmla="*/ 328 h 985"/>
                <a:gd name="T48" fmla="*/ 656 w 656"/>
                <a:gd name="T49" fmla="*/ 875 h 985"/>
                <a:gd name="T50" fmla="*/ 650 w 656"/>
                <a:gd name="T51" fmla="*/ 909 h 985"/>
                <a:gd name="T52" fmla="*/ 635 w 656"/>
                <a:gd name="T53" fmla="*/ 939 h 985"/>
                <a:gd name="T54" fmla="*/ 613 w 656"/>
                <a:gd name="T55" fmla="*/ 963 h 985"/>
                <a:gd name="T56" fmla="*/ 581 w 656"/>
                <a:gd name="T57" fmla="*/ 979 h 985"/>
                <a:gd name="T58" fmla="*/ 547 w 656"/>
                <a:gd name="T59" fmla="*/ 985 h 985"/>
                <a:gd name="T60" fmla="*/ 109 w 656"/>
                <a:gd name="T61" fmla="*/ 985 h 985"/>
                <a:gd name="T62" fmla="*/ 76 w 656"/>
                <a:gd name="T63" fmla="*/ 979 h 985"/>
                <a:gd name="T64" fmla="*/ 46 w 656"/>
                <a:gd name="T65" fmla="*/ 963 h 985"/>
                <a:gd name="T66" fmla="*/ 22 w 656"/>
                <a:gd name="T67" fmla="*/ 939 h 985"/>
                <a:gd name="T68" fmla="*/ 6 w 656"/>
                <a:gd name="T69" fmla="*/ 909 h 985"/>
                <a:gd name="T70" fmla="*/ 0 w 656"/>
                <a:gd name="T71" fmla="*/ 875 h 985"/>
                <a:gd name="T72" fmla="*/ 0 w 656"/>
                <a:gd name="T73" fmla="*/ 328 h 985"/>
                <a:gd name="T74" fmla="*/ 6 w 656"/>
                <a:gd name="T75" fmla="*/ 270 h 985"/>
                <a:gd name="T76" fmla="*/ 22 w 656"/>
                <a:gd name="T77" fmla="*/ 215 h 985"/>
                <a:gd name="T78" fmla="*/ 46 w 656"/>
                <a:gd name="T79" fmla="*/ 163 h 985"/>
                <a:gd name="T80" fmla="*/ 78 w 656"/>
                <a:gd name="T81" fmla="*/ 117 h 985"/>
                <a:gd name="T82" fmla="*/ 117 w 656"/>
                <a:gd name="T83" fmla="*/ 77 h 985"/>
                <a:gd name="T84" fmla="*/ 163 w 656"/>
                <a:gd name="T85" fmla="*/ 46 h 985"/>
                <a:gd name="T86" fmla="*/ 215 w 656"/>
                <a:gd name="T87" fmla="*/ 22 h 985"/>
                <a:gd name="T88" fmla="*/ 271 w 656"/>
                <a:gd name="T89" fmla="*/ 6 h 985"/>
                <a:gd name="T90" fmla="*/ 328 w 656"/>
                <a:gd name="T91" fmla="*/ 0 h 9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656" h="985">
                  <a:moveTo>
                    <a:pt x="328" y="219"/>
                  </a:moveTo>
                  <a:lnTo>
                    <a:pt x="294" y="225"/>
                  </a:lnTo>
                  <a:lnTo>
                    <a:pt x="265" y="241"/>
                  </a:lnTo>
                  <a:lnTo>
                    <a:pt x="241" y="264"/>
                  </a:lnTo>
                  <a:lnTo>
                    <a:pt x="225" y="294"/>
                  </a:lnTo>
                  <a:lnTo>
                    <a:pt x="219" y="328"/>
                  </a:lnTo>
                  <a:lnTo>
                    <a:pt x="219" y="766"/>
                  </a:lnTo>
                  <a:lnTo>
                    <a:pt x="438" y="766"/>
                  </a:lnTo>
                  <a:lnTo>
                    <a:pt x="438" y="328"/>
                  </a:lnTo>
                  <a:lnTo>
                    <a:pt x="432" y="294"/>
                  </a:lnTo>
                  <a:lnTo>
                    <a:pt x="418" y="264"/>
                  </a:lnTo>
                  <a:lnTo>
                    <a:pt x="394" y="241"/>
                  </a:lnTo>
                  <a:lnTo>
                    <a:pt x="364" y="225"/>
                  </a:lnTo>
                  <a:lnTo>
                    <a:pt x="328" y="219"/>
                  </a:lnTo>
                  <a:close/>
                  <a:moveTo>
                    <a:pt x="328" y="0"/>
                  </a:moveTo>
                  <a:lnTo>
                    <a:pt x="388" y="6"/>
                  </a:lnTo>
                  <a:lnTo>
                    <a:pt x="444" y="22"/>
                  </a:lnTo>
                  <a:lnTo>
                    <a:pt x="493" y="46"/>
                  </a:lnTo>
                  <a:lnTo>
                    <a:pt x="539" y="77"/>
                  </a:lnTo>
                  <a:lnTo>
                    <a:pt x="579" y="117"/>
                  </a:lnTo>
                  <a:lnTo>
                    <a:pt x="613" y="163"/>
                  </a:lnTo>
                  <a:lnTo>
                    <a:pt x="637" y="215"/>
                  </a:lnTo>
                  <a:lnTo>
                    <a:pt x="650" y="270"/>
                  </a:lnTo>
                  <a:lnTo>
                    <a:pt x="656" y="328"/>
                  </a:lnTo>
                  <a:lnTo>
                    <a:pt x="656" y="875"/>
                  </a:lnTo>
                  <a:lnTo>
                    <a:pt x="650" y="909"/>
                  </a:lnTo>
                  <a:lnTo>
                    <a:pt x="635" y="939"/>
                  </a:lnTo>
                  <a:lnTo>
                    <a:pt x="613" y="963"/>
                  </a:lnTo>
                  <a:lnTo>
                    <a:pt x="581" y="979"/>
                  </a:lnTo>
                  <a:lnTo>
                    <a:pt x="547" y="985"/>
                  </a:lnTo>
                  <a:lnTo>
                    <a:pt x="109" y="985"/>
                  </a:lnTo>
                  <a:lnTo>
                    <a:pt x="76" y="979"/>
                  </a:lnTo>
                  <a:lnTo>
                    <a:pt x="46" y="963"/>
                  </a:lnTo>
                  <a:lnTo>
                    <a:pt x="22" y="939"/>
                  </a:lnTo>
                  <a:lnTo>
                    <a:pt x="6" y="909"/>
                  </a:lnTo>
                  <a:lnTo>
                    <a:pt x="0" y="875"/>
                  </a:lnTo>
                  <a:lnTo>
                    <a:pt x="0" y="328"/>
                  </a:lnTo>
                  <a:lnTo>
                    <a:pt x="6" y="270"/>
                  </a:lnTo>
                  <a:lnTo>
                    <a:pt x="22" y="215"/>
                  </a:lnTo>
                  <a:lnTo>
                    <a:pt x="46" y="163"/>
                  </a:lnTo>
                  <a:lnTo>
                    <a:pt x="78" y="117"/>
                  </a:lnTo>
                  <a:lnTo>
                    <a:pt x="117" y="77"/>
                  </a:lnTo>
                  <a:lnTo>
                    <a:pt x="163" y="46"/>
                  </a:lnTo>
                  <a:lnTo>
                    <a:pt x="215" y="22"/>
                  </a:lnTo>
                  <a:lnTo>
                    <a:pt x="271" y="6"/>
                  </a:lnTo>
                  <a:lnTo>
                    <a:pt x="328"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52" name="Freeform 48">
              <a:extLst>
                <a:ext uri="{FF2B5EF4-FFF2-40B4-BE49-F238E27FC236}">
                  <a16:creationId xmlns:a16="http://schemas.microsoft.com/office/drawing/2014/main" id="{CF46707A-1146-E4C0-A1F8-F93847FDEFBD}"/>
                </a:ext>
              </a:extLst>
            </p:cNvPr>
            <p:cNvSpPr>
              <a:spLocks/>
            </p:cNvSpPr>
            <p:nvPr/>
          </p:nvSpPr>
          <p:spPr bwMode="auto">
            <a:xfrm>
              <a:off x="4283372" y="2259313"/>
              <a:ext cx="372785" cy="80111"/>
            </a:xfrm>
            <a:custGeom>
              <a:avLst/>
              <a:gdLst>
                <a:gd name="T0" fmla="*/ 103 w 5695"/>
                <a:gd name="T1" fmla="*/ 0 h 1314"/>
                <a:gd name="T2" fmla="*/ 133 w 5695"/>
                <a:gd name="T3" fmla="*/ 2 h 1314"/>
                <a:gd name="T4" fmla="*/ 5595 w 5695"/>
                <a:gd name="T5" fmla="*/ 1095 h 1314"/>
                <a:gd name="T6" fmla="*/ 5629 w 5695"/>
                <a:gd name="T7" fmla="*/ 1105 h 1314"/>
                <a:gd name="T8" fmla="*/ 5659 w 5695"/>
                <a:gd name="T9" fmla="*/ 1123 h 1314"/>
                <a:gd name="T10" fmla="*/ 5679 w 5695"/>
                <a:gd name="T11" fmla="*/ 1148 h 1314"/>
                <a:gd name="T12" fmla="*/ 5693 w 5695"/>
                <a:gd name="T13" fmla="*/ 1180 h 1314"/>
                <a:gd name="T14" fmla="*/ 5695 w 5695"/>
                <a:gd name="T15" fmla="*/ 1216 h 1314"/>
                <a:gd name="T16" fmla="*/ 5685 w 5695"/>
                <a:gd name="T17" fmla="*/ 1250 h 1314"/>
                <a:gd name="T18" fmla="*/ 5667 w 5695"/>
                <a:gd name="T19" fmla="*/ 1278 h 1314"/>
                <a:gd name="T20" fmla="*/ 5641 w 5695"/>
                <a:gd name="T21" fmla="*/ 1300 h 1314"/>
                <a:gd name="T22" fmla="*/ 5609 w 5695"/>
                <a:gd name="T23" fmla="*/ 1312 h 1314"/>
                <a:gd name="T24" fmla="*/ 5573 w 5695"/>
                <a:gd name="T25" fmla="*/ 1314 h 1314"/>
                <a:gd name="T26" fmla="*/ 5552 w 5695"/>
                <a:gd name="T27" fmla="*/ 1314 h 1314"/>
                <a:gd name="T28" fmla="*/ 90 w 5695"/>
                <a:gd name="T29" fmla="*/ 221 h 1314"/>
                <a:gd name="T30" fmla="*/ 62 w 5695"/>
                <a:gd name="T31" fmla="*/ 211 h 1314"/>
                <a:gd name="T32" fmla="*/ 38 w 5695"/>
                <a:gd name="T33" fmla="*/ 195 h 1314"/>
                <a:gd name="T34" fmla="*/ 18 w 5695"/>
                <a:gd name="T35" fmla="*/ 174 h 1314"/>
                <a:gd name="T36" fmla="*/ 6 w 5695"/>
                <a:gd name="T37" fmla="*/ 148 h 1314"/>
                <a:gd name="T38" fmla="*/ 0 w 5695"/>
                <a:gd name="T39" fmla="*/ 120 h 1314"/>
                <a:gd name="T40" fmla="*/ 2 w 5695"/>
                <a:gd name="T41" fmla="*/ 90 h 1314"/>
                <a:gd name="T42" fmla="*/ 12 w 5695"/>
                <a:gd name="T43" fmla="*/ 62 h 1314"/>
                <a:gd name="T44" fmla="*/ 28 w 5695"/>
                <a:gd name="T45" fmla="*/ 38 h 1314"/>
                <a:gd name="T46" fmla="*/ 50 w 5695"/>
                <a:gd name="T47" fmla="*/ 18 h 1314"/>
                <a:gd name="T48" fmla="*/ 76 w 5695"/>
                <a:gd name="T49" fmla="*/ 6 h 1314"/>
                <a:gd name="T50" fmla="*/ 103 w 5695"/>
                <a:gd name="T51" fmla="*/ 0 h 1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695" h="1314">
                  <a:moveTo>
                    <a:pt x="103" y="0"/>
                  </a:moveTo>
                  <a:lnTo>
                    <a:pt x="133" y="2"/>
                  </a:lnTo>
                  <a:lnTo>
                    <a:pt x="5595" y="1095"/>
                  </a:lnTo>
                  <a:lnTo>
                    <a:pt x="5629" y="1105"/>
                  </a:lnTo>
                  <a:lnTo>
                    <a:pt x="5659" y="1123"/>
                  </a:lnTo>
                  <a:lnTo>
                    <a:pt x="5679" y="1148"/>
                  </a:lnTo>
                  <a:lnTo>
                    <a:pt x="5693" y="1180"/>
                  </a:lnTo>
                  <a:lnTo>
                    <a:pt x="5695" y="1216"/>
                  </a:lnTo>
                  <a:lnTo>
                    <a:pt x="5685" y="1250"/>
                  </a:lnTo>
                  <a:lnTo>
                    <a:pt x="5667" y="1278"/>
                  </a:lnTo>
                  <a:lnTo>
                    <a:pt x="5641" y="1300"/>
                  </a:lnTo>
                  <a:lnTo>
                    <a:pt x="5609" y="1312"/>
                  </a:lnTo>
                  <a:lnTo>
                    <a:pt x="5573" y="1314"/>
                  </a:lnTo>
                  <a:lnTo>
                    <a:pt x="5552" y="1314"/>
                  </a:lnTo>
                  <a:lnTo>
                    <a:pt x="90" y="221"/>
                  </a:lnTo>
                  <a:lnTo>
                    <a:pt x="62" y="211"/>
                  </a:lnTo>
                  <a:lnTo>
                    <a:pt x="38" y="195"/>
                  </a:lnTo>
                  <a:lnTo>
                    <a:pt x="18" y="174"/>
                  </a:lnTo>
                  <a:lnTo>
                    <a:pt x="6" y="148"/>
                  </a:lnTo>
                  <a:lnTo>
                    <a:pt x="0" y="120"/>
                  </a:lnTo>
                  <a:lnTo>
                    <a:pt x="2" y="90"/>
                  </a:lnTo>
                  <a:lnTo>
                    <a:pt x="12" y="62"/>
                  </a:lnTo>
                  <a:lnTo>
                    <a:pt x="28" y="38"/>
                  </a:lnTo>
                  <a:lnTo>
                    <a:pt x="50" y="18"/>
                  </a:lnTo>
                  <a:lnTo>
                    <a:pt x="76" y="6"/>
                  </a:lnTo>
                  <a:lnTo>
                    <a:pt x="103"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53" name="Freeform 49">
              <a:extLst>
                <a:ext uri="{FF2B5EF4-FFF2-40B4-BE49-F238E27FC236}">
                  <a16:creationId xmlns:a16="http://schemas.microsoft.com/office/drawing/2014/main" id="{F6A21CF4-5C9C-E42A-C159-4B841E352934}"/>
                </a:ext>
              </a:extLst>
            </p:cNvPr>
            <p:cNvSpPr>
              <a:spLocks/>
            </p:cNvSpPr>
            <p:nvPr/>
          </p:nvSpPr>
          <p:spPr bwMode="auto">
            <a:xfrm>
              <a:off x="4283503" y="2252718"/>
              <a:ext cx="14272" cy="26745"/>
            </a:xfrm>
            <a:custGeom>
              <a:avLst/>
              <a:gdLst>
                <a:gd name="T0" fmla="*/ 109 w 219"/>
                <a:gd name="T1" fmla="*/ 0 h 438"/>
                <a:gd name="T2" fmla="*/ 143 w 219"/>
                <a:gd name="T3" fmla="*/ 6 h 438"/>
                <a:gd name="T4" fmla="*/ 173 w 219"/>
                <a:gd name="T5" fmla="*/ 22 h 438"/>
                <a:gd name="T6" fmla="*/ 197 w 219"/>
                <a:gd name="T7" fmla="*/ 46 h 438"/>
                <a:gd name="T8" fmla="*/ 213 w 219"/>
                <a:gd name="T9" fmla="*/ 76 h 438"/>
                <a:gd name="T10" fmla="*/ 219 w 219"/>
                <a:gd name="T11" fmla="*/ 109 h 438"/>
                <a:gd name="T12" fmla="*/ 219 w 219"/>
                <a:gd name="T13" fmla="*/ 328 h 438"/>
                <a:gd name="T14" fmla="*/ 213 w 219"/>
                <a:gd name="T15" fmla="*/ 362 h 438"/>
                <a:gd name="T16" fmla="*/ 197 w 219"/>
                <a:gd name="T17" fmla="*/ 392 h 438"/>
                <a:gd name="T18" fmla="*/ 173 w 219"/>
                <a:gd name="T19" fmla="*/ 416 h 438"/>
                <a:gd name="T20" fmla="*/ 143 w 219"/>
                <a:gd name="T21" fmla="*/ 432 h 438"/>
                <a:gd name="T22" fmla="*/ 109 w 219"/>
                <a:gd name="T23" fmla="*/ 438 h 438"/>
                <a:gd name="T24" fmla="*/ 76 w 219"/>
                <a:gd name="T25" fmla="*/ 432 h 438"/>
                <a:gd name="T26" fmla="*/ 46 w 219"/>
                <a:gd name="T27" fmla="*/ 416 h 438"/>
                <a:gd name="T28" fmla="*/ 22 w 219"/>
                <a:gd name="T29" fmla="*/ 392 h 438"/>
                <a:gd name="T30" fmla="*/ 6 w 219"/>
                <a:gd name="T31" fmla="*/ 362 h 438"/>
                <a:gd name="T32" fmla="*/ 0 w 219"/>
                <a:gd name="T33" fmla="*/ 328 h 438"/>
                <a:gd name="T34" fmla="*/ 0 w 219"/>
                <a:gd name="T35" fmla="*/ 109 h 438"/>
                <a:gd name="T36" fmla="*/ 6 w 219"/>
                <a:gd name="T37" fmla="*/ 76 h 438"/>
                <a:gd name="T38" fmla="*/ 22 w 219"/>
                <a:gd name="T39" fmla="*/ 46 h 438"/>
                <a:gd name="T40" fmla="*/ 46 w 219"/>
                <a:gd name="T41" fmla="*/ 22 h 438"/>
                <a:gd name="T42" fmla="*/ 76 w 219"/>
                <a:gd name="T43" fmla="*/ 6 h 438"/>
                <a:gd name="T44" fmla="*/ 109 w 219"/>
                <a:gd name="T45" fmla="*/ 0 h 4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19" h="438">
                  <a:moveTo>
                    <a:pt x="109" y="0"/>
                  </a:moveTo>
                  <a:lnTo>
                    <a:pt x="143" y="6"/>
                  </a:lnTo>
                  <a:lnTo>
                    <a:pt x="173" y="22"/>
                  </a:lnTo>
                  <a:lnTo>
                    <a:pt x="197" y="46"/>
                  </a:lnTo>
                  <a:lnTo>
                    <a:pt x="213" y="76"/>
                  </a:lnTo>
                  <a:lnTo>
                    <a:pt x="219" y="109"/>
                  </a:lnTo>
                  <a:lnTo>
                    <a:pt x="219" y="328"/>
                  </a:lnTo>
                  <a:lnTo>
                    <a:pt x="213" y="362"/>
                  </a:lnTo>
                  <a:lnTo>
                    <a:pt x="197" y="392"/>
                  </a:lnTo>
                  <a:lnTo>
                    <a:pt x="173" y="416"/>
                  </a:lnTo>
                  <a:lnTo>
                    <a:pt x="143" y="432"/>
                  </a:lnTo>
                  <a:lnTo>
                    <a:pt x="109" y="438"/>
                  </a:lnTo>
                  <a:lnTo>
                    <a:pt x="76" y="432"/>
                  </a:lnTo>
                  <a:lnTo>
                    <a:pt x="46" y="416"/>
                  </a:lnTo>
                  <a:lnTo>
                    <a:pt x="22" y="392"/>
                  </a:lnTo>
                  <a:lnTo>
                    <a:pt x="6" y="362"/>
                  </a:lnTo>
                  <a:lnTo>
                    <a:pt x="0" y="328"/>
                  </a:lnTo>
                  <a:lnTo>
                    <a:pt x="0" y="109"/>
                  </a:lnTo>
                  <a:lnTo>
                    <a:pt x="6" y="76"/>
                  </a:lnTo>
                  <a:lnTo>
                    <a:pt x="22" y="46"/>
                  </a:lnTo>
                  <a:lnTo>
                    <a:pt x="46" y="22"/>
                  </a:lnTo>
                  <a:lnTo>
                    <a:pt x="76" y="6"/>
                  </a:lnTo>
                  <a:lnTo>
                    <a:pt x="109"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grpSp>
      <p:sp>
        <p:nvSpPr>
          <p:cNvPr id="2" name="Title 1">
            <a:extLst>
              <a:ext uri="{FF2B5EF4-FFF2-40B4-BE49-F238E27FC236}">
                <a16:creationId xmlns:a16="http://schemas.microsoft.com/office/drawing/2014/main" id="{02BF0EE6-B33C-4FB4-ADA4-F4B16AEBE046}"/>
              </a:ext>
            </a:extLst>
          </p:cNvPr>
          <p:cNvSpPr>
            <a:spLocks noGrp="1"/>
          </p:cNvSpPr>
          <p:nvPr>
            <p:ph type="title"/>
          </p:nvPr>
        </p:nvSpPr>
        <p:spPr/>
        <p:txBody>
          <a:bodyPr/>
          <a:lstStyle/>
          <a:p>
            <a:r>
              <a:rPr lang="en-GB" dirty="0"/>
              <a:t>TV advertising is seen as most trustworthy</a:t>
            </a:r>
          </a:p>
        </p:txBody>
      </p:sp>
      <p:sp>
        <p:nvSpPr>
          <p:cNvPr id="3" name="Text Placeholder 2">
            <a:extLst>
              <a:ext uri="{FF2B5EF4-FFF2-40B4-BE49-F238E27FC236}">
                <a16:creationId xmlns:a16="http://schemas.microsoft.com/office/drawing/2014/main" id="{F5ACC766-05BC-4CE4-892A-568119F1EDEB}"/>
              </a:ext>
            </a:extLst>
          </p:cNvPr>
          <p:cNvSpPr>
            <a:spLocks noGrp="1"/>
          </p:cNvSpPr>
          <p:nvPr>
            <p:ph type="body" sz="quarter" idx="15"/>
          </p:nvPr>
        </p:nvSpPr>
        <p:spPr/>
        <p:txBody>
          <a:bodyPr/>
          <a:lstStyle/>
          <a:p>
            <a:pPr>
              <a:spcBef>
                <a:spcPts val="0"/>
              </a:spcBef>
            </a:pPr>
            <a:r>
              <a:rPr lang="en-GB" sz="1000" b="0" dirty="0">
                <a:solidFill>
                  <a:prstClr val="black">
                    <a:lumMod val="75000"/>
                    <a:lumOff val="25000"/>
                  </a:prstClr>
                </a:solidFill>
                <a:latin typeface="Arial"/>
              </a:rPr>
              <a:t>Source: Adnormal Behaviour, 2022, Ipsos / Thinkbox. </a:t>
            </a:r>
            <a:r>
              <a:rPr lang="en-GB" sz="1000" b="0" dirty="0">
                <a:solidFill>
                  <a:prstClr val="black">
                    <a:lumMod val="75000"/>
                    <a:lumOff val="25000"/>
                  </a:prstClr>
                </a:solidFill>
              </a:rPr>
              <a:t>Q.</a:t>
            </a:r>
            <a:r>
              <a:rPr lang="en-GB" sz="1000" b="0" dirty="0">
                <a:solidFill>
                  <a:prstClr val="black">
                    <a:lumMod val="75000"/>
                    <a:lumOff val="25000"/>
                  </a:prstClr>
                </a:solidFill>
                <a:latin typeface="Arial"/>
              </a:rPr>
              <a:t>TN3: In which, if any, of the following places are you most likely to find advertising that...you trust</a:t>
            </a:r>
          </a:p>
          <a:p>
            <a:pPr>
              <a:spcBef>
                <a:spcPts val="0"/>
              </a:spcBef>
            </a:pPr>
            <a:r>
              <a:rPr lang="en-GB" sz="1000" b="0" dirty="0">
                <a:solidFill>
                  <a:prstClr val="black">
                    <a:lumMod val="75000"/>
                    <a:lumOff val="25000"/>
                  </a:prstClr>
                </a:solidFill>
                <a:latin typeface="Arial"/>
              </a:rPr>
              <a:t>Base: ‘normal’ people (1,158)</a:t>
            </a:r>
          </a:p>
        </p:txBody>
      </p:sp>
      <p:graphicFrame>
        <p:nvGraphicFramePr>
          <p:cNvPr id="4" name="Chart 3">
            <a:extLst>
              <a:ext uri="{FF2B5EF4-FFF2-40B4-BE49-F238E27FC236}">
                <a16:creationId xmlns:a16="http://schemas.microsoft.com/office/drawing/2014/main" id="{D4ECF53B-9835-0ACD-064A-C8398DB616F0}"/>
              </a:ext>
            </a:extLst>
          </p:cNvPr>
          <p:cNvGraphicFramePr/>
          <p:nvPr/>
        </p:nvGraphicFramePr>
        <p:xfrm>
          <a:off x="464712" y="2121259"/>
          <a:ext cx="1752128" cy="1762396"/>
        </p:xfrm>
        <a:graphic>
          <a:graphicData uri="http://schemas.openxmlformats.org/drawingml/2006/chart">
            <c:chart xmlns:c="http://schemas.openxmlformats.org/drawingml/2006/chart" xmlns:r="http://schemas.openxmlformats.org/officeDocument/2006/relationships" r:id="rId7"/>
          </a:graphicData>
        </a:graphic>
      </p:graphicFrame>
      <p:grpSp>
        <p:nvGrpSpPr>
          <p:cNvPr id="5" name="Group 4">
            <a:extLst>
              <a:ext uri="{FF2B5EF4-FFF2-40B4-BE49-F238E27FC236}">
                <a16:creationId xmlns:a16="http://schemas.microsoft.com/office/drawing/2014/main" id="{D24AFD78-AC06-321E-ECA8-DCAC771FA620}"/>
              </a:ext>
            </a:extLst>
          </p:cNvPr>
          <p:cNvGrpSpPr>
            <a:grpSpLocks noChangeAspect="1"/>
          </p:cNvGrpSpPr>
          <p:nvPr/>
        </p:nvGrpSpPr>
        <p:grpSpPr bwMode="auto">
          <a:xfrm>
            <a:off x="995821" y="2806041"/>
            <a:ext cx="588310" cy="416076"/>
            <a:chOff x="6722" y="3088"/>
            <a:chExt cx="304" cy="215"/>
          </a:xfrm>
          <a:solidFill>
            <a:srgbClr val="E10514"/>
          </a:solidFill>
        </p:grpSpPr>
        <p:sp>
          <p:nvSpPr>
            <p:cNvPr id="6" name="Oval 5">
              <a:extLst>
                <a:ext uri="{FF2B5EF4-FFF2-40B4-BE49-F238E27FC236}">
                  <a16:creationId xmlns:a16="http://schemas.microsoft.com/office/drawing/2014/main" id="{3633A035-197F-F9EE-C1D0-E2FD1B0BF38F}"/>
                </a:ext>
              </a:extLst>
            </p:cNvPr>
            <p:cNvSpPr>
              <a:spLocks noChangeArrowheads="1"/>
            </p:cNvSpPr>
            <p:nvPr/>
          </p:nvSpPr>
          <p:spPr bwMode="auto">
            <a:xfrm>
              <a:off x="6869" y="3236"/>
              <a:ext cx="8" cy="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7" name="Freeform 6">
              <a:extLst>
                <a:ext uri="{FF2B5EF4-FFF2-40B4-BE49-F238E27FC236}">
                  <a16:creationId xmlns:a16="http://schemas.microsoft.com/office/drawing/2014/main" id="{0BCC3A7F-6BF1-C712-B823-30DA50F90F54}"/>
                </a:ext>
              </a:extLst>
            </p:cNvPr>
            <p:cNvSpPr>
              <a:spLocks noEditPoints="1"/>
            </p:cNvSpPr>
            <p:nvPr/>
          </p:nvSpPr>
          <p:spPr bwMode="auto">
            <a:xfrm>
              <a:off x="6722" y="3088"/>
              <a:ext cx="304" cy="215"/>
            </a:xfrm>
            <a:custGeom>
              <a:avLst/>
              <a:gdLst>
                <a:gd name="T0" fmla="*/ 170 w 182"/>
                <a:gd name="T1" fmla="*/ 0 h 128"/>
                <a:gd name="T2" fmla="*/ 12 w 182"/>
                <a:gd name="T3" fmla="*/ 0 h 128"/>
                <a:gd name="T4" fmla="*/ 0 w 182"/>
                <a:gd name="T5" fmla="*/ 12 h 128"/>
                <a:gd name="T6" fmla="*/ 0 w 182"/>
                <a:gd name="T7" fmla="*/ 94 h 128"/>
                <a:gd name="T8" fmla="*/ 12 w 182"/>
                <a:gd name="T9" fmla="*/ 106 h 128"/>
                <a:gd name="T10" fmla="*/ 71 w 182"/>
                <a:gd name="T11" fmla="*/ 106 h 128"/>
                <a:gd name="T12" fmla="*/ 71 w 182"/>
                <a:gd name="T13" fmla="*/ 123 h 128"/>
                <a:gd name="T14" fmla="*/ 48 w 182"/>
                <a:gd name="T15" fmla="*/ 123 h 128"/>
                <a:gd name="T16" fmla="*/ 45 w 182"/>
                <a:gd name="T17" fmla="*/ 126 h 128"/>
                <a:gd name="T18" fmla="*/ 48 w 182"/>
                <a:gd name="T19" fmla="*/ 128 h 128"/>
                <a:gd name="T20" fmla="*/ 134 w 182"/>
                <a:gd name="T21" fmla="*/ 128 h 128"/>
                <a:gd name="T22" fmla="*/ 136 w 182"/>
                <a:gd name="T23" fmla="*/ 126 h 128"/>
                <a:gd name="T24" fmla="*/ 134 w 182"/>
                <a:gd name="T25" fmla="*/ 123 h 128"/>
                <a:gd name="T26" fmla="*/ 111 w 182"/>
                <a:gd name="T27" fmla="*/ 123 h 128"/>
                <a:gd name="T28" fmla="*/ 111 w 182"/>
                <a:gd name="T29" fmla="*/ 106 h 128"/>
                <a:gd name="T30" fmla="*/ 170 w 182"/>
                <a:gd name="T31" fmla="*/ 106 h 128"/>
                <a:gd name="T32" fmla="*/ 182 w 182"/>
                <a:gd name="T33" fmla="*/ 94 h 128"/>
                <a:gd name="T34" fmla="*/ 182 w 182"/>
                <a:gd name="T35" fmla="*/ 12 h 128"/>
                <a:gd name="T36" fmla="*/ 170 w 182"/>
                <a:gd name="T37" fmla="*/ 0 h 128"/>
                <a:gd name="T38" fmla="*/ 106 w 182"/>
                <a:gd name="T39" fmla="*/ 123 h 128"/>
                <a:gd name="T40" fmla="*/ 76 w 182"/>
                <a:gd name="T41" fmla="*/ 123 h 128"/>
                <a:gd name="T42" fmla="*/ 76 w 182"/>
                <a:gd name="T43" fmla="*/ 106 h 128"/>
                <a:gd name="T44" fmla="*/ 106 w 182"/>
                <a:gd name="T45" fmla="*/ 106 h 128"/>
                <a:gd name="T46" fmla="*/ 106 w 182"/>
                <a:gd name="T47" fmla="*/ 123 h 128"/>
                <a:gd name="T48" fmla="*/ 177 w 182"/>
                <a:gd name="T49" fmla="*/ 94 h 128"/>
                <a:gd name="T50" fmla="*/ 170 w 182"/>
                <a:gd name="T51" fmla="*/ 101 h 128"/>
                <a:gd name="T52" fmla="*/ 12 w 182"/>
                <a:gd name="T53" fmla="*/ 101 h 128"/>
                <a:gd name="T54" fmla="*/ 5 w 182"/>
                <a:gd name="T55" fmla="*/ 94 h 128"/>
                <a:gd name="T56" fmla="*/ 5 w 182"/>
                <a:gd name="T57" fmla="*/ 12 h 128"/>
                <a:gd name="T58" fmla="*/ 12 w 182"/>
                <a:gd name="T59" fmla="*/ 5 h 128"/>
                <a:gd name="T60" fmla="*/ 170 w 182"/>
                <a:gd name="T61" fmla="*/ 5 h 128"/>
                <a:gd name="T62" fmla="*/ 177 w 182"/>
                <a:gd name="T63" fmla="*/ 12 h 128"/>
                <a:gd name="T64" fmla="*/ 177 w 182"/>
                <a:gd name="T65" fmla="*/ 94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82" h="128">
                  <a:moveTo>
                    <a:pt x="170" y="0"/>
                  </a:moveTo>
                  <a:cubicBezTo>
                    <a:pt x="12" y="0"/>
                    <a:pt x="12" y="0"/>
                    <a:pt x="12" y="0"/>
                  </a:cubicBezTo>
                  <a:cubicBezTo>
                    <a:pt x="5" y="0"/>
                    <a:pt x="0" y="6"/>
                    <a:pt x="0" y="12"/>
                  </a:cubicBezTo>
                  <a:cubicBezTo>
                    <a:pt x="0" y="94"/>
                    <a:pt x="0" y="94"/>
                    <a:pt x="0" y="94"/>
                  </a:cubicBezTo>
                  <a:cubicBezTo>
                    <a:pt x="0" y="101"/>
                    <a:pt x="5" y="106"/>
                    <a:pt x="12" y="106"/>
                  </a:cubicBezTo>
                  <a:cubicBezTo>
                    <a:pt x="71" y="106"/>
                    <a:pt x="71" y="106"/>
                    <a:pt x="71" y="106"/>
                  </a:cubicBezTo>
                  <a:cubicBezTo>
                    <a:pt x="71" y="123"/>
                    <a:pt x="71" y="123"/>
                    <a:pt x="71" y="123"/>
                  </a:cubicBezTo>
                  <a:cubicBezTo>
                    <a:pt x="48" y="123"/>
                    <a:pt x="48" y="123"/>
                    <a:pt x="48" y="123"/>
                  </a:cubicBezTo>
                  <a:cubicBezTo>
                    <a:pt x="47" y="123"/>
                    <a:pt x="45" y="124"/>
                    <a:pt x="45" y="126"/>
                  </a:cubicBezTo>
                  <a:cubicBezTo>
                    <a:pt x="45" y="127"/>
                    <a:pt x="47" y="128"/>
                    <a:pt x="48" y="128"/>
                  </a:cubicBezTo>
                  <a:cubicBezTo>
                    <a:pt x="134" y="128"/>
                    <a:pt x="134" y="128"/>
                    <a:pt x="134" y="128"/>
                  </a:cubicBezTo>
                  <a:cubicBezTo>
                    <a:pt x="135" y="128"/>
                    <a:pt x="136" y="127"/>
                    <a:pt x="136" y="126"/>
                  </a:cubicBezTo>
                  <a:cubicBezTo>
                    <a:pt x="136" y="124"/>
                    <a:pt x="135" y="123"/>
                    <a:pt x="134" y="123"/>
                  </a:cubicBezTo>
                  <a:cubicBezTo>
                    <a:pt x="111" y="123"/>
                    <a:pt x="111" y="123"/>
                    <a:pt x="111" y="123"/>
                  </a:cubicBezTo>
                  <a:cubicBezTo>
                    <a:pt x="111" y="106"/>
                    <a:pt x="111" y="106"/>
                    <a:pt x="111" y="106"/>
                  </a:cubicBezTo>
                  <a:cubicBezTo>
                    <a:pt x="170" y="106"/>
                    <a:pt x="170" y="106"/>
                    <a:pt x="170" y="106"/>
                  </a:cubicBezTo>
                  <a:cubicBezTo>
                    <a:pt x="177" y="106"/>
                    <a:pt x="182" y="101"/>
                    <a:pt x="182" y="94"/>
                  </a:cubicBezTo>
                  <a:cubicBezTo>
                    <a:pt x="182" y="12"/>
                    <a:pt x="182" y="12"/>
                    <a:pt x="182" y="12"/>
                  </a:cubicBezTo>
                  <a:cubicBezTo>
                    <a:pt x="182" y="6"/>
                    <a:pt x="177" y="0"/>
                    <a:pt x="170" y="0"/>
                  </a:cubicBezTo>
                  <a:close/>
                  <a:moveTo>
                    <a:pt x="106" y="123"/>
                  </a:moveTo>
                  <a:cubicBezTo>
                    <a:pt x="76" y="123"/>
                    <a:pt x="76" y="123"/>
                    <a:pt x="76" y="123"/>
                  </a:cubicBezTo>
                  <a:cubicBezTo>
                    <a:pt x="76" y="106"/>
                    <a:pt x="76" y="106"/>
                    <a:pt x="76" y="106"/>
                  </a:cubicBezTo>
                  <a:cubicBezTo>
                    <a:pt x="106" y="106"/>
                    <a:pt x="106" y="106"/>
                    <a:pt x="106" y="106"/>
                  </a:cubicBezTo>
                  <a:lnTo>
                    <a:pt x="106" y="123"/>
                  </a:lnTo>
                  <a:close/>
                  <a:moveTo>
                    <a:pt x="177" y="94"/>
                  </a:moveTo>
                  <a:cubicBezTo>
                    <a:pt x="177" y="98"/>
                    <a:pt x="174" y="101"/>
                    <a:pt x="170" y="101"/>
                  </a:cubicBezTo>
                  <a:cubicBezTo>
                    <a:pt x="12" y="101"/>
                    <a:pt x="12" y="101"/>
                    <a:pt x="12" y="101"/>
                  </a:cubicBezTo>
                  <a:cubicBezTo>
                    <a:pt x="8" y="101"/>
                    <a:pt x="5" y="98"/>
                    <a:pt x="5" y="94"/>
                  </a:cubicBezTo>
                  <a:cubicBezTo>
                    <a:pt x="5" y="12"/>
                    <a:pt x="5" y="12"/>
                    <a:pt x="5" y="12"/>
                  </a:cubicBezTo>
                  <a:cubicBezTo>
                    <a:pt x="5" y="8"/>
                    <a:pt x="8" y="5"/>
                    <a:pt x="12" y="5"/>
                  </a:cubicBezTo>
                  <a:cubicBezTo>
                    <a:pt x="170" y="5"/>
                    <a:pt x="170" y="5"/>
                    <a:pt x="170" y="5"/>
                  </a:cubicBezTo>
                  <a:cubicBezTo>
                    <a:pt x="174" y="5"/>
                    <a:pt x="177" y="8"/>
                    <a:pt x="177" y="12"/>
                  </a:cubicBezTo>
                  <a:lnTo>
                    <a:pt x="177" y="9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grpSp>
      <p:sp>
        <p:nvSpPr>
          <p:cNvPr id="8" name="TextBox 7">
            <a:extLst>
              <a:ext uri="{FF2B5EF4-FFF2-40B4-BE49-F238E27FC236}">
                <a16:creationId xmlns:a16="http://schemas.microsoft.com/office/drawing/2014/main" id="{F10FF9C9-A7DF-930C-BB7A-F426435ACECD}"/>
              </a:ext>
            </a:extLst>
          </p:cNvPr>
          <p:cNvSpPr txBox="1"/>
          <p:nvPr/>
        </p:nvSpPr>
        <p:spPr>
          <a:xfrm>
            <a:off x="1007224" y="4007673"/>
            <a:ext cx="561633" cy="338550"/>
          </a:xfrm>
          <a:prstGeom prst="rect">
            <a:avLst/>
          </a:prstGeom>
          <a:noFill/>
        </p:spPr>
        <p:txBody>
          <a:bodyPr wrap="square" lIns="121917" tIns="60958" rIns="121917" bIns="60958"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1400" b="0" i="0" u="none" strike="noStrike" kern="0" cap="none" spc="0" normalizeH="0" baseline="0" noProof="0" dirty="0">
                <a:ln>
                  <a:noFill/>
                </a:ln>
                <a:solidFill>
                  <a:srgbClr val="808080"/>
                </a:solidFill>
                <a:effectLst/>
                <a:uLnTx/>
                <a:uFillTx/>
                <a:latin typeface="Arial"/>
                <a:ea typeface="+mn-ea"/>
                <a:cs typeface="+mn-cs"/>
              </a:rPr>
              <a:t>TV</a:t>
            </a:r>
          </a:p>
        </p:txBody>
      </p:sp>
      <p:graphicFrame>
        <p:nvGraphicFramePr>
          <p:cNvPr id="9" name="Chart 8">
            <a:extLst>
              <a:ext uri="{FF2B5EF4-FFF2-40B4-BE49-F238E27FC236}">
                <a16:creationId xmlns:a16="http://schemas.microsoft.com/office/drawing/2014/main" id="{078AA20E-F633-6EED-878E-194DFE646AA3}"/>
              </a:ext>
            </a:extLst>
          </p:cNvPr>
          <p:cNvGraphicFramePr/>
          <p:nvPr/>
        </p:nvGraphicFramePr>
        <p:xfrm>
          <a:off x="2319461" y="3049740"/>
          <a:ext cx="1752128" cy="1762396"/>
        </p:xfrm>
        <a:graphic>
          <a:graphicData uri="http://schemas.openxmlformats.org/drawingml/2006/chart">
            <c:chart xmlns:c="http://schemas.openxmlformats.org/drawingml/2006/chart" xmlns:r="http://schemas.openxmlformats.org/officeDocument/2006/relationships" r:id="rId8"/>
          </a:graphicData>
        </a:graphic>
      </p:graphicFrame>
      <p:sp>
        <p:nvSpPr>
          <p:cNvPr id="10" name="TextBox 9">
            <a:extLst>
              <a:ext uri="{FF2B5EF4-FFF2-40B4-BE49-F238E27FC236}">
                <a16:creationId xmlns:a16="http://schemas.microsoft.com/office/drawing/2014/main" id="{F3CF3041-4A7C-0B87-9B30-11495634819C}"/>
              </a:ext>
            </a:extLst>
          </p:cNvPr>
          <p:cNvSpPr txBox="1"/>
          <p:nvPr/>
        </p:nvSpPr>
        <p:spPr>
          <a:xfrm>
            <a:off x="2518332" y="4871558"/>
            <a:ext cx="1270000" cy="338550"/>
          </a:xfrm>
          <a:prstGeom prst="rect">
            <a:avLst/>
          </a:prstGeom>
          <a:noFill/>
        </p:spPr>
        <p:txBody>
          <a:bodyPr wrap="square" lIns="121917" tIns="60958" rIns="121917" bIns="60958"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1400" b="0" i="0" u="none" strike="noStrike" kern="0" cap="none" spc="0" normalizeH="0" baseline="0" noProof="0" dirty="0">
                <a:ln>
                  <a:noFill/>
                </a:ln>
                <a:solidFill>
                  <a:srgbClr val="808080"/>
                </a:solidFill>
                <a:effectLst/>
                <a:uLnTx/>
                <a:uFillTx/>
                <a:latin typeface="Arial"/>
                <a:ea typeface="+mn-ea"/>
                <a:cs typeface="+mn-cs"/>
              </a:rPr>
              <a:t>Social Media </a:t>
            </a:r>
          </a:p>
        </p:txBody>
      </p:sp>
      <p:graphicFrame>
        <p:nvGraphicFramePr>
          <p:cNvPr id="11" name="Chart 10">
            <a:extLst>
              <a:ext uri="{FF2B5EF4-FFF2-40B4-BE49-F238E27FC236}">
                <a16:creationId xmlns:a16="http://schemas.microsoft.com/office/drawing/2014/main" id="{F1B32691-89A5-FB5D-52C1-E570FEF73214}"/>
              </a:ext>
            </a:extLst>
          </p:cNvPr>
          <p:cNvGraphicFramePr/>
          <p:nvPr/>
        </p:nvGraphicFramePr>
        <p:xfrm>
          <a:off x="10017928" y="889404"/>
          <a:ext cx="1752128" cy="1762396"/>
        </p:xfrm>
        <a:graphic>
          <a:graphicData uri="http://schemas.openxmlformats.org/drawingml/2006/chart">
            <c:chart xmlns:c="http://schemas.openxmlformats.org/drawingml/2006/chart" xmlns:r="http://schemas.openxmlformats.org/officeDocument/2006/relationships" r:id="rId9"/>
          </a:graphicData>
        </a:graphic>
      </p:graphicFrame>
      <p:sp>
        <p:nvSpPr>
          <p:cNvPr id="12" name="TextBox 11">
            <a:extLst>
              <a:ext uri="{FF2B5EF4-FFF2-40B4-BE49-F238E27FC236}">
                <a16:creationId xmlns:a16="http://schemas.microsoft.com/office/drawing/2014/main" id="{DC4F8ECD-3F0E-ADD6-748F-9284CF31EB8C}"/>
              </a:ext>
            </a:extLst>
          </p:cNvPr>
          <p:cNvSpPr txBox="1"/>
          <p:nvPr/>
        </p:nvSpPr>
        <p:spPr>
          <a:xfrm>
            <a:off x="10258992" y="2703217"/>
            <a:ext cx="1270000" cy="338550"/>
          </a:xfrm>
          <a:prstGeom prst="rect">
            <a:avLst/>
          </a:prstGeom>
          <a:noFill/>
        </p:spPr>
        <p:txBody>
          <a:bodyPr wrap="square" lIns="121917" tIns="60958" rIns="121917" bIns="60958"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1400" b="0" i="0" u="none" strike="noStrike" kern="0" cap="none" spc="0" normalizeH="0" baseline="0" noProof="0" dirty="0">
                <a:ln>
                  <a:noFill/>
                </a:ln>
                <a:solidFill>
                  <a:srgbClr val="808080"/>
                </a:solidFill>
                <a:effectLst/>
                <a:uLnTx/>
                <a:uFillTx/>
                <a:latin typeface="Arial"/>
                <a:ea typeface="+mn-ea"/>
                <a:cs typeface="+mn-cs"/>
              </a:rPr>
              <a:t>Cinema</a:t>
            </a:r>
          </a:p>
        </p:txBody>
      </p:sp>
      <p:graphicFrame>
        <p:nvGraphicFramePr>
          <p:cNvPr id="13" name="Chart 12">
            <a:extLst>
              <a:ext uri="{FF2B5EF4-FFF2-40B4-BE49-F238E27FC236}">
                <a16:creationId xmlns:a16="http://schemas.microsoft.com/office/drawing/2014/main" id="{83C28733-D40B-0E9A-D503-9B2876174A98}"/>
              </a:ext>
            </a:extLst>
          </p:cNvPr>
          <p:cNvGraphicFramePr/>
          <p:nvPr/>
        </p:nvGraphicFramePr>
        <p:xfrm>
          <a:off x="8192435" y="3067597"/>
          <a:ext cx="1752128" cy="1762396"/>
        </p:xfrm>
        <a:graphic>
          <a:graphicData uri="http://schemas.openxmlformats.org/drawingml/2006/chart">
            <c:chart xmlns:c="http://schemas.openxmlformats.org/drawingml/2006/chart" xmlns:r="http://schemas.openxmlformats.org/officeDocument/2006/relationships" r:id="rId10"/>
          </a:graphicData>
        </a:graphic>
      </p:graphicFrame>
      <p:sp>
        <p:nvSpPr>
          <p:cNvPr id="14" name="TextBox 13">
            <a:extLst>
              <a:ext uri="{FF2B5EF4-FFF2-40B4-BE49-F238E27FC236}">
                <a16:creationId xmlns:a16="http://schemas.microsoft.com/office/drawing/2014/main" id="{FF785048-18FD-149D-6E4B-92AFAAE0665A}"/>
              </a:ext>
            </a:extLst>
          </p:cNvPr>
          <p:cNvSpPr txBox="1"/>
          <p:nvPr/>
        </p:nvSpPr>
        <p:spPr>
          <a:xfrm>
            <a:off x="8433500" y="4881410"/>
            <a:ext cx="1270000" cy="338550"/>
          </a:xfrm>
          <a:prstGeom prst="rect">
            <a:avLst/>
          </a:prstGeom>
          <a:noFill/>
        </p:spPr>
        <p:txBody>
          <a:bodyPr wrap="square" lIns="121917" tIns="60958" rIns="121917" bIns="60958"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1400" b="0" i="0" u="none" strike="noStrike" kern="0" cap="none" spc="0" normalizeH="0" baseline="0" noProof="0" dirty="0">
                <a:ln>
                  <a:noFill/>
                </a:ln>
                <a:solidFill>
                  <a:srgbClr val="808080"/>
                </a:solidFill>
                <a:effectLst/>
                <a:uLnTx/>
                <a:uFillTx/>
                <a:latin typeface="Arial"/>
                <a:ea typeface="+mn-ea"/>
                <a:cs typeface="+mn-cs"/>
              </a:rPr>
              <a:t>YouTube</a:t>
            </a:r>
          </a:p>
        </p:txBody>
      </p:sp>
      <p:graphicFrame>
        <p:nvGraphicFramePr>
          <p:cNvPr id="21" name="Chart 20">
            <a:extLst>
              <a:ext uri="{FF2B5EF4-FFF2-40B4-BE49-F238E27FC236}">
                <a16:creationId xmlns:a16="http://schemas.microsoft.com/office/drawing/2014/main" id="{8DA0ADBA-EFEB-081E-11A0-C0EC845C7479}"/>
              </a:ext>
            </a:extLst>
          </p:cNvPr>
          <p:cNvGraphicFramePr/>
          <p:nvPr/>
        </p:nvGraphicFramePr>
        <p:xfrm>
          <a:off x="8109278" y="860535"/>
          <a:ext cx="1752128" cy="1762396"/>
        </p:xfrm>
        <a:graphic>
          <a:graphicData uri="http://schemas.openxmlformats.org/drawingml/2006/chart">
            <c:chart xmlns:c="http://schemas.openxmlformats.org/drawingml/2006/chart" xmlns:r="http://schemas.openxmlformats.org/officeDocument/2006/relationships" r:id="rId11"/>
          </a:graphicData>
        </a:graphic>
      </p:graphicFrame>
      <p:sp>
        <p:nvSpPr>
          <p:cNvPr id="22" name="TextBox 21">
            <a:extLst>
              <a:ext uri="{FF2B5EF4-FFF2-40B4-BE49-F238E27FC236}">
                <a16:creationId xmlns:a16="http://schemas.microsoft.com/office/drawing/2014/main" id="{62318A44-9B81-7FAD-1859-14F63D88E713}"/>
              </a:ext>
            </a:extLst>
          </p:cNvPr>
          <p:cNvSpPr txBox="1"/>
          <p:nvPr/>
        </p:nvSpPr>
        <p:spPr>
          <a:xfrm>
            <a:off x="8350342" y="2674348"/>
            <a:ext cx="1270000" cy="338550"/>
          </a:xfrm>
          <a:prstGeom prst="rect">
            <a:avLst/>
          </a:prstGeom>
          <a:noFill/>
        </p:spPr>
        <p:txBody>
          <a:bodyPr wrap="square" lIns="121917" tIns="60958" rIns="121917" bIns="60958"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1400" b="0" i="0" u="none" strike="noStrike" kern="0" cap="none" spc="0" normalizeH="0" baseline="0" noProof="0" dirty="0">
                <a:ln>
                  <a:noFill/>
                </a:ln>
                <a:solidFill>
                  <a:srgbClr val="808080"/>
                </a:solidFill>
                <a:effectLst/>
                <a:uLnTx/>
                <a:uFillTx/>
                <a:latin typeface="Arial"/>
                <a:ea typeface="+mn-ea"/>
                <a:cs typeface="+mn-cs"/>
              </a:rPr>
              <a:t>Search</a:t>
            </a:r>
          </a:p>
        </p:txBody>
      </p:sp>
      <p:graphicFrame>
        <p:nvGraphicFramePr>
          <p:cNvPr id="23" name="Chart 22">
            <a:extLst>
              <a:ext uri="{FF2B5EF4-FFF2-40B4-BE49-F238E27FC236}">
                <a16:creationId xmlns:a16="http://schemas.microsoft.com/office/drawing/2014/main" id="{83EECDBF-EC18-3122-E106-0270BEDD6C8C}"/>
              </a:ext>
            </a:extLst>
          </p:cNvPr>
          <p:cNvGraphicFramePr/>
          <p:nvPr/>
        </p:nvGraphicFramePr>
        <p:xfrm>
          <a:off x="4338303" y="3096737"/>
          <a:ext cx="1752128" cy="1762396"/>
        </p:xfrm>
        <a:graphic>
          <a:graphicData uri="http://schemas.openxmlformats.org/drawingml/2006/chart">
            <c:chart xmlns:c="http://schemas.openxmlformats.org/drawingml/2006/chart" xmlns:r="http://schemas.openxmlformats.org/officeDocument/2006/relationships" r:id="rId12"/>
          </a:graphicData>
        </a:graphic>
      </p:graphicFrame>
      <p:sp>
        <p:nvSpPr>
          <p:cNvPr id="24" name="TextBox 23">
            <a:extLst>
              <a:ext uri="{FF2B5EF4-FFF2-40B4-BE49-F238E27FC236}">
                <a16:creationId xmlns:a16="http://schemas.microsoft.com/office/drawing/2014/main" id="{F44FDB5E-6940-F7B4-488F-BB524AD8EAFE}"/>
              </a:ext>
            </a:extLst>
          </p:cNvPr>
          <p:cNvSpPr txBox="1"/>
          <p:nvPr/>
        </p:nvSpPr>
        <p:spPr>
          <a:xfrm>
            <a:off x="4579368" y="4910550"/>
            <a:ext cx="1270000" cy="338550"/>
          </a:xfrm>
          <a:prstGeom prst="rect">
            <a:avLst/>
          </a:prstGeom>
          <a:noFill/>
        </p:spPr>
        <p:txBody>
          <a:bodyPr wrap="square" lIns="121917" tIns="60958" rIns="121917" bIns="60958"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1400" b="0" i="0" u="none" strike="noStrike" kern="0" cap="none" spc="0" normalizeH="0" baseline="0" noProof="0" dirty="0">
                <a:ln>
                  <a:noFill/>
                </a:ln>
                <a:solidFill>
                  <a:srgbClr val="808080"/>
                </a:solidFill>
                <a:effectLst/>
                <a:uLnTx/>
                <a:uFillTx/>
                <a:latin typeface="Arial"/>
                <a:ea typeface="+mn-ea"/>
                <a:cs typeface="+mn-cs"/>
              </a:rPr>
              <a:t>Outdoor</a:t>
            </a:r>
          </a:p>
        </p:txBody>
      </p:sp>
      <p:graphicFrame>
        <p:nvGraphicFramePr>
          <p:cNvPr id="25" name="Chart 24">
            <a:extLst>
              <a:ext uri="{FF2B5EF4-FFF2-40B4-BE49-F238E27FC236}">
                <a16:creationId xmlns:a16="http://schemas.microsoft.com/office/drawing/2014/main" id="{846B9474-9C2C-CC9D-2393-2BE3A1F656EC}"/>
              </a:ext>
            </a:extLst>
          </p:cNvPr>
          <p:cNvGraphicFramePr/>
          <p:nvPr/>
        </p:nvGraphicFramePr>
        <p:xfrm>
          <a:off x="6309258" y="3093184"/>
          <a:ext cx="1752128" cy="1762396"/>
        </p:xfrm>
        <a:graphic>
          <a:graphicData uri="http://schemas.openxmlformats.org/drawingml/2006/chart">
            <c:chart xmlns:c="http://schemas.openxmlformats.org/drawingml/2006/chart" xmlns:r="http://schemas.openxmlformats.org/officeDocument/2006/relationships" r:id="rId13"/>
          </a:graphicData>
        </a:graphic>
      </p:graphicFrame>
      <p:sp>
        <p:nvSpPr>
          <p:cNvPr id="26" name="TextBox 25">
            <a:extLst>
              <a:ext uri="{FF2B5EF4-FFF2-40B4-BE49-F238E27FC236}">
                <a16:creationId xmlns:a16="http://schemas.microsoft.com/office/drawing/2014/main" id="{2981C1D8-0CCC-BA1D-CFBC-BBF6E77F42CD}"/>
              </a:ext>
            </a:extLst>
          </p:cNvPr>
          <p:cNvSpPr txBox="1"/>
          <p:nvPr/>
        </p:nvSpPr>
        <p:spPr>
          <a:xfrm>
            <a:off x="6550324" y="4906997"/>
            <a:ext cx="1270000" cy="338550"/>
          </a:xfrm>
          <a:prstGeom prst="rect">
            <a:avLst/>
          </a:prstGeom>
          <a:noFill/>
        </p:spPr>
        <p:txBody>
          <a:bodyPr wrap="square" lIns="121917" tIns="60958" rIns="121917" bIns="60958"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1400" b="0" i="0" u="none" strike="noStrike" kern="0" cap="none" spc="0" normalizeH="0" baseline="0" noProof="0" dirty="0">
                <a:ln>
                  <a:noFill/>
                </a:ln>
                <a:solidFill>
                  <a:srgbClr val="808080"/>
                </a:solidFill>
                <a:effectLst/>
                <a:uLnTx/>
                <a:uFillTx/>
                <a:latin typeface="Arial"/>
                <a:ea typeface="+mn-ea"/>
                <a:cs typeface="+mn-cs"/>
              </a:rPr>
              <a:t>Direct Mail</a:t>
            </a:r>
          </a:p>
        </p:txBody>
      </p:sp>
      <p:graphicFrame>
        <p:nvGraphicFramePr>
          <p:cNvPr id="27" name="Chart 26">
            <a:extLst>
              <a:ext uri="{FF2B5EF4-FFF2-40B4-BE49-F238E27FC236}">
                <a16:creationId xmlns:a16="http://schemas.microsoft.com/office/drawing/2014/main" id="{289792A5-E91D-BD2A-4590-5DE0D136183B}"/>
              </a:ext>
            </a:extLst>
          </p:cNvPr>
          <p:cNvGraphicFramePr/>
          <p:nvPr/>
        </p:nvGraphicFramePr>
        <p:xfrm>
          <a:off x="10039215" y="3093184"/>
          <a:ext cx="1752128" cy="1762396"/>
        </p:xfrm>
        <a:graphic>
          <a:graphicData uri="http://schemas.openxmlformats.org/drawingml/2006/chart">
            <c:chart xmlns:c="http://schemas.openxmlformats.org/drawingml/2006/chart" xmlns:r="http://schemas.openxmlformats.org/officeDocument/2006/relationships" r:id="rId14"/>
          </a:graphicData>
        </a:graphic>
      </p:graphicFrame>
      <p:sp>
        <p:nvSpPr>
          <p:cNvPr id="28" name="TextBox 27">
            <a:extLst>
              <a:ext uri="{FF2B5EF4-FFF2-40B4-BE49-F238E27FC236}">
                <a16:creationId xmlns:a16="http://schemas.microsoft.com/office/drawing/2014/main" id="{CD2624DC-5E7C-558C-DF20-0FF998B914D0}"/>
              </a:ext>
            </a:extLst>
          </p:cNvPr>
          <p:cNvSpPr txBox="1"/>
          <p:nvPr/>
        </p:nvSpPr>
        <p:spPr>
          <a:xfrm>
            <a:off x="10280279" y="4906997"/>
            <a:ext cx="1270000" cy="338550"/>
          </a:xfrm>
          <a:prstGeom prst="rect">
            <a:avLst/>
          </a:prstGeom>
          <a:noFill/>
        </p:spPr>
        <p:txBody>
          <a:bodyPr wrap="square" lIns="121917" tIns="60958" rIns="121917" bIns="60958"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1400" b="0" i="0" u="none" strike="noStrike" kern="0" cap="none" spc="0" normalizeH="0" baseline="0" noProof="0" dirty="0">
                <a:ln>
                  <a:noFill/>
                </a:ln>
                <a:solidFill>
                  <a:srgbClr val="808080"/>
                </a:solidFill>
                <a:effectLst/>
                <a:uLnTx/>
                <a:uFillTx/>
                <a:latin typeface="Arial"/>
                <a:ea typeface="+mn-ea"/>
                <a:cs typeface="+mn-cs"/>
              </a:rPr>
              <a:t>Websites</a:t>
            </a:r>
          </a:p>
        </p:txBody>
      </p:sp>
      <p:grpSp>
        <p:nvGrpSpPr>
          <p:cNvPr id="30" name="Group 29">
            <a:extLst>
              <a:ext uri="{FF2B5EF4-FFF2-40B4-BE49-F238E27FC236}">
                <a16:creationId xmlns:a16="http://schemas.microsoft.com/office/drawing/2014/main" id="{BEFAE210-1CDA-FD28-5904-593914AE3FAB}"/>
              </a:ext>
            </a:extLst>
          </p:cNvPr>
          <p:cNvGrpSpPr/>
          <p:nvPr/>
        </p:nvGrpSpPr>
        <p:grpSpPr>
          <a:xfrm>
            <a:off x="10654916" y="3768801"/>
            <a:ext cx="419125" cy="414160"/>
            <a:chOff x="11134618" y="2265484"/>
            <a:chExt cx="419125" cy="414160"/>
          </a:xfrm>
        </p:grpSpPr>
        <p:sp>
          <p:nvSpPr>
            <p:cNvPr id="31" name="Freeform 82">
              <a:extLst>
                <a:ext uri="{FF2B5EF4-FFF2-40B4-BE49-F238E27FC236}">
                  <a16:creationId xmlns:a16="http://schemas.microsoft.com/office/drawing/2014/main" id="{2A590D63-0897-A9EA-7886-FDC5A970F272}"/>
                </a:ext>
              </a:extLst>
            </p:cNvPr>
            <p:cNvSpPr>
              <a:spLocks noEditPoints="1"/>
            </p:cNvSpPr>
            <p:nvPr/>
          </p:nvSpPr>
          <p:spPr bwMode="auto">
            <a:xfrm>
              <a:off x="11177457" y="2419944"/>
              <a:ext cx="96651" cy="161796"/>
            </a:xfrm>
            <a:custGeom>
              <a:avLst/>
              <a:gdLst>
                <a:gd name="T0" fmla="*/ 1323 w 1655"/>
                <a:gd name="T1" fmla="*/ 209 h 2533"/>
                <a:gd name="T2" fmla="*/ 1277 w 1655"/>
                <a:gd name="T3" fmla="*/ 233 h 2533"/>
                <a:gd name="T4" fmla="*/ 219 w 1655"/>
                <a:gd name="T5" fmla="*/ 1242 h 2533"/>
                <a:gd name="T6" fmla="*/ 205 w 1655"/>
                <a:gd name="T7" fmla="*/ 1296 h 2533"/>
                <a:gd name="T8" fmla="*/ 221 w 1655"/>
                <a:gd name="T9" fmla="*/ 1349 h 2533"/>
                <a:gd name="T10" fmla="*/ 1279 w 1655"/>
                <a:gd name="T11" fmla="*/ 2302 h 2533"/>
                <a:gd name="T12" fmla="*/ 1323 w 1655"/>
                <a:gd name="T13" fmla="*/ 2324 h 2533"/>
                <a:gd name="T14" fmla="*/ 1377 w 1655"/>
                <a:gd name="T15" fmla="*/ 2324 h 2533"/>
                <a:gd name="T16" fmla="*/ 1424 w 1655"/>
                <a:gd name="T17" fmla="*/ 2294 h 2533"/>
                <a:gd name="T18" fmla="*/ 1450 w 1655"/>
                <a:gd name="T19" fmla="*/ 2235 h 2533"/>
                <a:gd name="T20" fmla="*/ 1436 w 1655"/>
                <a:gd name="T21" fmla="*/ 2175 h 2533"/>
                <a:gd name="T22" fmla="*/ 543 w 1655"/>
                <a:gd name="T23" fmla="*/ 1365 h 2533"/>
                <a:gd name="T24" fmla="*/ 511 w 1655"/>
                <a:gd name="T25" fmla="*/ 1319 h 2533"/>
                <a:gd name="T26" fmla="*/ 511 w 1655"/>
                <a:gd name="T27" fmla="*/ 1264 h 2533"/>
                <a:gd name="T28" fmla="*/ 539 w 1655"/>
                <a:gd name="T29" fmla="*/ 1216 h 2533"/>
                <a:gd name="T30" fmla="*/ 1436 w 1655"/>
                <a:gd name="T31" fmla="*/ 362 h 2533"/>
                <a:gd name="T32" fmla="*/ 1450 w 1655"/>
                <a:gd name="T33" fmla="*/ 311 h 2533"/>
                <a:gd name="T34" fmla="*/ 1438 w 1655"/>
                <a:gd name="T35" fmla="*/ 259 h 2533"/>
                <a:gd name="T36" fmla="*/ 1403 w 1655"/>
                <a:gd name="T37" fmla="*/ 221 h 2533"/>
                <a:gd name="T38" fmla="*/ 1351 w 1655"/>
                <a:gd name="T39" fmla="*/ 205 h 2533"/>
                <a:gd name="T40" fmla="*/ 1357 w 1655"/>
                <a:gd name="T41" fmla="*/ 0 h 2533"/>
                <a:gd name="T42" fmla="*/ 1452 w 1655"/>
                <a:gd name="T43" fmla="*/ 18 h 2533"/>
                <a:gd name="T44" fmla="*/ 1536 w 1655"/>
                <a:gd name="T45" fmla="*/ 64 h 2533"/>
                <a:gd name="T46" fmla="*/ 1601 w 1655"/>
                <a:gd name="T47" fmla="*/ 134 h 2533"/>
                <a:gd name="T48" fmla="*/ 1643 w 1655"/>
                <a:gd name="T49" fmla="*/ 221 h 2533"/>
                <a:gd name="T50" fmla="*/ 1655 w 1655"/>
                <a:gd name="T51" fmla="*/ 317 h 2533"/>
                <a:gd name="T52" fmla="*/ 1639 w 1655"/>
                <a:gd name="T53" fmla="*/ 412 h 2533"/>
                <a:gd name="T54" fmla="*/ 1593 w 1655"/>
                <a:gd name="T55" fmla="*/ 496 h 2533"/>
                <a:gd name="T56" fmla="*/ 762 w 1655"/>
                <a:gd name="T57" fmla="*/ 1288 h 2533"/>
                <a:gd name="T58" fmla="*/ 1591 w 1655"/>
                <a:gd name="T59" fmla="*/ 2036 h 2533"/>
                <a:gd name="T60" fmla="*/ 1641 w 1655"/>
                <a:gd name="T61" fmla="*/ 2131 h 2533"/>
                <a:gd name="T62" fmla="*/ 1655 w 1655"/>
                <a:gd name="T63" fmla="*/ 2235 h 2533"/>
                <a:gd name="T64" fmla="*/ 1635 w 1655"/>
                <a:gd name="T65" fmla="*/ 2338 h 2533"/>
                <a:gd name="T66" fmla="*/ 1578 w 1655"/>
                <a:gd name="T67" fmla="*/ 2430 h 2533"/>
                <a:gd name="T68" fmla="*/ 1496 w 1655"/>
                <a:gd name="T69" fmla="*/ 2495 h 2533"/>
                <a:gd name="T70" fmla="*/ 1401 w 1655"/>
                <a:gd name="T71" fmla="*/ 2529 h 2533"/>
                <a:gd name="T72" fmla="*/ 1291 w 1655"/>
                <a:gd name="T73" fmla="*/ 2527 h 2533"/>
                <a:gd name="T74" fmla="*/ 1188 w 1655"/>
                <a:gd name="T75" fmla="*/ 2489 h 2533"/>
                <a:gd name="T76" fmla="*/ 102 w 1655"/>
                <a:gd name="T77" fmla="*/ 1524 h 2533"/>
                <a:gd name="T78" fmla="*/ 38 w 1655"/>
                <a:gd name="T79" fmla="*/ 1445 h 2533"/>
                <a:gd name="T80" fmla="*/ 4 w 1655"/>
                <a:gd name="T81" fmla="*/ 1349 h 2533"/>
                <a:gd name="T82" fmla="*/ 2 w 1655"/>
                <a:gd name="T83" fmla="*/ 1248 h 2533"/>
                <a:gd name="T84" fmla="*/ 34 w 1655"/>
                <a:gd name="T85" fmla="*/ 1150 h 2533"/>
                <a:gd name="T86" fmla="*/ 96 w 1655"/>
                <a:gd name="T87" fmla="*/ 1071 h 2533"/>
                <a:gd name="T88" fmla="*/ 1174 w 1655"/>
                <a:gd name="T89" fmla="*/ 54 h 2533"/>
                <a:gd name="T90" fmla="*/ 1261 w 1655"/>
                <a:gd name="T91" fmla="*/ 12 h 2533"/>
                <a:gd name="T92" fmla="*/ 1357 w 1655"/>
                <a:gd name="T93" fmla="*/ 0 h 25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655" h="2533">
                  <a:moveTo>
                    <a:pt x="1349" y="205"/>
                  </a:moveTo>
                  <a:lnTo>
                    <a:pt x="1323" y="209"/>
                  </a:lnTo>
                  <a:lnTo>
                    <a:pt x="1299" y="217"/>
                  </a:lnTo>
                  <a:lnTo>
                    <a:pt x="1277" y="233"/>
                  </a:lnTo>
                  <a:lnTo>
                    <a:pt x="237" y="1220"/>
                  </a:lnTo>
                  <a:lnTo>
                    <a:pt x="219" y="1242"/>
                  </a:lnTo>
                  <a:lnTo>
                    <a:pt x="209" y="1268"/>
                  </a:lnTo>
                  <a:lnTo>
                    <a:pt x="205" y="1296"/>
                  </a:lnTo>
                  <a:lnTo>
                    <a:pt x="209" y="1323"/>
                  </a:lnTo>
                  <a:lnTo>
                    <a:pt x="221" y="1349"/>
                  </a:lnTo>
                  <a:lnTo>
                    <a:pt x="239" y="1371"/>
                  </a:lnTo>
                  <a:lnTo>
                    <a:pt x="1279" y="2302"/>
                  </a:lnTo>
                  <a:lnTo>
                    <a:pt x="1299" y="2316"/>
                  </a:lnTo>
                  <a:lnTo>
                    <a:pt x="1323" y="2324"/>
                  </a:lnTo>
                  <a:lnTo>
                    <a:pt x="1349" y="2328"/>
                  </a:lnTo>
                  <a:lnTo>
                    <a:pt x="1377" y="2324"/>
                  </a:lnTo>
                  <a:lnTo>
                    <a:pt x="1403" y="2312"/>
                  </a:lnTo>
                  <a:lnTo>
                    <a:pt x="1424" y="2294"/>
                  </a:lnTo>
                  <a:lnTo>
                    <a:pt x="1442" y="2266"/>
                  </a:lnTo>
                  <a:lnTo>
                    <a:pt x="1450" y="2235"/>
                  </a:lnTo>
                  <a:lnTo>
                    <a:pt x="1448" y="2203"/>
                  </a:lnTo>
                  <a:lnTo>
                    <a:pt x="1436" y="2175"/>
                  </a:lnTo>
                  <a:lnTo>
                    <a:pt x="1416" y="2149"/>
                  </a:lnTo>
                  <a:lnTo>
                    <a:pt x="543" y="1365"/>
                  </a:lnTo>
                  <a:lnTo>
                    <a:pt x="523" y="1345"/>
                  </a:lnTo>
                  <a:lnTo>
                    <a:pt x="511" y="1319"/>
                  </a:lnTo>
                  <a:lnTo>
                    <a:pt x="507" y="1292"/>
                  </a:lnTo>
                  <a:lnTo>
                    <a:pt x="511" y="1264"/>
                  </a:lnTo>
                  <a:lnTo>
                    <a:pt x="523" y="1238"/>
                  </a:lnTo>
                  <a:lnTo>
                    <a:pt x="539" y="1216"/>
                  </a:lnTo>
                  <a:lnTo>
                    <a:pt x="1418" y="382"/>
                  </a:lnTo>
                  <a:lnTo>
                    <a:pt x="1436" y="362"/>
                  </a:lnTo>
                  <a:lnTo>
                    <a:pt x="1446" y="337"/>
                  </a:lnTo>
                  <a:lnTo>
                    <a:pt x="1450" y="311"/>
                  </a:lnTo>
                  <a:lnTo>
                    <a:pt x="1448" y="285"/>
                  </a:lnTo>
                  <a:lnTo>
                    <a:pt x="1438" y="259"/>
                  </a:lnTo>
                  <a:lnTo>
                    <a:pt x="1422" y="237"/>
                  </a:lnTo>
                  <a:lnTo>
                    <a:pt x="1403" y="221"/>
                  </a:lnTo>
                  <a:lnTo>
                    <a:pt x="1377" y="209"/>
                  </a:lnTo>
                  <a:lnTo>
                    <a:pt x="1351" y="205"/>
                  </a:lnTo>
                  <a:lnTo>
                    <a:pt x="1349" y="205"/>
                  </a:lnTo>
                  <a:close/>
                  <a:moveTo>
                    <a:pt x="1357" y="0"/>
                  </a:moveTo>
                  <a:lnTo>
                    <a:pt x="1405" y="4"/>
                  </a:lnTo>
                  <a:lnTo>
                    <a:pt x="1452" y="18"/>
                  </a:lnTo>
                  <a:lnTo>
                    <a:pt x="1496" y="36"/>
                  </a:lnTo>
                  <a:lnTo>
                    <a:pt x="1536" y="64"/>
                  </a:lnTo>
                  <a:lnTo>
                    <a:pt x="1572" y="96"/>
                  </a:lnTo>
                  <a:lnTo>
                    <a:pt x="1601" y="134"/>
                  </a:lnTo>
                  <a:lnTo>
                    <a:pt x="1627" y="175"/>
                  </a:lnTo>
                  <a:lnTo>
                    <a:pt x="1643" y="221"/>
                  </a:lnTo>
                  <a:lnTo>
                    <a:pt x="1653" y="267"/>
                  </a:lnTo>
                  <a:lnTo>
                    <a:pt x="1655" y="317"/>
                  </a:lnTo>
                  <a:lnTo>
                    <a:pt x="1651" y="364"/>
                  </a:lnTo>
                  <a:lnTo>
                    <a:pt x="1639" y="412"/>
                  </a:lnTo>
                  <a:lnTo>
                    <a:pt x="1619" y="456"/>
                  </a:lnTo>
                  <a:lnTo>
                    <a:pt x="1593" y="496"/>
                  </a:lnTo>
                  <a:lnTo>
                    <a:pt x="1560" y="532"/>
                  </a:lnTo>
                  <a:lnTo>
                    <a:pt x="762" y="1288"/>
                  </a:lnTo>
                  <a:lnTo>
                    <a:pt x="1554" y="1996"/>
                  </a:lnTo>
                  <a:lnTo>
                    <a:pt x="1591" y="2036"/>
                  </a:lnTo>
                  <a:lnTo>
                    <a:pt x="1621" y="2081"/>
                  </a:lnTo>
                  <a:lnTo>
                    <a:pt x="1641" y="2131"/>
                  </a:lnTo>
                  <a:lnTo>
                    <a:pt x="1653" y="2181"/>
                  </a:lnTo>
                  <a:lnTo>
                    <a:pt x="1655" y="2235"/>
                  </a:lnTo>
                  <a:lnTo>
                    <a:pt x="1649" y="2286"/>
                  </a:lnTo>
                  <a:lnTo>
                    <a:pt x="1635" y="2338"/>
                  </a:lnTo>
                  <a:lnTo>
                    <a:pt x="1611" y="2386"/>
                  </a:lnTo>
                  <a:lnTo>
                    <a:pt x="1578" y="2430"/>
                  </a:lnTo>
                  <a:lnTo>
                    <a:pt x="1540" y="2465"/>
                  </a:lnTo>
                  <a:lnTo>
                    <a:pt x="1496" y="2495"/>
                  </a:lnTo>
                  <a:lnTo>
                    <a:pt x="1450" y="2515"/>
                  </a:lnTo>
                  <a:lnTo>
                    <a:pt x="1401" y="2529"/>
                  </a:lnTo>
                  <a:lnTo>
                    <a:pt x="1349" y="2533"/>
                  </a:lnTo>
                  <a:lnTo>
                    <a:pt x="1291" y="2527"/>
                  </a:lnTo>
                  <a:lnTo>
                    <a:pt x="1237" y="2513"/>
                  </a:lnTo>
                  <a:lnTo>
                    <a:pt x="1188" y="2489"/>
                  </a:lnTo>
                  <a:lnTo>
                    <a:pt x="1142" y="2455"/>
                  </a:lnTo>
                  <a:lnTo>
                    <a:pt x="102" y="1524"/>
                  </a:lnTo>
                  <a:lnTo>
                    <a:pt x="68" y="1486"/>
                  </a:lnTo>
                  <a:lnTo>
                    <a:pt x="38" y="1445"/>
                  </a:lnTo>
                  <a:lnTo>
                    <a:pt x="18" y="1399"/>
                  </a:lnTo>
                  <a:lnTo>
                    <a:pt x="4" y="1349"/>
                  </a:lnTo>
                  <a:lnTo>
                    <a:pt x="0" y="1297"/>
                  </a:lnTo>
                  <a:lnTo>
                    <a:pt x="2" y="1248"/>
                  </a:lnTo>
                  <a:lnTo>
                    <a:pt x="14" y="1198"/>
                  </a:lnTo>
                  <a:lnTo>
                    <a:pt x="34" y="1150"/>
                  </a:lnTo>
                  <a:lnTo>
                    <a:pt x="62" y="1108"/>
                  </a:lnTo>
                  <a:lnTo>
                    <a:pt x="96" y="1071"/>
                  </a:lnTo>
                  <a:lnTo>
                    <a:pt x="1136" y="84"/>
                  </a:lnTo>
                  <a:lnTo>
                    <a:pt x="1174" y="54"/>
                  </a:lnTo>
                  <a:lnTo>
                    <a:pt x="1216" y="30"/>
                  </a:lnTo>
                  <a:lnTo>
                    <a:pt x="1261" y="12"/>
                  </a:lnTo>
                  <a:lnTo>
                    <a:pt x="1307" y="2"/>
                  </a:lnTo>
                  <a:lnTo>
                    <a:pt x="1357"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32" name="Freeform 83">
              <a:extLst>
                <a:ext uri="{FF2B5EF4-FFF2-40B4-BE49-F238E27FC236}">
                  <a16:creationId xmlns:a16="http://schemas.microsoft.com/office/drawing/2014/main" id="{F0AEAF08-9B8D-CD9E-A050-0FB196DB75D2}"/>
                </a:ext>
              </a:extLst>
            </p:cNvPr>
            <p:cNvSpPr>
              <a:spLocks noEditPoints="1"/>
            </p:cNvSpPr>
            <p:nvPr/>
          </p:nvSpPr>
          <p:spPr bwMode="auto">
            <a:xfrm>
              <a:off x="11404534" y="2419944"/>
              <a:ext cx="96768" cy="161796"/>
            </a:xfrm>
            <a:custGeom>
              <a:avLst/>
              <a:gdLst>
                <a:gd name="T0" fmla="*/ 282 w 1657"/>
                <a:gd name="T1" fmla="*/ 209 h 2533"/>
                <a:gd name="T2" fmla="*/ 235 w 1657"/>
                <a:gd name="T3" fmla="*/ 237 h 2533"/>
                <a:gd name="T4" fmla="*/ 207 w 1657"/>
                <a:gd name="T5" fmla="*/ 295 h 2533"/>
                <a:gd name="T6" fmla="*/ 219 w 1657"/>
                <a:gd name="T7" fmla="*/ 356 h 2533"/>
                <a:gd name="T8" fmla="*/ 1116 w 1657"/>
                <a:gd name="T9" fmla="*/ 1216 h 2533"/>
                <a:gd name="T10" fmla="*/ 1146 w 1657"/>
                <a:gd name="T11" fmla="*/ 1264 h 2533"/>
                <a:gd name="T12" fmla="*/ 1144 w 1657"/>
                <a:gd name="T13" fmla="*/ 1319 h 2533"/>
                <a:gd name="T14" fmla="*/ 1114 w 1657"/>
                <a:gd name="T15" fmla="*/ 1365 h 2533"/>
                <a:gd name="T16" fmla="*/ 219 w 1657"/>
                <a:gd name="T17" fmla="*/ 2175 h 2533"/>
                <a:gd name="T18" fmla="*/ 207 w 1657"/>
                <a:gd name="T19" fmla="*/ 2235 h 2533"/>
                <a:gd name="T20" fmla="*/ 233 w 1657"/>
                <a:gd name="T21" fmla="*/ 2294 h 2533"/>
                <a:gd name="T22" fmla="*/ 280 w 1657"/>
                <a:gd name="T23" fmla="*/ 2324 h 2533"/>
                <a:gd name="T24" fmla="*/ 308 w 1657"/>
                <a:gd name="T25" fmla="*/ 2328 h 2533"/>
                <a:gd name="T26" fmla="*/ 356 w 1657"/>
                <a:gd name="T27" fmla="*/ 2316 h 2533"/>
                <a:gd name="T28" fmla="*/ 1418 w 1657"/>
                <a:gd name="T29" fmla="*/ 1371 h 2533"/>
                <a:gd name="T30" fmla="*/ 1448 w 1657"/>
                <a:gd name="T31" fmla="*/ 1323 h 2533"/>
                <a:gd name="T32" fmla="*/ 1452 w 1657"/>
                <a:gd name="T33" fmla="*/ 1296 h 2533"/>
                <a:gd name="T34" fmla="*/ 1438 w 1657"/>
                <a:gd name="T35" fmla="*/ 1242 h 2533"/>
                <a:gd name="T36" fmla="*/ 380 w 1657"/>
                <a:gd name="T37" fmla="*/ 233 h 2533"/>
                <a:gd name="T38" fmla="*/ 334 w 1657"/>
                <a:gd name="T39" fmla="*/ 209 h 2533"/>
                <a:gd name="T40" fmla="*/ 326 w 1657"/>
                <a:gd name="T41" fmla="*/ 0 h 2533"/>
                <a:gd name="T42" fmla="*/ 430 w 1657"/>
                <a:gd name="T43" fmla="*/ 24 h 2533"/>
                <a:gd name="T44" fmla="*/ 521 w 1657"/>
                <a:gd name="T45" fmla="*/ 84 h 2533"/>
                <a:gd name="T46" fmla="*/ 1595 w 1657"/>
                <a:gd name="T47" fmla="*/ 1108 h 2533"/>
                <a:gd name="T48" fmla="*/ 1641 w 1657"/>
                <a:gd name="T49" fmla="*/ 1198 h 2533"/>
                <a:gd name="T50" fmla="*/ 1657 w 1657"/>
                <a:gd name="T51" fmla="*/ 1297 h 2533"/>
                <a:gd name="T52" fmla="*/ 1639 w 1657"/>
                <a:gd name="T53" fmla="*/ 1399 h 2533"/>
                <a:gd name="T54" fmla="*/ 1589 w 1657"/>
                <a:gd name="T55" fmla="*/ 1486 h 2533"/>
                <a:gd name="T56" fmla="*/ 513 w 1657"/>
                <a:gd name="T57" fmla="*/ 2455 h 2533"/>
                <a:gd name="T58" fmla="*/ 418 w 1657"/>
                <a:gd name="T59" fmla="*/ 2513 h 2533"/>
                <a:gd name="T60" fmla="*/ 308 w 1657"/>
                <a:gd name="T61" fmla="*/ 2533 h 2533"/>
                <a:gd name="T62" fmla="*/ 256 w 1657"/>
                <a:gd name="T63" fmla="*/ 2529 h 2533"/>
                <a:gd name="T64" fmla="*/ 159 w 1657"/>
                <a:gd name="T65" fmla="*/ 2495 h 2533"/>
                <a:gd name="T66" fmla="*/ 79 w 1657"/>
                <a:gd name="T67" fmla="*/ 2430 h 2533"/>
                <a:gd name="T68" fmla="*/ 22 w 1657"/>
                <a:gd name="T69" fmla="*/ 2338 h 2533"/>
                <a:gd name="T70" fmla="*/ 0 w 1657"/>
                <a:gd name="T71" fmla="*/ 2235 h 2533"/>
                <a:gd name="T72" fmla="*/ 16 w 1657"/>
                <a:gd name="T73" fmla="*/ 2131 h 2533"/>
                <a:gd name="T74" fmla="*/ 66 w 1657"/>
                <a:gd name="T75" fmla="*/ 2036 h 2533"/>
                <a:gd name="T76" fmla="*/ 895 w 1657"/>
                <a:gd name="T77" fmla="*/ 1288 h 2533"/>
                <a:gd name="T78" fmla="*/ 60 w 1657"/>
                <a:gd name="T79" fmla="*/ 490 h 2533"/>
                <a:gd name="T80" fmla="*/ 14 w 1657"/>
                <a:gd name="T81" fmla="*/ 394 h 2533"/>
                <a:gd name="T82" fmla="*/ 2 w 1657"/>
                <a:gd name="T83" fmla="*/ 291 h 2533"/>
                <a:gd name="T84" fmla="*/ 26 w 1657"/>
                <a:gd name="T85" fmla="*/ 187 h 2533"/>
                <a:gd name="T86" fmla="*/ 85 w 1657"/>
                <a:gd name="T87" fmla="*/ 96 h 2533"/>
                <a:gd name="T88" fmla="*/ 173 w 1657"/>
                <a:gd name="T89" fmla="*/ 32 h 2533"/>
                <a:gd name="T90" fmla="*/ 274 w 1657"/>
                <a:gd name="T91" fmla="*/ 2 h 25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657" h="2533">
                  <a:moveTo>
                    <a:pt x="308" y="205"/>
                  </a:moveTo>
                  <a:lnTo>
                    <a:pt x="282" y="209"/>
                  </a:lnTo>
                  <a:lnTo>
                    <a:pt x="256" y="219"/>
                  </a:lnTo>
                  <a:lnTo>
                    <a:pt x="235" y="237"/>
                  </a:lnTo>
                  <a:lnTo>
                    <a:pt x="215" y="265"/>
                  </a:lnTo>
                  <a:lnTo>
                    <a:pt x="207" y="295"/>
                  </a:lnTo>
                  <a:lnTo>
                    <a:pt x="207" y="327"/>
                  </a:lnTo>
                  <a:lnTo>
                    <a:pt x="219" y="356"/>
                  </a:lnTo>
                  <a:lnTo>
                    <a:pt x="239" y="382"/>
                  </a:lnTo>
                  <a:lnTo>
                    <a:pt x="1116" y="1216"/>
                  </a:lnTo>
                  <a:lnTo>
                    <a:pt x="1134" y="1238"/>
                  </a:lnTo>
                  <a:lnTo>
                    <a:pt x="1146" y="1264"/>
                  </a:lnTo>
                  <a:lnTo>
                    <a:pt x="1148" y="1292"/>
                  </a:lnTo>
                  <a:lnTo>
                    <a:pt x="1144" y="1319"/>
                  </a:lnTo>
                  <a:lnTo>
                    <a:pt x="1132" y="1345"/>
                  </a:lnTo>
                  <a:lnTo>
                    <a:pt x="1114" y="1365"/>
                  </a:lnTo>
                  <a:lnTo>
                    <a:pt x="241" y="2149"/>
                  </a:lnTo>
                  <a:lnTo>
                    <a:pt x="219" y="2175"/>
                  </a:lnTo>
                  <a:lnTo>
                    <a:pt x="209" y="2203"/>
                  </a:lnTo>
                  <a:lnTo>
                    <a:pt x="207" y="2235"/>
                  </a:lnTo>
                  <a:lnTo>
                    <a:pt x="215" y="2266"/>
                  </a:lnTo>
                  <a:lnTo>
                    <a:pt x="233" y="2294"/>
                  </a:lnTo>
                  <a:lnTo>
                    <a:pt x="255" y="2312"/>
                  </a:lnTo>
                  <a:lnTo>
                    <a:pt x="280" y="2324"/>
                  </a:lnTo>
                  <a:lnTo>
                    <a:pt x="308" y="2328"/>
                  </a:lnTo>
                  <a:lnTo>
                    <a:pt x="308" y="2328"/>
                  </a:lnTo>
                  <a:lnTo>
                    <a:pt x="334" y="2324"/>
                  </a:lnTo>
                  <a:lnTo>
                    <a:pt x="356" y="2316"/>
                  </a:lnTo>
                  <a:lnTo>
                    <a:pt x="378" y="2302"/>
                  </a:lnTo>
                  <a:lnTo>
                    <a:pt x="1418" y="1371"/>
                  </a:lnTo>
                  <a:lnTo>
                    <a:pt x="1436" y="1349"/>
                  </a:lnTo>
                  <a:lnTo>
                    <a:pt x="1448" y="1323"/>
                  </a:lnTo>
                  <a:lnTo>
                    <a:pt x="1452" y="1296"/>
                  </a:lnTo>
                  <a:lnTo>
                    <a:pt x="1452" y="1296"/>
                  </a:lnTo>
                  <a:lnTo>
                    <a:pt x="1448" y="1268"/>
                  </a:lnTo>
                  <a:lnTo>
                    <a:pt x="1438" y="1242"/>
                  </a:lnTo>
                  <a:lnTo>
                    <a:pt x="1420" y="1220"/>
                  </a:lnTo>
                  <a:lnTo>
                    <a:pt x="380" y="233"/>
                  </a:lnTo>
                  <a:lnTo>
                    <a:pt x="358" y="217"/>
                  </a:lnTo>
                  <a:lnTo>
                    <a:pt x="334" y="209"/>
                  </a:lnTo>
                  <a:lnTo>
                    <a:pt x="308" y="205"/>
                  </a:lnTo>
                  <a:close/>
                  <a:moveTo>
                    <a:pt x="326" y="0"/>
                  </a:moveTo>
                  <a:lnTo>
                    <a:pt x="378" y="8"/>
                  </a:lnTo>
                  <a:lnTo>
                    <a:pt x="430" y="24"/>
                  </a:lnTo>
                  <a:lnTo>
                    <a:pt x="477" y="50"/>
                  </a:lnTo>
                  <a:lnTo>
                    <a:pt x="521" y="84"/>
                  </a:lnTo>
                  <a:lnTo>
                    <a:pt x="1561" y="1071"/>
                  </a:lnTo>
                  <a:lnTo>
                    <a:pt x="1595" y="1108"/>
                  </a:lnTo>
                  <a:lnTo>
                    <a:pt x="1621" y="1150"/>
                  </a:lnTo>
                  <a:lnTo>
                    <a:pt x="1641" y="1198"/>
                  </a:lnTo>
                  <a:lnTo>
                    <a:pt x="1653" y="1248"/>
                  </a:lnTo>
                  <a:lnTo>
                    <a:pt x="1657" y="1297"/>
                  </a:lnTo>
                  <a:lnTo>
                    <a:pt x="1653" y="1349"/>
                  </a:lnTo>
                  <a:lnTo>
                    <a:pt x="1639" y="1399"/>
                  </a:lnTo>
                  <a:lnTo>
                    <a:pt x="1617" y="1445"/>
                  </a:lnTo>
                  <a:lnTo>
                    <a:pt x="1589" y="1486"/>
                  </a:lnTo>
                  <a:lnTo>
                    <a:pt x="1555" y="1524"/>
                  </a:lnTo>
                  <a:lnTo>
                    <a:pt x="513" y="2455"/>
                  </a:lnTo>
                  <a:lnTo>
                    <a:pt x="469" y="2489"/>
                  </a:lnTo>
                  <a:lnTo>
                    <a:pt x="418" y="2513"/>
                  </a:lnTo>
                  <a:lnTo>
                    <a:pt x="364" y="2527"/>
                  </a:lnTo>
                  <a:lnTo>
                    <a:pt x="308" y="2533"/>
                  </a:lnTo>
                  <a:lnTo>
                    <a:pt x="308" y="2533"/>
                  </a:lnTo>
                  <a:lnTo>
                    <a:pt x="256" y="2529"/>
                  </a:lnTo>
                  <a:lnTo>
                    <a:pt x="207" y="2515"/>
                  </a:lnTo>
                  <a:lnTo>
                    <a:pt x="159" y="2495"/>
                  </a:lnTo>
                  <a:lnTo>
                    <a:pt x="117" y="2465"/>
                  </a:lnTo>
                  <a:lnTo>
                    <a:pt x="79" y="2430"/>
                  </a:lnTo>
                  <a:lnTo>
                    <a:pt x="46" y="2386"/>
                  </a:lnTo>
                  <a:lnTo>
                    <a:pt x="22" y="2338"/>
                  </a:lnTo>
                  <a:lnTo>
                    <a:pt x="6" y="2286"/>
                  </a:lnTo>
                  <a:lnTo>
                    <a:pt x="0" y="2235"/>
                  </a:lnTo>
                  <a:lnTo>
                    <a:pt x="4" y="2181"/>
                  </a:lnTo>
                  <a:lnTo>
                    <a:pt x="16" y="2131"/>
                  </a:lnTo>
                  <a:lnTo>
                    <a:pt x="36" y="2081"/>
                  </a:lnTo>
                  <a:lnTo>
                    <a:pt x="66" y="2036"/>
                  </a:lnTo>
                  <a:lnTo>
                    <a:pt x="103" y="1996"/>
                  </a:lnTo>
                  <a:lnTo>
                    <a:pt x="895" y="1288"/>
                  </a:lnTo>
                  <a:lnTo>
                    <a:pt x="97" y="532"/>
                  </a:lnTo>
                  <a:lnTo>
                    <a:pt x="60" y="490"/>
                  </a:lnTo>
                  <a:lnTo>
                    <a:pt x="32" y="444"/>
                  </a:lnTo>
                  <a:lnTo>
                    <a:pt x="14" y="394"/>
                  </a:lnTo>
                  <a:lnTo>
                    <a:pt x="2" y="343"/>
                  </a:lnTo>
                  <a:lnTo>
                    <a:pt x="2" y="291"/>
                  </a:lnTo>
                  <a:lnTo>
                    <a:pt x="8" y="237"/>
                  </a:lnTo>
                  <a:lnTo>
                    <a:pt x="26" y="187"/>
                  </a:lnTo>
                  <a:lnTo>
                    <a:pt x="50" y="140"/>
                  </a:lnTo>
                  <a:lnTo>
                    <a:pt x="85" y="96"/>
                  </a:lnTo>
                  <a:lnTo>
                    <a:pt x="127" y="60"/>
                  </a:lnTo>
                  <a:lnTo>
                    <a:pt x="173" y="32"/>
                  </a:lnTo>
                  <a:lnTo>
                    <a:pt x="223" y="12"/>
                  </a:lnTo>
                  <a:lnTo>
                    <a:pt x="274" y="2"/>
                  </a:lnTo>
                  <a:lnTo>
                    <a:pt x="326"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33" name="Freeform 84">
              <a:extLst>
                <a:ext uri="{FF2B5EF4-FFF2-40B4-BE49-F238E27FC236}">
                  <a16:creationId xmlns:a16="http://schemas.microsoft.com/office/drawing/2014/main" id="{AC97DDD7-2B43-688E-9801-4CA73BD8EBC9}"/>
                </a:ext>
              </a:extLst>
            </p:cNvPr>
            <p:cNvSpPr>
              <a:spLocks noEditPoints="1"/>
            </p:cNvSpPr>
            <p:nvPr/>
          </p:nvSpPr>
          <p:spPr bwMode="auto">
            <a:xfrm>
              <a:off x="11289301" y="2426973"/>
              <a:ext cx="96885" cy="154767"/>
            </a:xfrm>
            <a:custGeom>
              <a:avLst/>
              <a:gdLst>
                <a:gd name="T0" fmla="*/ 1322 w 1657"/>
                <a:gd name="T1" fmla="*/ 209 h 2423"/>
                <a:gd name="T2" fmla="*/ 1277 w 1657"/>
                <a:gd name="T3" fmla="*/ 235 h 2423"/>
                <a:gd name="T4" fmla="*/ 219 w 1657"/>
                <a:gd name="T5" fmla="*/ 2063 h 2423"/>
                <a:gd name="T6" fmla="*/ 205 w 1657"/>
                <a:gd name="T7" fmla="*/ 2117 h 2423"/>
                <a:gd name="T8" fmla="*/ 219 w 1657"/>
                <a:gd name="T9" fmla="*/ 2166 h 2423"/>
                <a:gd name="T10" fmla="*/ 256 w 1657"/>
                <a:gd name="T11" fmla="*/ 2204 h 2423"/>
                <a:gd name="T12" fmla="*/ 308 w 1657"/>
                <a:gd name="T13" fmla="*/ 2218 h 2423"/>
                <a:gd name="T14" fmla="*/ 360 w 1657"/>
                <a:gd name="T15" fmla="*/ 2204 h 2423"/>
                <a:gd name="T16" fmla="*/ 398 w 1657"/>
                <a:gd name="T17" fmla="*/ 2166 h 2423"/>
                <a:gd name="T18" fmla="*/ 1448 w 1657"/>
                <a:gd name="T19" fmla="*/ 334 h 2423"/>
                <a:gd name="T20" fmla="*/ 1448 w 1657"/>
                <a:gd name="T21" fmla="*/ 280 h 2423"/>
                <a:gd name="T22" fmla="*/ 1422 w 1657"/>
                <a:gd name="T23" fmla="*/ 235 h 2423"/>
                <a:gd name="T24" fmla="*/ 1374 w 1657"/>
                <a:gd name="T25" fmla="*/ 209 h 2423"/>
                <a:gd name="T26" fmla="*/ 1346 w 1657"/>
                <a:gd name="T27" fmla="*/ 0 h 2423"/>
                <a:gd name="T28" fmla="*/ 1452 w 1657"/>
                <a:gd name="T29" fmla="*/ 18 h 2423"/>
                <a:gd name="T30" fmla="*/ 1501 w 1657"/>
                <a:gd name="T31" fmla="*/ 42 h 2423"/>
                <a:gd name="T32" fmla="*/ 1577 w 1657"/>
                <a:gd name="T33" fmla="*/ 101 h 2423"/>
                <a:gd name="T34" fmla="*/ 1631 w 1657"/>
                <a:gd name="T35" fmla="*/ 181 h 2423"/>
                <a:gd name="T36" fmla="*/ 1657 w 1657"/>
                <a:gd name="T37" fmla="*/ 288 h 2423"/>
                <a:gd name="T38" fmla="*/ 1641 w 1657"/>
                <a:gd name="T39" fmla="*/ 406 h 2423"/>
                <a:gd name="T40" fmla="*/ 575 w 1657"/>
                <a:gd name="T41" fmla="*/ 2268 h 2423"/>
                <a:gd name="T42" fmla="*/ 505 w 1657"/>
                <a:gd name="T43" fmla="*/ 2351 h 2423"/>
                <a:gd name="T44" fmla="*/ 413 w 1657"/>
                <a:gd name="T45" fmla="*/ 2405 h 2423"/>
                <a:gd name="T46" fmla="*/ 308 w 1657"/>
                <a:gd name="T47" fmla="*/ 2423 h 2423"/>
                <a:gd name="T48" fmla="*/ 203 w 1657"/>
                <a:gd name="T49" fmla="*/ 2405 h 2423"/>
                <a:gd name="T50" fmla="*/ 109 w 1657"/>
                <a:gd name="T51" fmla="*/ 2349 h 2423"/>
                <a:gd name="T52" fmla="*/ 41 w 1657"/>
                <a:gd name="T53" fmla="*/ 2268 h 2423"/>
                <a:gd name="T54" fmla="*/ 6 w 1657"/>
                <a:gd name="T55" fmla="*/ 2170 h 2423"/>
                <a:gd name="T56" fmla="*/ 4 w 1657"/>
                <a:gd name="T57" fmla="*/ 2065 h 2423"/>
                <a:gd name="T58" fmla="*/ 41 w 1657"/>
                <a:gd name="T59" fmla="*/ 1961 h 2423"/>
                <a:gd name="T60" fmla="*/ 1114 w 1657"/>
                <a:gd name="T61" fmla="*/ 109 h 2423"/>
                <a:gd name="T62" fmla="*/ 1195 w 1657"/>
                <a:gd name="T63" fmla="*/ 40 h 2423"/>
                <a:gd name="T64" fmla="*/ 1295 w 1657"/>
                <a:gd name="T65" fmla="*/ 4 h 24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657" h="2423">
                  <a:moveTo>
                    <a:pt x="1348" y="205"/>
                  </a:moveTo>
                  <a:lnTo>
                    <a:pt x="1322" y="209"/>
                  </a:lnTo>
                  <a:lnTo>
                    <a:pt x="1299" y="219"/>
                  </a:lnTo>
                  <a:lnTo>
                    <a:pt x="1277" y="235"/>
                  </a:lnTo>
                  <a:lnTo>
                    <a:pt x="1259" y="256"/>
                  </a:lnTo>
                  <a:lnTo>
                    <a:pt x="219" y="2063"/>
                  </a:lnTo>
                  <a:lnTo>
                    <a:pt x="209" y="2089"/>
                  </a:lnTo>
                  <a:lnTo>
                    <a:pt x="205" y="2117"/>
                  </a:lnTo>
                  <a:lnTo>
                    <a:pt x="209" y="2142"/>
                  </a:lnTo>
                  <a:lnTo>
                    <a:pt x="219" y="2166"/>
                  </a:lnTo>
                  <a:lnTo>
                    <a:pt x="234" y="2186"/>
                  </a:lnTo>
                  <a:lnTo>
                    <a:pt x="256" y="2204"/>
                  </a:lnTo>
                  <a:lnTo>
                    <a:pt x="282" y="2214"/>
                  </a:lnTo>
                  <a:lnTo>
                    <a:pt x="308" y="2218"/>
                  </a:lnTo>
                  <a:lnTo>
                    <a:pt x="334" y="2214"/>
                  </a:lnTo>
                  <a:lnTo>
                    <a:pt x="360" y="2204"/>
                  </a:lnTo>
                  <a:lnTo>
                    <a:pt x="382" y="2188"/>
                  </a:lnTo>
                  <a:lnTo>
                    <a:pt x="398" y="2166"/>
                  </a:lnTo>
                  <a:lnTo>
                    <a:pt x="1438" y="358"/>
                  </a:lnTo>
                  <a:lnTo>
                    <a:pt x="1448" y="334"/>
                  </a:lnTo>
                  <a:lnTo>
                    <a:pt x="1452" y="308"/>
                  </a:lnTo>
                  <a:lnTo>
                    <a:pt x="1448" y="280"/>
                  </a:lnTo>
                  <a:lnTo>
                    <a:pt x="1438" y="256"/>
                  </a:lnTo>
                  <a:lnTo>
                    <a:pt x="1422" y="235"/>
                  </a:lnTo>
                  <a:lnTo>
                    <a:pt x="1400" y="219"/>
                  </a:lnTo>
                  <a:lnTo>
                    <a:pt x="1374" y="209"/>
                  </a:lnTo>
                  <a:lnTo>
                    <a:pt x="1348" y="205"/>
                  </a:lnTo>
                  <a:close/>
                  <a:moveTo>
                    <a:pt x="1346" y="0"/>
                  </a:moveTo>
                  <a:lnTo>
                    <a:pt x="1400" y="4"/>
                  </a:lnTo>
                  <a:lnTo>
                    <a:pt x="1452" y="18"/>
                  </a:lnTo>
                  <a:lnTo>
                    <a:pt x="1501" y="40"/>
                  </a:lnTo>
                  <a:lnTo>
                    <a:pt x="1501" y="42"/>
                  </a:lnTo>
                  <a:lnTo>
                    <a:pt x="1543" y="67"/>
                  </a:lnTo>
                  <a:lnTo>
                    <a:pt x="1577" y="101"/>
                  </a:lnTo>
                  <a:lnTo>
                    <a:pt x="1607" y="139"/>
                  </a:lnTo>
                  <a:lnTo>
                    <a:pt x="1631" y="181"/>
                  </a:lnTo>
                  <a:lnTo>
                    <a:pt x="1647" y="227"/>
                  </a:lnTo>
                  <a:lnTo>
                    <a:pt x="1657" y="288"/>
                  </a:lnTo>
                  <a:lnTo>
                    <a:pt x="1655" y="348"/>
                  </a:lnTo>
                  <a:lnTo>
                    <a:pt x="1641" y="406"/>
                  </a:lnTo>
                  <a:lnTo>
                    <a:pt x="1615" y="461"/>
                  </a:lnTo>
                  <a:lnTo>
                    <a:pt x="575" y="2268"/>
                  </a:lnTo>
                  <a:lnTo>
                    <a:pt x="545" y="2314"/>
                  </a:lnTo>
                  <a:lnTo>
                    <a:pt x="505" y="2351"/>
                  </a:lnTo>
                  <a:lnTo>
                    <a:pt x="463" y="2381"/>
                  </a:lnTo>
                  <a:lnTo>
                    <a:pt x="413" y="2405"/>
                  </a:lnTo>
                  <a:lnTo>
                    <a:pt x="362" y="2419"/>
                  </a:lnTo>
                  <a:lnTo>
                    <a:pt x="308" y="2423"/>
                  </a:lnTo>
                  <a:lnTo>
                    <a:pt x="254" y="2419"/>
                  </a:lnTo>
                  <a:lnTo>
                    <a:pt x="203" y="2405"/>
                  </a:lnTo>
                  <a:lnTo>
                    <a:pt x="155" y="2381"/>
                  </a:lnTo>
                  <a:lnTo>
                    <a:pt x="109" y="2349"/>
                  </a:lnTo>
                  <a:lnTo>
                    <a:pt x="71" y="2312"/>
                  </a:lnTo>
                  <a:lnTo>
                    <a:pt x="41" y="2268"/>
                  </a:lnTo>
                  <a:lnTo>
                    <a:pt x="20" y="2220"/>
                  </a:lnTo>
                  <a:lnTo>
                    <a:pt x="6" y="2170"/>
                  </a:lnTo>
                  <a:lnTo>
                    <a:pt x="0" y="2117"/>
                  </a:lnTo>
                  <a:lnTo>
                    <a:pt x="4" y="2065"/>
                  </a:lnTo>
                  <a:lnTo>
                    <a:pt x="18" y="2011"/>
                  </a:lnTo>
                  <a:lnTo>
                    <a:pt x="41" y="1961"/>
                  </a:lnTo>
                  <a:lnTo>
                    <a:pt x="1082" y="153"/>
                  </a:lnTo>
                  <a:lnTo>
                    <a:pt x="1114" y="109"/>
                  </a:lnTo>
                  <a:lnTo>
                    <a:pt x="1151" y="69"/>
                  </a:lnTo>
                  <a:lnTo>
                    <a:pt x="1195" y="40"/>
                  </a:lnTo>
                  <a:lnTo>
                    <a:pt x="1243" y="18"/>
                  </a:lnTo>
                  <a:lnTo>
                    <a:pt x="1295" y="4"/>
                  </a:lnTo>
                  <a:lnTo>
                    <a:pt x="1346"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grpSp>
          <p:nvGrpSpPr>
            <p:cNvPr id="34" name="Group 33">
              <a:extLst>
                <a:ext uri="{FF2B5EF4-FFF2-40B4-BE49-F238E27FC236}">
                  <a16:creationId xmlns:a16="http://schemas.microsoft.com/office/drawing/2014/main" id="{1EBF20E9-3A00-3420-EDBB-9185CCBF99B3}"/>
                </a:ext>
              </a:extLst>
            </p:cNvPr>
            <p:cNvGrpSpPr/>
            <p:nvPr/>
          </p:nvGrpSpPr>
          <p:grpSpPr>
            <a:xfrm>
              <a:off x="11134618" y="2265484"/>
              <a:ext cx="419125" cy="414160"/>
              <a:chOff x="4657976" y="-5051728"/>
              <a:chExt cx="5205413" cy="4703763"/>
            </a:xfrm>
            <a:solidFill>
              <a:schemeClr val="bg2"/>
            </a:solidFill>
          </p:grpSpPr>
          <p:sp>
            <p:nvSpPr>
              <p:cNvPr id="35" name="Freeform 67">
                <a:extLst>
                  <a:ext uri="{FF2B5EF4-FFF2-40B4-BE49-F238E27FC236}">
                    <a16:creationId xmlns:a16="http://schemas.microsoft.com/office/drawing/2014/main" id="{33AE1677-31E9-0238-9DDE-60B2781CFCC8}"/>
                  </a:ext>
                </a:extLst>
              </p:cNvPr>
              <p:cNvSpPr>
                <a:spLocks/>
              </p:cNvSpPr>
              <p:nvPr/>
            </p:nvSpPr>
            <p:spPr bwMode="auto">
              <a:xfrm>
                <a:off x="8795001" y="-4724703"/>
                <a:ext cx="176213" cy="176213"/>
              </a:xfrm>
              <a:custGeom>
                <a:avLst/>
                <a:gdLst>
                  <a:gd name="T0" fmla="*/ 112 w 223"/>
                  <a:gd name="T1" fmla="*/ 0 h 223"/>
                  <a:gd name="T2" fmla="*/ 148 w 223"/>
                  <a:gd name="T3" fmla="*/ 6 h 223"/>
                  <a:gd name="T4" fmla="*/ 177 w 223"/>
                  <a:gd name="T5" fmla="*/ 22 h 223"/>
                  <a:gd name="T6" fmla="*/ 201 w 223"/>
                  <a:gd name="T7" fmla="*/ 46 h 223"/>
                  <a:gd name="T8" fmla="*/ 217 w 223"/>
                  <a:gd name="T9" fmla="*/ 76 h 223"/>
                  <a:gd name="T10" fmla="*/ 223 w 223"/>
                  <a:gd name="T11" fmla="*/ 112 h 223"/>
                  <a:gd name="T12" fmla="*/ 217 w 223"/>
                  <a:gd name="T13" fmla="*/ 148 h 223"/>
                  <a:gd name="T14" fmla="*/ 201 w 223"/>
                  <a:gd name="T15" fmla="*/ 177 h 223"/>
                  <a:gd name="T16" fmla="*/ 177 w 223"/>
                  <a:gd name="T17" fmla="*/ 201 h 223"/>
                  <a:gd name="T18" fmla="*/ 148 w 223"/>
                  <a:gd name="T19" fmla="*/ 217 h 223"/>
                  <a:gd name="T20" fmla="*/ 112 w 223"/>
                  <a:gd name="T21" fmla="*/ 223 h 223"/>
                  <a:gd name="T22" fmla="*/ 76 w 223"/>
                  <a:gd name="T23" fmla="*/ 217 h 223"/>
                  <a:gd name="T24" fmla="*/ 46 w 223"/>
                  <a:gd name="T25" fmla="*/ 201 h 223"/>
                  <a:gd name="T26" fmla="*/ 22 w 223"/>
                  <a:gd name="T27" fmla="*/ 177 h 223"/>
                  <a:gd name="T28" fmla="*/ 6 w 223"/>
                  <a:gd name="T29" fmla="*/ 148 h 223"/>
                  <a:gd name="T30" fmla="*/ 0 w 223"/>
                  <a:gd name="T31" fmla="*/ 112 h 223"/>
                  <a:gd name="T32" fmla="*/ 6 w 223"/>
                  <a:gd name="T33" fmla="*/ 76 h 223"/>
                  <a:gd name="T34" fmla="*/ 22 w 223"/>
                  <a:gd name="T35" fmla="*/ 46 h 223"/>
                  <a:gd name="T36" fmla="*/ 46 w 223"/>
                  <a:gd name="T37" fmla="*/ 22 h 223"/>
                  <a:gd name="T38" fmla="*/ 76 w 223"/>
                  <a:gd name="T39" fmla="*/ 6 h 223"/>
                  <a:gd name="T40" fmla="*/ 112 w 223"/>
                  <a:gd name="T41" fmla="*/ 0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23" h="223">
                    <a:moveTo>
                      <a:pt x="112" y="0"/>
                    </a:moveTo>
                    <a:lnTo>
                      <a:pt x="148" y="6"/>
                    </a:lnTo>
                    <a:lnTo>
                      <a:pt x="177" y="22"/>
                    </a:lnTo>
                    <a:lnTo>
                      <a:pt x="201" y="46"/>
                    </a:lnTo>
                    <a:lnTo>
                      <a:pt x="217" y="76"/>
                    </a:lnTo>
                    <a:lnTo>
                      <a:pt x="223" y="112"/>
                    </a:lnTo>
                    <a:lnTo>
                      <a:pt x="217" y="148"/>
                    </a:lnTo>
                    <a:lnTo>
                      <a:pt x="201" y="177"/>
                    </a:lnTo>
                    <a:lnTo>
                      <a:pt x="177" y="201"/>
                    </a:lnTo>
                    <a:lnTo>
                      <a:pt x="148" y="217"/>
                    </a:lnTo>
                    <a:lnTo>
                      <a:pt x="112" y="223"/>
                    </a:lnTo>
                    <a:lnTo>
                      <a:pt x="76" y="217"/>
                    </a:lnTo>
                    <a:lnTo>
                      <a:pt x="46" y="201"/>
                    </a:lnTo>
                    <a:lnTo>
                      <a:pt x="22" y="177"/>
                    </a:lnTo>
                    <a:lnTo>
                      <a:pt x="6" y="148"/>
                    </a:lnTo>
                    <a:lnTo>
                      <a:pt x="0" y="112"/>
                    </a:lnTo>
                    <a:lnTo>
                      <a:pt x="6" y="76"/>
                    </a:lnTo>
                    <a:lnTo>
                      <a:pt x="22" y="46"/>
                    </a:lnTo>
                    <a:lnTo>
                      <a:pt x="46" y="22"/>
                    </a:lnTo>
                    <a:lnTo>
                      <a:pt x="76" y="6"/>
                    </a:lnTo>
                    <a:lnTo>
                      <a:pt x="11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36" name="Freeform 68">
                <a:extLst>
                  <a:ext uri="{FF2B5EF4-FFF2-40B4-BE49-F238E27FC236}">
                    <a16:creationId xmlns:a16="http://schemas.microsoft.com/office/drawing/2014/main" id="{88F7C26C-30CD-3EF6-DD9F-8E7DE6750D18}"/>
                  </a:ext>
                </a:extLst>
              </p:cNvPr>
              <p:cNvSpPr>
                <a:spLocks/>
              </p:cNvSpPr>
              <p:nvPr/>
            </p:nvSpPr>
            <p:spPr bwMode="auto">
              <a:xfrm>
                <a:off x="8339389" y="-4724703"/>
                <a:ext cx="179388" cy="176213"/>
              </a:xfrm>
              <a:custGeom>
                <a:avLst/>
                <a:gdLst>
                  <a:gd name="T0" fmla="*/ 111 w 224"/>
                  <a:gd name="T1" fmla="*/ 0 h 223"/>
                  <a:gd name="T2" fmla="*/ 147 w 224"/>
                  <a:gd name="T3" fmla="*/ 6 h 223"/>
                  <a:gd name="T4" fmla="*/ 179 w 224"/>
                  <a:gd name="T5" fmla="*/ 22 h 223"/>
                  <a:gd name="T6" fmla="*/ 202 w 224"/>
                  <a:gd name="T7" fmla="*/ 46 h 223"/>
                  <a:gd name="T8" fmla="*/ 218 w 224"/>
                  <a:gd name="T9" fmla="*/ 76 h 223"/>
                  <a:gd name="T10" fmla="*/ 224 w 224"/>
                  <a:gd name="T11" fmla="*/ 112 h 223"/>
                  <a:gd name="T12" fmla="*/ 218 w 224"/>
                  <a:gd name="T13" fmla="*/ 148 h 223"/>
                  <a:gd name="T14" fmla="*/ 202 w 224"/>
                  <a:gd name="T15" fmla="*/ 177 h 223"/>
                  <a:gd name="T16" fmla="*/ 179 w 224"/>
                  <a:gd name="T17" fmla="*/ 201 h 223"/>
                  <a:gd name="T18" fmla="*/ 147 w 224"/>
                  <a:gd name="T19" fmla="*/ 217 h 223"/>
                  <a:gd name="T20" fmla="*/ 111 w 224"/>
                  <a:gd name="T21" fmla="*/ 223 h 223"/>
                  <a:gd name="T22" fmla="*/ 77 w 224"/>
                  <a:gd name="T23" fmla="*/ 217 h 223"/>
                  <a:gd name="T24" fmla="*/ 45 w 224"/>
                  <a:gd name="T25" fmla="*/ 201 h 223"/>
                  <a:gd name="T26" fmla="*/ 21 w 224"/>
                  <a:gd name="T27" fmla="*/ 177 h 223"/>
                  <a:gd name="T28" fmla="*/ 6 w 224"/>
                  <a:gd name="T29" fmla="*/ 148 h 223"/>
                  <a:gd name="T30" fmla="*/ 0 w 224"/>
                  <a:gd name="T31" fmla="*/ 112 h 223"/>
                  <a:gd name="T32" fmla="*/ 6 w 224"/>
                  <a:gd name="T33" fmla="*/ 76 h 223"/>
                  <a:gd name="T34" fmla="*/ 21 w 224"/>
                  <a:gd name="T35" fmla="*/ 46 h 223"/>
                  <a:gd name="T36" fmla="*/ 45 w 224"/>
                  <a:gd name="T37" fmla="*/ 22 h 223"/>
                  <a:gd name="T38" fmla="*/ 77 w 224"/>
                  <a:gd name="T39" fmla="*/ 6 h 223"/>
                  <a:gd name="T40" fmla="*/ 111 w 224"/>
                  <a:gd name="T41" fmla="*/ 0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24" h="223">
                    <a:moveTo>
                      <a:pt x="111" y="0"/>
                    </a:moveTo>
                    <a:lnTo>
                      <a:pt x="147" y="6"/>
                    </a:lnTo>
                    <a:lnTo>
                      <a:pt x="179" y="22"/>
                    </a:lnTo>
                    <a:lnTo>
                      <a:pt x="202" y="46"/>
                    </a:lnTo>
                    <a:lnTo>
                      <a:pt x="218" y="76"/>
                    </a:lnTo>
                    <a:lnTo>
                      <a:pt x="224" y="112"/>
                    </a:lnTo>
                    <a:lnTo>
                      <a:pt x="218" y="148"/>
                    </a:lnTo>
                    <a:lnTo>
                      <a:pt x="202" y="177"/>
                    </a:lnTo>
                    <a:lnTo>
                      <a:pt x="179" y="201"/>
                    </a:lnTo>
                    <a:lnTo>
                      <a:pt x="147" y="217"/>
                    </a:lnTo>
                    <a:lnTo>
                      <a:pt x="111" y="223"/>
                    </a:lnTo>
                    <a:lnTo>
                      <a:pt x="77" y="217"/>
                    </a:lnTo>
                    <a:lnTo>
                      <a:pt x="45" y="201"/>
                    </a:lnTo>
                    <a:lnTo>
                      <a:pt x="21" y="177"/>
                    </a:lnTo>
                    <a:lnTo>
                      <a:pt x="6" y="148"/>
                    </a:lnTo>
                    <a:lnTo>
                      <a:pt x="0" y="112"/>
                    </a:lnTo>
                    <a:lnTo>
                      <a:pt x="6" y="76"/>
                    </a:lnTo>
                    <a:lnTo>
                      <a:pt x="21" y="46"/>
                    </a:lnTo>
                    <a:lnTo>
                      <a:pt x="45" y="22"/>
                    </a:lnTo>
                    <a:lnTo>
                      <a:pt x="77" y="6"/>
                    </a:lnTo>
                    <a:lnTo>
                      <a:pt x="11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37" name="Freeform 69">
                <a:extLst>
                  <a:ext uri="{FF2B5EF4-FFF2-40B4-BE49-F238E27FC236}">
                    <a16:creationId xmlns:a16="http://schemas.microsoft.com/office/drawing/2014/main" id="{52042643-F4DB-FAE2-5D3E-D60A571FC46A}"/>
                  </a:ext>
                </a:extLst>
              </p:cNvPr>
              <p:cNvSpPr>
                <a:spLocks/>
              </p:cNvSpPr>
              <p:nvPr/>
            </p:nvSpPr>
            <p:spPr bwMode="auto">
              <a:xfrm>
                <a:off x="9247439" y="-4724703"/>
                <a:ext cx="179388" cy="176213"/>
              </a:xfrm>
              <a:custGeom>
                <a:avLst/>
                <a:gdLst>
                  <a:gd name="T0" fmla="*/ 114 w 225"/>
                  <a:gd name="T1" fmla="*/ 0 h 223"/>
                  <a:gd name="T2" fmla="*/ 147 w 225"/>
                  <a:gd name="T3" fmla="*/ 6 h 223"/>
                  <a:gd name="T4" fmla="*/ 179 w 225"/>
                  <a:gd name="T5" fmla="*/ 22 h 223"/>
                  <a:gd name="T6" fmla="*/ 203 w 225"/>
                  <a:gd name="T7" fmla="*/ 46 h 223"/>
                  <a:gd name="T8" fmla="*/ 219 w 225"/>
                  <a:gd name="T9" fmla="*/ 76 h 223"/>
                  <a:gd name="T10" fmla="*/ 225 w 225"/>
                  <a:gd name="T11" fmla="*/ 112 h 223"/>
                  <a:gd name="T12" fmla="*/ 219 w 225"/>
                  <a:gd name="T13" fmla="*/ 148 h 223"/>
                  <a:gd name="T14" fmla="*/ 203 w 225"/>
                  <a:gd name="T15" fmla="*/ 177 h 223"/>
                  <a:gd name="T16" fmla="*/ 179 w 225"/>
                  <a:gd name="T17" fmla="*/ 201 h 223"/>
                  <a:gd name="T18" fmla="*/ 147 w 225"/>
                  <a:gd name="T19" fmla="*/ 217 h 223"/>
                  <a:gd name="T20" fmla="*/ 114 w 225"/>
                  <a:gd name="T21" fmla="*/ 223 h 223"/>
                  <a:gd name="T22" fmla="*/ 78 w 225"/>
                  <a:gd name="T23" fmla="*/ 217 h 223"/>
                  <a:gd name="T24" fmla="*/ 46 w 225"/>
                  <a:gd name="T25" fmla="*/ 201 h 223"/>
                  <a:gd name="T26" fmla="*/ 22 w 225"/>
                  <a:gd name="T27" fmla="*/ 177 h 223"/>
                  <a:gd name="T28" fmla="*/ 6 w 225"/>
                  <a:gd name="T29" fmla="*/ 148 h 223"/>
                  <a:gd name="T30" fmla="*/ 0 w 225"/>
                  <a:gd name="T31" fmla="*/ 112 h 223"/>
                  <a:gd name="T32" fmla="*/ 6 w 225"/>
                  <a:gd name="T33" fmla="*/ 76 h 223"/>
                  <a:gd name="T34" fmla="*/ 22 w 225"/>
                  <a:gd name="T35" fmla="*/ 46 h 223"/>
                  <a:gd name="T36" fmla="*/ 46 w 225"/>
                  <a:gd name="T37" fmla="*/ 22 h 223"/>
                  <a:gd name="T38" fmla="*/ 78 w 225"/>
                  <a:gd name="T39" fmla="*/ 6 h 223"/>
                  <a:gd name="T40" fmla="*/ 114 w 225"/>
                  <a:gd name="T41" fmla="*/ 0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25" h="223">
                    <a:moveTo>
                      <a:pt x="114" y="0"/>
                    </a:moveTo>
                    <a:lnTo>
                      <a:pt x="147" y="6"/>
                    </a:lnTo>
                    <a:lnTo>
                      <a:pt x="179" y="22"/>
                    </a:lnTo>
                    <a:lnTo>
                      <a:pt x="203" y="46"/>
                    </a:lnTo>
                    <a:lnTo>
                      <a:pt x="219" y="76"/>
                    </a:lnTo>
                    <a:lnTo>
                      <a:pt x="225" y="112"/>
                    </a:lnTo>
                    <a:lnTo>
                      <a:pt x="219" y="148"/>
                    </a:lnTo>
                    <a:lnTo>
                      <a:pt x="203" y="177"/>
                    </a:lnTo>
                    <a:lnTo>
                      <a:pt x="179" y="201"/>
                    </a:lnTo>
                    <a:lnTo>
                      <a:pt x="147" y="217"/>
                    </a:lnTo>
                    <a:lnTo>
                      <a:pt x="114" y="223"/>
                    </a:lnTo>
                    <a:lnTo>
                      <a:pt x="78" y="217"/>
                    </a:lnTo>
                    <a:lnTo>
                      <a:pt x="46" y="201"/>
                    </a:lnTo>
                    <a:lnTo>
                      <a:pt x="22" y="177"/>
                    </a:lnTo>
                    <a:lnTo>
                      <a:pt x="6" y="148"/>
                    </a:lnTo>
                    <a:lnTo>
                      <a:pt x="0" y="112"/>
                    </a:lnTo>
                    <a:lnTo>
                      <a:pt x="6" y="76"/>
                    </a:lnTo>
                    <a:lnTo>
                      <a:pt x="22" y="46"/>
                    </a:lnTo>
                    <a:lnTo>
                      <a:pt x="46" y="22"/>
                    </a:lnTo>
                    <a:lnTo>
                      <a:pt x="78" y="6"/>
                    </a:lnTo>
                    <a:lnTo>
                      <a:pt x="11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38" name="Freeform 66">
                <a:extLst>
                  <a:ext uri="{FF2B5EF4-FFF2-40B4-BE49-F238E27FC236}">
                    <a16:creationId xmlns:a16="http://schemas.microsoft.com/office/drawing/2014/main" id="{D6418C99-0732-54EE-2D8D-0BE1ADBA4575}"/>
                  </a:ext>
                </a:extLst>
              </p:cNvPr>
              <p:cNvSpPr>
                <a:spLocks noEditPoints="1"/>
              </p:cNvSpPr>
              <p:nvPr/>
            </p:nvSpPr>
            <p:spPr bwMode="auto">
              <a:xfrm>
                <a:off x="4657976" y="-5051728"/>
                <a:ext cx="5205413" cy="4703763"/>
              </a:xfrm>
              <a:custGeom>
                <a:avLst/>
                <a:gdLst>
                  <a:gd name="T0" fmla="*/ 4290 w 6558"/>
                  <a:gd name="T1" fmla="*/ 209 h 5926"/>
                  <a:gd name="T2" fmla="*/ 4290 w 6558"/>
                  <a:gd name="T3" fmla="*/ 837 h 5926"/>
                  <a:gd name="T4" fmla="*/ 6349 w 6558"/>
                  <a:gd name="T5" fmla="*/ 837 h 5926"/>
                  <a:gd name="T6" fmla="*/ 6349 w 6558"/>
                  <a:gd name="T7" fmla="*/ 209 h 5926"/>
                  <a:gd name="T8" fmla="*/ 4290 w 6558"/>
                  <a:gd name="T9" fmla="*/ 209 h 5926"/>
                  <a:gd name="T10" fmla="*/ 209 w 6558"/>
                  <a:gd name="T11" fmla="*/ 209 h 5926"/>
                  <a:gd name="T12" fmla="*/ 209 w 6558"/>
                  <a:gd name="T13" fmla="*/ 837 h 5926"/>
                  <a:gd name="T14" fmla="*/ 4082 w 6558"/>
                  <a:gd name="T15" fmla="*/ 837 h 5926"/>
                  <a:gd name="T16" fmla="*/ 4082 w 6558"/>
                  <a:gd name="T17" fmla="*/ 209 h 5926"/>
                  <a:gd name="T18" fmla="*/ 209 w 6558"/>
                  <a:gd name="T19" fmla="*/ 209 h 5926"/>
                  <a:gd name="T20" fmla="*/ 105 w 6558"/>
                  <a:gd name="T21" fmla="*/ 0 h 5926"/>
                  <a:gd name="T22" fmla="*/ 6453 w 6558"/>
                  <a:gd name="T23" fmla="*/ 0 h 5926"/>
                  <a:gd name="T24" fmla="*/ 6486 w 6558"/>
                  <a:gd name="T25" fmla="*/ 6 h 5926"/>
                  <a:gd name="T26" fmla="*/ 6514 w 6558"/>
                  <a:gd name="T27" fmla="*/ 20 h 5926"/>
                  <a:gd name="T28" fmla="*/ 6538 w 6558"/>
                  <a:gd name="T29" fmla="*/ 42 h 5926"/>
                  <a:gd name="T30" fmla="*/ 6552 w 6558"/>
                  <a:gd name="T31" fmla="*/ 72 h 5926"/>
                  <a:gd name="T32" fmla="*/ 6558 w 6558"/>
                  <a:gd name="T33" fmla="*/ 103 h 5926"/>
                  <a:gd name="T34" fmla="*/ 6558 w 6558"/>
                  <a:gd name="T35" fmla="*/ 4288 h 5926"/>
                  <a:gd name="T36" fmla="*/ 6552 w 6558"/>
                  <a:gd name="T37" fmla="*/ 4320 h 5926"/>
                  <a:gd name="T38" fmla="*/ 6538 w 6558"/>
                  <a:gd name="T39" fmla="*/ 4350 h 5926"/>
                  <a:gd name="T40" fmla="*/ 6514 w 6558"/>
                  <a:gd name="T41" fmla="*/ 4371 h 5926"/>
                  <a:gd name="T42" fmla="*/ 6486 w 6558"/>
                  <a:gd name="T43" fmla="*/ 4387 h 5926"/>
                  <a:gd name="T44" fmla="*/ 6453 w 6558"/>
                  <a:gd name="T45" fmla="*/ 4391 h 5926"/>
                  <a:gd name="T46" fmla="*/ 6421 w 6558"/>
                  <a:gd name="T47" fmla="*/ 4387 h 5926"/>
                  <a:gd name="T48" fmla="*/ 6391 w 6558"/>
                  <a:gd name="T49" fmla="*/ 4371 h 5926"/>
                  <a:gd name="T50" fmla="*/ 6369 w 6558"/>
                  <a:gd name="T51" fmla="*/ 4350 h 5926"/>
                  <a:gd name="T52" fmla="*/ 6353 w 6558"/>
                  <a:gd name="T53" fmla="*/ 4320 h 5926"/>
                  <a:gd name="T54" fmla="*/ 6349 w 6558"/>
                  <a:gd name="T55" fmla="*/ 4288 h 5926"/>
                  <a:gd name="T56" fmla="*/ 6349 w 6558"/>
                  <a:gd name="T57" fmla="*/ 1046 h 5926"/>
                  <a:gd name="T58" fmla="*/ 209 w 6558"/>
                  <a:gd name="T59" fmla="*/ 1046 h 5926"/>
                  <a:gd name="T60" fmla="*/ 209 w 6558"/>
                  <a:gd name="T61" fmla="*/ 5717 h 5926"/>
                  <a:gd name="T62" fmla="*/ 6349 w 6558"/>
                  <a:gd name="T63" fmla="*/ 5717 h 5926"/>
                  <a:gd name="T64" fmla="*/ 6349 w 6558"/>
                  <a:gd name="T65" fmla="*/ 4705 h 5926"/>
                  <a:gd name="T66" fmla="*/ 6353 w 6558"/>
                  <a:gd name="T67" fmla="*/ 4674 h 5926"/>
                  <a:gd name="T68" fmla="*/ 6369 w 6558"/>
                  <a:gd name="T69" fmla="*/ 4644 h 5926"/>
                  <a:gd name="T70" fmla="*/ 6391 w 6558"/>
                  <a:gd name="T71" fmla="*/ 4622 h 5926"/>
                  <a:gd name="T72" fmla="*/ 6421 w 6558"/>
                  <a:gd name="T73" fmla="*/ 4606 h 5926"/>
                  <a:gd name="T74" fmla="*/ 6453 w 6558"/>
                  <a:gd name="T75" fmla="*/ 4602 h 5926"/>
                  <a:gd name="T76" fmla="*/ 6486 w 6558"/>
                  <a:gd name="T77" fmla="*/ 4606 h 5926"/>
                  <a:gd name="T78" fmla="*/ 6514 w 6558"/>
                  <a:gd name="T79" fmla="*/ 4622 h 5926"/>
                  <a:gd name="T80" fmla="*/ 6538 w 6558"/>
                  <a:gd name="T81" fmla="*/ 4644 h 5926"/>
                  <a:gd name="T82" fmla="*/ 6552 w 6558"/>
                  <a:gd name="T83" fmla="*/ 4674 h 5926"/>
                  <a:gd name="T84" fmla="*/ 6558 w 6558"/>
                  <a:gd name="T85" fmla="*/ 4705 h 5926"/>
                  <a:gd name="T86" fmla="*/ 6558 w 6558"/>
                  <a:gd name="T87" fmla="*/ 5821 h 5926"/>
                  <a:gd name="T88" fmla="*/ 6552 w 6558"/>
                  <a:gd name="T89" fmla="*/ 5855 h 5926"/>
                  <a:gd name="T90" fmla="*/ 6538 w 6558"/>
                  <a:gd name="T91" fmla="*/ 5882 h 5926"/>
                  <a:gd name="T92" fmla="*/ 6514 w 6558"/>
                  <a:gd name="T93" fmla="*/ 5906 h 5926"/>
                  <a:gd name="T94" fmla="*/ 6486 w 6558"/>
                  <a:gd name="T95" fmla="*/ 5920 h 5926"/>
                  <a:gd name="T96" fmla="*/ 6453 w 6558"/>
                  <a:gd name="T97" fmla="*/ 5926 h 5926"/>
                  <a:gd name="T98" fmla="*/ 105 w 6558"/>
                  <a:gd name="T99" fmla="*/ 5926 h 5926"/>
                  <a:gd name="T100" fmla="*/ 72 w 6558"/>
                  <a:gd name="T101" fmla="*/ 5920 h 5926"/>
                  <a:gd name="T102" fmla="*/ 44 w 6558"/>
                  <a:gd name="T103" fmla="*/ 5906 h 5926"/>
                  <a:gd name="T104" fmla="*/ 20 w 6558"/>
                  <a:gd name="T105" fmla="*/ 5882 h 5926"/>
                  <a:gd name="T106" fmla="*/ 6 w 6558"/>
                  <a:gd name="T107" fmla="*/ 5855 h 5926"/>
                  <a:gd name="T108" fmla="*/ 0 w 6558"/>
                  <a:gd name="T109" fmla="*/ 5821 h 5926"/>
                  <a:gd name="T110" fmla="*/ 0 w 6558"/>
                  <a:gd name="T111" fmla="*/ 103 h 5926"/>
                  <a:gd name="T112" fmla="*/ 6 w 6558"/>
                  <a:gd name="T113" fmla="*/ 72 h 5926"/>
                  <a:gd name="T114" fmla="*/ 20 w 6558"/>
                  <a:gd name="T115" fmla="*/ 42 h 5926"/>
                  <a:gd name="T116" fmla="*/ 44 w 6558"/>
                  <a:gd name="T117" fmla="*/ 20 h 5926"/>
                  <a:gd name="T118" fmla="*/ 72 w 6558"/>
                  <a:gd name="T119" fmla="*/ 6 h 5926"/>
                  <a:gd name="T120" fmla="*/ 105 w 6558"/>
                  <a:gd name="T121" fmla="*/ 0 h 59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6558" h="5926">
                    <a:moveTo>
                      <a:pt x="4290" y="209"/>
                    </a:moveTo>
                    <a:lnTo>
                      <a:pt x="4290" y="837"/>
                    </a:lnTo>
                    <a:lnTo>
                      <a:pt x="6349" y="837"/>
                    </a:lnTo>
                    <a:lnTo>
                      <a:pt x="6349" y="209"/>
                    </a:lnTo>
                    <a:lnTo>
                      <a:pt x="4290" y="209"/>
                    </a:lnTo>
                    <a:close/>
                    <a:moveTo>
                      <a:pt x="209" y="209"/>
                    </a:moveTo>
                    <a:lnTo>
                      <a:pt x="209" y="837"/>
                    </a:lnTo>
                    <a:lnTo>
                      <a:pt x="4082" y="837"/>
                    </a:lnTo>
                    <a:lnTo>
                      <a:pt x="4082" y="209"/>
                    </a:lnTo>
                    <a:lnTo>
                      <a:pt x="209" y="209"/>
                    </a:lnTo>
                    <a:close/>
                    <a:moveTo>
                      <a:pt x="105" y="0"/>
                    </a:moveTo>
                    <a:lnTo>
                      <a:pt x="6453" y="0"/>
                    </a:lnTo>
                    <a:lnTo>
                      <a:pt x="6486" y="6"/>
                    </a:lnTo>
                    <a:lnTo>
                      <a:pt x="6514" y="20"/>
                    </a:lnTo>
                    <a:lnTo>
                      <a:pt x="6538" y="42"/>
                    </a:lnTo>
                    <a:lnTo>
                      <a:pt x="6552" y="72"/>
                    </a:lnTo>
                    <a:lnTo>
                      <a:pt x="6558" y="103"/>
                    </a:lnTo>
                    <a:lnTo>
                      <a:pt x="6558" y="4288"/>
                    </a:lnTo>
                    <a:lnTo>
                      <a:pt x="6552" y="4320"/>
                    </a:lnTo>
                    <a:lnTo>
                      <a:pt x="6538" y="4350"/>
                    </a:lnTo>
                    <a:lnTo>
                      <a:pt x="6514" y="4371"/>
                    </a:lnTo>
                    <a:lnTo>
                      <a:pt x="6486" y="4387"/>
                    </a:lnTo>
                    <a:lnTo>
                      <a:pt x="6453" y="4391"/>
                    </a:lnTo>
                    <a:lnTo>
                      <a:pt x="6421" y="4387"/>
                    </a:lnTo>
                    <a:lnTo>
                      <a:pt x="6391" y="4371"/>
                    </a:lnTo>
                    <a:lnTo>
                      <a:pt x="6369" y="4350"/>
                    </a:lnTo>
                    <a:lnTo>
                      <a:pt x="6353" y="4320"/>
                    </a:lnTo>
                    <a:lnTo>
                      <a:pt x="6349" y="4288"/>
                    </a:lnTo>
                    <a:lnTo>
                      <a:pt x="6349" y="1046"/>
                    </a:lnTo>
                    <a:lnTo>
                      <a:pt x="209" y="1046"/>
                    </a:lnTo>
                    <a:lnTo>
                      <a:pt x="209" y="5717"/>
                    </a:lnTo>
                    <a:lnTo>
                      <a:pt x="6349" y="5717"/>
                    </a:lnTo>
                    <a:lnTo>
                      <a:pt x="6349" y="4705"/>
                    </a:lnTo>
                    <a:lnTo>
                      <a:pt x="6353" y="4674"/>
                    </a:lnTo>
                    <a:lnTo>
                      <a:pt x="6369" y="4644"/>
                    </a:lnTo>
                    <a:lnTo>
                      <a:pt x="6391" y="4622"/>
                    </a:lnTo>
                    <a:lnTo>
                      <a:pt x="6421" y="4606"/>
                    </a:lnTo>
                    <a:lnTo>
                      <a:pt x="6453" y="4602"/>
                    </a:lnTo>
                    <a:lnTo>
                      <a:pt x="6486" y="4606"/>
                    </a:lnTo>
                    <a:lnTo>
                      <a:pt x="6514" y="4622"/>
                    </a:lnTo>
                    <a:lnTo>
                      <a:pt x="6538" y="4644"/>
                    </a:lnTo>
                    <a:lnTo>
                      <a:pt x="6552" y="4674"/>
                    </a:lnTo>
                    <a:lnTo>
                      <a:pt x="6558" y="4705"/>
                    </a:lnTo>
                    <a:lnTo>
                      <a:pt x="6558" y="5821"/>
                    </a:lnTo>
                    <a:lnTo>
                      <a:pt x="6552" y="5855"/>
                    </a:lnTo>
                    <a:lnTo>
                      <a:pt x="6538" y="5882"/>
                    </a:lnTo>
                    <a:lnTo>
                      <a:pt x="6514" y="5906"/>
                    </a:lnTo>
                    <a:lnTo>
                      <a:pt x="6486" y="5920"/>
                    </a:lnTo>
                    <a:lnTo>
                      <a:pt x="6453" y="5926"/>
                    </a:lnTo>
                    <a:lnTo>
                      <a:pt x="105" y="5926"/>
                    </a:lnTo>
                    <a:lnTo>
                      <a:pt x="72" y="5920"/>
                    </a:lnTo>
                    <a:lnTo>
                      <a:pt x="44" y="5906"/>
                    </a:lnTo>
                    <a:lnTo>
                      <a:pt x="20" y="5882"/>
                    </a:lnTo>
                    <a:lnTo>
                      <a:pt x="6" y="5855"/>
                    </a:lnTo>
                    <a:lnTo>
                      <a:pt x="0" y="5821"/>
                    </a:lnTo>
                    <a:lnTo>
                      <a:pt x="0" y="103"/>
                    </a:lnTo>
                    <a:lnTo>
                      <a:pt x="6" y="72"/>
                    </a:lnTo>
                    <a:lnTo>
                      <a:pt x="20" y="42"/>
                    </a:lnTo>
                    <a:lnTo>
                      <a:pt x="44" y="20"/>
                    </a:lnTo>
                    <a:lnTo>
                      <a:pt x="72" y="6"/>
                    </a:lnTo>
                    <a:lnTo>
                      <a:pt x="10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grpSp>
      </p:grpSp>
      <p:sp>
        <p:nvSpPr>
          <p:cNvPr id="58" name="Freeform 61">
            <a:extLst>
              <a:ext uri="{FF2B5EF4-FFF2-40B4-BE49-F238E27FC236}">
                <a16:creationId xmlns:a16="http://schemas.microsoft.com/office/drawing/2014/main" id="{90387450-5F4B-A4F2-D294-794E0C33676C}"/>
              </a:ext>
            </a:extLst>
          </p:cNvPr>
          <p:cNvSpPr>
            <a:spLocks noEditPoints="1"/>
          </p:cNvSpPr>
          <p:nvPr/>
        </p:nvSpPr>
        <p:spPr bwMode="auto">
          <a:xfrm>
            <a:off x="5005787" y="3772354"/>
            <a:ext cx="361099" cy="393719"/>
          </a:xfrm>
          <a:custGeom>
            <a:avLst/>
            <a:gdLst>
              <a:gd name="T0" fmla="*/ 3389 w 6560"/>
              <a:gd name="T1" fmla="*/ 4698 h 6556"/>
              <a:gd name="T2" fmla="*/ 3826 w 6560"/>
              <a:gd name="T3" fmla="*/ 4481 h 6556"/>
              <a:gd name="T4" fmla="*/ 2515 w 6560"/>
              <a:gd name="T5" fmla="*/ 4042 h 6556"/>
              <a:gd name="T6" fmla="*/ 219 w 6560"/>
              <a:gd name="T7" fmla="*/ 546 h 6556"/>
              <a:gd name="T8" fmla="*/ 4155 w 6560"/>
              <a:gd name="T9" fmla="*/ 3606 h 6556"/>
              <a:gd name="T10" fmla="*/ 6014 w 6560"/>
              <a:gd name="T11" fmla="*/ 546 h 6556"/>
              <a:gd name="T12" fmla="*/ 5968 w 6560"/>
              <a:gd name="T13" fmla="*/ 853 h 6556"/>
              <a:gd name="T14" fmla="*/ 4994 w 6560"/>
              <a:gd name="T15" fmla="*/ 869 h 6556"/>
              <a:gd name="T16" fmla="*/ 4921 w 6560"/>
              <a:gd name="T17" fmla="*/ 765 h 6556"/>
              <a:gd name="T18" fmla="*/ 3822 w 6560"/>
              <a:gd name="T19" fmla="*/ 799 h 6556"/>
              <a:gd name="T20" fmla="*/ 3718 w 6560"/>
              <a:gd name="T21" fmla="*/ 875 h 6556"/>
              <a:gd name="T22" fmla="*/ 2754 w 6560"/>
              <a:gd name="T23" fmla="*/ 829 h 6556"/>
              <a:gd name="T24" fmla="*/ 1640 w 6560"/>
              <a:gd name="T25" fmla="*/ 546 h 6556"/>
              <a:gd name="T26" fmla="*/ 1596 w 6560"/>
              <a:gd name="T27" fmla="*/ 853 h 6556"/>
              <a:gd name="T28" fmla="*/ 622 w 6560"/>
              <a:gd name="T29" fmla="*/ 869 h 6556"/>
              <a:gd name="T30" fmla="*/ 547 w 6560"/>
              <a:gd name="T31" fmla="*/ 765 h 6556"/>
              <a:gd name="T32" fmla="*/ 5138 w 6560"/>
              <a:gd name="T33" fmla="*/ 656 h 6556"/>
              <a:gd name="T34" fmla="*/ 2952 w 6560"/>
              <a:gd name="T35" fmla="*/ 219 h 6556"/>
              <a:gd name="T36" fmla="*/ 2952 w 6560"/>
              <a:gd name="T37" fmla="*/ 219 h 6556"/>
              <a:gd name="T38" fmla="*/ 1422 w 6560"/>
              <a:gd name="T39" fmla="*/ 219 h 6556"/>
              <a:gd name="T40" fmla="*/ 1566 w 6560"/>
              <a:gd name="T41" fmla="*/ 6 h 6556"/>
              <a:gd name="T42" fmla="*/ 1640 w 6560"/>
              <a:gd name="T43" fmla="*/ 110 h 6556"/>
              <a:gd name="T44" fmla="*/ 2738 w 6560"/>
              <a:gd name="T45" fmla="*/ 76 h 6556"/>
              <a:gd name="T46" fmla="*/ 2842 w 6560"/>
              <a:gd name="T47" fmla="*/ 0 h 6556"/>
              <a:gd name="T48" fmla="*/ 3806 w 6560"/>
              <a:gd name="T49" fmla="*/ 46 h 6556"/>
              <a:gd name="T50" fmla="*/ 4921 w 6560"/>
              <a:gd name="T51" fmla="*/ 329 h 6556"/>
              <a:gd name="T52" fmla="*/ 4964 w 6560"/>
              <a:gd name="T53" fmla="*/ 22 h 6556"/>
              <a:gd name="T54" fmla="*/ 5938 w 6560"/>
              <a:gd name="T55" fmla="*/ 6 h 6556"/>
              <a:gd name="T56" fmla="*/ 6014 w 6560"/>
              <a:gd name="T57" fmla="*/ 110 h 6556"/>
              <a:gd name="T58" fmla="*/ 6514 w 6560"/>
              <a:gd name="T59" fmla="*/ 349 h 6556"/>
              <a:gd name="T60" fmla="*/ 6560 w 6560"/>
              <a:gd name="T61" fmla="*/ 3716 h 6556"/>
              <a:gd name="T62" fmla="*/ 6484 w 6560"/>
              <a:gd name="T63" fmla="*/ 3819 h 6556"/>
              <a:gd name="T64" fmla="*/ 4258 w 6560"/>
              <a:gd name="T65" fmla="*/ 4186 h 6556"/>
              <a:gd name="T66" fmla="*/ 4155 w 6560"/>
              <a:gd name="T67" fmla="*/ 4262 h 6556"/>
              <a:gd name="T68" fmla="*/ 4025 w 6560"/>
              <a:gd name="T69" fmla="*/ 4654 h 6556"/>
              <a:gd name="T70" fmla="*/ 3608 w 6560"/>
              <a:gd name="T71" fmla="*/ 4698 h 6556"/>
              <a:gd name="T72" fmla="*/ 6514 w 6560"/>
              <a:gd name="T73" fmla="*/ 6359 h 6556"/>
              <a:gd name="T74" fmla="*/ 6554 w 6560"/>
              <a:gd name="T75" fmla="*/ 6480 h 6556"/>
              <a:gd name="T76" fmla="*/ 6450 w 6560"/>
              <a:gd name="T77" fmla="*/ 6556 h 6556"/>
              <a:gd name="T78" fmla="*/ 22 w 6560"/>
              <a:gd name="T79" fmla="*/ 6512 h 6556"/>
              <a:gd name="T80" fmla="*/ 22 w 6560"/>
              <a:gd name="T81" fmla="*/ 6383 h 6556"/>
              <a:gd name="T82" fmla="*/ 2952 w 6560"/>
              <a:gd name="T83" fmla="*/ 6337 h 6556"/>
              <a:gd name="T84" fmla="*/ 2559 w 6560"/>
              <a:gd name="T85" fmla="*/ 4678 h 6556"/>
              <a:gd name="T86" fmla="*/ 2515 w 6560"/>
              <a:gd name="T87" fmla="*/ 4262 h 6556"/>
              <a:gd name="T88" fmla="*/ 2318 w 6560"/>
              <a:gd name="T89" fmla="*/ 4216 h 6556"/>
              <a:gd name="T90" fmla="*/ 110 w 6560"/>
              <a:gd name="T91" fmla="*/ 3825 h 6556"/>
              <a:gd name="T92" fmla="*/ 6 w 6560"/>
              <a:gd name="T93" fmla="*/ 3749 h 6556"/>
              <a:gd name="T94" fmla="*/ 22 w 6560"/>
              <a:gd name="T95" fmla="*/ 373 h 6556"/>
              <a:gd name="T96" fmla="*/ 547 w 6560"/>
              <a:gd name="T97" fmla="*/ 329 h 6556"/>
              <a:gd name="T98" fmla="*/ 592 w 6560"/>
              <a:gd name="T99" fmla="*/ 22 h 65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6560" h="6556">
                <a:moveTo>
                  <a:pt x="3171" y="4698"/>
                </a:moveTo>
                <a:lnTo>
                  <a:pt x="3171" y="6337"/>
                </a:lnTo>
                <a:lnTo>
                  <a:pt x="3389" y="6337"/>
                </a:lnTo>
                <a:lnTo>
                  <a:pt x="3389" y="4698"/>
                </a:lnTo>
                <a:lnTo>
                  <a:pt x="3171" y="4698"/>
                </a:lnTo>
                <a:close/>
                <a:moveTo>
                  <a:pt x="2733" y="4262"/>
                </a:moveTo>
                <a:lnTo>
                  <a:pt x="2733" y="4481"/>
                </a:lnTo>
                <a:lnTo>
                  <a:pt x="3826" y="4481"/>
                </a:lnTo>
                <a:lnTo>
                  <a:pt x="3826" y="4262"/>
                </a:lnTo>
                <a:lnTo>
                  <a:pt x="2733" y="4262"/>
                </a:lnTo>
                <a:close/>
                <a:moveTo>
                  <a:pt x="2515" y="3825"/>
                </a:moveTo>
                <a:lnTo>
                  <a:pt x="2515" y="4042"/>
                </a:lnTo>
                <a:lnTo>
                  <a:pt x="4045" y="4042"/>
                </a:lnTo>
                <a:lnTo>
                  <a:pt x="4045" y="3825"/>
                </a:lnTo>
                <a:lnTo>
                  <a:pt x="2515" y="3825"/>
                </a:lnTo>
                <a:close/>
                <a:moveTo>
                  <a:pt x="219" y="546"/>
                </a:moveTo>
                <a:lnTo>
                  <a:pt x="219" y="3606"/>
                </a:lnTo>
                <a:lnTo>
                  <a:pt x="2405" y="3606"/>
                </a:lnTo>
                <a:lnTo>
                  <a:pt x="2405" y="3606"/>
                </a:lnTo>
                <a:lnTo>
                  <a:pt x="4155" y="3606"/>
                </a:lnTo>
                <a:lnTo>
                  <a:pt x="4155" y="3606"/>
                </a:lnTo>
                <a:lnTo>
                  <a:pt x="6341" y="3606"/>
                </a:lnTo>
                <a:lnTo>
                  <a:pt x="6341" y="546"/>
                </a:lnTo>
                <a:lnTo>
                  <a:pt x="6014" y="546"/>
                </a:lnTo>
                <a:lnTo>
                  <a:pt x="6014" y="765"/>
                </a:lnTo>
                <a:lnTo>
                  <a:pt x="6008" y="799"/>
                </a:lnTo>
                <a:lnTo>
                  <a:pt x="5992" y="829"/>
                </a:lnTo>
                <a:lnTo>
                  <a:pt x="5968" y="853"/>
                </a:lnTo>
                <a:lnTo>
                  <a:pt x="5938" y="869"/>
                </a:lnTo>
                <a:lnTo>
                  <a:pt x="5904" y="875"/>
                </a:lnTo>
                <a:lnTo>
                  <a:pt x="5028" y="875"/>
                </a:lnTo>
                <a:lnTo>
                  <a:pt x="4994" y="869"/>
                </a:lnTo>
                <a:lnTo>
                  <a:pt x="4964" y="853"/>
                </a:lnTo>
                <a:lnTo>
                  <a:pt x="4940" y="829"/>
                </a:lnTo>
                <a:lnTo>
                  <a:pt x="4925" y="799"/>
                </a:lnTo>
                <a:lnTo>
                  <a:pt x="4921" y="765"/>
                </a:lnTo>
                <a:lnTo>
                  <a:pt x="4921" y="546"/>
                </a:lnTo>
                <a:lnTo>
                  <a:pt x="3826" y="546"/>
                </a:lnTo>
                <a:lnTo>
                  <a:pt x="3826" y="765"/>
                </a:lnTo>
                <a:lnTo>
                  <a:pt x="3822" y="799"/>
                </a:lnTo>
                <a:lnTo>
                  <a:pt x="3806" y="829"/>
                </a:lnTo>
                <a:lnTo>
                  <a:pt x="3782" y="853"/>
                </a:lnTo>
                <a:lnTo>
                  <a:pt x="3752" y="869"/>
                </a:lnTo>
                <a:lnTo>
                  <a:pt x="3718" y="875"/>
                </a:lnTo>
                <a:lnTo>
                  <a:pt x="2842" y="875"/>
                </a:lnTo>
                <a:lnTo>
                  <a:pt x="2808" y="869"/>
                </a:lnTo>
                <a:lnTo>
                  <a:pt x="2778" y="853"/>
                </a:lnTo>
                <a:lnTo>
                  <a:pt x="2754" y="829"/>
                </a:lnTo>
                <a:lnTo>
                  <a:pt x="2738" y="799"/>
                </a:lnTo>
                <a:lnTo>
                  <a:pt x="2733" y="765"/>
                </a:lnTo>
                <a:lnTo>
                  <a:pt x="2733" y="546"/>
                </a:lnTo>
                <a:lnTo>
                  <a:pt x="1640" y="546"/>
                </a:lnTo>
                <a:lnTo>
                  <a:pt x="1640" y="765"/>
                </a:lnTo>
                <a:lnTo>
                  <a:pt x="1634" y="799"/>
                </a:lnTo>
                <a:lnTo>
                  <a:pt x="1620" y="829"/>
                </a:lnTo>
                <a:lnTo>
                  <a:pt x="1596" y="853"/>
                </a:lnTo>
                <a:lnTo>
                  <a:pt x="1566" y="869"/>
                </a:lnTo>
                <a:lnTo>
                  <a:pt x="1530" y="875"/>
                </a:lnTo>
                <a:lnTo>
                  <a:pt x="656" y="875"/>
                </a:lnTo>
                <a:lnTo>
                  <a:pt x="622" y="869"/>
                </a:lnTo>
                <a:lnTo>
                  <a:pt x="592" y="853"/>
                </a:lnTo>
                <a:lnTo>
                  <a:pt x="568" y="829"/>
                </a:lnTo>
                <a:lnTo>
                  <a:pt x="552" y="799"/>
                </a:lnTo>
                <a:lnTo>
                  <a:pt x="547" y="765"/>
                </a:lnTo>
                <a:lnTo>
                  <a:pt x="547" y="546"/>
                </a:lnTo>
                <a:lnTo>
                  <a:pt x="219" y="546"/>
                </a:lnTo>
                <a:close/>
                <a:moveTo>
                  <a:pt x="5138" y="219"/>
                </a:moveTo>
                <a:lnTo>
                  <a:pt x="5138" y="656"/>
                </a:lnTo>
                <a:lnTo>
                  <a:pt x="5794" y="656"/>
                </a:lnTo>
                <a:lnTo>
                  <a:pt x="5794" y="219"/>
                </a:lnTo>
                <a:lnTo>
                  <a:pt x="5138" y="219"/>
                </a:lnTo>
                <a:close/>
                <a:moveTo>
                  <a:pt x="2952" y="219"/>
                </a:moveTo>
                <a:lnTo>
                  <a:pt x="2952" y="656"/>
                </a:lnTo>
                <a:lnTo>
                  <a:pt x="3608" y="656"/>
                </a:lnTo>
                <a:lnTo>
                  <a:pt x="3608" y="219"/>
                </a:lnTo>
                <a:lnTo>
                  <a:pt x="2952" y="219"/>
                </a:lnTo>
                <a:close/>
                <a:moveTo>
                  <a:pt x="766" y="219"/>
                </a:moveTo>
                <a:lnTo>
                  <a:pt x="766" y="656"/>
                </a:lnTo>
                <a:lnTo>
                  <a:pt x="1422" y="656"/>
                </a:lnTo>
                <a:lnTo>
                  <a:pt x="1422" y="219"/>
                </a:lnTo>
                <a:lnTo>
                  <a:pt x="766" y="219"/>
                </a:lnTo>
                <a:close/>
                <a:moveTo>
                  <a:pt x="656" y="0"/>
                </a:moveTo>
                <a:lnTo>
                  <a:pt x="1530" y="0"/>
                </a:lnTo>
                <a:lnTo>
                  <a:pt x="1566" y="6"/>
                </a:lnTo>
                <a:lnTo>
                  <a:pt x="1596" y="22"/>
                </a:lnTo>
                <a:lnTo>
                  <a:pt x="1620" y="46"/>
                </a:lnTo>
                <a:lnTo>
                  <a:pt x="1634" y="76"/>
                </a:lnTo>
                <a:lnTo>
                  <a:pt x="1640" y="110"/>
                </a:lnTo>
                <a:lnTo>
                  <a:pt x="1640" y="329"/>
                </a:lnTo>
                <a:lnTo>
                  <a:pt x="2733" y="329"/>
                </a:lnTo>
                <a:lnTo>
                  <a:pt x="2733" y="110"/>
                </a:lnTo>
                <a:lnTo>
                  <a:pt x="2738" y="76"/>
                </a:lnTo>
                <a:lnTo>
                  <a:pt x="2754" y="46"/>
                </a:lnTo>
                <a:lnTo>
                  <a:pt x="2778" y="22"/>
                </a:lnTo>
                <a:lnTo>
                  <a:pt x="2808" y="6"/>
                </a:lnTo>
                <a:lnTo>
                  <a:pt x="2842" y="0"/>
                </a:lnTo>
                <a:lnTo>
                  <a:pt x="3718" y="0"/>
                </a:lnTo>
                <a:lnTo>
                  <a:pt x="3752" y="6"/>
                </a:lnTo>
                <a:lnTo>
                  <a:pt x="3782" y="22"/>
                </a:lnTo>
                <a:lnTo>
                  <a:pt x="3806" y="46"/>
                </a:lnTo>
                <a:lnTo>
                  <a:pt x="3822" y="76"/>
                </a:lnTo>
                <a:lnTo>
                  <a:pt x="3826" y="110"/>
                </a:lnTo>
                <a:lnTo>
                  <a:pt x="3826" y="329"/>
                </a:lnTo>
                <a:lnTo>
                  <a:pt x="4921" y="329"/>
                </a:lnTo>
                <a:lnTo>
                  <a:pt x="4921" y="110"/>
                </a:lnTo>
                <a:lnTo>
                  <a:pt x="4925" y="76"/>
                </a:lnTo>
                <a:lnTo>
                  <a:pt x="4940" y="46"/>
                </a:lnTo>
                <a:lnTo>
                  <a:pt x="4964" y="22"/>
                </a:lnTo>
                <a:lnTo>
                  <a:pt x="4994" y="6"/>
                </a:lnTo>
                <a:lnTo>
                  <a:pt x="5028" y="0"/>
                </a:lnTo>
                <a:lnTo>
                  <a:pt x="5904" y="0"/>
                </a:lnTo>
                <a:lnTo>
                  <a:pt x="5938" y="6"/>
                </a:lnTo>
                <a:lnTo>
                  <a:pt x="5968" y="22"/>
                </a:lnTo>
                <a:lnTo>
                  <a:pt x="5992" y="46"/>
                </a:lnTo>
                <a:lnTo>
                  <a:pt x="6008" y="76"/>
                </a:lnTo>
                <a:lnTo>
                  <a:pt x="6014" y="110"/>
                </a:lnTo>
                <a:lnTo>
                  <a:pt x="6014" y="329"/>
                </a:lnTo>
                <a:lnTo>
                  <a:pt x="6450" y="329"/>
                </a:lnTo>
                <a:lnTo>
                  <a:pt x="6484" y="333"/>
                </a:lnTo>
                <a:lnTo>
                  <a:pt x="6514" y="349"/>
                </a:lnTo>
                <a:lnTo>
                  <a:pt x="6538" y="373"/>
                </a:lnTo>
                <a:lnTo>
                  <a:pt x="6554" y="403"/>
                </a:lnTo>
                <a:lnTo>
                  <a:pt x="6560" y="437"/>
                </a:lnTo>
                <a:lnTo>
                  <a:pt x="6560" y="3716"/>
                </a:lnTo>
                <a:lnTo>
                  <a:pt x="6554" y="3749"/>
                </a:lnTo>
                <a:lnTo>
                  <a:pt x="6538" y="3779"/>
                </a:lnTo>
                <a:lnTo>
                  <a:pt x="6514" y="3803"/>
                </a:lnTo>
                <a:lnTo>
                  <a:pt x="6484" y="3819"/>
                </a:lnTo>
                <a:lnTo>
                  <a:pt x="6450" y="3825"/>
                </a:lnTo>
                <a:lnTo>
                  <a:pt x="4264" y="3825"/>
                </a:lnTo>
                <a:lnTo>
                  <a:pt x="4264" y="4152"/>
                </a:lnTo>
                <a:lnTo>
                  <a:pt x="4258" y="4186"/>
                </a:lnTo>
                <a:lnTo>
                  <a:pt x="4242" y="4216"/>
                </a:lnTo>
                <a:lnTo>
                  <a:pt x="4218" y="4240"/>
                </a:lnTo>
                <a:lnTo>
                  <a:pt x="4189" y="4256"/>
                </a:lnTo>
                <a:lnTo>
                  <a:pt x="4155" y="4262"/>
                </a:lnTo>
                <a:lnTo>
                  <a:pt x="4045" y="4262"/>
                </a:lnTo>
                <a:lnTo>
                  <a:pt x="4045" y="4589"/>
                </a:lnTo>
                <a:lnTo>
                  <a:pt x="4039" y="4625"/>
                </a:lnTo>
                <a:lnTo>
                  <a:pt x="4025" y="4654"/>
                </a:lnTo>
                <a:lnTo>
                  <a:pt x="4001" y="4678"/>
                </a:lnTo>
                <a:lnTo>
                  <a:pt x="3971" y="4692"/>
                </a:lnTo>
                <a:lnTo>
                  <a:pt x="3935" y="4698"/>
                </a:lnTo>
                <a:lnTo>
                  <a:pt x="3608" y="4698"/>
                </a:lnTo>
                <a:lnTo>
                  <a:pt x="3608" y="6337"/>
                </a:lnTo>
                <a:lnTo>
                  <a:pt x="6450" y="6337"/>
                </a:lnTo>
                <a:lnTo>
                  <a:pt x="6484" y="6343"/>
                </a:lnTo>
                <a:lnTo>
                  <a:pt x="6514" y="6359"/>
                </a:lnTo>
                <a:lnTo>
                  <a:pt x="6538" y="6383"/>
                </a:lnTo>
                <a:lnTo>
                  <a:pt x="6554" y="6413"/>
                </a:lnTo>
                <a:lnTo>
                  <a:pt x="6560" y="6446"/>
                </a:lnTo>
                <a:lnTo>
                  <a:pt x="6554" y="6480"/>
                </a:lnTo>
                <a:lnTo>
                  <a:pt x="6538" y="6512"/>
                </a:lnTo>
                <a:lnTo>
                  <a:pt x="6514" y="6534"/>
                </a:lnTo>
                <a:lnTo>
                  <a:pt x="6484" y="6550"/>
                </a:lnTo>
                <a:lnTo>
                  <a:pt x="6450" y="6556"/>
                </a:lnTo>
                <a:lnTo>
                  <a:pt x="110" y="6556"/>
                </a:lnTo>
                <a:lnTo>
                  <a:pt x="76" y="6550"/>
                </a:lnTo>
                <a:lnTo>
                  <a:pt x="44" y="6534"/>
                </a:lnTo>
                <a:lnTo>
                  <a:pt x="22" y="6512"/>
                </a:lnTo>
                <a:lnTo>
                  <a:pt x="6" y="6480"/>
                </a:lnTo>
                <a:lnTo>
                  <a:pt x="0" y="6446"/>
                </a:lnTo>
                <a:lnTo>
                  <a:pt x="6" y="6413"/>
                </a:lnTo>
                <a:lnTo>
                  <a:pt x="22" y="6383"/>
                </a:lnTo>
                <a:lnTo>
                  <a:pt x="44" y="6359"/>
                </a:lnTo>
                <a:lnTo>
                  <a:pt x="76" y="6343"/>
                </a:lnTo>
                <a:lnTo>
                  <a:pt x="110" y="6337"/>
                </a:lnTo>
                <a:lnTo>
                  <a:pt x="2952" y="6337"/>
                </a:lnTo>
                <a:lnTo>
                  <a:pt x="2952" y="4698"/>
                </a:lnTo>
                <a:lnTo>
                  <a:pt x="2625" y="4698"/>
                </a:lnTo>
                <a:lnTo>
                  <a:pt x="2589" y="4692"/>
                </a:lnTo>
                <a:lnTo>
                  <a:pt x="2559" y="4678"/>
                </a:lnTo>
                <a:lnTo>
                  <a:pt x="2535" y="4654"/>
                </a:lnTo>
                <a:lnTo>
                  <a:pt x="2519" y="4625"/>
                </a:lnTo>
                <a:lnTo>
                  <a:pt x="2515" y="4589"/>
                </a:lnTo>
                <a:lnTo>
                  <a:pt x="2515" y="4262"/>
                </a:lnTo>
                <a:lnTo>
                  <a:pt x="2405" y="4262"/>
                </a:lnTo>
                <a:lnTo>
                  <a:pt x="2372" y="4256"/>
                </a:lnTo>
                <a:lnTo>
                  <a:pt x="2342" y="4240"/>
                </a:lnTo>
                <a:lnTo>
                  <a:pt x="2318" y="4216"/>
                </a:lnTo>
                <a:lnTo>
                  <a:pt x="2302" y="4186"/>
                </a:lnTo>
                <a:lnTo>
                  <a:pt x="2296" y="4152"/>
                </a:lnTo>
                <a:lnTo>
                  <a:pt x="2296" y="3825"/>
                </a:lnTo>
                <a:lnTo>
                  <a:pt x="110" y="3825"/>
                </a:lnTo>
                <a:lnTo>
                  <a:pt x="76" y="3819"/>
                </a:lnTo>
                <a:lnTo>
                  <a:pt x="44" y="3803"/>
                </a:lnTo>
                <a:lnTo>
                  <a:pt x="22" y="3779"/>
                </a:lnTo>
                <a:lnTo>
                  <a:pt x="6" y="3749"/>
                </a:lnTo>
                <a:lnTo>
                  <a:pt x="0" y="3716"/>
                </a:lnTo>
                <a:lnTo>
                  <a:pt x="0" y="437"/>
                </a:lnTo>
                <a:lnTo>
                  <a:pt x="6" y="403"/>
                </a:lnTo>
                <a:lnTo>
                  <a:pt x="22" y="373"/>
                </a:lnTo>
                <a:lnTo>
                  <a:pt x="44" y="349"/>
                </a:lnTo>
                <a:lnTo>
                  <a:pt x="76" y="333"/>
                </a:lnTo>
                <a:lnTo>
                  <a:pt x="110" y="329"/>
                </a:lnTo>
                <a:lnTo>
                  <a:pt x="547" y="329"/>
                </a:lnTo>
                <a:lnTo>
                  <a:pt x="547" y="110"/>
                </a:lnTo>
                <a:lnTo>
                  <a:pt x="552" y="76"/>
                </a:lnTo>
                <a:lnTo>
                  <a:pt x="568" y="46"/>
                </a:lnTo>
                <a:lnTo>
                  <a:pt x="592" y="22"/>
                </a:lnTo>
                <a:lnTo>
                  <a:pt x="622" y="6"/>
                </a:lnTo>
                <a:lnTo>
                  <a:pt x="656"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grpSp>
        <p:nvGrpSpPr>
          <p:cNvPr id="59" name="Group 58">
            <a:extLst>
              <a:ext uri="{FF2B5EF4-FFF2-40B4-BE49-F238E27FC236}">
                <a16:creationId xmlns:a16="http://schemas.microsoft.com/office/drawing/2014/main" id="{9FBD4D4E-092B-6637-2D88-6514FF35F7F1}"/>
              </a:ext>
            </a:extLst>
          </p:cNvPr>
          <p:cNvGrpSpPr/>
          <p:nvPr/>
        </p:nvGrpSpPr>
        <p:grpSpPr>
          <a:xfrm>
            <a:off x="8806118" y="3778749"/>
            <a:ext cx="468703" cy="340091"/>
            <a:chOff x="5153820" y="2317602"/>
            <a:chExt cx="468703" cy="340091"/>
          </a:xfrm>
        </p:grpSpPr>
        <p:sp>
          <p:nvSpPr>
            <p:cNvPr id="60" name="Freeform 24">
              <a:extLst>
                <a:ext uri="{FF2B5EF4-FFF2-40B4-BE49-F238E27FC236}">
                  <a16:creationId xmlns:a16="http://schemas.microsoft.com/office/drawing/2014/main" id="{C9AF3D29-802D-EE67-E315-4370DFD3518E}"/>
                </a:ext>
              </a:extLst>
            </p:cNvPr>
            <p:cNvSpPr>
              <a:spLocks noEditPoints="1"/>
            </p:cNvSpPr>
            <p:nvPr/>
          </p:nvSpPr>
          <p:spPr bwMode="auto">
            <a:xfrm>
              <a:off x="5153820" y="2317602"/>
              <a:ext cx="468703" cy="340091"/>
            </a:xfrm>
            <a:custGeom>
              <a:avLst/>
              <a:gdLst>
                <a:gd name="T0" fmla="*/ 2858 w 6558"/>
                <a:gd name="T1" fmla="*/ 224 h 5030"/>
                <a:gd name="T2" fmla="*/ 1808 w 6558"/>
                <a:gd name="T3" fmla="*/ 254 h 5030"/>
                <a:gd name="T4" fmla="*/ 931 w 6558"/>
                <a:gd name="T5" fmla="*/ 306 h 5030"/>
                <a:gd name="T6" fmla="*/ 426 w 6558"/>
                <a:gd name="T7" fmla="*/ 648 h 5030"/>
                <a:gd name="T8" fmla="*/ 274 w 6558"/>
                <a:gd name="T9" fmla="*/ 1170 h 5030"/>
                <a:gd name="T10" fmla="*/ 235 w 6558"/>
                <a:gd name="T11" fmla="*/ 1591 h 5030"/>
                <a:gd name="T12" fmla="*/ 209 w 6558"/>
                <a:gd name="T13" fmla="*/ 2877 h 5030"/>
                <a:gd name="T14" fmla="*/ 253 w 6558"/>
                <a:gd name="T15" fmla="*/ 3661 h 5030"/>
                <a:gd name="T16" fmla="*/ 296 w 6558"/>
                <a:gd name="T17" fmla="*/ 4011 h 5030"/>
                <a:gd name="T18" fmla="*/ 553 w 6558"/>
                <a:gd name="T19" fmla="*/ 4543 h 5030"/>
                <a:gd name="T20" fmla="*/ 1072 w 6558"/>
                <a:gd name="T21" fmla="*/ 4726 h 5030"/>
                <a:gd name="T22" fmla="*/ 1754 w 6558"/>
                <a:gd name="T23" fmla="*/ 4772 h 5030"/>
                <a:gd name="T24" fmla="*/ 2757 w 6558"/>
                <a:gd name="T25" fmla="*/ 4802 h 5030"/>
                <a:gd name="T26" fmla="*/ 3274 w 6558"/>
                <a:gd name="T27" fmla="*/ 4812 h 5030"/>
                <a:gd name="T28" fmla="*/ 3783 w 6558"/>
                <a:gd name="T29" fmla="*/ 4808 h 5030"/>
                <a:gd name="T30" fmla="*/ 4867 w 6558"/>
                <a:gd name="T31" fmla="*/ 4780 h 5030"/>
                <a:gd name="T32" fmla="*/ 5649 w 6558"/>
                <a:gd name="T33" fmla="*/ 4728 h 5030"/>
                <a:gd name="T34" fmla="*/ 6112 w 6558"/>
                <a:gd name="T35" fmla="*/ 4392 h 5030"/>
                <a:gd name="T36" fmla="*/ 6274 w 6558"/>
                <a:gd name="T37" fmla="*/ 3870 h 5030"/>
                <a:gd name="T38" fmla="*/ 6311 w 6558"/>
                <a:gd name="T39" fmla="*/ 3449 h 5030"/>
                <a:gd name="T40" fmla="*/ 6337 w 6558"/>
                <a:gd name="T41" fmla="*/ 2157 h 5030"/>
                <a:gd name="T42" fmla="*/ 6295 w 6558"/>
                <a:gd name="T43" fmla="*/ 1347 h 5030"/>
                <a:gd name="T44" fmla="*/ 6230 w 6558"/>
                <a:gd name="T45" fmla="*/ 967 h 5030"/>
                <a:gd name="T46" fmla="*/ 5939 w 6558"/>
                <a:gd name="T47" fmla="*/ 437 h 5030"/>
                <a:gd name="T48" fmla="*/ 5484 w 6558"/>
                <a:gd name="T49" fmla="*/ 294 h 5030"/>
                <a:gd name="T50" fmla="*/ 4356 w 6558"/>
                <a:gd name="T51" fmla="*/ 240 h 5030"/>
                <a:gd name="T52" fmla="*/ 3449 w 6558"/>
                <a:gd name="T53" fmla="*/ 220 h 5030"/>
                <a:gd name="T54" fmla="*/ 3344 w 6558"/>
                <a:gd name="T55" fmla="*/ 0 h 5030"/>
                <a:gd name="T56" fmla="*/ 4123 w 6558"/>
                <a:gd name="T57" fmla="*/ 16 h 5030"/>
                <a:gd name="T58" fmla="*/ 5267 w 6558"/>
                <a:gd name="T59" fmla="*/ 60 h 5030"/>
                <a:gd name="T60" fmla="*/ 5916 w 6558"/>
                <a:gd name="T61" fmla="*/ 167 h 5030"/>
                <a:gd name="T62" fmla="*/ 6381 w 6558"/>
                <a:gd name="T63" fmla="*/ 681 h 5030"/>
                <a:gd name="T64" fmla="*/ 6490 w 6558"/>
                <a:gd name="T65" fmla="*/ 1116 h 5030"/>
                <a:gd name="T66" fmla="*/ 6524 w 6558"/>
                <a:gd name="T67" fmla="*/ 1482 h 5030"/>
                <a:gd name="T68" fmla="*/ 6558 w 6558"/>
                <a:gd name="T69" fmla="*/ 2755 h 5030"/>
                <a:gd name="T70" fmla="*/ 6518 w 6558"/>
                <a:gd name="T71" fmla="*/ 3598 h 5030"/>
                <a:gd name="T72" fmla="*/ 6488 w 6558"/>
                <a:gd name="T73" fmla="*/ 3902 h 5030"/>
                <a:gd name="T74" fmla="*/ 6351 w 6558"/>
                <a:gd name="T75" fmla="*/ 4388 h 5030"/>
                <a:gd name="T76" fmla="*/ 5874 w 6558"/>
                <a:gd name="T77" fmla="*/ 4857 h 5030"/>
                <a:gd name="T78" fmla="*/ 5267 w 6558"/>
                <a:gd name="T79" fmla="*/ 4955 h 5030"/>
                <a:gd name="T80" fmla="*/ 4119 w 6558"/>
                <a:gd name="T81" fmla="*/ 5016 h 5030"/>
                <a:gd name="T82" fmla="*/ 3342 w 6558"/>
                <a:gd name="T83" fmla="*/ 5030 h 5030"/>
                <a:gd name="T84" fmla="*/ 2998 w 6558"/>
                <a:gd name="T85" fmla="*/ 5026 h 5030"/>
                <a:gd name="T86" fmla="*/ 2067 w 6558"/>
                <a:gd name="T87" fmla="*/ 5006 h 5030"/>
                <a:gd name="T88" fmla="*/ 1172 w 6558"/>
                <a:gd name="T89" fmla="*/ 4969 h 5030"/>
                <a:gd name="T90" fmla="*/ 732 w 6558"/>
                <a:gd name="T91" fmla="*/ 4895 h 5030"/>
                <a:gd name="T92" fmla="*/ 231 w 6558"/>
                <a:gd name="T93" fmla="*/ 4474 h 5030"/>
                <a:gd name="T94" fmla="*/ 74 w 6558"/>
                <a:gd name="T95" fmla="*/ 3965 h 5030"/>
                <a:gd name="T96" fmla="*/ 46 w 6558"/>
                <a:gd name="T97" fmla="*/ 3689 h 5030"/>
                <a:gd name="T98" fmla="*/ 0 w 6558"/>
                <a:gd name="T99" fmla="*/ 2891 h 5030"/>
                <a:gd name="T100" fmla="*/ 26 w 6558"/>
                <a:gd name="T101" fmla="*/ 1589 h 5030"/>
                <a:gd name="T102" fmla="*/ 66 w 6558"/>
                <a:gd name="T103" fmla="*/ 1158 h 5030"/>
                <a:gd name="T104" fmla="*/ 155 w 6558"/>
                <a:gd name="T105" fmla="*/ 771 h 5030"/>
                <a:gd name="T106" fmla="*/ 551 w 6558"/>
                <a:gd name="T107" fmla="*/ 240 h 5030"/>
                <a:gd name="T108" fmla="*/ 1050 w 6558"/>
                <a:gd name="T109" fmla="*/ 97 h 5030"/>
                <a:gd name="T110" fmla="*/ 2184 w 6558"/>
                <a:gd name="T111" fmla="*/ 26 h 5030"/>
                <a:gd name="T112" fmla="*/ 3097 w 6558"/>
                <a:gd name="T113" fmla="*/ 2 h 50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6558" h="5030">
                  <a:moveTo>
                    <a:pt x="3274" y="218"/>
                  </a:moveTo>
                  <a:lnTo>
                    <a:pt x="3264" y="218"/>
                  </a:lnTo>
                  <a:lnTo>
                    <a:pt x="3242" y="218"/>
                  </a:lnTo>
                  <a:lnTo>
                    <a:pt x="3206" y="218"/>
                  </a:lnTo>
                  <a:lnTo>
                    <a:pt x="3157" y="220"/>
                  </a:lnTo>
                  <a:lnTo>
                    <a:pt x="3099" y="220"/>
                  </a:lnTo>
                  <a:lnTo>
                    <a:pt x="3027" y="220"/>
                  </a:lnTo>
                  <a:lnTo>
                    <a:pt x="2948" y="222"/>
                  </a:lnTo>
                  <a:lnTo>
                    <a:pt x="2858" y="224"/>
                  </a:lnTo>
                  <a:lnTo>
                    <a:pt x="2763" y="226"/>
                  </a:lnTo>
                  <a:lnTo>
                    <a:pt x="2659" y="228"/>
                  </a:lnTo>
                  <a:lnTo>
                    <a:pt x="2548" y="230"/>
                  </a:lnTo>
                  <a:lnTo>
                    <a:pt x="2435" y="234"/>
                  </a:lnTo>
                  <a:lnTo>
                    <a:pt x="2313" y="236"/>
                  </a:lnTo>
                  <a:lnTo>
                    <a:pt x="2190" y="240"/>
                  </a:lnTo>
                  <a:lnTo>
                    <a:pt x="2065" y="244"/>
                  </a:lnTo>
                  <a:lnTo>
                    <a:pt x="1937" y="248"/>
                  </a:lnTo>
                  <a:lnTo>
                    <a:pt x="1808" y="254"/>
                  </a:lnTo>
                  <a:lnTo>
                    <a:pt x="1679" y="260"/>
                  </a:lnTo>
                  <a:lnTo>
                    <a:pt x="1550" y="266"/>
                  </a:lnTo>
                  <a:lnTo>
                    <a:pt x="1424" y="272"/>
                  </a:lnTo>
                  <a:lnTo>
                    <a:pt x="1299" y="278"/>
                  </a:lnTo>
                  <a:lnTo>
                    <a:pt x="1178" y="286"/>
                  </a:lnTo>
                  <a:lnTo>
                    <a:pt x="1062" y="294"/>
                  </a:lnTo>
                  <a:lnTo>
                    <a:pt x="1028" y="294"/>
                  </a:lnTo>
                  <a:lnTo>
                    <a:pt x="983" y="300"/>
                  </a:lnTo>
                  <a:lnTo>
                    <a:pt x="931" y="306"/>
                  </a:lnTo>
                  <a:lnTo>
                    <a:pt x="875" y="316"/>
                  </a:lnTo>
                  <a:lnTo>
                    <a:pt x="816" y="332"/>
                  </a:lnTo>
                  <a:lnTo>
                    <a:pt x="754" y="356"/>
                  </a:lnTo>
                  <a:lnTo>
                    <a:pt x="690" y="387"/>
                  </a:lnTo>
                  <a:lnTo>
                    <a:pt x="625" y="427"/>
                  </a:lnTo>
                  <a:lnTo>
                    <a:pt x="559" y="481"/>
                  </a:lnTo>
                  <a:lnTo>
                    <a:pt x="493" y="546"/>
                  </a:lnTo>
                  <a:lnTo>
                    <a:pt x="457" y="592"/>
                  </a:lnTo>
                  <a:lnTo>
                    <a:pt x="426" y="648"/>
                  </a:lnTo>
                  <a:lnTo>
                    <a:pt x="398" y="707"/>
                  </a:lnTo>
                  <a:lnTo>
                    <a:pt x="372" y="771"/>
                  </a:lnTo>
                  <a:lnTo>
                    <a:pt x="348" y="836"/>
                  </a:lnTo>
                  <a:lnTo>
                    <a:pt x="328" y="904"/>
                  </a:lnTo>
                  <a:lnTo>
                    <a:pt x="310" y="967"/>
                  </a:lnTo>
                  <a:lnTo>
                    <a:pt x="296" y="1029"/>
                  </a:lnTo>
                  <a:lnTo>
                    <a:pt x="286" y="1085"/>
                  </a:lnTo>
                  <a:lnTo>
                    <a:pt x="278" y="1132"/>
                  </a:lnTo>
                  <a:lnTo>
                    <a:pt x="274" y="1170"/>
                  </a:lnTo>
                  <a:lnTo>
                    <a:pt x="273" y="1176"/>
                  </a:lnTo>
                  <a:lnTo>
                    <a:pt x="271" y="1194"/>
                  </a:lnTo>
                  <a:lnTo>
                    <a:pt x="269" y="1224"/>
                  </a:lnTo>
                  <a:lnTo>
                    <a:pt x="263" y="1263"/>
                  </a:lnTo>
                  <a:lnTo>
                    <a:pt x="259" y="1313"/>
                  </a:lnTo>
                  <a:lnTo>
                    <a:pt x="253" y="1371"/>
                  </a:lnTo>
                  <a:lnTo>
                    <a:pt x="247" y="1438"/>
                  </a:lnTo>
                  <a:lnTo>
                    <a:pt x="241" y="1512"/>
                  </a:lnTo>
                  <a:lnTo>
                    <a:pt x="235" y="1591"/>
                  </a:lnTo>
                  <a:lnTo>
                    <a:pt x="229" y="1677"/>
                  </a:lnTo>
                  <a:lnTo>
                    <a:pt x="223" y="1768"/>
                  </a:lnTo>
                  <a:lnTo>
                    <a:pt x="219" y="1861"/>
                  </a:lnTo>
                  <a:lnTo>
                    <a:pt x="215" y="1959"/>
                  </a:lnTo>
                  <a:lnTo>
                    <a:pt x="211" y="2060"/>
                  </a:lnTo>
                  <a:lnTo>
                    <a:pt x="209" y="2161"/>
                  </a:lnTo>
                  <a:lnTo>
                    <a:pt x="209" y="2263"/>
                  </a:lnTo>
                  <a:lnTo>
                    <a:pt x="209" y="2777"/>
                  </a:lnTo>
                  <a:lnTo>
                    <a:pt x="209" y="2877"/>
                  </a:lnTo>
                  <a:lnTo>
                    <a:pt x="211" y="2978"/>
                  </a:lnTo>
                  <a:lnTo>
                    <a:pt x="215" y="3075"/>
                  </a:lnTo>
                  <a:lnTo>
                    <a:pt x="219" y="3173"/>
                  </a:lnTo>
                  <a:lnTo>
                    <a:pt x="223" y="3266"/>
                  </a:lnTo>
                  <a:lnTo>
                    <a:pt x="229" y="3355"/>
                  </a:lnTo>
                  <a:lnTo>
                    <a:pt x="235" y="3441"/>
                  </a:lnTo>
                  <a:lnTo>
                    <a:pt x="241" y="3520"/>
                  </a:lnTo>
                  <a:lnTo>
                    <a:pt x="247" y="3594"/>
                  </a:lnTo>
                  <a:lnTo>
                    <a:pt x="253" y="3661"/>
                  </a:lnTo>
                  <a:lnTo>
                    <a:pt x="259" y="3719"/>
                  </a:lnTo>
                  <a:lnTo>
                    <a:pt x="263" y="3771"/>
                  </a:lnTo>
                  <a:lnTo>
                    <a:pt x="269" y="3812"/>
                  </a:lnTo>
                  <a:lnTo>
                    <a:pt x="271" y="3842"/>
                  </a:lnTo>
                  <a:lnTo>
                    <a:pt x="273" y="3862"/>
                  </a:lnTo>
                  <a:lnTo>
                    <a:pt x="274" y="3870"/>
                  </a:lnTo>
                  <a:lnTo>
                    <a:pt x="278" y="3908"/>
                  </a:lnTo>
                  <a:lnTo>
                    <a:pt x="286" y="3955"/>
                  </a:lnTo>
                  <a:lnTo>
                    <a:pt x="296" y="4011"/>
                  </a:lnTo>
                  <a:lnTo>
                    <a:pt x="310" y="4073"/>
                  </a:lnTo>
                  <a:lnTo>
                    <a:pt x="328" y="4136"/>
                  </a:lnTo>
                  <a:lnTo>
                    <a:pt x="348" y="4202"/>
                  </a:lnTo>
                  <a:lnTo>
                    <a:pt x="372" y="4267"/>
                  </a:lnTo>
                  <a:lnTo>
                    <a:pt x="398" y="4329"/>
                  </a:lnTo>
                  <a:lnTo>
                    <a:pt x="426" y="4386"/>
                  </a:lnTo>
                  <a:lnTo>
                    <a:pt x="457" y="4440"/>
                  </a:lnTo>
                  <a:lnTo>
                    <a:pt x="493" y="4482"/>
                  </a:lnTo>
                  <a:lnTo>
                    <a:pt x="553" y="4543"/>
                  </a:lnTo>
                  <a:lnTo>
                    <a:pt x="615" y="4591"/>
                  </a:lnTo>
                  <a:lnTo>
                    <a:pt x="678" y="4631"/>
                  </a:lnTo>
                  <a:lnTo>
                    <a:pt x="742" y="4661"/>
                  </a:lnTo>
                  <a:lnTo>
                    <a:pt x="806" y="4682"/>
                  </a:lnTo>
                  <a:lnTo>
                    <a:pt x="869" y="4700"/>
                  </a:lnTo>
                  <a:lnTo>
                    <a:pt x="929" y="4710"/>
                  </a:lnTo>
                  <a:lnTo>
                    <a:pt x="987" y="4718"/>
                  </a:lnTo>
                  <a:lnTo>
                    <a:pt x="1040" y="4724"/>
                  </a:lnTo>
                  <a:lnTo>
                    <a:pt x="1072" y="4726"/>
                  </a:lnTo>
                  <a:lnTo>
                    <a:pt x="1106" y="4732"/>
                  </a:lnTo>
                  <a:lnTo>
                    <a:pt x="1138" y="4734"/>
                  </a:lnTo>
                  <a:lnTo>
                    <a:pt x="1201" y="4740"/>
                  </a:lnTo>
                  <a:lnTo>
                    <a:pt x="1275" y="4746"/>
                  </a:lnTo>
                  <a:lnTo>
                    <a:pt x="1357" y="4752"/>
                  </a:lnTo>
                  <a:lnTo>
                    <a:pt x="1448" y="4758"/>
                  </a:lnTo>
                  <a:lnTo>
                    <a:pt x="1544" y="4764"/>
                  </a:lnTo>
                  <a:lnTo>
                    <a:pt x="1647" y="4768"/>
                  </a:lnTo>
                  <a:lnTo>
                    <a:pt x="1754" y="4772"/>
                  </a:lnTo>
                  <a:lnTo>
                    <a:pt x="1866" y="4778"/>
                  </a:lnTo>
                  <a:lnTo>
                    <a:pt x="1979" y="4782"/>
                  </a:lnTo>
                  <a:lnTo>
                    <a:pt x="2095" y="4786"/>
                  </a:lnTo>
                  <a:lnTo>
                    <a:pt x="2210" y="4788"/>
                  </a:lnTo>
                  <a:lnTo>
                    <a:pt x="2325" y="4792"/>
                  </a:lnTo>
                  <a:lnTo>
                    <a:pt x="2439" y="4794"/>
                  </a:lnTo>
                  <a:lnTo>
                    <a:pt x="2550" y="4798"/>
                  </a:lnTo>
                  <a:lnTo>
                    <a:pt x="2655" y="4800"/>
                  </a:lnTo>
                  <a:lnTo>
                    <a:pt x="2757" y="4802"/>
                  </a:lnTo>
                  <a:lnTo>
                    <a:pt x="2852" y="4804"/>
                  </a:lnTo>
                  <a:lnTo>
                    <a:pt x="2942" y="4806"/>
                  </a:lnTo>
                  <a:lnTo>
                    <a:pt x="3021" y="4808"/>
                  </a:lnTo>
                  <a:lnTo>
                    <a:pt x="3093" y="4808"/>
                  </a:lnTo>
                  <a:lnTo>
                    <a:pt x="3155" y="4810"/>
                  </a:lnTo>
                  <a:lnTo>
                    <a:pt x="3204" y="4810"/>
                  </a:lnTo>
                  <a:lnTo>
                    <a:pt x="3240" y="4810"/>
                  </a:lnTo>
                  <a:lnTo>
                    <a:pt x="3264" y="4812"/>
                  </a:lnTo>
                  <a:lnTo>
                    <a:pt x="3274" y="4812"/>
                  </a:lnTo>
                  <a:lnTo>
                    <a:pt x="3282" y="4812"/>
                  </a:lnTo>
                  <a:lnTo>
                    <a:pt x="3304" y="4812"/>
                  </a:lnTo>
                  <a:lnTo>
                    <a:pt x="3342" y="4812"/>
                  </a:lnTo>
                  <a:lnTo>
                    <a:pt x="3389" y="4810"/>
                  </a:lnTo>
                  <a:lnTo>
                    <a:pt x="3449" y="4810"/>
                  </a:lnTo>
                  <a:lnTo>
                    <a:pt x="3519" y="4810"/>
                  </a:lnTo>
                  <a:lnTo>
                    <a:pt x="3598" y="4810"/>
                  </a:lnTo>
                  <a:lnTo>
                    <a:pt x="3688" y="4808"/>
                  </a:lnTo>
                  <a:lnTo>
                    <a:pt x="3783" y="4808"/>
                  </a:lnTo>
                  <a:lnTo>
                    <a:pt x="3889" y="4806"/>
                  </a:lnTo>
                  <a:lnTo>
                    <a:pt x="3998" y="4804"/>
                  </a:lnTo>
                  <a:lnTo>
                    <a:pt x="4113" y="4802"/>
                  </a:lnTo>
                  <a:lnTo>
                    <a:pt x="4233" y="4800"/>
                  </a:lnTo>
                  <a:lnTo>
                    <a:pt x="4356" y="4796"/>
                  </a:lnTo>
                  <a:lnTo>
                    <a:pt x="4481" y="4792"/>
                  </a:lnTo>
                  <a:lnTo>
                    <a:pt x="4611" y="4788"/>
                  </a:lnTo>
                  <a:lnTo>
                    <a:pt x="4738" y="4784"/>
                  </a:lnTo>
                  <a:lnTo>
                    <a:pt x="4867" y="4780"/>
                  </a:lnTo>
                  <a:lnTo>
                    <a:pt x="4997" y="4774"/>
                  </a:lnTo>
                  <a:lnTo>
                    <a:pt x="5124" y="4768"/>
                  </a:lnTo>
                  <a:lnTo>
                    <a:pt x="5247" y="4760"/>
                  </a:lnTo>
                  <a:lnTo>
                    <a:pt x="5369" y="4754"/>
                  </a:lnTo>
                  <a:lnTo>
                    <a:pt x="5484" y="4746"/>
                  </a:lnTo>
                  <a:lnTo>
                    <a:pt x="5518" y="4746"/>
                  </a:lnTo>
                  <a:lnTo>
                    <a:pt x="5556" y="4742"/>
                  </a:lnTo>
                  <a:lnTo>
                    <a:pt x="5601" y="4736"/>
                  </a:lnTo>
                  <a:lnTo>
                    <a:pt x="5649" y="4728"/>
                  </a:lnTo>
                  <a:lnTo>
                    <a:pt x="5701" y="4714"/>
                  </a:lnTo>
                  <a:lnTo>
                    <a:pt x="5756" y="4696"/>
                  </a:lnTo>
                  <a:lnTo>
                    <a:pt x="5812" y="4673"/>
                  </a:lnTo>
                  <a:lnTo>
                    <a:pt x="5870" y="4643"/>
                  </a:lnTo>
                  <a:lnTo>
                    <a:pt x="5929" y="4603"/>
                  </a:lnTo>
                  <a:lnTo>
                    <a:pt x="5987" y="4553"/>
                  </a:lnTo>
                  <a:lnTo>
                    <a:pt x="6043" y="4494"/>
                  </a:lnTo>
                  <a:lnTo>
                    <a:pt x="6081" y="4448"/>
                  </a:lnTo>
                  <a:lnTo>
                    <a:pt x="6112" y="4392"/>
                  </a:lnTo>
                  <a:lnTo>
                    <a:pt x="6142" y="4333"/>
                  </a:lnTo>
                  <a:lnTo>
                    <a:pt x="6170" y="4269"/>
                  </a:lnTo>
                  <a:lnTo>
                    <a:pt x="6192" y="4204"/>
                  </a:lnTo>
                  <a:lnTo>
                    <a:pt x="6212" y="4136"/>
                  </a:lnTo>
                  <a:lnTo>
                    <a:pt x="6230" y="4073"/>
                  </a:lnTo>
                  <a:lnTo>
                    <a:pt x="6244" y="4011"/>
                  </a:lnTo>
                  <a:lnTo>
                    <a:pt x="6256" y="3955"/>
                  </a:lnTo>
                  <a:lnTo>
                    <a:pt x="6266" y="3908"/>
                  </a:lnTo>
                  <a:lnTo>
                    <a:pt x="6274" y="3870"/>
                  </a:lnTo>
                  <a:lnTo>
                    <a:pt x="6274" y="3864"/>
                  </a:lnTo>
                  <a:lnTo>
                    <a:pt x="6276" y="3846"/>
                  </a:lnTo>
                  <a:lnTo>
                    <a:pt x="6280" y="3816"/>
                  </a:lnTo>
                  <a:lnTo>
                    <a:pt x="6284" y="3777"/>
                  </a:lnTo>
                  <a:lnTo>
                    <a:pt x="6288" y="3727"/>
                  </a:lnTo>
                  <a:lnTo>
                    <a:pt x="6293" y="3669"/>
                  </a:lnTo>
                  <a:lnTo>
                    <a:pt x="6299" y="3602"/>
                  </a:lnTo>
                  <a:lnTo>
                    <a:pt x="6305" y="3528"/>
                  </a:lnTo>
                  <a:lnTo>
                    <a:pt x="6311" y="3449"/>
                  </a:lnTo>
                  <a:lnTo>
                    <a:pt x="6317" y="3363"/>
                  </a:lnTo>
                  <a:lnTo>
                    <a:pt x="6323" y="3272"/>
                  </a:lnTo>
                  <a:lnTo>
                    <a:pt x="6329" y="3179"/>
                  </a:lnTo>
                  <a:lnTo>
                    <a:pt x="6333" y="3081"/>
                  </a:lnTo>
                  <a:lnTo>
                    <a:pt x="6335" y="2982"/>
                  </a:lnTo>
                  <a:lnTo>
                    <a:pt x="6337" y="2879"/>
                  </a:lnTo>
                  <a:lnTo>
                    <a:pt x="6339" y="2777"/>
                  </a:lnTo>
                  <a:lnTo>
                    <a:pt x="6339" y="2263"/>
                  </a:lnTo>
                  <a:lnTo>
                    <a:pt x="6337" y="2157"/>
                  </a:lnTo>
                  <a:lnTo>
                    <a:pt x="6335" y="2054"/>
                  </a:lnTo>
                  <a:lnTo>
                    <a:pt x="6333" y="1951"/>
                  </a:lnTo>
                  <a:lnTo>
                    <a:pt x="6329" y="1850"/>
                  </a:lnTo>
                  <a:lnTo>
                    <a:pt x="6323" y="1752"/>
                  </a:lnTo>
                  <a:lnTo>
                    <a:pt x="6319" y="1659"/>
                  </a:lnTo>
                  <a:lnTo>
                    <a:pt x="6313" y="1569"/>
                  </a:lnTo>
                  <a:lnTo>
                    <a:pt x="6307" y="1488"/>
                  </a:lnTo>
                  <a:lnTo>
                    <a:pt x="6301" y="1412"/>
                  </a:lnTo>
                  <a:lnTo>
                    <a:pt x="6295" y="1347"/>
                  </a:lnTo>
                  <a:lnTo>
                    <a:pt x="6290" y="1289"/>
                  </a:lnTo>
                  <a:lnTo>
                    <a:pt x="6284" y="1242"/>
                  </a:lnTo>
                  <a:lnTo>
                    <a:pt x="6280" y="1206"/>
                  </a:lnTo>
                  <a:lnTo>
                    <a:pt x="6276" y="1180"/>
                  </a:lnTo>
                  <a:lnTo>
                    <a:pt x="6274" y="1170"/>
                  </a:lnTo>
                  <a:lnTo>
                    <a:pt x="6266" y="1132"/>
                  </a:lnTo>
                  <a:lnTo>
                    <a:pt x="6256" y="1085"/>
                  </a:lnTo>
                  <a:lnTo>
                    <a:pt x="6246" y="1029"/>
                  </a:lnTo>
                  <a:lnTo>
                    <a:pt x="6230" y="967"/>
                  </a:lnTo>
                  <a:lnTo>
                    <a:pt x="6214" y="904"/>
                  </a:lnTo>
                  <a:lnTo>
                    <a:pt x="6194" y="836"/>
                  </a:lnTo>
                  <a:lnTo>
                    <a:pt x="6172" y="771"/>
                  </a:lnTo>
                  <a:lnTo>
                    <a:pt x="6146" y="707"/>
                  </a:lnTo>
                  <a:lnTo>
                    <a:pt x="6118" y="648"/>
                  </a:lnTo>
                  <a:lnTo>
                    <a:pt x="6089" y="592"/>
                  </a:lnTo>
                  <a:lnTo>
                    <a:pt x="6055" y="546"/>
                  </a:lnTo>
                  <a:lnTo>
                    <a:pt x="5997" y="487"/>
                  </a:lnTo>
                  <a:lnTo>
                    <a:pt x="5939" y="437"/>
                  </a:lnTo>
                  <a:lnTo>
                    <a:pt x="5882" y="397"/>
                  </a:lnTo>
                  <a:lnTo>
                    <a:pt x="5824" y="367"/>
                  </a:lnTo>
                  <a:lnTo>
                    <a:pt x="5766" y="344"/>
                  </a:lnTo>
                  <a:lnTo>
                    <a:pt x="5713" y="326"/>
                  </a:lnTo>
                  <a:lnTo>
                    <a:pt x="5659" y="312"/>
                  </a:lnTo>
                  <a:lnTo>
                    <a:pt x="5611" y="304"/>
                  </a:lnTo>
                  <a:lnTo>
                    <a:pt x="5567" y="298"/>
                  </a:lnTo>
                  <a:lnTo>
                    <a:pt x="5528" y="294"/>
                  </a:lnTo>
                  <a:lnTo>
                    <a:pt x="5484" y="294"/>
                  </a:lnTo>
                  <a:lnTo>
                    <a:pt x="5369" y="286"/>
                  </a:lnTo>
                  <a:lnTo>
                    <a:pt x="5247" y="278"/>
                  </a:lnTo>
                  <a:lnTo>
                    <a:pt x="5124" y="272"/>
                  </a:lnTo>
                  <a:lnTo>
                    <a:pt x="4997" y="266"/>
                  </a:lnTo>
                  <a:lnTo>
                    <a:pt x="4867" y="260"/>
                  </a:lnTo>
                  <a:lnTo>
                    <a:pt x="4738" y="254"/>
                  </a:lnTo>
                  <a:lnTo>
                    <a:pt x="4611" y="248"/>
                  </a:lnTo>
                  <a:lnTo>
                    <a:pt x="4481" y="244"/>
                  </a:lnTo>
                  <a:lnTo>
                    <a:pt x="4356" y="240"/>
                  </a:lnTo>
                  <a:lnTo>
                    <a:pt x="4233" y="236"/>
                  </a:lnTo>
                  <a:lnTo>
                    <a:pt x="4113" y="234"/>
                  </a:lnTo>
                  <a:lnTo>
                    <a:pt x="3998" y="230"/>
                  </a:lnTo>
                  <a:lnTo>
                    <a:pt x="3889" y="228"/>
                  </a:lnTo>
                  <a:lnTo>
                    <a:pt x="3783" y="226"/>
                  </a:lnTo>
                  <a:lnTo>
                    <a:pt x="3688" y="224"/>
                  </a:lnTo>
                  <a:lnTo>
                    <a:pt x="3598" y="222"/>
                  </a:lnTo>
                  <a:lnTo>
                    <a:pt x="3519" y="220"/>
                  </a:lnTo>
                  <a:lnTo>
                    <a:pt x="3449" y="220"/>
                  </a:lnTo>
                  <a:lnTo>
                    <a:pt x="3389" y="220"/>
                  </a:lnTo>
                  <a:lnTo>
                    <a:pt x="3342" y="218"/>
                  </a:lnTo>
                  <a:lnTo>
                    <a:pt x="3304" y="218"/>
                  </a:lnTo>
                  <a:lnTo>
                    <a:pt x="3282" y="218"/>
                  </a:lnTo>
                  <a:lnTo>
                    <a:pt x="3274" y="218"/>
                  </a:lnTo>
                  <a:close/>
                  <a:moveTo>
                    <a:pt x="3274" y="0"/>
                  </a:moveTo>
                  <a:lnTo>
                    <a:pt x="3284" y="0"/>
                  </a:lnTo>
                  <a:lnTo>
                    <a:pt x="3308" y="0"/>
                  </a:lnTo>
                  <a:lnTo>
                    <a:pt x="3344" y="0"/>
                  </a:lnTo>
                  <a:lnTo>
                    <a:pt x="3393" y="2"/>
                  </a:lnTo>
                  <a:lnTo>
                    <a:pt x="3455" y="2"/>
                  </a:lnTo>
                  <a:lnTo>
                    <a:pt x="3525" y="2"/>
                  </a:lnTo>
                  <a:lnTo>
                    <a:pt x="3606" y="4"/>
                  </a:lnTo>
                  <a:lnTo>
                    <a:pt x="3696" y="6"/>
                  </a:lnTo>
                  <a:lnTo>
                    <a:pt x="3793" y="8"/>
                  </a:lnTo>
                  <a:lnTo>
                    <a:pt x="3899" y="10"/>
                  </a:lnTo>
                  <a:lnTo>
                    <a:pt x="4008" y="12"/>
                  </a:lnTo>
                  <a:lnTo>
                    <a:pt x="4123" y="16"/>
                  </a:lnTo>
                  <a:lnTo>
                    <a:pt x="4245" y="18"/>
                  </a:lnTo>
                  <a:lnTo>
                    <a:pt x="4368" y="22"/>
                  </a:lnTo>
                  <a:lnTo>
                    <a:pt x="4495" y="26"/>
                  </a:lnTo>
                  <a:lnTo>
                    <a:pt x="4625" y="30"/>
                  </a:lnTo>
                  <a:lnTo>
                    <a:pt x="4754" y="36"/>
                  </a:lnTo>
                  <a:lnTo>
                    <a:pt x="4883" y="42"/>
                  </a:lnTo>
                  <a:lnTo>
                    <a:pt x="5013" y="48"/>
                  </a:lnTo>
                  <a:lnTo>
                    <a:pt x="5142" y="54"/>
                  </a:lnTo>
                  <a:lnTo>
                    <a:pt x="5267" y="60"/>
                  </a:lnTo>
                  <a:lnTo>
                    <a:pt x="5388" y="68"/>
                  </a:lnTo>
                  <a:lnTo>
                    <a:pt x="5506" y="75"/>
                  </a:lnTo>
                  <a:lnTo>
                    <a:pt x="5550" y="75"/>
                  </a:lnTo>
                  <a:lnTo>
                    <a:pt x="5597" y="81"/>
                  </a:lnTo>
                  <a:lnTo>
                    <a:pt x="5651" y="87"/>
                  </a:lnTo>
                  <a:lnTo>
                    <a:pt x="5711" y="97"/>
                  </a:lnTo>
                  <a:lnTo>
                    <a:pt x="5774" y="113"/>
                  </a:lnTo>
                  <a:lnTo>
                    <a:pt x="5844" y="137"/>
                  </a:lnTo>
                  <a:lnTo>
                    <a:pt x="5916" y="167"/>
                  </a:lnTo>
                  <a:lnTo>
                    <a:pt x="5989" y="207"/>
                  </a:lnTo>
                  <a:lnTo>
                    <a:pt x="6067" y="256"/>
                  </a:lnTo>
                  <a:lnTo>
                    <a:pt x="6142" y="318"/>
                  </a:lnTo>
                  <a:lnTo>
                    <a:pt x="6218" y="393"/>
                  </a:lnTo>
                  <a:lnTo>
                    <a:pt x="6258" y="443"/>
                  </a:lnTo>
                  <a:lnTo>
                    <a:pt x="6293" y="497"/>
                  </a:lnTo>
                  <a:lnTo>
                    <a:pt x="6327" y="556"/>
                  </a:lnTo>
                  <a:lnTo>
                    <a:pt x="6355" y="618"/>
                  </a:lnTo>
                  <a:lnTo>
                    <a:pt x="6381" y="681"/>
                  </a:lnTo>
                  <a:lnTo>
                    <a:pt x="6405" y="745"/>
                  </a:lnTo>
                  <a:lnTo>
                    <a:pt x="6425" y="807"/>
                  </a:lnTo>
                  <a:lnTo>
                    <a:pt x="6441" y="868"/>
                  </a:lnTo>
                  <a:lnTo>
                    <a:pt x="6455" y="926"/>
                  </a:lnTo>
                  <a:lnTo>
                    <a:pt x="6467" y="977"/>
                  </a:lnTo>
                  <a:lnTo>
                    <a:pt x="6476" y="1023"/>
                  </a:lnTo>
                  <a:lnTo>
                    <a:pt x="6482" y="1063"/>
                  </a:lnTo>
                  <a:lnTo>
                    <a:pt x="6488" y="1095"/>
                  </a:lnTo>
                  <a:lnTo>
                    <a:pt x="6490" y="1116"/>
                  </a:lnTo>
                  <a:lnTo>
                    <a:pt x="6492" y="1126"/>
                  </a:lnTo>
                  <a:lnTo>
                    <a:pt x="6492" y="1134"/>
                  </a:lnTo>
                  <a:lnTo>
                    <a:pt x="6494" y="1154"/>
                  </a:lnTo>
                  <a:lnTo>
                    <a:pt x="6498" y="1186"/>
                  </a:lnTo>
                  <a:lnTo>
                    <a:pt x="6502" y="1228"/>
                  </a:lnTo>
                  <a:lnTo>
                    <a:pt x="6506" y="1279"/>
                  </a:lnTo>
                  <a:lnTo>
                    <a:pt x="6512" y="1339"/>
                  </a:lnTo>
                  <a:lnTo>
                    <a:pt x="6518" y="1408"/>
                  </a:lnTo>
                  <a:lnTo>
                    <a:pt x="6524" y="1482"/>
                  </a:lnTo>
                  <a:lnTo>
                    <a:pt x="6530" y="1563"/>
                  </a:lnTo>
                  <a:lnTo>
                    <a:pt x="6536" y="1651"/>
                  </a:lnTo>
                  <a:lnTo>
                    <a:pt x="6542" y="1742"/>
                  </a:lnTo>
                  <a:lnTo>
                    <a:pt x="6548" y="1838"/>
                  </a:lnTo>
                  <a:lnTo>
                    <a:pt x="6552" y="1937"/>
                  </a:lnTo>
                  <a:lnTo>
                    <a:pt x="6554" y="2036"/>
                  </a:lnTo>
                  <a:lnTo>
                    <a:pt x="6556" y="2140"/>
                  </a:lnTo>
                  <a:lnTo>
                    <a:pt x="6558" y="2241"/>
                  </a:lnTo>
                  <a:lnTo>
                    <a:pt x="6558" y="2755"/>
                  </a:lnTo>
                  <a:lnTo>
                    <a:pt x="6556" y="2859"/>
                  </a:lnTo>
                  <a:lnTo>
                    <a:pt x="6554" y="2964"/>
                  </a:lnTo>
                  <a:lnTo>
                    <a:pt x="6552" y="3065"/>
                  </a:lnTo>
                  <a:lnTo>
                    <a:pt x="6548" y="3165"/>
                  </a:lnTo>
                  <a:lnTo>
                    <a:pt x="6542" y="3260"/>
                  </a:lnTo>
                  <a:lnTo>
                    <a:pt x="6536" y="3353"/>
                  </a:lnTo>
                  <a:lnTo>
                    <a:pt x="6530" y="3441"/>
                  </a:lnTo>
                  <a:lnTo>
                    <a:pt x="6524" y="3522"/>
                  </a:lnTo>
                  <a:lnTo>
                    <a:pt x="6518" y="3598"/>
                  </a:lnTo>
                  <a:lnTo>
                    <a:pt x="6512" y="3665"/>
                  </a:lnTo>
                  <a:lnTo>
                    <a:pt x="6506" y="3725"/>
                  </a:lnTo>
                  <a:lnTo>
                    <a:pt x="6502" y="3775"/>
                  </a:lnTo>
                  <a:lnTo>
                    <a:pt x="6498" y="3814"/>
                  </a:lnTo>
                  <a:lnTo>
                    <a:pt x="6494" y="3846"/>
                  </a:lnTo>
                  <a:lnTo>
                    <a:pt x="6492" y="3864"/>
                  </a:lnTo>
                  <a:lnTo>
                    <a:pt x="6492" y="3870"/>
                  </a:lnTo>
                  <a:lnTo>
                    <a:pt x="6490" y="3880"/>
                  </a:lnTo>
                  <a:lnTo>
                    <a:pt x="6488" y="3902"/>
                  </a:lnTo>
                  <a:lnTo>
                    <a:pt x="6482" y="3933"/>
                  </a:lnTo>
                  <a:lnTo>
                    <a:pt x="6476" y="3975"/>
                  </a:lnTo>
                  <a:lnTo>
                    <a:pt x="6467" y="4021"/>
                  </a:lnTo>
                  <a:lnTo>
                    <a:pt x="6455" y="4075"/>
                  </a:lnTo>
                  <a:lnTo>
                    <a:pt x="6441" y="4134"/>
                  </a:lnTo>
                  <a:lnTo>
                    <a:pt x="6423" y="4196"/>
                  </a:lnTo>
                  <a:lnTo>
                    <a:pt x="6403" y="4259"/>
                  </a:lnTo>
                  <a:lnTo>
                    <a:pt x="6379" y="4325"/>
                  </a:lnTo>
                  <a:lnTo>
                    <a:pt x="6351" y="4388"/>
                  </a:lnTo>
                  <a:lnTo>
                    <a:pt x="6321" y="4450"/>
                  </a:lnTo>
                  <a:lnTo>
                    <a:pt x="6288" y="4510"/>
                  </a:lnTo>
                  <a:lnTo>
                    <a:pt x="6250" y="4565"/>
                  </a:lnTo>
                  <a:lnTo>
                    <a:pt x="6208" y="4615"/>
                  </a:lnTo>
                  <a:lnTo>
                    <a:pt x="6140" y="4682"/>
                  </a:lnTo>
                  <a:lnTo>
                    <a:pt x="6073" y="4740"/>
                  </a:lnTo>
                  <a:lnTo>
                    <a:pt x="6005" y="4788"/>
                  </a:lnTo>
                  <a:lnTo>
                    <a:pt x="5939" y="4827"/>
                  </a:lnTo>
                  <a:lnTo>
                    <a:pt x="5874" y="4857"/>
                  </a:lnTo>
                  <a:lnTo>
                    <a:pt x="5808" y="4881"/>
                  </a:lnTo>
                  <a:lnTo>
                    <a:pt x="5746" y="4899"/>
                  </a:lnTo>
                  <a:lnTo>
                    <a:pt x="5689" y="4913"/>
                  </a:lnTo>
                  <a:lnTo>
                    <a:pt x="5635" y="4921"/>
                  </a:lnTo>
                  <a:lnTo>
                    <a:pt x="5583" y="4927"/>
                  </a:lnTo>
                  <a:lnTo>
                    <a:pt x="5540" y="4931"/>
                  </a:lnTo>
                  <a:lnTo>
                    <a:pt x="5506" y="4931"/>
                  </a:lnTo>
                  <a:lnTo>
                    <a:pt x="5388" y="4943"/>
                  </a:lnTo>
                  <a:lnTo>
                    <a:pt x="5267" y="4955"/>
                  </a:lnTo>
                  <a:lnTo>
                    <a:pt x="5140" y="4965"/>
                  </a:lnTo>
                  <a:lnTo>
                    <a:pt x="5013" y="4974"/>
                  </a:lnTo>
                  <a:lnTo>
                    <a:pt x="4883" y="4982"/>
                  </a:lnTo>
                  <a:lnTo>
                    <a:pt x="4752" y="4990"/>
                  </a:lnTo>
                  <a:lnTo>
                    <a:pt x="4623" y="4996"/>
                  </a:lnTo>
                  <a:lnTo>
                    <a:pt x="4493" y="5002"/>
                  </a:lnTo>
                  <a:lnTo>
                    <a:pt x="4366" y="5006"/>
                  </a:lnTo>
                  <a:lnTo>
                    <a:pt x="4241" y="5012"/>
                  </a:lnTo>
                  <a:lnTo>
                    <a:pt x="4119" y="5016"/>
                  </a:lnTo>
                  <a:lnTo>
                    <a:pt x="4004" y="5018"/>
                  </a:lnTo>
                  <a:lnTo>
                    <a:pt x="3893" y="5022"/>
                  </a:lnTo>
                  <a:lnTo>
                    <a:pt x="3789" y="5024"/>
                  </a:lnTo>
                  <a:lnTo>
                    <a:pt x="3692" y="5026"/>
                  </a:lnTo>
                  <a:lnTo>
                    <a:pt x="3602" y="5026"/>
                  </a:lnTo>
                  <a:lnTo>
                    <a:pt x="3521" y="5028"/>
                  </a:lnTo>
                  <a:lnTo>
                    <a:pt x="3449" y="5028"/>
                  </a:lnTo>
                  <a:lnTo>
                    <a:pt x="3389" y="5028"/>
                  </a:lnTo>
                  <a:lnTo>
                    <a:pt x="3342" y="5030"/>
                  </a:lnTo>
                  <a:lnTo>
                    <a:pt x="3306" y="5030"/>
                  </a:lnTo>
                  <a:lnTo>
                    <a:pt x="3282" y="5030"/>
                  </a:lnTo>
                  <a:lnTo>
                    <a:pt x="3274" y="5030"/>
                  </a:lnTo>
                  <a:lnTo>
                    <a:pt x="3258" y="5030"/>
                  </a:lnTo>
                  <a:lnTo>
                    <a:pt x="3230" y="5028"/>
                  </a:lnTo>
                  <a:lnTo>
                    <a:pt x="3189" y="5028"/>
                  </a:lnTo>
                  <a:lnTo>
                    <a:pt x="3135" y="5028"/>
                  </a:lnTo>
                  <a:lnTo>
                    <a:pt x="3071" y="5026"/>
                  </a:lnTo>
                  <a:lnTo>
                    <a:pt x="2998" y="5026"/>
                  </a:lnTo>
                  <a:lnTo>
                    <a:pt x="2916" y="5024"/>
                  </a:lnTo>
                  <a:lnTo>
                    <a:pt x="2826" y="5022"/>
                  </a:lnTo>
                  <a:lnTo>
                    <a:pt x="2729" y="5020"/>
                  </a:lnTo>
                  <a:lnTo>
                    <a:pt x="2628" y="5018"/>
                  </a:lnTo>
                  <a:lnTo>
                    <a:pt x="2520" y="5016"/>
                  </a:lnTo>
                  <a:lnTo>
                    <a:pt x="2411" y="5014"/>
                  </a:lnTo>
                  <a:lnTo>
                    <a:pt x="2297" y="5012"/>
                  </a:lnTo>
                  <a:lnTo>
                    <a:pt x="2182" y="5008"/>
                  </a:lnTo>
                  <a:lnTo>
                    <a:pt x="2067" y="5006"/>
                  </a:lnTo>
                  <a:lnTo>
                    <a:pt x="1953" y="5002"/>
                  </a:lnTo>
                  <a:lnTo>
                    <a:pt x="1840" y="4998"/>
                  </a:lnTo>
                  <a:lnTo>
                    <a:pt x="1729" y="4996"/>
                  </a:lnTo>
                  <a:lnTo>
                    <a:pt x="1621" y="4992"/>
                  </a:lnTo>
                  <a:lnTo>
                    <a:pt x="1518" y="4988"/>
                  </a:lnTo>
                  <a:lnTo>
                    <a:pt x="1420" y="4982"/>
                  </a:lnTo>
                  <a:lnTo>
                    <a:pt x="1331" y="4978"/>
                  </a:lnTo>
                  <a:lnTo>
                    <a:pt x="1247" y="4974"/>
                  </a:lnTo>
                  <a:lnTo>
                    <a:pt x="1172" y="4969"/>
                  </a:lnTo>
                  <a:lnTo>
                    <a:pt x="1106" y="4965"/>
                  </a:lnTo>
                  <a:lnTo>
                    <a:pt x="1076" y="4957"/>
                  </a:lnTo>
                  <a:lnTo>
                    <a:pt x="1048" y="4953"/>
                  </a:lnTo>
                  <a:lnTo>
                    <a:pt x="1018" y="4953"/>
                  </a:lnTo>
                  <a:lnTo>
                    <a:pt x="969" y="4947"/>
                  </a:lnTo>
                  <a:lnTo>
                    <a:pt x="913" y="4939"/>
                  </a:lnTo>
                  <a:lnTo>
                    <a:pt x="855" y="4929"/>
                  </a:lnTo>
                  <a:lnTo>
                    <a:pt x="796" y="4915"/>
                  </a:lnTo>
                  <a:lnTo>
                    <a:pt x="732" y="4895"/>
                  </a:lnTo>
                  <a:lnTo>
                    <a:pt x="666" y="4871"/>
                  </a:lnTo>
                  <a:lnTo>
                    <a:pt x="601" y="4841"/>
                  </a:lnTo>
                  <a:lnTo>
                    <a:pt x="535" y="4804"/>
                  </a:lnTo>
                  <a:lnTo>
                    <a:pt x="467" y="4758"/>
                  </a:lnTo>
                  <a:lnTo>
                    <a:pt x="404" y="4702"/>
                  </a:lnTo>
                  <a:lnTo>
                    <a:pt x="340" y="4637"/>
                  </a:lnTo>
                  <a:lnTo>
                    <a:pt x="300" y="4587"/>
                  </a:lnTo>
                  <a:lnTo>
                    <a:pt x="265" y="4531"/>
                  </a:lnTo>
                  <a:lnTo>
                    <a:pt x="231" y="4474"/>
                  </a:lnTo>
                  <a:lnTo>
                    <a:pt x="203" y="4412"/>
                  </a:lnTo>
                  <a:lnTo>
                    <a:pt x="175" y="4349"/>
                  </a:lnTo>
                  <a:lnTo>
                    <a:pt x="153" y="4285"/>
                  </a:lnTo>
                  <a:lnTo>
                    <a:pt x="133" y="4222"/>
                  </a:lnTo>
                  <a:lnTo>
                    <a:pt x="117" y="4162"/>
                  </a:lnTo>
                  <a:lnTo>
                    <a:pt x="101" y="4104"/>
                  </a:lnTo>
                  <a:lnTo>
                    <a:pt x="90" y="4053"/>
                  </a:lnTo>
                  <a:lnTo>
                    <a:pt x="82" y="4005"/>
                  </a:lnTo>
                  <a:lnTo>
                    <a:pt x="74" y="3965"/>
                  </a:lnTo>
                  <a:lnTo>
                    <a:pt x="70" y="3935"/>
                  </a:lnTo>
                  <a:lnTo>
                    <a:pt x="66" y="3914"/>
                  </a:lnTo>
                  <a:lnTo>
                    <a:pt x="66" y="3904"/>
                  </a:lnTo>
                  <a:lnTo>
                    <a:pt x="66" y="3896"/>
                  </a:lnTo>
                  <a:lnTo>
                    <a:pt x="64" y="3874"/>
                  </a:lnTo>
                  <a:lnTo>
                    <a:pt x="60" y="3842"/>
                  </a:lnTo>
                  <a:lnTo>
                    <a:pt x="56" y="3800"/>
                  </a:lnTo>
                  <a:lnTo>
                    <a:pt x="50" y="3751"/>
                  </a:lnTo>
                  <a:lnTo>
                    <a:pt x="46" y="3689"/>
                  </a:lnTo>
                  <a:lnTo>
                    <a:pt x="40" y="3622"/>
                  </a:lnTo>
                  <a:lnTo>
                    <a:pt x="34" y="3546"/>
                  </a:lnTo>
                  <a:lnTo>
                    <a:pt x="26" y="3465"/>
                  </a:lnTo>
                  <a:lnTo>
                    <a:pt x="20" y="3377"/>
                  </a:lnTo>
                  <a:lnTo>
                    <a:pt x="16" y="3286"/>
                  </a:lnTo>
                  <a:lnTo>
                    <a:pt x="10" y="3190"/>
                  </a:lnTo>
                  <a:lnTo>
                    <a:pt x="6" y="3093"/>
                  </a:lnTo>
                  <a:lnTo>
                    <a:pt x="2" y="2992"/>
                  </a:lnTo>
                  <a:lnTo>
                    <a:pt x="0" y="2891"/>
                  </a:lnTo>
                  <a:lnTo>
                    <a:pt x="0" y="2787"/>
                  </a:lnTo>
                  <a:lnTo>
                    <a:pt x="0" y="2275"/>
                  </a:lnTo>
                  <a:lnTo>
                    <a:pt x="0" y="2169"/>
                  </a:lnTo>
                  <a:lnTo>
                    <a:pt x="2" y="2066"/>
                  </a:lnTo>
                  <a:lnTo>
                    <a:pt x="6" y="1965"/>
                  </a:lnTo>
                  <a:lnTo>
                    <a:pt x="10" y="1865"/>
                  </a:lnTo>
                  <a:lnTo>
                    <a:pt x="16" y="1768"/>
                  </a:lnTo>
                  <a:lnTo>
                    <a:pt x="20" y="1677"/>
                  </a:lnTo>
                  <a:lnTo>
                    <a:pt x="26" y="1589"/>
                  </a:lnTo>
                  <a:lnTo>
                    <a:pt x="34" y="1508"/>
                  </a:lnTo>
                  <a:lnTo>
                    <a:pt x="40" y="1432"/>
                  </a:lnTo>
                  <a:lnTo>
                    <a:pt x="46" y="1365"/>
                  </a:lnTo>
                  <a:lnTo>
                    <a:pt x="50" y="1305"/>
                  </a:lnTo>
                  <a:lnTo>
                    <a:pt x="56" y="1256"/>
                  </a:lnTo>
                  <a:lnTo>
                    <a:pt x="60" y="1214"/>
                  </a:lnTo>
                  <a:lnTo>
                    <a:pt x="64" y="1184"/>
                  </a:lnTo>
                  <a:lnTo>
                    <a:pt x="66" y="1166"/>
                  </a:lnTo>
                  <a:lnTo>
                    <a:pt x="66" y="1158"/>
                  </a:lnTo>
                  <a:lnTo>
                    <a:pt x="66" y="1148"/>
                  </a:lnTo>
                  <a:lnTo>
                    <a:pt x="70" y="1126"/>
                  </a:lnTo>
                  <a:lnTo>
                    <a:pt x="74" y="1095"/>
                  </a:lnTo>
                  <a:lnTo>
                    <a:pt x="82" y="1055"/>
                  </a:lnTo>
                  <a:lnTo>
                    <a:pt x="91" y="1007"/>
                  </a:lnTo>
                  <a:lnTo>
                    <a:pt x="103" y="954"/>
                  </a:lnTo>
                  <a:lnTo>
                    <a:pt x="117" y="896"/>
                  </a:lnTo>
                  <a:lnTo>
                    <a:pt x="135" y="834"/>
                  </a:lnTo>
                  <a:lnTo>
                    <a:pt x="155" y="771"/>
                  </a:lnTo>
                  <a:lnTo>
                    <a:pt x="179" y="705"/>
                  </a:lnTo>
                  <a:lnTo>
                    <a:pt x="207" y="642"/>
                  </a:lnTo>
                  <a:lnTo>
                    <a:pt x="237" y="578"/>
                  </a:lnTo>
                  <a:lnTo>
                    <a:pt x="271" y="518"/>
                  </a:lnTo>
                  <a:lnTo>
                    <a:pt x="308" y="465"/>
                  </a:lnTo>
                  <a:lnTo>
                    <a:pt x="350" y="415"/>
                  </a:lnTo>
                  <a:lnTo>
                    <a:pt x="418" y="346"/>
                  </a:lnTo>
                  <a:lnTo>
                    <a:pt x="483" y="288"/>
                  </a:lnTo>
                  <a:lnTo>
                    <a:pt x="551" y="240"/>
                  </a:lnTo>
                  <a:lnTo>
                    <a:pt x="619" y="203"/>
                  </a:lnTo>
                  <a:lnTo>
                    <a:pt x="684" y="171"/>
                  </a:lnTo>
                  <a:lnTo>
                    <a:pt x="748" y="147"/>
                  </a:lnTo>
                  <a:lnTo>
                    <a:pt x="810" y="129"/>
                  </a:lnTo>
                  <a:lnTo>
                    <a:pt x="869" y="117"/>
                  </a:lnTo>
                  <a:lnTo>
                    <a:pt x="923" y="107"/>
                  </a:lnTo>
                  <a:lnTo>
                    <a:pt x="973" y="101"/>
                  </a:lnTo>
                  <a:lnTo>
                    <a:pt x="1018" y="97"/>
                  </a:lnTo>
                  <a:lnTo>
                    <a:pt x="1050" y="97"/>
                  </a:lnTo>
                  <a:lnTo>
                    <a:pt x="1168" y="87"/>
                  </a:lnTo>
                  <a:lnTo>
                    <a:pt x="1289" y="77"/>
                  </a:lnTo>
                  <a:lnTo>
                    <a:pt x="1412" y="68"/>
                  </a:lnTo>
                  <a:lnTo>
                    <a:pt x="1540" y="60"/>
                  </a:lnTo>
                  <a:lnTo>
                    <a:pt x="1669" y="52"/>
                  </a:lnTo>
                  <a:lnTo>
                    <a:pt x="1798" y="44"/>
                  </a:lnTo>
                  <a:lnTo>
                    <a:pt x="1927" y="38"/>
                  </a:lnTo>
                  <a:lnTo>
                    <a:pt x="2057" y="32"/>
                  </a:lnTo>
                  <a:lnTo>
                    <a:pt x="2184" y="26"/>
                  </a:lnTo>
                  <a:lnTo>
                    <a:pt x="2307" y="22"/>
                  </a:lnTo>
                  <a:lnTo>
                    <a:pt x="2429" y="18"/>
                  </a:lnTo>
                  <a:lnTo>
                    <a:pt x="2544" y="14"/>
                  </a:lnTo>
                  <a:lnTo>
                    <a:pt x="2655" y="12"/>
                  </a:lnTo>
                  <a:lnTo>
                    <a:pt x="2759" y="8"/>
                  </a:lnTo>
                  <a:lnTo>
                    <a:pt x="2856" y="6"/>
                  </a:lnTo>
                  <a:lnTo>
                    <a:pt x="2946" y="4"/>
                  </a:lnTo>
                  <a:lnTo>
                    <a:pt x="3025" y="4"/>
                  </a:lnTo>
                  <a:lnTo>
                    <a:pt x="3097" y="2"/>
                  </a:lnTo>
                  <a:lnTo>
                    <a:pt x="3157" y="2"/>
                  </a:lnTo>
                  <a:lnTo>
                    <a:pt x="3206" y="0"/>
                  </a:lnTo>
                  <a:lnTo>
                    <a:pt x="3242" y="0"/>
                  </a:lnTo>
                  <a:lnTo>
                    <a:pt x="3264" y="0"/>
                  </a:lnTo>
                  <a:lnTo>
                    <a:pt x="3274"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61" name="Freeform 25">
              <a:extLst>
                <a:ext uri="{FF2B5EF4-FFF2-40B4-BE49-F238E27FC236}">
                  <a16:creationId xmlns:a16="http://schemas.microsoft.com/office/drawing/2014/main" id="{6B8A348C-DD60-29FB-BBEF-ACF63715D05C}"/>
                </a:ext>
              </a:extLst>
            </p:cNvPr>
            <p:cNvSpPr>
              <a:spLocks noEditPoints="1"/>
            </p:cNvSpPr>
            <p:nvPr/>
          </p:nvSpPr>
          <p:spPr bwMode="auto">
            <a:xfrm>
              <a:off x="5325063" y="2405228"/>
              <a:ext cx="164382" cy="175522"/>
            </a:xfrm>
            <a:custGeom>
              <a:avLst/>
              <a:gdLst>
                <a:gd name="T0" fmla="*/ 219 w 2299"/>
                <a:gd name="T1" fmla="*/ 300 h 2597"/>
                <a:gd name="T2" fmla="*/ 219 w 2299"/>
                <a:gd name="T3" fmla="*/ 2303 h 2597"/>
                <a:gd name="T4" fmla="*/ 1971 w 2299"/>
                <a:gd name="T5" fmla="*/ 1329 h 2597"/>
                <a:gd name="T6" fmla="*/ 219 w 2299"/>
                <a:gd name="T7" fmla="*/ 300 h 2597"/>
                <a:gd name="T8" fmla="*/ 109 w 2299"/>
                <a:gd name="T9" fmla="*/ 0 h 2597"/>
                <a:gd name="T10" fmla="*/ 139 w 2299"/>
                <a:gd name="T11" fmla="*/ 4 h 2597"/>
                <a:gd name="T12" fmla="*/ 165 w 2299"/>
                <a:gd name="T13" fmla="*/ 16 h 2597"/>
                <a:gd name="T14" fmla="*/ 2246 w 2299"/>
                <a:gd name="T15" fmla="*/ 1230 h 2597"/>
                <a:gd name="T16" fmla="*/ 2267 w 2299"/>
                <a:gd name="T17" fmla="*/ 1250 h 2597"/>
                <a:gd name="T18" fmla="*/ 2285 w 2299"/>
                <a:gd name="T19" fmla="*/ 1272 h 2597"/>
                <a:gd name="T20" fmla="*/ 2295 w 2299"/>
                <a:gd name="T21" fmla="*/ 1298 h 2597"/>
                <a:gd name="T22" fmla="*/ 2299 w 2299"/>
                <a:gd name="T23" fmla="*/ 1329 h 2597"/>
                <a:gd name="T24" fmla="*/ 2295 w 2299"/>
                <a:gd name="T25" fmla="*/ 1359 h 2597"/>
                <a:gd name="T26" fmla="*/ 2285 w 2299"/>
                <a:gd name="T27" fmla="*/ 1387 h 2597"/>
                <a:gd name="T28" fmla="*/ 2267 w 2299"/>
                <a:gd name="T29" fmla="*/ 1409 h 2597"/>
                <a:gd name="T30" fmla="*/ 2246 w 2299"/>
                <a:gd name="T31" fmla="*/ 1427 h 2597"/>
                <a:gd name="T32" fmla="*/ 165 w 2299"/>
                <a:gd name="T33" fmla="*/ 2587 h 2597"/>
                <a:gd name="T34" fmla="*/ 145 w 2299"/>
                <a:gd name="T35" fmla="*/ 2595 h 2597"/>
                <a:gd name="T36" fmla="*/ 129 w 2299"/>
                <a:gd name="T37" fmla="*/ 2597 h 2597"/>
                <a:gd name="T38" fmla="*/ 109 w 2299"/>
                <a:gd name="T39" fmla="*/ 2597 h 2597"/>
                <a:gd name="T40" fmla="*/ 91 w 2299"/>
                <a:gd name="T41" fmla="*/ 2597 h 2597"/>
                <a:gd name="T42" fmla="*/ 73 w 2299"/>
                <a:gd name="T43" fmla="*/ 2595 h 2597"/>
                <a:gd name="T44" fmla="*/ 56 w 2299"/>
                <a:gd name="T45" fmla="*/ 2587 h 2597"/>
                <a:gd name="T46" fmla="*/ 34 w 2299"/>
                <a:gd name="T47" fmla="*/ 2567 h 2597"/>
                <a:gd name="T48" fmla="*/ 16 w 2299"/>
                <a:gd name="T49" fmla="*/ 2545 h 2597"/>
                <a:gd name="T50" fmla="*/ 4 w 2299"/>
                <a:gd name="T51" fmla="*/ 2519 h 2597"/>
                <a:gd name="T52" fmla="*/ 0 w 2299"/>
                <a:gd name="T53" fmla="*/ 2488 h 2597"/>
                <a:gd name="T54" fmla="*/ 0 w 2299"/>
                <a:gd name="T55" fmla="*/ 115 h 2597"/>
                <a:gd name="T56" fmla="*/ 4 w 2299"/>
                <a:gd name="T57" fmla="*/ 84 h 2597"/>
                <a:gd name="T58" fmla="*/ 16 w 2299"/>
                <a:gd name="T59" fmla="*/ 58 h 2597"/>
                <a:gd name="T60" fmla="*/ 34 w 2299"/>
                <a:gd name="T61" fmla="*/ 36 h 2597"/>
                <a:gd name="T62" fmla="*/ 56 w 2299"/>
                <a:gd name="T63" fmla="*/ 16 h 2597"/>
                <a:gd name="T64" fmla="*/ 81 w 2299"/>
                <a:gd name="T65" fmla="*/ 4 h 2597"/>
                <a:gd name="T66" fmla="*/ 109 w 2299"/>
                <a:gd name="T67" fmla="*/ 0 h 25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299" h="2597">
                  <a:moveTo>
                    <a:pt x="219" y="300"/>
                  </a:moveTo>
                  <a:lnTo>
                    <a:pt x="219" y="2303"/>
                  </a:lnTo>
                  <a:lnTo>
                    <a:pt x="1971" y="1329"/>
                  </a:lnTo>
                  <a:lnTo>
                    <a:pt x="219" y="300"/>
                  </a:lnTo>
                  <a:close/>
                  <a:moveTo>
                    <a:pt x="109" y="0"/>
                  </a:moveTo>
                  <a:lnTo>
                    <a:pt x="139" y="4"/>
                  </a:lnTo>
                  <a:lnTo>
                    <a:pt x="165" y="16"/>
                  </a:lnTo>
                  <a:lnTo>
                    <a:pt x="2246" y="1230"/>
                  </a:lnTo>
                  <a:lnTo>
                    <a:pt x="2267" y="1250"/>
                  </a:lnTo>
                  <a:lnTo>
                    <a:pt x="2285" y="1272"/>
                  </a:lnTo>
                  <a:lnTo>
                    <a:pt x="2295" y="1298"/>
                  </a:lnTo>
                  <a:lnTo>
                    <a:pt x="2299" y="1329"/>
                  </a:lnTo>
                  <a:lnTo>
                    <a:pt x="2295" y="1359"/>
                  </a:lnTo>
                  <a:lnTo>
                    <a:pt x="2285" y="1387"/>
                  </a:lnTo>
                  <a:lnTo>
                    <a:pt x="2267" y="1409"/>
                  </a:lnTo>
                  <a:lnTo>
                    <a:pt x="2246" y="1427"/>
                  </a:lnTo>
                  <a:lnTo>
                    <a:pt x="165" y="2587"/>
                  </a:lnTo>
                  <a:lnTo>
                    <a:pt x="145" y="2595"/>
                  </a:lnTo>
                  <a:lnTo>
                    <a:pt x="129" y="2597"/>
                  </a:lnTo>
                  <a:lnTo>
                    <a:pt x="109" y="2597"/>
                  </a:lnTo>
                  <a:lnTo>
                    <a:pt x="91" y="2597"/>
                  </a:lnTo>
                  <a:lnTo>
                    <a:pt x="73" y="2595"/>
                  </a:lnTo>
                  <a:lnTo>
                    <a:pt x="56" y="2587"/>
                  </a:lnTo>
                  <a:lnTo>
                    <a:pt x="34" y="2567"/>
                  </a:lnTo>
                  <a:lnTo>
                    <a:pt x="16" y="2545"/>
                  </a:lnTo>
                  <a:lnTo>
                    <a:pt x="4" y="2519"/>
                  </a:lnTo>
                  <a:lnTo>
                    <a:pt x="0" y="2488"/>
                  </a:lnTo>
                  <a:lnTo>
                    <a:pt x="0" y="115"/>
                  </a:lnTo>
                  <a:lnTo>
                    <a:pt x="4" y="84"/>
                  </a:lnTo>
                  <a:lnTo>
                    <a:pt x="16" y="58"/>
                  </a:lnTo>
                  <a:lnTo>
                    <a:pt x="34" y="36"/>
                  </a:lnTo>
                  <a:lnTo>
                    <a:pt x="56" y="16"/>
                  </a:lnTo>
                  <a:lnTo>
                    <a:pt x="81" y="4"/>
                  </a:lnTo>
                  <a:lnTo>
                    <a:pt x="109"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black"/>
                </a:solidFill>
                <a:effectLst/>
                <a:uLnTx/>
                <a:uFillTx/>
                <a:latin typeface="Arial"/>
                <a:ea typeface="+mn-ea"/>
                <a:cs typeface="+mn-cs"/>
              </a:endParaRPr>
            </a:p>
          </p:txBody>
        </p:sp>
      </p:grpSp>
      <p:grpSp>
        <p:nvGrpSpPr>
          <p:cNvPr id="62" name="Group 61">
            <a:extLst>
              <a:ext uri="{FF2B5EF4-FFF2-40B4-BE49-F238E27FC236}">
                <a16:creationId xmlns:a16="http://schemas.microsoft.com/office/drawing/2014/main" id="{71656C72-5FEA-5FF0-9B4C-821900B436A0}"/>
              </a:ext>
            </a:extLst>
          </p:cNvPr>
          <p:cNvGrpSpPr/>
          <p:nvPr/>
        </p:nvGrpSpPr>
        <p:grpSpPr>
          <a:xfrm>
            <a:off x="8738302" y="1573688"/>
            <a:ext cx="414770" cy="380184"/>
            <a:chOff x="9414555" y="2268033"/>
            <a:chExt cx="414770" cy="380184"/>
          </a:xfrm>
        </p:grpSpPr>
        <p:sp>
          <p:nvSpPr>
            <p:cNvPr id="63" name="Freeform 67">
              <a:extLst>
                <a:ext uri="{FF2B5EF4-FFF2-40B4-BE49-F238E27FC236}">
                  <a16:creationId xmlns:a16="http://schemas.microsoft.com/office/drawing/2014/main" id="{2C7F1086-E333-6C88-F62F-90C275057C1D}"/>
                </a:ext>
              </a:extLst>
            </p:cNvPr>
            <p:cNvSpPr>
              <a:spLocks/>
            </p:cNvSpPr>
            <p:nvPr/>
          </p:nvSpPr>
          <p:spPr bwMode="auto">
            <a:xfrm>
              <a:off x="9744195" y="2294465"/>
              <a:ext cx="14041" cy="14242"/>
            </a:xfrm>
            <a:custGeom>
              <a:avLst/>
              <a:gdLst>
                <a:gd name="T0" fmla="*/ 112 w 223"/>
                <a:gd name="T1" fmla="*/ 0 h 223"/>
                <a:gd name="T2" fmla="*/ 148 w 223"/>
                <a:gd name="T3" fmla="*/ 6 h 223"/>
                <a:gd name="T4" fmla="*/ 177 w 223"/>
                <a:gd name="T5" fmla="*/ 22 h 223"/>
                <a:gd name="T6" fmla="*/ 201 w 223"/>
                <a:gd name="T7" fmla="*/ 46 h 223"/>
                <a:gd name="T8" fmla="*/ 217 w 223"/>
                <a:gd name="T9" fmla="*/ 76 h 223"/>
                <a:gd name="T10" fmla="*/ 223 w 223"/>
                <a:gd name="T11" fmla="*/ 112 h 223"/>
                <a:gd name="T12" fmla="*/ 217 w 223"/>
                <a:gd name="T13" fmla="*/ 148 h 223"/>
                <a:gd name="T14" fmla="*/ 201 w 223"/>
                <a:gd name="T15" fmla="*/ 177 h 223"/>
                <a:gd name="T16" fmla="*/ 177 w 223"/>
                <a:gd name="T17" fmla="*/ 201 h 223"/>
                <a:gd name="T18" fmla="*/ 148 w 223"/>
                <a:gd name="T19" fmla="*/ 217 h 223"/>
                <a:gd name="T20" fmla="*/ 112 w 223"/>
                <a:gd name="T21" fmla="*/ 223 h 223"/>
                <a:gd name="T22" fmla="*/ 76 w 223"/>
                <a:gd name="T23" fmla="*/ 217 h 223"/>
                <a:gd name="T24" fmla="*/ 46 w 223"/>
                <a:gd name="T25" fmla="*/ 201 h 223"/>
                <a:gd name="T26" fmla="*/ 22 w 223"/>
                <a:gd name="T27" fmla="*/ 177 h 223"/>
                <a:gd name="T28" fmla="*/ 6 w 223"/>
                <a:gd name="T29" fmla="*/ 148 h 223"/>
                <a:gd name="T30" fmla="*/ 0 w 223"/>
                <a:gd name="T31" fmla="*/ 112 h 223"/>
                <a:gd name="T32" fmla="*/ 6 w 223"/>
                <a:gd name="T33" fmla="*/ 76 h 223"/>
                <a:gd name="T34" fmla="*/ 22 w 223"/>
                <a:gd name="T35" fmla="*/ 46 h 223"/>
                <a:gd name="T36" fmla="*/ 46 w 223"/>
                <a:gd name="T37" fmla="*/ 22 h 223"/>
                <a:gd name="T38" fmla="*/ 76 w 223"/>
                <a:gd name="T39" fmla="*/ 6 h 223"/>
                <a:gd name="T40" fmla="*/ 112 w 223"/>
                <a:gd name="T41" fmla="*/ 0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23" h="223">
                  <a:moveTo>
                    <a:pt x="112" y="0"/>
                  </a:moveTo>
                  <a:lnTo>
                    <a:pt x="148" y="6"/>
                  </a:lnTo>
                  <a:lnTo>
                    <a:pt x="177" y="22"/>
                  </a:lnTo>
                  <a:lnTo>
                    <a:pt x="201" y="46"/>
                  </a:lnTo>
                  <a:lnTo>
                    <a:pt x="217" y="76"/>
                  </a:lnTo>
                  <a:lnTo>
                    <a:pt x="223" y="112"/>
                  </a:lnTo>
                  <a:lnTo>
                    <a:pt x="217" y="148"/>
                  </a:lnTo>
                  <a:lnTo>
                    <a:pt x="201" y="177"/>
                  </a:lnTo>
                  <a:lnTo>
                    <a:pt x="177" y="201"/>
                  </a:lnTo>
                  <a:lnTo>
                    <a:pt x="148" y="217"/>
                  </a:lnTo>
                  <a:lnTo>
                    <a:pt x="112" y="223"/>
                  </a:lnTo>
                  <a:lnTo>
                    <a:pt x="76" y="217"/>
                  </a:lnTo>
                  <a:lnTo>
                    <a:pt x="46" y="201"/>
                  </a:lnTo>
                  <a:lnTo>
                    <a:pt x="22" y="177"/>
                  </a:lnTo>
                  <a:lnTo>
                    <a:pt x="6" y="148"/>
                  </a:lnTo>
                  <a:lnTo>
                    <a:pt x="0" y="112"/>
                  </a:lnTo>
                  <a:lnTo>
                    <a:pt x="6" y="76"/>
                  </a:lnTo>
                  <a:lnTo>
                    <a:pt x="22" y="46"/>
                  </a:lnTo>
                  <a:lnTo>
                    <a:pt x="46" y="22"/>
                  </a:lnTo>
                  <a:lnTo>
                    <a:pt x="76" y="6"/>
                  </a:lnTo>
                  <a:lnTo>
                    <a:pt x="112"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64" name="Freeform 68">
              <a:extLst>
                <a:ext uri="{FF2B5EF4-FFF2-40B4-BE49-F238E27FC236}">
                  <a16:creationId xmlns:a16="http://schemas.microsoft.com/office/drawing/2014/main" id="{851AC378-58FD-E597-BEAA-00E63CB92721}"/>
                </a:ext>
              </a:extLst>
            </p:cNvPr>
            <p:cNvSpPr>
              <a:spLocks/>
            </p:cNvSpPr>
            <p:nvPr/>
          </p:nvSpPr>
          <p:spPr bwMode="auto">
            <a:xfrm>
              <a:off x="9707892" y="2294465"/>
              <a:ext cx="14294" cy="14242"/>
            </a:xfrm>
            <a:custGeom>
              <a:avLst/>
              <a:gdLst>
                <a:gd name="T0" fmla="*/ 111 w 224"/>
                <a:gd name="T1" fmla="*/ 0 h 223"/>
                <a:gd name="T2" fmla="*/ 147 w 224"/>
                <a:gd name="T3" fmla="*/ 6 h 223"/>
                <a:gd name="T4" fmla="*/ 179 w 224"/>
                <a:gd name="T5" fmla="*/ 22 h 223"/>
                <a:gd name="T6" fmla="*/ 202 w 224"/>
                <a:gd name="T7" fmla="*/ 46 h 223"/>
                <a:gd name="T8" fmla="*/ 218 w 224"/>
                <a:gd name="T9" fmla="*/ 76 h 223"/>
                <a:gd name="T10" fmla="*/ 224 w 224"/>
                <a:gd name="T11" fmla="*/ 112 h 223"/>
                <a:gd name="T12" fmla="*/ 218 w 224"/>
                <a:gd name="T13" fmla="*/ 148 h 223"/>
                <a:gd name="T14" fmla="*/ 202 w 224"/>
                <a:gd name="T15" fmla="*/ 177 h 223"/>
                <a:gd name="T16" fmla="*/ 179 w 224"/>
                <a:gd name="T17" fmla="*/ 201 h 223"/>
                <a:gd name="T18" fmla="*/ 147 w 224"/>
                <a:gd name="T19" fmla="*/ 217 h 223"/>
                <a:gd name="T20" fmla="*/ 111 w 224"/>
                <a:gd name="T21" fmla="*/ 223 h 223"/>
                <a:gd name="T22" fmla="*/ 77 w 224"/>
                <a:gd name="T23" fmla="*/ 217 h 223"/>
                <a:gd name="T24" fmla="*/ 45 w 224"/>
                <a:gd name="T25" fmla="*/ 201 h 223"/>
                <a:gd name="T26" fmla="*/ 21 w 224"/>
                <a:gd name="T27" fmla="*/ 177 h 223"/>
                <a:gd name="T28" fmla="*/ 6 w 224"/>
                <a:gd name="T29" fmla="*/ 148 h 223"/>
                <a:gd name="T30" fmla="*/ 0 w 224"/>
                <a:gd name="T31" fmla="*/ 112 h 223"/>
                <a:gd name="T32" fmla="*/ 6 w 224"/>
                <a:gd name="T33" fmla="*/ 76 h 223"/>
                <a:gd name="T34" fmla="*/ 21 w 224"/>
                <a:gd name="T35" fmla="*/ 46 h 223"/>
                <a:gd name="T36" fmla="*/ 45 w 224"/>
                <a:gd name="T37" fmla="*/ 22 h 223"/>
                <a:gd name="T38" fmla="*/ 77 w 224"/>
                <a:gd name="T39" fmla="*/ 6 h 223"/>
                <a:gd name="T40" fmla="*/ 111 w 224"/>
                <a:gd name="T41" fmla="*/ 0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24" h="223">
                  <a:moveTo>
                    <a:pt x="111" y="0"/>
                  </a:moveTo>
                  <a:lnTo>
                    <a:pt x="147" y="6"/>
                  </a:lnTo>
                  <a:lnTo>
                    <a:pt x="179" y="22"/>
                  </a:lnTo>
                  <a:lnTo>
                    <a:pt x="202" y="46"/>
                  </a:lnTo>
                  <a:lnTo>
                    <a:pt x="218" y="76"/>
                  </a:lnTo>
                  <a:lnTo>
                    <a:pt x="224" y="112"/>
                  </a:lnTo>
                  <a:lnTo>
                    <a:pt x="218" y="148"/>
                  </a:lnTo>
                  <a:lnTo>
                    <a:pt x="202" y="177"/>
                  </a:lnTo>
                  <a:lnTo>
                    <a:pt x="179" y="201"/>
                  </a:lnTo>
                  <a:lnTo>
                    <a:pt x="147" y="217"/>
                  </a:lnTo>
                  <a:lnTo>
                    <a:pt x="111" y="223"/>
                  </a:lnTo>
                  <a:lnTo>
                    <a:pt x="77" y="217"/>
                  </a:lnTo>
                  <a:lnTo>
                    <a:pt x="45" y="201"/>
                  </a:lnTo>
                  <a:lnTo>
                    <a:pt x="21" y="177"/>
                  </a:lnTo>
                  <a:lnTo>
                    <a:pt x="6" y="148"/>
                  </a:lnTo>
                  <a:lnTo>
                    <a:pt x="0" y="112"/>
                  </a:lnTo>
                  <a:lnTo>
                    <a:pt x="6" y="76"/>
                  </a:lnTo>
                  <a:lnTo>
                    <a:pt x="21" y="46"/>
                  </a:lnTo>
                  <a:lnTo>
                    <a:pt x="45" y="22"/>
                  </a:lnTo>
                  <a:lnTo>
                    <a:pt x="77" y="6"/>
                  </a:lnTo>
                  <a:lnTo>
                    <a:pt x="111"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65" name="Freeform 69">
              <a:extLst>
                <a:ext uri="{FF2B5EF4-FFF2-40B4-BE49-F238E27FC236}">
                  <a16:creationId xmlns:a16="http://schemas.microsoft.com/office/drawing/2014/main" id="{82705CD9-0E40-FC6A-CD45-CB7E25950CDB}"/>
                </a:ext>
              </a:extLst>
            </p:cNvPr>
            <p:cNvSpPr>
              <a:spLocks/>
            </p:cNvSpPr>
            <p:nvPr/>
          </p:nvSpPr>
          <p:spPr bwMode="auto">
            <a:xfrm>
              <a:off x="9780246" y="2294465"/>
              <a:ext cx="14294" cy="14242"/>
            </a:xfrm>
            <a:custGeom>
              <a:avLst/>
              <a:gdLst>
                <a:gd name="T0" fmla="*/ 114 w 225"/>
                <a:gd name="T1" fmla="*/ 0 h 223"/>
                <a:gd name="T2" fmla="*/ 147 w 225"/>
                <a:gd name="T3" fmla="*/ 6 h 223"/>
                <a:gd name="T4" fmla="*/ 179 w 225"/>
                <a:gd name="T5" fmla="*/ 22 h 223"/>
                <a:gd name="T6" fmla="*/ 203 w 225"/>
                <a:gd name="T7" fmla="*/ 46 h 223"/>
                <a:gd name="T8" fmla="*/ 219 w 225"/>
                <a:gd name="T9" fmla="*/ 76 h 223"/>
                <a:gd name="T10" fmla="*/ 225 w 225"/>
                <a:gd name="T11" fmla="*/ 112 h 223"/>
                <a:gd name="T12" fmla="*/ 219 w 225"/>
                <a:gd name="T13" fmla="*/ 148 h 223"/>
                <a:gd name="T14" fmla="*/ 203 w 225"/>
                <a:gd name="T15" fmla="*/ 177 h 223"/>
                <a:gd name="T16" fmla="*/ 179 w 225"/>
                <a:gd name="T17" fmla="*/ 201 h 223"/>
                <a:gd name="T18" fmla="*/ 147 w 225"/>
                <a:gd name="T19" fmla="*/ 217 h 223"/>
                <a:gd name="T20" fmla="*/ 114 w 225"/>
                <a:gd name="T21" fmla="*/ 223 h 223"/>
                <a:gd name="T22" fmla="*/ 78 w 225"/>
                <a:gd name="T23" fmla="*/ 217 h 223"/>
                <a:gd name="T24" fmla="*/ 46 w 225"/>
                <a:gd name="T25" fmla="*/ 201 h 223"/>
                <a:gd name="T26" fmla="*/ 22 w 225"/>
                <a:gd name="T27" fmla="*/ 177 h 223"/>
                <a:gd name="T28" fmla="*/ 6 w 225"/>
                <a:gd name="T29" fmla="*/ 148 h 223"/>
                <a:gd name="T30" fmla="*/ 0 w 225"/>
                <a:gd name="T31" fmla="*/ 112 h 223"/>
                <a:gd name="T32" fmla="*/ 6 w 225"/>
                <a:gd name="T33" fmla="*/ 76 h 223"/>
                <a:gd name="T34" fmla="*/ 22 w 225"/>
                <a:gd name="T35" fmla="*/ 46 h 223"/>
                <a:gd name="T36" fmla="*/ 46 w 225"/>
                <a:gd name="T37" fmla="*/ 22 h 223"/>
                <a:gd name="T38" fmla="*/ 78 w 225"/>
                <a:gd name="T39" fmla="*/ 6 h 223"/>
                <a:gd name="T40" fmla="*/ 114 w 225"/>
                <a:gd name="T41" fmla="*/ 0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25" h="223">
                  <a:moveTo>
                    <a:pt x="114" y="0"/>
                  </a:moveTo>
                  <a:lnTo>
                    <a:pt x="147" y="6"/>
                  </a:lnTo>
                  <a:lnTo>
                    <a:pt x="179" y="22"/>
                  </a:lnTo>
                  <a:lnTo>
                    <a:pt x="203" y="46"/>
                  </a:lnTo>
                  <a:lnTo>
                    <a:pt x="219" y="76"/>
                  </a:lnTo>
                  <a:lnTo>
                    <a:pt x="225" y="112"/>
                  </a:lnTo>
                  <a:lnTo>
                    <a:pt x="219" y="148"/>
                  </a:lnTo>
                  <a:lnTo>
                    <a:pt x="203" y="177"/>
                  </a:lnTo>
                  <a:lnTo>
                    <a:pt x="179" y="201"/>
                  </a:lnTo>
                  <a:lnTo>
                    <a:pt x="147" y="217"/>
                  </a:lnTo>
                  <a:lnTo>
                    <a:pt x="114" y="223"/>
                  </a:lnTo>
                  <a:lnTo>
                    <a:pt x="78" y="217"/>
                  </a:lnTo>
                  <a:lnTo>
                    <a:pt x="46" y="201"/>
                  </a:lnTo>
                  <a:lnTo>
                    <a:pt x="22" y="177"/>
                  </a:lnTo>
                  <a:lnTo>
                    <a:pt x="6" y="148"/>
                  </a:lnTo>
                  <a:lnTo>
                    <a:pt x="0" y="112"/>
                  </a:lnTo>
                  <a:lnTo>
                    <a:pt x="6" y="76"/>
                  </a:lnTo>
                  <a:lnTo>
                    <a:pt x="22" y="46"/>
                  </a:lnTo>
                  <a:lnTo>
                    <a:pt x="46" y="22"/>
                  </a:lnTo>
                  <a:lnTo>
                    <a:pt x="78" y="6"/>
                  </a:lnTo>
                  <a:lnTo>
                    <a:pt x="114"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66" name="Freeform 70">
              <a:extLst>
                <a:ext uri="{FF2B5EF4-FFF2-40B4-BE49-F238E27FC236}">
                  <a16:creationId xmlns:a16="http://schemas.microsoft.com/office/drawing/2014/main" id="{5E911CFB-75CC-2784-373B-51E096DB6450}"/>
                </a:ext>
              </a:extLst>
            </p:cNvPr>
            <p:cNvSpPr>
              <a:spLocks noEditPoints="1"/>
            </p:cNvSpPr>
            <p:nvPr/>
          </p:nvSpPr>
          <p:spPr bwMode="auto">
            <a:xfrm>
              <a:off x="9507780" y="2369141"/>
              <a:ext cx="228319" cy="231600"/>
            </a:xfrm>
            <a:custGeom>
              <a:avLst/>
              <a:gdLst>
                <a:gd name="T0" fmla="*/ 3210 w 3610"/>
                <a:gd name="T1" fmla="*/ 3358 h 3611"/>
                <a:gd name="T2" fmla="*/ 1358 w 3610"/>
                <a:gd name="T3" fmla="*/ 209 h 3611"/>
                <a:gd name="T4" fmla="*/ 1022 w 3610"/>
                <a:gd name="T5" fmla="*/ 259 h 3611"/>
                <a:gd name="T6" fmla="*/ 720 w 3610"/>
                <a:gd name="T7" fmla="*/ 402 h 3611"/>
                <a:gd name="T8" fmla="*/ 469 w 3610"/>
                <a:gd name="T9" fmla="*/ 627 h 3611"/>
                <a:gd name="T10" fmla="*/ 302 w 3610"/>
                <a:gd name="T11" fmla="*/ 901 h 3611"/>
                <a:gd name="T12" fmla="*/ 219 w 3610"/>
                <a:gd name="T13" fmla="*/ 1203 h 3611"/>
                <a:gd name="T14" fmla="*/ 219 w 3610"/>
                <a:gd name="T15" fmla="*/ 1515 h 3611"/>
                <a:gd name="T16" fmla="*/ 302 w 3610"/>
                <a:gd name="T17" fmla="*/ 1817 h 3611"/>
                <a:gd name="T18" fmla="*/ 469 w 3610"/>
                <a:gd name="T19" fmla="*/ 2090 h 3611"/>
                <a:gd name="T20" fmla="*/ 720 w 3610"/>
                <a:gd name="T21" fmla="*/ 2316 h 3611"/>
                <a:gd name="T22" fmla="*/ 1022 w 3610"/>
                <a:gd name="T23" fmla="*/ 2460 h 3611"/>
                <a:gd name="T24" fmla="*/ 1358 w 3610"/>
                <a:gd name="T25" fmla="*/ 2509 h 3611"/>
                <a:gd name="T26" fmla="*/ 1695 w 3610"/>
                <a:gd name="T27" fmla="*/ 2460 h 3611"/>
                <a:gd name="T28" fmla="*/ 1997 w 3610"/>
                <a:gd name="T29" fmla="*/ 2316 h 3611"/>
                <a:gd name="T30" fmla="*/ 2248 w 3610"/>
                <a:gd name="T31" fmla="*/ 2090 h 3611"/>
                <a:gd name="T32" fmla="*/ 2415 w 3610"/>
                <a:gd name="T33" fmla="*/ 1817 h 3611"/>
                <a:gd name="T34" fmla="*/ 2498 w 3610"/>
                <a:gd name="T35" fmla="*/ 1515 h 3611"/>
                <a:gd name="T36" fmla="*/ 2498 w 3610"/>
                <a:gd name="T37" fmla="*/ 1203 h 3611"/>
                <a:gd name="T38" fmla="*/ 2415 w 3610"/>
                <a:gd name="T39" fmla="*/ 901 h 3611"/>
                <a:gd name="T40" fmla="*/ 2248 w 3610"/>
                <a:gd name="T41" fmla="*/ 627 h 3611"/>
                <a:gd name="T42" fmla="*/ 1997 w 3610"/>
                <a:gd name="T43" fmla="*/ 402 h 3611"/>
                <a:gd name="T44" fmla="*/ 1695 w 3610"/>
                <a:gd name="T45" fmla="*/ 259 h 3611"/>
                <a:gd name="T46" fmla="*/ 1358 w 3610"/>
                <a:gd name="T47" fmla="*/ 209 h 3611"/>
                <a:gd name="T48" fmla="*/ 1597 w 3610"/>
                <a:gd name="T49" fmla="*/ 20 h 3611"/>
                <a:gd name="T50" fmla="*/ 1933 w 3610"/>
                <a:gd name="T51" fmla="*/ 126 h 3611"/>
                <a:gd name="T52" fmla="*/ 2232 w 3610"/>
                <a:gd name="T53" fmla="*/ 316 h 3611"/>
                <a:gd name="T54" fmla="*/ 2470 w 3610"/>
                <a:gd name="T55" fmla="*/ 577 h 3611"/>
                <a:gd name="T56" fmla="*/ 2629 w 3610"/>
                <a:gd name="T57" fmla="*/ 877 h 3611"/>
                <a:gd name="T58" fmla="*/ 2709 w 3610"/>
                <a:gd name="T59" fmla="*/ 1199 h 3611"/>
                <a:gd name="T60" fmla="*/ 2707 w 3610"/>
                <a:gd name="T61" fmla="*/ 1531 h 3611"/>
                <a:gd name="T62" fmla="*/ 2626 w 3610"/>
                <a:gd name="T63" fmla="*/ 1853 h 3611"/>
                <a:gd name="T64" fmla="*/ 2462 w 3610"/>
                <a:gd name="T65" fmla="*/ 2151 h 3611"/>
                <a:gd name="T66" fmla="*/ 2616 w 3610"/>
                <a:gd name="T67" fmla="*/ 2320 h 3611"/>
                <a:gd name="T68" fmla="*/ 2707 w 3610"/>
                <a:gd name="T69" fmla="*/ 2291 h 3611"/>
                <a:gd name="T70" fmla="*/ 3580 w 3610"/>
                <a:gd name="T71" fmla="*/ 3137 h 3611"/>
                <a:gd name="T72" fmla="*/ 3610 w 3610"/>
                <a:gd name="T73" fmla="*/ 3227 h 3611"/>
                <a:gd name="T74" fmla="*/ 3286 w 3610"/>
                <a:gd name="T75" fmla="*/ 3581 h 3611"/>
                <a:gd name="T76" fmla="*/ 3210 w 3610"/>
                <a:gd name="T77" fmla="*/ 3611 h 3611"/>
                <a:gd name="T78" fmla="*/ 3137 w 3610"/>
                <a:gd name="T79" fmla="*/ 3581 h 3611"/>
                <a:gd name="T80" fmla="*/ 2293 w 3610"/>
                <a:gd name="T81" fmla="*/ 2718 h 3611"/>
                <a:gd name="T82" fmla="*/ 2303 w 3610"/>
                <a:gd name="T83" fmla="*/ 2638 h 3611"/>
                <a:gd name="T84" fmla="*/ 2244 w 3610"/>
                <a:gd name="T85" fmla="*/ 2392 h 3611"/>
                <a:gd name="T86" fmla="*/ 1941 w 3610"/>
                <a:gd name="T87" fmla="*/ 2589 h 3611"/>
                <a:gd name="T88" fmla="*/ 1601 w 3610"/>
                <a:gd name="T89" fmla="*/ 2698 h 3611"/>
                <a:gd name="T90" fmla="*/ 1237 w 3610"/>
                <a:gd name="T91" fmla="*/ 2714 h 3611"/>
                <a:gd name="T92" fmla="*/ 893 w 3610"/>
                <a:gd name="T93" fmla="*/ 2636 h 3611"/>
                <a:gd name="T94" fmla="*/ 579 w 3610"/>
                <a:gd name="T95" fmla="*/ 2473 h 3611"/>
                <a:gd name="T96" fmla="*/ 316 w 3610"/>
                <a:gd name="T97" fmla="*/ 2235 h 3611"/>
                <a:gd name="T98" fmla="*/ 131 w 3610"/>
                <a:gd name="T99" fmla="*/ 1947 h 3611"/>
                <a:gd name="T100" fmla="*/ 26 w 3610"/>
                <a:gd name="T101" fmla="*/ 1633 h 3611"/>
                <a:gd name="T102" fmla="*/ 0 w 3610"/>
                <a:gd name="T103" fmla="*/ 1305 h 3611"/>
                <a:gd name="T104" fmla="*/ 52 w 3610"/>
                <a:gd name="T105" fmla="*/ 978 h 3611"/>
                <a:gd name="T106" fmla="*/ 185 w 3610"/>
                <a:gd name="T107" fmla="*/ 670 h 3611"/>
                <a:gd name="T108" fmla="*/ 396 w 3610"/>
                <a:gd name="T109" fmla="*/ 398 h 3611"/>
                <a:gd name="T110" fmla="*/ 680 w 3610"/>
                <a:gd name="T111" fmla="*/ 179 h 3611"/>
                <a:gd name="T112" fmla="*/ 1004 w 3610"/>
                <a:gd name="T113" fmla="*/ 46 h 3611"/>
                <a:gd name="T114" fmla="*/ 1358 w 3610"/>
                <a:gd name="T115" fmla="*/ 0 h 36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610" h="3611">
                  <a:moveTo>
                    <a:pt x="2691" y="2543"/>
                  </a:moveTo>
                  <a:lnTo>
                    <a:pt x="2542" y="2690"/>
                  </a:lnTo>
                  <a:lnTo>
                    <a:pt x="3210" y="3358"/>
                  </a:lnTo>
                  <a:lnTo>
                    <a:pt x="3359" y="3211"/>
                  </a:lnTo>
                  <a:lnTo>
                    <a:pt x="2691" y="2543"/>
                  </a:lnTo>
                  <a:close/>
                  <a:moveTo>
                    <a:pt x="1358" y="209"/>
                  </a:moveTo>
                  <a:lnTo>
                    <a:pt x="1243" y="215"/>
                  </a:lnTo>
                  <a:lnTo>
                    <a:pt x="1132" y="231"/>
                  </a:lnTo>
                  <a:lnTo>
                    <a:pt x="1022" y="259"/>
                  </a:lnTo>
                  <a:lnTo>
                    <a:pt x="917" y="295"/>
                  </a:lnTo>
                  <a:lnTo>
                    <a:pt x="815" y="344"/>
                  </a:lnTo>
                  <a:lnTo>
                    <a:pt x="720" y="402"/>
                  </a:lnTo>
                  <a:lnTo>
                    <a:pt x="628" y="470"/>
                  </a:lnTo>
                  <a:lnTo>
                    <a:pt x="545" y="545"/>
                  </a:lnTo>
                  <a:lnTo>
                    <a:pt x="469" y="627"/>
                  </a:lnTo>
                  <a:lnTo>
                    <a:pt x="404" y="714"/>
                  </a:lnTo>
                  <a:lnTo>
                    <a:pt x="348" y="806"/>
                  </a:lnTo>
                  <a:lnTo>
                    <a:pt x="302" y="901"/>
                  </a:lnTo>
                  <a:lnTo>
                    <a:pt x="264" y="1000"/>
                  </a:lnTo>
                  <a:lnTo>
                    <a:pt x="237" y="1102"/>
                  </a:lnTo>
                  <a:lnTo>
                    <a:pt x="219" y="1203"/>
                  </a:lnTo>
                  <a:lnTo>
                    <a:pt x="209" y="1307"/>
                  </a:lnTo>
                  <a:lnTo>
                    <a:pt x="209" y="1412"/>
                  </a:lnTo>
                  <a:lnTo>
                    <a:pt x="219" y="1515"/>
                  </a:lnTo>
                  <a:lnTo>
                    <a:pt x="237" y="1617"/>
                  </a:lnTo>
                  <a:lnTo>
                    <a:pt x="264" y="1718"/>
                  </a:lnTo>
                  <a:lnTo>
                    <a:pt x="302" y="1817"/>
                  </a:lnTo>
                  <a:lnTo>
                    <a:pt x="348" y="1911"/>
                  </a:lnTo>
                  <a:lnTo>
                    <a:pt x="404" y="2004"/>
                  </a:lnTo>
                  <a:lnTo>
                    <a:pt x="469" y="2090"/>
                  </a:lnTo>
                  <a:lnTo>
                    <a:pt x="545" y="2173"/>
                  </a:lnTo>
                  <a:lnTo>
                    <a:pt x="628" y="2249"/>
                  </a:lnTo>
                  <a:lnTo>
                    <a:pt x="720" y="2316"/>
                  </a:lnTo>
                  <a:lnTo>
                    <a:pt x="815" y="2374"/>
                  </a:lnTo>
                  <a:lnTo>
                    <a:pt x="917" y="2422"/>
                  </a:lnTo>
                  <a:lnTo>
                    <a:pt x="1022" y="2460"/>
                  </a:lnTo>
                  <a:lnTo>
                    <a:pt x="1132" y="2487"/>
                  </a:lnTo>
                  <a:lnTo>
                    <a:pt x="1243" y="2503"/>
                  </a:lnTo>
                  <a:lnTo>
                    <a:pt x="1358" y="2509"/>
                  </a:lnTo>
                  <a:lnTo>
                    <a:pt x="1472" y="2503"/>
                  </a:lnTo>
                  <a:lnTo>
                    <a:pt x="1585" y="2487"/>
                  </a:lnTo>
                  <a:lnTo>
                    <a:pt x="1695" y="2460"/>
                  </a:lnTo>
                  <a:lnTo>
                    <a:pt x="1798" y="2422"/>
                  </a:lnTo>
                  <a:lnTo>
                    <a:pt x="1899" y="2374"/>
                  </a:lnTo>
                  <a:lnTo>
                    <a:pt x="1997" y="2316"/>
                  </a:lnTo>
                  <a:lnTo>
                    <a:pt x="2086" y="2249"/>
                  </a:lnTo>
                  <a:lnTo>
                    <a:pt x="2172" y="2173"/>
                  </a:lnTo>
                  <a:lnTo>
                    <a:pt x="2248" y="2090"/>
                  </a:lnTo>
                  <a:lnTo>
                    <a:pt x="2311" y="2004"/>
                  </a:lnTo>
                  <a:lnTo>
                    <a:pt x="2367" y="1911"/>
                  </a:lnTo>
                  <a:lnTo>
                    <a:pt x="2415" y="1817"/>
                  </a:lnTo>
                  <a:lnTo>
                    <a:pt x="2452" y="1718"/>
                  </a:lnTo>
                  <a:lnTo>
                    <a:pt x="2480" y="1617"/>
                  </a:lnTo>
                  <a:lnTo>
                    <a:pt x="2498" y="1515"/>
                  </a:lnTo>
                  <a:lnTo>
                    <a:pt x="2508" y="1412"/>
                  </a:lnTo>
                  <a:lnTo>
                    <a:pt x="2508" y="1307"/>
                  </a:lnTo>
                  <a:lnTo>
                    <a:pt x="2498" y="1203"/>
                  </a:lnTo>
                  <a:lnTo>
                    <a:pt x="2480" y="1102"/>
                  </a:lnTo>
                  <a:lnTo>
                    <a:pt x="2452" y="1000"/>
                  </a:lnTo>
                  <a:lnTo>
                    <a:pt x="2415" y="901"/>
                  </a:lnTo>
                  <a:lnTo>
                    <a:pt x="2367" y="806"/>
                  </a:lnTo>
                  <a:lnTo>
                    <a:pt x="2311" y="714"/>
                  </a:lnTo>
                  <a:lnTo>
                    <a:pt x="2248" y="627"/>
                  </a:lnTo>
                  <a:lnTo>
                    <a:pt x="2172" y="545"/>
                  </a:lnTo>
                  <a:lnTo>
                    <a:pt x="2086" y="470"/>
                  </a:lnTo>
                  <a:lnTo>
                    <a:pt x="1997" y="402"/>
                  </a:lnTo>
                  <a:lnTo>
                    <a:pt x="1899" y="344"/>
                  </a:lnTo>
                  <a:lnTo>
                    <a:pt x="1798" y="295"/>
                  </a:lnTo>
                  <a:lnTo>
                    <a:pt x="1695" y="259"/>
                  </a:lnTo>
                  <a:lnTo>
                    <a:pt x="1585" y="231"/>
                  </a:lnTo>
                  <a:lnTo>
                    <a:pt x="1472" y="215"/>
                  </a:lnTo>
                  <a:lnTo>
                    <a:pt x="1358" y="209"/>
                  </a:lnTo>
                  <a:close/>
                  <a:moveTo>
                    <a:pt x="1358" y="0"/>
                  </a:moveTo>
                  <a:lnTo>
                    <a:pt x="1478" y="4"/>
                  </a:lnTo>
                  <a:lnTo>
                    <a:pt x="1597" y="20"/>
                  </a:lnTo>
                  <a:lnTo>
                    <a:pt x="1713" y="46"/>
                  </a:lnTo>
                  <a:lnTo>
                    <a:pt x="1824" y="82"/>
                  </a:lnTo>
                  <a:lnTo>
                    <a:pt x="1933" y="126"/>
                  </a:lnTo>
                  <a:lnTo>
                    <a:pt x="2037" y="179"/>
                  </a:lnTo>
                  <a:lnTo>
                    <a:pt x="2136" y="243"/>
                  </a:lnTo>
                  <a:lnTo>
                    <a:pt x="2232" y="316"/>
                  </a:lnTo>
                  <a:lnTo>
                    <a:pt x="2321" y="398"/>
                  </a:lnTo>
                  <a:lnTo>
                    <a:pt x="2401" y="485"/>
                  </a:lnTo>
                  <a:lnTo>
                    <a:pt x="2470" y="577"/>
                  </a:lnTo>
                  <a:lnTo>
                    <a:pt x="2532" y="672"/>
                  </a:lnTo>
                  <a:lnTo>
                    <a:pt x="2586" y="774"/>
                  </a:lnTo>
                  <a:lnTo>
                    <a:pt x="2629" y="877"/>
                  </a:lnTo>
                  <a:lnTo>
                    <a:pt x="2665" y="982"/>
                  </a:lnTo>
                  <a:lnTo>
                    <a:pt x="2691" y="1090"/>
                  </a:lnTo>
                  <a:lnTo>
                    <a:pt x="2709" y="1199"/>
                  </a:lnTo>
                  <a:lnTo>
                    <a:pt x="2717" y="1310"/>
                  </a:lnTo>
                  <a:lnTo>
                    <a:pt x="2717" y="1420"/>
                  </a:lnTo>
                  <a:lnTo>
                    <a:pt x="2707" y="1531"/>
                  </a:lnTo>
                  <a:lnTo>
                    <a:pt x="2689" y="1640"/>
                  </a:lnTo>
                  <a:lnTo>
                    <a:pt x="2661" y="1748"/>
                  </a:lnTo>
                  <a:lnTo>
                    <a:pt x="2626" y="1853"/>
                  </a:lnTo>
                  <a:lnTo>
                    <a:pt x="2580" y="1957"/>
                  </a:lnTo>
                  <a:lnTo>
                    <a:pt x="2526" y="2056"/>
                  </a:lnTo>
                  <a:lnTo>
                    <a:pt x="2462" y="2151"/>
                  </a:lnTo>
                  <a:lnTo>
                    <a:pt x="2391" y="2243"/>
                  </a:lnTo>
                  <a:lnTo>
                    <a:pt x="2542" y="2394"/>
                  </a:lnTo>
                  <a:lnTo>
                    <a:pt x="2616" y="2320"/>
                  </a:lnTo>
                  <a:lnTo>
                    <a:pt x="2643" y="2300"/>
                  </a:lnTo>
                  <a:lnTo>
                    <a:pt x="2673" y="2291"/>
                  </a:lnTo>
                  <a:lnTo>
                    <a:pt x="2707" y="2291"/>
                  </a:lnTo>
                  <a:lnTo>
                    <a:pt x="2737" y="2300"/>
                  </a:lnTo>
                  <a:lnTo>
                    <a:pt x="2765" y="2320"/>
                  </a:lnTo>
                  <a:lnTo>
                    <a:pt x="3580" y="3137"/>
                  </a:lnTo>
                  <a:lnTo>
                    <a:pt x="3600" y="3163"/>
                  </a:lnTo>
                  <a:lnTo>
                    <a:pt x="3610" y="3195"/>
                  </a:lnTo>
                  <a:lnTo>
                    <a:pt x="3610" y="3227"/>
                  </a:lnTo>
                  <a:lnTo>
                    <a:pt x="3600" y="3257"/>
                  </a:lnTo>
                  <a:lnTo>
                    <a:pt x="3580" y="3285"/>
                  </a:lnTo>
                  <a:lnTo>
                    <a:pt x="3286" y="3581"/>
                  </a:lnTo>
                  <a:lnTo>
                    <a:pt x="3264" y="3597"/>
                  </a:lnTo>
                  <a:lnTo>
                    <a:pt x="3238" y="3607"/>
                  </a:lnTo>
                  <a:lnTo>
                    <a:pt x="3210" y="3611"/>
                  </a:lnTo>
                  <a:lnTo>
                    <a:pt x="3184" y="3607"/>
                  </a:lnTo>
                  <a:lnTo>
                    <a:pt x="3159" y="3597"/>
                  </a:lnTo>
                  <a:lnTo>
                    <a:pt x="3137" y="3581"/>
                  </a:lnTo>
                  <a:lnTo>
                    <a:pt x="2319" y="2764"/>
                  </a:lnTo>
                  <a:lnTo>
                    <a:pt x="2303" y="2742"/>
                  </a:lnTo>
                  <a:lnTo>
                    <a:pt x="2293" y="2718"/>
                  </a:lnTo>
                  <a:lnTo>
                    <a:pt x="2289" y="2690"/>
                  </a:lnTo>
                  <a:lnTo>
                    <a:pt x="2293" y="2662"/>
                  </a:lnTo>
                  <a:lnTo>
                    <a:pt x="2303" y="2638"/>
                  </a:lnTo>
                  <a:lnTo>
                    <a:pt x="2321" y="2617"/>
                  </a:lnTo>
                  <a:lnTo>
                    <a:pt x="2395" y="2543"/>
                  </a:lnTo>
                  <a:lnTo>
                    <a:pt x="2244" y="2392"/>
                  </a:lnTo>
                  <a:lnTo>
                    <a:pt x="2148" y="2465"/>
                  </a:lnTo>
                  <a:lnTo>
                    <a:pt x="2047" y="2531"/>
                  </a:lnTo>
                  <a:lnTo>
                    <a:pt x="1941" y="2589"/>
                  </a:lnTo>
                  <a:lnTo>
                    <a:pt x="1832" y="2634"/>
                  </a:lnTo>
                  <a:lnTo>
                    <a:pt x="1718" y="2670"/>
                  </a:lnTo>
                  <a:lnTo>
                    <a:pt x="1601" y="2698"/>
                  </a:lnTo>
                  <a:lnTo>
                    <a:pt x="1480" y="2714"/>
                  </a:lnTo>
                  <a:lnTo>
                    <a:pt x="1358" y="2718"/>
                  </a:lnTo>
                  <a:lnTo>
                    <a:pt x="1237" y="2714"/>
                  </a:lnTo>
                  <a:lnTo>
                    <a:pt x="1120" y="2698"/>
                  </a:lnTo>
                  <a:lnTo>
                    <a:pt x="1004" y="2672"/>
                  </a:lnTo>
                  <a:lnTo>
                    <a:pt x="893" y="2636"/>
                  </a:lnTo>
                  <a:lnTo>
                    <a:pt x="784" y="2593"/>
                  </a:lnTo>
                  <a:lnTo>
                    <a:pt x="680" y="2537"/>
                  </a:lnTo>
                  <a:lnTo>
                    <a:pt x="579" y="2473"/>
                  </a:lnTo>
                  <a:lnTo>
                    <a:pt x="485" y="2402"/>
                  </a:lnTo>
                  <a:lnTo>
                    <a:pt x="396" y="2320"/>
                  </a:lnTo>
                  <a:lnTo>
                    <a:pt x="316" y="2235"/>
                  </a:lnTo>
                  <a:lnTo>
                    <a:pt x="247" y="2143"/>
                  </a:lnTo>
                  <a:lnTo>
                    <a:pt x="185" y="2048"/>
                  </a:lnTo>
                  <a:lnTo>
                    <a:pt x="131" y="1947"/>
                  </a:lnTo>
                  <a:lnTo>
                    <a:pt x="87" y="1845"/>
                  </a:lnTo>
                  <a:lnTo>
                    <a:pt x="52" y="1740"/>
                  </a:lnTo>
                  <a:lnTo>
                    <a:pt x="26" y="1633"/>
                  </a:lnTo>
                  <a:lnTo>
                    <a:pt x="8" y="1523"/>
                  </a:lnTo>
                  <a:lnTo>
                    <a:pt x="0" y="1414"/>
                  </a:lnTo>
                  <a:lnTo>
                    <a:pt x="0" y="1305"/>
                  </a:lnTo>
                  <a:lnTo>
                    <a:pt x="8" y="1195"/>
                  </a:lnTo>
                  <a:lnTo>
                    <a:pt x="26" y="1086"/>
                  </a:lnTo>
                  <a:lnTo>
                    <a:pt x="52" y="978"/>
                  </a:lnTo>
                  <a:lnTo>
                    <a:pt x="87" y="873"/>
                  </a:lnTo>
                  <a:lnTo>
                    <a:pt x="131" y="770"/>
                  </a:lnTo>
                  <a:lnTo>
                    <a:pt x="185" y="670"/>
                  </a:lnTo>
                  <a:lnTo>
                    <a:pt x="247" y="575"/>
                  </a:lnTo>
                  <a:lnTo>
                    <a:pt x="316" y="483"/>
                  </a:lnTo>
                  <a:lnTo>
                    <a:pt x="396" y="398"/>
                  </a:lnTo>
                  <a:lnTo>
                    <a:pt x="485" y="316"/>
                  </a:lnTo>
                  <a:lnTo>
                    <a:pt x="579" y="243"/>
                  </a:lnTo>
                  <a:lnTo>
                    <a:pt x="680" y="179"/>
                  </a:lnTo>
                  <a:lnTo>
                    <a:pt x="784" y="126"/>
                  </a:lnTo>
                  <a:lnTo>
                    <a:pt x="893" y="82"/>
                  </a:lnTo>
                  <a:lnTo>
                    <a:pt x="1004" y="46"/>
                  </a:lnTo>
                  <a:lnTo>
                    <a:pt x="1120" y="20"/>
                  </a:lnTo>
                  <a:lnTo>
                    <a:pt x="1237" y="4"/>
                  </a:lnTo>
                  <a:lnTo>
                    <a:pt x="1358"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67" name="Freeform 71">
              <a:extLst>
                <a:ext uri="{FF2B5EF4-FFF2-40B4-BE49-F238E27FC236}">
                  <a16:creationId xmlns:a16="http://schemas.microsoft.com/office/drawing/2014/main" id="{8D64AF9C-DE17-4B6E-0D5D-CA859D558AFD}"/>
                </a:ext>
              </a:extLst>
            </p:cNvPr>
            <p:cNvSpPr>
              <a:spLocks noEditPoints="1"/>
            </p:cNvSpPr>
            <p:nvPr/>
          </p:nvSpPr>
          <p:spPr bwMode="auto">
            <a:xfrm>
              <a:off x="9534217" y="2395959"/>
              <a:ext cx="119030" cy="120740"/>
            </a:xfrm>
            <a:custGeom>
              <a:avLst/>
              <a:gdLst>
                <a:gd name="T0" fmla="*/ 857 w 1881"/>
                <a:gd name="T1" fmla="*/ 213 h 1882"/>
                <a:gd name="T2" fmla="*/ 698 w 1881"/>
                <a:gd name="T3" fmla="*/ 250 h 1882"/>
                <a:gd name="T4" fmla="*/ 551 w 1881"/>
                <a:gd name="T5" fmla="*/ 320 h 1882"/>
                <a:gd name="T6" fmla="*/ 423 w 1881"/>
                <a:gd name="T7" fmla="*/ 423 h 1882"/>
                <a:gd name="T8" fmla="*/ 318 w 1881"/>
                <a:gd name="T9" fmla="*/ 557 h 1882"/>
                <a:gd name="T10" fmla="*/ 248 w 1881"/>
                <a:gd name="T11" fmla="*/ 704 h 1882"/>
                <a:gd name="T12" fmla="*/ 212 w 1881"/>
                <a:gd name="T13" fmla="*/ 861 h 1882"/>
                <a:gd name="T14" fmla="*/ 212 w 1881"/>
                <a:gd name="T15" fmla="*/ 1022 h 1882"/>
                <a:gd name="T16" fmla="*/ 248 w 1881"/>
                <a:gd name="T17" fmla="*/ 1179 h 1882"/>
                <a:gd name="T18" fmla="*/ 318 w 1881"/>
                <a:gd name="T19" fmla="*/ 1326 h 1882"/>
                <a:gd name="T20" fmla="*/ 423 w 1881"/>
                <a:gd name="T21" fmla="*/ 1459 h 1882"/>
                <a:gd name="T22" fmla="*/ 551 w 1881"/>
                <a:gd name="T23" fmla="*/ 1562 h 1882"/>
                <a:gd name="T24" fmla="*/ 698 w 1881"/>
                <a:gd name="T25" fmla="*/ 1632 h 1882"/>
                <a:gd name="T26" fmla="*/ 857 w 1881"/>
                <a:gd name="T27" fmla="*/ 1668 h 1882"/>
                <a:gd name="T28" fmla="*/ 1024 w 1881"/>
                <a:gd name="T29" fmla="*/ 1668 h 1882"/>
                <a:gd name="T30" fmla="*/ 1183 w 1881"/>
                <a:gd name="T31" fmla="*/ 1632 h 1882"/>
                <a:gd name="T32" fmla="*/ 1328 w 1881"/>
                <a:gd name="T33" fmla="*/ 1562 h 1882"/>
                <a:gd name="T34" fmla="*/ 1458 w 1881"/>
                <a:gd name="T35" fmla="*/ 1459 h 1882"/>
                <a:gd name="T36" fmla="*/ 1563 w 1881"/>
                <a:gd name="T37" fmla="*/ 1326 h 1882"/>
                <a:gd name="T38" fmla="*/ 1633 w 1881"/>
                <a:gd name="T39" fmla="*/ 1179 h 1882"/>
                <a:gd name="T40" fmla="*/ 1668 w 1881"/>
                <a:gd name="T41" fmla="*/ 1022 h 1882"/>
                <a:gd name="T42" fmla="*/ 1668 w 1881"/>
                <a:gd name="T43" fmla="*/ 861 h 1882"/>
                <a:gd name="T44" fmla="*/ 1633 w 1881"/>
                <a:gd name="T45" fmla="*/ 704 h 1882"/>
                <a:gd name="T46" fmla="*/ 1563 w 1881"/>
                <a:gd name="T47" fmla="*/ 557 h 1882"/>
                <a:gd name="T48" fmla="*/ 1458 w 1881"/>
                <a:gd name="T49" fmla="*/ 423 h 1882"/>
                <a:gd name="T50" fmla="*/ 1328 w 1881"/>
                <a:gd name="T51" fmla="*/ 320 h 1882"/>
                <a:gd name="T52" fmla="*/ 1183 w 1881"/>
                <a:gd name="T53" fmla="*/ 250 h 1882"/>
                <a:gd name="T54" fmla="*/ 1024 w 1881"/>
                <a:gd name="T55" fmla="*/ 213 h 1882"/>
                <a:gd name="T56" fmla="*/ 940 w 1881"/>
                <a:gd name="T57" fmla="*/ 0 h 1882"/>
                <a:gd name="T58" fmla="*/ 1125 w 1881"/>
                <a:gd name="T59" fmla="*/ 18 h 1882"/>
                <a:gd name="T60" fmla="*/ 1300 w 1881"/>
                <a:gd name="T61" fmla="*/ 71 h 1882"/>
                <a:gd name="T62" fmla="*/ 1462 w 1881"/>
                <a:gd name="T63" fmla="*/ 157 h 1882"/>
                <a:gd name="T64" fmla="*/ 1607 w 1881"/>
                <a:gd name="T65" fmla="*/ 276 h 1882"/>
                <a:gd name="T66" fmla="*/ 1726 w 1881"/>
                <a:gd name="T67" fmla="*/ 423 h 1882"/>
                <a:gd name="T68" fmla="*/ 1814 w 1881"/>
                <a:gd name="T69" fmla="*/ 586 h 1882"/>
                <a:gd name="T70" fmla="*/ 1865 w 1881"/>
                <a:gd name="T71" fmla="*/ 761 h 1882"/>
                <a:gd name="T72" fmla="*/ 1881 w 1881"/>
                <a:gd name="T73" fmla="*/ 940 h 1882"/>
                <a:gd name="T74" fmla="*/ 1865 w 1881"/>
                <a:gd name="T75" fmla="*/ 1121 h 1882"/>
                <a:gd name="T76" fmla="*/ 1814 w 1881"/>
                <a:gd name="T77" fmla="*/ 1296 h 1882"/>
                <a:gd name="T78" fmla="*/ 1726 w 1881"/>
                <a:gd name="T79" fmla="*/ 1459 h 1882"/>
                <a:gd name="T80" fmla="*/ 1607 w 1881"/>
                <a:gd name="T81" fmla="*/ 1606 h 1882"/>
                <a:gd name="T82" fmla="*/ 1462 w 1881"/>
                <a:gd name="T83" fmla="*/ 1725 h 1882"/>
                <a:gd name="T84" fmla="*/ 1300 w 1881"/>
                <a:gd name="T85" fmla="*/ 1811 h 1882"/>
                <a:gd name="T86" fmla="*/ 1125 w 1881"/>
                <a:gd name="T87" fmla="*/ 1865 h 1882"/>
                <a:gd name="T88" fmla="*/ 940 w 1881"/>
                <a:gd name="T89" fmla="*/ 1882 h 1882"/>
                <a:gd name="T90" fmla="*/ 755 w 1881"/>
                <a:gd name="T91" fmla="*/ 1865 h 1882"/>
                <a:gd name="T92" fmla="*/ 580 w 1881"/>
                <a:gd name="T93" fmla="*/ 1811 h 1882"/>
                <a:gd name="T94" fmla="*/ 417 w 1881"/>
                <a:gd name="T95" fmla="*/ 1725 h 1882"/>
                <a:gd name="T96" fmla="*/ 274 w 1881"/>
                <a:gd name="T97" fmla="*/ 1606 h 1882"/>
                <a:gd name="T98" fmla="*/ 155 w 1881"/>
                <a:gd name="T99" fmla="*/ 1459 h 1882"/>
                <a:gd name="T100" fmla="*/ 67 w 1881"/>
                <a:gd name="T101" fmla="*/ 1296 h 1882"/>
                <a:gd name="T102" fmla="*/ 16 w 1881"/>
                <a:gd name="T103" fmla="*/ 1121 h 1882"/>
                <a:gd name="T104" fmla="*/ 0 w 1881"/>
                <a:gd name="T105" fmla="*/ 940 h 1882"/>
                <a:gd name="T106" fmla="*/ 16 w 1881"/>
                <a:gd name="T107" fmla="*/ 761 h 1882"/>
                <a:gd name="T108" fmla="*/ 67 w 1881"/>
                <a:gd name="T109" fmla="*/ 586 h 1882"/>
                <a:gd name="T110" fmla="*/ 155 w 1881"/>
                <a:gd name="T111" fmla="*/ 423 h 1882"/>
                <a:gd name="T112" fmla="*/ 274 w 1881"/>
                <a:gd name="T113" fmla="*/ 276 h 1882"/>
                <a:gd name="T114" fmla="*/ 417 w 1881"/>
                <a:gd name="T115" fmla="*/ 157 h 1882"/>
                <a:gd name="T116" fmla="*/ 580 w 1881"/>
                <a:gd name="T117" fmla="*/ 71 h 1882"/>
                <a:gd name="T118" fmla="*/ 755 w 1881"/>
                <a:gd name="T119" fmla="*/ 18 h 1882"/>
                <a:gd name="T120" fmla="*/ 940 w 1881"/>
                <a:gd name="T121" fmla="*/ 0 h 18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881" h="1882">
                  <a:moveTo>
                    <a:pt x="940" y="209"/>
                  </a:moveTo>
                  <a:lnTo>
                    <a:pt x="857" y="213"/>
                  </a:lnTo>
                  <a:lnTo>
                    <a:pt x="775" y="227"/>
                  </a:lnTo>
                  <a:lnTo>
                    <a:pt x="698" y="250"/>
                  </a:lnTo>
                  <a:lnTo>
                    <a:pt x="622" y="280"/>
                  </a:lnTo>
                  <a:lnTo>
                    <a:pt x="551" y="320"/>
                  </a:lnTo>
                  <a:lnTo>
                    <a:pt x="485" y="368"/>
                  </a:lnTo>
                  <a:lnTo>
                    <a:pt x="423" y="423"/>
                  </a:lnTo>
                  <a:lnTo>
                    <a:pt x="366" y="487"/>
                  </a:lnTo>
                  <a:lnTo>
                    <a:pt x="318" y="557"/>
                  </a:lnTo>
                  <a:lnTo>
                    <a:pt x="278" y="628"/>
                  </a:lnTo>
                  <a:lnTo>
                    <a:pt x="248" y="704"/>
                  </a:lnTo>
                  <a:lnTo>
                    <a:pt x="226" y="781"/>
                  </a:lnTo>
                  <a:lnTo>
                    <a:pt x="212" y="861"/>
                  </a:lnTo>
                  <a:lnTo>
                    <a:pt x="208" y="940"/>
                  </a:lnTo>
                  <a:lnTo>
                    <a:pt x="212" y="1022"/>
                  </a:lnTo>
                  <a:lnTo>
                    <a:pt x="226" y="1101"/>
                  </a:lnTo>
                  <a:lnTo>
                    <a:pt x="248" y="1179"/>
                  </a:lnTo>
                  <a:lnTo>
                    <a:pt x="278" y="1254"/>
                  </a:lnTo>
                  <a:lnTo>
                    <a:pt x="318" y="1326"/>
                  </a:lnTo>
                  <a:lnTo>
                    <a:pt x="366" y="1395"/>
                  </a:lnTo>
                  <a:lnTo>
                    <a:pt x="423" y="1459"/>
                  </a:lnTo>
                  <a:lnTo>
                    <a:pt x="485" y="1515"/>
                  </a:lnTo>
                  <a:lnTo>
                    <a:pt x="551" y="1562"/>
                  </a:lnTo>
                  <a:lnTo>
                    <a:pt x="622" y="1600"/>
                  </a:lnTo>
                  <a:lnTo>
                    <a:pt x="698" y="1632"/>
                  </a:lnTo>
                  <a:lnTo>
                    <a:pt x="775" y="1654"/>
                  </a:lnTo>
                  <a:lnTo>
                    <a:pt x="857" y="1668"/>
                  </a:lnTo>
                  <a:lnTo>
                    <a:pt x="940" y="1674"/>
                  </a:lnTo>
                  <a:lnTo>
                    <a:pt x="1024" y="1668"/>
                  </a:lnTo>
                  <a:lnTo>
                    <a:pt x="1104" y="1654"/>
                  </a:lnTo>
                  <a:lnTo>
                    <a:pt x="1183" y="1632"/>
                  </a:lnTo>
                  <a:lnTo>
                    <a:pt x="1259" y="1600"/>
                  </a:lnTo>
                  <a:lnTo>
                    <a:pt x="1328" y="1562"/>
                  </a:lnTo>
                  <a:lnTo>
                    <a:pt x="1396" y="1515"/>
                  </a:lnTo>
                  <a:lnTo>
                    <a:pt x="1458" y="1459"/>
                  </a:lnTo>
                  <a:lnTo>
                    <a:pt x="1515" y="1395"/>
                  </a:lnTo>
                  <a:lnTo>
                    <a:pt x="1563" y="1326"/>
                  </a:lnTo>
                  <a:lnTo>
                    <a:pt x="1603" y="1254"/>
                  </a:lnTo>
                  <a:lnTo>
                    <a:pt x="1633" y="1179"/>
                  </a:lnTo>
                  <a:lnTo>
                    <a:pt x="1655" y="1101"/>
                  </a:lnTo>
                  <a:lnTo>
                    <a:pt x="1668" y="1022"/>
                  </a:lnTo>
                  <a:lnTo>
                    <a:pt x="1672" y="940"/>
                  </a:lnTo>
                  <a:lnTo>
                    <a:pt x="1668" y="861"/>
                  </a:lnTo>
                  <a:lnTo>
                    <a:pt x="1655" y="781"/>
                  </a:lnTo>
                  <a:lnTo>
                    <a:pt x="1633" y="704"/>
                  </a:lnTo>
                  <a:lnTo>
                    <a:pt x="1603" y="628"/>
                  </a:lnTo>
                  <a:lnTo>
                    <a:pt x="1563" y="557"/>
                  </a:lnTo>
                  <a:lnTo>
                    <a:pt x="1515" y="487"/>
                  </a:lnTo>
                  <a:lnTo>
                    <a:pt x="1458" y="423"/>
                  </a:lnTo>
                  <a:lnTo>
                    <a:pt x="1396" y="368"/>
                  </a:lnTo>
                  <a:lnTo>
                    <a:pt x="1328" y="320"/>
                  </a:lnTo>
                  <a:lnTo>
                    <a:pt x="1259" y="280"/>
                  </a:lnTo>
                  <a:lnTo>
                    <a:pt x="1183" y="250"/>
                  </a:lnTo>
                  <a:lnTo>
                    <a:pt x="1104" y="227"/>
                  </a:lnTo>
                  <a:lnTo>
                    <a:pt x="1024" y="213"/>
                  </a:lnTo>
                  <a:lnTo>
                    <a:pt x="940" y="209"/>
                  </a:lnTo>
                  <a:close/>
                  <a:moveTo>
                    <a:pt x="940" y="0"/>
                  </a:moveTo>
                  <a:lnTo>
                    <a:pt x="1034" y="4"/>
                  </a:lnTo>
                  <a:lnTo>
                    <a:pt x="1125" y="18"/>
                  </a:lnTo>
                  <a:lnTo>
                    <a:pt x="1215" y="40"/>
                  </a:lnTo>
                  <a:lnTo>
                    <a:pt x="1300" y="71"/>
                  </a:lnTo>
                  <a:lnTo>
                    <a:pt x="1384" y="109"/>
                  </a:lnTo>
                  <a:lnTo>
                    <a:pt x="1462" y="157"/>
                  </a:lnTo>
                  <a:lnTo>
                    <a:pt x="1537" y="213"/>
                  </a:lnTo>
                  <a:lnTo>
                    <a:pt x="1607" y="276"/>
                  </a:lnTo>
                  <a:lnTo>
                    <a:pt x="1670" y="348"/>
                  </a:lnTo>
                  <a:lnTo>
                    <a:pt x="1726" y="423"/>
                  </a:lnTo>
                  <a:lnTo>
                    <a:pt x="1774" y="503"/>
                  </a:lnTo>
                  <a:lnTo>
                    <a:pt x="1814" y="586"/>
                  </a:lnTo>
                  <a:lnTo>
                    <a:pt x="1844" y="674"/>
                  </a:lnTo>
                  <a:lnTo>
                    <a:pt x="1865" y="761"/>
                  </a:lnTo>
                  <a:lnTo>
                    <a:pt x="1877" y="851"/>
                  </a:lnTo>
                  <a:lnTo>
                    <a:pt x="1881" y="940"/>
                  </a:lnTo>
                  <a:lnTo>
                    <a:pt x="1877" y="1032"/>
                  </a:lnTo>
                  <a:lnTo>
                    <a:pt x="1865" y="1121"/>
                  </a:lnTo>
                  <a:lnTo>
                    <a:pt x="1844" y="1209"/>
                  </a:lnTo>
                  <a:lnTo>
                    <a:pt x="1814" y="1296"/>
                  </a:lnTo>
                  <a:lnTo>
                    <a:pt x="1774" y="1380"/>
                  </a:lnTo>
                  <a:lnTo>
                    <a:pt x="1726" y="1459"/>
                  </a:lnTo>
                  <a:lnTo>
                    <a:pt x="1670" y="1535"/>
                  </a:lnTo>
                  <a:lnTo>
                    <a:pt x="1607" y="1606"/>
                  </a:lnTo>
                  <a:lnTo>
                    <a:pt x="1537" y="1670"/>
                  </a:lnTo>
                  <a:lnTo>
                    <a:pt x="1462" y="1725"/>
                  </a:lnTo>
                  <a:lnTo>
                    <a:pt x="1384" y="1771"/>
                  </a:lnTo>
                  <a:lnTo>
                    <a:pt x="1300" y="1811"/>
                  </a:lnTo>
                  <a:lnTo>
                    <a:pt x="1215" y="1843"/>
                  </a:lnTo>
                  <a:lnTo>
                    <a:pt x="1125" y="1865"/>
                  </a:lnTo>
                  <a:lnTo>
                    <a:pt x="1034" y="1879"/>
                  </a:lnTo>
                  <a:lnTo>
                    <a:pt x="940" y="1882"/>
                  </a:lnTo>
                  <a:lnTo>
                    <a:pt x="847" y="1879"/>
                  </a:lnTo>
                  <a:lnTo>
                    <a:pt x="755" y="1865"/>
                  </a:lnTo>
                  <a:lnTo>
                    <a:pt x="666" y="1843"/>
                  </a:lnTo>
                  <a:lnTo>
                    <a:pt x="580" y="1811"/>
                  </a:lnTo>
                  <a:lnTo>
                    <a:pt x="497" y="1771"/>
                  </a:lnTo>
                  <a:lnTo>
                    <a:pt x="417" y="1725"/>
                  </a:lnTo>
                  <a:lnTo>
                    <a:pt x="344" y="1670"/>
                  </a:lnTo>
                  <a:lnTo>
                    <a:pt x="274" y="1606"/>
                  </a:lnTo>
                  <a:lnTo>
                    <a:pt x="210" y="1535"/>
                  </a:lnTo>
                  <a:lnTo>
                    <a:pt x="155" y="1459"/>
                  </a:lnTo>
                  <a:lnTo>
                    <a:pt x="107" y="1380"/>
                  </a:lnTo>
                  <a:lnTo>
                    <a:pt x="67" y="1296"/>
                  </a:lnTo>
                  <a:lnTo>
                    <a:pt x="37" y="1209"/>
                  </a:lnTo>
                  <a:lnTo>
                    <a:pt x="16" y="1121"/>
                  </a:lnTo>
                  <a:lnTo>
                    <a:pt x="4" y="1032"/>
                  </a:lnTo>
                  <a:lnTo>
                    <a:pt x="0" y="940"/>
                  </a:lnTo>
                  <a:lnTo>
                    <a:pt x="4" y="851"/>
                  </a:lnTo>
                  <a:lnTo>
                    <a:pt x="16" y="761"/>
                  </a:lnTo>
                  <a:lnTo>
                    <a:pt x="37" y="674"/>
                  </a:lnTo>
                  <a:lnTo>
                    <a:pt x="67" y="586"/>
                  </a:lnTo>
                  <a:lnTo>
                    <a:pt x="107" y="503"/>
                  </a:lnTo>
                  <a:lnTo>
                    <a:pt x="155" y="423"/>
                  </a:lnTo>
                  <a:lnTo>
                    <a:pt x="210" y="348"/>
                  </a:lnTo>
                  <a:lnTo>
                    <a:pt x="274" y="276"/>
                  </a:lnTo>
                  <a:lnTo>
                    <a:pt x="344" y="213"/>
                  </a:lnTo>
                  <a:lnTo>
                    <a:pt x="417" y="157"/>
                  </a:lnTo>
                  <a:lnTo>
                    <a:pt x="497" y="109"/>
                  </a:lnTo>
                  <a:lnTo>
                    <a:pt x="580" y="71"/>
                  </a:lnTo>
                  <a:lnTo>
                    <a:pt x="666" y="40"/>
                  </a:lnTo>
                  <a:lnTo>
                    <a:pt x="755" y="18"/>
                  </a:lnTo>
                  <a:lnTo>
                    <a:pt x="847" y="4"/>
                  </a:lnTo>
                  <a:lnTo>
                    <a:pt x="940"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68" name="Freeform 66">
              <a:extLst>
                <a:ext uri="{FF2B5EF4-FFF2-40B4-BE49-F238E27FC236}">
                  <a16:creationId xmlns:a16="http://schemas.microsoft.com/office/drawing/2014/main" id="{10D02C5C-BE8A-B3DA-4F12-090C11CF3ED6}"/>
                </a:ext>
              </a:extLst>
            </p:cNvPr>
            <p:cNvSpPr>
              <a:spLocks noEditPoints="1"/>
            </p:cNvSpPr>
            <p:nvPr/>
          </p:nvSpPr>
          <p:spPr bwMode="auto">
            <a:xfrm>
              <a:off x="9414555" y="2268033"/>
              <a:ext cx="414770" cy="380184"/>
            </a:xfrm>
            <a:custGeom>
              <a:avLst/>
              <a:gdLst>
                <a:gd name="T0" fmla="*/ 4290 w 6558"/>
                <a:gd name="T1" fmla="*/ 209 h 5926"/>
                <a:gd name="T2" fmla="*/ 4290 w 6558"/>
                <a:gd name="T3" fmla="*/ 837 h 5926"/>
                <a:gd name="T4" fmla="*/ 6349 w 6558"/>
                <a:gd name="T5" fmla="*/ 837 h 5926"/>
                <a:gd name="T6" fmla="*/ 6349 w 6558"/>
                <a:gd name="T7" fmla="*/ 209 h 5926"/>
                <a:gd name="T8" fmla="*/ 4290 w 6558"/>
                <a:gd name="T9" fmla="*/ 209 h 5926"/>
                <a:gd name="T10" fmla="*/ 209 w 6558"/>
                <a:gd name="T11" fmla="*/ 209 h 5926"/>
                <a:gd name="T12" fmla="*/ 209 w 6558"/>
                <a:gd name="T13" fmla="*/ 837 h 5926"/>
                <a:gd name="T14" fmla="*/ 4082 w 6558"/>
                <a:gd name="T15" fmla="*/ 837 h 5926"/>
                <a:gd name="T16" fmla="*/ 4082 w 6558"/>
                <a:gd name="T17" fmla="*/ 209 h 5926"/>
                <a:gd name="T18" fmla="*/ 209 w 6558"/>
                <a:gd name="T19" fmla="*/ 209 h 5926"/>
                <a:gd name="T20" fmla="*/ 105 w 6558"/>
                <a:gd name="T21" fmla="*/ 0 h 5926"/>
                <a:gd name="T22" fmla="*/ 6453 w 6558"/>
                <a:gd name="T23" fmla="*/ 0 h 5926"/>
                <a:gd name="T24" fmla="*/ 6486 w 6558"/>
                <a:gd name="T25" fmla="*/ 6 h 5926"/>
                <a:gd name="T26" fmla="*/ 6514 w 6558"/>
                <a:gd name="T27" fmla="*/ 20 h 5926"/>
                <a:gd name="T28" fmla="*/ 6538 w 6558"/>
                <a:gd name="T29" fmla="*/ 42 h 5926"/>
                <a:gd name="T30" fmla="*/ 6552 w 6558"/>
                <a:gd name="T31" fmla="*/ 72 h 5926"/>
                <a:gd name="T32" fmla="*/ 6558 w 6558"/>
                <a:gd name="T33" fmla="*/ 103 h 5926"/>
                <a:gd name="T34" fmla="*/ 6558 w 6558"/>
                <a:gd name="T35" fmla="*/ 4288 h 5926"/>
                <a:gd name="T36" fmla="*/ 6552 w 6558"/>
                <a:gd name="T37" fmla="*/ 4320 h 5926"/>
                <a:gd name="T38" fmla="*/ 6538 w 6558"/>
                <a:gd name="T39" fmla="*/ 4350 h 5926"/>
                <a:gd name="T40" fmla="*/ 6514 w 6558"/>
                <a:gd name="T41" fmla="*/ 4371 h 5926"/>
                <a:gd name="T42" fmla="*/ 6486 w 6558"/>
                <a:gd name="T43" fmla="*/ 4387 h 5926"/>
                <a:gd name="T44" fmla="*/ 6453 w 6558"/>
                <a:gd name="T45" fmla="*/ 4391 h 5926"/>
                <a:gd name="T46" fmla="*/ 6421 w 6558"/>
                <a:gd name="T47" fmla="*/ 4387 h 5926"/>
                <a:gd name="T48" fmla="*/ 6391 w 6558"/>
                <a:gd name="T49" fmla="*/ 4371 h 5926"/>
                <a:gd name="T50" fmla="*/ 6369 w 6558"/>
                <a:gd name="T51" fmla="*/ 4350 h 5926"/>
                <a:gd name="T52" fmla="*/ 6353 w 6558"/>
                <a:gd name="T53" fmla="*/ 4320 h 5926"/>
                <a:gd name="T54" fmla="*/ 6349 w 6558"/>
                <a:gd name="T55" fmla="*/ 4288 h 5926"/>
                <a:gd name="T56" fmla="*/ 6349 w 6558"/>
                <a:gd name="T57" fmla="*/ 1046 h 5926"/>
                <a:gd name="T58" fmla="*/ 209 w 6558"/>
                <a:gd name="T59" fmla="*/ 1046 h 5926"/>
                <a:gd name="T60" fmla="*/ 209 w 6558"/>
                <a:gd name="T61" fmla="*/ 5717 h 5926"/>
                <a:gd name="T62" fmla="*/ 6349 w 6558"/>
                <a:gd name="T63" fmla="*/ 5717 h 5926"/>
                <a:gd name="T64" fmla="*/ 6349 w 6558"/>
                <a:gd name="T65" fmla="*/ 4705 h 5926"/>
                <a:gd name="T66" fmla="*/ 6353 w 6558"/>
                <a:gd name="T67" fmla="*/ 4674 h 5926"/>
                <a:gd name="T68" fmla="*/ 6369 w 6558"/>
                <a:gd name="T69" fmla="*/ 4644 h 5926"/>
                <a:gd name="T70" fmla="*/ 6391 w 6558"/>
                <a:gd name="T71" fmla="*/ 4622 h 5926"/>
                <a:gd name="T72" fmla="*/ 6421 w 6558"/>
                <a:gd name="T73" fmla="*/ 4606 h 5926"/>
                <a:gd name="T74" fmla="*/ 6453 w 6558"/>
                <a:gd name="T75" fmla="*/ 4602 h 5926"/>
                <a:gd name="T76" fmla="*/ 6486 w 6558"/>
                <a:gd name="T77" fmla="*/ 4606 h 5926"/>
                <a:gd name="T78" fmla="*/ 6514 w 6558"/>
                <a:gd name="T79" fmla="*/ 4622 h 5926"/>
                <a:gd name="T80" fmla="*/ 6538 w 6558"/>
                <a:gd name="T81" fmla="*/ 4644 h 5926"/>
                <a:gd name="T82" fmla="*/ 6552 w 6558"/>
                <a:gd name="T83" fmla="*/ 4674 h 5926"/>
                <a:gd name="T84" fmla="*/ 6558 w 6558"/>
                <a:gd name="T85" fmla="*/ 4705 h 5926"/>
                <a:gd name="T86" fmla="*/ 6558 w 6558"/>
                <a:gd name="T87" fmla="*/ 5821 h 5926"/>
                <a:gd name="T88" fmla="*/ 6552 w 6558"/>
                <a:gd name="T89" fmla="*/ 5855 h 5926"/>
                <a:gd name="T90" fmla="*/ 6538 w 6558"/>
                <a:gd name="T91" fmla="*/ 5882 h 5926"/>
                <a:gd name="T92" fmla="*/ 6514 w 6558"/>
                <a:gd name="T93" fmla="*/ 5906 h 5926"/>
                <a:gd name="T94" fmla="*/ 6486 w 6558"/>
                <a:gd name="T95" fmla="*/ 5920 h 5926"/>
                <a:gd name="T96" fmla="*/ 6453 w 6558"/>
                <a:gd name="T97" fmla="*/ 5926 h 5926"/>
                <a:gd name="T98" fmla="*/ 105 w 6558"/>
                <a:gd name="T99" fmla="*/ 5926 h 5926"/>
                <a:gd name="T100" fmla="*/ 72 w 6558"/>
                <a:gd name="T101" fmla="*/ 5920 h 5926"/>
                <a:gd name="T102" fmla="*/ 44 w 6558"/>
                <a:gd name="T103" fmla="*/ 5906 h 5926"/>
                <a:gd name="T104" fmla="*/ 20 w 6558"/>
                <a:gd name="T105" fmla="*/ 5882 h 5926"/>
                <a:gd name="T106" fmla="*/ 6 w 6558"/>
                <a:gd name="T107" fmla="*/ 5855 h 5926"/>
                <a:gd name="T108" fmla="*/ 0 w 6558"/>
                <a:gd name="T109" fmla="*/ 5821 h 5926"/>
                <a:gd name="T110" fmla="*/ 0 w 6558"/>
                <a:gd name="T111" fmla="*/ 103 h 5926"/>
                <a:gd name="T112" fmla="*/ 6 w 6558"/>
                <a:gd name="T113" fmla="*/ 72 h 5926"/>
                <a:gd name="T114" fmla="*/ 20 w 6558"/>
                <a:gd name="T115" fmla="*/ 42 h 5926"/>
                <a:gd name="T116" fmla="*/ 44 w 6558"/>
                <a:gd name="T117" fmla="*/ 20 h 5926"/>
                <a:gd name="T118" fmla="*/ 72 w 6558"/>
                <a:gd name="T119" fmla="*/ 6 h 5926"/>
                <a:gd name="T120" fmla="*/ 105 w 6558"/>
                <a:gd name="T121" fmla="*/ 0 h 59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6558" h="5926">
                  <a:moveTo>
                    <a:pt x="4290" y="209"/>
                  </a:moveTo>
                  <a:lnTo>
                    <a:pt x="4290" y="837"/>
                  </a:lnTo>
                  <a:lnTo>
                    <a:pt x="6349" y="837"/>
                  </a:lnTo>
                  <a:lnTo>
                    <a:pt x="6349" y="209"/>
                  </a:lnTo>
                  <a:lnTo>
                    <a:pt x="4290" y="209"/>
                  </a:lnTo>
                  <a:close/>
                  <a:moveTo>
                    <a:pt x="209" y="209"/>
                  </a:moveTo>
                  <a:lnTo>
                    <a:pt x="209" y="837"/>
                  </a:lnTo>
                  <a:lnTo>
                    <a:pt x="4082" y="837"/>
                  </a:lnTo>
                  <a:lnTo>
                    <a:pt x="4082" y="209"/>
                  </a:lnTo>
                  <a:lnTo>
                    <a:pt x="209" y="209"/>
                  </a:lnTo>
                  <a:close/>
                  <a:moveTo>
                    <a:pt x="105" y="0"/>
                  </a:moveTo>
                  <a:lnTo>
                    <a:pt x="6453" y="0"/>
                  </a:lnTo>
                  <a:lnTo>
                    <a:pt x="6486" y="6"/>
                  </a:lnTo>
                  <a:lnTo>
                    <a:pt x="6514" y="20"/>
                  </a:lnTo>
                  <a:lnTo>
                    <a:pt x="6538" y="42"/>
                  </a:lnTo>
                  <a:lnTo>
                    <a:pt x="6552" y="72"/>
                  </a:lnTo>
                  <a:lnTo>
                    <a:pt x="6558" y="103"/>
                  </a:lnTo>
                  <a:lnTo>
                    <a:pt x="6558" y="4288"/>
                  </a:lnTo>
                  <a:lnTo>
                    <a:pt x="6552" y="4320"/>
                  </a:lnTo>
                  <a:lnTo>
                    <a:pt x="6538" y="4350"/>
                  </a:lnTo>
                  <a:lnTo>
                    <a:pt x="6514" y="4371"/>
                  </a:lnTo>
                  <a:lnTo>
                    <a:pt x="6486" y="4387"/>
                  </a:lnTo>
                  <a:lnTo>
                    <a:pt x="6453" y="4391"/>
                  </a:lnTo>
                  <a:lnTo>
                    <a:pt x="6421" y="4387"/>
                  </a:lnTo>
                  <a:lnTo>
                    <a:pt x="6391" y="4371"/>
                  </a:lnTo>
                  <a:lnTo>
                    <a:pt x="6369" y="4350"/>
                  </a:lnTo>
                  <a:lnTo>
                    <a:pt x="6353" y="4320"/>
                  </a:lnTo>
                  <a:lnTo>
                    <a:pt x="6349" y="4288"/>
                  </a:lnTo>
                  <a:lnTo>
                    <a:pt x="6349" y="1046"/>
                  </a:lnTo>
                  <a:lnTo>
                    <a:pt x="209" y="1046"/>
                  </a:lnTo>
                  <a:lnTo>
                    <a:pt x="209" y="5717"/>
                  </a:lnTo>
                  <a:lnTo>
                    <a:pt x="6349" y="5717"/>
                  </a:lnTo>
                  <a:lnTo>
                    <a:pt x="6349" y="4705"/>
                  </a:lnTo>
                  <a:lnTo>
                    <a:pt x="6353" y="4674"/>
                  </a:lnTo>
                  <a:lnTo>
                    <a:pt x="6369" y="4644"/>
                  </a:lnTo>
                  <a:lnTo>
                    <a:pt x="6391" y="4622"/>
                  </a:lnTo>
                  <a:lnTo>
                    <a:pt x="6421" y="4606"/>
                  </a:lnTo>
                  <a:lnTo>
                    <a:pt x="6453" y="4602"/>
                  </a:lnTo>
                  <a:lnTo>
                    <a:pt x="6486" y="4606"/>
                  </a:lnTo>
                  <a:lnTo>
                    <a:pt x="6514" y="4622"/>
                  </a:lnTo>
                  <a:lnTo>
                    <a:pt x="6538" y="4644"/>
                  </a:lnTo>
                  <a:lnTo>
                    <a:pt x="6552" y="4674"/>
                  </a:lnTo>
                  <a:lnTo>
                    <a:pt x="6558" y="4705"/>
                  </a:lnTo>
                  <a:lnTo>
                    <a:pt x="6558" y="5821"/>
                  </a:lnTo>
                  <a:lnTo>
                    <a:pt x="6552" y="5855"/>
                  </a:lnTo>
                  <a:lnTo>
                    <a:pt x="6538" y="5882"/>
                  </a:lnTo>
                  <a:lnTo>
                    <a:pt x="6514" y="5906"/>
                  </a:lnTo>
                  <a:lnTo>
                    <a:pt x="6486" y="5920"/>
                  </a:lnTo>
                  <a:lnTo>
                    <a:pt x="6453" y="5926"/>
                  </a:lnTo>
                  <a:lnTo>
                    <a:pt x="105" y="5926"/>
                  </a:lnTo>
                  <a:lnTo>
                    <a:pt x="72" y="5920"/>
                  </a:lnTo>
                  <a:lnTo>
                    <a:pt x="44" y="5906"/>
                  </a:lnTo>
                  <a:lnTo>
                    <a:pt x="20" y="5882"/>
                  </a:lnTo>
                  <a:lnTo>
                    <a:pt x="6" y="5855"/>
                  </a:lnTo>
                  <a:lnTo>
                    <a:pt x="0" y="5821"/>
                  </a:lnTo>
                  <a:lnTo>
                    <a:pt x="0" y="103"/>
                  </a:lnTo>
                  <a:lnTo>
                    <a:pt x="6" y="72"/>
                  </a:lnTo>
                  <a:lnTo>
                    <a:pt x="20" y="42"/>
                  </a:lnTo>
                  <a:lnTo>
                    <a:pt x="44" y="20"/>
                  </a:lnTo>
                  <a:lnTo>
                    <a:pt x="72" y="6"/>
                  </a:lnTo>
                  <a:lnTo>
                    <a:pt x="105"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grpSp>
      <p:pic>
        <p:nvPicPr>
          <p:cNvPr id="69" name="Picture 2" descr="cinema Icon 1468738">
            <a:extLst>
              <a:ext uri="{FF2B5EF4-FFF2-40B4-BE49-F238E27FC236}">
                <a16:creationId xmlns:a16="http://schemas.microsoft.com/office/drawing/2014/main" id="{82FA1499-EA3B-36DA-A0C9-ED7A256055EC}"/>
              </a:ext>
            </a:extLst>
          </p:cNvPr>
          <p:cNvPicPr>
            <a:picLocks noChangeAspect="1" noChangeArrowheads="1"/>
          </p:cNvPicPr>
          <p:nvPr/>
        </p:nvPicPr>
        <p:blipFill>
          <a:blip r:embed="rId15">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0627810" y="1555092"/>
            <a:ext cx="456164" cy="456164"/>
          </a:xfrm>
          <a:prstGeom prst="rect">
            <a:avLst/>
          </a:prstGeom>
          <a:noFill/>
          <a:extLst>
            <a:ext uri="{909E8E84-426E-40DD-AFC4-6F175D3DCCD1}">
              <a14:hiddenFill xmlns:a14="http://schemas.microsoft.com/office/drawing/2010/main">
                <a:solidFill>
                  <a:srgbClr val="FFFFFF"/>
                </a:solidFill>
              </a14:hiddenFill>
            </a:ext>
          </a:extLst>
        </p:spPr>
      </p:pic>
      <p:pic>
        <p:nvPicPr>
          <p:cNvPr id="70" name="Picture 4" descr="message Icon 4702918">
            <a:extLst>
              <a:ext uri="{FF2B5EF4-FFF2-40B4-BE49-F238E27FC236}">
                <a16:creationId xmlns:a16="http://schemas.microsoft.com/office/drawing/2014/main" id="{8BEC662B-4707-5AD1-3335-BDC93CD6F322}"/>
              </a:ext>
            </a:extLst>
          </p:cNvPr>
          <p:cNvPicPr>
            <a:picLocks noChangeAspect="1" noChangeArrowheads="1"/>
          </p:cNvPicPr>
          <p:nvPr/>
        </p:nvPicPr>
        <p:blipFill>
          <a:blip r:embed="rId16">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6940997" y="3813160"/>
            <a:ext cx="381998" cy="381998"/>
          </a:xfrm>
          <a:prstGeom prst="rect">
            <a:avLst/>
          </a:prstGeom>
          <a:noFill/>
          <a:extLst>
            <a:ext uri="{909E8E84-426E-40DD-AFC4-6F175D3DCCD1}">
              <a14:hiddenFill xmlns:a14="http://schemas.microsoft.com/office/drawing/2010/main">
                <a:solidFill>
                  <a:srgbClr val="FFFFFF"/>
                </a:solidFill>
              </a14:hiddenFill>
            </a:ext>
          </a:extLst>
        </p:spPr>
      </p:pic>
      <p:pic>
        <p:nvPicPr>
          <p:cNvPr id="71" name="Picture 2" descr="social media Icon 2731512">
            <a:extLst>
              <a:ext uri="{FF2B5EF4-FFF2-40B4-BE49-F238E27FC236}">
                <a16:creationId xmlns:a16="http://schemas.microsoft.com/office/drawing/2014/main" id="{6EA1DFD2-5CB0-250F-8A7C-7572D380804F}"/>
              </a:ext>
            </a:extLst>
          </p:cNvPr>
          <p:cNvPicPr>
            <a:picLocks noChangeAspect="1" noChangeArrowheads="1"/>
          </p:cNvPicPr>
          <p:nvPr/>
        </p:nvPicPr>
        <p:blipFill>
          <a:blip r:embed="rId17">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953046" y="3736353"/>
            <a:ext cx="373816" cy="373816"/>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4657525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Placeholder 15" descr="Cars parked in a parking lot&#10;&#10;Description automatically generated with low confidence">
            <a:extLst>
              <a:ext uri="{FF2B5EF4-FFF2-40B4-BE49-F238E27FC236}">
                <a16:creationId xmlns:a16="http://schemas.microsoft.com/office/drawing/2014/main" id="{2EC39BC0-48BC-A889-7331-583887A3FBB2}"/>
              </a:ext>
            </a:extLst>
          </p:cNvPr>
          <p:cNvPicPr>
            <a:picLocks noGrp="1" noChangeAspect="1"/>
          </p:cNvPicPr>
          <p:nvPr>
            <p:ph type="pic" sz="quarter" idx="13"/>
          </p:nvPr>
        </p:nvPicPr>
        <p:blipFill>
          <a:blip r:embed="rId4">
            <a:extLst>
              <a:ext uri="{28A0092B-C50C-407E-A947-70E740481C1C}">
                <a14:useLocalDpi xmlns:a14="http://schemas.microsoft.com/office/drawing/2010/main" val="0"/>
              </a:ext>
            </a:extLst>
          </a:blip>
          <a:srcRect/>
          <a:stretch>
            <a:fillRect/>
          </a:stretch>
        </p:blipFill>
        <p:spPr/>
      </p:pic>
      <p:sp>
        <p:nvSpPr>
          <p:cNvPr id="14" name="Rishi living room">
            <a:extLst>
              <a:ext uri="{FF2B5EF4-FFF2-40B4-BE49-F238E27FC236}">
                <a16:creationId xmlns:a16="http://schemas.microsoft.com/office/drawing/2014/main" id="{12F58158-8D65-46CF-8B8A-05328DF67162}"/>
              </a:ext>
            </a:extLst>
          </p:cNvPr>
          <p:cNvSpPr>
            <a:spLocks/>
          </p:cNvSpPr>
          <p:nvPr/>
        </p:nvSpPr>
        <p:spPr bwMode="auto">
          <a:xfrm flipV="1">
            <a:off x="-1" y="-22754"/>
            <a:ext cx="12192001" cy="6880754"/>
          </a:xfrm>
          <a:custGeom>
            <a:avLst/>
            <a:gdLst>
              <a:gd name="T0" fmla="*/ 34 w 2812"/>
              <a:gd name="T1" fmla="*/ 0 h 1361"/>
              <a:gd name="T2" fmla="*/ 0 w 2812"/>
              <a:gd name="T3" fmla="*/ 34 h 1361"/>
              <a:gd name="T4" fmla="*/ 0 w 2812"/>
              <a:gd name="T5" fmla="*/ 1361 h 1361"/>
              <a:gd name="T6" fmla="*/ 2778 w 2812"/>
              <a:gd name="T7" fmla="*/ 1361 h 1361"/>
              <a:gd name="T8" fmla="*/ 2812 w 2812"/>
              <a:gd name="T9" fmla="*/ 1327 h 1361"/>
              <a:gd name="T10" fmla="*/ 2812 w 2812"/>
              <a:gd name="T11" fmla="*/ 34 h 1361"/>
              <a:gd name="T12" fmla="*/ 2778 w 2812"/>
              <a:gd name="T13" fmla="*/ 0 h 1361"/>
              <a:gd name="T14" fmla="*/ 34 w 2812"/>
              <a:gd name="T15" fmla="*/ 0 h 136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812" h="1361">
                <a:moveTo>
                  <a:pt x="34" y="0"/>
                </a:moveTo>
                <a:cubicBezTo>
                  <a:pt x="34" y="0"/>
                  <a:pt x="0" y="0"/>
                  <a:pt x="0" y="34"/>
                </a:cubicBezTo>
                <a:cubicBezTo>
                  <a:pt x="0" y="1361"/>
                  <a:pt x="0" y="1361"/>
                  <a:pt x="0" y="1361"/>
                </a:cubicBezTo>
                <a:cubicBezTo>
                  <a:pt x="2778" y="1361"/>
                  <a:pt x="2778" y="1361"/>
                  <a:pt x="2778" y="1361"/>
                </a:cubicBezTo>
                <a:cubicBezTo>
                  <a:pt x="2778" y="1361"/>
                  <a:pt x="2812" y="1361"/>
                  <a:pt x="2812" y="1327"/>
                </a:cubicBezTo>
                <a:cubicBezTo>
                  <a:pt x="2812" y="34"/>
                  <a:pt x="2812" y="34"/>
                  <a:pt x="2812" y="34"/>
                </a:cubicBezTo>
                <a:cubicBezTo>
                  <a:pt x="2812" y="34"/>
                  <a:pt x="2812" y="0"/>
                  <a:pt x="2778" y="0"/>
                </a:cubicBezTo>
                <a:lnTo>
                  <a:pt x="34" y="0"/>
                </a:lnTo>
                <a:close/>
              </a:path>
            </a:pathLst>
          </a:custGeom>
          <a:gradFill flip="none" rotWithShape="1">
            <a:gsLst>
              <a:gs pos="23000">
                <a:srgbClr val="000000">
                  <a:lumMod val="0"/>
                  <a:alpha val="62000"/>
                </a:srgbClr>
              </a:gs>
              <a:gs pos="40000">
                <a:schemeClr val="bg1">
                  <a:alpha val="0"/>
                </a:schemeClr>
              </a:gs>
            </a:gsLst>
            <a:lin ang="18900000" scaled="1"/>
            <a:tileRect/>
          </a:gradFill>
          <a:ln>
            <a:noFill/>
          </a:ln>
        </p:spPr>
        <p:txBody>
          <a:bodyPr vert="horz" wrap="square" lIns="90500" tIns="108000" rIns="90500" bIns="45250" numCol="1" anchor="t" anchorCtr="0" compatLnSpc="1">
            <a:prstTxWarp prst="textNoShape">
              <a:avLst/>
            </a:prstTxWarp>
          </a:bodyPr>
          <a:lstStyle/>
          <a:p>
            <a:pPr defTabSz="903692"/>
            <a:endParaRPr lang="en-GB" dirty="0"/>
          </a:p>
        </p:txBody>
      </p:sp>
      <p:pic>
        <p:nvPicPr>
          <p:cNvPr id="9" name="Picture 8">
            <a:extLst>
              <a:ext uri="{FF2B5EF4-FFF2-40B4-BE49-F238E27FC236}">
                <a16:creationId xmlns:a16="http://schemas.microsoft.com/office/drawing/2014/main" id="{0D7E0F57-114D-4CAE-84AE-5D7445B31C46}"/>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475931" y="6069537"/>
            <a:ext cx="1618438" cy="681207"/>
          </a:xfrm>
          <a:prstGeom prst="rect">
            <a:avLst/>
          </a:prstGeom>
        </p:spPr>
      </p:pic>
      <p:sp>
        <p:nvSpPr>
          <p:cNvPr id="5" name="Title 4">
            <a:extLst>
              <a:ext uri="{FF2B5EF4-FFF2-40B4-BE49-F238E27FC236}">
                <a16:creationId xmlns:a16="http://schemas.microsoft.com/office/drawing/2014/main" id="{1C7D178C-9152-4951-AB61-3D710D27A8E8}"/>
              </a:ext>
            </a:extLst>
          </p:cNvPr>
          <p:cNvSpPr>
            <a:spLocks noGrp="1"/>
          </p:cNvSpPr>
          <p:nvPr>
            <p:ph type="ctrTitle"/>
          </p:nvPr>
        </p:nvSpPr>
        <p:spPr/>
        <p:txBody>
          <a:bodyPr>
            <a:normAutofit/>
          </a:bodyPr>
          <a:lstStyle/>
          <a:p>
            <a:r>
              <a:rPr lang="en-GB" dirty="0"/>
              <a:t>TV: the most effective </a:t>
            </a:r>
            <a:br>
              <a:rPr lang="en-GB" dirty="0"/>
            </a:br>
            <a:r>
              <a:rPr lang="en-GB" dirty="0"/>
              <a:t>advertising </a:t>
            </a:r>
          </a:p>
        </p:txBody>
      </p:sp>
      <p:sp>
        <p:nvSpPr>
          <p:cNvPr id="2" name="Text Placeholder 1">
            <a:extLst>
              <a:ext uri="{FF2B5EF4-FFF2-40B4-BE49-F238E27FC236}">
                <a16:creationId xmlns:a16="http://schemas.microsoft.com/office/drawing/2014/main" id="{4318C9E1-71D3-455D-BCBF-8542B03879C5}"/>
              </a:ext>
            </a:extLst>
          </p:cNvPr>
          <p:cNvSpPr>
            <a:spLocks noGrp="1"/>
          </p:cNvSpPr>
          <p:nvPr>
            <p:ph type="body" sz="quarter" idx="14"/>
          </p:nvPr>
        </p:nvSpPr>
        <p:spPr/>
        <p:txBody>
          <a:bodyPr/>
          <a:lstStyle/>
          <a:p>
            <a:r>
              <a:rPr lang="en-US" dirty="0"/>
              <a:t>SECTION THREE</a:t>
            </a:r>
            <a:endParaRPr lang="en-GB" dirty="0"/>
          </a:p>
        </p:txBody>
      </p:sp>
      <p:cxnSp>
        <p:nvCxnSpPr>
          <p:cNvPr id="7" name="Straight Connector 6">
            <a:extLst>
              <a:ext uri="{FF2B5EF4-FFF2-40B4-BE49-F238E27FC236}">
                <a16:creationId xmlns:a16="http://schemas.microsoft.com/office/drawing/2014/main" id="{ABAB5754-2F95-4BD6-B0F4-8E7478CDAC26}"/>
              </a:ext>
            </a:extLst>
          </p:cNvPr>
          <p:cNvCxnSpPr/>
          <p:nvPr/>
        </p:nvCxnSpPr>
        <p:spPr>
          <a:xfrm>
            <a:off x="479425" y="467468"/>
            <a:ext cx="5521325"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C3BD7BB2-1A99-4AF2-B891-9F7424FEF771}"/>
              </a:ext>
            </a:extLst>
          </p:cNvPr>
          <p:cNvSpPr txBox="1"/>
          <p:nvPr/>
        </p:nvSpPr>
        <p:spPr>
          <a:xfrm rot="16200000">
            <a:off x="10486929" y="4324278"/>
            <a:ext cx="2982494" cy="246221"/>
          </a:xfrm>
          <a:prstGeom prst="rect">
            <a:avLst/>
          </a:prstGeom>
          <a:noFill/>
        </p:spPr>
        <p:txBody>
          <a:bodyPr wrap="square" rtlCol="0">
            <a:spAutoFit/>
          </a:bodyPr>
          <a:lstStyle/>
          <a:p>
            <a:r>
              <a:rPr lang="en-GB" sz="1000" dirty="0">
                <a:solidFill>
                  <a:schemeClr val="bg1"/>
                </a:solidFill>
              </a:rPr>
              <a:t>LG – Light Up Your World</a:t>
            </a:r>
          </a:p>
        </p:txBody>
      </p:sp>
    </p:spTree>
    <p:custDataLst>
      <p:tags r:id="rId1"/>
    </p:custDataLst>
    <p:extLst>
      <p:ext uri="{BB962C8B-B14F-4D97-AF65-F5344CB8AC3E}">
        <p14:creationId xmlns:p14="http://schemas.microsoft.com/office/powerpoint/2010/main" val="10721742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cture containing person, indoor&#10;&#10;Description automatically generated">
            <a:extLst>
              <a:ext uri="{FF2B5EF4-FFF2-40B4-BE49-F238E27FC236}">
                <a16:creationId xmlns:a16="http://schemas.microsoft.com/office/drawing/2014/main" id="{055BFD99-F0D0-C11B-A7CD-2A5D6141BA54}"/>
              </a:ext>
            </a:extLst>
          </p:cNvPr>
          <p:cNvPicPr>
            <a:picLocks noChangeAspect="1"/>
          </p:cNvPicPr>
          <p:nvPr/>
        </p:nvPicPr>
        <p:blipFill rotWithShape="1">
          <a:blip r:embed="rId3">
            <a:extLst>
              <a:ext uri="{28A0092B-C50C-407E-A947-70E740481C1C}">
                <a14:useLocalDpi xmlns:a14="http://schemas.microsoft.com/office/drawing/2010/main" val="0"/>
              </a:ext>
            </a:extLst>
          </a:blip>
          <a:srcRect l="41425"/>
          <a:stretch/>
        </p:blipFill>
        <p:spPr>
          <a:xfrm>
            <a:off x="6007893" y="0"/>
            <a:ext cx="6184106" cy="5938635"/>
          </a:xfrm>
          <a:prstGeom prst="rect">
            <a:avLst/>
          </a:prstGeom>
        </p:spPr>
      </p:pic>
      <p:sp>
        <p:nvSpPr>
          <p:cNvPr id="5" name="Title 4">
            <a:extLst>
              <a:ext uri="{FF2B5EF4-FFF2-40B4-BE49-F238E27FC236}">
                <a16:creationId xmlns:a16="http://schemas.microsoft.com/office/drawing/2014/main" id="{B320F8FB-5033-458F-9204-AEFF3FBEA82B}"/>
              </a:ext>
            </a:extLst>
          </p:cNvPr>
          <p:cNvSpPr>
            <a:spLocks noGrp="1"/>
          </p:cNvSpPr>
          <p:nvPr>
            <p:ph type="title"/>
          </p:nvPr>
        </p:nvSpPr>
        <p:spPr>
          <a:xfrm>
            <a:off x="371476" y="224929"/>
            <a:ext cx="5636418" cy="1021181"/>
          </a:xfrm>
        </p:spPr>
        <p:txBody>
          <a:bodyPr>
            <a:normAutofit fontScale="90000"/>
          </a:bodyPr>
          <a:lstStyle/>
          <a:p>
            <a:r>
              <a:rPr lang="en-GB" dirty="0"/>
              <a:t>Summary – </a:t>
            </a:r>
            <a:br>
              <a:rPr lang="en-GB" dirty="0"/>
            </a:br>
            <a:r>
              <a:rPr lang="en-GB" dirty="0"/>
              <a:t>TV: the most effective </a:t>
            </a:r>
            <a:br>
              <a:rPr lang="en-GB" dirty="0"/>
            </a:br>
            <a:r>
              <a:rPr lang="en-GB" dirty="0"/>
              <a:t>advertising </a:t>
            </a:r>
          </a:p>
        </p:txBody>
      </p:sp>
      <p:sp>
        <p:nvSpPr>
          <p:cNvPr id="6" name="Text Placeholder 5">
            <a:extLst>
              <a:ext uri="{FF2B5EF4-FFF2-40B4-BE49-F238E27FC236}">
                <a16:creationId xmlns:a16="http://schemas.microsoft.com/office/drawing/2014/main" id="{A2A3C695-2730-4CAC-B2EA-B2EAFB1A9F08}"/>
              </a:ext>
            </a:extLst>
          </p:cNvPr>
          <p:cNvSpPr>
            <a:spLocks noGrp="1"/>
          </p:cNvSpPr>
          <p:nvPr>
            <p:ph type="body" sz="quarter" idx="13"/>
          </p:nvPr>
        </p:nvSpPr>
        <p:spPr>
          <a:xfrm>
            <a:off x="377758" y="1614207"/>
            <a:ext cx="4803842" cy="3651531"/>
          </a:xfrm>
        </p:spPr>
        <p:txBody>
          <a:bodyPr>
            <a:normAutofit/>
          </a:bodyPr>
          <a:lstStyle/>
          <a:p>
            <a:pPr marL="285750" indent="-285750" fontAlgn="ctr">
              <a:spcAft>
                <a:spcPts val="1200"/>
              </a:spcAft>
              <a:buFont typeface="Arial" panose="020B0604020202020204" pitchFamily="34" charset="0"/>
              <a:buChar char="—"/>
            </a:pPr>
            <a:r>
              <a:rPr lang="en-GB" sz="2000" dirty="0"/>
              <a:t>TV boosts effects of other ad channels by up to </a:t>
            </a:r>
            <a:r>
              <a:rPr lang="en-GB" sz="2000" b="1" dirty="0">
                <a:solidFill>
                  <a:schemeClr val="tx2"/>
                </a:solidFill>
              </a:rPr>
              <a:t>54%</a:t>
            </a:r>
            <a:r>
              <a:rPr lang="en-GB" sz="2000" dirty="0"/>
              <a:t> </a:t>
            </a:r>
          </a:p>
          <a:p>
            <a:pPr marL="285750" indent="-285750" fontAlgn="ctr">
              <a:spcAft>
                <a:spcPts val="1200"/>
              </a:spcAft>
              <a:buFont typeface="Arial" panose="020B0604020202020204" pitchFamily="34" charset="0"/>
              <a:buChar char="—"/>
            </a:pPr>
            <a:r>
              <a:rPr lang="en-GB" sz="2000" dirty="0"/>
              <a:t>The optimal budget mix varies by sector with TV often commanding the lions share </a:t>
            </a:r>
          </a:p>
          <a:p>
            <a:pPr marL="285750" indent="-285750" fontAlgn="ctr">
              <a:spcAft>
                <a:spcPts val="1200"/>
              </a:spcAft>
              <a:buFont typeface="Arial" panose="020B0604020202020204" pitchFamily="34" charset="0"/>
              <a:buChar char="—"/>
            </a:pPr>
            <a:r>
              <a:rPr lang="en-GB" sz="2000" dirty="0"/>
              <a:t>TV constitutes on average </a:t>
            </a:r>
            <a:r>
              <a:rPr lang="en-GB" sz="2000" b="1" dirty="0">
                <a:solidFill>
                  <a:schemeClr val="tx2"/>
                </a:solidFill>
              </a:rPr>
              <a:t>66%</a:t>
            </a:r>
            <a:r>
              <a:rPr lang="en-GB" sz="2000" dirty="0"/>
              <a:t> of smaller brands media budget but returned </a:t>
            </a:r>
            <a:r>
              <a:rPr lang="en-GB" sz="2000" b="1" dirty="0">
                <a:solidFill>
                  <a:schemeClr val="tx2"/>
                </a:solidFill>
              </a:rPr>
              <a:t>80%</a:t>
            </a:r>
            <a:r>
              <a:rPr lang="en-GB" sz="2000" dirty="0"/>
              <a:t> of all ad-generated sales </a:t>
            </a:r>
          </a:p>
        </p:txBody>
      </p:sp>
      <p:sp>
        <p:nvSpPr>
          <p:cNvPr id="18" name="TextBox 17">
            <a:extLst>
              <a:ext uri="{FF2B5EF4-FFF2-40B4-BE49-F238E27FC236}">
                <a16:creationId xmlns:a16="http://schemas.microsoft.com/office/drawing/2014/main" id="{756EC0BF-964B-4FD7-8700-F029D3E43DED}"/>
              </a:ext>
            </a:extLst>
          </p:cNvPr>
          <p:cNvSpPr txBox="1"/>
          <p:nvPr/>
        </p:nvSpPr>
        <p:spPr>
          <a:xfrm rot="16200000">
            <a:off x="10532677" y="4324277"/>
            <a:ext cx="2982494" cy="246221"/>
          </a:xfrm>
          <a:prstGeom prst="rect">
            <a:avLst/>
          </a:prstGeom>
          <a:noFill/>
        </p:spPr>
        <p:txBody>
          <a:bodyPr wrap="square" rtlCol="0">
            <a:spAutoFit/>
          </a:bodyPr>
          <a:lstStyle/>
          <a:p>
            <a:r>
              <a:rPr lang="en-GB" sz="1000" dirty="0">
                <a:solidFill>
                  <a:schemeClr val="bg1"/>
                </a:solidFill>
              </a:rPr>
              <a:t>On Running – Speed Runner</a:t>
            </a:r>
          </a:p>
        </p:txBody>
      </p:sp>
      <p:sp>
        <p:nvSpPr>
          <p:cNvPr id="7" name="Text Placeholder 12">
            <a:extLst>
              <a:ext uri="{FF2B5EF4-FFF2-40B4-BE49-F238E27FC236}">
                <a16:creationId xmlns:a16="http://schemas.microsoft.com/office/drawing/2014/main" id="{67B37C66-0F37-432E-A3CF-1FFADF977E78}"/>
              </a:ext>
            </a:extLst>
          </p:cNvPr>
          <p:cNvSpPr txBox="1">
            <a:spLocks/>
          </p:cNvSpPr>
          <p:nvPr/>
        </p:nvSpPr>
        <p:spPr>
          <a:xfrm>
            <a:off x="0" y="5633835"/>
            <a:ext cx="1727577" cy="304800"/>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spcAft>
                <a:spcPts val="0"/>
              </a:spcAft>
              <a:buFont typeface="Arial" panose="020B0604020202020204" pitchFamily="34" charset="0"/>
              <a:buNone/>
              <a:defRPr lang="en-US" sz="1000" b="0" kern="1200" baseline="0" dirty="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pPr>
            <a:r>
              <a:rPr lang="en-GB" sz="800" dirty="0"/>
              <a:t>Sources: please see notes</a:t>
            </a:r>
          </a:p>
          <a:p>
            <a:pPr>
              <a:spcBef>
                <a:spcPts val="0"/>
              </a:spcBef>
            </a:pPr>
            <a:endParaRPr lang="en-GB" sz="800" dirty="0"/>
          </a:p>
        </p:txBody>
      </p:sp>
    </p:spTree>
    <p:extLst>
      <p:ext uri="{BB962C8B-B14F-4D97-AF65-F5344CB8AC3E}">
        <p14:creationId xmlns:p14="http://schemas.microsoft.com/office/powerpoint/2010/main" val="31173369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Chart 9">
            <a:extLst>
              <a:ext uri="{FF2B5EF4-FFF2-40B4-BE49-F238E27FC236}">
                <a16:creationId xmlns:a16="http://schemas.microsoft.com/office/drawing/2014/main" id="{AB7440B6-C6D0-89FE-AAC2-2083DB41FA53}"/>
              </a:ext>
            </a:extLst>
          </p:cNvPr>
          <p:cNvGraphicFramePr/>
          <p:nvPr/>
        </p:nvGraphicFramePr>
        <p:xfrm>
          <a:off x="371475" y="1377479"/>
          <a:ext cx="11160000" cy="4320000"/>
        </p:xfrm>
        <a:graphic>
          <a:graphicData uri="http://schemas.openxmlformats.org/drawingml/2006/chart">
            <c:chart xmlns:c="http://schemas.openxmlformats.org/drawingml/2006/chart" xmlns:r="http://schemas.openxmlformats.org/officeDocument/2006/relationships" r:id="rId3"/>
          </a:graphicData>
        </a:graphic>
      </p:graphicFrame>
      <p:sp>
        <p:nvSpPr>
          <p:cNvPr id="5" name="Title 4">
            <a:extLst>
              <a:ext uri="{FF2B5EF4-FFF2-40B4-BE49-F238E27FC236}">
                <a16:creationId xmlns:a16="http://schemas.microsoft.com/office/drawing/2014/main" id="{D1EEBC83-704A-BF29-8806-67AD868F9BC5}"/>
              </a:ext>
            </a:extLst>
          </p:cNvPr>
          <p:cNvSpPr>
            <a:spLocks noGrp="1"/>
          </p:cNvSpPr>
          <p:nvPr>
            <p:ph type="title"/>
          </p:nvPr>
        </p:nvSpPr>
        <p:spPr/>
        <p:txBody>
          <a:bodyPr/>
          <a:lstStyle/>
          <a:p>
            <a:r>
              <a:rPr lang="en-GB" dirty="0"/>
              <a:t>Linear TV and BVOD both deliver strong ROI performance</a:t>
            </a:r>
          </a:p>
        </p:txBody>
      </p:sp>
      <p:sp>
        <p:nvSpPr>
          <p:cNvPr id="6" name="Text Placeholder 5">
            <a:extLst>
              <a:ext uri="{FF2B5EF4-FFF2-40B4-BE49-F238E27FC236}">
                <a16:creationId xmlns:a16="http://schemas.microsoft.com/office/drawing/2014/main" id="{6DDB3FE6-9133-4D45-EB86-2C948E1C3EBE}"/>
              </a:ext>
            </a:extLst>
          </p:cNvPr>
          <p:cNvSpPr>
            <a:spLocks noGrp="1"/>
          </p:cNvSpPr>
          <p:nvPr>
            <p:ph type="body" sz="quarter" idx="15"/>
          </p:nvPr>
        </p:nvSpPr>
        <p:spPr/>
        <p:txBody>
          <a:bodyPr/>
          <a:lstStyle/>
          <a:p>
            <a:r>
              <a:rPr lang="en-GB" dirty="0"/>
              <a:t>Source: Media Mix Navigator, Sept. 2022, EssenceMediacom  / Wavemaker / Mindshare / Gain Theory</a:t>
            </a:r>
          </a:p>
        </p:txBody>
      </p:sp>
      <p:sp>
        <p:nvSpPr>
          <p:cNvPr id="17" name="TextBox 16">
            <a:extLst>
              <a:ext uri="{FF2B5EF4-FFF2-40B4-BE49-F238E27FC236}">
                <a16:creationId xmlns:a16="http://schemas.microsoft.com/office/drawing/2014/main" id="{BA5B96D8-4946-B285-1FD6-C69D266031E5}"/>
              </a:ext>
            </a:extLst>
          </p:cNvPr>
          <p:cNvSpPr txBox="1"/>
          <p:nvPr/>
        </p:nvSpPr>
        <p:spPr>
          <a:xfrm>
            <a:off x="1974498" y="1066852"/>
            <a:ext cx="8393595"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chemeClr val="bg2"/>
                </a:solidFill>
                <a:effectLst/>
                <a:uLnTx/>
                <a:uFillTx/>
                <a:latin typeface="Arial" panose="020B0604020202020204" pitchFamily="34" charset="0"/>
                <a:cs typeface="Arial" panose="020B0604020202020204" pitchFamily="34" charset="0"/>
              </a:rPr>
              <a:t>Total (short and long-term) ROI Index Channel Hierarchy</a:t>
            </a:r>
          </a:p>
        </p:txBody>
      </p:sp>
    </p:spTree>
    <p:extLst>
      <p:ext uri="{BB962C8B-B14F-4D97-AF65-F5344CB8AC3E}">
        <p14:creationId xmlns:p14="http://schemas.microsoft.com/office/powerpoint/2010/main" val="2580236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A026A267-C623-4B5D-91E8-60FB6E520C02}"/>
              </a:ext>
            </a:extLst>
          </p:cNvPr>
          <p:cNvSpPr>
            <a:spLocks noGrp="1"/>
          </p:cNvSpPr>
          <p:nvPr>
            <p:ph type="title"/>
          </p:nvPr>
        </p:nvSpPr>
        <p:spPr>
          <a:xfrm>
            <a:off x="371475" y="359944"/>
            <a:ext cx="11341099" cy="1021181"/>
          </a:xfrm>
        </p:spPr>
        <p:txBody>
          <a:bodyPr/>
          <a:lstStyle/>
          <a:p>
            <a:r>
              <a:rPr lang="en-GB" dirty="0"/>
              <a:t>1. Who is Thinkbox?</a:t>
            </a:r>
          </a:p>
        </p:txBody>
      </p:sp>
      <p:sp>
        <p:nvSpPr>
          <p:cNvPr id="10" name="TextBox 9">
            <a:extLst>
              <a:ext uri="{FF2B5EF4-FFF2-40B4-BE49-F238E27FC236}">
                <a16:creationId xmlns:a16="http://schemas.microsoft.com/office/drawing/2014/main" id="{2B0BB5C3-A9D7-4C5F-95A6-E5FECA05DEA4}"/>
              </a:ext>
            </a:extLst>
          </p:cNvPr>
          <p:cNvSpPr txBox="1"/>
          <p:nvPr/>
        </p:nvSpPr>
        <p:spPr>
          <a:xfrm>
            <a:off x="371475" y="1040130"/>
            <a:ext cx="1094994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4D4D4D"/>
                </a:solidFill>
                <a:effectLst/>
                <a:uLnTx/>
                <a:uFillTx/>
                <a:latin typeface="Arial"/>
                <a:ea typeface="+mn-ea"/>
                <a:cs typeface="+mn-cs"/>
              </a:rPr>
              <a:t>Thinkbox is the marketing body for commercial TV in the UK, in all its forms. It works with the marketing community with a single ambition: </a:t>
            </a:r>
            <a:r>
              <a:rPr kumimoji="0" lang="en-GB" sz="1800" b="1" i="0" u="none" strike="noStrike" kern="1200" cap="none" spc="0" normalizeH="0" baseline="0" noProof="0" dirty="0">
                <a:ln>
                  <a:noFill/>
                </a:ln>
                <a:solidFill>
                  <a:srgbClr val="4D4D4D"/>
                </a:solidFill>
                <a:effectLst/>
                <a:uLnTx/>
                <a:uFillTx/>
                <a:latin typeface="Arial"/>
                <a:ea typeface="+mn-ea"/>
                <a:cs typeface="+mn-cs"/>
              </a:rPr>
              <a:t>to help advertisers get the best out of today’s TV.</a:t>
            </a:r>
            <a:endParaRPr kumimoji="0" lang="en-GB" sz="1600" b="1" i="0" u="none" strike="noStrike" kern="1200" cap="none" spc="0" normalizeH="0" baseline="0" noProof="0" dirty="0">
              <a:ln>
                <a:noFill/>
              </a:ln>
              <a:solidFill>
                <a:srgbClr val="4D4D4D"/>
              </a:solidFill>
              <a:effectLst/>
              <a:uLnTx/>
              <a:uFillTx/>
              <a:latin typeface="Arial"/>
              <a:ea typeface="+mn-ea"/>
              <a:cs typeface="+mn-cs"/>
            </a:endParaRPr>
          </a:p>
        </p:txBody>
      </p:sp>
      <p:sp>
        <p:nvSpPr>
          <p:cNvPr id="14" name="TextBox 13">
            <a:extLst>
              <a:ext uri="{FF2B5EF4-FFF2-40B4-BE49-F238E27FC236}">
                <a16:creationId xmlns:a16="http://schemas.microsoft.com/office/drawing/2014/main" id="{3FECCCE3-3A36-45E0-9022-9BDDD202480E}"/>
              </a:ext>
            </a:extLst>
          </p:cNvPr>
          <p:cNvSpPr txBox="1"/>
          <p:nvPr/>
        </p:nvSpPr>
        <p:spPr>
          <a:xfrm>
            <a:off x="1369826" y="2041795"/>
            <a:ext cx="222368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372D87"/>
                </a:solidFill>
                <a:effectLst/>
                <a:uLnTx/>
                <a:uFillTx/>
                <a:latin typeface="Arial"/>
                <a:ea typeface="+mn-ea"/>
                <a:cs typeface="+mn-cs"/>
              </a:rPr>
              <a:t>Main shareholders</a:t>
            </a:r>
          </a:p>
        </p:txBody>
      </p:sp>
      <p:pic>
        <p:nvPicPr>
          <p:cNvPr id="15" name="Picture 6" descr="http://www.ruddstudio.com/wp-content/uploads/ITV_logo_1024.jpg">
            <a:extLst>
              <a:ext uri="{FF2B5EF4-FFF2-40B4-BE49-F238E27FC236}">
                <a16:creationId xmlns:a16="http://schemas.microsoft.com/office/drawing/2014/main" id="{88D6F249-31D1-402E-95AC-9DE76018E85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82354" y="2555183"/>
            <a:ext cx="1831601" cy="1029207"/>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2" descr="http://www.thedrum.com/uploads/drum_basic_article/104502/main_images/UKTV%203D%20Logo%20RGB%20%283%29_0.jpg">
            <a:extLst>
              <a:ext uri="{FF2B5EF4-FFF2-40B4-BE49-F238E27FC236}">
                <a16:creationId xmlns:a16="http://schemas.microsoft.com/office/drawing/2014/main" id="{8D254BF0-5029-4E92-A917-0FAFFD526514}"/>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6802" t="7669" b="7004"/>
          <a:stretch/>
        </p:blipFill>
        <p:spPr bwMode="auto">
          <a:xfrm>
            <a:off x="1454345" y="4384495"/>
            <a:ext cx="1757070" cy="1514049"/>
          </a:xfrm>
          <a:prstGeom prst="rect">
            <a:avLst/>
          </a:prstGeom>
          <a:noFill/>
          <a:extLst>
            <a:ext uri="{909E8E84-426E-40DD-AFC4-6F175D3DCCD1}">
              <a14:hiddenFill xmlns:a14="http://schemas.microsoft.com/office/drawing/2010/main">
                <a:solidFill>
                  <a:srgbClr val="FFFFFF"/>
                </a:solidFill>
              </a14:hiddenFill>
            </a:ext>
          </a:extLst>
        </p:spPr>
      </p:pic>
      <p:cxnSp>
        <p:nvCxnSpPr>
          <p:cNvPr id="21" name="Straight Connector 20">
            <a:extLst>
              <a:ext uri="{FF2B5EF4-FFF2-40B4-BE49-F238E27FC236}">
                <a16:creationId xmlns:a16="http://schemas.microsoft.com/office/drawing/2014/main" id="{5236B889-C599-4F6A-973E-FECC059D1138}"/>
              </a:ext>
            </a:extLst>
          </p:cNvPr>
          <p:cNvCxnSpPr/>
          <p:nvPr/>
        </p:nvCxnSpPr>
        <p:spPr>
          <a:xfrm>
            <a:off x="4460817" y="2161670"/>
            <a:ext cx="0" cy="342000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23094153-BA8C-486C-904F-2930BD98EC7A}"/>
              </a:ext>
            </a:extLst>
          </p:cNvPr>
          <p:cNvSpPr txBox="1"/>
          <p:nvPr/>
        </p:nvSpPr>
        <p:spPr>
          <a:xfrm>
            <a:off x="5340120" y="2041795"/>
            <a:ext cx="2903359"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372D87"/>
                </a:solidFill>
                <a:effectLst/>
                <a:uLnTx/>
                <a:uFillTx/>
                <a:latin typeface="Arial"/>
                <a:ea typeface="+mn-ea"/>
                <a:cs typeface="+mn-cs"/>
              </a:rPr>
              <a:t>Associates &amp; supporters</a:t>
            </a:r>
          </a:p>
        </p:txBody>
      </p:sp>
      <p:cxnSp>
        <p:nvCxnSpPr>
          <p:cNvPr id="23" name="Straight Connector 22">
            <a:extLst>
              <a:ext uri="{FF2B5EF4-FFF2-40B4-BE49-F238E27FC236}">
                <a16:creationId xmlns:a16="http://schemas.microsoft.com/office/drawing/2014/main" id="{A4810667-02D9-4BB0-95B4-DEAA30215D5B}"/>
              </a:ext>
            </a:extLst>
          </p:cNvPr>
          <p:cNvCxnSpPr/>
          <p:nvPr/>
        </p:nvCxnSpPr>
        <p:spPr>
          <a:xfrm>
            <a:off x="8892193" y="2161670"/>
            <a:ext cx="0" cy="342000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25" name="Picture 8" descr="C:\Users\visha.naul\AppData\Local\Microsoft\Windows\Temporary Internet Files\Content.Outlook\FW2JO05I\STV_MASTER_POS_RGB (2).jpg">
            <a:extLst>
              <a:ext uri="{FF2B5EF4-FFF2-40B4-BE49-F238E27FC236}">
                <a16:creationId xmlns:a16="http://schemas.microsoft.com/office/drawing/2014/main" id="{0C72A7CE-B924-4D06-B097-98409B9297DA}"/>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995301" y="5193042"/>
            <a:ext cx="937745" cy="653625"/>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6" descr="http://www.tvb.ca/Images/thinktv_masterlogo_blackcyan.png">
            <a:hlinkClick r:id="rId6"/>
            <a:extLst>
              <a:ext uri="{FF2B5EF4-FFF2-40B4-BE49-F238E27FC236}">
                <a16:creationId xmlns:a16="http://schemas.microsoft.com/office/drawing/2014/main" id="{2C9B2F0C-464F-4895-8667-3285D78497F3}"/>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499097" y="4270732"/>
            <a:ext cx="1143693" cy="453427"/>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2" descr="C:\Users\sam.olive\AppData\Local\Microsoft\Windows\Temporary Internet Files\Content.Outlook\68Z0K2E9\TVN (2).PNG">
            <a:extLst>
              <a:ext uri="{FF2B5EF4-FFF2-40B4-BE49-F238E27FC236}">
                <a16:creationId xmlns:a16="http://schemas.microsoft.com/office/drawing/2014/main" id="{AA3E5B46-1025-4B52-883C-F48115D5C332}"/>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871951" y="3625761"/>
            <a:ext cx="800639" cy="800639"/>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31">
            <a:extLst>
              <a:ext uri="{FF2B5EF4-FFF2-40B4-BE49-F238E27FC236}">
                <a16:creationId xmlns:a16="http://schemas.microsoft.com/office/drawing/2014/main" id="{345F7812-3E44-46CD-B9FD-E5D1BC4FCC7E}"/>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921649" y="3294471"/>
            <a:ext cx="1134232" cy="662580"/>
          </a:xfrm>
          <a:prstGeom prst="rect">
            <a:avLst/>
          </a:prstGeom>
        </p:spPr>
      </p:pic>
      <p:pic>
        <p:nvPicPr>
          <p:cNvPr id="35" name="Picture 34">
            <a:extLst>
              <a:ext uri="{FF2B5EF4-FFF2-40B4-BE49-F238E27FC236}">
                <a16:creationId xmlns:a16="http://schemas.microsoft.com/office/drawing/2014/main" id="{15051DC4-D515-44AC-B062-9007130755DB}"/>
              </a:ext>
            </a:extLst>
          </p:cNvPr>
          <p:cNvPicPr>
            <a:picLocks noChangeAspect="1"/>
          </p:cNvPicPr>
          <p:nvPr/>
        </p:nvPicPr>
        <p:blipFill rotWithShape="1">
          <a:blip r:embed="rId10">
            <a:extLst>
              <a:ext uri="{28A0092B-C50C-407E-A947-70E740481C1C}">
                <a14:useLocalDpi xmlns:a14="http://schemas.microsoft.com/office/drawing/2010/main" val="0"/>
              </a:ext>
            </a:extLst>
          </a:blip>
          <a:srcRect t="16321" b="15829"/>
          <a:stretch/>
        </p:blipFill>
        <p:spPr>
          <a:xfrm>
            <a:off x="6536392" y="3310129"/>
            <a:ext cx="1255368" cy="662580"/>
          </a:xfrm>
          <a:prstGeom prst="rect">
            <a:avLst/>
          </a:prstGeom>
        </p:spPr>
      </p:pic>
      <p:pic>
        <p:nvPicPr>
          <p:cNvPr id="33" name="Picture 32">
            <a:extLst>
              <a:ext uri="{FF2B5EF4-FFF2-40B4-BE49-F238E27FC236}">
                <a16:creationId xmlns:a16="http://schemas.microsoft.com/office/drawing/2014/main" id="{F9A671D7-BAE6-4826-8553-36BFC2B5A239}"/>
              </a:ext>
            </a:extLst>
          </p:cNvPr>
          <p:cNvPicPr>
            <a:picLocks noChangeAspect="1"/>
          </p:cNvPicPr>
          <p:nvPr/>
        </p:nvPicPr>
        <p:blipFill rotWithShape="1">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rcRect l="14290" t="13528" r="14841" b="12972"/>
          <a:stretch/>
        </p:blipFill>
        <p:spPr>
          <a:xfrm>
            <a:off x="7197301" y="2325646"/>
            <a:ext cx="1530482" cy="846504"/>
          </a:xfrm>
          <a:prstGeom prst="rect">
            <a:avLst/>
          </a:prstGeom>
        </p:spPr>
      </p:pic>
      <p:sp>
        <p:nvSpPr>
          <p:cNvPr id="37" name="TextBox 36">
            <a:extLst>
              <a:ext uri="{FF2B5EF4-FFF2-40B4-BE49-F238E27FC236}">
                <a16:creationId xmlns:a16="http://schemas.microsoft.com/office/drawing/2014/main" id="{46BEBF02-04A4-4798-B690-42FC586AE160}"/>
              </a:ext>
            </a:extLst>
          </p:cNvPr>
          <p:cNvSpPr txBox="1"/>
          <p:nvPr/>
        </p:nvSpPr>
        <p:spPr>
          <a:xfrm>
            <a:off x="9821845" y="2041795"/>
            <a:ext cx="1351652"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372D87"/>
                </a:solidFill>
                <a:effectLst/>
                <a:uLnTx/>
                <a:uFillTx/>
                <a:latin typeface="Arial"/>
                <a:ea typeface="+mn-ea"/>
                <a:cs typeface="+mn-cs"/>
              </a:rPr>
              <a:t>Member of</a:t>
            </a:r>
          </a:p>
        </p:txBody>
      </p:sp>
      <p:pic>
        <p:nvPicPr>
          <p:cNvPr id="1026" name="Picture 5" descr="image001">
            <a:extLst>
              <a:ext uri="{FF2B5EF4-FFF2-40B4-BE49-F238E27FC236}">
                <a16:creationId xmlns:a16="http://schemas.microsoft.com/office/drawing/2014/main" id="{3BBC1337-614F-411B-A9EE-683DEB1271C8}"/>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444923" y="3385408"/>
            <a:ext cx="1817934" cy="773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descr="A close up of a sign&#10;&#10;Description automatically generated">
            <a:extLst>
              <a:ext uri="{FF2B5EF4-FFF2-40B4-BE49-F238E27FC236}">
                <a16:creationId xmlns:a16="http://schemas.microsoft.com/office/drawing/2014/main" id="{03028CCB-A5A1-4EEB-BB02-1855EED27530}"/>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986105" y="2555183"/>
            <a:ext cx="638400" cy="873817"/>
          </a:xfrm>
          <a:prstGeom prst="rect">
            <a:avLst/>
          </a:prstGeom>
        </p:spPr>
      </p:pic>
      <p:pic>
        <p:nvPicPr>
          <p:cNvPr id="2" name="Picture 2" descr="Foreningen Tenk TV">
            <a:extLst>
              <a:ext uri="{FF2B5EF4-FFF2-40B4-BE49-F238E27FC236}">
                <a16:creationId xmlns:a16="http://schemas.microsoft.com/office/drawing/2014/main" id="{24ABBD3C-785C-4E71-9C53-898665402646}"/>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4880356" y="2643457"/>
            <a:ext cx="1895982" cy="48660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TAM Ireland - Providing precise viewership data and promoting the power of  television with a commitment to excellence, vision and adaptability. - TAM  Ireland">
            <a:extLst>
              <a:ext uri="{FF2B5EF4-FFF2-40B4-BE49-F238E27FC236}">
                <a16:creationId xmlns:a16="http://schemas.microsoft.com/office/drawing/2014/main" id="{59F956A2-FD33-44AA-8670-10578BC1202E}"/>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4795989" y="4228373"/>
            <a:ext cx="1300011" cy="732339"/>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Welcome to Sky Media - Sky Media">
            <a:extLst>
              <a:ext uri="{FF2B5EF4-FFF2-40B4-BE49-F238E27FC236}">
                <a16:creationId xmlns:a16="http://schemas.microsoft.com/office/drawing/2014/main" id="{1DC5A4AE-7627-4087-ABF9-36ABE92F7E0D}"/>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894003" y="3490638"/>
            <a:ext cx="2952750" cy="11430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a:extLst>
              <a:ext uri="{FF2B5EF4-FFF2-40B4-BE49-F238E27FC236}">
                <a16:creationId xmlns:a16="http://schemas.microsoft.com/office/drawing/2014/main" id="{6357E6B7-0EBF-ABE2-502C-486276CB7166}"/>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6170562" y="5164361"/>
            <a:ext cx="2483290" cy="5053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610299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Arrow: Right 9">
            <a:extLst>
              <a:ext uri="{FF2B5EF4-FFF2-40B4-BE49-F238E27FC236}">
                <a16:creationId xmlns:a16="http://schemas.microsoft.com/office/drawing/2014/main" id="{7EA761E9-7C6C-0380-D2BB-60352F631768}"/>
              </a:ext>
            </a:extLst>
          </p:cNvPr>
          <p:cNvSpPr/>
          <p:nvPr/>
        </p:nvSpPr>
        <p:spPr>
          <a:xfrm>
            <a:off x="1900225" y="1518689"/>
            <a:ext cx="8815227" cy="461665"/>
          </a:xfrm>
          <a:prstGeom prst="rightArrow">
            <a:avLst/>
          </a:prstGeom>
          <a:solidFill>
            <a:schemeClr val="bg1">
              <a:lumMod val="85000"/>
            </a:schemeClr>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dirty="0">
                <a:solidFill>
                  <a:schemeClr val="tx1"/>
                </a:solidFill>
              </a:rPr>
              <a:t>Increasing risk / reward of achieving return</a:t>
            </a:r>
          </a:p>
        </p:txBody>
      </p:sp>
      <p:sp>
        <p:nvSpPr>
          <p:cNvPr id="5" name="Title 4">
            <a:extLst>
              <a:ext uri="{FF2B5EF4-FFF2-40B4-BE49-F238E27FC236}">
                <a16:creationId xmlns:a16="http://schemas.microsoft.com/office/drawing/2014/main" id="{E3D4FA14-9952-335F-3702-431E509567C1}"/>
              </a:ext>
            </a:extLst>
          </p:cNvPr>
          <p:cNvSpPr>
            <a:spLocks noGrp="1"/>
          </p:cNvSpPr>
          <p:nvPr>
            <p:ph type="title"/>
          </p:nvPr>
        </p:nvSpPr>
        <p:spPr/>
        <p:txBody>
          <a:bodyPr>
            <a:normAutofit/>
          </a:bodyPr>
          <a:lstStyle/>
          <a:p>
            <a:r>
              <a:rPr lang="en-GB" sz="2800" dirty="0"/>
              <a:t>BVOD and Linear TV are the least risky media channels</a:t>
            </a:r>
          </a:p>
        </p:txBody>
      </p:sp>
      <p:sp>
        <p:nvSpPr>
          <p:cNvPr id="6" name="Text Placeholder 5">
            <a:extLst>
              <a:ext uri="{FF2B5EF4-FFF2-40B4-BE49-F238E27FC236}">
                <a16:creationId xmlns:a16="http://schemas.microsoft.com/office/drawing/2014/main" id="{59EE352F-A9A2-0CDA-B053-01DE6DC583DC}"/>
              </a:ext>
            </a:extLst>
          </p:cNvPr>
          <p:cNvSpPr>
            <a:spLocks noGrp="1"/>
          </p:cNvSpPr>
          <p:nvPr>
            <p:ph type="body" sz="quarter" idx="15"/>
          </p:nvPr>
        </p:nvSpPr>
        <p:spPr/>
        <p:txBody>
          <a:bodyPr/>
          <a:lstStyle/>
          <a:p>
            <a:r>
              <a:rPr lang="en-GB" dirty="0"/>
              <a:t>Source: Media Mix Navigator, Sep. 2022, </a:t>
            </a:r>
            <a:r>
              <a:rPr lang="en-GB" dirty="0" err="1"/>
              <a:t>EssenceMediacom</a:t>
            </a:r>
            <a:r>
              <a:rPr lang="en-GB" dirty="0"/>
              <a:t> / Wavemaker / Mindshare / Gain Theory</a:t>
            </a:r>
          </a:p>
          <a:p>
            <a:endParaRPr lang="en-GB" dirty="0"/>
          </a:p>
        </p:txBody>
      </p:sp>
      <p:graphicFrame>
        <p:nvGraphicFramePr>
          <p:cNvPr id="7" name="Chart 6">
            <a:extLst>
              <a:ext uri="{FF2B5EF4-FFF2-40B4-BE49-F238E27FC236}">
                <a16:creationId xmlns:a16="http://schemas.microsoft.com/office/drawing/2014/main" id="{575235CB-F8D7-63D9-D1F8-AC7D3C79ADEB}"/>
              </a:ext>
            </a:extLst>
          </p:cNvPr>
          <p:cNvGraphicFramePr/>
          <p:nvPr/>
        </p:nvGraphicFramePr>
        <p:xfrm>
          <a:off x="770021" y="1842790"/>
          <a:ext cx="10130749" cy="4102253"/>
        </p:xfrm>
        <a:graphic>
          <a:graphicData uri="http://schemas.openxmlformats.org/drawingml/2006/chart">
            <c:chart xmlns:c="http://schemas.openxmlformats.org/drawingml/2006/chart" xmlns:r="http://schemas.openxmlformats.org/officeDocument/2006/relationships" r:id="rId3"/>
          </a:graphicData>
        </a:graphic>
      </p:graphicFrame>
      <p:sp>
        <p:nvSpPr>
          <p:cNvPr id="8" name="TextBox 7">
            <a:extLst>
              <a:ext uri="{FF2B5EF4-FFF2-40B4-BE49-F238E27FC236}">
                <a16:creationId xmlns:a16="http://schemas.microsoft.com/office/drawing/2014/main" id="{C976A8F0-F67F-2096-8AF4-B7CF8D23571B}"/>
              </a:ext>
            </a:extLst>
          </p:cNvPr>
          <p:cNvSpPr txBox="1"/>
          <p:nvPr/>
        </p:nvSpPr>
        <p:spPr>
          <a:xfrm>
            <a:off x="2158436" y="1057024"/>
            <a:ext cx="7545304"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2B2C41"/>
                </a:solidFill>
                <a:effectLst/>
                <a:uLnTx/>
                <a:uFillTx/>
                <a:ea typeface="+mn-ea"/>
                <a:cs typeface="+mn-cs"/>
              </a:rPr>
              <a:t>The Variability of Returns by Channel</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2B2C41"/>
                </a:solidFill>
                <a:effectLst/>
                <a:uLnTx/>
                <a:uFillTx/>
                <a:ea typeface="+mn-ea"/>
                <a:cs typeface="+mn-cs"/>
              </a:rPr>
              <a:t>(Data 2018 – Mid 2021)</a:t>
            </a:r>
            <a:endParaRPr kumimoji="0" lang="en-GB" sz="1200" b="1" i="0" u="none" strike="noStrike" kern="1200" cap="none" spc="0" normalizeH="0" baseline="0" noProof="0" dirty="0">
              <a:ln>
                <a:noFill/>
              </a:ln>
              <a:solidFill>
                <a:srgbClr val="2B2C41"/>
              </a:solidFill>
              <a:effectLst/>
              <a:uLnTx/>
              <a:uFillTx/>
              <a:ea typeface="+mn-ea"/>
              <a:cs typeface="+mn-cs"/>
            </a:endParaRPr>
          </a:p>
        </p:txBody>
      </p:sp>
      <p:sp>
        <p:nvSpPr>
          <p:cNvPr id="9" name="TextBox 8">
            <a:extLst>
              <a:ext uri="{FF2B5EF4-FFF2-40B4-BE49-F238E27FC236}">
                <a16:creationId xmlns:a16="http://schemas.microsoft.com/office/drawing/2014/main" id="{B8B8B673-B3C3-A3C4-D463-D7F3DABE4756}"/>
              </a:ext>
            </a:extLst>
          </p:cNvPr>
          <p:cNvSpPr txBox="1"/>
          <p:nvPr/>
        </p:nvSpPr>
        <p:spPr>
          <a:xfrm>
            <a:off x="10900770" y="3175084"/>
            <a:ext cx="760741" cy="507831"/>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dirty="0">
                <a:ln>
                  <a:noFill/>
                </a:ln>
                <a:solidFill>
                  <a:srgbClr val="2B2C41"/>
                </a:solidFill>
                <a:effectLst/>
                <a:uLnTx/>
                <a:uFillTx/>
                <a:ea typeface="+mn-ea"/>
                <a:cs typeface="+mn-cs"/>
              </a:rPr>
              <a:t>0% = Median ROI</a:t>
            </a:r>
          </a:p>
        </p:txBody>
      </p:sp>
    </p:spTree>
    <p:extLst>
      <p:ext uri="{BB962C8B-B14F-4D97-AF65-F5344CB8AC3E}">
        <p14:creationId xmlns:p14="http://schemas.microsoft.com/office/powerpoint/2010/main" val="24107590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775C2A-6F93-4547-BCCE-481C12E017C4}"/>
              </a:ext>
            </a:extLst>
          </p:cNvPr>
          <p:cNvSpPr>
            <a:spLocks noGrp="1"/>
          </p:cNvSpPr>
          <p:nvPr>
            <p:ph type="title"/>
          </p:nvPr>
        </p:nvSpPr>
        <p:spPr/>
        <p:txBody>
          <a:bodyPr/>
          <a:lstStyle/>
          <a:p>
            <a:r>
              <a:rPr lang="en-GB" dirty="0"/>
              <a:t>TV boosts effects of other ad channels by up to 54%</a:t>
            </a:r>
          </a:p>
        </p:txBody>
      </p:sp>
      <p:sp>
        <p:nvSpPr>
          <p:cNvPr id="3" name="Text Placeholder 2">
            <a:extLst>
              <a:ext uri="{FF2B5EF4-FFF2-40B4-BE49-F238E27FC236}">
                <a16:creationId xmlns:a16="http://schemas.microsoft.com/office/drawing/2014/main" id="{908583A7-E565-455E-930A-D3B5FE0A3003}"/>
              </a:ext>
            </a:extLst>
          </p:cNvPr>
          <p:cNvSpPr>
            <a:spLocks noGrp="1"/>
          </p:cNvSpPr>
          <p:nvPr>
            <p:ph type="body" sz="quarter" idx="15"/>
          </p:nvPr>
        </p:nvSpPr>
        <p:spPr/>
        <p:txBody>
          <a:bodyPr/>
          <a:lstStyle/>
          <a:p>
            <a:r>
              <a:rPr lang="en-GB" dirty="0"/>
              <a:t>Source: ‘Demand Generation’ Nov 2019, MediaCom/Wavemaker/Gain Theory/Thinkbox</a:t>
            </a:r>
            <a:br>
              <a:rPr lang="en-GB" dirty="0"/>
            </a:br>
            <a:r>
              <a:rPr lang="en-GB" dirty="0"/>
              <a:t>NB: Insufficient data to robustly report Cinema &amp; Direct Mail’s effect on other channels. *insufficient data to report effect</a:t>
            </a:r>
          </a:p>
        </p:txBody>
      </p:sp>
      <p:graphicFrame>
        <p:nvGraphicFramePr>
          <p:cNvPr id="17" name="Table 16">
            <a:extLst>
              <a:ext uri="{FF2B5EF4-FFF2-40B4-BE49-F238E27FC236}">
                <a16:creationId xmlns:a16="http://schemas.microsoft.com/office/drawing/2014/main" id="{DF2D4C66-A45E-4174-AD28-564A1754A2B9}"/>
              </a:ext>
            </a:extLst>
          </p:cNvPr>
          <p:cNvGraphicFramePr>
            <a:graphicFrameLocks noGrp="1"/>
          </p:cNvGraphicFramePr>
          <p:nvPr/>
        </p:nvGraphicFramePr>
        <p:xfrm>
          <a:off x="371476" y="1188086"/>
          <a:ext cx="11334811" cy="3595278"/>
        </p:xfrm>
        <a:graphic>
          <a:graphicData uri="http://schemas.openxmlformats.org/drawingml/2006/table">
            <a:tbl>
              <a:tblPr>
                <a:tableStyleId>{5C22544A-7EE6-4342-B048-85BDC9FD1C3A}</a:tableStyleId>
              </a:tblPr>
              <a:tblGrid>
                <a:gridCol w="1719424">
                  <a:extLst>
                    <a:ext uri="{9D8B030D-6E8A-4147-A177-3AD203B41FA5}">
                      <a16:colId xmlns:a16="http://schemas.microsoft.com/office/drawing/2014/main" val="916025145"/>
                    </a:ext>
                  </a:extLst>
                </a:gridCol>
                <a:gridCol w="974505">
                  <a:extLst>
                    <a:ext uri="{9D8B030D-6E8A-4147-A177-3AD203B41FA5}">
                      <a16:colId xmlns:a16="http://schemas.microsoft.com/office/drawing/2014/main" val="2385026455"/>
                    </a:ext>
                  </a:extLst>
                </a:gridCol>
                <a:gridCol w="974505">
                  <a:extLst>
                    <a:ext uri="{9D8B030D-6E8A-4147-A177-3AD203B41FA5}">
                      <a16:colId xmlns:a16="http://schemas.microsoft.com/office/drawing/2014/main" val="299390043"/>
                    </a:ext>
                  </a:extLst>
                </a:gridCol>
                <a:gridCol w="974505">
                  <a:extLst>
                    <a:ext uri="{9D8B030D-6E8A-4147-A177-3AD203B41FA5}">
                      <a16:colId xmlns:a16="http://schemas.microsoft.com/office/drawing/2014/main" val="2021319578"/>
                    </a:ext>
                  </a:extLst>
                </a:gridCol>
                <a:gridCol w="974505">
                  <a:extLst>
                    <a:ext uri="{9D8B030D-6E8A-4147-A177-3AD203B41FA5}">
                      <a16:colId xmlns:a16="http://schemas.microsoft.com/office/drawing/2014/main" val="2371537188"/>
                    </a:ext>
                  </a:extLst>
                </a:gridCol>
                <a:gridCol w="974505">
                  <a:extLst>
                    <a:ext uri="{9D8B030D-6E8A-4147-A177-3AD203B41FA5}">
                      <a16:colId xmlns:a16="http://schemas.microsoft.com/office/drawing/2014/main" val="1061880565"/>
                    </a:ext>
                  </a:extLst>
                </a:gridCol>
                <a:gridCol w="974505">
                  <a:extLst>
                    <a:ext uri="{9D8B030D-6E8A-4147-A177-3AD203B41FA5}">
                      <a16:colId xmlns:a16="http://schemas.microsoft.com/office/drawing/2014/main" val="689034856"/>
                    </a:ext>
                  </a:extLst>
                </a:gridCol>
                <a:gridCol w="974505">
                  <a:extLst>
                    <a:ext uri="{9D8B030D-6E8A-4147-A177-3AD203B41FA5}">
                      <a16:colId xmlns:a16="http://schemas.microsoft.com/office/drawing/2014/main" val="3983024458"/>
                    </a:ext>
                  </a:extLst>
                </a:gridCol>
                <a:gridCol w="1069984">
                  <a:extLst>
                    <a:ext uri="{9D8B030D-6E8A-4147-A177-3AD203B41FA5}">
                      <a16:colId xmlns:a16="http://schemas.microsoft.com/office/drawing/2014/main" val="1537102395"/>
                    </a:ext>
                  </a:extLst>
                </a:gridCol>
                <a:gridCol w="818101">
                  <a:extLst>
                    <a:ext uri="{9D8B030D-6E8A-4147-A177-3AD203B41FA5}">
                      <a16:colId xmlns:a16="http://schemas.microsoft.com/office/drawing/2014/main" val="3861023795"/>
                    </a:ext>
                  </a:extLst>
                </a:gridCol>
                <a:gridCol w="905767">
                  <a:extLst>
                    <a:ext uri="{9D8B030D-6E8A-4147-A177-3AD203B41FA5}">
                      <a16:colId xmlns:a16="http://schemas.microsoft.com/office/drawing/2014/main" val="748766574"/>
                    </a:ext>
                  </a:extLst>
                </a:gridCol>
              </a:tblGrid>
              <a:tr h="293972">
                <a:tc>
                  <a:txBody>
                    <a:bodyPr/>
                    <a:lstStyle/>
                    <a:p>
                      <a:pPr algn="ctr" fontAlgn="b"/>
                      <a:endParaRPr lang="en-GB" sz="1500" b="0" i="0" u="none" strike="noStrike" dirty="0">
                        <a:solidFill>
                          <a:srgbClr val="000000"/>
                        </a:solidFill>
                        <a:effectLst/>
                        <a:latin typeface="Calibri" panose="020F0502020204030204" pitchFamily="34" charset="0"/>
                      </a:endParaRPr>
                    </a:p>
                  </a:txBody>
                  <a:tcPr marL="0" marR="0" marT="0" marB="0" anchor="ctr">
                    <a:noFill/>
                  </a:tcPr>
                </a:tc>
                <a:tc gridSpan="9">
                  <a:txBody>
                    <a:bodyPr/>
                    <a:lstStyle/>
                    <a:p>
                      <a:pPr algn="ctr" fontAlgn="b"/>
                      <a:r>
                        <a:rPr lang="en-GB" sz="1500" b="1" u="none" strike="noStrike" dirty="0">
                          <a:solidFill>
                            <a:schemeClr val="accent1">
                              <a:lumMod val="50000"/>
                            </a:schemeClr>
                          </a:solidFill>
                          <a:effectLst/>
                        </a:rPr>
                        <a:t>Channel Benefiting from the Effect</a:t>
                      </a:r>
                      <a:endParaRPr lang="en-GB" sz="1500" b="1" i="0" u="none" strike="noStrike" dirty="0">
                        <a:solidFill>
                          <a:schemeClr val="accent1">
                            <a:lumMod val="50000"/>
                          </a:schemeClr>
                        </a:solidFill>
                        <a:effectLst/>
                        <a:latin typeface="Calibri" panose="020F0502020204030204" pitchFamily="34" charset="0"/>
                      </a:endParaRPr>
                    </a:p>
                  </a:txBody>
                  <a:tcPr marL="0" marR="0" marT="0" marB="0" anchor="ctr">
                    <a:noFill/>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pPr algn="ctr" fontAlgn="b"/>
                      <a:endParaRPr lang="en-GB" sz="1100" b="0" i="0" u="none" strike="noStrike">
                        <a:solidFill>
                          <a:srgbClr val="000000"/>
                        </a:solidFill>
                        <a:effectLst/>
                        <a:latin typeface="Calibri" panose="020F0502020204030204" pitchFamily="34" charset="0"/>
                      </a:endParaRPr>
                    </a:p>
                  </a:txBody>
                  <a:tcPr marL="0" marR="0" marT="0" marB="0" anchor="ctr"/>
                </a:tc>
                <a:tc hMerge="1">
                  <a:txBody>
                    <a:bodyPr/>
                    <a:lstStyle/>
                    <a:p>
                      <a:pPr algn="ctr" fontAlgn="b"/>
                      <a:endParaRPr lang="en-GB" sz="1100" b="0" i="0" u="none" strike="noStrike">
                        <a:solidFill>
                          <a:srgbClr val="000000"/>
                        </a:solidFill>
                        <a:effectLst/>
                        <a:latin typeface="Calibri" panose="020F0502020204030204" pitchFamily="34" charset="0"/>
                      </a:endParaRPr>
                    </a:p>
                  </a:txBody>
                  <a:tcPr marL="0" marR="0" marT="0" marB="0" anchor="ctr"/>
                </a:tc>
                <a:tc hMerge="1">
                  <a:txBody>
                    <a:bodyPr/>
                    <a:lstStyle/>
                    <a:p>
                      <a:pPr algn="ctr" fontAlgn="b"/>
                      <a:endParaRPr lang="en-GB" sz="1100" b="0" i="0" u="none" strike="noStrike">
                        <a:solidFill>
                          <a:srgbClr val="000000"/>
                        </a:solidFill>
                        <a:effectLst/>
                        <a:latin typeface="Calibri" panose="020F0502020204030204" pitchFamily="34" charset="0"/>
                      </a:endParaRPr>
                    </a:p>
                  </a:txBody>
                  <a:tcPr marL="0" marR="0" marT="0" marB="0" anchor="ctr"/>
                </a:tc>
                <a:tc hMerge="1">
                  <a:txBody>
                    <a:bodyPr/>
                    <a:lstStyle/>
                    <a:p>
                      <a:pPr algn="ctr" fontAlgn="b"/>
                      <a:endParaRPr lang="en-GB" sz="1100" b="0" i="0" u="none" strike="noStrike">
                        <a:solidFill>
                          <a:srgbClr val="000000"/>
                        </a:solidFill>
                        <a:effectLst/>
                        <a:latin typeface="Calibri" panose="020F0502020204030204" pitchFamily="34" charset="0"/>
                      </a:endParaRPr>
                    </a:p>
                  </a:txBody>
                  <a:tcPr marL="0" marR="0" marT="0" marB="0" anchor="ctr"/>
                </a:tc>
                <a:tc hMerge="1">
                  <a:txBody>
                    <a:bodyPr/>
                    <a:lstStyle/>
                    <a:p>
                      <a:pPr algn="ctr" fontAlgn="b"/>
                      <a:endParaRPr lang="en-GB" sz="1100" b="0" i="0" u="none" strike="noStrike">
                        <a:solidFill>
                          <a:srgbClr val="000000"/>
                        </a:solidFill>
                        <a:effectLst/>
                        <a:latin typeface="Calibri" panose="020F0502020204030204" pitchFamily="34" charset="0"/>
                      </a:endParaRPr>
                    </a:p>
                  </a:txBody>
                  <a:tcPr marL="0" marR="0" marT="0" marB="0" anchor="ctr"/>
                </a:tc>
                <a:tc>
                  <a:txBody>
                    <a:bodyPr/>
                    <a:lstStyle/>
                    <a:p>
                      <a:pPr algn="ctr" fontAlgn="b"/>
                      <a:endParaRPr lang="en-GB" sz="1500" b="1" i="0" u="none" strike="noStrike" dirty="0">
                        <a:solidFill>
                          <a:schemeClr val="accent1">
                            <a:lumMod val="50000"/>
                          </a:schemeClr>
                        </a:solidFill>
                        <a:effectLst/>
                        <a:latin typeface="Calibri" panose="020F0502020204030204" pitchFamily="34" charset="0"/>
                      </a:endParaRPr>
                    </a:p>
                  </a:txBody>
                  <a:tcPr marL="0" marR="0" marT="0" marB="0" anchor="ctr">
                    <a:noFill/>
                  </a:tcPr>
                </a:tc>
                <a:extLst>
                  <a:ext uri="{0D108BD9-81ED-4DB2-BD59-A6C34878D82A}">
                    <a16:rowId xmlns:a16="http://schemas.microsoft.com/office/drawing/2014/main" val="1357163201"/>
                  </a:ext>
                </a:extLst>
              </a:tr>
              <a:tr h="881917">
                <a:tc>
                  <a:txBody>
                    <a:bodyPr/>
                    <a:lstStyle/>
                    <a:p>
                      <a:pPr algn="ctr" fontAlgn="b"/>
                      <a:r>
                        <a:rPr lang="en-GB" sz="1500" b="1" u="none" strike="noStrike" dirty="0">
                          <a:solidFill>
                            <a:schemeClr val="accent1">
                              <a:lumMod val="50000"/>
                            </a:schemeClr>
                          </a:solidFill>
                          <a:effectLst/>
                        </a:rPr>
                        <a:t>Channel Generating </a:t>
                      </a:r>
                    </a:p>
                    <a:p>
                      <a:pPr algn="ctr" fontAlgn="b"/>
                      <a:r>
                        <a:rPr lang="en-GB" sz="1500" b="1" u="none" strike="noStrike" dirty="0">
                          <a:solidFill>
                            <a:schemeClr val="accent1">
                              <a:lumMod val="50000"/>
                            </a:schemeClr>
                          </a:solidFill>
                          <a:effectLst/>
                        </a:rPr>
                        <a:t>the Effect</a:t>
                      </a:r>
                      <a:endParaRPr lang="en-GB" sz="1500" b="1" i="0" u="none" strike="noStrike" dirty="0">
                        <a:solidFill>
                          <a:schemeClr val="accent1">
                            <a:lumMod val="50000"/>
                          </a:schemeClr>
                        </a:solidFill>
                        <a:effectLst/>
                        <a:latin typeface="Calibri" panose="020F0502020204030204" pitchFamily="34" charset="0"/>
                      </a:endParaRPr>
                    </a:p>
                  </a:txBody>
                  <a:tcPr marL="0" marR="0" marT="0" marB="0" anchor="ctr">
                    <a:noFill/>
                  </a:tcPr>
                </a:tc>
                <a:tc>
                  <a:txBody>
                    <a:bodyPr/>
                    <a:lstStyle/>
                    <a:p>
                      <a:pPr algn="ctr" fontAlgn="b"/>
                      <a:r>
                        <a:rPr lang="en-GB" sz="1500" b="0" u="none" strike="noStrike" dirty="0">
                          <a:solidFill>
                            <a:schemeClr val="accent1">
                              <a:lumMod val="50000"/>
                            </a:schemeClr>
                          </a:solidFill>
                          <a:effectLst/>
                        </a:rPr>
                        <a:t>TV </a:t>
                      </a:r>
                      <a:endParaRPr lang="en-GB" sz="1500" b="0" i="0" u="none" strike="noStrike" dirty="0">
                        <a:solidFill>
                          <a:schemeClr val="accent1">
                            <a:lumMod val="50000"/>
                          </a:schemeClr>
                        </a:solidFill>
                        <a:effectLst/>
                        <a:latin typeface="Calibri" panose="020F0502020204030204" pitchFamily="34" charset="0"/>
                      </a:endParaRPr>
                    </a:p>
                  </a:txBody>
                  <a:tcPr marL="0" marR="0" marT="0" marB="0" anchor="ctr">
                    <a:noFill/>
                  </a:tcPr>
                </a:tc>
                <a:tc>
                  <a:txBody>
                    <a:bodyPr/>
                    <a:lstStyle/>
                    <a:p>
                      <a:pPr algn="ctr" fontAlgn="b"/>
                      <a:r>
                        <a:rPr lang="en-GB" sz="1500" b="0" u="none" strike="noStrike" dirty="0">
                          <a:solidFill>
                            <a:schemeClr val="accent1">
                              <a:lumMod val="50000"/>
                            </a:schemeClr>
                          </a:solidFill>
                          <a:effectLst/>
                        </a:rPr>
                        <a:t>Online Video + VOD</a:t>
                      </a:r>
                      <a:endParaRPr lang="en-GB" sz="1500" b="0" i="0" u="none" strike="noStrike" dirty="0">
                        <a:solidFill>
                          <a:schemeClr val="accent1">
                            <a:lumMod val="50000"/>
                          </a:schemeClr>
                        </a:solidFill>
                        <a:effectLst/>
                        <a:latin typeface="Calibri" panose="020F0502020204030204" pitchFamily="34" charset="0"/>
                      </a:endParaRPr>
                    </a:p>
                  </a:txBody>
                  <a:tcPr marL="0" marR="0" marT="0" marB="0" anchor="ctr">
                    <a:noFill/>
                  </a:tcPr>
                </a:tc>
                <a:tc>
                  <a:txBody>
                    <a:bodyPr/>
                    <a:lstStyle/>
                    <a:p>
                      <a:pPr algn="ctr" fontAlgn="b"/>
                      <a:r>
                        <a:rPr lang="en-GB" sz="1500" b="0" u="none" strike="noStrike" dirty="0">
                          <a:solidFill>
                            <a:schemeClr val="accent1">
                              <a:lumMod val="50000"/>
                            </a:schemeClr>
                          </a:solidFill>
                          <a:effectLst/>
                        </a:rPr>
                        <a:t>Social Media</a:t>
                      </a:r>
                      <a:endParaRPr lang="en-GB" sz="1500" b="0" i="0" u="none" strike="noStrike" dirty="0">
                        <a:solidFill>
                          <a:schemeClr val="accent1">
                            <a:lumMod val="50000"/>
                          </a:schemeClr>
                        </a:solidFill>
                        <a:effectLst/>
                        <a:latin typeface="Calibri" panose="020F0502020204030204" pitchFamily="34" charset="0"/>
                      </a:endParaRPr>
                    </a:p>
                  </a:txBody>
                  <a:tcPr marL="0" marR="0" marT="0" marB="0" anchor="ctr">
                    <a:noFill/>
                  </a:tcPr>
                </a:tc>
                <a:tc>
                  <a:txBody>
                    <a:bodyPr/>
                    <a:lstStyle/>
                    <a:p>
                      <a:pPr algn="ctr" fontAlgn="b"/>
                      <a:r>
                        <a:rPr lang="en-GB" sz="1500" b="0" u="none" strike="noStrike" dirty="0">
                          <a:solidFill>
                            <a:schemeClr val="accent1">
                              <a:lumMod val="50000"/>
                            </a:schemeClr>
                          </a:solidFill>
                          <a:effectLst/>
                        </a:rPr>
                        <a:t>Online Display</a:t>
                      </a:r>
                      <a:endParaRPr lang="en-GB" sz="1500" b="0" i="0" u="none" strike="noStrike" dirty="0">
                        <a:solidFill>
                          <a:schemeClr val="accent1">
                            <a:lumMod val="50000"/>
                          </a:schemeClr>
                        </a:solidFill>
                        <a:effectLst/>
                        <a:latin typeface="Calibri" panose="020F0502020204030204" pitchFamily="34" charset="0"/>
                      </a:endParaRPr>
                    </a:p>
                  </a:txBody>
                  <a:tcPr marL="0" marR="0" marT="0" marB="0" anchor="ctr">
                    <a:noFill/>
                  </a:tcPr>
                </a:tc>
                <a:tc>
                  <a:txBody>
                    <a:bodyPr/>
                    <a:lstStyle/>
                    <a:p>
                      <a:pPr algn="ctr" fontAlgn="b"/>
                      <a:r>
                        <a:rPr lang="en-GB" sz="1500" b="0" u="none" strike="noStrike" dirty="0">
                          <a:solidFill>
                            <a:schemeClr val="accent1">
                              <a:lumMod val="50000"/>
                            </a:schemeClr>
                          </a:solidFill>
                          <a:effectLst/>
                        </a:rPr>
                        <a:t>Out of Home</a:t>
                      </a:r>
                      <a:endParaRPr lang="en-GB" sz="1500" b="0" i="0" u="none" strike="noStrike" dirty="0">
                        <a:solidFill>
                          <a:schemeClr val="accent1">
                            <a:lumMod val="50000"/>
                          </a:schemeClr>
                        </a:solidFill>
                        <a:effectLst/>
                        <a:latin typeface="Calibri" panose="020F0502020204030204" pitchFamily="34" charset="0"/>
                      </a:endParaRPr>
                    </a:p>
                  </a:txBody>
                  <a:tcPr marL="0" marR="0" marT="0" marB="0" anchor="ctr">
                    <a:noFill/>
                  </a:tcPr>
                </a:tc>
                <a:tc>
                  <a:txBody>
                    <a:bodyPr/>
                    <a:lstStyle/>
                    <a:p>
                      <a:pPr algn="ctr" fontAlgn="b"/>
                      <a:r>
                        <a:rPr lang="en-GB" sz="1500" b="0" u="none" strike="noStrike" dirty="0">
                          <a:solidFill>
                            <a:schemeClr val="accent1">
                              <a:lumMod val="50000"/>
                            </a:schemeClr>
                          </a:solidFill>
                          <a:effectLst/>
                        </a:rPr>
                        <a:t>Radio</a:t>
                      </a:r>
                      <a:endParaRPr lang="en-GB" sz="1500" b="0" i="0" u="none" strike="noStrike" dirty="0">
                        <a:solidFill>
                          <a:schemeClr val="accent1">
                            <a:lumMod val="50000"/>
                          </a:schemeClr>
                        </a:solidFill>
                        <a:effectLst/>
                        <a:latin typeface="Calibri" panose="020F0502020204030204" pitchFamily="34" charset="0"/>
                      </a:endParaRPr>
                    </a:p>
                  </a:txBody>
                  <a:tcPr marL="0" marR="0" marT="0" marB="0" anchor="ctr">
                    <a:noFill/>
                  </a:tcPr>
                </a:tc>
                <a:tc>
                  <a:txBody>
                    <a:bodyPr/>
                    <a:lstStyle/>
                    <a:p>
                      <a:pPr algn="ctr" fontAlgn="b"/>
                      <a:r>
                        <a:rPr lang="en-GB" sz="1500" b="0" u="none" strike="noStrike" dirty="0">
                          <a:solidFill>
                            <a:schemeClr val="accent1">
                              <a:lumMod val="50000"/>
                            </a:schemeClr>
                          </a:solidFill>
                          <a:effectLst/>
                        </a:rPr>
                        <a:t>Print</a:t>
                      </a:r>
                      <a:endParaRPr lang="en-GB" sz="1500" b="0" i="0" u="none" strike="noStrike" dirty="0">
                        <a:solidFill>
                          <a:schemeClr val="accent1">
                            <a:lumMod val="50000"/>
                          </a:schemeClr>
                        </a:solidFill>
                        <a:effectLst/>
                        <a:latin typeface="Calibri" panose="020F0502020204030204" pitchFamily="34" charset="0"/>
                      </a:endParaRPr>
                    </a:p>
                  </a:txBody>
                  <a:tcPr marL="0" marR="0" marT="0" marB="0" anchor="ctr">
                    <a:noFill/>
                  </a:tcPr>
                </a:tc>
                <a:tc>
                  <a:txBody>
                    <a:bodyPr/>
                    <a:lstStyle/>
                    <a:p>
                      <a:pPr algn="ctr" fontAlgn="b"/>
                      <a:r>
                        <a:rPr lang="en-GB" sz="1500" b="0" u="none" strike="noStrike" kern="1200" dirty="0">
                          <a:solidFill>
                            <a:schemeClr val="accent1">
                              <a:lumMod val="50000"/>
                            </a:schemeClr>
                          </a:solidFill>
                          <a:effectLst/>
                          <a:latin typeface="+mn-lt"/>
                          <a:ea typeface="+mn-ea"/>
                          <a:cs typeface="+mn-cs"/>
                        </a:rPr>
                        <a:t>Generic Search</a:t>
                      </a:r>
                    </a:p>
                  </a:txBody>
                  <a:tcPr marL="0" marR="0" marT="0" marB="0" anchor="ctr">
                    <a:noFill/>
                  </a:tcPr>
                </a:tc>
                <a:tc>
                  <a:txBody>
                    <a:bodyPr/>
                    <a:lstStyle/>
                    <a:p>
                      <a:pPr algn="ctr" fontAlgn="b"/>
                      <a:r>
                        <a:rPr lang="en-GB" sz="1500" b="0" u="none" strike="noStrike" dirty="0">
                          <a:solidFill>
                            <a:schemeClr val="accent1">
                              <a:lumMod val="50000"/>
                            </a:schemeClr>
                          </a:solidFill>
                          <a:effectLst/>
                        </a:rPr>
                        <a:t>Cinema</a:t>
                      </a:r>
                      <a:endParaRPr lang="en-GB" sz="1500" b="0" i="0" u="none" strike="noStrike" dirty="0">
                        <a:solidFill>
                          <a:schemeClr val="accent1">
                            <a:lumMod val="50000"/>
                          </a:schemeClr>
                        </a:solidFill>
                        <a:effectLst/>
                        <a:latin typeface="Calibri" panose="020F0502020204030204" pitchFamily="34" charset="0"/>
                      </a:endParaRPr>
                    </a:p>
                  </a:txBody>
                  <a:tcPr marL="0" marR="0" marT="0" marB="0" anchor="ctr">
                    <a:noFill/>
                  </a:tcPr>
                </a:tc>
                <a:tc>
                  <a:txBody>
                    <a:bodyPr/>
                    <a:lstStyle/>
                    <a:p>
                      <a:pPr algn="ctr" fontAlgn="b"/>
                      <a:r>
                        <a:rPr lang="en-GB" sz="1500" b="0" u="none" strike="noStrike" kern="1200" dirty="0">
                          <a:solidFill>
                            <a:schemeClr val="accent1">
                              <a:lumMod val="50000"/>
                            </a:schemeClr>
                          </a:solidFill>
                          <a:effectLst/>
                          <a:latin typeface="+mn-lt"/>
                          <a:ea typeface="+mn-ea"/>
                          <a:cs typeface="+mn-cs"/>
                        </a:rPr>
                        <a:t>Direct Mail</a:t>
                      </a:r>
                    </a:p>
                  </a:txBody>
                  <a:tcPr marL="0" marR="0" marT="0" marB="0" anchor="ctr">
                    <a:noFill/>
                  </a:tcPr>
                </a:tc>
                <a:extLst>
                  <a:ext uri="{0D108BD9-81ED-4DB2-BD59-A6C34878D82A}">
                    <a16:rowId xmlns:a16="http://schemas.microsoft.com/office/drawing/2014/main" val="2624672233"/>
                  </a:ext>
                </a:extLst>
              </a:tr>
              <a:tr h="308532">
                <a:tc>
                  <a:txBody>
                    <a:bodyPr/>
                    <a:lstStyle/>
                    <a:p>
                      <a:pPr algn="ctr" fontAlgn="b"/>
                      <a:r>
                        <a:rPr lang="en-GB" sz="1500" b="0" u="none" strike="noStrike" dirty="0">
                          <a:solidFill>
                            <a:schemeClr val="accent1">
                              <a:lumMod val="50000"/>
                            </a:schemeClr>
                          </a:solidFill>
                          <a:effectLst/>
                        </a:rPr>
                        <a:t>TV </a:t>
                      </a:r>
                      <a:endParaRPr lang="en-GB" sz="1500" b="0" i="0" u="none" strike="noStrike" dirty="0">
                        <a:solidFill>
                          <a:schemeClr val="accent1">
                            <a:lumMod val="50000"/>
                          </a:schemeClr>
                        </a:solidFill>
                        <a:effectLst/>
                        <a:latin typeface="Calibri" panose="020F0502020204030204" pitchFamily="34" charset="0"/>
                      </a:endParaRPr>
                    </a:p>
                  </a:txBody>
                  <a:tcPr marL="0" marR="0" marT="0" marB="0" anchor="ctr">
                    <a:noFill/>
                  </a:tcPr>
                </a:tc>
                <a:tc>
                  <a:txBody>
                    <a:bodyPr/>
                    <a:lstStyle/>
                    <a:p>
                      <a:pPr algn="ctr" fontAlgn="b"/>
                      <a:endParaRPr lang="en-GB" sz="1600" b="0" i="0" u="none" strike="noStrike" dirty="0">
                        <a:solidFill>
                          <a:schemeClr val="bg1"/>
                        </a:solidFill>
                        <a:effectLst/>
                        <a:latin typeface="+mn-lt"/>
                      </a:endParaRPr>
                    </a:p>
                  </a:txBody>
                  <a:tcPr marL="0" marR="0" marT="0" marB="0" anchor="ctr">
                    <a:solidFill>
                      <a:schemeClr val="bg1"/>
                    </a:solidFill>
                  </a:tcPr>
                </a:tc>
                <a:tc>
                  <a:txBody>
                    <a:bodyPr/>
                    <a:lstStyle/>
                    <a:p>
                      <a:pPr algn="ctr" fontAlgn="b"/>
                      <a:r>
                        <a:rPr lang="en-GB" sz="1600" b="0" i="0" u="none" strike="noStrike" dirty="0">
                          <a:solidFill>
                            <a:schemeClr val="bg1"/>
                          </a:solidFill>
                          <a:effectLst/>
                          <a:latin typeface="+mn-lt"/>
                        </a:rPr>
                        <a:t>20%</a:t>
                      </a:r>
                    </a:p>
                  </a:txBody>
                  <a:tcPr marL="0" marR="0" marT="0" marB="0" anchor="ctr">
                    <a:solidFill>
                      <a:srgbClr val="00B050">
                        <a:alpha val="69804"/>
                      </a:srgbClr>
                    </a:solidFill>
                  </a:tcPr>
                </a:tc>
                <a:tc>
                  <a:txBody>
                    <a:bodyPr/>
                    <a:lstStyle/>
                    <a:p>
                      <a:pPr algn="ctr" fontAlgn="b"/>
                      <a:r>
                        <a:rPr lang="en-GB" sz="1600" b="0" i="0" u="none" strike="noStrike" dirty="0">
                          <a:solidFill>
                            <a:schemeClr val="bg1"/>
                          </a:solidFill>
                          <a:effectLst/>
                          <a:latin typeface="+mn-lt"/>
                        </a:rPr>
                        <a:t>31%</a:t>
                      </a:r>
                    </a:p>
                  </a:txBody>
                  <a:tcPr marL="0" marR="0" marT="0" marB="0" anchor="ctr">
                    <a:solidFill>
                      <a:srgbClr val="00B050"/>
                    </a:solidFill>
                  </a:tcPr>
                </a:tc>
                <a:tc>
                  <a:txBody>
                    <a:bodyPr/>
                    <a:lstStyle/>
                    <a:p>
                      <a:pPr algn="ctr" fontAlgn="b"/>
                      <a:r>
                        <a:rPr lang="en-GB" sz="1600" b="0" i="0" u="none" strike="noStrike" dirty="0">
                          <a:solidFill>
                            <a:schemeClr val="bg1"/>
                          </a:solidFill>
                          <a:effectLst/>
                          <a:latin typeface="+mn-lt"/>
                        </a:rPr>
                        <a:t>31%</a:t>
                      </a:r>
                    </a:p>
                  </a:txBody>
                  <a:tcPr marL="0" marR="0" marT="0" marB="0" anchor="ctr">
                    <a:solidFill>
                      <a:srgbClr val="00B050"/>
                    </a:solidFill>
                  </a:tcPr>
                </a:tc>
                <a:tc>
                  <a:txBody>
                    <a:bodyPr/>
                    <a:lstStyle/>
                    <a:p>
                      <a:pPr algn="ctr" fontAlgn="b"/>
                      <a:r>
                        <a:rPr lang="en-GB" sz="1600" b="0" i="0" u="none" strike="noStrike" dirty="0">
                          <a:solidFill>
                            <a:schemeClr val="bg1"/>
                          </a:solidFill>
                          <a:effectLst/>
                          <a:latin typeface="+mn-lt"/>
                        </a:rPr>
                        <a:t>22%</a:t>
                      </a:r>
                    </a:p>
                  </a:txBody>
                  <a:tcPr marL="0" marR="0" marT="0" marB="0" anchor="ctr">
                    <a:solidFill>
                      <a:srgbClr val="00B050"/>
                    </a:solidFill>
                  </a:tcPr>
                </a:tc>
                <a:tc>
                  <a:txBody>
                    <a:bodyPr/>
                    <a:lstStyle/>
                    <a:p>
                      <a:pPr algn="ctr" fontAlgn="b"/>
                      <a:r>
                        <a:rPr lang="en-GB" sz="1600" b="0" i="0" u="none" strike="noStrike" dirty="0">
                          <a:solidFill>
                            <a:schemeClr val="bg1"/>
                          </a:solidFill>
                          <a:effectLst/>
                          <a:latin typeface="+mn-lt"/>
                        </a:rPr>
                        <a:t>31%</a:t>
                      </a:r>
                    </a:p>
                  </a:txBody>
                  <a:tcPr marL="0" marR="0" marT="0" marB="0" anchor="ctr">
                    <a:solidFill>
                      <a:srgbClr val="00B050"/>
                    </a:solidFill>
                  </a:tcPr>
                </a:tc>
                <a:tc>
                  <a:txBody>
                    <a:bodyPr/>
                    <a:lstStyle/>
                    <a:p>
                      <a:pPr algn="ctr" fontAlgn="b"/>
                      <a:r>
                        <a:rPr lang="en-GB" sz="1600" b="0" i="0" u="none" strike="noStrike" dirty="0">
                          <a:solidFill>
                            <a:schemeClr val="bg1"/>
                          </a:solidFill>
                          <a:effectLst/>
                          <a:latin typeface="+mn-lt"/>
                        </a:rPr>
                        <a:t>31%</a:t>
                      </a:r>
                    </a:p>
                  </a:txBody>
                  <a:tcPr marL="0" marR="0" marT="0" marB="0" anchor="ctr">
                    <a:solidFill>
                      <a:srgbClr val="00B050"/>
                    </a:solidFill>
                  </a:tcPr>
                </a:tc>
                <a:tc>
                  <a:txBody>
                    <a:bodyPr/>
                    <a:lstStyle/>
                    <a:p>
                      <a:pPr algn="ctr" fontAlgn="b"/>
                      <a:r>
                        <a:rPr lang="en-GB" sz="1600" b="0" i="0" u="none" strike="noStrike" dirty="0">
                          <a:solidFill>
                            <a:schemeClr val="bg1"/>
                          </a:solidFill>
                          <a:effectLst/>
                          <a:latin typeface="+mn-lt"/>
                        </a:rPr>
                        <a:t>8%</a:t>
                      </a:r>
                    </a:p>
                  </a:txBody>
                  <a:tcPr marL="0" marR="0" marT="0" marB="0" anchor="ctr">
                    <a:solidFill>
                      <a:srgbClr val="FFC000"/>
                    </a:solidFill>
                  </a:tcPr>
                </a:tc>
                <a:tc>
                  <a:txBody>
                    <a:bodyPr/>
                    <a:lstStyle/>
                    <a:p>
                      <a:pPr algn="ctr" fontAlgn="b"/>
                      <a:r>
                        <a:rPr lang="en-GB" sz="1600" b="0" i="0" u="none" strike="noStrike" dirty="0">
                          <a:solidFill>
                            <a:schemeClr val="bg1"/>
                          </a:solidFill>
                          <a:effectLst/>
                          <a:latin typeface="+mn-lt"/>
                        </a:rPr>
                        <a:t>54%</a:t>
                      </a:r>
                    </a:p>
                  </a:txBody>
                  <a:tcPr marL="0" marR="0" marT="0" marB="0" anchor="ctr">
                    <a:solidFill>
                      <a:srgbClr val="00B050"/>
                    </a:solidFill>
                  </a:tcPr>
                </a:tc>
                <a:tc>
                  <a:txBody>
                    <a:bodyPr/>
                    <a:lstStyle/>
                    <a:p>
                      <a:pPr algn="ctr" fontAlgn="b"/>
                      <a:r>
                        <a:rPr lang="en-GB" sz="1600" b="0" i="0" u="none" strike="noStrike" dirty="0">
                          <a:solidFill>
                            <a:schemeClr val="bg1"/>
                          </a:solidFill>
                          <a:effectLst/>
                          <a:latin typeface="+mn-lt"/>
                        </a:rPr>
                        <a:t>20%</a:t>
                      </a:r>
                    </a:p>
                  </a:txBody>
                  <a:tcPr marL="0" marR="0" marT="0" marB="0" anchor="ctr">
                    <a:solidFill>
                      <a:srgbClr val="00B050"/>
                    </a:solidFill>
                  </a:tcPr>
                </a:tc>
                <a:extLst>
                  <a:ext uri="{0D108BD9-81ED-4DB2-BD59-A6C34878D82A}">
                    <a16:rowId xmlns:a16="http://schemas.microsoft.com/office/drawing/2014/main" val="225803101"/>
                  </a:ext>
                </a:extLst>
              </a:tr>
              <a:tr h="259665">
                <a:tc>
                  <a:txBody>
                    <a:bodyPr/>
                    <a:lstStyle/>
                    <a:p>
                      <a:pPr algn="ctr" fontAlgn="b"/>
                      <a:r>
                        <a:rPr lang="en-GB" sz="1500" b="0" u="none" strike="noStrike" dirty="0">
                          <a:solidFill>
                            <a:schemeClr val="accent1">
                              <a:lumMod val="50000"/>
                            </a:schemeClr>
                          </a:solidFill>
                          <a:effectLst/>
                        </a:rPr>
                        <a:t>Online Video + VOD</a:t>
                      </a:r>
                      <a:endParaRPr lang="en-GB" sz="1500" b="0" i="0" u="none" strike="noStrike" dirty="0">
                        <a:solidFill>
                          <a:schemeClr val="accent1">
                            <a:lumMod val="50000"/>
                          </a:schemeClr>
                        </a:solidFill>
                        <a:effectLst/>
                        <a:latin typeface="Calibri" panose="020F0502020204030204" pitchFamily="34" charset="0"/>
                      </a:endParaRPr>
                    </a:p>
                  </a:txBody>
                  <a:tcPr marL="0" marR="0" marT="0" marB="0" anchor="ctr">
                    <a:noFill/>
                  </a:tcPr>
                </a:tc>
                <a:tc>
                  <a:txBody>
                    <a:bodyPr/>
                    <a:lstStyle/>
                    <a:p>
                      <a:pPr algn="ctr" fontAlgn="b"/>
                      <a:r>
                        <a:rPr lang="en-GB" sz="1600" b="0" i="0" u="none" strike="noStrike" dirty="0">
                          <a:solidFill>
                            <a:schemeClr val="bg1"/>
                          </a:solidFill>
                          <a:effectLst/>
                          <a:latin typeface="+mn-lt"/>
                        </a:rPr>
                        <a:t>3%</a:t>
                      </a:r>
                    </a:p>
                  </a:txBody>
                  <a:tcPr marL="0" marR="0" marT="0" marB="0" anchor="ctr">
                    <a:solidFill>
                      <a:srgbClr val="FA8F54"/>
                    </a:solidFill>
                  </a:tcPr>
                </a:tc>
                <a:tc>
                  <a:txBody>
                    <a:bodyPr/>
                    <a:lstStyle/>
                    <a:p>
                      <a:pPr algn="ctr" fontAlgn="b"/>
                      <a:endParaRPr lang="en-GB" sz="1600" b="0" i="0" u="none" strike="noStrike" dirty="0">
                        <a:solidFill>
                          <a:schemeClr val="bg1"/>
                        </a:solidFill>
                        <a:effectLst/>
                        <a:latin typeface="+mn-lt"/>
                      </a:endParaRPr>
                    </a:p>
                  </a:txBody>
                  <a:tcPr marL="0" marR="0" marT="0" marB="0" anchor="ctr">
                    <a:solidFill>
                      <a:srgbClr val="FFFFFF"/>
                    </a:solidFill>
                  </a:tcPr>
                </a:tc>
                <a:tc>
                  <a:txBody>
                    <a:bodyPr/>
                    <a:lstStyle/>
                    <a:p>
                      <a:pPr algn="ctr" fontAlgn="b"/>
                      <a:r>
                        <a:rPr lang="en-GB" sz="1600" b="0" i="0" u="none" strike="noStrike" dirty="0">
                          <a:solidFill>
                            <a:schemeClr val="bg1"/>
                          </a:solidFill>
                          <a:effectLst/>
                          <a:latin typeface="+mn-lt"/>
                        </a:rPr>
                        <a:t>5%</a:t>
                      </a:r>
                    </a:p>
                  </a:txBody>
                  <a:tcPr marL="0" marR="0" marT="0" marB="0" anchor="ctr">
                    <a:solidFill>
                      <a:srgbClr val="FFC000"/>
                    </a:solidFill>
                  </a:tcPr>
                </a:tc>
                <a:tc>
                  <a:txBody>
                    <a:bodyPr/>
                    <a:lstStyle/>
                    <a:p>
                      <a:pPr marL="0" algn="ctr" defTabSz="914400" rtl="0" eaLnBrk="1" fontAlgn="b" latinLnBrk="0" hangingPunct="1"/>
                      <a:r>
                        <a:rPr lang="en-GB" sz="1600" b="0" i="0" u="none" strike="noStrike" kern="1200" dirty="0">
                          <a:solidFill>
                            <a:schemeClr val="bg1"/>
                          </a:solidFill>
                          <a:effectLst/>
                          <a:latin typeface="+mn-lt"/>
                          <a:ea typeface="+mn-ea"/>
                          <a:cs typeface="+mn-cs"/>
                        </a:rPr>
                        <a:t>2%</a:t>
                      </a:r>
                    </a:p>
                  </a:txBody>
                  <a:tcPr marL="0" marR="0" marT="0" marB="0" anchor="ctr">
                    <a:solidFill>
                      <a:srgbClr val="D20000"/>
                    </a:solidFill>
                  </a:tcPr>
                </a:tc>
                <a:tc>
                  <a:txBody>
                    <a:bodyPr/>
                    <a:lstStyle/>
                    <a:p>
                      <a:pPr algn="ctr" fontAlgn="b"/>
                      <a:r>
                        <a:rPr lang="en-GB" sz="1600" b="0" i="0" u="none" strike="noStrike" dirty="0">
                          <a:solidFill>
                            <a:schemeClr val="bg1"/>
                          </a:solidFill>
                          <a:effectLst/>
                          <a:latin typeface="+mn-lt"/>
                        </a:rPr>
                        <a:t>5%</a:t>
                      </a:r>
                    </a:p>
                  </a:txBody>
                  <a:tcPr marL="0" marR="0" marT="0" marB="0" anchor="ctr">
                    <a:solidFill>
                      <a:srgbClr val="FFC000"/>
                    </a:solidFill>
                  </a:tcPr>
                </a:tc>
                <a:tc>
                  <a:txBody>
                    <a:bodyPr/>
                    <a:lstStyle/>
                    <a:p>
                      <a:pPr algn="ctr" fontAlgn="b"/>
                      <a:r>
                        <a:rPr lang="en-GB" sz="1600" b="0" i="0" u="none" strike="noStrike" dirty="0">
                          <a:solidFill>
                            <a:schemeClr val="bg1"/>
                          </a:solidFill>
                          <a:effectLst/>
                          <a:latin typeface="+mn-lt"/>
                        </a:rPr>
                        <a:t>3%</a:t>
                      </a:r>
                    </a:p>
                  </a:txBody>
                  <a:tcPr marL="0" marR="0" marT="0" marB="0" anchor="ctr">
                    <a:solidFill>
                      <a:srgbClr val="FA8F54"/>
                    </a:solidFill>
                  </a:tcPr>
                </a:tc>
                <a:tc>
                  <a:txBody>
                    <a:bodyPr/>
                    <a:lstStyle/>
                    <a:p>
                      <a:pPr algn="ctr" fontAlgn="b"/>
                      <a:r>
                        <a:rPr lang="en-GB" sz="1600" b="0" i="0" u="none" strike="noStrike" dirty="0">
                          <a:solidFill>
                            <a:schemeClr val="bg1"/>
                          </a:solidFill>
                          <a:effectLst/>
                          <a:latin typeface="+mn-lt"/>
                        </a:rPr>
                        <a:t>12%</a:t>
                      </a:r>
                    </a:p>
                  </a:txBody>
                  <a:tcPr marL="0" marR="0" marT="0" marB="0" anchor="ctr">
                    <a:solidFill>
                      <a:srgbClr val="00B050"/>
                    </a:solidFill>
                  </a:tcPr>
                </a:tc>
                <a:tc>
                  <a:txBody>
                    <a:bodyPr/>
                    <a:lstStyle/>
                    <a:p>
                      <a:pPr algn="ctr" fontAlgn="b"/>
                      <a:r>
                        <a:rPr lang="en-GB" sz="1600" b="0" i="0" u="none" strike="noStrike" dirty="0">
                          <a:solidFill>
                            <a:schemeClr val="bg1"/>
                          </a:solidFill>
                          <a:effectLst/>
                          <a:latin typeface="+mn-lt"/>
                        </a:rPr>
                        <a:t>1%</a:t>
                      </a:r>
                    </a:p>
                  </a:txBody>
                  <a:tcPr marL="0" marR="0" marT="0" marB="0" anchor="ctr">
                    <a:solidFill>
                      <a:srgbClr val="D20000"/>
                    </a:solidFill>
                  </a:tcPr>
                </a:tc>
                <a:tc>
                  <a:txBody>
                    <a:bodyPr/>
                    <a:lstStyle/>
                    <a:p>
                      <a:pPr algn="ctr" fontAlgn="b"/>
                      <a:r>
                        <a:rPr lang="en-GB" sz="1600" b="0" i="0" u="none" strike="noStrike" dirty="0">
                          <a:solidFill>
                            <a:schemeClr val="bg1"/>
                          </a:solidFill>
                          <a:effectLst/>
                          <a:latin typeface="+mn-lt"/>
                        </a:rPr>
                        <a:t>7%</a:t>
                      </a:r>
                    </a:p>
                  </a:txBody>
                  <a:tcPr marL="0" marR="0" marT="0" marB="0" anchor="ctr">
                    <a:solidFill>
                      <a:srgbClr val="FFC000"/>
                    </a:solidFill>
                  </a:tcPr>
                </a:tc>
                <a:tc>
                  <a:txBody>
                    <a:bodyPr/>
                    <a:lstStyle/>
                    <a:p>
                      <a:pPr algn="ctr" fontAlgn="b"/>
                      <a:r>
                        <a:rPr lang="en-GB" sz="1600" b="0" i="0" u="none" strike="noStrike" dirty="0">
                          <a:solidFill>
                            <a:schemeClr val="bg1"/>
                          </a:solidFill>
                          <a:effectLst/>
                          <a:latin typeface="+mn-lt"/>
                        </a:rPr>
                        <a:t>2%</a:t>
                      </a:r>
                    </a:p>
                  </a:txBody>
                  <a:tcPr marL="0" marR="0" marT="0" marB="0" anchor="ctr">
                    <a:solidFill>
                      <a:srgbClr val="D20000"/>
                    </a:solidFill>
                  </a:tcPr>
                </a:tc>
                <a:extLst>
                  <a:ext uri="{0D108BD9-81ED-4DB2-BD59-A6C34878D82A}">
                    <a16:rowId xmlns:a16="http://schemas.microsoft.com/office/drawing/2014/main" val="1593841085"/>
                  </a:ext>
                </a:extLst>
              </a:tr>
              <a:tr h="308532">
                <a:tc>
                  <a:txBody>
                    <a:bodyPr/>
                    <a:lstStyle/>
                    <a:p>
                      <a:pPr algn="ctr" fontAlgn="b"/>
                      <a:r>
                        <a:rPr lang="en-GB" sz="1500" b="0" i="0" u="none" strike="noStrike" dirty="0">
                          <a:solidFill>
                            <a:schemeClr val="accent1">
                              <a:lumMod val="50000"/>
                            </a:schemeClr>
                          </a:solidFill>
                          <a:effectLst/>
                          <a:latin typeface="+mn-lt"/>
                        </a:rPr>
                        <a:t>Social Media</a:t>
                      </a:r>
                    </a:p>
                  </a:txBody>
                  <a:tcPr marL="0" marR="0" marT="0" marB="0" anchor="ctr">
                    <a:noFill/>
                  </a:tcPr>
                </a:tc>
                <a:tc>
                  <a:txBody>
                    <a:bodyPr/>
                    <a:lstStyle/>
                    <a:p>
                      <a:pPr algn="ctr" fontAlgn="b"/>
                      <a:r>
                        <a:rPr lang="en-GB" sz="1600" b="0" i="0" u="none" strike="noStrike" dirty="0">
                          <a:solidFill>
                            <a:schemeClr val="bg1"/>
                          </a:solidFill>
                          <a:effectLst/>
                          <a:latin typeface="+mn-lt"/>
                        </a:rPr>
                        <a:t>2%</a:t>
                      </a:r>
                    </a:p>
                  </a:txBody>
                  <a:tcPr marL="0" marR="0" marT="0" marB="0" anchor="ctr">
                    <a:solidFill>
                      <a:srgbClr val="D20000"/>
                    </a:solidFill>
                  </a:tcPr>
                </a:tc>
                <a:tc>
                  <a:txBody>
                    <a:bodyPr/>
                    <a:lstStyle/>
                    <a:p>
                      <a:pPr algn="ctr" fontAlgn="b"/>
                      <a:r>
                        <a:rPr lang="en-GB" sz="1600" b="0" i="0" u="none" strike="noStrike" dirty="0">
                          <a:solidFill>
                            <a:schemeClr val="bg1"/>
                          </a:solidFill>
                          <a:effectLst/>
                          <a:latin typeface="+mn-lt"/>
                        </a:rPr>
                        <a:t>2%</a:t>
                      </a:r>
                    </a:p>
                  </a:txBody>
                  <a:tcPr marL="0" marR="0" marT="0" marB="0" anchor="ctr">
                    <a:solidFill>
                      <a:srgbClr val="D20000"/>
                    </a:solidFill>
                  </a:tcPr>
                </a:tc>
                <a:tc>
                  <a:txBody>
                    <a:bodyPr/>
                    <a:lstStyle/>
                    <a:p>
                      <a:pPr algn="ctr" fontAlgn="b"/>
                      <a:endParaRPr lang="en-GB" sz="1600" b="0" i="0" u="none" strike="noStrike" dirty="0">
                        <a:solidFill>
                          <a:schemeClr val="bg1"/>
                        </a:solidFill>
                        <a:effectLst/>
                        <a:latin typeface="+mn-lt"/>
                      </a:endParaRPr>
                    </a:p>
                  </a:txBody>
                  <a:tcPr marL="0" marR="0" marT="0" marB="0" anchor="ctr">
                    <a:solidFill>
                      <a:srgbClr val="FFFFFF"/>
                    </a:solidFill>
                  </a:tcPr>
                </a:tc>
                <a:tc>
                  <a:txBody>
                    <a:bodyPr/>
                    <a:lstStyle/>
                    <a:p>
                      <a:pPr marL="0" algn="ctr" defTabSz="914400" rtl="0" eaLnBrk="1" fontAlgn="b" latinLnBrk="0" hangingPunct="1"/>
                      <a:r>
                        <a:rPr lang="en-GB" sz="1600" b="0" i="0" u="none" strike="noStrike" kern="1200" dirty="0">
                          <a:solidFill>
                            <a:schemeClr val="bg1"/>
                          </a:solidFill>
                          <a:effectLst/>
                          <a:latin typeface="+mn-lt"/>
                          <a:ea typeface="+mn-ea"/>
                          <a:cs typeface="+mn-cs"/>
                        </a:rPr>
                        <a:t>2%</a:t>
                      </a:r>
                    </a:p>
                  </a:txBody>
                  <a:tcPr marL="0" marR="0" marT="0" marB="0" anchor="ctr">
                    <a:solidFill>
                      <a:srgbClr val="D20000"/>
                    </a:solidFill>
                  </a:tcPr>
                </a:tc>
                <a:tc>
                  <a:txBody>
                    <a:bodyPr/>
                    <a:lstStyle/>
                    <a:p>
                      <a:pPr algn="ctr" fontAlgn="b"/>
                      <a:r>
                        <a:rPr lang="en-GB" sz="1600" b="0" i="0" u="none" strike="noStrike" dirty="0">
                          <a:solidFill>
                            <a:schemeClr val="bg1"/>
                          </a:solidFill>
                          <a:effectLst/>
                          <a:latin typeface="+mn-lt"/>
                        </a:rPr>
                        <a:t>3%</a:t>
                      </a:r>
                    </a:p>
                  </a:txBody>
                  <a:tcPr marL="0" marR="0" marT="0" marB="0" anchor="ctr">
                    <a:solidFill>
                      <a:srgbClr val="FA8F54"/>
                    </a:solidFill>
                  </a:tcPr>
                </a:tc>
                <a:tc>
                  <a:txBody>
                    <a:bodyPr/>
                    <a:lstStyle/>
                    <a:p>
                      <a:pPr algn="ctr" fontAlgn="b"/>
                      <a:r>
                        <a:rPr lang="en-GB" sz="1600" b="0" i="0" u="none" strike="noStrike" dirty="0">
                          <a:solidFill>
                            <a:schemeClr val="bg1"/>
                          </a:solidFill>
                          <a:effectLst/>
                          <a:latin typeface="+mn-lt"/>
                        </a:rPr>
                        <a:t>2%</a:t>
                      </a:r>
                    </a:p>
                  </a:txBody>
                  <a:tcPr marL="0" marR="0" marT="0" marB="0" anchor="ctr">
                    <a:solidFill>
                      <a:srgbClr val="D20000"/>
                    </a:solidFill>
                  </a:tcPr>
                </a:tc>
                <a:tc>
                  <a:txBody>
                    <a:bodyPr/>
                    <a:lstStyle/>
                    <a:p>
                      <a:pPr algn="ctr" fontAlgn="b"/>
                      <a:r>
                        <a:rPr lang="en-GB" sz="1600" b="0" i="0" u="none" strike="noStrike" dirty="0">
                          <a:solidFill>
                            <a:schemeClr val="bg1"/>
                          </a:solidFill>
                          <a:effectLst/>
                          <a:latin typeface="+mn-lt"/>
                        </a:rPr>
                        <a:t>3%</a:t>
                      </a:r>
                    </a:p>
                  </a:txBody>
                  <a:tcPr marL="0" marR="0" marT="0" marB="0" anchor="ctr">
                    <a:solidFill>
                      <a:srgbClr val="FA8F54"/>
                    </a:solidFill>
                  </a:tcPr>
                </a:tc>
                <a:tc>
                  <a:txBody>
                    <a:bodyPr/>
                    <a:lstStyle/>
                    <a:p>
                      <a:pPr algn="ctr" fontAlgn="b"/>
                      <a:r>
                        <a:rPr lang="en-GB" sz="1600" b="0" i="0" u="none" strike="noStrike" dirty="0">
                          <a:solidFill>
                            <a:schemeClr val="bg1"/>
                          </a:solidFill>
                          <a:effectLst/>
                          <a:latin typeface="+mn-lt"/>
                        </a:rPr>
                        <a:t>1%</a:t>
                      </a:r>
                    </a:p>
                  </a:txBody>
                  <a:tcPr marL="0" marR="0" marT="0" marB="0" anchor="ctr">
                    <a:solidFill>
                      <a:srgbClr val="D20000"/>
                    </a:solidFill>
                  </a:tcPr>
                </a:tc>
                <a:tc>
                  <a:txBody>
                    <a:bodyPr/>
                    <a:lstStyle/>
                    <a:p>
                      <a:pPr algn="ctr" fontAlgn="b"/>
                      <a:r>
                        <a:rPr lang="en-GB" sz="1600" b="0" i="0" u="none" strike="noStrike" dirty="0">
                          <a:solidFill>
                            <a:schemeClr val="bg1"/>
                          </a:solidFill>
                          <a:effectLst/>
                          <a:latin typeface="+mn-lt"/>
                        </a:rPr>
                        <a:t>3%</a:t>
                      </a:r>
                    </a:p>
                  </a:txBody>
                  <a:tcPr marL="0" marR="0" marT="0" marB="0" anchor="ctr">
                    <a:solidFill>
                      <a:srgbClr val="FA8F54"/>
                    </a:solidFill>
                  </a:tcPr>
                </a:tc>
                <a:tc>
                  <a:txBody>
                    <a:bodyPr/>
                    <a:lstStyle/>
                    <a:p>
                      <a:pPr algn="ctr" fontAlgn="b"/>
                      <a:r>
                        <a:rPr lang="en-GB" sz="1600" b="0" i="0" u="none" strike="noStrike" dirty="0">
                          <a:solidFill>
                            <a:schemeClr val="bg1"/>
                          </a:solidFill>
                          <a:effectLst/>
                          <a:latin typeface="+mn-lt"/>
                        </a:rPr>
                        <a:t>1%</a:t>
                      </a:r>
                    </a:p>
                  </a:txBody>
                  <a:tcPr marL="0" marR="0" marT="0" marB="0" anchor="ctr">
                    <a:solidFill>
                      <a:srgbClr val="D20000"/>
                    </a:solidFill>
                  </a:tcPr>
                </a:tc>
                <a:extLst>
                  <a:ext uri="{0D108BD9-81ED-4DB2-BD59-A6C34878D82A}">
                    <a16:rowId xmlns:a16="http://schemas.microsoft.com/office/drawing/2014/main" val="1408474620"/>
                  </a:ext>
                </a:extLst>
              </a:tr>
              <a:tr h="308532">
                <a:tc>
                  <a:txBody>
                    <a:bodyPr/>
                    <a:lstStyle/>
                    <a:p>
                      <a:pPr algn="ctr" fontAlgn="b"/>
                      <a:r>
                        <a:rPr lang="en-GB" sz="1500" b="0" u="none" strike="noStrike" dirty="0">
                          <a:solidFill>
                            <a:schemeClr val="accent1">
                              <a:lumMod val="50000"/>
                            </a:schemeClr>
                          </a:solidFill>
                          <a:effectLst/>
                        </a:rPr>
                        <a:t>Online Display</a:t>
                      </a:r>
                      <a:endParaRPr lang="en-GB" sz="1500" b="0" i="0" u="none" strike="noStrike" dirty="0">
                        <a:solidFill>
                          <a:schemeClr val="accent1">
                            <a:lumMod val="50000"/>
                          </a:schemeClr>
                        </a:solidFill>
                        <a:effectLst/>
                        <a:latin typeface="Calibri" panose="020F0502020204030204" pitchFamily="34" charset="0"/>
                      </a:endParaRPr>
                    </a:p>
                  </a:txBody>
                  <a:tcPr marL="0" marR="0" marT="0" marB="0" anchor="ctr">
                    <a:noFill/>
                  </a:tcPr>
                </a:tc>
                <a:tc>
                  <a:txBody>
                    <a:bodyPr/>
                    <a:lstStyle/>
                    <a:p>
                      <a:pPr algn="ctr" fontAlgn="b"/>
                      <a:r>
                        <a:rPr lang="en-GB" sz="1600" b="0" i="0" u="none" strike="noStrike" dirty="0">
                          <a:solidFill>
                            <a:schemeClr val="bg1"/>
                          </a:solidFill>
                          <a:effectLst/>
                          <a:latin typeface="+mn-lt"/>
                        </a:rPr>
                        <a:t>3%</a:t>
                      </a:r>
                    </a:p>
                  </a:txBody>
                  <a:tcPr marL="0" marR="0" marT="0" marB="0" anchor="ctr">
                    <a:solidFill>
                      <a:srgbClr val="FA8F54"/>
                    </a:solidFill>
                  </a:tcPr>
                </a:tc>
                <a:tc>
                  <a:txBody>
                    <a:bodyPr/>
                    <a:lstStyle/>
                    <a:p>
                      <a:pPr algn="ctr" fontAlgn="b"/>
                      <a:r>
                        <a:rPr lang="en-GB" sz="1600" b="0" i="0" u="none" strike="noStrike" dirty="0">
                          <a:solidFill>
                            <a:schemeClr val="bg1"/>
                          </a:solidFill>
                          <a:effectLst/>
                          <a:latin typeface="+mn-lt"/>
                        </a:rPr>
                        <a:t>4%</a:t>
                      </a:r>
                    </a:p>
                  </a:txBody>
                  <a:tcPr marL="0" marR="0" marT="0" marB="0" anchor="ctr">
                    <a:solidFill>
                      <a:srgbClr val="FA8F54"/>
                    </a:solidFill>
                  </a:tcPr>
                </a:tc>
                <a:tc>
                  <a:txBody>
                    <a:bodyPr/>
                    <a:lstStyle/>
                    <a:p>
                      <a:pPr algn="ctr" fontAlgn="b"/>
                      <a:r>
                        <a:rPr lang="en-GB" sz="1600" b="0" i="0" u="none" strike="noStrike" dirty="0">
                          <a:solidFill>
                            <a:schemeClr val="bg1"/>
                          </a:solidFill>
                          <a:effectLst/>
                          <a:latin typeface="+mn-lt"/>
                        </a:rPr>
                        <a:t>4%</a:t>
                      </a:r>
                    </a:p>
                  </a:txBody>
                  <a:tcPr marL="0" marR="0" marT="0" marB="0" anchor="ctr">
                    <a:solidFill>
                      <a:srgbClr val="FA8F54"/>
                    </a:solidFill>
                  </a:tcPr>
                </a:tc>
                <a:tc>
                  <a:txBody>
                    <a:bodyPr/>
                    <a:lstStyle/>
                    <a:p>
                      <a:pPr marL="0" algn="ctr" defTabSz="914400" rtl="0" eaLnBrk="1" fontAlgn="b" latinLnBrk="0" hangingPunct="1"/>
                      <a:endParaRPr lang="en-GB" sz="1600" b="0" i="0" u="none" strike="noStrike" kern="1200" dirty="0">
                        <a:solidFill>
                          <a:schemeClr val="bg1"/>
                        </a:solidFill>
                        <a:effectLst/>
                        <a:latin typeface="+mn-lt"/>
                        <a:ea typeface="+mn-ea"/>
                        <a:cs typeface="+mn-cs"/>
                      </a:endParaRPr>
                    </a:p>
                  </a:txBody>
                  <a:tcPr marL="0" marR="0" marT="0" marB="0" anchor="ctr">
                    <a:solidFill>
                      <a:srgbClr val="FFFFFF"/>
                    </a:solidFill>
                  </a:tcPr>
                </a:tc>
                <a:tc>
                  <a:txBody>
                    <a:bodyPr/>
                    <a:lstStyle/>
                    <a:p>
                      <a:pPr algn="ctr" fontAlgn="b"/>
                      <a:r>
                        <a:rPr lang="en-GB" sz="1600" b="0" i="0" u="none" strike="noStrike" dirty="0">
                          <a:solidFill>
                            <a:schemeClr val="bg1"/>
                          </a:solidFill>
                          <a:effectLst/>
                          <a:latin typeface="+mn-lt"/>
                        </a:rPr>
                        <a:t>4%</a:t>
                      </a:r>
                    </a:p>
                  </a:txBody>
                  <a:tcPr marL="0" marR="0" marT="0" marB="0" anchor="ctr">
                    <a:solidFill>
                      <a:srgbClr val="FA8F54"/>
                    </a:solidFill>
                  </a:tcPr>
                </a:tc>
                <a:tc>
                  <a:txBody>
                    <a:bodyPr/>
                    <a:lstStyle/>
                    <a:p>
                      <a:pPr algn="ctr" fontAlgn="b"/>
                      <a:r>
                        <a:rPr lang="en-GB" sz="1600" b="0" i="0" u="none" strike="noStrike" dirty="0">
                          <a:solidFill>
                            <a:schemeClr val="bg1"/>
                          </a:solidFill>
                          <a:effectLst/>
                          <a:latin typeface="+mn-lt"/>
                        </a:rPr>
                        <a:t>3%</a:t>
                      </a:r>
                    </a:p>
                  </a:txBody>
                  <a:tcPr marL="0" marR="0" marT="0" marB="0" anchor="ctr">
                    <a:solidFill>
                      <a:srgbClr val="FA8F54"/>
                    </a:solidFill>
                  </a:tcPr>
                </a:tc>
                <a:tc>
                  <a:txBody>
                    <a:bodyPr/>
                    <a:lstStyle/>
                    <a:p>
                      <a:pPr algn="ctr" fontAlgn="b"/>
                      <a:r>
                        <a:rPr lang="en-GB" sz="1600" b="0" i="0" u="none" strike="noStrike" dirty="0">
                          <a:solidFill>
                            <a:schemeClr val="bg1"/>
                          </a:solidFill>
                          <a:effectLst/>
                          <a:latin typeface="+mn-lt"/>
                        </a:rPr>
                        <a:t>9%</a:t>
                      </a:r>
                    </a:p>
                  </a:txBody>
                  <a:tcPr marL="0" marR="0" marT="0" marB="0" anchor="ctr">
                    <a:solidFill>
                      <a:srgbClr val="47C482"/>
                    </a:solidFill>
                  </a:tcPr>
                </a:tc>
                <a:tc>
                  <a:txBody>
                    <a:bodyPr/>
                    <a:lstStyle/>
                    <a:p>
                      <a:pPr algn="ctr" fontAlgn="b"/>
                      <a:r>
                        <a:rPr lang="en-GB" sz="1600" b="0" i="0" u="none" strike="noStrike" dirty="0">
                          <a:solidFill>
                            <a:schemeClr val="bg1"/>
                          </a:solidFill>
                          <a:effectLst/>
                          <a:latin typeface="+mn-lt"/>
                        </a:rPr>
                        <a:t>3%</a:t>
                      </a:r>
                    </a:p>
                  </a:txBody>
                  <a:tcPr marL="0" marR="0" marT="0" marB="0" anchor="ctr">
                    <a:solidFill>
                      <a:srgbClr val="FA8F54"/>
                    </a:solidFill>
                  </a:tcPr>
                </a:tc>
                <a:tc>
                  <a:txBody>
                    <a:bodyPr/>
                    <a:lstStyle/>
                    <a:p>
                      <a:pPr algn="ctr" fontAlgn="b"/>
                      <a:r>
                        <a:rPr lang="en-GB" sz="1600" b="0" i="0" u="none" strike="noStrike" dirty="0">
                          <a:solidFill>
                            <a:schemeClr val="bg1"/>
                          </a:solidFill>
                          <a:effectLst/>
                          <a:latin typeface="+mn-lt"/>
                        </a:rPr>
                        <a:t>11%</a:t>
                      </a:r>
                    </a:p>
                  </a:txBody>
                  <a:tcPr marL="0" marR="0" marT="0" marB="0" anchor="ctr">
                    <a:solidFill>
                      <a:srgbClr val="47C482"/>
                    </a:solidFill>
                  </a:tcPr>
                </a:tc>
                <a:tc>
                  <a:txBody>
                    <a:bodyPr/>
                    <a:lstStyle/>
                    <a:p>
                      <a:pPr algn="ctr" fontAlgn="b"/>
                      <a:r>
                        <a:rPr lang="en-GB" sz="1600" b="0" i="0" u="none" strike="noStrike" dirty="0">
                          <a:solidFill>
                            <a:schemeClr val="bg1"/>
                          </a:solidFill>
                          <a:effectLst/>
                          <a:latin typeface="+mn-lt"/>
                        </a:rPr>
                        <a:t>4%</a:t>
                      </a:r>
                    </a:p>
                  </a:txBody>
                  <a:tcPr marL="0" marR="0" marT="0" marB="0" anchor="ctr">
                    <a:solidFill>
                      <a:srgbClr val="FA8F54"/>
                    </a:solidFill>
                  </a:tcPr>
                </a:tc>
                <a:extLst>
                  <a:ext uri="{0D108BD9-81ED-4DB2-BD59-A6C34878D82A}">
                    <a16:rowId xmlns:a16="http://schemas.microsoft.com/office/drawing/2014/main" val="2072119534"/>
                  </a:ext>
                </a:extLst>
              </a:tr>
              <a:tr h="308532">
                <a:tc>
                  <a:txBody>
                    <a:bodyPr/>
                    <a:lstStyle/>
                    <a:p>
                      <a:pPr algn="ctr" fontAlgn="b"/>
                      <a:r>
                        <a:rPr lang="en-GB" sz="1500" b="0" u="none" strike="noStrike" dirty="0">
                          <a:solidFill>
                            <a:schemeClr val="accent1">
                              <a:lumMod val="50000"/>
                            </a:schemeClr>
                          </a:solidFill>
                          <a:effectLst/>
                        </a:rPr>
                        <a:t>Out of Home</a:t>
                      </a:r>
                      <a:endParaRPr lang="en-GB" sz="1500" b="0" i="0" u="none" strike="noStrike" dirty="0">
                        <a:solidFill>
                          <a:schemeClr val="accent1">
                            <a:lumMod val="50000"/>
                          </a:schemeClr>
                        </a:solidFill>
                        <a:effectLst/>
                        <a:latin typeface="Calibri" panose="020F0502020204030204" pitchFamily="34" charset="0"/>
                      </a:endParaRPr>
                    </a:p>
                  </a:txBody>
                  <a:tcPr marL="0" marR="0" marT="0" marB="0" anchor="ctr">
                    <a:noFill/>
                  </a:tcPr>
                </a:tc>
                <a:tc>
                  <a:txBody>
                    <a:bodyPr/>
                    <a:lstStyle/>
                    <a:p>
                      <a:pPr algn="ctr" fontAlgn="b"/>
                      <a:r>
                        <a:rPr lang="en-GB" sz="1600" b="0" i="0" u="none" strike="noStrike" dirty="0">
                          <a:solidFill>
                            <a:schemeClr val="bg1"/>
                          </a:solidFill>
                          <a:effectLst/>
                          <a:latin typeface="+mn-lt"/>
                        </a:rPr>
                        <a:t>6%</a:t>
                      </a:r>
                    </a:p>
                  </a:txBody>
                  <a:tcPr marL="0" marR="0" marT="0" marB="0" anchor="ctr">
                    <a:solidFill>
                      <a:srgbClr val="FFC000"/>
                    </a:solidFill>
                  </a:tcPr>
                </a:tc>
                <a:tc>
                  <a:txBody>
                    <a:bodyPr/>
                    <a:lstStyle/>
                    <a:p>
                      <a:pPr algn="ctr" fontAlgn="b"/>
                      <a:r>
                        <a:rPr lang="en-GB" sz="1600" b="0" i="0" u="none" strike="noStrike" dirty="0">
                          <a:solidFill>
                            <a:schemeClr val="bg1"/>
                          </a:solidFill>
                          <a:effectLst/>
                          <a:latin typeface="+mn-lt"/>
                        </a:rPr>
                        <a:t>8%</a:t>
                      </a:r>
                    </a:p>
                  </a:txBody>
                  <a:tcPr marL="0" marR="0" marT="0" marB="0" anchor="ctr">
                    <a:solidFill>
                      <a:srgbClr val="FFC000"/>
                    </a:solidFill>
                  </a:tcPr>
                </a:tc>
                <a:tc>
                  <a:txBody>
                    <a:bodyPr/>
                    <a:lstStyle/>
                    <a:p>
                      <a:pPr algn="ctr" fontAlgn="b"/>
                      <a:r>
                        <a:rPr lang="en-GB" sz="1600" b="0" i="0" u="none" strike="noStrike" dirty="0">
                          <a:solidFill>
                            <a:schemeClr val="bg1"/>
                          </a:solidFill>
                          <a:effectLst/>
                          <a:latin typeface="+mn-lt"/>
                        </a:rPr>
                        <a:t>9%</a:t>
                      </a:r>
                    </a:p>
                  </a:txBody>
                  <a:tcPr marL="0" marR="0" marT="0" marB="0" anchor="ctr">
                    <a:solidFill>
                      <a:srgbClr val="47C482"/>
                    </a:solidFill>
                  </a:tcPr>
                </a:tc>
                <a:tc>
                  <a:txBody>
                    <a:bodyPr/>
                    <a:lstStyle/>
                    <a:p>
                      <a:pPr algn="ctr" fontAlgn="b"/>
                      <a:r>
                        <a:rPr lang="en-GB" sz="1600" b="0" i="0" u="none" strike="noStrike" dirty="0">
                          <a:solidFill>
                            <a:schemeClr val="bg1"/>
                          </a:solidFill>
                          <a:effectLst/>
                          <a:latin typeface="+mn-lt"/>
                        </a:rPr>
                        <a:t>8%</a:t>
                      </a:r>
                    </a:p>
                  </a:txBody>
                  <a:tcPr marL="0" marR="0" marT="0" marB="0" anchor="ctr">
                    <a:solidFill>
                      <a:srgbClr val="FFC000"/>
                    </a:solidFill>
                  </a:tcPr>
                </a:tc>
                <a:tc>
                  <a:txBody>
                    <a:bodyPr/>
                    <a:lstStyle/>
                    <a:p>
                      <a:pPr algn="ctr" fontAlgn="b"/>
                      <a:endParaRPr lang="en-GB" sz="1600" b="0" i="0" u="none" strike="noStrike" dirty="0">
                        <a:solidFill>
                          <a:schemeClr val="bg1"/>
                        </a:solidFill>
                        <a:effectLst/>
                        <a:latin typeface="+mn-lt"/>
                      </a:endParaRPr>
                    </a:p>
                  </a:txBody>
                  <a:tcPr marL="0" marR="0" marT="0" marB="0" anchor="ctr">
                    <a:solidFill>
                      <a:srgbClr val="FFFFFF"/>
                    </a:solidFill>
                  </a:tcPr>
                </a:tc>
                <a:tc>
                  <a:txBody>
                    <a:bodyPr/>
                    <a:lstStyle/>
                    <a:p>
                      <a:pPr algn="ctr" fontAlgn="b"/>
                      <a:r>
                        <a:rPr lang="en-GB" sz="1600" b="0" i="0" u="none" strike="noStrike" dirty="0">
                          <a:solidFill>
                            <a:schemeClr val="bg1"/>
                          </a:solidFill>
                          <a:effectLst/>
                          <a:latin typeface="+mn-lt"/>
                        </a:rPr>
                        <a:t>9%</a:t>
                      </a:r>
                    </a:p>
                  </a:txBody>
                  <a:tcPr marL="0" marR="0" marT="0" marB="0" anchor="ctr">
                    <a:solidFill>
                      <a:srgbClr val="47C482"/>
                    </a:solidFill>
                  </a:tcPr>
                </a:tc>
                <a:tc>
                  <a:txBody>
                    <a:bodyPr/>
                    <a:lstStyle/>
                    <a:p>
                      <a:pPr algn="ctr" fontAlgn="b"/>
                      <a:r>
                        <a:rPr lang="en-GB" sz="1600" b="0" i="0" u="none" strike="noStrike" dirty="0">
                          <a:solidFill>
                            <a:schemeClr val="bg1"/>
                          </a:solidFill>
                          <a:effectLst/>
                          <a:latin typeface="+mn-lt"/>
                        </a:rPr>
                        <a:t>11%</a:t>
                      </a:r>
                    </a:p>
                  </a:txBody>
                  <a:tcPr marL="0" marR="0" marT="0" marB="0" anchor="ctr">
                    <a:solidFill>
                      <a:srgbClr val="47C482"/>
                    </a:solidFill>
                  </a:tcPr>
                </a:tc>
                <a:tc>
                  <a:txBody>
                    <a:bodyPr/>
                    <a:lstStyle/>
                    <a:p>
                      <a:pPr algn="ctr" fontAlgn="b"/>
                      <a:r>
                        <a:rPr lang="en-GB" sz="1600" b="0" i="0" u="none" strike="noStrike" dirty="0">
                          <a:solidFill>
                            <a:schemeClr val="bg1"/>
                          </a:solidFill>
                          <a:effectLst/>
                          <a:latin typeface="+mn-lt"/>
                        </a:rPr>
                        <a:t>1%</a:t>
                      </a:r>
                    </a:p>
                  </a:txBody>
                  <a:tcPr marL="0" marR="0" marT="0" marB="0" anchor="ctr">
                    <a:solidFill>
                      <a:srgbClr val="D20000"/>
                    </a:solidFill>
                  </a:tcPr>
                </a:tc>
                <a:tc>
                  <a:txBody>
                    <a:bodyPr/>
                    <a:lstStyle/>
                    <a:p>
                      <a:pPr algn="ctr" fontAlgn="b"/>
                      <a:r>
                        <a:rPr lang="en-GB" sz="1600" b="0" i="0" u="none" strike="noStrike" dirty="0">
                          <a:solidFill>
                            <a:schemeClr val="bg1"/>
                          </a:solidFill>
                          <a:effectLst/>
                          <a:latin typeface="+mn-lt"/>
                        </a:rPr>
                        <a:t>3%</a:t>
                      </a:r>
                    </a:p>
                  </a:txBody>
                  <a:tcPr marL="0" marR="0" marT="0" marB="0" anchor="ctr">
                    <a:solidFill>
                      <a:srgbClr val="FA8F54"/>
                    </a:solidFill>
                  </a:tcPr>
                </a:tc>
                <a:tc>
                  <a:txBody>
                    <a:bodyPr/>
                    <a:lstStyle/>
                    <a:p>
                      <a:pPr algn="ctr" fontAlgn="b"/>
                      <a:r>
                        <a:rPr lang="en-GB" sz="1600" b="0" i="0" u="none" strike="noStrike" dirty="0">
                          <a:solidFill>
                            <a:schemeClr val="bg1"/>
                          </a:solidFill>
                          <a:effectLst/>
                          <a:latin typeface="+mn-lt"/>
                        </a:rPr>
                        <a:t>1%</a:t>
                      </a:r>
                    </a:p>
                  </a:txBody>
                  <a:tcPr marL="0" marR="0" marT="0" marB="0" anchor="ctr">
                    <a:solidFill>
                      <a:srgbClr val="D20000"/>
                    </a:solidFill>
                  </a:tcPr>
                </a:tc>
                <a:extLst>
                  <a:ext uri="{0D108BD9-81ED-4DB2-BD59-A6C34878D82A}">
                    <a16:rowId xmlns:a16="http://schemas.microsoft.com/office/drawing/2014/main" val="1110325166"/>
                  </a:ext>
                </a:extLst>
              </a:tr>
              <a:tr h="308532">
                <a:tc>
                  <a:txBody>
                    <a:bodyPr/>
                    <a:lstStyle/>
                    <a:p>
                      <a:pPr algn="ctr" fontAlgn="b"/>
                      <a:r>
                        <a:rPr lang="en-GB" sz="1500" b="0" u="none" strike="noStrike" dirty="0">
                          <a:solidFill>
                            <a:schemeClr val="accent1">
                              <a:lumMod val="50000"/>
                            </a:schemeClr>
                          </a:solidFill>
                          <a:effectLst/>
                        </a:rPr>
                        <a:t>Radio</a:t>
                      </a:r>
                      <a:endParaRPr lang="en-GB" sz="1500" b="0" i="0" u="none" strike="noStrike" dirty="0">
                        <a:solidFill>
                          <a:schemeClr val="accent1">
                            <a:lumMod val="50000"/>
                          </a:schemeClr>
                        </a:solidFill>
                        <a:effectLst/>
                        <a:latin typeface="Calibri" panose="020F0502020204030204" pitchFamily="34" charset="0"/>
                      </a:endParaRPr>
                    </a:p>
                  </a:txBody>
                  <a:tcPr marL="0" marR="0" marT="0" marB="0" anchor="ctr">
                    <a:noFill/>
                  </a:tcPr>
                </a:tc>
                <a:tc>
                  <a:txBody>
                    <a:bodyPr/>
                    <a:lstStyle/>
                    <a:p>
                      <a:pPr algn="ctr" fontAlgn="b"/>
                      <a:r>
                        <a:rPr lang="en-GB" sz="1600" b="0" i="0" u="none" strike="noStrike" dirty="0">
                          <a:solidFill>
                            <a:schemeClr val="bg1"/>
                          </a:solidFill>
                          <a:effectLst/>
                          <a:latin typeface="+mn-lt"/>
                        </a:rPr>
                        <a:t>4%</a:t>
                      </a:r>
                    </a:p>
                  </a:txBody>
                  <a:tcPr marL="0" marR="0" marT="0" marB="0" anchor="ctr">
                    <a:solidFill>
                      <a:srgbClr val="FA8F54"/>
                    </a:solidFill>
                  </a:tcPr>
                </a:tc>
                <a:tc>
                  <a:txBody>
                    <a:bodyPr/>
                    <a:lstStyle/>
                    <a:p>
                      <a:pPr algn="ctr" fontAlgn="b"/>
                      <a:r>
                        <a:rPr lang="en-GB" sz="1600" b="0" i="0" u="none" strike="noStrike" dirty="0">
                          <a:solidFill>
                            <a:schemeClr val="bg1"/>
                          </a:solidFill>
                          <a:effectLst/>
                          <a:latin typeface="+mn-lt"/>
                        </a:rPr>
                        <a:t>4%</a:t>
                      </a:r>
                    </a:p>
                  </a:txBody>
                  <a:tcPr marL="0" marR="0" marT="0" marB="0" anchor="ctr">
                    <a:solidFill>
                      <a:srgbClr val="FA8F54"/>
                    </a:solidFill>
                  </a:tcPr>
                </a:tc>
                <a:tc>
                  <a:txBody>
                    <a:bodyPr/>
                    <a:lstStyle/>
                    <a:p>
                      <a:pPr algn="ctr" fontAlgn="b"/>
                      <a:r>
                        <a:rPr lang="en-GB" sz="1600" b="0" i="0" u="none" strike="noStrike" dirty="0">
                          <a:solidFill>
                            <a:schemeClr val="bg1"/>
                          </a:solidFill>
                          <a:effectLst/>
                          <a:latin typeface="+mn-lt"/>
                        </a:rPr>
                        <a:t>4%</a:t>
                      </a:r>
                    </a:p>
                  </a:txBody>
                  <a:tcPr marL="0" marR="0" marT="0" marB="0" anchor="ctr">
                    <a:solidFill>
                      <a:srgbClr val="FA8F54"/>
                    </a:solidFill>
                  </a:tcPr>
                </a:tc>
                <a:tc>
                  <a:txBody>
                    <a:bodyPr/>
                    <a:lstStyle/>
                    <a:p>
                      <a:pPr algn="ctr" fontAlgn="b"/>
                      <a:r>
                        <a:rPr lang="en-GB" sz="1600" b="0" i="0" u="none" strike="noStrike" dirty="0">
                          <a:solidFill>
                            <a:schemeClr val="bg1"/>
                          </a:solidFill>
                          <a:effectLst/>
                          <a:latin typeface="+mn-lt"/>
                        </a:rPr>
                        <a:t>6%</a:t>
                      </a:r>
                    </a:p>
                  </a:txBody>
                  <a:tcPr marL="0" marR="0" marT="0" marB="0" anchor="ctr">
                    <a:solidFill>
                      <a:srgbClr val="FFC000"/>
                    </a:solidFill>
                  </a:tcPr>
                </a:tc>
                <a:tc>
                  <a:txBody>
                    <a:bodyPr/>
                    <a:lstStyle/>
                    <a:p>
                      <a:pPr algn="ctr" fontAlgn="b"/>
                      <a:r>
                        <a:rPr lang="en-GB" sz="1600" b="0" i="0" u="none" strike="noStrike" dirty="0">
                          <a:solidFill>
                            <a:schemeClr val="bg1"/>
                          </a:solidFill>
                          <a:effectLst/>
                          <a:latin typeface="+mn-lt"/>
                        </a:rPr>
                        <a:t>4%</a:t>
                      </a:r>
                    </a:p>
                  </a:txBody>
                  <a:tcPr marL="0" marR="0" marT="0" marB="0" anchor="ctr">
                    <a:solidFill>
                      <a:srgbClr val="FA8F54"/>
                    </a:solidFill>
                  </a:tcPr>
                </a:tc>
                <a:tc>
                  <a:txBody>
                    <a:bodyPr/>
                    <a:lstStyle/>
                    <a:p>
                      <a:pPr algn="ctr" fontAlgn="b"/>
                      <a:endParaRPr lang="en-GB" sz="1600" b="0" i="0" u="none" strike="noStrike" dirty="0">
                        <a:solidFill>
                          <a:schemeClr val="bg1"/>
                        </a:solidFill>
                        <a:effectLst/>
                        <a:latin typeface="+mn-lt"/>
                      </a:endParaRPr>
                    </a:p>
                  </a:txBody>
                  <a:tcPr marL="0" marR="0" marT="0" marB="0" anchor="ctr">
                    <a:solidFill>
                      <a:srgbClr val="FFFFFF"/>
                    </a:solidFill>
                  </a:tcPr>
                </a:tc>
                <a:tc>
                  <a:txBody>
                    <a:bodyPr/>
                    <a:lstStyle/>
                    <a:p>
                      <a:pPr algn="ctr" fontAlgn="b"/>
                      <a:r>
                        <a:rPr lang="en-GB" sz="1600" b="0" i="0" u="none" strike="noStrike" dirty="0">
                          <a:solidFill>
                            <a:schemeClr val="bg1"/>
                          </a:solidFill>
                          <a:effectLst/>
                          <a:latin typeface="+mn-lt"/>
                        </a:rPr>
                        <a:t>3%</a:t>
                      </a:r>
                    </a:p>
                  </a:txBody>
                  <a:tcPr marL="0" marR="0" marT="0" marB="0" anchor="ctr">
                    <a:solidFill>
                      <a:srgbClr val="FA8F54"/>
                    </a:solidFill>
                  </a:tcPr>
                </a:tc>
                <a:tc>
                  <a:txBody>
                    <a:bodyPr/>
                    <a:lstStyle/>
                    <a:p>
                      <a:pPr algn="ctr" fontAlgn="b"/>
                      <a:r>
                        <a:rPr lang="en-GB" sz="1600" b="0" i="0" u="none" strike="noStrike" dirty="0">
                          <a:solidFill>
                            <a:schemeClr val="bg1"/>
                          </a:solidFill>
                          <a:effectLst/>
                          <a:latin typeface="+mn-lt"/>
                        </a:rPr>
                        <a:t>2%</a:t>
                      </a:r>
                    </a:p>
                  </a:txBody>
                  <a:tcPr marL="0" marR="0" marT="0" marB="0" anchor="ctr">
                    <a:solidFill>
                      <a:srgbClr val="D20000"/>
                    </a:solidFill>
                  </a:tcPr>
                </a:tc>
                <a:tc>
                  <a:txBody>
                    <a:bodyPr/>
                    <a:lstStyle/>
                    <a:p>
                      <a:pPr algn="ctr" fontAlgn="b"/>
                      <a:r>
                        <a:rPr lang="en-GB" sz="1600" b="0" i="0" u="none" strike="noStrike" dirty="0">
                          <a:solidFill>
                            <a:schemeClr val="bg1"/>
                          </a:solidFill>
                          <a:effectLst/>
                          <a:latin typeface="+mn-lt"/>
                        </a:rPr>
                        <a:t>1%</a:t>
                      </a:r>
                    </a:p>
                  </a:txBody>
                  <a:tcPr marL="0" marR="0" marT="0" marB="0" anchor="ctr">
                    <a:solidFill>
                      <a:srgbClr val="D20000"/>
                    </a:solidFill>
                  </a:tcPr>
                </a:tc>
                <a:tc>
                  <a:txBody>
                    <a:bodyPr/>
                    <a:lstStyle/>
                    <a:p>
                      <a:pPr algn="ctr" fontAlgn="b"/>
                      <a:r>
                        <a:rPr lang="en-GB" sz="1600" b="0" i="0" u="none" strike="noStrike" dirty="0">
                          <a:solidFill>
                            <a:schemeClr val="bg1"/>
                          </a:solidFill>
                          <a:effectLst/>
                          <a:latin typeface="+mn-lt"/>
                        </a:rPr>
                        <a:t>1%</a:t>
                      </a:r>
                    </a:p>
                  </a:txBody>
                  <a:tcPr marL="0" marR="0" marT="0" marB="0" anchor="ctr">
                    <a:solidFill>
                      <a:srgbClr val="D20000"/>
                    </a:solidFill>
                  </a:tcPr>
                </a:tc>
                <a:extLst>
                  <a:ext uri="{0D108BD9-81ED-4DB2-BD59-A6C34878D82A}">
                    <a16:rowId xmlns:a16="http://schemas.microsoft.com/office/drawing/2014/main" val="3101743164"/>
                  </a:ext>
                </a:extLst>
              </a:tr>
              <a:tr h="308532">
                <a:tc>
                  <a:txBody>
                    <a:bodyPr/>
                    <a:lstStyle/>
                    <a:p>
                      <a:pPr algn="ctr" fontAlgn="b"/>
                      <a:r>
                        <a:rPr lang="en-GB" sz="1500" b="0" u="none" strike="noStrike" dirty="0">
                          <a:solidFill>
                            <a:schemeClr val="accent1">
                              <a:lumMod val="50000"/>
                            </a:schemeClr>
                          </a:solidFill>
                          <a:effectLst/>
                        </a:rPr>
                        <a:t>Print</a:t>
                      </a:r>
                      <a:endParaRPr lang="en-GB" sz="1500" b="0" i="0" u="none" strike="noStrike" dirty="0">
                        <a:solidFill>
                          <a:schemeClr val="accent1">
                            <a:lumMod val="50000"/>
                          </a:schemeClr>
                        </a:solidFill>
                        <a:effectLst/>
                        <a:latin typeface="Calibri" panose="020F0502020204030204" pitchFamily="34" charset="0"/>
                      </a:endParaRPr>
                    </a:p>
                  </a:txBody>
                  <a:tcPr marL="0" marR="0" marT="0" marB="0" anchor="ctr">
                    <a:noFill/>
                  </a:tcPr>
                </a:tc>
                <a:tc>
                  <a:txBody>
                    <a:bodyPr/>
                    <a:lstStyle/>
                    <a:p>
                      <a:pPr algn="ctr" fontAlgn="b"/>
                      <a:r>
                        <a:rPr lang="en-GB" sz="1600" b="0" i="0" u="none" strike="noStrike" dirty="0">
                          <a:solidFill>
                            <a:schemeClr val="bg1"/>
                          </a:solidFill>
                          <a:effectLst/>
                          <a:latin typeface="+mn-lt"/>
                        </a:rPr>
                        <a:t>5%</a:t>
                      </a:r>
                    </a:p>
                  </a:txBody>
                  <a:tcPr marL="0" marR="0" marT="0" marB="0" anchor="ctr">
                    <a:solidFill>
                      <a:srgbClr val="FFC000"/>
                    </a:solidFill>
                  </a:tcPr>
                </a:tc>
                <a:tc>
                  <a:txBody>
                    <a:bodyPr/>
                    <a:lstStyle/>
                    <a:p>
                      <a:pPr algn="ctr" fontAlgn="b"/>
                      <a:r>
                        <a:rPr lang="en-GB" sz="1600" b="0" i="0" u="none" strike="noStrike" dirty="0">
                          <a:solidFill>
                            <a:schemeClr val="bg1"/>
                          </a:solidFill>
                          <a:effectLst/>
                          <a:latin typeface="+mn-lt"/>
                        </a:rPr>
                        <a:t>6%</a:t>
                      </a:r>
                    </a:p>
                  </a:txBody>
                  <a:tcPr marL="0" marR="0" marT="0" marB="0" anchor="ctr">
                    <a:solidFill>
                      <a:srgbClr val="FFC000"/>
                    </a:solidFill>
                  </a:tcPr>
                </a:tc>
                <a:tc>
                  <a:txBody>
                    <a:bodyPr/>
                    <a:lstStyle/>
                    <a:p>
                      <a:pPr algn="ctr" fontAlgn="b"/>
                      <a:r>
                        <a:rPr lang="en-GB" sz="1600" b="0" i="0" u="none" strike="noStrike" dirty="0">
                          <a:solidFill>
                            <a:schemeClr val="bg1"/>
                          </a:solidFill>
                          <a:effectLst/>
                          <a:latin typeface="+mn-lt"/>
                        </a:rPr>
                        <a:t>7%</a:t>
                      </a:r>
                    </a:p>
                  </a:txBody>
                  <a:tcPr marL="0" marR="0" marT="0" marB="0" anchor="ctr">
                    <a:solidFill>
                      <a:srgbClr val="FFC000"/>
                    </a:solidFill>
                  </a:tcPr>
                </a:tc>
                <a:tc>
                  <a:txBody>
                    <a:bodyPr/>
                    <a:lstStyle/>
                    <a:p>
                      <a:pPr algn="ctr" fontAlgn="b"/>
                      <a:r>
                        <a:rPr lang="en-GB" sz="1600" b="0" i="0" u="none" strike="noStrike" dirty="0">
                          <a:solidFill>
                            <a:schemeClr val="bg1"/>
                          </a:solidFill>
                          <a:effectLst/>
                          <a:latin typeface="+mn-lt"/>
                        </a:rPr>
                        <a:t>5%</a:t>
                      </a:r>
                    </a:p>
                  </a:txBody>
                  <a:tcPr marL="0" marR="0" marT="0" marB="0" anchor="ctr">
                    <a:solidFill>
                      <a:srgbClr val="FFC000"/>
                    </a:solidFill>
                  </a:tcPr>
                </a:tc>
                <a:tc>
                  <a:txBody>
                    <a:bodyPr/>
                    <a:lstStyle/>
                    <a:p>
                      <a:pPr algn="ctr" fontAlgn="b"/>
                      <a:r>
                        <a:rPr lang="en-GB" sz="1600" b="0" i="0" u="none" strike="noStrike" dirty="0">
                          <a:solidFill>
                            <a:schemeClr val="bg1"/>
                          </a:solidFill>
                          <a:effectLst/>
                          <a:latin typeface="+mn-lt"/>
                        </a:rPr>
                        <a:t>6%</a:t>
                      </a:r>
                    </a:p>
                  </a:txBody>
                  <a:tcPr marL="0" marR="0" marT="0" marB="0" anchor="ctr">
                    <a:solidFill>
                      <a:srgbClr val="FFC000"/>
                    </a:solidFill>
                  </a:tcPr>
                </a:tc>
                <a:tc>
                  <a:txBody>
                    <a:bodyPr/>
                    <a:lstStyle/>
                    <a:p>
                      <a:pPr algn="ctr" fontAlgn="b"/>
                      <a:r>
                        <a:rPr lang="en-GB" sz="1600" b="0" i="0" u="none" strike="noStrike" dirty="0">
                          <a:solidFill>
                            <a:schemeClr val="bg1"/>
                          </a:solidFill>
                          <a:effectLst/>
                          <a:latin typeface="+mn-lt"/>
                        </a:rPr>
                        <a:t>4%</a:t>
                      </a:r>
                    </a:p>
                  </a:txBody>
                  <a:tcPr marL="0" marR="0" marT="0" marB="0" anchor="ctr">
                    <a:solidFill>
                      <a:srgbClr val="FA8F54"/>
                    </a:solidFill>
                  </a:tcPr>
                </a:tc>
                <a:tc>
                  <a:txBody>
                    <a:bodyPr/>
                    <a:lstStyle/>
                    <a:p>
                      <a:pPr algn="ctr" fontAlgn="b"/>
                      <a:endParaRPr lang="en-GB" sz="1600" b="0" i="0" u="none" strike="noStrike" dirty="0">
                        <a:solidFill>
                          <a:schemeClr val="bg1"/>
                        </a:solidFill>
                        <a:effectLst/>
                        <a:latin typeface="+mn-lt"/>
                      </a:endParaRPr>
                    </a:p>
                  </a:txBody>
                  <a:tcPr marL="0" marR="0" marT="0" marB="0" anchor="ctr">
                    <a:solidFill>
                      <a:srgbClr val="FFFFFF"/>
                    </a:solidFill>
                  </a:tcPr>
                </a:tc>
                <a:tc>
                  <a:txBody>
                    <a:bodyPr/>
                    <a:lstStyle/>
                    <a:p>
                      <a:pPr algn="ctr" fontAlgn="b"/>
                      <a:r>
                        <a:rPr lang="en-GB" sz="1600" b="0" i="0" u="none" strike="noStrike" dirty="0">
                          <a:solidFill>
                            <a:schemeClr val="bg1"/>
                          </a:solidFill>
                          <a:effectLst/>
                          <a:latin typeface="+mn-lt"/>
                        </a:rPr>
                        <a:t>4%</a:t>
                      </a:r>
                    </a:p>
                  </a:txBody>
                  <a:tcPr marL="0" marR="0" marT="0" marB="0" anchor="ctr">
                    <a:solidFill>
                      <a:srgbClr val="FA8F54"/>
                    </a:solidFill>
                  </a:tcPr>
                </a:tc>
                <a:tc>
                  <a:txBody>
                    <a:bodyPr/>
                    <a:lstStyle/>
                    <a:p>
                      <a:pPr algn="ctr" fontAlgn="b"/>
                      <a:r>
                        <a:rPr lang="en-GB" sz="1600" b="0" i="0" u="none" strike="noStrike" dirty="0">
                          <a:solidFill>
                            <a:schemeClr val="bg1"/>
                          </a:solidFill>
                          <a:effectLst/>
                          <a:latin typeface="+mn-lt"/>
                        </a:rPr>
                        <a:t>13%</a:t>
                      </a:r>
                    </a:p>
                  </a:txBody>
                  <a:tcPr marL="0" marR="0" marT="0" marB="0" anchor="ctr">
                    <a:solidFill>
                      <a:srgbClr val="47C482"/>
                    </a:solidFill>
                  </a:tcPr>
                </a:tc>
                <a:tc>
                  <a:txBody>
                    <a:bodyPr/>
                    <a:lstStyle/>
                    <a:p>
                      <a:pPr algn="ctr" fontAlgn="b"/>
                      <a:r>
                        <a:rPr lang="en-GB" sz="1600" b="0" i="0" u="none" strike="noStrike" dirty="0">
                          <a:solidFill>
                            <a:schemeClr val="bg1"/>
                          </a:solidFill>
                          <a:effectLst/>
                          <a:latin typeface="+mn-lt"/>
                        </a:rPr>
                        <a:t>7%</a:t>
                      </a:r>
                    </a:p>
                  </a:txBody>
                  <a:tcPr marL="0" marR="0" marT="0" marB="0" anchor="ctr">
                    <a:solidFill>
                      <a:srgbClr val="FFC000"/>
                    </a:solidFill>
                  </a:tcPr>
                </a:tc>
                <a:extLst>
                  <a:ext uri="{0D108BD9-81ED-4DB2-BD59-A6C34878D82A}">
                    <a16:rowId xmlns:a16="http://schemas.microsoft.com/office/drawing/2014/main" val="3128815367"/>
                  </a:ext>
                </a:extLst>
              </a:tr>
              <a:tr h="308532">
                <a:tc>
                  <a:txBody>
                    <a:bodyPr/>
                    <a:lstStyle/>
                    <a:p>
                      <a:pPr algn="ctr" fontAlgn="b"/>
                      <a:r>
                        <a:rPr lang="en-GB" sz="1500" b="0" u="none" strike="noStrike" kern="1200" dirty="0">
                          <a:solidFill>
                            <a:schemeClr val="accent1">
                              <a:lumMod val="50000"/>
                            </a:schemeClr>
                          </a:solidFill>
                          <a:effectLst/>
                          <a:latin typeface="+mn-lt"/>
                          <a:ea typeface="+mn-ea"/>
                          <a:cs typeface="+mn-cs"/>
                        </a:rPr>
                        <a:t>Generic Search</a:t>
                      </a:r>
                    </a:p>
                  </a:txBody>
                  <a:tcPr marL="0" marR="0" marT="0" marB="0" anchor="ctr">
                    <a:noFill/>
                  </a:tcPr>
                </a:tc>
                <a:tc>
                  <a:txBody>
                    <a:bodyPr/>
                    <a:lstStyle/>
                    <a:p>
                      <a:pPr algn="ctr" fontAlgn="b"/>
                      <a:r>
                        <a:rPr lang="en-GB" sz="1600" b="0" i="0" u="none" strike="noStrike" dirty="0">
                          <a:solidFill>
                            <a:schemeClr val="bg1"/>
                          </a:solidFill>
                          <a:effectLst/>
                          <a:latin typeface="+mn-lt"/>
                        </a:rPr>
                        <a:t>3%</a:t>
                      </a:r>
                    </a:p>
                  </a:txBody>
                  <a:tcPr marL="0" marR="0" marT="0" marB="0" anchor="ctr">
                    <a:solidFill>
                      <a:srgbClr val="FA8F54"/>
                    </a:solidFill>
                  </a:tcPr>
                </a:tc>
                <a:tc>
                  <a:txBody>
                    <a:bodyPr/>
                    <a:lstStyle/>
                    <a:p>
                      <a:pPr algn="ctr" fontAlgn="b"/>
                      <a:r>
                        <a:rPr lang="en-GB" sz="1600" b="0" i="0" u="none" strike="noStrike" dirty="0">
                          <a:solidFill>
                            <a:schemeClr val="bg1"/>
                          </a:solidFill>
                          <a:effectLst/>
                          <a:latin typeface="+mn-lt"/>
                        </a:rPr>
                        <a:t>2%</a:t>
                      </a:r>
                    </a:p>
                  </a:txBody>
                  <a:tcPr marL="0" marR="0" marT="0" marB="0" anchor="ctr">
                    <a:solidFill>
                      <a:srgbClr val="D20000"/>
                    </a:solidFill>
                  </a:tcPr>
                </a:tc>
                <a:tc>
                  <a:txBody>
                    <a:bodyPr/>
                    <a:lstStyle/>
                    <a:p>
                      <a:pPr algn="ctr" fontAlgn="b"/>
                      <a:r>
                        <a:rPr lang="en-GB" sz="1600" b="0" i="0" u="none" strike="noStrike" dirty="0">
                          <a:solidFill>
                            <a:schemeClr val="bg1"/>
                          </a:solidFill>
                          <a:effectLst/>
                          <a:latin typeface="+mn-lt"/>
                        </a:rPr>
                        <a:t>4%</a:t>
                      </a:r>
                    </a:p>
                  </a:txBody>
                  <a:tcPr marL="0" marR="0" marT="0" marB="0" anchor="ctr">
                    <a:solidFill>
                      <a:srgbClr val="FA8F54"/>
                    </a:solidFill>
                  </a:tcPr>
                </a:tc>
                <a:tc>
                  <a:txBody>
                    <a:bodyPr/>
                    <a:lstStyle/>
                    <a:p>
                      <a:pPr algn="ctr" fontAlgn="b"/>
                      <a:r>
                        <a:rPr lang="en-GB" sz="1600" b="0" i="0" u="none" strike="noStrike" dirty="0">
                          <a:solidFill>
                            <a:schemeClr val="bg1"/>
                          </a:solidFill>
                          <a:effectLst/>
                          <a:latin typeface="+mn-lt"/>
                        </a:rPr>
                        <a:t>2%</a:t>
                      </a:r>
                    </a:p>
                  </a:txBody>
                  <a:tcPr marL="0" marR="0" marT="0" marB="0" anchor="ctr">
                    <a:solidFill>
                      <a:srgbClr val="D20000"/>
                    </a:solidFill>
                  </a:tcPr>
                </a:tc>
                <a:tc>
                  <a:txBody>
                    <a:bodyPr/>
                    <a:lstStyle/>
                    <a:p>
                      <a:pPr algn="ctr" fontAlgn="b"/>
                      <a:r>
                        <a:rPr lang="en-GB" sz="1600" b="0" i="0" u="none" strike="noStrike" dirty="0">
                          <a:solidFill>
                            <a:schemeClr val="bg1"/>
                          </a:solidFill>
                          <a:effectLst/>
                          <a:latin typeface="+mn-lt"/>
                        </a:rPr>
                        <a:t>2%</a:t>
                      </a:r>
                    </a:p>
                  </a:txBody>
                  <a:tcPr marL="0" marR="0" marT="0" marB="0" anchor="ctr">
                    <a:solidFill>
                      <a:srgbClr val="D20000"/>
                    </a:solidFill>
                  </a:tcPr>
                </a:tc>
                <a:tc>
                  <a:txBody>
                    <a:bodyPr/>
                    <a:lstStyle/>
                    <a:p>
                      <a:pPr algn="ctr" fontAlgn="b"/>
                      <a:r>
                        <a:rPr lang="en-GB" sz="1600" b="0" i="0" u="none" strike="noStrike" dirty="0">
                          <a:solidFill>
                            <a:schemeClr val="bg1"/>
                          </a:solidFill>
                          <a:effectLst/>
                          <a:latin typeface="+mn-lt"/>
                        </a:rPr>
                        <a:t>3%</a:t>
                      </a:r>
                    </a:p>
                  </a:txBody>
                  <a:tcPr marL="0" marR="0" marT="0" marB="0" anchor="ctr">
                    <a:solidFill>
                      <a:srgbClr val="FA8F54"/>
                    </a:solidFill>
                  </a:tcPr>
                </a:tc>
                <a:tc>
                  <a:txBody>
                    <a:bodyPr/>
                    <a:lstStyle/>
                    <a:p>
                      <a:pPr algn="ctr" fontAlgn="b"/>
                      <a:r>
                        <a:rPr lang="en-GB" sz="1600" b="0" i="0" u="none" strike="noStrike" dirty="0">
                          <a:solidFill>
                            <a:schemeClr val="bg1"/>
                          </a:solidFill>
                          <a:effectLst/>
                          <a:latin typeface="+mn-lt"/>
                        </a:rPr>
                        <a:t>7%</a:t>
                      </a:r>
                    </a:p>
                  </a:txBody>
                  <a:tcPr marL="0" marR="0" marT="0" marB="0" anchor="ctr">
                    <a:solidFill>
                      <a:srgbClr val="FFC000"/>
                    </a:solidFill>
                  </a:tcPr>
                </a:tc>
                <a:tc>
                  <a:txBody>
                    <a:bodyPr/>
                    <a:lstStyle/>
                    <a:p>
                      <a:pPr algn="ctr" fontAlgn="b"/>
                      <a:endParaRPr lang="en-GB" sz="1600" b="0" i="0" u="none" strike="noStrike" dirty="0">
                        <a:solidFill>
                          <a:schemeClr val="bg1"/>
                        </a:solidFill>
                        <a:effectLst/>
                        <a:latin typeface="+mn-lt"/>
                      </a:endParaRPr>
                    </a:p>
                  </a:txBody>
                  <a:tcPr marL="0" marR="0" marT="0" marB="0" anchor="ctr">
                    <a:noFill/>
                  </a:tcPr>
                </a:tc>
                <a:tc>
                  <a:txBody>
                    <a:bodyPr/>
                    <a:lstStyle/>
                    <a:p>
                      <a:pPr algn="ctr" fontAlgn="b"/>
                      <a:r>
                        <a:rPr lang="en-GB" sz="1600" b="0" i="0" u="none" strike="noStrike" dirty="0">
                          <a:solidFill>
                            <a:schemeClr val="tx1"/>
                          </a:solidFill>
                          <a:effectLst/>
                          <a:latin typeface="+mn-lt"/>
                        </a:rPr>
                        <a:t>*</a:t>
                      </a:r>
                    </a:p>
                  </a:txBody>
                  <a:tcPr marL="0" marR="0" marT="0" marB="0" anchor="ctr">
                    <a:noFill/>
                  </a:tcPr>
                </a:tc>
                <a:tc>
                  <a:txBody>
                    <a:bodyPr/>
                    <a:lstStyle/>
                    <a:p>
                      <a:pPr algn="ctr" fontAlgn="b"/>
                      <a:r>
                        <a:rPr lang="en-GB" sz="1600" b="0" i="0" u="none" strike="noStrike" dirty="0">
                          <a:solidFill>
                            <a:schemeClr val="bg1"/>
                          </a:solidFill>
                          <a:effectLst/>
                          <a:latin typeface="+mn-lt"/>
                        </a:rPr>
                        <a:t>6%</a:t>
                      </a:r>
                    </a:p>
                  </a:txBody>
                  <a:tcPr marL="0" marR="0" marT="0" marB="0" anchor="ctr">
                    <a:solidFill>
                      <a:srgbClr val="FFC000"/>
                    </a:solidFill>
                  </a:tcPr>
                </a:tc>
                <a:extLst>
                  <a:ext uri="{0D108BD9-81ED-4DB2-BD59-A6C34878D82A}">
                    <a16:rowId xmlns:a16="http://schemas.microsoft.com/office/drawing/2014/main" val="2151068795"/>
                  </a:ext>
                </a:extLst>
              </a:tr>
            </a:tbl>
          </a:graphicData>
        </a:graphic>
      </p:graphicFrame>
      <p:graphicFrame>
        <p:nvGraphicFramePr>
          <p:cNvPr id="18" name="Table 17">
            <a:extLst>
              <a:ext uri="{FF2B5EF4-FFF2-40B4-BE49-F238E27FC236}">
                <a16:creationId xmlns:a16="http://schemas.microsoft.com/office/drawing/2014/main" id="{510A10F9-0901-490D-8D7E-ADCF27549996}"/>
              </a:ext>
            </a:extLst>
          </p:cNvPr>
          <p:cNvGraphicFramePr>
            <a:graphicFrameLocks noGrp="1"/>
          </p:cNvGraphicFramePr>
          <p:nvPr/>
        </p:nvGraphicFramePr>
        <p:xfrm>
          <a:off x="6809747" y="5060315"/>
          <a:ext cx="4896542" cy="304800"/>
        </p:xfrm>
        <a:graphic>
          <a:graphicData uri="http://schemas.openxmlformats.org/drawingml/2006/table">
            <a:tbl>
              <a:tblPr firstRow="1" bandRow="1">
                <a:tableStyleId>{5C22544A-7EE6-4342-B048-85BDC9FD1C3A}</a:tableStyleId>
              </a:tblPr>
              <a:tblGrid>
                <a:gridCol w="860001">
                  <a:extLst>
                    <a:ext uri="{9D8B030D-6E8A-4147-A177-3AD203B41FA5}">
                      <a16:colId xmlns:a16="http://schemas.microsoft.com/office/drawing/2014/main" val="3699302690"/>
                    </a:ext>
                  </a:extLst>
                </a:gridCol>
                <a:gridCol w="807308">
                  <a:extLst>
                    <a:ext uri="{9D8B030D-6E8A-4147-A177-3AD203B41FA5}">
                      <a16:colId xmlns:a16="http://schemas.microsoft.com/office/drawing/2014/main" val="2316634681"/>
                    </a:ext>
                  </a:extLst>
                </a:gridCol>
                <a:gridCol w="816696">
                  <a:extLst>
                    <a:ext uri="{9D8B030D-6E8A-4147-A177-3AD203B41FA5}">
                      <a16:colId xmlns:a16="http://schemas.microsoft.com/office/drawing/2014/main" val="3306074634"/>
                    </a:ext>
                  </a:extLst>
                </a:gridCol>
                <a:gridCol w="797921">
                  <a:extLst>
                    <a:ext uri="{9D8B030D-6E8A-4147-A177-3AD203B41FA5}">
                      <a16:colId xmlns:a16="http://schemas.microsoft.com/office/drawing/2014/main" val="2347257806"/>
                    </a:ext>
                  </a:extLst>
                </a:gridCol>
                <a:gridCol w="798525">
                  <a:extLst>
                    <a:ext uri="{9D8B030D-6E8A-4147-A177-3AD203B41FA5}">
                      <a16:colId xmlns:a16="http://schemas.microsoft.com/office/drawing/2014/main" val="1735959822"/>
                    </a:ext>
                  </a:extLst>
                </a:gridCol>
                <a:gridCol w="816091">
                  <a:extLst>
                    <a:ext uri="{9D8B030D-6E8A-4147-A177-3AD203B41FA5}">
                      <a16:colId xmlns:a16="http://schemas.microsoft.com/office/drawing/2014/main" val="3103020797"/>
                    </a:ext>
                  </a:extLst>
                </a:gridCol>
              </a:tblGrid>
              <a:tr h="304800">
                <a:tc>
                  <a:txBody>
                    <a:bodyPr/>
                    <a:lstStyle/>
                    <a:p>
                      <a:pPr algn="ctr" fontAlgn="b"/>
                      <a:r>
                        <a:rPr lang="en-GB" sz="1500" b="1" i="0" u="none" strike="noStrike" dirty="0">
                          <a:solidFill>
                            <a:schemeClr val="accent1">
                              <a:lumMod val="50000"/>
                            </a:schemeClr>
                          </a:solidFill>
                          <a:effectLst/>
                          <a:latin typeface="+mn-lt"/>
                        </a:rPr>
                        <a:t>Key:</a:t>
                      </a:r>
                    </a:p>
                  </a:txBody>
                  <a:tcPr marL="0" marR="0" marT="0" marB="0" anchor="ctr">
                    <a:solidFill>
                      <a:srgbClr val="FFFFFF"/>
                    </a:solidFill>
                  </a:tcPr>
                </a:tc>
                <a:tc>
                  <a:txBody>
                    <a:bodyPr/>
                    <a:lstStyle/>
                    <a:p>
                      <a:pPr algn="ctr" fontAlgn="b"/>
                      <a:r>
                        <a:rPr lang="en-GB" sz="1500" b="0" i="0" u="none" strike="noStrike" dirty="0">
                          <a:solidFill>
                            <a:schemeClr val="bg1"/>
                          </a:solidFill>
                          <a:effectLst/>
                          <a:latin typeface="+mn-lt"/>
                        </a:rPr>
                        <a:t>0-2%</a:t>
                      </a:r>
                    </a:p>
                  </a:txBody>
                  <a:tcPr marL="0" marR="0" marT="0" marB="0" anchor="ctr">
                    <a:solidFill>
                      <a:srgbClr val="D20000"/>
                    </a:solidFill>
                  </a:tcPr>
                </a:tc>
                <a:tc>
                  <a:txBody>
                    <a:bodyPr/>
                    <a:lstStyle/>
                    <a:p>
                      <a:pPr algn="ctr" fontAlgn="b"/>
                      <a:r>
                        <a:rPr lang="en-GB" sz="1500" b="0" i="0" u="none" strike="noStrike" dirty="0">
                          <a:solidFill>
                            <a:schemeClr val="bg1"/>
                          </a:solidFill>
                          <a:effectLst/>
                          <a:latin typeface="+mn-lt"/>
                        </a:rPr>
                        <a:t>3-4%</a:t>
                      </a:r>
                    </a:p>
                  </a:txBody>
                  <a:tcPr marL="0" marR="0" marT="0" marB="0" anchor="ctr">
                    <a:solidFill>
                      <a:srgbClr val="FA8F54"/>
                    </a:solidFill>
                  </a:tcPr>
                </a:tc>
                <a:tc>
                  <a:txBody>
                    <a:bodyPr/>
                    <a:lstStyle/>
                    <a:p>
                      <a:pPr algn="ctr" fontAlgn="b"/>
                      <a:r>
                        <a:rPr lang="en-GB" sz="1500" b="0" i="0" u="none" strike="noStrike" dirty="0">
                          <a:solidFill>
                            <a:schemeClr val="bg1"/>
                          </a:solidFill>
                          <a:effectLst/>
                          <a:latin typeface="+mn-lt"/>
                        </a:rPr>
                        <a:t>5-8%</a:t>
                      </a:r>
                    </a:p>
                  </a:txBody>
                  <a:tcPr marL="0" marR="0" marT="0" marB="0" anchor="ctr">
                    <a:solidFill>
                      <a:srgbClr val="FFC000"/>
                    </a:solidFill>
                  </a:tcPr>
                </a:tc>
                <a:tc>
                  <a:txBody>
                    <a:bodyPr/>
                    <a:lstStyle/>
                    <a:p>
                      <a:pPr algn="ctr" fontAlgn="b"/>
                      <a:r>
                        <a:rPr lang="en-GB" sz="1500" b="0" i="0" u="none" strike="noStrike" dirty="0">
                          <a:solidFill>
                            <a:schemeClr val="bg1"/>
                          </a:solidFill>
                          <a:effectLst/>
                          <a:latin typeface="+mn-lt"/>
                        </a:rPr>
                        <a:t>9-20%</a:t>
                      </a:r>
                    </a:p>
                  </a:txBody>
                  <a:tcPr marL="0" marR="0" marT="0" marB="0" anchor="ctr">
                    <a:solidFill>
                      <a:srgbClr val="47C482"/>
                    </a:solidFill>
                  </a:tcPr>
                </a:tc>
                <a:tc>
                  <a:txBody>
                    <a:bodyPr/>
                    <a:lstStyle/>
                    <a:p>
                      <a:pPr algn="ctr" fontAlgn="b"/>
                      <a:r>
                        <a:rPr lang="en-GB" sz="1500" b="0" i="0" u="none" strike="noStrike" dirty="0">
                          <a:solidFill>
                            <a:schemeClr val="bg1"/>
                          </a:solidFill>
                          <a:effectLst/>
                          <a:latin typeface="+mn-lt"/>
                        </a:rPr>
                        <a:t>20%+</a:t>
                      </a:r>
                    </a:p>
                  </a:txBody>
                  <a:tcPr marL="0" marR="0" marT="0" marB="0" anchor="ctr">
                    <a:solidFill>
                      <a:srgbClr val="00B050"/>
                    </a:solidFill>
                  </a:tcPr>
                </a:tc>
                <a:extLst>
                  <a:ext uri="{0D108BD9-81ED-4DB2-BD59-A6C34878D82A}">
                    <a16:rowId xmlns:a16="http://schemas.microsoft.com/office/drawing/2014/main" val="2285954848"/>
                  </a:ext>
                </a:extLst>
              </a:tr>
            </a:tbl>
          </a:graphicData>
        </a:graphic>
      </p:graphicFrame>
    </p:spTree>
    <p:extLst>
      <p:ext uri="{BB962C8B-B14F-4D97-AF65-F5344CB8AC3E}">
        <p14:creationId xmlns:p14="http://schemas.microsoft.com/office/powerpoint/2010/main" val="13139530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hart 6">
            <a:extLst>
              <a:ext uri="{FF2B5EF4-FFF2-40B4-BE49-F238E27FC236}">
                <a16:creationId xmlns:a16="http://schemas.microsoft.com/office/drawing/2014/main" id="{9E3E0778-7458-9664-DDE9-C8C4374FC994}"/>
              </a:ext>
            </a:extLst>
          </p:cNvPr>
          <p:cNvGraphicFramePr/>
          <p:nvPr>
            <p:extLst>
              <p:ext uri="{D42A27DB-BD31-4B8C-83A1-F6EECF244321}">
                <p14:modId xmlns:p14="http://schemas.microsoft.com/office/powerpoint/2010/main" val="4012797254"/>
              </p:ext>
            </p:extLst>
          </p:nvPr>
        </p:nvGraphicFramePr>
        <p:xfrm>
          <a:off x="-264369" y="918678"/>
          <a:ext cx="11817437" cy="4908884"/>
        </p:xfrm>
        <a:graphic>
          <a:graphicData uri="http://schemas.openxmlformats.org/drawingml/2006/chart">
            <c:chart xmlns:c="http://schemas.openxmlformats.org/drawingml/2006/chart" xmlns:r="http://schemas.openxmlformats.org/officeDocument/2006/relationships" r:id="rId3"/>
          </a:graphicData>
        </a:graphic>
      </p:graphicFrame>
      <p:sp>
        <p:nvSpPr>
          <p:cNvPr id="5" name="Title 4">
            <a:extLst>
              <a:ext uri="{FF2B5EF4-FFF2-40B4-BE49-F238E27FC236}">
                <a16:creationId xmlns:a16="http://schemas.microsoft.com/office/drawing/2014/main" id="{AA4879A3-3454-47DF-F616-D5774431B361}"/>
              </a:ext>
            </a:extLst>
          </p:cNvPr>
          <p:cNvSpPr>
            <a:spLocks noGrp="1"/>
          </p:cNvSpPr>
          <p:nvPr>
            <p:ph type="title"/>
          </p:nvPr>
        </p:nvSpPr>
        <p:spPr/>
        <p:txBody>
          <a:bodyPr>
            <a:normAutofit/>
          </a:bodyPr>
          <a:lstStyle/>
          <a:p>
            <a:r>
              <a:rPr lang="en-GB" sz="2800" dirty="0"/>
              <a:t>Optimal budget mix varies by sector – TV has the largest share</a:t>
            </a:r>
          </a:p>
        </p:txBody>
      </p:sp>
      <p:sp>
        <p:nvSpPr>
          <p:cNvPr id="6" name="Text Placeholder 5">
            <a:extLst>
              <a:ext uri="{FF2B5EF4-FFF2-40B4-BE49-F238E27FC236}">
                <a16:creationId xmlns:a16="http://schemas.microsoft.com/office/drawing/2014/main" id="{AB9C85FD-5E3D-E521-EC16-908E44BA0070}"/>
              </a:ext>
            </a:extLst>
          </p:cNvPr>
          <p:cNvSpPr>
            <a:spLocks noGrp="1"/>
          </p:cNvSpPr>
          <p:nvPr>
            <p:ph type="body" sz="quarter" idx="15"/>
          </p:nvPr>
        </p:nvSpPr>
        <p:spPr/>
        <p:txBody>
          <a:bodyPr/>
          <a:lstStyle/>
          <a:p>
            <a:pPr>
              <a:spcBef>
                <a:spcPts val="0"/>
              </a:spcBef>
            </a:pPr>
            <a:r>
              <a:rPr lang="en-GB" dirty="0"/>
              <a:t>Source: ‘Media Mix Navigator’ Sep 2022, </a:t>
            </a:r>
            <a:r>
              <a:rPr lang="en-GB" dirty="0" err="1"/>
              <a:t>EssenceMediacom</a:t>
            </a:r>
            <a:r>
              <a:rPr lang="en-GB" dirty="0"/>
              <a:t> / Wavemaker / Gain Theory / Thinkbox</a:t>
            </a:r>
            <a:br>
              <a:rPr lang="en-GB" dirty="0"/>
            </a:br>
            <a:r>
              <a:rPr lang="en-GB" dirty="0"/>
              <a:t>NB: Channels with sufficient sector level benchmarks only. 11-20% online sales (online retail 100%), low risk tolerance, further details for each category is included in the notes </a:t>
            </a:r>
          </a:p>
        </p:txBody>
      </p:sp>
      <p:cxnSp>
        <p:nvCxnSpPr>
          <p:cNvPr id="3" name="Straight Connector 2">
            <a:extLst>
              <a:ext uri="{FF2B5EF4-FFF2-40B4-BE49-F238E27FC236}">
                <a16:creationId xmlns:a16="http://schemas.microsoft.com/office/drawing/2014/main" id="{7F993C82-C78C-EA89-E9B6-A31CBA46BB60}"/>
              </a:ext>
            </a:extLst>
          </p:cNvPr>
          <p:cNvCxnSpPr/>
          <p:nvPr/>
        </p:nvCxnSpPr>
        <p:spPr>
          <a:xfrm>
            <a:off x="2508141" y="1140700"/>
            <a:ext cx="0" cy="3408219"/>
          </a:xfrm>
          <a:prstGeom prst="line">
            <a:avLst/>
          </a:prstGeom>
          <a:ln w="28575">
            <a:solidFill>
              <a:schemeClr val="bg1">
                <a:lumMod val="75000"/>
              </a:schemeClr>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2977682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92B8F67-3441-41BF-B840-586772CD76B7}"/>
              </a:ext>
            </a:extLst>
          </p:cNvPr>
          <p:cNvSpPr>
            <a:spLocks noGrp="1"/>
          </p:cNvSpPr>
          <p:nvPr>
            <p:ph type="title"/>
          </p:nvPr>
        </p:nvSpPr>
        <p:spPr/>
        <p:txBody>
          <a:bodyPr/>
          <a:lstStyle/>
          <a:p>
            <a:r>
              <a:rPr lang="en-GB" dirty="0">
                <a:solidFill>
                  <a:schemeClr val="accent1"/>
                </a:solidFill>
              </a:rPr>
              <a:t>TV delivers greater sales versus spend for smaller brands</a:t>
            </a:r>
          </a:p>
        </p:txBody>
      </p:sp>
      <p:sp>
        <p:nvSpPr>
          <p:cNvPr id="7" name="Text Placeholder 6">
            <a:extLst>
              <a:ext uri="{FF2B5EF4-FFF2-40B4-BE49-F238E27FC236}">
                <a16:creationId xmlns:a16="http://schemas.microsoft.com/office/drawing/2014/main" id="{9D05FEDB-A61B-4E09-A57B-4884C7C99302}"/>
              </a:ext>
            </a:extLst>
          </p:cNvPr>
          <p:cNvSpPr>
            <a:spLocks noGrp="1"/>
          </p:cNvSpPr>
          <p:nvPr>
            <p:ph type="body" sz="quarter" idx="15"/>
          </p:nvPr>
        </p:nvSpPr>
        <p:spPr/>
        <p:txBody>
          <a:bodyPr/>
          <a:lstStyle/>
          <a:p>
            <a:r>
              <a:rPr lang="en-GB" dirty="0"/>
              <a:t>Source: ‘As Seen on TV: supercharging your small business’, May 2019, Data2Decisions/Work/Thinkbox. Data2Decisions database of smaller brands. All categories.</a:t>
            </a:r>
          </a:p>
        </p:txBody>
      </p:sp>
      <p:graphicFrame>
        <p:nvGraphicFramePr>
          <p:cNvPr id="9" name="Content Placeholder 8">
            <a:extLst>
              <a:ext uri="{FF2B5EF4-FFF2-40B4-BE49-F238E27FC236}">
                <a16:creationId xmlns:a16="http://schemas.microsoft.com/office/drawing/2014/main" id="{5CF3288E-81E0-4487-98D8-92F42C78553C}"/>
              </a:ext>
            </a:extLst>
          </p:cNvPr>
          <p:cNvGraphicFramePr>
            <a:graphicFrameLocks noGrp="1"/>
          </p:cNvGraphicFramePr>
          <p:nvPr>
            <p:ph sz="quarter" idx="4294967295"/>
            <p:extLst>
              <p:ext uri="{D42A27DB-BD31-4B8C-83A1-F6EECF244321}">
                <p14:modId xmlns:p14="http://schemas.microsoft.com/office/powerpoint/2010/main" val="2784197165"/>
              </p:ext>
            </p:extLst>
          </p:nvPr>
        </p:nvGraphicFramePr>
        <p:xfrm>
          <a:off x="0" y="1473200"/>
          <a:ext cx="5562600" cy="365125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0" name="Content Placeholder 9">
            <a:extLst>
              <a:ext uri="{FF2B5EF4-FFF2-40B4-BE49-F238E27FC236}">
                <a16:creationId xmlns:a16="http://schemas.microsoft.com/office/drawing/2014/main" id="{A81B8A88-0D1F-4180-8530-B48CDD655D86}"/>
              </a:ext>
            </a:extLst>
          </p:cNvPr>
          <p:cNvGraphicFramePr>
            <a:graphicFrameLocks noGrp="1"/>
          </p:cNvGraphicFramePr>
          <p:nvPr>
            <p:ph sz="quarter" idx="4294967295"/>
            <p:extLst>
              <p:ext uri="{D42A27DB-BD31-4B8C-83A1-F6EECF244321}">
                <p14:modId xmlns:p14="http://schemas.microsoft.com/office/powerpoint/2010/main" val="921065207"/>
              </p:ext>
            </p:extLst>
          </p:nvPr>
        </p:nvGraphicFramePr>
        <p:xfrm>
          <a:off x="6629400" y="1473200"/>
          <a:ext cx="5562600" cy="3651250"/>
        </p:xfrm>
        <a:graphic>
          <a:graphicData uri="http://schemas.openxmlformats.org/drawingml/2006/chart">
            <c:chart xmlns:c="http://schemas.openxmlformats.org/drawingml/2006/chart" xmlns:r="http://schemas.openxmlformats.org/officeDocument/2006/relationships" r:id="rId4"/>
          </a:graphicData>
        </a:graphic>
      </p:graphicFrame>
      <p:sp>
        <p:nvSpPr>
          <p:cNvPr id="2" name="TextBox 1">
            <a:extLst>
              <a:ext uri="{FF2B5EF4-FFF2-40B4-BE49-F238E27FC236}">
                <a16:creationId xmlns:a16="http://schemas.microsoft.com/office/drawing/2014/main" id="{8F39A85C-E555-4C46-A843-48D4F6331E1C}"/>
              </a:ext>
            </a:extLst>
          </p:cNvPr>
          <p:cNvSpPr txBox="1"/>
          <p:nvPr/>
        </p:nvSpPr>
        <p:spPr>
          <a:xfrm>
            <a:off x="444727" y="1730826"/>
            <a:ext cx="2743200" cy="338554"/>
          </a:xfrm>
          <a:prstGeom prst="rect">
            <a:avLst/>
          </a:prstGeom>
          <a:noFill/>
        </p:spPr>
        <p:txBody>
          <a:bodyPr wrap="square" rtlCol="0">
            <a:spAutoFit/>
          </a:bodyPr>
          <a:lstStyle/>
          <a:p>
            <a:pPr defTabSz="1219170"/>
            <a:r>
              <a:rPr lang="en-GB" sz="1600" dirty="0">
                <a:solidFill>
                  <a:srgbClr val="4D4D4D"/>
                </a:solidFill>
                <a:latin typeface="Arial"/>
              </a:rPr>
              <a:t>Share of spend</a:t>
            </a:r>
          </a:p>
        </p:txBody>
      </p:sp>
      <p:sp>
        <p:nvSpPr>
          <p:cNvPr id="8" name="TextBox 7">
            <a:extLst>
              <a:ext uri="{FF2B5EF4-FFF2-40B4-BE49-F238E27FC236}">
                <a16:creationId xmlns:a16="http://schemas.microsoft.com/office/drawing/2014/main" id="{42E2BB8A-1487-4DA0-81D2-53929D65394D}"/>
              </a:ext>
            </a:extLst>
          </p:cNvPr>
          <p:cNvSpPr txBox="1"/>
          <p:nvPr/>
        </p:nvSpPr>
        <p:spPr>
          <a:xfrm>
            <a:off x="6172201" y="1730826"/>
            <a:ext cx="2705100" cy="584775"/>
          </a:xfrm>
          <a:prstGeom prst="rect">
            <a:avLst/>
          </a:prstGeom>
          <a:noFill/>
        </p:spPr>
        <p:txBody>
          <a:bodyPr wrap="square" rtlCol="0">
            <a:spAutoFit/>
          </a:bodyPr>
          <a:lstStyle/>
          <a:p>
            <a:pPr defTabSz="1219170"/>
            <a:r>
              <a:rPr lang="en-GB" sz="1600" dirty="0">
                <a:solidFill>
                  <a:srgbClr val="4D4D4D"/>
                </a:solidFill>
                <a:latin typeface="Arial"/>
              </a:rPr>
              <a:t>Share of advertising-generated sales</a:t>
            </a:r>
          </a:p>
        </p:txBody>
      </p:sp>
    </p:spTree>
    <p:extLst>
      <p:ext uri="{BB962C8B-B14F-4D97-AF65-F5344CB8AC3E}">
        <p14:creationId xmlns:p14="http://schemas.microsoft.com/office/powerpoint/2010/main" val="34198384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9" descr="A picture containing text, night sky&#10;&#10;Description automatically generated">
            <a:extLst>
              <a:ext uri="{FF2B5EF4-FFF2-40B4-BE49-F238E27FC236}">
                <a16:creationId xmlns:a16="http://schemas.microsoft.com/office/drawing/2014/main" id="{0274E953-9F67-0579-475F-688B9C5834AD}"/>
              </a:ext>
            </a:extLst>
          </p:cNvPr>
          <p:cNvPicPr>
            <a:picLocks noGrp="1" noChangeAspect="1"/>
          </p:cNvPicPr>
          <p:nvPr>
            <p:ph type="pic" sz="quarter" idx="13"/>
          </p:nvPr>
        </p:nvPicPr>
        <p:blipFill>
          <a:blip r:embed="rId4">
            <a:extLst>
              <a:ext uri="{28A0092B-C50C-407E-A947-70E740481C1C}">
                <a14:useLocalDpi xmlns:a14="http://schemas.microsoft.com/office/drawing/2010/main" val="0"/>
              </a:ext>
            </a:extLst>
          </a:blip>
          <a:srcRect/>
          <a:stretch>
            <a:fillRect/>
          </a:stretch>
        </p:blipFill>
        <p:spPr/>
      </p:pic>
      <p:sp>
        <p:nvSpPr>
          <p:cNvPr id="14" name="Rishi living room">
            <a:extLst>
              <a:ext uri="{FF2B5EF4-FFF2-40B4-BE49-F238E27FC236}">
                <a16:creationId xmlns:a16="http://schemas.microsoft.com/office/drawing/2014/main" id="{12F58158-8D65-46CF-8B8A-05328DF67162}"/>
              </a:ext>
            </a:extLst>
          </p:cNvPr>
          <p:cNvSpPr>
            <a:spLocks/>
          </p:cNvSpPr>
          <p:nvPr/>
        </p:nvSpPr>
        <p:spPr bwMode="auto">
          <a:xfrm flipV="1">
            <a:off x="-726" y="-1"/>
            <a:ext cx="10290620" cy="5938636"/>
          </a:xfrm>
          <a:custGeom>
            <a:avLst/>
            <a:gdLst>
              <a:gd name="T0" fmla="*/ 34 w 2812"/>
              <a:gd name="T1" fmla="*/ 0 h 1361"/>
              <a:gd name="T2" fmla="*/ 0 w 2812"/>
              <a:gd name="T3" fmla="*/ 34 h 1361"/>
              <a:gd name="T4" fmla="*/ 0 w 2812"/>
              <a:gd name="T5" fmla="*/ 1361 h 1361"/>
              <a:gd name="T6" fmla="*/ 2778 w 2812"/>
              <a:gd name="T7" fmla="*/ 1361 h 1361"/>
              <a:gd name="T8" fmla="*/ 2812 w 2812"/>
              <a:gd name="T9" fmla="*/ 1327 h 1361"/>
              <a:gd name="T10" fmla="*/ 2812 w 2812"/>
              <a:gd name="T11" fmla="*/ 34 h 1361"/>
              <a:gd name="T12" fmla="*/ 2778 w 2812"/>
              <a:gd name="T13" fmla="*/ 0 h 1361"/>
              <a:gd name="T14" fmla="*/ 34 w 2812"/>
              <a:gd name="T15" fmla="*/ 0 h 136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812" h="1361">
                <a:moveTo>
                  <a:pt x="34" y="0"/>
                </a:moveTo>
                <a:cubicBezTo>
                  <a:pt x="34" y="0"/>
                  <a:pt x="0" y="0"/>
                  <a:pt x="0" y="34"/>
                </a:cubicBezTo>
                <a:cubicBezTo>
                  <a:pt x="0" y="1361"/>
                  <a:pt x="0" y="1361"/>
                  <a:pt x="0" y="1361"/>
                </a:cubicBezTo>
                <a:cubicBezTo>
                  <a:pt x="2778" y="1361"/>
                  <a:pt x="2778" y="1361"/>
                  <a:pt x="2778" y="1361"/>
                </a:cubicBezTo>
                <a:cubicBezTo>
                  <a:pt x="2778" y="1361"/>
                  <a:pt x="2812" y="1361"/>
                  <a:pt x="2812" y="1327"/>
                </a:cubicBezTo>
                <a:cubicBezTo>
                  <a:pt x="2812" y="34"/>
                  <a:pt x="2812" y="34"/>
                  <a:pt x="2812" y="34"/>
                </a:cubicBezTo>
                <a:cubicBezTo>
                  <a:pt x="2812" y="34"/>
                  <a:pt x="2812" y="0"/>
                  <a:pt x="2778" y="0"/>
                </a:cubicBezTo>
                <a:lnTo>
                  <a:pt x="34" y="0"/>
                </a:lnTo>
                <a:close/>
              </a:path>
            </a:pathLst>
          </a:custGeom>
          <a:gradFill flip="none" rotWithShape="1">
            <a:gsLst>
              <a:gs pos="20000">
                <a:srgbClr val="000000">
                  <a:lumMod val="0"/>
                  <a:alpha val="62000"/>
                </a:srgbClr>
              </a:gs>
              <a:gs pos="54000">
                <a:schemeClr val="bg1">
                  <a:alpha val="0"/>
                </a:schemeClr>
              </a:gs>
            </a:gsLst>
            <a:lin ang="18900000" scaled="1"/>
            <a:tileRect/>
          </a:gradFill>
          <a:ln>
            <a:noFill/>
          </a:ln>
        </p:spPr>
        <p:txBody>
          <a:bodyPr vert="horz" wrap="square" lIns="90500" tIns="108000" rIns="90500" bIns="45250" numCol="1" anchor="t" anchorCtr="0" compatLnSpc="1">
            <a:prstTxWarp prst="textNoShape">
              <a:avLst/>
            </a:prstTxWarp>
          </a:bodyPr>
          <a:lstStyle/>
          <a:p>
            <a:pPr defTabSz="903692"/>
            <a:endParaRPr lang="en-GB" dirty="0">
              <a:solidFill>
                <a:srgbClr val="515254"/>
              </a:solidFill>
            </a:endParaRPr>
          </a:p>
        </p:txBody>
      </p:sp>
      <p:pic>
        <p:nvPicPr>
          <p:cNvPr id="9" name="Picture 8">
            <a:extLst>
              <a:ext uri="{FF2B5EF4-FFF2-40B4-BE49-F238E27FC236}">
                <a16:creationId xmlns:a16="http://schemas.microsoft.com/office/drawing/2014/main" id="{0D7E0F57-114D-4CAE-84AE-5D7445B31C46}"/>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475931" y="6069537"/>
            <a:ext cx="1618438" cy="681207"/>
          </a:xfrm>
          <a:prstGeom prst="rect">
            <a:avLst/>
          </a:prstGeom>
        </p:spPr>
      </p:pic>
      <p:sp>
        <p:nvSpPr>
          <p:cNvPr id="5" name="Title 4">
            <a:extLst>
              <a:ext uri="{FF2B5EF4-FFF2-40B4-BE49-F238E27FC236}">
                <a16:creationId xmlns:a16="http://schemas.microsoft.com/office/drawing/2014/main" id="{1C7D178C-9152-4951-AB61-3D710D27A8E8}"/>
              </a:ext>
            </a:extLst>
          </p:cNvPr>
          <p:cNvSpPr>
            <a:spLocks noGrp="1"/>
          </p:cNvSpPr>
          <p:nvPr>
            <p:ph type="ctrTitle"/>
          </p:nvPr>
        </p:nvSpPr>
        <p:spPr/>
        <p:txBody>
          <a:bodyPr>
            <a:normAutofit/>
          </a:bodyPr>
          <a:lstStyle/>
          <a:p>
            <a:r>
              <a:rPr lang="en-GB" dirty="0"/>
              <a:t>TV has unbeatable </a:t>
            </a:r>
            <a:br>
              <a:rPr lang="en-GB" dirty="0"/>
            </a:br>
            <a:r>
              <a:rPr lang="en-GB" dirty="0"/>
              <a:t>scale and reach </a:t>
            </a:r>
          </a:p>
        </p:txBody>
      </p:sp>
      <p:sp>
        <p:nvSpPr>
          <p:cNvPr id="2" name="Text Placeholder 1">
            <a:extLst>
              <a:ext uri="{FF2B5EF4-FFF2-40B4-BE49-F238E27FC236}">
                <a16:creationId xmlns:a16="http://schemas.microsoft.com/office/drawing/2014/main" id="{9AD6AA82-FEBE-4808-9C23-3AB1740D8E6A}"/>
              </a:ext>
            </a:extLst>
          </p:cNvPr>
          <p:cNvSpPr>
            <a:spLocks noGrp="1"/>
          </p:cNvSpPr>
          <p:nvPr>
            <p:ph type="body" sz="quarter" idx="14"/>
          </p:nvPr>
        </p:nvSpPr>
        <p:spPr/>
        <p:txBody>
          <a:bodyPr/>
          <a:lstStyle/>
          <a:p>
            <a:r>
              <a:rPr lang="en-US" dirty="0"/>
              <a:t>SECTION FOUR</a:t>
            </a:r>
            <a:endParaRPr lang="en-GB" dirty="0"/>
          </a:p>
        </p:txBody>
      </p:sp>
      <p:cxnSp>
        <p:nvCxnSpPr>
          <p:cNvPr id="7" name="Straight Connector 6">
            <a:extLst>
              <a:ext uri="{FF2B5EF4-FFF2-40B4-BE49-F238E27FC236}">
                <a16:creationId xmlns:a16="http://schemas.microsoft.com/office/drawing/2014/main" id="{EF6D0030-AA90-444E-8EDA-7174AEC44808}"/>
              </a:ext>
            </a:extLst>
          </p:cNvPr>
          <p:cNvCxnSpPr/>
          <p:nvPr/>
        </p:nvCxnSpPr>
        <p:spPr>
          <a:xfrm>
            <a:off x="479425" y="467468"/>
            <a:ext cx="5521325"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F2CFD16E-C562-45C8-8A01-C1B6994FE99E}"/>
              </a:ext>
            </a:extLst>
          </p:cNvPr>
          <p:cNvSpPr txBox="1"/>
          <p:nvPr/>
        </p:nvSpPr>
        <p:spPr>
          <a:xfrm rot="16200000">
            <a:off x="10486929" y="4324278"/>
            <a:ext cx="2982494" cy="246221"/>
          </a:xfrm>
          <a:prstGeom prst="rect">
            <a:avLst/>
          </a:prstGeom>
          <a:noFill/>
        </p:spPr>
        <p:txBody>
          <a:bodyPr wrap="square" rtlCol="0">
            <a:spAutoFit/>
          </a:bodyPr>
          <a:lstStyle/>
          <a:p>
            <a:r>
              <a:rPr lang="en-GB" sz="1000" dirty="0">
                <a:solidFill>
                  <a:schemeClr val="bg1"/>
                </a:solidFill>
              </a:rPr>
              <a:t>Sonos – Home Theatre</a:t>
            </a:r>
          </a:p>
        </p:txBody>
      </p:sp>
    </p:spTree>
    <p:custDataLst>
      <p:tags r:id="rId1"/>
    </p:custDataLst>
    <p:extLst>
      <p:ext uri="{BB962C8B-B14F-4D97-AF65-F5344CB8AC3E}">
        <p14:creationId xmlns:p14="http://schemas.microsoft.com/office/powerpoint/2010/main" val="2249861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picture containing person, person&#10;&#10;Description automatically generated">
            <a:extLst>
              <a:ext uri="{FF2B5EF4-FFF2-40B4-BE49-F238E27FC236}">
                <a16:creationId xmlns:a16="http://schemas.microsoft.com/office/drawing/2014/main" id="{3F1A4F04-33EA-CE18-4943-DDADABD27B1F}"/>
              </a:ext>
            </a:extLst>
          </p:cNvPr>
          <p:cNvPicPr>
            <a:picLocks noChangeAspect="1"/>
          </p:cNvPicPr>
          <p:nvPr/>
        </p:nvPicPr>
        <p:blipFill rotWithShape="1">
          <a:blip r:embed="rId3">
            <a:extLst>
              <a:ext uri="{28A0092B-C50C-407E-A947-70E740481C1C}">
                <a14:useLocalDpi xmlns:a14="http://schemas.microsoft.com/office/drawing/2010/main" val="0"/>
              </a:ext>
            </a:extLst>
          </a:blip>
          <a:srcRect l="22302" t="-1195" r="19234" b="1195"/>
          <a:stretch/>
        </p:blipFill>
        <p:spPr>
          <a:xfrm>
            <a:off x="5963714" y="-71846"/>
            <a:ext cx="6272464" cy="6010479"/>
          </a:xfrm>
          <a:prstGeom prst="rect">
            <a:avLst/>
          </a:prstGeom>
        </p:spPr>
      </p:pic>
      <p:sp>
        <p:nvSpPr>
          <p:cNvPr id="5" name="Title 4">
            <a:extLst>
              <a:ext uri="{FF2B5EF4-FFF2-40B4-BE49-F238E27FC236}">
                <a16:creationId xmlns:a16="http://schemas.microsoft.com/office/drawing/2014/main" id="{B320F8FB-5033-458F-9204-AEFF3FBEA82B}"/>
              </a:ext>
            </a:extLst>
          </p:cNvPr>
          <p:cNvSpPr>
            <a:spLocks noGrp="1"/>
          </p:cNvSpPr>
          <p:nvPr>
            <p:ph type="title"/>
          </p:nvPr>
        </p:nvSpPr>
        <p:spPr>
          <a:xfrm>
            <a:off x="371476" y="224929"/>
            <a:ext cx="5592239" cy="1021181"/>
          </a:xfrm>
        </p:spPr>
        <p:txBody>
          <a:bodyPr>
            <a:normAutofit/>
          </a:bodyPr>
          <a:lstStyle/>
          <a:p>
            <a:r>
              <a:rPr lang="en-GB" dirty="0"/>
              <a:t>Summary - TV has unbeatable scale and reach </a:t>
            </a:r>
          </a:p>
        </p:txBody>
      </p:sp>
      <p:sp>
        <p:nvSpPr>
          <p:cNvPr id="6" name="Text Placeholder 5">
            <a:extLst>
              <a:ext uri="{FF2B5EF4-FFF2-40B4-BE49-F238E27FC236}">
                <a16:creationId xmlns:a16="http://schemas.microsoft.com/office/drawing/2014/main" id="{A2A3C695-2730-4CAC-B2EA-B2EAFB1A9F08}"/>
              </a:ext>
            </a:extLst>
          </p:cNvPr>
          <p:cNvSpPr>
            <a:spLocks noGrp="1"/>
          </p:cNvSpPr>
          <p:nvPr>
            <p:ph type="body" sz="quarter" idx="13"/>
          </p:nvPr>
        </p:nvSpPr>
        <p:spPr>
          <a:xfrm>
            <a:off x="377758" y="1614207"/>
            <a:ext cx="4939309" cy="3651531"/>
          </a:xfrm>
        </p:spPr>
        <p:txBody>
          <a:bodyPr>
            <a:noAutofit/>
          </a:bodyPr>
          <a:lstStyle/>
          <a:p>
            <a:pPr marL="285750" marR="0" lvl="0" indent="-285750"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lang="en-GB" sz="2000" dirty="0"/>
              <a:t>Linear TV and broadcaster VOD combined reaches </a:t>
            </a:r>
            <a:r>
              <a:rPr lang="en-GB" sz="2000" b="1" dirty="0">
                <a:solidFill>
                  <a:schemeClr val="tx2"/>
                </a:solidFill>
              </a:rPr>
              <a:t>89%</a:t>
            </a:r>
            <a:r>
              <a:rPr lang="en-GB" sz="2000" dirty="0"/>
              <a:t> of the adult population each week</a:t>
            </a:r>
          </a:p>
          <a:p>
            <a:pPr marL="342900" marR="0" indent="-342900">
              <a:spcBef>
                <a:spcPts val="0"/>
              </a:spcBef>
              <a:spcAft>
                <a:spcPts val="0"/>
              </a:spcAft>
              <a:buFont typeface="Arial" panose="020B0604020202020204" pitchFamily="34" charset="0"/>
              <a:buChar char="—"/>
            </a:pPr>
            <a:r>
              <a:rPr lang="en-GB" sz="2000" dirty="0"/>
              <a:t>Adults spend an average </a:t>
            </a:r>
            <a:r>
              <a:rPr lang="en-GB" sz="2000" b="1" dirty="0">
                <a:solidFill>
                  <a:schemeClr val="tx2"/>
                </a:solidFill>
              </a:rPr>
              <a:t>13.2</a:t>
            </a:r>
            <a:r>
              <a:rPr lang="en-GB" sz="2000" dirty="0"/>
              <a:t> hours per week watching commercial TV reaching </a:t>
            </a:r>
            <a:r>
              <a:rPr lang="en-GB" sz="2000" b="1" dirty="0">
                <a:solidFill>
                  <a:schemeClr val="tx2"/>
                </a:solidFill>
              </a:rPr>
              <a:t>43 million </a:t>
            </a:r>
            <a:r>
              <a:rPr lang="en-GB" sz="2000" dirty="0"/>
              <a:t>individuals </a:t>
            </a:r>
          </a:p>
          <a:p>
            <a:pPr marL="285750" indent="-285750">
              <a:spcAft>
                <a:spcPts val="1200"/>
              </a:spcAft>
              <a:buFont typeface="Arial" panose="020B0604020202020204" pitchFamily="34" charset="0"/>
              <a:buChar char="—"/>
            </a:pPr>
            <a:r>
              <a:rPr lang="en-GB" sz="2000" dirty="0"/>
              <a:t>An average broadcast TV campaign of 400 TVRs in the UK gets </a:t>
            </a:r>
            <a:r>
              <a:rPr lang="en-GB" sz="2000" b="1" dirty="0">
                <a:solidFill>
                  <a:schemeClr val="tx2"/>
                </a:solidFill>
              </a:rPr>
              <a:t>244 million </a:t>
            </a:r>
            <a:r>
              <a:rPr lang="en-GB" sz="2000" dirty="0"/>
              <a:t>views</a:t>
            </a:r>
            <a:br>
              <a:rPr lang="en-GB" sz="2000" dirty="0">
                <a:highlight>
                  <a:srgbClr val="FFFF00"/>
                </a:highlight>
              </a:rPr>
            </a:br>
            <a:endParaRPr lang="en-GB" sz="2000" dirty="0">
              <a:highlight>
                <a:srgbClr val="FFFF00"/>
              </a:highlight>
            </a:endParaRPr>
          </a:p>
        </p:txBody>
      </p:sp>
      <p:sp>
        <p:nvSpPr>
          <p:cNvPr id="18" name="TextBox 17">
            <a:extLst>
              <a:ext uri="{FF2B5EF4-FFF2-40B4-BE49-F238E27FC236}">
                <a16:creationId xmlns:a16="http://schemas.microsoft.com/office/drawing/2014/main" id="{756EC0BF-964B-4FD7-8700-F029D3E43DED}"/>
              </a:ext>
            </a:extLst>
          </p:cNvPr>
          <p:cNvSpPr txBox="1"/>
          <p:nvPr/>
        </p:nvSpPr>
        <p:spPr>
          <a:xfrm rot="16200000">
            <a:off x="10486929" y="4324278"/>
            <a:ext cx="2982494" cy="246221"/>
          </a:xfrm>
          <a:prstGeom prst="rect">
            <a:avLst/>
          </a:prstGeom>
          <a:noFill/>
        </p:spPr>
        <p:txBody>
          <a:bodyPr wrap="square" rtlCol="0">
            <a:spAutoFit/>
          </a:bodyPr>
          <a:lstStyle/>
          <a:p>
            <a:r>
              <a:rPr lang="en-GB" sz="1000" dirty="0">
                <a:solidFill>
                  <a:schemeClr val="bg1"/>
                </a:solidFill>
              </a:rPr>
              <a:t>Rob and Romesh Vs., Sky</a:t>
            </a:r>
          </a:p>
        </p:txBody>
      </p:sp>
      <p:sp>
        <p:nvSpPr>
          <p:cNvPr id="7" name="Text Placeholder 12">
            <a:extLst>
              <a:ext uri="{FF2B5EF4-FFF2-40B4-BE49-F238E27FC236}">
                <a16:creationId xmlns:a16="http://schemas.microsoft.com/office/drawing/2014/main" id="{67B37C66-0F37-432E-A3CF-1FFADF977E78}"/>
              </a:ext>
            </a:extLst>
          </p:cNvPr>
          <p:cNvSpPr txBox="1">
            <a:spLocks/>
          </p:cNvSpPr>
          <p:nvPr/>
        </p:nvSpPr>
        <p:spPr>
          <a:xfrm>
            <a:off x="0" y="5633835"/>
            <a:ext cx="1727577" cy="304800"/>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spcAft>
                <a:spcPts val="0"/>
              </a:spcAft>
              <a:buFont typeface="Arial" panose="020B0604020202020204" pitchFamily="34" charset="0"/>
              <a:buNone/>
              <a:defRPr lang="en-US" sz="1000" b="0" kern="1200" baseline="0" dirty="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pPr>
            <a:r>
              <a:rPr lang="en-GB" sz="800" dirty="0"/>
              <a:t>Sources: please see notes</a:t>
            </a:r>
          </a:p>
          <a:p>
            <a:pPr>
              <a:spcBef>
                <a:spcPts val="0"/>
              </a:spcBef>
            </a:pPr>
            <a:endParaRPr lang="en-GB" sz="800" dirty="0"/>
          </a:p>
        </p:txBody>
      </p:sp>
    </p:spTree>
    <p:extLst>
      <p:ext uri="{BB962C8B-B14F-4D97-AF65-F5344CB8AC3E}">
        <p14:creationId xmlns:p14="http://schemas.microsoft.com/office/powerpoint/2010/main" val="3581970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59F71AF-A071-3FDD-975C-9A661CA1B207}"/>
              </a:ext>
            </a:extLst>
          </p:cNvPr>
          <p:cNvPicPr>
            <a:picLocks noChangeAspect="1"/>
          </p:cNvPicPr>
          <p:nvPr/>
        </p:nvPicPr>
        <p:blipFill>
          <a:blip r:embed="rId4"/>
          <a:stretch>
            <a:fillRect/>
          </a:stretch>
        </p:blipFill>
        <p:spPr>
          <a:xfrm>
            <a:off x="0" y="0"/>
            <a:ext cx="12192000" cy="6858000"/>
          </a:xfrm>
          <a:prstGeom prst="rect">
            <a:avLst/>
          </a:prstGeom>
        </p:spPr>
      </p:pic>
      <p:sp>
        <p:nvSpPr>
          <p:cNvPr id="12" name="Rectangle 11">
            <a:extLst>
              <a:ext uri="{FF2B5EF4-FFF2-40B4-BE49-F238E27FC236}">
                <a16:creationId xmlns:a16="http://schemas.microsoft.com/office/drawing/2014/main" id="{2907BBC3-EE09-42A6-B4C7-DA2AF6B34F80}"/>
              </a:ext>
            </a:extLst>
          </p:cNvPr>
          <p:cNvSpPr/>
          <p:nvPr/>
        </p:nvSpPr>
        <p:spPr>
          <a:xfrm>
            <a:off x="-1" y="0"/>
            <a:ext cx="12191999" cy="6857321"/>
          </a:xfrm>
          <a:prstGeom prst="rect">
            <a:avLst/>
          </a:prstGeom>
          <a:gradFill flip="none" rotWithShape="1">
            <a:gsLst>
              <a:gs pos="30000">
                <a:srgbClr val="000000">
                  <a:alpha val="66000"/>
                </a:srgbClr>
              </a:gs>
              <a:gs pos="56000">
                <a:schemeClr val="bg1">
                  <a:alpha val="3000"/>
                  <a:lumMod val="22000"/>
                </a:schemeClr>
              </a:gs>
            </a:gsLst>
            <a:lin ang="1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prstClr val="white"/>
              </a:solidFill>
              <a:effectLst/>
              <a:uLnTx/>
              <a:uFillTx/>
              <a:latin typeface="Arial"/>
              <a:ea typeface="+mn-ea"/>
              <a:cs typeface="+mn-cs"/>
            </a:endParaRPr>
          </a:p>
        </p:txBody>
      </p:sp>
      <p:pic>
        <p:nvPicPr>
          <p:cNvPr id="15" name="Picture 14">
            <a:extLst>
              <a:ext uri="{FF2B5EF4-FFF2-40B4-BE49-F238E27FC236}">
                <a16:creationId xmlns:a16="http://schemas.microsoft.com/office/drawing/2014/main" id="{A4AD6E45-EEC0-4EE6-9483-051B550A3670}"/>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475931" y="6069537"/>
            <a:ext cx="1618438" cy="681207"/>
          </a:xfrm>
          <a:prstGeom prst="rect">
            <a:avLst/>
          </a:prstGeom>
        </p:spPr>
      </p:pic>
      <p:sp>
        <p:nvSpPr>
          <p:cNvPr id="2" name="Title 1">
            <a:extLst>
              <a:ext uri="{FF2B5EF4-FFF2-40B4-BE49-F238E27FC236}">
                <a16:creationId xmlns:a16="http://schemas.microsoft.com/office/drawing/2014/main" id="{E0DF857E-CEC9-4FDC-9000-E8F76AA30BCC}"/>
              </a:ext>
            </a:extLst>
          </p:cNvPr>
          <p:cNvSpPr>
            <a:spLocks noGrp="1"/>
          </p:cNvSpPr>
          <p:nvPr>
            <p:ph type="title"/>
          </p:nvPr>
        </p:nvSpPr>
        <p:spPr/>
        <p:txBody>
          <a:bodyPr>
            <a:noAutofit/>
          </a:bodyPr>
          <a:lstStyle/>
          <a:p>
            <a:r>
              <a:rPr lang="en-GB" sz="3200" dirty="0"/>
              <a:t>Linear TV and BVOD reaches </a:t>
            </a:r>
            <a:r>
              <a:rPr lang="en-GB" sz="3200" dirty="0">
                <a:solidFill>
                  <a:schemeClr val="accent3"/>
                </a:solidFill>
              </a:rPr>
              <a:t>89%</a:t>
            </a:r>
            <a:r>
              <a:rPr lang="en-GB" sz="3200" dirty="0"/>
              <a:t> of adults each week</a:t>
            </a:r>
            <a:br>
              <a:rPr lang="en-GB" sz="3200" dirty="0"/>
            </a:br>
            <a:endParaRPr lang="en-GB" sz="3200" dirty="0"/>
          </a:p>
        </p:txBody>
      </p:sp>
      <p:sp>
        <p:nvSpPr>
          <p:cNvPr id="10" name="Freeform 7">
            <a:extLst>
              <a:ext uri="{FF2B5EF4-FFF2-40B4-BE49-F238E27FC236}">
                <a16:creationId xmlns:a16="http://schemas.microsoft.com/office/drawing/2014/main" id="{B5472FAF-D66A-4894-BC09-79A5DF5C15E5}"/>
              </a:ext>
            </a:extLst>
          </p:cNvPr>
          <p:cNvSpPr>
            <a:spLocks/>
          </p:cNvSpPr>
          <p:nvPr/>
        </p:nvSpPr>
        <p:spPr bwMode="auto">
          <a:xfrm>
            <a:off x="479425" y="441943"/>
            <a:ext cx="4066449" cy="4593461"/>
          </a:xfrm>
          <a:custGeom>
            <a:avLst/>
            <a:gdLst>
              <a:gd name="T0" fmla="*/ 34 w 985"/>
              <a:gd name="T1" fmla="*/ 2 h 1087"/>
              <a:gd name="T2" fmla="*/ 34 w 985"/>
              <a:gd name="T3" fmla="*/ 0 h 1087"/>
              <a:gd name="T4" fmla="*/ 17 w 985"/>
              <a:gd name="T5" fmla="*/ 4 h 1087"/>
              <a:gd name="T6" fmla="*/ 5 w 985"/>
              <a:gd name="T7" fmla="*/ 15 h 1087"/>
              <a:gd name="T8" fmla="*/ 0 w 985"/>
              <a:gd name="T9" fmla="*/ 34 h 1087"/>
              <a:gd name="T10" fmla="*/ 0 w 985"/>
              <a:gd name="T11" fmla="*/ 1087 h 1087"/>
              <a:gd name="T12" fmla="*/ 951 w 985"/>
              <a:gd name="T13" fmla="*/ 1087 h 1087"/>
              <a:gd name="T14" fmla="*/ 968 w 985"/>
              <a:gd name="T15" fmla="*/ 1083 h 1087"/>
              <a:gd name="T16" fmla="*/ 980 w 985"/>
              <a:gd name="T17" fmla="*/ 1073 h 1087"/>
              <a:gd name="T18" fmla="*/ 985 w 985"/>
              <a:gd name="T19" fmla="*/ 1053 h 1087"/>
              <a:gd name="T20" fmla="*/ 985 w 985"/>
              <a:gd name="T21" fmla="*/ 34 h 1087"/>
              <a:gd name="T22" fmla="*/ 981 w 985"/>
              <a:gd name="T23" fmla="*/ 17 h 1087"/>
              <a:gd name="T24" fmla="*/ 970 w 985"/>
              <a:gd name="T25" fmla="*/ 6 h 1087"/>
              <a:gd name="T26" fmla="*/ 951 w 985"/>
              <a:gd name="T27" fmla="*/ 0 h 1087"/>
              <a:gd name="T28" fmla="*/ 34 w 985"/>
              <a:gd name="T29" fmla="*/ 0 h 1087"/>
              <a:gd name="T30" fmla="*/ 34 w 985"/>
              <a:gd name="T31" fmla="*/ 2 h 1087"/>
              <a:gd name="T32" fmla="*/ 34 w 985"/>
              <a:gd name="T33" fmla="*/ 4 h 1087"/>
              <a:gd name="T34" fmla="*/ 951 w 985"/>
              <a:gd name="T35" fmla="*/ 4 h 1087"/>
              <a:gd name="T36" fmla="*/ 968 w 985"/>
              <a:gd name="T37" fmla="*/ 9 h 1087"/>
              <a:gd name="T38" fmla="*/ 979 w 985"/>
              <a:gd name="T39" fmla="*/ 25 h 1087"/>
              <a:gd name="T40" fmla="*/ 981 w 985"/>
              <a:gd name="T41" fmla="*/ 31 h 1087"/>
              <a:gd name="T42" fmla="*/ 981 w 985"/>
              <a:gd name="T43" fmla="*/ 33 h 1087"/>
              <a:gd name="T44" fmla="*/ 981 w 985"/>
              <a:gd name="T45" fmla="*/ 34 h 1087"/>
              <a:gd name="T46" fmla="*/ 981 w 985"/>
              <a:gd name="T47" fmla="*/ 34 h 1087"/>
              <a:gd name="T48" fmla="*/ 981 w 985"/>
              <a:gd name="T49" fmla="*/ 1053 h 1087"/>
              <a:gd name="T50" fmla="*/ 976 w 985"/>
              <a:gd name="T51" fmla="*/ 1071 h 1087"/>
              <a:gd name="T52" fmla="*/ 960 w 985"/>
              <a:gd name="T53" fmla="*/ 1082 h 1087"/>
              <a:gd name="T54" fmla="*/ 954 w 985"/>
              <a:gd name="T55" fmla="*/ 1083 h 1087"/>
              <a:gd name="T56" fmla="*/ 952 w 985"/>
              <a:gd name="T57" fmla="*/ 1083 h 1087"/>
              <a:gd name="T58" fmla="*/ 951 w 985"/>
              <a:gd name="T59" fmla="*/ 1083 h 1087"/>
              <a:gd name="T60" fmla="*/ 951 w 985"/>
              <a:gd name="T61" fmla="*/ 1083 h 1087"/>
              <a:gd name="T62" fmla="*/ 4 w 985"/>
              <a:gd name="T63" fmla="*/ 1083 h 1087"/>
              <a:gd name="T64" fmla="*/ 4 w 985"/>
              <a:gd name="T65" fmla="*/ 34 h 1087"/>
              <a:gd name="T66" fmla="*/ 8 w 985"/>
              <a:gd name="T67" fmla="*/ 17 h 1087"/>
              <a:gd name="T68" fmla="*/ 24 w 985"/>
              <a:gd name="T69" fmla="*/ 6 h 1087"/>
              <a:gd name="T70" fmla="*/ 31 w 985"/>
              <a:gd name="T71" fmla="*/ 4 h 1087"/>
              <a:gd name="T72" fmla="*/ 33 w 985"/>
              <a:gd name="T73" fmla="*/ 4 h 1087"/>
              <a:gd name="T74" fmla="*/ 33 w 985"/>
              <a:gd name="T75" fmla="*/ 4 h 1087"/>
              <a:gd name="T76" fmla="*/ 34 w 985"/>
              <a:gd name="T77" fmla="*/ 4 h 1087"/>
              <a:gd name="T78" fmla="*/ 34 w 985"/>
              <a:gd name="T79" fmla="*/ 2 h 10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985" h="1087">
                <a:moveTo>
                  <a:pt x="34" y="2"/>
                </a:moveTo>
                <a:cubicBezTo>
                  <a:pt x="34" y="0"/>
                  <a:pt x="34" y="0"/>
                  <a:pt x="34" y="0"/>
                </a:cubicBezTo>
                <a:cubicBezTo>
                  <a:pt x="33" y="0"/>
                  <a:pt x="25" y="0"/>
                  <a:pt x="17" y="4"/>
                </a:cubicBezTo>
                <a:cubicBezTo>
                  <a:pt x="12" y="6"/>
                  <a:pt x="8" y="10"/>
                  <a:pt x="5" y="15"/>
                </a:cubicBezTo>
                <a:cubicBezTo>
                  <a:pt x="2" y="19"/>
                  <a:pt x="0" y="26"/>
                  <a:pt x="0" y="34"/>
                </a:cubicBezTo>
                <a:cubicBezTo>
                  <a:pt x="0" y="1087"/>
                  <a:pt x="0" y="1087"/>
                  <a:pt x="0" y="1087"/>
                </a:cubicBezTo>
                <a:cubicBezTo>
                  <a:pt x="951" y="1087"/>
                  <a:pt x="951" y="1087"/>
                  <a:pt x="951" y="1087"/>
                </a:cubicBezTo>
                <a:cubicBezTo>
                  <a:pt x="951" y="1087"/>
                  <a:pt x="959" y="1087"/>
                  <a:pt x="968" y="1083"/>
                </a:cubicBezTo>
                <a:cubicBezTo>
                  <a:pt x="972" y="1081"/>
                  <a:pt x="976" y="1078"/>
                  <a:pt x="980" y="1073"/>
                </a:cubicBezTo>
                <a:cubicBezTo>
                  <a:pt x="983" y="1068"/>
                  <a:pt x="985" y="1061"/>
                  <a:pt x="985" y="1053"/>
                </a:cubicBezTo>
                <a:cubicBezTo>
                  <a:pt x="985" y="34"/>
                  <a:pt x="985" y="34"/>
                  <a:pt x="985" y="34"/>
                </a:cubicBezTo>
                <a:cubicBezTo>
                  <a:pt x="985" y="34"/>
                  <a:pt x="985" y="26"/>
                  <a:pt x="981" y="17"/>
                </a:cubicBezTo>
                <a:cubicBezTo>
                  <a:pt x="979" y="13"/>
                  <a:pt x="975" y="9"/>
                  <a:pt x="970" y="6"/>
                </a:cubicBezTo>
                <a:cubicBezTo>
                  <a:pt x="966" y="2"/>
                  <a:pt x="959" y="0"/>
                  <a:pt x="951" y="0"/>
                </a:cubicBezTo>
                <a:cubicBezTo>
                  <a:pt x="34" y="0"/>
                  <a:pt x="34" y="0"/>
                  <a:pt x="34" y="0"/>
                </a:cubicBezTo>
                <a:cubicBezTo>
                  <a:pt x="34" y="2"/>
                  <a:pt x="34" y="2"/>
                  <a:pt x="34" y="2"/>
                </a:cubicBezTo>
                <a:cubicBezTo>
                  <a:pt x="34" y="4"/>
                  <a:pt x="34" y="4"/>
                  <a:pt x="34" y="4"/>
                </a:cubicBezTo>
                <a:cubicBezTo>
                  <a:pt x="951" y="4"/>
                  <a:pt x="951" y="4"/>
                  <a:pt x="951" y="4"/>
                </a:cubicBezTo>
                <a:cubicBezTo>
                  <a:pt x="959" y="4"/>
                  <a:pt x="964" y="6"/>
                  <a:pt x="968" y="9"/>
                </a:cubicBezTo>
                <a:cubicBezTo>
                  <a:pt x="974" y="13"/>
                  <a:pt x="978" y="19"/>
                  <a:pt x="979" y="25"/>
                </a:cubicBezTo>
                <a:cubicBezTo>
                  <a:pt x="980" y="27"/>
                  <a:pt x="980" y="30"/>
                  <a:pt x="981" y="31"/>
                </a:cubicBezTo>
                <a:cubicBezTo>
                  <a:pt x="981" y="32"/>
                  <a:pt x="981" y="33"/>
                  <a:pt x="981" y="33"/>
                </a:cubicBezTo>
                <a:cubicBezTo>
                  <a:pt x="981" y="34"/>
                  <a:pt x="981" y="34"/>
                  <a:pt x="981" y="34"/>
                </a:cubicBezTo>
                <a:cubicBezTo>
                  <a:pt x="981" y="34"/>
                  <a:pt x="981" y="34"/>
                  <a:pt x="981" y="34"/>
                </a:cubicBezTo>
                <a:cubicBezTo>
                  <a:pt x="981" y="1053"/>
                  <a:pt x="981" y="1053"/>
                  <a:pt x="981" y="1053"/>
                </a:cubicBezTo>
                <a:cubicBezTo>
                  <a:pt x="981" y="1061"/>
                  <a:pt x="979" y="1066"/>
                  <a:pt x="976" y="1071"/>
                </a:cubicBezTo>
                <a:cubicBezTo>
                  <a:pt x="972" y="1077"/>
                  <a:pt x="966" y="1080"/>
                  <a:pt x="960" y="1082"/>
                </a:cubicBezTo>
                <a:cubicBezTo>
                  <a:pt x="958" y="1082"/>
                  <a:pt x="955" y="1083"/>
                  <a:pt x="954" y="1083"/>
                </a:cubicBezTo>
                <a:cubicBezTo>
                  <a:pt x="953" y="1083"/>
                  <a:pt x="952" y="1083"/>
                  <a:pt x="952" y="1083"/>
                </a:cubicBezTo>
                <a:cubicBezTo>
                  <a:pt x="951" y="1083"/>
                  <a:pt x="951" y="1083"/>
                  <a:pt x="951" y="1083"/>
                </a:cubicBezTo>
                <a:cubicBezTo>
                  <a:pt x="951" y="1083"/>
                  <a:pt x="951" y="1083"/>
                  <a:pt x="951" y="1083"/>
                </a:cubicBezTo>
                <a:cubicBezTo>
                  <a:pt x="4" y="1083"/>
                  <a:pt x="4" y="1083"/>
                  <a:pt x="4" y="1083"/>
                </a:cubicBezTo>
                <a:cubicBezTo>
                  <a:pt x="4" y="34"/>
                  <a:pt x="4" y="34"/>
                  <a:pt x="4" y="34"/>
                </a:cubicBezTo>
                <a:cubicBezTo>
                  <a:pt x="4" y="26"/>
                  <a:pt x="5" y="21"/>
                  <a:pt x="8" y="17"/>
                </a:cubicBezTo>
                <a:cubicBezTo>
                  <a:pt x="12" y="11"/>
                  <a:pt x="19" y="7"/>
                  <a:pt x="24" y="6"/>
                </a:cubicBezTo>
                <a:cubicBezTo>
                  <a:pt x="27" y="5"/>
                  <a:pt x="29" y="5"/>
                  <a:pt x="31" y="4"/>
                </a:cubicBezTo>
                <a:cubicBezTo>
                  <a:pt x="32" y="4"/>
                  <a:pt x="32" y="4"/>
                  <a:pt x="33" y="4"/>
                </a:cubicBezTo>
                <a:cubicBezTo>
                  <a:pt x="33" y="4"/>
                  <a:pt x="33" y="4"/>
                  <a:pt x="33" y="4"/>
                </a:cubicBezTo>
                <a:cubicBezTo>
                  <a:pt x="34" y="4"/>
                  <a:pt x="34" y="4"/>
                  <a:pt x="34" y="4"/>
                </a:cubicBezTo>
                <a:lnTo>
                  <a:pt x="34" y="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a:ea typeface="+mn-ea"/>
              <a:cs typeface="+mn-cs"/>
            </a:endParaRPr>
          </a:p>
        </p:txBody>
      </p:sp>
      <p:sp>
        <p:nvSpPr>
          <p:cNvPr id="7" name="TextBox 6">
            <a:extLst>
              <a:ext uri="{FF2B5EF4-FFF2-40B4-BE49-F238E27FC236}">
                <a16:creationId xmlns:a16="http://schemas.microsoft.com/office/drawing/2014/main" id="{3E9DEAB1-FF89-4D83-9BC4-3E3652D88607}"/>
              </a:ext>
            </a:extLst>
          </p:cNvPr>
          <p:cNvSpPr txBox="1"/>
          <p:nvPr/>
        </p:nvSpPr>
        <p:spPr>
          <a:xfrm>
            <a:off x="395383" y="5122124"/>
            <a:ext cx="4262677" cy="400110"/>
          </a:xfrm>
          <a:prstGeom prst="rect">
            <a:avLst/>
          </a:prstGeom>
          <a:noFill/>
        </p:spPr>
        <p:txBody>
          <a:bodyPr wrap="square" rtlCol="0">
            <a:spAutoFit/>
          </a:bodyPr>
          <a:lstStyle/>
          <a:p>
            <a:r>
              <a:rPr lang="en-GB" sz="1000" dirty="0">
                <a:solidFill>
                  <a:schemeClr val="bg1"/>
                </a:solidFill>
              </a:rPr>
              <a:t>Source: </a:t>
            </a:r>
            <a:r>
              <a:rPr lang="fr-FR" sz="1000" dirty="0">
                <a:solidFill>
                  <a:schemeClr val="bg1"/>
                </a:solidFill>
              </a:rPr>
              <a:t>IPA TouchPoints 2023</a:t>
            </a:r>
            <a:r>
              <a:rPr lang="en-GB" sz="1000" dirty="0">
                <a:solidFill>
                  <a:schemeClr val="bg1"/>
                </a:solidFill>
              </a:rPr>
              <a:t>, Wave 1 (Fieldwork Dates: 17</a:t>
            </a:r>
            <a:r>
              <a:rPr lang="en-GB" sz="1000" baseline="30000" dirty="0">
                <a:solidFill>
                  <a:schemeClr val="bg1"/>
                </a:solidFill>
              </a:rPr>
              <a:t>th</a:t>
            </a:r>
            <a:r>
              <a:rPr lang="en-GB" sz="1000" dirty="0">
                <a:solidFill>
                  <a:schemeClr val="bg1"/>
                </a:solidFill>
              </a:rPr>
              <a:t> January – 26</a:t>
            </a:r>
            <a:r>
              <a:rPr lang="en-GB" sz="1000" baseline="30000" dirty="0">
                <a:solidFill>
                  <a:schemeClr val="bg1"/>
                </a:solidFill>
              </a:rPr>
              <a:t>th</a:t>
            </a:r>
            <a:r>
              <a:rPr lang="en-GB" sz="1000" dirty="0">
                <a:solidFill>
                  <a:schemeClr val="bg1"/>
                </a:solidFill>
              </a:rPr>
              <a:t> March 2023). Adults 15+ </a:t>
            </a:r>
          </a:p>
        </p:txBody>
      </p:sp>
      <p:sp>
        <p:nvSpPr>
          <p:cNvPr id="13" name="TextBox 12">
            <a:extLst>
              <a:ext uri="{FF2B5EF4-FFF2-40B4-BE49-F238E27FC236}">
                <a16:creationId xmlns:a16="http://schemas.microsoft.com/office/drawing/2014/main" id="{42E26152-622C-4976-994E-294DC9AD451D}"/>
              </a:ext>
            </a:extLst>
          </p:cNvPr>
          <p:cNvSpPr txBox="1"/>
          <p:nvPr/>
        </p:nvSpPr>
        <p:spPr>
          <a:xfrm rot="16200000">
            <a:off x="10486929" y="4324278"/>
            <a:ext cx="2982494" cy="246221"/>
          </a:xfrm>
          <a:prstGeom prst="rect">
            <a:avLst/>
          </a:prstGeom>
          <a:noFill/>
        </p:spPr>
        <p:txBody>
          <a:bodyPr wrap="square" rtlCol="0">
            <a:spAutoFit/>
          </a:bodyPr>
          <a:lstStyle/>
          <a:p>
            <a:r>
              <a:rPr lang="en-GB" sz="1000" dirty="0">
                <a:solidFill>
                  <a:schemeClr val="bg1"/>
                </a:solidFill>
              </a:rPr>
              <a:t>Taskmaster, Channel 4</a:t>
            </a:r>
          </a:p>
        </p:txBody>
      </p:sp>
    </p:spTree>
    <p:custDataLst>
      <p:tags r:id="rId1"/>
    </p:custDataLst>
    <p:extLst>
      <p:ext uri="{BB962C8B-B14F-4D97-AF65-F5344CB8AC3E}">
        <p14:creationId xmlns:p14="http://schemas.microsoft.com/office/powerpoint/2010/main" val="19928359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C17AC7-2676-4CDA-973E-98E7BDF33843}"/>
              </a:ext>
            </a:extLst>
          </p:cNvPr>
          <p:cNvSpPr>
            <a:spLocks noGrp="1"/>
          </p:cNvSpPr>
          <p:nvPr>
            <p:ph type="title"/>
          </p:nvPr>
        </p:nvSpPr>
        <p:spPr/>
        <p:txBody>
          <a:bodyPr/>
          <a:lstStyle/>
          <a:p>
            <a:r>
              <a:rPr lang="en-GB" dirty="0"/>
              <a:t>Total TV weekly reach (linear TV + BVOD)</a:t>
            </a:r>
          </a:p>
        </p:txBody>
      </p:sp>
      <p:sp>
        <p:nvSpPr>
          <p:cNvPr id="3" name="Text Placeholder 2">
            <a:extLst>
              <a:ext uri="{FF2B5EF4-FFF2-40B4-BE49-F238E27FC236}">
                <a16:creationId xmlns:a16="http://schemas.microsoft.com/office/drawing/2014/main" id="{5B56B953-4027-40D0-84A4-8AEC842C1623}"/>
              </a:ext>
            </a:extLst>
          </p:cNvPr>
          <p:cNvSpPr>
            <a:spLocks noGrp="1"/>
          </p:cNvSpPr>
          <p:nvPr>
            <p:ph type="body" sz="quarter" idx="15"/>
          </p:nvPr>
        </p:nvSpPr>
        <p:spPr>
          <a:xfrm>
            <a:off x="360000" y="5580000"/>
            <a:ext cx="11334817" cy="304800"/>
          </a:xfrm>
        </p:spPr>
        <p:txBody>
          <a:bodyPr/>
          <a:lstStyle/>
          <a:p>
            <a:r>
              <a:rPr lang="en-GB" dirty="0"/>
              <a:t>Source: IPA TouchPoints, 2018 – 2019 , 2020 (average of both waves), 2021 (average of both waves), 2022 (average of both waves), </a:t>
            </a:r>
            <a:r>
              <a:rPr lang="fr-FR" dirty="0"/>
              <a:t>2023</a:t>
            </a:r>
            <a:r>
              <a:rPr lang="en-GB" dirty="0"/>
              <a:t> Wave 1 (Fieldwork Dates: 17</a:t>
            </a:r>
            <a:r>
              <a:rPr lang="en-GB" baseline="30000" dirty="0"/>
              <a:t>th</a:t>
            </a:r>
            <a:r>
              <a:rPr lang="en-GB" dirty="0"/>
              <a:t> January – 26</a:t>
            </a:r>
            <a:r>
              <a:rPr lang="en-GB" baseline="30000" dirty="0"/>
              <a:t>th</a:t>
            </a:r>
            <a:r>
              <a:rPr lang="en-GB" dirty="0"/>
              <a:t> March 2023)</a:t>
            </a:r>
          </a:p>
        </p:txBody>
      </p:sp>
      <p:sp>
        <p:nvSpPr>
          <p:cNvPr id="67" name="Freeform 15">
            <a:extLst>
              <a:ext uri="{FF2B5EF4-FFF2-40B4-BE49-F238E27FC236}">
                <a16:creationId xmlns:a16="http://schemas.microsoft.com/office/drawing/2014/main" id="{6586F318-E536-4FFE-8F41-482EBA9C6D45}"/>
              </a:ext>
            </a:extLst>
          </p:cNvPr>
          <p:cNvSpPr>
            <a:spLocks noEditPoints="1"/>
          </p:cNvSpPr>
          <p:nvPr/>
        </p:nvSpPr>
        <p:spPr bwMode="auto">
          <a:xfrm>
            <a:off x="601254" y="1870711"/>
            <a:ext cx="167398" cy="414763"/>
          </a:xfrm>
          <a:custGeom>
            <a:avLst/>
            <a:gdLst>
              <a:gd name="T0" fmla="*/ 269 w 431"/>
              <a:gd name="T1" fmla="*/ 110 h 1067"/>
              <a:gd name="T2" fmla="*/ 218 w 431"/>
              <a:gd name="T3" fmla="*/ 160 h 1067"/>
              <a:gd name="T4" fmla="*/ 168 w 431"/>
              <a:gd name="T5" fmla="*/ 110 h 1067"/>
              <a:gd name="T6" fmla="*/ 218 w 431"/>
              <a:gd name="T7" fmla="*/ 59 h 1067"/>
              <a:gd name="T8" fmla="*/ 269 w 431"/>
              <a:gd name="T9" fmla="*/ 110 h 1067"/>
              <a:gd name="T10" fmla="*/ 328 w 431"/>
              <a:gd name="T11" fmla="*/ 110 h 1067"/>
              <a:gd name="T12" fmla="*/ 218 w 431"/>
              <a:gd name="T13" fmla="*/ 0 h 1067"/>
              <a:gd name="T14" fmla="*/ 109 w 431"/>
              <a:gd name="T15" fmla="*/ 110 h 1067"/>
              <a:gd name="T16" fmla="*/ 218 w 431"/>
              <a:gd name="T17" fmla="*/ 219 h 1067"/>
              <a:gd name="T18" fmla="*/ 328 w 431"/>
              <a:gd name="T19" fmla="*/ 110 h 1067"/>
              <a:gd name="T20" fmla="*/ 372 w 431"/>
              <a:gd name="T21" fmla="*/ 646 h 1067"/>
              <a:gd name="T22" fmla="*/ 327 w 431"/>
              <a:gd name="T23" fmla="*/ 696 h 1067"/>
              <a:gd name="T24" fmla="*/ 298 w 431"/>
              <a:gd name="T25" fmla="*/ 725 h 1067"/>
              <a:gd name="T26" fmla="*/ 298 w 431"/>
              <a:gd name="T27" fmla="*/ 975 h 1067"/>
              <a:gd name="T28" fmla="*/ 265 w 431"/>
              <a:gd name="T29" fmla="*/ 1008 h 1067"/>
              <a:gd name="T30" fmla="*/ 166 w 431"/>
              <a:gd name="T31" fmla="*/ 1008 h 1067"/>
              <a:gd name="T32" fmla="*/ 133 w 431"/>
              <a:gd name="T33" fmla="*/ 975 h 1067"/>
              <a:gd name="T34" fmla="*/ 133 w 431"/>
              <a:gd name="T35" fmla="*/ 725 h 1067"/>
              <a:gd name="T36" fmla="*/ 103 w 431"/>
              <a:gd name="T37" fmla="*/ 696 h 1067"/>
              <a:gd name="T38" fmla="*/ 58 w 431"/>
              <a:gd name="T39" fmla="*/ 646 h 1067"/>
              <a:gd name="T40" fmla="*/ 58 w 431"/>
              <a:gd name="T41" fmla="*/ 414 h 1067"/>
              <a:gd name="T42" fmla="*/ 163 w 431"/>
              <a:gd name="T43" fmla="*/ 309 h 1067"/>
              <a:gd name="T44" fmla="*/ 267 w 431"/>
              <a:gd name="T45" fmla="*/ 309 h 1067"/>
              <a:gd name="T46" fmla="*/ 372 w 431"/>
              <a:gd name="T47" fmla="*/ 414 h 1067"/>
              <a:gd name="T48" fmla="*/ 372 w 431"/>
              <a:gd name="T49" fmla="*/ 646 h 1067"/>
              <a:gd name="T50" fmla="*/ 431 w 431"/>
              <a:gd name="T51" fmla="*/ 646 h 1067"/>
              <a:gd name="T52" fmla="*/ 431 w 431"/>
              <a:gd name="T53" fmla="*/ 414 h 1067"/>
              <a:gd name="T54" fmla="*/ 267 w 431"/>
              <a:gd name="T55" fmla="*/ 250 h 1067"/>
              <a:gd name="T56" fmla="*/ 163 w 431"/>
              <a:gd name="T57" fmla="*/ 250 h 1067"/>
              <a:gd name="T58" fmla="*/ 0 w 431"/>
              <a:gd name="T59" fmla="*/ 414 h 1067"/>
              <a:gd name="T60" fmla="*/ 0 w 431"/>
              <a:gd name="T61" fmla="*/ 646 h 1067"/>
              <a:gd name="T62" fmla="*/ 74 w 431"/>
              <a:gd name="T63" fmla="*/ 751 h 1067"/>
              <a:gd name="T64" fmla="*/ 74 w 431"/>
              <a:gd name="T65" fmla="*/ 975 h 1067"/>
              <a:gd name="T66" fmla="*/ 166 w 431"/>
              <a:gd name="T67" fmla="*/ 1067 h 1067"/>
              <a:gd name="T68" fmla="*/ 265 w 431"/>
              <a:gd name="T69" fmla="*/ 1067 h 1067"/>
              <a:gd name="T70" fmla="*/ 357 w 431"/>
              <a:gd name="T71" fmla="*/ 975 h 1067"/>
              <a:gd name="T72" fmla="*/ 357 w 431"/>
              <a:gd name="T73" fmla="*/ 751 h 1067"/>
              <a:gd name="T74" fmla="*/ 431 w 431"/>
              <a:gd name="T75" fmla="*/ 646 h 10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31" h="1067">
                <a:moveTo>
                  <a:pt x="269" y="110"/>
                </a:moveTo>
                <a:cubicBezTo>
                  <a:pt x="269" y="138"/>
                  <a:pt x="246" y="160"/>
                  <a:pt x="218" y="160"/>
                </a:cubicBezTo>
                <a:cubicBezTo>
                  <a:pt x="190" y="160"/>
                  <a:pt x="168" y="138"/>
                  <a:pt x="168" y="110"/>
                </a:cubicBezTo>
                <a:cubicBezTo>
                  <a:pt x="168" y="82"/>
                  <a:pt x="190" y="59"/>
                  <a:pt x="218" y="59"/>
                </a:cubicBezTo>
                <a:cubicBezTo>
                  <a:pt x="246" y="59"/>
                  <a:pt x="269" y="82"/>
                  <a:pt x="269" y="110"/>
                </a:cubicBezTo>
                <a:moveTo>
                  <a:pt x="328" y="110"/>
                </a:moveTo>
                <a:cubicBezTo>
                  <a:pt x="328" y="49"/>
                  <a:pt x="278" y="0"/>
                  <a:pt x="218" y="0"/>
                </a:cubicBezTo>
                <a:cubicBezTo>
                  <a:pt x="158" y="0"/>
                  <a:pt x="109" y="49"/>
                  <a:pt x="109" y="110"/>
                </a:cubicBezTo>
                <a:cubicBezTo>
                  <a:pt x="109" y="170"/>
                  <a:pt x="158" y="219"/>
                  <a:pt x="218" y="219"/>
                </a:cubicBezTo>
                <a:cubicBezTo>
                  <a:pt x="278" y="219"/>
                  <a:pt x="328" y="170"/>
                  <a:pt x="328" y="110"/>
                </a:cubicBezTo>
                <a:moveTo>
                  <a:pt x="372" y="646"/>
                </a:moveTo>
                <a:cubicBezTo>
                  <a:pt x="372" y="671"/>
                  <a:pt x="357" y="696"/>
                  <a:pt x="327" y="696"/>
                </a:cubicBezTo>
                <a:cubicBezTo>
                  <a:pt x="311" y="696"/>
                  <a:pt x="298" y="709"/>
                  <a:pt x="298" y="725"/>
                </a:cubicBezTo>
                <a:cubicBezTo>
                  <a:pt x="298" y="975"/>
                  <a:pt x="298" y="975"/>
                  <a:pt x="298" y="975"/>
                </a:cubicBezTo>
                <a:cubicBezTo>
                  <a:pt x="298" y="993"/>
                  <a:pt x="283" y="1008"/>
                  <a:pt x="265" y="1008"/>
                </a:cubicBezTo>
                <a:cubicBezTo>
                  <a:pt x="166" y="1008"/>
                  <a:pt x="166" y="1008"/>
                  <a:pt x="166" y="1008"/>
                </a:cubicBezTo>
                <a:cubicBezTo>
                  <a:pt x="148" y="1008"/>
                  <a:pt x="133" y="993"/>
                  <a:pt x="133" y="975"/>
                </a:cubicBezTo>
                <a:cubicBezTo>
                  <a:pt x="133" y="725"/>
                  <a:pt x="133" y="725"/>
                  <a:pt x="133" y="725"/>
                </a:cubicBezTo>
                <a:cubicBezTo>
                  <a:pt x="133" y="709"/>
                  <a:pt x="119" y="696"/>
                  <a:pt x="103" y="696"/>
                </a:cubicBezTo>
                <a:cubicBezTo>
                  <a:pt x="74" y="696"/>
                  <a:pt x="58" y="671"/>
                  <a:pt x="58" y="646"/>
                </a:cubicBezTo>
                <a:cubicBezTo>
                  <a:pt x="58" y="414"/>
                  <a:pt x="58" y="414"/>
                  <a:pt x="58" y="414"/>
                </a:cubicBezTo>
                <a:cubicBezTo>
                  <a:pt x="58" y="356"/>
                  <a:pt x="106" y="309"/>
                  <a:pt x="163" y="309"/>
                </a:cubicBezTo>
                <a:cubicBezTo>
                  <a:pt x="267" y="309"/>
                  <a:pt x="267" y="309"/>
                  <a:pt x="267" y="309"/>
                </a:cubicBezTo>
                <a:cubicBezTo>
                  <a:pt x="325" y="309"/>
                  <a:pt x="372" y="356"/>
                  <a:pt x="372" y="414"/>
                </a:cubicBezTo>
                <a:lnTo>
                  <a:pt x="372" y="646"/>
                </a:lnTo>
                <a:close/>
                <a:moveTo>
                  <a:pt x="431" y="646"/>
                </a:moveTo>
                <a:cubicBezTo>
                  <a:pt x="431" y="414"/>
                  <a:pt x="431" y="414"/>
                  <a:pt x="431" y="414"/>
                </a:cubicBezTo>
                <a:cubicBezTo>
                  <a:pt x="431" y="323"/>
                  <a:pt x="358" y="250"/>
                  <a:pt x="267" y="250"/>
                </a:cubicBezTo>
                <a:cubicBezTo>
                  <a:pt x="163" y="250"/>
                  <a:pt x="163" y="250"/>
                  <a:pt x="163" y="250"/>
                </a:cubicBezTo>
                <a:cubicBezTo>
                  <a:pt x="73" y="250"/>
                  <a:pt x="0" y="323"/>
                  <a:pt x="0" y="414"/>
                </a:cubicBezTo>
                <a:cubicBezTo>
                  <a:pt x="0" y="646"/>
                  <a:pt x="0" y="646"/>
                  <a:pt x="0" y="646"/>
                </a:cubicBezTo>
                <a:cubicBezTo>
                  <a:pt x="0" y="697"/>
                  <a:pt x="30" y="738"/>
                  <a:pt x="74" y="751"/>
                </a:cubicBezTo>
                <a:cubicBezTo>
                  <a:pt x="74" y="975"/>
                  <a:pt x="74" y="975"/>
                  <a:pt x="74" y="975"/>
                </a:cubicBezTo>
                <a:cubicBezTo>
                  <a:pt x="74" y="1026"/>
                  <a:pt x="115" y="1067"/>
                  <a:pt x="166" y="1067"/>
                </a:cubicBezTo>
                <a:cubicBezTo>
                  <a:pt x="265" y="1067"/>
                  <a:pt x="265" y="1067"/>
                  <a:pt x="265" y="1067"/>
                </a:cubicBezTo>
                <a:cubicBezTo>
                  <a:pt x="316" y="1067"/>
                  <a:pt x="357" y="1026"/>
                  <a:pt x="357" y="975"/>
                </a:cubicBezTo>
                <a:cubicBezTo>
                  <a:pt x="357" y="751"/>
                  <a:pt x="357" y="751"/>
                  <a:pt x="357" y="751"/>
                </a:cubicBezTo>
                <a:cubicBezTo>
                  <a:pt x="401" y="738"/>
                  <a:pt x="431" y="697"/>
                  <a:pt x="431" y="646"/>
                </a:cubicBezTo>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8" name="Freeform 16">
            <a:extLst>
              <a:ext uri="{FF2B5EF4-FFF2-40B4-BE49-F238E27FC236}">
                <a16:creationId xmlns:a16="http://schemas.microsoft.com/office/drawing/2014/main" id="{71DBF1C7-F3C2-4C83-B34E-9DE5EFB4FAD4}"/>
              </a:ext>
            </a:extLst>
          </p:cNvPr>
          <p:cNvSpPr>
            <a:spLocks noEditPoints="1"/>
          </p:cNvSpPr>
          <p:nvPr/>
        </p:nvSpPr>
        <p:spPr bwMode="auto">
          <a:xfrm>
            <a:off x="839023" y="1870711"/>
            <a:ext cx="171663" cy="414763"/>
          </a:xfrm>
          <a:custGeom>
            <a:avLst/>
            <a:gdLst>
              <a:gd name="T0" fmla="*/ 271 w 441"/>
              <a:gd name="T1" fmla="*/ 110 h 1067"/>
              <a:gd name="T2" fmla="*/ 220 w 441"/>
              <a:gd name="T3" fmla="*/ 160 h 1067"/>
              <a:gd name="T4" fmla="*/ 170 w 441"/>
              <a:gd name="T5" fmla="*/ 110 h 1067"/>
              <a:gd name="T6" fmla="*/ 220 w 441"/>
              <a:gd name="T7" fmla="*/ 59 h 1067"/>
              <a:gd name="T8" fmla="*/ 271 w 441"/>
              <a:gd name="T9" fmla="*/ 110 h 1067"/>
              <a:gd name="T10" fmla="*/ 330 w 441"/>
              <a:gd name="T11" fmla="*/ 110 h 1067"/>
              <a:gd name="T12" fmla="*/ 220 w 441"/>
              <a:gd name="T13" fmla="*/ 0 h 1067"/>
              <a:gd name="T14" fmla="*/ 111 w 441"/>
              <a:gd name="T15" fmla="*/ 110 h 1067"/>
              <a:gd name="T16" fmla="*/ 220 w 441"/>
              <a:gd name="T17" fmla="*/ 219 h 1067"/>
              <a:gd name="T18" fmla="*/ 330 w 441"/>
              <a:gd name="T19" fmla="*/ 110 h 1067"/>
              <a:gd name="T20" fmla="*/ 379 w 441"/>
              <a:gd name="T21" fmla="*/ 753 h 1067"/>
              <a:gd name="T22" fmla="*/ 376 w 441"/>
              <a:gd name="T23" fmla="*/ 769 h 1067"/>
              <a:gd name="T24" fmla="*/ 361 w 441"/>
              <a:gd name="T25" fmla="*/ 773 h 1067"/>
              <a:gd name="T26" fmla="*/ 312 w 441"/>
              <a:gd name="T27" fmla="*/ 773 h 1067"/>
              <a:gd name="T28" fmla="*/ 282 w 441"/>
              <a:gd name="T29" fmla="*/ 800 h 1067"/>
              <a:gd name="T30" fmla="*/ 264 w 441"/>
              <a:gd name="T31" fmla="*/ 984 h 1067"/>
              <a:gd name="T32" fmla="*/ 238 w 441"/>
              <a:gd name="T33" fmla="*/ 1008 h 1067"/>
              <a:gd name="T34" fmla="*/ 202 w 441"/>
              <a:gd name="T35" fmla="*/ 1008 h 1067"/>
              <a:gd name="T36" fmla="*/ 176 w 441"/>
              <a:gd name="T37" fmla="*/ 983 h 1067"/>
              <a:gd name="T38" fmla="*/ 158 w 441"/>
              <a:gd name="T39" fmla="*/ 800 h 1067"/>
              <a:gd name="T40" fmla="*/ 129 w 441"/>
              <a:gd name="T41" fmla="*/ 773 h 1067"/>
              <a:gd name="T42" fmla="*/ 79 w 441"/>
              <a:gd name="T43" fmla="*/ 773 h 1067"/>
              <a:gd name="T44" fmla="*/ 65 w 441"/>
              <a:gd name="T45" fmla="*/ 769 h 1067"/>
              <a:gd name="T46" fmla="*/ 62 w 441"/>
              <a:gd name="T47" fmla="*/ 753 h 1067"/>
              <a:gd name="T48" fmla="*/ 120 w 441"/>
              <a:gd name="T49" fmla="*/ 369 h 1067"/>
              <a:gd name="T50" fmla="*/ 198 w 441"/>
              <a:gd name="T51" fmla="*/ 309 h 1067"/>
              <a:gd name="T52" fmla="*/ 243 w 441"/>
              <a:gd name="T53" fmla="*/ 309 h 1067"/>
              <a:gd name="T54" fmla="*/ 320 w 441"/>
              <a:gd name="T55" fmla="*/ 369 h 1067"/>
              <a:gd name="T56" fmla="*/ 379 w 441"/>
              <a:gd name="T57" fmla="*/ 753 h 1067"/>
              <a:gd name="T58" fmla="*/ 437 w 441"/>
              <a:gd name="T59" fmla="*/ 744 h 1067"/>
              <a:gd name="T60" fmla="*/ 379 w 441"/>
              <a:gd name="T61" fmla="*/ 360 h 1067"/>
              <a:gd name="T62" fmla="*/ 243 w 441"/>
              <a:gd name="T63" fmla="*/ 250 h 1067"/>
              <a:gd name="T64" fmla="*/ 198 w 441"/>
              <a:gd name="T65" fmla="*/ 250 h 1067"/>
              <a:gd name="T66" fmla="*/ 62 w 441"/>
              <a:gd name="T67" fmla="*/ 360 h 1067"/>
              <a:gd name="T68" fmla="*/ 3 w 441"/>
              <a:gd name="T69" fmla="*/ 744 h 1067"/>
              <a:gd name="T70" fmla="*/ 20 w 441"/>
              <a:gd name="T71" fmla="*/ 807 h 1067"/>
              <a:gd name="T72" fmla="*/ 79 w 441"/>
              <a:gd name="T73" fmla="*/ 832 h 1067"/>
              <a:gd name="T74" fmla="*/ 102 w 441"/>
              <a:gd name="T75" fmla="*/ 832 h 1067"/>
              <a:gd name="T76" fmla="*/ 117 w 441"/>
              <a:gd name="T77" fmla="*/ 988 h 1067"/>
              <a:gd name="T78" fmla="*/ 202 w 441"/>
              <a:gd name="T79" fmla="*/ 1067 h 1067"/>
              <a:gd name="T80" fmla="*/ 238 w 441"/>
              <a:gd name="T81" fmla="*/ 1067 h 1067"/>
              <a:gd name="T82" fmla="*/ 323 w 441"/>
              <a:gd name="T83" fmla="*/ 989 h 1067"/>
              <a:gd name="T84" fmla="*/ 338 w 441"/>
              <a:gd name="T85" fmla="*/ 832 h 1067"/>
              <a:gd name="T86" fmla="*/ 361 w 441"/>
              <a:gd name="T87" fmla="*/ 832 h 1067"/>
              <a:gd name="T88" fmla="*/ 420 w 441"/>
              <a:gd name="T89" fmla="*/ 807 h 1067"/>
              <a:gd name="T90" fmla="*/ 437 w 441"/>
              <a:gd name="T91" fmla="*/ 744 h 10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441" h="1067">
                <a:moveTo>
                  <a:pt x="271" y="110"/>
                </a:moveTo>
                <a:cubicBezTo>
                  <a:pt x="271" y="138"/>
                  <a:pt x="248" y="160"/>
                  <a:pt x="220" y="160"/>
                </a:cubicBezTo>
                <a:cubicBezTo>
                  <a:pt x="192" y="160"/>
                  <a:pt x="170" y="138"/>
                  <a:pt x="170" y="110"/>
                </a:cubicBezTo>
                <a:cubicBezTo>
                  <a:pt x="170" y="82"/>
                  <a:pt x="192" y="59"/>
                  <a:pt x="220" y="59"/>
                </a:cubicBezTo>
                <a:cubicBezTo>
                  <a:pt x="248" y="59"/>
                  <a:pt x="271" y="82"/>
                  <a:pt x="271" y="110"/>
                </a:cubicBezTo>
                <a:moveTo>
                  <a:pt x="330" y="110"/>
                </a:moveTo>
                <a:cubicBezTo>
                  <a:pt x="330" y="49"/>
                  <a:pt x="281" y="0"/>
                  <a:pt x="220" y="0"/>
                </a:cubicBezTo>
                <a:cubicBezTo>
                  <a:pt x="160" y="0"/>
                  <a:pt x="111" y="49"/>
                  <a:pt x="111" y="110"/>
                </a:cubicBezTo>
                <a:cubicBezTo>
                  <a:pt x="111" y="170"/>
                  <a:pt x="160" y="219"/>
                  <a:pt x="220" y="219"/>
                </a:cubicBezTo>
                <a:cubicBezTo>
                  <a:pt x="281" y="219"/>
                  <a:pt x="330" y="170"/>
                  <a:pt x="330" y="110"/>
                </a:cubicBezTo>
                <a:moveTo>
                  <a:pt x="379" y="753"/>
                </a:moveTo>
                <a:cubicBezTo>
                  <a:pt x="380" y="759"/>
                  <a:pt x="379" y="765"/>
                  <a:pt x="376" y="769"/>
                </a:cubicBezTo>
                <a:cubicBezTo>
                  <a:pt x="372" y="772"/>
                  <a:pt x="366" y="773"/>
                  <a:pt x="361" y="773"/>
                </a:cubicBezTo>
                <a:cubicBezTo>
                  <a:pt x="312" y="773"/>
                  <a:pt x="312" y="773"/>
                  <a:pt x="312" y="773"/>
                </a:cubicBezTo>
                <a:cubicBezTo>
                  <a:pt x="297" y="773"/>
                  <a:pt x="284" y="785"/>
                  <a:pt x="282" y="800"/>
                </a:cubicBezTo>
                <a:cubicBezTo>
                  <a:pt x="264" y="984"/>
                  <a:pt x="264" y="984"/>
                  <a:pt x="264" y="984"/>
                </a:cubicBezTo>
                <a:cubicBezTo>
                  <a:pt x="263" y="998"/>
                  <a:pt x="252" y="1008"/>
                  <a:pt x="238" y="1008"/>
                </a:cubicBezTo>
                <a:cubicBezTo>
                  <a:pt x="202" y="1008"/>
                  <a:pt x="202" y="1008"/>
                  <a:pt x="202" y="1008"/>
                </a:cubicBezTo>
                <a:cubicBezTo>
                  <a:pt x="188" y="1008"/>
                  <a:pt x="177" y="998"/>
                  <a:pt x="176" y="983"/>
                </a:cubicBezTo>
                <a:cubicBezTo>
                  <a:pt x="158" y="800"/>
                  <a:pt x="158" y="800"/>
                  <a:pt x="158" y="800"/>
                </a:cubicBezTo>
                <a:cubicBezTo>
                  <a:pt x="157" y="785"/>
                  <a:pt x="144" y="773"/>
                  <a:pt x="129" y="773"/>
                </a:cubicBezTo>
                <a:cubicBezTo>
                  <a:pt x="79" y="773"/>
                  <a:pt x="79" y="773"/>
                  <a:pt x="79" y="773"/>
                </a:cubicBezTo>
                <a:cubicBezTo>
                  <a:pt x="74" y="773"/>
                  <a:pt x="68" y="772"/>
                  <a:pt x="65" y="769"/>
                </a:cubicBezTo>
                <a:cubicBezTo>
                  <a:pt x="62" y="765"/>
                  <a:pt x="61" y="759"/>
                  <a:pt x="62" y="753"/>
                </a:cubicBezTo>
                <a:cubicBezTo>
                  <a:pt x="120" y="369"/>
                  <a:pt x="120" y="369"/>
                  <a:pt x="120" y="369"/>
                </a:cubicBezTo>
                <a:cubicBezTo>
                  <a:pt x="125" y="335"/>
                  <a:pt x="158" y="309"/>
                  <a:pt x="198" y="309"/>
                </a:cubicBezTo>
                <a:cubicBezTo>
                  <a:pt x="243" y="309"/>
                  <a:pt x="243" y="309"/>
                  <a:pt x="243" y="309"/>
                </a:cubicBezTo>
                <a:cubicBezTo>
                  <a:pt x="282" y="309"/>
                  <a:pt x="316" y="335"/>
                  <a:pt x="320" y="369"/>
                </a:cubicBezTo>
                <a:lnTo>
                  <a:pt x="379" y="753"/>
                </a:lnTo>
                <a:close/>
                <a:moveTo>
                  <a:pt x="437" y="744"/>
                </a:moveTo>
                <a:cubicBezTo>
                  <a:pt x="379" y="360"/>
                  <a:pt x="379" y="360"/>
                  <a:pt x="379" y="360"/>
                </a:cubicBezTo>
                <a:cubicBezTo>
                  <a:pt x="370" y="297"/>
                  <a:pt x="311" y="250"/>
                  <a:pt x="243" y="250"/>
                </a:cubicBezTo>
                <a:cubicBezTo>
                  <a:pt x="198" y="250"/>
                  <a:pt x="198" y="250"/>
                  <a:pt x="198" y="250"/>
                </a:cubicBezTo>
                <a:cubicBezTo>
                  <a:pt x="129" y="250"/>
                  <a:pt x="71" y="297"/>
                  <a:pt x="62" y="360"/>
                </a:cubicBezTo>
                <a:cubicBezTo>
                  <a:pt x="3" y="744"/>
                  <a:pt x="3" y="744"/>
                  <a:pt x="3" y="744"/>
                </a:cubicBezTo>
                <a:cubicBezTo>
                  <a:pt x="0" y="768"/>
                  <a:pt x="6" y="791"/>
                  <a:pt x="20" y="807"/>
                </a:cubicBezTo>
                <a:cubicBezTo>
                  <a:pt x="30" y="818"/>
                  <a:pt x="48" y="832"/>
                  <a:pt x="79" y="832"/>
                </a:cubicBezTo>
                <a:cubicBezTo>
                  <a:pt x="102" y="832"/>
                  <a:pt x="102" y="832"/>
                  <a:pt x="102" y="832"/>
                </a:cubicBezTo>
                <a:cubicBezTo>
                  <a:pt x="117" y="988"/>
                  <a:pt x="117" y="988"/>
                  <a:pt x="117" y="988"/>
                </a:cubicBezTo>
                <a:cubicBezTo>
                  <a:pt x="120" y="1032"/>
                  <a:pt x="157" y="1067"/>
                  <a:pt x="202" y="1067"/>
                </a:cubicBezTo>
                <a:cubicBezTo>
                  <a:pt x="238" y="1067"/>
                  <a:pt x="238" y="1067"/>
                  <a:pt x="238" y="1067"/>
                </a:cubicBezTo>
                <a:cubicBezTo>
                  <a:pt x="283" y="1067"/>
                  <a:pt x="320" y="1032"/>
                  <a:pt x="323" y="989"/>
                </a:cubicBezTo>
                <a:cubicBezTo>
                  <a:pt x="338" y="832"/>
                  <a:pt x="338" y="832"/>
                  <a:pt x="338" y="832"/>
                </a:cubicBezTo>
                <a:cubicBezTo>
                  <a:pt x="361" y="832"/>
                  <a:pt x="361" y="832"/>
                  <a:pt x="361" y="832"/>
                </a:cubicBezTo>
                <a:cubicBezTo>
                  <a:pt x="392" y="832"/>
                  <a:pt x="410" y="818"/>
                  <a:pt x="420" y="807"/>
                </a:cubicBezTo>
                <a:cubicBezTo>
                  <a:pt x="434" y="791"/>
                  <a:pt x="441" y="768"/>
                  <a:pt x="437" y="744"/>
                </a:cubicBezTo>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6" name="Freeform 15">
            <a:extLst>
              <a:ext uri="{FF2B5EF4-FFF2-40B4-BE49-F238E27FC236}">
                <a16:creationId xmlns:a16="http://schemas.microsoft.com/office/drawing/2014/main" id="{F41443E2-0DEB-4F65-81A1-8C2D4DEAC59A}"/>
              </a:ext>
            </a:extLst>
          </p:cNvPr>
          <p:cNvSpPr>
            <a:spLocks noEditPoints="1"/>
          </p:cNvSpPr>
          <p:nvPr/>
        </p:nvSpPr>
        <p:spPr bwMode="auto">
          <a:xfrm>
            <a:off x="601254" y="2378470"/>
            <a:ext cx="167398" cy="414763"/>
          </a:xfrm>
          <a:custGeom>
            <a:avLst/>
            <a:gdLst>
              <a:gd name="T0" fmla="*/ 269 w 431"/>
              <a:gd name="T1" fmla="*/ 110 h 1067"/>
              <a:gd name="T2" fmla="*/ 218 w 431"/>
              <a:gd name="T3" fmla="*/ 160 h 1067"/>
              <a:gd name="T4" fmla="*/ 168 w 431"/>
              <a:gd name="T5" fmla="*/ 110 h 1067"/>
              <a:gd name="T6" fmla="*/ 218 w 431"/>
              <a:gd name="T7" fmla="*/ 59 h 1067"/>
              <a:gd name="T8" fmla="*/ 269 w 431"/>
              <a:gd name="T9" fmla="*/ 110 h 1067"/>
              <a:gd name="T10" fmla="*/ 328 w 431"/>
              <a:gd name="T11" fmla="*/ 110 h 1067"/>
              <a:gd name="T12" fmla="*/ 218 w 431"/>
              <a:gd name="T13" fmla="*/ 0 h 1067"/>
              <a:gd name="T14" fmla="*/ 109 w 431"/>
              <a:gd name="T15" fmla="*/ 110 h 1067"/>
              <a:gd name="T16" fmla="*/ 218 w 431"/>
              <a:gd name="T17" fmla="*/ 219 h 1067"/>
              <a:gd name="T18" fmla="*/ 328 w 431"/>
              <a:gd name="T19" fmla="*/ 110 h 1067"/>
              <a:gd name="T20" fmla="*/ 372 w 431"/>
              <a:gd name="T21" fmla="*/ 646 h 1067"/>
              <a:gd name="T22" fmla="*/ 327 w 431"/>
              <a:gd name="T23" fmla="*/ 696 h 1067"/>
              <a:gd name="T24" fmla="*/ 298 w 431"/>
              <a:gd name="T25" fmla="*/ 725 h 1067"/>
              <a:gd name="T26" fmla="*/ 298 w 431"/>
              <a:gd name="T27" fmla="*/ 975 h 1067"/>
              <a:gd name="T28" fmla="*/ 265 w 431"/>
              <a:gd name="T29" fmla="*/ 1008 h 1067"/>
              <a:gd name="T30" fmla="*/ 166 w 431"/>
              <a:gd name="T31" fmla="*/ 1008 h 1067"/>
              <a:gd name="T32" fmla="*/ 133 w 431"/>
              <a:gd name="T33" fmla="*/ 975 h 1067"/>
              <a:gd name="T34" fmla="*/ 133 w 431"/>
              <a:gd name="T35" fmla="*/ 725 h 1067"/>
              <a:gd name="T36" fmla="*/ 103 w 431"/>
              <a:gd name="T37" fmla="*/ 696 h 1067"/>
              <a:gd name="T38" fmla="*/ 58 w 431"/>
              <a:gd name="T39" fmla="*/ 646 h 1067"/>
              <a:gd name="T40" fmla="*/ 58 w 431"/>
              <a:gd name="T41" fmla="*/ 414 h 1067"/>
              <a:gd name="T42" fmla="*/ 163 w 431"/>
              <a:gd name="T43" fmla="*/ 309 h 1067"/>
              <a:gd name="T44" fmla="*/ 267 w 431"/>
              <a:gd name="T45" fmla="*/ 309 h 1067"/>
              <a:gd name="T46" fmla="*/ 372 w 431"/>
              <a:gd name="T47" fmla="*/ 414 h 1067"/>
              <a:gd name="T48" fmla="*/ 372 w 431"/>
              <a:gd name="T49" fmla="*/ 646 h 1067"/>
              <a:gd name="T50" fmla="*/ 431 w 431"/>
              <a:gd name="T51" fmla="*/ 646 h 1067"/>
              <a:gd name="T52" fmla="*/ 431 w 431"/>
              <a:gd name="T53" fmla="*/ 414 h 1067"/>
              <a:gd name="T54" fmla="*/ 267 w 431"/>
              <a:gd name="T55" fmla="*/ 250 h 1067"/>
              <a:gd name="T56" fmla="*/ 163 w 431"/>
              <a:gd name="T57" fmla="*/ 250 h 1067"/>
              <a:gd name="T58" fmla="*/ 0 w 431"/>
              <a:gd name="T59" fmla="*/ 414 h 1067"/>
              <a:gd name="T60" fmla="*/ 0 w 431"/>
              <a:gd name="T61" fmla="*/ 646 h 1067"/>
              <a:gd name="T62" fmla="*/ 74 w 431"/>
              <a:gd name="T63" fmla="*/ 751 h 1067"/>
              <a:gd name="T64" fmla="*/ 74 w 431"/>
              <a:gd name="T65" fmla="*/ 975 h 1067"/>
              <a:gd name="T66" fmla="*/ 166 w 431"/>
              <a:gd name="T67" fmla="*/ 1067 h 1067"/>
              <a:gd name="T68" fmla="*/ 265 w 431"/>
              <a:gd name="T69" fmla="*/ 1067 h 1067"/>
              <a:gd name="T70" fmla="*/ 357 w 431"/>
              <a:gd name="T71" fmla="*/ 975 h 1067"/>
              <a:gd name="T72" fmla="*/ 357 w 431"/>
              <a:gd name="T73" fmla="*/ 751 h 1067"/>
              <a:gd name="T74" fmla="*/ 431 w 431"/>
              <a:gd name="T75" fmla="*/ 646 h 10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31" h="1067">
                <a:moveTo>
                  <a:pt x="269" y="110"/>
                </a:moveTo>
                <a:cubicBezTo>
                  <a:pt x="269" y="138"/>
                  <a:pt x="246" y="160"/>
                  <a:pt x="218" y="160"/>
                </a:cubicBezTo>
                <a:cubicBezTo>
                  <a:pt x="190" y="160"/>
                  <a:pt x="168" y="138"/>
                  <a:pt x="168" y="110"/>
                </a:cubicBezTo>
                <a:cubicBezTo>
                  <a:pt x="168" y="82"/>
                  <a:pt x="190" y="59"/>
                  <a:pt x="218" y="59"/>
                </a:cubicBezTo>
                <a:cubicBezTo>
                  <a:pt x="246" y="59"/>
                  <a:pt x="269" y="82"/>
                  <a:pt x="269" y="110"/>
                </a:cubicBezTo>
                <a:moveTo>
                  <a:pt x="328" y="110"/>
                </a:moveTo>
                <a:cubicBezTo>
                  <a:pt x="328" y="49"/>
                  <a:pt x="278" y="0"/>
                  <a:pt x="218" y="0"/>
                </a:cubicBezTo>
                <a:cubicBezTo>
                  <a:pt x="158" y="0"/>
                  <a:pt x="109" y="49"/>
                  <a:pt x="109" y="110"/>
                </a:cubicBezTo>
                <a:cubicBezTo>
                  <a:pt x="109" y="170"/>
                  <a:pt x="158" y="219"/>
                  <a:pt x="218" y="219"/>
                </a:cubicBezTo>
                <a:cubicBezTo>
                  <a:pt x="278" y="219"/>
                  <a:pt x="328" y="170"/>
                  <a:pt x="328" y="110"/>
                </a:cubicBezTo>
                <a:moveTo>
                  <a:pt x="372" y="646"/>
                </a:moveTo>
                <a:cubicBezTo>
                  <a:pt x="372" y="671"/>
                  <a:pt x="357" y="696"/>
                  <a:pt x="327" y="696"/>
                </a:cubicBezTo>
                <a:cubicBezTo>
                  <a:pt x="311" y="696"/>
                  <a:pt x="298" y="709"/>
                  <a:pt x="298" y="725"/>
                </a:cubicBezTo>
                <a:cubicBezTo>
                  <a:pt x="298" y="975"/>
                  <a:pt x="298" y="975"/>
                  <a:pt x="298" y="975"/>
                </a:cubicBezTo>
                <a:cubicBezTo>
                  <a:pt x="298" y="993"/>
                  <a:pt x="283" y="1008"/>
                  <a:pt x="265" y="1008"/>
                </a:cubicBezTo>
                <a:cubicBezTo>
                  <a:pt x="166" y="1008"/>
                  <a:pt x="166" y="1008"/>
                  <a:pt x="166" y="1008"/>
                </a:cubicBezTo>
                <a:cubicBezTo>
                  <a:pt x="148" y="1008"/>
                  <a:pt x="133" y="993"/>
                  <a:pt x="133" y="975"/>
                </a:cubicBezTo>
                <a:cubicBezTo>
                  <a:pt x="133" y="725"/>
                  <a:pt x="133" y="725"/>
                  <a:pt x="133" y="725"/>
                </a:cubicBezTo>
                <a:cubicBezTo>
                  <a:pt x="133" y="709"/>
                  <a:pt x="119" y="696"/>
                  <a:pt x="103" y="696"/>
                </a:cubicBezTo>
                <a:cubicBezTo>
                  <a:pt x="74" y="696"/>
                  <a:pt x="58" y="671"/>
                  <a:pt x="58" y="646"/>
                </a:cubicBezTo>
                <a:cubicBezTo>
                  <a:pt x="58" y="414"/>
                  <a:pt x="58" y="414"/>
                  <a:pt x="58" y="414"/>
                </a:cubicBezTo>
                <a:cubicBezTo>
                  <a:pt x="58" y="356"/>
                  <a:pt x="106" y="309"/>
                  <a:pt x="163" y="309"/>
                </a:cubicBezTo>
                <a:cubicBezTo>
                  <a:pt x="267" y="309"/>
                  <a:pt x="267" y="309"/>
                  <a:pt x="267" y="309"/>
                </a:cubicBezTo>
                <a:cubicBezTo>
                  <a:pt x="325" y="309"/>
                  <a:pt x="372" y="356"/>
                  <a:pt x="372" y="414"/>
                </a:cubicBezTo>
                <a:lnTo>
                  <a:pt x="372" y="646"/>
                </a:lnTo>
                <a:close/>
                <a:moveTo>
                  <a:pt x="431" y="646"/>
                </a:moveTo>
                <a:cubicBezTo>
                  <a:pt x="431" y="414"/>
                  <a:pt x="431" y="414"/>
                  <a:pt x="431" y="414"/>
                </a:cubicBezTo>
                <a:cubicBezTo>
                  <a:pt x="431" y="323"/>
                  <a:pt x="358" y="250"/>
                  <a:pt x="267" y="250"/>
                </a:cubicBezTo>
                <a:cubicBezTo>
                  <a:pt x="163" y="250"/>
                  <a:pt x="163" y="250"/>
                  <a:pt x="163" y="250"/>
                </a:cubicBezTo>
                <a:cubicBezTo>
                  <a:pt x="73" y="250"/>
                  <a:pt x="0" y="323"/>
                  <a:pt x="0" y="414"/>
                </a:cubicBezTo>
                <a:cubicBezTo>
                  <a:pt x="0" y="646"/>
                  <a:pt x="0" y="646"/>
                  <a:pt x="0" y="646"/>
                </a:cubicBezTo>
                <a:cubicBezTo>
                  <a:pt x="0" y="697"/>
                  <a:pt x="30" y="738"/>
                  <a:pt x="74" y="751"/>
                </a:cubicBezTo>
                <a:cubicBezTo>
                  <a:pt x="74" y="975"/>
                  <a:pt x="74" y="975"/>
                  <a:pt x="74" y="975"/>
                </a:cubicBezTo>
                <a:cubicBezTo>
                  <a:pt x="74" y="1026"/>
                  <a:pt x="115" y="1067"/>
                  <a:pt x="166" y="1067"/>
                </a:cubicBezTo>
                <a:cubicBezTo>
                  <a:pt x="265" y="1067"/>
                  <a:pt x="265" y="1067"/>
                  <a:pt x="265" y="1067"/>
                </a:cubicBezTo>
                <a:cubicBezTo>
                  <a:pt x="316" y="1067"/>
                  <a:pt x="357" y="1026"/>
                  <a:pt x="357" y="975"/>
                </a:cubicBezTo>
                <a:cubicBezTo>
                  <a:pt x="357" y="751"/>
                  <a:pt x="357" y="751"/>
                  <a:pt x="357" y="751"/>
                </a:cubicBezTo>
                <a:cubicBezTo>
                  <a:pt x="401" y="738"/>
                  <a:pt x="431" y="697"/>
                  <a:pt x="431" y="646"/>
                </a:cubicBezTo>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7" name="Freeform 16">
            <a:extLst>
              <a:ext uri="{FF2B5EF4-FFF2-40B4-BE49-F238E27FC236}">
                <a16:creationId xmlns:a16="http://schemas.microsoft.com/office/drawing/2014/main" id="{C7E9D45D-98D0-49EA-8E99-08C520ACA6FF}"/>
              </a:ext>
            </a:extLst>
          </p:cNvPr>
          <p:cNvSpPr>
            <a:spLocks noEditPoints="1"/>
          </p:cNvSpPr>
          <p:nvPr/>
        </p:nvSpPr>
        <p:spPr bwMode="auto">
          <a:xfrm>
            <a:off x="839023" y="2378470"/>
            <a:ext cx="171663" cy="414763"/>
          </a:xfrm>
          <a:custGeom>
            <a:avLst/>
            <a:gdLst>
              <a:gd name="T0" fmla="*/ 271 w 441"/>
              <a:gd name="T1" fmla="*/ 110 h 1067"/>
              <a:gd name="T2" fmla="*/ 220 w 441"/>
              <a:gd name="T3" fmla="*/ 160 h 1067"/>
              <a:gd name="T4" fmla="*/ 170 w 441"/>
              <a:gd name="T5" fmla="*/ 110 h 1067"/>
              <a:gd name="T6" fmla="*/ 220 w 441"/>
              <a:gd name="T7" fmla="*/ 59 h 1067"/>
              <a:gd name="T8" fmla="*/ 271 w 441"/>
              <a:gd name="T9" fmla="*/ 110 h 1067"/>
              <a:gd name="T10" fmla="*/ 330 w 441"/>
              <a:gd name="T11" fmla="*/ 110 h 1067"/>
              <a:gd name="T12" fmla="*/ 220 w 441"/>
              <a:gd name="T13" fmla="*/ 0 h 1067"/>
              <a:gd name="T14" fmla="*/ 111 w 441"/>
              <a:gd name="T15" fmla="*/ 110 h 1067"/>
              <a:gd name="T16" fmla="*/ 220 w 441"/>
              <a:gd name="T17" fmla="*/ 219 h 1067"/>
              <a:gd name="T18" fmla="*/ 330 w 441"/>
              <a:gd name="T19" fmla="*/ 110 h 1067"/>
              <a:gd name="T20" fmla="*/ 379 w 441"/>
              <a:gd name="T21" fmla="*/ 753 h 1067"/>
              <a:gd name="T22" fmla="*/ 376 w 441"/>
              <a:gd name="T23" fmla="*/ 769 h 1067"/>
              <a:gd name="T24" fmla="*/ 361 w 441"/>
              <a:gd name="T25" fmla="*/ 773 h 1067"/>
              <a:gd name="T26" fmla="*/ 312 w 441"/>
              <a:gd name="T27" fmla="*/ 773 h 1067"/>
              <a:gd name="T28" fmla="*/ 282 w 441"/>
              <a:gd name="T29" fmla="*/ 800 h 1067"/>
              <a:gd name="T30" fmla="*/ 264 w 441"/>
              <a:gd name="T31" fmla="*/ 984 h 1067"/>
              <a:gd name="T32" fmla="*/ 238 w 441"/>
              <a:gd name="T33" fmla="*/ 1008 h 1067"/>
              <a:gd name="T34" fmla="*/ 202 w 441"/>
              <a:gd name="T35" fmla="*/ 1008 h 1067"/>
              <a:gd name="T36" fmla="*/ 176 w 441"/>
              <a:gd name="T37" fmla="*/ 983 h 1067"/>
              <a:gd name="T38" fmla="*/ 158 w 441"/>
              <a:gd name="T39" fmla="*/ 800 h 1067"/>
              <a:gd name="T40" fmla="*/ 129 w 441"/>
              <a:gd name="T41" fmla="*/ 773 h 1067"/>
              <a:gd name="T42" fmla="*/ 79 w 441"/>
              <a:gd name="T43" fmla="*/ 773 h 1067"/>
              <a:gd name="T44" fmla="*/ 65 w 441"/>
              <a:gd name="T45" fmla="*/ 769 h 1067"/>
              <a:gd name="T46" fmla="*/ 62 w 441"/>
              <a:gd name="T47" fmla="*/ 753 h 1067"/>
              <a:gd name="T48" fmla="*/ 120 w 441"/>
              <a:gd name="T49" fmla="*/ 369 h 1067"/>
              <a:gd name="T50" fmla="*/ 198 w 441"/>
              <a:gd name="T51" fmla="*/ 309 h 1067"/>
              <a:gd name="T52" fmla="*/ 243 w 441"/>
              <a:gd name="T53" fmla="*/ 309 h 1067"/>
              <a:gd name="T54" fmla="*/ 320 w 441"/>
              <a:gd name="T55" fmla="*/ 369 h 1067"/>
              <a:gd name="T56" fmla="*/ 379 w 441"/>
              <a:gd name="T57" fmla="*/ 753 h 1067"/>
              <a:gd name="T58" fmla="*/ 437 w 441"/>
              <a:gd name="T59" fmla="*/ 744 h 1067"/>
              <a:gd name="T60" fmla="*/ 379 w 441"/>
              <a:gd name="T61" fmla="*/ 360 h 1067"/>
              <a:gd name="T62" fmla="*/ 243 w 441"/>
              <a:gd name="T63" fmla="*/ 250 h 1067"/>
              <a:gd name="T64" fmla="*/ 198 w 441"/>
              <a:gd name="T65" fmla="*/ 250 h 1067"/>
              <a:gd name="T66" fmla="*/ 62 w 441"/>
              <a:gd name="T67" fmla="*/ 360 h 1067"/>
              <a:gd name="T68" fmla="*/ 3 w 441"/>
              <a:gd name="T69" fmla="*/ 744 h 1067"/>
              <a:gd name="T70" fmla="*/ 20 w 441"/>
              <a:gd name="T71" fmla="*/ 807 h 1067"/>
              <a:gd name="T72" fmla="*/ 79 w 441"/>
              <a:gd name="T73" fmla="*/ 832 h 1067"/>
              <a:gd name="T74" fmla="*/ 102 w 441"/>
              <a:gd name="T75" fmla="*/ 832 h 1067"/>
              <a:gd name="T76" fmla="*/ 117 w 441"/>
              <a:gd name="T77" fmla="*/ 988 h 1067"/>
              <a:gd name="T78" fmla="*/ 202 w 441"/>
              <a:gd name="T79" fmla="*/ 1067 h 1067"/>
              <a:gd name="T80" fmla="*/ 238 w 441"/>
              <a:gd name="T81" fmla="*/ 1067 h 1067"/>
              <a:gd name="T82" fmla="*/ 323 w 441"/>
              <a:gd name="T83" fmla="*/ 989 h 1067"/>
              <a:gd name="T84" fmla="*/ 338 w 441"/>
              <a:gd name="T85" fmla="*/ 832 h 1067"/>
              <a:gd name="T86" fmla="*/ 361 w 441"/>
              <a:gd name="T87" fmla="*/ 832 h 1067"/>
              <a:gd name="T88" fmla="*/ 420 w 441"/>
              <a:gd name="T89" fmla="*/ 807 h 1067"/>
              <a:gd name="T90" fmla="*/ 437 w 441"/>
              <a:gd name="T91" fmla="*/ 744 h 10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441" h="1067">
                <a:moveTo>
                  <a:pt x="271" y="110"/>
                </a:moveTo>
                <a:cubicBezTo>
                  <a:pt x="271" y="138"/>
                  <a:pt x="248" y="160"/>
                  <a:pt x="220" y="160"/>
                </a:cubicBezTo>
                <a:cubicBezTo>
                  <a:pt x="192" y="160"/>
                  <a:pt x="170" y="138"/>
                  <a:pt x="170" y="110"/>
                </a:cubicBezTo>
                <a:cubicBezTo>
                  <a:pt x="170" y="82"/>
                  <a:pt x="192" y="59"/>
                  <a:pt x="220" y="59"/>
                </a:cubicBezTo>
                <a:cubicBezTo>
                  <a:pt x="248" y="59"/>
                  <a:pt x="271" y="82"/>
                  <a:pt x="271" y="110"/>
                </a:cubicBezTo>
                <a:moveTo>
                  <a:pt x="330" y="110"/>
                </a:moveTo>
                <a:cubicBezTo>
                  <a:pt x="330" y="49"/>
                  <a:pt x="281" y="0"/>
                  <a:pt x="220" y="0"/>
                </a:cubicBezTo>
                <a:cubicBezTo>
                  <a:pt x="160" y="0"/>
                  <a:pt x="111" y="49"/>
                  <a:pt x="111" y="110"/>
                </a:cubicBezTo>
                <a:cubicBezTo>
                  <a:pt x="111" y="170"/>
                  <a:pt x="160" y="219"/>
                  <a:pt x="220" y="219"/>
                </a:cubicBezTo>
                <a:cubicBezTo>
                  <a:pt x="281" y="219"/>
                  <a:pt x="330" y="170"/>
                  <a:pt x="330" y="110"/>
                </a:cubicBezTo>
                <a:moveTo>
                  <a:pt x="379" y="753"/>
                </a:moveTo>
                <a:cubicBezTo>
                  <a:pt x="380" y="759"/>
                  <a:pt x="379" y="765"/>
                  <a:pt x="376" y="769"/>
                </a:cubicBezTo>
                <a:cubicBezTo>
                  <a:pt x="372" y="772"/>
                  <a:pt x="366" y="773"/>
                  <a:pt x="361" y="773"/>
                </a:cubicBezTo>
                <a:cubicBezTo>
                  <a:pt x="312" y="773"/>
                  <a:pt x="312" y="773"/>
                  <a:pt x="312" y="773"/>
                </a:cubicBezTo>
                <a:cubicBezTo>
                  <a:pt x="297" y="773"/>
                  <a:pt x="284" y="785"/>
                  <a:pt x="282" y="800"/>
                </a:cubicBezTo>
                <a:cubicBezTo>
                  <a:pt x="264" y="984"/>
                  <a:pt x="264" y="984"/>
                  <a:pt x="264" y="984"/>
                </a:cubicBezTo>
                <a:cubicBezTo>
                  <a:pt x="263" y="998"/>
                  <a:pt x="252" y="1008"/>
                  <a:pt x="238" y="1008"/>
                </a:cubicBezTo>
                <a:cubicBezTo>
                  <a:pt x="202" y="1008"/>
                  <a:pt x="202" y="1008"/>
                  <a:pt x="202" y="1008"/>
                </a:cubicBezTo>
                <a:cubicBezTo>
                  <a:pt x="188" y="1008"/>
                  <a:pt x="177" y="998"/>
                  <a:pt x="176" y="983"/>
                </a:cubicBezTo>
                <a:cubicBezTo>
                  <a:pt x="158" y="800"/>
                  <a:pt x="158" y="800"/>
                  <a:pt x="158" y="800"/>
                </a:cubicBezTo>
                <a:cubicBezTo>
                  <a:pt x="157" y="785"/>
                  <a:pt x="144" y="773"/>
                  <a:pt x="129" y="773"/>
                </a:cubicBezTo>
                <a:cubicBezTo>
                  <a:pt x="79" y="773"/>
                  <a:pt x="79" y="773"/>
                  <a:pt x="79" y="773"/>
                </a:cubicBezTo>
                <a:cubicBezTo>
                  <a:pt x="74" y="773"/>
                  <a:pt x="68" y="772"/>
                  <a:pt x="65" y="769"/>
                </a:cubicBezTo>
                <a:cubicBezTo>
                  <a:pt x="62" y="765"/>
                  <a:pt x="61" y="759"/>
                  <a:pt x="62" y="753"/>
                </a:cubicBezTo>
                <a:cubicBezTo>
                  <a:pt x="120" y="369"/>
                  <a:pt x="120" y="369"/>
                  <a:pt x="120" y="369"/>
                </a:cubicBezTo>
                <a:cubicBezTo>
                  <a:pt x="125" y="335"/>
                  <a:pt x="158" y="309"/>
                  <a:pt x="198" y="309"/>
                </a:cubicBezTo>
                <a:cubicBezTo>
                  <a:pt x="243" y="309"/>
                  <a:pt x="243" y="309"/>
                  <a:pt x="243" y="309"/>
                </a:cubicBezTo>
                <a:cubicBezTo>
                  <a:pt x="282" y="309"/>
                  <a:pt x="316" y="335"/>
                  <a:pt x="320" y="369"/>
                </a:cubicBezTo>
                <a:lnTo>
                  <a:pt x="379" y="753"/>
                </a:lnTo>
                <a:close/>
                <a:moveTo>
                  <a:pt x="437" y="744"/>
                </a:moveTo>
                <a:cubicBezTo>
                  <a:pt x="379" y="360"/>
                  <a:pt x="379" y="360"/>
                  <a:pt x="379" y="360"/>
                </a:cubicBezTo>
                <a:cubicBezTo>
                  <a:pt x="370" y="297"/>
                  <a:pt x="311" y="250"/>
                  <a:pt x="243" y="250"/>
                </a:cubicBezTo>
                <a:cubicBezTo>
                  <a:pt x="198" y="250"/>
                  <a:pt x="198" y="250"/>
                  <a:pt x="198" y="250"/>
                </a:cubicBezTo>
                <a:cubicBezTo>
                  <a:pt x="129" y="250"/>
                  <a:pt x="71" y="297"/>
                  <a:pt x="62" y="360"/>
                </a:cubicBezTo>
                <a:cubicBezTo>
                  <a:pt x="3" y="744"/>
                  <a:pt x="3" y="744"/>
                  <a:pt x="3" y="744"/>
                </a:cubicBezTo>
                <a:cubicBezTo>
                  <a:pt x="0" y="768"/>
                  <a:pt x="6" y="791"/>
                  <a:pt x="20" y="807"/>
                </a:cubicBezTo>
                <a:cubicBezTo>
                  <a:pt x="30" y="818"/>
                  <a:pt x="48" y="832"/>
                  <a:pt x="79" y="832"/>
                </a:cubicBezTo>
                <a:cubicBezTo>
                  <a:pt x="102" y="832"/>
                  <a:pt x="102" y="832"/>
                  <a:pt x="102" y="832"/>
                </a:cubicBezTo>
                <a:cubicBezTo>
                  <a:pt x="117" y="988"/>
                  <a:pt x="117" y="988"/>
                  <a:pt x="117" y="988"/>
                </a:cubicBezTo>
                <a:cubicBezTo>
                  <a:pt x="120" y="1032"/>
                  <a:pt x="157" y="1067"/>
                  <a:pt x="202" y="1067"/>
                </a:cubicBezTo>
                <a:cubicBezTo>
                  <a:pt x="238" y="1067"/>
                  <a:pt x="238" y="1067"/>
                  <a:pt x="238" y="1067"/>
                </a:cubicBezTo>
                <a:cubicBezTo>
                  <a:pt x="283" y="1067"/>
                  <a:pt x="320" y="1032"/>
                  <a:pt x="323" y="989"/>
                </a:cubicBezTo>
                <a:cubicBezTo>
                  <a:pt x="338" y="832"/>
                  <a:pt x="338" y="832"/>
                  <a:pt x="338" y="832"/>
                </a:cubicBezTo>
                <a:cubicBezTo>
                  <a:pt x="361" y="832"/>
                  <a:pt x="361" y="832"/>
                  <a:pt x="361" y="832"/>
                </a:cubicBezTo>
                <a:cubicBezTo>
                  <a:pt x="392" y="832"/>
                  <a:pt x="410" y="818"/>
                  <a:pt x="420" y="807"/>
                </a:cubicBezTo>
                <a:cubicBezTo>
                  <a:pt x="434" y="791"/>
                  <a:pt x="441" y="768"/>
                  <a:pt x="437" y="744"/>
                </a:cubicBezTo>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2" name="Freeform 15">
            <a:extLst>
              <a:ext uri="{FF2B5EF4-FFF2-40B4-BE49-F238E27FC236}">
                <a16:creationId xmlns:a16="http://schemas.microsoft.com/office/drawing/2014/main" id="{670A5BFB-06EE-43E4-86A3-8BDFE3E2A31E}"/>
              </a:ext>
            </a:extLst>
          </p:cNvPr>
          <p:cNvSpPr>
            <a:spLocks noEditPoints="1"/>
          </p:cNvSpPr>
          <p:nvPr/>
        </p:nvSpPr>
        <p:spPr bwMode="auto">
          <a:xfrm>
            <a:off x="601254" y="2877562"/>
            <a:ext cx="167398" cy="414763"/>
          </a:xfrm>
          <a:custGeom>
            <a:avLst/>
            <a:gdLst>
              <a:gd name="T0" fmla="*/ 269 w 431"/>
              <a:gd name="T1" fmla="*/ 110 h 1067"/>
              <a:gd name="T2" fmla="*/ 218 w 431"/>
              <a:gd name="T3" fmla="*/ 160 h 1067"/>
              <a:gd name="T4" fmla="*/ 168 w 431"/>
              <a:gd name="T5" fmla="*/ 110 h 1067"/>
              <a:gd name="T6" fmla="*/ 218 w 431"/>
              <a:gd name="T7" fmla="*/ 59 h 1067"/>
              <a:gd name="T8" fmla="*/ 269 w 431"/>
              <a:gd name="T9" fmla="*/ 110 h 1067"/>
              <a:gd name="T10" fmla="*/ 328 w 431"/>
              <a:gd name="T11" fmla="*/ 110 h 1067"/>
              <a:gd name="T12" fmla="*/ 218 w 431"/>
              <a:gd name="T13" fmla="*/ 0 h 1067"/>
              <a:gd name="T14" fmla="*/ 109 w 431"/>
              <a:gd name="T15" fmla="*/ 110 h 1067"/>
              <a:gd name="T16" fmla="*/ 218 w 431"/>
              <a:gd name="T17" fmla="*/ 219 h 1067"/>
              <a:gd name="T18" fmla="*/ 328 w 431"/>
              <a:gd name="T19" fmla="*/ 110 h 1067"/>
              <a:gd name="T20" fmla="*/ 372 w 431"/>
              <a:gd name="T21" fmla="*/ 646 h 1067"/>
              <a:gd name="T22" fmla="*/ 327 w 431"/>
              <a:gd name="T23" fmla="*/ 696 h 1067"/>
              <a:gd name="T24" fmla="*/ 298 w 431"/>
              <a:gd name="T25" fmla="*/ 725 h 1067"/>
              <a:gd name="T26" fmla="*/ 298 w 431"/>
              <a:gd name="T27" fmla="*/ 975 h 1067"/>
              <a:gd name="T28" fmla="*/ 265 w 431"/>
              <a:gd name="T29" fmla="*/ 1008 h 1067"/>
              <a:gd name="T30" fmla="*/ 166 w 431"/>
              <a:gd name="T31" fmla="*/ 1008 h 1067"/>
              <a:gd name="T32" fmla="*/ 133 w 431"/>
              <a:gd name="T33" fmla="*/ 975 h 1067"/>
              <a:gd name="T34" fmla="*/ 133 w 431"/>
              <a:gd name="T35" fmla="*/ 725 h 1067"/>
              <a:gd name="T36" fmla="*/ 103 w 431"/>
              <a:gd name="T37" fmla="*/ 696 h 1067"/>
              <a:gd name="T38" fmla="*/ 58 w 431"/>
              <a:gd name="T39" fmla="*/ 646 h 1067"/>
              <a:gd name="T40" fmla="*/ 58 w 431"/>
              <a:gd name="T41" fmla="*/ 414 h 1067"/>
              <a:gd name="T42" fmla="*/ 163 w 431"/>
              <a:gd name="T43" fmla="*/ 309 h 1067"/>
              <a:gd name="T44" fmla="*/ 267 w 431"/>
              <a:gd name="T45" fmla="*/ 309 h 1067"/>
              <a:gd name="T46" fmla="*/ 372 w 431"/>
              <a:gd name="T47" fmla="*/ 414 h 1067"/>
              <a:gd name="T48" fmla="*/ 372 w 431"/>
              <a:gd name="T49" fmla="*/ 646 h 1067"/>
              <a:gd name="T50" fmla="*/ 431 w 431"/>
              <a:gd name="T51" fmla="*/ 646 h 1067"/>
              <a:gd name="T52" fmla="*/ 431 w 431"/>
              <a:gd name="T53" fmla="*/ 414 h 1067"/>
              <a:gd name="T54" fmla="*/ 267 w 431"/>
              <a:gd name="T55" fmla="*/ 250 h 1067"/>
              <a:gd name="T56" fmla="*/ 163 w 431"/>
              <a:gd name="T57" fmla="*/ 250 h 1067"/>
              <a:gd name="T58" fmla="*/ 0 w 431"/>
              <a:gd name="T59" fmla="*/ 414 h 1067"/>
              <a:gd name="T60" fmla="*/ 0 w 431"/>
              <a:gd name="T61" fmla="*/ 646 h 1067"/>
              <a:gd name="T62" fmla="*/ 74 w 431"/>
              <a:gd name="T63" fmla="*/ 751 h 1067"/>
              <a:gd name="T64" fmla="*/ 74 w 431"/>
              <a:gd name="T65" fmla="*/ 975 h 1067"/>
              <a:gd name="T66" fmla="*/ 166 w 431"/>
              <a:gd name="T67" fmla="*/ 1067 h 1067"/>
              <a:gd name="T68" fmla="*/ 265 w 431"/>
              <a:gd name="T69" fmla="*/ 1067 h 1067"/>
              <a:gd name="T70" fmla="*/ 357 w 431"/>
              <a:gd name="T71" fmla="*/ 975 h 1067"/>
              <a:gd name="T72" fmla="*/ 357 w 431"/>
              <a:gd name="T73" fmla="*/ 751 h 1067"/>
              <a:gd name="T74" fmla="*/ 431 w 431"/>
              <a:gd name="T75" fmla="*/ 646 h 10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31" h="1067">
                <a:moveTo>
                  <a:pt x="269" y="110"/>
                </a:moveTo>
                <a:cubicBezTo>
                  <a:pt x="269" y="138"/>
                  <a:pt x="246" y="160"/>
                  <a:pt x="218" y="160"/>
                </a:cubicBezTo>
                <a:cubicBezTo>
                  <a:pt x="190" y="160"/>
                  <a:pt x="168" y="138"/>
                  <a:pt x="168" y="110"/>
                </a:cubicBezTo>
                <a:cubicBezTo>
                  <a:pt x="168" y="82"/>
                  <a:pt x="190" y="59"/>
                  <a:pt x="218" y="59"/>
                </a:cubicBezTo>
                <a:cubicBezTo>
                  <a:pt x="246" y="59"/>
                  <a:pt x="269" y="82"/>
                  <a:pt x="269" y="110"/>
                </a:cubicBezTo>
                <a:moveTo>
                  <a:pt x="328" y="110"/>
                </a:moveTo>
                <a:cubicBezTo>
                  <a:pt x="328" y="49"/>
                  <a:pt x="278" y="0"/>
                  <a:pt x="218" y="0"/>
                </a:cubicBezTo>
                <a:cubicBezTo>
                  <a:pt x="158" y="0"/>
                  <a:pt x="109" y="49"/>
                  <a:pt x="109" y="110"/>
                </a:cubicBezTo>
                <a:cubicBezTo>
                  <a:pt x="109" y="170"/>
                  <a:pt x="158" y="219"/>
                  <a:pt x="218" y="219"/>
                </a:cubicBezTo>
                <a:cubicBezTo>
                  <a:pt x="278" y="219"/>
                  <a:pt x="328" y="170"/>
                  <a:pt x="328" y="110"/>
                </a:cubicBezTo>
                <a:moveTo>
                  <a:pt x="372" y="646"/>
                </a:moveTo>
                <a:cubicBezTo>
                  <a:pt x="372" y="671"/>
                  <a:pt x="357" y="696"/>
                  <a:pt x="327" y="696"/>
                </a:cubicBezTo>
                <a:cubicBezTo>
                  <a:pt x="311" y="696"/>
                  <a:pt x="298" y="709"/>
                  <a:pt x="298" y="725"/>
                </a:cubicBezTo>
                <a:cubicBezTo>
                  <a:pt x="298" y="975"/>
                  <a:pt x="298" y="975"/>
                  <a:pt x="298" y="975"/>
                </a:cubicBezTo>
                <a:cubicBezTo>
                  <a:pt x="298" y="993"/>
                  <a:pt x="283" y="1008"/>
                  <a:pt x="265" y="1008"/>
                </a:cubicBezTo>
                <a:cubicBezTo>
                  <a:pt x="166" y="1008"/>
                  <a:pt x="166" y="1008"/>
                  <a:pt x="166" y="1008"/>
                </a:cubicBezTo>
                <a:cubicBezTo>
                  <a:pt x="148" y="1008"/>
                  <a:pt x="133" y="993"/>
                  <a:pt x="133" y="975"/>
                </a:cubicBezTo>
                <a:cubicBezTo>
                  <a:pt x="133" y="725"/>
                  <a:pt x="133" y="725"/>
                  <a:pt x="133" y="725"/>
                </a:cubicBezTo>
                <a:cubicBezTo>
                  <a:pt x="133" y="709"/>
                  <a:pt x="119" y="696"/>
                  <a:pt x="103" y="696"/>
                </a:cubicBezTo>
                <a:cubicBezTo>
                  <a:pt x="74" y="696"/>
                  <a:pt x="58" y="671"/>
                  <a:pt x="58" y="646"/>
                </a:cubicBezTo>
                <a:cubicBezTo>
                  <a:pt x="58" y="414"/>
                  <a:pt x="58" y="414"/>
                  <a:pt x="58" y="414"/>
                </a:cubicBezTo>
                <a:cubicBezTo>
                  <a:pt x="58" y="356"/>
                  <a:pt x="106" y="309"/>
                  <a:pt x="163" y="309"/>
                </a:cubicBezTo>
                <a:cubicBezTo>
                  <a:pt x="267" y="309"/>
                  <a:pt x="267" y="309"/>
                  <a:pt x="267" y="309"/>
                </a:cubicBezTo>
                <a:cubicBezTo>
                  <a:pt x="325" y="309"/>
                  <a:pt x="372" y="356"/>
                  <a:pt x="372" y="414"/>
                </a:cubicBezTo>
                <a:lnTo>
                  <a:pt x="372" y="646"/>
                </a:lnTo>
                <a:close/>
                <a:moveTo>
                  <a:pt x="431" y="646"/>
                </a:moveTo>
                <a:cubicBezTo>
                  <a:pt x="431" y="414"/>
                  <a:pt x="431" y="414"/>
                  <a:pt x="431" y="414"/>
                </a:cubicBezTo>
                <a:cubicBezTo>
                  <a:pt x="431" y="323"/>
                  <a:pt x="358" y="250"/>
                  <a:pt x="267" y="250"/>
                </a:cubicBezTo>
                <a:cubicBezTo>
                  <a:pt x="163" y="250"/>
                  <a:pt x="163" y="250"/>
                  <a:pt x="163" y="250"/>
                </a:cubicBezTo>
                <a:cubicBezTo>
                  <a:pt x="73" y="250"/>
                  <a:pt x="0" y="323"/>
                  <a:pt x="0" y="414"/>
                </a:cubicBezTo>
                <a:cubicBezTo>
                  <a:pt x="0" y="646"/>
                  <a:pt x="0" y="646"/>
                  <a:pt x="0" y="646"/>
                </a:cubicBezTo>
                <a:cubicBezTo>
                  <a:pt x="0" y="697"/>
                  <a:pt x="30" y="738"/>
                  <a:pt x="74" y="751"/>
                </a:cubicBezTo>
                <a:cubicBezTo>
                  <a:pt x="74" y="975"/>
                  <a:pt x="74" y="975"/>
                  <a:pt x="74" y="975"/>
                </a:cubicBezTo>
                <a:cubicBezTo>
                  <a:pt x="74" y="1026"/>
                  <a:pt x="115" y="1067"/>
                  <a:pt x="166" y="1067"/>
                </a:cubicBezTo>
                <a:cubicBezTo>
                  <a:pt x="265" y="1067"/>
                  <a:pt x="265" y="1067"/>
                  <a:pt x="265" y="1067"/>
                </a:cubicBezTo>
                <a:cubicBezTo>
                  <a:pt x="316" y="1067"/>
                  <a:pt x="357" y="1026"/>
                  <a:pt x="357" y="975"/>
                </a:cubicBezTo>
                <a:cubicBezTo>
                  <a:pt x="357" y="751"/>
                  <a:pt x="357" y="751"/>
                  <a:pt x="357" y="751"/>
                </a:cubicBezTo>
                <a:cubicBezTo>
                  <a:pt x="401" y="738"/>
                  <a:pt x="431" y="697"/>
                  <a:pt x="431" y="646"/>
                </a:cubicBezTo>
              </a:path>
            </a:pathLst>
          </a:custGeom>
          <a:solidFill>
            <a:schemeClr val="accent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3" name="Freeform 16">
            <a:extLst>
              <a:ext uri="{FF2B5EF4-FFF2-40B4-BE49-F238E27FC236}">
                <a16:creationId xmlns:a16="http://schemas.microsoft.com/office/drawing/2014/main" id="{7FB81381-0E52-454C-ABB9-FA616D685FD9}"/>
              </a:ext>
            </a:extLst>
          </p:cNvPr>
          <p:cNvSpPr>
            <a:spLocks noEditPoints="1"/>
          </p:cNvSpPr>
          <p:nvPr/>
        </p:nvSpPr>
        <p:spPr bwMode="auto">
          <a:xfrm>
            <a:off x="839023" y="2877562"/>
            <a:ext cx="171663" cy="414763"/>
          </a:xfrm>
          <a:custGeom>
            <a:avLst/>
            <a:gdLst>
              <a:gd name="T0" fmla="*/ 271 w 441"/>
              <a:gd name="T1" fmla="*/ 110 h 1067"/>
              <a:gd name="T2" fmla="*/ 220 w 441"/>
              <a:gd name="T3" fmla="*/ 160 h 1067"/>
              <a:gd name="T4" fmla="*/ 170 w 441"/>
              <a:gd name="T5" fmla="*/ 110 h 1067"/>
              <a:gd name="T6" fmla="*/ 220 w 441"/>
              <a:gd name="T7" fmla="*/ 59 h 1067"/>
              <a:gd name="T8" fmla="*/ 271 w 441"/>
              <a:gd name="T9" fmla="*/ 110 h 1067"/>
              <a:gd name="T10" fmla="*/ 330 w 441"/>
              <a:gd name="T11" fmla="*/ 110 h 1067"/>
              <a:gd name="T12" fmla="*/ 220 w 441"/>
              <a:gd name="T13" fmla="*/ 0 h 1067"/>
              <a:gd name="T14" fmla="*/ 111 w 441"/>
              <a:gd name="T15" fmla="*/ 110 h 1067"/>
              <a:gd name="T16" fmla="*/ 220 w 441"/>
              <a:gd name="T17" fmla="*/ 219 h 1067"/>
              <a:gd name="T18" fmla="*/ 330 w 441"/>
              <a:gd name="T19" fmla="*/ 110 h 1067"/>
              <a:gd name="T20" fmla="*/ 379 w 441"/>
              <a:gd name="T21" fmla="*/ 753 h 1067"/>
              <a:gd name="T22" fmla="*/ 376 w 441"/>
              <a:gd name="T23" fmla="*/ 769 h 1067"/>
              <a:gd name="T24" fmla="*/ 361 w 441"/>
              <a:gd name="T25" fmla="*/ 773 h 1067"/>
              <a:gd name="T26" fmla="*/ 312 w 441"/>
              <a:gd name="T27" fmla="*/ 773 h 1067"/>
              <a:gd name="T28" fmla="*/ 282 w 441"/>
              <a:gd name="T29" fmla="*/ 800 h 1067"/>
              <a:gd name="T30" fmla="*/ 264 w 441"/>
              <a:gd name="T31" fmla="*/ 984 h 1067"/>
              <a:gd name="T32" fmla="*/ 238 w 441"/>
              <a:gd name="T33" fmla="*/ 1008 h 1067"/>
              <a:gd name="T34" fmla="*/ 202 w 441"/>
              <a:gd name="T35" fmla="*/ 1008 h 1067"/>
              <a:gd name="T36" fmla="*/ 176 w 441"/>
              <a:gd name="T37" fmla="*/ 983 h 1067"/>
              <a:gd name="T38" fmla="*/ 158 w 441"/>
              <a:gd name="T39" fmla="*/ 800 h 1067"/>
              <a:gd name="T40" fmla="*/ 129 w 441"/>
              <a:gd name="T41" fmla="*/ 773 h 1067"/>
              <a:gd name="T42" fmla="*/ 79 w 441"/>
              <a:gd name="T43" fmla="*/ 773 h 1067"/>
              <a:gd name="T44" fmla="*/ 65 w 441"/>
              <a:gd name="T45" fmla="*/ 769 h 1067"/>
              <a:gd name="T46" fmla="*/ 62 w 441"/>
              <a:gd name="T47" fmla="*/ 753 h 1067"/>
              <a:gd name="T48" fmla="*/ 120 w 441"/>
              <a:gd name="T49" fmla="*/ 369 h 1067"/>
              <a:gd name="T50" fmla="*/ 198 w 441"/>
              <a:gd name="T51" fmla="*/ 309 h 1067"/>
              <a:gd name="T52" fmla="*/ 243 w 441"/>
              <a:gd name="T53" fmla="*/ 309 h 1067"/>
              <a:gd name="T54" fmla="*/ 320 w 441"/>
              <a:gd name="T55" fmla="*/ 369 h 1067"/>
              <a:gd name="T56" fmla="*/ 379 w 441"/>
              <a:gd name="T57" fmla="*/ 753 h 1067"/>
              <a:gd name="T58" fmla="*/ 437 w 441"/>
              <a:gd name="T59" fmla="*/ 744 h 1067"/>
              <a:gd name="T60" fmla="*/ 379 w 441"/>
              <a:gd name="T61" fmla="*/ 360 h 1067"/>
              <a:gd name="T62" fmla="*/ 243 w 441"/>
              <a:gd name="T63" fmla="*/ 250 h 1067"/>
              <a:gd name="T64" fmla="*/ 198 w 441"/>
              <a:gd name="T65" fmla="*/ 250 h 1067"/>
              <a:gd name="T66" fmla="*/ 62 w 441"/>
              <a:gd name="T67" fmla="*/ 360 h 1067"/>
              <a:gd name="T68" fmla="*/ 3 w 441"/>
              <a:gd name="T69" fmla="*/ 744 h 1067"/>
              <a:gd name="T70" fmla="*/ 20 w 441"/>
              <a:gd name="T71" fmla="*/ 807 h 1067"/>
              <a:gd name="T72" fmla="*/ 79 w 441"/>
              <a:gd name="T73" fmla="*/ 832 h 1067"/>
              <a:gd name="T74" fmla="*/ 102 w 441"/>
              <a:gd name="T75" fmla="*/ 832 h 1067"/>
              <a:gd name="T76" fmla="*/ 117 w 441"/>
              <a:gd name="T77" fmla="*/ 988 h 1067"/>
              <a:gd name="T78" fmla="*/ 202 w 441"/>
              <a:gd name="T79" fmla="*/ 1067 h 1067"/>
              <a:gd name="T80" fmla="*/ 238 w 441"/>
              <a:gd name="T81" fmla="*/ 1067 h 1067"/>
              <a:gd name="T82" fmla="*/ 323 w 441"/>
              <a:gd name="T83" fmla="*/ 989 h 1067"/>
              <a:gd name="T84" fmla="*/ 338 w 441"/>
              <a:gd name="T85" fmla="*/ 832 h 1067"/>
              <a:gd name="T86" fmla="*/ 361 w 441"/>
              <a:gd name="T87" fmla="*/ 832 h 1067"/>
              <a:gd name="T88" fmla="*/ 420 w 441"/>
              <a:gd name="T89" fmla="*/ 807 h 1067"/>
              <a:gd name="T90" fmla="*/ 437 w 441"/>
              <a:gd name="T91" fmla="*/ 744 h 10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441" h="1067">
                <a:moveTo>
                  <a:pt x="271" y="110"/>
                </a:moveTo>
                <a:cubicBezTo>
                  <a:pt x="271" y="138"/>
                  <a:pt x="248" y="160"/>
                  <a:pt x="220" y="160"/>
                </a:cubicBezTo>
                <a:cubicBezTo>
                  <a:pt x="192" y="160"/>
                  <a:pt x="170" y="138"/>
                  <a:pt x="170" y="110"/>
                </a:cubicBezTo>
                <a:cubicBezTo>
                  <a:pt x="170" y="82"/>
                  <a:pt x="192" y="59"/>
                  <a:pt x="220" y="59"/>
                </a:cubicBezTo>
                <a:cubicBezTo>
                  <a:pt x="248" y="59"/>
                  <a:pt x="271" y="82"/>
                  <a:pt x="271" y="110"/>
                </a:cubicBezTo>
                <a:moveTo>
                  <a:pt x="330" y="110"/>
                </a:moveTo>
                <a:cubicBezTo>
                  <a:pt x="330" y="49"/>
                  <a:pt x="281" y="0"/>
                  <a:pt x="220" y="0"/>
                </a:cubicBezTo>
                <a:cubicBezTo>
                  <a:pt x="160" y="0"/>
                  <a:pt x="111" y="49"/>
                  <a:pt x="111" y="110"/>
                </a:cubicBezTo>
                <a:cubicBezTo>
                  <a:pt x="111" y="170"/>
                  <a:pt x="160" y="219"/>
                  <a:pt x="220" y="219"/>
                </a:cubicBezTo>
                <a:cubicBezTo>
                  <a:pt x="281" y="219"/>
                  <a:pt x="330" y="170"/>
                  <a:pt x="330" y="110"/>
                </a:cubicBezTo>
                <a:moveTo>
                  <a:pt x="379" y="753"/>
                </a:moveTo>
                <a:cubicBezTo>
                  <a:pt x="380" y="759"/>
                  <a:pt x="379" y="765"/>
                  <a:pt x="376" y="769"/>
                </a:cubicBezTo>
                <a:cubicBezTo>
                  <a:pt x="372" y="772"/>
                  <a:pt x="366" y="773"/>
                  <a:pt x="361" y="773"/>
                </a:cubicBezTo>
                <a:cubicBezTo>
                  <a:pt x="312" y="773"/>
                  <a:pt x="312" y="773"/>
                  <a:pt x="312" y="773"/>
                </a:cubicBezTo>
                <a:cubicBezTo>
                  <a:pt x="297" y="773"/>
                  <a:pt x="284" y="785"/>
                  <a:pt x="282" y="800"/>
                </a:cubicBezTo>
                <a:cubicBezTo>
                  <a:pt x="264" y="984"/>
                  <a:pt x="264" y="984"/>
                  <a:pt x="264" y="984"/>
                </a:cubicBezTo>
                <a:cubicBezTo>
                  <a:pt x="263" y="998"/>
                  <a:pt x="252" y="1008"/>
                  <a:pt x="238" y="1008"/>
                </a:cubicBezTo>
                <a:cubicBezTo>
                  <a:pt x="202" y="1008"/>
                  <a:pt x="202" y="1008"/>
                  <a:pt x="202" y="1008"/>
                </a:cubicBezTo>
                <a:cubicBezTo>
                  <a:pt x="188" y="1008"/>
                  <a:pt x="177" y="998"/>
                  <a:pt x="176" y="983"/>
                </a:cubicBezTo>
                <a:cubicBezTo>
                  <a:pt x="158" y="800"/>
                  <a:pt x="158" y="800"/>
                  <a:pt x="158" y="800"/>
                </a:cubicBezTo>
                <a:cubicBezTo>
                  <a:pt x="157" y="785"/>
                  <a:pt x="144" y="773"/>
                  <a:pt x="129" y="773"/>
                </a:cubicBezTo>
                <a:cubicBezTo>
                  <a:pt x="79" y="773"/>
                  <a:pt x="79" y="773"/>
                  <a:pt x="79" y="773"/>
                </a:cubicBezTo>
                <a:cubicBezTo>
                  <a:pt x="74" y="773"/>
                  <a:pt x="68" y="772"/>
                  <a:pt x="65" y="769"/>
                </a:cubicBezTo>
                <a:cubicBezTo>
                  <a:pt x="62" y="765"/>
                  <a:pt x="61" y="759"/>
                  <a:pt x="62" y="753"/>
                </a:cubicBezTo>
                <a:cubicBezTo>
                  <a:pt x="120" y="369"/>
                  <a:pt x="120" y="369"/>
                  <a:pt x="120" y="369"/>
                </a:cubicBezTo>
                <a:cubicBezTo>
                  <a:pt x="125" y="335"/>
                  <a:pt x="158" y="309"/>
                  <a:pt x="198" y="309"/>
                </a:cubicBezTo>
                <a:cubicBezTo>
                  <a:pt x="243" y="309"/>
                  <a:pt x="243" y="309"/>
                  <a:pt x="243" y="309"/>
                </a:cubicBezTo>
                <a:cubicBezTo>
                  <a:pt x="282" y="309"/>
                  <a:pt x="316" y="335"/>
                  <a:pt x="320" y="369"/>
                </a:cubicBezTo>
                <a:lnTo>
                  <a:pt x="379" y="753"/>
                </a:lnTo>
                <a:close/>
                <a:moveTo>
                  <a:pt x="437" y="744"/>
                </a:moveTo>
                <a:cubicBezTo>
                  <a:pt x="379" y="360"/>
                  <a:pt x="379" y="360"/>
                  <a:pt x="379" y="360"/>
                </a:cubicBezTo>
                <a:cubicBezTo>
                  <a:pt x="370" y="297"/>
                  <a:pt x="311" y="250"/>
                  <a:pt x="243" y="250"/>
                </a:cubicBezTo>
                <a:cubicBezTo>
                  <a:pt x="198" y="250"/>
                  <a:pt x="198" y="250"/>
                  <a:pt x="198" y="250"/>
                </a:cubicBezTo>
                <a:cubicBezTo>
                  <a:pt x="129" y="250"/>
                  <a:pt x="71" y="297"/>
                  <a:pt x="62" y="360"/>
                </a:cubicBezTo>
                <a:cubicBezTo>
                  <a:pt x="3" y="744"/>
                  <a:pt x="3" y="744"/>
                  <a:pt x="3" y="744"/>
                </a:cubicBezTo>
                <a:cubicBezTo>
                  <a:pt x="0" y="768"/>
                  <a:pt x="6" y="791"/>
                  <a:pt x="20" y="807"/>
                </a:cubicBezTo>
                <a:cubicBezTo>
                  <a:pt x="30" y="818"/>
                  <a:pt x="48" y="832"/>
                  <a:pt x="79" y="832"/>
                </a:cubicBezTo>
                <a:cubicBezTo>
                  <a:pt x="102" y="832"/>
                  <a:pt x="102" y="832"/>
                  <a:pt x="102" y="832"/>
                </a:cubicBezTo>
                <a:cubicBezTo>
                  <a:pt x="117" y="988"/>
                  <a:pt x="117" y="988"/>
                  <a:pt x="117" y="988"/>
                </a:cubicBezTo>
                <a:cubicBezTo>
                  <a:pt x="120" y="1032"/>
                  <a:pt x="157" y="1067"/>
                  <a:pt x="202" y="1067"/>
                </a:cubicBezTo>
                <a:cubicBezTo>
                  <a:pt x="238" y="1067"/>
                  <a:pt x="238" y="1067"/>
                  <a:pt x="238" y="1067"/>
                </a:cubicBezTo>
                <a:cubicBezTo>
                  <a:pt x="283" y="1067"/>
                  <a:pt x="320" y="1032"/>
                  <a:pt x="323" y="989"/>
                </a:cubicBezTo>
                <a:cubicBezTo>
                  <a:pt x="338" y="832"/>
                  <a:pt x="338" y="832"/>
                  <a:pt x="338" y="832"/>
                </a:cubicBezTo>
                <a:cubicBezTo>
                  <a:pt x="361" y="832"/>
                  <a:pt x="361" y="832"/>
                  <a:pt x="361" y="832"/>
                </a:cubicBezTo>
                <a:cubicBezTo>
                  <a:pt x="392" y="832"/>
                  <a:pt x="410" y="818"/>
                  <a:pt x="420" y="807"/>
                </a:cubicBezTo>
                <a:cubicBezTo>
                  <a:pt x="434" y="791"/>
                  <a:pt x="441" y="768"/>
                  <a:pt x="437" y="744"/>
                </a:cubicBezTo>
              </a:path>
            </a:pathLst>
          </a:custGeom>
          <a:solidFill>
            <a:schemeClr val="accent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7" name="Freeform 15">
            <a:extLst>
              <a:ext uri="{FF2B5EF4-FFF2-40B4-BE49-F238E27FC236}">
                <a16:creationId xmlns:a16="http://schemas.microsoft.com/office/drawing/2014/main" id="{0D493292-2921-49B1-B6E0-931104A74F29}"/>
              </a:ext>
            </a:extLst>
          </p:cNvPr>
          <p:cNvSpPr>
            <a:spLocks noEditPoints="1"/>
          </p:cNvSpPr>
          <p:nvPr/>
        </p:nvSpPr>
        <p:spPr bwMode="auto">
          <a:xfrm>
            <a:off x="723319" y="3402656"/>
            <a:ext cx="167398" cy="414763"/>
          </a:xfrm>
          <a:custGeom>
            <a:avLst/>
            <a:gdLst>
              <a:gd name="T0" fmla="*/ 269 w 431"/>
              <a:gd name="T1" fmla="*/ 110 h 1067"/>
              <a:gd name="T2" fmla="*/ 218 w 431"/>
              <a:gd name="T3" fmla="*/ 160 h 1067"/>
              <a:gd name="T4" fmla="*/ 168 w 431"/>
              <a:gd name="T5" fmla="*/ 110 h 1067"/>
              <a:gd name="T6" fmla="*/ 218 w 431"/>
              <a:gd name="T7" fmla="*/ 59 h 1067"/>
              <a:gd name="T8" fmla="*/ 269 w 431"/>
              <a:gd name="T9" fmla="*/ 110 h 1067"/>
              <a:gd name="T10" fmla="*/ 328 w 431"/>
              <a:gd name="T11" fmla="*/ 110 h 1067"/>
              <a:gd name="T12" fmla="*/ 218 w 431"/>
              <a:gd name="T13" fmla="*/ 0 h 1067"/>
              <a:gd name="T14" fmla="*/ 109 w 431"/>
              <a:gd name="T15" fmla="*/ 110 h 1067"/>
              <a:gd name="T16" fmla="*/ 218 w 431"/>
              <a:gd name="T17" fmla="*/ 219 h 1067"/>
              <a:gd name="T18" fmla="*/ 328 w 431"/>
              <a:gd name="T19" fmla="*/ 110 h 1067"/>
              <a:gd name="T20" fmla="*/ 372 w 431"/>
              <a:gd name="T21" fmla="*/ 646 h 1067"/>
              <a:gd name="T22" fmla="*/ 327 w 431"/>
              <a:gd name="T23" fmla="*/ 696 h 1067"/>
              <a:gd name="T24" fmla="*/ 298 w 431"/>
              <a:gd name="T25" fmla="*/ 725 h 1067"/>
              <a:gd name="T26" fmla="*/ 298 w 431"/>
              <a:gd name="T27" fmla="*/ 975 h 1067"/>
              <a:gd name="T28" fmla="*/ 265 w 431"/>
              <a:gd name="T29" fmla="*/ 1008 h 1067"/>
              <a:gd name="T30" fmla="*/ 166 w 431"/>
              <a:gd name="T31" fmla="*/ 1008 h 1067"/>
              <a:gd name="T32" fmla="*/ 133 w 431"/>
              <a:gd name="T33" fmla="*/ 975 h 1067"/>
              <a:gd name="T34" fmla="*/ 133 w 431"/>
              <a:gd name="T35" fmla="*/ 725 h 1067"/>
              <a:gd name="T36" fmla="*/ 103 w 431"/>
              <a:gd name="T37" fmla="*/ 696 h 1067"/>
              <a:gd name="T38" fmla="*/ 58 w 431"/>
              <a:gd name="T39" fmla="*/ 646 h 1067"/>
              <a:gd name="T40" fmla="*/ 58 w 431"/>
              <a:gd name="T41" fmla="*/ 414 h 1067"/>
              <a:gd name="T42" fmla="*/ 163 w 431"/>
              <a:gd name="T43" fmla="*/ 309 h 1067"/>
              <a:gd name="T44" fmla="*/ 267 w 431"/>
              <a:gd name="T45" fmla="*/ 309 h 1067"/>
              <a:gd name="T46" fmla="*/ 372 w 431"/>
              <a:gd name="T47" fmla="*/ 414 h 1067"/>
              <a:gd name="T48" fmla="*/ 372 w 431"/>
              <a:gd name="T49" fmla="*/ 646 h 1067"/>
              <a:gd name="T50" fmla="*/ 431 w 431"/>
              <a:gd name="T51" fmla="*/ 646 h 1067"/>
              <a:gd name="T52" fmla="*/ 431 w 431"/>
              <a:gd name="T53" fmla="*/ 414 h 1067"/>
              <a:gd name="T54" fmla="*/ 267 w 431"/>
              <a:gd name="T55" fmla="*/ 250 h 1067"/>
              <a:gd name="T56" fmla="*/ 163 w 431"/>
              <a:gd name="T57" fmla="*/ 250 h 1067"/>
              <a:gd name="T58" fmla="*/ 0 w 431"/>
              <a:gd name="T59" fmla="*/ 414 h 1067"/>
              <a:gd name="T60" fmla="*/ 0 w 431"/>
              <a:gd name="T61" fmla="*/ 646 h 1067"/>
              <a:gd name="T62" fmla="*/ 74 w 431"/>
              <a:gd name="T63" fmla="*/ 751 h 1067"/>
              <a:gd name="T64" fmla="*/ 74 w 431"/>
              <a:gd name="T65" fmla="*/ 975 h 1067"/>
              <a:gd name="T66" fmla="*/ 166 w 431"/>
              <a:gd name="T67" fmla="*/ 1067 h 1067"/>
              <a:gd name="T68" fmla="*/ 265 w 431"/>
              <a:gd name="T69" fmla="*/ 1067 h 1067"/>
              <a:gd name="T70" fmla="*/ 357 w 431"/>
              <a:gd name="T71" fmla="*/ 975 h 1067"/>
              <a:gd name="T72" fmla="*/ 357 w 431"/>
              <a:gd name="T73" fmla="*/ 751 h 1067"/>
              <a:gd name="T74" fmla="*/ 431 w 431"/>
              <a:gd name="T75" fmla="*/ 646 h 10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31" h="1067">
                <a:moveTo>
                  <a:pt x="269" y="110"/>
                </a:moveTo>
                <a:cubicBezTo>
                  <a:pt x="269" y="138"/>
                  <a:pt x="246" y="160"/>
                  <a:pt x="218" y="160"/>
                </a:cubicBezTo>
                <a:cubicBezTo>
                  <a:pt x="190" y="160"/>
                  <a:pt x="168" y="138"/>
                  <a:pt x="168" y="110"/>
                </a:cubicBezTo>
                <a:cubicBezTo>
                  <a:pt x="168" y="82"/>
                  <a:pt x="190" y="59"/>
                  <a:pt x="218" y="59"/>
                </a:cubicBezTo>
                <a:cubicBezTo>
                  <a:pt x="246" y="59"/>
                  <a:pt x="269" y="82"/>
                  <a:pt x="269" y="110"/>
                </a:cubicBezTo>
                <a:moveTo>
                  <a:pt x="328" y="110"/>
                </a:moveTo>
                <a:cubicBezTo>
                  <a:pt x="328" y="49"/>
                  <a:pt x="278" y="0"/>
                  <a:pt x="218" y="0"/>
                </a:cubicBezTo>
                <a:cubicBezTo>
                  <a:pt x="158" y="0"/>
                  <a:pt x="109" y="49"/>
                  <a:pt x="109" y="110"/>
                </a:cubicBezTo>
                <a:cubicBezTo>
                  <a:pt x="109" y="170"/>
                  <a:pt x="158" y="219"/>
                  <a:pt x="218" y="219"/>
                </a:cubicBezTo>
                <a:cubicBezTo>
                  <a:pt x="278" y="219"/>
                  <a:pt x="328" y="170"/>
                  <a:pt x="328" y="110"/>
                </a:cubicBezTo>
                <a:moveTo>
                  <a:pt x="372" y="646"/>
                </a:moveTo>
                <a:cubicBezTo>
                  <a:pt x="372" y="671"/>
                  <a:pt x="357" y="696"/>
                  <a:pt x="327" y="696"/>
                </a:cubicBezTo>
                <a:cubicBezTo>
                  <a:pt x="311" y="696"/>
                  <a:pt x="298" y="709"/>
                  <a:pt x="298" y="725"/>
                </a:cubicBezTo>
                <a:cubicBezTo>
                  <a:pt x="298" y="975"/>
                  <a:pt x="298" y="975"/>
                  <a:pt x="298" y="975"/>
                </a:cubicBezTo>
                <a:cubicBezTo>
                  <a:pt x="298" y="993"/>
                  <a:pt x="283" y="1008"/>
                  <a:pt x="265" y="1008"/>
                </a:cubicBezTo>
                <a:cubicBezTo>
                  <a:pt x="166" y="1008"/>
                  <a:pt x="166" y="1008"/>
                  <a:pt x="166" y="1008"/>
                </a:cubicBezTo>
                <a:cubicBezTo>
                  <a:pt x="148" y="1008"/>
                  <a:pt x="133" y="993"/>
                  <a:pt x="133" y="975"/>
                </a:cubicBezTo>
                <a:cubicBezTo>
                  <a:pt x="133" y="725"/>
                  <a:pt x="133" y="725"/>
                  <a:pt x="133" y="725"/>
                </a:cubicBezTo>
                <a:cubicBezTo>
                  <a:pt x="133" y="709"/>
                  <a:pt x="119" y="696"/>
                  <a:pt x="103" y="696"/>
                </a:cubicBezTo>
                <a:cubicBezTo>
                  <a:pt x="74" y="696"/>
                  <a:pt x="58" y="671"/>
                  <a:pt x="58" y="646"/>
                </a:cubicBezTo>
                <a:cubicBezTo>
                  <a:pt x="58" y="414"/>
                  <a:pt x="58" y="414"/>
                  <a:pt x="58" y="414"/>
                </a:cubicBezTo>
                <a:cubicBezTo>
                  <a:pt x="58" y="356"/>
                  <a:pt x="106" y="309"/>
                  <a:pt x="163" y="309"/>
                </a:cubicBezTo>
                <a:cubicBezTo>
                  <a:pt x="267" y="309"/>
                  <a:pt x="267" y="309"/>
                  <a:pt x="267" y="309"/>
                </a:cubicBezTo>
                <a:cubicBezTo>
                  <a:pt x="325" y="309"/>
                  <a:pt x="372" y="356"/>
                  <a:pt x="372" y="414"/>
                </a:cubicBezTo>
                <a:lnTo>
                  <a:pt x="372" y="646"/>
                </a:lnTo>
                <a:close/>
                <a:moveTo>
                  <a:pt x="431" y="646"/>
                </a:moveTo>
                <a:cubicBezTo>
                  <a:pt x="431" y="414"/>
                  <a:pt x="431" y="414"/>
                  <a:pt x="431" y="414"/>
                </a:cubicBezTo>
                <a:cubicBezTo>
                  <a:pt x="431" y="323"/>
                  <a:pt x="358" y="250"/>
                  <a:pt x="267" y="250"/>
                </a:cubicBezTo>
                <a:cubicBezTo>
                  <a:pt x="163" y="250"/>
                  <a:pt x="163" y="250"/>
                  <a:pt x="163" y="250"/>
                </a:cubicBezTo>
                <a:cubicBezTo>
                  <a:pt x="73" y="250"/>
                  <a:pt x="0" y="323"/>
                  <a:pt x="0" y="414"/>
                </a:cubicBezTo>
                <a:cubicBezTo>
                  <a:pt x="0" y="646"/>
                  <a:pt x="0" y="646"/>
                  <a:pt x="0" y="646"/>
                </a:cubicBezTo>
                <a:cubicBezTo>
                  <a:pt x="0" y="697"/>
                  <a:pt x="30" y="738"/>
                  <a:pt x="74" y="751"/>
                </a:cubicBezTo>
                <a:cubicBezTo>
                  <a:pt x="74" y="975"/>
                  <a:pt x="74" y="975"/>
                  <a:pt x="74" y="975"/>
                </a:cubicBezTo>
                <a:cubicBezTo>
                  <a:pt x="74" y="1026"/>
                  <a:pt x="115" y="1067"/>
                  <a:pt x="166" y="1067"/>
                </a:cubicBezTo>
                <a:cubicBezTo>
                  <a:pt x="265" y="1067"/>
                  <a:pt x="265" y="1067"/>
                  <a:pt x="265" y="1067"/>
                </a:cubicBezTo>
                <a:cubicBezTo>
                  <a:pt x="316" y="1067"/>
                  <a:pt x="357" y="1026"/>
                  <a:pt x="357" y="975"/>
                </a:cubicBezTo>
                <a:cubicBezTo>
                  <a:pt x="357" y="751"/>
                  <a:pt x="357" y="751"/>
                  <a:pt x="357" y="751"/>
                </a:cubicBezTo>
                <a:cubicBezTo>
                  <a:pt x="401" y="738"/>
                  <a:pt x="431" y="697"/>
                  <a:pt x="431" y="646"/>
                </a:cubicBezTo>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GB"/>
          </a:p>
        </p:txBody>
      </p:sp>
      <p:sp>
        <p:nvSpPr>
          <p:cNvPr id="92" name="Freeform 16">
            <a:extLst>
              <a:ext uri="{FF2B5EF4-FFF2-40B4-BE49-F238E27FC236}">
                <a16:creationId xmlns:a16="http://schemas.microsoft.com/office/drawing/2014/main" id="{AD495B41-8B10-4133-A118-A168B6B51F12}"/>
              </a:ext>
            </a:extLst>
          </p:cNvPr>
          <p:cNvSpPr>
            <a:spLocks noEditPoints="1"/>
          </p:cNvSpPr>
          <p:nvPr/>
        </p:nvSpPr>
        <p:spPr bwMode="auto">
          <a:xfrm>
            <a:off x="722737" y="3905359"/>
            <a:ext cx="171663" cy="414763"/>
          </a:xfrm>
          <a:custGeom>
            <a:avLst/>
            <a:gdLst>
              <a:gd name="T0" fmla="*/ 271 w 441"/>
              <a:gd name="T1" fmla="*/ 110 h 1067"/>
              <a:gd name="T2" fmla="*/ 220 w 441"/>
              <a:gd name="T3" fmla="*/ 160 h 1067"/>
              <a:gd name="T4" fmla="*/ 170 w 441"/>
              <a:gd name="T5" fmla="*/ 110 h 1067"/>
              <a:gd name="T6" fmla="*/ 220 w 441"/>
              <a:gd name="T7" fmla="*/ 59 h 1067"/>
              <a:gd name="T8" fmla="*/ 271 w 441"/>
              <a:gd name="T9" fmla="*/ 110 h 1067"/>
              <a:gd name="T10" fmla="*/ 330 w 441"/>
              <a:gd name="T11" fmla="*/ 110 h 1067"/>
              <a:gd name="T12" fmla="*/ 220 w 441"/>
              <a:gd name="T13" fmla="*/ 0 h 1067"/>
              <a:gd name="T14" fmla="*/ 111 w 441"/>
              <a:gd name="T15" fmla="*/ 110 h 1067"/>
              <a:gd name="T16" fmla="*/ 220 w 441"/>
              <a:gd name="T17" fmla="*/ 219 h 1067"/>
              <a:gd name="T18" fmla="*/ 330 w 441"/>
              <a:gd name="T19" fmla="*/ 110 h 1067"/>
              <a:gd name="T20" fmla="*/ 379 w 441"/>
              <a:gd name="T21" fmla="*/ 753 h 1067"/>
              <a:gd name="T22" fmla="*/ 376 w 441"/>
              <a:gd name="T23" fmla="*/ 769 h 1067"/>
              <a:gd name="T24" fmla="*/ 361 w 441"/>
              <a:gd name="T25" fmla="*/ 773 h 1067"/>
              <a:gd name="T26" fmla="*/ 312 w 441"/>
              <a:gd name="T27" fmla="*/ 773 h 1067"/>
              <a:gd name="T28" fmla="*/ 282 w 441"/>
              <a:gd name="T29" fmla="*/ 800 h 1067"/>
              <a:gd name="T30" fmla="*/ 264 w 441"/>
              <a:gd name="T31" fmla="*/ 984 h 1067"/>
              <a:gd name="T32" fmla="*/ 238 w 441"/>
              <a:gd name="T33" fmla="*/ 1008 h 1067"/>
              <a:gd name="T34" fmla="*/ 202 w 441"/>
              <a:gd name="T35" fmla="*/ 1008 h 1067"/>
              <a:gd name="T36" fmla="*/ 176 w 441"/>
              <a:gd name="T37" fmla="*/ 983 h 1067"/>
              <a:gd name="T38" fmla="*/ 158 w 441"/>
              <a:gd name="T39" fmla="*/ 800 h 1067"/>
              <a:gd name="T40" fmla="*/ 129 w 441"/>
              <a:gd name="T41" fmla="*/ 773 h 1067"/>
              <a:gd name="T42" fmla="*/ 79 w 441"/>
              <a:gd name="T43" fmla="*/ 773 h 1067"/>
              <a:gd name="T44" fmla="*/ 65 w 441"/>
              <a:gd name="T45" fmla="*/ 769 h 1067"/>
              <a:gd name="T46" fmla="*/ 62 w 441"/>
              <a:gd name="T47" fmla="*/ 753 h 1067"/>
              <a:gd name="T48" fmla="*/ 120 w 441"/>
              <a:gd name="T49" fmla="*/ 369 h 1067"/>
              <a:gd name="T50" fmla="*/ 198 w 441"/>
              <a:gd name="T51" fmla="*/ 309 h 1067"/>
              <a:gd name="T52" fmla="*/ 243 w 441"/>
              <a:gd name="T53" fmla="*/ 309 h 1067"/>
              <a:gd name="T54" fmla="*/ 320 w 441"/>
              <a:gd name="T55" fmla="*/ 369 h 1067"/>
              <a:gd name="T56" fmla="*/ 379 w 441"/>
              <a:gd name="T57" fmla="*/ 753 h 1067"/>
              <a:gd name="T58" fmla="*/ 437 w 441"/>
              <a:gd name="T59" fmla="*/ 744 h 1067"/>
              <a:gd name="T60" fmla="*/ 379 w 441"/>
              <a:gd name="T61" fmla="*/ 360 h 1067"/>
              <a:gd name="T62" fmla="*/ 243 w 441"/>
              <a:gd name="T63" fmla="*/ 250 h 1067"/>
              <a:gd name="T64" fmla="*/ 198 w 441"/>
              <a:gd name="T65" fmla="*/ 250 h 1067"/>
              <a:gd name="T66" fmla="*/ 62 w 441"/>
              <a:gd name="T67" fmla="*/ 360 h 1067"/>
              <a:gd name="T68" fmla="*/ 3 w 441"/>
              <a:gd name="T69" fmla="*/ 744 h 1067"/>
              <a:gd name="T70" fmla="*/ 20 w 441"/>
              <a:gd name="T71" fmla="*/ 807 h 1067"/>
              <a:gd name="T72" fmla="*/ 79 w 441"/>
              <a:gd name="T73" fmla="*/ 832 h 1067"/>
              <a:gd name="T74" fmla="*/ 102 w 441"/>
              <a:gd name="T75" fmla="*/ 832 h 1067"/>
              <a:gd name="T76" fmla="*/ 117 w 441"/>
              <a:gd name="T77" fmla="*/ 988 h 1067"/>
              <a:gd name="T78" fmla="*/ 202 w 441"/>
              <a:gd name="T79" fmla="*/ 1067 h 1067"/>
              <a:gd name="T80" fmla="*/ 238 w 441"/>
              <a:gd name="T81" fmla="*/ 1067 h 1067"/>
              <a:gd name="T82" fmla="*/ 323 w 441"/>
              <a:gd name="T83" fmla="*/ 989 h 1067"/>
              <a:gd name="T84" fmla="*/ 338 w 441"/>
              <a:gd name="T85" fmla="*/ 832 h 1067"/>
              <a:gd name="T86" fmla="*/ 361 w 441"/>
              <a:gd name="T87" fmla="*/ 832 h 1067"/>
              <a:gd name="T88" fmla="*/ 420 w 441"/>
              <a:gd name="T89" fmla="*/ 807 h 1067"/>
              <a:gd name="T90" fmla="*/ 437 w 441"/>
              <a:gd name="T91" fmla="*/ 744 h 10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441" h="1067">
                <a:moveTo>
                  <a:pt x="271" y="110"/>
                </a:moveTo>
                <a:cubicBezTo>
                  <a:pt x="271" y="138"/>
                  <a:pt x="248" y="160"/>
                  <a:pt x="220" y="160"/>
                </a:cubicBezTo>
                <a:cubicBezTo>
                  <a:pt x="192" y="160"/>
                  <a:pt x="170" y="138"/>
                  <a:pt x="170" y="110"/>
                </a:cubicBezTo>
                <a:cubicBezTo>
                  <a:pt x="170" y="82"/>
                  <a:pt x="192" y="59"/>
                  <a:pt x="220" y="59"/>
                </a:cubicBezTo>
                <a:cubicBezTo>
                  <a:pt x="248" y="59"/>
                  <a:pt x="271" y="82"/>
                  <a:pt x="271" y="110"/>
                </a:cubicBezTo>
                <a:moveTo>
                  <a:pt x="330" y="110"/>
                </a:moveTo>
                <a:cubicBezTo>
                  <a:pt x="330" y="49"/>
                  <a:pt x="281" y="0"/>
                  <a:pt x="220" y="0"/>
                </a:cubicBezTo>
                <a:cubicBezTo>
                  <a:pt x="160" y="0"/>
                  <a:pt x="111" y="49"/>
                  <a:pt x="111" y="110"/>
                </a:cubicBezTo>
                <a:cubicBezTo>
                  <a:pt x="111" y="170"/>
                  <a:pt x="160" y="219"/>
                  <a:pt x="220" y="219"/>
                </a:cubicBezTo>
                <a:cubicBezTo>
                  <a:pt x="281" y="219"/>
                  <a:pt x="330" y="170"/>
                  <a:pt x="330" y="110"/>
                </a:cubicBezTo>
                <a:moveTo>
                  <a:pt x="379" y="753"/>
                </a:moveTo>
                <a:cubicBezTo>
                  <a:pt x="380" y="759"/>
                  <a:pt x="379" y="765"/>
                  <a:pt x="376" y="769"/>
                </a:cubicBezTo>
                <a:cubicBezTo>
                  <a:pt x="372" y="772"/>
                  <a:pt x="366" y="773"/>
                  <a:pt x="361" y="773"/>
                </a:cubicBezTo>
                <a:cubicBezTo>
                  <a:pt x="312" y="773"/>
                  <a:pt x="312" y="773"/>
                  <a:pt x="312" y="773"/>
                </a:cubicBezTo>
                <a:cubicBezTo>
                  <a:pt x="297" y="773"/>
                  <a:pt x="284" y="785"/>
                  <a:pt x="282" y="800"/>
                </a:cubicBezTo>
                <a:cubicBezTo>
                  <a:pt x="264" y="984"/>
                  <a:pt x="264" y="984"/>
                  <a:pt x="264" y="984"/>
                </a:cubicBezTo>
                <a:cubicBezTo>
                  <a:pt x="263" y="998"/>
                  <a:pt x="252" y="1008"/>
                  <a:pt x="238" y="1008"/>
                </a:cubicBezTo>
                <a:cubicBezTo>
                  <a:pt x="202" y="1008"/>
                  <a:pt x="202" y="1008"/>
                  <a:pt x="202" y="1008"/>
                </a:cubicBezTo>
                <a:cubicBezTo>
                  <a:pt x="188" y="1008"/>
                  <a:pt x="177" y="998"/>
                  <a:pt x="176" y="983"/>
                </a:cubicBezTo>
                <a:cubicBezTo>
                  <a:pt x="158" y="800"/>
                  <a:pt x="158" y="800"/>
                  <a:pt x="158" y="800"/>
                </a:cubicBezTo>
                <a:cubicBezTo>
                  <a:pt x="157" y="785"/>
                  <a:pt x="144" y="773"/>
                  <a:pt x="129" y="773"/>
                </a:cubicBezTo>
                <a:cubicBezTo>
                  <a:pt x="79" y="773"/>
                  <a:pt x="79" y="773"/>
                  <a:pt x="79" y="773"/>
                </a:cubicBezTo>
                <a:cubicBezTo>
                  <a:pt x="74" y="773"/>
                  <a:pt x="68" y="772"/>
                  <a:pt x="65" y="769"/>
                </a:cubicBezTo>
                <a:cubicBezTo>
                  <a:pt x="62" y="765"/>
                  <a:pt x="61" y="759"/>
                  <a:pt x="62" y="753"/>
                </a:cubicBezTo>
                <a:cubicBezTo>
                  <a:pt x="120" y="369"/>
                  <a:pt x="120" y="369"/>
                  <a:pt x="120" y="369"/>
                </a:cubicBezTo>
                <a:cubicBezTo>
                  <a:pt x="125" y="335"/>
                  <a:pt x="158" y="309"/>
                  <a:pt x="198" y="309"/>
                </a:cubicBezTo>
                <a:cubicBezTo>
                  <a:pt x="243" y="309"/>
                  <a:pt x="243" y="309"/>
                  <a:pt x="243" y="309"/>
                </a:cubicBezTo>
                <a:cubicBezTo>
                  <a:pt x="282" y="309"/>
                  <a:pt x="316" y="335"/>
                  <a:pt x="320" y="369"/>
                </a:cubicBezTo>
                <a:lnTo>
                  <a:pt x="379" y="753"/>
                </a:lnTo>
                <a:close/>
                <a:moveTo>
                  <a:pt x="437" y="744"/>
                </a:moveTo>
                <a:cubicBezTo>
                  <a:pt x="379" y="360"/>
                  <a:pt x="379" y="360"/>
                  <a:pt x="379" y="360"/>
                </a:cubicBezTo>
                <a:cubicBezTo>
                  <a:pt x="370" y="297"/>
                  <a:pt x="311" y="250"/>
                  <a:pt x="243" y="250"/>
                </a:cubicBezTo>
                <a:cubicBezTo>
                  <a:pt x="198" y="250"/>
                  <a:pt x="198" y="250"/>
                  <a:pt x="198" y="250"/>
                </a:cubicBezTo>
                <a:cubicBezTo>
                  <a:pt x="129" y="250"/>
                  <a:pt x="71" y="297"/>
                  <a:pt x="62" y="360"/>
                </a:cubicBezTo>
                <a:cubicBezTo>
                  <a:pt x="3" y="744"/>
                  <a:pt x="3" y="744"/>
                  <a:pt x="3" y="744"/>
                </a:cubicBezTo>
                <a:cubicBezTo>
                  <a:pt x="0" y="768"/>
                  <a:pt x="6" y="791"/>
                  <a:pt x="20" y="807"/>
                </a:cubicBezTo>
                <a:cubicBezTo>
                  <a:pt x="30" y="818"/>
                  <a:pt x="48" y="832"/>
                  <a:pt x="79" y="832"/>
                </a:cubicBezTo>
                <a:cubicBezTo>
                  <a:pt x="102" y="832"/>
                  <a:pt x="102" y="832"/>
                  <a:pt x="102" y="832"/>
                </a:cubicBezTo>
                <a:cubicBezTo>
                  <a:pt x="117" y="988"/>
                  <a:pt x="117" y="988"/>
                  <a:pt x="117" y="988"/>
                </a:cubicBezTo>
                <a:cubicBezTo>
                  <a:pt x="120" y="1032"/>
                  <a:pt x="157" y="1067"/>
                  <a:pt x="202" y="1067"/>
                </a:cubicBezTo>
                <a:cubicBezTo>
                  <a:pt x="238" y="1067"/>
                  <a:pt x="238" y="1067"/>
                  <a:pt x="238" y="1067"/>
                </a:cubicBezTo>
                <a:cubicBezTo>
                  <a:pt x="283" y="1067"/>
                  <a:pt x="320" y="1032"/>
                  <a:pt x="323" y="989"/>
                </a:cubicBezTo>
                <a:cubicBezTo>
                  <a:pt x="338" y="832"/>
                  <a:pt x="338" y="832"/>
                  <a:pt x="338" y="832"/>
                </a:cubicBezTo>
                <a:cubicBezTo>
                  <a:pt x="361" y="832"/>
                  <a:pt x="361" y="832"/>
                  <a:pt x="361" y="832"/>
                </a:cubicBezTo>
                <a:cubicBezTo>
                  <a:pt x="392" y="832"/>
                  <a:pt x="410" y="818"/>
                  <a:pt x="420" y="807"/>
                </a:cubicBezTo>
                <a:cubicBezTo>
                  <a:pt x="434" y="791"/>
                  <a:pt x="441" y="768"/>
                  <a:pt x="437" y="744"/>
                </a:cubicBezTo>
              </a:path>
            </a:pathLst>
          </a:custGeom>
          <a:solidFill>
            <a:schemeClr val="accent6"/>
          </a:solidFill>
          <a:ln>
            <a:noFill/>
          </a:ln>
        </p:spPr>
        <p:txBody>
          <a:bodyPr vert="horz" wrap="square" lIns="91440" tIns="45720" rIns="91440" bIns="45720" numCol="1" anchor="t" anchorCtr="0" compatLnSpc="1">
            <a:prstTxWarp prst="textNoShape">
              <a:avLst/>
            </a:prstTxWarp>
          </a:bodyPr>
          <a:lstStyle/>
          <a:p>
            <a:endParaRPr lang="en-GB"/>
          </a:p>
        </p:txBody>
      </p:sp>
      <p:sp>
        <p:nvSpPr>
          <p:cNvPr id="97" name="Freeform 15">
            <a:extLst>
              <a:ext uri="{FF2B5EF4-FFF2-40B4-BE49-F238E27FC236}">
                <a16:creationId xmlns:a16="http://schemas.microsoft.com/office/drawing/2014/main" id="{16366CB5-1AF4-4BC8-9746-0B9CA596E2B3}"/>
              </a:ext>
            </a:extLst>
          </p:cNvPr>
          <p:cNvSpPr>
            <a:spLocks noEditPoints="1"/>
          </p:cNvSpPr>
          <p:nvPr/>
        </p:nvSpPr>
        <p:spPr bwMode="auto">
          <a:xfrm>
            <a:off x="679982" y="4342698"/>
            <a:ext cx="167397" cy="414763"/>
          </a:xfrm>
          <a:custGeom>
            <a:avLst/>
            <a:gdLst>
              <a:gd name="T0" fmla="*/ 269 w 431"/>
              <a:gd name="T1" fmla="*/ 110 h 1067"/>
              <a:gd name="T2" fmla="*/ 218 w 431"/>
              <a:gd name="T3" fmla="*/ 160 h 1067"/>
              <a:gd name="T4" fmla="*/ 168 w 431"/>
              <a:gd name="T5" fmla="*/ 110 h 1067"/>
              <a:gd name="T6" fmla="*/ 218 w 431"/>
              <a:gd name="T7" fmla="*/ 59 h 1067"/>
              <a:gd name="T8" fmla="*/ 269 w 431"/>
              <a:gd name="T9" fmla="*/ 110 h 1067"/>
              <a:gd name="T10" fmla="*/ 328 w 431"/>
              <a:gd name="T11" fmla="*/ 110 h 1067"/>
              <a:gd name="T12" fmla="*/ 218 w 431"/>
              <a:gd name="T13" fmla="*/ 0 h 1067"/>
              <a:gd name="T14" fmla="*/ 109 w 431"/>
              <a:gd name="T15" fmla="*/ 110 h 1067"/>
              <a:gd name="T16" fmla="*/ 218 w 431"/>
              <a:gd name="T17" fmla="*/ 219 h 1067"/>
              <a:gd name="T18" fmla="*/ 328 w 431"/>
              <a:gd name="T19" fmla="*/ 110 h 1067"/>
              <a:gd name="T20" fmla="*/ 372 w 431"/>
              <a:gd name="T21" fmla="*/ 646 h 1067"/>
              <a:gd name="T22" fmla="*/ 327 w 431"/>
              <a:gd name="T23" fmla="*/ 696 h 1067"/>
              <a:gd name="T24" fmla="*/ 298 w 431"/>
              <a:gd name="T25" fmla="*/ 725 h 1067"/>
              <a:gd name="T26" fmla="*/ 298 w 431"/>
              <a:gd name="T27" fmla="*/ 975 h 1067"/>
              <a:gd name="T28" fmla="*/ 265 w 431"/>
              <a:gd name="T29" fmla="*/ 1008 h 1067"/>
              <a:gd name="T30" fmla="*/ 166 w 431"/>
              <a:gd name="T31" fmla="*/ 1008 h 1067"/>
              <a:gd name="T32" fmla="*/ 133 w 431"/>
              <a:gd name="T33" fmla="*/ 975 h 1067"/>
              <a:gd name="T34" fmla="*/ 133 w 431"/>
              <a:gd name="T35" fmla="*/ 725 h 1067"/>
              <a:gd name="T36" fmla="*/ 103 w 431"/>
              <a:gd name="T37" fmla="*/ 696 h 1067"/>
              <a:gd name="T38" fmla="*/ 58 w 431"/>
              <a:gd name="T39" fmla="*/ 646 h 1067"/>
              <a:gd name="T40" fmla="*/ 58 w 431"/>
              <a:gd name="T41" fmla="*/ 414 h 1067"/>
              <a:gd name="T42" fmla="*/ 163 w 431"/>
              <a:gd name="T43" fmla="*/ 309 h 1067"/>
              <a:gd name="T44" fmla="*/ 267 w 431"/>
              <a:gd name="T45" fmla="*/ 309 h 1067"/>
              <a:gd name="T46" fmla="*/ 372 w 431"/>
              <a:gd name="T47" fmla="*/ 414 h 1067"/>
              <a:gd name="T48" fmla="*/ 372 w 431"/>
              <a:gd name="T49" fmla="*/ 646 h 1067"/>
              <a:gd name="T50" fmla="*/ 431 w 431"/>
              <a:gd name="T51" fmla="*/ 646 h 1067"/>
              <a:gd name="T52" fmla="*/ 431 w 431"/>
              <a:gd name="T53" fmla="*/ 414 h 1067"/>
              <a:gd name="T54" fmla="*/ 267 w 431"/>
              <a:gd name="T55" fmla="*/ 250 h 1067"/>
              <a:gd name="T56" fmla="*/ 163 w 431"/>
              <a:gd name="T57" fmla="*/ 250 h 1067"/>
              <a:gd name="T58" fmla="*/ 0 w 431"/>
              <a:gd name="T59" fmla="*/ 414 h 1067"/>
              <a:gd name="T60" fmla="*/ 0 w 431"/>
              <a:gd name="T61" fmla="*/ 646 h 1067"/>
              <a:gd name="T62" fmla="*/ 74 w 431"/>
              <a:gd name="T63" fmla="*/ 751 h 1067"/>
              <a:gd name="T64" fmla="*/ 74 w 431"/>
              <a:gd name="T65" fmla="*/ 975 h 1067"/>
              <a:gd name="T66" fmla="*/ 166 w 431"/>
              <a:gd name="T67" fmla="*/ 1067 h 1067"/>
              <a:gd name="T68" fmla="*/ 265 w 431"/>
              <a:gd name="T69" fmla="*/ 1067 h 1067"/>
              <a:gd name="T70" fmla="*/ 357 w 431"/>
              <a:gd name="T71" fmla="*/ 975 h 1067"/>
              <a:gd name="T72" fmla="*/ 357 w 431"/>
              <a:gd name="T73" fmla="*/ 751 h 1067"/>
              <a:gd name="T74" fmla="*/ 431 w 431"/>
              <a:gd name="T75" fmla="*/ 646 h 10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31" h="1067">
                <a:moveTo>
                  <a:pt x="269" y="110"/>
                </a:moveTo>
                <a:cubicBezTo>
                  <a:pt x="269" y="138"/>
                  <a:pt x="246" y="160"/>
                  <a:pt x="218" y="160"/>
                </a:cubicBezTo>
                <a:cubicBezTo>
                  <a:pt x="190" y="160"/>
                  <a:pt x="168" y="138"/>
                  <a:pt x="168" y="110"/>
                </a:cubicBezTo>
                <a:cubicBezTo>
                  <a:pt x="168" y="82"/>
                  <a:pt x="190" y="59"/>
                  <a:pt x="218" y="59"/>
                </a:cubicBezTo>
                <a:cubicBezTo>
                  <a:pt x="246" y="59"/>
                  <a:pt x="269" y="82"/>
                  <a:pt x="269" y="110"/>
                </a:cubicBezTo>
                <a:moveTo>
                  <a:pt x="328" y="110"/>
                </a:moveTo>
                <a:cubicBezTo>
                  <a:pt x="328" y="49"/>
                  <a:pt x="278" y="0"/>
                  <a:pt x="218" y="0"/>
                </a:cubicBezTo>
                <a:cubicBezTo>
                  <a:pt x="158" y="0"/>
                  <a:pt x="109" y="49"/>
                  <a:pt x="109" y="110"/>
                </a:cubicBezTo>
                <a:cubicBezTo>
                  <a:pt x="109" y="170"/>
                  <a:pt x="158" y="219"/>
                  <a:pt x="218" y="219"/>
                </a:cubicBezTo>
                <a:cubicBezTo>
                  <a:pt x="278" y="219"/>
                  <a:pt x="328" y="170"/>
                  <a:pt x="328" y="110"/>
                </a:cubicBezTo>
                <a:moveTo>
                  <a:pt x="372" y="646"/>
                </a:moveTo>
                <a:cubicBezTo>
                  <a:pt x="372" y="671"/>
                  <a:pt x="357" y="696"/>
                  <a:pt x="327" y="696"/>
                </a:cubicBezTo>
                <a:cubicBezTo>
                  <a:pt x="311" y="696"/>
                  <a:pt x="298" y="709"/>
                  <a:pt x="298" y="725"/>
                </a:cubicBezTo>
                <a:cubicBezTo>
                  <a:pt x="298" y="975"/>
                  <a:pt x="298" y="975"/>
                  <a:pt x="298" y="975"/>
                </a:cubicBezTo>
                <a:cubicBezTo>
                  <a:pt x="298" y="993"/>
                  <a:pt x="283" y="1008"/>
                  <a:pt x="265" y="1008"/>
                </a:cubicBezTo>
                <a:cubicBezTo>
                  <a:pt x="166" y="1008"/>
                  <a:pt x="166" y="1008"/>
                  <a:pt x="166" y="1008"/>
                </a:cubicBezTo>
                <a:cubicBezTo>
                  <a:pt x="148" y="1008"/>
                  <a:pt x="133" y="993"/>
                  <a:pt x="133" y="975"/>
                </a:cubicBezTo>
                <a:cubicBezTo>
                  <a:pt x="133" y="725"/>
                  <a:pt x="133" y="725"/>
                  <a:pt x="133" y="725"/>
                </a:cubicBezTo>
                <a:cubicBezTo>
                  <a:pt x="133" y="709"/>
                  <a:pt x="119" y="696"/>
                  <a:pt x="103" y="696"/>
                </a:cubicBezTo>
                <a:cubicBezTo>
                  <a:pt x="74" y="696"/>
                  <a:pt x="58" y="671"/>
                  <a:pt x="58" y="646"/>
                </a:cubicBezTo>
                <a:cubicBezTo>
                  <a:pt x="58" y="414"/>
                  <a:pt x="58" y="414"/>
                  <a:pt x="58" y="414"/>
                </a:cubicBezTo>
                <a:cubicBezTo>
                  <a:pt x="58" y="356"/>
                  <a:pt x="106" y="309"/>
                  <a:pt x="163" y="309"/>
                </a:cubicBezTo>
                <a:cubicBezTo>
                  <a:pt x="267" y="309"/>
                  <a:pt x="267" y="309"/>
                  <a:pt x="267" y="309"/>
                </a:cubicBezTo>
                <a:cubicBezTo>
                  <a:pt x="325" y="309"/>
                  <a:pt x="372" y="356"/>
                  <a:pt x="372" y="414"/>
                </a:cubicBezTo>
                <a:lnTo>
                  <a:pt x="372" y="646"/>
                </a:lnTo>
                <a:close/>
                <a:moveTo>
                  <a:pt x="431" y="646"/>
                </a:moveTo>
                <a:cubicBezTo>
                  <a:pt x="431" y="414"/>
                  <a:pt x="431" y="414"/>
                  <a:pt x="431" y="414"/>
                </a:cubicBezTo>
                <a:cubicBezTo>
                  <a:pt x="431" y="323"/>
                  <a:pt x="358" y="250"/>
                  <a:pt x="267" y="250"/>
                </a:cubicBezTo>
                <a:cubicBezTo>
                  <a:pt x="163" y="250"/>
                  <a:pt x="163" y="250"/>
                  <a:pt x="163" y="250"/>
                </a:cubicBezTo>
                <a:cubicBezTo>
                  <a:pt x="73" y="250"/>
                  <a:pt x="0" y="323"/>
                  <a:pt x="0" y="414"/>
                </a:cubicBezTo>
                <a:cubicBezTo>
                  <a:pt x="0" y="646"/>
                  <a:pt x="0" y="646"/>
                  <a:pt x="0" y="646"/>
                </a:cubicBezTo>
                <a:cubicBezTo>
                  <a:pt x="0" y="697"/>
                  <a:pt x="30" y="738"/>
                  <a:pt x="74" y="751"/>
                </a:cubicBezTo>
                <a:cubicBezTo>
                  <a:pt x="74" y="975"/>
                  <a:pt x="74" y="975"/>
                  <a:pt x="74" y="975"/>
                </a:cubicBezTo>
                <a:cubicBezTo>
                  <a:pt x="74" y="1026"/>
                  <a:pt x="115" y="1067"/>
                  <a:pt x="166" y="1067"/>
                </a:cubicBezTo>
                <a:cubicBezTo>
                  <a:pt x="265" y="1067"/>
                  <a:pt x="265" y="1067"/>
                  <a:pt x="265" y="1067"/>
                </a:cubicBezTo>
                <a:cubicBezTo>
                  <a:pt x="316" y="1067"/>
                  <a:pt x="357" y="1026"/>
                  <a:pt x="357" y="975"/>
                </a:cubicBezTo>
                <a:cubicBezTo>
                  <a:pt x="357" y="751"/>
                  <a:pt x="357" y="751"/>
                  <a:pt x="357" y="751"/>
                </a:cubicBezTo>
                <a:cubicBezTo>
                  <a:pt x="401" y="738"/>
                  <a:pt x="431" y="697"/>
                  <a:pt x="431" y="646"/>
                </a:cubicBezTo>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aphicFrame>
        <p:nvGraphicFramePr>
          <p:cNvPr id="49" name="Table 48">
            <a:extLst>
              <a:ext uri="{FF2B5EF4-FFF2-40B4-BE49-F238E27FC236}">
                <a16:creationId xmlns:a16="http://schemas.microsoft.com/office/drawing/2014/main" id="{AD1C165F-798C-43E7-807B-CE7D32D23A89}"/>
              </a:ext>
            </a:extLst>
          </p:cNvPr>
          <p:cNvGraphicFramePr>
            <a:graphicFrameLocks noGrp="1"/>
          </p:cNvGraphicFramePr>
          <p:nvPr/>
        </p:nvGraphicFramePr>
        <p:xfrm>
          <a:off x="1147665" y="1318835"/>
          <a:ext cx="10205313" cy="3555335"/>
        </p:xfrm>
        <a:graphic>
          <a:graphicData uri="http://schemas.openxmlformats.org/drawingml/2006/table">
            <a:tbl>
              <a:tblPr firstRow="1" bandRow="1">
                <a:tableStyleId>{2D5ABB26-0587-4C30-8999-92F81FD0307C}</a:tableStyleId>
              </a:tblPr>
              <a:tblGrid>
                <a:gridCol w="2415263">
                  <a:extLst>
                    <a:ext uri="{9D8B030D-6E8A-4147-A177-3AD203B41FA5}">
                      <a16:colId xmlns:a16="http://schemas.microsoft.com/office/drawing/2014/main" val="136874791"/>
                    </a:ext>
                  </a:extLst>
                </a:gridCol>
                <a:gridCol w="1558010">
                  <a:extLst>
                    <a:ext uri="{9D8B030D-6E8A-4147-A177-3AD203B41FA5}">
                      <a16:colId xmlns:a16="http://schemas.microsoft.com/office/drawing/2014/main" val="1552800101"/>
                    </a:ext>
                  </a:extLst>
                </a:gridCol>
                <a:gridCol w="1558010">
                  <a:extLst>
                    <a:ext uri="{9D8B030D-6E8A-4147-A177-3AD203B41FA5}">
                      <a16:colId xmlns:a16="http://schemas.microsoft.com/office/drawing/2014/main" val="4224833432"/>
                    </a:ext>
                  </a:extLst>
                </a:gridCol>
                <a:gridCol w="1558010">
                  <a:extLst>
                    <a:ext uri="{9D8B030D-6E8A-4147-A177-3AD203B41FA5}">
                      <a16:colId xmlns:a16="http://schemas.microsoft.com/office/drawing/2014/main" val="1293394778"/>
                    </a:ext>
                  </a:extLst>
                </a:gridCol>
                <a:gridCol w="1558010">
                  <a:extLst>
                    <a:ext uri="{9D8B030D-6E8A-4147-A177-3AD203B41FA5}">
                      <a16:colId xmlns:a16="http://schemas.microsoft.com/office/drawing/2014/main" val="1127949121"/>
                    </a:ext>
                  </a:extLst>
                </a:gridCol>
                <a:gridCol w="1558010">
                  <a:extLst>
                    <a:ext uri="{9D8B030D-6E8A-4147-A177-3AD203B41FA5}">
                      <a16:colId xmlns:a16="http://schemas.microsoft.com/office/drawing/2014/main" val="3239591167"/>
                    </a:ext>
                  </a:extLst>
                </a:gridCol>
              </a:tblGrid>
              <a:tr h="507905">
                <a:tc>
                  <a:txBody>
                    <a:bodyPr/>
                    <a:lstStyle/>
                    <a:p>
                      <a:pPr marL="0" indent="0" algn="ctr"/>
                      <a:r>
                        <a:rPr lang="en-GB" sz="1400" b="1" dirty="0">
                          <a:solidFill>
                            <a:schemeClr val="bg2"/>
                          </a:solidFill>
                        </a:rPr>
                        <a:t>Weekly Reach %</a:t>
                      </a:r>
                    </a:p>
                  </a:txBody>
                  <a:tcPr anchor="ctr">
                    <a:lnL>
                      <a:noFill/>
                    </a:lnL>
                    <a:lnR>
                      <a:noFill/>
                    </a:lnR>
                    <a:lnT>
                      <a:noFill/>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1600" b="0" dirty="0">
                          <a:solidFill>
                            <a:schemeClr val="bg2"/>
                          </a:solidFill>
                        </a:rPr>
                        <a:t>2019</a:t>
                      </a:r>
                    </a:p>
                  </a:txBody>
                  <a:tcPr anchor="ctr">
                    <a:lnL>
                      <a:noFill/>
                    </a:lnL>
                    <a:lnR>
                      <a:noFill/>
                    </a:lnR>
                    <a:lnT>
                      <a:noFill/>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1600" b="0" kern="1200" dirty="0">
                          <a:solidFill>
                            <a:schemeClr val="bg2"/>
                          </a:solidFill>
                          <a:latin typeface="+mn-lt"/>
                          <a:ea typeface="+mn-ea"/>
                          <a:cs typeface="+mn-cs"/>
                        </a:rPr>
                        <a:t>2020</a:t>
                      </a:r>
                    </a:p>
                  </a:txBody>
                  <a:tcPr anchor="ctr">
                    <a:lnL>
                      <a:noFill/>
                    </a:lnL>
                    <a:lnR>
                      <a:noFill/>
                    </a:lnR>
                    <a:lnT>
                      <a:noFill/>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1600" b="0" kern="1200" dirty="0">
                          <a:solidFill>
                            <a:schemeClr val="bg2"/>
                          </a:solidFill>
                          <a:latin typeface="+mn-lt"/>
                          <a:ea typeface="+mn-ea"/>
                          <a:cs typeface="+mn-cs"/>
                        </a:rPr>
                        <a:t>2021</a:t>
                      </a:r>
                    </a:p>
                  </a:txBody>
                  <a:tcPr anchor="ctr">
                    <a:lnL>
                      <a:noFill/>
                    </a:lnL>
                    <a:lnR>
                      <a:noFill/>
                    </a:lnR>
                    <a:lnT>
                      <a:noFill/>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1600" b="0" kern="1200" dirty="0">
                          <a:solidFill>
                            <a:schemeClr val="bg2"/>
                          </a:solidFill>
                          <a:latin typeface="+mn-lt"/>
                          <a:ea typeface="+mn-ea"/>
                          <a:cs typeface="+mn-cs"/>
                        </a:rPr>
                        <a:t>2022</a:t>
                      </a:r>
                    </a:p>
                  </a:txBody>
                  <a:tcPr anchor="ctr">
                    <a:lnL>
                      <a:noFill/>
                    </a:lnL>
                    <a:lnR>
                      <a:noFill/>
                    </a:lnR>
                    <a:lnT>
                      <a:noFill/>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1600" b="1" dirty="0">
                          <a:solidFill>
                            <a:schemeClr val="tx2"/>
                          </a:solidFill>
                        </a:rPr>
                        <a:t>2023</a:t>
                      </a:r>
                    </a:p>
                  </a:txBody>
                  <a:tcPr anchor="ctr">
                    <a:lnL>
                      <a:noFill/>
                    </a:lnL>
                    <a:lnR>
                      <a:noFill/>
                    </a:lnR>
                    <a:lnT>
                      <a:noFill/>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122577529"/>
                  </a:ext>
                </a:extLst>
              </a:tr>
              <a:tr h="507905">
                <a:tc>
                  <a:txBody>
                    <a:bodyPr/>
                    <a:lstStyle/>
                    <a:p>
                      <a:pPr marL="450850" indent="0"/>
                      <a:r>
                        <a:rPr lang="en-GB" sz="1600" b="1" dirty="0">
                          <a:solidFill>
                            <a:schemeClr val="bg2"/>
                          </a:solidFill>
                        </a:rPr>
                        <a:t>Adults</a:t>
                      </a:r>
                    </a:p>
                  </a:txBody>
                  <a:tcPr anchor="ctr">
                    <a:lnL>
                      <a:noFill/>
                    </a:lnL>
                    <a:lnR>
                      <a:noFill/>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GB" sz="1400" b="0" i="0" u="none" strike="noStrike" kern="1200" dirty="0">
                          <a:solidFill>
                            <a:srgbClr val="000000"/>
                          </a:solidFill>
                          <a:effectLst/>
                          <a:latin typeface="Arial" panose="020B0604020202020204" pitchFamily="34" charset="0"/>
                          <a:ea typeface="+mn-ea"/>
                          <a:cs typeface="+mn-cs"/>
                        </a:rPr>
                        <a:t>93</a:t>
                      </a:r>
                    </a:p>
                  </a:txBody>
                  <a:tcPr marL="0" marR="0" marT="0" marB="0" anchor="ctr">
                    <a:lnL>
                      <a:noFill/>
                    </a:lnL>
                    <a:lnR>
                      <a:noFill/>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GB" sz="1400" b="0" i="0" u="none" strike="noStrike" kern="1200" dirty="0">
                          <a:solidFill>
                            <a:srgbClr val="000000"/>
                          </a:solidFill>
                          <a:effectLst/>
                          <a:latin typeface="Arial" panose="020B0604020202020204" pitchFamily="34" charset="0"/>
                          <a:ea typeface="+mn-ea"/>
                          <a:cs typeface="+mn-cs"/>
                        </a:rPr>
                        <a:t>91</a:t>
                      </a:r>
                    </a:p>
                  </a:txBody>
                  <a:tcPr marL="0" marR="0" marT="0" marB="0" anchor="ctr">
                    <a:lnL>
                      <a:noFill/>
                    </a:lnL>
                    <a:lnR>
                      <a:noFill/>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GB" sz="1400" b="0" i="0" u="none" strike="noStrike" kern="1200" dirty="0">
                          <a:solidFill>
                            <a:srgbClr val="000000"/>
                          </a:solidFill>
                          <a:effectLst/>
                          <a:latin typeface="Arial" panose="020B0604020202020204" pitchFamily="34" charset="0"/>
                          <a:ea typeface="+mn-ea"/>
                          <a:cs typeface="+mn-cs"/>
                        </a:rPr>
                        <a:t>91</a:t>
                      </a:r>
                    </a:p>
                  </a:txBody>
                  <a:tcPr marL="0" marR="0" marT="0" marB="0" anchor="ctr">
                    <a:lnL>
                      <a:noFill/>
                    </a:lnL>
                    <a:lnR>
                      <a:noFill/>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GB" sz="1400" b="0" i="0" u="none" strike="noStrike" kern="1200" dirty="0">
                          <a:solidFill>
                            <a:srgbClr val="000000"/>
                          </a:solidFill>
                          <a:effectLst/>
                          <a:latin typeface="Arial" panose="020B0604020202020204" pitchFamily="34" charset="0"/>
                          <a:ea typeface="+mn-ea"/>
                          <a:cs typeface="+mn-cs"/>
                        </a:rPr>
                        <a:t>91</a:t>
                      </a:r>
                    </a:p>
                  </a:txBody>
                  <a:tcPr marL="0" marR="0" marT="0" marB="0" anchor="ctr">
                    <a:lnL>
                      <a:noFill/>
                    </a:lnL>
                    <a:lnR>
                      <a:noFill/>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GB" sz="1600" b="1" kern="1200" dirty="0">
                          <a:solidFill>
                            <a:schemeClr val="tx2"/>
                          </a:solidFill>
                          <a:latin typeface="+mn-lt"/>
                          <a:ea typeface="+mn-ea"/>
                          <a:cs typeface="+mn-cs"/>
                        </a:rPr>
                        <a:t>89</a:t>
                      </a:r>
                    </a:p>
                  </a:txBody>
                  <a:tcPr marL="0" marR="0" marT="0" marB="0" anchor="ctr">
                    <a:lnL>
                      <a:noFill/>
                    </a:lnL>
                    <a:lnR>
                      <a:noFill/>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656952541"/>
                  </a:ext>
                </a:extLst>
              </a:tr>
              <a:tr h="507905">
                <a:tc>
                  <a:txBody>
                    <a:bodyPr/>
                    <a:lstStyle/>
                    <a:p>
                      <a:pPr marL="450850" indent="0"/>
                      <a:r>
                        <a:rPr lang="en-GB" sz="1600" b="1" dirty="0">
                          <a:solidFill>
                            <a:schemeClr val="bg2"/>
                          </a:solidFill>
                        </a:rPr>
                        <a:t>ABC1 adults</a:t>
                      </a:r>
                    </a:p>
                  </a:txBody>
                  <a:tcPr anchor="ctr">
                    <a:lnL>
                      <a:noFill/>
                    </a:lnL>
                    <a:lnR>
                      <a:noFill/>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GB" sz="1400" b="0" i="0" u="none" strike="noStrike" kern="1200" dirty="0">
                          <a:solidFill>
                            <a:srgbClr val="000000"/>
                          </a:solidFill>
                          <a:effectLst/>
                          <a:latin typeface="Arial" panose="020B0604020202020204" pitchFamily="34" charset="0"/>
                          <a:ea typeface="+mn-ea"/>
                          <a:cs typeface="+mn-cs"/>
                        </a:rPr>
                        <a:t>94</a:t>
                      </a:r>
                    </a:p>
                  </a:txBody>
                  <a:tcPr marL="0" marR="0" marT="0" marB="0" anchor="ctr">
                    <a:lnL>
                      <a:noFill/>
                    </a:lnL>
                    <a:lnR>
                      <a:noFill/>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GB" sz="1400" b="0" i="0" u="none" strike="noStrike" kern="1200" dirty="0">
                          <a:solidFill>
                            <a:srgbClr val="000000"/>
                          </a:solidFill>
                          <a:effectLst/>
                          <a:latin typeface="Arial" panose="020B0604020202020204" pitchFamily="34" charset="0"/>
                          <a:ea typeface="+mn-ea"/>
                          <a:cs typeface="+mn-cs"/>
                        </a:rPr>
                        <a:t>91</a:t>
                      </a:r>
                    </a:p>
                  </a:txBody>
                  <a:tcPr marL="0" marR="0" marT="0" marB="0" anchor="ctr">
                    <a:lnL>
                      <a:noFill/>
                    </a:lnL>
                    <a:lnR>
                      <a:noFill/>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GB" sz="1400" b="0" i="0" u="none" strike="noStrike" kern="1200" dirty="0">
                          <a:solidFill>
                            <a:srgbClr val="000000"/>
                          </a:solidFill>
                          <a:effectLst/>
                          <a:latin typeface="Arial" panose="020B0604020202020204" pitchFamily="34" charset="0"/>
                          <a:ea typeface="+mn-ea"/>
                          <a:cs typeface="+mn-cs"/>
                        </a:rPr>
                        <a:t>91</a:t>
                      </a:r>
                    </a:p>
                  </a:txBody>
                  <a:tcPr marL="0" marR="0" marT="0" marB="0" anchor="ctr">
                    <a:lnL>
                      <a:noFill/>
                    </a:lnL>
                    <a:lnR>
                      <a:noFill/>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GB" sz="1400" b="0" i="0" u="none" strike="noStrike" kern="1200" dirty="0">
                          <a:solidFill>
                            <a:srgbClr val="000000"/>
                          </a:solidFill>
                          <a:effectLst/>
                          <a:latin typeface="Arial" panose="020B0604020202020204" pitchFamily="34" charset="0"/>
                          <a:ea typeface="+mn-ea"/>
                          <a:cs typeface="+mn-cs"/>
                        </a:rPr>
                        <a:t>91</a:t>
                      </a:r>
                    </a:p>
                  </a:txBody>
                  <a:tcPr marL="0" marR="0" marT="0" marB="0" anchor="ctr">
                    <a:lnL>
                      <a:noFill/>
                    </a:lnL>
                    <a:lnR>
                      <a:noFill/>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GB" sz="1600" b="1" kern="1200" dirty="0">
                          <a:solidFill>
                            <a:schemeClr val="tx2"/>
                          </a:solidFill>
                          <a:latin typeface="+mn-lt"/>
                          <a:ea typeface="+mn-ea"/>
                          <a:cs typeface="+mn-cs"/>
                        </a:rPr>
                        <a:t>90</a:t>
                      </a:r>
                    </a:p>
                  </a:txBody>
                  <a:tcPr marL="0" marR="0" marT="0" marB="0" anchor="ctr">
                    <a:lnL>
                      <a:noFill/>
                    </a:lnL>
                    <a:lnR>
                      <a:noFill/>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44554294"/>
                  </a:ext>
                </a:extLst>
              </a:tr>
              <a:tr h="507905">
                <a:tc>
                  <a:txBody>
                    <a:bodyPr/>
                    <a:lstStyle/>
                    <a:p>
                      <a:pPr marL="450850" indent="0"/>
                      <a:r>
                        <a:rPr lang="en-GB" sz="1600" b="1" dirty="0">
                          <a:solidFill>
                            <a:schemeClr val="bg2"/>
                          </a:solidFill>
                        </a:rPr>
                        <a:t>15-34</a:t>
                      </a:r>
                    </a:p>
                  </a:txBody>
                  <a:tcPr anchor="ctr">
                    <a:lnL>
                      <a:noFill/>
                    </a:lnL>
                    <a:lnR>
                      <a:noFill/>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GB" sz="1400" b="0" i="0" u="none" strike="noStrike" kern="1200" dirty="0">
                          <a:solidFill>
                            <a:srgbClr val="000000"/>
                          </a:solidFill>
                          <a:effectLst/>
                          <a:latin typeface="Arial" panose="020B0604020202020204" pitchFamily="34" charset="0"/>
                          <a:ea typeface="+mn-ea"/>
                          <a:cs typeface="+mn-cs"/>
                        </a:rPr>
                        <a:t>86</a:t>
                      </a:r>
                    </a:p>
                  </a:txBody>
                  <a:tcPr marL="0" marR="0" marT="0" marB="0" anchor="ctr">
                    <a:lnL>
                      <a:noFill/>
                    </a:lnL>
                    <a:lnR>
                      <a:noFill/>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GB" sz="1400" b="0" i="0" u="none" strike="noStrike" kern="1200" dirty="0">
                          <a:solidFill>
                            <a:srgbClr val="000000"/>
                          </a:solidFill>
                          <a:effectLst/>
                          <a:latin typeface="Arial" panose="020B0604020202020204" pitchFamily="34" charset="0"/>
                          <a:ea typeface="+mn-ea"/>
                          <a:cs typeface="+mn-cs"/>
                        </a:rPr>
                        <a:t>81</a:t>
                      </a:r>
                    </a:p>
                  </a:txBody>
                  <a:tcPr marL="0" marR="0" marT="0" marB="0" anchor="ctr">
                    <a:lnL>
                      <a:noFill/>
                    </a:lnL>
                    <a:lnR>
                      <a:noFill/>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GB" sz="1400" b="0" i="0" u="none" strike="noStrike" kern="1200" dirty="0">
                          <a:solidFill>
                            <a:srgbClr val="000000"/>
                          </a:solidFill>
                          <a:effectLst/>
                          <a:latin typeface="Arial" panose="020B0604020202020204" pitchFamily="34" charset="0"/>
                          <a:ea typeface="+mn-ea"/>
                          <a:cs typeface="+mn-cs"/>
                        </a:rPr>
                        <a:t>81</a:t>
                      </a:r>
                    </a:p>
                  </a:txBody>
                  <a:tcPr marL="0" marR="0" marT="0" marB="0" anchor="ctr">
                    <a:lnL>
                      <a:noFill/>
                    </a:lnL>
                    <a:lnR>
                      <a:noFill/>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GB" sz="1400" b="0" i="0" u="none" strike="noStrike" kern="1200" dirty="0">
                          <a:solidFill>
                            <a:srgbClr val="000000"/>
                          </a:solidFill>
                          <a:effectLst/>
                          <a:latin typeface="Arial" panose="020B0604020202020204" pitchFamily="34" charset="0"/>
                          <a:ea typeface="+mn-ea"/>
                          <a:cs typeface="+mn-cs"/>
                        </a:rPr>
                        <a:t>80</a:t>
                      </a:r>
                    </a:p>
                  </a:txBody>
                  <a:tcPr marL="0" marR="0" marT="0" marB="0" anchor="ctr">
                    <a:lnL>
                      <a:noFill/>
                    </a:lnL>
                    <a:lnR>
                      <a:noFill/>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GB" sz="1600" b="1" kern="1200" dirty="0">
                          <a:solidFill>
                            <a:schemeClr val="tx2"/>
                          </a:solidFill>
                          <a:latin typeface="+mn-lt"/>
                          <a:ea typeface="+mn-ea"/>
                          <a:cs typeface="+mn-cs"/>
                        </a:rPr>
                        <a:t>76</a:t>
                      </a:r>
                    </a:p>
                  </a:txBody>
                  <a:tcPr marL="0" marR="0" marT="0" marB="0" anchor="ctr">
                    <a:lnL>
                      <a:noFill/>
                    </a:lnL>
                    <a:lnR>
                      <a:noFill/>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183387872"/>
                  </a:ext>
                </a:extLst>
              </a:tr>
              <a:tr h="507905">
                <a:tc>
                  <a:txBody>
                    <a:bodyPr/>
                    <a:lstStyle/>
                    <a:p>
                      <a:pPr marL="450850" indent="0"/>
                      <a:r>
                        <a:rPr lang="en-GB" sz="1600" b="1" dirty="0">
                          <a:solidFill>
                            <a:schemeClr val="bg2"/>
                          </a:solidFill>
                        </a:rPr>
                        <a:t>Men</a:t>
                      </a:r>
                    </a:p>
                  </a:txBody>
                  <a:tcPr anchor="ctr">
                    <a:lnL>
                      <a:noFill/>
                    </a:lnL>
                    <a:lnR>
                      <a:noFill/>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GB" sz="1400" b="0" i="0" u="none" strike="noStrike" kern="1200" dirty="0">
                          <a:solidFill>
                            <a:srgbClr val="000000"/>
                          </a:solidFill>
                          <a:effectLst/>
                          <a:latin typeface="Arial" panose="020B0604020202020204" pitchFamily="34" charset="0"/>
                          <a:ea typeface="+mn-ea"/>
                          <a:cs typeface="+mn-cs"/>
                        </a:rPr>
                        <a:t>92</a:t>
                      </a:r>
                    </a:p>
                  </a:txBody>
                  <a:tcPr marL="0" marR="0" marT="0" marB="0" anchor="ctr">
                    <a:lnL>
                      <a:noFill/>
                    </a:lnL>
                    <a:lnR>
                      <a:noFill/>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GB" sz="1400" b="0" i="0" u="none" strike="noStrike" kern="1200" dirty="0">
                          <a:solidFill>
                            <a:srgbClr val="000000"/>
                          </a:solidFill>
                          <a:effectLst/>
                          <a:latin typeface="Arial" panose="020B0604020202020204" pitchFamily="34" charset="0"/>
                          <a:ea typeface="+mn-ea"/>
                          <a:cs typeface="+mn-cs"/>
                        </a:rPr>
                        <a:t>90</a:t>
                      </a:r>
                    </a:p>
                  </a:txBody>
                  <a:tcPr marL="0" marR="0" marT="0" marB="0" anchor="ctr">
                    <a:lnL>
                      <a:noFill/>
                    </a:lnL>
                    <a:lnR>
                      <a:noFill/>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GB" sz="1400" b="0" i="0" u="none" strike="noStrike" kern="1200" dirty="0">
                          <a:solidFill>
                            <a:srgbClr val="000000"/>
                          </a:solidFill>
                          <a:effectLst/>
                          <a:latin typeface="Arial" panose="020B0604020202020204" pitchFamily="34" charset="0"/>
                          <a:ea typeface="+mn-ea"/>
                          <a:cs typeface="+mn-cs"/>
                        </a:rPr>
                        <a:t>90</a:t>
                      </a:r>
                    </a:p>
                  </a:txBody>
                  <a:tcPr marL="0" marR="0" marT="0" marB="0" anchor="ctr">
                    <a:lnL>
                      <a:noFill/>
                    </a:lnL>
                    <a:lnR>
                      <a:noFill/>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GB" sz="1400" b="0" i="0" u="none" strike="noStrike" kern="1200" dirty="0">
                          <a:solidFill>
                            <a:srgbClr val="000000"/>
                          </a:solidFill>
                          <a:effectLst/>
                          <a:latin typeface="Arial" panose="020B0604020202020204" pitchFamily="34" charset="0"/>
                          <a:ea typeface="+mn-ea"/>
                          <a:cs typeface="+mn-cs"/>
                        </a:rPr>
                        <a:t>90</a:t>
                      </a:r>
                    </a:p>
                  </a:txBody>
                  <a:tcPr marL="0" marR="0" marT="0" marB="0" anchor="ctr">
                    <a:lnL>
                      <a:noFill/>
                    </a:lnL>
                    <a:lnR>
                      <a:noFill/>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GB" sz="1600" b="1" kern="1200" dirty="0">
                          <a:solidFill>
                            <a:schemeClr val="tx2"/>
                          </a:solidFill>
                          <a:latin typeface="+mn-lt"/>
                          <a:ea typeface="+mn-ea"/>
                          <a:cs typeface="+mn-cs"/>
                        </a:rPr>
                        <a:t>89</a:t>
                      </a:r>
                    </a:p>
                  </a:txBody>
                  <a:tcPr marL="0" marR="0" marT="0" marB="0" anchor="ctr">
                    <a:lnL>
                      <a:noFill/>
                    </a:lnL>
                    <a:lnR>
                      <a:noFill/>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606662041"/>
                  </a:ext>
                </a:extLst>
              </a:tr>
              <a:tr h="507905">
                <a:tc>
                  <a:txBody>
                    <a:bodyPr/>
                    <a:lstStyle/>
                    <a:p>
                      <a:pPr marL="450850" indent="0"/>
                      <a:r>
                        <a:rPr lang="en-GB" sz="1600" b="1" dirty="0">
                          <a:solidFill>
                            <a:schemeClr val="bg2"/>
                          </a:solidFill>
                        </a:rPr>
                        <a:t>Women</a:t>
                      </a:r>
                    </a:p>
                  </a:txBody>
                  <a:tcPr anchor="ctr">
                    <a:lnL>
                      <a:noFill/>
                    </a:lnL>
                    <a:lnR>
                      <a:noFill/>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GB" sz="1400" b="0" i="0" u="none" strike="noStrike" kern="1200" dirty="0">
                          <a:solidFill>
                            <a:srgbClr val="000000"/>
                          </a:solidFill>
                          <a:effectLst/>
                          <a:latin typeface="Arial" panose="020B0604020202020204" pitchFamily="34" charset="0"/>
                          <a:ea typeface="+mn-ea"/>
                          <a:cs typeface="+mn-cs"/>
                        </a:rPr>
                        <a:t>95</a:t>
                      </a:r>
                    </a:p>
                  </a:txBody>
                  <a:tcPr marL="0" marR="0" marT="0" marB="0" anchor="ctr">
                    <a:lnL>
                      <a:noFill/>
                    </a:lnL>
                    <a:lnR>
                      <a:noFill/>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GB" sz="1400" b="0" i="0" u="none" strike="noStrike" kern="1200" dirty="0">
                          <a:solidFill>
                            <a:srgbClr val="000000"/>
                          </a:solidFill>
                          <a:effectLst/>
                          <a:latin typeface="Arial" panose="020B0604020202020204" pitchFamily="34" charset="0"/>
                          <a:ea typeface="+mn-ea"/>
                          <a:cs typeface="+mn-cs"/>
                        </a:rPr>
                        <a:t>92</a:t>
                      </a:r>
                    </a:p>
                  </a:txBody>
                  <a:tcPr marL="0" marR="0" marT="0" marB="0" anchor="ctr">
                    <a:lnL>
                      <a:noFill/>
                    </a:lnL>
                    <a:lnR>
                      <a:noFill/>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GB" sz="1400" b="0" i="0" u="none" strike="noStrike" kern="1200" dirty="0">
                          <a:solidFill>
                            <a:srgbClr val="000000"/>
                          </a:solidFill>
                          <a:effectLst/>
                          <a:latin typeface="Arial" panose="020B0604020202020204" pitchFamily="34" charset="0"/>
                          <a:ea typeface="+mn-ea"/>
                          <a:cs typeface="+mn-cs"/>
                        </a:rPr>
                        <a:t>91</a:t>
                      </a:r>
                    </a:p>
                  </a:txBody>
                  <a:tcPr marL="0" marR="0" marT="0" marB="0" anchor="ctr">
                    <a:lnL>
                      <a:noFill/>
                    </a:lnL>
                    <a:lnR>
                      <a:noFill/>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GB" sz="1400" b="0" i="0" u="none" strike="noStrike" kern="1200" dirty="0">
                          <a:solidFill>
                            <a:srgbClr val="000000"/>
                          </a:solidFill>
                          <a:effectLst/>
                          <a:latin typeface="Arial" panose="020B0604020202020204" pitchFamily="34" charset="0"/>
                          <a:ea typeface="+mn-ea"/>
                          <a:cs typeface="+mn-cs"/>
                        </a:rPr>
                        <a:t>93</a:t>
                      </a:r>
                    </a:p>
                  </a:txBody>
                  <a:tcPr marL="0" marR="0" marT="0" marB="0" anchor="ctr">
                    <a:lnL>
                      <a:noFill/>
                    </a:lnL>
                    <a:lnR>
                      <a:noFill/>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GB" sz="1600" b="1" kern="1200" dirty="0">
                          <a:solidFill>
                            <a:schemeClr val="tx2"/>
                          </a:solidFill>
                          <a:latin typeface="+mn-lt"/>
                          <a:ea typeface="+mn-ea"/>
                          <a:cs typeface="+mn-cs"/>
                        </a:rPr>
                        <a:t>89</a:t>
                      </a:r>
                    </a:p>
                  </a:txBody>
                  <a:tcPr marL="0" marR="0" marT="0" marB="0" anchor="ctr">
                    <a:lnL>
                      <a:noFill/>
                    </a:lnL>
                    <a:lnR>
                      <a:noFill/>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59618219"/>
                  </a:ext>
                </a:extLst>
              </a:tr>
              <a:tr h="507905">
                <a:tc>
                  <a:txBody>
                    <a:bodyPr/>
                    <a:lstStyle/>
                    <a:p>
                      <a:pPr marL="450850" indent="0"/>
                      <a:r>
                        <a:rPr lang="en-GB" sz="1600" b="1" dirty="0">
                          <a:solidFill>
                            <a:schemeClr val="bg2"/>
                          </a:solidFill>
                        </a:rPr>
                        <a:t>HP+CH</a:t>
                      </a:r>
                    </a:p>
                  </a:txBody>
                  <a:tcPr anchor="ctr">
                    <a:lnL>
                      <a:noFill/>
                    </a:lnL>
                    <a:lnR>
                      <a:noFill/>
                    </a:lnR>
                    <a:lnT w="12700" cap="flat" cmpd="sng" algn="ctr">
                      <a:solidFill>
                        <a:schemeClr val="bg1">
                          <a:lumMod val="85000"/>
                        </a:schemeClr>
                      </a:solidFill>
                      <a:prstDash val="solid"/>
                      <a:round/>
                      <a:headEnd type="none" w="med" len="med"/>
                      <a:tailEnd type="none" w="med" len="med"/>
                    </a:lnT>
                    <a:lnB>
                      <a:noFill/>
                    </a:lnB>
                    <a:lnTlToBr w="12700" cmpd="sng">
                      <a:noFill/>
                      <a:prstDash val="solid"/>
                    </a:lnTlToBr>
                    <a:lnBlToTr w="12700" cmpd="sng">
                      <a:noFill/>
                      <a:prstDash val="solid"/>
                    </a:lnBlToTr>
                  </a:tcPr>
                </a:tc>
                <a:tc>
                  <a:txBody>
                    <a:bodyPr/>
                    <a:lstStyle/>
                    <a:p>
                      <a:pPr algn="ctr" fontAlgn="b"/>
                      <a:r>
                        <a:rPr lang="en-GB" sz="1400" b="0" i="0" u="none" strike="noStrike" kern="1200" dirty="0">
                          <a:solidFill>
                            <a:srgbClr val="000000"/>
                          </a:solidFill>
                          <a:effectLst/>
                          <a:latin typeface="Arial" panose="020B0604020202020204" pitchFamily="34" charset="0"/>
                          <a:ea typeface="+mn-ea"/>
                          <a:cs typeface="+mn-cs"/>
                        </a:rPr>
                        <a:t>94</a:t>
                      </a:r>
                    </a:p>
                  </a:txBody>
                  <a:tcPr marL="0" marR="0" marT="0" marB="0" anchor="ctr">
                    <a:lnL>
                      <a:noFill/>
                    </a:lnL>
                    <a:lnR>
                      <a:noFill/>
                    </a:lnR>
                    <a:lnT w="12700" cap="flat" cmpd="sng" algn="ctr">
                      <a:solidFill>
                        <a:schemeClr val="bg1">
                          <a:lumMod val="85000"/>
                        </a:schemeClr>
                      </a:solidFill>
                      <a:prstDash val="solid"/>
                      <a:round/>
                      <a:headEnd type="none" w="med" len="med"/>
                      <a:tailEnd type="none" w="med" len="med"/>
                    </a:lnT>
                    <a:lnB>
                      <a:noFill/>
                    </a:lnB>
                    <a:lnTlToBr w="12700" cmpd="sng">
                      <a:noFill/>
                      <a:prstDash val="solid"/>
                    </a:lnTlToBr>
                    <a:lnBlToTr w="12700" cmpd="sng">
                      <a:noFill/>
                      <a:prstDash val="solid"/>
                    </a:lnBlToTr>
                  </a:tcPr>
                </a:tc>
                <a:tc>
                  <a:txBody>
                    <a:bodyPr/>
                    <a:lstStyle/>
                    <a:p>
                      <a:pPr algn="ctr" fontAlgn="b"/>
                      <a:r>
                        <a:rPr lang="en-GB" sz="1400" b="0" i="0" u="none" strike="noStrike" kern="1200" dirty="0">
                          <a:solidFill>
                            <a:srgbClr val="000000"/>
                          </a:solidFill>
                          <a:effectLst/>
                          <a:latin typeface="Arial" panose="020B0604020202020204" pitchFamily="34" charset="0"/>
                          <a:ea typeface="+mn-ea"/>
                          <a:cs typeface="+mn-cs"/>
                        </a:rPr>
                        <a:t>90</a:t>
                      </a:r>
                    </a:p>
                  </a:txBody>
                  <a:tcPr marL="0" marR="0" marT="0" marB="0" anchor="ctr">
                    <a:lnL>
                      <a:noFill/>
                    </a:lnL>
                    <a:lnR>
                      <a:noFill/>
                    </a:lnR>
                    <a:lnT w="12700" cap="flat" cmpd="sng" algn="ctr">
                      <a:solidFill>
                        <a:schemeClr val="bg1">
                          <a:lumMod val="85000"/>
                        </a:schemeClr>
                      </a:solidFill>
                      <a:prstDash val="solid"/>
                      <a:round/>
                      <a:headEnd type="none" w="med" len="med"/>
                      <a:tailEnd type="none" w="med" len="med"/>
                    </a:lnT>
                    <a:lnB>
                      <a:noFill/>
                    </a:lnB>
                    <a:lnTlToBr w="12700" cmpd="sng">
                      <a:noFill/>
                      <a:prstDash val="solid"/>
                    </a:lnTlToBr>
                    <a:lnBlToTr w="12700" cmpd="sng">
                      <a:noFill/>
                      <a:prstDash val="solid"/>
                    </a:lnBlToTr>
                  </a:tcPr>
                </a:tc>
                <a:tc>
                  <a:txBody>
                    <a:bodyPr/>
                    <a:lstStyle/>
                    <a:p>
                      <a:pPr algn="ctr" fontAlgn="b"/>
                      <a:r>
                        <a:rPr lang="en-GB" sz="1400" b="0" i="0" u="none" strike="noStrike" kern="1200" dirty="0">
                          <a:solidFill>
                            <a:srgbClr val="000000"/>
                          </a:solidFill>
                          <a:effectLst/>
                          <a:latin typeface="Arial" panose="020B0604020202020204" pitchFamily="34" charset="0"/>
                          <a:ea typeface="+mn-ea"/>
                          <a:cs typeface="+mn-cs"/>
                        </a:rPr>
                        <a:t>90</a:t>
                      </a:r>
                    </a:p>
                  </a:txBody>
                  <a:tcPr marL="0" marR="0" marT="0" marB="0" anchor="ctr">
                    <a:lnL>
                      <a:noFill/>
                    </a:lnL>
                    <a:lnR>
                      <a:noFill/>
                    </a:lnR>
                    <a:lnT w="12700" cap="flat" cmpd="sng" algn="ctr">
                      <a:solidFill>
                        <a:schemeClr val="bg1">
                          <a:lumMod val="85000"/>
                        </a:schemeClr>
                      </a:solidFill>
                      <a:prstDash val="solid"/>
                      <a:round/>
                      <a:headEnd type="none" w="med" len="med"/>
                      <a:tailEnd type="none" w="med" len="med"/>
                    </a:lnT>
                    <a:lnB>
                      <a:noFill/>
                    </a:lnB>
                    <a:lnTlToBr w="12700" cmpd="sng">
                      <a:noFill/>
                      <a:prstDash val="solid"/>
                    </a:lnTlToBr>
                    <a:lnBlToTr w="12700" cmpd="sng">
                      <a:noFill/>
                      <a:prstDash val="solid"/>
                    </a:lnBlToTr>
                  </a:tcPr>
                </a:tc>
                <a:tc>
                  <a:txBody>
                    <a:bodyPr/>
                    <a:lstStyle/>
                    <a:p>
                      <a:pPr algn="ctr" fontAlgn="b"/>
                      <a:r>
                        <a:rPr lang="en-GB" sz="1400" b="0" i="0" u="none" strike="noStrike" kern="1200" dirty="0">
                          <a:solidFill>
                            <a:srgbClr val="000000"/>
                          </a:solidFill>
                          <a:effectLst/>
                          <a:latin typeface="Arial" panose="020B0604020202020204" pitchFamily="34" charset="0"/>
                          <a:ea typeface="+mn-ea"/>
                          <a:cs typeface="+mn-cs"/>
                        </a:rPr>
                        <a:t>91</a:t>
                      </a:r>
                    </a:p>
                  </a:txBody>
                  <a:tcPr marL="0" marR="0" marT="0" marB="0" anchor="ctr">
                    <a:lnL>
                      <a:noFill/>
                    </a:lnL>
                    <a:lnR>
                      <a:noFill/>
                    </a:lnR>
                    <a:lnT w="12700" cap="flat" cmpd="sng" algn="ctr">
                      <a:solidFill>
                        <a:schemeClr val="bg1">
                          <a:lumMod val="85000"/>
                        </a:schemeClr>
                      </a:solidFill>
                      <a:prstDash val="solid"/>
                      <a:round/>
                      <a:headEnd type="none" w="med" len="med"/>
                      <a:tailEnd type="none" w="med" len="med"/>
                    </a:lnT>
                    <a:lnB>
                      <a:noFill/>
                    </a:lnB>
                    <a:lnTlToBr w="12700" cmpd="sng">
                      <a:noFill/>
                      <a:prstDash val="solid"/>
                    </a:lnTlToBr>
                    <a:lnBlToTr w="12700" cmpd="sng">
                      <a:noFill/>
                      <a:prstDash val="solid"/>
                    </a:lnBlToTr>
                  </a:tcPr>
                </a:tc>
                <a:tc>
                  <a:txBody>
                    <a:bodyPr/>
                    <a:lstStyle/>
                    <a:p>
                      <a:pPr algn="ctr" fontAlgn="b"/>
                      <a:r>
                        <a:rPr lang="en-GB" sz="1600" b="1" kern="1200" dirty="0">
                          <a:solidFill>
                            <a:schemeClr val="tx2"/>
                          </a:solidFill>
                          <a:latin typeface="+mn-lt"/>
                          <a:ea typeface="+mn-ea"/>
                          <a:cs typeface="+mn-cs"/>
                        </a:rPr>
                        <a:t>89</a:t>
                      </a:r>
                    </a:p>
                  </a:txBody>
                  <a:tcPr marL="0" marR="0" marT="0" marB="0" anchor="ctr">
                    <a:lnL>
                      <a:noFill/>
                    </a:lnL>
                    <a:lnR>
                      <a:noFill/>
                    </a:lnR>
                    <a:lnT w="12700" cap="flat" cmpd="sng" algn="ctr">
                      <a:solidFill>
                        <a:schemeClr val="bg1">
                          <a:lumMod val="85000"/>
                        </a:schemeClr>
                      </a:solidFill>
                      <a:prstDash val="solid"/>
                      <a:round/>
                      <a:headEnd type="none" w="med" len="med"/>
                      <a:tailEnd type="none" w="med" len="med"/>
                    </a:lnT>
                    <a:lnB>
                      <a:noFill/>
                    </a:lnB>
                    <a:lnTlToBr w="12700" cmpd="sng">
                      <a:noFill/>
                      <a:prstDash val="solid"/>
                    </a:lnTlToBr>
                    <a:lnBlToTr w="12700" cmpd="sng">
                      <a:noFill/>
                      <a:prstDash val="solid"/>
                    </a:lnBlToTr>
                  </a:tcPr>
                </a:tc>
                <a:extLst>
                  <a:ext uri="{0D108BD9-81ED-4DB2-BD59-A6C34878D82A}">
                    <a16:rowId xmlns:a16="http://schemas.microsoft.com/office/drawing/2014/main" val="4144730119"/>
                  </a:ext>
                </a:extLst>
              </a:tr>
            </a:tbl>
          </a:graphicData>
        </a:graphic>
      </p:graphicFrame>
      <p:sp>
        <p:nvSpPr>
          <p:cNvPr id="17" name="Freeform 16">
            <a:extLst>
              <a:ext uri="{FF2B5EF4-FFF2-40B4-BE49-F238E27FC236}">
                <a16:creationId xmlns:a16="http://schemas.microsoft.com/office/drawing/2014/main" id="{B45440FA-4D56-44CC-8CF4-0810C0DEE218}"/>
              </a:ext>
            </a:extLst>
          </p:cNvPr>
          <p:cNvSpPr>
            <a:spLocks noEditPoints="1"/>
          </p:cNvSpPr>
          <p:nvPr/>
        </p:nvSpPr>
        <p:spPr bwMode="auto">
          <a:xfrm>
            <a:off x="860445" y="4451729"/>
            <a:ext cx="132221" cy="304800"/>
          </a:xfrm>
          <a:custGeom>
            <a:avLst/>
            <a:gdLst>
              <a:gd name="T0" fmla="*/ 271 w 441"/>
              <a:gd name="T1" fmla="*/ 110 h 1067"/>
              <a:gd name="T2" fmla="*/ 220 w 441"/>
              <a:gd name="T3" fmla="*/ 160 h 1067"/>
              <a:gd name="T4" fmla="*/ 170 w 441"/>
              <a:gd name="T5" fmla="*/ 110 h 1067"/>
              <a:gd name="T6" fmla="*/ 220 w 441"/>
              <a:gd name="T7" fmla="*/ 59 h 1067"/>
              <a:gd name="T8" fmla="*/ 271 w 441"/>
              <a:gd name="T9" fmla="*/ 110 h 1067"/>
              <a:gd name="T10" fmla="*/ 330 w 441"/>
              <a:gd name="T11" fmla="*/ 110 h 1067"/>
              <a:gd name="T12" fmla="*/ 220 w 441"/>
              <a:gd name="T13" fmla="*/ 0 h 1067"/>
              <a:gd name="T14" fmla="*/ 111 w 441"/>
              <a:gd name="T15" fmla="*/ 110 h 1067"/>
              <a:gd name="T16" fmla="*/ 220 w 441"/>
              <a:gd name="T17" fmla="*/ 219 h 1067"/>
              <a:gd name="T18" fmla="*/ 330 w 441"/>
              <a:gd name="T19" fmla="*/ 110 h 1067"/>
              <a:gd name="T20" fmla="*/ 379 w 441"/>
              <a:gd name="T21" fmla="*/ 753 h 1067"/>
              <a:gd name="T22" fmla="*/ 376 w 441"/>
              <a:gd name="T23" fmla="*/ 769 h 1067"/>
              <a:gd name="T24" fmla="*/ 361 w 441"/>
              <a:gd name="T25" fmla="*/ 773 h 1067"/>
              <a:gd name="T26" fmla="*/ 312 w 441"/>
              <a:gd name="T27" fmla="*/ 773 h 1067"/>
              <a:gd name="T28" fmla="*/ 282 w 441"/>
              <a:gd name="T29" fmla="*/ 800 h 1067"/>
              <a:gd name="T30" fmla="*/ 264 w 441"/>
              <a:gd name="T31" fmla="*/ 984 h 1067"/>
              <a:gd name="T32" fmla="*/ 238 w 441"/>
              <a:gd name="T33" fmla="*/ 1008 h 1067"/>
              <a:gd name="T34" fmla="*/ 202 w 441"/>
              <a:gd name="T35" fmla="*/ 1008 h 1067"/>
              <a:gd name="T36" fmla="*/ 176 w 441"/>
              <a:gd name="T37" fmla="*/ 983 h 1067"/>
              <a:gd name="T38" fmla="*/ 158 w 441"/>
              <a:gd name="T39" fmla="*/ 800 h 1067"/>
              <a:gd name="T40" fmla="*/ 129 w 441"/>
              <a:gd name="T41" fmla="*/ 773 h 1067"/>
              <a:gd name="T42" fmla="*/ 79 w 441"/>
              <a:gd name="T43" fmla="*/ 773 h 1067"/>
              <a:gd name="T44" fmla="*/ 65 w 441"/>
              <a:gd name="T45" fmla="*/ 769 h 1067"/>
              <a:gd name="T46" fmla="*/ 62 w 441"/>
              <a:gd name="T47" fmla="*/ 753 h 1067"/>
              <a:gd name="T48" fmla="*/ 120 w 441"/>
              <a:gd name="T49" fmla="*/ 369 h 1067"/>
              <a:gd name="T50" fmla="*/ 198 w 441"/>
              <a:gd name="T51" fmla="*/ 309 h 1067"/>
              <a:gd name="T52" fmla="*/ 243 w 441"/>
              <a:gd name="T53" fmla="*/ 309 h 1067"/>
              <a:gd name="T54" fmla="*/ 320 w 441"/>
              <a:gd name="T55" fmla="*/ 369 h 1067"/>
              <a:gd name="T56" fmla="*/ 379 w 441"/>
              <a:gd name="T57" fmla="*/ 753 h 1067"/>
              <a:gd name="T58" fmla="*/ 437 w 441"/>
              <a:gd name="T59" fmla="*/ 744 h 1067"/>
              <a:gd name="T60" fmla="*/ 379 w 441"/>
              <a:gd name="T61" fmla="*/ 360 h 1067"/>
              <a:gd name="T62" fmla="*/ 243 w 441"/>
              <a:gd name="T63" fmla="*/ 250 h 1067"/>
              <a:gd name="T64" fmla="*/ 198 w 441"/>
              <a:gd name="T65" fmla="*/ 250 h 1067"/>
              <a:gd name="T66" fmla="*/ 62 w 441"/>
              <a:gd name="T67" fmla="*/ 360 h 1067"/>
              <a:gd name="T68" fmla="*/ 3 w 441"/>
              <a:gd name="T69" fmla="*/ 744 h 1067"/>
              <a:gd name="T70" fmla="*/ 20 w 441"/>
              <a:gd name="T71" fmla="*/ 807 h 1067"/>
              <a:gd name="T72" fmla="*/ 79 w 441"/>
              <a:gd name="T73" fmla="*/ 832 h 1067"/>
              <a:gd name="T74" fmla="*/ 102 w 441"/>
              <a:gd name="T75" fmla="*/ 832 h 1067"/>
              <a:gd name="T76" fmla="*/ 117 w 441"/>
              <a:gd name="T77" fmla="*/ 988 h 1067"/>
              <a:gd name="T78" fmla="*/ 202 w 441"/>
              <a:gd name="T79" fmla="*/ 1067 h 1067"/>
              <a:gd name="T80" fmla="*/ 238 w 441"/>
              <a:gd name="T81" fmla="*/ 1067 h 1067"/>
              <a:gd name="T82" fmla="*/ 323 w 441"/>
              <a:gd name="T83" fmla="*/ 989 h 1067"/>
              <a:gd name="T84" fmla="*/ 338 w 441"/>
              <a:gd name="T85" fmla="*/ 832 h 1067"/>
              <a:gd name="T86" fmla="*/ 361 w 441"/>
              <a:gd name="T87" fmla="*/ 832 h 1067"/>
              <a:gd name="T88" fmla="*/ 420 w 441"/>
              <a:gd name="T89" fmla="*/ 807 h 1067"/>
              <a:gd name="T90" fmla="*/ 437 w 441"/>
              <a:gd name="T91" fmla="*/ 744 h 10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441" h="1067">
                <a:moveTo>
                  <a:pt x="271" y="110"/>
                </a:moveTo>
                <a:cubicBezTo>
                  <a:pt x="271" y="138"/>
                  <a:pt x="248" y="160"/>
                  <a:pt x="220" y="160"/>
                </a:cubicBezTo>
                <a:cubicBezTo>
                  <a:pt x="192" y="160"/>
                  <a:pt x="170" y="138"/>
                  <a:pt x="170" y="110"/>
                </a:cubicBezTo>
                <a:cubicBezTo>
                  <a:pt x="170" y="82"/>
                  <a:pt x="192" y="59"/>
                  <a:pt x="220" y="59"/>
                </a:cubicBezTo>
                <a:cubicBezTo>
                  <a:pt x="248" y="59"/>
                  <a:pt x="271" y="82"/>
                  <a:pt x="271" y="110"/>
                </a:cubicBezTo>
                <a:moveTo>
                  <a:pt x="330" y="110"/>
                </a:moveTo>
                <a:cubicBezTo>
                  <a:pt x="330" y="49"/>
                  <a:pt x="281" y="0"/>
                  <a:pt x="220" y="0"/>
                </a:cubicBezTo>
                <a:cubicBezTo>
                  <a:pt x="160" y="0"/>
                  <a:pt x="111" y="49"/>
                  <a:pt x="111" y="110"/>
                </a:cubicBezTo>
                <a:cubicBezTo>
                  <a:pt x="111" y="170"/>
                  <a:pt x="160" y="219"/>
                  <a:pt x="220" y="219"/>
                </a:cubicBezTo>
                <a:cubicBezTo>
                  <a:pt x="281" y="219"/>
                  <a:pt x="330" y="170"/>
                  <a:pt x="330" y="110"/>
                </a:cubicBezTo>
                <a:moveTo>
                  <a:pt x="379" y="753"/>
                </a:moveTo>
                <a:cubicBezTo>
                  <a:pt x="380" y="759"/>
                  <a:pt x="379" y="765"/>
                  <a:pt x="376" y="769"/>
                </a:cubicBezTo>
                <a:cubicBezTo>
                  <a:pt x="372" y="772"/>
                  <a:pt x="366" y="773"/>
                  <a:pt x="361" y="773"/>
                </a:cubicBezTo>
                <a:cubicBezTo>
                  <a:pt x="312" y="773"/>
                  <a:pt x="312" y="773"/>
                  <a:pt x="312" y="773"/>
                </a:cubicBezTo>
                <a:cubicBezTo>
                  <a:pt x="297" y="773"/>
                  <a:pt x="284" y="785"/>
                  <a:pt x="282" y="800"/>
                </a:cubicBezTo>
                <a:cubicBezTo>
                  <a:pt x="264" y="984"/>
                  <a:pt x="264" y="984"/>
                  <a:pt x="264" y="984"/>
                </a:cubicBezTo>
                <a:cubicBezTo>
                  <a:pt x="263" y="998"/>
                  <a:pt x="252" y="1008"/>
                  <a:pt x="238" y="1008"/>
                </a:cubicBezTo>
                <a:cubicBezTo>
                  <a:pt x="202" y="1008"/>
                  <a:pt x="202" y="1008"/>
                  <a:pt x="202" y="1008"/>
                </a:cubicBezTo>
                <a:cubicBezTo>
                  <a:pt x="188" y="1008"/>
                  <a:pt x="177" y="998"/>
                  <a:pt x="176" y="983"/>
                </a:cubicBezTo>
                <a:cubicBezTo>
                  <a:pt x="158" y="800"/>
                  <a:pt x="158" y="800"/>
                  <a:pt x="158" y="800"/>
                </a:cubicBezTo>
                <a:cubicBezTo>
                  <a:pt x="157" y="785"/>
                  <a:pt x="144" y="773"/>
                  <a:pt x="129" y="773"/>
                </a:cubicBezTo>
                <a:cubicBezTo>
                  <a:pt x="79" y="773"/>
                  <a:pt x="79" y="773"/>
                  <a:pt x="79" y="773"/>
                </a:cubicBezTo>
                <a:cubicBezTo>
                  <a:pt x="74" y="773"/>
                  <a:pt x="68" y="772"/>
                  <a:pt x="65" y="769"/>
                </a:cubicBezTo>
                <a:cubicBezTo>
                  <a:pt x="62" y="765"/>
                  <a:pt x="61" y="759"/>
                  <a:pt x="62" y="753"/>
                </a:cubicBezTo>
                <a:cubicBezTo>
                  <a:pt x="120" y="369"/>
                  <a:pt x="120" y="369"/>
                  <a:pt x="120" y="369"/>
                </a:cubicBezTo>
                <a:cubicBezTo>
                  <a:pt x="125" y="335"/>
                  <a:pt x="158" y="309"/>
                  <a:pt x="198" y="309"/>
                </a:cubicBezTo>
                <a:cubicBezTo>
                  <a:pt x="243" y="309"/>
                  <a:pt x="243" y="309"/>
                  <a:pt x="243" y="309"/>
                </a:cubicBezTo>
                <a:cubicBezTo>
                  <a:pt x="282" y="309"/>
                  <a:pt x="316" y="335"/>
                  <a:pt x="320" y="369"/>
                </a:cubicBezTo>
                <a:lnTo>
                  <a:pt x="379" y="753"/>
                </a:lnTo>
                <a:close/>
                <a:moveTo>
                  <a:pt x="437" y="744"/>
                </a:moveTo>
                <a:cubicBezTo>
                  <a:pt x="379" y="360"/>
                  <a:pt x="379" y="360"/>
                  <a:pt x="379" y="360"/>
                </a:cubicBezTo>
                <a:cubicBezTo>
                  <a:pt x="370" y="297"/>
                  <a:pt x="311" y="250"/>
                  <a:pt x="243" y="250"/>
                </a:cubicBezTo>
                <a:cubicBezTo>
                  <a:pt x="198" y="250"/>
                  <a:pt x="198" y="250"/>
                  <a:pt x="198" y="250"/>
                </a:cubicBezTo>
                <a:cubicBezTo>
                  <a:pt x="129" y="250"/>
                  <a:pt x="71" y="297"/>
                  <a:pt x="62" y="360"/>
                </a:cubicBezTo>
                <a:cubicBezTo>
                  <a:pt x="3" y="744"/>
                  <a:pt x="3" y="744"/>
                  <a:pt x="3" y="744"/>
                </a:cubicBezTo>
                <a:cubicBezTo>
                  <a:pt x="0" y="768"/>
                  <a:pt x="6" y="791"/>
                  <a:pt x="20" y="807"/>
                </a:cubicBezTo>
                <a:cubicBezTo>
                  <a:pt x="30" y="818"/>
                  <a:pt x="48" y="832"/>
                  <a:pt x="79" y="832"/>
                </a:cubicBezTo>
                <a:cubicBezTo>
                  <a:pt x="102" y="832"/>
                  <a:pt x="102" y="832"/>
                  <a:pt x="102" y="832"/>
                </a:cubicBezTo>
                <a:cubicBezTo>
                  <a:pt x="117" y="988"/>
                  <a:pt x="117" y="988"/>
                  <a:pt x="117" y="988"/>
                </a:cubicBezTo>
                <a:cubicBezTo>
                  <a:pt x="120" y="1032"/>
                  <a:pt x="157" y="1067"/>
                  <a:pt x="202" y="1067"/>
                </a:cubicBezTo>
                <a:cubicBezTo>
                  <a:pt x="238" y="1067"/>
                  <a:pt x="238" y="1067"/>
                  <a:pt x="238" y="1067"/>
                </a:cubicBezTo>
                <a:cubicBezTo>
                  <a:pt x="283" y="1067"/>
                  <a:pt x="320" y="1032"/>
                  <a:pt x="323" y="989"/>
                </a:cubicBezTo>
                <a:cubicBezTo>
                  <a:pt x="338" y="832"/>
                  <a:pt x="338" y="832"/>
                  <a:pt x="338" y="832"/>
                </a:cubicBezTo>
                <a:cubicBezTo>
                  <a:pt x="361" y="832"/>
                  <a:pt x="361" y="832"/>
                  <a:pt x="361" y="832"/>
                </a:cubicBezTo>
                <a:cubicBezTo>
                  <a:pt x="392" y="832"/>
                  <a:pt x="410" y="818"/>
                  <a:pt x="420" y="807"/>
                </a:cubicBezTo>
                <a:cubicBezTo>
                  <a:pt x="434" y="791"/>
                  <a:pt x="441" y="768"/>
                  <a:pt x="437" y="744"/>
                </a:cubicBezTo>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Tree>
    <p:custDataLst>
      <p:tags r:id="rId1"/>
    </p:custDataLst>
    <p:extLst>
      <p:ext uri="{BB962C8B-B14F-4D97-AF65-F5344CB8AC3E}">
        <p14:creationId xmlns:p14="http://schemas.microsoft.com/office/powerpoint/2010/main" val="5935770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36BB676-6517-457D-9931-720FCE7E06F8}"/>
              </a:ext>
            </a:extLst>
          </p:cNvPr>
          <p:cNvSpPr>
            <a:spLocks noGrp="1"/>
          </p:cNvSpPr>
          <p:nvPr>
            <p:ph type="body" sz="quarter" idx="15"/>
          </p:nvPr>
        </p:nvSpPr>
        <p:spPr>
          <a:xfrm>
            <a:off x="360000" y="5580000"/>
            <a:ext cx="11334817" cy="304800"/>
          </a:xfrm>
        </p:spPr>
        <p:txBody>
          <a:bodyPr/>
          <a:lstStyle/>
          <a:p>
            <a:r>
              <a:rPr lang="en-GB" dirty="0"/>
              <a:t>Source: </a:t>
            </a:r>
            <a:r>
              <a:rPr lang="fr-FR" dirty="0"/>
              <a:t>IPA TouchPoints 2023</a:t>
            </a:r>
            <a:r>
              <a:rPr lang="en-GB" dirty="0"/>
              <a:t>, Wave 1 (Fieldwork Dates: 17</a:t>
            </a:r>
            <a:r>
              <a:rPr lang="en-GB" baseline="30000" dirty="0"/>
              <a:t>th</a:t>
            </a:r>
            <a:r>
              <a:rPr lang="en-GB" dirty="0"/>
              <a:t> January – 26</a:t>
            </a:r>
            <a:r>
              <a:rPr lang="en-GB" baseline="30000" dirty="0"/>
              <a:t>th</a:t>
            </a:r>
            <a:r>
              <a:rPr lang="en-GB" dirty="0"/>
              <a:t> March 2023). Base: adults 15+. Newspaper/magazine/TV figures include online/app consumption.</a:t>
            </a:r>
          </a:p>
        </p:txBody>
      </p:sp>
      <p:sp>
        <p:nvSpPr>
          <p:cNvPr id="5" name="TextBox 4">
            <a:extLst>
              <a:ext uri="{FF2B5EF4-FFF2-40B4-BE49-F238E27FC236}">
                <a16:creationId xmlns:a16="http://schemas.microsoft.com/office/drawing/2014/main" id="{00B7C1D8-CF62-40A5-A33A-728FAC02F89D}"/>
              </a:ext>
            </a:extLst>
          </p:cNvPr>
          <p:cNvSpPr txBox="1"/>
          <p:nvPr/>
        </p:nvSpPr>
        <p:spPr>
          <a:xfrm rot="16200000">
            <a:off x="-2077584" y="2907008"/>
            <a:ext cx="5393219" cy="498598"/>
          </a:xfrm>
          <a:prstGeom prst="rect">
            <a:avLst/>
          </a:prstGeom>
          <a:noFill/>
        </p:spPr>
        <p:txBody>
          <a:bodyPr wrap="square" rtlCol="0">
            <a:spAutoFit/>
          </a:bodyPr>
          <a:lstStyle/>
          <a:p>
            <a:pPr marL="0" marR="0" lvl="0" indent="0" algn="ctr" defTabSz="1219170" rtl="0" eaLnBrk="0" fontAlgn="base" latinLnBrk="0" hangingPunct="0">
              <a:lnSpc>
                <a:spcPct val="100000"/>
              </a:lnSpc>
              <a:spcBef>
                <a:spcPct val="20000"/>
              </a:spcBef>
              <a:spcAft>
                <a:spcPct val="0"/>
              </a:spcAft>
              <a:buClrTx/>
              <a:buSzTx/>
              <a:buFontTx/>
              <a:buNone/>
              <a:tabLst/>
              <a:defRPr/>
            </a:pPr>
            <a:r>
              <a:rPr kumimoji="0" lang="en-GB" sz="1200" b="1" i="0" u="none" strike="noStrike" kern="1200" cap="none" spc="0" normalizeH="0" baseline="0" noProof="0" dirty="0">
                <a:ln>
                  <a:noFill/>
                </a:ln>
                <a:solidFill>
                  <a:prstClr val="black"/>
                </a:solidFill>
                <a:effectLst/>
                <a:uLnTx/>
                <a:uFillTx/>
                <a:latin typeface="Arial"/>
                <a:ea typeface="+mn-ea"/>
                <a:cs typeface="+mn-cs"/>
              </a:rPr>
              <a:t>ADULTS REACHED PER WEEK </a:t>
            </a:r>
          </a:p>
          <a:p>
            <a:pPr marL="0" marR="0" lvl="0" indent="0" algn="ctr" defTabSz="1219170" rtl="0" eaLnBrk="0" fontAlgn="base" latinLnBrk="0" hangingPunct="0">
              <a:lnSpc>
                <a:spcPct val="100000"/>
              </a:lnSpc>
              <a:spcBef>
                <a:spcPct val="20000"/>
              </a:spcBef>
              <a:spcAft>
                <a:spcPct val="0"/>
              </a:spcAft>
              <a:buClrTx/>
              <a:buSzTx/>
              <a:buFontTx/>
              <a:buNone/>
              <a:tabLst/>
              <a:defRPr/>
            </a:pPr>
            <a:r>
              <a:rPr kumimoji="0" lang="en-GB" sz="1200" b="1" i="0" u="none" strike="noStrike" kern="1200" cap="none" spc="0" normalizeH="0" baseline="0" noProof="0" dirty="0">
                <a:ln>
                  <a:noFill/>
                </a:ln>
                <a:solidFill>
                  <a:prstClr val="black"/>
                </a:solidFill>
                <a:effectLst/>
                <a:uLnTx/>
                <a:uFillTx/>
                <a:latin typeface="Arial"/>
                <a:ea typeface="+mn-ea"/>
                <a:cs typeface="+mn-cs"/>
              </a:rPr>
              <a:t>(MILLIONS)</a:t>
            </a:r>
          </a:p>
        </p:txBody>
      </p:sp>
      <p:sp>
        <p:nvSpPr>
          <p:cNvPr id="6" name="TextBox 5">
            <a:extLst>
              <a:ext uri="{FF2B5EF4-FFF2-40B4-BE49-F238E27FC236}">
                <a16:creationId xmlns:a16="http://schemas.microsoft.com/office/drawing/2014/main" id="{37FCD571-78F2-4328-A3D0-7C177C92E9CF}"/>
              </a:ext>
            </a:extLst>
          </p:cNvPr>
          <p:cNvSpPr txBox="1"/>
          <p:nvPr/>
        </p:nvSpPr>
        <p:spPr>
          <a:xfrm>
            <a:off x="4718810" y="5056023"/>
            <a:ext cx="3017784" cy="276999"/>
          </a:xfrm>
          <a:prstGeom prst="rect">
            <a:avLst/>
          </a:prstGeom>
          <a:noFill/>
        </p:spPr>
        <p:txBody>
          <a:bodyPr wrap="square" rtlCol="0">
            <a:spAutoFit/>
          </a:bodyPr>
          <a:lstStyle/>
          <a:p>
            <a:pPr marL="0" marR="0" lvl="0" indent="0" algn="ctr" defTabSz="1219170" rtl="0" eaLnBrk="0" fontAlgn="base" latinLnBrk="0" hangingPunct="0">
              <a:lnSpc>
                <a:spcPct val="100000"/>
              </a:lnSpc>
              <a:spcBef>
                <a:spcPct val="20000"/>
              </a:spcBef>
              <a:spcAft>
                <a:spcPct val="0"/>
              </a:spcAft>
              <a:buClrTx/>
              <a:buSzTx/>
              <a:buFontTx/>
              <a:buNone/>
              <a:tabLst/>
              <a:defRPr/>
            </a:pPr>
            <a:r>
              <a:rPr kumimoji="0" lang="en-GB" sz="1200" b="1" i="0" u="none" strike="noStrike" kern="1200" cap="none" spc="0" normalizeH="0" baseline="0" noProof="0" dirty="0">
                <a:ln>
                  <a:noFill/>
                </a:ln>
                <a:solidFill>
                  <a:prstClr val="black"/>
                </a:solidFill>
                <a:effectLst/>
                <a:uLnTx/>
                <a:uFillTx/>
                <a:latin typeface="Arial"/>
                <a:ea typeface="+mn-ea"/>
                <a:cs typeface="+mn-cs"/>
              </a:rPr>
              <a:t>AVERAGE HOURS PER WEEK</a:t>
            </a:r>
          </a:p>
        </p:txBody>
      </p:sp>
      <p:graphicFrame>
        <p:nvGraphicFramePr>
          <p:cNvPr id="4" name="Chart 3">
            <a:extLst>
              <a:ext uri="{FF2B5EF4-FFF2-40B4-BE49-F238E27FC236}">
                <a16:creationId xmlns:a16="http://schemas.microsoft.com/office/drawing/2014/main" id="{730287D8-2237-4107-89AE-641FB970BCEC}"/>
              </a:ext>
            </a:extLst>
          </p:cNvPr>
          <p:cNvGraphicFramePr/>
          <p:nvPr/>
        </p:nvGraphicFramePr>
        <p:xfrm>
          <a:off x="455050" y="1292390"/>
          <a:ext cx="11670800" cy="4075776"/>
        </p:xfrm>
        <a:graphic>
          <a:graphicData uri="http://schemas.openxmlformats.org/drawingml/2006/chart">
            <c:chart xmlns:c="http://schemas.openxmlformats.org/drawingml/2006/chart" xmlns:r="http://schemas.openxmlformats.org/officeDocument/2006/relationships" r:id="rId4"/>
          </a:graphicData>
        </a:graphic>
      </p:graphicFrame>
      <p:sp>
        <p:nvSpPr>
          <p:cNvPr id="9" name="Rectangle 8">
            <a:extLst>
              <a:ext uri="{FF2B5EF4-FFF2-40B4-BE49-F238E27FC236}">
                <a16:creationId xmlns:a16="http://schemas.microsoft.com/office/drawing/2014/main" id="{3C978C76-D19F-42CA-BFF2-3B01FF93230D}"/>
              </a:ext>
            </a:extLst>
          </p:cNvPr>
          <p:cNvSpPr/>
          <p:nvPr/>
        </p:nvSpPr>
        <p:spPr>
          <a:xfrm>
            <a:off x="1229657" y="1868582"/>
            <a:ext cx="9869766" cy="29616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prstClr val="white"/>
              </a:solidFill>
              <a:effectLst/>
              <a:uLnTx/>
              <a:uFillTx/>
              <a:latin typeface="Arial"/>
              <a:ea typeface="+mn-ea"/>
              <a:cs typeface="+mn-cs"/>
            </a:endParaRPr>
          </a:p>
        </p:txBody>
      </p:sp>
      <p:sp>
        <p:nvSpPr>
          <p:cNvPr id="10" name="Rectangle 9">
            <a:extLst>
              <a:ext uri="{FF2B5EF4-FFF2-40B4-BE49-F238E27FC236}">
                <a16:creationId xmlns:a16="http://schemas.microsoft.com/office/drawing/2014/main" id="{CB68448C-9C8B-4462-A422-BCF904E1CE17}"/>
              </a:ext>
            </a:extLst>
          </p:cNvPr>
          <p:cNvSpPr/>
          <p:nvPr/>
        </p:nvSpPr>
        <p:spPr>
          <a:xfrm rot="10800000">
            <a:off x="1229658" y="2222681"/>
            <a:ext cx="6497480" cy="260753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prstClr val="white"/>
              </a:solidFill>
              <a:effectLst/>
              <a:uLnTx/>
              <a:uFillTx/>
              <a:latin typeface="Arial"/>
              <a:ea typeface="+mn-ea"/>
              <a:cs typeface="+mn-cs"/>
            </a:endParaRPr>
          </a:p>
        </p:txBody>
      </p:sp>
      <p:sp>
        <p:nvSpPr>
          <p:cNvPr id="11" name="Rectangle 10">
            <a:extLst>
              <a:ext uri="{FF2B5EF4-FFF2-40B4-BE49-F238E27FC236}">
                <a16:creationId xmlns:a16="http://schemas.microsoft.com/office/drawing/2014/main" id="{F2736C12-05C1-4E74-B11F-5E6DDEE9B3DF}"/>
              </a:ext>
            </a:extLst>
          </p:cNvPr>
          <p:cNvSpPr/>
          <p:nvPr/>
        </p:nvSpPr>
        <p:spPr>
          <a:xfrm>
            <a:off x="1229657" y="3024724"/>
            <a:ext cx="2863088" cy="180549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prstClr val="white"/>
              </a:solidFill>
              <a:effectLst/>
              <a:uLnTx/>
              <a:uFillTx/>
              <a:latin typeface="Arial"/>
              <a:ea typeface="+mn-ea"/>
              <a:cs typeface="+mn-cs"/>
            </a:endParaRPr>
          </a:p>
        </p:txBody>
      </p:sp>
      <p:sp>
        <p:nvSpPr>
          <p:cNvPr id="12" name="Rectangle 11">
            <a:extLst>
              <a:ext uri="{FF2B5EF4-FFF2-40B4-BE49-F238E27FC236}">
                <a16:creationId xmlns:a16="http://schemas.microsoft.com/office/drawing/2014/main" id="{850682C1-B389-40A0-A09E-B61DEB2C0723}"/>
              </a:ext>
            </a:extLst>
          </p:cNvPr>
          <p:cNvSpPr/>
          <p:nvPr/>
        </p:nvSpPr>
        <p:spPr>
          <a:xfrm>
            <a:off x="1229657" y="2985631"/>
            <a:ext cx="1708942" cy="184458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Arial"/>
              <a:ea typeface="+mn-ea"/>
              <a:cs typeface="+mn-cs"/>
            </a:endParaRPr>
          </a:p>
        </p:txBody>
      </p:sp>
      <p:sp>
        <p:nvSpPr>
          <p:cNvPr id="21" name="TextBox 20">
            <a:extLst>
              <a:ext uri="{FF2B5EF4-FFF2-40B4-BE49-F238E27FC236}">
                <a16:creationId xmlns:a16="http://schemas.microsoft.com/office/drawing/2014/main" id="{A3C3420A-09CD-4DB0-B0CA-DE987D78494F}"/>
              </a:ext>
            </a:extLst>
          </p:cNvPr>
          <p:cNvSpPr txBox="1"/>
          <p:nvPr/>
        </p:nvSpPr>
        <p:spPr>
          <a:xfrm>
            <a:off x="1545189" y="2987277"/>
            <a:ext cx="1372147" cy="261610"/>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dirty="0">
                <a:ln>
                  <a:noFill/>
                </a:ln>
                <a:solidFill>
                  <a:prstClr val="white"/>
                </a:solidFill>
                <a:effectLst/>
                <a:uLnTx/>
                <a:uFillTx/>
                <a:latin typeface="Arial"/>
                <a:ea typeface="+mn-ea"/>
                <a:cs typeface="+mn-cs"/>
              </a:rPr>
              <a:t>Newsbrand / Mag</a:t>
            </a:r>
          </a:p>
        </p:txBody>
      </p:sp>
      <p:sp>
        <p:nvSpPr>
          <p:cNvPr id="2" name="Title 1">
            <a:extLst>
              <a:ext uri="{FF2B5EF4-FFF2-40B4-BE49-F238E27FC236}">
                <a16:creationId xmlns:a16="http://schemas.microsoft.com/office/drawing/2014/main" id="{C411985A-F483-4529-8632-339363ABAC8E}"/>
              </a:ext>
            </a:extLst>
          </p:cNvPr>
          <p:cNvSpPr>
            <a:spLocks noGrp="1"/>
          </p:cNvSpPr>
          <p:nvPr>
            <p:ph type="title"/>
          </p:nvPr>
        </p:nvSpPr>
        <p:spPr/>
        <p:txBody>
          <a:bodyPr/>
          <a:lstStyle/>
          <a:p>
            <a:r>
              <a:rPr lang="en-GB" dirty="0"/>
              <a:t>Commercial TV delivers scale</a:t>
            </a:r>
          </a:p>
        </p:txBody>
      </p:sp>
      <p:sp>
        <p:nvSpPr>
          <p:cNvPr id="13" name="Rectangle 12">
            <a:extLst>
              <a:ext uri="{FF2B5EF4-FFF2-40B4-BE49-F238E27FC236}">
                <a16:creationId xmlns:a16="http://schemas.microsoft.com/office/drawing/2014/main" id="{EFB33949-4083-4B40-9E68-25A7A0E85B2A}"/>
              </a:ext>
            </a:extLst>
          </p:cNvPr>
          <p:cNvSpPr/>
          <p:nvPr/>
        </p:nvSpPr>
        <p:spPr>
          <a:xfrm>
            <a:off x="1229657" y="3354219"/>
            <a:ext cx="2103409" cy="1476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Arial"/>
              <a:ea typeface="+mn-ea"/>
              <a:cs typeface="+mn-cs"/>
            </a:endParaRPr>
          </a:p>
        </p:txBody>
      </p:sp>
      <p:sp>
        <p:nvSpPr>
          <p:cNvPr id="14" name="TextBox 13">
            <a:extLst>
              <a:ext uri="{FF2B5EF4-FFF2-40B4-BE49-F238E27FC236}">
                <a16:creationId xmlns:a16="http://schemas.microsoft.com/office/drawing/2014/main" id="{875961E7-BAB7-42A4-BA0A-18C541420FEB}"/>
              </a:ext>
            </a:extLst>
          </p:cNvPr>
          <p:cNvSpPr txBox="1"/>
          <p:nvPr/>
        </p:nvSpPr>
        <p:spPr>
          <a:xfrm rot="5400000">
            <a:off x="9925945" y="3602006"/>
            <a:ext cx="2026920" cy="338950"/>
          </a:xfrm>
          <a:prstGeom prst="rect">
            <a:avLst/>
          </a:prstGeom>
          <a:noFill/>
        </p:spPr>
        <p:txBody>
          <a:bodyPr wrap="square" rtlCol="0">
            <a:spAutoFit/>
          </a:bodyPr>
          <a:lstStyle/>
          <a:p>
            <a:pPr marL="0" marR="0" lvl="0" indent="0" algn="r" defTabSz="121917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prstClr val="white"/>
                </a:solidFill>
                <a:effectLst/>
                <a:uLnTx/>
                <a:uFillTx/>
                <a:latin typeface="Arial"/>
                <a:ea typeface="+mn-ea"/>
                <a:cs typeface="+mn-cs"/>
              </a:rPr>
              <a:t>Commercial TV</a:t>
            </a:r>
          </a:p>
        </p:txBody>
      </p:sp>
      <p:sp>
        <p:nvSpPr>
          <p:cNvPr id="15" name="TextBox 14">
            <a:extLst>
              <a:ext uri="{FF2B5EF4-FFF2-40B4-BE49-F238E27FC236}">
                <a16:creationId xmlns:a16="http://schemas.microsoft.com/office/drawing/2014/main" id="{70A21D4D-716D-44E5-82E5-D6DC07F0D0AD}"/>
              </a:ext>
            </a:extLst>
          </p:cNvPr>
          <p:cNvSpPr txBox="1"/>
          <p:nvPr/>
        </p:nvSpPr>
        <p:spPr>
          <a:xfrm rot="5400000">
            <a:off x="6534975" y="3663575"/>
            <a:ext cx="2026921" cy="338950"/>
          </a:xfrm>
          <a:prstGeom prst="rect">
            <a:avLst/>
          </a:prstGeom>
          <a:noFill/>
        </p:spPr>
        <p:txBody>
          <a:bodyPr wrap="square" rtlCol="0">
            <a:spAutoFit/>
          </a:bodyPr>
          <a:lstStyle/>
          <a:p>
            <a:pPr marL="0" marR="0" lvl="0" indent="0" algn="r" defTabSz="121917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prstClr val="white"/>
                </a:solidFill>
                <a:effectLst/>
                <a:uLnTx/>
                <a:uFillTx/>
                <a:latin typeface="Arial"/>
                <a:ea typeface="+mn-ea"/>
                <a:cs typeface="+mn-cs"/>
              </a:rPr>
              <a:t>Social Media</a:t>
            </a:r>
          </a:p>
        </p:txBody>
      </p:sp>
      <p:sp>
        <p:nvSpPr>
          <p:cNvPr id="16" name="TextBox 15">
            <a:extLst>
              <a:ext uri="{FF2B5EF4-FFF2-40B4-BE49-F238E27FC236}">
                <a16:creationId xmlns:a16="http://schemas.microsoft.com/office/drawing/2014/main" id="{08DDCF42-C2D6-492E-9520-54D54596F66B}"/>
              </a:ext>
            </a:extLst>
          </p:cNvPr>
          <p:cNvSpPr txBox="1"/>
          <p:nvPr/>
        </p:nvSpPr>
        <p:spPr>
          <a:xfrm rot="5400000">
            <a:off x="3035986" y="3762713"/>
            <a:ext cx="1844587" cy="338950"/>
          </a:xfrm>
          <a:prstGeom prst="rect">
            <a:avLst/>
          </a:prstGeom>
          <a:noFill/>
        </p:spPr>
        <p:txBody>
          <a:bodyPr wrap="square" rtlCol="0">
            <a:spAutoFit/>
          </a:bodyPr>
          <a:lstStyle/>
          <a:p>
            <a:pPr marL="0" marR="0" lvl="0" indent="0" algn="r" defTabSz="121917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prstClr val="white"/>
                </a:solidFill>
                <a:effectLst/>
                <a:uLnTx/>
                <a:uFillTx/>
                <a:latin typeface="Arial"/>
                <a:ea typeface="+mn-ea"/>
                <a:cs typeface="+mn-cs"/>
              </a:rPr>
              <a:t>Commercial Radio</a:t>
            </a:r>
          </a:p>
        </p:txBody>
      </p:sp>
      <p:sp>
        <p:nvSpPr>
          <p:cNvPr id="18" name="TextBox 17">
            <a:extLst>
              <a:ext uri="{FF2B5EF4-FFF2-40B4-BE49-F238E27FC236}">
                <a16:creationId xmlns:a16="http://schemas.microsoft.com/office/drawing/2014/main" id="{3461A983-FA04-4ED2-ADF5-5ED8CE912B7C}"/>
              </a:ext>
            </a:extLst>
          </p:cNvPr>
          <p:cNvSpPr txBox="1"/>
          <p:nvPr/>
        </p:nvSpPr>
        <p:spPr>
          <a:xfrm rot="5400000">
            <a:off x="2625241" y="4140055"/>
            <a:ext cx="1076098" cy="338950"/>
          </a:xfrm>
          <a:prstGeom prst="rect">
            <a:avLst/>
          </a:prstGeom>
          <a:noFill/>
        </p:spPr>
        <p:txBody>
          <a:bodyPr wrap="square" rtlCol="0">
            <a:spAutoFit/>
          </a:bodyPr>
          <a:lstStyle/>
          <a:p>
            <a:pPr marL="0" marR="0" lvl="0" indent="0" algn="r" defTabSz="121917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prstClr val="white"/>
                </a:solidFill>
                <a:effectLst/>
                <a:uLnTx/>
                <a:uFillTx/>
                <a:latin typeface="Arial"/>
                <a:ea typeface="+mn-ea"/>
                <a:cs typeface="+mn-cs"/>
              </a:rPr>
              <a:t>YouTube</a:t>
            </a:r>
          </a:p>
        </p:txBody>
      </p:sp>
      <p:sp>
        <p:nvSpPr>
          <p:cNvPr id="19" name="Rectangle 18">
            <a:extLst>
              <a:ext uri="{FF2B5EF4-FFF2-40B4-BE49-F238E27FC236}">
                <a16:creationId xmlns:a16="http://schemas.microsoft.com/office/drawing/2014/main" id="{CB17341C-567C-459E-966B-E6C2BF55FB53}"/>
              </a:ext>
            </a:extLst>
          </p:cNvPr>
          <p:cNvSpPr/>
          <p:nvPr/>
        </p:nvSpPr>
        <p:spPr>
          <a:xfrm>
            <a:off x="1229657" y="4065586"/>
            <a:ext cx="1384742" cy="764633"/>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prstClr val="white"/>
              </a:solidFill>
              <a:effectLst/>
              <a:uLnTx/>
              <a:uFillTx/>
              <a:latin typeface="Arial"/>
              <a:ea typeface="+mn-ea"/>
              <a:cs typeface="+mn-cs"/>
            </a:endParaRPr>
          </a:p>
        </p:txBody>
      </p:sp>
      <p:sp>
        <p:nvSpPr>
          <p:cNvPr id="20" name="TextBox 19">
            <a:extLst>
              <a:ext uri="{FF2B5EF4-FFF2-40B4-BE49-F238E27FC236}">
                <a16:creationId xmlns:a16="http://schemas.microsoft.com/office/drawing/2014/main" id="{D8CFB53B-06E9-4C45-92EE-74057F1DA038}"/>
              </a:ext>
            </a:extLst>
          </p:cNvPr>
          <p:cNvSpPr txBox="1"/>
          <p:nvPr/>
        </p:nvSpPr>
        <p:spPr>
          <a:xfrm>
            <a:off x="1152175" y="4551726"/>
            <a:ext cx="1882108" cy="330860"/>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GB" sz="1550" b="1" i="0" u="none" strike="noStrike" kern="1200" cap="none" spc="0" normalizeH="0" baseline="0" noProof="0" dirty="0">
                <a:ln>
                  <a:noFill/>
                </a:ln>
                <a:solidFill>
                  <a:prstClr val="white"/>
                </a:solidFill>
                <a:effectLst/>
                <a:uLnTx/>
                <a:uFillTx/>
                <a:latin typeface="Arial"/>
                <a:ea typeface="+mn-ea"/>
                <a:cs typeface="+mn-cs"/>
              </a:rPr>
              <a:t>TikTok</a:t>
            </a:r>
          </a:p>
        </p:txBody>
      </p:sp>
    </p:spTree>
    <p:custDataLst>
      <p:tags r:id="rId1"/>
    </p:custDataLst>
    <p:extLst>
      <p:ext uri="{BB962C8B-B14F-4D97-AF65-F5344CB8AC3E}">
        <p14:creationId xmlns:p14="http://schemas.microsoft.com/office/powerpoint/2010/main" val="22686405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573721-1EC9-3904-DEC6-BFF12B7E98E9}"/>
              </a:ext>
            </a:extLst>
          </p:cNvPr>
          <p:cNvSpPr>
            <a:spLocks noGrp="1"/>
          </p:cNvSpPr>
          <p:nvPr>
            <p:ph type="title"/>
          </p:nvPr>
        </p:nvSpPr>
        <p:spPr/>
        <p:txBody>
          <a:bodyPr/>
          <a:lstStyle/>
          <a:p>
            <a:r>
              <a:rPr lang="en-GB" dirty="0"/>
              <a:t>Commercial broadcasters collectively provide the highest reach and time spent</a:t>
            </a:r>
          </a:p>
        </p:txBody>
      </p:sp>
      <p:sp>
        <p:nvSpPr>
          <p:cNvPr id="3" name="Text Placeholder 2">
            <a:extLst>
              <a:ext uri="{FF2B5EF4-FFF2-40B4-BE49-F238E27FC236}">
                <a16:creationId xmlns:a16="http://schemas.microsoft.com/office/drawing/2014/main" id="{B9FD3D59-A2D0-92A6-2693-EF52DA101C12}"/>
              </a:ext>
            </a:extLst>
          </p:cNvPr>
          <p:cNvSpPr>
            <a:spLocks noGrp="1"/>
          </p:cNvSpPr>
          <p:nvPr>
            <p:ph type="body" sz="quarter" idx="15"/>
          </p:nvPr>
        </p:nvSpPr>
        <p:spPr>
          <a:xfrm>
            <a:off x="360000" y="5400000"/>
            <a:ext cx="11334817" cy="304800"/>
          </a:xfrm>
        </p:spPr>
        <p:txBody>
          <a:bodyPr/>
          <a:lstStyle/>
          <a:p>
            <a:r>
              <a:rPr lang="en-GB" dirty="0"/>
              <a:t>Source: Barb / All Individuals, all devices – 2022</a:t>
            </a:r>
          </a:p>
        </p:txBody>
      </p:sp>
      <p:graphicFrame>
        <p:nvGraphicFramePr>
          <p:cNvPr id="4" name="Chart 3">
            <a:extLst>
              <a:ext uri="{FF2B5EF4-FFF2-40B4-BE49-F238E27FC236}">
                <a16:creationId xmlns:a16="http://schemas.microsoft.com/office/drawing/2014/main" id="{4D76ED79-41E5-2FA1-CFA4-8D2AC45BBB8D}"/>
              </a:ext>
            </a:extLst>
          </p:cNvPr>
          <p:cNvGraphicFramePr>
            <a:graphicFrameLocks noGrp="1"/>
          </p:cNvGraphicFramePr>
          <p:nvPr/>
        </p:nvGraphicFramePr>
        <p:xfrm>
          <a:off x="268357" y="1373915"/>
          <a:ext cx="11336400" cy="4143600"/>
        </p:xfrm>
        <a:graphic>
          <a:graphicData uri="http://schemas.openxmlformats.org/drawingml/2006/chart">
            <c:chart xmlns:c="http://schemas.openxmlformats.org/drawingml/2006/chart" xmlns:r="http://schemas.openxmlformats.org/officeDocument/2006/relationships" r:id="rId3"/>
          </a:graphicData>
        </a:graphic>
      </p:graphicFrame>
      <p:sp>
        <p:nvSpPr>
          <p:cNvPr id="5" name="TextBox 1">
            <a:extLst>
              <a:ext uri="{FF2B5EF4-FFF2-40B4-BE49-F238E27FC236}">
                <a16:creationId xmlns:a16="http://schemas.microsoft.com/office/drawing/2014/main" id="{9B8228A8-5EFD-0FD6-AEEA-B1B83FC6734E}"/>
              </a:ext>
            </a:extLst>
          </p:cNvPr>
          <p:cNvSpPr txBox="1"/>
          <p:nvPr/>
        </p:nvSpPr>
        <p:spPr>
          <a:xfrm>
            <a:off x="1917048" y="2730801"/>
            <a:ext cx="1815951" cy="268672"/>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GB" sz="1100" b="1"/>
              <a:t>Bubble</a:t>
            </a:r>
            <a:r>
              <a:rPr lang="en-GB" sz="1100" b="1" baseline="0"/>
              <a:t> area represents total volume of daily viewing </a:t>
            </a:r>
            <a:endParaRPr lang="en-GB" sz="1100" b="1"/>
          </a:p>
        </p:txBody>
      </p:sp>
      <p:sp>
        <p:nvSpPr>
          <p:cNvPr id="6" name="TextBox 2">
            <a:extLst>
              <a:ext uri="{FF2B5EF4-FFF2-40B4-BE49-F238E27FC236}">
                <a16:creationId xmlns:a16="http://schemas.microsoft.com/office/drawing/2014/main" id="{87B8EC82-F237-9AE2-8190-BCAEE07D9E4B}"/>
              </a:ext>
            </a:extLst>
          </p:cNvPr>
          <p:cNvSpPr txBox="1"/>
          <p:nvPr/>
        </p:nvSpPr>
        <p:spPr>
          <a:xfrm>
            <a:off x="1872704" y="1548150"/>
            <a:ext cx="2919622" cy="338542"/>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l"/>
            <a:r>
              <a:rPr lang="en-GB" sz="1600" b="1">
                <a:solidFill>
                  <a:schemeClr val="bg2"/>
                </a:solidFill>
              </a:rPr>
              <a:t>All Individuals – All devices</a:t>
            </a:r>
          </a:p>
        </p:txBody>
      </p:sp>
    </p:spTree>
    <p:extLst>
      <p:ext uri="{BB962C8B-B14F-4D97-AF65-F5344CB8AC3E}">
        <p14:creationId xmlns:p14="http://schemas.microsoft.com/office/powerpoint/2010/main" val="33554638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8E6D5B-E1DE-427C-B69E-3593FC2ACFFE}"/>
              </a:ext>
            </a:extLst>
          </p:cNvPr>
          <p:cNvSpPr>
            <a:spLocks noGrp="1"/>
          </p:cNvSpPr>
          <p:nvPr>
            <p:ph type="title"/>
          </p:nvPr>
        </p:nvSpPr>
        <p:spPr/>
        <p:txBody>
          <a:bodyPr/>
          <a:lstStyle/>
          <a:p>
            <a:r>
              <a:rPr lang="en-GB" dirty="0"/>
              <a:t>Why nick these?</a:t>
            </a:r>
          </a:p>
        </p:txBody>
      </p:sp>
      <p:sp>
        <p:nvSpPr>
          <p:cNvPr id="5" name="TextBox 4">
            <a:extLst>
              <a:ext uri="{FF2B5EF4-FFF2-40B4-BE49-F238E27FC236}">
                <a16:creationId xmlns:a16="http://schemas.microsoft.com/office/drawing/2014/main" id="{225FF18E-4983-4053-B5BA-344D75C29BCB}"/>
              </a:ext>
            </a:extLst>
          </p:cNvPr>
          <p:cNvSpPr txBox="1"/>
          <p:nvPr/>
        </p:nvSpPr>
        <p:spPr>
          <a:xfrm>
            <a:off x="371475" y="1166843"/>
            <a:ext cx="11334816" cy="4247317"/>
          </a:xfrm>
          <a:prstGeom prst="rect">
            <a:avLst/>
          </a:prstGeom>
          <a:noFill/>
        </p:spPr>
        <p:txBody>
          <a:bodyPr wrap="square">
            <a:spAutoFit/>
          </a:bodyPr>
          <a:lstStyle/>
          <a:p>
            <a:r>
              <a:rPr lang="en-GB" sz="1800" dirty="0">
                <a:effectLst/>
                <a:latin typeface="Arial" panose="020B0604020202020204" pitchFamily="34" charset="0"/>
                <a:ea typeface="Calibri" panose="020F0502020204030204" pitchFamily="34" charset="0"/>
                <a:cs typeface="Arial" panose="020B0604020202020204" pitchFamily="34" charset="0"/>
              </a:rPr>
              <a:t>You probably already have plenty of charts in your life, so why do you need these? </a:t>
            </a:r>
          </a:p>
          <a:p>
            <a:endParaRPr lang="en-GB" sz="1800" dirty="0">
              <a:effectLst/>
              <a:latin typeface="Arial" panose="020B0604020202020204" pitchFamily="34" charset="0"/>
              <a:ea typeface="Calibri" panose="020F0502020204030204" pitchFamily="34" charset="0"/>
              <a:cs typeface="Arial" panose="020B0604020202020204" pitchFamily="34" charset="0"/>
            </a:endParaRPr>
          </a:p>
          <a:p>
            <a:r>
              <a:rPr lang="en-GB" sz="1800" dirty="0">
                <a:effectLst/>
                <a:latin typeface="Arial" panose="020B0604020202020204" pitchFamily="34" charset="0"/>
                <a:ea typeface="Calibri" panose="020F0502020204030204" pitchFamily="34" charset="0"/>
                <a:cs typeface="Arial" panose="020B0604020202020204" pitchFamily="34" charset="0"/>
              </a:rPr>
              <a:t>Well, if you work in marketing, these are essential. </a:t>
            </a:r>
          </a:p>
          <a:p>
            <a:endParaRPr lang="en-GB" sz="1800" dirty="0">
              <a:effectLst/>
              <a:latin typeface="Arial" panose="020B0604020202020204" pitchFamily="34" charset="0"/>
              <a:ea typeface="Calibri" panose="020F0502020204030204" pitchFamily="34" charset="0"/>
              <a:cs typeface="Arial" panose="020B0604020202020204" pitchFamily="34" charset="0"/>
            </a:endParaRPr>
          </a:p>
          <a:p>
            <a:r>
              <a:rPr lang="en-GB" sz="1800" dirty="0">
                <a:effectLst/>
                <a:latin typeface="Arial" panose="020B0604020202020204" pitchFamily="34" charset="0"/>
                <a:ea typeface="Calibri" panose="020F0502020204030204" pitchFamily="34" charset="0"/>
                <a:cs typeface="Arial" panose="020B0604020202020204" pitchFamily="34" charset="0"/>
              </a:rPr>
              <a:t>Whether you’re working on a pitch, looking for facts to share with colleagues, want to know what TV can now do, or just really enjoy charts, this deck is for you.</a:t>
            </a:r>
          </a:p>
          <a:p>
            <a:endParaRPr lang="en-GB" sz="1800" dirty="0">
              <a:effectLst/>
              <a:latin typeface="Arial" panose="020B0604020202020204" pitchFamily="34" charset="0"/>
              <a:ea typeface="Calibri" panose="020F0502020204030204" pitchFamily="34" charset="0"/>
              <a:cs typeface="Arial" panose="020B0604020202020204" pitchFamily="34" charset="0"/>
            </a:endParaRPr>
          </a:p>
          <a:p>
            <a:r>
              <a:rPr lang="en-GB" sz="1800" dirty="0">
                <a:effectLst/>
                <a:latin typeface="Arial" panose="020B0604020202020204" pitchFamily="34" charset="0"/>
                <a:ea typeface="Calibri" panose="020F0502020204030204" pitchFamily="34" charset="0"/>
                <a:cs typeface="Arial" panose="020B0604020202020204" pitchFamily="34" charset="0"/>
              </a:rPr>
              <a:t>It’s packed with insight and evidence, from the facts about our transforming TV viewing to the latest on how and why TV advertising works.</a:t>
            </a:r>
          </a:p>
          <a:p>
            <a:endParaRPr lang="en-GB" sz="1800" dirty="0">
              <a:effectLst/>
              <a:latin typeface="Arial" panose="020B0604020202020204" pitchFamily="34" charset="0"/>
              <a:ea typeface="Calibri" panose="020F0502020204030204" pitchFamily="34" charset="0"/>
              <a:cs typeface="Arial" panose="020B0604020202020204" pitchFamily="34" charset="0"/>
            </a:endParaRPr>
          </a:p>
          <a:p>
            <a:r>
              <a:rPr lang="en-GB" sz="1800" dirty="0">
                <a:effectLst/>
                <a:latin typeface="Arial" panose="020B0604020202020204" pitchFamily="34" charset="0"/>
                <a:ea typeface="Calibri" panose="020F0502020204030204" pitchFamily="34" charset="0"/>
                <a:cs typeface="Arial" panose="020B0604020202020204" pitchFamily="34" charset="0"/>
              </a:rPr>
              <a:t>It covers lots of ground but with a single purpose: to give you the proof of why TV advertising is so valuable and vital to businesses of all shapes and sizes – more so now than perhaps ever.</a:t>
            </a:r>
          </a:p>
          <a:p>
            <a:endParaRPr lang="en-GB" sz="1800" b="1" dirty="0">
              <a:effectLst/>
              <a:latin typeface="Arial" panose="020B0604020202020204" pitchFamily="34" charset="0"/>
              <a:ea typeface="Calibri" panose="020F0502020204030204" pitchFamily="34" charset="0"/>
              <a:cs typeface="Arial" panose="020B0604020202020204" pitchFamily="34" charset="0"/>
            </a:endParaRPr>
          </a:p>
          <a:p>
            <a:r>
              <a:rPr lang="en-GB" sz="1800" b="1" dirty="0">
                <a:effectLst/>
                <a:latin typeface="Arial" panose="020B0604020202020204" pitchFamily="34" charset="0"/>
                <a:ea typeface="Calibri" panose="020F0502020204030204" pitchFamily="34" charset="0"/>
                <a:cs typeface="Arial" panose="020B0604020202020204" pitchFamily="34" charset="0"/>
              </a:rPr>
              <a:t>If you want to nick even more charts or have any questions, please get in touch with us at research@thinkbox.tv</a:t>
            </a:r>
          </a:p>
        </p:txBody>
      </p:sp>
    </p:spTree>
    <p:extLst>
      <p:ext uri="{BB962C8B-B14F-4D97-AF65-F5344CB8AC3E}">
        <p14:creationId xmlns:p14="http://schemas.microsoft.com/office/powerpoint/2010/main" val="27123286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A group of men sitting on a couch&#10;&#10;Description automatically generated">
            <a:extLst>
              <a:ext uri="{FF2B5EF4-FFF2-40B4-BE49-F238E27FC236}">
                <a16:creationId xmlns:a16="http://schemas.microsoft.com/office/drawing/2014/main" id="{E4D8F3CF-EB71-489E-834E-FE7AC9097722}"/>
              </a:ext>
            </a:extLst>
          </p:cNvPr>
          <p:cNvPicPr>
            <a:picLocks noGrp="1" noChangeAspect="1"/>
          </p:cNvPicPr>
          <p:nvPr>
            <p:ph type="pic" sz="quarter" idx="13"/>
          </p:nvPr>
        </p:nvPicPr>
        <p:blipFill>
          <a:blip r:embed="rId4">
            <a:extLst>
              <a:ext uri="{28A0092B-C50C-407E-A947-70E740481C1C}">
                <a14:useLocalDpi xmlns:a14="http://schemas.microsoft.com/office/drawing/2010/main" val="0"/>
              </a:ext>
            </a:extLst>
          </a:blip>
          <a:srcRect t="15" b="15"/>
          <a:stretch>
            <a:fillRect/>
          </a:stretch>
        </p:blipFill>
        <p:spPr/>
      </p:pic>
      <p:sp>
        <p:nvSpPr>
          <p:cNvPr id="12" name="Rectangle 11">
            <a:extLst>
              <a:ext uri="{FF2B5EF4-FFF2-40B4-BE49-F238E27FC236}">
                <a16:creationId xmlns:a16="http://schemas.microsoft.com/office/drawing/2014/main" id="{2907BBC3-EE09-42A6-B4C7-DA2AF6B34F80}"/>
              </a:ext>
            </a:extLst>
          </p:cNvPr>
          <p:cNvSpPr/>
          <p:nvPr/>
        </p:nvSpPr>
        <p:spPr>
          <a:xfrm>
            <a:off x="0" y="0"/>
            <a:ext cx="12192000" cy="6857321"/>
          </a:xfrm>
          <a:prstGeom prst="rect">
            <a:avLst/>
          </a:prstGeom>
          <a:gradFill flip="none" rotWithShape="1">
            <a:gsLst>
              <a:gs pos="30000">
                <a:srgbClr val="000000">
                  <a:alpha val="50000"/>
                </a:srgbClr>
              </a:gs>
              <a:gs pos="56000">
                <a:schemeClr val="bg1">
                  <a:alpha val="3000"/>
                  <a:lumMod val="22000"/>
                </a:schemeClr>
              </a:gs>
            </a:gsLst>
            <a:lin ang="1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Arial"/>
              <a:ea typeface="+mn-ea"/>
              <a:cs typeface="+mn-cs"/>
            </a:endParaRPr>
          </a:p>
        </p:txBody>
      </p:sp>
      <p:pic>
        <p:nvPicPr>
          <p:cNvPr id="15" name="Picture 14">
            <a:extLst>
              <a:ext uri="{FF2B5EF4-FFF2-40B4-BE49-F238E27FC236}">
                <a16:creationId xmlns:a16="http://schemas.microsoft.com/office/drawing/2014/main" id="{A4AD6E45-EEC0-4EE6-9483-051B550A3670}"/>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475931" y="6069537"/>
            <a:ext cx="1618438" cy="681207"/>
          </a:xfrm>
          <a:prstGeom prst="rect">
            <a:avLst/>
          </a:prstGeom>
        </p:spPr>
      </p:pic>
      <p:sp>
        <p:nvSpPr>
          <p:cNvPr id="2" name="Title 1">
            <a:extLst>
              <a:ext uri="{FF2B5EF4-FFF2-40B4-BE49-F238E27FC236}">
                <a16:creationId xmlns:a16="http://schemas.microsoft.com/office/drawing/2014/main" id="{E0DF857E-CEC9-4FDC-9000-E8F76AA30BCC}"/>
              </a:ext>
            </a:extLst>
          </p:cNvPr>
          <p:cNvSpPr>
            <a:spLocks noGrp="1"/>
          </p:cNvSpPr>
          <p:nvPr>
            <p:ph type="title"/>
          </p:nvPr>
        </p:nvSpPr>
        <p:spPr/>
        <p:txBody>
          <a:bodyPr>
            <a:noAutofit/>
          </a:bodyPr>
          <a:lstStyle/>
          <a:p>
            <a:r>
              <a:rPr lang="en-GB"/>
              <a:t>An average broadcast </a:t>
            </a:r>
            <a:br>
              <a:rPr lang="en-GB"/>
            </a:br>
            <a:r>
              <a:rPr lang="en-GB"/>
              <a:t>TV campaign </a:t>
            </a:r>
            <a:br>
              <a:rPr lang="en-GB"/>
            </a:br>
            <a:r>
              <a:rPr lang="en-GB"/>
              <a:t>of 400 TVRs </a:t>
            </a:r>
            <a:br>
              <a:rPr lang="en-GB"/>
            </a:br>
            <a:r>
              <a:rPr lang="en-GB"/>
              <a:t>in the UK gets </a:t>
            </a:r>
            <a:br>
              <a:rPr lang="en-GB"/>
            </a:br>
            <a:r>
              <a:rPr lang="en-GB">
                <a:solidFill>
                  <a:schemeClr val="accent3"/>
                </a:solidFill>
              </a:rPr>
              <a:t>244 million </a:t>
            </a:r>
            <a:r>
              <a:rPr lang="en-GB"/>
              <a:t>views</a:t>
            </a:r>
            <a:br>
              <a:rPr lang="en-GB"/>
            </a:br>
            <a:endParaRPr lang="en-GB"/>
          </a:p>
        </p:txBody>
      </p:sp>
      <p:sp>
        <p:nvSpPr>
          <p:cNvPr id="10" name="Freeform 7">
            <a:extLst>
              <a:ext uri="{FF2B5EF4-FFF2-40B4-BE49-F238E27FC236}">
                <a16:creationId xmlns:a16="http://schemas.microsoft.com/office/drawing/2014/main" id="{B5472FAF-D66A-4894-BC09-79A5DF5C15E5}"/>
              </a:ext>
            </a:extLst>
          </p:cNvPr>
          <p:cNvSpPr>
            <a:spLocks/>
          </p:cNvSpPr>
          <p:nvPr/>
        </p:nvSpPr>
        <p:spPr bwMode="auto">
          <a:xfrm>
            <a:off x="479425" y="441943"/>
            <a:ext cx="4066449" cy="4593461"/>
          </a:xfrm>
          <a:custGeom>
            <a:avLst/>
            <a:gdLst>
              <a:gd name="T0" fmla="*/ 34 w 985"/>
              <a:gd name="T1" fmla="*/ 2 h 1087"/>
              <a:gd name="T2" fmla="*/ 34 w 985"/>
              <a:gd name="T3" fmla="*/ 0 h 1087"/>
              <a:gd name="T4" fmla="*/ 17 w 985"/>
              <a:gd name="T5" fmla="*/ 4 h 1087"/>
              <a:gd name="T6" fmla="*/ 5 w 985"/>
              <a:gd name="T7" fmla="*/ 15 h 1087"/>
              <a:gd name="T8" fmla="*/ 0 w 985"/>
              <a:gd name="T9" fmla="*/ 34 h 1087"/>
              <a:gd name="T10" fmla="*/ 0 w 985"/>
              <a:gd name="T11" fmla="*/ 1087 h 1087"/>
              <a:gd name="T12" fmla="*/ 951 w 985"/>
              <a:gd name="T13" fmla="*/ 1087 h 1087"/>
              <a:gd name="T14" fmla="*/ 968 w 985"/>
              <a:gd name="T15" fmla="*/ 1083 h 1087"/>
              <a:gd name="T16" fmla="*/ 980 w 985"/>
              <a:gd name="T17" fmla="*/ 1073 h 1087"/>
              <a:gd name="T18" fmla="*/ 985 w 985"/>
              <a:gd name="T19" fmla="*/ 1053 h 1087"/>
              <a:gd name="T20" fmla="*/ 985 w 985"/>
              <a:gd name="T21" fmla="*/ 34 h 1087"/>
              <a:gd name="T22" fmla="*/ 981 w 985"/>
              <a:gd name="T23" fmla="*/ 17 h 1087"/>
              <a:gd name="T24" fmla="*/ 970 w 985"/>
              <a:gd name="T25" fmla="*/ 6 h 1087"/>
              <a:gd name="T26" fmla="*/ 951 w 985"/>
              <a:gd name="T27" fmla="*/ 0 h 1087"/>
              <a:gd name="T28" fmla="*/ 34 w 985"/>
              <a:gd name="T29" fmla="*/ 0 h 1087"/>
              <a:gd name="T30" fmla="*/ 34 w 985"/>
              <a:gd name="T31" fmla="*/ 2 h 1087"/>
              <a:gd name="T32" fmla="*/ 34 w 985"/>
              <a:gd name="T33" fmla="*/ 4 h 1087"/>
              <a:gd name="T34" fmla="*/ 951 w 985"/>
              <a:gd name="T35" fmla="*/ 4 h 1087"/>
              <a:gd name="T36" fmla="*/ 968 w 985"/>
              <a:gd name="T37" fmla="*/ 9 h 1087"/>
              <a:gd name="T38" fmla="*/ 979 w 985"/>
              <a:gd name="T39" fmla="*/ 25 h 1087"/>
              <a:gd name="T40" fmla="*/ 981 w 985"/>
              <a:gd name="T41" fmla="*/ 31 h 1087"/>
              <a:gd name="T42" fmla="*/ 981 w 985"/>
              <a:gd name="T43" fmla="*/ 33 h 1087"/>
              <a:gd name="T44" fmla="*/ 981 w 985"/>
              <a:gd name="T45" fmla="*/ 34 h 1087"/>
              <a:gd name="T46" fmla="*/ 981 w 985"/>
              <a:gd name="T47" fmla="*/ 34 h 1087"/>
              <a:gd name="T48" fmla="*/ 981 w 985"/>
              <a:gd name="T49" fmla="*/ 1053 h 1087"/>
              <a:gd name="T50" fmla="*/ 976 w 985"/>
              <a:gd name="T51" fmla="*/ 1071 h 1087"/>
              <a:gd name="T52" fmla="*/ 960 w 985"/>
              <a:gd name="T53" fmla="*/ 1082 h 1087"/>
              <a:gd name="T54" fmla="*/ 954 w 985"/>
              <a:gd name="T55" fmla="*/ 1083 h 1087"/>
              <a:gd name="T56" fmla="*/ 952 w 985"/>
              <a:gd name="T57" fmla="*/ 1083 h 1087"/>
              <a:gd name="T58" fmla="*/ 951 w 985"/>
              <a:gd name="T59" fmla="*/ 1083 h 1087"/>
              <a:gd name="T60" fmla="*/ 951 w 985"/>
              <a:gd name="T61" fmla="*/ 1083 h 1087"/>
              <a:gd name="T62" fmla="*/ 4 w 985"/>
              <a:gd name="T63" fmla="*/ 1083 h 1087"/>
              <a:gd name="T64" fmla="*/ 4 w 985"/>
              <a:gd name="T65" fmla="*/ 34 h 1087"/>
              <a:gd name="T66" fmla="*/ 8 w 985"/>
              <a:gd name="T67" fmla="*/ 17 h 1087"/>
              <a:gd name="T68" fmla="*/ 24 w 985"/>
              <a:gd name="T69" fmla="*/ 6 h 1087"/>
              <a:gd name="T70" fmla="*/ 31 w 985"/>
              <a:gd name="T71" fmla="*/ 4 h 1087"/>
              <a:gd name="T72" fmla="*/ 33 w 985"/>
              <a:gd name="T73" fmla="*/ 4 h 1087"/>
              <a:gd name="T74" fmla="*/ 33 w 985"/>
              <a:gd name="T75" fmla="*/ 4 h 1087"/>
              <a:gd name="T76" fmla="*/ 34 w 985"/>
              <a:gd name="T77" fmla="*/ 4 h 1087"/>
              <a:gd name="T78" fmla="*/ 34 w 985"/>
              <a:gd name="T79" fmla="*/ 2 h 10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985" h="1087">
                <a:moveTo>
                  <a:pt x="34" y="2"/>
                </a:moveTo>
                <a:cubicBezTo>
                  <a:pt x="34" y="0"/>
                  <a:pt x="34" y="0"/>
                  <a:pt x="34" y="0"/>
                </a:cubicBezTo>
                <a:cubicBezTo>
                  <a:pt x="33" y="0"/>
                  <a:pt x="25" y="0"/>
                  <a:pt x="17" y="4"/>
                </a:cubicBezTo>
                <a:cubicBezTo>
                  <a:pt x="12" y="6"/>
                  <a:pt x="8" y="10"/>
                  <a:pt x="5" y="15"/>
                </a:cubicBezTo>
                <a:cubicBezTo>
                  <a:pt x="2" y="19"/>
                  <a:pt x="0" y="26"/>
                  <a:pt x="0" y="34"/>
                </a:cubicBezTo>
                <a:cubicBezTo>
                  <a:pt x="0" y="1087"/>
                  <a:pt x="0" y="1087"/>
                  <a:pt x="0" y="1087"/>
                </a:cubicBezTo>
                <a:cubicBezTo>
                  <a:pt x="951" y="1087"/>
                  <a:pt x="951" y="1087"/>
                  <a:pt x="951" y="1087"/>
                </a:cubicBezTo>
                <a:cubicBezTo>
                  <a:pt x="951" y="1087"/>
                  <a:pt x="959" y="1087"/>
                  <a:pt x="968" y="1083"/>
                </a:cubicBezTo>
                <a:cubicBezTo>
                  <a:pt x="972" y="1081"/>
                  <a:pt x="976" y="1078"/>
                  <a:pt x="980" y="1073"/>
                </a:cubicBezTo>
                <a:cubicBezTo>
                  <a:pt x="983" y="1068"/>
                  <a:pt x="985" y="1061"/>
                  <a:pt x="985" y="1053"/>
                </a:cubicBezTo>
                <a:cubicBezTo>
                  <a:pt x="985" y="34"/>
                  <a:pt x="985" y="34"/>
                  <a:pt x="985" y="34"/>
                </a:cubicBezTo>
                <a:cubicBezTo>
                  <a:pt x="985" y="34"/>
                  <a:pt x="985" y="26"/>
                  <a:pt x="981" y="17"/>
                </a:cubicBezTo>
                <a:cubicBezTo>
                  <a:pt x="979" y="13"/>
                  <a:pt x="975" y="9"/>
                  <a:pt x="970" y="6"/>
                </a:cubicBezTo>
                <a:cubicBezTo>
                  <a:pt x="966" y="2"/>
                  <a:pt x="959" y="0"/>
                  <a:pt x="951" y="0"/>
                </a:cubicBezTo>
                <a:cubicBezTo>
                  <a:pt x="34" y="0"/>
                  <a:pt x="34" y="0"/>
                  <a:pt x="34" y="0"/>
                </a:cubicBezTo>
                <a:cubicBezTo>
                  <a:pt x="34" y="2"/>
                  <a:pt x="34" y="2"/>
                  <a:pt x="34" y="2"/>
                </a:cubicBezTo>
                <a:cubicBezTo>
                  <a:pt x="34" y="4"/>
                  <a:pt x="34" y="4"/>
                  <a:pt x="34" y="4"/>
                </a:cubicBezTo>
                <a:cubicBezTo>
                  <a:pt x="951" y="4"/>
                  <a:pt x="951" y="4"/>
                  <a:pt x="951" y="4"/>
                </a:cubicBezTo>
                <a:cubicBezTo>
                  <a:pt x="959" y="4"/>
                  <a:pt x="964" y="6"/>
                  <a:pt x="968" y="9"/>
                </a:cubicBezTo>
                <a:cubicBezTo>
                  <a:pt x="974" y="13"/>
                  <a:pt x="978" y="19"/>
                  <a:pt x="979" y="25"/>
                </a:cubicBezTo>
                <a:cubicBezTo>
                  <a:pt x="980" y="27"/>
                  <a:pt x="980" y="30"/>
                  <a:pt x="981" y="31"/>
                </a:cubicBezTo>
                <a:cubicBezTo>
                  <a:pt x="981" y="32"/>
                  <a:pt x="981" y="33"/>
                  <a:pt x="981" y="33"/>
                </a:cubicBezTo>
                <a:cubicBezTo>
                  <a:pt x="981" y="34"/>
                  <a:pt x="981" y="34"/>
                  <a:pt x="981" y="34"/>
                </a:cubicBezTo>
                <a:cubicBezTo>
                  <a:pt x="981" y="34"/>
                  <a:pt x="981" y="34"/>
                  <a:pt x="981" y="34"/>
                </a:cubicBezTo>
                <a:cubicBezTo>
                  <a:pt x="981" y="1053"/>
                  <a:pt x="981" y="1053"/>
                  <a:pt x="981" y="1053"/>
                </a:cubicBezTo>
                <a:cubicBezTo>
                  <a:pt x="981" y="1061"/>
                  <a:pt x="979" y="1066"/>
                  <a:pt x="976" y="1071"/>
                </a:cubicBezTo>
                <a:cubicBezTo>
                  <a:pt x="972" y="1077"/>
                  <a:pt x="966" y="1080"/>
                  <a:pt x="960" y="1082"/>
                </a:cubicBezTo>
                <a:cubicBezTo>
                  <a:pt x="958" y="1082"/>
                  <a:pt x="955" y="1083"/>
                  <a:pt x="954" y="1083"/>
                </a:cubicBezTo>
                <a:cubicBezTo>
                  <a:pt x="953" y="1083"/>
                  <a:pt x="952" y="1083"/>
                  <a:pt x="952" y="1083"/>
                </a:cubicBezTo>
                <a:cubicBezTo>
                  <a:pt x="951" y="1083"/>
                  <a:pt x="951" y="1083"/>
                  <a:pt x="951" y="1083"/>
                </a:cubicBezTo>
                <a:cubicBezTo>
                  <a:pt x="951" y="1083"/>
                  <a:pt x="951" y="1083"/>
                  <a:pt x="951" y="1083"/>
                </a:cubicBezTo>
                <a:cubicBezTo>
                  <a:pt x="4" y="1083"/>
                  <a:pt x="4" y="1083"/>
                  <a:pt x="4" y="1083"/>
                </a:cubicBezTo>
                <a:cubicBezTo>
                  <a:pt x="4" y="34"/>
                  <a:pt x="4" y="34"/>
                  <a:pt x="4" y="34"/>
                </a:cubicBezTo>
                <a:cubicBezTo>
                  <a:pt x="4" y="26"/>
                  <a:pt x="5" y="21"/>
                  <a:pt x="8" y="17"/>
                </a:cubicBezTo>
                <a:cubicBezTo>
                  <a:pt x="12" y="11"/>
                  <a:pt x="19" y="7"/>
                  <a:pt x="24" y="6"/>
                </a:cubicBezTo>
                <a:cubicBezTo>
                  <a:pt x="27" y="5"/>
                  <a:pt x="29" y="5"/>
                  <a:pt x="31" y="4"/>
                </a:cubicBezTo>
                <a:cubicBezTo>
                  <a:pt x="32" y="4"/>
                  <a:pt x="32" y="4"/>
                  <a:pt x="33" y="4"/>
                </a:cubicBezTo>
                <a:cubicBezTo>
                  <a:pt x="33" y="4"/>
                  <a:pt x="33" y="4"/>
                  <a:pt x="33" y="4"/>
                </a:cubicBezTo>
                <a:cubicBezTo>
                  <a:pt x="34" y="4"/>
                  <a:pt x="34" y="4"/>
                  <a:pt x="34" y="4"/>
                </a:cubicBezTo>
                <a:lnTo>
                  <a:pt x="34" y="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a:ea typeface="+mn-ea"/>
              <a:cs typeface="+mn-cs"/>
            </a:endParaRPr>
          </a:p>
        </p:txBody>
      </p:sp>
      <p:sp>
        <p:nvSpPr>
          <p:cNvPr id="7" name="TextBox 6">
            <a:extLst>
              <a:ext uri="{FF2B5EF4-FFF2-40B4-BE49-F238E27FC236}">
                <a16:creationId xmlns:a16="http://schemas.microsoft.com/office/drawing/2014/main" id="{3E9DEAB1-FF89-4D83-9BC4-3E3652D88607}"/>
              </a:ext>
            </a:extLst>
          </p:cNvPr>
          <p:cNvSpPr txBox="1"/>
          <p:nvPr/>
        </p:nvSpPr>
        <p:spPr>
          <a:xfrm>
            <a:off x="395384" y="5122124"/>
            <a:ext cx="3386986" cy="246221"/>
          </a:xfrm>
          <a:prstGeom prst="rect">
            <a:avLst/>
          </a:prstGeom>
          <a:noFill/>
        </p:spPr>
        <p:txBody>
          <a:bodyPr wrap="square" rtlCol="0">
            <a:spAutoFit/>
          </a:bodyPr>
          <a:lstStyle/>
          <a:p>
            <a:r>
              <a:rPr lang="en-GB" sz="1000" kern="0" dirty="0">
                <a:solidFill>
                  <a:prstClr val="white"/>
                </a:solidFill>
              </a:rPr>
              <a:t>Source: Barb Dec 2022, Individuals</a:t>
            </a:r>
            <a:endParaRPr lang="en-GB" sz="1000" dirty="0"/>
          </a:p>
        </p:txBody>
      </p:sp>
      <p:sp>
        <p:nvSpPr>
          <p:cNvPr id="13" name="TextBox 12">
            <a:extLst>
              <a:ext uri="{FF2B5EF4-FFF2-40B4-BE49-F238E27FC236}">
                <a16:creationId xmlns:a16="http://schemas.microsoft.com/office/drawing/2014/main" id="{42E26152-622C-4976-994E-294DC9AD451D}"/>
              </a:ext>
            </a:extLst>
          </p:cNvPr>
          <p:cNvSpPr txBox="1"/>
          <p:nvPr/>
        </p:nvSpPr>
        <p:spPr>
          <a:xfrm rot="16200000">
            <a:off x="10486929" y="4324278"/>
            <a:ext cx="2982494" cy="246221"/>
          </a:xfrm>
          <a:prstGeom prst="rect">
            <a:avLst/>
          </a:prstGeom>
          <a:noFill/>
        </p:spPr>
        <p:txBody>
          <a:bodyPr wrap="square" rtlCol="0">
            <a:spAutoFit/>
          </a:bodyPr>
          <a:lstStyle/>
          <a:p>
            <a:r>
              <a:rPr lang="en-GB" sz="1000">
                <a:solidFill>
                  <a:schemeClr val="bg1"/>
                </a:solidFill>
              </a:rPr>
              <a:t>“Gogglebox”, Channel 4</a:t>
            </a:r>
          </a:p>
        </p:txBody>
      </p:sp>
    </p:spTree>
    <p:custDataLst>
      <p:tags r:id="rId1"/>
    </p:custDataLst>
    <p:extLst>
      <p:ext uri="{BB962C8B-B14F-4D97-AF65-F5344CB8AC3E}">
        <p14:creationId xmlns:p14="http://schemas.microsoft.com/office/powerpoint/2010/main" val="5729316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9821F4-F93A-530E-B9EC-B4452F67DE76}"/>
              </a:ext>
            </a:extLst>
          </p:cNvPr>
          <p:cNvSpPr>
            <a:spLocks noGrp="1"/>
          </p:cNvSpPr>
          <p:nvPr>
            <p:ph type="title"/>
          </p:nvPr>
        </p:nvSpPr>
        <p:spPr>
          <a:xfrm>
            <a:off x="370800" y="360000"/>
            <a:ext cx="11341099" cy="1021181"/>
          </a:xfrm>
        </p:spPr>
        <p:txBody>
          <a:bodyPr>
            <a:normAutofit/>
          </a:bodyPr>
          <a:lstStyle/>
          <a:p>
            <a:r>
              <a:rPr lang="en-GB" dirty="0"/>
              <a:t>BVOD is critical for delivering cost effective reach for 16-34s</a:t>
            </a:r>
          </a:p>
        </p:txBody>
      </p:sp>
      <p:graphicFrame>
        <p:nvGraphicFramePr>
          <p:cNvPr id="6" name="Chart 5">
            <a:extLst>
              <a:ext uri="{FF2B5EF4-FFF2-40B4-BE49-F238E27FC236}">
                <a16:creationId xmlns:a16="http://schemas.microsoft.com/office/drawing/2014/main" id="{C6B0BB9F-0099-986F-6FEA-160B01E0226F}"/>
              </a:ext>
            </a:extLst>
          </p:cNvPr>
          <p:cNvGraphicFramePr/>
          <p:nvPr/>
        </p:nvGraphicFramePr>
        <p:xfrm>
          <a:off x="603251" y="1130840"/>
          <a:ext cx="10800000" cy="4320000"/>
        </p:xfrm>
        <a:graphic>
          <a:graphicData uri="http://schemas.openxmlformats.org/drawingml/2006/chart">
            <c:chart xmlns:c="http://schemas.openxmlformats.org/drawingml/2006/chart" xmlns:r="http://schemas.openxmlformats.org/officeDocument/2006/relationships" r:id="rId3"/>
          </a:graphicData>
        </a:graphic>
      </p:graphicFrame>
      <p:sp>
        <p:nvSpPr>
          <p:cNvPr id="5" name="Text Placeholder 2">
            <a:extLst>
              <a:ext uri="{FF2B5EF4-FFF2-40B4-BE49-F238E27FC236}">
                <a16:creationId xmlns:a16="http://schemas.microsoft.com/office/drawing/2014/main" id="{11163C53-D517-9E3E-2B33-7142B82714DB}"/>
              </a:ext>
            </a:extLst>
          </p:cNvPr>
          <p:cNvSpPr>
            <a:spLocks noGrp="1"/>
          </p:cNvSpPr>
          <p:nvPr>
            <p:ph type="body" sz="quarter" idx="15"/>
          </p:nvPr>
        </p:nvSpPr>
        <p:spPr>
          <a:xfrm>
            <a:off x="360000" y="5400000"/>
            <a:ext cx="11334817" cy="304800"/>
          </a:xfrm>
        </p:spPr>
        <p:txBody>
          <a:bodyPr/>
          <a:lstStyle/>
          <a:p>
            <a:r>
              <a:rPr lang="en-GB" dirty="0"/>
              <a:t>Source: Barb BVOD Planner (2022, 6 weeks 39-44) / natural delivery / station average prices</a:t>
            </a:r>
            <a:endParaRPr lang="en-GB" dirty="0">
              <a:solidFill>
                <a:srgbClr val="FF0000"/>
              </a:solidFill>
              <a:highlight>
                <a:srgbClr val="FFFF00"/>
              </a:highlight>
            </a:endParaRPr>
          </a:p>
        </p:txBody>
      </p:sp>
    </p:spTree>
    <p:extLst>
      <p:ext uri="{BB962C8B-B14F-4D97-AF65-F5344CB8AC3E}">
        <p14:creationId xmlns:p14="http://schemas.microsoft.com/office/powerpoint/2010/main" val="19291658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erson holding a tomato&#10;&#10;Description automatically generated with medium confidence">
            <a:extLst>
              <a:ext uri="{FF2B5EF4-FFF2-40B4-BE49-F238E27FC236}">
                <a16:creationId xmlns:a16="http://schemas.microsoft.com/office/drawing/2014/main" id="{7D9E52D0-413D-FE23-F555-FF469532C89A}"/>
              </a:ext>
            </a:extLst>
          </p:cNvPr>
          <p:cNvPicPr>
            <a:picLocks noChangeAspect="1"/>
          </p:cNvPicPr>
          <p:nvPr/>
        </p:nvPicPr>
        <p:blipFill rotWithShape="1">
          <a:blip r:embed="rId4">
            <a:extLst>
              <a:ext uri="{28A0092B-C50C-407E-A947-70E740481C1C}">
                <a14:useLocalDpi xmlns:a14="http://schemas.microsoft.com/office/drawing/2010/main" val="0"/>
              </a:ext>
            </a:extLst>
          </a:blip>
          <a:srcRect l="15556" r="15555"/>
          <a:stretch/>
        </p:blipFill>
        <p:spPr>
          <a:xfrm>
            <a:off x="0" y="-3"/>
            <a:ext cx="12192000" cy="6858003"/>
          </a:xfrm>
          <a:prstGeom prst="rect">
            <a:avLst/>
          </a:prstGeom>
        </p:spPr>
      </p:pic>
      <p:sp>
        <p:nvSpPr>
          <p:cNvPr id="11" name="Rishi living room">
            <a:extLst>
              <a:ext uri="{FF2B5EF4-FFF2-40B4-BE49-F238E27FC236}">
                <a16:creationId xmlns:a16="http://schemas.microsoft.com/office/drawing/2014/main" id="{D8AB0D2A-64B6-41E4-BEC4-B7E44E4F1291}"/>
              </a:ext>
            </a:extLst>
          </p:cNvPr>
          <p:cNvSpPr>
            <a:spLocks/>
          </p:cNvSpPr>
          <p:nvPr/>
        </p:nvSpPr>
        <p:spPr bwMode="auto">
          <a:xfrm flipV="1">
            <a:off x="-1" y="-2"/>
            <a:ext cx="12192001" cy="6858001"/>
          </a:xfrm>
          <a:custGeom>
            <a:avLst/>
            <a:gdLst>
              <a:gd name="T0" fmla="*/ 34 w 2812"/>
              <a:gd name="T1" fmla="*/ 0 h 1361"/>
              <a:gd name="T2" fmla="*/ 0 w 2812"/>
              <a:gd name="T3" fmla="*/ 34 h 1361"/>
              <a:gd name="T4" fmla="*/ 0 w 2812"/>
              <a:gd name="T5" fmla="*/ 1361 h 1361"/>
              <a:gd name="T6" fmla="*/ 2778 w 2812"/>
              <a:gd name="T7" fmla="*/ 1361 h 1361"/>
              <a:gd name="T8" fmla="*/ 2812 w 2812"/>
              <a:gd name="T9" fmla="*/ 1327 h 1361"/>
              <a:gd name="T10" fmla="*/ 2812 w 2812"/>
              <a:gd name="T11" fmla="*/ 34 h 1361"/>
              <a:gd name="T12" fmla="*/ 2778 w 2812"/>
              <a:gd name="T13" fmla="*/ 0 h 1361"/>
              <a:gd name="T14" fmla="*/ 34 w 2812"/>
              <a:gd name="T15" fmla="*/ 0 h 136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812" h="1361">
                <a:moveTo>
                  <a:pt x="34" y="0"/>
                </a:moveTo>
                <a:cubicBezTo>
                  <a:pt x="34" y="0"/>
                  <a:pt x="0" y="0"/>
                  <a:pt x="0" y="34"/>
                </a:cubicBezTo>
                <a:cubicBezTo>
                  <a:pt x="0" y="1361"/>
                  <a:pt x="0" y="1361"/>
                  <a:pt x="0" y="1361"/>
                </a:cubicBezTo>
                <a:cubicBezTo>
                  <a:pt x="2778" y="1361"/>
                  <a:pt x="2778" y="1361"/>
                  <a:pt x="2778" y="1361"/>
                </a:cubicBezTo>
                <a:cubicBezTo>
                  <a:pt x="2778" y="1361"/>
                  <a:pt x="2812" y="1361"/>
                  <a:pt x="2812" y="1327"/>
                </a:cubicBezTo>
                <a:cubicBezTo>
                  <a:pt x="2812" y="34"/>
                  <a:pt x="2812" y="34"/>
                  <a:pt x="2812" y="34"/>
                </a:cubicBezTo>
                <a:cubicBezTo>
                  <a:pt x="2812" y="34"/>
                  <a:pt x="2812" y="0"/>
                  <a:pt x="2778" y="0"/>
                </a:cubicBezTo>
                <a:lnTo>
                  <a:pt x="34" y="0"/>
                </a:lnTo>
                <a:close/>
              </a:path>
            </a:pathLst>
          </a:custGeom>
          <a:gradFill flip="none" rotWithShape="1">
            <a:gsLst>
              <a:gs pos="17000">
                <a:srgbClr val="000000">
                  <a:lumMod val="0"/>
                  <a:alpha val="62000"/>
                </a:srgbClr>
              </a:gs>
              <a:gs pos="66000">
                <a:schemeClr val="bg1">
                  <a:alpha val="0"/>
                </a:schemeClr>
              </a:gs>
            </a:gsLst>
            <a:lin ang="18900000" scaled="1"/>
            <a:tileRect/>
          </a:gradFill>
          <a:ln>
            <a:noFill/>
          </a:ln>
        </p:spPr>
        <p:txBody>
          <a:bodyPr vert="horz" wrap="square" lIns="90500" tIns="108000" rIns="90500" bIns="45250" numCol="1" anchor="t" anchorCtr="0" compatLnSpc="1">
            <a:prstTxWarp prst="textNoShape">
              <a:avLst/>
            </a:prstTxWarp>
          </a:bodyPr>
          <a:lstStyle/>
          <a:p>
            <a:pPr defTabSz="903692"/>
            <a:endParaRPr lang="en-GB" dirty="0">
              <a:solidFill>
                <a:srgbClr val="515254"/>
              </a:solidFill>
            </a:endParaRPr>
          </a:p>
        </p:txBody>
      </p:sp>
      <p:pic>
        <p:nvPicPr>
          <p:cNvPr id="9" name="Picture 8">
            <a:extLst>
              <a:ext uri="{FF2B5EF4-FFF2-40B4-BE49-F238E27FC236}">
                <a16:creationId xmlns:a16="http://schemas.microsoft.com/office/drawing/2014/main" id="{0D7E0F57-114D-4CAE-84AE-5D7445B31C46}"/>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475931" y="6069537"/>
            <a:ext cx="1618438" cy="681207"/>
          </a:xfrm>
          <a:prstGeom prst="rect">
            <a:avLst/>
          </a:prstGeom>
        </p:spPr>
      </p:pic>
      <p:sp>
        <p:nvSpPr>
          <p:cNvPr id="5" name="Title 4">
            <a:extLst>
              <a:ext uri="{FF2B5EF4-FFF2-40B4-BE49-F238E27FC236}">
                <a16:creationId xmlns:a16="http://schemas.microsoft.com/office/drawing/2014/main" id="{1C7D178C-9152-4951-AB61-3D710D27A8E8}"/>
              </a:ext>
            </a:extLst>
          </p:cNvPr>
          <p:cNvSpPr>
            <a:spLocks noGrp="1"/>
          </p:cNvSpPr>
          <p:nvPr>
            <p:ph type="ctrTitle"/>
          </p:nvPr>
        </p:nvSpPr>
        <p:spPr/>
        <p:txBody>
          <a:bodyPr>
            <a:normAutofit/>
          </a:bodyPr>
          <a:lstStyle/>
          <a:p>
            <a:r>
              <a:rPr lang="en-GB" dirty="0"/>
              <a:t>TV is </a:t>
            </a:r>
            <a:r>
              <a:rPr lang="en-GB" i="1" dirty="0"/>
              <a:t>the</a:t>
            </a:r>
            <a:r>
              <a:rPr lang="en-GB" dirty="0"/>
              <a:t> emotional medium and builds </a:t>
            </a:r>
            <a:br>
              <a:rPr lang="en-GB" dirty="0"/>
            </a:br>
            <a:r>
              <a:rPr lang="en-GB" dirty="0"/>
              <a:t>brand fame </a:t>
            </a:r>
          </a:p>
        </p:txBody>
      </p:sp>
      <p:sp>
        <p:nvSpPr>
          <p:cNvPr id="2" name="Text Placeholder 1">
            <a:extLst>
              <a:ext uri="{FF2B5EF4-FFF2-40B4-BE49-F238E27FC236}">
                <a16:creationId xmlns:a16="http://schemas.microsoft.com/office/drawing/2014/main" id="{484E6C0E-3DBF-479C-8F3C-E0CED9CBC831}"/>
              </a:ext>
            </a:extLst>
          </p:cNvPr>
          <p:cNvSpPr>
            <a:spLocks noGrp="1"/>
          </p:cNvSpPr>
          <p:nvPr>
            <p:ph type="body" sz="quarter" idx="14"/>
          </p:nvPr>
        </p:nvSpPr>
        <p:spPr/>
        <p:txBody>
          <a:bodyPr/>
          <a:lstStyle/>
          <a:p>
            <a:r>
              <a:rPr lang="en-US" dirty="0"/>
              <a:t>SECTION FIVE</a:t>
            </a:r>
            <a:endParaRPr lang="en-GB" dirty="0"/>
          </a:p>
        </p:txBody>
      </p:sp>
      <p:cxnSp>
        <p:nvCxnSpPr>
          <p:cNvPr id="8" name="Straight Connector 7">
            <a:extLst>
              <a:ext uri="{FF2B5EF4-FFF2-40B4-BE49-F238E27FC236}">
                <a16:creationId xmlns:a16="http://schemas.microsoft.com/office/drawing/2014/main" id="{50E544E4-F103-4920-9502-1BC1B99B04F7}"/>
              </a:ext>
            </a:extLst>
          </p:cNvPr>
          <p:cNvCxnSpPr/>
          <p:nvPr/>
        </p:nvCxnSpPr>
        <p:spPr>
          <a:xfrm>
            <a:off x="479425" y="467468"/>
            <a:ext cx="5521325"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233EF292-DD73-4506-A7DF-23706D0CCF7B}"/>
              </a:ext>
            </a:extLst>
          </p:cNvPr>
          <p:cNvSpPr txBox="1"/>
          <p:nvPr/>
        </p:nvSpPr>
        <p:spPr>
          <a:xfrm rot="16200000">
            <a:off x="10486929" y="4324278"/>
            <a:ext cx="2982494" cy="246221"/>
          </a:xfrm>
          <a:prstGeom prst="rect">
            <a:avLst/>
          </a:prstGeom>
          <a:noFill/>
        </p:spPr>
        <p:txBody>
          <a:bodyPr wrap="square" rtlCol="0">
            <a:spAutoFit/>
          </a:bodyPr>
          <a:lstStyle/>
          <a:p>
            <a:r>
              <a:rPr lang="en-GB" sz="1000" dirty="0" err="1">
                <a:solidFill>
                  <a:schemeClr val="bg1"/>
                </a:solidFill>
              </a:rPr>
              <a:t>Oddbox</a:t>
            </a:r>
            <a:r>
              <a:rPr lang="en-GB" sz="1000" dirty="0">
                <a:solidFill>
                  <a:schemeClr val="bg1"/>
                </a:solidFill>
              </a:rPr>
              <a:t> - Neighbours</a:t>
            </a:r>
          </a:p>
        </p:txBody>
      </p:sp>
    </p:spTree>
    <p:custDataLst>
      <p:tags r:id="rId1"/>
    </p:custDataLst>
    <p:extLst>
      <p:ext uri="{BB962C8B-B14F-4D97-AF65-F5344CB8AC3E}">
        <p14:creationId xmlns:p14="http://schemas.microsoft.com/office/powerpoint/2010/main" val="20564485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Two people eating at a table&#10;&#10;Description automatically generated with medium confidence">
            <a:extLst>
              <a:ext uri="{FF2B5EF4-FFF2-40B4-BE49-F238E27FC236}">
                <a16:creationId xmlns:a16="http://schemas.microsoft.com/office/drawing/2014/main" id="{8E5C542B-5EC1-4685-A95E-163A248689C4}"/>
              </a:ext>
            </a:extLst>
          </p:cNvPr>
          <p:cNvPicPr>
            <a:picLocks noChangeAspect="1"/>
          </p:cNvPicPr>
          <p:nvPr/>
        </p:nvPicPr>
        <p:blipFill rotWithShape="1">
          <a:blip r:embed="rId3">
            <a:extLst>
              <a:ext uri="{28A0092B-C50C-407E-A947-70E740481C1C}">
                <a14:useLocalDpi xmlns:a14="http://schemas.microsoft.com/office/drawing/2010/main" val="0"/>
              </a:ext>
            </a:extLst>
          </a:blip>
          <a:srcRect l="34841" t="193" r="6742" b="-193"/>
          <a:stretch/>
        </p:blipFill>
        <p:spPr>
          <a:xfrm>
            <a:off x="6007894" y="-9729"/>
            <a:ext cx="6184106" cy="5954751"/>
          </a:xfrm>
          <a:prstGeom prst="rect">
            <a:avLst/>
          </a:prstGeom>
        </p:spPr>
      </p:pic>
      <p:sp>
        <p:nvSpPr>
          <p:cNvPr id="5" name="Title 4">
            <a:extLst>
              <a:ext uri="{FF2B5EF4-FFF2-40B4-BE49-F238E27FC236}">
                <a16:creationId xmlns:a16="http://schemas.microsoft.com/office/drawing/2014/main" id="{B320F8FB-5033-458F-9204-AEFF3FBEA82B}"/>
              </a:ext>
            </a:extLst>
          </p:cNvPr>
          <p:cNvSpPr>
            <a:spLocks noGrp="1"/>
          </p:cNvSpPr>
          <p:nvPr>
            <p:ph type="title"/>
          </p:nvPr>
        </p:nvSpPr>
        <p:spPr>
          <a:xfrm>
            <a:off x="371476" y="224929"/>
            <a:ext cx="5636418" cy="1021181"/>
          </a:xfrm>
        </p:spPr>
        <p:txBody>
          <a:bodyPr>
            <a:normAutofit fontScale="90000"/>
          </a:bodyPr>
          <a:lstStyle/>
          <a:p>
            <a:r>
              <a:rPr lang="en-GB" dirty="0"/>
              <a:t>Summary - TV is </a:t>
            </a:r>
            <a:r>
              <a:rPr lang="en-GB" i="1" dirty="0"/>
              <a:t>the</a:t>
            </a:r>
            <a:r>
              <a:rPr lang="en-GB" dirty="0"/>
              <a:t> emotional medium and builds </a:t>
            </a:r>
            <a:br>
              <a:rPr lang="en-GB" dirty="0"/>
            </a:br>
            <a:r>
              <a:rPr lang="en-GB" dirty="0"/>
              <a:t>brand fame </a:t>
            </a:r>
          </a:p>
        </p:txBody>
      </p:sp>
      <p:sp>
        <p:nvSpPr>
          <p:cNvPr id="6" name="Text Placeholder 5">
            <a:extLst>
              <a:ext uri="{FF2B5EF4-FFF2-40B4-BE49-F238E27FC236}">
                <a16:creationId xmlns:a16="http://schemas.microsoft.com/office/drawing/2014/main" id="{A2A3C695-2730-4CAC-B2EA-B2EAFB1A9F08}"/>
              </a:ext>
            </a:extLst>
          </p:cNvPr>
          <p:cNvSpPr>
            <a:spLocks noGrp="1"/>
          </p:cNvSpPr>
          <p:nvPr>
            <p:ph type="body" sz="quarter" idx="13"/>
          </p:nvPr>
        </p:nvSpPr>
        <p:spPr/>
        <p:txBody>
          <a:bodyPr>
            <a:normAutofit/>
          </a:bodyPr>
          <a:lstStyle/>
          <a:p>
            <a:pPr marL="285750" marR="0" indent="-285750">
              <a:spcAft>
                <a:spcPts val="1200"/>
              </a:spcAft>
              <a:buFont typeface="Arial" panose="020B0604020202020204" pitchFamily="34" charset="0"/>
              <a:buChar char="—"/>
            </a:pPr>
            <a:r>
              <a:rPr lang="en-GB" sz="1800" dirty="0"/>
              <a:t>TV advertising is most likely to make you laugh </a:t>
            </a:r>
            <a:r>
              <a:rPr lang="en-GB" sz="2000" b="1" dirty="0">
                <a:solidFill>
                  <a:schemeClr val="tx2"/>
                </a:solidFill>
              </a:rPr>
              <a:t>(52%) </a:t>
            </a:r>
            <a:r>
              <a:rPr lang="en-GB" sz="1800" dirty="0"/>
              <a:t>and is the most liked </a:t>
            </a:r>
            <a:r>
              <a:rPr lang="en-GB" sz="2000" b="1" dirty="0">
                <a:solidFill>
                  <a:schemeClr val="tx2"/>
                </a:solidFill>
              </a:rPr>
              <a:t>(40%)</a:t>
            </a:r>
          </a:p>
          <a:p>
            <a:pPr marL="285750" marR="0" indent="-285750">
              <a:spcAft>
                <a:spcPts val="1200"/>
              </a:spcAft>
              <a:buFont typeface="Arial" panose="020B0604020202020204" pitchFamily="34" charset="0"/>
              <a:buChar char="—"/>
            </a:pPr>
            <a:r>
              <a:rPr lang="en-GB" sz="1800" dirty="0"/>
              <a:t>TV is the medium most likely to signal </a:t>
            </a:r>
            <a:r>
              <a:rPr lang="en-GB" sz="2000" b="1" dirty="0">
                <a:solidFill>
                  <a:schemeClr val="tx2"/>
                </a:solidFill>
              </a:rPr>
              <a:t>brand fame </a:t>
            </a:r>
          </a:p>
          <a:p>
            <a:pPr marL="285750" marR="0" indent="-285750">
              <a:spcAft>
                <a:spcPts val="1200"/>
              </a:spcAft>
              <a:buFont typeface="Arial" panose="020B0604020202020204" pitchFamily="34" charset="0"/>
              <a:buChar char="—"/>
            </a:pPr>
            <a:r>
              <a:rPr lang="en-GB" sz="1800" dirty="0"/>
              <a:t>Higher-performing creatively-awarded campaigns are most likely to have higher shares of spend on TV</a:t>
            </a:r>
          </a:p>
        </p:txBody>
      </p:sp>
      <p:sp>
        <p:nvSpPr>
          <p:cNvPr id="18" name="TextBox 17">
            <a:extLst>
              <a:ext uri="{FF2B5EF4-FFF2-40B4-BE49-F238E27FC236}">
                <a16:creationId xmlns:a16="http://schemas.microsoft.com/office/drawing/2014/main" id="{756EC0BF-964B-4FD7-8700-F029D3E43DED}"/>
              </a:ext>
            </a:extLst>
          </p:cNvPr>
          <p:cNvSpPr txBox="1"/>
          <p:nvPr/>
        </p:nvSpPr>
        <p:spPr>
          <a:xfrm rot="16200000">
            <a:off x="10486929" y="4324278"/>
            <a:ext cx="2982494" cy="246221"/>
          </a:xfrm>
          <a:prstGeom prst="rect">
            <a:avLst/>
          </a:prstGeom>
          <a:noFill/>
        </p:spPr>
        <p:txBody>
          <a:bodyPr wrap="square" rtlCol="0">
            <a:spAutoFit/>
          </a:bodyPr>
          <a:lstStyle/>
          <a:p>
            <a:r>
              <a:rPr lang="en-GB" sz="1000" dirty="0">
                <a:solidFill>
                  <a:schemeClr val="bg1"/>
                </a:solidFill>
              </a:rPr>
              <a:t>McCain “Little Moments”</a:t>
            </a:r>
          </a:p>
        </p:txBody>
      </p:sp>
      <p:sp>
        <p:nvSpPr>
          <p:cNvPr id="7" name="Text Placeholder 12">
            <a:extLst>
              <a:ext uri="{FF2B5EF4-FFF2-40B4-BE49-F238E27FC236}">
                <a16:creationId xmlns:a16="http://schemas.microsoft.com/office/drawing/2014/main" id="{67B37C66-0F37-432E-A3CF-1FFADF977E78}"/>
              </a:ext>
            </a:extLst>
          </p:cNvPr>
          <p:cNvSpPr txBox="1">
            <a:spLocks/>
          </p:cNvSpPr>
          <p:nvPr/>
        </p:nvSpPr>
        <p:spPr>
          <a:xfrm>
            <a:off x="0" y="5633835"/>
            <a:ext cx="1727577" cy="304800"/>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spcAft>
                <a:spcPts val="0"/>
              </a:spcAft>
              <a:buFont typeface="Arial" panose="020B0604020202020204" pitchFamily="34" charset="0"/>
              <a:buNone/>
              <a:defRPr lang="en-US" sz="1000" b="0" kern="1200" baseline="0" dirty="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pPr>
            <a:r>
              <a:rPr lang="en-GB" sz="800" dirty="0"/>
              <a:t>Sources: please see notes</a:t>
            </a:r>
          </a:p>
          <a:p>
            <a:pPr>
              <a:spcBef>
                <a:spcPts val="0"/>
              </a:spcBef>
            </a:pPr>
            <a:endParaRPr lang="en-GB" sz="800" dirty="0"/>
          </a:p>
        </p:txBody>
      </p:sp>
      <p:pic>
        <p:nvPicPr>
          <p:cNvPr id="8" name="Picture 7" descr="A person sitting on a couch&#10;&#10;Description automatically generated with low confidence">
            <a:extLst>
              <a:ext uri="{FF2B5EF4-FFF2-40B4-BE49-F238E27FC236}">
                <a16:creationId xmlns:a16="http://schemas.microsoft.com/office/drawing/2014/main" id="{B07098E2-766A-F886-1B8F-16743B390D9A}"/>
              </a:ext>
            </a:extLst>
          </p:cNvPr>
          <p:cNvPicPr>
            <a:picLocks noChangeAspect="1"/>
          </p:cNvPicPr>
          <p:nvPr/>
        </p:nvPicPr>
        <p:blipFill rotWithShape="1">
          <a:blip r:embed="rId4">
            <a:extLst>
              <a:ext uri="{28A0092B-C50C-407E-A947-70E740481C1C}">
                <a14:useLocalDpi xmlns:a14="http://schemas.microsoft.com/office/drawing/2010/main" val="0"/>
              </a:ext>
            </a:extLst>
          </a:blip>
          <a:srcRect l="21577" t="222" r="19848" b="-222"/>
          <a:stretch/>
        </p:blipFill>
        <p:spPr>
          <a:xfrm>
            <a:off x="6007893" y="0"/>
            <a:ext cx="6184106" cy="5938635"/>
          </a:xfrm>
          <a:prstGeom prst="rect">
            <a:avLst/>
          </a:prstGeom>
        </p:spPr>
      </p:pic>
      <p:sp>
        <p:nvSpPr>
          <p:cNvPr id="9" name="TextBox 8">
            <a:extLst>
              <a:ext uri="{FF2B5EF4-FFF2-40B4-BE49-F238E27FC236}">
                <a16:creationId xmlns:a16="http://schemas.microsoft.com/office/drawing/2014/main" id="{D149E99F-3F50-2FA5-1201-0D38219086EC}"/>
              </a:ext>
            </a:extLst>
          </p:cNvPr>
          <p:cNvSpPr txBox="1"/>
          <p:nvPr/>
        </p:nvSpPr>
        <p:spPr>
          <a:xfrm rot="16200000">
            <a:off x="10499888" y="4317891"/>
            <a:ext cx="2982494" cy="246221"/>
          </a:xfrm>
          <a:prstGeom prst="rect">
            <a:avLst/>
          </a:prstGeom>
          <a:noFill/>
        </p:spPr>
        <p:txBody>
          <a:bodyPr wrap="square" rtlCol="0">
            <a:spAutoFit/>
          </a:bodyPr>
          <a:lstStyle/>
          <a:p>
            <a:r>
              <a:rPr lang="en-GB" sz="1000" dirty="0">
                <a:solidFill>
                  <a:schemeClr val="bg1"/>
                </a:solidFill>
              </a:rPr>
              <a:t>Lionsgate+ Reactions</a:t>
            </a:r>
          </a:p>
        </p:txBody>
      </p:sp>
    </p:spTree>
    <p:extLst>
      <p:ext uri="{BB962C8B-B14F-4D97-AF65-F5344CB8AC3E}">
        <p14:creationId xmlns:p14="http://schemas.microsoft.com/office/powerpoint/2010/main" val="31286996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32F419-1D49-41EA-889B-1BB5D7E0F04B}"/>
              </a:ext>
            </a:extLst>
          </p:cNvPr>
          <p:cNvSpPr>
            <a:spLocks noGrp="1"/>
          </p:cNvSpPr>
          <p:nvPr>
            <p:ph type="title"/>
          </p:nvPr>
        </p:nvSpPr>
        <p:spPr/>
        <p:txBody>
          <a:bodyPr/>
          <a:lstStyle/>
          <a:p>
            <a:r>
              <a:rPr lang="en-GB" dirty="0"/>
              <a:t>TV ads evoke emotion more than those in other media</a:t>
            </a:r>
          </a:p>
        </p:txBody>
      </p:sp>
      <p:sp>
        <p:nvSpPr>
          <p:cNvPr id="3" name="Text Placeholder 2">
            <a:extLst>
              <a:ext uri="{FF2B5EF4-FFF2-40B4-BE49-F238E27FC236}">
                <a16:creationId xmlns:a16="http://schemas.microsoft.com/office/drawing/2014/main" id="{2D7D6E51-D248-4D13-B7CD-EF06AFBC36B2}"/>
              </a:ext>
            </a:extLst>
          </p:cNvPr>
          <p:cNvSpPr>
            <a:spLocks noGrp="1"/>
          </p:cNvSpPr>
          <p:nvPr>
            <p:ph type="body" sz="quarter" idx="15"/>
          </p:nvPr>
        </p:nvSpPr>
        <p:spPr>
          <a:xfrm>
            <a:off x="203404" y="5467143"/>
            <a:ext cx="11334817" cy="304800"/>
          </a:xfrm>
        </p:spPr>
        <p:txBody>
          <a:bodyPr/>
          <a:lstStyle/>
          <a:p>
            <a:pPr>
              <a:spcBef>
                <a:spcPts val="0"/>
              </a:spcBef>
            </a:pPr>
            <a:r>
              <a:rPr lang="en-GB" sz="1000" b="0" dirty="0">
                <a:solidFill>
                  <a:prstClr val="black">
                    <a:lumMod val="75000"/>
                    <a:lumOff val="25000"/>
                  </a:prstClr>
                </a:solidFill>
                <a:latin typeface="Arial"/>
              </a:rPr>
              <a:t>Source: Adnormal Behaviour, 2022, Ipsos / Thinkbox. </a:t>
            </a:r>
            <a:r>
              <a:rPr lang="en-GB" sz="1000" b="0" dirty="0">
                <a:solidFill>
                  <a:prstClr val="black">
                    <a:lumMod val="75000"/>
                    <a:lumOff val="25000"/>
                  </a:prstClr>
                </a:solidFill>
              </a:rPr>
              <a:t>Q.</a:t>
            </a:r>
            <a:r>
              <a:rPr lang="en-GB" sz="1000" b="0" dirty="0">
                <a:solidFill>
                  <a:prstClr val="black">
                    <a:lumMod val="75000"/>
                    <a:lumOff val="25000"/>
                  </a:prstClr>
                </a:solidFill>
                <a:latin typeface="Arial"/>
              </a:rPr>
              <a:t>TN3: In which, if any, of the following places are you most likely to find advertising that...</a:t>
            </a:r>
          </a:p>
          <a:p>
            <a:pPr>
              <a:spcBef>
                <a:spcPts val="0"/>
              </a:spcBef>
            </a:pPr>
            <a:r>
              <a:rPr lang="en-GB" sz="1000" b="0" dirty="0">
                <a:solidFill>
                  <a:prstClr val="black">
                    <a:lumMod val="75000"/>
                    <a:lumOff val="25000"/>
                  </a:prstClr>
                </a:solidFill>
                <a:latin typeface="Arial"/>
              </a:rPr>
              <a:t>Base: ‘normal’ people (1,158)</a:t>
            </a:r>
          </a:p>
        </p:txBody>
      </p:sp>
      <p:sp>
        <p:nvSpPr>
          <p:cNvPr id="66" name="Rectangle 65">
            <a:extLst>
              <a:ext uri="{FF2B5EF4-FFF2-40B4-BE49-F238E27FC236}">
                <a16:creationId xmlns:a16="http://schemas.microsoft.com/office/drawing/2014/main" id="{4F4DE7A0-A6BC-455A-BC83-776E2A44FAC5}"/>
              </a:ext>
            </a:extLst>
          </p:cNvPr>
          <p:cNvSpPr/>
          <p:nvPr/>
        </p:nvSpPr>
        <p:spPr>
          <a:xfrm>
            <a:off x="924197" y="1157320"/>
            <a:ext cx="9849195" cy="530679"/>
          </a:xfrm>
          <a:prstGeom prst="rect">
            <a:avLst/>
          </a:prstGeom>
          <a:solidFill>
            <a:schemeClr val="bg1"/>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chemeClr val="tx1"/>
                </a:solidFill>
              </a:rPr>
              <a:t>In which, if any, of the following places are you most likely to find advertising that…’</a:t>
            </a:r>
          </a:p>
        </p:txBody>
      </p:sp>
      <p:graphicFrame>
        <p:nvGraphicFramePr>
          <p:cNvPr id="4" name="Table 3">
            <a:extLst>
              <a:ext uri="{FF2B5EF4-FFF2-40B4-BE49-F238E27FC236}">
                <a16:creationId xmlns:a16="http://schemas.microsoft.com/office/drawing/2014/main" id="{D802D43D-9D33-A9FA-71C7-FF66E9D57FF1}"/>
              </a:ext>
            </a:extLst>
          </p:cNvPr>
          <p:cNvGraphicFramePr>
            <a:graphicFrameLocks noGrp="1"/>
          </p:cNvGraphicFramePr>
          <p:nvPr>
            <p:extLst>
              <p:ext uri="{D42A27DB-BD31-4B8C-83A1-F6EECF244321}">
                <p14:modId xmlns:p14="http://schemas.microsoft.com/office/powerpoint/2010/main" val="1843645742"/>
              </p:ext>
            </p:extLst>
          </p:nvPr>
        </p:nvGraphicFramePr>
        <p:xfrm>
          <a:off x="499006" y="1687999"/>
          <a:ext cx="11213568" cy="3552616"/>
        </p:xfrm>
        <a:graphic>
          <a:graphicData uri="http://schemas.openxmlformats.org/drawingml/2006/table">
            <a:tbl>
              <a:tblPr/>
              <a:tblGrid>
                <a:gridCol w="1953966">
                  <a:extLst>
                    <a:ext uri="{9D8B030D-6E8A-4147-A177-3AD203B41FA5}">
                      <a16:colId xmlns:a16="http://schemas.microsoft.com/office/drawing/2014/main" val="199346194"/>
                    </a:ext>
                  </a:extLst>
                </a:gridCol>
                <a:gridCol w="841782">
                  <a:extLst>
                    <a:ext uri="{9D8B030D-6E8A-4147-A177-3AD203B41FA5}">
                      <a16:colId xmlns:a16="http://schemas.microsoft.com/office/drawing/2014/main" val="472225147"/>
                    </a:ext>
                  </a:extLst>
                </a:gridCol>
                <a:gridCol w="841782">
                  <a:extLst>
                    <a:ext uri="{9D8B030D-6E8A-4147-A177-3AD203B41FA5}">
                      <a16:colId xmlns:a16="http://schemas.microsoft.com/office/drawing/2014/main" val="202582161"/>
                    </a:ext>
                  </a:extLst>
                </a:gridCol>
                <a:gridCol w="841782">
                  <a:extLst>
                    <a:ext uri="{9D8B030D-6E8A-4147-A177-3AD203B41FA5}">
                      <a16:colId xmlns:a16="http://schemas.microsoft.com/office/drawing/2014/main" val="3140456279"/>
                    </a:ext>
                  </a:extLst>
                </a:gridCol>
                <a:gridCol w="841782">
                  <a:extLst>
                    <a:ext uri="{9D8B030D-6E8A-4147-A177-3AD203B41FA5}">
                      <a16:colId xmlns:a16="http://schemas.microsoft.com/office/drawing/2014/main" val="3475034375"/>
                    </a:ext>
                  </a:extLst>
                </a:gridCol>
                <a:gridCol w="841782">
                  <a:extLst>
                    <a:ext uri="{9D8B030D-6E8A-4147-A177-3AD203B41FA5}">
                      <a16:colId xmlns:a16="http://schemas.microsoft.com/office/drawing/2014/main" val="968026830"/>
                    </a:ext>
                  </a:extLst>
                </a:gridCol>
                <a:gridCol w="841782">
                  <a:extLst>
                    <a:ext uri="{9D8B030D-6E8A-4147-A177-3AD203B41FA5}">
                      <a16:colId xmlns:a16="http://schemas.microsoft.com/office/drawing/2014/main" val="3508071148"/>
                    </a:ext>
                  </a:extLst>
                </a:gridCol>
                <a:gridCol w="841782">
                  <a:extLst>
                    <a:ext uri="{9D8B030D-6E8A-4147-A177-3AD203B41FA5}">
                      <a16:colId xmlns:a16="http://schemas.microsoft.com/office/drawing/2014/main" val="3799265399"/>
                    </a:ext>
                  </a:extLst>
                </a:gridCol>
                <a:gridCol w="841782">
                  <a:extLst>
                    <a:ext uri="{9D8B030D-6E8A-4147-A177-3AD203B41FA5}">
                      <a16:colId xmlns:a16="http://schemas.microsoft.com/office/drawing/2014/main" val="51595348"/>
                    </a:ext>
                  </a:extLst>
                </a:gridCol>
                <a:gridCol w="841782">
                  <a:extLst>
                    <a:ext uri="{9D8B030D-6E8A-4147-A177-3AD203B41FA5}">
                      <a16:colId xmlns:a16="http://schemas.microsoft.com/office/drawing/2014/main" val="999542986"/>
                    </a:ext>
                  </a:extLst>
                </a:gridCol>
                <a:gridCol w="841782">
                  <a:extLst>
                    <a:ext uri="{9D8B030D-6E8A-4147-A177-3AD203B41FA5}">
                      <a16:colId xmlns:a16="http://schemas.microsoft.com/office/drawing/2014/main" val="1234691791"/>
                    </a:ext>
                  </a:extLst>
                </a:gridCol>
                <a:gridCol w="841782">
                  <a:extLst>
                    <a:ext uri="{9D8B030D-6E8A-4147-A177-3AD203B41FA5}">
                      <a16:colId xmlns:a16="http://schemas.microsoft.com/office/drawing/2014/main" val="3950011783"/>
                    </a:ext>
                  </a:extLst>
                </a:gridCol>
              </a:tblGrid>
              <a:tr h="888154">
                <a:tc>
                  <a:txBody>
                    <a:bodyPr/>
                    <a:lstStyle/>
                    <a:p>
                      <a:pPr algn="l" fontAlgn="b"/>
                      <a:endParaRPr lang="en-GB" sz="900" b="0" i="0" u="none" strike="noStrike">
                        <a:solidFill>
                          <a:srgbClr val="000000"/>
                        </a:solidFill>
                        <a:effectLst/>
                        <a:latin typeface="Calibri" panose="020F0502020204030204" pitchFamily="34" charset="0"/>
                      </a:endParaRPr>
                    </a:p>
                  </a:txBody>
                  <a:tcPr marL="6083" marR="6083" marT="6083" marB="0" anchor="b">
                    <a:lnL>
                      <a:noFill/>
                    </a:lnL>
                    <a:lnR>
                      <a:noFill/>
                    </a:lnR>
                    <a:lnT>
                      <a:noFill/>
                    </a:lnT>
                    <a:lnB>
                      <a:noFill/>
                    </a:lnB>
                  </a:tcPr>
                </a:tc>
                <a:tc>
                  <a:txBody>
                    <a:bodyPr/>
                    <a:lstStyle/>
                    <a:p>
                      <a:pPr algn="ctr" fontAlgn="b"/>
                      <a:r>
                        <a:rPr lang="en-GB" sz="1050" b="0" i="0" u="none" strike="noStrike" dirty="0">
                          <a:solidFill>
                            <a:srgbClr val="000000"/>
                          </a:solidFill>
                          <a:effectLst/>
                          <a:latin typeface="+mj-lt"/>
                        </a:rPr>
                        <a:t>TV</a:t>
                      </a:r>
                    </a:p>
                    <a:p>
                      <a:pPr algn="ctr" fontAlgn="b"/>
                      <a:endParaRPr lang="en-GB" sz="400" b="0" i="0" u="none" strike="noStrike" dirty="0">
                        <a:solidFill>
                          <a:srgbClr val="000000"/>
                        </a:solidFill>
                        <a:effectLst/>
                        <a:latin typeface="+mj-lt"/>
                      </a:endParaRPr>
                    </a:p>
                  </a:txBody>
                  <a:tcPr marL="6083" marR="6083" marT="6083" marB="0" anchor="b">
                    <a:lnL>
                      <a:noFill/>
                    </a:lnL>
                    <a:lnR>
                      <a:noFill/>
                    </a:lnR>
                    <a:lnT>
                      <a:noFill/>
                    </a:lnT>
                    <a:lnB w="6350" cap="flat" cmpd="sng" algn="ctr">
                      <a:solidFill>
                        <a:schemeClr val="tx1"/>
                      </a:solidFill>
                      <a:prstDash val="solid"/>
                      <a:round/>
                      <a:headEnd type="none" w="med" len="med"/>
                      <a:tailEnd type="none" w="med" len="med"/>
                    </a:lnB>
                  </a:tcPr>
                </a:tc>
                <a:tc>
                  <a:txBody>
                    <a:bodyPr/>
                    <a:lstStyle/>
                    <a:p>
                      <a:pPr algn="ctr" fontAlgn="b"/>
                      <a:r>
                        <a:rPr lang="en-GB" sz="1050" b="0" i="0" u="none" strike="noStrike" dirty="0">
                          <a:solidFill>
                            <a:srgbClr val="000000"/>
                          </a:solidFill>
                          <a:effectLst/>
                          <a:latin typeface="+mj-lt"/>
                        </a:rPr>
                        <a:t>Social Media</a:t>
                      </a:r>
                    </a:p>
                    <a:p>
                      <a:pPr algn="ctr" fontAlgn="b"/>
                      <a:endParaRPr lang="en-GB" sz="400" b="0" i="0" u="none" strike="noStrike" dirty="0">
                        <a:solidFill>
                          <a:srgbClr val="000000"/>
                        </a:solidFill>
                        <a:effectLst/>
                        <a:latin typeface="+mj-lt"/>
                      </a:endParaRPr>
                    </a:p>
                  </a:txBody>
                  <a:tcPr marL="6083" marR="6083" marT="6083" marB="0" anchor="b">
                    <a:lnL>
                      <a:noFill/>
                    </a:lnL>
                    <a:lnR>
                      <a:noFill/>
                    </a:lnR>
                    <a:lnT>
                      <a:noFill/>
                    </a:lnT>
                    <a:lnB w="6350" cap="flat" cmpd="sng" algn="ctr">
                      <a:solidFill>
                        <a:schemeClr val="tx1"/>
                      </a:solidFill>
                      <a:prstDash val="solid"/>
                      <a:round/>
                      <a:headEnd type="none" w="med" len="med"/>
                      <a:tailEnd type="none" w="med" len="med"/>
                    </a:lnB>
                  </a:tcPr>
                </a:tc>
                <a:tc>
                  <a:txBody>
                    <a:bodyPr/>
                    <a:lstStyle/>
                    <a:p>
                      <a:pPr algn="ctr" fontAlgn="b"/>
                      <a:r>
                        <a:rPr lang="en-GB" sz="1050" b="0" i="0" u="none" strike="noStrike" dirty="0">
                          <a:solidFill>
                            <a:srgbClr val="000000"/>
                          </a:solidFill>
                          <a:effectLst/>
                          <a:latin typeface="+mj-lt"/>
                        </a:rPr>
                        <a:t>Radio</a:t>
                      </a:r>
                    </a:p>
                    <a:p>
                      <a:pPr algn="ctr" fontAlgn="b"/>
                      <a:endParaRPr lang="en-GB" sz="400" b="0" i="0" u="none" strike="noStrike" dirty="0">
                        <a:solidFill>
                          <a:srgbClr val="000000"/>
                        </a:solidFill>
                        <a:effectLst/>
                        <a:latin typeface="+mj-lt"/>
                      </a:endParaRPr>
                    </a:p>
                  </a:txBody>
                  <a:tcPr marL="6083" marR="6083" marT="6083" marB="0" anchor="b">
                    <a:lnL>
                      <a:noFill/>
                    </a:lnL>
                    <a:lnR>
                      <a:noFill/>
                    </a:lnR>
                    <a:lnT>
                      <a:noFill/>
                    </a:lnT>
                    <a:lnB w="6350" cap="flat" cmpd="sng" algn="ctr">
                      <a:solidFill>
                        <a:schemeClr val="tx1"/>
                      </a:solidFill>
                      <a:prstDash val="solid"/>
                      <a:round/>
                      <a:headEnd type="none" w="med" len="med"/>
                      <a:tailEnd type="none" w="med" len="med"/>
                    </a:lnB>
                  </a:tcPr>
                </a:tc>
                <a:tc>
                  <a:txBody>
                    <a:bodyPr/>
                    <a:lstStyle/>
                    <a:p>
                      <a:pPr algn="ctr" fontAlgn="b"/>
                      <a:r>
                        <a:rPr lang="en-GB" sz="1050" b="0" i="0" u="none" strike="noStrike" dirty="0">
                          <a:solidFill>
                            <a:srgbClr val="000000"/>
                          </a:solidFill>
                          <a:effectLst/>
                          <a:latin typeface="+mj-lt"/>
                        </a:rPr>
                        <a:t>YouTube</a:t>
                      </a:r>
                    </a:p>
                    <a:p>
                      <a:pPr algn="ctr" fontAlgn="b"/>
                      <a:endParaRPr lang="en-GB" sz="400" b="0" i="0" u="none" strike="noStrike" dirty="0">
                        <a:solidFill>
                          <a:srgbClr val="000000"/>
                        </a:solidFill>
                        <a:effectLst/>
                        <a:latin typeface="+mj-lt"/>
                      </a:endParaRPr>
                    </a:p>
                  </a:txBody>
                  <a:tcPr marL="6083" marR="6083" marT="6083" marB="0" anchor="b">
                    <a:lnL>
                      <a:noFill/>
                    </a:lnL>
                    <a:lnR>
                      <a:noFill/>
                    </a:lnR>
                    <a:lnT>
                      <a:noFill/>
                    </a:lnT>
                    <a:lnB w="6350" cap="flat" cmpd="sng" algn="ctr">
                      <a:solidFill>
                        <a:schemeClr val="tx1"/>
                      </a:solidFill>
                      <a:prstDash val="solid"/>
                      <a:round/>
                      <a:headEnd type="none" w="med" len="med"/>
                      <a:tailEnd type="none" w="med" len="med"/>
                    </a:lnB>
                  </a:tcPr>
                </a:tc>
                <a:tc>
                  <a:txBody>
                    <a:bodyPr/>
                    <a:lstStyle/>
                    <a:p>
                      <a:pPr algn="ctr" fontAlgn="b"/>
                      <a:r>
                        <a:rPr lang="en-GB" sz="1050" b="0" i="0" u="none" strike="noStrike" dirty="0">
                          <a:solidFill>
                            <a:srgbClr val="000000"/>
                          </a:solidFill>
                          <a:effectLst/>
                          <a:latin typeface="+mj-lt"/>
                        </a:rPr>
                        <a:t>Cinema</a:t>
                      </a:r>
                    </a:p>
                    <a:p>
                      <a:pPr algn="ctr" fontAlgn="b"/>
                      <a:endParaRPr lang="en-GB" sz="400" b="0" i="0" u="none" strike="noStrike" dirty="0">
                        <a:solidFill>
                          <a:srgbClr val="000000"/>
                        </a:solidFill>
                        <a:effectLst/>
                        <a:latin typeface="+mj-lt"/>
                      </a:endParaRPr>
                    </a:p>
                  </a:txBody>
                  <a:tcPr marL="6083" marR="6083" marT="6083" marB="0" anchor="b">
                    <a:lnL>
                      <a:noFill/>
                    </a:lnL>
                    <a:lnR>
                      <a:noFill/>
                    </a:lnR>
                    <a:lnT>
                      <a:noFill/>
                    </a:lnT>
                    <a:lnB w="6350" cap="flat" cmpd="sng" algn="ctr">
                      <a:solidFill>
                        <a:schemeClr val="tx1"/>
                      </a:solidFill>
                      <a:prstDash val="solid"/>
                      <a:round/>
                      <a:headEnd type="none" w="med" len="med"/>
                      <a:tailEnd type="none" w="med" len="med"/>
                    </a:lnB>
                  </a:tcPr>
                </a:tc>
                <a:tc>
                  <a:txBody>
                    <a:bodyPr/>
                    <a:lstStyle/>
                    <a:p>
                      <a:pPr algn="ctr" fontAlgn="b"/>
                      <a:r>
                        <a:rPr lang="en-GB" sz="1050" b="0" i="0" u="none" strike="noStrike" dirty="0">
                          <a:solidFill>
                            <a:srgbClr val="000000"/>
                          </a:solidFill>
                          <a:effectLst/>
                          <a:latin typeface="+mj-lt"/>
                        </a:rPr>
                        <a:t>Magazines</a:t>
                      </a:r>
                    </a:p>
                    <a:p>
                      <a:pPr algn="ctr" fontAlgn="b"/>
                      <a:endParaRPr lang="en-GB" sz="400" b="0" i="0" u="none" strike="noStrike" dirty="0">
                        <a:solidFill>
                          <a:srgbClr val="000000"/>
                        </a:solidFill>
                        <a:effectLst/>
                        <a:latin typeface="+mj-lt"/>
                      </a:endParaRPr>
                    </a:p>
                  </a:txBody>
                  <a:tcPr marL="6083" marR="6083" marT="6083" marB="0" anchor="b">
                    <a:lnL>
                      <a:noFill/>
                    </a:lnL>
                    <a:lnR>
                      <a:noFill/>
                    </a:lnR>
                    <a:lnT>
                      <a:noFill/>
                    </a:lnT>
                    <a:lnB w="6350" cap="flat" cmpd="sng" algn="ctr">
                      <a:solidFill>
                        <a:schemeClr val="tx1"/>
                      </a:solidFill>
                      <a:prstDash val="solid"/>
                      <a:round/>
                      <a:headEnd type="none" w="med" len="med"/>
                      <a:tailEnd type="none" w="med" len="med"/>
                    </a:lnB>
                  </a:tcPr>
                </a:tc>
                <a:tc>
                  <a:txBody>
                    <a:bodyPr/>
                    <a:lstStyle/>
                    <a:p>
                      <a:pPr algn="ctr" fontAlgn="b"/>
                      <a:r>
                        <a:rPr lang="en-GB" sz="1050" b="0" i="0" u="none" strike="noStrike" dirty="0">
                          <a:solidFill>
                            <a:srgbClr val="000000"/>
                          </a:solidFill>
                          <a:effectLst/>
                          <a:latin typeface="+mj-lt"/>
                        </a:rPr>
                        <a:t>Outdoor</a:t>
                      </a:r>
                    </a:p>
                    <a:p>
                      <a:pPr algn="ctr" fontAlgn="b"/>
                      <a:endParaRPr lang="en-GB" sz="400" b="0" i="0" u="none" strike="noStrike" dirty="0">
                        <a:solidFill>
                          <a:srgbClr val="000000"/>
                        </a:solidFill>
                        <a:effectLst/>
                        <a:latin typeface="+mj-lt"/>
                      </a:endParaRPr>
                    </a:p>
                  </a:txBody>
                  <a:tcPr marL="6083" marR="6083" marT="6083" marB="0" anchor="b">
                    <a:lnL>
                      <a:noFill/>
                    </a:lnL>
                    <a:lnR>
                      <a:noFill/>
                    </a:lnR>
                    <a:lnT>
                      <a:noFill/>
                    </a:lnT>
                    <a:lnB w="6350" cap="flat" cmpd="sng" algn="ctr">
                      <a:solidFill>
                        <a:schemeClr val="tx1"/>
                      </a:solidFill>
                      <a:prstDash val="solid"/>
                      <a:round/>
                      <a:headEnd type="none" w="med" len="med"/>
                      <a:tailEnd type="none" w="med" len="med"/>
                    </a:lnB>
                  </a:tcPr>
                </a:tc>
                <a:tc>
                  <a:txBody>
                    <a:bodyPr/>
                    <a:lstStyle/>
                    <a:p>
                      <a:pPr algn="ctr" fontAlgn="b"/>
                      <a:r>
                        <a:rPr lang="en-GB" sz="1050" b="0" i="0" u="none" strike="noStrike" dirty="0">
                          <a:solidFill>
                            <a:srgbClr val="000000"/>
                          </a:solidFill>
                          <a:effectLst/>
                          <a:latin typeface="+mj-lt"/>
                        </a:rPr>
                        <a:t>Newspapers</a:t>
                      </a:r>
                    </a:p>
                    <a:p>
                      <a:pPr algn="ctr" fontAlgn="b"/>
                      <a:endParaRPr lang="en-GB" sz="400" b="0" i="0" u="none" strike="noStrike" dirty="0">
                        <a:solidFill>
                          <a:srgbClr val="000000"/>
                        </a:solidFill>
                        <a:effectLst/>
                        <a:latin typeface="+mj-lt"/>
                      </a:endParaRPr>
                    </a:p>
                  </a:txBody>
                  <a:tcPr marL="6083" marR="6083" marT="6083" marB="0" anchor="b">
                    <a:lnL>
                      <a:noFill/>
                    </a:lnL>
                    <a:lnR>
                      <a:noFill/>
                    </a:lnR>
                    <a:lnT>
                      <a:noFill/>
                    </a:lnT>
                    <a:lnB w="6350" cap="flat" cmpd="sng" algn="ctr">
                      <a:solidFill>
                        <a:schemeClr val="tx1"/>
                      </a:solidFill>
                      <a:prstDash val="solid"/>
                      <a:round/>
                      <a:headEnd type="none" w="med" len="med"/>
                      <a:tailEnd type="none" w="med" len="med"/>
                    </a:lnB>
                  </a:tcPr>
                </a:tc>
                <a:tc>
                  <a:txBody>
                    <a:bodyPr/>
                    <a:lstStyle/>
                    <a:p>
                      <a:pPr algn="ctr" fontAlgn="b"/>
                      <a:r>
                        <a:rPr lang="en-GB" sz="1050" b="0" i="0" u="none" strike="noStrike" dirty="0">
                          <a:solidFill>
                            <a:srgbClr val="000000"/>
                          </a:solidFill>
                          <a:effectLst/>
                          <a:latin typeface="+mj-lt"/>
                        </a:rPr>
                        <a:t>Search</a:t>
                      </a:r>
                    </a:p>
                    <a:p>
                      <a:pPr algn="ctr" fontAlgn="b"/>
                      <a:endParaRPr lang="en-GB" sz="400" b="0" i="0" u="none" strike="noStrike" dirty="0">
                        <a:solidFill>
                          <a:srgbClr val="000000"/>
                        </a:solidFill>
                        <a:effectLst/>
                        <a:latin typeface="+mj-lt"/>
                      </a:endParaRPr>
                    </a:p>
                  </a:txBody>
                  <a:tcPr marL="6083" marR="6083" marT="6083" marB="0" anchor="b">
                    <a:lnL>
                      <a:noFill/>
                    </a:lnL>
                    <a:lnR>
                      <a:noFill/>
                    </a:lnR>
                    <a:lnT>
                      <a:noFill/>
                    </a:lnT>
                    <a:lnB w="6350" cap="flat" cmpd="sng" algn="ctr">
                      <a:solidFill>
                        <a:schemeClr val="tx1"/>
                      </a:solidFill>
                      <a:prstDash val="solid"/>
                      <a:round/>
                      <a:headEnd type="none" w="med" len="med"/>
                      <a:tailEnd type="none" w="med" len="med"/>
                    </a:lnB>
                  </a:tcPr>
                </a:tc>
                <a:tc>
                  <a:txBody>
                    <a:bodyPr/>
                    <a:lstStyle/>
                    <a:p>
                      <a:pPr algn="ctr" fontAlgn="b"/>
                      <a:r>
                        <a:rPr lang="en-GB" sz="1050" b="0" i="0" u="none" strike="noStrike" dirty="0">
                          <a:solidFill>
                            <a:srgbClr val="000000"/>
                          </a:solidFill>
                          <a:effectLst/>
                          <a:latin typeface="+mj-lt"/>
                        </a:rPr>
                        <a:t>Direct Mail</a:t>
                      </a:r>
                    </a:p>
                    <a:p>
                      <a:pPr algn="ctr" fontAlgn="b"/>
                      <a:endParaRPr lang="en-GB" sz="400" b="0" i="0" u="none" strike="noStrike" dirty="0">
                        <a:solidFill>
                          <a:srgbClr val="000000"/>
                        </a:solidFill>
                        <a:effectLst/>
                        <a:latin typeface="+mj-lt"/>
                      </a:endParaRPr>
                    </a:p>
                  </a:txBody>
                  <a:tcPr marL="6083" marR="6083" marT="6083" marB="0" anchor="b">
                    <a:lnL>
                      <a:noFill/>
                    </a:lnL>
                    <a:lnR>
                      <a:noFill/>
                    </a:lnR>
                    <a:lnT>
                      <a:noFill/>
                    </a:lnT>
                    <a:lnB w="6350" cap="flat" cmpd="sng" algn="ctr">
                      <a:solidFill>
                        <a:schemeClr val="tx1"/>
                      </a:solidFill>
                      <a:prstDash val="solid"/>
                      <a:round/>
                      <a:headEnd type="none" w="med" len="med"/>
                      <a:tailEnd type="none" w="med" len="med"/>
                    </a:lnB>
                  </a:tcPr>
                </a:tc>
                <a:tc>
                  <a:txBody>
                    <a:bodyPr/>
                    <a:lstStyle/>
                    <a:p>
                      <a:pPr algn="ctr" fontAlgn="b"/>
                      <a:r>
                        <a:rPr lang="en-GB" sz="1050" b="0" i="0" u="none" strike="noStrike" dirty="0">
                          <a:solidFill>
                            <a:srgbClr val="000000"/>
                          </a:solidFill>
                          <a:effectLst/>
                          <a:latin typeface="+mj-lt"/>
                        </a:rPr>
                        <a:t>Websites</a:t>
                      </a:r>
                    </a:p>
                    <a:p>
                      <a:pPr algn="ctr" fontAlgn="b"/>
                      <a:endParaRPr lang="en-GB" sz="400" b="0" i="0" u="none" strike="noStrike" dirty="0">
                        <a:solidFill>
                          <a:srgbClr val="000000"/>
                        </a:solidFill>
                        <a:effectLst/>
                        <a:latin typeface="+mj-lt"/>
                      </a:endParaRPr>
                    </a:p>
                  </a:txBody>
                  <a:tcPr marL="6083" marR="6083" marT="6083" marB="0" anchor="b">
                    <a:lnL>
                      <a:noFill/>
                    </a:lnL>
                    <a:lnR>
                      <a:noFill/>
                    </a:lnR>
                    <a:lnT>
                      <a:noFill/>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753034413"/>
                  </a:ext>
                </a:extLst>
              </a:tr>
              <a:tr h="888154">
                <a:tc>
                  <a:txBody>
                    <a:bodyPr/>
                    <a:lstStyle/>
                    <a:p>
                      <a:pPr algn="ctr" fontAlgn="b"/>
                      <a:r>
                        <a:rPr lang="en-GB" sz="1600" b="1" i="0" u="none" strike="noStrike" kern="1200" dirty="0">
                          <a:solidFill>
                            <a:srgbClr val="000000"/>
                          </a:solidFill>
                          <a:effectLst/>
                          <a:latin typeface="Arial" panose="020B0604020202020204" pitchFamily="34" charset="0"/>
                          <a:ea typeface="+mn-ea"/>
                          <a:cs typeface="Arial" panose="020B0604020202020204" pitchFamily="34" charset="0"/>
                        </a:rPr>
                        <a:t>Makes you laugh</a:t>
                      </a:r>
                    </a:p>
                  </a:txBody>
                  <a:tcPr marL="6083" marR="6083" marT="6083" marB="0" anchor="ctr">
                    <a:lnL>
                      <a:noFill/>
                    </a:lnL>
                    <a:lnR w="6350" cap="flat" cmpd="sng" algn="ctr">
                      <a:solidFill>
                        <a:schemeClr val="tx1"/>
                      </a:solidFill>
                      <a:prstDash val="solid"/>
                      <a:round/>
                      <a:headEnd type="none" w="med" len="med"/>
                      <a:tailEnd type="none" w="med" len="med"/>
                    </a:lnR>
                    <a:lnT>
                      <a:noFill/>
                    </a:lnT>
                    <a:lnB>
                      <a:noFill/>
                    </a:lnB>
                  </a:tcPr>
                </a:tc>
                <a:tc>
                  <a:txBody>
                    <a:bodyPr/>
                    <a:lstStyle/>
                    <a:p>
                      <a:pPr algn="ctr" fontAlgn="b"/>
                      <a:r>
                        <a:rPr lang="en-GB" sz="1700" b="1" i="0" u="none" strike="noStrike" kern="1200" dirty="0">
                          <a:solidFill>
                            <a:srgbClr val="000000"/>
                          </a:solidFill>
                          <a:effectLst/>
                          <a:latin typeface="Arial" panose="020B0604020202020204" pitchFamily="34" charset="0"/>
                          <a:ea typeface="+mn-ea"/>
                          <a:cs typeface="Arial" panose="020B0604020202020204" pitchFamily="34" charset="0"/>
                        </a:rPr>
                        <a:t>52%</a:t>
                      </a:r>
                    </a:p>
                  </a:txBody>
                  <a:tcPr marL="6083" marR="6083" marT="6083"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63BE7B"/>
                    </a:solidFill>
                  </a:tcPr>
                </a:tc>
                <a:tc>
                  <a:txBody>
                    <a:bodyPr/>
                    <a:lstStyle/>
                    <a:p>
                      <a:pPr algn="ctr" fontAlgn="b"/>
                      <a:r>
                        <a:rPr lang="en-GB" sz="1700" b="1" i="0" u="none" strike="noStrike" kern="1200" dirty="0">
                          <a:solidFill>
                            <a:srgbClr val="000000"/>
                          </a:solidFill>
                          <a:effectLst/>
                          <a:latin typeface="Arial" panose="020B0604020202020204" pitchFamily="34" charset="0"/>
                          <a:ea typeface="+mn-ea"/>
                          <a:cs typeface="Arial" panose="020B0604020202020204" pitchFamily="34" charset="0"/>
                        </a:rPr>
                        <a:t>35%</a:t>
                      </a:r>
                    </a:p>
                  </a:txBody>
                  <a:tcPr marL="6083" marR="6083" marT="6083"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9DCF7F"/>
                    </a:solidFill>
                  </a:tcPr>
                </a:tc>
                <a:tc>
                  <a:txBody>
                    <a:bodyPr/>
                    <a:lstStyle/>
                    <a:p>
                      <a:pPr algn="ctr" fontAlgn="b"/>
                      <a:r>
                        <a:rPr lang="en-GB" sz="1700" b="1" i="0" u="none" strike="noStrike" kern="1200" dirty="0">
                          <a:solidFill>
                            <a:srgbClr val="000000"/>
                          </a:solidFill>
                          <a:effectLst/>
                          <a:latin typeface="Arial" panose="020B0604020202020204" pitchFamily="34" charset="0"/>
                          <a:ea typeface="+mn-ea"/>
                          <a:cs typeface="Arial" panose="020B0604020202020204" pitchFamily="34" charset="0"/>
                        </a:rPr>
                        <a:t>13%</a:t>
                      </a:r>
                    </a:p>
                  </a:txBody>
                  <a:tcPr marL="6083" marR="6083" marT="6083"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E8E583"/>
                    </a:solidFill>
                  </a:tcPr>
                </a:tc>
                <a:tc>
                  <a:txBody>
                    <a:bodyPr/>
                    <a:lstStyle/>
                    <a:p>
                      <a:pPr algn="ctr" fontAlgn="b"/>
                      <a:r>
                        <a:rPr lang="en-GB" sz="1700" b="1" i="0" u="none" strike="noStrike" kern="1200" dirty="0">
                          <a:solidFill>
                            <a:srgbClr val="000000"/>
                          </a:solidFill>
                          <a:effectLst/>
                          <a:latin typeface="Arial" panose="020B0604020202020204" pitchFamily="34" charset="0"/>
                          <a:ea typeface="+mn-ea"/>
                          <a:cs typeface="Arial" panose="020B0604020202020204" pitchFamily="34" charset="0"/>
                        </a:rPr>
                        <a:t>21%</a:t>
                      </a:r>
                    </a:p>
                  </a:txBody>
                  <a:tcPr marL="6083" marR="6083" marT="6083"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CDDD82"/>
                    </a:solidFill>
                  </a:tcPr>
                </a:tc>
                <a:tc>
                  <a:txBody>
                    <a:bodyPr/>
                    <a:lstStyle/>
                    <a:p>
                      <a:pPr algn="ctr" fontAlgn="b"/>
                      <a:r>
                        <a:rPr lang="en-GB" sz="1700" b="1" i="0" u="none" strike="noStrike" kern="1200">
                          <a:solidFill>
                            <a:srgbClr val="000000"/>
                          </a:solidFill>
                          <a:effectLst/>
                          <a:latin typeface="Arial" panose="020B0604020202020204" pitchFamily="34" charset="0"/>
                          <a:ea typeface="+mn-ea"/>
                          <a:cs typeface="Arial" panose="020B0604020202020204" pitchFamily="34" charset="0"/>
                        </a:rPr>
                        <a:t>16%</a:t>
                      </a:r>
                    </a:p>
                  </a:txBody>
                  <a:tcPr marL="6083" marR="6083" marT="6083"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DEE283"/>
                    </a:solidFill>
                  </a:tcPr>
                </a:tc>
                <a:tc>
                  <a:txBody>
                    <a:bodyPr/>
                    <a:lstStyle/>
                    <a:p>
                      <a:pPr algn="ctr" fontAlgn="b"/>
                      <a:r>
                        <a:rPr lang="en-GB" sz="1700" b="1" i="0" u="none" strike="noStrike" kern="1200" dirty="0">
                          <a:solidFill>
                            <a:srgbClr val="000000"/>
                          </a:solidFill>
                          <a:effectLst/>
                          <a:latin typeface="Arial" panose="020B0604020202020204" pitchFamily="34" charset="0"/>
                          <a:ea typeface="+mn-ea"/>
                          <a:cs typeface="Arial" panose="020B0604020202020204" pitchFamily="34" charset="0"/>
                        </a:rPr>
                        <a:t>5%</a:t>
                      </a:r>
                    </a:p>
                  </a:txBody>
                  <a:tcPr marL="6083" marR="6083" marT="6083"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DCA7D"/>
                    </a:solidFill>
                  </a:tcPr>
                </a:tc>
                <a:tc>
                  <a:txBody>
                    <a:bodyPr/>
                    <a:lstStyle/>
                    <a:p>
                      <a:pPr algn="ctr" fontAlgn="b"/>
                      <a:r>
                        <a:rPr lang="en-GB" sz="1700" b="1" i="0" u="none" strike="noStrike" kern="1200">
                          <a:solidFill>
                            <a:srgbClr val="000000"/>
                          </a:solidFill>
                          <a:effectLst/>
                          <a:latin typeface="Arial" panose="020B0604020202020204" pitchFamily="34" charset="0"/>
                          <a:ea typeface="+mn-ea"/>
                          <a:cs typeface="Arial" panose="020B0604020202020204" pitchFamily="34" charset="0"/>
                        </a:rPr>
                        <a:t>6%</a:t>
                      </a:r>
                    </a:p>
                  </a:txBody>
                  <a:tcPr marL="6083" marR="6083" marT="6083"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FEB84"/>
                    </a:solidFill>
                  </a:tcPr>
                </a:tc>
                <a:tc>
                  <a:txBody>
                    <a:bodyPr/>
                    <a:lstStyle/>
                    <a:p>
                      <a:pPr algn="ctr" fontAlgn="b"/>
                      <a:r>
                        <a:rPr lang="en-GB" sz="1700" b="1" i="0" u="none" strike="noStrike" kern="1200">
                          <a:solidFill>
                            <a:srgbClr val="000000"/>
                          </a:solidFill>
                          <a:effectLst/>
                          <a:latin typeface="Arial" panose="020B0604020202020204" pitchFamily="34" charset="0"/>
                          <a:ea typeface="+mn-ea"/>
                          <a:cs typeface="Arial" panose="020B0604020202020204" pitchFamily="34" charset="0"/>
                        </a:rPr>
                        <a:t>6%</a:t>
                      </a:r>
                    </a:p>
                  </a:txBody>
                  <a:tcPr marL="6083" marR="6083" marT="6083"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FEB84"/>
                    </a:solidFill>
                  </a:tcPr>
                </a:tc>
                <a:tc>
                  <a:txBody>
                    <a:bodyPr/>
                    <a:lstStyle/>
                    <a:p>
                      <a:pPr algn="ctr" fontAlgn="b"/>
                      <a:r>
                        <a:rPr lang="en-GB" sz="1700" b="1" i="0" u="none" strike="noStrike" kern="1200" dirty="0">
                          <a:solidFill>
                            <a:srgbClr val="000000"/>
                          </a:solidFill>
                          <a:effectLst/>
                          <a:latin typeface="Arial" panose="020B0604020202020204" pitchFamily="34" charset="0"/>
                          <a:ea typeface="+mn-ea"/>
                          <a:cs typeface="Arial" panose="020B0604020202020204" pitchFamily="34" charset="0"/>
                        </a:rPr>
                        <a:t>4%</a:t>
                      </a:r>
                    </a:p>
                  </a:txBody>
                  <a:tcPr marL="6083" marR="6083" marT="6083"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BAA77"/>
                    </a:solidFill>
                  </a:tcPr>
                </a:tc>
                <a:tc>
                  <a:txBody>
                    <a:bodyPr/>
                    <a:lstStyle/>
                    <a:p>
                      <a:pPr algn="ctr" fontAlgn="b"/>
                      <a:r>
                        <a:rPr lang="en-GB" sz="1700" b="1" i="0" u="none" strike="noStrike" kern="1200" dirty="0">
                          <a:solidFill>
                            <a:srgbClr val="000000"/>
                          </a:solidFill>
                          <a:effectLst/>
                          <a:latin typeface="Arial" panose="020B0604020202020204" pitchFamily="34" charset="0"/>
                          <a:ea typeface="+mn-ea"/>
                          <a:cs typeface="Arial" panose="020B0604020202020204" pitchFamily="34" charset="0"/>
                        </a:rPr>
                        <a:t>2%</a:t>
                      </a:r>
                    </a:p>
                  </a:txBody>
                  <a:tcPr marL="6083" marR="6083" marT="6083"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8696B"/>
                    </a:solidFill>
                  </a:tcPr>
                </a:tc>
                <a:tc>
                  <a:txBody>
                    <a:bodyPr/>
                    <a:lstStyle/>
                    <a:p>
                      <a:pPr algn="ctr" fontAlgn="b"/>
                      <a:r>
                        <a:rPr lang="en-GB" sz="1700" b="1" i="0" u="none" strike="noStrike" kern="1200" dirty="0">
                          <a:solidFill>
                            <a:srgbClr val="000000"/>
                          </a:solidFill>
                          <a:effectLst/>
                          <a:latin typeface="Arial" panose="020B0604020202020204" pitchFamily="34" charset="0"/>
                          <a:ea typeface="+mn-ea"/>
                          <a:cs typeface="Arial" panose="020B0604020202020204" pitchFamily="34" charset="0"/>
                        </a:rPr>
                        <a:t>3%</a:t>
                      </a:r>
                    </a:p>
                  </a:txBody>
                  <a:tcPr marL="6083" marR="6083" marT="6083"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98971"/>
                    </a:solidFill>
                  </a:tcPr>
                </a:tc>
                <a:extLst>
                  <a:ext uri="{0D108BD9-81ED-4DB2-BD59-A6C34878D82A}">
                    <a16:rowId xmlns:a16="http://schemas.microsoft.com/office/drawing/2014/main" val="2694017725"/>
                  </a:ext>
                </a:extLst>
              </a:tr>
              <a:tr h="888154">
                <a:tc>
                  <a:txBody>
                    <a:bodyPr/>
                    <a:lstStyle/>
                    <a:p>
                      <a:pPr algn="ctr" fontAlgn="b"/>
                      <a:r>
                        <a:rPr lang="en-GB" sz="1600" b="1" i="0" u="none" strike="noStrike" kern="1200" dirty="0">
                          <a:solidFill>
                            <a:srgbClr val="000000"/>
                          </a:solidFill>
                          <a:effectLst/>
                          <a:latin typeface="Arial" panose="020B0604020202020204" pitchFamily="34" charset="0"/>
                          <a:ea typeface="+mn-ea"/>
                          <a:cs typeface="Arial" panose="020B0604020202020204" pitchFamily="34" charset="0"/>
                        </a:rPr>
                        <a:t>Makes you feel emotional  </a:t>
                      </a:r>
                    </a:p>
                  </a:txBody>
                  <a:tcPr marL="6083" marR="6083" marT="6083" marB="0" anchor="ctr">
                    <a:lnL>
                      <a:noFill/>
                    </a:lnL>
                    <a:lnR w="6350" cap="flat" cmpd="sng" algn="ctr">
                      <a:solidFill>
                        <a:schemeClr val="tx1"/>
                      </a:solidFill>
                      <a:prstDash val="solid"/>
                      <a:round/>
                      <a:headEnd type="none" w="med" len="med"/>
                      <a:tailEnd type="none" w="med" len="med"/>
                    </a:lnR>
                    <a:lnT>
                      <a:noFill/>
                    </a:lnT>
                    <a:lnB>
                      <a:noFill/>
                    </a:lnB>
                  </a:tcPr>
                </a:tc>
                <a:tc>
                  <a:txBody>
                    <a:bodyPr/>
                    <a:lstStyle/>
                    <a:p>
                      <a:pPr algn="ctr" fontAlgn="b"/>
                      <a:r>
                        <a:rPr lang="en-GB" sz="1700" b="1" i="0" u="none" strike="noStrike" kern="1200" dirty="0">
                          <a:solidFill>
                            <a:srgbClr val="000000"/>
                          </a:solidFill>
                          <a:effectLst/>
                          <a:latin typeface="Arial" panose="020B0604020202020204" pitchFamily="34" charset="0"/>
                          <a:ea typeface="+mn-ea"/>
                          <a:cs typeface="Arial" panose="020B0604020202020204" pitchFamily="34" charset="0"/>
                        </a:rPr>
                        <a:t>47%</a:t>
                      </a:r>
                    </a:p>
                  </a:txBody>
                  <a:tcPr marL="6083" marR="6083" marT="6083"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63BE7B"/>
                    </a:solidFill>
                  </a:tcPr>
                </a:tc>
                <a:tc>
                  <a:txBody>
                    <a:bodyPr/>
                    <a:lstStyle/>
                    <a:p>
                      <a:pPr algn="ctr" fontAlgn="b"/>
                      <a:r>
                        <a:rPr lang="en-GB" sz="1700" b="1" i="0" u="none" strike="noStrike" kern="1200" dirty="0">
                          <a:solidFill>
                            <a:srgbClr val="000000"/>
                          </a:solidFill>
                          <a:effectLst/>
                          <a:latin typeface="Arial" panose="020B0604020202020204" pitchFamily="34" charset="0"/>
                          <a:ea typeface="+mn-ea"/>
                          <a:cs typeface="Arial" panose="020B0604020202020204" pitchFamily="34" charset="0"/>
                        </a:rPr>
                        <a:t>17%</a:t>
                      </a:r>
                    </a:p>
                  </a:txBody>
                  <a:tcPr marL="6083" marR="6083" marT="6083"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D6DF82"/>
                    </a:solidFill>
                  </a:tcPr>
                </a:tc>
                <a:tc>
                  <a:txBody>
                    <a:bodyPr/>
                    <a:lstStyle/>
                    <a:p>
                      <a:pPr algn="ctr" fontAlgn="b"/>
                      <a:r>
                        <a:rPr lang="en-GB" sz="1700" b="1" i="0" u="none" strike="noStrike" kern="1200" dirty="0">
                          <a:solidFill>
                            <a:srgbClr val="000000"/>
                          </a:solidFill>
                          <a:effectLst/>
                          <a:latin typeface="Arial" panose="020B0604020202020204" pitchFamily="34" charset="0"/>
                          <a:ea typeface="+mn-ea"/>
                          <a:cs typeface="Arial" panose="020B0604020202020204" pitchFamily="34" charset="0"/>
                        </a:rPr>
                        <a:t>6%</a:t>
                      </a:r>
                    </a:p>
                  </a:txBody>
                  <a:tcPr marL="6083" marR="6083" marT="6083"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FEB84"/>
                    </a:solidFill>
                  </a:tcPr>
                </a:tc>
                <a:tc>
                  <a:txBody>
                    <a:bodyPr/>
                    <a:lstStyle/>
                    <a:p>
                      <a:pPr algn="ctr" fontAlgn="b"/>
                      <a:r>
                        <a:rPr lang="en-GB" sz="1700" b="1" i="0" u="none" strike="noStrike" kern="1200" dirty="0">
                          <a:solidFill>
                            <a:srgbClr val="000000"/>
                          </a:solidFill>
                          <a:effectLst/>
                          <a:latin typeface="Arial" panose="020B0604020202020204" pitchFamily="34" charset="0"/>
                          <a:ea typeface="+mn-ea"/>
                          <a:cs typeface="Arial" panose="020B0604020202020204" pitchFamily="34" charset="0"/>
                        </a:rPr>
                        <a:t>10%</a:t>
                      </a:r>
                    </a:p>
                  </a:txBody>
                  <a:tcPr marL="6083" marR="6083" marT="6083"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0E784"/>
                    </a:solidFill>
                  </a:tcPr>
                </a:tc>
                <a:tc>
                  <a:txBody>
                    <a:bodyPr/>
                    <a:lstStyle/>
                    <a:p>
                      <a:pPr algn="ctr" fontAlgn="b"/>
                      <a:r>
                        <a:rPr lang="en-GB" sz="1700" b="1" i="0" u="none" strike="noStrike" kern="1200" dirty="0">
                          <a:solidFill>
                            <a:srgbClr val="000000"/>
                          </a:solidFill>
                          <a:effectLst/>
                          <a:latin typeface="Arial" panose="020B0604020202020204" pitchFamily="34" charset="0"/>
                          <a:ea typeface="+mn-ea"/>
                          <a:cs typeface="Arial" panose="020B0604020202020204" pitchFamily="34" charset="0"/>
                        </a:rPr>
                        <a:t>15%</a:t>
                      </a:r>
                    </a:p>
                  </a:txBody>
                  <a:tcPr marL="6083" marR="6083" marT="6083"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DDE283"/>
                    </a:solidFill>
                  </a:tcPr>
                </a:tc>
                <a:tc>
                  <a:txBody>
                    <a:bodyPr/>
                    <a:lstStyle/>
                    <a:p>
                      <a:pPr algn="ctr" fontAlgn="b"/>
                      <a:r>
                        <a:rPr lang="en-GB" sz="1700" b="1" i="0" u="none" strike="noStrike" kern="1200" dirty="0">
                          <a:solidFill>
                            <a:srgbClr val="000000"/>
                          </a:solidFill>
                          <a:effectLst/>
                          <a:latin typeface="Arial" panose="020B0604020202020204" pitchFamily="34" charset="0"/>
                          <a:ea typeface="+mn-ea"/>
                          <a:cs typeface="Arial" panose="020B0604020202020204" pitchFamily="34" charset="0"/>
                        </a:rPr>
                        <a:t>5%</a:t>
                      </a:r>
                    </a:p>
                  </a:txBody>
                  <a:tcPr marL="6083" marR="6083" marT="6083"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DCA7D"/>
                    </a:solidFill>
                  </a:tcPr>
                </a:tc>
                <a:tc>
                  <a:txBody>
                    <a:bodyPr/>
                    <a:lstStyle/>
                    <a:p>
                      <a:pPr algn="ctr" fontAlgn="b"/>
                      <a:r>
                        <a:rPr lang="en-GB" sz="1700" b="1" i="0" u="none" strike="noStrike" kern="1200" dirty="0">
                          <a:solidFill>
                            <a:srgbClr val="000000"/>
                          </a:solidFill>
                          <a:effectLst/>
                          <a:latin typeface="Arial" panose="020B0604020202020204" pitchFamily="34" charset="0"/>
                          <a:ea typeface="+mn-ea"/>
                          <a:cs typeface="Arial" panose="020B0604020202020204" pitchFamily="34" charset="0"/>
                        </a:rPr>
                        <a:t>3%</a:t>
                      </a:r>
                    </a:p>
                  </a:txBody>
                  <a:tcPr marL="6083" marR="6083" marT="6083"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98971"/>
                    </a:solidFill>
                  </a:tcPr>
                </a:tc>
                <a:tc>
                  <a:txBody>
                    <a:bodyPr/>
                    <a:lstStyle/>
                    <a:p>
                      <a:pPr algn="ctr" fontAlgn="b"/>
                      <a:r>
                        <a:rPr lang="en-GB" sz="1700" b="1" i="0" u="none" strike="noStrike" kern="1200" dirty="0">
                          <a:solidFill>
                            <a:srgbClr val="000000"/>
                          </a:solidFill>
                          <a:effectLst/>
                          <a:latin typeface="Arial" panose="020B0604020202020204" pitchFamily="34" charset="0"/>
                          <a:ea typeface="+mn-ea"/>
                          <a:cs typeface="Arial" panose="020B0604020202020204" pitchFamily="34" charset="0"/>
                        </a:rPr>
                        <a:t>9%</a:t>
                      </a:r>
                    </a:p>
                  </a:txBody>
                  <a:tcPr marL="6083" marR="6083" marT="6083"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4E884"/>
                    </a:solidFill>
                  </a:tcPr>
                </a:tc>
                <a:tc>
                  <a:txBody>
                    <a:bodyPr/>
                    <a:lstStyle/>
                    <a:p>
                      <a:pPr algn="ctr" fontAlgn="b"/>
                      <a:r>
                        <a:rPr lang="en-GB" sz="1700" b="1" i="0" u="none" strike="noStrike" kern="1200">
                          <a:solidFill>
                            <a:srgbClr val="000000"/>
                          </a:solidFill>
                          <a:effectLst/>
                          <a:latin typeface="Arial" panose="020B0604020202020204" pitchFamily="34" charset="0"/>
                          <a:ea typeface="+mn-ea"/>
                          <a:cs typeface="Arial" panose="020B0604020202020204" pitchFamily="34" charset="0"/>
                        </a:rPr>
                        <a:t>4%</a:t>
                      </a:r>
                    </a:p>
                  </a:txBody>
                  <a:tcPr marL="6083" marR="6083" marT="6083"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BAA77"/>
                    </a:solidFill>
                  </a:tcPr>
                </a:tc>
                <a:tc>
                  <a:txBody>
                    <a:bodyPr/>
                    <a:lstStyle/>
                    <a:p>
                      <a:pPr algn="ctr" fontAlgn="b"/>
                      <a:r>
                        <a:rPr lang="en-GB" sz="1700" b="1" i="0" u="none" strike="noStrike" kern="1200">
                          <a:solidFill>
                            <a:srgbClr val="000000"/>
                          </a:solidFill>
                          <a:effectLst/>
                          <a:latin typeface="Arial" panose="020B0604020202020204" pitchFamily="34" charset="0"/>
                          <a:ea typeface="+mn-ea"/>
                          <a:cs typeface="Arial" panose="020B0604020202020204" pitchFamily="34" charset="0"/>
                        </a:rPr>
                        <a:t>2%</a:t>
                      </a:r>
                    </a:p>
                  </a:txBody>
                  <a:tcPr marL="6083" marR="6083" marT="6083"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8696B"/>
                    </a:solidFill>
                  </a:tcPr>
                </a:tc>
                <a:tc>
                  <a:txBody>
                    <a:bodyPr/>
                    <a:lstStyle/>
                    <a:p>
                      <a:pPr algn="ctr" fontAlgn="b"/>
                      <a:r>
                        <a:rPr lang="en-GB" sz="1700" b="1" i="0" u="none" strike="noStrike" kern="1200" dirty="0">
                          <a:solidFill>
                            <a:srgbClr val="000000"/>
                          </a:solidFill>
                          <a:effectLst/>
                          <a:latin typeface="Arial" panose="020B0604020202020204" pitchFamily="34" charset="0"/>
                          <a:ea typeface="+mn-ea"/>
                          <a:cs typeface="Arial" panose="020B0604020202020204" pitchFamily="34" charset="0"/>
                        </a:rPr>
                        <a:t>2%</a:t>
                      </a:r>
                    </a:p>
                  </a:txBody>
                  <a:tcPr marL="6083" marR="6083" marT="6083"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8696B"/>
                    </a:solidFill>
                  </a:tcPr>
                </a:tc>
                <a:extLst>
                  <a:ext uri="{0D108BD9-81ED-4DB2-BD59-A6C34878D82A}">
                    <a16:rowId xmlns:a16="http://schemas.microsoft.com/office/drawing/2014/main" val="724907289"/>
                  </a:ext>
                </a:extLst>
              </a:tr>
              <a:tr h="888154">
                <a:tc>
                  <a:txBody>
                    <a:bodyPr/>
                    <a:lstStyle/>
                    <a:p>
                      <a:pPr algn="ctr" fontAlgn="b"/>
                      <a:r>
                        <a:rPr lang="en-GB" sz="1600" b="1" i="0" u="none" strike="noStrike" kern="1200" dirty="0">
                          <a:solidFill>
                            <a:srgbClr val="000000"/>
                          </a:solidFill>
                          <a:effectLst/>
                          <a:latin typeface="Arial" panose="020B0604020202020204" pitchFamily="34" charset="0"/>
                          <a:ea typeface="+mn-ea"/>
                          <a:cs typeface="Arial" panose="020B0604020202020204" pitchFamily="34" charset="0"/>
                        </a:rPr>
                        <a:t>You like</a:t>
                      </a:r>
                    </a:p>
                  </a:txBody>
                  <a:tcPr marL="6083" marR="6083" marT="6083" marB="0" anchor="ctr">
                    <a:lnL>
                      <a:noFill/>
                    </a:lnL>
                    <a:lnR w="6350" cap="flat" cmpd="sng" algn="ctr">
                      <a:solidFill>
                        <a:schemeClr val="tx1"/>
                      </a:solidFill>
                      <a:prstDash val="solid"/>
                      <a:round/>
                      <a:headEnd type="none" w="med" len="med"/>
                      <a:tailEnd type="none" w="med" len="med"/>
                    </a:lnR>
                    <a:lnT>
                      <a:noFill/>
                    </a:lnT>
                    <a:lnB>
                      <a:noFill/>
                    </a:lnB>
                  </a:tcPr>
                </a:tc>
                <a:tc>
                  <a:txBody>
                    <a:bodyPr/>
                    <a:lstStyle/>
                    <a:p>
                      <a:pPr algn="ctr" fontAlgn="b"/>
                      <a:r>
                        <a:rPr lang="en-GB" sz="1700" b="1" i="0" u="none" strike="noStrike" kern="1200">
                          <a:solidFill>
                            <a:srgbClr val="000000"/>
                          </a:solidFill>
                          <a:effectLst/>
                          <a:latin typeface="Arial" panose="020B0604020202020204" pitchFamily="34" charset="0"/>
                          <a:ea typeface="+mn-ea"/>
                          <a:cs typeface="Arial" panose="020B0604020202020204" pitchFamily="34" charset="0"/>
                        </a:rPr>
                        <a:t>40%</a:t>
                      </a:r>
                    </a:p>
                  </a:txBody>
                  <a:tcPr marL="6083" marR="6083" marT="6083"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63BE7B"/>
                    </a:solidFill>
                  </a:tcPr>
                </a:tc>
                <a:tc>
                  <a:txBody>
                    <a:bodyPr/>
                    <a:lstStyle/>
                    <a:p>
                      <a:pPr algn="ctr" fontAlgn="b"/>
                      <a:r>
                        <a:rPr lang="en-GB" sz="1700" b="1" i="0" u="none" strike="noStrike" kern="1200">
                          <a:solidFill>
                            <a:srgbClr val="000000"/>
                          </a:solidFill>
                          <a:effectLst/>
                          <a:latin typeface="Arial" panose="020B0604020202020204" pitchFamily="34" charset="0"/>
                          <a:ea typeface="+mn-ea"/>
                          <a:cs typeface="Arial" panose="020B0604020202020204" pitchFamily="34" charset="0"/>
                        </a:rPr>
                        <a:t>27%</a:t>
                      </a:r>
                    </a:p>
                  </a:txBody>
                  <a:tcPr marL="6083" marR="6083" marT="6083"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ACD380"/>
                    </a:solidFill>
                  </a:tcPr>
                </a:tc>
                <a:tc>
                  <a:txBody>
                    <a:bodyPr/>
                    <a:lstStyle/>
                    <a:p>
                      <a:pPr algn="ctr" fontAlgn="b"/>
                      <a:r>
                        <a:rPr lang="en-GB" sz="1700" b="1" i="0" u="none" strike="noStrike" kern="1200">
                          <a:solidFill>
                            <a:srgbClr val="000000"/>
                          </a:solidFill>
                          <a:effectLst/>
                          <a:latin typeface="Arial" panose="020B0604020202020204" pitchFamily="34" charset="0"/>
                          <a:ea typeface="+mn-ea"/>
                          <a:cs typeface="Arial" panose="020B0604020202020204" pitchFamily="34" charset="0"/>
                        </a:rPr>
                        <a:t>10%</a:t>
                      </a:r>
                    </a:p>
                  </a:txBody>
                  <a:tcPr marL="6083" marR="6083" marT="6083"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DCA7D"/>
                    </a:solidFill>
                  </a:tcPr>
                </a:tc>
                <a:tc>
                  <a:txBody>
                    <a:bodyPr/>
                    <a:lstStyle/>
                    <a:p>
                      <a:pPr algn="ctr" fontAlgn="b"/>
                      <a:r>
                        <a:rPr lang="en-GB" sz="1700" b="1" i="0" u="none" strike="noStrike" kern="1200" dirty="0">
                          <a:solidFill>
                            <a:srgbClr val="000000"/>
                          </a:solidFill>
                          <a:effectLst/>
                          <a:latin typeface="Arial" panose="020B0604020202020204" pitchFamily="34" charset="0"/>
                          <a:ea typeface="+mn-ea"/>
                          <a:cs typeface="Arial" panose="020B0604020202020204" pitchFamily="34" charset="0"/>
                        </a:rPr>
                        <a:t>12%</a:t>
                      </a:r>
                    </a:p>
                  </a:txBody>
                  <a:tcPr marL="6083" marR="6083" marT="6083"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FEB84"/>
                    </a:solidFill>
                  </a:tcPr>
                </a:tc>
                <a:tc>
                  <a:txBody>
                    <a:bodyPr/>
                    <a:lstStyle/>
                    <a:p>
                      <a:pPr algn="ctr" fontAlgn="b"/>
                      <a:r>
                        <a:rPr lang="en-GB" sz="1700" b="1" i="0" u="none" strike="noStrike" kern="1200" dirty="0">
                          <a:solidFill>
                            <a:srgbClr val="000000"/>
                          </a:solidFill>
                          <a:effectLst/>
                          <a:latin typeface="Arial" panose="020B0604020202020204" pitchFamily="34" charset="0"/>
                          <a:ea typeface="+mn-ea"/>
                          <a:cs typeface="Arial" panose="020B0604020202020204" pitchFamily="34" charset="0"/>
                        </a:rPr>
                        <a:t>14%</a:t>
                      </a:r>
                    </a:p>
                  </a:txBody>
                  <a:tcPr marL="6083" marR="6083" marT="6083"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4E884"/>
                    </a:solidFill>
                  </a:tcPr>
                </a:tc>
                <a:tc>
                  <a:txBody>
                    <a:bodyPr/>
                    <a:lstStyle/>
                    <a:p>
                      <a:pPr algn="ctr" fontAlgn="b"/>
                      <a:r>
                        <a:rPr lang="en-GB" sz="1700" b="1" i="0" u="none" strike="noStrike" kern="1200" dirty="0">
                          <a:solidFill>
                            <a:srgbClr val="000000"/>
                          </a:solidFill>
                          <a:effectLst/>
                          <a:latin typeface="Arial" panose="020B0604020202020204" pitchFamily="34" charset="0"/>
                          <a:ea typeface="+mn-ea"/>
                          <a:cs typeface="Arial" panose="020B0604020202020204" pitchFamily="34" charset="0"/>
                        </a:rPr>
                        <a:t>15%</a:t>
                      </a:r>
                    </a:p>
                  </a:txBody>
                  <a:tcPr marL="6083" marR="6083" marT="6083"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EFE784"/>
                    </a:solidFill>
                  </a:tcPr>
                </a:tc>
                <a:tc>
                  <a:txBody>
                    <a:bodyPr/>
                    <a:lstStyle/>
                    <a:p>
                      <a:pPr algn="ctr" fontAlgn="b"/>
                      <a:r>
                        <a:rPr lang="en-GB" sz="1700" b="1" i="0" u="none" strike="noStrike" kern="1200" dirty="0">
                          <a:solidFill>
                            <a:srgbClr val="000000"/>
                          </a:solidFill>
                          <a:effectLst/>
                          <a:latin typeface="Arial" panose="020B0604020202020204" pitchFamily="34" charset="0"/>
                          <a:ea typeface="+mn-ea"/>
                          <a:cs typeface="Arial" panose="020B0604020202020204" pitchFamily="34" charset="0"/>
                        </a:rPr>
                        <a:t>8%</a:t>
                      </a:r>
                    </a:p>
                  </a:txBody>
                  <a:tcPr marL="6083" marR="6083" marT="6083"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BAA77"/>
                    </a:solidFill>
                  </a:tcPr>
                </a:tc>
                <a:tc>
                  <a:txBody>
                    <a:bodyPr/>
                    <a:lstStyle/>
                    <a:p>
                      <a:pPr algn="ctr" fontAlgn="b"/>
                      <a:r>
                        <a:rPr lang="en-GB" sz="1700" b="1" i="0" u="none" strike="noStrike" kern="1200" dirty="0">
                          <a:solidFill>
                            <a:srgbClr val="000000"/>
                          </a:solidFill>
                          <a:effectLst/>
                          <a:latin typeface="Arial" panose="020B0604020202020204" pitchFamily="34" charset="0"/>
                          <a:ea typeface="+mn-ea"/>
                          <a:cs typeface="Arial" panose="020B0604020202020204" pitchFamily="34" charset="0"/>
                        </a:rPr>
                        <a:t>12%</a:t>
                      </a:r>
                    </a:p>
                  </a:txBody>
                  <a:tcPr marL="6083" marR="6083" marT="6083"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FEB84"/>
                    </a:solidFill>
                  </a:tcPr>
                </a:tc>
                <a:tc>
                  <a:txBody>
                    <a:bodyPr/>
                    <a:lstStyle/>
                    <a:p>
                      <a:pPr algn="ctr" fontAlgn="b"/>
                      <a:r>
                        <a:rPr lang="en-GB" sz="1700" b="1" i="0" u="none" strike="noStrike" kern="1200" dirty="0">
                          <a:solidFill>
                            <a:srgbClr val="000000"/>
                          </a:solidFill>
                          <a:effectLst/>
                          <a:latin typeface="Arial" panose="020B0604020202020204" pitchFamily="34" charset="0"/>
                          <a:ea typeface="+mn-ea"/>
                          <a:cs typeface="Arial" panose="020B0604020202020204" pitchFamily="34" charset="0"/>
                        </a:rPr>
                        <a:t>14%</a:t>
                      </a:r>
                    </a:p>
                  </a:txBody>
                  <a:tcPr marL="6083" marR="6083" marT="6083"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4E884"/>
                    </a:solidFill>
                  </a:tcPr>
                </a:tc>
                <a:tc>
                  <a:txBody>
                    <a:bodyPr/>
                    <a:lstStyle/>
                    <a:p>
                      <a:pPr algn="ctr" fontAlgn="b"/>
                      <a:r>
                        <a:rPr lang="en-GB" sz="1700" b="1" i="0" u="none" strike="noStrike" kern="1200" dirty="0">
                          <a:solidFill>
                            <a:srgbClr val="000000"/>
                          </a:solidFill>
                          <a:effectLst/>
                          <a:latin typeface="Arial" panose="020B0604020202020204" pitchFamily="34" charset="0"/>
                          <a:ea typeface="+mn-ea"/>
                          <a:cs typeface="Arial" panose="020B0604020202020204" pitchFamily="34" charset="0"/>
                        </a:rPr>
                        <a:t>4%</a:t>
                      </a:r>
                    </a:p>
                  </a:txBody>
                  <a:tcPr marL="6083" marR="6083" marT="6083"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8696B"/>
                    </a:solidFill>
                  </a:tcPr>
                </a:tc>
                <a:tc>
                  <a:txBody>
                    <a:bodyPr/>
                    <a:lstStyle/>
                    <a:p>
                      <a:pPr algn="ctr" fontAlgn="b"/>
                      <a:r>
                        <a:rPr lang="en-GB" sz="1700" b="1" i="0" u="none" strike="noStrike" kern="1200" dirty="0">
                          <a:solidFill>
                            <a:srgbClr val="000000"/>
                          </a:solidFill>
                          <a:effectLst/>
                          <a:latin typeface="Arial" panose="020B0604020202020204" pitchFamily="34" charset="0"/>
                          <a:ea typeface="+mn-ea"/>
                          <a:cs typeface="Arial" panose="020B0604020202020204" pitchFamily="34" charset="0"/>
                        </a:rPr>
                        <a:t>4%</a:t>
                      </a:r>
                    </a:p>
                  </a:txBody>
                  <a:tcPr marL="6083" marR="6083" marT="6083"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8696B"/>
                    </a:solidFill>
                  </a:tcPr>
                </a:tc>
                <a:extLst>
                  <a:ext uri="{0D108BD9-81ED-4DB2-BD59-A6C34878D82A}">
                    <a16:rowId xmlns:a16="http://schemas.microsoft.com/office/drawing/2014/main" val="1204686619"/>
                  </a:ext>
                </a:extLst>
              </a:tr>
            </a:tbl>
          </a:graphicData>
        </a:graphic>
      </p:graphicFrame>
      <p:sp>
        <p:nvSpPr>
          <p:cNvPr id="6" name="Freeform 30">
            <a:extLst>
              <a:ext uri="{FF2B5EF4-FFF2-40B4-BE49-F238E27FC236}">
                <a16:creationId xmlns:a16="http://schemas.microsoft.com/office/drawing/2014/main" id="{C388BD00-B467-C215-07E3-7823335D6176}"/>
              </a:ext>
            </a:extLst>
          </p:cNvPr>
          <p:cNvSpPr>
            <a:spLocks noEditPoints="1"/>
          </p:cNvSpPr>
          <p:nvPr/>
        </p:nvSpPr>
        <p:spPr bwMode="auto">
          <a:xfrm>
            <a:off x="8522326" y="1851308"/>
            <a:ext cx="429352" cy="388777"/>
          </a:xfrm>
          <a:custGeom>
            <a:avLst/>
            <a:gdLst>
              <a:gd name="T0" fmla="*/ 4153 w 6558"/>
              <a:gd name="T1" fmla="*/ 4801 h 5682"/>
              <a:gd name="T2" fmla="*/ 3354 w 6558"/>
              <a:gd name="T3" fmla="*/ 4750 h 5682"/>
              <a:gd name="T4" fmla="*/ 3085 w 6558"/>
              <a:gd name="T5" fmla="*/ 4674 h 5682"/>
              <a:gd name="T6" fmla="*/ 1981 w 6558"/>
              <a:gd name="T7" fmla="*/ 4829 h 5682"/>
              <a:gd name="T8" fmla="*/ 1953 w 6558"/>
              <a:gd name="T9" fmla="*/ 4660 h 5682"/>
              <a:gd name="T10" fmla="*/ 3974 w 6558"/>
              <a:gd name="T11" fmla="*/ 4336 h 5682"/>
              <a:gd name="T12" fmla="*/ 3358 w 6558"/>
              <a:gd name="T13" fmla="*/ 4336 h 5682"/>
              <a:gd name="T14" fmla="*/ 2747 w 6558"/>
              <a:gd name="T15" fmla="*/ 4221 h 5682"/>
              <a:gd name="T16" fmla="*/ 2721 w 6558"/>
              <a:gd name="T17" fmla="*/ 4388 h 5682"/>
              <a:gd name="T18" fmla="*/ 1929 w 6558"/>
              <a:gd name="T19" fmla="*/ 4233 h 5682"/>
              <a:gd name="T20" fmla="*/ 5229 w 6558"/>
              <a:gd name="T21" fmla="*/ 3783 h 5682"/>
              <a:gd name="T22" fmla="*/ 5281 w 6558"/>
              <a:gd name="T23" fmla="*/ 4813 h 5682"/>
              <a:gd name="T24" fmla="*/ 4394 w 6558"/>
              <a:gd name="T25" fmla="*/ 3871 h 5682"/>
              <a:gd name="T26" fmla="*/ 4135 w 6558"/>
              <a:gd name="T27" fmla="*/ 3797 h 5682"/>
              <a:gd name="T28" fmla="*/ 3441 w 6558"/>
              <a:gd name="T29" fmla="*/ 3954 h 5682"/>
              <a:gd name="T30" fmla="*/ 3413 w 6558"/>
              <a:gd name="T31" fmla="*/ 3785 h 5682"/>
              <a:gd name="T32" fmla="*/ 3115 w 6558"/>
              <a:gd name="T33" fmla="*/ 3889 h 5682"/>
              <a:gd name="T34" fmla="*/ 1900 w 6558"/>
              <a:gd name="T35" fmla="*/ 3889 h 5682"/>
              <a:gd name="T36" fmla="*/ 4959 w 6558"/>
              <a:gd name="T37" fmla="*/ 3344 h 5682"/>
              <a:gd name="T38" fmla="*/ 4933 w 6558"/>
              <a:gd name="T39" fmla="*/ 3513 h 5682"/>
              <a:gd name="T40" fmla="*/ 4430 w 6558"/>
              <a:gd name="T41" fmla="*/ 3356 h 5682"/>
              <a:gd name="T42" fmla="*/ 3978 w 6558"/>
              <a:gd name="T43" fmla="*/ 3426 h 5682"/>
              <a:gd name="T44" fmla="*/ 3370 w 6558"/>
              <a:gd name="T45" fmla="*/ 3477 h 5682"/>
              <a:gd name="T46" fmla="*/ 2721 w 6558"/>
              <a:gd name="T47" fmla="*/ 3334 h 5682"/>
              <a:gd name="T48" fmla="*/ 2747 w 6558"/>
              <a:gd name="T49" fmla="*/ 3503 h 5682"/>
              <a:gd name="T50" fmla="*/ 1912 w 6558"/>
              <a:gd name="T51" fmla="*/ 3368 h 5682"/>
              <a:gd name="T52" fmla="*/ 4479 w 6558"/>
              <a:gd name="T53" fmla="*/ 2899 h 5682"/>
              <a:gd name="T54" fmla="*/ 5213 w 6558"/>
              <a:gd name="T55" fmla="*/ 3056 h 5682"/>
              <a:gd name="T56" fmla="*/ 4398 w 6558"/>
              <a:gd name="T57" fmla="*/ 2958 h 5682"/>
              <a:gd name="T58" fmla="*/ 4193 w 6558"/>
              <a:gd name="T59" fmla="*/ 2934 h 5682"/>
              <a:gd name="T60" fmla="*/ 3413 w 6558"/>
              <a:gd name="T61" fmla="*/ 3068 h 5682"/>
              <a:gd name="T62" fmla="*/ 3441 w 6558"/>
              <a:gd name="T63" fmla="*/ 2899 h 5682"/>
              <a:gd name="T64" fmla="*/ 3085 w 6558"/>
              <a:gd name="T65" fmla="*/ 3030 h 5682"/>
              <a:gd name="T66" fmla="*/ 1894 w 6558"/>
              <a:gd name="T67" fmla="*/ 2978 h 5682"/>
              <a:gd name="T68" fmla="*/ 1609 w 6558"/>
              <a:gd name="T69" fmla="*/ 2909 h 5682"/>
              <a:gd name="T70" fmla="*/ 1557 w 6558"/>
              <a:gd name="T71" fmla="*/ 4829 h 5682"/>
              <a:gd name="T72" fmla="*/ 489 w 6558"/>
              <a:gd name="T73" fmla="*/ 2928 h 5682"/>
              <a:gd name="T74" fmla="*/ 4991 w 6558"/>
              <a:gd name="T75" fmla="*/ 2340 h 5682"/>
              <a:gd name="T76" fmla="*/ 3415 w 6558"/>
              <a:gd name="T77" fmla="*/ 2437 h 5682"/>
              <a:gd name="T78" fmla="*/ 3467 w 6558"/>
              <a:gd name="T79" fmla="*/ 1839 h 5682"/>
              <a:gd name="T80" fmla="*/ 5142 w 6558"/>
              <a:gd name="T81" fmla="*/ 1996 h 5682"/>
              <a:gd name="T82" fmla="*/ 3383 w 6558"/>
              <a:gd name="T83" fmla="*/ 1899 h 5682"/>
              <a:gd name="T84" fmla="*/ 4979 w 6558"/>
              <a:gd name="T85" fmla="*/ 1433 h 5682"/>
              <a:gd name="T86" fmla="*/ 3439 w 6558"/>
              <a:gd name="T87" fmla="*/ 1567 h 5682"/>
              <a:gd name="T88" fmla="*/ 3467 w 6558"/>
              <a:gd name="T89" fmla="*/ 1400 h 5682"/>
              <a:gd name="T90" fmla="*/ 5850 w 6558"/>
              <a:gd name="T91" fmla="*/ 5459 h 5682"/>
              <a:gd name="T92" fmla="*/ 6335 w 6558"/>
              <a:gd name="T93" fmla="*/ 5332 h 5682"/>
              <a:gd name="T94" fmla="*/ 4764 w 6558"/>
              <a:gd name="T95" fmla="*/ 994 h 5682"/>
              <a:gd name="T96" fmla="*/ 3439 w 6558"/>
              <a:gd name="T97" fmla="*/ 1127 h 5682"/>
              <a:gd name="T98" fmla="*/ 3467 w 6558"/>
              <a:gd name="T99" fmla="*/ 958 h 5682"/>
              <a:gd name="T100" fmla="*/ 5142 w 6558"/>
              <a:gd name="T101" fmla="*/ 533 h 5682"/>
              <a:gd name="T102" fmla="*/ 3467 w 6558"/>
              <a:gd name="T103" fmla="*/ 690 h 5682"/>
              <a:gd name="T104" fmla="*/ 3439 w 6558"/>
              <a:gd name="T105" fmla="*/ 521 h 5682"/>
              <a:gd name="T106" fmla="*/ 3173 w 6558"/>
              <a:gd name="T107" fmla="*/ 2368 h 5682"/>
              <a:gd name="T108" fmla="*/ 489 w 6558"/>
              <a:gd name="T109" fmla="*/ 2420 h 5682"/>
              <a:gd name="T110" fmla="*/ 173 w 6558"/>
              <a:gd name="T111" fmla="*/ 173 h 5682"/>
              <a:gd name="T112" fmla="*/ 489 w 6558"/>
              <a:gd name="T113" fmla="*/ 5485 h 5682"/>
              <a:gd name="T114" fmla="*/ 5500 w 6558"/>
              <a:gd name="T115" fmla="*/ 173 h 5682"/>
              <a:gd name="T116" fmla="*/ 5673 w 6558"/>
              <a:gd name="T117" fmla="*/ 795 h 5682"/>
              <a:gd name="T118" fmla="*/ 6552 w 6558"/>
              <a:gd name="T119" fmla="*/ 5231 h 5682"/>
              <a:gd name="T120" fmla="*/ 6107 w 6558"/>
              <a:gd name="T121" fmla="*/ 5676 h 5682"/>
              <a:gd name="T122" fmla="*/ 314 w 6558"/>
              <a:gd name="T123" fmla="*/ 5595 h 5682"/>
              <a:gd name="T124" fmla="*/ 0 w 6558"/>
              <a:gd name="T125" fmla="*/ 87 h 56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6558" h="5682">
                <a:moveTo>
                  <a:pt x="3441" y="4662"/>
                </a:moveTo>
                <a:lnTo>
                  <a:pt x="4084" y="4662"/>
                </a:lnTo>
                <a:lnTo>
                  <a:pt x="4111" y="4668"/>
                </a:lnTo>
                <a:lnTo>
                  <a:pt x="4135" y="4680"/>
                </a:lnTo>
                <a:lnTo>
                  <a:pt x="4153" y="4698"/>
                </a:lnTo>
                <a:lnTo>
                  <a:pt x="4165" y="4722"/>
                </a:lnTo>
                <a:lnTo>
                  <a:pt x="4171" y="4750"/>
                </a:lnTo>
                <a:lnTo>
                  <a:pt x="4165" y="4777"/>
                </a:lnTo>
                <a:lnTo>
                  <a:pt x="4153" y="4801"/>
                </a:lnTo>
                <a:lnTo>
                  <a:pt x="4135" y="4819"/>
                </a:lnTo>
                <a:lnTo>
                  <a:pt x="4111" y="4831"/>
                </a:lnTo>
                <a:lnTo>
                  <a:pt x="4084" y="4835"/>
                </a:lnTo>
                <a:lnTo>
                  <a:pt x="3441" y="4835"/>
                </a:lnTo>
                <a:lnTo>
                  <a:pt x="3413" y="4831"/>
                </a:lnTo>
                <a:lnTo>
                  <a:pt x="3389" y="4819"/>
                </a:lnTo>
                <a:lnTo>
                  <a:pt x="3370" y="4801"/>
                </a:lnTo>
                <a:lnTo>
                  <a:pt x="3358" y="4777"/>
                </a:lnTo>
                <a:lnTo>
                  <a:pt x="3354" y="4750"/>
                </a:lnTo>
                <a:lnTo>
                  <a:pt x="3358" y="4722"/>
                </a:lnTo>
                <a:lnTo>
                  <a:pt x="3370" y="4698"/>
                </a:lnTo>
                <a:lnTo>
                  <a:pt x="3389" y="4680"/>
                </a:lnTo>
                <a:lnTo>
                  <a:pt x="3413" y="4668"/>
                </a:lnTo>
                <a:lnTo>
                  <a:pt x="3441" y="4662"/>
                </a:lnTo>
                <a:close/>
                <a:moveTo>
                  <a:pt x="1981" y="4656"/>
                </a:moveTo>
                <a:lnTo>
                  <a:pt x="3033" y="4656"/>
                </a:lnTo>
                <a:lnTo>
                  <a:pt x="3061" y="4660"/>
                </a:lnTo>
                <a:lnTo>
                  <a:pt x="3085" y="4674"/>
                </a:lnTo>
                <a:lnTo>
                  <a:pt x="3103" y="4692"/>
                </a:lnTo>
                <a:lnTo>
                  <a:pt x="3115" y="4716"/>
                </a:lnTo>
                <a:lnTo>
                  <a:pt x="3121" y="4744"/>
                </a:lnTo>
                <a:lnTo>
                  <a:pt x="3115" y="4770"/>
                </a:lnTo>
                <a:lnTo>
                  <a:pt x="3103" y="4793"/>
                </a:lnTo>
                <a:lnTo>
                  <a:pt x="3085" y="4813"/>
                </a:lnTo>
                <a:lnTo>
                  <a:pt x="3061" y="4825"/>
                </a:lnTo>
                <a:lnTo>
                  <a:pt x="3033" y="4829"/>
                </a:lnTo>
                <a:lnTo>
                  <a:pt x="1981" y="4829"/>
                </a:lnTo>
                <a:lnTo>
                  <a:pt x="1953" y="4825"/>
                </a:lnTo>
                <a:lnTo>
                  <a:pt x="1929" y="4813"/>
                </a:lnTo>
                <a:lnTo>
                  <a:pt x="1912" y="4793"/>
                </a:lnTo>
                <a:lnTo>
                  <a:pt x="1900" y="4770"/>
                </a:lnTo>
                <a:lnTo>
                  <a:pt x="1894" y="4744"/>
                </a:lnTo>
                <a:lnTo>
                  <a:pt x="1900" y="4716"/>
                </a:lnTo>
                <a:lnTo>
                  <a:pt x="1912" y="4692"/>
                </a:lnTo>
                <a:lnTo>
                  <a:pt x="1929" y="4674"/>
                </a:lnTo>
                <a:lnTo>
                  <a:pt x="1953" y="4660"/>
                </a:lnTo>
                <a:lnTo>
                  <a:pt x="1981" y="4656"/>
                </a:lnTo>
                <a:close/>
                <a:moveTo>
                  <a:pt x="3441" y="4221"/>
                </a:moveTo>
                <a:lnTo>
                  <a:pt x="3893" y="4221"/>
                </a:lnTo>
                <a:lnTo>
                  <a:pt x="3920" y="4227"/>
                </a:lnTo>
                <a:lnTo>
                  <a:pt x="3942" y="4239"/>
                </a:lnTo>
                <a:lnTo>
                  <a:pt x="3962" y="4257"/>
                </a:lnTo>
                <a:lnTo>
                  <a:pt x="3974" y="4280"/>
                </a:lnTo>
                <a:lnTo>
                  <a:pt x="3978" y="4308"/>
                </a:lnTo>
                <a:lnTo>
                  <a:pt x="3974" y="4336"/>
                </a:lnTo>
                <a:lnTo>
                  <a:pt x="3962" y="4360"/>
                </a:lnTo>
                <a:lnTo>
                  <a:pt x="3942" y="4378"/>
                </a:lnTo>
                <a:lnTo>
                  <a:pt x="3920" y="4390"/>
                </a:lnTo>
                <a:lnTo>
                  <a:pt x="3893" y="4396"/>
                </a:lnTo>
                <a:lnTo>
                  <a:pt x="3441" y="4396"/>
                </a:lnTo>
                <a:lnTo>
                  <a:pt x="3413" y="4390"/>
                </a:lnTo>
                <a:lnTo>
                  <a:pt x="3389" y="4378"/>
                </a:lnTo>
                <a:lnTo>
                  <a:pt x="3370" y="4360"/>
                </a:lnTo>
                <a:lnTo>
                  <a:pt x="3358" y="4336"/>
                </a:lnTo>
                <a:lnTo>
                  <a:pt x="3354" y="4308"/>
                </a:lnTo>
                <a:lnTo>
                  <a:pt x="3358" y="4280"/>
                </a:lnTo>
                <a:lnTo>
                  <a:pt x="3370" y="4257"/>
                </a:lnTo>
                <a:lnTo>
                  <a:pt x="3389" y="4239"/>
                </a:lnTo>
                <a:lnTo>
                  <a:pt x="3413" y="4227"/>
                </a:lnTo>
                <a:lnTo>
                  <a:pt x="3441" y="4221"/>
                </a:lnTo>
                <a:close/>
                <a:moveTo>
                  <a:pt x="1981" y="4215"/>
                </a:moveTo>
                <a:lnTo>
                  <a:pt x="2721" y="4215"/>
                </a:lnTo>
                <a:lnTo>
                  <a:pt x="2747" y="4221"/>
                </a:lnTo>
                <a:lnTo>
                  <a:pt x="2771" y="4233"/>
                </a:lnTo>
                <a:lnTo>
                  <a:pt x="2791" y="4251"/>
                </a:lnTo>
                <a:lnTo>
                  <a:pt x="2803" y="4274"/>
                </a:lnTo>
                <a:lnTo>
                  <a:pt x="2807" y="4302"/>
                </a:lnTo>
                <a:lnTo>
                  <a:pt x="2803" y="4330"/>
                </a:lnTo>
                <a:lnTo>
                  <a:pt x="2791" y="4354"/>
                </a:lnTo>
                <a:lnTo>
                  <a:pt x="2771" y="4372"/>
                </a:lnTo>
                <a:lnTo>
                  <a:pt x="2747" y="4384"/>
                </a:lnTo>
                <a:lnTo>
                  <a:pt x="2721" y="4388"/>
                </a:lnTo>
                <a:lnTo>
                  <a:pt x="1981" y="4388"/>
                </a:lnTo>
                <a:lnTo>
                  <a:pt x="1953" y="4384"/>
                </a:lnTo>
                <a:lnTo>
                  <a:pt x="1929" y="4372"/>
                </a:lnTo>
                <a:lnTo>
                  <a:pt x="1912" y="4354"/>
                </a:lnTo>
                <a:lnTo>
                  <a:pt x="1900" y="4330"/>
                </a:lnTo>
                <a:lnTo>
                  <a:pt x="1894" y="4302"/>
                </a:lnTo>
                <a:lnTo>
                  <a:pt x="1900" y="4274"/>
                </a:lnTo>
                <a:lnTo>
                  <a:pt x="1912" y="4251"/>
                </a:lnTo>
                <a:lnTo>
                  <a:pt x="1929" y="4233"/>
                </a:lnTo>
                <a:lnTo>
                  <a:pt x="1953" y="4221"/>
                </a:lnTo>
                <a:lnTo>
                  <a:pt x="1981" y="4215"/>
                </a:lnTo>
                <a:close/>
                <a:moveTo>
                  <a:pt x="4567" y="3956"/>
                </a:moveTo>
                <a:lnTo>
                  <a:pt x="4567" y="4656"/>
                </a:lnTo>
                <a:lnTo>
                  <a:pt x="5144" y="4656"/>
                </a:lnTo>
                <a:lnTo>
                  <a:pt x="5144" y="3956"/>
                </a:lnTo>
                <a:lnTo>
                  <a:pt x="4567" y="3956"/>
                </a:lnTo>
                <a:close/>
                <a:moveTo>
                  <a:pt x="4479" y="3783"/>
                </a:moveTo>
                <a:lnTo>
                  <a:pt x="5229" y="3783"/>
                </a:lnTo>
                <a:lnTo>
                  <a:pt x="5257" y="3787"/>
                </a:lnTo>
                <a:lnTo>
                  <a:pt x="5281" y="3799"/>
                </a:lnTo>
                <a:lnTo>
                  <a:pt x="5301" y="3819"/>
                </a:lnTo>
                <a:lnTo>
                  <a:pt x="5313" y="3843"/>
                </a:lnTo>
                <a:lnTo>
                  <a:pt x="5317" y="3871"/>
                </a:lnTo>
                <a:lnTo>
                  <a:pt x="5317" y="4744"/>
                </a:lnTo>
                <a:lnTo>
                  <a:pt x="5313" y="4770"/>
                </a:lnTo>
                <a:lnTo>
                  <a:pt x="5301" y="4793"/>
                </a:lnTo>
                <a:lnTo>
                  <a:pt x="5281" y="4813"/>
                </a:lnTo>
                <a:lnTo>
                  <a:pt x="5257" y="4825"/>
                </a:lnTo>
                <a:lnTo>
                  <a:pt x="5229" y="4829"/>
                </a:lnTo>
                <a:lnTo>
                  <a:pt x="4479" y="4829"/>
                </a:lnTo>
                <a:lnTo>
                  <a:pt x="4454" y="4825"/>
                </a:lnTo>
                <a:lnTo>
                  <a:pt x="4430" y="4813"/>
                </a:lnTo>
                <a:lnTo>
                  <a:pt x="4410" y="4793"/>
                </a:lnTo>
                <a:lnTo>
                  <a:pt x="4398" y="4770"/>
                </a:lnTo>
                <a:lnTo>
                  <a:pt x="4394" y="4744"/>
                </a:lnTo>
                <a:lnTo>
                  <a:pt x="4394" y="3871"/>
                </a:lnTo>
                <a:lnTo>
                  <a:pt x="4398" y="3843"/>
                </a:lnTo>
                <a:lnTo>
                  <a:pt x="4410" y="3819"/>
                </a:lnTo>
                <a:lnTo>
                  <a:pt x="4430" y="3799"/>
                </a:lnTo>
                <a:lnTo>
                  <a:pt x="4454" y="3787"/>
                </a:lnTo>
                <a:lnTo>
                  <a:pt x="4479" y="3783"/>
                </a:lnTo>
                <a:close/>
                <a:moveTo>
                  <a:pt x="3441" y="3781"/>
                </a:moveTo>
                <a:lnTo>
                  <a:pt x="4084" y="3781"/>
                </a:lnTo>
                <a:lnTo>
                  <a:pt x="4111" y="3785"/>
                </a:lnTo>
                <a:lnTo>
                  <a:pt x="4135" y="3797"/>
                </a:lnTo>
                <a:lnTo>
                  <a:pt x="4153" y="3815"/>
                </a:lnTo>
                <a:lnTo>
                  <a:pt x="4165" y="3839"/>
                </a:lnTo>
                <a:lnTo>
                  <a:pt x="4171" y="3867"/>
                </a:lnTo>
                <a:lnTo>
                  <a:pt x="4165" y="3895"/>
                </a:lnTo>
                <a:lnTo>
                  <a:pt x="4153" y="3919"/>
                </a:lnTo>
                <a:lnTo>
                  <a:pt x="4135" y="3936"/>
                </a:lnTo>
                <a:lnTo>
                  <a:pt x="4111" y="3950"/>
                </a:lnTo>
                <a:lnTo>
                  <a:pt x="4084" y="3954"/>
                </a:lnTo>
                <a:lnTo>
                  <a:pt x="3441" y="3954"/>
                </a:lnTo>
                <a:lnTo>
                  <a:pt x="3413" y="3950"/>
                </a:lnTo>
                <a:lnTo>
                  <a:pt x="3389" y="3936"/>
                </a:lnTo>
                <a:lnTo>
                  <a:pt x="3370" y="3919"/>
                </a:lnTo>
                <a:lnTo>
                  <a:pt x="3358" y="3895"/>
                </a:lnTo>
                <a:lnTo>
                  <a:pt x="3354" y="3867"/>
                </a:lnTo>
                <a:lnTo>
                  <a:pt x="3358" y="3839"/>
                </a:lnTo>
                <a:lnTo>
                  <a:pt x="3370" y="3815"/>
                </a:lnTo>
                <a:lnTo>
                  <a:pt x="3389" y="3797"/>
                </a:lnTo>
                <a:lnTo>
                  <a:pt x="3413" y="3785"/>
                </a:lnTo>
                <a:lnTo>
                  <a:pt x="3441" y="3781"/>
                </a:lnTo>
                <a:close/>
                <a:moveTo>
                  <a:pt x="1981" y="3773"/>
                </a:moveTo>
                <a:lnTo>
                  <a:pt x="3033" y="3773"/>
                </a:lnTo>
                <a:lnTo>
                  <a:pt x="3061" y="3779"/>
                </a:lnTo>
                <a:lnTo>
                  <a:pt x="3085" y="3791"/>
                </a:lnTo>
                <a:lnTo>
                  <a:pt x="3103" y="3809"/>
                </a:lnTo>
                <a:lnTo>
                  <a:pt x="3115" y="3833"/>
                </a:lnTo>
                <a:lnTo>
                  <a:pt x="3121" y="3861"/>
                </a:lnTo>
                <a:lnTo>
                  <a:pt x="3115" y="3889"/>
                </a:lnTo>
                <a:lnTo>
                  <a:pt x="3103" y="3913"/>
                </a:lnTo>
                <a:lnTo>
                  <a:pt x="3085" y="3931"/>
                </a:lnTo>
                <a:lnTo>
                  <a:pt x="3061" y="3942"/>
                </a:lnTo>
                <a:lnTo>
                  <a:pt x="3033" y="3948"/>
                </a:lnTo>
                <a:lnTo>
                  <a:pt x="1981" y="3948"/>
                </a:lnTo>
                <a:lnTo>
                  <a:pt x="1953" y="3942"/>
                </a:lnTo>
                <a:lnTo>
                  <a:pt x="1929" y="3931"/>
                </a:lnTo>
                <a:lnTo>
                  <a:pt x="1912" y="3913"/>
                </a:lnTo>
                <a:lnTo>
                  <a:pt x="1900" y="3889"/>
                </a:lnTo>
                <a:lnTo>
                  <a:pt x="1894" y="3861"/>
                </a:lnTo>
                <a:lnTo>
                  <a:pt x="1900" y="3833"/>
                </a:lnTo>
                <a:lnTo>
                  <a:pt x="1912" y="3809"/>
                </a:lnTo>
                <a:lnTo>
                  <a:pt x="1929" y="3791"/>
                </a:lnTo>
                <a:lnTo>
                  <a:pt x="1953" y="3779"/>
                </a:lnTo>
                <a:lnTo>
                  <a:pt x="1981" y="3773"/>
                </a:lnTo>
                <a:close/>
                <a:moveTo>
                  <a:pt x="4479" y="3340"/>
                </a:moveTo>
                <a:lnTo>
                  <a:pt x="4933" y="3340"/>
                </a:lnTo>
                <a:lnTo>
                  <a:pt x="4959" y="3344"/>
                </a:lnTo>
                <a:lnTo>
                  <a:pt x="4983" y="3356"/>
                </a:lnTo>
                <a:lnTo>
                  <a:pt x="5003" y="3376"/>
                </a:lnTo>
                <a:lnTo>
                  <a:pt x="5014" y="3400"/>
                </a:lnTo>
                <a:lnTo>
                  <a:pt x="5018" y="3426"/>
                </a:lnTo>
                <a:lnTo>
                  <a:pt x="5014" y="3453"/>
                </a:lnTo>
                <a:lnTo>
                  <a:pt x="5003" y="3477"/>
                </a:lnTo>
                <a:lnTo>
                  <a:pt x="4983" y="3495"/>
                </a:lnTo>
                <a:lnTo>
                  <a:pt x="4959" y="3509"/>
                </a:lnTo>
                <a:lnTo>
                  <a:pt x="4933" y="3513"/>
                </a:lnTo>
                <a:lnTo>
                  <a:pt x="4479" y="3513"/>
                </a:lnTo>
                <a:lnTo>
                  <a:pt x="4454" y="3509"/>
                </a:lnTo>
                <a:lnTo>
                  <a:pt x="4430" y="3495"/>
                </a:lnTo>
                <a:lnTo>
                  <a:pt x="4410" y="3477"/>
                </a:lnTo>
                <a:lnTo>
                  <a:pt x="4398" y="3453"/>
                </a:lnTo>
                <a:lnTo>
                  <a:pt x="4394" y="3426"/>
                </a:lnTo>
                <a:lnTo>
                  <a:pt x="4398" y="3400"/>
                </a:lnTo>
                <a:lnTo>
                  <a:pt x="4410" y="3376"/>
                </a:lnTo>
                <a:lnTo>
                  <a:pt x="4430" y="3356"/>
                </a:lnTo>
                <a:lnTo>
                  <a:pt x="4454" y="3344"/>
                </a:lnTo>
                <a:lnTo>
                  <a:pt x="4479" y="3340"/>
                </a:lnTo>
                <a:close/>
                <a:moveTo>
                  <a:pt x="3441" y="3340"/>
                </a:moveTo>
                <a:lnTo>
                  <a:pt x="3893" y="3340"/>
                </a:lnTo>
                <a:lnTo>
                  <a:pt x="3920" y="3344"/>
                </a:lnTo>
                <a:lnTo>
                  <a:pt x="3942" y="3356"/>
                </a:lnTo>
                <a:lnTo>
                  <a:pt x="3962" y="3376"/>
                </a:lnTo>
                <a:lnTo>
                  <a:pt x="3974" y="3400"/>
                </a:lnTo>
                <a:lnTo>
                  <a:pt x="3978" y="3426"/>
                </a:lnTo>
                <a:lnTo>
                  <a:pt x="3974" y="3453"/>
                </a:lnTo>
                <a:lnTo>
                  <a:pt x="3962" y="3477"/>
                </a:lnTo>
                <a:lnTo>
                  <a:pt x="3942" y="3495"/>
                </a:lnTo>
                <a:lnTo>
                  <a:pt x="3920" y="3509"/>
                </a:lnTo>
                <a:lnTo>
                  <a:pt x="3893" y="3513"/>
                </a:lnTo>
                <a:lnTo>
                  <a:pt x="3441" y="3513"/>
                </a:lnTo>
                <a:lnTo>
                  <a:pt x="3413" y="3509"/>
                </a:lnTo>
                <a:lnTo>
                  <a:pt x="3389" y="3495"/>
                </a:lnTo>
                <a:lnTo>
                  <a:pt x="3370" y="3477"/>
                </a:lnTo>
                <a:lnTo>
                  <a:pt x="3358" y="3453"/>
                </a:lnTo>
                <a:lnTo>
                  <a:pt x="3354" y="3426"/>
                </a:lnTo>
                <a:lnTo>
                  <a:pt x="3358" y="3400"/>
                </a:lnTo>
                <a:lnTo>
                  <a:pt x="3370" y="3376"/>
                </a:lnTo>
                <a:lnTo>
                  <a:pt x="3389" y="3356"/>
                </a:lnTo>
                <a:lnTo>
                  <a:pt x="3413" y="3344"/>
                </a:lnTo>
                <a:lnTo>
                  <a:pt x="3441" y="3340"/>
                </a:lnTo>
                <a:close/>
                <a:moveTo>
                  <a:pt x="1981" y="3334"/>
                </a:moveTo>
                <a:lnTo>
                  <a:pt x="2721" y="3334"/>
                </a:lnTo>
                <a:lnTo>
                  <a:pt x="2747" y="3338"/>
                </a:lnTo>
                <a:lnTo>
                  <a:pt x="2771" y="3350"/>
                </a:lnTo>
                <a:lnTo>
                  <a:pt x="2791" y="3368"/>
                </a:lnTo>
                <a:lnTo>
                  <a:pt x="2803" y="3392"/>
                </a:lnTo>
                <a:lnTo>
                  <a:pt x="2807" y="3420"/>
                </a:lnTo>
                <a:lnTo>
                  <a:pt x="2803" y="3447"/>
                </a:lnTo>
                <a:lnTo>
                  <a:pt x="2791" y="3471"/>
                </a:lnTo>
                <a:lnTo>
                  <a:pt x="2771" y="3489"/>
                </a:lnTo>
                <a:lnTo>
                  <a:pt x="2747" y="3503"/>
                </a:lnTo>
                <a:lnTo>
                  <a:pt x="2721" y="3507"/>
                </a:lnTo>
                <a:lnTo>
                  <a:pt x="1981" y="3507"/>
                </a:lnTo>
                <a:lnTo>
                  <a:pt x="1953" y="3503"/>
                </a:lnTo>
                <a:lnTo>
                  <a:pt x="1929" y="3489"/>
                </a:lnTo>
                <a:lnTo>
                  <a:pt x="1912" y="3471"/>
                </a:lnTo>
                <a:lnTo>
                  <a:pt x="1900" y="3447"/>
                </a:lnTo>
                <a:lnTo>
                  <a:pt x="1894" y="3420"/>
                </a:lnTo>
                <a:lnTo>
                  <a:pt x="1900" y="3392"/>
                </a:lnTo>
                <a:lnTo>
                  <a:pt x="1912" y="3368"/>
                </a:lnTo>
                <a:lnTo>
                  <a:pt x="1929" y="3350"/>
                </a:lnTo>
                <a:lnTo>
                  <a:pt x="1953" y="3338"/>
                </a:lnTo>
                <a:lnTo>
                  <a:pt x="1981" y="3334"/>
                </a:lnTo>
                <a:close/>
                <a:moveTo>
                  <a:pt x="646" y="3066"/>
                </a:moveTo>
                <a:lnTo>
                  <a:pt x="646" y="4656"/>
                </a:lnTo>
                <a:lnTo>
                  <a:pt x="1470" y="4656"/>
                </a:lnTo>
                <a:lnTo>
                  <a:pt x="1470" y="3066"/>
                </a:lnTo>
                <a:lnTo>
                  <a:pt x="646" y="3066"/>
                </a:lnTo>
                <a:close/>
                <a:moveTo>
                  <a:pt x="4479" y="2899"/>
                </a:moveTo>
                <a:lnTo>
                  <a:pt x="5162" y="2899"/>
                </a:lnTo>
                <a:lnTo>
                  <a:pt x="5190" y="2903"/>
                </a:lnTo>
                <a:lnTo>
                  <a:pt x="5213" y="2915"/>
                </a:lnTo>
                <a:lnTo>
                  <a:pt x="5231" y="2934"/>
                </a:lnTo>
                <a:lnTo>
                  <a:pt x="5245" y="2958"/>
                </a:lnTo>
                <a:lnTo>
                  <a:pt x="5249" y="2984"/>
                </a:lnTo>
                <a:lnTo>
                  <a:pt x="5245" y="3012"/>
                </a:lnTo>
                <a:lnTo>
                  <a:pt x="5231" y="3036"/>
                </a:lnTo>
                <a:lnTo>
                  <a:pt x="5213" y="3056"/>
                </a:lnTo>
                <a:lnTo>
                  <a:pt x="5190" y="3068"/>
                </a:lnTo>
                <a:lnTo>
                  <a:pt x="5162" y="3072"/>
                </a:lnTo>
                <a:lnTo>
                  <a:pt x="4479" y="3072"/>
                </a:lnTo>
                <a:lnTo>
                  <a:pt x="4454" y="3068"/>
                </a:lnTo>
                <a:lnTo>
                  <a:pt x="4430" y="3056"/>
                </a:lnTo>
                <a:lnTo>
                  <a:pt x="4410" y="3036"/>
                </a:lnTo>
                <a:lnTo>
                  <a:pt x="4398" y="3012"/>
                </a:lnTo>
                <a:lnTo>
                  <a:pt x="4394" y="2984"/>
                </a:lnTo>
                <a:lnTo>
                  <a:pt x="4398" y="2958"/>
                </a:lnTo>
                <a:lnTo>
                  <a:pt x="4410" y="2934"/>
                </a:lnTo>
                <a:lnTo>
                  <a:pt x="4430" y="2915"/>
                </a:lnTo>
                <a:lnTo>
                  <a:pt x="4454" y="2903"/>
                </a:lnTo>
                <a:lnTo>
                  <a:pt x="4479" y="2899"/>
                </a:lnTo>
                <a:close/>
                <a:moveTo>
                  <a:pt x="3441" y="2899"/>
                </a:moveTo>
                <a:lnTo>
                  <a:pt x="4121" y="2899"/>
                </a:lnTo>
                <a:lnTo>
                  <a:pt x="4149" y="2903"/>
                </a:lnTo>
                <a:lnTo>
                  <a:pt x="4173" y="2915"/>
                </a:lnTo>
                <a:lnTo>
                  <a:pt x="4193" y="2934"/>
                </a:lnTo>
                <a:lnTo>
                  <a:pt x="4205" y="2958"/>
                </a:lnTo>
                <a:lnTo>
                  <a:pt x="4209" y="2984"/>
                </a:lnTo>
                <a:lnTo>
                  <a:pt x="4205" y="3012"/>
                </a:lnTo>
                <a:lnTo>
                  <a:pt x="4193" y="3036"/>
                </a:lnTo>
                <a:lnTo>
                  <a:pt x="4173" y="3056"/>
                </a:lnTo>
                <a:lnTo>
                  <a:pt x="4149" y="3068"/>
                </a:lnTo>
                <a:lnTo>
                  <a:pt x="4121" y="3072"/>
                </a:lnTo>
                <a:lnTo>
                  <a:pt x="3441" y="3072"/>
                </a:lnTo>
                <a:lnTo>
                  <a:pt x="3413" y="3068"/>
                </a:lnTo>
                <a:lnTo>
                  <a:pt x="3389" y="3056"/>
                </a:lnTo>
                <a:lnTo>
                  <a:pt x="3370" y="3036"/>
                </a:lnTo>
                <a:lnTo>
                  <a:pt x="3358" y="3012"/>
                </a:lnTo>
                <a:lnTo>
                  <a:pt x="3354" y="2984"/>
                </a:lnTo>
                <a:lnTo>
                  <a:pt x="3358" y="2958"/>
                </a:lnTo>
                <a:lnTo>
                  <a:pt x="3370" y="2934"/>
                </a:lnTo>
                <a:lnTo>
                  <a:pt x="3389" y="2915"/>
                </a:lnTo>
                <a:lnTo>
                  <a:pt x="3413" y="2903"/>
                </a:lnTo>
                <a:lnTo>
                  <a:pt x="3441" y="2899"/>
                </a:lnTo>
                <a:close/>
                <a:moveTo>
                  <a:pt x="1981" y="2893"/>
                </a:moveTo>
                <a:lnTo>
                  <a:pt x="3013" y="2893"/>
                </a:lnTo>
                <a:lnTo>
                  <a:pt x="3041" y="2897"/>
                </a:lnTo>
                <a:lnTo>
                  <a:pt x="3065" y="2909"/>
                </a:lnTo>
                <a:lnTo>
                  <a:pt x="3085" y="2928"/>
                </a:lnTo>
                <a:lnTo>
                  <a:pt x="3097" y="2952"/>
                </a:lnTo>
                <a:lnTo>
                  <a:pt x="3101" y="2978"/>
                </a:lnTo>
                <a:lnTo>
                  <a:pt x="3097" y="3006"/>
                </a:lnTo>
                <a:lnTo>
                  <a:pt x="3085" y="3030"/>
                </a:lnTo>
                <a:lnTo>
                  <a:pt x="3065" y="3048"/>
                </a:lnTo>
                <a:lnTo>
                  <a:pt x="3041" y="3062"/>
                </a:lnTo>
                <a:lnTo>
                  <a:pt x="3013" y="3066"/>
                </a:lnTo>
                <a:lnTo>
                  <a:pt x="1981" y="3066"/>
                </a:lnTo>
                <a:lnTo>
                  <a:pt x="1953" y="3062"/>
                </a:lnTo>
                <a:lnTo>
                  <a:pt x="1929" y="3048"/>
                </a:lnTo>
                <a:lnTo>
                  <a:pt x="1912" y="3030"/>
                </a:lnTo>
                <a:lnTo>
                  <a:pt x="1900" y="3006"/>
                </a:lnTo>
                <a:lnTo>
                  <a:pt x="1894" y="2978"/>
                </a:lnTo>
                <a:lnTo>
                  <a:pt x="1900" y="2952"/>
                </a:lnTo>
                <a:lnTo>
                  <a:pt x="1912" y="2928"/>
                </a:lnTo>
                <a:lnTo>
                  <a:pt x="1929" y="2909"/>
                </a:lnTo>
                <a:lnTo>
                  <a:pt x="1953" y="2897"/>
                </a:lnTo>
                <a:lnTo>
                  <a:pt x="1981" y="2893"/>
                </a:lnTo>
                <a:close/>
                <a:moveTo>
                  <a:pt x="561" y="2893"/>
                </a:moveTo>
                <a:lnTo>
                  <a:pt x="1557" y="2893"/>
                </a:lnTo>
                <a:lnTo>
                  <a:pt x="1585" y="2897"/>
                </a:lnTo>
                <a:lnTo>
                  <a:pt x="1609" y="2909"/>
                </a:lnTo>
                <a:lnTo>
                  <a:pt x="1627" y="2928"/>
                </a:lnTo>
                <a:lnTo>
                  <a:pt x="1639" y="2952"/>
                </a:lnTo>
                <a:lnTo>
                  <a:pt x="1645" y="2978"/>
                </a:lnTo>
                <a:lnTo>
                  <a:pt x="1645" y="4744"/>
                </a:lnTo>
                <a:lnTo>
                  <a:pt x="1639" y="4770"/>
                </a:lnTo>
                <a:lnTo>
                  <a:pt x="1627" y="4793"/>
                </a:lnTo>
                <a:lnTo>
                  <a:pt x="1609" y="4813"/>
                </a:lnTo>
                <a:lnTo>
                  <a:pt x="1585" y="4825"/>
                </a:lnTo>
                <a:lnTo>
                  <a:pt x="1557" y="4829"/>
                </a:lnTo>
                <a:lnTo>
                  <a:pt x="561" y="4829"/>
                </a:lnTo>
                <a:lnTo>
                  <a:pt x="533" y="4825"/>
                </a:lnTo>
                <a:lnTo>
                  <a:pt x="509" y="4813"/>
                </a:lnTo>
                <a:lnTo>
                  <a:pt x="489" y="4793"/>
                </a:lnTo>
                <a:lnTo>
                  <a:pt x="477" y="4770"/>
                </a:lnTo>
                <a:lnTo>
                  <a:pt x="473" y="4744"/>
                </a:lnTo>
                <a:lnTo>
                  <a:pt x="473" y="2978"/>
                </a:lnTo>
                <a:lnTo>
                  <a:pt x="477" y="2952"/>
                </a:lnTo>
                <a:lnTo>
                  <a:pt x="489" y="2928"/>
                </a:lnTo>
                <a:lnTo>
                  <a:pt x="509" y="2909"/>
                </a:lnTo>
                <a:lnTo>
                  <a:pt x="533" y="2897"/>
                </a:lnTo>
                <a:lnTo>
                  <a:pt x="561" y="2893"/>
                </a:lnTo>
                <a:close/>
                <a:moveTo>
                  <a:pt x="3467" y="2280"/>
                </a:moveTo>
                <a:lnTo>
                  <a:pt x="4909" y="2280"/>
                </a:lnTo>
                <a:lnTo>
                  <a:pt x="4935" y="2284"/>
                </a:lnTo>
                <a:lnTo>
                  <a:pt x="4959" y="2298"/>
                </a:lnTo>
                <a:lnTo>
                  <a:pt x="4979" y="2316"/>
                </a:lnTo>
                <a:lnTo>
                  <a:pt x="4991" y="2340"/>
                </a:lnTo>
                <a:lnTo>
                  <a:pt x="4995" y="2368"/>
                </a:lnTo>
                <a:lnTo>
                  <a:pt x="4991" y="2396"/>
                </a:lnTo>
                <a:lnTo>
                  <a:pt x="4979" y="2420"/>
                </a:lnTo>
                <a:lnTo>
                  <a:pt x="4959" y="2437"/>
                </a:lnTo>
                <a:lnTo>
                  <a:pt x="4935" y="2449"/>
                </a:lnTo>
                <a:lnTo>
                  <a:pt x="4909" y="2453"/>
                </a:lnTo>
                <a:lnTo>
                  <a:pt x="3467" y="2453"/>
                </a:lnTo>
                <a:lnTo>
                  <a:pt x="3439" y="2449"/>
                </a:lnTo>
                <a:lnTo>
                  <a:pt x="3415" y="2437"/>
                </a:lnTo>
                <a:lnTo>
                  <a:pt x="3395" y="2420"/>
                </a:lnTo>
                <a:lnTo>
                  <a:pt x="3383" y="2396"/>
                </a:lnTo>
                <a:lnTo>
                  <a:pt x="3379" y="2368"/>
                </a:lnTo>
                <a:lnTo>
                  <a:pt x="3383" y="2340"/>
                </a:lnTo>
                <a:lnTo>
                  <a:pt x="3395" y="2316"/>
                </a:lnTo>
                <a:lnTo>
                  <a:pt x="3415" y="2298"/>
                </a:lnTo>
                <a:lnTo>
                  <a:pt x="3439" y="2284"/>
                </a:lnTo>
                <a:lnTo>
                  <a:pt x="3467" y="2280"/>
                </a:lnTo>
                <a:close/>
                <a:moveTo>
                  <a:pt x="3467" y="1839"/>
                </a:moveTo>
                <a:lnTo>
                  <a:pt x="5092" y="1839"/>
                </a:lnTo>
                <a:lnTo>
                  <a:pt x="5118" y="1845"/>
                </a:lnTo>
                <a:lnTo>
                  <a:pt x="5142" y="1857"/>
                </a:lnTo>
                <a:lnTo>
                  <a:pt x="5162" y="1875"/>
                </a:lnTo>
                <a:lnTo>
                  <a:pt x="5174" y="1899"/>
                </a:lnTo>
                <a:lnTo>
                  <a:pt x="5178" y="1926"/>
                </a:lnTo>
                <a:lnTo>
                  <a:pt x="5174" y="1954"/>
                </a:lnTo>
                <a:lnTo>
                  <a:pt x="5162" y="1978"/>
                </a:lnTo>
                <a:lnTo>
                  <a:pt x="5142" y="1996"/>
                </a:lnTo>
                <a:lnTo>
                  <a:pt x="5118" y="2008"/>
                </a:lnTo>
                <a:lnTo>
                  <a:pt x="5092" y="2014"/>
                </a:lnTo>
                <a:lnTo>
                  <a:pt x="3467" y="2014"/>
                </a:lnTo>
                <a:lnTo>
                  <a:pt x="3439" y="2008"/>
                </a:lnTo>
                <a:lnTo>
                  <a:pt x="3415" y="1996"/>
                </a:lnTo>
                <a:lnTo>
                  <a:pt x="3395" y="1978"/>
                </a:lnTo>
                <a:lnTo>
                  <a:pt x="3383" y="1954"/>
                </a:lnTo>
                <a:lnTo>
                  <a:pt x="3379" y="1926"/>
                </a:lnTo>
                <a:lnTo>
                  <a:pt x="3383" y="1899"/>
                </a:lnTo>
                <a:lnTo>
                  <a:pt x="3395" y="1875"/>
                </a:lnTo>
                <a:lnTo>
                  <a:pt x="3415" y="1857"/>
                </a:lnTo>
                <a:lnTo>
                  <a:pt x="3439" y="1845"/>
                </a:lnTo>
                <a:lnTo>
                  <a:pt x="3467" y="1839"/>
                </a:lnTo>
                <a:close/>
                <a:moveTo>
                  <a:pt x="3467" y="1400"/>
                </a:moveTo>
                <a:lnTo>
                  <a:pt x="4909" y="1400"/>
                </a:lnTo>
                <a:lnTo>
                  <a:pt x="4935" y="1404"/>
                </a:lnTo>
                <a:lnTo>
                  <a:pt x="4959" y="1415"/>
                </a:lnTo>
                <a:lnTo>
                  <a:pt x="4979" y="1433"/>
                </a:lnTo>
                <a:lnTo>
                  <a:pt x="4991" y="1457"/>
                </a:lnTo>
                <a:lnTo>
                  <a:pt x="4995" y="1485"/>
                </a:lnTo>
                <a:lnTo>
                  <a:pt x="4991" y="1513"/>
                </a:lnTo>
                <a:lnTo>
                  <a:pt x="4979" y="1537"/>
                </a:lnTo>
                <a:lnTo>
                  <a:pt x="4959" y="1555"/>
                </a:lnTo>
                <a:lnTo>
                  <a:pt x="4935" y="1567"/>
                </a:lnTo>
                <a:lnTo>
                  <a:pt x="4909" y="1573"/>
                </a:lnTo>
                <a:lnTo>
                  <a:pt x="3467" y="1573"/>
                </a:lnTo>
                <a:lnTo>
                  <a:pt x="3439" y="1567"/>
                </a:lnTo>
                <a:lnTo>
                  <a:pt x="3415" y="1555"/>
                </a:lnTo>
                <a:lnTo>
                  <a:pt x="3395" y="1537"/>
                </a:lnTo>
                <a:lnTo>
                  <a:pt x="3383" y="1513"/>
                </a:lnTo>
                <a:lnTo>
                  <a:pt x="3379" y="1485"/>
                </a:lnTo>
                <a:lnTo>
                  <a:pt x="3383" y="1457"/>
                </a:lnTo>
                <a:lnTo>
                  <a:pt x="3395" y="1433"/>
                </a:lnTo>
                <a:lnTo>
                  <a:pt x="3415" y="1415"/>
                </a:lnTo>
                <a:lnTo>
                  <a:pt x="3439" y="1404"/>
                </a:lnTo>
                <a:lnTo>
                  <a:pt x="3467" y="1400"/>
                </a:lnTo>
                <a:close/>
                <a:moveTo>
                  <a:pt x="6385" y="968"/>
                </a:moveTo>
                <a:lnTo>
                  <a:pt x="5673" y="968"/>
                </a:lnTo>
                <a:lnTo>
                  <a:pt x="5673" y="5153"/>
                </a:lnTo>
                <a:lnTo>
                  <a:pt x="5679" y="5217"/>
                </a:lnTo>
                <a:lnTo>
                  <a:pt x="5695" y="5277"/>
                </a:lnTo>
                <a:lnTo>
                  <a:pt x="5723" y="5332"/>
                </a:lnTo>
                <a:lnTo>
                  <a:pt x="5756" y="5382"/>
                </a:lnTo>
                <a:lnTo>
                  <a:pt x="5800" y="5424"/>
                </a:lnTo>
                <a:lnTo>
                  <a:pt x="5850" y="5459"/>
                </a:lnTo>
                <a:lnTo>
                  <a:pt x="5906" y="5485"/>
                </a:lnTo>
                <a:lnTo>
                  <a:pt x="5965" y="5503"/>
                </a:lnTo>
                <a:lnTo>
                  <a:pt x="6029" y="5509"/>
                </a:lnTo>
                <a:lnTo>
                  <a:pt x="6093" y="5503"/>
                </a:lnTo>
                <a:lnTo>
                  <a:pt x="6152" y="5485"/>
                </a:lnTo>
                <a:lnTo>
                  <a:pt x="6208" y="5459"/>
                </a:lnTo>
                <a:lnTo>
                  <a:pt x="6258" y="5424"/>
                </a:lnTo>
                <a:lnTo>
                  <a:pt x="6301" y="5382"/>
                </a:lnTo>
                <a:lnTo>
                  <a:pt x="6335" y="5332"/>
                </a:lnTo>
                <a:lnTo>
                  <a:pt x="6361" y="5277"/>
                </a:lnTo>
                <a:lnTo>
                  <a:pt x="6379" y="5217"/>
                </a:lnTo>
                <a:lnTo>
                  <a:pt x="6385" y="5153"/>
                </a:lnTo>
                <a:lnTo>
                  <a:pt x="6385" y="968"/>
                </a:lnTo>
                <a:close/>
                <a:moveTo>
                  <a:pt x="3467" y="958"/>
                </a:moveTo>
                <a:lnTo>
                  <a:pt x="4692" y="958"/>
                </a:lnTo>
                <a:lnTo>
                  <a:pt x="4720" y="962"/>
                </a:lnTo>
                <a:lnTo>
                  <a:pt x="4744" y="974"/>
                </a:lnTo>
                <a:lnTo>
                  <a:pt x="4764" y="994"/>
                </a:lnTo>
                <a:lnTo>
                  <a:pt x="4776" y="1016"/>
                </a:lnTo>
                <a:lnTo>
                  <a:pt x="4780" y="1044"/>
                </a:lnTo>
                <a:lnTo>
                  <a:pt x="4776" y="1072"/>
                </a:lnTo>
                <a:lnTo>
                  <a:pt x="4764" y="1095"/>
                </a:lnTo>
                <a:lnTo>
                  <a:pt x="4744" y="1113"/>
                </a:lnTo>
                <a:lnTo>
                  <a:pt x="4720" y="1127"/>
                </a:lnTo>
                <a:lnTo>
                  <a:pt x="4692" y="1131"/>
                </a:lnTo>
                <a:lnTo>
                  <a:pt x="3467" y="1131"/>
                </a:lnTo>
                <a:lnTo>
                  <a:pt x="3439" y="1127"/>
                </a:lnTo>
                <a:lnTo>
                  <a:pt x="3415" y="1113"/>
                </a:lnTo>
                <a:lnTo>
                  <a:pt x="3395" y="1095"/>
                </a:lnTo>
                <a:lnTo>
                  <a:pt x="3383" y="1072"/>
                </a:lnTo>
                <a:lnTo>
                  <a:pt x="3379" y="1044"/>
                </a:lnTo>
                <a:lnTo>
                  <a:pt x="3383" y="1016"/>
                </a:lnTo>
                <a:lnTo>
                  <a:pt x="3395" y="994"/>
                </a:lnTo>
                <a:lnTo>
                  <a:pt x="3415" y="974"/>
                </a:lnTo>
                <a:lnTo>
                  <a:pt x="3439" y="962"/>
                </a:lnTo>
                <a:lnTo>
                  <a:pt x="3467" y="958"/>
                </a:lnTo>
                <a:close/>
                <a:moveTo>
                  <a:pt x="646" y="690"/>
                </a:moveTo>
                <a:lnTo>
                  <a:pt x="646" y="2280"/>
                </a:lnTo>
                <a:lnTo>
                  <a:pt x="3000" y="2280"/>
                </a:lnTo>
                <a:lnTo>
                  <a:pt x="3000" y="690"/>
                </a:lnTo>
                <a:lnTo>
                  <a:pt x="646" y="690"/>
                </a:lnTo>
                <a:close/>
                <a:moveTo>
                  <a:pt x="3467" y="517"/>
                </a:moveTo>
                <a:lnTo>
                  <a:pt x="5092" y="517"/>
                </a:lnTo>
                <a:lnTo>
                  <a:pt x="5118" y="521"/>
                </a:lnTo>
                <a:lnTo>
                  <a:pt x="5142" y="533"/>
                </a:lnTo>
                <a:lnTo>
                  <a:pt x="5162" y="553"/>
                </a:lnTo>
                <a:lnTo>
                  <a:pt x="5174" y="576"/>
                </a:lnTo>
                <a:lnTo>
                  <a:pt x="5178" y="602"/>
                </a:lnTo>
                <a:lnTo>
                  <a:pt x="5174" y="630"/>
                </a:lnTo>
                <a:lnTo>
                  <a:pt x="5162" y="654"/>
                </a:lnTo>
                <a:lnTo>
                  <a:pt x="5142" y="674"/>
                </a:lnTo>
                <a:lnTo>
                  <a:pt x="5118" y="686"/>
                </a:lnTo>
                <a:lnTo>
                  <a:pt x="5092" y="690"/>
                </a:lnTo>
                <a:lnTo>
                  <a:pt x="3467" y="690"/>
                </a:lnTo>
                <a:lnTo>
                  <a:pt x="3439" y="686"/>
                </a:lnTo>
                <a:lnTo>
                  <a:pt x="3415" y="674"/>
                </a:lnTo>
                <a:lnTo>
                  <a:pt x="3395" y="654"/>
                </a:lnTo>
                <a:lnTo>
                  <a:pt x="3383" y="630"/>
                </a:lnTo>
                <a:lnTo>
                  <a:pt x="3379" y="602"/>
                </a:lnTo>
                <a:lnTo>
                  <a:pt x="3383" y="576"/>
                </a:lnTo>
                <a:lnTo>
                  <a:pt x="3395" y="553"/>
                </a:lnTo>
                <a:lnTo>
                  <a:pt x="3415" y="533"/>
                </a:lnTo>
                <a:lnTo>
                  <a:pt x="3439" y="521"/>
                </a:lnTo>
                <a:lnTo>
                  <a:pt x="3467" y="517"/>
                </a:lnTo>
                <a:close/>
                <a:moveTo>
                  <a:pt x="561" y="517"/>
                </a:moveTo>
                <a:lnTo>
                  <a:pt x="3085" y="517"/>
                </a:lnTo>
                <a:lnTo>
                  <a:pt x="3113" y="521"/>
                </a:lnTo>
                <a:lnTo>
                  <a:pt x="3137" y="533"/>
                </a:lnTo>
                <a:lnTo>
                  <a:pt x="3157" y="553"/>
                </a:lnTo>
                <a:lnTo>
                  <a:pt x="3169" y="576"/>
                </a:lnTo>
                <a:lnTo>
                  <a:pt x="3173" y="602"/>
                </a:lnTo>
                <a:lnTo>
                  <a:pt x="3173" y="2368"/>
                </a:lnTo>
                <a:lnTo>
                  <a:pt x="3169" y="2396"/>
                </a:lnTo>
                <a:lnTo>
                  <a:pt x="3157" y="2420"/>
                </a:lnTo>
                <a:lnTo>
                  <a:pt x="3137" y="2437"/>
                </a:lnTo>
                <a:lnTo>
                  <a:pt x="3113" y="2449"/>
                </a:lnTo>
                <a:lnTo>
                  <a:pt x="3085" y="2453"/>
                </a:lnTo>
                <a:lnTo>
                  <a:pt x="561" y="2453"/>
                </a:lnTo>
                <a:lnTo>
                  <a:pt x="533" y="2449"/>
                </a:lnTo>
                <a:lnTo>
                  <a:pt x="509" y="2437"/>
                </a:lnTo>
                <a:lnTo>
                  <a:pt x="489" y="2420"/>
                </a:lnTo>
                <a:lnTo>
                  <a:pt x="477" y="2396"/>
                </a:lnTo>
                <a:lnTo>
                  <a:pt x="473" y="2368"/>
                </a:lnTo>
                <a:lnTo>
                  <a:pt x="473" y="602"/>
                </a:lnTo>
                <a:lnTo>
                  <a:pt x="477" y="576"/>
                </a:lnTo>
                <a:lnTo>
                  <a:pt x="489" y="553"/>
                </a:lnTo>
                <a:lnTo>
                  <a:pt x="509" y="533"/>
                </a:lnTo>
                <a:lnTo>
                  <a:pt x="533" y="521"/>
                </a:lnTo>
                <a:lnTo>
                  <a:pt x="561" y="517"/>
                </a:lnTo>
                <a:close/>
                <a:moveTo>
                  <a:pt x="173" y="173"/>
                </a:moveTo>
                <a:lnTo>
                  <a:pt x="173" y="5046"/>
                </a:lnTo>
                <a:lnTo>
                  <a:pt x="179" y="5121"/>
                </a:lnTo>
                <a:lnTo>
                  <a:pt x="197" y="5193"/>
                </a:lnTo>
                <a:lnTo>
                  <a:pt x="225" y="5259"/>
                </a:lnTo>
                <a:lnTo>
                  <a:pt x="263" y="5318"/>
                </a:lnTo>
                <a:lnTo>
                  <a:pt x="308" y="5372"/>
                </a:lnTo>
                <a:lnTo>
                  <a:pt x="362" y="5420"/>
                </a:lnTo>
                <a:lnTo>
                  <a:pt x="424" y="5457"/>
                </a:lnTo>
                <a:lnTo>
                  <a:pt x="489" y="5485"/>
                </a:lnTo>
                <a:lnTo>
                  <a:pt x="561" y="5503"/>
                </a:lnTo>
                <a:lnTo>
                  <a:pt x="637" y="5509"/>
                </a:lnTo>
                <a:lnTo>
                  <a:pt x="5637" y="5509"/>
                </a:lnTo>
                <a:lnTo>
                  <a:pt x="5589" y="5447"/>
                </a:lnTo>
                <a:lnTo>
                  <a:pt x="5552" y="5382"/>
                </a:lnTo>
                <a:lnTo>
                  <a:pt x="5522" y="5308"/>
                </a:lnTo>
                <a:lnTo>
                  <a:pt x="5506" y="5233"/>
                </a:lnTo>
                <a:lnTo>
                  <a:pt x="5500" y="5153"/>
                </a:lnTo>
                <a:lnTo>
                  <a:pt x="5500" y="173"/>
                </a:lnTo>
                <a:lnTo>
                  <a:pt x="173" y="173"/>
                </a:lnTo>
                <a:close/>
                <a:moveTo>
                  <a:pt x="88" y="0"/>
                </a:moveTo>
                <a:lnTo>
                  <a:pt x="5585" y="0"/>
                </a:lnTo>
                <a:lnTo>
                  <a:pt x="5613" y="4"/>
                </a:lnTo>
                <a:lnTo>
                  <a:pt x="5637" y="18"/>
                </a:lnTo>
                <a:lnTo>
                  <a:pt x="5655" y="36"/>
                </a:lnTo>
                <a:lnTo>
                  <a:pt x="5667" y="60"/>
                </a:lnTo>
                <a:lnTo>
                  <a:pt x="5673" y="87"/>
                </a:lnTo>
                <a:lnTo>
                  <a:pt x="5673" y="795"/>
                </a:lnTo>
                <a:lnTo>
                  <a:pt x="6385" y="795"/>
                </a:lnTo>
                <a:lnTo>
                  <a:pt x="6431" y="801"/>
                </a:lnTo>
                <a:lnTo>
                  <a:pt x="6473" y="819"/>
                </a:lnTo>
                <a:lnTo>
                  <a:pt x="6506" y="847"/>
                </a:lnTo>
                <a:lnTo>
                  <a:pt x="6534" y="881"/>
                </a:lnTo>
                <a:lnTo>
                  <a:pt x="6552" y="922"/>
                </a:lnTo>
                <a:lnTo>
                  <a:pt x="6558" y="968"/>
                </a:lnTo>
                <a:lnTo>
                  <a:pt x="6558" y="5153"/>
                </a:lnTo>
                <a:lnTo>
                  <a:pt x="6552" y="5231"/>
                </a:lnTo>
                <a:lnTo>
                  <a:pt x="6536" y="5304"/>
                </a:lnTo>
                <a:lnTo>
                  <a:pt x="6508" y="5376"/>
                </a:lnTo>
                <a:lnTo>
                  <a:pt x="6473" y="5440"/>
                </a:lnTo>
                <a:lnTo>
                  <a:pt x="6427" y="5499"/>
                </a:lnTo>
                <a:lnTo>
                  <a:pt x="6375" y="5551"/>
                </a:lnTo>
                <a:lnTo>
                  <a:pt x="6317" y="5597"/>
                </a:lnTo>
                <a:lnTo>
                  <a:pt x="6252" y="5632"/>
                </a:lnTo>
                <a:lnTo>
                  <a:pt x="6182" y="5658"/>
                </a:lnTo>
                <a:lnTo>
                  <a:pt x="6107" y="5676"/>
                </a:lnTo>
                <a:lnTo>
                  <a:pt x="6029" y="5682"/>
                </a:lnTo>
                <a:lnTo>
                  <a:pt x="5967" y="5678"/>
                </a:lnTo>
                <a:lnTo>
                  <a:pt x="5955" y="5680"/>
                </a:lnTo>
                <a:lnTo>
                  <a:pt x="5941" y="5682"/>
                </a:lnTo>
                <a:lnTo>
                  <a:pt x="637" y="5682"/>
                </a:lnTo>
                <a:lnTo>
                  <a:pt x="549" y="5676"/>
                </a:lnTo>
                <a:lnTo>
                  <a:pt x="467" y="5658"/>
                </a:lnTo>
                <a:lnTo>
                  <a:pt x="388" y="5632"/>
                </a:lnTo>
                <a:lnTo>
                  <a:pt x="314" y="5595"/>
                </a:lnTo>
                <a:lnTo>
                  <a:pt x="247" y="5549"/>
                </a:lnTo>
                <a:lnTo>
                  <a:pt x="187" y="5495"/>
                </a:lnTo>
                <a:lnTo>
                  <a:pt x="133" y="5434"/>
                </a:lnTo>
                <a:lnTo>
                  <a:pt x="88" y="5366"/>
                </a:lnTo>
                <a:lnTo>
                  <a:pt x="50" y="5292"/>
                </a:lnTo>
                <a:lnTo>
                  <a:pt x="22" y="5215"/>
                </a:lnTo>
                <a:lnTo>
                  <a:pt x="6" y="5131"/>
                </a:lnTo>
                <a:lnTo>
                  <a:pt x="0" y="5046"/>
                </a:lnTo>
                <a:lnTo>
                  <a:pt x="0" y="87"/>
                </a:lnTo>
                <a:lnTo>
                  <a:pt x="4" y="60"/>
                </a:lnTo>
                <a:lnTo>
                  <a:pt x="16" y="36"/>
                </a:lnTo>
                <a:lnTo>
                  <a:pt x="36" y="18"/>
                </a:lnTo>
                <a:lnTo>
                  <a:pt x="60" y="4"/>
                </a:lnTo>
                <a:lnTo>
                  <a:pt x="88"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grpSp>
        <p:nvGrpSpPr>
          <p:cNvPr id="9" name="Group 8">
            <a:extLst>
              <a:ext uri="{FF2B5EF4-FFF2-40B4-BE49-F238E27FC236}">
                <a16:creationId xmlns:a16="http://schemas.microsoft.com/office/drawing/2014/main" id="{8AFA7B3B-4B56-E235-1A85-1142DD6CDCCD}"/>
              </a:ext>
            </a:extLst>
          </p:cNvPr>
          <p:cNvGrpSpPr/>
          <p:nvPr/>
        </p:nvGrpSpPr>
        <p:grpSpPr>
          <a:xfrm>
            <a:off x="11067980" y="1832513"/>
            <a:ext cx="419125" cy="414160"/>
            <a:chOff x="11134618" y="2265484"/>
            <a:chExt cx="419125" cy="414160"/>
          </a:xfrm>
        </p:grpSpPr>
        <p:sp>
          <p:nvSpPr>
            <p:cNvPr id="19" name="Freeform 82">
              <a:extLst>
                <a:ext uri="{FF2B5EF4-FFF2-40B4-BE49-F238E27FC236}">
                  <a16:creationId xmlns:a16="http://schemas.microsoft.com/office/drawing/2014/main" id="{4D66C6E1-DB09-D2E3-B48B-1BBEB8C346B6}"/>
                </a:ext>
              </a:extLst>
            </p:cNvPr>
            <p:cNvSpPr>
              <a:spLocks noEditPoints="1"/>
            </p:cNvSpPr>
            <p:nvPr/>
          </p:nvSpPr>
          <p:spPr bwMode="auto">
            <a:xfrm>
              <a:off x="11177457" y="2419944"/>
              <a:ext cx="96651" cy="161796"/>
            </a:xfrm>
            <a:custGeom>
              <a:avLst/>
              <a:gdLst>
                <a:gd name="T0" fmla="*/ 1323 w 1655"/>
                <a:gd name="T1" fmla="*/ 209 h 2533"/>
                <a:gd name="T2" fmla="*/ 1277 w 1655"/>
                <a:gd name="T3" fmla="*/ 233 h 2533"/>
                <a:gd name="T4" fmla="*/ 219 w 1655"/>
                <a:gd name="T5" fmla="*/ 1242 h 2533"/>
                <a:gd name="T6" fmla="*/ 205 w 1655"/>
                <a:gd name="T7" fmla="*/ 1296 h 2533"/>
                <a:gd name="T8" fmla="*/ 221 w 1655"/>
                <a:gd name="T9" fmla="*/ 1349 h 2533"/>
                <a:gd name="T10" fmla="*/ 1279 w 1655"/>
                <a:gd name="T11" fmla="*/ 2302 h 2533"/>
                <a:gd name="T12" fmla="*/ 1323 w 1655"/>
                <a:gd name="T13" fmla="*/ 2324 h 2533"/>
                <a:gd name="T14" fmla="*/ 1377 w 1655"/>
                <a:gd name="T15" fmla="*/ 2324 h 2533"/>
                <a:gd name="T16" fmla="*/ 1424 w 1655"/>
                <a:gd name="T17" fmla="*/ 2294 h 2533"/>
                <a:gd name="T18" fmla="*/ 1450 w 1655"/>
                <a:gd name="T19" fmla="*/ 2235 h 2533"/>
                <a:gd name="T20" fmla="*/ 1436 w 1655"/>
                <a:gd name="T21" fmla="*/ 2175 h 2533"/>
                <a:gd name="T22" fmla="*/ 543 w 1655"/>
                <a:gd name="T23" fmla="*/ 1365 h 2533"/>
                <a:gd name="T24" fmla="*/ 511 w 1655"/>
                <a:gd name="T25" fmla="*/ 1319 h 2533"/>
                <a:gd name="T26" fmla="*/ 511 w 1655"/>
                <a:gd name="T27" fmla="*/ 1264 h 2533"/>
                <a:gd name="T28" fmla="*/ 539 w 1655"/>
                <a:gd name="T29" fmla="*/ 1216 h 2533"/>
                <a:gd name="T30" fmla="*/ 1436 w 1655"/>
                <a:gd name="T31" fmla="*/ 362 h 2533"/>
                <a:gd name="T32" fmla="*/ 1450 w 1655"/>
                <a:gd name="T33" fmla="*/ 311 h 2533"/>
                <a:gd name="T34" fmla="*/ 1438 w 1655"/>
                <a:gd name="T35" fmla="*/ 259 h 2533"/>
                <a:gd name="T36" fmla="*/ 1403 w 1655"/>
                <a:gd name="T37" fmla="*/ 221 h 2533"/>
                <a:gd name="T38" fmla="*/ 1351 w 1655"/>
                <a:gd name="T39" fmla="*/ 205 h 2533"/>
                <a:gd name="T40" fmla="*/ 1357 w 1655"/>
                <a:gd name="T41" fmla="*/ 0 h 2533"/>
                <a:gd name="T42" fmla="*/ 1452 w 1655"/>
                <a:gd name="T43" fmla="*/ 18 h 2533"/>
                <a:gd name="T44" fmla="*/ 1536 w 1655"/>
                <a:gd name="T45" fmla="*/ 64 h 2533"/>
                <a:gd name="T46" fmla="*/ 1601 w 1655"/>
                <a:gd name="T47" fmla="*/ 134 h 2533"/>
                <a:gd name="T48" fmla="*/ 1643 w 1655"/>
                <a:gd name="T49" fmla="*/ 221 h 2533"/>
                <a:gd name="T50" fmla="*/ 1655 w 1655"/>
                <a:gd name="T51" fmla="*/ 317 h 2533"/>
                <a:gd name="T52" fmla="*/ 1639 w 1655"/>
                <a:gd name="T53" fmla="*/ 412 h 2533"/>
                <a:gd name="T54" fmla="*/ 1593 w 1655"/>
                <a:gd name="T55" fmla="*/ 496 h 2533"/>
                <a:gd name="T56" fmla="*/ 762 w 1655"/>
                <a:gd name="T57" fmla="*/ 1288 h 2533"/>
                <a:gd name="T58" fmla="*/ 1591 w 1655"/>
                <a:gd name="T59" fmla="*/ 2036 h 2533"/>
                <a:gd name="T60" fmla="*/ 1641 w 1655"/>
                <a:gd name="T61" fmla="*/ 2131 h 2533"/>
                <a:gd name="T62" fmla="*/ 1655 w 1655"/>
                <a:gd name="T63" fmla="*/ 2235 h 2533"/>
                <a:gd name="T64" fmla="*/ 1635 w 1655"/>
                <a:gd name="T65" fmla="*/ 2338 h 2533"/>
                <a:gd name="T66" fmla="*/ 1578 w 1655"/>
                <a:gd name="T67" fmla="*/ 2430 h 2533"/>
                <a:gd name="T68" fmla="*/ 1496 w 1655"/>
                <a:gd name="T69" fmla="*/ 2495 h 2533"/>
                <a:gd name="T70" fmla="*/ 1401 w 1655"/>
                <a:gd name="T71" fmla="*/ 2529 h 2533"/>
                <a:gd name="T72" fmla="*/ 1291 w 1655"/>
                <a:gd name="T73" fmla="*/ 2527 h 2533"/>
                <a:gd name="T74" fmla="*/ 1188 w 1655"/>
                <a:gd name="T75" fmla="*/ 2489 h 2533"/>
                <a:gd name="T76" fmla="*/ 102 w 1655"/>
                <a:gd name="T77" fmla="*/ 1524 h 2533"/>
                <a:gd name="T78" fmla="*/ 38 w 1655"/>
                <a:gd name="T79" fmla="*/ 1445 h 2533"/>
                <a:gd name="T80" fmla="*/ 4 w 1655"/>
                <a:gd name="T81" fmla="*/ 1349 h 2533"/>
                <a:gd name="T82" fmla="*/ 2 w 1655"/>
                <a:gd name="T83" fmla="*/ 1248 h 2533"/>
                <a:gd name="T84" fmla="*/ 34 w 1655"/>
                <a:gd name="T85" fmla="*/ 1150 h 2533"/>
                <a:gd name="T86" fmla="*/ 96 w 1655"/>
                <a:gd name="T87" fmla="*/ 1071 h 2533"/>
                <a:gd name="T88" fmla="*/ 1174 w 1655"/>
                <a:gd name="T89" fmla="*/ 54 h 2533"/>
                <a:gd name="T90" fmla="*/ 1261 w 1655"/>
                <a:gd name="T91" fmla="*/ 12 h 2533"/>
                <a:gd name="T92" fmla="*/ 1357 w 1655"/>
                <a:gd name="T93" fmla="*/ 0 h 25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655" h="2533">
                  <a:moveTo>
                    <a:pt x="1349" y="205"/>
                  </a:moveTo>
                  <a:lnTo>
                    <a:pt x="1323" y="209"/>
                  </a:lnTo>
                  <a:lnTo>
                    <a:pt x="1299" y="217"/>
                  </a:lnTo>
                  <a:lnTo>
                    <a:pt x="1277" y="233"/>
                  </a:lnTo>
                  <a:lnTo>
                    <a:pt x="237" y="1220"/>
                  </a:lnTo>
                  <a:lnTo>
                    <a:pt x="219" y="1242"/>
                  </a:lnTo>
                  <a:lnTo>
                    <a:pt x="209" y="1268"/>
                  </a:lnTo>
                  <a:lnTo>
                    <a:pt x="205" y="1296"/>
                  </a:lnTo>
                  <a:lnTo>
                    <a:pt x="209" y="1323"/>
                  </a:lnTo>
                  <a:lnTo>
                    <a:pt x="221" y="1349"/>
                  </a:lnTo>
                  <a:lnTo>
                    <a:pt x="239" y="1371"/>
                  </a:lnTo>
                  <a:lnTo>
                    <a:pt x="1279" y="2302"/>
                  </a:lnTo>
                  <a:lnTo>
                    <a:pt x="1299" y="2316"/>
                  </a:lnTo>
                  <a:lnTo>
                    <a:pt x="1323" y="2324"/>
                  </a:lnTo>
                  <a:lnTo>
                    <a:pt x="1349" y="2328"/>
                  </a:lnTo>
                  <a:lnTo>
                    <a:pt x="1377" y="2324"/>
                  </a:lnTo>
                  <a:lnTo>
                    <a:pt x="1403" y="2312"/>
                  </a:lnTo>
                  <a:lnTo>
                    <a:pt x="1424" y="2294"/>
                  </a:lnTo>
                  <a:lnTo>
                    <a:pt x="1442" y="2266"/>
                  </a:lnTo>
                  <a:lnTo>
                    <a:pt x="1450" y="2235"/>
                  </a:lnTo>
                  <a:lnTo>
                    <a:pt x="1448" y="2203"/>
                  </a:lnTo>
                  <a:lnTo>
                    <a:pt x="1436" y="2175"/>
                  </a:lnTo>
                  <a:lnTo>
                    <a:pt x="1416" y="2149"/>
                  </a:lnTo>
                  <a:lnTo>
                    <a:pt x="543" y="1365"/>
                  </a:lnTo>
                  <a:lnTo>
                    <a:pt x="523" y="1345"/>
                  </a:lnTo>
                  <a:lnTo>
                    <a:pt x="511" y="1319"/>
                  </a:lnTo>
                  <a:lnTo>
                    <a:pt x="507" y="1292"/>
                  </a:lnTo>
                  <a:lnTo>
                    <a:pt x="511" y="1264"/>
                  </a:lnTo>
                  <a:lnTo>
                    <a:pt x="523" y="1238"/>
                  </a:lnTo>
                  <a:lnTo>
                    <a:pt x="539" y="1216"/>
                  </a:lnTo>
                  <a:lnTo>
                    <a:pt x="1418" y="382"/>
                  </a:lnTo>
                  <a:lnTo>
                    <a:pt x="1436" y="362"/>
                  </a:lnTo>
                  <a:lnTo>
                    <a:pt x="1446" y="337"/>
                  </a:lnTo>
                  <a:lnTo>
                    <a:pt x="1450" y="311"/>
                  </a:lnTo>
                  <a:lnTo>
                    <a:pt x="1448" y="285"/>
                  </a:lnTo>
                  <a:lnTo>
                    <a:pt x="1438" y="259"/>
                  </a:lnTo>
                  <a:lnTo>
                    <a:pt x="1422" y="237"/>
                  </a:lnTo>
                  <a:lnTo>
                    <a:pt x="1403" y="221"/>
                  </a:lnTo>
                  <a:lnTo>
                    <a:pt x="1377" y="209"/>
                  </a:lnTo>
                  <a:lnTo>
                    <a:pt x="1351" y="205"/>
                  </a:lnTo>
                  <a:lnTo>
                    <a:pt x="1349" y="205"/>
                  </a:lnTo>
                  <a:close/>
                  <a:moveTo>
                    <a:pt x="1357" y="0"/>
                  </a:moveTo>
                  <a:lnTo>
                    <a:pt x="1405" y="4"/>
                  </a:lnTo>
                  <a:lnTo>
                    <a:pt x="1452" y="18"/>
                  </a:lnTo>
                  <a:lnTo>
                    <a:pt x="1496" y="36"/>
                  </a:lnTo>
                  <a:lnTo>
                    <a:pt x="1536" y="64"/>
                  </a:lnTo>
                  <a:lnTo>
                    <a:pt x="1572" y="96"/>
                  </a:lnTo>
                  <a:lnTo>
                    <a:pt x="1601" y="134"/>
                  </a:lnTo>
                  <a:lnTo>
                    <a:pt x="1627" y="175"/>
                  </a:lnTo>
                  <a:lnTo>
                    <a:pt x="1643" y="221"/>
                  </a:lnTo>
                  <a:lnTo>
                    <a:pt x="1653" y="267"/>
                  </a:lnTo>
                  <a:lnTo>
                    <a:pt x="1655" y="317"/>
                  </a:lnTo>
                  <a:lnTo>
                    <a:pt x="1651" y="364"/>
                  </a:lnTo>
                  <a:lnTo>
                    <a:pt x="1639" y="412"/>
                  </a:lnTo>
                  <a:lnTo>
                    <a:pt x="1619" y="456"/>
                  </a:lnTo>
                  <a:lnTo>
                    <a:pt x="1593" y="496"/>
                  </a:lnTo>
                  <a:lnTo>
                    <a:pt x="1560" y="532"/>
                  </a:lnTo>
                  <a:lnTo>
                    <a:pt x="762" y="1288"/>
                  </a:lnTo>
                  <a:lnTo>
                    <a:pt x="1554" y="1996"/>
                  </a:lnTo>
                  <a:lnTo>
                    <a:pt x="1591" y="2036"/>
                  </a:lnTo>
                  <a:lnTo>
                    <a:pt x="1621" y="2081"/>
                  </a:lnTo>
                  <a:lnTo>
                    <a:pt x="1641" y="2131"/>
                  </a:lnTo>
                  <a:lnTo>
                    <a:pt x="1653" y="2181"/>
                  </a:lnTo>
                  <a:lnTo>
                    <a:pt x="1655" y="2235"/>
                  </a:lnTo>
                  <a:lnTo>
                    <a:pt x="1649" y="2286"/>
                  </a:lnTo>
                  <a:lnTo>
                    <a:pt x="1635" y="2338"/>
                  </a:lnTo>
                  <a:lnTo>
                    <a:pt x="1611" y="2386"/>
                  </a:lnTo>
                  <a:lnTo>
                    <a:pt x="1578" y="2430"/>
                  </a:lnTo>
                  <a:lnTo>
                    <a:pt x="1540" y="2465"/>
                  </a:lnTo>
                  <a:lnTo>
                    <a:pt x="1496" y="2495"/>
                  </a:lnTo>
                  <a:lnTo>
                    <a:pt x="1450" y="2515"/>
                  </a:lnTo>
                  <a:lnTo>
                    <a:pt x="1401" y="2529"/>
                  </a:lnTo>
                  <a:lnTo>
                    <a:pt x="1349" y="2533"/>
                  </a:lnTo>
                  <a:lnTo>
                    <a:pt x="1291" y="2527"/>
                  </a:lnTo>
                  <a:lnTo>
                    <a:pt x="1237" y="2513"/>
                  </a:lnTo>
                  <a:lnTo>
                    <a:pt x="1188" y="2489"/>
                  </a:lnTo>
                  <a:lnTo>
                    <a:pt x="1142" y="2455"/>
                  </a:lnTo>
                  <a:lnTo>
                    <a:pt x="102" y="1524"/>
                  </a:lnTo>
                  <a:lnTo>
                    <a:pt x="68" y="1486"/>
                  </a:lnTo>
                  <a:lnTo>
                    <a:pt x="38" y="1445"/>
                  </a:lnTo>
                  <a:lnTo>
                    <a:pt x="18" y="1399"/>
                  </a:lnTo>
                  <a:lnTo>
                    <a:pt x="4" y="1349"/>
                  </a:lnTo>
                  <a:lnTo>
                    <a:pt x="0" y="1297"/>
                  </a:lnTo>
                  <a:lnTo>
                    <a:pt x="2" y="1248"/>
                  </a:lnTo>
                  <a:lnTo>
                    <a:pt x="14" y="1198"/>
                  </a:lnTo>
                  <a:lnTo>
                    <a:pt x="34" y="1150"/>
                  </a:lnTo>
                  <a:lnTo>
                    <a:pt x="62" y="1108"/>
                  </a:lnTo>
                  <a:lnTo>
                    <a:pt x="96" y="1071"/>
                  </a:lnTo>
                  <a:lnTo>
                    <a:pt x="1136" y="84"/>
                  </a:lnTo>
                  <a:lnTo>
                    <a:pt x="1174" y="54"/>
                  </a:lnTo>
                  <a:lnTo>
                    <a:pt x="1216" y="30"/>
                  </a:lnTo>
                  <a:lnTo>
                    <a:pt x="1261" y="12"/>
                  </a:lnTo>
                  <a:lnTo>
                    <a:pt x="1307" y="2"/>
                  </a:lnTo>
                  <a:lnTo>
                    <a:pt x="1357"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28" name="Freeform 83">
              <a:extLst>
                <a:ext uri="{FF2B5EF4-FFF2-40B4-BE49-F238E27FC236}">
                  <a16:creationId xmlns:a16="http://schemas.microsoft.com/office/drawing/2014/main" id="{C70E3B7E-896D-C717-1C1C-3490F2BF522A}"/>
                </a:ext>
              </a:extLst>
            </p:cNvPr>
            <p:cNvSpPr>
              <a:spLocks noEditPoints="1"/>
            </p:cNvSpPr>
            <p:nvPr/>
          </p:nvSpPr>
          <p:spPr bwMode="auto">
            <a:xfrm>
              <a:off x="11404534" y="2419944"/>
              <a:ext cx="96768" cy="161796"/>
            </a:xfrm>
            <a:custGeom>
              <a:avLst/>
              <a:gdLst>
                <a:gd name="T0" fmla="*/ 282 w 1657"/>
                <a:gd name="T1" fmla="*/ 209 h 2533"/>
                <a:gd name="T2" fmla="*/ 235 w 1657"/>
                <a:gd name="T3" fmla="*/ 237 h 2533"/>
                <a:gd name="T4" fmla="*/ 207 w 1657"/>
                <a:gd name="T5" fmla="*/ 295 h 2533"/>
                <a:gd name="T6" fmla="*/ 219 w 1657"/>
                <a:gd name="T7" fmla="*/ 356 h 2533"/>
                <a:gd name="T8" fmla="*/ 1116 w 1657"/>
                <a:gd name="T9" fmla="*/ 1216 h 2533"/>
                <a:gd name="T10" fmla="*/ 1146 w 1657"/>
                <a:gd name="T11" fmla="*/ 1264 h 2533"/>
                <a:gd name="T12" fmla="*/ 1144 w 1657"/>
                <a:gd name="T13" fmla="*/ 1319 h 2533"/>
                <a:gd name="T14" fmla="*/ 1114 w 1657"/>
                <a:gd name="T15" fmla="*/ 1365 h 2533"/>
                <a:gd name="T16" fmla="*/ 219 w 1657"/>
                <a:gd name="T17" fmla="*/ 2175 h 2533"/>
                <a:gd name="T18" fmla="*/ 207 w 1657"/>
                <a:gd name="T19" fmla="*/ 2235 h 2533"/>
                <a:gd name="T20" fmla="*/ 233 w 1657"/>
                <a:gd name="T21" fmla="*/ 2294 h 2533"/>
                <a:gd name="T22" fmla="*/ 280 w 1657"/>
                <a:gd name="T23" fmla="*/ 2324 h 2533"/>
                <a:gd name="T24" fmla="*/ 308 w 1657"/>
                <a:gd name="T25" fmla="*/ 2328 h 2533"/>
                <a:gd name="T26" fmla="*/ 356 w 1657"/>
                <a:gd name="T27" fmla="*/ 2316 h 2533"/>
                <a:gd name="T28" fmla="*/ 1418 w 1657"/>
                <a:gd name="T29" fmla="*/ 1371 h 2533"/>
                <a:gd name="T30" fmla="*/ 1448 w 1657"/>
                <a:gd name="T31" fmla="*/ 1323 h 2533"/>
                <a:gd name="T32" fmla="*/ 1452 w 1657"/>
                <a:gd name="T33" fmla="*/ 1296 h 2533"/>
                <a:gd name="T34" fmla="*/ 1438 w 1657"/>
                <a:gd name="T35" fmla="*/ 1242 h 2533"/>
                <a:gd name="T36" fmla="*/ 380 w 1657"/>
                <a:gd name="T37" fmla="*/ 233 h 2533"/>
                <a:gd name="T38" fmla="*/ 334 w 1657"/>
                <a:gd name="T39" fmla="*/ 209 h 2533"/>
                <a:gd name="T40" fmla="*/ 326 w 1657"/>
                <a:gd name="T41" fmla="*/ 0 h 2533"/>
                <a:gd name="T42" fmla="*/ 430 w 1657"/>
                <a:gd name="T43" fmla="*/ 24 h 2533"/>
                <a:gd name="T44" fmla="*/ 521 w 1657"/>
                <a:gd name="T45" fmla="*/ 84 h 2533"/>
                <a:gd name="T46" fmla="*/ 1595 w 1657"/>
                <a:gd name="T47" fmla="*/ 1108 h 2533"/>
                <a:gd name="T48" fmla="*/ 1641 w 1657"/>
                <a:gd name="T49" fmla="*/ 1198 h 2533"/>
                <a:gd name="T50" fmla="*/ 1657 w 1657"/>
                <a:gd name="T51" fmla="*/ 1297 h 2533"/>
                <a:gd name="T52" fmla="*/ 1639 w 1657"/>
                <a:gd name="T53" fmla="*/ 1399 h 2533"/>
                <a:gd name="T54" fmla="*/ 1589 w 1657"/>
                <a:gd name="T55" fmla="*/ 1486 h 2533"/>
                <a:gd name="T56" fmla="*/ 513 w 1657"/>
                <a:gd name="T57" fmla="*/ 2455 h 2533"/>
                <a:gd name="T58" fmla="*/ 418 w 1657"/>
                <a:gd name="T59" fmla="*/ 2513 h 2533"/>
                <a:gd name="T60" fmla="*/ 308 w 1657"/>
                <a:gd name="T61" fmla="*/ 2533 h 2533"/>
                <a:gd name="T62" fmla="*/ 256 w 1657"/>
                <a:gd name="T63" fmla="*/ 2529 h 2533"/>
                <a:gd name="T64" fmla="*/ 159 w 1657"/>
                <a:gd name="T65" fmla="*/ 2495 h 2533"/>
                <a:gd name="T66" fmla="*/ 79 w 1657"/>
                <a:gd name="T67" fmla="*/ 2430 h 2533"/>
                <a:gd name="T68" fmla="*/ 22 w 1657"/>
                <a:gd name="T69" fmla="*/ 2338 h 2533"/>
                <a:gd name="T70" fmla="*/ 0 w 1657"/>
                <a:gd name="T71" fmla="*/ 2235 h 2533"/>
                <a:gd name="T72" fmla="*/ 16 w 1657"/>
                <a:gd name="T73" fmla="*/ 2131 h 2533"/>
                <a:gd name="T74" fmla="*/ 66 w 1657"/>
                <a:gd name="T75" fmla="*/ 2036 h 2533"/>
                <a:gd name="T76" fmla="*/ 895 w 1657"/>
                <a:gd name="T77" fmla="*/ 1288 h 2533"/>
                <a:gd name="T78" fmla="*/ 60 w 1657"/>
                <a:gd name="T79" fmla="*/ 490 h 2533"/>
                <a:gd name="T80" fmla="*/ 14 w 1657"/>
                <a:gd name="T81" fmla="*/ 394 h 2533"/>
                <a:gd name="T82" fmla="*/ 2 w 1657"/>
                <a:gd name="T83" fmla="*/ 291 h 2533"/>
                <a:gd name="T84" fmla="*/ 26 w 1657"/>
                <a:gd name="T85" fmla="*/ 187 h 2533"/>
                <a:gd name="T86" fmla="*/ 85 w 1657"/>
                <a:gd name="T87" fmla="*/ 96 h 2533"/>
                <a:gd name="T88" fmla="*/ 173 w 1657"/>
                <a:gd name="T89" fmla="*/ 32 h 2533"/>
                <a:gd name="T90" fmla="*/ 274 w 1657"/>
                <a:gd name="T91" fmla="*/ 2 h 25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657" h="2533">
                  <a:moveTo>
                    <a:pt x="308" y="205"/>
                  </a:moveTo>
                  <a:lnTo>
                    <a:pt x="282" y="209"/>
                  </a:lnTo>
                  <a:lnTo>
                    <a:pt x="256" y="219"/>
                  </a:lnTo>
                  <a:lnTo>
                    <a:pt x="235" y="237"/>
                  </a:lnTo>
                  <a:lnTo>
                    <a:pt x="215" y="265"/>
                  </a:lnTo>
                  <a:lnTo>
                    <a:pt x="207" y="295"/>
                  </a:lnTo>
                  <a:lnTo>
                    <a:pt x="207" y="327"/>
                  </a:lnTo>
                  <a:lnTo>
                    <a:pt x="219" y="356"/>
                  </a:lnTo>
                  <a:lnTo>
                    <a:pt x="239" y="382"/>
                  </a:lnTo>
                  <a:lnTo>
                    <a:pt x="1116" y="1216"/>
                  </a:lnTo>
                  <a:lnTo>
                    <a:pt x="1134" y="1238"/>
                  </a:lnTo>
                  <a:lnTo>
                    <a:pt x="1146" y="1264"/>
                  </a:lnTo>
                  <a:lnTo>
                    <a:pt x="1148" y="1292"/>
                  </a:lnTo>
                  <a:lnTo>
                    <a:pt x="1144" y="1319"/>
                  </a:lnTo>
                  <a:lnTo>
                    <a:pt x="1132" y="1345"/>
                  </a:lnTo>
                  <a:lnTo>
                    <a:pt x="1114" y="1365"/>
                  </a:lnTo>
                  <a:lnTo>
                    <a:pt x="241" y="2149"/>
                  </a:lnTo>
                  <a:lnTo>
                    <a:pt x="219" y="2175"/>
                  </a:lnTo>
                  <a:lnTo>
                    <a:pt x="209" y="2203"/>
                  </a:lnTo>
                  <a:lnTo>
                    <a:pt x="207" y="2235"/>
                  </a:lnTo>
                  <a:lnTo>
                    <a:pt x="215" y="2266"/>
                  </a:lnTo>
                  <a:lnTo>
                    <a:pt x="233" y="2294"/>
                  </a:lnTo>
                  <a:lnTo>
                    <a:pt x="255" y="2312"/>
                  </a:lnTo>
                  <a:lnTo>
                    <a:pt x="280" y="2324"/>
                  </a:lnTo>
                  <a:lnTo>
                    <a:pt x="308" y="2328"/>
                  </a:lnTo>
                  <a:lnTo>
                    <a:pt x="308" y="2328"/>
                  </a:lnTo>
                  <a:lnTo>
                    <a:pt x="334" y="2324"/>
                  </a:lnTo>
                  <a:lnTo>
                    <a:pt x="356" y="2316"/>
                  </a:lnTo>
                  <a:lnTo>
                    <a:pt x="378" y="2302"/>
                  </a:lnTo>
                  <a:lnTo>
                    <a:pt x="1418" y="1371"/>
                  </a:lnTo>
                  <a:lnTo>
                    <a:pt x="1436" y="1349"/>
                  </a:lnTo>
                  <a:lnTo>
                    <a:pt x="1448" y="1323"/>
                  </a:lnTo>
                  <a:lnTo>
                    <a:pt x="1452" y="1296"/>
                  </a:lnTo>
                  <a:lnTo>
                    <a:pt x="1452" y="1296"/>
                  </a:lnTo>
                  <a:lnTo>
                    <a:pt x="1448" y="1268"/>
                  </a:lnTo>
                  <a:lnTo>
                    <a:pt x="1438" y="1242"/>
                  </a:lnTo>
                  <a:lnTo>
                    <a:pt x="1420" y="1220"/>
                  </a:lnTo>
                  <a:lnTo>
                    <a:pt x="380" y="233"/>
                  </a:lnTo>
                  <a:lnTo>
                    <a:pt x="358" y="217"/>
                  </a:lnTo>
                  <a:lnTo>
                    <a:pt x="334" y="209"/>
                  </a:lnTo>
                  <a:lnTo>
                    <a:pt x="308" y="205"/>
                  </a:lnTo>
                  <a:close/>
                  <a:moveTo>
                    <a:pt x="326" y="0"/>
                  </a:moveTo>
                  <a:lnTo>
                    <a:pt x="378" y="8"/>
                  </a:lnTo>
                  <a:lnTo>
                    <a:pt x="430" y="24"/>
                  </a:lnTo>
                  <a:lnTo>
                    <a:pt x="477" y="50"/>
                  </a:lnTo>
                  <a:lnTo>
                    <a:pt x="521" y="84"/>
                  </a:lnTo>
                  <a:lnTo>
                    <a:pt x="1561" y="1071"/>
                  </a:lnTo>
                  <a:lnTo>
                    <a:pt x="1595" y="1108"/>
                  </a:lnTo>
                  <a:lnTo>
                    <a:pt x="1621" y="1150"/>
                  </a:lnTo>
                  <a:lnTo>
                    <a:pt x="1641" y="1198"/>
                  </a:lnTo>
                  <a:lnTo>
                    <a:pt x="1653" y="1248"/>
                  </a:lnTo>
                  <a:lnTo>
                    <a:pt x="1657" y="1297"/>
                  </a:lnTo>
                  <a:lnTo>
                    <a:pt x="1653" y="1349"/>
                  </a:lnTo>
                  <a:lnTo>
                    <a:pt x="1639" y="1399"/>
                  </a:lnTo>
                  <a:lnTo>
                    <a:pt x="1617" y="1445"/>
                  </a:lnTo>
                  <a:lnTo>
                    <a:pt x="1589" y="1486"/>
                  </a:lnTo>
                  <a:lnTo>
                    <a:pt x="1555" y="1524"/>
                  </a:lnTo>
                  <a:lnTo>
                    <a:pt x="513" y="2455"/>
                  </a:lnTo>
                  <a:lnTo>
                    <a:pt x="469" y="2489"/>
                  </a:lnTo>
                  <a:lnTo>
                    <a:pt x="418" y="2513"/>
                  </a:lnTo>
                  <a:lnTo>
                    <a:pt x="364" y="2527"/>
                  </a:lnTo>
                  <a:lnTo>
                    <a:pt x="308" y="2533"/>
                  </a:lnTo>
                  <a:lnTo>
                    <a:pt x="308" y="2533"/>
                  </a:lnTo>
                  <a:lnTo>
                    <a:pt x="256" y="2529"/>
                  </a:lnTo>
                  <a:lnTo>
                    <a:pt x="207" y="2515"/>
                  </a:lnTo>
                  <a:lnTo>
                    <a:pt x="159" y="2495"/>
                  </a:lnTo>
                  <a:lnTo>
                    <a:pt x="117" y="2465"/>
                  </a:lnTo>
                  <a:lnTo>
                    <a:pt x="79" y="2430"/>
                  </a:lnTo>
                  <a:lnTo>
                    <a:pt x="46" y="2386"/>
                  </a:lnTo>
                  <a:lnTo>
                    <a:pt x="22" y="2338"/>
                  </a:lnTo>
                  <a:lnTo>
                    <a:pt x="6" y="2286"/>
                  </a:lnTo>
                  <a:lnTo>
                    <a:pt x="0" y="2235"/>
                  </a:lnTo>
                  <a:lnTo>
                    <a:pt x="4" y="2181"/>
                  </a:lnTo>
                  <a:lnTo>
                    <a:pt x="16" y="2131"/>
                  </a:lnTo>
                  <a:lnTo>
                    <a:pt x="36" y="2081"/>
                  </a:lnTo>
                  <a:lnTo>
                    <a:pt x="66" y="2036"/>
                  </a:lnTo>
                  <a:lnTo>
                    <a:pt x="103" y="1996"/>
                  </a:lnTo>
                  <a:lnTo>
                    <a:pt x="895" y="1288"/>
                  </a:lnTo>
                  <a:lnTo>
                    <a:pt x="97" y="532"/>
                  </a:lnTo>
                  <a:lnTo>
                    <a:pt x="60" y="490"/>
                  </a:lnTo>
                  <a:lnTo>
                    <a:pt x="32" y="444"/>
                  </a:lnTo>
                  <a:lnTo>
                    <a:pt x="14" y="394"/>
                  </a:lnTo>
                  <a:lnTo>
                    <a:pt x="2" y="343"/>
                  </a:lnTo>
                  <a:lnTo>
                    <a:pt x="2" y="291"/>
                  </a:lnTo>
                  <a:lnTo>
                    <a:pt x="8" y="237"/>
                  </a:lnTo>
                  <a:lnTo>
                    <a:pt x="26" y="187"/>
                  </a:lnTo>
                  <a:lnTo>
                    <a:pt x="50" y="140"/>
                  </a:lnTo>
                  <a:lnTo>
                    <a:pt x="85" y="96"/>
                  </a:lnTo>
                  <a:lnTo>
                    <a:pt x="127" y="60"/>
                  </a:lnTo>
                  <a:lnTo>
                    <a:pt x="173" y="32"/>
                  </a:lnTo>
                  <a:lnTo>
                    <a:pt x="223" y="12"/>
                  </a:lnTo>
                  <a:lnTo>
                    <a:pt x="274" y="2"/>
                  </a:lnTo>
                  <a:lnTo>
                    <a:pt x="326"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43" name="Freeform 84">
              <a:extLst>
                <a:ext uri="{FF2B5EF4-FFF2-40B4-BE49-F238E27FC236}">
                  <a16:creationId xmlns:a16="http://schemas.microsoft.com/office/drawing/2014/main" id="{6C4D2FE2-8003-BB1D-DC84-B2D77675737D}"/>
                </a:ext>
              </a:extLst>
            </p:cNvPr>
            <p:cNvSpPr>
              <a:spLocks noEditPoints="1"/>
            </p:cNvSpPr>
            <p:nvPr/>
          </p:nvSpPr>
          <p:spPr bwMode="auto">
            <a:xfrm>
              <a:off x="11289301" y="2426973"/>
              <a:ext cx="96885" cy="154767"/>
            </a:xfrm>
            <a:custGeom>
              <a:avLst/>
              <a:gdLst>
                <a:gd name="T0" fmla="*/ 1322 w 1657"/>
                <a:gd name="T1" fmla="*/ 209 h 2423"/>
                <a:gd name="T2" fmla="*/ 1277 w 1657"/>
                <a:gd name="T3" fmla="*/ 235 h 2423"/>
                <a:gd name="T4" fmla="*/ 219 w 1657"/>
                <a:gd name="T5" fmla="*/ 2063 h 2423"/>
                <a:gd name="T6" fmla="*/ 205 w 1657"/>
                <a:gd name="T7" fmla="*/ 2117 h 2423"/>
                <a:gd name="T8" fmla="*/ 219 w 1657"/>
                <a:gd name="T9" fmla="*/ 2166 h 2423"/>
                <a:gd name="T10" fmla="*/ 256 w 1657"/>
                <a:gd name="T11" fmla="*/ 2204 h 2423"/>
                <a:gd name="T12" fmla="*/ 308 w 1657"/>
                <a:gd name="T13" fmla="*/ 2218 h 2423"/>
                <a:gd name="T14" fmla="*/ 360 w 1657"/>
                <a:gd name="T15" fmla="*/ 2204 h 2423"/>
                <a:gd name="T16" fmla="*/ 398 w 1657"/>
                <a:gd name="T17" fmla="*/ 2166 h 2423"/>
                <a:gd name="T18" fmla="*/ 1448 w 1657"/>
                <a:gd name="T19" fmla="*/ 334 h 2423"/>
                <a:gd name="T20" fmla="*/ 1448 w 1657"/>
                <a:gd name="T21" fmla="*/ 280 h 2423"/>
                <a:gd name="T22" fmla="*/ 1422 w 1657"/>
                <a:gd name="T23" fmla="*/ 235 h 2423"/>
                <a:gd name="T24" fmla="*/ 1374 w 1657"/>
                <a:gd name="T25" fmla="*/ 209 h 2423"/>
                <a:gd name="T26" fmla="*/ 1346 w 1657"/>
                <a:gd name="T27" fmla="*/ 0 h 2423"/>
                <a:gd name="T28" fmla="*/ 1452 w 1657"/>
                <a:gd name="T29" fmla="*/ 18 h 2423"/>
                <a:gd name="T30" fmla="*/ 1501 w 1657"/>
                <a:gd name="T31" fmla="*/ 42 h 2423"/>
                <a:gd name="T32" fmla="*/ 1577 w 1657"/>
                <a:gd name="T33" fmla="*/ 101 h 2423"/>
                <a:gd name="T34" fmla="*/ 1631 w 1657"/>
                <a:gd name="T35" fmla="*/ 181 h 2423"/>
                <a:gd name="T36" fmla="*/ 1657 w 1657"/>
                <a:gd name="T37" fmla="*/ 288 h 2423"/>
                <a:gd name="T38" fmla="*/ 1641 w 1657"/>
                <a:gd name="T39" fmla="*/ 406 h 2423"/>
                <a:gd name="T40" fmla="*/ 575 w 1657"/>
                <a:gd name="T41" fmla="*/ 2268 h 2423"/>
                <a:gd name="T42" fmla="*/ 505 w 1657"/>
                <a:gd name="T43" fmla="*/ 2351 h 2423"/>
                <a:gd name="T44" fmla="*/ 413 w 1657"/>
                <a:gd name="T45" fmla="*/ 2405 h 2423"/>
                <a:gd name="T46" fmla="*/ 308 w 1657"/>
                <a:gd name="T47" fmla="*/ 2423 h 2423"/>
                <a:gd name="T48" fmla="*/ 203 w 1657"/>
                <a:gd name="T49" fmla="*/ 2405 h 2423"/>
                <a:gd name="T50" fmla="*/ 109 w 1657"/>
                <a:gd name="T51" fmla="*/ 2349 h 2423"/>
                <a:gd name="T52" fmla="*/ 41 w 1657"/>
                <a:gd name="T53" fmla="*/ 2268 h 2423"/>
                <a:gd name="T54" fmla="*/ 6 w 1657"/>
                <a:gd name="T55" fmla="*/ 2170 h 2423"/>
                <a:gd name="T56" fmla="*/ 4 w 1657"/>
                <a:gd name="T57" fmla="*/ 2065 h 2423"/>
                <a:gd name="T58" fmla="*/ 41 w 1657"/>
                <a:gd name="T59" fmla="*/ 1961 h 2423"/>
                <a:gd name="T60" fmla="*/ 1114 w 1657"/>
                <a:gd name="T61" fmla="*/ 109 h 2423"/>
                <a:gd name="T62" fmla="*/ 1195 w 1657"/>
                <a:gd name="T63" fmla="*/ 40 h 2423"/>
                <a:gd name="T64" fmla="*/ 1295 w 1657"/>
                <a:gd name="T65" fmla="*/ 4 h 24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657" h="2423">
                  <a:moveTo>
                    <a:pt x="1348" y="205"/>
                  </a:moveTo>
                  <a:lnTo>
                    <a:pt x="1322" y="209"/>
                  </a:lnTo>
                  <a:lnTo>
                    <a:pt x="1299" y="219"/>
                  </a:lnTo>
                  <a:lnTo>
                    <a:pt x="1277" y="235"/>
                  </a:lnTo>
                  <a:lnTo>
                    <a:pt x="1259" y="256"/>
                  </a:lnTo>
                  <a:lnTo>
                    <a:pt x="219" y="2063"/>
                  </a:lnTo>
                  <a:lnTo>
                    <a:pt x="209" y="2089"/>
                  </a:lnTo>
                  <a:lnTo>
                    <a:pt x="205" y="2117"/>
                  </a:lnTo>
                  <a:lnTo>
                    <a:pt x="209" y="2142"/>
                  </a:lnTo>
                  <a:lnTo>
                    <a:pt x="219" y="2166"/>
                  </a:lnTo>
                  <a:lnTo>
                    <a:pt x="234" y="2186"/>
                  </a:lnTo>
                  <a:lnTo>
                    <a:pt x="256" y="2204"/>
                  </a:lnTo>
                  <a:lnTo>
                    <a:pt x="282" y="2214"/>
                  </a:lnTo>
                  <a:lnTo>
                    <a:pt x="308" y="2218"/>
                  </a:lnTo>
                  <a:lnTo>
                    <a:pt x="334" y="2214"/>
                  </a:lnTo>
                  <a:lnTo>
                    <a:pt x="360" y="2204"/>
                  </a:lnTo>
                  <a:lnTo>
                    <a:pt x="382" y="2188"/>
                  </a:lnTo>
                  <a:lnTo>
                    <a:pt x="398" y="2166"/>
                  </a:lnTo>
                  <a:lnTo>
                    <a:pt x="1438" y="358"/>
                  </a:lnTo>
                  <a:lnTo>
                    <a:pt x="1448" y="334"/>
                  </a:lnTo>
                  <a:lnTo>
                    <a:pt x="1452" y="308"/>
                  </a:lnTo>
                  <a:lnTo>
                    <a:pt x="1448" y="280"/>
                  </a:lnTo>
                  <a:lnTo>
                    <a:pt x="1438" y="256"/>
                  </a:lnTo>
                  <a:lnTo>
                    <a:pt x="1422" y="235"/>
                  </a:lnTo>
                  <a:lnTo>
                    <a:pt x="1400" y="219"/>
                  </a:lnTo>
                  <a:lnTo>
                    <a:pt x="1374" y="209"/>
                  </a:lnTo>
                  <a:lnTo>
                    <a:pt x="1348" y="205"/>
                  </a:lnTo>
                  <a:close/>
                  <a:moveTo>
                    <a:pt x="1346" y="0"/>
                  </a:moveTo>
                  <a:lnTo>
                    <a:pt x="1400" y="4"/>
                  </a:lnTo>
                  <a:lnTo>
                    <a:pt x="1452" y="18"/>
                  </a:lnTo>
                  <a:lnTo>
                    <a:pt x="1501" y="40"/>
                  </a:lnTo>
                  <a:lnTo>
                    <a:pt x="1501" y="42"/>
                  </a:lnTo>
                  <a:lnTo>
                    <a:pt x="1543" y="67"/>
                  </a:lnTo>
                  <a:lnTo>
                    <a:pt x="1577" y="101"/>
                  </a:lnTo>
                  <a:lnTo>
                    <a:pt x="1607" y="139"/>
                  </a:lnTo>
                  <a:lnTo>
                    <a:pt x="1631" y="181"/>
                  </a:lnTo>
                  <a:lnTo>
                    <a:pt x="1647" y="227"/>
                  </a:lnTo>
                  <a:lnTo>
                    <a:pt x="1657" y="288"/>
                  </a:lnTo>
                  <a:lnTo>
                    <a:pt x="1655" y="348"/>
                  </a:lnTo>
                  <a:lnTo>
                    <a:pt x="1641" y="406"/>
                  </a:lnTo>
                  <a:lnTo>
                    <a:pt x="1615" y="461"/>
                  </a:lnTo>
                  <a:lnTo>
                    <a:pt x="575" y="2268"/>
                  </a:lnTo>
                  <a:lnTo>
                    <a:pt x="545" y="2314"/>
                  </a:lnTo>
                  <a:lnTo>
                    <a:pt x="505" y="2351"/>
                  </a:lnTo>
                  <a:lnTo>
                    <a:pt x="463" y="2381"/>
                  </a:lnTo>
                  <a:lnTo>
                    <a:pt x="413" y="2405"/>
                  </a:lnTo>
                  <a:lnTo>
                    <a:pt x="362" y="2419"/>
                  </a:lnTo>
                  <a:lnTo>
                    <a:pt x="308" y="2423"/>
                  </a:lnTo>
                  <a:lnTo>
                    <a:pt x="254" y="2419"/>
                  </a:lnTo>
                  <a:lnTo>
                    <a:pt x="203" y="2405"/>
                  </a:lnTo>
                  <a:lnTo>
                    <a:pt x="155" y="2381"/>
                  </a:lnTo>
                  <a:lnTo>
                    <a:pt x="109" y="2349"/>
                  </a:lnTo>
                  <a:lnTo>
                    <a:pt x="71" y="2312"/>
                  </a:lnTo>
                  <a:lnTo>
                    <a:pt x="41" y="2268"/>
                  </a:lnTo>
                  <a:lnTo>
                    <a:pt x="20" y="2220"/>
                  </a:lnTo>
                  <a:lnTo>
                    <a:pt x="6" y="2170"/>
                  </a:lnTo>
                  <a:lnTo>
                    <a:pt x="0" y="2117"/>
                  </a:lnTo>
                  <a:lnTo>
                    <a:pt x="4" y="2065"/>
                  </a:lnTo>
                  <a:lnTo>
                    <a:pt x="18" y="2011"/>
                  </a:lnTo>
                  <a:lnTo>
                    <a:pt x="41" y="1961"/>
                  </a:lnTo>
                  <a:lnTo>
                    <a:pt x="1082" y="153"/>
                  </a:lnTo>
                  <a:lnTo>
                    <a:pt x="1114" y="109"/>
                  </a:lnTo>
                  <a:lnTo>
                    <a:pt x="1151" y="69"/>
                  </a:lnTo>
                  <a:lnTo>
                    <a:pt x="1195" y="40"/>
                  </a:lnTo>
                  <a:lnTo>
                    <a:pt x="1243" y="18"/>
                  </a:lnTo>
                  <a:lnTo>
                    <a:pt x="1295" y="4"/>
                  </a:lnTo>
                  <a:lnTo>
                    <a:pt x="1346"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grpSp>
          <p:nvGrpSpPr>
            <p:cNvPr id="48" name="Group 47">
              <a:extLst>
                <a:ext uri="{FF2B5EF4-FFF2-40B4-BE49-F238E27FC236}">
                  <a16:creationId xmlns:a16="http://schemas.microsoft.com/office/drawing/2014/main" id="{D2F4AAF3-3A4B-22D1-53EF-9B477808AD37}"/>
                </a:ext>
              </a:extLst>
            </p:cNvPr>
            <p:cNvGrpSpPr/>
            <p:nvPr/>
          </p:nvGrpSpPr>
          <p:grpSpPr>
            <a:xfrm>
              <a:off x="11134618" y="2265484"/>
              <a:ext cx="419125" cy="414160"/>
              <a:chOff x="4657976" y="-5051728"/>
              <a:chExt cx="5205413" cy="4703763"/>
            </a:xfrm>
            <a:solidFill>
              <a:schemeClr val="bg2"/>
            </a:solidFill>
          </p:grpSpPr>
          <p:sp>
            <p:nvSpPr>
              <p:cNvPr id="51" name="Freeform 67">
                <a:extLst>
                  <a:ext uri="{FF2B5EF4-FFF2-40B4-BE49-F238E27FC236}">
                    <a16:creationId xmlns:a16="http://schemas.microsoft.com/office/drawing/2014/main" id="{BEB5D803-9ABF-932A-CDB7-881671FCDB2E}"/>
                  </a:ext>
                </a:extLst>
              </p:cNvPr>
              <p:cNvSpPr>
                <a:spLocks/>
              </p:cNvSpPr>
              <p:nvPr/>
            </p:nvSpPr>
            <p:spPr bwMode="auto">
              <a:xfrm>
                <a:off x="8795001" y="-4724703"/>
                <a:ext cx="176213" cy="176213"/>
              </a:xfrm>
              <a:custGeom>
                <a:avLst/>
                <a:gdLst>
                  <a:gd name="T0" fmla="*/ 112 w 223"/>
                  <a:gd name="T1" fmla="*/ 0 h 223"/>
                  <a:gd name="T2" fmla="*/ 148 w 223"/>
                  <a:gd name="T3" fmla="*/ 6 h 223"/>
                  <a:gd name="T4" fmla="*/ 177 w 223"/>
                  <a:gd name="T5" fmla="*/ 22 h 223"/>
                  <a:gd name="T6" fmla="*/ 201 w 223"/>
                  <a:gd name="T7" fmla="*/ 46 h 223"/>
                  <a:gd name="T8" fmla="*/ 217 w 223"/>
                  <a:gd name="T9" fmla="*/ 76 h 223"/>
                  <a:gd name="T10" fmla="*/ 223 w 223"/>
                  <a:gd name="T11" fmla="*/ 112 h 223"/>
                  <a:gd name="T12" fmla="*/ 217 w 223"/>
                  <a:gd name="T13" fmla="*/ 148 h 223"/>
                  <a:gd name="T14" fmla="*/ 201 w 223"/>
                  <a:gd name="T15" fmla="*/ 177 h 223"/>
                  <a:gd name="T16" fmla="*/ 177 w 223"/>
                  <a:gd name="T17" fmla="*/ 201 h 223"/>
                  <a:gd name="T18" fmla="*/ 148 w 223"/>
                  <a:gd name="T19" fmla="*/ 217 h 223"/>
                  <a:gd name="T20" fmla="*/ 112 w 223"/>
                  <a:gd name="T21" fmla="*/ 223 h 223"/>
                  <a:gd name="T22" fmla="*/ 76 w 223"/>
                  <a:gd name="T23" fmla="*/ 217 h 223"/>
                  <a:gd name="T24" fmla="*/ 46 w 223"/>
                  <a:gd name="T25" fmla="*/ 201 h 223"/>
                  <a:gd name="T26" fmla="*/ 22 w 223"/>
                  <a:gd name="T27" fmla="*/ 177 h 223"/>
                  <a:gd name="T28" fmla="*/ 6 w 223"/>
                  <a:gd name="T29" fmla="*/ 148 h 223"/>
                  <a:gd name="T30" fmla="*/ 0 w 223"/>
                  <a:gd name="T31" fmla="*/ 112 h 223"/>
                  <a:gd name="T32" fmla="*/ 6 w 223"/>
                  <a:gd name="T33" fmla="*/ 76 h 223"/>
                  <a:gd name="T34" fmla="*/ 22 w 223"/>
                  <a:gd name="T35" fmla="*/ 46 h 223"/>
                  <a:gd name="T36" fmla="*/ 46 w 223"/>
                  <a:gd name="T37" fmla="*/ 22 h 223"/>
                  <a:gd name="T38" fmla="*/ 76 w 223"/>
                  <a:gd name="T39" fmla="*/ 6 h 223"/>
                  <a:gd name="T40" fmla="*/ 112 w 223"/>
                  <a:gd name="T41" fmla="*/ 0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23" h="223">
                    <a:moveTo>
                      <a:pt x="112" y="0"/>
                    </a:moveTo>
                    <a:lnTo>
                      <a:pt x="148" y="6"/>
                    </a:lnTo>
                    <a:lnTo>
                      <a:pt x="177" y="22"/>
                    </a:lnTo>
                    <a:lnTo>
                      <a:pt x="201" y="46"/>
                    </a:lnTo>
                    <a:lnTo>
                      <a:pt x="217" y="76"/>
                    </a:lnTo>
                    <a:lnTo>
                      <a:pt x="223" y="112"/>
                    </a:lnTo>
                    <a:lnTo>
                      <a:pt x="217" y="148"/>
                    </a:lnTo>
                    <a:lnTo>
                      <a:pt x="201" y="177"/>
                    </a:lnTo>
                    <a:lnTo>
                      <a:pt x="177" y="201"/>
                    </a:lnTo>
                    <a:lnTo>
                      <a:pt x="148" y="217"/>
                    </a:lnTo>
                    <a:lnTo>
                      <a:pt x="112" y="223"/>
                    </a:lnTo>
                    <a:lnTo>
                      <a:pt x="76" y="217"/>
                    </a:lnTo>
                    <a:lnTo>
                      <a:pt x="46" y="201"/>
                    </a:lnTo>
                    <a:lnTo>
                      <a:pt x="22" y="177"/>
                    </a:lnTo>
                    <a:lnTo>
                      <a:pt x="6" y="148"/>
                    </a:lnTo>
                    <a:lnTo>
                      <a:pt x="0" y="112"/>
                    </a:lnTo>
                    <a:lnTo>
                      <a:pt x="6" y="76"/>
                    </a:lnTo>
                    <a:lnTo>
                      <a:pt x="22" y="46"/>
                    </a:lnTo>
                    <a:lnTo>
                      <a:pt x="46" y="22"/>
                    </a:lnTo>
                    <a:lnTo>
                      <a:pt x="76" y="6"/>
                    </a:lnTo>
                    <a:lnTo>
                      <a:pt x="11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65" name="Freeform 68">
                <a:extLst>
                  <a:ext uri="{FF2B5EF4-FFF2-40B4-BE49-F238E27FC236}">
                    <a16:creationId xmlns:a16="http://schemas.microsoft.com/office/drawing/2014/main" id="{B86CF5B8-2C4E-9579-38B0-CF79443E3859}"/>
                  </a:ext>
                </a:extLst>
              </p:cNvPr>
              <p:cNvSpPr>
                <a:spLocks/>
              </p:cNvSpPr>
              <p:nvPr/>
            </p:nvSpPr>
            <p:spPr bwMode="auto">
              <a:xfrm>
                <a:off x="8339389" y="-4724703"/>
                <a:ext cx="179388" cy="176213"/>
              </a:xfrm>
              <a:custGeom>
                <a:avLst/>
                <a:gdLst>
                  <a:gd name="T0" fmla="*/ 111 w 224"/>
                  <a:gd name="T1" fmla="*/ 0 h 223"/>
                  <a:gd name="T2" fmla="*/ 147 w 224"/>
                  <a:gd name="T3" fmla="*/ 6 h 223"/>
                  <a:gd name="T4" fmla="*/ 179 w 224"/>
                  <a:gd name="T5" fmla="*/ 22 h 223"/>
                  <a:gd name="T6" fmla="*/ 202 w 224"/>
                  <a:gd name="T7" fmla="*/ 46 h 223"/>
                  <a:gd name="T8" fmla="*/ 218 w 224"/>
                  <a:gd name="T9" fmla="*/ 76 h 223"/>
                  <a:gd name="T10" fmla="*/ 224 w 224"/>
                  <a:gd name="T11" fmla="*/ 112 h 223"/>
                  <a:gd name="T12" fmla="*/ 218 w 224"/>
                  <a:gd name="T13" fmla="*/ 148 h 223"/>
                  <a:gd name="T14" fmla="*/ 202 w 224"/>
                  <a:gd name="T15" fmla="*/ 177 h 223"/>
                  <a:gd name="T16" fmla="*/ 179 w 224"/>
                  <a:gd name="T17" fmla="*/ 201 h 223"/>
                  <a:gd name="T18" fmla="*/ 147 w 224"/>
                  <a:gd name="T19" fmla="*/ 217 h 223"/>
                  <a:gd name="T20" fmla="*/ 111 w 224"/>
                  <a:gd name="T21" fmla="*/ 223 h 223"/>
                  <a:gd name="T22" fmla="*/ 77 w 224"/>
                  <a:gd name="T23" fmla="*/ 217 h 223"/>
                  <a:gd name="T24" fmla="*/ 45 w 224"/>
                  <a:gd name="T25" fmla="*/ 201 h 223"/>
                  <a:gd name="T26" fmla="*/ 21 w 224"/>
                  <a:gd name="T27" fmla="*/ 177 h 223"/>
                  <a:gd name="T28" fmla="*/ 6 w 224"/>
                  <a:gd name="T29" fmla="*/ 148 h 223"/>
                  <a:gd name="T30" fmla="*/ 0 w 224"/>
                  <a:gd name="T31" fmla="*/ 112 h 223"/>
                  <a:gd name="T32" fmla="*/ 6 w 224"/>
                  <a:gd name="T33" fmla="*/ 76 h 223"/>
                  <a:gd name="T34" fmla="*/ 21 w 224"/>
                  <a:gd name="T35" fmla="*/ 46 h 223"/>
                  <a:gd name="T36" fmla="*/ 45 w 224"/>
                  <a:gd name="T37" fmla="*/ 22 h 223"/>
                  <a:gd name="T38" fmla="*/ 77 w 224"/>
                  <a:gd name="T39" fmla="*/ 6 h 223"/>
                  <a:gd name="T40" fmla="*/ 111 w 224"/>
                  <a:gd name="T41" fmla="*/ 0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24" h="223">
                    <a:moveTo>
                      <a:pt x="111" y="0"/>
                    </a:moveTo>
                    <a:lnTo>
                      <a:pt x="147" y="6"/>
                    </a:lnTo>
                    <a:lnTo>
                      <a:pt x="179" y="22"/>
                    </a:lnTo>
                    <a:lnTo>
                      <a:pt x="202" y="46"/>
                    </a:lnTo>
                    <a:lnTo>
                      <a:pt x="218" y="76"/>
                    </a:lnTo>
                    <a:lnTo>
                      <a:pt x="224" y="112"/>
                    </a:lnTo>
                    <a:lnTo>
                      <a:pt x="218" y="148"/>
                    </a:lnTo>
                    <a:lnTo>
                      <a:pt x="202" y="177"/>
                    </a:lnTo>
                    <a:lnTo>
                      <a:pt x="179" y="201"/>
                    </a:lnTo>
                    <a:lnTo>
                      <a:pt x="147" y="217"/>
                    </a:lnTo>
                    <a:lnTo>
                      <a:pt x="111" y="223"/>
                    </a:lnTo>
                    <a:lnTo>
                      <a:pt x="77" y="217"/>
                    </a:lnTo>
                    <a:lnTo>
                      <a:pt x="45" y="201"/>
                    </a:lnTo>
                    <a:lnTo>
                      <a:pt x="21" y="177"/>
                    </a:lnTo>
                    <a:lnTo>
                      <a:pt x="6" y="148"/>
                    </a:lnTo>
                    <a:lnTo>
                      <a:pt x="0" y="112"/>
                    </a:lnTo>
                    <a:lnTo>
                      <a:pt x="6" y="76"/>
                    </a:lnTo>
                    <a:lnTo>
                      <a:pt x="21" y="46"/>
                    </a:lnTo>
                    <a:lnTo>
                      <a:pt x="45" y="22"/>
                    </a:lnTo>
                    <a:lnTo>
                      <a:pt x="77" y="6"/>
                    </a:lnTo>
                    <a:lnTo>
                      <a:pt x="11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67" name="Freeform 69">
                <a:extLst>
                  <a:ext uri="{FF2B5EF4-FFF2-40B4-BE49-F238E27FC236}">
                    <a16:creationId xmlns:a16="http://schemas.microsoft.com/office/drawing/2014/main" id="{0FCC75AD-6F58-1D16-56B4-5EB971BF2EBB}"/>
                  </a:ext>
                </a:extLst>
              </p:cNvPr>
              <p:cNvSpPr>
                <a:spLocks/>
              </p:cNvSpPr>
              <p:nvPr/>
            </p:nvSpPr>
            <p:spPr bwMode="auto">
              <a:xfrm>
                <a:off x="9247439" y="-4724703"/>
                <a:ext cx="179388" cy="176213"/>
              </a:xfrm>
              <a:custGeom>
                <a:avLst/>
                <a:gdLst>
                  <a:gd name="T0" fmla="*/ 114 w 225"/>
                  <a:gd name="T1" fmla="*/ 0 h 223"/>
                  <a:gd name="T2" fmla="*/ 147 w 225"/>
                  <a:gd name="T3" fmla="*/ 6 h 223"/>
                  <a:gd name="T4" fmla="*/ 179 w 225"/>
                  <a:gd name="T5" fmla="*/ 22 h 223"/>
                  <a:gd name="T6" fmla="*/ 203 w 225"/>
                  <a:gd name="T7" fmla="*/ 46 h 223"/>
                  <a:gd name="T8" fmla="*/ 219 w 225"/>
                  <a:gd name="T9" fmla="*/ 76 h 223"/>
                  <a:gd name="T10" fmla="*/ 225 w 225"/>
                  <a:gd name="T11" fmla="*/ 112 h 223"/>
                  <a:gd name="T12" fmla="*/ 219 w 225"/>
                  <a:gd name="T13" fmla="*/ 148 h 223"/>
                  <a:gd name="T14" fmla="*/ 203 w 225"/>
                  <a:gd name="T15" fmla="*/ 177 h 223"/>
                  <a:gd name="T16" fmla="*/ 179 w 225"/>
                  <a:gd name="T17" fmla="*/ 201 h 223"/>
                  <a:gd name="T18" fmla="*/ 147 w 225"/>
                  <a:gd name="T19" fmla="*/ 217 h 223"/>
                  <a:gd name="T20" fmla="*/ 114 w 225"/>
                  <a:gd name="T21" fmla="*/ 223 h 223"/>
                  <a:gd name="T22" fmla="*/ 78 w 225"/>
                  <a:gd name="T23" fmla="*/ 217 h 223"/>
                  <a:gd name="T24" fmla="*/ 46 w 225"/>
                  <a:gd name="T25" fmla="*/ 201 h 223"/>
                  <a:gd name="T26" fmla="*/ 22 w 225"/>
                  <a:gd name="T27" fmla="*/ 177 h 223"/>
                  <a:gd name="T28" fmla="*/ 6 w 225"/>
                  <a:gd name="T29" fmla="*/ 148 h 223"/>
                  <a:gd name="T30" fmla="*/ 0 w 225"/>
                  <a:gd name="T31" fmla="*/ 112 h 223"/>
                  <a:gd name="T32" fmla="*/ 6 w 225"/>
                  <a:gd name="T33" fmla="*/ 76 h 223"/>
                  <a:gd name="T34" fmla="*/ 22 w 225"/>
                  <a:gd name="T35" fmla="*/ 46 h 223"/>
                  <a:gd name="T36" fmla="*/ 46 w 225"/>
                  <a:gd name="T37" fmla="*/ 22 h 223"/>
                  <a:gd name="T38" fmla="*/ 78 w 225"/>
                  <a:gd name="T39" fmla="*/ 6 h 223"/>
                  <a:gd name="T40" fmla="*/ 114 w 225"/>
                  <a:gd name="T41" fmla="*/ 0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25" h="223">
                    <a:moveTo>
                      <a:pt x="114" y="0"/>
                    </a:moveTo>
                    <a:lnTo>
                      <a:pt x="147" y="6"/>
                    </a:lnTo>
                    <a:lnTo>
                      <a:pt x="179" y="22"/>
                    </a:lnTo>
                    <a:lnTo>
                      <a:pt x="203" y="46"/>
                    </a:lnTo>
                    <a:lnTo>
                      <a:pt x="219" y="76"/>
                    </a:lnTo>
                    <a:lnTo>
                      <a:pt x="225" y="112"/>
                    </a:lnTo>
                    <a:lnTo>
                      <a:pt x="219" y="148"/>
                    </a:lnTo>
                    <a:lnTo>
                      <a:pt x="203" y="177"/>
                    </a:lnTo>
                    <a:lnTo>
                      <a:pt x="179" y="201"/>
                    </a:lnTo>
                    <a:lnTo>
                      <a:pt x="147" y="217"/>
                    </a:lnTo>
                    <a:lnTo>
                      <a:pt x="114" y="223"/>
                    </a:lnTo>
                    <a:lnTo>
                      <a:pt x="78" y="217"/>
                    </a:lnTo>
                    <a:lnTo>
                      <a:pt x="46" y="201"/>
                    </a:lnTo>
                    <a:lnTo>
                      <a:pt x="22" y="177"/>
                    </a:lnTo>
                    <a:lnTo>
                      <a:pt x="6" y="148"/>
                    </a:lnTo>
                    <a:lnTo>
                      <a:pt x="0" y="112"/>
                    </a:lnTo>
                    <a:lnTo>
                      <a:pt x="6" y="76"/>
                    </a:lnTo>
                    <a:lnTo>
                      <a:pt x="22" y="46"/>
                    </a:lnTo>
                    <a:lnTo>
                      <a:pt x="46" y="22"/>
                    </a:lnTo>
                    <a:lnTo>
                      <a:pt x="78" y="6"/>
                    </a:lnTo>
                    <a:lnTo>
                      <a:pt x="11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68" name="Freeform 66">
                <a:extLst>
                  <a:ext uri="{FF2B5EF4-FFF2-40B4-BE49-F238E27FC236}">
                    <a16:creationId xmlns:a16="http://schemas.microsoft.com/office/drawing/2014/main" id="{E5D6B80F-BA4C-BBA3-48E6-248984AF4B6B}"/>
                  </a:ext>
                </a:extLst>
              </p:cNvPr>
              <p:cNvSpPr>
                <a:spLocks noEditPoints="1"/>
              </p:cNvSpPr>
              <p:nvPr/>
            </p:nvSpPr>
            <p:spPr bwMode="auto">
              <a:xfrm>
                <a:off x="4657976" y="-5051728"/>
                <a:ext cx="5205413" cy="4703763"/>
              </a:xfrm>
              <a:custGeom>
                <a:avLst/>
                <a:gdLst>
                  <a:gd name="T0" fmla="*/ 4290 w 6558"/>
                  <a:gd name="T1" fmla="*/ 209 h 5926"/>
                  <a:gd name="T2" fmla="*/ 4290 w 6558"/>
                  <a:gd name="T3" fmla="*/ 837 h 5926"/>
                  <a:gd name="T4" fmla="*/ 6349 w 6558"/>
                  <a:gd name="T5" fmla="*/ 837 h 5926"/>
                  <a:gd name="T6" fmla="*/ 6349 w 6558"/>
                  <a:gd name="T7" fmla="*/ 209 h 5926"/>
                  <a:gd name="T8" fmla="*/ 4290 w 6558"/>
                  <a:gd name="T9" fmla="*/ 209 h 5926"/>
                  <a:gd name="T10" fmla="*/ 209 w 6558"/>
                  <a:gd name="T11" fmla="*/ 209 h 5926"/>
                  <a:gd name="T12" fmla="*/ 209 w 6558"/>
                  <a:gd name="T13" fmla="*/ 837 h 5926"/>
                  <a:gd name="T14" fmla="*/ 4082 w 6558"/>
                  <a:gd name="T15" fmla="*/ 837 h 5926"/>
                  <a:gd name="T16" fmla="*/ 4082 w 6558"/>
                  <a:gd name="T17" fmla="*/ 209 h 5926"/>
                  <a:gd name="T18" fmla="*/ 209 w 6558"/>
                  <a:gd name="T19" fmla="*/ 209 h 5926"/>
                  <a:gd name="T20" fmla="*/ 105 w 6558"/>
                  <a:gd name="T21" fmla="*/ 0 h 5926"/>
                  <a:gd name="T22" fmla="*/ 6453 w 6558"/>
                  <a:gd name="T23" fmla="*/ 0 h 5926"/>
                  <a:gd name="T24" fmla="*/ 6486 w 6558"/>
                  <a:gd name="T25" fmla="*/ 6 h 5926"/>
                  <a:gd name="T26" fmla="*/ 6514 w 6558"/>
                  <a:gd name="T27" fmla="*/ 20 h 5926"/>
                  <a:gd name="T28" fmla="*/ 6538 w 6558"/>
                  <a:gd name="T29" fmla="*/ 42 h 5926"/>
                  <a:gd name="T30" fmla="*/ 6552 w 6558"/>
                  <a:gd name="T31" fmla="*/ 72 h 5926"/>
                  <a:gd name="T32" fmla="*/ 6558 w 6558"/>
                  <a:gd name="T33" fmla="*/ 103 h 5926"/>
                  <a:gd name="T34" fmla="*/ 6558 w 6558"/>
                  <a:gd name="T35" fmla="*/ 4288 h 5926"/>
                  <a:gd name="T36" fmla="*/ 6552 w 6558"/>
                  <a:gd name="T37" fmla="*/ 4320 h 5926"/>
                  <a:gd name="T38" fmla="*/ 6538 w 6558"/>
                  <a:gd name="T39" fmla="*/ 4350 h 5926"/>
                  <a:gd name="T40" fmla="*/ 6514 w 6558"/>
                  <a:gd name="T41" fmla="*/ 4371 h 5926"/>
                  <a:gd name="T42" fmla="*/ 6486 w 6558"/>
                  <a:gd name="T43" fmla="*/ 4387 h 5926"/>
                  <a:gd name="T44" fmla="*/ 6453 w 6558"/>
                  <a:gd name="T45" fmla="*/ 4391 h 5926"/>
                  <a:gd name="T46" fmla="*/ 6421 w 6558"/>
                  <a:gd name="T47" fmla="*/ 4387 h 5926"/>
                  <a:gd name="T48" fmla="*/ 6391 w 6558"/>
                  <a:gd name="T49" fmla="*/ 4371 h 5926"/>
                  <a:gd name="T50" fmla="*/ 6369 w 6558"/>
                  <a:gd name="T51" fmla="*/ 4350 h 5926"/>
                  <a:gd name="T52" fmla="*/ 6353 w 6558"/>
                  <a:gd name="T53" fmla="*/ 4320 h 5926"/>
                  <a:gd name="T54" fmla="*/ 6349 w 6558"/>
                  <a:gd name="T55" fmla="*/ 4288 h 5926"/>
                  <a:gd name="T56" fmla="*/ 6349 w 6558"/>
                  <a:gd name="T57" fmla="*/ 1046 h 5926"/>
                  <a:gd name="T58" fmla="*/ 209 w 6558"/>
                  <a:gd name="T59" fmla="*/ 1046 h 5926"/>
                  <a:gd name="T60" fmla="*/ 209 w 6558"/>
                  <a:gd name="T61" fmla="*/ 5717 h 5926"/>
                  <a:gd name="T62" fmla="*/ 6349 w 6558"/>
                  <a:gd name="T63" fmla="*/ 5717 h 5926"/>
                  <a:gd name="T64" fmla="*/ 6349 w 6558"/>
                  <a:gd name="T65" fmla="*/ 4705 h 5926"/>
                  <a:gd name="T66" fmla="*/ 6353 w 6558"/>
                  <a:gd name="T67" fmla="*/ 4674 h 5926"/>
                  <a:gd name="T68" fmla="*/ 6369 w 6558"/>
                  <a:gd name="T69" fmla="*/ 4644 h 5926"/>
                  <a:gd name="T70" fmla="*/ 6391 w 6558"/>
                  <a:gd name="T71" fmla="*/ 4622 h 5926"/>
                  <a:gd name="T72" fmla="*/ 6421 w 6558"/>
                  <a:gd name="T73" fmla="*/ 4606 h 5926"/>
                  <a:gd name="T74" fmla="*/ 6453 w 6558"/>
                  <a:gd name="T75" fmla="*/ 4602 h 5926"/>
                  <a:gd name="T76" fmla="*/ 6486 w 6558"/>
                  <a:gd name="T77" fmla="*/ 4606 h 5926"/>
                  <a:gd name="T78" fmla="*/ 6514 w 6558"/>
                  <a:gd name="T79" fmla="*/ 4622 h 5926"/>
                  <a:gd name="T80" fmla="*/ 6538 w 6558"/>
                  <a:gd name="T81" fmla="*/ 4644 h 5926"/>
                  <a:gd name="T82" fmla="*/ 6552 w 6558"/>
                  <a:gd name="T83" fmla="*/ 4674 h 5926"/>
                  <a:gd name="T84" fmla="*/ 6558 w 6558"/>
                  <a:gd name="T85" fmla="*/ 4705 h 5926"/>
                  <a:gd name="T86" fmla="*/ 6558 w 6558"/>
                  <a:gd name="T87" fmla="*/ 5821 h 5926"/>
                  <a:gd name="T88" fmla="*/ 6552 w 6558"/>
                  <a:gd name="T89" fmla="*/ 5855 h 5926"/>
                  <a:gd name="T90" fmla="*/ 6538 w 6558"/>
                  <a:gd name="T91" fmla="*/ 5882 h 5926"/>
                  <a:gd name="T92" fmla="*/ 6514 w 6558"/>
                  <a:gd name="T93" fmla="*/ 5906 h 5926"/>
                  <a:gd name="T94" fmla="*/ 6486 w 6558"/>
                  <a:gd name="T95" fmla="*/ 5920 h 5926"/>
                  <a:gd name="T96" fmla="*/ 6453 w 6558"/>
                  <a:gd name="T97" fmla="*/ 5926 h 5926"/>
                  <a:gd name="T98" fmla="*/ 105 w 6558"/>
                  <a:gd name="T99" fmla="*/ 5926 h 5926"/>
                  <a:gd name="T100" fmla="*/ 72 w 6558"/>
                  <a:gd name="T101" fmla="*/ 5920 h 5926"/>
                  <a:gd name="T102" fmla="*/ 44 w 6558"/>
                  <a:gd name="T103" fmla="*/ 5906 h 5926"/>
                  <a:gd name="T104" fmla="*/ 20 w 6558"/>
                  <a:gd name="T105" fmla="*/ 5882 h 5926"/>
                  <a:gd name="T106" fmla="*/ 6 w 6558"/>
                  <a:gd name="T107" fmla="*/ 5855 h 5926"/>
                  <a:gd name="T108" fmla="*/ 0 w 6558"/>
                  <a:gd name="T109" fmla="*/ 5821 h 5926"/>
                  <a:gd name="T110" fmla="*/ 0 w 6558"/>
                  <a:gd name="T111" fmla="*/ 103 h 5926"/>
                  <a:gd name="T112" fmla="*/ 6 w 6558"/>
                  <a:gd name="T113" fmla="*/ 72 h 5926"/>
                  <a:gd name="T114" fmla="*/ 20 w 6558"/>
                  <a:gd name="T115" fmla="*/ 42 h 5926"/>
                  <a:gd name="T116" fmla="*/ 44 w 6558"/>
                  <a:gd name="T117" fmla="*/ 20 h 5926"/>
                  <a:gd name="T118" fmla="*/ 72 w 6558"/>
                  <a:gd name="T119" fmla="*/ 6 h 5926"/>
                  <a:gd name="T120" fmla="*/ 105 w 6558"/>
                  <a:gd name="T121" fmla="*/ 0 h 59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6558" h="5926">
                    <a:moveTo>
                      <a:pt x="4290" y="209"/>
                    </a:moveTo>
                    <a:lnTo>
                      <a:pt x="4290" y="837"/>
                    </a:lnTo>
                    <a:lnTo>
                      <a:pt x="6349" y="837"/>
                    </a:lnTo>
                    <a:lnTo>
                      <a:pt x="6349" y="209"/>
                    </a:lnTo>
                    <a:lnTo>
                      <a:pt x="4290" y="209"/>
                    </a:lnTo>
                    <a:close/>
                    <a:moveTo>
                      <a:pt x="209" y="209"/>
                    </a:moveTo>
                    <a:lnTo>
                      <a:pt x="209" y="837"/>
                    </a:lnTo>
                    <a:lnTo>
                      <a:pt x="4082" y="837"/>
                    </a:lnTo>
                    <a:lnTo>
                      <a:pt x="4082" y="209"/>
                    </a:lnTo>
                    <a:lnTo>
                      <a:pt x="209" y="209"/>
                    </a:lnTo>
                    <a:close/>
                    <a:moveTo>
                      <a:pt x="105" y="0"/>
                    </a:moveTo>
                    <a:lnTo>
                      <a:pt x="6453" y="0"/>
                    </a:lnTo>
                    <a:lnTo>
                      <a:pt x="6486" y="6"/>
                    </a:lnTo>
                    <a:lnTo>
                      <a:pt x="6514" y="20"/>
                    </a:lnTo>
                    <a:lnTo>
                      <a:pt x="6538" y="42"/>
                    </a:lnTo>
                    <a:lnTo>
                      <a:pt x="6552" y="72"/>
                    </a:lnTo>
                    <a:lnTo>
                      <a:pt x="6558" y="103"/>
                    </a:lnTo>
                    <a:lnTo>
                      <a:pt x="6558" y="4288"/>
                    </a:lnTo>
                    <a:lnTo>
                      <a:pt x="6552" y="4320"/>
                    </a:lnTo>
                    <a:lnTo>
                      <a:pt x="6538" y="4350"/>
                    </a:lnTo>
                    <a:lnTo>
                      <a:pt x="6514" y="4371"/>
                    </a:lnTo>
                    <a:lnTo>
                      <a:pt x="6486" y="4387"/>
                    </a:lnTo>
                    <a:lnTo>
                      <a:pt x="6453" y="4391"/>
                    </a:lnTo>
                    <a:lnTo>
                      <a:pt x="6421" y="4387"/>
                    </a:lnTo>
                    <a:lnTo>
                      <a:pt x="6391" y="4371"/>
                    </a:lnTo>
                    <a:lnTo>
                      <a:pt x="6369" y="4350"/>
                    </a:lnTo>
                    <a:lnTo>
                      <a:pt x="6353" y="4320"/>
                    </a:lnTo>
                    <a:lnTo>
                      <a:pt x="6349" y="4288"/>
                    </a:lnTo>
                    <a:lnTo>
                      <a:pt x="6349" y="1046"/>
                    </a:lnTo>
                    <a:lnTo>
                      <a:pt x="209" y="1046"/>
                    </a:lnTo>
                    <a:lnTo>
                      <a:pt x="209" y="5717"/>
                    </a:lnTo>
                    <a:lnTo>
                      <a:pt x="6349" y="5717"/>
                    </a:lnTo>
                    <a:lnTo>
                      <a:pt x="6349" y="4705"/>
                    </a:lnTo>
                    <a:lnTo>
                      <a:pt x="6353" y="4674"/>
                    </a:lnTo>
                    <a:lnTo>
                      <a:pt x="6369" y="4644"/>
                    </a:lnTo>
                    <a:lnTo>
                      <a:pt x="6391" y="4622"/>
                    </a:lnTo>
                    <a:lnTo>
                      <a:pt x="6421" y="4606"/>
                    </a:lnTo>
                    <a:lnTo>
                      <a:pt x="6453" y="4602"/>
                    </a:lnTo>
                    <a:lnTo>
                      <a:pt x="6486" y="4606"/>
                    </a:lnTo>
                    <a:lnTo>
                      <a:pt x="6514" y="4622"/>
                    </a:lnTo>
                    <a:lnTo>
                      <a:pt x="6538" y="4644"/>
                    </a:lnTo>
                    <a:lnTo>
                      <a:pt x="6552" y="4674"/>
                    </a:lnTo>
                    <a:lnTo>
                      <a:pt x="6558" y="4705"/>
                    </a:lnTo>
                    <a:lnTo>
                      <a:pt x="6558" y="5821"/>
                    </a:lnTo>
                    <a:lnTo>
                      <a:pt x="6552" y="5855"/>
                    </a:lnTo>
                    <a:lnTo>
                      <a:pt x="6538" y="5882"/>
                    </a:lnTo>
                    <a:lnTo>
                      <a:pt x="6514" y="5906"/>
                    </a:lnTo>
                    <a:lnTo>
                      <a:pt x="6486" y="5920"/>
                    </a:lnTo>
                    <a:lnTo>
                      <a:pt x="6453" y="5926"/>
                    </a:lnTo>
                    <a:lnTo>
                      <a:pt x="105" y="5926"/>
                    </a:lnTo>
                    <a:lnTo>
                      <a:pt x="72" y="5920"/>
                    </a:lnTo>
                    <a:lnTo>
                      <a:pt x="44" y="5906"/>
                    </a:lnTo>
                    <a:lnTo>
                      <a:pt x="20" y="5882"/>
                    </a:lnTo>
                    <a:lnTo>
                      <a:pt x="6" y="5855"/>
                    </a:lnTo>
                    <a:lnTo>
                      <a:pt x="0" y="5821"/>
                    </a:lnTo>
                    <a:lnTo>
                      <a:pt x="0" y="103"/>
                    </a:lnTo>
                    <a:lnTo>
                      <a:pt x="6" y="72"/>
                    </a:lnTo>
                    <a:lnTo>
                      <a:pt x="20" y="42"/>
                    </a:lnTo>
                    <a:lnTo>
                      <a:pt x="44" y="20"/>
                    </a:lnTo>
                    <a:lnTo>
                      <a:pt x="72" y="6"/>
                    </a:lnTo>
                    <a:lnTo>
                      <a:pt x="10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grpSp>
      </p:grpSp>
      <p:grpSp>
        <p:nvGrpSpPr>
          <p:cNvPr id="69" name="Group 68">
            <a:extLst>
              <a:ext uri="{FF2B5EF4-FFF2-40B4-BE49-F238E27FC236}">
                <a16:creationId xmlns:a16="http://schemas.microsoft.com/office/drawing/2014/main" id="{BF2C43BC-FA17-A287-81AB-D6714028592D}"/>
              </a:ext>
            </a:extLst>
          </p:cNvPr>
          <p:cNvGrpSpPr/>
          <p:nvPr/>
        </p:nvGrpSpPr>
        <p:grpSpPr>
          <a:xfrm>
            <a:off x="4401075" y="1837779"/>
            <a:ext cx="429351" cy="393719"/>
            <a:chOff x="4283372" y="2252718"/>
            <a:chExt cx="429351" cy="393719"/>
          </a:xfrm>
        </p:grpSpPr>
        <p:sp>
          <p:nvSpPr>
            <p:cNvPr id="70" name="Freeform 35">
              <a:extLst>
                <a:ext uri="{FF2B5EF4-FFF2-40B4-BE49-F238E27FC236}">
                  <a16:creationId xmlns:a16="http://schemas.microsoft.com/office/drawing/2014/main" id="{980632EB-1D99-8E81-FB06-7703EF67D587}"/>
                </a:ext>
              </a:extLst>
            </p:cNvPr>
            <p:cNvSpPr>
              <a:spLocks noEditPoints="1"/>
            </p:cNvSpPr>
            <p:nvPr/>
          </p:nvSpPr>
          <p:spPr bwMode="auto">
            <a:xfrm>
              <a:off x="4283503" y="2359452"/>
              <a:ext cx="429220" cy="286985"/>
            </a:xfrm>
            <a:custGeom>
              <a:avLst/>
              <a:gdLst>
                <a:gd name="T0" fmla="*/ 294 w 6556"/>
                <a:gd name="T1" fmla="*/ 225 h 4699"/>
                <a:gd name="T2" fmla="*/ 241 w 6556"/>
                <a:gd name="T3" fmla="*/ 262 h 4699"/>
                <a:gd name="T4" fmla="*/ 219 w 6556"/>
                <a:gd name="T5" fmla="*/ 328 h 4699"/>
                <a:gd name="T6" fmla="*/ 225 w 6556"/>
                <a:gd name="T7" fmla="*/ 4405 h 4699"/>
                <a:gd name="T8" fmla="*/ 263 w 6556"/>
                <a:gd name="T9" fmla="*/ 4458 h 4699"/>
                <a:gd name="T10" fmla="*/ 328 w 6556"/>
                <a:gd name="T11" fmla="*/ 4480 h 4699"/>
                <a:gd name="T12" fmla="*/ 6262 w 6556"/>
                <a:gd name="T13" fmla="*/ 4474 h 4699"/>
                <a:gd name="T14" fmla="*/ 6315 w 6556"/>
                <a:gd name="T15" fmla="*/ 4434 h 4699"/>
                <a:gd name="T16" fmla="*/ 6337 w 6556"/>
                <a:gd name="T17" fmla="*/ 4371 h 4699"/>
                <a:gd name="T18" fmla="*/ 6331 w 6556"/>
                <a:gd name="T19" fmla="*/ 292 h 4699"/>
                <a:gd name="T20" fmla="*/ 6291 w 6556"/>
                <a:gd name="T21" fmla="*/ 239 h 4699"/>
                <a:gd name="T22" fmla="*/ 6228 w 6556"/>
                <a:gd name="T23" fmla="*/ 219 h 4699"/>
                <a:gd name="T24" fmla="*/ 328 w 6556"/>
                <a:gd name="T25" fmla="*/ 0 h 4699"/>
                <a:gd name="T26" fmla="*/ 6288 w 6556"/>
                <a:gd name="T27" fmla="*/ 6 h 4699"/>
                <a:gd name="T28" fmla="*/ 6393 w 6556"/>
                <a:gd name="T29" fmla="*/ 44 h 4699"/>
                <a:gd name="T30" fmla="*/ 6478 w 6556"/>
                <a:gd name="T31" fmla="*/ 117 h 4699"/>
                <a:gd name="T32" fmla="*/ 6534 w 6556"/>
                <a:gd name="T33" fmla="*/ 213 h 4699"/>
                <a:gd name="T34" fmla="*/ 6556 w 6556"/>
                <a:gd name="T35" fmla="*/ 328 h 4699"/>
                <a:gd name="T36" fmla="*/ 6550 w 6556"/>
                <a:gd name="T37" fmla="*/ 4430 h 4699"/>
                <a:gd name="T38" fmla="*/ 6510 w 6556"/>
                <a:gd name="T39" fmla="*/ 4536 h 4699"/>
                <a:gd name="T40" fmla="*/ 6439 w 6556"/>
                <a:gd name="T41" fmla="*/ 4621 h 4699"/>
                <a:gd name="T42" fmla="*/ 6341 w 6556"/>
                <a:gd name="T43" fmla="*/ 4677 h 4699"/>
                <a:gd name="T44" fmla="*/ 6228 w 6556"/>
                <a:gd name="T45" fmla="*/ 4699 h 4699"/>
                <a:gd name="T46" fmla="*/ 269 w 6556"/>
                <a:gd name="T47" fmla="*/ 4693 h 4699"/>
                <a:gd name="T48" fmla="*/ 163 w 6556"/>
                <a:gd name="T49" fmla="*/ 4653 h 4699"/>
                <a:gd name="T50" fmla="*/ 78 w 6556"/>
                <a:gd name="T51" fmla="*/ 4582 h 4699"/>
                <a:gd name="T52" fmla="*/ 20 w 6556"/>
                <a:gd name="T53" fmla="*/ 4486 h 4699"/>
                <a:gd name="T54" fmla="*/ 0 w 6556"/>
                <a:gd name="T55" fmla="*/ 4371 h 4699"/>
                <a:gd name="T56" fmla="*/ 6 w 6556"/>
                <a:gd name="T57" fmla="*/ 268 h 4699"/>
                <a:gd name="T58" fmla="*/ 46 w 6556"/>
                <a:gd name="T59" fmla="*/ 163 h 4699"/>
                <a:gd name="T60" fmla="*/ 117 w 6556"/>
                <a:gd name="T61" fmla="*/ 77 h 4699"/>
                <a:gd name="T62" fmla="*/ 213 w 6556"/>
                <a:gd name="T63" fmla="*/ 20 h 4699"/>
                <a:gd name="T64" fmla="*/ 328 w 6556"/>
                <a:gd name="T65" fmla="*/ 0 h 46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6556" h="4699">
                  <a:moveTo>
                    <a:pt x="328" y="219"/>
                  </a:moveTo>
                  <a:lnTo>
                    <a:pt x="294" y="225"/>
                  </a:lnTo>
                  <a:lnTo>
                    <a:pt x="263" y="239"/>
                  </a:lnTo>
                  <a:lnTo>
                    <a:pt x="241" y="262"/>
                  </a:lnTo>
                  <a:lnTo>
                    <a:pt x="225" y="292"/>
                  </a:lnTo>
                  <a:lnTo>
                    <a:pt x="219" y="328"/>
                  </a:lnTo>
                  <a:lnTo>
                    <a:pt x="219" y="4371"/>
                  </a:lnTo>
                  <a:lnTo>
                    <a:pt x="225" y="4405"/>
                  </a:lnTo>
                  <a:lnTo>
                    <a:pt x="241" y="4434"/>
                  </a:lnTo>
                  <a:lnTo>
                    <a:pt x="263" y="4458"/>
                  </a:lnTo>
                  <a:lnTo>
                    <a:pt x="294" y="4474"/>
                  </a:lnTo>
                  <a:lnTo>
                    <a:pt x="328" y="4480"/>
                  </a:lnTo>
                  <a:lnTo>
                    <a:pt x="6228" y="4480"/>
                  </a:lnTo>
                  <a:lnTo>
                    <a:pt x="6262" y="4474"/>
                  </a:lnTo>
                  <a:lnTo>
                    <a:pt x="6291" y="4458"/>
                  </a:lnTo>
                  <a:lnTo>
                    <a:pt x="6315" y="4434"/>
                  </a:lnTo>
                  <a:lnTo>
                    <a:pt x="6331" y="4405"/>
                  </a:lnTo>
                  <a:lnTo>
                    <a:pt x="6337" y="4371"/>
                  </a:lnTo>
                  <a:lnTo>
                    <a:pt x="6337" y="328"/>
                  </a:lnTo>
                  <a:lnTo>
                    <a:pt x="6331" y="292"/>
                  </a:lnTo>
                  <a:lnTo>
                    <a:pt x="6315" y="262"/>
                  </a:lnTo>
                  <a:lnTo>
                    <a:pt x="6291" y="239"/>
                  </a:lnTo>
                  <a:lnTo>
                    <a:pt x="6262" y="225"/>
                  </a:lnTo>
                  <a:lnTo>
                    <a:pt x="6228" y="219"/>
                  </a:lnTo>
                  <a:lnTo>
                    <a:pt x="328" y="219"/>
                  </a:lnTo>
                  <a:close/>
                  <a:moveTo>
                    <a:pt x="328" y="0"/>
                  </a:moveTo>
                  <a:lnTo>
                    <a:pt x="6228" y="0"/>
                  </a:lnTo>
                  <a:lnTo>
                    <a:pt x="6288" y="6"/>
                  </a:lnTo>
                  <a:lnTo>
                    <a:pt x="6341" y="20"/>
                  </a:lnTo>
                  <a:lnTo>
                    <a:pt x="6393" y="44"/>
                  </a:lnTo>
                  <a:lnTo>
                    <a:pt x="6439" y="77"/>
                  </a:lnTo>
                  <a:lnTo>
                    <a:pt x="6478" y="117"/>
                  </a:lnTo>
                  <a:lnTo>
                    <a:pt x="6510" y="163"/>
                  </a:lnTo>
                  <a:lnTo>
                    <a:pt x="6534" y="213"/>
                  </a:lnTo>
                  <a:lnTo>
                    <a:pt x="6550" y="268"/>
                  </a:lnTo>
                  <a:lnTo>
                    <a:pt x="6556" y="328"/>
                  </a:lnTo>
                  <a:lnTo>
                    <a:pt x="6556" y="4371"/>
                  </a:lnTo>
                  <a:lnTo>
                    <a:pt x="6550" y="4430"/>
                  </a:lnTo>
                  <a:lnTo>
                    <a:pt x="6534" y="4486"/>
                  </a:lnTo>
                  <a:lnTo>
                    <a:pt x="6510" y="4536"/>
                  </a:lnTo>
                  <a:lnTo>
                    <a:pt x="6478" y="4582"/>
                  </a:lnTo>
                  <a:lnTo>
                    <a:pt x="6439" y="4621"/>
                  </a:lnTo>
                  <a:lnTo>
                    <a:pt x="6393" y="4653"/>
                  </a:lnTo>
                  <a:lnTo>
                    <a:pt x="6341" y="4677"/>
                  </a:lnTo>
                  <a:lnTo>
                    <a:pt x="6288" y="4693"/>
                  </a:lnTo>
                  <a:lnTo>
                    <a:pt x="6228" y="4699"/>
                  </a:lnTo>
                  <a:lnTo>
                    <a:pt x="328" y="4699"/>
                  </a:lnTo>
                  <a:lnTo>
                    <a:pt x="269" y="4693"/>
                  </a:lnTo>
                  <a:lnTo>
                    <a:pt x="213" y="4677"/>
                  </a:lnTo>
                  <a:lnTo>
                    <a:pt x="163" y="4653"/>
                  </a:lnTo>
                  <a:lnTo>
                    <a:pt x="117" y="4621"/>
                  </a:lnTo>
                  <a:lnTo>
                    <a:pt x="78" y="4582"/>
                  </a:lnTo>
                  <a:lnTo>
                    <a:pt x="46" y="4536"/>
                  </a:lnTo>
                  <a:lnTo>
                    <a:pt x="20" y="4486"/>
                  </a:lnTo>
                  <a:lnTo>
                    <a:pt x="6" y="4430"/>
                  </a:lnTo>
                  <a:lnTo>
                    <a:pt x="0" y="4371"/>
                  </a:lnTo>
                  <a:lnTo>
                    <a:pt x="0" y="328"/>
                  </a:lnTo>
                  <a:lnTo>
                    <a:pt x="6" y="268"/>
                  </a:lnTo>
                  <a:lnTo>
                    <a:pt x="20" y="213"/>
                  </a:lnTo>
                  <a:lnTo>
                    <a:pt x="46" y="163"/>
                  </a:lnTo>
                  <a:lnTo>
                    <a:pt x="78" y="117"/>
                  </a:lnTo>
                  <a:lnTo>
                    <a:pt x="117" y="77"/>
                  </a:lnTo>
                  <a:lnTo>
                    <a:pt x="163" y="44"/>
                  </a:lnTo>
                  <a:lnTo>
                    <a:pt x="213" y="20"/>
                  </a:lnTo>
                  <a:lnTo>
                    <a:pt x="269" y="6"/>
                  </a:lnTo>
                  <a:lnTo>
                    <a:pt x="328"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71" name="Freeform 36">
              <a:extLst>
                <a:ext uri="{FF2B5EF4-FFF2-40B4-BE49-F238E27FC236}">
                  <a16:creationId xmlns:a16="http://schemas.microsoft.com/office/drawing/2014/main" id="{4D6D02FC-6FA9-E31B-3417-1E8C26A21306}"/>
                </a:ext>
              </a:extLst>
            </p:cNvPr>
            <p:cNvSpPr>
              <a:spLocks noEditPoints="1"/>
            </p:cNvSpPr>
            <p:nvPr/>
          </p:nvSpPr>
          <p:spPr bwMode="auto">
            <a:xfrm>
              <a:off x="4312179" y="2386196"/>
              <a:ext cx="371868" cy="66678"/>
            </a:xfrm>
            <a:custGeom>
              <a:avLst/>
              <a:gdLst>
                <a:gd name="T0" fmla="*/ 487 w 5680"/>
                <a:gd name="T1" fmla="*/ 223 h 1093"/>
                <a:gd name="T2" fmla="*/ 380 w 5680"/>
                <a:gd name="T3" fmla="*/ 263 h 1093"/>
                <a:gd name="T4" fmla="*/ 294 w 5680"/>
                <a:gd name="T5" fmla="*/ 335 h 1093"/>
                <a:gd name="T6" fmla="*/ 238 w 5680"/>
                <a:gd name="T7" fmla="*/ 432 h 1093"/>
                <a:gd name="T8" fmla="*/ 218 w 5680"/>
                <a:gd name="T9" fmla="*/ 546 h 1093"/>
                <a:gd name="T10" fmla="*/ 238 w 5680"/>
                <a:gd name="T11" fmla="*/ 661 h 1093"/>
                <a:gd name="T12" fmla="*/ 294 w 5680"/>
                <a:gd name="T13" fmla="*/ 757 h 1093"/>
                <a:gd name="T14" fmla="*/ 380 w 5680"/>
                <a:gd name="T15" fmla="*/ 830 h 1093"/>
                <a:gd name="T16" fmla="*/ 487 w 5680"/>
                <a:gd name="T17" fmla="*/ 868 h 1093"/>
                <a:gd name="T18" fmla="*/ 5133 w 5680"/>
                <a:gd name="T19" fmla="*/ 874 h 1093"/>
                <a:gd name="T20" fmla="*/ 5249 w 5680"/>
                <a:gd name="T21" fmla="*/ 854 h 1093"/>
                <a:gd name="T22" fmla="*/ 5346 w 5680"/>
                <a:gd name="T23" fmla="*/ 796 h 1093"/>
                <a:gd name="T24" fmla="*/ 5418 w 5680"/>
                <a:gd name="T25" fmla="*/ 711 h 1093"/>
                <a:gd name="T26" fmla="*/ 5458 w 5680"/>
                <a:gd name="T27" fmla="*/ 605 h 1093"/>
                <a:gd name="T28" fmla="*/ 5458 w 5680"/>
                <a:gd name="T29" fmla="*/ 488 h 1093"/>
                <a:gd name="T30" fmla="*/ 5418 w 5680"/>
                <a:gd name="T31" fmla="*/ 380 h 1093"/>
                <a:gd name="T32" fmla="*/ 5346 w 5680"/>
                <a:gd name="T33" fmla="*/ 295 h 1093"/>
                <a:gd name="T34" fmla="*/ 5249 w 5680"/>
                <a:gd name="T35" fmla="*/ 239 h 1093"/>
                <a:gd name="T36" fmla="*/ 5133 w 5680"/>
                <a:gd name="T37" fmla="*/ 217 h 1093"/>
                <a:gd name="T38" fmla="*/ 545 w 5680"/>
                <a:gd name="T39" fmla="*/ 0 h 1093"/>
                <a:gd name="T40" fmla="*/ 5215 w 5680"/>
                <a:gd name="T41" fmla="*/ 6 h 1093"/>
                <a:gd name="T42" fmla="*/ 5364 w 5680"/>
                <a:gd name="T43" fmla="*/ 50 h 1093"/>
                <a:gd name="T44" fmla="*/ 5493 w 5680"/>
                <a:gd name="T45" fmla="*/ 134 h 1093"/>
                <a:gd name="T46" fmla="*/ 5593 w 5680"/>
                <a:gd name="T47" fmla="*/ 249 h 1093"/>
                <a:gd name="T48" fmla="*/ 5657 w 5680"/>
                <a:gd name="T49" fmla="*/ 388 h 1093"/>
                <a:gd name="T50" fmla="*/ 5680 w 5680"/>
                <a:gd name="T51" fmla="*/ 546 h 1093"/>
                <a:gd name="T52" fmla="*/ 5657 w 5680"/>
                <a:gd name="T53" fmla="*/ 705 h 1093"/>
                <a:gd name="T54" fmla="*/ 5593 w 5680"/>
                <a:gd name="T55" fmla="*/ 844 h 1093"/>
                <a:gd name="T56" fmla="*/ 5493 w 5680"/>
                <a:gd name="T57" fmla="*/ 959 h 1093"/>
                <a:gd name="T58" fmla="*/ 5364 w 5680"/>
                <a:gd name="T59" fmla="*/ 1041 h 1093"/>
                <a:gd name="T60" fmla="*/ 5215 w 5680"/>
                <a:gd name="T61" fmla="*/ 1087 h 1093"/>
                <a:gd name="T62" fmla="*/ 545 w 5680"/>
                <a:gd name="T63" fmla="*/ 1093 h 1093"/>
                <a:gd name="T64" fmla="*/ 387 w 5680"/>
                <a:gd name="T65" fmla="*/ 1069 h 1093"/>
                <a:gd name="T66" fmla="*/ 248 w 5680"/>
                <a:gd name="T67" fmla="*/ 1005 h 1093"/>
                <a:gd name="T68" fmla="*/ 133 w 5680"/>
                <a:gd name="T69" fmla="*/ 904 h 1093"/>
                <a:gd name="T70" fmla="*/ 49 w 5680"/>
                <a:gd name="T71" fmla="*/ 776 h 1093"/>
                <a:gd name="T72" fmla="*/ 6 w 5680"/>
                <a:gd name="T73" fmla="*/ 627 h 1093"/>
                <a:gd name="T74" fmla="*/ 6 w 5680"/>
                <a:gd name="T75" fmla="*/ 466 h 1093"/>
                <a:gd name="T76" fmla="*/ 49 w 5680"/>
                <a:gd name="T77" fmla="*/ 315 h 1093"/>
                <a:gd name="T78" fmla="*/ 133 w 5680"/>
                <a:gd name="T79" fmla="*/ 188 h 1093"/>
                <a:gd name="T80" fmla="*/ 248 w 5680"/>
                <a:gd name="T81" fmla="*/ 88 h 1093"/>
                <a:gd name="T82" fmla="*/ 387 w 5680"/>
                <a:gd name="T83" fmla="*/ 22 h 1093"/>
                <a:gd name="T84" fmla="*/ 545 w 5680"/>
                <a:gd name="T85" fmla="*/ 0 h 10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5680" h="1093">
                  <a:moveTo>
                    <a:pt x="545" y="217"/>
                  </a:moveTo>
                  <a:lnTo>
                    <a:pt x="487" y="223"/>
                  </a:lnTo>
                  <a:lnTo>
                    <a:pt x="431" y="239"/>
                  </a:lnTo>
                  <a:lnTo>
                    <a:pt x="380" y="263"/>
                  </a:lnTo>
                  <a:lnTo>
                    <a:pt x="334" y="295"/>
                  </a:lnTo>
                  <a:lnTo>
                    <a:pt x="294" y="335"/>
                  </a:lnTo>
                  <a:lnTo>
                    <a:pt x="262" y="380"/>
                  </a:lnTo>
                  <a:lnTo>
                    <a:pt x="238" y="432"/>
                  </a:lnTo>
                  <a:lnTo>
                    <a:pt x="222" y="488"/>
                  </a:lnTo>
                  <a:lnTo>
                    <a:pt x="218" y="546"/>
                  </a:lnTo>
                  <a:lnTo>
                    <a:pt x="222" y="605"/>
                  </a:lnTo>
                  <a:lnTo>
                    <a:pt x="238" y="661"/>
                  </a:lnTo>
                  <a:lnTo>
                    <a:pt x="262" y="711"/>
                  </a:lnTo>
                  <a:lnTo>
                    <a:pt x="294" y="757"/>
                  </a:lnTo>
                  <a:lnTo>
                    <a:pt x="334" y="796"/>
                  </a:lnTo>
                  <a:lnTo>
                    <a:pt x="380" y="830"/>
                  </a:lnTo>
                  <a:lnTo>
                    <a:pt x="431" y="854"/>
                  </a:lnTo>
                  <a:lnTo>
                    <a:pt x="487" y="868"/>
                  </a:lnTo>
                  <a:lnTo>
                    <a:pt x="545" y="874"/>
                  </a:lnTo>
                  <a:lnTo>
                    <a:pt x="5133" y="874"/>
                  </a:lnTo>
                  <a:lnTo>
                    <a:pt x="5193" y="868"/>
                  </a:lnTo>
                  <a:lnTo>
                    <a:pt x="5249" y="854"/>
                  </a:lnTo>
                  <a:lnTo>
                    <a:pt x="5301" y="830"/>
                  </a:lnTo>
                  <a:lnTo>
                    <a:pt x="5346" y="796"/>
                  </a:lnTo>
                  <a:lnTo>
                    <a:pt x="5384" y="757"/>
                  </a:lnTo>
                  <a:lnTo>
                    <a:pt x="5418" y="711"/>
                  </a:lnTo>
                  <a:lnTo>
                    <a:pt x="5442" y="661"/>
                  </a:lnTo>
                  <a:lnTo>
                    <a:pt x="5458" y="605"/>
                  </a:lnTo>
                  <a:lnTo>
                    <a:pt x="5462" y="546"/>
                  </a:lnTo>
                  <a:lnTo>
                    <a:pt x="5458" y="488"/>
                  </a:lnTo>
                  <a:lnTo>
                    <a:pt x="5442" y="432"/>
                  </a:lnTo>
                  <a:lnTo>
                    <a:pt x="5418" y="380"/>
                  </a:lnTo>
                  <a:lnTo>
                    <a:pt x="5384" y="335"/>
                  </a:lnTo>
                  <a:lnTo>
                    <a:pt x="5346" y="295"/>
                  </a:lnTo>
                  <a:lnTo>
                    <a:pt x="5301" y="263"/>
                  </a:lnTo>
                  <a:lnTo>
                    <a:pt x="5249" y="239"/>
                  </a:lnTo>
                  <a:lnTo>
                    <a:pt x="5193" y="223"/>
                  </a:lnTo>
                  <a:lnTo>
                    <a:pt x="5133" y="217"/>
                  </a:lnTo>
                  <a:lnTo>
                    <a:pt x="545" y="217"/>
                  </a:lnTo>
                  <a:close/>
                  <a:moveTo>
                    <a:pt x="545" y="0"/>
                  </a:moveTo>
                  <a:lnTo>
                    <a:pt x="5133" y="0"/>
                  </a:lnTo>
                  <a:lnTo>
                    <a:pt x="5215" y="6"/>
                  </a:lnTo>
                  <a:lnTo>
                    <a:pt x="5293" y="22"/>
                  </a:lnTo>
                  <a:lnTo>
                    <a:pt x="5364" y="50"/>
                  </a:lnTo>
                  <a:lnTo>
                    <a:pt x="5432" y="88"/>
                  </a:lnTo>
                  <a:lnTo>
                    <a:pt x="5493" y="134"/>
                  </a:lnTo>
                  <a:lnTo>
                    <a:pt x="5547" y="188"/>
                  </a:lnTo>
                  <a:lnTo>
                    <a:pt x="5593" y="249"/>
                  </a:lnTo>
                  <a:lnTo>
                    <a:pt x="5631" y="315"/>
                  </a:lnTo>
                  <a:lnTo>
                    <a:pt x="5657" y="388"/>
                  </a:lnTo>
                  <a:lnTo>
                    <a:pt x="5674" y="466"/>
                  </a:lnTo>
                  <a:lnTo>
                    <a:pt x="5680" y="546"/>
                  </a:lnTo>
                  <a:lnTo>
                    <a:pt x="5674" y="627"/>
                  </a:lnTo>
                  <a:lnTo>
                    <a:pt x="5657" y="705"/>
                  </a:lnTo>
                  <a:lnTo>
                    <a:pt x="5631" y="776"/>
                  </a:lnTo>
                  <a:lnTo>
                    <a:pt x="5593" y="844"/>
                  </a:lnTo>
                  <a:lnTo>
                    <a:pt x="5547" y="904"/>
                  </a:lnTo>
                  <a:lnTo>
                    <a:pt x="5493" y="959"/>
                  </a:lnTo>
                  <a:lnTo>
                    <a:pt x="5432" y="1005"/>
                  </a:lnTo>
                  <a:lnTo>
                    <a:pt x="5364" y="1041"/>
                  </a:lnTo>
                  <a:lnTo>
                    <a:pt x="5293" y="1069"/>
                  </a:lnTo>
                  <a:lnTo>
                    <a:pt x="5215" y="1087"/>
                  </a:lnTo>
                  <a:lnTo>
                    <a:pt x="5133" y="1093"/>
                  </a:lnTo>
                  <a:lnTo>
                    <a:pt x="545" y="1093"/>
                  </a:lnTo>
                  <a:lnTo>
                    <a:pt x="465" y="1087"/>
                  </a:lnTo>
                  <a:lnTo>
                    <a:pt x="387" y="1069"/>
                  </a:lnTo>
                  <a:lnTo>
                    <a:pt x="316" y="1041"/>
                  </a:lnTo>
                  <a:lnTo>
                    <a:pt x="248" y="1005"/>
                  </a:lnTo>
                  <a:lnTo>
                    <a:pt x="187" y="959"/>
                  </a:lnTo>
                  <a:lnTo>
                    <a:pt x="133" y="904"/>
                  </a:lnTo>
                  <a:lnTo>
                    <a:pt x="87" y="844"/>
                  </a:lnTo>
                  <a:lnTo>
                    <a:pt x="49" y="776"/>
                  </a:lnTo>
                  <a:lnTo>
                    <a:pt x="21" y="705"/>
                  </a:lnTo>
                  <a:lnTo>
                    <a:pt x="6" y="627"/>
                  </a:lnTo>
                  <a:lnTo>
                    <a:pt x="0" y="546"/>
                  </a:lnTo>
                  <a:lnTo>
                    <a:pt x="6" y="466"/>
                  </a:lnTo>
                  <a:lnTo>
                    <a:pt x="21" y="388"/>
                  </a:lnTo>
                  <a:lnTo>
                    <a:pt x="49" y="315"/>
                  </a:lnTo>
                  <a:lnTo>
                    <a:pt x="87" y="249"/>
                  </a:lnTo>
                  <a:lnTo>
                    <a:pt x="133" y="188"/>
                  </a:lnTo>
                  <a:lnTo>
                    <a:pt x="187" y="134"/>
                  </a:lnTo>
                  <a:lnTo>
                    <a:pt x="248" y="88"/>
                  </a:lnTo>
                  <a:lnTo>
                    <a:pt x="316" y="50"/>
                  </a:lnTo>
                  <a:lnTo>
                    <a:pt x="387" y="22"/>
                  </a:lnTo>
                  <a:lnTo>
                    <a:pt x="465" y="6"/>
                  </a:lnTo>
                  <a:lnTo>
                    <a:pt x="545"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72" name="Freeform 37">
              <a:extLst>
                <a:ext uri="{FF2B5EF4-FFF2-40B4-BE49-F238E27FC236}">
                  <a16:creationId xmlns:a16="http://schemas.microsoft.com/office/drawing/2014/main" id="{6C6B3B7C-BF31-5768-8378-2BC16276B536}"/>
                </a:ext>
              </a:extLst>
            </p:cNvPr>
            <p:cNvSpPr>
              <a:spLocks/>
            </p:cNvSpPr>
            <p:nvPr/>
          </p:nvSpPr>
          <p:spPr bwMode="auto">
            <a:xfrm>
              <a:off x="4340855" y="2412819"/>
              <a:ext cx="314517" cy="13433"/>
            </a:xfrm>
            <a:custGeom>
              <a:avLst/>
              <a:gdLst>
                <a:gd name="T0" fmla="*/ 108 w 4806"/>
                <a:gd name="T1" fmla="*/ 0 h 219"/>
                <a:gd name="T2" fmla="*/ 4696 w 4806"/>
                <a:gd name="T3" fmla="*/ 0 h 219"/>
                <a:gd name="T4" fmla="*/ 4732 w 4806"/>
                <a:gd name="T5" fmla="*/ 6 h 219"/>
                <a:gd name="T6" fmla="*/ 4762 w 4806"/>
                <a:gd name="T7" fmla="*/ 22 h 219"/>
                <a:gd name="T8" fmla="*/ 4786 w 4806"/>
                <a:gd name="T9" fmla="*/ 46 h 219"/>
                <a:gd name="T10" fmla="*/ 4802 w 4806"/>
                <a:gd name="T11" fmla="*/ 76 h 219"/>
                <a:gd name="T12" fmla="*/ 4806 w 4806"/>
                <a:gd name="T13" fmla="*/ 110 h 219"/>
                <a:gd name="T14" fmla="*/ 4802 w 4806"/>
                <a:gd name="T15" fmla="*/ 145 h 219"/>
                <a:gd name="T16" fmla="*/ 4786 w 4806"/>
                <a:gd name="T17" fmla="*/ 175 h 219"/>
                <a:gd name="T18" fmla="*/ 4762 w 4806"/>
                <a:gd name="T19" fmla="*/ 199 h 219"/>
                <a:gd name="T20" fmla="*/ 4732 w 4806"/>
                <a:gd name="T21" fmla="*/ 213 h 219"/>
                <a:gd name="T22" fmla="*/ 4696 w 4806"/>
                <a:gd name="T23" fmla="*/ 219 h 219"/>
                <a:gd name="T24" fmla="*/ 108 w 4806"/>
                <a:gd name="T25" fmla="*/ 219 h 219"/>
                <a:gd name="T26" fmla="*/ 74 w 4806"/>
                <a:gd name="T27" fmla="*/ 213 h 219"/>
                <a:gd name="T28" fmla="*/ 44 w 4806"/>
                <a:gd name="T29" fmla="*/ 199 h 219"/>
                <a:gd name="T30" fmla="*/ 20 w 4806"/>
                <a:gd name="T31" fmla="*/ 175 h 219"/>
                <a:gd name="T32" fmla="*/ 4 w 4806"/>
                <a:gd name="T33" fmla="*/ 145 h 219"/>
                <a:gd name="T34" fmla="*/ 0 w 4806"/>
                <a:gd name="T35" fmla="*/ 110 h 219"/>
                <a:gd name="T36" fmla="*/ 4 w 4806"/>
                <a:gd name="T37" fmla="*/ 76 h 219"/>
                <a:gd name="T38" fmla="*/ 20 w 4806"/>
                <a:gd name="T39" fmla="*/ 46 h 219"/>
                <a:gd name="T40" fmla="*/ 44 w 4806"/>
                <a:gd name="T41" fmla="*/ 22 h 219"/>
                <a:gd name="T42" fmla="*/ 74 w 4806"/>
                <a:gd name="T43" fmla="*/ 6 h 219"/>
                <a:gd name="T44" fmla="*/ 108 w 4806"/>
                <a:gd name="T45" fmla="*/ 0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806" h="219">
                  <a:moveTo>
                    <a:pt x="108" y="0"/>
                  </a:moveTo>
                  <a:lnTo>
                    <a:pt x="4696" y="0"/>
                  </a:lnTo>
                  <a:lnTo>
                    <a:pt x="4732" y="6"/>
                  </a:lnTo>
                  <a:lnTo>
                    <a:pt x="4762" y="22"/>
                  </a:lnTo>
                  <a:lnTo>
                    <a:pt x="4786" y="46"/>
                  </a:lnTo>
                  <a:lnTo>
                    <a:pt x="4802" y="76"/>
                  </a:lnTo>
                  <a:lnTo>
                    <a:pt x="4806" y="110"/>
                  </a:lnTo>
                  <a:lnTo>
                    <a:pt x="4802" y="145"/>
                  </a:lnTo>
                  <a:lnTo>
                    <a:pt x="4786" y="175"/>
                  </a:lnTo>
                  <a:lnTo>
                    <a:pt x="4762" y="199"/>
                  </a:lnTo>
                  <a:lnTo>
                    <a:pt x="4732" y="213"/>
                  </a:lnTo>
                  <a:lnTo>
                    <a:pt x="4696" y="219"/>
                  </a:lnTo>
                  <a:lnTo>
                    <a:pt x="108" y="219"/>
                  </a:lnTo>
                  <a:lnTo>
                    <a:pt x="74" y="213"/>
                  </a:lnTo>
                  <a:lnTo>
                    <a:pt x="44" y="199"/>
                  </a:lnTo>
                  <a:lnTo>
                    <a:pt x="20" y="175"/>
                  </a:lnTo>
                  <a:lnTo>
                    <a:pt x="4" y="145"/>
                  </a:lnTo>
                  <a:lnTo>
                    <a:pt x="0" y="110"/>
                  </a:lnTo>
                  <a:lnTo>
                    <a:pt x="4" y="76"/>
                  </a:lnTo>
                  <a:lnTo>
                    <a:pt x="20" y="46"/>
                  </a:lnTo>
                  <a:lnTo>
                    <a:pt x="44" y="22"/>
                  </a:lnTo>
                  <a:lnTo>
                    <a:pt x="74" y="6"/>
                  </a:lnTo>
                  <a:lnTo>
                    <a:pt x="108"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73" name="Freeform 38">
              <a:extLst>
                <a:ext uri="{FF2B5EF4-FFF2-40B4-BE49-F238E27FC236}">
                  <a16:creationId xmlns:a16="http://schemas.microsoft.com/office/drawing/2014/main" id="{D753F42A-1F3D-2676-28AD-12A7E440B4CA}"/>
                </a:ext>
              </a:extLst>
            </p:cNvPr>
            <p:cNvSpPr>
              <a:spLocks/>
            </p:cNvSpPr>
            <p:nvPr/>
          </p:nvSpPr>
          <p:spPr bwMode="auto">
            <a:xfrm>
              <a:off x="4569606" y="2386196"/>
              <a:ext cx="14272" cy="66678"/>
            </a:xfrm>
            <a:custGeom>
              <a:avLst/>
              <a:gdLst>
                <a:gd name="T0" fmla="*/ 109 w 219"/>
                <a:gd name="T1" fmla="*/ 0 h 1093"/>
                <a:gd name="T2" fmla="*/ 145 w 219"/>
                <a:gd name="T3" fmla="*/ 4 h 1093"/>
                <a:gd name="T4" fmla="*/ 175 w 219"/>
                <a:gd name="T5" fmla="*/ 20 h 1093"/>
                <a:gd name="T6" fmla="*/ 197 w 219"/>
                <a:gd name="T7" fmla="*/ 44 h 1093"/>
                <a:gd name="T8" fmla="*/ 213 w 219"/>
                <a:gd name="T9" fmla="*/ 74 h 1093"/>
                <a:gd name="T10" fmla="*/ 219 w 219"/>
                <a:gd name="T11" fmla="*/ 110 h 1093"/>
                <a:gd name="T12" fmla="*/ 219 w 219"/>
                <a:gd name="T13" fmla="*/ 983 h 1093"/>
                <a:gd name="T14" fmla="*/ 213 w 219"/>
                <a:gd name="T15" fmla="*/ 1017 h 1093"/>
                <a:gd name="T16" fmla="*/ 197 w 219"/>
                <a:gd name="T17" fmla="*/ 1047 h 1093"/>
                <a:gd name="T18" fmla="*/ 175 w 219"/>
                <a:gd name="T19" fmla="*/ 1071 h 1093"/>
                <a:gd name="T20" fmla="*/ 145 w 219"/>
                <a:gd name="T21" fmla="*/ 1087 h 1093"/>
                <a:gd name="T22" fmla="*/ 109 w 219"/>
                <a:gd name="T23" fmla="*/ 1093 h 1093"/>
                <a:gd name="T24" fmla="*/ 76 w 219"/>
                <a:gd name="T25" fmla="*/ 1087 h 1093"/>
                <a:gd name="T26" fmla="*/ 46 w 219"/>
                <a:gd name="T27" fmla="*/ 1071 h 1093"/>
                <a:gd name="T28" fmla="*/ 22 w 219"/>
                <a:gd name="T29" fmla="*/ 1047 h 1093"/>
                <a:gd name="T30" fmla="*/ 6 w 219"/>
                <a:gd name="T31" fmla="*/ 1017 h 1093"/>
                <a:gd name="T32" fmla="*/ 0 w 219"/>
                <a:gd name="T33" fmla="*/ 983 h 1093"/>
                <a:gd name="T34" fmla="*/ 0 w 219"/>
                <a:gd name="T35" fmla="*/ 110 h 1093"/>
                <a:gd name="T36" fmla="*/ 6 w 219"/>
                <a:gd name="T37" fmla="*/ 74 h 1093"/>
                <a:gd name="T38" fmla="*/ 22 w 219"/>
                <a:gd name="T39" fmla="*/ 44 h 1093"/>
                <a:gd name="T40" fmla="*/ 46 w 219"/>
                <a:gd name="T41" fmla="*/ 20 h 1093"/>
                <a:gd name="T42" fmla="*/ 76 w 219"/>
                <a:gd name="T43" fmla="*/ 4 h 1093"/>
                <a:gd name="T44" fmla="*/ 109 w 219"/>
                <a:gd name="T45" fmla="*/ 0 h 10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19" h="1093">
                  <a:moveTo>
                    <a:pt x="109" y="0"/>
                  </a:moveTo>
                  <a:lnTo>
                    <a:pt x="145" y="4"/>
                  </a:lnTo>
                  <a:lnTo>
                    <a:pt x="175" y="20"/>
                  </a:lnTo>
                  <a:lnTo>
                    <a:pt x="197" y="44"/>
                  </a:lnTo>
                  <a:lnTo>
                    <a:pt x="213" y="74"/>
                  </a:lnTo>
                  <a:lnTo>
                    <a:pt x="219" y="110"/>
                  </a:lnTo>
                  <a:lnTo>
                    <a:pt x="219" y="983"/>
                  </a:lnTo>
                  <a:lnTo>
                    <a:pt x="213" y="1017"/>
                  </a:lnTo>
                  <a:lnTo>
                    <a:pt x="197" y="1047"/>
                  </a:lnTo>
                  <a:lnTo>
                    <a:pt x="175" y="1071"/>
                  </a:lnTo>
                  <a:lnTo>
                    <a:pt x="145" y="1087"/>
                  </a:lnTo>
                  <a:lnTo>
                    <a:pt x="109" y="1093"/>
                  </a:lnTo>
                  <a:lnTo>
                    <a:pt x="76" y="1087"/>
                  </a:lnTo>
                  <a:lnTo>
                    <a:pt x="46" y="1071"/>
                  </a:lnTo>
                  <a:lnTo>
                    <a:pt x="22" y="1047"/>
                  </a:lnTo>
                  <a:lnTo>
                    <a:pt x="6" y="1017"/>
                  </a:lnTo>
                  <a:lnTo>
                    <a:pt x="0" y="983"/>
                  </a:lnTo>
                  <a:lnTo>
                    <a:pt x="0" y="110"/>
                  </a:lnTo>
                  <a:lnTo>
                    <a:pt x="6" y="74"/>
                  </a:lnTo>
                  <a:lnTo>
                    <a:pt x="22" y="44"/>
                  </a:lnTo>
                  <a:lnTo>
                    <a:pt x="46" y="20"/>
                  </a:lnTo>
                  <a:lnTo>
                    <a:pt x="76" y="4"/>
                  </a:lnTo>
                  <a:lnTo>
                    <a:pt x="109"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74" name="Freeform 39">
              <a:extLst>
                <a:ext uri="{FF2B5EF4-FFF2-40B4-BE49-F238E27FC236}">
                  <a16:creationId xmlns:a16="http://schemas.microsoft.com/office/drawing/2014/main" id="{E385A312-3C6A-7439-66A7-D39A0F350006}"/>
                </a:ext>
              </a:extLst>
            </p:cNvPr>
            <p:cNvSpPr>
              <a:spLocks noEditPoints="1"/>
            </p:cNvSpPr>
            <p:nvPr/>
          </p:nvSpPr>
          <p:spPr bwMode="auto">
            <a:xfrm>
              <a:off x="4533990" y="2466308"/>
              <a:ext cx="78564" cy="73395"/>
            </a:xfrm>
            <a:custGeom>
              <a:avLst/>
              <a:gdLst>
                <a:gd name="T0" fmla="*/ 531 w 1201"/>
                <a:gd name="T1" fmla="*/ 224 h 1201"/>
                <a:gd name="T2" fmla="*/ 408 w 1201"/>
                <a:gd name="T3" fmla="*/ 270 h 1201"/>
                <a:gd name="T4" fmla="*/ 308 w 1201"/>
                <a:gd name="T5" fmla="*/ 354 h 1201"/>
                <a:gd name="T6" fmla="*/ 241 w 1201"/>
                <a:gd name="T7" fmla="*/ 467 h 1201"/>
                <a:gd name="T8" fmla="*/ 217 w 1201"/>
                <a:gd name="T9" fmla="*/ 600 h 1201"/>
                <a:gd name="T10" fmla="*/ 241 w 1201"/>
                <a:gd name="T11" fmla="*/ 734 h 1201"/>
                <a:gd name="T12" fmla="*/ 308 w 1201"/>
                <a:gd name="T13" fmla="*/ 847 h 1201"/>
                <a:gd name="T14" fmla="*/ 408 w 1201"/>
                <a:gd name="T15" fmla="*/ 931 h 1201"/>
                <a:gd name="T16" fmla="*/ 531 w 1201"/>
                <a:gd name="T17" fmla="*/ 976 h 1201"/>
                <a:gd name="T18" fmla="*/ 668 w 1201"/>
                <a:gd name="T19" fmla="*/ 976 h 1201"/>
                <a:gd name="T20" fmla="*/ 794 w 1201"/>
                <a:gd name="T21" fmla="*/ 931 h 1201"/>
                <a:gd name="T22" fmla="*/ 893 w 1201"/>
                <a:gd name="T23" fmla="*/ 847 h 1201"/>
                <a:gd name="T24" fmla="*/ 959 w 1201"/>
                <a:gd name="T25" fmla="*/ 734 h 1201"/>
                <a:gd name="T26" fmla="*/ 983 w 1201"/>
                <a:gd name="T27" fmla="*/ 600 h 1201"/>
                <a:gd name="T28" fmla="*/ 959 w 1201"/>
                <a:gd name="T29" fmla="*/ 467 h 1201"/>
                <a:gd name="T30" fmla="*/ 893 w 1201"/>
                <a:gd name="T31" fmla="*/ 354 h 1201"/>
                <a:gd name="T32" fmla="*/ 794 w 1201"/>
                <a:gd name="T33" fmla="*/ 270 h 1201"/>
                <a:gd name="T34" fmla="*/ 668 w 1201"/>
                <a:gd name="T35" fmla="*/ 224 h 1201"/>
                <a:gd name="T36" fmla="*/ 601 w 1201"/>
                <a:gd name="T37" fmla="*/ 0 h 1201"/>
                <a:gd name="T38" fmla="*/ 760 w 1201"/>
                <a:gd name="T39" fmla="*/ 21 h 1201"/>
                <a:gd name="T40" fmla="*/ 903 w 1201"/>
                <a:gd name="T41" fmla="*/ 81 h 1201"/>
                <a:gd name="T42" fmla="*/ 1024 w 1201"/>
                <a:gd name="T43" fmla="*/ 175 h 1201"/>
                <a:gd name="T44" fmla="*/ 1120 w 1201"/>
                <a:gd name="T45" fmla="*/ 296 h 1201"/>
                <a:gd name="T46" fmla="*/ 1180 w 1201"/>
                <a:gd name="T47" fmla="*/ 441 h 1201"/>
                <a:gd name="T48" fmla="*/ 1201 w 1201"/>
                <a:gd name="T49" fmla="*/ 600 h 1201"/>
                <a:gd name="T50" fmla="*/ 1180 w 1201"/>
                <a:gd name="T51" fmla="*/ 760 h 1201"/>
                <a:gd name="T52" fmla="*/ 1118 w 1201"/>
                <a:gd name="T53" fmla="*/ 903 h 1201"/>
                <a:gd name="T54" fmla="*/ 1024 w 1201"/>
                <a:gd name="T55" fmla="*/ 1024 h 1201"/>
                <a:gd name="T56" fmla="*/ 903 w 1201"/>
                <a:gd name="T57" fmla="*/ 1120 h 1201"/>
                <a:gd name="T58" fmla="*/ 760 w 1201"/>
                <a:gd name="T59" fmla="*/ 1179 h 1201"/>
                <a:gd name="T60" fmla="*/ 601 w 1201"/>
                <a:gd name="T61" fmla="*/ 1201 h 1201"/>
                <a:gd name="T62" fmla="*/ 440 w 1201"/>
                <a:gd name="T63" fmla="*/ 1179 h 1201"/>
                <a:gd name="T64" fmla="*/ 296 w 1201"/>
                <a:gd name="T65" fmla="*/ 1120 h 1201"/>
                <a:gd name="T66" fmla="*/ 175 w 1201"/>
                <a:gd name="T67" fmla="*/ 1024 h 1201"/>
                <a:gd name="T68" fmla="*/ 82 w 1201"/>
                <a:gd name="T69" fmla="*/ 903 h 1201"/>
                <a:gd name="T70" fmla="*/ 20 w 1201"/>
                <a:gd name="T71" fmla="*/ 760 h 1201"/>
                <a:gd name="T72" fmla="*/ 0 w 1201"/>
                <a:gd name="T73" fmla="*/ 600 h 1201"/>
                <a:gd name="T74" fmla="*/ 20 w 1201"/>
                <a:gd name="T75" fmla="*/ 441 h 1201"/>
                <a:gd name="T76" fmla="*/ 82 w 1201"/>
                <a:gd name="T77" fmla="*/ 296 h 1201"/>
                <a:gd name="T78" fmla="*/ 175 w 1201"/>
                <a:gd name="T79" fmla="*/ 175 h 1201"/>
                <a:gd name="T80" fmla="*/ 296 w 1201"/>
                <a:gd name="T81" fmla="*/ 81 h 1201"/>
                <a:gd name="T82" fmla="*/ 440 w 1201"/>
                <a:gd name="T83" fmla="*/ 21 h 1201"/>
                <a:gd name="T84" fmla="*/ 601 w 1201"/>
                <a:gd name="T85" fmla="*/ 0 h 1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201" h="1201">
                  <a:moveTo>
                    <a:pt x="601" y="218"/>
                  </a:moveTo>
                  <a:lnTo>
                    <a:pt x="531" y="224"/>
                  </a:lnTo>
                  <a:lnTo>
                    <a:pt x="467" y="242"/>
                  </a:lnTo>
                  <a:lnTo>
                    <a:pt x="408" y="270"/>
                  </a:lnTo>
                  <a:lnTo>
                    <a:pt x="354" y="308"/>
                  </a:lnTo>
                  <a:lnTo>
                    <a:pt x="308" y="354"/>
                  </a:lnTo>
                  <a:lnTo>
                    <a:pt x="271" y="407"/>
                  </a:lnTo>
                  <a:lnTo>
                    <a:pt x="241" y="467"/>
                  </a:lnTo>
                  <a:lnTo>
                    <a:pt x="225" y="531"/>
                  </a:lnTo>
                  <a:lnTo>
                    <a:pt x="217" y="600"/>
                  </a:lnTo>
                  <a:lnTo>
                    <a:pt x="225" y="668"/>
                  </a:lnTo>
                  <a:lnTo>
                    <a:pt x="241" y="734"/>
                  </a:lnTo>
                  <a:lnTo>
                    <a:pt x="271" y="793"/>
                  </a:lnTo>
                  <a:lnTo>
                    <a:pt x="308" y="847"/>
                  </a:lnTo>
                  <a:lnTo>
                    <a:pt x="354" y="893"/>
                  </a:lnTo>
                  <a:lnTo>
                    <a:pt x="408" y="931"/>
                  </a:lnTo>
                  <a:lnTo>
                    <a:pt x="467" y="959"/>
                  </a:lnTo>
                  <a:lnTo>
                    <a:pt x="531" y="976"/>
                  </a:lnTo>
                  <a:lnTo>
                    <a:pt x="601" y="982"/>
                  </a:lnTo>
                  <a:lnTo>
                    <a:pt x="668" y="976"/>
                  </a:lnTo>
                  <a:lnTo>
                    <a:pt x="734" y="959"/>
                  </a:lnTo>
                  <a:lnTo>
                    <a:pt x="794" y="931"/>
                  </a:lnTo>
                  <a:lnTo>
                    <a:pt x="847" y="893"/>
                  </a:lnTo>
                  <a:lnTo>
                    <a:pt x="893" y="847"/>
                  </a:lnTo>
                  <a:lnTo>
                    <a:pt x="931" y="793"/>
                  </a:lnTo>
                  <a:lnTo>
                    <a:pt x="959" y="734"/>
                  </a:lnTo>
                  <a:lnTo>
                    <a:pt x="977" y="668"/>
                  </a:lnTo>
                  <a:lnTo>
                    <a:pt x="983" y="600"/>
                  </a:lnTo>
                  <a:lnTo>
                    <a:pt x="977" y="531"/>
                  </a:lnTo>
                  <a:lnTo>
                    <a:pt x="959" y="467"/>
                  </a:lnTo>
                  <a:lnTo>
                    <a:pt x="931" y="407"/>
                  </a:lnTo>
                  <a:lnTo>
                    <a:pt x="893" y="354"/>
                  </a:lnTo>
                  <a:lnTo>
                    <a:pt x="847" y="308"/>
                  </a:lnTo>
                  <a:lnTo>
                    <a:pt x="794" y="270"/>
                  </a:lnTo>
                  <a:lnTo>
                    <a:pt x="734" y="242"/>
                  </a:lnTo>
                  <a:lnTo>
                    <a:pt x="668" y="224"/>
                  </a:lnTo>
                  <a:lnTo>
                    <a:pt x="601" y="218"/>
                  </a:lnTo>
                  <a:close/>
                  <a:moveTo>
                    <a:pt x="601" y="0"/>
                  </a:moveTo>
                  <a:lnTo>
                    <a:pt x="682" y="6"/>
                  </a:lnTo>
                  <a:lnTo>
                    <a:pt x="760" y="21"/>
                  </a:lnTo>
                  <a:lnTo>
                    <a:pt x="833" y="45"/>
                  </a:lnTo>
                  <a:lnTo>
                    <a:pt x="903" y="81"/>
                  </a:lnTo>
                  <a:lnTo>
                    <a:pt x="967" y="125"/>
                  </a:lnTo>
                  <a:lnTo>
                    <a:pt x="1024" y="175"/>
                  </a:lnTo>
                  <a:lnTo>
                    <a:pt x="1076" y="232"/>
                  </a:lnTo>
                  <a:lnTo>
                    <a:pt x="1120" y="296"/>
                  </a:lnTo>
                  <a:lnTo>
                    <a:pt x="1154" y="366"/>
                  </a:lnTo>
                  <a:lnTo>
                    <a:pt x="1180" y="441"/>
                  </a:lnTo>
                  <a:lnTo>
                    <a:pt x="1195" y="519"/>
                  </a:lnTo>
                  <a:lnTo>
                    <a:pt x="1201" y="600"/>
                  </a:lnTo>
                  <a:lnTo>
                    <a:pt x="1195" y="682"/>
                  </a:lnTo>
                  <a:lnTo>
                    <a:pt x="1180" y="760"/>
                  </a:lnTo>
                  <a:lnTo>
                    <a:pt x="1154" y="833"/>
                  </a:lnTo>
                  <a:lnTo>
                    <a:pt x="1118" y="903"/>
                  </a:lnTo>
                  <a:lnTo>
                    <a:pt x="1076" y="967"/>
                  </a:lnTo>
                  <a:lnTo>
                    <a:pt x="1024" y="1024"/>
                  </a:lnTo>
                  <a:lnTo>
                    <a:pt x="967" y="1076"/>
                  </a:lnTo>
                  <a:lnTo>
                    <a:pt x="903" y="1120"/>
                  </a:lnTo>
                  <a:lnTo>
                    <a:pt x="833" y="1154"/>
                  </a:lnTo>
                  <a:lnTo>
                    <a:pt x="760" y="1179"/>
                  </a:lnTo>
                  <a:lnTo>
                    <a:pt x="682" y="1195"/>
                  </a:lnTo>
                  <a:lnTo>
                    <a:pt x="601" y="1201"/>
                  </a:lnTo>
                  <a:lnTo>
                    <a:pt x="519" y="1195"/>
                  </a:lnTo>
                  <a:lnTo>
                    <a:pt x="440" y="1179"/>
                  </a:lnTo>
                  <a:lnTo>
                    <a:pt x="366" y="1154"/>
                  </a:lnTo>
                  <a:lnTo>
                    <a:pt x="296" y="1120"/>
                  </a:lnTo>
                  <a:lnTo>
                    <a:pt x="233" y="1076"/>
                  </a:lnTo>
                  <a:lnTo>
                    <a:pt x="175" y="1024"/>
                  </a:lnTo>
                  <a:lnTo>
                    <a:pt x="125" y="967"/>
                  </a:lnTo>
                  <a:lnTo>
                    <a:pt x="82" y="903"/>
                  </a:lnTo>
                  <a:lnTo>
                    <a:pt x="46" y="833"/>
                  </a:lnTo>
                  <a:lnTo>
                    <a:pt x="20" y="760"/>
                  </a:lnTo>
                  <a:lnTo>
                    <a:pt x="4" y="682"/>
                  </a:lnTo>
                  <a:lnTo>
                    <a:pt x="0" y="600"/>
                  </a:lnTo>
                  <a:lnTo>
                    <a:pt x="4" y="519"/>
                  </a:lnTo>
                  <a:lnTo>
                    <a:pt x="20" y="441"/>
                  </a:lnTo>
                  <a:lnTo>
                    <a:pt x="46" y="366"/>
                  </a:lnTo>
                  <a:lnTo>
                    <a:pt x="82" y="296"/>
                  </a:lnTo>
                  <a:lnTo>
                    <a:pt x="125" y="232"/>
                  </a:lnTo>
                  <a:lnTo>
                    <a:pt x="175" y="175"/>
                  </a:lnTo>
                  <a:lnTo>
                    <a:pt x="233" y="125"/>
                  </a:lnTo>
                  <a:lnTo>
                    <a:pt x="296" y="81"/>
                  </a:lnTo>
                  <a:lnTo>
                    <a:pt x="366" y="45"/>
                  </a:lnTo>
                  <a:lnTo>
                    <a:pt x="440" y="21"/>
                  </a:lnTo>
                  <a:lnTo>
                    <a:pt x="519" y="6"/>
                  </a:lnTo>
                  <a:lnTo>
                    <a:pt x="601"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75" name="Freeform 40">
              <a:extLst>
                <a:ext uri="{FF2B5EF4-FFF2-40B4-BE49-F238E27FC236}">
                  <a16:creationId xmlns:a16="http://schemas.microsoft.com/office/drawing/2014/main" id="{32E4B9B0-1376-68BD-5496-1A0FD44CD8CD}"/>
                </a:ext>
              </a:extLst>
            </p:cNvPr>
            <p:cNvSpPr>
              <a:spLocks noEditPoints="1"/>
            </p:cNvSpPr>
            <p:nvPr/>
          </p:nvSpPr>
          <p:spPr bwMode="auto">
            <a:xfrm>
              <a:off x="4591080" y="2532986"/>
              <a:ext cx="92967" cy="86706"/>
            </a:xfrm>
            <a:custGeom>
              <a:avLst/>
              <a:gdLst>
                <a:gd name="T0" fmla="*/ 639 w 1420"/>
                <a:gd name="T1" fmla="*/ 225 h 1420"/>
                <a:gd name="T2" fmla="*/ 503 w 1420"/>
                <a:gd name="T3" fmla="*/ 264 h 1420"/>
                <a:gd name="T4" fmla="*/ 388 w 1420"/>
                <a:gd name="T5" fmla="*/ 340 h 1420"/>
                <a:gd name="T6" fmla="*/ 299 w 1420"/>
                <a:gd name="T7" fmla="*/ 442 h 1420"/>
                <a:gd name="T8" fmla="*/ 239 w 1420"/>
                <a:gd name="T9" fmla="*/ 569 h 1420"/>
                <a:gd name="T10" fmla="*/ 219 w 1420"/>
                <a:gd name="T11" fmla="*/ 710 h 1420"/>
                <a:gd name="T12" fmla="*/ 239 w 1420"/>
                <a:gd name="T13" fmla="*/ 851 h 1420"/>
                <a:gd name="T14" fmla="*/ 299 w 1420"/>
                <a:gd name="T15" fmla="*/ 979 h 1420"/>
                <a:gd name="T16" fmla="*/ 388 w 1420"/>
                <a:gd name="T17" fmla="*/ 1082 h 1420"/>
                <a:gd name="T18" fmla="*/ 503 w 1420"/>
                <a:gd name="T19" fmla="*/ 1156 h 1420"/>
                <a:gd name="T20" fmla="*/ 639 w 1420"/>
                <a:gd name="T21" fmla="*/ 1198 h 1420"/>
                <a:gd name="T22" fmla="*/ 784 w 1420"/>
                <a:gd name="T23" fmla="*/ 1198 h 1420"/>
                <a:gd name="T24" fmla="*/ 917 w 1420"/>
                <a:gd name="T25" fmla="*/ 1156 h 1420"/>
                <a:gd name="T26" fmla="*/ 1033 w 1420"/>
                <a:gd name="T27" fmla="*/ 1082 h 1420"/>
                <a:gd name="T28" fmla="*/ 1122 w 1420"/>
                <a:gd name="T29" fmla="*/ 979 h 1420"/>
                <a:gd name="T30" fmla="*/ 1182 w 1420"/>
                <a:gd name="T31" fmla="*/ 851 h 1420"/>
                <a:gd name="T32" fmla="*/ 1202 w 1420"/>
                <a:gd name="T33" fmla="*/ 710 h 1420"/>
                <a:gd name="T34" fmla="*/ 1182 w 1420"/>
                <a:gd name="T35" fmla="*/ 569 h 1420"/>
                <a:gd name="T36" fmla="*/ 1122 w 1420"/>
                <a:gd name="T37" fmla="*/ 442 h 1420"/>
                <a:gd name="T38" fmla="*/ 1033 w 1420"/>
                <a:gd name="T39" fmla="*/ 340 h 1420"/>
                <a:gd name="T40" fmla="*/ 917 w 1420"/>
                <a:gd name="T41" fmla="*/ 264 h 1420"/>
                <a:gd name="T42" fmla="*/ 784 w 1420"/>
                <a:gd name="T43" fmla="*/ 225 h 1420"/>
                <a:gd name="T44" fmla="*/ 710 w 1420"/>
                <a:gd name="T45" fmla="*/ 0 h 1420"/>
                <a:gd name="T46" fmla="*/ 885 w 1420"/>
                <a:gd name="T47" fmla="*/ 22 h 1420"/>
                <a:gd name="T48" fmla="*/ 1044 w 1420"/>
                <a:gd name="T49" fmla="*/ 83 h 1420"/>
                <a:gd name="T50" fmla="*/ 1182 w 1420"/>
                <a:gd name="T51" fmla="*/ 179 h 1420"/>
                <a:gd name="T52" fmla="*/ 1293 w 1420"/>
                <a:gd name="T53" fmla="*/ 304 h 1420"/>
                <a:gd name="T54" fmla="*/ 1373 w 1420"/>
                <a:gd name="T55" fmla="*/ 453 h 1420"/>
                <a:gd name="T56" fmla="*/ 1414 w 1420"/>
                <a:gd name="T57" fmla="*/ 621 h 1420"/>
                <a:gd name="T58" fmla="*/ 1414 w 1420"/>
                <a:gd name="T59" fmla="*/ 800 h 1420"/>
                <a:gd name="T60" fmla="*/ 1373 w 1420"/>
                <a:gd name="T61" fmla="*/ 967 h 1420"/>
                <a:gd name="T62" fmla="*/ 1293 w 1420"/>
                <a:gd name="T63" fmla="*/ 1116 h 1420"/>
                <a:gd name="T64" fmla="*/ 1182 w 1420"/>
                <a:gd name="T65" fmla="*/ 1241 h 1420"/>
                <a:gd name="T66" fmla="*/ 1044 w 1420"/>
                <a:gd name="T67" fmla="*/ 1337 h 1420"/>
                <a:gd name="T68" fmla="*/ 885 w 1420"/>
                <a:gd name="T69" fmla="*/ 1398 h 1420"/>
                <a:gd name="T70" fmla="*/ 710 w 1420"/>
                <a:gd name="T71" fmla="*/ 1420 h 1420"/>
                <a:gd name="T72" fmla="*/ 535 w 1420"/>
                <a:gd name="T73" fmla="*/ 1398 h 1420"/>
                <a:gd name="T74" fmla="*/ 376 w 1420"/>
                <a:gd name="T75" fmla="*/ 1337 h 1420"/>
                <a:gd name="T76" fmla="*/ 239 w 1420"/>
                <a:gd name="T77" fmla="*/ 1241 h 1420"/>
                <a:gd name="T78" fmla="*/ 128 w 1420"/>
                <a:gd name="T79" fmla="*/ 1116 h 1420"/>
                <a:gd name="T80" fmla="*/ 48 w 1420"/>
                <a:gd name="T81" fmla="*/ 967 h 1420"/>
                <a:gd name="T82" fmla="*/ 6 w 1420"/>
                <a:gd name="T83" fmla="*/ 800 h 1420"/>
                <a:gd name="T84" fmla="*/ 6 w 1420"/>
                <a:gd name="T85" fmla="*/ 621 h 1420"/>
                <a:gd name="T86" fmla="*/ 48 w 1420"/>
                <a:gd name="T87" fmla="*/ 453 h 1420"/>
                <a:gd name="T88" fmla="*/ 128 w 1420"/>
                <a:gd name="T89" fmla="*/ 304 h 1420"/>
                <a:gd name="T90" fmla="*/ 239 w 1420"/>
                <a:gd name="T91" fmla="*/ 179 h 1420"/>
                <a:gd name="T92" fmla="*/ 376 w 1420"/>
                <a:gd name="T93" fmla="*/ 83 h 1420"/>
                <a:gd name="T94" fmla="*/ 535 w 1420"/>
                <a:gd name="T95" fmla="*/ 22 h 1420"/>
                <a:gd name="T96" fmla="*/ 710 w 1420"/>
                <a:gd name="T97" fmla="*/ 0 h 14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420" h="1420">
                  <a:moveTo>
                    <a:pt x="710" y="219"/>
                  </a:moveTo>
                  <a:lnTo>
                    <a:pt x="639" y="225"/>
                  </a:lnTo>
                  <a:lnTo>
                    <a:pt x="569" y="239"/>
                  </a:lnTo>
                  <a:lnTo>
                    <a:pt x="503" y="264"/>
                  </a:lnTo>
                  <a:lnTo>
                    <a:pt x="442" y="298"/>
                  </a:lnTo>
                  <a:lnTo>
                    <a:pt x="388" y="340"/>
                  </a:lnTo>
                  <a:lnTo>
                    <a:pt x="338" y="388"/>
                  </a:lnTo>
                  <a:lnTo>
                    <a:pt x="299" y="442"/>
                  </a:lnTo>
                  <a:lnTo>
                    <a:pt x="265" y="503"/>
                  </a:lnTo>
                  <a:lnTo>
                    <a:pt x="239" y="569"/>
                  </a:lnTo>
                  <a:lnTo>
                    <a:pt x="225" y="638"/>
                  </a:lnTo>
                  <a:lnTo>
                    <a:pt x="219" y="710"/>
                  </a:lnTo>
                  <a:lnTo>
                    <a:pt x="225" y="784"/>
                  </a:lnTo>
                  <a:lnTo>
                    <a:pt x="239" y="851"/>
                  </a:lnTo>
                  <a:lnTo>
                    <a:pt x="265" y="917"/>
                  </a:lnTo>
                  <a:lnTo>
                    <a:pt x="299" y="979"/>
                  </a:lnTo>
                  <a:lnTo>
                    <a:pt x="338" y="1032"/>
                  </a:lnTo>
                  <a:lnTo>
                    <a:pt x="388" y="1082"/>
                  </a:lnTo>
                  <a:lnTo>
                    <a:pt x="442" y="1122"/>
                  </a:lnTo>
                  <a:lnTo>
                    <a:pt x="503" y="1156"/>
                  </a:lnTo>
                  <a:lnTo>
                    <a:pt x="569" y="1182"/>
                  </a:lnTo>
                  <a:lnTo>
                    <a:pt x="639" y="1198"/>
                  </a:lnTo>
                  <a:lnTo>
                    <a:pt x="710" y="1202"/>
                  </a:lnTo>
                  <a:lnTo>
                    <a:pt x="784" y="1198"/>
                  </a:lnTo>
                  <a:lnTo>
                    <a:pt x="852" y="1182"/>
                  </a:lnTo>
                  <a:lnTo>
                    <a:pt x="917" y="1156"/>
                  </a:lnTo>
                  <a:lnTo>
                    <a:pt x="979" y="1122"/>
                  </a:lnTo>
                  <a:lnTo>
                    <a:pt x="1033" y="1082"/>
                  </a:lnTo>
                  <a:lnTo>
                    <a:pt x="1082" y="1032"/>
                  </a:lnTo>
                  <a:lnTo>
                    <a:pt x="1122" y="979"/>
                  </a:lnTo>
                  <a:lnTo>
                    <a:pt x="1156" y="917"/>
                  </a:lnTo>
                  <a:lnTo>
                    <a:pt x="1182" y="851"/>
                  </a:lnTo>
                  <a:lnTo>
                    <a:pt x="1198" y="784"/>
                  </a:lnTo>
                  <a:lnTo>
                    <a:pt x="1202" y="710"/>
                  </a:lnTo>
                  <a:lnTo>
                    <a:pt x="1198" y="638"/>
                  </a:lnTo>
                  <a:lnTo>
                    <a:pt x="1182" y="569"/>
                  </a:lnTo>
                  <a:lnTo>
                    <a:pt x="1156" y="503"/>
                  </a:lnTo>
                  <a:lnTo>
                    <a:pt x="1122" y="442"/>
                  </a:lnTo>
                  <a:lnTo>
                    <a:pt x="1082" y="388"/>
                  </a:lnTo>
                  <a:lnTo>
                    <a:pt x="1033" y="340"/>
                  </a:lnTo>
                  <a:lnTo>
                    <a:pt x="979" y="298"/>
                  </a:lnTo>
                  <a:lnTo>
                    <a:pt x="917" y="264"/>
                  </a:lnTo>
                  <a:lnTo>
                    <a:pt x="852" y="239"/>
                  </a:lnTo>
                  <a:lnTo>
                    <a:pt x="784" y="225"/>
                  </a:lnTo>
                  <a:lnTo>
                    <a:pt x="710" y="219"/>
                  </a:lnTo>
                  <a:close/>
                  <a:moveTo>
                    <a:pt x="710" y="0"/>
                  </a:moveTo>
                  <a:lnTo>
                    <a:pt x="800" y="6"/>
                  </a:lnTo>
                  <a:lnTo>
                    <a:pt x="885" y="22"/>
                  </a:lnTo>
                  <a:lnTo>
                    <a:pt x="967" y="48"/>
                  </a:lnTo>
                  <a:lnTo>
                    <a:pt x="1044" y="83"/>
                  </a:lnTo>
                  <a:lnTo>
                    <a:pt x="1116" y="127"/>
                  </a:lnTo>
                  <a:lnTo>
                    <a:pt x="1182" y="179"/>
                  </a:lnTo>
                  <a:lnTo>
                    <a:pt x="1241" y="239"/>
                  </a:lnTo>
                  <a:lnTo>
                    <a:pt x="1293" y="304"/>
                  </a:lnTo>
                  <a:lnTo>
                    <a:pt x="1337" y="376"/>
                  </a:lnTo>
                  <a:lnTo>
                    <a:pt x="1373" y="453"/>
                  </a:lnTo>
                  <a:lnTo>
                    <a:pt x="1399" y="535"/>
                  </a:lnTo>
                  <a:lnTo>
                    <a:pt x="1414" y="621"/>
                  </a:lnTo>
                  <a:lnTo>
                    <a:pt x="1420" y="710"/>
                  </a:lnTo>
                  <a:lnTo>
                    <a:pt x="1414" y="800"/>
                  </a:lnTo>
                  <a:lnTo>
                    <a:pt x="1399" y="885"/>
                  </a:lnTo>
                  <a:lnTo>
                    <a:pt x="1373" y="967"/>
                  </a:lnTo>
                  <a:lnTo>
                    <a:pt x="1337" y="1044"/>
                  </a:lnTo>
                  <a:lnTo>
                    <a:pt x="1293" y="1116"/>
                  </a:lnTo>
                  <a:lnTo>
                    <a:pt x="1241" y="1182"/>
                  </a:lnTo>
                  <a:lnTo>
                    <a:pt x="1182" y="1241"/>
                  </a:lnTo>
                  <a:lnTo>
                    <a:pt x="1116" y="1293"/>
                  </a:lnTo>
                  <a:lnTo>
                    <a:pt x="1044" y="1337"/>
                  </a:lnTo>
                  <a:lnTo>
                    <a:pt x="967" y="1373"/>
                  </a:lnTo>
                  <a:lnTo>
                    <a:pt x="885" y="1398"/>
                  </a:lnTo>
                  <a:lnTo>
                    <a:pt x="800" y="1414"/>
                  </a:lnTo>
                  <a:lnTo>
                    <a:pt x="710" y="1420"/>
                  </a:lnTo>
                  <a:lnTo>
                    <a:pt x="621" y="1414"/>
                  </a:lnTo>
                  <a:lnTo>
                    <a:pt x="535" y="1398"/>
                  </a:lnTo>
                  <a:lnTo>
                    <a:pt x="454" y="1373"/>
                  </a:lnTo>
                  <a:lnTo>
                    <a:pt x="376" y="1337"/>
                  </a:lnTo>
                  <a:lnTo>
                    <a:pt x="305" y="1293"/>
                  </a:lnTo>
                  <a:lnTo>
                    <a:pt x="239" y="1241"/>
                  </a:lnTo>
                  <a:lnTo>
                    <a:pt x="179" y="1182"/>
                  </a:lnTo>
                  <a:lnTo>
                    <a:pt x="128" y="1116"/>
                  </a:lnTo>
                  <a:lnTo>
                    <a:pt x="84" y="1044"/>
                  </a:lnTo>
                  <a:lnTo>
                    <a:pt x="48" y="967"/>
                  </a:lnTo>
                  <a:lnTo>
                    <a:pt x="22" y="885"/>
                  </a:lnTo>
                  <a:lnTo>
                    <a:pt x="6" y="800"/>
                  </a:lnTo>
                  <a:lnTo>
                    <a:pt x="0" y="710"/>
                  </a:lnTo>
                  <a:lnTo>
                    <a:pt x="6" y="621"/>
                  </a:lnTo>
                  <a:lnTo>
                    <a:pt x="22" y="535"/>
                  </a:lnTo>
                  <a:lnTo>
                    <a:pt x="48" y="453"/>
                  </a:lnTo>
                  <a:lnTo>
                    <a:pt x="84" y="376"/>
                  </a:lnTo>
                  <a:lnTo>
                    <a:pt x="128" y="304"/>
                  </a:lnTo>
                  <a:lnTo>
                    <a:pt x="179" y="239"/>
                  </a:lnTo>
                  <a:lnTo>
                    <a:pt x="239" y="179"/>
                  </a:lnTo>
                  <a:lnTo>
                    <a:pt x="305" y="127"/>
                  </a:lnTo>
                  <a:lnTo>
                    <a:pt x="376" y="83"/>
                  </a:lnTo>
                  <a:lnTo>
                    <a:pt x="454" y="48"/>
                  </a:lnTo>
                  <a:lnTo>
                    <a:pt x="535" y="22"/>
                  </a:lnTo>
                  <a:lnTo>
                    <a:pt x="621" y="6"/>
                  </a:lnTo>
                  <a:lnTo>
                    <a:pt x="710"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76" name="Freeform 41">
              <a:extLst>
                <a:ext uri="{FF2B5EF4-FFF2-40B4-BE49-F238E27FC236}">
                  <a16:creationId xmlns:a16="http://schemas.microsoft.com/office/drawing/2014/main" id="{76F12C31-CD4E-1AAA-4C30-ACD419EF2882}"/>
                </a:ext>
              </a:extLst>
            </p:cNvPr>
            <p:cNvSpPr>
              <a:spLocks/>
            </p:cNvSpPr>
            <p:nvPr/>
          </p:nvSpPr>
          <p:spPr bwMode="auto">
            <a:xfrm>
              <a:off x="4312179" y="2473025"/>
              <a:ext cx="200207" cy="13311"/>
            </a:xfrm>
            <a:custGeom>
              <a:avLst/>
              <a:gdLst>
                <a:gd name="T0" fmla="*/ 109 w 3059"/>
                <a:gd name="T1" fmla="*/ 0 h 219"/>
                <a:gd name="T2" fmla="*/ 2949 w 3059"/>
                <a:gd name="T3" fmla="*/ 0 h 219"/>
                <a:gd name="T4" fmla="*/ 2983 w 3059"/>
                <a:gd name="T5" fmla="*/ 4 h 219"/>
                <a:gd name="T6" fmla="*/ 3013 w 3059"/>
                <a:gd name="T7" fmla="*/ 20 h 219"/>
                <a:gd name="T8" fmla="*/ 3037 w 3059"/>
                <a:gd name="T9" fmla="*/ 44 h 219"/>
                <a:gd name="T10" fmla="*/ 3053 w 3059"/>
                <a:gd name="T11" fmla="*/ 74 h 219"/>
                <a:gd name="T12" fmla="*/ 3059 w 3059"/>
                <a:gd name="T13" fmla="*/ 109 h 219"/>
                <a:gd name="T14" fmla="*/ 3053 w 3059"/>
                <a:gd name="T15" fmla="*/ 143 h 219"/>
                <a:gd name="T16" fmla="*/ 3037 w 3059"/>
                <a:gd name="T17" fmla="*/ 173 h 219"/>
                <a:gd name="T18" fmla="*/ 3013 w 3059"/>
                <a:gd name="T19" fmla="*/ 197 h 219"/>
                <a:gd name="T20" fmla="*/ 2983 w 3059"/>
                <a:gd name="T21" fmla="*/ 213 h 219"/>
                <a:gd name="T22" fmla="*/ 2949 w 3059"/>
                <a:gd name="T23" fmla="*/ 219 h 219"/>
                <a:gd name="T24" fmla="*/ 109 w 3059"/>
                <a:gd name="T25" fmla="*/ 219 h 219"/>
                <a:gd name="T26" fmla="*/ 73 w 3059"/>
                <a:gd name="T27" fmla="*/ 213 h 219"/>
                <a:gd name="T28" fmla="*/ 43 w 3059"/>
                <a:gd name="T29" fmla="*/ 197 h 219"/>
                <a:gd name="T30" fmla="*/ 19 w 3059"/>
                <a:gd name="T31" fmla="*/ 173 h 219"/>
                <a:gd name="T32" fmla="*/ 6 w 3059"/>
                <a:gd name="T33" fmla="*/ 143 h 219"/>
                <a:gd name="T34" fmla="*/ 0 w 3059"/>
                <a:gd name="T35" fmla="*/ 109 h 219"/>
                <a:gd name="T36" fmla="*/ 6 w 3059"/>
                <a:gd name="T37" fmla="*/ 74 h 219"/>
                <a:gd name="T38" fmla="*/ 19 w 3059"/>
                <a:gd name="T39" fmla="*/ 44 h 219"/>
                <a:gd name="T40" fmla="*/ 43 w 3059"/>
                <a:gd name="T41" fmla="*/ 20 h 219"/>
                <a:gd name="T42" fmla="*/ 73 w 3059"/>
                <a:gd name="T43" fmla="*/ 4 h 219"/>
                <a:gd name="T44" fmla="*/ 109 w 3059"/>
                <a:gd name="T45" fmla="*/ 0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059" h="219">
                  <a:moveTo>
                    <a:pt x="109" y="0"/>
                  </a:moveTo>
                  <a:lnTo>
                    <a:pt x="2949" y="0"/>
                  </a:lnTo>
                  <a:lnTo>
                    <a:pt x="2983" y="4"/>
                  </a:lnTo>
                  <a:lnTo>
                    <a:pt x="3013" y="20"/>
                  </a:lnTo>
                  <a:lnTo>
                    <a:pt x="3037" y="44"/>
                  </a:lnTo>
                  <a:lnTo>
                    <a:pt x="3053" y="74"/>
                  </a:lnTo>
                  <a:lnTo>
                    <a:pt x="3059" y="109"/>
                  </a:lnTo>
                  <a:lnTo>
                    <a:pt x="3053" y="143"/>
                  </a:lnTo>
                  <a:lnTo>
                    <a:pt x="3037" y="173"/>
                  </a:lnTo>
                  <a:lnTo>
                    <a:pt x="3013" y="197"/>
                  </a:lnTo>
                  <a:lnTo>
                    <a:pt x="2983" y="213"/>
                  </a:lnTo>
                  <a:lnTo>
                    <a:pt x="2949" y="219"/>
                  </a:lnTo>
                  <a:lnTo>
                    <a:pt x="109" y="219"/>
                  </a:lnTo>
                  <a:lnTo>
                    <a:pt x="73" y="213"/>
                  </a:lnTo>
                  <a:lnTo>
                    <a:pt x="43" y="197"/>
                  </a:lnTo>
                  <a:lnTo>
                    <a:pt x="19" y="173"/>
                  </a:lnTo>
                  <a:lnTo>
                    <a:pt x="6" y="143"/>
                  </a:lnTo>
                  <a:lnTo>
                    <a:pt x="0" y="109"/>
                  </a:lnTo>
                  <a:lnTo>
                    <a:pt x="6" y="74"/>
                  </a:lnTo>
                  <a:lnTo>
                    <a:pt x="19" y="44"/>
                  </a:lnTo>
                  <a:lnTo>
                    <a:pt x="43" y="20"/>
                  </a:lnTo>
                  <a:lnTo>
                    <a:pt x="73" y="4"/>
                  </a:lnTo>
                  <a:lnTo>
                    <a:pt x="109"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77" name="Freeform 42">
              <a:extLst>
                <a:ext uri="{FF2B5EF4-FFF2-40B4-BE49-F238E27FC236}">
                  <a16:creationId xmlns:a16="http://schemas.microsoft.com/office/drawing/2014/main" id="{5194BD55-57D2-C241-17D0-7F6530E8E522}"/>
                </a:ext>
              </a:extLst>
            </p:cNvPr>
            <p:cNvSpPr>
              <a:spLocks/>
            </p:cNvSpPr>
            <p:nvPr/>
          </p:nvSpPr>
          <p:spPr bwMode="auto">
            <a:xfrm>
              <a:off x="4312179" y="2499525"/>
              <a:ext cx="200207" cy="13433"/>
            </a:xfrm>
            <a:custGeom>
              <a:avLst/>
              <a:gdLst>
                <a:gd name="T0" fmla="*/ 109 w 3059"/>
                <a:gd name="T1" fmla="*/ 0 h 219"/>
                <a:gd name="T2" fmla="*/ 2949 w 3059"/>
                <a:gd name="T3" fmla="*/ 0 h 219"/>
                <a:gd name="T4" fmla="*/ 2983 w 3059"/>
                <a:gd name="T5" fmla="*/ 6 h 219"/>
                <a:gd name="T6" fmla="*/ 3013 w 3059"/>
                <a:gd name="T7" fmla="*/ 22 h 219"/>
                <a:gd name="T8" fmla="*/ 3037 w 3059"/>
                <a:gd name="T9" fmla="*/ 45 h 219"/>
                <a:gd name="T10" fmla="*/ 3053 w 3059"/>
                <a:gd name="T11" fmla="*/ 75 h 219"/>
                <a:gd name="T12" fmla="*/ 3059 w 3059"/>
                <a:gd name="T13" fmla="*/ 109 h 219"/>
                <a:gd name="T14" fmla="*/ 3053 w 3059"/>
                <a:gd name="T15" fmla="*/ 145 h 219"/>
                <a:gd name="T16" fmla="*/ 3037 w 3059"/>
                <a:gd name="T17" fmla="*/ 175 h 219"/>
                <a:gd name="T18" fmla="*/ 3013 w 3059"/>
                <a:gd name="T19" fmla="*/ 199 h 219"/>
                <a:gd name="T20" fmla="*/ 2983 w 3059"/>
                <a:gd name="T21" fmla="*/ 213 h 219"/>
                <a:gd name="T22" fmla="*/ 2949 w 3059"/>
                <a:gd name="T23" fmla="*/ 219 h 219"/>
                <a:gd name="T24" fmla="*/ 109 w 3059"/>
                <a:gd name="T25" fmla="*/ 219 h 219"/>
                <a:gd name="T26" fmla="*/ 73 w 3059"/>
                <a:gd name="T27" fmla="*/ 213 h 219"/>
                <a:gd name="T28" fmla="*/ 43 w 3059"/>
                <a:gd name="T29" fmla="*/ 199 h 219"/>
                <a:gd name="T30" fmla="*/ 19 w 3059"/>
                <a:gd name="T31" fmla="*/ 175 h 219"/>
                <a:gd name="T32" fmla="*/ 6 w 3059"/>
                <a:gd name="T33" fmla="*/ 145 h 219"/>
                <a:gd name="T34" fmla="*/ 0 w 3059"/>
                <a:gd name="T35" fmla="*/ 109 h 219"/>
                <a:gd name="T36" fmla="*/ 6 w 3059"/>
                <a:gd name="T37" fmla="*/ 75 h 219"/>
                <a:gd name="T38" fmla="*/ 19 w 3059"/>
                <a:gd name="T39" fmla="*/ 45 h 219"/>
                <a:gd name="T40" fmla="*/ 43 w 3059"/>
                <a:gd name="T41" fmla="*/ 22 h 219"/>
                <a:gd name="T42" fmla="*/ 73 w 3059"/>
                <a:gd name="T43" fmla="*/ 6 h 219"/>
                <a:gd name="T44" fmla="*/ 109 w 3059"/>
                <a:gd name="T45" fmla="*/ 0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059" h="219">
                  <a:moveTo>
                    <a:pt x="109" y="0"/>
                  </a:moveTo>
                  <a:lnTo>
                    <a:pt x="2949" y="0"/>
                  </a:lnTo>
                  <a:lnTo>
                    <a:pt x="2983" y="6"/>
                  </a:lnTo>
                  <a:lnTo>
                    <a:pt x="3013" y="22"/>
                  </a:lnTo>
                  <a:lnTo>
                    <a:pt x="3037" y="45"/>
                  </a:lnTo>
                  <a:lnTo>
                    <a:pt x="3053" y="75"/>
                  </a:lnTo>
                  <a:lnTo>
                    <a:pt x="3059" y="109"/>
                  </a:lnTo>
                  <a:lnTo>
                    <a:pt x="3053" y="145"/>
                  </a:lnTo>
                  <a:lnTo>
                    <a:pt x="3037" y="175"/>
                  </a:lnTo>
                  <a:lnTo>
                    <a:pt x="3013" y="199"/>
                  </a:lnTo>
                  <a:lnTo>
                    <a:pt x="2983" y="213"/>
                  </a:lnTo>
                  <a:lnTo>
                    <a:pt x="2949" y="219"/>
                  </a:lnTo>
                  <a:lnTo>
                    <a:pt x="109" y="219"/>
                  </a:lnTo>
                  <a:lnTo>
                    <a:pt x="73" y="213"/>
                  </a:lnTo>
                  <a:lnTo>
                    <a:pt x="43" y="199"/>
                  </a:lnTo>
                  <a:lnTo>
                    <a:pt x="19" y="175"/>
                  </a:lnTo>
                  <a:lnTo>
                    <a:pt x="6" y="145"/>
                  </a:lnTo>
                  <a:lnTo>
                    <a:pt x="0" y="109"/>
                  </a:lnTo>
                  <a:lnTo>
                    <a:pt x="6" y="75"/>
                  </a:lnTo>
                  <a:lnTo>
                    <a:pt x="19" y="45"/>
                  </a:lnTo>
                  <a:lnTo>
                    <a:pt x="43" y="22"/>
                  </a:lnTo>
                  <a:lnTo>
                    <a:pt x="73" y="6"/>
                  </a:lnTo>
                  <a:lnTo>
                    <a:pt x="109"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78" name="Freeform 44">
              <a:extLst>
                <a:ext uri="{FF2B5EF4-FFF2-40B4-BE49-F238E27FC236}">
                  <a16:creationId xmlns:a16="http://schemas.microsoft.com/office/drawing/2014/main" id="{45CF2619-EE59-5AED-F280-5F673DB78516}"/>
                </a:ext>
              </a:extLst>
            </p:cNvPr>
            <p:cNvSpPr>
              <a:spLocks/>
            </p:cNvSpPr>
            <p:nvPr/>
          </p:nvSpPr>
          <p:spPr bwMode="auto">
            <a:xfrm>
              <a:off x="4312179" y="2553015"/>
              <a:ext cx="200207" cy="13311"/>
            </a:xfrm>
            <a:custGeom>
              <a:avLst/>
              <a:gdLst>
                <a:gd name="T0" fmla="*/ 109 w 3059"/>
                <a:gd name="T1" fmla="*/ 0 h 219"/>
                <a:gd name="T2" fmla="*/ 2949 w 3059"/>
                <a:gd name="T3" fmla="*/ 0 h 219"/>
                <a:gd name="T4" fmla="*/ 2983 w 3059"/>
                <a:gd name="T5" fmla="*/ 6 h 219"/>
                <a:gd name="T6" fmla="*/ 3013 w 3059"/>
                <a:gd name="T7" fmla="*/ 20 h 219"/>
                <a:gd name="T8" fmla="*/ 3037 w 3059"/>
                <a:gd name="T9" fmla="*/ 44 h 219"/>
                <a:gd name="T10" fmla="*/ 3053 w 3059"/>
                <a:gd name="T11" fmla="*/ 74 h 219"/>
                <a:gd name="T12" fmla="*/ 3059 w 3059"/>
                <a:gd name="T13" fmla="*/ 110 h 219"/>
                <a:gd name="T14" fmla="*/ 3053 w 3059"/>
                <a:gd name="T15" fmla="*/ 143 h 219"/>
                <a:gd name="T16" fmla="*/ 3037 w 3059"/>
                <a:gd name="T17" fmla="*/ 173 h 219"/>
                <a:gd name="T18" fmla="*/ 3013 w 3059"/>
                <a:gd name="T19" fmla="*/ 197 h 219"/>
                <a:gd name="T20" fmla="*/ 2983 w 3059"/>
                <a:gd name="T21" fmla="*/ 213 h 219"/>
                <a:gd name="T22" fmla="*/ 2949 w 3059"/>
                <a:gd name="T23" fmla="*/ 219 h 219"/>
                <a:gd name="T24" fmla="*/ 109 w 3059"/>
                <a:gd name="T25" fmla="*/ 219 h 219"/>
                <a:gd name="T26" fmla="*/ 73 w 3059"/>
                <a:gd name="T27" fmla="*/ 213 h 219"/>
                <a:gd name="T28" fmla="*/ 43 w 3059"/>
                <a:gd name="T29" fmla="*/ 197 h 219"/>
                <a:gd name="T30" fmla="*/ 19 w 3059"/>
                <a:gd name="T31" fmla="*/ 173 h 219"/>
                <a:gd name="T32" fmla="*/ 6 w 3059"/>
                <a:gd name="T33" fmla="*/ 143 h 219"/>
                <a:gd name="T34" fmla="*/ 0 w 3059"/>
                <a:gd name="T35" fmla="*/ 110 h 219"/>
                <a:gd name="T36" fmla="*/ 6 w 3059"/>
                <a:gd name="T37" fmla="*/ 74 h 219"/>
                <a:gd name="T38" fmla="*/ 19 w 3059"/>
                <a:gd name="T39" fmla="*/ 44 h 219"/>
                <a:gd name="T40" fmla="*/ 43 w 3059"/>
                <a:gd name="T41" fmla="*/ 20 h 219"/>
                <a:gd name="T42" fmla="*/ 73 w 3059"/>
                <a:gd name="T43" fmla="*/ 6 h 219"/>
                <a:gd name="T44" fmla="*/ 109 w 3059"/>
                <a:gd name="T45" fmla="*/ 0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059" h="219">
                  <a:moveTo>
                    <a:pt x="109" y="0"/>
                  </a:moveTo>
                  <a:lnTo>
                    <a:pt x="2949" y="0"/>
                  </a:lnTo>
                  <a:lnTo>
                    <a:pt x="2983" y="6"/>
                  </a:lnTo>
                  <a:lnTo>
                    <a:pt x="3013" y="20"/>
                  </a:lnTo>
                  <a:lnTo>
                    <a:pt x="3037" y="44"/>
                  </a:lnTo>
                  <a:lnTo>
                    <a:pt x="3053" y="74"/>
                  </a:lnTo>
                  <a:lnTo>
                    <a:pt x="3059" y="110"/>
                  </a:lnTo>
                  <a:lnTo>
                    <a:pt x="3053" y="143"/>
                  </a:lnTo>
                  <a:lnTo>
                    <a:pt x="3037" y="173"/>
                  </a:lnTo>
                  <a:lnTo>
                    <a:pt x="3013" y="197"/>
                  </a:lnTo>
                  <a:lnTo>
                    <a:pt x="2983" y="213"/>
                  </a:lnTo>
                  <a:lnTo>
                    <a:pt x="2949" y="219"/>
                  </a:lnTo>
                  <a:lnTo>
                    <a:pt x="109" y="219"/>
                  </a:lnTo>
                  <a:lnTo>
                    <a:pt x="73" y="213"/>
                  </a:lnTo>
                  <a:lnTo>
                    <a:pt x="43" y="197"/>
                  </a:lnTo>
                  <a:lnTo>
                    <a:pt x="19" y="173"/>
                  </a:lnTo>
                  <a:lnTo>
                    <a:pt x="6" y="143"/>
                  </a:lnTo>
                  <a:lnTo>
                    <a:pt x="0" y="110"/>
                  </a:lnTo>
                  <a:lnTo>
                    <a:pt x="6" y="74"/>
                  </a:lnTo>
                  <a:lnTo>
                    <a:pt x="19" y="44"/>
                  </a:lnTo>
                  <a:lnTo>
                    <a:pt x="43" y="20"/>
                  </a:lnTo>
                  <a:lnTo>
                    <a:pt x="73" y="6"/>
                  </a:lnTo>
                  <a:lnTo>
                    <a:pt x="109"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79" name="Freeform 45">
              <a:extLst>
                <a:ext uri="{FF2B5EF4-FFF2-40B4-BE49-F238E27FC236}">
                  <a16:creationId xmlns:a16="http://schemas.microsoft.com/office/drawing/2014/main" id="{32153ECB-E72E-2F5B-F463-2A425FC1C6F4}"/>
                </a:ext>
              </a:extLst>
            </p:cNvPr>
            <p:cNvSpPr>
              <a:spLocks/>
            </p:cNvSpPr>
            <p:nvPr/>
          </p:nvSpPr>
          <p:spPr bwMode="auto">
            <a:xfrm>
              <a:off x="4312179" y="2579759"/>
              <a:ext cx="200207" cy="13189"/>
            </a:xfrm>
            <a:custGeom>
              <a:avLst/>
              <a:gdLst>
                <a:gd name="T0" fmla="*/ 109 w 3059"/>
                <a:gd name="T1" fmla="*/ 0 h 217"/>
                <a:gd name="T2" fmla="*/ 2949 w 3059"/>
                <a:gd name="T3" fmla="*/ 0 h 217"/>
                <a:gd name="T4" fmla="*/ 2983 w 3059"/>
                <a:gd name="T5" fmla="*/ 4 h 217"/>
                <a:gd name="T6" fmla="*/ 3013 w 3059"/>
                <a:gd name="T7" fmla="*/ 20 h 217"/>
                <a:gd name="T8" fmla="*/ 3037 w 3059"/>
                <a:gd name="T9" fmla="*/ 44 h 217"/>
                <a:gd name="T10" fmla="*/ 3053 w 3059"/>
                <a:gd name="T11" fmla="*/ 73 h 217"/>
                <a:gd name="T12" fmla="*/ 3059 w 3059"/>
                <a:gd name="T13" fmla="*/ 107 h 217"/>
                <a:gd name="T14" fmla="*/ 3053 w 3059"/>
                <a:gd name="T15" fmla="*/ 143 h 217"/>
                <a:gd name="T16" fmla="*/ 3037 w 3059"/>
                <a:gd name="T17" fmla="*/ 173 h 217"/>
                <a:gd name="T18" fmla="*/ 3013 w 3059"/>
                <a:gd name="T19" fmla="*/ 197 h 217"/>
                <a:gd name="T20" fmla="*/ 2983 w 3059"/>
                <a:gd name="T21" fmla="*/ 213 h 217"/>
                <a:gd name="T22" fmla="*/ 2949 w 3059"/>
                <a:gd name="T23" fmla="*/ 217 h 217"/>
                <a:gd name="T24" fmla="*/ 109 w 3059"/>
                <a:gd name="T25" fmla="*/ 217 h 217"/>
                <a:gd name="T26" fmla="*/ 73 w 3059"/>
                <a:gd name="T27" fmla="*/ 213 h 217"/>
                <a:gd name="T28" fmla="*/ 43 w 3059"/>
                <a:gd name="T29" fmla="*/ 197 h 217"/>
                <a:gd name="T30" fmla="*/ 19 w 3059"/>
                <a:gd name="T31" fmla="*/ 173 h 217"/>
                <a:gd name="T32" fmla="*/ 6 w 3059"/>
                <a:gd name="T33" fmla="*/ 143 h 217"/>
                <a:gd name="T34" fmla="*/ 0 w 3059"/>
                <a:gd name="T35" fmla="*/ 107 h 217"/>
                <a:gd name="T36" fmla="*/ 6 w 3059"/>
                <a:gd name="T37" fmla="*/ 73 h 217"/>
                <a:gd name="T38" fmla="*/ 19 w 3059"/>
                <a:gd name="T39" fmla="*/ 44 h 217"/>
                <a:gd name="T40" fmla="*/ 43 w 3059"/>
                <a:gd name="T41" fmla="*/ 20 h 217"/>
                <a:gd name="T42" fmla="*/ 73 w 3059"/>
                <a:gd name="T43" fmla="*/ 4 h 217"/>
                <a:gd name="T44" fmla="*/ 109 w 3059"/>
                <a:gd name="T45" fmla="*/ 0 h 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059" h="217">
                  <a:moveTo>
                    <a:pt x="109" y="0"/>
                  </a:moveTo>
                  <a:lnTo>
                    <a:pt x="2949" y="0"/>
                  </a:lnTo>
                  <a:lnTo>
                    <a:pt x="2983" y="4"/>
                  </a:lnTo>
                  <a:lnTo>
                    <a:pt x="3013" y="20"/>
                  </a:lnTo>
                  <a:lnTo>
                    <a:pt x="3037" y="44"/>
                  </a:lnTo>
                  <a:lnTo>
                    <a:pt x="3053" y="73"/>
                  </a:lnTo>
                  <a:lnTo>
                    <a:pt x="3059" y="107"/>
                  </a:lnTo>
                  <a:lnTo>
                    <a:pt x="3053" y="143"/>
                  </a:lnTo>
                  <a:lnTo>
                    <a:pt x="3037" y="173"/>
                  </a:lnTo>
                  <a:lnTo>
                    <a:pt x="3013" y="197"/>
                  </a:lnTo>
                  <a:lnTo>
                    <a:pt x="2983" y="213"/>
                  </a:lnTo>
                  <a:lnTo>
                    <a:pt x="2949" y="217"/>
                  </a:lnTo>
                  <a:lnTo>
                    <a:pt x="109" y="217"/>
                  </a:lnTo>
                  <a:lnTo>
                    <a:pt x="73" y="213"/>
                  </a:lnTo>
                  <a:lnTo>
                    <a:pt x="43" y="197"/>
                  </a:lnTo>
                  <a:lnTo>
                    <a:pt x="19" y="173"/>
                  </a:lnTo>
                  <a:lnTo>
                    <a:pt x="6" y="143"/>
                  </a:lnTo>
                  <a:lnTo>
                    <a:pt x="0" y="107"/>
                  </a:lnTo>
                  <a:lnTo>
                    <a:pt x="6" y="73"/>
                  </a:lnTo>
                  <a:lnTo>
                    <a:pt x="19" y="44"/>
                  </a:lnTo>
                  <a:lnTo>
                    <a:pt x="43" y="20"/>
                  </a:lnTo>
                  <a:lnTo>
                    <a:pt x="73" y="4"/>
                  </a:lnTo>
                  <a:lnTo>
                    <a:pt x="109"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80" name="Freeform 46">
              <a:extLst>
                <a:ext uri="{FF2B5EF4-FFF2-40B4-BE49-F238E27FC236}">
                  <a16:creationId xmlns:a16="http://schemas.microsoft.com/office/drawing/2014/main" id="{EFA803D7-0D5C-810A-2D10-DF2440294CA3}"/>
                </a:ext>
              </a:extLst>
            </p:cNvPr>
            <p:cNvSpPr>
              <a:spLocks/>
            </p:cNvSpPr>
            <p:nvPr/>
          </p:nvSpPr>
          <p:spPr bwMode="auto">
            <a:xfrm>
              <a:off x="4312179" y="2606381"/>
              <a:ext cx="200207" cy="13311"/>
            </a:xfrm>
            <a:custGeom>
              <a:avLst/>
              <a:gdLst>
                <a:gd name="T0" fmla="*/ 109 w 3059"/>
                <a:gd name="T1" fmla="*/ 0 h 218"/>
                <a:gd name="T2" fmla="*/ 2949 w 3059"/>
                <a:gd name="T3" fmla="*/ 0 h 218"/>
                <a:gd name="T4" fmla="*/ 2983 w 3059"/>
                <a:gd name="T5" fmla="*/ 6 h 218"/>
                <a:gd name="T6" fmla="*/ 3013 w 3059"/>
                <a:gd name="T7" fmla="*/ 21 h 218"/>
                <a:gd name="T8" fmla="*/ 3037 w 3059"/>
                <a:gd name="T9" fmla="*/ 45 h 218"/>
                <a:gd name="T10" fmla="*/ 3053 w 3059"/>
                <a:gd name="T11" fmla="*/ 75 h 218"/>
                <a:gd name="T12" fmla="*/ 3059 w 3059"/>
                <a:gd name="T13" fmla="*/ 109 h 218"/>
                <a:gd name="T14" fmla="*/ 3053 w 3059"/>
                <a:gd name="T15" fmla="*/ 145 h 218"/>
                <a:gd name="T16" fmla="*/ 3037 w 3059"/>
                <a:gd name="T17" fmla="*/ 175 h 218"/>
                <a:gd name="T18" fmla="*/ 3013 w 3059"/>
                <a:gd name="T19" fmla="*/ 196 h 218"/>
                <a:gd name="T20" fmla="*/ 2983 w 3059"/>
                <a:gd name="T21" fmla="*/ 212 h 218"/>
                <a:gd name="T22" fmla="*/ 2949 w 3059"/>
                <a:gd name="T23" fmla="*/ 218 h 218"/>
                <a:gd name="T24" fmla="*/ 109 w 3059"/>
                <a:gd name="T25" fmla="*/ 218 h 218"/>
                <a:gd name="T26" fmla="*/ 73 w 3059"/>
                <a:gd name="T27" fmla="*/ 212 h 218"/>
                <a:gd name="T28" fmla="*/ 43 w 3059"/>
                <a:gd name="T29" fmla="*/ 196 h 218"/>
                <a:gd name="T30" fmla="*/ 19 w 3059"/>
                <a:gd name="T31" fmla="*/ 175 h 218"/>
                <a:gd name="T32" fmla="*/ 6 w 3059"/>
                <a:gd name="T33" fmla="*/ 145 h 218"/>
                <a:gd name="T34" fmla="*/ 0 w 3059"/>
                <a:gd name="T35" fmla="*/ 109 h 218"/>
                <a:gd name="T36" fmla="*/ 6 w 3059"/>
                <a:gd name="T37" fmla="*/ 75 h 218"/>
                <a:gd name="T38" fmla="*/ 19 w 3059"/>
                <a:gd name="T39" fmla="*/ 45 h 218"/>
                <a:gd name="T40" fmla="*/ 43 w 3059"/>
                <a:gd name="T41" fmla="*/ 21 h 218"/>
                <a:gd name="T42" fmla="*/ 73 w 3059"/>
                <a:gd name="T43" fmla="*/ 6 h 218"/>
                <a:gd name="T44" fmla="*/ 109 w 3059"/>
                <a:gd name="T45" fmla="*/ 0 h 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059" h="218">
                  <a:moveTo>
                    <a:pt x="109" y="0"/>
                  </a:moveTo>
                  <a:lnTo>
                    <a:pt x="2949" y="0"/>
                  </a:lnTo>
                  <a:lnTo>
                    <a:pt x="2983" y="6"/>
                  </a:lnTo>
                  <a:lnTo>
                    <a:pt x="3013" y="21"/>
                  </a:lnTo>
                  <a:lnTo>
                    <a:pt x="3037" y="45"/>
                  </a:lnTo>
                  <a:lnTo>
                    <a:pt x="3053" y="75"/>
                  </a:lnTo>
                  <a:lnTo>
                    <a:pt x="3059" y="109"/>
                  </a:lnTo>
                  <a:lnTo>
                    <a:pt x="3053" y="145"/>
                  </a:lnTo>
                  <a:lnTo>
                    <a:pt x="3037" y="175"/>
                  </a:lnTo>
                  <a:lnTo>
                    <a:pt x="3013" y="196"/>
                  </a:lnTo>
                  <a:lnTo>
                    <a:pt x="2983" y="212"/>
                  </a:lnTo>
                  <a:lnTo>
                    <a:pt x="2949" y="218"/>
                  </a:lnTo>
                  <a:lnTo>
                    <a:pt x="109" y="218"/>
                  </a:lnTo>
                  <a:lnTo>
                    <a:pt x="73" y="212"/>
                  </a:lnTo>
                  <a:lnTo>
                    <a:pt x="43" y="196"/>
                  </a:lnTo>
                  <a:lnTo>
                    <a:pt x="19" y="175"/>
                  </a:lnTo>
                  <a:lnTo>
                    <a:pt x="6" y="145"/>
                  </a:lnTo>
                  <a:lnTo>
                    <a:pt x="0" y="109"/>
                  </a:lnTo>
                  <a:lnTo>
                    <a:pt x="6" y="75"/>
                  </a:lnTo>
                  <a:lnTo>
                    <a:pt x="19" y="45"/>
                  </a:lnTo>
                  <a:lnTo>
                    <a:pt x="43" y="21"/>
                  </a:lnTo>
                  <a:lnTo>
                    <a:pt x="73" y="6"/>
                  </a:lnTo>
                  <a:lnTo>
                    <a:pt x="109"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81" name="Freeform 47">
              <a:extLst>
                <a:ext uri="{FF2B5EF4-FFF2-40B4-BE49-F238E27FC236}">
                  <a16:creationId xmlns:a16="http://schemas.microsoft.com/office/drawing/2014/main" id="{AFF244DF-7CEA-B3FE-4551-D0A38ACA56F6}"/>
                </a:ext>
              </a:extLst>
            </p:cNvPr>
            <p:cNvSpPr>
              <a:spLocks noEditPoints="1"/>
            </p:cNvSpPr>
            <p:nvPr/>
          </p:nvSpPr>
          <p:spPr bwMode="auto">
            <a:xfrm>
              <a:off x="4641099" y="2312680"/>
              <a:ext cx="42948" cy="60205"/>
            </a:xfrm>
            <a:custGeom>
              <a:avLst/>
              <a:gdLst>
                <a:gd name="T0" fmla="*/ 328 w 656"/>
                <a:gd name="T1" fmla="*/ 219 h 985"/>
                <a:gd name="T2" fmla="*/ 294 w 656"/>
                <a:gd name="T3" fmla="*/ 225 h 985"/>
                <a:gd name="T4" fmla="*/ 265 w 656"/>
                <a:gd name="T5" fmla="*/ 241 h 985"/>
                <a:gd name="T6" fmla="*/ 241 w 656"/>
                <a:gd name="T7" fmla="*/ 264 h 985"/>
                <a:gd name="T8" fmla="*/ 225 w 656"/>
                <a:gd name="T9" fmla="*/ 294 h 985"/>
                <a:gd name="T10" fmla="*/ 219 w 656"/>
                <a:gd name="T11" fmla="*/ 328 h 985"/>
                <a:gd name="T12" fmla="*/ 219 w 656"/>
                <a:gd name="T13" fmla="*/ 766 h 985"/>
                <a:gd name="T14" fmla="*/ 438 w 656"/>
                <a:gd name="T15" fmla="*/ 766 h 985"/>
                <a:gd name="T16" fmla="*/ 438 w 656"/>
                <a:gd name="T17" fmla="*/ 328 h 985"/>
                <a:gd name="T18" fmla="*/ 432 w 656"/>
                <a:gd name="T19" fmla="*/ 294 h 985"/>
                <a:gd name="T20" fmla="*/ 418 w 656"/>
                <a:gd name="T21" fmla="*/ 264 h 985"/>
                <a:gd name="T22" fmla="*/ 394 w 656"/>
                <a:gd name="T23" fmla="*/ 241 h 985"/>
                <a:gd name="T24" fmla="*/ 364 w 656"/>
                <a:gd name="T25" fmla="*/ 225 h 985"/>
                <a:gd name="T26" fmla="*/ 328 w 656"/>
                <a:gd name="T27" fmla="*/ 219 h 985"/>
                <a:gd name="T28" fmla="*/ 328 w 656"/>
                <a:gd name="T29" fmla="*/ 0 h 985"/>
                <a:gd name="T30" fmla="*/ 388 w 656"/>
                <a:gd name="T31" fmla="*/ 6 h 985"/>
                <a:gd name="T32" fmla="*/ 444 w 656"/>
                <a:gd name="T33" fmla="*/ 22 h 985"/>
                <a:gd name="T34" fmla="*/ 493 w 656"/>
                <a:gd name="T35" fmla="*/ 46 h 985"/>
                <a:gd name="T36" fmla="*/ 539 w 656"/>
                <a:gd name="T37" fmla="*/ 77 h 985"/>
                <a:gd name="T38" fmla="*/ 579 w 656"/>
                <a:gd name="T39" fmla="*/ 117 h 985"/>
                <a:gd name="T40" fmla="*/ 613 w 656"/>
                <a:gd name="T41" fmla="*/ 163 h 985"/>
                <a:gd name="T42" fmla="*/ 637 w 656"/>
                <a:gd name="T43" fmla="*/ 215 h 985"/>
                <a:gd name="T44" fmla="*/ 650 w 656"/>
                <a:gd name="T45" fmla="*/ 270 h 985"/>
                <a:gd name="T46" fmla="*/ 656 w 656"/>
                <a:gd name="T47" fmla="*/ 328 h 985"/>
                <a:gd name="T48" fmla="*/ 656 w 656"/>
                <a:gd name="T49" fmla="*/ 875 h 985"/>
                <a:gd name="T50" fmla="*/ 650 w 656"/>
                <a:gd name="T51" fmla="*/ 909 h 985"/>
                <a:gd name="T52" fmla="*/ 635 w 656"/>
                <a:gd name="T53" fmla="*/ 939 h 985"/>
                <a:gd name="T54" fmla="*/ 613 w 656"/>
                <a:gd name="T55" fmla="*/ 963 h 985"/>
                <a:gd name="T56" fmla="*/ 581 w 656"/>
                <a:gd name="T57" fmla="*/ 979 h 985"/>
                <a:gd name="T58" fmla="*/ 547 w 656"/>
                <a:gd name="T59" fmla="*/ 985 h 985"/>
                <a:gd name="T60" fmla="*/ 109 w 656"/>
                <a:gd name="T61" fmla="*/ 985 h 985"/>
                <a:gd name="T62" fmla="*/ 76 w 656"/>
                <a:gd name="T63" fmla="*/ 979 h 985"/>
                <a:gd name="T64" fmla="*/ 46 w 656"/>
                <a:gd name="T65" fmla="*/ 963 h 985"/>
                <a:gd name="T66" fmla="*/ 22 w 656"/>
                <a:gd name="T67" fmla="*/ 939 h 985"/>
                <a:gd name="T68" fmla="*/ 6 w 656"/>
                <a:gd name="T69" fmla="*/ 909 h 985"/>
                <a:gd name="T70" fmla="*/ 0 w 656"/>
                <a:gd name="T71" fmla="*/ 875 h 985"/>
                <a:gd name="T72" fmla="*/ 0 w 656"/>
                <a:gd name="T73" fmla="*/ 328 h 985"/>
                <a:gd name="T74" fmla="*/ 6 w 656"/>
                <a:gd name="T75" fmla="*/ 270 h 985"/>
                <a:gd name="T76" fmla="*/ 22 w 656"/>
                <a:gd name="T77" fmla="*/ 215 h 985"/>
                <a:gd name="T78" fmla="*/ 46 w 656"/>
                <a:gd name="T79" fmla="*/ 163 h 985"/>
                <a:gd name="T80" fmla="*/ 78 w 656"/>
                <a:gd name="T81" fmla="*/ 117 h 985"/>
                <a:gd name="T82" fmla="*/ 117 w 656"/>
                <a:gd name="T83" fmla="*/ 77 h 985"/>
                <a:gd name="T84" fmla="*/ 163 w 656"/>
                <a:gd name="T85" fmla="*/ 46 h 985"/>
                <a:gd name="T86" fmla="*/ 215 w 656"/>
                <a:gd name="T87" fmla="*/ 22 h 985"/>
                <a:gd name="T88" fmla="*/ 271 w 656"/>
                <a:gd name="T89" fmla="*/ 6 h 985"/>
                <a:gd name="T90" fmla="*/ 328 w 656"/>
                <a:gd name="T91" fmla="*/ 0 h 9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656" h="985">
                  <a:moveTo>
                    <a:pt x="328" y="219"/>
                  </a:moveTo>
                  <a:lnTo>
                    <a:pt x="294" y="225"/>
                  </a:lnTo>
                  <a:lnTo>
                    <a:pt x="265" y="241"/>
                  </a:lnTo>
                  <a:lnTo>
                    <a:pt x="241" y="264"/>
                  </a:lnTo>
                  <a:lnTo>
                    <a:pt x="225" y="294"/>
                  </a:lnTo>
                  <a:lnTo>
                    <a:pt x="219" y="328"/>
                  </a:lnTo>
                  <a:lnTo>
                    <a:pt x="219" y="766"/>
                  </a:lnTo>
                  <a:lnTo>
                    <a:pt x="438" y="766"/>
                  </a:lnTo>
                  <a:lnTo>
                    <a:pt x="438" y="328"/>
                  </a:lnTo>
                  <a:lnTo>
                    <a:pt x="432" y="294"/>
                  </a:lnTo>
                  <a:lnTo>
                    <a:pt x="418" y="264"/>
                  </a:lnTo>
                  <a:lnTo>
                    <a:pt x="394" y="241"/>
                  </a:lnTo>
                  <a:lnTo>
                    <a:pt x="364" y="225"/>
                  </a:lnTo>
                  <a:lnTo>
                    <a:pt x="328" y="219"/>
                  </a:lnTo>
                  <a:close/>
                  <a:moveTo>
                    <a:pt x="328" y="0"/>
                  </a:moveTo>
                  <a:lnTo>
                    <a:pt x="388" y="6"/>
                  </a:lnTo>
                  <a:lnTo>
                    <a:pt x="444" y="22"/>
                  </a:lnTo>
                  <a:lnTo>
                    <a:pt x="493" y="46"/>
                  </a:lnTo>
                  <a:lnTo>
                    <a:pt x="539" y="77"/>
                  </a:lnTo>
                  <a:lnTo>
                    <a:pt x="579" y="117"/>
                  </a:lnTo>
                  <a:lnTo>
                    <a:pt x="613" y="163"/>
                  </a:lnTo>
                  <a:lnTo>
                    <a:pt x="637" y="215"/>
                  </a:lnTo>
                  <a:lnTo>
                    <a:pt x="650" y="270"/>
                  </a:lnTo>
                  <a:lnTo>
                    <a:pt x="656" y="328"/>
                  </a:lnTo>
                  <a:lnTo>
                    <a:pt x="656" y="875"/>
                  </a:lnTo>
                  <a:lnTo>
                    <a:pt x="650" y="909"/>
                  </a:lnTo>
                  <a:lnTo>
                    <a:pt x="635" y="939"/>
                  </a:lnTo>
                  <a:lnTo>
                    <a:pt x="613" y="963"/>
                  </a:lnTo>
                  <a:lnTo>
                    <a:pt x="581" y="979"/>
                  </a:lnTo>
                  <a:lnTo>
                    <a:pt x="547" y="985"/>
                  </a:lnTo>
                  <a:lnTo>
                    <a:pt x="109" y="985"/>
                  </a:lnTo>
                  <a:lnTo>
                    <a:pt x="76" y="979"/>
                  </a:lnTo>
                  <a:lnTo>
                    <a:pt x="46" y="963"/>
                  </a:lnTo>
                  <a:lnTo>
                    <a:pt x="22" y="939"/>
                  </a:lnTo>
                  <a:lnTo>
                    <a:pt x="6" y="909"/>
                  </a:lnTo>
                  <a:lnTo>
                    <a:pt x="0" y="875"/>
                  </a:lnTo>
                  <a:lnTo>
                    <a:pt x="0" y="328"/>
                  </a:lnTo>
                  <a:lnTo>
                    <a:pt x="6" y="270"/>
                  </a:lnTo>
                  <a:lnTo>
                    <a:pt x="22" y="215"/>
                  </a:lnTo>
                  <a:lnTo>
                    <a:pt x="46" y="163"/>
                  </a:lnTo>
                  <a:lnTo>
                    <a:pt x="78" y="117"/>
                  </a:lnTo>
                  <a:lnTo>
                    <a:pt x="117" y="77"/>
                  </a:lnTo>
                  <a:lnTo>
                    <a:pt x="163" y="46"/>
                  </a:lnTo>
                  <a:lnTo>
                    <a:pt x="215" y="22"/>
                  </a:lnTo>
                  <a:lnTo>
                    <a:pt x="271" y="6"/>
                  </a:lnTo>
                  <a:lnTo>
                    <a:pt x="328"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82" name="Freeform 48">
              <a:extLst>
                <a:ext uri="{FF2B5EF4-FFF2-40B4-BE49-F238E27FC236}">
                  <a16:creationId xmlns:a16="http://schemas.microsoft.com/office/drawing/2014/main" id="{0A49582B-4700-7CEE-15B0-D09F84898CF7}"/>
                </a:ext>
              </a:extLst>
            </p:cNvPr>
            <p:cNvSpPr>
              <a:spLocks/>
            </p:cNvSpPr>
            <p:nvPr/>
          </p:nvSpPr>
          <p:spPr bwMode="auto">
            <a:xfrm>
              <a:off x="4283372" y="2259313"/>
              <a:ext cx="372785" cy="80111"/>
            </a:xfrm>
            <a:custGeom>
              <a:avLst/>
              <a:gdLst>
                <a:gd name="T0" fmla="*/ 103 w 5695"/>
                <a:gd name="T1" fmla="*/ 0 h 1314"/>
                <a:gd name="T2" fmla="*/ 133 w 5695"/>
                <a:gd name="T3" fmla="*/ 2 h 1314"/>
                <a:gd name="T4" fmla="*/ 5595 w 5695"/>
                <a:gd name="T5" fmla="*/ 1095 h 1314"/>
                <a:gd name="T6" fmla="*/ 5629 w 5695"/>
                <a:gd name="T7" fmla="*/ 1105 h 1314"/>
                <a:gd name="T8" fmla="*/ 5659 w 5695"/>
                <a:gd name="T9" fmla="*/ 1123 h 1314"/>
                <a:gd name="T10" fmla="*/ 5679 w 5695"/>
                <a:gd name="T11" fmla="*/ 1148 h 1314"/>
                <a:gd name="T12" fmla="*/ 5693 w 5695"/>
                <a:gd name="T13" fmla="*/ 1180 h 1314"/>
                <a:gd name="T14" fmla="*/ 5695 w 5695"/>
                <a:gd name="T15" fmla="*/ 1216 h 1314"/>
                <a:gd name="T16" fmla="*/ 5685 w 5695"/>
                <a:gd name="T17" fmla="*/ 1250 h 1314"/>
                <a:gd name="T18" fmla="*/ 5667 w 5695"/>
                <a:gd name="T19" fmla="*/ 1278 h 1314"/>
                <a:gd name="T20" fmla="*/ 5641 w 5695"/>
                <a:gd name="T21" fmla="*/ 1300 h 1314"/>
                <a:gd name="T22" fmla="*/ 5609 w 5695"/>
                <a:gd name="T23" fmla="*/ 1312 h 1314"/>
                <a:gd name="T24" fmla="*/ 5573 w 5695"/>
                <a:gd name="T25" fmla="*/ 1314 h 1314"/>
                <a:gd name="T26" fmla="*/ 5552 w 5695"/>
                <a:gd name="T27" fmla="*/ 1314 h 1314"/>
                <a:gd name="T28" fmla="*/ 90 w 5695"/>
                <a:gd name="T29" fmla="*/ 221 h 1314"/>
                <a:gd name="T30" fmla="*/ 62 w 5695"/>
                <a:gd name="T31" fmla="*/ 211 h 1314"/>
                <a:gd name="T32" fmla="*/ 38 w 5695"/>
                <a:gd name="T33" fmla="*/ 195 h 1314"/>
                <a:gd name="T34" fmla="*/ 18 w 5695"/>
                <a:gd name="T35" fmla="*/ 174 h 1314"/>
                <a:gd name="T36" fmla="*/ 6 w 5695"/>
                <a:gd name="T37" fmla="*/ 148 h 1314"/>
                <a:gd name="T38" fmla="*/ 0 w 5695"/>
                <a:gd name="T39" fmla="*/ 120 h 1314"/>
                <a:gd name="T40" fmla="*/ 2 w 5695"/>
                <a:gd name="T41" fmla="*/ 90 h 1314"/>
                <a:gd name="T42" fmla="*/ 12 w 5695"/>
                <a:gd name="T43" fmla="*/ 62 h 1314"/>
                <a:gd name="T44" fmla="*/ 28 w 5695"/>
                <a:gd name="T45" fmla="*/ 38 h 1314"/>
                <a:gd name="T46" fmla="*/ 50 w 5695"/>
                <a:gd name="T47" fmla="*/ 18 h 1314"/>
                <a:gd name="T48" fmla="*/ 76 w 5695"/>
                <a:gd name="T49" fmla="*/ 6 h 1314"/>
                <a:gd name="T50" fmla="*/ 103 w 5695"/>
                <a:gd name="T51" fmla="*/ 0 h 1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695" h="1314">
                  <a:moveTo>
                    <a:pt x="103" y="0"/>
                  </a:moveTo>
                  <a:lnTo>
                    <a:pt x="133" y="2"/>
                  </a:lnTo>
                  <a:lnTo>
                    <a:pt x="5595" y="1095"/>
                  </a:lnTo>
                  <a:lnTo>
                    <a:pt x="5629" y="1105"/>
                  </a:lnTo>
                  <a:lnTo>
                    <a:pt x="5659" y="1123"/>
                  </a:lnTo>
                  <a:lnTo>
                    <a:pt x="5679" y="1148"/>
                  </a:lnTo>
                  <a:lnTo>
                    <a:pt x="5693" y="1180"/>
                  </a:lnTo>
                  <a:lnTo>
                    <a:pt x="5695" y="1216"/>
                  </a:lnTo>
                  <a:lnTo>
                    <a:pt x="5685" y="1250"/>
                  </a:lnTo>
                  <a:lnTo>
                    <a:pt x="5667" y="1278"/>
                  </a:lnTo>
                  <a:lnTo>
                    <a:pt x="5641" y="1300"/>
                  </a:lnTo>
                  <a:lnTo>
                    <a:pt x="5609" y="1312"/>
                  </a:lnTo>
                  <a:lnTo>
                    <a:pt x="5573" y="1314"/>
                  </a:lnTo>
                  <a:lnTo>
                    <a:pt x="5552" y="1314"/>
                  </a:lnTo>
                  <a:lnTo>
                    <a:pt x="90" y="221"/>
                  </a:lnTo>
                  <a:lnTo>
                    <a:pt x="62" y="211"/>
                  </a:lnTo>
                  <a:lnTo>
                    <a:pt x="38" y="195"/>
                  </a:lnTo>
                  <a:lnTo>
                    <a:pt x="18" y="174"/>
                  </a:lnTo>
                  <a:lnTo>
                    <a:pt x="6" y="148"/>
                  </a:lnTo>
                  <a:lnTo>
                    <a:pt x="0" y="120"/>
                  </a:lnTo>
                  <a:lnTo>
                    <a:pt x="2" y="90"/>
                  </a:lnTo>
                  <a:lnTo>
                    <a:pt x="12" y="62"/>
                  </a:lnTo>
                  <a:lnTo>
                    <a:pt x="28" y="38"/>
                  </a:lnTo>
                  <a:lnTo>
                    <a:pt x="50" y="18"/>
                  </a:lnTo>
                  <a:lnTo>
                    <a:pt x="76" y="6"/>
                  </a:lnTo>
                  <a:lnTo>
                    <a:pt x="103"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83" name="Freeform 49">
              <a:extLst>
                <a:ext uri="{FF2B5EF4-FFF2-40B4-BE49-F238E27FC236}">
                  <a16:creationId xmlns:a16="http://schemas.microsoft.com/office/drawing/2014/main" id="{C979634F-584A-9FE6-7D19-6259E2D21B0D}"/>
                </a:ext>
              </a:extLst>
            </p:cNvPr>
            <p:cNvSpPr>
              <a:spLocks/>
            </p:cNvSpPr>
            <p:nvPr/>
          </p:nvSpPr>
          <p:spPr bwMode="auto">
            <a:xfrm>
              <a:off x="4283503" y="2252718"/>
              <a:ext cx="14272" cy="26745"/>
            </a:xfrm>
            <a:custGeom>
              <a:avLst/>
              <a:gdLst>
                <a:gd name="T0" fmla="*/ 109 w 219"/>
                <a:gd name="T1" fmla="*/ 0 h 438"/>
                <a:gd name="T2" fmla="*/ 143 w 219"/>
                <a:gd name="T3" fmla="*/ 6 h 438"/>
                <a:gd name="T4" fmla="*/ 173 w 219"/>
                <a:gd name="T5" fmla="*/ 22 h 438"/>
                <a:gd name="T6" fmla="*/ 197 w 219"/>
                <a:gd name="T7" fmla="*/ 46 h 438"/>
                <a:gd name="T8" fmla="*/ 213 w 219"/>
                <a:gd name="T9" fmla="*/ 76 h 438"/>
                <a:gd name="T10" fmla="*/ 219 w 219"/>
                <a:gd name="T11" fmla="*/ 109 h 438"/>
                <a:gd name="T12" fmla="*/ 219 w 219"/>
                <a:gd name="T13" fmla="*/ 328 h 438"/>
                <a:gd name="T14" fmla="*/ 213 w 219"/>
                <a:gd name="T15" fmla="*/ 362 h 438"/>
                <a:gd name="T16" fmla="*/ 197 w 219"/>
                <a:gd name="T17" fmla="*/ 392 h 438"/>
                <a:gd name="T18" fmla="*/ 173 w 219"/>
                <a:gd name="T19" fmla="*/ 416 h 438"/>
                <a:gd name="T20" fmla="*/ 143 w 219"/>
                <a:gd name="T21" fmla="*/ 432 h 438"/>
                <a:gd name="T22" fmla="*/ 109 w 219"/>
                <a:gd name="T23" fmla="*/ 438 h 438"/>
                <a:gd name="T24" fmla="*/ 76 w 219"/>
                <a:gd name="T25" fmla="*/ 432 h 438"/>
                <a:gd name="T26" fmla="*/ 46 w 219"/>
                <a:gd name="T27" fmla="*/ 416 h 438"/>
                <a:gd name="T28" fmla="*/ 22 w 219"/>
                <a:gd name="T29" fmla="*/ 392 h 438"/>
                <a:gd name="T30" fmla="*/ 6 w 219"/>
                <a:gd name="T31" fmla="*/ 362 h 438"/>
                <a:gd name="T32" fmla="*/ 0 w 219"/>
                <a:gd name="T33" fmla="*/ 328 h 438"/>
                <a:gd name="T34" fmla="*/ 0 w 219"/>
                <a:gd name="T35" fmla="*/ 109 h 438"/>
                <a:gd name="T36" fmla="*/ 6 w 219"/>
                <a:gd name="T37" fmla="*/ 76 h 438"/>
                <a:gd name="T38" fmla="*/ 22 w 219"/>
                <a:gd name="T39" fmla="*/ 46 h 438"/>
                <a:gd name="T40" fmla="*/ 46 w 219"/>
                <a:gd name="T41" fmla="*/ 22 h 438"/>
                <a:gd name="T42" fmla="*/ 76 w 219"/>
                <a:gd name="T43" fmla="*/ 6 h 438"/>
                <a:gd name="T44" fmla="*/ 109 w 219"/>
                <a:gd name="T45" fmla="*/ 0 h 4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19" h="438">
                  <a:moveTo>
                    <a:pt x="109" y="0"/>
                  </a:moveTo>
                  <a:lnTo>
                    <a:pt x="143" y="6"/>
                  </a:lnTo>
                  <a:lnTo>
                    <a:pt x="173" y="22"/>
                  </a:lnTo>
                  <a:lnTo>
                    <a:pt x="197" y="46"/>
                  </a:lnTo>
                  <a:lnTo>
                    <a:pt x="213" y="76"/>
                  </a:lnTo>
                  <a:lnTo>
                    <a:pt x="219" y="109"/>
                  </a:lnTo>
                  <a:lnTo>
                    <a:pt x="219" y="328"/>
                  </a:lnTo>
                  <a:lnTo>
                    <a:pt x="213" y="362"/>
                  </a:lnTo>
                  <a:lnTo>
                    <a:pt x="197" y="392"/>
                  </a:lnTo>
                  <a:lnTo>
                    <a:pt x="173" y="416"/>
                  </a:lnTo>
                  <a:lnTo>
                    <a:pt x="143" y="432"/>
                  </a:lnTo>
                  <a:lnTo>
                    <a:pt x="109" y="438"/>
                  </a:lnTo>
                  <a:lnTo>
                    <a:pt x="76" y="432"/>
                  </a:lnTo>
                  <a:lnTo>
                    <a:pt x="46" y="416"/>
                  </a:lnTo>
                  <a:lnTo>
                    <a:pt x="22" y="392"/>
                  </a:lnTo>
                  <a:lnTo>
                    <a:pt x="6" y="362"/>
                  </a:lnTo>
                  <a:lnTo>
                    <a:pt x="0" y="328"/>
                  </a:lnTo>
                  <a:lnTo>
                    <a:pt x="0" y="109"/>
                  </a:lnTo>
                  <a:lnTo>
                    <a:pt x="6" y="76"/>
                  </a:lnTo>
                  <a:lnTo>
                    <a:pt x="22" y="46"/>
                  </a:lnTo>
                  <a:lnTo>
                    <a:pt x="46" y="22"/>
                  </a:lnTo>
                  <a:lnTo>
                    <a:pt x="76" y="6"/>
                  </a:lnTo>
                  <a:lnTo>
                    <a:pt x="109"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grpSp>
      <p:grpSp>
        <p:nvGrpSpPr>
          <p:cNvPr id="84" name="Group 83">
            <a:extLst>
              <a:ext uri="{FF2B5EF4-FFF2-40B4-BE49-F238E27FC236}">
                <a16:creationId xmlns:a16="http://schemas.microsoft.com/office/drawing/2014/main" id="{AC3B47FF-5CEA-F8D0-82D4-2BAC6AFE82FA}"/>
              </a:ext>
            </a:extLst>
          </p:cNvPr>
          <p:cNvGrpSpPr/>
          <p:nvPr/>
        </p:nvGrpSpPr>
        <p:grpSpPr>
          <a:xfrm>
            <a:off x="6935001" y="1905788"/>
            <a:ext cx="361099" cy="279816"/>
            <a:chOff x="6943168" y="2354968"/>
            <a:chExt cx="361099" cy="279816"/>
          </a:xfrm>
        </p:grpSpPr>
        <p:sp>
          <p:nvSpPr>
            <p:cNvPr id="85" name="Freeform 54">
              <a:extLst>
                <a:ext uri="{FF2B5EF4-FFF2-40B4-BE49-F238E27FC236}">
                  <a16:creationId xmlns:a16="http://schemas.microsoft.com/office/drawing/2014/main" id="{2568B990-86AE-D208-7CCF-E0566D925C43}"/>
                </a:ext>
              </a:extLst>
            </p:cNvPr>
            <p:cNvSpPr>
              <a:spLocks/>
            </p:cNvSpPr>
            <p:nvPr/>
          </p:nvSpPr>
          <p:spPr bwMode="auto">
            <a:xfrm>
              <a:off x="7117826" y="2415607"/>
              <a:ext cx="11784" cy="175655"/>
            </a:xfrm>
            <a:custGeom>
              <a:avLst/>
              <a:gdLst>
                <a:gd name="T0" fmla="*/ 105 w 212"/>
                <a:gd name="T1" fmla="*/ 0 h 3366"/>
                <a:gd name="T2" fmla="*/ 139 w 212"/>
                <a:gd name="T3" fmla="*/ 4 h 3366"/>
                <a:gd name="T4" fmla="*/ 169 w 212"/>
                <a:gd name="T5" fmla="*/ 20 h 3366"/>
                <a:gd name="T6" fmla="*/ 191 w 212"/>
                <a:gd name="T7" fmla="*/ 42 h 3366"/>
                <a:gd name="T8" fmla="*/ 206 w 212"/>
                <a:gd name="T9" fmla="*/ 72 h 3366"/>
                <a:gd name="T10" fmla="*/ 212 w 212"/>
                <a:gd name="T11" fmla="*/ 105 h 3366"/>
                <a:gd name="T12" fmla="*/ 212 w 212"/>
                <a:gd name="T13" fmla="*/ 3260 h 3366"/>
                <a:gd name="T14" fmla="*/ 206 w 212"/>
                <a:gd name="T15" fmla="*/ 3292 h 3366"/>
                <a:gd name="T16" fmla="*/ 191 w 212"/>
                <a:gd name="T17" fmla="*/ 3322 h 3366"/>
                <a:gd name="T18" fmla="*/ 169 w 212"/>
                <a:gd name="T19" fmla="*/ 3344 h 3366"/>
                <a:gd name="T20" fmla="*/ 139 w 212"/>
                <a:gd name="T21" fmla="*/ 3360 h 3366"/>
                <a:gd name="T22" fmla="*/ 105 w 212"/>
                <a:gd name="T23" fmla="*/ 3366 h 3366"/>
                <a:gd name="T24" fmla="*/ 73 w 212"/>
                <a:gd name="T25" fmla="*/ 3360 h 3366"/>
                <a:gd name="T26" fmla="*/ 43 w 212"/>
                <a:gd name="T27" fmla="*/ 3344 h 3366"/>
                <a:gd name="T28" fmla="*/ 19 w 212"/>
                <a:gd name="T29" fmla="*/ 3322 h 3366"/>
                <a:gd name="T30" fmla="*/ 6 w 212"/>
                <a:gd name="T31" fmla="*/ 3292 h 3366"/>
                <a:gd name="T32" fmla="*/ 0 w 212"/>
                <a:gd name="T33" fmla="*/ 3260 h 3366"/>
                <a:gd name="T34" fmla="*/ 0 w 212"/>
                <a:gd name="T35" fmla="*/ 105 h 3366"/>
                <a:gd name="T36" fmla="*/ 6 w 212"/>
                <a:gd name="T37" fmla="*/ 72 h 3366"/>
                <a:gd name="T38" fmla="*/ 19 w 212"/>
                <a:gd name="T39" fmla="*/ 42 h 3366"/>
                <a:gd name="T40" fmla="*/ 43 w 212"/>
                <a:gd name="T41" fmla="*/ 20 h 3366"/>
                <a:gd name="T42" fmla="*/ 73 w 212"/>
                <a:gd name="T43" fmla="*/ 4 h 3366"/>
                <a:gd name="T44" fmla="*/ 105 w 212"/>
                <a:gd name="T45" fmla="*/ 0 h 3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12" h="3366">
                  <a:moveTo>
                    <a:pt x="105" y="0"/>
                  </a:moveTo>
                  <a:lnTo>
                    <a:pt x="139" y="4"/>
                  </a:lnTo>
                  <a:lnTo>
                    <a:pt x="169" y="20"/>
                  </a:lnTo>
                  <a:lnTo>
                    <a:pt x="191" y="42"/>
                  </a:lnTo>
                  <a:lnTo>
                    <a:pt x="206" y="72"/>
                  </a:lnTo>
                  <a:lnTo>
                    <a:pt x="212" y="105"/>
                  </a:lnTo>
                  <a:lnTo>
                    <a:pt x="212" y="3260"/>
                  </a:lnTo>
                  <a:lnTo>
                    <a:pt x="206" y="3292"/>
                  </a:lnTo>
                  <a:lnTo>
                    <a:pt x="191" y="3322"/>
                  </a:lnTo>
                  <a:lnTo>
                    <a:pt x="169" y="3344"/>
                  </a:lnTo>
                  <a:lnTo>
                    <a:pt x="139" y="3360"/>
                  </a:lnTo>
                  <a:lnTo>
                    <a:pt x="105" y="3366"/>
                  </a:lnTo>
                  <a:lnTo>
                    <a:pt x="73" y="3360"/>
                  </a:lnTo>
                  <a:lnTo>
                    <a:pt x="43" y="3344"/>
                  </a:lnTo>
                  <a:lnTo>
                    <a:pt x="19" y="3322"/>
                  </a:lnTo>
                  <a:lnTo>
                    <a:pt x="6" y="3292"/>
                  </a:lnTo>
                  <a:lnTo>
                    <a:pt x="0" y="3260"/>
                  </a:lnTo>
                  <a:lnTo>
                    <a:pt x="0" y="105"/>
                  </a:lnTo>
                  <a:lnTo>
                    <a:pt x="6" y="72"/>
                  </a:lnTo>
                  <a:lnTo>
                    <a:pt x="19" y="42"/>
                  </a:lnTo>
                  <a:lnTo>
                    <a:pt x="43" y="20"/>
                  </a:lnTo>
                  <a:lnTo>
                    <a:pt x="73" y="4"/>
                  </a:lnTo>
                  <a:lnTo>
                    <a:pt x="105"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86" name="Freeform 55">
              <a:extLst>
                <a:ext uri="{FF2B5EF4-FFF2-40B4-BE49-F238E27FC236}">
                  <a16:creationId xmlns:a16="http://schemas.microsoft.com/office/drawing/2014/main" id="{6160B0A7-9C5D-4FB3-E89B-6DE0DC7FA609}"/>
                </a:ext>
              </a:extLst>
            </p:cNvPr>
            <p:cNvSpPr>
              <a:spLocks/>
            </p:cNvSpPr>
            <p:nvPr/>
          </p:nvSpPr>
          <p:spPr bwMode="auto">
            <a:xfrm>
              <a:off x="6943168" y="2354968"/>
              <a:ext cx="361099" cy="257690"/>
            </a:xfrm>
            <a:custGeom>
              <a:avLst/>
              <a:gdLst>
                <a:gd name="T0" fmla="*/ 2554 w 6558"/>
                <a:gd name="T1" fmla="*/ 56 h 4939"/>
                <a:gd name="T2" fmla="*/ 2930 w 6558"/>
                <a:gd name="T3" fmla="*/ 234 h 4939"/>
                <a:gd name="T4" fmla="*/ 3187 w 6558"/>
                <a:gd name="T5" fmla="*/ 479 h 4939"/>
                <a:gd name="T6" fmla="*/ 3429 w 6558"/>
                <a:gd name="T7" fmla="*/ 409 h 4939"/>
                <a:gd name="T8" fmla="*/ 3692 w 6558"/>
                <a:gd name="T9" fmla="*/ 193 h 4939"/>
                <a:gd name="T10" fmla="*/ 4098 w 6558"/>
                <a:gd name="T11" fmla="*/ 32 h 4939"/>
                <a:gd name="T12" fmla="*/ 4744 w 6558"/>
                <a:gd name="T13" fmla="*/ 24 h 4939"/>
                <a:gd name="T14" fmla="*/ 5512 w 6558"/>
                <a:gd name="T15" fmla="*/ 226 h 4939"/>
                <a:gd name="T16" fmla="*/ 6081 w 6558"/>
                <a:gd name="T17" fmla="*/ 413 h 4939"/>
                <a:gd name="T18" fmla="*/ 6484 w 6558"/>
                <a:gd name="T19" fmla="*/ 479 h 4939"/>
                <a:gd name="T20" fmla="*/ 6558 w 6558"/>
                <a:gd name="T21" fmla="*/ 4834 h 4939"/>
                <a:gd name="T22" fmla="*/ 6453 w 6558"/>
                <a:gd name="T23" fmla="*/ 4939 h 4939"/>
                <a:gd name="T24" fmla="*/ 5927 w 6558"/>
                <a:gd name="T25" fmla="*/ 4844 h 4939"/>
                <a:gd name="T26" fmla="*/ 5309 w 6558"/>
                <a:gd name="T27" fmla="*/ 4637 h 4939"/>
                <a:gd name="T28" fmla="*/ 4569 w 6558"/>
                <a:gd name="T29" fmla="*/ 4472 h 4939"/>
                <a:gd name="T30" fmla="*/ 3996 w 6558"/>
                <a:gd name="T31" fmla="*/ 4534 h 4939"/>
                <a:gd name="T32" fmla="*/ 3586 w 6558"/>
                <a:gd name="T33" fmla="*/ 4806 h 4939"/>
                <a:gd name="T34" fmla="*/ 3459 w 6558"/>
                <a:gd name="T35" fmla="*/ 4830 h 4939"/>
                <a:gd name="T36" fmla="*/ 3403 w 6558"/>
                <a:gd name="T37" fmla="*/ 4712 h 4939"/>
                <a:gd name="T38" fmla="*/ 3570 w 6558"/>
                <a:gd name="T39" fmla="*/ 4532 h 4939"/>
                <a:gd name="T40" fmla="*/ 3917 w 6558"/>
                <a:gd name="T41" fmla="*/ 4339 h 4939"/>
                <a:gd name="T42" fmla="*/ 4418 w 6558"/>
                <a:gd name="T43" fmla="*/ 4256 h 4939"/>
                <a:gd name="T44" fmla="*/ 5215 w 6558"/>
                <a:gd name="T45" fmla="*/ 4387 h 4939"/>
                <a:gd name="T46" fmla="*/ 5900 w 6558"/>
                <a:gd name="T47" fmla="*/ 4613 h 4939"/>
                <a:gd name="T48" fmla="*/ 6345 w 6558"/>
                <a:gd name="T49" fmla="*/ 679 h 4939"/>
                <a:gd name="T50" fmla="*/ 5719 w 6558"/>
                <a:gd name="T51" fmla="*/ 520 h 4939"/>
                <a:gd name="T52" fmla="*/ 5018 w 6558"/>
                <a:gd name="T53" fmla="*/ 296 h 4939"/>
                <a:gd name="T54" fmla="*/ 4310 w 6558"/>
                <a:gd name="T55" fmla="*/ 215 h 4939"/>
                <a:gd name="T56" fmla="*/ 3873 w 6558"/>
                <a:gd name="T57" fmla="*/ 334 h 4939"/>
                <a:gd name="T58" fmla="*/ 3592 w 6558"/>
                <a:gd name="T59" fmla="*/ 546 h 4939"/>
                <a:gd name="T60" fmla="*/ 3437 w 6558"/>
                <a:gd name="T61" fmla="*/ 759 h 4939"/>
                <a:gd name="T62" fmla="*/ 3381 w 6558"/>
                <a:gd name="T63" fmla="*/ 880 h 4939"/>
                <a:gd name="T64" fmla="*/ 3278 w 6558"/>
                <a:gd name="T65" fmla="*/ 960 h 4939"/>
                <a:gd name="T66" fmla="*/ 3175 w 6558"/>
                <a:gd name="T67" fmla="*/ 878 h 4939"/>
                <a:gd name="T68" fmla="*/ 3117 w 6558"/>
                <a:gd name="T69" fmla="*/ 751 h 4939"/>
                <a:gd name="T70" fmla="*/ 2962 w 6558"/>
                <a:gd name="T71" fmla="*/ 538 h 4939"/>
                <a:gd name="T72" fmla="*/ 2681 w 6558"/>
                <a:gd name="T73" fmla="*/ 330 h 4939"/>
                <a:gd name="T74" fmla="*/ 2248 w 6558"/>
                <a:gd name="T75" fmla="*/ 215 h 4939"/>
                <a:gd name="T76" fmla="*/ 1540 w 6558"/>
                <a:gd name="T77" fmla="*/ 296 h 4939"/>
                <a:gd name="T78" fmla="*/ 837 w 6558"/>
                <a:gd name="T79" fmla="*/ 520 h 4939"/>
                <a:gd name="T80" fmla="*/ 211 w 6558"/>
                <a:gd name="T81" fmla="*/ 679 h 4939"/>
                <a:gd name="T82" fmla="*/ 658 w 6558"/>
                <a:gd name="T83" fmla="*/ 4613 h 4939"/>
                <a:gd name="T84" fmla="*/ 1343 w 6558"/>
                <a:gd name="T85" fmla="*/ 4387 h 4939"/>
                <a:gd name="T86" fmla="*/ 2138 w 6558"/>
                <a:gd name="T87" fmla="*/ 4256 h 4939"/>
                <a:gd name="T88" fmla="*/ 2642 w 6558"/>
                <a:gd name="T89" fmla="*/ 4339 h 4939"/>
                <a:gd name="T90" fmla="*/ 2988 w 6558"/>
                <a:gd name="T91" fmla="*/ 4532 h 4939"/>
                <a:gd name="T92" fmla="*/ 3153 w 6558"/>
                <a:gd name="T93" fmla="*/ 4712 h 4939"/>
                <a:gd name="T94" fmla="*/ 3097 w 6558"/>
                <a:gd name="T95" fmla="*/ 4830 h 4939"/>
                <a:gd name="T96" fmla="*/ 2972 w 6558"/>
                <a:gd name="T97" fmla="*/ 4806 h 4939"/>
                <a:gd name="T98" fmla="*/ 2560 w 6558"/>
                <a:gd name="T99" fmla="*/ 4534 h 4939"/>
                <a:gd name="T100" fmla="*/ 1987 w 6558"/>
                <a:gd name="T101" fmla="*/ 4472 h 4939"/>
                <a:gd name="T102" fmla="*/ 1249 w 6558"/>
                <a:gd name="T103" fmla="*/ 4637 h 4939"/>
                <a:gd name="T104" fmla="*/ 629 w 6558"/>
                <a:gd name="T105" fmla="*/ 4844 h 4939"/>
                <a:gd name="T106" fmla="*/ 105 w 6558"/>
                <a:gd name="T107" fmla="*/ 4939 h 4939"/>
                <a:gd name="T108" fmla="*/ 0 w 6558"/>
                <a:gd name="T109" fmla="*/ 4834 h 4939"/>
                <a:gd name="T110" fmla="*/ 72 w 6558"/>
                <a:gd name="T111" fmla="*/ 479 h 4939"/>
                <a:gd name="T112" fmla="*/ 477 w 6558"/>
                <a:gd name="T113" fmla="*/ 413 h 4939"/>
                <a:gd name="T114" fmla="*/ 1046 w 6558"/>
                <a:gd name="T115" fmla="*/ 226 h 4939"/>
                <a:gd name="T116" fmla="*/ 1814 w 6558"/>
                <a:gd name="T117" fmla="*/ 24 h 49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6558" h="4939">
                  <a:moveTo>
                    <a:pt x="2140" y="0"/>
                  </a:moveTo>
                  <a:lnTo>
                    <a:pt x="2254" y="4"/>
                  </a:lnTo>
                  <a:lnTo>
                    <a:pt x="2359" y="14"/>
                  </a:lnTo>
                  <a:lnTo>
                    <a:pt x="2461" y="32"/>
                  </a:lnTo>
                  <a:lnTo>
                    <a:pt x="2554" y="56"/>
                  </a:lnTo>
                  <a:lnTo>
                    <a:pt x="2642" y="83"/>
                  </a:lnTo>
                  <a:lnTo>
                    <a:pt x="2721" y="115"/>
                  </a:lnTo>
                  <a:lnTo>
                    <a:pt x="2797" y="153"/>
                  </a:lnTo>
                  <a:lnTo>
                    <a:pt x="2866" y="193"/>
                  </a:lnTo>
                  <a:lnTo>
                    <a:pt x="2930" y="234"/>
                  </a:lnTo>
                  <a:lnTo>
                    <a:pt x="2988" y="276"/>
                  </a:lnTo>
                  <a:lnTo>
                    <a:pt x="3039" y="320"/>
                  </a:lnTo>
                  <a:lnTo>
                    <a:pt x="3087" y="365"/>
                  </a:lnTo>
                  <a:lnTo>
                    <a:pt x="3129" y="409"/>
                  </a:lnTo>
                  <a:lnTo>
                    <a:pt x="3187" y="479"/>
                  </a:lnTo>
                  <a:lnTo>
                    <a:pt x="3238" y="546"/>
                  </a:lnTo>
                  <a:lnTo>
                    <a:pt x="3278" y="610"/>
                  </a:lnTo>
                  <a:lnTo>
                    <a:pt x="3320" y="546"/>
                  </a:lnTo>
                  <a:lnTo>
                    <a:pt x="3370" y="479"/>
                  </a:lnTo>
                  <a:lnTo>
                    <a:pt x="3429" y="409"/>
                  </a:lnTo>
                  <a:lnTo>
                    <a:pt x="3471" y="365"/>
                  </a:lnTo>
                  <a:lnTo>
                    <a:pt x="3519" y="320"/>
                  </a:lnTo>
                  <a:lnTo>
                    <a:pt x="3570" y="276"/>
                  </a:lnTo>
                  <a:lnTo>
                    <a:pt x="3628" y="234"/>
                  </a:lnTo>
                  <a:lnTo>
                    <a:pt x="3692" y="193"/>
                  </a:lnTo>
                  <a:lnTo>
                    <a:pt x="3761" y="153"/>
                  </a:lnTo>
                  <a:lnTo>
                    <a:pt x="3835" y="115"/>
                  </a:lnTo>
                  <a:lnTo>
                    <a:pt x="3917" y="83"/>
                  </a:lnTo>
                  <a:lnTo>
                    <a:pt x="4004" y="56"/>
                  </a:lnTo>
                  <a:lnTo>
                    <a:pt x="4098" y="32"/>
                  </a:lnTo>
                  <a:lnTo>
                    <a:pt x="4197" y="14"/>
                  </a:lnTo>
                  <a:lnTo>
                    <a:pt x="4304" y="4"/>
                  </a:lnTo>
                  <a:lnTo>
                    <a:pt x="4418" y="0"/>
                  </a:lnTo>
                  <a:lnTo>
                    <a:pt x="4583" y="6"/>
                  </a:lnTo>
                  <a:lnTo>
                    <a:pt x="4744" y="24"/>
                  </a:lnTo>
                  <a:lnTo>
                    <a:pt x="4903" y="52"/>
                  </a:lnTo>
                  <a:lnTo>
                    <a:pt x="5060" y="89"/>
                  </a:lnTo>
                  <a:lnTo>
                    <a:pt x="5215" y="131"/>
                  </a:lnTo>
                  <a:lnTo>
                    <a:pt x="5365" y="177"/>
                  </a:lnTo>
                  <a:lnTo>
                    <a:pt x="5512" y="226"/>
                  </a:lnTo>
                  <a:lnTo>
                    <a:pt x="5655" y="274"/>
                  </a:lnTo>
                  <a:lnTo>
                    <a:pt x="5764" y="314"/>
                  </a:lnTo>
                  <a:lnTo>
                    <a:pt x="5872" y="350"/>
                  </a:lnTo>
                  <a:lnTo>
                    <a:pt x="5977" y="383"/>
                  </a:lnTo>
                  <a:lnTo>
                    <a:pt x="6081" y="413"/>
                  </a:lnTo>
                  <a:lnTo>
                    <a:pt x="6178" y="437"/>
                  </a:lnTo>
                  <a:lnTo>
                    <a:pt x="6274" y="457"/>
                  </a:lnTo>
                  <a:lnTo>
                    <a:pt x="6365" y="469"/>
                  </a:lnTo>
                  <a:lnTo>
                    <a:pt x="6453" y="473"/>
                  </a:lnTo>
                  <a:lnTo>
                    <a:pt x="6484" y="479"/>
                  </a:lnTo>
                  <a:lnTo>
                    <a:pt x="6514" y="495"/>
                  </a:lnTo>
                  <a:lnTo>
                    <a:pt x="6538" y="516"/>
                  </a:lnTo>
                  <a:lnTo>
                    <a:pt x="6552" y="546"/>
                  </a:lnTo>
                  <a:lnTo>
                    <a:pt x="6558" y="580"/>
                  </a:lnTo>
                  <a:lnTo>
                    <a:pt x="6558" y="4834"/>
                  </a:lnTo>
                  <a:lnTo>
                    <a:pt x="6552" y="4867"/>
                  </a:lnTo>
                  <a:lnTo>
                    <a:pt x="6538" y="4897"/>
                  </a:lnTo>
                  <a:lnTo>
                    <a:pt x="6514" y="4919"/>
                  </a:lnTo>
                  <a:lnTo>
                    <a:pt x="6484" y="4935"/>
                  </a:lnTo>
                  <a:lnTo>
                    <a:pt x="6453" y="4939"/>
                  </a:lnTo>
                  <a:lnTo>
                    <a:pt x="6353" y="4935"/>
                  </a:lnTo>
                  <a:lnTo>
                    <a:pt x="6252" y="4923"/>
                  </a:lnTo>
                  <a:lnTo>
                    <a:pt x="6146" y="4901"/>
                  </a:lnTo>
                  <a:lnTo>
                    <a:pt x="6039" y="4875"/>
                  </a:lnTo>
                  <a:lnTo>
                    <a:pt x="5927" y="4844"/>
                  </a:lnTo>
                  <a:lnTo>
                    <a:pt x="5816" y="4808"/>
                  </a:lnTo>
                  <a:lnTo>
                    <a:pt x="5701" y="4770"/>
                  </a:lnTo>
                  <a:lnTo>
                    <a:pt x="5585" y="4730"/>
                  </a:lnTo>
                  <a:lnTo>
                    <a:pt x="5448" y="4683"/>
                  </a:lnTo>
                  <a:lnTo>
                    <a:pt x="5309" y="4637"/>
                  </a:lnTo>
                  <a:lnTo>
                    <a:pt x="5166" y="4591"/>
                  </a:lnTo>
                  <a:lnTo>
                    <a:pt x="5018" y="4552"/>
                  </a:lnTo>
                  <a:lnTo>
                    <a:pt x="4871" y="4518"/>
                  </a:lnTo>
                  <a:lnTo>
                    <a:pt x="4720" y="4490"/>
                  </a:lnTo>
                  <a:lnTo>
                    <a:pt x="4569" y="4472"/>
                  </a:lnTo>
                  <a:lnTo>
                    <a:pt x="4418" y="4466"/>
                  </a:lnTo>
                  <a:lnTo>
                    <a:pt x="4306" y="4470"/>
                  </a:lnTo>
                  <a:lnTo>
                    <a:pt x="4197" y="4482"/>
                  </a:lnTo>
                  <a:lnTo>
                    <a:pt x="4094" y="4504"/>
                  </a:lnTo>
                  <a:lnTo>
                    <a:pt x="3996" y="4534"/>
                  </a:lnTo>
                  <a:lnTo>
                    <a:pt x="3905" y="4571"/>
                  </a:lnTo>
                  <a:lnTo>
                    <a:pt x="3817" y="4617"/>
                  </a:lnTo>
                  <a:lnTo>
                    <a:pt x="3734" y="4673"/>
                  </a:lnTo>
                  <a:lnTo>
                    <a:pt x="3658" y="4734"/>
                  </a:lnTo>
                  <a:lnTo>
                    <a:pt x="3586" y="4806"/>
                  </a:lnTo>
                  <a:lnTo>
                    <a:pt x="3564" y="4824"/>
                  </a:lnTo>
                  <a:lnTo>
                    <a:pt x="3539" y="4836"/>
                  </a:lnTo>
                  <a:lnTo>
                    <a:pt x="3513" y="4840"/>
                  </a:lnTo>
                  <a:lnTo>
                    <a:pt x="3485" y="4838"/>
                  </a:lnTo>
                  <a:lnTo>
                    <a:pt x="3459" y="4830"/>
                  </a:lnTo>
                  <a:lnTo>
                    <a:pt x="3437" y="4814"/>
                  </a:lnTo>
                  <a:lnTo>
                    <a:pt x="3417" y="4792"/>
                  </a:lnTo>
                  <a:lnTo>
                    <a:pt x="3407" y="4766"/>
                  </a:lnTo>
                  <a:lnTo>
                    <a:pt x="3401" y="4740"/>
                  </a:lnTo>
                  <a:lnTo>
                    <a:pt x="3403" y="4712"/>
                  </a:lnTo>
                  <a:lnTo>
                    <a:pt x="3413" y="4687"/>
                  </a:lnTo>
                  <a:lnTo>
                    <a:pt x="3429" y="4663"/>
                  </a:lnTo>
                  <a:lnTo>
                    <a:pt x="3471" y="4619"/>
                  </a:lnTo>
                  <a:lnTo>
                    <a:pt x="3519" y="4575"/>
                  </a:lnTo>
                  <a:lnTo>
                    <a:pt x="3570" y="4532"/>
                  </a:lnTo>
                  <a:lnTo>
                    <a:pt x="3628" y="4488"/>
                  </a:lnTo>
                  <a:lnTo>
                    <a:pt x="3692" y="4446"/>
                  </a:lnTo>
                  <a:lnTo>
                    <a:pt x="3761" y="4408"/>
                  </a:lnTo>
                  <a:lnTo>
                    <a:pt x="3835" y="4371"/>
                  </a:lnTo>
                  <a:lnTo>
                    <a:pt x="3917" y="4339"/>
                  </a:lnTo>
                  <a:lnTo>
                    <a:pt x="4004" y="4311"/>
                  </a:lnTo>
                  <a:lnTo>
                    <a:pt x="4098" y="4287"/>
                  </a:lnTo>
                  <a:lnTo>
                    <a:pt x="4197" y="4269"/>
                  </a:lnTo>
                  <a:lnTo>
                    <a:pt x="4304" y="4257"/>
                  </a:lnTo>
                  <a:lnTo>
                    <a:pt x="4418" y="4256"/>
                  </a:lnTo>
                  <a:lnTo>
                    <a:pt x="4583" y="4261"/>
                  </a:lnTo>
                  <a:lnTo>
                    <a:pt x="4744" y="4279"/>
                  </a:lnTo>
                  <a:lnTo>
                    <a:pt x="4903" y="4307"/>
                  </a:lnTo>
                  <a:lnTo>
                    <a:pt x="5060" y="4343"/>
                  </a:lnTo>
                  <a:lnTo>
                    <a:pt x="5215" y="4387"/>
                  </a:lnTo>
                  <a:lnTo>
                    <a:pt x="5365" y="4432"/>
                  </a:lnTo>
                  <a:lnTo>
                    <a:pt x="5512" y="4482"/>
                  </a:lnTo>
                  <a:lnTo>
                    <a:pt x="5655" y="4530"/>
                  </a:lnTo>
                  <a:lnTo>
                    <a:pt x="5778" y="4573"/>
                  </a:lnTo>
                  <a:lnTo>
                    <a:pt x="5900" y="4613"/>
                  </a:lnTo>
                  <a:lnTo>
                    <a:pt x="6017" y="4651"/>
                  </a:lnTo>
                  <a:lnTo>
                    <a:pt x="6132" y="4681"/>
                  </a:lnTo>
                  <a:lnTo>
                    <a:pt x="6242" y="4706"/>
                  </a:lnTo>
                  <a:lnTo>
                    <a:pt x="6345" y="4722"/>
                  </a:lnTo>
                  <a:lnTo>
                    <a:pt x="6345" y="679"/>
                  </a:lnTo>
                  <a:lnTo>
                    <a:pt x="6228" y="664"/>
                  </a:lnTo>
                  <a:lnTo>
                    <a:pt x="6107" y="638"/>
                  </a:lnTo>
                  <a:lnTo>
                    <a:pt x="5979" y="604"/>
                  </a:lnTo>
                  <a:lnTo>
                    <a:pt x="5852" y="564"/>
                  </a:lnTo>
                  <a:lnTo>
                    <a:pt x="5719" y="520"/>
                  </a:lnTo>
                  <a:lnTo>
                    <a:pt x="5585" y="475"/>
                  </a:lnTo>
                  <a:lnTo>
                    <a:pt x="5448" y="427"/>
                  </a:lnTo>
                  <a:lnTo>
                    <a:pt x="5309" y="381"/>
                  </a:lnTo>
                  <a:lnTo>
                    <a:pt x="5166" y="338"/>
                  </a:lnTo>
                  <a:lnTo>
                    <a:pt x="5018" y="296"/>
                  </a:lnTo>
                  <a:lnTo>
                    <a:pt x="4871" y="262"/>
                  </a:lnTo>
                  <a:lnTo>
                    <a:pt x="4720" y="234"/>
                  </a:lnTo>
                  <a:lnTo>
                    <a:pt x="4569" y="216"/>
                  </a:lnTo>
                  <a:lnTo>
                    <a:pt x="4418" y="211"/>
                  </a:lnTo>
                  <a:lnTo>
                    <a:pt x="4310" y="215"/>
                  </a:lnTo>
                  <a:lnTo>
                    <a:pt x="4209" y="226"/>
                  </a:lnTo>
                  <a:lnTo>
                    <a:pt x="4115" y="244"/>
                  </a:lnTo>
                  <a:lnTo>
                    <a:pt x="4028" y="268"/>
                  </a:lnTo>
                  <a:lnTo>
                    <a:pt x="3948" y="298"/>
                  </a:lnTo>
                  <a:lnTo>
                    <a:pt x="3873" y="334"/>
                  </a:lnTo>
                  <a:lnTo>
                    <a:pt x="3805" y="371"/>
                  </a:lnTo>
                  <a:lnTo>
                    <a:pt x="3743" y="411"/>
                  </a:lnTo>
                  <a:lnTo>
                    <a:pt x="3688" y="455"/>
                  </a:lnTo>
                  <a:lnTo>
                    <a:pt x="3638" y="501"/>
                  </a:lnTo>
                  <a:lnTo>
                    <a:pt x="3592" y="546"/>
                  </a:lnTo>
                  <a:lnTo>
                    <a:pt x="3553" y="592"/>
                  </a:lnTo>
                  <a:lnTo>
                    <a:pt x="3517" y="636"/>
                  </a:lnTo>
                  <a:lnTo>
                    <a:pt x="3485" y="679"/>
                  </a:lnTo>
                  <a:lnTo>
                    <a:pt x="3459" y="721"/>
                  </a:lnTo>
                  <a:lnTo>
                    <a:pt x="3437" y="759"/>
                  </a:lnTo>
                  <a:lnTo>
                    <a:pt x="3419" y="795"/>
                  </a:lnTo>
                  <a:lnTo>
                    <a:pt x="3405" y="824"/>
                  </a:lnTo>
                  <a:lnTo>
                    <a:pt x="3393" y="848"/>
                  </a:lnTo>
                  <a:lnTo>
                    <a:pt x="3385" y="868"/>
                  </a:lnTo>
                  <a:lnTo>
                    <a:pt x="3381" y="880"/>
                  </a:lnTo>
                  <a:lnTo>
                    <a:pt x="3379" y="886"/>
                  </a:lnTo>
                  <a:lnTo>
                    <a:pt x="3366" y="916"/>
                  </a:lnTo>
                  <a:lnTo>
                    <a:pt x="3342" y="940"/>
                  </a:lnTo>
                  <a:lnTo>
                    <a:pt x="3312" y="954"/>
                  </a:lnTo>
                  <a:lnTo>
                    <a:pt x="3278" y="960"/>
                  </a:lnTo>
                  <a:lnTo>
                    <a:pt x="3246" y="954"/>
                  </a:lnTo>
                  <a:lnTo>
                    <a:pt x="3216" y="940"/>
                  </a:lnTo>
                  <a:lnTo>
                    <a:pt x="3192" y="916"/>
                  </a:lnTo>
                  <a:lnTo>
                    <a:pt x="3179" y="886"/>
                  </a:lnTo>
                  <a:lnTo>
                    <a:pt x="3175" y="878"/>
                  </a:lnTo>
                  <a:lnTo>
                    <a:pt x="3171" y="864"/>
                  </a:lnTo>
                  <a:lnTo>
                    <a:pt x="3163" y="842"/>
                  </a:lnTo>
                  <a:lnTo>
                    <a:pt x="3151" y="816"/>
                  </a:lnTo>
                  <a:lnTo>
                    <a:pt x="3135" y="785"/>
                  </a:lnTo>
                  <a:lnTo>
                    <a:pt x="3117" y="751"/>
                  </a:lnTo>
                  <a:lnTo>
                    <a:pt x="3095" y="711"/>
                  </a:lnTo>
                  <a:lnTo>
                    <a:pt x="3067" y="671"/>
                  </a:lnTo>
                  <a:lnTo>
                    <a:pt x="3037" y="628"/>
                  </a:lnTo>
                  <a:lnTo>
                    <a:pt x="3002" y="582"/>
                  </a:lnTo>
                  <a:lnTo>
                    <a:pt x="2962" y="538"/>
                  </a:lnTo>
                  <a:lnTo>
                    <a:pt x="2916" y="493"/>
                  </a:lnTo>
                  <a:lnTo>
                    <a:pt x="2866" y="449"/>
                  </a:lnTo>
                  <a:lnTo>
                    <a:pt x="2811" y="407"/>
                  </a:lnTo>
                  <a:lnTo>
                    <a:pt x="2749" y="367"/>
                  </a:lnTo>
                  <a:lnTo>
                    <a:pt x="2681" y="330"/>
                  </a:lnTo>
                  <a:lnTo>
                    <a:pt x="2608" y="296"/>
                  </a:lnTo>
                  <a:lnTo>
                    <a:pt x="2526" y="268"/>
                  </a:lnTo>
                  <a:lnTo>
                    <a:pt x="2441" y="244"/>
                  </a:lnTo>
                  <a:lnTo>
                    <a:pt x="2347" y="226"/>
                  </a:lnTo>
                  <a:lnTo>
                    <a:pt x="2248" y="215"/>
                  </a:lnTo>
                  <a:lnTo>
                    <a:pt x="2138" y="211"/>
                  </a:lnTo>
                  <a:lnTo>
                    <a:pt x="1987" y="216"/>
                  </a:lnTo>
                  <a:lnTo>
                    <a:pt x="1838" y="234"/>
                  </a:lnTo>
                  <a:lnTo>
                    <a:pt x="1687" y="262"/>
                  </a:lnTo>
                  <a:lnTo>
                    <a:pt x="1540" y="296"/>
                  </a:lnTo>
                  <a:lnTo>
                    <a:pt x="1392" y="338"/>
                  </a:lnTo>
                  <a:lnTo>
                    <a:pt x="1249" y="381"/>
                  </a:lnTo>
                  <a:lnTo>
                    <a:pt x="1108" y="427"/>
                  </a:lnTo>
                  <a:lnTo>
                    <a:pt x="973" y="475"/>
                  </a:lnTo>
                  <a:lnTo>
                    <a:pt x="837" y="520"/>
                  </a:lnTo>
                  <a:lnTo>
                    <a:pt x="706" y="564"/>
                  </a:lnTo>
                  <a:lnTo>
                    <a:pt x="577" y="604"/>
                  </a:lnTo>
                  <a:lnTo>
                    <a:pt x="452" y="638"/>
                  </a:lnTo>
                  <a:lnTo>
                    <a:pt x="330" y="664"/>
                  </a:lnTo>
                  <a:lnTo>
                    <a:pt x="211" y="679"/>
                  </a:lnTo>
                  <a:lnTo>
                    <a:pt x="211" y="4722"/>
                  </a:lnTo>
                  <a:lnTo>
                    <a:pt x="316" y="4706"/>
                  </a:lnTo>
                  <a:lnTo>
                    <a:pt x="426" y="4681"/>
                  </a:lnTo>
                  <a:lnTo>
                    <a:pt x="539" y="4651"/>
                  </a:lnTo>
                  <a:lnTo>
                    <a:pt x="658" y="4613"/>
                  </a:lnTo>
                  <a:lnTo>
                    <a:pt x="780" y="4573"/>
                  </a:lnTo>
                  <a:lnTo>
                    <a:pt x="903" y="4530"/>
                  </a:lnTo>
                  <a:lnTo>
                    <a:pt x="1046" y="4482"/>
                  </a:lnTo>
                  <a:lnTo>
                    <a:pt x="1191" y="4432"/>
                  </a:lnTo>
                  <a:lnTo>
                    <a:pt x="1343" y="4387"/>
                  </a:lnTo>
                  <a:lnTo>
                    <a:pt x="1496" y="4343"/>
                  </a:lnTo>
                  <a:lnTo>
                    <a:pt x="1653" y="4307"/>
                  </a:lnTo>
                  <a:lnTo>
                    <a:pt x="1814" y="4279"/>
                  </a:lnTo>
                  <a:lnTo>
                    <a:pt x="1975" y="4261"/>
                  </a:lnTo>
                  <a:lnTo>
                    <a:pt x="2138" y="4256"/>
                  </a:lnTo>
                  <a:lnTo>
                    <a:pt x="2254" y="4257"/>
                  </a:lnTo>
                  <a:lnTo>
                    <a:pt x="2359" y="4269"/>
                  </a:lnTo>
                  <a:lnTo>
                    <a:pt x="2461" y="4287"/>
                  </a:lnTo>
                  <a:lnTo>
                    <a:pt x="2554" y="4311"/>
                  </a:lnTo>
                  <a:lnTo>
                    <a:pt x="2642" y="4339"/>
                  </a:lnTo>
                  <a:lnTo>
                    <a:pt x="2721" y="4371"/>
                  </a:lnTo>
                  <a:lnTo>
                    <a:pt x="2797" y="4408"/>
                  </a:lnTo>
                  <a:lnTo>
                    <a:pt x="2866" y="4446"/>
                  </a:lnTo>
                  <a:lnTo>
                    <a:pt x="2930" y="4488"/>
                  </a:lnTo>
                  <a:lnTo>
                    <a:pt x="2988" y="4532"/>
                  </a:lnTo>
                  <a:lnTo>
                    <a:pt x="3039" y="4575"/>
                  </a:lnTo>
                  <a:lnTo>
                    <a:pt x="3087" y="4619"/>
                  </a:lnTo>
                  <a:lnTo>
                    <a:pt x="3129" y="4663"/>
                  </a:lnTo>
                  <a:lnTo>
                    <a:pt x="3145" y="4687"/>
                  </a:lnTo>
                  <a:lnTo>
                    <a:pt x="3153" y="4712"/>
                  </a:lnTo>
                  <a:lnTo>
                    <a:pt x="3155" y="4740"/>
                  </a:lnTo>
                  <a:lnTo>
                    <a:pt x="3151" y="4766"/>
                  </a:lnTo>
                  <a:lnTo>
                    <a:pt x="3139" y="4792"/>
                  </a:lnTo>
                  <a:lnTo>
                    <a:pt x="3121" y="4814"/>
                  </a:lnTo>
                  <a:lnTo>
                    <a:pt x="3097" y="4830"/>
                  </a:lnTo>
                  <a:lnTo>
                    <a:pt x="3071" y="4838"/>
                  </a:lnTo>
                  <a:lnTo>
                    <a:pt x="3045" y="4840"/>
                  </a:lnTo>
                  <a:lnTo>
                    <a:pt x="3019" y="4836"/>
                  </a:lnTo>
                  <a:lnTo>
                    <a:pt x="2994" y="4824"/>
                  </a:lnTo>
                  <a:lnTo>
                    <a:pt x="2972" y="4806"/>
                  </a:lnTo>
                  <a:lnTo>
                    <a:pt x="2900" y="4734"/>
                  </a:lnTo>
                  <a:lnTo>
                    <a:pt x="2823" y="4673"/>
                  </a:lnTo>
                  <a:lnTo>
                    <a:pt x="2741" y="4617"/>
                  </a:lnTo>
                  <a:lnTo>
                    <a:pt x="2653" y="4571"/>
                  </a:lnTo>
                  <a:lnTo>
                    <a:pt x="2560" y="4534"/>
                  </a:lnTo>
                  <a:lnTo>
                    <a:pt x="2462" y="4504"/>
                  </a:lnTo>
                  <a:lnTo>
                    <a:pt x="2361" y="4482"/>
                  </a:lnTo>
                  <a:lnTo>
                    <a:pt x="2252" y="4470"/>
                  </a:lnTo>
                  <a:lnTo>
                    <a:pt x="2138" y="4466"/>
                  </a:lnTo>
                  <a:lnTo>
                    <a:pt x="1987" y="4472"/>
                  </a:lnTo>
                  <a:lnTo>
                    <a:pt x="1838" y="4490"/>
                  </a:lnTo>
                  <a:lnTo>
                    <a:pt x="1687" y="4516"/>
                  </a:lnTo>
                  <a:lnTo>
                    <a:pt x="1540" y="4552"/>
                  </a:lnTo>
                  <a:lnTo>
                    <a:pt x="1392" y="4591"/>
                  </a:lnTo>
                  <a:lnTo>
                    <a:pt x="1249" y="4637"/>
                  </a:lnTo>
                  <a:lnTo>
                    <a:pt x="1108" y="4683"/>
                  </a:lnTo>
                  <a:lnTo>
                    <a:pt x="973" y="4730"/>
                  </a:lnTo>
                  <a:lnTo>
                    <a:pt x="855" y="4770"/>
                  </a:lnTo>
                  <a:lnTo>
                    <a:pt x="742" y="4808"/>
                  </a:lnTo>
                  <a:lnTo>
                    <a:pt x="629" y="4844"/>
                  </a:lnTo>
                  <a:lnTo>
                    <a:pt x="519" y="4875"/>
                  </a:lnTo>
                  <a:lnTo>
                    <a:pt x="412" y="4901"/>
                  </a:lnTo>
                  <a:lnTo>
                    <a:pt x="306" y="4923"/>
                  </a:lnTo>
                  <a:lnTo>
                    <a:pt x="205" y="4935"/>
                  </a:lnTo>
                  <a:lnTo>
                    <a:pt x="105" y="4939"/>
                  </a:lnTo>
                  <a:lnTo>
                    <a:pt x="72" y="4935"/>
                  </a:lnTo>
                  <a:lnTo>
                    <a:pt x="44" y="4919"/>
                  </a:lnTo>
                  <a:lnTo>
                    <a:pt x="20" y="4897"/>
                  </a:lnTo>
                  <a:lnTo>
                    <a:pt x="6" y="4867"/>
                  </a:lnTo>
                  <a:lnTo>
                    <a:pt x="0" y="4834"/>
                  </a:lnTo>
                  <a:lnTo>
                    <a:pt x="0" y="580"/>
                  </a:lnTo>
                  <a:lnTo>
                    <a:pt x="6" y="546"/>
                  </a:lnTo>
                  <a:lnTo>
                    <a:pt x="20" y="516"/>
                  </a:lnTo>
                  <a:lnTo>
                    <a:pt x="44" y="495"/>
                  </a:lnTo>
                  <a:lnTo>
                    <a:pt x="72" y="479"/>
                  </a:lnTo>
                  <a:lnTo>
                    <a:pt x="105" y="473"/>
                  </a:lnTo>
                  <a:lnTo>
                    <a:pt x="193" y="469"/>
                  </a:lnTo>
                  <a:lnTo>
                    <a:pt x="282" y="457"/>
                  </a:lnTo>
                  <a:lnTo>
                    <a:pt x="378" y="437"/>
                  </a:lnTo>
                  <a:lnTo>
                    <a:pt x="477" y="413"/>
                  </a:lnTo>
                  <a:lnTo>
                    <a:pt x="581" y="383"/>
                  </a:lnTo>
                  <a:lnTo>
                    <a:pt x="686" y="350"/>
                  </a:lnTo>
                  <a:lnTo>
                    <a:pt x="794" y="314"/>
                  </a:lnTo>
                  <a:lnTo>
                    <a:pt x="903" y="274"/>
                  </a:lnTo>
                  <a:lnTo>
                    <a:pt x="1046" y="226"/>
                  </a:lnTo>
                  <a:lnTo>
                    <a:pt x="1191" y="177"/>
                  </a:lnTo>
                  <a:lnTo>
                    <a:pt x="1343" y="131"/>
                  </a:lnTo>
                  <a:lnTo>
                    <a:pt x="1496" y="89"/>
                  </a:lnTo>
                  <a:lnTo>
                    <a:pt x="1653" y="52"/>
                  </a:lnTo>
                  <a:lnTo>
                    <a:pt x="1814" y="24"/>
                  </a:lnTo>
                  <a:lnTo>
                    <a:pt x="1975" y="6"/>
                  </a:lnTo>
                  <a:lnTo>
                    <a:pt x="2140"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87" name="Freeform 56">
              <a:extLst>
                <a:ext uri="{FF2B5EF4-FFF2-40B4-BE49-F238E27FC236}">
                  <a16:creationId xmlns:a16="http://schemas.microsoft.com/office/drawing/2014/main" id="{AA88BC83-413C-2519-77E9-A5E20B69318E}"/>
                </a:ext>
              </a:extLst>
            </p:cNvPr>
            <p:cNvSpPr>
              <a:spLocks/>
            </p:cNvSpPr>
            <p:nvPr/>
          </p:nvSpPr>
          <p:spPr bwMode="auto">
            <a:xfrm>
              <a:off x="6943168" y="2598985"/>
              <a:ext cx="361099" cy="35799"/>
            </a:xfrm>
            <a:custGeom>
              <a:avLst/>
              <a:gdLst>
                <a:gd name="T0" fmla="*/ 2363 w 6558"/>
                <a:gd name="T1" fmla="*/ 16 h 685"/>
                <a:gd name="T2" fmla="*/ 2647 w 6558"/>
                <a:gd name="T3" fmla="*/ 87 h 685"/>
                <a:gd name="T4" fmla="*/ 2874 w 6558"/>
                <a:gd name="T5" fmla="*/ 198 h 685"/>
                <a:gd name="T6" fmla="*/ 3049 w 6558"/>
                <a:gd name="T7" fmla="*/ 329 h 685"/>
                <a:gd name="T8" fmla="*/ 3509 w 6558"/>
                <a:gd name="T9" fmla="*/ 329 h 685"/>
                <a:gd name="T10" fmla="*/ 3682 w 6558"/>
                <a:gd name="T11" fmla="*/ 198 h 685"/>
                <a:gd name="T12" fmla="*/ 3909 w 6558"/>
                <a:gd name="T13" fmla="*/ 87 h 685"/>
                <a:gd name="T14" fmla="*/ 4195 w 6558"/>
                <a:gd name="T15" fmla="*/ 16 h 685"/>
                <a:gd name="T16" fmla="*/ 4583 w 6558"/>
                <a:gd name="T17" fmla="*/ 8 h 685"/>
                <a:gd name="T18" fmla="*/ 5060 w 6558"/>
                <a:gd name="T19" fmla="*/ 89 h 685"/>
                <a:gd name="T20" fmla="*/ 5512 w 6558"/>
                <a:gd name="T21" fmla="*/ 226 h 685"/>
                <a:gd name="T22" fmla="*/ 5872 w 6558"/>
                <a:gd name="T23" fmla="*/ 349 h 685"/>
                <a:gd name="T24" fmla="*/ 6178 w 6558"/>
                <a:gd name="T25" fmla="*/ 439 h 685"/>
                <a:gd name="T26" fmla="*/ 6453 w 6558"/>
                <a:gd name="T27" fmla="*/ 475 h 685"/>
                <a:gd name="T28" fmla="*/ 6538 w 6558"/>
                <a:gd name="T29" fmla="*/ 518 h 685"/>
                <a:gd name="T30" fmla="*/ 6552 w 6558"/>
                <a:gd name="T31" fmla="*/ 614 h 685"/>
                <a:gd name="T32" fmla="*/ 6484 w 6558"/>
                <a:gd name="T33" fmla="*/ 679 h 685"/>
                <a:gd name="T34" fmla="*/ 6252 w 6558"/>
                <a:gd name="T35" fmla="*/ 667 h 685"/>
                <a:gd name="T36" fmla="*/ 5927 w 6558"/>
                <a:gd name="T37" fmla="*/ 590 h 685"/>
                <a:gd name="T38" fmla="*/ 5585 w 6558"/>
                <a:gd name="T39" fmla="*/ 475 h 685"/>
                <a:gd name="T40" fmla="*/ 5166 w 6558"/>
                <a:gd name="T41" fmla="*/ 337 h 685"/>
                <a:gd name="T42" fmla="*/ 4720 w 6558"/>
                <a:gd name="T43" fmla="*/ 236 h 685"/>
                <a:gd name="T44" fmla="*/ 4306 w 6558"/>
                <a:gd name="T45" fmla="*/ 216 h 685"/>
                <a:gd name="T46" fmla="*/ 3996 w 6558"/>
                <a:gd name="T47" fmla="*/ 280 h 685"/>
                <a:gd name="T48" fmla="*/ 3734 w 6558"/>
                <a:gd name="T49" fmla="*/ 417 h 685"/>
                <a:gd name="T50" fmla="*/ 3562 w 6558"/>
                <a:gd name="T51" fmla="*/ 570 h 685"/>
                <a:gd name="T52" fmla="*/ 3049 w 6558"/>
                <a:gd name="T53" fmla="*/ 586 h 685"/>
                <a:gd name="T54" fmla="*/ 2972 w 6558"/>
                <a:gd name="T55" fmla="*/ 552 h 685"/>
                <a:gd name="T56" fmla="*/ 2741 w 6558"/>
                <a:gd name="T57" fmla="*/ 363 h 685"/>
                <a:gd name="T58" fmla="*/ 2462 w 6558"/>
                <a:gd name="T59" fmla="*/ 250 h 685"/>
                <a:gd name="T60" fmla="*/ 2138 w 6558"/>
                <a:gd name="T61" fmla="*/ 212 h 685"/>
                <a:gd name="T62" fmla="*/ 1687 w 6558"/>
                <a:gd name="T63" fmla="*/ 262 h 685"/>
                <a:gd name="T64" fmla="*/ 1249 w 6558"/>
                <a:gd name="T65" fmla="*/ 381 h 685"/>
                <a:gd name="T66" fmla="*/ 855 w 6558"/>
                <a:gd name="T67" fmla="*/ 516 h 685"/>
                <a:gd name="T68" fmla="*/ 519 w 6558"/>
                <a:gd name="T69" fmla="*/ 622 h 685"/>
                <a:gd name="T70" fmla="*/ 205 w 6558"/>
                <a:gd name="T71" fmla="*/ 681 h 685"/>
                <a:gd name="T72" fmla="*/ 44 w 6558"/>
                <a:gd name="T73" fmla="*/ 665 h 685"/>
                <a:gd name="T74" fmla="*/ 0 w 6558"/>
                <a:gd name="T75" fmla="*/ 580 h 685"/>
                <a:gd name="T76" fmla="*/ 44 w 6558"/>
                <a:gd name="T77" fmla="*/ 494 h 685"/>
                <a:gd name="T78" fmla="*/ 193 w 6558"/>
                <a:gd name="T79" fmla="*/ 471 h 685"/>
                <a:gd name="T80" fmla="*/ 477 w 6558"/>
                <a:gd name="T81" fmla="*/ 413 h 685"/>
                <a:gd name="T82" fmla="*/ 794 w 6558"/>
                <a:gd name="T83" fmla="*/ 314 h 685"/>
                <a:gd name="T84" fmla="*/ 1191 w 6558"/>
                <a:gd name="T85" fmla="*/ 178 h 685"/>
                <a:gd name="T86" fmla="*/ 1653 w 6558"/>
                <a:gd name="T87" fmla="*/ 53 h 685"/>
                <a:gd name="T88" fmla="*/ 2138 w 6558"/>
                <a:gd name="T89" fmla="*/ 0 h 6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6558" h="685">
                  <a:moveTo>
                    <a:pt x="2138" y="0"/>
                  </a:moveTo>
                  <a:lnTo>
                    <a:pt x="2256" y="4"/>
                  </a:lnTo>
                  <a:lnTo>
                    <a:pt x="2363" y="16"/>
                  </a:lnTo>
                  <a:lnTo>
                    <a:pt x="2464" y="33"/>
                  </a:lnTo>
                  <a:lnTo>
                    <a:pt x="2560" y="57"/>
                  </a:lnTo>
                  <a:lnTo>
                    <a:pt x="2647" y="87"/>
                  </a:lnTo>
                  <a:lnTo>
                    <a:pt x="2731" y="121"/>
                  </a:lnTo>
                  <a:lnTo>
                    <a:pt x="2807" y="159"/>
                  </a:lnTo>
                  <a:lnTo>
                    <a:pt x="2874" y="198"/>
                  </a:lnTo>
                  <a:lnTo>
                    <a:pt x="2938" y="240"/>
                  </a:lnTo>
                  <a:lnTo>
                    <a:pt x="2996" y="286"/>
                  </a:lnTo>
                  <a:lnTo>
                    <a:pt x="3049" y="329"/>
                  </a:lnTo>
                  <a:lnTo>
                    <a:pt x="3095" y="375"/>
                  </a:lnTo>
                  <a:lnTo>
                    <a:pt x="3463" y="375"/>
                  </a:lnTo>
                  <a:lnTo>
                    <a:pt x="3509" y="329"/>
                  </a:lnTo>
                  <a:lnTo>
                    <a:pt x="3560" y="286"/>
                  </a:lnTo>
                  <a:lnTo>
                    <a:pt x="3618" y="240"/>
                  </a:lnTo>
                  <a:lnTo>
                    <a:pt x="3682" y="198"/>
                  </a:lnTo>
                  <a:lnTo>
                    <a:pt x="3751" y="159"/>
                  </a:lnTo>
                  <a:lnTo>
                    <a:pt x="3827" y="121"/>
                  </a:lnTo>
                  <a:lnTo>
                    <a:pt x="3909" y="87"/>
                  </a:lnTo>
                  <a:lnTo>
                    <a:pt x="3998" y="57"/>
                  </a:lnTo>
                  <a:lnTo>
                    <a:pt x="4092" y="33"/>
                  </a:lnTo>
                  <a:lnTo>
                    <a:pt x="4195" y="16"/>
                  </a:lnTo>
                  <a:lnTo>
                    <a:pt x="4302" y="4"/>
                  </a:lnTo>
                  <a:lnTo>
                    <a:pt x="4418" y="0"/>
                  </a:lnTo>
                  <a:lnTo>
                    <a:pt x="4583" y="8"/>
                  </a:lnTo>
                  <a:lnTo>
                    <a:pt x="4744" y="26"/>
                  </a:lnTo>
                  <a:lnTo>
                    <a:pt x="4903" y="53"/>
                  </a:lnTo>
                  <a:lnTo>
                    <a:pt x="5060" y="89"/>
                  </a:lnTo>
                  <a:lnTo>
                    <a:pt x="5215" y="131"/>
                  </a:lnTo>
                  <a:lnTo>
                    <a:pt x="5365" y="178"/>
                  </a:lnTo>
                  <a:lnTo>
                    <a:pt x="5512" y="226"/>
                  </a:lnTo>
                  <a:lnTo>
                    <a:pt x="5655" y="276"/>
                  </a:lnTo>
                  <a:lnTo>
                    <a:pt x="5764" y="314"/>
                  </a:lnTo>
                  <a:lnTo>
                    <a:pt x="5872" y="349"/>
                  </a:lnTo>
                  <a:lnTo>
                    <a:pt x="5977" y="383"/>
                  </a:lnTo>
                  <a:lnTo>
                    <a:pt x="6081" y="413"/>
                  </a:lnTo>
                  <a:lnTo>
                    <a:pt x="6178" y="439"/>
                  </a:lnTo>
                  <a:lnTo>
                    <a:pt x="6274" y="457"/>
                  </a:lnTo>
                  <a:lnTo>
                    <a:pt x="6365" y="471"/>
                  </a:lnTo>
                  <a:lnTo>
                    <a:pt x="6453" y="475"/>
                  </a:lnTo>
                  <a:lnTo>
                    <a:pt x="6484" y="480"/>
                  </a:lnTo>
                  <a:lnTo>
                    <a:pt x="6514" y="494"/>
                  </a:lnTo>
                  <a:lnTo>
                    <a:pt x="6538" y="518"/>
                  </a:lnTo>
                  <a:lnTo>
                    <a:pt x="6552" y="546"/>
                  </a:lnTo>
                  <a:lnTo>
                    <a:pt x="6558" y="580"/>
                  </a:lnTo>
                  <a:lnTo>
                    <a:pt x="6552" y="614"/>
                  </a:lnTo>
                  <a:lnTo>
                    <a:pt x="6538" y="641"/>
                  </a:lnTo>
                  <a:lnTo>
                    <a:pt x="6514" y="665"/>
                  </a:lnTo>
                  <a:lnTo>
                    <a:pt x="6484" y="679"/>
                  </a:lnTo>
                  <a:lnTo>
                    <a:pt x="6453" y="685"/>
                  </a:lnTo>
                  <a:lnTo>
                    <a:pt x="6353" y="681"/>
                  </a:lnTo>
                  <a:lnTo>
                    <a:pt x="6252" y="667"/>
                  </a:lnTo>
                  <a:lnTo>
                    <a:pt x="6146" y="647"/>
                  </a:lnTo>
                  <a:lnTo>
                    <a:pt x="6039" y="622"/>
                  </a:lnTo>
                  <a:lnTo>
                    <a:pt x="5927" y="590"/>
                  </a:lnTo>
                  <a:lnTo>
                    <a:pt x="5816" y="554"/>
                  </a:lnTo>
                  <a:lnTo>
                    <a:pt x="5701" y="516"/>
                  </a:lnTo>
                  <a:lnTo>
                    <a:pt x="5585" y="475"/>
                  </a:lnTo>
                  <a:lnTo>
                    <a:pt x="5448" y="429"/>
                  </a:lnTo>
                  <a:lnTo>
                    <a:pt x="5309" y="381"/>
                  </a:lnTo>
                  <a:lnTo>
                    <a:pt x="5166" y="337"/>
                  </a:lnTo>
                  <a:lnTo>
                    <a:pt x="5018" y="298"/>
                  </a:lnTo>
                  <a:lnTo>
                    <a:pt x="4871" y="262"/>
                  </a:lnTo>
                  <a:lnTo>
                    <a:pt x="4720" y="236"/>
                  </a:lnTo>
                  <a:lnTo>
                    <a:pt x="4569" y="218"/>
                  </a:lnTo>
                  <a:lnTo>
                    <a:pt x="4418" y="212"/>
                  </a:lnTo>
                  <a:lnTo>
                    <a:pt x="4306" y="216"/>
                  </a:lnTo>
                  <a:lnTo>
                    <a:pt x="4197" y="228"/>
                  </a:lnTo>
                  <a:lnTo>
                    <a:pt x="4094" y="250"/>
                  </a:lnTo>
                  <a:lnTo>
                    <a:pt x="3996" y="280"/>
                  </a:lnTo>
                  <a:lnTo>
                    <a:pt x="3905" y="318"/>
                  </a:lnTo>
                  <a:lnTo>
                    <a:pt x="3817" y="363"/>
                  </a:lnTo>
                  <a:lnTo>
                    <a:pt x="3734" y="417"/>
                  </a:lnTo>
                  <a:lnTo>
                    <a:pt x="3658" y="480"/>
                  </a:lnTo>
                  <a:lnTo>
                    <a:pt x="3586" y="552"/>
                  </a:lnTo>
                  <a:lnTo>
                    <a:pt x="3562" y="570"/>
                  </a:lnTo>
                  <a:lnTo>
                    <a:pt x="3537" y="582"/>
                  </a:lnTo>
                  <a:lnTo>
                    <a:pt x="3507" y="586"/>
                  </a:lnTo>
                  <a:lnTo>
                    <a:pt x="3049" y="586"/>
                  </a:lnTo>
                  <a:lnTo>
                    <a:pt x="3021" y="582"/>
                  </a:lnTo>
                  <a:lnTo>
                    <a:pt x="2994" y="570"/>
                  </a:lnTo>
                  <a:lnTo>
                    <a:pt x="2972" y="552"/>
                  </a:lnTo>
                  <a:lnTo>
                    <a:pt x="2900" y="480"/>
                  </a:lnTo>
                  <a:lnTo>
                    <a:pt x="2823" y="417"/>
                  </a:lnTo>
                  <a:lnTo>
                    <a:pt x="2741" y="363"/>
                  </a:lnTo>
                  <a:lnTo>
                    <a:pt x="2653" y="318"/>
                  </a:lnTo>
                  <a:lnTo>
                    <a:pt x="2560" y="280"/>
                  </a:lnTo>
                  <a:lnTo>
                    <a:pt x="2462" y="250"/>
                  </a:lnTo>
                  <a:lnTo>
                    <a:pt x="2361" y="228"/>
                  </a:lnTo>
                  <a:lnTo>
                    <a:pt x="2252" y="216"/>
                  </a:lnTo>
                  <a:lnTo>
                    <a:pt x="2138" y="212"/>
                  </a:lnTo>
                  <a:lnTo>
                    <a:pt x="1987" y="218"/>
                  </a:lnTo>
                  <a:lnTo>
                    <a:pt x="1838" y="236"/>
                  </a:lnTo>
                  <a:lnTo>
                    <a:pt x="1687" y="262"/>
                  </a:lnTo>
                  <a:lnTo>
                    <a:pt x="1540" y="298"/>
                  </a:lnTo>
                  <a:lnTo>
                    <a:pt x="1392" y="337"/>
                  </a:lnTo>
                  <a:lnTo>
                    <a:pt x="1249" y="381"/>
                  </a:lnTo>
                  <a:lnTo>
                    <a:pt x="1108" y="429"/>
                  </a:lnTo>
                  <a:lnTo>
                    <a:pt x="973" y="475"/>
                  </a:lnTo>
                  <a:lnTo>
                    <a:pt x="855" y="516"/>
                  </a:lnTo>
                  <a:lnTo>
                    <a:pt x="742" y="554"/>
                  </a:lnTo>
                  <a:lnTo>
                    <a:pt x="629" y="590"/>
                  </a:lnTo>
                  <a:lnTo>
                    <a:pt x="519" y="622"/>
                  </a:lnTo>
                  <a:lnTo>
                    <a:pt x="412" y="647"/>
                  </a:lnTo>
                  <a:lnTo>
                    <a:pt x="306" y="667"/>
                  </a:lnTo>
                  <a:lnTo>
                    <a:pt x="205" y="681"/>
                  </a:lnTo>
                  <a:lnTo>
                    <a:pt x="105" y="685"/>
                  </a:lnTo>
                  <a:lnTo>
                    <a:pt x="72" y="679"/>
                  </a:lnTo>
                  <a:lnTo>
                    <a:pt x="44" y="665"/>
                  </a:lnTo>
                  <a:lnTo>
                    <a:pt x="20" y="641"/>
                  </a:lnTo>
                  <a:lnTo>
                    <a:pt x="6" y="614"/>
                  </a:lnTo>
                  <a:lnTo>
                    <a:pt x="0" y="580"/>
                  </a:lnTo>
                  <a:lnTo>
                    <a:pt x="6" y="546"/>
                  </a:lnTo>
                  <a:lnTo>
                    <a:pt x="20" y="518"/>
                  </a:lnTo>
                  <a:lnTo>
                    <a:pt x="44" y="494"/>
                  </a:lnTo>
                  <a:lnTo>
                    <a:pt x="72" y="480"/>
                  </a:lnTo>
                  <a:lnTo>
                    <a:pt x="105" y="475"/>
                  </a:lnTo>
                  <a:lnTo>
                    <a:pt x="193" y="471"/>
                  </a:lnTo>
                  <a:lnTo>
                    <a:pt x="282" y="457"/>
                  </a:lnTo>
                  <a:lnTo>
                    <a:pt x="378" y="439"/>
                  </a:lnTo>
                  <a:lnTo>
                    <a:pt x="477" y="413"/>
                  </a:lnTo>
                  <a:lnTo>
                    <a:pt x="581" y="383"/>
                  </a:lnTo>
                  <a:lnTo>
                    <a:pt x="686" y="349"/>
                  </a:lnTo>
                  <a:lnTo>
                    <a:pt x="794" y="314"/>
                  </a:lnTo>
                  <a:lnTo>
                    <a:pt x="903" y="276"/>
                  </a:lnTo>
                  <a:lnTo>
                    <a:pt x="1046" y="226"/>
                  </a:lnTo>
                  <a:lnTo>
                    <a:pt x="1191" y="178"/>
                  </a:lnTo>
                  <a:lnTo>
                    <a:pt x="1343" y="131"/>
                  </a:lnTo>
                  <a:lnTo>
                    <a:pt x="1496" y="89"/>
                  </a:lnTo>
                  <a:lnTo>
                    <a:pt x="1653" y="53"/>
                  </a:lnTo>
                  <a:lnTo>
                    <a:pt x="1814" y="26"/>
                  </a:lnTo>
                  <a:lnTo>
                    <a:pt x="1975" y="8"/>
                  </a:lnTo>
                  <a:lnTo>
                    <a:pt x="2138"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grpSp>
      <p:sp>
        <p:nvSpPr>
          <p:cNvPr id="88" name="Freeform 61">
            <a:extLst>
              <a:ext uri="{FF2B5EF4-FFF2-40B4-BE49-F238E27FC236}">
                <a16:creationId xmlns:a16="http://schemas.microsoft.com/office/drawing/2014/main" id="{BAAC386C-5B3B-DA10-D940-5D405CEA76E6}"/>
              </a:ext>
            </a:extLst>
          </p:cNvPr>
          <p:cNvSpPr>
            <a:spLocks noEditPoints="1"/>
          </p:cNvSpPr>
          <p:nvPr/>
        </p:nvSpPr>
        <p:spPr bwMode="auto">
          <a:xfrm>
            <a:off x="7760334" y="1854809"/>
            <a:ext cx="361099" cy="393719"/>
          </a:xfrm>
          <a:custGeom>
            <a:avLst/>
            <a:gdLst>
              <a:gd name="T0" fmla="*/ 3389 w 6560"/>
              <a:gd name="T1" fmla="*/ 4698 h 6556"/>
              <a:gd name="T2" fmla="*/ 3826 w 6560"/>
              <a:gd name="T3" fmla="*/ 4481 h 6556"/>
              <a:gd name="T4" fmla="*/ 2515 w 6560"/>
              <a:gd name="T5" fmla="*/ 4042 h 6556"/>
              <a:gd name="T6" fmla="*/ 219 w 6560"/>
              <a:gd name="T7" fmla="*/ 546 h 6556"/>
              <a:gd name="T8" fmla="*/ 4155 w 6560"/>
              <a:gd name="T9" fmla="*/ 3606 h 6556"/>
              <a:gd name="T10" fmla="*/ 6014 w 6560"/>
              <a:gd name="T11" fmla="*/ 546 h 6556"/>
              <a:gd name="T12" fmla="*/ 5968 w 6560"/>
              <a:gd name="T13" fmla="*/ 853 h 6556"/>
              <a:gd name="T14" fmla="*/ 4994 w 6560"/>
              <a:gd name="T15" fmla="*/ 869 h 6556"/>
              <a:gd name="T16" fmla="*/ 4921 w 6560"/>
              <a:gd name="T17" fmla="*/ 765 h 6556"/>
              <a:gd name="T18" fmla="*/ 3822 w 6560"/>
              <a:gd name="T19" fmla="*/ 799 h 6556"/>
              <a:gd name="T20" fmla="*/ 3718 w 6560"/>
              <a:gd name="T21" fmla="*/ 875 h 6556"/>
              <a:gd name="T22" fmla="*/ 2754 w 6560"/>
              <a:gd name="T23" fmla="*/ 829 h 6556"/>
              <a:gd name="T24" fmla="*/ 1640 w 6560"/>
              <a:gd name="T25" fmla="*/ 546 h 6556"/>
              <a:gd name="T26" fmla="*/ 1596 w 6560"/>
              <a:gd name="T27" fmla="*/ 853 h 6556"/>
              <a:gd name="T28" fmla="*/ 622 w 6560"/>
              <a:gd name="T29" fmla="*/ 869 h 6556"/>
              <a:gd name="T30" fmla="*/ 547 w 6560"/>
              <a:gd name="T31" fmla="*/ 765 h 6556"/>
              <a:gd name="T32" fmla="*/ 5138 w 6560"/>
              <a:gd name="T33" fmla="*/ 656 h 6556"/>
              <a:gd name="T34" fmla="*/ 2952 w 6560"/>
              <a:gd name="T35" fmla="*/ 219 h 6556"/>
              <a:gd name="T36" fmla="*/ 2952 w 6560"/>
              <a:gd name="T37" fmla="*/ 219 h 6556"/>
              <a:gd name="T38" fmla="*/ 1422 w 6560"/>
              <a:gd name="T39" fmla="*/ 219 h 6556"/>
              <a:gd name="T40" fmla="*/ 1566 w 6560"/>
              <a:gd name="T41" fmla="*/ 6 h 6556"/>
              <a:gd name="T42" fmla="*/ 1640 w 6560"/>
              <a:gd name="T43" fmla="*/ 110 h 6556"/>
              <a:gd name="T44" fmla="*/ 2738 w 6560"/>
              <a:gd name="T45" fmla="*/ 76 h 6556"/>
              <a:gd name="T46" fmla="*/ 2842 w 6560"/>
              <a:gd name="T47" fmla="*/ 0 h 6556"/>
              <a:gd name="T48" fmla="*/ 3806 w 6560"/>
              <a:gd name="T49" fmla="*/ 46 h 6556"/>
              <a:gd name="T50" fmla="*/ 4921 w 6560"/>
              <a:gd name="T51" fmla="*/ 329 h 6556"/>
              <a:gd name="T52" fmla="*/ 4964 w 6560"/>
              <a:gd name="T53" fmla="*/ 22 h 6556"/>
              <a:gd name="T54" fmla="*/ 5938 w 6560"/>
              <a:gd name="T55" fmla="*/ 6 h 6556"/>
              <a:gd name="T56" fmla="*/ 6014 w 6560"/>
              <a:gd name="T57" fmla="*/ 110 h 6556"/>
              <a:gd name="T58" fmla="*/ 6514 w 6560"/>
              <a:gd name="T59" fmla="*/ 349 h 6556"/>
              <a:gd name="T60" fmla="*/ 6560 w 6560"/>
              <a:gd name="T61" fmla="*/ 3716 h 6556"/>
              <a:gd name="T62" fmla="*/ 6484 w 6560"/>
              <a:gd name="T63" fmla="*/ 3819 h 6556"/>
              <a:gd name="T64" fmla="*/ 4258 w 6560"/>
              <a:gd name="T65" fmla="*/ 4186 h 6556"/>
              <a:gd name="T66" fmla="*/ 4155 w 6560"/>
              <a:gd name="T67" fmla="*/ 4262 h 6556"/>
              <a:gd name="T68" fmla="*/ 4025 w 6560"/>
              <a:gd name="T69" fmla="*/ 4654 h 6556"/>
              <a:gd name="T70" fmla="*/ 3608 w 6560"/>
              <a:gd name="T71" fmla="*/ 4698 h 6556"/>
              <a:gd name="T72" fmla="*/ 6514 w 6560"/>
              <a:gd name="T73" fmla="*/ 6359 h 6556"/>
              <a:gd name="T74" fmla="*/ 6554 w 6560"/>
              <a:gd name="T75" fmla="*/ 6480 h 6556"/>
              <a:gd name="T76" fmla="*/ 6450 w 6560"/>
              <a:gd name="T77" fmla="*/ 6556 h 6556"/>
              <a:gd name="T78" fmla="*/ 22 w 6560"/>
              <a:gd name="T79" fmla="*/ 6512 h 6556"/>
              <a:gd name="T80" fmla="*/ 22 w 6560"/>
              <a:gd name="T81" fmla="*/ 6383 h 6556"/>
              <a:gd name="T82" fmla="*/ 2952 w 6560"/>
              <a:gd name="T83" fmla="*/ 6337 h 6556"/>
              <a:gd name="T84" fmla="*/ 2559 w 6560"/>
              <a:gd name="T85" fmla="*/ 4678 h 6556"/>
              <a:gd name="T86" fmla="*/ 2515 w 6560"/>
              <a:gd name="T87" fmla="*/ 4262 h 6556"/>
              <a:gd name="T88" fmla="*/ 2318 w 6560"/>
              <a:gd name="T89" fmla="*/ 4216 h 6556"/>
              <a:gd name="T90" fmla="*/ 110 w 6560"/>
              <a:gd name="T91" fmla="*/ 3825 h 6556"/>
              <a:gd name="T92" fmla="*/ 6 w 6560"/>
              <a:gd name="T93" fmla="*/ 3749 h 6556"/>
              <a:gd name="T94" fmla="*/ 22 w 6560"/>
              <a:gd name="T95" fmla="*/ 373 h 6556"/>
              <a:gd name="T96" fmla="*/ 547 w 6560"/>
              <a:gd name="T97" fmla="*/ 329 h 6556"/>
              <a:gd name="T98" fmla="*/ 592 w 6560"/>
              <a:gd name="T99" fmla="*/ 22 h 65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6560" h="6556">
                <a:moveTo>
                  <a:pt x="3171" y="4698"/>
                </a:moveTo>
                <a:lnTo>
                  <a:pt x="3171" y="6337"/>
                </a:lnTo>
                <a:lnTo>
                  <a:pt x="3389" y="6337"/>
                </a:lnTo>
                <a:lnTo>
                  <a:pt x="3389" y="4698"/>
                </a:lnTo>
                <a:lnTo>
                  <a:pt x="3171" y="4698"/>
                </a:lnTo>
                <a:close/>
                <a:moveTo>
                  <a:pt x="2733" y="4262"/>
                </a:moveTo>
                <a:lnTo>
                  <a:pt x="2733" y="4481"/>
                </a:lnTo>
                <a:lnTo>
                  <a:pt x="3826" y="4481"/>
                </a:lnTo>
                <a:lnTo>
                  <a:pt x="3826" y="4262"/>
                </a:lnTo>
                <a:lnTo>
                  <a:pt x="2733" y="4262"/>
                </a:lnTo>
                <a:close/>
                <a:moveTo>
                  <a:pt x="2515" y="3825"/>
                </a:moveTo>
                <a:lnTo>
                  <a:pt x="2515" y="4042"/>
                </a:lnTo>
                <a:lnTo>
                  <a:pt x="4045" y="4042"/>
                </a:lnTo>
                <a:lnTo>
                  <a:pt x="4045" y="3825"/>
                </a:lnTo>
                <a:lnTo>
                  <a:pt x="2515" y="3825"/>
                </a:lnTo>
                <a:close/>
                <a:moveTo>
                  <a:pt x="219" y="546"/>
                </a:moveTo>
                <a:lnTo>
                  <a:pt x="219" y="3606"/>
                </a:lnTo>
                <a:lnTo>
                  <a:pt x="2405" y="3606"/>
                </a:lnTo>
                <a:lnTo>
                  <a:pt x="2405" y="3606"/>
                </a:lnTo>
                <a:lnTo>
                  <a:pt x="4155" y="3606"/>
                </a:lnTo>
                <a:lnTo>
                  <a:pt x="4155" y="3606"/>
                </a:lnTo>
                <a:lnTo>
                  <a:pt x="6341" y="3606"/>
                </a:lnTo>
                <a:lnTo>
                  <a:pt x="6341" y="546"/>
                </a:lnTo>
                <a:lnTo>
                  <a:pt x="6014" y="546"/>
                </a:lnTo>
                <a:lnTo>
                  <a:pt x="6014" y="765"/>
                </a:lnTo>
                <a:lnTo>
                  <a:pt x="6008" y="799"/>
                </a:lnTo>
                <a:lnTo>
                  <a:pt x="5992" y="829"/>
                </a:lnTo>
                <a:lnTo>
                  <a:pt x="5968" y="853"/>
                </a:lnTo>
                <a:lnTo>
                  <a:pt x="5938" y="869"/>
                </a:lnTo>
                <a:lnTo>
                  <a:pt x="5904" y="875"/>
                </a:lnTo>
                <a:lnTo>
                  <a:pt x="5028" y="875"/>
                </a:lnTo>
                <a:lnTo>
                  <a:pt x="4994" y="869"/>
                </a:lnTo>
                <a:lnTo>
                  <a:pt x="4964" y="853"/>
                </a:lnTo>
                <a:lnTo>
                  <a:pt x="4940" y="829"/>
                </a:lnTo>
                <a:lnTo>
                  <a:pt x="4925" y="799"/>
                </a:lnTo>
                <a:lnTo>
                  <a:pt x="4921" y="765"/>
                </a:lnTo>
                <a:lnTo>
                  <a:pt x="4921" y="546"/>
                </a:lnTo>
                <a:lnTo>
                  <a:pt x="3826" y="546"/>
                </a:lnTo>
                <a:lnTo>
                  <a:pt x="3826" y="765"/>
                </a:lnTo>
                <a:lnTo>
                  <a:pt x="3822" y="799"/>
                </a:lnTo>
                <a:lnTo>
                  <a:pt x="3806" y="829"/>
                </a:lnTo>
                <a:lnTo>
                  <a:pt x="3782" y="853"/>
                </a:lnTo>
                <a:lnTo>
                  <a:pt x="3752" y="869"/>
                </a:lnTo>
                <a:lnTo>
                  <a:pt x="3718" y="875"/>
                </a:lnTo>
                <a:lnTo>
                  <a:pt x="2842" y="875"/>
                </a:lnTo>
                <a:lnTo>
                  <a:pt x="2808" y="869"/>
                </a:lnTo>
                <a:lnTo>
                  <a:pt x="2778" y="853"/>
                </a:lnTo>
                <a:lnTo>
                  <a:pt x="2754" y="829"/>
                </a:lnTo>
                <a:lnTo>
                  <a:pt x="2738" y="799"/>
                </a:lnTo>
                <a:lnTo>
                  <a:pt x="2733" y="765"/>
                </a:lnTo>
                <a:lnTo>
                  <a:pt x="2733" y="546"/>
                </a:lnTo>
                <a:lnTo>
                  <a:pt x="1640" y="546"/>
                </a:lnTo>
                <a:lnTo>
                  <a:pt x="1640" y="765"/>
                </a:lnTo>
                <a:lnTo>
                  <a:pt x="1634" y="799"/>
                </a:lnTo>
                <a:lnTo>
                  <a:pt x="1620" y="829"/>
                </a:lnTo>
                <a:lnTo>
                  <a:pt x="1596" y="853"/>
                </a:lnTo>
                <a:lnTo>
                  <a:pt x="1566" y="869"/>
                </a:lnTo>
                <a:lnTo>
                  <a:pt x="1530" y="875"/>
                </a:lnTo>
                <a:lnTo>
                  <a:pt x="656" y="875"/>
                </a:lnTo>
                <a:lnTo>
                  <a:pt x="622" y="869"/>
                </a:lnTo>
                <a:lnTo>
                  <a:pt x="592" y="853"/>
                </a:lnTo>
                <a:lnTo>
                  <a:pt x="568" y="829"/>
                </a:lnTo>
                <a:lnTo>
                  <a:pt x="552" y="799"/>
                </a:lnTo>
                <a:lnTo>
                  <a:pt x="547" y="765"/>
                </a:lnTo>
                <a:lnTo>
                  <a:pt x="547" y="546"/>
                </a:lnTo>
                <a:lnTo>
                  <a:pt x="219" y="546"/>
                </a:lnTo>
                <a:close/>
                <a:moveTo>
                  <a:pt x="5138" y="219"/>
                </a:moveTo>
                <a:lnTo>
                  <a:pt x="5138" y="656"/>
                </a:lnTo>
                <a:lnTo>
                  <a:pt x="5794" y="656"/>
                </a:lnTo>
                <a:lnTo>
                  <a:pt x="5794" y="219"/>
                </a:lnTo>
                <a:lnTo>
                  <a:pt x="5138" y="219"/>
                </a:lnTo>
                <a:close/>
                <a:moveTo>
                  <a:pt x="2952" y="219"/>
                </a:moveTo>
                <a:lnTo>
                  <a:pt x="2952" y="656"/>
                </a:lnTo>
                <a:lnTo>
                  <a:pt x="3608" y="656"/>
                </a:lnTo>
                <a:lnTo>
                  <a:pt x="3608" y="219"/>
                </a:lnTo>
                <a:lnTo>
                  <a:pt x="2952" y="219"/>
                </a:lnTo>
                <a:close/>
                <a:moveTo>
                  <a:pt x="766" y="219"/>
                </a:moveTo>
                <a:lnTo>
                  <a:pt x="766" y="656"/>
                </a:lnTo>
                <a:lnTo>
                  <a:pt x="1422" y="656"/>
                </a:lnTo>
                <a:lnTo>
                  <a:pt x="1422" y="219"/>
                </a:lnTo>
                <a:lnTo>
                  <a:pt x="766" y="219"/>
                </a:lnTo>
                <a:close/>
                <a:moveTo>
                  <a:pt x="656" y="0"/>
                </a:moveTo>
                <a:lnTo>
                  <a:pt x="1530" y="0"/>
                </a:lnTo>
                <a:lnTo>
                  <a:pt x="1566" y="6"/>
                </a:lnTo>
                <a:lnTo>
                  <a:pt x="1596" y="22"/>
                </a:lnTo>
                <a:lnTo>
                  <a:pt x="1620" y="46"/>
                </a:lnTo>
                <a:lnTo>
                  <a:pt x="1634" y="76"/>
                </a:lnTo>
                <a:lnTo>
                  <a:pt x="1640" y="110"/>
                </a:lnTo>
                <a:lnTo>
                  <a:pt x="1640" y="329"/>
                </a:lnTo>
                <a:lnTo>
                  <a:pt x="2733" y="329"/>
                </a:lnTo>
                <a:lnTo>
                  <a:pt x="2733" y="110"/>
                </a:lnTo>
                <a:lnTo>
                  <a:pt x="2738" y="76"/>
                </a:lnTo>
                <a:lnTo>
                  <a:pt x="2754" y="46"/>
                </a:lnTo>
                <a:lnTo>
                  <a:pt x="2778" y="22"/>
                </a:lnTo>
                <a:lnTo>
                  <a:pt x="2808" y="6"/>
                </a:lnTo>
                <a:lnTo>
                  <a:pt x="2842" y="0"/>
                </a:lnTo>
                <a:lnTo>
                  <a:pt x="3718" y="0"/>
                </a:lnTo>
                <a:lnTo>
                  <a:pt x="3752" y="6"/>
                </a:lnTo>
                <a:lnTo>
                  <a:pt x="3782" y="22"/>
                </a:lnTo>
                <a:lnTo>
                  <a:pt x="3806" y="46"/>
                </a:lnTo>
                <a:lnTo>
                  <a:pt x="3822" y="76"/>
                </a:lnTo>
                <a:lnTo>
                  <a:pt x="3826" y="110"/>
                </a:lnTo>
                <a:lnTo>
                  <a:pt x="3826" y="329"/>
                </a:lnTo>
                <a:lnTo>
                  <a:pt x="4921" y="329"/>
                </a:lnTo>
                <a:lnTo>
                  <a:pt x="4921" y="110"/>
                </a:lnTo>
                <a:lnTo>
                  <a:pt x="4925" y="76"/>
                </a:lnTo>
                <a:lnTo>
                  <a:pt x="4940" y="46"/>
                </a:lnTo>
                <a:lnTo>
                  <a:pt x="4964" y="22"/>
                </a:lnTo>
                <a:lnTo>
                  <a:pt x="4994" y="6"/>
                </a:lnTo>
                <a:lnTo>
                  <a:pt x="5028" y="0"/>
                </a:lnTo>
                <a:lnTo>
                  <a:pt x="5904" y="0"/>
                </a:lnTo>
                <a:lnTo>
                  <a:pt x="5938" y="6"/>
                </a:lnTo>
                <a:lnTo>
                  <a:pt x="5968" y="22"/>
                </a:lnTo>
                <a:lnTo>
                  <a:pt x="5992" y="46"/>
                </a:lnTo>
                <a:lnTo>
                  <a:pt x="6008" y="76"/>
                </a:lnTo>
                <a:lnTo>
                  <a:pt x="6014" y="110"/>
                </a:lnTo>
                <a:lnTo>
                  <a:pt x="6014" y="329"/>
                </a:lnTo>
                <a:lnTo>
                  <a:pt x="6450" y="329"/>
                </a:lnTo>
                <a:lnTo>
                  <a:pt x="6484" y="333"/>
                </a:lnTo>
                <a:lnTo>
                  <a:pt x="6514" y="349"/>
                </a:lnTo>
                <a:lnTo>
                  <a:pt x="6538" y="373"/>
                </a:lnTo>
                <a:lnTo>
                  <a:pt x="6554" y="403"/>
                </a:lnTo>
                <a:lnTo>
                  <a:pt x="6560" y="437"/>
                </a:lnTo>
                <a:lnTo>
                  <a:pt x="6560" y="3716"/>
                </a:lnTo>
                <a:lnTo>
                  <a:pt x="6554" y="3749"/>
                </a:lnTo>
                <a:lnTo>
                  <a:pt x="6538" y="3779"/>
                </a:lnTo>
                <a:lnTo>
                  <a:pt x="6514" y="3803"/>
                </a:lnTo>
                <a:lnTo>
                  <a:pt x="6484" y="3819"/>
                </a:lnTo>
                <a:lnTo>
                  <a:pt x="6450" y="3825"/>
                </a:lnTo>
                <a:lnTo>
                  <a:pt x="4264" y="3825"/>
                </a:lnTo>
                <a:lnTo>
                  <a:pt x="4264" y="4152"/>
                </a:lnTo>
                <a:lnTo>
                  <a:pt x="4258" y="4186"/>
                </a:lnTo>
                <a:lnTo>
                  <a:pt x="4242" y="4216"/>
                </a:lnTo>
                <a:lnTo>
                  <a:pt x="4218" y="4240"/>
                </a:lnTo>
                <a:lnTo>
                  <a:pt x="4189" y="4256"/>
                </a:lnTo>
                <a:lnTo>
                  <a:pt x="4155" y="4262"/>
                </a:lnTo>
                <a:lnTo>
                  <a:pt x="4045" y="4262"/>
                </a:lnTo>
                <a:lnTo>
                  <a:pt x="4045" y="4589"/>
                </a:lnTo>
                <a:lnTo>
                  <a:pt x="4039" y="4625"/>
                </a:lnTo>
                <a:lnTo>
                  <a:pt x="4025" y="4654"/>
                </a:lnTo>
                <a:lnTo>
                  <a:pt x="4001" y="4678"/>
                </a:lnTo>
                <a:lnTo>
                  <a:pt x="3971" y="4692"/>
                </a:lnTo>
                <a:lnTo>
                  <a:pt x="3935" y="4698"/>
                </a:lnTo>
                <a:lnTo>
                  <a:pt x="3608" y="4698"/>
                </a:lnTo>
                <a:lnTo>
                  <a:pt x="3608" y="6337"/>
                </a:lnTo>
                <a:lnTo>
                  <a:pt x="6450" y="6337"/>
                </a:lnTo>
                <a:lnTo>
                  <a:pt x="6484" y="6343"/>
                </a:lnTo>
                <a:lnTo>
                  <a:pt x="6514" y="6359"/>
                </a:lnTo>
                <a:lnTo>
                  <a:pt x="6538" y="6383"/>
                </a:lnTo>
                <a:lnTo>
                  <a:pt x="6554" y="6413"/>
                </a:lnTo>
                <a:lnTo>
                  <a:pt x="6560" y="6446"/>
                </a:lnTo>
                <a:lnTo>
                  <a:pt x="6554" y="6480"/>
                </a:lnTo>
                <a:lnTo>
                  <a:pt x="6538" y="6512"/>
                </a:lnTo>
                <a:lnTo>
                  <a:pt x="6514" y="6534"/>
                </a:lnTo>
                <a:lnTo>
                  <a:pt x="6484" y="6550"/>
                </a:lnTo>
                <a:lnTo>
                  <a:pt x="6450" y="6556"/>
                </a:lnTo>
                <a:lnTo>
                  <a:pt x="110" y="6556"/>
                </a:lnTo>
                <a:lnTo>
                  <a:pt x="76" y="6550"/>
                </a:lnTo>
                <a:lnTo>
                  <a:pt x="44" y="6534"/>
                </a:lnTo>
                <a:lnTo>
                  <a:pt x="22" y="6512"/>
                </a:lnTo>
                <a:lnTo>
                  <a:pt x="6" y="6480"/>
                </a:lnTo>
                <a:lnTo>
                  <a:pt x="0" y="6446"/>
                </a:lnTo>
                <a:lnTo>
                  <a:pt x="6" y="6413"/>
                </a:lnTo>
                <a:lnTo>
                  <a:pt x="22" y="6383"/>
                </a:lnTo>
                <a:lnTo>
                  <a:pt x="44" y="6359"/>
                </a:lnTo>
                <a:lnTo>
                  <a:pt x="76" y="6343"/>
                </a:lnTo>
                <a:lnTo>
                  <a:pt x="110" y="6337"/>
                </a:lnTo>
                <a:lnTo>
                  <a:pt x="2952" y="6337"/>
                </a:lnTo>
                <a:lnTo>
                  <a:pt x="2952" y="4698"/>
                </a:lnTo>
                <a:lnTo>
                  <a:pt x="2625" y="4698"/>
                </a:lnTo>
                <a:lnTo>
                  <a:pt x="2589" y="4692"/>
                </a:lnTo>
                <a:lnTo>
                  <a:pt x="2559" y="4678"/>
                </a:lnTo>
                <a:lnTo>
                  <a:pt x="2535" y="4654"/>
                </a:lnTo>
                <a:lnTo>
                  <a:pt x="2519" y="4625"/>
                </a:lnTo>
                <a:lnTo>
                  <a:pt x="2515" y="4589"/>
                </a:lnTo>
                <a:lnTo>
                  <a:pt x="2515" y="4262"/>
                </a:lnTo>
                <a:lnTo>
                  <a:pt x="2405" y="4262"/>
                </a:lnTo>
                <a:lnTo>
                  <a:pt x="2372" y="4256"/>
                </a:lnTo>
                <a:lnTo>
                  <a:pt x="2342" y="4240"/>
                </a:lnTo>
                <a:lnTo>
                  <a:pt x="2318" y="4216"/>
                </a:lnTo>
                <a:lnTo>
                  <a:pt x="2302" y="4186"/>
                </a:lnTo>
                <a:lnTo>
                  <a:pt x="2296" y="4152"/>
                </a:lnTo>
                <a:lnTo>
                  <a:pt x="2296" y="3825"/>
                </a:lnTo>
                <a:lnTo>
                  <a:pt x="110" y="3825"/>
                </a:lnTo>
                <a:lnTo>
                  <a:pt x="76" y="3819"/>
                </a:lnTo>
                <a:lnTo>
                  <a:pt x="44" y="3803"/>
                </a:lnTo>
                <a:lnTo>
                  <a:pt x="22" y="3779"/>
                </a:lnTo>
                <a:lnTo>
                  <a:pt x="6" y="3749"/>
                </a:lnTo>
                <a:lnTo>
                  <a:pt x="0" y="3716"/>
                </a:lnTo>
                <a:lnTo>
                  <a:pt x="0" y="437"/>
                </a:lnTo>
                <a:lnTo>
                  <a:pt x="6" y="403"/>
                </a:lnTo>
                <a:lnTo>
                  <a:pt x="22" y="373"/>
                </a:lnTo>
                <a:lnTo>
                  <a:pt x="44" y="349"/>
                </a:lnTo>
                <a:lnTo>
                  <a:pt x="76" y="333"/>
                </a:lnTo>
                <a:lnTo>
                  <a:pt x="110" y="329"/>
                </a:lnTo>
                <a:lnTo>
                  <a:pt x="547" y="329"/>
                </a:lnTo>
                <a:lnTo>
                  <a:pt x="547" y="110"/>
                </a:lnTo>
                <a:lnTo>
                  <a:pt x="552" y="76"/>
                </a:lnTo>
                <a:lnTo>
                  <a:pt x="568" y="46"/>
                </a:lnTo>
                <a:lnTo>
                  <a:pt x="592" y="22"/>
                </a:lnTo>
                <a:lnTo>
                  <a:pt x="622" y="6"/>
                </a:lnTo>
                <a:lnTo>
                  <a:pt x="656"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grpSp>
        <p:nvGrpSpPr>
          <p:cNvPr id="89" name="Group 88">
            <a:extLst>
              <a:ext uri="{FF2B5EF4-FFF2-40B4-BE49-F238E27FC236}">
                <a16:creationId xmlns:a16="http://schemas.microsoft.com/office/drawing/2014/main" id="{F3B5662A-1414-4E79-A650-737F3209AC1B}"/>
              </a:ext>
            </a:extLst>
          </p:cNvPr>
          <p:cNvGrpSpPr/>
          <p:nvPr/>
        </p:nvGrpSpPr>
        <p:grpSpPr>
          <a:xfrm>
            <a:off x="5216920" y="1876689"/>
            <a:ext cx="468703" cy="340091"/>
            <a:chOff x="5153820" y="2317602"/>
            <a:chExt cx="468703" cy="340091"/>
          </a:xfrm>
        </p:grpSpPr>
        <p:sp>
          <p:nvSpPr>
            <p:cNvPr id="90" name="Freeform 24">
              <a:extLst>
                <a:ext uri="{FF2B5EF4-FFF2-40B4-BE49-F238E27FC236}">
                  <a16:creationId xmlns:a16="http://schemas.microsoft.com/office/drawing/2014/main" id="{3BC655DB-1A24-652D-87AB-E86C4BAEFAA2}"/>
                </a:ext>
              </a:extLst>
            </p:cNvPr>
            <p:cNvSpPr>
              <a:spLocks noEditPoints="1"/>
            </p:cNvSpPr>
            <p:nvPr/>
          </p:nvSpPr>
          <p:spPr bwMode="auto">
            <a:xfrm>
              <a:off x="5153820" y="2317602"/>
              <a:ext cx="468703" cy="340091"/>
            </a:xfrm>
            <a:custGeom>
              <a:avLst/>
              <a:gdLst>
                <a:gd name="T0" fmla="*/ 2858 w 6558"/>
                <a:gd name="T1" fmla="*/ 224 h 5030"/>
                <a:gd name="T2" fmla="*/ 1808 w 6558"/>
                <a:gd name="T3" fmla="*/ 254 h 5030"/>
                <a:gd name="T4" fmla="*/ 931 w 6558"/>
                <a:gd name="T5" fmla="*/ 306 h 5030"/>
                <a:gd name="T6" fmla="*/ 426 w 6558"/>
                <a:gd name="T7" fmla="*/ 648 h 5030"/>
                <a:gd name="T8" fmla="*/ 274 w 6558"/>
                <a:gd name="T9" fmla="*/ 1170 h 5030"/>
                <a:gd name="T10" fmla="*/ 235 w 6558"/>
                <a:gd name="T11" fmla="*/ 1591 h 5030"/>
                <a:gd name="T12" fmla="*/ 209 w 6558"/>
                <a:gd name="T13" fmla="*/ 2877 h 5030"/>
                <a:gd name="T14" fmla="*/ 253 w 6558"/>
                <a:gd name="T15" fmla="*/ 3661 h 5030"/>
                <a:gd name="T16" fmla="*/ 296 w 6558"/>
                <a:gd name="T17" fmla="*/ 4011 h 5030"/>
                <a:gd name="T18" fmla="*/ 553 w 6558"/>
                <a:gd name="T19" fmla="*/ 4543 h 5030"/>
                <a:gd name="T20" fmla="*/ 1072 w 6558"/>
                <a:gd name="T21" fmla="*/ 4726 h 5030"/>
                <a:gd name="T22" fmla="*/ 1754 w 6558"/>
                <a:gd name="T23" fmla="*/ 4772 h 5030"/>
                <a:gd name="T24" fmla="*/ 2757 w 6558"/>
                <a:gd name="T25" fmla="*/ 4802 h 5030"/>
                <a:gd name="T26" fmla="*/ 3274 w 6558"/>
                <a:gd name="T27" fmla="*/ 4812 h 5030"/>
                <a:gd name="T28" fmla="*/ 3783 w 6558"/>
                <a:gd name="T29" fmla="*/ 4808 h 5030"/>
                <a:gd name="T30" fmla="*/ 4867 w 6558"/>
                <a:gd name="T31" fmla="*/ 4780 h 5030"/>
                <a:gd name="T32" fmla="*/ 5649 w 6558"/>
                <a:gd name="T33" fmla="*/ 4728 h 5030"/>
                <a:gd name="T34" fmla="*/ 6112 w 6558"/>
                <a:gd name="T35" fmla="*/ 4392 h 5030"/>
                <a:gd name="T36" fmla="*/ 6274 w 6558"/>
                <a:gd name="T37" fmla="*/ 3870 h 5030"/>
                <a:gd name="T38" fmla="*/ 6311 w 6558"/>
                <a:gd name="T39" fmla="*/ 3449 h 5030"/>
                <a:gd name="T40" fmla="*/ 6337 w 6558"/>
                <a:gd name="T41" fmla="*/ 2157 h 5030"/>
                <a:gd name="T42" fmla="*/ 6295 w 6558"/>
                <a:gd name="T43" fmla="*/ 1347 h 5030"/>
                <a:gd name="T44" fmla="*/ 6230 w 6558"/>
                <a:gd name="T45" fmla="*/ 967 h 5030"/>
                <a:gd name="T46" fmla="*/ 5939 w 6558"/>
                <a:gd name="T47" fmla="*/ 437 h 5030"/>
                <a:gd name="T48" fmla="*/ 5484 w 6558"/>
                <a:gd name="T49" fmla="*/ 294 h 5030"/>
                <a:gd name="T50" fmla="*/ 4356 w 6558"/>
                <a:gd name="T51" fmla="*/ 240 h 5030"/>
                <a:gd name="T52" fmla="*/ 3449 w 6558"/>
                <a:gd name="T53" fmla="*/ 220 h 5030"/>
                <a:gd name="T54" fmla="*/ 3344 w 6558"/>
                <a:gd name="T55" fmla="*/ 0 h 5030"/>
                <a:gd name="T56" fmla="*/ 4123 w 6558"/>
                <a:gd name="T57" fmla="*/ 16 h 5030"/>
                <a:gd name="T58" fmla="*/ 5267 w 6558"/>
                <a:gd name="T59" fmla="*/ 60 h 5030"/>
                <a:gd name="T60" fmla="*/ 5916 w 6558"/>
                <a:gd name="T61" fmla="*/ 167 h 5030"/>
                <a:gd name="T62" fmla="*/ 6381 w 6558"/>
                <a:gd name="T63" fmla="*/ 681 h 5030"/>
                <a:gd name="T64" fmla="*/ 6490 w 6558"/>
                <a:gd name="T65" fmla="*/ 1116 h 5030"/>
                <a:gd name="T66" fmla="*/ 6524 w 6558"/>
                <a:gd name="T67" fmla="*/ 1482 h 5030"/>
                <a:gd name="T68" fmla="*/ 6558 w 6558"/>
                <a:gd name="T69" fmla="*/ 2755 h 5030"/>
                <a:gd name="T70" fmla="*/ 6518 w 6558"/>
                <a:gd name="T71" fmla="*/ 3598 h 5030"/>
                <a:gd name="T72" fmla="*/ 6488 w 6558"/>
                <a:gd name="T73" fmla="*/ 3902 h 5030"/>
                <a:gd name="T74" fmla="*/ 6351 w 6558"/>
                <a:gd name="T75" fmla="*/ 4388 h 5030"/>
                <a:gd name="T76" fmla="*/ 5874 w 6558"/>
                <a:gd name="T77" fmla="*/ 4857 h 5030"/>
                <a:gd name="T78" fmla="*/ 5267 w 6558"/>
                <a:gd name="T79" fmla="*/ 4955 h 5030"/>
                <a:gd name="T80" fmla="*/ 4119 w 6558"/>
                <a:gd name="T81" fmla="*/ 5016 h 5030"/>
                <a:gd name="T82" fmla="*/ 3342 w 6558"/>
                <a:gd name="T83" fmla="*/ 5030 h 5030"/>
                <a:gd name="T84" fmla="*/ 2998 w 6558"/>
                <a:gd name="T85" fmla="*/ 5026 h 5030"/>
                <a:gd name="T86" fmla="*/ 2067 w 6558"/>
                <a:gd name="T87" fmla="*/ 5006 h 5030"/>
                <a:gd name="T88" fmla="*/ 1172 w 6558"/>
                <a:gd name="T89" fmla="*/ 4969 h 5030"/>
                <a:gd name="T90" fmla="*/ 732 w 6558"/>
                <a:gd name="T91" fmla="*/ 4895 h 5030"/>
                <a:gd name="T92" fmla="*/ 231 w 6558"/>
                <a:gd name="T93" fmla="*/ 4474 h 5030"/>
                <a:gd name="T94" fmla="*/ 74 w 6558"/>
                <a:gd name="T95" fmla="*/ 3965 h 5030"/>
                <a:gd name="T96" fmla="*/ 46 w 6558"/>
                <a:gd name="T97" fmla="*/ 3689 h 5030"/>
                <a:gd name="T98" fmla="*/ 0 w 6558"/>
                <a:gd name="T99" fmla="*/ 2891 h 5030"/>
                <a:gd name="T100" fmla="*/ 26 w 6558"/>
                <a:gd name="T101" fmla="*/ 1589 h 5030"/>
                <a:gd name="T102" fmla="*/ 66 w 6558"/>
                <a:gd name="T103" fmla="*/ 1158 h 5030"/>
                <a:gd name="T104" fmla="*/ 155 w 6558"/>
                <a:gd name="T105" fmla="*/ 771 h 5030"/>
                <a:gd name="T106" fmla="*/ 551 w 6558"/>
                <a:gd name="T107" fmla="*/ 240 h 5030"/>
                <a:gd name="T108" fmla="*/ 1050 w 6558"/>
                <a:gd name="T109" fmla="*/ 97 h 5030"/>
                <a:gd name="T110" fmla="*/ 2184 w 6558"/>
                <a:gd name="T111" fmla="*/ 26 h 5030"/>
                <a:gd name="T112" fmla="*/ 3097 w 6558"/>
                <a:gd name="T113" fmla="*/ 2 h 50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6558" h="5030">
                  <a:moveTo>
                    <a:pt x="3274" y="218"/>
                  </a:moveTo>
                  <a:lnTo>
                    <a:pt x="3264" y="218"/>
                  </a:lnTo>
                  <a:lnTo>
                    <a:pt x="3242" y="218"/>
                  </a:lnTo>
                  <a:lnTo>
                    <a:pt x="3206" y="218"/>
                  </a:lnTo>
                  <a:lnTo>
                    <a:pt x="3157" y="220"/>
                  </a:lnTo>
                  <a:lnTo>
                    <a:pt x="3099" y="220"/>
                  </a:lnTo>
                  <a:lnTo>
                    <a:pt x="3027" y="220"/>
                  </a:lnTo>
                  <a:lnTo>
                    <a:pt x="2948" y="222"/>
                  </a:lnTo>
                  <a:lnTo>
                    <a:pt x="2858" y="224"/>
                  </a:lnTo>
                  <a:lnTo>
                    <a:pt x="2763" y="226"/>
                  </a:lnTo>
                  <a:lnTo>
                    <a:pt x="2659" y="228"/>
                  </a:lnTo>
                  <a:lnTo>
                    <a:pt x="2548" y="230"/>
                  </a:lnTo>
                  <a:lnTo>
                    <a:pt x="2435" y="234"/>
                  </a:lnTo>
                  <a:lnTo>
                    <a:pt x="2313" y="236"/>
                  </a:lnTo>
                  <a:lnTo>
                    <a:pt x="2190" y="240"/>
                  </a:lnTo>
                  <a:lnTo>
                    <a:pt x="2065" y="244"/>
                  </a:lnTo>
                  <a:lnTo>
                    <a:pt x="1937" y="248"/>
                  </a:lnTo>
                  <a:lnTo>
                    <a:pt x="1808" y="254"/>
                  </a:lnTo>
                  <a:lnTo>
                    <a:pt x="1679" y="260"/>
                  </a:lnTo>
                  <a:lnTo>
                    <a:pt x="1550" y="266"/>
                  </a:lnTo>
                  <a:lnTo>
                    <a:pt x="1424" y="272"/>
                  </a:lnTo>
                  <a:lnTo>
                    <a:pt x="1299" y="278"/>
                  </a:lnTo>
                  <a:lnTo>
                    <a:pt x="1178" y="286"/>
                  </a:lnTo>
                  <a:lnTo>
                    <a:pt x="1062" y="294"/>
                  </a:lnTo>
                  <a:lnTo>
                    <a:pt x="1028" y="294"/>
                  </a:lnTo>
                  <a:lnTo>
                    <a:pt x="983" y="300"/>
                  </a:lnTo>
                  <a:lnTo>
                    <a:pt x="931" y="306"/>
                  </a:lnTo>
                  <a:lnTo>
                    <a:pt x="875" y="316"/>
                  </a:lnTo>
                  <a:lnTo>
                    <a:pt x="816" y="332"/>
                  </a:lnTo>
                  <a:lnTo>
                    <a:pt x="754" y="356"/>
                  </a:lnTo>
                  <a:lnTo>
                    <a:pt x="690" y="387"/>
                  </a:lnTo>
                  <a:lnTo>
                    <a:pt x="625" y="427"/>
                  </a:lnTo>
                  <a:lnTo>
                    <a:pt x="559" y="481"/>
                  </a:lnTo>
                  <a:lnTo>
                    <a:pt x="493" y="546"/>
                  </a:lnTo>
                  <a:lnTo>
                    <a:pt x="457" y="592"/>
                  </a:lnTo>
                  <a:lnTo>
                    <a:pt x="426" y="648"/>
                  </a:lnTo>
                  <a:lnTo>
                    <a:pt x="398" y="707"/>
                  </a:lnTo>
                  <a:lnTo>
                    <a:pt x="372" y="771"/>
                  </a:lnTo>
                  <a:lnTo>
                    <a:pt x="348" y="836"/>
                  </a:lnTo>
                  <a:lnTo>
                    <a:pt x="328" y="904"/>
                  </a:lnTo>
                  <a:lnTo>
                    <a:pt x="310" y="967"/>
                  </a:lnTo>
                  <a:lnTo>
                    <a:pt x="296" y="1029"/>
                  </a:lnTo>
                  <a:lnTo>
                    <a:pt x="286" y="1085"/>
                  </a:lnTo>
                  <a:lnTo>
                    <a:pt x="278" y="1132"/>
                  </a:lnTo>
                  <a:lnTo>
                    <a:pt x="274" y="1170"/>
                  </a:lnTo>
                  <a:lnTo>
                    <a:pt x="273" y="1176"/>
                  </a:lnTo>
                  <a:lnTo>
                    <a:pt x="271" y="1194"/>
                  </a:lnTo>
                  <a:lnTo>
                    <a:pt x="269" y="1224"/>
                  </a:lnTo>
                  <a:lnTo>
                    <a:pt x="263" y="1263"/>
                  </a:lnTo>
                  <a:lnTo>
                    <a:pt x="259" y="1313"/>
                  </a:lnTo>
                  <a:lnTo>
                    <a:pt x="253" y="1371"/>
                  </a:lnTo>
                  <a:lnTo>
                    <a:pt x="247" y="1438"/>
                  </a:lnTo>
                  <a:lnTo>
                    <a:pt x="241" y="1512"/>
                  </a:lnTo>
                  <a:lnTo>
                    <a:pt x="235" y="1591"/>
                  </a:lnTo>
                  <a:lnTo>
                    <a:pt x="229" y="1677"/>
                  </a:lnTo>
                  <a:lnTo>
                    <a:pt x="223" y="1768"/>
                  </a:lnTo>
                  <a:lnTo>
                    <a:pt x="219" y="1861"/>
                  </a:lnTo>
                  <a:lnTo>
                    <a:pt x="215" y="1959"/>
                  </a:lnTo>
                  <a:lnTo>
                    <a:pt x="211" y="2060"/>
                  </a:lnTo>
                  <a:lnTo>
                    <a:pt x="209" y="2161"/>
                  </a:lnTo>
                  <a:lnTo>
                    <a:pt x="209" y="2263"/>
                  </a:lnTo>
                  <a:lnTo>
                    <a:pt x="209" y="2777"/>
                  </a:lnTo>
                  <a:lnTo>
                    <a:pt x="209" y="2877"/>
                  </a:lnTo>
                  <a:lnTo>
                    <a:pt x="211" y="2978"/>
                  </a:lnTo>
                  <a:lnTo>
                    <a:pt x="215" y="3075"/>
                  </a:lnTo>
                  <a:lnTo>
                    <a:pt x="219" y="3173"/>
                  </a:lnTo>
                  <a:lnTo>
                    <a:pt x="223" y="3266"/>
                  </a:lnTo>
                  <a:lnTo>
                    <a:pt x="229" y="3355"/>
                  </a:lnTo>
                  <a:lnTo>
                    <a:pt x="235" y="3441"/>
                  </a:lnTo>
                  <a:lnTo>
                    <a:pt x="241" y="3520"/>
                  </a:lnTo>
                  <a:lnTo>
                    <a:pt x="247" y="3594"/>
                  </a:lnTo>
                  <a:lnTo>
                    <a:pt x="253" y="3661"/>
                  </a:lnTo>
                  <a:lnTo>
                    <a:pt x="259" y="3719"/>
                  </a:lnTo>
                  <a:lnTo>
                    <a:pt x="263" y="3771"/>
                  </a:lnTo>
                  <a:lnTo>
                    <a:pt x="269" y="3812"/>
                  </a:lnTo>
                  <a:lnTo>
                    <a:pt x="271" y="3842"/>
                  </a:lnTo>
                  <a:lnTo>
                    <a:pt x="273" y="3862"/>
                  </a:lnTo>
                  <a:lnTo>
                    <a:pt x="274" y="3870"/>
                  </a:lnTo>
                  <a:lnTo>
                    <a:pt x="278" y="3908"/>
                  </a:lnTo>
                  <a:lnTo>
                    <a:pt x="286" y="3955"/>
                  </a:lnTo>
                  <a:lnTo>
                    <a:pt x="296" y="4011"/>
                  </a:lnTo>
                  <a:lnTo>
                    <a:pt x="310" y="4073"/>
                  </a:lnTo>
                  <a:lnTo>
                    <a:pt x="328" y="4136"/>
                  </a:lnTo>
                  <a:lnTo>
                    <a:pt x="348" y="4202"/>
                  </a:lnTo>
                  <a:lnTo>
                    <a:pt x="372" y="4267"/>
                  </a:lnTo>
                  <a:lnTo>
                    <a:pt x="398" y="4329"/>
                  </a:lnTo>
                  <a:lnTo>
                    <a:pt x="426" y="4386"/>
                  </a:lnTo>
                  <a:lnTo>
                    <a:pt x="457" y="4440"/>
                  </a:lnTo>
                  <a:lnTo>
                    <a:pt x="493" y="4482"/>
                  </a:lnTo>
                  <a:lnTo>
                    <a:pt x="553" y="4543"/>
                  </a:lnTo>
                  <a:lnTo>
                    <a:pt x="615" y="4591"/>
                  </a:lnTo>
                  <a:lnTo>
                    <a:pt x="678" y="4631"/>
                  </a:lnTo>
                  <a:lnTo>
                    <a:pt x="742" y="4661"/>
                  </a:lnTo>
                  <a:lnTo>
                    <a:pt x="806" y="4682"/>
                  </a:lnTo>
                  <a:lnTo>
                    <a:pt x="869" y="4700"/>
                  </a:lnTo>
                  <a:lnTo>
                    <a:pt x="929" y="4710"/>
                  </a:lnTo>
                  <a:lnTo>
                    <a:pt x="987" y="4718"/>
                  </a:lnTo>
                  <a:lnTo>
                    <a:pt x="1040" y="4724"/>
                  </a:lnTo>
                  <a:lnTo>
                    <a:pt x="1072" y="4726"/>
                  </a:lnTo>
                  <a:lnTo>
                    <a:pt x="1106" y="4732"/>
                  </a:lnTo>
                  <a:lnTo>
                    <a:pt x="1138" y="4734"/>
                  </a:lnTo>
                  <a:lnTo>
                    <a:pt x="1201" y="4740"/>
                  </a:lnTo>
                  <a:lnTo>
                    <a:pt x="1275" y="4746"/>
                  </a:lnTo>
                  <a:lnTo>
                    <a:pt x="1357" y="4752"/>
                  </a:lnTo>
                  <a:lnTo>
                    <a:pt x="1448" y="4758"/>
                  </a:lnTo>
                  <a:lnTo>
                    <a:pt x="1544" y="4764"/>
                  </a:lnTo>
                  <a:lnTo>
                    <a:pt x="1647" y="4768"/>
                  </a:lnTo>
                  <a:lnTo>
                    <a:pt x="1754" y="4772"/>
                  </a:lnTo>
                  <a:lnTo>
                    <a:pt x="1866" y="4778"/>
                  </a:lnTo>
                  <a:lnTo>
                    <a:pt x="1979" y="4782"/>
                  </a:lnTo>
                  <a:lnTo>
                    <a:pt x="2095" y="4786"/>
                  </a:lnTo>
                  <a:lnTo>
                    <a:pt x="2210" y="4788"/>
                  </a:lnTo>
                  <a:lnTo>
                    <a:pt x="2325" y="4792"/>
                  </a:lnTo>
                  <a:lnTo>
                    <a:pt x="2439" y="4794"/>
                  </a:lnTo>
                  <a:lnTo>
                    <a:pt x="2550" y="4798"/>
                  </a:lnTo>
                  <a:lnTo>
                    <a:pt x="2655" y="4800"/>
                  </a:lnTo>
                  <a:lnTo>
                    <a:pt x="2757" y="4802"/>
                  </a:lnTo>
                  <a:lnTo>
                    <a:pt x="2852" y="4804"/>
                  </a:lnTo>
                  <a:lnTo>
                    <a:pt x="2942" y="4806"/>
                  </a:lnTo>
                  <a:lnTo>
                    <a:pt x="3021" y="4808"/>
                  </a:lnTo>
                  <a:lnTo>
                    <a:pt x="3093" y="4808"/>
                  </a:lnTo>
                  <a:lnTo>
                    <a:pt x="3155" y="4810"/>
                  </a:lnTo>
                  <a:lnTo>
                    <a:pt x="3204" y="4810"/>
                  </a:lnTo>
                  <a:lnTo>
                    <a:pt x="3240" y="4810"/>
                  </a:lnTo>
                  <a:lnTo>
                    <a:pt x="3264" y="4812"/>
                  </a:lnTo>
                  <a:lnTo>
                    <a:pt x="3274" y="4812"/>
                  </a:lnTo>
                  <a:lnTo>
                    <a:pt x="3282" y="4812"/>
                  </a:lnTo>
                  <a:lnTo>
                    <a:pt x="3304" y="4812"/>
                  </a:lnTo>
                  <a:lnTo>
                    <a:pt x="3342" y="4812"/>
                  </a:lnTo>
                  <a:lnTo>
                    <a:pt x="3389" y="4810"/>
                  </a:lnTo>
                  <a:lnTo>
                    <a:pt x="3449" y="4810"/>
                  </a:lnTo>
                  <a:lnTo>
                    <a:pt x="3519" y="4810"/>
                  </a:lnTo>
                  <a:lnTo>
                    <a:pt x="3598" y="4810"/>
                  </a:lnTo>
                  <a:lnTo>
                    <a:pt x="3688" y="4808"/>
                  </a:lnTo>
                  <a:lnTo>
                    <a:pt x="3783" y="4808"/>
                  </a:lnTo>
                  <a:lnTo>
                    <a:pt x="3889" y="4806"/>
                  </a:lnTo>
                  <a:lnTo>
                    <a:pt x="3998" y="4804"/>
                  </a:lnTo>
                  <a:lnTo>
                    <a:pt x="4113" y="4802"/>
                  </a:lnTo>
                  <a:lnTo>
                    <a:pt x="4233" y="4800"/>
                  </a:lnTo>
                  <a:lnTo>
                    <a:pt x="4356" y="4796"/>
                  </a:lnTo>
                  <a:lnTo>
                    <a:pt x="4481" y="4792"/>
                  </a:lnTo>
                  <a:lnTo>
                    <a:pt x="4611" y="4788"/>
                  </a:lnTo>
                  <a:lnTo>
                    <a:pt x="4738" y="4784"/>
                  </a:lnTo>
                  <a:lnTo>
                    <a:pt x="4867" y="4780"/>
                  </a:lnTo>
                  <a:lnTo>
                    <a:pt x="4997" y="4774"/>
                  </a:lnTo>
                  <a:lnTo>
                    <a:pt x="5124" y="4768"/>
                  </a:lnTo>
                  <a:lnTo>
                    <a:pt x="5247" y="4760"/>
                  </a:lnTo>
                  <a:lnTo>
                    <a:pt x="5369" y="4754"/>
                  </a:lnTo>
                  <a:lnTo>
                    <a:pt x="5484" y="4746"/>
                  </a:lnTo>
                  <a:lnTo>
                    <a:pt x="5518" y="4746"/>
                  </a:lnTo>
                  <a:lnTo>
                    <a:pt x="5556" y="4742"/>
                  </a:lnTo>
                  <a:lnTo>
                    <a:pt x="5601" y="4736"/>
                  </a:lnTo>
                  <a:lnTo>
                    <a:pt x="5649" y="4728"/>
                  </a:lnTo>
                  <a:lnTo>
                    <a:pt x="5701" y="4714"/>
                  </a:lnTo>
                  <a:lnTo>
                    <a:pt x="5756" y="4696"/>
                  </a:lnTo>
                  <a:lnTo>
                    <a:pt x="5812" y="4673"/>
                  </a:lnTo>
                  <a:lnTo>
                    <a:pt x="5870" y="4643"/>
                  </a:lnTo>
                  <a:lnTo>
                    <a:pt x="5929" y="4603"/>
                  </a:lnTo>
                  <a:lnTo>
                    <a:pt x="5987" y="4553"/>
                  </a:lnTo>
                  <a:lnTo>
                    <a:pt x="6043" y="4494"/>
                  </a:lnTo>
                  <a:lnTo>
                    <a:pt x="6081" y="4448"/>
                  </a:lnTo>
                  <a:lnTo>
                    <a:pt x="6112" y="4392"/>
                  </a:lnTo>
                  <a:lnTo>
                    <a:pt x="6142" y="4333"/>
                  </a:lnTo>
                  <a:lnTo>
                    <a:pt x="6170" y="4269"/>
                  </a:lnTo>
                  <a:lnTo>
                    <a:pt x="6192" y="4204"/>
                  </a:lnTo>
                  <a:lnTo>
                    <a:pt x="6212" y="4136"/>
                  </a:lnTo>
                  <a:lnTo>
                    <a:pt x="6230" y="4073"/>
                  </a:lnTo>
                  <a:lnTo>
                    <a:pt x="6244" y="4011"/>
                  </a:lnTo>
                  <a:lnTo>
                    <a:pt x="6256" y="3955"/>
                  </a:lnTo>
                  <a:lnTo>
                    <a:pt x="6266" y="3908"/>
                  </a:lnTo>
                  <a:lnTo>
                    <a:pt x="6274" y="3870"/>
                  </a:lnTo>
                  <a:lnTo>
                    <a:pt x="6274" y="3864"/>
                  </a:lnTo>
                  <a:lnTo>
                    <a:pt x="6276" y="3846"/>
                  </a:lnTo>
                  <a:lnTo>
                    <a:pt x="6280" y="3816"/>
                  </a:lnTo>
                  <a:lnTo>
                    <a:pt x="6284" y="3777"/>
                  </a:lnTo>
                  <a:lnTo>
                    <a:pt x="6288" y="3727"/>
                  </a:lnTo>
                  <a:lnTo>
                    <a:pt x="6293" y="3669"/>
                  </a:lnTo>
                  <a:lnTo>
                    <a:pt x="6299" y="3602"/>
                  </a:lnTo>
                  <a:lnTo>
                    <a:pt x="6305" y="3528"/>
                  </a:lnTo>
                  <a:lnTo>
                    <a:pt x="6311" y="3449"/>
                  </a:lnTo>
                  <a:lnTo>
                    <a:pt x="6317" y="3363"/>
                  </a:lnTo>
                  <a:lnTo>
                    <a:pt x="6323" y="3272"/>
                  </a:lnTo>
                  <a:lnTo>
                    <a:pt x="6329" y="3179"/>
                  </a:lnTo>
                  <a:lnTo>
                    <a:pt x="6333" y="3081"/>
                  </a:lnTo>
                  <a:lnTo>
                    <a:pt x="6335" y="2982"/>
                  </a:lnTo>
                  <a:lnTo>
                    <a:pt x="6337" y="2879"/>
                  </a:lnTo>
                  <a:lnTo>
                    <a:pt x="6339" y="2777"/>
                  </a:lnTo>
                  <a:lnTo>
                    <a:pt x="6339" y="2263"/>
                  </a:lnTo>
                  <a:lnTo>
                    <a:pt x="6337" y="2157"/>
                  </a:lnTo>
                  <a:lnTo>
                    <a:pt x="6335" y="2054"/>
                  </a:lnTo>
                  <a:lnTo>
                    <a:pt x="6333" y="1951"/>
                  </a:lnTo>
                  <a:lnTo>
                    <a:pt x="6329" y="1850"/>
                  </a:lnTo>
                  <a:lnTo>
                    <a:pt x="6323" y="1752"/>
                  </a:lnTo>
                  <a:lnTo>
                    <a:pt x="6319" y="1659"/>
                  </a:lnTo>
                  <a:lnTo>
                    <a:pt x="6313" y="1569"/>
                  </a:lnTo>
                  <a:lnTo>
                    <a:pt x="6307" y="1488"/>
                  </a:lnTo>
                  <a:lnTo>
                    <a:pt x="6301" y="1412"/>
                  </a:lnTo>
                  <a:lnTo>
                    <a:pt x="6295" y="1347"/>
                  </a:lnTo>
                  <a:lnTo>
                    <a:pt x="6290" y="1289"/>
                  </a:lnTo>
                  <a:lnTo>
                    <a:pt x="6284" y="1242"/>
                  </a:lnTo>
                  <a:lnTo>
                    <a:pt x="6280" y="1206"/>
                  </a:lnTo>
                  <a:lnTo>
                    <a:pt x="6276" y="1180"/>
                  </a:lnTo>
                  <a:lnTo>
                    <a:pt x="6274" y="1170"/>
                  </a:lnTo>
                  <a:lnTo>
                    <a:pt x="6266" y="1132"/>
                  </a:lnTo>
                  <a:lnTo>
                    <a:pt x="6256" y="1085"/>
                  </a:lnTo>
                  <a:lnTo>
                    <a:pt x="6246" y="1029"/>
                  </a:lnTo>
                  <a:lnTo>
                    <a:pt x="6230" y="967"/>
                  </a:lnTo>
                  <a:lnTo>
                    <a:pt x="6214" y="904"/>
                  </a:lnTo>
                  <a:lnTo>
                    <a:pt x="6194" y="836"/>
                  </a:lnTo>
                  <a:lnTo>
                    <a:pt x="6172" y="771"/>
                  </a:lnTo>
                  <a:lnTo>
                    <a:pt x="6146" y="707"/>
                  </a:lnTo>
                  <a:lnTo>
                    <a:pt x="6118" y="648"/>
                  </a:lnTo>
                  <a:lnTo>
                    <a:pt x="6089" y="592"/>
                  </a:lnTo>
                  <a:lnTo>
                    <a:pt x="6055" y="546"/>
                  </a:lnTo>
                  <a:lnTo>
                    <a:pt x="5997" y="487"/>
                  </a:lnTo>
                  <a:lnTo>
                    <a:pt x="5939" y="437"/>
                  </a:lnTo>
                  <a:lnTo>
                    <a:pt x="5882" y="397"/>
                  </a:lnTo>
                  <a:lnTo>
                    <a:pt x="5824" y="367"/>
                  </a:lnTo>
                  <a:lnTo>
                    <a:pt x="5766" y="344"/>
                  </a:lnTo>
                  <a:lnTo>
                    <a:pt x="5713" y="326"/>
                  </a:lnTo>
                  <a:lnTo>
                    <a:pt x="5659" y="312"/>
                  </a:lnTo>
                  <a:lnTo>
                    <a:pt x="5611" y="304"/>
                  </a:lnTo>
                  <a:lnTo>
                    <a:pt x="5567" y="298"/>
                  </a:lnTo>
                  <a:lnTo>
                    <a:pt x="5528" y="294"/>
                  </a:lnTo>
                  <a:lnTo>
                    <a:pt x="5484" y="294"/>
                  </a:lnTo>
                  <a:lnTo>
                    <a:pt x="5369" y="286"/>
                  </a:lnTo>
                  <a:lnTo>
                    <a:pt x="5247" y="278"/>
                  </a:lnTo>
                  <a:lnTo>
                    <a:pt x="5124" y="272"/>
                  </a:lnTo>
                  <a:lnTo>
                    <a:pt x="4997" y="266"/>
                  </a:lnTo>
                  <a:lnTo>
                    <a:pt x="4867" y="260"/>
                  </a:lnTo>
                  <a:lnTo>
                    <a:pt x="4738" y="254"/>
                  </a:lnTo>
                  <a:lnTo>
                    <a:pt x="4611" y="248"/>
                  </a:lnTo>
                  <a:lnTo>
                    <a:pt x="4481" y="244"/>
                  </a:lnTo>
                  <a:lnTo>
                    <a:pt x="4356" y="240"/>
                  </a:lnTo>
                  <a:lnTo>
                    <a:pt x="4233" y="236"/>
                  </a:lnTo>
                  <a:lnTo>
                    <a:pt x="4113" y="234"/>
                  </a:lnTo>
                  <a:lnTo>
                    <a:pt x="3998" y="230"/>
                  </a:lnTo>
                  <a:lnTo>
                    <a:pt x="3889" y="228"/>
                  </a:lnTo>
                  <a:lnTo>
                    <a:pt x="3783" y="226"/>
                  </a:lnTo>
                  <a:lnTo>
                    <a:pt x="3688" y="224"/>
                  </a:lnTo>
                  <a:lnTo>
                    <a:pt x="3598" y="222"/>
                  </a:lnTo>
                  <a:lnTo>
                    <a:pt x="3519" y="220"/>
                  </a:lnTo>
                  <a:lnTo>
                    <a:pt x="3449" y="220"/>
                  </a:lnTo>
                  <a:lnTo>
                    <a:pt x="3389" y="220"/>
                  </a:lnTo>
                  <a:lnTo>
                    <a:pt x="3342" y="218"/>
                  </a:lnTo>
                  <a:lnTo>
                    <a:pt x="3304" y="218"/>
                  </a:lnTo>
                  <a:lnTo>
                    <a:pt x="3282" y="218"/>
                  </a:lnTo>
                  <a:lnTo>
                    <a:pt x="3274" y="218"/>
                  </a:lnTo>
                  <a:close/>
                  <a:moveTo>
                    <a:pt x="3274" y="0"/>
                  </a:moveTo>
                  <a:lnTo>
                    <a:pt x="3284" y="0"/>
                  </a:lnTo>
                  <a:lnTo>
                    <a:pt x="3308" y="0"/>
                  </a:lnTo>
                  <a:lnTo>
                    <a:pt x="3344" y="0"/>
                  </a:lnTo>
                  <a:lnTo>
                    <a:pt x="3393" y="2"/>
                  </a:lnTo>
                  <a:lnTo>
                    <a:pt x="3455" y="2"/>
                  </a:lnTo>
                  <a:lnTo>
                    <a:pt x="3525" y="2"/>
                  </a:lnTo>
                  <a:lnTo>
                    <a:pt x="3606" y="4"/>
                  </a:lnTo>
                  <a:lnTo>
                    <a:pt x="3696" y="6"/>
                  </a:lnTo>
                  <a:lnTo>
                    <a:pt x="3793" y="8"/>
                  </a:lnTo>
                  <a:lnTo>
                    <a:pt x="3899" y="10"/>
                  </a:lnTo>
                  <a:lnTo>
                    <a:pt x="4008" y="12"/>
                  </a:lnTo>
                  <a:lnTo>
                    <a:pt x="4123" y="16"/>
                  </a:lnTo>
                  <a:lnTo>
                    <a:pt x="4245" y="18"/>
                  </a:lnTo>
                  <a:lnTo>
                    <a:pt x="4368" y="22"/>
                  </a:lnTo>
                  <a:lnTo>
                    <a:pt x="4495" y="26"/>
                  </a:lnTo>
                  <a:lnTo>
                    <a:pt x="4625" y="30"/>
                  </a:lnTo>
                  <a:lnTo>
                    <a:pt x="4754" y="36"/>
                  </a:lnTo>
                  <a:lnTo>
                    <a:pt x="4883" y="42"/>
                  </a:lnTo>
                  <a:lnTo>
                    <a:pt x="5013" y="48"/>
                  </a:lnTo>
                  <a:lnTo>
                    <a:pt x="5142" y="54"/>
                  </a:lnTo>
                  <a:lnTo>
                    <a:pt x="5267" y="60"/>
                  </a:lnTo>
                  <a:lnTo>
                    <a:pt x="5388" y="68"/>
                  </a:lnTo>
                  <a:lnTo>
                    <a:pt x="5506" y="75"/>
                  </a:lnTo>
                  <a:lnTo>
                    <a:pt x="5550" y="75"/>
                  </a:lnTo>
                  <a:lnTo>
                    <a:pt x="5597" y="81"/>
                  </a:lnTo>
                  <a:lnTo>
                    <a:pt x="5651" y="87"/>
                  </a:lnTo>
                  <a:lnTo>
                    <a:pt x="5711" y="97"/>
                  </a:lnTo>
                  <a:lnTo>
                    <a:pt x="5774" y="113"/>
                  </a:lnTo>
                  <a:lnTo>
                    <a:pt x="5844" y="137"/>
                  </a:lnTo>
                  <a:lnTo>
                    <a:pt x="5916" y="167"/>
                  </a:lnTo>
                  <a:lnTo>
                    <a:pt x="5989" y="207"/>
                  </a:lnTo>
                  <a:lnTo>
                    <a:pt x="6067" y="256"/>
                  </a:lnTo>
                  <a:lnTo>
                    <a:pt x="6142" y="318"/>
                  </a:lnTo>
                  <a:lnTo>
                    <a:pt x="6218" y="393"/>
                  </a:lnTo>
                  <a:lnTo>
                    <a:pt x="6258" y="443"/>
                  </a:lnTo>
                  <a:lnTo>
                    <a:pt x="6293" y="497"/>
                  </a:lnTo>
                  <a:lnTo>
                    <a:pt x="6327" y="556"/>
                  </a:lnTo>
                  <a:lnTo>
                    <a:pt x="6355" y="618"/>
                  </a:lnTo>
                  <a:lnTo>
                    <a:pt x="6381" y="681"/>
                  </a:lnTo>
                  <a:lnTo>
                    <a:pt x="6405" y="745"/>
                  </a:lnTo>
                  <a:lnTo>
                    <a:pt x="6425" y="807"/>
                  </a:lnTo>
                  <a:lnTo>
                    <a:pt x="6441" y="868"/>
                  </a:lnTo>
                  <a:lnTo>
                    <a:pt x="6455" y="926"/>
                  </a:lnTo>
                  <a:lnTo>
                    <a:pt x="6467" y="977"/>
                  </a:lnTo>
                  <a:lnTo>
                    <a:pt x="6476" y="1023"/>
                  </a:lnTo>
                  <a:lnTo>
                    <a:pt x="6482" y="1063"/>
                  </a:lnTo>
                  <a:lnTo>
                    <a:pt x="6488" y="1095"/>
                  </a:lnTo>
                  <a:lnTo>
                    <a:pt x="6490" y="1116"/>
                  </a:lnTo>
                  <a:lnTo>
                    <a:pt x="6492" y="1126"/>
                  </a:lnTo>
                  <a:lnTo>
                    <a:pt x="6492" y="1134"/>
                  </a:lnTo>
                  <a:lnTo>
                    <a:pt x="6494" y="1154"/>
                  </a:lnTo>
                  <a:lnTo>
                    <a:pt x="6498" y="1186"/>
                  </a:lnTo>
                  <a:lnTo>
                    <a:pt x="6502" y="1228"/>
                  </a:lnTo>
                  <a:lnTo>
                    <a:pt x="6506" y="1279"/>
                  </a:lnTo>
                  <a:lnTo>
                    <a:pt x="6512" y="1339"/>
                  </a:lnTo>
                  <a:lnTo>
                    <a:pt x="6518" y="1408"/>
                  </a:lnTo>
                  <a:lnTo>
                    <a:pt x="6524" y="1482"/>
                  </a:lnTo>
                  <a:lnTo>
                    <a:pt x="6530" y="1563"/>
                  </a:lnTo>
                  <a:lnTo>
                    <a:pt x="6536" y="1651"/>
                  </a:lnTo>
                  <a:lnTo>
                    <a:pt x="6542" y="1742"/>
                  </a:lnTo>
                  <a:lnTo>
                    <a:pt x="6548" y="1838"/>
                  </a:lnTo>
                  <a:lnTo>
                    <a:pt x="6552" y="1937"/>
                  </a:lnTo>
                  <a:lnTo>
                    <a:pt x="6554" y="2036"/>
                  </a:lnTo>
                  <a:lnTo>
                    <a:pt x="6556" y="2140"/>
                  </a:lnTo>
                  <a:lnTo>
                    <a:pt x="6558" y="2241"/>
                  </a:lnTo>
                  <a:lnTo>
                    <a:pt x="6558" y="2755"/>
                  </a:lnTo>
                  <a:lnTo>
                    <a:pt x="6556" y="2859"/>
                  </a:lnTo>
                  <a:lnTo>
                    <a:pt x="6554" y="2964"/>
                  </a:lnTo>
                  <a:lnTo>
                    <a:pt x="6552" y="3065"/>
                  </a:lnTo>
                  <a:lnTo>
                    <a:pt x="6548" y="3165"/>
                  </a:lnTo>
                  <a:lnTo>
                    <a:pt x="6542" y="3260"/>
                  </a:lnTo>
                  <a:lnTo>
                    <a:pt x="6536" y="3353"/>
                  </a:lnTo>
                  <a:lnTo>
                    <a:pt x="6530" y="3441"/>
                  </a:lnTo>
                  <a:lnTo>
                    <a:pt x="6524" y="3522"/>
                  </a:lnTo>
                  <a:lnTo>
                    <a:pt x="6518" y="3598"/>
                  </a:lnTo>
                  <a:lnTo>
                    <a:pt x="6512" y="3665"/>
                  </a:lnTo>
                  <a:lnTo>
                    <a:pt x="6506" y="3725"/>
                  </a:lnTo>
                  <a:lnTo>
                    <a:pt x="6502" y="3775"/>
                  </a:lnTo>
                  <a:lnTo>
                    <a:pt x="6498" y="3814"/>
                  </a:lnTo>
                  <a:lnTo>
                    <a:pt x="6494" y="3846"/>
                  </a:lnTo>
                  <a:lnTo>
                    <a:pt x="6492" y="3864"/>
                  </a:lnTo>
                  <a:lnTo>
                    <a:pt x="6492" y="3870"/>
                  </a:lnTo>
                  <a:lnTo>
                    <a:pt x="6490" y="3880"/>
                  </a:lnTo>
                  <a:lnTo>
                    <a:pt x="6488" y="3902"/>
                  </a:lnTo>
                  <a:lnTo>
                    <a:pt x="6482" y="3933"/>
                  </a:lnTo>
                  <a:lnTo>
                    <a:pt x="6476" y="3975"/>
                  </a:lnTo>
                  <a:lnTo>
                    <a:pt x="6467" y="4021"/>
                  </a:lnTo>
                  <a:lnTo>
                    <a:pt x="6455" y="4075"/>
                  </a:lnTo>
                  <a:lnTo>
                    <a:pt x="6441" y="4134"/>
                  </a:lnTo>
                  <a:lnTo>
                    <a:pt x="6423" y="4196"/>
                  </a:lnTo>
                  <a:lnTo>
                    <a:pt x="6403" y="4259"/>
                  </a:lnTo>
                  <a:lnTo>
                    <a:pt x="6379" y="4325"/>
                  </a:lnTo>
                  <a:lnTo>
                    <a:pt x="6351" y="4388"/>
                  </a:lnTo>
                  <a:lnTo>
                    <a:pt x="6321" y="4450"/>
                  </a:lnTo>
                  <a:lnTo>
                    <a:pt x="6288" y="4510"/>
                  </a:lnTo>
                  <a:lnTo>
                    <a:pt x="6250" y="4565"/>
                  </a:lnTo>
                  <a:lnTo>
                    <a:pt x="6208" y="4615"/>
                  </a:lnTo>
                  <a:lnTo>
                    <a:pt x="6140" y="4682"/>
                  </a:lnTo>
                  <a:lnTo>
                    <a:pt x="6073" y="4740"/>
                  </a:lnTo>
                  <a:lnTo>
                    <a:pt x="6005" y="4788"/>
                  </a:lnTo>
                  <a:lnTo>
                    <a:pt x="5939" y="4827"/>
                  </a:lnTo>
                  <a:lnTo>
                    <a:pt x="5874" y="4857"/>
                  </a:lnTo>
                  <a:lnTo>
                    <a:pt x="5808" y="4881"/>
                  </a:lnTo>
                  <a:lnTo>
                    <a:pt x="5746" y="4899"/>
                  </a:lnTo>
                  <a:lnTo>
                    <a:pt x="5689" y="4913"/>
                  </a:lnTo>
                  <a:lnTo>
                    <a:pt x="5635" y="4921"/>
                  </a:lnTo>
                  <a:lnTo>
                    <a:pt x="5583" y="4927"/>
                  </a:lnTo>
                  <a:lnTo>
                    <a:pt x="5540" y="4931"/>
                  </a:lnTo>
                  <a:lnTo>
                    <a:pt x="5506" y="4931"/>
                  </a:lnTo>
                  <a:lnTo>
                    <a:pt x="5388" y="4943"/>
                  </a:lnTo>
                  <a:lnTo>
                    <a:pt x="5267" y="4955"/>
                  </a:lnTo>
                  <a:lnTo>
                    <a:pt x="5140" y="4965"/>
                  </a:lnTo>
                  <a:lnTo>
                    <a:pt x="5013" y="4974"/>
                  </a:lnTo>
                  <a:lnTo>
                    <a:pt x="4883" y="4982"/>
                  </a:lnTo>
                  <a:lnTo>
                    <a:pt x="4752" y="4990"/>
                  </a:lnTo>
                  <a:lnTo>
                    <a:pt x="4623" y="4996"/>
                  </a:lnTo>
                  <a:lnTo>
                    <a:pt x="4493" y="5002"/>
                  </a:lnTo>
                  <a:lnTo>
                    <a:pt x="4366" y="5006"/>
                  </a:lnTo>
                  <a:lnTo>
                    <a:pt x="4241" y="5012"/>
                  </a:lnTo>
                  <a:lnTo>
                    <a:pt x="4119" y="5016"/>
                  </a:lnTo>
                  <a:lnTo>
                    <a:pt x="4004" y="5018"/>
                  </a:lnTo>
                  <a:lnTo>
                    <a:pt x="3893" y="5022"/>
                  </a:lnTo>
                  <a:lnTo>
                    <a:pt x="3789" y="5024"/>
                  </a:lnTo>
                  <a:lnTo>
                    <a:pt x="3692" y="5026"/>
                  </a:lnTo>
                  <a:lnTo>
                    <a:pt x="3602" y="5026"/>
                  </a:lnTo>
                  <a:lnTo>
                    <a:pt x="3521" y="5028"/>
                  </a:lnTo>
                  <a:lnTo>
                    <a:pt x="3449" y="5028"/>
                  </a:lnTo>
                  <a:lnTo>
                    <a:pt x="3389" y="5028"/>
                  </a:lnTo>
                  <a:lnTo>
                    <a:pt x="3342" y="5030"/>
                  </a:lnTo>
                  <a:lnTo>
                    <a:pt x="3306" y="5030"/>
                  </a:lnTo>
                  <a:lnTo>
                    <a:pt x="3282" y="5030"/>
                  </a:lnTo>
                  <a:lnTo>
                    <a:pt x="3274" y="5030"/>
                  </a:lnTo>
                  <a:lnTo>
                    <a:pt x="3258" y="5030"/>
                  </a:lnTo>
                  <a:lnTo>
                    <a:pt x="3230" y="5028"/>
                  </a:lnTo>
                  <a:lnTo>
                    <a:pt x="3189" y="5028"/>
                  </a:lnTo>
                  <a:lnTo>
                    <a:pt x="3135" y="5028"/>
                  </a:lnTo>
                  <a:lnTo>
                    <a:pt x="3071" y="5026"/>
                  </a:lnTo>
                  <a:lnTo>
                    <a:pt x="2998" y="5026"/>
                  </a:lnTo>
                  <a:lnTo>
                    <a:pt x="2916" y="5024"/>
                  </a:lnTo>
                  <a:lnTo>
                    <a:pt x="2826" y="5022"/>
                  </a:lnTo>
                  <a:lnTo>
                    <a:pt x="2729" y="5020"/>
                  </a:lnTo>
                  <a:lnTo>
                    <a:pt x="2628" y="5018"/>
                  </a:lnTo>
                  <a:lnTo>
                    <a:pt x="2520" y="5016"/>
                  </a:lnTo>
                  <a:lnTo>
                    <a:pt x="2411" y="5014"/>
                  </a:lnTo>
                  <a:lnTo>
                    <a:pt x="2297" y="5012"/>
                  </a:lnTo>
                  <a:lnTo>
                    <a:pt x="2182" y="5008"/>
                  </a:lnTo>
                  <a:lnTo>
                    <a:pt x="2067" y="5006"/>
                  </a:lnTo>
                  <a:lnTo>
                    <a:pt x="1953" y="5002"/>
                  </a:lnTo>
                  <a:lnTo>
                    <a:pt x="1840" y="4998"/>
                  </a:lnTo>
                  <a:lnTo>
                    <a:pt x="1729" y="4996"/>
                  </a:lnTo>
                  <a:lnTo>
                    <a:pt x="1621" y="4992"/>
                  </a:lnTo>
                  <a:lnTo>
                    <a:pt x="1518" y="4988"/>
                  </a:lnTo>
                  <a:lnTo>
                    <a:pt x="1420" y="4982"/>
                  </a:lnTo>
                  <a:lnTo>
                    <a:pt x="1331" y="4978"/>
                  </a:lnTo>
                  <a:lnTo>
                    <a:pt x="1247" y="4974"/>
                  </a:lnTo>
                  <a:lnTo>
                    <a:pt x="1172" y="4969"/>
                  </a:lnTo>
                  <a:lnTo>
                    <a:pt x="1106" y="4965"/>
                  </a:lnTo>
                  <a:lnTo>
                    <a:pt x="1076" y="4957"/>
                  </a:lnTo>
                  <a:lnTo>
                    <a:pt x="1048" y="4953"/>
                  </a:lnTo>
                  <a:lnTo>
                    <a:pt x="1018" y="4953"/>
                  </a:lnTo>
                  <a:lnTo>
                    <a:pt x="969" y="4947"/>
                  </a:lnTo>
                  <a:lnTo>
                    <a:pt x="913" y="4939"/>
                  </a:lnTo>
                  <a:lnTo>
                    <a:pt x="855" y="4929"/>
                  </a:lnTo>
                  <a:lnTo>
                    <a:pt x="796" y="4915"/>
                  </a:lnTo>
                  <a:lnTo>
                    <a:pt x="732" y="4895"/>
                  </a:lnTo>
                  <a:lnTo>
                    <a:pt x="666" y="4871"/>
                  </a:lnTo>
                  <a:lnTo>
                    <a:pt x="601" y="4841"/>
                  </a:lnTo>
                  <a:lnTo>
                    <a:pt x="535" y="4804"/>
                  </a:lnTo>
                  <a:lnTo>
                    <a:pt x="467" y="4758"/>
                  </a:lnTo>
                  <a:lnTo>
                    <a:pt x="404" y="4702"/>
                  </a:lnTo>
                  <a:lnTo>
                    <a:pt x="340" y="4637"/>
                  </a:lnTo>
                  <a:lnTo>
                    <a:pt x="300" y="4587"/>
                  </a:lnTo>
                  <a:lnTo>
                    <a:pt x="265" y="4531"/>
                  </a:lnTo>
                  <a:lnTo>
                    <a:pt x="231" y="4474"/>
                  </a:lnTo>
                  <a:lnTo>
                    <a:pt x="203" y="4412"/>
                  </a:lnTo>
                  <a:lnTo>
                    <a:pt x="175" y="4349"/>
                  </a:lnTo>
                  <a:lnTo>
                    <a:pt x="153" y="4285"/>
                  </a:lnTo>
                  <a:lnTo>
                    <a:pt x="133" y="4222"/>
                  </a:lnTo>
                  <a:lnTo>
                    <a:pt x="117" y="4162"/>
                  </a:lnTo>
                  <a:lnTo>
                    <a:pt x="101" y="4104"/>
                  </a:lnTo>
                  <a:lnTo>
                    <a:pt x="90" y="4053"/>
                  </a:lnTo>
                  <a:lnTo>
                    <a:pt x="82" y="4005"/>
                  </a:lnTo>
                  <a:lnTo>
                    <a:pt x="74" y="3965"/>
                  </a:lnTo>
                  <a:lnTo>
                    <a:pt x="70" y="3935"/>
                  </a:lnTo>
                  <a:lnTo>
                    <a:pt x="66" y="3914"/>
                  </a:lnTo>
                  <a:lnTo>
                    <a:pt x="66" y="3904"/>
                  </a:lnTo>
                  <a:lnTo>
                    <a:pt x="66" y="3896"/>
                  </a:lnTo>
                  <a:lnTo>
                    <a:pt x="64" y="3874"/>
                  </a:lnTo>
                  <a:lnTo>
                    <a:pt x="60" y="3842"/>
                  </a:lnTo>
                  <a:lnTo>
                    <a:pt x="56" y="3800"/>
                  </a:lnTo>
                  <a:lnTo>
                    <a:pt x="50" y="3751"/>
                  </a:lnTo>
                  <a:lnTo>
                    <a:pt x="46" y="3689"/>
                  </a:lnTo>
                  <a:lnTo>
                    <a:pt x="40" y="3622"/>
                  </a:lnTo>
                  <a:lnTo>
                    <a:pt x="34" y="3546"/>
                  </a:lnTo>
                  <a:lnTo>
                    <a:pt x="26" y="3465"/>
                  </a:lnTo>
                  <a:lnTo>
                    <a:pt x="20" y="3377"/>
                  </a:lnTo>
                  <a:lnTo>
                    <a:pt x="16" y="3286"/>
                  </a:lnTo>
                  <a:lnTo>
                    <a:pt x="10" y="3190"/>
                  </a:lnTo>
                  <a:lnTo>
                    <a:pt x="6" y="3093"/>
                  </a:lnTo>
                  <a:lnTo>
                    <a:pt x="2" y="2992"/>
                  </a:lnTo>
                  <a:lnTo>
                    <a:pt x="0" y="2891"/>
                  </a:lnTo>
                  <a:lnTo>
                    <a:pt x="0" y="2787"/>
                  </a:lnTo>
                  <a:lnTo>
                    <a:pt x="0" y="2275"/>
                  </a:lnTo>
                  <a:lnTo>
                    <a:pt x="0" y="2169"/>
                  </a:lnTo>
                  <a:lnTo>
                    <a:pt x="2" y="2066"/>
                  </a:lnTo>
                  <a:lnTo>
                    <a:pt x="6" y="1965"/>
                  </a:lnTo>
                  <a:lnTo>
                    <a:pt x="10" y="1865"/>
                  </a:lnTo>
                  <a:lnTo>
                    <a:pt x="16" y="1768"/>
                  </a:lnTo>
                  <a:lnTo>
                    <a:pt x="20" y="1677"/>
                  </a:lnTo>
                  <a:lnTo>
                    <a:pt x="26" y="1589"/>
                  </a:lnTo>
                  <a:lnTo>
                    <a:pt x="34" y="1508"/>
                  </a:lnTo>
                  <a:lnTo>
                    <a:pt x="40" y="1432"/>
                  </a:lnTo>
                  <a:lnTo>
                    <a:pt x="46" y="1365"/>
                  </a:lnTo>
                  <a:lnTo>
                    <a:pt x="50" y="1305"/>
                  </a:lnTo>
                  <a:lnTo>
                    <a:pt x="56" y="1256"/>
                  </a:lnTo>
                  <a:lnTo>
                    <a:pt x="60" y="1214"/>
                  </a:lnTo>
                  <a:lnTo>
                    <a:pt x="64" y="1184"/>
                  </a:lnTo>
                  <a:lnTo>
                    <a:pt x="66" y="1166"/>
                  </a:lnTo>
                  <a:lnTo>
                    <a:pt x="66" y="1158"/>
                  </a:lnTo>
                  <a:lnTo>
                    <a:pt x="66" y="1148"/>
                  </a:lnTo>
                  <a:lnTo>
                    <a:pt x="70" y="1126"/>
                  </a:lnTo>
                  <a:lnTo>
                    <a:pt x="74" y="1095"/>
                  </a:lnTo>
                  <a:lnTo>
                    <a:pt x="82" y="1055"/>
                  </a:lnTo>
                  <a:lnTo>
                    <a:pt x="91" y="1007"/>
                  </a:lnTo>
                  <a:lnTo>
                    <a:pt x="103" y="954"/>
                  </a:lnTo>
                  <a:lnTo>
                    <a:pt x="117" y="896"/>
                  </a:lnTo>
                  <a:lnTo>
                    <a:pt x="135" y="834"/>
                  </a:lnTo>
                  <a:lnTo>
                    <a:pt x="155" y="771"/>
                  </a:lnTo>
                  <a:lnTo>
                    <a:pt x="179" y="705"/>
                  </a:lnTo>
                  <a:lnTo>
                    <a:pt x="207" y="642"/>
                  </a:lnTo>
                  <a:lnTo>
                    <a:pt x="237" y="578"/>
                  </a:lnTo>
                  <a:lnTo>
                    <a:pt x="271" y="518"/>
                  </a:lnTo>
                  <a:lnTo>
                    <a:pt x="308" y="465"/>
                  </a:lnTo>
                  <a:lnTo>
                    <a:pt x="350" y="415"/>
                  </a:lnTo>
                  <a:lnTo>
                    <a:pt x="418" y="346"/>
                  </a:lnTo>
                  <a:lnTo>
                    <a:pt x="483" y="288"/>
                  </a:lnTo>
                  <a:lnTo>
                    <a:pt x="551" y="240"/>
                  </a:lnTo>
                  <a:lnTo>
                    <a:pt x="619" y="203"/>
                  </a:lnTo>
                  <a:lnTo>
                    <a:pt x="684" y="171"/>
                  </a:lnTo>
                  <a:lnTo>
                    <a:pt x="748" y="147"/>
                  </a:lnTo>
                  <a:lnTo>
                    <a:pt x="810" y="129"/>
                  </a:lnTo>
                  <a:lnTo>
                    <a:pt x="869" y="117"/>
                  </a:lnTo>
                  <a:lnTo>
                    <a:pt x="923" y="107"/>
                  </a:lnTo>
                  <a:lnTo>
                    <a:pt x="973" y="101"/>
                  </a:lnTo>
                  <a:lnTo>
                    <a:pt x="1018" y="97"/>
                  </a:lnTo>
                  <a:lnTo>
                    <a:pt x="1050" y="97"/>
                  </a:lnTo>
                  <a:lnTo>
                    <a:pt x="1168" y="87"/>
                  </a:lnTo>
                  <a:lnTo>
                    <a:pt x="1289" y="77"/>
                  </a:lnTo>
                  <a:lnTo>
                    <a:pt x="1412" y="68"/>
                  </a:lnTo>
                  <a:lnTo>
                    <a:pt x="1540" y="60"/>
                  </a:lnTo>
                  <a:lnTo>
                    <a:pt x="1669" y="52"/>
                  </a:lnTo>
                  <a:lnTo>
                    <a:pt x="1798" y="44"/>
                  </a:lnTo>
                  <a:lnTo>
                    <a:pt x="1927" y="38"/>
                  </a:lnTo>
                  <a:lnTo>
                    <a:pt x="2057" y="32"/>
                  </a:lnTo>
                  <a:lnTo>
                    <a:pt x="2184" y="26"/>
                  </a:lnTo>
                  <a:lnTo>
                    <a:pt x="2307" y="22"/>
                  </a:lnTo>
                  <a:lnTo>
                    <a:pt x="2429" y="18"/>
                  </a:lnTo>
                  <a:lnTo>
                    <a:pt x="2544" y="14"/>
                  </a:lnTo>
                  <a:lnTo>
                    <a:pt x="2655" y="12"/>
                  </a:lnTo>
                  <a:lnTo>
                    <a:pt x="2759" y="8"/>
                  </a:lnTo>
                  <a:lnTo>
                    <a:pt x="2856" y="6"/>
                  </a:lnTo>
                  <a:lnTo>
                    <a:pt x="2946" y="4"/>
                  </a:lnTo>
                  <a:lnTo>
                    <a:pt x="3025" y="4"/>
                  </a:lnTo>
                  <a:lnTo>
                    <a:pt x="3097" y="2"/>
                  </a:lnTo>
                  <a:lnTo>
                    <a:pt x="3157" y="2"/>
                  </a:lnTo>
                  <a:lnTo>
                    <a:pt x="3206" y="0"/>
                  </a:lnTo>
                  <a:lnTo>
                    <a:pt x="3242" y="0"/>
                  </a:lnTo>
                  <a:lnTo>
                    <a:pt x="3264" y="0"/>
                  </a:lnTo>
                  <a:lnTo>
                    <a:pt x="3274"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91" name="Freeform 25">
              <a:extLst>
                <a:ext uri="{FF2B5EF4-FFF2-40B4-BE49-F238E27FC236}">
                  <a16:creationId xmlns:a16="http://schemas.microsoft.com/office/drawing/2014/main" id="{C61E1D62-F83E-B88E-E052-06C4F66CA77E}"/>
                </a:ext>
              </a:extLst>
            </p:cNvPr>
            <p:cNvSpPr>
              <a:spLocks noEditPoints="1"/>
            </p:cNvSpPr>
            <p:nvPr/>
          </p:nvSpPr>
          <p:spPr bwMode="auto">
            <a:xfrm>
              <a:off x="5325063" y="2405228"/>
              <a:ext cx="164382" cy="175522"/>
            </a:xfrm>
            <a:custGeom>
              <a:avLst/>
              <a:gdLst>
                <a:gd name="T0" fmla="*/ 219 w 2299"/>
                <a:gd name="T1" fmla="*/ 300 h 2597"/>
                <a:gd name="T2" fmla="*/ 219 w 2299"/>
                <a:gd name="T3" fmla="*/ 2303 h 2597"/>
                <a:gd name="T4" fmla="*/ 1971 w 2299"/>
                <a:gd name="T5" fmla="*/ 1329 h 2597"/>
                <a:gd name="T6" fmla="*/ 219 w 2299"/>
                <a:gd name="T7" fmla="*/ 300 h 2597"/>
                <a:gd name="T8" fmla="*/ 109 w 2299"/>
                <a:gd name="T9" fmla="*/ 0 h 2597"/>
                <a:gd name="T10" fmla="*/ 139 w 2299"/>
                <a:gd name="T11" fmla="*/ 4 h 2597"/>
                <a:gd name="T12" fmla="*/ 165 w 2299"/>
                <a:gd name="T13" fmla="*/ 16 h 2597"/>
                <a:gd name="T14" fmla="*/ 2246 w 2299"/>
                <a:gd name="T15" fmla="*/ 1230 h 2597"/>
                <a:gd name="T16" fmla="*/ 2267 w 2299"/>
                <a:gd name="T17" fmla="*/ 1250 h 2597"/>
                <a:gd name="T18" fmla="*/ 2285 w 2299"/>
                <a:gd name="T19" fmla="*/ 1272 h 2597"/>
                <a:gd name="T20" fmla="*/ 2295 w 2299"/>
                <a:gd name="T21" fmla="*/ 1298 h 2597"/>
                <a:gd name="T22" fmla="*/ 2299 w 2299"/>
                <a:gd name="T23" fmla="*/ 1329 h 2597"/>
                <a:gd name="T24" fmla="*/ 2295 w 2299"/>
                <a:gd name="T25" fmla="*/ 1359 h 2597"/>
                <a:gd name="T26" fmla="*/ 2285 w 2299"/>
                <a:gd name="T27" fmla="*/ 1387 h 2597"/>
                <a:gd name="T28" fmla="*/ 2267 w 2299"/>
                <a:gd name="T29" fmla="*/ 1409 h 2597"/>
                <a:gd name="T30" fmla="*/ 2246 w 2299"/>
                <a:gd name="T31" fmla="*/ 1427 h 2597"/>
                <a:gd name="T32" fmla="*/ 165 w 2299"/>
                <a:gd name="T33" fmla="*/ 2587 h 2597"/>
                <a:gd name="T34" fmla="*/ 145 w 2299"/>
                <a:gd name="T35" fmla="*/ 2595 h 2597"/>
                <a:gd name="T36" fmla="*/ 129 w 2299"/>
                <a:gd name="T37" fmla="*/ 2597 h 2597"/>
                <a:gd name="T38" fmla="*/ 109 w 2299"/>
                <a:gd name="T39" fmla="*/ 2597 h 2597"/>
                <a:gd name="T40" fmla="*/ 91 w 2299"/>
                <a:gd name="T41" fmla="*/ 2597 h 2597"/>
                <a:gd name="T42" fmla="*/ 73 w 2299"/>
                <a:gd name="T43" fmla="*/ 2595 h 2597"/>
                <a:gd name="T44" fmla="*/ 56 w 2299"/>
                <a:gd name="T45" fmla="*/ 2587 h 2597"/>
                <a:gd name="T46" fmla="*/ 34 w 2299"/>
                <a:gd name="T47" fmla="*/ 2567 h 2597"/>
                <a:gd name="T48" fmla="*/ 16 w 2299"/>
                <a:gd name="T49" fmla="*/ 2545 h 2597"/>
                <a:gd name="T50" fmla="*/ 4 w 2299"/>
                <a:gd name="T51" fmla="*/ 2519 h 2597"/>
                <a:gd name="T52" fmla="*/ 0 w 2299"/>
                <a:gd name="T53" fmla="*/ 2488 h 2597"/>
                <a:gd name="T54" fmla="*/ 0 w 2299"/>
                <a:gd name="T55" fmla="*/ 115 h 2597"/>
                <a:gd name="T56" fmla="*/ 4 w 2299"/>
                <a:gd name="T57" fmla="*/ 84 h 2597"/>
                <a:gd name="T58" fmla="*/ 16 w 2299"/>
                <a:gd name="T59" fmla="*/ 58 h 2597"/>
                <a:gd name="T60" fmla="*/ 34 w 2299"/>
                <a:gd name="T61" fmla="*/ 36 h 2597"/>
                <a:gd name="T62" fmla="*/ 56 w 2299"/>
                <a:gd name="T63" fmla="*/ 16 h 2597"/>
                <a:gd name="T64" fmla="*/ 81 w 2299"/>
                <a:gd name="T65" fmla="*/ 4 h 2597"/>
                <a:gd name="T66" fmla="*/ 109 w 2299"/>
                <a:gd name="T67" fmla="*/ 0 h 25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299" h="2597">
                  <a:moveTo>
                    <a:pt x="219" y="300"/>
                  </a:moveTo>
                  <a:lnTo>
                    <a:pt x="219" y="2303"/>
                  </a:lnTo>
                  <a:lnTo>
                    <a:pt x="1971" y="1329"/>
                  </a:lnTo>
                  <a:lnTo>
                    <a:pt x="219" y="300"/>
                  </a:lnTo>
                  <a:close/>
                  <a:moveTo>
                    <a:pt x="109" y="0"/>
                  </a:moveTo>
                  <a:lnTo>
                    <a:pt x="139" y="4"/>
                  </a:lnTo>
                  <a:lnTo>
                    <a:pt x="165" y="16"/>
                  </a:lnTo>
                  <a:lnTo>
                    <a:pt x="2246" y="1230"/>
                  </a:lnTo>
                  <a:lnTo>
                    <a:pt x="2267" y="1250"/>
                  </a:lnTo>
                  <a:lnTo>
                    <a:pt x="2285" y="1272"/>
                  </a:lnTo>
                  <a:lnTo>
                    <a:pt x="2295" y="1298"/>
                  </a:lnTo>
                  <a:lnTo>
                    <a:pt x="2299" y="1329"/>
                  </a:lnTo>
                  <a:lnTo>
                    <a:pt x="2295" y="1359"/>
                  </a:lnTo>
                  <a:lnTo>
                    <a:pt x="2285" y="1387"/>
                  </a:lnTo>
                  <a:lnTo>
                    <a:pt x="2267" y="1409"/>
                  </a:lnTo>
                  <a:lnTo>
                    <a:pt x="2246" y="1427"/>
                  </a:lnTo>
                  <a:lnTo>
                    <a:pt x="165" y="2587"/>
                  </a:lnTo>
                  <a:lnTo>
                    <a:pt x="145" y="2595"/>
                  </a:lnTo>
                  <a:lnTo>
                    <a:pt x="129" y="2597"/>
                  </a:lnTo>
                  <a:lnTo>
                    <a:pt x="109" y="2597"/>
                  </a:lnTo>
                  <a:lnTo>
                    <a:pt x="91" y="2597"/>
                  </a:lnTo>
                  <a:lnTo>
                    <a:pt x="73" y="2595"/>
                  </a:lnTo>
                  <a:lnTo>
                    <a:pt x="56" y="2587"/>
                  </a:lnTo>
                  <a:lnTo>
                    <a:pt x="34" y="2567"/>
                  </a:lnTo>
                  <a:lnTo>
                    <a:pt x="16" y="2545"/>
                  </a:lnTo>
                  <a:lnTo>
                    <a:pt x="4" y="2519"/>
                  </a:lnTo>
                  <a:lnTo>
                    <a:pt x="0" y="2488"/>
                  </a:lnTo>
                  <a:lnTo>
                    <a:pt x="0" y="115"/>
                  </a:lnTo>
                  <a:lnTo>
                    <a:pt x="4" y="84"/>
                  </a:lnTo>
                  <a:lnTo>
                    <a:pt x="16" y="58"/>
                  </a:lnTo>
                  <a:lnTo>
                    <a:pt x="34" y="36"/>
                  </a:lnTo>
                  <a:lnTo>
                    <a:pt x="56" y="16"/>
                  </a:lnTo>
                  <a:lnTo>
                    <a:pt x="81" y="4"/>
                  </a:lnTo>
                  <a:lnTo>
                    <a:pt x="109"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black"/>
                </a:solidFill>
                <a:effectLst/>
                <a:uLnTx/>
                <a:uFillTx/>
                <a:latin typeface="Arial"/>
                <a:ea typeface="+mn-ea"/>
                <a:cs typeface="+mn-cs"/>
              </a:endParaRPr>
            </a:p>
          </p:txBody>
        </p:sp>
      </p:grpSp>
      <p:grpSp>
        <p:nvGrpSpPr>
          <p:cNvPr id="92" name="Group 91">
            <a:extLst>
              <a:ext uri="{FF2B5EF4-FFF2-40B4-BE49-F238E27FC236}">
                <a16:creationId xmlns:a16="http://schemas.microsoft.com/office/drawing/2014/main" id="{A576BEB8-03D9-889A-CB21-371F9A58A116}"/>
              </a:ext>
            </a:extLst>
          </p:cNvPr>
          <p:cNvGrpSpPr/>
          <p:nvPr/>
        </p:nvGrpSpPr>
        <p:grpSpPr>
          <a:xfrm>
            <a:off x="9404199" y="1865206"/>
            <a:ext cx="414770" cy="380184"/>
            <a:chOff x="9414555" y="2268033"/>
            <a:chExt cx="414770" cy="380184"/>
          </a:xfrm>
        </p:grpSpPr>
        <p:sp>
          <p:nvSpPr>
            <p:cNvPr id="93" name="Freeform 67">
              <a:extLst>
                <a:ext uri="{FF2B5EF4-FFF2-40B4-BE49-F238E27FC236}">
                  <a16:creationId xmlns:a16="http://schemas.microsoft.com/office/drawing/2014/main" id="{14DBAF38-3A71-CF74-C9EA-7306DC1FDBD4}"/>
                </a:ext>
              </a:extLst>
            </p:cNvPr>
            <p:cNvSpPr>
              <a:spLocks/>
            </p:cNvSpPr>
            <p:nvPr/>
          </p:nvSpPr>
          <p:spPr bwMode="auto">
            <a:xfrm>
              <a:off x="9744195" y="2294465"/>
              <a:ext cx="14041" cy="14242"/>
            </a:xfrm>
            <a:custGeom>
              <a:avLst/>
              <a:gdLst>
                <a:gd name="T0" fmla="*/ 112 w 223"/>
                <a:gd name="T1" fmla="*/ 0 h 223"/>
                <a:gd name="T2" fmla="*/ 148 w 223"/>
                <a:gd name="T3" fmla="*/ 6 h 223"/>
                <a:gd name="T4" fmla="*/ 177 w 223"/>
                <a:gd name="T5" fmla="*/ 22 h 223"/>
                <a:gd name="T6" fmla="*/ 201 w 223"/>
                <a:gd name="T7" fmla="*/ 46 h 223"/>
                <a:gd name="T8" fmla="*/ 217 w 223"/>
                <a:gd name="T9" fmla="*/ 76 h 223"/>
                <a:gd name="T10" fmla="*/ 223 w 223"/>
                <a:gd name="T11" fmla="*/ 112 h 223"/>
                <a:gd name="T12" fmla="*/ 217 w 223"/>
                <a:gd name="T13" fmla="*/ 148 h 223"/>
                <a:gd name="T14" fmla="*/ 201 w 223"/>
                <a:gd name="T15" fmla="*/ 177 h 223"/>
                <a:gd name="T16" fmla="*/ 177 w 223"/>
                <a:gd name="T17" fmla="*/ 201 h 223"/>
                <a:gd name="T18" fmla="*/ 148 w 223"/>
                <a:gd name="T19" fmla="*/ 217 h 223"/>
                <a:gd name="T20" fmla="*/ 112 w 223"/>
                <a:gd name="T21" fmla="*/ 223 h 223"/>
                <a:gd name="T22" fmla="*/ 76 w 223"/>
                <a:gd name="T23" fmla="*/ 217 h 223"/>
                <a:gd name="T24" fmla="*/ 46 w 223"/>
                <a:gd name="T25" fmla="*/ 201 h 223"/>
                <a:gd name="T26" fmla="*/ 22 w 223"/>
                <a:gd name="T27" fmla="*/ 177 h 223"/>
                <a:gd name="T28" fmla="*/ 6 w 223"/>
                <a:gd name="T29" fmla="*/ 148 h 223"/>
                <a:gd name="T30" fmla="*/ 0 w 223"/>
                <a:gd name="T31" fmla="*/ 112 h 223"/>
                <a:gd name="T32" fmla="*/ 6 w 223"/>
                <a:gd name="T33" fmla="*/ 76 h 223"/>
                <a:gd name="T34" fmla="*/ 22 w 223"/>
                <a:gd name="T35" fmla="*/ 46 h 223"/>
                <a:gd name="T36" fmla="*/ 46 w 223"/>
                <a:gd name="T37" fmla="*/ 22 h 223"/>
                <a:gd name="T38" fmla="*/ 76 w 223"/>
                <a:gd name="T39" fmla="*/ 6 h 223"/>
                <a:gd name="T40" fmla="*/ 112 w 223"/>
                <a:gd name="T41" fmla="*/ 0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23" h="223">
                  <a:moveTo>
                    <a:pt x="112" y="0"/>
                  </a:moveTo>
                  <a:lnTo>
                    <a:pt x="148" y="6"/>
                  </a:lnTo>
                  <a:lnTo>
                    <a:pt x="177" y="22"/>
                  </a:lnTo>
                  <a:lnTo>
                    <a:pt x="201" y="46"/>
                  </a:lnTo>
                  <a:lnTo>
                    <a:pt x="217" y="76"/>
                  </a:lnTo>
                  <a:lnTo>
                    <a:pt x="223" y="112"/>
                  </a:lnTo>
                  <a:lnTo>
                    <a:pt x="217" y="148"/>
                  </a:lnTo>
                  <a:lnTo>
                    <a:pt x="201" y="177"/>
                  </a:lnTo>
                  <a:lnTo>
                    <a:pt x="177" y="201"/>
                  </a:lnTo>
                  <a:lnTo>
                    <a:pt x="148" y="217"/>
                  </a:lnTo>
                  <a:lnTo>
                    <a:pt x="112" y="223"/>
                  </a:lnTo>
                  <a:lnTo>
                    <a:pt x="76" y="217"/>
                  </a:lnTo>
                  <a:lnTo>
                    <a:pt x="46" y="201"/>
                  </a:lnTo>
                  <a:lnTo>
                    <a:pt x="22" y="177"/>
                  </a:lnTo>
                  <a:lnTo>
                    <a:pt x="6" y="148"/>
                  </a:lnTo>
                  <a:lnTo>
                    <a:pt x="0" y="112"/>
                  </a:lnTo>
                  <a:lnTo>
                    <a:pt x="6" y="76"/>
                  </a:lnTo>
                  <a:lnTo>
                    <a:pt x="22" y="46"/>
                  </a:lnTo>
                  <a:lnTo>
                    <a:pt x="46" y="22"/>
                  </a:lnTo>
                  <a:lnTo>
                    <a:pt x="76" y="6"/>
                  </a:lnTo>
                  <a:lnTo>
                    <a:pt x="112"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94" name="Freeform 68">
              <a:extLst>
                <a:ext uri="{FF2B5EF4-FFF2-40B4-BE49-F238E27FC236}">
                  <a16:creationId xmlns:a16="http://schemas.microsoft.com/office/drawing/2014/main" id="{0E6BA971-9417-D9D4-D2FE-4B4FD4D7F97B}"/>
                </a:ext>
              </a:extLst>
            </p:cNvPr>
            <p:cNvSpPr>
              <a:spLocks/>
            </p:cNvSpPr>
            <p:nvPr/>
          </p:nvSpPr>
          <p:spPr bwMode="auto">
            <a:xfrm>
              <a:off x="9707892" y="2294465"/>
              <a:ext cx="14294" cy="14242"/>
            </a:xfrm>
            <a:custGeom>
              <a:avLst/>
              <a:gdLst>
                <a:gd name="T0" fmla="*/ 111 w 224"/>
                <a:gd name="T1" fmla="*/ 0 h 223"/>
                <a:gd name="T2" fmla="*/ 147 w 224"/>
                <a:gd name="T3" fmla="*/ 6 h 223"/>
                <a:gd name="T4" fmla="*/ 179 w 224"/>
                <a:gd name="T5" fmla="*/ 22 h 223"/>
                <a:gd name="T6" fmla="*/ 202 w 224"/>
                <a:gd name="T7" fmla="*/ 46 h 223"/>
                <a:gd name="T8" fmla="*/ 218 w 224"/>
                <a:gd name="T9" fmla="*/ 76 h 223"/>
                <a:gd name="T10" fmla="*/ 224 w 224"/>
                <a:gd name="T11" fmla="*/ 112 h 223"/>
                <a:gd name="T12" fmla="*/ 218 w 224"/>
                <a:gd name="T13" fmla="*/ 148 h 223"/>
                <a:gd name="T14" fmla="*/ 202 w 224"/>
                <a:gd name="T15" fmla="*/ 177 h 223"/>
                <a:gd name="T16" fmla="*/ 179 w 224"/>
                <a:gd name="T17" fmla="*/ 201 h 223"/>
                <a:gd name="T18" fmla="*/ 147 w 224"/>
                <a:gd name="T19" fmla="*/ 217 h 223"/>
                <a:gd name="T20" fmla="*/ 111 w 224"/>
                <a:gd name="T21" fmla="*/ 223 h 223"/>
                <a:gd name="T22" fmla="*/ 77 w 224"/>
                <a:gd name="T23" fmla="*/ 217 h 223"/>
                <a:gd name="T24" fmla="*/ 45 w 224"/>
                <a:gd name="T25" fmla="*/ 201 h 223"/>
                <a:gd name="T26" fmla="*/ 21 w 224"/>
                <a:gd name="T27" fmla="*/ 177 h 223"/>
                <a:gd name="T28" fmla="*/ 6 w 224"/>
                <a:gd name="T29" fmla="*/ 148 h 223"/>
                <a:gd name="T30" fmla="*/ 0 w 224"/>
                <a:gd name="T31" fmla="*/ 112 h 223"/>
                <a:gd name="T32" fmla="*/ 6 w 224"/>
                <a:gd name="T33" fmla="*/ 76 h 223"/>
                <a:gd name="T34" fmla="*/ 21 w 224"/>
                <a:gd name="T35" fmla="*/ 46 h 223"/>
                <a:gd name="T36" fmla="*/ 45 w 224"/>
                <a:gd name="T37" fmla="*/ 22 h 223"/>
                <a:gd name="T38" fmla="*/ 77 w 224"/>
                <a:gd name="T39" fmla="*/ 6 h 223"/>
                <a:gd name="T40" fmla="*/ 111 w 224"/>
                <a:gd name="T41" fmla="*/ 0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24" h="223">
                  <a:moveTo>
                    <a:pt x="111" y="0"/>
                  </a:moveTo>
                  <a:lnTo>
                    <a:pt x="147" y="6"/>
                  </a:lnTo>
                  <a:lnTo>
                    <a:pt x="179" y="22"/>
                  </a:lnTo>
                  <a:lnTo>
                    <a:pt x="202" y="46"/>
                  </a:lnTo>
                  <a:lnTo>
                    <a:pt x="218" y="76"/>
                  </a:lnTo>
                  <a:lnTo>
                    <a:pt x="224" y="112"/>
                  </a:lnTo>
                  <a:lnTo>
                    <a:pt x="218" y="148"/>
                  </a:lnTo>
                  <a:lnTo>
                    <a:pt x="202" y="177"/>
                  </a:lnTo>
                  <a:lnTo>
                    <a:pt x="179" y="201"/>
                  </a:lnTo>
                  <a:lnTo>
                    <a:pt x="147" y="217"/>
                  </a:lnTo>
                  <a:lnTo>
                    <a:pt x="111" y="223"/>
                  </a:lnTo>
                  <a:lnTo>
                    <a:pt x="77" y="217"/>
                  </a:lnTo>
                  <a:lnTo>
                    <a:pt x="45" y="201"/>
                  </a:lnTo>
                  <a:lnTo>
                    <a:pt x="21" y="177"/>
                  </a:lnTo>
                  <a:lnTo>
                    <a:pt x="6" y="148"/>
                  </a:lnTo>
                  <a:lnTo>
                    <a:pt x="0" y="112"/>
                  </a:lnTo>
                  <a:lnTo>
                    <a:pt x="6" y="76"/>
                  </a:lnTo>
                  <a:lnTo>
                    <a:pt x="21" y="46"/>
                  </a:lnTo>
                  <a:lnTo>
                    <a:pt x="45" y="22"/>
                  </a:lnTo>
                  <a:lnTo>
                    <a:pt x="77" y="6"/>
                  </a:lnTo>
                  <a:lnTo>
                    <a:pt x="111"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95" name="Freeform 69">
              <a:extLst>
                <a:ext uri="{FF2B5EF4-FFF2-40B4-BE49-F238E27FC236}">
                  <a16:creationId xmlns:a16="http://schemas.microsoft.com/office/drawing/2014/main" id="{6636F2FC-9F95-384D-E279-2C3C1BC9B22E}"/>
                </a:ext>
              </a:extLst>
            </p:cNvPr>
            <p:cNvSpPr>
              <a:spLocks/>
            </p:cNvSpPr>
            <p:nvPr/>
          </p:nvSpPr>
          <p:spPr bwMode="auto">
            <a:xfrm>
              <a:off x="9780246" y="2294465"/>
              <a:ext cx="14294" cy="14242"/>
            </a:xfrm>
            <a:custGeom>
              <a:avLst/>
              <a:gdLst>
                <a:gd name="T0" fmla="*/ 114 w 225"/>
                <a:gd name="T1" fmla="*/ 0 h 223"/>
                <a:gd name="T2" fmla="*/ 147 w 225"/>
                <a:gd name="T3" fmla="*/ 6 h 223"/>
                <a:gd name="T4" fmla="*/ 179 w 225"/>
                <a:gd name="T5" fmla="*/ 22 h 223"/>
                <a:gd name="T6" fmla="*/ 203 w 225"/>
                <a:gd name="T7" fmla="*/ 46 h 223"/>
                <a:gd name="T8" fmla="*/ 219 w 225"/>
                <a:gd name="T9" fmla="*/ 76 h 223"/>
                <a:gd name="T10" fmla="*/ 225 w 225"/>
                <a:gd name="T11" fmla="*/ 112 h 223"/>
                <a:gd name="T12" fmla="*/ 219 w 225"/>
                <a:gd name="T13" fmla="*/ 148 h 223"/>
                <a:gd name="T14" fmla="*/ 203 w 225"/>
                <a:gd name="T15" fmla="*/ 177 h 223"/>
                <a:gd name="T16" fmla="*/ 179 w 225"/>
                <a:gd name="T17" fmla="*/ 201 h 223"/>
                <a:gd name="T18" fmla="*/ 147 w 225"/>
                <a:gd name="T19" fmla="*/ 217 h 223"/>
                <a:gd name="T20" fmla="*/ 114 w 225"/>
                <a:gd name="T21" fmla="*/ 223 h 223"/>
                <a:gd name="T22" fmla="*/ 78 w 225"/>
                <a:gd name="T23" fmla="*/ 217 h 223"/>
                <a:gd name="T24" fmla="*/ 46 w 225"/>
                <a:gd name="T25" fmla="*/ 201 h 223"/>
                <a:gd name="T26" fmla="*/ 22 w 225"/>
                <a:gd name="T27" fmla="*/ 177 h 223"/>
                <a:gd name="T28" fmla="*/ 6 w 225"/>
                <a:gd name="T29" fmla="*/ 148 h 223"/>
                <a:gd name="T30" fmla="*/ 0 w 225"/>
                <a:gd name="T31" fmla="*/ 112 h 223"/>
                <a:gd name="T32" fmla="*/ 6 w 225"/>
                <a:gd name="T33" fmla="*/ 76 h 223"/>
                <a:gd name="T34" fmla="*/ 22 w 225"/>
                <a:gd name="T35" fmla="*/ 46 h 223"/>
                <a:gd name="T36" fmla="*/ 46 w 225"/>
                <a:gd name="T37" fmla="*/ 22 h 223"/>
                <a:gd name="T38" fmla="*/ 78 w 225"/>
                <a:gd name="T39" fmla="*/ 6 h 223"/>
                <a:gd name="T40" fmla="*/ 114 w 225"/>
                <a:gd name="T41" fmla="*/ 0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25" h="223">
                  <a:moveTo>
                    <a:pt x="114" y="0"/>
                  </a:moveTo>
                  <a:lnTo>
                    <a:pt x="147" y="6"/>
                  </a:lnTo>
                  <a:lnTo>
                    <a:pt x="179" y="22"/>
                  </a:lnTo>
                  <a:lnTo>
                    <a:pt x="203" y="46"/>
                  </a:lnTo>
                  <a:lnTo>
                    <a:pt x="219" y="76"/>
                  </a:lnTo>
                  <a:lnTo>
                    <a:pt x="225" y="112"/>
                  </a:lnTo>
                  <a:lnTo>
                    <a:pt x="219" y="148"/>
                  </a:lnTo>
                  <a:lnTo>
                    <a:pt x="203" y="177"/>
                  </a:lnTo>
                  <a:lnTo>
                    <a:pt x="179" y="201"/>
                  </a:lnTo>
                  <a:lnTo>
                    <a:pt x="147" y="217"/>
                  </a:lnTo>
                  <a:lnTo>
                    <a:pt x="114" y="223"/>
                  </a:lnTo>
                  <a:lnTo>
                    <a:pt x="78" y="217"/>
                  </a:lnTo>
                  <a:lnTo>
                    <a:pt x="46" y="201"/>
                  </a:lnTo>
                  <a:lnTo>
                    <a:pt x="22" y="177"/>
                  </a:lnTo>
                  <a:lnTo>
                    <a:pt x="6" y="148"/>
                  </a:lnTo>
                  <a:lnTo>
                    <a:pt x="0" y="112"/>
                  </a:lnTo>
                  <a:lnTo>
                    <a:pt x="6" y="76"/>
                  </a:lnTo>
                  <a:lnTo>
                    <a:pt x="22" y="46"/>
                  </a:lnTo>
                  <a:lnTo>
                    <a:pt x="46" y="22"/>
                  </a:lnTo>
                  <a:lnTo>
                    <a:pt x="78" y="6"/>
                  </a:lnTo>
                  <a:lnTo>
                    <a:pt x="114"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96" name="Freeform 70">
              <a:extLst>
                <a:ext uri="{FF2B5EF4-FFF2-40B4-BE49-F238E27FC236}">
                  <a16:creationId xmlns:a16="http://schemas.microsoft.com/office/drawing/2014/main" id="{5CB09A9B-59D4-AF24-2A90-DE0AB478FE60}"/>
                </a:ext>
              </a:extLst>
            </p:cNvPr>
            <p:cNvSpPr>
              <a:spLocks noEditPoints="1"/>
            </p:cNvSpPr>
            <p:nvPr/>
          </p:nvSpPr>
          <p:spPr bwMode="auto">
            <a:xfrm>
              <a:off x="9507780" y="2369141"/>
              <a:ext cx="228319" cy="231600"/>
            </a:xfrm>
            <a:custGeom>
              <a:avLst/>
              <a:gdLst>
                <a:gd name="T0" fmla="*/ 3210 w 3610"/>
                <a:gd name="T1" fmla="*/ 3358 h 3611"/>
                <a:gd name="T2" fmla="*/ 1358 w 3610"/>
                <a:gd name="T3" fmla="*/ 209 h 3611"/>
                <a:gd name="T4" fmla="*/ 1022 w 3610"/>
                <a:gd name="T5" fmla="*/ 259 h 3611"/>
                <a:gd name="T6" fmla="*/ 720 w 3610"/>
                <a:gd name="T7" fmla="*/ 402 h 3611"/>
                <a:gd name="T8" fmla="*/ 469 w 3610"/>
                <a:gd name="T9" fmla="*/ 627 h 3611"/>
                <a:gd name="T10" fmla="*/ 302 w 3610"/>
                <a:gd name="T11" fmla="*/ 901 h 3611"/>
                <a:gd name="T12" fmla="*/ 219 w 3610"/>
                <a:gd name="T13" fmla="*/ 1203 h 3611"/>
                <a:gd name="T14" fmla="*/ 219 w 3610"/>
                <a:gd name="T15" fmla="*/ 1515 h 3611"/>
                <a:gd name="T16" fmla="*/ 302 w 3610"/>
                <a:gd name="T17" fmla="*/ 1817 h 3611"/>
                <a:gd name="T18" fmla="*/ 469 w 3610"/>
                <a:gd name="T19" fmla="*/ 2090 h 3611"/>
                <a:gd name="T20" fmla="*/ 720 w 3610"/>
                <a:gd name="T21" fmla="*/ 2316 h 3611"/>
                <a:gd name="T22" fmla="*/ 1022 w 3610"/>
                <a:gd name="T23" fmla="*/ 2460 h 3611"/>
                <a:gd name="T24" fmla="*/ 1358 w 3610"/>
                <a:gd name="T25" fmla="*/ 2509 h 3611"/>
                <a:gd name="T26" fmla="*/ 1695 w 3610"/>
                <a:gd name="T27" fmla="*/ 2460 h 3611"/>
                <a:gd name="T28" fmla="*/ 1997 w 3610"/>
                <a:gd name="T29" fmla="*/ 2316 h 3611"/>
                <a:gd name="T30" fmla="*/ 2248 w 3610"/>
                <a:gd name="T31" fmla="*/ 2090 h 3611"/>
                <a:gd name="T32" fmla="*/ 2415 w 3610"/>
                <a:gd name="T33" fmla="*/ 1817 h 3611"/>
                <a:gd name="T34" fmla="*/ 2498 w 3610"/>
                <a:gd name="T35" fmla="*/ 1515 h 3611"/>
                <a:gd name="T36" fmla="*/ 2498 w 3610"/>
                <a:gd name="T37" fmla="*/ 1203 h 3611"/>
                <a:gd name="T38" fmla="*/ 2415 w 3610"/>
                <a:gd name="T39" fmla="*/ 901 h 3611"/>
                <a:gd name="T40" fmla="*/ 2248 w 3610"/>
                <a:gd name="T41" fmla="*/ 627 h 3611"/>
                <a:gd name="T42" fmla="*/ 1997 w 3610"/>
                <a:gd name="T43" fmla="*/ 402 h 3611"/>
                <a:gd name="T44" fmla="*/ 1695 w 3610"/>
                <a:gd name="T45" fmla="*/ 259 h 3611"/>
                <a:gd name="T46" fmla="*/ 1358 w 3610"/>
                <a:gd name="T47" fmla="*/ 209 h 3611"/>
                <a:gd name="T48" fmla="*/ 1597 w 3610"/>
                <a:gd name="T49" fmla="*/ 20 h 3611"/>
                <a:gd name="T50" fmla="*/ 1933 w 3610"/>
                <a:gd name="T51" fmla="*/ 126 h 3611"/>
                <a:gd name="T52" fmla="*/ 2232 w 3610"/>
                <a:gd name="T53" fmla="*/ 316 h 3611"/>
                <a:gd name="T54" fmla="*/ 2470 w 3610"/>
                <a:gd name="T55" fmla="*/ 577 h 3611"/>
                <a:gd name="T56" fmla="*/ 2629 w 3610"/>
                <a:gd name="T57" fmla="*/ 877 h 3611"/>
                <a:gd name="T58" fmla="*/ 2709 w 3610"/>
                <a:gd name="T59" fmla="*/ 1199 h 3611"/>
                <a:gd name="T60" fmla="*/ 2707 w 3610"/>
                <a:gd name="T61" fmla="*/ 1531 h 3611"/>
                <a:gd name="T62" fmla="*/ 2626 w 3610"/>
                <a:gd name="T63" fmla="*/ 1853 h 3611"/>
                <a:gd name="T64" fmla="*/ 2462 w 3610"/>
                <a:gd name="T65" fmla="*/ 2151 h 3611"/>
                <a:gd name="T66" fmla="*/ 2616 w 3610"/>
                <a:gd name="T67" fmla="*/ 2320 h 3611"/>
                <a:gd name="T68" fmla="*/ 2707 w 3610"/>
                <a:gd name="T69" fmla="*/ 2291 h 3611"/>
                <a:gd name="T70" fmla="*/ 3580 w 3610"/>
                <a:gd name="T71" fmla="*/ 3137 h 3611"/>
                <a:gd name="T72" fmla="*/ 3610 w 3610"/>
                <a:gd name="T73" fmla="*/ 3227 h 3611"/>
                <a:gd name="T74" fmla="*/ 3286 w 3610"/>
                <a:gd name="T75" fmla="*/ 3581 h 3611"/>
                <a:gd name="T76" fmla="*/ 3210 w 3610"/>
                <a:gd name="T77" fmla="*/ 3611 h 3611"/>
                <a:gd name="T78" fmla="*/ 3137 w 3610"/>
                <a:gd name="T79" fmla="*/ 3581 h 3611"/>
                <a:gd name="T80" fmla="*/ 2293 w 3610"/>
                <a:gd name="T81" fmla="*/ 2718 h 3611"/>
                <a:gd name="T82" fmla="*/ 2303 w 3610"/>
                <a:gd name="T83" fmla="*/ 2638 h 3611"/>
                <a:gd name="T84" fmla="*/ 2244 w 3610"/>
                <a:gd name="T85" fmla="*/ 2392 h 3611"/>
                <a:gd name="T86" fmla="*/ 1941 w 3610"/>
                <a:gd name="T87" fmla="*/ 2589 h 3611"/>
                <a:gd name="T88" fmla="*/ 1601 w 3610"/>
                <a:gd name="T89" fmla="*/ 2698 h 3611"/>
                <a:gd name="T90" fmla="*/ 1237 w 3610"/>
                <a:gd name="T91" fmla="*/ 2714 h 3611"/>
                <a:gd name="T92" fmla="*/ 893 w 3610"/>
                <a:gd name="T93" fmla="*/ 2636 h 3611"/>
                <a:gd name="T94" fmla="*/ 579 w 3610"/>
                <a:gd name="T95" fmla="*/ 2473 h 3611"/>
                <a:gd name="T96" fmla="*/ 316 w 3610"/>
                <a:gd name="T97" fmla="*/ 2235 h 3611"/>
                <a:gd name="T98" fmla="*/ 131 w 3610"/>
                <a:gd name="T99" fmla="*/ 1947 h 3611"/>
                <a:gd name="T100" fmla="*/ 26 w 3610"/>
                <a:gd name="T101" fmla="*/ 1633 h 3611"/>
                <a:gd name="T102" fmla="*/ 0 w 3610"/>
                <a:gd name="T103" fmla="*/ 1305 h 3611"/>
                <a:gd name="T104" fmla="*/ 52 w 3610"/>
                <a:gd name="T105" fmla="*/ 978 h 3611"/>
                <a:gd name="T106" fmla="*/ 185 w 3610"/>
                <a:gd name="T107" fmla="*/ 670 h 3611"/>
                <a:gd name="T108" fmla="*/ 396 w 3610"/>
                <a:gd name="T109" fmla="*/ 398 h 3611"/>
                <a:gd name="T110" fmla="*/ 680 w 3610"/>
                <a:gd name="T111" fmla="*/ 179 h 3611"/>
                <a:gd name="T112" fmla="*/ 1004 w 3610"/>
                <a:gd name="T113" fmla="*/ 46 h 3611"/>
                <a:gd name="T114" fmla="*/ 1358 w 3610"/>
                <a:gd name="T115" fmla="*/ 0 h 36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610" h="3611">
                  <a:moveTo>
                    <a:pt x="2691" y="2543"/>
                  </a:moveTo>
                  <a:lnTo>
                    <a:pt x="2542" y="2690"/>
                  </a:lnTo>
                  <a:lnTo>
                    <a:pt x="3210" y="3358"/>
                  </a:lnTo>
                  <a:lnTo>
                    <a:pt x="3359" y="3211"/>
                  </a:lnTo>
                  <a:lnTo>
                    <a:pt x="2691" y="2543"/>
                  </a:lnTo>
                  <a:close/>
                  <a:moveTo>
                    <a:pt x="1358" y="209"/>
                  </a:moveTo>
                  <a:lnTo>
                    <a:pt x="1243" y="215"/>
                  </a:lnTo>
                  <a:lnTo>
                    <a:pt x="1132" y="231"/>
                  </a:lnTo>
                  <a:lnTo>
                    <a:pt x="1022" y="259"/>
                  </a:lnTo>
                  <a:lnTo>
                    <a:pt x="917" y="295"/>
                  </a:lnTo>
                  <a:lnTo>
                    <a:pt x="815" y="344"/>
                  </a:lnTo>
                  <a:lnTo>
                    <a:pt x="720" y="402"/>
                  </a:lnTo>
                  <a:lnTo>
                    <a:pt x="628" y="470"/>
                  </a:lnTo>
                  <a:lnTo>
                    <a:pt x="545" y="545"/>
                  </a:lnTo>
                  <a:lnTo>
                    <a:pt x="469" y="627"/>
                  </a:lnTo>
                  <a:lnTo>
                    <a:pt x="404" y="714"/>
                  </a:lnTo>
                  <a:lnTo>
                    <a:pt x="348" y="806"/>
                  </a:lnTo>
                  <a:lnTo>
                    <a:pt x="302" y="901"/>
                  </a:lnTo>
                  <a:lnTo>
                    <a:pt x="264" y="1000"/>
                  </a:lnTo>
                  <a:lnTo>
                    <a:pt x="237" y="1102"/>
                  </a:lnTo>
                  <a:lnTo>
                    <a:pt x="219" y="1203"/>
                  </a:lnTo>
                  <a:lnTo>
                    <a:pt x="209" y="1307"/>
                  </a:lnTo>
                  <a:lnTo>
                    <a:pt x="209" y="1412"/>
                  </a:lnTo>
                  <a:lnTo>
                    <a:pt x="219" y="1515"/>
                  </a:lnTo>
                  <a:lnTo>
                    <a:pt x="237" y="1617"/>
                  </a:lnTo>
                  <a:lnTo>
                    <a:pt x="264" y="1718"/>
                  </a:lnTo>
                  <a:lnTo>
                    <a:pt x="302" y="1817"/>
                  </a:lnTo>
                  <a:lnTo>
                    <a:pt x="348" y="1911"/>
                  </a:lnTo>
                  <a:lnTo>
                    <a:pt x="404" y="2004"/>
                  </a:lnTo>
                  <a:lnTo>
                    <a:pt x="469" y="2090"/>
                  </a:lnTo>
                  <a:lnTo>
                    <a:pt x="545" y="2173"/>
                  </a:lnTo>
                  <a:lnTo>
                    <a:pt x="628" y="2249"/>
                  </a:lnTo>
                  <a:lnTo>
                    <a:pt x="720" y="2316"/>
                  </a:lnTo>
                  <a:lnTo>
                    <a:pt x="815" y="2374"/>
                  </a:lnTo>
                  <a:lnTo>
                    <a:pt x="917" y="2422"/>
                  </a:lnTo>
                  <a:lnTo>
                    <a:pt x="1022" y="2460"/>
                  </a:lnTo>
                  <a:lnTo>
                    <a:pt x="1132" y="2487"/>
                  </a:lnTo>
                  <a:lnTo>
                    <a:pt x="1243" y="2503"/>
                  </a:lnTo>
                  <a:lnTo>
                    <a:pt x="1358" y="2509"/>
                  </a:lnTo>
                  <a:lnTo>
                    <a:pt x="1472" y="2503"/>
                  </a:lnTo>
                  <a:lnTo>
                    <a:pt x="1585" y="2487"/>
                  </a:lnTo>
                  <a:lnTo>
                    <a:pt x="1695" y="2460"/>
                  </a:lnTo>
                  <a:lnTo>
                    <a:pt x="1798" y="2422"/>
                  </a:lnTo>
                  <a:lnTo>
                    <a:pt x="1899" y="2374"/>
                  </a:lnTo>
                  <a:lnTo>
                    <a:pt x="1997" y="2316"/>
                  </a:lnTo>
                  <a:lnTo>
                    <a:pt x="2086" y="2249"/>
                  </a:lnTo>
                  <a:lnTo>
                    <a:pt x="2172" y="2173"/>
                  </a:lnTo>
                  <a:lnTo>
                    <a:pt x="2248" y="2090"/>
                  </a:lnTo>
                  <a:lnTo>
                    <a:pt x="2311" y="2004"/>
                  </a:lnTo>
                  <a:lnTo>
                    <a:pt x="2367" y="1911"/>
                  </a:lnTo>
                  <a:lnTo>
                    <a:pt x="2415" y="1817"/>
                  </a:lnTo>
                  <a:lnTo>
                    <a:pt x="2452" y="1718"/>
                  </a:lnTo>
                  <a:lnTo>
                    <a:pt x="2480" y="1617"/>
                  </a:lnTo>
                  <a:lnTo>
                    <a:pt x="2498" y="1515"/>
                  </a:lnTo>
                  <a:lnTo>
                    <a:pt x="2508" y="1412"/>
                  </a:lnTo>
                  <a:lnTo>
                    <a:pt x="2508" y="1307"/>
                  </a:lnTo>
                  <a:lnTo>
                    <a:pt x="2498" y="1203"/>
                  </a:lnTo>
                  <a:lnTo>
                    <a:pt x="2480" y="1102"/>
                  </a:lnTo>
                  <a:lnTo>
                    <a:pt x="2452" y="1000"/>
                  </a:lnTo>
                  <a:lnTo>
                    <a:pt x="2415" y="901"/>
                  </a:lnTo>
                  <a:lnTo>
                    <a:pt x="2367" y="806"/>
                  </a:lnTo>
                  <a:lnTo>
                    <a:pt x="2311" y="714"/>
                  </a:lnTo>
                  <a:lnTo>
                    <a:pt x="2248" y="627"/>
                  </a:lnTo>
                  <a:lnTo>
                    <a:pt x="2172" y="545"/>
                  </a:lnTo>
                  <a:lnTo>
                    <a:pt x="2086" y="470"/>
                  </a:lnTo>
                  <a:lnTo>
                    <a:pt x="1997" y="402"/>
                  </a:lnTo>
                  <a:lnTo>
                    <a:pt x="1899" y="344"/>
                  </a:lnTo>
                  <a:lnTo>
                    <a:pt x="1798" y="295"/>
                  </a:lnTo>
                  <a:lnTo>
                    <a:pt x="1695" y="259"/>
                  </a:lnTo>
                  <a:lnTo>
                    <a:pt x="1585" y="231"/>
                  </a:lnTo>
                  <a:lnTo>
                    <a:pt x="1472" y="215"/>
                  </a:lnTo>
                  <a:lnTo>
                    <a:pt x="1358" y="209"/>
                  </a:lnTo>
                  <a:close/>
                  <a:moveTo>
                    <a:pt x="1358" y="0"/>
                  </a:moveTo>
                  <a:lnTo>
                    <a:pt x="1478" y="4"/>
                  </a:lnTo>
                  <a:lnTo>
                    <a:pt x="1597" y="20"/>
                  </a:lnTo>
                  <a:lnTo>
                    <a:pt x="1713" y="46"/>
                  </a:lnTo>
                  <a:lnTo>
                    <a:pt x="1824" y="82"/>
                  </a:lnTo>
                  <a:lnTo>
                    <a:pt x="1933" y="126"/>
                  </a:lnTo>
                  <a:lnTo>
                    <a:pt x="2037" y="179"/>
                  </a:lnTo>
                  <a:lnTo>
                    <a:pt x="2136" y="243"/>
                  </a:lnTo>
                  <a:lnTo>
                    <a:pt x="2232" y="316"/>
                  </a:lnTo>
                  <a:lnTo>
                    <a:pt x="2321" y="398"/>
                  </a:lnTo>
                  <a:lnTo>
                    <a:pt x="2401" y="485"/>
                  </a:lnTo>
                  <a:lnTo>
                    <a:pt x="2470" y="577"/>
                  </a:lnTo>
                  <a:lnTo>
                    <a:pt x="2532" y="672"/>
                  </a:lnTo>
                  <a:lnTo>
                    <a:pt x="2586" y="774"/>
                  </a:lnTo>
                  <a:lnTo>
                    <a:pt x="2629" y="877"/>
                  </a:lnTo>
                  <a:lnTo>
                    <a:pt x="2665" y="982"/>
                  </a:lnTo>
                  <a:lnTo>
                    <a:pt x="2691" y="1090"/>
                  </a:lnTo>
                  <a:lnTo>
                    <a:pt x="2709" y="1199"/>
                  </a:lnTo>
                  <a:lnTo>
                    <a:pt x="2717" y="1310"/>
                  </a:lnTo>
                  <a:lnTo>
                    <a:pt x="2717" y="1420"/>
                  </a:lnTo>
                  <a:lnTo>
                    <a:pt x="2707" y="1531"/>
                  </a:lnTo>
                  <a:lnTo>
                    <a:pt x="2689" y="1640"/>
                  </a:lnTo>
                  <a:lnTo>
                    <a:pt x="2661" y="1748"/>
                  </a:lnTo>
                  <a:lnTo>
                    <a:pt x="2626" y="1853"/>
                  </a:lnTo>
                  <a:lnTo>
                    <a:pt x="2580" y="1957"/>
                  </a:lnTo>
                  <a:lnTo>
                    <a:pt x="2526" y="2056"/>
                  </a:lnTo>
                  <a:lnTo>
                    <a:pt x="2462" y="2151"/>
                  </a:lnTo>
                  <a:lnTo>
                    <a:pt x="2391" y="2243"/>
                  </a:lnTo>
                  <a:lnTo>
                    <a:pt x="2542" y="2394"/>
                  </a:lnTo>
                  <a:lnTo>
                    <a:pt x="2616" y="2320"/>
                  </a:lnTo>
                  <a:lnTo>
                    <a:pt x="2643" y="2300"/>
                  </a:lnTo>
                  <a:lnTo>
                    <a:pt x="2673" y="2291"/>
                  </a:lnTo>
                  <a:lnTo>
                    <a:pt x="2707" y="2291"/>
                  </a:lnTo>
                  <a:lnTo>
                    <a:pt x="2737" y="2300"/>
                  </a:lnTo>
                  <a:lnTo>
                    <a:pt x="2765" y="2320"/>
                  </a:lnTo>
                  <a:lnTo>
                    <a:pt x="3580" y="3137"/>
                  </a:lnTo>
                  <a:lnTo>
                    <a:pt x="3600" y="3163"/>
                  </a:lnTo>
                  <a:lnTo>
                    <a:pt x="3610" y="3195"/>
                  </a:lnTo>
                  <a:lnTo>
                    <a:pt x="3610" y="3227"/>
                  </a:lnTo>
                  <a:lnTo>
                    <a:pt x="3600" y="3257"/>
                  </a:lnTo>
                  <a:lnTo>
                    <a:pt x="3580" y="3285"/>
                  </a:lnTo>
                  <a:lnTo>
                    <a:pt x="3286" y="3581"/>
                  </a:lnTo>
                  <a:lnTo>
                    <a:pt x="3264" y="3597"/>
                  </a:lnTo>
                  <a:lnTo>
                    <a:pt x="3238" y="3607"/>
                  </a:lnTo>
                  <a:lnTo>
                    <a:pt x="3210" y="3611"/>
                  </a:lnTo>
                  <a:lnTo>
                    <a:pt x="3184" y="3607"/>
                  </a:lnTo>
                  <a:lnTo>
                    <a:pt x="3159" y="3597"/>
                  </a:lnTo>
                  <a:lnTo>
                    <a:pt x="3137" y="3581"/>
                  </a:lnTo>
                  <a:lnTo>
                    <a:pt x="2319" y="2764"/>
                  </a:lnTo>
                  <a:lnTo>
                    <a:pt x="2303" y="2742"/>
                  </a:lnTo>
                  <a:lnTo>
                    <a:pt x="2293" y="2718"/>
                  </a:lnTo>
                  <a:lnTo>
                    <a:pt x="2289" y="2690"/>
                  </a:lnTo>
                  <a:lnTo>
                    <a:pt x="2293" y="2662"/>
                  </a:lnTo>
                  <a:lnTo>
                    <a:pt x="2303" y="2638"/>
                  </a:lnTo>
                  <a:lnTo>
                    <a:pt x="2321" y="2617"/>
                  </a:lnTo>
                  <a:lnTo>
                    <a:pt x="2395" y="2543"/>
                  </a:lnTo>
                  <a:lnTo>
                    <a:pt x="2244" y="2392"/>
                  </a:lnTo>
                  <a:lnTo>
                    <a:pt x="2148" y="2465"/>
                  </a:lnTo>
                  <a:lnTo>
                    <a:pt x="2047" y="2531"/>
                  </a:lnTo>
                  <a:lnTo>
                    <a:pt x="1941" y="2589"/>
                  </a:lnTo>
                  <a:lnTo>
                    <a:pt x="1832" y="2634"/>
                  </a:lnTo>
                  <a:lnTo>
                    <a:pt x="1718" y="2670"/>
                  </a:lnTo>
                  <a:lnTo>
                    <a:pt x="1601" y="2698"/>
                  </a:lnTo>
                  <a:lnTo>
                    <a:pt x="1480" y="2714"/>
                  </a:lnTo>
                  <a:lnTo>
                    <a:pt x="1358" y="2718"/>
                  </a:lnTo>
                  <a:lnTo>
                    <a:pt x="1237" y="2714"/>
                  </a:lnTo>
                  <a:lnTo>
                    <a:pt x="1120" y="2698"/>
                  </a:lnTo>
                  <a:lnTo>
                    <a:pt x="1004" y="2672"/>
                  </a:lnTo>
                  <a:lnTo>
                    <a:pt x="893" y="2636"/>
                  </a:lnTo>
                  <a:lnTo>
                    <a:pt x="784" y="2593"/>
                  </a:lnTo>
                  <a:lnTo>
                    <a:pt x="680" y="2537"/>
                  </a:lnTo>
                  <a:lnTo>
                    <a:pt x="579" y="2473"/>
                  </a:lnTo>
                  <a:lnTo>
                    <a:pt x="485" y="2402"/>
                  </a:lnTo>
                  <a:lnTo>
                    <a:pt x="396" y="2320"/>
                  </a:lnTo>
                  <a:lnTo>
                    <a:pt x="316" y="2235"/>
                  </a:lnTo>
                  <a:lnTo>
                    <a:pt x="247" y="2143"/>
                  </a:lnTo>
                  <a:lnTo>
                    <a:pt x="185" y="2048"/>
                  </a:lnTo>
                  <a:lnTo>
                    <a:pt x="131" y="1947"/>
                  </a:lnTo>
                  <a:lnTo>
                    <a:pt x="87" y="1845"/>
                  </a:lnTo>
                  <a:lnTo>
                    <a:pt x="52" y="1740"/>
                  </a:lnTo>
                  <a:lnTo>
                    <a:pt x="26" y="1633"/>
                  </a:lnTo>
                  <a:lnTo>
                    <a:pt x="8" y="1523"/>
                  </a:lnTo>
                  <a:lnTo>
                    <a:pt x="0" y="1414"/>
                  </a:lnTo>
                  <a:lnTo>
                    <a:pt x="0" y="1305"/>
                  </a:lnTo>
                  <a:lnTo>
                    <a:pt x="8" y="1195"/>
                  </a:lnTo>
                  <a:lnTo>
                    <a:pt x="26" y="1086"/>
                  </a:lnTo>
                  <a:lnTo>
                    <a:pt x="52" y="978"/>
                  </a:lnTo>
                  <a:lnTo>
                    <a:pt x="87" y="873"/>
                  </a:lnTo>
                  <a:lnTo>
                    <a:pt x="131" y="770"/>
                  </a:lnTo>
                  <a:lnTo>
                    <a:pt x="185" y="670"/>
                  </a:lnTo>
                  <a:lnTo>
                    <a:pt x="247" y="575"/>
                  </a:lnTo>
                  <a:lnTo>
                    <a:pt x="316" y="483"/>
                  </a:lnTo>
                  <a:lnTo>
                    <a:pt x="396" y="398"/>
                  </a:lnTo>
                  <a:lnTo>
                    <a:pt x="485" y="316"/>
                  </a:lnTo>
                  <a:lnTo>
                    <a:pt x="579" y="243"/>
                  </a:lnTo>
                  <a:lnTo>
                    <a:pt x="680" y="179"/>
                  </a:lnTo>
                  <a:lnTo>
                    <a:pt x="784" y="126"/>
                  </a:lnTo>
                  <a:lnTo>
                    <a:pt x="893" y="82"/>
                  </a:lnTo>
                  <a:lnTo>
                    <a:pt x="1004" y="46"/>
                  </a:lnTo>
                  <a:lnTo>
                    <a:pt x="1120" y="20"/>
                  </a:lnTo>
                  <a:lnTo>
                    <a:pt x="1237" y="4"/>
                  </a:lnTo>
                  <a:lnTo>
                    <a:pt x="1358"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97" name="Freeform 71">
              <a:extLst>
                <a:ext uri="{FF2B5EF4-FFF2-40B4-BE49-F238E27FC236}">
                  <a16:creationId xmlns:a16="http://schemas.microsoft.com/office/drawing/2014/main" id="{4D642D5B-034C-EF4C-1530-B96F5A1E8C3C}"/>
                </a:ext>
              </a:extLst>
            </p:cNvPr>
            <p:cNvSpPr>
              <a:spLocks noEditPoints="1"/>
            </p:cNvSpPr>
            <p:nvPr/>
          </p:nvSpPr>
          <p:spPr bwMode="auto">
            <a:xfrm>
              <a:off x="9534217" y="2395959"/>
              <a:ext cx="119030" cy="120740"/>
            </a:xfrm>
            <a:custGeom>
              <a:avLst/>
              <a:gdLst>
                <a:gd name="T0" fmla="*/ 857 w 1881"/>
                <a:gd name="T1" fmla="*/ 213 h 1882"/>
                <a:gd name="T2" fmla="*/ 698 w 1881"/>
                <a:gd name="T3" fmla="*/ 250 h 1882"/>
                <a:gd name="T4" fmla="*/ 551 w 1881"/>
                <a:gd name="T5" fmla="*/ 320 h 1882"/>
                <a:gd name="T6" fmla="*/ 423 w 1881"/>
                <a:gd name="T7" fmla="*/ 423 h 1882"/>
                <a:gd name="T8" fmla="*/ 318 w 1881"/>
                <a:gd name="T9" fmla="*/ 557 h 1882"/>
                <a:gd name="T10" fmla="*/ 248 w 1881"/>
                <a:gd name="T11" fmla="*/ 704 h 1882"/>
                <a:gd name="T12" fmla="*/ 212 w 1881"/>
                <a:gd name="T13" fmla="*/ 861 h 1882"/>
                <a:gd name="T14" fmla="*/ 212 w 1881"/>
                <a:gd name="T15" fmla="*/ 1022 h 1882"/>
                <a:gd name="T16" fmla="*/ 248 w 1881"/>
                <a:gd name="T17" fmla="*/ 1179 h 1882"/>
                <a:gd name="T18" fmla="*/ 318 w 1881"/>
                <a:gd name="T19" fmla="*/ 1326 h 1882"/>
                <a:gd name="T20" fmla="*/ 423 w 1881"/>
                <a:gd name="T21" fmla="*/ 1459 h 1882"/>
                <a:gd name="T22" fmla="*/ 551 w 1881"/>
                <a:gd name="T23" fmla="*/ 1562 h 1882"/>
                <a:gd name="T24" fmla="*/ 698 w 1881"/>
                <a:gd name="T25" fmla="*/ 1632 h 1882"/>
                <a:gd name="T26" fmla="*/ 857 w 1881"/>
                <a:gd name="T27" fmla="*/ 1668 h 1882"/>
                <a:gd name="T28" fmla="*/ 1024 w 1881"/>
                <a:gd name="T29" fmla="*/ 1668 h 1882"/>
                <a:gd name="T30" fmla="*/ 1183 w 1881"/>
                <a:gd name="T31" fmla="*/ 1632 h 1882"/>
                <a:gd name="T32" fmla="*/ 1328 w 1881"/>
                <a:gd name="T33" fmla="*/ 1562 h 1882"/>
                <a:gd name="T34" fmla="*/ 1458 w 1881"/>
                <a:gd name="T35" fmla="*/ 1459 h 1882"/>
                <a:gd name="T36" fmla="*/ 1563 w 1881"/>
                <a:gd name="T37" fmla="*/ 1326 h 1882"/>
                <a:gd name="T38" fmla="*/ 1633 w 1881"/>
                <a:gd name="T39" fmla="*/ 1179 h 1882"/>
                <a:gd name="T40" fmla="*/ 1668 w 1881"/>
                <a:gd name="T41" fmla="*/ 1022 h 1882"/>
                <a:gd name="T42" fmla="*/ 1668 w 1881"/>
                <a:gd name="T43" fmla="*/ 861 h 1882"/>
                <a:gd name="T44" fmla="*/ 1633 w 1881"/>
                <a:gd name="T45" fmla="*/ 704 h 1882"/>
                <a:gd name="T46" fmla="*/ 1563 w 1881"/>
                <a:gd name="T47" fmla="*/ 557 h 1882"/>
                <a:gd name="T48" fmla="*/ 1458 w 1881"/>
                <a:gd name="T49" fmla="*/ 423 h 1882"/>
                <a:gd name="T50" fmla="*/ 1328 w 1881"/>
                <a:gd name="T51" fmla="*/ 320 h 1882"/>
                <a:gd name="T52" fmla="*/ 1183 w 1881"/>
                <a:gd name="T53" fmla="*/ 250 h 1882"/>
                <a:gd name="T54" fmla="*/ 1024 w 1881"/>
                <a:gd name="T55" fmla="*/ 213 h 1882"/>
                <a:gd name="T56" fmla="*/ 940 w 1881"/>
                <a:gd name="T57" fmla="*/ 0 h 1882"/>
                <a:gd name="T58" fmla="*/ 1125 w 1881"/>
                <a:gd name="T59" fmla="*/ 18 h 1882"/>
                <a:gd name="T60" fmla="*/ 1300 w 1881"/>
                <a:gd name="T61" fmla="*/ 71 h 1882"/>
                <a:gd name="T62" fmla="*/ 1462 w 1881"/>
                <a:gd name="T63" fmla="*/ 157 h 1882"/>
                <a:gd name="T64" fmla="*/ 1607 w 1881"/>
                <a:gd name="T65" fmla="*/ 276 h 1882"/>
                <a:gd name="T66" fmla="*/ 1726 w 1881"/>
                <a:gd name="T67" fmla="*/ 423 h 1882"/>
                <a:gd name="T68" fmla="*/ 1814 w 1881"/>
                <a:gd name="T69" fmla="*/ 586 h 1882"/>
                <a:gd name="T70" fmla="*/ 1865 w 1881"/>
                <a:gd name="T71" fmla="*/ 761 h 1882"/>
                <a:gd name="T72" fmla="*/ 1881 w 1881"/>
                <a:gd name="T73" fmla="*/ 940 h 1882"/>
                <a:gd name="T74" fmla="*/ 1865 w 1881"/>
                <a:gd name="T75" fmla="*/ 1121 h 1882"/>
                <a:gd name="T76" fmla="*/ 1814 w 1881"/>
                <a:gd name="T77" fmla="*/ 1296 h 1882"/>
                <a:gd name="T78" fmla="*/ 1726 w 1881"/>
                <a:gd name="T79" fmla="*/ 1459 h 1882"/>
                <a:gd name="T80" fmla="*/ 1607 w 1881"/>
                <a:gd name="T81" fmla="*/ 1606 h 1882"/>
                <a:gd name="T82" fmla="*/ 1462 w 1881"/>
                <a:gd name="T83" fmla="*/ 1725 h 1882"/>
                <a:gd name="T84" fmla="*/ 1300 w 1881"/>
                <a:gd name="T85" fmla="*/ 1811 h 1882"/>
                <a:gd name="T86" fmla="*/ 1125 w 1881"/>
                <a:gd name="T87" fmla="*/ 1865 h 1882"/>
                <a:gd name="T88" fmla="*/ 940 w 1881"/>
                <a:gd name="T89" fmla="*/ 1882 h 1882"/>
                <a:gd name="T90" fmla="*/ 755 w 1881"/>
                <a:gd name="T91" fmla="*/ 1865 h 1882"/>
                <a:gd name="T92" fmla="*/ 580 w 1881"/>
                <a:gd name="T93" fmla="*/ 1811 h 1882"/>
                <a:gd name="T94" fmla="*/ 417 w 1881"/>
                <a:gd name="T95" fmla="*/ 1725 h 1882"/>
                <a:gd name="T96" fmla="*/ 274 w 1881"/>
                <a:gd name="T97" fmla="*/ 1606 h 1882"/>
                <a:gd name="T98" fmla="*/ 155 w 1881"/>
                <a:gd name="T99" fmla="*/ 1459 h 1882"/>
                <a:gd name="T100" fmla="*/ 67 w 1881"/>
                <a:gd name="T101" fmla="*/ 1296 h 1882"/>
                <a:gd name="T102" fmla="*/ 16 w 1881"/>
                <a:gd name="T103" fmla="*/ 1121 h 1882"/>
                <a:gd name="T104" fmla="*/ 0 w 1881"/>
                <a:gd name="T105" fmla="*/ 940 h 1882"/>
                <a:gd name="T106" fmla="*/ 16 w 1881"/>
                <a:gd name="T107" fmla="*/ 761 h 1882"/>
                <a:gd name="T108" fmla="*/ 67 w 1881"/>
                <a:gd name="T109" fmla="*/ 586 h 1882"/>
                <a:gd name="T110" fmla="*/ 155 w 1881"/>
                <a:gd name="T111" fmla="*/ 423 h 1882"/>
                <a:gd name="T112" fmla="*/ 274 w 1881"/>
                <a:gd name="T113" fmla="*/ 276 h 1882"/>
                <a:gd name="T114" fmla="*/ 417 w 1881"/>
                <a:gd name="T115" fmla="*/ 157 h 1882"/>
                <a:gd name="T116" fmla="*/ 580 w 1881"/>
                <a:gd name="T117" fmla="*/ 71 h 1882"/>
                <a:gd name="T118" fmla="*/ 755 w 1881"/>
                <a:gd name="T119" fmla="*/ 18 h 1882"/>
                <a:gd name="T120" fmla="*/ 940 w 1881"/>
                <a:gd name="T121" fmla="*/ 0 h 18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881" h="1882">
                  <a:moveTo>
                    <a:pt x="940" y="209"/>
                  </a:moveTo>
                  <a:lnTo>
                    <a:pt x="857" y="213"/>
                  </a:lnTo>
                  <a:lnTo>
                    <a:pt x="775" y="227"/>
                  </a:lnTo>
                  <a:lnTo>
                    <a:pt x="698" y="250"/>
                  </a:lnTo>
                  <a:lnTo>
                    <a:pt x="622" y="280"/>
                  </a:lnTo>
                  <a:lnTo>
                    <a:pt x="551" y="320"/>
                  </a:lnTo>
                  <a:lnTo>
                    <a:pt x="485" y="368"/>
                  </a:lnTo>
                  <a:lnTo>
                    <a:pt x="423" y="423"/>
                  </a:lnTo>
                  <a:lnTo>
                    <a:pt x="366" y="487"/>
                  </a:lnTo>
                  <a:lnTo>
                    <a:pt x="318" y="557"/>
                  </a:lnTo>
                  <a:lnTo>
                    <a:pt x="278" y="628"/>
                  </a:lnTo>
                  <a:lnTo>
                    <a:pt x="248" y="704"/>
                  </a:lnTo>
                  <a:lnTo>
                    <a:pt x="226" y="781"/>
                  </a:lnTo>
                  <a:lnTo>
                    <a:pt x="212" y="861"/>
                  </a:lnTo>
                  <a:lnTo>
                    <a:pt x="208" y="940"/>
                  </a:lnTo>
                  <a:lnTo>
                    <a:pt x="212" y="1022"/>
                  </a:lnTo>
                  <a:lnTo>
                    <a:pt x="226" y="1101"/>
                  </a:lnTo>
                  <a:lnTo>
                    <a:pt x="248" y="1179"/>
                  </a:lnTo>
                  <a:lnTo>
                    <a:pt x="278" y="1254"/>
                  </a:lnTo>
                  <a:lnTo>
                    <a:pt x="318" y="1326"/>
                  </a:lnTo>
                  <a:lnTo>
                    <a:pt x="366" y="1395"/>
                  </a:lnTo>
                  <a:lnTo>
                    <a:pt x="423" y="1459"/>
                  </a:lnTo>
                  <a:lnTo>
                    <a:pt x="485" y="1515"/>
                  </a:lnTo>
                  <a:lnTo>
                    <a:pt x="551" y="1562"/>
                  </a:lnTo>
                  <a:lnTo>
                    <a:pt x="622" y="1600"/>
                  </a:lnTo>
                  <a:lnTo>
                    <a:pt x="698" y="1632"/>
                  </a:lnTo>
                  <a:lnTo>
                    <a:pt x="775" y="1654"/>
                  </a:lnTo>
                  <a:lnTo>
                    <a:pt x="857" y="1668"/>
                  </a:lnTo>
                  <a:lnTo>
                    <a:pt x="940" y="1674"/>
                  </a:lnTo>
                  <a:lnTo>
                    <a:pt x="1024" y="1668"/>
                  </a:lnTo>
                  <a:lnTo>
                    <a:pt x="1104" y="1654"/>
                  </a:lnTo>
                  <a:lnTo>
                    <a:pt x="1183" y="1632"/>
                  </a:lnTo>
                  <a:lnTo>
                    <a:pt x="1259" y="1600"/>
                  </a:lnTo>
                  <a:lnTo>
                    <a:pt x="1328" y="1562"/>
                  </a:lnTo>
                  <a:lnTo>
                    <a:pt x="1396" y="1515"/>
                  </a:lnTo>
                  <a:lnTo>
                    <a:pt x="1458" y="1459"/>
                  </a:lnTo>
                  <a:lnTo>
                    <a:pt x="1515" y="1395"/>
                  </a:lnTo>
                  <a:lnTo>
                    <a:pt x="1563" y="1326"/>
                  </a:lnTo>
                  <a:lnTo>
                    <a:pt x="1603" y="1254"/>
                  </a:lnTo>
                  <a:lnTo>
                    <a:pt x="1633" y="1179"/>
                  </a:lnTo>
                  <a:lnTo>
                    <a:pt x="1655" y="1101"/>
                  </a:lnTo>
                  <a:lnTo>
                    <a:pt x="1668" y="1022"/>
                  </a:lnTo>
                  <a:lnTo>
                    <a:pt x="1672" y="940"/>
                  </a:lnTo>
                  <a:lnTo>
                    <a:pt x="1668" y="861"/>
                  </a:lnTo>
                  <a:lnTo>
                    <a:pt x="1655" y="781"/>
                  </a:lnTo>
                  <a:lnTo>
                    <a:pt x="1633" y="704"/>
                  </a:lnTo>
                  <a:lnTo>
                    <a:pt x="1603" y="628"/>
                  </a:lnTo>
                  <a:lnTo>
                    <a:pt x="1563" y="557"/>
                  </a:lnTo>
                  <a:lnTo>
                    <a:pt x="1515" y="487"/>
                  </a:lnTo>
                  <a:lnTo>
                    <a:pt x="1458" y="423"/>
                  </a:lnTo>
                  <a:lnTo>
                    <a:pt x="1396" y="368"/>
                  </a:lnTo>
                  <a:lnTo>
                    <a:pt x="1328" y="320"/>
                  </a:lnTo>
                  <a:lnTo>
                    <a:pt x="1259" y="280"/>
                  </a:lnTo>
                  <a:lnTo>
                    <a:pt x="1183" y="250"/>
                  </a:lnTo>
                  <a:lnTo>
                    <a:pt x="1104" y="227"/>
                  </a:lnTo>
                  <a:lnTo>
                    <a:pt x="1024" y="213"/>
                  </a:lnTo>
                  <a:lnTo>
                    <a:pt x="940" y="209"/>
                  </a:lnTo>
                  <a:close/>
                  <a:moveTo>
                    <a:pt x="940" y="0"/>
                  </a:moveTo>
                  <a:lnTo>
                    <a:pt x="1034" y="4"/>
                  </a:lnTo>
                  <a:lnTo>
                    <a:pt x="1125" y="18"/>
                  </a:lnTo>
                  <a:lnTo>
                    <a:pt x="1215" y="40"/>
                  </a:lnTo>
                  <a:lnTo>
                    <a:pt x="1300" y="71"/>
                  </a:lnTo>
                  <a:lnTo>
                    <a:pt x="1384" y="109"/>
                  </a:lnTo>
                  <a:lnTo>
                    <a:pt x="1462" y="157"/>
                  </a:lnTo>
                  <a:lnTo>
                    <a:pt x="1537" y="213"/>
                  </a:lnTo>
                  <a:lnTo>
                    <a:pt x="1607" y="276"/>
                  </a:lnTo>
                  <a:lnTo>
                    <a:pt x="1670" y="348"/>
                  </a:lnTo>
                  <a:lnTo>
                    <a:pt x="1726" y="423"/>
                  </a:lnTo>
                  <a:lnTo>
                    <a:pt x="1774" y="503"/>
                  </a:lnTo>
                  <a:lnTo>
                    <a:pt x="1814" y="586"/>
                  </a:lnTo>
                  <a:lnTo>
                    <a:pt x="1844" y="674"/>
                  </a:lnTo>
                  <a:lnTo>
                    <a:pt x="1865" y="761"/>
                  </a:lnTo>
                  <a:lnTo>
                    <a:pt x="1877" y="851"/>
                  </a:lnTo>
                  <a:lnTo>
                    <a:pt x="1881" y="940"/>
                  </a:lnTo>
                  <a:lnTo>
                    <a:pt x="1877" y="1032"/>
                  </a:lnTo>
                  <a:lnTo>
                    <a:pt x="1865" y="1121"/>
                  </a:lnTo>
                  <a:lnTo>
                    <a:pt x="1844" y="1209"/>
                  </a:lnTo>
                  <a:lnTo>
                    <a:pt x="1814" y="1296"/>
                  </a:lnTo>
                  <a:lnTo>
                    <a:pt x="1774" y="1380"/>
                  </a:lnTo>
                  <a:lnTo>
                    <a:pt x="1726" y="1459"/>
                  </a:lnTo>
                  <a:lnTo>
                    <a:pt x="1670" y="1535"/>
                  </a:lnTo>
                  <a:lnTo>
                    <a:pt x="1607" y="1606"/>
                  </a:lnTo>
                  <a:lnTo>
                    <a:pt x="1537" y="1670"/>
                  </a:lnTo>
                  <a:lnTo>
                    <a:pt x="1462" y="1725"/>
                  </a:lnTo>
                  <a:lnTo>
                    <a:pt x="1384" y="1771"/>
                  </a:lnTo>
                  <a:lnTo>
                    <a:pt x="1300" y="1811"/>
                  </a:lnTo>
                  <a:lnTo>
                    <a:pt x="1215" y="1843"/>
                  </a:lnTo>
                  <a:lnTo>
                    <a:pt x="1125" y="1865"/>
                  </a:lnTo>
                  <a:lnTo>
                    <a:pt x="1034" y="1879"/>
                  </a:lnTo>
                  <a:lnTo>
                    <a:pt x="940" y="1882"/>
                  </a:lnTo>
                  <a:lnTo>
                    <a:pt x="847" y="1879"/>
                  </a:lnTo>
                  <a:lnTo>
                    <a:pt x="755" y="1865"/>
                  </a:lnTo>
                  <a:lnTo>
                    <a:pt x="666" y="1843"/>
                  </a:lnTo>
                  <a:lnTo>
                    <a:pt x="580" y="1811"/>
                  </a:lnTo>
                  <a:lnTo>
                    <a:pt x="497" y="1771"/>
                  </a:lnTo>
                  <a:lnTo>
                    <a:pt x="417" y="1725"/>
                  </a:lnTo>
                  <a:lnTo>
                    <a:pt x="344" y="1670"/>
                  </a:lnTo>
                  <a:lnTo>
                    <a:pt x="274" y="1606"/>
                  </a:lnTo>
                  <a:lnTo>
                    <a:pt x="210" y="1535"/>
                  </a:lnTo>
                  <a:lnTo>
                    <a:pt x="155" y="1459"/>
                  </a:lnTo>
                  <a:lnTo>
                    <a:pt x="107" y="1380"/>
                  </a:lnTo>
                  <a:lnTo>
                    <a:pt x="67" y="1296"/>
                  </a:lnTo>
                  <a:lnTo>
                    <a:pt x="37" y="1209"/>
                  </a:lnTo>
                  <a:lnTo>
                    <a:pt x="16" y="1121"/>
                  </a:lnTo>
                  <a:lnTo>
                    <a:pt x="4" y="1032"/>
                  </a:lnTo>
                  <a:lnTo>
                    <a:pt x="0" y="940"/>
                  </a:lnTo>
                  <a:lnTo>
                    <a:pt x="4" y="851"/>
                  </a:lnTo>
                  <a:lnTo>
                    <a:pt x="16" y="761"/>
                  </a:lnTo>
                  <a:lnTo>
                    <a:pt x="37" y="674"/>
                  </a:lnTo>
                  <a:lnTo>
                    <a:pt x="67" y="586"/>
                  </a:lnTo>
                  <a:lnTo>
                    <a:pt x="107" y="503"/>
                  </a:lnTo>
                  <a:lnTo>
                    <a:pt x="155" y="423"/>
                  </a:lnTo>
                  <a:lnTo>
                    <a:pt x="210" y="348"/>
                  </a:lnTo>
                  <a:lnTo>
                    <a:pt x="274" y="276"/>
                  </a:lnTo>
                  <a:lnTo>
                    <a:pt x="344" y="213"/>
                  </a:lnTo>
                  <a:lnTo>
                    <a:pt x="417" y="157"/>
                  </a:lnTo>
                  <a:lnTo>
                    <a:pt x="497" y="109"/>
                  </a:lnTo>
                  <a:lnTo>
                    <a:pt x="580" y="71"/>
                  </a:lnTo>
                  <a:lnTo>
                    <a:pt x="666" y="40"/>
                  </a:lnTo>
                  <a:lnTo>
                    <a:pt x="755" y="18"/>
                  </a:lnTo>
                  <a:lnTo>
                    <a:pt x="847" y="4"/>
                  </a:lnTo>
                  <a:lnTo>
                    <a:pt x="940"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98" name="Freeform 66">
              <a:extLst>
                <a:ext uri="{FF2B5EF4-FFF2-40B4-BE49-F238E27FC236}">
                  <a16:creationId xmlns:a16="http://schemas.microsoft.com/office/drawing/2014/main" id="{AE423923-D28A-EE73-C808-264EF1C28F37}"/>
                </a:ext>
              </a:extLst>
            </p:cNvPr>
            <p:cNvSpPr>
              <a:spLocks noEditPoints="1"/>
            </p:cNvSpPr>
            <p:nvPr/>
          </p:nvSpPr>
          <p:spPr bwMode="auto">
            <a:xfrm>
              <a:off x="9414555" y="2268033"/>
              <a:ext cx="414770" cy="380184"/>
            </a:xfrm>
            <a:custGeom>
              <a:avLst/>
              <a:gdLst>
                <a:gd name="T0" fmla="*/ 4290 w 6558"/>
                <a:gd name="T1" fmla="*/ 209 h 5926"/>
                <a:gd name="T2" fmla="*/ 4290 w 6558"/>
                <a:gd name="T3" fmla="*/ 837 h 5926"/>
                <a:gd name="T4" fmla="*/ 6349 w 6558"/>
                <a:gd name="T5" fmla="*/ 837 h 5926"/>
                <a:gd name="T6" fmla="*/ 6349 w 6558"/>
                <a:gd name="T7" fmla="*/ 209 h 5926"/>
                <a:gd name="T8" fmla="*/ 4290 w 6558"/>
                <a:gd name="T9" fmla="*/ 209 h 5926"/>
                <a:gd name="T10" fmla="*/ 209 w 6558"/>
                <a:gd name="T11" fmla="*/ 209 h 5926"/>
                <a:gd name="T12" fmla="*/ 209 w 6558"/>
                <a:gd name="T13" fmla="*/ 837 h 5926"/>
                <a:gd name="T14" fmla="*/ 4082 w 6558"/>
                <a:gd name="T15" fmla="*/ 837 h 5926"/>
                <a:gd name="T16" fmla="*/ 4082 w 6558"/>
                <a:gd name="T17" fmla="*/ 209 h 5926"/>
                <a:gd name="T18" fmla="*/ 209 w 6558"/>
                <a:gd name="T19" fmla="*/ 209 h 5926"/>
                <a:gd name="T20" fmla="*/ 105 w 6558"/>
                <a:gd name="T21" fmla="*/ 0 h 5926"/>
                <a:gd name="T22" fmla="*/ 6453 w 6558"/>
                <a:gd name="T23" fmla="*/ 0 h 5926"/>
                <a:gd name="T24" fmla="*/ 6486 w 6558"/>
                <a:gd name="T25" fmla="*/ 6 h 5926"/>
                <a:gd name="T26" fmla="*/ 6514 w 6558"/>
                <a:gd name="T27" fmla="*/ 20 h 5926"/>
                <a:gd name="T28" fmla="*/ 6538 w 6558"/>
                <a:gd name="T29" fmla="*/ 42 h 5926"/>
                <a:gd name="T30" fmla="*/ 6552 w 6558"/>
                <a:gd name="T31" fmla="*/ 72 h 5926"/>
                <a:gd name="T32" fmla="*/ 6558 w 6558"/>
                <a:gd name="T33" fmla="*/ 103 h 5926"/>
                <a:gd name="T34" fmla="*/ 6558 w 6558"/>
                <a:gd name="T35" fmla="*/ 4288 h 5926"/>
                <a:gd name="T36" fmla="*/ 6552 w 6558"/>
                <a:gd name="T37" fmla="*/ 4320 h 5926"/>
                <a:gd name="T38" fmla="*/ 6538 w 6558"/>
                <a:gd name="T39" fmla="*/ 4350 h 5926"/>
                <a:gd name="T40" fmla="*/ 6514 w 6558"/>
                <a:gd name="T41" fmla="*/ 4371 h 5926"/>
                <a:gd name="T42" fmla="*/ 6486 w 6558"/>
                <a:gd name="T43" fmla="*/ 4387 h 5926"/>
                <a:gd name="T44" fmla="*/ 6453 w 6558"/>
                <a:gd name="T45" fmla="*/ 4391 h 5926"/>
                <a:gd name="T46" fmla="*/ 6421 w 6558"/>
                <a:gd name="T47" fmla="*/ 4387 h 5926"/>
                <a:gd name="T48" fmla="*/ 6391 w 6558"/>
                <a:gd name="T49" fmla="*/ 4371 h 5926"/>
                <a:gd name="T50" fmla="*/ 6369 w 6558"/>
                <a:gd name="T51" fmla="*/ 4350 h 5926"/>
                <a:gd name="T52" fmla="*/ 6353 w 6558"/>
                <a:gd name="T53" fmla="*/ 4320 h 5926"/>
                <a:gd name="T54" fmla="*/ 6349 w 6558"/>
                <a:gd name="T55" fmla="*/ 4288 h 5926"/>
                <a:gd name="T56" fmla="*/ 6349 w 6558"/>
                <a:gd name="T57" fmla="*/ 1046 h 5926"/>
                <a:gd name="T58" fmla="*/ 209 w 6558"/>
                <a:gd name="T59" fmla="*/ 1046 h 5926"/>
                <a:gd name="T60" fmla="*/ 209 w 6558"/>
                <a:gd name="T61" fmla="*/ 5717 h 5926"/>
                <a:gd name="T62" fmla="*/ 6349 w 6558"/>
                <a:gd name="T63" fmla="*/ 5717 h 5926"/>
                <a:gd name="T64" fmla="*/ 6349 w 6558"/>
                <a:gd name="T65" fmla="*/ 4705 h 5926"/>
                <a:gd name="T66" fmla="*/ 6353 w 6558"/>
                <a:gd name="T67" fmla="*/ 4674 h 5926"/>
                <a:gd name="T68" fmla="*/ 6369 w 6558"/>
                <a:gd name="T69" fmla="*/ 4644 h 5926"/>
                <a:gd name="T70" fmla="*/ 6391 w 6558"/>
                <a:gd name="T71" fmla="*/ 4622 h 5926"/>
                <a:gd name="T72" fmla="*/ 6421 w 6558"/>
                <a:gd name="T73" fmla="*/ 4606 h 5926"/>
                <a:gd name="T74" fmla="*/ 6453 w 6558"/>
                <a:gd name="T75" fmla="*/ 4602 h 5926"/>
                <a:gd name="T76" fmla="*/ 6486 w 6558"/>
                <a:gd name="T77" fmla="*/ 4606 h 5926"/>
                <a:gd name="T78" fmla="*/ 6514 w 6558"/>
                <a:gd name="T79" fmla="*/ 4622 h 5926"/>
                <a:gd name="T80" fmla="*/ 6538 w 6558"/>
                <a:gd name="T81" fmla="*/ 4644 h 5926"/>
                <a:gd name="T82" fmla="*/ 6552 w 6558"/>
                <a:gd name="T83" fmla="*/ 4674 h 5926"/>
                <a:gd name="T84" fmla="*/ 6558 w 6558"/>
                <a:gd name="T85" fmla="*/ 4705 h 5926"/>
                <a:gd name="T86" fmla="*/ 6558 w 6558"/>
                <a:gd name="T87" fmla="*/ 5821 h 5926"/>
                <a:gd name="T88" fmla="*/ 6552 w 6558"/>
                <a:gd name="T89" fmla="*/ 5855 h 5926"/>
                <a:gd name="T90" fmla="*/ 6538 w 6558"/>
                <a:gd name="T91" fmla="*/ 5882 h 5926"/>
                <a:gd name="T92" fmla="*/ 6514 w 6558"/>
                <a:gd name="T93" fmla="*/ 5906 h 5926"/>
                <a:gd name="T94" fmla="*/ 6486 w 6558"/>
                <a:gd name="T95" fmla="*/ 5920 h 5926"/>
                <a:gd name="T96" fmla="*/ 6453 w 6558"/>
                <a:gd name="T97" fmla="*/ 5926 h 5926"/>
                <a:gd name="T98" fmla="*/ 105 w 6558"/>
                <a:gd name="T99" fmla="*/ 5926 h 5926"/>
                <a:gd name="T100" fmla="*/ 72 w 6558"/>
                <a:gd name="T101" fmla="*/ 5920 h 5926"/>
                <a:gd name="T102" fmla="*/ 44 w 6558"/>
                <a:gd name="T103" fmla="*/ 5906 h 5926"/>
                <a:gd name="T104" fmla="*/ 20 w 6558"/>
                <a:gd name="T105" fmla="*/ 5882 h 5926"/>
                <a:gd name="T106" fmla="*/ 6 w 6558"/>
                <a:gd name="T107" fmla="*/ 5855 h 5926"/>
                <a:gd name="T108" fmla="*/ 0 w 6558"/>
                <a:gd name="T109" fmla="*/ 5821 h 5926"/>
                <a:gd name="T110" fmla="*/ 0 w 6558"/>
                <a:gd name="T111" fmla="*/ 103 h 5926"/>
                <a:gd name="T112" fmla="*/ 6 w 6558"/>
                <a:gd name="T113" fmla="*/ 72 h 5926"/>
                <a:gd name="T114" fmla="*/ 20 w 6558"/>
                <a:gd name="T115" fmla="*/ 42 h 5926"/>
                <a:gd name="T116" fmla="*/ 44 w 6558"/>
                <a:gd name="T117" fmla="*/ 20 h 5926"/>
                <a:gd name="T118" fmla="*/ 72 w 6558"/>
                <a:gd name="T119" fmla="*/ 6 h 5926"/>
                <a:gd name="T120" fmla="*/ 105 w 6558"/>
                <a:gd name="T121" fmla="*/ 0 h 59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6558" h="5926">
                  <a:moveTo>
                    <a:pt x="4290" y="209"/>
                  </a:moveTo>
                  <a:lnTo>
                    <a:pt x="4290" y="837"/>
                  </a:lnTo>
                  <a:lnTo>
                    <a:pt x="6349" y="837"/>
                  </a:lnTo>
                  <a:lnTo>
                    <a:pt x="6349" y="209"/>
                  </a:lnTo>
                  <a:lnTo>
                    <a:pt x="4290" y="209"/>
                  </a:lnTo>
                  <a:close/>
                  <a:moveTo>
                    <a:pt x="209" y="209"/>
                  </a:moveTo>
                  <a:lnTo>
                    <a:pt x="209" y="837"/>
                  </a:lnTo>
                  <a:lnTo>
                    <a:pt x="4082" y="837"/>
                  </a:lnTo>
                  <a:lnTo>
                    <a:pt x="4082" y="209"/>
                  </a:lnTo>
                  <a:lnTo>
                    <a:pt x="209" y="209"/>
                  </a:lnTo>
                  <a:close/>
                  <a:moveTo>
                    <a:pt x="105" y="0"/>
                  </a:moveTo>
                  <a:lnTo>
                    <a:pt x="6453" y="0"/>
                  </a:lnTo>
                  <a:lnTo>
                    <a:pt x="6486" y="6"/>
                  </a:lnTo>
                  <a:lnTo>
                    <a:pt x="6514" y="20"/>
                  </a:lnTo>
                  <a:lnTo>
                    <a:pt x="6538" y="42"/>
                  </a:lnTo>
                  <a:lnTo>
                    <a:pt x="6552" y="72"/>
                  </a:lnTo>
                  <a:lnTo>
                    <a:pt x="6558" y="103"/>
                  </a:lnTo>
                  <a:lnTo>
                    <a:pt x="6558" y="4288"/>
                  </a:lnTo>
                  <a:lnTo>
                    <a:pt x="6552" y="4320"/>
                  </a:lnTo>
                  <a:lnTo>
                    <a:pt x="6538" y="4350"/>
                  </a:lnTo>
                  <a:lnTo>
                    <a:pt x="6514" y="4371"/>
                  </a:lnTo>
                  <a:lnTo>
                    <a:pt x="6486" y="4387"/>
                  </a:lnTo>
                  <a:lnTo>
                    <a:pt x="6453" y="4391"/>
                  </a:lnTo>
                  <a:lnTo>
                    <a:pt x="6421" y="4387"/>
                  </a:lnTo>
                  <a:lnTo>
                    <a:pt x="6391" y="4371"/>
                  </a:lnTo>
                  <a:lnTo>
                    <a:pt x="6369" y="4350"/>
                  </a:lnTo>
                  <a:lnTo>
                    <a:pt x="6353" y="4320"/>
                  </a:lnTo>
                  <a:lnTo>
                    <a:pt x="6349" y="4288"/>
                  </a:lnTo>
                  <a:lnTo>
                    <a:pt x="6349" y="1046"/>
                  </a:lnTo>
                  <a:lnTo>
                    <a:pt x="209" y="1046"/>
                  </a:lnTo>
                  <a:lnTo>
                    <a:pt x="209" y="5717"/>
                  </a:lnTo>
                  <a:lnTo>
                    <a:pt x="6349" y="5717"/>
                  </a:lnTo>
                  <a:lnTo>
                    <a:pt x="6349" y="4705"/>
                  </a:lnTo>
                  <a:lnTo>
                    <a:pt x="6353" y="4674"/>
                  </a:lnTo>
                  <a:lnTo>
                    <a:pt x="6369" y="4644"/>
                  </a:lnTo>
                  <a:lnTo>
                    <a:pt x="6391" y="4622"/>
                  </a:lnTo>
                  <a:lnTo>
                    <a:pt x="6421" y="4606"/>
                  </a:lnTo>
                  <a:lnTo>
                    <a:pt x="6453" y="4602"/>
                  </a:lnTo>
                  <a:lnTo>
                    <a:pt x="6486" y="4606"/>
                  </a:lnTo>
                  <a:lnTo>
                    <a:pt x="6514" y="4622"/>
                  </a:lnTo>
                  <a:lnTo>
                    <a:pt x="6538" y="4644"/>
                  </a:lnTo>
                  <a:lnTo>
                    <a:pt x="6552" y="4674"/>
                  </a:lnTo>
                  <a:lnTo>
                    <a:pt x="6558" y="4705"/>
                  </a:lnTo>
                  <a:lnTo>
                    <a:pt x="6558" y="5821"/>
                  </a:lnTo>
                  <a:lnTo>
                    <a:pt x="6552" y="5855"/>
                  </a:lnTo>
                  <a:lnTo>
                    <a:pt x="6538" y="5882"/>
                  </a:lnTo>
                  <a:lnTo>
                    <a:pt x="6514" y="5906"/>
                  </a:lnTo>
                  <a:lnTo>
                    <a:pt x="6486" y="5920"/>
                  </a:lnTo>
                  <a:lnTo>
                    <a:pt x="6453" y="5926"/>
                  </a:lnTo>
                  <a:lnTo>
                    <a:pt x="105" y="5926"/>
                  </a:lnTo>
                  <a:lnTo>
                    <a:pt x="72" y="5920"/>
                  </a:lnTo>
                  <a:lnTo>
                    <a:pt x="44" y="5906"/>
                  </a:lnTo>
                  <a:lnTo>
                    <a:pt x="20" y="5882"/>
                  </a:lnTo>
                  <a:lnTo>
                    <a:pt x="6" y="5855"/>
                  </a:lnTo>
                  <a:lnTo>
                    <a:pt x="0" y="5821"/>
                  </a:lnTo>
                  <a:lnTo>
                    <a:pt x="0" y="103"/>
                  </a:lnTo>
                  <a:lnTo>
                    <a:pt x="6" y="72"/>
                  </a:lnTo>
                  <a:lnTo>
                    <a:pt x="20" y="42"/>
                  </a:lnTo>
                  <a:lnTo>
                    <a:pt x="44" y="20"/>
                  </a:lnTo>
                  <a:lnTo>
                    <a:pt x="72" y="6"/>
                  </a:lnTo>
                  <a:lnTo>
                    <a:pt x="105"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grpSp>
      <p:pic>
        <p:nvPicPr>
          <p:cNvPr id="99" name="Picture 2" descr="cinema Icon 1468738">
            <a:extLst>
              <a:ext uri="{FF2B5EF4-FFF2-40B4-BE49-F238E27FC236}">
                <a16:creationId xmlns:a16="http://schemas.microsoft.com/office/drawing/2014/main" id="{9AEDE57F-F00E-8C16-7B39-B2B630AA62AB}"/>
              </a:ext>
            </a:extLst>
          </p:cNvPr>
          <p:cNvPicPr>
            <a:picLocks noChangeAspect="1" noChangeArrowheads="1"/>
          </p:cNvPicPr>
          <p:nvPr/>
        </p:nvPicPr>
        <p:blipFill>
          <a:blip r:embed="rId3">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6067298" y="1841475"/>
            <a:ext cx="456164" cy="456164"/>
          </a:xfrm>
          <a:prstGeom prst="rect">
            <a:avLst/>
          </a:prstGeom>
          <a:noFill/>
          <a:extLst>
            <a:ext uri="{909E8E84-426E-40DD-AFC4-6F175D3DCCD1}">
              <a14:hiddenFill xmlns:a14="http://schemas.microsoft.com/office/drawing/2010/main">
                <a:solidFill>
                  <a:srgbClr val="FFFFFF"/>
                </a:solidFill>
              </a14:hiddenFill>
            </a:ext>
          </a:extLst>
        </p:spPr>
      </p:pic>
      <p:pic>
        <p:nvPicPr>
          <p:cNvPr id="100" name="Picture 4" descr="message Icon 4702918">
            <a:extLst>
              <a:ext uri="{FF2B5EF4-FFF2-40B4-BE49-F238E27FC236}">
                <a16:creationId xmlns:a16="http://schemas.microsoft.com/office/drawing/2014/main" id="{D860D165-EB05-37D8-53A4-5FC0FBBF5BDA}"/>
              </a:ext>
            </a:extLst>
          </p:cNvPr>
          <p:cNvPicPr>
            <a:picLocks noChangeAspect="1" noChangeArrowheads="1"/>
          </p:cNvPicPr>
          <p:nvPr/>
        </p:nvPicPr>
        <p:blipFill>
          <a:blip r:embed="rId4">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0271490" y="1874715"/>
            <a:ext cx="381998" cy="381998"/>
          </a:xfrm>
          <a:prstGeom prst="rect">
            <a:avLst/>
          </a:prstGeom>
          <a:noFill/>
          <a:extLst>
            <a:ext uri="{909E8E84-426E-40DD-AFC4-6F175D3DCCD1}">
              <a14:hiddenFill xmlns:a14="http://schemas.microsoft.com/office/drawing/2010/main">
                <a:solidFill>
                  <a:srgbClr val="FFFFFF"/>
                </a:solidFill>
              </a14:hiddenFill>
            </a:ext>
          </a:extLst>
        </p:spPr>
      </p:pic>
      <p:pic>
        <p:nvPicPr>
          <p:cNvPr id="101" name="Picture 2" descr="social media Icon 2731512">
            <a:extLst>
              <a:ext uri="{FF2B5EF4-FFF2-40B4-BE49-F238E27FC236}">
                <a16:creationId xmlns:a16="http://schemas.microsoft.com/office/drawing/2014/main" id="{13F34279-0073-680B-4F81-5885B4C941E1}"/>
              </a:ext>
            </a:extLst>
          </p:cNvPr>
          <p:cNvPicPr>
            <a:picLocks noChangeAspect="1" noChangeArrowheads="1"/>
          </p:cNvPicPr>
          <p:nvPr/>
        </p:nvPicPr>
        <p:blipFill>
          <a:blip r:embed="rId5">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580066" y="1866144"/>
            <a:ext cx="373816" cy="373816"/>
          </a:xfrm>
          <a:prstGeom prst="rect">
            <a:avLst/>
          </a:prstGeom>
          <a:noFill/>
          <a:extLst>
            <a:ext uri="{909E8E84-426E-40DD-AFC4-6F175D3DCCD1}">
              <a14:hiddenFill xmlns:a14="http://schemas.microsoft.com/office/drawing/2010/main">
                <a:solidFill>
                  <a:srgbClr val="FFFFFF"/>
                </a:solidFill>
              </a14:hiddenFill>
            </a:ext>
          </a:extLst>
        </p:spPr>
      </p:pic>
      <p:grpSp>
        <p:nvGrpSpPr>
          <p:cNvPr id="102" name="Group 101">
            <a:extLst>
              <a:ext uri="{FF2B5EF4-FFF2-40B4-BE49-F238E27FC236}">
                <a16:creationId xmlns:a16="http://schemas.microsoft.com/office/drawing/2014/main" id="{3C42721E-0E7F-F93F-1C6F-94FDD49BB6E5}"/>
              </a:ext>
            </a:extLst>
          </p:cNvPr>
          <p:cNvGrpSpPr/>
          <p:nvPr/>
        </p:nvGrpSpPr>
        <p:grpSpPr>
          <a:xfrm>
            <a:off x="2632583" y="1898759"/>
            <a:ext cx="462309" cy="321812"/>
            <a:chOff x="2502918" y="1867736"/>
            <a:chExt cx="588310" cy="416076"/>
          </a:xfrm>
        </p:grpSpPr>
        <p:sp>
          <p:nvSpPr>
            <p:cNvPr id="103" name="Oval 5">
              <a:extLst>
                <a:ext uri="{FF2B5EF4-FFF2-40B4-BE49-F238E27FC236}">
                  <a16:creationId xmlns:a16="http://schemas.microsoft.com/office/drawing/2014/main" id="{82A44852-E88C-FF50-689E-937B047AA001}"/>
                </a:ext>
              </a:extLst>
            </p:cNvPr>
            <p:cNvSpPr>
              <a:spLocks noChangeArrowheads="1"/>
            </p:cNvSpPr>
            <p:nvPr/>
          </p:nvSpPr>
          <p:spPr bwMode="auto">
            <a:xfrm>
              <a:off x="2787397" y="2154151"/>
              <a:ext cx="15482" cy="15482"/>
            </a:xfrm>
            <a:prstGeom prst="ellipse">
              <a:avLst/>
            </a:prstGeom>
            <a:solidFill>
              <a:srgbClr val="E1051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104" name="Freeform 6">
              <a:extLst>
                <a:ext uri="{FF2B5EF4-FFF2-40B4-BE49-F238E27FC236}">
                  <a16:creationId xmlns:a16="http://schemas.microsoft.com/office/drawing/2014/main" id="{F95D7E8D-11E2-4FF8-6C52-FC9151020B4B}"/>
                </a:ext>
              </a:extLst>
            </p:cNvPr>
            <p:cNvSpPr>
              <a:spLocks noEditPoints="1"/>
            </p:cNvSpPr>
            <p:nvPr/>
          </p:nvSpPr>
          <p:spPr bwMode="auto">
            <a:xfrm>
              <a:off x="2502918" y="1867736"/>
              <a:ext cx="588310" cy="416076"/>
            </a:xfrm>
            <a:custGeom>
              <a:avLst/>
              <a:gdLst>
                <a:gd name="T0" fmla="*/ 170 w 182"/>
                <a:gd name="T1" fmla="*/ 0 h 128"/>
                <a:gd name="T2" fmla="*/ 12 w 182"/>
                <a:gd name="T3" fmla="*/ 0 h 128"/>
                <a:gd name="T4" fmla="*/ 0 w 182"/>
                <a:gd name="T5" fmla="*/ 12 h 128"/>
                <a:gd name="T6" fmla="*/ 0 w 182"/>
                <a:gd name="T7" fmla="*/ 94 h 128"/>
                <a:gd name="T8" fmla="*/ 12 w 182"/>
                <a:gd name="T9" fmla="*/ 106 h 128"/>
                <a:gd name="T10" fmla="*/ 71 w 182"/>
                <a:gd name="T11" fmla="*/ 106 h 128"/>
                <a:gd name="T12" fmla="*/ 71 w 182"/>
                <a:gd name="T13" fmla="*/ 123 h 128"/>
                <a:gd name="T14" fmla="*/ 48 w 182"/>
                <a:gd name="T15" fmla="*/ 123 h 128"/>
                <a:gd name="T16" fmla="*/ 45 w 182"/>
                <a:gd name="T17" fmla="*/ 126 h 128"/>
                <a:gd name="T18" fmla="*/ 48 w 182"/>
                <a:gd name="T19" fmla="*/ 128 h 128"/>
                <a:gd name="T20" fmla="*/ 134 w 182"/>
                <a:gd name="T21" fmla="*/ 128 h 128"/>
                <a:gd name="T22" fmla="*/ 136 w 182"/>
                <a:gd name="T23" fmla="*/ 126 h 128"/>
                <a:gd name="T24" fmla="*/ 134 w 182"/>
                <a:gd name="T25" fmla="*/ 123 h 128"/>
                <a:gd name="T26" fmla="*/ 111 w 182"/>
                <a:gd name="T27" fmla="*/ 123 h 128"/>
                <a:gd name="T28" fmla="*/ 111 w 182"/>
                <a:gd name="T29" fmla="*/ 106 h 128"/>
                <a:gd name="T30" fmla="*/ 170 w 182"/>
                <a:gd name="T31" fmla="*/ 106 h 128"/>
                <a:gd name="T32" fmla="*/ 182 w 182"/>
                <a:gd name="T33" fmla="*/ 94 h 128"/>
                <a:gd name="T34" fmla="*/ 182 w 182"/>
                <a:gd name="T35" fmla="*/ 12 h 128"/>
                <a:gd name="T36" fmla="*/ 170 w 182"/>
                <a:gd name="T37" fmla="*/ 0 h 128"/>
                <a:gd name="T38" fmla="*/ 106 w 182"/>
                <a:gd name="T39" fmla="*/ 123 h 128"/>
                <a:gd name="T40" fmla="*/ 76 w 182"/>
                <a:gd name="T41" fmla="*/ 123 h 128"/>
                <a:gd name="T42" fmla="*/ 76 w 182"/>
                <a:gd name="T43" fmla="*/ 106 h 128"/>
                <a:gd name="T44" fmla="*/ 106 w 182"/>
                <a:gd name="T45" fmla="*/ 106 h 128"/>
                <a:gd name="T46" fmla="*/ 106 w 182"/>
                <a:gd name="T47" fmla="*/ 123 h 128"/>
                <a:gd name="T48" fmla="*/ 177 w 182"/>
                <a:gd name="T49" fmla="*/ 94 h 128"/>
                <a:gd name="T50" fmla="*/ 170 w 182"/>
                <a:gd name="T51" fmla="*/ 101 h 128"/>
                <a:gd name="T52" fmla="*/ 12 w 182"/>
                <a:gd name="T53" fmla="*/ 101 h 128"/>
                <a:gd name="T54" fmla="*/ 5 w 182"/>
                <a:gd name="T55" fmla="*/ 94 h 128"/>
                <a:gd name="T56" fmla="*/ 5 w 182"/>
                <a:gd name="T57" fmla="*/ 12 h 128"/>
                <a:gd name="T58" fmla="*/ 12 w 182"/>
                <a:gd name="T59" fmla="*/ 5 h 128"/>
                <a:gd name="T60" fmla="*/ 170 w 182"/>
                <a:gd name="T61" fmla="*/ 5 h 128"/>
                <a:gd name="T62" fmla="*/ 177 w 182"/>
                <a:gd name="T63" fmla="*/ 12 h 128"/>
                <a:gd name="T64" fmla="*/ 177 w 182"/>
                <a:gd name="T65" fmla="*/ 94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82" h="128">
                  <a:moveTo>
                    <a:pt x="170" y="0"/>
                  </a:moveTo>
                  <a:cubicBezTo>
                    <a:pt x="12" y="0"/>
                    <a:pt x="12" y="0"/>
                    <a:pt x="12" y="0"/>
                  </a:cubicBezTo>
                  <a:cubicBezTo>
                    <a:pt x="5" y="0"/>
                    <a:pt x="0" y="6"/>
                    <a:pt x="0" y="12"/>
                  </a:cubicBezTo>
                  <a:cubicBezTo>
                    <a:pt x="0" y="94"/>
                    <a:pt x="0" y="94"/>
                    <a:pt x="0" y="94"/>
                  </a:cubicBezTo>
                  <a:cubicBezTo>
                    <a:pt x="0" y="101"/>
                    <a:pt x="5" y="106"/>
                    <a:pt x="12" y="106"/>
                  </a:cubicBezTo>
                  <a:cubicBezTo>
                    <a:pt x="71" y="106"/>
                    <a:pt x="71" y="106"/>
                    <a:pt x="71" y="106"/>
                  </a:cubicBezTo>
                  <a:cubicBezTo>
                    <a:pt x="71" y="123"/>
                    <a:pt x="71" y="123"/>
                    <a:pt x="71" y="123"/>
                  </a:cubicBezTo>
                  <a:cubicBezTo>
                    <a:pt x="48" y="123"/>
                    <a:pt x="48" y="123"/>
                    <a:pt x="48" y="123"/>
                  </a:cubicBezTo>
                  <a:cubicBezTo>
                    <a:pt x="47" y="123"/>
                    <a:pt x="45" y="124"/>
                    <a:pt x="45" y="126"/>
                  </a:cubicBezTo>
                  <a:cubicBezTo>
                    <a:pt x="45" y="127"/>
                    <a:pt x="47" y="128"/>
                    <a:pt x="48" y="128"/>
                  </a:cubicBezTo>
                  <a:cubicBezTo>
                    <a:pt x="134" y="128"/>
                    <a:pt x="134" y="128"/>
                    <a:pt x="134" y="128"/>
                  </a:cubicBezTo>
                  <a:cubicBezTo>
                    <a:pt x="135" y="128"/>
                    <a:pt x="136" y="127"/>
                    <a:pt x="136" y="126"/>
                  </a:cubicBezTo>
                  <a:cubicBezTo>
                    <a:pt x="136" y="124"/>
                    <a:pt x="135" y="123"/>
                    <a:pt x="134" y="123"/>
                  </a:cubicBezTo>
                  <a:cubicBezTo>
                    <a:pt x="111" y="123"/>
                    <a:pt x="111" y="123"/>
                    <a:pt x="111" y="123"/>
                  </a:cubicBezTo>
                  <a:cubicBezTo>
                    <a:pt x="111" y="106"/>
                    <a:pt x="111" y="106"/>
                    <a:pt x="111" y="106"/>
                  </a:cubicBezTo>
                  <a:cubicBezTo>
                    <a:pt x="170" y="106"/>
                    <a:pt x="170" y="106"/>
                    <a:pt x="170" y="106"/>
                  </a:cubicBezTo>
                  <a:cubicBezTo>
                    <a:pt x="177" y="106"/>
                    <a:pt x="182" y="101"/>
                    <a:pt x="182" y="94"/>
                  </a:cubicBezTo>
                  <a:cubicBezTo>
                    <a:pt x="182" y="12"/>
                    <a:pt x="182" y="12"/>
                    <a:pt x="182" y="12"/>
                  </a:cubicBezTo>
                  <a:cubicBezTo>
                    <a:pt x="182" y="6"/>
                    <a:pt x="177" y="0"/>
                    <a:pt x="170" y="0"/>
                  </a:cubicBezTo>
                  <a:close/>
                  <a:moveTo>
                    <a:pt x="106" y="123"/>
                  </a:moveTo>
                  <a:cubicBezTo>
                    <a:pt x="76" y="123"/>
                    <a:pt x="76" y="123"/>
                    <a:pt x="76" y="123"/>
                  </a:cubicBezTo>
                  <a:cubicBezTo>
                    <a:pt x="76" y="106"/>
                    <a:pt x="76" y="106"/>
                    <a:pt x="76" y="106"/>
                  </a:cubicBezTo>
                  <a:cubicBezTo>
                    <a:pt x="106" y="106"/>
                    <a:pt x="106" y="106"/>
                    <a:pt x="106" y="106"/>
                  </a:cubicBezTo>
                  <a:lnTo>
                    <a:pt x="106" y="123"/>
                  </a:lnTo>
                  <a:close/>
                  <a:moveTo>
                    <a:pt x="177" y="94"/>
                  </a:moveTo>
                  <a:cubicBezTo>
                    <a:pt x="177" y="98"/>
                    <a:pt x="174" y="101"/>
                    <a:pt x="170" y="101"/>
                  </a:cubicBezTo>
                  <a:cubicBezTo>
                    <a:pt x="12" y="101"/>
                    <a:pt x="12" y="101"/>
                    <a:pt x="12" y="101"/>
                  </a:cubicBezTo>
                  <a:cubicBezTo>
                    <a:pt x="8" y="101"/>
                    <a:pt x="5" y="98"/>
                    <a:pt x="5" y="94"/>
                  </a:cubicBezTo>
                  <a:cubicBezTo>
                    <a:pt x="5" y="12"/>
                    <a:pt x="5" y="12"/>
                    <a:pt x="5" y="12"/>
                  </a:cubicBezTo>
                  <a:cubicBezTo>
                    <a:pt x="5" y="8"/>
                    <a:pt x="8" y="5"/>
                    <a:pt x="12" y="5"/>
                  </a:cubicBezTo>
                  <a:cubicBezTo>
                    <a:pt x="170" y="5"/>
                    <a:pt x="170" y="5"/>
                    <a:pt x="170" y="5"/>
                  </a:cubicBezTo>
                  <a:cubicBezTo>
                    <a:pt x="174" y="5"/>
                    <a:pt x="177" y="8"/>
                    <a:pt x="177" y="12"/>
                  </a:cubicBezTo>
                  <a:lnTo>
                    <a:pt x="177" y="94"/>
                  </a:lnTo>
                  <a:close/>
                </a:path>
              </a:pathLst>
            </a:custGeom>
            <a:solidFill>
              <a:srgbClr val="E1051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grpSp>
    </p:spTree>
    <p:extLst>
      <p:ext uri="{BB962C8B-B14F-4D97-AF65-F5344CB8AC3E}">
        <p14:creationId xmlns:p14="http://schemas.microsoft.com/office/powerpoint/2010/main" val="23630571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6331C2-F986-49CD-835F-768D08D9CE3B}"/>
              </a:ext>
            </a:extLst>
          </p:cNvPr>
          <p:cNvSpPr>
            <a:spLocks noGrp="1"/>
          </p:cNvSpPr>
          <p:nvPr>
            <p:ph type="title"/>
          </p:nvPr>
        </p:nvSpPr>
        <p:spPr/>
        <p:txBody>
          <a:bodyPr/>
          <a:lstStyle/>
          <a:p>
            <a:r>
              <a:rPr lang="en-GB" dirty="0"/>
              <a:t>TV advertising signals brand fame</a:t>
            </a:r>
          </a:p>
        </p:txBody>
      </p:sp>
      <p:sp>
        <p:nvSpPr>
          <p:cNvPr id="3" name="Text Placeholder 2">
            <a:extLst>
              <a:ext uri="{FF2B5EF4-FFF2-40B4-BE49-F238E27FC236}">
                <a16:creationId xmlns:a16="http://schemas.microsoft.com/office/drawing/2014/main" id="{BAB161AC-6868-41FE-A38D-F1070D109F41}"/>
              </a:ext>
            </a:extLst>
          </p:cNvPr>
          <p:cNvSpPr>
            <a:spLocks noGrp="1"/>
          </p:cNvSpPr>
          <p:nvPr>
            <p:ph type="body" sz="quarter" idx="15"/>
          </p:nvPr>
        </p:nvSpPr>
        <p:spPr/>
        <p:txBody>
          <a:bodyPr/>
          <a:lstStyle/>
          <a:p>
            <a:r>
              <a:rPr lang="en-GB" dirty="0"/>
              <a:t>Source: Signalling Success, 2020, house51 / Thinkbox. Adults 16+. Top 2 box agreement “This brand will become well known”</a:t>
            </a:r>
          </a:p>
        </p:txBody>
      </p:sp>
      <p:graphicFrame>
        <p:nvGraphicFramePr>
          <p:cNvPr id="4" name="Chart 3">
            <a:extLst>
              <a:ext uri="{FF2B5EF4-FFF2-40B4-BE49-F238E27FC236}">
                <a16:creationId xmlns:a16="http://schemas.microsoft.com/office/drawing/2014/main" id="{9A947C0E-AAAE-4171-9BB1-2FD8284BA8C8}"/>
              </a:ext>
            </a:extLst>
          </p:cNvPr>
          <p:cNvGraphicFramePr/>
          <p:nvPr>
            <p:extLst>
              <p:ext uri="{D42A27DB-BD31-4B8C-83A1-F6EECF244321}">
                <p14:modId xmlns:p14="http://schemas.microsoft.com/office/powerpoint/2010/main" val="733236208"/>
              </p:ext>
            </p:extLst>
          </p:nvPr>
        </p:nvGraphicFramePr>
        <p:xfrm>
          <a:off x="361979" y="1571088"/>
          <a:ext cx="11318301" cy="3889060"/>
        </p:xfrm>
        <a:graphic>
          <a:graphicData uri="http://schemas.openxmlformats.org/drawingml/2006/chart">
            <c:chart xmlns:c="http://schemas.openxmlformats.org/drawingml/2006/chart" xmlns:r="http://schemas.openxmlformats.org/officeDocument/2006/relationships" r:id="rId3"/>
          </a:graphicData>
        </a:graphic>
      </p:graphicFrame>
      <p:grpSp>
        <p:nvGrpSpPr>
          <p:cNvPr id="11" name="Group 10">
            <a:extLst>
              <a:ext uri="{FF2B5EF4-FFF2-40B4-BE49-F238E27FC236}">
                <a16:creationId xmlns:a16="http://schemas.microsoft.com/office/drawing/2014/main" id="{1E228371-8703-448D-A943-B631B76D745A}"/>
              </a:ext>
            </a:extLst>
          </p:cNvPr>
          <p:cNvGrpSpPr/>
          <p:nvPr/>
        </p:nvGrpSpPr>
        <p:grpSpPr>
          <a:xfrm>
            <a:off x="1989741" y="1765119"/>
            <a:ext cx="470430" cy="324000"/>
            <a:chOff x="1564112" y="1303139"/>
            <a:chExt cx="324000" cy="279336"/>
          </a:xfrm>
          <a:solidFill>
            <a:schemeClr val="accent2"/>
          </a:solidFill>
        </p:grpSpPr>
        <p:sp>
          <p:nvSpPr>
            <p:cNvPr id="6" name="Rectangle 5">
              <a:extLst>
                <a:ext uri="{FF2B5EF4-FFF2-40B4-BE49-F238E27FC236}">
                  <a16:creationId xmlns:a16="http://schemas.microsoft.com/office/drawing/2014/main" id="{31CEDAA4-AB0C-4C8C-90EE-604F2CE869C8}"/>
                </a:ext>
              </a:extLst>
            </p:cNvPr>
            <p:cNvSpPr/>
            <p:nvPr/>
          </p:nvSpPr>
          <p:spPr>
            <a:xfrm>
              <a:off x="1564112" y="1303139"/>
              <a:ext cx="324000" cy="2061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en-GB" sz="1050" b="1" dirty="0"/>
                <a:t>52%</a:t>
              </a:r>
            </a:p>
          </p:txBody>
        </p:sp>
        <p:sp>
          <p:nvSpPr>
            <p:cNvPr id="7" name="Isosceles Triangle 6">
              <a:extLst>
                <a:ext uri="{FF2B5EF4-FFF2-40B4-BE49-F238E27FC236}">
                  <a16:creationId xmlns:a16="http://schemas.microsoft.com/office/drawing/2014/main" id="{53087481-4ACA-4D00-94AA-B97A0176B314}"/>
                </a:ext>
              </a:extLst>
            </p:cNvPr>
            <p:cNvSpPr/>
            <p:nvPr/>
          </p:nvSpPr>
          <p:spPr>
            <a:xfrm rot="10800000">
              <a:off x="1662312" y="1496019"/>
              <a:ext cx="127601" cy="86456"/>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a:p>
          </p:txBody>
        </p:sp>
      </p:grpSp>
      <p:sp>
        <p:nvSpPr>
          <p:cNvPr id="66" name="Rectangle 65">
            <a:extLst>
              <a:ext uri="{FF2B5EF4-FFF2-40B4-BE49-F238E27FC236}">
                <a16:creationId xmlns:a16="http://schemas.microsoft.com/office/drawing/2014/main" id="{A77CBEAB-6501-4D26-BAAC-127501B55AEB}"/>
              </a:ext>
            </a:extLst>
          </p:cNvPr>
          <p:cNvSpPr/>
          <p:nvPr/>
        </p:nvSpPr>
        <p:spPr>
          <a:xfrm>
            <a:off x="788389" y="1169407"/>
            <a:ext cx="8070479" cy="307777"/>
          </a:xfrm>
          <a:prstGeom prst="rect">
            <a:avLst/>
          </a:prstGeom>
        </p:spPr>
        <p:txBody>
          <a:bodyPr wrap="square">
            <a:spAutoFit/>
          </a:bodyPr>
          <a:lstStyle/>
          <a:p>
            <a:r>
              <a:rPr lang="en-GB" sz="1400" kern="0" dirty="0">
                <a:solidFill>
                  <a:schemeClr val="bg2"/>
                </a:solidFill>
              </a:rPr>
              <a:t>Brand will become well known </a:t>
            </a:r>
            <a:endParaRPr lang="en-GB" sz="1400" dirty="0">
              <a:solidFill>
                <a:schemeClr val="bg2"/>
              </a:solidFill>
            </a:endParaRPr>
          </a:p>
        </p:txBody>
      </p:sp>
      <p:grpSp>
        <p:nvGrpSpPr>
          <p:cNvPr id="67" name="Group 66">
            <a:extLst>
              <a:ext uri="{FF2B5EF4-FFF2-40B4-BE49-F238E27FC236}">
                <a16:creationId xmlns:a16="http://schemas.microsoft.com/office/drawing/2014/main" id="{37F27EE6-1DF3-444E-AB5D-FCDC70AE4A97}"/>
              </a:ext>
            </a:extLst>
          </p:cNvPr>
          <p:cNvGrpSpPr/>
          <p:nvPr/>
        </p:nvGrpSpPr>
        <p:grpSpPr>
          <a:xfrm>
            <a:off x="3694767" y="2026002"/>
            <a:ext cx="470430" cy="324000"/>
            <a:chOff x="1564112" y="1303139"/>
            <a:chExt cx="324000" cy="279336"/>
          </a:xfrm>
          <a:solidFill>
            <a:schemeClr val="accent2"/>
          </a:solidFill>
        </p:grpSpPr>
        <p:sp>
          <p:nvSpPr>
            <p:cNvPr id="68" name="Rectangle 67">
              <a:extLst>
                <a:ext uri="{FF2B5EF4-FFF2-40B4-BE49-F238E27FC236}">
                  <a16:creationId xmlns:a16="http://schemas.microsoft.com/office/drawing/2014/main" id="{FE426586-91C0-4B45-ACB7-524091352A95}"/>
                </a:ext>
              </a:extLst>
            </p:cNvPr>
            <p:cNvSpPr/>
            <p:nvPr/>
          </p:nvSpPr>
          <p:spPr>
            <a:xfrm>
              <a:off x="1564112" y="1303139"/>
              <a:ext cx="324000" cy="2061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en-GB" sz="1050" b="1" dirty="0"/>
                <a:t>48%</a:t>
              </a:r>
            </a:p>
          </p:txBody>
        </p:sp>
        <p:sp>
          <p:nvSpPr>
            <p:cNvPr id="69" name="Isosceles Triangle 68">
              <a:extLst>
                <a:ext uri="{FF2B5EF4-FFF2-40B4-BE49-F238E27FC236}">
                  <a16:creationId xmlns:a16="http://schemas.microsoft.com/office/drawing/2014/main" id="{FFEED294-01F5-4ED8-BCC2-8DE44938AAFF}"/>
                </a:ext>
              </a:extLst>
            </p:cNvPr>
            <p:cNvSpPr/>
            <p:nvPr/>
          </p:nvSpPr>
          <p:spPr>
            <a:xfrm rot="10800000">
              <a:off x="1662312" y="1496019"/>
              <a:ext cx="127601" cy="86456"/>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a:p>
          </p:txBody>
        </p:sp>
      </p:grpSp>
      <p:grpSp>
        <p:nvGrpSpPr>
          <p:cNvPr id="70" name="Group 69">
            <a:extLst>
              <a:ext uri="{FF2B5EF4-FFF2-40B4-BE49-F238E27FC236}">
                <a16:creationId xmlns:a16="http://schemas.microsoft.com/office/drawing/2014/main" id="{1D39052A-D346-4C51-8FEF-3AA504388CA0}"/>
              </a:ext>
            </a:extLst>
          </p:cNvPr>
          <p:cNvGrpSpPr/>
          <p:nvPr/>
        </p:nvGrpSpPr>
        <p:grpSpPr>
          <a:xfrm>
            <a:off x="5418737" y="2189665"/>
            <a:ext cx="470430" cy="324000"/>
            <a:chOff x="1564112" y="1303139"/>
            <a:chExt cx="324000" cy="279336"/>
          </a:xfrm>
          <a:solidFill>
            <a:schemeClr val="accent2"/>
          </a:solidFill>
        </p:grpSpPr>
        <p:sp>
          <p:nvSpPr>
            <p:cNvPr id="71" name="Rectangle 70">
              <a:extLst>
                <a:ext uri="{FF2B5EF4-FFF2-40B4-BE49-F238E27FC236}">
                  <a16:creationId xmlns:a16="http://schemas.microsoft.com/office/drawing/2014/main" id="{214C30E0-30D9-457C-BC06-1BA41C7F9860}"/>
                </a:ext>
              </a:extLst>
            </p:cNvPr>
            <p:cNvSpPr/>
            <p:nvPr/>
          </p:nvSpPr>
          <p:spPr>
            <a:xfrm>
              <a:off x="1564112" y="1303139"/>
              <a:ext cx="324000" cy="2061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en-GB" sz="1050" b="1" dirty="0"/>
                <a:t>44%</a:t>
              </a:r>
            </a:p>
          </p:txBody>
        </p:sp>
        <p:sp>
          <p:nvSpPr>
            <p:cNvPr id="72" name="Isosceles Triangle 71">
              <a:extLst>
                <a:ext uri="{FF2B5EF4-FFF2-40B4-BE49-F238E27FC236}">
                  <a16:creationId xmlns:a16="http://schemas.microsoft.com/office/drawing/2014/main" id="{FF1FAB36-2EC8-4E1C-BE0B-000073C1E6E6}"/>
                </a:ext>
              </a:extLst>
            </p:cNvPr>
            <p:cNvSpPr/>
            <p:nvPr/>
          </p:nvSpPr>
          <p:spPr>
            <a:xfrm rot="10800000">
              <a:off x="1662312" y="1496019"/>
              <a:ext cx="127601" cy="86456"/>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a:p>
          </p:txBody>
        </p:sp>
      </p:grpSp>
      <p:grpSp>
        <p:nvGrpSpPr>
          <p:cNvPr id="73" name="Group 72">
            <a:extLst>
              <a:ext uri="{FF2B5EF4-FFF2-40B4-BE49-F238E27FC236}">
                <a16:creationId xmlns:a16="http://schemas.microsoft.com/office/drawing/2014/main" id="{E6371B88-1199-425B-8849-F62BBD99B84C}"/>
              </a:ext>
            </a:extLst>
          </p:cNvPr>
          <p:cNvGrpSpPr/>
          <p:nvPr/>
        </p:nvGrpSpPr>
        <p:grpSpPr>
          <a:xfrm>
            <a:off x="7160452" y="2189662"/>
            <a:ext cx="470430" cy="324000"/>
            <a:chOff x="1564112" y="1303139"/>
            <a:chExt cx="324000" cy="279336"/>
          </a:xfrm>
          <a:solidFill>
            <a:schemeClr val="accent2"/>
          </a:solidFill>
        </p:grpSpPr>
        <p:sp>
          <p:nvSpPr>
            <p:cNvPr id="74" name="Rectangle 73">
              <a:extLst>
                <a:ext uri="{FF2B5EF4-FFF2-40B4-BE49-F238E27FC236}">
                  <a16:creationId xmlns:a16="http://schemas.microsoft.com/office/drawing/2014/main" id="{AEB05B64-A756-4276-871A-9737F0D52B42}"/>
                </a:ext>
              </a:extLst>
            </p:cNvPr>
            <p:cNvSpPr/>
            <p:nvPr/>
          </p:nvSpPr>
          <p:spPr>
            <a:xfrm>
              <a:off x="1564112" y="1303139"/>
              <a:ext cx="324000" cy="2061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en-GB" sz="1050" b="1" dirty="0"/>
                <a:t>44%</a:t>
              </a:r>
            </a:p>
          </p:txBody>
        </p:sp>
        <p:sp>
          <p:nvSpPr>
            <p:cNvPr id="75" name="Isosceles Triangle 74">
              <a:extLst>
                <a:ext uri="{FF2B5EF4-FFF2-40B4-BE49-F238E27FC236}">
                  <a16:creationId xmlns:a16="http://schemas.microsoft.com/office/drawing/2014/main" id="{E6700A64-C795-45CB-8CA8-740CF2A5E0D0}"/>
                </a:ext>
              </a:extLst>
            </p:cNvPr>
            <p:cNvSpPr/>
            <p:nvPr/>
          </p:nvSpPr>
          <p:spPr>
            <a:xfrm rot="10800000">
              <a:off x="1662312" y="1496019"/>
              <a:ext cx="127601" cy="86456"/>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a:p>
          </p:txBody>
        </p:sp>
      </p:grpSp>
      <p:grpSp>
        <p:nvGrpSpPr>
          <p:cNvPr id="76" name="Group 75">
            <a:extLst>
              <a:ext uri="{FF2B5EF4-FFF2-40B4-BE49-F238E27FC236}">
                <a16:creationId xmlns:a16="http://schemas.microsoft.com/office/drawing/2014/main" id="{767DB93D-8D26-4EF4-9773-EC86B9F83CC5}"/>
              </a:ext>
            </a:extLst>
          </p:cNvPr>
          <p:cNvGrpSpPr/>
          <p:nvPr/>
        </p:nvGrpSpPr>
        <p:grpSpPr>
          <a:xfrm>
            <a:off x="8880394" y="2385605"/>
            <a:ext cx="470430" cy="324000"/>
            <a:chOff x="1564112" y="1303139"/>
            <a:chExt cx="324000" cy="279336"/>
          </a:xfrm>
          <a:solidFill>
            <a:schemeClr val="accent2"/>
          </a:solidFill>
        </p:grpSpPr>
        <p:sp>
          <p:nvSpPr>
            <p:cNvPr id="77" name="Rectangle 76">
              <a:extLst>
                <a:ext uri="{FF2B5EF4-FFF2-40B4-BE49-F238E27FC236}">
                  <a16:creationId xmlns:a16="http://schemas.microsoft.com/office/drawing/2014/main" id="{A659D718-9A97-429D-AE6F-534BEE21F5A7}"/>
                </a:ext>
              </a:extLst>
            </p:cNvPr>
            <p:cNvSpPr/>
            <p:nvPr/>
          </p:nvSpPr>
          <p:spPr>
            <a:xfrm>
              <a:off x="1564112" y="1303139"/>
              <a:ext cx="324000" cy="2061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en-GB" sz="1050" b="1" dirty="0"/>
                <a:t>40%</a:t>
              </a:r>
            </a:p>
          </p:txBody>
        </p:sp>
        <p:sp>
          <p:nvSpPr>
            <p:cNvPr id="78" name="Isosceles Triangle 77">
              <a:extLst>
                <a:ext uri="{FF2B5EF4-FFF2-40B4-BE49-F238E27FC236}">
                  <a16:creationId xmlns:a16="http://schemas.microsoft.com/office/drawing/2014/main" id="{DA9183A2-881D-4E22-9E13-62A11660B764}"/>
                </a:ext>
              </a:extLst>
            </p:cNvPr>
            <p:cNvSpPr/>
            <p:nvPr/>
          </p:nvSpPr>
          <p:spPr>
            <a:xfrm rot="10800000">
              <a:off x="1662312" y="1496019"/>
              <a:ext cx="127601" cy="86456"/>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a:p>
          </p:txBody>
        </p:sp>
      </p:grpSp>
      <p:grpSp>
        <p:nvGrpSpPr>
          <p:cNvPr id="79" name="Group 78">
            <a:extLst>
              <a:ext uri="{FF2B5EF4-FFF2-40B4-BE49-F238E27FC236}">
                <a16:creationId xmlns:a16="http://schemas.microsoft.com/office/drawing/2014/main" id="{34674577-CB6C-480C-98FF-4DBF6527096B}"/>
              </a:ext>
            </a:extLst>
          </p:cNvPr>
          <p:cNvGrpSpPr/>
          <p:nvPr/>
        </p:nvGrpSpPr>
        <p:grpSpPr>
          <a:xfrm>
            <a:off x="10589446" y="2450924"/>
            <a:ext cx="470430" cy="324000"/>
            <a:chOff x="1564112" y="1303139"/>
            <a:chExt cx="324000" cy="279336"/>
          </a:xfrm>
          <a:solidFill>
            <a:schemeClr val="accent2"/>
          </a:solidFill>
        </p:grpSpPr>
        <p:sp>
          <p:nvSpPr>
            <p:cNvPr id="80" name="Rectangle 79">
              <a:extLst>
                <a:ext uri="{FF2B5EF4-FFF2-40B4-BE49-F238E27FC236}">
                  <a16:creationId xmlns:a16="http://schemas.microsoft.com/office/drawing/2014/main" id="{51401368-6D77-4DC4-8E21-73B293A0D3F0}"/>
                </a:ext>
              </a:extLst>
            </p:cNvPr>
            <p:cNvSpPr/>
            <p:nvPr/>
          </p:nvSpPr>
          <p:spPr>
            <a:xfrm>
              <a:off x="1564112" y="1303139"/>
              <a:ext cx="324000" cy="2061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en-GB" sz="1050" b="1" dirty="0"/>
                <a:t>38%</a:t>
              </a:r>
            </a:p>
          </p:txBody>
        </p:sp>
        <p:sp>
          <p:nvSpPr>
            <p:cNvPr id="81" name="Isosceles Triangle 80">
              <a:extLst>
                <a:ext uri="{FF2B5EF4-FFF2-40B4-BE49-F238E27FC236}">
                  <a16:creationId xmlns:a16="http://schemas.microsoft.com/office/drawing/2014/main" id="{BCE7F009-426B-4A79-8DB3-C2949D8811C3}"/>
                </a:ext>
              </a:extLst>
            </p:cNvPr>
            <p:cNvSpPr/>
            <p:nvPr/>
          </p:nvSpPr>
          <p:spPr>
            <a:xfrm rot="10800000">
              <a:off x="1662312" y="1496019"/>
              <a:ext cx="127601" cy="86456"/>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a:p>
          </p:txBody>
        </p:sp>
      </p:grpSp>
    </p:spTree>
    <p:extLst>
      <p:ext uri="{BB962C8B-B14F-4D97-AF65-F5344CB8AC3E}">
        <p14:creationId xmlns:p14="http://schemas.microsoft.com/office/powerpoint/2010/main" val="37160175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343D26B7-0284-438C-BC60-65C0B65033B3}"/>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3834" b="5184"/>
          <a:stretch/>
        </p:blipFill>
        <p:spPr>
          <a:xfrm>
            <a:off x="5090160" y="988100"/>
            <a:ext cx="6898004" cy="3836564"/>
          </a:xfrm>
          <a:prstGeom prst="rect">
            <a:avLst/>
          </a:prstGeom>
          <a:ln>
            <a:noFill/>
          </a:ln>
          <a:effectLst>
            <a:outerShdw blurRad="292100" dist="139700" dir="2700000" algn="tl" rotWithShape="0">
              <a:srgbClr val="333333">
                <a:alpha val="65000"/>
              </a:srgbClr>
            </a:outerShdw>
          </a:effectLst>
        </p:spPr>
      </p:pic>
      <p:sp>
        <p:nvSpPr>
          <p:cNvPr id="4" name="Title 3">
            <a:extLst>
              <a:ext uri="{FF2B5EF4-FFF2-40B4-BE49-F238E27FC236}">
                <a16:creationId xmlns:a16="http://schemas.microsoft.com/office/drawing/2014/main" id="{F92111B5-D2A8-4A6C-A51D-81E08C248DF7}"/>
              </a:ext>
            </a:extLst>
          </p:cNvPr>
          <p:cNvSpPr>
            <a:spLocks noGrp="1"/>
          </p:cNvSpPr>
          <p:nvPr>
            <p:ph type="title"/>
          </p:nvPr>
        </p:nvSpPr>
        <p:spPr>
          <a:xfrm>
            <a:off x="533400" y="359944"/>
            <a:ext cx="4389120" cy="5005171"/>
          </a:xfrm>
        </p:spPr>
        <p:txBody>
          <a:bodyPr>
            <a:noAutofit/>
          </a:bodyPr>
          <a:lstStyle/>
          <a:p>
            <a:r>
              <a:rPr lang="en-GB" sz="2300" b="0" dirty="0">
                <a:solidFill>
                  <a:schemeClr val="accent1"/>
                </a:solidFill>
                <a:latin typeface="Arial" panose="020B0604020202020204" pitchFamily="34" charset="0"/>
                <a:cs typeface="Arial" panose="020B0604020202020204" pitchFamily="34" charset="0"/>
              </a:rPr>
              <a:t>It is revealing to contrast creative high performers’ media tendencies with those generally favoured by creative awards judges. </a:t>
            </a:r>
            <a:br>
              <a:rPr lang="en-GB" sz="2300" b="0" dirty="0">
                <a:solidFill>
                  <a:schemeClr val="accent1"/>
                </a:solidFill>
                <a:latin typeface="Arial" panose="020B0604020202020204" pitchFamily="34" charset="0"/>
                <a:cs typeface="Arial" panose="020B0604020202020204" pitchFamily="34" charset="0"/>
              </a:rPr>
            </a:br>
            <a:r>
              <a:rPr lang="en-GB" sz="2300" b="0" dirty="0">
                <a:solidFill>
                  <a:schemeClr val="accent1"/>
                </a:solidFill>
                <a:latin typeface="Arial" panose="020B0604020202020204" pitchFamily="34" charset="0"/>
                <a:cs typeface="Arial" panose="020B0604020202020204" pitchFamily="34" charset="0"/>
              </a:rPr>
              <a:t>TV is the biggest media tendency for high performers and yet, overall, judges tend to give creative awards much more often to those that use online video and social media. These media can be effective too, but their effectiveness</a:t>
            </a:r>
            <a:br>
              <a:rPr lang="en-GB" sz="2300" b="0" dirty="0">
                <a:solidFill>
                  <a:schemeClr val="accent1"/>
                </a:solidFill>
                <a:latin typeface="Arial" panose="020B0604020202020204" pitchFamily="34" charset="0"/>
                <a:cs typeface="Arial" panose="020B0604020202020204" pitchFamily="34" charset="0"/>
              </a:rPr>
            </a:br>
            <a:r>
              <a:rPr lang="en-GB" sz="2300" b="0" dirty="0">
                <a:solidFill>
                  <a:schemeClr val="accent1"/>
                </a:solidFill>
                <a:latin typeface="Arial" panose="020B0604020202020204" pitchFamily="34" charset="0"/>
                <a:cs typeface="Arial" panose="020B0604020202020204" pitchFamily="34" charset="0"/>
              </a:rPr>
              <a:t>doesn’t really justify all the attention they are getting.</a:t>
            </a:r>
          </a:p>
        </p:txBody>
      </p:sp>
      <p:sp>
        <p:nvSpPr>
          <p:cNvPr id="10" name="Text Placeholder 9">
            <a:extLst>
              <a:ext uri="{FF2B5EF4-FFF2-40B4-BE49-F238E27FC236}">
                <a16:creationId xmlns:a16="http://schemas.microsoft.com/office/drawing/2014/main" id="{040B1B09-6F6F-48F8-BCCF-D5FC8FE7B2ED}"/>
              </a:ext>
            </a:extLst>
          </p:cNvPr>
          <p:cNvSpPr>
            <a:spLocks noGrp="1"/>
          </p:cNvSpPr>
          <p:nvPr>
            <p:ph type="body" sz="quarter" idx="15"/>
          </p:nvPr>
        </p:nvSpPr>
        <p:spPr/>
        <p:txBody>
          <a:bodyPr/>
          <a:lstStyle/>
          <a:p>
            <a:r>
              <a:rPr lang="en-GB" dirty="0"/>
              <a:t>Source: ‘The Crisis in Creative Effectiveness’, Peter Field Consulting / IPA, June 2019</a:t>
            </a:r>
          </a:p>
        </p:txBody>
      </p:sp>
      <p:sp>
        <p:nvSpPr>
          <p:cNvPr id="11" name="TextBox 10">
            <a:extLst>
              <a:ext uri="{FF2B5EF4-FFF2-40B4-BE49-F238E27FC236}">
                <a16:creationId xmlns:a16="http://schemas.microsoft.com/office/drawing/2014/main" id="{96E4BD2E-E5F4-4227-8EE2-900A9536E110}"/>
              </a:ext>
            </a:extLst>
          </p:cNvPr>
          <p:cNvSpPr txBox="1"/>
          <p:nvPr/>
        </p:nvSpPr>
        <p:spPr>
          <a:xfrm>
            <a:off x="51436" y="-139660"/>
            <a:ext cx="821094" cy="1862048"/>
          </a:xfrm>
          <a:prstGeom prst="rect">
            <a:avLst/>
          </a:prstGeom>
          <a:noFill/>
        </p:spPr>
        <p:txBody>
          <a:bodyPr wrap="square" rtlCol="0">
            <a:spAutoFit/>
          </a:bodyPr>
          <a:lstStyle/>
          <a:p>
            <a:pPr algn="l"/>
            <a:r>
              <a:rPr lang="en-GB" sz="11500" dirty="0">
                <a:solidFill>
                  <a:schemeClr val="tx2"/>
                </a:solidFill>
              </a:rPr>
              <a:t>“</a:t>
            </a:r>
          </a:p>
        </p:txBody>
      </p:sp>
      <p:sp>
        <p:nvSpPr>
          <p:cNvPr id="12" name="TextBox 11">
            <a:extLst>
              <a:ext uri="{FF2B5EF4-FFF2-40B4-BE49-F238E27FC236}">
                <a16:creationId xmlns:a16="http://schemas.microsoft.com/office/drawing/2014/main" id="{93ED6A0C-C43B-4DA2-AFE2-96443D47A0D0}"/>
              </a:ext>
            </a:extLst>
          </p:cNvPr>
          <p:cNvSpPr txBox="1"/>
          <p:nvPr/>
        </p:nvSpPr>
        <p:spPr>
          <a:xfrm rot="10800000">
            <a:off x="3656200" y="3746907"/>
            <a:ext cx="821094" cy="1862048"/>
          </a:xfrm>
          <a:prstGeom prst="rect">
            <a:avLst/>
          </a:prstGeom>
          <a:noFill/>
        </p:spPr>
        <p:txBody>
          <a:bodyPr wrap="square" rtlCol="0">
            <a:spAutoFit/>
          </a:bodyPr>
          <a:lstStyle/>
          <a:p>
            <a:pPr algn="l"/>
            <a:r>
              <a:rPr lang="en-GB" sz="11500" dirty="0">
                <a:solidFill>
                  <a:schemeClr val="tx2"/>
                </a:solidFill>
              </a:rPr>
              <a:t>“</a:t>
            </a:r>
          </a:p>
        </p:txBody>
      </p:sp>
    </p:spTree>
    <p:extLst>
      <p:ext uri="{BB962C8B-B14F-4D97-AF65-F5344CB8AC3E}">
        <p14:creationId xmlns:p14="http://schemas.microsoft.com/office/powerpoint/2010/main" val="12478591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9" descr="A picture containing person, indoor, bite&#10;&#10;Description automatically generated">
            <a:extLst>
              <a:ext uri="{FF2B5EF4-FFF2-40B4-BE49-F238E27FC236}">
                <a16:creationId xmlns:a16="http://schemas.microsoft.com/office/drawing/2014/main" id="{F95B9948-6815-9651-7B71-035102DF837F}"/>
              </a:ext>
            </a:extLst>
          </p:cNvPr>
          <p:cNvPicPr>
            <a:picLocks noGrp="1" noChangeAspect="1"/>
          </p:cNvPicPr>
          <p:nvPr>
            <p:ph type="pic" sz="quarter" idx="13"/>
          </p:nvPr>
        </p:nvPicPr>
        <p:blipFill>
          <a:blip r:embed="rId4">
            <a:extLst>
              <a:ext uri="{28A0092B-C50C-407E-A947-70E740481C1C}">
                <a14:useLocalDpi xmlns:a14="http://schemas.microsoft.com/office/drawing/2010/main" val="0"/>
              </a:ext>
            </a:extLst>
          </a:blip>
          <a:srcRect/>
          <a:stretch>
            <a:fillRect/>
          </a:stretch>
        </p:blipFill>
        <p:spPr/>
      </p:pic>
      <p:sp>
        <p:nvSpPr>
          <p:cNvPr id="14" name="Rishi living room">
            <a:extLst>
              <a:ext uri="{FF2B5EF4-FFF2-40B4-BE49-F238E27FC236}">
                <a16:creationId xmlns:a16="http://schemas.microsoft.com/office/drawing/2014/main" id="{12F58158-8D65-46CF-8B8A-05328DF67162}"/>
              </a:ext>
            </a:extLst>
          </p:cNvPr>
          <p:cNvSpPr>
            <a:spLocks/>
          </p:cNvSpPr>
          <p:nvPr/>
        </p:nvSpPr>
        <p:spPr bwMode="auto">
          <a:xfrm flipV="1">
            <a:off x="0" y="-5"/>
            <a:ext cx="8481848" cy="5286707"/>
          </a:xfrm>
          <a:custGeom>
            <a:avLst/>
            <a:gdLst>
              <a:gd name="T0" fmla="*/ 34 w 2812"/>
              <a:gd name="T1" fmla="*/ 0 h 1361"/>
              <a:gd name="T2" fmla="*/ 0 w 2812"/>
              <a:gd name="T3" fmla="*/ 34 h 1361"/>
              <a:gd name="T4" fmla="*/ 0 w 2812"/>
              <a:gd name="T5" fmla="*/ 1361 h 1361"/>
              <a:gd name="T6" fmla="*/ 2778 w 2812"/>
              <a:gd name="T7" fmla="*/ 1361 h 1361"/>
              <a:gd name="T8" fmla="*/ 2812 w 2812"/>
              <a:gd name="T9" fmla="*/ 1327 h 1361"/>
              <a:gd name="T10" fmla="*/ 2812 w 2812"/>
              <a:gd name="T11" fmla="*/ 34 h 1361"/>
              <a:gd name="T12" fmla="*/ 2778 w 2812"/>
              <a:gd name="T13" fmla="*/ 0 h 1361"/>
              <a:gd name="T14" fmla="*/ 34 w 2812"/>
              <a:gd name="T15" fmla="*/ 0 h 136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812" h="1361">
                <a:moveTo>
                  <a:pt x="34" y="0"/>
                </a:moveTo>
                <a:cubicBezTo>
                  <a:pt x="34" y="0"/>
                  <a:pt x="0" y="0"/>
                  <a:pt x="0" y="34"/>
                </a:cubicBezTo>
                <a:cubicBezTo>
                  <a:pt x="0" y="1361"/>
                  <a:pt x="0" y="1361"/>
                  <a:pt x="0" y="1361"/>
                </a:cubicBezTo>
                <a:cubicBezTo>
                  <a:pt x="2778" y="1361"/>
                  <a:pt x="2778" y="1361"/>
                  <a:pt x="2778" y="1361"/>
                </a:cubicBezTo>
                <a:cubicBezTo>
                  <a:pt x="2778" y="1361"/>
                  <a:pt x="2812" y="1361"/>
                  <a:pt x="2812" y="1327"/>
                </a:cubicBezTo>
                <a:cubicBezTo>
                  <a:pt x="2812" y="34"/>
                  <a:pt x="2812" y="34"/>
                  <a:pt x="2812" y="34"/>
                </a:cubicBezTo>
                <a:cubicBezTo>
                  <a:pt x="2812" y="34"/>
                  <a:pt x="2812" y="0"/>
                  <a:pt x="2778" y="0"/>
                </a:cubicBezTo>
                <a:lnTo>
                  <a:pt x="34" y="0"/>
                </a:lnTo>
                <a:close/>
              </a:path>
            </a:pathLst>
          </a:custGeom>
          <a:gradFill flip="none" rotWithShape="1">
            <a:gsLst>
              <a:gs pos="20000">
                <a:srgbClr val="000000">
                  <a:lumMod val="0"/>
                  <a:alpha val="62000"/>
                </a:srgbClr>
              </a:gs>
              <a:gs pos="54000">
                <a:schemeClr val="bg1">
                  <a:alpha val="0"/>
                </a:schemeClr>
              </a:gs>
            </a:gsLst>
            <a:lin ang="18900000" scaled="1"/>
            <a:tileRect/>
          </a:gradFill>
          <a:ln>
            <a:noFill/>
          </a:ln>
        </p:spPr>
        <p:txBody>
          <a:bodyPr vert="horz" wrap="square" lIns="90500" tIns="108000" rIns="90500" bIns="45250" numCol="1" anchor="t" anchorCtr="0" compatLnSpc="1">
            <a:prstTxWarp prst="textNoShape">
              <a:avLst/>
            </a:prstTxWarp>
          </a:bodyPr>
          <a:lstStyle/>
          <a:p>
            <a:pPr defTabSz="903692"/>
            <a:endParaRPr lang="en-GB" dirty="0">
              <a:solidFill>
                <a:srgbClr val="515254"/>
              </a:solidFill>
            </a:endParaRPr>
          </a:p>
        </p:txBody>
      </p:sp>
      <p:pic>
        <p:nvPicPr>
          <p:cNvPr id="9" name="Picture 8">
            <a:extLst>
              <a:ext uri="{FF2B5EF4-FFF2-40B4-BE49-F238E27FC236}">
                <a16:creationId xmlns:a16="http://schemas.microsoft.com/office/drawing/2014/main" id="{0D7E0F57-114D-4CAE-84AE-5D7445B31C46}"/>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475931" y="6069537"/>
            <a:ext cx="1618438" cy="681207"/>
          </a:xfrm>
          <a:prstGeom prst="rect">
            <a:avLst/>
          </a:prstGeom>
        </p:spPr>
      </p:pic>
      <p:sp>
        <p:nvSpPr>
          <p:cNvPr id="5" name="Title 4">
            <a:extLst>
              <a:ext uri="{FF2B5EF4-FFF2-40B4-BE49-F238E27FC236}">
                <a16:creationId xmlns:a16="http://schemas.microsoft.com/office/drawing/2014/main" id="{1C7D178C-9152-4951-AB61-3D710D27A8E8}"/>
              </a:ext>
            </a:extLst>
          </p:cNvPr>
          <p:cNvSpPr>
            <a:spLocks noGrp="1"/>
          </p:cNvSpPr>
          <p:nvPr>
            <p:ph type="ctrTitle"/>
          </p:nvPr>
        </p:nvSpPr>
        <p:spPr/>
        <p:txBody>
          <a:bodyPr>
            <a:normAutofit/>
          </a:bodyPr>
          <a:lstStyle/>
          <a:p>
            <a:r>
              <a:rPr lang="en-GB" dirty="0"/>
              <a:t>TV is great value</a:t>
            </a:r>
          </a:p>
        </p:txBody>
      </p:sp>
      <p:sp>
        <p:nvSpPr>
          <p:cNvPr id="2" name="Text Placeholder 1">
            <a:extLst>
              <a:ext uri="{FF2B5EF4-FFF2-40B4-BE49-F238E27FC236}">
                <a16:creationId xmlns:a16="http://schemas.microsoft.com/office/drawing/2014/main" id="{BCC91F1B-1ED0-4C13-98BD-07466DA4DA58}"/>
              </a:ext>
            </a:extLst>
          </p:cNvPr>
          <p:cNvSpPr>
            <a:spLocks noGrp="1"/>
          </p:cNvSpPr>
          <p:nvPr>
            <p:ph type="body" sz="quarter" idx="14"/>
          </p:nvPr>
        </p:nvSpPr>
        <p:spPr/>
        <p:txBody>
          <a:bodyPr/>
          <a:lstStyle/>
          <a:p>
            <a:r>
              <a:rPr lang="en-US" dirty="0"/>
              <a:t>SECTION SIX</a:t>
            </a:r>
            <a:endParaRPr lang="en-GB" dirty="0"/>
          </a:p>
        </p:txBody>
      </p:sp>
      <p:cxnSp>
        <p:nvCxnSpPr>
          <p:cNvPr id="7" name="Straight Connector 6">
            <a:extLst>
              <a:ext uri="{FF2B5EF4-FFF2-40B4-BE49-F238E27FC236}">
                <a16:creationId xmlns:a16="http://schemas.microsoft.com/office/drawing/2014/main" id="{CBC00A71-E8FD-4319-8FCC-4DB00521F81D}"/>
              </a:ext>
            </a:extLst>
          </p:cNvPr>
          <p:cNvCxnSpPr/>
          <p:nvPr/>
        </p:nvCxnSpPr>
        <p:spPr>
          <a:xfrm>
            <a:off x="479425" y="467468"/>
            <a:ext cx="5521325"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CC13DE1E-6C1F-455D-B615-E28E826124ED}"/>
              </a:ext>
            </a:extLst>
          </p:cNvPr>
          <p:cNvSpPr txBox="1"/>
          <p:nvPr/>
        </p:nvSpPr>
        <p:spPr>
          <a:xfrm rot="16200000">
            <a:off x="10486929" y="4324278"/>
            <a:ext cx="2982494" cy="246221"/>
          </a:xfrm>
          <a:prstGeom prst="rect">
            <a:avLst/>
          </a:prstGeom>
          <a:noFill/>
        </p:spPr>
        <p:txBody>
          <a:bodyPr wrap="square" rtlCol="0">
            <a:spAutoFit/>
          </a:bodyPr>
          <a:lstStyle/>
          <a:p>
            <a:r>
              <a:rPr lang="en-GB" sz="1000" dirty="0">
                <a:solidFill>
                  <a:schemeClr val="bg1"/>
                </a:solidFill>
              </a:rPr>
              <a:t>Jaguar – Night Drive</a:t>
            </a:r>
          </a:p>
        </p:txBody>
      </p:sp>
    </p:spTree>
    <p:custDataLst>
      <p:tags r:id="rId1"/>
    </p:custDataLst>
    <p:extLst>
      <p:ext uri="{BB962C8B-B14F-4D97-AF65-F5344CB8AC3E}">
        <p14:creationId xmlns:p14="http://schemas.microsoft.com/office/powerpoint/2010/main" val="10919975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alendar&#10;&#10;Description automatically generated">
            <a:extLst>
              <a:ext uri="{FF2B5EF4-FFF2-40B4-BE49-F238E27FC236}">
                <a16:creationId xmlns:a16="http://schemas.microsoft.com/office/drawing/2014/main" id="{C6FED5BD-EC42-B26A-CC89-C4DC5BAA8D75}"/>
              </a:ext>
            </a:extLst>
          </p:cNvPr>
          <p:cNvPicPr>
            <a:picLocks noChangeAspect="1"/>
          </p:cNvPicPr>
          <p:nvPr/>
        </p:nvPicPr>
        <p:blipFill rotWithShape="1">
          <a:blip r:embed="rId3">
            <a:extLst>
              <a:ext uri="{28A0092B-C50C-407E-A947-70E740481C1C}">
                <a14:useLocalDpi xmlns:a14="http://schemas.microsoft.com/office/drawing/2010/main" val="0"/>
              </a:ext>
            </a:extLst>
          </a:blip>
          <a:srcRect l="18967" t="-424" r="21921" b="424"/>
          <a:stretch/>
        </p:blipFill>
        <p:spPr>
          <a:xfrm>
            <a:off x="6007892" y="0"/>
            <a:ext cx="6231037" cy="5929358"/>
          </a:xfrm>
          <a:prstGeom prst="rect">
            <a:avLst/>
          </a:prstGeom>
        </p:spPr>
      </p:pic>
      <p:sp>
        <p:nvSpPr>
          <p:cNvPr id="5" name="Title 4">
            <a:extLst>
              <a:ext uri="{FF2B5EF4-FFF2-40B4-BE49-F238E27FC236}">
                <a16:creationId xmlns:a16="http://schemas.microsoft.com/office/drawing/2014/main" id="{B320F8FB-5033-458F-9204-AEFF3FBEA82B}"/>
              </a:ext>
            </a:extLst>
          </p:cNvPr>
          <p:cNvSpPr>
            <a:spLocks noGrp="1"/>
          </p:cNvSpPr>
          <p:nvPr>
            <p:ph type="title"/>
          </p:nvPr>
        </p:nvSpPr>
        <p:spPr>
          <a:xfrm>
            <a:off x="371476" y="224929"/>
            <a:ext cx="5636418" cy="1021181"/>
          </a:xfrm>
        </p:spPr>
        <p:txBody>
          <a:bodyPr>
            <a:normAutofit/>
          </a:bodyPr>
          <a:lstStyle/>
          <a:p>
            <a:r>
              <a:rPr lang="en-GB" dirty="0"/>
              <a:t>Summary - TV is great value</a:t>
            </a:r>
          </a:p>
        </p:txBody>
      </p:sp>
      <p:sp>
        <p:nvSpPr>
          <p:cNvPr id="6" name="Text Placeholder 5">
            <a:extLst>
              <a:ext uri="{FF2B5EF4-FFF2-40B4-BE49-F238E27FC236}">
                <a16:creationId xmlns:a16="http://schemas.microsoft.com/office/drawing/2014/main" id="{A2A3C695-2730-4CAC-B2EA-B2EAFB1A9F08}"/>
              </a:ext>
            </a:extLst>
          </p:cNvPr>
          <p:cNvSpPr>
            <a:spLocks noGrp="1"/>
          </p:cNvSpPr>
          <p:nvPr>
            <p:ph type="body" sz="quarter" idx="13"/>
          </p:nvPr>
        </p:nvSpPr>
        <p:spPr>
          <a:xfrm>
            <a:off x="377758" y="1614207"/>
            <a:ext cx="5142509" cy="4199147"/>
          </a:xfrm>
        </p:spPr>
        <p:txBody>
          <a:bodyPr>
            <a:noAutofit/>
          </a:bodyPr>
          <a:lstStyle/>
          <a:p>
            <a:pPr marL="285750" indent="-285750">
              <a:spcAft>
                <a:spcPts val="1200"/>
              </a:spcAft>
              <a:buFont typeface="Arial" panose="020B0604020202020204" pitchFamily="34" charset="0"/>
              <a:buChar char="—"/>
            </a:pPr>
            <a:r>
              <a:rPr lang="en-GB" sz="1900" dirty="0"/>
              <a:t>The average cost of buying the media space to get one person in the UK </a:t>
            </a:r>
            <a:br>
              <a:rPr lang="en-GB" sz="1900" dirty="0"/>
            </a:br>
            <a:r>
              <a:rPr lang="en-GB" sz="1900" dirty="0"/>
              <a:t>to see a TV (linear and BVOD) advert is </a:t>
            </a:r>
            <a:r>
              <a:rPr lang="en-GB" sz="2000" b="1" dirty="0">
                <a:solidFill>
                  <a:schemeClr val="tx2"/>
                </a:solidFill>
              </a:rPr>
              <a:t>0.8p</a:t>
            </a:r>
            <a:r>
              <a:rPr lang="en-GB" sz="1900" dirty="0"/>
              <a:t> (in 2022)</a:t>
            </a:r>
          </a:p>
          <a:p>
            <a:pPr marL="342900" indent="-342900">
              <a:spcAft>
                <a:spcPts val="1200"/>
              </a:spcAft>
              <a:buFont typeface="Arial" panose="020B0604020202020204" pitchFamily="34" charset="0"/>
              <a:buChar char="—"/>
            </a:pPr>
            <a:r>
              <a:rPr lang="en-GB" sz="1900" dirty="0"/>
              <a:t>The average cost across TV advertising (linear and BVOD) for 30 seconds is just </a:t>
            </a:r>
            <a:r>
              <a:rPr lang="en-GB" sz="2000" b="1" dirty="0">
                <a:solidFill>
                  <a:schemeClr val="tx2"/>
                </a:solidFill>
              </a:rPr>
              <a:t>£8</a:t>
            </a:r>
            <a:r>
              <a:rPr lang="en-GB" sz="1900" dirty="0"/>
              <a:t>, for YouTube, its £12, whilst for non-broadcaster online video (excluding YouTube), it goes up to a £130.</a:t>
            </a:r>
          </a:p>
          <a:p>
            <a:pPr marL="342900" indent="-342900">
              <a:spcAft>
                <a:spcPts val="1200"/>
              </a:spcAft>
              <a:buFont typeface="Arial" panose="020B0604020202020204" pitchFamily="34" charset="0"/>
              <a:buChar char="—"/>
            </a:pPr>
            <a:r>
              <a:rPr lang="en-GB" sz="1900" dirty="0"/>
              <a:t>When buying 1 million 16-34s on linear TV, you also get </a:t>
            </a:r>
            <a:r>
              <a:rPr lang="en-GB" sz="2000" b="1" dirty="0">
                <a:solidFill>
                  <a:schemeClr val="tx2"/>
                </a:solidFill>
              </a:rPr>
              <a:t>3.5m</a:t>
            </a:r>
            <a:r>
              <a:rPr lang="en-GB" sz="1900" dirty="0"/>
              <a:t> 4-15s / 35+ for free! </a:t>
            </a:r>
          </a:p>
        </p:txBody>
      </p:sp>
      <p:sp>
        <p:nvSpPr>
          <p:cNvPr id="7" name="Text Placeholder 12">
            <a:extLst>
              <a:ext uri="{FF2B5EF4-FFF2-40B4-BE49-F238E27FC236}">
                <a16:creationId xmlns:a16="http://schemas.microsoft.com/office/drawing/2014/main" id="{67B37C66-0F37-432E-A3CF-1FFADF977E78}"/>
              </a:ext>
            </a:extLst>
          </p:cNvPr>
          <p:cNvSpPr txBox="1">
            <a:spLocks/>
          </p:cNvSpPr>
          <p:nvPr/>
        </p:nvSpPr>
        <p:spPr>
          <a:xfrm>
            <a:off x="0" y="5633835"/>
            <a:ext cx="1727577" cy="304800"/>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spcAft>
                <a:spcPts val="0"/>
              </a:spcAft>
              <a:buFont typeface="Arial" panose="020B0604020202020204" pitchFamily="34" charset="0"/>
              <a:buNone/>
              <a:defRPr lang="en-US" sz="1000" b="0" kern="1200" baseline="0" dirty="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pPr>
            <a:r>
              <a:rPr lang="en-GB" sz="800" dirty="0"/>
              <a:t>Sources: please see notes</a:t>
            </a:r>
          </a:p>
          <a:p>
            <a:pPr>
              <a:spcBef>
                <a:spcPts val="0"/>
              </a:spcBef>
            </a:pPr>
            <a:endParaRPr lang="en-GB" sz="800" dirty="0"/>
          </a:p>
        </p:txBody>
      </p:sp>
      <p:sp>
        <p:nvSpPr>
          <p:cNvPr id="15" name="TextBox 14">
            <a:extLst>
              <a:ext uri="{FF2B5EF4-FFF2-40B4-BE49-F238E27FC236}">
                <a16:creationId xmlns:a16="http://schemas.microsoft.com/office/drawing/2014/main" id="{03072975-3351-4E2B-83A4-5EF295724743}"/>
              </a:ext>
            </a:extLst>
          </p:cNvPr>
          <p:cNvSpPr txBox="1"/>
          <p:nvPr/>
        </p:nvSpPr>
        <p:spPr>
          <a:xfrm rot="16200000">
            <a:off x="10446106" y="4198996"/>
            <a:ext cx="2982494" cy="246221"/>
          </a:xfrm>
          <a:prstGeom prst="rect">
            <a:avLst/>
          </a:prstGeom>
          <a:noFill/>
        </p:spPr>
        <p:txBody>
          <a:bodyPr wrap="square" rtlCol="0">
            <a:spAutoFit/>
          </a:bodyPr>
          <a:lstStyle/>
          <a:p>
            <a:r>
              <a:rPr lang="en-GB" sz="1000" dirty="0">
                <a:solidFill>
                  <a:schemeClr val="bg1"/>
                </a:solidFill>
              </a:rPr>
              <a:t>Ant and Dec’s Limitless Win, ITV</a:t>
            </a:r>
          </a:p>
        </p:txBody>
      </p:sp>
    </p:spTree>
    <p:extLst>
      <p:ext uri="{BB962C8B-B14F-4D97-AF65-F5344CB8AC3E}">
        <p14:creationId xmlns:p14="http://schemas.microsoft.com/office/powerpoint/2010/main" val="15767279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A01FC03-164F-4ED8-ACB7-DF0BD796123D}"/>
              </a:ext>
            </a:extLst>
          </p:cNvPr>
          <p:cNvSpPr/>
          <p:nvPr/>
        </p:nvSpPr>
        <p:spPr>
          <a:xfrm>
            <a:off x="-534" y="0"/>
            <a:ext cx="12203112" cy="6858000"/>
          </a:xfrm>
          <a:prstGeom prst="rect">
            <a:avLst/>
          </a:prstGeom>
          <a:gradFill flip="none" rotWithShape="1">
            <a:gsLst>
              <a:gs pos="0">
                <a:schemeClr val="accent2"/>
              </a:gs>
              <a:gs pos="100000">
                <a:schemeClr val="accent1"/>
              </a:gs>
            </a:gsLst>
            <a:lin ang="1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pic>
        <p:nvPicPr>
          <p:cNvPr id="12" name="Picture 11">
            <a:extLst>
              <a:ext uri="{FF2B5EF4-FFF2-40B4-BE49-F238E27FC236}">
                <a16:creationId xmlns:a16="http://schemas.microsoft.com/office/drawing/2014/main" id="{1AA9F6C2-76BB-45CC-9CF3-C139ACDC2EC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475931" y="6069537"/>
            <a:ext cx="1618438" cy="681207"/>
          </a:xfrm>
          <a:prstGeom prst="rect">
            <a:avLst/>
          </a:prstGeom>
        </p:spPr>
      </p:pic>
      <p:sp>
        <p:nvSpPr>
          <p:cNvPr id="5" name="Title 4">
            <a:extLst>
              <a:ext uri="{FF2B5EF4-FFF2-40B4-BE49-F238E27FC236}">
                <a16:creationId xmlns:a16="http://schemas.microsoft.com/office/drawing/2014/main" id="{47037688-B077-4309-99E2-6614552FD324}"/>
              </a:ext>
            </a:extLst>
          </p:cNvPr>
          <p:cNvSpPr>
            <a:spLocks noGrp="1"/>
          </p:cNvSpPr>
          <p:nvPr>
            <p:ph type="title"/>
          </p:nvPr>
        </p:nvSpPr>
        <p:spPr>
          <a:xfrm>
            <a:off x="479425" y="594624"/>
            <a:ext cx="4066448" cy="1021181"/>
          </a:xfrm>
        </p:spPr>
        <p:txBody>
          <a:bodyPr>
            <a:normAutofit fontScale="90000"/>
          </a:bodyPr>
          <a:lstStyle/>
          <a:p>
            <a:r>
              <a:rPr lang="en-GB"/>
              <a:t>Average TV view costs </a:t>
            </a:r>
            <a:r>
              <a:rPr lang="en-GB" sz="4400"/>
              <a:t>0.8p </a:t>
            </a:r>
            <a:r>
              <a:rPr lang="en-GB"/>
              <a:t>(in 2022)</a:t>
            </a:r>
          </a:p>
        </p:txBody>
      </p:sp>
      <p:sp>
        <p:nvSpPr>
          <p:cNvPr id="17" name="Content Placeholder 16">
            <a:extLst>
              <a:ext uri="{FF2B5EF4-FFF2-40B4-BE49-F238E27FC236}">
                <a16:creationId xmlns:a16="http://schemas.microsoft.com/office/drawing/2014/main" id="{B4A81E3E-0D4C-4D68-9E31-9D552073ADE3}"/>
              </a:ext>
            </a:extLst>
          </p:cNvPr>
          <p:cNvSpPr>
            <a:spLocks noGrp="1"/>
          </p:cNvSpPr>
          <p:nvPr>
            <p:ph sz="half" idx="1"/>
          </p:nvPr>
        </p:nvSpPr>
        <p:spPr>
          <a:xfrm>
            <a:off x="479426" y="1709457"/>
            <a:ext cx="4066447" cy="2666330"/>
          </a:xfrm>
        </p:spPr>
        <p:txBody>
          <a:bodyPr/>
          <a:lstStyle/>
          <a:p>
            <a:r>
              <a:rPr lang="en-GB" sz="2400"/>
              <a:t>The average cost </a:t>
            </a:r>
            <a:br>
              <a:rPr lang="en-GB" sz="2400"/>
            </a:br>
            <a:r>
              <a:rPr lang="en-GB" sz="2400"/>
              <a:t>of buying the media space to get one </a:t>
            </a:r>
            <a:br>
              <a:rPr lang="en-GB" sz="2400"/>
            </a:br>
            <a:r>
              <a:rPr lang="en-GB" sz="2400"/>
              <a:t>person in the UK </a:t>
            </a:r>
            <a:br>
              <a:rPr lang="en-GB" sz="2400"/>
            </a:br>
            <a:r>
              <a:rPr lang="en-GB" sz="2400"/>
              <a:t>to see a TV (linear and VOD) advert </a:t>
            </a:r>
            <a:br>
              <a:rPr lang="en-GB" sz="2400"/>
            </a:br>
            <a:r>
              <a:rPr lang="en-GB" sz="2400"/>
              <a:t>costs over half a penny</a:t>
            </a:r>
          </a:p>
        </p:txBody>
      </p:sp>
      <p:pic>
        <p:nvPicPr>
          <p:cNvPr id="14" name="Picture 13" descr="C:\Users\frankie.anthony\AppData\Local\Microsoft\Windows\Temporary Internet Files\Content.Outlook\R0KQCS2D\penny (2).png">
            <a:extLst>
              <a:ext uri="{FF2B5EF4-FFF2-40B4-BE49-F238E27FC236}">
                <a16:creationId xmlns:a16="http://schemas.microsoft.com/office/drawing/2014/main" id="{C18FF96F-22A3-431D-A8E6-81C866DCECB2}"/>
              </a:ext>
            </a:extLst>
          </p:cNvPr>
          <p:cNvPicPr>
            <a:picLocks noChangeAspect="1" noChangeArrowheads="1"/>
          </p:cNvPicPr>
          <p:nvPr/>
        </p:nvPicPr>
        <p:blipFill>
          <a:blip r:embed="rId5" cstate="screen">
            <a:extLst>
              <a:ext uri="{BEBA8EAE-BF5A-486C-A8C5-ECC9F3942E4B}">
                <a14:imgProps xmlns:a14="http://schemas.microsoft.com/office/drawing/2010/main">
                  <a14:imgLayer r:embed="rId6">
                    <a14:imgEffect>
                      <a14:sharpenSoften amount="50000"/>
                    </a14:imgEffect>
                    <a14:imgEffect>
                      <a14:saturation sat="200000"/>
                    </a14:imgEffect>
                  </a14:imgLayer>
                </a14:imgProps>
              </a:ext>
              <a:ext uri="{28A0092B-C50C-407E-A947-70E740481C1C}">
                <a14:useLocalDpi xmlns:a14="http://schemas.microsoft.com/office/drawing/2010/main"/>
              </a:ext>
            </a:extLst>
          </a:blip>
          <a:srcRect l="673" t="226" r="1120" b="707"/>
          <a:stretch>
            <a:fillRect/>
          </a:stretch>
        </p:blipFill>
        <p:spPr bwMode="auto">
          <a:xfrm>
            <a:off x="9561096" y="441943"/>
            <a:ext cx="5282966" cy="5282966"/>
          </a:xfrm>
          <a:custGeom>
            <a:avLst/>
            <a:gdLst>
              <a:gd name="connsiteX0" fmla="*/ 2641483 w 5282966"/>
              <a:gd name="connsiteY0" fmla="*/ 0 h 5282966"/>
              <a:gd name="connsiteX1" fmla="*/ 5282966 w 5282966"/>
              <a:gd name="connsiteY1" fmla="*/ 2641483 h 5282966"/>
              <a:gd name="connsiteX2" fmla="*/ 2641483 w 5282966"/>
              <a:gd name="connsiteY2" fmla="*/ 5282966 h 5282966"/>
              <a:gd name="connsiteX3" fmla="*/ 0 w 5282966"/>
              <a:gd name="connsiteY3" fmla="*/ 2641483 h 5282966"/>
              <a:gd name="connsiteX4" fmla="*/ 2641483 w 5282966"/>
              <a:gd name="connsiteY4" fmla="*/ 0 h 52829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82966" h="5282966">
                <a:moveTo>
                  <a:pt x="2641483" y="0"/>
                </a:moveTo>
                <a:cubicBezTo>
                  <a:pt x="4100334" y="0"/>
                  <a:pt x="5282966" y="1182632"/>
                  <a:pt x="5282966" y="2641483"/>
                </a:cubicBezTo>
                <a:cubicBezTo>
                  <a:pt x="5282966" y="4100334"/>
                  <a:pt x="4100334" y="5282966"/>
                  <a:pt x="2641483" y="5282966"/>
                </a:cubicBezTo>
                <a:cubicBezTo>
                  <a:pt x="1182632" y="5282966"/>
                  <a:pt x="0" y="4100334"/>
                  <a:pt x="0" y="2641483"/>
                </a:cubicBezTo>
                <a:cubicBezTo>
                  <a:pt x="0" y="1182632"/>
                  <a:pt x="1182632" y="0"/>
                  <a:pt x="2641483" y="0"/>
                </a:cubicBezTo>
                <a:close/>
              </a:path>
            </a:pathLst>
          </a:custGeom>
          <a:noFill/>
          <a:extLst>
            <a:ext uri="{909E8E84-426E-40DD-AFC4-6F175D3DCCD1}">
              <a14:hiddenFill xmlns:a14="http://schemas.microsoft.com/office/drawing/2010/main">
                <a:solidFill>
                  <a:srgbClr val="FFFFFF"/>
                </a:solidFill>
              </a14:hiddenFill>
            </a:ext>
          </a:extLst>
        </p:spPr>
      </p:pic>
      <p:sp>
        <p:nvSpPr>
          <p:cNvPr id="20" name="Freeform 7">
            <a:extLst>
              <a:ext uri="{FF2B5EF4-FFF2-40B4-BE49-F238E27FC236}">
                <a16:creationId xmlns:a16="http://schemas.microsoft.com/office/drawing/2014/main" id="{3458EBB5-3934-4215-9BCB-33AAAD19333D}"/>
              </a:ext>
            </a:extLst>
          </p:cNvPr>
          <p:cNvSpPr>
            <a:spLocks/>
          </p:cNvSpPr>
          <p:nvPr/>
        </p:nvSpPr>
        <p:spPr bwMode="auto">
          <a:xfrm>
            <a:off x="479425" y="441943"/>
            <a:ext cx="4066447" cy="4706600"/>
          </a:xfrm>
          <a:custGeom>
            <a:avLst/>
            <a:gdLst>
              <a:gd name="T0" fmla="*/ 34 w 985"/>
              <a:gd name="T1" fmla="*/ 2 h 1087"/>
              <a:gd name="T2" fmla="*/ 34 w 985"/>
              <a:gd name="T3" fmla="*/ 0 h 1087"/>
              <a:gd name="T4" fmla="*/ 17 w 985"/>
              <a:gd name="T5" fmla="*/ 4 h 1087"/>
              <a:gd name="T6" fmla="*/ 5 w 985"/>
              <a:gd name="T7" fmla="*/ 15 h 1087"/>
              <a:gd name="T8" fmla="*/ 0 w 985"/>
              <a:gd name="T9" fmla="*/ 34 h 1087"/>
              <a:gd name="T10" fmla="*/ 0 w 985"/>
              <a:gd name="T11" fmla="*/ 1087 h 1087"/>
              <a:gd name="T12" fmla="*/ 951 w 985"/>
              <a:gd name="T13" fmla="*/ 1087 h 1087"/>
              <a:gd name="T14" fmla="*/ 968 w 985"/>
              <a:gd name="T15" fmla="*/ 1083 h 1087"/>
              <a:gd name="T16" fmla="*/ 980 w 985"/>
              <a:gd name="T17" fmla="*/ 1073 h 1087"/>
              <a:gd name="T18" fmla="*/ 985 w 985"/>
              <a:gd name="T19" fmla="*/ 1053 h 1087"/>
              <a:gd name="T20" fmla="*/ 985 w 985"/>
              <a:gd name="T21" fmla="*/ 34 h 1087"/>
              <a:gd name="T22" fmla="*/ 981 w 985"/>
              <a:gd name="T23" fmla="*/ 17 h 1087"/>
              <a:gd name="T24" fmla="*/ 970 w 985"/>
              <a:gd name="T25" fmla="*/ 6 h 1087"/>
              <a:gd name="T26" fmla="*/ 951 w 985"/>
              <a:gd name="T27" fmla="*/ 0 h 1087"/>
              <a:gd name="T28" fmla="*/ 34 w 985"/>
              <a:gd name="T29" fmla="*/ 0 h 1087"/>
              <a:gd name="T30" fmla="*/ 34 w 985"/>
              <a:gd name="T31" fmla="*/ 2 h 1087"/>
              <a:gd name="T32" fmla="*/ 34 w 985"/>
              <a:gd name="T33" fmla="*/ 4 h 1087"/>
              <a:gd name="T34" fmla="*/ 951 w 985"/>
              <a:gd name="T35" fmla="*/ 4 h 1087"/>
              <a:gd name="T36" fmla="*/ 968 w 985"/>
              <a:gd name="T37" fmla="*/ 9 h 1087"/>
              <a:gd name="T38" fmla="*/ 979 w 985"/>
              <a:gd name="T39" fmla="*/ 25 h 1087"/>
              <a:gd name="T40" fmla="*/ 981 w 985"/>
              <a:gd name="T41" fmla="*/ 31 h 1087"/>
              <a:gd name="T42" fmla="*/ 981 w 985"/>
              <a:gd name="T43" fmla="*/ 33 h 1087"/>
              <a:gd name="T44" fmla="*/ 981 w 985"/>
              <a:gd name="T45" fmla="*/ 34 h 1087"/>
              <a:gd name="T46" fmla="*/ 981 w 985"/>
              <a:gd name="T47" fmla="*/ 34 h 1087"/>
              <a:gd name="T48" fmla="*/ 981 w 985"/>
              <a:gd name="T49" fmla="*/ 1053 h 1087"/>
              <a:gd name="T50" fmla="*/ 976 w 985"/>
              <a:gd name="T51" fmla="*/ 1071 h 1087"/>
              <a:gd name="T52" fmla="*/ 960 w 985"/>
              <a:gd name="T53" fmla="*/ 1082 h 1087"/>
              <a:gd name="T54" fmla="*/ 954 w 985"/>
              <a:gd name="T55" fmla="*/ 1083 h 1087"/>
              <a:gd name="T56" fmla="*/ 952 w 985"/>
              <a:gd name="T57" fmla="*/ 1083 h 1087"/>
              <a:gd name="T58" fmla="*/ 951 w 985"/>
              <a:gd name="T59" fmla="*/ 1083 h 1087"/>
              <a:gd name="T60" fmla="*/ 951 w 985"/>
              <a:gd name="T61" fmla="*/ 1083 h 1087"/>
              <a:gd name="T62" fmla="*/ 4 w 985"/>
              <a:gd name="T63" fmla="*/ 1083 h 1087"/>
              <a:gd name="T64" fmla="*/ 4 w 985"/>
              <a:gd name="T65" fmla="*/ 34 h 1087"/>
              <a:gd name="T66" fmla="*/ 8 w 985"/>
              <a:gd name="T67" fmla="*/ 17 h 1087"/>
              <a:gd name="T68" fmla="*/ 24 w 985"/>
              <a:gd name="T69" fmla="*/ 6 h 1087"/>
              <a:gd name="T70" fmla="*/ 31 w 985"/>
              <a:gd name="T71" fmla="*/ 4 h 1087"/>
              <a:gd name="T72" fmla="*/ 33 w 985"/>
              <a:gd name="T73" fmla="*/ 4 h 1087"/>
              <a:gd name="T74" fmla="*/ 33 w 985"/>
              <a:gd name="T75" fmla="*/ 4 h 1087"/>
              <a:gd name="T76" fmla="*/ 34 w 985"/>
              <a:gd name="T77" fmla="*/ 4 h 1087"/>
              <a:gd name="T78" fmla="*/ 34 w 985"/>
              <a:gd name="T79" fmla="*/ 2 h 10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985" h="1087">
                <a:moveTo>
                  <a:pt x="34" y="2"/>
                </a:moveTo>
                <a:cubicBezTo>
                  <a:pt x="34" y="0"/>
                  <a:pt x="34" y="0"/>
                  <a:pt x="34" y="0"/>
                </a:cubicBezTo>
                <a:cubicBezTo>
                  <a:pt x="33" y="0"/>
                  <a:pt x="25" y="0"/>
                  <a:pt x="17" y="4"/>
                </a:cubicBezTo>
                <a:cubicBezTo>
                  <a:pt x="12" y="6"/>
                  <a:pt x="8" y="10"/>
                  <a:pt x="5" y="15"/>
                </a:cubicBezTo>
                <a:cubicBezTo>
                  <a:pt x="2" y="19"/>
                  <a:pt x="0" y="26"/>
                  <a:pt x="0" y="34"/>
                </a:cubicBezTo>
                <a:cubicBezTo>
                  <a:pt x="0" y="1087"/>
                  <a:pt x="0" y="1087"/>
                  <a:pt x="0" y="1087"/>
                </a:cubicBezTo>
                <a:cubicBezTo>
                  <a:pt x="951" y="1087"/>
                  <a:pt x="951" y="1087"/>
                  <a:pt x="951" y="1087"/>
                </a:cubicBezTo>
                <a:cubicBezTo>
                  <a:pt x="951" y="1087"/>
                  <a:pt x="959" y="1087"/>
                  <a:pt x="968" y="1083"/>
                </a:cubicBezTo>
                <a:cubicBezTo>
                  <a:pt x="972" y="1081"/>
                  <a:pt x="976" y="1078"/>
                  <a:pt x="980" y="1073"/>
                </a:cubicBezTo>
                <a:cubicBezTo>
                  <a:pt x="983" y="1068"/>
                  <a:pt x="985" y="1061"/>
                  <a:pt x="985" y="1053"/>
                </a:cubicBezTo>
                <a:cubicBezTo>
                  <a:pt x="985" y="34"/>
                  <a:pt x="985" y="34"/>
                  <a:pt x="985" y="34"/>
                </a:cubicBezTo>
                <a:cubicBezTo>
                  <a:pt x="985" y="34"/>
                  <a:pt x="985" y="26"/>
                  <a:pt x="981" y="17"/>
                </a:cubicBezTo>
                <a:cubicBezTo>
                  <a:pt x="979" y="13"/>
                  <a:pt x="975" y="9"/>
                  <a:pt x="970" y="6"/>
                </a:cubicBezTo>
                <a:cubicBezTo>
                  <a:pt x="966" y="2"/>
                  <a:pt x="959" y="0"/>
                  <a:pt x="951" y="0"/>
                </a:cubicBezTo>
                <a:cubicBezTo>
                  <a:pt x="34" y="0"/>
                  <a:pt x="34" y="0"/>
                  <a:pt x="34" y="0"/>
                </a:cubicBezTo>
                <a:cubicBezTo>
                  <a:pt x="34" y="2"/>
                  <a:pt x="34" y="2"/>
                  <a:pt x="34" y="2"/>
                </a:cubicBezTo>
                <a:cubicBezTo>
                  <a:pt x="34" y="4"/>
                  <a:pt x="34" y="4"/>
                  <a:pt x="34" y="4"/>
                </a:cubicBezTo>
                <a:cubicBezTo>
                  <a:pt x="951" y="4"/>
                  <a:pt x="951" y="4"/>
                  <a:pt x="951" y="4"/>
                </a:cubicBezTo>
                <a:cubicBezTo>
                  <a:pt x="959" y="4"/>
                  <a:pt x="964" y="6"/>
                  <a:pt x="968" y="9"/>
                </a:cubicBezTo>
                <a:cubicBezTo>
                  <a:pt x="974" y="13"/>
                  <a:pt x="978" y="19"/>
                  <a:pt x="979" y="25"/>
                </a:cubicBezTo>
                <a:cubicBezTo>
                  <a:pt x="980" y="27"/>
                  <a:pt x="980" y="30"/>
                  <a:pt x="981" y="31"/>
                </a:cubicBezTo>
                <a:cubicBezTo>
                  <a:pt x="981" y="32"/>
                  <a:pt x="981" y="33"/>
                  <a:pt x="981" y="33"/>
                </a:cubicBezTo>
                <a:cubicBezTo>
                  <a:pt x="981" y="34"/>
                  <a:pt x="981" y="34"/>
                  <a:pt x="981" y="34"/>
                </a:cubicBezTo>
                <a:cubicBezTo>
                  <a:pt x="981" y="34"/>
                  <a:pt x="981" y="34"/>
                  <a:pt x="981" y="34"/>
                </a:cubicBezTo>
                <a:cubicBezTo>
                  <a:pt x="981" y="1053"/>
                  <a:pt x="981" y="1053"/>
                  <a:pt x="981" y="1053"/>
                </a:cubicBezTo>
                <a:cubicBezTo>
                  <a:pt x="981" y="1061"/>
                  <a:pt x="979" y="1066"/>
                  <a:pt x="976" y="1071"/>
                </a:cubicBezTo>
                <a:cubicBezTo>
                  <a:pt x="972" y="1077"/>
                  <a:pt x="966" y="1080"/>
                  <a:pt x="960" y="1082"/>
                </a:cubicBezTo>
                <a:cubicBezTo>
                  <a:pt x="958" y="1082"/>
                  <a:pt x="955" y="1083"/>
                  <a:pt x="954" y="1083"/>
                </a:cubicBezTo>
                <a:cubicBezTo>
                  <a:pt x="953" y="1083"/>
                  <a:pt x="952" y="1083"/>
                  <a:pt x="952" y="1083"/>
                </a:cubicBezTo>
                <a:cubicBezTo>
                  <a:pt x="951" y="1083"/>
                  <a:pt x="951" y="1083"/>
                  <a:pt x="951" y="1083"/>
                </a:cubicBezTo>
                <a:cubicBezTo>
                  <a:pt x="951" y="1083"/>
                  <a:pt x="951" y="1083"/>
                  <a:pt x="951" y="1083"/>
                </a:cubicBezTo>
                <a:cubicBezTo>
                  <a:pt x="4" y="1083"/>
                  <a:pt x="4" y="1083"/>
                  <a:pt x="4" y="1083"/>
                </a:cubicBezTo>
                <a:cubicBezTo>
                  <a:pt x="4" y="34"/>
                  <a:pt x="4" y="34"/>
                  <a:pt x="4" y="34"/>
                </a:cubicBezTo>
                <a:cubicBezTo>
                  <a:pt x="4" y="26"/>
                  <a:pt x="5" y="21"/>
                  <a:pt x="8" y="17"/>
                </a:cubicBezTo>
                <a:cubicBezTo>
                  <a:pt x="12" y="11"/>
                  <a:pt x="19" y="7"/>
                  <a:pt x="24" y="6"/>
                </a:cubicBezTo>
                <a:cubicBezTo>
                  <a:pt x="27" y="5"/>
                  <a:pt x="29" y="5"/>
                  <a:pt x="31" y="4"/>
                </a:cubicBezTo>
                <a:cubicBezTo>
                  <a:pt x="32" y="4"/>
                  <a:pt x="32" y="4"/>
                  <a:pt x="33" y="4"/>
                </a:cubicBezTo>
                <a:cubicBezTo>
                  <a:pt x="33" y="4"/>
                  <a:pt x="33" y="4"/>
                  <a:pt x="33" y="4"/>
                </a:cubicBezTo>
                <a:cubicBezTo>
                  <a:pt x="34" y="4"/>
                  <a:pt x="34" y="4"/>
                  <a:pt x="34" y="4"/>
                </a:cubicBezTo>
                <a:lnTo>
                  <a:pt x="34" y="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a:ea typeface="+mn-ea"/>
              <a:cs typeface="+mn-cs"/>
            </a:endParaRPr>
          </a:p>
        </p:txBody>
      </p:sp>
      <p:sp>
        <p:nvSpPr>
          <p:cNvPr id="21" name="Text Placeholder 2">
            <a:extLst>
              <a:ext uri="{FF2B5EF4-FFF2-40B4-BE49-F238E27FC236}">
                <a16:creationId xmlns:a16="http://schemas.microsoft.com/office/drawing/2014/main" id="{929765FC-258A-4DD8-9FAF-9F54E7104603}"/>
              </a:ext>
            </a:extLst>
          </p:cNvPr>
          <p:cNvSpPr txBox="1">
            <a:spLocks/>
          </p:cNvSpPr>
          <p:nvPr/>
        </p:nvSpPr>
        <p:spPr>
          <a:xfrm>
            <a:off x="377757" y="5364000"/>
            <a:ext cx="11334817" cy="304800"/>
          </a:xfrm>
          <a:prstGeom prst="rect">
            <a:avLst/>
          </a:prstGeom>
        </p:spPr>
        <p:txBody>
          <a:bodyPr/>
          <a:lstStyle>
            <a:lvl1pPr marL="0" indent="0" algn="l" defTabSz="914400" rtl="0" eaLnBrk="1" latinLnBrk="0" hangingPunct="1">
              <a:lnSpc>
                <a:spcPct val="100000"/>
              </a:lnSpc>
              <a:spcBef>
                <a:spcPts val="1000"/>
              </a:spcBef>
              <a:spcAft>
                <a:spcPts val="0"/>
              </a:spcAft>
              <a:buFont typeface="Arial" panose="020B0604020202020204" pitchFamily="34" charset="0"/>
              <a:buNone/>
              <a:defRPr sz="1600" b="0" kern="1200" baseline="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defRPr/>
            </a:pPr>
            <a:r>
              <a:rPr lang="en-GB" sz="1000" dirty="0">
                <a:solidFill>
                  <a:prstClr val="white"/>
                </a:solidFill>
              </a:rPr>
              <a:t>Source: 2022, Thinkbox estimates using AA/WARC</a:t>
            </a:r>
          </a:p>
          <a:p>
            <a:pPr>
              <a:defRPr/>
            </a:pPr>
            <a:endParaRPr lang="en-GB" sz="1000" dirty="0">
              <a:solidFill>
                <a:prstClr val="white"/>
              </a:solidFill>
            </a:endParaRPr>
          </a:p>
        </p:txBody>
      </p:sp>
    </p:spTree>
    <p:custDataLst>
      <p:tags r:id="rId1"/>
    </p:custDataLst>
    <p:extLst>
      <p:ext uri="{BB962C8B-B14F-4D97-AF65-F5344CB8AC3E}">
        <p14:creationId xmlns:p14="http://schemas.microsoft.com/office/powerpoint/2010/main" val="29525561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people in clothing&#10;&#10;Description automatically generated with low confidence">
            <a:extLst>
              <a:ext uri="{FF2B5EF4-FFF2-40B4-BE49-F238E27FC236}">
                <a16:creationId xmlns:a16="http://schemas.microsoft.com/office/drawing/2014/main" id="{891A13FF-D514-541B-F664-95467B3A6205}"/>
              </a:ext>
            </a:extLst>
          </p:cNvPr>
          <p:cNvPicPr>
            <a:picLocks noChangeAspect="1"/>
          </p:cNvPicPr>
          <p:nvPr/>
        </p:nvPicPr>
        <p:blipFill rotWithShape="1">
          <a:blip r:embed="rId4">
            <a:extLst>
              <a:ext uri="{28A0092B-C50C-407E-A947-70E740481C1C}">
                <a14:useLocalDpi xmlns:a14="http://schemas.microsoft.com/office/drawing/2010/main" val="0"/>
              </a:ext>
            </a:extLst>
          </a:blip>
          <a:srcRect l="23307" t="7803" r="27202" b="7566"/>
          <a:stretch/>
        </p:blipFill>
        <p:spPr>
          <a:xfrm>
            <a:off x="6007894" y="-9730"/>
            <a:ext cx="6184106" cy="5948364"/>
          </a:xfrm>
          <a:prstGeom prst="rect">
            <a:avLst/>
          </a:prstGeom>
        </p:spPr>
      </p:pic>
      <p:sp>
        <p:nvSpPr>
          <p:cNvPr id="5" name="Title 4"/>
          <p:cNvSpPr>
            <a:spLocks noGrp="1"/>
          </p:cNvSpPr>
          <p:nvPr>
            <p:ph type="title"/>
          </p:nvPr>
        </p:nvSpPr>
        <p:spPr/>
        <p:txBody>
          <a:bodyPr/>
          <a:lstStyle/>
          <a:p>
            <a:r>
              <a:rPr lang="en-GB" dirty="0"/>
              <a:t>In this deck…</a:t>
            </a:r>
          </a:p>
        </p:txBody>
      </p:sp>
      <p:sp>
        <p:nvSpPr>
          <p:cNvPr id="15" name="Rectangle 14"/>
          <p:cNvSpPr/>
          <p:nvPr/>
        </p:nvSpPr>
        <p:spPr>
          <a:xfrm>
            <a:off x="371476" y="1304925"/>
            <a:ext cx="5448300" cy="2237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aphicFrame>
        <p:nvGraphicFramePr>
          <p:cNvPr id="14" name="Table 13"/>
          <p:cNvGraphicFramePr>
            <a:graphicFrameLocks noGrp="1"/>
          </p:cNvGraphicFramePr>
          <p:nvPr>
            <p:extLst>
              <p:ext uri="{D42A27DB-BD31-4B8C-83A1-F6EECF244321}">
                <p14:modId xmlns:p14="http://schemas.microsoft.com/office/powerpoint/2010/main" val="1052373807"/>
              </p:ext>
            </p:extLst>
          </p:nvPr>
        </p:nvGraphicFramePr>
        <p:xfrm>
          <a:off x="371475" y="1416793"/>
          <a:ext cx="5137719" cy="2830860"/>
        </p:xfrm>
        <a:graphic>
          <a:graphicData uri="http://schemas.openxmlformats.org/drawingml/2006/table">
            <a:tbl>
              <a:tblPr firstRow="1" bandRow="1">
                <a:tableStyleId>{5C22544A-7EE6-4342-B048-85BDC9FD1C3A}</a:tableStyleId>
              </a:tblPr>
              <a:tblGrid>
                <a:gridCol w="4672134">
                  <a:extLst>
                    <a:ext uri="{9D8B030D-6E8A-4147-A177-3AD203B41FA5}">
                      <a16:colId xmlns:a16="http://schemas.microsoft.com/office/drawing/2014/main" val="1497214192"/>
                    </a:ext>
                  </a:extLst>
                </a:gridCol>
                <a:gridCol w="465585">
                  <a:extLst>
                    <a:ext uri="{9D8B030D-6E8A-4147-A177-3AD203B41FA5}">
                      <a16:colId xmlns:a16="http://schemas.microsoft.com/office/drawing/2014/main" val="2303286546"/>
                    </a:ext>
                  </a:extLst>
                </a:gridCol>
              </a:tblGrid>
              <a:tr h="457464">
                <a:tc>
                  <a:txBody>
                    <a:bodyPr/>
                    <a:lstStyle/>
                    <a:p>
                      <a:r>
                        <a:rPr lang="en-GB" sz="1200" b="1" dirty="0">
                          <a:solidFill>
                            <a:schemeClr val="tx2"/>
                          </a:solidFill>
                        </a:rPr>
                        <a:t>TV VIEWING: THE FACTS</a:t>
                      </a:r>
                    </a:p>
                  </a:txBody>
                  <a:tcPr marL="0" anchor="ct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noFill/>
                  </a:tcPr>
                </a:tc>
                <a:tc>
                  <a:txBody>
                    <a:bodyPr/>
                    <a:lstStyle/>
                    <a:p>
                      <a:pPr algn="r"/>
                      <a:r>
                        <a:rPr lang="en-US" sz="2000" b="1" dirty="0">
                          <a:solidFill>
                            <a:schemeClr val="accent1"/>
                          </a:solidFill>
                        </a:rPr>
                        <a:t>01</a:t>
                      </a:r>
                      <a:endParaRPr lang="en-GB" sz="2000" b="1" dirty="0">
                        <a:solidFill>
                          <a:schemeClr val="accent1"/>
                        </a:solidFill>
                      </a:endParaRPr>
                    </a:p>
                  </a:txBody>
                  <a:tcPr marL="0" marR="0" anchor="ct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noFill/>
                  </a:tcPr>
                </a:tc>
                <a:extLst>
                  <a:ext uri="{0D108BD9-81ED-4DB2-BD59-A6C34878D82A}">
                    <a16:rowId xmlns:a16="http://schemas.microsoft.com/office/drawing/2014/main" val="17255761"/>
                  </a:ext>
                </a:extLst>
              </a:tr>
              <a:tr h="500502">
                <a:tc>
                  <a:txBody>
                    <a:bodyPr/>
                    <a:lstStyle/>
                    <a:p>
                      <a:r>
                        <a:rPr lang="en-GB" sz="1200" b="1" dirty="0">
                          <a:solidFill>
                            <a:schemeClr val="accent2"/>
                          </a:solidFill>
                        </a:rPr>
                        <a:t>TV IS A TRUSTED &amp; SAFE ENVIRONMENT FOR BRANDS</a:t>
                      </a:r>
                    </a:p>
                  </a:txBody>
                  <a:tcPr marL="0" anchor="ct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noFill/>
                  </a:tcPr>
                </a:tc>
                <a:tc>
                  <a:txBody>
                    <a:bodyPr/>
                    <a:lstStyle/>
                    <a:p>
                      <a:pPr algn="r"/>
                      <a:r>
                        <a:rPr lang="en-US" sz="2000" b="1" dirty="0">
                          <a:solidFill>
                            <a:schemeClr val="accent2"/>
                          </a:solidFill>
                        </a:rPr>
                        <a:t>02</a:t>
                      </a:r>
                      <a:endParaRPr lang="en-GB" sz="2000" b="1" dirty="0">
                        <a:solidFill>
                          <a:schemeClr val="accent2"/>
                        </a:solidFill>
                      </a:endParaRPr>
                    </a:p>
                  </a:txBody>
                  <a:tcPr marL="0" marR="0" anchor="ct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noFill/>
                  </a:tcPr>
                </a:tc>
                <a:extLst>
                  <a:ext uri="{0D108BD9-81ED-4DB2-BD59-A6C34878D82A}">
                    <a16:rowId xmlns:a16="http://schemas.microsoft.com/office/drawing/2014/main" val="3935599331"/>
                  </a:ext>
                </a:extLst>
              </a:tr>
              <a:tr h="457464">
                <a:tc>
                  <a:txBody>
                    <a:bodyPr/>
                    <a:lstStyle/>
                    <a:p>
                      <a:r>
                        <a:rPr lang="en-GB" sz="1200" b="1" dirty="0">
                          <a:solidFill>
                            <a:schemeClr val="accent3"/>
                          </a:solidFill>
                        </a:rPr>
                        <a:t>TV: THE MOST EFFECTIVE ADVERTISING</a:t>
                      </a:r>
                    </a:p>
                  </a:txBody>
                  <a:tcPr marL="0" anchor="ct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noFill/>
                  </a:tcPr>
                </a:tc>
                <a:tc>
                  <a:txBody>
                    <a:bodyPr/>
                    <a:lstStyle/>
                    <a:p>
                      <a:pPr algn="r"/>
                      <a:r>
                        <a:rPr lang="en-US" sz="2000" b="1" dirty="0">
                          <a:solidFill>
                            <a:schemeClr val="accent3"/>
                          </a:solidFill>
                        </a:rPr>
                        <a:t>03</a:t>
                      </a:r>
                      <a:endParaRPr lang="en-GB" sz="2000" b="1" dirty="0">
                        <a:solidFill>
                          <a:schemeClr val="accent3"/>
                        </a:solidFill>
                      </a:endParaRPr>
                    </a:p>
                  </a:txBody>
                  <a:tcPr marL="0" marR="0" anchor="ct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noFill/>
                  </a:tcPr>
                </a:tc>
                <a:extLst>
                  <a:ext uri="{0D108BD9-81ED-4DB2-BD59-A6C34878D82A}">
                    <a16:rowId xmlns:a16="http://schemas.microsoft.com/office/drawing/2014/main" val="1177238576"/>
                  </a:ext>
                </a:extLst>
              </a:tr>
              <a:tr h="457464">
                <a:tc>
                  <a:txBody>
                    <a:bodyPr/>
                    <a:lstStyle/>
                    <a:p>
                      <a:r>
                        <a:rPr lang="en-GB" sz="1200" b="1" dirty="0">
                          <a:solidFill>
                            <a:schemeClr val="accent5"/>
                          </a:solidFill>
                        </a:rPr>
                        <a:t>TV HAS UNBEATABLE SCALE AND REACH</a:t>
                      </a:r>
                    </a:p>
                  </a:txBody>
                  <a:tcPr marL="0" anchor="ct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noFill/>
                  </a:tcPr>
                </a:tc>
                <a:tc>
                  <a:txBody>
                    <a:bodyPr/>
                    <a:lstStyle/>
                    <a:p>
                      <a:pPr algn="r"/>
                      <a:r>
                        <a:rPr lang="en-US" sz="2000" b="1" dirty="0">
                          <a:solidFill>
                            <a:schemeClr val="accent5"/>
                          </a:solidFill>
                        </a:rPr>
                        <a:t>04</a:t>
                      </a:r>
                      <a:endParaRPr lang="en-GB" sz="2000" b="1" dirty="0">
                        <a:solidFill>
                          <a:schemeClr val="accent5"/>
                        </a:solidFill>
                      </a:endParaRPr>
                    </a:p>
                  </a:txBody>
                  <a:tcPr marL="0" marR="0" anchor="ct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noFill/>
                  </a:tcPr>
                </a:tc>
                <a:extLst>
                  <a:ext uri="{0D108BD9-81ED-4DB2-BD59-A6C34878D82A}">
                    <a16:rowId xmlns:a16="http://schemas.microsoft.com/office/drawing/2014/main" val="1991080986"/>
                  </a:ext>
                </a:extLst>
              </a:tr>
              <a:tr h="457464">
                <a:tc>
                  <a:txBody>
                    <a:bodyPr/>
                    <a:lstStyle/>
                    <a:p>
                      <a:r>
                        <a:rPr lang="en-GB" sz="1200" b="1" dirty="0">
                          <a:solidFill>
                            <a:schemeClr val="accent6"/>
                          </a:solidFill>
                        </a:rPr>
                        <a:t>TV IS </a:t>
                      </a:r>
                      <a:r>
                        <a:rPr lang="en-GB" sz="1200" b="1" i="1" dirty="0">
                          <a:solidFill>
                            <a:schemeClr val="accent6"/>
                          </a:solidFill>
                        </a:rPr>
                        <a:t>THE</a:t>
                      </a:r>
                      <a:r>
                        <a:rPr lang="en-GB" sz="1200" b="1" dirty="0">
                          <a:solidFill>
                            <a:schemeClr val="accent6"/>
                          </a:solidFill>
                        </a:rPr>
                        <a:t> EMOTIONAL MEDIUM AND BUILDS BRAND FAME </a:t>
                      </a:r>
                    </a:p>
                  </a:txBody>
                  <a:tcPr marL="0" anchor="ct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noFill/>
                  </a:tcPr>
                </a:tc>
                <a:tc>
                  <a:txBody>
                    <a:bodyPr/>
                    <a:lstStyle/>
                    <a:p>
                      <a:pPr algn="r"/>
                      <a:r>
                        <a:rPr lang="en-US" sz="2000" b="1" dirty="0">
                          <a:solidFill>
                            <a:schemeClr val="accent6"/>
                          </a:solidFill>
                        </a:rPr>
                        <a:t>05</a:t>
                      </a:r>
                      <a:endParaRPr lang="en-GB" sz="2000" b="1" dirty="0">
                        <a:solidFill>
                          <a:schemeClr val="accent6"/>
                        </a:solidFill>
                      </a:endParaRPr>
                    </a:p>
                  </a:txBody>
                  <a:tcPr marL="0" marR="0" anchor="ct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noFill/>
                  </a:tcPr>
                </a:tc>
                <a:extLst>
                  <a:ext uri="{0D108BD9-81ED-4DB2-BD59-A6C34878D82A}">
                    <a16:rowId xmlns:a16="http://schemas.microsoft.com/office/drawing/2014/main" val="3347139405"/>
                  </a:ext>
                </a:extLst>
              </a:tr>
              <a:tr h="500502">
                <a:tc>
                  <a:txBody>
                    <a:bodyPr/>
                    <a:lstStyle/>
                    <a:p>
                      <a:r>
                        <a:rPr lang="en-GB" sz="1200" b="1" dirty="0">
                          <a:solidFill>
                            <a:schemeClr val="bg2"/>
                          </a:solidFill>
                        </a:rPr>
                        <a:t>TV IS GREAT VALUE</a:t>
                      </a:r>
                    </a:p>
                  </a:txBody>
                  <a:tcPr marL="0" anchor="ct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noFill/>
                  </a:tcPr>
                </a:tc>
                <a:tc>
                  <a:txBody>
                    <a:bodyPr/>
                    <a:lstStyle/>
                    <a:p>
                      <a:pPr algn="r"/>
                      <a:r>
                        <a:rPr lang="en-US" sz="2000" b="1" dirty="0">
                          <a:solidFill>
                            <a:schemeClr val="bg2"/>
                          </a:solidFill>
                        </a:rPr>
                        <a:t>06</a:t>
                      </a:r>
                      <a:endParaRPr lang="en-GB" sz="2000" b="1" dirty="0">
                        <a:solidFill>
                          <a:schemeClr val="bg2"/>
                        </a:solidFill>
                      </a:endParaRPr>
                    </a:p>
                  </a:txBody>
                  <a:tcPr marL="0" marR="0" anchor="ct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noFill/>
                  </a:tcPr>
                </a:tc>
                <a:extLst>
                  <a:ext uri="{0D108BD9-81ED-4DB2-BD59-A6C34878D82A}">
                    <a16:rowId xmlns:a16="http://schemas.microsoft.com/office/drawing/2014/main" val="3921765420"/>
                  </a:ext>
                </a:extLst>
              </a:tr>
            </a:tbl>
          </a:graphicData>
        </a:graphic>
      </p:graphicFrame>
      <p:sp>
        <p:nvSpPr>
          <p:cNvPr id="22" name="TextBox 21">
            <a:extLst>
              <a:ext uri="{FF2B5EF4-FFF2-40B4-BE49-F238E27FC236}">
                <a16:creationId xmlns:a16="http://schemas.microsoft.com/office/drawing/2014/main" id="{E5FB1FAD-A007-46D4-9849-F28A2661F251}"/>
              </a:ext>
            </a:extLst>
          </p:cNvPr>
          <p:cNvSpPr txBox="1"/>
          <p:nvPr/>
        </p:nvSpPr>
        <p:spPr>
          <a:xfrm rot="16200000">
            <a:off x="10486929" y="4324278"/>
            <a:ext cx="2982494" cy="246221"/>
          </a:xfrm>
          <a:prstGeom prst="rect">
            <a:avLst/>
          </a:prstGeom>
          <a:noFill/>
        </p:spPr>
        <p:txBody>
          <a:bodyPr wrap="square" rtlCol="0">
            <a:spAutoFit/>
          </a:bodyPr>
          <a:lstStyle/>
          <a:p>
            <a:r>
              <a:rPr lang="en-US" sz="1000" dirty="0">
                <a:solidFill>
                  <a:schemeClr val="bg1"/>
                </a:solidFill>
              </a:rPr>
              <a:t>McDonalds – Raise Your Arches</a:t>
            </a:r>
            <a:endParaRPr lang="en-GB" sz="1000" dirty="0">
              <a:solidFill>
                <a:schemeClr val="bg1"/>
              </a:solidFill>
            </a:endParaRPr>
          </a:p>
        </p:txBody>
      </p:sp>
    </p:spTree>
    <p:custDataLst>
      <p:tags r:id="rId1"/>
    </p:custDataLst>
    <p:extLst>
      <p:ext uri="{BB962C8B-B14F-4D97-AF65-F5344CB8AC3E}">
        <p14:creationId xmlns:p14="http://schemas.microsoft.com/office/powerpoint/2010/main" val="29187161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F824662-7BF0-4850-8DF9-E1A5495130B5}"/>
              </a:ext>
            </a:extLst>
          </p:cNvPr>
          <p:cNvSpPr>
            <a:spLocks noGrp="1"/>
          </p:cNvSpPr>
          <p:nvPr>
            <p:ph type="title"/>
          </p:nvPr>
        </p:nvSpPr>
        <p:spPr/>
        <p:txBody>
          <a:bodyPr/>
          <a:lstStyle/>
          <a:p>
            <a:r>
              <a:rPr lang="en-GB">
                <a:solidFill>
                  <a:srgbClr val="372D87"/>
                </a:solidFill>
              </a:rPr>
              <a:t>TV advertising is great value</a:t>
            </a:r>
            <a:endParaRPr lang="en-GB"/>
          </a:p>
        </p:txBody>
      </p:sp>
      <p:graphicFrame>
        <p:nvGraphicFramePr>
          <p:cNvPr id="23" name="Table 33">
            <a:extLst>
              <a:ext uri="{FF2B5EF4-FFF2-40B4-BE49-F238E27FC236}">
                <a16:creationId xmlns:a16="http://schemas.microsoft.com/office/drawing/2014/main" id="{68920119-B6B8-4C13-882D-D7FED8A6C554}"/>
              </a:ext>
            </a:extLst>
          </p:cNvPr>
          <p:cNvGraphicFramePr>
            <a:graphicFrameLocks noGrp="1"/>
          </p:cNvGraphicFramePr>
          <p:nvPr/>
        </p:nvGraphicFramePr>
        <p:xfrm>
          <a:off x="2463969" y="1525221"/>
          <a:ext cx="9080331" cy="3921249"/>
        </p:xfrm>
        <a:graphic>
          <a:graphicData uri="http://schemas.openxmlformats.org/drawingml/2006/table">
            <a:tbl>
              <a:tblPr firstRow="1" bandRow="1">
                <a:tableStyleId>{2D5ABB26-0587-4C30-8999-92F81FD0307C}</a:tableStyleId>
              </a:tblPr>
              <a:tblGrid>
                <a:gridCol w="3026777">
                  <a:extLst>
                    <a:ext uri="{9D8B030D-6E8A-4147-A177-3AD203B41FA5}">
                      <a16:colId xmlns:a16="http://schemas.microsoft.com/office/drawing/2014/main" val="1913002677"/>
                    </a:ext>
                  </a:extLst>
                </a:gridCol>
                <a:gridCol w="3026777">
                  <a:extLst>
                    <a:ext uri="{9D8B030D-6E8A-4147-A177-3AD203B41FA5}">
                      <a16:colId xmlns:a16="http://schemas.microsoft.com/office/drawing/2014/main" val="2710115917"/>
                    </a:ext>
                  </a:extLst>
                </a:gridCol>
                <a:gridCol w="3026777">
                  <a:extLst>
                    <a:ext uri="{9D8B030D-6E8A-4147-A177-3AD203B41FA5}">
                      <a16:colId xmlns:a16="http://schemas.microsoft.com/office/drawing/2014/main" val="43224045"/>
                    </a:ext>
                  </a:extLst>
                </a:gridCol>
              </a:tblGrid>
              <a:tr h="1307083">
                <a:tc>
                  <a:txBody>
                    <a:bodyPr/>
                    <a:lstStyle/>
                    <a:p>
                      <a:endParaRPr lang="en-GB"/>
                    </a:p>
                  </a:txBody>
                  <a:tcP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endParaRPr lang="en-GB"/>
                    </a:p>
                  </a:txBody>
                  <a:tcP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274591544"/>
                  </a:ext>
                </a:extLst>
              </a:tr>
              <a:tr h="1307083">
                <a:tc>
                  <a:txBody>
                    <a:bodyPr/>
                    <a:lstStyle/>
                    <a:p>
                      <a:endParaRPr lang="en-GB"/>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endParaRPr lang="en-GB"/>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3551496101"/>
                  </a:ext>
                </a:extLst>
              </a:tr>
              <a:tr h="1307083">
                <a:tc>
                  <a:txBody>
                    <a:bodyPr/>
                    <a:lstStyle/>
                    <a:p>
                      <a:endParaRPr lang="en-GB"/>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chemeClr val="bg1">
                        <a:lumMod val="95000"/>
                      </a:schemeClr>
                    </a:solid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chemeClr val="bg1">
                        <a:lumMod val="95000"/>
                      </a:schemeClr>
                    </a:solidFill>
                  </a:tcPr>
                </a:tc>
                <a:tc>
                  <a:txBody>
                    <a:bodyPr/>
                    <a:lstStyle/>
                    <a:p>
                      <a:endParaRPr lang="en-GB"/>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solidFill>
                      <a:schemeClr val="bg1">
                        <a:lumMod val="95000"/>
                      </a:schemeClr>
                    </a:solidFill>
                  </a:tcPr>
                </a:tc>
                <a:extLst>
                  <a:ext uri="{0D108BD9-81ED-4DB2-BD59-A6C34878D82A}">
                    <a16:rowId xmlns:a16="http://schemas.microsoft.com/office/drawing/2014/main" val="2196510745"/>
                  </a:ext>
                </a:extLst>
              </a:tr>
            </a:tbl>
          </a:graphicData>
        </a:graphic>
      </p:graphicFrame>
      <p:sp>
        <p:nvSpPr>
          <p:cNvPr id="24" name="Text Placeholder 23">
            <a:extLst>
              <a:ext uri="{FF2B5EF4-FFF2-40B4-BE49-F238E27FC236}">
                <a16:creationId xmlns:a16="http://schemas.microsoft.com/office/drawing/2014/main" id="{B75D327F-9B7F-4DFC-92BF-F2D1168B7C19}"/>
              </a:ext>
            </a:extLst>
          </p:cNvPr>
          <p:cNvSpPr>
            <a:spLocks noGrp="1"/>
          </p:cNvSpPr>
          <p:nvPr>
            <p:ph type="body" sz="quarter" idx="15"/>
          </p:nvPr>
        </p:nvSpPr>
        <p:spPr>
          <a:xfrm>
            <a:off x="360000" y="5580000"/>
            <a:ext cx="11334817" cy="304800"/>
          </a:xfrm>
        </p:spPr>
        <p:txBody>
          <a:bodyPr/>
          <a:lstStyle/>
          <a:p>
            <a:r>
              <a:rPr lang="en-GB" dirty="0"/>
              <a:t>Source: 2022, Thinkbox estimates using AA/WARC, Barb, </a:t>
            </a:r>
            <a:r>
              <a:rPr lang="en-GB" dirty="0" err="1"/>
              <a:t>ViewersLogic</a:t>
            </a:r>
            <a:r>
              <a:rPr lang="en-GB" dirty="0"/>
              <a:t>, IPA </a:t>
            </a:r>
            <a:r>
              <a:rPr lang="en-GB" dirty="0" err="1"/>
              <a:t>TouchPoints</a:t>
            </a:r>
            <a:r>
              <a:rPr lang="en-GB" dirty="0"/>
              <a:t> 2022 </a:t>
            </a:r>
          </a:p>
        </p:txBody>
      </p:sp>
      <p:sp>
        <p:nvSpPr>
          <p:cNvPr id="5" name="Oval 4">
            <a:extLst>
              <a:ext uri="{FF2B5EF4-FFF2-40B4-BE49-F238E27FC236}">
                <a16:creationId xmlns:a16="http://schemas.microsoft.com/office/drawing/2014/main" id="{7D830FAB-3942-4911-969E-B03708D8CE1C}"/>
              </a:ext>
            </a:extLst>
          </p:cNvPr>
          <p:cNvSpPr/>
          <p:nvPr/>
        </p:nvSpPr>
        <p:spPr>
          <a:xfrm>
            <a:off x="3551472" y="1706777"/>
            <a:ext cx="918000" cy="918000"/>
          </a:xfrm>
          <a:prstGeom prst="ellipse">
            <a:avLst/>
          </a:prstGeom>
          <a:solidFill>
            <a:schemeClr val="accent3"/>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prstClr val="white"/>
                </a:solidFill>
                <a:effectLst/>
                <a:uLnTx/>
                <a:uFillTx/>
                <a:latin typeface="Arial"/>
                <a:ea typeface="+mn-ea"/>
                <a:cs typeface="+mn-cs"/>
              </a:rPr>
              <a:t>£5.1</a:t>
            </a:r>
          </a:p>
        </p:txBody>
      </p:sp>
      <p:sp>
        <p:nvSpPr>
          <p:cNvPr id="7" name="TextBox 6">
            <a:extLst>
              <a:ext uri="{FF2B5EF4-FFF2-40B4-BE49-F238E27FC236}">
                <a16:creationId xmlns:a16="http://schemas.microsoft.com/office/drawing/2014/main" id="{858EDD11-A933-46E8-A40D-9F306AD8823E}"/>
              </a:ext>
            </a:extLst>
          </p:cNvPr>
          <p:cNvSpPr txBox="1"/>
          <p:nvPr/>
        </p:nvSpPr>
        <p:spPr>
          <a:xfrm>
            <a:off x="582675" y="1879636"/>
            <a:ext cx="1819257"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n-ea"/>
                <a:cs typeface="+mn-cs"/>
              </a:rPr>
              <a:t>Broadcaster TV</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n-ea"/>
                <a:cs typeface="+mn-cs"/>
              </a:rPr>
              <a:t>(Inc BVOD)</a:t>
            </a:r>
          </a:p>
        </p:txBody>
      </p:sp>
      <p:sp>
        <p:nvSpPr>
          <p:cNvPr id="8" name="TextBox 7">
            <a:extLst>
              <a:ext uri="{FF2B5EF4-FFF2-40B4-BE49-F238E27FC236}">
                <a16:creationId xmlns:a16="http://schemas.microsoft.com/office/drawing/2014/main" id="{D1A4561F-5715-44FA-98F1-B5B5FFDC9263}"/>
              </a:ext>
            </a:extLst>
          </p:cNvPr>
          <p:cNvSpPr txBox="1"/>
          <p:nvPr/>
        </p:nvSpPr>
        <p:spPr>
          <a:xfrm>
            <a:off x="589333" y="4558497"/>
            <a:ext cx="1840557"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n-ea"/>
                <a:cs typeface="+mn-cs"/>
              </a:rPr>
              <a:t>All other online video</a:t>
            </a:r>
          </a:p>
        </p:txBody>
      </p:sp>
      <p:sp>
        <p:nvSpPr>
          <p:cNvPr id="9" name="TextBox 8">
            <a:extLst>
              <a:ext uri="{FF2B5EF4-FFF2-40B4-BE49-F238E27FC236}">
                <a16:creationId xmlns:a16="http://schemas.microsoft.com/office/drawing/2014/main" id="{CEBFC9F3-5C83-4591-9296-5A50470A53A2}"/>
              </a:ext>
            </a:extLst>
          </p:cNvPr>
          <p:cNvSpPr txBox="1"/>
          <p:nvPr/>
        </p:nvSpPr>
        <p:spPr>
          <a:xfrm>
            <a:off x="2977050" y="904346"/>
            <a:ext cx="1992529"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n-ea"/>
                <a:cs typeface="+mn-cs"/>
              </a:rPr>
              <a:t>Revenue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n-ea"/>
                <a:cs typeface="+mn-cs"/>
              </a:rPr>
              <a:t>£ billion</a:t>
            </a:r>
          </a:p>
        </p:txBody>
      </p:sp>
      <p:sp>
        <p:nvSpPr>
          <p:cNvPr id="12" name="TextBox 11">
            <a:extLst>
              <a:ext uri="{FF2B5EF4-FFF2-40B4-BE49-F238E27FC236}">
                <a16:creationId xmlns:a16="http://schemas.microsoft.com/office/drawing/2014/main" id="{44502569-AC45-49DF-BCFA-C624225EF067}"/>
              </a:ext>
            </a:extLst>
          </p:cNvPr>
          <p:cNvSpPr txBox="1"/>
          <p:nvPr/>
        </p:nvSpPr>
        <p:spPr>
          <a:xfrm>
            <a:off x="5626981" y="868246"/>
            <a:ext cx="270363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n-ea"/>
                <a:cs typeface="+mn-cs"/>
              </a:rPr>
              <a:t>Minutes of AV advertising per person, per day</a:t>
            </a:r>
          </a:p>
        </p:txBody>
      </p:sp>
      <p:sp>
        <p:nvSpPr>
          <p:cNvPr id="13" name="Oval 12">
            <a:extLst>
              <a:ext uri="{FF2B5EF4-FFF2-40B4-BE49-F238E27FC236}">
                <a16:creationId xmlns:a16="http://schemas.microsoft.com/office/drawing/2014/main" id="{198FFCCF-8D47-48D2-BFD7-F7B809224986}"/>
              </a:ext>
            </a:extLst>
          </p:cNvPr>
          <p:cNvSpPr/>
          <p:nvPr/>
        </p:nvSpPr>
        <p:spPr>
          <a:xfrm>
            <a:off x="6519541" y="1686860"/>
            <a:ext cx="969185" cy="970325"/>
          </a:xfrm>
          <a:prstGeom prst="ellipse">
            <a:avLst/>
          </a:prstGeom>
          <a:solidFill>
            <a:schemeClr val="accent6"/>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prstClr val="white"/>
                </a:solidFill>
                <a:effectLst/>
                <a:uLnTx/>
                <a:uFillTx/>
                <a:latin typeface="Arial"/>
                <a:ea typeface="+mn-ea"/>
                <a:cs typeface="+mn-cs"/>
              </a:rPr>
              <a:t>14.2</a:t>
            </a:r>
          </a:p>
        </p:txBody>
      </p:sp>
      <p:sp>
        <p:nvSpPr>
          <p:cNvPr id="17" name="TextBox 16">
            <a:extLst>
              <a:ext uri="{FF2B5EF4-FFF2-40B4-BE49-F238E27FC236}">
                <a16:creationId xmlns:a16="http://schemas.microsoft.com/office/drawing/2014/main" id="{4600A0E3-9226-4578-B8C2-D51D52EA064D}"/>
              </a:ext>
            </a:extLst>
          </p:cNvPr>
          <p:cNvSpPr txBox="1"/>
          <p:nvPr/>
        </p:nvSpPr>
        <p:spPr>
          <a:xfrm>
            <a:off x="8669777" y="811552"/>
            <a:ext cx="2703631"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n-ea"/>
                <a:cs typeface="+mn-cs"/>
              </a:rPr>
              <a:t>Cost per Thousand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n-ea"/>
                <a:cs typeface="+mn-cs"/>
              </a:rPr>
              <a:t>(30 sec)</a:t>
            </a:r>
          </a:p>
        </p:txBody>
      </p:sp>
      <p:sp>
        <p:nvSpPr>
          <p:cNvPr id="18" name="Oval 17">
            <a:extLst>
              <a:ext uri="{FF2B5EF4-FFF2-40B4-BE49-F238E27FC236}">
                <a16:creationId xmlns:a16="http://schemas.microsoft.com/office/drawing/2014/main" id="{26735AE4-C93D-4FF6-842E-162E28896B94}"/>
              </a:ext>
            </a:extLst>
          </p:cNvPr>
          <p:cNvSpPr/>
          <p:nvPr/>
        </p:nvSpPr>
        <p:spPr>
          <a:xfrm>
            <a:off x="9879222" y="1956022"/>
            <a:ext cx="432000" cy="432000"/>
          </a:xfrm>
          <a:prstGeom prst="ellipse">
            <a:avLst/>
          </a:prstGeom>
          <a:solidFill>
            <a:schemeClr val="accent2"/>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 b="1" i="0" u="none" strike="noStrike" kern="1200" cap="none" spc="0" normalizeH="0" baseline="0" noProof="0">
                <a:ln>
                  <a:noFill/>
                </a:ln>
                <a:solidFill>
                  <a:prstClr val="white"/>
                </a:solidFill>
                <a:effectLst/>
                <a:uLnTx/>
                <a:uFillTx/>
                <a:latin typeface="Arial"/>
                <a:ea typeface="+mn-ea"/>
                <a:cs typeface="+mn-cs"/>
              </a:rPr>
              <a:t>£8</a:t>
            </a:r>
          </a:p>
        </p:txBody>
      </p:sp>
      <p:sp>
        <p:nvSpPr>
          <p:cNvPr id="20" name="Oval 19">
            <a:extLst>
              <a:ext uri="{FF2B5EF4-FFF2-40B4-BE49-F238E27FC236}">
                <a16:creationId xmlns:a16="http://schemas.microsoft.com/office/drawing/2014/main" id="{F9CA395F-03A5-40CB-B10C-E7A46A48E6F2}"/>
              </a:ext>
            </a:extLst>
          </p:cNvPr>
          <p:cNvSpPr/>
          <p:nvPr/>
        </p:nvSpPr>
        <p:spPr>
          <a:xfrm>
            <a:off x="9601654" y="4289149"/>
            <a:ext cx="987137" cy="970326"/>
          </a:xfrm>
          <a:prstGeom prst="ellipse">
            <a:avLst/>
          </a:prstGeom>
          <a:solidFill>
            <a:schemeClr val="accent2"/>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prstClr val="white"/>
                </a:solidFill>
                <a:effectLst/>
                <a:uLnTx/>
                <a:uFillTx/>
                <a:latin typeface="Arial"/>
                <a:ea typeface="+mn-ea"/>
                <a:cs typeface="+mn-cs"/>
              </a:rPr>
              <a:t>£130</a:t>
            </a:r>
          </a:p>
        </p:txBody>
      </p:sp>
      <p:sp>
        <p:nvSpPr>
          <p:cNvPr id="34" name="TextBox 33">
            <a:extLst>
              <a:ext uri="{FF2B5EF4-FFF2-40B4-BE49-F238E27FC236}">
                <a16:creationId xmlns:a16="http://schemas.microsoft.com/office/drawing/2014/main" id="{A85106FD-EDBB-4CAE-B43D-2862E740D5E0}"/>
              </a:ext>
            </a:extLst>
          </p:cNvPr>
          <p:cNvSpPr txBox="1"/>
          <p:nvPr/>
        </p:nvSpPr>
        <p:spPr>
          <a:xfrm>
            <a:off x="576554" y="3259723"/>
            <a:ext cx="1819257"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b="1">
                <a:solidFill>
                  <a:prstClr val="black"/>
                </a:solidFill>
                <a:latin typeface="Arial"/>
              </a:rPr>
              <a:t>YouTube</a:t>
            </a:r>
            <a:endParaRPr kumimoji="0" lang="en-GB" sz="1600" b="1" i="0" u="none" strike="noStrike" kern="1200" cap="none" spc="0" normalizeH="0" baseline="0" noProof="0">
              <a:ln>
                <a:noFill/>
              </a:ln>
              <a:solidFill>
                <a:prstClr val="black"/>
              </a:solidFill>
              <a:effectLst/>
              <a:uLnTx/>
              <a:uFillTx/>
              <a:latin typeface="Arial"/>
              <a:ea typeface="+mn-ea"/>
              <a:cs typeface="+mn-cs"/>
            </a:endParaRPr>
          </a:p>
        </p:txBody>
      </p:sp>
      <p:sp>
        <p:nvSpPr>
          <p:cNvPr id="35" name="Oval 34">
            <a:extLst>
              <a:ext uri="{FF2B5EF4-FFF2-40B4-BE49-F238E27FC236}">
                <a16:creationId xmlns:a16="http://schemas.microsoft.com/office/drawing/2014/main" id="{C02DAAC3-2346-4438-A3FE-DF5C2A0FAEFA}"/>
              </a:ext>
            </a:extLst>
          </p:cNvPr>
          <p:cNvSpPr/>
          <p:nvPr/>
        </p:nvSpPr>
        <p:spPr>
          <a:xfrm>
            <a:off x="3709527" y="3189937"/>
            <a:ext cx="524202" cy="510246"/>
          </a:xfrm>
          <a:prstGeom prst="ellipse">
            <a:avLst/>
          </a:prstGeom>
          <a:solidFill>
            <a:schemeClr val="accent3"/>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700" b="1" i="0" u="none" strike="noStrike" kern="1200" cap="none" spc="0" normalizeH="0" baseline="0" noProof="0">
                <a:ln>
                  <a:noFill/>
                </a:ln>
                <a:solidFill>
                  <a:prstClr val="white"/>
                </a:solidFill>
                <a:effectLst/>
                <a:uLnTx/>
                <a:uFillTx/>
                <a:latin typeface="Arial"/>
                <a:ea typeface="+mn-ea"/>
                <a:cs typeface="+mn-cs"/>
              </a:rPr>
              <a:t>£1.1</a:t>
            </a:r>
          </a:p>
        </p:txBody>
      </p:sp>
      <p:sp>
        <p:nvSpPr>
          <p:cNvPr id="36" name="Oval 35">
            <a:extLst>
              <a:ext uri="{FF2B5EF4-FFF2-40B4-BE49-F238E27FC236}">
                <a16:creationId xmlns:a16="http://schemas.microsoft.com/office/drawing/2014/main" id="{E2448192-2F4D-4A21-97C4-22B84C756DE6}"/>
              </a:ext>
            </a:extLst>
          </p:cNvPr>
          <p:cNvSpPr/>
          <p:nvPr/>
        </p:nvSpPr>
        <p:spPr>
          <a:xfrm>
            <a:off x="3631092" y="4399295"/>
            <a:ext cx="758761" cy="743977"/>
          </a:xfrm>
          <a:prstGeom prst="ellipse">
            <a:avLst/>
          </a:prstGeom>
          <a:solidFill>
            <a:schemeClr val="accent3"/>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50" b="1" i="0" u="none" strike="noStrike" kern="1200" cap="none" spc="0" normalizeH="0" baseline="0" noProof="0">
                <a:ln>
                  <a:noFill/>
                </a:ln>
                <a:solidFill>
                  <a:prstClr val="white"/>
                </a:solidFill>
                <a:effectLst/>
                <a:uLnTx/>
                <a:uFillTx/>
                <a:latin typeface="Arial"/>
                <a:ea typeface="+mn-ea"/>
                <a:cs typeface="+mn-cs"/>
              </a:rPr>
              <a:t>£3.9</a:t>
            </a:r>
          </a:p>
        </p:txBody>
      </p:sp>
      <p:sp>
        <p:nvSpPr>
          <p:cNvPr id="37" name="Oval 36">
            <a:extLst>
              <a:ext uri="{FF2B5EF4-FFF2-40B4-BE49-F238E27FC236}">
                <a16:creationId xmlns:a16="http://schemas.microsoft.com/office/drawing/2014/main" id="{CBD8207F-1419-4167-B84A-0A08C714D2E4}"/>
              </a:ext>
            </a:extLst>
          </p:cNvPr>
          <p:cNvSpPr/>
          <p:nvPr/>
        </p:nvSpPr>
        <p:spPr>
          <a:xfrm>
            <a:off x="9834970" y="3173876"/>
            <a:ext cx="524203" cy="526307"/>
          </a:xfrm>
          <a:prstGeom prst="ellipse">
            <a:avLst/>
          </a:prstGeom>
          <a:solidFill>
            <a:schemeClr val="accent2"/>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 b="1" i="0" u="none" strike="noStrike" kern="1200" cap="none" spc="0" normalizeH="0" baseline="0" noProof="0">
                <a:ln>
                  <a:noFill/>
                </a:ln>
                <a:solidFill>
                  <a:prstClr val="white"/>
                </a:solidFill>
                <a:effectLst/>
                <a:uLnTx/>
                <a:uFillTx/>
                <a:latin typeface="Arial"/>
                <a:ea typeface="+mn-ea"/>
                <a:cs typeface="+mn-cs"/>
              </a:rPr>
              <a:t>£12</a:t>
            </a:r>
          </a:p>
        </p:txBody>
      </p:sp>
      <p:sp>
        <p:nvSpPr>
          <p:cNvPr id="38" name="Oval 37">
            <a:extLst>
              <a:ext uri="{FF2B5EF4-FFF2-40B4-BE49-F238E27FC236}">
                <a16:creationId xmlns:a16="http://schemas.microsoft.com/office/drawing/2014/main" id="{0F20E427-29CF-44CA-B725-CB5DE985CB9D}"/>
              </a:ext>
            </a:extLst>
          </p:cNvPr>
          <p:cNvSpPr/>
          <p:nvPr/>
        </p:nvSpPr>
        <p:spPr>
          <a:xfrm>
            <a:off x="6659587" y="3173876"/>
            <a:ext cx="689092" cy="671193"/>
          </a:xfrm>
          <a:prstGeom prst="ellipse">
            <a:avLst/>
          </a:prstGeom>
          <a:solidFill>
            <a:schemeClr val="accent6"/>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50" b="1" i="0" u="none" strike="noStrike" kern="1200" cap="none" spc="0" normalizeH="0" baseline="0" noProof="0">
                <a:ln>
                  <a:noFill/>
                </a:ln>
                <a:solidFill>
                  <a:prstClr val="white"/>
                </a:solidFill>
                <a:effectLst/>
                <a:uLnTx/>
                <a:uFillTx/>
                <a:latin typeface="Arial"/>
                <a:ea typeface="+mn-ea"/>
                <a:cs typeface="+mn-cs"/>
              </a:rPr>
              <a:t>2.1</a:t>
            </a:r>
          </a:p>
        </p:txBody>
      </p:sp>
      <p:sp>
        <p:nvSpPr>
          <p:cNvPr id="39" name="Oval 38">
            <a:extLst>
              <a:ext uri="{FF2B5EF4-FFF2-40B4-BE49-F238E27FC236}">
                <a16:creationId xmlns:a16="http://schemas.microsoft.com/office/drawing/2014/main" id="{5439DF7A-C2DF-4D88-8E4E-B958ED01267A}"/>
              </a:ext>
            </a:extLst>
          </p:cNvPr>
          <p:cNvSpPr/>
          <p:nvPr/>
        </p:nvSpPr>
        <p:spPr>
          <a:xfrm>
            <a:off x="6740106" y="4521776"/>
            <a:ext cx="482400" cy="480813"/>
          </a:xfrm>
          <a:prstGeom prst="ellipse">
            <a:avLst/>
          </a:prstGeom>
          <a:solidFill>
            <a:schemeClr val="accent6"/>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 b="1" i="0" u="none" strike="noStrike" kern="1200" cap="none" spc="0" normalizeH="0" baseline="0" noProof="0">
                <a:ln>
                  <a:noFill/>
                </a:ln>
                <a:solidFill>
                  <a:prstClr val="white"/>
                </a:solidFill>
                <a:effectLst/>
                <a:uLnTx/>
                <a:uFillTx/>
                <a:latin typeface="Arial"/>
                <a:ea typeface="+mn-ea"/>
                <a:cs typeface="+mn-cs"/>
              </a:rPr>
              <a:t>0.7</a:t>
            </a:r>
          </a:p>
        </p:txBody>
      </p:sp>
    </p:spTree>
    <p:extLst>
      <p:ext uri="{BB962C8B-B14F-4D97-AF65-F5344CB8AC3E}">
        <p14:creationId xmlns:p14="http://schemas.microsoft.com/office/powerpoint/2010/main" val="8138958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hart 5">
            <a:extLst>
              <a:ext uri="{FF2B5EF4-FFF2-40B4-BE49-F238E27FC236}">
                <a16:creationId xmlns:a16="http://schemas.microsoft.com/office/drawing/2014/main" id="{DBC39102-FEA5-4A19-8959-E6D33DAB2391}"/>
              </a:ext>
            </a:extLst>
          </p:cNvPr>
          <p:cNvGraphicFramePr/>
          <p:nvPr>
            <p:extLst>
              <p:ext uri="{D42A27DB-BD31-4B8C-83A1-F6EECF244321}">
                <p14:modId xmlns:p14="http://schemas.microsoft.com/office/powerpoint/2010/main" val="3563472571"/>
              </p:ext>
            </p:extLst>
          </p:nvPr>
        </p:nvGraphicFramePr>
        <p:xfrm>
          <a:off x="2080074" y="1469715"/>
          <a:ext cx="9737309" cy="3848467"/>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a:extLst>
              <a:ext uri="{FF2B5EF4-FFF2-40B4-BE49-F238E27FC236}">
                <a16:creationId xmlns:a16="http://schemas.microsoft.com/office/drawing/2014/main" id="{6E3847A8-DE05-4019-B937-17626E6F6D0E}"/>
              </a:ext>
            </a:extLst>
          </p:cNvPr>
          <p:cNvSpPr>
            <a:spLocks noGrp="1"/>
          </p:cNvSpPr>
          <p:nvPr>
            <p:ph type="title"/>
          </p:nvPr>
        </p:nvSpPr>
        <p:spPr/>
        <p:txBody>
          <a:bodyPr/>
          <a:lstStyle/>
          <a:p>
            <a:r>
              <a:rPr lang="en-GB" dirty="0"/>
              <a:t>The great ‘wastage’ illusion</a:t>
            </a:r>
          </a:p>
        </p:txBody>
      </p:sp>
      <p:sp>
        <p:nvSpPr>
          <p:cNvPr id="3" name="Text Placeholder 2">
            <a:extLst>
              <a:ext uri="{FF2B5EF4-FFF2-40B4-BE49-F238E27FC236}">
                <a16:creationId xmlns:a16="http://schemas.microsoft.com/office/drawing/2014/main" id="{47175F05-CE5C-4348-8AF0-00AFAF54031A}"/>
              </a:ext>
            </a:extLst>
          </p:cNvPr>
          <p:cNvSpPr>
            <a:spLocks noGrp="1"/>
          </p:cNvSpPr>
          <p:nvPr>
            <p:ph type="body" sz="quarter" idx="15"/>
          </p:nvPr>
        </p:nvSpPr>
        <p:spPr/>
        <p:txBody>
          <a:bodyPr/>
          <a:lstStyle/>
          <a:p>
            <a:r>
              <a:rPr lang="en-GB" dirty="0"/>
              <a:t>Source: Barb: linear TV data based on top 50 profiling campaigns (over 10m impacts) for 16-34s, June 2019.</a:t>
            </a:r>
            <a:br>
              <a:rPr lang="en-GB" dirty="0"/>
            </a:br>
            <a:r>
              <a:rPr lang="en-GB" dirty="0"/>
              <a:t>Online video based on Nielsen digital ad ratings UK benchmarks (18-34) Q3 2018</a:t>
            </a:r>
          </a:p>
        </p:txBody>
      </p:sp>
      <p:sp>
        <p:nvSpPr>
          <p:cNvPr id="5" name="TextBox 4">
            <a:extLst>
              <a:ext uri="{FF2B5EF4-FFF2-40B4-BE49-F238E27FC236}">
                <a16:creationId xmlns:a16="http://schemas.microsoft.com/office/drawing/2014/main" id="{A12298D8-11E7-4CFB-9BD1-5407C2DDE691}"/>
              </a:ext>
            </a:extLst>
          </p:cNvPr>
          <p:cNvSpPr txBox="1"/>
          <p:nvPr/>
        </p:nvSpPr>
        <p:spPr>
          <a:xfrm>
            <a:off x="479426" y="995638"/>
            <a:ext cx="7175953" cy="338554"/>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4D4D4D"/>
                </a:solidFill>
                <a:effectLst/>
                <a:uLnTx/>
                <a:uFillTx/>
                <a:latin typeface="Arial"/>
                <a:ea typeface="+mn-ea"/>
                <a:cs typeface="+mn-cs"/>
              </a:rPr>
              <a:t>When you buy one million 16-34 exposures you get…</a:t>
            </a:r>
          </a:p>
        </p:txBody>
      </p:sp>
      <p:sp>
        <p:nvSpPr>
          <p:cNvPr id="7" name="TextBox 6">
            <a:extLst>
              <a:ext uri="{FF2B5EF4-FFF2-40B4-BE49-F238E27FC236}">
                <a16:creationId xmlns:a16="http://schemas.microsoft.com/office/drawing/2014/main" id="{106FABC7-7869-47FD-B490-D236C949B1E2}"/>
              </a:ext>
            </a:extLst>
          </p:cNvPr>
          <p:cNvSpPr txBox="1"/>
          <p:nvPr/>
        </p:nvSpPr>
        <p:spPr>
          <a:xfrm>
            <a:off x="807591" y="2249010"/>
            <a:ext cx="110627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effectLst/>
                <a:uLnTx/>
                <a:uFillTx/>
                <a:latin typeface="Arial"/>
                <a:ea typeface="+mn-ea"/>
                <a:cs typeface="+mn-cs"/>
              </a:rPr>
              <a:t>LINEAR TV</a:t>
            </a:r>
          </a:p>
        </p:txBody>
      </p:sp>
      <p:sp>
        <p:nvSpPr>
          <p:cNvPr id="8" name="TextBox 7">
            <a:extLst>
              <a:ext uri="{FF2B5EF4-FFF2-40B4-BE49-F238E27FC236}">
                <a16:creationId xmlns:a16="http://schemas.microsoft.com/office/drawing/2014/main" id="{034F523E-2001-4C18-849D-943AD79AE96E}"/>
              </a:ext>
            </a:extLst>
          </p:cNvPr>
          <p:cNvSpPr txBox="1"/>
          <p:nvPr/>
        </p:nvSpPr>
        <p:spPr>
          <a:xfrm>
            <a:off x="371475" y="3783596"/>
            <a:ext cx="170860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effectLst/>
                <a:uLnTx/>
                <a:uFillTx/>
                <a:latin typeface="Arial"/>
                <a:ea typeface="+mn-ea"/>
                <a:cs typeface="+mn-cs"/>
              </a:rPr>
              <a:t>ONLINE ADVERTISING</a:t>
            </a:r>
          </a:p>
        </p:txBody>
      </p:sp>
      <p:sp>
        <p:nvSpPr>
          <p:cNvPr id="9" name="TextBox 8">
            <a:extLst>
              <a:ext uri="{FF2B5EF4-FFF2-40B4-BE49-F238E27FC236}">
                <a16:creationId xmlns:a16="http://schemas.microsoft.com/office/drawing/2014/main" id="{E2D89349-99F1-4F5D-9F5F-8203F7DE1BC9}"/>
              </a:ext>
            </a:extLst>
          </p:cNvPr>
          <p:cNvSpPr txBox="1"/>
          <p:nvPr/>
        </p:nvSpPr>
        <p:spPr>
          <a:xfrm>
            <a:off x="2480205" y="4082320"/>
            <a:ext cx="740057" cy="2616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dirty="0">
                <a:ln>
                  <a:noFill/>
                </a:ln>
                <a:solidFill>
                  <a:schemeClr val="bg1">
                    <a:lumMod val="50000"/>
                  </a:schemeClr>
                </a:solidFill>
                <a:effectLst/>
                <a:uLnTx/>
                <a:uFillTx/>
                <a:latin typeface="Arial"/>
                <a:ea typeface="+mn-ea"/>
                <a:cs typeface="+mn-cs"/>
              </a:rPr>
              <a:t>Zero</a:t>
            </a:r>
          </a:p>
        </p:txBody>
      </p:sp>
      <p:cxnSp>
        <p:nvCxnSpPr>
          <p:cNvPr id="10" name="Straight Connector 9">
            <a:extLst>
              <a:ext uri="{FF2B5EF4-FFF2-40B4-BE49-F238E27FC236}">
                <a16:creationId xmlns:a16="http://schemas.microsoft.com/office/drawing/2014/main" id="{BC095B15-BBBF-4439-A2AC-306CE3AF7D58}"/>
              </a:ext>
            </a:extLst>
          </p:cNvPr>
          <p:cNvCxnSpPr>
            <a:cxnSpLocks/>
          </p:cNvCxnSpPr>
          <p:nvPr/>
        </p:nvCxnSpPr>
        <p:spPr>
          <a:xfrm flipH="1" flipV="1">
            <a:off x="479426" y="3202374"/>
            <a:ext cx="11099429" cy="34715"/>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2AE5CBD0-B21F-4B27-B2A5-695F0E74866E}"/>
              </a:ext>
            </a:extLst>
          </p:cNvPr>
          <p:cNvSpPr txBox="1"/>
          <p:nvPr/>
        </p:nvSpPr>
        <p:spPr>
          <a:xfrm>
            <a:off x="5630466" y="4926150"/>
            <a:ext cx="2024913" cy="276999"/>
          </a:xfrm>
          <a:prstGeom prst="rect">
            <a:avLst/>
          </a:prstGeom>
          <a:noFill/>
        </p:spPr>
        <p:txBody>
          <a:bodyPr wrap="none" rtlCol="0">
            <a:spAutoFit/>
          </a:bodyPr>
          <a:lstStyle/>
          <a:p>
            <a:r>
              <a:rPr lang="en-GB" sz="1200" b="1" dirty="0">
                <a:solidFill>
                  <a:schemeClr val="tx1"/>
                </a:solidFill>
              </a:rPr>
              <a:t>EXPOSURES (MILLIONS)</a:t>
            </a:r>
          </a:p>
        </p:txBody>
      </p:sp>
    </p:spTree>
    <p:extLst>
      <p:ext uri="{BB962C8B-B14F-4D97-AF65-F5344CB8AC3E}">
        <p14:creationId xmlns:p14="http://schemas.microsoft.com/office/powerpoint/2010/main" val="27625586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0AB44279-6A91-AECD-7763-9B8479AFE36C}"/>
              </a:ext>
            </a:extLst>
          </p:cNvPr>
          <p:cNvSpPr>
            <a:spLocks noGrp="1"/>
          </p:cNvSpPr>
          <p:nvPr>
            <p:ph type="body" sz="quarter" idx="15"/>
          </p:nvPr>
        </p:nvSpPr>
        <p:spPr>
          <a:xfrm>
            <a:off x="360000" y="5400000"/>
            <a:ext cx="11334817" cy="304800"/>
          </a:xfrm>
        </p:spPr>
        <p:txBody>
          <a:bodyPr/>
          <a:lstStyle/>
          <a:p>
            <a:r>
              <a:rPr lang="en-GB"/>
              <a:t>Source: WARC estimates 2022, calculated by applying the WFA’s media inflation figures – drawn from a panel of agencies and consultancies – to historic data</a:t>
            </a:r>
          </a:p>
        </p:txBody>
      </p:sp>
      <p:graphicFrame>
        <p:nvGraphicFramePr>
          <p:cNvPr id="6" name="Chart 5">
            <a:extLst>
              <a:ext uri="{FF2B5EF4-FFF2-40B4-BE49-F238E27FC236}">
                <a16:creationId xmlns:a16="http://schemas.microsoft.com/office/drawing/2014/main" id="{AEC9C94F-36C7-66FC-1C3D-79D12CC9605B}"/>
              </a:ext>
            </a:extLst>
          </p:cNvPr>
          <p:cNvGraphicFramePr/>
          <p:nvPr/>
        </p:nvGraphicFramePr>
        <p:xfrm>
          <a:off x="479426" y="1307593"/>
          <a:ext cx="10996294" cy="3904488"/>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a:extLst>
              <a:ext uri="{FF2B5EF4-FFF2-40B4-BE49-F238E27FC236}">
                <a16:creationId xmlns:a16="http://schemas.microsoft.com/office/drawing/2014/main" id="{FCECE742-A92A-5E2B-F86D-5CB1908618FA}"/>
              </a:ext>
            </a:extLst>
          </p:cNvPr>
          <p:cNvSpPr>
            <a:spLocks noGrp="1"/>
          </p:cNvSpPr>
          <p:nvPr>
            <p:ph type="title"/>
          </p:nvPr>
        </p:nvSpPr>
        <p:spPr>
          <a:xfrm>
            <a:off x="371475" y="359944"/>
            <a:ext cx="11341099" cy="1021181"/>
          </a:xfrm>
        </p:spPr>
        <p:txBody>
          <a:bodyPr/>
          <a:lstStyle/>
          <a:p>
            <a:r>
              <a:rPr lang="en-GB" dirty="0"/>
              <a:t>UK linear TV is great value</a:t>
            </a:r>
          </a:p>
        </p:txBody>
      </p:sp>
    </p:spTree>
    <p:extLst>
      <p:ext uri="{BB962C8B-B14F-4D97-AF65-F5344CB8AC3E}">
        <p14:creationId xmlns:p14="http://schemas.microsoft.com/office/powerpoint/2010/main" val="2095499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392690-06D6-49D0-8B95-810239757FF7}"/>
              </a:ext>
            </a:extLst>
          </p:cNvPr>
          <p:cNvSpPr>
            <a:spLocks noGrp="1"/>
          </p:cNvSpPr>
          <p:nvPr>
            <p:ph type="title"/>
          </p:nvPr>
        </p:nvSpPr>
        <p:spPr>
          <a:xfrm>
            <a:off x="244006" y="272832"/>
            <a:ext cx="12192000" cy="1021181"/>
          </a:xfrm>
        </p:spPr>
        <p:txBody>
          <a:bodyPr>
            <a:normAutofit/>
          </a:bodyPr>
          <a:lstStyle/>
          <a:p>
            <a:r>
              <a:rPr lang="en-GB" dirty="0"/>
              <a:t>The value of TV increases during downturns </a:t>
            </a:r>
          </a:p>
        </p:txBody>
      </p:sp>
      <p:sp>
        <p:nvSpPr>
          <p:cNvPr id="55" name="Text Placeholder 54">
            <a:extLst>
              <a:ext uri="{FF2B5EF4-FFF2-40B4-BE49-F238E27FC236}">
                <a16:creationId xmlns:a16="http://schemas.microsoft.com/office/drawing/2014/main" id="{78493B12-2F68-AA1F-9794-47F94CF836F4}"/>
              </a:ext>
            </a:extLst>
          </p:cNvPr>
          <p:cNvSpPr>
            <a:spLocks noGrp="1"/>
          </p:cNvSpPr>
          <p:nvPr>
            <p:ph type="body" sz="quarter" idx="15"/>
          </p:nvPr>
        </p:nvSpPr>
        <p:spPr>
          <a:xfrm>
            <a:off x="360000" y="5400000"/>
            <a:ext cx="11334817" cy="304800"/>
          </a:xfrm>
        </p:spPr>
        <p:txBody>
          <a:bodyPr/>
          <a:lstStyle/>
          <a:p>
            <a:pPr>
              <a:spcBef>
                <a:spcPts val="0"/>
              </a:spcBef>
            </a:pPr>
            <a:r>
              <a:rPr lang="en-US">
                <a:solidFill>
                  <a:schemeClr val="bg2"/>
                </a:solidFill>
              </a:rPr>
              <a:t>Source: Les Binet, ‘Marketing in the post-covid economy: A planning framework for turbulent times’. ONS, Advertising Association, WARC. *TV value for money index = consumer spending / TV CPT indexed from 1965</a:t>
            </a:r>
            <a:endParaRPr lang="en-GB"/>
          </a:p>
        </p:txBody>
      </p:sp>
      <p:grpSp>
        <p:nvGrpSpPr>
          <p:cNvPr id="5" name="Group 4">
            <a:extLst>
              <a:ext uri="{FF2B5EF4-FFF2-40B4-BE49-F238E27FC236}">
                <a16:creationId xmlns:a16="http://schemas.microsoft.com/office/drawing/2014/main" id="{FA4F0562-1940-0162-BA79-26C766CCBE05}"/>
              </a:ext>
            </a:extLst>
          </p:cNvPr>
          <p:cNvGrpSpPr/>
          <p:nvPr/>
        </p:nvGrpSpPr>
        <p:grpSpPr>
          <a:xfrm>
            <a:off x="2571750" y="1503429"/>
            <a:ext cx="7269226" cy="3568636"/>
            <a:chOff x="2266752" y="1188085"/>
            <a:chExt cx="7658495" cy="3672232"/>
          </a:xfrm>
        </p:grpSpPr>
        <p:pic>
          <p:nvPicPr>
            <p:cNvPr id="4" name="Picture 3">
              <a:extLst>
                <a:ext uri="{FF2B5EF4-FFF2-40B4-BE49-F238E27FC236}">
                  <a16:creationId xmlns:a16="http://schemas.microsoft.com/office/drawing/2014/main" id="{FC134D8A-A4F5-3536-66AD-FAC4D2B8D438}"/>
                </a:ext>
              </a:extLst>
            </p:cNvPr>
            <p:cNvPicPr>
              <a:picLocks noChangeAspect="1"/>
            </p:cNvPicPr>
            <p:nvPr/>
          </p:nvPicPr>
          <p:blipFill>
            <a:blip r:embed="rId3"/>
            <a:stretch>
              <a:fillRect/>
            </a:stretch>
          </p:blipFill>
          <p:spPr>
            <a:xfrm>
              <a:off x="2266752" y="1188085"/>
              <a:ext cx="7658495" cy="3672232"/>
            </a:xfrm>
            <a:prstGeom prst="rect">
              <a:avLst/>
            </a:prstGeom>
            <a:effectLst>
              <a:outerShdw blurRad="292100" dist="101600" dir="2700000" algn="tl" rotWithShape="0">
                <a:prstClr val="black">
                  <a:alpha val="65000"/>
                </a:prstClr>
              </a:outerShdw>
            </a:effectLst>
          </p:spPr>
        </p:pic>
        <p:sp>
          <p:nvSpPr>
            <p:cNvPr id="3" name="Rectangle 2">
              <a:extLst>
                <a:ext uri="{FF2B5EF4-FFF2-40B4-BE49-F238E27FC236}">
                  <a16:creationId xmlns:a16="http://schemas.microsoft.com/office/drawing/2014/main" id="{6900F1E9-0B64-11E8-761E-700AB52BB911}"/>
                </a:ext>
              </a:extLst>
            </p:cNvPr>
            <p:cNvSpPr/>
            <p:nvPr/>
          </p:nvSpPr>
          <p:spPr>
            <a:xfrm>
              <a:off x="2365695" y="1619075"/>
              <a:ext cx="201336" cy="2558642"/>
            </a:xfrm>
            <a:prstGeom prst="rect">
              <a:avLst/>
            </a:prstGeom>
            <a:solidFill>
              <a:schemeClr val="bg1"/>
            </a:solidFill>
            <a:ln w="15875">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1100" b="1" dirty="0">
                  <a:solidFill>
                    <a:srgbClr val="5C5B5D"/>
                  </a:solidFill>
                  <a:latin typeface="Calibri" panose="020F0502020204030204" pitchFamily="34" charset="0"/>
                  <a:cs typeface="Calibri" panose="020F0502020204030204" pitchFamily="34" charset="0"/>
                </a:rPr>
                <a:t>TV value for money index*</a:t>
              </a:r>
              <a:endParaRPr lang="en-GB" sz="1100" b="1" dirty="0">
                <a:solidFill>
                  <a:srgbClr val="5C5B5D"/>
                </a:solidFill>
                <a:latin typeface="Calibri" panose="020F0502020204030204" pitchFamily="34" charset="0"/>
                <a:cs typeface="Calibri" panose="020F0502020204030204" pitchFamily="34" charset="0"/>
              </a:endParaRPr>
            </a:p>
          </p:txBody>
        </p:sp>
      </p:grpSp>
      <p:sp>
        <p:nvSpPr>
          <p:cNvPr id="6" name="TextBox 5">
            <a:extLst>
              <a:ext uri="{FF2B5EF4-FFF2-40B4-BE49-F238E27FC236}">
                <a16:creationId xmlns:a16="http://schemas.microsoft.com/office/drawing/2014/main" id="{4EFF41AC-9F49-718B-54BA-3C11A3476675}"/>
              </a:ext>
            </a:extLst>
          </p:cNvPr>
          <p:cNvSpPr txBox="1"/>
          <p:nvPr/>
        </p:nvSpPr>
        <p:spPr>
          <a:xfrm>
            <a:off x="1938528" y="951018"/>
            <a:ext cx="8535670" cy="307777"/>
          </a:xfrm>
          <a:prstGeom prst="rect">
            <a:avLst/>
          </a:prstGeom>
          <a:noFill/>
        </p:spPr>
        <p:txBody>
          <a:bodyPr wrap="none" rtlCol="0">
            <a:spAutoFit/>
          </a:bodyPr>
          <a:lstStyle/>
          <a:p>
            <a:pPr algn="ctr"/>
            <a:r>
              <a:rPr lang="en-US" sz="1400">
                <a:solidFill>
                  <a:schemeClr val="bg2"/>
                </a:solidFill>
              </a:rPr>
              <a:t>A high TV value for money index means that the price of TV is low, relative to total consumer spend levels</a:t>
            </a:r>
            <a:endParaRPr lang="en-GB" sz="1400" err="1">
              <a:solidFill>
                <a:schemeClr val="bg2"/>
              </a:solidFill>
            </a:endParaRPr>
          </a:p>
        </p:txBody>
      </p:sp>
    </p:spTree>
    <p:extLst>
      <p:ext uri="{BB962C8B-B14F-4D97-AF65-F5344CB8AC3E}">
        <p14:creationId xmlns:p14="http://schemas.microsoft.com/office/powerpoint/2010/main" val="4982866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23F6034-8413-8B21-3F45-276865326FC4}"/>
              </a:ext>
            </a:extLst>
          </p:cNvPr>
          <p:cNvSpPr>
            <a:spLocks noGrp="1"/>
          </p:cNvSpPr>
          <p:nvPr>
            <p:ph type="title"/>
          </p:nvPr>
        </p:nvSpPr>
        <p:spPr/>
        <p:txBody>
          <a:bodyPr/>
          <a:lstStyle/>
          <a:p>
            <a:r>
              <a:rPr lang="en-GB" dirty="0"/>
              <a:t>TV is an ‘attention bargain’</a:t>
            </a:r>
          </a:p>
        </p:txBody>
      </p:sp>
      <p:sp>
        <p:nvSpPr>
          <p:cNvPr id="6" name="Text Placeholder 5">
            <a:extLst>
              <a:ext uri="{FF2B5EF4-FFF2-40B4-BE49-F238E27FC236}">
                <a16:creationId xmlns:a16="http://schemas.microsoft.com/office/drawing/2014/main" id="{6A156684-D743-0530-CD70-FC15274EB640}"/>
              </a:ext>
            </a:extLst>
          </p:cNvPr>
          <p:cNvSpPr>
            <a:spLocks noGrp="1"/>
          </p:cNvSpPr>
          <p:nvPr>
            <p:ph type="body" sz="quarter" idx="15"/>
          </p:nvPr>
        </p:nvSpPr>
        <p:spPr>
          <a:xfrm>
            <a:off x="360000" y="5400000"/>
            <a:ext cx="11334817" cy="304800"/>
          </a:xfrm>
        </p:spPr>
        <p:txBody>
          <a:bodyPr/>
          <a:lstStyle/>
          <a:p>
            <a:r>
              <a:rPr lang="en-GB"/>
              <a:t>Source: TV: Tvision / Lumen UK TV Panel. YT, Instream, Teads, Facebook Feed, Banners: Lumen digital panels. Press: Lumen Omnibus. OOH: AM4DOOH project. IG, FB Watch, TikTok: Lumen studies (weighted to be consistent with passive panel). CPM sources: Ebiquity / Fou Analytics (taken from </a:t>
            </a:r>
            <a:r>
              <a:rPr lang="en-GB" i="1"/>
              <a:t>The Challenge of Attention, </a:t>
            </a:r>
            <a:r>
              <a:rPr lang="en-GB"/>
              <a:t>2020) </a:t>
            </a:r>
          </a:p>
        </p:txBody>
      </p:sp>
      <p:pic>
        <p:nvPicPr>
          <p:cNvPr id="2" name="Picture 2">
            <a:extLst>
              <a:ext uri="{FF2B5EF4-FFF2-40B4-BE49-F238E27FC236}">
                <a16:creationId xmlns:a16="http://schemas.microsoft.com/office/drawing/2014/main" id="{A2EBC156-2CF3-9760-6C71-9B8024922C1A}"/>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rcRect t="14823" b="6426"/>
          <a:stretch/>
        </p:blipFill>
        <p:spPr bwMode="auto">
          <a:xfrm>
            <a:off x="1685060" y="1272970"/>
            <a:ext cx="8821880" cy="3748703"/>
          </a:xfrm>
          <a:prstGeom prst="rect">
            <a:avLst/>
          </a:prstGeom>
          <a:noFill/>
          <a:effectLst>
            <a:outerShdw blurRad="2286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835446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A picture containing text, sky, outdoor, day&#10;&#10;Description automatically generated">
            <a:extLst>
              <a:ext uri="{FF2B5EF4-FFF2-40B4-BE49-F238E27FC236}">
                <a16:creationId xmlns:a16="http://schemas.microsoft.com/office/drawing/2014/main" id="{DF843E00-AC97-4A2F-8B90-2AA8FA45ECFF}"/>
              </a:ext>
            </a:extLst>
          </p:cNvPr>
          <p:cNvPicPr>
            <a:picLocks noChangeAspect="1"/>
          </p:cNvPicPr>
          <p:nvPr/>
        </p:nvPicPr>
        <p:blipFill rotWithShape="1">
          <a:blip r:embed="rId4">
            <a:extLst>
              <a:ext uri="{28A0092B-C50C-407E-A947-70E740481C1C}">
                <a14:useLocalDpi xmlns:a14="http://schemas.microsoft.com/office/drawing/2010/main" val="0"/>
              </a:ext>
            </a:extLst>
          </a:blip>
          <a:srcRect t="3077" b="12549"/>
          <a:stretch/>
        </p:blipFill>
        <p:spPr>
          <a:xfrm>
            <a:off x="1" y="1"/>
            <a:ext cx="12191999" cy="6858000"/>
          </a:xfrm>
          <a:prstGeom prst="rect">
            <a:avLst/>
          </a:prstGeom>
        </p:spPr>
      </p:pic>
      <p:sp>
        <p:nvSpPr>
          <p:cNvPr id="15" name="Rectangle 14">
            <a:extLst>
              <a:ext uri="{FF2B5EF4-FFF2-40B4-BE49-F238E27FC236}">
                <a16:creationId xmlns:a16="http://schemas.microsoft.com/office/drawing/2014/main" id="{391D1740-574F-4DB5-B2DC-165B0ABA2D88}"/>
              </a:ext>
            </a:extLst>
          </p:cNvPr>
          <p:cNvSpPr/>
          <p:nvPr/>
        </p:nvSpPr>
        <p:spPr>
          <a:xfrm>
            <a:off x="0" y="0"/>
            <a:ext cx="12192000" cy="6858000"/>
          </a:xfrm>
          <a:prstGeom prst="rect">
            <a:avLst/>
          </a:prstGeom>
          <a:gradFill flip="none" rotWithShape="0">
            <a:gsLst>
              <a:gs pos="54000">
                <a:schemeClr val="accent1">
                  <a:alpha val="0"/>
                  <a:lumMod val="5000"/>
                  <a:lumOff val="95000"/>
                </a:schemeClr>
              </a:gs>
              <a:gs pos="25000">
                <a:schemeClr val="tx1">
                  <a:alpha val="53000"/>
                  <a:lumMod val="0"/>
                </a:schemeClr>
              </a:gs>
            </a:gsLst>
            <a:lin ang="2700000" scaled="1"/>
            <a:tileRect/>
          </a:gra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itle 4">
            <a:extLst>
              <a:ext uri="{FF2B5EF4-FFF2-40B4-BE49-F238E27FC236}">
                <a16:creationId xmlns:a16="http://schemas.microsoft.com/office/drawing/2014/main" id="{94966645-4924-47F5-8D53-1855513EEAFD}"/>
              </a:ext>
            </a:extLst>
          </p:cNvPr>
          <p:cNvSpPr>
            <a:spLocks noGrp="1"/>
          </p:cNvSpPr>
          <p:nvPr>
            <p:ph type="ctrTitle"/>
          </p:nvPr>
        </p:nvSpPr>
        <p:spPr/>
        <p:txBody>
          <a:bodyPr>
            <a:noAutofit/>
          </a:bodyPr>
          <a:lstStyle/>
          <a:p>
            <a:r>
              <a:rPr lang="en-GB" sz="4800" dirty="0"/>
              <a:t>Find out more </a:t>
            </a:r>
            <a:br>
              <a:rPr lang="en-GB" sz="4800" dirty="0"/>
            </a:br>
            <a:r>
              <a:rPr lang="en-GB" sz="4800" dirty="0"/>
              <a:t>at Thinkbox.tv</a:t>
            </a:r>
            <a:br>
              <a:rPr lang="en-GB" sz="4800" dirty="0"/>
            </a:br>
            <a:endParaRPr lang="en-GB" sz="4800" dirty="0"/>
          </a:p>
        </p:txBody>
      </p:sp>
      <p:sp>
        <p:nvSpPr>
          <p:cNvPr id="7" name="Text Placeholder 6">
            <a:extLst>
              <a:ext uri="{FF2B5EF4-FFF2-40B4-BE49-F238E27FC236}">
                <a16:creationId xmlns:a16="http://schemas.microsoft.com/office/drawing/2014/main" id="{DA46EA7F-75EE-4DD0-B949-9310B3D8035D}"/>
              </a:ext>
            </a:extLst>
          </p:cNvPr>
          <p:cNvSpPr>
            <a:spLocks noGrp="1"/>
          </p:cNvSpPr>
          <p:nvPr>
            <p:ph type="body" sz="quarter" idx="14"/>
          </p:nvPr>
        </p:nvSpPr>
        <p:spPr/>
        <p:txBody>
          <a:bodyPr/>
          <a:lstStyle/>
          <a:p>
            <a:r>
              <a:rPr lang="en-GB"/>
              <a:t>Helping you get the best out of TV</a:t>
            </a:r>
          </a:p>
          <a:p>
            <a:endParaRPr lang="en-GB" dirty="0"/>
          </a:p>
        </p:txBody>
      </p:sp>
      <p:cxnSp>
        <p:nvCxnSpPr>
          <p:cNvPr id="11" name="Straight Connector 10">
            <a:extLst>
              <a:ext uri="{FF2B5EF4-FFF2-40B4-BE49-F238E27FC236}">
                <a16:creationId xmlns:a16="http://schemas.microsoft.com/office/drawing/2014/main" id="{B599F334-AF4A-4B1C-B107-09A9AD394712}"/>
              </a:ext>
            </a:extLst>
          </p:cNvPr>
          <p:cNvCxnSpPr/>
          <p:nvPr/>
        </p:nvCxnSpPr>
        <p:spPr>
          <a:xfrm>
            <a:off x="479425" y="467468"/>
            <a:ext cx="5521325"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Freeform 5">
            <a:extLst>
              <a:ext uri="{FF2B5EF4-FFF2-40B4-BE49-F238E27FC236}">
                <a16:creationId xmlns:a16="http://schemas.microsoft.com/office/drawing/2014/main" id="{B1D8A6A3-7BFA-4E12-952D-1552C5B73EE5}"/>
              </a:ext>
            </a:extLst>
          </p:cNvPr>
          <p:cNvSpPr>
            <a:spLocks/>
          </p:cNvSpPr>
          <p:nvPr/>
        </p:nvSpPr>
        <p:spPr bwMode="auto">
          <a:xfrm>
            <a:off x="488475" y="2512644"/>
            <a:ext cx="3944454" cy="538302"/>
          </a:xfrm>
          <a:custGeom>
            <a:avLst/>
            <a:gdLst>
              <a:gd name="T0" fmla="*/ 26 w 932"/>
              <a:gd name="T1" fmla="*/ 2 h 125"/>
              <a:gd name="T2" fmla="*/ 26 w 932"/>
              <a:gd name="T3" fmla="*/ 0 h 125"/>
              <a:gd name="T4" fmla="*/ 13 w 932"/>
              <a:gd name="T5" fmla="*/ 3 h 125"/>
              <a:gd name="T6" fmla="*/ 4 w 932"/>
              <a:gd name="T7" fmla="*/ 11 h 125"/>
              <a:gd name="T8" fmla="*/ 0 w 932"/>
              <a:gd name="T9" fmla="*/ 26 h 125"/>
              <a:gd name="T10" fmla="*/ 0 w 932"/>
              <a:gd name="T11" fmla="*/ 125 h 125"/>
              <a:gd name="T12" fmla="*/ 906 w 932"/>
              <a:gd name="T13" fmla="*/ 125 h 125"/>
              <a:gd name="T14" fmla="*/ 918 w 932"/>
              <a:gd name="T15" fmla="*/ 122 h 125"/>
              <a:gd name="T16" fmla="*/ 927 w 932"/>
              <a:gd name="T17" fmla="*/ 114 h 125"/>
              <a:gd name="T18" fmla="*/ 932 w 932"/>
              <a:gd name="T19" fmla="*/ 99 h 125"/>
              <a:gd name="T20" fmla="*/ 932 w 932"/>
              <a:gd name="T21" fmla="*/ 26 h 125"/>
              <a:gd name="T22" fmla="*/ 928 w 932"/>
              <a:gd name="T23" fmla="*/ 13 h 125"/>
              <a:gd name="T24" fmla="*/ 921 w 932"/>
              <a:gd name="T25" fmla="*/ 4 h 125"/>
              <a:gd name="T26" fmla="*/ 906 w 932"/>
              <a:gd name="T27" fmla="*/ 0 h 125"/>
              <a:gd name="T28" fmla="*/ 26 w 932"/>
              <a:gd name="T29" fmla="*/ 0 h 125"/>
              <a:gd name="T30" fmla="*/ 26 w 932"/>
              <a:gd name="T31" fmla="*/ 2 h 125"/>
              <a:gd name="T32" fmla="*/ 26 w 932"/>
              <a:gd name="T33" fmla="*/ 4 h 125"/>
              <a:gd name="T34" fmla="*/ 906 w 932"/>
              <a:gd name="T35" fmla="*/ 4 h 125"/>
              <a:gd name="T36" fmla="*/ 918 w 932"/>
              <a:gd name="T37" fmla="*/ 7 h 125"/>
              <a:gd name="T38" fmla="*/ 926 w 932"/>
              <a:gd name="T39" fmla="*/ 19 h 125"/>
              <a:gd name="T40" fmla="*/ 927 w 932"/>
              <a:gd name="T41" fmla="*/ 24 h 125"/>
              <a:gd name="T42" fmla="*/ 928 w 932"/>
              <a:gd name="T43" fmla="*/ 26 h 125"/>
              <a:gd name="T44" fmla="*/ 928 w 932"/>
              <a:gd name="T45" fmla="*/ 26 h 125"/>
              <a:gd name="T46" fmla="*/ 928 w 932"/>
              <a:gd name="T47" fmla="*/ 26 h 125"/>
              <a:gd name="T48" fmla="*/ 928 w 932"/>
              <a:gd name="T49" fmla="*/ 99 h 125"/>
              <a:gd name="T50" fmla="*/ 924 w 932"/>
              <a:gd name="T51" fmla="*/ 112 h 125"/>
              <a:gd name="T52" fmla="*/ 913 w 932"/>
              <a:gd name="T53" fmla="*/ 120 h 125"/>
              <a:gd name="T54" fmla="*/ 908 w 932"/>
              <a:gd name="T55" fmla="*/ 121 h 125"/>
              <a:gd name="T56" fmla="*/ 906 w 932"/>
              <a:gd name="T57" fmla="*/ 121 h 125"/>
              <a:gd name="T58" fmla="*/ 906 w 932"/>
              <a:gd name="T59" fmla="*/ 121 h 125"/>
              <a:gd name="T60" fmla="*/ 906 w 932"/>
              <a:gd name="T61" fmla="*/ 121 h 125"/>
              <a:gd name="T62" fmla="*/ 4 w 932"/>
              <a:gd name="T63" fmla="*/ 121 h 125"/>
              <a:gd name="T64" fmla="*/ 4 w 932"/>
              <a:gd name="T65" fmla="*/ 26 h 125"/>
              <a:gd name="T66" fmla="*/ 7 w 932"/>
              <a:gd name="T67" fmla="*/ 13 h 125"/>
              <a:gd name="T68" fmla="*/ 19 w 932"/>
              <a:gd name="T69" fmla="*/ 5 h 125"/>
              <a:gd name="T70" fmla="*/ 24 w 932"/>
              <a:gd name="T71" fmla="*/ 4 h 125"/>
              <a:gd name="T72" fmla="*/ 26 w 932"/>
              <a:gd name="T73" fmla="*/ 4 h 125"/>
              <a:gd name="T74" fmla="*/ 26 w 932"/>
              <a:gd name="T75" fmla="*/ 4 h 125"/>
              <a:gd name="T76" fmla="*/ 26 w 932"/>
              <a:gd name="T77" fmla="*/ 4 h 125"/>
              <a:gd name="T78" fmla="*/ 26 w 932"/>
              <a:gd name="T79" fmla="*/ 2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932" h="125">
                <a:moveTo>
                  <a:pt x="26" y="2"/>
                </a:moveTo>
                <a:cubicBezTo>
                  <a:pt x="26" y="0"/>
                  <a:pt x="26" y="0"/>
                  <a:pt x="26" y="0"/>
                </a:cubicBezTo>
                <a:cubicBezTo>
                  <a:pt x="26" y="0"/>
                  <a:pt x="20" y="0"/>
                  <a:pt x="13" y="3"/>
                </a:cubicBezTo>
                <a:cubicBezTo>
                  <a:pt x="10" y="5"/>
                  <a:pt x="7" y="7"/>
                  <a:pt x="4" y="11"/>
                </a:cubicBezTo>
                <a:cubicBezTo>
                  <a:pt x="2" y="15"/>
                  <a:pt x="0" y="20"/>
                  <a:pt x="0" y="26"/>
                </a:cubicBezTo>
                <a:cubicBezTo>
                  <a:pt x="0" y="125"/>
                  <a:pt x="0" y="125"/>
                  <a:pt x="0" y="125"/>
                </a:cubicBezTo>
                <a:cubicBezTo>
                  <a:pt x="906" y="125"/>
                  <a:pt x="906" y="125"/>
                  <a:pt x="906" y="125"/>
                </a:cubicBezTo>
                <a:cubicBezTo>
                  <a:pt x="906" y="125"/>
                  <a:pt x="912" y="125"/>
                  <a:pt x="918" y="122"/>
                </a:cubicBezTo>
                <a:cubicBezTo>
                  <a:pt x="922" y="120"/>
                  <a:pt x="925" y="118"/>
                  <a:pt x="927" y="114"/>
                </a:cubicBezTo>
                <a:cubicBezTo>
                  <a:pt x="930" y="110"/>
                  <a:pt x="932" y="106"/>
                  <a:pt x="932" y="99"/>
                </a:cubicBezTo>
                <a:cubicBezTo>
                  <a:pt x="932" y="26"/>
                  <a:pt x="932" y="26"/>
                  <a:pt x="932" y="26"/>
                </a:cubicBezTo>
                <a:cubicBezTo>
                  <a:pt x="932" y="26"/>
                  <a:pt x="932" y="20"/>
                  <a:pt x="928" y="13"/>
                </a:cubicBezTo>
                <a:cubicBezTo>
                  <a:pt x="927" y="10"/>
                  <a:pt x="924" y="7"/>
                  <a:pt x="921" y="4"/>
                </a:cubicBezTo>
                <a:cubicBezTo>
                  <a:pt x="917" y="2"/>
                  <a:pt x="912" y="0"/>
                  <a:pt x="906" y="0"/>
                </a:cubicBezTo>
                <a:cubicBezTo>
                  <a:pt x="26" y="0"/>
                  <a:pt x="26" y="0"/>
                  <a:pt x="26" y="0"/>
                </a:cubicBezTo>
                <a:cubicBezTo>
                  <a:pt x="26" y="2"/>
                  <a:pt x="26" y="2"/>
                  <a:pt x="26" y="2"/>
                </a:cubicBezTo>
                <a:cubicBezTo>
                  <a:pt x="26" y="4"/>
                  <a:pt x="26" y="4"/>
                  <a:pt x="26" y="4"/>
                </a:cubicBezTo>
                <a:cubicBezTo>
                  <a:pt x="906" y="4"/>
                  <a:pt x="906" y="4"/>
                  <a:pt x="906" y="4"/>
                </a:cubicBezTo>
                <a:cubicBezTo>
                  <a:pt x="911" y="4"/>
                  <a:pt x="915" y="5"/>
                  <a:pt x="918" y="7"/>
                </a:cubicBezTo>
                <a:cubicBezTo>
                  <a:pt x="923" y="10"/>
                  <a:pt x="925" y="15"/>
                  <a:pt x="926" y="19"/>
                </a:cubicBezTo>
                <a:cubicBezTo>
                  <a:pt x="927" y="21"/>
                  <a:pt x="927" y="23"/>
                  <a:pt x="927" y="24"/>
                </a:cubicBezTo>
                <a:cubicBezTo>
                  <a:pt x="927" y="25"/>
                  <a:pt x="927" y="25"/>
                  <a:pt x="928" y="26"/>
                </a:cubicBezTo>
                <a:cubicBezTo>
                  <a:pt x="928" y="26"/>
                  <a:pt x="928" y="26"/>
                  <a:pt x="928" y="26"/>
                </a:cubicBezTo>
                <a:cubicBezTo>
                  <a:pt x="928" y="26"/>
                  <a:pt x="928" y="26"/>
                  <a:pt x="928" y="26"/>
                </a:cubicBezTo>
                <a:cubicBezTo>
                  <a:pt x="928" y="99"/>
                  <a:pt x="928" y="99"/>
                  <a:pt x="928" y="99"/>
                </a:cubicBezTo>
                <a:cubicBezTo>
                  <a:pt x="928" y="105"/>
                  <a:pt x="926" y="109"/>
                  <a:pt x="924" y="112"/>
                </a:cubicBezTo>
                <a:cubicBezTo>
                  <a:pt x="921" y="117"/>
                  <a:pt x="917" y="119"/>
                  <a:pt x="913" y="120"/>
                </a:cubicBezTo>
                <a:cubicBezTo>
                  <a:pt x="911" y="121"/>
                  <a:pt x="909" y="121"/>
                  <a:pt x="908" y="121"/>
                </a:cubicBezTo>
                <a:cubicBezTo>
                  <a:pt x="907" y="121"/>
                  <a:pt x="906" y="121"/>
                  <a:pt x="906" y="121"/>
                </a:cubicBezTo>
                <a:cubicBezTo>
                  <a:pt x="906" y="121"/>
                  <a:pt x="906" y="121"/>
                  <a:pt x="906" y="121"/>
                </a:cubicBezTo>
                <a:cubicBezTo>
                  <a:pt x="906" y="121"/>
                  <a:pt x="906" y="121"/>
                  <a:pt x="906" y="121"/>
                </a:cubicBezTo>
                <a:cubicBezTo>
                  <a:pt x="4" y="121"/>
                  <a:pt x="4" y="121"/>
                  <a:pt x="4" y="121"/>
                </a:cubicBezTo>
                <a:cubicBezTo>
                  <a:pt x="4" y="26"/>
                  <a:pt x="4" y="26"/>
                  <a:pt x="4" y="26"/>
                </a:cubicBezTo>
                <a:cubicBezTo>
                  <a:pt x="4" y="20"/>
                  <a:pt x="5" y="16"/>
                  <a:pt x="7" y="13"/>
                </a:cubicBezTo>
                <a:cubicBezTo>
                  <a:pt x="10" y="9"/>
                  <a:pt x="15" y="6"/>
                  <a:pt x="19" y="5"/>
                </a:cubicBezTo>
                <a:cubicBezTo>
                  <a:pt x="21" y="5"/>
                  <a:pt x="23" y="4"/>
                  <a:pt x="24" y="4"/>
                </a:cubicBezTo>
                <a:cubicBezTo>
                  <a:pt x="25" y="4"/>
                  <a:pt x="25" y="4"/>
                  <a:pt x="26" y="4"/>
                </a:cubicBezTo>
                <a:cubicBezTo>
                  <a:pt x="26" y="4"/>
                  <a:pt x="26" y="4"/>
                  <a:pt x="26" y="4"/>
                </a:cubicBezTo>
                <a:cubicBezTo>
                  <a:pt x="26" y="4"/>
                  <a:pt x="26" y="4"/>
                  <a:pt x="26" y="4"/>
                </a:cubicBezTo>
                <a:lnTo>
                  <a:pt x="26" y="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a:p>
        </p:txBody>
      </p:sp>
      <p:pic>
        <p:nvPicPr>
          <p:cNvPr id="10" name="Picture 9">
            <a:extLst>
              <a:ext uri="{FF2B5EF4-FFF2-40B4-BE49-F238E27FC236}">
                <a16:creationId xmlns:a16="http://schemas.microsoft.com/office/drawing/2014/main" id="{9B55FB9E-9C08-4578-B093-D03BA39402C7}"/>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475931" y="6069537"/>
            <a:ext cx="1618438" cy="681207"/>
          </a:xfrm>
          <a:prstGeom prst="rect">
            <a:avLst/>
          </a:prstGeom>
        </p:spPr>
      </p:pic>
    </p:spTree>
    <p:custDataLst>
      <p:tags r:id="rId1"/>
    </p:custDataLst>
    <p:extLst>
      <p:ext uri="{BB962C8B-B14F-4D97-AF65-F5344CB8AC3E}">
        <p14:creationId xmlns:p14="http://schemas.microsoft.com/office/powerpoint/2010/main" val="33954592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Two people holding papers&#10;&#10;Description automatically generated with medium confidence">
            <a:extLst>
              <a:ext uri="{FF2B5EF4-FFF2-40B4-BE49-F238E27FC236}">
                <a16:creationId xmlns:a16="http://schemas.microsoft.com/office/drawing/2014/main" id="{6E78139B-50C8-E5BD-9199-6FC340909ED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Rishi living room">
            <a:extLst>
              <a:ext uri="{FF2B5EF4-FFF2-40B4-BE49-F238E27FC236}">
                <a16:creationId xmlns:a16="http://schemas.microsoft.com/office/drawing/2014/main" id="{12F58158-8D65-46CF-8B8A-05328DF67162}"/>
              </a:ext>
            </a:extLst>
          </p:cNvPr>
          <p:cNvSpPr>
            <a:spLocks/>
          </p:cNvSpPr>
          <p:nvPr/>
        </p:nvSpPr>
        <p:spPr bwMode="auto">
          <a:xfrm flipV="1">
            <a:off x="0" y="-34781"/>
            <a:ext cx="12326430" cy="5973417"/>
          </a:xfrm>
          <a:custGeom>
            <a:avLst/>
            <a:gdLst>
              <a:gd name="T0" fmla="*/ 34 w 2812"/>
              <a:gd name="T1" fmla="*/ 0 h 1361"/>
              <a:gd name="T2" fmla="*/ 0 w 2812"/>
              <a:gd name="T3" fmla="*/ 34 h 1361"/>
              <a:gd name="T4" fmla="*/ 0 w 2812"/>
              <a:gd name="T5" fmla="*/ 1361 h 1361"/>
              <a:gd name="T6" fmla="*/ 2778 w 2812"/>
              <a:gd name="T7" fmla="*/ 1361 h 1361"/>
              <a:gd name="T8" fmla="*/ 2812 w 2812"/>
              <a:gd name="T9" fmla="*/ 1327 h 1361"/>
              <a:gd name="T10" fmla="*/ 2812 w 2812"/>
              <a:gd name="T11" fmla="*/ 34 h 1361"/>
              <a:gd name="T12" fmla="*/ 2778 w 2812"/>
              <a:gd name="T13" fmla="*/ 0 h 1361"/>
              <a:gd name="T14" fmla="*/ 34 w 2812"/>
              <a:gd name="T15" fmla="*/ 0 h 136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812" h="1361">
                <a:moveTo>
                  <a:pt x="34" y="0"/>
                </a:moveTo>
                <a:cubicBezTo>
                  <a:pt x="34" y="0"/>
                  <a:pt x="0" y="0"/>
                  <a:pt x="0" y="34"/>
                </a:cubicBezTo>
                <a:cubicBezTo>
                  <a:pt x="0" y="1361"/>
                  <a:pt x="0" y="1361"/>
                  <a:pt x="0" y="1361"/>
                </a:cubicBezTo>
                <a:cubicBezTo>
                  <a:pt x="2778" y="1361"/>
                  <a:pt x="2778" y="1361"/>
                  <a:pt x="2778" y="1361"/>
                </a:cubicBezTo>
                <a:cubicBezTo>
                  <a:pt x="2778" y="1361"/>
                  <a:pt x="2812" y="1361"/>
                  <a:pt x="2812" y="1327"/>
                </a:cubicBezTo>
                <a:cubicBezTo>
                  <a:pt x="2812" y="34"/>
                  <a:pt x="2812" y="34"/>
                  <a:pt x="2812" y="34"/>
                </a:cubicBezTo>
                <a:cubicBezTo>
                  <a:pt x="2812" y="34"/>
                  <a:pt x="2812" y="0"/>
                  <a:pt x="2778" y="0"/>
                </a:cubicBezTo>
                <a:lnTo>
                  <a:pt x="34" y="0"/>
                </a:lnTo>
                <a:close/>
              </a:path>
            </a:pathLst>
          </a:custGeom>
          <a:gradFill flip="none" rotWithShape="1">
            <a:gsLst>
              <a:gs pos="15000">
                <a:srgbClr val="000000">
                  <a:lumMod val="0"/>
                  <a:alpha val="62000"/>
                </a:srgbClr>
              </a:gs>
              <a:gs pos="64000">
                <a:schemeClr val="bg1">
                  <a:alpha val="0"/>
                </a:schemeClr>
              </a:gs>
            </a:gsLst>
            <a:lin ang="18900000" scaled="1"/>
            <a:tileRect/>
          </a:gradFill>
          <a:ln>
            <a:noFill/>
          </a:ln>
        </p:spPr>
        <p:txBody>
          <a:bodyPr vert="horz" wrap="square" lIns="90500" tIns="108000" rIns="90500" bIns="45250" numCol="1" anchor="t" anchorCtr="0" compatLnSpc="1">
            <a:prstTxWarp prst="textNoShape">
              <a:avLst/>
            </a:prstTxWarp>
          </a:bodyPr>
          <a:lstStyle/>
          <a:p>
            <a:pPr defTabSz="903692"/>
            <a:endParaRPr lang="en-GB" dirty="0">
              <a:solidFill>
                <a:srgbClr val="515254"/>
              </a:solidFill>
            </a:endParaRPr>
          </a:p>
        </p:txBody>
      </p:sp>
      <p:pic>
        <p:nvPicPr>
          <p:cNvPr id="15" name="Picture 14">
            <a:extLst>
              <a:ext uri="{FF2B5EF4-FFF2-40B4-BE49-F238E27FC236}">
                <a16:creationId xmlns:a16="http://schemas.microsoft.com/office/drawing/2014/main" id="{56E7CA42-7851-4D08-BB57-6CD6E2EA10D6}"/>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475931" y="6069537"/>
            <a:ext cx="1618438" cy="681207"/>
          </a:xfrm>
          <a:prstGeom prst="rect">
            <a:avLst/>
          </a:prstGeom>
        </p:spPr>
      </p:pic>
      <p:sp>
        <p:nvSpPr>
          <p:cNvPr id="5" name="Title 4">
            <a:extLst>
              <a:ext uri="{FF2B5EF4-FFF2-40B4-BE49-F238E27FC236}">
                <a16:creationId xmlns:a16="http://schemas.microsoft.com/office/drawing/2014/main" id="{1C7D178C-9152-4951-AB61-3D710D27A8E8}"/>
              </a:ext>
            </a:extLst>
          </p:cNvPr>
          <p:cNvSpPr>
            <a:spLocks noGrp="1"/>
          </p:cNvSpPr>
          <p:nvPr>
            <p:ph type="ctrTitle"/>
          </p:nvPr>
        </p:nvSpPr>
        <p:spPr/>
        <p:txBody>
          <a:bodyPr/>
          <a:lstStyle/>
          <a:p>
            <a:r>
              <a:rPr lang="en-GB" dirty="0"/>
              <a:t>TV viewing: the facts</a:t>
            </a:r>
          </a:p>
        </p:txBody>
      </p:sp>
      <p:sp>
        <p:nvSpPr>
          <p:cNvPr id="2" name="Text Placeholder 1">
            <a:extLst>
              <a:ext uri="{FF2B5EF4-FFF2-40B4-BE49-F238E27FC236}">
                <a16:creationId xmlns:a16="http://schemas.microsoft.com/office/drawing/2014/main" id="{59F676C1-83A8-450A-B8DD-AE10305C9884}"/>
              </a:ext>
            </a:extLst>
          </p:cNvPr>
          <p:cNvSpPr>
            <a:spLocks noGrp="1"/>
          </p:cNvSpPr>
          <p:nvPr>
            <p:ph type="body" sz="quarter" idx="14"/>
          </p:nvPr>
        </p:nvSpPr>
        <p:spPr/>
        <p:txBody>
          <a:bodyPr/>
          <a:lstStyle/>
          <a:p>
            <a:r>
              <a:rPr lang="en-US" dirty="0"/>
              <a:t>SECTION ONE</a:t>
            </a:r>
            <a:endParaRPr lang="en-GB" dirty="0"/>
          </a:p>
        </p:txBody>
      </p:sp>
      <p:cxnSp>
        <p:nvCxnSpPr>
          <p:cNvPr id="7" name="Straight Connector 6">
            <a:extLst>
              <a:ext uri="{FF2B5EF4-FFF2-40B4-BE49-F238E27FC236}">
                <a16:creationId xmlns:a16="http://schemas.microsoft.com/office/drawing/2014/main" id="{D97AFC71-978C-4725-AC4A-6989DBA95264}"/>
              </a:ext>
            </a:extLst>
          </p:cNvPr>
          <p:cNvCxnSpPr/>
          <p:nvPr/>
        </p:nvCxnSpPr>
        <p:spPr>
          <a:xfrm>
            <a:off x="479425" y="467468"/>
            <a:ext cx="5521325"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BF02FEF0-92F2-4B8D-B163-A2F799B55B62}"/>
              </a:ext>
            </a:extLst>
          </p:cNvPr>
          <p:cNvSpPr txBox="1"/>
          <p:nvPr/>
        </p:nvSpPr>
        <p:spPr>
          <a:xfrm rot="16200000">
            <a:off x="10486929" y="4324278"/>
            <a:ext cx="2982494" cy="246221"/>
          </a:xfrm>
          <a:prstGeom prst="rect">
            <a:avLst/>
          </a:prstGeom>
          <a:noFill/>
        </p:spPr>
        <p:txBody>
          <a:bodyPr wrap="square" rtlCol="0">
            <a:spAutoFit/>
          </a:bodyPr>
          <a:lstStyle/>
          <a:p>
            <a:r>
              <a:rPr lang="en-GB" sz="1000" dirty="0">
                <a:solidFill>
                  <a:schemeClr val="bg1"/>
                </a:solidFill>
              </a:rPr>
              <a:t>Barclaycard – Cost Controllers</a:t>
            </a:r>
          </a:p>
        </p:txBody>
      </p:sp>
    </p:spTree>
    <p:custDataLst>
      <p:tags r:id="rId1"/>
    </p:custDataLst>
    <p:extLst>
      <p:ext uri="{BB962C8B-B14F-4D97-AF65-F5344CB8AC3E}">
        <p14:creationId xmlns:p14="http://schemas.microsoft.com/office/powerpoint/2010/main" val="23395349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9" descr="A person with long hair&#10;&#10;Description automatically generated with medium confidence">
            <a:extLst>
              <a:ext uri="{FF2B5EF4-FFF2-40B4-BE49-F238E27FC236}">
                <a16:creationId xmlns:a16="http://schemas.microsoft.com/office/drawing/2014/main" id="{5566DDAC-1BCB-4F94-9017-E5AFFF6C78BA}"/>
              </a:ext>
            </a:extLst>
          </p:cNvPr>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l="19898" r="19898"/>
          <a:stretch>
            <a:fillRect/>
          </a:stretch>
        </p:blipFill>
        <p:spPr/>
      </p:pic>
      <p:sp>
        <p:nvSpPr>
          <p:cNvPr id="5" name="Title 4">
            <a:extLst>
              <a:ext uri="{FF2B5EF4-FFF2-40B4-BE49-F238E27FC236}">
                <a16:creationId xmlns:a16="http://schemas.microsoft.com/office/drawing/2014/main" id="{B320F8FB-5033-458F-9204-AEFF3FBEA82B}"/>
              </a:ext>
            </a:extLst>
          </p:cNvPr>
          <p:cNvSpPr>
            <a:spLocks noGrp="1"/>
          </p:cNvSpPr>
          <p:nvPr>
            <p:ph type="title"/>
          </p:nvPr>
        </p:nvSpPr>
        <p:spPr>
          <a:xfrm>
            <a:off x="371476" y="359944"/>
            <a:ext cx="4368867" cy="1021181"/>
          </a:xfrm>
        </p:spPr>
        <p:txBody>
          <a:bodyPr/>
          <a:lstStyle/>
          <a:p>
            <a:r>
              <a:rPr lang="en-GB" dirty="0"/>
              <a:t>Summary – </a:t>
            </a:r>
            <a:br>
              <a:rPr lang="en-GB" dirty="0"/>
            </a:br>
            <a:r>
              <a:rPr lang="en-GB" dirty="0"/>
              <a:t>TV Viewing: the facts</a:t>
            </a:r>
          </a:p>
        </p:txBody>
      </p:sp>
      <p:sp>
        <p:nvSpPr>
          <p:cNvPr id="6" name="Text Placeholder 5">
            <a:extLst>
              <a:ext uri="{FF2B5EF4-FFF2-40B4-BE49-F238E27FC236}">
                <a16:creationId xmlns:a16="http://schemas.microsoft.com/office/drawing/2014/main" id="{A2A3C695-2730-4CAC-B2EA-B2EAFB1A9F08}"/>
              </a:ext>
            </a:extLst>
          </p:cNvPr>
          <p:cNvSpPr>
            <a:spLocks noGrp="1"/>
          </p:cNvSpPr>
          <p:nvPr>
            <p:ph type="body" sz="quarter" idx="13"/>
          </p:nvPr>
        </p:nvSpPr>
        <p:spPr/>
        <p:txBody>
          <a:bodyPr>
            <a:normAutofit/>
          </a:bodyPr>
          <a:lstStyle/>
          <a:p>
            <a:pPr marL="285750" indent="-285750">
              <a:buFont typeface="Arial" panose="020B0604020202020204" pitchFamily="34" charset="0"/>
              <a:buChar char="─"/>
            </a:pPr>
            <a:r>
              <a:rPr lang="en-GB" sz="2000" dirty="0"/>
              <a:t>In 2022, we watched </a:t>
            </a:r>
            <a:r>
              <a:rPr lang="en-GB" sz="2000" b="1" dirty="0">
                <a:solidFill>
                  <a:schemeClr val="tx2"/>
                </a:solidFill>
              </a:rPr>
              <a:t>2h, 41m </a:t>
            </a:r>
            <a:r>
              <a:rPr lang="en-GB" sz="2000" dirty="0"/>
              <a:t>of broadcaster TV each day.</a:t>
            </a:r>
          </a:p>
          <a:p>
            <a:pPr marL="285750" indent="-285750">
              <a:buFont typeface="Arial" panose="020B0604020202020204" pitchFamily="34" charset="0"/>
              <a:buChar char="─"/>
            </a:pPr>
            <a:r>
              <a:rPr lang="en-GB" sz="2000" dirty="0"/>
              <a:t>BVOD represents </a:t>
            </a:r>
            <a:r>
              <a:rPr lang="en-GB" sz="2000" b="1" dirty="0">
                <a:solidFill>
                  <a:schemeClr val="tx2"/>
                </a:solidFill>
              </a:rPr>
              <a:t>28%</a:t>
            </a:r>
            <a:r>
              <a:rPr lang="en-GB" sz="2000" dirty="0"/>
              <a:t> of all broadcaster TV viewing for 16-34s</a:t>
            </a:r>
          </a:p>
          <a:p>
            <a:pPr marL="285750" indent="-285750">
              <a:buFont typeface="Arial" panose="020B0604020202020204" pitchFamily="34" charset="0"/>
              <a:buChar char="─"/>
            </a:pPr>
            <a:r>
              <a:rPr lang="en-GB" sz="2000" dirty="0"/>
              <a:t>TV advertising accounted for </a:t>
            </a:r>
            <a:r>
              <a:rPr lang="en-GB" sz="2000" b="1" dirty="0">
                <a:solidFill>
                  <a:schemeClr val="tx2"/>
                </a:solidFill>
              </a:rPr>
              <a:t>84%</a:t>
            </a:r>
            <a:r>
              <a:rPr lang="en-GB" sz="2000" dirty="0"/>
              <a:t> of the video advertising we saw each day in 2022, and </a:t>
            </a:r>
            <a:r>
              <a:rPr lang="en-GB" sz="2000" b="1" dirty="0">
                <a:solidFill>
                  <a:schemeClr val="tx2"/>
                </a:solidFill>
              </a:rPr>
              <a:t>56%</a:t>
            </a:r>
            <a:r>
              <a:rPr lang="en-GB" sz="2000" dirty="0"/>
              <a:t> for 16-34s.</a:t>
            </a:r>
          </a:p>
        </p:txBody>
      </p:sp>
      <p:sp>
        <p:nvSpPr>
          <p:cNvPr id="18" name="TextBox 17">
            <a:extLst>
              <a:ext uri="{FF2B5EF4-FFF2-40B4-BE49-F238E27FC236}">
                <a16:creationId xmlns:a16="http://schemas.microsoft.com/office/drawing/2014/main" id="{756EC0BF-964B-4FD7-8700-F029D3E43DED}"/>
              </a:ext>
            </a:extLst>
          </p:cNvPr>
          <p:cNvSpPr txBox="1"/>
          <p:nvPr/>
        </p:nvSpPr>
        <p:spPr>
          <a:xfrm rot="16200000">
            <a:off x="10486929" y="4324278"/>
            <a:ext cx="2982494" cy="246221"/>
          </a:xfrm>
          <a:prstGeom prst="rect">
            <a:avLst/>
          </a:prstGeom>
          <a:noFill/>
        </p:spPr>
        <p:txBody>
          <a:bodyPr wrap="square" rtlCol="0">
            <a:spAutoFit/>
          </a:bodyPr>
          <a:lstStyle/>
          <a:p>
            <a:r>
              <a:rPr lang="en-GB" sz="1000" dirty="0">
                <a:solidFill>
                  <a:schemeClr val="bg1"/>
                </a:solidFill>
              </a:rPr>
              <a:t>The Handmaid’s Tale, Channel 4 </a:t>
            </a:r>
          </a:p>
        </p:txBody>
      </p:sp>
      <p:sp>
        <p:nvSpPr>
          <p:cNvPr id="7" name="Text Placeholder 12">
            <a:extLst>
              <a:ext uri="{FF2B5EF4-FFF2-40B4-BE49-F238E27FC236}">
                <a16:creationId xmlns:a16="http://schemas.microsoft.com/office/drawing/2014/main" id="{67B37C66-0F37-432E-A3CF-1FFADF977E78}"/>
              </a:ext>
            </a:extLst>
          </p:cNvPr>
          <p:cNvSpPr txBox="1">
            <a:spLocks/>
          </p:cNvSpPr>
          <p:nvPr/>
        </p:nvSpPr>
        <p:spPr>
          <a:xfrm>
            <a:off x="0" y="5633835"/>
            <a:ext cx="1727577" cy="304800"/>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spcAft>
                <a:spcPts val="0"/>
              </a:spcAft>
              <a:buFont typeface="Arial" panose="020B0604020202020204" pitchFamily="34" charset="0"/>
              <a:buNone/>
              <a:defRPr lang="en-US" sz="1000" b="0" kern="1200" baseline="0" dirty="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pPr>
            <a:r>
              <a:rPr lang="en-GB" sz="800" dirty="0"/>
              <a:t>Sources: please see notes</a:t>
            </a:r>
          </a:p>
          <a:p>
            <a:pPr>
              <a:spcBef>
                <a:spcPts val="0"/>
              </a:spcBef>
            </a:pPr>
            <a:endParaRPr lang="en-GB" sz="800" dirty="0"/>
          </a:p>
        </p:txBody>
      </p:sp>
      <p:pic>
        <p:nvPicPr>
          <p:cNvPr id="4" name="Picture 3" descr="A person sitting at a table&#10;&#10;Description automatically generated with medium confidence">
            <a:extLst>
              <a:ext uri="{FF2B5EF4-FFF2-40B4-BE49-F238E27FC236}">
                <a16:creationId xmlns:a16="http://schemas.microsoft.com/office/drawing/2014/main" id="{5FF9938A-9430-6FB6-837B-0B0FA9D09C90}"/>
              </a:ext>
            </a:extLst>
          </p:cNvPr>
          <p:cNvPicPr>
            <a:picLocks noChangeAspect="1"/>
          </p:cNvPicPr>
          <p:nvPr/>
        </p:nvPicPr>
        <p:blipFill rotWithShape="1">
          <a:blip r:embed="rId4">
            <a:extLst>
              <a:ext uri="{28A0092B-C50C-407E-A947-70E740481C1C}">
                <a14:useLocalDpi xmlns:a14="http://schemas.microsoft.com/office/drawing/2010/main" val="0"/>
              </a:ext>
            </a:extLst>
          </a:blip>
          <a:srcRect l="9609" r="21012"/>
          <a:stretch/>
        </p:blipFill>
        <p:spPr>
          <a:xfrm>
            <a:off x="6001612" y="-9730"/>
            <a:ext cx="6190388" cy="5948365"/>
          </a:xfrm>
          <a:prstGeom prst="rect">
            <a:avLst/>
          </a:prstGeom>
        </p:spPr>
      </p:pic>
      <p:sp>
        <p:nvSpPr>
          <p:cNvPr id="8" name="TextBox 7">
            <a:extLst>
              <a:ext uri="{FF2B5EF4-FFF2-40B4-BE49-F238E27FC236}">
                <a16:creationId xmlns:a16="http://schemas.microsoft.com/office/drawing/2014/main" id="{3B18380F-637E-D200-DEAE-F6864580D1C0}"/>
              </a:ext>
            </a:extLst>
          </p:cNvPr>
          <p:cNvSpPr txBox="1"/>
          <p:nvPr/>
        </p:nvSpPr>
        <p:spPr>
          <a:xfrm rot="16200000">
            <a:off x="10499889" y="4322098"/>
            <a:ext cx="2982494" cy="246221"/>
          </a:xfrm>
          <a:prstGeom prst="rect">
            <a:avLst/>
          </a:prstGeom>
          <a:noFill/>
        </p:spPr>
        <p:txBody>
          <a:bodyPr wrap="square" rtlCol="0">
            <a:spAutoFit/>
          </a:bodyPr>
          <a:lstStyle/>
          <a:p>
            <a:r>
              <a:rPr lang="en-GB" sz="1000" dirty="0">
                <a:solidFill>
                  <a:schemeClr val="bg1"/>
                </a:solidFill>
              </a:rPr>
              <a:t>House of the Dragon - Sky</a:t>
            </a:r>
          </a:p>
        </p:txBody>
      </p:sp>
    </p:spTree>
    <p:extLst>
      <p:ext uri="{BB962C8B-B14F-4D97-AF65-F5344CB8AC3E}">
        <p14:creationId xmlns:p14="http://schemas.microsoft.com/office/powerpoint/2010/main" val="20412843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descr="Two people sitting on a couch&#10;&#10;Description automatically generated with medium confidence">
            <a:extLst>
              <a:ext uri="{FF2B5EF4-FFF2-40B4-BE49-F238E27FC236}">
                <a16:creationId xmlns:a16="http://schemas.microsoft.com/office/drawing/2014/main" id="{1F3A7B4A-4554-4764-BF55-7215DB2A5F38}"/>
              </a:ext>
            </a:extLst>
          </p:cNvPr>
          <p:cNvPicPr>
            <a:picLocks noGrp="1" noChangeAspect="1"/>
          </p:cNvPicPr>
          <p:nvPr>
            <p:ph type="pic" sz="quarter" idx="14"/>
          </p:nvPr>
        </p:nvPicPr>
        <p:blipFill rotWithShape="1">
          <a:blip r:embed="rId3">
            <a:extLst>
              <a:ext uri="{28A0092B-C50C-407E-A947-70E740481C1C}">
                <a14:useLocalDpi xmlns:a14="http://schemas.microsoft.com/office/drawing/2010/main" val="0"/>
              </a:ext>
            </a:extLst>
          </a:blip>
          <a:srcRect l="17631" t="-162" r="24451" b="1109"/>
          <a:stretch/>
        </p:blipFill>
        <p:spPr>
          <a:xfrm>
            <a:off x="6007894" y="-9729"/>
            <a:ext cx="6184106" cy="5948364"/>
          </a:xfrm>
        </p:spPr>
      </p:pic>
      <p:sp>
        <p:nvSpPr>
          <p:cNvPr id="5" name="Title 4">
            <a:extLst>
              <a:ext uri="{FF2B5EF4-FFF2-40B4-BE49-F238E27FC236}">
                <a16:creationId xmlns:a16="http://schemas.microsoft.com/office/drawing/2014/main" id="{B320F8FB-5033-458F-9204-AEFF3FBEA82B}"/>
              </a:ext>
            </a:extLst>
          </p:cNvPr>
          <p:cNvSpPr>
            <a:spLocks noGrp="1"/>
          </p:cNvSpPr>
          <p:nvPr>
            <p:ph type="title"/>
          </p:nvPr>
        </p:nvSpPr>
        <p:spPr>
          <a:xfrm>
            <a:off x="371476" y="359944"/>
            <a:ext cx="4368867" cy="1021181"/>
          </a:xfrm>
        </p:spPr>
        <p:txBody>
          <a:bodyPr/>
          <a:lstStyle/>
          <a:p>
            <a:r>
              <a:rPr lang="en-GB" dirty="0"/>
              <a:t>TV viewers have never had it better</a:t>
            </a:r>
          </a:p>
        </p:txBody>
      </p:sp>
      <p:sp>
        <p:nvSpPr>
          <p:cNvPr id="6" name="Text Placeholder 5">
            <a:extLst>
              <a:ext uri="{FF2B5EF4-FFF2-40B4-BE49-F238E27FC236}">
                <a16:creationId xmlns:a16="http://schemas.microsoft.com/office/drawing/2014/main" id="{A2A3C695-2730-4CAC-B2EA-B2EAFB1A9F08}"/>
              </a:ext>
            </a:extLst>
          </p:cNvPr>
          <p:cNvSpPr>
            <a:spLocks noGrp="1"/>
          </p:cNvSpPr>
          <p:nvPr>
            <p:ph type="body" sz="quarter" idx="13"/>
          </p:nvPr>
        </p:nvSpPr>
        <p:spPr/>
        <p:txBody>
          <a:bodyPr>
            <a:normAutofit/>
          </a:bodyPr>
          <a:lstStyle/>
          <a:p>
            <a:pPr marR="0" lvl="0" algn="l" defTabSz="914400" rtl="0" eaLnBrk="1" fontAlgn="auto" latinLnBrk="0" hangingPunct="1">
              <a:lnSpc>
                <a:spcPct val="100000"/>
              </a:lnSpc>
              <a:spcBef>
                <a:spcPts val="1000"/>
              </a:spcBef>
              <a:spcAft>
                <a:spcPts val="0"/>
              </a:spcAft>
              <a:buClrTx/>
              <a:buSzTx/>
              <a:tabLst/>
              <a:defRPr/>
            </a:pPr>
            <a:endParaRPr lang="en-GB" sz="1800" dirty="0"/>
          </a:p>
          <a:p>
            <a:pPr marL="285750" indent="-285750">
              <a:spcBef>
                <a:spcPts val="600"/>
              </a:spcBef>
              <a:spcAft>
                <a:spcPts val="3000"/>
              </a:spcAft>
              <a:buClr>
                <a:schemeClr val="accent1"/>
              </a:buClr>
              <a:buFont typeface="Arial" panose="020B0604020202020204" pitchFamily="34" charset="0"/>
              <a:buChar char="—"/>
            </a:pPr>
            <a:r>
              <a:rPr lang="en-GB" sz="1800" b="1" dirty="0">
                <a:solidFill>
                  <a:srgbClr val="FF0000"/>
                </a:solidFill>
              </a:rPr>
              <a:t>71.5%</a:t>
            </a:r>
            <a:r>
              <a:rPr lang="en-GB" sz="1800" dirty="0"/>
              <a:t> of main TV screens 40” or bigger</a:t>
            </a:r>
          </a:p>
          <a:p>
            <a:pPr marL="285750" indent="-285750">
              <a:spcBef>
                <a:spcPts val="600"/>
              </a:spcBef>
              <a:spcAft>
                <a:spcPts val="3000"/>
              </a:spcAft>
              <a:buClr>
                <a:schemeClr val="accent1"/>
              </a:buClr>
              <a:buFont typeface="Arial" panose="020B0604020202020204" pitchFamily="34" charset="0"/>
              <a:buChar char="—"/>
            </a:pPr>
            <a:r>
              <a:rPr lang="en-GB" sz="1800" b="1" dirty="0">
                <a:solidFill>
                  <a:srgbClr val="FF0000"/>
                </a:solidFill>
              </a:rPr>
              <a:t>81% </a:t>
            </a:r>
            <a:r>
              <a:rPr lang="en-GB" sz="1800" dirty="0"/>
              <a:t>have access to broadcaster VOD on TV set</a:t>
            </a:r>
          </a:p>
        </p:txBody>
      </p:sp>
      <p:sp>
        <p:nvSpPr>
          <p:cNvPr id="8" name="Text Placeholder 7">
            <a:extLst>
              <a:ext uri="{FF2B5EF4-FFF2-40B4-BE49-F238E27FC236}">
                <a16:creationId xmlns:a16="http://schemas.microsoft.com/office/drawing/2014/main" id="{48540899-EC29-45F9-B7BD-628965A7011B}"/>
              </a:ext>
            </a:extLst>
          </p:cNvPr>
          <p:cNvSpPr>
            <a:spLocks noGrp="1"/>
          </p:cNvSpPr>
          <p:nvPr>
            <p:ph type="body" sz="quarter" idx="15"/>
          </p:nvPr>
        </p:nvSpPr>
        <p:spPr/>
        <p:txBody>
          <a:bodyPr/>
          <a:lstStyle/>
          <a:p>
            <a:r>
              <a:rPr lang="en-GB" dirty="0"/>
              <a:t>Source: Barb, Touchpoints, Thinkbox estimates</a:t>
            </a:r>
          </a:p>
        </p:txBody>
      </p:sp>
      <p:sp>
        <p:nvSpPr>
          <p:cNvPr id="18" name="TextBox 17">
            <a:extLst>
              <a:ext uri="{FF2B5EF4-FFF2-40B4-BE49-F238E27FC236}">
                <a16:creationId xmlns:a16="http://schemas.microsoft.com/office/drawing/2014/main" id="{756EC0BF-964B-4FD7-8700-F029D3E43DED}"/>
              </a:ext>
            </a:extLst>
          </p:cNvPr>
          <p:cNvSpPr txBox="1"/>
          <p:nvPr/>
        </p:nvSpPr>
        <p:spPr>
          <a:xfrm rot="16200000">
            <a:off x="10486929" y="4324278"/>
            <a:ext cx="2982494" cy="246221"/>
          </a:xfrm>
          <a:prstGeom prst="rect">
            <a:avLst/>
          </a:prstGeom>
          <a:noFill/>
        </p:spPr>
        <p:txBody>
          <a:bodyPr wrap="square" rtlCol="0">
            <a:spAutoFit/>
          </a:bodyPr>
          <a:lstStyle/>
          <a:p>
            <a:r>
              <a:rPr lang="en-GB" sz="1000" dirty="0">
                <a:solidFill>
                  <a:schemeClr val="bg1"/>
                </a:solidFill>
              </a:rPr>
              <a:t>Dunelm “Home Truths”</a:t>
            </a:r>
          </a:p>
        </p:txBody>
      </p:sp>
      <p:pic>
        <p:nvPicPr>
          <p:cNvPr id="3" name="Picture 2" descr="A couple of women sitting on a couch and smiling at the camera&#10;&#10;Description automatically generated with medium confidence">
            <a:extLst>
              <a:ext uri="{FF2B5EF4-FFF2-40B4-BE49-F238E27FC236}">
                <a16:creationId xmlns:a16="http://schemas.microsoft.com/office/drawing/2014/main" id="{B82003DC-F1B3-C6C4-388F-11E8D511184B}"/>
              </a:ext>
            </a:extLst>
          </p:cNvPr>
          <p:cNvPicPr>
            <a:picLocks noChangeAspect="1"/>
          </p:cNvPicPr>
          <p:nvPr/>
        </p:nvPicPr>
        <p:blipFill rotWithShape="1">
          <a:blip r:embed="rId4">
            <a:extLst>
              <a:ext uri="{28A0092B-C50C-407E-A947-70E740481C1C}">
                <a14:useLocalDpi xmlns:a14="http://schemas.microsoft.com/office/drawing/2010/main" val="0"/>
              </a:ext>
            </a:extLst>
          </a:blip>
          <a:srcRect l="15351" t="164" r="25993" b="-164"/>
          <a:stretch/>
        </p:blipFill>
        <p:spPr>
          <a:xfrm>
            <a:off x="6001612" y="0"/>
            <a:ext cx="6190388" cy="5936456"/>
          </a:xfrm>
          <a:prstGeom prst="rect">
            <a:avLst/>
          </a:prstGeom>
        </p:spPr>
      </p:pic>
      <p:sp>
        <p:nvSpPr>
          <p:cNvPr id="4" name="TextBox 3">
            <a:extLst>
              <a:ext uri="{FF2B5EF4-FFF2-40B4-BE49-F238E27FC236}">
                <a16:creationId xmlns:a16="http://schemas.microsoft.com/office/drawing/2014/main" id="{62748E08-8FEB-014B-6754-8342D78406C5}"/>
              </a:ext>
            </a:extLst>
          </p:cNvPr>
          <p:cNvSpPr txBox="1"/>
          <p:nvPr/>
        </p:nvSpPr>
        <p:spPr>
          <a:xfrm rot="16200000">
            <a:off x="10499889" y="4322098"/>
            <a:ext cx="2982494" cy="246221"/>
          </a:xfrm>
          <a:prstGeom prst="rect">
            <a:avLst/>
          </a:prstGeom>
          <a:noFill/>
        </p:spPr>
        <p:txBody>
          <a:bodyPr wrap="square" rtlCol="0">
            <a:spAutoFit/>
          </a:bodyPr>
          <a:lstStyle/>
          <a:p>
            <a:r>
              <a:rPr lang="en-GB" sz="1000" dirty="0">
                <a:solidFill>
                  <a:schemeClr val="bg1"/>
                </a:solidFill>
              </a:rPr>
              <a:t>LG Televisions - Mega</a:t>
            </a:r>
          </a:p>
        </p:txBody>
      </p:sp>
    </p:spTree>
    <p:extLst>
      <p:ext uri="{BB962C8B-B14F-4D97-AF65-F5344CB8AC3E}">
        <p14:creationId xmlns:p14="http://schemas.microsoft.com/office/powerpoint/2010/main" val="2714413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a:extLst>
              <a:ext uri="{FF2B5EF4-FFF2-40B4-BE49-F238E27FC236}">
                <a16:creationId xmlns:a16="http://schemas.microsoft.com/office/drawing/2014/main" id="{D41B59BB-66DE-416B-90F9-1D1831A86B4F}"/>
              </a:ext>
            </a:extLst>
          </p:cNvPr>
          <p:cNvGraphicFramePr/>
          <p:nvPr>
            <p:extLst>
              <p:ext uri="{D42A27DB-BD31-4B8C-83A1-F6EECF244321}">
                <p14:modId xmlns:p14="http://schemas.microsoft.com/office/powerpoint/2010/main" val="2591725893"/>
              </p:ext>
            </p:extLst>
          </p:nvPr>
        </p:nvGraphicFramePr>
        <p:xfrm>
          <a:off x="271200" y="1018637"/>
          <a:ext cx="11649600" cy="4291200"/>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a:extLst>
              <a:ext uri="{FF2B5EF4-FFF2-40B4-BE49-F238E27FC236}">
                <a16:creationId xmlns:a16="http://schemas.microsoft.com/office/drawing/2014/main" id="{49062AEE-6A27-40F1-9C29-5EBDDB7C0131}"/>
              </a:ext>
            </a:extLst>
          </p:cNvPr>
          <p:cNvSpPr>
            <a:spLocks noGrp="1"/>
          </p:cNvSpPr>
          <p:nvPr>
            <p:ph type="title"/>
          </p:nvPr>
        </p:nvSpPr>
        <p:spPr>
          <a:xfrm>
            <a:off x="370800" y="360000"/>
            <a:ext cx="11341099" cy="1021181"/>
          </a:xfrm>
        </p:spPr>
        <p:txBody>
          <a:bodyPr>
            <a:normAutofit/>
          </a:bodyPr>
          <a:lstStyle/>
          <a:p>
            <a:r>
              <a:rPr lang="en-GB" dirty="0">
                <a:solidFill>
                  <a:schemeClr val="accent1"/>
                </a:solidFill>
              </a:rPr>
              <a:t>Video viewing has reverted to pre-pandemic levels</a:t>
            </a:r>
          </a:p>
        </p:txBody>
      </p:sp>
      <p:sp>
        <p:nvSpPr>
          <p:cNvPr id="3" name="Text Placeholder 2">
            <a:extLst>
              <a:ext uri="{FF2B5EF4-FFF2-40B4-BE49-F238E27FC236}">
                <a16:creationId xmlns:a16="http://schemas.microsoft.com/office/drawing/2014/main" id="{BE80E6CA-3F6B-4C1F-A901-5D8560976AFF}"/>
              </a:ext>
            </a:extLst>
          </p:cNvPr>
          <p:cNvSpPr>
            <a:spLocks noGrp="1"/>
          </p:cNvSpPr>
          <p:nvPr>
            <p:ph type="body" sz="quarter" idx="15"/>
          </p:nvPr>
        </p:nvSpPr>
        <p:spPr>
          <a:xfrm>
            <a:off x="360000" y="5400000"/>
            <a:ext cx="11334817" cy="304800"/>
          </a:xfrm>
        </p:spPr>
        <p:txBody>
          <a:bodyPr/>
          <a:lstStyle/>
          <a:p>
            <a:r>
              <a:rPr lang="en-GB" sz="1000" dirty="0">
                <a:solidFill>
                  <a:srgbClr val="4D4D4D"/>
                </a:solidFill>
              </a:rPr>
              <a:t>Source: IPA </a:t>
            </a:r>
            <a:r>
              <a:rPr lang="en-GB" sz="1000" dirty="0" err="1">
                <a:solidFill>
                  <a:srgbClr val="4D4D4D"/>
                </a:solidFill>
              </a:rPr>
              <a:t>TouchPoints</a:t>
            </a:r>
            <a:r>
              <a:rPr lang="en-GB" sz="1000" dirty="0">
                <a:solidFill>
                  <a:srgbClr val="4D4D4D"/>
                </a:solidFill>
              </a:rPr>
              <a:t>, Adults,  Average of Wave 1 and Wave 2 2022, Barb and Broadcaster data</a:t>
            </a:r>
            <a:endParaRPr lang="en-GB" sz="1000" dirty="0"/>
          </a:p>
        </p:txBody>
      </p:sp>
      <p:sp>
        <p:nvSpPr>
          <p:cNvPr id="8" name="TextBox 7">
            <a:extLst>
              <a:ext uri="{FF2B5EF4-FFF2-40B4-BE49-F238E27FC236}">
                <a16:creationId xmlns:a16="http://schemas.microsoft.com/office/drawing/2014/main" id="{11F326E2-61C9-4C84-BFF6-22E3B896F069}"/>
              </a:ext>
            </a:extLst>
          </p:cNvPr>
          <p:cNvSpPr txBox="1"/>
          <p:nvPr/>
        </p:nvSpPr>
        <p:spPr>
          <a:xfrm rot="16200000">
            <a:off x="-1019626" y="2784917"/>
            <a:ext cx="2812485"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1" i="0" u="none" strike="noStrike" kern="1200" cap="none" spc="0" normalizeH="0" baseline="0" noProof="0">
                <a:ln>
                  <a:noFill/>
                </a:ln>
                <a:solidFill>
                  <a:prstClr val="black"/>
                </a:solidFill>
                <a:effectLst/>
                <a:uLnTx/>
                <a:uFillTx/>
                <a:latin typeface="Arial"/>
                <a:ea typeface="+mn-ea"/>
                <a:cs typeface="+mn-cs"/>
              </a:rPr>
              <a:t>HOURS PER PERSON PER DAY (Adults)</a:t>
            </a:r>
          </a:p>
        </p:txBody>
      </p:sp>
    </p:spTree>
    <p:extLst>
      <p:ext uri="{BB962C8B-B14F-4D97-AF65-F5344CB8AC3E}">
        <p14:creationId xmlns:p14="http://schemas.microsoft.com/office/powerpoint/2010/main" val="7767212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Chart 8">
            <a:extLst>
              <a:ext uri="{FF2B5EF4-FFF2-40B4-BE49-F238E27FC236}">
                <a16:creationId xmlns:a16="http://schemas.microsoft.com/office/drawing/2014/main" id="{9E9386C7-94BC-4EDB-831B-C8721F019EA6}"/>
              </a:ext>
            </a:extLst>
          </p:cNvPr>
          <p:cNvGraphicFramePr/>
          <p:nvPr/>
        </p:nvGraphicFramePr>
        <p:xfrm>
          <a:off x="2930768" y="128953"/>
          <a:ext cx="8780585" cy="5556115"/>
        </p:xfrm>
        <a:graphic>
          <a:graphicData uri="http://schemas.openxmlformats.org/drawingml/2006/chart">
            <c:chart xmlns:c="http://schemas.openxmlformats.org/drawingml/2006/chart" xmlns:r="http://schemas.openxmlformats.org/officeDocument/2006/relationships" r:id="rId3"/>
          </a:graphicData>
        </a:graphic>
      </p:graphicFrame>
      <p:sp>
        <p:nvSpPr>
          <p:cNvPr id="3" name="Text Placeholder 2">
            <a:extLst>
              <a:ext uri="{FF2B5EF4-FFF2-40B4-BE49-F238E27FC236}">
                <a16:creationId xmlns:a16="http://schemas.microsoft.com/office/drawing/2014/main" id="{A0402100-1BA0-4908-8129-D8012CD1B1E8}"/>
              </a:ext>
            </a:extLst>
          </p:cNvPr>
          <p:cNvSpPr>
            <a:spLocks noGrp="1"/>
          </p:cNvSpPr>
          <p:nvPr>
            <p:ph type="body" sz="quarter" idx="15"/>
          </p:nvPr>
        </p:nvSpPr>
        <p:spPr>
          <a:xfrm>
            <a:off x="360000" y="5400000"/>
            <a:ext cx="11334817" cy="304800"/>
          </a:xfrm>
        </p:spPr>
        <p:txBody>
          <a:bodyPr/>
          <a:lstStyle/>
          <a:p>
            <a:r>
              <a:rPr lang="en-GB" dirty="0"/>
              <a:t>Source: 2022, Barb / Broadcaster stream data / IPA </a:t>
            </a:r>
            <a:r>
              <a:rPr lang="en-GB" dirty="0" err="1"/>
              <a:t>TouchPoints</a:t>
            </a:r>
            <a:r>
              <a:rPr lang="en-GB" dirty="0"/>
              <a:t> 2022 / UK Cinema Association / </a:t>
            </a:r>
            <a:r>
              <a:rPr lang="en-GB" dirty="0" err="1"/>
              <a:t>ViewersLogic</a:t>
            </a:r>
            <a:r>
              <a:rPr lang="en-GB" dirty="0"/>
              <a:t> to model OOH viewing time * YouTube ad time modelled at 4.1% of content time, TikTok ad time modelled at 3.4% of content time using agency and broadcaster data, Other online modelled at 4% of content time)</a:t>
            </a:r>
          </a:p>
          <a:p>
            <a:endParaRPr lang="en-GB" dirty="0"/>
          </a:p>
        </p:txBody>
      </p:sp>
      <p:sp>
        <p:nvSpPr>
          <p:cNvPr id="4" name="TextBox 3">
            <a:extLst>
              <a:ext uri="{FF2B5EF4-FFF2-40B4-BE49-F238E27FC236}">
                <a16:creationId xmlns:a16="http://schemas.microsoft.com/office/drawing/2014/main" id="{E1558C29-8C2D-42AD-9BD0-A8F8BF15F202}"/>
              </a:ext>
            </a:extLst>
          </p:cNvPr>
          <p:cNvSpPr txBox="1"/>
          <p:nvPr/>
        </p:nvSpPr>
        <p:spPr>
          <a:xfrm>
            <a:off x="8871670" y="900862"/>
            <a:ext cx="2736304"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0" cap="none" spc="0" normalizeH="0" baseline="0" noProof="0">
                <a:ln>
                  <a:noFill/>
                </a:ln>
                <a:solidFill>
                  <a:prstClr val="black"/>
                </a:solidFill>
                <a:effectLst/>
                <a:uLnTx/>
                <a:uFillTx/>
                <a:latin typeface="Arial"/>
                <a:ea typeface="+mn-ea"/>
                <a:cs typeface="+mn-cs"/>
              </a:rPr>
              <a:t>All Individuals: 17 mins</a:t>
            </a:r>
          </a:p>
        </p:txBody>
      </p:sp>
      <p:sp>
        <p:nvSpPr>
          <p:cNvPr id="5" name="TextBox 4">
            <a:extLst>
              <a:ext uri="{FF2B5EF4-FFF2-40B4-BE49-F238E27FC236}">
                <a16:creationId xmlns:a16="http://schemas.microsoft.com/office/drawing/2014/main" id="{7D48F3B6-2E03-4928-BB4D-AED96433C4A0}"/>
              </a:ext>
            </a:extLst>
          </p:cNvPr>
          <p:cNvSpPr txBox="1"/>
          <p:nvPr/>
        </p:nvSpPr>
        <p:spPr>
          <a:xfrm>
            <a:off x="8871670" y="1156343"/>
            <a:ext cx="2317698"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0" cap="none" spc="0" normalizeH="0" baseline="0" noProof="0">
                <a:ln>
                  <a:noFill/>
                </a:ln>
                <a:solidFill>
                  <a:prstClr val="black"/>
                </a:solidFill>
                <a:effectLst/>
                <a:uLnTx/>
                <a:uFillTx/>
                <a:latin typeface="Arial"/>
                <a:ea typeface="+mn-ea"/>
                <a:cs typeface="+mn-cs"/>
              </a:rPr>
              <a:t>16-34s: 10.3 mins</a:t>
            </a:r>
          </a:p>
        </p:txBody>
      </p:sp>
      <p:sp>
        <p:nvSpPr>
          <p:cNvPr id="6" name="TextBox 5">
            <a:extLst>
              <a:ext uri="{FF2B5EF4-FFF2-40B4-BE49-F238E27FC236}">
                <a16:creationId xmlns:a16="http://schemas.microsoft.com/office/drawing/2014/main" id="{4C27D43E-3371-4BC1-92EB-6344B951E35B}"/>
              </a:ext>
            </a:extLst>
          </p:cNvPr>
          <p:cNvSpPr txBox="1"/>
          <p:nvPr/>
        </p:nvSpPr>
        <p:spPr>
          <a:xfrm>
            <a:off x="8218376" y="593085"/>
            <a:ext cx="3492977"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0" cap="none" spc="0" normalizeH="0" baseline="0" noProof="0">
                <a:ln>
                  <a:noFill/>
                </a:ln>
                <a:solidFill>
                  <a:prstClr val="black"/>
                </a:solidFill>
                <a:effectLst/>
                <a:uLnTx/>
                <a:uFillTx/>
                <a:latin typeface="Arial"/>
                <a:ea typeface="+mn-ea"/>
                <a:cs typeface="+mn-cs"/>
              </a:rPr>
              <a:t>Average video advertising time per day</a:t>
            </a:r>
          </a:p>
        </p:txBody>
      </p:sp>
      <p:sp>
        <p:nvSpPr>
          <p:cNvPr id="7" name="TextBox 6">
            <a:extLst>
              <a:ext uri="{FF2B5EF4-FFF2-40B4-BE49-F238E27FC236}">
                <a16:creationId xmlns:a16="http://schemas.microsoft.com/office/drawing/2014/main" id="{29148050-B771-4017-8598-2385DED35D57}"/>
              </a:ext>
            </a:extLst>
          </p:cNvPr>
          <p:cNvSpPr txBox="1"/>
          <p:nvPr/>
        </p:nvSpPr>
        <p:spPr>
          <a:xfrm>
            <a:off x="5276561" y="388810"/>
            <a:ext cx="1767650"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0" cap="none" spc="0" normalizeH="0" baseline="0" noProof="0">
                <a:ln>
                  <a:noFill/>
                </a:ln>
                <a:solidFill>
                  <a:prstClr val="black"/>
                </a:solidFill>
                <a:effectLst/>
                <a:uLnTx/>
                <a:uFillTx/>
                <a:latin typeface="Arial"/>
                <a:ea typeface="+mn-ea"/>
                <a:cs typeface="+mn-cs"/>
              </a:rPr>
              <a:t>ALL INDIVIDUALS</a:t>
            </a:r>
          </a:p>
        </p:txBody>
      </p:sp>
      <p:sp>
        <p:nvSpPr>
          <p:cNvPr id="8" name="TextBox 7">
            <a:extLst>
              <a:ext uri="{FF2B5EF4-FFF2-40B4-BE49-F238E27FC236}">
                <a16:creationId xmlns:a16="http://schemas.microsoft.com/office/drawing/2014/main" id="{510ED10F-4489-4DC6-8165-9E4D20FD5B75}"/>
              </a:ext>
            </a:extLst>
          </p:cNvPr>
          <p:cNvSpPr txBox="1"/>
          <p:nvPr/>
        </p:nvSpPr>
        <p:spPr>
          <a:xfrm>
            <a:off x="5571644" y="1156343"/>
            <a:ext cx="1080120"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0" cap="none" spc="0" normalizeH="0" baseline="0" noProof="0">
                <a:ln>
                  <a:noFill/>
                </a:ln>
                <a:solidFill>
                  <a:prstClr val="black"/>
                </a:solidFill>
                <a:effectLst/>
                <a:uLnTx/>
                <a:uFillTx/>
                <a:latin typeface="Arial"/>
                <a:ea typeface="+mn-ea"/>
                <a:cs typeface="+mn-cs"/>
              </a:rPr>
              <a:t>16-34s</a:t>
            </a:r>
          </a:p>
        </p:txBody>
      </p:sp>
      <p:sp>
        <p:nvSpPr>
          <p:cNvPr id="12" name="Title 1">
            <a:extLst>
              <a:ext uri="{FF2B5EF4-FFF2-40B4-BE49-F238E27FC236}">
                <a16:creationId xmlns:a16="http://schemas.microsoft.com/office/drawing/2014/main" id="{EE9E2016-4A4C-46C7-B432-2A7F8C3E8817}"/>
              </a:ext>
            </a:extLst>
          </p:cNvPr>
          <p:cNvSpPr txBox="1">
            <a:spLocks/>
          </p:cNvSpPr>
          <p:nvPr/>
        </p:nvSpPr>
        <p:spPr>
          <a:xfrm>
            <a:off x="424837" y="542699"/>
            <a:ext cx="3611904" cy="2522956"/>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3000" b="1" kern="1200">
                <a:solidFill>
                  <a:schemeClr val="tx2"/>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b="1" i="0" u="none" strike="noStrike" kern="1200" cap="none" spc="0" normalizeH="0" baseline="0" noProof="0" dirty="0">
                <a:ln>
                  <a:noFill/>
                </a:ln>
                <a:solidFill>
                  <a:srgbClr val="372D87"/>
                </a:solidFill>
                <a:effectLst/>
                <a:uLnTx/>
                <a:uFillTx/>
                <a:latin typeface="Arial"/>
                <a:ea typeface="+mj-ea"/>
                <a:cs typeface="+mj-cs"/>
              </a:rPr>
              <a:t>Broadcasters account for 84% of all video advertising</a:t>
            </a:r>
          </a:p>
        </p:txBody>
      </p:sp>
    </p:spTree>
    <p:extLst>
      <p:ext uri="{BB962C8B-B14F-4D97-AF65-F5344CB8AC3E}">
        <p14:creationId xmlns:p14="http://schemas.microsoft.com/office/powerpoint/2010/main" val="18413431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 name="ARTICULATE_PROJECT_OPEN" val="0"/>
  <p:tag name="ARTICULATE_SLIDE_COUNT" val="25"/>
  <p:tag name="ISPRING_SCORM_RATE_SLIDES" val="0"/>
  <p:tag name="ISPRING_SCORM_PASSING_SCORE" val="0.000000"/>
  <p:tag name="ISPRING_ULTRA_SCORM_COURSE_ID" val="6B6F9600-DF1A-455E-B888-4AA1882A6C6F"/>
  <p:tag name="ISPRINGONLINEFOLDERID" val="0"/>
  <p:tag name="ISPRINGONLINEFOLDERPATH" val="Content List"/>
  <p:tag name="ISPRINGCLOUDFOLDERID" val="22"/>
  <p:tag name="ISPRING_PLAYERS_CUSTOMIZATION" val="UEsDBBQAAgAIAHV8+UipAcR2+wIAALAIAAAUAAAAdW5pdmVyc2FsL3BsYXllci54bWytVU1v2zAMPadA/4Ohe6WkH2sb2C26AsUO61Ag67ZboNqKrcW2PEmum/76UZK/53QrsEMCm+J7pMhH2r9+yVLvmUnFRR6gBZ4jj+WhiHgeB+jx693RBbq+Ojzwi5TumPR4FKAy5wZAU+RFTIWSFxrAD1QnAeoZMDAjr5BcSK53wH0G3G2k41N0eDADl1wFKNG6WBJSVRXmChB5rERaGhKFQ5GRQjLFcs0kcWkgr8Eu9d/R8MtETvSuYKqHLPT7A9ckLceL4gOS6gQLGZPj+XxBftx/XoUJy+gRz5WmeciQB5Wc2VI+0XB7L6IyZcrYZr5LcsW0NklY28zXS764yD0lwwA5h3XGlKIxUzjNY0QclkyA/U1KVVLzqAGt4VVbXvNav7V5XzdutnOkcy7Kp5SrBI76kM46CfTJMKqf2etaBT02CrozTMiT7FfJJYvs67dWjPMFcgFbxdk8sapCOICnOxpqIXe3AAMV1R3EbdOwaxq2oJYDt9FXHQVqbrthVJeSNaWa+c88YuILlZIaWVxpWTKfjIw1lgzBPnFXrpvUNcRPdJae/UNvjN+oNT/VW52xgP/RmE9A1NaE5xF7uePgo1kGNdUMim1sWBcpNjG7nFT5lPV0PTC5HOumwEU8TWXMYAwjqinp7GQflEmqwCUs5QjbO9gLTnicpPDTkwzj0700GZXbSYbewV5wKsLtBLQ1t2Uk4zqOxNQqyCcT68QPS6VFxl+tPAd7Ri+tDt8auebopuDtwfn8j1EcxGgGc4MmVpd56u2r5vDBzKlWnc+6cJaBWmEemC4L59XMQlmMfCK2oWWqb/s5NfuwBx3lPDUd01zfQe+iWvFX5lU8Ml+6xYmpScKMZgL04eKkxwD9hO0yCG9N+yJuRN7UAWNi39y/rWiz5evWua7v67APNXzmrHIYN1MfQR2xFGUejXqIi+4jolLYaTeSUS9lG7jR4hhEKooAncJDfefLs8vuyueLywZr83pwgV0u71jpdcKdgkit6/Yifr0b4PE3UEsDBBQAAgAIACZ8AUmzuqfRhAQAAFARAAAdAAAAdW5pdmVyc2FsL2NvbW1vbl9tZXNzYWdlcy5sbmetWG1v2zYQ/l6g/4EQUGADtrQd0KIYEgW0xNhCZMmV6DjZMAiMxNhEKDHVi9vs037Nfth+yY6U7dhNC0lJAdswad1zx3t57ujj0y+5RGteVkIVJ9bbozcW4kWqMlEsT6w5Pfv1g4WqmhUZk6rgJ1ahLHRqv3xxLFmxbNiSw/eXLxA6znlVwbKy9ephjUR2Ys1GiRNOZzi4SvxwHCYjb2zZjsrvWHGPfLVUP/32/sOXt+/e/3z8eiPXByaeYt8/BEIG6d2bHkABjUI/ATTiJwG5pJatP4fJhXPqewGx7M2XYdKziFxYtv7slJtHEQloEvueSxIvToKQGl/4hBLXsq9Ug1ZszVGt0Frwz6hecYhjLUqOKiky80OqYKNoeJcyN5xiL0giEtPIc6gXBpYdq7K8/8XAsqZeqRLUVSgTFbuWPDM6IWPM73clr0A1qyGjELzqlYAnVc5EcdSpOsILLxgnNAz9OCGBu92xbFJkyC2ZVjMQJcIxiQCgZBUvnyCbmCwz4ghLOQxh4o0nPrypNmEilisJ73qoHTMCMZjxoksKcoREkF1xvAgjVzsNVCGG7lhVfVZldpAf+4HqAvYCJ4QUdOgeONUYW2CIsQDeKEue1l1gUxLHeEySUXgJiQx1Fw6RCM+h3M6HSFyRGEqExF0yAb7wxlgnvC6xbf5v6ytlOp3lPWJpCnLafWuhmgp2tEuhCkylVcO0xOTjHKLmYf8bVdwCgmNNvJZizcGEMuvOHuAUh7g6fz7OvT+SM+z5xE0godxwkVBDdloZA3ooVI2YlEofAPSybM2KlKNrnrIGEv4eHstEZh7TwTaWfGrE34jVG2p5tWGlwCWXr44GmnZAZI8tzJsKzKtrnt/VXar3zH+KFTqxv2tCn6M/TX/skABHXvjdIOXsvg1Sn8hUIm9kS73Pjs/OsqEx6jTimZ7qH60fbUncEuzIA9YaCdVfgkBL1U0EuqDsL+UFZ6Bo1vI0ELlX3AzQGYQbgEChp2JcgKsOTLgAFw6QX5BR7FEYkBb8uhJ15+xhqrEN0LdDm8KwJ3nNH4rxmt8o4DHJ2bodQaAVmUh3BnRvwjnoF9SjPpgcAOCyTR6AlCIH+7MemPMp2XqgpfmDkyxUIzNTvFLcGqoH3zY5fzw73ZQqN7uSVdvkbTvN6XOsaA8XtUpnA2aAXf31js9e+T09SjHBkTNJHBw4RE/7ulZlTyEoAe0Kn8aJj0daHGohZ3W6grZ6o5oi6wnUDuwuOcMAtjlzzFmZrv7759+eGF9Z0u6ize7vg0CgsDULkh3Yn4GqefVXFwjFo0M5s+gjtbngbOV63neoB1n4Qy4SrG0tucph66hbLyT5JmiYUuxMplAHsUl71ZRp95S2jzDF0TlwmRnFLXvKylsgQqqUHIRiXG3ZF3qwM9EaIvxw0YS7unbSEOHnNRR9bOrNEuy65toNJShFett2zgwuF+nm/i3h/t0XzJngANj2KzyeiXooYETI7lrth9g1l0VfMf0PRo/aNA1uy2VAF+36gSzWj/vdblWZ/z6OX+/9FfI/UEsDBBQAAgAIACZ8AUlHS1cD/AMAABcRAAAnAAAAdW5pdmVyc2FsL2ZsYXNoX3B1Ymxpc2hpbmdfc2V0dGluZ3MueG1s1VjvctpGEP/OU9yok49BdmrXDgN4PLYYM8FAkdwm0+l4Dt2Crj7dqboThHzq0/TB+iTd02EMASciKZ1kGA/otPvbv79dyc2L96kgM8g1V7LlHdePPAIyVozLacu7izovzz2iDZWMCiWh5UnlkYt2rZkVY8F1EoIxKKoJwkjdyEzLS4zJGr4/n8/rXGe5vatEYRBf12OV+lkOGqSB3M8EXeCXWWSgvSVCBQD8S5VcqrVrNUKaDulWsUIA4Qw9l9wGRUVHUJ14vhMb0/hhmqtCsislVE7y6bjl/XB+aT+PMg7qmqcgbU50Gw/tsWlQxrj1goqQfwCSAJ8m6O7ZiUfmnJmk5b06sSgo7W+jlNgudGpRrhTmQJolfAqGMmqou3T2DLw3+vHAHbGFpCmPI7xDbPwt7zq6D3vd6+C+P4iC8P4muu05H/ZQioK30R5KUTfqBfvIV4W/eTcMRr1u/819NBj0ou7wSQszupGQpr+ZsSZmVhV5DKuENU1SpGNJucAe/SiNGgx2uaD5FCLV4VjECRUaPPJHBtOfCyq4WSAZjpAMDwDZpc4gNiNbtpZn8gK8JzgHiI5hLVctcfp61RJn5xuh+876U1g7vWxSY2icYPPgWela018/ehSbKLkRmr0mYyXYKiBIx8D6NIU1SoQPXHZQ8tgjEyyCwFAHGUgSUok05AbDj1cAuhhrw01Jv85S+jLnVBDEwzkB5DbcSkec0FxvZH2Vedv8cfu3vjKgf3fpcEfPif6qCsHIQhVE8AcgRhEsdZHirwTIOqHIJFdpeYqUN0QLjs7NOMyBXVQx9A5NpAVq4nzJBBhn4c+CfyBjmKgccYHOcBrhOdcOv74XcEa1fgKljz6+cDTp9q+Dty9sgJTNqIz3BMf+gDQzh8CnGLtUaEIIhdlcg8DMxLTQUNaHcVaKVQmz/uUV0TwthKv4f12XNegDVucwVujC1ahKYT7rQWWzCZ2VnLQ8K6GRjRxL4jDxRoyDhssCqgLGVBIlxYLQGIe5tgyfcVVoPHFcdtD6ixx0qoTL0tUpzkM0ljPIq6AdHb/68eT0p7Pz1426/89ff7/8pNJywQ0Ftdbchrt6doNW0/poj35G6RPbdEu3o/LUtijbMrr7CWG5ybbnfNO3O2j3Sio357e6kcLgcnR1Q0ZBeNeLwkaVhugrZJ2JE+yoiX2mrKIzuIuwJEEV0eEo+KWSG1ibSmwIwkpwg0pxvKkiNXKberi2pSu5gON86sYTDnTBU46d+V1Q9Dm2fD27/xeGfvVDo6P4gRgKNI8TrOrBOuG7mIKHTPG3lDV3tXrd23i/a/o736TtnZRLnmIu7aZfvX63T0+O8I1x561aDdE2/5nRrv0LUEsDBBQAAgAIACZ8AUllFrXe5AIAAI8KAAAhAAAAdW5pdmVyc2FsL2ZsYXNoX3NraW5fc2V0dGluZ3MueG1slVbBbuIwEL3vV0TpvenSbstKAQkolSp1u9UW9e4kQ2Lh2JHtQPn7tWOnsYFAGgspnnnPMx4/T4jFBtPpjyCI05pzoHIFZUWQhICiEibhK+yCVYHpJmGfAX6vOKZ58EbQHngYGR4jjL+DlMojtKW1BTibhEktJaPXKaNSLX5NGS8RCadXN80TRw3yEottVbTp1VPzXOCsUQpdmOEUG+PXgx59hJSVFaL7F5az6wSlm5yzmmYX4xT7CjhRRdQb//2wWPYGIFjIZwmll9NyrMcwSsVBCNAp3S/1uMgiKAHSRjp/KgecLtT53R/Qtlhg2dBmP/Xoo1UoB7/I45ke/XiqVvcIN8vR6Pb+PEHCp1TQ25EevdBG8N9anFV19R2NVJzluqA+Z36/mPWr5YtDGMrU9VOE0fzuaXx3kaA3pAMpxuNYjz6GLc/dox4OyL669z7W15Uz8qbretAQ9KEnBKaS1xBH7cz4RMF2f2up7kfrdy0dRnedN1QLmK4RERbWGTvgP9hhmrkoa+kgH4zUJSxMwi7Sd3SExWLeNAsnwy+TkyKH7RHOMXbIV1XXI6Rj7JDvBGfwl5K99TjJHroMqT3kObLHeb7+ygsUqWlmve2s9epIL/rqCidVa2gxJctgKnQ6K1yCPrg4amwmpegop5iiLc6RxIz+0bhk32xGxNGBw2rttLJiiSWBU4JrclRt2i1XM/f1aL2+IM1noducmQdSdfFJyIwuw8ByJmGzhvkYHsMpkyCGgpGUKC1K9ckbTNFNWOGBP9M1G0oqEd8AXzFGeuPEkVOFODpd59gW49QB0LpMgC/VuWFohePbDK7AeUHUT35g2EHmE3qchikLtRxF+EuXjsGKABBPi1a1ZmI8ZU0kJrAFYr2Oodlw385ioVTaJ7iZfIG1dCVnLYM0aXtFd5xen/McJwgfKi/mdx3XMUD2EiWi2Zl389s+7OTitea2n2mduyBjsFryllb+4xoqo/4j+h9QSwMEFAACAAgAJnwBSalgkB/oAwAAqBAAACYAAAB1bml2ZXJzYWwvaHRtbF9wdWJsaXNoaW5nX3NldHRpbmdzLnhtbNVY727aSBD/zlOsfOrH4rSXXlJkiKLEKKgEOOzctaqqaPEOeC/rXde7htJP9zR9sD7Jjb2EQCCpacvlTigCj2d+8/e3Y8c7+ZQIMoVMcyWbzov6gUNARopxOWk6V2H7+bFDtKGSUaEkNB2pHHLSqnlpPhJcxwEYg6qaIIzUjdQ0ndiYtOG6s9msznWaFXeVyA3i63qkEjfNQIM0kLmpoHP8MvMUtLNAqACAf4mSC7NWrUaIZ5EuFcsFEM4wcsmLpKi4MIlwXKs1otHNJFO5ZGdKqIxkk1HT+eX4tPjc6likc56ALEqiWygsxKZBGeNFEFQE/DOQGPgkxmiPDh0y48zETeflYYGC2u4mSoltM6cFypnCEkizgE/AUEYNtZfWn4FPRt8KrIjNJU14FOIdUqTfdM7D66DbOfeve/3QD64vwsuujWEHo9B/G+5gFHbCrr+LflX4i3cDf9jt9N5ch/1+N+wM7qywomsF8dz1inlYWZVnESwL5pk4T0aScoEjeq+MGgwOuaDZBELV5tjEMRUaHPJXCpPfcyq4mSMXDpALNwDpqU4hMsOibU3HZDk4d3AWEAPDXi5H4tXr5UgcHa+l7lrvd2ltjdKjxtAoxuFBWRma566KbtXGSq6lVlyTkRJsmRAkI2A9mmCBB23pkDFWXWBu/RQkCahE2nGD+UZLC52PtOGmpFt7oX2acSoIUgrPBSCXwUb+UUwzvVbmZamLaY9a73vKgP5g87eih1T/VLlgZK5yIvgNEKMI9jZP8FcMZJVBZJyppJQKqg3RgmNwUw4zYCdVHL1DF0mOlniepAKM9fAx55/JCMYqQ1ygUzx9UM61xa/vBJxSre9A6W2MzywvOr1z/+2zIkHKplRGO4LjQECSmn3gU8xdKnQhhMJqrkBgZSKaayj7wzgr1aqkWf/+jmie5MJ2/Gf3ZQV6j93Zjxc6tz2q0phvRlDZbUynJScLnpXQyEaOLbGYeCPCM4jLHKoCRlQSJcWc0AhPb10wfMpVrlFiuWyh9XcFaE0Jl2WoE3wkQGcZg6wK2sGLl78evvrt6Ph1o+5+/fvL80eNFhttIGjhza60swdXZjWre4vzG0aPrM8N27bKkmJE2YbT7Y8Ei9W1ec57brF0tu+gclXeW0Gjp9tBgX86PLsgQz+46oZBo8oI9BTyzEQxztC4eGysYtO/CrEJfhXVwdD/o1IY2I1K8+8HleD6lfJ4U0VraHfzYGUvVwoBD/CJPZDwCBc84TiL/wtSPsSPH+fzv8LJrc+F/FFSWhrviZNAsyjGPu6t90930j1dVf9LhbJXy9e2tfc0z936RlxD+fp/F1q1fwBQSwMEFAACAAgAJnwBSTJio4uQAQAAAwYAAB8AAAB1bml2ZXJzYWwvaHRtbF9za2luX3NldHRpbmdzLmpzjZTLbsIwEEX3fEWUbivUBgppdzyCVIlFpXZXdeGEIUQ4tmU7KSni34sTHrbjtHg28dXJHc9Ynn3POy4/8b0Xb19/1/s3c19roDTJC7g3ddyh50r3Bc5W8JHlgDMCvoWU518v8uFKuIx9UpvG1buyFZqfTx00U9oaYaGL3AEKF1g6wG8XuHOAPxewp9XV1KQ1Oi6kpKSfUCKByD6hPEc149891Esv0YJpCbxBF/VyoGuUgGH6N3l1fBqr0LmE5gyRaklT2o9Rsk05Lciqy3VTMeDHK9+eankezyLDDmdCvkrI7cRRqKKbZByEgFPeUaTCCWMUA9Z82920UMO4XZBFl5nI5JmePKrQaYZSaHUpnKgwMXL0srmHKAgGozYnYScbYhCoMAiMKuC3WFFWsBsukHGaqo600OloNjGv8oJiilYZSRsumA4X4dDJqcMq2wachyp08FrocK7CN54QtZ7QxvH68q7R4Xr3liaNoXTOKqysS9cgwC6RuETqElnnFGoPEmkPErX/9L7+O41t1zv8AlBLAwQUAAIACACiam5KCn/buLAPAAA6JwAAFwAAAHVuaXZlcnNhbC91bml2ZXJzYWwucG5n7Zr9X9Ln+sDx6LKt0nVas2ZEO+2s7bulllMTA2c1rW1KZWaKSs0J+YDPqKBgD3OesxT3/VY6HxAXS3wIzZGgKOh60C0QKwQyFJakKAikPCUIHKjte77nX/i++AEurut1vz9c931d9+e+rtfr/ufRmKgNb7zzBgAA2HDk8KHjAIBHIQDgXrN2jcPSYaudcQi3guNRBwBd/G0LDsUDFREdAQD01KxbPfOaQ38993BCAQDgdcf5cRvNafsaAHh//MihiBMlKepp2aXFYvzoUgGl9mR19O5rwdXRNHTD3diCE29uhK+rGKk9WL5j2zdzj9wPoL94sO7Dd3883BN99UD59aPrIrPaf/+sZeKAb4/PhY3v+bgd9H/rEG6rHvTDsnTR8mIyBxo2EGiRL2Yal771RBXPhQVarPymUB1eUzyXlLBBN6Xzv5ENXX6s/NE3xDRobC52d7ia61tIbj8ZO4ZsgkcoNtWE72EHOKwAJqK3sZndopuoa272W+swDN87tgHlP19mKpWR/QAvDbG7FZ+zvTOL3neqPrDepo9MQ1qz/kun6tecERqPRDl/5ua9DnbKMx5Ax/e5gAteDvHplghPh9hR1eJ04s3IB24OsXbnvHPgNxsLneL2WhfmwlyYC3NhLsyFuTAX5sJcmAtzYS7MhbkwF+bCXJgLc2Eu7P8blrW5UMMynxdSoZZnykyEfU45ILPY7mcF945lSITBN9ChkhHHuABNOTXaypvNsS1c8lVbRD9j6jllyolxQq3F6utJssiK8YYZb0KfXV5/OQbNfdJKR28AAIZnDVJvQgnK61obXpZInsQRM+qTM70woO2o6ZDevAdY5Rcwrf3w3K1WxkIW3F2RukobTV+9uPDBfgAgpoOwNPTRHqpiobsMw+qiJCJ9qBquAPpDqrxFPt8kIL/8jyY2Haq82SU5VgIAZF0jfPhiSue/OHRtilZP056to2oEgtUK7UjEaNMYj2E4MrUiKqZJjcO9QlX502SBDiXF2XvZ3Goqe8lH1l8MMXGsfy+etvDdFQUs6XNGnYb5RGRQlJQPrtRJsSpCn4KT2Sm2rq5ykplTed2p6cbHbVzObF15IV6eSqmlcfXY3hR5Ws1A0nSktclQUEMlt+r2KR+8co6olwqdXompGskkLufgg/4dgRKRpIM0Y+mC9uF+j9++vzAK134blozE4tQ/xU+0A1WsLk9QWS7l8F2kEtqpTpawGPh7RDD7dpSMfP2r8Y/zb8A1feKewsepFD+4+KE4njuBnsAaCuIX2wWZeGVRXV14Rj+ri2VjSRORg1Pp4BqKF7DCEzCcJ0TRFpd5IuwtVaxlDdWABV/gv1Y/yZCeVG8Rk1XEqlMdlB3EAv3Y++LfkEpC57k9zUUGoLcU/HnaYPnIr8efUi6OsmZFJCb/TE01a3GLKaM+kUGQmvtH0zLZ5ryEd9u2H4zaHV8u2tubjdpayM9EMh3pQMGF8bvw2fx8pArCWh+bw26gWVo9SOv20tH4441367w86bpIjMe9vk3jC/UVlzjeKFMacHdcucj68N2z0/kqPlxxc3Rk+Wf5eEI5UVGtOvmQ+tXYMS4tTP0JSczL9gUAIgfM54flPFFpYUKrDW6cNOcceLXMu4Ik58ntO9830yCqiY1buDsP74PQc/es+Z9ZfOilParaMA2mSgQJZmwAq/u4YzFh0YogumQN4FyR7r9HjYhQjZEnwhfWz41Eba/Pvij/a6Hfr858Giv6HTXC7N/WSuw4pSkrYCGffrX+Pa5lef8FPmv02xb65Eun7ifYxzt90pGqcNaXBY/sG00MD1IOXgXvRDVj52pn9Sv+nBcztg/9x/pWl8GRmP7jCHE+PUE6UszRkeB1CP4yDtf/cBk1XYiUmH9Chj3/whrRT9clAq8fI9flNzG/7mG/sYu7s4Wo2wqmYLhAE/jJsZpqdPhBKrC4X7K1EGrsqaFJ7TaTbPn5HW+tFa9tV1SD0UmtfrFUf1SRBAA4GrOMuFJjGaFbH2EsLAje1mZq5+abwaju0pqGSXMNo166hmu1p1TaQkcx7wirEDUCao0kLx070Mg7AoUppi7yp4tlbFb+7H234qm8USUXYVu2/bWTTboGZgfz9rHLov0DBb69nK5ZJH2wOgqE14tmw03942qSiD7YnJJ9azUhhDTJgLbLPUjS18mkePDchOFW3q5mQdx5CjOnohp64XpMZ9+jYzR7cZuZdfuLaVjUbqZmsJ6y3Rdj29JiznOs2QKwRqnwDa+kEkRgddvsE/UbYFVzqhJ04fh4Ml2nwmaHvoyo+eOrl3mLmEzrox7UlBgd350CeTO1VlH3ZJQ2q1Sl3ewjWM3SBTlhNQ/F2BAp4fVtGDEo/Y5KTq8S2lsZCXiI8ZyZFdOpzn2cxn28jlGPDocpki7GhH+fkTohvh6SqN5i0JN6qt5j92SwhvFzgeR+DMmAX1CepIIYZ+qYe6C/ZqJudFFQWAg7SZYimzuCZNBgHUUjNd/598bKwsSBm9+qFamfFezFIE48a1MnlRPzKF/9tghtE4zuTPaCa9p0tURc1pXv9uDxwKufW6cwVrz0xb4b2rCZG/AuoYEoxj9BCmBT1rKj5XZLKKU5M8Pc3wnr1KnGzRziowT+IsMN0De1nZVXYBfOGAXdsZmyPmOmZcd3XpvY3fBuhEqVwrn2JQyPqLX0sYcgHA5NoLqVByJcrkdXPgwWqE6MGDoMbYIM9qh2lHA0I4OdQfocPy0TLwtBSksKB2ESG9u1sPxvYmCQt5GSVFLBOjCeahrZQg0hiNk2TkgWDEFoSmyN6eRWFTxegHAl855YsrS4ZGwZp7TkNzj26vBkY3R4RN3SSkczRRmaWgaF2w6etOeKVrj108EAQJ0kfbX7ZKVaYoSqly24aLgMhAIxESZiVIvJPxw1dHc/n8e4c7axHdMufg48jYMX+sxjtNpRDIgqps3E2//C9A/j5zeSRyZSzzAgolBmi8C3K3g5v9b75p3gGNLJkdBFr1AlMVEaaV+fvEN1/kFlxu5uKkcreHIExaCdp4c02sI4VUEQ6+pxJOw5/U+fePkyxsFDaolIz8kmpXD1ptTv27XcLBBTliK0jOKtku1X90q8KOhWZoR2vLh4Xqy2NrCHusUr7GZugFAclDKej6uXzlGD6Ooefr8nKXFpVu/eEbJ8xpca85F8WxFbld2NxPpaAydMmEqR2PApLSEFhh8qfFSPzvx9cazVngIyrj4c979OPkhsmES7A3L7SSN6jvq45w9SMTCubZ8ysBBnbrvqdWjzQSR5K3bqVTwlLa0iGqeLPIBg+l/kn11pGKIcXcCkxMikeabXiGFOZyr2HaC63//sdTDm1GRJm+g/4jSk7avKIXeU65UWM30cJKPAA2139v2RZBwLW6sdSpwi4GQMY69KBQ44s3pzRiqm6cxnG78DyvWZkkm9pEu5bC2ioWXZcYF/rE80MPQEQgzF2we5LbHc8Vb48Nkp0PyCRNWc+05sTcWk8ZQiKfyt/uCRrOulinYYGfIrzrOjK7XpjuZ7iqZtFhiwhtSwhK/gqhwBSOdnwbt1SjKbZe4R26eUccVSzKekk4oxP/fBqSzzSstEeJUB367ogOZ3k30/h6CEK0Bqnf1TkfPVfY6r3lQT3mPPyLMkaCR+VIRERN68SxmEVsePEx+EZuFAbPv+3yoB4858W0A/EHRzLfpEUwMFHIHoIvIWdmIySHUFE8EypLInQLJd1ZT5YMHzOKREqXrk/Y+l72nQnzKTukIe/+yxvahSv4ABYlJUQBqHw3E3o3y136cgsVZ5uvo97/mGSUZz+6nYp3O2TG2CdQWxKlTqEC9m3Mhl+iXhdE7p6ZytZzyJwY3myi5vYVKH4gp4yMYXi+lpI4pLzc5cGBZzbGPW+CpJNNt4Q9xSea/CEYXwTBH+g3ytrDYPxPSPRWpZk18jJadvjemD5xd2os0oDSb8xqYqxzkrtnhwmSkGNZAxFkLCrecx7h3jB81P6C+mn/BN33qIVVVtDpHL9ZHasB+pMIQyLB/rqR8Pkr4rl/zXiEoriNzF3omS4BaCcvoZuFlgztSlYJnNyPQ2VKPI0/BWR93E61pX8hsrAeot1A2X/JqGnx7/O3orqfRl0VCcbB1W3gOt5trj5HP0KWZyjFZl5ORGg049/PEagkusFYvPP7s5fjVUw2P84oxCQAzog+O46UyS+dax6NHGnugJMSaRZik5JDgmKbvcbuFsd6ej864UeIODeo9l3JOcifW9Ube1+FpRHtLhZFw4xqQ05az+8skMb8JR5U5i3PxDu19u8iuV2VNT5cI+SyDc/jCt0ReE/ZoFJMoZHkDdcj1a9RC2ynMvzbneUNGI0eBNOV1Ss6r8FktrJm+cexpuFQuHyuX2U3J/+0o4tRwRnJcSOIAGAM6SzYuXLd3bikuRKijry5cXYf5dYbRBF/uggaitWVDbQnkCfr7GfgaGZ++3/3OIkG9oLV7VfLIld2nsb2s8x2ycrJlBpPM0D8BpVnyMCIhG80cdFN+JlmUIX9VZENy9TNlNc7edMPfpjZUBqk2e5tYS41uHneu001m6ZtNgVuhe3l/+84EsO14M02PBrwfCtQ/T6k2E53cEBtk3LQURjrMrqrtkDAZaG5T2NuB+fj950JIsmO17gXS7eBHpnOV2+2kR+mUZVKsMjCvCIlX7WesLHFVVq4rzYYTiAi8LXuNB4qa/HbDvrNGUtsnAEdKbL3NC3nZsvtn9KRRp18uaWfGJaUOwF3iA8EKs/kG+aiQYazvNvKY0wCkCkchMSmt8bb1XgxU/eTcBJEoUJzP3ONd2H+9V2l8ZCDT076FjgMK9A2AMmS/Cwh09S7JfBTOTGDuvHAKR8R8sR4HsqzSS3YzDEhyar8wm8fybW+if84jTIiCXygNUYJic3QMAJEEHXmDBo5OmaeFc7ttD89P75pO+9U4Hj4dqSOZNOZwcjL3XNPjx422z00PG0s5SgoEiODV8r0h9kNy8Zj3hmax5RbYg8wEAHr9m4P6SPGmHajhav+DKRDL9xWeOfoXaJMyh+0uyzBJLPEcz1gmDml98MvVnQgIAuUvq2zZTq4UzMLEtONkU7eji+iApeFOYEfqFwtv+TC44J+AsLdJLuf+LAPo9SAGbzyp1hQQ5k4AyrPiXLaXtUeTYbSCTtCGO+49Qx5ibjR6ko+G21tL4bpaui23nl52gCrF0rrNVHIh41T8WzN6ySz52WvgxvU0fhYCwWbh/X80ah9hv/5+rWUr7Z/a7ctiXPk7L7zNt38bSfQozoIbJXdR1f3Fe2rLEDSz0by7MaLbdj4/3nu4LZb/pHKroTowOagSNZRjsvMi1pARQ0VOn+chnMYe6Dpy+8C9QSwMEFAACAAgAompuSg9k3CZKAAAAawAAABsAAAB1bml2ZXJzYWwvdW5pdmVyc2FsLnBuZy54bWyzsa/IzVEoSy0qzszPs1Uy1DNQsrfj5bIpKEoty0wtV6gAigEFIUBJoRLINUJwyzNTSjJAKgzNEIIZqZnpGSW2ShbG5nBBfaCZAFBLAQIAABQAAgAIAHV8+UipAcR2+wIAALAIAAAUAAAAAAAAAAEAAAAAAAAAAAB1bml2ZXJzYWwvcGxheWVyLnhtbFBLAQIAABQAAgAIACZ8AUmzuqfRhAQAAFARAAAdAAAAAAAAAAEAAAAAAC0DAAB1bml2ZXJzYWwvY29tbW9uX21lc3NhZ2VzLmxuZ1BLAQIAABQAAgAIACZ8AUlHS1cD/AMAABcRAAAnAAAAAAAAAAEAAAAAAOwHAAB1bml2ZXJzYWwvZmxhc2hfcHVibGlzaGluZ19zZXR0aW5ncy54bWxQSwECAAAUAAIACAAmfAFJZRa13uQCAACPCgAAIQAAAAAAAAABAAAAAAAtDAAAdW5pdmVyc2FsL2ZsYXNoX3NraW5fc2V0dGluZ3MueG1sUEsBAgAAFAACAAgAJnwBSalgkB/oAwAAqBAAACYAAAAAAAAAAQAAAAAAUA8AAHVuaXZlcnNhbC9odG1sX3B1Ymxpc2hpbmdfc2V0dGluZ3MueG1sUEsBAgAAFAACAAgAJnwBSTJio4uQAQAAAwYAAB8AAAAAAAAAAQAAAAAAfBMAAHVuaXZlcnNhbC9odG1sX3NraW5fc2V0dGluZ3MuanNQSwECAAAUAAIACACiam5KCn/buLAPAAA6JwAAFwAAAAAAAAAAAAAAAABJFQAAdW5pdmVyc2FsL3VuaXZlcnNhbC5wbmdQSwECAAAUAAIACACiam5KD2TcJkoAAABrAAAAGwAAAAAAAAABAAAAAAAuJQAAdW5pdmVyc2FsL3VuaXZlcnNhbC5wbmcueG1sUEsFBgAAAAAIAAgAYAIAALElAAAAAA=="/>
  <p:tag name="ISPRING_FIRST_PUBLISH" val="1"/>
  <p:tag name="ISPRINGCLOUDFOLDERDOMAIN" val="https://thinkbox.ispringcloud.eu"/>
  <p:tag name="ISPRING_PRESENTATION_TITLE" val="TV Advertisings Ultimate Nickable Charts"/>
  <p:tag name="ISPRING_SCORM_RATE_QUIZZES" val="0"/>
  <p:tag name="ISPRING_SCORM_ENDPOINT" val="&lt;endpoint&gt;&lt;enable&gt;0&lt;/enable&gt;&lt;lrs&gt;http://&lt;/lrs&gt;&lt;auth&gt;0&lt;/auth&gt;&lt;login&gt;&lt;/login&gt;&lt;password&gt;&lt;/password&gt;&lt;key&gt;&lt;/key&gt;&lt;name&gt;&lt;/name&gt;&lt;email&gt;&lt;/email&gt;&lt;/endpoint&gt;&#10;"/>
  <p:tag name="ISPRINGCLOUDFOLDERPATH" val="Repository/Nickable Charts/Ultimate Nickables/"/>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Thinkbox">
  <a:themeElements>
    <a:clrScheme name="THINKBOX">
      <a:dk1>
        <a:sysClr val="windowText" lastClr="000000"/>
      </a:dk1>
      <a:lt1>
        <a:sysClr val="window" lastClr="FFFFFF"/>
      </a:lt1>
      <a:dk2>
        <a:srgbClr val="372D87"/>
      </a:dk2>
      <a:lt2>
        <a:srgbClr val="4D4D4D"/>
      </a:lt2>
      <a:accent1>
        <a:srgbClr val="372D87"/>
      </a:accent1>
      <a:accent2>
        <a:srgbClr val="0069B4"/>
      </a:accent2>
      <a:accent3>
        <a:srgbClr val="E10514"/>
      </a:accent3>
      <a:accent4>
        <a:srgbClr val="EB7305"/>
      </a:accent4>
      <a:accent5>
        <a:srgbClr val="009B3C"/>
      </a:accent5>
      <a:accent6>
        <a:srgbClr val="87B923"/>
      </a:accent6>
      <a:hlink>
        <a:srgbClr val="000000"/>
      </a:hlink>
      <a:folHlink>
        <a:srgbClr val="000000"/>
      </a:folHlink>
    </a:clrScheme>
    <a:fontScheme name="Custom 3">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solidFill>
        <a:ln w="15875">
          <a:solidFill>
            <a:schemeClr val="accent1"/>
          </a:solid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22225">
          <a:solidFill>
            <a:srgbClr val="D9D9D9"/>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lgn="l">
          <a:defRPr sz="1600" dirty="0" err="1" smtClean="0">
            <a:solidFill>
              <a:schemeClr val="bg2"/>
            </a:solidFill>
          </a:defRPr>
        </a:defPPr>
      </a:lstStyle>
    </a:txDef>
  </a:objectDefaults>
  <a:extraClrSchemeLst/>
  <a:custClrLst>
    <a:custClr name="Yellow">
      <a:srgbClr val="FFCD00"/>
    </a:custClr>
    <a:custClr name="Light green">
      <a:srgbClr val="B9CD00"/>
    </a:custClr>
    <a:custClr name="Light blue ">
      <a:srgbClr val="00A5D7"/>
    </a:custClr>
  </a:custClrLst>
  <a:extLst>
    <a:ext uri="{05A4C25C-085E-4340-85A3-A5531E510DB2}">
      <thm15:themeFamily xmlns:thm15="http://schemas.microsoft.com/office/thememl/2012/main" name="Office Theme" id="{87B111D4-E9AF-426D-8C9F-EE971196E37C}" vid="{A929D647-F1B9-49CF-A84B-43D843FFC864}"/>
    </a:ext>
  </a:extLst>
</a:theme>
</file>

<file path=ppt/theme/theme2.xml><?xml version="1.0" encoding="utf-8"?>
<a:theme xmlns:a="http://schemas.openxmlformats.org/drawingml/2006/main" name="1_Thinkbox">
  <a:themeElements>
    <a:clrScheme name="THINKBOX">
      <a:dk1>
        <a:sysClr val="windowText" lastClr="000000"/>
      </a:dk1>
      <a:lt1>
        <a:sysClr val="window" lastClr="FFFFFF"/>
      </a:lt1>
      <a:dk2>
        <a:srgbClr val="372D87"/>
      </a:dk2>
      <a:lt2>
        <a:srgbClr val="4D4D4D"/>
      </a:lt2>
      <a:accent1>
        <a:srgbClr val="372D87"/>
      </a:accent1>
      <a:accent2>
        <a:srgbClr val="0069B4"/>
      </a:accent2>
      <a:accent3>
        <a:srgbClr val="E10514"/>
      </a:accent3>
      <a:accent4>
        <a:srgbClr val="EB7305"/>
      </a:accent4>
      <a:accent5>
        <a:srgbClr val="009B3C"/>
      </a:accent5>
      <a:accent6>
        <a:srgbClr val="87B923"/>
      </a:accent6>
      <a:hlink>
        <a:srgbClr val="000000"/>
      </a:hlink>
      <a:folHlink>
        <a:srgbClr val="000000"/>
      </a:folHlink>
    </a:clrScheme>
    <a:fontScheme name="Custom 3">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solidFill>
        <a:ln w="15875">
          <a:solidFill>
            <a:schemeClr val="accent1"/>
          </a:solid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22225">
          <a:solidFill>
            <a:srgbClr val="D9D9D9"/>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lgn="l">
          <a:defRPr sz="1600" dirty="0" err="1" smtClean="0">
            <a:solidFill>
              <a:schemeClr val="bg2"/>
            </a:solidFill>
          </a:defRPr>
        </a:defPPr>
      </a:lstStyle>
    </a:txDef>
  </a:objectDefaults>
  <a:extraClrSchemeLst/>
  <a:custClrLst>
    <a:custClr name="Yellow">
      <a:srgbClr val="FFCD00"/>
    </a:custClr>
    <a:custClr name="Light green">
      <a:srgbClr val="B9CD00"/>
    </a:custClr>
    <a:custClr name="Light blue ">
      <a:srgbClr val="00A5D7"/>
    </a:custClr>
  </a:custClrLst>
  <a:extLst>
    <a:ext uri="{05A4C25C-085E-4340-85A3-A5531E510DB2}">
      <thm15:themeFamily xmlns:thm15="http://schemas.microsoft.com/office/thememl/2012/main" name="Office Theme" id="{87B111D4-E9AF-426D-8C9F-EE971196E37C}" vid="{A929D647-F1B9-49CF-A84B-43D843FFC864}"/>
    </a:ext>
  </a:extLst>
</a:theme>
</file>

<file path=ppt/theme/theme3.xml><?xml version="1.0" encoding="utf-8"?>
<a:theme xmlns:a="http://schemas.openxmlformats.org/drawingml/2006/main" name="Thinkbox_Red">
  <a:themeElements>
    <a:clrScheme name="THINKBOX_01">
      <a:dk1>
        <a:sysClr val="windowText" lastClr="000000"/>
      </a:dk1>
      <a:lt1>
        <a:sysClr val="window" lastClr="FFFFFF"/>
      </a:lt1>
      <a:dk2>
        <a:srgbClr val="E10514"/>
      </a:dk2>
      <a:lt2>
        <a:srgbClr val="808080"/>
      </a:lt2>
      <a:accent1>
        <a:srgbClr val="E10514"/>
      </a:accent1>
      <a:accent2>
        <a:srgbClr val="EB7305"/>
      </a:accent2>
      <a:accent3>
        <a:srgbClr val="87B923"/>
      </a:accent3>
      <a:accent4>
        <a:srgbClr val="009B3C"/>
      </a:accent4>
      <a:accent5>
        <a:srgbClr val="0069B4"/>
      </a:accent5>
      <a:accent6>
        <a:srgbClr val="372D87"/>
      </a:accent6>
      <a:hlink>
        <a:srgbClr val="000000"/>
      </a:hlink>
      <a:folHlink>
        <a:srgbClr val="000000"/>
      </a:folHlink>
    </a:clrScheme>
    <a:fontScheme name="Custom 3">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solidFill>
        <a:ln w="15875">
          <a:solidFill>
            <a:schemeClr val="accent1"/>
          </a:solid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22225">
          <a:solidFill>
            <a:srgbClr val="D9D9D9"/>
          </a:solidFill>
        </a:ln>
      </a:spPr>
      <a:bodyPr/>
      <a:lstStyle/>
      <a:style>
        <a:lnRef idx="1">
          <a:schemeClr val="accent1"/>
        </a:lnRef>
        <a:fillRef idx="0">
          <a:schemeClr val="accent1"/>
        </a:fillRef>
        <a:effectRef idx="0">
          <a:schemeClr val="accent1"/>
        </a:effectRef>
        <a:fontRef idx="minor">
          <a:schemeClr val="tx1"/>
        </a:fontRef>
      </a:style>
    </a:lnDef>
  </a:objectDefaults>
  <a:extraClrSchemeLst/>
  <a:custClrLst>
    <a:custClr name="Yellow">
      <a:srgbClr val="FFCD00"/>
    </a:custClr>
    <a:custClr name="Light green">
      <a:srgbClr val="B9CD00"/>
    </a:custClr>
    <a:custClr name="Light blue ">
      <a:srgbClr val="00A5D7"/>
    </a:custClr>
  </a:custClrLst>
  <a:extLst>
    <a:ext uri="{05A4C25C-085E-4340-85A3-A5531E510DB2}">
      <thm15:themeFamily xmlns:thm15="http://schemas.microsoft.com/office/thememl/2012/main" name="Office Theme" id="{87B111D4-E9AF-426D-8C9F-EE971196E37C}" vid="{A929D647-F1B9-49CF-A84B-43D843FFC864}"/>
    </a:ext>
  </a:extLst>
</a:theme>
</file>

<file path=ppt/theme/theme4.xml><?xml version="1.0" encoding="utf-8"?>
<a:theme xmlns:a="http://schemas.openxmlformats.org/drawingml/2006/main" name="2_Thinkbox">
  <a:themeElements>
    <a:clrScheme name="THINKBOX">
      <a:dk1>
        <a:sysClr val="windowText" lastClr="000000"/>
      </a:dk1>
      <a:lt1>
        <a:sysClr val="window" lastClr="FFFFFF"/>
      </a:lt1>
      <a:dk2>
        <a:srgbClr val="372D87"/>
      </a:dk2>
      <a:lt2>
        <a:srgbClr val="4D4D4D"/>
      </a:lt2>
      <a:accent1>
        <a:srgbClr val="372D87"/>
      </a:accent1>
      <a:accent2>
        <a:srgbClr val="0069B4"/>
      </a:accent2>
      <a:accent3>
        <a:srgbClr val="E10514"/>
      </a:accent3>
      <a:accent4>
        <a:srgbClr val="EB7305"/>
      </a:accent4>
      <a:accent5>
        <a:srgbClr val="009B3C"/>
      </a:accent5>
      <a:accent6>
        <a:srgbClr val="87B923"/>
      </a:accent6>
      <a:hlink>
        <a:srgbClr val="000000"/>
      </a:hlink>
      <a:folHlink>
        <a:srgbClr val="000000"/>
      </a:folHlink>
    </a:clrScheme>
    <a:fontScheme name="Custom 3">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solidFill>
        <a:ln w="15875">
          <a:solidFill>
            <a:schemeClr val="accent1"/>
          </a:solid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22225">
          <a:solidFill>
            <a:srgbClr val="D9D9D9"/>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lgn="l">
          <a:defRPr sz="1600" dirty="0" err="1" smtClean="0">
            <a:solidFill>
              <a:schemeClr val="bg2"/>
            </a:solidFill>
          </a:defRPr>
        </a:defPPr>
      </a:lstStyle>
    </a:txDef>
  </a:objectDefaults>
  <a:extraClrSchemeLst/>
  <a:custClrLst>
    <a:custClr name="Yellow">
      <a:srgbClr val="FFCD00"/>
    </a:custClr>
    <a:custClr name="Light green">
      <a:srgbClr val="B9CD00"/>
    </a:custClr>
    <a:custClr name="Light blue ">
      <a:srgbClr val="00A5D7"/>
    </a:custClr>
  </a:custClrLst>
  <a:extLst>
    <a:ext uri="{05A4C25C-085E-4340-85A3-A5531E510DB2}">
      <thm15:themeFamily xmlns:thm15="http://schemas.microsoft.com/office/thememl/2012/main" name="Office Theme" id="{87B111D4-E9AF-426D-8C9F-EE971196E37C}" vid="{A929D647-F1B9-49CF-A84B-43D843FFC864}"/>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THINKBOX_01">
    <a:dk1>
      <a:sysClr val="windowText" lastClr="000000"/>
    </a:dk1>
    <a:lt1>
      <a:sysClr val="window" lastClr="FFFFFF"/>
    </a:lt1>
    <a:dk2>
      <a:srgbClr val="E10514"/>
    </a:dk2>
    <a:lt2>
      <a:srgbClr val="808080"/>
    </a:lt2>
    <a:accent1>
      <a:srgbClr val="E10514"/>
    </a:accent1>
    <a:accent2>
      <a:srgbClr val="EB7305"/>
    </a:accent2>
    <a:accent3>
      <a:srgbClr val="87B923"/>
    </a:accent3>
    <a:accent4>
      <a:srgbClr val="009B3C"/>
    </a:accent4>
    <a:accent5>
      <a:srgbClr val="0069B4"/>
    </a:accent5>
    <a:accent6>
      <a:srgbClr val="372D87"/>
    </a:accent6>
    <a:hlink>
      <a:srgbClr val="000000"/>
    </a:hlink>
    <a:folHlink>
      <a:srgbClr val="000000"/>
    </a:folHlink>
  </a:clrScheme>
  <a:fontScheme name="Custom 3">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0.xml><?xml version="1.0" encoding="utf-8"?>
<a:themeOverride xmlns:a="http://schemas.openxmlformats.org/drawingml/2006/main">
  <a:clrScheme name="THINKBOX_01">
    <a:dk1>
      <a:sysClr val="windowText" lastClr="000000"/>
    </a:dk1>
    <a:lt1>
      <a:sysClr val="window" lastClr="FFFFFF"/>
    </a:lt1>
    <a:dk2>
      <a:srgbClr val="E10514"/>
    </a:dk2>
    <a:lt2>
      <a:srgbClr val="808080"/>
    </a:lt2>
    <a:accent1>
      <a:srgbClr val="E10514"/>
    </a:accent1>
    <a:accent2>
      <a:srgbClr val="EB7305"/>
    </a:accent2>
    <a:accent3>
      <a:srgbClr val="87B923"/>
    </a:accent3>
    <a:accent4>
      <a:srgbClr val="009B3C"/>
    </a:accent4>
    <a:accent5>
      <a:srgbClr val="0069B4"/>
    </a:accent5>
    <a:accent6>
      <a:srgbClr val="372D87"/>
    </a:accent6>
    <a:hlink>
      <a:srgbClr val="000000"/>
    </a:hlink>
    <a:folHlink>
      <a:srgbClr val="000000"/>
    </a:folHlink>
  </a:clrScheme>
  <a:fontScheme name="Custom 3">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1.xml><?xml version="1.0" encoding="utf-8"?>
<a:themeOverride xmlns:a="http://schemas.openxmlformats.org/drawingml/2006/main">
  <a:clrScheme name="THINKBOX_01">
    <a:dk1>
      <a:sysClr val="windowText" lastClr="000000"/>
    </a:dk1>
    <a:lt1>
      <a:sysClr val="window" lastClr="FFFFFF"/>
    </a:lt1>
    <a:dk2>
      <a:srgbClr val="E10514"/>
    </a:dk2>
    <a:lt2>
      <a:srgbClr val="808080"/>
    </a:lt2>
    <a:accent1>
      <a:srgbClr val="E10514"/>
    </a:accent1>
    <a:accent2>
      <a:srgbClr val="EB7305"/>
    </a:accent2>
    <a:accent3>
      <a:srgbClr val="87B923"/>
    </a:accent3>
    <a:accent4>
      <a:srgbClr val="009B3C"/>
    </a:accent4>
    <a:accent5>
      <a:srgbClr val="0069B4"/>
    </a:accent5>
    <a:accent6>
      <a:srgbClr val="372D87"/>
    </a:accent6>
    <a:hlink>
      <a:srgbClr val="000000"/>
    </a:hlink>
    <a:folHlink>
      <a:srgbClr val="000000"/>
    </a:folHlink>
  </a:clrScheme>
  <a:fontScheme name="Custom 3">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2.xml><?xml version="1.0" encoding="utf-8"?>
<a:themeOverride xmlns:a="http://schemas.openxmlformats.org/drawingml/2006/main">
  <a:clrScheme name="THINKBOX_01">
    <a:dk1>
      <a:sysClr val="windowText" lastClr="000000"/>
    </a:dk1>
    <a:lt1>
      <a:sysClr val="window" lastClr="FFFFFF"/>
    </a:lt1>
    <a:dk2>
      <a:srgbClr val="E10514"/>
    </a:dk2>
    <a:lt2>
      <a:srgbClr val="808080"/>
    </a:lt2>
    <a:accent1>
      <a:srgbClr val="E10514"/>
    </a:accent1>
    <a:accent2>
      <a:srgbClr val="EB7305"/>
    </a:accent2>
    <a:accent3>
      <a:srgbClr val="87B923"/>
    </a:accent3>
    <a:accent4>
      <a:srgbClr val="009B3C"/>
    </a:accent4>
    <a:accent5>
      <a:srgbClr val="0069B4"/>
    </a:accent5>
    <a:accent6>
      <a:srgbClr val="372D87"/>
    </a:accent6>
    <a:hlink>
      <a:srgbClr val="000000"/>
    </a:hlink>
    <a:folHlink>
      <a:srgbClr val="000000"/>
    </a:folHlink>
  </a:clrScheme>
  <a:fontScheme name="Custom 3">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3.xml><?xml version="1.0" encoding="utf-8"?>
<a:themeOverride xmlns:a="http://schemas.openxmlformats.org/drawingml/2006/main">
  <a:clrScheme name="THINKBOX_01">
    <a:dk1>
      <a:sysClr val="windowText" lastClr="000000"/>
    </a:dk1>
    <a:lt1>
      <a:sysClr val="window" lastClr="FFFFFF"/>
    </a:lt1>
    <a:dk2>
      <a:srgbClr val="E10514"/>
    </a:dk2>
    <a:lt2>
      <a:srgbClr val="808080"/>
    </a:lt2>
    <a:accent1>
      <a:srgbClr val="E10514"/>
    </a:accent1>
    <a:accent2>
      <a:srgbClr val="EB7305"/>
    </a:accent2>
    <a:accent3>
      <a:srgbClr val="87B923"/>
    </a:accent3>
    <a:accent4>
      <a:srgbClr val="009B3C"/>
    </a:accent4>
    <a:accent5>
      <a:srgbClr val="0069B4"/>
    </a:accent5>
    <a:accent6>
      <a:srgbClr val="372D87"/>
    </a:accent6>
    <a:hlink>
      <a:srgbClr val="000000"/>
    </a:hlink>
    <a:folHlink>
      <a:srgbClr val="000000"/>
    </a:folHlink>
  </a:clrScheme>
  <a:fontScheme name="Custom 3">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THINKBOX_01">
    <a:dk1>
      <a:sysClr val="windowText" lastClr="000000"/>
    </a:dk1>
    <a:lt1>
      <a:sysClr val="window" lastClr="FFFFFF"/>
    </a:lt1>
    <a:dk2>
      <a:srgbClr val="E10514"/>
    </a:dk2>
    <a:lt2>
      <a:srgbClr val="808080"/>
    </a:lt2>
    <a:accent1>
      <a:srgbClr val="E10514"/>
    </a:accent1>
    <a:accent2>
      <a:srgbClr val="EB7305"/>
    </a:accent2>
    <a:accent3>
      <a:srgbClr val="87B923"/>
    </a:accent3>
    <a:accent4>
      <a:srgbClr val="009B3C"/>
    </a:accent4>
    <a:accent5>
      <a:srgbClr val="0069B4"/>
    </a:accent5>
    <a:accent6>
      <a:srgbClr val="372D87"/>
    </a:accent6>
    <a:hlink>
      <a:srgbClr val="000000"/>
    </a:hlink>
    <a:folHlink>
      <a:srgbClr val="000000"/>
    </a:folHlink>
  </a:clrScheme>
  <a:fontScheme name="Custom 3">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THINKBOX_01">
    <a:dk1>
      <a:sysClr val="windowText" lastClr="000000"/>
    </a:dk1>
    <a:lt1>
      <a:sysClr val="window" lastClr="FFFFFF"/>
    </a:lt1>
    <a:dk2>
      <a:srgbClr val="E10514"/>
    </a:dk2>
    <a:lt2>
      <a:srgbClr val="808080"/>
    </a:lt2>
    <a:accent1>
      <a:srgbClr val="E10514"/>
    </a:accent1>
    <a:accent2>
      <a:srgbClr val="EB7305"/>
    </a:accent2>
    <a:accent3>
      <a:srgbClr val="87B923"/>
    </a:accent3>
    <a:accent4>
      <a:srgbClr val="009B3C"/>
    </a:accent4>
    <a:accent5>
      <a:srgbClr val="0069B4"/>
    </a:accent5>
    <a:accent6>
      <a:srgbClr val="372D87"/>
    </a:accent6>
    <a:hlink>
      <a:srgbClr val="000000"/>
    </a:hlink>
    <a:folHlink>
      <a:srgbClr val="000000"/>
    </a:folHlink>
  </a:clrScheme>
  <a:fontScheme name="Custom 3">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xml><?xml version="1.0" encoding="utf-8"?>
<a:themeOverride xmlns:a="http://schemas.openxmlformats.org/drawingml/2006/main">
  <a:clrScheme name="THINKBOX_01">
    <a:dk1>
      <a:sysClr val="windowText" lastClr="000000"/>
    </a:dk1>
    <a:lt1>
      <a:sysClr val="window" lastClr="FFFFFF"/>
    </a:lt1>
    <a:dk2>
      <a:srgbClr val="E10514"/>
    </a:dk2>
    <a:lt2>
      <a:srgbClr val="808080"/>
    </a:lt2>
    <a:accent1>
      <a:srgbClr val="E10514"/>
    </a:accent1>
    <a:accent2>
      <a:srgbClr val="EB7305"/>
    </a:accent2>
    <a:accent3>
      <a:srgbClr val="87B923"/>
    </a:accent3>
    <a:accent4>
      <a:srgbClr val="009B3C"/>
    </a:accent4>
    <a:accent5>
      <a:srgbClr val="0069B4"/>
    </a:accent5>
    <a:accent6>
      <a:srgbClr val="372D87"/>
    </a:accent6>
    <a:hlink>
      <a:srgbClr val="000000"/>
    </a:hlink>
    <a:folHlink>
      <a:srgbClr val="000000"/>
    </a:folHlink>
  </a:clrScheme>
  <a:fontScheme name="Custom 3">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5.xml><?xml version="1.0" encoding="utf-8"?>
<a:themeOverride xmlns:a="http://schemas.openxmlformats.org/drawingml/2006/main">
  <a:clrScheme name="THINKBOX_01">
    <a:dk1>
      <a:sysClr val="windowText" lastClr="000000"/>
    </a:dk1>
    <a:lt1>
      <a:sysClr val="window" lastClr="FFFFFF"/>
    </a:lt1>
    <a:dk2>
      <a:srgbClr val="E10514"/>
    </a:dk2>
    <a:lt2>
      <a:srgbClr val="808080"/>
    </a:lt2>
    <a:accent1>
      <a:srgbClr val="E10514"/>
    </a:accent1>
    <a:accent2>
      <a:srgbClr val="EB7305"/>
    </a:accent2>
    <a:accent3>
      <a:srgbClr val="87B923"/>
    </a:accent3>
    <a:accent4>
      <a:srgbClr val="009B3C"/>
    </a:accent4>
    <a:accent5>
      <a:srgbClr val="0069B4"/>
    </a:accent5>
    <a:accent6>
      <a:srgbClr val="372D87"/>
    </a:accent6>
    <a:hlink>
      <a:srgbClr val="000000"/>
    </a:hlink>
    <a:folHlink>
      <a:srgbClr val="000000"/>
    </a:folHlink>
  </a:clrScheme>
  <a:fontScheme name="Custom 3">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6.xml><?xml version="1.0" encoding="utf-8"?>
<a:themeOverride xmlns:a="http://schemas.openxmlformats.org/drawingml/2006/main">
  <a:clrScheme name="THINKBOX_01">
    <a:dk1>
      <a:sysClr val="windowText" lastClr="000000"/>
    </a:dk1>
    <a:lt1>
      <a:sysClr val="window" lastClr="FFFFFF"/>
    </a:lt1>
    <a:dk2>
      <a:srgbClr val="E10514"/>
    </a:dk2>
    <a:lt2>
      <a:srgbClr val="808080"/>
    </a:lt2>
    <a:accent1>
      <a:srgbClr val="E10514"/>
    </a:accent1>
    <a:accent2>
      <a:srgbClr val="EB7305"/>
    </a:accent2>
    <a:accent3>
      <a:srgbClr val="87B923"/>
    </a:accent3>
    <a:accent4>
      <a:srgbClr val="009B3C"/>
    </a:accent4>
    <a:accent5>
      <a:srgbClr val="0069B4"/>
    </a:accent5>
    <a:accent6>
      <a:srgbClr val="372D87"/>
    </a:accent6>
    <a:hlink>
      <a:srgbClr val="000000"/>
    </a:hlink>
    <a:folHlink>
      <a:srgbClr val="000000"/>
    </a:folHlink>
  </a:clrScheme>
  <a:fontScheme name="Custom 3">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7.xml><?xml version="1.0" encoding="utf-8"?>
<a:themeOverride xmlns:a="http://schemas.openxmlformats.org/drawingml/2006/main">
  <a:clrScheme name="THINKBOX_01">
    <a:dk1>
      <a:sysClr val="windowText" lastClr="000000"/>
    </a:dk1>
    <a:lt1>
      <a:sysClr val="window" lastClr="FFFFFF"/>
    </a:lt1>
    <a:dk2>
      <a:srgbClr val="E10514"/>
    </a:dk2>
    <a:lt2>
      <a:srgbClr val="808080"/>
    </a:lt2>
    <a:accent1>
      <a:srgbClr val="E10514"/>
    </a:accent1>
    <a:accent2>
      <a:srgbClr val="EB7305"/>
    </a:accent2>
    <a:accent3>
      <a:srgbClr val="87B923"/>
    </a:accent3>
    <a:accent4>
      <a:srgbClr val="009B3C"/>
    </a:accent4>
    <a:accent5>
      <a:srgbClr val="0069B4"/>
    </a:accent5>
    <a:accent6>
      <a:srgbClr val="372D87"/>
    </a:accent6>
    <a:hlink>
      <a:srgbClr val="000000"/>
    </a:hlink>
    <a:folHlink>
      <a:srgbClr val="000000"/>
    </a:folHlink>
  </a:clrScheme>
  <a:fontScheme name="Custom 3">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8.xml><?xml version="1.0" encoding="utf-8"?>
<a:themeOverride xmlns:a="http://schemas.openxmlformats.org/drawingml/2006/main">
  <a:clrScheme name="THINKBOX_01">
    <a:dk1>
      <a:sysClr val="windowText" lastClr="000000"/>
    </a:dk1>
    <a:lt1>
      <a:sysClr val="window" lastClr="FFFFFF"/>
    </a:lt1>
    <a:dk2>
      <a:srgbClr val="E10514"/>
    </a:dk2>
    <a:lt2>
      <a:srgbClr val="808080"/>
    </a:lt2>
    <a:accent1>
      <a:srgbClr val="E10514"/>
    </a:accent1>
    <a:accent2>
      <a:srgbClr val="EB7305"/>
    </a:accent2>
    <a:accent3>
      <a:srgbClr val="87B923"/>
    </a:accent3>
    <a:accent4>
      <a:srgbClr val="009B3C"/>
    </a:accent4>
    <a:accent5>
      <a:srgbClr val="0069B4"/>
    </a:accent5>
    <a:accent6>
      <a:srgbClr val="372D87"/>
    </a:accent6>
    <a:hlink>
      <a:srgbClr val="000000"/>
    </a:hlink>
    <a:folHlink>
      <a:srgbClr val="000000"/>
    </a:folHlink>
  </a:clrScheme>
  <a:fontScheme name="Custom 3">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9.xml><?xml version="1.0" encoding="utf-8"?>
<a:themeOverride xmlns:a="http://schemas.openxmlformats.org/drawingml/2006/main">
  <a:clrScheme name="THINKBOX_01">
    <a:dk1>
      <a:sysClr val="windowText" lastClr="000000"/>
    </a:dk1>
    <a:lt1>
      <a:sysClr val="window" lastClr="FFFFFF"/>
    </a:lt1>
    <a:dk2>
      <a:srgbClr val="E10514"/>
    </a:dk2>
    <a:lt2>
      <a:srgbClr val="808080"/>
    </a:lt2>
    <a:accent1>
      <a:srgbClr val="E10514"/>
    </a:accent1>
    <a:accent2>
      <a:srgbClr val="EB7305"/>
    </a:accent2>
    <a:accent3>
      <a:srgbClr val="87B923"/>
    </a:accent3>
    <a:accent4>
      <a:srgbClr val="009B3C"/>
    </a:accent4>
    <a:accent5>
      <a:srgbClr val="0069B4"/>
    </a:accent5>
    <a:accent6>
      <a:srgbClr val="372D87"/>
    </a:accent6>
    <a:hlink>
      <a:srgbClr val="000000"/>
    </a:hlink>
    <a:folHlink>
      <a:srgbClr val="000000"/>
    </a:folHlink>
  </a:clrScheme>
  <a:fontScheme name="Custom 3">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emplate>Office Theme</Template>
  <TotalTime>0</TotalTime>
  <Words>6729</Words>
  <Application>Microsoft Office PowerPoint</Application>
  <PresentationFormat>Widescreen</PresentationFormat>
  <Paragraphs>704</Paragraphs>
  <Slides>45</Slides>
  <Notes>45</Notes>
  <HiddenSlides>0</HiddenSlides>
  <MMClips>0</MMClips>
  <ScaleCrop>false</ScaleCrop>
  <HeadingPairs>
    <vt:vector size="6" baseType="variant">
      <vt:variant>
        <vt:lpstr>Fonts Used</vt:lpstr>
      </vt:variant>
      <vt:variant>
        <vt:i4>7</vt:i4>
      </vt:variant>
      <vt:variant>
        <vt:lpstr>Theme</vt:lpstr>
      </vt:variant>
      <vt:variant>
        <vt:i4>4</vt:i4>
      </vt:variant>
      <vt:variant>
        <vt:lpstr>Slide Titles</vt:lpstr>
      </vt:variant>
      <vt:variant>
        <vt:i4>45</vt:i4>
      </vt:variant>
    </vt:vector>
  </HeadingPairs>
  <TitlesOfParts>
    <vt:vector size="56" baseType="lpstr">
      <vt:lpstr>Arial</vt:lpstr>
      <vt:lpstr>Arial (Body)</vt:lpstr>
      <vt:lpstr>Arial (Headings)</vt:lpstr>
      <vt:lpstr>Calibri</vt:lpstr>
      <vt:lpstr>Founders Grotesk Bold</vt:lpstr>
      <vt:lpstr>Founders Grotesk Regular</vt:lpstr>
      <vt:lpstr>proxima-nova</vt:lpstr>
      <vt:lpstr>Thinkbox</vt:lpstr>
      <vt:lpstr>1_Thinkbox</vt:lpstr>
      <vt:lpstr>Thinkbox_Red</vt:lpstr>
      <vt:lpstr>2_Thinkbox</vt:lpstr>
      <vt:lpstr>TV advertising’s ultimate nickable charts What every marketer  should know</vt:lpstr>
      <vt:lpstr>1. Who is Thinkbox?</vt:lpstr>
      <vt:lpstr>Why nick these?</vt:lpstr>
      <vt:lpstr>In this deck…</vt:lpstr>
      <vt:lpstr>TV viewing: the facts</vt:lpstr>
      <vt:lpstr>Summary –  TV Viewing: the facts</vt:lpstr>
      <vt:lpstr>TV viewers have never had it better</vt:lpstr>
      <vt:lpstr>Video viewing has reverted to pre-pandemic levels</vt:lpstr>
      <vt:lpstr>PowerPoint Presentation</vt:lpstr>
      <vt:lpstr>BVOD accounts for over ¼ of 16-34s broadcaster TV viewing</vt:lpstr>
      <vt:lpstr>There are 8 need states which drive video viewing</vt:lpstr>
      <vt:lpstr>Broadcasters deliver the biggest hits</vt:lpstr>
      <vt:lpstr>TV is a trusted &amp; safe environment  for brands</vt:lpstr>
      <vt:lpstr>Summary –  TV is a trusted &amp; safe environment for brands</vt:lpstr>
      <vt:lpstr>TV’s hidden value</vt:lpstr>
      <vt:lpstr>TV advertising is seen as most trustworthy</vt:lpstr>
      <vt:lpstr>TV: the most effective  advertising </vt:lpstr>
      <vt:lpstr>Summary –  TV: the most effective  advertising </vt:lpstr>
      <vt:lpstr>Linear TV and BVOD both deliver strong ROI performance</vt:lpstr>
      <vt:lpstr>BVOD and Linear TV are the least risky media channels</vt:lpstr>
      <vt:lpstr>TV boosts effects of other ad channels by up to 54%</vt:lpstr>
      <vt:lpstr>Optimal budget mix varies by sector – TV has the largest share</vt:lpstr>
      <vt:lpstr>TV delivers greater sales versus spend for smaller brands</vt:lpstr>
      <vt:lpstr>TV has unbeatable  scale and reach </vt:lpstr>
      <vt:lpstr>Summary - TV has unbeatable scale and reach </vt:lpstr>
      <vt:lpstr>Linear TV and BVOD reaches 89% of adults each week </vt:lpstr>
      <vt:lpstr>Total TV weekly reach (linear TV + BVOD)</vt:lpstr>
      <vt:lpstr>Commercial TV delivers scale</vt:lpstr>
      <vt:lpstr>Commercial broadcasters collectively provide the highest reach and time spent</vt:lpstr>
      <vt:lpstr>An average broadcast  TV campaign  of 400 TVRs  in the UK gets  244 million views </vt:lpstr>
      <vt:lpstr>BVOD is critical for delivering cost effective reach for 16-34s</vt:lpstr>
      <vt:lpstr>TV is the emotional medium and builds  brand fame </vt:lpstr>
      <vt:lpstr>Summary - TV is the emotional medium and builds  brand fame </vt:lpstr>
      <vt:lpstr>TV ads evoke emotion more than those in other media</vt:lpstr>
      <vt:lpstr>TV advertising signals brand fame</vt:lpstr>
      <vt:lpstr>It is revealing to contrast creative high performers’ media tendencies with those generally favoured by creative awards judges.  TV is the biggest media tendency for high performers and yet, overall, judges tend to give creative awards much more often to those that use online video and social media. These media can be effective too, but their effectiveness doesn’t really justify all the attention they are getting.</vt:lpstr>
      <vt:lpstr>TV is great value</vt:lpstr>
      <vt:lpstr>Summary - TV is great value</vt:lpstr>
      <vt:lpstr>Average TV view costs 0.8p (in 2022)</vt:lpstr>
      <vt:lpstr>TV advertising is great value</vt:lpstr>
      <vt:lpstr>The great ‘wastage’ illusion</vt:lpstr>
      <vt:lpstr>UK linear TV is great value</vt:lpstr>
      <vt:lpstr>The value of TV increases during downturns </vt:lpstr>
      <vt:lpstr>TV is an ‘attention bargain’</vt:lpstr>
      <vt:lpstr>Find out more  at Thinkbox.tv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TV Advertisings Ultimate Nickable Charts</dc:title>
  <dc:creator>Carla Leclezio</dc:creator>
  <cp:lastModifiedBy>Akeel Mungul</cp:lastModifiedBy>
  <cp:revision>863</cp:revision>
  <cp:lastPrinted>2021-06-29T13:16:58Z</cp:lastPrinted>
  <dcterms:created xsi:type="dcterms:W3CDTF">2017-06-26T09:49:09Z</dcterms:created>
  <dcterms:modified xsi:type="dcterms:W3CDTF">2023-08-17T15:25:54Z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C1462182-D2AD-484E-BA59-D92BD6CB2974</vt:lpwstr>
  </property>
  <property fmtid="{D5CDD505-2E9C-101B-9397-08002B2CF9AE}" pid="3" name="ArticulatePath">
    <vt:lpwstr>Presentation1</vt:lpwstr>
  </property>
</Properties>
</file>