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tags/tag12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8.xml" ContentType="application/vnd.openxmlformats-officedocument.presentationml.tags+xml"/>
  <Override PartName="/ppt/notesSlides/notesSlide29.xml" ContentType="application/vnd.openxmlformats-officedocument.presentationml.notesSlide+xml"/>
  <Override PartName="/ppt/tags/tag129.xml" ContentType="application/vnd.openxmlformats-officedocument.presentationml.tags+xml"/>
  <Override PartName="/ppt/notesSlides/notesSlide30.xml" ContentType="application/vnd.openxmlformats-officedocument.presentationml.notesSlide+xml"/>
  <Override PartName="/ppt/tags/tag130.xml" ContentType="application/vnd.openxmlformats-officedocument.presentationml.tags+xml"/>
  <Override PartName="/ppt/notesSlides/notesSlide31.xml" ContentType="application/vnd.openxmlformats-officedocument.presentationml.notesSlide+xml"/>
  <Override PartName="/ppt/charts/chart22.xml" ContentType="application/vnd.openxmlformats-officedocument.drawingml.chart+xml"/>
  <Override PartName="/ppt/notesSlides/notesSlide32.xml" ContentType="application/vnd.openxmlformats-officedocument.presentationml.notesSlide+xml"/>
  <Override PartName="/ppt/charts/chart23.xml" ContentType="application/vnd.openxmlformats-officedocument.drawingml.chart+xml"/>
  <Override PartName="/ppt/drawings/drawing1.xml" ContentType="application/vnd.openxmlformats-officedocument.drawingml.chartshapes+xml"/>
  <Override PartName="/ppt/tags/tag1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4.xml" ContentType="application/vnd.openxmlformats-officedocument.drawingml.chart+xml"/>
  <Override PartName="/ppt/charts/style9.xml" ContentType="application/vnd.ms-office.chartstyle+xml"/>
  <Override PartName="/ppt/charts/colors9.xml" ContentType="application/vnd.ms-office.chartcolorstyle+xml"/>
  <Override PartName="/ppt/tags/tag13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5.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3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2.xml" ContentType="application/vnd.openxmlformats-officedocument.presentationml.notesSlid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3.xml" ContentType="application/vnd.openxmlformats-officedocument.presentationml.notesSlid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tags/tag136.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9"/>
  </p:notesMasterIdLst>
  <p:handoutMasterIdLst>
    <p:handoutMasterId r:id="rId60"/>
  </p:handoutMasterIdLst>
  <p:sldIdLst>
    <p:sldId id="299" r:id="rId5"/>
    <p:sldId id="2147376370" r:id="rId6"/>
    <p:sldId id="4863" r:id="rId7"/>
    <p:sldId id="4834" r:id="rId8"/>
    <p:sldId id="4835" r:id="rId9"/>
    <p:sldId id="4836" r:id="rId10"/>
    <p:sldId id="4847" r:id="rId11"/>
    <p:sldId id="2147376308" r:id="rId12"/>
    <p:sldId id="2147376271" r:id="rId13"/>
    <p:sldId id="2147376335" r:id="rId14"/>
    <p:sldId id="758" r:id="rId15"/>
    <p:sldId id="2147376314" r:id="rId16"/>
    <p:sldId id="258" r:id="rId17"/>
    <p:sldId id="4837" r:id="rId18"/>
    <p:sldId id="4848" r:id="rId19"/>
    <p:sldId id="294" r:id="rId20"/>
    <p:sldId id="399" r:id="rId21"/>
    <p:sldId id="2147376336" r:id="rId22"/>
    <p:sldId id="2147376361" r:id="rId23"/>
    <p:sldId id="4838" r:id="rId24"/>
    <p:sldId id="4849" r:id="rId25"/>
    <p:sldId id="2147376073" r:id="rId26"/>
    <p:sldId id="291" r:id="rId27"/>
    <p:sldId id="4444" r:id="rId28"/>
    <p:sldId id="2147376373" r:id="rId29"/>
    <p:sldId id="282" r:id="rId30"/>
    <p:sldId id="4840" r:id="rId31"/>
    <p:sldId id="4851" r:id="rId32"/>
    <p:sldId id="2147376235" r:id="rId33"/>
    <p:sldId id="11425" r:id="rId34"/>
    <p:sldId id="2147376236" r:id="rId35"/>
    <p:sldId id="2147376316" r:id="rId36"/>
    <p:sldId id="2147376337" r:id="rId37"/>
    <p:sldId id="11391" r:id="rId38"/>
    <p:sldId id="4842" r:id="rId39"/>
    <p:sldId id="4855" r:id="rId40"/>
    <p:sldId id="4857" r:id="rId41"/>
    <p:sldId id="4625" r:id="rId42"/>
    <p:sldId id="4632" r:id="rId43"/>
    <p:sldId id="2147376362" r:id="rId44"/>
    <p:sldId id="2147376363" r:id="rId45"/>
    <p:sldId id="4843" r:id="rId46"/>
    <p:sldId id="4852" r:id="rId47"/>
    <p:sldId id="320" r:id="rId48"/>
    <p:sldId id="11411" r:id="rId49"/>
    <p:sldId id="2147376307" r:id="rId50"/>
    <p:sldId id="2147376298" r:id="rId51"/>
    <p:sldId id="2147376222" r:id="rId52"/>
    <p:sldId id="2147376366" r:id="rId53"/>
    <p:sldId id="2147376367" r:id="rId54"/>
    <p:sldId id="2147376343" r:id="rId55"/>
    <p:sldId id="2147376305" r:id="rId56"/>
    <p:sldId id="2147376306" r:id="rId57"/>
    <p:sldId id="324" r:id="rId58"/>
  </p:sldIdLst>
  <p:sldSz cx="12192000" cy="6858000"/>
  <p:notesSz cx="6889750" cy="10021888"/>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2147376370"/>
            <p14:sldId id="4863"/>
            <p14:sldId id="4834"/>
          </p14:sldIdLst>
        </p14:section>
        <p14:section name="1. TV viewing: The Facts" id="{08D79445-6426-4072-A0E5-6D119D94A2DB}">
          <p14:sldIdLst>
            <p14:sldId id="4835"/>
            <p14:sldId id="4836"/>
            <p14:sldId id="4847"/>
            <p14:sldId id="2147376308"/>
            <p14:sldId id="2147376271"/>
            <p14:sldId id="2147376335"/>
            <p14:sldId id="758"/>
            <p14:sldId id="2147376314"/>
            <p14:sldId id="258"/>
          </p14:sldIdLst>
        </p14:section>
        <p14:section name="2. TV is a trusted &amp; safe environment for brands" id="{D7BB4210-7D0F-4FF4-B754-28ED7FD97A86}">
          <p14:sldIdLst>
            <p14:sldId id="4837"/>
            <p14:sldId id="4848"/>
            <p14:sldId id="294"/>
            <p14:sldId id="399"/>
            <p14:sldId id="2147376336"/>
            <p14:sldId id="2147376361"/>
          </p14:sldIdLst>
        </p14:section>
        <p14:section name="3. TV: the most effective advertising" id="{F46887E0-BBE6-4394-8E9F-9DE0441B0A9B}">
          <p14:sldIdLst>
            <p14:sldId id="4838"/>
            <p14:sldId id="4849"/>
            <p14:sldId id="2147376073"/>
            <p14:sldId id="291"/>
            <p14:sldId id="4444"/>
            <p14:sldId id="2147376373"/>
            <p14:sldId id="282"/>
          </p14:sldIdLst>
        </p14:section>
        <p14:section name="4. TV unbeatable scale and reach" id="{452F95AA-840D-42A9-ADED-67643C749C22}">
          <p14:sldIdLst>
            <p14:sldId id="4840"/>
            <p14:sldId id="4851"/>
            <p14:sldId id="2147376235"/>
            <p14:sldId id="11425"/>
            <p14:sldId id="2147376236"/>
            <p14:sldId id="2147376316"/>
            <p14:sldId id="2147376337"/>
            <p14:sldId id="11391"/>
          </p14:sldIdLst>
        </p14:section>
        <p14:section name="5. TV is the emotional medium" id="{BA1CF611-F948-40E8-B713-54B5B755D663}">
          <p14:sldIdLst>
            <p14:sldId id="4842"/>
            <p14:sldId id="4855"/>
            <p14:sldId id="4857"/>
            <p14:sldId id="4625"/>
            <p14:sldId id="4632"/>
            <p14:sldId id="2147376362"/>
            <p14:sldId id="2147376363"/>
          </p14:sldIdLst>
        </p14:section>
        <p14:section name="6. TV is great value" id="{B729FB50-BDFB-4A97-9887-EC38721575B0}">
          <p14:sldIdLst>
            <p14:sldId id="4843"/>
            <p14:sldId id="4852"/>
            <p14:sldId id="320"/>
            <p14:sldId id="11411"/>
            <p14:sldId id="2147376307"/>
            <p14:sldId id="2147376298"/>
            <p14:sldId id="2147376222"/>
            <p14:sldId id="2147376366"/>
          </p14:sldIdLst>
        </p14:section>
        <p14:section name="TV delivers against multiple objectives" id="{E75BD240-4B56-48BB-AF08-4961586475E7}">
          <p14:sldIdLst>
            <p14:sldId id="2147376367"/>
            <p14:sldId id="2147376343"/>
            <p14:sldId id="2147376305"/>
            <p14:sldId id="214737630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4262" autoAdjust="0"/>
  </p:normalViewPr>
  <p:slideViewPr>
    <p:cSldViewPr snapToGrid="0" showGuides="1">
      <p:cViewPr varScale="1">
        <p:scale>
          <a:sx n="62" d="100"/>
          <a:sy n="62" d="100"/>
        </p:scale>
        <p:origin x="860" y="52"/>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p:scale>
        <a:sx n="140" d="100"/>
        <a:sy n="140" d="100"/>
      </p:scale>
      <p:origin x="0" y="-34668"/>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chartUserShapes" Target="../drawings/drawing1.xml"/><Relationship Id="rId4" Type="http://schemas.openxmlformats.org/officeDocument/2006/relationships/image" Target="../media/image53.png"/><Relationship Id="rId9"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9.xml"/><Relationship Id="rId1" Type="http://schemas.microsoft.com/office/2011/relationships/chartStyle" Target="style9.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c:v>
                </c:pt>
              </c:strCache>
            </c:strRef>
          </c:tx>
          <c:spPr>
            <a:solidFill>
              <a:srgbClr val="E10514"/>
            </a:solidFill>
            <a:ln>
              <a:solidFill>
                <a:srgbClr val="E10514"/>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Sheet1!$B$2:$B$10</c:f>
              <c:numCache>
                <c:formatCode>[$-F400]h:mm:ss\ AM/PM</c:formatCode>
                <c:ptCount val="9"/>
                <c:pt idx="0">
                  <c:v>0.16980684004070432</c:v>
                </c:pt>
                <c:pt idx="1">
                  <c:v>0.1676407097473249</c:v>
                </c:pt>
                <c:pt idx="2">
                  <c:v>0.1625443546832934</c:v>
                </c:pt>
                <c:pt idx="3">
                  <c:v>0.15555897992536252</c:v>
                </c:pt>
                <c:pt idx="4">
                  <c:v>0.14983675610370625</c:v>
                </c:pt>
                <c:pt idx="5">
                  <c:v>0.15868240147490756</c:v>
                </c:pt>
                <c:pt idx="6">
                  <c:v>0.14437093316348959</c:v>
                </c:pt>
                <c:pt idx="7">
                  <c:v>0.12909722222222222</c:v>
                </c:pt>
                <c:pt idx="8">
                  <c:v>0.12493055555555554</c:v>
                </c:pt>
              </c:numCache>
            </c:numRef>
          </c:val>
          <c:extLst>
            <c:ext xmlns:c16="http://schemas.microsoft.com/office/drawing/2014/chart" uri="{C3380CC4-5D6E-409C-BE32-E72D297353CC}">
              <c16:uniqueId val="{00000000-B9F1-4DD2-864D-15C23E871B8F}"/>
            </c:ext>
          </c:extLst>
        </c:ser>
        <c:ser>
          <c:idx val="1"/>
          <c:order val="1"/>
          <c:tx>
            <c:strRef>
              <c:f>Sheet1!$C$1</c:f>
              <c:strCache>
                <c:ptCount val="1"/>
                <c:pt idx="0">
                  <c:v>SVOD</c:v>
                </c:pt>
              </c:strCache>
            </c:strRef>
          </c:tx>
          <c:spPr>
            <a:solidFill>
              <a:srgbClr val="FD878F"/>
            </a:solidFill>
            <a:ln w="25400">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Sheet1!$C$2:$C$10</c:f>
              <c:numCache>
                <c:formatCode>[$-F400]h:mm:ss\ AM/PM</c:formatCode>
                <c:ptCount val="9"/>
                <c:pt idx="0">
                  <c:v>4.7514224106689866E-3</c:v>
                </c:pt>
                <c:pt idx="1">
                  <c:v>5.7755218525766469E-3</c:v>
                </c:pt>
                <c:pt idx="2">
                  <c:v>8.0963705878089459E-3</c:v>
                </c:pt>
                <c:pt idx="3">
                  <c:v>1.3556017612524464E-2</c:v>
                </c:pt>
                <c:pt idx="4">
                  <c:v>1.7499465463506562E-2</c:v>
                </c:pt>
                <c:pt idx="5">
                  <c:v>2.5676374896314021E-2</c:v>
                </c:pt>
                <c:pt idx="6">
                  <c:v>2.9705533811698201E-2</c:v>
                </c:pt>
                <c:pt idx="7">
                  <c:v>2.5486111111111112E-2</c:v>
                </c:pt>
                <c:pt idx="8">
                  <c:v>2.6875000000000003E-2</c:v>
                </c:pt>
              </c:numCache>
            </c:numRef>
          </c:val>
          <c:extLst>
            <c:ext xmlns:c16="http://schemas.microsoft.com/office/drawing/2014/chart" uri="{C3380CC4-5D6E-409C-BE32-E72D297353CC}">
              <c16:uniqueId val="{00000001-B9F1-4DD2-864D-15C23E871B8F}"/>
            </c:ext>
          </c:extLst>
        </c:ser>
        <c:ser>
          <c:idx val="2"/>
          <c:order val="2"/>
          <c:tx>
            <c:strRef>
              <c:f>Sheet1!$D$1</c:f>
              <c:strCache>
                <c:ptCount val="1"/>
                <c:pt idx="0">
                  <c:v>DVD</c:v>
                </c:pt>
              </c:strCache>
            </c:strRef>
          </c:tx>
          <c:spPr>
            <a:solidFill>
              <a:srgbClr val="00AE4C"/>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Sheet1!$D$2:$D$10</c:f>
              <c:numCache>
                <c:formatCode>[$-F400]h:mm:ss\ AM/PM</c:formatCode>
                <c:ptCount val="9"/>
                <c:pt idx="0">
                  <c:v>2.8116362631287997E-3</c:v>
                </c:pt>
                <c:pt idx="1">
                  <c:v>2.9579912092653261E-3</c:v>
                </c:pt>
                <c:pt idx="2">
                  <c:v>2.6694441073763968E-3</c:v>
                </c:pt>
                <c:pt idx="3">
                  <c:v>2.5752335881567769E-3</c:v>
                </c:pt>
                <c:pt idx="4">
                  <c:v>2.046778303603931E-3</c:v>
                </c:pt>
                <c:pt idx="5">
                  <c:v>2.2167954266607342E-3</c:v>
                </c:pt>
                <c:pt idx="6">
                  <c:v>1.6331283959605761E-3</c:v>
                </c:pt>
                <c:pt idx="7">
                  <c:v>9.0277777777777784E-4</c:v>
                </c:pt>
                <c:pt idx="8">
                  <c:v>8.3333333333333328E-4</c:v>
                </c:pt>
              </c:numCache>
            </c:numRef>
          </c:val>
          <c:extLst>
            <c:ext xmlns:c16="http://schemas.microsoft.com/office/drawing/2014/chart" uri="{C3380CC4-5D6E-409C-BE32-E72D297353CC}">
              <c16:uniqueId val="{00000002-B9F1-4DD2-864D-15C23E871B8F}"/>
            </c:ext>
          </c:extLst>
        </c:ser>
        <c:ser>
          <c:idx val="3"/>
          <c:order val="3"/>
          <c:tx>
            <c:strRef>
              <c:f>Sheet1!$E$1</c:f>
              <c:strCache>
                <c:ptCount val="1"/>
                <c:pt idx="0">
                  <c:v>Cinema</c:v>
                </c:pt>
              </c:strCache>
            </c:strRef>
          </c:tx>
          <c:spPr>
            <a:solidFill>
              <a:srgbClr val="18FF72"/>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Sheet1!$E$2:$E$10</c:f>
              <c:numCache>
                <c:formatCode>[$-F400]h:mm:ss\ AM/PM</c:formatCode>
                <c:ptCount val="9"/>
                <c:pt idx="0">
                  <c:v>1.2708333333333335E-3</c:v>
                </c:pt>
                <c:pt idx="1">
                  <c:v>1.4541666666666665E-3</c:v>
                </c:pt>
                <c:pt idx="2">
                  <c:v>1.5393518518518519E-3</c:v>
                </c:pt>
                <c:pt idx="3">
                  <c:v>1.4875000000000003E-3</c:v>
                </c:pt>
                <c:pt idx="4">
                  <c:v>1.2875E-3</c:v>
                </c:pt>
                <c:pt idx="5">
                  <c:v>2.541666666666667E-4</c:v>
                </c:pt>
                <c:pt idx="6">
                  <c:v>1.2499999999999999E-5</c:v>
                </c:pt>
                <c:pt idx="7">
                  <c:v>1.2499999999999998E-3</c:v>
                </c:pt>
                <c:pt idx="8">
                  <c:v>9.8379629629629642E-4</c:v>
                </c:pt>
              </c:numCache>
            </c:numRef>
          </c:val>
          <c:extLst>
            <c:ext xmlns:c16="http://schemas.microsoft.com/office/drawing/2014/chart" uri="{C3380CC4-5D6E-409C-BE32-E72D297353CC}">
              <c16:uniqueId val="{00000003-B9F1-4DD2-864D-15C23E871B8F}"/>
            </c:ext>
          </c:extLst>
        </c:ser>
        <c:ser>
          <c:idx val="4"/>
          <c:order val="4"/>
          <c:tx>
            <c:strRef>
              <c:f>Sheet1!$F$1</c:f>
              <c:strCache>
                <c:ptCount val="1"/>
                <c:pt idx="0">
                  <c:v>Other online video</c:v>
                </c:pt>
              </c:strCache>
            </c:strRef>
          </c:tx>
          <c:spPr>
            <a:solidFill>
              <a:srgbClr val="004F87"/>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Sheet1!$F$2:$F$10</c:f>
              <c:numCache>
                <c:formatCode>[$-F400]h:mm:ss\ AM/PM</c:formatCode>
                <c:ptCount val="9"/>
                <c:pt idx="0">
                  <c:v>4.6764125174430697E-3</c:v>
                </c:pt>
                <c:pt idx="1">
                  <c:v>4.9794641885138021E-3</c:v>
                </c:pt>
                <c:pt idx="2">
                  <c:v>5.2825158595845344E-3</c:v>
                </c:pt>
                <c:pt idx="3">
                  <c:v>5.5855675306552667E-3</c:v>
                </c:pt>
                <c:pt idx="4">
                  <c:v>5.8886192017259991E-3</c:v>
                </c:pt>
                <c:pt idx="5">
                  <c:v>6.1916708727967305E-3</c:v>
                </c:pt>
                <c:pt idx="6">
                  <c:v>4.4620854487693361E-3</c:v>
                </c:pt>
                <c:pt idx="7">
                  <c:v>3.8194444444444443E-3</c:v>
                </c:pt>
                <c:pt idx="8">
                  <c:v>4.5138888888888885E-3</c:v>
                </c:pt>
              </c:numCache>
            </c:numRef>
          </c:val>
          <c:extLst>
            <c:ext xmlns:c16="http://schemas.microsoft.com/office/drawing/2014/chart" uri="{C3380CC4-5D6E-409C-BE32-E72D297353CC}">
              <c16:uniqueId val="{00000000-9075-4441-A94F-036DB1C8A320}"/>
            </c:ext>
          </c:extLst>
        </c:ser>
        <c:ser>
          <c:idx val="7"/>
          <c:order val="5"/>
          <c:tx>
            <c:strRef>
              <c:f>Sheet1!$G$1</c:f>
              <c:strCache>
                <c:ptCount val="1"/>
                <c:pt idx="0">
                  <c:v>YouTube</c:v>
                </c:pt>
              </c:strCache>
            </c:strRef>
          </c:tx>
          <c:spPr>
            <a:solidFill>
              <a:srgbClr val="39ACFF"/>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Sheet1!$G$2:$G$10</c:f>
              <c:numCache>
                <c:formatCode>[$-F400]h:mm:ss\ AM/PM</c:formatCode>
                <c:ptCount val="9"/>
                <c:pt idx="0">
                  <c:v>8.141849000540248E-3</c:v>
                </c:pt>
                <c:pt idx="1">
                  <c:v>1.0012273770934629E-2</c:v>
                </c:pt>
                <c:pt idx="2">
                  <c:v>1.622980821177742E-2</c:v>
                </c:pt>
                <c:pt idx="3">
                  <c:v>1.9935479695660004E-2</c:v>
                </c:pt>
                <c:pt idx="4">
                  <c:v>2.2899418107329372E-2</c:v>
                </c:pt>
                <c:pt idx="5">
                  <c:v>3.2504524581307405E-2</c:v>
                </c:pt>
                <c:pt idx="6">
                  <c:v>2.5503342787682331E-2</c:v>
                </c:pt>
                <c:pt idx="7">
                  <c:v>2.7708333333333331E-2</c:v>
                </c:pt>
                <c:pt idx="8">
                  <c:v>3.0972222222222224E-2</c:v>
                </c:pt>
              </c:numCache>
            </c:numRef>
          </c:val>
          <c:extLst>
            <c:ext xmlns:c16="http://schemas.microsoft.com/office/drawing/2014/chart" uri="{C3380CC4-5D6E-409C-BE32-E72D297353CC}">
              <c16:uniqueId val="{00000000-3422-4ED2-8C18-4E689444D11E}"/>
            </c:ext>
          </c:extLst>
        </c:ser>
        <c:ser>
          <c:idx val="5"/>
          <c:order val="6"/>
          <c:tx>
            <c:strRef>
              <c:f>Sheet1!$H$1</c:f>
              <c:strCache>
                <c:ptCount val="1"/>
                <c:pt idx="0">
                  <c:v>TikTok</c:v>
                </c:pt>
              </c:strCache>
            </c:strRef>
          </c:tx>
          <c:spPr>
            <a:solidFill>
              <a:srgbClr val="BAE2FF"/>
            </a:solidFill>
            <a:ln>
              <a:solidFill>
                <a:srgbClr val="BAE2FF"/>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Sheet1!$H$2:$H$10</c:f>
              <c:numCache>
                <c:formatCode>[$-F400]h:mm:ss\ AM/PM</c:formatCode>
                <c:ptCount val="9"/>
                <c:pt idx="0">
                  <c:v>0</c:v>
                </c:pt>
                <c:pt idx="1">
                  <c:v>0</c:v>
                </c:pt>
                <c:pt idx="2">
                  <c:v>0</c:v>
                </c:pt>
                <c:pt idx="3">
                  <c:v>0</c:v>
                </c:pt>
                <c:pt idx="4">
                  <c:v>0</c:v>
                </c:pt>
                <c:pt idx="5">
                  <c:v>2.5017676877556348E-3</c:v>
                </c:pt>
                <c:pt idx="6">
                  <c:v>4.0944271603863894E-3</c:v>
                </c:pt>
                <c:pt idx="7">
                  <c:v>6.875E-3</c:v>
                </c:pt>
                <c:pt idx="8">
                  <c:v>8.4722222222222213E-3</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100" b="1"/>
            </a:pPr>
            <a:endParaRPr lang="en-US"/>
          </a:p>
        </c:txPr>
        <c:crossAx val="34585984"/>
        <c:crosses val="autoZero"/>
        <c:auto val="1"/>
        <c:lblAlgn val="ctr"/>
        <c:lblOffset val="100"/>
        <c:noMultiLvlLbl val="0"/>
      </c:catAx>
      <c:valAx>
        <c:axId val="34585984"/>
        <c:scaling>
          <c:orientation val="minMax"/>
        </c:scaling>
        <c:delete val="0"/>
        <c:axPos val="l"/>
        <c:numFmt formatCode="h:mm" sourceLinked="0"/>
        <c:majorTickMark val="out"/>
        <c:minorTickMark val="none"/>
        <c:tickLblPos val="nextTo"/>
        <c:spPr>
          <a:ln>
            <a:noFill/>
          </a:ln>
        </c:spPr>
        <c:txPr>
          <a:bodyPr/>
          <a:lstStyle/>
          <a:p>
            <a:pPr>
              <a:defRPr sz="1200" b="1"/>
            </a:pPr>
            <a:endParaRPr lang="en-US"/>
          </a:p>
        </c:txPr>
        <c:crossAx val="34584448"/>
        <c:crosses val="autoZero"/>
        <c:crossBetween val="midCat"/>
        <c:majorUnit val="2.0833000000000001E-2"/>
      </c:valAx>
    </c:plotArea>
    <c:legend>
      <c:legendPos val="r"/>
      <c:overlay val="0"/>
      <c:txPr>
        <a:bodyPr/>
        <a:lstStyle/>
        <a:p>
          <a:pPr>
            <a:defRPr sz="1200" b="1"/>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93458781362019E-2"/>
          <c:y val="5.1809490740740732E-2"/>
          <c:w val="0.91383908690676841"/>
          <c:h val="0.67741157981179756"/>
        </c:manualLayout>
      </c:layout>
      <c:barChart>
        <c:barDir val="col"/>
        <c:grouping val="stacked"/>
        <c:varyColors val="0"/>
        <c:ser>
          <c:idx val="0"/>
          <c:order val="0"/>
          <c:tx>
            <c:strRef>
              <c:f>Sheet1!$B$1</c:f>
              <c:strCache>
                <c:ptCount val="1"/>
                <c:pt idx="0">
                  <c:v> Short-Term ROI % </c:v>
                </c:pt>
              </c:strCache>
            </c:strRef>
          </c:tx>
          <c:spPr>
            <a:solidFill>
              <a:srgbClr val="8D99AE"/>
            </a:solidFill>
            <a:ln>
              <a:noFill/>
            </a:ln>
            <a:effectLst/>
          </c:spPr>
          <c:invertIfNegative val="0"/>
          <c:dPt>
            <c:idx val="0"/>
            <c:invertIfNegative val="0"/>
            <c:bubble3D val="0"/>
            <c:spPr>
              <a:solidFill>
                <a:srgbClr val="BCCF0F"/>
              </a:solidFill>
              <a:ln>
                <a:noFill/>
              </a:ln>
              <a:effectLst/>
            </c:spPr>
            <c:extLst>
              <c:ext xmlns:c16="http://schemas.microsoft.com/office/drawing/2014/chart" uri="{C3380CC4-5D6E-409C-BE32-E72D297353CC}">
                <c16:uniqueId val="{00000001-C12C-47E2-BEA0-5BD7D06106CC}"/>
              </c:ext>
            </c:extLst>
          </c:dPt>
          <c:dPt>
            <c:idx val="1"/>
            <c:invertIfNegative val="0"/>
            <c:bubble3D val="0"/>
            <c:spPr>
              <a:solidFill>
                <a:srgbClr val="E30615"/>
              </a:solidFill>
              <a:ln>
                <a:noFill/>
              </a:ln>
              <a:effectLst/>
            </c:spPr>
            <c:extLst>
              <c:ext xmlns:c16="http://schemas.microsoft.com/office/drawing/2014/chart" uri="{C3380CC4-5D6E-409C-BE32-E72D297353CC}">
                <c16:uniqueId val="{00000003-C12C-47E2-BEA0-5BD7D06106CC}"/>
              </c:ext>
            </c:extLst>
          </c:dPt>
          <c:dPt>
            <c:idx val="2"/>
            <c:invertIfNegative val="0"/>
            <c:bubble3D val="0"/>
            <c:spPr>
              <a:solidFill>
                <a:srgbClr val="EE7203"/>
              </a:solidFill>
              <a:ln>
                <a:noFill/>
              </a:ln>
              <a:effectLst/>
            </c:spPr>
            <c:extLst>
              <c:ext xmlns:c16="http://schemas.microsoft.com/office/drawing/2014/chart" uri="{C3380CC4-5D6E-409C-BE32-E72D297353CC}">
                <c16:uniqueId val="{00000005-C12C-47E2-BEA0-5BD7D06106CC}"/>
              </c:ext>
            </c:extLst>
          </c:dPt>
          <c:dPt>
            <c:idx val="3"/>
            <c:invertIfNegative val="0"/>
            <c:bubble3D val="0"/>
            <c:spPr>
              <a:solidFill>
                <a:srgbClr val="372D87"/>
              </a:solidFill>
              <a:ln>
                <a:noFill/>
              </a:ln>
              <a:effectLst/>
            </c:spPr>
            <c:extLst>
              <c:ext xmlns:c16="http://schemas.microsoft.com/office/drawing/2014/chart" uri="{C3380CC4-5D6E-409C-BE32-E72D297353CC}">
                <c16:uniqueId val="{00000007-C12C-47E2-BEA0-5BD7D06106CC}"/>
              </c:ext>
            </c:extLst>
          </c:dPt>
          <c:dPt>
            <c:idx val="4"/>
            <c:invertIfNegative val="0"/>
            <c:bubble3D val="0"/>
            <c:spPr>
              <a:solidFill>
                <a:srgbClr val="9CCD9A"/>
              </a:solidFill>
              <a:ln>
                <a:noFill/>
              </a:ln>
              <a:effectLst/>
            </c:spPr>
            <c:extLst>
              <c:ext xmlns:c16="http://schemas.microsoft.com/office/drawing/2014/chart" uri="{C3380CC4-5D6E-409C-BE32-E72D297353CC}">
                <c16:uniqueId val="{00000009-C12C-47E2-BEA0-5BD7D06106CC}"/>
              </c:ext>
            </c:extLst>
          </c:dPt>
          <c:dPt>
            <c:idx val="5"/>
            <c:invertIfNegative val="0"/>
            <c:bubble3D val="0"/>
            <c:spPr>
              <a:solidFill>
                <a:srgbClr val="0069B4"/>
              </a:solidFill>
              <a:ln>
                <a:noFill/>
              </a:ln>
              <a:effectLst/>
            </c:spPr>
            <c:extLst>
              <c:ext xmlns:c16="http://schemas.microsoft.com/office/drawing/2014/chart" uri="{C3380CC4-5D6E-409C-BE32-E72D297353CC}">
                <c16:uniqueId val="{0000000B-C12C-47E2-BEA0-5BD7D06106CC}"/>
              </c:ext>
            </c:extLst>
          </c:dPt>
          <c:dPt>
            <c:idx val="6"/>
            <c:invertIfNegative val="0"/>
            <c:bubble3D val="0"/>
            <c:spPr>
              <a:solidFill>
                <a:srgbClr val="766ACE"/>
              </a:solidFill>
              <a:ln>
                <a:noFill/>
              </a:ln>
              <a:effectLst/>
            </c:spPr>
            <c:extLst>
              <c:ext xmlns:c16="http://schemas.microsoft.com/office/drawing/2014/chart" uri="{C3380CC4-5D6E-409C-BE32-E72D297353CC}">
                <c16:uniqueId val="{0000000D-C12C-47E2-BEA0-5BD7D06106CC}"/>
              </c:ext>
            </c:extLst>
          </c:dPt>
          <c:dPt>
            <c:idx val="7"/>
            <c:invertIfNegative val="0"/>
            <c:bubble3D val="0"/>
            <c:spPr>
              <a:solidFill>
                <a:srgbClr val="FFCC00"/>
              </a:solidFill>
              <a:ln>
                <a:noFill/>
              </a:ln>
              <a:effectLst/>
            </c:spPr>
            <c:extLst>
              <c:ext xmlns:c16="http://schemas.microsoft.com/office/drawing/2014/chart" uri="{C3380CC4-5D6E-409C-BE32-E72D297353CC}">
                <c16:uniqueId val="{0000000F-C12C-47E2-BEA0-5BD7D06106CC}"/>
              </c:ext>
            </c:extLst>
          </c:dPt>
          <c:dPt>
            <c:idx val="8"/>
            <c:invertIfNegative val="0"/>
            <c:bubble3D val="0"/>
            <c:spPr>
              <a:solidFill>
                <a:srgbClr val="BD09A7"/>
              </a:solidFill>
              <a:ln>
                <a:noFill/>
              </a:ln>
              <a:effectLst/>
            </c:spPr>
            <c:extLst>
              <c:ext xmlns:c16="http://schemas.microsoft.com/office/drawing/2014/chart" uri="{C3380CC4-5D6E-409C-BE32-E72D297353CC}">
                <c16:uniqueId val="{00000011-C12C-47E2-BEA0-5BD7D06106CC}"/>
              </c:ext>
            </c:extLst>
          </c:dPt>
          <c:dPt>
            <c:idx val="9"/>
            <c:invertIfNegative val="0"/>
            <c:bubble3D val="0"/>
            <c:spPr>
              <a:solidFill>
                <a:srgbClr val="09BDBD"/>
              </a:solidFill>
              <a:ln>
                <a:noFill/>
              </a:ln>
              <a:effectLst/>
            </c:spPr>
            <c:extLst>
              <c:ext xmlns:c16="http://schemas.microsoft.com/office/drawing/2014/chart" uri="{C3380CC4-5D6E-409C-BE32-E72D297353CC}">
                <c16:uniqueId val="{00000013-C12C-47E2-BEA0-5BD7D06106CC}"/>
              </c:ext>
            </c:extLst>
          </c:dPt>
          <c:dLbls>
            <c:dLbl>
              <c:idx val="0"/>
              <c:tx>
                <c:rich>
                  <a:bodyPr/>
                  <a:lstStyle/>
                  <a:p>
                    <a:fld id="{2E465F91-5026-4A6C-AF3B-0591701F3A0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2C-47E2-BEA0-5BD7D06106CC}"/>
                </c:ext>
              </c:extLst>
            </c:dLbl>
            <c:dLbl>
              <c:idx val="1"/>
              <c:tx>
                <c:rich>
                  <a:bodyPr/>
                  <a:lstStyle/>
                  <a:p>
                    <a:fld id="{99521734-B283-4117-9AB0-C7EBD287815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2C-47E2-BEA0-5BD7D06106CC}"/>
                </c:ext>
              </c:extLst>
            </c:dLbl>
            <c:dLbl>
              <c:idx val="2"/>
              <c:tx>
                <c:rich>
                  <a:bodyPr/>
                  <a:lstStyle/>
                  <a:p>
                    <a:fld id="{D94CA727-BA59-4208-BFA0-309F81C6F9D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2C-47E2-BEA0-5BD7D06106CC}"/>
                </c:ext>
              </c:extLst>
            </c:dLbl>
            <c:dLbl>
              <c:idx val="3"/>
              <c:tx>
                <c:rich>
                  <a:bodyPr/>
                  <a:lstStyle/>
                  <a:p>
                    <a:fld id="{F768BDE9-C34E-43B3-866F-5CDB8F55CC9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12C-47E2-BEA0-5BD7D06106CC}"/>
                </c:ext>
              </c:extLst>
            </c:dLbl>
            <c:dLbl>
              <c:idx val="4"/>
              <c:tx>
                <c:rich>
                  <a:bodyPr/>
                  <a:lstStyle/>
                  <a:p>
                    <a:fld id="{4BD60FC4-D9C3-4161-8C48-0C069697CAE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2C-47E2-BEA0-5BD7D06106CC}"/>
                </c:ext>
              </c:extLst>
            </c:dLbl>
            <c:dLbl>
              <c:idx val="5"/>
              <c:tx>
                <c:rich>
                  <a:bodyPr/>
                  <a:lstStyle/>
                  <a:p>
                    <a:fld id="{026157E8-80A6-4FC7-98FA-EFC05B7F5FD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2C-47E2-BEA0-5BD7D06106CC}"/>
                </c:ext>
              </c:extLst>
            </c:dLbl>
            <c:dLbl>
              <c:idx val="6"/>
              <c:tx>
                <c:rich>
                  <a:bodyPr/>
                  <a:lstStyle/>
                  <a:p>
                    <a:fld id="{2FDD7583-CFC2-4DDB-A806-3FE6BB0DA89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2C-47E2-BEA0-5BD7D06106CC}"/>
                </c:ext>
              </c:extLst>
            </c:dLbl>
            <c:dLbl>
              <c:idx val="7"/>
              <c:tx>
                <c:rich>
                  <a:bodyPr/>
                  <a:lstStyle/>
                  <a:p>
                    <a:fld id="{807B2CA8-802F-4D7A-B456-A64E9D4A235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2C-47E2-BEA0-5BD7D06106CC}"/>
                </c:ext>
              </c:extLst>
            </c:dLbl>
            <c:dLbl>
              <c:idx val="8"/>
              <c:tx>
                <c:rich>
                  <a:bodyPr/>
                  <a:lstStyle/>
                  <a:p>
                    <a:fld id="{649BD376-37FB-4423-A3D3-F0259E6A991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12C-47E2-BEA0-5BD7D06106CC}"/>
                </c:ext>
              </c:extLst>
            </c:dLbl>
            <c:dLbl>
              <c:idx val="9"/>
              <c:tx>
                <c:rich>
                  <a:bodyPr/>
                  <a:lstStyle/>
                  <a:p>
                    <a:fld id="{A11F152E-4827-464F-83E0-CD95B30A1A6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Audio </c:v>
                </c:pt>
                <c:pt idx="1">
                  <c:v> TV </c:v>
                </c:pt>
                <c:pt idx="2">
                  <c:v> Broadcaster VOD </c:v>
                </c:pt>
                <c:pt idx="3">
                  <c:v> Print </c:v>
                </c:pt>
                <c:pt idx="4">
                  <c:v> Online Display </c:v>
                </c:pt>
                <c:pt idx="5">
                  <c:v> Social Media </c:v>
                </c:pt>
                <c:pt idx="6">
                  <c:v> Online Video </c:v>
                </c:pt>
                <c:pt idx="7">
                  <c:v> Cinema </c:v>
                </c:pt>
                <c:pt idx="8">
                  <c:v> Out of Home </c:v>
                </c:pt>
                <c:pt idx="9">
                  <c:v> Generic Search </c:v>
                </c:pt>
              </c:strCache>
            </c:strRef>
          </c:cat>
          <c:val>
            <c:numRef>
              <c:f>Sheet1!$B$2:$B$11</c:f>
              <c:numCache>
                <c:formatCode>_(* #,##0.00_);_(* \(#,##0.00\);_(* "-"??_);_(@_)</c:formatCode>
                <c:ptCount val="10"/>
                <c:pt idx="0">
                  <c:v>0.67449713446121851</c:v>
                </c:pt>
                <c:pt idx="1">
                  <c:v>0.42961600921096721</c:v>
                </c:pt>
                <c:pt idx="2">
                  <c:v>0.54561233169792833</c:v>
                </c:pt>
                <c:pt idx="3">
                  <c:v>0.53702001151370904</c:v>
                </c:pt>
                <c:pt idx="4">
                  <c:v>0.4553929697636252</c:v>
                </c:pt>
                <c:pt idx="5">
                  <c:v>0.40383904865830911</c:v>
                </c:pt>
                <c:pt idx="6">
                  <c:v>0.39095056838198017</c:v>
                </c:pt>
                <c:pt idx="7">
                  <c:v>0.38665440828987047</c:v>
                </c:pt>
                <c:pt idx="8">
                  <c:v>0.32650816700033503</c:v>
                </c:pt>
                <c:pt idx="9">
                  <c:v>0.39524672847408981</c:v>
                </c:pt>
              </c:numCache>
            </c:numRef>
          </c:val>
          <c:extLst>
            <c:ext xmlns:c15="http://schemas.microsoft.com/office/drawing/2012/chart" uri="{02D57815-91ED-43cb-92C2-25804820EDAC}">
              <c15:datalabelsRange>
                <c15:f>Sheet1!$B$27:$B$36</c15:f>
                <c15:dlblRangeCache>
                  <c:ptCount val="10"/>
                  <c:pt idx="0">
                    <c:v>43%</c:v>
                  </c:pt>
                  <c:pt idx="1">
                    <c:v>30%</c:v>
                  </c:pt>
                  <c:pt idx="2">
                    <c:v>44%</c:v>
                  </c:pt>
                  <c:pt idx="3">
                    <c:v>49%</c:v>
                  </c:pt>
                  <c:pt idx="4">
                    <c:v>46%</c:v>
                  </c:pt>
                  <c:pt idx="5">
                    <c:v>44%</c:v>
                  </c:pt>
                  <c:pt idx="6">
                    <c:v>51%</c:v>
                  </c:pt>
                  <c:pt idx="7">
                    <c:v>53%</c:v>
                  </c:pt>
                  <c:pt idx="8">
                    <c:v>45%</c:v>
                  </c:pt>
                  <c:pt idx="9">
                    <c:v>66%</c:v>
                  </c:pt>
                </c15:dlblRangeCache>
              </c15:datalabelsRange>
            </c:ext>
            <c:ext xmlns:c16="http://schemas.microsoft.com/office/drawing/2014/chart" uri="{C3380CC4-5D6E-409C-BE32-E72D297353CC}">
              <c16:uniqueId val="{00000014-C12C-47E2-BEA0-5BD7D06106CC}"/>
            </c:ext>
          </c:extLst>
        </c:ser>
        <c:ser>
          <c:idx val="2"/>
          <c:order val="1"/>
          <c:tx>
            <c:strRef>
              <c:f>Sheet1!$C$1</c:f>
              <c:strCache>
                <c:ptCount val="1"/>
                <c:pt idx="0">
                  <c:v> Long-Term ROI % </c:v>
                </c:pt>
              </c:strCache>
            </c:strRef>
          </c:tx>
          <c:spPr>
            <a:solidFill>
              <a:srgbClr val="8D99AE">
                <a:alpha val="45000"/>
              </a:srgbClr>
            </a:solidFill>
            <a:ln w="25400">
              <a:noFill/>
            </a:ln>
            <a:effectLst/>
          </c:spPr>
          <c:invertIfNegative val="0"/>
          <c:dPt>
            <c:idx val="0"/>
            <c:invertIfNegative val="0"/>
            <c:bubble3D val="0"/>
            <c:spPr>
              <a:solidFill>
                <a:srgbClr val="BCCF0F">
                  <a:alpha val="45098"/>
                </a:srgbClr>
              </a:solidFill>
              <a:ln w="25400">
                <a:noFill/>
              </a:ln>
              <a:effectLst/>
            </c:spPr>
            <c:extLst>
              <c:ext xmlns:c16="http://schemas.microsoft.com/office/drawing/2014/chart" uri="{C3380CC4-5D6E-409C-BE32-E72D297353CC}">
                <c16:uniqueId val="{0000001D-C12C-47E2-BEA0-5BD7D06106CC}"/>
              </c:ext>
            </c:extLst>
          </c:dPt>
          <c:dPt>
            <c:idx val="1"/>
            <c:invertIfNegative val="0"/>
            <c:bubble3D val="0"/>
            <c:spPr>
              <a:solidFill>
                <a:srgbClr val="E30615">
                  <a:alpha val="45000"/>
                </a:srgbClr>
              </a:solidFill>
              <a:ln w="25400">
                <a:noFill/>
              </a:ln>
              <a:effectLst/>
            </c:spPr>
            <c:extLst>
              <c:ext xmlns:c16="http://schemas.microsoft.com/office/drawing/2014/chart" uri="{C3380CC4-5D6E-409C-BE32-E72D297353CC}">
                <c16:uniqueId val="{00000016-C12C-47E2-BEA0-5BD7D06106CC}"/>
              </c:ext>
            </c:extLst>
          </c:dPt>
          <c:dPt>
            <c:idx val="2"/>
            <c:invertIfNegative val="0"/>
            <c:bubble3D val="0"/>
            <c:spPr>
              <a:solidFill>
                <a:srgbClr val="EE7203">
                  <a:alpha val="45098"/>
                </a:srgbClr>
              </a:solidFill>
              <a:ln w="25400">
                <a:noFill/>
              </a:ln>
              <a:effectLst/>
            </c:spPr>
            <c:extLst>
              <c:ext xmlns:c16="http://schemas.microsoft.com/office/drawing/2014/chart" uri="{C3380CC4-5D6E-409C-BE32-E72D297353CC}">
                <c16:uniqueId val="{00000018-C12C-47E2-BEA0-5BD7D06106CC}"/>
              </c:ext>
            </c:extLst>
          </c:dPt>
          <c:dPt>
            <c:idx val="3"/>
            <c:invertIfNegative val="0"/>
            <c:bubble3D val="0"/>
            <c:spPr>
              <a:solidFill>
                <a:srgbClr val="372D87">
                  <a:alpha val="44706"/>
                </a:srgbClr>
              </a:solidFill>
              <a:ln w="25400">
                <a:noFill/>
              </a:ln>
              <a:effectLst/>
            </c:spPr>
            <c:extLst>
              <c:ext xmlns:c16="http://schemas.microsoft.com/office/drawing/2014/chart" uri="{C3380CC4-5D6E-409C-BE32-E72D297353CC}">
                <c16:uniqueId val="{0000001E-C12C-47E2-BEA0-5BD7D06106CC}"/>
              </c:ext>
            </c:extLst>
          </c:dPt>
          <c:dPt>
            <c:idx val="4"/>
            <c:invertIfNegative val="0"/>
            <c:bubble3D val="0"/>
            <c:spPr>
              <a:solidFill>
                <a:srgbClr val="9CCD9A">
                  <a:alpha val="45000"/>
                </a:srgbClr>
              </a:solidFill>
              <a:ln w="25400">
                <a:noFill/>
              </a:ln>
              <a:effectLst/>
            </c:spPr>
            <c:extLst>
              <c:ext xmlns:c16="http://schemas.microsoft.com/office/drawing/2014/chart" uri="{C3380CC4-5D6E-409C-BE32-E72D297353CC}">
                <c16:uniqueId val="{0000001F-C12C-47E2-BEA0-5BD7D06106CC}"/>
              </c:ext>
            </c:extLst>
          </c:dPt>
          <c:dPt>
            <c:idx val="5"/>
            <c:invertIfNegative val="0"/>
            <c:bubble3D val="0"/>
            <c:spPr>
              <a:solidFill>
                <a:srgbClr val="0069B4">
                  <a:alpha val="45000"/>
                </a:srgbClr>
              </a:solidFill>
              <a:ln w="25400">
                <a:noFill/>
              </a:ln>
              <a:effectLst/>
            </c:spPr>
            <c:extLst>
              <c:ext xmlns:c16="http://schemas.microsoft.com/office/drawing/2014/chart" uri="{C3380CC4-5D6E-409C-BE32-E72D297353CC}">
                <c16:uniqueId val="{0000001A-C12C-47E2-BEA0-5BD7D06106CC}"/>
              </c:ext>
            </c:extLst>
          </c:dPt>
          <c:dPt>
            <c:idx val="6"/>
            <c:invertIfNegative val="0"/>
            <c:bubble3D val="0"/>
            <c:spPr>
              <a:solidFill>
                <a:srgbClr val="766ACE">
                  <a:alpha val="45000"/>
                </a:srgbClr>
              </a:solidFill>
              <a:ln w="25400">
                <a:noFill/>
              </a:ln>
              <a:effectLst/>
            </c:spPr>
            <c:extLst>
              <c:ext xmlns:c16="http://schemas.microsoft.com/office/drawing/2014/chart" uri="{C3380CC4-5D6E-409C-BE32-E72D297353CC}">
                <c16:uniqueId val="{0000001C-C12C-47E2-BEA0-5BD7D06106CC}"/>
              </c:ext>
            </c:extLst>
          </c:dPt>
          <c:dPt>
            <c:idx val="7"/>
            <c:invertIfNegative val="0"/>
            <c:bubble3D val="0"/>
            <c:spPr>
              <a:solidFill>
                <a:srgbClr val="FFCC00">
                  <a:alpha val="45000"/>
                </a:srgbClr>
              </a:solidFill>
              <a:ln w="25400">
                <a:noFill/>
              </a:ln>
              <a:effectLst/>
            </c:spPr>
            <c:extLst>
              <c:ext xmlns:c16="http://schemas.microsoft.com/office/drawing/2014/chart" uri="{C3380CC4-5D6E-409C-BE32-E72D297353CC}">
                <c16:uniqueId val="{00000020-C12C-47E2-BEA0-5BD7D06106CC}"/>
              </c:ext>
            </c:extLst>
          </c:dPt>
          <c:dPt>
            <c:idx val="8"/>
            <c:invertIfNegative val="0"/>
            <c:bubble3D val="0"/>
            <c:spPr>
              <a:solidFill>
                <a:srgbClr val="BD09A7">
                  <a:alpha val="45098"/>
                </a:srgbClr>
              </a:solidFill>
              <a:ln w="25400">
                <a:noFill/>
              </a:ln>
              <a:effectLst/>
            </c:spPr>
            <c:extLst>
              <c:ext xmlns:c16="http://schemas.microsoft.com/office/drawing/2014/chart" uri="{C3380CC4-5D6E-409C-BE32-E72D297353CC}">
                <c16:uniqueId val="{00000021-C12C-47E2-BEA0-5BD7D06106CC}"/>
              </c:ext>
            </c:extLst>
          </c:dPt>
          <c:dPt>
            <c:idx val="9"/>
            <c:invertIfNegative val="0"/>
            <c:bubble3D val="0"/>
            <c:spPr>
              <a:solidFill>
                <a:srgbClr val="09BDBD">
                  <a:alpha val="45000"/>
                </a:srgbClr>
              </a:solidFill>
              <a:ln w="25400">
                <a:noFill/>
              </a:ln>
              <a:effectLst/>
            </c:spPr>
            <c:extLst>
              <c:ext xmlns:c16="http://schemas.microsoft.com/office/drawing/2014/chart" uri="{C3380CC4-5D6E-409C-BE32-E72D297353CC}">
                <c16:uniqueId val="{00000022-C12C-47E2-BEA0-5BD7D06106CC}"/>
              </c:ext>
            </c:extLst>
          </c:dPt>
          <c:dLbls>
            <c:dLbl>
              <c:idx val="0"/>
              <c:tx>
                <c:rich>
                  <a:bodyPr/>
                  <a:lstStyle/>
                  <a:p>
                    <a:fld id="{9701FB59-8444-4554-9685-F7682FA87C1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2C-47E2-BEA0-5BD7D06106CC}"/>
                </c:ext>
              </c:extLst>
            </c:dLbl>
            <c:dLbl>
              <c:idx val="1"/>
              <c:tx>
                <c:rich>
                  <a:bodyPr/>
                  <a:lstStyle/>
                  <a:p>
                    <a:fld id="{8B3DE752-E577-421B-A0E1-819185A8C38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2C-47E2-BEA0-5BD7D06106CC}"/>
                </c:ext>
              </c:extLst>
            </c:dLbl>
            <c:dLbl>
              <c:idx val="2"/>
              <c:tx>
                <c:rich>
                  <a:bodyPr/>
                  <a:lstStyle/>
                  <a:p>
                    <a:fld id="{7E636734-C32C-4CF1-90BB-BDA5ACACE38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2C-47E2-BEA0-5BD7D06106CC}"/>
                </c:ext>
              </c:extLst>
            </c:dLbl>
            <c:dLbl>
              <c:idx val="3"/>
              <c:tx>
                <c:rich>
                  <a:bodyPr/>
                  <a:lstStyle/>
                  <a:p>
                    <a:fld id="{21F6F8FB-1C93-43B0-A3E8-024CA534A39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12C-47E2-BEA0-5BD7D06106CC}"/>
                </c:ext>
              </c:extLst>
            </c:dLbl>
            <c:dLbl>
              <c:idx val="4"/>
              <c:tx>
                <c:rich>
                  <a:bodyPr/>
                  <a:lstStyle/>
                  <a:p>
                    <a:fld id="{89078AFA-4113-4F5A-8C4E-47E0503FA52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2C-47E2-BEA0-5BD7D06106CC}"/>
                </c:ext>
              </c:extLst>
            </c:dLbl>
            <c:dLbl>
              <c:idx val="5"/>
              <c:tx>
                <c:rich>
                  <a:bodyPr/>
                  <a:lstStyle/>
                  <a:p>
                    <a:fld id="{4FE37293-A577-4F7A-BFC0-2F20481A945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2C-47E2-BEA0-5BD7D06106CC}"/>
                </c:ext>
              </c:extLst>
            </c:dLbl>
            <c:dLbl>
              <c:idx val="6"/>
              <c:tx>
                <c:rich>
                  <a:bodyPr/>
                  <a:lstStyle/>
                  <a:p>
                    <a:fld id="{D7AAC125-BA60-4F67-80C4-C424FDC4948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2C-47E2-BEA0-5BD7D06106CC}"/>
                </c:ext>
              </c:extLst>
            </c:dLbl>
            <c:dLbl>
              <c:idx val="7"/>
              <c:tx>
                <c:rich>
                  <a:bodyPr/>
                  <a:lstStyle/>
                  <a:p>
                    <a:fld id="{962DF3E5-15D6-45EE-967C-8383BA44996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2C-47E2-BEA0-5BD7D06106CC}"/>
                </c:ext>
              </c:extLst>
            </c:dLbl>
            <c:dLbl>
              <c:idx val="8"/>
              <c:tx>
                <c:rich>
                  <a:bodyPr/>
                  <a:lstStyle/>
                  <a:p>
                    <a:fld id="{F96439C9-C2F9-4696-89BB-29F014D5148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2C-47E2-BEA0-5BD7D06106CC}"/>
                </c:ext>
              </c:extLst>
            </c:dLbl>
            <c:dLbl>
              <c:idx val="9"/>
              <c:tx>
                <c:rich>
                  <a:bodyPr/>
                  <a:lstStyle/>
                  <a:p>
                    <a:fld id="{67687CB7-17CF-4747-B071-6619566E587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Sheet1!$C$2:$C$11</c:f>
              <c:numCache>
                <c:formatCode>_(* #,##0.00_);_(* \(#,##0.00\);_(* "-"??_);_(@_)</c:formatCode>
                <c:ptCount val="10"/>
                <c:pt idx="0">
                  <c:v>0.8768462747995841</c:v>
                </c:pt>
                <c:pt idx="1">
                  <c:v>0.98382066109311495</c:v>
                </c:pt>
                <c:pt idx="2">
                  <c:v>0.68201541462241033</c:v>
                </c:pt>
                <c:pt idx="3">
                  <c:v>0.55313061185912027</c:v>
                </c:pt>
                <c:pt idx="4">
                  <c:v>0.53280977462344148</c:v>
                </c:pt>
                <c:pt idx="5">
                  <c:v>0.52095237276921869</c:v>
                </c:pt>
                <c:pt idx="6">
                  <c:v>0.37531254564670097</c:v>
                </c:pt>
                <c:pt idx="7">
                  <c:v>0.33638933521218733</c:v>
                </c:pt>
                <c:pt idx="8">
                  <c:v>0.39180980040040203</c:v>
                </c:pt>
                <c:pt idx="9">
                  <c:v>0.20157583152178579</c:v>
                </c:pt>
              </c:numCache>
            </c:numRef>
          </c:val>
          <c:extLst>
            <c:ext xmlns:c15="http://schemas.microsoft.com/office/drawing/2012/chart" uri="{02D57815-91ED-43cb-92C2-25804820EDAC}">
              <c15:datalabelsRange>
                <c15:f>Sheet1!$C$27:$C$36</c15:f>
                <c15:dlblRangeCache>
                  <c:ptCount val="10"/>
                  <c:pt idx="0">
                    <c:v>57%</c:v>
                  </c:pt>
                  <c:pt idx="1">
                    <c:v>70%</c:v>
                  </c:pt>
                  <c:pt idx="2">
                    <c:v>56%</c:v>
                  </c:pt>
                  <c:pt idx="3">
                    <c:v>51%</c:v>
                  </c:pt>
                  <c:pt idx="4">
                    <c:v>54%</c:v>
                  </c:pt>
                  <c:pt idx="5">
                    <c:v>56%</c:v>
                  </c:pt>
                  <c:pt idx="6">
                    <c:v>49%</c:v>
                  </c:pt>
                  <c:pt idx="7">
                    <c:v>47%</c:v>
                  </c:pt>
                  <c:pt idx="8">
                    <c:v>55%</c:v>
                  </c:pt>
                  <c:pt idx="9">
                    <c:v>34%</c:v>
                  </c:pt>
                </c15:dlblRangeCache>
              </c15:datalabelsRange>
            </c:ext>
            <c:ext xmlns:c16="http://schemas.microsoft.com/office/drawing/2014/chart" uri="{C3380CC4-5D6E-409C-BE32-E72D297353CC}">
              <c16:uniqueId val="{00000023-C12C-47E2-BEA0-5BD7D06106CC}"/>
            </c:ext>
          </c:extLst>
        </c:ser>
        <c:dLbls>
          <c:showLegendKey val="0"/>
          <c:showVal val="0"/>
          <c:showCatName val="0"/>
          <c:showSerName val="0"/>
          <c:showPercent val="0"/>
          <c:showBubbleSize val="0"/>
        </c:dLbls>
        <c:gapWidth val="70"/>
        <c:overlap val="100"/>
        <c:axId val="1339857199"/>
        <c:axId val="1339866351"/>
      </c:barChart>
      <c:lineChart>
        <c:grouping val="standard"/>
        <c:varyColors val="0"/>
        <c:ser>
          <c:idx val="3"/>
          <c:order val="2"/>
          <c:tx>
            <c:strRef>
              <c:f>Sheet1!$D$1</c:f>
              <c:strCache>
                <c:ptCount val="1"/>
                <c:pt idx="0">
                  <c:v>Total ROI</c:v>
                </c:pt>
              </c:strCache>
            </c:strRef>
          </c:tx>
          <c:spPr>
            <a:ln w="25400" cap="rnd">
              <a:noFill/>
              <a:round/>
            </a:ln>
            <a:effectLst/>
          </c:spPr>
          <c:marker>
            <c:symbol val="circle"/>
            <c:size val="5"/>
            <c:spPr>
              <a:noFill/>
              <a:ln w="9525">
                <a:noFill/>
              </a:ln>
              <a:effectLst/>
            </c:spPr>
          </c:marker>
          <c:dLbls>
            <c:dLbl>
              <c:idx val="0"/>
              <c:layout>
                <c:manualLayout>
                  <c:x val="-2.4061021505376343E-2"/>
                  <c:y val="-4.005254629629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2C-47E2-BEA0-5BD7D06106CC}"/>
                </c:ext>
              </c:extLst>
            </c:dLbl>
            <c:dLbl>
              <c:idx val="1"/>
              <c:layout>
                <c:manualLayout>
                  <c:x val="-2.5547572178477692E-2"/>
                  <c:y val="-4.5112791749687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2C-47E2-BEA0-5BD7D06106CC}"/>
                </c:ext>
              </c:extLst>
            </c:dLbl>
            <c:dLbl>
              <c:idx val="8"/>
              <c:layout>
                <c:manualLayout>
                  <c:x val="-2.7092741935484038E-2"/>
                  <c:y val="-4.0804629629629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12C-47E2-BEA0-5BD7D06106CC}"/>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_(* #,##0.00_);_(* \(#,##0.00\);_(* "-"??_);_(@_)</c:formatCode>
                <c:ptCount val="10"/>
                <c:pt idx="0">
                  <c:v>1.5513434092608027</c:v>
                </c:pt>
                <c:pt idx="1">
                  <c:v>1.4134366703040822</c:v>
                </c:pt>
                <c:pt idx="2">
                  <c:v>1.2276277463203387</c:v>
                </c:pt>
                <c:pt idx="3">
                  <c:v>1.0901506233728293</c:v>
                </c:pt>
                <c:pt idx="4">
                  <c:v>0.98820274438706679</c:v>
                </c:pt>
                <c:pt idx="5">
                  <c:v>0.92479142142752779</c:v>
                </c:pt>
                <c:pt idx="6">
                  <c:v>0.76626311402868108</c:v>
                </c:pt>
                <c:pt idx="7">
                  <c:v>0.7230437435020578</c:v>
                </c:pt>
                <c:pt idx="8">
                  <c:v>0.71831796740073706</c:v>
                </c:pt>
                <c:pt idx="9">
                  <c:v>0.59682255999587563</c:v>
                </c:pt>
              </c:numCache>
            </c:numRef>
          </c:val>
          <c:smooth val="0"/>
          <c:extLst>
            <c:ext xmlns:c16="http://schemas.microsoft.com/office/drawing/2014/chart" uri="{C3380CC4-5D6E-409C-BE32-E72D297353CC}">
              <c16:uniqueId val="{00000026-C12C-47E2-BEA0-5BD7D06106CC}"/>
            </c:ext>
          </c:extLst>
        </c:ser>
        <c:dLbls>
          <c:showLegendKey val="0"/>
          <c:showVal val="0"/>
          <c:showCatName val="0"/>
          <c:showSerName val="0"/>
          <c:showPercent val="0"/>
          <c:showBubbleSize val="0"/>
        </c:dLbls>
        <c:marker val="1"/>
        <c:smooth val="0"/>
        <c:axId val="1339857199"/>
        <c:axId val="1339866351"/>
      </c:lineChart>
      <c:catAx>
        <c:axId val="13398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339866351"/>
        <c:crosses val="autoZero"/>
        <c:auto val="1"/>
        <c:lblAlgn val="ctr"/>
        <c:lblOffset val="100"/>
        <c:noMultiLvlLbl val="0"/>
      </c:catAx>
      <c:valAx>
        <c:axId val="1339866351"/>
        <c:scaling>
          <c:orientation val="minMax"/>
        </c:scaling>
        <c:delete val="0"/>
        <c:axPos val="l"/>
        <c:numFmt formatCode="_-* #,##0.0_-;\-* #,##0.0_-;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Body)"/>
                <a:ea typeface="+mn-ea"/>
                <a:cs typeface="+mn-cs"/>
              </a:defRPr>
            </a:pPr>
            <a:endParaRPr lang="en-US"/>
          </a:p>
        </c:txPr>
        <c:crossAx val="1339857199"/>
        <c:crosses val="autoZero"/>
        <c:crossBetween val="between"/>
      </c:valAx>
      <c:spPr>
        <a:noFill/>
        <a:ln>
          <a:noFill/>
        </a:ln>
        <a:effectLst/>
      </c:spPr>
    </c:plotArea>
    <c:legend>
      <c:legendPos val="t"/>
      <c:legendEntry>
        <c:idx val="2"/>
        <c:delete val="1"/>
      </c:legendEntry>
      <c:layout>
        <c:manualLayout>
          <c:xMode val="edge"/>
          <c:yMode val="edge"/>
          <c:x val="0.33711756272401427"/>
          <c:y val="7.0555555555555552E-2"/>
          <c:w val="0.31893691756272396"/>
          <c:h val="5.655138888888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Body)"/>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8941798941801"/>
          <c:y val="5.020548976200287E-2"/>
          <c:w val="0.84931613756613777"/>
          <c:h val="0.67177195577902893"/>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01-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03-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05-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07-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09-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0B-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0D-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0F-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11-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13-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Sheet1!$B$2:$B$11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14-C47B-44EF-9CBF-195CF879AA0D}"/>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E7203"/>
              </a:solidFill>
              <a:ln>
                <a:noFill/>
              </a:ln>
              <a:effectLst/>
            </c:spPr>
            <c:extLst>
              <c:ext xmlns:c16="http://schemas.microsoft.com/office/drawing/2014/chart" uri="{C3380CC4-5D6E-409C-BE32-E72D297353CC}">
                <c16:uniqueId val="{00000016-C47B-44EF-9CBF-195CF879AA0D}"/>
              </c:ext>
            </c:extLst>
          </c:dPt>
          <c:dPt>
            <c:idx val="1"/>
            <c:invertIfNegative val="0"/>
            <c:bubble3D val="0"/>
            <c:spPr>
              <a:solidFill>
                <a:srgbClr val="E30615"/>
              </a:solidFill>
              <a:ln>
                <a:noFill/>
              </a:ln>
              <a:effectLst/>
            </c:spPr>
            <c:extLst>
              <c:ext xmlns:c16="http://schemas.microsoft.com/office/drawing/2014/chart" uri="{C3380CC4-5D6E-409C-BE32-E72D297353CC}">
                <c16:uniqueId val="{00000018-C47B-44EF-9CBF-195CF879AA0D}"/>
              </c:ext>
            </c:extLst>
          </c:dPt>
          <c:dPt>
            <c:idx val="2"/>
            <c:invertIfNegative val="0"/>
            <c:bubble3D val="0"/>
            <c:spPr>
              <a:solidFill>
                <a:srgbClr val="9CCD9A"/>
              </a:solidFill>
              <a:ln>
                <a:noFill/>
              </a:ln>
              <a:effectLst/>
            </c:spPr>
            <c:extLst>
              <c:ext xmlns:c16="http://schemas.microsoft.com/office/drawing/2014/chart" uri="{C3380CC4-5D6E-409C-BE32-E72D297353CC}">
                <c16:uniqueId val="{0000001A-C47B-44EF-9CBF-195CF879AA0D}"/>
              </c:ext>
            </c:extLst>
          </c:dPt>
          <c:dPt>
            <c:idx val="3"/>
            <c:invertIfNegative val="0"/>
            <c:bubble3D val="0"/>
            <c:spPr>
              <a:solidFill>
                <a:srgbClr val="FFCC00"/>
              </a:solidFill>
              <a:ln>
                <a:noFill/>
              </a:ln>
              <a:effectLst/>
            </c:spPr>
            <c:extLst>
              <c:ext xmlns:c16="http://schemas.microsoft.com/office/drawing/2014/chart" uri="{C3380CC4-5D6E-409C-BE32-E72D297353CC}">
                <c16:uniqueId val="{0000001C-C47B-44EF-9CBF-195CF879AA0D}"/>
              </c:ext>
            </c:extLst>
          </c:dPt>
          <c:dPt>
            <c:idx val="4"/>
            <c:invertIfNegative val="0"/>
            <c:bubble3D val="0"/>
            <c:spPr>
              <a:solidFill>
                <a:srgbClr val="09BDBD"/>
              </a:solidFill>
              <a:ln>
                <a:noFill/>
              </a:ln>
              <a:effectLst/>
            </c:spPr>
            <c:extLst>
              <c:ext xmlns:c16="http://schemas.microsoft.com/office/drawing/2014/chart" uri="{C3380CC4-5D6E-409C-BE32-E72D297353CC}">
                <c16:uniqueId val="{0000001E-C47B-44EF-9CBF-195CF879AA0D}"/>
              </c:ext>
            </c:extLst>
          </c:dPt>
          <c:dPt>
            <c:idx val="5"/>
            <c:invertIfNegative val="0"/>
            <c:bubble3D val="0"/>
            <c:spPr>
              <a:solidFill>
                <a:srgbClr val="BD09A7"/>
              </a:solidFill>
              <a:ln>
                <a:noFill/>
              </a:ln>
              <a:effectLst/>
            </c:spPr>
            <c:extLst>
              <c:ext xmlns:c16="http://schemas.microsoft.com/office/drawing/2014/chart" uri="{C3380CC4-5D6E-409C-BE32-E72D297353CC}">
                <c16:uniqueId val="{00000020-C47B-44EF-9CBF-195CF879AA0D}"/>
              </c:ext>
            </c:extLst>
          </c:dPt>
          <c:dPt>
            <c:idx val="6"/>
            <c:invertIfNegative val="0"/>
            <c:bubble3D val="0"/>
            <c:spPr>
              <a:solidFill>
                <a:srgbClr val="766ACE"/>
              </a:solidFill>
              <a:ln>
                <a:noFill/>
              </a:ln>
              <a:effectLst/>
            </c:spPr>
            <c:extLst>
              <c:ext xmlns:c16="http://schemas.microsoft.com/office/drawing/2014/chart" uri="{C3380CC4-5D6E-409C-BE32-E72D297353CC}">
                <c16:uniqueId val="{00000022-C47B-44EF-9CBF-195CF879AA0D}"/>
              </c:ext>
            </c:extLst>
          </c:dPt>
          <c:dPt>
            <c:idx val="7"/>
            <c:invertIfNegative val="0"/>
            <c:bubble3D val="0"/>
            <c:spPr>
              <a:solidFill>
                <a:srgbClr val="BCCF0F"/>
              </a:solidFill>
              <a:ln>
                <a:noFill/>
              </a:ln>
              <a:effectLst/>
            </c:spPr>
            <c:extLst>
              <c:ext xmlns:c16="http://schemas.microsoft.com/office/drawing/2014/chart" uri="{C3380CC4-5D6E-409C-BE32-E72D297353CC}">
                <c16:uniqueId val="{00000024-C47B-44EF-9CBF-195CF879AA0D}"/>
              </c:ext>
            </c:extLst>
          </c:dPt>
          <c:dPt>
            <c:idx val="8"/>
            <c:invertIfNegative val="0"/>
            <c:bubble3D val="0"/>
            <c:spPr>
              <a:solidFill>
                <a:srgbClr val="372D87"/>
              </a:solidFill>
              <a:ln>
                <a:noFill/>
              </a:ln>
              <a:effectLst/>
            </c:spPr>
            <c:extLst>
              <c:ext xmlns:c16="http://schemas.microsoft.com/office/drawing/2014/chart" uri="{C3380CC4-5D6E-409C-BE32-E72D297353CC}">
                <c16:uniqueId val="{00000026-C47B-44EF-9CBF-195CF879AA0D}"/>
              </c:ext>
            </c:extLst>
          </c:dPt>
          <c:dPt>
            <c:idx val="9"/>
            <c:invertIfNegative val="0"/>
            <c:bubble3D val="0"/>
            <c:spPr>
              <a:solidFill>
                <a:srgbClr val="0069B4"/>
              </a:solidFill>
              <a:ln>
                <a:noFill/>
              </a:ln>
              <a:effectLst/>
            </c:spPr>
            <c:extLst>
              <c:ext xmlns:c16="http://schemas.microsoft.com/office/drawing/2014/chart" uri="{C3380CC4-5D6E-409C-BE32-E72D297353CC}">
                <c16:uniqueId val="{00000028-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Sheet1!$C$2:$C$11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29-C47B-44EF-9CBF-195CF879AA0D}"/>
            </c:ext>
          </c:extLst>
        </c:ser>
        <c:dLbls>
          <c:showLegendKey val="0"/>
          <c:showVal val="0"/>
          <c:showCatName val="0"/>
          <c:showSerName val="0"/>
          <c:showPercent val="0"/>
          <c:showBubbleSize val="0"/>
        </c:dLbls>
        <c:gapWidth val="45"/>
        <c:overlap val="100"/>
        <c:axId val="23340624"/>
        <c:axId val="23328976"/>
      </c:barChart>
      <c:catAx>
        <c:axId val="233406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Headings)"/>
                <a:ea typeface="+mn-ea"/>
                <a:cs typeface="+mn-cs"/>
              </a:defRPr>
            </a:pPr>
            <a:endParaRPr lang="en-US"/>
          </a:p>
        </c:txPr>
        <c:crossAx val="23328976"/>
        <c:crosses val="autoZero"/>
        <c:auto val="1"/>
        <c:lblAlgn val="ctr"/>
        <c:lblOffset val="100"/>
        <c:noMultiLvlLbl val="0"/>
      </c:catAx>
      <c:valAx>
        <c:axId val="2332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r>
                  <a:rPr lang="en-GB" sz="1050" b="1">
                    <a:solidFill>
                      <a:schemeClr val="tx1"/>
                    </a:solidFill>
                    <a:latin typeface="Arial (Headings)"/>
                  </a:rPr>
                  <a:t>Spread of Middle 50% of Results Around the Median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40624"/>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Sheet1!$B$11:$H$11</c:f>
              <c:numCache>
                <c:formatCode>0%</c:formatCode>
                <c:ptCount val="7"/>
                <c:pt idx="0">
                  <c:v>0.55500000000000005</c:v>
                </c:pt>
                <c:pt idx="1">
                  <c:v>0.56799999999999995</c:v>
                </c:pt>
                <c:pt idx="2">
                  <c:v>0.44900000000000001</c:v>
                </c:pt>
                <c:pt idx="3">
                  <c:v>0.59399999999999997</c:v>
                </c:pt>
                <c:pt idx="4">
                  <c:v>0.59599999999999997</c:v>
                </c:pt>
                <c:pt idx="5">
                  <c:v>0.48299999999999998</c:v>
                </c:pt>
                <c:pt idx="6">
                  <c:v>0.54600000000000004</c:v>
                </c:pt>
              </c:numCache>
              <c:extLst/>
            </c:numRef>
          </c:val>
          <c:extLst>
            <c:ext xmlns:c16="http://schemas.microsoft.com/office/drawing/2014/chart" uri="{C3380CC4-5D6E-409C-BE32-E72D297353CC}">
              <c16:uniqueId val="{00000000-9F62-45A7-8DA7-712BDD890A32}"/>
            </c:ext>
          </c:extLst>
        </c:ser>
        <c:ser>
          <c:idx val="8"/>
          <c:order val="1"/>
          <c:tx>
            <c:strRef>
              <c:f>Sheet1!$A$10</c:f>
              <c:strCache>
                <c:ptCount val="1"/>
                <c:pt idx="0">
                  <c:v>BVOD</c:v>
                </c:pt>
              </c:strCache>
            </c:strRef>
          </c:tx>
          <c:spPr>
            <a:solidFill>
              <a:srgbClr val="EE720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Sheet1!$B$10:$H$10</c:f>
              <c:numCache>
                <c:formatCode>0%</c:formatCode>
                <c:ptCount val="7"/>
                <c:pt idx="0">
                  <c:v>8.6999999999999994E-2</c:v>
                </c:pt>
                <c:pt idx="1">
                  <c:v>4.7E-2</c:v>
                </c:pt>
                <c:pt idx="2">
                  <c:v>0.158</c:v>
                </c:pt>
                <c:pt idx="3">
                  <c:v>5.1999999999999998E-2</c:v>
                </c:pt>
                <c:pt idx="4">
                  <c:v>5.1999999999999998E-2</c:v>
                </c:pt>
                <c:pt idx="5">
                  <c:v>8.4000000000000005E-2</c:v>
                </c:pt>
                <c:pt idx="6">
                  <c:v>0.13600000000000001</c:v>
                </c:pt>
              </c:numCache>
              <c:extLst/>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Sheet1!$B$9:$H$9</c:f>
              <c:numCache>
                <c:formatCode>0%</c:formatCode>
                <c:ptCount val="7"/>
                <c:pt idx="0">
                  <c:v>0.11700000000000001</c:v>
                </c:pt>
                <c:pt idx="1">
                  <c:v>0.17599999999999999</c:v>
                </c:pt>
                <c:pt idx="2">
                  <c:v>0.247</c:v>
                </c:pt>
                <c:pt idx="3">
                  <c:v>2.4E-2</c:v>
                </c:pt>
                <c:pt idx="4">
                  <c:v>0.17199999999999999</c:v>
                </c:pt>
                <c:pt idx="5">
                  <c:v>0.20599999999999999</c:v>
                </c:pt>
                <c:pt idx="6">
                  <c:v>0.121</c:v>
                </c:pt>
              </c:numCache>
              <c:extLst/>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Sheet1!$B$8:$H$8</c:f>
              <c:numCache>
                <c:formatCode>0%</c:formatCode>
                <c:ptCount val="7"/>
                <c:pt idx="0">
                  <c:v>6.5000000000000002E-2</c:v>
                </c:pt>
                <c:pt idx="1">
                  <c:v>2.7E-2</c:v>
                </c:pt>
                <c:pt idx="2">
                  <c:v>3.2000000000000001E-2</c:v>
                </c:pt>
                <c:pt idx="3">
                  <c:v>7.0000000000000007E-2</c:v>
                </c:pt>
                <c:pt idx="4">
                  <c:v>4.8000000000000001E-2</c:v>
                </c:pt>
                <c:pt idx="5">
                  <c:v>7.3999999999999996E-2</c:v>
                </c:pt>
                <c:pt idx="6">
                  <c:v>7.9000000000000001E-2</c:v>
                </c:pt>
              </c:numCache>
              <c:extLst/>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Sheet1!$B$7:$H$7</c:f>
              <c:numCache>
                <c:formatCode>0%</c:formatCode>
                <c:ptCount val="7"/>
                <c:pt idx="0">
                  <c:v>8.8999999999999996E-2</c:v>
                </c:pt>
                <c:pt idx="1">
                  <c:v>8.3000000000000004E-2</c:v>
                </c:pt>
                <c:pt idx="2">
                  <c:v>5.3999999999999999E-2</c:v>
                </c:pt>
                <c:pt idx="3">
                  <c:v>8.9999999999999993E-3</c:v>
                </c:pt>
                <c:pt idx="4">
                  <c:v>7.0999999999999994E-2</c:v>
                </c:pt>
                <c:pt idx="5">
                  <c:v>7.4999999999999997E-2</c:v>
                </c:pt>
                <c:pt idx="6">
                  <c:v>4.4999999999999998E-2</c:v>
                </c:pt>
              </c:numCache>
              <c:extLst/>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1"/>
              <c:delete val="1"/>
              <c:extLst>
                <c:ext xmlns:c15="http://schemas.microsoft.com/office/drawing/2012/chart" uri="{CE6537A1-D6FC-4f65-9D91-7224C49458BB}"/>
                <c:ext xmlns:c16="http://schemas.microsoft.com/office/drawing/2014/chart" uri="{C3380CC4-5D6E-409C-BE32-E72D297353CC}">
                  <c16:uniqueId val="{00000003-50CB-49E3-BA52-A57A7150DA4C}"/>
                </c:ext>
              </c:extLst>
            </c:dLbl>
            <c:dLbl>
              <c:idx val="2"/>
              <c:delete val="1"/>
              <c:extLst>
                <c:ext xmlns:c15="http://schemas.microsoft.com/office/drawing/2012/chart" uri="{CE6537A1-D6FC-4f65-9D91-7224C49458BB}"/>
                <c:ext xmlns:c16="http://schemas.microsoft.com/office/drawing/2014/chart" uri="{C3380CC4-5D6E-409C-BE32-E72D297353CC}">
                  <c16:uniqueId val="{00000001-50CB-49E3-BA52-A57A7150DA4C}"/>
                </c:ext>
              </c:extLst>
            </c:dLbl>
            <c:dLbl>
              <c:idx val="4"/>
              <c:delete val="1"/>
              <c:extLst>
                <c:ext xmlns:c15="http://schemas.microsoft.com/office/drawing/2012/chart" uri="{CE6537A1-D6FC-4f65-9D91-7224C49458BB}"/>
                <c:ext xmlns:c16="http://schemas.microsoft.com/office/drawing/2014/chart" uri="{C3380CC4-5D6E-409C-BE32-E72D297353CC}">
                  <c16:uniqueId val="{00000005-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Sheet1!$B$2:$H$2</c:f>
              <c:numCache>
                <c:formatCode>0%</c:formatCode>
                <c:ptCount val="7"/>
                <c:pt idx="0">
                  <c:v>8.9999999999999993E-3</c:v>
                </c:pt>
                <c:pt idx="1">
                  <c:v>2.1000000000000001E-2</c:v>
                </c:pt>
                <c:pt idx="2">
                  <c:v>2E-3</c:v>
                </c:pt>
                <c:pt idx="3">
                  <c:v>7.8E-2</c:v>
                </c:pt>
                <c:pt idx="4">
                  <c:v>7.0000000000000001E-3</c:v>
                </c:pt>
                <c:pt idx="5">
                  <c:v>1.4999999999999999E-2</c:v>
                </c:pt>
                <c:pt idx="6">
                  <c:v>7.0000000000000001E-3</c:v>
                </c:pt>
              </c:numCache>
              <c:extLst/>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Sheet1!$B$6:$H$6</c:f>
              <c:numCache>
                <c:formatCode>0%</c:formatCode>
                <c:ptCount val="7"/>
                <c:pt idx="0">
                  <c:v>2.7E-2</c:v>
                </c:pt>
                <c:pt idx="1">
                  <c:v>3.5999999999999997E-2</c:v>
                </c:pt>
                <c:pt idx="2">
                  <c:v>1.4E-2</c:v>
                </c:pt>
                <c:pt idx="3">
                  <c:v>6.2E-2</c:v>
                </c:pt>
                <c:pt idx="4">
                  <c:v>2.3E-2</c:v>
                </c:pt>
                <c:pt idx="5">
                  <c:v>1.7999999999999999E-2</c:v>
                </c:pt>
                <c:pt idx="6">
                  <c:v>1.7000000000000001E-2</c:v>
                </c:pt>
              </c:numCache>
              <c:extLst/>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50CB-49E3-BA52-A57A7150DA4C}"/>
                </c:ext>
              </c:extLst>
            </c:dLbl>
            <c:dLbl>
              <c:idx val="1"/>
              <c:delete val="1"/>
              <c:extLst>
                <c:ext xmlns:c15="http://schemas.microsoft.com/office/drawing/2012/chart" uri="{CE6537A1-D6FC-4f65-9D91-7224C49458BB}"/>
                <c:ext xmlns:c16="http://schemas.microsoft.com/office/drawing/2014/chart" uri="{C3380CC4-5D6E-409C-BE32-E72D297353CC}">
                  <c16:uniqueId val="{0000000C-50CB-49E3-BA52-A57A7150DA4C}"/>
                </c:ext>
              </c:extLst>
            </c:dLbl>
            <c:dLbl>
              <c:idx val="4"/>
              <c:delete val="1"/>
              <c:extLst>
                <c:ext xmlns:c15="http://schemas.microsoft.com/office/drawing/2012/chart" uri="{CE6537A1-D6FC-4f65-9D91-7224C49458BB}"/>
                <c:ext xmlns:c16="http://schemas.microsoft.com/office/drawing/2014/chart" uri="{C3380CC4-5D6E-409C-BE32-E72D297353CC}">
                  <c16:uniqueId val="{0000000A-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8-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Sheet1!$B$4:$H$4</c:f>
              <c:numCache>
                <c:formatCode>0%</c:formatCode>
                <c:ptCount val="7"/>
                <c:pt idx="0">
                  <c:v>0.03</c:v>
                </c:pt>
                <c:pt idx="1">
                  <c:v>2.3E-2</c:v>
                </c:pt>
                <c:pt idx="2">
                  <c:v>3.5000000000000003E-2</c:v>
                </c:pt>
                <c:pt idx="3">
                  <c:v>9.6000000000000002E-2</c:v>
                </c:pt>
                <c:pt idx="4">
                  <c:v>2.4E-2</c:v>
                </c:pt>
                <c:pt idx="5">
                  <c:v>3.5000000000000003E-2</c:v>
                </c:pt>
                <c:pt idx="6">
                  <c:v>3.5000000000000003E-2</c:v>
                </c:pt>
              </c:numCache>
              <c:extLst/>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Sheet1!$B$3:$H$3</c:f>
              <c:numCache>
                <c:formatCode>0%</c:formatCode>
                <c:ptCount val="7"/>
                <c:pt idx="0">
                  <c:v>8.9999999999999993E-3</c:v>
                </c:pt>
                <c:pt idx="1">
                  <c:v>7.0000000000000001E-3</c:v>
                </c:pt>
                <c:pt idx="2">
                  <c:v>2E-3</c:v>
                </c:pt>
                <c:pt idx="3">
                  <c:v>5.0000000000000001E-3</c:v>
                </c:pt>
                <c:pt idx="4">
                  <c:v>3.0000000000000001E-3</c:v>
                </c:pt>
                <c:pt idx="5">
                  <c:v>5.0000000000000001E-3</c:v>
                </c:pt>
                <c:pt idx="6">
                  <c:v>1.0999999999999999E-2</c:v>
                </c:pt>
              </c:numCache>
              <c:extLst/>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Sheet1!$B$5:$H$5</c:f>
              <c:numCache>
                <c:formatCode>0%</c:formatCode>
                <c:ptCount val="7"/>
                <c:pt idx="0">
                  <c:v>1.2E-2</c:v>
                </c:pt>
                <c:pt idx="1">
                  <c:v>1.0999999999999999E-2</c:v>
                </c:pt>
                <c:pt idx="2">
                  <c:v>8.0000000000000002E-3</c:v>
                </c:pt>
                <c:pt idx="3">
                  <c:v>1.0999999999999999E-2</c:v>
                </c:pt>
                <c:pt idx="4">
                  <c:v>5.0000000000000001E-3</c:v>
                </c:pt>
                <c:pt idx="5">
                  <c:v>4.0000000000000001E-3</c:v>
                </c:pt>
                <c:pt idx="6">
                  <c:v>2E-3</c:v>
                </c:pt>
              </c:numCache>
              <c:extLst/>
            </c:numRef>
          </c:val>
          <c:extLst>
            <c:ext xmlns:c16="http://schemas.microsoft.com/office/drawing/2014/chart" uri="{C3380CC4-5D6E-409C-BE32-E72D297353CC}">
              <c16:uniqueId val="{0000000C-9F62-45A7-8DA7-712BDD890A32}"/>
            </c:ext>
          </c:extLst>
        </c:ser>
        <c:dLbls>
          <c:showLegendKey val="0"/>
          <c:showVal val="0"/>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3"/>
              <c:layout>
                <c:manualLayout>
                  <c:x val="4.1944813471995267E-2"/>
                  <c:y val="3.8858086990639959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Sheet1!$B$2:$B$6</c:f>
              <c:numCache>
                <c:formatCode>0.00</c:formatCode>
                <c:ptCount val="5"/>
                <c:pt idx="0" formatCode="0.0">
                  <c:v>1.1474784000000002</c:v>
                </c:pt>
                <c:pt idx="1">
                  <c:v>2.6948954865671642</c:v>
                </c:pt>
                <c:pt idx="2">
                  <c:v>0.53200000000000003</c:v>
                </c:pt>
                <c:pt idx="3" formatCode="0.0">
                  <c:v>0.15898410746548847</c:v>
                </c:pt>
                <c:pt idx="4" formatCode="0.0">
                  <c:v>5.27</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formatCode="0.0">
                  <c:v>0.53124000000000005</c:v>
                </c:pt>
                <c:pt idx="1">
                  <c:v>1.9387737313432838</c:v>
                </c:pt>
                <c:pt idx="2">
                  <c:v>0.25600000000000001</c:v>
                </c:pt>
                <c:pt idx="3" formatCode="0.0">
                  <c:v>0.08</c:v>
                </c:pt>
                <c:pt idx="4" formatCode="0.0">
                  <c:v>14.200000000000001</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Sheet1!$B$2:$B$16</c:f>
              <c:numCache>
                <c:formatCode>General</c:formatCode>
                <c:ptCount val="15"/>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Sheet1!$C$2:$C$16</c:f>
              <c:numCache>
                <c:formatCode>General</c:formatCode>
                <c:ptCount val="15"/>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Sheet1!$D$2:$D$16</c:f>
              <c:numCache>
                <c:formatCode>General</c:formatCode>
                <c:ptCount val="15"/>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Sheet1!$E$2:$E$16</c:f>
              <c:numCache>
                <c:formatCode>General</c:formatCode>
                <c:ptCount val="15"/>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Sheet1!$A$2:$A$16</c:f>
              <c:numCache>
                <c:formatCode>General</c:formatCod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numCache>
            </c:numRef>
          </c:cat>
          <c:val>
            <c:numRef>
              <c:f>Sheet1!$F$2:$F$16</c:f>
              <c:numCache>
                <c:formatCode>General</c:formatCode>
                <c:ptCount val="15"/>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5"/>
          <c:order val="0"/>
          <c:tx>
            <c:strRef>
              <c:f>Table!$D$4</c:f>
              <c:strCache>
                <c:ptCount val="1"/>
                <c:pt idx="0">
                  <c:v> Ave reach per day </c:v>
                </c:pt>
              </c:strCache>
            </c:strRef>
          </c:tx>
          <c:spPr>
            <a:solidFill>
              <a:schemeClr val="accent6">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CA10-4611-9B12-119C2D077295}"/>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CA10-4611-9B12-119C2D077295}"/>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CA10-4611-9B12-119C2D077295}"/>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CA10-4611-9B12-119C2D077295}"/>
              </c:ext>
            </c:extLst>
          </c:dPt>
          <c:dPt>
            <c:idx val="4"/>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9-CA10-4611-9B12-119C2D077295}"/>
              </c:ext>
            </c:extLst>
          </c:dPt>
          <c:dPt>
            <c:idx val="5"/>
            <c:invertIfNegative val="0"/>
            <c:bubble3D val="1"/>
            <c:spPr>
              <a:solidFill>
                <a:srgbClr val="FFC000"/>
              </a:solidFill>
              <a:ln w="25400">
                <a:noFill/>
              </a:ln>
              <a:effectLst/>
            </c:spPr>
            <c:extLst>
              <c:ext xmlns:c16="http://schemas.microsoft.com/office/drawing/2014/chart" uri="{C3380CC4-5D6E-409C-BE32-E72D297353CC}">
                <c16:uniqueId val="{0000000B-CA10-4611-9B12-119C2D077295}"/>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CA10-4611-9B12-119C2D077295}"/>
              </c:ext>
            </c:extLst>
          </c:dPt>
          <c:dPt>
            <c:idx val="7"/>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F-CA10-4611-9B12-119C2D077295}"/>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CA10-4611-9B12-119C2D077295}"/>
              </c:ext>
            </c:extLst>
          </c:dPt>
          <c:dPt>
            <c:idx val="9"/>
            <c:invertIfNegative val="0"/>
            <c:bubble3D val="1"/>
            <c:spPr>
              <a:solidFill>
                <a:schemeClr val="accent5"/>
              </a:solidFill>
              <a:ln w="25400">
                <a:noFill/>
              </a:ln>
              <a:effectLst/>
            </c:spPr>
            <c:extLst>
              <c:ext xmlns:c16="http://schemas.microsoft.com/office/drawing/2014/chart" uri="{C3380CC4-5D6E-409C-BE32-E72D297353CC}">
                <c16:uniqueId val="{00000013-CA10-4611-9B12-119C2D077295}"/>
              </c:ext>
            </c:extLst>
          </c:dPt>
          <c:dPt>
            <c:idx val="10"/>
            <c:invertIfNegative val="0"/>
            <c:bubble3D val="1"/>
            <c:spPr>
              <a:solidFill>
                <a:srgbClr val="0070C0"/>
              </a:solidFill>
              <a:ln w="25400">
                <a:noFill/>
              </a:ln>
              <a:effectLst/>
            </c:spPr>
            <c:extLst>
              <c:ext xmlns:c16="http://schemas.microsoft.com/office/drawing/2014/chart" uri="{C3380CC4-5D6E-409C-BE32-E72D297353CC}">
                <c16:uniqueId val="{00000015-CA10-4611-9B12-119C2D077295}"/>
              </c:ext>
            </c:extLst>
          </c:dPt>
          <c:xVal>
            <c:numRef>
              <c:f>Table!$C$5:$C$15</c:f>
              <c:numCache>
                <c:formatCode>[$-F400]h:mm:ss\ AM/PM</c:formatCode>
                <c:ptCount val="11"/>
                <c:pt idx="0">
                  <c:v>0.14769188342080372</c:v>
                </c:pt>
                <c:pt idx="1">
                  <c:v>8.6984902198077876E-2</c:v>
                </c:pt>
                <c:pt idx="2">
                  <c:v>7.4419575213453312E-2</c:v>
                </c:pt>
                <c:pt idx="3">
                  <c:v>5.9791826512575807E-2</c:v>
                </c:pt>
                <c:pt idx="4">
                  <c:v>7.3028166811795678E-2</c:v>
                </c:pt>
                <c:pt idx="5">
                  <c:v>3.4910529754420112E-2</c:v>
                </c:pt>
                <c:pt idx="6">
                  <c:v>7.5956876688129893E-2</c:v>
                </c:pt>
                <c:pt idx="7">
                  <c:v>6.5649984599832276E-2</c:v>
                </c:pt>
                <c:pt idx="8">
                  <c:v>9.6608181938783344E-2</c:v>
                </c:pt>
                <c:pt idx="9">
                  <c:v>1.4267809781428692E-2</c:v>
                </c:pt>
                <c:pt idx="10">
                  <c:v>5.8268243643251838E-2</c:v>
                </c:pt>
              </c:numCache>
            </c:numRef>
          </c:xVal>
          <c:yVal>
            <c:numRef>
              <c:f>Table!$D$5:$D$15</c:f>
              <c:numCache>
                <c:formatCode>_-* #,##0\ _k_r_-;\-* #,##0\ _k_r_-;_-* "-"??\ _k_r_-;_-@_-</c:formatCode>
                <c:ptCount val="11"/>
                <c:pt idx="0">
                  <c:v>31463.374301369866</c:v>
                </c:pt>
                <c:pt idx="1">
                  <c:v>25018.123920547943</c:v>
                </c:pt>
                <c:pt idx="2">
                  <c:v>12292.31945479452</c:v>
                </c:pt>
                <c:pt idx="3">
                  <c:v>4943.4138410958913</c:v>
                </c:pt>
                <c:pt idx="4">
                  <c:v>5492.2188630136989</c:v>
                </c:pt>
                <c:pt idx="5">
                  <c:v>222.74769589041094</c:v>
                </c:pt>
                <c:pt idx="6">
                  <c:v>20989.399320547946</c:v>
                </c:pt>
                <c:pt idx="7">
                  <c:v>7437.1198931506851</c:v>
                </c:pt>
                <c:pt idx="8">
                  <c:v>625.82344657534247</c:v>
                </c:pt>
                <c:pt idx="9">
                  <c:v>115.52333424657533</c:v>
                </c:pt>
                <c:pt idx="10">
                  <c:v>1289.9719424657535</c:v>
                </c:pt>
              </c:numCache>
            </c:numRef>
          </c:yVal>
          <c:bubbleSize>
            <c:numRef>
              <c:f>Table!$E$5:$E$15</c:f>
              <c:numCache>
                <c:formatCode>_-* #,##0\ _k_r_-;\-* #,##0\ _k_r_-;_-* "-"??\ _k_r_-;_-@_-</c:formatCode>
                <c:ptCount val="11"/>
                <c:pt idx="0">
                  <c:v>4652.8126027397266</c:v>
                </c:pt>
                <c:pt idx="1">
                  <c:v>2185.8093150684931</c:v>
                </c:pt>
                <c:pt idx="2">
                  <c:v>919.40986301369855</c:v>
                </c:pt>
                <c:pt idx="3">
                  <c:v>299.23260273972602</c:v>
                </c:pt>
                <c:pt idx="4">
                  <c:v>403.29232876712331</c:v>
                </c:pt>
                <c:pt idx="5">
                  <c:v>7.9243835616438352</c:v>
                </c:pt>
                <c:pt idx="6">
                  <c:v>1595.0756164383563</c:v>
                </c:pt>
                <c:pt idx="7">
                  <c:v>488.53972602739725</c:v>
                </c:pt>
                <c:pt idx="8">
                  <c:v>59.814520547945207</c:v>
                </c:pt>
                <c:pt idx="9">
                  <c:v>1.6649315068493151</c:v>
                </c:pt>
                <c:pt idx="10">
                  <c:v>75.044657534246582</c:v>
                </c:pt>
              </c:numCache>
            </c:numRef>
          </c:bubbleSize>
          <c:bubble3D val="1"/>
          <c:extLst>
            <c:ext xmlns:c16="http://schemas.microsoft.com/office/drawing/2014/chart" uri="{C3380CC4-5D6E-409C-BE32-E72D297353CC}">
              <c16:uniqueId val="{00000016-CA10-4611-9B12-119C2D077295}"/>
            </c:ext>
          </c:extLst>
        </c:ser>
        <c:dLbls>
          <c:showLegendKey val="0"/>
          <c:showVal val="0"/>
          <c:showCatName val="0"/>
          <c:showSerName val="0"/>
          <c:showPercent val="0"/>
          <c:showBubbleSize val="0"/>
        </c:dLbls>
        <c:bubbleScale val="100"/>
        <c:showNegBubbles val="0"/>
        <c:axId val="653684112"/>
        <c:axId val="1"/>
      </c:bubbleChart>
      <c:valAx>
        <c:axId val="653684112"/>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j-lt"/>
                <a:ea typeface="Calibri" panose="020F0502020204030204" pitchFamily="34" charset="0"/>
                <a:cs typeface="Calibri" panose="020F0502020204030204" pitchFamily="34" charset="0"/>
              </a:defRPr>
            </a:pPr>
            <a:endParaRPr lang="en-US"/>
          </a:p>
        </c:txPr>
        <c:crossAx val="653684112"/>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9">
    <c:autoUpdate val="0"/>
  </c:externalData>
  <c:userShapes r:id="rId10"/>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0</c:v>
                </c:pt>
                <c:pt idx="1">
                  <c:v>210455.17020190367</c:v>
                </c:pt>
                <c:pt idx="2">
                  <c:v>420910.34040380735</c:v>
                </c:pt>
                <c:pt idx="3">
                  <c:v>631365.51060571102</c:v>
                </c:pt>
                <c:pt idx="4">
                  <c:v>841820.6808076147</c:v>
                </c:pt>
                <c:pt idx="5">
                  <c:v>1052275.8510095184</c:v>
                </c:pt>
                <c:pt idx="6">
                  <c:v>1262731.021211422</c:v>
                </c:pt>
                <c:pt idx="7">
                  <c:v>1473186.1914133257</c:v>
                </c:pt>
                <c:pt idx="8">
                  <c:v>1683641.3616152294</c:v>
                </c:pt>
                <c:pt idx="9">
                  <c:v>1894096.5318171331</c:v>
                </c:pt>
                <c:pt idx="10">
                  <c:v>2104551.7020190367</c:v>
                </c:pt>
                <c:pt idx="11">
                  <c:v>2315006.8722209404</c:v>
                </c:pt>
                <c:pt idx="12">
                  <c:v>2525462.0424228441</c:v>
                </c:pt>
                <c:pt idx="13">
                  <c:v>2735917.2126247478</c:v>
                </c:pt>
                <c:pt idx="14">
                  <c:v>2946372.3828266514</c:v>
                </c:pt>
                <c:pt idx="15">
                  <c:v>3156827.5530285551</c:v>
                </c:pt>
                <c:pt idx="16">
                  <c:v>3367282.7232304588</c:v>
                </c:pt>
                <c:pt idx="17">
                  <c:v>3577737.8934323625</c:v>
                </c:pt>
                <c:pt idx="18">
                  <c:v>3788193.0636342661</c:v>
                </c:pt>
                <c:pt idx="19">
                  <c:v>3998648.2338361698</c:v>
                </c:pt>
                <c:pt idx="20">
                  <c:v>4209103.4040380735</c:v>
                </c:pt>
                <c:pt idx="21">
                  <c:v>4419558.5742399767</c:v>
                </c:pt>
                <c:pt idx="22">
                  <c:v>4630013.7444418808</c:v>
                </c:pt>
                <c:pt idx="23">
                  <c:v>4840468.914643785</c:v>
                </c:pt>
                <c:pt idx="24">
                  <c:v>5050924.0848456882</c:v>
                </c:pt>
                <c:pt idx="25">
                  <c:v>5261379.2550475914</c:v>
                </c:pt>
                <c:pt idx="26">
                  <c:v>5471834.4252494955</c:v>
                </c:pt>
                <c:pt idx="27">
                  <c:v>5682289.5954513997</c:v>
                </c:pt>
                <c:pt idx="28">
                  <c:v>5892744.7656533029</c:v>
                </c:pt>
                <c:pt idx="29">
                  <c:v>6103199.9358552061</c:v>
                </c:pt>
                <c:pt idx="30">
                  <c:v>6313655.1060571102</c:v>
                </c:pt>
                <c:pt idx="31">
                  <c:v>6524110.2762590144</c:v>
                </c:pt>
                <c:pt idx="32">
                  <c:v>6734565.4464609176</c:v>
                </c:pt>
                <c:pt idx="33">
                  <c:v>6945020.6166628208</c:v>
                </c:pt>
                <c:pt idx="34">
                  <c:v>7155475.7868647249</c:v>
                </c:pt>
                <c:pt idx="35">
                  <c:v>7365930.9570666291</c:v>
                </c:pt>
                <c:pt idx="36">
                  <c:v>7576386.1272685323</c:v>
                </c:pt>
                <c:pt idx="37">
                  <c:v>7786841.2974704355</c:v>
                </c:pt>
                <c:pt idx="38">
                  <c:v>7997296.4676723396</c:v>
                </c:pt>
                <c:pt idx="39">
                  <c:v>8207751.6378742438</c:v>
                </c:pt>
                <c:pt idx="40">
                  <c:v>8418206.808076147</c:v>
                </c:pt>
                <c:pt idx="41">
                  <c:v>8628661.9782780502</c:v>
                </c:pt>
                <c:pt idx="42">
                  <c:v>8839117.1484799534</c:v>
                </c:pt>
                <c:pt idx="43">
                  <c:v>9049572.3186818585</c:v>
                </c:pt>
                <c:pt idx="44">
                  <c:v>9260027.4888837617</c:v>
                </c:pt>
                <c:pt idx="45">
                  <c:v>9470482.6590856649</c:v>
                </c:pt>
                <c:pt idx="46">
                  <c:v>9680937.82928757</c:v>
                </c:pt>
                <c:pt idx="47">
                  <c:v>9891392.9994894732</c:v>
                </c:pt>
                <c:pt idx="48">
                  <c:v>10101848.169691376</c:v>
                </c:pt>
                <c:pt idx="49">
                  <c:v>10312303.33989328</c:v>
                </c:pt>
                <c:pt idx="50">
                  <c:v>10522758.510095183</c:v>
                </c:pt>
              </c:numCache>
            </c:numRef>
          </c:xVal>
          <c:yVal>
            <c:numRef>
              <c:f>Sheet1!$B$2:$B$52</c:f>
              <c:numCache>
                <c:formatCode>General</c:formatCode>
                <c:ptCount val="51"/>
                <c:pt idx="0">
                  <c:v>0</c:v>
                </c:pt>
                <c:pt idx="1">
                  <c:v>8.4</c:v>
                </c:pt>
                <c:pt idx="2">
                  <c:v>13.6</c:v>
                </c:pt>
                <c:pt idx="3">
                  <c:v>17.7</c:v>
                </c:pt>
                <c:pt idx="4">
                  <c:v>21.2</c:v>
                </c:pt>
                <c:pt idx="5">
                  <c:v>24.3</c:v>
                </c:pt>
                <c:pt idx="6">
                  <c:v>27</c:v>
                </c:pt>
                <c:pt idx="7">
                  <c:v>29.4</c:v>
                </c:pt>
                <c:pt idx="8">
                  <c:v>31.6</c:v>
                </c:pt>
                <c:pt idx="9">
                  <c:v>33.6</c:v>
                </c:pt>
                <c:pt idx="10">
                  <c:v>35.5</c:v>
                </c:pt>
                <c:pt idx="11">
                  <c:v>37.200000000000003</c:v>
                </c:pt>
                <c:pt idx="12">
                  <c:v>38.799999999999997</c:v>
                </c:pt>
                <c:pt idx="13">
                  <c:v>40.299999999999997</c:v>
                </c:pt>
                <c:pt idx="14">
                  <c:v>41.7</c:v>
                </c:pt>
                <c:pt idx="15">
                  <c:v>43</c:v>
                </c:pt>
                <c:pt idx="16">
                  <c:v>44.2</c:v>
                </c:pt>
                <c:pt idx="17">
                  <c:v>45.4</c:v>
                </c:pt>
                <c:pt idx="18">
                  <c:v>46.5</c:v>
                </c:pt>
                <c:pt idx="19">
                  <c:v>47.5</c:v>
                </c:pt>
                <c:pt idx="20">
                  <c:v>48.5</c:v>
                </c:pt>
                <c:pt idx="21">
                  <c:v>49.5</c:v>
                </c:pt>
                <c:pt idx="22">
                  <c:v>50.4</c:v>
                </c:pt>
                <c:pt idx="23">
                  <c:v>51.3</c:v>
                </c:pt>
                <c:pt idx="24">
                  <c:v>52.1</c:v>
                </c:pt>
                <c:pt idx="25">
                  <c:v>52.9</c:v>
                </c:pt>
                <c:pt idx="26">
                  <c:v>53.7</c:v>
                </c:pt>
                <c:pt idx="27">
                  <c:v>54.4</c:v>
                </c:pt>
                <c:pt idx="28">
                  <c:v>55.1</c:v>
                </c:pt>
                <c:pt idx="29">
                  <c:v>55.8</c:v>
                </c:pt>
                <c:pt idx="30">
                  <c:v>56.4</c:v>
                </c:pt>
                <c:pt idx="31">
                  <c:v>57.1</c:v>
                </c:pt>
                <c:pt idx="32">
                  <c:v>57.7</c:v>
                </c:pt>
                <c:pt idx="33">
                  <c:v>58.3</c:v>
                </c:pt>
                <c:pt idx="34">
                  <c:v>58.8</c:v>
                </c:pt>
                <c:pt idx="35">
                  <c:v>59.4</c:v>
                </c:pt>
                <c:pt idx="36">
                  <c:v>59.9</c:v>
                </c:pt>
                <c:pt idx="37">
                  <c:v>60.4</c:v>
                </c:pt>
                <c:pt idx="38">
                  <c:v>60.9</c:v>
                </c:pt>
                <c:pt idx="39">
                  <c:v>61.4</c:v>
                </c:pt>
                <c:pt idx="40">
                  <c:v>61.9</c:v>
                </c:pt>
                <c:pt idx="41">
                  <c:v>62.4</c:v>
                </c:pt>
                <c:pt idx="42">
                  <c:v>62.8</c:v>
                </c:pt>
                <c:pt idx="43">
                  <c:v>63.2</c:v>
                </c:pt>
                <c:pt idx="44">
                  <c:v>63.7</c:v>
                </c:pt>
                <c:pt idx="45">
                  <c:v>64.099999999999994</c:v>
                </c:pt>
                <c:pt idx="46">
                  <c:v>64.5</c:v>
                </c:pt>
                <c:pt idx="47">
                  <c:v>64.8</c:v>
                </c:pt>
                <c:pt idx="48">
                  <c:v>65.2</c:v>
                </c:pt>
                <c:pt idx="49">
                  <c:v>65.599999999999994</c:v>
                </c:pt>
                <c:pt idx="50">
                  <c:v>65.900000000000006</c:v>
                </c:pt>
              </c:numCache>
            </c:numRef>
          </c:yVal>
          <c:smooth val="0"/>
          <c:extLst>
            <c:ext xmlns:c16="http://schemas.microsoft.com/office/drawing/2014/chart" uri="{C3380CC4-5D6E-409C-BE32-E72D297353CC}">
              <c16:uniqueId val="{00000000-6E8F-485F-9602-02CAC76DCB0C}"/>
            </c:ext>
          </c:extLst>
        </c:ser>
        <c:ser>
          <c:idx val="2"/>
          <c:order val="1"/>
          <c:tx>
            <c:strRef>
              <c:f>Sheet1!$C$1</c:f>
              <c:strCache>
                <c:ptCount val="1"/>
                <c:pt idx="0">
                  <c:v> Linear TV 25% / BVOD 75%  </c:v>
                </c:pt>
              </c:strCache>
              <c:extLst xmlns:c15="http://schemas.microsoft.com/office/drawing/2012/chart"/>
            </c:strRef>
          </c:tx>
          <c:spPr>
            <a:ln w="25400" cap="rnd">
              <a:noFill/>
              <a:round/>
            </a:ln>
            <a:effectLst/>
          </c:spPr>
          <c:marker>
            <c:symbol val="circle"/>
            <c:size val="5"/>
            <c:spPr>
              <a:solidFill>
                <a:srgbClr val="E10514"/>
              </a:solidFill>
              <a:ln w="9525">
                <a:noFill/>
              </a:ln>
              <a:effectLst/>
            </c:spPr>
          </c:marker>
          <c:xVal>
            <c:numRef>
              <c:f>Sheet1!$C$2:$C$52</c:f>
              <c:numCache>
                <c:formatCode>_-"£"* #,##0_-;\-"£"* #,##0_-;_-"£"* "-"??_-;_-@_-</c:formatCode>
                <c:ptCount val="51"/>
                <c:pt idx="0">
                  <c:v>0</c:v>
                </c:pt>
                <c:pt idx="1">
                  <c:v>110214.20389662977</c:v>
                </c:pt>
                <c:pt idx="2">
                  <c:v>220428.40779325954</c:v>
                </c:pt>
                <c:pt idx="3">
                  <c:v>330642.61168988934</c:v>
                </c:pt>
                <c:pt idx="4">
                  <c:v>440856.81558651908</c:v>
                </c:pt>
                <c:pt idx="5">
                  <c:v>551071.01948314882</c:v>
                </c:pt>
                <c:pt idx="6">
                  <c:v>661285.22337977868</c:v>
                </c:pt>
                <c:pt idx="7">
                  <c:v>771499.4272764083</c:v>
                </c:pt>
                <c:pt idx="8">
                  <c:v>881713.63117303816</c:v>
                </c:pt>
                <c:pt idx="9">
                  <c:v>991927.8350696679</c:v>
                </c:pt>
                <c:pt idx="10">
                  <c:v>1102142.0389662976</c:v>
                </c:pt>
                <c:pt idx="11">
                  <c:v>1212356.2428629275</c:v>
                </c:pt>
                <c:pt idx="12">
                  <c:v>1322570.4467595574</c:v>
                </c:pt>
                <c:pt idx="13">
                  <c:v>1432784.650656187</c:v>
                </c:pt>
                <c:pt idx="14">
                  <c:v>1542998.8545528166</c:v>
                </c:pt>
                <c:pt idx="15">
                  <c:v>1653213.0584494465</c:v>
                </c:pt>
                <c:pt idx="16">
                  <c:v>1763427.2623460763</c:v>
                </c:pt>
                <c:pt idx="17">
                  <c:v>1873641.4662427059</c:v>
                </c:pt>
                <c:pt idx="18">
                  <c:v>1983855.6701393358</c:v>
                </c:pt>
                <c:pt idx="19">
                  <c:v>2094069.8740359657</c:v>
                </c:pt>
                <c:pt idx="20">
                  <c:v>2204284.0779325953</c:v>
                </c:pt>
                <c:pt idx="21">
                  <c:v>2314498.2818292249</c:v>
                </c:pt>
                <c:pt idx="22">
                  <c:v>2424712.485725855</c:v>
                </c:pt>
                <c:pt idx="23">
                  <c:v>2534926.6896224851</c:v>
                </c:pt>
                <c:pt idx="24">
                  <c:v>2645140.8935191147</c:v>
                </c:pt>
                <c:pt idx="25">
                  <c:v>2755355.0974157443</c:v>
                </c:pt>
                <c:pt idx="26">
                  <c:v>2865569.301312374</c:v>
                </c:pt>
                <c:pt idx="27">
                  <c:v>2975783.5052090036</c:v>
                </c:pt>
                <c:pt idx="28">
                  <c:v>3085997.7091056332</c:v>
                </c:pt>
                <c:pt idx="29">
                  <c:v>3196211.9130022628</c:v>
                </c:pt>
                <c:pt idx="30">
                  <c:v>3306426.1168988929</c:v>
                </c:pt>
                <c:pt idx="31">
                  <c:v>3416640.320795523</c:v>
                </c:pt>
                <c:pt idx="32">
                  <c:v>3526854.5246921526</c:v>
                </c:pt>
                <c:pt idx="33">
                  <c:v>3637068.7285887823</c:v>
                </c:pt>
                <c:pt idx="34">
                  <c:v>3747282.9324854119</c:v>
                </c:pt>
                <c:pt idx="35">
                  <c:v>3857497.136382042</c:v>
                </c:pt>
                <c:pt idx="36">
                  <c:v>3967711.3402786716</c:v>
                </c:pt>
                <c:pt idx="37">
                  <c:v>4077925.5441753012</c:v>
                </c:pt>
                <c:pt idx="38">
                  <c:v>4188139.7480719313</c:v>
                </c:pt>
                <c:pt idx="39">
                  <c:v>4298353.9519685609</c:v>
                </c:pt>
                <c:pt idx="40">
                  <c:v>4408568.1558651906</c:v>
                </c:pt>
                <c:pt idx="41">
                  <c:v>4518782.3597618202</c:v>
                </c:pt>
                <c:pt idx="42">
                  <c:v>4628996.5636584498</c:v>
                </c:pt>
                <c:pt idx="43">
                  <c:v>4739210.7675550804</c:v>
                </c:pt>
                <c:pt idx="44">
                  <c:v>4849424.97145171</c:v>
                </c:pt>
                <c:pt idx="45">
                  <c:v>4959639.1753483396</c:v>
                </c:pt>
                <c:pt idx="46">
                  <c:v>5069853.3792449702</c:v>
                </c:pt>
                <c:pt idx="47">
                  <c:v>5180067.5831415989</c:v>
                </c:pt>
                <c:pt idx="48">
                  <c:v>5290281.7870382294</c:v>
                </c:pt>
                <c:pt idx="49">
                  <c:v>5400495.9909348581</c:v>
                </c:pt>
                <c:pt idx="50">
                  <c:v>5510710.1948314887</c:v>
                </c:pt>
              </c:numCache>
              <c:extLst xmlns:c15="http://schemas.microsoft.com/office/drawing/2012/chart"/>
            </c:numRef>
          </c:xVal>
          <c:yVal>
            <c:numRef>
              <c:f>Sheet1!$D$2:$D$52</c:f>
              <c:numCache>
                <c:formatCode>General</c:formatCode>
                <c:ptCount val="51"/>
                <c:pt idx="0">
                  <c:v>0</c:v>
                </c:pt>
                <c:pt idx="1">
                  <c:v>16.7</c:v>
                </c:pt>
                <c:pt idx="2">
                  <c:v>23.3</c:v>
                </c:pt>
                <c:pt idx="3">
                  <c:v>27.8</c:v>
                </c:pt>
                <c:pt idx="4">
                  <c:v>31.4</c:v>
                </c:pt>
                <c:pt idx="5">
                  <c:v>34.299999999999997</c:v>
                </c:pt>
                <c:pt idx="6">
                  <c:v>36.700000000000003</c:v>
                </c:pt>
                <c:pt idx="7">
                  <c:v>38.9</c:v>
                </c:pt>
                <c:pt idx="8">
                  <c:v>40.799999999999997</c:v>
                </c:pt>
                <c:pt idx="9">
                  <c:v>42.5</c:v>
                </c:pt>
                <c:pt idx="10">
                  <c:v>44</c:v>
                </c:pt>
                <c:pt idx="11">
                  <c:v>45.4</c:v>
                </c:pt>
                <c:pt idx="12">
                  <c:v>46.7</c:v>
                </c:pt>
                <c:pt idx="13">
                  <c:v>47.9</c:v>
                </c:pt>
                <c:pt idx="14">
                  <c:v>49</c:v>
                </c:pt>
                <c:pt idx="15">
                  <c:v>50</c:v>
                </c:pt>
                <c:pt idx="16">
                  <c:v>51</c:v>
                </c:pt>
                <c:pt idx="17">
                  <c:v>51.9</c:v>
                </c:pt>
                <c:pt idx="18">
                  <c:v>52.8</c:v>
                </c:pt>
                <c:pt idx="19">
                  <c:v>53.6</c:v>
                </c:pt>
                <c:pt idx="20">
                  <c:v>54.3</c:v>
                </c:pt>
                <c:pt idx="21">
                  <c:v>55</c:v>
                </c:pt>
                <c:pt idx="22">
                  <c:v>55.7</c:v>
                </c:pt>
                <c:pt idx="23">
                  <c:v>56.4</c:v>
                </c:pt>
                <c:pt idx="24">
                  <c:v>57</c:v>
                </c:pt>
                <c:pt idx="25">
                  <c:v>57.6</c:v>
                </c:pt>
                <c:pt idx="26">
                  <c:v>58.2</c:v>
                </c:pt>
                <c:pt idx="27">
                  <c:v>58.7</c:v>
                </c:pt>
                <c:pt idx="28">
                  <c:v>59.2</c:v>
                </c:pt>
                <c:pt idx="29">
                  <c:v>59.7</c:v>
                </c:pt>
                <c:pt idx="30">
                  <c:v>60.2</c:v>
                </c:pt>
                <c:pt idx="31">
                  <c:v>60.7</c:v>
                </c:pt>
                <c:pt idx="32">
                  <c:v>61.2</c:v>
                </c:pt>
                <c:pt idx="33">
                  <c:v>61.6</c:v>
                </c:pt>
                <c:pt idx="34">
                  <c:v>62</c:v>
                </c:pt>
                <c:pt idx="35">
                  <c:v>62.4</c:v>
                </c:pt>
                <c:pt idx="36">
                  <c:v>62.8</c:v>
                </c:pt>
                <c:pt idx="37">
                  <c:v>63.2</c:v>
                </c:pt>
                <c:pt idx="38">
                  <c:v>63.6</c:v>
                </c:pt>
                <c:pt idx="39">
                  <c:v>63.9</c:v>
                </c:pt>
                <c:pt idx="40">
                  <c:v>64.3</c:v>
                </c:pt>
                <c:pt idx="41">
                  <c:v>64.599999999999994</c:v>
                </c:pt>
                <c:pt idx="42">
                  <c:v>65</c:v>
                </c:pt>
                <c:pt idx="43">
                  <c:v>65.3</c:v>
                </c:pt>
                <c:pt idx="44">
                  <c:v>65.599999999999994</c:v>
                </c:pt>
                <c:pt idx="45">
                  <c:v>65.900000000000006</c:v>
                </c:pt>
                <c:pt idx="46">
                  <c:v>66.2</c:v>
                </c:pt>
                <c:pt idx="47">
                  <c:v>66.5</c:v>
                </c:pt>
                <c:pt idx="48">
                  <c:v>66.8</c:v>
                </c:pt>
                <c:pt idx="49">
                  <c:v>67</c:v>
                </c:pt>
                <c:pt idx="50">
                  <c:v>67.3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1-6E8F-485F-9602-02CAC76DCB0C}"/>
            </c:ext>
          </c:extLst>
        </c:ser>
        <c:ser>
          <c:idx val="1"/>
          <c:order val="2"/>
          <c:tx>
            <c:strRef>
              <c:f>Sheet1!$E$1</c:f>
              <c:strCache>
                <c:ptCount val="1"/>
                <c:pt idx="0">
                  <c:v>100% BVOD</c:v>
                </c:pt>
              </c:strCache>
            </c:strRef>
          </c:tx>
          <c:spPr>
            <a:ln w="25400" cap="rnd">
              <a:noFill/>
              <a:round/>
            </a:ln>
            <a:effectLst/>
          </c:spPr>
          <c:marker>
            <c:symbol val="circle"/>
            <c:size val="5"/>
            <c:spPr>
              <a:solidFill>
                <a:srgbClr val="009B3C"/>
              </a:solidFill>
              <a:ln w="9525">
                <a:noFill/>
              </a:ln>
              <a:effectLst/>
            </c:spPr>
          </c:marker>
          <c:xVal>
            <c:numRef>
              <c:f>Sheet1!$E$2:$E$52</c:f>
              <c:numCache>
                <c:formatCode>_-"£"* #,##0_-;\-"£"* #,##0_-;_-"£"* "-"??_-;_-@_-</c:formatCode>
                <c:ptCount val="51"/>
                <c:pt idx="0">
                  <c:v>0</c:v>
                </c:pt>
                <c:pt idx="1">
                  <c:v>76800.548461538463</c:v>
                </c:pt>
                <c:pt idx="2">
                  <c:v>153601.09692307693</c:v>
                </c:pt>
                <c:pt idx="3">
                  <c:v>230401.6453846154</c:v>
                </c:pt>
                <c:pt idx="4">
                  <c:v>307202.19384615385</c:v>
                </c:pt>
                <c:pt idx="5">
                  <c:v>384002.7423076923</c:v>
                </c:pt>
                <c:pt idx="6">
                  <c:v>460803.29076923081</c:v>
                </c:pt>
                <c:pt idx="7">
                  <c:v>537603.8392307692</c:v>
                </c:pt>
                <c:pt idx="8">
                  <c:v>614404.3876923077</c:v>
                </c:pt>
                <c:pt idx="9">
                  <c:v>691204.93615384621</c:v>
                </c:pt>
                <c:pt idx="10">
                  <c:v>768005.4846153846</c:v>
                </c:pt>
                <c:pt idx="11">
                  <c:v>844806.03307692311</c:v>
                </c:pt>
                <c:pt idx="12">
                  <c:v>921606.58153846161</c:v>
                </c:pt>
                <c:pt idx="13">
                  <c:v>998407.13</c:v>
                </c:pt>
                <c:pt idx="14">
                  <c:v>1075207.6784615384</c:v>
                </c:pt>
                <c:pt idx="15">
                  <c:v>1152008.2269230769</c:v>
                </c:pt>
                <c:pt idx="16">
                  <c:v>1228808.7753846154</c:v>
                </c:pt>
                <c:pt idx="17">
                  <c:v>1305609.3238461539</c:v>
                </c:pt>
                <c:pt idx="18">
                  <c:v>1382409.8723076924</c:v>
                </c:pt>
                <c:pt idx="19">
                  <c:v>1459210.4207692309</c:v>
                </c:pt>
                <c:pt idx="20">
                  <c:v>1536010.9692307692</c:v>
                </c:pt>
                <c:pt idx="21">
                  <c:v>1612811.5176923077</c:v>
                </c:pt>
                <c:pt idx="22">
                  <c:v>1689612.0661538462</c:v>
                </c:pt>
                <c:pt idx="23">
                  <c:v>1766412.6146153847</c:v>
                </c:pt>
                <c:pt idx="24">
                  <c:v>1843213.1630769232</c:v>
                </c:pt>
                <c:pt idx="25">
                  <c:v>1920013.7115384617</c:v>
                </c:pt>
                <c:pt idx="26">
                  <c:v>1996814.26</c:v>
                </c:pt>
                <c:pt idx="27">
                  <c:v>2073614.8084615385</c:v>
                </c:pt>
                <c:pt idx="28">
                  <c:v>2150415.3569230768</c:v>
                </c:pt>
                <c:pt idx="29">
                  <c:v>2227215.9053846155</c:v>
                </c:pt>
                <c:pt idx="30">
                  <c:v>2304016.4538461538</c:v>
                </c:pt>
                <c:pt idx="31">
                  <c:v>2380817.0023076925</c:v>
                </c:pt>
                <c:pt idx="32">
                  <c:v>2457617.5507692308</c:v>
                </c:pt>
                <c:pt idx="33">
                  <c:v>2534418.0992307696</c:v>
                </c:pt>
                <c:pt idx="34">
                  <c:v>2611218.6476923078</c:v>
                </c:pt>
                <c:pt idx="35">
                  <c:v>2688019.1961538461</c:v>
                </c:pt>
                <c:pt idx="36">
                  <c:v>2764819.7446153848</c:v>
                </c:pt>
                <c:pt idx="37">
                  <c:v>2841620.2930769231</c:v>
                </c:pt>
                <c:pt idx="38">
                  <c:v>2918420.8415384619</c:v>
                </c:pt>
                <c:pt idx="39">
                  <c:v>2995221.39</c:v>
                </c:pt>
                <c:pt idx="40">
                  <c:v>3072021.9384615384</c:v>
                </c:pt>
                <c:pt idx="41">
                  <c:v>3148822.4869230771</c:v>
                </c:pt>
                <c:pt idx="42">
                  <c:v>3225623.0353846154</c:v>
                </c:pt>
                <c:pt idx="43">
                  <c:v>3302423.5838461542</c:v>
                </c:pt>
                <c:pt idx="44">
                  <c:v>3379224.1323076924</c:v>
                </c:pt>
                <c:pt idx="45">
                  <c:v>3456024.6807692307</c:v>
                </c:pt>
                <c:pt idx="46">
                  <c:v>3532825.2292307694</c:v>
                </c:pt>
                <c:pt idx="47">
                  <c:v>3609625.7776923077</c:v>
                </c:pt>
                <c:pt idx="48">
                  <c:v>3686426.3261538465</c:v>
                </c:pt>
                <c:pt idx="49">
                  <c:v>3763226.8746153847</c:v>
                </c:pt>
                <c:pt idx="50">
                  <c:v>3840027.4230769235</c:v>
                </c:pt>
              </c:numCache>
            </c:numRef>
          </c:xVal>
          <c:yVal>
            <c:numRef>
              <c:f>Sheet1!$F$2:$F$52</c:f>
              <c:numCache>
                <c:formatCode>General</c:formatCode>
                <c:ptCount val="51"/>
                <c:pt idx="0">
                  <c:v>0</c:v>
                </c:pt>
                <c:pt idx="1">
                  <c:v>18.600000000000001</c:v>
                </c:pt>
                <c:pt idx="2">
                  <c:v>23.2</c:v>
                </c:pt>
                <c:pt idx="3">
                  <c:v>26.3</c:v>
                </c:pt>
                <c:pt idx="4">
                  <c:v>28.6</c:v>
                </c:pt>
                <c:pt idx="5">
                  <c:v>30.5</c:v>
                </c:pt>
                <c:pt idx="6">
                  <c:v>32.1</c:v>
                </c:pt>
                <c:pt idx="7">
                  <c:v>33.5</c:v>
                </c:pt>
                <c:pt idx="8">
                  <c:v>34.700000000000003</c:v>
                </c:pt>
                <c:pt idx="9">
                  <c:v>35.799999999999997</c:v>
                </c:pt>
                <c:pt idx="10">
                  <c:v>36.799999999999997</c:v>
                </c:pt>
                <c:pt idx="11">
                  <c:v>37.700000000000003</c:v>
                </c:pt>
                <c:pt idx="12">
                  <c:v>38.6</c:v>
                </c:pt>
                <c:pt idx="13">
                  <c:v>39.299999999999997</c:v>
                </c:pt>
                <c:pt idx="14">
                  <c:v>40.1</c:v>
                </c:pt>
                <c:pt idx="15">
                  <c:v>40.700000000000003</c:v>
                </c:pt>
                <c:pt idx="16">
                  <c:v>41.4</c:v>
                </c:pt>
                <c:pt idx="17">
                  <c:v>42</c:v>
                </c:pt>
                <c:pt idx="18">
                  <c:v>42.6</c:v>
                </c:pt>
                <c:pt idx="19">
                  <c:v>43.1</c:v>
                </c:pt>
                <c:pt idx="20">
                  <c:v>43.6</c:v>
                </c:pt>
                <c:pt idx="21">
                  <c:v>44.1</c:v>
                </c:pt>
                <c:pt idx="22">
                  <c:v>44.6</c:v>
                </c:pt>
                <c:pt idx="23">
                  <c:v>45</c:v>
                </c:pt>
                <c:pt idx="24">
                  <c:v>45.5</c:v>
                </c:pt>
                <c:pt idx="25">
                  <c:v>45.9</c:v>
                </c:pt>
                <c:pt idx="26">
                  <c:v>46.3</c:v>
                </c:pt>
                <c:pt idx="27">
                  <c:v>46.7</c:v>
                </c:pt>
                <c:pt idx="28">
                  <c:v>47</c:v>
                </c:pt>
                <c:pt idx="29">
                  <c:v>47.4</c:v>
                </c:pt>
                <c:pt idx="30">
                  <c:v>47.7</c:v>
                </c:pt>
                <c:pt idx="31">
                  <c:v>48.1</c:v>
                </c:pt>
                <c:pt idx="32">
                  <c:v>48.4</c:v>
                </c:pt>
                <c:pt idx="33">
                  <c:v>48.7</c:v>
                </c:pt>
                <c:pt idx="34">
                  <c:v>49</c:v>
                </c:pt>
                <c:pt idx="35">
                  <c:v>49.3</c:v>
                </c:pt>
                <c:pt idx="36">
                  <c:v>49.6</c:v>
                </c:pt>
                <c:pt idx="37">
                  <c:v>49.9</c:v>
                </c:pt>
                <c:pt idx="38">
                  <c:v>50.2</c:v>
                </c:pt>
                <c:pt idx="39">
                  <c:v>50.4</c:v>
                </c:pt>
                <c:pt idx="40">
                  <c:v>50.7</c:v>
                </c:pt>
                <c:pt idx="41">
                  <c:v>50.9</c:v>
                </c:pt>
                <c:pt idx="42">
                  <c:v>51.2</c:v>
                </c:pt>
                <c:pt idx="43">
                  <c:v>51.4</c:v>
                </c:pt>
                <c:pt idx="44">
                  <c:v>51.7</c:v>
                </c:pt>
                <c:pt idx="45">
                  <c:v>51.9</c:v>
                </c:pt>
                <c:pt idx="46">
                  <c:v>52.1</c:v>
                </c:pt>
                <c:pt idx="47">
                  <c:v>52.3</c:v>
                </c:pt>
                <c:pt idx="48">
                  <c:v>52.6</c:v>
                </c:pt>
                <c:pt idx="49">
                  <c:v>52.8</c:v>
                </c:pt>
                <c:pt idx="50">
                  <c:v>53</c:v>
                </c:pt>
              </c:numCache>
            </c:numRef>
          </c:yVal>
          <c:smooth val="0"/>
          <c:extLst>
            <c:ext xmlns:c16="http://schemas.microsoft.com/office/drawing/2014/chart" uri="{C3380CC4-5D6E-409C-BE32-E72D297353CC}">
              <c16:uniqueId val="{00000002-6E8F-485F-9602-02CAC76DCB0C}"/>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267342592592595"/>
              <c:y val="0.9505962962962962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391333333333338"/>
          <c:y val="0.54970949074074071"/>
          <c:w val="0.25498203703703703"/>
          <c:h val="0.19514351851851855"/>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79221981944606E-2"/>
          <c:y val="5.7140545787940901E-2"/>
          <c:w val="0.91250410857222142"/>
          <c:h val="0.82007361665408263"/>
        </c:manualLayout>
      </c:layout>
      <c:barChart>
        <c:barDir val="col"/>
        <c:grouping val="clustered"/>
        <c:varyColors val="0"/>
        <c:ser>
          <c:idx val="0"/>
          <c:order val="0"/>
          <c:tx>
            <c:strRef>
              <c:f>Sheet1!$B$1</c:f>
              <c:strCache>
                <c:ptCount val="1"/>
                <c:pt idx="0">
                  <c:v> Series 1 </c:v>
                </c:pt>
              </c:strCache>
            </c:strRef>
          </c:tx>
          <c:spPr>
            <a:solidFill>
              <a:schemeClr val="accent1"/>
            </a:solidFill>
            <a:ln>
              <a:noFill/>
            </a:ln>
            <a:effectLst/>
          </c:spPr>
          <c:invertIfNegative val="0"/>
          <c:cat>
            <c:strRef>
              <c:f>Sheet1!$A$2:$A$11</c:f>
              <c:strCache>
                <c:ptCount val="10"/>
                <c:pt idx="0">
                  <c:v>Procter &amp; Gamble Ltd</c:v>
                </c:pt>
                <c:pt idx="1">
                  <c:v>Unilever Uk Ltd</c:v>
                </c:pt>
                <c:pt idx="2">
                  <c:v>Nestle</c:v>
                </c:pt>
                <c:pt idx="3">
                  <c:v>Mondelez Uk Ltd</c:v>
                </c:pt>
                <c:pt idx="4">
                  <c:v>Nissan Motor Gb Ltd</c:v>
                </c:pt>
                <c:pt idx="5">
                  <c:v>Colgate Palmolive Ltd</c:v>
                </c:pt>
                <c:pt idx="6">
                  <c:v>Premier Foods Ltd</c:v>
                </c:pt>
                <c:pt idx="7">
                  <c:v>Reckitt</c:v>
                </c:pt>
                <c:pt idx="8">
                  <c:v>Mars Wrigley</c:v>
                </c:pt>
                <c:pt idx="9">
                  <c:v>P&amp;o Cruises Plc</c:v>
                </c:pt>
              </c:strCache>
            </c:strRef>
          </c:cat>
          <c:val>
            <c:numRef>
              <c:f>Sheet1!$B$2:$B$11</c:f>
              <c:numCache>
                <c:formatCode>_("£"* #,##0_);_("£"* \(#,##0\);_("£"* "-"_);_(@_)</c:formatCode>
                <c:ptCount val="10"/>
                <c:pt idx="0">
                  <c:v>30.48583</c:v>
                </c:pt>
                <c:pt idx="1">
                  <c:v>17.098040999999998</c:v>
                </c:pt>
                <c:pt idx="2">
                  <c:v>16.852122999999999</c:v>
                </c:pt>
                <c:pt idx="3">
                  <c:v>12.050694</c:v>
                </c:pt>
                <c:pt idx="4">
                  <c:v>12.027089</c:v>
                </c:pt>
                <c:pt idx="5">
                  <c:v>10.328049999999999</c:v>
                </c:pt>
                <c:pt idx="6">
                  <c:v>10.271611</c:v>
                </c:pt>
                <c:pt idx="7">
                  <c:v>10.119173</c:v>
                </c:pt>
                <c:pt idx="8">
                  <c:v>7.0200060000000004</c:v>
                </c:pt>
                <c:pt idx="9">
                  <c:v>6.7265620000000004</c:v>
                </c:pt>
              </c:numCache>
            </c:numRef>
          </c:val>
          <c:extLst>
            <c:ext xmlns:c16="http://schemas.microsoft.com/office/drawing/2014/chart" uri="{C3380CC4-5D6E-409C-BE32-E72D297353CC}">
              <c16:uniqueId val="{00000000-747B-40A1-B03A-8C8D28E5B0D0}"/>
            </c:ext>
          </c:extLst>
        </c:ser>
        <c:dLbls>
          <c:showLegendKey val="0"/>
          <c:showVal val="0"/>
          <c:showCatName val="0"/>
          <c:showSerName val="0"/>
          <c:showPercent val="0"/>
          <c:showBubbleSize val="0"/>
        </c:dLbls>
        <c:gapWidth val="37"/>
        <c:overlap val="-27"/>
        <c:axId val="680239680"/>
        <c:axId val="1598252448"/>
      </c:barChart>
      <c:catAx>
        <c:axId val="6802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98252448"/>
        <c:crosses val="autoZero"/>
        <c:auto val="1"/>
        <c:lblAlgn val="ctr"/>
        <c:lblOffset val="100"/>
        <c:noMultiLvlLbl val="0"/>
      </c:catAx>
      <c:valAx>
        <c:axId val="1598252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CHANGE</a:t>
                </a:r>
                <a:r>
                  <a:rPr lang="en-GB" baseline="0"/>
                  <a:t> IN SPEND YOY (£M)</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239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3-A20F-4F3B-AB9A-F8712247A4B0}"/>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A20F-4F3B-AB9A-F8712247A4B0}"/>
              </c:ext>
            </c:extLst>
          </c:dPt>
          <c:xVal>
            <c:numRef>
              <c:f>Sheet1!$A$2:$A$7</c:f>
              <c:numCache>
                <c:formatCode>General</c:formatCode>
                <c:ptCount val="6"/>
                <c:pt idx="0" formatCode="0%">
                  <c:v>0.37</c:v>
                </c:pt>
                <c:pt idx="2" formatCode="0%">
                  <c:v>0.28000000000000003</c:v>
                </c:pt>
                <c:pt idx="3" formatCode="0%">
                  <c:v>0.11</c:v>
                </c:pt>
                <c:pt idx="4" formatCode="0%">
                  <c:v>0.3</c:v>
                </c:pt>
                <c:pt idx="5" formatCode="0%">
                  <c:v>0.12</c:v>
                </c:pt>
              </c:numCache>
            </c:numRef>
          </c:xVal>
          <c:yVal>
            <c:numRef>
              <c:f>Sheet1!$B$2:$B$7</c:f>
              <c:numCache>
                <c:formatCode>General</c:formatCode>
                <c:ptCount val="6"/>
                <c:pt idx="0" formatCode="0%">
                  <c:v>0.89</c:v>
                </c:pt>
                <c:pt idx="2" formatCode="0%">
                  <c:v>0.44</c:v>
                </c:pt>
                <c:pt idx="3" formatCode="0%">
                  <c:v>0.72</c:v>
                </c:pt>
                <c:pt idx="4" formatCode="0%">
                  <c:v>0.68</c:v>
                </c:pt>
                <c:pt idx="5" formatCode="0%">
                  <c:v>0.35</c:v>
                </c:pt>
              </c:numCache>
            </c:numRef>
          </c:yVal>
          <c:bubbleSize>
            <c:numRef>
              <c:f>Sheet1!$C$2:$C$7</c:f>
              <c:numCache>
                <c:formatCode>General</c:formatCode>
                <c:ptCount val="6"/>
                <c:pt idx="0" formatCode="0%">
                  <c:v>0.28000000000000003</c:v>
                </c:pt>
                <c:pt idx="2" formatCode="0%">
                  <c:v>0.06</c:v>
                </c:pt>
                <c:pt idx="3" formatCode="0%">
                  <c:v>0.02</c:v>
                </c:pt>
                <c:pt idx="4" formatCode="0%">
                  <c:v>0.03</c:v>
                </c:pt>
                <c:pt idx="5" formatCode="0%">
                  <c:v>0.04</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in val="0.1"/>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0.5"/>
        <c:crossBetween val="midCat"/>
      </c:valAx>
      <c:valAx>
        <c:axId val="1586456096"/>
        <c:scaling>
          <c:orientation val="minMax"/>
          <c:max val="1"/>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27"/>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38515504452238E-2"/>
          <c:y val="2.8310384763865656E-2"/>
          <c:w val="0.95623130456486383"/>
          <c:h val="0.94337923047226868"/>
        </c:manualLayout>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extLst>
              <c:ext xmlns:c16="http://schemas.microsoft.com/office/drawing/2014/chart" uri="{C3380CC4-5D6E-409C-BE32-E72D297353CC}">
                <c16:uniqueId val="{00000003-A20F-4F3B-AB9A-F8712247A4B0}"/>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AD1F-4CB0-BACC-C6F6BB0D3EA2}"/>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A20F-4F3B-AB9A-F8712247A4B0}"/>
              </c:ext>
            </c:extLst>
          </c:dPt>
          <c:dPt>
            <c:idx val="6"/>
            <c:invertIfNegative val="0"/>
            <c:bubble3D val="0"/>
            <c:extLst>
              <c:ext xmlns:c16="http://schemas.microsoft.com/office/drawing/2014/chart" uri="{C3380CC4-5D6E-409C-BE32-E72D297353CC}">
                <c16:uniqueId val="{00000002-A20F-4F3B-AB9A-F8712247A4B0}"/>
              </c:ext>
            </c:extLst>
          </c:dPt>
          <c:xVal>
            <c:numRef>
              <c:f>Sheet1!$A$2:$A$7</c:f>
              <c:numCache>
                <c:formatCode>0%</c:formatCode>
                <c:ptCount val="6"/>
                <c:pt idx="0">
                  <c:v>0.47</c:v>
                </c:pt>
                <c:pt idx="1">
                  <c:v>0.09</c:v>
                </c:pt>
                <c:pt idx="2">
                  <c:v>0.17</c:v>
                </c:pt>
                <c:pt idx="4">
                  <c:v>0.1</c:v>
                </c:pt>
                <c:pt idx="5">
                  <c:v>0.03</c:v>
                </c:pt>
              </c:numCache>
            </c:numRef>
          </c:xVal>
          <c:yVal>
            <c:numRef>
              <c:f>Sheet1!$B$2:$B$7</c:f>
              <c:numCache>
                <c:formatCode>0</c:formatCode>
                <c:ptCount val="6"/>
                <c:pt idx="0">
                  <c:v>8.6999999999999993</c:v>
                </c:pt>
                <c:pt idx="1">
                  <c:v>2.8</c:v>
                </c:pt>
                <c:pt idx="2">
                  <c:v>1.7</c:v>
                </c:pt>
                <c:pt idx="4">
                  <c:v>3.9</c:v>
                </c:pt>
                <c:pt idx="5">
                  <c:v>1.3</c:v>
                </c:pt>
              </c:numCache>
            </c:numRef>
          </c:yVal>
          <c:bubbleSize>
            <c:numRef>
              <c:f>Sheet1!$C$2:$C$7</c:f>
              <c:numCache>
                <c:formatCode>0%</c:formatCode>
                <c:ptCount val="6"/>
                <c:pt idx="0">
                  <c:v>2.0299999999999999E-2</c:v>
                </c:pt>
                <c:pt idx="1">
                  <c:v>1.03E-2</c:v>
                </c:pt>
                <c:pt idx="2">
                  <c:v>1.29E-2</c:v>
                </c:pt>
                <c:pt idx="4">
                  <c:v>9.5999999999999992E-3</c:v>
                </c:pt>
                <c:pt idx="5">
                  <c:v>1.2E-2</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in val="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5"/>
        <c:crossBetween val="midCat"/>
      </c:valAx>
      <c:valAx>
        <c:axId val="1586456096"/>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2"/>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38515504452238E-2"/>
          <c:y val="2.8310384763865656E-2"/>
          <c:w val="0.95623130456486383"/>
          <c:h val="0.94337923047226868"/>
        </c:manualLayout>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extLst>
              <c:ext xmlns:c16="http://schemas.microsoft.com/office/drawing/2014/chart" uri="{C3380CC4-5D6E-409C-BE32-E72D297353CC}">
                <c16:uniqueId val="{00000003-A20F-4F3B-AB9A-F8712247A4B0}"/>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AD1F-4CB0-BACC-C6F6BB0D3EA2}"/>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A20F-4F3B-AB9A-F8712247A4B0}"/>
              </c:ext>
            </c:extLst>
          </c:dPt>
          <c:dPt>
            <c:idx val="6"/>
            <c:invertIfNegative val="0"/>
            <c:bubble3D val="0"/>
            <c:extLst>
              <c:ext xmlns:c16="http://schemas.microsoft.com/office/drawing/2014/chart" uri="{C3380CC4-5D6E-409C-BE32-E72D297353CC}">
                <c16:uniqueId val="{00000002-A20F-4F3B-AB9A-F8712247A4B0}"/>
              </c:ext>
            </c:extLst>
          </c:dPt>
          <c:xVal>
            <c:numRef>
              <c:f>Sheet1!$A$2:$A$7</c:f>
              <c:numCache>
                <c:formatCode>0%</c:formatCode>
                <c:ptCount val="6"/>
                <c:pt idx="0">
                  <c:v>0.89</c:v>
                </c:pt>
                <c:pt idx="1">
                  <c:v>0.53</c:v>
                </c:pt>
                <c:pt idx="2">
                  <c:v>0.72299999999999998</c:v>
                </c:pt>
                <c:pt idx="4">
                  <c:v>0.34499999999999997</c:v>
                </c:pt>
                <c:pt idx="5">
                  <c:v>0.94</c:v>
                </c:pt>
              </c:numCache>
            </c:numRef>
          </c:xVal>
          <c:yVal>
            <c:numRef>
              <c:f>Sheet1!$B$2:$B$7</c:f>
              <c:numCache>
                <c:formatCode>_("£"* #,##0.00_);_("£"* \(#,##0.00\);_("£"* "-"??_);_(@_)</c:formatCode>
                <c:ptCount val="6"/>
                <c:pt idx="0">
                  <c:v>1.7</c:v>
                </c:pt>
                <c:pt idx="1">
                  <c:v>8.09</c:v>
                </c:pt>
                <c:pt idx="2">
                  <c:v>5.58</c:v>
                </c:pt>
                <c:pt idx="4">
                  <c:v>2.33</c:v>
                </c:pt>
                <c:pt idx="5">
                  <c:v>4.8899999999999997</c:v>
                </c:pt>
              </c:numCache>
            </c:numRef>
          </c:yVal>
          <c:bubbleSize>
            <c:numRef>
              <c:f>Sheet1!$C$2:$C$7</c:f>
              <c:numCache>
                <c:formatCode>0.0</c:formatCode>
                <c:ptCount val="6"/>
                <c:pt idx="0">
                  <c:v>1.36</c:v>
                </c:pt>
                <c:pt idx="1">
                  <c:v>1.0900000000000001</c:v>
                </c:pt>
                <c:pt idx="2">
                  <c:v>0.92</c:v>
                </c:pt>
                <c:pt idx="4">
                  <c:v>0.77</c:v>
                </c:pt>
                <c:pt idx="5">
                  <c:v>0.72</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ax val="1"/>
          <c:min val="0"/>
        </c:scaling>
        <c:delete val="0"/>
        <c:axPos val="t"/>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5"/>
        <c:crossBetween val="midCat"/>
      </c:valAx>
      <c:valAx>
        <c:axId val="1586456096"/>
        <c:scaling>
          <c:orientation val="maxMin"/>
        </c:scaling>
        <c:delete val="0"/>
        <c:axPos val="l"/>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5"/>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17.566666666666666</c:v>
                </c:pt>
                <c:pt idx="1">
                  <c:v>22.262074999999999</c:v>
                </c:pt>
                <c:pt idx="2">
                  <c:v>120.12874166666667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15.600000000000001</c:v>
                </c:pt>
                <c:pt idx="1">
                  <c:v>11.121283333333334</c:v>
                </c:pt>
                <c:pt idx="2">
                  <c:v>37.937950000000008</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2-FFC8-4F4E-9A70-7A2640BC6F39}"/>
              </c:ext>
            </c:extLst>
          </c:dPt>
          <c:dPt>
            <c:idx val="8"/>
            <c:bubble3D val="0"/>
            <c:spPr>
              <a:solidFill>
                <a:srgbClr val="C00000"/>
              </a:solidFill>
              <a:ln w="19050">
                <a:solidFill>
                  <a:schemeClr val="lt1"/>
                </a:solidFill>
              </a:ln>
              <a:effectLst/>
            </c:spPr>
            <c:extLst>
              <c:ext xmlns:c16="http://schemas.microsoft.com/office/drawing/2014/chart" uri="{C3380CC4-5D6E-409C-BE32-E72D297353CC}">
                <c16:uniqueId val="{00000001-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dLbl>
              <c:idx val="8"/>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YouTube</c:v>
                </c:pt>
                <c:pt idx="1">
                  <c:v>Other AVOD/SVOD</c:v>
                </c:pt>
                <c:pt idx="2">
                  <c:v>Apple TV+</c:v>
                </c:pt>
                <c:pt idx="3">
                  <c:v>Paramount +</c:v>
                </c:pt>
                <c:pt idx="4">
                  <c:v>Amazon</c:v>
                </c:pt>
                <c:pt idx="5">
                  <c:v>Disney+</c:v>
                </c:pt>
                <c:pt idx="6">
                  <c:v>Netflix</c:v>
                </c:pt>
                <c:pt idx="7">
                  <c:v>Broadcaster VOD</c:v>
                </c:pt>
                <c:pt idx="8">
                  <c:v>Linear TV</c:v>
                </c:pt>
              </c:strCache>
            </c:strRef>
          </c:cat>
          <c:val>
            <c:numRef>
              <c:f>Sheet1!$B$2:$B$10</c:f>
              <c:numCache>
                <c:formatCode>h:mm:ss</c:formatCode>
                <c:ptCount val="9"/>
                <c:pt idx="0">
                  <c:v>7.0601851851851841E-3</c:v>
                </c:pt>
                <c:pt idx="1">
                  <c:v>1.7361111111111112E-4</c:v>
                </c:pt>
                <c:pt idx="2">
                  <c:v>3.7037037037037035E-4</c:v>
                </c:pt>
                <c:pt idx="3">
                  <c:v>5.7870370370370378E-4</c:v>
                </c:pt>
                <c:pt idx="4">
                  <c:v>4.1203703703703706E-3</c:v>
                </c:pt>
                <c:pt idx="5">
                  <c:v>5.0115740740740737E-3</c:v>
                </c:pt>
                <c:pt idx="6">
                  <c:v>1.2060185185185186E-2</c:v>
                </c:pt>
                <c:pt idx="7">
                  <c:v>1.3287037037037036E-2</c:v>
                </c:pt>
                <c:pt idx="8">
                  <c:v>0.10612268518518519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71285527038618335"/>
          <c:y val="0.20590584552531513"/>
          <c:w val="0.24736504785127073"/>
          <c:h val="0.62154017334081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0.15622</cdr:x>
      <cdr:y>0.09005</cdr:y>
    </cdr:from>
    <cdr:to>
      <cdr:x>0.26331</cdr:x>
      <cdr:y>0.13204</cdr:y>
    </cdr:to>
    <cdr:sp macro="" textlink="">
      <cdr:nvSpPr>
        <cdr:cNvPr id="2" name="TextBox 1"/>
        <cdr:cNvSpPr txBox="1"/>
      </cdr:nvSpPr>
      <cdr:spPr>
        <a:xfrm xmlns:a="http://schemas.openxmlformats.org/drawingml/2006/main">
          <a:off x="1451536" y="545727"/>
          <a:ext cx="994996" cy="2545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GB" sz="1100" b="1" dirty="0">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18/10/2024</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18/10/2024</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a:t>
            </a:r>
            <a:r>
              <a:rPr lang="en-GB" sz="1300" dirty="0" err="1"/>
              <a:t>nickable</a:t>
            </a:r>
            <a:r>
              <a:rPr lang="en-GB" sz="1300" dirty="0"/>
              <a:t>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Cover 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a:solidFill>
                  <a:srgbClr val="000000"/>
                </a:solidFill>
                <a:latin typeface="Founders Grotesk Bold"/>
              </a:rPr>
              <a:t>BVOD is vital to different audiences </a:t>
            </a:r>
            <a:endParaRPr lang="en-GB" sz="1800" b="0" i="0" u="none" strike="noStrike" baseline="0">
              <a:solidFill>
                <a:srgbClr val="000000"/>
              </a:solidFill>
              <a:latin typeface="Founders Grotesk Bold"/>
            </a:endParaRPr>
          </a:p>
          <a:p>
            <a:r>
              <a:rPr lang="en-GB" sz="1800" b="0" i="0" u="none" strike="noStrike" baseline="0">
                <a:solidFill>
                  <a:srgbClr val="000000"/>
                </a:solidFill>
                <a:latin typeface="Founders Grotesk Regular"/>
              </a:rPr>
              <a:t>Breaking down broadcaster TV into the different ways reveals the increasingly important role of BVOD for 16-34, now 24% of all broadcaster TV viewing. </a:t>
            </a:r>
          </a:p>
          <a:p>
            <a:endParaRPr lang="en-GB" sz="1800" b="0" i="0" u="none" strike="noStrike" baseline="0">
              <a:solidFill>
                <a:srgbClr val="000000"/>
              </a:solidFill>
              <a:latin typeface="Founders Grotesk Regular"/>
            </a:endParaRPr>
          </a:p>
          <a:p>
            <a:r>
              <a:rPr lang="en-GB" sz="1800" b="0" i="0" u="none" strike="noStrike" baseline="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UK original content dominates the top 30 series of 2023.</a:t>
            </a:r>
          </a:p>
        </p:txBody>
      </p:sp>
      <p:sp>
        <p:nvSpPr>
          <p:cNvPr id="4" name="Slide Number Placeholder 3"/>
          <p:cNvSpPr>
            <a:spLocks noGrp="1"/>
          </p:cNvSpPr>
          <p:nvPr>
            <p:ph type="sldNum" sz="quarter" idx="5"/>
          </p:nvPr>
        </p:nvSpPr>
        <p:spPr/>
        <p:txBody>
          <a:bodyPr/>
          <a:lstStyle/>
          <a:p>
            <a:fld id="{4639CACF-CA70-446E-A87E-F1B38C1B6C21}" type="slidenum">
              <a:rPr lang="en-GB" smtClean="0"/>
              <a:t>12</a:t>
            </a:fld>
            <a:endParaRPr lang="en-GB"/>
          </a:p>
        </p:txBody>
      </p:sp>
    </p:spTree>
    <p:extLst>
      <p:ext uri="{BB962C8B-B14F-4D97-AF65-F5344CB8AC3E}">
        <p14:creationId xmlns:p14="http://schemas.microsoft.com/office/powerpoint/2010/main" val="296610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Looking at the breakdown of TV set viewing, to provide a bit more granularity, professionally produced content takes up the vast majority of time.  </a:t>
            </a:r>
          </a:p>
          <a:p>
            <a:endParaRPr lang="en-GB"/>
          </a:p>
          <a:p>
            <a:r>
              <a:rPr lang="en-GB"/>
              <a:t>71% is linear TV, 9% is BVOD, 15% is SVOD and 5% is YouTube.  The emerging AVOD players, Samsung, </a:t>
            </a:r>
            <a:r>
              <a:rPr lang="en-GB" err="1"/>
              <a:t>Rakutun</a:t>
            </a:r>
            <a:r>
              <a:rPr lang="en-GB"/>
              <a:t>, Roku who are big in the states are yet to make a meaningful impact in the UK – they account for less than 0.1% of total TV viewing time. </a:t>
            </a:r>
          </a:p>
          <a:p>
            <a:endParaRPr lang="en-GB"/>
          </a:p>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13</a:t>
            </a:fld>
            <a:endParaRPr lang="en-GB"/>
          </a:p>
        </p:txBody>
      </p:sp>
    </p:spTree>
    <p:extLst>
      <p:ext uri="{BB962C8B-B14F-4D97-AF65-F5344CB8AC3E}">
        <p14:creationId xmlns:p14="http://schemas.microsoft.com/office/powerpoint/2010/main" val="261256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16</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Linear TV and BVOD deliver good ROI performance, as shown by findings from ‘BVOD Almighty: Reach and Return’ commissioned by Thinkbox.</a:t>
            </a:r>
          </a:p>
          <a:p>
            <a:pPr>
              <a:lnSpc>
                <a:spcPct val="107000"/>
              </a:lnSpc>
              <a:spcAft>
                <a:spcPts val="0"/>
              </a:spcAft>
            </a:pPr>
            <a:endPar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chart demonstrates the </a:t>
            </a:r>
            <a:r>
              <a:rPr lang="en-GB" dirty="0"/>
              <a:t>total (short and long term) ROI performance by channel. It’s worth noting that the data is shown as indices (and not absolute ROI delivery). Thus, it means that linear TV is 41% better than the average of all channels (and Generic Search 40% worse).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a:p>
            <a:r>
              <a:rPr lang="en-GB" dirty="0"/>
              <a:t>The data is shown as indices because the dataset behind the analysis includes a range of product categories.  The absolute £££ return you would normally expect from advertising, of course, varies by category.  Thus using indices helps understand overall normative performance of each channel relative to everything else.</a:t>
            </a:r>
          </a:p>
          <a:p>
            <a:endParaRPr lang="en-GB" dirty="0"/>
          </a:p>
          <a:p>
            <a:r>
              <a:rPr lang="en-GB" dirty="0"/>
              <a:t>The channels are ranked by total performance.  But in the bars you can see the differing delivery of return by short term (up to 3-months) and long-term (3-months up to three years). </a:t>
            </a:r>
          </a:p>
          <a:p>
            <a:endParaRPr lang="en-GB" dirty="0"/>
          </a:p>
          <a:p>
            <a:r>
              <a:rPr lang="en-GB" dirty="0"/>
              <a:t>You can see that linear TV has the highest proportion of longer term delivery.  </a:t>
            </a:r>
          </a:p>
          <a:p>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nSpc>
                <a:spcPct val="107000"/>
              </a:lnSpc>
              <a:spcAft>
                <a:spcPts val="0"/>
              </a:spcAft>
            </a:pPr>
            <a:r>
              <a:rPr lang="en-GB" dirty="0"/>
              <a:t>https://www.thinkbox.tv/research/thinkbox-research/bvod-almighty-reach-and-return/ </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dirty="0"/>
          </a:p>
        </p:txBody>
      </p:sp>
    </p:spTree>
    <p:extLst>
      <p:ext uri="{BB962C8B-B14F-4D97-AF65-F5344CB8AC3E}">
        <p14:creationId xmlns:p14="http://schemas.microsoft.com/office/powerpoint/2010/main" val="314670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Findings from ‘BVOD Almighty: Reach and Return’, shows that the predictability of payback varies greatly by channel. Using the Media Mix Navigator, it’s based on data from Gain Theory, </a:t>
            </a:r>
            <a:r>
              <a:rPr lang="en-GB" sz="1800" dirty="0" err="1">
                <a:effectLst/>
                <a:latin typeface="Calibri" panose="020F0502020204030204" pitchFamily="34" charset="0"/>
                <a:ea typeface="Calibri" panose="020F0502020204030204" pitchFamily="34" charset="0"/>
              </a:rPr>
              <a:t>EssenceMediacom</a:t>
            </a:r>
            <a:r>
              <a:rPr lang="en-GB" sz="1800" dirty="0">
                <a:effectLst/>
                <a:latin typeface="Calibri" panose="020F0502020204030204" pitchFamily="34" charset="0"/>
                <a:ea typeface="Calibri" panose="020F0502020204030204" pitchFamily="34" charset="0"/>
              </a:rPr>
              <a:t>, Wavemaker, and Mindshare which covers 52 brands and £2.2 billion of media spend over 3 years. </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The charts shows how the variability of returns differs significantly across different forms of advertising. This essentially indicates the risk of investing in different channels based on the predictability of their returns.</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median brand ROI in the databank for each channel is represented by the zero across the middle. To assess the predictability of each channel, the analysis looks at how spread out the different brand ROIs are for each channel in comparison to that middle brand. Basically, the bigger the bar, the bigger variance there is between the best performer and the worst performer – so the greater degree of risk. Outliers have been removed.</a:t>
            </a:r>
          </a:p>
          <a:p>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As you can see, BVOD is the most predictable (therefore least risky) channel, delivering 20% of variance compared with the median return. This was closely followed by linear TV with a variability of 24%. </a:t>
            </a:r>
          </a:p>
          <a:p>
            <a:pPr algn="just"/>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842709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defTabSz="966338">
              <a:defRPr/>
            </a:pPr>
            <a:fld id="{F281A8CC-AA9E-4ED1-97A5-A7C9D992D055}" type="slidenum">
              <a:rPr lang="en-GB">
                <a:solidFill>
                  <a:prstClr val="black"/>
                </a:solidFill>
                <a:latin typeface="Calibri" panose="020F0502020204030204"/>
              </a:rPr>
              <a:pPr defTabSz="966338">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410602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Brand size (£m): 9,000, Annual Media Spend (£m): 25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26</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Source: Source: </a:t>
            </a:r>
            <a:r>
              <a:rPr lang="fr-FR" sz="1200" dirty="0">
                <a:solidFill>
                  <a:schemeClr val="bg1"/>
                </a:solidFill>
              </a:rPr>
              <a:t>IPA TouchPoints 2023</a:t>
            </a:r>
            <a:r>
              <a:rPr lang="en-GB" sz="1200" dirty="0">
                <a:solidFill>
                  <a:schemeClr val="bg1"/>
                </a:solidFill>
              </a:rPr>
              <a:t>, Wave 1 (Fieldwork Dates: 17</a:t>
            </a:r>
            <a:r>
              <a:rPr lang="en-GB" sz="1200" baseline="30000" dirty="0">
                <a:solidFill>
                  <a:schemeClr val="bg1"/>
                </a:solidFill>
              </a:rPr>
              <a:t>th</a:t>
            </a:r>
            <a:r>
              <a:rPr lang="en-GB" sz="1200" dirty="0">
                <a:solidFill>
                  <a:schemeClr val="bg1"/>
                </a:solidFill>
              </a:rPr>
              <a:t> January – 26</a:t>
            </a:r>
            <a:r>
              <a:rPr lang="en-GB" sz="1200" baseline="30000" dirty="0">
                <a:solidFill>
                  <a:schemeClr val="bg1"/>
                </a:solidFill>
              </a:rPr>
              <a:t>th</a:t>
            </a:r>
            <a:r>
              <a:rPr lang="en-GB" sz="1200" dirty="0">
                <a:solidFill>
                  <a:schemeClr val="bg1"/>
                </a:solidFill>
              </a:rPr>
              <a:t> March 2023). Adults 15+ </a:t>
            </a:r>
          </a:p>
          <a:p>
            <a:r>
              <a:rPr lang="en-GB" sz="1200" dirty="0">
                <a:solidFill>
                  <a:schemeClr val="bg1"/>
                </a:solidFill>
              </a:rPr>
              <a:t>Source: </a:t>
            </a:r>
            <a:r>
              <a:rPr lang="en-GB" dirty="0"/>
              <a:t>Source: 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a:p>
            <a:r>
              <a:rPr lang="en-GB" sz="1200" kern="0" dirty="0">
                <a:solidFill>
                  <a:prstClr val="white"/>
                </a:solidFill>
              </a:rPr>
              <a:t>Source: Barb Dec 2023,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89%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and broadcaster combined reaches 88.8% of the adult population each week.</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30</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57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2023 shows that the commercial broadcasters (linear and on demand) collectively reach just over 31 million viewers every day, with each of those viewers watching for an average of 3hrs, 33 mins a day. The combined portfolio of BBC channels (linear and on demand) attracts the second largest volume of viewing, with 25 million daily reach and an average view time of just over 2 hours.  YouTube is next, with a daily reach of 21 million people and a view time of 1hr 49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12.3 million people and a view time of 1hr 47 mins. </a:t>
            </a:r>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32</a:t>
            </a:fld>
            <a:endParaRPr lang="en-GB"/>
          </a:p>
        </p:txBody>
      </p:sp>
    </p:spTree>
    <p:extLst>
      <p:ext uri="{BB962C8B-B14F-4D97-AF65-F5344CB8AC3E}">
        <p14:creationId xmlns:p14="http://schemas.microsoft.com/office/powerpoint/2010/main" val="1572640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dirty="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244 million ‘views’ – and that is before you consider the different quality of the viewing experiences.</a:t>
            </a:r>
          </a:p>
          <a:p>
            <a:pPr defTabSz="966338">
              <a:spcBef>
                <a:spcPct val="0"/>
              </a:spcBef>
              <a:defRPr/>
            </a:pPr>
            <a:endParaRPr lang="en-GB" altLang="en-US" sz="1300" dirty="0"/>
          </a:p>
          <a:p>
            <a:pPr defTabSz="966338">
              <a:spcBef>
                <a:spcPct val="0"/>
              </a:spcBef>
              <a:defRPr/>
            </a:pPr>
            <a:r>
              <a:rPr lang="en-GB" altLang="en-US" sz="1300" dirty="0"/>
              <a:t>How this is calculated:</a:t>
            </a:r>
          </a:p>
          <a:p>
            <a:pPr defTabSz="966338">
              <a:spcBef>
                <a:spcPct val="0"/>
              </a:spcBef>
              <a:defRPr/>
            </a:pPr>
            <a:r>
              <a:rPr lang="en-GB" altLang="en-US" sz="1300" dirty="0"/>
              <a:t>A broadcast TV campaign of 400 ratings expressed as views is 4 times the TV universe.</a:t>
            </a:r>
            <a:endParaRPr lang="en-GB" altLang="en-US"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3735926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2485236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36</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38</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r>
              <a:rPr lang="en-GB" dirty="0"/>
              <a:t>eld</a:t>
            </a:r>
          </a:p>
        </p:txBody>
      </p:sp>
      <p:sp>
        <p:nvSpPr>
          <p:cNvPr id="4" name="Slide Number Placeholder 3"/>
          <p:cNvSpPr>
            <a:spLocks noGrp="1"/>
          </p:cNvSpPr>
          <p:nvPr>
            <p:ph type="sldNum" sz="quarter" idx="5"/>
          </p:nvPr>
        </p:nvSpPr>
        <p:spPr/>
        <p:txBody>
          <a:bodyPr/>
          <a:lstStyle/>
          <a:p>
            <a:fld id="{DBC01CE4-3762-45B6-9736-1C63892740C8}" type="slidenum">
              <a:rPr lang="en-GB" smtClean="0"/>
              <a:t>40</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r>
              <a:rPr lang="en-GB" dirty="0"/>
              <a:t>r-field</a:t>
            </a:r>
          </a:p>
        </p:txBody>
      </p:sp>
      <p:sp>
        <p:nvSpPr>
          <p:cNvPr id="4" name="Slide Number Placeholder 3"/>
          <p:cNvSpPr>
            <a:spLocks noGrp="1"/>
          </p:cNvSpPr>
          <p:nvPr>
            <p:ph type="sldNum" sz="quarter" idx="5"/>
          </p:nvPr>
        </p:nvSpPr>
        <p:spPr/>
        <p:txBody>
          <a:bodyPr/>
          <a:lstStyle/>
          <a:p>
            <a:fld id="{DBC01CE4-3762-45B6-9736-1C63892740C8}" type="slidenum">
              <a:rPr lang="en-GB" smtClean="0"/>
              <a:t>41</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2023, Thinkbox estimates using AA/WARC</a:t>
            </a:r>
          </a:p>
          <a:p>
            <a:r>
              <a:rPr lang="en-GB" dirty="0"/>
              <a:t>Source: 2023, Thinkbox estimates using AA/WARC estimates, Barb, ViewersLogic, IPA TouchPoints 2023</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43</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and 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AA/WARC Expenditure Report, in 2023 ad spend on online video (excluding Broadcaster VOD) was £4.3bn.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TV including BVOD accounts for 84% of video advertising time, according to analysis of industry data.</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Online video such as YouTube, TikTok, Facebook and the long programmatic tail together account for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16%.</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In other words, the average person watches nearly 14.2 minutes of TV advertising a day (the 84%) and 2.7 minutes of non-broadcaster online video advertising (1.8 minutes for YouTube and 0.8 minutes for all other online video).</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AA/</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Warc</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figures show that £6.2bn was poured into those 2.8 minutes a day and £4.3bn into the 14.2 minutes.</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Let’s turn this into the comparable measure of cost per completed views. Online video ads are usually priced on a cost-per-start basis, but that is obviously the lowest of benchmarks, so let’s look at the average cost for 30 seconds of video ad viewing for a meaningful like-for-like comparison:</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As you can see, the average cost across TV advertising (linear and BVOD) for 30 seconds is just £7, for YouTube, its £14, whilst for non-broadcaster online video (excluding YouTube), it goes up to a £131.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478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don’t see any of this in MRC standard reach data and it’s why planning across more than just reach is more vital now than ever before. </a:t>
            </a:r>
          </a:p>
        </p:txBody>
      </p:sp>
      <p:sp>
        <p:nvSpPr>
          <p:cNvPr id="4" name="Slide Number Placeholder 3"/>
          <p:cNvSpPr>
            <a:spLocks noGrp="1"/>
          </p:cNvSpPr>
          <p:nvPr>
            <p:ph type="sldNum" sz="quarter" idx="5"/>
          </p:nvPr>
        </p:nvSpPr>
        <p:spPr/>
        <p:txBody>
          <a:bodyPr/>
          <a:lstStyle/>
          <a:p>
            <a:fld id="{4639CACF-CA70-446E-A87E-F1B38C1B6C21}" type="slidenum">
              <a:rPr lang="en-GB" smtClean="0"/>
              <a:t>46</a:t>
            </a:fld>
            <a:endParaRPr lang="en-GB"/>
          </a:p>
        </p:txBody>
      </p:sp>
    </p:spTree>
    <p:extLst>
      <p:ext uri="{BB962C8B-B14F-4D97-AF65-F5344CB8AC3E}">
        <p14:creationId xmlns:p14="http://schemas.microsoft.com/office/powerpoint/2010/main" val="3196447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marketing companies know this. </a:t>
            </a:r>
          </a:p>
          <a:p>
            <a:endParaRPr lang="en-GB" dirty="0"/>
          </a:p>
          <a:p>
            <a:r>
              <a:rPr lang="en-GB" dirty="0"/>
              <a:t>It’s likely not a coincidence that the companies that have increased investment in TV the most last year all mostly FMCG businesses – perhaps it’s because as by their nature they’re immune to the lure of search advertising – but it’s also about pricing power – they know brand strength is key to their future margin and so they’re doubling down on building it. </a:t>
            </a:r>
          </a:p>
        </p:txBody>
      </p:sp>
      <p:sp>
        <p:nvSpPr>
          <p:cNvPr id="4" name="Slide Number Placeholder 3"/>
          <p:cNvSpPr>
            <a:spLocks noGrp="1"/>
          </p:cNvSpPr>
          <p:nvPr>
            <p:ph type="sldNum" sz="quarter" idx="5"/>
          </p:nvPr>
        </p:nvSpPr>
        <p:spPr/>
        <p:txBody>
          <a:bodyPr/>
          <a:lstStyle/>
          <a:p>
            <a:fld id="{4639CACF-CA70-446E-A87E-F1B38C1B6C21}" type="slidenum">
              <a:rPr lang="en-GB" smtClean="0"/>
              <a:t>47</a:t>
            </a:fld>
            <a:endParaRPr lang="en-GB"/>
          </a:p>
        </p:txBody>
      </p:sp>
    </p:spTree>
    <p:extLst>
      <p:ext uri="{BB962C8B-B14F-4D97-AF65-F5344CB8AC3E}">
        <p14:creationId xmlns:p14="http://schemas.microsoft.com/office/powerpoint/2010/main" val="2534488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48</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49</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50</a:t>
            </a:fld>
            <a:endParaRPr lang="en-GB"/>
          </a:p>
        </p:txBody>
      </p:sp>
    </p:spTree>
    <p:extLst>
      <p:ext uri="{BB962C8B-B14F-4D97-AF65-F5344CB8AC3E}">
        <p14:creationId xmlns:p14="http://schemas.microsoft.com/office/powerpoint/2010/main" val="1391998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the power to influence – to change or create perceptions. </a:t>
            </a:r>
          </a:p>
          <a:p>
            <a:endParaRPr lang="en-GB" dirty="0"/>
          </a:p>
          <a:p>
            <a:r>
              <a:rPr lang="en-GB" dirty="0"/>
              <a:t>To do this effectively you’ll need to reach lots of people – but critically you’ll also need to be trusted.  You’ll also want to take advantage of the media-multiplier effect, so that one channel influences the effectiveness of another. When we map these metrics against each other, we can see that TV performs favourable in comparison to other media channels.</a:t>
            </a:r>
          </a:p>
        </p:txBody>
      </p:sp>
      <p:sp>
        <p:nvSpPr>
          <p:cNvPr id="4" name="Slide Number Placeholder 3"/>
          <p:cNvSpPr>
            <a:spLocks noGrp="1"/>
          </p:cNvSpPr>
          <p:nvPr>
            <p:ph type="sldNum" sz="quarter" idx="5"/>
          </p:nvPr>
        </p:nvSpPr>
        <p:spPr/>
        <p:txBody>
          <a:bodyPr/>
          <a:lstStyle/>
          <a:p>
            <a:fld id="{4639CACF-CA70-446E-A87E-F1B38C1B6C21}" type="slidenum">
              <a:rPr lang="en-GB" smtClean="0"/>
              <a:t>51</a:t>
            </a:fld>
            <a:endParaRPr lang="en-GB"/>
          </a:p>
        </p:txBody>
      </p:sp>
    </p:spTree>
    <p:extLst>
      <p:ext uri="{BB962C8B-B14F-4D97-AF65-F5344CB8AC3E}">
        <p14:creationId xmlns:p14="http://schemas.microsoft.com/office/powerpoint/2010/main" val="2222984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memorability, we’ve used ad view time data from Lumen and </a:t>
            </a:r>
            <a:r>
              <a:rPr lang="en-GB" dirty="0" err="1"/>
              <a:t>TVision</a:t>
            </a:r>
            <a:r>
              <a:rPr lang="en-GB" dirty="0"/>
              <a:t> and emotion – the ability to drive high levels of prolonged visual attention allows you to tell a story, and this in turn delivers the emotive power.  If you’re able to do both of these, your ad message can live long in the memory and drive high long-term multiplier effects. </a:t>
            </a:r>
          </a:p>
          <a:p>
            <a:endParaRPr lang="en-GB" dirty="0"/>
          </a:p>
          <a:p>
            <a:r>
              <a:rPr lang="en-GB" dirty="0"/>
              <a:t>This is TV’s super power.  Memorability. </a:t>
            </a:r>
          </a:p>
          <a:p>
            <a:endParaRPr lang="en-GB" dirty="0"/>
          </a:p>
          <a:p>
            <a:r>
              <a:rPr lang="en-GB" dirty="0"/>
              <a:t>Ask someone to tell you about an ad they’ve seen recently, it will be a TV ad.  </a:t>
            </a:r>
          </a:p>
        </p:txBody>
      </p:sp>
      <p:sp>
        <p:nvSpPr>
          <p:cNvPr id="4" name="Slide Number Placeholder 3"/>
          <p:cNvSpPr>
            <a:spLocks noGrp="1"/>
          </p:cNvSpPr>
          <p:nvPr>
            <p:ph type="sldNum" sz="quarter" idx="5"/>
          </p:nvPr>
        </p:nvSpPr>
        <p:spPr/>
        <p:txBody>
          <a:bodyPr/>
          <a:lstStyle/>
          <a:p>
            <a:fld id="{4639CACF-CA70-446E-A87E-F1B38C1B6C21}" type="slidenum">
              <a:rPr lang="en-GB" smtClean="0"/>
              <a:t>52</a:t>
            </a:fld>
            <a:endParaRPr lang="en-GB"/>
          </a:p>
        </p:txBody>
      </p:sp>
    </p:spTree>
    <p:extLst>
      <p:ext uri="{BB962C8B-B14F-4D97-AF65-F5344CB8AC3E}">
        <p14:creationId xmlns:p14="http://schemas.microsoft.com/office/powerpoint/2010/main" val="4004230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simply the ability to sell stuff? </a:t>
            </a:r>
          </a:p>
          <a:p>
            <a:endParaRPr lang="en-GB" dirty="0"/>
          </a:p>
          <a:p>
            <a:r>
              <a:rPr lang="en-GB" dirty="0"/>
              <a:t>For this you need to provide attention at a low cost, you need scale to speak to as many people as possible and you want to be proven to deliver a strong ROI. Mapping weekly reach, cost per second of visual attention and total ROI index, we can see that TV performs favourably.</a:t>
            </a:r>
          </a:p>
          <a:p>
            <a:endParaRPr lang="en-GB" dirty="0"/>
          </a:p>
          <a:p>
            <a:endParaRPr lang="en-GB" dirty="0"/>
          </a:p>
        </p:txBody>
      </p:sp>
      <p:sp>
        <p:nvSpPr>
          <p:cNvPr id="4" name="Slide Number Placeholder 3"/>
          <p:cNvSpPr>
            <a:spLocks noGrp="1"/>
          </p:cNvSpPr>
          <p:nvPr>
            <p:ph type="sldNum" sz="quarter" idx="5"/>
          </p:nvPr>
        </p:nvSpPr>
        <p:spPr/>
        <p:txBody>
          <a:bodyPr/>
          <a:lstStyle/>
          <a:p>
            <a:fld id="{4639CACF-CA70-446E-A87E-F1B38C1B6C21}" type="slidenum">
              <a:rPr lang="en-GB" smtClean="0"/>
              <a:t>53</a:t>
            </a:fld>
            <a:endParaRPr lang="en-GB"/>
          </a:p>
        </p:txBody>
      </p:sp>
    </p:spTree>
    <p:extLst>
      <p:ext uri="{BB962C8B-B14F-4D97-AF65-F5344CB8AC3E}">
        <p14:creationId xmlns:p14="http://schemas.microsoft.com/office/powerpoint/2010/main" val="2452642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pPr lvl="0">
              <a:lnSpc>
                <a:spcPct val="100000"/>
              </a:lnSpc>
              <a:spcBef>
                <a:spcPct val="20000"/>
              </a:spcBef>
            </a:pPr>
            <a:endParaRPr lang="en-GB" dirty="0">
              <a:solidFill>
                <a:prstClr val="white"/>
              </a:solidFill>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pPr lvl="0">
              <a:lnSpc>
                <a:spcPct val="100000"/>
              </a:lnSpc>
              <a:spcBef>
                <a:spcPct val="20000"/>
              </a:spcBef>
            </a:pPr>
            <a:endParaRPr lang="en-GB" dirty="0">
              <a:solidFill>
                <a:prstClr val="white"/>
              </a:solidFill>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54</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2023, Barb</a:t>
            </a:r>
          </a:p>
          <a:p>
            <a:r>
              <a:rPr lang="en-GB" dirty="0"/>
              <a:t>Source: 2023, Barb</a:t>
            </a:r>
          </a:p>
          <a:p>
            <a:r>
              <a:rPr lang="en-GB" dirty="0"/>
              <a:t>Source: 2023, Barb / Broadcaster stream data / IPA TouchPoints 2023 / UK Cinema Association / ViewersLogic to model OOH viewing time *YouTube ad time modelled at 4.1% of content time and excludes those estimated to be on the YouTube Premium tier, TikTok ad time modelled at 3.4% of content time using agency and broadcaster data, Other online modelled at 4% of content time)</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4038-9220-1F5A-FEF1-85370E582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4D2DD-3A9F-F8BF-EAA2-279DFD76D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91540-F701-7922-0EAA-8EF5AF10A3A8}"/>
              </a:ext>
            </a:extLst>
          </p:cNvPr>
          <p:cNvSpPr>
            <a:spLocks noGrp="1"/>
          </p:cNvSpPr>
          <p:nvPr>
            <p:ph type="body" idx="1"/>
          </p:nvPr>
        </p:nvSpPr>
        <p:spPr/>
        <p:txBody>
          <a:bodyPr/>
          <a:lstStyle/>
          <a:p>
            <a:r>
              <a:rPr lang="en-GB"/>
              <a:t>Looking at the long-term trend 2023 viewing levels have flattened out and paint a picture of much more stability, with this pattern looking set to continue into 2024 – interestingly there was slight growth in total viewing levels, suggesting that the increases to TikTok and YouTube seen doesn’t all need to substitute TV viewing.  </a:t>
            </a:r>
          </a:p>
        </p:txBody>
      </p:sp>
      <p:sp>
        <p:nvSpPr>
          <p:cNvPr id="4" name="Slide Number Placeholder 3">
            <a:extLst>
              <a:ext uri="{FF2B5EF4-FFF2-40B4-BE49-F238E27FC236}">
                <a16:creationId xmlns:a16="http://schemas.microsoft.com/office/drawing/2014/main" id="{FBCB76E6-E116-FA8F-8FAB-14601A4151BB}"/>
              </a:ext>
            </a:extLst>
          </p:cNvPr>
          <p:cNvSpPr>
            <a:spLocks noGrp="1"/>
          </p:cNvSpPr>
          <p:nvPr>
            <p:ph type="sldNum" sz="quarter" idx="10"/>
          </p:nvPr>
        </p:nvSpPr>
        <p:spPr/>
        <p:txBody>
          <a:bodyPr/>
          <a:lstStyle/>
          <a:p>
            <a:pPr defTabSz="941923">
              <a:defRPr/>
            </a:pPr>
            <a:fld id="{BA0DFD36-33EA-4DB4-B32D-6EBE0B1D4496}" type="slidenum">
              <a:rPr lang="en-GB">
                <a:solidFill>
                  <a:prstClr val="black"/>
                </a:solidFill>
                <a:latin typeface="Calibri" panose="020F0502020204030204"/>
              </a:rPr>
              <a:pPr defTabSz="941923">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315867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ViewersLogic panel data to estimate out of home viewing not measured by Barb, broadcasters’ own data of ad load per hour of YouTube viewing, and agency data for average duration of ad view.</a:t>
            </a:r>
          </a:p>
          <a:p>
            <a:pPr marL="171450" indent="-171450">
              <a:buFont typeface="Arial" panose="020B0604020202020204" pitchFamily="34" charset="0"/>
              <a:buChar char="•"/>
            </a:pPr>
            <a:r>
              <a:rPr lang="en-GB" dirty="0"/>
              <a:t>TikTok: Barb data for time spent viewing content, ViewersLogic panel data to estimate out of home viewing not measured by Barb,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TouchPoints data for % of other online video viewing relative to all video viewing, Thinkbox estimate of % ad time to content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18/10/2024</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18/10/2024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18/10/2024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18/10/2024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18/10/2024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18/10/2024</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7.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40.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125.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38.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fif"/><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90.xml"/><Relationship Id="rId4" Type="http://schemas.openxmlformats.org/officeDocument/2006/relationships/chart" Target="../charts/chart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image" Target="../media/image4.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134.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1.xml"/><Relationship Id="rId1" Type="http://schemas.openxmlformats.org/officeDocument/2006/relationships/tags" Target="../tags/tag135.xml"/><Relationship Id="rId5" Type="http://schemas.openxmlformats.org/officeDocument/2006/relationships/image" Target="../media/image4.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9.xml"/><Relationship Id="rId1" Type="http://schemas.openxmlformats.org/officeDocument/2006/relationships/tags" Target="../tags/tag136.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ky, outdoor, day&#10;&#10;Description automatically generated">
            <a:extLst>
              <a:ext uri="{FF2B5EF4-FFF2-40B4-BE49-F238E27FC236}">
                <a16:creationId xmlns:a16="http://schemas.microsoft.com/office/drawing/2014/main" id="{378B83CA-8A39-4958-B0BC-522E92FBD650}"/>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6379A6D2-4EF6-4FC2-ACF3-DC2E85A22238}"/>
              </a:ext>
            </a:extLst>
          </p:cNvPr>
          <p:cNvSpPr/>
          <p:nvPr/>
        </p:nvSpPr>
        <p:spPr>
          <a:xfrm>
            <a:off x="0" y="0"/>
            <a:ext cx="12191999"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a:t>
            </a:r>
            <a:r>
              <a:rPr lang="en-GB" dirty="0" err="1"/>
              <a:t>nickable</a:t>
            </a:r>
            <a:r>
              <a:rPr lang="en-GB" dirty="0"/>
              <a:t>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a:bodyPr>
          <a:lstStyle/>
          <a:p>
            <a:r>
              <a:rPr lang="en-GB" dirty="0"/>
              <a:t>UPDATED  </a:t>
            </a:r>
            <a:r>
              <a:rPr lang="en-GB" b="0" dirty="0"/>
              <a:t>October 2024</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US" dirty="0"/>
              <a:t>BVOD accounts for 24% of 16-34s broadcaster TV viewing</a:t>
            </a:r>
            <a:endParaRPr lang="en-GB" dirty="0"/>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2023,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2</a:t>
              </a:r>
              <a:r>
                <a:rPr kumimoji="0" lang="en-GB" sz="1600" b="0" i="0" u="none" strike="noStrike" kern="1200" cap="none" spc="0" normalizeH="0" baseline="0" noProof="0">
                  <a:ln>
                    <a:noFill/>
                  </a:ln>
                  <a:solidFill>
                    <a:srgbClr val="4D4D4D"/>
                  </a:solidFill>
                  <a:effectLst/>
                  <a:uLnTx/>
                  <a:uFillTx/>
                  <a:latin typeface="Arial"/>
                  <a:ea typeface="+mn-ea"/>
                  <a:cs typeface="+mn-cs"/>
                </a:rPr>
                <a:t> hrs 40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1</a:t>
              </a:r>
              <a:r>
                <a:rPr kumimoji="0" lang="en-GB" sz="1600" b="0" i="0" u="none" strike="noStrike" kern="1200" cap="none" spc="0" normalizeH="0" baseline="0" noProof="0">
                  <a:ln>
                    <a:noFill/>
                  </a:ln>
                  <a:solidFill>
                    <a:srgbClr val="4D4D4D"/>
                  </a:solidFill>
                  <a:effectLst/>
                  <a:uLnTx/>
                  <a:uFillTx/>
                  <a:latin typeface="Arial"/>
                  <a:ea typeface="+mn-ea"/>
                  <a:cs typeface="+mn-cs"/>
                </a:rPr>
                <a:t> hr 5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44482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BEAA-5BCE-4D71-A3FF-64E18EC5EC28}"/>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BC0CAA9-F1CA-D795-BEA9-BDF2679DC051}"/>
              </a:ext>
            </a:extLst>
          </p:cNvPr>
          <p:cNvGraphicFramePr>
            <a:graphicFrameLocks noGrp="1"/>
          </p:cNvGraphicFramePr>
          <p:nvPr/>
        </p:nvGraphicFramePr>
        <p:xfrm>
          <a:off x="563659" y="2071603"/>
          <a:ext cx="5400000" cy="2880001"/>
        </p:xfrm>
        <a:graphic>
          <a:graphicData uri="http://schemas.openxmlformats.org/drawingml/2006/table">
            <a:tbl>
              <a:tblPr/>
              <a:tblGrid>
                <a:gridCol w="354808">
                  <a:extLst>
                    <a:ext uri="{9D8B030D-6E8A-4147-A177-3AD203B41FA5}">
                      <a16:colId xmlns:a16="http://schemas.microsoft.com/office/drawing/2014/main" val="4241951634"/>
                    </a:ext>
                  </a:extLst>
                </a:gridCol>
                <a:gridCol w="545192">
                  <a:extLst>
                    <a:ext uri="{9D8B030D-6E8A-4147-A177-3AD203B41FA5}">
                      <a16:colId xmlns:a16="http://schemas.microsoft.com/office/drawing/2014/main" val="3491258317"/>
                    </a:ext>
                  </a:extLst>
                </a:gridCol>
                <a:gridCol w="2604808">
                  <a:extLst>
                    <a:ext uri="{9D8B030D-6E8A-4147-A177-3AD203B41FA5}">
                      <a16:colId xmlns:a16="http://schemas.microsoft.com/office/drawing/2014/main" val="2854219860"/>
                    </a:ext>
                  </a:extLst>
                </a:gridCol>
                <a:gridCol w="441346">
                  <a:extLst>
                    <a:ext uri="{9D8B030D-6E8A-4147-A177-3AD203B41FA5}">
                      <a16:colId xmlns:a16="http://schemas.microsoft.com/office/drawing/2014/main" val="1473844585"/>
                    </a:ext>
                  </a:extLst>
                </a:gridCol>
                <a:gridCol w="770192">
                  <a:extLst>
                    <a:ext uri="{9D8B030D-6E8A-4147-A177-3AD203B41FA5}">
                      <a16:colId xmlns:a16="http://schemas.microsoft.com/office/drawing/2014/main" val="4077583706"/>
                    </a:ext>
                  </a:extLst>
                </a:gridCol>
                <a:gridCol w="683654">
                  <a:extLst>
                    <a:ext uri="{9D8B030D-6E8A-4147-A177-3AD203B41FA5}">
                      <a16:colId xmlns:a16="http://schemas.microsoft.com/office/drawing/2014/main" val="2530556644"/>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5578499"/>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069196991"/>
                  </a:ext>
                </a:extLst>
              </a:tr>
              <a:tr h="168915">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Happy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584325826"/>
                  </a:ext>
                </a:extLst>
              </a:tr>
              <a:tr h="168915">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565898300"/>
                  </a:ext>
                </a:extLst>
              </a:tr>
              <a:tr h="168915">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Strictly Come Dancing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5835997"/>
                  </a:ext>
                </a:extLst>
              </a:tr>
              <a:tr h="168915">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Death in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79243661"/>
                  </a:ext>
                </a:extLst>
              </a:tr>
              <a:tr h="168915">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73645034"/>
                  </a:ext>
                </a:extLst>
              </a:tr>
              <a:tr h="168915">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Wild Isles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91676737"/>
                  </a:ext>
                </a:extLst>
              </a:tr>
              <a:tr h="168915">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Beyond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687301088"/>
                  </a:ext>
                </a:extLst>
              </a:tr>
              <a:tr h="168915">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l" fontAlgn="ctr"/>
                      <a:r>
                        <a:rPr lang="en-GB" sz="1000" b="0" i="0" u="none" strike="noStrike">
                          <a:solidFill>
                            <a:srgbClr val="000000"/>
                          </a:solidFill>
                          <a:effectLst/>
                          <a:latin typeface="Arial" panose="020B0604020202020204" pitchFamily="34" charset="0"/>
                        </a:rPr>
                        <a:t>Clarkson's Farm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672694868"/>
                  </a:ext>
                </a:extLst>
              </a:tr>
              <a:tr h="168915">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Unforgotten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434675831"/>
                  </a:ext>
                </a:extLst>
              </a:tr>
              <a:tr h="168915">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Planet Earth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09321459"/>
                  </a:ext>
                </a:extLst>
              </a:tr>
              <a:tr h="168915">
                <a:tc>
                  <a:txBody>
                    <a:bodyPr/>
                    <a:lstStyle/>
                    <a:p>
                      <a:pPr algn="ctr" fontAlgn="ctr"/>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Call the Midwife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026538825"/>
                  </a:ext>
                </a:extLst>
              </a:tr>
              <a:tr h="168915">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Silent Witness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96175545"/>
                  </a:ext>
                </a:extLst>
              </a:tr>
              <a:tr h="168915">
                <a:tc>
                  <a:txBody>
                    <a:bodyPr/>
                    <a:lstStyle/>
                    <a:p>
                      <a:pPr algn="ctr" fontAlgn="ctr"/>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Apprentice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220349726"/>
                  </a:ext>
                </a:extLst>
              </a:tr>
              <a:tr h="168915">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1% Club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07365006"/>
                  </a:ext>
                </a:extLst>
              </a:tr>
              <a:tr h="177361">
                <a:tc>
                  <a:txBody>
                    <a:bodyPr/>
                    <a:lstStyle/>
                    <a:p>
                      <a:pPr algn="ctr" fontAlgn="ctr"/>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Vigil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500697321"/>
                  </a:ext>
                </a:extLst>
              </a:tr>
            </a:tbl>
          </a:graphicData>
        </a:graphic>
      </p:graphicFrame>
      <p:graphicFrame>
        <p:nvGraphicFramePr>
          <p:cNvPr id="13" name="Table 12">
            <a:extLst>
              <a:ext uri="{FF2B5EF4-FFF2-40B4-BE49-F238E27FC236}">
                <a16:creationId xmlns:a16="http://schemas.microsoft.com/office/drawing/2014/main" id="{A2D23C6B-230F-A5EA-4AC9-CE24AD15D04C}"/>
              </a:ext>
            </a:extLst>
          </p:cNvPr>
          <p:cNvGraphicFramePr>
            <a:graphicFrameLocks noGrp="1"/>
          </p:cNvGraphicFramePr>
          <p:nvPr/>
        </p:nvGraphicFramePr>
        <p:xfrm>
          <a:off x="6294815" y="2071603"/>
          <a:ext cx="5400000" cy="2880001"/>
        </p:xfrm>
        <a:graphic>
          <a:graphicData uri="http://schemas.openxmlformats.org/drawingml/2006/table">
            <a:tbl>
              <a:tblPr/>
              <a:tblGrid>
                <a:gridCol w="354808">
                  <a:extLst>
                    <a:ext uri="{9D8B030D-6E8A-4147-A177-3AD203B41FA5}">
                      <a16:colId xmlns:a16="http://schemas.microsoft.com/office/drawing/2014/main" val="823531622"/>
                    </a:ext>
                  </a:extLst>
                </a:gridCol>
                <a:gridCol w="545192">
                  <a:extLst>
                    <a:ext uri="{9D8B030D-6E8A-4147-A177-3AD203B41FA5}">
                      <a16:colId xmlns:a16="http://schemas.microsoft.com/office/drawing/2014/main" val="261878859"/>
                    </a:ext>
                  </a:extLst>
                </a:gridCol>
                <a:gridCol w="2604807">
                  <a:extLst>
                    <a:ext uri="{9D8B030D-6E8A-4147-A177-3AD203B41FA5}">
                      <a16:colId xmlns:a16="http://schemas.microsoft.com/office/drawing/2014/main" val="854989038"/>
                    </a:ext>
                  </a:extLst>
                </a:gridCol>
                <a:gridCol w="441346">
                  <a:extLst>
                    <a:ext uri="{9D8B030D-6E8A-4147-A177-3AD203B41FA5}">
                      <a16:colId xmlns:a16="http://schemas.microsoft.com/office/drawing/2014/main" val="734687896"/>
                    </a:ext>
                  </a:extLst>
                </a:gridCol>
                <a:gridCol w="770193">
                  <a:extLst>
                    <a:ext uri="{9D8B030D-6E8A-4147-A177-3AD203B41FA5}">
                      <a16:colId xmlns:a16="http://schemas.microsoft.com/office/drawing/2014/main" val="3211714589"/>
                    </a:ext>
                  </a:extLst>
                </a:gridCol>
                <a:gridCol w="683654">
                  <a:extLst>
                    <a:ext uri="{9D8B030D-6E8A-4147-A177-3AD203B41FA5}">
                      <a16:colId xmlns:a16="http://schemas.microsoft.com/office/drawing/2014/main" val="811725385"/>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3556840"/>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57403625"/>
                  </a:ext>
                </a:extLst>
              </a:tr>
              <a:tr h="168915">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Sixth Commandment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3792991834"/>
                  </a:ext>
                </a:extLst>
              </a:tr>
              <a:tr h="168915">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Shetland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906431748"/>
                  </a:ext>
                </a:extLst>
              </a:tr>
              <a:tr h="168915">
                <a:tc>
                  <a:txBody>
                    <a:bodyPr/>
                    <a:lstStyle/>
                    <a:p>
                      <a:pPr algn="ctr" fontAlgn="ctr"/>
                      <a:r>
                        <a:rPr lang="en-GB" sz="10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Vera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1647313"/>
                  </a:ext>
                </a:extLst>
              </a:tr>
              <a:tr h="168915">
                <a:tc>
                  <a:txBody>
                    <a:bodyPr/>
                    <a:lstStyle/>
                    <a:p>
                      <a:pPr algn="ctr" fontAlgn="ctr"/>
                      <a:r>
                        <a:rPr lang="en-GB" sz="1000" b="0"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The Night Agent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544223089"/>
                  </a:ext>
                </a:extLst>
              </a:tr>
              <a:tr h="168915">
                <a:tc>
                  <a:txBody>
                    <a:bodyPr/>
                    <a:lstStyle/>
                    <a:p>
                      <a:pPr algn="ctr" fontAlgn="ctr"/>
                      <a:r>
                        <a:rPr lang="en-GB" sz="1000" b="0"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Britain's Got Talent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59043089"/>
                  </a:ext>
                </a:extLst>
              </a:tr>
              <a:tr h="168915">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Maryland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933321299"/>
                  </a:ext>
                </a:extLst>
              </a:tr>
              <a:tr h="168915">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Gold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854446922"/>
                  </a:ext>
                </a:extLst>
              </a:tr>
              <a:tr h="168915">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Grace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368013047"/>
                  </a:ext>
                </a:extLst>
              </a:tr>
              <a:tr h="168915">
                <a:tc>
                  <a:txBody>
                    <a:bodyPr/>
                    <a:lstStyle/>
                    <a:p>
                      <a:pPr algn="ctr" fontAlgn="ctr"/>
                      <a:r>
                        <a:rPr lang="en-GB" sz="10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Hunt for Raoul Moat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20191665"/>
                  </a:ext>
                </a:extLst>
              </a:tr>
              <a:tr h="168915">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Endeavour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585179552"/>
                  </a:ext>
                </a:extLst>
              </a:tr>
              <a:tr h="168915">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Long Shadow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701932818"/>
                  </a:ext>
                </a:extLst>
              </a:tr>
              <a:tr h="168915">
                <a:tc>
                  <a:txBody>
                    <a:bodyPr/>
                    <a:lstStyle/>
                    <a:p>
                      <a:pPr algn="ctr" fontAlgn="ctr"/>
                      <a:r>
                        <a:rPr lang="en-GB" sz="1000" b="0" i="0" u="none" strike="noStrike">
                          <a:solidFill>
                            <a:srgbClr val="000000"/>
                          </a:solidFill>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Beckham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643751431"/>
                  </a:ext>
                </a:extLst>
              </a:tr>
              <a:tr h="168915">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Bay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694468992"/>
                  </a:ext>
                </a:extLst>
              </a:tr>
              <a:tr h="168915">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290385404"/>
                  </a:ext>
                </a:extLst>
              </a:tr>
              <a:tr h="177361">
                <a:tc>
                  <a:txBody>
                    <a:bodyPr/>
                    <a:lstStyle/>
                    <a:p>
                      <a:pPr algn="ctr" fontAlgn="ctr"/>
                      <a:r>
                        <a:rPr lang="en-GB" sz="1000" b="0" i="0" u="none" strike="noStrike">
                          <a:solidFill>
                            <a:srgbClr val="000000"/>
                          </a:solidFill>
                          <a:effectLst/>
                          <a:latin typeface="Arial" panose="020B0604020202020204" pitchFamily="34" charset="0"/>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Reckoning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69550726"/>
                  </a:ext>
                </a:extLst>
              </a:tr>
            </a:tbl>
          </a:graphicData>
        </a:graphic>
      </p:graphicFrame>
      <p:sp>
        <p:nvSpPr>
          <p:cNvPr id="2" name="Title 1">
            <a:extLst>
              <a:ext uri="{FF2B5EF4-FFF2-40B4-BE49-F238E27FC236}">
                <a16:creationId xmlns:a16="http://schemas.microsoft.com/office/drawing/2014/main" id="{0F9AFAC3-3054-4C7F-2F73-192409DE5B94}"/>
              </a:ext>
            </a:extLst>
          </p:cNvPr>
          <p:cNvSpPr>
            <a:spLocks noGrp="1"/>
          </p:cNvSpPr>
          <p:nvPr>
            <p:ph type="title"/>
          </p:nvPr>
        </p:nvSpPr>
        <p:spPr/>
        <p:txBody>
          <a:bodyPr/>
          <a:lstStyle/>
          <a:p>
            <a:r>
              <a:rPr lang="en-GB"/>
              <a:t>UK original content dominates the top 30 series of 2023</a:t>
            </a:r>
          </a:p>
        </p:txBody>
      </p:sp>
      <p:sp>
        <p:nvSpPr>
          <p:cNvPr id="8" name="Text Placeholder 2">
            <a:extLst>
              <a:ext uri="{FF2B5EF4-FFF2-40B4-BE49-F238E27FC236}">
                <a16:creationId xmlns:a16="http://schemas.microsoft.com/office/drawing/2014/main" id="{B9C10EAF-DBD3-8184-CC31-D4E850646572}"/>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2023, Individuals. TV set viewing, Average audience per episode (excludes one-offs, kids, films and sports), all channels, and includes repeats.</a:t>
            </a:r>
          </a:p>
        </p:txBody>
      </p:sp>
    </p:spTree>
    <p:extLst>
      <p:ext uri="{BB962C8B-B14F-4D97-AF65-F5344CB8AC3E}">
        <p14:creationId xmlns:p14="http://schemas.microsoft.com/office/powerpoint/2010/main" val="41440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2BA3-E9E4-29D9-62F4-A876C8FBB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A3024-25DD-EA6A-1770-649DFF7AFB2C}"/>
              </a:ext>
            </a:extLst>
          </p:cNvPr>
          <p:cNvSpPr>
            <a:spLocks noGrp="1"/>
          </p:cNvSpPr>
          <p:nvPr>
            <p:ph type="title"/>
          </p:nvPr>
        </p:nvSpPr>
        <p:spPr>
          <a:xfrm>
            <a:off x="189827" y="176952"/>
            <a:ext cx="11891645" cy="1021181"/>
          </a:xfrm>
        </p:spPr>
        <p:txBody>
          <a:bodyPr/>
          <a:lstStyle/>
          <a:p>
            <a:r>
              <a:rPr lang="en-GB"/>
              <a:t>The TV set remains the home for viewing to high-quality content</a:t>
            </a:r>
          </a:p>
        </p:txBody>
      </p:sp>
      <p:sp>
        <p:nvSpPr>
          <p:cNvPr id="3" name="Text Placeholder 2">
            <a:extLst>
              <a:ext uri="{FF2B5EF4-FFF2-40B4-BE49-F238E27FC236}">
                <a16:creationId xmlns:a16="http://schemas.microsoft.com/office/drawing/2014/main" id="{C709FFF0-4BB2-87BC-868E-594D4058FB81}"/>
              </a:ext>
            </a:extLst>
          </p:cNvPr>
          <p:cNvSpPr>
            <a:spLocks noGrp="1"/>
          </p:cNvSpPr>
          <p:nvPr>
            <p:ph type="body" sz="quarter" idx="15"/>
          </p:nvPr>
        </p:nvSpPr>
        <p:spPr/>
        <p:txBody>
          <a:bodyPr/>
          <a:lstStyle/>
          <a:p>
            <a:r>
              <a:rPr lang="en-GB"/>
              <a:t>Source: Barb</a:t>
            </a:r>
          </a:p>
        </p:txBody>
      </p:sp>
      <p:graphicFrame>
        <p:nvGraphicFramePr>
          <p:cNvPr id="6" name="Chart 5">
            <a:extLst>
              <a:ext uri="{FF2B5EF4-FFF2-40B4-BE49-F238E27FC236}">
                <a16:creationId xmlns:a16="http://schemas.microsoft.com/office/drawing/2014/main" id="{07DE11B3-B197-E0C4-F0BD-6E9B8EB6A8E3}"/>
              </a:ext>
            </a:extLst>
          </p:cNvPr>
          <p:cNvGraphicFramePr/>
          <p:nvPr/>
        </p:nvGraphicFramePr>
        <p:xfrm>
          <a:off x="2286000" y="883285"/>
          <a:ext cx="8300720" cy="495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B97B9A1-EF7C-D86D-09D6-8F22A205E469}"/>
              </a:ext>
            </a:extLst>
          </p:cNvPr>
          <p:cNvSpPr txBox="1"/>
          <p:nvPr/>
        </p:nvSpPr>
        <p:spPr>
          <a:xfrm>
            <a:off x="4765040" y="3167390"/>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34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28858022-8076-DE75-EB4B-823F7F0DA8BA}"/>
              </a:ext>
            </a:extLst>
          </p:cNvPr>
          <p:cNvSpPr txBox="1"/>
          <p:nvPr/>
        </p:nvSpPr>
        <p:spPr>
          <a:xfrm>
            <a:off x="300355" y="1092200"/>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2023,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9891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pink jacket picking flowers&#10;&#10;Description automatically generated">
            <a:extLst>
              <a:ext uri="{FF2B5EF4-FFF2-40B4-BE49-F238E27FC236}">
                <a16:creationId xmlns:a16="http://schemas.microsoft.com/office/drawing/2014/main" id="{0BB94A80-93CC-0DA2-8D86-24F2384FE34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Boots – Spring Mission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holding a wooden board with food on it&#10;&#10;Description automatically generated">
            <a:extLst>
              <a:ext uri="{FF2B5EF4-FFF2-40B4-BE49-F238E27FC236}">
                <a16:creationId xmlns:a16="http://schemas.microsoft.com/office/drawing/2014/main" id="{E732BBA0-3368-3641-E451-B8DF16CE426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Jamie’s 5 Ingredient Meals – Channel 4 </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8978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dirty="0"/>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dirty="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45F7812-3E44-46CD-B9FD-E5D1BC4FCC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479" y="3073462"/>
            <a:ext cx="1134232" cy="662580"/>
          </a:xfrm>
          <a:prstGeom prst="rect">
            <a:avLst/>
          </a:prstGeom>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6">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8"/>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20">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spTree>
    <p:extLst>
      <p:ext uri="{BB962C8B-B14F-4D97-AF65-F5344CB8AC3E}">
        <p14:creationId xmlns:p14="http://schemas.microsoft.com/office/powerpoint/2010/main" val="11305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barber shop&#10;&#10;Description automatically generated">
            <a:extLst>
              <a:ext uri="{FF2B5EF4-FFF2-40B4-BE49-F238E27FC236}">
                <a16:creationId xmlns:a16="http://schemas.microsoft.com/office/drawing/2014/main" id="{0014203D-38A7-3DBF-1BE4-B11BC37D614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12192001"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Snickers – Own Goal</a:t>
            </a: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on a chair&#10;&#10;Description automatically generated">
            <a:extLst>
              <a:ext uri="{FF2B5EF4-FFF2-40B4-BE49-F238E27FC236}">
                <a16:creationId xmlns:a16="http://schemas.microsoft.com/office/drawing/2014/main" id="{E44FA2F2-ED06-54EA-E799-8F532243FFB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50" r="15350"/>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err="1">
                <a:solidFill>
                  <a:schemeClr val="bg1"/>
                </a:solidFill>
              </a:rPr>
              <a:t>Sittingon</a:t>
            </a:r>
            <a:r>
              <a:rPr lang="en-GB" sz="1000" dirty="0">
                <a:solidFill>
                  <a:schemeClr val="bg1"/>
                </a:solidFill>
              </a:rPr>
              <a:t> a Fortune - ITV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B7440B6-C6D0-89FE-AAC2-2083DB41FA53}"/>
              </a:ext>
            </a:extLst>
          </p:cNvPr>
          <p:cNvGraphicFramePr/>
          <p:nvPr/>
        </p:nvGraphicFramePr>
        <p:xfrm>
          <a:off x="371475" y="1377479"/>
          <a:ext cx="111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1EEBC83-704A-BF29-8806-67AD868F9BC5}"/>
              </a:ext>
            </a:extLst>
          </p:cNvPr>
          <p:cNvSpPr>
            <a:spLocks noGrp="1"/>
          </p:cNvSpPr>
          <p:nvPr>
            <p:ph type="title"/>
          </p:nvPr>
        </p:nvSpPr>
        <p:spPr/>
        <p:txBody>
          <a:bodyPr/>
          <a:lstStyle/>
          <a:p>
            <a:r>
              <a:rPr lang="en-GB" dirty="0"/>
              <a:t>Linear TV and BVOD both deliver strong ROI performance</a:t>
            </a:r>
          </a:p>
        </p:txBody>
      </p:sp>
      <p:sp>
        <p:nvSpPr>
          <p:cNvPr id="6" name="Text Placeholder 5">
            <a:extLst>
              <a:ext uri="{FF2B5EF4-FFF2-40B4-BE49-F238E27FC236}">
                <a16:creationId xmlns:a16="http://schemas.microsoft.com/office/drawing/2014/main" id="{6DDB3FE6-9133-4D45-EB86-2C948E1C3EBE}"/>
              </a:ext>
            </a:extLst>
          </p:cNvPr>
          <p:cNvSpPr>
            <a:spLocks noGrp="1"/>
          </p:cNvSpPr>
          <p:nvPr>
            <p:ph type="body" sz="quarter" idx="15"/>
          </p:nvPr>
        </p:nvSpPr>
        <p:spPr/>
        <p:txBody>
          <a:bodyPr/>
          <a:lstStyle/>
          <a:p>
            <a:r>
              <a:rPr lang="en-GB" dirty="0"/>
              <a:t>Source: Media Mix Navigator, Sept. 2022, EssenceMediacom  / Wavemaker / Mindshare / Gain Theory</a:t>
            </a:r>
          </a:p>
        </p:txBody>
      </p:sp>
      <p:sp>
        <p:nvSpPr>
          <p:cNvPr id="17" name="TextBox 16">
            <a:extLst>
              <a:ext uri="{FF2B5EF4-FFF2-40B4-BE49-F238E27FC236}">
                <a16:creationId xmlns:a16="http://schemas.microsoft.com/office/drawing/2014/main" id="{BA5B96D8-4946-B285-1FD6-C69D266031E5}"/>
              </a:ext>
            </a:extLst>
          </p:cNvPr>
          <p:cNvSpPr txBox="1"/>
          <p:nvPr/>
        </p:nvSpPr>
        <p:spPr>
          <a:xfrm>
            <a:off x="1974498" y="1066852"/>
            <a:ext cx="83935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Total (short and long-term) ROI Index Channel Hierarchy</a:t>
            </a:r>
          </a:p>
        </p:txBody>
      </p:sp>
    </p:spTree>
    <p:extLst>
      <p:ext uri="{BB962C8B-B14F-4D97-AF65-F5344CB8AC3E}">
        <p14:creationId xmlns:p14="http://schemas.microsoft.com/office/powerpoint/2010/main" val="2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7EA761E9-7C6C-0380-D2BB-60352F631768}"/>
              </a:ext>
            </a:extLst>
          </p:cNvPr>
          <p:cNvSpPr/>
          <p:nvPr/>
        </p:nvSpPr>
        <p:spPr>
          <a:xfrm>
            <a:off x="1900225" y="1518689"/>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
        <p:nvSpPr>
          <p:cNvPr id="5" name="Title 4">
            <a:extLst>
              <a:ext uri="{FF2B5EF4-FFF2-40B4-BE49-F238E27FC236}">
                <a16:creationId xmlns:a16="http://schemas.microsoft.com/office/drawing/2014/main" id="{E3D4FA14-9952-335F-3702-431E509567C1}"/>
              </a:ext>
            </a:extLst>
          </p:cNvPr>
          <p:cNvSpPr>
            <a:spLocks noGrp="1"/>
          </p:cNvSpPr>
          <p:nvPr>
            <p:ph type="title"/>
          </p:nvPr>
        </p:nvSpPr>
        <p:spPr/>
        <p:txBody>
          <a:bodyPr>
            <a:normAutofit/>
          </a:bodyPr>
          <a:lstStyle/>
          <a:p>
            <a:r>
              <a:rPr lang="en-GB" sz="2800" dirty="0"/>
              <a:t>BVOD and Linear TV are the least risky media channels</a:t>
            </a:r>
          </a:p>
        </p:txBody>
      </p:sp>
      <p:sp>
        <p:nvSpPr>
          <p:cNvPr id="6" name="Text Placeholder 5">
            <a:extLst>
              <a:ext uri="{FF2B5EF4-FFF2-40B4-BE49-F238E27FC236}">
                <a16:creationId xmlns:a16="http://schemas.microsoft.com/office/drawing/2014/main" id="{59EE352F-A9A2-0CDA-B053-01DE6DC583DC}"/>
              </a:ext>
            </a:extLst>
          </p:cNvPr>
          <p:cNvSpPr>
            <a:spLocks noGrp="1"/>
          </p:cNvSpPr>
          <p:nvPr>
            <p:ph type="body" sz="quarter" idx="15"/>
          </p:nvPr>
        </p:nvSpPr>
        <p:spPr/>
        <p:txBody>
          <a:bodyPr/>
          <a:lstStyle/>
          <a:p>
            <a:r>
              <a:rPr lang="en-GB" dirty="0"/>
              <a:t>Source: Media Mix Navigator, Sep. 2022, </a:t>
            </a:r>
            <a:r>
              <a:rPr lang="en-GB" dirty="0" err="1"/>
              <a:t>EssenceMediacom</a:t>
            </a:r>
            <a:r>
              <a:rPr lang="en-GB" dirty="0"/>
              <a:t> / Wavemaker / Mindshare / Gain Theory</a:t>
            </a:r>
          </a:p>
          <a:p>
            <a:endParaRPr lang="en-GB" dirty="0"/>
          </a:p>
        </p:txBody>
      </p:sp>
      <p:graphicFrame>
        <p:nvGraphicFramePr>
          <p:cNvPr id="7" name="Chart 6">
            <a:extLst>
              <a:ext uri="{FF2B5EF4-FFF2-40B4-BE49-F238E27FC236}">
                <a16:creationId xmlns:a16="http://schemas.microsoft.com/office/drawing/2014/main" id="{575235CB-F8D7-63D9-D1F8-AC7D3C79ADEB}"/>
              </a:ext>
            </a:extLst>
          </p:cNvPr>
          <p:cNvGraphicFramePr/>
          <p:nvPr/>
        </p:nvGraphicFramePr>
        <p:xfrm>
          <a:off x="770021" y="1842790"/>
          <a:ext cx="10130749" cy="410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976A8F0-F67F-2096-8AF4-B7CF8D23571B}"/>
              </a:ext>
            </a:extLst>
          </p:cNvPr>
          <p:cNvSpPr txBox="1"/>
          <p:nvPr/>
        </p:nvSpPr>
        <p:spPr>
          <a:xfrm>
            <a:off x="2158436" y="1057024"/>
            <a:ext cx="7545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ea typeface="+mn-ea"/>
                <a:cs typeface="+mn-cs"/>
              </a:rPr>
              <a:t>The Variability of Returns by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B2C41"/>
                </a:solidFill>
                <a:effectLst/>
                <a:uLnTx/>
                <a:uFillTx/>
                <a:ea typeface="+mn-ea"/>
                <a:cs typeface="+mn-cs"/>
              </a:rPr>
              <a:t>(Data 2018 – Mid 2021)</a:t>
            </a:r>
            <a:endParaRPr kumimoji="0" lang="en-GB" sz="1200" b="1" i="0" u="none" strike="noStrike" kern="1200" cap="none" spc="0" normalizeH="0" baseline="0" noProof="0" dirty="0">
              <a:ln>
                <a:noFill/>
              </a:ln>
              <a:solidFill>
                <a:srgbClr val="2B2C41"/>
              </a:solidFill>
              <a:effectLst/>
              <a:uLnTx/>
              <a:uFillTx/>
              <a:ea typeface="+mn-ea"/>
              <a:cs typeface="+mn-cs"/>
            </a:endParaRPr>
          </a:p>
        </p:txBody>
      </p:sp>
      <p:sp>
        <p:nvSpPr>
          <p:cNvPr id="9" name="TextBox 8">
            <a:extLst>
              <a:ext uri="{FF2B5EF4-FFF2-40B4-BE49-F238E27FC236}">
                <a16:creationId xmlns:a16="http://schemas.microsoft.com/office/drawing/2014/main" id="{B8B8B673-B3C3-A3C4-D463-D7F3DABE4756}"/>
              </a:ext>
            </a:extLst>
          </p:cNvPr>
          <p:cNvSpPr txBox="1"/>
          <p:nvPr/>
        </p:nvSpPr>
        <p:spPr>
          <a:xfrm>
            <a:off x="10900770" y="3175084"/>
            <a:ext cx="760741"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ea typeface="+mn-ea"/>
                <a:cs typeface="+mn-cs"/>
              </a:rPr>
              <a:t>0% = Median ROI</a:t>
            </a:r>
          </a:p>
        </p:txBody>
      </p:sp>
    </p:spTree>
    <p:extLst>
      <p:ext uri="{BB962C8B-B14F-4D97-AF65-F5344CB8AC3E}">
        <p14:creationId xmlns:p14="http://schemas.microsoft.com/office/powerpoint/2010/main" val="24107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2024.</a:t>
            </a:r>
            <a:r>
              <a:rPr lang="en-US" dirty="0"/>
              <a:t> </a:t>
            </a:r>
            <a:r>
              <a:rPr lang="en-GB" dirty="0"/>
              <a:t>Based on a mass market brand, 11-20% online sales (finance 71-80%),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656526"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262317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tables outside a building&#10;&#10;Description automatically generated">
            <a:extLst>
              <a:ext uri="{FF2B5EF4-FFF2-40B4-BE49-F238E27FC236}">
                <a16:creationId xmlns:a16="http://schemas.microsoft.com/office/drawing/2014/main" id="{8EB45C52-2D55-1F04-4E6B-ACCB9081767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Easyjet</a:t>
            </a:r>
            <a:r>
              <a:rPr lang="en-GB" sz="1000" dirty="0">
                <a:solidFill>
                  <a:schemeClr val="bg1"/>
                </a:solidFill>
              </a:rPr>
              <a:t> – Get Out There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men sitting on a stump in a tropical forest&#10;&#10;Description automatically generated">
            <a:extLst>
              <a:ext uri="{FF2B5EF4-FFF2-40B4-BE49-F238E27FC236}">
                <a16:creationId xmlns:a16="http://schemas.microsoft.com/office/drawing/2014/main" id="{C4E159FC-DC13-D447-EAFB-DDCCC07C033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50" r="15350"/>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89%</a:t>
            </a:r>
            <a:r>
              <a:rPr lang="en-GB" sz="2000" dirty="0"/>
              <a:t> of the adult population each week</a:t>
            </a:r>
          </a:p>
          <a:p>
            <a:pPr marL="342900" marR="0" indent="-342900">
              <a:spcBef>
                <a:spcPts val="0"/>
              </a:spcBef>
              <a:spcAft>
                <a:spcPts val="0"/>
              </a:spcAft>
              <a:buFont typeface="Arial" panose="020B0604020202020204" pitchFamily="34" charset="0"/>
              <a:buChar char="—"/>
            </a:pPr>
            <a:r>
              <a:rPr lang="en-GB" sz="2000" dirty="0"/>
              <a:t>Adults spend an average </a:t>
            </a:r>
            <a:r>
              <a:rPr lang="en-GB" sz="2000" b="1" dirty="0">
                <a:solidFill>
                  <a:schemeClr val="tx2"/>
                </a:solidFill>
              </a:rPr>
              <a:t>13.2</a:t>
            </a:r>
            <a:r>
              <a:rPr lang="en-GB" sz="2000" dirty="0"/>
              <a:t> hours per week watching commercial TV reaching </a:t>
            </a:r>
            <a:r>
              <a:rPr lang="en-GB" sz="2000" b="1" dirty="0">
                <a:solidFill>
                  <a:schemeClr val="tx2"/>
                </a:solidFill>
              </a:rPr>
              <a:t>43 million </a:t>
            </a:r>
            <a:r>
              <a:rPr lang="en-GB" sz="2000" dirty="0"/>
              <a:t>individuals </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244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I’m a Celebrity…Get Me Out of Here! - ITV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group of people&#10;&#10;Description automatically generated">
            <a:extLst>
              <a:ext uri="{FF2B5EF4-FFF2-40B4-BE49-F238E27FC236}">
                <a16:creationId xmlns:a16="http://schemas.microsoft.com/office/drawing/2014/main" id="{5DB1ADA9-509A-1593-24E5-85B0E4372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89%</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400110"/>
          </a:xfrm>
          <a:prstGeom prst="rect">
            <a:avLst/>
          </a:prstGeom>
          <a:noFill/>
        </p:spPr>
        <p:txBody>
          <a:bodyPr wrap="square" rtlCol="0">
            <a:spAutoFit/>
          </a:bodyPr>
          <a:lstStyle/>
          <a:p>
            <a:r>
              <a:rPr lang="en-GB" sz="1000" dirty="0">
                <a:solidFill>
                  <a:schemeClr val="bg1"/>
                </a:solidFill>
              </a:rPr>
              <a:t>Source: </a:t>
            </a:r>
            <a:r>
              <a:rPr lang="fr-FR" sz="1000" dirty="0">
                <a:solidFill>
                  <a:schemeClr val="bg1"/>
                </a:solidFill>
              </a:rPr>
              <a:t>IPA TouchPoints 2023</a:t>
            </a:r>
            <a:r>
              <a:rPr lang="en-GB" sz="1000" dirty="0">
                <a:solidFill>
                  <a:schemeClr val="bg1"/>
                </a:solidFill>
              </a:rPr>
              <a:t>. (Fieldwork Dates: 17</a:t>
            </a:r>
            <a:r>
              <a:rPr lang="en-GB" sz="1000" baseline="30000" dirty="0">
                <a:solidFill>
                  <a:schemeClr val="bg1"/>
                </a:solidFill>
              </a:rPr>
              <a:t>th</a:t>
            </a:r>
            <a:r>
              <a:rPr lang="en-GB" sz="1000" dirty="0">
                <a:solidFill>
                  <a:schemeClr val="bg1"/>
                </a:solidFill>
              </a:rPr>
              <a:t> January – 26</a:t>
            </a:r>
            <a:r>
              <a:rPr lang="en-GB" sz="1000" baseline="30000" dirty="0">
                <a:solidFill>
                  <a:schemeClr val="bg1"/>
                </a:solidFill>
              </a:rPr>
              <a:t>th</a:t>
            </a:r>
            <a:r>
              <a:rPr lang="en-GB" sz="1000" dirty="0">
                <a:solidFill>
                  <a:schemeClr val="bg1"/>
                </a:solidFill>
              </a:rPr>
              <a:t> March 2023).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Evil Genius with Russell Kane - Sky</a:t>
            </a:r>
          </a:p>
        </p:txBody>
      </p:sp>
    </p:spTree>
    <p:custDataLst>
      <p:tags r:id="rId1"/>
    </p:custDataLst>
    <p:extLst>
      <p:ext uri="{BB962C8B-B14F-4D97-AF65-F5344CB8AC3E}">
        <p14:creationId xmlns:p14="http://schemas.microsoft.com/office/powerpoint/2010/main" val="199283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dirty="0"/>
              <a:t>Total TV weekly reach (linear TV + BVOD)</a:t>
            </a:r>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60000" y="5580000"/>
            <a:ext cx="11334817" cy="304800"/>
          </a:xfrm>
        </p:spPr>
        <p:txBody>
          <a:bodyPr/>
          <a:lstStyle/>
          <a:p>
            <a:r>
              <a:rPr lang="en-GB" dirty="0"/>
              <a:t>Source: IPA TouchPoints, 2018 – 2019 , 2020 (average of both waves), 2021 (average of both waves), 2022 (average of both waves), </a:t>
            </a:r>
            <a:r>
              <a:rPr lang="fr-FR" dirty="0"/>
              <a:t>2023</a:t>
            </a:r>
            <a:r>
              <a:rPr lang="en-GB" dirty="0"/>
              <a:t> (Fieldwork Dates: 17</a:t>
            </a:r>
            <a:r>
              <a:rPr lang="en-GB" baseline="30000" dirty="0"/>
              <a:t>th</a:t>
            </a:r>
            <a:r>
              <a:rPr lang="en-GB" dirty="0"/>
              <a:t> January – 26</a:t>
            </a:r>
            <a:r>
              <a:rPr lang="en-GB" baseline="30000" dirty="0"/>
              <a:t>th</a:t>
            </a:r>
            <a:r>
              <a:rPr lang="en-GB" dirty="0"/>
              <a:t> March 2023)</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10205313" cy="3555335"/>
        </p:xfrm>
        <a:graphic>
          <a:graphicData uri="http://schemas.openxmlformats.org/drawingml/2006/table">
            <a:tbl>
              <a:tblPr firstRow="1" bandRow="1">
                <a:tableStyleId>{2D5ABB26-0587-4C30-8999-92F81FD0307C}</a:tableStyleId>
              </a:tblPr>
              <a:tblGrid>
                <a:gridCol w="2415263">
                  <a:extLst>
                    <a:ext uri="{9D8B030D-6E8A-4147-A177-3AD203B41FA5}">
                      <a16:colId xmlns:a16="http://schemas.microsoft.com/office/drawing/2014/main" val="136874791"/>
                    </a:ext>
                  </a:extLst>
                </a:gridCol>
                <a:gridCol w="1558010">
                  <a:extLst>
                    <a:ext uri="{9D8B030D-6E8A-4147-A177-3AD203B41FA5}">
                      <a16:colId xmlns:a16="http://schemas.microsoft.com/office/drawing/2014/main" val="1552800101"/>
                    </a:ext>
                  </a:extLst>
                </a:gridCol>
                <a:gridCol w="1558010">
                  <a:extLst>
                    <a:ext uri="{9D8B030D-6E8A-4147-A177-3AD203B41FA5}">
                      <a16:colId xmlns:a16="http://schemas.microsoft.com/office/drawing/2014/main" val="4224833432"/>
                    </a:ext>
                  </a:extLst>
                </a:gridCol>
                <a:gridCol w="1558010">
                  <a:extLst>
                    <a:ext uri="{9D8B030D-6E8A-4147-A177-3AD203B41FA5}">
                      <a16:colId xmlns:a16="http://schemas.microsoft.com/office/drawing/2014/main" val="1293394778"/>
                    </a:ext>
                  </a:extLst>
                </a:gridCol>
                <a:gridCol w="1558010">
                  <a:extLst>
                    <a:ext uri="{9D8B030D-6E8A-4147-A177-3AD203B41FA5}">
                      <a16:colId xmlns:a16="http://schemas.microsoft.com/office/drawing/2014/main" val="1127949121"/>
                    </a:ext>
                  </a:extLst>
                </a:gridCol>
                <a:gridCol w="1558010">
                  <a:extLst>
                    <a:ext uri="{9D8B030D-6E8A-4147-A177-3AD203B41FA5}">
                      <a16:colId xmlns:a16="http://schemas.microsoft.com/office/drawing/2014/main" val="3239591167"/>
                    </a:ext>
                  </a:extLst>
                </a:gridCol>
              </a:tblGrid>
              <a:tr h="507905">
                <a:tc>
                  <a:txBody>
                    <a:bodyPr/>
                    <a:lstStyle/>
                    <a:p>
                      <a:pPr marL="0" indent="0" algn="ctr"/>
                      <a:r>
                        <a:rPr lang="en-GB" sz="1400" b="1" dirty="0">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dirty="0">
                          <a:solidFill>
                            <a:schemeClr val="bg2"/>
                          </a:solidFill>
                        </a:rPr>
                        <a:t>2019</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2020</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2021</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2022</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solidFill>
                            <a:schemeClr val="tx2"/>
                          </a:solidFill>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dirty="0">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dirty="0">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dirty="0">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dirty="0">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dirty="0">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dirty="0">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935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2023</a:t>
            </a:r>
            <a:r>
              <a:rPr lang="en-GB" dirty="0"/>
              <a:t>, Wave 1 (Fieldwork Dates: 17</a:t>
            </a:r>
            <a:r>
              <a:rPr lang="en-GB" baseline="30000" dirty="0"/>
              <a:t>th</a:t>
            </a:r>
            <a:r>
              <a:rPr lang="en-GB" dirty="0"/>
              <a:t> January – 26</a:t>
            </a:r>
            <a:r>
              <a:rPr lang="en-GB" baseline="30000" dirty="0"/>
              <a:t>th</a:t>
            </a:r>
            <a:r>
              <a:rPr lang="en-GB" dirty="0"/>
              <a:t> March 2023).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68582"/>
            <a:ext cx="9869766" cy="29616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222681"/>
            <a:ext cx="6497480" cy="26075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3024724"/>
            <a:ext cx="2863088" cy="1805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708942"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3C3420A-09CD-4DB0-B0CA-DE987D78494F}"/>
              </a:ext>
            </a:extLst>
          </p:cNvPr>
          <p:cNvSpPr txBox="1"/>
          <p:nvPr/>
        </p:nvSpPr>
        <p:spPr>
          <a:xfrm>
            <a:off x="1545189" y="2987277"/>
            <a:ext cx="1372147" cy="2616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mn-cs"/>
              </a:rPr>
              <a:t>Newsbrand / Mag</a:t>
            </a: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103409"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25945" y="3602006"/>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6534975" y="3663575"/>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3035986" y="3762713"/>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2625241" y="4140055"/>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9" name="Rectangle 18">
            <a:extLst>
              <a:ext uri="{FF2B5EF4-FFF2-40B4-BE49-F238E27FC236}">
                <a16:creationId xmlns:a16="http://schemas.microsoft.com/office/drawing/2014/main" id="{CB17341C-567C-459E-966B-E6C2BF55FB53}"/>
              </a:ext>
            </a:extLst>
          </p:cNvPr>
          <p:cNvSpPr/>
          <p:nvPr/>
        </p:nvSpPr>
        <p:spPr>
          <a:xfrm>
            <a:off x="1229657" y="4065586"/>
            <a:ext cx="1384742" cy="764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152175" y="45517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Tree>
    <p:custDataLst>
      <p:tags r:id="rId1"/>
    </p:custDataLst>
    <p:extLst>
      <p:ext uri="{BB962C8B-B14F-4D97-AF65-F5344CB8AC3E}">
        <p14:creationId xmlns:p14="http://schemas.microsoft.com/office/powerpoint/2010/main" val="22686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E2B2-398E-AE60-F545-EC8EDEFE23A2}"/>
              </a:ext>
            </a:extLst>
          </p:cNvPr>
          <p:cNvSpPr>
            <a:spLocks noGrp="1"/>
          </p:cNvSpPr>
          <p:nvPr>
            <p:ph type="title"/>
          </p:nvPr>
        </p:nvSpPr>
        <p:spPr/>
        <p:txBody>
          <a:bodyPr/>
          <a:lstStyle/>
          <a:p>
            <a:r>
              <a:rPr lang="en-GB" dirty="0"/>
              <a:t>Commercial broadcasters collectively provide the highest reach and time spent</a:t>
            </a:r>
          </a:p>
        </p:txBody>
      </p:sp>
      <p:sp>
        <p:nvSpPr>
          <p:cNvPr id="3" name="Text Placeholder 2">
            <a:extLst>
              <a:ext uri="{FF2B5EF4-FFF2-40B4-BE49-F238E27FC236}">
                <a16:creationId xmlns:a16="http://schemas.microsoft.com/office/drawing/2014/main" id="{60C1F8E9-8ADB-1661-74DB-1E2B51A6C507}"/>
              </a:ext>
            </a:extLst>
          </p:cNvPr>
          <p:cNvSpPr>
            <a:spLocks noGrp="1"/>
          </p:cNvSpPr>
          <p:nvPr>
            <p:ph type="body" sz="quarter" idx="15"/>
          </p:nvPr>
        </p:nvSpPr>
        <p:spPr/>
        <p:txBody>
          <a:bodyPr/>
          <a:lstStyle/>
          <a:p>
            <a:r>
              <a:rPr lang="en-GB"/>
              <a:t>Source: Barb / All Individuals, all devices – 2023</a:t>
            </a:r>
          </a:p>
        </p:txBody>
      </p:sp>
      <p:graphicFrame>
        <p:nvGraphicFramePr>
          <p:cNvPr id="5" name="Chart 4">
            <a:extLst>
              <a:ext uri="{FF2B5EF4-FFF2-40B4-BE49-F238E27FC236}">
                <a16:creationId xmlns:a16="http://schemas.microsoft.com/office/drawing/2014/main" id="{5FF8575E-62F7-C14E-FD21-0C40EBD9C076}"/>
              </a:ext>
            </a:extLst>
          </p:cNvPr>
          <p:cNvGraphicFramePr>
            <a:graphicFrameLocks noGrp="1"/>
          </p:cNvGraphicFramePr>
          <p:nvPr/>
        </p:nvGraphicFramePr>
        <p:xfrm>
          <a:off x="696000"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018B665-074C-A77A-90C9-8350D35854B0}"/>
              </a:ext>
            </a:extLst>
          </p:cNvPr>
          <p:cNvSpPr txBox="1"/>
          <p:nvPr/>
        </p:nvSpPr>
        <p:spPr>
          <a:xfrm>
            <a:off x="4843093" y="5341125"/>
            <a:ext cx="2505814" cy="230832"/>
          </a:xfrm>
          <a:prstGeom prst="rect">
            <a:avLst/>
          </a:prstGeom>
          <a:noFill/>
        </p:spPr>
        <p:txBody>
          <a:bodyPr wrap="none" rtlCol="0">
            <a:spAutoFit/>
          </a:bodyPr>
          <a:lstStyle/>
          <a:p>
            <a:r>
              <a:rPr lang="en-GB" sz="900" b="1">
                <a:latin typeface="+mj-lt"/>
              </a:rPr>
              <a:t>AVE TIME VIEWED PER </a:t>
            </a:r>
            <a:r>
              <a:rPr lang="en-GB" sz="900" b="1" u="sng">
                <a:latin typeface="+mj-lt"/>
              </a:rPr>
              <a:t>VIEWER</a:t>
            </a:r>
            <a:r>
              <a:rPr lang="en-GB" sz="900" b="1">
                <a:latin typeface="+mj-lt"/>
              </a:rPr>
              <a:t> PER DAY</a:t>
            </a:r>
          </a:p>
        </p:txBody>
      </p:sp>
      <p:sp>
        <p:nvSpPr>
          <p:cNvPr id="7" name="TextBox 6">
            <a:extLst>
              <a:ext uri="{FF2B5EF4-FFF2-40B4-BE49-F238E27FC236}">
                <a16:creationId xmlns:a16="http://schemas.microsoft.com/office/drawing/2014/main" id="{5D09D945-1D9C-AC1A-76A9-FE44A5FD1C2E}"/>
              </a:ext>
            </a:extLst>
          </p:cNvPr>
          <p:cNvSpPr txBox="1"/>
          <p:nvPr/>
        </p:nvSpPr>
        <p:spPr>
          <a:xfrm rot="16200000">
            <a:off x="-606767" y="3073277"/>
            <a:ext cx="1941557" cy="230832"/>
          </a:xfrm>
          <a:prstGeom prst="rect">
            <a:avLst/>
          </a:prstGeom>
          <a:noFill/>
        </p:spPr>
        <p:txBody>
          <a:bodyPr wrap="none" rtlCol="0">
            <a:spAutoFit/>
          </a:bodyPr>
          <a:lstStyle/>
          <a:p>
            <a:r>
              <a:rPr lang="en-GB" sz="900" b="1">
                <a:latin typeface="+mj-lt"/>
              </a:rPr>
              <a:t>AVERAGE DAILY REACH (000s)</a:t>
            </a:r>
          </a:p>
        </p:txBody>
      </p:sp>
      <p:sp>
        <p:nvSpPr>
          <p:cNvPr id="8" name="TextBox 2">
            <a:extLst>
              <a:ext uri="{FF2B5EF4-FFF2-40B4-BE49-F238E27FC236}">
                <a16:creationId xmlns:a16="http://schemas.microsoft.com/office/drawing/2014/main" id="{4CDD94AE-FD9F-0E9E-8EE0-ED7868402B83}"/>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All Individuals – All devices</a:t>
            </a:r>
          </a:p>
        </p:txBody>
      </p:sp>
      <p:sp>
        <p:nvSpPr>
          <p:cNvPr id="9" name="TextBox 1">
            <a:extLst>
              <a:ext uri="{FF2B5EF4-FFF2-40B4-BE49-F238E27FC236}">
                <a16:creationId xmlns:a16="http://schemas.microsoft.com/office/drawing/2014/main" id="{65B9318B-DCB8-8623-3B15-D9FCFEBC3F27}"/>
              </a:ext>
            </a:extLst>
          </p:cNvPr>
          <p:cNvSpPr txBox="1"/>
          <p:nvPr/>
        </p:nvSpPr>
        <p:spPr>
          <a:xfrm>
            <a:off x="1908421" y="2870826"/>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100" b="1"/>
              <a:t>Bubble</a:t>
            </a:r>
            <a:r>
              <a:rPr lang="en-GB" sz="1100" b="1" baseline="0"/>
              <a:t> area represents total volume of daily viewing </a:t>
            </a:r>
            <a:endParaRPr lang="en-GB" sz="1100" b="1"/>
          </a:p>
        </p:txBody>
      </p:sp>
      <p:sp>
        <p:nvSpPr>
          <p:cNvPr id="10" name="TextBox 1">
            <a:extLst>
              <a:ext uri="{FF2B5EF4-FFF2-40B4-BE49-F238E27FC236}">
                <a16:creationId xmlns:a16="http://schemas.microsoft.com/office/drawing/2014/main" id="{46F96822-55D8-620F-7F2C-9A85D1424BD1}"/>
              </a:ext>
            </a:extLst>
          </p:cNvPr>
          <p:cNvSpPr txBox="1"/>
          <p:nvPr/>
        </p:nvSpPr>
        <p:spPr>
          <a:xfrm>
            <a:off x="3542413" y="464545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Other </a:t>
            </a:r>
          </a:p>
          <a:p>
            <a:pPr algn="ctr"/>
            <a:r>
              <a:rPr lang="en-GB" sz="1000" b="1"/>
              <a:t>SVOD</a:t>
            </a:r>
          </a:p>
        </p:txBody>
      </p:sp>
      <p:sp>
        <p:nvSpPr>
          <p:cNvPr id="11" name="TextBox 1">
            <a:extLst>
              <a:ext uri="{FF2B5EF4-FFF2-40B4-BE49-F238E27FC236}">
                <a16:creationId xmlns:a16="http://schemas.microsoft.com/office/drawing/2014/main" id="{80F076AF-5D9F-4991-6913-DED62D2140C5}"/>
              </a:ext>
            </a:extLst>
          </p:cNvPr>
          <p:cNvSpPr txBox="1"/>
          <p:nvPr/>
        </p:nvSpPr>
        <p:spPr>
          <a:xfrm>
            <a:off x="2359028" y="464511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Other AVOD</a:t>
            </a:r>
          </a:p>
        </p:txBody>
      </p:sp>
      <p:sp>
        <p:nvSpPr>
          <p:cNvPr id="12" name="TextBox 1">
            <a:extLst>
              <a:ext uri="{FF2B5EF4-FFF2-40B4-BE49-F238E27FC236}">
                <a16:creationId xmlns:a16="http://schemas.microsoft.com/office/drawing/2014/main" id="{E9C9811E-9E92-35DF-AE77-7F09E1FB06B0}"/>
              </a:ext>
            </a:extLst>
          </p:cNvPr>
          <p:cNvSpPr txBox="1"/>
          <p:nvPr/>
        </p:nvSpPr>
        <p:spPr>
          <a:xfrm>
            <a:off x="1529516" y="4830161"/>
            <a:ext cx="1076998"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700" b="1"/>
              <a:t>Dailymotion</a:t>
            </a:r>
          </a:p>
        </p:txBody>
      </p:sp>
      <p:sp>
        <p:nvSpPr>
          <p:cNvPr id="13" name="TextBox 1">
            <a:extLst>
              <a:ext uri="{FF2B5EF4-FFF2-40B4-BE49-F238E27FC236}">
                <a16:creationId xmlns:a16="http://schemas.microsoft.com/office/drawing/2014/main" id="{58ED11A9-185E-3E38-5A77-EE9D230A005F}"/>
              </a:ext>
            </a:extLst>
          </p:cNvPr>
          <p:cNvSpPr txBox="1"/>
          <p:nvPr/>
        </p:nvSpPr>
        <p:spPr>
          <a:xfrm>
            <a:off x="6561769" y="4634063"/>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Twitch</a:t>
            </a:r>
          </a:p>
        </p:txBody>
      </p:sp>
      <p:cxnSp>
        <p:nvCxnSpPr>
          <p:cNvPr id="14" name="Straight Arrow Connector 13">
            <a:extLst>
              <a:ext uri="{FF2B5EF4-FFF2-40B4-BE49-F238E27FC236}">
                <a16:creationId xmlns:a16="http://schemas.microsoft.com/office/drawing/2014/main" id="{FBED4B81-7819-52B9-C120-0695CA141BD6}"/>
              </a:ext>
            </a:extLst>
          </p:cNvPr>
          <p:cNvCxnSpPr/>
          <p:nvPr/>
        </p:nvCxnSpPr>
        <p:spPr>
          <a:xfrm flipH="1">
            <a:off x="6489477" y="4831048"/>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ED4B81-7819-52B9-C120-0695CA141BD6}"/>
              </a:ext>
            </a:extLst>
          </p:cNvPr>
          <p:cNvCxnSpPr>
            <a:cxnSpLocks/>
          </p:cNvCxnSpPr>
          <p:nvPr/>
        </p:nvCxnSpPr>
        <p:spPr>
          <a:xfrm>
            <a:off x="4234830" y="4817185"/>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E5766FB-4F1E-44DA-08D5-15D30B5D798A}"/>
              </a:ext>
            </a:extLst>
          </p:cNvPr>
          <p:cNvCxnSpPr>
            <a:cxnSpLocks/>
          </p:cNvCxnSpPr>
          <p:nvPr/>
        </p:nvCxnSpPr>
        <p:spPr>
          <a:xfrm>
            <a:off x="3082819" y="4886853"/>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53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gglebox - Series 23: Episode 1 | Channel 4">
            <a:extLst>
              <a:ext uri="{FF2B5EF4-FFF2-40B4-BE49-F238E27FC236}">
                <a16:creationId xmlns:a16="http://schemas.microsoft.com/office/drawing/2014/main" id="{C81A0AA1-8C60-974E-084E-17A9F4EA16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38" b="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244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r>
              <a:rPr lang="en-GB" sz="1000" kern="0">
                <a:solidFill>
                  <a:prstClr val="white"/>
                </a:solidFill>
              </a:rPr>
              <a:t>Source: Barb Dec 2023, Individuals</a:t>
            </a:r>
            <a:endParaRPr lang="en-GB" sz="1000"/>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“Gogglebox”, Channel 4</a:t>
            </a:r>
          </a:p>
        </p:txBody>
      </p:sp>
    </p:spTree>
    <p:custDataLst>
      <p:tags r:id="rId1"/>
    </p:custDataLst>
    <p:extLst>
      <p:ext uri="{BB962C8B-B14F-4D97-AF65-F5344CB8AC3E}">
        <p14:creationId xmlns:p14="http://schemas.microsoft.com/office/powerpoint/2010/main" val="396680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425450" y="499644"/>
            <a:ext cx="11341099" cy="1021181"/>
          </a:xfrm>
        </p:spPr>
        <p:txBody>
          <a:bodyPr>
            <a:normAutofit/>
          </a:bodyPr>
          <a:lstStyle/>
          <a:p>
            <a:r>
              <a:rPr lang="en-GB" dirty="0"/>
              <a:t>BVOD is critical for delivering cost effective reach for 16-34s</a:t>
            </a:r>
          </a:p>
        </p:txBody>
      </p:sp>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78000" y="5364000"/>
            <a:ext cx="11334817" cy="304800"/>
          </a:xfrm>
        </p:spPr>
        <p:txBody>
          <a:bodyPr/>
          <a:lstStyle/>
          <a:p>
            <a:r>
              <a:rPr lang="en-GB"/>
              <a:t>Source: Barb BVOD Planner (2023, 6 weeks 35-40) / natural delivery / station average prices. Optimised to determine linear and BVOD split.</a:t>
            </a:r>
            <a:endParaRPr lang="en-GB">
              <a:solidFill>
                <a:srgbClr val="FF0000"/>
              </a:solidFill>
              <a:highlight>
                <a:srgbClr val="FFFF00"/>
              </a:highlight>
            </a:endParaRPr>
          </a:p>
        </p:txBody>
      </p:sp>
      <p:graphicFrame>
        <p:nvGraphicFramePr>
          <p:cNvPr id="3" name="Chart 2">
            <a:extLst>
              <a:ext uri="{FF2B5EF4-FFF2-40B4-BE49-F238E27FC236}">
                <a16:creationId xmlns:a16="http://schemas.microsoft.com/office/drawing/2014/main" id="{6C9E8782-92BF-27C9-0283-6206AE562A94}"/>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304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beer glasses&#10;&#10;Description automatically generated">
            <a:extLst>
              <a:ext uri="{FF2B5EF4-FFF2-40B4-BE49-F238E27FC236}">
                <a16:creationId xmlns:a16="http://schemas.microsoft.com/office/drawing/2014/main" id="{4CC603F4-46EF-91EF-0799-73BDF455F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ishi living room">
            <a:extLst>
              <a:ext uri="{FF2B5EF4-FFF2-40B4-BE49-F238E27FC236}">
                <a16:creationId xmlns:a16="http://schemas.microsoft.com/office/drawing/2014/main" id="{D8AB0D2A-64B6-41E4-BEC4-B7E44E4F1291}"/>
              </a:ext>
            </a:extLst>
          </p:cNvPr>
          <p:cNvSpPr>
            <a:spLocks/>
          </p:cNvSpPr>
          <p:nvPr/>
        </p:nvSpPr>
        <p:spPr bwMode="auto">
          <a:xfrm flipV="1">
            <a:off x="-1" y="-2"/>
            <a:ext cx="12192001" cy="6858001"/>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7000">
                <a:srgbClr val="000000">
                  <a:lumMod val="0"/>
                  <a:alpha val="62000"/>
                </a:srgbClr>
              </a:gs>
              <a:gs pos="66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Tennent’s Lager - </a:t>
            </a:r>
            <a:r>
              <a:rPr lang="en-GB" sz="1000" dirty="0" err="1">
                <a:solidFill>
                  <a:schemeClr val="bg1"/>
                </a:solidFill>
              </a:rPr>
              <a:t>Ooft</a:t>
            </a:r>
            <a:endParaRPr lang="en-GB" sz="1000" dirty="0">
              <a:solidFill>
                <a:schemeClr val="bg1"/>
              </a:solidFill>
            </a:endParaRP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and person sitting together&#10;&#10;Description automatically generated">
            <a:extLst>
              <a:ext uri="{FF2B5EF4-FFF2-40B4-BE49-F238E27FC236}">
                <a16:creationId xmlns:a16="http://schemas.microsoft.com/office/drawing/2014/main" id="{EBAFCD8F-6881-E245-C982-5E72A80540D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Meet </a:t>
            </a:r>
            <a:r>
              <a:rPr lang="en-GB" sz="1000" dirty="0" err="1">
                <a:solidFill>
                  <a:schemeClr val="bg1"/>
                </a:solidFill>
              </a:rPr>
              <a:t>teRichardsons</a:t>
            </a:r>
            <a:r>
              <a:rPr lang="en-GB" sz="1000" dirty="0">
                <a:solidFill>
                  <a:schemeClr val="bg1"/>
                </a:solidFill>
              </a:rPr>
              <a:t> - UKTV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sunglasses and a white shirt&#10;&#10;Description automatically generated">
            <a:extLst>
              <a:ext uri="{FF2B5EF4-FFF2-40B4-BE49-F238E27FC236}">
                <a16:creationId xmlns:a16="http://schemas.microsoft.com/office/drawing/2014/main" id="{345C552F-A144-0513-39CE-0791747F5117}"/>
              </a:ext>
            </a:extLst>
          </p:cNvPr>
          <p:cNvPicPr>
            <a:picLocks noChangeAspect="1"/>
          </p:cNvPicPr>
          <p:nvPr/>
        </p:nvPicPr>
        <p:blipFill rotWithShape="1">
          <a:blip r:embed="rId4">
            <a:extLst>
              <a:ext uri="{28A0092B-C50C-407E-A947-70E740481C1C}">
                <a14:useLocalDpi xmlns:a14="http://schemas.microsoft.com/office/drawing/2010/main" val="0"/>
              </a:ext>
            </a:extLst>
          </a:blip>
          <a:srcRect l="41425"/>
          <a:stretch/>
        </p:blipFill>
        <p:spPr>
          <a:xfrm>
            <a:off x="6007894" y="0"/>
            <a:ext cx="6184106" cy="5938634"/>
          </a:xfrm>
          <a:prstGeom prst="rect">
            <a:avLst/>
          </a:prstGeom>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2425194990"/>
              </p:ext>
            </p:extLst>
          </p:nvPr>
        </p:nvGraphicFramePr>
        <p:xfrm>
          <a:off x="371475" y="1416793"/>
          <a:ext cx="5137719" cy="3331362"/>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r h="500502">
                <a:tc>
                  <a:txBody>
                    <a:bodyPr/>
                    <a:lstStyle/>
                    <a:p>
                      <a:r>
                        <a:rPr lang="en-GB" sz="1200" b="1" dirty="0">
                          <a:solidFill>
                            <a:schemeClr val="accent4"/>
                          </a:solidFill>
                        </a:rPr>
                        <a:t>TV DELIVERS AGAINST MULTIPLE OBJECTIVES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GB" sz="2000" b="1" dirty="0">
                          <a:solidFill>
                            <a:schemeClr val="accent4"/>
                          </a:solidFill>
                        </a:rPr>
                        <a:t>07</a:t>
                      </a: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08586168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Doritos – Extra </a:t>
            </a:r>
            <a:r>
              <a:rPr lang="en-US" sz="1000" dirty="0" err="1">
                <a:solidFill>
                  <a:schemeClr val="bg1"/>
                </a:solidFill>
              </a:rPr>
              <a:t>Flamin</a:t>
            </a:r>
            <a:r>
              <a:rPr lang="en-US" sz="1000" dirty="0">
                <a:solidFill>
                  <a:schemeClr val="bg1"/>
                </a:solidFill>
              </a:rPr>
              <a:t>’ Hot</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378662"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around a table&#10;&#10;Description automatically generated">
            <a:extLst>
              <a:ext uri="{FF2B5EF4-FFF2-40B4-BE49-F238E27FC236}">
                <a16:creationId xmlns:a16="http://schemas.microsoft.com/office/drawing/2014/main" id="{F6AF1102-CCB8-3D39-4041-BF7ECF17C36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695" r="5695"/>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Branston – Bring Out The </a:t>
            </a:r>
            <a:r>
              <a:rPr lang="en-GB" sz="1000" dirty="0" err="1">
                <a:solidFill>
                  <a:schemeClr val="bg1"/>
                </a:solidFill>
              </a:rPr>
              <a:t>Branstorm</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telephone and a box&#10;&#10;Description automatically generated">
            <a:extLst>
              <a:ext uri="{FF2B5EF4-FFF2-40B4-BE49-F238E27FC236}">
                <a16:creationId xmlns:a16="http://schemas.microsoft.com/office/drawing/2014/main" id="{44268664-04AD-DE1E-368A-941E2DE79B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and BVOD) advert is </a:t>
            </a:r>
            <a:r>
              <a:rPr lang="en-GB" sz="2000" b="1" dirty="0">
                <a:solidFill>
                  <a:schemeClr val="tx2"/>
                </a:solidFill>
              </a:rPr>
              <a:t>0.65p</a:t>
            </a:r>
            <a:r>
              <a:rPr lang="en-GB" sz="1900" dirty="0"/>
              <a:t> (in 2023)</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£6.50</a:t>
            </a:r>
            <a:r>
              <a:rPr lang="en-GB" sz="1900" dirty="0"/>
              <a:t>, for YouTube, its £13.86, whilst for non-broadcaster online video (excluding YouTube), it goes up to a £131.03.</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Deal or No Deal - TV</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a:t>Average TV view costs </a:t>
            </a:r>
            <a:r>
              <a:rPr lang="en-GB" sz="4400"/>
              <a:t>0.65p </a:t>
            </a:r>
            <a:r>
              <a:rPr lang="en-GB"/>
              <a:t>(in 2023)</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a:t>The average cost </a:t>
            </a:r>
            <a:br>
              <a:rPr lang="en-GB" sz="2400"/>
            </a:br>
            <a:r>
              <a:rPr lang="en-GB" sz="2400"/>
              <a:t>of buying the media space to get one </a:t>
            </a:r>
            <a:br>
              <a:rPr lang="en-GB" sz="2400"/>
            </a:br>
            <a:r>
              <a:rPr lang="en-GB" sz="2400"/>
              <a:t>person in the UK </a:t>
            </a:r>
            <a:br>
              <a:rPr lang="en-GB" sz="2400"/>
            </a:br>
            <a:r>
              <a:rPr lang="en-GB" sz="2400"/>
              <a:t>to see a TV (linear and VOD) advert </a:t>
            </a:r>
            <a:br>
              <a:rPr lang="en-GB" sz="2400"/>
            </a:br>
            <a:r>
              <a:rPr lang="en-GB" sz="240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a:solidFill>
                  <a:prstClr val="white"/>
                </a:solidFill>
              </a:rPr>
              <a:t>Source: 2023, Thinkbox estimates using AA/WARC</a:t>
            </a:r>
          </a:p>
          <a:p>
            <a:pPr>
              <a:defRPr/>
            </a:pPr>
            <a:endParaRPr lang="en-GB" sz="100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24662-7BF0-4850-8DF9-E1A5495130B5}"/>
              </a:ext>
            </a:extLst>
          </p:cNvPr>
          <p:cNvSpPr>
            <a:spLocks noGrp="1"/>
          </p:cNvSpPr>
          <p:nvPr>
            <p:ph type="title"/>
          </p:nvPr>
        </p:nvSpPr>
        <p:spPr/>
        <p:txBody>
          <a:bodyPr/>
          <a:lstStyle/>
          <a:p>
            <a:r>
              <a:rPr lang="en-GB">
                <a:solidFill>
                  <a:srgbClr val="372D87"/>
                </a:solidFill>
              </a:rPr>
              <a:t>TV advertising is great value</a:t>
            </a:r>
            <a:endParaRPr lang="en-GB"/>
          </a:p>
        </p:txBody>
      </p:sp>
      <p:graphicFrame>
        <p:nvGraphicFramePr>
          <p:cNvPr id="23" name="Table 33">
            <a:extLst>
              <a:ext uri="{FF2B5EF4-FFF2-40B4-BE49-F238E27FC236}">
                <a16:creationId xmlns:a16="http://schemas.microsoft.com/office/drawing/2014/main" id="{68920119-B6B8-4C13-882D-D7FED8A6C554}"/>
              </a:ext>
            </a:extLst>
          </p:cNvPr>
          <p:cNvGraphicFramePr>
            <a:graphicFrameLocks noGrp="1"/>
          </p:cNvGraphicFramePr>
          <p:nvPr/>
        </p:nvGraphicFramePr>
        <p:xfrm>
          <a:off x="2463969" y="1525221"/>
          <a:ext cx="9080331" cy="3921249"/>
        </p:xfrm>
        <a:graphic>
          <a:graphicData uri="http://schemas.openxmlformats.org/drawingml/2006/table">
            <a:tbl>
              <a:tblPr firstRow="1" bandRow="1">
                <a:tableStyleId>{2D5ABB26-0587-4C30-8999-92F81FD0307C}</a:tableStyleId>
              </a:tblPr>
              <a:tblGrid>
                <a:gridCol w="3026777">
                  <a:extLst>
                    <a:ext uri="{9D8B030D-6E8A-4147-A177-3AD203B41FA5}">
                      <a16:colId xmlns:a16="http://schemas.microsoft.com/office/drawing/2014/main" val="1913002677"/>
                    </a:ext>
                  </a:extLst>
                </a:gridCol>
                <a:gridCol w="3026777">
                  <a:extLst>
                    <a:ext uri="{9D8B030D-6E8A-4147-A177-3AD203B41FA5}">
                      <a16:colId xmlns:a16="http://schemas.microsoft.com/office/drawing/2014/main" val="2710115917"/>
                    </a:ext>
                  </a:extLst>
                </a:gridCol>
                <a:gridCol w="3026777">
                  <a:extLst>
                    <a:ext uri="{9D8B030D-6E8A-4147-A177-3AD203B41FA5}">
                      <a16:colId xmlns:a16="http://schemas.microsoft.com/office/drawing/2014/main" val="43224045"/>
                    </a:ext>
                  </a:extLst>
                </a:gridCol>
              </a:tblGrid>
              <a:tr h="1307083">
                <a:tc>
                  <a:txBody>
                    <a:bodyPr/>
                    <a:lstStyle/>
                    <a:p>
                      <a:endParaRPr lang="en-GB"/>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4591544"/>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1496101"/>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96510745"/>
                  </a:ext>
                </a:extLst>
              </a:tr>
            </a:tbl>
          </a:graphicData>
        </a:graphic>
      </p:graphicFrame>
      <p:sp>
        <p:nvSpPr>
          <p:cNvPr id="24" name="Text Placeholder 23">
            <a:extLst>
              <a:ext uri="{FF2B5EF4-FFF2-40B4-BE49-F238E27FC236}">
                <a16:creationId xmlns:a16="http://schemas.microsoft.com/office/drawing/2014/main" id="{B75D327F-9B7F-4DFC-92BF-F2D1168B7C19}"/>
              </a:ext>
            </a:extLst>
          </p:cNvPr>
          <p:cNvSpPr>
            <a:spLocks noGrp="1"/>
          </p:cNvSpPr>
          <p:nvPr>
            <p:ph type="body" sz="quarter" idx="15"/>
          </p:nvPr>
        </p:nvSpPr>
        <p:spPr>
          <a:xfrm>
            <a:off x="378000" y="5580000"/>
            <a:ext cx="11334817" cy="304800"/>
          </a:xfrm>
        </p:spPr>
        <p:txBody>
          <a:bodyPr/>
          <a:lstStyle/>
          <a:p>
            <a:r>
              <a:rPr lang="en-GB" dirty="0"/>
              <a:t>Source: 2023, Thinkbox estimates using AA/WARC estimates, Barb, ViewersLogic, IPA TouchPoints 2023</a:t>
            </a:r>
          </a:p>
        </p:txBody>
      </p:sp>
      <p:sp>
        <p:nvSpPr>
          <p:cNvPr id="5" name="Oval 4">
            <a:extLst>
              <a:ext uri="{FF2B5EF4-FFF2-40B4-BE49-F238E27FC236}">
                <a16:creationId xmlns:a16="http://schemas.microsoft.com/office/drawing/2014/main" id="{7D830FAB-3942-4911-969E-B03708D8CE1C}"/>
              </a:ext>
            </a:extLst>
          </p:cNvPr>
          <p:cNvSpPr/>
          <p:nvPr/>
        </p:nvSpPr>
        <p:spPr>
          <a:xfrm>
            <a:off x="3638628" y="1824825"/>
            <a:ext cx="666000" cy="6660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a:t>
            </a:r>
            <a:r>
              <a:rPr lang="en-GB" sz="1100" b="1">
                <a:solidFill>
                  <a:prstClr val="white"/>
                </a:solidFill>
                <a:latin typeface="Arial"/>
              </a:rPr>
              <a:t>4.3</a:t>
            </a:r>
            <a:endParaRPr kumimoji="0" lang="en-GB" sz="1100" b="1"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858EDD11-A933-46E8-A40D-9F306AD8823E}"/>
              </a:ext>
            </a:extLst>
          </p:cNvPr>
          <p:cNvSpPr txBox="1"/>
          <p:nvPr/>
        </p:nvSpPr>
        <p:spPr>
          <a:xfrm>
            <a:off x="582675" y="1879636"/>
            <a:ext cx="181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Broadcaster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(Inc BVOD)</a:t>
            </a:r>
          </a:p>
        </p:txBody>
      </p:sp>
      <p:sp>
        <p:nvSpPr>
          <p:cNvPr id="8" name="TextBox 7">
            <a:extLst>
              <a:ext uri="{FF2B5EF4-FFF2-40B4-BE49-F238E27FC236}">
                <a16:creationId xmlns:a16="http://schemas.microsoft.com/office/drawing/2014/main" id="{D1A4561F-5715-44FA-98F1-B5B5FFDC9263}"/>
              </a:ext>
            </a:extLst>
          </p:cNvPr>
          <p:cNvSpPr txBox="1"/>
          <p:nvPr/>
        </p:nvSpPr>
        <p:spPr>
          <a:xfrm>
            <a:off x="589333" y="4558497"/>
            <a:ext cx="18405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All other online video</a:t>
            </a:r>
          </a:p>
        </p:txBody>
      </p:sp>
      <p:sp>
        <p:nvSpPr>
          <p:cNvPr id="9" name="TextBox 8">
            <a:extLst>
              <a:ext uri="{FF2B5EF4-FFF2-40B4-BE49-F238E27FC236}">
                <a16:creationId xmlns:a16="http://schemas.microsoft.com/office/drawing/2014/main" id="{CEBFC9F3-5C83-4591-9296-5A50470A53A2}"/>
              </a:ext>
            </a:extLst>
          </p:cNvPr>
          <p:cNvSpPr txBox="1"/>
          <p:nvPr/>
        </p:nvSpPr>
        <p:spPr>
          <a:xfrm>
            <a:off x="2977050" y="904346"/>
            <a:ext cx="1992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 billion</a:t>
            </a:r>
          </a:p>
        </p:txBody>
      </p:sp>
      <p:sp>
        <p:nvSpPr>
          <p:cNvPr id="12" name="TextBox 11">
            <a:extLst>
              <a:ext uri="{FF2B5EF4-FFF2-40B4-BE49-F238E27FC236}">
                <a16:creationId xmlns:a16="http://schemas.microsoft.com/office/drawing/2014/main" id="{44502569-AC45-49DF-BCFA-C624225EF067}"/>
              </a:ext>
            </a:extLst>
          </p:cNvPr>
          <p:cNvSpPr txBox="1"/>
          <p:nvPr/>
        </p:nvSpPr>
        <p:spPr>
          <a:xfrm>
            <a:off x="5626981" y="868246"/>
            <a:ext cx="2703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Minutes of AV advertising per person, per day</a:t>
            </a:r>
          </a:p>
        </p:txBody>
      </p:sp>
      <p:sp>
        <p:nvSpPr>
          <p:cNvPr id="13" name="Oval 12">
            <a:extLst>
              <a:ext uri="{FF2B5EF4-FFF2-40B4-BE49-F238E27FC236}">
                <a16:creationId xmlns:a16="http://schemas.microsoft.com/office/drawing/2014/main" id="{198FFCCF-8D47-48D2-BFD7-F7B809224986}"/>
              </a:ext>
            </a:extLst>
          </p:cNvPr>
          <p:cNvSpPr/>
          <p:nvPr/>
        </p:nvSpPr>
        <p:spPr>
          <a:xfrm>
            <a:off x="6397533" y="1558973"/>
            <a:ext cx="1213200" cy="12132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14.2</a:t>
            </a:r>
          </a:p>
        </p:txBody>
      </p:sp>
      <p:sp>
        <p:nvSpPr>
          <p:cNvPr id="17" name="TextBox 16">
            <a:extLst>
              <a:ext uri="{FF2B5EF4-FFF2-40B4-BE49-F238E27FC236}">
                <a16:creationId xmlns:a16="http://schemas.microsoft.com/office/drawing/2014/main" id="{4600A0E3-9226-4578-B8C2-D51D52EA064D}"/>
              </a:ext>
            </a:extLst>
          </p:cNvPr>
          <p:cNvSpPr txBox="1"/>
          <p:nvPr/>
        </p:nvSpPr>
        <p:spPr>
          <a:xfrm>
            <a:off x="8669777" y="811552"/>
            <a:ext cx="27036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Cost per Thousand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(30 sec)</a:t>
            </a:r>
          </a:p>
        </p:txBody>
      </p:sp>
      <p:sp>
        <p:nvSpPr>
          <p:cNvPr id="18" name="Oval 17">
            <a:extLst>
              <a:ext uri="{FF2B5EF4-FFF2-40B4-BE49-F238E27FC236}">
                <a16:creationId xmlns:a16="http://schemas.microsoft.com/office/drawing/2014/main" id="{26735AE4-C93D-4FF6-842E-162E28896B94}"/>
              </a:ext>
            </a:extLst>
          </p:cNvPr>
          <p:cNvSpPr/>
          <p:nvPr/>
        </p:nvSpPr>
        <p:spPr>
          <a:xfrm>
            <a:off x="9918992" y="1960373"/>
            <a:ext cx="205200" cy="2052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F9CA395F-03A5-40CB-B10C-E7A46A48E6F2}"/>
              </a:ext>
            </a:extLst>
          </p:cNvPr>
          <p:cNvSpPr/>
          <p:nvPr/>
        </p:nvSpPr>
        <p:spPr>
          <a:xfrm>
            <a:off x="9572759" y="4352362"/>
            <a:ext cx="921600" cy="9216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A85106FD-EDBB-4CAE-B43D-2862E740D5E0}"/>
              </a:ext>
            </a:extLst>
          </p:cNvPr>
          <p:cNvSpPr txBox="1"/>
          <p:nvPr/>
        </p:nvSpPr>
        <p:spPr>
          <a:xfrm>
            <a:off x="576554" y="3259723"/>
            <a:ext cx="18192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Arial"/>
              </a:rPr>
              <a:t>YouTube</a:t>
            </a:r>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35" name="Oval 34">
            <a:extLst>
              <a:ext uri="{FF2B5EF4-FFF2-40B4-BE49-F238E27FC236}">
                <a16:creationId xmlns:a16="http://schemas.microsoft.com/office/drawing/2014/main" id="{C02DAAC3-2346-4438-A3FE-DF5C2A0FAEFA}"/>
              </a:ext>
            </a:extLst>
          </p:cNvPr>
          <p:cNvSpPr/>
          <p:nvPr/>
        </p:nvSpPr>
        <p:spPr>
          <a:xfrm>
            <a:off x="3757011" y="3245400"/>
            <a:ext cx="367200" cy="3672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white"/>
              </a:solidFill>
              <a:effectLst/>
              <a:uLnTx/>
              <a:uFillTx/>
              <a:latin typeface="Arial"/>
              <a:ea typeface="+mn-ea"/>
              <a:cs typeface="+mn-cs"/>
            </a:endParaRPr>
          </a:p>
        </p:txBody>
      </p:sp>
      <p:sp>
        <p:nvSpPr>
          <p:cNvPr id="36" name="Oval 35">
            <a:extLst>
              <a:ext uri="{FF2B5EF4-FFF2-40B4-BE49-F238E27FC236}">
                <a16:creationId xmlns:a16="http://schemas.microsoft.com/office/drawing/2014/main" id="{E2448192-2F4D-4A21-97C4-22B84C756DE6}"/>
              </a:ext>
            </a:extLst>
          </p:cNvPr>
          <p:cNvSpPr/>
          <p:nvPr/>
        </p:nvSpPr>
        <p:spPr>
          <a:xfrm>
            <a:off x="3631092" y="4399295"/>
            <a:ext cx="712800" cy="7128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£4.9</a:t>
            </a:r>
          </a:p>
        </p:txBody>
      </p:sp>
      <p:sp>
        <p:nvSpPr>
          <p:cNvPr id="37" name="Oval 36">
            <a:extLst>
              <a:ext uri="{FF2B5EF4-FFF2-40B4-BE49-F238E27FC236}">
                <a16:creationId xmlns:a16="http://schemas.microsoft.com/office/drawing/2014/main" id="{CBD8207F-1419-4167-B84A-0A08C714D2E4}"/>
              </a:ext>
            </a:extLst>
          </p:cNvPr>
          <p:cNvSpPr/>
          <p:nvPr/>
        </p:nvSpPr>
        <p:spPr>
          <a:xfrm>
            <a:off x="9873992" y="3281400"/>
            <a:ext cx="295200" cy="2952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0F20E427-29CF-44CA-B725-CB5DE985CB9D}"/>
              </a:ext>
            </a:extLst>
          </p:cNvPr>
          <p:cNvSpPr/>
          <p:nvPr/>
        </p:nvSpPr>
        <p:spPr>
          <a:xfrm>
            <a:off x="6777333" y="3228667"/>
            <a:ext cx="468000" cy="4680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5439DF7A-C2DF-4D88-8E4E-B958ED01267A}"/>
              </a:ext>
            </a:extLst>
          </p:cNvPr>
          <p:cNvSpPr/>
          <p:nvPr/>
        </p:nvSpPr>
        <p:spPr>
          <a:xfrm>
            <a:off x="6860133" y="4672762"/>
            <a:ext cx="288000" cy="2880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0B7EF1A-59A5-5133-419D-8AE1B283E333}"/>
              </a:ext>
            </a:extLst>
          </p:cNvPr>
          <p:cNvSpPr txBox="1"/>
          <p:nvPr/>
        </p:nvSpPr>
        <p:spPr>
          <a:xfrm>
            <a:off x="9753267" y="2309669"/>
            <a:ext cx="567784" cy="276999"/>
          </a:xfrm>
          <a:prstGeom prst="rect">
            <a:avLst/>
          </a:prstGeom>
          <a:noFill/>
        </p:spPr>
        <p:txBody>
          <a:bodyPr wrap="none" rtlCol="0">
            <a:spAutoFit/>
          </a:bodyPr>
          <a:lstStyle/>
          <a:p>
            <a:pPr algn="l"/>
            <a:r>
              <a:rPr lang="en-GB" sz="1200" b="1" dirty="0">
                <a:solidFill>
                  <a:schemeClr val="bg2"/>
                </a:solidFill>
              </a:rPr>
              <a:t>£6.50</a:t>
            </a:r>
          </a:p>
        </p:txBody>
      </p:sp>
      <p:sp>
        <p:nvSpPr>
          <p:cNvPr id="10" name="TextBox 9">
            <a:extLst>
              <a:ext uri="{FF2B5EF4-FFF2-40B4-BE49-F238E27FC236}">
                <a16:creationId xmlns:a16="http://schemas.microsoft.com/office/drawing/2014/main" id="{8ACCF400-1769-6A7B-73B8-83AEC8B813A2}"/>
              </a:ext>
            </a:extLst>
          </p:cNvPr>
          <p:cNvSpPr txBox="1"/>
          <p:nvPr/>
        </p:nvSpPr>
        <p:spPr>
          <a:xfrm>
            <a:off x="9695220" y="3720696"/>
            <a:ext cx="652743" cy="276999"/>
          </a:xfrm>
          <a:prstGeom prst="rect">
            <a:avLst/>
          </a:prstGeom>
          <a:noFill/>
        </p:spPr>
        <p:txBody>
          <a:bodyPr wrap="none" rtlCol="0">
            <a:spAutoFit/>
          </a:bodyPr>
          <a:lstStyle/>
          <a:p>
            <a:pPr algn="l"/>
            <a:r>
              <a:rPr lang="en-GB" sz="1200" b="1" dirty="0">
                <a:solidFill>
                  <a:schemeClr val="bg2"/>
                </a:solidFill>
              </a:rPr>
              <a:t>£13.86</a:t>
            </a:r>
          </a:p>
        </p:txBody>
      </p:sp>
      <p:sp>
        <p:nvSpPr>
          <p:cNvPr id="11" name="TextBox 10">
            <a:extLst>
              <a:ext uri="{FF2B5EF4-FFF2-40B4-BE49-F238E27FC236}">
                <a16:creationId xmlns:a16="http://schemas.microsoft.com/office/drawing/2014/main" id="{C9E8D56E-4EDF-3A25-48A1-B12353D41004}"/>
              </a:ext>
            </a:extLst>
          </p:cNvPr>
          <p:cNvSpPr txBox="1"/>
          <p:nvPr/>
        </p:nvSpPr>
        <p:spPr>
          <a:xfrm>
            <a:off x="6805200" y="4672762"/>
            <a:ext cx="397866" cy="276999"/>
          </a:xfrm>
          <a:prstGeom prst="rect">
            <a:avLst/>
          </a:prstGeom>
          <a:noFill/>
        </p:spPr>
        <p:txBody>
          <a:bodyPr wrap="none" rtlCol="0">
            <a:spAutoFit/>
          </a:bodyPr>
          <a:lstStyle/>
          <a:p>
            <a:pPr algn="l"/>
            <a:r>
              <a:rPr lang="en-GB" sz="1200" b="1" dirty="0">
                <a:solidFill>
                  <a:schemeClr val="bg1"/>
                </a:solidFill>
              </a:rPr>
              <a:t>0.8</a:t>
            </a:r>
          </a:p>
        </p:txBody>
      </p:sp>
      <p:sp>
        <p:nvSpPr>
          <p:cNvPr id="14" name="TextBox 13">
            <a:extLst>
              <a:ext uri="{FF2B5EF4-FFF2-40B4-BE49-F238E27FC236}">
                <a16:creationId xmlns:a16="http://schemas.microsoft.com/office/drawing/2014/main" id="{E234D4E4-A7CC-4A3C-C889-3F7B4D39110B}"/>
              </a:ext>
            </a:extLst>
          </p:cNvPr>
          <p:cNvSpPr txBox="1"/>
          <p:nvPr/>
        </p:nvSpPr>
        <p:spPr>
          <a:xfrm>
            <a:off x="6805200" y="3321278"/>
            <a:ext cx="397866" cy="276999"/>
          </a:xfrm>
          <a:prstGeom prst="rect">
            <a:avLst/>
          </a:prstGeom>
          <a:noFill/>
        </p:spPr>
        <p:txBody>
          <a:bodyPr wrap="none" rtlCol="0">
            <a:spAutoFit/>
          </a:bodyPr>
          <a:lstStyle/>
          <a:p>
            <a:pPr algn="l"/>
            <a:r>
              <a:rPr lang="en-GB" sz="1200" b="1" dirty="0">
                <a:solidFill>
                  <a:schemeClr val="bg1"/>
                </a:solidFill>
              </a:rPr>
              <a:t>1.9</a:t>
            </a:r>
          </a:p>
        </p:txBody>
      </p:sp>
      <p:sp>
        <p:nvSpPr>
          <p:cNvPr id="15" name="TextBox 14">
            <a:extLst>
              <a:ext uri="{FF2B5EF4-FFF2-40B4-BE49-F238E27FC236}">
                <a16:creationId xmlns:a16="http://schemas.microsoft.com/office/drawing/2014/main" id="{34DBAC87-EDA4-A012-35B7-9125BCAEEE1A}"/>
              </a:ext>
            </a:extLst>
          </p:cNvPr>
          <p:cNvSpPr txBox="1"/>
          <p:nvPr/>
        </p:nvSpPr>
        <p:spPr>
          <a:xfrm>
            <a:off x="3711221" y="3314255"/>
            <a:ext cx="458780" cy="261610"/>
          </a:xfrm>
          <a:prstGeom prst="rect">
            <a:avLst/>
          </a:prstGeom>
          <a:noFill/>
        </p:spPr>
        <p:txBody>
          <a:bodyPr wrap="none" rtlCol="0">
            <a:spAutoFit/>
          </a:bodyPr>
          <a:lstStyle/>
          <a:p>
            <a:pPr algn="l"/>
            <a:r>
              <a:rPr lang="en-GB" sz="1050" b="1" dirty="0">
                <a:solidFill>
                  <a:schemeClr val="bg1"/>
                </a:solidFill>
              </a:rPr>
              <a:t>£1.3</a:t>
            </a:r>
          </a:p>
        </p:txBody>
      </p:sp>
      <p:sp>
        <p:nvSpPr>
          <p:cNvPr id="16" name="TextBox 15">
            <a:extLst>
              <a:ext uri="{FF2B5EF4-FFF2-40B4-BE49-F238E27FC236}">
                <a16:creationId xmlns:a16="http://schemas.microsoft.com/office/drawing/2014/main" id="{633716E2-A1E3-9BD2-AF85-0C1A63CB369B}"/>
              </a:ext>
            </a:extLst>
          </p:cNvPr>
          <p:cNvSpPr txBox="1"/>
          <p:nvPr/>
        </p:nvSpPr>
        <p:spPr>
          <a:xfrm>
            <a:off x="9603398" y="4641984"/>
            <a:ext cx="8306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£131.03</a:t>
            </a:r>
          </a:p>
        </p:txBody>
      </p:sp>
    </p:spTree>
    <p:extLst>
      <p:ext uri="{BB962C8B-B14F-4D97-AF65-F5344CB8AC3E}">
        <p14:creationId xmlns:p14="http://schemas.microsoft.com/office/powerpoint/2010/main" val="133399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F4AD-4FD3-B49D-C181-0A0B210A4142}"/>
              </a:ext>
            </a:extLst>
          </p:cNvPr>
          <p:cNvSpPr>
            <a:spLocks noGrp="1"/>
          </p:cNvSpPr>
          <p:nvPr>
            <p:ph type="title"/>
          </p:nvPr>
        </p:nvSpPr>
        <p:spPr/>
        <p:txBody>
          <a:bodyPr/>
          <a:lstStyle/>
          <a:p>
            <a:r>
              <a:rPr lang="en-GB"/>
              <a:t>TV stands out across the measures that matter</a:t>
            </a:r>
          </a:p>
        </p:txBody>
      </p:sp>
      <p:pic>
        <p:nvPicPr>
          <p:cNvPr id="7" name="Picture 6">
            <a:extLst>
              <a:ext uri="{FF2B5EF4-FFF2-40B4-BE49-F238E27FC236}">
                <a16:creationId xmlns:a16="http://schemas.microsoft.com/office/drawing/2014/main" id="{4E78A37E-9370-9734-9B79-6ACD191DE56A}"/>
              </a:ext>
            </a:extLst>
          </p:cNvPr>
          <p:cNvPicPr>
            <a:picLocks noChangeAspect="1"/>
          </p:cNvPicPr>
          <p:nvPr/>
        </p:nvPicPr>
        <p:blipFill>
          <a:blip r:embed="rId3"/>
          <a:stretch>
            <a:fillRect/>
          </a:stretch>
        </p:blipFill>
        <p:spPr>
          <a:xfrm>
            <a:off x="1393851" y="1561681"/>
            <a:ext cx="9296345" cy="2779208"/>
          </a:xfrm>
          <a:prstGeom prst="rect">
            <a:avLst/>
          </a:prstGeom>
        </p:spPr>
      </p:pic>
      <p:sp>
        <p:nvSpPr>
          <p:cNvPr id="3" name="TextBox 2">
            <a:extLst>
              <a:ext uri="{FF2B5EF4-FFF2-40B4-BE49-F238E27FC236}">
                <a16:creationId xmlns:a16="http://schemas.microsoft.com/office/drawing/2014/main" id="{CE1917FA-1B0A-8357-AD4A-42FA142ABF4F}"/>
              </a:ext>
            </a:extLst>
          </p:cNvPr>
          <p:cNvSpPr txBox="1"/>
          <p:nvPr/>
        </p:nvSpPr>
        <p:spPr>
          <a:xfrm>
            <a:off x="378000" y="5364000"/>
            <a:ext cx="86066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 / Signalling Success 2020 / IPA Touchpoints 2023</a:t>
            </a:r>
          </a:p>
        </p:txBody>
      </p:sp>
    </p:spTree>
    <p:extLst>
      <p:ext uri="{BB962C8B-B14F-4D97-AF65-F5344CB8AC3E}">
        <p14:creationId xmlns:p14="http://schemas.microsoft.com/office/powerpoint/2010/main" val="153041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0230-C86D-D167-F1DB-09684E0FE5B6}"/>
              </a:ext>
            </a:extLst>
          </p:cNvPr>
          <p:cNvSpPr>
            <a:spLocks noGrp="1"/>
          </p:cNvSpPr>
          <p:nvPr>
            <p:ph type="title"/>
          </p:nvPr>
        </p:nvSpPr>
        <p:spPr/>
        <p:txBody>
          <a:bodyPr/>
          <a:lstStyle/>
          <a:p>
            <a:r>
              <a:rPr lang="en-GB" dirty="0"/>
              <a:t>Experienced marketers are betting on TV</a:t>
            </a:r>
          </a:p>
        </p:txBody>
      </p:sp>
      <p:sp>
        <p:nvSpPr>
          <p:cNvPr id="3" name="Text Placeholder 2">
            <a:extLst>
              <a:ext uri="{FF2B5EF4-FFF2-40B4-BE49-F238E27FC236}">
                <a16:creationId xmlns:a16="http://schemas.microsoft.com/office/drawing/2014/main" id="{3429A20E-FCF9-C20D-EE36-B7E6F21958EF}"/>
              </a:ext>
            </a:extLst>
          </p:cNvPr>
          <p:cNvSpPr>
            <a:spLocks noGrp="1"/>
          </p:cNvSpPr>
          <p:nvPr>
            <p:ph type="body" sz="quarter" idx="15"/>
          </p:nvPr>
        </p:nvSpPr>
        <p:spPr/>
        <p:txBody>
          <a:bodyPr/>
          <a:lstStyle/>
          <a:p>
            <a:r>
              <a:rPr lang="en-GB"/>
              <a:t>Source: Nielsen Ad Intel</a:t>
            </a:r>
          </a:p>
        </p:txBody>
      </p:sp>
      <p:graphicFrame>
        <p:nvGraphicFramePr>
          <p:cNvPr id="6" name="Chart 5">
            <a:extLst>
              <a:ext uri="{FF2B5EF4-FFF2-40B4-BE49-F238E27FC236}">
                <a16:creationId xmlns:a16="http://schemas.microsoft.com/office/drawing/2014/main" id="{46E5988E-7968-D42E-21EC-98D72CE8E812}"/>
              </a:ext>
            </a:extLst>
          </p:cNvPr>
          <p:cNvGraphicFramePr/>
          <p:nvPr/>
        </p:nvGraphicFramePr>
        <p:xfrm>
          <a:off x="696000" y="1483361"/>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FEBAF7-439E-414D-A221-12ADF23DE830}"/>
              </a:ext>
            </a:extLst>
          </p:cNvPr>
          <p:cNvSpPr txBox="1"/>
          <p:nvPr/>
        </p:nvSpPr>
        <p:spPr>
          <a:xfrm>
            <a:off x="1615440" y="1325125"/>
            <a:ext cx="4714240" cy="338554"/>
          </a:xfrm>
          <a:prstGeom prst="rect">
            <a:avLst/>
          </a:prstGeom>
          <a:noFill/>
        </p:spPr>
        <p:txBody>
          <a:bodyPr wrap="square" rtlCol="0">
            <a:spAutoFit/>
          </a:bodyPr>
          <a:lstStyle/>
          <a:p>
            <a:pPr algn="l"/>
            <a:r>
              <a:rPr lang="en-GB" sz="1600" dirty="0">
                <a:solidFill>
                  <a:schemeClr val="bg2"/>
                </a:solidFill>
              </a:rPr>
              <a:t>Change in linear TV spend 2023 Vs 2022</a:t>
            </a:r>
          </a:p>
        </p:txBody>
      </p:sp>
    </p:spTree>
    <p:extLst>
      <p:ext uri="{BB962C8B-B14F-4D97-AF65-F5344CB8AC3E}">
        <p14:creationId xmlns:p14="http://schemas.microsoft.com/office/powerpoint/2010/main" val="2451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suit and tie&#10;&#10;Description automatically generated">
            <a:extLst>
              <a:ext uri="{FF2B5EF4-FFF2-40B4-BE49-F238E27FC236}">
                <a16:creationId xmlns:a16="http://schemas.microsoft.com/office/drawing/2014/main" id="{423A0349-6C5B-B49E-464F-A447CD13A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34782"/>
            <a:ext cx="12192000" cy="6892781"/>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5000">
                <a:srgbClr val="000000">
                  <a:lumMod val="0"/>
                  <a:alpha val="62000"/>
                </a:srgbClr>
              </a:gs>
              <a:gs pos="6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Weetabix – Fixing Britain</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a room with sunflowers&#10;&#10;Description automatically generated">
            <a:extLst>
              <a:ext uri="{FF2B5EF4-FFF2-40B4-BE49-F238E27FC236}">
                <a16:creationId xmlns:a16="http://schemas.microsoft.com/office/drawing/2014/main" id="{25F0486D-C575-B382-AEBA-568A1EFA2E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delivers against multiple objectives</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SEVEN</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Dulux – Change Starts Here</a:t>
            </a:r>
          </a:p>
        </p:txBody>
      </p:sp>
    </p:spTree>
    <p:custDataLst>
      <p:tags r:id="rId1"/>
    </p:custDataLst>
    <p:extLst>
      <p:ext uri="{BB962C8B-B14F-4D97-AF65-F5344CB8AC3E}">
        <p14:creationId xmlns:p14="http://schemas.microsoft.com/office/powerpoint/2010/main" val="30112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6FA5-2021-8296-FE7F-F00A25AE8F71}"/>
              </a:ext>
            </a:extLst>
          </p:cNvPr>
          <p:cNvSpPr>
            <a:spLocks noGrp="1"/>
          </p:cNvSpPr>
          <p:nvPr>
            <p:ph type="title"/>
          </p:nvPr>
        </p:nvSpPr>
        <p:spPr>
          <a:xfrm>
            <a:off x="301191" y="241444"/>
            <a:ext cx="11341099" cy="1021181"/>
          </a:xfrm>
        </p:spPr>
        <p:txBody>
          <a:bodyPr/>
          <a:lstStyle/>
          <a:p>
            <a:r>
              <a:rPr lang="en-GB" dirty="0"/>
              <a:t>Mapping media on ‘Influence’</a:t>
            </a:r>
          </a:p>
        </p:txBody>
      </p:sp>
      <p:graphicFrame>
        <p:nvGraphicFramePr>
          <p:cNvPr id="6" name="Chart 5">
            <a:extLst>
              <a:ext uri="{FF2B5EF4-FFF2-40B4-BE49-F238E27FC236}">
                <a16:creationId xmlns:a16="http://schemas.microsoft.com/office/drawing/2014/main" id="{44A8E5DE-D885-46DC-501C-BF8BAADCD136}"/>
              </a:ext>
            </a:extLst>
          </p:cNvPr>
          <p:cNvGraphicFramePr/>
          <p:nvPr/>
        </p:nvGraphicFramePr>
        <p:xfrm>
          <a:off x="719887" y="1025131"/>
          <a:ext cx="10400145" cy="4623569"/>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D405C756-AF58-4466-F803-6141F6686627}"/>
              </a:ext>
            </a:extLst>
          </p:cNvPr>
          <p:cNvGrpSpPr/>
          <p:nvPr/>
        </p:nvGrpSpPr>
        <p:grpSpPr>
          <a:xfrm>
            <a:off x="920571" y="1472600"/>
            <a:ext cx="7899573" cy="2958777"/>
            <a:chOff x="893412" y="1635554"/>
            <a:chExt cx="7899573" cy="2958777"/>
          </a:xfrm>
        </p:grpSpPr>
        <p:sp>
          <p:nvSpPr>
            <p:cNvPr id="7" name="TextBox 6">
              <a:extLst>
                <a:ext uri="{FF2B5EF4-FFF2-40B4-BE49-F238E27FC236}">
                  <a16:creationId xmlns:a16="http://schemas.microsoft.com/office/drawing/2014/main" id="{8BADCBCD-50EC-3D89-765E-40564A4FBC01}"/>
                </a:ext>
              </a:extLst>
            </p:cNvPr>
            <p:cNvSpPr txBox="1"/>
            <p:nvPr/>
          </p:nvSpPr>
          <p:spPr>
            <a:xfrm>
              <a:off x="8340403" y="1635554"/>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mn-cs"/>
                </a:rPr>
                <a:t>TV</a:t>
              </a:r>
            </a:p>
          </p:txBody>
        </p:sp>
        <p:sp>
          <p:nvSpPr>
            <p:cNvPr id="10" name="TextBox 9">
              <a:extLst>
                <a:ext uri="{FF2B5EF4-FFF2-40B4-BE49-F238E27FC236}">
                  <a16:creationId xmlns:a16="http://schemas.microsoft.com/office/drawing/2014/main" id="{B3550198-B4FA-0A3C-EC63-5FB261B6C461}"/>
                </a:ext>
              </a:extLst>
            </p:cNvPr>
            <p:cNvSpPr txBox="1"/>
            <p:nvPr/>
          </p:nvSpPr>
          <p:spPr>
            <a:xfrm>
              <a:off x="893412" y="2725108"/>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Social media</a:t>
              </a:r>
            </a:p>
          </p:txBody>
        </p:sp>
        <p:sp>
          <p:nvSpPr>
            <p:cNvPr id="11" name="TextBox 10">
              <a:extLst>
                <a:ext uri="{FF2B5EF4-FFF2-40B4-BE49-F238E27FC236}">
                  <a16:creationId xmlns:a16="http://schemas.microsoft.com/office/drawing/2014/main" id="{97ECB1A5-EE25-8089-EF41-FB39C97F3369}"/>
                </a:ext>
              </a:extLst>
            </p:cNvPr>
            <p:cNvSpPr txBox="1"/>
            <p:nvPr/>
          </p:nvSpPr>
          <p:spPr>
            <a:xfrm>
              <a:off x="6353913" y="2852066"/>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Radio</a:t>
              </a:r>
            </a:p>
          </p:txBody>
        </p:sp>
        <p:sp>
          <p:nvSpPr>
            <p:cNvPr id="12" name="TextBox 11">
              <a:extLst>
                <a:ext uri="{FF2B5EF4-FFF2-40B4-BE49-F238E27FC236}">
                  <a16:creationId xmlns:a16="http://schemas.microsoft.com/office/drawing/2014/main" id="{276EBB44-4358-0626-9075-F6956D19B77A}"/>
                </a:ext>
              </a:extLst>
            </p:cNvPr>
            <p:cNvSpPr txBox="1"/>
            <p:nvPr/>
          </p:nvSpPr>
          <p:spPr>
            <a:xfrm>
              <a:off x="1349262" y="4340415"/>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A05E2023-6C2F-7717-EC5B-2E37DCEF82AC}"/>
                </a:ext>
              </a:extLst>
            </p:cNvPr>
            <p:cNvSpPr txBox="1"/>
            <p:nvPr/>
          </p:nvSpPr>
          <p:spPr>
            <a:xfrm>
              <a:off x="5772805" y="3622850"/>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Print</a:t>
              </a:r>
            </a:p>
          </p:txBody>
        </p:sp>
      </p:grpSp>
      <p:grpSp>
        <p:nvGrpSpPr>
          <p:cNvPr id="28" name="Group 27">
            <a:extLst>
              <a:ext uri="{FF2B5EF4-FFF2-40B4-BE49-F238E27FC236}">
                <a16:creationId xmlns:a16="http://schemas.microsoft.com/office/drawing/2014/main" id="{6438C7ED-0B93-EF3D-1D9A-997DCBD65A7E}"/>
              </a:ext>
            </a:extLst>
          </p:cNvPr>
          <p:cNvGrpSpPr/>
          <p:nvPr/>
        </p:nvGrpSpPr>
        <p:grpSpPr>
          <a:xfrm>
            <a:off x="4860243" y="770435"/>
            <a:ext cx="7329744" cy="4446334"/>
            <a:chOff x="5015228" y="752587"/>
            <a:chExt cx="7329744" cy="4446334"/>
          </a:xfrm>
        </p:grpSpPr>
        <p:sp>
          <p:nvSpPr>
            <p:cNvPr id="8" name="TextBox 7">
              <a:extLst>
                <a:ext uri="{FF2B5EF4-FFF2-40B4-BE49-F238E27FC236}">
                  <a16:creationId xmlns:a16="http://schemas.microsoft.com/office/drawing/2014/main" id="{4EDBCB27-2F2B-DC6C-7AE3-310B07F2C506}"/>
                </a:ext>
              </a:extLst>
            </p:cNvPr>
            <p:cNvSpPr txBox="1"/>
            <p:nvPr/>
          </p:nvSpPr>
          <p:spPr>
            <a:xfrm>
              <a:off x="8081268" y="4921922"/>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Bubble size = average media multiplier</a:t>
              </a:r>
            </a:p>
          </p:txBody>
        </p:sp>
        <p:sp>
          <p:nvSpPr>
            <p:cNvPr id="15" name="TextBox 14">
              <a:extLst>
                <a:ext uri="{FF2B5EF4-FFF2-40B4-BE49-F238E27FC236}">
                  <a16:creationId xmlns:a16="http://schemas.microsoft.com/office/drawing/2014/main" id="{C82A666C-99DF-CB02-BF46-D29D9237D1A0}"/>
                </a:ext>
              </a:extLst>
            </p:cNvPr>
            <p:cNvSpPr txBox="1"/>
            <p:nvPr/>
          </p:nvSpPr>
          <p:spPr>
            <a:xfrm>
              <a:off x="5015228" y="752587"/>
              <a:ext cx="1967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Higher weekly reach</a:t>
              </a:r>
            </a:p>
          </p:txBody>
        </p:sp>
        <p:sp>
          <p:nvSpPr>
            <p:cNvPr id="17" name="TextBox 16">
              <a:extLst>
                <a:ext uri="{FF2B5EF4-FFF2-40B4-BE49-F238E27FC236}">
                  <a16:creationId xmlns:a16="http://schemas.microsoft.com/office/drawing/2014/main" id="{12605CB7-F89C-8C13-7EF5-B3CA7A2DFF14}"/>
                </a:ext>
              </a:extLst>
            </p:cNvPr>
            <p:cNvSpPr txBox="1"/>
            <p:nvPr/>
          </p:nvSpPr>
          <p:spPr>
            <a:xfrm>
              <a:off x="10377625" y="2935028"/>
              <a:ext cx="1967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More trusted</a:t>
              </a:r>
            </a:p>
          </p:txBody>
        </p:sp>
        <p:cxnSp>
          <p:nvCxnSpPr>
            <p:cNvPr id="24" name="Straight Arrow Connector 23">
              <a:extLst>
                <a:ext uri="{FF2B5EF4-FFF2-40B4-BE49-F238E27FC236}">
                  <a16:creationId xmlns:a16="http://schemas.microsoft.com/office/drawing/2014/main" id="{BB4FDFBD-CCFB-2A64-FD0C-5C5BA9811045}"/>
                </a:ext>
              </a:extLst>
            </p:cNvPr>
            <p:cNvCxnSpPr/>
            <p:nvPr/>
          </p:nvCxnSpPr>
          <p:spPr>
            <a:xfrm>
              <a:off x="9823102" y="3218573"/>
              <a:ext cx="14519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BF08B04-DEE2-57F0-A2F8-7325A4449027}"/>
                </a:ext>
              </a:extLst>
            </p:cNvPr>
            <p:cNvCxnSpPr>
              <a:cxnSpLocks/>
            </p:cNvCxnSpPr>
            <p:nvPr/>
          </p:nvCxnSpPr>
          <p:spPr>
            <a:xfrm flipV="1">
              <a:off x="5998902" y="1025131"/>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69F1D7B2-8F0D-4FBE-771B-0243B689D9F6}"/>
              </a:ext>
            </a:extLst>
          </p:cNvPr>
          <p:cNvSpPr txBox="1"/>
          <p:nvPr/>
        </p:nvSpPr>
        <p:spPr>
          <a:xfrm>
            <a:off x="378000" y="5364000"/>
            <a:ext cx="40809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IPA Touchpoints / Media Mix Navigator / YouGov 2024</a:t>
            </a:r>
          </a:p>
        </p:txBody>
      </p:sp>
    </p:spTree>
    <p:extLst>
      <p:ext uri="{BB962C8B-B14F-4D97-AF65-F5344CB8AC3E}">
        <p14:creationId xmlns:p14="http://schemas.microsoft.com/office/powerpoint/2010/main" val="32908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8AE2-DFBC-C69D-A63F-D21329C3B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53B3D-2765-61ED-B2A1-3C5161AD3DAF}"/>
              </a:ext>
            </a:extLst>
          </p:cNvPr>
          <p:cNvSpPr>
            <a:spLocks noGrp="1"/>
          </p:cNvSpPr>
          <p:nvPr>
            <p:ph type="title"/>
          </p:nvPr>
        </p:nvSpPr>
        <p:spPr>
          <a:xfrm>
            <a:off x="425450" y="221121"/>
            <a:ext cx="11341099" cy="1021181"/>
          </a:xfrm>
        </p:spPr>
        <p:txBody>
          <a:bodyPr/>
          <a:lstStyle/>
          <a:p>
            <a:r>
              <a:rPr lang="en-GB"/>
              <a:t>Mapping media on ‘Memorability’</a:t>
            </a:r>
          </a:p>
        </p:txBody>
      </p:sp>
      <p:graphicFrame>
        <p:nvGraphicFramePr>
          <p:cNvPr id="6" name="Chart 5">
            <a:extLst>
              <a:ext uri="{FF2B5EF4-FFF2-40B4-BE49-F238E27FC236}">
                <a16:creationId xmlns:a16="http://schemas.microsoft.com/office/drawing/2014/main" id="{EADFA063-0D64-1287-B3AD-7EC456366F53}"/>
              </a:ext>
            </a:extLst>
          </p:cNvPr>
          <p:cNvGraphicFramePr/>
          <p:nvPr/>
        </p:nvGraphicFramePr>
        <p:xfrm>
          <a:off x="1172064" y="704066"/>
          <a:ext cx="10384888" cy="4934585"/>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7E94F1DB-9B02-F614-0BCF-C7CE8B3A6B7B}"/>
              </a:ext>
            </a:extLst>
          </p:cNvPr>
          <p:cNvGrpSpPr/>
          <p:nvPr/>
        </p:nvGrpSpPr>
        <p:grpSpPr>
          <a:xfrm>
            <a:off x="1703286" y="1310476"/>
            <a:ext cx="7740879" cy="3732202"/>
            <a:chOff x="1223951" y="1483479"/>
            <a:chExt cx="7740879" cy="3732202"/>
          </a:xfrm>
        </p:grpSpPr>
        <p:sp>
          <p:nvSpPr>
            <p:cNvPr id="7" name="TextBox 6">
              <a:extLst>
                <a:ext uri="{FF2B5EF4-FFF2-40B4-BE49-F238E27FC236}">
                  <a16:creationId xmlns:a16="http://schemas.microsoft.com/office/drawing/2014/main" id="{2EE90D8B-1239-5679-D989-2A578DA0DB18}"/>
                </a:ext>
              </a:extLst>
            </p:cNvPr>
            <p:cNvSpPr txBox="1"/>
            <p:nvPr/>
          </p:nvSpPr>
          <p:spPr>
            <a:xfrm>
              <a:off x="8512248" y="1483479"/>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TV</a:t>
              </a:r>
            </a:p>
          </p:txBody>
        </p:sp>
        <p:sp>
          <p:nvSpPr>
            <p:cNvPr id="9" name="TextBox 8">
              <a:extLst>
                <a:ext uri="{FF2B5EF4-FFF2-40B4-BE49-F238E27FC236}">
                  <a16:creationId xmlns:a16="http://schemas.microsoft.com/office/drawing/2014/main" id="{DC87B659-03C9-20B4-50E7-AF9A1F3F917E}"/>
                </a:ext>
              </a:extLst>
            </p:cNvPr>
            <p:cNvSpPr txBox="1"/>
            <p:nvPr/>
          </p:nvSpPr>
          <p:spPr>
            <a:xfrm>
              <a:off x="1223951" y="4954071"/>
              <a:ext cx="780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OOH</a:t>
              </a:r>
            </a:p>
          </p:txBody>
        </p:sp>
        <p:sp>
          <p:nvSpPr>
            <p:cNvPr id="10" name="TextBox 9">
              <a:extLst>
                <a:ext uri="{FF2B5EF4-FFF2-40B4-BE49-F238E27FC236}">
                  <a16:creationId xmlns:a16="http://schemas.microsoft.com/office/drawing/2014/main" id="{3B7CDAE5-2F77-F4E9-D65E-4956C7EE8690}"/>
                </a:ext>
              </a:extLst>
            </p:cNvPr>
            <p:cNvSpPr txBox="1"/>
            <p:nvPr/>
          </p:nvSpPr>
          <p:spPr>
            <a:xfrm>
              <a:off x="3485727" y="4654251"/>
              <a:ext cx="765920" cy="430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Social media</a:t>
              </a:r>
            </a:p>
          </p:txBody>
        </p:sp>
        <p:sp>
          <p:nvSpPr>
            <p:cNvPr id="12" name="TextBox 11">
              <a:extLst>
                <a:ext uri="{FF2B5EF4-FFF2-40B4-BE49-F238E27FC236}">
                  <a16:creationId xmlns:a16="http://schemas.microsoft.com/office/drawing/2014/main" id="{39534A78-C19F-D17B-68E6-9E312564DBE4}"/>
                </a:ext>
              </a:extLst>
            </p:cNvPr>
            <p:cNvSpPr txBox="1"/>
            <p:nvPr/>
          </p:nvSpPr>
          <p:spPr>
            <a:xfrm>
              <a:off x="2213573" y="3734379"/>
              <a:ext cx="84864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3BB19F71-1596-8ECB-0189-D5C0C287C8AC}"/>
                </a:ext>
              </a:extLst>
            </p:cNvPr>
            <p:cNvSpPr txBox="1"/>
            <p:nvPr/>
          </p:nvSpPr>
          <p:spPr>
            <a:xfrm>
              <a:off x="2213573" y="4266136"/>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Print</a:t>
              </a:r>
            </a:p>
          </p:txBody>
        </p:sp>
      </p:grpSp>
      <p:sp>
        <p:nvSpPr>
          <p:cNvPr id="21" name="TextBox 20">
            <a:extLst>
              <a:ext uri="{FF2B5EF4-FFF2-40B4-BE49-F238E27FC236}">
                <a16:creationId xmlns:a16="http://schemas.microsoft.com/office/drawing/2014/main" id="{5F1C266E-80D6-4A6E-D283-2CD878FC7074}"/>
              </a:ext>
            </a:extLst>
          </p:cNvPr>
          <p:cNvSpPr txBox="1"/>
          <p:nvPr/>
        </p:nvSpPr>
        <p:spPr>
          <a:xfrm>
            <a:off x="378000" y="5364000"/>
            <a:ext cx="3517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a:t>
            </a:r>
          </a:p>
        </p:txBody>
      </p:sp>
      <p:sp>
        <p:nvSpPr>
          <p:cNvPr id="4" name="Rectangle 3">
            <a:extLst>
              <a:ext uri="{FF2B5EF4-FFF2-40B4-BE49-F238E27FC236}">
                <a16:creationId xmlns:a16="http://schemas.microsoft.com/office/drawing/2014/main" id="{C061DCA5-35A6-343D-6518-800A241E4F80}"/>
              </a:ext>
            </a:extLst>
          </p:cNvPr>
          <p:cNvSpPr/>
          <p:nvPr/>
        </p:nvSpPr>
        <p:spPr>
          <a:xfrm>
            <a:off x="4348022" y="759650"/>
            <a:ext cx="920146" cy="457810"/>
          </a:xfrm>
          <a:prstGeom prst="rect">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99D17624-249E-994B-8F39-BA0F63B40625}"/>
              </a:ext>
            </a:extLst>
          </p:cNvPr>
          <p:cNvGrpSpPr/>
          <p:nvPr/>
        </p:nvGrpSpPr>
        <p:grpSpPr>
          <a:xfrm>
            <a:off x="4146171" y="1190714"/>
            <a:ext cx="8174182" cy="3998158"/>
            <a:chOff x="3693995" y="1200763"/>
            <a:chExt cx="8174182" cy="3998158"/>
          </a:xfrm>
        </p:grpSpPr>
        <p:sp>
          <p:nvSpPr>
            <p:cNvPr id="8" name="TextBox 7">
              <a:extLst>
                <a:ext uri="{FF2B5EF4-FFF2-40B4-BE49-F238E27FC236}">
                  <a16:creationId xmlns:a16="http://schemas.microsoft.com/office/drawing/2014/main" id="{4B789987-9CEB-7F37-37D0-B793E4B84969}"/>
                </a:ext>
              </a:extLst>
            </p:cNvPr>
            <p:cNvSpPr txBox="1"/>
            <p:nvPr/>
          </p:nvSpPr>
          <p:spPr>
            <a:xfrm>
              <a:off x="8081268" y="4921922"/>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Bubble size = long-term multiplier</a:t>
              </a:r>
            </a:p>
          </p:txBody>
        </p:sp>
        <p:sp>
          <p:nvSpPr>
            <p:cNvPr id="15" name="TextBox 14">
              <a:extLst>
                <a:ext uri="{FF2B5EF4-FFF2-40B4-BE49-F238E27FC236}">
                  <a16:creationId xmlns:a16="http://schemas.microsoft.com/office/drawing/2014/main" id="{DF15F789-58F6-44C0-E8E0-9F2C51A8FED7}"/>
                </a:ext>
              </a:extLst>
            </p:cNvPr>
            <p:cNvSpPr txBox="1"/>
            <p:nvPr/>
          </p:nvSpPr>
          <p:spPr>
            <a:xfrm>
              <a:off x="3693995" y="1200763"/>
              <a:ext cx="196734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Ave ad view time (secs)</a:t>
              </a:r>
            </a:p>
          </p:txBody>
        </p:sp>
        <p:sp>
          <p:nvSpPr>
            <p:cNvPr id="17" name="TextBox 16">
              <a:extLst>
                <a:ext uri="{FF2B5EF4-FFF2-40B4-BE49-F238E27FC236}">
                  <a16:creationId xmlns:a16="http://schemas.microsoft.com/office/drawing/2014/main" id="{C7041D03-D2C4-5553-FE10-6E71BBF7D15B}"/>
                </a:ext>
              </a:extLst>
            </p:cNvPr>
            <p:cNvSpPr txBox="1"/>
            <p:nvPr/>
          </p:nvSpPr>
          <p:spPr>
            <a:xfrm>
              <a:off x="9878414" y="3293584"/>
              <a:ext cx="1967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More emotive</a:t>
              </a:r>
            </a:p>
          </p:txBody>
        </p:sp>
        <p:cxnSp>
          <p:nvCxnSpPr>
            <p:cNvPr id="5" name="Straight Arrow Connector 4">
              <a:extLst>
                <a:ext uri="{FF2B5EF4-FFF2-40B4-BE49-F238E27FC236}">
                  <a16:creationId xmlns:a16="http://schemas.microsoft.com/office/drawing/2014/main" id="{582768D6-3FFA-2FF2-5523-E2345BA5B259}"/>
                </a:ext>
              </a:extLst>
            </p:cNvPr>
            <p:cNvCxnSpPr>
              <a:cxnSpLocks/>
            </p:cNvCxnSpPr>
            <p:nvPr/>
          </p:nvCxnSpPr>
          <p:spPr>
            <a:xfrm flipV="1">
              <a:off x="4443480" y="1489802"/>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7F38924-D1B7-4D39-1DA2-8B1A4A2689E7}"/>
                </a:ext>
              </a:extLst>
            </p:cNvPr>
            <p:cNvCxnSpPr>
              <a:cxnSpLocks/>
            </p:cNvCxnSpPr>
            <p:nvPr/>
          </p:nvCxnSpPr>
          <p:spPr>
            <a:xfrm>
              <a:off x="9784116" y="3575773"/>
              <a:ext cx="12005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352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760F-8A60-5207-EB87-933C6D3C1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E580B-904C-9AD3-7A47-3DCD39034E51}"/>
              </a:ext>
            </a:extLst>
          </p:cNvPr>
          <p:cNvSpPr>
            <a:spLocks noGrp="1"/>
          </p:cNvSpPr>
          <p:nvPr>
            <p:ph type="title"/>
          </p:nvPr>
        </p:nvSpPr>
        <p:spPr>
          <a:xfrm>
            <a:off x="240901" y="170935"/>
            <a:ext cx="11341099" cy="1021181"/>
          </a:xfrm>
        </p:spPr>
        <p:txBody>
          <a:bodyPr/>
          <a:lstStyle/>
          <a:p>
            <a:r>
              <a:rPr lang="en-GB"/>
              <a:t>Mapping media on ‘Sales power’</a:t>
            </a:r>
          </a:p>
        </p:txBody>
      </p:sp>
      <p:graphicFrame>
        <p:nvGraphicFramePr>
          <p:cNvPr id="6" name="Chart 5">
            <a:extLst>
              <a:ext uri="{FF2B5EF4-FFF2-40B4-BE49-F238E27FC236}">
                <a16:creationId xmlns:a16="http://schemas.microsoft.com/office/drawing/2014/main" id="{062F13FA-42D2-8F44-1474-334581D54944}"/>
              </a:ext>
            </a:extLst>
          </p:cNvPr>
          <p:cNvGraphicFramePr/>
          <p:nvPr/>
        </p:nvGraphicFramePr>
        <p:xfrm>
          <a:off x="659599" y="922851"/>
          <a:ext cx="10384888" cy="493458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36CE260F-C9F8-C2E3-B6C1-AB2E7FDBD085}"/>
              </a:ext>
            </a:extLst>
          </p:cNvPr>
          <p:cNvGrpSpPr/>
          <p:nvPr/>
        </p:nvGrpSpPr>
        <p:grpSpPr>
          <a:xfrm>
            <a:off x="3972057" y="1710967"/>
            <a:ext cx="6796308" cy="3241159"/>
            <a:chOff x="4032346" y="1660727"/>
            <a:chExt cx="6796308" cy="3241159"/>
          </a:xfrm>
        </p:grpSpPr>
        <p:sp>
          <p:nvSpPr>
            <p:cNvPr id="7" name="TextBox 6">
              <a:extLst>
                <a:ext uri="{FF2B5EF4-FFF2-40B4-BE49-F238E27FC236}">
                  <a16:creationId xmlns:a16="http://schemas.microsoft.com/office/drawing/2014/main" id="{284324BF-E2B7-5791-8378-5BF69B65A6FA}"/>
                </a:ext>
              </a:extLst>
            </p:cNvPr>
            <p:cNvSpPr txBox="1"/>
            <p:nvPr/>
          </p:nvSpPr>
          <p:spPr>
            <a:xfrm>
              <a:off x="9596032" y="1660727"/>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TV</a:t>
              </a:r>
            </a:p>
          </p:txBody>
        </p:sp>
        <p:sp>
          <p:nvSpPr>
            <p:cNvPr id="9" name="TextBox 8">
              <a:extLst>
                <a:ext uri="{FF2B5EF4-FFF2-40B4-BE49-F238E27FC236}">
                  <a16:creationId xmlns:a16="http://schemas.microsoft.com/office/drawing/2014/main" id="{82C32356-3764-5BDC-C45C-6C46E5FAD0C0}"/>
                </a:ext>
              </a:extLst>
            </p:cNvPr>
            <p:cNvSpPr txBox="1"/>
            <p:nvPr/>
          </p:nvSpPr>
          <p:spPr>
            <a:xfrm>
              <a:off x="10048614" y="3166626"/>
              <a:ext cx="780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OOH</a:t>
              </a:r>
            </a:p>
          </p:txBody>
        </p:sp>
        <p:sp>
          <p:nvSpPr>
            <p:cNvPr id="10" name="TextBox 9">
              <a:extLst>
                <a:ext uri="{FF2B5EF4-FFF2-40B4-BE49-F238E27FC236}">
                  <a16:creationId xmlns:a16="http://schemas.microsoft.com/office/drawing/2014/main" id="{BE25D30E-B50B-AC01-1392-FF5EE93C4572}"/>
                </a:ext>
              </a:extLst>
            </p:cNvPr>
            <p:cNvSpPr txBox="1"/>
            <p:nvPr/>
          </p:nvSpPr>
          <p:spPr>
            <a:xfrm>
              <a:off x="7877537" y="3396760"/>
              <a:ext cx="765920" cy="430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Social media</a:t>
              </a:r>
            </a:p>
          </p:txBody>
        </p:sp>
        <p:sp>
          <p:nvSpPr>
            <p:cNvPr id="12" name="TextBox 11">
              <a:extLst>
                <a:ext uri="{FF2B5EF4-FFF2-40B4-BE49-F238E27FC236}">
                  <a16:creationId xmlns:a16="http://schemas.microsoft.com/office/drawing/2014/main" id="{ABF12094-D51D-9EF8-2DB2-029FEE936C9F}"/>
                </a:ext>
              </a:extLst>
            </p:cNvPr>
            <p:cNvSpPr txBox="1"/>
            <p:nvPr/>
          </p:nvSpPr>
          <p:spPr>
            <a:xfrm>
              <a:off x="4032346" y="1954575"/>
              <a:ext cx="78364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62AA00A9-2BA4-B64B-C0B3-DE51438DF664}"/>
                </a:ext>
              </a:extLst>
            </p:cNvPr>
            <p:cNvSpPr txBox="1"/>
            <p:nvPr/>
          </p:nvSpPr>
          <p:spPr>
            <a:xfrm>
              <a:off x="5996123" y="4647970"/>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Print</a:t>
              </a:r>
            </a:p>
          </p:txBody>
        </p:sp>
      </p:grpSp>
      <p:grpSp>
        <p:nvGrpSpPr>
          <p:cNvPr id="16" name="Group 15">
            <a:extLst>
              <a:ext uri="{FF2B5EF4-FFF2-40B4-BE49-F238E27FC236}">
                <a16:creationId xmlns:a16="http://schemas.microsoft.com/office/drawing/2014/main" id="{5534AF9B-8902-74B1-4E4F-6242B16B7A61}"/>
              </a:ext>
            </a:extLst>
          </p:cNvPr>
          <p:cNvGrpSpPr/>
          <p:nvPr/>
        </p:nvGrpSpPr>
        <p:grpSpPr>
          <a:xfrm>
            <a:off x="5038304" y="724550"/>
            <a:ext cx="6843476" cy="4701432"/>
            <a:chOff x="5098593" y="515814"/>
            <a:chExt cx="6843476" cy="4701432"/>
          </a:xfrm>
        </p:grpSpPr>
        <p:sp>
          <p:nvSpPr>
            <p:cNvPr id="8" name="TextBox 7">
              <a:extLst>
                <a:ext uri="{FF2B5EF4-FFF2-40B4-BE49-F238E27FC236}">
                  <a16:creationId xmlns:a16="http://schemas.microsoft.com/office/drawing/2014/main" id="{47825182-9E6D-4D6A-C5FD-78365C26B937}"/>
                </a:ext>
              </a:extLst>
            </p:cNvPr>
            <p:cNvSpPr txBox="1"/>
            <p:nvPr/>
          </p:nvSpPr>
          <p:spPr>
            <a:xfrm>
              <a:off x="8155160" y="4940247"/>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Bubble size = Total ROI Index</a:t>
              </a:r>
            </a:p>
          </p:txBody>
        </p:sp>
        <p:grpSp>
          <p:nvGrpSpPr>
            <p:cNvPr id="3" name="Group 2">
              <a:extLst>
                <a:ext uri="{FF2B5EF4-FFF2-40B4-BE49-F238E27FC236}">
                  <a16:creationId xmlns:a16="http://schemas.microsoft.com/office/drawing/2014/main" id="{0BAE41FF-2FD0-E18A-C57C-641EB6F8C8AE}"/>
                </a:ext>
              </a:extLst>
            </p:cNvPr>
            <p:cNvGrpSpPr/>
            <p:nvPr/>
          </p:nvGrpSpPr>
          <p:grpSpPr>
            <a:xfrm>
              <a:off x="5098593" y="515814"/>
              <a:ext cx="6813593" cy="3411126"/>
              <a:chOff x="5098593" y="515814"/>
              <a:chExt cx="6813593" cy="3411126"/>
            </a:xfrm>
          </p:grpSpPr>
          <p:sp>
            <p:nvSpPr>
              <p:cNvPr id="15" name="TextBox 14">
                <a:extLst>
                  <a:ext uri="{FF2B5EF4-FFF2-40B4-BE49-F238E27FC236}">
                    <a16:creationId xmlns:a16="http://schemas.microsoft.com/office/drawing/2014/main" id="{D81B2F91-F69F-5D81-5742-8EFD461960C6}"/>
                  </a:ext>
                </a:extLst>
              </p:cNvPr>
              <p:cNvSpPr txBox="1"/>
              <p:nvPr/>
            </p:nvSpPr>
            <p:spPr>
              <a:xfrm>
                <a:off x="5098593" y="515814"/>
                <a:ext cx="297884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Lower cost per second of visual attention</a:t>
                </a:r>
              </a:p>
            </p:txBody>
          </p:sp>
          <p:sp>
            <p:nvSpPr>
              <p:cNvPr id="17" name="TextBox 16">
                <a:extLst>
                  <a:ext uri="{FF2B5EF4-FFF2-40B4-BE49-F238E27FC236}">
                    <a16:creationId xmlns:a16="http://schemas.microsoft.com/office/drawing/2014/main" id="{E29301AF-4C23-3EEA-C189-C1D0BFF0AC81}"/>
                  </a:ext>
                </a:extLst>
              </p:cNvPr>
              <p:cNvSpPr txBox="1"/>
              <p:nvPr/>
            </p:nvSpPr>
            <p:spPr>
              <a:xfrm>
                <a:off x="9944839" y="3649941"/>
                <a:ext cx="1967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Higher weekly reach</a:t>
                </a:r>
              </a:p>
            </p:txBody>
          </p:sp>
          <p:cxnSp>
            <p:nvCxnSpPr>
              <p:cNvPr id="5" name="Straight Arrow Connector 4">
                <a:extLst>
                  <a:ext uri="{FF2B5EF4-FFF2-40B4-BE49-F238E27FC236}">
                    <a16:creationId xmlns:a16="http://schemas.microsoft.com/office/drawing/2014/main" id="{C188EFAF-81EF-D486-08D8-7410688A6C6C}"/>
                  </a:ext>
                </a:extLst>
              </p:cNvPr>
              <p:cNvCxnSpPr>
                <a:cxnSpLocks/>
              </p:cNvCxnSpPr>
              <p:nvPr/>
            </p:nvCxnSpPr>
            <p:spPr>
              <a:xfrm flipV="1">
                <a:off x="6096000" y="889071"/>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543E009-CE50-890B-1CCC-BEBAE05DB89F}"/>
                  </a:ext>
                </a:extLst>
              </p:cNvPr>
              <p:cNvCxnSpPr>
                <a:cxnSpLocks/>
              </p:cNvCxnSpPr>
              <p:nvPr/>
            </p:nvCxnSpPr>
            <p:spPr>
              <a:xfrm>
                <a:off x="9944839" y="3559628"/>
                <a:ext cx="12005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19" name="TextBox 18">
            <a:extLst>
              <a:ext uri="{FF2B5EF4-FFF2-40B4-BE49-F238E27FC236}">
                <a16:creationId xmlns:a16="http://schemas.microsoft.com/office/drawing/2014/main" id="{DD607B4A-41B6-D0AF-07B5-3EA526027B2C}"/>
              </a:ext>
            </a:extLst>
          </p:cNvPr>
          <p:cNvSpPr txBox="1"/>
          <p:nvPr/>
        </p:nvSpPr>
        <p:spPr>
          <a:xfrm>
            <a:off x="378000" y="5364000"/>
            <a:ext cx="3517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a:t>
            </a:r>
          </a:p>
        </p:txBody>
      </p:sp>
    </p:spTree>
    <p:extLst>
      <p:ext uri="{BB962C8B-B14F-4D97-AF65-F5344CB8AC3E}">
        <p14:creationId xmlns:p14="http://schemas.microsoft.com/office/powerpoint/2010/main" val="27238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ky, outdoor, day&#10;&#10;Description automatically generated">
            <a:extLst>
              <a:ext uri="{FF2B5EF4-FFF2-40B4-BE49-F238E27FC236}">
                <a16:creationId xmlns:a16="http://schemas.microsoft.com/office/drawing/2014/main" id="{DF843E00-AC97-4A2F-8B90-2AA8FA45ECFF}"/>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tanding in a room&#10;&#10;Description automatically generated">
            <a:extLst>
              <a:ext uri="{FF2B5EF4-FFF2-40B4-BE49-F238E27FC236}">
                <a16:creationId xmlns:a16="http://schemas.microsoft.com/office/drawing/2014/main" id="{1D22E731-44AA-E680-C419-F3B7B22530A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2023, we watched </a:t>
            </a:r>
            <a:r>
              <a:rPr lang="en-GB" sz="2000" b="1" dirty="0">
                <a:solidFill>
                  <a:schemeClr val="tx2"/>
                </a:solidFill>
              </a:rPr>
              <a:t>2h, 40m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24%</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84%</a:t>
            </a:r>
            <a:r>
              <a:rPr lang="en-GB" sz="2000" dirty="0"/>
              <a:t> of the video advertising we saw each day in 2023, and </a:t>
            </a:r>
            <a:r>
              <a:rPr lang="en-GB" sz="2000" b="1" dirty="0">
                <a:solidFill>
                  <a:schemeClr val="tx2"/>
                </a:solidFill>
              </a:rPr>
              <a:t>54%</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Succession - Sky</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and a child sitting in chairs&#10;&#10;Description automatically generated">
            <a:extLst>
              <a:ext uri="{FF2B5EF4-FFF2-40B4-BE49-F238E27FC236}">
                <a16:creationId xmlns:a16="http://schemas.microsoft.com/office/drawing/2014/main" id="{EBE6FEC2-E456-A1A3-2280-A7718FB33F4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72.7%</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81.5% </a:t>
            </a:r>
            <a:r>
              <a:rPr lang="en-GB" sz="1800" dirty="0"/>
              <a:t>have access to broadcaster VOD on TV set</a:t>
            </a:r>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Confused.com – Emmerdale Sponsorship</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29D-887D-79B6-396E-AC87D6EE942D}"/>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6FAEDD8-7368-A581-2854-166673A4D9BF}"/>
              </a:ext>
            </a:extLst>
          </p:cNvPr>
          <p:cNvGraphicFramePr/>
          <p:nvPr/>
        </p:nvGraphicFramePr>
        <p:xfrm>
          <a:off x="271200" y="1018637"/>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EC8D403-0B82-59CD-B177-7653885E3D40}"/>
              </a:ext>
            </a:extLst>
          </p:cNvPr>
          <p:cNvSpPr>
            <a:spLocks noGrp="1"/>
          </p:cNvSpPr>
          <p:nvPr>
            <p:ph type="title"/>
          </p:nvPr>
        </p:nvSpPr>
        <p:spPr>
          <a:xfrm>
            <a:off x="370800" y="360000"/>
            <a:ext cx="11341099" cy="1021181"/>
          </a:xfrm>
        </p:spPr>
        <p:txBody>
          <a:bodyPr>
            <a:normAutofit/>
          </a:bodyPr>
          <a:lstStyle/>
          <a:p>
            <a:r>
              <a:rPr lang="en-GB">
                <a:solidFill>
                  <a:schemeClr val="accent1"/>
                </a:solidFill>
              </a:rPr>
              <a:t>Overall, it’s a much more stable viewing landscape</a:t>
            </a:r>
            <a:endParaRPr lang="en-GB">
              <a:solidFill>
                <a:schemeClr val="accent1"/>
              </a:solidFill>
              <a:highlight>
                <a:srgbClr val="FFFF00"/>
              </a:highlight>
            </a:endParaRPr>
          </a:p>
        </p:txBody>
      </p:sp>
      <p:sp>
        <p:nvSpPr>
          <p:cNvPr id="3" name="Text Placeholder 2">
            <a:extLst>
              <a:ext uri="{FF2B5EF4-FFF2-40B4-BE49-F238E27FC236}">
                <a16:creationId xmlns:a16="http://schemas.microsoft.com/office/drawing/2014/main" id="{FCD9803E-DB9A-C2FC-D493-9EAC52107D10}"/>
              </a:ext>
            </a:extLst>
          </p:cNvPr>
          <p:cNvSpPr>
            <a:spLocks noGrp="1"/>
          </p:cNvSpPr>
          <p:nvPr>
            <p:ph type="body" sz="quarter" idx="15"/>
          </p:nvPr>
        </p:nvSpPr>
        <p:spPr>
          <a:xfrm>
            <a:off x="378000" y="5364000"/>
            <a:ext cx="11334817" cy="304800"/>
          </a:xfrm>
        </p:spPr>
        <p:txBody>
          <a:bodyPr/>
          <a:lstStyle/>
          <a:p>
            <a:r>
              <a:rPr lang="en-GB" sz="1000" dirty="0">
                <a:solidFill>
                  <a:srgbClr val="4D4D4D"/>
                </a:solidFill>
              </a:rPr>
              <a:t>Source: IPA TouchPoints, </a:t>
            </a:r>
            <a:r>
              <a:rPr lang="en-GB" dirty="0">
                <a:solidFill>
                  <a:srgbClr val="4D4D4D"/>
                </a:solidFill>
              </a:rPr>
              <a:t>Adults</a:t>
            </a:r>
            <a:r>
              <a:rPr lang="en-GB" sz="1000" dirty="0">
                <a:solidFill>
                  <a:srgbClr val="4D4D4D"/>
                </a:solidFill>
              </a:rPr>
              <a:t>, Barb, All devices, includes estimates for OOH viewing to TikTok, YouTube and Other online video</a:t>
            </a:r>
            <a:endParaRPr lang="en-GB" sz="1000" dirty="0"/>
          </a:p>
        </p:txBody>
      </p:sp>
      <p:sp>
        <p:nvSpPr>
          <p:cNvPr id="8" name="TextBox 7">
            <a:extLst>
              <a:ext uri="{FF2B5EF4-FFF2-40B4-BE49-F238E27FC236}">
                <a16:creationId xmlns:a16="http://schemas.microsoft.com/office/drawing/2014/main" id="{7310C6A4-AFF3-5631-F9AD-A9FC357FAE75}"/>
              </a:ext>
            </a:extLst>
          </p:cNvPr>
          <p:cNvSpPr txBox="1"/>
          <p:nvPr/>
        </p:nvSpPr>
        <p:spPr>
          <a:xfrm rot="16200000">
            <a:off x="-1019626" y="2784917"/>
            <a:ext cx="28124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HOURS PER PERSON PER DAY (Adults)</a:t>
            </a:r>
          </a:p>
        </p:txBody>
      </p:sp>
    </p:spTree>
    <p:extLst>
      <p:ext uri="{BB962C8B-B14F-4D97-AF65-F5344CB8AC3E}">
        <p14:creationId xmlns:p14="http://schemas.microsoft.com/office/powerpoint/2010/main" val="2659174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78000" y="5364000"/>
            <a:ext cx="11334817" cy="304800"/>
          </a:xfrm>
        </p:spPr>
        <p:txBody>
          <a:bodyPr/>
          <a:lstStyle/>
          <a:p>
            <a:r>
              <a:rPr lang="en-GB" dirty="0"/>
              <a:t>Source: 2023, Barb / Broadcaster stream data / IPA TouchPoints 2023 / UK Cinema Association / ViewersLogic to model OOH viewing time *YouTube ad time modelled at 4.1% of content time, TikTok ad time modelled at 3.4% of content time using agency and broadcaster data, Other online modelled at 4% of content time)</a:t>
            </a:r>
          </a:p>
          <a:p>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17.0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3176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a:t>
            </a:r>
            <a:r>
              <a:rPr lang="en-GB" sz="1400" kern="0">
                <a:solidFill>
                  <a:prstClr val="black"/>
                </a:solidFill>
                <a:latin typeface="Arial"/>
              </a:rPr>
              <a:t>9.8</a:t>
            </a:r>
            <a:r>
              <a:rPr kumimoji="0" lang="en-GB" sz="1400" b="0" i="0" u="none" strike="noStrike" kern="0" cap="none" spc="0" normalizeH="0" baseline="0" noProof="0">
                <a:ln>
                  <a:noFill/>
                </a:ln>
                <a:solidFill>
                  <a:prstClr val="black"/>
                </a:solidFill>
                <a:effectLst/>
                <a:uLnTx/>
                <a:uFillTx/>
                <a:latin typeface="Arial"/>
                <a:ea typeface="+mn-ea"/>
                <a:cs typeface="+mn-cs"/>
              </a:rPr>
              <a:t>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1" y="388810"/>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372D87"/>
                </a:solidFill>
                <a:effectLst/>
                <a:uLnTx/>
                <a:uFillTx/>
                <a:latin typeface="Arial"/>
                <a:ea typeface="+mj-ea"/>
                <a:cs typeface="+mj-cs"/>
              </a:rPr>
              <a:t>Broadcasters account for 84% of all video advertising</a:t>
            </a:r>
          </a:p>
        </p:txBody>
      </p:sp>
    </p:spTree>
    <p:extLst>
      <p:ext uri="{BB962C8B-B14F-4D97-AF65-F5344CB8AC3E}">
        <p14:creationId xmlns:p14="http://schemas.microsoft.com/office/powerpoint/2010/main" val="287138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8000</Words>
  <Application>Microsoft Office PowerPoint</Application>
  <PresentationFormat>Widescreen</PresentationFormat>
  <Paragraphs>983</Paragraphs>
  <Slides>54</Slides>
  <Notes>54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54</vt:i4>
      </vt:variant>
    </vt:vector>
  </HeadingPairs>
  <TitlesOfParts>
    <vt:vector size="65" baseType="lpstr">
      <vt:lpstr>Aptos</vt:lpstr>
      <vt:lpstr>Arial</vt:lpstr>
      <vt:lpstr>Arial (Headings)</vt:lpstr>
      <vt:lpstr>Calibri</vt:lpstr>
      <vt:lpstr>Founders Grotesk Bold</vt:lpstr>
      <vt:lpstr>Founders Grotesk 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Overall, it’s a much more stable viewing landscape</vt:lpstr>
      <vt:lpstr>PowerPoint Presentation</vt:lpstr>
      <vt:lpstr>BVOD accounts for 24% of 16-34s broadcaster TV viewing</vt:lpstr>
      <vt:lpstr>There are 8 need states which drive video viewing</vt:lpstr>
      <vt:lpstr>UK original content dominates the top 30 series of 2023</vt:lpstr>
      <vt:lpstr>The 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Trust is higher for traditional ad channels</vt:lpstr>
      <vt:lpstr>TV is a trusted medium</vt:lpstr>
      <vt:lpstr>TV: the most effective  advertising </vt:lpstr>
      <vt:lpstr>Summary –  TV: the most effective  advertising </vt:lpstr>
      <vt:lpstr>Linear TV and BVOD both deliver strong ROI performance</vt:lpstr>
      <vt:lpstr>BVOD and Linear TV are the least risky media channels</vt:lpstr>
      <vt:lpstr>TV boosts effects of other ad channels by up to 54%</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89% of adults each week </vt:lpstr>
      <vt:lpstr>Total TV weekly reach (linear TV + BVOD)</vt:lpstr>
      <vt:lpstr>Commercial TV delivers scale</vt:lpstr>
      <vt:lpstr>Commercial broadcasters collectively provide the highest reach and time spent</vt:lpstr>
      <vt:lpstr>A broadcast  TV campaign  of 400 TVRs  in the UK gets  244 million views </vt:lpstr>
      <vt:lpstr>BVOD is critical for delivering cost effective reach for 16-34s</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0.65p (in 2023)</vt:lpstr>
      <vt:lpstr>TV advertising is great value</vt:lpstr>
      <vt:lpstr>TV stands out across the measures that matter</vt:lpstr>
      <vt:lpstr>Experienced marketers are betting on TV</vt:lpstr>
      <vt:lpstr>The value of TV increases during downturns </vt:lpstr>
      <vt:lpstr>TV is an ‘attention bargain’ </vt:lpstr>
      <vt:lpstr>TV delivers against multiple objectives</vt:lpstr>
      <vt:lpstr>Mapping media on ‘Influence’</vt:lpstr>
      <vt:lpstr>Mapping media on ‘Memorability’</vt:lpstr>
      <vt:lpstr>Mapping media on ‘Sales power’</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Nailah Uddin</cp:lastModifiedBy>
  <cp:revision>879</cp:revision>
  <cp:lastPrinted>2021-06-29T13:16:58Z</cp:lastPrinted>
  <dcterms:created xsi:type="dcterms:W3CDTF">2017-06-26T09:49:09Z</dcterms:created>
  <dcterms:modified xsi:type="dcterms:W3CDTF">2024-10-18T09:25:23Z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