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12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5.xml" ContentType="application/vnd.openxmlformats-officedocument.presentationml.tags+xml"/>
  <Override PartName="/ppt/notesSlides/notesSlide17.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tags/tag12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8.xml" ContentType="application/vnd.openxmlformats-officedocument.presentationml.tags+xml"/>
  <Override PartName="/ppt/notesSlides/notesSlide28.xml" ContentType="application/vnd.openxmlformats-officedocument.presentationml.notesSlide+xml"/>
  <Override PartName="/ppt/tags/tag1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charts/chart22.xml" ContentType="application/vnd.openxmlformats-officedocument.drawingml.chart+xml"/>
  <Override PartName="/ppt/tags/tag130.xml" ContentType="application/vnd.openxmlformats-officedocument.presentationml.tags+xml"/>
  <Override PartName="/ppt/notesSlides/notesSlide32.xml" ContentType="application/vnd.openxmlformats-officedocument.presentationml.notesSlide+xml"/>
  <Override PartName="/ppt/tags/tag1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3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34.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2"/>
  </p:notesMasterIdLst>
  <p:handoutMasterIdLst>
    <p:handoutMasterId r:id="rId53"/>
  </p:handoutMasterIdLst>
  <p:sldIdLst>
    <p:sldId id="299" r:id="rId5"/>
    <p:sldId id="3095" r:id="rId6"/>
    <p:sldId id="4863" r:id="rId7"/>
    <p:sldId id="4834" r:id="rId8"/>
    <p:sldId id="4835" r:id="rId9"/>
    <p:sldId id="4836" r:id="rId10"/>
    <p:sldId id="4847" r:id="rId11"/>
    <p:sldId id="2147376979" r:id="rId12"/>
    <p:sldId id="2147376128" r:id="rId13"/>
    <p:sldId id="4648" r:id="rId14"/>
    <p:sldId id="758" r:id="rId15"/>
    <p:sldId id="2147376883" r:id="rId16"/>
    <p:sldId id="2147376885" r:id="rId17"/>
    <p:sldId id="4837" r:id="rId18"/>
    <p:sldId id="4848" r:id="rId19"/>
    <p:sldId id="294" r:id="rId20"/>
    <p:sldId id="399" r:id="rId21"/>
    <p:sldId id="2147376336" r:id="rId22"/>
    <p:sldId id="2147376361" r:id="rId23"/>
    <p:sldId id="4838" r:id="rId24"/>
    <p:sldId id="4849" r:id="rId25"/>
    <p:sldId id="2147376328" r:id="rId26"/>
    <p:sldId id="2147376949" r:id="rId27"/>
    <p:sldId id="2147377062" r:id="rId28"/>
    <p:sldId id="282" r:id="rId29"/>
    <p:sldId id="4840" r:id="rId30"/>
    <p:sldId id="4851" r:id="rId31"/>
    <p:sldId id="2147377162" r:id="rId32"/>
    <p:sldId id="2147377164" r:id="rId33"/>
    <p:sldId id="2147377061" r:id="rId34"/>
    <p:sldId id="2147377135" r:id="rId35"/>
    <p:sldId id="4841" r:id="rId36"/>
    <p:sldId id="4842" r:id="rId37"/>
    <p:sldId id="4855" r:id="rId38"/>
    <p:sldId id="4857" r:id="rId39"/>
    <p:sldId id="4625" r:id="rId40"/>
    <p:sldId id="4632" r:id="rId41"/>
    <p:sldId id="2147376362" r:id="rId42"/>
    <p:sldId id="2147376363" r:id="rId43"/>
    <p:sldId id="4843" r:id="rId44"/>
    <p:sldId id="4852" r:id="rId45"/>
    <p:sldId id="320" r:id="rId46"/>
    <p:sldId id="2147376287" r:id="rId47"/>
    <p:sldId id="2147376298" r:id="rId48"/>
    <p:sldId id="2147376222" r:id="rId49"/>
    <p:sldId id="2147376366" r:id="rId50"/>
    <p:sldId id="324" r:id="rId51"/>
  </p:sldIdLst>
  <p:sldSz cx="12192000" cy="6858000"/>
  <p:notesSz cx="6889750" cy="10021888"/>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3095"/>
            <p14:sldId id="4863"/>
            <p14:sldId id="4834"/>
          </p14:sldIdLst>
        </p14:section>
        <p14:section name="1. TV viewing: The Facts" id="{08D79445-6426-4072-A0E5-6D119D94A2DB}">
          <p14:sldIdLst>
            <p14:sldId id="4835"/>
            <p14:sldId id="4836"/>
            <p14:sldId id="4847"/>
            <p14:sldId id="2147376979"/>
            <p14:sldId id="2147376128"/>
            <p14:sldId id="4648"/>
            <p14:sldId id="758"/>
            <p14:sldId id="2147376883"/>
            <p14:sldId id="2147376885"/>
          </p14:sldIdLst>
        </p14:section>
        <p14:section name="2. TV is a trusted &amp; safe environment for brands" id="{D7BB4210-7D0F-4FF4-B754-28ED7FD97A86}">
          <p14:sldIdLst>
            <p14:sldId id="4837"/>
            <p14:sldId id="4848"/>
            <p14:sldId id="294"/>
            <p14:sldId id="399"/>
            <p14:sldId id="2147376336"/>
            <p14:sldId id="2147376361"/>
          </p14:sldIdLst>
        </p14:section>
        <p14:section name="3. TV: the most effective advertising" id="{F46887E0-BBE6-4394-8E9F-9DE0441B0A9B}">
          <p14:sldIdLst>
            <p14:sldId id="4838"/>
            <p14:sldId id="4849"/>
            <p14:sldId id="2147376328"/>
            <p14:sldId id="2147376949"/>
            <p14:sldId id="2147377062"/>
            <p14:sldId id="282"/>
          </p14:sldIdLst>
        </p14:section>
        <p14:section name="4. TV unbeatable scale and reach" id="{452F95AA-840D-42A9-ADED-67643C749C22}">
          <p14:sldIdLst>
            <p14:sldId id="4840"/>
            <p14:sldId id="4851"/>
            <p14:sldId id="2147377162"/>
            <p14:sldId id="2147377164"/>
            <p14:sldId id="2147377061"/>
            <p14:sldId id="2147377135"/>
            <p14:sldId id="4841"/>
          </p14:sldIdLst>
        </p14:section>
        <p14:section name="5. TV is the emotional medium" id="{BA1CF611-F948-40E8-B713-54B5B755D663}">
          <p14:sldIdLst>
            <p14:sldId id="4842"/>
            <p14:sldId id="4855"/>
            <p14:sldId id="4857"/>
            <p14:sldId id="4625"/>
            <p14:sldId id="4632"/>
            <p14:sldId id="2147376362"/>
            <p14:sldId id="2147376363"/>
          </p14:sldIdLst>
        </p14:section>
        <p14:section name="6. TV is great value" id="{B729FB50-BDFB-4A97-9887-EC38721575B0}">
          <p14:sldIdLst>
            <p14:sldId id="4843"/>
            <p14:sldId id="4852"/>
            <p14:sldId id="320"/>
            <p14:sldId id="2147376287"/>
            <p14:sldId id="2147376298"/>
            <p14:sldId id="2147376222"/>
            <p14:sldId id="2147376366"/>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4758" autoAdjust="0"/>
  </p:normalViewPr>
  <p:slideViewPr>
    <p:cSldViewPr snapToGrid="0" showGuides="1">
      <p:cViewPr varScale="1">
        <p:scale>
          <a:sx n="94" d="100"/>
          <a:sy n="94" d="100"/>
        </p:scale>
        <p:origin x="1278" y="78"/>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varScale="1">
      <p:scale>
        <a:sx n="1" d="1"/>
        <a:sy n="1" d="1"/>
      </p:scale>
      <p:origin x="0" y="-8616"/>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microsoft.com/office/2011/relationships/chartColorStyle" Target="colors8.xml"/><Relationship Id="rId1" Type="http://schemas.microsoft.com/office/2011/relationships/chartStyle" Target="style8.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oleObject" Target="NULL" TargetMode="External"/><Relationship Id="rId4" Type="http://schemas.openxmlformats.org/officeDocument/2006/relationships/image" Target="../media/image52.png"/><Relationship Id="rId9" Type="http://schemas.openxmlformats.org/officeDocument/2006/relationships/image" Target="../media/image57.png"/></Relationships>
</file>

<file path=ppt/charts/_rels/chart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oleObject" Target="NULL" TargetMode="External"/><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 + SVOD</c:v>
                </c:pt>
              </c:strCache>
            </c:strRef>
          </c:tx>
          <c:spPr>
            <a:ln w="25400">
              <a:noFill/>
            </a:ln>
          </c:spPr>
          <c:val>
            <c:numRef>
              <c:f>Sheet1!$B$2:$B$11</c:f>
              <c:numCache>
                <c:formatCode>[$-F400]h:mm:ss\ AM/PM</c:formatCode>
                <c:ptCount val="10"/>
                <c:pt idx="0">
                  <c:v>0.15717916666666668</c:v>
                </c:pt>
                <c:pt idx="1">
                  <c:v>0.16522500000000001</c:v>
                </c:pt>
                <c:pt idx="2">
                  <c:v>0.17097916666666665</c:v>
                </c:pt>
                <c:pt idx="3">
                  <c:v>0.16526250000000001</c:v>
                </c:pt>
                <c:pt idx="4">
                  <c:v>0.15857083333333333</c:v>
                </c:pt>
                <c:pt idx="5">
                  <c:v>0.17637916666666667</c:v>
                </c:pt>
                <c:pt idx="6">
                  <c:v>0.18126250000000002</c:v>
                </c:pt>
                <c:pt idx="7">
                  <c:v>0.16277083333333331</c:v>
                </c:pt>
                <c:pt idx="8">
                  <c:v>0.15994166666666668</c:v>
                </c:pt>
                <c:pt idx="9">
                  <c:v>0.15087916666666668</c:v>
                </c:pt>
              </c:numCache>
            </c:numRef>
          </c:val>
          <c:extLst>
            <c:ext xmlns:c16="http://schemas.microsoft.com/office/drawing/2014/chart" uri="{C3380CC4-5D6E-409C-BE32-E72D297353CC}">
              <c16:uniqueId val="{00000000-830E-44DE-945F-6BA4C407A199}"/>
            </c:ext>
          </c:extLst>
        </c:ser>
        <c:ser>
          <c:idx val="2"/>
          <c:order val="1"/>
          <c:tx>
            <c:strRef>
              <c:f>Sheet1!$C$1</c:f>
              <c:strCache>
                <c:ptCount val="1"/>
                <c:pt idx="0">
                  <c:v>DVD</c:v>
                </c:pt>
              </c:strCache>
            </c:strRef>
          </c:tx>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Sheet1!$C$2:$C$11</c:f>
              <c:numCache>
                <c:formatCode>[$-F400]h:mm:ss\ AM/PM</c:formatCode>
                <c:ptCount val="10"/>
                <c:pt idx="0">
                  <c:v>5.3458333333333326E-3</c:v>
                </c:pt>
                <c:pt idx="1">
                  <c:v>5.6250000000000007E-3</c:v>
                </c:pt>
                <c:pt idx="2">
                  <c:v>5.0750000000000005E-3</c:v>
                </c:pt>
                <c:pt idx="3">
                  <c:v>4.8958333333333336E-3</c:v>
                </c:pt>
                <c:pt idx="4">
                  <c:v>3.8916666666666665E-3</c:v>
                </c:pt>
                <c:pt idx="5">
                  <c:v>4.2166666666666663E-3</c:v>
                </c:pt>
                <c:pt idx="6">
                  <c:v>3.1041666666666665E-3</c:v>
                </c:pt>
                <c:pt idx="7">
                  <c:v>1.7166666666666667E-3</c:v>
                </c:pt>
                <c:pt idx="8">
                  <c:v>1.8166666666666667E-3</c:v>
                </c:pt>
                <c:pt idx="9">
                  <c:v>1.5833333333333333E-3</c:v>
                </c:pt>
              </c:numCache>
            </c:numRef>
          </c:val>
          <c:extLst>
            <c:ext xmlns:c16="http://schemas.microsoft.com/office/drawing/2014/chart" uri="{C3380CC4-5D6E-409C-BE32-E72D297353CC}">
              <c16:uniqueId val="{00000002-B9F1-4DD2-864D-15C23E871B8F}"/>
            </c:ext>
          </c:extLst>
        </c:ser>
        <c:ser>
          <c:idx val="3"/>
          <c:order val="2"/>
          <c:tx>
            <c:strRef>
              <c:f>Sheet1!$D$1</c:f>
              <c:strCache>
                <c:ptCount val="1"/>
                <c:pt idx="0">
                  <c:v>Cinema</c:v>
                </c:pt>
              </c:strCache>
            </c:strRef>
          </c:tx>
          <c:spPr>
            <a:solidFill>
              <a:srgbClr val="18FF72"/>
            </a:solidFill>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Sheet1!$D$2:$D$11</c:f>
              <c:numCache>
                <c:formatCode>[$-F400]h:mm:ss\ AM/PM</c:formatCode>
                <c:ptCount val="10"/>
                <c:pt idx="0">
                  <c:v>1.2708333333333335E-3</c:v>
                </c:pt>
                <c:pt idx="1">
                  <c:v>1.4541666666666665E-3</c:v>
                </c:pt>
                <c:pt idx="2">
                  <c:v>1.5458333333333333E-3</c:v>
                </c:pt>
                <c:pt idx="3">
                  <c:v>1.4875000000000003E-3</c:v>
                </c:pt>
                <c:pt idx="4">
                  <c:v>1.2875E-3</c:v>
                </c:pt>
                <c:pt idx="5">
                  <c:v>2.541666666666667E-4</c:v>
                </c:pt>
                <c:pt idx="6">
                  <c:v>1.2499999999999999E-5</c:v>
                </c:pt>
                <c:pt idx="7">
                  <c:v>1.2499999999999998E-3</c:v>
                </c:pt>
                <c:pt idx="8">
                  <c:v>9.8333333333333324E-4</c:v>
                </c:pt>
                <c:pt idx="9">
                  <c:v>1.3791666666666666E-3</c:v>
                </c:pt>
              </c:numCache>
            </c:numRef>
          </c:val>
          <c:extLst>
            <c:ext xmlns:c16="http://schemas.microsoft.com/office/drawing/2014/chart" uri="{C3380CC4-5D6E-409C-BE32-E72D297353CC}">
              <c16:uniqueId val="{00000003-B9F1-4DD2-864D-15C23E871B8F}"/>
            </c:ext>
          </c:extLst>
        </c:ser>
        <c:ser>
          <c:idx val="4"/>
          <c:order val="3"/>
          <c:tx>
            <c:strRef>
              <c:f>Sheet1!$E$1</c:f>
              <c:strCache>
                <c:ptCount val="1"/>
                <c:pt idx="0">
                  <c:v>Other online video</c:v>
                </c:pt>
              </c:strCache>
            </c:strRef>
          </c:tx>
          <c:spPr>
            <a:solidFill>
              <a:srgbClr val="004F87"/>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Sheet1!$E$2:$E$11</c:f>
              <c:numCache>
                <c:formatCode>[$-F400]h:mm:ss\ AM/PM</c:formatCode>
                <c:ptCount val="10"/>
                <c:pt idx="0">
                  <c:v>2.8625E-3</c:v>
                </c:pt>
                <c:pt idx="1">
                  <c:v>4.1749999999999999E-3</c:v>
                </c:pt>
                <c:pt idx="2">
                  <c:v>4.2791666666666664E-3</c:v>
                </c:pt>
                <c:pt idx="3">
                  <c:v>1.8541666666666667E-3</c:v>
                </c:pt>
                <c:pt idx="4">
                  <c:v>2.0416666666666665E-3</c:v>
                </c:pt>
                <c:pt idx="5">
                  <c:v>3.7916666666666667E-3</c:v>
                </c:pt>
                <c:pt idx="6">
                  <c:v>2.7333333333333337E-3</c:v>
                </c:pt>
                <c:pt idx="7">
                  <c:v>2.3395833333333333E-3</c:v>
                </c:pt>
                <c:pt idx="8">
                  <c:v>3.1291666666666668E-3</c:v>
                </c:pt>
                <c:pt idx="9">
                  <c:v>3.8958333333333336E-3</c:v>
                </c:pt>
              </c:numCache>
            </c:numRef>
          </c:val>
          <c:extLst>
            <c:ext xmlns:c16="http://schemas.microsoft.com/office/drawing/2014/chart" uri="{C3380CC4-5D6E-409C-BE32-E72D297353CC}">
              <c16:uniqueId val="{00000000-9075-4441-A94F-036DB1C8A320}"/>
            </c:ext>
          </c:extLst>
        </c:ser>
        <c:ser>
          <c:idx val="7"/>
          <c:order val="4"/>
          <c:tx>
            <c:strRef>
              <c:f>Sheet1!$F$1</c:f>
              <c:strCache>
                <c:ptCount val="1"/>
                <c:pt idx="0">
                  <c:v>YouTube</c:v>
                </c:pt>
              </c:strCache>
            </c:strRef>
          </c:tx>
          <c:spPr>
            <a:solidFill>
              <a:srgbClr val="39ACFF"/>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Sheet1!$F$2:$F$11</c:f>
              <c:numCache>
                <c:formatCode>[$-F400]h:mm:ss\ AM/PM</c:formatCode>
                <c:ptCount val="10"/>
                <c:pt idx="0">
                  <c:v>4.5333333333333328E-3</c:v>
                </c:pt>
                <c:pt idx="1">
                  <c:v>5.5750000000000001E-3</c:v>
                </c:pt>
                <c:pt idx="2">
                  <c:v>9.0333333333333325E-3</c:v>
                </c:pt>
                <c:pt idx="3">
                  <c:v>1.11E-2</c:v>
                </c:pt>
                <c:pt idx="4">
                  <c:v>1.2749999999999999E-2</c:v>
                </c:pt>
                <c:pt idx="5">
                  <c:v>1.8095833333333332E-2</c:v>
                </c:pt>
                <c:pt idx="6">
                  <c:v>1.4195833333333333E-2</c:v>
                </c:pt>
                <c:pt idx="7">
                  <c:v>1.5424999999999999E-2</c:v>
                </c:pt>
                <c:pt idx="8">
                  <c:v>1.6445833333333333E-2</c:v>
                </c:pt>
                <c:pt idx="9">
                  <c:v>1.8308333333333333E-2</c:v>
                </c:pt>
              </c:numCache>
            </c:numRef>
          </c:val>
          <c:extLst>
            <c:ext xmlns:c16="http://schemas.microsoft.com/office/drawing/2014/chart" uri="{C3380CC4-5D6E-409C-BE32-E72D297353CC}">
              <c16:uniqueId val="{00000000-3422-4ED2-8C18-4E689444D11E}"/>
            </c:ext>
          </c:extLst>
        </c:ser>
        <c:ser>
          <c:idx val="5"/>
          <c:order val="5"/>
          <c:tx>
            <c:strRef>
              <c:f>Sheet1!$G$1</c:f>
              <c:strCache>
                <c:ptCount val="1"/>
                <c:pt idx="0">
                  <c:v>TikTok</c:v>
                </c:pt>
              </c:strCache>
            </c:strRef>
          </c:tx>
          <c:spPr>
            <a:solidFill>
              <a:srgbClr val="BAE2FF"/>
            </a:solidFill>
            <a:ln>
              <a:solidFill>
                <a:srgbClr val="BAE2FF"/>
              </a:solid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Sheet1!$G$2:$G$11</c:f>
              <c:numCache>
                <c:formatCode>[$-F400]h:mm:ss\ AM/PM</c:formatCode>
                <c:ptCount val="10"/>
                <c:pt idx="0">
                  <c:v>0</c:v>
                </c:pt>
                <c:pt idx="1">
                  <c:v>0</c:v>
                </c:pt>
                <c:pt idx="2">
                  <c:v>0</c:v>
                </c:pt>
                <c:pt idx="3">
                  <c:v>0</c:v>
                </c:pt>
                <c:pt idx="4">
                  <c:v>0</c:v>
                </c:pt>
                <c:pt idx="5">
                  <c:v>3.4833333333333335E-3</c:v>
                </c:pt>
                <c:pt idx="6">
                  <c:v>5.7041666666666673E-3</c:v>
                </c:pt>
                <c:pt idx="7">
                  <c:v>9.5750000000000002E-3</c:v>
                </c:pt>
                <c:pt idx="8">
                  <c:v>1.1279166666666667E-2</c:v>
                </c:pt>
                <c:pt idx="9">
                  <c:v>1.1250000000000001E-2</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200" b="0"/>
            </a:pPr>
            <a:endParaRPr lang="en-US"/>
          </a:p>
        </c:txPr>
        <c:crossAx val="34585984"/>
        <c:crosses val="autoZero"/>
        <c:auto val="1"/>
        <c:lblAlgn val="ctr"/>
        <c:lblOffset val="100"/>
        <c:noMultiLvlLbl val="0"/>
      </c:catAx>
      <c:valAx>
        <c:axId val="34585984"/>
        <c:scaling>
          <c:orientation val="minMax"/>
          <c:max val="0.22916300000000003"/>
        </c:scaling>
        <c:delete val="0"/>
        <c:axPos val="l"/>
        <c:numFmt formatCode="h:mm" sourceLinked="0"/>
        <c:majorTickMark val="out"/>
        <c:minorTickMark val="none"/>
        <c:tickLblPos val="nextTo"/>
        <c:spPr>
          <a:ln>
            <a:noFill/>
          </a:ln>
        </c:spPr>
        <c:txPr>
          <a:bodyPr/>
          <a:lstStyle/>
          <a:p>
            <a:pPr>
              <a:defRPr sz="1200" b="0"/>
            </a:pPr>
            <a:endParaRPr lang="en-US"/>
          </a:p>
        </c:txPr>
        <c:crossAx val="34584448"/>
        <c:crosses val="autoZero"/>
        <c:crossBetween val="midCat"/>
        <c:majorUnit val="2.0833000000000001E-2"/>
      </c:valAx>
    </c:plotArea>
    <c:legend>
      <c:legendPos val="r"/>
      <c:layout>
        <c:manualLayout>
          <c:xMode val="edge"/>
          <c:yMode val="edge"/>
          <c:x val="0.83269803255047381"/>
          <c:y val="0.26374627143922447"/>
          <c:w val="0.15858063796181843"/>
          <c:h val="0.50506245339299027"/>
        </c:manualLayout>
      </c:layout>
      <c:overlay val="0"/>
      <c:txPr>
        <a:bodyPr/>
        <a:lstStyle/>
        <a:p>
          <a:pPr>
            <a:defRPr sz="1200" b="0"/>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Sheet1!$A$11</c:f>
              <c:strCache>
                <c:ptCount val="1"/>
                <c:pt idx="0">
                  <c:v>Linear 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Sheet1!$B$11:$I$11</c:f>
              <c:numCache>
                <c:formatCode>0.0%</c:formatCode>
                <c:ptCount val="8"/>
                <c:pt idx="0">
                  <c:v>0.55500000000000005</c:v>
                </c:pt>
                <c:pt idx="1">
                  <c:v>0.56799999999999995</c:v>
                </c:pt>
                <c:pt idx="2">
                  <c:v>0.59399999999999997</c:v>
                </c:pt>
                <c:pt idx="3">
                  <c:v>0.44900000000000001</c:v>
                </c:pt>
                <c:pt idx="4">
                  <c:v>0.59599999999999997</c:v>
                </c:pt>
                <c:pt idx="5">
                  <c:v>0.45900000000000002</c:v>
                </c:pt>
                <c:pt idx="6">
                  <c:v>0.54600000000000004</c:v>
                </c:pt>
                <c:pt idx="7">
                  <c:v>0.48299999999999998</c:v>
                </c:pt>
              </c:numCache>
            </c:numRef>
          </c:val>
          <c:extLst>
            <c:ext xmlns:c16="http://schemas.microsoft.com/office/drawing/2014/chart" uri="{C3380CC4-5D6E-409C-BE32-E72D297353CC}">
              <c16:uniqueId val="{00000000-9F62-45A7-8DA7-712BDD890A32}"/>
            </c:ext>
          </c:extLst>
        </c:ser>
        <c:ser>
          <c:idx val="8"/>
          <c:order val="1"/>
          <c:tx>
            <c:strRef>
              <c:f>Sheet1!$A$10</c:f>
              <c:strCache>
                <c:ptCount val="1"/>
                <c:pt idx="0">
                  <c:v>Broadcaster VOD</c:v>
                </c:pt>
              </c:strCache>
            </c:strRef>
          </c:tx>
          <c:spPr>
            <a:solidFill>
              <a:srgbClr val="EE72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Sheet1!$B$10:$I$10</c:f>
              <c:numCache>
                <c:formatCode>0.0%</c:formatCode>
                <c:ptCount val="8"/>
                <c:pt idx="0">
                  <c:v>8.6999999999999994E-2</c:v>
                </c:pt>
                <c:pt idx="1">
                  <c:v>4.7E-2</c:v>
                </c:pt>
                <c:pt idx="2">
                  <c:v>5.1999999999999998E-2</c:v>
                </c:pt>
                <c:pt idx="3">
                  <c:v>0.158</c:v>
                </c:pt>
                <c:pt idx="4">
                  <c:v>5.1999999999999998E-2</c:v>
                </c:pt>
                <c:pt idx="5">
                  <c:v>4.5999999999999999E-2</c:v>
                </c:pt>
                <c:pt idx="6">
                  <c:v>0.13600000000000001</c:v>
                </c:pt>
                <c:pt idx="7">
                  <c:v>8.4000000000000005E-2</c:v>
                </c:pt>
              </c:numCache>
            </c:numRef>
          </c:val>
          <c:extLst>
            <c:ext xmlns:c16="http://schemas.microsoft.com/office/drawing/2014/chart" uri="{C3380CC4-5D6E-409C-BE32-E72D297353CC}">
              <c16:uniqueId val="{00000001-9F62-45A7-8DA7-712BDD890A32}"/>
            </c:ext>
          </c:extLst>
        </c:ser>
        <c:ser>
          <c:idx val="7"/>
          <c:order val="2"/>
          <c:tx>
            <c:strRef>
              <c:f>Sheet1!$A$9</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Sheet1!$B$9:$I$9</c:f>
              <c:numCache>
                <c:formatCode>0.0%</c:formatCode>
                <c:ptCount val="8"/>
                <c:pt idx="0">
                  <c:v>0.11700000000000001</c:v>
                </c:pt>
                <c:pt idx="1">
                  <c:v>0.17599999999999999</c:v>
                </c:pt>
                <c:pt idx="2">
                  <c:v>2.4E-2</c:v>
                </c:pt>
                <c:pt idx="3">
                  <c:v>0.247</c:v>
                </c:pt>
                <c:pt idx="4">
                  <c:v>0.17199999999999999</c:v>
                </c:pt>
                <c:pt idx="5">
                  <c:v>0.30299999999999999</c:v>
                </c:pt>
                <c:pt idx="6">
                  <c:v>0.121</c:v>
                </c:pt>
                <c:pt idx="7">
                  <c:v>0.20599999999999999</c:v>
                </c:pt>
              </c:numCache>
            </c:numRef>
          </c:val>
          <c:extLst>
            <c:ext xmlns:c16="http://schemas.microsoft.com/office/drawing/2014/chart" uri="{C3380CC4-5D6E-409C-BE32-E72D297353CC}">
              <c16:uniqueId val="{00000002-9F62-45A7-8DA7-712BDD890A32}"/>
            </c:ext>
          </c:extLst>
        </c:ser>
        <c:ser>
          <c:idx val="6"/>
          <c:order val="3"/>
          <c:tx>
            <c:strRef>
              <c:f>Sheet1!$A$8</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Sheet1!$B$8:$I$8</c:f>
              <c:numCache>
                <c:formatCode>0.0%</c:formatCode>
                <c:ptCount val="8"/>
                <c:pt idx="0">
                  <c:v>6.5000000000000002E-2</c:v>
                </c:pt>
                <c:pt idx="1">
                  <c:v>2.7E-2</c:v>
                </c:pt>
                <c:pt idx="2">
                  <c:v>7.0000000000000007E-2</c:v>
                </c:pt>
                <c:pt idx="3">
                  <c:v>3.2000000000000001E-2</c:v>
                </c:pt>
                <c:pt idx="4">
                  <c:v>4.8000000000000001E-2</c:v>
                </c:pt>
                <c:pt idx="5">
                  <c:v>3.4000000000000002E-2</c:v>
                </c:pt>
                <c:pt idx="6">
                  <c:v>7.9000000000000001E-2</c:v>
                </c:pt>
                <c:pt idx="7">
                  <c:v>7.3999999999999996E-2</c:v>
                </c:pt>
              </c:numCache>
            </c:numRef>
          </c:val>
          <c:extLst>
            <c:ext xmlns:c16="http://schemas.microsoft.com/office/drawing/2014/chart" uri="{C3380CC4-5D6E-409C-BE32-E72D297353CC}">
              <c16:uniqueId val="{00000003-9F62-45A7-8DA7-712BDD890A32}"/>
            </c:ext>
          </c:extLst>
        </c:ser>
        <c:ser>
          <c:idx val="5"/>
          <c:order val="4"/>
          <c:tx>
            <c:strRef>
              <c:f>Sheet1!$A$7</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Sheet1!$B$7:$I$7</c:f>
              <c:numCache>
                <c:formatCode>0.0%</c:formatCode>
                <c:ptCount val="8"/>
                <c:pt idx="0">
                  <c:v>8.8999999999999996E-2</c:v>
                </c:pt>
                <c:pt idx="1">
                  <c:v>8.3000000000000004E-2</c:v>
                </c:pt>
                <c:pt idx="2">
                  <c:v>8.9999999999999993E-3</c:v>
                </c:pt>
                <c:pt idx="3">
                  <c:v>5.3999999999999999E-2</c:v>
                </c:pt>
                <c:pt idx="4">
                  <c:v>7.0999999999999994E-2</c:v>
                </c:pt>
                <c:pt idx="5">
                  <c:v>5.2999999999999999E-2</c:v>
                </c:pt>
                <c:pt idx="6">
                  <c:v>4.4999999999999998E-2</c:v>
                </c:pt>
                <c:pt idx="7">
                  <c:v>7.4999999999999997E-2</c:v>
                </c:pt>
              </c:numCache>
            </c:numRef>
          </c:val>
          <c:extLst>
            <c:ext xmlns:c16="http://schemas.microsoft.com/office/drawing/2014/chart" uri="{C3380CC4-5D6E-409C-BE32-E72D297353CC}">
              <c16:uniqueId val="{00000004-9F62-45A7-8DA7-712BDD890A32}"/>
            </c:ext>
          </c:extLst>
        </c:ser>
        <c:ser>
          <c:idx val="0"/>
          <c:order val="5"/>
          <c:tx>
            <c:strRef>
              <c:f>Sheet1!$A$2</c:f>
              <c:strCache>
                <c:ptCount val="1"/>
                <c:pt idx="0">
                  <c:v>Cinema</c:v>
                </c:pt>
              </c:strCache>
            </c:strRef>
          </c:tx>
          <c:spPr>
            <a:solidFill>
              <a:srgbClr val="FF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7-50CB-49E3-BA52-A57A7150DA4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Sheet1!$B$2:$I$2</c:f>
              <c:numCache>
                <c:formatCode>0.0%</c:formatCode>
                <c:ptCount val="8"/>
                <c:pt idx="0">
                  <c:v>8.9999999999999993E-3</c:v>
                </c:pt>
                <c:pt idx="1">
                  <c:v>2.1000000000000001E-2</c:v>
                </c:pt>
                <c:pt idx="2">
                  <c:v>7.8E-2</c:v>
                </c:pt>
                <c:pt idx="3">
                  <c:v>2E-3</c:v>
                </c:pt>
                <c:pt idx="4">
                  <c:v>7.0000000000000001E-3</c:v>
                </c:pt>
                <c:pt idx="5">
                  <c:v>2.5000000000000001E-2</c:v>
                </c:pt>
                <c:pt idx="6">
                  <c:v>7.0000000000000001E-3</c:v>
                </c:pt>
                <c:pt idx="7">
                  <c:v>1.4999999999999999E-2</c:v>
                </c:pt>
              </c:numCache>
            </c:numRef>
          </c:val>
          <c:extLst>
            <c:ext xmlns:c16="http://schemas.microsoft.com/office/drawing/2014/chart" uri="{C3380CC4-5D6E-409C-BE32-E72D297353CC}">
              <c16:uniqueId val="{00000005-9F62-45A7-8DA7-712BDD890A32}"/>
            </c:ext>
          </c:extLst>
        </c:ser>
        <c:ser>
          <c:idx val="4"/>
          <c:order val="6"/>
          <c:tx>
            <c:strRef>
              <c:f>Sheet1!$A$6</c:f>
              <c:strCache>
                <c:ptCount val="1"/>
                <c:pt idx="0">
                  <c:v>Audio</c:v>
                </c:pt>
              </c:strCache>
            </c:strRef>
          </c:tx>
          <c:spPr>
            <a:solidFill>
              <a:srgbClr val="BCCF0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7267-41A4-9A96-E65FEBA997CA}"/>
                </c:ext>
              </c:extLst>
            </c:dLbl>
            <c:dLbl>
              <c:idx val="4"/>
              <c:delete val="1"/>
              <c:extLst>
                <c:ext xmlns:c15="http://schemas.microsoft.com/office/drawing/2012/chart" uri="{CE6537A1-D6FC-4f65-9D91-7224C49458BB}"/>
                <c:ext xmlns:c16="http://schemas.microsoft.com/office/drawing/2014/chart" uri="{C3380CC4-5D6E-409C-BE32-E72D297353CC}">
                  <c16:uniqueId val="{00000001-7267-41A4-9A96-E65FEBA997CA}"/>
                </c:ext>
              </c:extLst>
            </c:dLbl>
            <c:dLbl>
              <c:idx val="6"/>
              <c:delete val="1"/>
              <c:extLst>
                <c:ext xmlns:c15="http://schemas.microsoft.com/office/drawing/2012/chart" uri="{CE6537A1-D6FC-4f65-9D91-7224C49458BB}"/>
                <c:ext xmlns:c16="http://schemas.microsoft.com/office/drawing/2014/chart" uri="{C3380CC4-5D6E-409C-BE32-E72D297353CC}">
                  <c16:uniqueId val="{00000002-7267-41A4-9A96-E65FEBA997CA}"/>
                </c:ext>
              </c:extLst>
            </c:dLbl>
            <c:dLbl>
              <c:idx val="7"/>
              <c:delete val="1"/>
              <c:extLst>
                <c:ext xmlns:c15="http://schemas.microsoft.com/office/drawing/2012/chart" uri="{CE6537A1-D6FC-4f65-9D91-7224C49458BB}"/>
                <c:ext xmlns:c16="http://schemas.microsoft.com/office/drawing/2014/chart" uri="{C3380CC4-5D6E-409C-BE32-E72D297353CC}">
                  <c16:uniqueId val="{00000003-7267-41A4-9A96-E65FEBA997C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Sheet1!$B$6:$I$6</c:f>
              <c:numCache>
                <c:formatCode>0.0%</c:formatCode>
                <c:ptCount val="8"/>
                <c:pt idx="0">
                  <c:v>2.7E-2</c:v>
                </c:pt>
                <c:pt idx="1">
                  <c:v>3.5999999999999997E-2</c:v>
                </c:pt>
                <c:pt idx="2">
                  <c:v>6.2E-2</c:v>
                </c:pt>
                <c:pt idx="3">
                  <c:v>1.4E-2</c:v>
                </c:pt>
                <c:pt idx="4">
                  <c:v>2.3E-2</c:v>
                </c:pt>
                <c:pt idx="5">
                  <c:v>3.6999999999999998E-2</c:v>
                </c:pt>
                <c:pt idx="6">
                  <c:v>1.7000000000000001E-2</c:v>
                </c:pt>
                <c:pt idx="7">
                  <c:v>1.7999999999999999E-2</c:v>
                </c:pt>
              </c:numCache>
            </c:numRef>
          </c:val>
          <c:extLst>
            <c:ext xmlns:c16="http://schemas.microsoft.com/office/drawing/2014/chart" uri="{C3380CC4-5D6E-409C-BE32-E72D297353CC}">
              <c16:uniqueId val="{00000006-9F62-45A7-8DA7-712BDD890A32}"/>
            </c:ext>
          </c:extLst>
        </c:ser>
        <c:ser>
          <c:idx val="2"/>
          <c:order val="7"/>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Sheet1!$B$4:$I$4</c:f>
              <c:numCache>
                <c:formatCode>0.0%</c:formatCode>
                <c:ptCount val="8"/>
                <c:pt idx="0">
                  <c:v>0.03</c:v>
                </c:pt>
                <c:pt idx="1">
                  <c:v>2.3E-2</c:v>
                </c:pt>
                <c:pt idx="2">
                  <c:v>9.6000000000000002E-2</c:v>
                </c:pt>
                <c:pt idx="3">
                  <c:v>3.5000000000000003E-2</c:v>
                </c:pt>
                <c:pt idx="4">
                  <c:v>2.4E-2</c:v>
                </c:pt>
                <c:pt idx="5">
                  <c:v>3.3000000000000002E-2</c:v>
                </c:pt>
                <c:pt idx="6">
                  <c:v>3.5000000000000003E-2</c:v>
                </c:pt>
                <c:pt idx="7">
                  <c:v>3.5000000000000003E-2</c:v>
                </c:pt>
              </c:numCache>
            </c:numRef>
          </c:val>
          <c:extLst>
            <c:ext xmlns:c16="http://schemas.microsoft.com/office/drawing/2014/chart" uri="{C3380CC4-5D6E-409C-BE32-E72D297353CC}">
              <c16:uniqueId val="{00000007-9F62-45A7-8DA7-712BDD890A32}"/>
            </c:ext>
          </c:extLst>
        </c:ser>
        <c:ser>
          <c:idx val="1"/>
          <c:order val="8"/>
          <c:tx>
            <c:strRef>
              <c:f>Sheet1!$A$3</c:f>
              <c:strCache>
                <c:ptCount val="1"/>
                <c:pt idx="0">
                  <c:v>Online Display</c:v>
                </c:pt>
              </c:strCache>
            </c:strRef>
          </c:tx>
          <c:spPr>
            <a:solidFill>
              <a:srgbClr val="9CCD9A"/>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Sheet1!$B$3:$I$3</c:f>
              <c:numCache>
                <c:formatCode>0.0%</c:formatCode>
                <c:ptCount val="8"/>
                <c:pt idx="0">
                  <c:v>8.9999999999999993E-3</c:v>
                </c:pt>
                <c:pt idx="1">
                  <c:v>7.0000000000000001E-3</c:v>
                </c:pt>
                <c:pt idx="2">
                  <c:v>5.0000000000000001E-3</c:v>
                </c:pt>
                <c:pt idx="3">
                  <c:v>2E-3</c:v>
                </c:pt>
                <c:pt idx="4">
                  <c:v>3.0000000000000001E-3</c:v>
                </c:pt>
                <c:pt idx="5">
                  <c:v>5.0000000000000001E-3</c:v>
                </c:pt>
                <c:pt idx="6">
                  <c:v>1.0999999999999999E-2</c:v>
                </c:pt>
                <c:pt idx="7">
                  <c:v>5.0000000000000001E-3</c:v>
                </c:pt>
              </c:numCache>
            </c:numRef>
          </c:val>
          <c:extLst>
            <c:ext xmlns:c16="http://schemas.microsoft.com/office/drawing/2014/chart" uri="{C3380CC4-5D6E-409C-BE32-E72D297353CC}">
              <c16:uniqueId val="{0000000A-9F62-45A7-8DA7-712BDD890A32}"/>
            </c:ext>
          </c:extLst>
        </c:ser>
        <c:ser>
          <c:idx val="3"/>
          <c:order val="9"/>
          <c:tx>
            <c:strRef>
              <c:f>Sheet1!$A$5</c:f>
              <c:strCache>
                <c:ptCount val="1"/>
                <c:pt idx="0">
                  <c:v>Out of Home</c:v>
                </c:pt>
              </c:strCache>
            </c:strRef>
          </c:tx>
          <c:spPr>
            <a:solidFill>
              <a:srgbClr val="BD09A7"/>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Sheet1!$B$5:$I$5</c:f>
              <c:numCache>
                <c:formatCode>0.0%</c:formatCode>
                <c:ptCount val="8"/>
                <c:pt idx="0">
                  <c:v>1.2E-2</c:v>
                </c:pt>
                <c:pt idx="1">
                  <c:v>1.0999999999999999E-2</c:v>
                </c:pt>
                <c:pt idx="2">
                  <c:v>1.0999999999999999E-2</c:v>
                </c:pt>
                <c:pt idx="3">
                  <c:v>8.0000000000000002E-3</c:v>
                </c:pt>
                <c:pt idx="4">
                  <c:v>5.0000000000000001E-3</c:v>
                </c:pt>
                <c:pt idx="5">
                  <c:v>5.0000000000000001E-3</c:v>
                </c:pt>
                <c:pt idx="6">
                  <c:v>2E-3</c:v>
                </c:pt>
                <c:pt idx="7">
                  <c:v>4.0000000000000001E-3</c:v>
                </c:pt>
              </c:numCache>
            </c:numRef>
          </c:val>
          <c:extLst>
            <c:ext xmlns:c16="http://schemas.microsoft.com/office/drawing/2014/chart" uri="{C3380CC4-5D6E-409C-BE32-E72D297353CC}">
              <c16:uniqueId val="{0000000C-9F62-45A7-8DA7-712BDD890A32}"/>
            </c:ext>
          </c:extLst>
        </c:ser>
        <c:dLbls>
          <c:dLblPos val="ctr"/>
          <c:showLegendKey val="0"/>
          <c:showVal val="1"/>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Share of Media Spend, %</a:t>
                </a: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2"/>
              <c:layout>
                <c:manualLayout>
                  <c:x val="3.9052067715305928E-2"/>
                  <c:y val="6.8573094689364775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1.3017355905101995E-2"/>
                  <c:y val="7.3144634335322437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Sheet1!$B$2:$B$6</c:f>
              <c:numCache>
                <c:formatCode>0.00</c:formatCode>
                <c:ptCount val="5"/>
                <c:pt idx="0">
                  <c:v>1.1322000000000001</c:v>
                </c:pt>
                <c:pt idx="1">
                  <c:v>3.0116520000000002</c:v>
                </c:pt>
                <c:pt idx="2">
                  <c:v>0.34875102344119602</c:v>
                </c:pt>
                <c:pt idx="3">
                  <c:v>0.153722487804939</c:v>
                </c:pt>
                <c:pt idx="4">
                  <c:v>5.1752199802654033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2"/>
              <c:layout>
                <c:manualLayout>
                  <c:x val="8.8228745579024631E-2"/>
                  <c:y val="-5.4858475751491824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D-AAFF-45A3-A865-F04D69EBD962}"/>
                </c:ext>
              </c:extLst>
            </c:dLbl>
            <c:dLbl>
              <c:idx val="3"/>
              <c:layout>
                <c:manualLayout>
                  <c:x val="9.2567864214058632E-2"/>
                  <c:y val="-2.0571928406809433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Sheet1!$D$2:$D$6</c:f>
              <c:numCache>
                <c:formatCode>0.00</c:formatCode>
                <c:ptCount val="5"/>
                <c:pt idx="0">
                  <c:v>0.46240000000000003</c:v>
                </c:pt>
                <c:pt idx="1">
                  <c:v>1.9993320000000001</c:v>
                </c:pt>
                <c:pt idx="2">
                  <c:v>0.16194553802911188</c:v>
                </c:pt>
                <c:pt idx="3">
                  <c:v>8.1357679115450207E-2</c:v>
                </c:pt>
                <c:pt idx="4" formatCode="0.0">
                  <c:v>15.38385462071866</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32"/>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D254-4F14-9E6D-39AB1138991D}"/>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D254-4F14-9E6D-39AB1138991D}"/>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D254-4F14-9E6D-39AB1138991D}"/>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D254-4F14-9E6D-39AB1138991D}"/>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D254-4F14-9E6D-39AB1138991D}"/>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F-D254-4F14-9E6D-39AB1138991D}"/>
              </c:ext>
            </c:extLst>
          </c:dPt>
          <c:dPt>
            <c:idx val="7"/>
            <c:invertIfNegative val="0"/>
            <c:bubble3D val="1"/>
            <c:spPr>
              <a:solidFill>
                <a:srgbClr val="00B0F0"/>
              </a:solidFill>
              <a:ln>
                <a:noFill/>
              </a:ln>
              <a:effectLst/>
            </c:spPr>
            <c:extLst>
              <c:ext xmlns:c16="http://schemas.microsoft.com/office/drawing/2014/chart" uri="{C3380CC4-5D6E-409C-BE32-E72D297353CC}">
                <c16:uniqueId val="{00000010-D254-4F14-9E6D-39AB1138991D}"/>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D254-4F14-9E6D-39AB1138991D}"/>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D254-4F14-9E6D-39AB1138991D}"/>
              </c:ext>
            </c:extLst>
          </c:dPt>
          <c:dPt>
            <c:idx val="10"/>
            <c:invertIfNegative val="0"/>
            <c:bubble3D val="1"/>
            <c:spPr>
              <a:solidFill>
                <a:srgbClr val="FFCD00"/>
              </a:solidFill>
              <a:ln>
                <a:noFill/>
              </a:ln>
              <a:effectLst/>
            </c:spPr>
            <c:extLst>
              <c:ext xmlns:c16="http://schemas.microsoft.com/office/drawing/2014/chart" uri="{C3380CC4-5D6E-409C-BE32-E72D297353CC}">
                <c16:uniqueId val="{00000011-D254-4F14-9E6D-39AB1138991D}"/>
              </c:ext>
            </c:extLst>
          </c:dPt>
          <c:xVal>
            <c:numRef>
              <c:f>TABLE!$C$4:$C$14</c:f>
              <c:numCache>
                <c:formatCode>[$-F400]h:mm:ss\ AM/PM</c:formatCode>
                <c:ptCount val="11"/>
                <c:pt idx="0">
                  <c:v>0.148557954525639</c:v>
                </c:pt>
                <c:pt idx="1">
                  <c:v>9.0877674189527413E-2</c:v>
                </c:pt>
                <c:pt idx="2">
                  <c:v>7.5203635304364219E-2</c:v>
                </c:pt>
                <c:pt idx="3">
                  <c:v>5.9426020889644361E-2</c:v>
                </c:pt>
                <c:pt idx="4">
                  <c:v>7.2498263830122298E-2</c:v>
                </c:pt>
                <c:pt idx="6">
                  <c:v>5.1682574120355616E-2</c:v>
                </c:pt>
                <c:pt idx="7">
                  <c:v>3.8269466542585402E-2</c:v>
                </c:pt>
                <c:pt idx="8">
                  <c:v>8.1778443026513353E-2</c:v>
                </c:pt>
                <c:pt idx="9">
                  <c:v>6.0376226751987207E-2</c:v>
                </c:pt>
                <c:pt idx="10">
                  <c:v>0.1317305313186001</c:v>
                </c:pt>
              </c:numCache>
            </c:numRef>
          </c:xVal>
          <c:yVal>
            <c:numRef>
              <c:f>TABLE!$D$4:$D$14</c:f>
              <c:numCache>
                <c:formatCode>_-* #,##0\ _k_r_-;\-* #,##0\ _k_r_-;_-* "-"??\ _k_r_-;_-@_-</c:formatCode>
                <c:ptCount val="11"/>
                <c:pt idx="0">
                  <c:v>29714.280628415301</c:v>
                </c:pt>
                <c:pt idx="1">
                  <c:v>24673.32587978142</c:v>
                </c:pt>
                <c:pt idx="2">
                  <c:v>13050.282838797813</c:v>
                </c:pt>
                <c:pt idx="3">
                  <c:v>5269.4418469945349</c:v>
                </c:pt>
                <c:pt idx="4">
                  <c:v>5214.2230573770485</c:v>
                </c:pt>
                <c:pt idx="6">
                  <c:v>1588.4085546448086</c:v>
                </c:pt>
                <c:pt idx="7">
                  <c:v>344.23054371584703</c:v>
                </c:pt>
                <c:pt idx="8">
                  <c:v>21060.27138797814</c:v>
                </c:pt>
                <c:pt idx="9">
                  <c:v>7612.5690874316942</c:v>
                </c:pt>
                <c:pt idx="10">
                  <c:v>521.60652732240442</c:v>
                </c:pt>
              </c:numCache>
            </c:numRef>
          </c:yVal>
          <c:bubbleSize>
            <c:numRef>
              <c:f>TABLE!$E$4:$E$14</c:f>
              <c:numCache>
                <c:formatCode>_-* #,##0\ _k_r_-;\-* #,##0\ _k_r_-;_-* "-"??\ _k_r_-;_-@_-</c:formatCode>
                <c:ptCount val="11"/>
                <c:pt idx="0">
                  <c:v>4423.2778688524586</c:v>
                </c:pt>
                <c:pt idx="1">
                  <c:v>2254.3404371584702</c:v>
                </c:pt>
                <c:pt idx="2">
                  <c:v>986.34316939890709</c:v>
                </c:pt>
                <c:pt idx="3">
                  <c:v>315.43770491803281</c:v>
                </c:pt>
                <c:pt idx="4">
                  <c:v>379.71612021857925</c:v>
                </c:pt>
                <c:pt idx="6">
                  <c:v>82.60928961748634</c:v>
                </c:pt>
                <c:pt idx="7">
                  <c:v>13.208196721311475</c:v>
                </c:pt>
                <c:pt idx="8">
                  <c:v>1721.1926229508199</c:v>
                </c:pt>
                <c:pt idx="9">
                  <c:v>459.5379781420765</c:v>
                </c:pt>
                <c:pt idx="10">
                  <c:v>68.940710382513657</c:v>
                </c:pt>
              </c:numCache>
            </c:numRef>
          </c:bubbleSize>
          <c:bubble3D val="1"/>
          <c:extLst>
            <c:ext xmlns:c16="http://schemas.microsoft.com/office/drawing/2014/chart" uri="{C3380CC4-5D6E-409C-BE32-E72D297353CC}">
              <c16:uniqueId val="{0000000E-D254-4F14-9E6D-39AB1138991D}"/>
            </c:ext>
          </c:extLst>
        </c:ser>
        <c:dLbls>
          <c:showLegendKey val="0"/>
          <c:showVal val="0"/>
          <c:showCatName val="0"/>
          <c:showSerName val="0"/>
          <c:showPercent val="0"/>
          <c:showBubbleSize val="0"/>
        </c:dLbls>
        <c:bubbleScale val="100"/>
        <c:showNegBubbles val="0"/>
        <c:axId val="72410208"/>
        <c:axId val="72410688"/>
      </c:bubbleChart>
      <c:valAx>
        <c:axId val="72410208"/>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688"/>
        <c:crosses val="autoZero"/>
        <c:crossBetween val="midCat"/>
        <c:majorUnit val="2.0833000000000001E-2"/>
      </c:valAx>
      <c:valAx>
        <c:axId val="72410688"/>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2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0">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92592592592589E-2"/>
          <c:y val="3.5277777777777776E-2"/>
          <c:w val="0.89464194444444445"/>
          <c:h val="0.8822628787878789"/>
        </c:manualLayout>
      </c:layout>
      <c:bubbleChart>
        <c:varyColors val="0"/>
        <c:ser>
          <c:idx val="0"/>
          <c:order val="0"/>
          <c:tx>
            <c:strRef>
              <c:f>'4+'!$D$3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1"/>
                <a:stretch>
                  <a:fillRect/>
                </a:stretch>
              </a:blipFill>
              <a:ln>
                <a:noFill/>
              </a:ln>
              <a:effectLst/>
            </c:spPr>
            <c:pictureOptions>
              <c:pictureFormat val="stretch"/>
            </c:pictureOptions>
            <c:extLst>
              <c:ext xmlns:c16="http://schemas.microsoft.com/office/drawing/2014/chart" uri="{C3380CC4-5D6E-409C-BE32-E72D297353CC}">
                <c16:uniqueId val="{00000001-E84C-4410-A242-B4AFD02D1951}"/>
              </c:ext>
            </c:extLst>
          </c:dPt>
          <c:dPt>
            <c:idx val="1"/>
            <c:invertIfNegative val="0"/>
            <c:bubble3D val="1"/>
            <c:spPr>
              <a:blipFill>
                <a:blip xmlns:r="http://schemas.openxmlformats.org/officeDocument/2006/relationships" r:embed="rId2"/>
                <a:stretch>
                  <a:fillRect/>
                </a:stretch>
              </a:blipFill>
              <a:ln>
                <a:noFill/>
              </a:ln>
              <a:effectLst/>
            </c:spPr>
            <c:pictureOptions>
              <c:pictureFormat val="stretch"/>
            </c:pictureOptions>
            <c:extLst>
              <c:ext xmlns:c16="http://schemas.microsoft.com/office/drawing/2014/chart" uri="{C3380CC4-5D6E-409C-BE32-E72D297353CC}">
                <c16:uniqueId val="{00000003-E84C-4410-A242-B4AFD02D1951}"/>
              </c:ext>
            </c:extLst>
          </c:dPt>
          <c:dPt>
            <c:idx val="2"/>
            <c:invertIfNegative val="0"/>
            <c:bubble3D val="1"/>
            <c:spPr>
              <a:blipFill>
                <a:blip xmlns:r="http://schemas.openxmlformats.org/officeDocument/2006/relationships" r:embed="rId3"/>
                <a:stretch>
                  <a:fillRect/>
                </a:stretch>
              </a:blipFill>
              <a:ln>
                <a:noFill/>
              </a:ln>
              <a:effectLst/>
            </c:spPr>
            <c:pictureOptions>
              <c:pictureFormat val="stretch"/>
            </c:pictureOptions>
            <c:extLst>
              <c:ext xmlns:c16="http://schemas.microsoft.com/office/drawing/2014/chart" uri="{C3380CC4-5D6E-409C-BE32-E72D297353CC}">
                <c16:uniqueId val="{00000005-E84C-4410-A242-B4AFD02D1951}"/>
              </c:ext>
            </c:extLst>
          </c:dPt>
          <c:dPt>
            <c:idx val="3"/>
            <c:invertIfNegative val="0"/>
            <c:bubble3D val="1"/>
            <c:spPr>
              <a:blipFill>
                <a:blip xmlns:r="http://schemas.openxmlformats.org/officeDocument/2006/relationships" r:embed="rId4"/>
                <a:stretch>
                  <a:fillRect/>
                </a:stretch>
              </a:blipFill>
              <a:ln>
                <a:noFill/>
              </a:ln>
              <a:effectLst/>
            </c:spPr>
            <c:pictureOptions>
              <c:pictureFormat val="stretch"/>
            </c:pictureOptions>
            <c:extLst>
              <c:ext xmlns:c16="http://schemas.microsoft.com/office/drawing/2014/chart" uri="{C3380CC4-5D6E-409C-BE32-E72D297353CC}">
                <c16:uniqueId val="{00000007-E84C-4410-A242-B4AFD02D1951}"/>
              </c:ext>
            </c:extLst>
          </c:dPt>
          <c:dPt>
            <c:idx val="4"/>
            <c:invertIfNegative val="0"/>
            <c:bubble3D val="1"/>
            <c:spPr>
              <a:blipFill>
                <a:blip xmlns:r="http://schemas.openxmlformats.org/officeDocument/2006/relationships" r:embed="rId5"/>
                <a:stretch>
                  <a:fillRect/>
                </a:stretch>
              </a:blipFill>
              <a:ln>
                <a:noFill/>
              </a:ln>
              <a:effectLst/>
            </c:spPr>
            <c:pictureOptions>
              <c:pictureFormat val="stretch"/>
            </c:pictureOptions>
            <c:extLst>
              <c:ext xmlns:c16="http://schemas.microsoft.com/office/drawing/2014/chart" uri="{C3380CC4-5D6E-409C-BE32-E72D297353CC}">
                <c16:uniqueId val="{00000009-E84C-4410-A242-B4AFD02D1951}"/>
              </c:ext>
            </c:extLst>
          </c:dPt>
          <c:dPt>
            <c:idx val="8"/>
            <c:invertIfNegative val="0"/>
            <c:bubble3D val="1"/>
            <c:spPr>
              <a:blipFill>
                <a:blip xmlns:r="http://schemas.openxmlformats.org/officeDocument/2006/relationships" r:embed="rId6"/>
                <a:stretch>
                  <a:fillRect/>
                </a:stretch>
              </a:blipFill>
              <a:ln>
                <a:noFill/>
              </a:ln>
              <a:effectLst/>
            </c:spPr>
            <c:pictureOptions>
              <c:pictureFormat val="stretch"/>
            </c:pictureOptions>
            <c:extLst>
              <c:ext xmlns:c16="http://schemas.microsoft.com/office/drawing/2014/chart" uri="{C3380CC4-5D6E-409C-BE32-E72D297353CC}">
                <c16:uniqueId val="{0000000B-E84C-4410-A242-B4AFD02D1951}"/>
              </c:ext>
            </c:extLst>
          </c:dPt>
          <c:xVal>
            <c:numRef>
              <c:f>'4+'!$C$4:$C$15</c:f>
              <c:numCache>
                <c:formatCode>General</c:formatCode>
                <c:ptCount val="12"/>
                <c:pt idx="0" formatCode="[$-F400]h:mm:ss\ AM/PM">
                  <c:v>0.15154091887305973</c:v>
                </c:pt>
                <c:pt idx="2" formatCode="[$-F400]h:mm:ss\ AM/PM">
                  <c:v>7.5836465199111289E-2</c:v>
                </c:pt>
                <c:pt idx="3" formatCode="[$-F400]h:mm:ss\ AM/PM">
                  <c:v>6.7588356446555642E-2</c:v>
                </c:pt>
                <c:pt idx="7" formatCode="[$-F400]h:mm:ss\ AM/PM">
                  <c:v>3.9855746309822915E-2</c:v>
                </c:pt>
                <c:pt idx="8" formatCode="[$-F400]h:mm:ss\ AM/PM">
                  <c:v>9.1050582308340719E-2</c:v>
                </c:pt>
                <c:pt idx="9" formatCode="[$-F400]h:mm:ss\ AM/PM">
                  <c:v>1.6876765987014371E-2</c:v>
                </c:pt>
                <c:pt idx="10" formatCode="[$-F400]h:mm:ss\ AM/PM">
                  <c:v>7.8059228777163384E-2</c:v>
                </c:pt>
                <c:pt idx="11" formatCode="[$-F400]h:mm:ss\ AM/PM">
                  <c:v>1.1569718467263663E-2</c:v>
                </c:pt>
              </c:numCache>
            </c:numRef>
          </c:xVal>
          <c:yVal>
            <c:numRef>
              <c:f>'4+'!$D$4:$D$15</c:f>
              <c:numCache>
                <c:formatCode>_-* #,##0\ _k_r_-;\-* #,##0\ _k_r_-;_-* "-"??\ _k_r_-;_-@_-</c:formatCode>
                <c:ptCount val="12"/>
                <c:pt idx="0">
                  <c:v>29622.31311956522</c:v>
                </c:pt>
                <c:pt idx="1">
                  <c:v>0</c:v>
                </c:pt>
                <c:pt idx="2">
                  <c:v>2641.0482173913042</c:v>
                </c:pt>
                <c:pt idx="3">
                  <c:v>3516.0256413043476</c:v>
                </c:pt>
                <c:pt idx="4">
                  <c:v>0</c:v>
                </c:pt>
                <c:pt idx="6">
                  <c:v>0</c:v>
                </c:pt>
                <c:pt idx="7">
                  <c:v>359.83215217391302</c:v>
                </c:pt>
                <c:pt idx="8">
                  <c:v>8621.1921956521746</c:v>
                </c:pt>
                <c:pt idx="9">
                  <c:v>363.11441304347829</c:v>
                </c:pt>
                <c:pt idx="10">
                  <c:v>19.576880434782609</c:v>
                </c:pt>
                <c:pt idx="11">
                  <c:v>5.6890108695652168</c:v>
                </c:pt>
              </c:numCache>
            </c:numRef>
          </c:yVal>
          <c:bubbleSize>
            <c:numRef>
              <c:f>'4+'!$E$4:$E$15</c:f>
              <c:numCache>
                <c:formatCode>_-* #,##0\ _k_r_-;\-* #,##0\ _k_r_-;_-* "-"??\ _k_r_-;_-@_-</c:formatCode>
                <c:ptCount val="12"/>
                <c:pt idx="0">
                  <c:v>4494.1402173913048</c:v>
                </c:pt>
                <c:pt idx="1">
                  <c:v>0</c:v>
                </c:pt>
                <c:pt idx="2">
                  <c:v>202.04239130434783</c:v>
                </c:pt>
                <c:pt idx="3">
                  <c:v>240.09565217391307</c:v>
                </c:pt>
                <c:pt idx="4">
                  <c:v>0</c:v>
                </c:pt>
                <c:pt idx="6">
                  <c:v>0</c:v>
                </c:pt>
                <c:pt idx="7">
                  <c:v>14.35</c:v>
                </c:pt>
                <c:pt idx="8">
                  <c:v>786.31413043478256</c:v>
                </c:pt>
                <c:pt idx="9">
                  <c:v>6.195652173913043</c:v>
                </c:pt>
                <c:pt idx="10">
                  <c:v>1.2086956521739129</c:v>
                </c:pt>
                <c:pt idx="11">
                  <c:v>0.14673913043478259</c:v>
                </c:pt>
              </c:numCache>
            </c:numRef>
          </c:bubbleSize>
          <c:bubble3D val="1"/>
          <c:extLst>
            <c:ext xmlns:c16="http://schemas.microsoft.com/office/drawing/2014/chart" uri="{C3380CC4-5D6E-409C-BE32-E72D297353CC}">
              <c16:uniqueId val="{0000000C-E84C-4410-A242-B4AFD02D1951}"/>
            </c:ext>
          </c:extLst>
        </c:ser>
        <c:dLbls>
          <c:showLegendKey val="0"/>
          <c:showVal val="0"/>
          <c:showCatName val="0"/>
          <c:showSerName val="0"/>
          <c:showPercent val="0"/>
          <c:showBubbleSize val="0"/>
        </c:dLbls>
        <c:bubbleScale val="100"/>
        <c:showNegBubbles val="0"/>
        <c:axId val="1535302144"/>
        <c:axId val="1"/>
      </c:bubbleChart>
      <c:valAx>
        <c:axId val="1535302144"/>
        <c:scaling>
          <c:orientation val="minMax"/>
          <c:max val="0.16666666700000002"/>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1"/>
        <c:crosses val="autoZero"/>
        <c:crossBetween val="midCat"/>
        <c:majorUnit val="2.0833333000000002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35302144"/>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1">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7">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79221981944606E-2"/>
          <c:y val="5.7140545787940901E-2"/>
          <c:w val="0.91250410857222142"/>
          <c:h val="0.82007361665408263"/>
        </c:manualLayout>
      </c:layout>
      <c:barChart>
        <c:barDir val="col"/>
        <c:grouping val="clustered"/>
        <c:varyColors val="0"/>
        <c:ser>
          <c:idx val="0"/>
          <c:order val="0"/>
          <c:tx>
            <c:strRef>
              <c:f>Sheet1!$B$1</c:f>
              <c:strCache>
                <c:ptCount val="1"/>
                <c:pt idx="0">
                  <c:v> Series 1 </c:v>
                </c:pt>
              </c:strCache>
            </c:strRef>
          </c:tx>
          <c:spPr>
            <a:solidFill>
              <a:schemeClr val="accent1"/>
            </a:solidFill>
            <a:ln>
              <a:noFill/>
            </a:ln>
            <a:effectLst/>
          </c:spPr>
          <c:invertIfNegative val="0"/>
          <c:cat>
            <c:strRef>
              <c:f>Sheet1!$A$2:$A$11</c:f>
              <c:strCache>
                <c:ptCount val="10"/>
                <c:pt idx="0">
                  <c:v>Procter &amp; Gamble</c:v>
                </c:pt>
                <c:pt idx="1">
                  <c:v>EE</c:v>
                </c:pt>
                <c:pt idx="2">
                  <c:v>Lexus</c:v>
                </c:pt>
                <c:pt idx="3">
                  <c:v>Tesco</c:v>
                </c:pt>
                <c:pt idx="4">
                  <c:v>Pure Cremation</c:v>
                </c:pt>
                <c:pt idx="5">
                  <c:v>Co-Operative Food</c:v>
                </c:pt>
                <c:pt idx="6">
                  <c:v>Happy Tiger</c:v>
                </c:pt>
                <c:pt idx="7">
                  <c:v>RSPCA Royal Society Prevention Animals</c:v>
                </c:pt>
                <c:pt idx="8">
                  <c:v>Tui Group</c:v>
                </c:pt>
                <c:pt idx="9">
                  <c:v>Scottish Power*</c:v>
                </c:pt>
              </c:strCache>
            </c:strRef>
          </c:cat>
          <c:val>
            <c:numRef>
              <c:f>Sheet1!$B$2:$B$11</c:f>
              <c:numCache>
                <c:formatCode>_("£"* #,##0_);_("£"* \(#,##0\);_("£"* "-"_);_(@_)</c:formatCode>
                <c:ptCount val="10"/>
                <c:pt idx="0">
                  <c:v>56</c:v>
                </c:pt>
                <c:pt idx="1">
                  <c:v>15</c:v>
                </c:pt>
                <c:pt idx="2">
                  <c:v>10</c:v>
                </c:pt>
                <c:pt idx="3">
                  <c:v>10</c:v>
                </c:pt>
                <c:pt idx="4">
                  <c:v>9</c:v>
                </c:pt>
                <c:pt idx="5">
                  <c:v>9</c:v>
                </c:pt>
                <c:pt idx="6">
                  <c:v>8</c:v>
                </c:pt>
                <c:pt idx="7">
                  <c:v>8</c:v>
                </c:pt>
                <c:pt idx="8">
                  <c:v>8</c:v>
                </c:pt>
                <c:pt idx="9">
                  <c:v>8</c:v>
                </c:pt>
              </c:numCache>
            </c:numRef>
          </c:val>
          <c:extLst>
            <c:ext xmlns:c16="http://schemas.microsoft.com/office/drawing/2014/chart" uri="{C3380CC4-5D6E-409C-BE32-E72D297353CC}">
              <c16:uniqueId val="{00000000-747B-40A1-B03A-8C8D28E5B0D0}"/>
            </c:ext>
          </c:extLst>
        </c:ser>
        <c:dLbls>
          <c:showLegendKey val="0"/>
          <c:showVal val="0"/>
          <c:showCatName val="0"/>
          <c:showSerName val="0"/>
          <c:showPercent val="0"/>
          <c:showBubbleSize val="0"/>
        </c:dLbls>
        <c:gapWidth val="37"/>
        <c:overlap val="-27"/>
        <c:axId val="680239680"/>
        <c:axId val="1598252448"/>
      </c:barChart>
      <c:catAx>
        <c:axId val="68023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98252448"/>
        <c:crosses val="autoZero"/>
        <c:auto val="1"/>
        <c:lblAlgn val="ctr"/>
        <c:lblOffset val="100"/>
        <c:noMultiLvlLbl val="0"/>
      </c:catAx>
      <c:valAx>
        <c:axId val="15982524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CHANGE</a:t>
                </a:r>
                <a:r>
                  <a:rPr lang="en-GB" baseline="0"/>
                  <a:t> IN SPEND YOY (£M)</a:t>
                </a:r>
                <a:endParaRPr lang="en-GB"/>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0239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20.416666666666668</c:v>
                </c:pt>
                <c:pt idx="1">
                  <c:v>20.263467261904765</c:v>
                </c:pt>
                <c:pt idx="2">
                  <c:v>115.15879464285713</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17.05</c:v>
                </c:pt>
                <c:pt idx="1">
                  <c:v>9.1768601190476193</c:v>
                </c:pt>
                <c:pt idx="2">
                  <c:v>32.720148809523806</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6-FFC8-4F4E-9A70-7A2640BC6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FFC8-4F4E-9A70-7A2640BC6F3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8-FFC8-4F4E-9A70-7A2640BC6F39}"/>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FFC8-4F4E-9A70-7A2640BC6F39}"/>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FC8-4F4E-9A70-7A2640BC6F39}"/>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FFC8-4F4E-9A70-7A2640BC6F39}"/>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3-FFC8-4F4E-9A70-7A2640BC6F39}"/>
              </c:ext>
            </c:extLst>
          </c:dPt>
          <c:dPt>
            <c:idx val="7"/>
            <c:bubble3D val="0"/>
            <c:spPr>
              <a:solidFill>
                <a:srgbClr val="C00000"/>
              </a:solidFill>
              <a:ln w="19050">
                <a:solidFill>
                  <a:schemeClr val="lt1"/>
                </a:solidFill>
              </a:ln>
              <a:effectLst/>
            </c:spPr>
            <c:extLst>
              <c:ext xmlns:c16="http://schemas.microsoft.com/office/drawing/2014/chart" uri="{C3380CC4-5D6E-409C-BE32-E72D297353CC}">
                <c16:uniqueId val="{00000002-FFC8-4F4E-9A70-7A2640BC6F3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6-FFC8-4F4E-9A70-7A2640BC6F39}"/>
                </c:ext>
              </c:extLst>
            </c:dLbl>
            <c:dLbl>
              <c:idx val="1"/>
              <c:layout>
                <c:manualLayout>
                  <c:x val="7.8029375764993886E-2"/>
                  <c:y val="-0.1718903780174245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FC8-4F4E-9A70-7A2640BC6F39}"/>
                </c:ext>
              </c:extLst>
            </c:dLbl>
            <c:dLbl>
              <c:idx val="2"/>
              <c:layout>
                <c:manualLayout>
                  <c:x val="7.649938800489596E-2"/>
                  <c:y val="-0.1411040416560948"/>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FC8-4F4E-9A70-7A2640BC6F39}"/>
                </c:ext>
              </c:extLst>
            </c:dLbl>
            <c:dLbl>
              <c:idx val="3"/>
              <c:layout>
                <c:manualLayout>
                  <c:x val="7.3439412484700123E-2"/>
                  <c:y val="-0.10775217726465422"/>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C8-4F4E-9A70-7A2640BC6F39}"/>
                </c:ext>
              </c:extLst>
            </c:dLbl>
            <c:dLbl>
              <c:idx val="4"/>
              <c:layout>
                <c:manualLayout>
                  <c:x val="9.1799265605875154E-3"/>
                  <c:y val="-2.05242242408865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C8-4F4E-9A70-7A2640BC6F39}"/>
                </c:ext>
              </c:extLst>
            </c:dLbl>
            <c:dLbl>
              <c:idx val="5"/>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FFC8-4F4E-9A70-7A2640BC6F39}"/>
                </c:ext>
              </c:extLst>
            </c:dLbl>
            <c:dLbl>
              <c:idx val="6"/>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FFC8-4F4E-9A70-7A2640BC6F39}"/>
                </c:ext>
              </c:extLst>
            </c:dLbl>
            <c:dLbl>
              <c:idx val="7"/>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2-FFC8-4F4E-9A70-7A2640BC6F39}"/>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YouTube</c:v>
                </c:pt>
                <c:pt idx="1">
                  <c:v>Other AVOD/SVOD</c:v>
                </c:pt>
                <c:pt idx="2">
                  <c:v>Apple TV+</c:v>
                </c:pt>
                <c:pt idx="3">
                  <c:v>Paramount +</c:v>
                </c:pt>
                <c:pt idx="4">
                  <c:v>Amazon</c:v>
                </c:pt>
                <c:pt idx="5">
                  <c:v>Disney+</c:v>
                </c:pt>
                <c:pt idx="6">
                  <c:v>Netflix</c:v>
                </c:pt>
                <c:pt idx="7">
                  <c:v>Broadcaster TV</c:v>
                </c:pt>
              </c:strCache>
            </c:strRef>
          </c:cat>
          <c:val>
            <c:numRef>
              <c:f>Sheet1!$B$2:$B$9</c:f>
              <c:numCache>
                <c:formatCode>h:mm:ss</c:formatCode>
                <c:ptCount val="8"/>
                <c:pt idx="0">
                  <c:v>9.6296296296296303E-3</c:v>
                </c:pt>
                <c:pt idx="1">
                  <c:v>2.4305555555555555E-4</c:v>
                </c:pt>
                <c:pt idx="2">
                  <c:v>4.7453703703703704E-4</c:v>
                </c:pt>
                <c:pt idx="3">
                  <c:v>6.4814814814814813E-4</c:v>
                </c:pt>
                <c:pt idx="4">
                  <c:v>4.5949074074074078E-3</c:v>
                </c:pt>
                <c:pt idx="5">
                  <c:v>5.0000000000000001E-3</c:v>
                </c:pt>
                <c:pt idx="6">
                  <c:v>1.3263888888888889E-2</c:v>
                </c:pt>
                <c:pt idx="7">
                  <c:v>0.1154513888888889</c:v>
                </c:pt>
              </c:numCache>
            </c:numRef>
          </c:val>
          <c:extLst>
            <c:ext xmlns:c16="http://schemas.microsoft.com/office/drawing/2014/chart" uri="{C3380CC4-5D6E-409C-BE32-E72D297353CC}">
              <c16:uniqueId val="{00000000-FFC8-4F4E-9A70-7A2640BC6F39}"/>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71285527038618335"/>
          <c:y val="0.20590584552531513"/>
          <c:w val="0.24736504785127073"/>
          <c:h val="0.621540173340810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01/10/2025</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01/10/2025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inkbox.tv/training-and-tools/media-mix-navigator/media-mix-navigato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nickable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vital to different audiences </a:t>
            </a:r>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Breaking down broadcaster TV into the different ways reveals the increasingly important role of BVOD for 16-34, now 29% of all broadcaster TV viewing. </a:t>
            </a:r>
          </a:p>
          <a:p>
            <a:endParaRPr lang="en-GB" sz="1800" b="0" i="0" u="none" strike="noStrike" baseline="0" dirty="0">
              <a:solidFill>
                <a:srgbClr val="000000"/>
              </a:solidFill>
              <a:latin typeface="Founders Grotesk Regular"/>
            </a:endParaRPr>
          </a:p>
          <a:p>
            <a:r>
              <a:rPr lang="en-GB" sz="1800" b="0" i="0" u="none" strike="noStrike" baseline="0" dirty="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11</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AF82-6377-267F-70A5-84DC54B2E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849D-D9C1-21E2-46DE-E272EE8F4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9F0EC-41F8-B0A7-99C0-245ED6BDBC8B}"/>
              </a:ext>
            </a:extLst>
          </p:cNvPr>
          <p:cNvSpPr>
            <a:spLocks noGrp="1"/>
          </p:cNvSpPr>
          <p:nvPr>
            <p:ph type="body" idx="1"/>
          </p:nvPr>
        </p:nvSpPr>
        <p:spPr/>
        <p:txBody>
          <a:bodyPr/>
          <a:lstStyle/>
          <a:p>
            <a:r>
              <a:rPr lang="en-US" dirty="0"/>
              <a:t>UK original content dominates the top series in 2024. </a:t>
            </a:r>
            <a:r>
              <a:rPr lang="en-US" i="0" dirty="0" err="1"/>
              <a:t>Mr</a:t>
            </a:r>
            <a:r>
              <a:rPr lang="en-US" i="0" dirty="0"/>
              <a:t> Bates vs The Post Office </a:t>
            </a:r>
            <a:r>
              <a:rPr lang="en-US" dirty="0"/>
              <a:t>on ITV was the most-watched series of the year, averaging 14.4 million viewers per episode on a TV set.</a:t>
            </a:r>
            <a:endParaRPr lang="en-GB" dirty="0"/>
          </a:p>
        </p:txBody>
      </p:sp>
      <p:sp>
        <p:nvSpPr>
          <p:cNvPr id="4" name="Slide Number Placeholder 3">
            <a:extLst>
              <a:ext uri="{FF2B5EF4-FFF2-40B4-BE49-F238E27FC236}">
                <a16:creationId xmlns:a16="http://schemas.microsoft.com/office/drawing/2014/main" id="{15871467-E5E4-F4F5-C3A9-37A641613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66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3E28-B488-1691-661F-F04E33A84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6894E-96B1-AEF9-D6F9-40362175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C15E1-604A-F7A0-5396-9282CE110586}"/>
              </a:ext>
            </a:extLst>
          </p:cNvPr>
          <p:cNvSpPr>
            <a:spLocks noGrp="1"/>
          </p:cNvSpPr>
          <p:nvPr>
            <p:ph type="body" idx="1"/>
          </p:nvPr>
        </p:nvSpPr>
        <p:spPr/>
        <p:txBody>
          <a:bodyPr/>
          <a:lstStyle/>
          <a:p>
            <a:r>
              <a:rPr lang="en-GB" dirty="0"/>
              <a:t>Looking at the breakdown of TV set viewing, to provide a bit more granularity, professionally produced content takes up the vast majority of time.  </a:t>
            </a:r>
          </a:p>
          <a:p>
            <a:endParaRPr lang="en-GB" dirty="0"/>
          </a:p>
          <a:p>
            <a:r>
              <a:rPr lang="en-GB" dirty="0"/>
              <a:t>77% is Broadcaster TV, 16% is SVOD and 7% is YouTube.  The emerging AVOD players, Pluto TV, Samsung TV, </a:t>
            </a:r>
            <a:r>
              <a:rPr lang="en-GB" dirty="0" err="1"/>
              <a:t>Rakutun</a:t>
            </a:r>
            <a:r>
              <a:rPr lang="en-GB" dirty="0"/>
              <a:t> TV, Tubi who are big in the states are yet to make a meaningful impact in the UK – they account for less than 0.2% of total TV viewing time. </a:t>
            </a:r>
          </a:p>
          <a:p>
            <a:endParaRPr lang="en-GB" dirty="0"/>
          </a:p>
          <a:p>
            <a:endParaRPr lang="en-GB" dirty="0"/>
          </a:p>
        </p:txBody>
      </p:sp>
      <p:sp>
        <p:nvSpPr>
          <p:cNvPr id="4" name="Slide Number Placeholder 3">
            <a:extLst>
              <a:ext uri="{FF2B5EF4-FFF2-40B4-BE49-F238E27FC236}">
                <a16:creationId xmlns:a16="http://schemas.microsoft.com/office/drawing/2014/main" id="{CD4C0B5B-7F8B-D91F-D15B-6C84D13E5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4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16</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Source: ‘Demand Generation’ Nov 2019, </a:t>
            </a:r>
            <a:r>
              <a:rPr lang="en-GB" sz="1200" dirty="0" err="1"/>
              <a:t>MediaCom</a:t>
            </a:r>
            <a:r>
              <a:rPr lang="en-GB" sz="1200" dirty="0"/>
              <a:t>/Wavemaker/Gain Theory/</a:t>
            </a:r>
            <a:r>
              <a:rPr lang="en-GB" sz="1200" dirty="0" err="1"/>
              <a:t>Thinkbox</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a:t>
            </a:r>
            <a:r>
              <a:rPr lang="en-GB" dirty="0" err="1"/>
              <a:t>Thinkbox</a:t>
            </a:r>
            <a:r>
              <a:rPr lang="en-GB" dirty="0"/>
              <a:t>.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22</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r>
              <a:rPr lang="en-US" b="0" dirty="0"/>
              <a:t>One of TV advertising’s most underestimated strengths is its halo effect — the way it boosts the performance of other media channels. While often misattributed, this cross-channel impact is both real and measurable. </a:t>
            </a:r>
          </a:p>
          <a:p>
            <a:r>
              <a:rPr lang="en-US" b="0" dirty="0"/>
              <a:t> </a:t>
            </a:r>
          </a:p>
          <a:p>
            <a:r>
              <a:rPr lang="en-US" b="0" dirty="0"/>
              <a:t>According to GroupM analysis in ‘Why the Eff would you cut TV?’ presented at Thinkbox Trends in TV 2025, digital response channels see a clear uplift when TV is live. The study </a:t>
            </a:r>
            <a:r>
              <a:rPr lang="en-US" b="0" dirty="0" err="1"/>
              <a:t>analysed</a:t>
            </a:r>
            <a:r>
              <a:rPr lang="en-US" b="0" dirty="0"/>
              <a:t> the performance of TV, brand PPC, generic PPC </a:t>
            </a:r>
            <a:r>
              <a:rPr lang="en-US" b="0"/>
              <a:t>and social </a:t>
            </a:r>
            <a:r>
              <a:rPr lang="en-US" b="0" dirty="0"/>
              <a:t>across 14 brands, which included 1,489 weeks, and £283m total performance media spend. </a:t>
            </a:r>
          </a:p>
          <a:p>
            <a:r>
              <a:rPr lang="en-US" b="0" dirty="0"/>
              <a:t> </a:t>
            </a:r>
          </a:p>
          <a:p>
            <a:r>
              <a:rPr lang="en-US" b="0" dirty="0"/>
              <a:t>Analysis found that on average, the performance of lower-funnel response channels improves by 13.7% when TV is part of the media mix.</a:t>
            </a:r>
          </a:p>
          <a:p>
            <a:r>
              <a:rPr lang="en-US" b="0" dirty="0"/>
              <a:t> </a:t>
            </a:r>
          </a:p>
          <a:p>
            <a:r>
              <a:rPr lang="en-US" b="0" dirty="0"/>
              <a:t>More specifically, brand PPC, generic PPC and social saw an average uplift of 12.2%, 13.1% and 15.4% respectively in tracked performance when significant weights of TV were on air.  This shows how TV makes digital channels work harder.</a:t>
            </a:r>
          </a:p>
          <a:p>
            <a:r>
              <a:rPr lang="en-US" b="0" dirty="0"/>
              <a:t> </a:t>
            </a:r>
          </a:p>
          <a:p>
            <a:r>
              <a:rPr lang="en-US" b="0" dirty="0"/>
              <a:t>For a deeper dive on the consequences of taking TV out of the plan, watch ‘Why the Eff would you cut TV?’ on demand.</a:t>
            </a: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23</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Optimal ad mix varies dramatically by product sector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there are big variances in the optimal media mix between different product sectors.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based on data from the ‘Media Mix Navigator’, which lets brands easily explore the impact on revenue and profit that different budget levels have on budget allocation across channels.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Media Mix Navigator tool has been engineered by EssenceMediacom and is powered by the blockbuster Profit Ability 2 databank, which takes in £1.8 billion of media spend across 141 brands during 2021-23. The brands included were carefully chosen to represent as many business types as possible. Each brand commissioned and paid for their own econometric analysis; the databank aggregated this existing data.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Media Mix Navigator enables analysis bespoke to a brand’s specific situation and attitude to risk. For this analysis, we have used an ‘average’ brand position.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 optimal media mix differs by category, and there are some interesting variances. For example, looking specifically at Generic PPC, the investment allocation is particularly high for sectors such as Finance, Travel and Automotive. This is explained by the fact that these sectors often deal with higher priced items which are usually ‘considered purchases – ones where consumers are likely to conduct online research before making a purchase decision. Similarly, Print is an important channel for Automotive and Travel, both of which benefit from extensive specialist titles that provide the opportunity to reach key audiences.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one consistent factor throughout all the scenarios is that Linear TV is the largest single channel, although the extent to which it is the largest channel can vary greatly – e.g. higher in Retail, FMCG and Automotive but lower in Finance.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more information, visit: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https://www.thinkbox.tv/training-and-tools/media-mix-navigator/media-mix-navigator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Category input details: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All – Brand size (£m): 10,000, Annual Media Spend (£m): 50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Automotive - Brand size (£m): 2,600, Annual Media Spend (£m): 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Finance - Brand size (£m): 10,000, Annual Media Spend (£m): 20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FMCG - Brand size (£m): 60, Annual Media Spend (£m): 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Large - Brand size (£m): 9,000, Annual Media Spend (£m): 25</a:t>
            </a: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Small - Brand size (£m): 200, Annual Media Spend (£m): 10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Travel - Brand size (£m): 5,200, Annual Media Spend (£m): 19</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Telecoms - Brand size (£m): 7,000, Annual Media Spend (£m): 45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Output: Revenue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brand size for each product category has been calculated by taking 20% of the maximum brand size whilst the annual media spend is an estimate of the average spend for that category.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22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25</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Source: IPA TouchPoints 2025 </a:t>
            </a:r>
            <a:r>
              <a:rPr lang="en-US" sz="1200" dirty="0" err="1">
                <a:solidFill>
                  <a:schemeClr val="bg1"/>
                </a:solidFill>
              </a:rPr>
              <a:t>SuperHub</a:t>
            </a:r>
            <a:r>
              <a:rPr lang="en-US" sz="1200" dirty="0">
                <a:solidFill>
                  <a:schemeClr val="bg1"/>
                </a:solidFill>
              </a:rPr>
              <a:t> (W2 2024 + W1 2025), Fieldwork Dates: 3rd Sep 2024 – 15th Nov 2024, 14th Jan 2025 – 24th Mar 2025. Adults 15+ </a:t>
            </a:r>
          </a:p>
          <a:p>
            <a:r>
              <a:rPr lang="en-GB" sz="1200" kern="0" dirty="0">
                <a:solidFill>
                  <a:prstClr val="white"/>
                </a:solidFill>
              </a:rPr>
              <a:t>Source: Barb Dec 2024,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Linear TV and broadcaster combined reaches 88%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and broadcaster combined reaches 88% of the adult population each week.</a:t>
            </a:r>
          </a:p>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29</a:t>
            </a:fld>
            <a:endParaRPr lang="en-GB"/>
          </a:p>
        </p:txBody>
      </p:sp>
    </p:spTree>
    <p:extLst>
      <p:ext uri="{BB962C8B-B14F-4D97-AF65-F5344CB8AC3E}">
        <p14:creationId xmlns:p14="http://schemas.microsoft.com/office/powerpoint/2010/main" val="349166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6B37-2908-0492-3DC9-96A4006A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A3E77-D8F4-4D24-A2FF-DD4F5127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1AE5B-3403-A256-ADD6-F9A97B17A85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30 million viewers every day, with each of those viewers watching for an average of 3hrs, 34 mins a day. The combined portfolio of BBC channels (linear and on demand) attracts the second largest volume of viewing, with 25 million daily reach and an average view time of 2 hours, 11 mins a day.  YouTube is next, with a daily reach of 21 million and a view time of 1hr 58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13 million people and a view time of 1hr 48 mins. </a:t>
            </a:r>
            <a:endParaRPr lang="en-GB" dirty="0"/>
          </a:p>
        </p:txBody>
      </p:sp>
      <p:sp>
        <p:nvSpPr>
          <p:cNvPr id="4" name="Slide Number Placeholder 3">
            <a:extLst>
              <a:ext uri="{FF2B5EF4-FFF2-40B4-BE49-F238E27FC236}">
                <a16:creationId xmlns:a16="http://schemas.microsoft.com/office/drawing/2014/main" id="{47D0B8D1-5E00-896A-BEC0-F2572F1310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commercial platforms in terms of the average number of individuals watching per day (for at least 3 minutes) on a TV set compared with the average time spent watching per viewer (i.e. only counting those who watched on that day). This analysis covers Q4 2024 to utilise Barbs ad tier data for Netflix &amp; Amazon Prime.</a:t>
            </a:r>
          </a:p>
          <a:p>
            <a:pPr algn="l"/>
            <a:endParaRPr lang="en-GB" sz="1200" b="0" i="0">
              <a:solidFill>
                <a:srgbClr val="323A4E"/>
              </a:solidFill>
              <a:effectLst/>
              <a:latin typeface="proxima-nova"/>
            </a:endParaRPr>
          </a:p>
          <a:p>
            <a:pPr algn="l"/>
            <a:r>
              <a:rPr lang="en-US" sz="1200" b="0" i="0">
                <a:solidFill>
                  <a:srgbClr val="323A4E"/>
                </a:solidFill>
                <a:effectLst/>
                <a:latin typeface="proxima-nova"/>
              </a:rPr>
              <a:t>Analysis of Q4 2024 shows that SVOD services like Netflix have a much smaller commercial daily reach of 2.6 million (ad tier) compared to their total TV set reach of 11.4 million (all tiers). Amazon Prime has a commercial reach of 3.5 million, compared to a total TV set reach of 4.4 million.</a:t>
            </a:r>
            <a:endParaRPr lang="en-GB" sz="1200" b="0" i="0">
              <a:solidFill>
                <a:srgbClr val="323A4E"/>
              </a:solidFill>
              <a:effectLst/>
              <a:latin typeface="proxima-nova"/>
            </a:endParaRPr>
          </a:p>
          <a:p>
            <a:pPr algn="l"/>
            <a:endParaRPr lang="en-GB" sz="1200" b="0" i="0">
              <a:solidFill>
                <a:srgbClr val="323A4E"/>
              </a:solidFill>
              <a:effectLst/>
              <a:latin typeface="proxima-nova"/>
            </a:endParaRPr>
          </a:p>
          <a:p>
            <a:pPr algn="l"/>
            <a:r>
              <a:rPr lang="en-GB" sz="1200" b="0" i="0">
                <a:solidFill>
                  <a:srgbClr val="323A4E"/>
                </a:solidFill>
                <a:effectLst/>
                <a:latin typeface="proxima-nova"/>
              </a:rPr>
              <a:t>The commercial broadcasters (linear and on demand) collectively reach 29.6 million viewers every day, with each of those viewers watching for an average of 3hrs, 38 mins a day. YouTube follows, with a daily reach of 8.6 million people and a view time of 2hr 11 mins.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09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spcBef>
                <a:spcPct val="0"/>
              </a:spcBef>
              <a:defRPr/>
            </a:pPr>
            <a:r>
              <a:rPr lang="en-GB" sz="130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 broadcast TV campaign in the UK gets 247 million ‘views’ – and that is before you consider the different quality of the viewing experiences.</a:t>
            </a:r>
          </a:p>
          <a:p>
            <a:pPr defTabSz="966338">
              <a:spcBef>
                <a:spcPct val="0"/>
              </a:spcBef>
              <a:defRPr/>
            </a:pPr>
            <a:endParaRPr lang="en-GB" altLang="en-US" sz="1300"/>
          </a:p>
          <a:p>
            <a:pPr defTabSz="966338">
              <a:spcBef>
                <a:spcPct val="0"/>
              </a:spcBef>
              <a:defRPr/>
            </a:pPr>
            <a:r>
              <a:rPr lang="en-GB" altLang="en-US" sz="1300"/>
              <a:t>How this is calculated:</a:t>
            </a:r>
          </a:p>
          <a:p>
            <a:pPr defTabSz="966338">
              <a:spcBef>
                <a:spcPct val="0"/>
              </a:spcBef>
              <a:defRPr/>
            </a:pPr>
            <a:r>
              <a:rPr lang="en-GB" altLang="en-US" sz="1300"/>
              <a:t>A broadcast TV campaign of 400 ratings expressed as views is 4 times the TV universe.</a:t>
            </a:r>
            <a:endParaRPr lang="en-GB" alt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26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36</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a:t>
            </a:r>
          </a:p>
          <a:p>
            <a:endParaRPr lang="en-GB" dirty="0"/>
          </a:p>
          <a:p>
            <a:r>
              <a:rPr lang="en-US" dirty="0"/>
              <a:t>If you look at media usage amongst emotional IPA case studies vs. rational ones, TV occupies a much bigger share of ‘emotional’ marketing budgets [see chart above]. Smart marketers worked out many years ago that TV is a brilliant platform for creating vital emotional, mental availability building associations. TV is less important amongst the rational campaigns, but then who wants to work in the slow lane of effectiveness? </a:t>
            </a:r>
            <a:r>
              <a:rPr lang="en-GB" dirty="0"/>
              <a:t>eld</a:t>
            </a:r>
          </a:p>
        </p:txBody>
      </p:sp>
      <p:sp>
        <p:nvSpPr>
          <p:cNvPr id="4" name="Slide Number Placeholder 3"/>
          <p:cNvSpPr>
            <a:spLocks noGrp="1"/>
          </p:cNvSpPr>
          <p:nvPr>
            <p:ph type="sldNum" sz="quarter" idx="5"/>
          </p:nvPr>
        </p:nvSpPr>
        <p:spPr/>
        <p:txBody>
          <a:bodyPr/>
          <a:lstStyle/>
          <a:p>
            <a:fld id="{DBC01CE4-3762-45B6-9736-1C63892740C8}" type="slidenum">
              <a:rPr lang="en-GB" smtClean="0"/>
              <a:t>38</a:t>
            </a:fld>
            <a:endParaRPr lang="en-GB"/>
          </a:p>
        </p:txBody>
      </p:sp>
    </p:spTree>
    <p:extLst>
      <p:ext uri="{BB962C8B-B14F-4D97-AF65-F5344CB8AC3E}">
        <p14:creationId xmlns:p14="http://schemas.microsoft.com/office/powerpoint/2010/main" val="2450353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a:t>
            </a:r>
          </a:p>
          <a:p>
            <a:endParaRPr lang="en-GB" dirty="0"/>
          </a:p>
          <a:p>
            <a:r>
              <a:rPr lang="en-US" dirty="0"/>
              <a:t>Examining the impact on effectiveness of TV share of budget by these emotional campaigns suggests that you almost can’t have too much TV advertising [see chart above]. Those that made above median use of TV were distinctly more effective than those that didn’t. Obviously, no one is arguing for 100% TV advertising campaigns, because there is the rest of the funnel to think about. But let’s be clear: there’s a particularly strong relationship between TV and the fast lane of effectiveness strategy.</a:t>
            </a:r>
            <a:r>
              <a:rPr lang="en-GB" dirty="0"/>
              <a:t>r-field</a:t>
            </a:r>
          </a:p>
        </p:txBody>
      </p:sp>
      <p:sp>
        <p:nvSpPr>
          <p:cNvPr id="4" name="Slide Number Placeholder 3"/>
          <p:cNvSpPr>
            <a:spLocks noGrp="1"/>
          </p:cNvSpPr>
          <p:nvPr>
            <p:ph type="sldNum" sz="quarter" idx="5"/>
          </p:nvPr>
        </p:nvSpPr>
        <p:spPr/>
        <p:txBody>
          <a:bodyPr/>
          <a:lstStyle/>
          <a:p>
            <a:fld id="{DBC01CE4-3762-45B6-9736-1C63892740C8}" type="slidenum">
              <a:rPr lang="en-GB" smtClean="0"/>
              <a:t>39</a:t>
            </a:fld>
            <a:endParaRPr lang="en-GB"/>
          </a:p>
        </p:txBody>
      </p:sp>
    </p:spTree>
    <p:extLst>
      <p:ext uri="{BB962C8B-B14F-4D97-AF65-F5344CB8AC3E}">
        <p14:creationId xmlns:p14="http://schemas.microsoft.com/office/powerpoint/2010/main" val="360706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2024, Thinkbox estimates using AA/WARC</a:t>
            </a:r>
          </a:p>
          <a:p>
            <a:r>
              <a:rPr lang="en-US" dirty="0"/>
              <a:t>Source: 2024, TV is inclusive of Linear, BVOD and SVOD. Thinkbox estimates using AA/WARC (estimates), Barb / Broadcaster stream data / UK Cinema Association. Ipsos Iris.</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BVOD and SVOD)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B649-FA31-09AF-9EDD-D1D46D5E4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95EF9-F411-551D-418B-42A98878B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AB405-F09D-0B55-58C3-CC283FCE3A5E}"/>
              </a:ext>
            </a:extLst>
          </p:cNvPr>
          <p:cNvSpPr>
            <a:spLocks noGrp="1"/>
          </p:cNvSpPr>
          <p:nvPr>
            <p:ph type="body" idx="1"/>
          </p:nvPr>
        </p:nvSpPr>
        <p:spPr/>
        <p:txBody>
          <a:bodyPr/>
          <a:lstStyle/>
          <a:p>
            <a:pPr algn="l"/>
            <a:r>
              <a:rPr lang="en-GB" sz="1200" b="0" i="0" u="none" strike="noStrike" baseline="0" dirty="0">
                <a:latin typeface="FoundersGrotesk-Regular"/>
              </a:rPr>
              <a:t>The chart combines AA/WARC revenue estimates, with the video advertising time data to create a relative cost per 30 seconds of AV ad exposure.</a:t>
            </a:r>
          </a:p>
          <a:p>
            <a:pPr algn="l"/>
            <a:endParaRPr lang="en-GB" sz="1200" b="0" i="0" u="none" strike="noStrike" baseline="0" dirty="0">
              <a:latin typeface="FoundersGrotesk-Regular"/>
            </a:endParaRPr>
          </a:p>
          <a:p>
            <a:pPr algn="l"/>
            <a:r>
              <a:rPr lang="en-GB" sz="1200" b="0" i="0" u="none" strike="noStrike" baseline="0" dirty="0">
                <a:latin typeface="FoundersGrotesk-Regular"/>
              </a:rPr>
              <a:t>Spot TV advertising (linear, BVOD and SVOD) averages £7 per thousand exposures. Social media video (which also includes YouTube) is £53.</a:t>
            </a:r>
            <a:endParaRPr lang="en-GB" dirty="0"/>
          </a:p>
          <a:p>
            <a:endParaRPr lang="en-GB" dirty="0"/>
          </a:p>
        </p:txBody>
      </p:sp>
      <p:sp>
        <p:nvSpPr>
          <p:cNvPr id="4" name="Slide Number Placeholder 3">
            <a:extLst>
              <a:ext uri="{FF2B5EF4-FFF2-40B4-BE49-F238E27FC236}">
                <a16:creationId xmlns:a16="http://schemas.microsoft.com/office/drawing/2014/main" id="{CD8FE8D2-66CF-AA2F-E5DA-9CC1CDFEB63F}"/>
              </a:ext>
            </a:extLst>
          </p:cNvPr>
          <p:cNvSpPr>
            <a:spLocks noGrp="1"/>
          </p:cNvSpPr>
          <p:nvPr>
            <p:ph type="sldNum" sz="quarter" idx="5"/>
          </p:nvPr>
        </p:nvSpPr>
        <p:spPr/>
        <p:txBody>
          <a:bodyPr/>
          <a:lstStyle/>
          <a:p>
            <a:fld id="{DBC01CE4-3762-45B6-9736-1C63892740C8}" type="slidenum">
              <a:rPr lang="en-GB" smtClean="0"/>
              <a:t>43</a:t>
            </a:fld>
            <a:endParaRPr lang="en-GB"/>
          </a:p>
        </p:txBody>
      </p:sp>
    </p:spTree>
    <p:extLst>
      <p:ext uri="{BB962C8B-B14F-4D97-AF65-F5344CB8AC3E}">
        <p14:creationId xmlns:p14="http://schemas.microsoft.com/office/powerpoint/2010/main" val="3985878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marketing companies know this. </a:t>
            </a:r>
          </a:p>
          <a:p>
            <a:endParaRPr lang="en-GB" dirty="0"/>
          </a:p>
          <a:p>
            <a:r>
              <a:rPr lang="en-GB" dirty="0"/>
              <a:t>It’s likely not a coincidence that the companies that have increased investment in TV the most last year all mostly FMCG businesses – perhaps it’s because as by their nature they’re immune to the lure of search advertising – but it’s also about pricing power – they know brand strength is key to their future margin and so they’re doubling down on building it. </a:t>
            </a:r>
          </a:p>
        </p:txBody>
      </p:sp>
      <p:sp>
        <p:nvSpPr>
          <p:cNvPr id="4" name="Slide Number Placeholder 3"/>
          <p:cNvSpPr>
            <a:spLocks noGrp="1"/>
          </p:cNvSpPr>
          <p:nvPr>
            <p:ph type="sldNum" sz="quarter" idx="5"/>
          </p:nvPr>
        </p:nvSpPr>
        <p:spPr/>
        <p:txBody>
          <a:bodyPr/>
          <a:lstStyle/>
          <a:p>
            <a:fld id="{4639CACF-CA70-446E-A87E-F1B38C1B6C21}" type="slidenum">
              <a:rPr lang="en-GB" smtClean="0"/>
              <a:t>44</a:t>
            </a:fld>
            <a:endParaRPr lang="en-GB"/>
          </a:p>
        </p:txBody>
      </p:sp>
    </p:spTree>
    <p:extLst>
      <p:ext uri="{BB962C8B-B14F-4D97-AF65-F5344CB8AC3E}">
        <p14:creationId xmlns:p14="http://schemas.microsoft.com/office/powerpoint/2010/main" val="2534488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45</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and </a:t>
            </a:r>
            <a:r>
              <a:rPr lang="en-GB" dirty="0" err="1"/>
              <a:t>Tvision</a:t>
            </a:r>
            <a:r>
              <a:rPr lang="en-GB" dirty="0"/>
              <a:t> shows how TV is an ‘attention bargain’, with a 30” TV creative generating a cost per 000 attentive second of £1.70</a:t>
            </a:r>
          </a:p>
        </p:txBody>
      </p:sp>
      <p:sp>
        <p:nvSpPr>
          <p:cNvPr id="4" name="Slide Number Placeholder 3"/>
          <p:cNvSpPr>
            <a:spLocks noGrp="1"/>
          </p:cNvSpPr>
          <p:nvPr>
            <p:ph type="sldNum" sz="quarter" idx="5"/>
          </p:nvPr>
        </p:nvSpPr>
        <p:spPr/>
        <p:txBody>
          <a:bodyPr/>
          <a:lstStyle/>
          <a:p>
            <a:fld id="{BA0DFD36-33EA-4DB4-B32D-6EBE0B1D4496}" type="slidenum">
              <a:rPr lang="en-GB" smtClean="0"/>
              <a:t>46</a:t>
            </a:fld>
            <a:endParaRPr lang="en-GB"/>
          </a:p>
        </p:txBody>
      </p:sp>
    </p:spTree>
    <p:extLst>
      <p:ext uri="{BB962C8B-B14F-4D97-AF65-F5344CB8AC3E}">
        <p14:creationId xmlns:p14="http://schemas.microsoft.com/office/powerpoint/2010/main" val="3093001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2024, Barb</a:t>
            </a:r>
          </a:p>
          <a:p>
            <a:r>
              <a:rPr lang="en-GB" dirty="0"/>
              <a:t>Source: 2024, Barb</a:t>
            </a:r>
          </a:p>
          <a:p>
            <a:pPr>
              <a:spcBef>
                <a:spcPts val="0"/>
              </a:spcBef>
            </a:pPr>
            <a:r>
              <a:rPr lang="en-GB" sz="1200" dirty="0">
                <a:solidFill>
                  <a:srgbClr val="4D4D4D"/>
                </a:solidFill>
              </a:rPr>
              <a:t>Source: 2024,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200" dirty="0"/>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23B9-0490-FBA7-A042-7AF575D74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A03A2-9BA0-5EC7-05B1-1984B702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1E83-DA74-B33C-8839-EC971117DF8E}"/>
              </a:ext>
            </a:extLst>
          </p:cNvPr>
          <p:cNvSpPr>
            <a:spLocks noGrp="1"/>
          </p:cNvSpPr>
          <p:nvPr>
            <p:ph type="body" idx="1"/>
          </p:nvPr>
        </p:nvSpPr>
        <p:spPr/>
        <p:txBody>
          <a:bodyPr/>
          <a:lstStyle/>
          <a:p>
            <a:r>
              <a:rPr lang="en-US" dirty="0"/>
              <a:t>Stability continues, with adults viewing the same amount of video content as they did in 2015</a:t>
            </a:r>
            <a:endParaRPr lang="en-GB" dirty="0"/>
          </a:p>
        </p:txBody>
      </p:sp>
      <p:sp>
        <p:nvSpPr>
          <p:cNvPr id="4" name="Slide Number Placeholder 3">
            <a:extLst>
              <a:ext uri="{FF2B5EF4-FFF2-40B4-BE49-F238E27FC236}">
                <a16:creationId xmlns:a16="http://schemas.microsoft.com/office/drawing/2014/main" id="{7B817904-B642-C01C-A0ED-AE05B5D79B63}"/>
              </a:ext>
            </a:extLst>
          </p:cNvPr>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65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372D87"/>
                </a:solidFill>
                <a:effectLst/>
                <a:uLnTx/>
                <a:uFillTx/>
                <a:latin typeface="Arial"/>
                <a:ea typeface="+mj-ea"/>
                <a:cs typeface="+mj-cs"/>
              </a:rPr>
              <a:t>Broadcaster TV &amp; SVOD accounts for 85.0% of all AV advertising time</a:t>
            </a:r>
          </a:p>
        </p:txBody>
      </p:sp>
      <p:sp>
        <p:nvSpPr>
          <p:cNvPr id="4" name="Slide Number Placeholder 3"/>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01/10/2025</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01/10/2025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01/10/2025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01/10/2025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01/10/2025</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7.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40.png"/><Relationship Id="rId2" Type="http://schemas.openxmlformats.org/officeDocument/2006/relationships/slideLayout" Target="../slideLayouts/slideLayout3.xml"/><Relationship Id="rId16" Type="http://schemas.openxmlformats.org/officeDocument/2006/relationships/image" Target="../media/image39.png"/><Relationship Id="rId1" Type="http://schemas.openxmlformats.org/officeDocument/2006/relationships/tags" Target="../tags/tag125.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38.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4.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4.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128.xml"/><Relationship Id="rId5" Type="http://schemas.openxmlformats.org/officeDocument/2006/relationships/image" Target="../media/image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130.xml"/><Relationship Id="rId5" Type="http://schemas.openxmlformats.org/officeDocument/2006/relationships/image" Target="../media/image4.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4.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133.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9.xml"/><Relationship Id="rId1" Type="http://schemas.openxmlformats.org/officeDocument/2006/relationships/tags" Target="../tags/tag134.xml"/><Relationship Id="rId5" Type="http://schemas.openxmlformats.org/officeDocument/2006/relationships/image" Target="../media/image4.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outdoor, day&#10;&#10;Description automatically generated">
            <a:extLst>
              <a:ext uri="{FF2B5EF4-FFF2-40B4-BE49-F238E27FC236}">
                <a16:creationId xmlns:a16="http://schemas.microsoft.com/office/drawing/2014/main" id="{367C9A7F-3656-E268-40A0-04E48955F951}"/>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5" name="Rectangle 4">
            <a:extLst>
              <a:ext uri="{FF2B5EF4-FFF2-40B4-BE49-F238E27FC236}">
                <a16:creationId xmlns:a16="http://schemas.microsoft.com/office/drawing/2014/main" id="{A8E8F49B-3655-C3F2-4275-E21C1EE1E944}"/>
              </a:ext>
            </a:extLst>
          </p:cNvPr>
          <p:cNvSpPr/>
          <p:nvPr/>
        </p:nvSpPr>
        <p:spPr>
          <a:xfrm>
            <a:off x="0" y="0"/>
            <a:ext cx="12192000" cy="6857321"/>
          </a:xfrm>
          <a:prstGeom prst="rect">
            <a:avLst/>
          </a:prstGeom>
          <a:gradFill flip="none" rotWithShape="1">
            <a:gsLst>
              <a:gs pos="21000">
                <a:srgbClr val="000000">
                  <a:alpha val="50000"/>
                </a:srgbClr>
              </a:gs>
              <a:gs pos="55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nickable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fontScale="92500"/>
          </a:bodyPr>
          <a:lstStyle/>
          <a:p>
            <a:r>
              <a:rPr lang="en-GB" dirty="0"/>
              <a:t>UPDATED  </a:t>
            </a:r>
            <a:r>
              <a:rPr lang="en-GB" b="0" dirty="0"/>
              <a:t>OCTOBER 2025</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US" dirty="0"/>
              <a:t>BVOD accounts for 29% of 16-34s broadcaster TV viewing</a:t>
            </a:r>
            <a:endParaRPr lang="en-GB" dirty="0"/>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2024,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2 hrs 36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59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Inds</a:t>
              </a: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80157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D526-DEEA-2AC5-0367-FB0DA16D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18D13-7540-D632-DF81-581CE5A36824}"/>
              </a:ext>
            </a:extLst>
          </p:cNvPr>
          <p:cNvSpPr>
            <a:spLocks noGrp="1"/>
          </p:cNvSpPr>
          <p:nvPr>
            <p:ph type="title"/>
          </p:nvPr>
        </p:nvSpPr>
        <p:spPr/>
        <p:txBody>
          <a:bodyPr/>
          <a:lstStyle/>
          <a:p>
            <a:r>
              <a:rPr lang="en-GB" dirty="0"/>
              <a:t>UK original content dominates the top series in 2024</a:t>
            </a:r>
          </a:p>
        </p:txBody>
      </p:sp>
      <p:sp>
        <p:nvSpPr>
          <p:cNvPr id="3" name="Text Placeholder 2">
            <a:extLst>
              <a:ext uri="{FF2B5EF4-FFF2-40B4-BE49-F238E27FC236}">
                <a16:creationId xmlns:a16="http://schemas.microsoft.com/office/drawing/2014/main" id="{4C5B9495-56C1-4A08-1984-E46DE5E747A0}"/>
              </a:ext>
            </a:extLst>
          </p:cNvPr>
          <p:cNvSpPr>
            <a:spLocks noGrp="1"/>
          </p:cNvSpPr>
          <p:nvPr>
            <p:ph type="body" sz="quarter" idx="15"/>
          </p:nvPr>
        </p:nvSpPr>
        <p:spPr>
          <a:xfrm>
            <a:off x="377758" y="5365115"/>
            <a:ext cx="7083746" cy="304800"/>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a:t>
            </a:r>
            <a:r>
              <a:rPr lang="en-GB">
                <a:solidFill>
                  <a:srgbClr val="4D4D4D"/>
                </a:solidFill>
                <a:latin typeface="Arial"/>
              </a:rPr>
              <a:t>Individuals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Average audience per episode (excludes one-offs, kids, films and sports)</a:t>
            </a:r>
          </a:p>
        </p:txBody>
      </p:sp>
      <p:graphicFrame>
        <p:nvGraphicFramePr>
          <p:cNvPr id="4" name="Table 3">
            <a:extLst>
              <a:ext uri="{FF2B5EF4-FFF2-40B4-BE49-F238E27FC236}">
                <a16:creationId xmlns:a16="http://schemas.microsoft.com/office/drawing/2014/main" id="{7EE10753-3196-15A4-99BB-AC6150754DEF}"/>
              </a:ext>
            </a:extLst>
          </p:cNvPr>
          <p:cNvGraphicFramePr>
            <a:graphicFrameLocks noGrp="1"/>
          </p:cNvGraphicFramePr>
          <p:nvPr/>
        </p:nvGraphicFramePr>
        <p:xfrm>
          <a:off x="479426" y="1595762"/>
          <a:ext cx="5387971" cy="3667374"/>
        </p:xfrm>
        <a:graphic>
          <a:graphicData uri="http://schemas.openxmlformats.org/drawingml/2006/table">
            <a:tbl>
              <a:tblPr firstRow="1" bandRow="1">
                <a:tableStyleId>{5C22544A-7EE6-4342-B048-85BDC9FD1C3A}</a:tableStyleId>
              </a:tblPr>
              <a:tblGrid>
                <a:gridCol w="415701">
                  <a:extLst>
                    <a:ext uri="{9D8B030D-6E8A-4147-A177-3AD203B41FA5}">
                      <a16:colId xmlns:a16="http://schemas.microsoft.com/office/drawing/2014/main" val="1243905112"/>
                    </a:ext>
                  </a:extLst>
                </a:gridCol>
                <a:gridCol w="648440">
                  <a:extLst>
                    <a:ext uri="{9D8B030D-6E8A-4147-A177-3AD203B41FA5}">
                      <a16:colId xmlns:a16="http://schemas.microsoft.com/office/drawing/2014/main" val="426341309"/>
                    </a:ext>
                  </a:extLst>
                </a:gridCol>
                <a:gridCol w="2162105">
                  <a:extLst>
                    <a:ext uri="{9D8B030D-6E8A-4147-A177-3AD203B41FA5}">
                      <a16:colId xmlns:a16="http://schemas.microsoft.com/office/drawing/2014/main" val="4255610345"/>
                    </a:ext>
                  </a:extLst>
                </a:gridCol>
                <a:gridCol w="700717">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Mr Bates vs The Post Office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14.4</a:t>
                      </a:r>
                    </a:p>
                  </a:txBody>
                  <a:tcPr marL="9525" marR="9525" marT="9525" marB="0" anchor="ctr"/>
                </a:tc>
                <a:tc>
                  <a:txBody>
                    <a:bodyPr/>
                    <a:lstStyle/>
                    <a:p>
                      <a:pPr algn="ctr" fontAlgn="ctr"/>
                      <a:r>
                        <a:rPr lang="en-GB" sz="1000" b="0" i="0" u="none" strike="noStrike">
                          <a:solidFill>
                            <a:srgbClr val="000000"/>
                          </a:solidFill>
                          <a:effectLst/>
                          <a:latin typeface="+mj-lt"/>
                        </a:rPr>
                        <a:t>UK</a:t>
                      </a:r>
                    </a:p>
                  </a:txBody>
                  <a:tcPr marL="9525" marR="9525" marT="9525" marB="0" anchor="ctr"/>
                </a:tc>
                <a:extLst>
                  <a:ext uri="{0D108BD9-81ED-4DB2-BD59-A6C34878D82A}">
                    <a16:rowId xmlns:a16="http://schemas.microsoft.com/office/drawing/2014/main" val="3658541972"/>
                  </a:ext>
                </a:extLst>
              </a:tr>
              <a:tr h="307112">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Fool Me Once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11.7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849016995"/>
                  </a:ext>
                </a:extLst>
              </a:tr>
              <a:tr h="307112">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Baby Reindeer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683553240"/>
                  </a:ext>
                </a:extLst>
              </a:tr>
              <a:tr h="307112">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Clarkson's Farm</a:t>
                      </a:r>
                    </a:p>
                  </a:txBody>
                  <a:tcPr marL="9525" marR="9525" marT="9525" marB="0" anchor="ctr"/>
                </a:tc>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9.3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027536426"/>
                  </a:ext>
                </a:extLst>
              </a:tr>
              <a:tr h="307112">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The Gentlemen</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9.0</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04969396"/>
                  </a:ext>
                </a:extLst>
              </a:tr>
              <a:tr h="307112">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I'm a Celebrity... Get Me Out of Here!</a:t>
                      </a:r>
                    </a:p>
                  </a:txBody>
                  <a:tcPr marL="9525" marR="9525" marT="9525" marB="0" anchor="ctr"/>
                </a:tc>
                <a:tc>
                  <a:txBody>
                    <a:bodyPr/>
                    <a:lstStyle/>
                    <a:p>
                      <a:pPr algn="ctr" fontAlgn="ctr"/>
                      <a:r>
                        <a:rPr lang="en-GB" sz="1000" b="0" i="0" u="none" strike="noStrike">
                          <a:solidFill>
                            <a:srgbClr val="000000"/>
                          </a:solidFill>
                          <a:effectLst/>
                          <a:latin typeface="+mj-lt"/>
                        </a:rPr>
                        <a:t>24</a:t>
                      </a:r>
                    </a:p>
                  </a:txBody>
                  <a:tcPr marL="9525" marR="9525" marT="9525" marB="0" anchor="ctr"/>
                </a:tc>
                <a:tc>
                  <a:txBody>
                    <a:bodyPr/>
                    <a:lstStyle/>
                    <a:p>
                      <a:pPr algn="ctr" fontAlgn="ctr"/>
                      <a:r>
                        <a:rPr lang="en-GB" sz="1000" b="0" i="0" u="none" strike="noStrike">
                          <a:solidFill>
                            <a:srgbClr val="000000"/>
                          </a:solidFill>
                          <a:effectLst/>
                          <a:latin typeface="+mj-lt"/>
                        </a:rPr>
                        <a:t>8.8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5297455"/>
                  </a:ext>
                </a:extLst>
              </a:tr>
              <a:tr h="307112">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Vera</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784658869"/>
                  </a:ext>
                </a:extLst>
              </a:tr>
              <a:tr h="307112">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Death in Paradise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 / France</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664278321"/>
                  </a:ext>
                </a:extLst>
              </a:tr>
              <a:tr h="307112">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Ludwig</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37213795"/>
                  </a:ext>
                </a:extLst>
              </a:tr>
              <a:tr h="307112">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Trigger Point</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109770944"/>
                  </a:ext>
                </a:extLst>
              </a:tr>
            </a:tbl>
          </a:graphicData>
        </a:graphic>
      </p:graphicFrame>
      <p:graphicFrame>
        <p:nvGraphicFramePr>
          <p:cNvPr id="5" name="Table 4">
            <a:extLst>
              <a:ext uri="{FF2B5EF4-FFF2-40B4-BE49-F238E27FC236}">
                <a16:creationId xmlns:a16="http://schemas.microsoft.com/office/drawing/2014/main" id="{34A60B81-C642-C80E-DE6D-05EBED0F2DB3}"/>
              </a:ext>
            </a:extLst>
          </p:cNvPr>
          <p:cNvGraphicFramePr>
            <a:graphicFrameLocks noGrp="1"/>
          </p:cNvGraphicFramePr>
          <p:nvPr/>
        </p:nvGraphicFramePr>
        <p:xfrm>
          <a:off x="6324605" y="1595760"/>
          <a:ext cx="5280018" cy="3667374"/>
        </p:xfrm>
        <a:graphic>
          <a:graphicData uri="http://schemas.openxmlformats.org/drawingml/2006/table">
            <a:tbl>
              <a:tblPr firstRow="1" bandRow="1">
                <a:tableStyleId>{5C22544A-7EE6-4342-B048-85BDC9FD1C3A}</a:tableStyleId>
              </a:tblPr>
              <a:tblGrid>
                <a:gridCol w="407372">
                  <a:extLst>
                    <a:ext uri="{9D8B030D-6E8A-4147-A177-3AD203B41FA5}">
                      <a16:colId xmlns:a16="http://schemas.microsoft.com/office/drawing/2014/main" val="1243905112"/>
                    </a:ext>
                  </a:extLst>
                </a:gridCol>
                <a:gridCol w="707048">
                  <a:extLst>
                    <a:ext uri="{9D8B030D-6E8A-4147-A177-3AD203B41FA5}">
                      <a16:colId xmlns:a16="http://schemas.microsoft.com/office/drawing/2014/main" val="426341309"/>
                    </a:ext>
                  </a:extLst>
                </a:gridCol>
                <a:gridCol w="2047185">
                  <a:extLst>
                    <a:ext uri="{9D8B030D-6E8A-4147-A177-3AD203B41FA5}">
                      <a16:colId xmlns:a16="http://schemas.microsoft.com/office/drawing/2014/main" val="4255610345"/>
                    </a:ext>
                  </a:extLst>
                </a:gridCol>
                <a:gridCol w="686677">
                  <a:extLst>
                    <a:ext uri="{9D8B030D-6E8A-4147-A177-3AD203B41FA5}">
                      <a16:colId xmlns:a16="http://schemas.microsoft.com/office/drawing/2014/main" val="803764460"/>
                    </a:ext>
                  </a:extLst>
                </a:gridCol>
                <a:gridCol w="715868">
                  <a:extLst>
                    <a:ext uri="{9D8B030D-6E8A-4147-A177-3AD203B41FA5}">
                      <a16:colId xmlns:a16="http://schemas.microsoft.com/office/drawing/2014/main" val="3169464012"/>
                    </a:ext>
                  </a:extLst>
                </a:gridCol>
                <a:gridCol w="715868">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Channel 4</a:t>
                      </a:r>
                    </a:p>
                  </a:txBody>
                  <a:tcPr marL="9525" marR="9525" marT="9525" marB="0" anchor="ctr"/>
                </a:tc>
                <a:tc>
                  <a:txBody>
                    <a:bodyPr/>
                    <a:lstStyle/>
                    <a:p>
                      <a:pPr algn="ctr" fontAlgn="ctr"/>
                      <a:r>
                        <a:rPr lang="en-GB" sz="1000" b="0" i="0" u="none" strike="noStrike">
                          <a:solidFill>
                            <a:srgbClr val="000000"/>
                          </a:solidFill>
                          <a:effectLst/>
                          <a:latin typeface="+mj-lt"/>
                        </a:rPr>
                        <a:t>The Great British Bake Off</a:t>
                      </a:r>
                    </a:p>
                  </a:txBody>
                  <a:tcPr marL="9525" marR="9525" marT="9525" marB="0" anchor="ctr"/>
                </a:tc>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8.2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216293842"/>
                  </a:ext>
                </a:extLst>
              </a:tr>
              <a:tr h="307112">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The Traitors</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95090774"/>
                  </a:ext>
                </a:extLst>
              </a:tr>
              <a:tr h="307112">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Strictly Come Dancing</a:t>
                      </a:r>
                    </a:p>
                  </a:txBody>
                  <a:tcPr marL="9525" marR="9525" marT="9525" marB="0" anchor="ctr"/>
                </a:tc>
                <a:tc>
                  <a:txBody>
                    <a:bodyPr/>
                    <a:lstStyle/>
                    <a:p>
                      <a:pPr algn="ctr" fontAlgn="ctr"/>
                      <a:r>
                        <a:rPr lang="en-GB" sz="1000" b="0" i="0" u="none" strike="noStrike">
                          <a:solidFill>
                            <a:srgbClr val="000000"/>
                          </a:solidFill>
                          <a:effectLst/>
                          <a:latin typeface="+mj-lt"/>
                        </a:rPr>
                        <a:t>22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165259960"/>
                  </a:ext>
                </a:extLst>
              </a:tr>
              <a:tr h="307112">
                <a:tc>
                  <a:txBody>
                    <a:bodyPr/>
                    <a:lstStyle/>
                    <a:p>
                      <a:pPr algn="ctr" fontAlgn="ctr"/>
                      <a:r>
                        <a:rPr lang="en-GB" sz="1000" b="0" i="0" u="none" strike="noStrike">
                          <a:solidFill>
                            <a:schemeClr val="tx1"/>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Call the Midwife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7.8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867555915"/>
                  </a:ext>
                </a:extLst>
              </a:tr>
              <a:tr h="307112">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After The Flood</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59991089"/>
                  </a:ext>
                </a:extLst>
              </a:tr>
              <a:tr h="307112">
                <a:tc>
                  <a:txBody>
                    <a:bodyPr/>
                    <a:lstStyle/>
                    <a:p>
                      <a:pPr algn="ctr" fontAlgn="ctr"/>
                      <a:r>
                        <a:rPr lang="en-GB" sz="1000" b="0" i="0" u="none" strike="noStrike">
                          <a:solidFill>
                            <a:srgbClr val="000000"/>
                          </a:solidFill>
                          <a:effectLst/>
                          <a:latin typeface="+mj-lt"/>
                        </a:rPr>
                        <a:t>16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Red Eye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589464698"/>
                  </a:ext>
                </a:extLst>
              </a:tr>
              <a:tr h="307112">
                <a:tc>
                  <a:txBody>
                    <a:bodyPr/>
                    <a:lstStyle/>
                    <a:p>
                      <a:pPr algn="ctr" fontAlgn="ctr"/>
                      <a:r>
                        <a:rPr lang="en-GB" sz="1000" b="0" i="0" u="none" strike="noStrike">
                          <a:solidFill>
                            <a:srgbClr val="000000"/>
                          </a:solidFill>
                          <a:effectLst/>
                          <a:latin typeface="+mj-lt"/>
                        </a:rPr>
                        <a:t>17</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Silent Witness</a:t>
                      </a:r>
                    </a:p>
                  </a:txBody>
                  <a:tcPr marL="9525" marR="9525" marT="9525" marB="0" anchor="ctr"/>
                </a:tc>
                <a:tc>
                  <a:txBody>
                    <a:bodyPr/>
                    <a:lstStyle/>
                    <a:p>
                      <a:pPr algn="ctr" fontAlgn="ctr"/>
                      <a:r>
                        <a:rPr lang="en-GB" sz="1000" b="0" i="0" u="none" strike="noStrike">
                          <a:solidFill>
                            <a:srgbClr val="000000"/>
                          </a:solidFill>
                          <a:effectLst/>
                          <a:latin typeface="+mj-lt"/>
                        </a:rPr>
                        <a:t>27</a:t>
                      </a:r>
                    </a:p>
                  </a:txBody>
                  <a:tcPr marL="9525" marR="9525" marT="9525" marB="0" anchor="ctr"/>
                </a:tc>
                <a:tc>
                  <a:txBody>
                    <a:bodyPr/>
                    <a:lstStyle/>
                    <a:p>
                      <a:pPr algn="ctr" fontAlgn="ctr"/>
                      <a:r>
                        <a:rPr lang="en-GB" sz="1000" b="0" i="0" u="none" strike="noStrike">
                          <a:solidFill>
                            <a:srgbClr val="000000"/>
                          </a:solidFill>
                          <a:effectLst/>
                          <a:latin typeface="+mj-lt"/>
                        </a:rPr>
                        <a:t>7.4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731738898"/>
                  </a:ext>
                </a:extLst>
              </a:tr>
              <a:tr h="307112">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Celebrity Race Across the World</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7.3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92125278"/>
                  </a:ext>
                </a:extLst>
              </a:tr>
              <a:tr h="307112">
                <a:tc>
                  <a:txBody>
                    <a:bodyPr/>
                    <a:lstStyle/>
                    <a:p>
                      <a:pPr algn="ctr" fontAlgn="ctr"/>
                      <a:r>
                        <a:rPr lang="en-GB" sz="1000" b="0" i="0" u="none" strike="noStrike">
                          <a:solidFill>
                            <a:srgbClr val="000000"/>
                          </a:solidFill>
                          <a:effectLst/>
                          <a:latin typeface="+mj-lt"/>
                        </a:rPr>
                        <a:t>19</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Until I Kill You</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5249168"/>
                  </a:ext>
                </a:extLst>
              </a:tr>
              <a:tr h="307112">
                <a:tc>
                  <a:txBody>
                    <a:bodyPr/>
                    <a:lstStyle/>
                    <a:p>
                      <a:pPr algn="ctr" fontAlgn="b"/>
                      <a:r>
                        <a:rPr lang="en-GB" sz="1000" b="0" i="0" u="none" strike="noStrike">
                          <a:solidFill>
                            <a:srgbClr val="000000"/>
                          </a:solidFill>
                          <a:effectLst/>
                          <a:latin typeface="+mj-lt"/>
                        </a:rPr>
                        <a:t>20</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Nightsleeper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7.1</a:t>
                      </a:r>
                    </a:p>
                  </a:txBody>
                  <a:tcPr marL="9525" marR="9525" marT="9525" marB="0" anchor="ctr"/>
                </a:tc>
                <a:tc>
                  <a:txBody>
                    <a:bodyPr/>
                    <a:lstStyle/>
                    <a:p>
                      <a:pPr algn="ctr" fontAlgn="b"/>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3207172085"/>
                  </a:ext>
                </a:extLst>
              </a:tr>
            </a:tbl>
          </a:graphicData>
        </a:graphic>
      </p:graphicFrame>
    </p:spTree>
    <p:extLst>
      <p:ext uri="{BB962C8B-B14F-4D97-AF65-F5344CB8AC3E}">
        <p14:creationId xmlns:p14="http://schemas.microsoft.com/office/powerpoint/2010/main" val="3954334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72A0-40A6-BB3C-BF12-94C1A85B4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6C58A-1D6E-E806-A97B-E7FD71E1AEC4}"/>
              </a:ext>
            </a:extLst>
          </p:cNvPr>
          <p:cNvSpPr>
            <a:spLocks noGrp="1"/>
          </p:cNvSpPr>
          <p:nvPr>
            <p:ph type="title"/>
          </p:nvPr>
        </p:nvSpPr>
        <p:spPr>
          <a:xfrm>
            <a:off x="189827" y="176952"/>
            <a:ext cx="11891645" cy="1021181"/>
          </a:xfrm>
        </p:spPr>
        <p:txBody>
          <a:bodyPr/>
          <a:lstStyle/>
          <a:p>
            <a:r>
              <a:rPr lang="en-GB"/>
              <a:t>The TV set remains the home for viewing to high-quality content</a:t>
            </a:r>
          </a:p>
        </p:txBody>
      </p:sp>
      <p:sp>
        <p:nvSpPr>
          <p:cNvPr id="3" name="Text Placeholder 2">
            <a:extLst>
              <a:ext uri="{FF2B5EF4-FFF2-40B4-BE49-F238E27FC236}">
                <a16:creationId xmlns:a16="http://schemas.microsoft.com/office/drawing/2014/main" id="{520A6654-96D0-2549-C6ED-C937E901C959}"/>
              </a:ext>
            </a:extLst>
          </p:cNvPr>
          <p:cNvSpPr>
            <a:spLocks noGrp="1"/>
          </p:cNvSpPr>
          <p:nvPr>
            <p:ph type="body" sz="quarter" idx="15"/>
          </p:nvPr>
        </p:nvSpPr>
        <p:spPr/>
        <p:txBody>
          <a:bodyPr/>
          <a:lstStyle/>
          <a:p>
            <a:r>
              <a:rPr lang="en-GB"/>
              <a:t>Source: Barb</a:t>
            </a:r>
          </a:p>
        </p:txBody>
      </p:sp>
      <p:graphicFrame>
        <p:nvGraphicFramePr>
          <p:cNvPr id="6" name="Chart 5">
            <a:extLst>
              <a:ext uri="{FF2B5EF4-FFF2-40B4-BE49-F238E27FC236}">
                <a16:creationId xmlns:a16="http://schemas.microsoft.com/office/drawing/2014/main" id="{7CCAED2F-9E78-CA79-504A-87B3189265F6}"/>
              </a:ext>
            </a:extLst>
          </p:cNvPr>
          <p:cNvGraphicFramePr/>
          <p:nvPr/>
        </p:nvGraphicFramePr>
        <p:xfrm>
          <a:off x="2286000" y="883285"/>
          <a:ext cx="8300720" cy="4950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7CF4520-46B3-E1C7-DF7A-B55E8F70EA2C}"/>
              </a:ext>
            </a:extLst>
          </p:cNvPr>
          <p:cNvSpPr txBox="1"/>
          <p:nvPr/>
        </p:nvSpPr>
        <p:spPr>
          <a:xfrm>
            <a:off x="4765040" y="3167390"/>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3hrs 35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8" name="TextBox 7">
            <a:extLst>
              <a:ext uri="{FF2B5EF4-FFF2-40B4-BE49-F238E27FC236}">
                <a16:creationId xmlns:a16="http://schemas.microsoft.com/office/drawing/2014/main" id="{385C4D44-89F5-9E8B-AE0C-88BE1F17B85B}"/>
              </a:ext>
            </a:extLst>
          </p:cNvPr>
          <p:cNvSpPr txBox="1"/>
          <p:nvPr/>
        </p:nvSpPr>
        <p:spPr>
          <a:xfrm>
            <a:off x="300355" y="1092200"/>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2024, All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42305786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uring a teapot&#10;&#10;AI-generated content may be incorrect.">
            <a:extLst>
              <a:ext uri="{FF2B5EF4-FFF2-40B4-BE49-F238E27FC236}">
                <a16:creationId xmlns:a16="http://schemas.microsoft.com/office/drawing/2014/main" id="{C1F90FA7-6ADA-AFEC-8548-CAD089C9070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Twix, Twofers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on a person's shoulders&#10;&#10;AI-generated content may be incorrect.">
            <a:extLst>
              <a:ext uri="{FF2B5EF4-FFF2-40B4-BE49-F238E27FC236}">
                <a16:creationId xmlns:a16="http://schemas.microsoft.com/office/drawing/2014/main" id="{DE0161F3-2522-BEAE-CFEA-A7244E8912D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GB" sz="1000" dirty="0">
                <a:solidFill>
                  <a:schemeClr val="bg1"/>
                </a:solidFill>
              </a:rPr>
              <a:t>Etsy, Don’t Celebrate Birthdays</a:t>
            </a: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ffectLst>
            <a:outerShdw blurRad="228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8978448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35112"/>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94358" y="188732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326" y="5196288"/>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5">
            <a:extLst>
              <a:ext uri="{28A0092B-C50C-407E-A947-70E740481C1C}">
                <a14:useLocalDpi xmlns:a14="http://schemas.microsoft.com/office/drawing/2010/main" val="0"/>
              </a:ext>
            </a:extLst>
          </a:blip>
          <a:srcRect t="16321" b="15829"/>
          <a:stretch/>
        </p:blipFill>
        <p:spPr>
          <a:xfrm>
            <a:off x="7815799" y="2979662"/>
            <a:ext cx="1143692" cy="603638"/>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604896" y="2139301"/>
            <a:ext cx="1255368" cy="694339"/>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936156"/>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8983" y="3316449"/>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615" y="2383814"/>
            <a:ext cx="1563657" cy="4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76" y="3968554"/>
            <a:ext cx="1109858" cy="62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7202" y="5342772"/>
            <a:ext cx="2099922" cy="42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4003" y="2454164"/>
            <a:ext cx="802657" cy="1084589"/>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493" t="29985" r="16185" b="31233"/>
          <a:stretch/>
        </p:blipFill>
        <p:spPr bwMode="auto">
          <a:xfrm>
            <a:off x="6002938" y="3867927"/>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2024" y="3217548"/>
            <a:ext cx="1462699" cy="369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9722" y="4386151"/>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4506" y="4538874"/>
            <a:ext cx="951889" cy="594132"/>
          </a:xfrm>
          <a:prstGeom prst="rect">
            <a:avLst/>
          </a:prstGeom>
        </p:spPr>
      </p:pic>
      <p:pic>
        <p:nvPicPr>
          <p:cNvPr id="5" name="Picture 4">
            <a:extLst>
              <a:ext uri="{FF2B5EF4-FFF2-40B4-BE49-F238E27FC236}">
                <a16:creationId xmlns:a16="http://schemas.microsoft.com/office/drawing/2014/main" id="{6EA669D3-4609-AA94-E182-0A90ED81829F}"/>
              </a:ext>
            </a:extLst>
          </p:cNvPr>
          <p:cNvPicPr>
            <a:picLocks noChangeAspect="1"/>
          </p:cNvPicPr>
          <p:nvPr/>
        </p:nvPicPr>
        <p:blipFill rotWithShape="1">
          <a:blip r:embed="rId17"/>
          <a:srcRect l="-2666" t="27494" r="2666" b="27134"/>
          <a:stretch/>
        </p:blipFill>
        <p:spPr>
          <a:xfrm>
            <a:off x="7604896" y="3694299"/>
            <a:ext cx="1355540" cy="61504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D7F683BB-5D5F-0605-A6A2-62F57E6D01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62692" y="4547471"/>
            <a:ext cx="1548698" cy="1428237"/>
          </a:xfrm>
          <a:prstGeom prst="rect">
            <a:avLst/>
          </a:prstGeom>
        </p:spPr>
      </p:pic>
      <p:pic>
        <p:nvPicPr>
          <p:cNvPr id="13" name="Picture 12" descr="A logo of a company&#10;&#10;Description automatically generated">
            <a:extLst>
              <a:ext uri="{FF2B5EF4-FFF2-40B4-BE49-F238E27FC236}">
                <a16:creationId xmlns:a16="http://schemas.microsoft.com/office/drawing/2014/main" id="{AE726646-D184-7256-34B5-63D703E0FA60}"/>
              </a:ext>
            </a:extLst>
          </p:cNvPr>
          <p:cNvPicPr>
            <a:picLocks noChangeAspect="1"/>
          </p:cNvPicPr>
          <p:nvPr/>
        </p:nvPicPr>
        <p:blipFill>
          <a:blip r:embed="rId19">
            <a:extLst>
              <a:ext uri="{28A0092B-C50C-407E-A947-70E740481C1C}">
                <a14:useLocalDpi xmlns:a14="http://schemas.microsoft.com/office/drawing/2010/main" val="0"/>
              </a:ext>
            </a:extLst>
          </a:blip>
          <a:srcRect t="11856" b="14757"/>
          <a:stretch/>
        </p:blipFill>
        <p:spPr>
          <a:xfrm>
            <a:off x="6275214" y="2293308"/>
            <a:ext cx="1079937" cy="792526"/>
          </a:xfrm>
          <a:prstGeom prst="rect">
            <a:avLst/>
          </a:prstGeom>
        </p:spPr>
      </p:pic>
      <p:pic>
        <p:nvPicPr>
          <p:cNvPr id="12" name="Picture 11" descr="A white number on a red circle&#10;&#10;Description automatically generated">
            <a:extLst>
              <a:ext uri="{FF2B5EF4-FFF2-40B4-BE49-F238E27FC236}">
                <a16:creationId xmlns:a16="http://schemas.microsoft.com/office/drawing/2014/main" id="{A678FB12-80BF-1A6B-184F-8771F858D1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13766" y="4869382"/>
            <a:ext cx="873875" cy="873875"/>
          </a:xfrm>
          <a:prstGeom prst="rect">
            <a:avLst/>
          </a:prstGeom>
        </p:spPr>
      </p:pic>
      <p:pic>
        <p:nvPicPr>
          <p:cNvPr id="7" name="Picture 2" descr="Virgin Media O2 - Wikipedia">
            <a:extLst>
              <a:ext uri="{FF2B5EF4-FFF2-40B4-BE49-F238E27FC236}">
                <a16:creationId xmlns:a16="http://schemas.microsoft.com/office/drawing/2014/main" id="{6370286C-857F-638D-D559-C963907589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1038" y="3045142"/>
            <a:ext cx="1388347" cy="6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820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slice of pizza&#10;&#10;AI-generated content may be incorrect.">
            <a:extLst>
              <a:ext uri="{FF2B5EF4-FFF2-40B4-BE49-F238E27FC236}">
                <a16:creationId xmlns:a16="http://schemas.microsoft.com/office/drawing/2014/main" id="{21C6BBA7-23C2-73D8-D680-A8276E5F5D9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9929309"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Goodfella’s – </a:t>
            </a:r>
            <a:r>
              <a:rPr lang="en-GB" sz="1000" dirty="0" err="1">
                <a:solidFill>
                  <a:schemeClr val="bg1"/>
                </a:solidFill>
              </a:rPr>
              <a:t>Goooood</a:t>
            </a:r>
            <a:endParaRPr lang="en-GB" sz="1000" dirty="0">
              <a:solidFill>
                <a:schemeClr val="bg1"/>
              </a:solidFill>
            </a:endParaRP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kayak with a seal&#10;&#10;AI-generated content may be incorrect.">
            <a:extLst>
              <a:ext uri="{FF2B5EF4-FFF2-40B4-BE49-F238E27FC236}">
                <a16:creationId xmlns:a16="http://schemas.microsoft.com/office/drawing/2014/main" id="{5895E6E5-6D6F-3E30-9E2E-842607777D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810" t="-163" r="31739" b="198"/>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TV boosts effects of other ad channels by up to </a:t>
            </a:r>
            <a:r>
              <a:rPr lang="en-GB" sz="2000" b="1" dirty="0">
                <a:solidFill>
                  <a:schemeClr val="tx2"/>
                </a:solidFill>
              </a:rPr>
              <a:t>54%</a:t>
            </a:r>
            <a:r>
              <a:rPr lang="en-GB" sz="2000" dirty="0"/>
              <a:t> </a:t>
            </a:r>
          </a:p>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a:solidFill>
                  <a:schemeClr val="bg1"/>
                </a:solidFill>
              </a:rPr>
              <a:t>P&amp;O, Norwegian Fjords Like Never Before</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endParaRPr lang="en-US" sz="2800" dirty="0"/>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2025.</a:t>
            </a:r>
            <a:r>
              <a:rPr lang="en-US" dirty="0"/>
              <a:t> </a:t>
            </a:r>
            <a:r>
              <a:rPr lang="en-GB" dirty="0"/>
              <a:t>Based on a mass market appeal, 11-20% online sales (finance 71-80%), short-term, high risk,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482354" y="1135336"/>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3797EF2-A115-3826-1636-A920F4243C3E}"/>
              </a:ext>
            </a:extLst>
          </p:cNvPr>
          <p:cNvSpPr txBox="1"/>
          <p:nvPr/>
        </p:nvSpPr>
        <p:spPr>
          <a:xfrm>
            <a:off x="5220070" y="967261"/>
            <a:ext cx="15536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Optimal media mix</a:t>
            </a:r>
          </a:p>
        </p:txBody>
      </p:sp>
    </p:spTree>
    <p:extLst>
      <p:ext uri="{BB962C8B-B14F-4D97-AF65-F5344CB8AC3E}">
        <p14:creationId xmlns:p14="http://schemas.microsoft.com/office/powerpoint/2010/main" val="641280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flowers in a row&#10;&#10;AI-generated content may be incorrect.">
            <a:extLst>
              <a:ext uri="{FF2B5EF4-FFF2-40B4-BE49-F238E27FC236}">
                <a16:creationId xmlns:a16="http://schemas.microsoft.com/office/drawing/2014/main" id="{BDDB6FC4-2D97-43A2-745B-3D9C1ADABA8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Papaya, Solitaire</a:t>
            </a: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on a green object with a crowd of people in the background&#10;&#10;AI-generated content may be incorrect.">
            <a:extLst>
              <a:ext uri="{FF2B5EF4-FFF2-40B4-BE49-F238E27FC236}">
                <a16:creationId xmlns:a16="http://schemas.microsoft.com/office/drawing/2014/main" id="{8196B996-5974-75E5-ADB2-B7EF534CBA0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57" t="-164" r="21482"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Linear TV and broadcaster VOD combined reaches </a:t>
            </a:r>
            <a:r>
              <a:rPr lang="en-GB" sz="2000" b="1" dirty="0">
                <a:solidFill>
                  <a:schemeClr val="tx2"/>
                </a:solidFill>
              </a:rPr>
              <a:t>88%</a:t>
            </a:r>
            <a:r>
              <a:rPr lang="en-GB" sz="2000" dirty="0"/>
              <a:t> of the adult population each week</a:t>
            </a:r>
          </a:p>
          <a:p>
            <a:pPr marL="285750" indent="-285750">
              <a:spcAft>
                <a:spcPts val="1200"/>
              </a:spcAft>
              <a:buFont typeface="Arial" panose="020B0604020202020204" pitchFamily="34" charset="0"/>
              <a:buChar char="—"/>
            </a:pPr>
            <a:r>
              <a:rPr lang="en-GB" sz="2000" dirty="0"/>
              <a:t>A broadcast TV campaign of 400 TVRs in the UK gets </a:t>
            </a:r>
            <a:r>
              <a:rPr lang="en-GB" sz="2000" b="1" dirty="0">
                <a:solidFill>
                  <a:schemeClr val="tx2"/>
                </a:solidFill>
              </a:rPr>
              <a:t>247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Android, Wanderlust</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9F71AF-A071-3FDD-975C-9A661CA1B207}"/>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Linear TV and BVOD reaches </a:t>
            </a:r>
            <a:r>
              <a:rPr lang="en-GB" sz="3200" dirty="0">
                <a:solidFill>
                  <a:schemeClr val="accent3"/>
                </a:solidFill>
              </a:rPr>
              <a:t>88%</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553998"/>
          </a:xfrm>
          <a:prstGeom prst="rect">
            <a:avLst/>
          </a:prstGeom>
          <a:noFill/>
        </p:spPr>
        <p:txBody>
          <a:bodyPr wrap="square" rtlCol="0">
            <a:spAutoFit/>
          </a:bodyPr>
          <a:lstStyle/>
          <a:p>
            <a:r>
              <a:rPr lang="en-GB" sz="1000" dirty="0">
                <a:solidFill>
                  <a:schemeClr val="bg1"/>
                </a:solidFill>
              </a:rPr>
              <a:t>Source</a:t>
            </a:r>
            <a:r>
              <a:rPr lang="en-US" sz="1000" dirty="0">
                <a:solidFill>
                  <a:schemeClr val="bg1"/>
                </a:solidFill>
              </a:rPr>
              <a:t>: IPA TouchPoints 2025 </a:t>
            </a:r>
            <a:r>
              <a:rPr lang="en-US" sz="1000" dirty="0" err="1">
                <a:solidFill>
                  <a:schemeClr val="bg1"/>
                </a:solidFill>
              </a:rPr>
              <a:t>SuperHub</a:t>
            </a:r>
            <a:r>
              <a:rPr lang="en-US" sz="1000" dirty="0">
                <a:solidFill>
                  <a:schemeClr val="bg1"/>
                </a:solidFill>
              </a:rPr>
              <a:t> (W2 2024 + W1 2025), </a:t>
            </a:r>
            <a:r>
              <a:rPr lang="en-GB" sz="1000" dirty="0">
                <a:solidFill>
                  <a:schemeClr val="bg1"/>
                </a:solidFill>
              </a:rPr>
              <a:t>Fieldwork Dates: 3rd Sep 2024 – 15th Nov 2024, 14th Jan 2025 – 24th Mar 2025. Adults 15+ </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a:solidFill>
                  <a:schemeClr val="bg1"/>
                </a:solidFill>
              </a:rPr>
              <a:t>Taskmaster, Channel 4</a:t>
            </a:r>
          </a:p>
        </p:txBody>
      </p:sp>
    </p:spTree>
    <p:custDataLst>
      <p:tags r:id="rId1"/>
    </p:custDataLst>
    <p:extLst>
      <p:ext uri="{BB962C8B-B14F-4D97-AF65-F5344CB8AC3E}">
        <p14:creationId xmlns:p14="http://schemas.microsoft.com/office/powerpoint/2010/main" val="8618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US" dirty="0"/>
              <a:t>Linear TV and BVOD reaches 88% of adults each week</a:t>
            </a:r>
            <a:br>
              <a:rPr lang="en-US" dirty="0"/>
            </a:br>
            <a:endParaRPr lang="en-GB" dirty="0"/>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60000" y="5580000"/>
            <a:ext cx="11334817" cy="304800"/>
          </a:xfrm>
        </p:spPr>
        <p:txBody>
          <a:bodyPr/>
          <a:lstStyle/>
          <a:p>
            <a:r>
              <a:rPr lang="en-GB" dirty="0"/>
              <a:t>Source: IPA TouchPoints, 2021 (average of both waves), 2022 (average of both waves), 2023, </a:t>
            </a:r>
            <a:r>
              <a:rPr lang="fr-FR" dirty="0"/>
              <a:t>2024</a:t>
            </a:r>
            <a:r>
              <a:rPr lang="en-GB" dirty="0"/>
              <a:t> </a:t>
            </a:r>
            <a:r>
              <a:rPr lang="en-GB" dirty="0" err="1"/>
              <a:t>SuperHub</a:t>
            </a:r>
            <a:r>
              <a:rPr lang="en-GB" dirty="0"/>
              <a:t> (W2 2023 + W1 2024), </a:t>
            </a:r>
            <a:r>
              <a:rPr lang="fr-FR" dirty="0"/>
              <a:t>2025</a:t>
            </a:r>
            <a:r>
              <a:rPr lang="en-GB" dirty="0"/>
              <a:t> </a:t>
            </a:r>
            <a:r>
              <a:rPr lang="en-GB" dirty="0" err="1"/>
              <a:t>SuperHub</a:t>
            </a:r>
            <a:r>
              <a:rPr lang="en-GB" dirty="0"/>
              <a:t> (W2 2024 + W1 2025). Fieldwork Dates: 3</a:t>
            </a:r>
            <a:r>
              <a:rPr lang="en-GB" baseline="30000" dirty="0"/>
              <a:t>rd</a:t>
            </a:r>
            <a:r>
              <a:rPr lang="en-GB" dirty="0"/>
              <a:t> Sep 2024 – 15</a:t>
            </a:r>
            <a:r>
              <a:rPr lang="en-GB" baseline="30000" dirty="0"/>
              <a:t>th</a:t>
            </a:r>
            <a:r>
              <a:rPr lang="en-GB" dirty="0"/>
              <a:t> Nov 2024, 14</a:t>
            </a:r>
            <a:r>
              <a:rPr lang="en-GB" baseline="30000" dirty="0"/>
              <a:t>th</a:t>
            </a:r>
            <a:r>
              <a:rPr lang="en-GB" dirty="0"/>
              <a:t> Jan 2025 – 24</a:t>
            </a:r>
            <a:r>
              <a:rPr lang="en-GB" baseline="30000" dirty="0"/>
              <a:t>th</a:t>
            </a:r>
            <a:r>
              <a:rPr lang="en-GB" dirty="0"/>
              <a:t> Mar 2025.. </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9979199" cy="3555335"/>
        </p:xfrm>
        <a:graphic>
          <a:graphicData uri="http://schemas.openxmlformats.org/drawingml/2006/table">
            <a:tbl>
              <a:tblPr firstRow="1" bandRow="1">
                <a:tableStyleId>{2D5ABB26-0587-4C30-8999-92F81FD0307C}</a:tableStyleId>
              </a:tblPr>
              <a:tblGrid>
                <a:gridCol w="3399830">
                  <a:extLst>
                    <a:ext uri="{9D8B030D-6E8A-4147-A177-3AD203B41FA5}">
                      <a16:colId xmlns:a16="http://schemas.microsoft.com/office/drawing/2014/main" val="136874791"/>
                    </a:ext>
                  </a:extLst>
                </a:gridCol>
                <a:gridCol w="2193123">
                  <a:extLst>
                    <a:ext uri="{9D8B030D-6E8A-4147-A177-3AD203B41FA5}">
                      <a16:colId xmlns:a16="http://schemas.microsoft.com/office/drawing/2014/main" val="1293394778"/>
                    </a:ext>
                  </a:extLst>
                </a:gridCol>
                <a:gridCol w="2193123">
                  <a:extLst>
                    <a:ext uri="{9D8B030D-6E8A-4147-A177-3AD203B41FA5}">
                      <a16:colId xmlns:a16="http://schemas.microsoft.com/office/drawing/2014/main" val="1127949121"/>
                    </a:ext>
                  </a:extLst>
                </a:gridCol>
                <a:gridCol w="2193123">
                  <a:extLst>
                    <a:ext uri="{9D8B030D-6E8A-4147-A177-3AD203B41FA5}">
                      <a16:colId xmlns:a16="http://schemas.microsoft.com/office/drawing/2014/main" val="3239591167"/>
                    </a:ext>
                  </a:extLst>
                </a:gridCol>
              </a:tblGrid>
              <a:tr h="507905">
                <a:tc>
                  <a:txBody>
                    <a:bodyPr/>
                    <a:lstStyle/>
                    <a:p>
                      <a:pPr marL="0" indent="0" algn="ctr"/>
                      <a:r>
                        <a:rPr lang="en-GB" sz="1400" b="1">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2024</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a:solidFill>
                            <a:schemeClr val="tx2"/>
                          </a:solidFill>
                        </a:rPr>
                        <a:t>2025</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77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4523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3C78-D4E2-6047-0DBD-F17638AA31A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1C5E7B-F11C-6F7C-7165-CEF501ACA83E}"/>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6828BE6-420C-D263-CFA6-E201009CCB5A}"/>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7164D166-C75D-F64A-A10A-0662A983D9F4}"/>
              </a:ext>
            </a:extLst>
          </p:cNvPr>
          <p:cNvSpPr>
            <a:spLocks noGrp="1"/>
          </p:cNvSpPr>
          <p:nvPr>
            <p:ph type="body" sz="quarter" idx="15"/>
          </p:nvPr>
        </p:nvSpPr>
        <p:spPr/>
        <p:txBody>
          <a:bodyPr/>
          <a:lstStyle/>
          <a:p>
            <a:r>
              <a:rPr lang="en-GB"/>
              <a:t>Source: Barb / Individuals, all devices – 2024</a:t>
            </a:r>
          </a:p>
        </p:txBody>
      </p:sp>
      <p:sp>
        <p:nvSpPr>
          <p:cNvPr id="6" name="TextBox 5">
            <a:extLst>
              <a:ext uri="{FF2B5EF4-FFF2-40B4-BE49-F238E27FC236}">
                <a16:creationId xmlns:a16="http://schemas.microsoft.com/office/drawing/2014/main" id="{9E1B6394-FCC2-15B4-5DF9-C8153754BB22}"/>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3605F244-8615-3121-C766-8F18B3EE445B}"/>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1FD94807-7F8D-DF68-985A-4C65DCBAFBC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All devices</a:t>
            </a:r>
          </a:p>
        </p:txBody>
      </p:sp>
      <p:sp>
        <p:nvSpPr>
          <p:cNvPr id="10" name="TextBox 1">
            <a:extLst>
              <a:ext uri="{FF2B5EF4-FFF2-40B4-BE49-F238E27FC236}">
                <a16:creationId xmlns:a16="http://schemas.microsoft.com/office/drawing/2014/main" id="{20C55F47-EA90-23DA-9ACF-0E1DC30322EF}"/>
              </a:ext>
            </a:extLst>
          </p:cNvPr>
          <p:cNvSpPr txBox="1"/>
          <p:nvPr/>
        </p:nvSpPr>
        <p:spPr>
          <a:xfrm>
            <a:off x="3098296" y="45056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B83C2ED4-8D81-75B5-7B86-8C8C67318772}"/>
              </a:ext>
            </a:extLst>
          </p:cNvPr>
          <p:cNvSpPr txBox="1"/>
          <p:nvPr/>
        </p:nvSpPr>
        <p:spPr>
          <a:xfrm>
            <a:off x="2481807" y="468059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sp>
        <p:nvSpPr>
          <p:cNvPr id="13" name="TextBox 1">
            <a:extLst>
              <a:ext uri="{FF2B5EF4-FFF2-40B4-BE49-F238E27FC236}">
                <a16:creationId xmlns:a16="http://schemas.microsoft.com/office/drawing/2014/main" id="{EF33180C-02F4-FD4E-A944-BE2CEB9D965D}"/>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5FD0A569-739A-1629-9E62-F56A39D1E188}"/>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FF07F3F-DAD1-1CB9-20B7-0D928F96B2F0}"/>
              </a:ext>
            </a:extLst>
          </p:cNvPr>
          <p:cNvCxnSpPr>
            <a:cxnSpLocks/>
          </p:cNvCxnSpPr>
          <p:nvPr/>
        </p:nvCxnSpPr>
        <p:spPr>
          <a:xfrm>
            <a:off x="3808234" y="47664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B4450B-C008-FDAE-C303-CCAD6466128D}"/>
              </a:ext>
            </a:extLst>
          </p:cNvPr>
          <p:cNvCxnSpPr>
            <a:cxnSpLocks/>
          </p:cNvCxnSpPr>
          <p:nvPr/>
        </p:nvCxnSpPr>
        <p:spPr>
          <a:xfrm>
            <a:off x="3178645" y="489873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1">
            <a:extLst>
              <a:ext uri="{FF2B5EF4-FFF2-40B4-BE49-F238E27FC236}">
                <a16:creationId xmlns:a16="http://schemas.microsoft.com/office/drawing/2014/main" id="{DDCD0651-62C0-4E9E-FF70-E897206C1B39}"/>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2657375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27BD-49B6-A7CD-7188-3E269DEE18D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59977D4-2562-4FA4-8B43-F984C35AC20A}"/>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0DAC274-431F-ED9F-6A60-9B472C23984D}"/>
              </a:ext>
            </a:extLst>
          </p:cNvPr>
          <p:cNvSpPr>
            <a:spLocks noGrp="1"/>
          </p:cNvSpPr>
          <p:nvPr>
            <p:ph type="title"/>
          </p:nvPr>
        </p:nvSpPr>
        <p:spPr/>
        <p:txBody>
          <a:bodyPr/>
          <a:lstStyle/>
          <a:p>
            <a:r>
              <a:rPr lang="en-GB" dirty="0"/>
              <a:t>Broadcasters are unrivalled in the commercial viewing landscape</a:t>
            </a:r>
          </a:p>
        </p:txBody>
      </p:sp>
      <p:sp>
        <p:nvSpPr>
          <p:cNvPr id="3" name="Text Placeholder 2">
            <a:extLst>
              <a:ext uri="{FF2B5EF4-FFF2-40B4-BE49-F238E27FC236}">
                <a16:creationId xmlns:a16="http://schemas.microsoft.com/office/drawing/2014/main" id="{2BA21529-90F7-8758-1958-B87DA1C4BE6A}"/>
              </a:ext>
            </a:extLst>
          </p:cNvPr>
          <p:cNvSpPr>
            <a:spLocks noGrp="1"/>
          </p:cNvSpPr>
          <p:nvPr>
            <p:ph type="body" sz="quarter" idx="15"/>
          </p:nvPr>
        </p:nvSpPr>
        <p:spPr/>
        <p:txBody>
          <a:bodyPr/>
          <a:lstStyle/>
          <a:p>
            <a:r>
              <a:rPr lang="en-US"/>
              <a:t>Source: Barb / Individuals, TV sets – Q4 2024, Netflix &amp; Amazon Ad Tiers.</a:t>
            </a:r>
          </a:p>
          <a:p>
            <a:endParaRPr lang="en-GB"/>
          </a:p>
        </p:txBody>
      </p:sp>
      <p:sp>
        <p:nvSpPr>
          <p:cNvPr id="5" name="TextBox 4">
            <a:extLst>
              <a:ext uri="{FF2B5EF4-FFF2-40B4-BE49-F238E27FC236}">
                <a16:creationId xmlns:a16="http://schemas.microsoft.com/office/drawing/2014/main" id="{27003B10-3D37-5318-0CCB-DD5607B6693E}"/>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6" name="TextBox 5">
            <a:extLst>
              <a:ext uri="{FF2B5EF4-FFF2-40B4-BE49-F238E27FC236}">
                <a16:creationId xmlns:a16="http://schemas.microsoft.com/office/drawing/2014/main" id="{17EAB9F7-8134-FA5B-4A41-0DDA4E3C8BD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7" name="TextBox 2">
            <a:extLst>
              <a:ext uri="{FF2B5EF4-FFF2-40B4-BE49-F238E27FC236}">
                <a16:creationId xmlns:a16="http://schemas.microsoft.com/office/drawing/2014/main" id="{4D0B8B35-564F-59DD-2743-1A35EB2B7836}"/>
              </a:ext>
            </a:extLst>
          </p:cNvPr>
          <p:cNvSpPr txBox="1"/>
          <p:nvPr/>
        </p:nvSpPr>
        <p:spPr>
          <a:xfrm>
            <a:off x="1605285" y="1460977"/>
            <a:ext cx="34783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Individuals – Commercial TV Set</a:t>
            </a:r>
          </a:p>
        </p:txBody>
      </p:sp>
      <p:sp>
        <p:nvSpPr>
          <p:cNvPr id="10" name="TextBox 1">
            <a:extLst>
              <a:ext uri="{FF2B5EF4-FFF2-40B4-BE49-F238E27FC236}">
                <a16:creationId xmlns:a16="http://schemas.microsoft.com/office/drawing/2014/main" id="{A9E0A602-B157-8966-2C7F-A92A299D6248}"/>
              </a:ext>
            </a:extLst>
          </p:cNvPr>
          <p:cNvSpPr txBox="1"/>
          <p:nvPr/>
        </p:nvSpPr>
        <p:spPr>
          <a:xfrm>
            <a:off x="2839607" y="4655028"/>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1" name="Straight Arrow Connector 10">
            <a:extLst>
              <a:ext uri="{FF2B5EF4-FFF2-40B4-BE49-F238E27FC236}">
                <a16:creationId xmlns:a16="http://schemas.microsoft.com/office/drawing/2014/main" id="{160C08C1-92C6-4C0B-49DC-D498D5B0F135}"/>
              </a:ext>
            </a:extLst>
          </p:cNvPr>
          <p:cNvCxnSpPr>
            <a:cxnSpLocks/>
          </p:cNvCxnSpPr>
          <p:nvPr/>
        </p:nvCxnSpPr>
        <p:spPr>
          <a:xfrm flipH="1">
            <a:off x="6002187" y="4997540"/>
            <a:ext cx="149225" cy="41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3B360B5-1040-864E-D20D-28A377A2EE96}"/>
              </a:ext>
            </a:extLst>
          </p:cNvPr>
          <p:cNvCxnSpPr>
            <a:cxnSpLocks/>
          </p:cNvCxnSpPr>
          <p:nvPr/>
        </p:nvCxnSpPr>
        <p:spPr>
          <a:xfrm>
            <a:off x="3560085" y="492592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
            <a:extLst>
              <a:ext uri="{FF2B5EF4-FFF2-40B4-BE49-F238E27FC236}">
                <a16:creationId xmlns:a16="http://schemas.microsoft.com/office/drawing/2014/main" id="{2B8B50A4-B12A-3427-CE02-7DD2B5A36DF9}"/>
              </a:ext>
            </a:extLst>
          </p:cNvPr>
          <p:cNvSpPr txBox="1"/>
          <p:nvPr/>
        </p:nvSpPr>
        <p:spPr>
          <a:xfrm>
            <a:off x="1528729" y="477489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1" name="Straight Arrow Connector 20">
            <a:extLst>
              <a:ext uri="{FF2B5EF4-FFF2-40B4-BE49-F238E27FC236}">
                <a16:creationId xmlns:a16="http://schemas.microsoft.com/office/drawing/2014/main" id="{AB7B75DF-DD8B-2164-48A8-7F5C32322767}"/>
              </a:ext>
            </a:extLst>
          </p:cNvPr>
          <p:cNvCxnSpPr>
            <a:cxnSpLocks/>
          </p:cNvCxnSpPr>
          <p:nvPr/>
        </p:nvCxnSpPr>
        <p:spPr>
          <a:xfrm>
            <a:off x="2222118" y="492268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
            <a:extLst>
              <a:ext uri="{FF2B5EF4-FFF2-40B4-BE49-F238E27FC236}">
                <a16:creationId xmlns:a16="http://schemas.microsoft.com/office/drawing/2014/main" id="{A940A927-4FF5-42DD-B7D0-FDD24D0C81E6}"/>
              </a:ext>
            </a:extLst>
          </p:cNvPr>
          <p:cNvSpPr txBox="1"/>
          <p:nvPr/>
        </p:nvSpPr>
        <p:spPr>
          <a:xfrm>
            <a:off x="5906769" y="4847332"/>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sp>
        <p:nvSpPr>
          <p:cNvPr id="13" name="TextBox 1">
            <a:extLst>
              <a:ext uri="{FF2B5EF4-FFF2-40B4-BE49-F238E27FC236}">
                <a16:creationId xmlns:a16="http://schemas.microsoft.com/office/drawing/2014/main" id="{F42156C7-FDCC-4D0F-47AD-E2075673DCBF}"/>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2391317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gglebox - Series 23: Episode 1 | Channel 4">
            <a:extLst>
              <a:ext uri="{FF2B5EF4-FFF2-40B4-BE49-F238E27FC236}">
                <a16:creationId xmlns:a16="http://schemas.microsoft.com/office/drawing/2014/main" id="{C81A0AA1-8C60-974E-084E-17A9F4EA16F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38" b="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a:t>A broadcast </a:t>
            </a:r>
            <a:br>
              <a:rPr lang="en-GB"/>
            </a:br>
            <a:r>
              <a:rPr lang="en-GB"/>
              <a:t>TV campaign </a:t>
            </a:r>
            <a:br>
              <a:rPr lang="en-GB"/>
            </a:br>
            <a:r>
              <a:rPr lang="en-GB"/>
              <a:t>of 400 TVRs </a:t>
            </a:r>
            <a:br>
              <a:rPr lang="en-GB"/>
            </a:br>
            <a:r>
              <a:rPr lang="en-GB"/>
              <a:t>in the UK gets </a:t>
            </a:r>
            <a:br>
              <a:rPr lang="en-GB"/>
            </a:br>
            <a:r>
              <a:rPr lang="en-GB">
                <a:solidFill>
                  <a:schemeClr val="accent3"/>
                </a:solidFill>
              </a:rPr>
              <a:t>247 million </a:t>
            </a:r>
            <a:r>
              <a:rPr lang="en-GB"/>
              <a:t>views</a:t>
            </a:r>
            <a:br>
              <a:rPr lang="en-GB"/>
            </a:br>
            <a:endParaRPr lang="en-GB"/>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Arial"/>
                <a:ea typeface="+mn-ea"/>
                <a:cs typeface="+mn-cs"/>
              </a:rPr>
              <a:t>Source: Barb Dec 2024, Individuals</a:t>
            </a:r>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“Gogglebox”, Channel 4</a:t>
            </a:r>
          </a:p>
        </p:txBody>
      </p:sp>
    </p:spTree>
    <p:custDataLst>
      <p:tags r:id="rId1"/>
    </p:custDataLst>
    <p:extLst>
      <p:ext uri="{BB962C8B-B14F-4D97-AF65-F5344CB8AC3E}">
        <p14:creationId xmlns:p14="http://schemas.microsoft.com/office/powerpoint/2010/main" val="5729316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ith his mouth open and his mouth open&#10;&#10;AI-generated content may be incorrect.">
            <a:extLst>
              <a:ext uri="{FF2B5EF4-FFF2-40B4-BE49-F238E27FC236}">
                <a16:creationId xmlns:a16="http://schemas.microsoft.com/office/drawing/2014/main" id="{7A166C9B-12DF-9ABF-B34B-75FF3FB8745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3582" r="26236" b="12655"/>
          <a:stretch/>
        </p:blipFill>
        <p:spPr>
          <a:xfrm>
            <a:off x="0" y="0"/>
            <a:ext cx="12192000" cy="6858000"/>
          </a:xfrm>
        </p:spPr>
      </p:pic>
      <p:sp>
        <p:nvSpPr>
          <p:cNvPr id="14" name="Rectangle 13">
            <a:extLst>
              <a:ext uri="{FF2B5EF4-FFF2-40B4-BE49-F238E27FC236}">
                <a16:creationId xmlns:a16="http://schemas.microsoft.com/office/drawing/2014/main" id="{08EF5BBA-09EE-2F16-2872-B55E427B7C38}"/>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Aviva, </a:t>
            </a:r>
            <a:r>
              <a:rPr lang="en-GB" sz="1000" dirty="0" err="1">
                <a:solidFill>
                  <a:schemeClr val="bg1"/>
                </a:solidFill>
              </a:rPr>
              <a:t>Bestest</a:t>
            </a:r>
            <a:r>
              <a:rPr lang="en-GB" sz="1000" dirty="0">
                <a:solidFill>
                  <a:schemeClr val="bg1"/>
                </a:solidFill>
              </a:rPr>
              <a:t> Day Ever</a:t>
            </a: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utside holding a small toy&#10;&#10;AI-generated content may be incorrect.">
            <a:extLst>
              <a:ext uri="{FF2B5EF4-FFF2-40B4-BE49-F238E27FC236}">
                <a16:creationId xmlns:a16="http://schemas.microsoft.com/office/drawing/2014/main" id="{3FC731E9-3DC1-5061-6F2D-0D40B5D5550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Adidas, Just Relax</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88-B7D7-04FE-2A49-91F1207716A0}"/>
              </a:ext>
            </a:extLst>
          </p:cNvPr>
          <p:cNvSpPr>
            <a:spLocks noGrp="1"/>
          </p:cNvSpPr>
          <p:nvPr>
            <p:ph type="title"/>
          </p:nvPr>
        </p:nvSpPr>
        <p:spPr/>
        <p:txBody>
          <a:bodyPr>
            <a:normAutofit/>
          </a:bodyPr>
          <a:lstStyle/>
          <a:p>
            <a:r>
              <a:rPr lang="en-GB" dirty="0"/>
              <a:t>TV is important for emotional campaigns</a:t>
            </a:r>
          </a:p>
        </p:txBody>
      </p:sp>
      <p:sp>
        <p:nvSpPr>
          <p:cNvPr id="3" name="Text Placeholder 2">
            <a:extLst>
              <a:ext uri="{FF2B5EF4-FFF2-40B4-BE49-F238E27FC236}">
                <a16:creationId xmlns:a16="http://schemas.microsoft.com/office/drawing/2014/main" id="{15E09472-0C2C-36C6-6CA8-D53D7A813E2D}"/>
              </a:ext>
            </a:extLst>
          </p:cNvPr>
          <p:cNvSpPr>
            <a:spLocks noGrp="1"/>
          </p:cNvSpPr>
          <p:nvPr>
            <p:ph type="body" sz="quarter" idx="15"/>
          </p:nvPr>
        </p:nvSpPr>
        <p:spPr/>
        <p:txBody>
          <a:bodyPr/>
          <a:lstStyle/>
          <a:p>
            <a:r>
              <a:rPr lang="en-US" dirty="0"/>
              <a:t>Source: IPA Databank, 2014-2022 cases</a:t>
            </a:r>
          </a:p>
          <a:p>
            <a:endParaRPr lang="en-GB" dirty="0"/>
          </a:p>
        </p:txBody>
      </p:sp>
      <p:grpSp>
        <p:nvGrpSpPr>
          <p:cNvPr id="6" name="Group 5">
            <a:extLst>
              <a:ext uri="{FF2B5EF4-FFF2-40B4-BE49-F238E27FC236}">
                <a16:creationId xmlns:a16="http://schemas.microsoft.com/office/drawing/2014/main" id="{862383A0-E097-9BA6-5857-4BFAAB3EA806}"/>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B4052D2-BF01-0D73-5F31-A02C01458DC8}"/>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1CE48044-5EF7-867C-B5DE-7C8A94BC84B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C9A1F7D0-8C4A-4D0C-BD49-34BB712FFFF7}"/>
              </a:ext>
            </a:extLst>
          </p:cNvPr>
          <p:cNvPicPr>
            <a:picLocks noChangeAspect="1"/>
          </p:cNvPicPr>
          <p:nvPr/>
        </p:nvPicPr>
        <p:blipFill>
          <a:blip r:embed="rId5"/>
          <a:stretch>
            <a:fillRect/>
          </a:stretch>
        </p:blipFill>
        <p:spPr>
          <a:xfrm>
            <a:off x="2654663" y="1188085"/>
            <a:ext cx="6882673" cy="379381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885410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E78C-359B-CE0C-B255-498E79DF8819}"/>
              </a:ext>
            </a:extLst>
          </p:cNvPr>
          <p:cNvSpPr>
            <a:spLocks noGrp="1"/>
          </p:cNvSpPr>
          <p:nvPr>
            <p:ph type="title"/>
          </p:nvPr>
        </p:nvSpPr>
        <p:spPr/>
        <p:txBody>
          <a:bodyPr/>
          <a:lstStyle/>
          <a:p>
            <a:r>
              <a:rPr lang="en-US" dirty="0"/>
              <a:t>TV boosts effectiveness of emotional campaigns</a:t>
            </a:r>
            <a:endParaRPr lang="en-GB" dirty="0"/>
          </a:p>
        </p:txBody>
      </p:sp>
      <p:sp>
        <p:nvSpPr>
          <p:cNvPr id="3" name="Text Placeholder 2">
            <a:extLst>
              <a:ext uri="{FF2B5EF4-FFF2-40B4-BE49-F238E27FC236}">
                <a16:creationId xmlns:a16="http://schemas.microsoft.com/office/drawing/2014/main" id="{39272B31-91D3-AEDB-9A2A-93D16A4BB858}"/>
              </a:ext>
            </a:extLst>
          </p:cNvPr>
          <p:cNvSpPr>
            <a:spLocks noGrp="1"/>
          </p:cNvSpPr>
          <p:nvPr>
            <p:ph type="body" sz="quarter" idx="15"/>
          </p:nvPr>
        </p:nvSpPr>
        <p:spPr/>
        <p:txBody>
          <a:bodyPr/>
          <a:lstStyle/>
          <a:p>
            <a:r>
              <a:rPr lang="en-GB" sz="1000" dirty="0"/>
              <a:t>Source: IPA Databank, 2014-2022 cases</a:t>
            </a:r>
          </a:p>
          <a:p>
            <a:endParaRPr lang="en-GB" dirty="0"/>
          </a:p>
        </p:txBody>
      </p:sp>
      <p:grpSp>
        <p:nvGrpSpPr>
          <p:cNvPr id="6" name="Group 5">
            <a:extLst>
              <a:ext uri="{FF2B5EF4-FFF2-40B4-BE49-F238E27FC236}">
                <a16:creationId xmlns:a16="http://schemas.microsoft.com/office/drawing/2014/main" id="{63CDAA15-9BD6-F31C-D019-A32E1FAC2384}"/>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58CFD86-D9D4-210A-15DC-7412324335BE}"/>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A489AB23-3BAF-5F86-A892-C2EDD971FA39}"/>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073F3059-CBA7-94CF-C5D8-05ACDC972FD0}"/>
              </a:ext>
            </a:extLst>
          </p:cNvPr>
          <p:cNvPicPr>
            <a:picLocks noChangeAspect="1"/>
          </p:cNvPicPr>
          <p:nvPr/>
        </p:nvPicPr>
        <p:blipFill>
          <a:blip r:embed="rId5"/>
          <a:stretch>
            <a:fillRect/>
          </a:stretch>
        </p:blipFill>
        <p:spPr>
          <a:xfrm>
            <a:off x="2378662" y="1188085"/>
            <a:ext cx="6817574" cy="37460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9184760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red furry creature sitting at a table with a bowl of cereal and a pitcher of milk&#10;&#10;AI-generated content may be incorrect.">
            <a:extLst>
              <a:ext uri="{FF2B5EF4-FFF2-40B4-BE49-F238E27FC236}">
                <a16:creationId xmlns:a16="http://schemas.microsoft.com/office/drawing/2014/main" id="{89592EE9-8F9D-313C-35B0-A5022139A3A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4013" r="24013"/>
          <a:stretch>
            <a:fillRect/>
          </a:stretch>
        </p:blip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4116099771"/>
              </p:ext>
            </p:extLst>
          </p:nvPr>
        </p:nvGraphicFramePr>
        <p:xfrm>
          <a:off x="371475" y="1416793"/>
          <a:ext cx="5137719" cy="2830860"/>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Alpen, It’s the Grown Up Thing to Do</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asket full of coins&#10;&#10;AI-generated content may be incorrect.">
            <a:extLst>
              <a:ext uri="{FF2B5EF4-FFF2-40B4-BE49-F238E27FC236}">
                <a16:creationId xmlns:a16="http://schemas.microsoft.com/office/drawing/2014/main" id="{0F9F03EC-34BB-D000-956C-F681B098313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HubSpot, Spread Too Thin</a:t>
            </a: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air of pink dice from a car mirror&#10;&#10;AI-generated content may be incorrect.">
            <a:extLst>
              <a:ext uri="{FF2B5EF4-FFF2-40B4-BE49-F238E27FC236}">
                <a16:creationId xmlns:a16="http://schemas.microsoft.com/office/drawing/2014/main" id="{80DCA0DA-962D-6A03-CE08-22AA422C37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103" t="-164" r="32533"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BVOD and SVOD) advert is </a:t>
            </a:r>
            <a:r>
              <a:rPr lang="en-GB" sz="2000" b="1" dirty="0">
                <a:solidFill>
                  <a:schemeClr val="tx2"/>
                </a:solidFill>
              </a:rPr>
              <a:t>0.73p</a:t>
            </a:r>
            <a:r>
              <a:rPr lang="en-GB" sz="1900" dirty="0"/>
              <a:t> (in 2024)</a:t>
            </a:r>
          </a:p>
          <a:p>
            <a:pPr marL="342900" indent="-342900">
              <a:spcAft>
                <a:spcPts val="1200"/>
              </a:spcAft>
              <a:buFont typeface="Arial" panose="020B0604020202020204" pitchFamily="34" charset="0"/>
              <a:buChar char="—"/>
            </a:pPr>
            <a:r>
              <a:rPr lang="en-GB" sz="1900" dirty="0"/>
              <a:t>The average cost across TV advertising (linear and BVOD) for 30 seconds is just </a:t>
            </a:r>
            <a:r>
              <a:rPr lang="en-GB" sz="2000" b="1" dirty="0">
                <a:solidFill>
                  <a:schemeClr val="tx2"/>
                </a:solidFill>
              </a:rPr>
              <a:t>£7.32</a:t>
            </a:r>
            <a:r>
              <a:rPr lang="en-GB" sz="1900" dirty="0"/>
              <a:t>, for online video (including YouTube), it goes up to a £52.59.</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GB" sz="1000" dirty="0">
                <a:solidFill>
                  <a:schemeClr val="bg1"/>
                </a:solidFill>
              </a:rPr>
              <a:t>Vitality, Life’s Pretty Good</a:t>
            </a: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dirty="0"/>
              <a:t>Average TV view costs </a:t>
            </a:r>
            <a:r>
              <a:rPr lang="en-GB" sz="4400" dirty="0"/>
              <a:t>0.73p </a:t>
            </a:r>
            <a:r>
              <a:rPr lang="en-GB" dirty="0"/>
              <a:t>(in 2024)</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dirty="0"/>
              <a:t>The average cost </a:t>
            </a:r>
            <a:br>
              <a:rPr lang="en-GB" sz="2400" dirty="0"/>
            </a:br>
            <a:r>
              <a:rPr lang="en-GB" sz="2400" dirty="0"/>
              <a:t>of buying the media space to get one </a:t>
            </a:r>
            <a:br>
              <a:rPr lang="en-GB" sz="2400" dirty="0"/>
            </a:br>
            <a:r>
              <a:rPr lang="en-GB" sz="2400" dirty="0"/>
              <a:t>person in the UK </a:t>
            </a:r>
            <a:br>
              <a:rPr lang="en-GB" sz="2400" dirty="0"/>
            </a:br>
            <a:r>
              <a:rPr lang="en-GB" sz="2400" dirty="0"/>
              <a:t>to see a TV (linear, BVOD and SVOD) advert </a:t>
            </a:r>
            <a:br>
              <a:rPr lang="en-GB" sz="2400" dirty="0"/>
            </a:br>
            <a:r>
              <a:rPr lang="en-GB" sz="2400" dirty="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dirty="0">
                <a:solidFill>
                  <a:prstClr val="white"/>
                </a:solidFill>
              </a:rPr>
              <a:t>Source: 2024, Thinkbox estimates using AA/WARC</a:t>
            </a:r>
          </a:p>
          <a:p>
            <a:pPr>
              <a:defRPr/>
            </a:pPr>
            <a:endParaRPr lang="en-GB" sz="1000" dirty="0">
              <a:solidFill>
                <a:prstClr val="white"/>
              </a:solidFill>
            </a:endParaRPr>
          </a:p>
        </p:txBody>
      </p:sp>
    </p:spTree>
    <p:custDataLst>
      <p:tags r:id="rId1"/>
    </p:custDataLst>
    <p:extLst>
      <p:ext uri="{BB962C8B-B14F-4D97-AF65-F5344CB8AC3E}">
        <p14:creationId xmlns:p14="http://schemas.microsoft.com/office/powerpoint/2010/main" val="2667695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E894-E5A8-2631-F5BC-1AB38D939DD5}"/>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F12BD946-0890-38AF-F732-5FD7425A5C13}"/>
              </a:ext>
            </a:extLst>
          </p:cNvPr>
          <p:cNvSpPr/>
          <p:nvPr/>
        </p:nvSpPr>
        <p:spPr>
          <a:xfrm>
            <a:off x="6096000" y="2255400"/>
            <a:ext cx="2336400" cy="23364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£52.59</a:t>
            </a:r>
          </a:p>
        </p:txBody>
      </p:sp>
      <p:sp>
        <p:nvSpPr>
          <p:cNvPr id="2" name="Title 1">
            <a:extLst>
              <a:ext uri="{FF2B5EF4-FFF2-40B4-BE49-F238E27FC236}">
                <a16:creationId xmlns:a16="http://schemas.microsoft.com/office/drawing/2014/main" id="{1D62AAE5-602E-62D8-470D-19CDA74DD800}"/>
              </a:ext>
            </a:extLst>
          </p:cNvPr>
          <p:cNvSpPr>
            <a:spLocks noGrp="1"/>
          </p:cNvSpPr>
          <p:nvPr>
            <p:ph type="title"/>
          </p:nvPr>
        </p:nvSpPr>
        <p:spPr/>
        <p:txBody>
          <a:bodyPr/>
          <a:lstStyle/>
          <a:p>
            <a:r>
              <a:rPr lang="en-GB"/>
              <a:t>TV remains the lowest priced video channel</a:t>
            </a:r>
          </a:p>
        </p:txBody>
      </p:sp>
      <p:sp>
        <p:nvSpPr>
          <p:cNvPr id="3" name="Text Placeholder 2">
            <a:extLst>
              <a:ext uri="{FF2B5EF4-FFF2-40B4-BE49-F238E27FC236}">
                <a16:creationId xmlns:a16="http://schemas.microsoft.com/office/drawing/2014/main" id="{1AF9CDAE-4156-3A17-FF87-8FC4225295DE}"/>
              </a:ext>
            </a:extLst>
          </p:cNvPr>
          <p:cNvSpPr>
            <a:spLocks noGrp="1"/>
          </p:cNvSpPr>
          <p:nvPr>
            <p:ph type="body" sz="quarter" idx="15"/>
          </p:nvPr>
        </p:nvSpPr>
        <p:spPr>
          <a:xfrm>
            <a:off x="378000" y="5364000"/>
            <a:ext cx="11334817" cy="304800"/>
          </a:xfrm>
        </p:spPr>
        <p:txBody>
          <a:bodyPr/>
          <a:lstStyle/>
          <a:p>
            <a:r>
              <a:rPr lang="en-GB" dirty="0"/>
              <a:t>Source: 2024, TV is inclusive of Linear, BVOD and SVOD. Thinkbox estimates using AA/WARC (estimates), Barb / Broadcaster stream data / UK Cinema Association. Ipsos Iris.</a:t>
            </a:r>
          </a:p>
        </p:txBody>
      </p:sp>
      <p:sp>
        <p:nvSpPr>
          <p:cNvPr id="6" name="Oval 5">
            <a:extLst>
              <a:ext uri="{FF2B5EF4-FFF2-40B4-BE49-F238E27FC236}">
                <a16:creationId xmlns:a16="http://schemas.microsoft.com/office/drawing/2014/main" id="{732143CF-5EBD-8BB3-F04C-6BE92058CE0E}"/>
              </a:ext>
            </a:extLst>
          </p:cNvPr>
          <p:cNvSpPr/>
          <p:nvPr/>
        </p:nvSpPr>
        <p:spPr>
          <a:xfrm>
            <a:off x="3282534" y="2948400"/>
            <a:ext cx="871200" cy="8712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£7.32</a:t>
            </a:r>
          </a:p>
        </p:txBody>
      </p:sp>
      <p:sp>
        <p:nvSpPr>
          <p:cNvPr id="7" name="TextBox 6">
            <a:extLst>
              <a:ext uri="{FF2B5EF4-FFF2-40B4-BE49-F238E27FC236}">
                <a16:creationId xmlns:a16="http://schemas.microsoft.com/office/drawing/2014/main" id="{EBCF241E-23F8-2E36-895A-DFEBB2F650D7}"/>
              </a:ext>
            </a:extLst>
          </p:cNvPr>
          <p:cNvSpPr txBox="1"/>
          <p:nvPr/>
        </p:nvSpPr>
        <p:spPr>
          <a:xfrm>
            <a:off x="3466302" y="1748408"/>
            <a:ext cx="5036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TV </a:t>
            </a:r>
          </a:p>
        </p:txBody>
      </p:sp>
      <p:sp>
        <p:nvSpPr>
          <p:cNvPr id="8" name="TextBox 7">
            <a:extLst>
              <a:ext uri="{FF2B5EF4-FFF2-40B4-BE49-F238E27FC236}">
                <a16:creationId xmlns:a16="http://schemas.microsoft.com/office/drawing/2014/main" id="{B33DD090-6248-8E6A-F03C-B0E31B90969E}"/>
              </a:ext>
            </a:extLst>
          </p:cNvPr>
          <p:cNvSpPr txBox="1"/>
          <p:nvPr/>
        </p:nvSpPr>
        <p:spPr>
          <a:xfrm>
            <a:off x="6180666" y="1748408"/>
            <a:ext cx="216706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Social Media - Video</a:t>
            </a:r>
          </a:p>
        </p:txBody>
      </p:sp>
      <p:sp>
        <p:nvSpPr>
          <p:cNvPr id="13" name="TextBox 12">
            <a:extLst>
              <a:ext uri="{FF2B5EF4-FFF2-40B4-BE49-F238E27FC236}">
                <a16:creationId xmlns:a16="http://schemas.microsoft.com/office/drawing/2014/main" id="{C2749FE7-7D68-DA5C-83C0-CC131603168A}"/>
              </a:ext>
            </a:extLst>
          </p:cNvPr>
          <p:cNvSpPr txBox="1"/>
          <p:nvPr/>
        </p:nvSpPr>
        <p:spPr>
          <a:xfrm>
            <a:off x="479426" y="1142566"/>
            <a:ext cx="4337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Average cost per 30 second (000s)</a:t>
            </a:r>
          </a:p>
        </p:txBody>
      </p:sp>
    </p:spTree>
    <p:extLst>
      <p:ext uri="{BB962C8B-B14F-4D97-AF65-F5344CB8AC3E}">
        <p14:creationId xmlns:p14="http://schemas.microsoft.com/office/powerpoint/2010/main" val="3046176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0230-C86D-D167-F1DB-09684E0FE5B6}"/>
              </a:ext>
            </a:extLst>
          </p:cNvPr>
          <p:cNvSpPr>
            <a:spLocks noGrp="1"/>
          </p:cNvSpPr>
          <p:nvPr>
            <p:ph type="title"/>
          </p:nvPr>
        </p:nvSpPr>
        <p:spPr/>
        <p:txBody>
          <a:bodyPr/>
          <a:lstStyle/>
          <a:p>
            <a:r>
              <a:rPr lang="en-GB" dirty="0"/>
              <a:t>Experienced marketers are betting on TV</a:t>
            </a:r>
          </a:p>
        </p:txBody>
      </p:sp>
      <p:sp>
        <p:nvSpPr>
          <p:cNvPr id="3" name="Text Placeholder 2">
            <a:extLst>
              <a:ext uri="{FF2B5EF4-FFF2-40B4-BE49-F238E27FC236}">
                <a16:creationId xmlns:a16="http://schemas.microsoft.com/office/drawing/2014/main" id="{3429A20E-FCF9-C20D-EE36-B7E6F21958EF}"/>
              </a:ext>
            </a:extLst>
          </p:cNvPr>
          <p:cNvSpPr>
            <a:spLocks noGrp="1"/>
          </p:cNvSpPr>
          <p:nvPr>
            <p:ph type="body" sz="quarter" idx="15"/>
          </p:nvPr>
        </p:nvSpPr>
        <p:spPr/>
        <p:txBody>
          <a:bodyPr/>
          <a:lstStyle/>
          <a:p>
            <a:r>
              <a:rPr lang="en-GB" dirty="0"/>
              <a:t>Source: Nielsen Ad Intel, *Scottish Power new to TV 2024.</a:t>
            </a:r>
          </a:p>
        </p:txBody>
      </p:sp>
      <p:graphicFrame>
        <p:nvGraphicFramePr>
          <p:cNvPr id="6" name="Chart 5">
            <a:extLst>
              <a:ext uri="{FF2B5EF4-FFF2-40B4-BE49-F238E27FC236}">
                <a16:creationId xmlns:a16="http://schemas.microsoft.com/office/drawing/2014/main" id="{46E5988E-7968-D42E-21EC-98D72CE8E812}"/>
              </a:ext>
            </a:extLst>
          </p:cNvPr>
          <p:cNvGraphicFramePr/>
          <p:nvPr>
            <p:extLst>
              <p:ext uri="{D42A27DB-BD31-4B8C-83A1-F6EECF244321}">
                <p14:modId xmlns:p14="http://schemas.microsoft.com/office/powerpoint/2010/main" val="2139856735"/>
              </p:ext>
            </p:extLst>
          </p:nvPr>
        </p:nvGraphicFramePr>
        <p:xfrm>
          <a:off x="696000" y="1483361"/>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8FEBAF7-439E-414D-A221-12ADF23DE830}"/>
              </a:ext>
            </a:extLst>
          </p:cNvPr>
          <p:cNvSpPr txBox="1"/>
          <p:nvPr/>
        </p:nvSpPr>
        <p:spPr>
          <a:xfrm>
            <a:off x="1615440" y="1325125"/>
            <a:ext cx="4714240" cy="338554"/>
          </a:xfrm>
          <a:prstGeom prst="rect">
            <a:avLst/>
          </a:prstGeom>
          <a:noFill/>
        </p:spPr>
        <p:txBody>
          <a:bodyPr wrap="square" rtlCol="0">
            <a:spAutoFit/>
          </a:bodyPr>
          <a:lstStyle/>
          <a:p>
            <a:pPr algn="l"/>
            <a:r>
              <a:rPr lang="en-GB" sz="1600" dirty="0">
                <a:solidFill>
                  <a:schemeClr val="bg2"/>
                </a:solidFill>
              </a:rPr>
              <a:t>Change in linear TV spend 2024 Vs 2023</a:t>
            </a:r>
          </a:p>
        </p:txBody>
      </p:sp>
    </p:spTree>
    <p:extLst>
      <p:ext uri="{BB962C8B-B14F-4D97-AF65-F5344CB8AC3E}">
        <p14:creationId xmlns:p14="http://schemas.microsoft.com/office/powerpoint/2010/main" val="2451891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B36-4F5F-F386-F627-1E320F37C301}"/>
              </a:ext>
            </a:extLst>
          </p:cNvPr>
          <p:cNvSpPr>
            <a:spLocks noGrp="1"/>
          </p:cNvSpPr>
          <p:nvPr>
            <p:ph type="title"/>
          </p:nvPr>
        </p:nvSpPr>
        <p:spPr/>
        <p:txBody>
          <a:bodyPr/>
          <a:lstStyle/>
          <a:p>
            <a:r>
              <a:rPr lang="en-US" dirty="0"/>
              <a:t>TV is an ‘attention bargain’</a:t>
            </a:r>
            <a:br>
              <a:rPr lang="en-US" dirty="0"/>
            </a:br>
            <a:endParaRPr lang="en-GB" dirty="0"/>
          </a:p>
        </p:txBody>
      </p:sp>
      <p:sp>
        <p:nvSpPr>
          <p:cNvPr id="3" name="Text Placeholder 2">
            <a:extLst>
              <a:ext uri="{FF2B5EF4-FFF2-40B4-BE49-F238E27FC236}">
                <a16:creationId xmlns:a16="http://schemas.microsoft.com/office/drawing/2014/main" id="{26C8CEDC-D219-B884-71EE-46B0AAF6B885}"/>
              </a:ext>
            </a:extLst>
          </p:cNvPr>
          <p:cNvSpPr>
            <a:spLocks noGrp="1"/>
          </p:cNvSpPr>
          <p:nvPr>
            <p:ph type="body" sz="quarter" idx="15"/>
          </p:nvPr>
        </p:nvSpPr>
        <p:spPr/>
        <p:txBody>
          <a:bodyPr/>
          <a:lstStyle/>
          <a:p>
            <a:r>
              <a:rPr lang="en-GB" dirty="0"/>
              <a:t>Attention data Sources: TV: </a:t>
            </a:r>
            <a:r>
              <a:rPr lang="en-GB" dirty="0" err="1"/>
              <a:t>Tvision</a:t>
            </a:r>
            <a:r>
              <a:rPr lang="en-GB" dirty="0"/>
              <a:t>/Lumen UK TV Panel. YT, Instream, </a:t>
            </a:r>
            <a:r>
              <a:rPr lang="en-GB" dirty="0" err="1"/>
              <a:t>Teads</a:t>
            </a:r>
            <a:r>
              <a:rPr lang="en-GB" dirty="0"/>
              <a:t>, Facebook Feed, Banners: Lumen digital panels. Press: Lumen Omnibus. OOH: AM4DOOH project. IG, FB Watch, TikTok: Lumen studies (weighted to be consistent with passive panel). CPM sources: </a:t>
            </a:r>
            <a:r>
              <a:rPr lang="en-GB" dirty="0" err="1"/>
              <a:t>Ebiquity</a:t>
            </a:r>
            <a:endParaRPr lang="en-GB" dirty="0"/>
          </a:p>
          <a:p>
            <a:endParaRPr lang="en-GB" dirty="0"/>
          </a:p>
        </p:txBody>
      </p:sp>
      <p:pic>
        <p:nvPicPr>
          <p:cNvPr id="7" name="Picture 6">
            <a:extLst>
              <a:ext uri="{FF2B5EF4-FFF2-40B4-BE49-F238E27FC236}">
                <a16:creationId xmlns:a16="http://schemas.microsoft.com/office/drawing/2014/main" id="{B584C00C-2BE3-B644-F5A9-48AB6F90C1C4}"/>
              </a:ext>
            </a:extLst>
          </p:cNvPr>
          <p:cNvPicPr>
            <a:picLocks noChangeAspect="1"/>
          </p:cNvPicPr>
          <p:nvPr/>
        </p:nvPicPr>
        <p:blipFill rotWithShape="1">
          <a:blip r:embed="rId3"/>
          <a:srcRect t="9661" r="2865"/>
          <a:stretch/>
        </p:blipFill>
        <p:spPr>
          <a:xfrm>
            <a:off x="1494188" y="1188085"/>
            <a:ext cx="8907404" cy="350310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20209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ther London | Thinkbox">
            <a:extLst>
              <a:ext uri="{FF2B5EF4-FFF2-40B4-BE49-F238E27FC236}">
                <a16:creationId xmlns:a16="http://schemas.microsoft.com/office/drawing/2014/main" id="{4266D28D-4E08-DA25-C220-E20719146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all pit&#10;&#10;AI-generated content may be incorrect.">
            <a:extLst>
              <a:ext uri="{FF2B5EF4-FFF2-40B4-BE49-F238E27FC236}">
                <a16:creationId xmlns:a16="http://schemas.microsoft.com/office/drawing/2014/main" id="{94EFD1F6-64A1-B428-83D1-DA4AFB56F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9233A09-5926-4AF5-40B2-F6CF9C652842}"/>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Currys, Ball Pit</a:t>
            </a: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eating a bag of candy&#10;&#10;AI-generated content may be incorrect.">
            <a:extLst>
              <a:ext uri="{FF2B5EF4-FFF2-40B4-BE49-F238E27FC236}">
                <a16:creationId xmlns:a16="http://schemas.microsoft.com/office/drawing/2014/main" id="{AB6A466C-EF56-8033-8D98-D964F1A963C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2024, we watched </a:t>
            </a:r>
            <a:r>
              <a:rPr lang="en-GB" sz="2000" b="1" dirty="0">
                <a:solidFill>
                  <a:schemeClr val="tx2"/>
                </a:solidFill>
              </a:rPr>
              <a:t>2h, 36m </a:t>
            </a:r>
            <a:r>
              <a:rPr lang="en-GB" sz="2000" dirty="0"/>
              <a:t>of broadcaster TV each day.</a:t>
            </a:r>
          </a:p>
          <a:p>
            <a:pPr marL="285750" indent="-285750">
              <a:buFont typeface="Arial" panose="020B0604020202020204" pitchFamily="34" charset="0"/>
              <a:buChar char="─"/>
            </a:pPr>
            <a:r>
              <a:rPr lang="en-GB" sz="2000" dirty="0"/>
              <a:t>BVOD represents </a:t>
            </a:r>
            <a:r>
              <a:rPr lang="en-GB" sz="2000" b="1" dirty="0">
                <a:solidFill>
                  <a:schemeClr val="tx2"/>
                </a:solidFill>
              </a:rPr>
              <a:t>29%</a:t>
            </a:r>
            <a:r>
              <a:rPr lang="en-GB" sz="2000" dirty="0"/>
              <a:t> of all broadcaster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85%</a:t>
            </a:r>
            <a:r>
              <a:rPr lang="en-GB" sz="2000" dirty="0"/>
              <a:t> of the video advertising we saw each day in 2024, and </a:t>
            </a:r>
            <a:r>
              <a:rPr lang="en-GB" sz="2000" b="1" dirty="0">
                <a:solidFill>
                  <a:schemeClr val="tx2"/>
                </a:solidFill>
              </a:rPr>
              <a:t>53%</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Heinz, Loved by Babies, Craved by Parents</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person in a room&#10;&#10;AI-generated content may be incorrect.">
            <a:extLst>
              <a:ext uri="{FF2B5EF4-FFF2-40B4-BE49-F238E27FC236}">
                <a16:creationId xmlns:a16="http://schemas.microsoft.com/office/drawing/2014/main" id="{0B026454-0F75-29A5-B6CA-6E34D94DB5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979" t="-164" r="27549"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75%</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90% </a:t>
            </a:r>
            <a:r>
              <a:rPr lang="en-GB" sz="1800" dirty="0"/>
              <a:t>have access to broadcaster VOD on TV set</a:t>
            </a:r>
          </a:p>
          <a:p>
            <a:pPr marL="285750" indent="-285750">
              <a:spcBef>
                <a:spcPts val="600"/>
              </a:spcBef>
              <a:spcAft>
                <a:spcPts val="3000"/>
              </a:spcAft>
              <a:buClr>
                <a:schemeClr val="accent1"/>
              </a:buClr>
              <a:buFont typeface="Arial" panose="020B0604020202020204" pitchFamily="34" charset="0"/>
              <a:buChar char="—"/>
            </a:pPr>
            <a:endParaRPr lang="en-GB" sz="1800" dirty="0"/>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Touchpoints, Thinkbox estimates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TV Licensing, Vampire</a:t>
            </a: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6D90-9830-CBEB-F43D-10634F9750C0}"/>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7499AA0-8082-9309-5725-9BBF49CE705F}"/>
              </a:ext>
            </a:extLst>
          </p:cNvPr>
          <p:cNvGraphicFramePr/>
          <p:nvPr/>
        </p:nvGraphicFramePr>
        <p:xfrm>
          <a:off x="271200" y="1256381"/>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B102161-7974-83C7-DCEC-7F60E4674602}"/>
              </a:ext>
            </a:extLst>
          </p:cNvPr>
          <p:cNvSpPr>
            <a:spLocks noGrp="1"/>
          </p:cNvSpPr>
          <p:nvPr>
            <p:ph type="title"/>
          </p:nvPr>
        </p:nvSpPr>
        <p:spPr/>
        <p:txBody>
          <a:bodyPr>
            <a:normAutofit/>
          </a:bodyPr>
          <a:lstStyle/>
          <a:p>
            <a:r>
              <a:rPr lang="en-GB" dirty="0">
                <a:solidFill>
                  <a:schemeClr val="accent1"/>
                </a:solidFill>
              </a:rPr>
              <a:t>Stability continues…</a:t>
            </a:r>
            <a:endParaRPr lang="en-GB" dirty="0">
              <a:solidFill>
                <a:schemeClr val="accent1"/>
              </a:solidFill>
              <a:highlight>
                <a:srgbClr val="FFFF00"/>
              </a:highlight>
            </a:endParaRPr>
          </a:p>
        </p:txBody>
      </p:sp>
      <p:sp>
        <p:nvSpPr>
          <p:cNvPr id="3" name="Text Placeholder 2">
            <a:extLst>
              <a:ext uri="{FF2B5EF4-FFF2-40B4-BE49-F238E27FC236}">
                <a16:creationId xmlns:a16="http://schemas.microsoft.com/office/drawing/2014/main" id="{BA4AEC7C-7C16-7552-3F2C-B6F7D18D9E5F}"/>
              </a:ext>
            </a:extLst>
          </p:cNvPr>
          <p:cNvSpPr>
            <a:spLocks noGrp="1"/>
          </p:cNvSpPr>
          <p:nvPr>
            <p:ph type="body" sz="quarter" idx="15"/>
          </p:nvPr>
        </p:nvSpPr>
        <p:spPr/>
        <p:txBody>
          <a:bodyPr/>
          <a:lstStyle/>
          <a:p>
            <a:r>
              <a:rPr lang="en-GB" sz="1000" dirty="0">
                <a:solidFill>
                  <a:srgbClr val="4D4D4D"/>
                </a:solidFill>
              </a:rPr>
              <a:t>Source: IPA </a:t>
            </a:r>
            <a:r>
              <a:rPr lang="en-GB" sz="1000" dirty="0" err="1">
                <a:solidFill>
                  <a:srgbClr val="4D4D4D"/>
                </a:solidFill>
              </a:rPr>
              <a:t>TouchPoints</a:t>
            </a:r>
            <a:r>
              <a:rPr lang="en-GB" sz="1000" dirty="0">
                <a:solidFill>
                  <a:srgbClr val="4D4D4D"/>
                </a:solidFill>
              </a:rPr>
              <a:t>, </a:t>
            </a:r>
            <a:r>
              <a:rPr lang="en-GB" dirty="0">
                <a:solidFill>
                  <a:srgbClr val="4D4D4D"/>
                </a:solidFill>
              </a:rPr>
              <a:t>Adults 1</a:t>
            </a:r>
            <a:r>
              <a:rPr lang="en-GB" sz="1000" dirty="0">
                <a:solidFill>
                  <a:srgbClr val="4D4D4D"/>
                </a:solidFill>
              </a:rPr>
              <a:t>5+</a:t>
            </a:r>
            <a:endParaRPr lang="en-GB" sz="1000" dirty="0"/>
          </a:p>
        </p:txBody>
      </p:sp>
      <p:sp>
        <p:nvSpPr>
          <p:cNvPr id="8" name="TextBox 7">
            <a:extLst>
              <a:ext uri="{FF2B5EF4-FFF2-40B4-BE49-F238E27FC236}">
                <a16:creationId xmlns:a16="http://schemas.microsoft.com/office/drawing/2014/main" id="{8C6D7424-1FF6-A52D-B10B-427F34E89872}"/>
              </a:ext>
            </a:extLst>
          </p:cNvPr>
          <p:cNvSpPr txBox="1"/>
          <p:nvPr/>
        </p:nvSpPr>
        <p:spPr>
          <a:xfrm rot="16200000">
            <a:off x="-1019626" y="3022661"/>
            <a:ext cx="281248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Hours per person per day (Adults)</a:t>
            </a:r>
          </a:p>
        </p:txBody>
      </p:sp>
      <p:cxnSp>
        <p:nvCxnSpPr>
          <p:cNvPr id="13" name="Straight Connector 12">
            <a:extLst>
              <a:ext uri="{FF2B5EF4-FFF2-40B4-BE49-F238E27FC236}">
                <a16:creationId xmlns:a16="http://schemas.microsoft.com/office/drawing/2014/main" id="{BF87C93F-C539-9E4B-F0DD-B407F52156D3}"/>
              </a:ext>
            </a:extLst>
          </p:cNvPr>
          <p:cNvCxnSpPr>
            <a:cxnSpLocks/>
          </p:cNvCxnSpPr>
          <p:nvPr/>
        </p:nvCxnSpPr>
        <p:spPr>
          <a:xfrm>
            <a:off x="1135466" y="2848324"/>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32D83E-7818-3640-9BC1-FE30D071FC2C}"/>
              </a:ext>
            </a:extLst>
          </p:cNvPr>
          <p:cNvCxnSpPr>
            <a:cxnSpLocks/>
          </p:cNvCxnSpPr>
          <p:nvPr/>
        </p:nvCxnSpPr>
        <p:spPr>
          <a:xfrm>
            <a:off x="1136191" y="2636688"/>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87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9148050-B771-4017-8598-2385DED35D57}"/>
              </a:ext>
            </a:extLst>
          </p:cNvPr>
          <p:cNvSpPr txBox="1"/>
          <p:nvPr/>
        </p:nvSpPr>
        <p:spPr>
          <a:xfrm>
            <a:off x="5404968" y="369760"/>
            <a:ext cx="13965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732782" y="1346843"/>
            <a:ext cx="7409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Today’s TV accounts for 85.0% of AV advertising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j-ea"/>
                <a:cs typeface="+mj-cs"/>
              </a:rPr>
              <a:t>(vs 83.5% in 2023) </a:t>
            </a:r>
          </a:p>
        </p:txBody>
      </p:sp>
      <p:sp>
        <p:nvSpPr>
          <p:cNvPr id="11" name="Text Placeholder 2">
            <a:extLst>
              <a:ext uri="{FF2B5EF4-FFF2-40B4-BE49-F238E27FC236}">
                <a16:creationId xmlns:a16="http://schemas.microsoft.com/office/drawing/2014/main" id="{003B9FBC-1C11-94A1-15DB-35D211EB5EA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dirty="0">
                <a:solidFill>
                  <a:srgbClr val="4D4D4D"/>
                </a:solidFill>
              </a:rPr>
              <a:t>Source: 2024,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000" dirty="0"/>
          </a:p>
        </p:txBody>
      </p:sp>
      <p:sp>
        <p:nvSpPr>
          <p:cNvPr id="16" name="TextBox 15">
            <a:extLst>
              <a:ext uri="{FF2B5EF4-FFF2-40B4-BE49-F238E27FC236}">
                <a16:creationId xmlns:a16="http://schemas.microsoft.com/office/drawing/2014/main" id="{FEFE5B09-CFDA-6D77-D6D7-721C75C1C7CA}"/>
              </a:ext>
            </a:extLst>
          </p:cNvPr>
          <p:cNvSpPr txBox="1"/>
          <p:nvPr/>
        </p:nvSpPr>
        <p:spPr>
          <a:xfrm>
            <a:off x="7706350" y="333156"/>
            <a:ext cx="4006225"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n-ea"/>
                <a:cs typeface="+mn-cs"/>
              </a:rPr>
              <a:t>Average video advertising time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All Individuals: 18:05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16-34s: 9:49</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CLOUDFOLDERPATH" val="Repository/Nickable Charts/Ultimate Nickables/"/>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6598</Words>
  <Application>Microsoft Office PowerPoint</Application>
  <PresentationFormat>Widescreen</PresentationFormat>
  <Paragraphs>718</Paragraphs>
  <Slides>47</Slides>
  <Notes>47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47</vt:i4>
      </vt:variant>
    </vt:vector>
  </HeadingPairs>
  <TitlesOfParts>
    <vt:vector size="58" baseType="lpstr">
      <vt:lpstr>Aptos</vt:lpstr>
      <vt:lpstr>Arial</vt:lpstr>
      <vt:lpstr>Calibri</vt:lpstr>
      <vt:lpstr>Founders Grotesk Bold</vt:lpstr>
      <vt:lpstr>Founders Grotesk Regular</vt:lpstr>
      <vt:lpstr>FoundersGrotesk-Regular</vt:lpstr>
      <vt:lpstr>proxima-nova</vt:lpstr>
      <vt:lpstr>Thinkbox</vt:lpstr>
      <vt:lpstr>1_Thinkbox</vt:lpstr>
      <vt:lpstr>Thinkbox_Red</vt:lpstr>
      <vt:lpstr>2_Thinkbox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Stability continues…</vt:lpstr>
      <vt:lpstr>PowerPoint Presentation</vt:lpstr>
      <vt:lpstr>BVOD accounts for 29% of 16-34s broadcaster TV viewing</vt:lpstr>
      <vt:lpstr>There are 8 need states which drive video viewing</vt:lpstr>
      <vt:lpstr>UK original content dominates the top series in 2024</vt:lpstr>
      <vt:lpstr>The TV set remains the home for viewing to high-quality content</vt:lpstr>
      <vt:lpstr>TV is a trusted &amp; safe environment  for brands</vt:lpstr>
      <vt:lpstr>Summary –  TV is a trusted &amp; safe environment for brands</vt:lpstr>
      <vt:lpstr>TV’s hidden value</vt:lpstr>
      <vt:lpstr>TV advertising is seen as most trustworthy</vt:lpstr>
      <vt:lpstr>Trust is higher for traditional ad channels</vt:lpstr>
      <vt:lpstr>TV is a trusted medium</vt:lpstr>
      <vt:lpstr>TV: the most effective  advertising </vt:lpstr>
      <vt:lpstr>Summary –  TV: the most effective  advertising </vt:lpstr>
      <vt:lpstr>The predictability of payback varies greatly by channel</vt:lpstr>
      <vt:lpstr>When TV is on air, digital channel performance is uplifted by 13.7%</vt:lpstr>
      <vt:lpstr>Optimal budget mix varies by sector – TV has the largest share</vt:lpstr>
      <vt:lpstr>TV delivers greater sales versus spend for smaller brands</vt:lpstr>
      <vt:lpstr>TV has unbeatable  scale and reach </vt:lpstr>
      <vt:lpstr>Summary - TV has unbeatable scale and reach </vt:lpstr>
      <vt:lpstr>Linear TV and BVOD reaches 88% of adults each week </vt:lpstr>
      <vt:lpstr>Linear TV and BVOD reaches 88% of adults each week </vt:lpstr>
      <vt:lpstr>Commercial broadcasters are unrivalled for scale</vt:lpstr>
      <vt:lpstr>Broadcasters are unrivalled in the commercial viewing landscape</vt:lpstr>
      <vt:lpstr>A broadcast  TV campaign  of 400 TVRs  in the UK gets  247 million views </vt:lpstr>
      <vt:lpstr>TV is the emotional medium and builds  brand fame </vt:lpstr>
      <vt:lpstr>Summary - TV is the emotional medium and builds  brand fame </vt:lpstr>
      <vt:lpstr>TV ads evoke emotion more than those in other media</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important for emotional campaigns</vt:lpstr>
      <vt:lpstr>TV boosts effectiveness of emotional campaigns</vt:lpstr>
      <vt:lpstr>TV is great value</vt:lpstr>
      <vt:lpstr>Summary - TV is great value</vt:lpstr>
      <vt:lpstr>Average TV view costs 0.73p (in 2024)</vt:lpstr>
      <vt:lpstr>TV remains the lowest priced video channel</vt:lpstr>
      <vt:lpstr>Experienced marketers are betting on TV</vt:lpstr>
      <vt:lpstr>The value of TV increases during downturns </vt:lpstr>
      <vt:lpstr>TV is an ‘attention bargain’ </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Nailah Uddin</cp:lastModifiedBy>
  <cp:revision>905</cp:revision>
  <cp:lastPrinted>2021-06-29T13:16:58Z</cp:lastPrinted>
  <dcterms:created xsi:type="dcterms:W3CDTF">2017-06-26T09:49:09Z</dcterms:created>
  <dcterms:modified xsi:type="dcterms:W3CDTF">2025-10-01T11:14:15Z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