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4.xml" ContentType="application/vnd.openxmlformats-officedocument.them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120.xml" ContentType="application/vnd.openxmlformats-officedocument.presentationml.tags+xml"/>
  <Override PartName="/ppt/tags/tag12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22.xml" ContentType="application/vnd.openxmlformats-officedocument.presentationml.tags+xml"/>
  <Override PartName="/ppt/notesSlides/notesSlide4.xml" ContentType="application/vnd.openxmlformats-officedocument.presentationml.notesSlide+xml"/>
  <Override PartName="/ppt/tags/tag12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0.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ags/tag12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25.xml" ContentType="application/vnd.openxmlformats-officedocument.presentationml.tags+xml"/>
  <Override PartName="/ppt/notesSlides/notesSlide17.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charts/chart8.xml" ContentType="application/vnd.openxmlformats-officedocument.drawingml.chart+xml"/>
  <Override PartName="/ppt/theme/themeOverride5.xml" ContentType="application/vnd.openxmlformats-officedocument.themeOverride+xml"/>
  <Override PartName="/ppt/charts/chart9.xml" ContentType="application/vnd.openxmlformats-officedocument.drawingml.chart+xml"/>
  <Override PartName="/ppt/theme/themeOverride6.xml" ContentType="application/vnd.openxmlformats-officedocument.themeOverride+xml"/>
  <Override PartName="/ppt/charts/chart10.xml" ContentType="application/vnd.openxmlformats-officedocument.drawingml.chart+xml"/>
  <Override PartName="/ppt/theme/themeOverride7.xml" ContentType="application/vnd.openxmlformats-officedocument.themeOverride+xml"/>
  <Override PartName="/ppt/charts/chart11.xml" ContentType="application/vnd.openxmlformats-officedocument.drawingml.chart+xml"/>
  <Override PartName="/ppt/theme/themeOverride8.xml" ContentType="application/vnd.openxmlformats-officedocument.themeOverride+xml"/>
  <Override PartName="/ppt/charts/chart12.xml" ContentType="application/vnd.openxmlformats-officedocument.drawingml.chart+xml"/>
  <Override PartName="/ppt/theme/themeOverride9.xml" ContentType="application/vnd.openxmlformats-officedocument.themeOverride+xml"/>
  <Override PartName="/ppt/charts/chart13.xml" ContentType="application/vnd.openxmlformats-officedocument.drawingml.chart+xml"/>
  <Override PartName="/ppt/theme/themeOverride10.xml" ContentType="application/vnd.openxmlformats-officedocument.themeOverride+xml"/>
  <Override PartName="/ppt/charts/chart14.xml" ContentType="application/vnd.openxmlformats-officedocument.drawingml.chart+xml"/>
  <Override PartName="/ppt/theme/themeOverride11.xml" ContentType="application/vnd.openxmlformats-officedocument.themeOverride+xml"/>
  <Override PartName="/ppt/charts/chart15.xml" ContentType="application/vnd.openxmlformats-officedocument.drawingml.chart+xml"/>
  <Override PartName="/ppt/theme/themeOverride12.xml" ContentType="application/vnd.openxmlformats-officedocument.themeOverride+xml"/>
  <Override PartName="/ppt/charts/chart16.xml" ContentType="application/vnd.openxmlformats-officedocument.drawingml.chart+xml"/>
  <Override PartName="/ppt/theme/themeOverride1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5.xml" ContentType="application/vnd.openxmlformats-officedocument.presentationml.notesSlide+xml"/>
  <Override PartName="/ppt/charts/chart19.xml" ContentType="application/vnd.openxmlformats-officedocument.drawingml.chart+xml"/>
  <Override PartName="/ppt/charts/style6.xml" ContentType="application/vnd.ms-office.chartstyle+xml"/>
  <Override PartName="/ppt/charts/colors6.xml" ContentType="application/vnd.ms-office.chartcolorstyle+xml"/>
  <Override PartName="/ppt/charts/chart20.xml" ContentType="application/vnd.openxmlformats-officedocument.drawingml.chart+xml"/>
  <Override PartName="/ppt/charts/style7.xml" ContentType="application/vnd.ms-office.chartstyle+xml"/>
  <Override PartName="/ppt/charts/colors7.xml" ContentType="application/vnd.ms-office.chartcolorstyle+xml"/>
  <Override PartName="/ppt/tags/tag127.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28.xml" ContentType="application/vnd.openxmlformats-officedocument.presentationml.tags+xml"/>
  <Override PartName="/ppt/notesSlides/notesSlide28.xml" ContentType="application/vnd.openxmlformats-officedocument.presentationml.notesSlide+xml"/>
  <Override PartName="/ppt/tags/tag129.xml" ContentType="application/vnd.openxmlformats-officedocument.presentationml.tags+xml"/>
  <Override PartName="/ppt/notesSlides/notesSlide29.xml" ContentType="application/vnd.openxmlformats-officedocument.presentationml.notesSlide+xml"/>
  <Override PartName="/ppt/tags/tag130.xml" ContentType="application/vnd.openxmlformats-officedocument.presentationml.tags+xml"/>
  <Override PartName="/ppt/notesSlides/notesSlide30.xml" ContentType="application/vnd.openxmlformats-officedocument.presentationml.notesSlide+xml"/>
  <Override PartName="/ppt/charts/chart21.xml" ContentType="application/vnd.openxmlformats-officedocument.drawingml.chart+xml"/>
  <Override PartName="/ppt/notesSlides/notesSlide31.xml" ContentType="application/vnd.openxmlformats-officedocument.presentationml.notesSlide+xml"/>
  <Override PartName="/ppt/charts/chart22.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2.xml" ContentType="application/vnd.openxmlformats-officedocument.presentationml.notesSlide+xml"/>
  <Override PartName="/ppt/charts/chart23.xml" ContentType="application/vnd.openxmlformats-officedocument.drawingml.chart+xml"/>
  <Override PartName="/ppt/tags/tag131.xml" ContentType="application/vnd.openxmlformats-officedocument.presentationml.tags+xml"/>
  <Override PartName="/ppt/notesSlides/notesSlide33.xml" ContentType="application/vnd.openxmlformats-officedocument.presentationml.notesSlide+xml"/>
  <Override PartName="/ppt/tags/tag132.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4.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33.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34.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25.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35.xml" ContentType="application/vnd.openxmlformats-officedocument.presentationml.tags+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960" r:id="rId2"/>
    <p:sldMasterId id="2147483991" r:id="rId3"/>
    <p:sldMasterId id="2147484020" r:id="rId4"/>
  </p:sldMasterIdLst>
  <p:notesMasterIdLst>
    <p:notesMasterId r:id="rId53"/>
  </p:notesMasterIdLst>
  <p:handoutMasterIdLst>
    <p:handoutMasterId r:id="rId54"/>
  </p:handoutMasterIdLst>
  <p:sldIdLst>
    <p:sldId id="299" r:id="rId5"/>
    <p:sldId id="3095" r:id="rId6"/>
    <p:sldId id="4863" r:id="rId7"/>
    <p:sldId id="4834" r:id="rId8"/>
    <p:sldId id="4835" r:id="rId9"/>
    <p:sldId id="4836" r:id="rId10"/>
    <p:sldId id="4847" r:id="rId11"/>
    <p:sldId id="2147376979" r:id="rId12"/>
    <p:sldId id="2147376128" r:id="rId13"/>
    <p:sldId id="4648" r:id="rId14"/>
    <p:sldId id="758" r:id="rId15"/>
    <p:sldId id="2147376883" r:id="rId16"/>
    <p:sldId id="2147376885" r:id="rId17"/>
    <p:sldId id="4837" r:id="rId18"/>
    <p:sldId id="4848" r:id="rId19"/>
    <p:sldId id="294" r:id="rId20"/>
    <p:sldId id="399" r:id="rId21"/>
    <p:sldId id="2147376336" r:id="rId22"/>
    <p:sldId id="2147376361" r:id="rId23"/>
    <p:sldId id="4838" r:id="rId24"/>
    <p:sldId id="4849" r:id="rId25"/>
    <p:sldId id="2147376328" r:id="rId26"/>
    <p:sldId id="2147376949" r:id="rId27"/>
    <p:sldId id="2147377062" r:id="rId28"/>
    <p:sldId id="282" r:id="rId29"/>
    <p:sldId id="4840" r:id="rId30"/>
    <p:sldId id="4851" r:id="rId31"/>
    <p:sldId id="4831" r:id="rId32"/>
    <p:sldId id="2147376980" r:id="rId33"/>
    <p:sldId id="2147376981" r:id="rId34"/>
    <p:sldId id="2147377061" r:id="rId35"/>
    <p:sldId id="2147377135" r:id="rId36"/>
    <p:sldId id="4841" r:id="rId37"/>
    <p:sldId id="4842" r:id="rId38"/>
    <p:sldId id="4855" r:id="rId39"/>
    <p:sldId id="4857" r:id="rId40"/>
    <p:sldId id="4625" r:id="rId41"/>
    <p:sldId id="4632" r:id="rId42"/>
    <p:sldId id="2147376362" r:id="rId43"/>
    <p:sldId id="2147376363" r:id="rId44"/>
    <p:sldId id="4843" r:id="rId45"/>
    <p:sldId id="4852" r:id="rId46"/>
    <p:sldId id="320" r:id="rId47"/>
    <p:sldId id="2147376287" r:id="rId48"/>
    <p:sldId id="2147376298" r:id="rId49"/>
    <p:sldId id="2147376222" r:id="rId50"/>
    <p:sldId id="2147376366" r:id="rId51"/>
    <p:sldId id="324" r:id="rId52"/>
  </p:sldIdLst>
  <p:sldSz cx="12192000" cy="6858000"/>
  <p:notesSz cx="6889750" cy="10021888"/>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V's Ultimate Nickable Charts" id="{B5D0118F-5E82-4AC1-BE1A-F37055EA3200}">
          <p14:sldIdLst>
            <p14:sldId id="299"/>
            <p14:sldId id="3095"/>
            <p14:sldId id="4863"/>
            <p14:sldId id="4834"/>
          </p14:sldIdLst>
        </p14:section>
        <p14:section name="1. TV viewing: The Facts" id="{08D79445-6426-4072-A0E5-6D119D94A2DB}">
          <p14:sldIdLst>
            <p14:sldId id="4835"/>
            <p14:sldId id="4836"/>
            <p14:sldId id="4847"/>
            <p14:sldId id="2147376979"/>
            <p14:sldId id="2147376128"/>
            <p14:sldId id="4648"/>
            <p14:sldId id="758"/>
            <p14:sldId id="2147376883"/>
            <p14:sldId id="2147376885"/>
          </p14:sldIdLst>
        </p14:section>
        <p14:section name="2. TV is a trusted &amp; safe environment for brands" id="{D7BB4210-7D0F-4FF4-B754-28ED7FD97A86}">
          <p14:sldIdLst>
            <p14:sldId id="4837"/>
            <p14:sldId id="4848"/>
            <p14:sldId id="294"/>
            <p14:sldId id="399"/>
            <p14:sldId id="2147376336"/>
            <p14:sldId id="2147376361"/>
          </p14:sldIdLst>
        </p14:section>
        <p14:section name="3. TV: the most effective advertising" id="{F46887E0-BBE6-4394-8E9F-9DE0441B0A9B}">
          <p14:sldIdLst>
            <p14:sldId id="4838"/>
            <p14:sldId id="4849"/>
            <p14:sldId id="2147376328"/>
            <p14:sldId id="2147376949"/>
            <p14:sldId id="2147377062"/>
            <p14:sldId id="282"/>
          </p14:sldIdLst>
        </p14:section>
        <p14:section name="4. TV unbeatable scale and reach" id="{452F95AA-840D-42A9-ADED-67643C749C22}">
          <p14:sldIdLst>
            <p14:sldId id="4840"/>
            <p14:sldId id="4851"/>
            <p14:sldId id="4831"/>
            <p14:sldId id="2147376980"/>
            <p14:sldId id="2147376981"/>
            <p14:sldId id="2147377061"/>
            <p14:sldId id="2147377135"/>
            <p14:sldId id="4841"/>
          </p14:sldIdLst>
        </p14:section>
        <p14:section name="5. TV is the emotional medium" id="{BA1CF611-F948-40E8-B713-54B5B755D663}">
          <p14:sldIdLst>
            <p14:sldId id="4842"/>
            <p14:sldId id="4855"/>
            <p14:sldId id="4857"/>
            <p14:sldId id="4625"/>
            <p14:sldId id="4632"/>
            <p14:sldId id="2147376362"/>
            <p14:sldId id="2147376363"/>
          </p14:sldIdLst>
        </p14:section>
        <p14:section name="6. TV is great value" id="{B729FB50-BDFB-4A97-9887-EC38721575B0}">
          <p14:sldIdLst>
            <p14:sldId id="4843"/>
            <p14:sldId id="4852"/>
            <p14:sldId id="320"/>
            <p14:sldId id="2147376287"/>
            <p14:sldId id="2147376298"/>
            <p14:sldId id="2147376222"/>
            <p14:sldId id="2147376366"/>
            <p14:sldId id="324"/>
          </p14:sldIdLst>
        </p14:section>
      </p14:sectionLst>
    </p:ext>
    <p:ext uri="{EFAFB233-063F-42B5-8137-9DF3F51BA10A}">
      <p15:sldGuideLst xmlns:p15="http://schemas.microsoft.com/office/powerpoint/2012/main">
        <p15:guide id="2" pos="3840" userDrawn="1">
          <p15:clr>
            <a:srgbClr val="A4A3A4"/>
          </p15:clr>
        </p15:guide>
        <p15:guide id="3" orient="horz" pos="278" userDrawn="1">
          <p15:clr>
            <a:srgbClr val="A4A3A4"/>
          </p15:clr>
        </p15:guide>
        <p15:guide id="4" orient="horz" pos="3430" userDrawn="1">
          <p15:clr>
            <a:srgbClr val="A4A3A4"/>
          </p15:clr>
        </p15:guide>
        <p15:guide id="5" orient="horz" pos="3475" userDrawn="1">
          <p15:clr>
            <a:srgbClr val="A4A3A4"/>
          </p15:clr>
        </p15:guide>
        <p15:guide id="6" orient="horz" pos="2976" userDrawn="1">
          <p15:clr>
            <a:srgbClr val="A4A3A4"/>
          </p15:clr>
        </p15:guide>
        <p15:guide id="7" orient="horz" pos="107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ca Webber" initials="DW" lastIdx="1" clrIdx="0">
    <p:extLst>
      <p:ext uri="{19B8F6BF-5375-455C-9EA6-DF929625EA0E}">
        <p15:presenceInfo xmlns:p15="http://schemas.microsoft.com/office/powerpoint/2012/main" userId="S::danica.webber@thinkbox.tv::f9f86f5a-c997-4a12-9683-9d18c70ea3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2D43"/>
    <a:srgbClr val="FFFFFF"/>
    <a:srgbClr val="E10514"/>
    <a:srgbClr val="A1EDFC"/>
    <a:srgbClr val="EB7305"/>
    <a:srgbClr val="00A2D5"/>
    <a:srgbClr val="FF3F9F"/>
    <a:srgbClr val="95D155"/>
    <a:srgbClr val="00B050"/>
    <a:srgbClr val="0065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1" autoAdjust="0"/>
    <p:restoredTop sz="84758" autoAdjust="0"/>
  </p:normalViewPr>
  <p:slideViewPr>
    <p:cSldViewPr snapToGrid="0" showGuides="1">
      <p:cViewPr varScale="1">
        <p:scale>
          <a:sx n="94" d="100"/>
          <a:sy n="94" d="100"/>
        </p:scale>
        <p:origin x="1278" y="78"/>
      </p:cViewPr>
      <p:guideLst>
        <p:guide pos="3840"/>
        <p:guide orient="horz" pos="278"/>
        <p:guide orient="horz" pos="3430"/>
        <p:guide orient="horz" pos="3475"/>
        <p:guide orient="horz" pos="2976"/>
        <p:guide orient="horz" pos="1071"/>
      </p:guideLst>
    </p:cSldViewPr>
  </p:slideViewPr>
  <p:outlineViewPr>
    <p:cViewPr>
      <p:scale>
        <a:sx n="33" d="100"/>
        <a:sy n="33" d="100"/>
      </p:scale>
      <p:origin x="0" y="-16800"/>
    </p:cViewPr>
  </p:outlineViewPr>
  <p:notesTextViewPr>
    <p:cViewPr>
      <p:scale>
        <a:sx n="3" d="2"/>
        <a:sy n="3" d="2"/>
      </p:scale>
      <p:origin x="0" y="0"/>
    </p:cViewPr>
  </p:notesTextViewPr>
  <p:sorterViewPr>
    <p:cViewPr varScale="1">
      <p:scale>
        <a:sx n="1" d="1"/>
        <a:sy n="1" d="1"/>
      </p:scale>
      <p:origin x="0" y="-8616"/>
    </p:cViewPr>
  </p:sorterViewPr>
  <p:notesViewPr>
    <p:cSldViewPr snapToGrid="0" showGuides="1">
      <p:cViewPr varScale="1">
        <p:scale>
          <a:sx n="82" d="100"/>
          <a:sy n="82" d="100"/>
        </p:scale>
        <p:origin x="3874"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gs" Target="tags/tag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7.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8.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9.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0.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1.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2.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3.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4.xml"/><Relationship Id="rId1" Type="http://schemas.microsoft.com/office/2011/relationships/chartStyle" Target="style4.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6.xml"/><Relationship Id="rId1" Type="http://schemas.microsoft.com/office/2011/relationships/chartStyle" Target="style6.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7.xml"/><Relationship Id="rId1" Type="http://schemas.microsoft.com/office/2011/relationships/chartStyle" Target="style7.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microsoft.com/office/2011/relationships/chartColorStyle" Target="colors8.xml"/><Relationship Id="rId1" Type="http://schemas.microsoft.com/office/2011/relationships/chartStyle" Target="style8.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oleObject" Target="NULL" TargetMode="External"/><Relationship Id="rId4" Type="http://schemas.openxmlformats.org/officeDocument/2006/relationships/image" Target="../media/image52.png"/><Relationship Id="rId9" Type="http://schemas.openxmlformats.org/officeDocument/2006/relationships/image" Target="../media/image57.png"/></Relationships>
</file>

<file path=ppt/charts/_rels/chart2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oleObject" Target="NULL" TargetMode="External"/><Relationship Id="rId2" Type="http://schemas.openxmlformats.org/officeDocument/2006/relationships/image" Target="../media/image59.png"/><Relationship Id="rId1" Type="http://schemas.openxmlformats.org/officeDocument/2006/relationships/image" Target="../media/image58.png"/><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9.xml"/><Relationship Id="rId1" Type="http://schemas.microsoft.com/office/2011/relationships/chartStyle" Target="style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3884177097342185E-2"/>
          <c:y val="0.12833241713494584"/>
          <c:w val="0.75793881334981461"/>
          <c:h val="0.7612789111491165"/>
        </c:manualLayout>
      </c:layout>
      <c:areaChart>
        <c:grouping val="stacked"/>
        <c:varyColors val="0"/>
        <c:ser>
          <c:idx val="0"/>
          <c:order val="0"/>
          <c:tx>
            <c:strRef>
              <c:f>Sheet1!$B$1</c:f>
              <c:strCache>
                <c:ptCount val="1"/>
                <c:pt idx="0">
                  <c:v>Broadcaster TV + SVOD</c:v>
                </c:pt>
              </c:strCache>
            </c:strRef>
          </c:tx>
          <c:spPr>
            <a:ln w="25400">
              <a:noFill/>
            </a:ln>
          </c:spPr>
          <c:val>
            <c:numRef>
              <c:f>Sheet1!$B$2:$B$11</c:f>
              <c:numCache>
                <c:formatCode>[$-F400]h:mm:ss\ AM/PM</c:formatCode>
                <c:ptCount val="10"/>
                <c:pt idx="0">
                  <c:v>0.15717916666666668</c:v>
                </c:pt>
                <c:pt idx="1">
                  <c:v>0.16522500000000001</c:v>
                </c:pt>
                <c:pt idx="2">
                  <c:v>0.17097916666666665</c:v>
                </c:pt>
                <c:pt idx="3">
                  <c:v>0.16526250000000001</c:v>
                </c:pt>
                <c:pt idx="4">
                  <c:v>0.15857083333333333</c:v>
                </c:pt>
                <c:pt idx="5">
                  <c:v>0.17637916666666667</c:v>
                </c:pt>
                <c:pt idx="6">
                  <c:v>0.18126250000000002</c:v>
                </c:pt>
                <c:pt idx="7">
                  <c:v>0.16277083333333331</c:v>
                </c:pt>
                <c:pt idx="8">
                  <c:v>0.15994166666666668</c:v>
                </c:pt>
                <c:pt idx="9">
                  <c:v>0.15087916666666668</c:v>
                </c:pt>
              </c:numCache>
            </c:numRef>
          </c:val>
          <c:extLst>
            <c:ext xmlns:c16="http://schemas.microsoft.com/office/drawing/2014/chart" uri="{C3380CC4-5D6E-409C-BE32-E72D297353CC}">
              <c16:uniqueId val="{00000000-830E-44DE-945F-6BA4C407A199}"/>
            </c:ext>
          </c:extLst>
        </c:ser>
        <c:ser>
          <c:idx val="2"/>
          <c:order val="1"/>
          <c:tx>
            <c:strRef>
              <c:f>Sheet1!$C$1</c:f>
              <c:strCache>
                <c:ptCount val="1"/>
                <c:pt idx="0">
                  <c:v>DVD</c:v>
                </c:pt>
              </c:strCache>
            </c:strRef>
          </c:tx>
          <c:cat>
            <c:numRef>
              <c:f>Sheet1!$A$2:$A$11</c:f>
              <c:numCache>
                <c:formatCode>General</c:formatCode>
                <c:ptCount val="10"/>
                <c:pt idx="0">
                  <c:v>2015</c:v>
                </c:pt>
                <c:pt idx="1">
                  <c:v>2016</c:v>
                </c:pt>
                <c:pt idx="2">
                  <c:v>2017</c:v>
                </c:pt>
                <c:pt idx="3">
                  <c:v>2018</c:v>
                </c:pt>
                <c:pt idx="4">
                  <c:v>2019</c:v>
                </c:pt>
                <c:pt idx="5">
                  <c:v>2020</c:v>
                </c:pt>
                <c:pt idx="6">
                  <c:v>2021</c:v>
                </c:pt>
                <c:pt idx="7" formatCode="0">
                  <c:v>2022</c:v>
                </c:pt>
                <c:pt idx="8" formatCode="0">
                  <c:v>2023</c:v>
                </c:pt>
                <c:pt idx="9" formatCode="0">
                  <c:v>2024</c:v>
                </c:pt>
              </c:numCache>
            </c:numRef>
          </c:cat>
          <c:val>
            <c:numRef>
              <c:f>Sheet1!$C$2:$C$11</c:f>
              <c:numCache>
                <c:formatCode>[$-F400]h:mm:ss\ AM/PM</c:formatCode>
                <c:ptCount val="10"/>
                <c:pt idx="0">
                  <c:v>5.3458333333333326E-3</c:v>
                </c:pt>
                <c:pt idx="1">
                  <c:v>5.6250000000000007E-3</c:v>
                </c:pt>
                <c:pt idx="2">
                  <c:v>5.0750000000000005E-3</c:v>
                </c:pt>
                <c:pt idx="3">
                  <c:v>4.8958333333333336E-3</c:v>
                </c:pt>
                <c:pt idx="4">
                  <c:v>3.8916666666666665E-3</c:v>
                </c:pt>
                <c:pt idx="5">
                  <c:v>4.2166666666666663E-3</c:v>
                </c:pt>
                <c:pt idx="6">
                  <c:v>3.1041666666666665E-3</c:v>
                </c:pt>
                <c:pt idx="7">
                  <c:v>1.7166666666666667E-3</c:v>
                </c:pt>
                <c:pt idx="8">
                  <c:v>1.8166666666666667E-3</c:v>
                </c:pt>
                <c:pt idx="9">
                  <c:v>1.5833333333333333E-3</c:v>
                </c:pt>
              </c:numCache>
            </c:numRef>
          </c:val>
          <c:extLst>
            <c:ext xmlns:c16="http://schemas.microsoft.com/office/drawing/2014/chart" uri="{C3380CC4-5D6E-409C-BE32-E72D297353CC}">
              <c16:uniqueId val="{00000002-B9F1-4DD2-864D-15C23E871B8F}"/>
            </c:ext>
          </c:extLst>
        </c:ser>
        <c:ser>
          <c:idx val="3"/>
          <c:order val="2"/>
          <c:tx>
            <c:strRef>
              <c:f>Sheet1!$D$1</c:f>
              <c:strCache>
                <c:ptCount val="1"/>
                <c:pt idx="0">
                  <c:v>Cinema</c:v>
                </c:pt>
              </c:strCache>
            </c:strRef>
          </c:tx>
          <c:spPr>
            <a:solidFill>
              <a:srgbClr val="18FF72"/>
            </a:solidFill>
          </c:spPr>
          <c:cat>
            <c:numRef>
              <c:f>Sheet1!$A$2:$A$11</c:f>
              <c:numCache>
                <c:formatCode>General</c:formatCode>
                <c:ptCount val="10"/>
                <c:pt idx="0">
                  <c:v>2015</c:v>
                </c:pt>
                <c:pt idx="1">
                  <c:v>2016</c:v>
                </c:pt>
                <c:pt idx="2">
                  <c:v>2017</c:v>
                </c:pt>
                <c:pt idx="3">
                  <c:v>2018</c:v>
                </c:pt>
                <c:pt idx="4">
                  <c:v>2019</c:v>
                </c:pt>
                <c:pt idx="5">
                  <c:v>2020</c:v>
                </c:pt>
                <c:pt idx="6">
                  <c:v>2021</c:v>
                </c:pt>
                <c:pt idx="7" formatCode="0">
                  <c:v>2022</c:v>
                </c:pt>
                <c:pt idx="8" formatCode="0">
                  <c:v>2023</c:v>
                </c:pt>
                <c:pt idx="9" formatCode="0">
                  <c:v>2024</c:v>
                </c:pt>
              </c:numCache>
            </c:numRef>
          </c:cat>
          <c:val>
            <c:numRef>
              <c:f>Sheet1!$D$2:$D$11</c:f>
              <c:numCache>
                <c:formatCode>[$-F400]h:mm:ss\ AM/PM</c:formatCode>
                <c:ptCount val="10"/>
                <c:pt idx="0">
                  <c:v>1.2708333333333335E-3</c:v>
                </c:pt>
                <c:pt idx="1">
                  <c:v>1.4541666666666665E-3</c:v>
                </c:pt>
                <c:pt idx="2">
                  <c:v>1.5458333333333333E-3</c:v>
                </c:pt>
                <c:pt idx="3">
                  <c:v>1.4875000000000003E-3</c:v>
                </c:pt>
                <c:pt idx="4">
                  <c:v>1.2875E-3</c:v>
                </c:pt>
                <c:pt idx="5">
                  <c:v>2.541666666666667E-4</c:v>
                </c:pt>
                <c:pt idx="6">
                  <c:v>1.2499999999999999E-5</c:v>
                </c:pt>
                <c:pt idx="7">
                  <c:v>1.2499999999999998E-3</c:v>
                </c:pt>
                <c:pt idx="8">
                  <c:v>9.8333333333333324E-4</c:v>
                </c:pt>
                <c:pt idx="9">
                  <c:v>1.3791666666666666E-3</c:v>
                </c:pt>
              </c:numCache>
            </c:numRef>
          </c:val>
          <c:extLst>
            <c:ext xmlns:c16="http://schemas.microsoft.com/office/drawing/2014/chart" uri="{C3380CC4-5D6E-409C-BE32-E72D297353CC}">
              <c16:uniqueId val="{00000003-B9F1-4DD2-864D-15C23E871B8F}"/>
            </c:ext>
          </c:extLst>
        </c:ser>
        <c:ser>
          <c:idx val="4"/>
          <c:order val="3"/>
          <c:tx>
            <c:strRef>
              <c:f>Sheet1!$E$1</c:f>
              <c:strCache>
                <c:ptCount val="1"/>
                <c:pt idx="0">
                  <c:v>Other online video</c:v>
                </c:pt>
              </c:strCache>
            </c:strRef>
          </c:tx>
          <c:spPr>
            <a:solidFill>
              <a:srgbClr val="004F87"/>
            </a:solidFill>
            <a:ln>
              <a:noFill/>
            </a:ln>
          </c:spPr>
          <c:cat>
            <c:numRef>
              <c:f>Sheet1!$A$2:$A$11</c:f>
              <c:numCache>
                <c:formatCode>General</c:formatCode>
                <c:ptCount val="10"/>
                <c:pt idx="0">
                  <c:v>2015</c:v>
                </c:pt>
                <c:pt idx="1">
                  <c:v>2016</c:v>
                </c:pt>
                <c:pt idx="2">
                  <c:v>2017</c:v>
                </c:pt>
                <c:pt idx="3">
                  <c:v>2018</c:v>
                </c:pt>
                <c:pt idx="4">
                  <c:v>2019</c:v>
                </c:pt>
                <c:pt idx="5">
                  <c:v>2020</c:v>
                </c:pt>
                <c:pt idx="6">
                  <c:v>2021</c:v>
                </c:pt>
                <c:pt idx="7" formatCode="0">
                  <c:v>2022</c:v>
                </c:pt>
                <c:pt idx="8" formatCode="0">
                  <c:v>2023</c:v>
                </c:pt>
                <c:pt idx="9" formatCode="0">
                  <c:v>2024</c:v>
                </c:pt>
              </c:numCache>
            </c:numRef>
          </c:cat>
          <c:val>
            <c:numRef>
              <c:f>Sheet1!$E$2:$E$11</c:f>
              <c:numCache>
                <c:formatCode>[$-F400]h:mm:ss\ AM/PM</c:formatCode>
                <c:ptCount val="10"/>
                <c:pt idx="0">
                  <c:v>2.8625E-3</c:v>
                </c:pt>
                <c:pt idx="1">
                  <c:v>4.1749999999999999E-3</c:v>
                </c:pt>
                <c:pt idx="2">
                  <c:v>4.2791666666666664E-3</c:v>
                </c:pt>
                <c:pt idx="3">
                  <c:v>1.8541666666666667E-3</c:v>
                </c:pt>
                <c:pt idx="4">
                  <c:v>2.0416666666666665E-3</c:v>
                </c:pt>
                <c:pt idx="5">
                  <c:v>3.7916666666666667E-3</c:v>
                </c:pt>
                <c:pt idx="6">
                  <c:v>2.7333333333333337E-3</c:v>
                </c:pt>
                <c:pt idx="7">
                  <c:v>2.3395833333333333E-3</c:v>
                </c:pt>
                <c:pt idx="8">
                  <c:v>3.1291666666666668E-3</c:v>
                </c:pt>
                <c:pt idx="9">
                  <c:v>3.8958333333333336E-3</c:v>
                </c:pt>
              </c:numCache>
            </c:numRef>
          </c:val>
          <c:extLst>
            <c:ext xmlns:c16="http://schemas.microsoft.com/office/drawing/2014/chart" uri="{C3380CC4-5D6E-409C-BE32-E72D297353CC}">
              <c16:uniqueId val="{00000000-9075-4441-A94F-036DB1C8A320}"/>
            </c:ext>
          </c:extLst>
        </c:ser>
        <c:ser>
          <c:idx val="7"/>
          <c:order val="4"/>
          <c:tx>
            <c:strRef>
              <c:f>Sheet1!$F$1</c:f>
              <c:strCache>
                <c:ptCount val="1"/>
                <c:pt idx="0">
                  <c:v>YouTube</c:v>
                </c:pt>
              </c:strCache>
            </c:strRef>
          </c:tx>
          <c:spPr>
            <a:solidFill>
              <a:srgbClr val="39ACFF"/>
            </a:solidFill>
            <a:ln>
              <a:noFill/>
            </a:ln>
          </c:spPr>
          <c:cat>
            <c:numRef>
              <c:f>Sheet1!$A$2:$A$11</c:f>
              <c:numCache>
                <c:formatCode>General</c:formatCode>
                <c:ptCount val="10"/>
                <c:pt idx="0">
                  <c:v>2015</c:v>
                </c:pt>
                <c:pt idx="1">
                  <c:v>2016</c:v>
                </c:pt>
                <c:pt idx="2">
                  <c:v>2017</c:v>
                </c:pt>
                <c:pt idx="3">
                  <c:v>2018</c:v>
                </c:pt>
                <c:pt idx="4">
                  <c:v>2019</c:v>
                </c:pt>
                <c:pt idx="5">
                  <c:v>2020</c:v>
                </c:pt>
                <c:pt idx="6">
                  <c:v>2021</c:v>
                </c:pt>
                <c:pt idx="7" formatCode="0">
                  <c:v>2022</c:v>
                </c:pt>
                <c:pt idx="8" formatCode="0">
                  <c:v>2023</c:v>
                </c:pt>
                <c:pt idx="9" formatCode="0">
                  <c:v>2024</c:v>
                </c:pt>
              </c:numCache>
            </c:numRef>
          </c:cat>
          <c:val>
            <c:numRef>
              <c:f>Sheet1!$F$2:$F$11</c:f>
              <c:numCache>
                <c:formatCode>[$-F400]h:mm:ss\ AM/PM</c:formatCode>
                <c:ptCount val="10"/>
                <c:pt idx="0">
                  <c:v>4.5333333333333328E-3</c:v>
                </c:pt>
                <c:pt idx="1">
                  <c:v>5.5750000000000001E-3</c:v>
                </c:pt>
                <c:pt idx="2">
                  <c:v>9.0333333333333325E-3</c:v>
                </c:pt>
                <c:pt idx="3">
                  <c:v>1.11E-2</c:v>
                </c:pt>
                <c:pt idx="4">
                  <c:v>1.2749999999999999E-2</c:v>
                </c:pt>
                <c:pt idx="5">
                  <c:v>1.8095833333333332E-2</c:v>
                </c:pt>
                <c:pt idx="6">
                  <c:v>1.4195833333333333E-2</c:v>
                </c:pt>
                <c:pt idx="7">
                  <c:v>1.5424999999999999E-2</c:v>
                </c:pt>
                <c:pt idx="8">
                  <c:v>1.6445833333333333E-2</c:v>
                </c:pt>
                <c:pt idx="9">
                  <c:v>1.8308333333333333E-2</c:v>
                </c:pt>
              </c:numCache>
            </c:numRef>
          </c:val>
          <c:extLst>
            <c:ext xmlns:c16="http://schemas.microsoft.com/office/drawing/2014/chart" uri="{C3380CC4-5D6E-409C-BE32-E72D297353CC}">
              <c16:uniqueId val="{00000000-3422-4ED2-8C18-4E689444D11E}"/>
            </c:ext>
          </c:extLst>
        </c:ser>
        <c:ser>
          <c:idx val="5"/>
          <c:order val="5"/>
          <c:tx>
            <c:strRef>
              <c:f>Sheet1!$G$1</c:f>
              <c:strCache>
                <c:ptCount val="1"/>
                <c:pt idx="0">
                  <c:v>TikTok</c:v>
                </c:pt>
              </c:strCache>
            </c:strRef>
          </c:tx>
          <c:spPr>
            <a:solidFill>
              <a:srgbClr val="BAE2FF"/>
            </a:solidFill>
            <a:ln>
              <a:solidFill>
                <a:srgbClr val="BAE2FF"/>
              </a:solidFill>
            </a:ln>
          </c:spPr>
          <c:cat>
            <c:numRef>
              <c:f>Sheet1!$A$2:$A$11</c:f>
              <c:numCache>
                <c:formatCode>General</c:formatCode>
                <c:ptCount val="10"/>
                <c:pt idx="0">
                  <c:v>2015</c:v>
                </c:pt>
                <c:pt idx="1">
                  <c:v>2016</c:v>
                </c:pt>
                <c:pt idx="2">
                  <c:v>2017</c:v>
                </c:pt>
                <c:pt idx="3">
                  <c:v>2018</c:v>
                </c:pt>
                <c:pt idx="4">
                  <c:v>2019</c:v>
                </c:pt>
                <c:pt idx="5">
                  <c:v>2020</c:v>
                </c:pt>
                <c:pt idx="6">
                  <c:v>2021</c:v>
                </c:pt>
                <c:pt idx="7" formatCode="0">
                  <c:v>2022</c:v>
                </c:pt>
                <c:pt idx="8" formatCode="0">
                  <c:v>2023</c:v>
                </c:pt>
                <c:pt idx="9" formatCode="0">
                  <c:v>2024</c:v>
                </c:pt>
              </c:numCache>
            </c:numRef>
          </c:cat>
          <c:val>
            <c:numRef>
              <c:f>Sheet1!$G$2:$G$11</c:f>
              <c:numCache>
                <c:formatCode>[$-F400]h:mm:ss\ AM/PM</c:formatCode>
                <c:ptCount val="10"/>
                <c:pt idx="0">
                  <c:v>0</c:v>
                </c:pt>
                <c:pt idx="1">
                  <c:v>0</c:v>
                </c:pt>
                <c:pt idx="2">
                  <c:v>0</c:v>
                </c:pt>
                <c:pt idx="3">
                  <c:v>0</c:v>
                </c:pt>
                <c:pt idx="4">
                  <c:v>0</c:v>
                </c:pt>
                <c:pt idx="5">
                  <c:v>3.4833333333333335E-3</c:v>
                </c:pt>
                <c:pt idx="6">
                  <c:v>5.7041666666666673E-3</c:v>
                </c:pt>
                <c:pt idx="7">
                  <c:v>9.5750000000000002E-3</c:v>
                </c:pt>
                <c:pt idx="8">
                  <c:v>1.1279166666666667E-2</c:v>
                </c:pt>
                <c:pt idx="9">
                  <c:v>1.1250000000000001E-2</c:v>
                </c:pt>
              </c:numCache>
            </c:numRef>
          </c:val>
          <c:extLst>
            <c:ext xmlns:c16="http://schemas.microsoft.com/office/drawing/2014/chart" uri="{C3380CC4-5D6E-409C-BE32-E72D297353CC}">
              <c16:uniqueId val="{00000001-9075-4441-A94F-036DB1C8A320}"/>
            </c:ext>
          </c:extLst>
        </c:ser>
        <c:dLbls>
          <c:showLegendKey val="0"/>
          <c:showVal val="0"/>
          <c:showCatName val="0"/>
          <c:showSerName val="0"/>
          <c:showPercent val="0"/>
          <c:showBubbleSize val="0"/>
        </c:dLbls>
        <c:axId val="34584448"/>
        <c:axId val="34585984"/>
      </c:areaChart>
      <c:catAx>
        <c:axId val="34584448"/>
        <c:scaling>
          <c:orientation val="minMax"/>
        </c:scaling>
        <c:delete val="0"/>
        <c:axPos val="b"/>
        <c:numFmt formatCode="General" sourceLinked="1"/>
        <c:majorTickMark val="out"/>
        <c:minorTickMark val="none"/>
        <c:tickLblPos val="nextTo"/>
        <c:spPr>
          <a:ln>
            <a:noFill/>
          </a:ln>
        </c:spPr>
        <c:txPr>
          <a:bodyPr/>
          <a:lstStyle/>
          <a:p>
            <a:pPr>
              <a:defRPr sz="1200" b="0"/>
            </a:pPr>
            <a:endParaRPr lang="en-US"/>
          </a:p>
        </c:txPr>
        <c:crossAx val="34585984"/>
        <c:crosses val="autoZero"/>
        <c:auto val="1"/>
        <c:lblAlgn val="ctr"/>
        <c:lblOffset val="100"/>
        <c:noMultiLvlLbl val="0"/>
      </c:catAx>
      <c:valAx>
        <c:axId val="34585984"/>
        <c:scaling>
          <c:orientation val="minMax"/>
          <c:max val="0.22916300000000003"/>
        </c:scaling>
        <c:delete val="0"/>
        <c:axPos val="l"/>
        <c:numFmt formatCode="h:mm" sourceLinked="0"/>
        <c:majorTickMark val="out"/>
        <c:minorTickMark val="none"/>
        <c:tickLblPos val="nextTo"/>
        <c:spPr>
          <a:ln>
            <a:noFill/>
          </a:ln>
        </c:spPr>
        <c:txPr>
          <a:bodyPr/>
          <a:lstStyle/>
          <a:p>
            <a:pPr>
              <a:defRPr sz="1200" b="0"/>
            </a:pPr>
            <a:endParaRPr lang="en-US"/>
          </a:p>
        </c:txPr>
        <c:crossAx val="34584448"/>
        <c:crosses val="autoZero"/>
        <c:crossBetween val="midCat"/>
        <c:majorUnit val="2.0833000000000001E-2"/>
      </c:valAx>
    </c:plotArea>
    <c:legend>
      <c:legendPos val="r"/>
      <c:layout>
        <c:manualLayout>
          <c:xMode val="edge"/>
          <c:yMode val="edge"/>
          <c:x val="0.83269803255047381"/>
          <c:y val="0.26374627143922447"/>
          <c:w val="0.15858063796181843"/>
          <c:h val="0.50506245339299027"/>
        </c:manualLayout>
      </c:layout>
      <c:overlay val="0"/>
      <c:txPr>
        <a:bodyPr/>
        <a:lstStyle/>
        <a:p>
          <a:pPr>
            <a:defRPr sz="1200" b="0"/>
          </a:pPr>
          <a:endParaRPr lang="en-US"/>
        </a:p>
      </c:txPr>
    </c:legend>
    <c:plotVisOnly val="1"/>
    <c:dispBlanksAs val="zero"/>
    <c:showDLblsOverMax val="0"/>
  </c:chart>
  <c:spPr>
    <a:ln>
      <a:prstDash val="sysDash"/>
    </a:ln>
  </c:spPr>
  <c:txPr>
    <a:bodyPr/>
    <a:lstStyle/>
    <a:p>
      <a:pPr>
        <a:defRPr sz="12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Sheet1!$A$8</c:f>
              <c:strCache>
                <c:ptCount val="1"/>
                <c:pt idx="0">
                  <c:v>Social media sites such as Twitter or Facebook</c:v>
                </c:pt>
              </c:strCache>
            </c:strRef>
          </c:tx>
          <c:dPt>
            <c:idx val="0"/>
            <c:bubble3D val="0"/>
            <c:spPr>
              <a:solidFill>
                <a:sysClr val="window" lastClr="FFFFFF">
                  <a:lumMod val="50000"/>
                </a:sysClr>
              </a:solidFill>
            </c:spPr>
            <c:extLst>
              <c:ext xmlns:c16="http://schemas.microsoft.com/office/drawing/2014/chart" uri="{C3380CC4-5D6E-409C-BE32-E72D297353CC}">
                <c16:uniqueId val="{00000001-4E55-4228-8F6B-876AF989A6F3}"/>
              </c:ext>
            </c:extLst>
          </c:dPt>
          <c:dPt>
            <c:idx val="1"/>
            <c:bubble3D val="0"/>
            <c:spPr>
              <a:solidFill>
                <a:srgbClr val="DBDBDB"/>
              </a:solidFill>
            </c:spPr>
            <c:extLst>
              <c:ext xmlns:c16="http://schemas.microsoft.com/office/drawing/2014/chart" uri="{C3380CC4-5D6E-409C-BE32-E72D297353CC}">
                <c16:uniqueId val="{00000003-4E55-4228-8F6B-876AF989A6F3}"/>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E55-4228-8F6B-876AF989A6F3}"/>
                </c:ext>
              </c:extLst>
            </c:dLbl>
            <c:dLbl>
              <c:idx val="1"/>
              <c:delete val="1"/>
              <c:extLst>
                <c:ext xmlns:c15="http://schemas.microsoft.com/office/drawing/2012/chart" uri="{CE6537A1-D6FC-4f65-9D91-7224C49458BB}"/>
                <c:ext xmlns:c16="http://schemas.microsoft.com/office/drawing/2014/chart" uri="{C3380CC4-5D6E-409C-BE32-E72D297353CC}">
                  <c16:uniqueId val="{00000003-4E55-4228-8F6B-876AF989A6F3}"/>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Sheet1!$B$8:$C$8</c:f>
              <c:numCache>
                <c:formatCode>0%</c:formatCode>
                <c:ptCount val="2"/>
                <c:pt idx="0">
                  <c:v>0.06</c:v>
                </c:pt>
                <c:pt idx="1">
                  <c:v>0.94</c:v>
                </c:pt>
              </c:numCache>
            </c:numRef>
          </c:val>
          <c:extLst>
            <c:ext xmlns:c16="http://schemas.microsoft.com/office/drawing/2014/chart" uri="{C3380CC4-5D6E-409C-BE32-E72D297353CC}">
              <c16:uniqueId val="{00000004-4E55-4228-8F6B-876AF989A6F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Sheet1!$A$11</c:f>
              <c:strCache>
                <c:ptCount val="1"/>
                <c:pt idx="0">
                  <c:v>cinema</c:v>
                </c:pt>
              </c:strCache>
            </c:strRef>
          </c:tx>
          <c:dPt>
            <c:idx val="0"/>
            <c:bubble3D val="0"/>
            <c:spPr>
              <a:solidFill>
                <a:sysClr val="window" lastClr="FFFFFF">
                  <a:lumMod val="50000"/>
                </a:sysClr>
              </a:solidFill>
            </c:spPr>
            <c:extLst>
              <c:ext xmlns:c16="http://schemas.microsoft.com/office/drawing/2014/chart" uri="{C3380CC4-5D6E-409C-BE32-E72D297353CC}">
                <c16:uniqueId val="{00000001-E5D4-4D67-AF97-CC8B5354F32D}"/>
              </c:ext>
            </c:extLst>
          </c:dPt>
          <c:dPt>
            <c:idx val="1"/>
            <c:bubble3D val="0"/>
            <c:spPr>
              <a:solidFill>
                <a:srgbClr val="DBDBDB"/>
              </a:solidFill>
            </c:spPr>
            <c:extLst>
              <c:ext xmlns:c16="http://schemas.microsoft.com/office/drawing/2014/chart" uri="{C3380CC4-5D6E-409C-BE32-E72D297353CC}">
                <c16:uniqueId val="{00000003-E5D4-4D67-AF97-CC8B5354F32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5D4-4D67-AF97-CC8B5354F32D}"/>
                </c:ext>
              </c:extLst>
            </c:dLbl>
            <c:dLbl>
              <c:idx val="1"/>
              <c:delete val="1"/>
              <c:extLst>
                <c:ext xmlns:c15="http://schemas.microsoft.com/office/drawing/2012/chart" uri="{CE6537A1-D6FC-4f65-9D91-7224C49458BB}"/>
                <c:ext xmlns:c16="http://schemas.microsoft.com/office/drawing/2014/chart" uri="{C3380CC4-5D6E-409C-BE32-E72D297353CC}">
                  <c16:uniqueId val="{00000003-E5D4-4D67-AF97-CC8B5354F32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Sheet1!$B$11:$C$11</c:f>
              <c:numCache>
                <c:formatCode>0%</c:formatCode>
                <c:ptCount val="2"/>
                <c:pt idx="0">
                  <c:v>0.09</c:v>
                </c:pt>
                <c:pt idx="1">
                  <c:v>0.91</c:v>
                </c:pt>
              </c:numCache>
            </c:numRef>
          </c:val>
          <c:extLst>
            <c:ext xmlns:c16="http://schemas.microsoft.com/office/drawing/2014/chart" uri="{C3380CC4-5D6E-409C-BE32-E72D297353CC}">
              <c16:uniqueId val="{00000004-E5D4-4D67-AF97-CC8B5354F32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Sheet1!$A$10</c:f>
              <c:strCache>
                <c:ptCount val="1"/>
                <c:pt idx="0">
                  <c:v>YouTube</c:v>
                </c:pt>
              </c:strCache>
            </c:strRef>
          </c:tx>
          <c:dPt>
            <c:idx val="0"/>
            <c:bubble3D val="0"/>
            <c:spPr>
              <a:solidFill>
                <a:sysClr val="window" lastClr="FFFFFF">
                  <a:lumMod val="50000"/>
                </a:sysClr>
              </a:solidFill>
            </c:spPr>
            <c:extLst>
              <c:ext xmlns:c16="http://schemas.microsoft.com/office/drawing/2014/chart" uri="{C3380CC4-5D6E-409C-BE32-E72D297353CC}">
                <c16:uniqueId val="{00000001-BBFD-4DD3-8F83-5CED769A8486}"/>
              </c:ext>
            </c:extLst>
          </c:dPt>
          <c:dPt>
            <c:idx val="1"/>
            <c:bubble3D val="0"/>
            <c:spPr>
              <a:solidFill>
                <a:srgbClr val="DBDBDB"/>
              </a:solidFill>
            </c:spPr>
            <c:extLst>
              <c:ext xmlns:c16="http://schemas.microsoft.com/office/drawing/2014/chart" uri="{C3380CC4-5D6E-409C-BE32-E72D297353CC}">
                <c16:uniqueId val="{00000003-BBFD-4DD3-8F83-5CED769A8486}"/>
              </c:ext>
            </c:extLst>
          </c:dPt>
          <c:dLbls>
            <c:dLbl>
              <c:idx val="1"/>
              <c:delete val="1"/>
              <c:extLst>
                <c:ext xmlns:c15="http://schemas.microsoft.com/office/drawing/2012/chart" uri="{CE6537A1-D6FC-4f65-9D91-7224C49458BB}"/>
                <c:ext xmlns:c16="http://schemas.microsoft.com/office/drawing/2014/chart" uri="{C3380CC4-5D6E-409C-BE32-E72D297353CC}">
                  <c16:uniqueId val="{00000003-BBFD-4DD3-8F83-5CED769A8486}"/>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Sheet1!$B$10:$C$10</c:f>
              <c:numCache>
                <c:formatCode>0%</c:formatCode>
                <c:ptCount val="2"/>
                <c:pt idx="0">
                  <c:v>0.04</c:v>
                </c:pt>
                <c:pt idx="1">
                  <c:v>0.96</c:v>
                </c:pt>
              </c:numCache>
            </c:numRef>
          </c:val>
          <c:extLst>
            <c:ext xmlns:c16="http://schemas.microsoft.com/office/drawing/2014/chart" uri="{C3380CC4-5D6E-409C-BE32-E72D297353CC}">
              <c16:uniqueId val="{00000004-BBFD-4DD3-8F83-5CED769A848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Sheet1!$A$7</c:f>
              <c:strCache>
                <c:ptCount val="1"/>
                <c:pt idx="0">
                  <c:v>Online search pages such as Google or Bing</c:v>
                </c:pt>
              </c:strCache>
            </c:strRef>
          </c:tx>
          <c:dPt>
            <c:idx val="0"/>
            <c:bubble3D val="0"/>
            <c:spPr>
              <a:solidFill>
                <a:sysClr val="window" lastClr="FFFFFF">
                  <a:lumMod val="50000"/>
                </a:sysClr>
              </a:solidFill>
            </c:spPr>
            <c:extLst>
              <c:ext xmlns:c16="http://schemas.microsoft.com/office/drawing/2014/chart" uri="{C3380CC4-5D6E-409C-BE32-E72D297353CC}">
                <c16:uniqueId val="{00000001-0431-4FC0-B2DD-5C6A04B88B2B}"/>
              </c:ext>
            </c:extLst>
          </c:dPt>
          <c:dPt>
            <c:idx val="1"/>
            <c:bubble3D val="0"/>
            <c:spPr>
              <a:solidFill>
                <a:srgbClr val="DBDBDB"/>
              </a:solidFill>
            </c:spPr>
            <c:extLst>
              <c:ext xmlns:c16="http://schemas.microsoft.com/office/drawing/2014/chart" uri="{C3380CC4-5D6E-409C-BE32-E72D297353CC}">
                <c16:uniqueId val="{00000003-0431-4FC0-B2DD-5C6A04B88B2B}"/>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431-4FC0-B2DD-5C6A04B88B2B}"/>
                </c:ext>
              </c:extLst>
            </c:dLbl>
            <c:dLbl>
              <c:idx val="1"/>
              <c:delete val="1"/>
              <c:extLst>
                <c:ext xmlns:c15="http://schemas.microsoft.com/office/drawing/2012/chart" uri="{CE6537A1-D6FC-4f65-9D91-7224C49458BB}"/>
                <c:ext xmlns:c16="http://schemas.microsoft.com/office/drawing/2014/chart" uri="{C3380CC4-5D6E-409C-BE32-E72D297353CC}">
                  <c16:uniqueId val="{00000003-0431-4FC0-B2DD-5C6A04B88B2B}"/>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Sheet1!$B$7:$C$7</c:f>
              <c:numCache>
                <c:formatCode>0%</c:formatCode>
                <c:ptCount val="2"/>
                <c:pt idx="0">
                  <c:v>0.11</c:v>
                </c:pt>
                <c:pt idx="1">
                  <c:v>0.89</c:v>
                </c:pt>
              </c:numCache>
            </c:numRef>
          </c:val>
          <c:extLst>
            <c:ext xmlns:c16="http://schemas.microsoft.com/office/drawing/2014/chart" uri="{C3380CC4-5D6E-409C-BE32-E72D297353CC}">
              <c16:uniqueId val="{00000004-0431-4FC0-B2DD-5C6A04B88B2B}"/>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Sheet1!$A$9</c:f>
              <c:strCache>
                <c:ptCount val="1"/>
                <c:pt idx="0">
                  <c:v>Outdoor posters / billboards</c:v>
                </c:pt>
              </c:strCache>
            </c:strRef>
          </c:tx>
          <c:dPt>
            <c:idx val="0"/>
            <c:bubble3D val="0"/>
            <c:spPr>
              <a:solidFill>
                <a:sysClr val="window" lastClr="FFFFFF">
                  <a:lumMod val="50000"/>
                </a:sysClr>
              </a:solidFill>
            </c:spPr>
            <c:extLst>
              <c:ext xmlns:c16="http://schemas.microsoft.com/office/drawing/2014/chart" uri="{C3380CC4-5D6E-409C-BE32-E72D297353CC}">
                <c16:uniqueId val="{00000001-6F03-4E1B-9414-C3BF4357959E}"/>
              </c:ext>
            </c:extLst>
          </c:dPt>
          <c:dPt>
            <c:idx val="1"/>
            <c:bubble3D val="0"/>
            <c:spPr>
              <a:solidFill>
                <a:srgbClr val="DBDBDB"/>
              </a:solidFill>
            </c:spPr>
            <c:extLst>
              <c:ext xmlns:c16="http://schemas.microsoft.com/office/drawing/2014/chart" uri="{C3380CC4-5D6E-409C-BE32-E72D297353CC}">
                <c16:uniqueId val="{00000003-6F03-4E1B-9414-C3BF4357959E}"/>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F03-4E1B-9414-C3BF4357959E}"/>
                </c:ext>
              </c:extLst>
            </c:dLbl>
            <c:dLbl>
              <c:idx val="1"/>
              <c:delete val="1"/>
              <c:extLst>
                <c:ext xmlns:c15="http://schemas.microsoft.com/office/drawing/2012/chart" uri="{CE6537A1-D6FC-4f65-9D91-7224C49458BB}"/>
                <c:ext xmlns:c16="http://schemas.microsoft.com/office/drawing/2014/chart" uri="{C3380CC4-5D6E-409C-BE32-E72D297353CC}">
                  <c16:uniqueId val="{00000003-6F03-4E1B-9414-C3BF4357959E}"/>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Sheet1!$B$9:$C$9</c:f>
              <c:numCache>
                <c:formatCode>0%</c:formatCode>
                <c:ptCount val="2"/>
                <c:pt idx="0">
                  <c:v>0.06</c:v>
                </c:pt>
                <c:pt idx="1">
                  <c:v>0.94</c:v>
                </c:pt>
              </c:numCache>
            </c:numRef>
          </c:val>
          <c:extLst>
            <c:ext xmlns:c16="http://schemas.microsoft.com/office/drawing/2014/chart" uri="{C3380CC4-5D6E-409C-BE32-E72D297353CC}">
              <c16:uniqueId val="{00000004-6F03-4E1B-9414-C3BF4357959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Sheet1!$A$12</c:f>
              <c:strCache>
                <c:ptCount val="1"/>
                <c:pt idx="0">
                  <c:v>direct mail</c:v>
                </c:pt>
              </c:strCache>
            </c:strRef>
          </c:tx>
          <c:dPt>
            <c:idx val="0"/>
            <c:bubble3D val="0"/>
            <c:spPr>
              <a:solidFill>
                <a:sysClr val="window" lastClr="FFFFFF">
                  <a:lumMod val="50000"/>
                </a:sysClr>
              </a:solidFill>
            </c:spPr>
            <c:extLst>
              <c:ext xmlns:c16="http://schemas.microsoft.com/office/drawing/2014/chart" uri="{C3380CC4-5D6E-409C-BE32-E72D297353CC}">
                <c16:uniqueId val="{00000001-C15A-4399-8187-D60369BEA47D}"/>
              </c:ext>
            </c:extLst>
          </c:dPt>
          <c:dPt>
            <c:idx val="1"/>
            <c:bubble3D val="0"/>
            <c:spPr>
              <a:solidFill>
                <a:srgbClr val="DBDBDB"/>
              </a:solidFill>
            </c:spPr>
            <c:extLst>
              <c:ext xmlns:c16="http://schemas.microsoft.com/office/drawing/2014/chart" uri="{C3380CC4-5D6E-409C-BE32-E72D297353CC}">
                <c16:uniqueId val="{00000003-C15A-4399-8187-D60369BEA47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15A-4399-8187-D60369BEA47D}"/>
                </c:ext>
              </c:extLst>
            </c:dLbl>
            <c:dLbl>
              <c:idx val="1"/>
              <c:delete val="1"/>
              <c:extLst>
                <c:ext xmlns:c15="http://schemas.microsoft.com/office/drawing/2012/chart" uri="{CE6537A1-D6FC-4f65-9D91-7224C49458BB}"/>
                <c:ext xmlns:c16="http://schemas.microsoft.com/office/drawing/2014/chart" uri="{C3380CC4-5D6E-409C-BE32-E72D297353CC}">
                  <c16:uniqueId val="{00000003-C15A-4399-8187-D60369BEA47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Sheet1!$B$12:$C$12</c:f>
              <c:numCache>
                <c:formatCode>0%</c:formatCode>
                <c:ptCount val="2"/>
                <c:pt idx="0">
                  <c:v>0.06</c:v>
                </c:pt>
                <c:pt idx="1">
                  <c:v>0.94</c:v>
                </c:pt>
              </c:numCache>
            </c:numRef>
          </c:val>
          <c:extLst>
            <c:ext xmlns:c16="http://schemas.microsoft.com/office/drawing/2014/chart" uri="{C3380CC4-5D6E-409C-BE32-E72D297353CC}">
              <c16:uniqueId val="{00000004-C15A-4399-8187-D60369BEA47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Sheet1!$A$6</c:f>
              <c:strCache>
                <c:ptCount val="1"/>
                <c:pt idx="0">
                  <c:v>Websites</c:v>
                </c:pt>
              </c:strCache>
            </c:strRef>
          </c:tx>
          <c:dPt>
            <c:idx val="0"/>
            <c:bubble3D val="0"/>
            <c:spPr>
              <a:solidFill>
                <a:sysClr val="window" lastClr="FFFFFF">
                  <a:lumMod val="50000"/>
                </a:sysClr>
              </a:solidFill>
            </c:spPr>
            <c:extLst>
              <c:ext xmlns:c16="http://schemas.microsoft.com/office/drawing/2014/chart" uri="{C3380CC4-5D6E-409C-BE32-E72D297353CC}">
                <c16:uniqueId val="{00000001-5029-4785-8BC4-3EDD8676F9BA}"/>
              </c:ext>
            </c:extLst>
          </c:dPt>
          <c:dPt>
            <c:idx val="1"/>
            <c:bubble3D val="0"/>
            <c:spPr>
              <a:solidFill>
                <a:srgbClr val="DBDBDB"/>
              </a:solidFill>
            </c:spPr>
            <c:extLst>
              <c:ext xmlns:c16="http://schemas.microsoft.com/office/drawing/2014/chart" uri="{C3380CC4-5D6E-409C-BE32-E72D297353CC}">
                <c16:uniqueId val="{00000003-5029-4785-8BC4-3EDD8676F9BA}"/>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029-4785-8BC4-3EDD8676F9BA}"/>
                </c:ext>
              </c:extLst>
            </c:dLbl>
            <c:dLbl>
              <c:idx val="1"/>
              <c:delete val="1"/>
              <c:extLst>
                <c:ext xmlns:c15="http://schemas.microsoft.com/office/drawing/2012/chart" uri="{CE6537A1-D6FC-4f65-9D91-7224C49458BB}"/>
                <c:ext xmlns:c16="http://schemas.microsoft.com/office/drawing/2014/chart" uri="{C3380CC4-5D6E-409C-BE32-E72D297353CC}">
                  <c16:uniqueId val="{00000003-5029-4785-8BC4-3EDD8676F9BA}"/>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Sheet1!$B$6:$C$6</c:f>
              <c:numCache>
                <c:formatCode>0%</c:formatCode>
                <c:ptCount val="2"/>
                <c:pt idx="0">
                  <c:v>0.04</c:v>
                </c:pt>
                <c:pt idx="1">
                  <c:v>0.96</c:v>
                </c:pt>
              </c:numCache>
            </c:numRef>
          </c:val>
          <c:extLst>
            <c:ext xmlns:c16="http://schemas.microsoft.com/office/drawing/2014/chart" uri="{C3380CC4-5D6E-409C-BE32-E72D297353CC}">
              <c16:uniqueId val="{00000004-5029-4785-8BC4-3EDD8676F9B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711559139784941E-2"/>
          <c:y val="3.7474747474747473E-2"/>
          <c:w val="0.90304650537634412"/>
          <c:h val="0.87563484848484852"/>
        </c:manualLayout>
      </c:layout>
      <c:barChart>
        <c:barDir val="col"/>
        <c:grouping val="stacked"/>
        <c:varyColors val="0"/>
        <c:ser>
          <c:idx val="0"/>
          <c:order val="0"/>
          <c:tx>
            <c:strRef>
              <c:f>Sheet1!$B$1</c:f>
              <c:strCache>
                <c:ptCount val="1"/>
                <c:pt idx="0">
                  <c:v>pos</c:v>
                </c:pt>
              </c:strCache>
            </c:strRef>
          </c:tx>
          <c:spPr>
            <a:solidFill>
              <a:schemeClr val="accent1"/>
            </a:solidFill>
            <a:ln>
              <a:noFill/>
            </a:ln>
            <a:effectLst/>
          </c:spPr>
          <c:invertIfNegative val="0"/>
          <c:dPt>
            <c:idx val="0"/>
            <c:invertIfNegative val="0"/>
            <c:bubble3D val="0"/>
            <c:spPr>
              <a:solidFill>
                <a:srgbClr val="E30615"/>
              </a:solidFill>
              <a:ln>
                <a:noFill/>
              </a:ln>
              <a:effectLst/>
            </c:spPr>
            <c:extLst>
              <c:ext xmlns:c16="http://schemas.microsoft.com/office/drawing/2014/chart" uri="{C3380CC4-5D6E-409C-BE32-E72D297353CC}">
                <c16:uniqueId val="{00000004-8C1D-463F-84A5-D91B7B8361F0}"/>
              </c:ext>
            </c:extLst>
          </c:dPt>
          <c:dPt>
            <c:idx val="1"/>
            <c:invertIfNegative val="0"/>
            <c:bubble3D val="0"/>
            <c:spPr>
              <a:solidFill>
                <a:srgbClr val="372D87"/>
              </a:solidFill>
              <a:ln>
                <a:noFill/>
              </a:ln>
              <a:effectLst/>
            </c:spPr>
            <c:extLst>
              <c:ext xmlns:c16="http://schemas.microsoft.com/office/drawing/2014/chart" uri="{C3380CC4-5D6E-409C-BE32-E72D297353CC}">
                <c16:uniqueId val="{00000005-8C1D-463F-84A5-D91B7B8361F0}"/>
              </c:ext>
            </c:extLst>
          </c:dPt>
          <c:dPt>
            <c:idx val="2"/>
            <c:invertIfNegative val="0"/>
            <c:bubble3D val="0"/>
            <c:spPr>
              <a:solidFill>
                <a:srgbClr val="EE7203"/>
              </a:solidFill>
              <a:ln>
                <a:noFill/>
              </a:ln>
              <a:effectLst/>
            </c:spPr>
            <c:extLst>
              <c:ext xmlns:c16="http://schemas.microsoft.com/office/drawing/2014/chart" uri="{C3380CC4-5D6E-409C-BE32-E72D297353CC}">
                <c16:uniqueId val="{00000007-8C1D-463F-84A5-D91B7B8361F0}"/>
              </c:ext>
            </c:extLst>
          </c:dPt>
          <c:dPt>
            <c:idx val="3"/>
            <c:invertIfNegative val="0"/>
            <c:bubble3D val="0"/>
            <c:spPr>
              <a:solidFill>
                <a:srgbClr val="766ACE"/>
              </a:solidFill>
              <a:ln>
                <a:noFill/>
              </a:ln>
              <a:effectLst/>
            </c:spPr>
            <c:extLst>
              <c:ext xmlns:c16="http://schemas.microsoft.com/office/drawing/2014/chart" uri="{C3380CC4-5D6E-409C-BE32-E72D297353CC}">
                <c16:uniqueId val="{00000009-8C1D-463F-84A5-D91B7B8361F0}"/>
              </c:ext>
            </c:extLst>
          </c:dPt>
          <c:dPt>
            <c:idx val="4"/>
            <c:invertIfNegative val="0"/>
            <c:bubble3D val="0"/>
            <c:spPr>
              <a:solidFill>
                <a:srgbClr val="BCCF0F"/>
              </a:solidFill>
              <a:ln>
                <a:noFill/>
              </a:ln>
              <a:effectLst/>
            </c:spPr>
            <c:extLst>
              <c:ext xmlns:c16="http://schemas.microsoft.com/office/drawing/2014/chart" uri="{C3380CC4-5D6E-409C-BE32-E72D297353CC}">
                <c16:uniqueId val="{0000000B-8C1D-463F-84A5-D91B7B8361F0}"/>
              </c:ext>
            </c:extLst>
          </c:dPt>
          <c:dPt>
            <c:idx val="5"/>
            <c:invertIfNegative val="0"/>
            <c:bubble3D val="0"/>
            <c:spPr>
              <a:solidFill>
                <a:srgbClr val="BD09A7"/>
              </a:solidFill>
              <a:ln>
                <a:noFill/>
              </a:ln>
              <a:effectLst/>
            </c:spPr>
            <c:extLst>
              <c:ext xmlns:c16="http://schemas.microsoft.com/office/drawing/2014/chart" uri="{C3380CC4-5D6E-409C-BE32-E72D297353CC}">
                <c16:uniqueId val="{0000000D-8C1D-463F-84A5-D91B7B8361F0}"/>
              </c:ext>
            </c:extLst>
          </c:dPt>
          <c:dPt>
            <c:idx val="6"/>
            <c:invertIfNegative val="0"/>
            <c:bubble3D val="0"/>
            <c:spPr>
              <a:solidFill>
                <a:srgbClr val="09BDBD"/>
              </a:solidFill>
              <a:ln>
                <a:noFill/>
              </a:ln>
              <a:effectLst/>
            </c:spPr>
            <c:extLst>
              <c:ext xmlns:c16="http://schemas.microsoft.com/office/drawing/2014/chart" uri="{C3380CC4-5D6E-409C-BE32-E72D297353CC}">
                <c16:uniqueId val="{0000000F-8C1D-463F-84A5-D91B7B8361F0}"/>
              </c:ext>
            </c:extLst>
          </c:dPt>
          <c:dPt>
            <c:idx val="7"/>
            <c:invertIfNegative val="0"/>
            <c:bubble3D val="0"/>
            <c:spPr>
              <a:solidFill>
                <a:srgbClr val="9CCD9A"/>
              </a:solidFill>
              <a:ln>
                <a:noFill/>
              </a:ln>
              <a:effectLst/>
            </c:spPr>
            <c:extLst>
              <c:ext xmlns:c16="http://schemas.microsoft.com/office/drawing/2014/chart" uri="{C3380CC4-5D6E-409C-BE32-E72D297353CC}">
                <c16:uniqueId val="{00000011-8C1D-463F-84A5-D91B7B8361F0}"/>
              </c:ext>
            </c:extLst>
          </c:dPt>
          <c:dPt>
            <c:idx val="8"/>
            <c:invertIfNegative val="0"/>
            <c:bubble3D val="0"/>
            <c:spPr>
              <a:solidFill>
                <a:srgbClr val="FFCA00"/>
              </a:solidFill>
              <a:ln>
                <a:noFill/>
              </a:ln>
              <a:effectLst/>
            </c:spPr>
            <c:extLst>
              <c:ext xmlns:c16="http://schemas.microsoft.com/office/drawing/2014/chart" uri="{C3380CC4-5D6E-409C-BE32-E72D297353CC}">
                <c16:uniqueId val="{00000013-8C1D-463F-84A5-D91B7B8361F0}"/>
              </c:ext>
            </c:extLst>
          </c:dPt>
          <c:dPt>
            <c:idx val="9"/>
            <c:invertIfNegative val="0"/>
            <c:bubble3D val="0"/>
            <c:spPr>
              <a:solidFill>
                <a:srgbClr val="0069B4"/>
              </a:solidFill>
              <a:ln>
                <a:noFill/>
              </a:ln>
              <a:effectLst/>
            </c:spPr>
            <c:extLst>
              <c:ext xmlns:c16="http://schemas.microsoft.com/office/drawing/2014/chart" uri="{C3380CC4-5D6E-409C-BE32-E72D297353CC}">
                <c16:uniqueId val="{00000015-8C1D-463F-84A5-D91B7B8361F0}"/>
              </c:ext>
            </c:extLst>
          </c:dPt>
          <c:cat>
            <c:strRef>
              <c:f>Sheet1!$A$2:$A$11</c:f>
              <c:strCache>
                <c:ptCount val="10"/>
                <c:pt idx="0">
                  <c:v>Linear TV</c:v>
                </c:pt>
                <c:pt idx="1">
                  <c:v>Print</c:v>
                </c:pt>
                <c:pt idx="2">
                  <c:v>BVOD</c:v>
                </c:pt>
                <c:pt idx="3">
                  <c:v>Online Video</c:v>
                </c:pt>
                <c:pt idx="4">
                  <c:v>Audio</c:v>
                </c:pt>
                <c:pt idx="5">
                  <c:v>Out of Home</c:v>
                </c:pt>
                <c:pt idx="6">
                  <c:v>Generic PPC</c:v>
                </c:pt>
                <c:pt idx="7">
                  <c:v>Online Display</c:v>
                </c:pt>
                <c:pt idx="8">
                  <c:v>Cinema</c:v>
                </c:pt>
                <c:pt idx="9">
                  <c:v>Paid Social</c:v>
                </c:pt>
              </c:strCache>
            </c:strRef>
          </c:cat>
          <c:val>
            <c:numRef>
              <c:f>Sheet1!$B$2:$B$11</c:f>
              <c:numCache>
                <c:formatCode>0%</c:formatCode>
                <c:ptCount val="10"/>
                <c:pt idx="0">
                  <c:v>0.41</c:v>
                </c:pt>
                <c:pt idx="1">
                  <c:v>0.42</c:v>
                </c:pt>
                <c:pt idx="2">
                  <c:v>0.46</c:v>
                </c:pt>
                <c:pt idx="3">
                  <c:v>0.47</c:v>
                </c:pt>
                <c:pt idx="4">
                  <c:v>0.5</c:v>
                </c:pt>
                <c:pt idx="5">
                  <c:v>0.76</c:v>
                </c:pt>
                <c:pt idx="6">
                  <c:v>0.79</c:v>
                </c:pt>
                <c:pt idx="7">
                  <c:v>0.85</c:v>
                </c:pt>
                <c:pt idx="8">
                  <c:v>0.9</c:v>
                </c:pt>
                <c:pt idx="9">
                  <c:v>0.93</c:v>
                </c:pt>
              </c:numCache>
            </c:numRef>
          </c:val>
          <c:extLst>
            <c:ext xmlns:c16="http://schemas.microsoft.com/office/drawing/2014/chart" uri="{C3380CC4-5D6E-409C-BE32-E72D297353CC}">
              <c16:uniqueId val="{00000000-8C1D-463F-84A5-D91B7B8361F0}"/>
            </c:ext>
          </c:extLst>
        </c:ser>
        <c:ser>
          <c:idx val="1"/>
          <c:order val="1"/>
          <c:tx>
            <c:strRef>
              <c:f>Sheet1!$C$1</c:f>
              <c:strCache>
                <c:ptCount val="1"/>
                <c:pt idx="0">
                  <c:v>neg</c:v>
                </c:pt>
              </c:strCache>
            </c:strRef>
          </c:tx>
          <c:spPr>
            <a:solidFill>
              <a:schemeClr val="accent2"/>
            </a:solidFill>
            <a:ln>
              <a:noFill/>
            </a:ln>
            <a:effectLst/>
          </c:spPr>
          <c:invertIfNegative val="0"/>
          <c:dPt>
            <c:idx val="0"/>
            <c:invertIfNegative val="0"/>
            <c:bubble3D val="0"/>
            <c:spPr>
              <a:solidFill>
                <a:srgbClr val="E30615"/>
              </a:solidFill>
              <a:ln>
                <a:noFill/>
              </a:ln>
              <a:effectLst/>
            </c:spPr>
            <c:extLst>
              <c:ext xmlns:c16="http://schemas.microsoft.com/office/drawing/2014/chart" uri="{C3380CC4-5D6E-409C-BE32-E72D297353CC}">
                <c16:uniqueId val="{00000003-8C1D-463F-84A5-D91B7B8361F0}"/>
              </c:ext>
            </c:extLst>
          </c:dPt>
          <c:dPt>
            <c:idx val="1"/>
            <c:invertIfNegative val="0"/>
            <c:bubble3D val="0"/>
            <c:spPr>
              <a:solidFill>
                <a:srgbClr val="372D87"/>
              </a:solidFill>
              <a:ln>
                <a:noFill/>
              </a:ln>
              <a:effectLst/>
            </c:spPr>
            <c:extLst>
              <c:ext xmlns:c16="http://schemas.microsoft.com/office/drawing/2014/chart" uri="{C3380CC4-5D6E-409C-BE32-E72D297353CC}">
                <c16:uniqueId val="{00000006-8C1D-463F-84A5-D91B7B8361F0}"/>
              </c:ext>
            </c:extLst>
          </c:dPt>
          <c:dPt>
            <c:idx val="2"/>
            <c:invertIfNegative val="0"/>
            <c:bubble3D val="0"/>
            <c:spPr>
              <a:solidFill>
                <a:srgbClr val="EE7203"/>
              </a:solidFill>
              <a:ln>
                <a:noFill/>
              </a:ln>
              <a:effectLst/>
            </c:spPr>
            <c:extLst>
              <c:ext xmlns:c16="http://schemas.microsoft.com/office/drawing/2014/chart" uri="{C3380CC4-5D6E-409C-BE32-E72D297353CC}">
                <c16:uniqueId val="{00000008-8C1D-463F-84A5-D91B7B8361F0}"/>
              </c:ext>
            </c:extLst>
          </c:dPt>
          <c:dPt>
            <c:idx val="3"/>
            <c:invertIfNegative val="0"/>
            <c:bubble3D val="0"/>
            <c:spPr>
              <a:solidFill>
                <a:srgbClr val="766ACE"/>
              </a:solidFill>
              <a:ln>
                <a:noFill/>
              </a:ln>
              <a:effectLst/>
            </c:spPr>
            <c:extLst>
              <c:ext xmlns:c16="http://schemas.microsoft.com/office/drawing/2014/chart" uri="{C3380CC4-5D6E-409C-BE32-E72D297353CC}">
                <c16:uniqueId val="{0000000A-8C1D-463F-84A5-D91B7B8361F0}"/>
              </c:ext>
            </c:extLst>
          </c:dPt>
          <c:dPt>
            <c:idx val="4"/>
            <c:invertIfNegative val="0"/>
            <c:bubble3D val="0"/>
            <c:spPr>
              <a:solidFill>
                <a:srgbClr val="BCCF0F"/>
              </a:solidFill>
              <a:ln>
                <a:noFill/>
              </a:ln>
              <a:effectLst/>
            </c:spPr>
            <c:extLst>
              <c:ext xmlns:c16="http://schemas.microsoft.com/office/drawing/2014/chart" uri="{C3380CC4-5D6E-409C-BE32-E72D297353CC}">
                <c16:uniqueId val="{0000000C-8C1D-463F-84A5-D91B7B8361F0}"/>
              </c:ext>
            </c:extLst>
          </c:dPt>
          <c:dPt>
            <c:idx val="5"/>
            <c:invertIfNegative val="0"/>
            <c:bubble3D val="0"/>
            <c:spPr>
              <a:solidFill>
                <a:srgbClr val="BD09A7"/>
              </a:solidFill>
              <a:ln>
                <a:noFill/>
              </a:ln>
              <a:effectLst/>
            </c:spPr>
            <c:extLst>
              <c:ext xmlns:c16="http://schemas.microsoft.com/office/drawing/2014/chart" uri="{C3380CC4-5D6E-409C-BE32-E72D297353CC}">
                <c16:uniqueId val="{0000000E-8C1D-463F-84A5-D91B7B8361F0}"/>
              </c:ext>
            </c:extLst>
          </c:dPt>
          <c:dPt>
            <c:idx val="6"/>
            <c:invertIfNegative val="0"/>
            <c:bubble3D val="0"/>
            <c:spPr>
              <a:solidFill>
                <a:srgbClr val="09BDBD"/>
              </a:solidFill>
              <a:ln>
                <a:noFill/>
              </a:ln>
              <a:effectLst/>
            </c:spPr>
            <c:extLst>
              <c:ext xmlns:c16="http://schemas.microsoft.com/office/drawing/2014/chart" uri="{C3380CC4-5D6E-409C-BE32-E72D297353CC}">
                <c16:uniqueId val="{00000010-8C1D-463F-84A5-D91B7B8361F0}"/>
              </c:ext>
            </c:extLst>
          </c:dPt>
          <c:dPt>
            <c:idx val="7"/>
            <c:invertIfNegative val="0"/>
            <c:bubble3D val="0"/>
            <c:spPr>
              <a:solidFill>
                <a:srgbClr val="9CCD9A"/>
              </a:solidFill>
              <a:ln>
                <a:noFill/>
              </a:ln>
              <a:effectLst/>
            </c:spPr>
            <c:extLst>
              <c:ext xmlns:c16="http://schemas.microsoft.com/office/drawing/2014/chart" uri="{C3380CC4-5D6E-409C-BE32-E72D297353CC}">
                <c16:uniqueId val="{00000012-8C1D-463F-84A5-D91B7B8361F0}"/>
              </c:ext>
            </c:extLst>
          </c:dPt>
          <c:dPt>
            <c:idx val="8"/>
            <c:invertIfNegative val="0"/>
            <c:bubble3D val="0"/>
            <c:spPr>
              <a:solidFill>
                <a:srgbClr val="FFCA00"/>
              </a:solidFill>
              <a:ln>
                <a:noFill/>
              </a:ln>
              <a:effectLst/>
            </c:spPr>
            <c:extLst>
              <c:ext xmlns:c16="http://schemas.microsoft.com/office/drawing/2014/chart" uri="{C3380CC4-5D6E-409C-BE32-E72D297353CC}">
                <c16:uniqueId val="{00000014-8C1D-463F-84A5-D91B7B8361F0}"/>
              </c:ext>
            </c:extLst>
          </c:dPt>
          <c:dPt>
            <c:idx val="9"/>
            <c:invertIfNegative val="0"/>
            <c:bubble3D val="0"/>
            <c:spPr>
              <a:solidFill>
                <a:srgbClr val="0069B4"/>
              </a:solidFill>
              <a:ln>
                <a:noFill/>
              </a:ln>
              <a:effectLst/>
            </c:spPr>
            <c:extLst>
              <c:ext xmlns:c16="http://schemas.microsoft.com/office/drawing/2014/chart" uri="{C3380CC4-5D6E-409C-BE32-E72D297353CC}">
                <c16:uniqueId val="{00000016-8C1D-463F-84A5-D91B7B8361F0}"/>
              </c:ext>
            </c:extLst>
          </c:dPt>
          <c:cat>
            <c:strRef>
              <c:f>Sheet1!$A$2:$A$11</c:f>
              <c:strCache>
                <c:ptCount val="10"/>
                <c:pt idx="0">
                  <c:v>Linear TV</c:v>
                </c:pt>
                <c:pt idx="1">
                  <c:v>Print</c:v>
                </c:pt>
                <c:pt idx="2">
                  <c:v>BVOD</c:v>
                </c:pt>
                <c:pt idx="3">
                  <c:v>Online Video</c:v>
                </c:pt>
                <c:pt idx="4">
                  <c:v>Audio</c:v>
                </c:pt>
                <c:pt idx="5">
                  <c:v>Out of Home</c:v>
                </c:pt>
                <c:pt idx="6">
                  <c:v>Generic PPC</c:v>
                </c:pt>
                <c:pt idx="7">
                  <c:v>Online Display</c:v>
                </c:pt>
                <c:pt idx="8">
                  <c:v>Cinema</c:v>
                </c:pt>
                <c:pt idx="9">
                  <c:v>Paid Social</c:v>
                </c:pt>
              </c:strCache>
            </c:strRef>
          </c:cat>
          <c:val>
            <c:numRef>
              <c:f>Sheet1!$C$2:$C$11</c:f>
              <c:numCache>
                <c:formatCode>0%</c:formatCode>
                <c:ptCount val="10"/>
                <c:pt idx="0">
                  <c:v>-0.41</c:v>
                </c:pt>
                <c:pt idx="1">
                  <c:v>-0.42</c:v>
                </c:pt>
                <c:pt idx="2">
                  <c:v>-0.46</c:v>
                </c:pt>
                <c:pt idx="3">
                  <c:v>-0.47</c:v>
                </c:pt>
                <c:pt idx="4">
                  <c:v>-0.5</c:v>
                </c:pt>
                <c:pt idx="5">
                  <c:v>-0.76</c:v>
                </c:pt>
                <c:pt idx="6">
                  <c:v>-0.79</c:v>
                </c:pt>
                <c:pt idx="7">
                  <c:v>-0.85</c:v>
                </c:pt>
                <c:pt idx="8">
                  <c:v>-0.9</c:v>
                </c:pt>
                <c:pt idx="9">
                  <c:v>-0.93</c:v>
                </c:pt>
              </c:numCache>
            </c:numRef>
          </c:val>
          <c:extLst>
            <c:ext xmlns:c16="http://schemas.microsoft.com/office/drawing/2014/chart" uri="{C3380CC4-5D6E-409C-BE32-E72D297353CC}">
              <c16:uniqueId val="{00000001-8C1D-463F-84A5-D91B7B8361F0}"/>
            </c:ext>
          </c:extLst>
        </c:ser>
        <c:dLbls>
          <c:showLegendKey val="0"/>
          <c:showVal val="0"/>
          <c:showCatName val="0"/>
          <c:showSerName val="0"/>
          <c:showPercent val="0"/>
          <c:showBubbleSize val="0"/>
        </c:dLbls>
        <c:gapWidth val="71"/>
        <c:overlap val="100"/>
        <c:axId val="1484780816"/>
        <c:axId val="1484787056"/>
      </c:barChart>
      <c:catAx>
        <c:axId val="14847808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84787056"/>
        <c:crosses val="autoZero"/>
        <c:auto val="1"/>
        <c:lblAlgn val="ctr"/>
        <c:lblOffset val="100"/>
        <c:noMultiLvlLbl val="0"/>
      </c:catAx>
      <c:valAx>
        <c:axId val="1484787056"/>
        <c:scaling>
          <c:orientation val="minMax"/>
          <c:max val="1"/>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dirty="0"/>
                  <a:t>% deviation</a:t>
                </a:r>
                <a:r>
                  <a:rPr lang="en-GB" sz="1200" baseline="0" dirty="0"/>
                  <a:t> from the average observation</a:t>
                </a:r>
                <a:endParaRPr lang="en-GB" sz="1200" dirty="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GB"/>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84780816"/>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20597326510493"/>
          <c:y val="9.8488839271905687E-2"/>
          <c:w val="0.87679402673489504"/>
          <c:h val="0.64002720051241269"/>
        </c:manualLayout>
      </c:layout>
      <c:barChart>
        <c:barDir val="col"/>
        <c:grouping val="percentStacked"/>
        <c:varyColors val="0"/>
        <c:ser>
          <c:idx val="9"/>
          <c:order val="0"/>
          <c:tx>
            <c:strRef>
              <c:f>Sheet1!$A$11</c:f>
              <c:strCache>
                <c:ptCount val="1"/>
                <c:pt idx="0">
                  <c:v>Linear TV</c:v>
                </c:pt>
              </c:strCache>
            </c:strRef>
          </c:tx>
          <c:spPr>
            <a:solidFill>
              <a:srgbClr val="E3061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Sheet1!$B$11:$I$11</c:f>
              <c:numCache>
                <c:formatCode>0.0%</c:formatCode>
                <c:ptCount val="8"/>
                <c:pt idx="0">
                  <c:v>0.55500000000000005</c:v>
                </c:pt>
                <c:pt idx="1">
                  <c:v>0.56799999999999995</c:v>
                </c:pt>
                <c:pt idx="2">
                  <c:v>0.59399999999999997</c:v>
                </c:pt>
                <c:pt idx="3">
                  <c:v>0.44900000000000001</c:v>
                </c:pt>
                <c:pt idx="4">
                  <c:v>0.59599999999999997</c:v>
                </c:pt>
                <c:pt idx="5">
                  <c:v>0.45900000000000002</c:v>
                </c:pt>
                <c:pt idx="6">
                  <c:v>0.54600000000000004</c:v>
                </c:pt>
                <c:pt idx="7">
                  <c:v>0.48299999999999998</c:v>
                </c:pt>
              </c:numCache>
            </c:numRef>
          </c:val>
          <c:extLst>
            <c:ext xmlns:c16="http://schemas.microsoft.com/office/drawing/2014/chart" uri="{C3380CC4-5D6E-409C-BE32-E72D297353CC}">
              <c16:uniqueId val="{00000000-9F62-45A7-8DA7-712BDD890A32}"/>
            </c:ext>
          </c:extLst>
        </c:ser>
        <c:ser>
          <c:idx val="8"/>
          <c:order val="1"/>
          <c:tx>
            <c:strRef>
              <c:f>Sheet1!$A$10</c:f>
              <c:strCache>
                <c:ptCount val="1"/>
                <c:pt idx="0">
                  <c:v>Broadcaster VOD</c:v>
                </c:pt>
              </c:strCache>
            </c:strRef>
          </c:tx>
          <c:spPr>
            <a:solidFill>
              <a:srgbClr val="EE720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Sheet1!$B$10:$I$10</c:f>
              <c:numCache>
                <c:formatCode>0.0%</c:formatCode>
                <c:ptCount val="8"/>
                <c:pt idx="0">
                  <c:v>8.6999999999999994E-2</c:v>
                </c:pt>
                <c:pt idx="1">
                  <c:v>4.7E-2</c:v>
                </c:pt>
                <c:pt idx="2">
                  <c:v>5.1999999999999998E-2</c:v>
                </c:pt>
                <c:pt idx="3">
                  <c:v>0.158</c:v>
                </c:pt>
                <c:pt idx="4">
                  <c:v>5.1999999999999998E-2</c:v>
                </c:pt>
                <c:pt idx="5">
                  <c:v>4.5999999999999999E-2</c:v>
                </c:pt>
                <c:pt idx="6">
                  <c:v>0.13600000000000001</c:v>
                </c:pt>
                <c:pt idx="7">
                  <c:v>8.4000000000000005E-2</c:v>
                </c:pt>
              </c:numCache>
            </c:numRef>
          </c:val>
          <c:extLst>
            <c:ext xmlns:c16="http://schemas.microsoft.com/office/drawing/2014/chart" uri="{C3380CC4-5D6E-409C-BE32-E72D297353CC}">
              <c16:uniqueId val="{00000001-9F62-45A7-8DA7-712BDD890A32}"/>
            </c:ext>
          </c:extLst>
        </c:ser>
        <c:ser>
          <c:idx val="7"/>
          <c:order val="2"/>
          <c:tx>
            <c:strRef>
              <c:f>Sheet1!$A$9</c:f>
              <c:strCache>
                <c:ptCount val="1"/>
                <c:pt idx="0">
                  <c:v>Generic PPC</c:v>
                </c:pt>
              </c:strCache>
            </c:strRef>
          </c:tx>
          <c:spPr>
            <a:solidFill>
              <a:srgbClr val="09BDB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Sheet1!$B$9:$I$9</c:f>
              <c:numCache>
                <c:formatCode>0.0%</c:formatCode>
                <c:ptCount val="8"/>
                <c:pt idx="0">
                  <c:v>0.11700000000000001</c:v>
                </c:pt>
                <c:pt idx="1">
                  <c:v>0.17599999999999999</c:v>
                </c:pt>
                <c:pt idx="2">
                  <c:v>2.4E-2</c:v>
                </c:pt>
                <c:pt idx="3">
                  <c:v>0.247</c:v>
                </c:pt>
                <c:pt idx="4">
                  <c:v>0.17199999999999999</c:v>
                </c:pt>
                <c:pt idx="5">
                  <c:v>0.30299999999999999</c:v>
                </c:pt>
                <c:pt idx="6">
                  <c:v>0.121</c:v>
                </c:pt>
                <c:pt idx="7">
                  <c:v>0.20599999999999999</c:v>
                </c:pt>
              </c:numCache>
            </c:numRef>
          </c:val>
          <c:extLst>
            <c:ext xmlns:c16="http://schemas.microsoft.com/office/drawing/2014/chart" uri="{C3380CC4-5D6E-409C-BE32-E72D297353CC}">
              <c16:uniqueId val="{00000002-9F62-45A7-8DA7-712BDD890A32}"/>
            </c:ext>
          </c:extLst>
        </c:ser>
        <c:ser>
          <c:idx val="6"/>
          <c:order val="3"/>
          <c:tx>
            <c:strRef>
              <c:f>Sheet1!$A$8</c:f>
              <c:strCache>
                <c:ptCount val="1"/>
                <c:pt idx="0">
                  <c:v>Online Video</c:v>
                </c:pt>
              </c:strCache>
            </c:strRef>
          </c:tx>
          <c:spPr>
            <a:solidFill>
              <a:srgbClr val="766AC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Sheet1!$B$8:$I$8</c:f>
              <c:numCache>
                <c:formatCode>0.0%</c:formatCode>
                <c:ptCount val="8"/>
                <c:pt idx="0">
                  <c:v>6.5000000000000002E-2</c:v>
                </c:pt>
                <c:pt idx="1">
                  <c:v>2.7E-2</c:v>
                </c:pt>
                <c:pt idx="2">
                  <c:v>7.0000000000000007E-2</c:v>
                </c:pt>
                <c:pt idx="3">
                  <c:v>3.2000000000000001E-2</c:v>
                </c:pt>
                <c:pt idx="4">
                  <c:v>4.8000000000000001E-2</c:v>
                </c:pt>
                <c:pt idx="5">
                  <c:v>3.4000000000000002E-2</c:v>
                </c:pt>
                <c:pt idx="6">
                  <c:v>7.9000000000000001E-2</c:v>
                </c:pt>
                <c:pt idx="7">
                  <c:v>7.3999999999999996E-2</c:v>
                </c:pt>
              </c:numCache>
            </c:numRef>
          </c:val>
          <c:extLst>
            <c:ext xmlns:c16="http://schemas.microsoft.com/office/drawing/2014/chart" uri="{C3380CC4-5D6E-409C-BE32-E72D297353CC}">
              <c16:uniqueId val="{00000003-9F62-45A7-8DA7-712BDD890A32}"/>
            </c:ext>
          </c:extLst>
        </c:ser>
        <c:ser>
          <c:idx val="5"/>
          <c:order val="4"/>
          <c:tx>
            <c:strRef>
              <c:f>Sheet1!$A$7</c:f>
              <c:strCache>
                <c:ptCount val="1"/>
                <c:pt idx="0">
                  <c:v>Print</c:v>
                </c:pt>
              </c:strCache>
            </c:strRef>
          </c:tx>
          <c:spPr>
            <a:solidFill>
              <a:srgbClr val="372D8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Sheet1!$B$7:$I$7</c:f>
              <c:numCache>
                <c:formatCode>0.0%</c:formatCode>
                <c:ptCount val="8"/>
                <c:pt idx="0">
                  <c:v>8.8999999999999996E-2</c:v>
                </c:pt>
                <c:pt idx="1">
                  <c:v>8.3000000000000004E-2</c:v>
                </c:pt>
                <c:pt idx="2">
                  <c:v>8.9999999999999993E-3</c:v>
                </c:pt>
                <c:pt idx="3">
                  <c:v>5.3999999999999999E-2</c:v>
                </c:pt>
                <c:pt idx="4">
                  <c:v>7.0999999999999994E-2</c:v>
                </c:pt>
                <c:pt idx="5">
                  <c:v>5.2999999999999999E-2</c:v>
                </c:pt>
                <c:pt idx="6">
                  <c:v>4.4999999999999998E-2</c:v>
                </c:pt>
                <c:pt idx="7">
                  <c:v>7.4999999999999997E-2</c:v>
                </c:pt>
              </c:numCache>
            </c:numRef>
          </c:val>
          <c:extLst>
            <c:ext xmlns:c16="http://schemas.microsoft.com/office/drawing/2014/chart" uri="{C3380CC4-5D6E-409C-BE32-E72D297353CC}">
              <c16:uniqueId val="{00000004-9F62-45A7-8DA7-712BDD890A32}"/>
            </c:ext>
          </c:extLst>
        </c:ser>
        <c:ser>
          <c:idx val="0"/>
          <c:order val="5"/>
          <c:tx>
            <c:strRef>
              <c:f>Sheet1!$A$2</c:f>
              <c:strCache>
                <c:ptCount val="1"/>
                <c:pt idx="0">
                  <c:v>Cinema</c:v>
                </c:pt>
              </c:strCache>
            </c:strRef>
          </c:tx>
          <c:spPr>
            <a:solidFill>
              <a:srgbClr val="FFCC0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50CB-49E3-BA52-A57A7150DA4C}"/>
                </c:ext>
              </c:extLst>
            </c:dLbl>
            <c:dLbl>
              <c:idx val="6"/>
              <c:delete val="1"/>
              <c:extLst>
                <c:ext xmlns:c15="http://schemas.microsoft.com/office/drawing/2012/chart" uri="{CE6537A1-D6FC-4f65-9D91-7224C49458BB}"/>
                <c:ext xmlns:c16="http://schemas.microsoft.com/office/drawing/2014/chart" uri="{C3380CC4-5D6E-409C-BE32-E72D297353CC}">
                  <c16:uniqueId val="{00000007-50CB-49E3-BA52-A57A7150DA4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Sheet1!$B$2:$I$2</c:f>
              <c:numCache>
                <c:formatCode>0.0%</c:formatCode>
                <c:ptCount val="8"/>
                <c:pt idx="0">
                  <c:v>8.9999999999999993E-3</c:v>
                </c:pt>
                <c:pt idx="1">
                  <c:v>2.1000000000000001E-2</c:v>
                </c:pt>
                <c:pt idx="2">
                  <c:v>7.8E-2</c:v>
                </c:pt>
                <c:pt idx="3">
                  <c:v>2E-3</c:v>
                </c:pt>
                <c:pt idx="4">
                  <c:v>7.0000000000000001E-3</c:v>
                </c:pt>
                <c:pt idx="5">
                  <c:v>2.5000000000000001E-2</c:v>
                </c:pt>
                <c:pt idx="6">
                  <c:v>7.0000000000000001E-3</c:v>
                </c:pt>
                <c:pt idx="7">
                  <c:v>1.4999999999999999E-2</c:v>
                </c:pt>
              </c:numCache>
            </c:numRef>
          </c:val>
          <c:extLst>
            <c:ext xmlns:c16="http://schemas.microsoft.com/office/drawing/2014/chart" uri="{C3380CC4-5D6E-409C-BE32-E72D297353CC}">
              <c16:uniqueId val="{00000005-9F62-45A7-8DA7-712BDD890A32}"/>
            </c:ext>
          </c:extLst>
        </c:ser>
        <c:ser>
          <c:idx val="4"/>
          <c:order val="6"/>
          <c:tx>
            <c:strRef>
              <c:f>Sheet1!$A$6</c:f>
              <c:strCache>
                <c:ptCount val="1"/>
                <c:pt idx="0">
                  <c:v>Audio</c:v>
                </c:pt>
              </c:strCache>
            </c:strRef>
          </c:tx>
          <c:spPr>
            <a:solidFill>
              <a:srgbClr val="BCCF0F"/>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0-7267-41A4-9A96-E65FEBA997CA}"/>
                </c:ext>
              </c:extLst>
            </c:dLbl>
            <c:dLbl>
              <c:idx val="4"/>
              <c:delete val="1"/>
              <c:extLst>
                <c:ext xmlns:c15="http://schemas.microsoft.com/office/drawing/2012/chart" uri="{CE6537A1-D6FC-4f65-9D91-7224C49458BB}"/>
                <c:ext xmlns:c16="http://schemas.microsoft.com/office/drawing/2014/chart" uri="{C3380CC4-5D6E-409C-BE32-E72D297353CC}">
                  <c16:uniqueId val="{00000001-7267-41A4-9A96-E65FEBA997CA}"/>
                </c:ext>
              </c:extLst>
            </c:dLbl>
            <c:dLbl>
              <c:idx val="6"/>
              <c:delete val="1"/>
              <c:extLst>
                <c:ext xmlns:c15="http://schemas.microsoft.com/office/drawing/2012/chart" uri="{CE6537A1-D6FC-4f65-9D91-7224C49458BB}"/>
                <c:ext xmlns:c16="http://schemas.microsoft.com/office/drawing/2014/chart" uri="{C3380CC4-5D6E-409C-BE32-E72D297353CC}">
                  <c16:uniqueId val="{00000002-7267-41A4-9A96-E65FEBA997CA}"/>
                </c:ext>
              </c:extLst>
            </c:dLbl>
            <c:dLbl>
              <c:idx val="7"/>
              <c:delete val="1"/>
              <c:extLst>
                <c:ext xmlns:c15="http://schemas.microsoft.com/office/drawing/2012/chart" uri="{CE6537A1-D6FC-4f65-9D91-7224C49458BB}"/>
                <c:ext xmlns:c16="http://schemas.microsoft.com/office/drawing/2014/chart" uri="{C3380CC4-5D6E-409C-BE32-E72D297353CC}">
                  <c16:uniqueId val="{00000003-7267-41A4-9A96-E65FEBA997C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Sheet1!$B$6:$I$6</c:f>
              <c:numCache>
                <c:formatCode>0.0%</c:formatCode>
                <c:ptCount val="8"/>
                <c:pt idx="0">
                  <c:v>2.7E-2</c:v>
                </c:pt>
                <c:pt idx="1">
                  <c:v>3.5999999999999997E-2</c:v>
                </c:pt>
                <c:pt idx="2">
                  <c:v>6.2E-2</c:v>
                </c:pt>
                <c:pt idx="3">
                  <c:v>1.4E-2</c:v>
                </c:pt>
                <c:pt idx="4">
                  <c:v>2.3E-2</c:v>
                </c:pt>
                <c:pt idx="5">
                  <c:v>3.6999999999999998E-2</c:v>
                </c:pt>
                <c:pt idx="6">
                  <c:v>1.7000000000000001E-2</c:v>
                </c:pt>
                <c:pt idx="7">
                  <c:v>1.7999999999999999E-2</c:v>
                </c:pt>
              </c:numCache>
            </c:numRef>
          </c:val>
          <c:extLst>
            <c:ext xmlns:c16="http://schemas.microsoft.com/office/drawing/2014/chart" uri="{C3380CC4-5D6E-409C-BE32-E72D297353CC}">
              <c16:uniqueId val="{00000006-9F62-45A7-8DA7-712BDD890A32}"/>
            </c:ext>
          </c:extLst>
        </c:ser>
        <c:ser>
          <c:idx val="2"/>
          <c:order val="7"/>
          <c:tx>
            <c:strRef>
              <c:f>Sheet1!$A$4</c:f>
              <c:strCache>
                <c:ptCount val="1"/>
                <c:pt idx="0">
                  <c:v>Paid Social</c:v>
                </c:pt>
              </c:strCache>
            </c:strRef>
          </c:tx>
          <c:spPr>
            <a:solidFill>
              <a:srgbClr val="0069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Sheet1!$B$4:$I$4</c:f>
              <c:numCache>
                <c:formatCode>0.0%</c:formatCode>
                <c:ptCount val="8"/>
                <c:pt idx="0">
                  <c:v>0.03</c:v>
                </c:pt>
                <c:pt idx="1">
                  <c:v>2.3E-2</c:v>
                </c:pt>
                <c:pt idx="2">
                  <c:v>9.6000000000000002E-2</c:v>
                </c:pt>
                <c:pt idx="3">
                  <c:v>3.5000000000000003E-2</c:v>
                </c:pt>
                <c:pt idx="4">
                  <c:v>2.4E-2</c:v>
                </c:pt>
                <c:pt idx="5">
                  <c:v>3.3000000000000002E-2</c:v>
                </c:pt>
                <c:pt idx="6">
                  <c:v>3.5000000000000003E-2</c:v>
                </c:pt>
                <c:pt idx="7">
                  <c:v>3.5000000000000003E-2</c:v>
                </c:pt>
              </c:numCache>
            </c:numRef>
          </c:val>
          <c:extLst>
            <c:ext xmlns:c16="http://schemas.microsoft.com/office/drawing/2014/chart" uri="{C3380CC4-5D6E-409C-BE32-E72D297353CC}">
              <c16:uniqueId val="{00000007-9F62-45A7-8DA7-712BDD890A32}"/>
            </c:ext>
          </c:extLst>
        </c:ser>
        <c:ser>
          <c:idx val="1"/>
          <c:order val="8"/>
          <c:tx>
            <c:strRef>
              <c:f>Sheet1!$A$3</c:f>
              <c:strCache>
                <c:ptCount val="1"/>
                <c:pt idx="0">
                  <c:v>Online Display</c:v>
                </c:pt>
              </c:strCache>
            </c:strRef>
          </c:tx>
          <c:spPr>
            <a:solidFill>
              <a:srgbClr val="9CCD9A"/>
            </a:solidFill>
            <a:ln>
              <a:noFill/>
            </a:ln>
            <a:effectLst/>
          </c:spPr>
          <c:invertIfNegative val="0"/>
          <c:dLbls>
            <c:delete val="1"/>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Sheet1!$B$3:$I$3</c:f>
              <c:numCache>
                <c:formatCode>0.0%</c:formatCode>
                <c:ptCount val="8"/>
                <c:pt idx="0">
                  <c:v>8.9999999999999993E-3</c:v>
                </c:pt>
                <c:pt idx="1">
                  <c:v>7.0000000000000001E-3</c:v>
                </c:pt>
                <c:pt idx="2">
                  <c:v>5.0000000000000001E-3</c:v>
                </c:pt>
                <c:pt idx="3">
                  <c:v>2E-3</c:v>
                </c:pt>
                <c:pt idx="4">
                  <c:v>3.0000000000000001E-3</c:v>
                </c:pt>
                <c:pt idx="5">
                  <c:v>5.0000000000000001E-3</c:v>
                </c:pt>
                <c:pt idx="6">
                  <c:v>1.0999999999999999E-2</c:v>
                </c:pt>
                <c:pt idx="7">
                  <c:v>5.0000000000000001E-3</c:v>
                </c:pt>
              </c:numCache>
            </c:numRef>
          </c:val>
          <c:extLst>
            <c:ext xmlns:c16="http://schemas.microsoft.com/office/drawing/2014/chart" uri="{C3380CC4-5D6E-409C-BE32-E72D297353CC}">
              <c16:uniqueId val="{0000000A-9F62-45A7-8DA7-712BDD890A32}"/>
            </c:ext>
          </c:extLst>
        </c:ser>
        <c:ser>
          <c:idx val="3"/>
          <c:order val="9"/>
          <c:tx>
            <c:strRef>
              <c:f>Sheet1!$A$5</c:f>
              <c:strCache>
                <c:ptCount val="1"/>
                <c:pt idx="0">
                  <c:v>Out of Home</c:v>
                </c:pt>
              </c:strCache>
            </c:strRef>
          </c:tx>
          <c:spPr>
            <a:solidFill>
              <a:srgbClr val="BD09A7"/>
            </a:solidFill>
            <a:ln>
              <a:noFill/>
            </a:ln>
            <a:effectLst/>
          </c:spPr>
          <c:invertIfNegative val="0"/>
          <c:dLbls>
            <c:delete val="1"/>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Sheet1!$B$5:$I$5</c:f>
              <c:numCache>
                <c:formatCode>0.0%</c:formatCode>
                <c:ptCount val="8"/>
                <c:pt idx="0">
                  <c:v>1.2E-2</c:v>
                </c:pt>
                <c:pt idx="1">
                  <c:v>1.0999999999999999E-2</c:v>
                </c:pt>
                <c:pt idx="2">
                  <c:v>1.0999999999999999E-2</c:v>
                </c:pt>
                <c:pt idx="3">
                  <c:v>8.0000000000000002E-3</c:v>
                </c:pt>
                <c:pt idx="4">
                  <c:v>5.0000000000000001E-3</c:v>
                </c:pt>
                <c:pt idx="5">
                  <c:v>5.0000000000000001E-3</c:v>
                </c:pt>
                <c:pt idx="6">
                  <c:v>2E-3</c:v>
                </c:pt>
                <c:pt idx="7">
                  <c:v>4.0000000000000001E-3</c:v>
                </c:pt>
              </c:numCache>
            </c:numRef>
          </c:val>
          <c:extLst>
            <c:ext xmlns:c16="http://schemas.microsoft.com/office/drawing/2014/chart" uri="{C3380CC4-5D6E-409C-BE32-E72D297353CC}">
              <c16:uniqueId val="{0000000C-9F62-45A7-8DA7-712BDD890A32}"/>
            </c:ext>
          </c:extLst>
        </c:ser>
        <c:dLbls>
          <c:dLblPos val="ctr"/>
          <c:showLegendKey val="0"/>
          <c:showVal val="1"/>
          <c:showCatName val="0"/>
          <c:showSerName val="0"/>
          <c:showPercent val="0"/>
          <c:showBubbleSize val="0"/>
        </c:dLbls>
        <c:gapWidth val="34"/>
        <c:overlap val="100"/>
        <c:axId val="1195537455"/>
        <c:axId val="1195532879"/>
      </c:barChart>
      <c:catAx>
        <c:axId val="1195537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95532879"/>
        <c:crosses val="autoZero"/>
        <c:auto val="1"/>
        <c:lblAlgn val="ctr"/>
        <c:lblOffset val="100"/>
        <c:tickLblSkip val="1"/>
        <c:noMultiLvlLbl val="0"/>
      </c:catAx>
      <c:valAx>
        <c:axId val="1195532879"/>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Share of Media Spend, %</a:t>
                </a:r>
              </a:p>
            </c:rich>
          </c:tx>
          <c:layout>
            <c:manualLayout>
              <c:xMode val="edge"/>
              <c:yMode val="edge"/>
              <c:x val="5.7569082026838816E-2"/>
              <c:y val="0.1746134402489660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95537455"/>
        <c:crosses val="autoZero"/>
        <c:crossBetween val="between"/>
      </c:valAx>
      <c:spPr>
        <a:noFill/>
        <a:ln>
          <a:noFill/>
        </a:ln>
        <a:effectLst/>
      </c:spPr>
    </c:plotArea>
    <c:legend>
      <c:legendPos val="b"/>
      <c:layout>
        <c:manualLayout>
          <c:xMode val="edge"/>
          <c:yMode val="edge"/>
          <c:x val="6.402352726737616E-2"/>
          <c:y val="0.79652809070248953"/>
          <c:w val="0.88834855585924455"/>
          <c:h val="0.1178322521863280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3"/>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31F3-452D-8500-FA535AE59C7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1F3-452D-8500-FA535AE59C71}"/>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31F3-452D-8500-FA535AE59C71}"/>
              </c:ext>
            </c:extLst>
          </c:dPt>
          <c:dLbls>
            <c:dLbl>
              <c:idx val="0"/>
              <c:layout>
                <c:manualLayout>
                  <c:x val="-0.15788600959771945"/>
                  <c:y val="-8.571922194062692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1F3-452D-8500-FA535AE59C71}"/>
                </c:ext>
              </c:extLst>
            </c:dLbl>
            <c:dLbl>
              <c:idx val="1"/>
              <c:layout>
                <c:manualLayout>
                  <c:x val="0.20396818965431116"/>
                  <c:y val="1.141809708658049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1F3-452D-8500-FA535AE59C71}"/>
                </c:ext>
              </c:extLst>
            </c:dLbl>
            <c:dLbl>
              <c:idx val="2"/>
              <c:layout>
                <c:manualLayout>
                  <c:x val="0.18503583881248475"/>
                  <c:y val="0.20955753428704652"/>
                </c:manualLayout>
              </c:layout>
              <c:tx>
                <c:rich>
                  <a:bodyPr rot="0" spcFirstLastPara="1" vertOverflow="ellipsis" vert="horz" wrap="square" lIns="38100" tIns="19050" rIns="38100" bIns="19050" anchor="ctr" anchorCtr="1">
                    <a:noAutofit/>
                  </a:bodyPr>
                  <a:lstStyle/>
                  <a:p>
                    <a:pPr>
                      <a:defRPr lang="en-GB" sz="1400" b="0" i="0" u="none" strike="noStrike" kern="1200" baseline="0">
                        <a:solidFill>
                          <a:schemeClr val="bg1"/>
                        </a:solidFill>
                        <a:latin typeface="+mj-lt"/>
                        <a:ea typeface="+mn-ea"/>
                        <a:cs typeface="+mn-cs"/>
                      </a:defRPr>
                    </a:pPr>
                    <a:r>
                      <a:rPr lang="en-US" sz="1400" baseline="0" dirty="0">
                        <a:latin typeface="+mj-lt"/>
                      </a:rPr>
                      <a:t>Online/BTL
</a:t>
                    </a:r>
                    <a:fld id="{070F7D99-C027-4B79-9D13-3ABC251AFCA5}" type="PERCENTAGE">
                      <a:rPr lang="en-US" sz="1400" baseline="0">
                        <a:latin typeface="+mj-lt"/>
                      </a:rPr>
                      <a:pPr>
                        <a:defRPr sz="1400">
                          <a:latin typeface="+mj-lt"/>
                        </a:defRPr>
                      </a:pPr>
                      <a:t>[PERCENTAGE]</a:t>
                    </a:fld>
                    <a:endParaRPr lang="en-US" sz="1400" baseline="0" dirty="0">
                      <a:latin typeface="+mj-lt"/>
                    </a:endParaRPr>
                  </a:p>
                </c:rich>
              </c:tx>
              <c:spPr>
                <a:noFill/>
                <a:ln>
                  <a:noFill/>
                </a:ln>
                <a:effectLst/>
              </c:spPr>
              <c:txPr>
                <a:bodyPr rot="0" spcFirstLastPara="1" vertOverflow="ellipsis" vert="horz" wrap="square" lIns="38100" tIns="19050" rIns="38100" bIns="19050" anchor="ctr" anchorCtr="1">
                  <a:noAutofit/>
                </a:bodyPr>
                <a:lstStyle/>
                <a:p>
                  <a:pPr>
                    <a:defRPr lang="en-GB" sz="1400" b="0" i="0" u="none" strike="noStrike" kern="1200" baseline="0">
                      <a:solidFill>
                        <a:schemeClr val="bg1"/>
                      </a:solidFill>
                      <a:latin typeface="+mj-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6786140475712084"/>
                      <c:h val="0.18454536346131861"/>
                    </c:manualLayout>
                  </c15:layout>
                  <c15:dlblFieldTable/>
                  <c15:showDataLabelsRange val="0"/>
                </c:ext>
                <c:ext xmlns:c16="http://schemas.microsoft.com/office/drawing/2014/chart" uri="{C3380CC4-5D6E-409C-BE32-E72D297353CC}">
                  <c16:uniqueId val="{00000005-31F3-452D-8500-FA535AE59C71}"/>
                </c:ext>
              </c:extLst>
            </c:dLbl>
            <c:spPr>
              <a:noFill/>
              <a:ln>
                <a:noFill/>
              </a:ln>
              <a:effectLst/>
            </c:spPr>
            <c:txPr>
              <a:bodyPr rot="0" spcFirstLastPara="1" vertOverflow="ellipsis" vert="horz" wrap="square" lIns="38100" tIns="19050" rIns="38100" bIns="19050" anchor="ctr" anchorCtr="1">
                <a:spAutoFit/>
              </a:bodyPr>
              <a:lstStyle/>
              <a:p>
                <a:pPr>
                  <a:defRPr lang="en-GB" sz="1400" b="0" i="0" u="none" strike="noStrike" kern="1200" baseline="0">
                    <a:solidFill>
                      <a:schemeClr val="bg1"/>
                    </a:solidFill>
                    <a:latin typeface="+mj-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'Powerpoint (2)'!$P$262:$P$264</c:f>
              <c:strCache>
                <c:ptCount val="3"/>
                <c:pt idx="0">
                  <c:v>TV</c:v>
                </c:pt>
                <c:pt idx="1">
                  <c:v>Other ATL</c:v>
                </c:pt>
                <c:pt idx="2">
                  <c:v>Digital/BTL</c:v>
                </c:pt>
              </c:strCache>
            </c:strRef>
          </c:cat>
          <c:val>
            <c:numRef>
              <c:f>'Powerpoint (2)'!$AJ$262:$AJ$264</c:f>
              <c:numCache>
                <c:formatCode>_(* #,##0.00_);_(* \(#,##0.00\);_(* "-"??_);_(@_)</c:formatCode>
                <c:ptCount val="3"/>
                <c:pt idx="0">
                  <c:v>1.7152585945732777</c:v>
                </c:pt>
                <c:pt idx="1">
                  <c:v>0.45148956732470202</c:v>
                </c:pt>
                <c:pt idx="2">
                  <c:v>0.43293432642568086</c:v>
                </c:pt>
              </c:numCache>
            </c:numRef>
          </c:val>
          <c:extLst>
            <c:ext xmlns:c16="http://schemas.microsoft.com/office/drawing/2014/chart" uri="{C3380CC4-5D6E-409C-BE32-E72D297353CC}">
              <c16:uniqueId val="{00000006-31F3-452D-8500-FA535AE59C71}"/>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lang="en-GB" sz="1100" b="0" i="0" u="none" strike="noStrike" kern="1200" baseline="0">
          <a:solidFill>
            <a:schemeClr val="bg1"/>
          </a:solidFill>
          <a:latin typeface="Century Gothic" panose="020B0502020202020204" pitchFamily="34" charset="0"/>
          <a:ea typeface="+mn-ea"/>
          <a:cs typeface="+mn-cs"/>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592507788490175"/>
          <c:y val="0.10237531080620181"/>
          <c:w val="0.5032121287783603"/>
          <c:h val="0.81056653481713259"/>
        </c:manualLayout>
      </c:layout>
      <c:doughnutChart>
        <c:varyColors val="1"/>
        <c:ser>
          <c:idx val="0"/>
          <c:order val="0"/>
          <c:tx>
            <c:strRef>
              <c:f>Sheet1!$B$1</c:f>
              <c:strCache>
                <c:ptCount val="1"/>
                <c:pt idx="0">
                  <c:v>16-34s</c:v>
                </c:pt>
              </c:strCache>
            </c:strRef>
          </c:tx>
          <c:dPt>
            <c:idx val="0"/>
            <c:bubble3D val="0"/>
            <c:spPr>
              <a:solidFill>
                <a:srgbClr val="0069B4">
                  <a:lumMod val="40000"/>
                  <a:lumOff val="60000"/>
                </a:srgbClr>
              </a:solidFill>
            </c:spPr>
            <c:extLst>
              <c:ext xmlns:c16="http://schemas.microsoft.com/office/drawing/2014/chart" uri="{C3380CC4-5D6E-409C-BE32-E72D297353CC}">
                <c16:uniqueId val="{00000001-AAFF-45A3-A865-F04D69EBD962}"/>
              </c:ext>
            </c:extLst>
          </c:dPt>
          <c:dPt>
            <c:idx val="1"/>
            <c:bubble3D val="0"/>
            <c:spPr>
              <a:solidFill>
                <a:srgbClr val="0069B4"/>
              </a:solidFill>
            </c:spPr>
            <c:extLst>
              <c:ext xmlns:c16="http://schemas.microsoft.com/office/drawing/2014/chart" uri="{C3380CC4-5D6E-409C-BE32-E72D297353CC}">
                <c16:uniqueId val="{00000003-AAFF-45A3-A865-F04D69EBD962}"/>
              </c:ext>
            </c:extLst>
          </c:dPt>
          <c:dPt>
            <c:idx val="2"/>
            <c:bubble3D val="0"/>
            <c:spPr>
              <a:solidFill>
                <a:srgbClr val="372D87"/>
              </a:solidFill>
            </c:spPr>
            <c:extLst>
              <c:ext xmlns:c16="http://schemas.microsoft.com/office/drawing/2014/chart" uri="{C3380CC4-5D6E-409C-BE32-E72D297353CC}">
                <c16:uniqueId val="{00000005-AAFF-45A3-A865-F04D69EBD962}"/>
              </c:ext>
            </c:extLst>
          </c:dPt>
          <c:dPt>
            <c:idx val="3"/>
            <c:bubble3D val="0"/>
            <c:spPr>
              <a:solidFill>
                <a:srgbClr val="009B3C"/>
              </a:solidFill>
            </c:spPr>
            <c:extLst>
              <c:ext xmlns:c16="http://schemas.microsoft.com/office/drawing/2014/chart" uri="{C3380CC4-5D6E-409C-BE32-E72D297353CC}">
                <c16:uniqueId val="{00000007-AAFF-45A3-A865-F04D69EBD962}"/>
              </c:ext>
            </c:extLst>
          </c:dPt>
          <c:dPt>
            <c:idx val="4"/>
            <c:bubble3D val="0"/>
            <c:spPr>
              <a:solidFill>
                <a:srgbClr val="C00000"/>
              </a:solidFill>
              <a:ln>
                <a:noFill/>
              </a:ln>
            </c:spPr>
            <c:extLst>
              <c:ext xmlns:c16="http://schemas.microsoft.com/office/drawing/2014/chart" uri="{C3380CC4-5D6E-409C-BE32-E72D297353CC}">
                <c16:uniqueId val="{00000009-AAFF-45A3-A865-F04D69EBD962}"/>
              </c:ext>
            </c:extLst>
          </c:dPt>
          <c:dPt>
            <c:idx val="5"/>
            <c:bubble3D val="0"/>
            <c:spPr>
              <a:solidFill>
                <a:srgbClr val="E10514">
                  <a:lumMod val="60000"/>
                  <a:lumOff val="40000"/>
                </a:srgbClr>
              </a:solidFill>
            </c:spPr>
            <c:extLst>
              <c:ext xmlns:c16="http://schemas.microsoft.com/office/drawing/2014/chart" uri="{C3380CC4-5D6E-409C-BE32-E72D297353CC}">
                <c16:uniqueId val="{00000000-DA6B-47CB-B25D-940A3E552215}"/>
              </c:ext>
            </c:extLst>
          </c:dPt>
          <c:dPt>
            <c:idx val="6"/>
            <c:bubble3D val="0"/>
            <c:spPr>
              <a:solidFill>
                <a:srgbClr val="C00000"/>
              </a:solidFill>
            </c:spPr>
            <c:extLst>
              <c:ext xmlns:c16="http://schemas.microsoft.com/office/drawing/2014/chart" uri="{C3380CC4-5D6E-409C-BE32-E72D297353CC}">
                <c16:uniqueId val="{0000000D-AAFF-45A3-A865-F04D69EBD962}"/>
              </c:ext>
            </c:extLst>
          </c:dPt>
          <c:dPt>
            <c:idx val="7"/>
            <c:bubble3D val="0"/>
            <c:spPr>
              <a:solidFill>
                <a:schemeClr val="accent2">
                  <a:lumMod val="60000"/>
                  <a:lumOff val="40000"/>
                </a:schemeClr>
              </a:solidFill>
            </c:spPr>
            <c:extLst>
              <c:ext xmlns:c16="http://schemas.microsoft.com/office/drawing/2014/chart" uri="{C3380CC4-5D6E-409C-BE32-E72D297353CC}">
                <c16:uniqueId val="{0000000F-AAFF-45A3-A865-F04D69EBD962}"/>
              </c:ext>
            </c:extLst>
          </c:dPt>
          <c:dPt>
            <c:idx val="8"/>
            <c:bubble3D val="0"/>
            <c:spPr>
              <a:solidFill>
                <a:srgbClr val="EB7305"/>
              </a:solidFill>
            </c:spPr>
            <c:extLst>
              <c:ext xmlns:c16="http://schemas.microsoft.com/office/drawing/2014/chart" uri="{C3380CC4-5D6E-409C-BE32-E72D297353CC}">
                <c16:uniqueId val="{00000011-AAFF-45A3-A865-F04D69EBD962}"/>
              </c:ext>
            </c:extLst>
          </c:dPt>
          <c:dPt>
            <c:idx val="9"/>
            <c:bubble3D val="0"/>
            <c:spPr>
              <a:solidFill>
                <a:schemeClr val="tx2"/>
              </a:solidFill>
            </c:spPr>
            <c:extLst>
              <c:ext xmlns:c16="http://schemas.microsoft.com/office/drawing/2014/chart" uri="{C3380CC4-5D6E-409C-BE32-E72D297353CC}">
                <c16:uniqueId val="{00000013-AAFF-45A3-A865-F04D69EBD962}"/>
              </c:ext>
            </c:extLst>
          </c:dPt>
          <c:dLbls>
            <c:dLbl>
              <c:idx val="0"/>
              <c:layout>
                <c:manualLayout>
                  <c:x val="4.3391186350339979E-3"/>
                  <c:y val="4.5715396459576098E-3"/>
                </c:manualLayout>
              </c:layout>
              <c:numFmt formatCode="0.0%" sourceLinked="0"/>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AFF-45A3-A865-F04D69EBD962}"/>
                </c:ext>
              </c:extLst>
            </c:dLbl>
            <c:dLbl>
              <c:idx val="1"/>
              <c:layout>
                <c:manualLayout>
                  <c:x val="1.115643206005012E-3"/>
                  <c:y val="-1.9290457450935154E-3"/>
                </c:manualLayout>
              </c:layout>
              <c:numFmt formatCode="0.0%" sourceLinked="0"/>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5.6104803950989594E-2"/>
                      <c:h val="4.2286741725108275E-2"/>
                    </c:manualLayout>
                  </c15:layout>
                </c:ext>
                <c:ext xmlns:c16="http://schemas.microsoft.com/office/drawing/2014/chart" uri="{C3380CC4-5D6E-409C-BE32-E72D297353CC}">
                  <c16:uniqueId val="{00000003-AAFF-45A3-A865-F04D69EBD962}"/>
                </c:ext>
              </c:extLst>
            </c:dLbl>
            <c:dLbl>
              <c:idx val="2"/>
              <c:layout>
                <c:manualLayout>
                  <c:x val="3.9052067715305928E-2"/>
                  <c:y val="6.8573094689364775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AFF-45A3-A865-F04D69EBD962}"/>
                </c:ext>
              </c:extLst>
            </c:dLbl>
            <c:dLbl>
              <c:idx val="3"/>
              <c:layout>
                <c:manualLayout>
                  <c:x val="-1.3017355905101995E-2"/>
                  <c:y val="7.3144634335322437E-2"/>
                </c:manualLayout>
              </c:layout>
              <c:numFmt formatCode="0.0%" sourceLinked="0"/>
              <c:spPr>
                <a:noFill/>
                <a:ln>
                  <a:noFill/>
                </a:ln>
                <a:effectLst/>
              </c:spPr>
              <c:txPr>
                <a:bodyPr wrap="square" lIns="38100" tIns="19050" rIns="38100" bIns="19050" anchor="ctr">
                  <a:spAutoFit/>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AFF-45A3-A865-F04D69EBD962}"/>
                </c:ext>
              </c:extLst>
            </c:dLbl>
            <c:dLbl>
              <c:idx val="4"/>
              <c:layout>
                <c:manualLayout>
                  <c:x val="2.8927457566893322E-3"/>
                  <c:y val="-4.5715396459577355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AFF-45A3-A865-F04D69EBD962}"/>
                </c:ext>
              </c:extLst>
            </c:dLbl>
            <c:dLbl>
              <c:idx val="5"/>
              <c:layout>
                <c:manualLayout>
                  <c:x val="-2.1695593175170044E-2"/>
                  <c:y val="-7.7716173981280001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DA6B-47CB-B25D-940A3E552215}"/>
                </c:ext>
              </c:extLst>
            </c:dLbl>
            <c:dLbl>
              <c:idx val="7"/>
              <c:numFmt formatCode="0.0%" sourceLinked="0"/>
              <c:spPr>
                <a:noFill/>
                <a:ln>
                  <a:noFill/>
                </a:ln>
                <a:effectLst/>
              </c:spPr>
              <c:txPr>
                <a:bodyPr/>
                <a:lstStyle/>
                <a:p>
                  <a:pPr>
                    <a:defRPr sz="1000">
                      <a:solidFill>
                        <a:schemeClr val="bg2"/>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0F-AAFF-45A3-A865-F04D69EBD962}"/>
                </c:ext>
              </c:extLst>
            </c:dLbl>
            <c:dLbl>
              <c:idx val="9"/>
              <c:layout>
                <c:manualLayout>
                  <c:x val="-1.7728317646261638E-2"/>
                  <c:y val="6.600583321259541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3-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 + SVOD</c:v>
                </c:pt>
              </c:strCache>
            </c:strRef>
          </c:cat>
          <c:val>
            <c:numRef>
              <c:f>Sheet1!$B$2:$B$6</c:f>
              <c:numCache>
                <c:formatCode>0.00</c:formatCode>
                <c:ptCount val="5"/>
                <c:pt idx="0">
                  <c:v>1.1322000000000001</c:v>
                </c:pt>
                <c:pt idx="1">
                  <c:v>3.0116520000000002</c:v>
                </c:pt>
                <c:pt idx="2">
                  <c:v>0.34875102344119602</c:v>
                </c:pt>
                <c:pt idx="3">
                  <c:v>0.153722487804939</c:v>
                </c:pt>
                <c:pt idx="4">
                  <c:v>5.1752199802654033</c:v>
                </c:pt>
              </c:numCache>
            </c:numRef>
          </c:val>
          <c:extLst>
            <c:ext xmlns:c16="http://schemas.microsoft.com/office/drawing/2014/chart" uri="{C3380CC4-5D6E-409C-BE32-E72D297353CC}">
              <c16:uniqueId val="{00000014-AAFF-45A3-A865-F04D69EBD962}"/>
            </c:ext>
          </c:extLst>
        </c:ser>
        <c:ser>
          <c:idx val="1"/>
          <c:order val="1"/>
          <c:tx>
            <c:strRef>
              <c:f>Sheet1!$C$1</c:f>
              <c:strCache>
                <c:ptCount val="1"/>
                <c:pt idx="0">
                  <c:v>Column1</c:v>
                </c:pt>
              </c:strCache>
            </c:strRef>
          </c:tx>
          <c:dPt>
            <c:idx val="0"/>
            <c:bubble3D val="0"/>
            <c:spPr>
              <a:solidFill>
                <a:schemeClr val="accent4">
                  <a:lumMod val="20000"/>
                  <a:lumOff val="80000"/>
                </a:schemeClr>
              </a:solidFill>
            </c:spPr>
            <c:extLst>
              <c:ext xmlns:c16="http://schemas.microsoft.com/office/drawing/2014/chart" uri="{C3380CC4-5D6E-409C-BE32-E72D297353CC}">
                <c16:uniqueId val="{00000016-AAFF-45A3-A865-F04D69EBD962}"/>
              </c:ext>
            </c:extLst>
          </c:dPt>
          <c:dLbls>
            <c:spPr>
              <a:noFill/>
              <a:ln>
                <a:noFill/>
              </a:ln>
              <a:effectLst/>
            </c:spPr>
            <c:txPr>
              <a:bodyPr/>
              <a:lstStyle/>
              <a:p>
                <a:pPr>
                  <a:defRPr sz="1050">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 + SVOD</c:v>
                </c:pt>
              </c:strCache>
            </c:strRef>
          </c:cat>
          <c:val>
            <c:numRef>
              <c:f>Sheet1!$C$2:$C$6</c:f>
              <c:numCache>
                <c:formatCode>General</c:formatCode>
                <c:ptCount val="5"/>
              </c:numCache>
            </c:numRef>
          </c:val>
          <c:extLst>
            <c:ext xmlns:c16="http://schemas.microsoft.com/office/drawing/2014/chart" uri="{C3380CC4-5D6E-409C-BE32-E72D297353CC}">
              <c16:uniqueId val="{00000017-AAFF-45A3-A865-F04D69EBD962}"/>
            </c:ext>
          </c:extLst>
        </c:ser>
        <c:ser>
          <c:idx val="2"/>
          <c:order val="2"/>
          <c:tx>
            <c:strRef>
              <c:f>Sheet1!$D$1</c:f>
              <c:strCache>
                <c:ptCount val="1"/>
                <c:pt idx="0">
                  <c:v>All Inds2</c:v>
                </c:pt>
              </c:strCache>
            </c:strRef>
          </c:tx>
          <c:dPt>
            <c:idx val="0"/>
            <c:bubble3D val="0"/>
            <c:spPr>
              <a:solidFill>
                <a:srgbClr val="0069B4">
                  <a:lumMod val="40000"/>
                  <a:lumOff val="60000"/>
                </a:srgbClr>
              </a:solidFill>
            </c:spPr>
            <c:extLst>
              <c:ext xmlns:c16="http://schemas.microsoft.com/office/drawing/2014/chart" uri="{C3380CC4-5D6E-409C-BE32-E72D297353CC}">
                <c16:uniqueId val="{00000019-AAFF-45A3-A865-F04D69EBD962}"/>
              </c:ext>
            </c:extLst>
          </c:dPt>
          <c:dPt>
            <c:idx val="1"/>
            <c:bubble3D val="0"/>
            <c:spPr>
              <a:solidFill>
                <a:srgbClr val="0069B4"/>
              </a:solidFill>
            </c:spPr>
            <c:extLst>
              <c:ext xmlns:c16="http://schemas.microsoft.com/office/drawing/2014/chart" uri="{C3380CC4-5D6E-409C-BE32-E72D297353CC}">
                <c16:uniqueId val="{0000001B-AAFF-45A3-A865-F04D69EBD962}"/>
              </c:ext>
            </c:extLst>
          </c:dPt>
          <c:dPt>
            <c:idx val="2"/>
            <c:bubble3D val="0"/>
            <c:spPr>
              <a:solidFill>
                <a:srgbClr val="372D87"/>
              </a:solidFill>
            </c:spPr>
            <c:extLst>
              <c:ext xmlns:c16="http://schemas.microsoft.com/office/drawing/2014/chart" uri="{C3380CC4-5D6E-409C-BE32-E72D297353CC}">
                <c16:uniqueId val="{0000001D-AAFF-45A3-A865-F04D69EBD962}"/>
              </c:ext>
            </c:extLst>
          </c:dPt>
          <c:dPt>
            <c:idx val="3"/>
            <c:bubble3D val="0"/>
            <c:spPr>
              <a:solidFill>
                <a:srgbClr val="009B3C"/>
              </a:solidFill>
            </c:spPr>
            <c:extLst>
              <c:ext xmlns:c16="http://schemas.microsoft.com/office/drawing/2014/chart" uri="{C3380CC4-5D6E-409C-BE32-E72D297353CC}">
                <c16:uniqueId val="{0000001F-AAFF-45A3-A865-F04D69EBD962}"/>
              </c:ext>
            </c:extLst>
          </c:dPt>
          <c:dPt>
            <c:idx val="4"/>
            <c:bubble3D val="0"/>
            <c:spPr>
              <a:solidFill>
                <a:srgbClr val="C00000"/>
              </a:solidFill>
            </c:spPr>
            <c:extLst>
              <c:ext xmlns:c16="http://schemas.microsoft.com/office/drawing/2014/chart" uri="{C3380CC4-5D6E-409C-BE32-E72D297353CC}">
                <c16:uniqueId val="{00000021-AAFF-45A3-A865-F04D69EBD962}"/>
              </c:ext>
            </c:extLst>
          </c:dPt>
          <c:dPt>
            <c:idx val="5"/>
            <c:bubble3D val="0"/>
            <c:spPr>
              <a:solidFill>
                <a:srgbClr val="E10514">
                  <a:lumMod val="60000"/>
                  <a:lumOff val="40000"/>
                </a:srgbClr>
              </a:solidFill>
            </c:spPr>
            <c:extLst>
              <c:ext xmlns:c16="http://schemas.microsoft.com/office/drawing/2014/chart" uri="{C3380CC4-5D6E-409C-BE32-E72D297353CC}">
                <c16:uniqueId val="{00000001-DA6B-47CB-B25D-940A3E552215}"/>
              </c:ext>
            </c:extLst>
          </c:dPt>
          <c:dPt>
            <c:idx val="6"/>
            <c:bubble3D val="0"/>
            <c:spPr>
              <a:solidFill>
                <a:srgbClr val="C00000"/>
              </a:solidFill>
            </c:spPr>
            <c:extLst>
              <c:ext xmlns:c16="http://schemas.microsoft.com/office/drawing/2014/chart" uri="{C3380CC4-5D6E-409C-BE32-E72D297353CC}">
                <c16:uniqueId val="{00000025-AAFF-45A3-A865-F04D69EBD962}"/>
              </c:ext>
            </c:extLst>
          </c:dPt>
          <c:dPt>
            <c:idx val="7"/>
            <c:bubble3D val="0"/>
            <c:spPr>
              <a:solidFill>
                <a:schemeClr val="accent2">
                  <a:lumMod val="60000"/>
                  <a:lumOff val="40000"/>
                </a:schemeClr>
              </a:solidFill>
            </c:spPr>
            <c:extLst>
              <c:ext xmlns:c16="http://schemas.microsoft.com/office/drawing/2014/chart" uri="{C3380CC4-5D6E-409C-BE32-E72D297353CC}">
                <c16:uniqueId val="{00000027-AAFF-45A3-A865-F04D69EBD962}"/>
              </c:ext>
            </c:extLst>
          </c:dPt>
          <c:dPt>
            <c:idx val="8"/>
            <c:bubble3D val="0"/>
            <c:spPr>
              <a:solidFill>
                <a:schemeClr val="accent2"/>
              </a:solidFill>
            </c:spPr>
            <c:extLst>
              <c:ext xmlns:c16="http://schemas.microsoft.com/office/drawing/2014/chart" uri="{C3380CC4-5D6E-409C-BE32-E72D297353CC}">
                <c16:uniqueId val="{00000029-AAFF-45A3-A865-F04D69EBD962}"/>
              </c:ext>
            </c:extLst>
          </c:dPt>
          <c:dPt>
            <c:idx val="9"/>
            <c:bubble3D val="0"/>
            <c:spPr>
              <a:solidFill>
                <a:schemeClr val="tx2"/>
              </a:solidFill>
            </c:spPr>
            <c:extLst>
              <c:ext xmlns:c16="http://schemas.microsoft.com/office/drawing/2014/chart" uri="{C3380CC4-5D6E-409C-BE32-E72D297353CC}">
                <c16:uniqueId val="{0000002B-AAFF-45A3-A865-F04D69EBD962}"/>
              </c:ext>
            </c:extLst>
          </c:dPt>
          <c:dLbls>
            <c:dLbl>
              <c:idx val="0"/>
              <c:layout>
                <c:manualLayout>
                  <c:x val="4.339118635033945E-3"/>
                  <c:y val="-4.5715396459576523E-3"/>
                </c:manualLayout>
              </c:layout>
              <c:numFmt formatCode="0.0%" sourceLinked="0"/>
              <c:spPr>
                <a:noFill/>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9-AAFF-45A3-A865-F04D69EBD962}"/>
                </c:ext>
              </c:extLst>
            </c:dLbl>
            <c:dLbl>
              <c:idx val="1"/>
              <c:layout>
                <c:manualLayout>
                  <c:x val="5.7854915133786645E-3"/>
                  <c:y val="0"/>
                </c:manualLayout>
              </c:layout>
              <c:numFmt formatCode="0.0%" sourceLinked="0"/>
              <c:spPr>
                <a:noFill/>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B-AAFF-45A3-A865-F04D69EBD962}"/>
                </c:ext>
              </c:extLst>
            </c:dLbl>
            <c:dLbl>
              <c:idx val="2"/>
              <c:layout>
                <c:manualLayout>
                  <c:x val="8.8228745579024631E-2"/>
                  <c:y val="-5.4858475751491824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D-AAFF-45A3-A865-F04D69EBD962}"/>
                </c:ext>
              </c:extLst>
            </c:dLbl>
            <c:dLbl>
              <c:idx val="3"/>
              <c:layout>
                <c:manualLayout>
                  <c:x val="9.2567864214058632E-2"/>
                  <c:y val="-2.0571928406809433E-2"/>
                </c:manualLayout>
              </c:layout>
              <c:numFmt formatCode="0.0%" sourceLinked="0"/>
              <c:spPr>
                <a:noFill/>
                <a:ln>
                  <a:noFill/>
                </a:ln>
                <a:effectLst/>
              </c:spPr>
              <c:txPr>
                <a:bodyPr wrap="square" lIns="38100" tIns="19050" rIns="38100" bIns="19050" anchor="ctr">
                  <a:spAutoFit/>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F-AAFF-45A3-A865-F04D69EBD962}"/>
                </c:ext>
              </c:extLst>
            </c:dLbl>
            <c:dLbl>
              <c:idx val="4"/>
              <c:layout>
                <c:manualLayout>
                  <c:x val="-9.2567864214058632E-2"/>
                  <c:y val="-0.16457542725447555"/>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1-AAFF-45A3-A865-F04D69EBD962}"/>
                </c:ext>
              </c:extLst>
            </c:dLbl>
            <c:dLbl>
              <c:idx val="5"/>
              <c:layout>
                <c:manualLayout>
                  <c:x val="5.7854915133786641E-2"/>
                  <c:y val="-1.8286158583830609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A6B-47CB-B25D-940A3E552215}"/>
                </c:ext>
              </c:extLst>
            </c:dLbl>
            <c:dLbl>
              <c:idx val="7"/>
              <c:numFmt formatCode="0.0%" sourceLinked="0"/>
              <c:spPr>
                <a:noFill/>
                <a:ln>
                  <a:noFill/>
                </a:ln>
                <a:effectLst/>
              </c:spPr>
              <c:txPr>
                <a:bodyPr/>
                <a:lstStyle/>
                <a:p>
                  <a:pPr>
                    <a:defRPr sz="1000">
                      <a:solidFill>
                        <a:schemeClr val="bg2"/>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27-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 + SVOD</c:v>
                </c:pt>
              </c:strCache>
            </c:strRef>
          </c:cat>
          <c:val>
            <c:numRef>
              <c:f>Sheet1!$D$2:$D$6</c:f>
              <c:numCache>
                <c:formatCode>0.00</c:formatCode>
                <c:ptCount val="5"/>
                <c:pt idx="0">
                  <c:v>0.46240000000000003</c:v>
                </c:pt>
                <c:pt idx="1">
                  <c:v>1.9993320000000001</c:v>
                </c:pt>
                <c:pt idx="2">
                  <c:v>0.16194553802911188</c:v>
                </c:pt>
                <c:pt idx="3">
                  <c:v>8.1357679115450207E-2</c:v>
                </c:pt>
                <c:pt idx="4" formatCode="0.0">
                  <c:v>15.38385462071866</c:v>
                </c:pt>
              </c:numCache>
            </c:numRef>
          </c:val>
          <c:extLst>
            <c:ext xmlns:c16="http://schemas.microsoft.com/office/drawing/2014/chart" uri="{C3380CC4-5D6E-409C-BE32-E72D297353CC}">
              <c16:uniqueId val="{0000002C-AAFF-45A3-A865-F04D69EBD962}"/>
            </c:ext>
          </c:extLst>
        </c:ser>
        <c:dLbls>
          <c:showLegendKey val="0"/>
          <c:showVal val="0"/>
          <c:showCatName val="0"/>
          <c:showSerName val="0"/>
          <c:showPercent val="0"/>
          <c:showBubbleSize val="0"/>
          <c:showLeaderLines val="1"/>
        </c:dLbls>
        <c:firstSliceAng val="0"/>
        <c:holeSize val="32"/>
      </c:doughnutChart>
    </c:plotArea>
    <c:legend>
      <c:legendPos val="r"/>
      <c:layout>
        <c:manualLayout>
          <c:xMode val="edge"/>
          <c:yMode val="edge"/>
          <c:x val="0.66552069138901337"/>
          <c:y val="0.31148455350546195"/>
          <c:w val="0.29307272806994067"/>
          <c:h val="0.55947996036799097"/>
        </c:manualLayout>
      </c:layout>
      <c:overlay val="0"/>
      <c:txPr>
        <a:bodyPr/>
        <a:lstStyle/>
        <a:p>
          <a:pPr>
            <a:defRPr sz="1200" b="1"/>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3"/>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B336-4A83-AA11-A996D51D2E3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336-4A83-AA11-A996D51D2E3F}"/>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B336-4A83-AA11-A996D51D2E3F}"/>
              </c:ext>
            </c:extLst>
          </c:dPt>
          <c:dLbls>
            <c:dLbl>
              <c:idx val="0"/>
              <c:layout>
                <c:manualLayout>
                  <c:x val="-7.921908385083673E-2"/>
                  <c:y val="-0.2158894899526454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336-4A83-AA11-A996D51D2E3F}"/>
                </c:ext>
              </c:extLst>
            </c:dLbl>
            <c:dLbl>
              <c:idx val="2"/>
              <c:layout>
                <c:manualLayout>
                  <c:x val="6.1558264121094414E-2"/>
                  <c:y val="0.14347826086956519"/>
                </c:manualLayout>
              </c:layout>
              <c:tx>
                <c:rich>
                  <a:bodyPr/>
                  <a:lstStyle/>
                  <a:p>
                    <a:r>
                      <a:rPr lang="en-US" sz="1200" dirty="0"/>
                      <a:t>Online/BTL</a:t>
                    </a:r>
                    <a:r>
                      <a:rPr lang="en-US" sz="1200" baseline="0" dirty="0"/>
                      <a:t>
</a:t>
                    </a:r>
                    <a:fld id="{DEBE2002-0A60-4625-BA6D-3D9A39168E76}" type="PERCENTAGE">
                      <a:rPr lang="en-US" sz="1400" baseline="0"/>
                      <a:pPr/>
                      <a:t>[PERCENTAGE]</a:t>
                    </a:fld>
                    <a:endParaRPr lang="en-US" sz="1200"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336-4A83-AA11-A996D51D2E3F}"/>
                </c:ext>
              </c:extLst>
            </c:dLbl>
            <c:spPr>
              <a:noFill/>
              <a:ln>
                <a:noFill/>
              </a:ln>
              <a:effectLst/>
            </c:spPr>
            <c:txPr>
              <a:bodyPr rot="0" spcFirstLastPara="1" vertOverflow="ellipsis" vert="horz" wrap="square" lIns="38100" tIns="19050" rIns="38100" bIns="19050" anchor="ctr" anchorCtr="1">
                <a:spAutoFit/>
              </a:bodyPr>
              <a:lstStyle/>
              <a:p>
                <a:pPr>
                  <a:defRPr lang="en-GB" sz="1400" b="0" i="0" u="none" strike="noStrike" kern="1200" baseline="0">
                    <a:solidFill>
                      <a:schemeClr val="bg1"/>
                    </a:solidFill>
                    <a:latin typeface="+mj-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'Powerpoint (2)'!$P$262:$P$264</c:f>
              <c:strCache>
                <c:ptCount val="3"/>
                <c:pt idx="0">
                  <c:v>TV</c:v>
                </c:pt>
                <c:pt idx="1">
                  <c:v>Other ATL</c:v>
                </c:pt>
                <c:pt idx="2">
                  <c:v>Digital/BTL</c:v>
                </c:pt>
              </c:strCache>
            </c:strRef>
          </c:cat>
          <c:val>
            <c:numRef>
              <c:f>'Powerpoint (2)'!$AZ$262:$AZ$264</c:f>
              <c:numCache>
                <c:formatCode>_(* #,##0.00_);_(* \(#,##0.00\);_(* "-"??_);_(@_)</c:formatCode>
                <c:ptCount val="3"/>
                <c:pt idx="0">
                  <c:v>10.76797271422604</c:v>
                </c:pt>
                <c:pt idx="1">
                  <c:v>1.9579544878276893</c:v>
                </c:pt>
                <c:pt idx="2">
                  <c:v>0.79164634666057498</c:v>
                </c:pt>
              </c:numCache>
            </c:numRef>
          </c:val>
          <c:extLst>
            <c:ext xmlns:c16="http://schemas.microsoft.com/office/drawing/2014/chart" uri="{C3380CC4-5D6E-409C-BE32-E72D297353CC}">
              <c16:uniqueId val="{00000006-B336-4A83-AA11-A996D51D2E3F}"/>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lang="en-GB" sz="1100" b="0" i="0" u="none" strike="noStrike" kern="1200" baseline="0">
          <a:solidFill>
            <a:schemeClr val="bg1"/>
          </a:solidFill>
          <a:latin typeface="Century Gothic" panose="020B0502020202020204" pitchFamily="34" charset="0"/>
          <a:ea typeface="+mn-ea"/>
          <a:cs typeface="+mn-cs"/>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660640230318396E-2"/>
          <c:y val="4.7079623610325985E-2"/>
          <c:w val="0.8929190565685563"/>
          <c:h val="0.82150175078970067"/>
        </c:manualLayout>
      </c:layout>
      <c:barChart>
        <c:barDir val="col"/>
        <c:grouping val="clustered"/>
        <c:varyColors val="0"/>
        <c:ser>
          <c:idx val="0"/>
          <c:order val="0"/>
          <c:tx>
            <c:strRef>
              <c:f>Sheet1!$B$1</c:f>
              <c:strCache>
                <c:ptCount val="1"/>
                <c:pt idx="0">
                  <c:v>10</c:v>
                </c:pt>
              </c:strCache>
            </c:strRef>
          </c:tx>
          <c:invertIfNegative val="0"/>
          <c:cat>
            <c:numRef>
              <c:f>Sheet1!$A$2:$A$15</c:f>
              <c:numCache>
                <c:formatCode>General</c:formatCode>
                <c:ptCount val="14"/>
                <c:pt idx="0">
                  <c:v>0</c:v>
                </c:pt>
                <c:pt idx="1">
                  <c:v>1</c:v>
                </c:pt>
                <c:pt idx="2">
                  <c:v>2</c:v>
                </c:pt>
                <c:pt idx="3">
                  <c:v>3</c:v>
                </c:pt>
                <c:pt idx="4">
                  <c:v>4</c:v>
                </c:pt>
                <c:pt idx="5">
                  <c:v>5</c:v>
                </c:pt>
                <c:pt idx="6">
                  <c:v>6</c:v>
                </c:pt>
                <c:pt idx="7">
                  <c:v>7</c:v>
                </c:pt>
                <c:pt idx="8">
                  <c:v>8</c:v>
                </c:pt>
                <c:pt idx="9">
                  <c:v>9</c:v>
                </c:pt>
                <c:pt idx="10">
                  <c:v>10</c:v>
                </c:pt>
                <c:pt idx="11">
                  <c:v>11</c:v>
                </c:pt>
                <c:pt idx="12">
                  <c:v>12</c:v>
                </c:pt>
                <c:pt idx="13">
                  <c:v>13</c:v>
                </c:pt>
              </c:numCache>
            </c:numRef>
          </c:cat>
          <c:val>
            <c:numRef>
              <c:f>Sheet1!$B$2:$B$15</c:f>
              <c:numCache>
                <c:formatCode>General</c:formatCode>
                <c:ptCount val="14"/>
              </c:numCache>
            </c:numRef>
          </c:val>
          <c:extLst>
            <c:ext xmlns:c16="http://schemas.microsoft.com/office/drawing/2014/chart" uri="{C3380CC4-5D6E-409C-BE32-E72D297353CC}">
              <c16:uniqueId val="{00000000-D8AF-4069-B4F1-6A6C4443B6CD}"/>
            </c:ext>
          </c:extLst>
        </c:ser>
        <c:ser>
          <c:idx val="1"/>
          <c:order val="1"/>
          <c:tx>
            <c:strRef>
              <c:f>Sheet1!$C$1</c:f>
              <c:strCache>
                <c:ptCount val="1"/>
                <c:pt idx="0">
                  <c:v>20</c:v>
                </c:pt>
              </c:strCache>
            </c:strRef>
          </c:tx>
          <c:invertIfNegative val="0"/>
          <c:cat>
            <c:numRef>
              <c:f>Sheet1!$A$2:$A$15</c:f>
              <c:numCache>
                <c:formatCode>General</c:formatCode>
                <c:ptCount val="14"/>
                <c:pt idx="0">
                  <c:v>0</c:v>
                </c:pt>
                <c:pt idx="1">
                  <c:v>1</c:v>
                </c:pt>
                <c:pt idx="2">
                  <c:v>2</c:v>
                </c:pt>
                <c:pt idx="3">
                  <c:v>3</c:v>
                </c:pt>
                <c:pt idx="4">
                  <c:v>4</c:v>
                </c:pt>
                <c:pt idx="5">
                  <c:v>5</c:v>
                </c:pt>
                <c:pt idx="6">
                  <c:v>6</c:v>
                </c:pt>
                <c:pt idx="7">
                  <c:v>7</c:v>
                </c:pt>
                <c:pt idx="8">
                  <c:v>8</c:v>
                </c:pt>
                <c:pt idx="9">
                  <c:v>9</c:v>
                </c:pt>
                <c:pt idx="10">
                  <c:v>10</c:v>
                </c:pt>
                <c:pt idx="11">
                  <c:v>11</c:v>
                </c:pt>
                <c:pt idx="12">
                  <c:v>12</c:v>
                </c:pt>
                <c:pt idx="13">
                  <c:v>13</c:v>
                </c:pt>
              </c:numCache>
            </c:numRef>
          </c:cat>
          <c:val>
            <c:numRef>
              <c:f>Sheet1!$C$2:$C$15</c:f>
              <c:numCache>
                <c:formatCode>General</c:formatCode>
                <c:ptCount val="14"/>
              </c:numCache>
            </c:numRef>
          </c:val>
          <c:extLst>
            <c:ext xmlns:c16="http://schemas.microsoft.com/office/drawing/2014/chart" uri="{C3380CC4-5D6E-409C-BE32-E72D297353CC}">
              <c16:uniqueId val="{00000001-D8AF-4069-B4F1-6A6C4443B6CD}"/>
            </c:ext>
          </c:extLst>
        </c:ser>
        <c:ser>
          <c:idx val="2"/>
          <c:order val="2"/>
          <c:tx>
            <c:strRef>
              <c:f>Sheet1!$D$1</c:f>
              <c:strCache>
                <c:ptCount val="1"/>
                <c:pt idx="0">
                  <c:v>30</c:v>
                </c:pt>
              </c:strCache>
            </c:strRef>
          </c:tx>
          <c:invertIfNegative val="0"/>
          <c:cat>
            <c:numRef>
              <c:f>Sheet1!$A$2:$A$15</c:f>
              <c:numCache>
                <c:formatCode>General</c:formatCode>
                <c:ptCount val="14"/>
                <c:pt idx="0">
                  <c:v>0</c:v>
                </c:pt>
                <c:pt idx="1">
                  <c:v>1</c:v>
                </c:pt>
                <c:pt idx="2">
                  <c:v>2</c:v>
                </c:pt>
                <c:pt idx="3">
                  <c:v>3</c:v>
                </c:pt>
                <c:pt idx="4">
                  <c:v>4</c:v>
                </c:pt>
                <c:pt idx="5">
                  <c:v>5</c:v>
                </c:pt>
                <c:pt idx="6">
                  <c:v>6</c:v>
                </c:pt>
                <c:pt idx="7">
                  <c:v>7</c:v>
                </c:pt>
                <c:pt idx="8">
                  <c:v>8</c:v>
                </c:pt>
                <c:pt idx="9">
                  <c:v>9</c:v>
                </c:pt>
                <c:pt idx="10">
                  <c:v>10</c:v>
                </c:pt>
                <c:pt idx="11">
                  <c:v>11</c:v>
                </c:pt>
                <c:pt idx="12">
                  <c:v>12</c:v>
                </c:pt>
                <c:pt idx="13">
                  <c:v>13</c:v>
                </c:pt>
              </c:numCache>
            </c:numRef>
          </c:cat>
          <c:val>
            <c:numRef>
              <c:f>Sheet1!$D$2:$D$15</c:f>
              <c:numCache>
                <c:formatCode>General</c:formatCode>
                <c:ptCount val="14"/>
              </c:numCache>
            </c:numRef>
          </c:val>
          <c:extLst>
            <c:ext xmlns:c16="http://schemas.microsoft.com/office/drawing/2014/chart" uri="{C3380CC4-5D6E-409C-BE32-E72D297353CC}">
              <c16:uniqueId val="{00000002-D8AF-4069-B4F1-6A6C4443B6CD}"/>
            </c:ext>
          </c:extLst>
        </c:ser>
        <c:ser>
          <c:idx val="3"/>
          <c:order val="3"/>
          <c:tx>
            <c:strRef>
              <c:f>Sheet1!$E$1</c:f>
              <c:strCache>
                <c:ptCount val="1"/>
                <c:pt idx="0">
                  <c:v>40</c:v>
                </c:pt>
              </c:strCache>
            </c:strRef>
          </c:tx>
          <c:invertIfNegative val="0"/>
          <c:cat>
            <c:numRef>
              <c:f>Sheet1!$A$2:$A$15</c:f>
              <c:numCache>
                <c:formatCode>General</c:formatCode>
                <c:ptCount val="14"/>
                <c:pt idx="0">
                  <c:v>0</c:v>
                </c:pt>
                <c:pt idx="1">
                  <c:v>1</c:v>
                </c:pt>
                <c:pt idx="2">
                  <c:v>2</c:v>
                </c:pt>
                <c:pt idx="3">
                  <c:v>3</c:v>
                </c:pt>
                <c:pt idx="4">
                  <c:v>4</c:v>
                </c:pt>
                <c:pt idx="5">
                  <c:v>5</c:v>
                </c:pt>
                <c:pt idx="6">
                  <c:v>6</c:v>
                </c:pt>
                <c:pt idx="7">
                  <c:v>7</c:v>
                </c:pt>
                <c:pt idx="8">
                  <c:v>8</c:v>
                </c:pt>
                <c:pt idx="9">
                  <c:v>9</c:v>
                </c:pt>
                <c:pt idx="10">
                  <c:v>10</c:v>
                </c:pt>
                <c:pt idx="11">
                  <c:v>11</c:v>
                </c:pt>
                <c:pt idx="12">
                  <c:v>12</c:v>
                </c:pt>
                <c:pt idx="13">
                  <c:v>13</c:v>
                </c:pt>
              </c:numCache>
            </c:numRef>
          </c:cat>
          <c:val>
            <c:numRef>
              <c:f>Sheet1!$E$2:$E$15</c:f>
              <c:numCache>
                <c:formatCode>General</c:formatCode>
                <c:ptCount val="14"/>
              </c:numCache>
            </c:numRef>
          </c:val>
          <c:extLst>
            <c:ext xmlns:c16="http://schemas.microsoft.com/office/drawing/2014/chart" uri="{C3380CC4-5D6E-409C-BE32-E72D297353CC}">
              <c16:uniqueId val="{00000003-D8AF-4069-B4F1-6A6C4443B6CD}"/>
            </c:ext>
          </c:extLst>
        </c:ser>
        <c:ser>
          <c:idx val="4"/>
          <c:order val="4"/>
          <c:tx>
            <c:strRef>
              <c:f>Sheet1!$F$1</c:f>
              <c:strCache>
                <c:ptCount val="1"/>
                <c:pt idx="0">
                  <c:v>50</c:v>
                </c:pt>
              </c:strCache>
            </c:strRef>
          </c:tx>
          <c:invertIfNegative val="0"/>
          <c:cat>
            <c:numRef>
              <c:f>Sheet1!$A$2:$A$15</c:f>
              <c:numCache>
                <c:formatCode>General</c:formatCode>
                <c:ptCount val="14"/>
                <c:pt idx="0">
                  <c:v>0</c:v>
                </c:pt>
                <c:pt idx="1">
                  <c:v>1</c:v>
                </c:pt>
                <c:pt idx="2">
                  <c:v>2</c:v>
                </c:pt>
                <c:pt idx="3">
                  <c:v>3</c:v>
                </c:pt>
                <c:pt idx="4">
                  <c:v>4</c:v>
                </c:pt>
                <c:pt idx="5">
                  <c:v>5</c:v>
                </c:pt>
                <c:pt idx="6">
                  <c:v>6</c:v>
                </c:pt>
                <c:pt idx="7">
                  <c:v>7</c:v>
                </c:pt>
                <c:pt idx="8">
                  <c:v>8</c:v>
                </c:pt>
                <c:pt idx="9">
                  <c:v>9</c:v>
                </c:pt>
                <c:pt idx="10">
                  <c:v>10</c:v>
                </c:pt>
                <c:pt idx="11">
                  <c:v>11</c:v>
                </c:pt>
                <c:pt idx="12">
                  <c:v>12</c:v>
                </c:pt>
                <c:pt idx="13">
                  <c:v>13</c:v>
                </c:pt>
              </c:numCache>
            </c:numRef>
          </c:cat>
          <c:val>
            <c:numRef>
              <c:f>Sheet1!$F$2:$F$15</c:f>
              <c:numCache>
                <c:formatCode>General</c:formatCode>
                <c:ptCount val="14"/>
              </c:numCache>
            </c:numRef>
          </c:val>
          <c:extLst>
            <c:ext xmlns:c16="http://schemas.microsoft.com/office/drawing/2014/chart" uri="{C3380CC4-5D6E-409C-BE32-E72D297353CC}">
              <c16:uniqueId val="{00000004-D8AF-4069-B4F1-6A6C4443B6CD}"/>
            </c:ext>
          </c:extLst>
        </c:ser>
        <c:dLbls>
          <c:showLegendKey val="0"/>
          <c:showVal val="0"/>
          <c:showCatName val="0"/>
          <c:showSerName val="0"/>
          <c:showPercent val="0"/>
          <c:showBubbleSize val="0"/>
        </c:dLbls>
        <c:gapWidth val="150"/>
        <c:axId val="544967984"/>
        <c:axId val="544971968"/>
      </c:barChart>
      <c:catAx>
        <c:axId val="544967984"/>
        <c:scaling>
          <c:orientation val="minMax"/>
        </c:scaling>
        <c:delete val="0"/>
        <c:axPos val="b"/>
        <c:numFmt formatCode="General" sourceLinked="0"/>
        <c:majorTickMark val="out"/>
        <c:minorTickMark val="none"/>
        <c:tickLblPos val="nextTo"/>
        <c:spPr>
          <a:ln>
            <a:noFill/>
          </a:ln>
        </c:spPr>
        <c:txPr>
          <a:bodyPr/>
          <a:lstStyle/>
          <a:p>
            <a:pPr>
              <a:defRPr sz="1200" b="1"/>
            </a:pPr>
            <a:endParaRPr lang="en-US"/>
          </a:p>
        </c:txPr>
        <c:crossAx val="544971968"/>
        <c:crosses val="autoZero"/>
        <c:auto val="1"/>
        <c:lblAlgn val="ctr"/>
        <c:lblOffset val="100"/>
        <c:tickMarkSkip val="1"/>
        <c:noMultiLvlLbl val="0"/>
      </c:catAx>
      <c:valAx>
        <c:axId val="544971968"/>
        <c:scaling>
          <c:orientation val="minMax"/>
          <c:max val="50"/>
          <c:min val="0"/>
        </c:scaling>
        <c:delete val="0"/>
        <c:axPos val="l"/>
        <c:numFmt formatCode="#,##0" sourceLinked="0"/>
        <c:majorTickMark val="out"/>
        <c:minorTickMark val="none"/>
        <c:tickLblPos val="nextTo"/>
        <c:spPr>
          <a:ln>
            <a:noFill/>
          </a:ln>
        </c:spPr>
        <c:txPr>
          <a:bodyPr/>
          <a:lstStyle/>
          <a:p>
            <a:pPr>
              <a:defRPr sz="1200" b="1"/>
            </a:pPr>
            <a:endParaRPr lang="en-US"/>
          </a:p>
        </c:txPr>
        <c:crossAx val="544967984"/>
        <c:crosses val="autoZero"/>
        <c:crossBetween val="midCat"/>
        <c:majorUnit val="10"/>
        <c:minorUnit val="1"/>
      </c:valAx>
      <c:spPr>
        <a:noFill/>
        <a:ln w="25400">
          <a:noFill/>
        </a:ln>
      </c:spPr>
    </c:plotArea>
    <c:plotVisOnly val="1"/>
    <c:dispBlanksAs val="gap"/>
    <c:showDLblsOverMax val="0"/>
  </c:chart>
  <c:txPr>
    <a:bodyPr/>
    <a:lstStyle/>
    <a:p>
      <a:pPr>
        <a:defRPr sz="14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290740740740734E-2"/>
          <c:y val="3.5277777777777776E-2"/>
          <c:w val="0.89623796296296299"/>
          <c:h val="0.87631363636363635"/>
        </c:manualLayout>
      </c:layout>
      <c:bubbleChart>
        <c:varyColors val="0"/>
        <c:ser>
          <c:idx val="0"/>
          <c:order val="0"/>
          <c:tx>
            <c:strRef>
              <c:f>TABLE!$D$3</c:f>
              <c:strCache>
                <c:ptCount val="1"/>
                <c:pt idx="0">
                  <c:v> Ave reach per day </c:v>
                </c:pt>
              </c:strCache>
            </c:strRef>
          </c:tx>
          <c:spPr>
            <a:solidFill>
              <a:schemeClr val="accent1">
                <a:alpha val="75000"/>
              </a:schemeClr>
            </a:solidFill>
            <a:ln>
              <a:noFill/>
            </a:ln>
            <a:effectLst/>
          </c:spPr>
          <c:invertIfNegative val="0"/>
          <c:dPt>
            <c:idx val="0"/>
            <c:invertIfNegative val="0"/>
            <c:bubble3D val="1"/>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1-D254-4F14-9E6D-39AB1138991D}"/>
              </c:ext>
            </c:extLst>
          </c:dPt>
          <c:dPt>
            <c:idx val="1"/>
            <c:invertIfNegative val="0"/>
            <c:bubble3D val="1"/>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3-D254-4F14-9E6D-39AB1138991D}"/>
              </c:ext>
            </c:extLst>
          </c:dPt>
          <c:dPt>
            <c:idx val="2"/>
            <c:invertIfNegative val="0"/>
            <c:bubble3D val="1"/>
            <c:spPr>
              <a:blipFill>
                <a:blip xmlns:r="http://schemas.openxmlformats.org/officeDocument/2006/relationships" r:embed="rId5"/>
                <a:stretch>
                  <a:fillRect/>
                </a:stretch>
              </a:blipFill>
              <a:ln>
                <a:noFill/>
              </a:ln>
              <a:effectLst/>
            </c:spPr>
            <c:extLst>
              <c:ext xmlns:c16="http://schemas.microsoft.com/office/drawing/2014/chart" uri="{C3380CC4-5D6E-409C-BE32-E72D297353CC}">
                <c16:uniqueId val="{00000005-D254-4F14-9E6D-39AB1138991D}"/>
              </c:ext>
            </c:extLst>
          </c:dPt>
          <c:dPt>
            <c:idx val="3"/>
            <c:invertIfNegative val="0"/>
            <c:bubble3D val="1"/>
            <c:spPr>
              <a:blipFill>
                <a:blip xmlns:r="http://schemas.openxmlformats.org/officeDocument/2006/relationships" r:embed="rId6"/>
                <a:stretch>
                  <a:fillRect/>
                </a:stretch>
              </a:blipFill>
              <a:ln>
                <a:noFill/>
              </a:ln>
              <a:effectLst/>
            </c:spPr>
            <c:extLst>
              <c:ext xmlns:c16="http://schemas.microsoft.com/office/drawing/2014/chart" uri="{C3380CC4-5D6E-409C-BE32-E72D297353CC}">
                <c16:uniqueId val="{00000007-D254-4F14-9E6D-39AB1138991D}"/>
              </c:ext>
            </c:extLst>
          </c:dPt>
          <c:dPt>
            <c:idx val="4"/>
            <c:invertIfNegative val="0"/>
            <c:bubble3D val="1"/>
            <c:spPr>
              <a:blipFill>
                <a:blip xmlns:r="http://schemas.openxmlformats.org/officeDocument/2006/relationships" r:embed="rId7"/>
                <a:stretch>
                  <a:fillRect/>
                </a:stretch>
              </a:blipFill>
              <a:ln>
                <a:noFill/>
              </a:ln>
              <a:effectLst/>
            </c:spPr>
            <c:extLst>
              <c:ext xmlns:c16="http://schemas.microsoft.com/office/drawing/2014/chart" uri="{C3380CC4-5D6E-409C-BE32-E72D297353CC}">
                <c16:uniqueId val="{00000009-D254-4F14-9E6D-39AB1138991D}"/>
              </c:ext>
            </c:extLst>
          </c:dPt>
          <c:dPt>
            <c:idx val="6"/>
            <c:invertIfNegative val="0"/>
            <c:bubble3D val="1"/>
            <c:spPr>
              <a:solidFill>
                <a:schemeClr val="accent6"/>
              </a:solidFill>
              <a:ln>
                <a:noFill/>
              </a:ln>
              <a:effectLst/>
            </c:spPr>
            <c:extLst>
              <c:ext xmlns:c16="http://schemas.microsoft.com/office/drawing/2014/chart" uri="{C3380CC4-5D6E-409C-BE32-E72D297353CC}">
                <c16:uniqueId val="{0000000F-D254-4F14-9E6D-39AB1138991D}"/>
              </c:ext>
            </c:extLst>
          </c:dPt>
          <c:dPt>
            <c:idx val="7"/>
            <c:invertIfNegative val="0"/>
            <c:bubble3D val="1"/>
            <c:spPr>
              <a:solidFill>
                <a:srgbClr val="00B0F0"/>
              </a:solidFill>
              <a:ln>
                <a:noFill/>
              </a:ln>
              <a:effectLst/>
            </c:spPr>
            <c:extLst>
              <c:ext xmlns:c16="http://schemas.microsoft.com/office/drawing/2014/chart" uri="{C3380CC4-5D6E-409C-BE32-E72D297353CC}">
                <c16:uniqueId val="{00000010-D254-4F14-9E6D-39AB1138991D}"/>
              </c:ext>
            </c:extLst>
          </c:dPt>
          <c:dPt>
            <c:idx val="8"/>
            <c:invertIfNegative val="0"/>
            <c:bubble3D val="1"/>
            <c:spPr>
              <a:blipFill>
                <a:blip xmlns:r="http://schemas.openxmlformats.org/officeDocument/2006/relationships" r:embed="rId8"/>
                <a:stretch>
                  <a:fillRect/>
                </a:stretch>
              </a:blipFill>
              <a:ln>
                <a:noFill/>
              </a:ln>
              <a:effectLst/>
            </c:spPr>
            <c:extLst>
              <c:ext xmlns:c16="http://schemas.microsoft.com/office/drawing/2014/chart" uri="{C3380CC4-5D6E-409C-BE32-E72D297353CC}">
                <c16:uniqueId val="{0000000B-D254-4F14-9E6D-39AB1138991D}"/>
              </c:ext>
            </c:extLst>
          </c:dPt>
          <c:dPt>
            <c:idx val="9"/>
            <c:invertIfNegative val="0"/>
            <c:bubble3D val="1"/>
            <c:spPr>
              <a:blipFill>
                <a:blip xmlns:r="http://schemas.openxmlformats.org/officeDocument/2006/relationships" r:embed="rId9"/>
                <a:stretch>
                  <a:fillRect/>
                </a:stretch>
              </a:blipFill>
              <a:ln>
                <a:noFill/>
              </a:ln>
              <a:effectLst/>
            </c:spPr>
            <c:extLst>
              <c:ext xmlns:c16="http://schemas.microsoft.com/office/drawing/2014/chart" uri="{C3380CC4-5D6E-409C-BE32-E72D297353CC}">
                <c16:uniqueId val="{0000000D-D254-4F14-9E6D-39AB1138991D}"/>
              </c:ext>
            </c:extLst>
          </c:dPt>
          <c:dPt>
            <c:idx val="10"/>
            <c:invertIfNegative val="0"/>
            <c:bubble3D val="1"/>
            <c:spPr>
              <a:solidFill>
                <a:srgbClr val="FFCD00"/>
              </a:solidFill>
              <a:ln>
                <a:noFill/>
              </a:ln>
              <a:effectLst/>
            </c:spPr>
            <c:extLst>
              <c:ext xmlns:c16="http://schemas.microsoft.com/office/drawing/2014/chart" uri="{C3380CC4-5D6E-409C-BE32-E72D297353CC}">
                <c16:uniqueId val="{00000011-D254-4F14-9E6D-39AB1138991D}"/>
              </c:ext>
            </c:extLst>
          </c:dPt>
          <c:xVal>
            <c:numRef>
              <c:f>TABLE!$C$4:$C$14</c:f>
              <c:numCache>
                <c:formatCode>[$-F400]h:mm:ss\ AM/PM</c:formatCode>
                <c:ptCount val="11"/>
                <c:pt idx="0">
                  <c:v>0.148557954525639</c:v>
                </c:pt>
                <c:pt idx="1">
                  <c:v>9.0877674189527413E-2</c:v>
                </c:pt>
                <c:pt idx="2">
                  <c:v>7.5203635304364219E-2</c:v>
                </c:pt>
                <c:pt idx="3">
                  <c:v>5.9426020889644361E-2</c:v>
                </c:pt>
                <c:pt idx="4">
                  <c:v>7.2498263830122298E-2</c:v>
                </c:pt>
                <c:pt idx="6">
                  <c:v>5.1682574120355616E-2</c:v>
                </c:pt>
                <c:pt idx="7">
                  <c:v>3.8269466542585402E-2</c:v>
                </c:pt>
                <c:pt idx="8">
                  <c:v>8.1778443026513353E-2</c:v>
                </c:pt>
                <c:pt idx="9">
                  <c:v>6.0376226751987207E-2</c:v>
                </c:pt>
                <c:pt idx="10">
                  <c:v>0.1317305313186001</c:v>
                </c:pt>
              </c:numCache>
            </c:numRef>
          </c:xVal>
          <c:yVal>
            <c:numRef>
              <c:f>TABLE!$D$4:$D$14</c:f>
              <c:numCache>
                <c:formatCode>_-* #,##0\ _k_r_-;\-* #,##0\ _k_r_-;_-* "-"??\ _k_r_-;_-@_-</c:formatCode>
                <c:ptCount val="11"/>
                <c:pt idx="0">
                  <c:v>29714.280628415301</c:v>
                </c:pt>
                <c:pt idx="1">
                  <c:v>24673.32587978142</c:v>
                </c:pt>
                <c:pt idx="2">
                  <c:v>13050.282838797813</c:v>
                </c:pt>
                <c:pt idx="3">
                  <c:v>5269.4418469945349</c:v>
                </c:pt>
                <c:pt idx="4">
                  <c:v>5214.2230573770485</c:v>
                </c:pt>
                <c:pt idx="6">
                  <c:v>1588.4085546448086</c:v>
                </c:pt>
                <c:pt idx="7">
                  <c:v>344.23054371584703</c:v>
                </c:pt>
                <c:pt idx="8">
                  <c:v>21060.27138797814</c:v>
                </c:pt>
                <c:pt idx="9">
                  <c:v>7612.5690874316942</c:v>
                </c:pt>
                <c:pt idx="10">
                  <c:v>521.60652732240442</c:v>
                </c:pt>
              </c:numCache>
            </c:numRef>
          </c:yVal>
          <c:bubbleSize>
            <c:numRef>
              <c:f>TABLE!$E$4:$E$14</c:f>
              <c:numCache>
                <c:formatCode>_-* #,##0\ _k_r_-;\-* #,##0\ _k_r_-;_-* "-"??\ _k_r_-;_-@_-</c:formatCode>
                <c:ptCount val="11"/>
                <c:pt idx="0">
                  <c:v>4423.2778688524586</c:v>
                </c:pt>
                <c:pt idx="1">
                  <c:v>2254.3404371584702</c:v>
                </c:pt>
                <c:pt idx="2">
                  <c:v>986.34316939890709</c:v>
                </c:pt>
                <c:pt idx="3">
                  <c:v>315.43770491803281</c:v>
                </c:pt>
                <c:pt idx="4">
                  <c:v>379.71612021857925</c:v>
                </c:pt>
                <c:pt idx="6">
                  <c:v>82.60928961748634</c:v>
                </c:pt>
                <c:pt idx="7">
                  <c:v>13.208196721311475</c:v>
                </c:pt>
                <c:pt idx="8">
                  <c:v>1721.1926229508199</c:v>
                </c:pt>
                <c:pt idx="9">
                  <c:v>459.5379781420765</c:v>
                </c:pt>
                <c:pt idx="10">
                  <c:v>68.940710382513657</c:v>
                </c:pt>
              </c:numCache>
            </c:numRef>
          </c:bubbleSize>
          <c:bubble3D val="1"/>
          <c:extLst>
            <c:ext xmlns:c16="http://schemas.microsoft.com/office/drawing/2014/chart" uri="{C3380CC4-5D6E-409C-BE32-E72D297353CC}">
              <c16:uniqueId val="{0000000E-D254-4F14-9E6D-39AB1138991D}"/>
            </c:ext>
          </c:extLst>
        </c:ser>
        <c:dLbls>
          <c:showLegendKey val="0"/>
          <c:showVal val="0"/>
          <c:showCatName val="0"/>
          <c:showSerName val="0"/>
          <c:showPercent val="0"/>
          <c:showBubbleSize val="0"/>
        </c:dLbls>
        <c:bubbleScale val="100"/>
        <c:showNegBubbles val="0"/>
        <c:axId val="72410208"/>
        <c:axId val="72410688"/>
      </c:bubbleChart>
      <c:valAx>
        <c:axId val="72410208"/>
        <c:scaling>
          <c:orientation val="minMax"/>
        </c:scaling>
        <c:delete val="0"/>
        <c:axPos val="b"/>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72410688"/>
        <c:crosses val="autoZero"/>
        <c:crossBetween val="midCat"/>
        <c:majorUnit val="2.0833000000000001E-2"/>
      </c:valAx>
      <c:valAx>
        <c:axId val="72410688"/>
        <c:scaling>
          <c:orientation val="minMax"/>
          <c:min val="0"/>
        </c:scaling>
        <c:delete val="0"/>
        <c:axPos val="l"/>
        <c:numFmt formatCode="_-* #,##0\ _k_r_-;\-* #,##0\ _k_r_-;_-* &quot;-&quot;??\ _k_r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7241020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0">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892592592592589E-2"/>
          <c:y val="3.5277777777777776E-2"/>
          <c:w val="0.89464194444444445"/>
          <c:h val="0.8822628787878789"/>
        </c:manualLayout>
      </c:layout>
      <c:bubbleChart>
        <c:varyColors val="0"/>
        <c:ser>
          <c:idx val="0"/>
          <c:order val="0"/>
          <c:tx>
            <c:strRef>
              <c:f>'4+'!$D$3</c:f>
              <c:strCache>
                <c:ptCount val="1"/>
                <c:pt idx="0">
                  <c:v> Ave reach per day </c:v>
                </c:pt>
              </c:strCache>
            </c:strRef>
          </c:tx>
          <c:spPr>
            <a:solidFill>
              <a:schemeClr val="accent1">
                <a:alpha val="75000"/>
              </a:schemeClr>
            </a:solidFill>
            <a:ln>
              <a:noFill/>
            </a:ln>
            <a:effectLst/>
          </c:spPr>
          <c:invertIfNegative val="0"/>
          <c:dPt>
            <c:idx val="0"/>
            <c:invertIfNegative val="0"/>
            <c:bubble3D val="1"/>
            <c:spPr>
              <a:blipFill>
                <a:blip xmlns:r="http://schemas.openxmlformats.org/officeDocument/2006/relationships" r:embed="rId1"/>
                <a:stretch>
                  <a:fillRect/>
                </a:stretch>
              </a:blipFill>
              <a:ln>
                <a:noFill/>
              </a:ln>
              <a:effectLst/>
            </c:spPr>
            <c:pictureOptions>
              <c:pictureFormat val="stretch"/>
            </c:pictureOptions>
            <c:extLst>
              <c:ext xmlns:c16="http://schemas.microsoft.com/office/drawing/2014/chart" uri="{C3380CC4-5D6E-409C-BE32-E72D297353CC}">
                <c16:uniqueId val="{00000001-E84C-4410-A242-B4AFD02D1951}"/>
              </c:ext>
            </c:extLst>
          </c:dPt>
          <c:dPt>
            <c:idx val="1"/>
            <c:invertIfNegative val="0"/>
            <c:bubble3D val="1"/>
            <c:spPr>
              <a:blipFill>
                <a:blip xmlns:r="http://schemas.openxmlformats.org/officeDocument/2006/relationships" r:embed="rId2"/>
                <a:stretch>
                  <a:fillRect/>
                </a:stretch>
              </a:blipFill>
              <a:ln>
                <a:noFill/>
              </a:ln>
              <a:effectLst/>
            </c:spPr>
            <c:pictureOptions>
              <c:pictureFormat val="stretch"/>
            </c:pictureOptions>
            <c:extLst>
              <c:ext xmlns:c16="http://schemas.microsoft.com/office/drawing/2014/chart" uri="{C3380CC4-5D6E-409C-BE32-E72D297353CC}">
                <c16:uniqueId val="{00000003-E84C-4410-A242-B4AFD02D1951}"/>
              </c:ext>
            </c:extLst>
          </c:dPt>
          <c:dPt>
            <c:idx val="2"/>
            <c:invertIfNegative val="0"/>
            <c:bubble3D val="1"/>
            <c:spPr>
              <a:blipFill>
                <a:blip xmlns:r="http://schemas.openxmlformats.org/officeDocument/2006/relationships" r:embed="rId3"/>
                <a:stretch>
                  <a:fillRect/>
                </a:stretch>
              </a:blipFill>
              <a:ln>
                <a:noFill/>
              </a:ln>
              <a:effectLst/>
            </c:spPr>
            <c:pictureOptions>
              <c:pictureFormat val="stretch"/>
            </c:pictureOptions>
            <c:extLst>
              <c:ext xmlns:c16="http://schemas.microsoft.com/office/drawing/2014/chart" uri="{C3380CC4-5D6E-409C-BE32-E72D297353CC}">
                <c16:uniqueId val="{00000005-E84C-4410-A242-B4AFD02D1951}"/>
              </c:ext>
            </c:extLst>
          </c:dPt>
          <c:dPt>
            <c:idx val="3"/>
            <c:invertIfNegative val="0"/>
            <c:bubble3D val="1"/>
            <c:spPr>
              <a:blipFill>
                <a:blip xmlns:r="http://schemas.openxmlformats.org/officeDocument/2006/relationships" r:embed="rId4"/>
                <a:stretch>
                  <a:fillRect/>
                </a:stretch>
              </a:blipFill>
              <a:ln>
                <a:noFill/>
              </a:ln>
              <a:effectLst/>
            </c:spPr>
            <c:pictureOptions>
              <c:pictureFormat val="stretch"/>
            </c:pictureOptions>
            <c:extLst>
              <c:ext xmlns:c16="http://schemas.microsoft.com/office/drawing/2014/chart" uri="{C3380CC4-5D6E-409C-BE32-E72D297353CC}">
                <c16:uniqueId val="{00000007-E84C-4410-A242-B4AFD02D1951}"/>
              </c:ext>
            </c:extLst>
          </c:dPt>
          <c:dPt>
            <c:idx val="4"/>
            <c:invertIfNegative val="0"/>
            <c:bubble3D val="1"/>
            <c:spPr>
              <a:blipFill>
                <a:blip xmlns:r="http://schemas.openxmlformats.org/officeDocument/2006/relationships" r:embed="rId5"/>
                <a:stretch>
                  <a:fillRect/>
                </a:stretch>
              </a:blipFill>
              <a:ln>
                <a:noFill/>
              </a:ln>
              <a:effectLst/>
            </c:spPr>
            <c:pictureOptions>
              <c:pictureFormat val="stretch"/>
            </c:pictureOptions>
            <c:extLst>
              <c:ext xmlns:c16="http://schemas.microsoft.com/office/drawing/2014/chart" uri="{C3380CC4-5D6E-409C-BE32-E72D297353CC}">
                <c16:uniqueId val="{00000009-E84C-4410-A242-B4AFD02D1951}"/>
              </c:ext>
            </c:extLst>
          </c:dPt>
          <c:dPt>
            <c:idx val="8"/>
            <c:invertIfNegative val="0"/>
            <c:bubble3D val="1"/>
            <c:spPr>
              <a:blipFill>
                <a:blip xmlns:r="http://schemas.openxmlformats.org/officeDocument/2006/relationships" r:embed="rId6"/>
                <a:stretch>
                  <a:fillRect/>
                </a:stretch>
              </a:blipFill>
              <a:ln>
                <a:noFill/>
              </a:ln>
              <a:effectLst/>
            </c:spPr>
            <c:pictureOptions>
              <c:pictureFormat val="stretch"/>
            </c:pictureOptions>
            <c:extLst>
              <c:ext xmlns:c16="http://schemas.microsoft.com/office/drawing/2014/chart" uri="{C3380CC4-5D6E-409C-BE32-E72D297353CC}">
                <c16:uniqueId val="{0000000B-E84C-4410-A242-B4AFD02D1951}"/>
              </c:ext>
            </c:extLst>
          </c:dPt>
          <c:xVal>
            <c:numRef>
              <c:f>'4+'!$C$4:$C$15</c:f>
              <c:numCache>
                <c:formatCode>General</c:formatCode>
                <c:ptCount val="12"/>
                <c:pt idx="0" formatCode="[$-F400]h:mm:ss\ AM/PM">
                  <c:v>0.15154091887305973</c:v>
                </c:pt>
                <c:pt idx="2" formatCode="[$-F400]h:mm:ss\ AM/PM">
                  <c:v>7.5836465199111289E-2</c:v>
                </c:pt>
                <c:pt idx="3" formatCode="[$-F400]h:mm:ss\ AM/PM">
                  <c:v>6.7588356446555642E-2</c:v>
                </c:pt>
                <c:pt idx="7" formatCode="[$-F400]h:mm:ss\ AM/PM">
                  <c:v>3.9855746309822915E-2</c:v>
                </c:pt>
                <c:pt idx="8" formatCode="[$-F400]h:mm:ss\ AM/PM">
                  <c:v>9.1050582308340719E-2</c:v>
                </c:pt>
                <c:pt idx="9" formatCode="[$-F400]h:mm:ss\ AM/PM">
                  <c:v>1.6876765987014371E-2</c:v>
                </c:pt>
                <c:pt idx="10" formatCode="[$-F400]h:mm:ss\ AM/PM">
                  <c:v>7.8059228777163384E-2</c:v>
                </c:pt>
                <c:pt idx="11" formatCode="[$-F400]h:mm:ss\ AM/PM">
                  <c:v>1.1569718467263663E-2</c:v>
                </c:pt>
              </c:numCache>
            </c:numRef>
          </c:xVal>
          <c:yVal>
            <c:numRef>
              <c:f>'4+'!$D$4:$D$15</c:f>
              <c:numCache>
                <c:formatCode>_-* #,##0\ _k_r_-;\-* #,##0\ _k_r_-;_-* "-"??\ _k_r_-;_-@_-</c:formatCode>
                <c:ptCount val="12"/>
                <c:pt idx="0">
                  <c:v>29622.31311956522</c:v>
                </c:pt>
                <c:pt idx="1">
                  <c:v>0</c:v>
                </c:pt>
                <c:pt idx="2">
                  <c:v>2641.0482173913042</c:v>
                </c:pt>
                <c:pt idx="3">
                  <c:v>3516.0256413043476</c:v>
                </c:pt>
                <c:pt idx="4">
                  <c:v>0</c:v>
                </c:pt>
                <c:pt idx="6">
                  <c:v>0</c:v>
                </c:pt>
                <c:pt idx="7">
                  <c:v>359.83215217391302</c:v>
                </c:pt>
                <c:pt idx="8">
                  <c:v>8621.1921956521746</c:v>
                </c:pt>
                <c:pt idx="9">
                  <c:v>363.11441304347829</c:v>
                </c:pt>
                <c:pt idx="10">
                  <c:v>19.576880434782609</c:v>
                </c:pt>
                <c:pt idx="11">
                  <c:v>5.6890108695652168</c:v>
                </c:pt>
              </c:numCache>
            </c:numRef>
          </c:yVal>
          <c:bubbleSize>
            <c:numRef>
              <c:f>'4+'!$E$4:$E$15</c:f>
              <c:numCache>
                <c:formatCode>_-* #,##0\ _k_r_-;\-* #,##0\ _k_r_-;_-* "-"??\ _k_r_-;_-@_-</c:formatCode>
                <c:ptCount val="12"/>
                <c:pt idx="0">
                  <c:v>4494.1402173913048</c:v>
                </c:pt>
                <c:pt idx="1">
                  <c:v>0</c:v>
                </c:pt>
                <c:pt idx="2">
                  <c:v>202.04239130434783</c:v>
                </c:pt>
                <c:pt idx="3">
                  <c:v>240.09565217391307</c:v>
                </c:pt>
                <c:pt idx="4">
                  <c:v>0</c:v>
                </c:pt>
                <c:pt idx="6">
                  <c:v>0</c:v>
                </c:pt>
                <c:pt idx="7">
                  <c:v>14.35</c:v>
                </c:pt>
                <c:pt idx="8">
                  <c:v>786.31413043478256</c:v>
                </c:pt>
                <c:pt idx="9">
                  <c:v>6.195652173913043</c:v>
                </c:pt>
                <c:pt idx="10">
                  <c:v>1.2086956521739129</c:v>
                </c:pt>
                <c:pt idx="11">
                  <c:v>0.14673913043478259</c:v>
                </c:pt>
              </c:numCache>
            </c:numRef>
          </c:bubbleSize>
          <c:bubble3D val="1"/>
          <c:extLst>
            <c:ext xmlns:c16="http://schemas.microsoft.com/office/drawing/2014/chart" uri="{C3380CC4-5D6E-409C-BE32-E72D297353CC}">
              <c16:uniqueId val="{0000000C-E84C-4410-A242-B4AFD02D1951}"/>
            </c:ext>
          </c:extLst>
        </c:ser>
        <c:dLbls>
          <c:showLegendKey val="0"/>
          <c:showVal val="0"/>
          <c:showCatName val="0"/>
          <c:showSerName val="0"/>
          <c:showPercent val="0"/>
          <c:showBubbleSize val="0"/>
        </c:dLbls>
        <c:bubbleScale val="100"/>
        <c:showNegBubbles val="0"/>
        <c:axId val="1535302144"/>
        <c:axId val="1"/>
      </c:bubbleChart>
      <c:valAx>
        <c:axId val="1535302144"/>
        <c:scaling>
          <c:orientation val="minMax"/>
          <c:max val="0.16666666700000002"/>
          <c:min val="0"/>
        </c:scaling>
        <c:delete val="0"/>
        <c:axPos val="b"/>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a:pPr>
            <a:endParaRPr lang="en-US"/>
          </a:p>
        </c:txPr>
        <c:crossAx val="1"/>
        <c:crosses val="autoZero"/>
        <c:crossBetween val="midCat"/>
        <c:majorUnit val="2.0833333000000002E-2"/>
      </c:valAx>
      <c:valAx>
        <c:axId val="1"/>
        <c:scaling>
          <c:orientation val="minMax"/>
          <c:min val="0"/>
        </c:scaling>
        <c:delete val="0"/>
        <c:axPos val="l"/>
        <c:numFmt formatCode="_-* #,##0\ _k_r_-;\-* #,##0\ _k_r_-;_-* &quot;-&quot;??\ _k_r_-;_-@_-"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535302144"/>
        <c:crosses val="autoZero"/>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sz="1000" b="1">
          <a:solidFill>
            <a:schemeClr val="tx1">
              <a:lumMod val="65000"/>
              <a:lumOff val="35000"/>
            </a:schemeClr>
          </a:solidFill>
          <a:latin typeface="Arial" panose="020B0604020202020204" pitchFamily="34" charset="0"/>
          <a:cs typeface="Arial" panose="020B0604020202020204" pitchFamily="34" charset="0"/>
        </a:defRPr>
      </a:pPr>
      <a:endParaRPr lang="en-US"/>
    </a:p>
  </c:txPr>
  <c:externalData r:id="rId7">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951831374691313E-2"/>
          <c:y val="5.248174016365207E-2"/>
          <c:w val="0.91247626300095752"/>
          <c:h val="0.73609175481993083"/>
        </c:manualLayout>
      </c:layout>
      <c:barChart>
        <c:barDir val="col"/>
        <c:grouping val="clustered"/>
        <c:varyColors val="0"/>
        <c:ser>
          <c:idx val="0"/>
          <c:order val="0"/>
          <c:tx>
            <c:strRef>
              <c:f>Sheet1!$B$1</c:f>
              <c:strCache>
                <c:ptCount val="1"/>
                <c:pt idx="0">
                  <c:v>Adults</c:v>
                </c:pt>
              </c:strCache>
            </c:strRef>
          </c:tx>
          <c:spPr>
            <a:solidFill>
              <a:schemeClr val="accent2"/>
            </a:solidFill>
          </c:spPr>
          <c:invertIfNegative val="0"/>
          <c:cat>
            <c:strRef>
              <c:f>Sheet1!$A$2:$A$7</c:f>
              <c:strCache>
                <c:ptCount val="6"/>
                <c:pt idx="0">
                  <c:v>TV</c:v>
                </c:pt>
                <c:pt idx="1">
                  <c:v>Radio</c:v>
                </c:pt>
                <c:pt idx="2">
                  <c:v>Newsbrands</c:v>
                </c:pt>
                <c:pt idx="3">
                  <c:v>Magazines</c:v>
                </c:pt>
                <c:pt idx="4">
                  <c:v>Social media</c:v>
                </c:pt>
                <c:pt idx="5">
                  <c:v>Video sharing sites</c:v>
                </c:pt>
              </c:strCache>
            </c:strRef>
          </c:cat>
          <c:val>
            <c:numRef>
              <c:f>Sheet1!$B$2:$B$7</c:f>
              <c:numCache>
                <c:formatCode>0%</c:formatCode>
                <c:ptCount val="6"/>
                <c:pt idx="0">
                  <c:v>0.52452625487619997</c:v>
                </c:pt>
                <c:pt idx="1">
                  <c:v>0.47533286023459997</c:v>
                </c:pt>
                <c:pt idx="2">
                  <c:v>0.44</c:v>
                </c:pt>
                <c:pt idx="3">
                  <c:v>0.44</c:v>
                </c:pt>
                <c:pt idx="4">
                  <c:v>0.4</c:v>
                </c:pt>
                <c:pt idx="5">
                  <c:v>0.38</c:v>
                </c:pt>
              </c:numCache>
            </c:numRef>
          </c:val>
          <c:extLst>
            <c:ext xmlns:c16="http://schemas.microsoft.com/office/drawing/2014/chart" uri="{C3380CC4-5D6E-409C-BE32-E72D297353CC}">
              <c16:uniqueId val="{00000000-0717-4544-8B10-28FFCE868057}"/>
            </c:ext>
          </c:extLst>
        </c:ser>
        <c:dLbls>
          <c:showLegendKey val="0"/>
          <c:showVal val="0"/>
          <c:showCatName val="0"/>
          <c:showSerName val="0"/>
          <c:showPercent val="0"/>
          <c:showBubbleSize val="0"/>
        </c:dLbls>
        <c:gapWidth val="150"/>
        <c:overlap val="-12"/>
        <c:axId val="117234304"/>
        <c:axId val="125907328"/>
      </c:barChart>
      <c:catAx>
        <c:axId val="117234304"/>
        <c:scaling>
          <c:orientation val="minMax"/>
        </c:scaling>
        <c:delete val="0"/>
        <c:axPos val="b"/>
        <c:numFmt formatCode="General" sourceLinked="0"/>
        <c:majorTickMark val="out"/>
        <c:minorTickMark val="none"/>
        <c:tickLblPos val="nextTo"/>
        <c:spPr>
          <a:ln>
            <a:noFill/>
          </a:ln>
        </c:spPr>
        <c:txPr>
          <a:bodyPr/>
          <a:lstStyle/>
          <a:p>
            <a:pPr>
              <a:defRPr sz="1200" b="1">
                <a:solidFill>
                  <a:schemeClr val="tx1"/>
                </a:solidFill>
              </a:defRPr>
            </a:pPr>
            <a:endParaRPr lang="en-US"/>
          </a:p>
        </c:txPr>
        <c:crossAx val="125907328"/>
        <c:crosses val="autoZero"/>
        <c:auto val="1"/>
        <c:lblAlgn val="ctr"/>
        <c:lblOffset val="100"/>
        <c:noMultiLvlLbl val="0"/>
      </c:catAx>
      <c:valAx>
        <c:axId val="125907328"/>
        <c:scaling>
          <c:orientation val="minMax"/>
        </c:scaling>
        <c:delete val="0"/>
        <c:axPos val="l"/>
        <c:majorGridlines>
          <c:spPr>
            <a:ln>
              <a:solidFill>
                <a:schemeClr val="bg2">
                  <a:lumMod val="20000"/>
                  <a:lumOff val="80000"/>
                </a:schemeClr>
              </a:solidFill>
            </a:ln>
          </c:spPr>
        </c:majorGridlines>
        <c:title>
          <c:tx>
            <c:rich>
              <a:bodyPr/>
              <a:lstStyle/>
              <a:p>
                <a:pPr>
                  <a:defRPr sz="1100"/>
                </a:pPr>
                <a:r>
                  <a:rPr lang="en-GB" sz="1100" dirty="0"/>
                  <a:t>% TOP 2 BOX AGREEMENT</a:t>
                </a:r>
              </a:p>
            </c:rich>
          </c:tx>
          <c:layout>
            <c:manualLayout>
              <c:xMode val="edge"/>
              <c:yMode val="edge"/>
              <c:x val="1.8314851319115828E-2"/>
              <c:y val="0.17374841221271978"/>
            </c:manualLayout>
          </c:layout>
          <c:overlay val="0"/>
        </c:title>
        <c:numFmt formatCode="0%" sourceLinked="1"/>
        <c:majorTickMark val="out"/>
        <c:minorTickMark val="none"/>
        <c:tickLblPos val="nextTo"/>
        <c:spPr>
          <a:ln>
            <a:noFill/>
          </a:ln>
        </c:spPr>
        <c:txPr>
          <a:bodyPr/>
          <a:lstStyle/>
          <a:p>
            <a:pPr>
              <a:defRPr sz="1200" b="1">
                <a:solidFill>
                  <a:schemeClr val="tx1"/>
                </a:solidFill>
              </a:defRPr>
            </a:pPr>
            <a:endParaRPr lang="en-US"/>
          </a:p>
        </c:txPr>
        <c:crossAx val="117234304"/>
        <c:crosses val="autoZero"/>
        <c:crossBetween val="between"/>
      </c:valAx>
      <c:spPr>
        <a:ln>
          <a:noFill/>
        </a:ln>
      </c:spPr>
    </c:plotArea>
    <c:plotVisOnly val="1"/>
    <c:dispBlanksAs val="gap"/>
    <c:showDLblsOverMax val="0"/>
  </c:chart>
  <c:spPr>
    <a:ln>
      <a:noFill/>
    </a:ln>
  </c:spPr>
  <c:txPr>
    <a:bodyPr/>
    <a:lstStyle/>
    <a:p>
      <a:pPr>
        <a:defRPr sz="1800"/>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379221981944606E-2"/>
          <c:y val="5.7140545787940901E-2"/>
          <c:w val="0.91250410857222142"/>
          <c:h val="0.82007361665408263"/>
        </c:manualLayout>
      </c:layout>
      <c:barChart>
        <c:barDir val="col"/>
        <c:grouping val="clustered"/>
        <c:varyColors val="0"/>
        <c:ser>
          <c:idx val="0"/>
          <c:order val="0"/>
          <c:tx>
            <c:strRef>
              <c:f>Sheet1!$B$1</c:f>
              <c:strCache>
                <c:ptCount val="1"/>
                <c:pt idx="0">
                  <c:v> Series 1 </c:v>
                </c:pt>
              </c:strCache>
            </c:strRef>
          </c:tx>
          <c:spPr>
            <a:solidFill>
              <a:schemeClr val="accent1"/>
            </a:solidFill>
            <a:ln>
              <a:noFill/>
            </a:ln>
            <a:effectLst/>
          </c:spPr>
          <c:invertIfNegative val="0"/>
          <c:cat>
            <c:strRef>
              <c:f>Sheet1!$A$2:$A$11</c:f>
              <c:strCache>
                <c:ptCount val="10"/>
                <c:pt idx="0">
                  <c:v>Procter &amp; Gamble</c:v>
                </c:pt>
                <c:pt idx="1">
                  <c:v>EE</c:v>
                </c:pt>
                <c:pt idx="2">
                  <c:v>Lexus</c:v>
                </c:pt>
                <c:pt idx="3">
                  <c:v>Tesco</c:v>
                </c:pt>
                <c:pt idx="4">
                  <c:v>Pure Cremation</c:v>
                </c:pt>
                <c:pt idx="5">
                  <c:v>Co-Operative Food</c:v>
                </c:pt>
                <c:pt idx="6">
                  <c:v>Happy Tiger</c:v>
                </c:pt>
                <c:pt idx="7">
                  <c:v>RSPCA Royal Society Prevention Animals</c:v>
                </c:pt>
                <c:pt idx="8">
                  <c:v>Tui Group</c:v>
                </c:pt>
                <c:pt idx="9">
                  <c:v>Scottish Power*</c:v>
                </c:pt>
              </c:strCache>
            </c:strRef>
          </c:cat>
          <c:val>
            <c:numRef>
              <c:f>Sheet1!$B$2:$B$11</c:f>
              <c:numCache>
                <c:formatCode>_("£"* #,##0_);_("£"* \(#,##0\);_("£"* "-"_);_(@_)</c:formatCode>
                <c:ptCount val="10"/>
                <c:pt idx="0">
                  <c:v>56</c:v>
                </c:pt>
                <c:pt idx="1">
                  <c:v>15</c:v>
                </c:pt>
                <c:pt idx="2">
                  <c:v>10</c:v>
                </c:pt>
                <c:pt idx="3">
                  <c:v>10</c:v>
                </c:pt>
                <c:pt idx="4">
                  <c:v>9</c:v>
                </c:pt>
                <c:pt idx="5">
                  <c:v>9</c:v>
                </c:pt>
                <c:pt idx="6">
                  <c:v>8</c:v>
                </c:pt>
                <c:pt idx="7">
                  <c:v>8</c:v>
                </c:pt>
                <c:pt idx="8">
                  <c:v>8</c:v>
                </c:pt>
                <c:pt idx="9">
                  <c:v>8</c:v>
                </c:pt>
              </c:numCache>
            </c:numRef>
          </c:val>
          <c:extLst>
            <c:ext xmlns:c16="http://schemas.microsoft.com/office/drawing/2014/chart" uri="{C3380CC4-5D6E-409C-BE32-E72D297353CC}">
              <c16:uniqueId val="{00000000-747B-40A1-B03A-8C8D28E5B0D0}"/>
            </c:ext>
          </c:extLst>
        </c:ser>
        <c:dLbls>
          <c:showLegendKey val="0"/>
          <c:showVal val="0"/>
          <c:showCatName val="0"/>
          <c:showSerName val="0"/>
          <c:showPercent val="0"/>
          <c:showBubbleSize val="0"/>
        </c:dLbls>
        <c:gapWidth val="37"/>
        <c:overlap val="-27"/>
        <c:axId val="680239680"/>
        <c:axId val="1598252448"/>
      </c:barChart>
      <c:catAx>
        <c:axId val="680239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598252448"/>
        <c:crosses val="autoZero"/>
        <c:auto val="1"/>
        <c:lblAlgn val="ctr"/>
        <c:lblOffset val="100"/>
        <c:noMultiLvlLbl val="0"/>
      </c:catAx>
      <c:valAx>
        <c:axId val="1598252448"/>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CHANGE</a:t>
                </a:r>
                <a:r>
                  <a:rPr lang="en-GB" baseline="0"/>
                  <a:t> IN SPEND YOY (£M)</a:t>
                </a:r>
                <a:endParaRPr lang="en-GB"/>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GB"/>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80239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77050877824415E-2"/>
          <c:y val="0.13128071619418061"/>
          <c:w val="0.60805695577737995"/>
          <c:h val="0.78302770318438297"/>
        </c:manualLayout>
      </c:layout>
      <c:doughnutChart>
        <c:varyColors val="1"/>
        <c:ser>
          <c:idx val="0"/>
          <c:order val="0"/>
          <c:tx>
            <c:strRef>
              <c:f>Sheet1!$B$1</c:f>
              <c:strCache>
                <c:ptCount val="1"/>
                <c:pt idx="0">
                  <c:v>Viewing time</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A952-4F72-B030-790358316010}"/>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A952-4F72-B030-79035831601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6-A952-4F72-B030-790358316010}"/>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A952-4F72-B030-79035831601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BVOD</c:v>
                </c:pt>
                <c:pt idx="1">
                  <c:v>Playback</c:v>
                </c:pt>
                <c:pt idx="2">
                  <c:v>Live</c:v>
                </c:pt>
              </c:strCache>
            </c:strRef>
          </c:cat>
          <c:val>
            <c:numRef>
              <c:f>Sheet1!$B$2:$B$4</c:f>
              <c:numCache>
                <c:formatCode>0.0</c:formatCode>
                <c:ptCount val="3"/>
                <c:pt idx="0">
                  <c:v>20.416666666666668</c:v>
                </c:pt>
                <c:pt idx="1">
                  <c:v>20.263467261904765</c:v>
                </c:pt>
                <c:pt idx="2">
                  <c:v>115.15879464285713</c:v>
                </c:pt>
              </c:numCache>
            </c:numRef>
          </c:val>
          <c:extLst>
            <c:ext xmlns:c16="http://schemas.microsoft.com/office/drawing/2014/chart" uri="{C3380CC4-5D6E-409C-BE32-E72D297353CC}">
              <c16:uniqueId val="{00000004-A952-4F72-B030-79035831601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72820339833449432"/>
          <c:y val="0.40677182175309962"/>
          <c:w val="0.23279637749098869"/>
          <c:h val="0.2080915697624896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77050877824415E-2"/>
          <c:y val="0.16638998585956041"/>
          <c:w val="0.57987095651618115"/>
          <c:h val="0.72229973585161256"/>
        </c:manualLayout>
      </c:layout>
      <c:doughnutChart>
        <c:varyColors val="1"/>
        <c:ser>
          <c:idx val="0"/>
          <c:order val="0"/>
          <c:tx>
            <c:strRef>
              <c:f>Sheet1!$B$1</c:f>
              <c:strCache>
                <c:ptCount val="1"/>
                <c:pt idx="0">
                  <c:v>Viewing time</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3ACC-4156-8A45-B94424D86D0A}"/>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3ACC-4156-8A45-B94424D86D0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ACC-4156-8A45-B94424D86D0A}"/>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3ACC-4156-8A45-B94424D86D0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BVOD</c:v>
                </c:pt>
                <c:pt idx="1">
                  <c:v>Playback</c:v>
                </c:pt>
                <c:pt idx="2">
                  <c:v>Live</c:v>
                </c:pt>
              </c:strCache>
            </c:strRef>
          </c:cat>
          <c:val>
            <c:numRef>
              <c:f>Sheet1!$B$2:$B$4</c:f>
              <c:numCache>
                <c:formatCode>0.0</c:formatCode>
                <c:ptCount val="3"/>
                <c:pt idx="0">
                  <c:v>17.05</c:v>
                </c:pt>
                <c:pt idx="1">
                  <c:v>9.1768601190476193</c:v>
                </c:pt>
                <c:pt idx="2">
                  <c:v>32.720148809523806</c:v>
                </c:pt>
              </c:numCache>
            </c:numRef>
          </c:val>
          <c:extLst>
            <c:ext xmlns:c16="http://schemas.microsoft.com/office/drawing/2014/chart" uri="{C3380CC4-5D6E-409C-BE32-E72D297353CC}">
              <c16:uniqueId val="{00000006-3ACC-4156-8A45-B94424D86D0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6-FFC8-4F4E-9A70-7A2640BC6F3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9-FFC8-4F4E-9A70-7A2640BC6F39}"/>
              </c:ext>
            </c:extLst>
          </c:dPt>
          <c:dPt>
            <c:idx val="2"/>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8-FFC8-4F4E-9A70-7A2640BC6F39}"/>
              </c:ext>
            </c:extLst>
          </c:dPt>
          <c:dPt>
            <c:idx val="3"/>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07-FFC8-4F4E-9A70-7A2640BC6F39}"/>
              </c:ext>
            </c:extLst>
          </c:dPt>
          <c:dPt>
            <c:idx val="4"/>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5-FFC8-4F4E-9A70-7A2640BC6F39}"/>
              </c:ext>
            </c:extLst>
          </c:dPt>
          <c:dPt>
            <c:idx val="5"/>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4-FFC8-4F4E-9A70-7A2640BC6F39}"/>
              </c:ext>
            </c:extLst>
          </c:dPt>
          <c:dPt>
            <c:idx val="6"/>
            <c:bubble3D val="0"/>
            <c:spPr>
              <a:solidFill>
                <a:schemeClr val="accent5"/>
              </a:solidFill>
              <a:ln w="19050">
                <a:solidFill>
                  <a:schemeClr val="lt1"/>
                </a:solidFill>
              </a:ln>
              <a:effectLst/>
            </c:spPr>
            <c:extLst>
              <c:ext xmlns:c16="http://schemas.microsoft.com/office/drawing/2014/chart" uri="{C3380CC4-5D6E-409C-BE32-E72D297353CC}">
                <c16:uniqueId val="{00000003-FFC8-4F4E-9A70-7A2640BC6F39}"/>
              </c:ext>
            </c:extLst>
          </c:dPt>
          <c:dPt>
            <c:idx val="7"/>
            <c:bubble3D val="0"/>
            <c:spPr>
              <a:solidFill>
                <a:srgbClr val="C00000"/>
              </a:solidFill>
              <a:ln w="19050">
                <a:solidFill>
                  <a:schemeClr val="lt1"/>
                </a:solidFill>
              </a:ln>
              <a:effectLst/>
            </c:spPr>
            <c:extLst>
              <c:ext xmlns:c16="http://schemas.microsoft.com/office/drawing/2014/chart" uri="{C3380CC4-5D6E-409C-BE32-E72D297353CC}">
                <c16:uniqueId val="{00000002-FFC8-4F4E-9A70-7A2640BC6F39}"/>
              </c:ext>
            </c:extLst>
          </c:dPt>
          <c:dLbls>
            <c:dLbl>
              <c:idx val="0"/>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6-FFC8-4F4E-9A70-7A2640BC6F39}"/>
                </c:ext>
              </c:extLst>
            </c:dLbl>
            <c:dLbl>
              <c:idx val="1"/>
              <c:layout>
                <c:manualLayout>
                  <c:x val="7.8029375764993886E-2"/>
                  <c:y val="-0.17189037801742457"/>
                </c:manualLayout>
              </c:layout>
              <c:numFmt formatCode="0.0%" sourceLinked="0"/>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FC8-4F4E-9A70-7A2640BC6F39}"/>
                </c:ext>
              </c:extLst>
            </c:dLbl>
            <c:dLbl>
              <c:idx val="2"/>
              <c:layout>
                <c:manualLayout>
                  <c:x val="7.649938800489596E-2"/>
                  <c:y val="-0.1411040416560948"/>
                </c:manualLayout>
              </c:layout>
              <c:numFmt formatCode="0.0%" sourceLinked="0"/>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8-FFC8-4F4E-9A70-7A2640BC6F39}"/>
                </c:ext>
              </c:extLst>
            </c:dLbl>
            <c:dLbl>
              <c:idx val="3"/>
              <c:layout>
                <c:manualLayout>
                  <c:x val="7.3439412484700123E-2"/>
                  <c:y val="-0.10775217726465422"/>
                </c:manualLayout>
              </c:layout>
              <c:numFmt formatCode="0.0%" sourceLinked="0"/>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FC8-4F4E-9A70-7A2640BC6F39}"/>
                </c:ext>
              </c:extLst>
            </c:dLbl>
            <c:dLbl>
              <c:idx val="4"/>
              <c:layout>
                <c:manualLayout>
                  <c:x val="9.1799265605875154E-3"/>
                  <c:y val="-2.052422424088651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FC8-4F4E-9A70-7A2640BC6F39}"/>
                </c:ext>
              </c:extLst>
            </c:dLbl>
            <c:dLbl>
              <c:idx val="5"/>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4-FFC8-4F4E-9A70-7A2640BC6F39}"/>
                </c:ext>
              </c:extLst>
            </c:dLbl>
            <c:dLbl>
              <c:idx val="6"/>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3-FFC8-4F4E-9A70-7A2640BC6F39}"/>
                </c:ext>
              </c:extLst>
            </c:dLbl>
            <c:dLbl>
              <c:idx val="7"/>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2-FFC8-4F4E-9A70-7A2640BC6F39}"/>
                </c:ext>
              </c:extLst>
            </c:dLbl>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YouTube</c:v>
                </c:pt>
                <c:pt idx="1">
                  <c:v>Other AVOD/SVOD</c:v>
                </c:pt>
                <c:pt idx="2">
                  <c:v>Apple TV+</c:v>
                </c:pt>
                <c:pt idx="3">
                  <c:v>Paramount +</c:v>
                </c:pt>
                <c:pt idx="4">
                  <c:v>Amazon</c:v>
                </c:pt>
                <c:pt idx="5">
                  <c:v>Disney+</c:v>
                </c:pt>
                <c:pt idx="6">
                  <c:v>Netflix</c:v>
                </c:pt>
                <c:pt idx="7">
                  <c:v>Broadcaster TV</c:v>
                </c:pt>
              </c:strCache>
            </c:strRef>
          </c:cat>
          <c:val>
            <c:numRef>
              <c:f>Sheet1!$B$2:$B$9</c:f>
              <c:numCache>
                <c:formatCode>h:mm:ss</c:formatCode>
                <c:ptCount val="8"/>
                <c:pt idx="0">
                  <c:v>9.6296296296296303E-3</c:v>
                </c:pt>
                <c:pt idx="1">
                  <c:v>2.4305555555555555E-4</c:v>
                </c:pt>
                <c:pt idx="2">
                  <c:v>4.7453703703703704E-4</c:v>
                </c:pt>
                <c:pt idx="3">
                  <c:v>6.4814814814814813E-4</c:v>
                </c:pt>
                <c:pt idx="4">
                  <c:v>4.5949074074074078E-3</c:v>
                </c:pt>
                <c:pt idx="5">
                  <c:v>5.0000000000000001E-3</c:v>
                </c:pt>
                <c:pt idx="6">
                  <c:v>1.3263888888888889E-2</c:v>
                </c:pt>
                <c:pt idx="7">
                  <c:v>0.1154513888888889</c:v>
                </c:pt>
              </c:numCache>
            </c:numRef>
          </c:val>
          <c:extLst>
            <c:ext xmlns:c16="http://schemas.microsoft.com/office/drawing/2014/chart" uri="{C3380CC4-5D6E-409C-BE32-E72D297353CC}">
              <c16:uniqueId val="{00000000-FFC8-4F4E-9A70-7A2640BC6F39}"/>
            </c:ext>
          </c:extLst>
        </c:ser>
        <c:dLbls>
          <c:showLegendKey val="0"/>
          <c:showVal val="0"/>
          <c:showCatName val="0"/>
          <c:showSerName val="0"/>
          <c:showPercent val="1"/>
          <c:showBubbleSize val="0"/>
          <c:showLeaderLines val="1"/>
        </c:dLbls>
        <c:firstSliceAng val="0"/>
        <c:holeSize val="49"/>
      </c:doughnutChart>
      <c:spPr>
        <a:noFill/>
        <a:ln>
          <a:noFill/>
        </a:ln>
        <a:effectLst/>
      </c:spPr>
    </c:plotArea>
    <c:legend>
      <c:legendPos val="r"/>
      <c:layout>
        <c:manualLayout>
          <c:xMode val="edge"/>
          <c:yMode val="edge"/>
          <c:x val="0.71285527038618335"/>
          <c:y val="0.20590584552531513"/>
          <c:w val="0.24736504785127073"/>
          <c:h val="0.6215401733408103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Sheet1!$A$5</c:f>
              <c:strCache>
                <c:ptCount val="1"/>
                <c:pt idx="0">
                  <c:v>Magazines</c:v>
                </c:pt>
              </c:strCache>
            </c:strRef>
          </c:tx>
          <c:dPt>
            <c:idx val="0"/>
            <c:bubble3D val="0"/>
            <c:spPr>
              <a:solidFill>
                <a:sysClr val="window" lastClr="FFFFFF">
                  <a:lumMod val="50000"/>
                </a:sysClr>
              </a:solidFill>
            </c:spPr>
            <c:extLst>
              <c:ext xmlns:c16="http://schemas.microsoft.com/office/drawing/2014/chart" uri="{C3380CC4-5D6E-409C-BE32-E72D297353CC}">
                <c16:uniqueId val="{00000001-4D6A-4EEC-94C1-E472FDD36E52}"/>
              </c:ext>
            </c:extLst>
          </c:dPt>
          <c:dPt>
            <c:idx val="1"/>
            <c:bubble3D val="0"/>
            <c:spPr>
              <a:solidFill>
                <a:srgbClr val="DBDBDB"/>
              </a:solidFill>
            </c:spPr>
            <c:extLst>
              <c:ext xmlns:c16="http://schemas.microsoft.com/office/drawing/2014/chart" uri="{C3380CC4-5D6E-409C-BE32-E72D297353CC}">
                <c16:uniqueId val="{00000003-4D6A-4EEC-94C1-E472FDD36E5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D6A-4EEC-94C1-E472FDD36E52}"/>
                </c:ext>
              </c:extLst>
            </c:dLbl>
            <c:dLbl>
              <c:idx val="1"/>
              <c:delete val="1"/>
              <c:extLst>
                <c:ext xmlns:c15="http://schemas.microsoft.com/office/drawing/2012/chart" uri="{CE6537A1-D6FC-4f65-9D91-7224C49458BB}"/>
                <c:ext xmlns:c16="http://schemas.microsoft.com/office/drawing/2014/chart" uri="{C3380CC4-5D6E-409C-BE32-E72D297353CC}">
                  <c16:uniqueId val="{00000003-4D6A-4EEC-94C1-E472FDD36E5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Sheet1!$B$5:$C$5</c:f>
              <c:numCache>
                <c:formatCode>0%</c:formatCode>
                <c:ptCount val="2"/>
                <c:pt idx="0">
                  <c:v>0.12</c:v>
                </c:pt>
                <c:pt idx="1">
                  <c:v>0.88</c:v>
                </c:pt>
              </c:numCache>
            </c:numRef>
          </c:val>
          <c:extLst>
            <c:ext xmlns:c16="http://schemas.microsoft.com/office/drawing/2014/chart" uri="{C3380CC4-5D6E-409C-BE32-E72D297353CC}">
              <c16:uniqueId val="{00000004-4D6A-4EEC-94C1-E472FDD36E5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Sheet1!$A$4</c:f>
              <c:strCache>
                <c:ptCount val="1"/>
                <c:pt idx="0">
                  <c:v>Newspapers</c:v>
                </c:pt>
              </c:strCache>
            </c:strRef>
          </c:tx>
          <c:dPt>
            <c:idx val="0"/>
            <c:bubble3D val="0"/>
            <c:spPr>
              <a:solidFill>
                <a:sysClr val="window" lastClr="FFFFFF">
                  <a:lumMod val="50000"/>
                </a:sysClr>
              </a:solidFill>
            </c:spPr>
            <c:extLst>
              <c:ext xmlns:c16="http://schemas.microsoft.com/office/drawing/2014/chart" uri="{C3380CC4-5D6E-409C-BE32-E72D297353CC}">
                <c16:uniqueId val="{00000001-4514-4956-9FFD-92BCBDA28AAD}"/>
              </c:ext>
            </c:extLst>
          </c:dPt>
          <c:dPt>
            <c:idx val="1"/>
            <c:bubble3D val="0"/>
            <c:spPr>
              <a:solidFill>
                <a:srgbClr val="DBDBDB"/>
              </a:solidFill>
            </c:spPr>
            <c:extLst>
              <c:ext xmlns:c16="http://schemas.microsoft.com/office/drawing/2014/chart" uri="{C3380CC4-5D6E-409C-BE32-E72D297353CC}">
                <c16:uniqueId val="{00000003-4514-4956-9FFD-92BCBDA28AA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14-4956-9FFD-92BCBDA28AA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not trust</c:v>
                </c:pt>
              </c:strCache>
            </c:strRef>
          </c:cat>
          <c:val>
            <c:numRef>
              <c:f>Sheet1!$B$4:$C$4</c:f>
              <c:numCache>
                <c:formatCode>0%</c:formatCode>
                <c:ptCount val="2"/>
                <c:pt idx="0">
                  <c:v>0.19</c:v>
                </c:pt>
                <c:pt idx="1">
                  <c:v>0.81</c:v>
                </c:pt>
              </c:numCache>
            </c:numRef>
          </c:val>
          <c:extLst>
            <c:ext xmlns:c16="http://schemas.microsoft.com/office/drawing/2014/chart" uri="{C3380CC4-5D6E-409C-BE32-E72D297353CC}">
              <c16:uniqueId val="{00000004-4514-4956-9FFD-92BCBDA28AA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Sheet1!$A$3</c:f>
              <c:strCache>
                <c:ptCount val="1"/>
                <c:pt idx="0">
                  <c:v>Radio</c:v>
                </c:pt>
              </c:strCache>
            </c:strRef>
          </c:tx>
          <c:dPt>
            <c:idx val="0"/>
            <c:bubble3D val="0"/>
            <c:spPr>
              <a:solidFill>
                <a:sysClr val="window" lastClr="FFFFFF">
                  <a:lumMod val="50000"/>
                </a:sysClr>
              </a:solidFill>
            </c:spPr>
            <c:extLst>
              <c:ext xmlns:c16="http://schemas.microsoft.com/office/drawing/2014/chart" uri="{C3380CC4-5D6E-409C-BE32-E72D297353CC}">
                <c16:uniqueId val="{00000001-6C9C-4BC1-97DC-9812F36967C2}"/>
              </c:ext>
            </c:extLst>
          </c:dPt>
          <c:dPt>
            <c:idx val="1"/>
            <c:bubble3D val="0"/>
            <c:spPr>
              <a:solidFill>
                <a:srgbClr val="DBDBDB"/>
              </a:solidFill>
            </c:spPr>
            <c:extLst>
              <c:ext xmlns:c16="http://schemas.microsoft.com/office/drawing/2014/chart" uri="{C3380CC4-5D6E-409C-BE32-E72D297353CC}">
                <c16:uniqueId val="{00000003-6C9C-4BC1-97DC-9812F36967C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C9C-4BC1-97DC-9812F36967C2}"/>
                </c:ext>
              </c:extLst>
            </c:dLbl>
            <c:dLbl>
              <c:idx val="1"/>
              <c:delete val="1"/>
              <c:extLst>
                <c:ext xmlns:c15="http://schemas.microsoft.com/office/drawing/2012/chart" uri="{CE6537A1-D6FC-4f65-9D91-7224C49458BB}"/>
                <c:ext xmlns:c16="http://schemas.microsoft.com/office/drawing/2014/chart" uri="{C3380CC4-5D6E-409C-BE32-E72D297353CC}">
                  <c16:uniqueId val="{00000003-6C9C-4BC1-97DC-9812F36967C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Sheet1!$B$3:$C$3</c:f>
              <c:numCache>
                <c:formatCode>0%</c:formatCode>
                <c:ptCount val="2"/>
                <c:pt idx="0">
                  <c:v>0.16</c:v>
                </c:pt>
                <c:pt idx="1">
                  <c:v>0.84</c:v>
                </c:pt>
              </c:numCache>
            </c:numRef>
          </c:val>
          <c:extLst>
            <c:ext xmlns:c16="http://schemas.microsoft.com/office/drawing/2014/chart" uri="{C3380CC4-5D6E-409C-BE32-E72D297353CC}">
              <c16:uniqueId val="{00000004-6C9C-4BC1-97DC-9812F36967C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Sheet1!$A$2</c:f>
              <c:strCache>
                <c:ptCount val="1"/>
                <c:pt idx="0">
                  <c:v>TV</c:v>
                </c:pt>
              </c:strCache>
            </c:strRef>
          </c:tx>
          <c:dPt>
            <c:idx val="0"/>
            <c:bubble3D val="0"/>
            <c:spPr>
              <a:solidFill>
                <a:schemeClr val="accent1"/>
              </a:solidFill>
            </c:spPr>
            <c:extLst>
              <c:ext xmlns:c16="http://schemas.microsoft.com/office/drawing/2014/chart" uri="{C3380CC4-5D6E-409C-BE32-E72D297353CC}">
                <c16:uniqueId val="{00000001-4C3A-4E55-8188-C4C22B9DF0B7}"/>
              </c:ext>
            </c:extLst>
          </c:dPt>
          <c:dPt>
            <c:idx val="1"/>
            <c:bubble3D val="0"/>
            <c:spPr>
              <a:solidFill>
                <a:srgbClr val="4D4D4D">
                  <a:lumMod val="20000"/>
                  <a:lumOff val="80000"/>
                </a:srgbClr>
              </a:solidFill>
            </c:spPr>
            <c:extLst>
              <c:ext xmlns:c16="http://schemas.microsoft.com/office/drawing/2014/chart" uri="{C3380CC4-5D6E-409C-BE32-E72D297353CC}">
                <c16:uniqueId val="{00000003-4C3A-4E55-8188-C4C22B9DF0B7}"/>
              </c:ext>
            </c:extLst>
          </c:dPt>
          <c:dLbls>
            <c:dLbl>
              <c:idx val="0"/>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3A-4E55-8188-C4C22B9DF0B7}"/>
                </c:ext>
              </c:extLst>
            </c:dLbl>
            <c:spPr>
              <a:noFill/>
              <a:ln>
                <a:noFill/>
              </a:ln>
              <a:effectLst/>
            </c:spPr>
            <c:txPr>
              <a:bodyPr/>
              <a:lstStyle/>
              <a:p>
                <a:pPr>
                  <a:defRPr sz="12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that you don't trust</c:v>
                </c:pt>
              </c:strCache>
            </c:strRef>
          </c:cat>
          <c:val>
            <c:numRef>
              <c:f>Sheet1!$B$2:$C$2</c:f>
              <c:numCache>
                <c:formatCode>0%</c:formatCode>
                <c:ptCount val="2"/>
                <c:pt idx="0">
                  <c:v>0.35</c:v>
                </c:pt>
                <c:pt idx="1">
                  <c:v>0.65</c:v>
                </c:pt>
              </c:numCache>
            </c:numRef>
          </c:val>
          <c:extLst>
            <c:ext xmlns:c16="http://schemas.microsoft.com/office/drawing/2014/chart" uri="{C3380CC4-5D6E-409C-BE32-E72D297353CC}">
              <c16:uniqueId val="{00000004-4C3A-4E55-8188-C4C22B9DF0B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tags" Target="../tags/tag120.xml"/><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sz="quarter" idx="1"/>
          </p:nvPr>
        </p:nvSpPr>
        <p:spPr>
          <a:xfrm>
            <a:off x="3902597" y="0"/>
            <a:ext cx="2985558" cy="502835"/>
          </a:xfrm>
          <a:prstGeom prst="rect">
            <a:avLst/>
          </a:prstGeom>
        </p:spPr>
        <p:txBody>
          <a:bodyPr vert="horz" lIns="96634" tIns="48317" rIns="96634" bIns="48317" rtlCol="0"/>
          <a:lstStyle>
            <a:lvl1pPr algn="r">
              <a:defRPr sz="1300"/>
            </a:lvl1pPr>
          </a:lstStyle>
          <a:p>
            <a:fld id="{856BA460-DC86-49AC-90AA-86C1E02239B2}" type="datetimeFigureOut">
              <a:rPr lang="en-GB" smtClean="0"/>
              <a:t>27/05/2025</a:t>
            </a:fld>
            <a:endParaRPr lang="en-GB"/>
          </a:p>
        </p:txBody>
      </p:sp>
      <p:sp>
        <p:nvSpPr>
          <p:cNvPr id="4" name="Footer Placeholder 3"/>
          <p:cNvSpPr>
            <a:spLocks noGrp="1"/>
          </p:cNvSpPr>
          <p:nvPr>
            <p:ph type="ftr" sz="quarter" idx="2"/>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5" name="Slide Number Placeholder 4"/>
          <p:cNvSpPr>
            <a:spLocks noGrp="1"/>
          </p:cNvSpPr>
          <p:nvPr>
            <p:ph type="sldNum" sz="quarter" idx="3"/>
          </p:nvPr>
        </p:nvSpPr>
        <p:spPr>
          <a:xfrm>
            <a:off x="3902597" y="9519055"/>
            <a:ext cx="2985558" cy="502834"/>
          </a:xfrm>
          <a:prstGeom prst="rect">
            <a:avLst/>
          </a:prstGeom>
        </p:spPr>
        <p:txBody>
          <a:bodyPr vert="horz" lIns="96634" tIns="48317" rIns="96634" bIns="48317" rtlCol="0" anchor="b"/>
          <a:lstStyle>
            <a:lvl1pPr algn="r">
              <a:defRPr sz="1300"/>
            </a:lvl1pPr>
          </a:lstStyle>
          <a:p>
            <a:fld id="{08DDBEB2-BA40-44C0-A1B9-C3272EDE07E4}" type="slidenum">
              <a:rPr lang="en-GB" smtClean="0"/>
              <a:t>‹#›</a:t>
            </a:fld>
            <a:endParaRPr lang="en-GB"/>
          </a:p>
        </p:txBody>
      </p:sp>
    </p:spTree>
    <p:custDataLst>
      <p:tags r:id="rId2"/>
    </p:custDataLst>
    <p:extLst>
      <p:ext uri="{BB962C8B-B14F-4D97-AF65-F5344CB8AC3E}">
        <p14:creationId xmlns:p14="http://schemas.microsoft.com/office/powerpoint/2010/main" val="902387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AC2C2853-E575-4BC1-90FA-3518084ECF7E}" type="datetimeFigureOut">
              <a:rPr lang="en-GB" smtClean="0"/>
              <a:t>27/05/2025</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BA0DFD36-33EA-4DB4-B32D-6EBE0B1D4496}" type="slidenum">
              <a:rPr lang="en-GB" smtClean="0"/>
              <a:t>‹#›</a:t>
            </a:fld>
            <a:endParaRPr lang="en-GB"/>
          </a:p>
        </p:txBody>
      </p:sp>
    </p:spTree>
    <p:extLst>
      <p:ext uri="{BB962C8B-B14F-4D97-AF65-F5344CB8AC3E}">
        <p14:creationId xmlns:p14="http://schemas.microsoft.com/office/powerpoint/2010/main" val="1326831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hinkbox.tv/Research/Thinkbox-research/The-Age-of-Television-the-needs-that-drive-u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thinkbox.tv/training-and-tools/media-mix-navigator/media-mix-navigator"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thinkbox.tv/research/thinkbox-research/as-seen-on-tv-supercharging-your-small-busines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ipa.co.uk/media/7699/ipa_crisis_in_creative_effectiveness_2019.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thinkbox.tv/research/media-mix-navigator/strategies-for-marketing-through-a-downturn/"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Hello. Welcome to ‘TV advertising’s ultimate nickable charts’. This deck brings together the ultimate evidence which explains how and why TV is the most effective form of advertising – and is, in fact, becoming more effective.</a:t>
            </a:r>
          </a:p>
          <a:p>
            <a:endParaRPr lang="en-GB" sz="1300" dirty="0"/>
          </a:p>
          <a:p>
            <a:r>
              <a:rPr lang="en-GB" sz="1300" dirty="0"/>
              <a:t>If you have any questions about this deck – or would like more information on any topic – please contact us via info@thinkbox.tv.</a:t>
            </a:r>
          </a:p>
          <a:p>
            <a:endParaRPr lang="en-GB" sz="1300" dirty="0"/>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1</a:t>
            </a:fld>
            <a:endParaRPr lang="en-GB"/>
          </a:p>
        </p:txBody>
      </p:sp>
    </p:spTree>
    <p:extLst>
      <p:ext uri="{BB962C8B-B14F-4D97-AF65-F5344CB8AC3E}">
        <p14:creationId xmlns:p14="http://schemas.microsoft.com/office/powerpoint/2010/main" val="4004798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baseline="0" dirty="0">
                <a:solidFill>
                  <a:srgbClr val="000000"/>
                </a:solidFill>
                <a:latin typeface="Founders Grotesk Bold"/>
              </a:rPr>
              <a:t>BVOD is vital to different audiences </a:t>
            </a:r>
            <a:endParaRPr lang="en-GB" sz="1800" b="0" i="0" u="none" strike="noStrike" baseline="0" dirty="0">
              <a:solidFill>
                <a:srgbClr val="000000"/>
              </a:solidFill>
              <a:latin typeface="Founders Grotesk Bold"/>
            </a:endParaRPr>
          </a:p>
          <a:p>
            <a:r>
              <a:rPr lang="en-GB" sz="1800" b="0" i="0" u="none" strike="noStrike" baseline="0" dirty="0">
                <a:solidFill>
                  <a:srgbClr val="000000"/>
                </a:solidFill>
                <a:latin typeface="Founders Grotesk Regular"/>
              </a:rPr>
              <a:t>Breaking down broadcaster TV into the different ways reveals the increasingly important role of BVOD for 16-34, now 29% of all broadcaster TV viewing. </a:t>
            </a:r>
          </a:p>
          <a:p>
            <a:endParaRPr lang="en-GB" sz="1800" b="0" i="0" u="none" strike="noStrike" baseline="0" dirty="0">
              <a:solidFill>
                <a:srgbClr val="000000"/>
              </a:solidFill>
              <a:latin typeface="Founders Grotesk Regular"/>
            </a:endParaRPr>
          </a:p>
          <a:p>
            <a:r>
              <a:rPr lang="en-GB" sz="1800" b="0" i="0" u="none" strike="noStrike" baseline="0" dirty="0">
                <a:solidFill>
                  <a:srgbClr val="000000"/>
                </a:solidFill>
                <a:latin typeface="Founders Grotesk Regular"/>
              </a:rPr>
              <a:t>This data uses both Barb data and includes an estimate of any unknown viewing that is thought to fall into Playback and Live viewing.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E6A-FC86-4838-A2A3-D08A46407D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326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fontAlgn="base">
              <a:spcBef>
                <a:spcPct val="30000"/>
              </a:spcBef>
              <a:spcAft>
                <a:spcPct val="0"/>
              </a:spcAft>
              <a:defRPr/>
            </a:pPr>
            <a:r>
              <a:rPr lang="en-GB" dirty="0">
                <a:solidFill>
                  <a:schemeClr val="bg1">
                    <a:lumMod val="50000"/>
                  </a:schemeClr>
                </a:solidFill>
              </a:rPr>
              <a:t>The Age of Television study, conducted by MTM, on behalf of Thinkbox, observed there are eight need states which define our video viewing habits:</a:t>
            </a:r>
            <a:endParaRPr lang="en-GB" baseline="0" dirty="0">
              <a:solidFill>
                <a:schemeClr val="bg1">
                  <a:lumMod val="50000"/>
                </a:schemeClr>
              </a:solidFill>
            </a:endParaRPr>
          </a:p>
          <a:p>
            <a:pPr defTabSz="966338" fontAlgn="base">
              <a:spcBef>
                <a:spcPct val="30000"/>
              </a:spcBef>
              <a:spcAft>
                <a:spcPct val="0"/>
              </a:spcAft>
              <a:defRPr/>
            </a:pP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Escape</a:t>
            </a:r>
            <a:r>
              <a:rPr lang="en-GB" baseline="0" dirty="0">
                <a:solidFill>
                  <a:schemeClr val="bg1">
                    <a:lumMod val="50000"/>
                  </a:schemeClr>
                </a:solidFill>
              </a:rPr>
              <a:t> (7% viewing time) - </a:t>
            </a:r>
            <a:r>
              <a:rPr lang="en-GB" sz="1300" dirty="0"/>
              <a:t>The need to lose yourself in another world and become fully immersed in highly involving and engaging content .</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Experience</a:t>
            </a:r>
            <a:r>
              <a:rPr lang="en-GB" baseline="0" dirty="0">
                <a:solidFill>
                  <a:schemeClr val="bg1">
                    <a:lumMod val="50000"/>
                  </a:schemeClr>
                </a:solidFill>
              </a:rPr>
              <a:t> (10% viewing time) - </a:t>
            </a:r>
            <a:r>
              <a:rPr lang="en-GB" sz="1300" dirty="0"/>
              <a:t>The need to feel part of a shared viewing experience, either by watching live or being able to participate in a wider social conversation.</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In Touch </a:t>
            </a:r>
            <a:r>
              <a:rPr lang="en-GB" baseline="0" dirty="0">
                <a:solidFill>
                  <a:schemeClr val="bg1">
                    <a:lumMod val="50000"/>
                  </a:schemeClr>
                </a:solidFill>
              </a:rPr>
              <a:t>(12% viewing time) - </a:t>
            </a:r>
            <a:r>
              <a:rPr lang="en-GB" sz="1300" dirty="0"/>
              <a:t>The need to feel aware of what’s happening in the world, by being informed about political, social and cultural events.</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Comfort</a:t>
            </a:r>
            <a:r>
              <a:rPr lang="en-GB" baseline="0" dirty="0">
                <a:solidFill>
                  <a:schemeClr val="bg1">
                    <a:lumMod val="50000"/>
                  </a:schemeClr>
                </a:solidFill>
              </a:rPr>
              <a:t> (16% viewing time) - </a:t>
            </a:r>
            <a:r>
              <a:rPr lang="en-GB" sz="1300" dirty="0"/>
              <a:t>The need for shared family / couple time, which tends to be served by familiar programmes and viewing routines.</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Unwind</a:t>
            </a:r>
            <a:r>
              <a:rPr lang="en-GB" baseline="0" dirty="0">
                <a:solidFill>
                  <a:schemeClr val="bg1">
                    <a:lumMod val="50000"/>
                  </a:schemeClr>
                </a:solidFill>
              </a:rPr>
              <a:t> (26% viewing time) - </a:t>
            </a:r>
            <a:r>
              <a:rPr lang="en-GB" sz="1300" dirty="0"/>
              <a:t>The need to relax and de-stress from the pressures of the day, through familiar and undemanding content.</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Distract</a:t>
            </a:r>
            <a:r>
              <a:rPr lang="en-GB" baseline="0" dirty="0">
                <a:solidFill>
                  <a:schemeClr val="bg1">
                    <a:lumMod val="50000"/>
                  </a:schemeClr>
                </a:solidFill>
              </a:rPr>
              <a:t> (18% viewing time) - </a:t>
            </a:r>
            <a:r>
              <a:rPr lang="en-GB" sz="1300" dirty="0"/>
              <a:t>The need for instant gratification to fill time, counter boredom or provide a short break from other tasks.</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Do</a:t>
            </a:r>
            <a:r>
              <a:rPr lang="en-GB" baseline="0" dirty="0">
                <a:solidFill>
                  <a:schemeClr val="bg1">
                    <a:lumMod val="50000"/>
                  </a:schemeClr>
                </a:solidFill>
              </a:rPr>
              <a:t> (2% viewing time) - </a:t>
            </a:r>
            <a:r>
              <a:rPr lang="en-GB" sz="1300" dirty="0"/>
              <a:t>The need to find useful information that can be practically applied to any area of life.</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Indulge</a:t>
            </a:r>
            <a:r>
              <a:rPr lang="en-GB" baseline="0" dirty="0">
                <a:solidFill>
                  <a:schemeClr val="bg1">
                    <a:lumMod val="50000"/>
                  </a:schemeClr>
                </a:solidFill>
              </a:rPr>
              <a:t> (9% viewing time) - </a:t>
            </a:r>
            <a:r>
              <a:rPr lang="en-GB" sz="1300" dirty="0"/>
              <a:t>The need to pursue personal interests, hobbies and fulfil guilty pleasures.</a:t>
            </a:r>
            <a:endParaRPr lang="en-GB" baseline="0" dirty="0">
              <a:solidFill>
                <a:schemeClr val="bg1">
                  <a:lumMod val="50000"/>
                </a:schemeClr>
              </a:solidFill>
            </a:endParaRP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dirty="0">
                <a:solidFill>
                  <a:schemeClr val="bg1">
                    <a:lumMod val="50000"/>
                  </a:schemeClr>
                </a:solidFill>
              </a:rPr>
              <a:t>The study sized these eight need states in terms of the time audiences spend meeting each one with video content.</a:t>
            </a:r>
          </a:p>
          <a:p>
            <a:pPr defTabSz="966338" fontAlgn="base">
              <a:spcBef>
                <a:spcPct val="30000"/>
              </a:spcBef>
              <a:spcAft>
                <a:spcPct val="0"/>
              </a:spcAft>
              <a:defRPr/>
            </a:pPr>
            <a:endParaRPr lang="en-GB" dirty="0">
              <a:solidFill>
                <a:schemeClr val="bg1">
                  <a:lumMod val="50000"/>
                </a:schemeClr>
              </a:solidFill>
            </a:endParaRPr>
          </a:p>
          <a:p>
            <a:pPr defTabSz="966338" fontAlgn="base">
              <a:spcBef>
                <a:spcPct val="30000"/>
              </a:spcBef>
              <a:spcAft>
                <a:spcPct val="0"/>
              </a:spcAft>
              <a:defRPr/>
            </a:pPr>
            <a:r>
              <a:rPr lang="en-GB" dirty="0">
                <a:solidFill>
                  <a:schemeClr val="bg1">
                    <a:lumMod val="50000"/>
                  </a:schemeClr>
                </a:solidFill>
              </a:rPr>
              <a:t>We</a:t>
            </a:r>
            <a:r>
              <a:rPr lang="en-GB" baseline="0" dirty="0">
                <a:solidFill>
                  <a:schemeClr val="bg1">
                    <a:lumMod val="50000"/>
                  </a:schemeClr>
                </a:solidFill>
              </a:rPr>
              <a:t> found that the largest proportion of time spent watching videos is to satisfy the need to unwind, the need for a distraction and the need for comfort.</a:t>
            </a: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dirty="0">
                <a:solidFill>
                  <a:schemeClr val="bg1">
                    <a:lumMod val="50000"/>
                  </a:schemeClr>
                </a:solidFill>
              </a:rPr>
              <a:t>The role</a:t>
            </a:r>
            <a:r>
              <a:rPr lang="en-GB" baseline="0" dirty="0">
                <a:solidFill>
                  <a:schemeClr val="bg1">
                    <a:lumMod val="50000"/>
                  </a:schemeClr>
                </a:solidFill>
              </a:rPr>
              <a:t> of content and context differ across each need state, with content is particularly important for escape and experience.</a:t>
            </a: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baseline="0" dirty="0">
                <a:solidFill>
                  <a:schemeClr val="bg1">
                    <a:lumMod val="50000"/>
                  </a:schemeClr>
                </a:solidFill>
              </a:rPr>
              <a:t>In contrast, the need to unwind is far more likely to be driven by context – such as the need to wind down after work.</a:t>
            </a: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baseline="0" dirty="0">
                <a:solidFill>
                  <a:schemeClr val="bg1">
                    <a:lumMod val="50000"/>
                  </a:schemeClr>
                </a:solidFill>
              </a:rPr>
              <a:t>The need states also differ in terms of being personally or socially driven. For example, the need for comfort is driven by a desire to spend time with others, while the need for a distraction is more personal.</a:t>
            </a: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p>
          <a:p>
            <a:pPr defTabSz="966338" fontAlgn="base">
              <a:spcBef>
                <a:spcPct val="30000"/>
              </a:spcBef>
              <a:spcAft>
                <a:spcPct val="0"/>
              </a:spcAft>
              <a:defRPr/>
            </a:pPr>
            <a:r>
              <a:rPr lang="en-GB" dirty="0">
                <a:hlinkClick r:id="rId3"/>
              </a:rPr>
              <a:t>https://www.thinkbox.tv/Research/Thinkbox-research/The-Age-of-Television-the-needs-that-drive-us</a:t>
            </a:r>
            <a:endParaRPr lang="en-GB" dirty="0">
              <a:solidFill>
                <a:schemeClr val="bg1">
                  <a:lumMod val="50000"/>
                </a:schemeClr>
              </a:solidFill>
            </a:endParaRPr>
          </a:p>
          <a:p>
            <a:pPr defTabSz="966338" fontAlgn="base">
              <a:spcBef>
                <a:spcPct val="30000"/>
              </a:spcBef>
              <a:spcAft>
                <a:spcPct val="0"/>
              </a:spcAft>
              <a:defRPr/>
            </a:pPr>
            <a:endParaRPr lang="en-GB" dirty="0">
              <a:solidFill>
                <a:schemeClr val="bg1">
                  <a:lumMod val="50000"/>
                </a:schemeClr>
              </a:solidFill>
            </a:endParaRPr>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11</a:t>
            </a:fld>
            <a:endParaRPr lang="en-GB" dirty="0"/>
          </a:p>
        </p:txBody>
      </p:sp>
    </p:spTree>
    <p:extLst>
      <p:ext uri="{BB962C8B-B14F-4D97-AF65-F5344CB8AC3E}">
        <p14:creationId xmlns:p14="http://schemas.microsoft.com/office/powerpoint/2010/main" val="2229838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EAF82-6377-267F-70A5-84DC54B2E1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57849D-D9C1-21E2-46DE-E272EE8F4E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09F0EC-41F8-B0A7-99C0-245ED6BDBC8B}"/>
              </a:ext>
            </a:extLst>
          </p:cNvPr>
          <p:cNvSpPr>
            <a:spLocks noGrp="1"/>
          </p:cNvSpPr>
          <p:nvPr>
            <p:ph type="body" idx="1"/>
          </p:nvPr>
        </p:nvSpPr>
        <p:spPr/>
        <p:txBody>
          <a:bodyPr/>
          <a:lstStyle/>
          <a:p>
            <a:r>
              <a:rPr lang="en-US" dirty="0"/>
              <a:t>UK original content dominates the top series in 2024. </a:t>
            </a:r>
            <a:r>
              <a:rPr lang="en-US" i="0" dirty="0" err="1"/>
              <a:t>Mr</a:t>
            </a:r>
            <a:r>
              <a:rPr lang="en-US" i="0" dirty="0"/>
              <a:t> Bates vs The Post Office </a:t>
            </a:r>
            <a:r>
              <a:rPr lang="en-US" dirty="0"/>
              <a:t>on ITV was the most-watched series of the year, averaging 14.4 million viewers per episode on a TV set.</a:t>
            </a:r>
            <a:endParaRPr lang="en-GB" dirty="0"/>
          </a:p>
        </p:txBody>
      </p:sp>
      <p:sp>
        <p:nvSpPr>
          <p:cNvPr id="4" name="Slide Number Placeholder 3">
            <a:extLst>
              <a:ext uri="{FF2B5EF4-FFF2-40B4-BE49-F238E27FC236}">
                <a16:creationId xmlns:a16="http://schemas.microsoft.com/office/drawing/2014/main" id="{15871467-E5E4-F4F5-C3A9-37A641613D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9CACF-CA70-446E-A87E-F1B38C1B6C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666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33E28-B488-1691-661F-F04E33A84D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A6894E-96B1-AEF9-D6F9-40362175A7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EC15E1-604A-F7A0-5396-9282CE110586}"/>
              </a:ext>
            </a:extLst>
          </p:cNvPr>
          <p:cNvSpPr>
            <a:spLocks noGrp="1"/>
          </p:cNvSpPr>
          <p:nvPr>
            <p:ph type="body" idx="1"/>
          </p:nvPr>
        </p:nvSpPr>
        <p:spPr/>
        <p:txBody>
          <a:bodyPr/>
          <a:lstStyle/>
          <a:p>
            <a:r>
              <a:rPr lang="en-GB" dirty="0"/>
              <a:t>Looking at the breakdown of TV set viewing, to provide a bit more granularity, professionally produced content takes up the vast majority of time.  </a:t>
            </a:r>
          </a:p>
          <a:p>
            <a:endParaRPr lang="en-GB" dirty="0"/>
          </a:p>
          <a:p>
            <a:r>
              <a:rPr lang="en-GB" dirty="0"/>
              <a:t>77% is Broadcaster TV, 16% is SVOD and 7% is YouTube.  The emerging AVOD players, Pluto TV, Samsung TV, </a:t>
            </a:r>
            <a:r>
              <a:rPr lang="en-GB" dirty="0" err="1"/>
              <a:t>Rakutun</a:t>
            </a:r>
            <a:r>
              <a:rPr lang="en-GB" dirty="0"/>
              <a:t> TV, Tubi who are big in the states are yet to make a meaningful impact in the UK – they account for less than 0.2% of total TV viewing time. </a:t>
            </a:r>
          </a:p>
          <a:p>
            <a:endParaRPr lang="en-GB" dirty="0"/>
          </a:p>
          <a:p>
            <a:endParaRPr lang="en-GB" dirty="0"/>
          </a:p>
        </p:txBody>
      </p:sp>
      <p:sp>
        <p:nvSpPr>
          <p:cNvPr id="4" name="Slide Number Placeholder 3">
            <a:extLst>
              <a:ext uri="{FF2B5EF4-FFF2-40B4-BE49-F238E27FC236}">
                <a16:creationId xmlns:a16="http://schemas.microsoft.com/office/drawing/2014/main" id="{CD4C0B5B-7F8B-D91F-D15B-6C84D13E5B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9CACF-CA70-446E-A87E-F1B38C1B6C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548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in the UK is full of wonderful, high quality content which broadcasters invest in heavily. This, alongside the tight regulation which governs TV content and advertising, makes it a safe environment for viewers and brands.</a:t>
            </a:r>
          </a:p>
          <a:p>
            <a:endParaRPr lang="en-GB" dirty="0"/>
          </a:p>
          <a:p>
            <a:r>
              <a:rPr lang="en-GB" dirty="0"/>
              <a:t>In addition, TV has a robust, metred measurement system, Barb, which provides a joint industry currency for TV advertising trading based on completed ads, watched full screen (and by humans).</a:t>
            </a:r>
          </a:p>
          <a:p>
            <a:endParaRPr lang="en-GB" dirty="0"/>
          </a:p>
        </p:txBody>
      </p:sp>
      <p:sp>
        <p:nvSpPr>
          <p:cNvPr id="4" name="Slide Number Placeholder 3"/>
          <p:cNvSpPr>
            <a:spLocks noGrp="1"/>
          </p:cNvSpPr>
          <p:nvPr>
            <p:ph type="sldNum" sz="quarter" idx="10"/>
          </p:nvPr>
        </p:nvSpPr>
        <p:spPr/>
        <p:txBody>
          <a:bodyPr/>
          <a:lstStyle/>
          <a:p>
            <a:pPr defTabSz="966338">
              <a:defRPr/>
            </a:pPr>
            <a:fld id="{BA0DFD36-33EA-4DB4-B32D-6EBE0B1D4496}" type="slidenum">
              <a:rPr lang="en-GB">
                <a:solidFill>
                  <a:prstClr val="black"/>
                </a:solidFill>
                <a:latin typeface="Calibri" panose="020F0502020204030204"/>
              </a:rPr>
              <a:pPr defTabSz="966338">
                <a:defRPr/>
              </a:pPr>
              <a:t>14</a:t>
            </a:fld>
            <a:endParaRPr lang="en-GB">
              <a:solidFill>
                <a:prstClr val="black"/>
              </a:solidFill>
              <a:latin typeface="Calibri" panose="020F0502020204030204"/>
            </a:endParaRPr>
          </a:p>
        </p:txBody>
      </p:sp>
    </p:spTree>
    <p:extLst>
      <p:ext uri="{BB962C8B-B14F-4D97-AF65-F5344CB8AC3E}">
        <p14:creationId xmlns:p14="http://schemas.microsoft.com/office/powerpoint/2010/main" val="3691799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GB" sz="1200" dirty="0"/>
              <a:t>S</a:t>
            </a:r>
            <a:r>
              <a:rPr lang="en-GB" sz="1200" b="0" dirty="0">
                <a:solidFill>
                  <a:prstClr val="black">
                    <a:lumMod val="75000"/>
                    <a:lumOff val="25000"/>
                  </a:prstClr>
                </a:solidFill>
                <a:latin typeface="Arial"/>
              </a:rPr>
              <a:t>ource: Adnormal Behaviour, 2022, Ipsos / Thinkbox. </a:t>
            </a:r>
            <a:r>
              <a:rPr lang="en-GB" sz="1200" b="0" dirty="0">
                <a:solidFill>
                  <a:prstClr val="black">
                    <a:lumMod val="75000"/>
                    <a:lumOff val="25000"/>
                  </a:prstClr>
                </a:solidFill>
              </a:rPr>
              <a:t>Q.</a:t>
            </a:r>
            <a:r>
              <a:rPr lang="en-GB" sz="1200" b="0" dirty="0">
                <a:solidFill>
                  <a:prstClr val="black">
                    <a:lumMod val="75000"/>
                    <a:lumOff val="25000"/>
                  </a:prstClr>
                </a:solidFill>
                <a:latin typeface="Arial"/>
              </a:rPr>
              <a:t>TN3: In which, if any, of the following places are you most likely to find advertising that...you trust</a:t>
            </a:r>
          </a:p>
          <a:p>
            <a:pPr>
              <a:spcBef>
                <a:spcPts val="0"/>
              </a:spcBef>
            </a:pPr>
            <a:endParaRPr lang="en-GB" sz="120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15</a:t>
            </a:fld>
            <a:endParaRPr lang="en-GB"/>
          </a:p>
        </p:txBody>
      </p:sp>
    </p:spTree>
    <p:extLst>
      <p:ext uri="{BB962C8B-B14F-4D97-AF65-F5344CB8AC3E}">
        <p14:creationId xmlns:p14="http://schemas.microsoft.com/office/powerpoint/2010/main" val="1963819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in the UK is full of wonderful, high quality content which broadcasters invest in heavily. This, alongside the tight regulation which governs TV content and advertising, makes it a safe environment for viewers and brands.</a:t>
            </a:r>
          </a:p>
          <a:p>
            <a:endParaRPr lang="en-GB" dirty="0"/>
          </a:p>
          <a:p>
            <a:r>
              <a:rPr lang="en-GB" dirty="0"/>
              <a:t>In addition, TV has a robust, metred measurement system, Barb, which provides a joint industry currency for TV advertising trading based on completed ads, watched full screen (and by humans).</a:t>
            </a:r>
          </a:p>
          <a:p>
            <a:endParaRPr lang="en-GB" dirty="0"/>
          </a:p>
        </p:txBody>
      </p:sp>
      <p:sp>
        <p:nvSpPr>
          <p:cNvPr id="4" name="Slide Number Placeholder 3"/>
          <p:cNvSpPr>
            <a:spLocks noGrp="1"/>
          </p:cNvSpPr>
          <p:nvPr>
            <p:ph type="sldNum" sz="quarter" idx="5"/>
          </p:nvPr>
        </p:nvSpPr>
        <p:spPr/>
        <p:txBody>
          <a:bodyPr/>
          <a:lstStyle/>
          <a:p>
            <a:fld id="{9BF2D90E-523F-45FB-AEC1-23DAC667075A}" type="slidenum">
              <a:rPr lang="en-GB" smtClean="0"/>
              <a:t>16</a:t>
            </a:fld>
            <a:endParaRPr lang="en-GB"/>
          </a:p>
        </p:txBody>
      </p:sp>
    </p:spTree>
    <p:extLst>
      <p:ext uri="{BB962C8B-B14F-4D97-AF65-F5344CB8AC3E}">
        <p14:creationId xmlns:p14="http://schemas.microsoft.com/office/powerpoint/2010/main" val="1616751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work showed that TV ads were see as the most trusted form of advertising</a:t>
            </a:r>
            <a:r>
              <a:rPr lang="en-GB" sz="1200" baseline="0" dirty="0">
                <a:latin typeface="Calibri" pitchFamily="34" charset="0"/>
                <a:cs typeface="Calibri" pitchFamily="34" charset="0"/>
              </a:rPr>
              <a:t>.</a:t>
            </a: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baseline="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more information on this study,</a:t>
            </a:r>
            <a:r>
              <a:rPr lang="en-GB" sz="1200" kern="1200" baseline="0" dirty="0">
                <a:solidFill>
                  <a:schemeClr val="tx1"/>
                </a:solidFill>
                <a:effectLst/>
                <a:latin typeface="+mn-lt"/>
                <a:ea typeface="+mn-ea"/>
                <a:cs typeface="+mn-cs"/>
              </a:rPr>
              <a:t> see the full write up on the Thinkbox website:</a:t>
            </a:r>
            <a:endParaRPr lang="en-GB" dirty="0"/>
          </a:p>
          <a:p>
            <a:r>
              <a:rPr lang="en-GB" dirty="0"/>
              <a:t>https://www.thinkbox.tv/research/thinkbox-research/adnormal-behaviour/</a:t>
            </a:r>
          </a:p>
        </p:txBody>
      </p:sp>
      <p:sp>
        <p:nvSpPr>
          <p:cNvPr id="4" name="Slide Number Placeholder 3"/>
          <p:cNvSpPr>
            <a:spLocks noGrp="1"/>
          </p:cNvSpPr>
          <p:nvPr>
            <p:ph type="sldNum" sz="quarter" idx="10"/>
          </p:nvPr>
        </p:nvSpPr>
        <p:spPr/>
        <p:txBody>
          <a:bodyPr/>
          <a:lstStyle/>
          <a:p>
            <a:fld id="{BA0DFD36-33EA-4DB4-B32D-6EBE0B1D4496}" type="slidenum">
              <a:rPr lang="en-GB" smtClean="0"/>
              <a:t>17</a:t>
            </a:fld>
            <a:endParaRPr lang="en-GB"/>
          </a:p>
        </p:txBody>
      </p:sp>
    </p:spTree>
    <p:extLst>
      <p:ext uri="{BB962C8B-B14F-4D97-AF65-F5344CB8AC3E}">
        <p14:creationId xmlns:p14="http://schemas.microsoft.com/office/powerpoint/2010/main" val="1739945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from YouGov shows how Trust is higher for traditional ad channels such as TV and Cinema. </a:t>
            </a:r>
          </a:p>
          <a:p>
            <a:endParaRPr lang="en-GB" dirty="0"/>
          </a:p>
          <a:p>
            <a:r>
              <a:rPr lang="en-GB" dirty="0"/>
              <a:t>https://business.yougov.com/content/48911-3-big-questions-for-advertisers-marketers-research-2024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452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Calibri" panose="020F0502020204030204" pitchFamily="34" charset="0"/>
                <a:ea typeface="Calibri" panose="020F0502020204030204" pitchFamily="34" charset="0"/>
              </a:rPr>
              <a:t>Recent years have seen a strengthening relationship between advertising trust and advertising</a:t>
            </a:r>
            <a:r>
              <a:rPr lang="en-GB" sz="1800" dirty="0">
                <a:solidFill>
                  <a:srgbClr val="FF0000"/>
                </a:solidFill>
                <a:effectLst/>
                <a:latin typeface="Calibri" panose="020F0502020204030204" pitchFamily="34" charset="0"/>
                <a:ea typeface="Calibri" panose="020F0502020204030204" pitchFamily="34" charset="0"/>
              </a:rPr>
              <a:t> </a:t>
            </a:r>
            <a:r>
              <a:rPr lang="en-GB" sz="1800" dirty="0">
                <a:solidFill>
                  <a:srgbClr val="000000"/>
                </a:solidFill>
                <a:effectLst/>
                <a:latin typeface="Calibri" panose="020F0502020204030204" pitchFamily="34" charset="0"/>
                <a:ea typeface="Calibri" panose="020F0502020204030204" pitchFamily="34" charset="0"/>
              </a:rPr>
              <a:t>driven profit.  Comparing IPA survey data from 2014-2022 with data from 2000-2012, trust jumped from the seventh-highest brand metric linked to profit to the second-highest, just below quality.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Trust is often correlated with quality and has become increasingly important. Consumers are continuously forming assessments of the quality of the brands they may buy, based on whether they trust the brand (and its advertising).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Data showcased by effectiveness expert Peter Field at </a:t>
            </a:r>
            <a:r>
              <a:rPr lang="en-GB" sz="1800" i="1" dirty="0">
                <a:solidFill>
                  <a:srgbClr val="000000"/>
                </a:solidFill>
                <a:effectLst/>
                <a:latin typeface="Calibri" panose="020F0502020204030204" pitchFamily="34" charset="0"/>
                <a:ea typeface="Calibri" panose="020F0502020204030204" pitchFamily="34" charset="0"/>
              </a:rPr>
              <a:t>The Future of TV Advertising Global 2023</a:t>
            </a:r>
            <a:r>
              <a:rPr lang="en-GB" sz="1800" dirty="0">
                <a:solidFill>
                  <a:srgbClr val="000000"/>
                </a:solidFill>
                <a:effectLst/>
                <a:latin typeface="Calibri" panose="020F0502020204030204" pitchFamily="34" charset="0"/>
                <a:ea typeface="Calibri" panose="020F0502020204030204" pitchFamily="34" charset="0"/>
              </a:rPr>
              <a:t> suggests that there seems to be a relationship between campaigns that created trust effects and their budget allocation to different media. Field’s work shows that campaigns using TV, search, online display, press, and radio achieved enhanced trust effects; whilst social media, social video, and online video were much less likely to deliver positive trust effects.</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Additionally, many previous research studies have emphasised the importance of trust – not least </a:t>
            </a:r>
            <a:r>
              <a:rPr lang="en-GB" sz="1800" dirty="0" err="1">
                <a:solidFill>
                  <a:srgbClr val="000000"/>
                </a:solidFill>
                <a:effectLst/>
                <a:latin typeface="Calibri" panose="020F0502020204030204" pitchFamily="34" charset="0"/>
                <a:ea typeface="Calibri" panose="020F0502020204030204" pitchFamily="34" charset="0"/>
              </a:rPr>
              <a:t>Thinkbox’s</a:t>
            </a:r>
            <a:r>
              <a:rPr lang="en-GB" sz="1800" dirty="0">
                <a:solidFill>
                  <a:srgbClr val="000000"/>
                </a:solidFill>
                <a:effectLst/>
                <a:latin typeface="Calibri" panose="020F0502020204030204" pitchFamily="34" charset="0"/>
                <a:ea typeface="Calibri" panose="020F0502020204030204" pitchFamily="34" charset="0"/>
              </a:rPr>
              <a:t> ‘Adnormal Behaviour’ (conducted by Ipsos), which revealed how TV outperformed all other media as the leading source of advertising that people trust. </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19</a:t>
            </a:fld>
            <a:endParaRPr lang="en-GB"/>
          </a:p>
        </p:txBody>
      </p:sp>
    </p:spTree>
    <p:extLst>
      <p:ext uri="{BB962C8B-B14F-4D97-AF65-F5344CB8AC3E}">
        <p14:creationId xmlns:p14="http://schemas.microsoft.com/office/powerpoint/2010/main" val="2199968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2D90E-523F-45FB-AEC1-23DAC66707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064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20</a:t>
            </a:fld>
            <a:endParaRPr lang="en-GB"/>
          </a:p>
        </p:txBody>
      </p:sp>
    </p:spTree>
    <p:extLst>
      <p:ext uri="{BB962C8B-B14F-4D97-AF65-F5344CB8AC3E}">
        <p14:creationId xmlns:p14="http://schemas.microsoft.com/office/powerpoint/2010/main" val="4161449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GB" sz="1200" dirty="0"/>
              <a:t>Source: ‘Demand Generation’ Nov 2019, </a:t>
            </a:r>
            <a:r>
              <a:rPr lang="en-GB" sz="1200" dirty="0" err="1"/>
              <a:t>MediaCom</a:t>
            </a:r>
            <a:r>
              <a:rPr lang="en-GB" sz="1200" dirty="0"/>
              <a:t>/Wavemaker/Gain Theory/</a:t>
            </a:r>
            <a:r>
              <a:rPr lang="en-GB" sz="1200" dirty="0" err="1"/>
              <a:t>Thinkbox</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‘As Seen on TV: supercharging your small business’, May 2019, Data2Decisions/Work/</a:t>
            </a:r>
            <a:r>
              <a:rPr lang="en-GB" dirty="0" err="1"/>
              <a:t>Thinkbox</a:t>
            </a:r>
            <a:r>
              <a:rPr lang="en-GB" dirty="0"/>
              <a:t>. Data2Decisions database of smaller brands. All categories.</a:t>
            </a:r>
          </a:p>
          <a:p>
            <a:pPr>
              <a:spcBef>
                <a:spcPts val="0"/>
              </a:spcBef>
            </a:pPr>
            <a:endParaRPr lang="en-GB" sz="120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21</a:t>
            </a:fld>
            <a:endParaRPr lang="en-GB"/>
          </a:p>
        </p:txBody>
      </p:sp>
    </p:spTree>
    <p:extLst>
      <p:ext uri="{BB962C8B-B14F-4D97-AF65-F5344CB8AC3E}">
        <p14:creationId xmlns:p14="http://schemas.microsoft.com/office/powerpoint/2010/main" val="2875488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rPr>
              <a:t>Findings from ‘Profit Ability 2: the new business case for advertising’, shows that the predictability of payback varies greatly by channel. </a:t>
            </a:r>
            <a:r>
              <a:rPr lang="en-US" b="0" i="0" dirty="0">
                <a:solidFill>
                  <a:srgbClr val="2F2F2F"/>
                </a:solidFill>
                <a:effectLst/>
                <a:latin typeface="proxima-nova"/>
              </a:rPr>
              <a:t>Profit Ability 2 was conducted by Ebiquity, EssenceMediacom, Gain Theory, Mindshare, and Wavemaker UK. It’s a meta-analysis of econometric studies from 141 brands covering £1.8 billion of media spend across 10 media channels and 14 business sectors (where 7 are reported individually).</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 </a:t>
            </a:r>
          </a:p>
          <a:p>
            <a:pPr algn="just"/>
            <a:r>
              <a:rPr lang="en-GB" sz="1200" dirty="0">
                <a:effectLst/>
                <a:latin typeface="Calibri" panose="020F0502020204030204" pitchFamily="34" charset="0"/>
                <a:ea typeface="Calibri" panose="020F0502020204030204" pitchFamily="34" charset="0"/>
              </a:rPr>
              <a:t>The charts </a:t>
            </a:r>
            <a:r>
              <a:rPr lang="en-US" dirty="0"/>
              <a:t>presents the percentage standard deviation (the standard deviation divided by the mean, expressed as a percentage). The wider the bar, the more variable around the average ROI a channel is. Channels like Linear TV, Print and BVOD have low variation and therefore represent a lower risk investment. </a:t>
            </a:r>
          </a:p>
          <a:p>
            <a:pPr algn="just"/>
            <a:r>
              <a:rPr lang="en-GB" sz="1200" dirty="0">
                <a:effectLst/>
                <a:latin typeface="Calibri" panose="020F0502020204030204" pitchFamily="34" charset="0"/>
                <a:ea typeface="Calibri" panose="020F0502020204030204" pitchFamily="34" charset="0"/>
              </a:rPr>
              <a:t> </a:t>
            </a:r>
          </a:p>
          <a:p>
            <a:r>
              <a:rPr lang="en-GB" sz="1200" dirty="0">
                <a:effectLst/>
                <a:latin typeface="Calibri" panose="020F0502020204030204" pitchFamily="34" charset="0"/>
                <a:ea typeface="Calibri" panose="020F0502020204030204" pitchFamily="34" charset="0"/>
              </a:rPr>
              <a:t>It’s worth noting that high variability works both ways: although it involves greater risk, there is the possibility of achieving a much higher than average ROI (as well as a much lower one). </a:t>
            </a:r>
          </a:p>
          <a:p>
            <a:endParaRPr lang="en-GB" dirty="0"/>
          </a:p>
        </p:txBody>
      </p:sp>
      <p:sp>
        <p:nvSpPr>
          <p:cNvPr id="4" name="Slide Number Placeholder 3"/>
          <p:cNvSpPr>
            <a:spLocks noGrp="1"/>
          </p:cNvSpPr>
          <p:nvPr>
            <p:ph type="sldNum" sz="quarter" idx="5"/>
          </p:nvPr>
        </p:nvSpPr>
        <p:spPr/>
        <p:txBody>
          <a:bodyPr/>
          <a:lstStyle/>
          <a:p>
            <a:fld id="{387915E7-EEA8-49E6-8793-8C6773FB6F5F}" type="slidenum">
              <a:rPr lang="en-GB" smtClean="0"/>
              <a:t>22</a:t>
            </a:fld>
            <a:endParaRPr lang="en-GB"/>
          </a:p>
        </p:txBody>
      </p:sp>
    </p:spTree>
    <p:extLst>
      <p:ext uri="{BB962C8B-B14F-4D97-AF65-F5344CB8AC3E}">
        <p14:creationId xmlns:p14="http://schemas.microsoft.com/office/powerpoint/2010/main" val="755563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6C78A-7093-5602-75AA-CAC76B472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F6FD80-EE67-6F36-D110-97413DD2D9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3FE303-0487-A98D-8A97-EAD6777A83FE}"/>
              </a:ext>
            </a:extLst>
          </p:cNvPr>
          <p:cNvSpPr>
            <a:spLocks noGrp="1"/>
          </p:cNvSpPr>
          <p:nvPr>
            <p:ph type="body" idx="1"/>
          </p:nvPr>
        </p:nvSpPr>
        <p:spPr/>
        <p:txBody>
          <a:bodyPr/>
          <a:lstStyle/>
          <a:p>
            <a:r>
              <a:rPr lang="en-US" b="1" dirty="0"/>
              <a:t>When TV is on air, digital channel performance is uplifted by 13.7%</a:t>
            </a:r>
          </a:p>
          <a:p>
            <a:r>
              <a:rPr lang="en-US" b="0" dirty="0"/>
              <a:t>One of TV advertising’s most underestimated strengths is its halo effect — the way it boosts the performance of other media channels. While often misattributed, this cross-channel impact is both real and measurable. </a:t>
            </a:r>
          </a:p>
          <a:p>
            <a:r>
              <a:rPr lang="en-US" b="0" dirty="0"/>
              <a:t> </a:t>
            </a:r>
          </a:p>
          <a:p>
            <a:r>
              <a:rPr lang="en-US" b="0" dirty="0"/>
              <a:t>According to GroupM analysis in ‘Why the Eff would you cut TV?’ presented at Thinkbox Trends in TV 2025, digital response channels see a clear uplift when TV is live. The study </a:t>
            </a:r>
            <a:r>
              <a:rPr lang="en-US" b="0" dirty="0" err="1"/>
              <a:t>analysed</a:t>
            </a:r>
            <a:r>
              <a:rPr lang="en-US" b="0" dirty="0"/>
              <a:t> the performance of TV, brand PPC, generic PPC </a:t>
            </a:r>
            <a:r>
              <a:rPr lang="en-US" b="0"/>
              <a:t>and social </a:t>
            </a:r>
            <a:r>
              <a:rPr lang="en-US" b="0" dirty="0"/>
              <a:t>across 14 brands, which included 1,489 weeks, and £283m total performance media spend. </a:t>
            </a:r>
          </a:p>
          <a:p>
            <a:r>
              <a:rPr lang="en-US" b="0" dirty="0"/>
              <a:t> </a:t>
            </a:r>
          </a:p>
          <a:p>
            <a:r>
              <a:rPr lang="en-US" b="0" dirty="0"/>
              <a:t>Analysis found that on average, the performance of lower-funnel response channels improves by 13.7% when TV is part of the media mix.</a:t>
            </a:r>
          </a:p>
          <a:p>
            <a:r>
              <a:rPr lang="en-US" b="0" dirty="0"/>
              <a:t> </a:t>
            </a:r>
          </a:p>
          <a:p>
            <a:r>
              <a:rPr lang="en-US" b="0" dirty="0"/>
              <a:t>More specifically, brand PPC, generic PPC and social saw an average uplift of 12.2%, 13.1% and 15.4% respectively in tracked performance when significant weights of TV were on air.  This shows how TV makes digital channels work harder.</a:t>
            </a:r>
          </a:p>
          <a:p>
            <a:r>
              <a:rPr lang="en-US" b="0" dirty="0"/>
              <a:t> </a:t>
            </a:r>
          </a:p>
          <a:p>
            <a:r>
              <a:rPr lang="en-US" b="0" dirty="0"/>
              <a:t>For a deeper dive on the consequences of taking TV out of the plan, watch ‘Why the Eff would you cut TV?’ on demand.</a:t>
            </a:r>
          </a:p>
        </p:txBody>
      </p:sp>
      <p:sp>
        <p:nvSpPr>
          <p:cNvPr id="4" name="Slide Number Placeholder 3">
            <a:extLst>
              <a:ext uri="{FF2B5EF4-FFF2-40B4-BE49-F238E27FC236}">
                <a16:creationId xmlns:a16="http://schemas.microsoft.com/office/drawing/2014/main" id="{8A91D96F-C38A-43DD-ED78-575A6BCF7951}"/>
              </a:ext>
            </a:extLst>
          </p:cNvPr>
          <p:cNvSpPr>
            <a:spLocks noGrp="1"/>
          </p:cNvSpPr>
          <p:nvPr>
            <p:ph type="sldNum" sz="quarter" idx="5"/>
          </p:nvPr>
        </p:nvSpPr>
        <p:spPr/>
        <p:txBody>
          <a:bodyPr/>
          <a:lstStyle/>
          <a:p>
            <a:fld id="{85098AE3-61CE-4295-BC32-959C8A11CE33}" type="slidenum">
              <a:rPr lang="en-GB" smtClean="0"/>
              <a:t>23</a:t>
            </a:fld>
            <a:endParaRPr lang="en-GB"/>
          </a:p>
        </p:txBody>
      </p:sp>
    </p:spTree>
    <p:extLst>
      <p:ext uri="{BB962C8B-B14F-4D97-AF65-F5344CB8AC3E}">
        <p14:creationId xmlns:p14="http://schemas.microsoft.com/office/powerpoint/2010/main" val="637021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Optimal ad mix varies dramatically by product sector</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chart shows how there are big variances in the optimal media mix between different product sectors.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It is based on data from the ‘Media Mix Navigator’, which lets brands easily explore the impact on revenue and profit that different budget levels have on budget allocation across channels.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Media Mix Navigator tool has been engineered by EssenceMediacom and is powered by the blockbuster Profit Ability 2 databank, which takes in £1.8 billion of media spend across 141 brands during 2021-23. The brands included were carefully chosen to represent as many business types as possible. Each brand commissioned and paid for their own econometric analysis; the databank aggregated this existing data.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Media Mix Navigator enables analysis bespoke to a brand’s specific situation and attitude to risk. For this analysis, we have used an ‘average’ brand position.</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chart shows how the optimal media mix differs by category, and there are some interesting variances. For example, looking specifically at Generic PPC, the investment allocation is particularly high for sectors such as Finance, Travel and Automotive. This is explained by the fact that these sectors often deal with higher priced items which are usually ‘considered purchases – ones where consumers are likely to conduct online research before making a purchase decision. Similarly, Print is an important channel for Automotive and Travel, both of which benefit from extensive specialist titles that provide the opportunity to reach key audiences.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one consistent factor throughout all the scenarios is that Linear TV is the largest single channel, although the extent to which it is the largest channel can vary greatly – e.g. higher in Retail, FMCG and Automotive but lower in Finance.</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For more information, visit: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https://www.thinkbox.tv/training-and-tools/media-mix-navigator/media-mix-navigator</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Category input details: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All – Brand size (£m): 10,000, Annual Media Spend (£m): 50</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Automotive - Brand size (£m): 2,600, Annual Media Spend (£m): 17</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Finance - Brand size (£m): 10,000, Annual Media Spend (£m): 20</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FMCG - Brand size (£m): 60, Annual Media Spend (£m): 6</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Retail - Large - Brand size (£m): 9,000, Annual Media Spend (£m): 25</a:t>
            </a: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Retail - Small - Brand size (£m): 200, Annual Media Spend (£m): 10</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Travel - Brand size (£m): 5,200, Annual Media Spend (£m): 19</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Telecoms - Brand size (£m): 7,000, Annual Media Spend (£m): 45</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Output: Revenue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The brand size for each product category has been calculated by taking 20% of the maximum brand size whilst the annual media spend is an estimate of the average spend for that category.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522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Thinkbox study ‘As Seen on TV: supercharging your small business’, conducted by marketing effectiveness consultancy D2D, shows how well TV performs in terms of sales versus spend.</a:t>
            </a:r>
          </a:p>
          <a:p>
            <a:endParaRPr lang="en-GB" sz="1300" dirty="0"/>
          </a:p>
          <a:p>
            <a:r>
              <a:rPr lang="en-GB" sz="1300" dirty="0"/>
              <a:t>Out of the D2D dataset of 78 smaller brands across all categories, TV constituted on average 66% of their media budget but returned 80% of all ad-generated sales. This is due to two factors – the high ROI (return on investment) and the fact that it can deliver scale without saturating.</a:t>
            </a:r>
          </a:p>
          <a:p>
            <a:endParaRPr lang="en-GB" sz="1300" dirty="0"/>
          </a:p>
          <a:p>
            <a:r>
              <a:rPr lang="en-GB" sz="1300" dirty="0"/>
              <a:t>This demonstrates the key role of TV for advertisers looking to drive brand growth.</a:t>
            </a:r>
          </a:p>
          <a:p>
            <a:endParaRPr lang="en-GB" sz="1300" dirty="0"/>
          </a:p>
          <a:p>
            <a:pPr defTabSz="966338">
              <a:defRPr/>
            </a:pPr>
            <a:r>
              <a:rPr lang="en-GB"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endParaRPr lang="en-GB" dirty="0"/>
          </a:p>
          <a:p>
            <a:r>
              <a:rPr lang="en-GB" dirty="0">
                <a:hlinkClick r:id="rId3"/>
              </a:rPr>
              <a:t>https://www.thinkbox.tv/research/thinkbox-research/as-seen-on-tv-supercharging-your-small-business/</a:t>
            </a:r>
            <a:endParaRPr lang="en-GB" dirty="0"/>
          </a:p>
        </p:txBody>
      </p:sp>
      <p:sp>
        <p:nvSpPr>
          <p:cNvPr id="4" name="Slide Number Placeholder 3"/>
          <p:cNvSpPr>
            <a:spLocks noGrp="1"/>
          </p:cNvSpPr>
          <p:nvPr>
            <p:ph type="sldNum" sz="quarter" idx="5"/>
          </p:nvPr>
        </p:nvSpPr>
        <p:spPr/>
        <p:txBody>
          <a:bodyPr/>
          <a:lstStyle/>
          <a:p>
            <a:pPr defTabSz="966338">
              <a:defRPr/>
            </a:pPr>
            <a:fld id="{B7F12BC6-4143-48C3-A7AB-B23B803D0FD0}" type="slidenum">
              <a:rPr lang="en-GB">
                <a:solidFill>
                  <a:prstClr val="black"/>
                </a:solidFill>
                <a:latin typeface="Calibri"/>
              </a:rPr>
              <a:pPr defTabSz="966338">
                <a:defRPr/>
              </a:pPr>
              <a:t>25</a:t>
            </a:fld>
            <a:endParaRPr lang="en-GB" dirty="0">
              <a:solidFill>
                <a:prstClr val="black"/>
              </a:solidFill>
              <a:latin typeface="Calibri"/>
            </a:endParaRPr>
          </a:p>
        </p:txBody>
      </p:sp>
    </p:spTree>
    <p:extLst>
      <p:ext uri="{BB962C8B-B14F-4D97-AF65-F5344CB8AC3E}">
        <p14:creationId xmlns:p14="http://schemas.microsoft.com/office/powerpoint/2010/main" val="3744533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26</a:t>
            </a:fld>
            <a:endParaRPr lang="en-GB"/>
          </a:p>
        </p:txBody>
      </p:sp>
    </p:spTree>
    <p:extLst>
      <p:ext uri="{BB962C8B-B14F-4D97-AF65-F5344CB8AC3E}">
        <p14:creationId xmlns:p14="http://schemas.microsoft.com/office/powerpoint/2010/main" val="2838655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bg1"/>
                </a:solidFill>
              </a:rPr>
              <a:t>Source: </a:t>
            </a:r>
            <a:r>
              <a:rPr lang="en-US" sz="1200" dirty="0">
                <a:solidFill>
                  <a:schemeClr val="bg1"/>
                </a:solidFill>
              </a:rPr>
              <a:t>IPA TouchPoints 2024 </a:t>
            </a:r>
            <a:r>
              <a:rPr lang="en-US" sz="1200" dirty="0" err="1">
                <a:solidFill>
                  <a:schemeClr val="bg1"/>
                </a:solidFill>
              </a:rPr>
              <a:t>SuperHub</a:t>
            </a:r>
            <a:r>
              <a:rPr lang="en-US" sz="1200" dirty="0">
                <a:solidFill>
                  <a:schemeClr val="bg1"/>
                </a:solidFill>
              </a:rPr>
              <a:t> (W2 2023 + W1 2024), Fieldwork Dates: 20th Sep 2023 – 3rd Dec 2023, 16th Jan 2024 – 12th Apr 2024)</a:t>
            </a:r>
            <a:r>
              <a:rPr lang="en-GB" sz="1200" dirty="0">
                <a:solidFill>
                  <a:schemeClr val="bg1"/>
                </a:solidFill>
              </a:rPr>
              <a:t>. Adults 15+ </a:t>
            </a:r>
          </a:p>
          <a:p>
            <a:r>
              <a:rPr lang="en-GB" dirty="0"/>
              <a:t>Source: </a:t>
            </a:r>
            <a:r>
              <a:rPr lang="en-US" sz="1200" dirty="0">
                <a:solidFill>
                  <a:schemeClr val="bg1"/>
                </a:solidFill>
              </a:rPr>
              <a:t>IPA TouchPoints 2024 </a:t>
            </a:r>
            <a:r>
              <a:rPr lang="en-US" sz="1200" dirty="0" err="1">
                <a:solidFill>
                  <a:schemeClr val="bg1"/>
                </a:solidFill>
              </a:rPr>
              <a:t>SuperHub</a:t>
            </a:r>
            <a:r>
              <a:rPr lang="en-US" sz="1200" dirty="0">
                <a:solidFill>
                  <a:schemeClr val="bg1"/>
                </a:solidFill>
              </a:rPr>
              <a:t> (W2 2023 + W1 2024), Fieldwork Dates: 20th Sep 2023 – 3rd Dec 2023, 16th Jan 2024 – 12th Apr 2024)</a:t>
            </a:r>
            <a:r>
              <a:rPr lang="en-GB" sz="1200" dirty="0">
                <a:solidFill>
                  <a:schemeClr val="bg1"/>
                </a:solidFill>
              </a:rPr>
              <a:t>. Adults 15+ </a:t>
            </a:r>
          </a:p>
          <a:p>
            <a:r>
              <a:rPr lang="en-GB" sz="1200" kern="0" dirty="0">
                <a:solidFill>
                  <a:prstClr val="white"/>
                </a:solidFill>
              </a:rPr>
              <a:t>Source: Barb Dec 2023, Individuals</a:t>
            </a:r>
            <a:endParaRPr lang="en-GB" sz="120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27</a:t>
            </a:fld>
            <a:endParaRPr lang="en-GB"/>
          </a:p>
        </p:txBody>
      </p:sp>
    </p:spTree>
    <p:extLst>
      <p:ext uri="{BB962C8B-B14F-4D97-AF65-F5344CB8AC3E}">
        <p14:creationId xmlns:p14="http://schemas.microsoft.com/office/powerpoint/2010/main" val="570714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Linear TV and broadcaster combined reaches 90% of the population each week.</a:t>
            </a:r>
          </a:p>
          <a:p>
            <a:endParaRPr lang="en-GB" sz="1400" dirty="0"/>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28</a:t>
            </a:fld>
            <a:endParaRPr lang="en-GB"/>
          </a:p>
        </p:txBody>
      </p:sp>
    </p:spTree>
    <p:extLst>
      <p:ext uri="{BB962C8B-B14F-4D97-AF65-F5344CB8AC3E}">
        <p14:creationId xmlns:p14="http://schemas.microsoft.com/office/powerpoint/2010/main" val="1612698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Linear TV and broadcaster combined reaches 90.3% of the adult population each week.</a:t>
            </a:r>
          </a:p>
          <a:p>
            <a:endParaRPr lang="en-GB"/>
          </a:p>
          <a:p>
            <a:r>
              <a:rPr lang="en-GB"/>
              <a:t>*Note the fluctuations in weekly reach year-on-year could also be impacted by the dates of the fieldworks/time of year in 2023.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24C00-85C6-4295-BE2C-B41F9E304F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669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Arial" panose="020B0604020202020204" pitchFamily="34" charset="0"/>
                <a:ea typeface="Calibri" panose="020F0502020204030204" pitchFamily="34" charset="0"/>
                <a:cs typeface="Arial" panose="020B0604020202020204" pitchFamily="34" charset="0"/>
              </a:rPr>
              <a:t>If you want to nick even more charts or have any questions, please get in touch with us at research@thinkbox.tv</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a:t>
            </a:fld>
            <a:endParaRPr lang="en-GB"/>
          </a:p>
        </p:txBody>
      </p:sp>
    </p:spTree>
    <p:extLst>
      <p:ext uri="{BB962C8B-B14F-4D97-AF65-F5344CB8AC3E}">
        <p14:creationId xmlns:p14="http://schemas.microsoft.com/office/powerpoint/2010/main" val="30084071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As well as reaching</a:t>
            </a:r>
            <a:r>
              <a:rPr lang="en-GB" baseline="0"/>
              <a:t> into every corner of the country, people also spend a lot of time with TV. It is the most popular medium.</a:t>
            </a:r>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19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76B37-2908-0492-3DC9-96A4006AB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CA3E77-D8F4-4D24-A2FF-DD4F512729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1AE5B-3403-A256-ADD6-F9A97B17A85E}"/>
              </a:ext>
            </a:extLst>
          </p:cNvPr>
          <p:cNvSpPr>
            <a:spLocks noGrp="1"/>
          </p:cNvSpPr>
          <p:nvPr>
            <p:ph type="body" idx="1"/>
          </p:nvPr>
        </p:nvSpPr>
        <p:spPr/>
        <p:txBody>
          <a:bodyPr/>
          <a:lstStyle/>
          <a:p>
            <a:pPr algn="l"/>
            <a:r>
              <a:rPr lang="en-GB" sz="1200" b="0" i="0" dirty="0">
                <a:solidFill>
                  <a:srgbClr val="323A4E"/>
                </a:solidFill>
                <a:effectLst/>
                <a:latin typeface="proxima-nova"/>
              </a:rPr>
              <a:t>This chart breaks down viewing to the various platforms in terms of the average number of people watching per day (for at least 3 minutes) compared with the average time spent watching per viewer (i.e. only counting those who watched on that day).</a:t>
            </a:r>
          </a:p>
          <a:p>
            <a:pPr algn="l"/>
            <a:endParaRPr lang="en-GB" sz="1200" b="0" i="0" dirty="0">
              <a:solidFill>
                <a:srgbClr val="323A4E"/>
              </a:solidFill>
              <a:effectLst/>
              <a:latin typeface="proxima-nova"/>
            </a:endParaRPr>
          </a:p>
          <a:p>
            <a:pPr algn="l"/>
            <a:r>
              <a:rPr lang="en-GB" sz="1200" b="0" i="0" dirty="0">
                <a:solidFill>
                  <a:srgbClr val="323A4E"/>
                </a:solidFill>
                <a:effectLst/>
                <a:latin typeface="proxima-nova"/>
              </a:rPr>
              <a:t>Analysis across 2024 shows that the commercial broadcasters (linear and on demand) collectively reach 30 million viewers every day, with each of those viewers watching for an average of 3hrs, 34 mins a day. The combined portfolio of BBC channels (linear and on demand) attracts the second largest volume of viewing, with 25 million daily reach and an average view time of 2 hours, 11 mins a day.  YouTube is next, with a daily reach of 21 million and a view time of 1hr 58 mins (Barb only measure in-home viewing, we estimate that YouTube would be larger in viewing time if out of home viewing was included).</a:t>
            </a:r>
          </a:p>
          <a:p>
            <a:pPr algn="l"/>
            <a:endParaRPr lang="en-GB" sz="1200" b="0" i="0" dirty="0">
              <a:solidFill>
                <a:srgbClr val="323A4E"/>
              </a:solidFill>
              <a:effectLst/>
              <a:latin typeface="proxima-nova"/>
            </a:endParaRPr>
          </a:p>
          <a:p>
            <a:pPr algn="l"/>
            <a:r>
              <a:rPr lang="en-GB" sz="1200" b="0" i="0" dirty="0">
                <a:solidFill>
                  <a:srgbClr val="323A4E"/>
                </a:solidFill>
                <a:effectLst/>
                <a:latin typeface="proxima-nova"/>
              </a:rPr>
              <a:t>SVOD services such as Netflix has a daily reach of 13 million people and a view time of 1hr 48 mins. </a:t>
            </a:r>
            <a:endParaRPr lang="en-GB" dirty="0"/>
          </a:p>
        </p:txBody>
      </p:sp>
      <p:sp>
        <p:nvSpPr>
          <p:cNvPr id="4" name="Slide Number Placeholder 3">
            <a:extLst>
              <a:ext uri="{FF2B5EF4-FFF2-40B4-BE49-F238E27FC236}">
                <a16:creationId xmlns:a16="http://schemas.microsoft.com/office/drawing/2014/main" id="{47D0B8D1-5E00-896A-BEC0-F2572F1310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85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a:solidFill>
                  <a:srgbClr val="323A4E"/>
                </a:solidFill>
                <a:effectLst/>
                <a:latin typeface="proxima-nova"/>
              </a:rPr>
              <a:t>This chart breaks down viewing to the various commercial platforms in terms of the average number of individuals watching per day (for at least 3 minutes) on a TV set compared with the average time spent watching per viewer (i.e. only counting those who watched on that day). This analysis covers Q4 2024 to utilise Barbs ad tier data for Netflix &amp; Amazon Prime.</a:t>
            </a:r>
          </a:p>
          <a:p>
            <a:pPr algn="l"/>
            <a:endParaRPr lang="en-GB" sz="1200" b="0" i="0">
              <a:solidFill>
                <a:srgbClr val="323A4E"/>
              </a:solidFill>
              <a:effectLst/>
              <a:latin typeface="proxima-nova"/>
            </a:endParaRPr>
          </a:p>
          <a:p>
            <a:pPr algn="l"/>
            <a:r>
              <a:rPr lang="en-US" sz="1200" b="0" i="0">
                <a:solidFill>
                  <a:srgbClr val="323A4E"/>
                </a:solidFill>
                <a:effectLst/>
                <a:latin typeface="proxima-nova"/>
              </a:rPr>
              <a:t>Analysis of Q4 2024 shows that SVOD services like Netflix have a much smaller commercial daily reach of 2.6 million (ad tier) compared to their total TV set reach of 11.4 million (all tiers). Amazon Prime has a commercial reach of 3.5 million, compared to a total TV set reach of 4.4 million.</a:t>
            </a:r>
            <a:endParaRPr lang="en-GB" sz="1200" b="0" i="0">
              <a:solidFill>
                <a:srgbClr val="323A4E"/>
              </a:solidFill>
              <a:effectLst/>
              <a:latin typeface="proxima-nova"/>
            </a:endParaRPr>
          </a:p>
          <a:p>
            <a:pPr algn="l"/>
            <a:endParaRPr lang="en-GB" sz="1200" b="0" i="0">
              <a:solidFill>
                <a:srgbClr val="323A4E"/>
              </a:solidFill>
              <a:effectLst/>
              <a:latin typeface="proxima-nova"/>
            </a:endParaRPr>
          </a:p>
          <a:p>
            <a:pPr algn="l"/>
            <a:r>
              <a:rPr lang="en-GB" sz="1200" b="0" i="0">
                <a:solidFill>
                  <a:srgbClr val="323A4E"/>
                </a:solidFill>
                <a:effectLst/>
                <a:latin typeface="proxima-nova"/>
              </a:rPr>
              <a:t>The commercial broadcasters (linear and on demand) collectively reach 29.6 million viewers every day, with each of those viewers watching for an average of 3hrs, 38 mins a day. YouTube follows, with a daily reach of 8.6 million people and a view time of 2hr 11 mins.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3090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spcBef>
                <a:spcPct val="0"/>
              </a:spcBef>
              <a:defRPr/>
            </a:pPr>
            <a:r>
              <a:rPr lang="en-GB" sz="1300"/>
              <a:t>Beware the seduction of ‘views’. Views that TV ads get online are an important part of the way brands now communicate. However, because the figures are so visible, the offline views – which are often driving them – can get overlooked. A million online views is not to be sniffed at, but a broadcast TV campaign in the UK gets 247 million ‘views’ – and that is before you consider the different quality of the viewing experiences.</a:t>
            </a:r>
          </a:p>
          <a:p>
            <a:pPr defTabSz="966338">
              <a:spcBef>
                <a:spcPct val="0"/>
              </a:spcBef>
              <a:defRPr/>
            </a:pPr>
            <a:endParaRPr lang="en-GB" altLang="en-US" sz="1300"/>
          </a:p>
          <a:p>
            <a:pPr defTabSz="966338">
              <a:spcBef>
                <a:spcPct val="0"/>
              </a:spcBef>
              <a:defRPr/>
            </a:pPr>
            <a:r>
              <a:rPr lang="en-GB" altLang="en-US" sz="1300"/>
              <a:t>How this is calculated:</a:t>
            </a:r>
          </a:p>
          <a:p>
            <a:pPr defTabSz="966338">
              <a:spcBef>
                <a:spcPct val="0"/>
              </a:spcBef>
              <a:defRPr/>
            </a:pPr>
            <a:r>
              <a:rPr lang="en-GB" altLang="en-US" sz="1300"/>
              <a:t>A broadcast TV campaign of 400 ratings expressed as views is 4 times the TV universe.</a:t>
            </a:r>
            <a:endParaRPr lang="en-GB" altLang="en-US"/>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9261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34</a:t>
            </a:fld>
            <a:endParaRPr lang="en-GB"/>
          </a:p>
        </p:txBody>
      </p:sp>
    </p:spTree>
    <p:extLst>
      <p:ext uri="{BB962C8B-B14F-4D97-AF65-F5344CB8AC3E}">
        <p14:creationId xmlns:p14="http://schemas.microsoft.com/office/powerpoint/2010/main" val="323746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a:t>
            </a:r>
            <a:r>
              <a:rPr lang="en-GB" sz="1200" b="0" dirty="0">
                <a:solidFill>
                  <a:prstClr val="black">
                    <a:lumMod val="75000"/>
                    <a:lumOff val="25000"/>
                  </a:prstClr>
                </a:solidFill>
                <a:latin typeface="Arial"/>
              </a:rPr>
              <a:t>Adnormal Behaviour, 2022, Ipsos / Thinkbox. </a:t>
            </a:r>
            <a:r>
              <a:rPr lang="en-GB" sz="1200" b="0" dirty="0">
                <a:solidFill>
                  <a:prstClr val="black">
                    <a:lumMod val="75000"/>
                    <a:lumOff val="25000"/>
                  </a:prstClr>
                </a:solidFill>
              </a:rPr>
              <a:t>Q.</a:t>
            </a:r>
            <a:r>
              <a:rPr lang="en-GB" sz="1200" b="0" dirty="0">
                <a:solidFill>
                  <a:prstClr val="black">
                    <a:lumMod val="75000"/>
                    <a:lumOff val="25000"/>
                  </a:prstClr>
                </a:solidFill>
                <a:latin typeface="Arial"/>
              </a:rPr>
              <a:t>TN3: In which, if any, of the following places are you most likely to find advertising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Signalling Success, 2020, house51 / Thinkbox. Adults 16+. Top 2 box agreement “This brand will become well known”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‘The Crisis in Creative Effectiveness’, Peter Field Consulting / IPA, June 2019</a:t>
            </a:r>
          </a:p>
        </p:txBody>
      </p:sp>
      <p:sp>
        <p:nvSpPr>
          <p:cNvPr id="4" name="Slide Number Placeholder 3"/>
          <p:cNvSpPr>
            <a:spLocks noGrp="1"/>
          </p:cNvSpPr>
          <p:nvPr>
            <p:ph type="sldNum" sz="quarter" idx="5"/>
          </p:nvPr>
        </p:nvSpPr>
        <p:spPr/>
        <p:txBody>
          <a:bodyPr/>
          <a:lstStyle/>
          <a:p>
            <a:fld id="{BA0DFD36-33EA-4DB4-B32D-6EBE0B1D4496}" type="slidenum">
              <a:rPr lang="en-GB" smtClean="0"/>
              <a:t>35</a:t>
            </a:fld>
            <a:endParaRPr lang="en-GB"/>
          </a:p>
        </p:txBody>
      </p:sp>
    </p:spTree>
    <p:extLst>
      <p:ext uri="{BB962C8B-B14F-4D97-AF65-F5344CB8AC3E}">
        <p14:creationId xmlns:p14="http://schemas.microsoft.com/office/powerpoint/2010/main" val="13006320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showed that TV ads were by far the most likely to make people feel emotional, and creating an emotional response is incredibly effective in advertising. It also showed that TV ads were by far the most likely to make people laugh.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itchFamily="34" charset="0"/>
              <a:cs typeface="Calibri" pitchFamily="34" charset="0"/>
            </a:endParaRPr>
          </a:p>
          <a:p>
            <a:pPr defTabSz="966338">
              <a:defRPr/>
            </a:pPr>
            <a:r>
              <a:rPr lang="en-GB" sz="1200" dirty="0">
                <a:latin typeface="Calibri" pitchFamily="34" charset="0"/>
              </a:rPr>
              <a:t>F</a:t>
            </a:r>
            <a:r>
              <a:rPr lang="en-GB" sz="1200" dirty="0"/>
              <a:t>or more information on this study, see the full write up on the Thinkbox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itchFamily="34" charset="0"/>
              <a:cs typeface="Calibri" pitchFamily="34"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36</a:t>
            </a:fld>
            <a:endParaRPr lang="en-GB"/>
          </a:p>
        </p:txBody>
      </p:sp>
    </p:spTree>
    <p:extLst>
      <p:ext uri="{BB962C8B-B14F-4D97-AF65-F5344CB8AC3E}">
        <p14:creationId xmlns:p14="http://schemas.microsoft.com/office/powerpoint/2010/main" val="37713295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3083">
              <a:spcBef>
                <a:spcPct val="0"/>
              </a:spcBef>
              <a:defRPr/>
            </a:pPr>
            <a:r>
              <a:rPr lang="en-GB" sz="1200" dirty="0">
                <a:latin typeface="Calibri" pitchFamily="34" charset="0"/>
                <a:cs typeface="Calibri" pitchFamily="34" charset="0"/>
              </a:rPr>
              <a:t>House51 &amp; Thinkbox’s ‘Signalling Success’ used an experimental design to evaluate the advertising signals which are driven by each medium. </a:t>
            </a:r>
          </a:p>
          <a:p>
            <a:pPr defTabSz="963083">
              <a:spcBef>
                <a:spcPct val="0"/>
              </a:spcBef>
              <a:defRPr/>
            </a:pPr>
            <a:r>
              <a:rPr lang="en-GB" sz="1200" dirty="0">
                <a:latin typeface="Calibri" pitchFamily="34" charset="0"/>
                <a:cs typeface="Calibri" pitchFamily="34" charset="0"/>
              </a:rPr>
              <a:t>The results confirmed that TV is the medium most likely to signal brand fame. </a:t>
            </a:r>
          </a:p>
          <a:p>
            <a:pPr defTabSz="963083">
              <a:spcBef>
                <a:spcPct val="0"/>
              </a:spcBef>
              <a:defRPr/>
            </a:pPr>
            <a:endParaRPr lang="en-GB" sz="1200" dirty="0">
              <a:latin typeface="Calibri" pitchFamily="34" charset="0"/>
              <a:cs typeface="Calibri" pitchFamily="34" charset="0"/>
            </a:endParaRPr>
          </a:p>
          <a:p>
            <a:pPr defTabSz="966338">
              <a:defRPr/>
            </a:pPr>
            <a:r>
              <a:rPr lang="en-GB" sz="1200" dirty="0"/>
              <a:t>For more information on this study, see the full write up on the Thinkbox website:</a:t>
            </a:r>
            <a:endParaRPr lang="en-GB" dirty="0"/>
          </a:p>
          <a:p>
            <a:r>
              <a:rPr lang="en-GB" dirty="0"/>
              <a:t>https://www.thinkbox.tv/research/thinkbox-research/signalling-success/</a:t>
            </a:r>
          </a:p>
          <a:p>
            <a:endParaRPr lang="en-GB" dirty="0"/>
          </a:p>
        </p:txBody>
      </p:sp>
      <p:sp>
        <p:nvSpPr>
          <p:cNvPr id="4" name="Slide Number Placeholder 3"/>
          <p:cNvSpPr>
            <a:spLocks noGrp="1"/>
          </p:cNvSpPr>
          <p:nvPr>
            <p:ph type="sldNum" sz="quarter" idx="5"/>
          </p:nvPr>
        </p:nvSpPr>
        <p:spPr/>
        <p:txBody>
          <a:bodyPr/>
          <a:lstStyle/>
          <a:p>
            <a:fld id="{0C3CC1AF-72A9-4FF5-899E-CC408CE05EB3}" type="slidenum">
              <a:rPr lang="en-GB" smtClean="0"/>
              <a:t>37</a:t>
            </a:fld>
            <a:endParaRPr lang="en-GB"/>
          </a:p>
        </p:txBody>
      </p:sp>
    </p:spTree>
    <p:extLst>
      <p:ext uri="{BB962C8B-B14F-4D97-AF65-F5344CB8AC3E}">
        <p14:creationId xmlns:p14="http://schemas.microsoft.com/office/powerpoint/2010/main" val="536021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his 2019 IPA report, ‘The Crisis in Creative Effectiveness’, Peter Field looked at creatively-awarded campaigns and the pattern of media used within submissions. The data shows that the higher-performing creatively-awarded campaigns are more likely to have higher shares of spend on TV. The lower-performing campaigns are more likely to use online advertising.</a:t>
            </a:r>
          </a:p>
          <a:p>
            <a:endParaRPr lang="en-GB" dirty="0"/>
          </a:p>
          <a:p>
            <a:r>
              <a:rPr lang="en-GB" dirty="0"/>
              <a:t>For more information about this report, please see:</a:t>
            </a:r>
          </a:p>
          <a:p>
            <a:r>
              <a:rPr lang="en-GB" dirty="0">
                <a:hlinkClick r:id="rId3"/>
              </a:rPr>
              <a:t>https://ipa.co.uk/media/7699/ipa_crisis_in_creative_effectiveness_2019.pdf</a:t>
            </a:r>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38</a:t>
            </a:fld>
            <a:endParaRPr lang="en-GB"/>
          </a:p>
        </p:txBody>
      </p:sp>
    </p:spTree>
    <p:extLst>
      <p:ext uri="{BB962C8B-B14F-4D97-AF65-F5344CB8AC3E}">
        <p14:creationId xmlns:p14="http://schemas.microsoft.com/office/powerpoint/2010/main" val="36152393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https://www.thinkbox.tv/research/nickable-charts/effectiveness-and-planning/tv-at-the-heart-of-effectiveness-by-peter-fi</a:t>
            </a:r>
          </a:p>
          <a:p>
            <a:endParaRPr lang="en-GB" dirty="0"/>
          </a:p>
          <a:p>
            <a:r>
              <a:rPr lang="en-US" dirty="0"/>
              <a:t>If you look at media usage amongst emotional IPA case studies vs. rational ones, TV occupies a much bigger share of ‘emotional’ marketing budgets [see chart above]. Smart marketers worked out many years ago that TV is a brilliant platform for creating vital emotional, mental availability building associations. TV is less important amongst the rational campaigns, but then who wants to work in the slow lane of effectiveness? </a:t>
            </a:r>
            <a:r>
              <a:rPr lang="en-GB" dirty="0"/>
              <a:t>eld</a:t>
            </a:r>
          </a:p>
        </p:txBody>
      </p:sp>
      <p:sp>
        <p:nvSpPr>
          <p:cNvPr id="4" name="Slide Number Placeholder 3"/>
          <p:cNvSpPr>
            <a:spLocks noGrp="1"/>
          </p:cNvSpPr>
          <p:nvPr>
            <p:ph type="sldNum" sz="quarter" idx="5"/>
          </p:nvPr>
        </p:nvSpPr>
        <p:spPr/>
        <p:txBody>
          <a:bodyPr/>
          <a:lstStyle/>
          <a:p>
            <a:fld id="{DBC01CE4-3762-45B6-9736-1C63892740C8}" type="slidenum">
              <a:rPr lang="en-GB" smtClean="0"/>
              <a:t>39</a:t>
            </a:fld>
            <a:endParaRPr lang="en-GB"/>
          </a:p>
        </p:txBody>
      </p:sp>
    </p:spTree>
    <p:extLst>
      <p:ext uri="{BB962C8B-B14F-4D97-AF65-F5344CB8AC3E}">
        <p14:creationId xmlns:p14="http://schemas.microsoft.com/office/powerpoint/2010/main" val="2450353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4</a:t>
            </a:fld>
            <a:endParaRPr lang="en-GB"/>
          </a:p>
        </p:txBody>
      </p:sp>
    </p:spTree>
    <p:extLst>
      <p:ext uri="{BB962C8B-B14F-4D97-AF65-F5344CB8AC3E}">
        <p14:creationId xmlns:p14="http://schemas.microsoft.com/office/powerpoint/2010/main" val="20395398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https://www.thinkbox.tv/research/nickable-charts/effectiveness-and-planning/tv-at-the-heart-of-effectiveness-by-pete</a:t>
            </a:r>
          </a:p>
          <a:p>
            <a:endParaRPr lang="en-GB" dirty="0"/>
          </a:p>
          <a:p>
            <a:r>
              <a:rPr lang="en-US" dirty="0"/>
              <a:t>Examining the impact on effectiveness of TV share of budget by these emotional campaigns suggests that you almost can’t have too much TV advertising [see chart above]. Those that made above median use of TV were distinctly more effective than those that didn’t. Obviously, no one is arguing for 100% TV advertising campaigns, because there is the rest of the funnel to think about. But let’s be clear: there’s a particularly strong relationship between TV and the fast lane of effectiveness strategy.</a:t>
            </a:r>
            <a:r>
              <a:rPr lang="en-GB" dirty="0"/>
              <a:t>r-field</a:t>
            </a:r>
          </a:p>
        </p:txBody>
      </p:sp>
      <p:sp>
        <p:nvSpPr>
          <p:cNvPr id="4" name="Slide Number Placeholder 3"/>
          <p:cNvSpPr>
            <a:spLocks noGrp="1"/>
          </p:cNvSpPr>
          <p:nvPr>
            <p:ph type="sldNum" sz="quarter" idx="5"/>
          </p:nvPr>
        </p:nvSpPr>
        <p:spPr/>
        <p:txBody>
          <a:bodyPr/>
          <a:lstStyle/>
          <a:p>
            <a:fld id="{DBC01CE4-3762-45B6-9736-1C63892740C8}" type="slidenum">
              <a:rPr lang="en-GB" smtClean="0"/>
              <a:t>40</a:t>
            </a:fld>
            <a:endParaRPr lang="en-GB"/>
          </a:p>
        </p:txBody>
      </p:sp>
    </p:spTree>
    <p:extLst>
      <p:ext uri="{BB962C8B-B14F-4D97-AF65-F5344CB8AC3E}">
        <p14:creationId xmlns:p14="http://schemas.microsoft.com/office/powerpoint/2010/main" val="36070669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41</a:t>
            </a:fld>
            <a:endParaRPr lang="en-GB"/>
          </a:p>
        </p:txBody>
      </p:sp>
    </p:spTree>
    <p:extLst>
      <p:ext uri="{BB962C8B-B14F-4D97-AF65-F5344CB8AC3E}">
        <p14:creationId xmlns:p14="http://schemas.microsoft.com/office/powerpoint/2010/main" val="27243428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dirty="0">
                <a:solidFill>
                  <a:prstClr val="white"/>
                </a:solidFill>
              </a:rPr>
              <a:t>Source: 2024, Thinkbox estimates using AA/WARC</a:t>
            </a:r>
          </a:p>
          <a:p>
            <a:r>
              <a:rPr lang="en-US" dirty="0"/>
              <a:t>Source: 2024, TV is inclusive of Linear, BVOD and SVOD. Thinkbox estimates using AA/WARC (estimates), Barb / Broadcaster stream data / UK Cinema Association. Ipsos Iris.</a:t>
            </a:r>
          </a:p>
          <a:p>
            <a:pPr>
              <a:spcBef>
                <a:spcPts val="0"/>
              </a:spcBef>
            </a:pPr>
            <a:endParaRPr lang="en-GB" sz="1200" dirty="0">
              <a:solidFill>
                <a:srgbClr val="4D4D4D"/>
              </a:solidFill>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42</a:t>
            </a:fld>
            <a:endParaRPr lang="en-GB"/>
          </a:p>
        </p:txBody>
      </p:sp>
    </p:spTree>
    <p:extLst>
      <p:ext uri="{BB962C8B-B14F-4D97-AF65-F5344CB8AC3E}">
        <p14:creationId xmlns:p14="http://schemas.microsoft.com/office/powerpoint/2010/main" val="22212113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sz="1300" dirty="0">
                <a:solidFill>
                  <a:schemeClr val="bg1"/>
                </a:solidFill>
              </a:rPr>
              <a:t>The average cost of buying the media space to enable one person in the UK to see a TV (linear, BVOD and SVOD) advert only costs just under a penny.</a:t>
            </a:r>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43</a:t>
            </a:fld>
            <a:endParaRPr lang="en-GB"/>
          </a:p>
        </p:txBody>
      </p:sp>
    </p:spTree>
    <p:extLst>
      <p:ext uri="{BB962C8B-B14F-4D97-AF65-F5344CB8AC3E}">
        <p14:creationId xmlns:p14="http://schemas.microsoft.com/office/powerpoint/2010/main" val="1431260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2B649-FA31-09AF-9EDD-D1D46D5E45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795EF9-F411-551D-418B-42A98878BC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6AB405-F09D-0B55-58C3-CC283FCE3A5E}"/>
              </a:ext>
            </a:extLst>
          </p:cNvPr>
          <p:cNvSpPr>
            <a:spLocks noGrp="1"/>
          </p:cNvSpPr>
          <p:nvPr>
            <p:ph type="body" idx="1"/>
          </p:nvPr>
        </p:nvSpPr>
        <p:spPr/>
        <p:txBody>
          <a:bodyPr/>
          <a:lstStyle/>
          <a:p>
            <a:pPr algn="l"/>
            <a:r>
              <a:rPr lang="en-GB" sz="1200" b="0" i="0" u="none" strike="noStrike" baseline="0" dirty="0">
                <a:latin typeface="FoundersGrotesk-Regular"/>
              </a:rPr>
              <a:t>The chart combines AA/WARC revenue estimates, with the video advertising time data to create a relative cost per 30 seconds of AV ad exposure.</a:t>
            </a:r>
          </a:p>
          <a:p>
            <a:pPr algn="l"/>
            <a:endParaRPr lang="en-GB" sz="1200" b="0" i="0" u="none" strike="noStrike" baseline="0" dirty="0">
              <a:latin typeface="FoundersGrotesk-Regular"/>
            </a:endParaRPr>
          </a:p>
          <a:p>
            <a:pPr algn="l"/>
            <a:r>
              <a:rPr lang="en-GB" sz="1200" b="0" i="0" u="none" strike="noStrike" baseline="0" dirty="0">
                <a:latin typeface="FoundersGrotesk-Regular"/>
              </a:rPr>
              <a:t>Spot TV advertising (linear, BVOD and SVOD) averages £7 per thousand exposures. Social media video (which also includes YouTube) is £53.</a:t>
            </a:r>
            <a:endParaRPr lang="en-GB" dirty="0"/>
          </a:p>
          <a:p>
            <a:endParaRPr lang="en-GB" dirty="0"/>
          </a:p>
        </p:txBody>
      </p:sp>
      <p:sp>
        <p:nvSpPr>
          <p:cNvPr id="4" name="Slide Number Placeholder 3">
            <a:extLst>
              <a:ext uri="{FF2B5EF4-FFF2-40B4-BE49-F238E27FC236}">
                <a16:creationId xmlns:a16="http://schemas.microsoft.com/office/drawing/2014/main" id="{CD8FE8D2-66CF-AA2F-E5DA-9CC1CDFEB63F}"/>
              </a:ext>
            </a:extLst>
          </p:cNvPr>
          <p:cNvSpPr>
            <a:spLocks noGrp="1"/>
          </p:cNvSpPr>
          <p:nvPr>
            <p:ph type="sldNum" sz="quarter" idx="5"/>
          </p:nvPr>
        </p:nvSpPr>
        <p:spPr/>
        <p:txBody>
          <a:bodyPr/>
          <a:lstStyle/>
          <a:p>
            <a:fld id="{DBC01CE4-3762-45B6-9736-1C63892740C8}" type="slidenum">
              <a:rPr lang="en-GB" smtClean="0"/>
              <a:t>44</a:t>
            </a:fld>
            <a:endParaRPr lang="en-GB"/>
          </a:p>
        </p:txBody>
      </p:sp>
    </p:spTree>
    <p:extLst>
      <p:ext uri="{BB962C8B-B14F-4D97-AF65-F5344CB8AC3E}">
        <p14:creationId xmlns:p14="http://schemas.microsoft.com/office/powerpoint/2010/main" val="39858789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best marketing companies know this. </a:t>
            </a:r>
          </a:p>
          <a:p>
            <a:endParaRPr lang="en-GB" dirty="0"/>
          </a:p>
          <a:p>
            <a:r>
              <a:rPr lang="en-GB" dirty="0"/>
              <a:t>It’s likely not a coincidence that the companies that have increased investment in TV the most last year all mostly FMCG businesses – perhaps it’s because as by their nature they’re immune to the lure of search advertising – but it’s also about pricing power – they know brand strength is key to their future margin and so they’re doubling down on building it. </a:t>
            </a:r>
          </a:p>
        </p:txBody>
      </p:sp>
      <p:sp>
        <p:nvSpPr>
          <p:cNvPr id="4" name="Slide Number Placeholder 3"/>
          <p:cNvSpPr>
            <a:spLocks noGrp="1"/>
          </p:cNvSpPr>
          <p:nvPr>
            <p:ph type="sldNum" sz="quarter" idx="5"/>
          </p:nvPr>
        </p:nvSpPr>
        <p:spPr/>
        <p:txBody>
          <a:bodyPr/>
          <a:lstStyle/>
          <a:p>
            <a:fld id="{4639CACF-CA70-446E-A87E-F1B38C1B6C21}" type="slidenum">
              <a:rPr lang="en-GB" smtClean="0"/>
              <a:t>45</a:t>
            </a:fld>
            <a:endParaRPr lang="en-GB"/>
          </a:p>
        </p:txBody>
      </p:sp>
    </p:spTree>
    <p:extLst>
      <p:ext uri="{BB962C8B-B14F-4D97-AF65-F5344CB8AC3E}">
        <p14:creationId xmlns:p14="http://schemas.microsoft.com/office/powerpoint/2010/main" val="25344884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800" dirty="0">
                <a:effectLst/>
                <a:latin typeface="Calibri" panose="020F0502020204030204" pitchFamily="34" charset="0"/>
                <a:ea typeface="Calibri" panose="020F0502020204030204" pitchFamily="34" charset="0"/>
              </a:rPr>
              <a:t>Given the current economic climate, marketing budgets are increasingly under pressure with every investment needing to be justified.</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At the 2022 IPA </a:t>
            </a:r>
            <a:r>
              <a:rPr lang="en-GB" sz="1800" dirty="0" err="1">
                <a:effectLst/>
                <a:latin typeface="Calibri" panose="020F0502020204030204" pitchFamily="34" charset="0"/>
                <a:ea typeface="Calibri" panose="020F0502020204030204" pitchFamily="34" charset="0"/>
              </a:rPr>
              <a:t>EffWorks</a:t>
            </a:r>
            <a:r>
              <a:rPr lang="en-GB" sz="1800" dirty="0">
                <a:effectLst/>
                <a:latin typeface="Calibri" panose="020F0502020204030204" pitchFamily="34" charset="0"/>
                <a:ea typeface="Calibri" panose="020F0502020204030204" pitchFamily="34" charset="0"/>
              </a:rPr>
              <a:t> Global, Les Binet (Group Head of Effectiveness of </a:t>
            </a:r>
            <a:r>
              <a:rPr lang="en-GB" sz="1800" dirty="0" err="1">
                <a:effectLst/>
                <a:latin typeface="Calibri" panose="020F0502020204030204" pitchFamily="34" charset="0"/>
                <a:ea typeface="Calibri" panose="020F0502020204030204" pitchFamily="34" charset="0"/>
              </a:rPr>
              <a:t>adam&amp;eveDDB</a:t>
            </a:r>
            <a:r>
              <a:rPr lang="en-GB" sz="1800" dirty="0">
                <a:effectLst/>
                <a:latin typeface="Calibri" panose="020F0502020204030204" pitchFamily="34" charset="0"/>
                <a:ea typeface="Calibri" panose="020F0502020204030204" pitchFamily="34" charset="0"/>
              </a:rPr>
              <a:t>) provided a framework for planning media in economic uncertainty. During the session, ‘</a:t>
            </a:r>
            <a:r>
              <a:rPr lang="en-GB" sz="1800" i="1" dirty="0">
                <a:effectLst/>
                <a:latin typeface="Calibri" panose="020F0502020204030204" pitchFamily="34" charset="0"/>
                <a:ea typeface="Calibri" panose="020F0502020204030204" pitchFamily="34" charset="0"/>
              </a:rPr>
              <a:t>Marketing in the post covid economy’</a:t>
            </a:r>
            <a:r>
              <a:rPr lang="en-GB" sz="1800" dirty="0">
                <a:effectLst/>
                <a:latin typeface="Calibri" panose="020F0502020204030204" pitchFamily="34" charset="0"/>
                <a:ea typeface="Calibri" panose="020F0502020204030204" pitchFamily="34" charset="0"/>
              </a:rPr>
              <a:t>, Binet highlighted how short and long term investments should be dialled up and down depending on various factors.  </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One of the factors that Binet advises marketers to take advantage of is the value for money ratio for TV – a measure of the relative cost (CPT) of TV compared with the volume of total consumer spending.  Binet’s data shows that the ratio has been rising over time as TV pricing has not kept pace with consumer spending in the long run – TV’s value for money has been getting better over time, particularly since 2000 due to increased competition from the tech giants.</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Interestingly, when we focus specifically on times of recession (the 1970s, the 1990s, 2001 and more recently 2020 which was impacted by the global financial crisis and Covid), TV’s value for money increased sharply. The 1981 recession is the only exception. </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This highlights the opportunity that advertisers and planners can take advantage of. If your particular sector is performing well, this is the perfect opportunity to buy share of voice, a method utilised by FMCG advertisers as they increased investment in TV during the pandemic.</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For more insight on how brands can navigate through turbulent economic times, click here: </a:t>
            </a:r>
            <a:r>
              <a:rPr lang="en-GB" sz="1800" u="sng" dirty="0">
                <a:solidFill>
                  <a:srgbClr val="0563C1"/>
                </a:solidFill>
                <a:effectLst/>
                <a:latin typeface="Calibri" panose="020F0502020204030204" pitchFamily="34" charset="0"/>
                <a:ea typeface="Calibri" panose="020F0502020204030204" pitchFamily="34" charset="0"/>
                <a:hlinkClick r:id="rId3"/>
              </a:rPr>
              <a:t>https://www.thinkbox.tv/research/media-mix-navigator/strategies-for-marketing-through-a-downturn/</a:t>
            </a:r>
            <a:r>
              <a:rPr lang="en-GB" sz="1800" dirty="0">
                <a:effectLst/>
                <a:latin typeface="Calibri" panose="020F0502020204030204" pitchFamily="34" charset="0"/>
                <a:ea typeface="Calibri" panose="020F0502020204030204" pitchFamily="34" charset="0"/>
              </a:rPr>
              <a:t> </a:t>
            </a:r>
          </a:p>
        </p:txBody>
      </p:sp>
      <p:sp>
        <p:nvSpPr>
          <p:cNvPr id="4" name="Slide Number Placeholder 3"/>
          <p:cNvSpPr>
            <a:spLocks noGrp="1"/>
          </p:cNvSpPr>
          <p:nvPr>
            <p:ph type="sldNum" sz="quarter" idx="5"/>
          </p:nvPr>
        </p:nvSpPr>
        <p:spPr/>
        <p:txBody>
          <a:bodyPr/>
          <a:lstStyle/>
          <a:p>
            <a:fld id="{26F8D767-3125-4DFA-A434-73AA46D80F90}" type="slidenum">
              <a:rPr lang="en-GB" smtClean="0"/>
              <a:t>46</a:t>
            </a:fld>
            <a:endParaRPr lang="en-GB"/>
          </a:p>
        </p:txBody>
      </p:sp>
    </p:spTree>
    <p:extLst>
      <p:ext uri="{BB962C8B-B14F-4D97-AF65-F5344CB8AC3E}">
        <p14:creationId xmlns:p14="http://schemas.microsoft.com/office/powerpoint/2010/main" val="7104619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from Lumen and </a:t>
            </a:r>
            <a:r>
              <a:rPr lang="en-GB" dirty="0" err="1"/>
              <a:t>Tvision</a:t>
            </a:r>
            <a:r>
              <a:rPr lang="en-GB" dirty="0"/>
              <a:t> shows how TV is an ‘attention bargain’, with a 30” TV creative generating a cost per 000 attentive second of £1.70</a:t>
            </a:r>
          </a:p>
        </p:txBody>
      </p:sp>
      <p:sp>
        <p:nvSpPr>
          <p:cNvPr id="4" name="Slide Number Placeholder 3"/>
          <p:cNvSpPr>
            <a:spLocks noGrp="1"/>
          </p:cNvSpPr>
          <p:nvPr>
            <p:ph type="sldNum" sz="quarter" idx="5"/>
          </p:nvPr>
        </p:nvSpPr>
        <p:spPr/>
        <p:txBody>
          <a:bodyPr/>
          <a:lstStyle/>
          <a:p>
            <a:fld id="{BA0DFD36-33EA-4DB4-B32D-6EBE0B1D4496}" type="slidenum">
              <a:rPr lang="en-GB" smtClean="0"/>
              <a:t>47</a:t>
            </a:fld>
            <a:endParaRPr lang="en-GB"/>
          </a:p>
        </p:txBody>
      </p:sp>
    </p:spTree>
    <p:extLst>
      <p:ext uri="{BB962C8B-B14F-4D97-AF65-F5344CB8AC3E}">
        <p14:creationId xmlns:p14="http://schemas.microsoft.com/office/powerpoint/2010/main" val="30930013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Bef>
                <a:spcPct val="20000"/>
              </a:spcBef>
            </a:pPr>
            <a:r>
              <a:rPr lang="en-GB" sz="1700" b="1" u="sng" dirty="0">
                <a:solidFill>
                  <a:prstClr val="white"/>
                </a:solidFill>
              </a:rPr>
              <a:t>Find out more from </a:t>
            </a:r>
            <a:r>
              <a:rPr lang="en-GB" sz="1700" b="1" u="sng" dirty="0" err="1">
                <a:solidFill>
                  <a:prstClr val="white"/>
                </a:solidFill>
              </a:rPr>
              <a:t>Thinkbox</a:t>
            </a:r>
            <a:endParaRPr lang="en-GB" sz="1700" b="1" u="sng" dirty="0">
              <a:solidFill>
                <a:prstClr val="white"/>
              </a:solidFill>
            </a:endParaRPr>
          </a:p>
          <a:p>
            <a:pPr lvl="0">
              <a:lnSpc>
                <a:spcPct val="100000"/>
              </a:lnSpc>
              <a:spcBef>
                <a:spcPct val="20000"/>
              </a:spcBef>
            </a:pPr>
            <a:endParaRPr lang="en-GB" sz="1300" dirty="0">
              <a:solidFill>
                <a:prstClr val="white"/>
              </a:solidFill>
            </a:endParaRPr>
          </a:p>
          <a:p>
            <a:pPr lvl="0">
              <a:lnSpc>
                <a:spcPct val="100000"/>
              </a:lnSpc>
              <a:spcBef>
                <a:spcPct val="20000"/>
              </a:spcBef>
            </a:pPr>
            <a:r>
              <a:rPr lang="en-GB" sz="1300" dirty="0">
                <a:solidFill>
                  <a:prstClr val="white"/>
                </a:solidFill>
              </a:rPr>
              <a:t>Whether you are in need of information or inspiration, we’ll keep you up to date:</a:t>
            </a:r>
          </a:p>
          <a:p>
            <a:pPr lvl="0">
              <a:lnSpc>
                <a:spcPct val="100000"/>
              </a:lnSpc>
              <a:spcBef>
                <a:spcPct val="20000"/>
              </a:spcBef>
            </a:pPr>
            <a:endParaRPr lang="en-GB" dirty="0">
              <a:solidFill>
                <a:prstClr val="white"/>
              </a:solidFill>
            </a:endParaRPr>
          </a:p>
          <a:p>
            <a:pPr lvl="0">
              <a:lnSpc>
                <a:spcPct val="100000"/>
              </a:lnSpc>
              <a:spcBef>
                <a:spcPct val="20000"/>
              </a:spcBef>
            </a:pPr>
            <a:r>
              <a:rPr lang="en-GB" dirty="0">
                <a:solidFill>
                  <a:prstClr val="white"/>
                </a:solidFill>
              </a:rPr>
              <a:t>Visit www.thinkbox.tv</a:t>
            </a:r>
          </a:p>
          <a:p>
            <a:pPr lvl="0">
              <a:lnSpc>
                <a:spcPct val="100000"/>
              </a:lnSpc>
              <a:spcBef>
                <a:spcPct val="20000"/>
              </a:spcBef>
            </a:pPr>
            <a:r>
              <a:rPr lang="en-GB" dirty="0">
                <a:solidFill>
                  <a:prstClr val="white"/>
                </a:solidFill>
              </a:rPr>
              <a:t>Register for our newsletter </a:t>
            </a:r>
          </a:p>
          <a:p>
            <a:pPr lvl="0">
              <a:lnSpc>
                <a:spcPct val="100000"/>
              </a:lnSpc>
              <a:spcBef>
                <a:spcPct val="20000"/>
              </a:spcBef>
            </a:pPr>
            <a:r>
              <a:rPr lang="en-GB" dirty="0">
                <a:solidFill>
                  <a:prstClr val="white"/>
                </a:solidFill>
              </a:rPr>
              <a:t>Or simply talk to us</a:t>
            </a:r>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48</a:t>
            </a:fld>
            <a:endParaRPr lang="en-GB"/>
          </a:p>
        </p:txBody>
      </p:sp>
    </p:spTree>
    <p:extLst>
      <p:ext uri="{BB962C8B-B14F-4D97-AF65-F5344CB8AC3E}">
        <p14:creationId xmlns:p14="http://schemas.microsoft.com/office/powerpoint/2010/main" val="1071802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5</a:t>
            </a:fld>
            <a:endParaRPr lang="en-GB"/>
          </a:p>
        </p:txBody>
      </p:sp>
    </p:spTree>
    <p:extLst>
      <p:ext uri="{BB962C8B-B14F-4D97-AF65-F5344CB8AC3E}">
        <p14:creationId xmlns:p14="http://schemas.microsoft.com/office/powerpoint/2010/main" val="1595229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2024, Barb</a:t>
            </a:r>
          </a:p>
          <a:p>
            <a:r>
              <a:rPr lang="en-GB" dirty="0"/>
              <a:t>Source: 2024, Barb</a:t>
            </a:r>
          </a:p>
          <a:p>
            <a:pPr>
              <a:spcBef>
                <a:spcPts val="0"/>
              </a:spcBef>
            </a:pPr>
            <a:r>
              <a:rPr lang="en-GB" sz="1200" dirty="0">
                <a:solidFill>
                  <a:srgbClr val="4D4D4D"/>
                </a:solidFill>
              </a:rPr>
              <a:t>Source: 2024, </a:t>
            </a:r>
            <a:r>
              <a:rPr lang="en-GB" dirty="0"/>
              <a:t>Barb / Broadcaster stream data / UK Cinema Association / Ipsos Iris</a:t>
            </a:r>
          </a:p>
          <a:p>
            <a:pPr>
              <a:spcBef>
                <a:spcPts val="0"/>
              </a:spcBef>
            </a:pPr>
            <a:r>
              <a:rPr lang="en-GB" dirty="0"/>
              <a:t>**YouTube ad time modelled at 3.33% of content time (Enders Analysis, 23</a:t>
            </a:r>
            <a:r>
              <a:rPr lang="en-GB" baseline="30000" dirty="0"/>
              <a:t>rd</a:t>
            </a:r>
            <a:r>
              <a:rPr lang="en-GB" dirty="0"/>
              <a:t> October 2024) and excludes those estimated to be on the YouTube Premium tier.  *TikTok ad time modelled at 3.4% of content time using agency and broadcaster estimates.  **Other online modelled at 3.33% of content time.</a:t>
            </a:r>
            <a:endParaRPr lang="en-GB" sz="1200" dirty="0"/>
          </a:p>
          <a:p>
            <a:pPr>
              <a:spcBef>
                <a:spcPts val="0"/>
              </a:spcBef>
            </a:pPr>
            <a:endParaRPr lang="en-GB" sz="120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6</a:t>
            </a:fld>
            <a:endParaRPr lang="en-GB"/>
          </a:p>
        </p:txBody>
      </p:sp>
    </p:spTree>
    <p:extLst>
      <p:ext uri="{BB962C8B-B14F-4D97-AF65-F5344CB8AC3E}">
        <p14:creationId xmlns:p14="http://schemas.microsoft.com/office/powerpoint/2010/main" val="3081125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technology and content quality have improved dramatically in the past decade.</a:t>
            </a:r>
          </a:p>
        </p:txBody>
      </p:sp>
      <p:sp>
        <p:nvSpPr>
          <p:cNvPr id="4" name="Slide Number Placeholder 3"/>
          <p:cNvSpPr>
            <a:spLocks noGrp="1"/>
          </p:cNvSpPr>
          <p:nvPr>
            <p:ph type="sldNum" sz="quarter" idx="5"/>
          </p:nvPr>
        </p:nvSpPr>
        <p:spPr/>
        <p:txBody>
          <a:bodyPr/>
          <a:lstStyle/>
          <a:p>
            <a:fld id="{BA0DFD36-33EA-4DB4-B32D-6EBE0B1D4496}" type="slidenum">
              <a:rPr lang="en-GB" smtClean="0"/>
              <a:t>7</a:t>
            </a:fld>
            <a:endParaRPr lang="en-GB"/>
          </a:p>
        </p:txBody>
      </p:sp>
    </p:spTree>
    <p:extLst>
      <p:ext uri="{BB962C8B-B14F-4D97-AF65-F5344CB8AC3E}">
        <p14:creationId xmlns:p14="http://schemas.microsoft.com/office/powerpoint/2010/main" val="1495548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023B9-0490-FBA7-A042-7AF575D74A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BA03A2-9BA0-5EC7-05B1-1984B7028C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D1E83-DA74-B33C-8839-EC971117DF8E}"/>
              </a:ext>
            </a:extLst>
          </p:cNvPr>
          <p:cNvSpPr>
            <a:spLocks noGrp="1"/>
          </p:cNvSpPr>
          <p:nvPr>
            <p:ph type="body" idx="1"/>
          </p:nvPr>
        </p:nvSpPr>
        <p:spPr/>
        <p:txBody>
          <a:bodyPr/>
          <a:lstStyle/>
          <a:p>
            <a:r>
              <a:rPr lang="en-US" dirty="0"/>
              <a:t>Stability continues, with adults viewing the same amount of video content as they did in 2015</a:t>
            </a:r>
            <a:endParaRPr lang="en-GB" dirty="0"/>
          </a:p>
        </p:txBody>
      </p:sp>
      <p:sp>
        <p:nvSpPr>
          <p:cNvPr id="4" name="Slide Number Placeholder 3">
            <a:extLst>
              <a:ext uri="{FF2B5EF4-FFF2-40B4-BE49-F238E27FC236}">
                <a16:creationId xmlns:a16="http://schemas.microsoft.com/office/drawing/2014/main" id="{7B817904-B642-C01C-A0ED-AE05B5D79B63}"/>
              </a:ext>
            </a:extLst>
          </p:cNvPr>
          <p:cNvSpPr>
            <a:spLocks noGrp="1"/>
          </p:cNvSpPr>
          <p:nvPr>
            <p:ph type="sldNum" sz="quarter" idx="10"/>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365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372D87"/>
                </a:solidFill>
                <a:effectLst/>
                <a:uLnTx/>
                <a:uFillTx/>
                <a:latin typeface="Arial"/>
                <a:ea typeface="+mj-ea"/>
                <a:cs typeface="+mj-cs"/>
              </a:rPr>
              <a:t>Broadcaster TV &amp; SVOD accounts for 85.0% of all AV advertising time</a:t>
            </a:r>
          </a:p>
        </p:txBody>
      </p:sp>
      <p:sp>
        <p:nvSpPr>
          <p:cNvPr id="4" name="Slide Number Placeholder 3"/>
          <p:cNvSpPr>
            <a:spLocks noGrp="1"/>
          </p:cNvSpPr>
          <p:nvPr>
            <p:ph type="sldNum" sz="quarter" idx="10"/>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9986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3.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4.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5.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6.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7.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8.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9.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0.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1.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3.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4.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5.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6.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7.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8.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3.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1.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2.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3.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4.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5.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6.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7.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8.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9.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0.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1.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86121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pos="3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7501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7"/>
            <a:ext cx="4368867"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4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6" y="142874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6" y="341176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1"/>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409976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7"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6"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6"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3" name="Picture Placeholder 8"/>
          <p:cNvSpPr>
            <a:spLocks noGrp="1"/>
          </p:cNvSpPr>
          <p:nvPr>
            <p:ph type="pic" sz="quarter" idx="16"/>
          </p:nvPr>
        </p:nvSpPr>
        <p:spPr>
          <a:xfrm>
            <a:off x="8067286" y="341176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7" y="341176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6" y="3411769"/>
            <a:ext cx="3645289" cy="1853971"/>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584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7"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8"/>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413393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7"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400"/>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257368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2" y="651775"/>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2" y="1614209"/>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158310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9" y="2033530"/>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7" y="182084"/>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9605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35CD6-AC1A-48F4-9A33-6BC45A388324}"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
        <p:nvSpPr>
          <p:cNvPr id="6" name="Picture Placeholder 5"/>
          <p:cNvSpPr>
            <a:spLocks noGrp="1"/>
          </p:cNvSpPr>
          <p:nvPr>
            <p:ph type="pic" sz="quarter" idx="13"/>
          </p:nvPr>
        </p:nvSpPr>
        <p:spPr>
          <a:xfrm>
            <a:off x="0" y="1"/>
            <a:ext cx="12192000" cy="5939791"/>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08112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4"/>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3" y="447473"/>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9"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BA435CD6-AC1A-48F4-9A33-6BC45A388324}"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284158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67ED36E-508C-41A7-BF74-999E767EAA9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34907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4" y="4393566"/>
            <a:ext cx="1092517" cy="1092519"/>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4" y="3652420"/>
            <a:ext cx="3019047" cy="576787"/>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800"/>
          </a:p>
        </p:txBody>
      </p:sp>
    </p:spTree>
    <p:custDataLst>
      <p:tags r:id="rId1"/>
    </p:custDataLst>
    <p:extLst>
      <p:ext uri="{BB962C8B-B14F-4D97-AF65-F5344CB8AC3E}">
        <p14:creationId xmlns:p14="http://schemas.microsoft.com/office/powerpoint/2010/main" val="55693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2006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4" y="4393566"/>
            <a:ext cx="1092517" cy="1092519"/>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1"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4" y="3652420"/>
            <a:ext cx="3019047" cy="576787"/>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800"/>
          </a:p>
        </p:txBody>
      </p:sp>
    </p:spTree>
    <p:custDataLst>
      <p:tags r:id="rId1"/>
    </p:custDataLst>
    <p:extLst>
      <p:ext uri="{BB962C8B-B14F-4D97-AF65-F5344CB8AC3E}">
        <p14:creationId xmlns:p14="http://schemas.microsoft.com/office/powerpoint/2010/main" val="195085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3" y="3773512"/>
            <a:ext cx="1746971"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33252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40363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3" y="3773512"/>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59752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1"/>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6788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35CD6-AC1A-48F4-9A33-6BC45A388324}"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
        <p:nvSpPr>
          <p:cNvPr id="5"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74276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7"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9"/>
          <p:cNvSpPr>
            <a:spLocks noGrp="1"/>
          </p:cNvSpPr>
          <p:nvPr>
            <p:ph type="body" sz="quarter" idx="14"/>
          </p:nvPr>
        </p:nvSpPr>
        <p:spPr>
          <a:xfrm>
            <a:off x="552578" y="2627693"/>
            <a:ext cx="3757295" cy="365443"/>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49974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523E4-B42A-41F0-A79F-EB926A479A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9EA2329-A32F-4E00-91BE-3E6F3B229728}"/>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8A5EF2-9C33-4757-B0D7-DB68AEF7DF70}"/>
              </a:ext>
            </a:extLst>
          </p:cNvPr>
          <p:cNvSpPr>
            <a:spLocks noGrp="1"/>
          </p:cNvSpPr>
          <p:nvPr>
            <p:ph type="dt" sz="half" idx="10"/>
          </p:nvPr>
        </p:nvSpPr>
        <p:spPr/>
        <p:txBody>
          <a:bodyPr/>
          <a:lstStyle/>
          <a:p>
            <a:fld id="{BA435CD6-AC1A-48F4-9A33-6BC45A388324}" type="datetimeFigureOut">
              <a:rPr lang="en-GB" smtClean="0"/>
              <a:t>27/05/2025</a:t>
            </a:fld>
            <a:endParaRPr lang="en-GB"/>
          </a:p>
        </p:txBody>
      </p:sp>
      <p:sp>
        <p:nvSpPr>
          <p:cNvPr id="5" name="Footer Placeholder 4">
            <a:extLst>
              <a:ext uri="{FF2B5EF4-FFF2-40B4-BE49-F238E27FC236}">
                <a16:creationId xmlns:a16="http://schemas.microsoft.com/office/drawing/2014/main" id="{1B8A6589-3B17-4723-8EAB-365ADC39DC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2EEB7B-AB74-4C99-B934-5F2B0B15284B}"/>
              </a:ext>
            </a:extLst>
          </p:cNvPr>
          <p:cNvSpPr>
            <a:spLocks noGrp="1"/>
          </p:cNvSpPr>
          <p:nvPr>
            <p:ph type="sldNum" sz="quarter" idx="12"/>
          </p:nvPr>
        </p:nvSpPr>
        <p:spPr/>
        <p:txBody>
          <a:bodyPr/>
          <a:lstStyle/>
          <a:p>
            <a:fld id="{767ED36E-508C-41A7-BF74-999E767EAA9E}" type="slidenum">
              <a:rPr lang="en-GB" smtClean="0"/>
              <a:t>‹#›</a:t>
            </a:fld>
            <a:endParaRPr lang="en-GB"/>
          </a:p>
        </p:txBody>
      </p:sp>
    </p:spTree>
    <p:extLst>
      <p:ext uri="{BB962C8B-B14F-4D97-AF65-F5344CB8AC3E}">
        <p14:creationId xmlns:p14="http://schemas.microsoft.com/office/powerpoint/2010/main" val="4133915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7912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0733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96875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15519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6277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78112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5957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userDrawn="1">
          <p15:clr>
            <a:srgbClr val="FBAE40"/>
          </p15:clr>
        </p15:guide>
        <p15:guide id="3"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91032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5910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2516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181060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71289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22102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6206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83162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0445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8680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21857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22307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74825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63349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08802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359198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3718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8563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39868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1072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98695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24343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70746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8315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2314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91620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68291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68695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16842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95413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51577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4961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25254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87D4F53B-E777-4D22-BF14-5A6FF8D3BEAE}"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23704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356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FBDBA1E-F2E9-4EAB-A2DA-23DB5AEB00CA}"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171184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61566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45768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8398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44008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6652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83954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73187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87574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585B9F-EF5C-4314-BCBC-A6F82ED753B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73F885-FE6B-4251-84D2-F6CEF084999B}" type="slidenum">
              <a:rPr lang="en-GB" smtClean="0"/>
              <a:t>‹#›</a:t>
            </a:fld>
            <a:endParaRPr lang="en-GB"/>
          </a:p>
        </p:txBody>
      </p:sp>
    </p:spTree>
    <p:extLst>
      <p:ext uri="{BB962C8B-B14F-4D97-AF65-F5344CB8AC3E}">
        <p14:creationId xmlns:p14="http://schemas.microsoft.com/office/powerpoint/2010/main" val="239960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4719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44474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04217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1470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8439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9983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3065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9975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985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424494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04036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8198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68519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3997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68833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71446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83766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22433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4752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68850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64678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41249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71231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3228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7519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39211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44538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15258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2785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10162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585B9F-EF5C-4314-BCBC-A6F82ED753B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73F885-FE6B-4251-84D2-F6CEF084999B}" type="slidenum">
              <a:rPr lang="en-GB" smtClean="0"/>
              <a:t>‹#›</a:t>
            </a:fld>
            <a:endParaRPr lang="en-GB"/>
          </a:p>
        </p:txBody>
      </p:sp>
    </p:spTree>
    <p:extLst>
      <p:ext uri="{BB962C8B-B14F-4D97-AF65-F5344CB8AC3E}">
        <p14:creationId xmlns:p14="http://schemas.microsoft.com/office/powerpoint/2010/main" val="71969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5"/>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1" name="Text Placeholder 14"/>
          <p:cNvSpPr>
            <a:spLocks noGrp="1"/>
          </p:cNvSpPr>
          <p:nvPr>
            <p:ph type="body" sz="quarter" idx="15" hasCustomPrompt="1"/>
          </p:nvPr>
        </p:nvSpPr>
        <p:spPr>
          <a:xfrm>
            <a:off x="565621" y="571616"/>
            <a:ext cx="5530379" cy="352613"/>
          </a:xfrm>
        </p:spPr>
        <p:txBody>
          <a:bodyPr>
            <a:normAutofit/>
          </a:bodyPr>
          <a:lstStyle>
            <a:lvl1pPr marL="0" algn="l" defTabSz="914377"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5"/>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15248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6" name="Text Placeholder 14"/>
          <p:cNvSpPr>
            <a:spLocks noGrp="1"/>
          </p:cNvSpPr>
          <p:nvPr>
            <p:ph type="body" sz="quarter" idx="14" hasCustomPrompt="1"/>
          </p:nvPr>
        </p:nvSpPr>
        <p:spPr>
          <a:xfrm>
            <a:off x="371289" y="651156"/>
            <a:ext cx="6450012" cy="352613"/>
          </a:xfrm>
        </p:spPr>
        <p:txBody>
          <a:bodyPr>
            <a:normAutofit/>
          </a:bodyPr>
          <a:lstStyle>
            <a:lvl1pPr marL="0" algn="l" defTabSz="914377" rtl="0" eaLnBrk="1" latinLnBrk="0" hangingPunct="1">
              <a:lnSpc>
                <a:spcPct val="90000"/>
              </a:lnSpc>
              <a:spcBef>
                <a:spcPct val="0"/>
              </a:spcBef>
              <a:buNone/>
              <a:defRPr lang="en-US" sz="1800" b="1" kern="1200" spc="31"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27512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64639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7"/>
          <p:cNvSpPr>
            <a:spLocks noGrp="1"/>
          </p:cNvSpPr>
          <p:nvPr>
            <p:ph type="body" sz="quarter" idx="15"/>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10015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6"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9" name="Content Placeholder 7"/>
          <p:cNvSpPr>
            <a:spLocks noGrp="1"/>
          </p:cNvSpPr>
          <p:nvPr>
            <p:ph sz="quarter" idx="14"/>
          </p:nvPr>
        </p:nvSpPr>
        <p:spPr>
          <a:xfrm>
            <a:off x="379142" y="1614207"/>
            <a:ext cx="11296031"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6" y="1428751"/>
            <a:ext cx="112331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5138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9" name="Content Placeholder 7"/>
          <p:cNvSpPr>
            <a:spLocks noGrp="1"/>
          </p:cNvSpPr>
          <p:nvPr>
            <p:ph sz="quarter" idx="14"/>
          </p:nvPr>
        </p:nvSpPr>
        <p:spPr>
          <a:xfrm>
            <a:off x="379143"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1"/>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4" y="1428751"/>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8894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3" y="359945"/>
            <a:ext cx="5594827"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8"/>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58901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8"/>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3" y="-9729"/>
            <a:ext cx="6184107"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46267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3"/>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5" y="3822701"/>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3" y="3822701"/>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7" y="1428750"/>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6" y="1428750"/>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6" y="1428750"/>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5943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3"/>
            <a:ext cx="2792239"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9"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6" y="1428750"/>
            <a:ext cx="2680405" cy="2106775"/>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5"/>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6" y="1428750"/>
            <a:ext cx="2680405" cy="2106775"/>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70" y="1428750"/>
            <a:ext cx="2680405" cy="2106775"/>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1"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78163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6" y="1428751"/>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1"/>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6" y="1428751"/>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70" y="1428751"/>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36344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7"/>
            <a:ext cx="4368867"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9" y="1428751"/>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5693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7" y="1614207"/>
            <a:ext cx="5442019"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8" y="447474"/>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6" y="1428751"/>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8" y="2943367"/>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3355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image" Target="../media/image1.jpeg"/><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tags" Target="../tags/tag32.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8"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theme" Target="../theme/theme3.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image" Target="../media/image1.jpe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tags" Target="../tags/tag6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image" Target="../media/image2.jpeg"/><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tags" Target="../tags/tag90.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theme" Target="../theme/theme4.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8"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27/05/2025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2116753593"/>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97" r:id="rId3"/>
    <p:sldLayoutId id="2147483687" r:id="rId4"/>
    <p:sldLayoutId id="2147483825" r:id="rId5"/>
    <p:sldLayoutId id="2147483686" r:id="rId6"/>
    <p:sldLayoutId id="2147483680" r:id="rId7"/>
    <p:sldLayoutId id="2147483678" r:id="rId8"/>
    <p:sldLayoutId id="2147483958" r:id="rId9"/>
    <p:sldLayoutId id="2147483956" r:id="rId10"/>
    <p:sldLayoutId id="2147483681" r:id="rId11"/>
    <p:sldLayoutId id="2147483682" r:id="rId12"/>
    <p:sldLayoutId id="2147483683" r:id="rId13"/>
    <p:sldLayoutId id="2147483957" r:id="rId14"/>
    <p:sldLayoutId id="2147483676" r:id="rId15"/>
    <p:sldLayoutId id="2147483696" r:id="rId16"/>
    <p:sldLayoutId id="2147483685" r:id="rId17"/>
    <p:sldLayoutId id="2147483688" r:id="rId18"/>
    <p:sldLayoutId id="2147483689" r:id="rId19"/>
    <p:sldLayoutId id="2147483690" r:id="rId20"/>
    <p:sldLayoutId id="2147483959" r:id="rId21"/>
    <p:sldLayoutId id="2147483691" r:id="rId22"/>
    <p:sldLayoutId id="2147483692" r:id="rId23"/>
    <p:sldLayoutId id="2147483693" r:id="rId24"/>
    <p:sldLayoutId id="2147483694" r:id="rId25"/>
    <p:sldLayoutId id="2147483695" r:id="rId26"/>
    <p:sldLayoutId id="2147483698" r:id="rId27"/>
    <p:sldLayoutId id="2147483679" r:id="rId28"/>
    <p:sldLayoutId id="214748369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02" userDrawn="1">
          <p15:clr>
            <a:srgbClr val="F26B43"/>
          </p15:clr>
        </p15:guide>
        <p15:guide id="3" pos="7378" userDrawn="1">
          <p15:clr>
            <a:srgbClr val="F26B43"/>
          </p15:clr>
        </p15:guide>
        <p15:guide id="4" orient="horz" pos="2160" userDrawn="1">
          <p15:clr>
            <a:srgbClr val="F26B43"/>
          </p15:clr>
        </p15:guide>
        <p15:guide id="5" orient="horz" pos="4165" userDrawn="1">
          <p15:clr>
            <a:srgbClr val="F26B43"/>
          </p15:clr>
        </p15:guide>
        <p15:guide id="6" orient="horz" pos="331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7D4F53B-E777-4D22-BF14-5A6FF8D3BEAE}" type="datetimeFigureOut">
              <a:rPr lang="en-GB" smtClean="0"/>
              <a:t>27/05/2025</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FBDBA1E-F2E9-4EAB-A2DA-23DB5AEB00CA}"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3358746196"/>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 id="2147483981" r:id="rId21"/>
    <p:sldLayoutId id="2147483982" r:id="rId22"/>
    <p:sldLayoutId id="2147483983" r:id="rId23"/>
    <p:sldLayoutId id="2147483984" r:id="rId24"/>
    <p:sldLayoutId id="2147483985" r:id="rId25"/>
    <p:sldLayoutId id="2147483986" r:id="rId26"/>
    <p:sldLayoutId id="2147483987" r:id="rId27"/>
    <p:sldLayoutId id="2147483988" r:id="rId28"/>
    <p:sldLayoutId id="2147483989" r:id="rId29"/>
    <p:sldLayoutId id="214748399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27/05/2025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0"/>
    </p:custDataLst>
    <p:extLst>
      <p:ext uri="{BB962C8B-B14F-4D97-AF65-F5344CB8AC3E}">
        <p14:creationId xmlns:p14="http://schemas.microsoft.com/office/powerpoint/2010/main" val="999670452"/>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 id="2147484005" r:id="rId14"/>
    <p:sldLayoutId id="2147484006" r:id="rId15"/>
    <p:sldLayoutId id="2147484007" r:id="rId16"/>
    <p:sldLayoutId id="2147484008" r:id="rId17"/>
    <p:sldLayoutId id="2147484009" r:id="rId18"/>
    <p:sldLayoutId id="2147484010" r:id="rId19"/>
    <p:sldLayoutId id="2147484011" r:id="rId20"/>
    <p:sldLayoutId id="2147484012" r:id="rId21"/>
    <p:sldLayoutId id="2147484013" r:id="rId22"/>
    <p:sldLayoutId id="2147484014" r:id="rId23"/>
    <p:sldLayoutId id="2147484015" r:id="rId24"/>
    <p:sldLayoutId id="2147484016" r:id="rId25"/>
    <p:sldLayoutId id="2147484017" r:id="rId26"/>
    <p:sldLayoutId id="2147484018" r:id="rId27"/>
    <p:sldLayoutId id="2147484019"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5"/>
          </a:xfrm>
          <a:prstGeom prst="rect">
            <a:avLst/>
          </a:prstGeom>
        </p:spPr>
      </p:pic>
      <p:sp>
        <p:nvSpPr>
          <p:cNvPr id="2" name="Title Placeholder 1"/>
          <p:cNvSpPr>
            <a:spLocks noGrp="1"/>
          </p:cNvSpPr>
          <p:nvPr>
            <p:ph type="title"/>
          </p:nvPr>
        </p:nvSpPr>
        <p:spPr>
          <a:xfrm>
            <a:off x="371477"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3"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BA435CD6-AC1A-48F4-9A33-6BC45A388324}" type="datetimeFigureOut">
              <a:rPr lang="en-GB" smtClean="0"/>
              <a:t>27/05/2025</a:t>
            </a:fld>
            <a:endParaRPr lang="en-GB"/>
          </a:p>
        </p:txBody>
      </p:sp>
      <p:sp>
        <p:nvSpPr>
          <p:cNvPr id="5" name="Footer Placeholder 4"/>
          <p:cNvSpPr>
            <a:spLocks noGrp="1"/>
          </p:cNvSpPr>
          <p:nvPr>
            <p:ph type="ftr" sz="quarter" idx="3"/>
          </p:nvPr>
        </p:nvSpPr>
        <p:spPr>
          <a:xfrm>
            <a:off x="792481"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6"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67ED36E-508C-41A7-BF74-999E767EAA9E}" type="slidenum">
              <a:rPr lang="en-GB" smtClean="0"/>
              <a:t>‹#›</a:t>
            </a:fld>
            <a:endParaRPr lang="en-GB"/>
          </a:p>
        </p:txBody>
      </p:sp>
      <p:sp>
        <p:nvSpPr>
          <p:cNvPr id="11" name="Text Placeholder 10"/>
          <p:cNvSpPr>
            <a:spLocks noGrp="1"/>
          </p:cNvSpPr>
          <p:nvPr>
            <p:ph type="body" idx="1"/>
          </p:nvPr>
        </p:nvSpPr>
        <p:spPr>
          <a:xfrm>
            <a:off x="377758" y="1614208"/>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2118186591"/>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 id="2147484038" r:id="rId18"/>
    <p:sldLayoutId id="2147484039" r:id="rId19"/>
    <p:sldLayoutId id="2147484040" r:id="rId20"/>
    <p:sldLayoutId id="2147484041" r:id="rId21"/>
    <p:sldLayoutId id="2147484042" r:id="rId22"/>
    <p:sldLayoutId id="2147484043" r:id="rId23"/>
    <p:sldLayoutId id="2147484044" r:id="rId24"/>
    <p:sldLayoutId id="2147484045" r:id="rId25"/>
    <p:sldLayoutId id="2147484046" r:id="rId26"/>
    <p:sldLayoutId id="2147484047" r:id="rId27"/>
    <p:sldLayoutId id="2147484048" r:id="rId28"/>
    <p:sldLayoutId id="2147484049" r:id="rId29"/>
    <p:sldLayoutId id="214748405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377"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0" indent="-225420"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tabLst>
          <a:tab pos="447663" algn="l"/>
        </a:tabLst>
        <a:defRPr sz="1400" kern="1200">
          <a:solidFill>
            <a:schemeClr val="bg2"/>
          </a:solidFill>
          <a:latin typeface="+mn-lt"/>
          <a:ea typeface="+mn-ea"/>
          <a:cs typeface="+mn-cs"/>
        </a:defRPr>
      </a:lvl3pPr>
      <a:lvl4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2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24.xml"/><Relationship Id="rId5" Type="http://schemas.openxmlformats.org/officeDocument/2006/relationships/image" Target="../media/image4.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chart" Target="../charts/chart10.xml"/><Relationship Id="rId13" Type="http://schemas.openxmlformats.org/officeDocument/2006/relationships/chart" Target="../charts/chart15.xml"/><Relationship Id="rId3" Type="http://schemas.openxmlformats.org/officeDocument/2006/relationships/notesSlide" Target="../notesSlides/notesSlide17.xml"/><Relationship Id="rId7" Type="http://schemas.openxmlformats.org/officeDocument/2006/relationships/chart" Target="../charts/chart9.xml"/><Relationship Id="rId12" Type="http://schemas.openxmlformats.org/officeDocument/2006/relationships/chart" Target="../charts/chart14.xml"/><Relationship Id="rId17" Type="http://schemas.openxmlformats.org/officeDocument/2006/relationships/image" Target="../media/image40.png"/><Relationship Id="rId2" Type="http://schemas.openxmlformats.org/officeDocument/2006/relationships/slideLayout" Target="../slideLayouts/slideLayout3.xml"/><Relationship Id="rId16" Type="http://schemas.openxmlformats.org/officeDocument/2006/relationships/image" Target="../media/image39.png"/><Relationship Id="rId1" Type="http://schemas.openxmlformats.org/officeDocument/2006/relationships/tags" Target="../tags/tag125.xml"/><Relationship Id="rId6" Type="http://schemas.openxmlformats.org/officeDocument/2006/relationships/chart" Target="../charts/chart8.xml"/><Relationship Id="rId11" Type="http://schemas.openxmlformats.org/officeDocument/2006/relationships/chart" Target="../charts/chart13.xml"/><Relationship Id="rId5" Type="http://schemas.openxmlformats.org/officeDocument/2006/relationships/chart" Target="../charts/chart7.xml"/><Relationship Id="rId15" Type="http://schemas.openxmlformats.org/officeDocument/2006/relationships/image" Target="../media/image38.png"/><Relationship Id="rId10" Type="http://schemas.openxmlformats.org/officeDocument/2006/relationships/chart" Target="../charts/chart12.xml"/><Relationship Id="rId4" Type="http://schemas.openxmlformats.org/officeDocument/2006/relationships/chart" Target="../charts/chart6.xml"/><Relationship Id="rId9" Type="http://schemas.openxmlformats.org/officeDocument/2006/relationships/chart" Target="../charts/chart11.xml"/><Relationship Id="rId14" Type="http://schemas.openxmlformats.org/officeDocument/2006/relationships/chart" Target="../charts/char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jpe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26.xml"/><Relationship Id="rId5" Type="http://schemas.openxmlformats.org/officeDocument/2006/relationships/image" Target="../media/image4.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5.xml"/><Relationship Id="rId1" Type="http://schemas.openxmlformats.org/officeDocument/2006/relationships/slideLayout" Target="../slideLayouts/slideLayout90.xml"/><Relationship Id="rId4" Type="http://schemas.openxmlformats.org/officeDocument/2006/relationships/chart" Target="../charts/chart2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27.xml"/><Relationship Id="rId5" Type="http://schemas.openxmlformats.org/officeDocument/2006/relationships/image" Target="../media/image4.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7.xml"/><Relationship Id="rId1" Type="http://schemas.openxmlformats.org/officeDocument/2006/relationships/tags" Target="../tags/tag128.xml"/><Relationship Id="rId5" Type="http://schemas.openxmlformats.org/officeDocument/2006/relationships/image" Target="../media/image4.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1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130.xml"/><Relationship Id="rId4" Type="http://schemas.openxmlformats.org/officeDocument/2006/relationships/chart" Target="../charts/chart21.xml"/></Relationships>
</file>

<file path=ppt/slides/_rels/slide3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7.xml"/><Relationship Id="rId1" Type="http://schemas.openxmlformats.org/officeDocument/2006/relationships/tags" Target="../tags/tag131.xml"/><Relationship Id="rId5" Type="http://schemas.openxmlformats.org/officeDocument/2006/relationships/image" Target="../media/image4.png"/><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32.xml"/><Relationship Id="rId5" Type="http://schemas.openxmlformats.org/officeDocument/2006/relationships/image" Target="../media/image4.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22.xm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133.xml"/><Relationship Id="rId5" Type="http://schemas.openxmlformats.org/officeDocument/2006/relationships/image" Target="../media/image4.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7.xml"/><Relationship Id="rId1" Type="http://schemas.openxmlformats.org/officeDocument/2006/relationships/tags" Target="../tags/tag134.xml"/><Relationship Id="rId6" Type="http://schemas.microsoft.com/office/2007/relationships/hdphoto" Target="../media/hdphoto1.wdp"/><Relationship Id="rId5" Type="http://schemas.openxmlformats.org/officeDocument/2006/relationships/image" Target="../media/image72.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9.xml"/><Relationship Id="rId1" Type="http://schemas.openxmlformats.org/officeDocument/2006/relationships/tags" Target="../tags/tag135.xml"/><Relationship Id="rId5" Type="http://schemas.openxmlformats.org/officeDocument/2006/relationships/image" Target="../media/image4.png"/><Relationship Id="rId4" Type="http://schemas.openxmlformats.org/officeDocument/2006/relationships/image" Target="../media/image7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23.xml"/><Relationship Id="rId5" Type="http://schemas.openxmlformats.org/officeDocument/2006/relationships/image" Target="../media/image4.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ky, outdoor, day&#10;&#10;Description automatically generated">
            <a:extLst>
              <a:ext uri="{FF2B5EF4-FFF2-40B4-BE49-F238E27FC236}">
                <a16:creationId xmlns:a16="http://schemas.microsoft.com/office/drawing/2014/main" id="{367C9A7F-3656-E268-40A0-04E48955F951}"/>
              </a:ext>
            </a:extLst>
          </p:cNvPr>
          <p:cNvPicPr>
            <a:picLocks noChangeAspect="1"/>
          </p:cNvPicPr>
          <p:nvPr/>
        </p:nvPicPr>
        <p:blipFill rotWithShape="1">
          <a:blip r:embed="rId4">
            <a:extLst>
              <a:ext uri="{28A0092B-C50C-407E-A947-70E740481C1C}">
                <a14:useLocalDpi xmlns:a14="http://schemas.microsoft.com/office/drawing/2010/main" val="0"/>
              </a:ext>
            </a:extLst>
          </a:blip>
          <a:srcRect t="3077" b="12549"/>
          <a:stretch/>
        </p:blipFill>
        <p:spPr>
          <a:xfrm>
            <a:off x="1" y="1"/>
            <a:ext cx="12191999" cy="6858000"/>
          </a:xfrm>
          <a:prstGeom prst="rect">
            <a:avLst/>
          </a:prstGeom>
        </p:spPr>
      </p:pic>
      <p:sp>
        <p:nvSpPr>
          <p:cNvPr id="5" name="Rectangle 4">
            <a:extLst>
              <a:ext uri="{FF2B5EF4-FFF2-40B4-BE49-F238E27FC236}">
                <a16:creationId xmlns:a16="http://schemas.microsoft.com/office/drawing/2014/main" id="{A8E8F49B-3655-C3F2-4275-E21C1EE1E944}"/>
              </a:ext>
            </a:extLst>
          </p:cNvPr>
          <p:cNvSpPr/>
          <p:nvPr/>
        </p:nvSpPr>
        <p:spPr>
          <a:xfrm>
            <a:off x="0" y="0"/>
            <a:ext cx="12192000" cy="6857321"/>
          </a:xfrm>
          <a:prstGeom prst="rect">
            <a:avLst/>
          </a:prstGeom>
          <a:gradFill flip="none" rotWithShape="1">
            <a:gsLst>
              <a:gs pos="21000">
                <a:srgbClr val="000000">
                  <a:alpha val="50000"/>
                </a:srgbClr>
              </a:gs>
              <a:gs pos="55000">
                <a:schemeClr val="bg1">
                  <a:lumMod val="22000"/>
                  <a:alpha val="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6" name="Title 5">
            <a:extLst>
              <a:ext uri="{FF2B5EF4-FFF2-40B4-BE49-F238E27FC236}">
                <a16:creationId xmlns:a16="http://schemas.microsoft.com/office/drawing/2014/main" id="{0C88EDC3-9F51-4739-ACDB-A60D61C81335}"/>
              </a:ext>
            </a:extLst>
          </p:cNvPr>
          <p:cNvSpPr>
            <a:spLocks noGrp="1"/>
          </p:cNvSpPr>
          <p:nvPr>
            <p:ph type="ctrTitle"/>
          </p:nvPr>
        </p:nvSpPr>
        <p:spPr>
          <a:xfrm>
            <a:off x="358588" y="1292694"/>
            <a:ext cx="4556312" cy="2411176"/>
          </a:xfrm>
        </p:spPr>
        <p:txBody>
          <a:bodyPr>
            <a:normAutofit fontScale="90000"/>
          </a:bodyPr>
          <a:lstStyle/>
          <a:p>
            <a:r>
              <a:rPr lang="en-GB" dirty="0"/>
              <a:t>TV advertising’s ultimate nickable charts</a:t>
            </a:r>
            <a:br>
              <a:rPr lang="en-GB" dirty="0">
                <a:solidFill>
                  <a:srgbClr val="FFC000"/>
                </a:solidFill>
              </a:rPr>
            </a:br>
            <a:r>
              <a:rPr lang="en-GB" sz="2800" dirty="0">
                <a:solidFill>
                  <a:srgbClr val="FFCD00"/>
                </a:solidFill>
              </a:rPr>
              <a:t>What every marketer </a:t>
            </a:r>
            <a:br>
              <a:rPr lang="en-GB" sz="2800" dirty="0">
                <a:solidFill>
                  <a:srgbClr val="FFCD00"/>
                </a:solidFill>
              </a:rPr>
            </a:br>
            <a:r>
              <a:rPr lang="en-GB" sz="2800" dirty="0">
                <a:solidFill>
                  <a:srgbClr val="FFCD00"/>
                </a:solidFill>
              </a:rPr>
              <a:t>should know</a:t>
            </a:r>
            <a:endParaRPr lang="en-GB" dirty="0">
              <a:solidFill>
                <a:srgbClr val="FFCD00"/>
              </a:solidFill>
            </a:endParaRPr>
          </a:p>
        </p:txBody>
      </p:sp>
      <p:sp>
        <p:nvSpPr>
          <p:cNvPr id="8" name="Text Placeholder 7">
            <a:extLst>
              <a:ext uri="{FF2B5EF4-FFF2-40B4-BE49-F238E27FC236}">
                <a16:creationId xmlns:a16="http://schemas.microsoft.com/office/drawing/2014/main" id="{9596DC26-706B-43A2-A306-BFFD6357F70C}"/>
              </a:ext>
            </a:extLst>
          </p:cNvPr>
          <p:cNvSpPr>
            <a:spLocks noGrp="1"/>
          </p:cNvSpPr>
          <p:nvPr>
            <p:ph type="body" sz="quarter" idx="15"/>
          </p:nvPr>
        </p:nvSpPr>
        <p:spPr>
          <a:xfrm>
            <a:off x="546618" y="571616"/>
            <a:ext cx="2861599" cy="352613"/>
          </a:xfrm>
        </p:spPr>
        <p:txBody>
          <a:bodyPr>
            <a:normAutofit/>
          </a:bodyPr>
          <a:lstStyle/>
          <a:p>
            <a:r>
              <a:rPr lang="en-GB" dirty="0"/>
              <a:t>UPDATED  </a:t>
            </a:r>
            <a:r>
              <a:rPr lang="en-GB" b="0" dirty="0"/>
              <a:t>MAY 2025</a:t>
            </a:r>
            <a:endParaRPr lang="en-GB" dirty="0"/>
          </a:p>
        </p:txBody>
      </p:sp>
      <p:pic>
        <p:nvPicPr>
          <p:cNvPr id="11" name="Picture 10">
            <a:extLst>
              <a:ext uri="{FF2B5EF4-FFF2-40B4-BE49-F238E27FC236}">
                <a16:creationId xmlns:a16="http://schemas.microsoft.com/office/drawing/2014/main" id="{121CA413-23DC-4009-B07B-0756F0147C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13" name="Freeform 8">
            <a:extLst>
              <a:ext uri="{FF2B5EF4-FFF2-40B4-BE49-F238E27FC236}">
                <a16:creationId xmlns:a16="http://schemas.microsoft.com/office/drawing/2014/main" id="{ACDD589E-BA50-42F1-9EF6-5A8BC9ABD632}"/>
              </a:ext>
            </a:extLst>
          </p:cNvPr>
          <p:cNvSpPr>
            <a:spLocks/>
          </p:cNvSpPr>
          <p:nvPr/>
        </p:nvSpPr>
        <p:spPr bwMode="auto">
          <a:xfrm>
            <a:off x="457325" y="423925"/>
            <a:ext cx="305046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18798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8851B-D6A4-405C-BF03-95FDE4D34981}"/>
              </a:ext>
            </a:extLst>
          </p:cNvPr>
          <p:cNvSpPr>
            <a:spLocks noGrp="1"/>
          </p:cNvSpPr>
          <p:nvPr>
            <p:ph type="title"/>
          </p:nvPr>
        </p:nvSpPr>
        <p:spPr/>
        <p:txBody>
          <a:bodyPr/>
          <a:lstStyle/>
          <a:p>
            <a:r>
              <a:rPr lang="en-US" dirty="0"/>
              <a:t>BVOD accounts for 29% of 16-34s broadcaster TV viewing</a:t>
            </a:r>
            <a:endParaRPr lang="en-GB" dirty="0"/>
          </a:p>
        </p:txBody>
      </p:sp>
      <p:sp>
        <p:nvSpPr>
          <p:cNvPr id="3" name="Text Placeholder 2">
            <a:extLst>
              <a:ext uri="{FF2B5EF4-FFF2-40B4-BE49-F238E27FC236}">
                <a16:creationId xmlns:a16="http://schemas.microsoft.com/office/drawing/2014/main" id="{A91BE4F6-25A2-464F-8E48-88F285575764}"/>
              </a:ext>
            </a:extLst>
          </p:cNvPr>
          <p:cNvSpPr>
            <a:spLocks noGrp="1"/>
          </p:cNvSpPr>
          <p:nvPr>
            <p:ph type="body" sz="quarter" idx="15"/>
          </p:nvPr>
        </p:nvSpPr>
        <p:spPr>
          <a:xfrm>
            <a:off x="378000" y="5364000"/>
            <a:ext cx="11334817" cy="304800"/>
          </a:xfrm>
        </p:spPr>
        <p:txBody>
          <a:bodyPr/>
          <a:lstStyle/>
          <a:p>
            <a:r>
              <a:rPr lang="en-GB"/>
              <a:t>Source: 2024, Barb</a:t>
            </a:r>
          </a:p>
          <a:p>
            <a:endParaRPr lang="en-GB"/>
          </a:p>
        </p:txBody>
      </p:sp>
      <p:grpSp>
        <p:nvGrpSpPr>
          <p:cNvPr id="31" name="Group 30">
            <a:extLst>
              <a:ext uri="{FF2B5EF4-FFF2-40B4-BE49-F238E27FC236}">
                <a16:creationId xmlns:a16="http://schemas.microsoft.com/office/drawing/2014/main" id="{9854DA8F-AC57-4A16-ADF6-24764564B795}"/>
              </a:ext>
            </a:extLst>
          </p:cNvPr>
          <p:cNvGrpSpPr/>
          <p:nvPr/>
        </p:nvGrpSpPr>
        <p:grpSpPr>
          <a:xfrm>
            <a:off x="1968500" y="1283334"/>
            <a:ext cx="8781016" cy="3553807"/>
            <a:chOff x="714375" y="1028699"/>
            <a:chExt cx="8781016" cy="3553807"/>
          </a:xfrm>
        </p:grpSpPr>
        <p:graphicFrame>
          <p:nvGraphicFramePr>
            <p:cNvPr id="24" name="Chart 23">
              <a:extLst>
                <a:ext uri="{FF2B5EF4-FFF2-40B4-BE49-F238E27FC236}">
                  <a16:creationId xmlns:a16="http://schemas.microsoft.com/office/drawing/2014/main" id="{26C28FE3-1E95-46FA-96D9-CA4ACEC1A075}"/>
                </a:ext>
              </a:extLst>
            </p:cNvPr>
            <p:cNvGraphicFramePr/>
            <p:nvPr/>
          </p:nvGraphicFramePr>
          <p:xfrm>
            <a:off x="714375" y="1028701"/>
            <a:ext cx="4233309" cy="35220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a:extLst>
                <a:ext uri="{FF2B5EF4-FFF2-40B4-BE49-F238E27FC236}">
                  <a16:creationId xmlns:a16="http://schemas.microsoft.com/office/drawing/2014/main" id="{3C89EA00-401F-46A5-B68C-2B136544E1FE}"/>
                </a:ext>
              </a:extLst>
            </p:cNvPr>
            <p:cNvGraphicFramePr/>
            <p:nvPr/>
          </p:nvGraphicFramePr>
          <p:xfrm>
            <a:off x="5038726" y="1028699"/>
            <a:ext cx="4456665" cy="3522036"/>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a:extLst>
                <a:ext uri="{FF2B5EF4-FFF2-40B4-BE49-F238E27FC236}">
                  <a16:creationId xmlns:a16="http://schemas.microsoft.com/office/drawing/2014/main" id="{09EC1653-A99A-4CE8-9174-3810924690B0}"/>
                </a:ext>
              </a:extLst>
            </p:cNvPr>
            <p:cNvSpPr txBox="1"/>
            <p:nvPr/>
          </p:nvSpPr>
          <p:spPr>
            <a:xfrm>
              <a:off x="1450014" y="4243952"/>
              <a:ext cx="15948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D4D4D"/>
                  </a:solidFill>
                  <a:effectLst/>
                  <a:uLnTx/>
                  <a:uFillTx/>
                  <a:latin typeface="Arial"/>
                  <a:ea typeface="+mn-ea"/>
                  <a:cs typeface="+mn-cs"/>
                </a:rPr>
                <a:t>2 hrs 36 mins</a:t>
              </a:r>
            </a:p>
          </p:txBody>
        </p:sp>
        <p:sp>
          <p:nvSpPr>
            <p:cNvPr id="28" name="TextBox 27">
              <a:extLst>
                <a:ext uri="{FF2B5EF4-FFF2-40B4-BE49-F238E27FC236}">
                  <a16:creationId xmlns:a16="http://schemas.microsoft.com/office/drawing/2014/main" id="{E873AF99-EC2A-4A0B-A7FC-1AD1F3BE64FB}"/>
                </a:ext>
              </a:extLst>
            </p:cNvPr>
            <p:cNvSpPr txBox="1"/>
            <p:nvPr/>
          </p:nvSpPr>
          <p:spPr>
            <a:xfrm>
              <a:off x="5789783" y="4243952"/>
              <a:ext cx="15948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D4D4D"/>
                  </a:solidFill>
                  <a:effectLst/>
                  <a:uLnTx/>
                  <a:uFillTx/>
                  <a:latin typeface="Arial"/>
                  <a:ea typeface="+mn-ea"/>
                  <a:cs typeface="+mn-cs"/>
                </a:rPr>
                <a:t>59 mins</a:t>
              </a:r>
            </a:p>
          </p:txBody>
        </p:sp>
        <p:sp>
          <p:nvSpPr>
            <p:cNvPr id="29" name="TextBox 28">
              <a:extLst>
                <a:ext uri="{FF2B5EF4-FFF2-40B4-BE49-F238E27FC236}">
                  <a16:creationId xmlns:a16="http://schemas.microsoft.com/office/drawing/2014/main" id="{65ED99D4-CDE6-4C25-A898-381CB37D81F5}"/>
                </a:ext>
              </a:extLst>
            </p:cNvPr>
            <p:cNvSpPr txBox="1"/>
            <p:nvPr/>
          </p:nvSpPr>
          <p:spPr>
            <a:xfrm>
              <a:off x="1707929" y="2674548"/>
              <a:ext cx="9815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rPr>
                <a:t>Inds</a:t>
              </a:r>
            </a:p>
          </p:txBody>
        </p:sp>
        <p:sp>
          <p:nvSpPr>
            <p:cNvPr id="30" name="TextBox 29">
              <a:extLst>
                <a:ext uri="{FF2B5EF4-FFF2-40B4-BE49-F238E27FC236}">
                  <a16:creationId xmlns:a16="http://schemas.microsoft.com/office/drawing/2014/main" id="{D6207C1F-99D3-4F02-B0FA-B2B81ECDFB12}"/>
                </a:ext>
              </a:extLst>
            </p:cNvPr>
            <p:cNvSpPr txBox="1"/>
            <p:nvPr/>
          </p:nvSpPr>
          <p:spPr>
            <a:xfrm>
              <a:off x="6122024" y="2673799"/>
              <a:ext cx="85725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16-34</a:t>
              </a:r>
            </a:p>
          </p:txBody>
        </p:sp>
      </p:grpSp>
    </p:spTree>
    <p:extLst>
      <p:ext uri="{BB962C8B-B14F-4D97-AF65-F5344CB8AC3E}">
        <p14:creationId xmlns:p14="http://schemas.microsoft.com/office/powerpoint/2010/main" val="2480157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There are 8 need states which drive video viewing</a:t>
            </a:r>
          </a:p>
        </p:txBody>
      </p:sp>
      <p:grpSp>
        <p:nvGrpSpPr>
          <p:cNvPr id="3" name="Group 2">
            <a:extLst>
              <a:ext uri="{FF2B5EF4-FFF2-40B4-BE49-F238E27FC236}">
                <a16:creationId xmlns:a16="http://schemas.microsoft.com/office/drawing/2014/main" id="{63386479-D803-4E16-8CA5-1513DC30076D}"/>
              </a:ext>
            </a:extLst>
          </p:cNvPr>
          <p:cNvGrpSpPr/>
          <p:nvPr/>
        </p:nvGrpSpPr>
        <p:grpSpPr>
          <a:xfrm>
            <a:off x="3199907" y="1277020"/>
            <a:ext cx="5368387" cy="3704140"/>
            <a:chOff x="3264393" y="1905842"/>
            <a:chExt cx="5733612" cy="4003371"/>
          </a:xfrm>
        </p:grpSpPr>
        <p:grpSp>
          <p:nvGrpSpPr>
            <p:cNvPr id="12" name="Group 11"/>
            <p:cNvGrpSpPr/>
            <p:nvPr/>
          </p:nvGrpSpPr>
          <p:grpSpPr>
            <a:xfrm>
              <a:off x="4121051" y="1905842"/>
              <a:ext cx="3922001" cy="3922001"/>
              <a:chOff x="3484607" y="2063372"/>
              <a:chExt cx="3922001" cy="3922001"/>
            </a:xfrm>
          </p:grpSpPr>
          <p:sp>
            <p:nvSpPr>
              <p:cNvPr id="31" name="Pie 30"/>
              <p:cNvSpPr>
                <a:spLocks noChangeAspect="1"/>
              </p:cNvSpPr>
              <p:nvPr/>
            </p:nvSpPr>
            <p:spPr>
              <a:xfrm rot="6765127">
                <a:off x="3906767" y="2485532"/>
                <a:ext cx="3077680" cy="3077680"/>
              </a:xfrm>
              <a:prstGeom prst="pie">
                <a:avLst>
                  <a:gd name="adj1" fmla="val 13499731"/>
                  <a:gd name="adj2" fmla="val 16200000"/>
                </a:avLst>
              </a:prstGeom>
              <a:solidFill>
                <a:srgbClr val="E1051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2" name="Pie 31"/>
              <p:cNvSpPr>
                <a:spLocks noChangeAspect="1"/>
              </p:cNvSpPr>
              <p:nvPr/>
            </p:nvSpPr>
            <p:spPr>
              <a:xfrm rot="15765240">
                <a:off x="3811440" y="2390205"/>
                <a:ext cx="3268334" cy="3268334"/>
              </a:xfrm>
              <a:prstGeom prst="pie">
                <a:avLst>
                  <a:gd name="adj1" fmla="val 13499731"/>
                  <a:gd name="adj2" fmla="val 16200000"/>
                </a:avLst>
              </a:prstGeom>
              <a:solidFill>
                <a:srgbClr val="3C2D8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4" name="Pie 33"/>
              <p:cNvSpPr>
                <a:spLocks noChangeAspect="1"/>
              </p:cNvSpPr>
              <p:nvPr/>
            </p:nvSpPr>
            <p:spPr>
              <a:xfrm rot="17506674">
                <a:off x="4900885" y="3479650"/>
                <a:ext cx="1089444" cy="1089444"/>
              </a:xfrm>
              <a:prstGeom prst="pie">
                <a:avLst>
                  <a:gd name="adj1" fmla="val 13499731"/>
                  <a:gd name="adj2" fmla="val 16200000"/>
                </a:avLst>
              </a:prstGeom>
              <a:solidFill>
                <a:srgbClr val="0069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5" name="Pie 34"/>
              <p:cNvSpPr>
                <a:spLocks noChangeAspect="1"/>
              </p:cNvSpPr>
              <p:nvPr/>
            </p:nvSpPr>
            <p:spPr>
              <a:xfrm rot="13494486">
                <a:off x="3484607" y="2063372"/>
                <a:ext cx="3922001" cy="3922001"/>
              </a:xfrm>
              <a:prstGeom prst="pie">
                <a:avLst>
                  <a:gd name="adj1" fmla="val 13499731"/>
                  <a:gd name="adj2" fmla="val 16200000"/>
                </a:avLst>
              </a:prstGeom>
              <a:solidFill>
                <a:srgbClr val="F0730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7" name="Pie 36"/>
              <p:cNvSpPr>
                <a:spLocks noChangeAspect="1"/>
              </p:cNvSpPr>
              <p:nvPr/>
            </p:nvSpPr>
            <p:spPr>
              <a:xfrm rot="19841772">
                <a:off x="4288072" y="2866837"/>
                <a:ext cx="2315070" cy="2315070"/>
              </a:xfrm>
              <a:prstGeom prst="pie">
                <a:avLst>
                  <a:gd name="adj1" fmla="val 13499731"/>
                  <a:gd name="adj2" fmla="val 16200000"/>
                </a:avLst>
              </a:prstGeom>
              <a:solidFill>
                <a:srgbClr val="00A03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Pie 35"/>
              <p:cNvSpPr>
                <a:spLocks noChangeAspect="1"/>
              </p:cNvSpPr>
              <p:nvPr/>
            </p:nvSpPr>
            <p:spPr>
              <a:xfrm>
                <a:off x="4424253" y="3003018"/>
                <a:ext cx="2042709" cy="2042709"/>
              </a:xfrm>
              <a:prstGeom prst="pie">
                <a:avLst>
                  <a:gd name="adj1" fmla="val 13499731"/>
                  <a:gd name="adj2" fmla="val 16200000"/>
                </a:avLst>
              </a:prstGeom>
              <a:solidFill>
                <a:srgbClr val="00A5D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Pie 37"/>
              <p:cNvSpPr>
                <a:spLocks noChangeAspect="1"/>
              </p:cNvSpPr>
              <p:nvPr/>
            </p:nvSpPr>
            <p:spPr>
              <a:xfrm rot="4780936">
                <a:off x="4111037" y="2689802"/>
                <a:ext cx="2669140" cy="2669140"/>
              </a:xfrm>
              <a:prstGeom prst="pie">
                <a:avLst>
                  <a:gd name="adj1" fmla="val 13499731"/>
                  <a:gd name="adj2" fmla="val 16200000"/>
                </a:avLst>
              </a:prstGeom>
              <a:solidFill>
                <a:srgbClr val="87BE2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3" name="Pie 32"/>
              <p:cNvSpPr>
                <a:spLocks noChangeAspect="1"/>
              </p:cNvSpPr>
              <p:nvPr/>
            </p:nvSpPr>
            <p:spPr>
              <a:xfrm rot="2699023">
                <a:off x="4233600" y="2812365"/>
                <a:ext cx="2424015" cy="2424015"/>
              </a:xfrm>
              <a:prstGeom prst="pie">
                <a:avLst>
                  <a:gd name="adj1" fmla="val 13499731"/>
                  <a:gd name="adj2" fmla="val 16200000"/>
                </a:avLst>
              </a:prstGeom>
              <a:solidFill>
                <a:srgbClr val="FFCD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1" name="TextBox 10"/>
            <p:cNvSpPr txBox="1"/>
            <p:nvPr/>
          </p:nvSpPr>
          <p:spPr>
            <a:xfrm>
              <a:off x="7528183" y="3679232"/>
              <a:ext cx="1469822" cy="221018"/>
            </a:xfrm>
            <a:prstGeom prst="rect">
              <a:avLst/>
            </a:prstGeom>
            <a:noFill/>
          </p:spPr>
          <p:txBody>
            <a:bodyPr wrap="square" lIns="18000" tIns="18000" rIns="18000" bIns="18000" rtlCol="0">
              <a:spAutoFit/>
            </a:bodyPr>
            <a:lstStyle/>
            <a:p>
              <a:pPr algn="ctr"/>
              <a:r>
                <a:rPr lang="en-GB" sz="1200" b="1" dirty="0">
                  <a:solidFill>
                    <a:srgbClr val="E10514"/>
                  </a:solidFill>
                  <a:latin typeface="+mj-lt"/>
                </a:rPr>
                <a:t>16% COMFORT</a:t>
              </a:r>
            </a:p>
          </p:txBody>
        </p:sp>
        <p:sp>
          <p:nvSpPr>
            <p:cNvPr id="47" name="TextBox 46"/>
            <p:cNvSpPr txBox="1"/>
            <p:nvPr/>
          </p:nvSpPr>
          <p:spPr>
            <a:xfrm>
              <a:off x="6445680" y="2405219"/>
              <a:ext cx="1399332" cy="221018"/>
            </a:xfrm>
            <a:prstGeom prst="rect">
              <a:avLst/>
            </a:prstGeom>
            <a:noFill/>
          </p:spPr>
          <p:txBody>
            <a:bodyPr wrap="square" lIns="18000" tIns="18000" rIns="18000" bIns="18000" rtlCol="0">
              <a:spAutoFit/>
            </a:bodyPr>
            <a:lstStyle/>
            <a:p>
              <a:pPr algn="ctr"/>
              <a:r>
                <a:rPr lang="en-GB" sz="1200" b="1" dirty="0">
                  <a:solidFill>
                    <a:srgbClr val="FFCD00"/>
                  </a:solidFill>
                  <a:latin typeface="+mj-lt"/>
                </a:rPr>
                <a:t>10% EXPERIENCE</a:t>
              </a:r>
            </a:p>
          </p:txBody>
        </p:sp>
        <p:sp>
          <p:nvSpPr>
            <p:cNvPr id="48" name="TextBox 47"/>
            <p:cNvSpPr txBox="1"/>
            <p:nvPr/>
          </p:nvSpPr>
          <p:spPr>
            <a:xfrm>
              <a:off x="4094031" y="5657418"/>
              <a:ext cx="1399332" cy="251795"/>
            </a:xfrm>
            <a:prstGeom prst="rect">
              <a:avLst/>
            </a:prstGeom>
            <a:noFill/>
          </p:spPr>
          <p:txBody>
            <a:bodyPr wrap="square" lIns="18000" tIns="18000" rIns="18000" bIns="18000" rtlCol="0">
              <a:spAutoFit/>
            </a:bodyPr>
            <a:lstStyle/>
            <a:p>
              <a:pPr algn="ctr"/>
              <a:r>
                <a:rPr lang="en-GB" sz="1400" b="1" dirty="0">
                  <a:solidFill>
                    <a:srgbClr val="F07305"/>
                  </a:solidFill>
                  <a:latin typeface="+mj-lt"/>
                </a:rPr>
                <a:t>26% </a:t>
              </a:r>
              <a:r>
                <a:rPr lang="en-GB" sz="1200" b="1" dirty="0">
                  <a:solidFill>
                    <a:srgbClr val="F07305"/>
                  </a:solidFill>
                  <a:latin typeface="+mj-lt"/>
                </a:rPr>
                <a:t>UNWIND</a:t>
              </a:r>
              <a:endParaRPr lang="en-GB" sz="1400" b="1" dirty="0">
                <a:solidFill>
                  <a:srgbClr val="F07305"/>
                </a:solidFill>
                <a:latin typeface="+mj-lt"/>
              </a:endParaRPr>
            </a:p>
          </p:txBody>
        </p:sp>
        <p:sp>
          <p:nvSpPr>
            <p:cNvPr id="49" name="TextBox 48"/>
            <p:cNvSpPr txBox="1"/>
            <p:nvPr/>
          </p:nvSpPr>
          <p:spPr>
            <a:xfrm>
              <a:off x="4371182" y="3725255"/>
              <a:ext cx="1399332" cy="221018"/>
            </a:xfrm>
            <a:prstGeom prst="rect">
              <a:avLst/>
            </a:prstGeom>
            <a:noFill/>
          </p:spPr>
          <p:txBody>
            <a:bodyPr wrap="square" lIns="18000" tIns="18000" rIns="18000" bIns="18000" rtlCol="0">
              <a:spAutoFit/>
            </a:bodyPr>
            <a:lstStyle/>
            <a:p>
              <a:pPr algn="ctr"/>
              <a:r>
                <a:rPr lang="en-GB" sz="1200" b="1" dirty="0">
                  <a:solidFill>
                    <a:srgbClr val="0069B4"/>
                  </a:solidFill>
                  <a:latin typeface="+mj-lt"/>
                </a:rPr>
                <a:t>2% DO</a:t>
              </a:r>
            </a:p>
          </p:txBody>
        </p:sp>
        <p:sp>
          <p:nvSpPr>
            <p:cNvPr id="50" name="TextBox 49"/>
            <p:cNvSpPr txBox="1"/>
            <p:nvPr/>
          </p:nvSpPr>
          <p:spPr>
            <a:xfrm>
              <a:off x="3264393" y="4581905"/>
              <a:ext cx="1399332" cy="221018"/>
            </a:xfrm>
            <a:prstGeom prst="rect">
              <a:avLst/>
            </a:prstGeom>
            <a:noFill/>
          </p:spPr>
          <p:txBody>
            <a:bodyPr wrap="square" lIns="18000" tIns="18000" rIns="18000" bIns="18000" rtlCol="0">
              <a:spAutoFit/>
            </a:bodyPr>
            <a:lstStyle/>
            <a:p>
              <a:pPr algn="ctr"/>
              <a:r>
                <a:rPr lang="en-GB" sz="1200" b="1" dirty="0">
                  <a:solidFill>
                    <a:srgbClr val="3C2D87"/>
                  </a:solidFill>
                  <a:latin typeface="+mj-lt"/>
                </a:rPr>
                <a:t>18% DISTRACT</a:t>
              </a:r>
            </a:p>
          </p:txBody>
        </p:sp>
        <p:sp>
          <p:nvSpPr>
            <p:cNvPr id="51" name="TextBox 50"/>
            <p:cNvSpPr txBox="1"/>
            <p:nvPr/>
          </p:nvSpPr>
          <p:spPr>
            <a:xfrm>
              <a:off x="3833591" y="2942045"/>
              <a:ext cx="1399332" cy="221018"/>
            </a:xfrm>
            <a:prstGeom prst="rect">
              <a:avLst/>
            </a:prstGeom>
            <a:noFill/>
          </p:spPr>
          <p:txBody>
            <a:bodyPr wrap="square" lIns="18000" tIns="18000" rIns="18000" bIns="18000" rtlCol="0">
              <a:spAutoFit/>
            </a:bodyPr>
            <a:lstStyle/>
            <a:p>
              <a:pPr algn="ctr"/>
              <a:r>
                <a:rPr lang="en-GB" sz="1200" b="1" dirty="0">
                  <a:solidFill>
                    <a:srgbClr val="00A03C"/>
                  </a:solidFill>
                  <a:latin typeface="+mj-lt"/>
                </a:rPr>
                <a:t>9% INDULGE</a:t>
              </a:r>
            </a:p>
          </p:txBody>
        </p:sp>
        <p:sp>
          <p:nvSpPr>
            <p:cNvPr id="52" name="TextBox 51"/>
            <p:cNvSpPr txBox="1"/>
            <p:nvPr/>
          </p:nvSpPr>
          <p:spPr>
            <a:xfrm>
              <a:off x="4663633" y="2439931"/>
              <a:ext cx="1399332" cy="221018"/>
            </a:xfrm>
            <a:prstGeom prst="rect">
              <a:avLst/>
            </a:prstGeom>
            <a:noFill/>
          </p:spPr>
          <p:txBody>
            <a:bodyPr wrap="square" lIns="18000" tIns="18000" rIns="18000" bIns="18000" rtlCol="0">
              <a:spAutoFit/>
            </a:bodyPr>
            <a:lstStyle/>
            <a:p>
              <a:pPr algn="ctr"/>
              <a:r>
                <a:rPr lang="en-GB" sz="1200" b="1" dirty="0">
                  <a:solidFill>
                    <a:srgbClr val="00A5D7"/>
                  </a:solidFill>
                  <a:latin typeface="+mj-lt"/>
                </a:rPr>
                <a:t>7% ESCAPE</a:t>
              </a:r>
            </a:p>
          </p:txBody>
        </p:sp>
        <p:sp>
          <p:nvSpPr>
            <p:cNvPr id="53" name="TextBox 52"/>
            <p:cNvSpPr txBox="1"/>
            <p:nvPr/>
          </p:nvSpPr>
          <p:spPr>
            <a:xfrm>
              <a:off x="7132700" y="2929722"/>
              <a:ext cx="1399332" cy="221018"/>
            </a:xfrm>
            <a:prstGeom prst="rect">
              <a:avLst/>
            </a:prstGeom>
            <a:noFill/>
          </p:spPr>
          <p:txBody>
            <a:bodyPr wrap="square" lIns="18000" tIns="18000" rIns="18000" bIns="18000" rtlCol="0">
              <a:spAutoFit/>
            </a:bodyPr>
            <a:lstStyle/>
            <a:p>
              <a:pPr algn="ctr"/>
              <a:r>
                <a:rPr lang="en-GB" sz="1200" b="1" dirty="0">
                  <a:solidFill>
                    <a:srgbClr val="87BE23"/>
                  </a:solidFill>
                  <a:latin typeface="+mj-lt"/>
                </a:rPr>
                <a:t>12% IN TOUCH</a:t>
              </a:r>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4376" y="5141674"/>
              <a:ext cx="405659" cy="360000"/>
            </a:xfrm>
            <a:prstGeom prst="rect">
              <a:avLst/>
            </a:prstGeom>
          </p:spPr>
        </p:pic>
        <p:pic>
          <p:nvPicPr>
            <p:cNvPr id="42" name="Picture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0836" y="4278965"/>
              <a:ext cx="381073" cy="360000"/>
            </a:xfrm>
            <a:prstGeom prst="rect">
              <a:avLst/>
            </a:prstGeom>
          </p:spPr>
        </p:pic>
        <p:pic>
          <p:nvPicPr>
            <p:cNvPr id="43" name="Picture 4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1224" y="3724800"/>
              <a:ext cx="522000" cy="360000"/>
            </a:xfrm>
            <a:prstGeom prst="rect">
              <a:avLst/>
            </a:prstGeom>
          </p:spPr>
        </p:pic>
        <p:pic>
          <p:nvPicPr>
            <p:cNvPr id="44" name="Picture 4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01756" y="2872715"/>
              <a:ext cx="439303" cy="335033"/>
            </a:xfrm>
            <a:prstGeom prst="rect">
              <a:avLst/>
            </a:prstGeom>
          </p:spPr>
        </p:pic>
        <p:pic>
          <p:nvPicPr>
            <p:cNvPr id="45" name="Picture 4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93024" y="3208616"/>
              <a:ext cx="361525" cy="360000"/>
            </a:xfrm>
            <a:prstGeom prst="rect">
              <a:avLst/>
            </a:prstGeom>
          </p:spPr>
        </p:pic>
        <p:pic>
          <p:nvPicPr>
            <p:cNvPr id="46" name="Picture 4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27402" y="3178780"/>
              <a:ext cx="292987" cy="360000"/>
            </a:xfrm>
            <a:prstGeom prst="rect">
              <a:avLst/>
            </a:prstGeom>
          </p:spPr>
        </p:pic>
        <p:pic>
          <p:nvPicPr>
            <p:cNvPr id="58" name="Picture 5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60551" y="2992868"/>
              <a:ext cx="421663" cy="276817"/>
            </a:xfrm>
            <a:prstGeom prst="rect">
              <a:avLst/>
            </a:prstGeom>
          </p:spPr>
        </p:pic>
        <p:pic>
          <p:nvPicPr>
            <p:cNvPr id="59" name="Picture 5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70506" y="3785277"/>
              <a:ext cx="262882" cy="216413"/>
            </a:xfrm>
            <a:prstGeom prst="rect">
              <a:avLst/>
            </a:prstGeom>
          </p:spPr>
        </p:pic>
      </p:grpSp>
      <p:grpSp>
        <p:nvGrpSpPr>
          <p:cNvPr id="13" name="Group 12">
            <a:extLst>
              <a:ext uri="{FF2B5EF4-FFF2-40B4-BE49-F238E27FC236}">
                <a16:creationId xmlns:a16="http://schemas.microsoft.com/office/drawing/2014/main" id="{0E05FF0C-D2C6-4382-9918-5E4CE3EB5F25}"/>
              </a:ext>
            </a:extLst>
          </p:cNvPr>
          <p:cNvGrpSpPr/>
          <p:nvPr/>
        </p:nvGrpSpPr>
        <p:grpSpPr>
          <a:xfrm rot="16200000">
            <a:off x="5502206" y="1211612"/>
            <a:ext cx="854492" cy="460227"/>
            <a:chOff x="9513597" y="1946237"/>
            <a:chExt cx="1094877" cy="473743"/>
          </a:xfrm>
        </p:grpSpPr>
        <p:sp>
          <p:nvSpPr>
            <p:cNvPr id="5" name="Arrow: Right 4">
              <a:extLst>
                <a:ext uri="{FF2B5EF4-FFF2-40B4-BE49-F238E27FC236}">
                  <a16:creationId xmlns:a16="http://schemas.microsoft.com/office/drawing/2014/main" id="{5D7F0D47-96D3-467A-873D-3DB76D8DB89D}"/>
                </a:ext>
              </a:extLst>
            </p:cNvPr>
            <p:cNvSpPr/>
            <p:nvPr/>
          </p:nvSpPr>
          <p:spPr>
            <a:xfrm>
              <a:off x="9554787" y="1946237"/>
              <a:ext cx="975648"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D0A239F2-98D7-4C31-958E-FD32E07D0F46}"/>
                </a:ext>
              </a:extLst>
            </p:cNvPr>
            <p:cNvSpPr txBox="1"/>
            <p:nvPr/>
          </p:nvSpPr>
          <p:spPr>
            <a:xfrm>
              <a:off x="9513597" y="2028155"/>
              <a:ext cx="1094877" cy="276999"/>
            </a:xfrm>
            <a:prstGeom prst="rect">
              <a:avLst/>
            </a:prstGeom>
            <a:noFill/>
          </p:spPr>
          <p:txBody>
            <a:bodyPr wrap="square" rtlCol="0">
              <a:spAutoFit/>
            </a:bodyPr>
            <a:lstStyle/>
            <a:p>
              <a:pPr algn="l"/>
              <a:r>
                <a:rPr lang="en-GB" sz="1200" dirty="0">
                  <a:solidFill>
                    <a:schemeClr val="accent1"/>
                  </a:solidFill>
                </a:rPr>
                <a:t>content</a:t>
              </a:r>
            </a:p>
          </p:txBody>
        </p:sp>
      </p:grpSp>
      <p:grpSp>
        <p:nvGrpSpPr>
          <p:cNvPr id="9" name="Group 8">
            <a:extLst>
              <a:ext uri="{FF2B5EF4-FFF2-40B4-BE49-F238E27FC236}">
                <a16:creationId xmlns:a16="http://schemas.microsoft.com/office/drawing/2014/main" id="{169573F5-F89F-47DB-9633-30F485AC6E32}"/>
              </a:ext>
            </a:extLst>
          </p:cNvPr>
          <p:cNvGrpSpPr/>
          <p:nvPr/>
        </p:nvGrpSpPr>
        <p:grpSpPr>
          <a:xfrm rot="5400000">
            <a:off x="5573973" y="5077808"/>
            <a:ext cx="889673" cy="473744"/>
            <a:chOff x="9486921" y="1160810"/>
            <a:chExt cx="1102862" cy="473743"/>
          </a:xfrm>
        </p:grpSpPr>
        <p:sp>
          <p:nvSpPr>
            <p:cNvPr id="55" name="Arrow: Right 54">
              <a:extLst>
                <a:ext uri="{FF2B5EF4-FFF2-40B4-BE49-F238E27FC236}">
                  <a16:creationId xmlns:a16="http://schemas.microsoft.com/office/drawing/2014/main" id="{BBDF98F1-35EF-4077-AAB9-F3D7FDDC3EE2}"/>
                </a:ext>
              </a:extLst>
            </p:cNvPr>
            <p:cNvSpPr/>
            <p:nvPr/>
          </p:nvSpPr>
          <p:spPr>
            <a:xfrm>
              <a:off x="9546803" y="1160810"/>
              <a:ext cx="982763"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56" name="TextBox 55">
              <a:extLst>
                <a:ext uri="{FF2B5EF4-FFF2-40B4-BE49-F238E27FC236}">
                  <a16:creationId xmlns:a16="http://schemas.microsoft.com/office/drawing/2014/main" id="{7C85C57C-FC1A-4437-BE3C-9EC3CB66DCAF}"/>
                </a:ext>
              </a:extLst>
            </p:cNvPr>
            <p:cNvSpPr txBox="1"/>
            <p:nvPr/>
          </p:nvSpPr>
          <p:spPr>
            <a:xfrm>
              <a:off x="9486921" y="1260040"/>
              <a:ext cx="1102862" cy="276999"/>
            </a:xfrm>
            <a:prstGeom prst="rect">
              <a:avLst/>
            </a:prstGeom>
            <a:noFill/>
          </p:spPr>
          <p:txBody>
            <a:bodyPr wrap="square" rtlCol="0">
              <a:spAutoFit/>
            </a:bodyPr>
            <a:lstStyle/>
            <a:p>
              <a:pPr algn="l"/>
              <a:r>
                <a:rPr lang="en-GB" sz="1200" dirty="0">
                  <a:solidFill>
                    <a:schemeClr val="accent1"/>
                  </a:solidFill>
                </a:rPr>
                <a:t>context</a:t>
              </a:r>
            </a:p>
          </p:txBody>
        </p:sp>
      </p:grpSp>
      <p:grpSp>
        <p:nvGrpSpPr>
          <p:cNvPr id="14" name="Group 13">
            <a:extLst>
              <a:ext uri="{FF2B5EF4-FFF2-40B4-BE49-F238E27FC236}">
                <a16:creationId xmlns:a16="http://schemas.microsoft.com/office/drawing/2014/main" id="{D0446AB1-5B8F-4188-9735-651951836A72}"/>
              </a:ext>
            </a:extLst>
          </p:cNvPr>
          <p:cNvGrpSpPr/>
          <p:nvPr/>
        </p:nvGrpSpPr>
        <p:grpSpPr>
          <a:xfrm>
            <a:off x="7746542" y="3166786"/>
            <a:ext cx="889673" cy="473744"/>
            <a:chOff x="9514971" y="1525898"/>
            <a:chExt cx="1102861" cy="473743"/>
          </a:xfrm>
        </p:grpSpPr>
        <p:sp>
          <p:nvSpPr>
            <p:cNvPr id="60" name="Arrow: Right 59">
              <a:extLst>
                <a:ext uri="{FF2B5EF4-FFF2-40B4-BE49-F238E27FC236}">
                  <a16:creationId xmlns:a16="http://schemas.microsoft.com/office/drawing/2014/main" id="{B60C3534-3690-404D-9188-578EA60E3623}"/>
                </a:ext>
              </a:extLst>
            </p:cNvPr>
            <p:cNvSpPr/>
            <p:nvPr/>
          </p:nvSpPr>
          <p:spPr>
            <a:xfrm>
              <a:off x="9546803" y="1525898"/>
              <a:ext cx="982763"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61" name="TextBox 60">
              <a:extLst>
                <a:ext uri="{FF2B5EF4-FFF2-40B4-BE49-F238E27FC236}">
                  <a16:creationId xmlns:a16="http://schemas.microsoft.com/office/drawing/2014/main" id="{58E14E83-C398-4A2E-9078-25D9DCAF329E}"/>
                </a:ext>
              </a:extLst>
            </p:cNvPr>
            <p:cNvSpPr txBox="1"/>
            <p:nvPr/>
          </p:nvSpPr>
          <p:spPr>
            <a:xfrm>
              <a:off x="9514971" y="1623332"/>
              <a:ext cx="1102861" cy="276999"/>
            </a:xfrm>
            <a:prstGeom prst="rect">
              <a:avLst/>
            </a:prstGeom>
            <a:noFill/>
          </p:spPr>
          <p:txBody>
            <a:bodyPr wrap="square" rtlCol="0">
              <a:spAutoFit/>
            </a:bodyPr>
            <a:lstStyle/>
            <a:p>
              <a:pPr algn="l"/>
              <a:r>
                <a:rPr lang="en-GB" sz="1200" dirty="0">
                  <a:solidFill>
                    <a:schemeClr val="accent1"/>
                  </a:solidFill>
                </a:rPr>
                <a:t>social</a:t>
              </a:r>
            </a:p>
          </p:txBody>
        </p:sp>
      </p:grpSp>
      <p:grpSp>
        <p:nvGrpSpPr>
          <p:cNvPr id="15" name="Group 14">
            <a:extLst>
              <a:ext uri="{FF2B5EF4-FFF2-40B4-BE49-F238E27FC236}">
                <a16:creationId xmlns:a16="http://schemas.microsoft.com/office/drawing/2014/main" id="{CFE489FA-7D7E-429E-A113-4FC35E36DFF3}"/>
              </a:ext>
            </a:extLst>
          </p:cNvPr>
          <p:cNvGrpSpPr/>
          <p:nvPr/>
        </p:nvGrpSpPr>
        <p:grpSpPr>
          <a:xfrm>
            <a:off x="3196792" y="3156990"/>
            <a:ext cx="810352" cy="473743"/>
            <a:chOff x="2804303" y="2818711"/>
            <a:chExt cx="810352" cy="473743"/>
          </a:xfrm>
        </p:grpSpPr>
        <p:sp>
          <p:nvSpPr>
            <p:cNvPr id="63" name="Arrow: Right 62">
              <a:extLst>
                <a:ext uri="{FF2B5EF4-FFF2-40B4-BE49-F238E27FC236}">
                  <a16:creationId xmlns:a16="http://schemas.microsoft.com/office/drawing/2014/main" id="{9AF83683-8191-4681-9FDF-866F56E4E2A9}"/>
                </a:ext>
              </a:extLst>
            </p:cNvPr>
            <p:cNvSpPr/>
            <p:nvPr/>
          </p:nvSpPr>
          <p:spPr>
            <a:xfrm rot="10800000">
              <a:off x="2804303" y="2818711"/>
              <a:ext cx="778508"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D5073DE2-365C-41C8-A078-5004C016F070}"/>
                </a:ext>
              </a:extLst>
            </p:cNvPr>
            <p:cNvSpPr txBox="1"/>
            <p:nvPr/>
          </p:nvSpPr>
          <p:spPr>
            <a:xfrm>
              <a:off x="2836148" y="2914281"/>
              <a:ext cx="778507" cy="276999"/>
            </a:xfrm>
            <a:prstGeom prst="rect">
              <a:avLst/>
            </a:prstGeom>
            <a:noFill/>
          </p:spPr>
          <p:txBody>
            <a:bodyPr wrap="square" rtlCol="0">
              <a:spAutoFit/>
            </a:bodyPr>
            <a:lstStyle/>
            <a:p>
              <a:pPr algn="l"/>
              <a:r>
                <a:rPr lang="en-GB" sz="1200" dirty="0">
                  <a:solidFill>
                    <a:schemeClr val="accent1"/>
                  </a:solidFill>
                </a:rPr>
                <a:t>personal</a:t>
              </a:r>
            </a:p>
          </p:txBody>
        </p:sp>
      </p:grpSp>
      <p:sp>
        <p:nvSpPr>
          <p:cNvPr id="4" name="Text Placeholder 2">
            <a:extLst>
              <a:ext uri="{FF2B5EF4-FFF2-40B4-BE49-F238E27FC236}">
                <a16:creationId xmlns:a16="http://schemas.microsoft.com/office/drawing/2014/main" id="{6018BEC0-1784-B9DD-5FE0-BEE4A42266B8}"/>
              </a:ext>
            </a:extLst>
          </p:cNvPr>
          <p:cNvSpPr>
            <a:spLocks noGrp="1"/>
          </p:cNvSpPr>
          <p:nvPr>
            <p:ph type="body" sz="quarter" idx="15"/>
          </p:nvPr>
        </p:nvSpPr>
        <p:spPr>
          <a:xfrm>
            <a:off x="377757" y="5365115"/>
            <a:ext cx="11334817" cy="304800"/>
          </a:xfrm>
        </p:spPr>
        <p:txBody>
          <a:bodyPr/>
          <a:lstStyle/>
          <a:p>
            <a:r>
              <a:rPr lang="en-GB" dirty="0"/>
              <a:t>Source: The Age of Television, 2018, MTM/Thinkbox. </a:t>
            </a:r>
          </a:p>
        </p:txBody>
      </p:sp>
    </p:spTree>
    <p:extLst>
      <p:ext uri="{BB962C8B-B14F-4D97-AF65-F5344CB8AC3E}">
        <p14:creationId xmlns:p14="http://schemas.microsoft.com/office/powerpoint/2010/main" val="71960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DD526-DEEA-2AC5-0367-FB0DA16D71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A18D13-7540-D632-DF81-581CE5A36824}"/>
              </a:ext>
            </a:extLst>
          </p:cNvPr>
          <p:cNvSpPr>
            <a:spLocks noGrp="1"/>
          </p:cNvSpPr>
          <p:nvPr>
            <p:ph type="title"/>
          </p:nvPr>
        </p:nvSpPr>
        <p:spPr/>
        <p:txBody>
          <a:bodyPr/>
          <a:lstStyle/>
          <a:p>
            <a:r>
              <a:rPr lang="en-GB" dirty="0"/>
              <a:t>UK original content dominates the top series in 2024</a:t>
            </a:r>
          </a:p>
        </p:txBody>
      </p:sp>
      <p:sp>
        <p:nvSpPr>
          <p:cNvPr id="3" name="Text Placeholder 2">
            <a:extLst>
              <a:ext uri="{FF2B5EF4-FFF2-40B4-BE49-F238E27FC236}">
                <a16:creationId xmlns:a16="http://schemas.microsoft.com/office/drawing/2014/main" id="{4C5B9495-56C1-4A08-1984-E46DE5E747A0}"/>
              </a:ext>
            </a:extLst>
          </p:cNvPr>
          <p:cNvSpPr>
            <a:spLocks noGrp="1"/>
          </p:cNvSpPr>
          <p:nvPr>
            <p:ph type="body" sz="quarter" idx="15"/>
          </p:nvPr>
        </p:nvSpPr>
        <p:spPr>
          <a:xfrm>
            <a:off x="377758" y="5365115"/>
            <a:ext cx="7083746" cy="304800"/>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Barb, 2024, </a:t>
            </a:r>
            <a:r>
              <a:rPr lang="en-GB">
                <a:solidFill>
                  <a:srgbClr val="4D4D4D"/>
                </a:solidFill>
                <a:latin typeface="Arial"/>
              </a:rPr>
              <a:t>Individuals</a:t>
            </a:r>
            <a:r>
              <a:rPr kumimoji="0" lang="en-GB" sz="1000" b="0" i="0" u="none" strike="noStrike" kern="1200" cap="none" spc="0" normalizeH="0" baseline="0" noProof="0">
                <a:ln>
                  <a:noFill/>
                </a:ln>
                <a:solidFill>
                  <a:srgbClr val="4D4D4D"/>
                </a:solidFill>
                <a:effectLst/>
                <a:uLnTx/>
                <a:uFillTx/>
                <a:latin typeface="Arial"/>
                <a:ea typeface="+mn-ea"/>
                <a:cs typeface="+mn-cs"/>
              </a:rPr>
              <a:t>. TV set viewing.  Average audience per episode (excludes one-offs, kids, films and sports)</a:t>
            </a:r>
          </a:p>
        </p:txBody>
      </p:sp>
      <p:graphicFrame>
        <p:nvGraphicFramePr>
          <p:cNvPr id="4" name="Table 3">
            <a:extLst>
              <a:ext uri="{FF2B5EF4-FFF2-40B4-BE49-F238E27FC236}">
                <a16:creationId xmlns:a16="http://schemas.microsoft.com/office/drawing/2014/main" id="{7EE10753-3196-15A4-99BB-AC6150754DEF}"/>
              </a:ext>
            </a:extLst>
          </p:cNvPr>
          <p:cNvGraphicFramePr>
            <a:graphicFrameLocks noGrp="1"/>
          </p:cNvGraphicFramePr>
          <p:nvPr/>
        </p:nvGraphicFramePr>
        <p:xfrm>
          <a:off x="479426" y="1595762"/>
          <a:ext cx="5387971" cy="3667374"/>
        </p:xfrm>
        <a:graphic>
          <a:graphicData uri="http://schemas.openxmlformats.org/drawingml/2006/table">
            <a:tbl>
              <a:tblPr firstRow="1" bandRow="1">
                <a:tableStyleId>{5C22544A-7EE6-4342-B048-85BDC9FD1C3A}</a:tableStyleId>
              </a:tblPr>
              <a:tblGrid>
                <a:gridCol w="415701">
                  <a:extLst>
                    <a:ext uri="{9D8B030D-6E8A-4147-A177-3AD203B41FA5}">
                      <a16:colId xmlns:a16="http://schemas.microsoft.com/office/drawing/2014/main" val="1243905112"/>
                    </a:ext>
                  </a:extLst>
                </a:gridCol>
                <a:gridCol w="648440">
                  <a:extLst>
                    <a:ext uri="{9D8B030D-6E8A-4147-A177-3AD203B41FA5}">
                      <a16:colId xmlns:a16="http://schemas.microsoft.com/office/drawing/2014/main" val="426341309"/>
                    </a:ext>
                  </a:extLst>
                </a:gridCol>
                <a:gridCol w="2162105">
                  <a:extLst>
                    <a:ext uri="{9D8B030D-6E8A-4147-A177-3AD203B41FA5}">
                      <a16:colId xmlns:a16="http://schemas.microsoft.com/office/drawing/2014/main" val="4255610345"/>
                    </a:ext>
                  </a:extLst>
                </a:gridCol>
                <a:gridCol w="700717">
                  <a:extLst>
                    <a:ext uri="{9D8B030D-6E8A-4147-A177-3AD203B41FA5}">
                      <a16:colId xmlns:a16="http://schemas.microsoft.com/office/drawing/2014/main" val="803764460"/>
                    </a:ext>
                  </a:extLst>
                </a:gridCol>
                <a:gridCol w="730504">
                  <a:extLst>
                    <a:ext uri="{9D8B030D-6E8A-4147-A177-3AD203B41FA5}">
                      <a16:colId xmlns:a16="http://schemas.microsoft.com/office/drawing/2014/main" val="3169464012"/>
                    </a:ext>
                  </a:extLst>
                </a:gridCol>
                <a:gridCol w="730504">
                  <a:extLst>
                    <a:ext uri="{9D8B030D-6E8A-4147-A177-3AD203B41FA5}">
                      <a16:colId xmlns:a16="http://schemas.microsoft.com/office/drawing/2014/main" val="1399811645"/>
                    </a:ext>
                  </a:extLst>
                </a:gridCol>
              </a:tblGrid>
              <a:tr h="596254">
                <a:tc>
                  <a:txBody>
                    <a:bodyPr/>
                    <a:lstStyle/>
                    <a:p>
                      <a:pPr algn="ctr" fontAlgn="ctr"/>
                      <a:r>
                        <a:rPr lang="en-GB" sz="1050" b="1" i="0" u="none" strike="noStrike">
                          <a:solidFill>
                            <a:schemeClr val="bg1"/>
                          </a:solidFill>
                          <a:effectLst/>
                          <a:latin typeface="+mj-lt"/>
                        </a:rPr>
                        <a:t>Rank</a:t>
                      </a:r>
                    </a:p>
                  </a:txBody>
                  <a:tcPr marL="9525" marR="9525" marT="9525" marB="0" anchor="ctr"/>
                </a:tc>
                <a:tc>
                  <a:txBody>
                    <a:bodyPr/>
                    <a:lstStyle/>
                    <a:p>
                      <a:pPr algn="ctr" fontAlgn="ctr"/>
                      <a:r>
                        <a:rPr lang="en-GB" sz="1050" b="1" i="0" u="none" strike="noStrike">
                          <a:solidFill>
                            <a:schemeClr val="bg1"/>
                          </a:solidFill>
                          <a:effectLst/>
                          <a:latin typeface="+mj-lt"/>
                        </a:rPr>
                        <a:t>Channel Group</a:t>
                      </a:r>
                    </a:p>
                  </a:txBody>
                  <a:tcPr marL="9525" marR="9525" marT="9525" marB="0" anchor="ctr"/>
                </a:tc>
                <a:tc>
                  <a:txBody>
                    <a:bodyPr/>
                    <a:lstStyle/>
                    <a:p>
                      <a:pPr algn="ctr" fontAlgn="ctr"/>
                      <a:r>
                        <a:rPr lang="en-GB" sz="1050" b="1" i="0" u="none" strike="noStrike">
                          <a:solidFill>
                            <a:schemeClr val="bg1"/>
                          </a:solidFill>
                          <a:effectLst/>
                          <a:latin typeface="+mj-lt"/>
                        </a:rPr>
                        <a:t>Programme Title</a:t>
                      </a:r>
                    </a:p>
                  </a:txBody>
                  <a:tcPr marL="9525" marR="9525" marT="9525" marB="0" anchor="ctr"/>
                </a:tc>
                <a:tc>
                  <a:txBody>
                    <a:bodyPr/>
                    <a:lstStyle/>
                    <a:p>
                      <a:pPr algn="ctr" fontAlgn="ctr"/>
                      <a:r>
                        <a:rPr lang="en-GB" sz="1050" b="1" i="0" u="none" strike="noStrike">
                          <a:solidFill>
                            <a:schemeClr val="bg1"/>
                          </a:solidFill>
                          <a:effectLst/>
                          <a:latin typeface="+mj-lt"/>
                        </a:rPr>
                        <a:t>Series</a:t>
                      </a:r>
                    </a:p>
                  </a:txBody>
                  <a:tcPr marL="9525" marR="9525" marT="9525" marB="0" anchor="ctr"/>
                </a:tc>
                <a:tc>
                  <a:txBody>
                    <a:bodyPr/>
                    <a:lstStyle/>
                    <a:p>
                      <a:pPr algn="ctr" fontAlgn="ctr"/>
                      <a:r>
                        <a:rPr lang="en-GB" sz="1050" b="1" i="0" u="none" strike="noStrike" kern="1200">
                          <a:solidFill>
                            <a:schemeClr val="bg1"/>
                          </a:solidFill>
                          <a:effectLst/>
                          <a:latin typeface="+mj-lt"/>
                          <a:ea typeface="+mn-ea"/>
                          <a:cs typeface="+mn-cs"/>
                        </a:rPr>
                        <a:t>Average Audience (m)</a:t>
                      </a:r>
                    </a:p>
                  </a:txBody>
                  <a:tcPr marL="9525" marR="9525" marT="9525" marB="0" anchor="ctr"/>
                </a:tc>
                <a:tc>
                  <a:txBody>
                    <a:bodyPr/>
                    <a:lstStyle/>
                    <a:p>
                      <a:pPr algn="ctr" fontAlgn="ctr"/>
                      <a:r>
                        <a:rPr lang="en-GB" sz="1050" b="1" i="0" u="none" strike="noStrike">
                          <a:solidFill>
                            <a:schemeClr val="bg1"/>
                          </a:solidFill>
                          <a:effectLst/>
                          <a:latin typeface="+mj-lt"/>
                        </a:rPr>
                        <a:t>Origin</a:t>
                      </a:r>
                    </a:p>
                  </a:txBody>
                  <a:tcPr marL="9525" marR="9525" marT="9525" marB="0" anchor="ctr"/>
                </a:tc>
                <a:extLst>
                  <a:ext uri="{0D108BD9-81ED-4DB2-BD59-A6C34878D82A}">
                    <a16:rowId xmlns:a16="http://schemas.microsoft.com/office/drawing/2014/main" val="3880646190"/>
                  </a:ext>
                </a:extLst>
              </a:tr>
              <a:tr h="307112">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Mr Bates vs The Post Office</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14.4</a:t>
                      </a:r>
                    </a:p>
                  </a:txBody>
                  <a:tcPr marL="9525" marR="9525" marT="9525" marB="0" anchor="ctr"/>
                </a:tc>
                <a:tc>
                  <a:txBody>
                    <a:bodyPr/>
                    <a:lstStyle/>
                    <a:p>
                      <a:pPr algn="ctr" fontAlgn="ctr"/>
                      <a:r>
                        <a:rPr lang="en-GB" sz="1000" b="0" i="0" u="none" strike="noStrike">
                          <a:solidFill>
                            <a:srgbClr val="000000"/>
                          </a:solidFill>
                          <a:effectLst/>
                          <a:latin typeface="+mj-lt"/>
                        </a:rPr>
                        <a:t>UK</a:t>
                      </a:r>
                    </a:p>
                  </a:txBody>
                  <a:tcPr marL="9525" marR="9525" marT="9525" marB="0" anchor="ctr"/>
                </a:tc>
                <a:extLst>
                  <a:ext uri="{0D108BD9-81ED-4DB2-BD59-A6C34878D82A}">
                    <a16:rowId xmlns:a16="http://schemas.microsoft.com/office/drawing/2014/main" val="3658541972"/>
                  </a:ext>
                </a:extLst>
              </a:tr>
              <a:tr h="307112">
                <a:tc>
                  <a:txBody>
                    <a:bodyPr/>
                    <a:lstStyle/>
                    <a:p>
                      <a:pPr algn="ctr" fontAlgn="ctr"/>
                      <a:r>
                        <a:rPr lang="en-GB" sz="1000" b="0" i="0" u="none" strike="noStrike">
                          <a:solidFill>
                            <a:srgbClr val="000000"/>
                          </a:solidFill>
                          <a:effectLst/>
                          <a:latin typeface="+mj-lt"/>
                        </a:rPr>
                        <a:t>2</a:t>
                      </a:r>
                    </a:p>
                  </a:txBody>
                  <a:tcPr marL="9525" marR="9525" marT="9525" marB="0" anchor="ctr"/>
                </a:tc>
                <a:tc>
                  <a:txBody>
                    <a:bodyPr/>
                    <a:lstStyle/>
                    <a:p>
                      <a:pPr algn="ctr" fontAlgn="ctr"/>
                      <a:r>
                        <a:rPr lang="en-GB" sz="1000" b="0" i="0" u="none" strike="noStrike">
                          <a:solidFill>
                            <a:srgbClr val="000000"/>
                          </a:solidFill>
                          <a:effectLst/>
                          <a:latin typeface="+mj-lt"/>
                        </a:rPr>
                        <a:t>Netflix</a:t>
                      </a:r>
                    </a:p>
                  </a:txBody>
                  <a:tcPr marL="9525" marR="9525" marT="9525" marB="0" anchor="ctr"/>
                </a:tc>
                <a:tc>
                  <a:txBody>
                    <a:bodyPr/>
                    <a:lstStyle/>
                    <a:p>
                      <a:pPr algn="ctr" fontAlgn="ctr"/>
                      <a:r>
                        <a:rPr lang="en-GB" sz="1000" b="0" i="0" u="none" strike="noStrike">
                          <a:solidFill>
                            <a:srgbClr val="000000"/>
                          </a:solidFill>
                          <a:effectLst/>
                          <a:latin typeface="+mj-lt"/>
                        </a:rPr>
                        <a:t>Fool Me Once</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11.7</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2849016995"/>
                  </a:ext>
                </a:extLst>
              </a:tr>
              <a:tr h="307112">
                <a:tc>
                  <a:txBody>
                    <a:bodyPr/>
                    <a:lstStyle/>
                    <a:p>
                      <a:pPr algn="ctr" fontAlgn="ctr"/>
                      <a:r>
                        <a:rPr lang="en-GB" sz="1000" b="0" i="0" u="none" strike="noStrike">
                          <a:solidFill>
                            <a:srgbClr val="000000"/>
                          </a:solidFill>
                          <a:effectLst/>
                          <a:latin typeface="+mj-lt"/>
                        </a:rPr>
                        <a:t>3</a:t>
                      </a:r>
                    </a:p>
                  </a:txBody>
                  <a:tcPr marL="9525" marR="9525" marT="9525" marB="0" anchor="ctr"/>
                </a:tc>
                <a:tc>
                  <a:txBody>
                    <a:bodyPr/>
                    <a:lstStyle/>
                    <a:p>
                      <a:pPr algn="ctr" fontAlgn="ctr"/>
                      <a:r>
                        <a:rPr lang="en-GB" sz="1000" b="0" i="0" u="none" strike="noStrike">
                          <a:solidFill>
                            <a:srgbClr val="000000"/>
                          </a:solidFill>
                          <a:effectLst/>
                          <a:latin typeface="+mj-lt"/>
                        </a:rPr>
                        <a:t>Netflix</a:t>
                      </a:r>
                    </a:p>
                  </a:txBody>
                  <a:tcPr marL="9525" marR="9525" marT="9525" marB="0" anchor="ctr"/>
                </a:tc>
                <a:tc>
                  <a:txBody>
                    <a:bodyPr/>
                    <a:lstStyle/>
                    <a:p>
                      <a:pPr algn="ctr" fontAlgn="ctr"/>
                      <a:r>
                        <a:rPr lang="en-GB" sz="1000" b="0" i="0" u="none" strike="noStrike">
                          <a:solidFill>
                            <a:srgbClr val="000000"/>
                          </a:solidFill>
                          <a:effectLst/>
                          <a:latin typeface="+mj-lt"/>
                        </a:rPr>
                        <a:t>Baby Reindeer</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9.6</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2683553240"/>
                  </a:ext>
                </a:extLst>
              </a:tr>
              <a:tr h="307112">
                <a:tc>
                  <a:txBody>
                    <a:bodyPr/>
                    <a:lstStyle/>
                    <a:p>
                      <a:pPr algn="ctr" fontAlgn="ctr"/>
                      <a:r>
                        <a:rPr lang="en-GB" sz="1000" b="0" i="0" u="none" strike="noStrike">
                          <a:solidFill>
                            <a:srgbClr val="000000"/>
                          </a:solidFill>
                          <a:effectLst/>
                          <a:latin typeface="+mj-lt"/>
                        </a:rPr>
                        <a:t>4</a:t>
                      </a:r>
                    </a:p>
                  </a:txBody>
                  <a:tcPr marL="9525" marR="9525" marT="9525" marB="0" anchor="ctr"/>
                </a:tc>
                <a:tc>
                  <a:txBody>
                    <a:bodyPr/>
                    <a:lstStyle/>
                    <a:p>
                      <a:pPr algn="ctr" fontAlgn="ctr"/>
                      <a:r>
                        <a:rPr lang="en-GB" sz="1000" b="0" i="0" u="none" strike="noStrike">
                          <a:solidFill>
                            <a:srgbClr val="000000"/>
                          </a:solidFill>
                          <a:effectLst/>
                          <a:latin typeface="+mj-lt"/>
                        </a:rPr>
                        <a:t>Amazon</a:t>
                      </a:r>
                    </a:p>
                  </a:txBody>
                  <a:tcPr marL="9525" marR="9525" marT="9525" marB="0" anchor="ctr"/>
                </a:tc>
                <a:tc>
                  <a:txBody>
                    <a:bodyPr/>
                    <a:lstStyle/>
                    <a:p>
                      <a:pPr algn="ctr" fontAlgn="ctr"/>
                      <a:r>
                        <a:rPr lang="en-GB" sz="1000" b="0" i="0" u="none" strike="noStrike">
                          <a:solidFill>
                            <a:srgbClr val="000000"/>
                          </a:solidFill>
                          <a:effectLst/>
                          <a:latin typeface="+mj-lt"/>
                        </a:rPr>
                        <a:t>Clarkson's Farm</a:t>
                      </a:r>
                    </a:p>
                  </a:txBody>
                  <a:tcPr marL="9525" marR="9525" marT="9525" marB="0" anchor="ctr"/>
                </a:tc>
                <a:tc>
                  <a:txBody>
                    <a:bodyPr/>
                    <a:lstStyle/>
                    <a:p>
                      <a:pPr algn="ctr" fontAlgn="ctr"/>
                      <a:r>
                        <a:rPr lang="en-GB" sz="1000" b="0" i="0" u="none" strike="noStrike">
                          <a:solidFill>
                            <a:srgbClr val="000000"/>
                          </a:solidFill>
                          <a:effectLst/>
                          <a:latin typeface="+mj-lt"/>
                        </a:rPr>
                        <a:t>3</a:t>
                      </a:r>
                    </a:p>
                  </a:txBody>
                  <a:tcPr marL="9525" marR="9525" marT="9525" marB="0" anchor="ctr"/>
                </a:tc>
                <a:tc>
                  <a:txBody>
                    <a:bodyPr/>
                    <a:lstStyle/>
                    <a:p>
                      <a:pPr algn="ctr" fontAlgn="ctr"/>
                      <a:r>
                        <a:rPr lang="en-GB" sz="1000" b="0" i="0" u="none" strike="noStrike">
                          <a:solidFill>
                            <a:srgbClr val="000000"/>
                          </a:solidFill>
                          <a:effectLst/>
                          <a:latin typeface="+mj-lt"/>
                        </a:rPr>
                        <a:t>9.3</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4027536426"/>
                  </a:ext>
                </a:extLst>
              </a:tr>
              <a:tr h="307112">
                <a:tc>
                  <a:txBody>
                    <a:bodyPr/>
                    <a:lstStyle/>
                    <a:p>
                      <a:pPr algn="ctr" fontAlgn="ctr"/>
                      <a:r>
                        <a:rPr lang="en-GB" sz="1000" b="0" i="0" u="none" strike="noStrike">
                          <a:solidFill>
                            <a:srgbClr val="000000"/>
                          </a:solidFill>
                          <a:effectLst/>
                          <a:latin typeface="+mj-lt"/>
                        </a:rPr>
                        <a:t>5</a:t>
                      </a:r>
                    </a:p>
                  </a:txBody>
                  <a:tcPr marL="9525" marR="9525" marT="9525" marB="0" anchor="ctr"/>
                </a:tc>
                <a:tc>
                  <a:txBody>
                    <a:bodyPr/>
                    <a:lstStyle/>
                    <a:p>
                      <a:pPr algn="ctr" fontAlgn="ctr"/>
                      <a:r>
                        <a:rPr lang="en-GB" sz="1000" b="0" i="0" u="none" strike="noStrike">
                          <a:solidFill>
                            <a:srgbClr val="000000"/>
                          </a:solidFill>
                          <a:effectLst/>
                          <a:latin typeface="+mj-lt"/>
                        </a:rPr>
                        <a:t>Netflix</a:t>
                      </a:r>
                    </a:p>
                  </a:txBody>
                  <a:tcPr marL="9525" marR="9525" marT="9525" marB="0" anchor="ctr"/>
                </a:tc>
                <a:tc>
                  <a:txBody>
                    <a:bodyPr/>
                    <a:lstStyle/>
                    <a:p>
                      <a:pPr algn="ctr" fontAlgn="ctr"/>
                      <a:r>
                        <a:rPr lang="en-GB" sz="1000" b="0" i="0" u="none" strike="noStrike">
                          <a:solidFill>
                            <a:srgbClr val="000000"/>
                          </a:solidFill>
                          <a:effectLst/>
                          <a:latin typeface="+mj-lt"/>
                        </a:rPr>
                        <a:t>The Gentlemen</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9.0</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04969396"/>
                  </a:ext>
                </a:extLst>
              </a:tr>
              <a:tr h="307112">
                <a:tc>
                  <a:txBody>
                    <a:bodyPr/>
                    <a:lstStyle/>
                    <a:p>
                      <a:pPr algn="ctr" fontAlgn="ctr"/>
                      <a:r>
                        <a:rPr lang="en-GB" sz="1000" b="0" i="0" u="none" strike="noStrike">
                          <a:solidFill>
                            <a:srgbClr val="000000"/>
                          </a:solidFill>
                          <a:effectLst/>
                          <a:latin typeface="+mj-lt"/>
                        </a:rPr>
                        <a:t>6</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I'm a Celebrity... Get Me Out of Here!</a:t>
                      </a:r>
                    </a:p>
                  </a:txBody>
                  <a:tcPr marL="9525" marR="9525" marT="9525" marB="0" anchor="ctr"/>
                </a:tc>
                <a:tc>
                  <a:txBody>
                    <a:bodyPr/>
                    <a:lstStyle/>
                    <a:p>
                      <a:pPr algn="ctr" fontAlgn="ctr"/>
                      <a:r>
                        <a:rPr lang="en-GB" sz="1000" b="0" i="0" u="none" strike="noStrike">
                          <a:solidFill>
                            <a:srgbClr val="000000"/>
                          </a:solidFill>
                          <a:effectLst/>
                          <a:latin typeface="+mj-lt"/>
                        </a:rPr>
                        <a:t>24</a:t>
                      </a:r>
                    </a:p>
                  </a:txBody>
                  <a:tcPr marL="9525" marR="9525" marT="9525" marB="0" anchor="ctr"/>
                </a:tc>
                <a:tc>
                  <a:txBody>
                    <a:bodyPr/>
                    <a:lstStyle/>
                    <a:p>
                      <a:pPr algn="ctr" fontAlgn="ctr"/>
                      <a:r>
                        <a:rPr lang="en-GB" sz="1000" b="0" i="0" u="none" strike="noStrike">
                          <a:solidFill>
                            <a:srgbClr val="000000"/>
                          </a:solidFill>
                          <a:effectLst/>
                          <a:latin typeface="+mj-lt"/>
                        </a:rPr>
                        <a:t>8.8</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425297455"/>
                  </a:ext>
                </a:extLst>
              </a:tr>
              <a:tr h="307112">
                <a:tc>
                  <a:txBody>
                    <a:bodyPr/>
                    <a:lstStyle/>
                    <a:p>
                      <a:pPr algn="ctr" fontAlgn="ctr"/>
                      <a:r>
                        <a:rPr lang="en-GB" sz="1000" b="0" i="0" u="none" strike="noStrike">
                          <a:solidFill>
                            <a:srgbClr val="000000"/>
                          </a:solidFill>
                          <a:effectLst/>
                          <a:latin typeface="+mj-lt"/>
                        </a:rPr>
                        <a:t>7</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Vera</a:t>
                      </a:r>
                    </a:p>
                  </a:txBody>
                  <a:tcPr marL="9525" marR="9525" marT="9525" marB="0" anchor="ctr"/>
                </a:tc>
                <a:tc>
                  <a:txBody>
                    <a:bodyPr/>
                    <a:lstStyle/>
                    <a:p>
                      <a:pPr algn="ctr" fontAlgn="ctr"/>
                      <a:r>
                        <a:rPr lang="en-GB" sz="1000" b="0" i="0" u="none" strike="noStrike">
                          <a:solidFill>
                            <a:srgbClr val="000000"/>
                          </a:solidFill>
                          <a:effectLst/>
                          <a:latin typeface="+mj-lt"/>
                        </a:rPr>
                        <a:t>13</a:t>
                      </a:r>
                    </a:p>
                  </a:txBody>
                  <a:tcPr marL="9525" marR="9525" marT="9525" marB="0" anchor="ctr"/>
                </a:tc>
                <a:tc>
                  <a:txBody>
                    <a:bodyPr/>
                    <a:lstStyle/>
                    <a:p>
                      <a:pPr algn="ctr" fontAlgn="ctr"/>
                      <a:r>
                        <a:rPr lang="en-GB" sz="1000" b="0" i="0" u="none" strike="noStrike">
                          <a:solidFill>
                            <a:srgbClr val="000000"/>
                          </a:solidFill>
                          <a:effectLst/>
                          <a:latin typeface="+mj-lt"/>
                        </a:rPr>
                        <a:t>8.6</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784658869"/>
                  </a:ext>
                </a:extLst>
              </a:tr>
              <a:tr h="307112">
                <a:tc>
                  <a:txBody>
                    <a:bodyPr/>
                    <a:lstStyle/>
                    <a:p>
                      <a:pPr algn="ctr" fontAlgn="ctr"/>
                      <a:r>
                        <a:rPr lang="en-GB" sz="1000" b="0" i="0" u="none" strike="noStrike">
                          <a:solidFill>
                            <a:srgbClr val="000000"/>
                          </a:solidFill>
                          <a:effectLst/>
                          <a:latin typeface="+mj-lt"/>
                        </a:rPr>
                        <a:t>8</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Death in Paradise</a:t>
                      </a:r>
                    </a:p>
                  </a:txBody>
                  <a:tcPr marL="9525" marR="9525" marT="9525" marB="0" anchor="ctr"/>
                </a:tc>
                <a:tc>
                  <a:txBody>
                    <a:bodyPr/>
                    <a:lstStyle/>
                    <a:p>
                      <a:pPr algn="ctr" fontAlgn="ctr"/>
                      <a:r>
                        <a:rPr lang="en-GB" sz="1000" b="0" i="0" u="none" strike="noStrike">
                          <a:solidFill>
                            <a:srgbClr val="000000"/>
                          </a:solidFill>
                          <a:effectLst/>
                          <a:latin typeface="+mj-lt"/>
                        </a:rPr>
                        <a:t>13</a:t>
                      </a:r>
                    </a:p>
                  </a:txBody>
                  <a:tcPr marL="9525" marR="9525" marT="9525" marB="0" anchor="ctr"/>
                </a:tc>
                <a:tc>
                  <a:txBody>
                    <a:bodyPr/>
                    <a:lstStyle/>
                    <a:p>
                      <a:pPr algn="ctr" fontAlgn="ctr"/>
                      <a:r>
                        <a:rPr lang="en-GB" sz="1000" b="0" i="0" u="none" strike="noStrike">
                          <a:solidFill>
                            <a:srgbClr val="000000"/>
                          </a:solidFill>
                          <a:effectLst/>
                          <a:latin typeface="+mj-lt"/>
                        </a:rPr>
                        <a:t>8.6</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 / France</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664278321"/>
                  </a:ext>
                </a:extLst>
              </a:tr>
              <a:tr h="307112">
                <a:tc>
                  <a:txBody>
                    <a:bodyPr/>
                    <a:lstStyle/>
                    <a:p>
                      <a:pPr algn="ctr" fontAlgn="ctr"/>
                      <a:r>
                        <a:rPr lang="en-GB" sz="1000" b="0" i="0" u="none" strike="noStrike">
                          <a:solidFill>
                            <a:srgbClr val="000000"/>
                          </a:solidFill>
                          <a:effectLst/>
                          <a:latin typeface="+mj-lt"/>
                        </a:rPr>
                        <a:t>9</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Ludwig</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8.6</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337213795"/>
                  </a:ext>
                </a:extLst>
              </a:tr>
              <a:tr h="307112">
                <a:tc>
                  <a:txBody>
                    <a:bodyPr/>
                    <a:lstStyle/>
                    <a:p>
                      <a:pPr algn="ctr" fontAlgn="ctr"/>
                      <a:r>
                        <a:rPr lang="en-GB" sz="1000" b="0" i="0" u="none" strike="noStrike">
                          <a:solidFill>
                            <a:srgbClr val="000000"/>
                          </a:solidFill>
                          <a:effectLst/>
                          <a:latin typeface="+mj-lt"/>
                        </a:rPr>
                        <a:t>10</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Trigger Point</a:t>
                      </a:r>
                    </a:p>
                  </a:txBody>
                  <a:tcPr marL="9525" marR="9525" marT="9525" marB="0" anchor="ctr"/>
                </a:tc>
                <a:tc>
                  <a:txBody>
                    <a:bodyPr/>
                    <a:lstStyle/>
                    <a:p>
                      <a:pPr algn="ctr" fontAlgn="ctr"/>
                      <a:r>
                        <a:rPr lang="en-GB" sz="1000" b="0" i="0" u="none" strike="noStrike">
                          <a:solidFill>
                            <a:srgbClr val="000000"/>
                          </a:solidFill>
                          <a:effectLst/>
                          <a:latin typeface="+mj-lt"/>
                        </a:rPr>
                        <a:t>2</a:t>
                      </a:r>
                    </a:p>
                  </a:txBody>
                  <a:tcPr marL="9525" marR="9525" marT="9525" marB="0" anchor="ctr"/>
                </a:tc>
                <a:tc>
                  <a:txBody>
                    <a:bodyPr/>
                    <a:lstStyle/>
                    <a:p>
                      <a:pPr algn="ctr" fontAlgn="ctr"/>
                      <a:r>
                        <a:rPr lang="en-GB" sz="1000" b="0" i="0" u="none" strike="noStrike">
                          <a:solidFill>
                            <a:srgbClr val="000000"/>
                          </a:solidFill>
                          <a:effectLst/>
                          <a:latin typeface="+mj-lt"/>
                        </a:rPr>
                        <a:t>8.4</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2109770944"/>
                  </a:ext>
                </a:extLst>
              </a:tr>
            </a:tbl>
          </a:graphicData>
        </a:graphic>
      </p:graphicFrame>
      <p:graphicFrame>
        <p:nvGraphicFramePr>
          <p:cNvPr id="5" name="Table 4">
            <a:extLst>
              <a:ext uri="{FF2B5EF4-FFF2-40B4-BE49-F238E27FC236}">
                <a16:creationId xmlns:a16="http://schemas.microsoft.com/office/drawing/2014/main" id="{34A60B81-C642-C80E-DE6D-05EBED0F2DB3}"/>
              </a:ext>
            </a:extLst>
          </p:cNvPr>
          <p:cNvGraphicFramePr>
            <a:graphicFrameLocks noGrp="1"/>
          </p:cNvGraphicFramePr>
          <p:nvPr/>
        </p:nvGraphicFramePr>
        <p:xfrm>
          <a:off x="6324605" y="1595760"/>
          <a:ext cx="5280018" cy="3667374"/>
        </p:xfrm>
        <a:graphic>
          <a:graphicData uri="http://schemas.openxmlformats.org/drawingml/2006/table">
            <a:tbl>
              <a:tblPr firstRow="1" bandRow="1">
                <a:tableStyleId>{5C22544A-7EE6-4342-B048-85BDC9FD1C3A}</a:tableStyleId>
              </a:tblPr>
              <a:tblGrid>
                <a:gridCol w="407372">
                  <a:extLst>
                    <a:ext uri="{9D8B030D-6E8A-4147-A177-3AD203B41FA5}">
                      <a16:colId xmlns:a16="http://schemas.microsoft.com/office/drawing/2014/main" val="1243905112"/>
                    </a:ext>
                  </a:extLst>
                </a:gridCol>
                <a:gridCol w="707048">
                  <a:extLst>
                    <a:ext uri="{9D8B030D-6E8A-4147-A177-3AD203B41FA5}">
                      <a16:colId xmlns:a16="http://schemas.microsoft.com/office/drawing/2014/main" val="426341309"/>
                    </a:ext>
                  </a:extLst>
                </a:gridCol>
                <a:gridCol w="2047185">
                  <a:extLst>
                    <a:ext uri="{9D8B030D-6E8A-4147-A177-3AD203B41FA5}">
                      <a16:colId xmlns:a16="http://schemas.microsoft.com/office/drawing/2014/main" val="4255610345"/>
                    </a:ext>
                  </a:extLst>
                </a:gridCol>
                <a:gridCol w="686677">
                  <a:extLst>
                    <a:ext uri="{9D8B030D-6E8A-4147-A177-3AD203B41FA5}">
                      <a16:colId xmlns:a16="http://schemas.microsoft.com/office/drawing/2014/main" val="803764460"/>
                    </a:ext>
                  </a:extLst>
                </a:gridCol>
                <a:gridCol w="715868">
                  <a:extLst>
                    <a:ext uri="{9D8B030D-6E8A-4147-A177-3AD203B41FA5}">
                      <a16:colId xmlns:a16="http://schemas.microsoft.com/office/drawing/2014/main" val="3169464012"/>
                    </a:ext>
                  </a:extLst>
                </a:gridCol>
                <a:gridCol w="715868">
                  <a:extLst>
                    <a:ext uri="{9D8B030D-6E8A-4147-A177-3AD203B41FA5}">
                      <a16:colId xmlns:a16="http://schemas.microsoft.com/office/drawing/2014/main" val="1399811645"/>
                    </a:ext>
                  </a:extLst>
                </a:gridCol>
              </a:tblGrid>
              <a:tr h="596254">
                <a:tc>
                  <a:txBody>
                    <a:bodyPr/>
                    <a:lstStyle/>
                    <a:p>
                      <a:pPr algn="ctr" fontAlgn="ctr"/>
                      <a:r>
                        <a:rPr lang="en-GB" sz="1050" b="1" i="0" u="none" strike="noStrike">
                          <a:solidFill>
                            <a:schemeClr val="bg1"/>
                          </a:solidFill>
                          <a:effectLst/>
                          <a:latin typeface="+mj-lt"/>
                        </a:rPr>
                        <a:t>Rank</a:t>
                      </a:r>
                    </a:p>
                  </a:txBody>
                  <a:tcPr marL="9525" marR="9525" marT="9525" marB="0" anchor="ctr"/>
                </a:tc>
                <a:tc>
                  <a:txBody>
                    <a:bodyPr/>
                    <a:lstStyle/>
                    <a:p>
                      <a:pPr algn="ctr" fontAlgn="ctr"/>
                      <a:r>
                        <a:rPr lang="en-GB" sz="1050" b="1" i="0" u="none" strike="noStrike">
                          <a:solidFill>
                            <a:schemeClr val="bg1"/>
                          </a:solidFill>
                          <a:effectLst/>
                          <a:latin typeface="+mj-lt"/>
                        </a:rPr>
                        <a:t>Channel Group</a:t>
                      </a:r>
                    </a:p>
                  </a:txBody>
                  <a:tcPr marL="9525" marR="9525" marT="9525" marB="0" anchor="ctr"/>
                </a:tc>
                <a:tc>
                  <a:txBody>
                    <a:bodyPr/>
                    <a:lstStyle/>
                    <a:p>
                      <a:pPr algn="ctr" fontAlgn="ctr"/>
                      <a:r>
                        <a:rPr lang="en-GB" sz="1050" b="1" i="0" u="none" strike="noStrike">
                          <a:solidFill>
                            <a:schemeClr val="bg1"/>
                          </a:solidFill>
                          <a:effectLst/>
                          <a:latin typeface="+mj-lt"/>
                        </a:rPr>
                        <a:t>Programme Title</a:t>
                      </a:r>
                    </a:p>
                  </a:txBody>
                  <a:tcPr marL="9525" marR="9525" marT="9525" marB="0" anchor="ctr"/>
                </a:tc>
                <a:tc>
                  <a:txBody>
                    <a:bodyPr/>
                    <a:lstStyle/>
                    <a:p>
                      <a:pPr algn="ctr" fontAlgn="ctr"/>
                      <a:r>
                        <a:rPr lang="en-GB" sz="1050" b="1" i="0" u="none" strike="noStrike">
                          <a:solidFill>
                            <a:schemeClr val="bg1"/>
                          </a:solidFill>
                          <a:effectLst/>
                          <a:latin typeface="+mj-lt"/>
                        </a:rPr>
                        <a:t>Series</a:t>
                      </a:r>
                    </a:p>
                  </a:txBody>
                  <a:tcPr marL="9525" marR="9525" marT="9525" marB="0" anchor="ctr"/>
                </a:tc>
                <a:tc>
                  <a:txBody>
                    <a:bodyPr/>
                    <a:lstStyle/>
                    <a:p>
                      <a:pPr algn="ctr" fontAlgn="ctr"/>
                      <a:r>
                        <a:rPr lang="en-GB" sz="1050" b="1" i="0" u="none" strike="noStrike" kern="1200">
                          <a:solidFill>
                            <a:schemeClr val="bg1"/>
                          </a:solidFill>
                          <a:effectLst/>
                          <a:latin typeface="+mj-lt"/>
                          <a:ea typeface="+mn-ea"/>
                          <a:cs typeface="+mn-cs"/>
                        </a:rPr>
                        <a:t>Average Audience (m)</a:t>
                      </a:r>
                    </a:p>
                  </a:txBody>
                  <a:tcPr marL="9525" marR="9525" marT="9525" marB="0" anchor="ctr"/>
                </a:tc>
                <a:tc>
                  <a:txBody>
                    <a:bodyPr/>
                    <a:lstStyle/>
                    <a:p>
                      <a:pPr algn="ctr" fontAlgn="ctr"/>
                      <a:r>
                        <a:rPr lang="en-GB" sz="1050" b="1" i="0" u="none" strike="noStrike">
                          <a:solidFill>
                            <a:schemeClr val="bg1"/>
                          </a:solidFill>
                          <a:effectLst/>
                          <a:latin typeface="+mj-lt"/>
                        </a:rPr>
                        <a:t>Origin</a:t>
                      </a:r>
                    </a:p>
                  </a:txBody>
                  <a:tcPr marL="9525" marR="9525" marT="9525" marB="0" anchor="ctr"/>
                </a:tc>
                <a:extLst>
                  <a:ext uri="{0D108BD9-81ED-4DB2-BD59-A6C34878D82A}">
                    <a16:rowId xmlns:a16="http://schemas.microsoft.com/office/drawing/2014/main" val="3880646190"/>
                  </a:ext>
                </a:extLst>
              </a:tr>
              <a:tr h="307112">
                <a:tc>
                  <a:txBody>
                    <a:bodyPr/>
                    <a:lstStyle/>
                    <a:p>
                      <a:pPr algn="ctr" fontAlgn="ctr"/>
                      <a:r>
                        <a:rPr lang="en-GB" sz="1000" b="0" i="0" u="none" strike="noStrike">
                          <a:solidFill>
                            <a:srgbClr val="000000"/>
                          </a:solidFill>
                          <a:effectLst/>
                          <a:latin typeface="+mj-lt"/>
                        </a:rPr>
                        <a:t>11</a:t>
                      </a:r>
                    </a:p>
                  </a:txBody>
                  <a:tcPr marL="9525" marR="9525" marT="9525" marB="0" anchor="ctr"/>
                </a:tc>
                <a:tc>
                  <a:txBody>
                    <a:bodyPr/>
                    <a:lstStyle/>
                    <a:p>
                      <a:pPr algn="ctr" fontAlgn="ctr"/>
                      <a:r>
                        <a:rPr lang="en-GB" sz="1000" b="0" i="0" u="none" strike="noStrike">
                          <a:solidFill>
                            <a:srgbClr val="000000"/>
                          </a:solidFill>
                          <a:effectLst/>
                          <a:latin typeface="+mj-lt"/>
                        </a:rPr>
                        <a:t>Channel 4</a:t>
                      </a:r>
                    </a:p>
                  </a:txBody>
                  <a:tcPr marL="9525" marR="9525" marT="9525" marB="0" anchor="ctr"/>
                </a:tc>
                <a:tc>
                  <a:txBody>
                    <a:bodyPr/>
                    <a:lstStyle/>
                    <a:p>
                      <a:pPr algn="ctr" fontAlgn="ctr"/>
                      <a:r>
                        <a:rPr lang="en-GB" sz="1000" b="0" i="0" u="none" strike="noStrike">
                          <a:solidFill>
                            <a:srgbClr val="000000"/>
                          </a:solidFill>
                          <a:effectLst/>
                          <a:latin typeface="+mj-lt"/>
                        </a:rPr>
                        <a:t>The Great British Bake Off</a:t>
                      </a:r>
                    </a:p>
                  </a:txBody>
                  <a:tcPr marL="9525" marR="9525" marT="9525" marB="0" anchor="ctr"/>
                </a:tc>
                <a:tc>
                  <a:txBody>
                    <a:bodyPr/>
                    <a:lstStyle/>
                    <a:p>
                      <a:pPr algn="ctr" fontAlgn="ctr"/>
                      <a:r>
                        <a:rPr lang="en-GB" sz="1000" b="0" i="0" u="none" strike="noStrike">
                          <a:solidFill>
                            <a:srgbClr val="000000"/>
                          </a:solidFill>
                          <a:effectLst/>
                          <a:latin typeface="+mj-lt"/>
                        </a:rPr>
                        <a:t>15</a:t>
                      </a:r>
                    </a:p>
                  </a:txBody>
                  <a:tcPr marL="9525" marR="9525" marT="9525" marB="0" anchor="ctr"/>
                </a:tc>
                <a:tc>
                  <a:txBody>
                    <a:bodyPr/>
                    <a:lstStyle/>
                    <a:p>
                      <a:pPr algn="ctr" fontAlgn="ctr"/>
                      <a:r>
                        <a:rPr lang="en-GB" sz="1000" b="0" i="0" u="none" strike="noStrike">
                          <a:solidFill>
                            <a:srgbClr val="000000"/>
                          </a:solidFill>
                          <a:effectLst/>
                          <a:latin typeface="+mj-lt"/>
                        </a:rPr>
                        <a:t>8.2</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216293842"/>
                  </a:ext>
                </a:extLst>
              </a:tr>
              <a:tr h="307112">
                <a:tc>
                  <a:txBody>
                    <a:bodyPr/>
                    <a:lstStyle/>
                    <a:p>
                      <a:pPr algn="ctr" fontAlgn="ctr"/>
                      <a:r>
                        <a:rPr lang="en-GB" sz="1000" b="0" i="0" u="none" strike="noStrike">
                          <a:solidFill>
                            <a:srgbClr val="000000"/>
                          </a:solidFill>
                          <a:effectLst/>
                          <a:latin typeface="+mj-lt"/>
                        </a:rPr>
                        <a:t>12</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The Traitors</a:t>
                      </a:r>
                    </a:p>
                  </a:txBody>
                  <a:tcPr marL="9525" marR="9525" marT="9525" marB="0" anchor="ctr"/>
                </a:tc>
                <a:tc>
                  <a:txBody>
                    <a:bodyPr/>
                    <a:lstStyle/>
                    <a:p>
                      <a:pPr algn="ctr" fontAlgn="ctr"/>
                      <a:r>
                        <a:rPr lang="en-GB" sz="1000" b="0" i="0" u="none" strike="noStrike">
                          <a:solidFill>
                            <a:srgbClr val="000000"/>
                          </a:solidFill>
                          <a:effectLst/>
                          <a:latin typeface="+mj-lt"/>
                        </a:rPr>
                        <a:t>2</a:t>
                      </a:r>
                    </a:p>
                  </a:txBody>
                  <a:tcPr marL="9525" marR="9525" marT="9525" marB="0" anchor="ctr"/>
                </a:tc>
                <a:tc>
                  <a:txBody>
                    <a:bodyPr/>
                    <a:lstStyle/>
                    <a:p>
                      <a:pPr algn="ctr" fontAlgn="ctr"/>
                      <a:r>
                        <a:rPr lang="en-GB" sz="1000" b="0" i="0" u="none" strike="noStrike">
                          <a:solidFill>
                            <a:srgbClr val="000000"/>
                          </a:solidFill>
                          <a:effectLst/>
                          <a:latin typeface="+mj-lt"/>
                        </a:rPr>
                        <a:t>8.1</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95090774"/>
                  </a:ext>
                </a:extLst>
              </a:tr>
              <a:tr h="307112">
                <a:tc>
                  <a:txBody>
                    <a:bodyPr/>
                    <a:lstStyle/>
                    <a:p>
                      <a:pPr algn="ctr" fontAlgn="ctr"/>
                      <a:r>
                        <a:rPr lang="en-GB" sz="1000" b="0" i="0" u="none" strike="noStrike">
                          <a:solidFill>
                            <a:srgbClr val="000000"/>
                          </a:solidFill>
                          <a:effectLst/>
                          <a:latin typeface="+mj-lt"/>
                        </a:rPr>
                        <a:t>13</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Strictly Come Dancing</a:t>
                      </a:r>
                    </a:p>
                  </a:txBody>
                  <a:tcPr marL="9525" marR="9525" marT="9525" marB="0" anchor="ctr"/>
                </a:tc>
                <a:tc>
                  <a:txBody>
                    <a:bodyPr/>
                    <a:lstStyle/>
                    <a:p>
                      <a:pPr algn="ctr" fontAlgn="ctr"/>
                      <a:r>
                        <a:rPr lang="en-GB" sz="1000" b="0" i="0" u="none" strike="noStrike">
                          <a:solidFill>
                            <a:srgbClr val="000000"/>
                          </a:solidFill>
                          <a:effectLst/>
                          <a:latin typeface="+mj-lt"/>
                        </a:rPr>
                        <a:t>22</a:t>
                      </a:r>
                    </a:p>
                  </a:txBody>
                  <a:tcPr marL="9525" marR="9525" marT="9525" marB="0" anchor="ctr"/>
                </a:tc>
                <a:tc>
                  <a:txBody>
                    <a:bodyPr/>
                    <a:lstStyle/>
                    <a:p>
                      <a:pPr algn="ctr" fontAlgn="ctr"/>
                      <a:r>
                        <a:rPr lang="en-GB" sz="1000" b="0" i="0" u="none" strike="noStrike">
                          <a:solidFill>
                            <a:srgbClr val="000000"/>
                          </a:solidFill>
                          <a:effectLst/>
                          <a:latin typeface="+mj-lt"/>
                        </a:rPr>
                        <a:t>8.1</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165259960"/>
                  </a:ext>
                </a:extLst>
              </a:tr>
              <a:tr h="307112">
                <a:tc>
                  <a:txBody>
                    <a:bodyPr/>
                    <a:lstStyle/>
                    <a:p>
                      <a:pPr algn="ctr" fontAlgn="ctr"/>
                      <a:r>
                        <a:rPr lang="en-GB" sz="1000" b="0" i="0" u="none" strike="noStrike">
                          <a:solidFill>
                            <a:schemeClr val="tx1"/>
                          </a:solidFill>
                          <a:effectLst/>
                          <a:latin typeface="+mj-lt"/>
                        </a:rPr>
                        <a:t>14</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Call the Midwife</a:t>
                      </a:r>
                    </a:p>
                  </a:txBody>
                  <a:tcPr marL="9525" marR="9525" marT="9525" marB="0" anchor="ctr"/>
                </a:tc>
                <a:tc>
                  <a:txBody>
                    <a:bodyPr/>
                    <a:lstStyle/>
                    <a:p>
                      <a:pPr algn="ctr" fontAlgn="ctr"/>
                      <a:r>
                        <a:rPr lang="en-GB" sz="1000" b="0" i="0" u="none" strike="noStrike">
                          <a:solidFill>
                            <a:srgbClr val="000000"/>
                          </a:solidFill>
                          <a:effectLst/>
                          <a:latin typeface="+mj-lt"/>
                        </a:rPr>
                        <a:t>13</a:t>
                      </a:r>
                    </a:p>
                  </a:txBody>
                  <a:tcPr marL="9525" marR="9525" marT="9525" marB="0" anchor="ctr"/>
                </a:tc>
                <a:tc>
                  <a:txBody>
                    <a:bodyPr/>
                    <a:lstStyle/>
                    <a:p>
                      <a:pPr algn="ctr" fontAlgn="ctr"/>
                      <a:r>
                        <a:rPr lang="en-GB" sz="1000" b="0" i="0" u="none" strike="noStrike">
                          <a:solidFill>
                            <a:srgbClr val="000000"/>
                          </a:solidFill>
                          <a:effectLst/>
                          <a:latin typeface="+mj-lt"/>
                        </a:rPr>
                        <a:t>7.8</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867555915"/>
                  </a:ext>
                </a:extLst>
              </a:tr>
              <a:tr h="307112">
                <a:tc>
                  <a:txBody>
                    <a:bodyPr/>
                    <a:lstStyle/>
                    <a:p>
                      <a:pPr algn="ctr" fontAlgn="ctr"/>
                      <a:r>
                        <a:rPr lang="en-GB" sz="1000" b="0" i="0" u="none" strike="noStrike">
                          <a:solidFill>
                            <a:srgbClr val="000000"/>
                          </a:solidFill>
                          <a:effectLst/>
                          <a:latin typeface="+mj-lt"/>
                        </a:rPr>
                        <a:t>15</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After The Flood</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7.7</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359991089"/>
                  </a:ext>
                </a:extLst>
              </a:tr>
              <a:tr h="307112">
                <a:tc>
                  <a:txBody>
                    <a:bodyPr/>
                    <a:lstStyle/>
                    <a:p>
                      <a:pPr algn="ctr" fontAlgn="ctr"/>
                      <a:r>
                        <a:rPr lang="en-GB" sz="1000" b="0" i="0" u="none" strike="noStrike">
                          <a:solidFill>
                            <a:srgbClr val="000000"/>
                          </a:solidFill>
                          <a:effectLst/>
                          <a:latin typeface="+mj-lt"/>
                        </a:rPr>
                        <a:t>16</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Red Eye</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7.7</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3589464698"/>
                  </a:ext>
                </a:extLst>
              </a:tr>
              <a:tr h="307112">
                <a:tc>
                  <a:txBody>
                    <a:bodyPr/>
                    <a:lstStyle/>
                    <a:p>
                      <a:pPr algn="ctr" fontAlgn="ctr"/>
                      <a:r>
                        <a:rPr lang="en-GB" sz="1000" b="0" i="0" u="none" strike="noStrike">
                          <a:solidFill>
                            <a:srgbClr val="000000"/>
                          </a:solidFill>
                          <a:effectLst/>
                          <a:latin typeface="+mj-lt"/>
                        </a:rPr>
                        <a:t>17</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Silent Witness</a:t>
                      </a:r>
                    </a:p>
                  </a:txBody>
                  <a:tcPr marL="9525" marR="9525" marT="9525" marB="0" anchor="ctr"/>
                </a:tc>
                <a:tc>
                  <a:txBody>
                    <a:bodyPr/>
                    <a:lstStyle/>
                    <a:p>
                      <a:pPr algn="ctr" fontAlgn="ctr"/>
                      <a:r>
                        <a:rPr lang="en-GB" sz="1000" b="0" i="0" u="none" strike="noStrike">
                          <a:solidFill>
                            <a:srgbClr val="000000"/>
                          </a:solidFill>
                          <a:effectLst/>
                          <a:latin typeface="+mj-lt"/>
                        </a:rPr>
                        <a:t>27</a:t>
                      </a:r>
                    </a:p>
                  </a:txBody>
                  <a:tcPr marL="9525" marR="9525" marT="9525" marB="0" anchor="ctr"/>
                </a:tc>
                <a:tc>
                  <a:txBody>
                    <a:bodyPr/>
                    <a:lstStyle/>
                    <a:p>
                      <a:pPr algn="ctr" fontAlgn="ctr"/>
                      <a:r>
                        <a:rPr lang="en-GB" sz="1000" b="0" i="0" u="none" strike="noStrike">
                          <a:solidFill>
                            <a:srgbClr val="000000"/>
                          </a:solidFill>
                          <a:effectLst/>
                          <a:latin typeface="+mj-lt"/>
                        </a:rPr>
                        <a:t>7.4</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731738898"/>
                  </a:ext>
                </a:extLst>
              </a:tr>
              <a:tr h="307112">
                <a:tc>
                  <a:txBody>
                    <a:bodyPr/>
                    <a:lstStyle/>
                    <a:p>
                      <a:pPr algn="ctr" fontAlgn="ctr"/>
                      <a:r>
                        <a:rPr lang="en-GB" sz="1000" b="0" i="0" u="none" strike="noStrike">
                          <a:solidFill>
                            <a:srgbClr val="000000"/>
                          </a:solidFill>
                          <a:effectLst/>
                          <a:latin typeface="+mj-lt"/>
                        </a:rPr>
                        <a:t>18</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Celebrity Race Across the World</a:t>
                      </a:r>
                    </a:p>
                  </a:txBody>
                  <a:tcPr marL="9525" marR="9525" marT="9525" marB="0" anchor="ctr"/>
                </a:tc>
                <a:tc>
                  <a:txBody>
                    <a:bodyPr/>
                    <a:lstStyle/>
                    <a:p>
                      <a:pPr algn="ctr" fontAlgn="ctr"/>
                      <a:r>
                        <a:rPr lang="en-GB" sz="1000" b="0" i="0" u="none" strike="noStrike">
                          <a:solidFill>
                            <a:srgbClr val="000000"/>
                          </a:solidFill>
                          <a:effectLst/>
                          <a:latin typeface="+mj-lt"/>
                        </a:rPr>
                        <a:t>2</a:t>
                      </a:r>
                    </a:p>
                  </a:txBody>
                  <a:tcPr marL="9525" marR="9525" marT="9525" marB="0" anchor="ctr"/>
                </a:tc>
                <a:tc>
                  <a:txBody>
                    <a:bodyPr/>
                    <a:lstStyle/>
                    <a:p>
                      <a:pPr algn="ctr" fontAlgn="ctr"/>
                      <a:r>
                        <a:rPr lang="en-GB" sz="1000" b="0" i="0" u="none" strike="noStrike">
                          <a:solidFill>
                            <a:srgbClr val="000000"/>
                          </a:solidFill>
                          <a:effectLst/>
                          <a:latin typeface="+mj-lt"/>
                        </a:rPr>
                        <a:t>7.3</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492125278"/>
                  </a:ext>
                </a:extLst>
              </a:tr>
              <a:tr h="307112">
                <a:tc>
                  <a:txBody>
                    <a:bodyPr/>
                    <a:lstStyle/>
                    <a:p>
                      <a:pPr algn="ctr" fontAlgn="ctr"/>
                      <a:r>
                        <a:rPr lang="en-GB" sz="1000" b="0" i="0" u="none" strike="noStrike">
                          <a:solidFill>
                            <a:srgbClr val="000000"/>
                          </a:solidFill>
                          <a:effectLst/>
                          <a:latin typeface="+mj-lt"/>
                        </a:rPr>
                        <a:t>19</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Until I Kill You</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7.2</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45249168"/>
                  </a:ext>
                </a:extLst>
              </a:tr>
              <a:tr h="307112">
                <a:tc>
                  <a:txBody>
                    <a:bodyPr/>
                    <a:lstStyle/>
                    <a:p>
                      <a:pPr algn="ctr" fontAlgn="b"/>
                      <a:r>
                        <a:rPr lang="en-GB" sz="1000" b="0" i="0" u="none" strike="noStrike">
                          <a:solidFill>
                            <a:srgbClr val="000000"/>
                          </a:solidFill>
                          <a:effectLst/>
                          <a:latin typeface="+mj-lt"/>
                        </a:rPr>
                        <a:t>20</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Nightsleeper</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7.1</a:t>
                      </a:r>
                    </a:p>
                  </a:txBody>
                  <a:tcPr marL="9525" marR="9525" marT="9525" marB="0" anchor="ctr"/>
                </a:tc>
                <a:tc>
                  <a:txBody>
                    <a:bodyPr/>
                    <a:lstStyle/>
                    <a:p>
                      <a:pPr algn="ctr" fontAlgn="b"/>
                      <a:r>
                        <a:rPr lang="en-GB" sz="1000" b="0" i="0" u="none" strike="noStrike">
                          <a:solidFill>
                            <a:srgbClr val="000000"/>
                          </a:solidFill>
                          <a:effectLst/>
                          <a:latin typeface="+mj-lt"/>
                        </a:rPr>
                        <a:t> UK </a:t>
                      </a:r>
                    </a:p>
                  </a:txBody>
                  <a:tcPr marL="9525" marR="9525" marT="9525" marB="0" anchor="ctr"/>
                </a:tc>
                <a:extLst>
                  <a:ext uri="{0D108BD9-81ED-4DB2-BD59-A6C34878D82A}">
                    <a16:rowId xmlns:a16="http://schemas.microsoft.com/office/drawing/2014/main" val="3207172085"/>
                  </a:ext>
                </a:extLst>
              </a:tr>
            </a:tbl>
          </a:graphicData>
        </a:graphic>
      </p:graphicFrame>
    </p:spTree>
    <p:extLst>
      <p:ext uri="{BB962C8B-B14F-4D97-AF65-F5344CB8AC3E}">
        <p14:creationId xmlns:p14="http://schemas.microsoft.com/office/powerpoint/2010/main" val="3954334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E72A0-40A6-BB3C-BF12-94C1A85B41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16C58A-1D6E-E806-A97B-E7FD71E1AEC4}"/>
              </a:ext>
            </a:extLst>
          </p:cNvPr>
          <p:cNvSpPr>
            <a:spLocks noGrp="1"/>
          </p:cNvSpPr>
          <p:nvPr>
            <p:ph type="title"/>
          </p:nvPr>
        </p:nvSpPr>
        <p:spPr>
          <a:xfrm>
            <a:off x="189827" y="176952"/>
            <a:ext cx="11891645" cy="1021181"/>
          </a:xfrm>
        </p:spPr>
        <p:txBody>
          <a:bodyPr/>
          <a:lstStyle/>
          <a:p>
            <a:r>
              <a:rPr lang="en-GB"/>
              <a:t>The TV set remains the home for viewing to high-quality content</a:t>
            </a:r>
          </a:p>
        </p:txBody>
      </p:sp>
      <p:sp>
        <p:nvSpPr>
          <p:cNvPr id="3" name="Text Placeholder 2">
            <a:extLst>
              <a:ext uri="{FF2B5EF4-FFF2-40B4-BE49-F238E27FC236}">
                <a16:creationId xmlns:a16="http://schemas.microsoft.com/office/drawing/2014/main" id="{520A6654-96D0-2549-C6ED-C937E901C959}"/>
              </a:ext>
            </a:extLst>
          </p:cNvPr>
          <p:cNvSpPr>
            <a:spLocks noGrp="1"/>
          </p:cNvSpPr>
          <p:nvPr>
            <p:ph type="body" sz="quarter" idx="15"/>
          </p:nvPr>
        </p:nvSpPr>
        <p:spPr/>
        <p:txBody>
          <a:bodyPr/>
          <a:lstStyle/>
          <a:p>
            <a:r>
              <a:rPr lang="en-GB"/>
              <a:t>Source: Barb</a:t>
            </a:r>
          </a:p>
        </p:txBody>
      </p:sp>
      <p:graphicFrame>
        <p:nvGraphicFramePr>
          <p:cNvPr id="6" name="Chart 5">
            <a:extLst>
              <a:ext uri="{FF2B5EF4-FFF2-40B4-BE49-F238E27FC236}">
                <a16:creationId xmlns:a16="http://schemas.microsoft.com/office/drawing/2014/main" id="{7CCAED2F-9E78-CA79-504A-87B3189265F6}"/>
              </a:ext>
            </a:extLst>
          </p:cNvPr>
          <p:cNvGraphicFramePr/>
          <p:nvPr/>
        </p:nvGraphicFramePr>
        <p:xfrm>
          <a:off x="2286000" y="883285"/>
          <a:ext cx="8300720" cy="495024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7CF4520-46B3-E1C7-DF7A-B55E8F70EA2C}"/>
              </a:ext>
            </a:extLst>
          </p:cNvPr>
          <p:cNvSpPr txBox="1"/>
          <p:nvPr/>
        </p:nvSpPr>
        <p:spPr>
          <a:xfrm>
            <a:off x="4765040" y="3167390"/>
            <a:ext cx="1422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D4D4D"/>
                </a:solidFill>
                <a:effectLst/>
                <a:uLnTx/>
                <a:uFillTx/>
                <a:latin typeface="Arial"/>
                <a:ea typeface="+mn-ea"/>
                <a:cs typeface="+mn-cs"/>
              </a:rPr>
              <a:t>3hrs 35 mins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4D4D4D"/>
                </a:solidFill>
                <a:effectLst/>
                <a:uLnTx/>
                <a:uFillTx/>
                <a:latin typeface="Arial"/>
                <a:ea typeface="+mn-ea"/>
                <a:cs typeface="+mn-cs"/>
              </a:rPr>
              <a:t>PER DAY</a:t>
            </a:r>
            <a:endParaRPr kumimoji="0" lang="en-GB" sz="1600" b="1" i="0" u="none" strike="noStrike" kern="1200" cap="none" spc="0" normalizeH="0" baseline="0" noProof="0">
              <a:ln>
                <a:noFill/>
              </a:ln>
              <a:solidFill>
                <a:srgbClr val="4D4D4D"/>
              </a:solidFill>
              <a:effectLst/>
              <a:uLnTx/>
              <a:uFillTx/>
              <a:latin typeface="Arial"/>
              <a:ea typeface="+mn-ea"/>
              <a:cs typeface="+mn-cs"/>
            </a:endParaRPr>
          </a:p>
        </p:txBody>
      </p:sp>
      <p:sp>
        <p:nvSpPr>
          <p:cNvPr id="8" name="TextBox 7">
            <a:extLst>
              <a:ext uri="{FF2B5EF4-FFF2-40B4-BE49-F238E27FC236}">
                <a16:creationId xmlns:a16="http://schemas.microsoft.com/office/drawing/2014/main" id="{385C4D44-89F5-9E8B-AE0C-88BE1F17B85B}"/>
              </a:ext>
            </a:extLst>
          </p:cNvPr>
          <p:cNvSpPr txBox="1"/>
          <p:nvPr/>
        </p:nvSpPr>
        <p:spPr>
          <a:xfrm>
            <a:off x="300355" y="1092200"/>
            <a:ext cx="41319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TV set viewing time by platform</a:t>
            </a:r>
            <a:endParaRPr kumimoji="0" lang="en-GB" sz="1200" b="1" i="0" u="none" strike="noStrike" kern="1200" cap="none" spc="0" normalizeH="0" baseline="0" noProof="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Arial"/>
                <a:ea typeface="+mn-ea"/>
                <a:cs typeface="+mn-cs"/>
              </a:rPr>
              <a:t>2024, All Adults</a:t>
            </a:r>
            <a:endParaRPr kumimoji="0" lang="en-GB" sz="1600" b="0" i="0" u="none" strike="noStrike" kern="1200" cap="none" spc="0" normalizeH="0" baseline="0" noProof="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4230578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pouring a teapot&#10;&#10;AI-generated content may be incorrect.">
            <a:extLst>
              <a:ext uri="{FF2B5EF4-FFF2-40B4-BE49-F238E27FC236}">
                <a16:creationId xmlns:a16="http://schemas.microsoft.com/office/drawing/2014/main" id="{C1F90FA7-6ADA-AFEC-8548-CAD089C9070A}"/>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1" y="-4"/>
            <a:ext cx="9465276" cy="6858003"/>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1000">
                <a:srgbClr val="000000">
                  <a:lumMod val="0"/>
                  <a:alpha val="62000"/>
                </a:srgbClr>
              </a:gs>
              <a:gs pos="69000">
                <a:schemeClr val="bg1">
                  <a:alpha val="0"/>
                </a:schemeClr>
              </a:gs>
            </a:gsLst>
            <a:lin ang="19800000" scaled="0"/>
            <a:tileRect/>
          </a:gradFill>
          <a:ln>
            <a:noFill/>
          </a:ln>
        </p:spPr>
        <p:txBody>
          <a:bodyPr vert="horz" wrap="square" lIns="90500" tIns="108000" rIns="90500" bIns="45250" numCol="1" anchor="t" anchorCtr="0" compatLnSpc="1">
            <a:prstTxWarp prst="textNoShape">
              <a:avLst/>
            </a:prstTxWarp>
          </a:bodyPr>
          <a:lstStyle/>
          <a:p>
            <a:pPr marL="0" marR="0" lvl="0" indent="0" algn="l" defTabSz="90369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15254"/>
              </a:solidFill>
              <a:effectLst/>
              <a:uLnTx/>
              <a:uFillTx/>
              <a:latin typeface="Arial"/>
              <a:ea typeface="+mn-ea"/>
              <a:cs typeface="+mn-cs"/>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is a trusted &amp; safe environment </a:t>
            </a:r>
            <a:br>
              <a:rPr lang="en-GB" dirty="0"/>
            </a:br>
            <a:r>
              <a:rPr lang="en-GB" dirty="0"/>
              <a:t>for brands</a:t>
            </a:r>
          </a:p>
        </p:txBody>
      </p:sp>
      <p:sp>
        <p:nvSpPr>
          <p:cNvPr id="2" name="Text Placeholder 1">
            <a:extLst>
              <a:ext uri="{FF2B5EF4-FFF2-40B4-BE49-F238E27FC236}">
                <a16:creationId xmlns:a16="http://schemas.microsoft.com/office/drawing/2014/main" id="{AC6FB535-37AD-437D-8EAB-9B88E9124D76}"/>
              </a:ext>
            </a:extLst>
          </p:cNvPr>
          <p:cNvSpPr>
            <a:spLocks noGrp="1"/>
          </p:cNvSpPr>
          <p:nvPr>
            <p:ph type="body" sz="quarter" idx="14"/>
          </p:nvPr>
        </p:nvSpPr>
        <p:spPr/>
        <p:txBody>
          <a:bodyPr/>
          <a:lstStyle/>
          <a:p>
            <a:r>
              <a:rPr lang="en-US" dirty="0"/>
              <a:t>SECTION TWO</a:t>
            </a:r>
            <a:endParaRPr lang="en-GB" dirty="0"/>
          </a:p>
        </p:txBody>
      </p:sp>
      <p:cxnSp>
        <p:nvCxnSpPr>
          <p:cNvPr id="7" name="Straight Connector 6">
            <a:extLst>
              <a:ext uri="{FF2B5EF4-FFF2-40B4-BE49-F238E27FC236}">
                <a16:creationId xmlns:a16="http://schemas.microsoft.com/office/drawing/2014/main" id="{26279435-AD60-4A15-8DCB-51DA8161582C}"/>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5D72F37-7679-4327-97F6-AB3D294E8292}"/>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prstClr val="white"/>
                </a:solidFill>
                <a:latin typeface="Arial"/>
              </a:rPr>
              <a:t>Twix, Twofers</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73881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on a person's shoulders&#10;&#10;AI-generated content may be incorrect.">
            <a:extLst>
              <a:ext uri="{FF2B5EF4-FFF2-40B4-BE49-F238E27FC236}">
                <a16:creationId xmlns:a16="http://schemas.microsoft.com/office/drawing/2014/main" id="{DE0161F3-2522-BEAE-CFEA-A7244E8912D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9" name="TextBox 8">
            <a:extLst>
              <a:ext uri="{FF2B5EF4-FFF2-40B4-BE49-F238E27FC236}">
                <a16:creationId xmlns:a16="http://schemas.microsoft.com/office/drawing/2014/main" id="{83BC3494-7047-468E-95E7-6E2753EE2079}"/>
              </a:ext>
            </a:extLst>
          </p:cNvPr>
          <p:cNvSpPr txBox="1"/>
          <p:nvPr/>
        </p:nvSpPr>
        <p:spPr>
          <a:xfrm rot="16200000">
            <a:off x="10486930" y="4324278"/>
            <a:ext cx="2982494" cy="246221"/>
          </a:xfrm>
          <a:prstGeom prst="rect">
            <a:avLst/>
          </a:prstGeom>
          <a:noFill/>
        </p:spPr>
        <p:txBody>
          <a:bodyPr wrap="square" rtlCol="0">
            <a:spAutoFit/>
          </a:bodyPr>
          <a:lstStyle/>
          <a:p>
            <a:r>
              <a:rPr lang="en-GB" sz="1000" dirty="0">
                <a:solidFill>
                  <a:schemeClr val="bg1"/>
                </a:solidFill>
              </a:rPr>
              <a:t>Etsy, Don’t Celebrate Birthdays</a:t>
            </a:r>
          </a:p>
        </p:txBody>
      </p:sp>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636418" cy="1021181"/>
          </a:xfrm>
        </p:spPr>
        <p:txBody>
          <a:bodyPr>
            <a:normAutofit fontScale="90000"/>
          </a:bodyPr>
          <a:lstStyle/>
          <a:p>
            <a:r>
              <a:rPr lang="en-GB" dirty="0"/>
              <a:t>Summary – </a:t>
            </a:r>
            <a:br>
              <a:rPr lang="en-GB" dirty="0"/>
            </a:br>
            <a:r>
              <a:rPr lang="en-GB" dirty="0"/>
              <a:t>TV is a trusted &amp; safe environment for brands</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a:xfrm>
            <a:off x="377758" y="1614207"/>
            <a:ext cx="4973175" cy="3651531"/>
          </a:xfrm>
        </p:spPr>
        <p:txBody>
          <a:bodyPr>
            <a:normAutofit/>
          </a:bodyP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2000" dirty="0">
                <a:solidFill>
                  <a:schemeClr val="tx1"/>
                </a:solidFill>
              </a:rPr>
              <a:t> </a:t>
            </a:r>
            <a:r>
              <a:rPr lang="en-GB" sz="2000" dirty="0"/>
              <a:t>TV’s hidden value includes high value exchange, strong costly signals and high attention levels.</a:t>
            </a:r>
          </a:p>
          <a:p>
            <a:pPr marL="285750" indent="-285750">
              <a:spcAft>
                <a:spcPts val="1200"/>
              </a:spcAft>
              <a:buFont typeface="Arial" panose="020B0604020202020204" pitchFamily="34" charset="0"/>
              <a:buChar char="—"/>
            </a:pPr>
            <a:r>
              <a:rPr lang="en-GB" sz="2000" dirty="0"/>
              <a:t>TV ads were most trusted by the UK public (35%)</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302778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C2502EA-6FDF-E630-7811-7893D156D6D3}"/>
              </a:ext>
            </a:extLst>
          </p:cNvPr>
          <p:cNvSpPr>
            <a:spLocks noGrp="1"/>
          </p:cNvSpPr>
          <p:nvPr>
            <p:ph type="title"/>
          </p:nvPr>
        </p:nvSpPr>
        <p:spPr/>
        <p:txBody>
          <a:bodyPr/>
          <a:lstStyle/>
          <a:p>
            <a:r>
              <a:rPr lang="en-GB" dirty="0"/>
              <a:t>TV’s hidden value</a:t>
            </a:r>
          </a:p>
        </p:txBody>
      </p:sp>
      <p:grpSp>
        <p:nvGrpSpPr>
          <p:cNvPr id="3" name="Group 4">
            <a:extLst>
              <a:ext uri="{FF2B5EF4-FFF2-40B4-BE49-F238E27FC236}">
                <a16:creationId xmlns:a16="http://schemas.microsoft.com/office/drawing/2014/main" id="{1AC9F6B4-D0D5-4815-EAE5-764B16B15AD8}"/>
              </a:ext>
            </a:extLst>
          </p:cNvPr>
          <p:cNvGrpSpPr>
            <a:grpSpLocks noChangeAspect="1"/>
          </p:cNvGrpSpPr>
          <p:nvPr/>
        </p:nvGrpSpPr>
        <p:grpSpPr bwMode="auto">
          <a:xfrm>
            <a:off x="2667955" y="1173819"/>
            <a:ext cx="6982668" cy="4510362"/>
            <a:chOff x="6722" y="3088"/>
            <a:chExt cx="304" cy="215"/>
          </a:xfrm>
          <a:solidFill>
            <a:schemeClr val="tx2"/>
          </a:solidFill>
        </p:grpSpPr>
        <p:sp>
          <p:nvSpPr>
            <p:cNvPr id="7" name="Oval 5">
              <a:extLst>
                <a:ext uri="{FF2B5EF4-FFF2-40B4-BE49-F238E27FC236}">
                  <a16:creationId xmlns:a16="http://schemas.microsoft.com/office/drawing/2014/main" id="{11B7AB5C-6E4F-9893-A30D-3536A0E50E33}"/>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D35BA474-1C59-707D-13F6-4E73092A3646}"/>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Rectangle 9">
            <a:extLst>
              <a:ext uri="{FF2B5EF4-FFF2-40B4-BE49-F238E27FC236}">
                <a16:creationId xmlns:a16="http://schemas.microsoft.com/office/drawing/2014/main" id="{B543B350-487C-2455-D119-DD370480E597}"/>
              </a:ext>
            </a:extLst>
          </p:cNvPr>
          <p:cNvSpPr/>
          <p:nvPr/>
        </p:nvSpPr>
        <p:spPr>
          <a:xfrm>
            <a:off x="5696465" y="4122537"/>
            <a:ext cx="601120" cy="424749"/>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45BBF13-54D2-381D-286E-D447537B506C}"/>
              </a:ext>
            </a:extLst>
          </p:cNvPr>
          <p:cNvSpPr txBox="1"/>
          <p:nvPr/>
        </p:nvSpPr>
        <p:spPr>
          <a:xfrm>
            <a:off x="3008557" y="1698280"/>
            <a:ext cx="4567968" cy="2585323"/>
          </a:xfrm>
          <a:prstGeom prst="rect">
            <a:avLst/>
          </a:prstGeom>
          <a:noFill/>
        </p:spPr>
        <p:txBody>
          <a:bodyPr wrap="square" rtlCol="0">
            <a:spAutoFit/>
          </a:bodyPr>
          <a:lstStyle/>
          <a:p>
            <a:pPr algn="l"/>
            <a:r>
              <a:rPr lang="en-GB" dirty="0"/>
              <a:t>High value exchange</a:t>
            </a:r>
          </a:p>
          <a:p>
            <a:pPr algn="l"/>
            <a:endParaRPr lang="en-GB" dirty="0"/>
          </a:p>
          <a:p>
            <a:pPr algn="l"/>
            <a:r>
              <a:rPr lang="en-GB" dirty="0"/>
              <a:t>Shared viewing</a:t>
            </a:r>
          </a:p>
          <a:p>
            <a:pPr algn="l"/>
            <a:endParaRPr lang="en-GB" dirty="0"/>
          </a:p>
          <a:p>
            <a:pPr algn="l"/>
            <a:r>
              <a:rPr lang="en-GB" dirty="0"/>
              <a:t>Strong costly signals</a:t>
            </a:r>
          </a:p>
          <a:p>
            <a:pPr algn="l"/>
            <a:endParaRPr lang="en-GB" dirty="0"/>
          </a:p>
          <a:p>
            <a:pPr algn="l"/>
            <a:r>
              <a:rPr lang="en-GB" dirty="0"/>
              <a:t>Trusted </a:t>
            </a:r>
          </a:p>
          <a:p>
            <a:pPr algn="l"/>
            <a:endParaRPr lang="en-GB" dirty="0"/>
          </a:p>
          <a:p>
            <a:pPr algn="l"/>
            <a:r>
              <a:rPr lang="en-GB" dirty="0"/>
              <a:t>Not perceived to be targeted</a:t>
            </a:r>
          </a:p>
        </p:txBody>
      </p:sp>
      <p:sp>
        <p:nvSpPr>
          <p:cNvPr id="6" name="TextBox 5">
            <a:extLst>
              <a:ext uri="{FF2B5EF4-FFF2-40B4-BE49-F238E27FC236}">
                <a16:creationId xmlns:a16="http://schemas.microsoft.com/office/drawing/2014/main" id="{2940FEB7-991B-590D-CBE0-204E34F14D61}"/>
              </a:ext>
            </a:extLst>
          </p:cNvPr>
          <p:cNvSpPr txBox="1"/>
          <p:nvPr/>
        </p:nvSpPr>
        <p:spPr>
          <a:xfrm>
            <a:off x="6576173" y="1698279"/>
            <a:ext cx="4567968" cy="2585323"/>
          </a:xfrm>
          <a:prstGeom prst="rect">
            <a:avLst/>
          </a:prstGeom>
          <a:noFill/>
        </p:spPr>
        <p:txBody>
          <a:bodyPr wrap="square" rtlCol="0">
            <a:spAutoFit/>
          </a:bodyPr>
          <a:lstStyle/>
          <a:p>
            <a:pPr algn="l"/>
            <a:r>
              <a:rPr lang="en-GB" dirty="0"/>
              <a:t>Big screen</a:t>
            </a:r>
          </a:p>
          <a:p>
            <a:pPr algn="l"/>
            <a:endParaRPr lang="en-GB" dirty="0"/>
          </a:p>
          <a:p>
            <a:pPr algn="l"/>
            <a:r>
              <a:rPr lang="en-GB" dirty="0"/>
              <a:t>High attention levels</a:t>
            </a:r>
          </a:p>
          <a:p>
            <a:pPr algn="l"/>
            <a:endParaRPr lang="en-GB" dirty="0"/>
          </a:p>
          <a:p>
            <a:pPr algn="l"/>
            <a:r>
              <a:rPr lang="en-GB" dirty="0"/>
              <a:t>High completion rates</a:t>
            </a:r>
          </a:p>
          <a:p>
            <a:pPr algn="l"/>
            <a:endParaRPr lang="en-GB" dirty="0"/>
          </a:p>
          <a:p>
            <a:pPr algn="l"/>
            <a:r>
              <a:rPr lang="en-GB" dirty="0"/>
              <a:t>Bot free</a:t>
            </a:r>
          </a:p>
          <a:p>
            <a:pPr algn="l"/>
            <a:endParaRPr lang="en-GB" dirty="0"/>
          </a:p>
          <a:p>
            <a:pPr algn="l"/>
            <a:r>
              <a:rPr lang="en-GB" dirty="0"/>
              <a:t>Regulated / Ad clearance</a:t>
            </a:r>
          </a:p>
        </p:txBody>
      </p:sp>
    </p:spTree>
    <p:extLst>
      <p:ext uri="{BB962C8B-B14F-4D97-AF65-F5344CB8AC3E}">
        <p14:creationId xmlns:p14="http://schemas.microsoft.com/office/powerpoint/2010/main" val="146308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3B8ABCAA-5258-2A73-A905-F3473829127A}"/>
              </a:ext>
            </a:extLst>
          </p:cNvPr>
          <p:cNvGraphicFramePr/>
          <p:nvPr/>
        </p:nvGraphicFramePr>
        <p:xfrm>
          <a:off x="6168208" y="899816"/>
          <a:ext cx="1752128" cy="1762396"/>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15062DF0-FE2C-06DA-3AFF-8134F9F651CA}"/>
              </a:ext>
            </a:extLst>
          </p:cNvPr>
          <p:cNvSpPr txBox="1"/>
          <p:nvPr/>
        </p:nvSpPr>
        <p:spPr>
          <a:xfrm>
            <a:off x="6409272"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Magazines</a:t>
            </a:r>
          </a:p>
        </p:txBody>
      </p:sp>
      <p:grpSp>
        <p:nvGrpSpPr>
          <p:cNvPr id="54" name="Group 53">
            <a:extLst>
              <a:ext uri="{FF2B5EF4-FFF2-40B4-BE49-F238E27FC236}">
                <a16:creationId xmlns:a16="http://schemas.microsoft.com/office/drawing/2014/main" id="{9121C7D3-8F65-4F3B-010B-100D98540F15}"/>
              </a:ext>
            </a:extLst>
          </p:cNvPr>
          <p:cNvGrpSpPr/>
          <p:nvPr/>
        </p:nvGrpSpPr>
        <p:grpSpPr>
          <a:xfrm>
            <a:off x="6808151" y="1641106"/>
            <a:ext cx="361099" cy="279816"/>
            <a:chOff x="6943168" y="2354968"/>
            <a:chExt cx="361099" cy="279816"/>
          </a:xfrm>
        </p:grpSpPr>
        <p:sp>
          <p:nvSpPr>
            <p:cNvPr id="55" name="Freeform 54">
              <a:extLst>
                <a:ext uri="{FF2B5EF4-FFF2-40B4-BE49-F238E27FC236}">
                  <a16:creationId xmlns:a16="http://schemas.microsoft.com/office/drawing/2014/main" id="{5611D60E-2016-0272-6634-53186C58EFEC}"/>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6" name="Freeform 55">
              <a:extLst>
                <a:ext uri="{FF2B5EF4-FFF2-40B4-BE49-F238E27FC236}">
                  <a16:creationId xmlns:a16="http://schemas.microsoft.com/office/drawing/2014/main" id="{5B0B6D9C-DBFF-BA35-6B7A-BED599DC8DE8}"/>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7" name="Freeform 56">
              <a:extLst>
                <a:ext uri="{FF2B5EF4-FFF2-40B4-BE49-F238E27FC236}">
                  <a16:creationId xmlns:a16="http://schemas.microsoft.com/office/drawing/2014/main" id="{2EB2BBB4-E753-3F81-69CD-337EE83451C0}"/>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aphicFrame>
        <p:nvGraphicFramePr>
          <p:cNvPr id="15" name="Chart 14">
            <a:extLst>
              <a:ext uri="{FF2B5EF4-FFF2-40B4-BE49-F238E27FC236}">
                <a16:creationId xmlns:a16="http://schemas.microsoft.com/office/drawing/2014/main" id="{48ED67B9-B722-054C-2C15-B0512C40EFC6}"/>
              </a:ext>
            </a:extLst>
          </p:cNvPr>
          <p:cNvGraphicFramePr/>
          <p:nvPr/>
        </p:nvGraphicFramePr>
        <p:xfrm>
          <a:off x="2330594" y="899816"/>
          <a:ext cx="1752128" cy="176239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F86CA068-1331-F75D-E4A1-F3C338004298}"/>
              </a:ext>
            </a:extLst>
          </p:cNvPr>
          <p:cNvSpPr txBox="1"/>
          <p:nvPr/>
        </p:nvSpPr>
        <p:spPr>
          <a:xfrm>
            <a:off x="2571660"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Newspapers</a:t>
            </a:r>
          </a:p>
        </p:txBody>
      </p:sp>
      <p:graphicFrame>
        <p:nvGraphicFramePr>
          <p:cNvPr id="17" name="Chart 16">
            <a:extLst>
              <a:ext uri="{FF2B5EF4-FFF2-40B4-BE49-F238E27FC236}">
                <a16:creationId xmlns:a16="http://schemas.microsoft.com/office/drawing/2014/main" id="{9E8079CD-4F64-364B-915A-7CC76819445F}"/>
              </a:ext>
            </a:extLst>
          </p:cNvPr>
          <p:cNvGraphicFramePr/>
          <p:nvPr/>
        </p:nvGraphicFramePr>
        <p:xfrm>
          <a:off x="4260533" y="899816"/>
          <a:ext cx="1752128" cy="1762396"/>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id="{108DB6E2-8C78-D8B0-1CA7-27B49584E728}"/>
              </a:ext>
            </a:extLst>
          </p:cNvPr>
          <p:cNvSpPr txBox="1"/>
          <p:nvPr/>
        </p:nvSpPr>
        <p:spPr>
          <a:xfrm>
            <a:off x="4501597"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Radio</a:t>
            </a:r>
          </a:p>
        </p:txBody>
      </p:sp>
      <p:sp>
        <p:nvSpPr>
          <p:cNvPr id="29" name="Freeform 30">
            <a:extLst>
              <a:ext uri="{FF2B5EF4-FFF2-40B4-BE49-F238E27FC236}">
                <a16:creationId xmlns:a16="http://schemas.microsoft.com/office/drawing/2014/main" id="{3312C298-875E-C9FB-4233-488FFCB68B74}"/>
              </a:ext>
            </a:extLst>
          </p:cNvPr>
          <p:cNvSpPr>
            <a:spLocks noEditPoints="1"/>
          </p:cNvSpPr>
          <p:nvPr/>
        </p:nvSpPr>
        <p:spPr bwMode="auto">
          <a:xfrm>
            <a:off x="2938656" y="1599197"/>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000734BE-4529-41F2-98A3-0C5E7B9AAEE0}"/>
              </a:ext>
            </a:extLst>
          </p:cNvPr>
          <p:cNvGrpSpPr/>
          <p:nvPr/>
        </p:nvGrpSpPr>
        <p:grpSpPr>
          <a:xfrm>
            <a:off x="4864683" y="1579947"/>
            <a:ext cx="429351" cy="393719"/>
            <a:chOff x="4283372" y="2252718"/>
            <a:chExt cx="429351" cy="393719"/>
          </a:xfrm>
        </p:grpSpPr>
        <p:sp>
          <p:nvSpPr>
            <p:cNvPr id="40" name="Freeform 35">
              <a:extLst>
                <a:ext uri="{FF2B5EF4-FFF2-40B4-BE49-F238E27FC236}">
                  <a16:creationId xmlns:a16="http://schemas.microsoft.com/office/drawing/2014/main" id="{E9159954-F66F-88CC-4940-E844B3A1552C}"/>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1" name="Freeform 36">
              <a:extLst>
                <a:ext uri="{FF2B5EF4-FFF2-40B4-BE49-F238E27FC236}">
                  <a16:creationId xmlns:a16="http://schemas.microsoft.com/office/drawing/2014/main" id="{BC649A45-B63C-F49E-3825-6E0672EA80DA}"/>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2" name="Freeform 37">
              <a:extLst>
                <a:ext uri="{FF2B5EF4-FFF2-40B4-BE49-F238E27FC236}">
                  <a16:creationId xmlns:a16="http://schemas.microsoft.com/office/drawing/2014/main" id="{9BA8C85B-C796-DD32-9890-8DE33DC7BD04}"/>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38">
              <a:extLst>
                <a:ext uri="{FF2B5EF4-FFF2-40B4-BE49-F238E27FC236}">
                  <a16:creationId xmlns:a16="http://schemas.microsoft.com/office/drawing/2014/main" id="{71356645-6631-8ABC-88FF-5946094D39D3}"/>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4" name="Freeform 39">
              <a:extLst>
                <a:ext uri="{FF2B5EF4-FFF2-40B4-BE49-F238E27FC236}">
                  <a16:creationId xmlns:a16="http://schemas.microsoft.com/office/drawing/2014/main" id="{11F90F7E-6DBD-2442-F79F-7A2A0B3E412E}"/>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5" name="Freeform 40">
              <a:extLst>
                <a:ext uri="{FF2B5EF4-FFF2-40B4-BE49-F238E27FC236}">
                  <a16:creationId xmlns:a16="http://schemas.microsoft.com/office/drawing/2014/main" id="{F49191BB-E2CC-629F-7102-568034D047FA}"/>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6" name="Freeform 41">
              <a:extLst>
                <a:ext uri="{FF2B5EF4-FFF2-40B4-BE49-F238E27FC236}">
                  <a16:creationId xmlns:a16="http://schemas.microsoft.com/office/drawing/2014/main" id="{F29F39A7-BFFC-AEC3-D9E1-74C84EB45680}"/>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7" name="Freeform 42">
              <a:extLst>
                <a:ext uri="{FF2B5EF4-FFF2-40B4-BE49-F238E27FC236}">
                  <a16:creationId xmlns:a16="http://schemas.microsoft.com/office/drawing/2014/main" id="{F8FE6F2E-08D3-1560-527A-627B5B663BCC}"/>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8" name="Freeform 44">
              <a:extLst>
                <a:ext uri="{FF2B5EF4-FFF2-40B4-BE49-F238E27FC236}">
                  <a16:creationId xmlns:a16="http://schemas.microsoft.com/office/drawing/2014/main" id="{CC116E91-D233-B5CC-E56C-8640DD23D68C}"/>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9" name="Freeform 45">
              <a:extLst>
                <a:ext uri="{FF2B5EF4-FFF2-40B4-BE49-F238E27FC236}">
                  <a16:creationId xmlns:a16="http://schemas.microsoft.com/office/drawing/2014/main" id="{773B0256-30F8-1185-973E-96CCD72C0279}"/>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0" name="Freeform 46">
              <a:extLst>
                <a:ext uri="{FF2B5EF4-FFF2-40B4-BE49-F238E27FC236}">
                  <a16:creationId xmlns:a16="http://schemas.microsoft.com/office/drawing/2014/main" id="{0A75A279-A26C-AEFE-12D2-83B26E0D9511}"/>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1" name="Freeform 47">
              <a:extLst>
                <a:ext uri="{FF2B5EF4-FFF2-40B4-BE49-F238E27FC236}">
                  <a16:creationId xmlns:a16="http://schemas.microsoft.com/office/drawing/2014/main" id="{E921C6D6-9523-5122-DAAB-C6FC51955AFA}"/>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2" name="Freeform 48">
              <a:extLst>
                <a:ext uri="{FF2B5EF4-FFF2-40B4-BE49-F238E27FC236}">
                  <a16:creationId xmlns:a16="http://schemas.microsoft.com/office/drawing/2014/main" id="{CF46707A-1146-E4C0-A1F8-F93847FDEFBD}"/>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3" name="Freeform 49">
              <a:extLst>
                <a:ext uri="{FF2B5EF4-FFF2-40B4-BE49-F238E27FC236}">
                  <a16:creationId xmlns:a16="http://schemas.microsoft.com/office/drawing/2014/main" id="{F6A21CF4-5C9C-E42A-C159-4B841E352934}"/>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02BF0EE6-B33C-4FB4-ADA4-F4B16AEBE046}"/>
              </a:ext>
            </a:extLst>
          </p:cNvPr>
          <p:cNvSpPr>
            <a:spLocks noGrp="1"/>
          </p:cNvSpPr>
          <p:nvPr>
            <p:ph type="title"/>
          </p:nvPr>
        </p:nvSpPr>
        <p:spPr/>
        <p:txBody>
          <a:bodyPr/>
          <a:lstStyle/>
          <a:p>
            <a:r>
              <a:rPr lang="en-GB" dirty="0"/>
              <a:t>TV advertising is seen as most trustworthy</a:t>
            </a:r>
          </a:p>
        </p:txBody>
      </p:sp>
      <p:sp>
        <p:nvSpPr>
          <p:cNvPr id="3" name="Text Placeholder 2">
            <a:extLst>
              <a:ext uri="{FF2B5EF4-FFF2-40B4-BE49-F238E27FC236}">
                <a16:creationId xmlns:a16="http://schemas.microsoft.com/office/drawing/2014/main" id="{F5ACC766-05BC-4CE4-892A-568119F1EDEB}"/>
              </a:ext>
            </a:extLst>
          </p:cNvPr>
          <p:cNvSpPr>
            <a:spLocks noGrp="1"/>
          </p:cNvSpPr>
          <p:nvPr>
            <p:ph type="body" sz="quarter" idx="15"/>
          </p:nvPr>
        </p:nvSpPr>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that...you trust</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4" name="Chart 3">
            <a:extLst>
              <a:ext uri="{FF2B5EF4-FFF2-40B4-BE49-F238E27FC236}">
                <a16:creationId xmlns:a16="http://schemas.microsoft.com/office/drawing/2014/main" id="{D4ECF53B-9835-0ACD-064A-C8398DB616F0}"/>
              </a:ext>
            </a:extLst>
          </p:cNvPr>
          <p:cNvGraphicFramePr/>
          <p:nvPr/>
        </p:nvGraphicFramePr>
        <p:xfrm>
          <a:off x="464712" y="2121259"/>
          <a:ext cx="1752128" cy="1762396"/>
        </p:xfrm>
        <a:graphic>
          <a:graphicData uri="http://schemas.openxmlformats.org/drawingml/2006/chart">
            <c:chart xmlns:c="http://schemas.openxmlformats.org/drawingml/2006/chart" xmlns:r="http://schemas.openxmlformats.org/officeDocument/2006/relationships" r:id="rId7"/>
          </a:graphicData>
        </a:graphic>
      </p:graphicFrame>
      <p:grpSp>
        <p:nvGrpSpPr>
          <p:cNvPr id="5" name="Group 4">
            <a:extLst>
              <a:ext uri="{FF2B5EF4-FFF2-40B4-BE49-F238E27FC236}">
                <a16:creationId xmlns:a16="http://schemas.microsoft.com/office/drawing/2014/main" id="{D24AFD78-AC06-321E-ECA8-DCAC771FA620}"/>
              </a:ext>
            </a:extLst>
          </p:cNvPr>
          <p:cNvGrpSpPr>
            <a:grpSpLocks noChangeAspect="1"/>
          </p:cNvGrpSpPr>
          <p:nvPr/>
        </p:nvGrpSpPr>
        <p:grpSpPr bwMode="auto">
          <a:xfrm>
            <a:off x="995821" y="2806041"/>
            <a:ext cx="588310" cy="416076"/>
            <a:chOff x="6722" y="3088"/>
            <a:chExt cx="304" cy="215"/>
          </a:xfrm>
          <a:solidFill>
            <a:srgbClr val="E10514"/>
          </a:solidFill>
        </p:grpSpPr>
        <p:sp>
          <p:nvSpPr>
            <p:cNvPr id="6" name="Oval 5">
              <a:extLst>
                <a:ext uri="{FF2B5EF4-FFF2-40B4-BE49-F238E27FC236}">
                  <a16:creationId xmlns:a16="http://schemas.microsoft.com/office/drawing/2014/main" id="{3633A035-197F-F9EE-C1D0-E2FD1B0BF38F}"/>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 name="Freeform 6">
              <a:extLst>
                <a:ext uri="{FF2B5EF4-FFF2-40B4-BE49-F238E27FC236}">
                  <a16:creationId xmlns:a16="http://schemas.microsoft.com/office/drawing/2014/main" id="{0BCC3A7F-6BF1-C712-B823-30DA50F90F54}"/>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F10FF9C9-A7DF-930C-BB7A-F426435ACECD}"/>
              </a:ext>
            </a:extLst>
          </p:cNvPr>
          <p:cNvSpPr txBox="1"/>
          <p:nvPr/>
        </p:nvSpPr>
        <p:spPr>
          <a:xfrm>
            <a:off x="1007224" y="4007673"/>
            <a:ext cx="561633"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TV</a:t>
            </a:r>
          </a:p>
        </p:txBody>
      </p:sp>
      <p:graphicFrame>
        <p:nvGraphicFramePr>
          <p:cNvPr id="9" name="Chart 8">
            <a:extLst>
              <a:ext uri="{FF2B5EF4-FFF2-40B4-BE49-F238E27FC236}">
                <a16:creationId xmlns:a16="http://schemas.microsoft.com/office/drawing/2014/main" id="{078AA20E-F633-6EED-878E-194DFE646AA3}"/>
              </a:ext>
            </a:extLst>
          </p:cNvPr>
          <p:cNvGraphicFramePr/>
          <p:nvPr/>
        </p:nvGraphicFramePr>
        <p:xfrm>
          <a:off x="2319461" y="3049740"/>
          <a:ext cx="1752128" cy="1762396"/>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F3CF3041-4A7C-0B87-9B30-11495634819C}"/>
              </a:ext>
            </a:extLst>
          </p:cNvPr>
          <p:cNvSpPr txBox="1"/>
          <p:nvPr/>
        </p:nvSpPr>
        <p:spPr>
          <a:xfrm>
            <a:off x="2518332" y="487155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Social Media </a:t>
            </a:r>
          </a:p>
        </p:txBody>
      </p:sp>
      <p:graphicFrame>
        <p:nvGraphicFramePr>
          <p:cNvPr id="11" name="Chart 10">
            <a:extLst>
              <a:ext uri="{FF2B5EF4-FFF2-40B4-BE49-F238E27FC236}">
                <a16:creationId xmlns:a16="http://schemas.microsoft.com/office/drawing/2014/main" id="{F1B32691-89A5-FB5D-52C1-E570FEF73214}"/>
              </a:ext>
            </a:extLst>
          </p:cNvPr>
          <p:cNvGraphicFramePr/>
          <p:nvPr/>
        </p:nvGraphicFramePr>
        <p:xfrm>
          <a:off x="10017928" y="889404"/>
          <a:ext cx="1752128" cy="1762396"/>
        </p:xfrm>
        <a:graphic>
          <a:graphicData uri="http://schemas.openxmlformats.org/drawingml/2006/chart">
            <c:chart xmlns:c="http://schemas.openxmlformats.org/drawingml/2006/chart" xmlns:r="http://schemas.openxmlformats.org/officeDocument/2006/relationships" r:id="rId9"/>
          </a:graphicData>
        </a:graphic>
      </p:graphicFrame>
      <p:sp>
        <p:nvSpPr>
          <p:cNvPr id="12" name="TextBox 11">
            <a:extLst>
              <a:ext uri="{FF2B5EF4-FFF2-40B4-BE49-F238E27FC236}">
                <a16:creationId xmlns:a16="http://schemas.microsoft.com/office/drawing/2014/main" id="{DC4F8ECD-3F0E-ADD6-748F-9284CF31EB8C}"/>
              </a:ext>
            </a:extLst>
          </p:cNvPr>
          <p:cNvSpPr txBox="1"/>
          <p:nvPr/>
        </p:nvSpPr>
        <p:spPr>
          <a:xfrm>
            <a:off x="10258992" y="270321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Cinema</a:t>
            </a:r>
          </a:p>
        </p:txBody>
      </p:sp>
      <p:graphicFrame>
        <p:nvGraphicFramePr>
          <p:cNvPr id="13" name="Chart 12">
            <a:extLst>
              <a:ext uri="{FF2B5EF4-FFF2-40B4-BE49-F238E27FC236}">
                <a16:creationId xmlns:a16="http://schemas.microsoft.com/office/drawing/2014/main" id="{83C28733-D40B-0E9A-D503-9B2876174A98}"/>
              </a:ext>
            </a:extLst>
          </p:cNvPr>
          <p:cNvGraphicFramePr/>
          <p:nvPr/>
        </p:nvGraphicFramePr>
        <p:xfrm>
          <a:off x="8192435" y="3067597"/>
          <a:ext cx="1752128" cy="1762396"/>
        </p:xfrm>
        <a:graphic>
          <a:graphicData uri="http://schemas.openxmlformats.org/drawingml/2006/chart">
            <c:chart xmlns:c="http://schemas.openxmlformats.org/drawingml/2006/chart" xmlns:r="http://schemas.openxmlformats.org/officeDocument/2006/relationships" r:id="rId10"/>
          </a:graphicData>
        </a:graphic>
      </p:graphicFrame>
      <p:sp>
        <p:nvSpPr>
          <p:cNvPr id="14" name="TextBox 13">
            <a:extLst>
              <a:ext uri="{FF2B5EF4-FFF2-40B4-BE49-F238E27FC236}">
                <a16:creationId xmlns:a16="http://schemas.microsoft.com/office/drawing/2014/main" id="{FF785048-18FD-149D-6E4B-92AFAAE0665A}"/>
              </a:ext>
            </a:extLst>
          </p:cNvPr>
          <p:cNvSpPr txBox="1"/>
          <p:nvPr/>
        </p:nvSpPr>
        <p:spPr>
          <a:xfrm>
            <a:off x="8433500" y="488141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YouTube</a:t>
            </a:r>
          </a:p>
        </p:txBody>
      </p:sp>
      <p:graphicFrame>
        <p:nvGraphicFramePr>
          <p:cNvPr id="21" name="Chart 20">
            <a:extLst>
              <a:ext uri="{FF2B5EF4-FFF2-40B4-BE49-F238E27FC236}">
                <a16:creationId xmlns:a16="http://schemas.microsoft.com/office/drawing/2014/main" id="{8DA0ADBA-EFEB-081E-11A0-C0EC845C7479}"/>
              </a:ext>
            </a:extLst>
          </p:cNvPr>
          <p:cNvGraphicFramePr/>
          <p:nvPr/>
        </p:nvGraphicFramePr>
        <p:xfrm>
          <a:off x="8109278" y="860535"/>
          <a:ext cx="1752128" cy="1762396"/>
        </p:xfrm>
        <a:graphic>
          <a:graphicData uri="http://schemas.openxmlformats.org/drawingml/2006/chart">
            <c:chart xmlns:c="http://schemas.openxmlformats.org/drawingml/2006/chart" xmlns:r="http://schemas.openxmlformats.org/officeDocument/2006/relationships" r:id="rId11"/>
          </a:graphicData>
        </a:graphic>
      </p:graphicFrame>
      <p:sp>
        <p:nvSpPr>
          <p:cNvPr id="22" name="TextBox 21">
            <a:extLst>
              <a:ext uri="{FF2B5EF4-FFF2-40B4-BE49-F238E27FC236}">
                <a16:creationId xmlns:a16="http://schemas.microsoft.com/office/drawing/2014/main" id="{62318A44-9B81-7FAD-1859-14F63D88E713}"/>
              </a:ext>
            </a:extLst>
          </p:cNvPr>
          <p:cNvSpPr txBox="1"/>
          <p:nvPr/>
        </p:nvSpPr>
        <p:spPr>
          <a:xfrm>
            <a:off x="8350342" y="267434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Search</a:t>
            </a:r>
          </a:p>
        </p:txBody>
      </p:sp>
      <p:graphicFrame>
        <p:nvGraphicFramePr>
          <p:cNvPr id="23" name="Chart 22">
            <a:extLst>
              <a:ext uri="{FF2B5EF4-FFF2-40B4-BE49-F238E27FC236}">
                <a16:creationId xmlns:a16="http://schemas.microsoft.com/office/drawing/2014/main" id="{83EECDBF-EC18-3122-E106-0270BEDD6C8C}"/>
              </a:ext>
            </a:extLst>
          </p:cNvPr>
          <p:cNvGraphicFramePr/>
          <p:nvPr/>
        </p:nvGraphicFramePr>
        <p:xfrm>
          <a:off x="4338303" y="3096737"/>
          <a:ext cx="1752128" cy="1762396"/>
        </p:xfrm>
        <a:graphic>
          <a:graphicData uri="http://schemas.openxmlformats.org/drawingml/2006/chart">
            <c:chart xmlns:c="http://schemas.openxmlformats.org/drawingml/2006/chart" xmlns:r="http://schemas.openxmlformats.org/officeDocument/2006/relationships" r:id="rId12"/>
          </a:graphicData>
        </a:graphic>
      </p:graphicFrame>
      <p:sp>
        <p:nvSpPr>
          <p:cNvPr id="24" name="TextBox 23">
            <a:extLst>
              <a:ext uri="{FF2B5EF4-FFF2-40B4-BE49-F238E27FC236}">
                <a16:creationId xmlns:a16="http://schemas.microsoft.com/office/drawing/2014/main" id="{F44FDB5E-6940-F7B4-488F-BB524AD8EAFE}"/>
              </a:ext>
            </a:extLst>
          </p:cNvPr>
          <p:cNvSpPr txBox="1"/>
          <p:nvPr/>
        </p:nvSpPr>
        <p:spPr>
          <a:xfrm>
            <a:off x="4579368" y="491055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Outdoor</a:t>
            </a:r>
          </a:p>
        </p:txBody>
      </p:sp>
      <p:graphicFrame>
        <p:nvGraphicFramePr>
          <p:cNvPr id="25" name="Chart 24">
            <a:extLst>
              <a:ext uri="{FF2B5EF4-FFF2-40B4-BE49-F238E27FC236}">
                <a16:creationId xmlns:a16="http://schemas.microsoft.com/office/drawing/2014/main" id="{846B9474-9C2C-CC9D-2393-2BE3A1F656EC}"/>
              </a:ext>
            </a:extLst>
          </p:cNvPr>
          <p:cNvGraphicFramePr/>
          <p:nvPr/>
        </p:nvGraphicFramePr>
        <p:xfrm>
          <a:off x="6309258" y="3093184"/>
          <a:ext cx="1752128" cy="1762396"/>
        </p:xfrm>
        <a:graphic>
          <a:graphicData uri="http://schemas.openxmlformats.org/drawingml/2006/chart">
            <c:chart xmlns:c="http://schemas.openxmlformats.org/drawingml/2006/chart" xmlns:r="http://schemas.openxmlformats.org/officeDocument/2006/relationships" r:id="rId13"/>
          </a:graphicData>
        </a:graphic>
      </p:graphicFrame>
      <p:sp>
        <p:nvSpPr>
          <p:cNvPr id="26" name="TextBox 25">
            <a:extLst>
              <a:ext uri="{FF2B5EF4-FFF2-40B4-BE49-F238E27FC236}">
                <a16:creationId xmlns:a16="http://schemas.microsoft.com/office/drawing/2014/main" id="{2981C1D8-0CCC-BA1D-CFBC-BBF6E77F42CD}"/>
              </a:ext>
            </a:extLst>
          </p:cNvPr>
          <p:cNvSpPr txBox="1"/>
          <p:nvPr/>
        </p:nvSpPr>
        <p:spPr>
          <a:xfrm>
            <a:off x="6550324"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Direct Mail</a:t>
            </a:r>
          </a:p>
        </p:txBody>
      </p:sp>
      <p:graphicFrame>
        <p:nvGraphicFramePr>
          <p:cNvPr id="27" name="Chart 26">
            <a:extLst>
              <a:ext uri="{FF2B5EF4-FFF2-40B4-BE49-F238E27FC236}">
                <a16:creationId xmlns:a16="http://schemas.microsoft.com/office/drawing/2014/main" id="{289792A5-E91D-BD2A-4590-5DE0D136183B}"/>
              </a:ext>
            </a:extLst>
          </p:cNvPr>
          <p:cNvGraphicFramePr/>
          <p:nvPr/>
        </p:nvGraphicFramePr>
        <p:xfrm>
          <a:off x="10039215" y="3093184"/>
          <a:ext cx="1752128" cy="1762396"/>
        </p:xfrm>
        <a:graphic>
          <a:graphicData uri="http://schemas.openxmlformats.org/drawingml/2006/chart">
            <c:chart xmlns:c="http://schemas.openxmlformats.org/drawingml/2006/chart" xmlns:r="http://schemas.openxmlformats.org/officeDocument/2006/relationships" r:id="rId14"/>
          </a:graphicData>
        </a:graphic>
      </p:graphicFrame>
      <p:sp>
        <p:nvSpPr>
          <p:cNvPr id="28" name="TextBox 27">
            <a:extLst>
              <a:ext uri="{FF2B5EF4-FFF2-40B4-BE49-F238E27FC236}">
                <a16:creationId xmlns:a16="http://schemas.microsoft.com/office/drawing/2014/main" id="{CD2624DC-5E7C-558C-DF20-0FF998B914D0}"/>
              </a:ext>
            </a:extLst>
          </p:cNvPr>
          <p:cNvSpPr txBox="1"/>
          <p:nvPr/>
        </p:nvSpPr>
        <p:spPr>
          <a:xfrm>
            <a:off x="1028027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Websites</a:t>
            </a:r>
          </a:p>
        </p:txBody>
      </p:sp>
      <p:grpSp>
        <p:nvGrpSpPr>
          <p:cNvPr id="30" name="Group 29">
            <a:extLst>
              <a:ext uri="{FF2B5EF4-FFF2-40B4-BE49-F238E27FC236}">
                <a16:creationId xmlns:a16="http://schemas.microsoft.com/office/drawing/2014/main" id="{BEFAE210-1CDA-FD28-5904-593914AE3FAB}"/>
              </a:ext>
            </a:extLst>
          </p:cNvPr>
          <p:cNvGrpSpPr/>
          <p:nvPr/>
        </p:nvGrpSpPr>
        <p:grpSpPr>
          <a:xfrm>
            <a:off x="10654916" y="3768801"/>
            <a:ext cx="419125" cy="414160"/>
            <a:chOff x="11134618" y="2265484"/>
            <a:chExt cx="419125" cy="414160"/>
          </a:xfrm>
        </p:grpSpPr>
        <p:sp>
          <p:nvSpPr>
            <p:cNvPr id="31" name="Freeform 82">
              <a:extLst>
                <a:ext uri="{FF2B5EF4-FFF2-40B4-BE49-F238E27FC236}">
                  <a16:creationId xmlns:a16="http://schemas.microsoft.com/office/drawing/2014/main" id="{2A590D63-0897-A9EA-7886-FDC5A970F272}"/>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2" name="Freeform 83">
              <a:extLst>
                <a:ext uri="{FF2B5EF4-FFF2-40B4-BE49-F238E27FC236}">
                  <a16:creationId xmlns:a16="http://schemas.microsoft.com/office/drawing/2014/main" id="{F0AEAF08-9B8D-CD9E-A050-0FB196DB75D2}"/>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3" name="Freeform 84">
              <a:extLst>
                <a:ext uri="{FF2B5EF4-FFF2-40B4-BE49-F238E27FC236}">
                  <a16:creationId xmlns:a16="http://schemas.microsoft.com/office/drawing/2014/main" id="{AC97DDD7-2B43-688E-9801-4CA73BD8EBC9}"/>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1EBF20E9-3A00-3420-EDBB-9185CCBF99B3}"/>
                </a:ext>
              </a:extLst>
            </p:cNvPr>
            <p:cNvGrpSpPr/>
            <p:nvPr/>
          </p:nvGrpSpPr>
          <p:grpSpPr>
            <a:xfrm>
              <a:off x="11134618" y="2265484"/>
              <a:ext cx="419125" cy="414160"/>
              <a:chOff x="4657976" y="-5051728"/>
              <a:chExt cx="5205413" cy="4703763"/>
            </a:xfrm>
            <a:solidFill>
              <a:schemeClr val="bg2"/>
            </a:solidFill>
          </p:grpSpPr>
          <p:sp>
            <p:nvSpPr>
              <p:cNvPr id="35" name="Freeform 67">
                <a:extLst>
                  <a:ext uri="{FF2B5EF4-FFF2-40B4-BE49-F238E27FC236}">
                    <a16:creationId xmlns:a16="http://schemas.microsoft.com/office/drawing/2014/main" id="{33AE1677-31E9-0238-9DDE-60B2781CFCC8}"/>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6" name="Freeform 68">
                <a:extLst>
                  <a:ext uri="{FF2B5EF4-FFF2-40B4-BE49-F238E27FC236}">
                    <a16:creationId xmlns:a16="http://schemas.microsoft.com/office/drawing/2014/main" id="{88F7C26C-30CD-3EF6-DD9F-8E7DE6750D18}"/>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7" name="Freeform 69">
                <a:extLst>
                  <a:ext uri="{FF2B5EF4-FFF2-40B4-BE49-F238E27FC236}">
                    <a16:creationId xmlns:a16="http://schemas.microsoft.com/office/drawing/2014/main" id="{52042643-F4DB-FAE2-5D3E-D60A571FC46A}"/>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8" name="Freeform 66">
                <a:extLst>
                  <a:ext uri="{FF2B5EF4-FFF2-40B4-BE49-F238E27FC236}">
                    <a16:creationId xmlns:a16="http://schemas.microsoft.com/office/drawing/2014/main" id="{D6418C99-0732-54EE-2D8D-0BE1ADBA4575}"/>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58" name="Freeform 61">
            <a:extLst>
              <a:ext uri="{FF2B5EF4-FFF2-40B4-BE49-F238E27FC236}">
                <a16:creationId xmlns:a16="http://schemas.microsoft.com/office/drawing/2014/main" id="{90387450-5F4B-A4F2-D294-794E0C33676C}"/>
              </a:ext>
            </a:extLst>
          </p:cNvPr>
          <p:cNvSpPr>
            <a:spLocks noEditPoints="1"/>
          </p:cNvSpPr>
          <p:nvPr/>
        </p:nvSpPr>
        <p:spPr bwMode="auto">
          <a:xfrm>
            <a:off x="5005787" y="3772354"/>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FBD4D4E-092B-6637-2D88-6514FF35F7F1}"/>
              </a:ext>
            </a:extLst>
          </p:cNvPr>
          <p:cNvGrpSpPr/>
          <p:nvPr/>
        </p:nvGrpSpPr>
        <p:grpSpPr>
          <a:xfrm>
            <a:off x="8806118" y="3778749"/>
            <a:ext cx="468703" cy="340091"/>
            <a:chOff x="5153820" y="2317602"/>
            <a:chExt cx="468703" cy="340091"/>
          </a:xfrm>
        </p:grpSpPr>
        <p:sp>
          <p:nvSpPr>
            <p:cNvPr id="60" name="Freeform 24">
              <a:extLst>
                <a:ext uri="{FF2B5EF4-FFF2-40B4-BE49-F238E27FC236}">
                  <a16:creationId xmlns:a16="http://schemas.microsoft.com/office/drawing/2014/main" id="{C9AF3D29-802D-EE67-E315-4370DFD3518E}"/>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1" name="Freeform 25">
              <a:extLst>
                <a:ext uri="{FF2B5EF4-FFF2-40B4-BE49-F238E27FC236}">
                  <a16:creationId xmlns:a16="http://schemas.microsoft.com/office/drawing/2014/main" id="{6B8A348C-DD60-29FB-BBEF-ACF63715D05C}"/>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62" name="Group 61">
            <a:extLst>
              <a:ext uri="{FF2B5EF4-FFF2-40B4-BE49-F238E27FC236}">
                <a16:creationId xmlns:a16="http://schemas.microsoft.com/office/drawing/2014/main" id="{71656C72-5FEA-5FF0-9B4C-821900B436A0}"/>
              </a:ext>
            </a:extLst>
          </p:cNvPr>
          <p:cNvGrpSpPr/>
          <p:nvPr/>
        </p:nvGrpSpPr>
        <p:grpSpPr>
          <a:xfrm>
            <a:off x="8738302" y="1573688"/>
            <a:ext cx="414770" cy="380184"/>
            <a:chOff x="9414555" y="2268033"/>
            <a:chExt cx="414770" cy="380184"/>
          </a:xfrm>
        </p:grpSpPr>
        <p:sp>
          <p:nvSpPr>
            <p:cNvPr id="63" name="Freeform 67">
              <a:extLst>
                <a:ext uri="{FF2B5EF4-FFF2-40B4-BE49-F238E27FC236}">
                  <a16:creationId xmlns:a16="http://schemas.microsoft.com/office/drawing/2014/main" id="{2C7F1086-E333-6C88-F62F-90C275057C1D}"/>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4" name="Freeform 68">
              <a:extLst>
                <a:ext uri="{FF2B5EF4-FFF2-40B4-BE49-F238E27FC236}">
                  <a16:creationId xmlns:a16="http://schemas.microsoft.com/office/drawing/2014/main" id="{851AC378-58FD-E597-BEAA-00E63CB92721}"/>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9">
              <a:extLst>
                <a:ext uri="{FF2B5EF4-FFF2-40B4-BE49-F238E27FC236}">
                  <a16:creationId xmlns:a16="http://schemas.microsoft.com/office/drawing/2014/main" id="{82705CD9-0E40-FC6A-CD45-CB7E25950CDB}"/>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6" name="Freeform 70">
              <a:extLst>
                <a:ext uri="{FF2B5EF4-FFF2-40B4-BE49-F238E27FC236}">
                  <a16:creationId xmlns:a16="http://schemas.microsoft.com/office/drawing/2014/main" id="{5E911CFB-75CC-2784-373B-51E096DB645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71">
              <a:extLst>
                <a:ext uri="{FF2B5EF4-FFF2-40B4-BE49-F238E27FC236}">
                  <a16:creationId xmlns:a16="http://schemas.microsoft.com/office/drawing/2014/main" id="{8D64AF9C-DE17-4B6E-0D5D-CA859D558AFD}"/>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10D02C5C-BE8A-B3DA-4F12-090C11CF3ED6}"/>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69" name="Picture 2" descr="cinema Icon 1468738">
            <a:extLst>
              <a:ext uri="{FF2B5EF4-FFF2-40B4-BE49-F238E27FC236}">
                <a16:creationId xmlns:a16="http://schemas.microsoft.com/office/drawing/2014/main" id="{82FA1499-EA3B-36DA-A0C9-ED7A256055EC}"/>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810" y="1555092"/>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message Icon 4702918">
            <a:extLst>
              <a:ext uri="{FF2B5EF4-FFF2-40B4-BE49-F238E27FC236}">
                <a16:creationId xmlns:a16="http://schemas.microsoft.com/office/drawing/2014/main" id="{8BEC662B-4707-5AD1-3335-BDC93CD6F322}"/>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40997" y="3813160"/>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ocial media Icon 2731512">
            <a:extLst>
              <a:ext uri="{FF2B5EF4-FFF2-40B4-BE49-F238E27FC236}">
                <a16:creationId xmlns:a16="http://schemas.microsoft.com/office/drawing/2014/main" id="{6EA1DFD2-5CB0-250F-8A7C-7572D380804F}"/>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3046" y="3736353"/>
            <a:ext cx="373816" cy="373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75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9AEF4-899B-4ADF-8D9F-89B473192959}"/>
              </a:ext>
            </a:extLst>
          </p:cNvPr>
          <p:cNvSpPr>
            <a:spLocks noGrp="1"/>
          </p:cNvSpPr>
          <p:nvPr>
            <p:ph type="title"/>
          </p:nvPr>
        </p:nvSpPr>
        <p:spPr/>
        <p:txBody>
          <a:bodyPr>
            <a:normAutofit/>
          </a:bodyPr>
          <a:lstStyle/>
          <a:p>
            <a:r>
              <a:rPr lang="en-GB"/>
              <a:t>Trust is higher for traditional ad channels</a:t>
            </a:r>
          </a:p>
        </p:txBody>
      </p:sp>
      <p:sp>
        <p:nvSpPr>
          <p:cNvPr id="13" name="Text Placeholder 11">
            <a:extLst>
              <a:ext uri="{FF2B5EF4-FFF2-40B4-BE49-F238E27FC236}">
                <a16:creationId xmlns:a16="http://schemas.microsoft.com/office/drawing/2014/main" id="{57CDA6CB-E998-4743-B11E-E8AF91547ED5}"/>
              </a:ext>
            </a:extLst>
          </p:cNvPr>
          <p:cNvSpPr>
            <a:spLocks noGrp="1"/>
          </p:cNvSpPr>
          <p:nvPr>
            <p:ph type="body" sz="quarter" idx="15"/>
          </p:nvPr>
        </p:nvSpPr>
        <p:spPr/>
        <p:txBody>
          <a:bodyPr/>
          <a:lstStyle/>
          <a:p>
            <a:r>
              <a:rPr lang="en-GB">
                <a:solidFill>
                  <a:srgbClr val="4D4D4D"/>
                </a:solidFill>
              </a:rPr>
              <a:t>Source: YouGov 2024, 3 big questions for advertisers marketers research</a:t>
            </a:r>
          </a:p>
        </p:txBody>
      </p:sp>
      <p:pic>
        <p:nvPicPr>
          <p:cNvPr id="3" name="Picture 2" descr="No alt text provided for this image">
            <a:extLst>
              <a:ext uri="{FF2B5EF4-FFF2-40B4-BE49-F238E27FC236}">
                <a16:creationId xmlns:a16="http://schemas.microsoft.com/office/drawing/2014/main" id="{965F73F9-D87C-57B9-411C-17A658A7A0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91"/>
          <a:stretch/>
        </p:blipFill>
        <p:spPr bwMode="auto">
          <a:xfrm>
            <a:off x="3560346" y="1188085"/>
            <a:ext cx="5509010" cy="3833198"/>
          </a:xfrm>
          <a:prstGeom prst="rect">
            <a:avLst/>
          </a:prstGeom>
          <a:noFill/>
          <a:effectLst>
            <a:outerShdw blurRad="228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77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7E052-016D-000D-4CE7-CD8DBB5667B7}"/>
              </a:ext>
            </a:extLst>
          </p:cNvPr>
          <p:cNvSpPr>
            <a:spLocks noGrp="1"/>
          </p:cNvSpPr>
          <p:nvPr>
            <p:ph type="title"/>
          </p:nvPr>
        </p:nvSpPr>
        <p:spPr>
          <a:xfrm>
            <a:off x="371475" y="359944"/>
            <a:ext cx="11820525" cy="1021181"/>
          </a:xfrm>
        </p:spPr>
        <p:txBody>
          <a:bodyPr>
            <a:normAutofit/>
          </a:bodyPr>
          <a:lstStyle/>
          <a:p>
            <a:r>
              <a:rPr lang="en-US" sz="2800" dirty="0"/>
              <a:t>TV is a trusted medium</a:t>
            </a:r>
          </a:p>
        </p:txBody>
      </p:sp>
      <p:sp>
        <p:nvSpPr>
          <p:cNvPr id="3" name="Text Placeholder 2">
            <a:extLst>
              <a:ext uri="{FF2B5EF4-FFF2-40B4-BE49-F238E27FC236}">
                <a16:creationId xmlns:a16="http://schemas.microsoft.com/office/drawing/2014/main" id="{72F860CA-3048-1390-7C39-EE84A0BABD12}"/>
              </a:ext>
            </a:extLst>
          </p:cNvPr>
          <p:cNvSpPr>
            <a:spLocks noGrp="1"/>
          </p:cNvSpPr>
          <p:nvPr>
            <p:ph type="body" sz="quarter" idx="15"/>
          </p:nvPr>
        </p:nvSpPr>
        <p:spPr/>
        <p:txBody>
          <a:bodyPr/>
          <a:lstStyle/>
          <a:p>
            <a:r>
              <a:rPr lang="en-GB" dirty="0"/>
              <a:t>Source</a:t>
            </a:r>
            <a:r>
              <a:rPr lang="en-US" dirty="0"/>
              <a:t>: IPA Databank 2014-2022 for profit cases *data available from 2016</a:t>
            </a:r>
            <a:endParaRPr lang="en-GB" dirty="0"/>
          </a:p>
        </p:txBody>
      </p:sp>
      <p:pic>
        <p:nvPicPr>
          <p:cNvPr id="5" name="Picture 4">
            <a:extLst>
              <a:ext uri="{FF2B5EF4-FFF2-40B4-BE49-F238E27FC236}">
                <a16:creationId xmlns:a16="http://schemas.microsoft.com/office/drawing/2014/main" id="{D2198AFC-238C-027E-A970-F59E56FA0094}"/>
              </a:ext>
            </a:extLst>
          </p:cNvPr>
          <p:cNvPicPr>
            <a:picLocks noChangeAspect="1"/>
          </p:cNvPicPr>
          <p:nvPr/>
        </p:nvPicPr>
        <p:blipFill>
          <a:blip r:embed="rId3"/>
          <a:stretch>
            <a:fillRect/>
          </a:stretch>
        </p:blipFill>
        <p:spPr>
          <a:xfrm>
            <a:off x="1455735" y="1264294"/>
            <a:ext cx="8660354" cy="3618791"/>
          </a:xfrm>
          <a:prstGeom prst="rect">
            <a:avLst/>
          </a:prstGeom>
          <a:effectLst>
            <a:outerShdw blurRad="266700" dist="38100" dir="2700000" algn="ctr" rotWithShape="0">
              <a:srgbClr val="000000">
                <a:alpha val="40000"/>
              </a:srgbClr>
            </a:outerShdw>
          </a:effectLst>
        </p:spPr>
      </p:pic>
      <p:grpSp>
        <p:nvGrpSpPr>
          <p:cNvPr id="11" name="Group 10">
            <a:extLst>
              <a:ext uri="{FF2B5EF4-FFF2-40B4-BE49-F238E27FC236}">
                <a16:creationId xmlns:a16="http://schemas.microsoft.com/office/drawing/2014/main" id="{791A554F-3AD2-89E0-8AD5-756412CA4344}"/>
              </a:ext>
            </a:extLst>
          </p:cNvPr>
          <p:cNvGrpSpPr/>
          <p:nvPr/>
        </p:nvGrpSpPr>
        <p:grpSpPr>
          <a:xfrm>
            <a:off x="9925522" y="5273288"/>
            <a:ext cx="2028365" cy="466476"/>
            <a:chOff x="9925522" y="5273288"/>
            <a:chExt cx="2028365" cy="466476"/>
          </a:xfrm>
        </p:grpSpPr>
        <p:pic>
          <p:nvPicPr>
            <p:cNvPr id="8" name="Picture 7">
              <a:extLst>
                <a:ext uri="{FF2B5EF4-FFF2-40B4-BE49-F238E27FC236}">
                  <a16:creationId xmlns:a16="http://schemas.microsoft.com/office/drawing/2014/main" id="{31513230-041B-AF2E-E8FF-6763A3C8B34F}"/>
                </a:ext>
              </a:extLst>
            </p:cNvPr>
            <p:cNvPicPr>
              <a:picLocks noChangeAspect="1"/>
            </p:cNvPicPr>
            <p:nvPr/>
          </p:nvPicPr>
          <p:blipFill>
            <a:blip r:embed="rId4"/>
            <a:stretch>
              <a:fillRect/>
            </a:stretch>
          </p:blipFill>
          <p:spPr>
            <a:xfrm>
              <a:off x="9925522" y="5301706"/>
              <a:ext cx="1257665" cy="409640"/>
            </a:xfrm>
            <a:prstGeom prst="rect">
              <a:avLst/>
            </a:prstGeom>
          </p:spPr>
        </p:pic>
        <p:pic>
          <p:nvPicPr>
            <p:cNvPr id="10" name="Picture 9">
              <a:extLst>
                <a:ext uri="{FF2B5EF4-FFF2-40B4-BE49-F238E27FC236}">
                  <a16:creationId xmlns:a16="http://schemas.microsoft.com/office/drawing/2014/main" id="{5BCDDEBF-453B-9232-0EB7-178293DF6D87}"/>
                </a:ext>
              </a:extLst>
            </p:cNvPr>
            <p:cNvPicPr>
              <a:picLocks noChangeAspect="1"/>
            </p:cNvPicPr>
            <p:nvPr/>
          </p:nvPicPr>
          <p:blipFill>
            <a:blip r:embed="rId5"/>
            <a:stretch>
              <a:fillRect/>
            </a:stretch>
          </p:blipFill>
          <p:spPr>
            <a:xfrm>
              <a:off x="11183187" y="5273288"/>
              <a:ext cx="770700" cy="466476"/>
            </a:xfrm>
            <a:prstGeom prst="rect">
              <a:avLst/>
            </a:prstGeom>
          </p:spPr>
        </p:pic>
      </p:grpSp>
    </p:spTree>
    <p:extLst>
      <p:ext uri="{BB962C8B-B14F-4D97-AF65-F5344CB8AC3E}">
        <p14:creationId xmlns:p14="http://schemas.microsoft.com/office/powerpoint/2010/main" val="389784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026A267-C623-4B5D-91E8-60FB6E520C02}"/>
              </a:ext>
            </a:extLst>
          </p:cNvPr>
          <p:cNvSpPr>
            <a:spLocks noGrp="1"/>
          </p:cNvSpPr>
          <p:nvPr>
            <p:ph type="title"/>
          </p:nvPr>
        </p:nvSpPr>
        <p:spPr>
          <a:xfrm>
            <a:off x="371475" y="359944"/>
            <a:ext cx="11341099" cy="1021181"/>
          </a:xfrm>
        </p:spPr>
        <p:txBody>
          <a:bodyPr/>
          <a:lstStyle/>
          <a:p>
            <a:r>
              <a:rPr lang="en-GB"/>
              <a:t>1. Who is Thinkbox?</a:t>
            </a:r>
          </a:p>
        </p:txBody>
      </p:sp>
      <p:sp>
        <p:nvSpPr>
          <p:cNvPr id="10" name="TextBox 9">
            <a:extLst>
              <a:ext uri="{FF2B5EF4-FFF2-40B4-BE49-F238E27FC236}">
                <a16:creationId xmlns:a16="http://schemas.microsoft.com/office/drawing/2014/main" id="{2B0BB5C3-A9D7-4C5F-95A6-E5FECA05DEA4}"/>
              </a:ext>
            </a:extLst>
          </p:cNvPr>
          <p:cNvSpPr txBox="1"/>
          <p:nvPr/>
        </p:nvSpPr>
        <p:spPr>
          <a:xfrm>
            <a:off x="371475" y="1040130"/>
            <a:ext cx="109499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D4D4D"/>
                </a:solidFill>
                <a:effectLst/>
                <a:uLnTx/>
                <a:uFillTx/>
                <a:latin typeface="Arial"/>
                <a:ea typeface="+mn-ea"/>
                <a:cs typeface="+mn-cs"/>
              </a:rPr>
              <a:t>Thinkbox is the marketing body for commercial TV in the UK, in all its forms. It works with the marketing community with a single ambition: </a:t>
            </a:r>
            <a:r>
              <a:rPr kumimoji="0" lang="en-GB" sz="1800" b="1" i="0" u="none" strike="noStrike" kern="1200" cap="none" spc="0" normalizeH="0" baseline="0" noProof="0">
                <a:ln>
                  <a:noFill/>
                </a:ln>
                <a:solidFill>
                  <a:srgbClr val="4D4D4D"/>
                </a:solidFill>
                <a:effectLst/>
                <a:uLnTx/>
                <a:uFillTx/>
                <a:latin typeface="Arial"/>
                <a:ea typeface="+mn-ea"/>
                <a:cs typeface="+mn-cs"/>
              </a:rPr>
              <a:t>to help advertisers get the best out of today’s TV.</a:t>
            </a:r>
            <a:endParaRPr kumimoji="0" lang="en-GB" sz="1600" b="1" i="0" u="none" strike="noStrike" kern="1200" cap="none" spc="0" normalizeH="0" baseline="0" noProof="0">
              <a:ln>
                <a:noFill/>
              </a:ln>
              <a:solidFill>
                <a:srgbClr val="4D4D4D"/>
              </a:solidFill>
              <a:effectLst/>
              <a:uLnTx/>
              <a:uFillTx/>
              <a:latin typeface="Arial"/>
              <a:ea typeface="+mn-ea"/>
              <a:cs typeface="+mn-cs"/>
            </a:endParaRPr>
          </a:p>
        </p:txBody>
      </p:sp>
      <p:sp>
        <p:nvSpPr>
          <p:cNvPr id="14" name="TextBox 13">
            <a:extLst>
              <a:ext uri="{FF2B5EF4-FFF2-40B4-BE49-F238E27FC236}">
                <a16:creationId xmlns:a16="http://schemas.microsoft.com/office/drawing/2014/main" id="{3FECCCE3-3A36-45E0-9022-9BDDD202480E}"/>
              </a:ext>
            </a:extLst>
          </p:cNvPr>
          <p:cNvSpPr txBox="1"/>
          <p:nvPr/>
        </p:nvSpPr>
        <p:spPr>
          <a:xfrm>
            <a:off x="1446545" y="1835112"/>
            <a:ext cx="2223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72D87"/>
                </a:solidFill>
                <a:effectLst/>
                <a:uLnTx/>
                <a:uFillTx/>
                <a:latin typeface="Arial"/>
                <a:ea typeface="+mn-ea"/>
                <a:cs typeface="+mn-cs"/>
              </a:rPr>
              <a:t>Main shareholders</a:t>
            </a:r>
          </a:p>
        </p:txBody>
      </p:sp>
      <p:pic>
        <p:nvPicPr>
          <p:cNvPr id="15" name="Picture 6" descr="http://www.ruddstudio.com/wp-content/uploads/ITV_logo_1024.jpg">
            <a:extLst>
              <a:ext uri="{FF2B5EF4-FFF2-40B4-BE49-F238E27FC236}">
                <a16:creationId xmlns:a16="http://schemas.microsoft.com/office/drawing/2014/main" id="{88D6F249-31D1-402E-95AC-9DE76018E8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2354" y="2555183"/>
            <a:ext cx="1831601" cy="1029207"/>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5236B889-C599-4F6A-973E-FECC059D1138}"/>
              </a:ext>
            </a:extLst>
          </p:cNvPr>
          <p:cNvCxnSpPr/>
          <p:nvPr/>
        </p:nvCxnSpPr>
        <p:spPr>
          <a:xfrm>
            <a:off x="4199517" y="2161670"/>
            <a:ext cx="0" cy="342000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3094153-BA8C-486C-904F-2930BD98EC7A}"/>
              </a:ext>
            </a:extLst>
          </p:cNvPr>
          <p:cNvSpPr txBox="1"/>
          <p:nvPr/>
        </p:nvSpPr>
        <p:spPr>
          <a:xfrm>
            <a:off x="5294358" y="1887325"/>
            <a:ext cx="29033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72D87"/>
                </a:solidFill>
                <a:effectLst/>
                <a:uLnTx/>
                <a:uFillTx/>
                <a:latin typeface="Arial"/>
                <a:ea typeface="+mn-ea"/>
                <a:cs typeface="+mn-cs"/>
              </a:rPr>
              <a:t>Associates &amp; supporters</a:t>
            </a:r>
          </a:p>
        </p:txBody>
      </p:sp>
      <p:cxnSp>
        <p:nvCxnSpPr>
          <p:cNvPr id="23" name="Straight Connector 22">
            <a:extLst>
              <a:ext uri="{FF2B5EF4-FFF2-40B4-BE49-F238E27FC236}">
                <a16:creationId xmlns:a16="http://schemas.microsoft.com/office/drawing/2014/main" id="{A4810667-02D9-4BB0-95B4-DEAA30215D5B}"/>
              </a:ext>
            </a:extLst>
          </p:cNvPr>
          <p:cNvCxnSpPr/>
          <p:nvPr/>
        </p:nvCxnSpPr>
        <p:spPr>
          <a:xfrm>
            <a:off x="9225273" y="2161670"/>
            <a:ext cx="0" cy="342000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5" name="Picture 8" descr="C:\Users\visha.naul\AppData\Local\Microsoft\Windows\Temporary Internet Files\Content.Outlook\FW2JO05I\STV_MASTER_POS_RGB (2).jpg">
            <a:extLst>
              <a:ext uri="{FF2B5EF4-FFF2-40B4-BE49-F238E27FC236}">
                <a16:creationId xmlns:a16="http://schemas.microsoft.com/office/drawing/2014/main" id="{0C72A7CE-B924-4D06-B097-98409B9297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2326" y="5196288"/>
            <a:ext cx="937745" cy="65362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15051DC4-D515-44AC-B062-9007130755DB}"/>
              </a:ext>
            </a:extLst>
          </p:cNvPr>
          <p:cNvPicPr>
            <a:picLocks noChangeAspect="1"/>
          </p:cNvPicPr>
          <p:nvPr/>
        </p:nvPicPr>
        <p:blipFill rotWithShape="1">
          <a:blip r:embed="rId5">
            <a:extLst>
              <a:ext uri="{28A0092B-C50C-407E-A947-70E740481C1C}">
                <a14:useLocalDpi xmlns:a14="http://schemas.microsoft.com/office/drawing/2010/main" val="0"/>
              </a:ext>
            </a:extLst>
          </a:blip>
          <a:srcRect t="16321" b="15829"/>
          <a:stretch/>
        </p:blipFill>
        <p:spPr>
          <a:xfrm>
            <a:off x="7815799" y="2979662"/>
            <a:ext cx="1143692" cy="603638"/>
          </a:xfrm>
          <a:prstGeom prst="rect">
            <a:avLst/>
          </a:prstGeom>
        </p:spPr>
      </p:pic>
      <p:pic>
        <p:nvPicPr>
          <p:cNvPr id="33" name="Picture 32">
            <a:extLst>
              <a:ext uri="{FF2B5EF4-FFF2-40B4-BE49-F238E27FC236}">
                <a16:creationId xmlns:a16="http://schemas.microsoft.com/office/drawing/2014/main" id="{F9A671D7-BAE6-4826-8553-36BFC2B5A239}"/>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4290" t="13528" r="14841" b="12972"/>
          <a:stretch/>
        </p:blipFill>
        <p:spPr>
          <a:xfrm>
            <a:off x="7604896" y="2139301"/>
            <a:ext cx="1255368" cy="694339"/>
          </a:xfrm>
          <a:prstGeom prst="rect">
            <a:avLst/>
          </a:prstGeom>
        </p:spPr>
      </p:pic>
      <p:sp>
        <p:nvSpPr>
          <p:cNvPr id="37" name="TextBox 36">
            <a:extLst>
              <a:ext uri="{FF2B5EF4-FFF2-40B4-BE49-F238E27FC236}">
                <a16:creationId xmlns:a16="http://schemas.microsoft.com/office/drawing/2014/main" id="{46BEBF02-04A4-4798-B690-42FC586AE160}"/>
              </a:ext>
            </a:extLst>
          </p:cNvPr>
          <p:cNvSpPr txBox="1"/>
          <p:nvPr/>
        </p:nvSpPr>
        <p:spPr>
          <a:xfrm>
            <a:off x="9792124" y="1936156"/>
            <a:ext cx="13516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72D87"/>
                </a:solidFill>
                <a:effectLst/>
                <a:uLnTx/>
                <a:uFillTx/>
                <a:latin typeface="Arial"/>
                <a:ea typeface="+mn-ea"/>
                <a:cs typeface="+mn-cs"/>
              </a:rPr>
              <a:t>Member of</a:t>
            </a:r>
          </a:p>
        </p:txBody>
      </p:sp>
      <p:pic>
        <p:nvPicPr>
          <p:cNvPr id="1026" name="Picture 5" descr="image001">
            <a:extLst>
              <a:ext uri="{FF2B5EF4-FFF2-40B4-BE49-F238E27FC236}">
                <a16:creationId xmlns:a16="http://schemas.microsoft.com/office/drawing/2014/main" id="{3BBC1337-614F-411B-A9EE-683DEB1271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8983" y="3316449"/>
            <a:ext cx="1817934" cy="77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Foreningen Tenk TV">
            <a:extLst>
              <a:ext uri="{FF2B5EF4-FFF2-40B4-BE49-F238E27FC236}">
                <a16:creationId xmlns:a16="http://schemas.microsoft.com/office/drawing/2014/main" id="{24ABBD3C-785C-4E71-9C53-8986654026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0615" y="2383814"/>
            <a:ext cx="1563657" cy="4013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AM Ireland - Providing precise viewership data and promoting the power of  television with a commitment to excellence, vision and adaptability. - TAM  Ireland">
            <a:extLst>
              <a:ext uri="{FF2B5EF4-FFF2-40B4-BE49-F238E27FC236}">
                <a16:creationId xmlns:a16="http://schemas.microsoft.com/office/drawing/2014/main" id="{59F956A2-FD33-44AA-8670-10578BC1202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4876" y="3968554"/>
            <a:ext cx="1109858" cy="6252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lcome to Sky Media - Sky Media">
            <a:extLst>
              <a:ext uri="{FF2B5EF4-FFF2-40B4-BE49-F238E27FC236}">
                <a16:creationId xmlns:a16="http://schemas.microsoft.com/office/drawing/2014/main" id="{1DC5A4AE-7627-4087-ABF9-36ABE92F7E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4003" y="3490638"/>
            <a:ext cx="29527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6357E6B7-0EBF-ABE2-502C-486276CB716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37202" y="5342772"/>
            <a:ext cx="2099922" cy="4273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graphics, line, symbol, colorfulness&#10;&#10;Description automatically generated">
            <a:extLst>
              <a:ext uri="{FF2B5EF4-FFF2-40B4-BE49-F238E27FC236}">
                <a16:creationId xmlns:a16="http://schemas.microsoft.com/office/drawing/2014/main" id="{CCE7D523-FD3E-3031-6371-04A0456CFC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4003" y="2454164"/>
            <a:ext cx="802657" cy="1084589"/>
          </a:xfrm>
          <a:prstGeom prst="rect">
            <a:avLst/>
          </a:prstGeom>
        </p:spPr>
      </p:pic>
      <p:pic>
        <p:nvPicPr>
          <p:cNvPr id="3" name="Picture 2" descr="Netflix | Brand Assets | Logos">
            <a:extLst>
              <a:ext uri="{FF2B5EF4-FFF2-40B4-BE49-F238E27FC236}">
                <a16:creationId xmlns:a16="http://schemas.microsoft.com/office/drawing/2014/main" id="{3ECD98B5-FB80-AD71-40AB-1A6E5773FE3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5493" t="29985" r="16185" b="31233"/>
          <a:stretch/>
        </p:blipFill>
        <p:spPr bwMode="auto">
          <a:xfrm>
            <a:off x="6002938" y="3867927"/>
            <a:ext cx="1444354" cy="46118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EBC7CA5-9F70-02E7-0482-926B38CBE80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42024" y="3217548"/>
            <a:ext cx="1462699" cy="36933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29BBF035-68D7-2B32-774A-3BCA017F502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69722" y="4386151"/>
            <a:ext cx="1214634" cy="6865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text on a black background&#10;&#10;Description automatically generated">
            <a:extLst>
              <a:ext uri="{FF2B5EF4-FFF2-40B4-BE49-F238E27FC236}">
                <a16:creationId xmlns:a16="http://schemas.microsoft.com/office/drawing/2014/main" id="{1A37A903-82AA-D7FC-96B5-9836849B473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44506" y="4538874"/>
            <a:ext cx="951889" cy="594132"/>
          </a:xfrm>
          <a:prstGeom prst="rect">
            <a:avLst/>
          </a:prstGeom>
        </p:spPr>
      </p:pic>
      <p:pic>
        <p:nvPicPr>
          <p:cNvPr id="5" name="Picture 4">
            <a:extLst>
              <a:ext uri="{FF2B5EF4-FFF2-40B4-BE49-F238E27FC236}">
                <a16:creationId xmlns:a16="http://schemas.microsoft.com/office/drawing/2014/main" id="{6EA669D3-4609-AA94-E182-0A90ED81829F}"/>
              </a:ext>
            </a:extLst>
          </p:cNvPr>
          <p:cNvPicPr>
            <a:picLocks noChangeAspect="1"/>
          </p:cNvPicPr>
          <p:nvPr/>
        </p:nvPicPr>
        <p:blipFill rotWithShape="1">
          <a:blip r:embed="rId17"/>
          <a:srcRect l="-2666" t="27494" r="2666" b="27134"/>
          <a:stretch/>
        </p:blipFill>
        <p:spPr>
          <a:xfrm>
            <a:off x="7604896" y="3694299"/>
            <a:ext cx="1355540" cy="615045"/>
          </a:xfrm>
          <a:prstGeom prst="rect">
            <a:avLst/>
          </a:prstGeom>
        </p:spPr>
      </p:pic>
      <p:pic>
        <p:nvPicPr>
          <p:cNvPr id="11" name="Picture 10" descr="A blue text on a black background&#10;&#10;Description automatically generated">
            <a:extLst>
              <a:ext uri="{FF2B5EF4-FFF2-40B4-BE49-F238E27FC236}">
                <a16:creationId xmlns:a16="http://schemas.microsoft.com/office/drawing/2014/main" id="{D7F683BB-5D5F-0605-A6A2-62F57E6D01E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62692" y="4547471"/>
            <a:ext cx="1548698" cy="1428237"/>
          </a:xfrm>
          <a:prstGeom prst="rect">
            <a:avLst/>
          </a:prstGeom>
        </p:spPr>
      </p:pic>
      <p:pic>
        <p:nvPicPr>
          <p:cNvPr id="13" name="Picture 12" descr="A logo of a company&#10;&#10;Description automatically generated">
            <a:extLst>
              <a:ext uri="{FF2B5EF4-FFF2-40B4-BE49-F238E27FC236}">
                <a16:creationId xmlns:a16="http://schemas.microsoft.com/office/drawing/2014/main" id="{AE726646-D184-7256-34B5-63D703E0FA60}"/>
              </a:ext>
            </a:extLst>
          </p:cNvPr>
          <p:cNvPicPr>
            <a:picLocks noChangeAspect="1"/>
          </p:cNvPicPr>
          <p:nvPr/>
        </p:nvPicPr>
        <p:blipFill>
          <a:blip r:embed="rId19">
            <a:extLst>
              <a:ext uri="{28A0092B-C50C-407E-A947-70E740481C1C}">
                <a14:useLocalDpi xmlns:a14="http://schemas.microsoft.com/office/drawing/2010/main" val="0"/>
              </a:ext>
            </a:extLst>
          </a:blip>
          <a:srcRect t="11856" b="14757"/>
          <a:stretch/>
        </p:blipFill>
        <p:spPr>
          <a:xfrm>
            <a:off x="6275214" y="2293308"/>
            <a:ext cx="1079937" cy="792526"/>
          </a:xfrm>
          <a:prstGeom prst="rect">
            <a:avLst/>
          </a:prstGeom>
        </p:spPr>
      </p:pic>
      <p:pic>
        <p:nvPicPr>
          <p:cNvPr id="12" name="Picture 11" descr="A white number on a red circle&#10;&#10;Description automatically generated">
            <a:extLst>
              <a:ext uri="{FF2B5EF4-FFF2-40B4-BE49-F238E27FC236}">
                <a16:creationId xmlns:a16="http://schemas.microsoft.com/office/drawing/2014/main" id="{A678FB12-80BF-1A6B-184F-8771F858D14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13766" y="4869382"/>
            <a:ext cx="873875" cy="873875"/>
          </a:xfrm>
          <a:prstGeom prst="rect">
            <a:avLst/>
          </a:prstGeom>
        </p:spPr>
      </p:pic>
      <p:pic>
        <p:nvPicPr>
          <p:cNvPr id="7" name="Picture 2" descr="Virgin Media O2 - Wikipedia">
            <a:extLst>
              <a:ext uri="{FF2B5EF4-FFF2-40B4-BE49-F238E27FC236}">
                <a16:creationId xmlns:a16="http://schemas.microsoft.com/office/drawing/2014/main" id="{6370286C-857F-638D-D559-C9639075892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01038" y="3045142"/>
            <a:ext cx="1388347" cy="653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82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slice of pizza&#10;&#10;AI-generated content may be incorrect.">
            <a:extLst>
              <a:ext uri="{FF2B5EF4-FFF2-40B4-BE49-F238E27FC236}">
                <a16:creationId xmlns:a16="http://schemas.microsoft.com/office/drawing/2014/main" id="{21C6BBA7-23C2-73D8-D680-A8276E5F5D95}"/>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1" y="-22754"/>
            <a:ext cx="9929309" cy="6880754"/>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3000">
                <a:srgbClr val="000000">
                  <a:lumMod val="0"/>
                  <a:alpha val="62000"/>
                </a:srgbClr>
              </a:gs>
              <a:gs pos="40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the most effective </a:t>
            </a:r>
            <a:br>
              <a:rPr lang="en-GB" dirty="0"/>
            </a:br>
            <a:r>
              <a:rPr lang="en-GB" dirty="0"/>
              <a:t>advertising </a:t>
            </a:r>
          </a:p>
        </p:txBody>
      </p:sp>
      <p:sp>
        <p:nvSpPr>
          <p:cNvPr id="2" name="Text Placeholder 1">
            <a:extLst>
              <a:ext uri="{FF2B5EF4-FFF2-40B4-BE49-F238E27FC236}">
                <a16:creationId xmlns:a16="http://schemas.microsoft.com/office/drawing/2014/main" id="{4318C9E1-71D3-455D-BCBF-8542B03879C5}"/>
              </a:ext>
            </a:extLst>
          </p:cNvPr>
          <p:cNvSpPr>
            <a:spLocks noGrp="1"/>
          </p:cNvSpPr>
          <p:nvPr>
            <p:ph type="body" sz="quarter" idx="14"/>
          </p:nvPr>
        </p:nvSpPr>
        <p:spPr/>
        <p:txBody>
          <a:bodyPr/>
          <a:lstStyle/>
          <a:p>
            <a:r>
              <a:rPr lang="en-US" dirty="0"/>
              <a:t>SECTION THREE</a:t>
            </a:r>
            <a:endParaRPr lang="en-GB" dirty="0"/>
          </a:p>
        </p:txBody>
      </p:sp>
      <p:cxnSp>
        <p:nvCxnSpPr>
          <p:cNvPr id="7" name="Straight Connector 6">
            <a:extLst>
              <a:ext uri="{FF2B5EF4-FFF2-40B4-BE49-F238E27FC236}">
                <a16:creationId xmlns:a16="http://schemas.microsoft.com/office/drawing/2014/main" id="{ABAB5754-2F95-4BD6-B0F4-8E7478CDAC26}"/>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BD7BB2-1A99-4AF2-B891-9F7424FEF771}"/>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Goodfella’s – </a:t>
            </a:r>
            <a:r>
              <a:rPr lang="en-GB" sz="1000" dirty="0" err="1">
                <a:solidFill>
                  <a:schemeClr val="bg1"/>
                </a:solidFill>
              </a:rPr>
              <a:t>Goooood</a:t>
            </a:r>
            <a:endParaRPr lang="en-GB" sz="1000" dirty="0">
              <a:solidFill>
                <a:schemeClr val="bg1"/>
              </a:solidFill>
            </a:endParaRPr>
          </a:p>
        </p:txBody>
      </p:sp>
    </p:spTree>
    <p:custDataLst>
      <p:tags r:id="rId1"/>
    </p:custDataLst>
    <p:extLst>
      <p:ext uri="{BB962C8B-B14F-4D97-AF65-F5344CB8AC3E}">
        <p14:creationId xmlns:p14="http://schemas.microsoft.com/office/powerpoint/2010/main" val="107217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in a kayak with a seal&#10;&#10;AI-generated content may be incorrect.">
            <a:extLst>
              <a:ext uri="{FF2B5EF4-FFF2-40B4-BE49-F238E27FC236}">
                <a16:creationId xmlns:a16="http://schemas.microsoft.com/office/drawing/2014/main" id="{5895E6E5-6D6F-3E30-9E2E-842607777DE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9810" t="-163" r="31739" b="198"/>
          <a:stretch/>
        </p:blipFill>
        <p:spPr>
          <a:xfrm>
            <a:off x="6007894" y="-9729"/>
            <a:ext cx="6184106" cy="5948364"/>
          </a:xfrm>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636418" cy="1021181"/>
          </a:xfrm>
        </p:spPr>
        <p:txBody>
          <a:bodyPr>
            <a:normAutofit fontScale="90000"/>
          </a:bodyPr>
          <a:lstStyle/>
          <a:p>
            <a:r>
              <a:rPr lang="en-GB" dirty="0"/>
              <a:t>Summary – </a:t>
            </a:r>
            <a:br>
              <a:rPr lang="en-GB" dirty="0"/>
            </a:br>
            <a:r>
              <a:rPr lang="en-GB" dirty="0"/>
              <a:t>TV: the most effective </a:t>
            </a:r>
            <a:br>
              <a:rPr lang="en-GB" dirty="0"/>
            </a:br>
            <a:r>
              <a:rPr lang="en-GB" dirty="0"/>
              <a:t>advertising </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a:xfrm>
            <a:off x="377758" y="1614207"/>
            <a:ext cx="4803842" cy="3651531"/>
          </a:xfrm>
        </p:spPr>
        <p:txBody>
          <a:bodyPr>
            <a:normAutofit/>
          </a:bodyPr>
          <a:lstStyle/>
          <a:p>
            <a:pPr marL="285750" indent="-285750" fontAlgn="ctr">
              <a:spcAft>
                <a:spcPts val="1200"/>
              </a:spcAft>
              <a:buFont typeface="Arial" panose="020B0604020202020204" pitchFamily="34" charset="0"/>
              <a:buChar char="—"/>
            </a:pPr>
            <a:r>
              <a:rPr lang="en-GB" sz="2000" dirty="0"/>
              <a:t>TV boosts effects of other ad channels by up to </a:t>
            </a:r>
            <a:r>
              <a:rPr lang="en-GB" sz="2000" b="1" dirty="0">
                <a:solidFill>
                  <a:schemeClr val="tx2"/>
                </a:solidFill>
              </a:rPr>
              <a:t>54%</a:t>
            </a:r>
            <a:r>
              <a:rPr lang="en-GB" sz="2000" dirty="0"/>
              <a:t> </a:t>
            </a:r>
          </a:p>
          <a:p>
            <a:pPr marL="285750" indent="-285750" fontAlgn="ctr">
              <a:spcAft>
                <a:spcPts val="1200"/>
              </a:spcAft>
              <a:buFont typeface="Arial" panose="020B0604020202020204" pitchFamily="34" charset="0"/>
              <a:buChar char="—"/>
            </a:pPr>
            <a:r>
              <a:rPr lang="en-GB" sz="2000" dirty="0"/>
              <a:t>The optimal budget mix varies by sector with TV often commanding the lions share </a:t>
            </a:r>
          </a:p>
          <a:p>
            <a:pPr marL="285750" indent="-285750" fontAlgn="ctr">
              <a:spcAft>
                <a:spcPts val="1200"/>
              </a:spcAft>
              <a:buFont typeface="Arial" panose="020B0604020202020204" pitchFamily="34" charset="0"/>
              <a:buChar char="—"/>
            </a:pPr>
            <a:r>
              <a:rPr lang="en-GB" sz="2000" dirty="0"/>
              <a:t>TV constitutes on average </a:t>
            </a:r>
            <a:r>
              <a:rPr lang="en-GB" sz="2000" b="1" dirty="0">
                <a:solidFill>
                  <a:schemeClr val="tx2"/>
                </a:solidFill>
              </a:rPr>
              <a:t>66%</a:t>
            </a:r>
            <a:r>
              <a:rPr lang="en-GB" sz="2000" dirty="0"/>
              <a:t> of smaller brands media budget but returned </a:t>
            </a:r>
            <a:r>
              <a:rPr lang="en-GB" sz="2000" b="1" dirty="0">
                <a:solidFill>
                  <a:schemeClr val="tx2"/>
                </a:solidFill>
              </a:rPr>
              <a:t>80%</a:t>
            </a:r>
            <a:r>
              <a:rPr lang="en-GB" sz="2000" dirty="0"/>
              <a:t> of all ad-generated sales </a:t>
            </a: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532677" y="4324277"/>
            <a:ext cx="2982494" cy="246221"/>
          </a:xfrm>
          <a:prstGeom prst="rect">
            <a:avLst/>
          </a:prstGeom>
          <a:noFill/>
        </p:spPr>
        <p:txBody>
          <a:bodyPr wrap="square" rtlCol="0">
            <a:spAutoFit/>
          </a:bodyPr>
          <a:lstStyle/>
          <a:p>
            <a:r>
              <a:rPr lang="en-GB" sz="1000" dirty="0">
                <a:solidFill>
                  <a:schemeClr val="bg1"/>
                </a:solidFill>
              </a:rPr>
              <a:t>P&amp;O, Norwegian Fjords Like Never Before</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311733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E5431-FAA3-EACB-C1CF-20ABBA095B35}"/>
              </a:ext>
            </a:extLst>
          </p:cNvPr>
          <p:cNvSpPr>
            <a:spLocks noGrp="1"/>
          </p:cNvSpPr>
          <p:nvPr>
            <p:ph type="title"/>
          </p:nvPr>
        </p:nvSpPr>
        <p:spPr/>
        <p:txBody>
          <a:bodyPr/>
          <a:lstStyle/>
          <a:p>
            <a:r>
              <a:rPr lang="en-GB" dirty="0"/>
              <a:t>The predictability of payback varies greatly by channel</a:t>
            </a:r>
          </a:p>
        </p:txBody>
      </p:sp>
      <p:sp>
        <p:nvSpPr>
          <p:cNvPr id="3" name="Text Placeholder 2">
            <a:extLst>
              <a:ext uri="{FF2B5EF4-FFF2-40B4-BE49-F238E27FC236}">
                <a16:creationId xmlns:a16="http://schemas.microsoft.com/office/drawing/2014/main" id="{0F5C7ED8-B8EB-C36F-CBCC-76A84BD5C83E}"/>
              </a:ext>
            </a:extLst>
          </p:cNvPr>
          <p:cNvSpPr>
            <a:spLocks noGrp="1"/>
          </p:cNvSpPr>
          <p:nvPr>
            <p:ph type="body" sz="quarter" idx="15"/>
          </p:nvPr>
        </p:nvSpPr>
        <p:spPr/>
        <p:txBody>
          <a:bodyPr/>
          <a:lstStyle/>
          <a:p>
            <a:r>
              <a:rPr lang="en-US" dirty="0"/>
              <a:t>Source: Profit Ability 2 – Ebiquity, EssenceMediacom, Gain Theory, Mindshare, Wavemaker, April 2024​</a:t>
            </a:r>
            <a:endParaRPr lang="en-GB" dirty="0"/>
          </a:p>
        </p:txBody>
      </p:sp>
      <p:graphicFrame>
        <p:nvGraphicFramePr>
          <p:cNvPr id="8" name="Chart 7">
            <a:extLst>
              <a:ext uri="{FF2B5EF4-FFF2-40B4-BE49-F238E27FC236}">
                <a16:creationId xmlns:a16="http://schemas.microsoft.com/office/drawing/2014/main" id="{CAA266C1-1E5C-2032-BD03-20F98629818F}"/>
              </a:ext>
            </a:extLst>
          </p:cNvPr>
          <p:cNvGraphicFramePr/>
          <p:nvPr/>
        </p:nvGraphicFramePr>
        <p:xfrm>
          <a:off x="516000" y="1580351"/>
          <a:ext cx="11160000" cy="3784764"/>
        </p:xfrm>
        <a:graphic>
          <a:graphicData uri="http://schemas.openxmlformats.org/drawingml/2006/chart">
            <c:chart xmlns:c="http://schemas.openxmlformats.org/drawingml/2006/chart" xmlns:r="http://schemas.openxmlformats.org/officeDocument/2006/relationships" r:id="rId3"/>
          </a:graphicData>
        </a:graphic>
      </p:graphicFrame>
      <p:sp>
        <p:nvSpPr>
          <p:cNvPr id="5" name="Arrow: Right 4">
            <a:extLst>
              <a:ext uri="{FF2B5EF4-FFF2-40B4-BE49-F238E27FC236}">
                <a16:creationId xmlns:a16="http://schemas.microsoft.com/office/drawing/2014/main" id="{209AA285-B7D7-31B9-CBE4-EAB17DCF0C3C}"/>
              </a:ext>
            </a:extLst>
          </p:cNvPr>
          <p:cNvSpPr/>
          <p:nvPr/>
        </p:nvSpPr>
        <p:spPr>
          <a:xfrm>
            <a:off x="1688386" y="1118686"/>
            <a:ext cx="8815227" cy="461665"/>
          </a:xfrm>
          <a:prstGeom prst="rightArrow">
            <a:avLst/>
          </a:prstGeom>
          <a:solidFill>
            <a:schemeClr val="bg1">
              <a:lumMod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Increasing risk / reward of achieving return</a:t>
            </a:r>
          </a:p>
        </p:txBody>
      </p:sp>
    </p:spTree>
    <p:extLst>
      <p:ext uri="{BB962C8B-B14F-4D97-AF65-F5344CB8AC3E}">
        <p14:creationId xmlns:p14="http://schemas.microsoft.com/office/powerpoint/2010/main" val="250410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68B6F-E415-DC1A-2918-D376A9FD405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F3707AF-366C-6530-9D0B-4C3840C61FFA}"/>
              </a:ext>
            </a:extLst>
          </p:cNvPr>
          <p:cNvSpPr>
            <a:spLocks noGrp="1"/>
          </p:cNvSpPr>
          <p:nvPr>
            <p:ph type="title"/>
          </p:nvPr>
        </p:nvSpPr>
        <p:spPr/>
        <p:txBody>
          <a:bodyPr>
            <a:normAutofit/>
          </a:bodyPr>
          <a:lstStyle/>
          <a:p>
            <a:r>
              <a:rPr lang="en-US" dirty="0"/>
              <a:t>When TV is on air, digital channel performance is uplifted by 13.7%</a:t>
            </a:r>
            <a:endParaRPr lang="en-GB" dirty="0"/>
          </a:p>
        </p:txBody>
      </p:sp>
      <p:sp>
        <p:nvSpPr>
          <p:cNvPr id="6" name="Text Placeholder 5">
            <a:extLst>
              <a:ext uri="{FF2B5EF4-FFF2-40B4-BE49-F238E27FC236}">
                <a16:creationId xmlns:a16="http://schemas.microsoft.com/office/drawing/2014/main" id="{59685EF7-90FF-BE0B-7CB8-5BACAFCD50D7}"/>
              </a:ext>
            </a:extLst>
          </p:cNvPr>
          <p:cNvSpPr>
            <a:spLocks noGrp="1"/>
          </p:cNvSpPr>
          <p:nvPr>
            <p:ph type="body" sz="quarter" idx="15"/>
          </p:nvPr>
        </p:nvSpPr>
        <p:spPr/>
        <p:txBody>
          <a:bodyPr/>
          <a:lstStyle/>
          <a:p>
            <a:r>
              <a:rPr lang="en-US" dirty="0"/>
              <a:t>Source: Why the Eff would you cut TV? GroupM, 2025</a:t>
            </a:r>
            <a:endParaRPr lang="en-GB" dirty="0"/>
          </a:p>
        </p:txBody>
      </p:sp>
      <p:pic>
        <p:nvPicPr>
          <p:cNvPr id="3" name="Picture 2">
            <a:extLst>
              <a:ext uri="{FF2B5EF4-FFF2-40B4-BE49-F238E27FC236}">
                <a16:creationId xmlns:a16="http://schemas.microsoft.com/office/drawing/2014/main" id="{8A7A6B6C-A2D3-A9F5-9E89-8BBFB51ECB6F}"/>
              </a:ext>
            </a:extLst>
          </p:cNvPr>
          <p:cNvPicPr>
            <a:picLocks noChangeAspect="1"/>
          </p:cNvPicPr>
          <p:nvPr/>
        </p:nvPicPr>
        <p:blipFill>
          <a:blip r:embed="rId3"/>
          <a:stretch>
            <a:fillRect/>
          </a:stretch>
        </p:blipFill>
        <p:spPr>
          <a:xfrm>
            <a:off x="1776110" y="1565569"/>
            <a:ext cx="8639779" cy="3437975"/>
          </a:xfrm>
          <a:prstGeom prst="rect">
            <a:avLst/>
          </a:prstGeom>
          <a:effectLst>
            <a:outerShdw blurRad="228600" dist="63500" dir="2700000" sx="101000" sy="101000" algn="ctr" rotWithShape="0">
              <a:srgbClr val="000000">
                <a:alpha val="40000"/>
              </a:srgbClr>
            </a:outerShdw>
          </a:effectLst>
        </p:spPr>
      </p:pic>
    </p:spTree>
    <p:extLst>
      <p:ext uri="{BB962C8B-B14F-4D97-AF65-F5344CB8AC3E}">
        <p14:creationId xmlns:p14="http://schemas.microsoft.com/office/powerpoint/2010/main" val="130227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E3E0778-7458-9664-DDE9-C8C4374FC994}"/>
              </a:ext>
            </a:extLst>
          </p:cNvPr>
          <p:cNvGraphicFramePr/>
          <p:nvPr/>
        </p:nvGraphicFramePr>
        <p:xfrm>
          <a:off x="-264369" y="918678"/>
          <a:ext cx="11817437" cy="4908884"/>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a:extLst>
              <a:ext uri="{FF2B5EF4-FFF2-40B4-BE49-F238E27FC236}">
                <a16:creationId xmlns:a16="http://schemas.microsoft.com/office/drawing/2014/main" id="{AA4879A3-3454-47DF-F616-D5774431B361}"/>
              </a:ext>
            </a:extLst>
          </p:cNvPr>
          <p:cNvSpPr>
            <a:spLocks noGrp="1"/>
          </p:cNvSpPr>
          <p:nvPr>
            <p:ph type="title"/>
          </p:nvPr>
        </p:nvSpPr>
        <p:spPr/>
        <p:txBody>
          <a:bodyPr>
            <a:normAutofit/>
          </a:bodyPr>
          <a:lstStyle/>
          <a:p>
            <a:r>
              <a:rPr lang="en-GB" sz="2800" dirty="0"/>
              <a:t>Optimal budget mix varies by sector – TV has the largest share</a:t>
            </a:r>
            <a:endParaRPr lang="en-US" sz="2800" dirty="0"/>
          </a:p>
        </p:txBody>
      </p:sp>
      <p:sp>
        <p:nvSpPr>
          <p:cNvPr id="6" name="Text Placeholder 5">
            <a:extLst>
              <a:ext uri="{FF2B5EF4-FFF2-40B4-BE49-F238E27FC236}">
                <a16:creationId xmlns:a16="http://schemas.microsoft.com/office/drawing/2014/main" id="{AB9C85FD-5E3D-E521-EC16-908E44BA0070}"/>
              </a:ext>
            </a:extLst>
          </p:cNvPr>
          <p:cNvSpPr>
            <a:spLocks noGrp="1"/>
          </p:cNvSpPr>
          <p:nvPr>
            <p:ph type="body" sz="quarter" idx="15"/>
          </p:nvPr>
        </p:nvSpPr>
        <p:spPr/>
        <p:txBody>
          <a:bodyPr/>
          <a:lstStyle/>
          <a:p>
            <a:pPr>
              <a:spcBef>
                <a:spcPts val="0"/>
              </a:spcBef>
            </a:pPr>
            <a:r>
              <a:rPr lang="en-GB" dirty="0"/>
              <a:t>Source: Media Mix Navigator, 2025.</a:t>
            </a:r>
            <a:r>
              <a:rPr lang="en-US" dirty="0"/>
              <a:t> </a:t>
            </a:r>
            <a:r>
              <a:rPr lang="en-GB" dirty="0"/>
              <a:t>Based on a mass market appeal, 11-20% online sales (finance 71-80%), short-term, high risk, further details for each category is included in the notes </a:t>
            </a:r>
          </a:p>
        </p:txBody>
      </p:sp>
      <p:cxnSp>
        <p:nvCxnSpPr>
          <p:cNvPr id="3" name="Straight Connector 2">
            <a:extLst>
              <a:ext uri="{FF2B5EF4-FFF2-40B4-BE49-F238E27FC236}">
                <a16:creationId xmlns:a16="http://schemas.microsoft.com/office/drawing/2014/main" id="{7F993C82-C78C-EA89-E9B6-A31CBA46BB60}"/>
              </a:ext>
            </a:extLst>
          </p:cNvPr>
          <p:cNvCxnSpPr/>
          <p:nvPr/>
        </p:nvCxnSpPr>
        <p:spPr>
          <a:xfrm>
            <a:off x="2482354" y="1135336"/>
            <a:ext cx="0" cy="3408219"/>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B3797EF2-A115-3826-1636-A920F4243C3E}"/>
              </a:ext>
            </a:extLst>
          </p:cNvPr>
          <p:cNvSpPr txBox="1"/>
          <p:nvPr/>
        </p:nvSpPr>
        <p:spPr>
          <a:xfrm>
            <a:off x="5220070" y="967261"/>
            <a:ext cx="155363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D4D4D"/>
                </a:solidFill>
                <a:effectLst/>
                <a:uLnTx/>
                <a:uFillTx/>
                <a:latin typeface="Arial"/>
                <a:ea typeface="+mn-ea"/>
                <a:cs typeface="+mn-cs"/>
              </a:rPr>
              <a:t>Optimal media mix</a:t>
            </a:r>
          </a:p>
        </p:txBody>
      </p:sp>
    </p:spTree>
    <p:extLst>
      <p:ext uri="{BB962C8B-B14F-4D97-AF65-F5344CB8AC3E}">
        <p14:creationId xmlns:p14="http://schemas.microsoft.com/office/powerpoint/2010/main" val="64128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2B8F67-3441-41BF-B840-586772CD76B7}"/>
              </a:ext>
            </a:extLst>
          </p:cNvPr>
          <p:cNvSpPr>
            <a:spLocks noGrp="1"/>
          </p:cNvSpPr>
          <p:nvPr>
            <p:ph type="title"/>
          </p:nvPr>
        </p:nvSpPr>
        <p:spPr/>
        <p:txBody>
          <a:bodyPr/>
          <a:lstStyle/>
          <a:p>
            <a:r>
              <a:rPr lang="en-GB" dirty="0">
                <a:solidFill>
                  <a:schemeClr val="accent1"/>
                </a:solidFill>
              </a:rPr>
              <a:t>TV delivers greater sales versus spend for smaller brands</a:t>
            </a:r>
          </a:p>
        </p:txBody>
      </p:sp>
      <p:sp>
        <p:nvSpPr>
          <p:cNvPr id="7" name="Text Placeholder 6">
            <a:extLst>
              <a:ext uri="{FF2B5EF4-FFF2-40B4-BE49-F238E27FC236}">
                <a16:creationId xmlns:a16="http://schemas.microsoft.com/office/drawing/2014/main" id="{9D05FEDB-A61B-4E09-A57B-4884C7C99302}"/>
              </a:ext>
            </a:extLst>
          </p:cNvPr>
          <p:cNvSpPr>
            <a:spLocks noGrp="1"/>
          </p:cNvSpPr>
          <p:nvPr>
            <p:ph type="body" sz="quarter" idx="15"/>
          </p:nvPr>
        </p:nvSpPr>
        <p:spPr/>
        <p:txBody>
          <a:bodyPr/>
          <a:lstStyle/>
          <a:p>
            <a:r>
              <a:rPr lang="en-GB" dirty="0"/>
              <a:t>Source: ‘As Seen on TV: supercharging your small business’, May 2019, Data2Decisions/Work/Thinkbox. Data2Decisions database of smaller brands. All categories.</a:t>
            </a:r>
          </a:p>
        </p:txBody>
      </p:sp>
      <p:graphicFrame>
        <p:nvGraphicFramePr>
          <p:cNvPr id="9" name="Content Placeholder 8">
            <a:extLst>
              <a:ext uri="{FF2B5EF4-FFF2-40B4-BE49-F238E27FC236}">
                <a16:creationId xmlns:a16="http://schemas.microsoft.com/office/drawing/2014/main" id="{5CF3288E-81E0-4487-98D8-92F42C78553C}"/>
              </a:ext>
            </a:extLst>
          </p:cNvPr>
          <p:cNvGraphicFramePr>
            <a:graphicFrameLocks noGrp="1"/>
          </p:cNvGraphicFramePr>
          <p:nvPr>
            <p:ph sz="quarter" idx="4294967295"/>
            <p:extLst>
              <p:ext uri="{D42A27DB-BD31-4B8C-83A1-F6EECF244321}">
                <p14:modId xmlns:p14="http://schemas.microsoft.com/office/powerpoint/2010/main" val="2784197165"/>
              </p:ext>
            </p:extLst>
          </p:nvPr>
        </p:nvGraphicFramePr>
        <p:xfrm>
          <a:off x="0" y="1473200"/>
          <a:ext cx="5562600" cy="36512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9">
            <a:extLst>
              <a:ext uri="{FF2B5EF4-FFF2-40B4-BE49-F238E27FC236}">
                <a16:creationId xmlns:a16="http://schemas.microsoft.com/office/drawing/2014/main" id="{A81B8A88-0D1F-4180-8530-B48CDD655D86}"/>
              </a:ext>
            </a:extLst>
          </p:cNvPr>
          <p:cNvGraphicFramePr>
            <a:graphicFrameLocks noGrp="1"/>
          </p:cNvGraphicFramePr>
          <p:nvPr>
            <p:ph sz="quarter" idx="4294967295"/>
            <p:extLst>
              <p:ext uri="{D42A27DB-BD31-4B8C-83A1-F6EECF244321}">
                <p14:modId xmlns:p14="http://schemas.microsoft.com/office/powerpoint/2010/main" val="921065207"/>
              </p:ext>
            </p:extLst>
          </p:nvPr>
        </p:nvGraphicFramePr>
        <p:xfrm>
          <a:off x="6629400" y="1473200"/>
          <a:ext cx="5562600" cy="365125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8F39A85C-E555-4C46-A843-48D4F6331E1C}"/>
              </a:ext>
            </a:extLst>
          </p:cNvPr>
          <p:cNvSpPr txBox="1"/>
          <p:nvPr/>
        </p:nvSpPr>
        <p:spPr>
          <a:xfrm>
            <a:off x="444727" y="1730826"/>
            <a:ext cx="2743200" cy="338554"/>
          </a:xfrm>
          <a:prstGeom prst="rect">
            <a:avLst/>
          </a:prstGeom>
          <a:noFill/>
        </p:spPr>
        <p:txBody>
          <a:bodyPr wrap="square" rtlCol="0">
            <a:spAutoFit/>
          </a:bodyPr>
          <a:lstStyle/>
          <a:p>
            <a:pPr defTabSz="1219170"/>
            <a:r>
              <a:rPr lang="en-GB" sz="1600" dirty="0">
                <a:solidFill>
                  <a:srgbClr val="4D4D4D"/>
                </a:solidFill>
                <a:latin typeface="Arial"/>
              </a:rPr>
              <a:t>Share of spend</a:t>
            </a:r>
          </a:p>
        </p:txBody>
      </p:sp>
      <p:sp>
        <p:nvSpPr>
          <p:cNvPr id="8" name="TextBox 7">
            <a:extLst>
              <a:ext uri="{FF2B5EF4-FFF2-40B4-BE49-F238E27FC236}">
                <a16:creationId xmlns:a16="http://schemas.microsoft.com/office/drawing/2014/main" id="{42E2BB8A-1487-4DA0-81D2-53929D65394D}"/>
              </a:ext>
            </a:extLst>
          </p:cNvPr>
          <p:cNvSpPr txBox="1"/>
          <p:nvPr/>
        </p:nvSpPr>
        <p:spPr>
          <a:xfrm>
            <a:off x="6172201" y="1730826"/>
            <a:ext cx="2705100" cy="584775"/>
          </a:xfrm>
          <a:prstGeom prst="rect">
            <a:avLst/>
          </a:prstGeom>
          <a:noFill/>
        </p:spPr>
        <p:txBody>
          <a:bodyPr wrap="square" rtlCol="0">
            <a:spAutoFit/>
          </a:bodyPr>
          <a:lstStyle/>
          <a:p>
            <a:pPr defTabSz="1219170"/>
            <a:r>
              <a:rPr lang="en-GB" sz="1600" dirty="0">
                <a:solidFill>
                  <a:srgbClr val="4D4D4D"/>
                </a:solidFill>
                <a:latin typeface="Arial"/>
              </a:rPr>
              <a:t>Share of advertising-generated sales</a:t>
            </a:r>
          </a:p>
        </p:txBody>
      </p:sp>
    </p:spTree>
    <p:extLst>
      <p:ext uri="{BB962C8B-B14F-4D97-AF65-F5344CB8AC3E}">
        <p14:creationId xmlns:p14="http://schemas.microsoft.com/office/powerpoint/2010/main" val="341983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flowers in a row&#10;&#10;AI-generated content may be incorrect.">
            <a:extLst>
              <a:ext uri="{FF2B5EF4-FFF2-40B4-BE49-F238E27FC236}">
                <a16:creationId xmlns:a16="http://schemas.microsoft.com/office/drawing/2014/main" id="{BDDB6FC4-2D97-43A2-745B-3D9C1ADABA81}"/>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726" y="-1"/>
            <a:ext cx="10290620" cy="5938636"/>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0000">
                <a:srgbClr val="000000">
                  <a:lumMod val="0"/>
                  <a:alpha val="62000"/>
                </a:srgbClr>
              </a:gs>
              <a:gs pos="54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solidFill>
                <a:srgbClr val="515254"/>
              </a:solidFill>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has unbeatable </a:t>
            </a:r>
            <a:br>
              <a:rPr lang="en-GB" dirty="0"/>
            </a:br>
            <a:r>
              <a:rPr lang="en-GB" dirty="0"/>
              <a:t>scale and reach </a:t>
            </a:r>
          </a:p>
        </p:txBody>
      </p:sp>
      <p:sp>
        <p:nvSpPr>
          <p:cNvPr id="2" name="Text Placeholder 1">
            <a:extLst>
              <a:ext uri="{FF2B5EF4-FFF2-40B4-BE49-F238E27FC236}">
                <a16:creationId xmlns:a16="http://schemas.microsoft.com/office/drawing/2014/main" id="{9AD6AA82-FEBE-4808-9C23-3AB1740D8E6A}"/>
              </a:ext>
            </a:extLst>
          </p:cNvPr>
          <p:cNvSpPr>
            <a:spLocks noGrp="1"/>
          </p:cNvSpPr>
          <p:nvPr>
            <p:ph type="body" sz="quarter" idx="14"/>
          </p:nvPr>
        </p:nvSpPr>
        <p:spPr/>
        <p:txBody>
          <a:bodyPr/>
          <a:lstStyle/>
          <a:p>
            <a:r>
              <a:rPr lang="en-US" dirty="0"/>
              <a:t>SECTION FOUR</a:t>
            </a:r>
            <a:endParaRPr lang="en-GB" dirty="0"/>
          </a:p>
        </p:txBody>
      </p:sp>
      <p:cxnSp>
        <p:nvCxnSpPr>
          <p:cNvPr id="7" name="Straight Connector 6">
            <a:extLst>
              <a:ext uri="{FF2B5EF4-FFF2-40B4-BE49-F238E27FC236}">
                <a16:creationId xmlns:a16="http://schemas.microsoft.com/office/drawing/2014/main" id="{EF6D0030-AA90-444E-8EDA-7174AEC44808}"/>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2CFD16E-C562-45C8-8A01-C1B6994FE99E}"/>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Papaya, Solitaire</a:t>
            </a:r>
          </a:p>
        </p:txBody>
      </p:sp>
    </p:spTree>
    <p:custDataLst>
      <p:tags r:id="rId1"/>
    </p:custDataLst>
    <p:extLst>
      <p:ext uri="{BB962C8B-B14F-4D97-AF65-F5344CB8AC3E}">
        <p14:creationId xmlns:p14="http://schemas.microsoft.com/office/powerpoint/2010/main" val="22498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on a green object with a crowd of people in the background&#10;&#10;AI-generated content may be incorrect.">
            <a:extLst>
              <a:ext uri="{FF2B5EF4-FFF2-40B4-BE49-F238E27FC236}">
                <a16:creationId xmlns:a16="http://schemas.microsoft.com/office/drawing/2014/main" id="{8196B996-5974-75E5-ADB2-B7EF534CBA0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557" t="-164" r="21482" b="164"/>
          <a:stretch/>
        </p:blipFill>
        <p:spPr>
          <a:xfrm>
            <a:off x="6007894" y="-9729"/>
            <a:ext cx="6184106" cy="5948364"/>
          </a:xfrm>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592239" cy="1021181"/>
          </a:xfrm>
        </p:spPr>
        <p:txBody>
          <a:bodyPr>
            <a:normAutofit/>
          </a:bodyPr>
          <a:lstStyle/>
          <a:p>
            <a:r>
              <a:rPr lang="en-GB" dirty="0"/>
              <a:t>Summary - TV has unbeatable scale and reach </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a:xfrm>
            <a:off x="377758" y="1614207"/>
            <a:ext cx="4939309" cy="3651531"/>
          </a:xfrm>
        </p:spPr>
        <p:txBody>
          <a:bodyPr>
            <a:noAutofit/>
          </a:bodyPr>
          <a:lstStyle/>
          <a:p>
            <a:pPr marL="285750" marR="0" lvl="0" indent="-285750"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2000" dirty="0"/>
              <a:t>Linear TV and broadcaster VOD combined reaches </a:t>
            </a:r>
            <a:r>
              <a:rPr lang="en-GB" sz="2000" b="1" dirty="0">
                <a:solidFill>
                  <a:schemeClr val="tx2"/>
                </a:solidFill>
              </a:rPr>
              <a:t>90%</a:t>
            </a:r>
            <a:r>
              <a:rPr lang="en-GB" sz="2000" dirty="0"/>
              <a:t> of the adult population each week</a:t>
            </a:r>
          </a:p>
          <a:p>
            <a:pPr marL="342900" marR="0" indent="-342900">
              <a:spcBef>
                <a:spcPts val="0"/>
              </a:spcBef>
              <a:spcAft>
                <a:spcPts val="0"/>
              </a:spcAft>
              <a:buFont typeface="Arial" panose="020B0604020202020204" pitchFamily="34" charset="0"/>
              <a:buChar char="—"/>
            </a:pPr>
            <a:r>
              <a:rPr lang="en-GB" sz="2000" dirty="0"/>
              <a:t>Adults spend an average </a:t>
            </a:r>
            <a:r>
              <a:rPr lang="en-GB" sz="2000" b="1" dirty="0">
                <a:solidFill>
                  <a:schemeClr val="tx2"/>
                </a:solidFill>
              </a:rPr>
              <a:t>12.3</a:t>
            </a:r>
            <a:r>
              <a:rPr lang="en-GB" sz="2000" dirty="0"/>
              <a:t> hours per week watching commercial TV reaching </a:t>
            </a:r>
            <a:r>
              <a:rPr lang="en-GB" sz="2000" b="1" dirty="0">
                <a:solidFill>
                  <a:schemeClr val="tx2"/>
                </a:solidFill>
              </a:rPr>
              <a:t>44 million </a:t>
            </a:r>
            <a:r>
              <a:rPr lang="en-GB" sz="2000" dirty="0"/>
              <a:t>individuals </a:t>
            </a:r>
          </a:p>
          <a:p>
            <a:pPr marL="285750" indent="-285750">
              <a:spcAft>
                <a:spcPts val="1200"/>
              </a:spcAft>
              <a:buFont typeface="Arial" panose="020B0604020202020204" pitchFamily="34" charset="0"/>
              <a:buChar char="—"/>
            </a:pPr>
            <a:r>
              <a:rPr lang="en-GB" sz="2000" dirty="0"/>
              <a:t>A broadcast TV campaign of 400 TVRs in the UK gets </a:t>
            </a:r>
            <a:r>
              <a:rPr lang="en-GB" sz="2000" b="1" dirty="0">
                <a:solidFill>
                  <a:schemeClr val="tx2"/>
                </a:solidFill>
              </a:rPr>
              <a:t>247 million </a:t>
            </a:r>
            <a:r>
              <a:rPr lang="en-GB" sz="2000" dirty="0"/>
              <a:t>views</a:t>
            </a:r>
            <a:br>
              <a:rPr lang="en-GB" sz="2000" dirty="0">
                <a:highlight>
                  <a:srgbClr val="FFFF00"/>
                </a:highlight>
              </a:rPr>
            </a:br>
            <a:endParaRPr lang="en-GB" sz="2000" dirty="0">
              <a:highlight>
                <a:srgbClr val="FFFF00"/>
              </a:highlight>
            </a:endParaRP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Android, Wanderlust</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35819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9F71AF-A071-3FDD-975C-9A661CA1B207}"/>
              </a:ext>
            </a:extLst>
          </p:cNvPr>
          <p:cNvPicPr>
            <a:picLocks noChangeAspect="1"/>
          </p:cNvPicPr>
          <p:nvPr/>
        </p:nvPicPr>
        <p:blipFill>
          <a:blip r:embed="rId4"/>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2907BBC3-EE09-42A6-B4C7-DA2AF6B34F80}"/>
              </a:ext>
            </a:extLst>
          </p:cNvPr>
          <p:cNvSpPr/>
          <p:nvPr/>
        </p:nvSpPr>
        <p:spPr>
          <a:xfrm>
            <a:off x="-1" y="0"/>
            <a:ext cx="12191999" cy="6857321"/>
          </a:xfrm>
          <a:prstGeom prst="rect">
            <a:avLst/>
          </a:prstGeom>
          <a:gradFill flip="none" rotWithShape="1">
            <a:gsLst>
              <a:gs pos="30000">
                <a:srgbClr val="000000">
                  <a:alpha val="66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A4AD6E45-EEC0-4EE6-9483-051B550A36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2" name="Title 1">
            <a:extLst>
              <a:ext uri="{FF2B5EF4-FFF2-40B4-BE49-F238E27FC236}">
                <a16:creationId xmlns:a16="http://schemas.microsoft.com/office/drawing/2014/main" id="{E0DF857E-CEC9-4FDC-9000-E8F76AA30BCC}"/>
              </a:ext>
            </a:extLst>
          </p:cNvPr>
          <p:cNvSpPr>
            <a:spLocks noGrp="1"/>
          </p:cNvSpPr>
          <p:nvPr>
            <p:ph type="title"/>
          </p:nvPr>
        </p:nvSpPr>
        <p:spPr/>
        <p:txBody>
          <a:bodyPr>
            <a:noAutofit/>
          </a:bodyPr>
          <a:lstStyle/>
          <a:p>
            <a:r>
              <a:rPr lang="en-GB" sz="3200" dirty="0"/>
              <a:t>Linear TV and BVOD reaches </a:t>
            </a:r>
            <a:r>
              <a:rPr lang="en-GB" sz="3200" dirty="0">
                <a:solidFill>
                  <a:schemeClr val="accent3"/>
                </a:solidFill>
              </a:rPr>
              <a:t>90%</a:t>
            </a:r>
            <a:r>
              <a:rPr lang="en-GB" sz="3200" dirty="0"/>
              <a:t> of adults each week</a:t>
            </a:r>
            <a:br>
              <a:rPr lang="en-GB" sz="3200" dirty="0"/>
            </a:br>
            <a:endParaRPr lang="en-GB" sz="3200" dirty="0"/>
          </a:p>
        </p:txBody>
      </p:sp>
      <p:sp>
        <p:nvSpPr>
          <p:cNvPr id="10" name="Freeform 7">
            <a:extLst>
              <a:ext uri="{FF2B5EF4-FFF2-40B4-BE49-F238E27FC236}">
                <a16:creationId xmlns:a16="http://schemas.microsoft.com/office/drawing/2014/main" id="{B5472FAF-D66A-4894-BC09-79A5DF5C15E5}"/>
              </a:ext>
            </a:extLst>
          </p:cNvPr>
          <p:cNvSpPr>
            <a:spLocks/>
          </p:cNvSpPr>
          <p:nvPr/>
        </p:nvSpPr>
        <p:spPr bwMode="auto">
          <a:xfrm>
            <a:off x="479425" y="441943"/>
            <a:ext cx="4066449" cy="4593461"/>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TextBox 6">
            <a:extLst>
              <a:ext uri="{FF2B5EF4-FFF2-40B4-BE49-F238E27FC236}">
                <a16:creationId xmlns:a16="http://schemas.microsoft.com/office/drawing/2014/main" id="{3E9DEAB1-FF89-4D83-9BC4-3E3652D88607}"/>
              </a:ext>
            </a:extLst>
          </p:cNvPr>
          <p:cNvSpPr txBox="1"/>
          <p:nvPr/>
        </p:nvSpPr>
        <p:spPr>
          <a:xfrm>
            <a:off x="395383" y="5122124"/>
            <a:ext cx="4262677" cy="553998"/>
          </a:xfrm>
          <a:prstGeom prst="rect">
            <a:avLst/>
          </a:prstGeom>
          <a:noFill/>
        </p:spPr>
        <p:txBody>
          <a:bodyPr wrap="square" rtlCol="0">
            <a:spAutoFit/>
          </a:bodyPr>
          <a:lstStyle/>
          <a:p>
            <a:r>
              <a:rPr lang="en-GB" sz="1000" dirty="0">
                <a:solidFill>
                  <a:schemeClr val="bg1"/>
                </a:solidFill>
              </a:rPr>
              <a:t>Source</a:t>
            </a:r>
            <a:r>
              <a:rPr lang="en-US" sz="1000" dirty="0">
                <a:solidFill>
                  <a:schemeClr val="bg1"/>
                </a:solidFill>
              </a:rPr>
              <a:t>: IPA TouchPoints 2024 </a:t>
            </a:r>
            <a:r>
              <a:rPr lang="en-US" sz="1000" dirty="0" err="1">
                <a:solidFill>
                  <a:schemeClr val="bg1"/>
                </a:solidFill>
              </a:rPr>
              <a:t>SuperHub</a:t>
            </a:r>
            <a:r>
              <a:rPr lang="en-US" sz="1000" dirty="0">
                <a:solidFill>
                  <a:schemeClr val="bg1"/>
                </a:solidFill>
              </a:rPr>
              <a:t> (W2 2023 + W1 2024), Fieldwork Dates: 20th Sep 2023 – 3rd Dec 2023, 16th Jan 2024 – 12th Apr 2024)</a:t>
            </a:r>
            <a:r>
              <a:rPr lang="en-GB" sz="1000" dirty="0">
                <a:solidFill>
                  <a:schemeClr val="bg1"/>
                </a:solidFill>
              </a:rPr>
              <a:t>. Adults 15+ </a:t>
            </a:r>
          </a:p>
        </p:txBody>
      </p:sp>
      <p:sp>
        <p:nvSpPr>
          <p:cNvPr id="13" name="TextBox 12">
            <a:extLst>
              <a:ext uri="{FF2B5EF4-FFF2-40B4-BE49-F238E27FC236}">
                <a16:creationId xmlns:a16="http://schemas.microsoft.com/office/drawing/2014/main" id="{42E26152-622C-4976-994E-294DC9AD451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Taskmaster, Channel 4</a:t>
            </a:r>
          </a:p>
        </p:txBody>
      </p:sp>
    </p:spTree>
    <p:custDataLst>
      <p:tags r:id="rId1"/>
    </p:custDataLst>
    <p:extLst>
      <p:ext uri="{BB962C8B-B14F-4D97-AF65-F5344CB8AC3E}">
        <p14:creationId xmlns:p14="http://schemas.microsoft.com/office/powerpoint/2010/main" val="294130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17AC7-2676-4CDA-973E-98E7BDF33843}"/>
              </a:ext>
            </a:extLst>
          </p:cNvPr>
          <p:cNvSpPr>
            <a:spLocks noGrp="1"/>
          </p:cNvSpPr>
          <p:nvPr>
            <p:ph type="title"/>
          </p:nvPr>
        </p:nvSpPr>
        <p:spPr/>
        <p:txBody>
          <a:bodyPr/>
          <a:lstStyle/>
          <a:p>
            <a:r>
              <a:rPr lang="en-GB"/>
              <a:t>Total TV weekly reach (linear TV + BVOD)</a:t>
            </a:r>
          </a:p>
        </p:txBody>
      </p:sp>
      <p:sp>
        <p:nvSpPr>
          <p:cNvPr id="67" name="Freeform 15">
            <a:extLst>
              <a:ext uri="{FF2B5EF4-FFF2-40B4-BE49-F238E27FC236}">
                <a16:creationId xmlns:a16="http://schemas.microsoft.com/office/drawing/2014/main" id="{6586F318-E536-4FFE-8F41-482EBA9C6D45}"/>
              </a:ext>
            </a:extLst>
          </p:cNvPr>
          <p:cNvSpPr>
            <a:spLocks noEditPoints="1"/>
          </p:cNvSpPr>
          <p:nvPr/>
        </p:nvSpPr>
        <p:spPr bwMode="auto">
          <a:xfrm>
            <a:off x="601254" y="1870711"/>
            <a:ext cx="167398"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Freeform 16">
            <a:extLst>
              <a:ext uri="{FF2B5EF4-FFF2-40B4-BE49-F238E27FC236}">
                <a16:creationId xmlns:a16="http://schemas.microsoft.com/office/drawing/2014/main" id="{71DBF1C7-F3C2-4C83-B34E-9DE5EFB4FAD4}"/>
              </a:ext>
            </a:extLst>
          </p:cNvPr>
          <p:cNvSpPr>
            <a:spLocks noEditPoints="1"/>
          </p:cNvSpPr>
          <p:nvPr/>
        </p:nvSpPr>
        <p:spPr bwMode="auto">
          <a:xfrm>
            <a:off x="839023" y="1870711"/>
            <a:ext cx="171663" cy="414763"/>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Freeform 15">
            <a:extLst>
              <a:ext uri="{FF2B5EF4-FFF2-40B4-BE49-F238E27FC236}">
                <a16:creationId xmlns:a16="http://schemas.microsoft.com/office/drawing/2014/main" id="{F41443E2-0DEB-4F65-81A1-8C2D4DEAC59A}"/>
              </a:ext>
            </a:extLst>
          </p:cNvPr>
          <p:cNvSpPr>
            <a:spLocks noEditPoints="1"/>
          </p:cNvSpPr>
          <p:nvPr/>
        </p:nvSpPr>
        <p:spPr bwMode="auto">
          <a:xfrm>
            <a:off x="601254" y="2378470"/>
            <a:ext cx="167398"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Freeform 16">
            <a:extLst>
              <a:ext uri="{FF2B5EF4-FFF2-40B4-BE49-F238E27FC236}">
                <a16:creationId xmlns:a16="http://schemas.microsoft.com/office/drawing/2014/main" id="{C7E9D45D-98D0-49EA-8E99-08C520ACA6FF}"/>
              </a:ext>
            </a:extLst>
          </p:cNvPr>
          <p:cNvSpPr>
            <a:spLocks noEditPoints="1"/>
          </p:cNvSpPr>
          <p:nvPr/>
        </p:nvSpPr>
        <p:spPr bwMode="auto">
          <a:xfrm>
            <a:off x="839023" y="2378470"/>
            <a:ext cx="171663" cy="414763"/>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Freeform 15">
            <a:extLst>
              <a:ext uri="{FF2B5EF4-FFF2-40B4-BE49-F238E27FC236}">
                <a16:creationId xmlns:a16="http://schemas.microsoft.com/office/drawing/2014/main" id="{670A5BFB-06EE-43E4-86A3-8BDFE3E2A31E}"/>
              </a:ext>
            </a:extLst>
          </p:cNvPr>
          <p:cNvSpPr>
            <a:spLocks noEditPoints="1"/>
          </p:cNvSpPr>
          <p:nvPr/>
        </p:nvSpPr>
        <p:spPr bwMode="auto">
          <a:xfrm>
            <a:off x="601254" y="2877562"/>
            <a:ext cx="167398"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Freeform 16">
            <a:extLst>
              <a:ext uri="{FF2B5EF4-FFF2-40B4-BE49-F238E27FC236}">
                <a16:creationId xmlns:a16="http://schemas.microsoft.com/office/drawing/2014/main" id="{7FB81381-0E52-454C-ABB9-FA616D685FD9}"/>
              </a:ext>
            </a:extLst>
          </p:cNvPr>
          <p:cNvSpPr>
            <a:spLocks noEditPoints="1"/>
          </p:cNvSpPr>
          <p:nvPr/>
        </p:nvSpPr>
        <p:spPr bwMode="auto">
          <a:xfrm>
            <a:off x="839023" y="2877562"/>
            <a:ext cx="171663" cy="414763"/>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Freeform 15">
            <a:extLst>
              <a:ext uri="{FF2B5EF4-FFF2-40B4-BE49-F238E27FC236}">
                <a16:creationId xmlns:a16="http://schemas.microsoft.com/office/drawing/2014/main" id="{0D493292-2921-49B1-B6E0-931104A74F29}"/>
              </a:ext>
            </a:extLst>
          </p:cNvPr>
          <p:cNvSpPr>
            <a:spLocks noEditPoints="1"/>
          </p:cNvSpPr>
          <p:nvPr/>
        </p:nvSpPr>
        <p:spPr bwMode="auto">
          <a:xfrm>
            <a:off x="723319" y="3402656"/>
            <a:ext cx="167398"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Freeform 16">
            <a:extLst>
              <a:ext uri="{FF2B5EF4-FFF2-40B4-BE49-F238E27FC236}">
                <a16:creationId xmlns:a16="http://schemas.microsoft.com/office/drawing/2014/main" id="{AD495B41-8B10-4133-A118-A168B6B51F12}"/>
              </a:ext>
            </a:extLst>
          </p:cNvPr>
          <p:cNvSpPr>
            <a:spLocks noEditPoints="1"/>
          </p:cNvSpPr>
          <p:nvPr/>
        </p:nvSpPr>
        <p:spPr bwMode="auto">
          <a:xfrm>
            <a:off x="722737" y="3905359"/>
            <a:ext cx="171663" cy="414763"/>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Freeform 15">
            <a:extLst>
              <a:ext uri="{FF2B5EF4-FFF2-40B4-BE49-F238E27FC236}">
                <a16:creationId xmlns:a16="http://schemas.microsoft.com/office/drawing/2014/main" id="{16366CB5-1AF4-4BC8-9746-0B9CA596E2B3}"/>
              </a:ext>
            </a:extLst>
          </p:cNvPr>
          <p:cNvSpPr>
            <a:spLocks noEditPoints="1"/>
          </p:cNvSpPr>
          <p:nvPr/>
        </p:nvSpPr>
        <p:spPr bwMode="auto">
          <a:xfrm>
            <a:off x="679982" y="4342698"/>
            <a:ext cx="167397"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49" name="Table 48">
            <a:extLst>
              <a:ext uri="{FF2B5EF4-FFF2-40B4-BE49-F238E27FC236}">
                <a16:creationId xmlns:a16="http://schemas.microsoft.com/office/drawing/2014/main" id="{AD1C165F-798C-43E7-807B-CE7D32D23A89}"/>
              </a:ext>
            </a:extLst>
          </p:cNvPr>
          <p:cNvGraphicFramePr>
            <a:graphicFrameLocks noGrp="1"/>
          </p:cNvGraphicFramePr>
          <p:nvPr/>
        </p:nvGraphicFramePr>
        <p:xfrm>
          <a:off x="1147665" y="1318835"/>
          <a:ext cx="10205313" cy="3555335"/>
        </p:xfrm>
        <a:graphic>
          <a:graphicData uri="http://schemas.openxmlformats.org/drawingml/2006/table">
            <a:tbl>
              <a:tblPr firstRow="1" bandRow="1">
                <a:tableStyleId>{2D5ABB26-0587-4C30-8999-92F81FD0307C}</a:tableStyleId>
              </a:tblPr>
              <a:tblGrid>
                <a:gridCol w="2415263">
                  <a:extLst>
                    <a:ext uri="{9D8B030D-6E8A-4147-A177-3AD203B41FA5}">
                      <a16:colId xmlns:a16="http://schemas.microsoft.com/office/drawing/2014/main" val="136874791"/>
                    </a:ext>
                  </a:extLst>
                </a:gridCol>
                <a:gridCol w="1558010">
                  <a:extLst>
                    <a:ext uri="{9D8B030D-6E8A-4147-A177-3AD203B41FA5}">
                      <a16:colId xmlns:a16="http://schemas.microsoft.com/office/drawing/2014/main" val="1552800101"/>
                    </a:ext>
                  </a:extLst>
                </a:gridCol>
                <a:gridCol w="1558010">
                  <a:extLst>
                    <a:ext uri="{9D8B030D-6E8A-4147-A177-3AD203B41FA5}">
                      <a16:colId xmlns:a16="http://schemas.microsoft.com/office/drawing/2014/main" val="4224833432"/>
                    </a:ext>
                  </a:extLst>
                </a:gridCol>
                <a:gridCol w="1558010">
                  <a:extLst>
                    <a:ext uri="{9D8B030D-6E8A-4147-A177-3AD203B41FA5}">
                      <a16:colId xmlns:a16="http://schemas.microsoft.com/office/drawing/2014/main" val="1293394778"/>
                    </a:ext>
                  </a:extLst>
                </a:gridCol>
                <a:gridCol w="1558010">
                  <a:extLst>
                    <a:ext uri="{9D8B030D-6E8A-4147-A177-3AD203B41FA5}">
                      <a16:colId xmlns:a16="http://schemas.microsoft.com/office/drawing/2014/main" val="1127949121"/>
                    </a:ext>
                  </a:extLst>
                </a:gridCol>
                <a:gridCol w="1558010">
                  <a:extLst>
                    <a:ext uri="{9D8B030D-6E8A-4147-A177-3AD203B41FA5}">
                      <a16:colId xmlns:a16="http://schemas.microsoft.com/office/drawing/2014/main" val="3239591167"/>
                    </a:ext>
                  </a:extLst>
                </a:gridCol>
              </a:tblGrid>
              <a:tr h="507905">
                <a:tc>
                  <a:txBody>
                    <a:bodyPr/>
                    <a:lstStyle/>
                    <a:p>
                      <a:pPr marL="0" indent="0" algn="ctr"/>
                      <a:r>
                        <a:rPr lang="en-GB" sz="1400" b="1">
                          <a:solidFill>
                            <a:schemeClr val="bg2"/>
                          </a:solidFill>
                        </a:rPr>
                        <a:t>Weekly Reach %</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0" kern="1200">
                          <a:solidFill>
                            <a:schemeClr val="bg2"/>
                          </a:solidFill>
                          <a:latin typeface="+mn-lt"/>
                          <a:ea typeface="+mn-ea"/>
                          <a:cs typeface="+mn-cs"/>
                        </a:rPr>
                        <a:t>2020</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0" kern="1200">
                          <a:solidFill>
                            <a:schemeClr val="bg2"/>
                          </a:solidFill>
                          <a:latin typeface="+mn-lt"/>
                          <a:ea typeface="+mn-ea"/>
                          <a:cs typeface="+mn-cs"/>
                        </a:rPr>
                        <a:t>2021</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0" kern="1200">
                          <a:solidFill>
                            <a:schemeClr val="bg2"/>
                          </a:solidFill>
                          <a:latin typeface="+mn-lt"/>
                          <a:ea typeface="+mn-ea"/>
                          <a:cs typeface="+mn-cs"/>
                        </a:rPr>
                        <a:t>2022</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0" kern="1200">
                          <a:solidFill>
                            <a:schemeClr val="bg2"/>
                          </a:solidFill>
                          <a:latin typeface="+mn-lt"/>
                          <a:ea typeface="+mn-ea"/>
                          <a:cs typeface="+mn-cs"/>
                        </a:rPr>
                        <a:t>2023*</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a:solidFill>
                            <a:schemeClr val="tx2"/>
                          </a:solidFill>
                        </a:rPr>
                        <a:t>2024</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2577529"/>
                  </a:ext>
                </a:extLst>
              </a:tr>
              <a:tr h="507905">
                <a:tc>
                  <a:txBody>
                    <a:bodyPr/>
                    <a:lstStyle/>
                    <a:p>
                      <a:pPr marL="450850" indent="0"/>
                      <a:r>
                        <a:rPr lang="en-GB" sz="1600" b="1">
                          <a:solidFill>
                            <a:schemeClr val="bg2"/>
                          </a:solidFill>
                        </a:rPr>
                        <a:t>Adults</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a:solidFill>
                            <a:schemeClr val="tx2"/>
                          </a:solidFill>
                          <a:latin typeface="+mn-lt"/>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6952541"/>
                  </a:ext>
                </a:extLst>
              </a:tr>
              <a:tr h="507905">
                <a:tc>
                  <a:txBody>
                    <a:bodyPr/>
                    <a:lstStyle/>
                    <a:p>
                      <a:pPr marL="450850" indent="0"/>
                      <a:r>
                        <a:rPr lang="en-GB" sz="1600" b="1">
                          <a:solidFill>
                            <a:schemeClr val="bg2"/>
                          </a:solidFill>
                        </a:rPr>
                        <a:t>ABC1 adults</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a:solidFill>
                            <a:schemeClr val="tx2"/>
                          </a:solidFill>
                          <a:latin typeface="+mn-lt"/>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4554294"/>
                  </a:ext>
                </a:extLst>
              </a:tr>
              <a:tr h="507905">
                <a:tc>
                  <a:txBody>
                    <a:bodyPr/>
                    <a:lstStyle/>
                    <a:p>
                      <a:pPr marL="450850" indent="0"/>
                      <a:r>
                        <a:rPr lang="en-GB" sz="1600" b="1">
                          <a:solidFill>
                            <a:schemeClr val="bg2"/>
                          </a:solidFill>
                        </a:rPr>
                        <a:t>15-34</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81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81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80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76</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a:solidFill>
                            <a:schemeClr val="tx2"/>
                          </a:solidFill>
                          <a:latin typeface="+mn-lt"/>
                          <a:ea typeface="+mn-ea"/>
                          <a:cs typeface="+mn-cs"/>
                        </a:rPr>
                        <a:t>81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3387872"/>
                  </a:ext>
                </a:extLst>
              </a:tr>
              <a:tr h="507905">
                <a:tc>
                  <a:txBody>
                    <a:bodyPr/>
                    <a:lstStyle/>
                    <a:p>
                      <a:pPr marL="450850" indent="0"/>
                      <a:r>
                        <a:rPr lang="en-GB" sz="1600" b="1">
                          <a:solidFill>
                            <a:schemeClr val="bg2"/>
                          </a:solidFill>
                        </a:rPr>
                        <a:t>Men</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a:solidFill>
                            <a:schemeClr val="tx2"/>
                          </a:solidFill>
                          <a:latin typeface="+mn-lt"/>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6662041"/>
                  </a:ext>
                </a:extLst>
              </a:tr>
              <a:tr h="507905">
                <a:tc>
                  <a:txBody>
                    <a:bodyPr/>
                    <a:lstStyle/>
                    <a:p>
                      <a:pPr marL="450850" indent="0"/>
                      <a:r>
                        <a:rPr lang="en-GB" sz="1600" b="1">
                          <a:solidFill>
                            <a:schemeClr val="bg2"/>
                          </a:solidFill>
                        </a:rPr>
                        <a:t>Women</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92</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93</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a:solidFill>
                            <a:schemeClr val="tx2"/>
                          </a:solidFill>
                          <a:latin typeface="+mn-lt"/>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618219"/>
                  </a:ext>
                </a:extLst>
              </a:tr>
              <a:tr h="507905">
                <a:tc>
                  <a:txBody>
                    <a:bodyPr/>
                    <a:lstStyle/>
                    <a:p>
                      <a:pPr marL="450850" indent="0"/>
                      <a:r>
                        <a:rPr lang="en-GB" sz="1600" b="1">
                          <a:solidFill>
                            <a:schemeClr val="bg2"/>
                          </a:solidFill>
                        </a:rPr>
                        <a:t>HP+CH</a:t>
                      </a:r>
                    </a:p>
                  </a:txBody>
                  <a:tcPr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600" b="1" kern="1200">
                          <a:solidFill>
                            <a:schemeClr val="tx2"/>
                          </a:solidFill>
                          <a:latin typeface="+mn-lt"/>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4144730119"/>
                  </a:ext>
                </a:extLst>
              </a:tr>
            </a:tbl>
          </a:graphicData>
        </a:graphic>
      </p:graphicFrame>
      <p:sp>
        <p:nvSpPr>
          <p:cNvPr id="17" name="Freeform 16">
            <a:extLst>
              <a:ext uri="{FF2B5EF4-FFF2-40B4-BE49-F238E27FC236}">
                <a16:creationId xmlns:a16="http://schemas.microsoft.com/office/drawing/2014/main" id="{B45440FA-4D56-44CC-8CF4-0810C0DEE218}"/>
              </a:ext>
            </a:extLst>
          </p:cNvPr>
          <p:cNvSpPr>
            <a:spLocks noEditPoints="1"/>
          </p:cNvSpPr>
          <p:nvPr/>
        </p:nvSpPr>
        <p:spPr bwMode="auto">
          <a:xfrm>
            <a:off x="860445" y="4451729"/>
            <a:ext cx="132221" cy="304800"/>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 Placeholder 4">
            <a:extLst>
              <a:ext uri="{FF2B5EF4-FFF2-40B4-BE49-F238E27FC236}">
                <a16:creationId xmlns:a16="http://schemas.microsoft.com/office/drawing/2014/main" id="{5175BAC1-8E97-5891-6041-E9BA56B19E5A}"/>
              </a:ext>
            </a:extLst>
          </p:cNvPr>
          <p:cNvSpPr>
            <a:spLocks noGrp="1"/>
          </p:cNvSpPr>
          <p:nvPr>
            <p:ph type="body" sz="quarter" idx="15"/>
          </p:nvPr>
        </p:nvSpPr>
        <p:spPr/>
        <p:txBody>
          <a:bodyPr/>
          <a:lstStyle/>
          <a:p>
            <a:r>
              <a:rPr lang="en-GB" dirty="0"/>
              <a:t>Source: IPA </a:t>
            </a:r>
            <a:r>
              <a:rPr lang="en-GB" dirty="0" err="1"/>
              <a:t>TouchPoints</a:t>
            </a:r>
            <a:r>
              <a:rPr lang="en-GB" dirty="0"/>
              <a:t>, 2020 (average of both waves), 2021 (average of both waves), 2022 (average of both waves), </a:t>
            </a:r>
            <a:r>
              <a:rPr lang="fr-FR" dirty="0"/>
              <a:t>2023 (W1 2023 - </a:t>
            </a:r>
            <a:r>
              <a:rPr lang="en-GB" dirty="0"/>
              <a:t>Fieldwork Dates: 17</a:t>
            </a:r>
            <a:r>
              <a:rPr lang="en-GB" baseline="30000" dirty="0"/>
              <a:t>th</a:t>
            </a:r>
            <a:r>
              <a:rPr lang="en-GB" dirty="0"/>
              <a:t> January – 26</a:t>
            </a:r>
            <a:r>
              <a:rPr lang="en-GB" baseline="30000" dirty="0"/>
              <a:t>th</a:t>
            </a:r>
            <a:r>
              <a:rPr lang="en-GB" dirty="0"/>
              <a:t> March 2023)</a:t>
            </a:r>
            <a:r>
              <a:rPr lang="fr-FR" dirty="0"/>
              <a:t> , 2024</a:t>
            </a:r>
            <a:r>
              <a:rPr lang="en-GB" dirty="0"/>
              <a:t> </a:t>
            </a:r>
            <a:r>
              <a:rPr lang="en-GB" dirty="0" err="1"/>
              <a:t>SuperHub</a:t>
            </a:r>
            <a:r>
              <a:rPr lang="en-GB" dirty="0"/>
              <a:t> (W2 2023 + W1 2024 - Fieldwork Dates: 20</a:t>
            </a:r>
            <a:r>
              <a:rPr lang="en-GB" baseline="30000" dirty="0"/>
              <a:t>th</a:t>
            </a:r>
            <a:r>
              <a:rPr lang="en-GB" dirty="0"/>
              <a:t> Sep 2023 – 3</a:t>
            </a:r>
            <a:r>
              <a:rPr lang="en-GB" baseline="30000" dirty="0"/>
              <a:t>rd</a:t>
            </a:r>
            <a:r>
              <a:rPr lang="en-GB" dirty="0"/>
              <a:t> Dec 2023, 16</a:t>
            </a:r>
            <a:r>
              <a:rPr lang="en-GB" baseline="30000" dirty="0"/>
              <a:t>th</a:t>
            </a:r>
            <a:r>
              <a:rPr lang="en-GB" dirty="0"/>
              <a:t> Jan 2024 – 12</a:t>
            </a:r>
            <a:r>
              <a:rPr lang="en-GB" baseline="30000" dirty="0"/>
              <a:t>th</a:t>
            </a:r>
            <a:r>
              <a:rPr lang="en-GB" dirty="0"/>
              <a:t> Apr 2024).</a:t>
            </a:r>
          </a:p>
          <a:p>
            <a:endParaRPr lang="en-US" dirty="0"/>
          </a:p>
        </p:txBody>
      </p:sp>
    </p:spTree>
    <p:custDataLst>
      <p:tags r:id="rId1"/>
    </p:custDataLst>
    <p:extLst>
      <p:ext uri="{BB962C8B-B14F-4D97-AF65-F5344CB8AC3E}">
        <p14:creationId xmlns:p14="http://schemas.microsoft.com/office/powerpoint/2010/main" val="3219947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E6D5B-E1DE-427C-B69E-3593FC2ACFFE}"/>
              </a:ext>
            </a:extLst>
          </p:cNvPr>
          <p:cNvSpPr>
            <a:spLocks noGrp="1"/>
          </p:cNvSpPr>
          <p:nvPr>
            <p:ph type="title"/>
          </p:nvPr>
        </p:nvSpPr>
        <p:spPr/>
        <p:txBody>
          <a:bodyPr/>
          <a:lstStyle/>
          <a:p>
            <a:r>
              <a:rPr lang="en-GB" dirty="0"/>
              <a:t>Why nick these?</a:t>
            </a:r>
          </a:p>
        </p:txBody>
      </p:sp>
      <p:sp>
        <p:nvSpPr>
          <p:cNvPr id="5" name="TextBox 4">
            <a:extLst>
              <a:ext uri="{FF2B5EF4-FFF2-40B4-BE49-F238E27FC236}">
                <a16:creationId xmlns:a16="http://schemas.microsoft.com/office/drawing/2014/main" id="{225FF18E-4983-4053-B5BA-344D75C29BCB}"/>
              </a:ext>
            </a:extLst>
          </p:cNvPr>
          <p:cNvSpPr txBox="1"/>
          <p:nvPr/>
        </p:nvSpPr>
        <p:spPr>
          <a:xfrm>
            <a:off x="371475" y="1166843"/>
            <a:ext cx="11334816" cy="4247317"/>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You probably already have plenty of charts in your life, so why do you need these? </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Well, if you work in marketing, these are essential. </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Whether you’re working on a pitch, looking for facts to share with colleagues, want to know what TV can now do, or just really enjoy charts, this deck is for you.</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It’s packed with insight and evidence, from the facts about our transforming TV viewing to the latest on how and why TV advertising works.</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It covers lots of ground but with a single purpose: to give you the proof of why TV advertising is so valuable and vital to businesses of all shapes and sizes – more so now than perhaps ever.</a:t>
            </a:r>
          </a:p>
          <a:p>
            <a:endParaRPr lang="en-GB" sz="1800" b="1" dirty="0">
              <a:effectLst/>
              <a:latin typeface="Arial" panose="020B0604020202020204" pitchFamily="34" charset="0"/>
              <a:ea typeface="Calibri" panose="020F0502020204030204" pitchFamily="34" charset="0"/>
              <a:cs typeface="Arial" panose="020B0604020202020204" pitchFamily="34" charset="0"/>
            </a:endParaRPr>
          </a:p>
          <a:p>
            <a:r>
              <a:rPr lang="en-GB" sz="1800" b="1" dirty="0">
                <a:effectLst/>
                <a:latin typeface="Arial" panose="020B0604020202020204" pitchFamily="34" charset="0"/>
                <a:ea typeface="Calibri" panose="020F0502020204030204" pitchFamily="34" charset="0"/>
                <a:cs typeface="Arial" panose="020B0604020202020204" pitchFamily="34" charset="0"/>
              </a:rPr>
              <a:t>If you want to nick even more charts or have any questions, please get in touch with us at research@thinkbox.tv</a:t>
            </a:r>
          </a:p>
        </p:txBody>
      </p:sp>
    </p:spTree>
    <p:extLst>
      <p:ext uri="{BB962C8B-B14F-4D97-AF65-F5344CB8AC3E}">
        <p14:creationId xmlns:p14="http://schemas.microsoft.com/office/powerpoint/2010/main" val="271232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B7C1D8-CF62-40A5-A33A-728FAC02F89D}"/>
              </a:ext>
            </a:extLst>
          </p:cNvPr>
          <p:cNvSpPr txBox="1"/>
          <p:nvPr/>
        </p:nvSpPr>
        <p:spPr>
          <a:xfrm rot="16200000">
            <a:off x="-2077584" y="2907008"/>
            <a:ext cx="5393219" cy="498598"/>
          </a:xfrm>
          <a:prstGeom prst="rect">
            <a:avLst/>
          </a:prstGeom>
          <a:noFill/>
        </p:spPr>
        <p:txBody>
          <a:bodyPr wrap="square" rtlCol="0">
            <a:spAutoFit/>
          </a:bodyPr>
          <a:lstStyle/>
          <a:p>
            <a:pPr marL="0" marR="0" lvl="0" indent="0" algn="ctr" defTabSz="1219170" rtl="0" eaLnBrk="0" fontAlgn="base" latinLnBrk="0" hangingPunct="0">
              <a:lnSpc>
                <a:spcPct val="100000"/>
              </a:lnSpc>
              <a:spcBef>
                <a:spcPct val="20000"/>
              </a:spcBef>
              <a:spcAft>
                <a:spcPct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ADULTS REACHED PER WEEK </a:t>
            </a:r>
          </a:p>
          <a:p>
            <a:pPr marL="0" marR="0" lvl="0" indent="0" algn="ctr" defTabSz="1219170" rtl="0" eaLnBrk="0" fontAlgn="base" latinLnBrk="0" hangingPunct="0">
              <a:lnSpc>
                <a:spcPct val="100000"/>
              </a:lnSpc>
              <a:spcBef>
                <a:spcPct val="20000"/>
              </a:spcBef>
              <a:spcAft>
                <a:spcPct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(MILLIONS)</a:t>
            </a:r>
          </a:p>
        </p:txBody>
      </p:sp>
      <p:sp>
        <p:nvSpPr>
          <p:cNvPr id="6" name="TextBox 5">
            <a:extLst>
              <a:ext uri="{FF2B5EF4-FFF2-40B4-BE49-F238E27FC236}">
                <a16:creationId xmlns:a16="http://schemas.microsoft.com/office/drawing/2014/main" id="{37FCD571-78F2-4328-A3D0-7C177C92E9CF}"/>
              </a:ext>
            </a:extLst>
          </p:cNvPr>
          <p:cNvSpPr txBox="1"/>
          <p:nvPr/>
        </p:nvSpPr>
        <p:spPr>
          <a:xfrm>
            <a:off x="4718810" y="5056023"/>
            <a:ext cx="3017784" cy="276999"/>
          </a:xfrm>
          <a:prstGeom prst="rect">
            <a:avLst/>
          </a:prstGeom>
          <a:noFill/>
        </p:spPr>
        <p:txBody>
          <a:bodyPr wrap="square" rtlCol="0">
            <a:spAutoFit/>
          </a:bodyPr>
          <a:lstStyle/>
          <a:p>
            <a:pPr marL="0" marR="0" lvl="0" indent="0" algn="ctr" defTabSz="1219170" rtl="0" eaLnBrk="0" fontAlgn="base" latinLnBrk="0" hangingPunct="0">
              <a:lnSpc>
                <a:spcPct val="100000"/>
              </a:lnSpc>
              <a:spcBef>
                <a:spcPct val="20000"/>
              </a:spcBef>
              <a:spcAft>
                <a:spcPct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AVERAGE HOURS PER WEEK</a:t>
            </a:r>
          </a:p>
        </p:txBody>
      </p:sp>
      <p:graphicFrame>
        <p:nvGraphicFramePr>
          <p:cNvPr id="4" name="Chart 3">
            <a:extLst>
              <a:ext uri="{FF2B5EF4-FFF2-40B4-BE49-F238E27FC236}">
                <a16:creationId xmlns:a16="http://schemas.microsoft.com/office/drawing/2014/main" id="{730287D8-2237-4107-89AE-641FB970BCEC}"/>
              </a:ext>
            </a:extLst>
          </p:cNvPr>
          <p:cNvGraphicFramePr/>
          <p:nvPr/>
        </p:nvGraphicFramePr>
        <p:xfrm>
          <a:off x="455050" y="1292390"/>
          <a:ext cx="11670800" cy="4075776"/>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3C978C76-D19F-42CA-BFF2-3B01FF93230D}"/>
              </a:ext>
            </a:extLst>
          </p:cNvPr>
          <p:cNvSpPr/>
          <p:nvPr/>
        </p:nvSpPr>
        <p:spPr>
          <a:xfrm>
            <a:off x="1229657" y="1821836"/>
            <a:ext cx="9889058" cy="3008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CB68448C-9C8B-4462-A422-BCF904E1CE17}"/>
              </a:ext>
            </a:extLst>
          </p:cNvPr>
          <p:cNvSpPr/>
          <p:nvPr/>
        </p:nvSpPr>
        <p:spPr>
          <a:xfrm rot="10800000">
            <a:off x="1229658" y="2500051"/>
            <a:ext cx="7223678" cy="23301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F2736C12-05C1-4E74-B11F-5E6DDEE9B3DF}"/>
              </a:ext>
            </a:extLst>
          </p:cNvPr>
          <p:cNvSpPr/>
          <p:nvPr/>
        </p:nvSpPr>
        <p:spPr>
          <a:xfrm>
            <a:off x="1229657" y="2889116"/>
            <a:ext cx="3856908" cy="19411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C411985A-F483-4529-8632-339363ABAC8E}"/>
              </a:ext>
            </a:extLst>
          </p:cNvPr>
          <p:cNvSpPr>
            <a:spLocks noGrp="1"/>
          </p:cNvSpPr>
          <p:nvPr>
            <p:ph type="title"/>
          </p:nvPr>
        </p:nvSpPr>
        <p:spPr/>
        <p:txBody>
          <a:bodyPr/>
          <a:lstStyle/>
          <a:p>
            <a:r>
              <a:rPr lang="en-GB"/>
              <a:t>Commercial TV delivers scale</a:t>
            </a:r>
          </a:p>
        </p:txBody>
      </p:sp>
      <p:sp>
        <p:nvSpPr>
          <p:cNvPr id="13" name="Rectangle 12">
            <a:extLst>
              <a:ext uri="{FF2B5EF4-FFF2-40B4-BE49-F238E27FC236}">
                <a16:creationId xmlns:a16="http://schemas.microsoft.com/office/drawing/2014/main" id="{EFB33949-4083-4B40-9E68-25A7A0E85B2A}"/>
              </a:ext>
            </a:extLst>
          </p:cNvPr>
          <p:cNvSpPr/>
          <p:nvPr/>
        </p:nvSpPr>
        <p:spPr>
          <a:xfrm>
            <a:off x="1229657" y="3354219"/>
            <a:ext cx="2526634" cy="147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875961E7-BAB7-42A4-BA0A-18C541420FEB}"/>
              </a:ext>
            </a:extLst>
          </p:cNvPr>
          <p:cNvSpPr txBox="1"/>
          <p:nvPr/>
        </p:nvSpPr>
        <p:spPr>
          <a:xfrm rot="5400000">
            <a:off x="9918107" y="3645881"/>
            <a:ext cx="2026920"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mn-cs"/>
              </a:rPr>
              <a:t>Commercial TV</a:t>
            </a:r>
          </a:p>
        </p:txBody>
      </p:sp>
      <p:sp>
        <p:nvSpPr>
          <p:cNvPr id="15" name="TextBox 14">
            <a:extLst>
              <a:ext uri="{FF2B5EF4-FFF2-40B4-BE49-F238E27FC236}">
                <a16:creationId xmlns:a16="http://schemas.microsoft.com/office/drawing/2014/main" id="{70A21D4D-716D-44E5-82E5-D6DC07F0D0AD}"/>
              </a:ext>
            </a:extLst>
          </p:cNvPr>
          <p:cNvSpPr txBox="1"/>
          <p:nvPr/>
        </p:nvSpPr>
        <p:spPr>
          <a:xfrm rot="5400000">
            <a:off x="7279237" y="3673180"/>
            <a:ext cx="2026921"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mn-cs"/>
              </a:rPr>
              <a:t>Social Media</a:t>
            </a:r>
          </a:p>
        </p:txBody>
      </p:sp>
      <p:sp>
        <p:nvSpPr>
          <p:cNvPr id="16" name="TextBox 15">
            <a:extLst>
              <a:ext uri="{FF2B5EF4-FFF2-40B4-BE49-F238E27FC236}">
                <a16:creationId xmlns:a16="http://schemas.microsoft.com/office/drawing/2014/main" id="{08DDCF42-C2D6-492E-9520-54D54596F66B}"/>
              </a:ext>
            </a:extLst>
          </p:cNvPr>
          <p:cNvSpPr txBox="1"/>
          <p:nvPr/>
        </p:nvSpPr>
        <p:spPr>
          <a:xfrm rot="5400000">
            <a:off x="4010608" y="3790242"/>
            <a:ext cx="1844587"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mn-cs"/>
              </a:rPr>
              <a:t>Commercial Radio</a:t>
            </a:r>
          </a:p>
        </p:txBody>
      </p:sp>
      <p:sp>
        <p:nvSpPr>
          <p:cNvPr id="18" name="TextBox 17">
            <a:extLst>
              <a:ext uri="{FF2B5EF4-FFF2-40B4-BE49-F238E27FC236}">
                <a16:creationId xmlns:a16="http://schemas.microsoft.com/office/drawing/2014/main" id="{3461A983-FA04-4ED2-ADF5-5ED8CE912B7C}"/>
              </a:ext>
            </a:extLst>
          </p:cNvPr>
          <p:cNvSpPr txBox="1"/>
          <p:nvPr/>
        </p:nvSpPr>
        <p:spPr>
          <a:xfrm rot="5400000">
            <a:off x="3032947" y="4121292"/>
            <a:ext cx="1076098"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mn-cs"/>
              </a:rPr>
              <a:t>YouTube</a:t>
            </a:r>
          </a:p>
        </p:txBody>
      </p:sp>
      <p:sp>
        <p:nvSpPr>
          <p:cNvPr id="12" name="Rectangle 11">
            <a:extLst>
              <a:ext uri="{FF2B5EF4-FFF2-40B4-BE49-F238E27FC236}">
                <a16:creationId xmlns:a16="http://schemas.microsoft.com/office/drawing/2014/main" id="{850682C1-B389-40A0-A09E-B61DEB2C0723}"/>
              </a:ext>
            </a:extLst>
          </p:cNvPr>
          <p:cNvSpPr/>
          <p:nvPr/>
        </p:nvSpPr>
        <p:spPr>
          <a:xfrm>
            <a:off x="1229657" y="2985631"/>
            <a:ext cx="1533855" cy="18445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CB17341C-567C-459E-966B-E6C2BF55FB53}"/>
              </a:ext>
            </a:extLst>
          </p:cNvPr>
          <p:cNvSpPr/>
          <p:nvPr/>
        </p:nvSpPr>
        <p:spPr>
          <a:xfrm>
            <a:off x="1229656" y="4175455"/>
            <a:ext cx="1525019" cy="6547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D8CFB53B-06E9-4C45-92EE-74057F1DA038}"/>
              </a:ext>
            </a:extLst>
          </p:cNvPr>
          <p:cNvSpPr txBox="1"/>
          <p:nvPr/>
        </p:nvSpPr>
        <p:spPr>
          <a:xfrm>
            <a:off x="1992165" y="4174710"/>
            <a:ext cx="1882108" cy="3308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550" b="1" i="0" u="none" strike="noStrike" kern="1200" cap="none" spc="0" normalizeH="0" baseline="0" noProof="0">
                <a:ln>
                  <a:noFill/>
                </a:ln>
                <a:solidFill>
                  <a:prstClr val="white"/>
                </a:solidFill>
                <a:effectLst/>
                <a:uLnTx/>
                <a:uFillTx/>
                <a:latin typeface="Arial"/>
                <a:ea typeface="+mn-ea"/>
                <a:cs typeface="+mn-cs"/>
              </a:rPr>
              <a:t>TikTok</a:t>
            </a:r>
          </a:p>
        </p:txBody>
      </p:sp>
      <p:sp>
        <p:nvSpPr>
          <p:cNvPr id="21" name="TextBox 20">
            <a:extLst>
              <a:ext uri="{FF2B5EF4-FFF2-40B4-BE49-F238E27FC236}">
                <a16:creationId xmlns:a16="http://schemas.microsoft.com/office/drawing/2014/main" id="{A3C3420A-09CD-4DB0-B0CA-DE987D78494F}"/>
              </a:ext>
            </a:extLst>
          </p:cNvPr>
          <p:cNvSpPr txBox="1"/>
          <p:nvPr/>
        </p:nvSpPr>
        <p:spPr>
          <a:xfrm>
            <a:off x="1229656" y="2983921"/>
            <a:ext cx="1372147" cy="25391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Arial"/>
                <a:ea typeface="+mn-ea"/>
                <a:cs typeface="+mn-cs"/>
              </a:rPr>
              <a:t>Newsbrands</a:t>
            </a:r>
          </a:p>
        </p:txBody>
      </p:sp>
      <p:sp>
        <p:nvSpPr>
          <p:cNvPr id="8" name="Text Placeholder 7">
            <a:extLst>
              <a:ext uri="{FF2B5EF4-FFF2-40B4-BE49-F238E27FC236}">
                <a16:creationId xmlns:a16="http://schemas.microsoft.com/office/drawing/2014/main" id="{36E25E83-5800-E085-2D1F-A6B310E8B0FC}"/>
              </a:ext>
            </a:extLst>
          </p:cNvPr>
          <p:cNvSpPr>
            <a:spLocks noGrp="1"/>
          </p:cNvSpPr>
          <p:nvPr>
            <p:ph type="body" sz="quarter" idx="15"/>
          </p:nvPr>
        </p:nvSpPr>
        <p:spPr/>
        <p:txBody>
          <a:bodyPr/>
          <a:lstStyle/>
          <a:p>
            <a:r>
              <a:rPr lang="en-GB" dirty="0"/>
              <a:t>Source: </a:t>
            </a:r>
            <a:r>
              <a:rPr lang="fr-FR" dirty="0"/>
              <a:t>IPA </a:t>
            </a:r>
            <a:r>
              <a:rPr lang="fr-FR" dirty="0" err="1"/>
              <a:t>TouchPoints</a:t>
            </a:r>
            <a:r>
              <a:rPr lang="fr-FR" dirty="0"/>
              <a:t> 2024</a:t>
            </a:r>
            <a:r>
              <a:rPr lang="en-GB" dirty="0"/>
              <a:t> </a:t>
            </a:r>
            <a:r>
              <a:rPr lang="en-GB" dirty="0" err="1"/>
              <a:t>SuperHub</a:t>
            </a:r>
            <a:r>
              <a:rPr lang="en-GB" dirty="0"/>
              <a:t> (W2 2023 + W1 2024), Fieldwork Dates: 20</a:t>
            </a:r>
            <a:r>
              <a:rPr lang="en-GB" baseline="30000" dirty="0"/>
              <a:t>th</a:t>
            </a:r>
            <a:r>
              <a:rPr lang="en-GB" dirty="0"/>
              <a:t> Sep 2023 – 3</a:t>
            </a:r>
            <a:r>
              <a:rPr lang="en-GB" baseline="30000" dirty="0"/>
              <a:t>rd</a:t>
            </a:r>
            <a:r>
              <a:rPr lang="en-GB" dirty="0"/>
              <a:t> Dec 2023, 16</a:t>
            </a:r>
            <a:r>
              <a:rPr lang="en-GB" baseline="30000" dirty="0"/>
              <a:t>th</a:t>
            </a:r>
            <a:r>
              <a:rPr lang="en-GB" dirty="0"/>
              <a:t> Jan 2024 – 12</a:t>
            </a:r>
            <a:r>
              <a:rPr lang="en-GB" baseline="30000" dirty="0"/>
              <a:t>th</a:t>
            </a:r>
            <a:r>
              <a:rPr lang="en-GB" dirty="0"/>
              <a:t> Apr 2024) Base: adults 15+. Newspaper/magazine/TV figures include online/app consumption.</a:t>
            </a:r>
          </a:p>
          <a:p>
            <a:endParaRPr lang="en-US" dirty="0"/>
          </a:p>
        </p:txBody>
      </p:sp>
    </p:spTree>
    <p:custDataLst>
      <p:tags r:id="rId1"/>
    </p:custDataLst>
    <p:extLst>
      <p:ext uri="{BB962C8B-B14F-4D97-AF65-F5344CB8AC3E}">
        <p14:creationId xmlns:p14="http://schemas.microsoft.com/office/powerpoint/2010/main" val="626314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A3C78-D4E2-6047-0DBD-F17638AA31A3}"/>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B1C5E7B-F11C-6F7C-7165-CEF501ACA83E}"/>
              </a:ext>
            </a:extLst>
          </p:cNvPr>
          <p:cNvGraphicFramePr>
            <a:graphicFrameLocks/>
          </p:cNvGraphicFramePr>
          <p:nvPr/>
        </p:nvGraphicFramePr>
        <p:xfrm>
          <a:off x="696000" y="1449000"/>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66828BE6-420C-D263-CFA6-E201009CCB5A}"/>
              </a:ext>
            </a:extLst>
          </p:cNvPr>
          <p:cNvSpPr>
            <a:spLocks noGrp="1"/>
          </p:cNvSpPr>
          <p:nvPr>
            <p:ph type="title"/>
          </p:nvPr>
        </p:nvSpPr>
        <p:spPr/>
        <p:txBody>
          <a:bodyPr/>
          <a:lstStyle/>
          <a:p>
            <a:r>
              <a:rPr lang="en-GB"/>
              <a:t>Commercial broadcasters are unrivalled for scale</a:t>
            </a:r>
          </a:p>
        </p:txBody>
      </p:sp>
      <p:sp>
        <p:nvSpPr>
          <p:cNvPr id="3" name="Text Placeholder 2">
            <a:extLst>
              <a:ext uri="{FF2B5EF4-FFF2-40B4-BE49-F238E27FC236}">
                <a16:creationId xmlns:a16="http://schemas.microsoft.com/office/drawing/2014/main" id="{7164D166-C75D-F64A-A10A-0662A983D9F4}"/>
              </a:ext>
            </a:extLst>
          </p:cNvPr>
          <p:cNvSpPr>
            <a:spLocks noGrp="1"/>
          </p:cNvSpPr>
          <p:nvPr>
            <p:ph type="body" sz="quarter" idx="15"/>
          </p:nvPr>
        </p:nvSpPr>
        <p:spPr/>
        <p:txBody>
          <a:bodyPr/>
          <a:lstStyle/>
          <a:p>
            <a:r>
              <a:rPr lang="en-GB"/>
              <a:t>Source: Barb / Individuals, all devices – 2024</a:t>
            </a:r>
          </a:p>
        </p:txBody>
      </p:sp>
      <p:sp>
        <p:nvSpPr>
          <p:cNvPr id="6" name="TextBox 5">
            <a:extLst>
              <a:ext uri="{FF2B5EF4-FFF2-40B4-BE49-F238E27FC236}">
                <a16:creationId xmlns:a16="http://schemas.microsoft.com/office/drawing/2014/main" id="{9E1B6394-FCC2-15B4-5DF9-C8153754BB22}"/>
              </a:ext>
            </a:extLst>
          </p:cNvPr>
          <p:cNvSpPr txBox="1"/>
          <p:nvPr/>
        </p:nvSpPr>
        <p:spPr>
          <a:xfrm>
            <a:off x="4843093" y="5341125"/>
            <a:ext cx="250581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 TIME VIEWED PER </a:t>
            </a:r>
            <a:r>
              <a:rPr kumimoji="0" lang="en-GB" sz="900" b="1" i="0" u="sng" strike="noStrike" kern="1200" cap="none" spc="0" normalizeH="0" baseline="0" noProof="0">
                <a:ln>
                  <a:noFill/>
                </a:ln>
                <a:solidFill>
                  <a:prstClr val="black"/>
                </a:solidFill>
                <a:effectLst/>
                <a:uLnTx/>
                <a:uFillTx/>
                <a:latin typeface="Arial"/>
                <a:ea typeface="+mn-ea"/>
                <a:cs typeface="+mn-cs"/>
              </a:rPr>
              <a:t>VIEWER</a:t>
            </a:r>
            <a:r>
              <a:rPr kumimoji="0" lang="en-GB" sz="900" b="1" i="0" u="none" strike="noStrike" kern="1200" cap="none" spc="0" normalizeH="0" baseline="0" noProof="0">
                <a:ln>
                  <a:noFill/>
                </a:ln>
                <a:solidFill>
                  <a:prstClr val="black"/>
                </a:solidFill>
                <a:effectLst/>
                <a:uLnTx/>
                <a:uFillTx/>
                <a:latin typeface="Arial"/>
                <a:ea typeface="+mn-ea"/>
                <a:cs typeface="+mn-cs"/>
              </a:rPr>
              <a:t> PER DAY</a:t>
            </a:r>
          </a:p>
        </p:txBody>
      </p:sp>
      <p:sp>
        <p:nvSpPr>
          <p:cNvPr id="7" name="TextBox 6">
            <a:extLst>
              <a:ext uri="{FF2B5EF4-FFF2-40B4-BE49-F238E27FC236}">
                <a16:creationId xmlns:a16="http://schemas.microsoft.com/office/drawing/2014/main" id="{3605F244-8615-3121-C766-8F18B3EE445B}"/>
              </a:ext>
            </a:extLst>
          </p:cNvPr>
          <p:cNvSpPr txBox="1"/>
          <p:nvPr/>
        </p:nvSpPr>
        <p:spPr>
          <a:xfrm rot="16200000">
            <a:off x="-606767" y="3073277"/>
            <a:ext cx="194155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a:ea typeface="+mn-ea"/>
                <a:cs typeface="+mn-cs"/>
              </a:rPr>
              <a:t>AVERAGE DAILY REACH (000s)</a:t>
            </a:r>
          </a:p>
        </p:txBody>
      </p:sp>
      <p:sp>
        <p:nvSpPr>
          <p:cNvPr id="8" name="TextBox 2">
            <a:extLst>
              <a:ext uri="{FF2B5EF4-FFF2-40B4-BE49-F238E27FC236}">
                <a16:creationId xmlns:a16="http://schemas.microsoft.com/office/drawing/2014/main" id="{1FD94807-7F8D-DF68-985A-4C65DCBAFBCC}"/>
              </a:ext>
            </a:extLst>
          </p:cNvPr>
          <p:cNvSpPr txBox="1"/>
          <p:nvPr/>
        </p:nvSpPr>
        <p:spPr>
          <a:xfrm>
            <a:off x="1605285" y="1460977"/>
            <a:ext cx="2919622" cy="33854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rPr>
              <a:t>Individuals – All devices</a:t>
            </a:r>
          </a:p>
        </p:txBody>
      </p:sp>
      <p:sp>
        <p:nvSpPr>
          <p:cNvPr id="10" name="TextBox 1">
            <a:extLst>
              <a:ext uri="{FF2B5EF4-FFF2-40B4-BE49-F238E27FC236}">
                <a16:creationId xmlns:a16="http://schemas.microsoft.com/office/drawing/2014/main" id="{20C55F47-EA90-23DA-9ACF-0E1DC30322EF}"/>
              </a:ext>
            </a:extLst>
          </p:cNvPr>
          <p:cNvSpPr txBox="1"/>
          <p:nvPr/>
        </p:nvSpPr>
        <p:spPr>
          <a:xfrm>
            <a:off x="3098296" y="4505654"/>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Other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SVOD</a:t>
            </a:r>
          </a:p>
        </p:txBody>
      </p:sp>
      <p:sp>
        <p:nvSpPr>
          <p:cNvPr id="11" name="TextBox 1">
            <a:extLst>
              <a:ext uri="{FF2B5EF4-FFF2-40B4-BE49-F238E27FC236}">
                <a16:creationId xmlns:a16="http://schemas.microsoft.com/office/drawing/2014/main" id="{B83C2ED4-8D81-75B5-7B86-8C8C67318772}"/>
              </a:ext>
            </a:extLst>
          </p:cNvPr>
          <p:cNvSpPr txBox="1"/>
          <p:nvPr/>
        </p:nvSpPr>
        <p:spPr>
          <a:xfrm>
            <a:off x="2481807" y="4680595"/>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Other AVOD</a:t>
            </a:r>
          </a:p>
        </p:txBody>
      </p:sp>
      <p:sp>
        <p:nvSpPr>
          <p:cNvPr id="13" name="TextBox 1">
            <a:extLst>
              <a:ext uri="{FF2B5EF4-FFF2-40B4-BE49-F238E27FC236}">
                <a16:creationId xmlns:a16="http://schemas.microsoft.com/office/drawing/2014/main" id="{EF33180C-02F4-FD4E-A944-BE2CEB9D965D}"/>
              </a:ext>
            </a:extLst>
          </p:cNvPr>
          <p:cNvSpPr txBox="1"/>
          <p:nvPr/>
        </p:nvSpPr>
        <p:spPr>
          <a:xfrm>
            <a:off x="8388376" y="4691770"/>
            <a:ext cx="640079"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Twitch</a:t>
            </a:r>
          </a:p>
        </p:txBody>
      </p:sp>
      <p:cxnSp>
        <p:nvCxnSpPr>
          <p:cNvPr id="14" name="Straight Arrow Connector 13">
            <a:extLst>
              <a:ext uri="{FF2B5EF4-FFF2-40B4-BE49-F238E27FC236}">
                <a16:creationId xmlns:a16="http://schemas.microsoft.com/office/drawing/2014/main" id="{5FD0A569-739A-1629-9E62-F56A39D1E188}"/>
              </a:ext>
            </a:extLst>
          </p:cNvPr>
          <p:cNvCxnSpPr/>
          <p:nvPr/>
        </p:nvCxnSpPr>
        <p:spPr>
          <a:xfrm flipH="1">
            <a:off x="8301308" y="4864765"/>
            <a:ext cx="177642" cy="875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DFF07F3F-DAD1-1CB9-20B7-0D928F96B2F0}"/>
              </a:ext>
            </a:extLst>
          </p:cNvPr>
          <p:cNvCxnSpPr>
            <a:cxnSpLocks/>
          </p:cNvCxnSpPr>
          <p:nvPr/>
        </p:nvCxnSpPr>
        <p:spPr>
          <a:xfrm>
            <a:off x="3808234" y="4766460"/>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8EB4450B-C008-FDAE-C303-CCAD6466128D}"/>
              </a:ext>
            </a:extLst>
          </p:cNvPr>
          <p:cNvCxnSpPr>
            <a:cxnSpLocks/>
          </p:cNvCxnSpPr>
          <p:nvPr/>
        </p:nvCxnSpPr>
        <p:spPr>
          <a:xfrm>
            <a:off x="3178645" y="4898736"/>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TextBox 1">
            <a:extLst>
              <a:ext uri="{FF2B5EF4-FFF2-40B4-BE49-F238E27FC236}">
                <a16:creationId xmlns:a16="http://schemas.microsoft.com/office/drawing/2014/main" id="{DDCD0651-62C0-4E9E-FF70-E897206C1B39}"/>
              </a:ext>
            </a:extLst>
          </p:cNvPr>
          <p:cNvSpPr txBox="1"/>
          <p:nvPr/>
        </p:nvSpPr>
        <p:spPr>
          <a:xfrm>
            <a:off x="1687223" y="1853408"/>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mn-cs"/>
              </a:rPr>
              <a:t>Bubble area represents total volume of daily viewing </a:t>
            </a:r>
          </a:p>
        </p:txBody>
      </p:sp>
    </p:spTree>
    <p:extLst>
      <p:ext uri="{BB962C8B-B14F-4D97-AF65-F5344CB8AC3E}">
        <p14:creationId xmlns:p14="http://schemas.microsoft.com/office/powerpoint/2010/main" val="1265737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127BD-49B6-A7CD-7188-3E269DEE18D3}"/>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59977D4-2562-4FA4-8B43-F984C35AC20A}"/>
              </a:ext>
            </a:extLst>
          </p:cNvPr>
          <p:cNvGraphicFramePr>
            <a:graphicFrameLocks/>
          </p:cNvGraphicFramePr>
          <p:nvPr/>
        </p:nvGraphicFramePr>
        <p:xfrm>
          <a:off x="696000" y="1449000"/>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60DAC274-431F-ED9F-6A60-9B472C23984D}"/>
              </a:ext>
            </a:extLst>
          </p:cNvPr>
          <p:cNvSpPr>
            <a:spLocks noGrp="1"/>
          </p:cNvSpPr>
          <p:nvPr>
            <p:ph type="title"/>
          </p:nvPr>
        </p:nvSpPr>
        <p:spPr/>
        <p:txBody>
          <a:bodyPr/>
          <a:lstStyle/>
          <a:p>
            <a:r>
              <a:rPr lang="en-GB" dirty="0"/>
              <a:t>Broadcasters are unrivalled in the commercial viewing landscape</a:t>
            </a:r>
          </a:p>
        </p:txBody>
      </p:sp>
      <p:sp>
        <p:nvSpPr>
          <p:cNvPr id="3" name="Text Placeholder 2">
            <a:extLst>
              <a:ext uri="{FF2B5EF4-FFF2-40B4-BE49-F238E27FC236}">
                <a16:creationId xmlns:a16="http://schemas.microsoft.com/office/drawing/2014/main" id="{2BA21529-90F7-8758-1958-B87DA1C4BE6A}"/>
              </a:ext>
            </a:extLst>
          </p:cNvPr>
          <p:cNvSpPr>
            <a:spLocks noGrp="1"/>
          </p:cNvSpPr>
          <p:nvPr>
            <p:ph type="body" sz="quarter" idx="15"/>
          </p:nvPr>
        </p:nvSpPr>
        <p:spPr/>
        <p:txBody>
          <a:bodyPr/>
          <a:lstStyle/>
          <a:p>
            <a:r>
              <a:rPr lang="en-US"/>
              <a:t>Source: Barb / Individuals, TV sets – Q4 2024, Netflix &amp; Amazon Ad Tiers.</a:t>
            </a:r>
          </a:p>
          <a:p>
            <a:endParaRPr lang="en-GB"/>
          </a:p>
        </p:txBody>
      </p:sp>
      <p:sp>
        <p:nvSpPr>
          <p:cNvPr id="5" name="TextBox 4">
            <a:extLst>
              <a:ext uri="{FF2B5EF4-FFF2-40B4-BE49-F238E27FC236}">
                <a16:creationId xmlns:a16="http://schemas.microsoft.com/office/drawing/2014/main" id="{27003B10-3D37-5318-0CCB-DD5607B6693E}"/>
              </a:ext>
            </a:extLst>
          </p:cNvPr>
          <p:cNvSpPr txBox="1"/>
          <p:nvPr/>
        </p:nvSpPr>
        <p:spPr>
          <a:xfrm>
            <a:off x="4843093" y="5341125"/>
            <a:ext cx="250581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 TIME VIEWED PER </a:t>
            </a:r>
            <a:r>
              <a:rPr kumimoji="0" lang="en-GB" sz="900" b="1" i="0" u="sng" strike="noStrike" kern="1200" cap="none" spc="0" normalizeH="0" baseline="0" noProof="0">
                <a:ln>
                  <a:noFill/>
                </a:ln>
                <a:solidFill>
                  <a:prstClr val="black"/>
                </a:solidFill>
                <a:effectLst/>
                <a:uLnTx/>
                <a:uFillTx/>
                <a:latin typeface="Arial"/>
                <a:ea typeface="+mn-ea"/>
                <a:cs typeface="+mn-cs"/>
              </a:rPr>
              <a:t>VIEWER</a:t>
            </a:r>
            <a:r>
              <a:rPr kumimoji="0" lang="en-GB" sz="900" b="1" i="0" u="none" strike="noStrike" kern="1200" cap="none" spc="0" normalizeH="0" baseline="0" noProof="0">
                <a:ln>
                  <a:noFill/>
                </a:ln>
                <a:solidFill>
                  <a:prstClr val="black"/>
                </a:solidFill>
                <a:effectLst/>
                <a:uLnTx/>
                <a:uFillTx/>
                <a:latin typeface="Arial"/>
                <a:ea typeface="+mn-ea"/>
                <a:cs typeface="+mn-cs"/>
              </a:rPr>
              <a:t> PER DAY</a:t>
            </a:r>
          </a:p>
        </p:txBody>
      </p:sp>
      <p:sp>
        <p:nvSpPr>
          <p:cNvPr id="6" name="TextBox 5">
            <a:extLst>
              <a:ext uri="{FF2B5EF4-FFF2-40B4-BE49-F238E27FC236}">
                <a16:creationId xmlns:a16="http://schemas.microsoft.com/office/drawing/2014/main" id="{17EAB9F7-8134-FA5B-4A41-0DDA4E3C8BDC}"/>
              </a:ext>
            </a:extLst>
          </p:cNvPr>
          <p:cNvSpPr txBox="1"/>
          <p:nvPr/>
        </p:nvSpPr>
        <p:spPr>
          <a:xfrm rot="16200000">
            <a:off x="-606767" y="3073277"/>
            <a:ext cx="194155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AVERAGE DAILY REACH (000s)</a:t>
            </a:r>
          </a:p>
        </p:txBody>
      </p:sp>
      <p:sp>
        <p:nvSpPr>
          <p:cNvPr id="7" name="TextBox 2">
            <a:extLst>
              <a:ext uri="{FF2B5EF4-FFF2-40B4-BE49-F238E27FC236}">
                <a16:creationId xmlns:a16="http://schemas.microsoft.com/office/drawing/2014/main" id="{4D0B8B35-564F-59DD-2743-1A35EB2B7836}"/>
              </a:ext>
            </a:extLst>
          </p:cNvPr>
          <p:cNvSpPr txBox="1"/>
          <p:nvPr/>
        </p:nvSpPr>
        <p:spPr>
          <a:xfrm>
            <a:off x="1605285" y="1460977"/>
            <a:ext cx="3478344"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Individuals – Commercial TV Set</a:t>
            </a:r>
          </a:p>
        </p:txBody>
      </p:sp>
      <p:sp>
        <p:nvSpPr>
          <p:cNvPr id="10" name="TextBox 1">
            <a:extLst>
              <a:ext uri="{FF2B5EF4-FFF2-40B4-BE49-F238E27FC236}">
                <a16:creationId xmlns:a16="http://schemas.microsoft.com/office/drawing/2014/main" id="{A9E0A602-B157-8966-2C7F-A92A299D6248}"/>
              </a:ext>
            </a:extLst>
          </p:cNvPr>
          <p:cNvSpPr txBox="1"/>
          <p:nvPr/>
        </p:nvSpPr>
        <p:spPr>
          <a:xfrm>
            <a:off x="2839607" y="4655028"/>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Other AVOD</a:t>
            </a:r>
          </a:p>
        </p:txBody>
      </p:sp>
      <p:cxnSp>
        <p:nvCxnSpPr>
          <p:cNvPr id="11" name="Straight Arrow Connector 10">
            <a:extLst>
              <a:ext uri="{FF2B5EF4-FFF2-40B4-BE49-F238E27FC236}">
                <a16:creationId xmlns:a16="http://schemas.microsoft.com/office/drawing/2014/main" id="{160C08C1-92C6-4C0B-49DC-D498D5B0F135}"/>
              </a:ext>
            </a:extLst>
          </p:cNvPr>
          <p:cNvCxnSpPr>
            <a:cxnSpLocks/>
          </p:cNvCxnSpPr>
          <p:nvPr/>
        </p:nvCxnSpPr>
        <p:spPr>
          <a:xfrm flipH="1">
            <a:off x="6002187" y="4997540"/>
            <a:ext cx="149225" cy="412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63B360B5-1040-864E-D20D-28A377A2EE96}"/>
              </a:ext>
            </a:extLst>
          </p:cNvPr>
          <p:cNvCxnSpPr>
            <a:cxnSpLocks/>
          </p:cNvCxnSpPr>
          <p:nvPr/>
        </p:nvCxnSpPr>
        <p:spPr>
          <a:xfrm>
            <a:off x="3560085" y="4925927"/>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1">
            <a:extLst>
              <a:ext uri="{FF2B5EF4-FFF2-40B4-BE49-F238E27FC236}">
                <a16:creationId xmlns:a16="http://schemas.microsoft.com/office/drawing/2014/main" id="{2B8B50A4-B12A-3427-CE02-7DD2B5A36DF9}"/>
              </a:ext>
            </a:extLst>
          </p:cNvPr>
          <p:cNvSpPr txBox="1"/>
          <p:nvPr/>
        </p:nvSpPr>
        <p:spPr>
          <a:xfrm>
            <a:off x="1528729" y="4774891"/>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TikTok</a:t>
            </a:r>
          </a:p>
        </p:txBody>
      </p:sp>
      <p:cxnSp>
        <p:nvCxnSpPr>
          <p:cNvPr id="21" name="Straight Arrow Connector 20">
            <a:extLst>
              <a:ext uri="{FF2B5EF4-FFF2-40B4-BE49-F238E27FC236}">
                <a16:creationId xmlns:a16="http://schemas.microsoft.com/office/drawing/2014/main" id="{AB7B75DF-DD8B-2164-48A8-7F5C32322767}"/>
              </a:ext>
            </a:extLst>
          </p:cNvPr>
          <p:cNvCxnSpPr>
            <a:cxnSpLocks/>
          </p:cNvCxnSpPr>
          <p:nvPr/>
        </p:nvCxnSpPr>
        <p:spPr>
          <a:xfrm>
            <a:off x="2222118" y="4922687"/>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1">
            <a:extLst>
              <a:ext uri="{FF2B5EF4-FFF2-40B4-BE49-F238E27FC236}">
                <a16:creationId xmlns:a16="http://schemas.microsoft.com/office/drawing/2014/main" id="{A940A927-4FF5-42DD-B7D0-FDD24D0C81E6}"/>
              </a:ext>
            </a:extLst>
          </p:cNvPr>
          <p:cNvSpPr txBox="1"/>
          <p:nvPr/>
        </p:nvSpPr>
        <p:spPr>
          <a:xfrm>
            <a:off x="5906769" y="4847332"/>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Twitch</a:t>
            </a:r>
          </a:p>
        </p:txBody>
      </p:sp>
      <p:sp>
        <p:nvSpPr>
          <p:cNvPr id="13" name="TextBox 1">
            <a:extLst>
              <a:ext uri="{FF2B5EF4-FFF2-40B4-BE49-F238E27FC236}">
                <a16:creationId xmlns:a16="http://schemas.microsoft.com/office/drawing/2014/main" id="{F42156C7-FDCC-4D0F-47AD-E2075673DCBF}"/>
              </a:ext>
            </a:extLst>
          </p:cNvPr>
          <p:cNvSpPr txBox="1"/>
          <p:nvPr/>
        </p:nvSpPr>
        <p:spPr>
          <a:xfrm>
            <a:off x="1687223" y="1853408"/>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mn-cs"/>
              </a:rPr>
              <a:t>Bubble area represents total volume of daily viewing </a:t>
            </a:r>
          </a:p>
        </p:txBody>
      </p:sp>
    </p:spTree>
    <p:extLst>
      <p:ext uri="{BB962C8B-B14F-4D97-AF65-F5344CB8AC3E}">
        <p14:creationId xmlns:p14="http://schemas.microsoft.com/office/powerpoint/2010/main" val="239131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gglebox - Series 23: Episode 1 | Channel 4">
            <a:extLst>
              <a:ext uri="{FF2B5EF4-FFF2-40B4-BE49-F238E27FC236}">
                <a16:creationId xmlns:a16="http://schemas.microsoft.com/office/drawing/2014/main" id="{C81A0AA1-8C60-974E-084E-17A9F4EA16F0}"/>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t="38" b="3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907BBC3-EE09-42A6-B4C7-DA2AF6B34F80}"/>
              </a:ext>
            </a:extLst>
          </p:cNvPr>
          <p:cNvSpPr/>
          <p:nvPr/>
        </p:nvSpPr>
        <p:spPr>
          <a:xfrm>
            <a:off x="0" y="0"/>
            <a:ext cx="12192000" cy="6857321"/>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A4AD6E45-EEC0-4EE6-9483-051B550A36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2" name="Title 1">
            <a:extLst>
              <a:ext uri="{FF2B5EF4-FFF2-40B4-BE49-F238E27FC236}">
                <a16:creationId xmlns:a16="http://schemas.microsoft.com/office/drawing/2014/main" id="{E0DF857E-CEC9-4FDC-9000-E8F76AA30BCC}"/>
              </a:ext>
            </a:extLst>
          </p:cNvPr>
          <p:cNvSpPr>
            <a:spLocks noGrp="1"/>
          </p:cNvSpPr>
          <p:nvPr>
            <p:ph type="title"/>
          </p:nvPr>
        </p:nvSpPr>
        <p:spPr/>
        <p:txBody>
          <a:bodyPr>
            <a:noAutofit/>
          </a:bodyPr>
          <a:lstStyle/>
          <a:p>
            <a:r>
              <a:rPr lang="en-GB"/>
              <a:t>A broadcast </a:t>
            </a:r>
            <a:br>
              <a:rPr lang="en-GB"/>
            </a:br>
            <a:r>
              <a:rPr lang="en-GB"/>
              <a:t>TV campaign </a:t>
            </a:r>
            <a:br>
              <a:rPr lang="en-GB"/>
            </a:br>
            <a:r>
              <a:rPr lang="en-GB"/>
              <a:t>of 400 TVRs </a:t>
            </a:r>
            <a:br>
              <a:rPr lang="en-GB"/>
            </a:br>
            <a:r>
              <a:rPr lang="en-GB"/>
              <a:t>in the UK gets </a:t>
            </a:r>
            <a:br>
              <a:rPr lang="en-GB"/>
            </a:br>
            <a:r>
              <a:rPr lang="en-GB">
                <a:solidFill>
                  <a:schemeClr val="accent3"/>
                </a:solidFill>
              </a:rPr>
              <a:t>247 million </a:t>
            </a:r>
            <a:r>
              <a:rPr lang="en-GB"/>
              <a:t>views</a:t>
            </a:r>
            <a:br>
              <a:rPr lang="en-GB"/>
            </a:br>
            <a:endParaRPr lang="en-GB"/>
          </a:p>
        </p:txBody>
      </p:sp>
      <p:sp>
        <p:nvSpPr>
          <p:cNvPr id="10" name="Freeform 7">
            <a:extLst>
              <a:ext uri="{FF2B5EF4-FFF2-40B4-BE49-F238E27FC236}">
                <a16:creationId xmlns:a16="http://schemas.microsoft.com/office/drawing/2014/main" id="{B5472FAF-D66A-4894-BC09-79A5DF5C15E5}"/>
              </a:ext>
            </a:extLst>
          </p:cNvPr>
          <p:cNvSpPr>
            <a:spLocks/>
          </p:cNvSpPr>
          <p:nvPr/>
        </p:nvSpPr>
        <p:spPr bwMode="auto">
          <a:xfrm>
            <a:off x="479425" y="441943"/>
            <a:ext cx="4066449" cy="4593461"/>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TextBox 6">
            <a:extLst>
              <a:ext uri="{FF2B5EF4-FFF2-40B4-BE49-F238E27FC236}">
                <a16:creationId xmlns:a16="http://schemas.microsoft.com/office/drawing/2014/main" id="{3E9DEAB1-FF89-4D83-9BC4-3E3652D88607}"/>
              </a:ext>
            </a:extLst>
          </p:cNvPr>
          <p:cNvSpPr txBox="1"/>
          <p:nvPr/>
        </p:nvSpPr>
        <p:spPr>
          <a:xfrm>
            <a:off x="395384" y="5122124"/>
            <a:ext cx="338698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white"/>
                </a:solidFill>
                <a:effectLst/>
                <a:uLnTx/>
                <a:uFillTx/>
                <a:latin typeface="Arial"/>
                <a:ea typeface="+mn-ea"/>
                <a:cs typeface="+mn-cs"/>
              </a:rPr>
              <a:t>Source: Barb Dec 2024, Individuals</a:t>
            </a:r>
            <a:endParaRPr kumimoji="0" lang="en-GB" sz="1000" b="0" i="0" u="none" strike="noStrike" kern="1200" cap="none" spc="0" normalizeH="0" baseline="0" noProof="0">
              <a:ln>
                <a:noFill/>
              </a:ln>
              <a:solidFill>
                <a:prstClr val="black"/>
              </a:solidFill>
              <a:effectLst/>
              <a:uLnTx/>
              <a:uFillTx/>
              <a:latin typeface="Arial"/>
              <a:ea typeface="+mn-ea"/>
              <a:cs typeface="+mn-cs"/>
            </a:endParaRPr>
          </a:p>
        </p:txBody>
      </p:sp>
      <p:sp>
        <p:nvSpPr>
          <p:cNvPr id="13" name="TextBox 12">
            <a:extLst>
              <a:ext uri="{FF2B5EF4-FFF2-40B4-BE49-F238E27FC236}">
                <a16:creationId xmlns:a16="http://schemas.microsoft.com/office/drawing/2014/main" id="{42E26152-622C-4976-994E-294DC9AD451D}"/>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rial"/>
                <a:ea typeface="+mn-ea"/>
                <a:cs typeface="+mn-cs"/>
              </a:rPr>
              <a:t>“Gogglebox”, Channel 4</a:t>
            </a:r>
          </a:p>
        </p:txBody>
      </p:sp>
    </p:spTree>
    <p:custDataLst>
      <p:tags r:id="rId1"/>
    </p:custDataLst>
    <p:extLst>
      <p:ext uri="{BB962C8B-B14F-4D97-AF65-F5344CB8AC3E}">
        <p14:creationId xmlns:p14="http://schemas.microsoft.com/office/powerpoint/2010/main" val="572931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with his mouth open and his mouth open&#10;&#10;AI-generated content may be incorrect.">
            <a:extLst>
              <a:ext uri="{FF2B5EF4-FFF2-40B4-BE49-F238E27FC236}">
                <a16:creationId xmlns:a16="http://schemas.microsoft.com/office/drawing/2014/main" id="{7A166C9B-12DF-9ABF-B34B-75FF3FB8745C}"/>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3582" r="26236" b="12655"/>
          <a:stretch/>
        </p:blipFill>
        <p:spPr>
          <a:xfrm>
            <a:off x="0" y="0"/>
            <a:ext cx="12192000" cy="6858000"/>
          </a:xfrm>
        </p:spPr>
      </p:pic>
      <p:sp>
        <p:nvSpPr>
          <p:cNvPr id="14" name="Rectangle 13">
            <a:extLst>
              <a:ext uri="{FF2B5EF4-FFF2-40B4-BE49-F238E27FC236}">
                <a16:creationId xmlns:a16="http://schemas.microsoft.com/office/drawing/2014/main" id="{08EF5BBA-09EE-2F16-2872-B55E427B7C38}"/>
              </a:ext>
            </a:extLst>
          </p:cNvPr>
          <p:cNvSpPr/>
          <p:nvPr/>
        </p:nvSpPr>
        <p:spPr>
          <a:xfrm>
            <a:off x="0" y="0"/>
            <a:ext cx="12192000" cy="6857321"/>
          </a:xfrm>
          <a:prstGeom prst="rect">
            <a:avLst/>
          </a:prstGeom>
          <a:gradFill flip="none" rotWithShape="1">
            <a:gsLst>
              <a:gs pos="21000">
                <a:srgbClr val="000000">
                  <a:alpha val="50000"/>
                </a:srgbClr>
              </a:gs>
              <a:gs pos="39000">
                <a:schemeClr val="bg1">
                  <a:lumMod val="22000"/>
                  <a:alpha val="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is </a:t>
            </a:r>
            <a:r>
              <a:rPr lang="en-GB" i="1" dirty="0"/>
              <a:t>the</a:t>
            </a:r>
            <a:r>
              <a:rPr lang="en-GB" dirty="0"/>
              <a:t> emotional medium and builds </a:t>
            </a:r>
            <a:br>
              <a:rPr lang="en-GB" dirty="0"/>
            </a:br>
            <a:r>
              <a:rPr lang="en-GB" dirty="0"/>
              <a:t>brand fame </a:t>
            </a:r>
          </a:p>
        </p:txBody>
      </p:sp>
      <p:sp>
        <p:nvSpPr>
          <p:cNvPr id="2" name="Text Placeholder 1">
            <a:extLst>
              <a:ext uri="{FF2B5EF4-FFF2-40B4-BE49-F238E27FC236}">
                <a16:creationId xmlns:a16="http://schemas.microsoft.com/office/drawing/2014/main" id="{484E6C0E-3DBF-479C-8F3C-E0CED9CBC831}"/>
              </a:ext>
            </a:extLst>
          </p:cNvPr>
          <p:cNvSpPr>
            <a:spLocks noGrp="1"/>
          </p:cNvSpPr>
          <p:nvPr>
            <p:ph type="body" sz="quarter" idx="14"/>
          </p:nvPr>
        </p:nvSpPr>
        <p:spPr/>
        <p:txBody>
          <a:bodyPr/>
          <a:lstStyle/>
          <a:p>
            <a:r>
              <a:rPr lang="en-US" dirty="0"/>
              <a:t>SECTION FIVE</a:t>
            </a:r>
            <a:endParaRPr lang="en-GB" dirty="0"/>
          </a:p>
        </p:txBody>
      </p:sp>
      <p:cxnSp>
        <p:nvCxnSpPr>
          <p:cNvPr id="8" name="Straight Connector 7">
            <a:extLst>
              <a:ext uri="{FF2B5EF4-FFF2-40B4-BE49-F238E27FC236}">
                <a16:creationId xmlns:a16="http://schemas.microsoft.com/office/drawing/2014/main" id="{50E544E4-F103-4920-9502-1BC1B99B04F7}"/>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33EF292-DD73-4506-A7DF-23706D0CCF7B}"/>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Aviva, </a:t>
            </a:r>
            <a:r>
              <a:rPr lang="en-GB" sz="1000" dirty="0" err="1">
                <a:solidFill>
                  <a:schemeClr val="bg1"/>
                </a:solidFill>
              </a:rPr>
              <a:t>Bestest</a:t>
            </a:r>
            <a:r>
              <a:rPr lang="en-GB" sz="1000" dirty="0">
                <a:solidFill>
                  <a:schemeClr val="bg1"/>
                </a:solidFill>
              </a:rPr>
              <a:t> Day Ever</a:t>
            </a:r>
          </a:p>
        </p:txBody>
      </p:sp>
    </p:spTree>
    <p:custDataLst>
      <p:tags r:id="rId1"/>
    </p:custDataLst>
    <p:extLst>
      <p:ext uri="{BB962C8B-B14F-4D97-AF65-F5344CB8AC3E}">
        <p14:creationId xmlns:p14="http://schemas.microsoft.com/office/powerpoint/2010/main" val="205644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itting outside holding a small toy&#10;&#10;AI-generated content may be incorrect.">
            <a:extLst>
              <a:ext uri="{FF2B5EF4-FFF2-40B4-BE49-F238E27FC236}">
                <a16:creationId xmlns:a16="http://schemas.microsoft.com/office/drawing/2014/main" id="{3FC731E9-3DC1-5061-6F2D-0D40B5D5550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636418" cy="1021181"/>
          </a:xfrm>
        </p:spPr>
        <p:txBody>
          <a:bodyPr>
            <a:normAutofit fontScale="90000"/>
          </a:bodyPr>
          <a:lstStyle/>
          <a:p>
            <a:r>
              <a:rPr lang="en-GB" dirty="0"/>
              <a:t>Summary - TV is </a:t>
            </a:r>
            <a:r>
              <a:rPr lang="en-GB" i="1" dirty="0"/>
              <a:t>the</a:t>
            </a:r>
            <a:r>
              <a:rPr lang="en-GB" dirty="0"/>
              <a:t> emotional medium and builds </a:t>
            </a:r>
            <a:br>
              <a:rPr lang="en-GB" dirty="0"/>
            </a:br>
            <a:r>
              <a:rPr lang="en-GB" dirty="0"/>
              <a:t>brand fame </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p:txBody>
          <a:bodyPr>
            <a:normAutofit/>
          </a:bodyPr>
          <a:lstStyle/>
          <a:p>
            <a:pPr marL="285750" marR="0" indent="-285750">
              <a:spcAft>
                <a:spcPts val="1200"/>
              </a:spcAft>
              <a:buFont typeface="Arial" panose="020B0604020202020204" pitchFamily="34" charset="0"/>
              <a:buChar char="—"/>
            </a:pPr>
            <a:r>
              <a:rPr lang="en-GB" sz="1800" dirty="0"/>
              <a:t>TV advertising is most likely to make you laugh </a:t>
            </a:r>
            <a:r>
              <a:rPr lang="en-GB" sz="2000" b="1" dirty="0">
                <a:solidFill>
                  <a:schemeClr val="tx2"/>
                </a:solidFill>
              </a:rPr>
              <a:t>(52%) </a:t>
            </a:r>
            <a:r>
              <a:rPr lang="en-GB" sz="1800" dirty="0"/>
              <a:t>and is the most liked </a:t>
            </a:r>
            <a:r>
              <a:rPr lang="en-GB" sz="2000" b="1" dirty="0">
                <a:solidFill>
                  <a:schemeClr val="tx2"/>
                </a:solidFill>
              </a:rPr>
              <a:t>(40%)</a:t>
            </a:r>
          </a:p>
          <a:p>
            <a:pPr marL="285750" marR="0" indent="-285750">
              <a:spcAft>
                <a:spcPts val="1200"/>
              </a:spcAft>
              <a:buFont typeface="Arial" panose="020B0604020202020204" pitchFamily="34" charset="0"/>
              <a:buChar char="—"/>
            </a:pPr>
            <a:r>
              <a:rPr lang="en-GB" sz="1800" dirty="0"/>
              <a:t>TV is the medium most likely to signal </a:t>
            </a:r>
            <a:r>
              <a:rPr lang="en-GB" sz="2000" b="1" dirty="0">
                <a:solidFill>
                  <a:schemeClr val="tx2"/>
                </a:solidFill>
              </a:rPr>
              <a:t>brand fame </a:t>
            </a:r>
          </a:p>
          <a:p>
            <a:pPr marL="285750" marR="0" indent="-285750">
              <a:spcAft>
                <a:spcPts val="1200"/>
              </a:spcAft>
              <a:buFont typeface="Arial" panose="020B0604020202020204" pitchFamily="34" charset="0"/>
              <a:buChar char="—"/>
            </a:pPr>
            <a:r>
              <a:rPr lang="en-GB" sz="1800" dirty="0"/>
              <a:t>Higher-performing creatively-awarded campaigns are most likely to have higher shares of spend on TV</a:t>
            </a: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Adidas, Just Relax</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312869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2F419-1D49-41EA-889B-1BB5D7E0F04B}"/>
              </a:ext>
            </a:extLst>
          </p:cNvPr>
          <p:cNvSpPr>
            <a:spLocks noGrp="1"/>
          </p:cNvSpPr>
          <p:nvPr>
            <p:ph type="title"/>
          </p:nvPr>
        </p:nvSpPr>
        <p:spPr/>
        <p:txBody>
          <a:bodyPr/>
          <a:lstStyle/>
          <a:p>
            <a:r>
              <a:rPr lang="en-GB" dirty="0"/>
              <a:t>TV ads evoke emotion more than those in other media</a:t>
            </a:r>
          </a:p>
        </p:txBody>
      </p:sp>
      <p:sp>
        <p:nvSpPr>
          <p:cNvPr id="3" name="Text Placeholder 2">
            <a:extLst>
              <a:ext uri="{FF2B5EF4-FFF2-40B4-BE49-F238E27FC236}">
                <a16:creationId xmlns:a16="http://schemas.microsoft.com/office/drawing/2014/main" id="{2D7D6E51-D248-4D13-B7CD-EF06AFBC36B2}"/>
              </a:ext>
            </a:extLst>
          </p:cNvPr>
          <p:cNvSpPr>
            <a:spLocks noGrp="1"/>
          </p:cNvSpPr>
          <p:nvPr>
            <p:ph type="body" sz="quarter" idx="15"/>
          </p:nvPr>
        </p:nvSpPr>
        <p:spPr>
          <a:xfrm>
            <a:off x="203404" y="5467143"/>
            <a:ext cx="11334817" cy="304800"/>
          </a:xfrm>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a:t>
            </a:r>
          </a:p>
          <a:p>
            <a:pPr>
              <a:spcBef>
                <a:spcPts val="0"/>
              </a:spcBef>
            </a:pPr>
            <a:r>
              <a:rPr lang="en-GB" sz="1000" b="0" dirty="0">
                <a:solidFill>
                  <a:prstClr val="black">
                    <a:lumMod val="75000"/>
                    <a:lumOff val="25000"/>
                  </a:prstClr>
                </a:solidFill>
                <a:latin typeface="Arial"/>
              </a:rPr>
              <a:t>Base: ‘normal’ people (1,158)</a:t>
            </a:r>
          </a:p>
        </p:txBody>
      </p:sp>
      <p:sp>
        <p:nvSpPr>
          <p:cNvPr id="66" name="Rectangle 65">
            <a:extLst>
              <a:ext uri="{FF2B5EF4-FFF2-40B4-BE49-F238E27FC236}">
                <a16:creationId xmlns:a16="http://schemas.microsoft.com/office/drawing/2014/main" id="{4F4DE7A0-A6BC-455A-BC83-776E2A44FAC5}"/>
              </a:ext>
            </a:extLst>
          </p:cNvPr>
          <p:cNvSpPr/>
          <p:nvPr/>
        </p:nvSpPr>
        <p:spPr>
          <a:xfrm>
            <a:off x="924197" y="1157320"/>
            <a:ext cx="9849195" cy="530679"/>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In which, if any, of the following places are you most likely to find advertising that…’</a:t>
            </a:r>
          </a:p>
        </p:txBody>
      </p:sp>
      <p:graphicFrame>
        <p:nvGraphicFramePr>
          <p:cNvPr id="4" name="Table 3">
            <a:extLst>
              <a:ext uri="{FF2B5EF4-FFF2-40B4-BE49-F238E27FC236}">
                <a16:creationId xmlns:a16="http://schemas.microsoft.com/office/drawing/2014/main" id="{D802D43D-9D33-A9FA-71C7-FF66E9D57FF1}"/>
              </a:ext>
            </a:extLst>
          </p:cNvPr>
          <p:cNvGraphicFramePr>
            <a:graphicFrameLocks noGrp="1"/>
          </p:cNvGraphicFramePr>
          <p:nvPr>
            <p:extLst>
              <p:ext uri="{D42A27DB-BD31-4B8C-83A1-F6EECF244321}">
                <p14:modId xmlns:p14="http://schemas.microsoft.com/office/powerpoint/2010/main" val="1843645742"/>
              </p:ext>
            </p:extLst>
          </p:nvPr>
        </p:nvGraphicFramePr>
        <p:xfrm>
          <a:off x="499006" y="1687999"/>
          <a:ext cx="11213568" cy="3552616"/>
        </p:xfrm>
        <a:graphic>
          <a:graphicData uri="http://schemas.openxmlformats.org/drawingml/2006/table">
            <a:tbl>
              <a:tblPr/>
              <a:tblGrid>
                <a:gridCol w="1953966">
                  <a:extLst>
                    <a:ext uri="{9D8B030D-6E8A-4147-A177-3AD203B41FA5}">
                      <a16:colId xmlns:a16="http://schemas.microsoft.com/office/drawing/2014/main" val="199346194"/>
                    </a:ext>
                  </a:extLst>
                </a:gridCol>
                <a:gridCol w="841782">
                  <a:extLst>
                    <a:ext uri="{9D8B030D-6E8A-4147-A177-3AD203B41FA5}">
                      <a16:colId xmlns:a16="http://schemas.microsoft.com/office/drawing/2014/main" val="472225147"/>
                    </a:ext>
                  </a:extLst>
                </a:gridCol>
                <a:gridCol w="841782">
                  <a:extLst>
                    <a:ext uri="{9D8B030D-6E8A-4147-A177-3AD203B41FA5}">
                      <a16:colId xmlns:a16="http://schemas.microsoft.com/office/drawing/2014/main" val="202582161"/>
                    </a:ext>
                  </a:extLst>
                </a:gridCol>
                <a:gridCol w="841782">
                  <a:extLst>
                    <a:ext uri="{9D8B030D-6E8A-4147-A177-3AD203B41FA5}">
                      <a16:colId xmlns:a16="http://schemas.microsoft.com/office/drawing/2014/main" val="3140456279"/>
                    </a:ext>
                  </a:extLst>
                </a:gridCol>
                <a:gridCol w="841782">
                  <a:extLst>
                    <a:ext uri="{9D8B030D-6E8A-4147-A177-3AD203B41FA5}">
                      <a16:colId xmlns:a16="http://schemas.microsoft.com/office/drawing/2014/main" val="3475034375"/>
                    </a:ext>
                  </a:extLst>
                </a:gridCol>
                <a:gridCol w="841782">
                  <a:extLst>
                    <a:ext uri="{9D8B030D-6E8A-4147-A177-3AD203B41FA5}">
                      <a16:colId xmlns:a16="http://schemas.microsoft.com/office/drawing/2014/main" val="968026830"/>
                    </a:ext>
                  </a:extLst>
                </a:gridCol>
                <a:gridCol w="841782">
                  <a:extLst>
                    <a:ext uri="{9D8B030D-6E8A-4147-A177-3AD203B41FA5}">
                      <a16:colId xmlns:a16="http://schemas.microsoft.com/office/drawing/2014/main" val="3508071148"/>
                    </a:ext>
                  </a:extLst>
                </a:gridCol>
                <a:gridCol w="841782">
                  <a:extLst>
                    <a:ext uri="{9D8B030D-6E8A-4147-A177-3AD203B41FA5}">
                      <a16:colId xmlns:a16="http://schemas.microsoft.com/office/drawing/2014/main" val="3799265399"/>
                    </a:ext>
                  </a:extLst>
                </a:gridCol>
                <a:gridCol w="841782">
                  <a:extLst>
                    <a:ext uri="{9D8B030D-6E8A-4147-A177-3AD203B41FA5}">
                      <a16:colId xmlns:a16="http://schemas.microsoft.com/office/drawing/2014/main" val="51595348"/>
                    </a:ext>
                  </a:extLst>
                </a:gridCol>
                <a:gridCol w="841782">
                  <a:extLst>
                    <a:ext uri="{9D8B030D-6E8A-4147-A177-3AD203B41FA5}">
                      <a16:colId xmlns:a16="http://schemas.microsoft.com/office/drawing/2014/main" val="999542986"/>
                    </a:ext>
                  </a:extLst>
                </a:gridCol>
                <a:gridCol w="841782">
                  <a:extLst>
                    <a:ext uri="{9D8B030D-6E8A-4147-A177-3AD203B41FA5}">
                      <a16:colId xmlns:a16="http://schemas.microsoft.com/office/drawing/2014/main" val="1234691791"/>
                    </a:ext>
                  </a:extLst>
                </a:gridCol>
                <a:gridCol w="841782">
                  <a:extLst>
                    <a:ext uri="{9D8B030D-6E8A-4147-A177-3AD203B41FA5}">
                      <a16:colId xmlns:a16="http://schemas.microsoft.com/office/drawing/2014/main" val="3950011783"/>
                    </a:ext>
                  </a:extLst>
                </a:gridCol>
              </a:tblGrid>
              <a:tr h="888154">
                <a:tc>
                  <a:txBody>
                    <a:bodyPr/>
                    <a:lstStyle/>
                    <a:p>
                      <a:pPr algn="l" fontAlgn="b"/>
                      <a:endParaRPr lang="en-GB" sz="900" b="0" i="0" u="none" strike="noStrike">
                        <a:solidFill>
                          <a:srgbClr val="000000"/>
                        </a:solidFill>
                        <a:effectLst/>
                        <a:latin typeface="Calibri" panose="020F0502020204030204" pitchFamily="34" charset="0"/>
                      </a:endParaRPr>
                    </a:p>
                  </a:txBody>
                  <a:tcPr marL="6083" marR="6083" marT="6083" marB="0" anchor="b">
                    <a:lnL>
                      <a:noFill/>
                    </a:lnL>
                    <a:lnR>
                      <a:noFill/>
                    </a:lnR>
                    <a:lnT>
                      <a:noFill/>
                    </a:lnT>
                    <a:lnB>
                      <a:noFill/>
                    </a:lnB>
                  </a:tcPr>
                </a:tc>
                <a:tc>
                  <a:txBody>
                    <a:bodyPr/>
                    <a:lstStyle/>
                    <a:p>
                      <a:pPr algn="ctr" fontAlgn="b"/>
                      <a:r>
                        <a:rPr lang="en-GB" sz="1050" b="0" i="0" u="none" strike="noStrike" dirty="0">
                          <a:solidFill>
                            <a:srgbClr val="000000"/>
                          </a:solidFill>
                          <a:effectLst/>
                          <a:latin typeface="+mj-lt"/>
                        </a:rPr>
                        <a:t>TV</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Social Media</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Radio</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YouTube</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Cinema</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Magazines</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Outdoor</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Newspapers</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Search</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Direct Mail</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Websites</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3034413"/>
                  </a:ext>
                </a:extLst>
              </a:tr>
              <a:tr h="888154">
                <a:tc>
                  <a:txBody>
                    <a:bodyPr/>
                    <a:lstStyle/>
                    <a:p>
                      <a:pPr algn="ctr" fontAlgn="b"/>
                      <a:r>
                        <a:rPr lang="en-GB" sz="1600" b="1" i="0" u="none" strike="noStrike" kern="1200" dirty="0">
                          <a:solidFill>
                            <a:srgbClr val="000000"/>
                          </a:solidFill>
                          <a:effectLst/>
                          <a:latin typeface="Arial" panose="020B0604020202020204" pitchFamily="34" charset="0"/>
                          <a:ea typeface="+mn-ea"/>
                          <a:cs typeface="Arial" panose="020B0604020202020204" pitchFamily="34" charset="0"/>
                        </a:rPr>
                        <a:t>Makes you laugh</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52%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35%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DCF7F"/>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8E583"/>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21%</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DDD82"/>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16%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283"/>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DCA7D"/>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AA77"/>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98971"/>
                    </a:solidFill>
                  </a:tcPr>
                </a:tc>
                <a:extLst>
                  <a:ext uri="{0D108BD9-81ED-4DB2-BD59-A6C34878D82A}">
                    <a16:rowId xmlns:a16="http://schemas.microsoft.com/office/drawing/2014/main" val="2694017725"/>
                  </a:ext>
                </a:extLst>
              </a:tr>
              <a:tr h="888154">
                <a:tc>
                  <a:txBody>
                    <a:bodyPr/>
                    <a:lstStyle/>
                    <a:p>
                      <a:pPr algn="ctr" fontAlgn="b"/>
                      <a:r>
                        <a:rPr lang="en-GB" sz="1600" b="1" i="0" u="none" strike="noStrike" kern="1200" dirty="0">
                          <a:solidFill>
                            <a:srgbClr val="000000"/>
                          </a:solidFill>
                          <a:effectLst/>
                          <a:latin typeface="Arial" panose="020B0604020202020204" pitchFamily="34" charset="0"/>
                          <a:ea typeface="+mn-ea"/>
                          <a:cs typeface="Arial" panose="020B0604020202020204" pitchFamily="34" charset="0"/>
                        </a:rPr>
                        <a:t>Makes you feel emotional  </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47%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6DF82"/>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0E7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283"/>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DCA7D"/>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98971"/>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9%</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E884"/>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AA77"/>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extLst>
                  <a:ext uri="{0D108BD9-81ED-4DB2-BD59-A6C34878D82A}">
                    <a16:rowId xmlns:a16="http://schemas.microsoft.com/office/drawing/2014/main" val="724907289"/>
                  </a:ext>
                </a:extLst>
              </a:tr>
              <a:tr h="888154">
                <a:tc>
                  <a:txBody>
                    <a:bodyPr/>
                    <a:lstStyle/>
                    <a:p>
                      <a:pPr algn="ctr" fontAlgn="b"/>
                      <a:r>
                        <a:rPr lang="en-GB" sz="1600" b="1" i="0" u="none" strike="noStrike" kern="1200" dirty="0">
                          <a:solidFill>
                            <a:srgbClr val="000000"/>
                          </a:solidFill>
                          <a:effectLst/>
                          <a:latin typeface="Arial" panose="020B0604020202020204" pitchFamily="34" charset="0"/>
                          <a:ea typeface="+mn-ea"/>
                          <a:cs typeface="Arial" panose="020B0604020202020204" pitchFamily="34" charset="0"/>
                        </a:rPr>
                        <a:t>You like</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40%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27%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CD380"/>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10%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DCA7D"/>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E8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FE7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8%</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AA77"/>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E8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extLst>
                  <a:ext uri="{0D108BD9-81ED-4DB2-BD59-A6C34878D82A}">
                    <a16:rowId xmlns:a16="http://schemas.microsoft.com/office/drawing/2014/main" val="1204686619"/>
                  </a:ext>
                </a:extLst>
              </a:tr>
            </a:tbl>
          </a:graphicData>
        </a:graphic>
      </p:graphicFrame>
      <p:sp>
        <p:nvSpPr>
          <p:cNvPr id="6" name="Freeform 30">
            <a:extLst>
              <a:ext uri="{FF2B5EF4-FFF2-40B4-BE49-F238E27FC236}">
                <a16:creationId xmlns:a16="http://schemas.microsoft.com/office/drawing/2014/main" id="{C388BD00-B467-C215-07E3-7823335D6176}"/>
              </a:ext>
            </a:extLst>
          </p:cNvPr>
          <p:cNvSpPr>
            <a:spLocks noEditPoints="1"/>
          </p:cNvSpPr>
          <p:nvPr/>
        </p:nvSpPr>
        <p:spPr bwMode="auto">
          <a:xfrm>
            <a:off x="8522326" y="1851308"/>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8AFA7B3B-4B56-E235-1A85-1142DD6CDCCD}"/>
              </a:ext>
            </a:extLst>
          </p:cNvPr>
          <p:cNvGrpSpPr/>
          <p:nvPr/>
        </p:nvGrpSpPr>
        <p:grpSpPr>
          <a:xfrm>
            <a:off x="11067980" y="1832513"/>
            <a:ext cx="419125" cy="414160"/>
            <a:chOff x="11134618" y="2265484"/>
            <a:chExt cx="419125" cy="414160"/>
          </a:xfrm>
        </p:grpSpPr>
        <p:sp>
          <p:nvSpPr>
            <p:cNvPr id="19" name="Freeform 82">
              <a:extLst>
                <a:ext uri="{FF2B5EF4-FFF2-40B4-BE49-F238E27FC236}">
                  <a16:creationId xmlns:a16="http://schemas.microsoft.com/office/drawing/2014/main" id="{4D66C6E1-DB09-D2E3-B48B-1BBEB8C346B6}"/>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28" name="Freeform 83">
              <a:extLst>
                <a:ext uri="{FF2B5EF4-FFF2-40B4-BE49-F238E27FC236}">
                  <a16:creationId xmlns:a16="http://schemas.microsoft.com/office/drawing/2014/main" id="{C70E3B7E-896D-C717-1C1C-3490F2BF522A}"/>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84">
              <a:extLst>
                <a:ext uri="{FF2B5EF4-FFF2-40B4-BE49-F238E27FC236}">
                  <a16:creationId xmlns:a16="http://schemas.microsoft.com/office/drawing/2014/main" id="{6C4D2FE2-8003-BB1D-DC84-B2D77675737D}"/>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48" name="Group 47">
              <a:extLst>
                <a:ext uri="{FF2B5EF4-FFF2-40B4-BE49-F238E27FC236}">
                  <a16:creationId xmlns:a16="http://schemas.microsoft.com/office/drawing/2014/main" id="{D2F4AAF3-3A4B-22D1-53EF-9B477808AD37}"/>
                </a:ext>
              </a:extLst>
            </p:cNvPr>
            <p:cNvGrpSpPr/>
            <p:nvPr/>
          </p:nvGrpSpPr>
          <p:grpSpPr>
            <a:xfrm>
              <a:off x="11134618" y="2265484"/>
              <a:ext cx="419125" cy="414160"/>
              <a:chOff x="4657976" y="-5051728"/>
              <a:chExt cx="5205413" cy="4703763"/>
            </a:xfrm>
            <a:solidFill>
              <a:schemeClr val="bg2"/>
            </a:solidFill>
          </p:grpSpPr>
          <p:sp>
            <p:nvSpPr>
              <p:cNvPr id="51" name="Freeform 67">
                <a:extLst>
                  <a:ext uri="{FF2B5EF4-FFF2-40B4-BE49-F238E27FC236}">
                    <a16:creationId xmlns:a16="http://schemas.microsoft.com/office/drawing/2014/main" id="{BEB5D803-9ABF-932A-CDB7-881671FCDB2E}"/>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8">
                <a:extLst>
                  <a:ext uri="{FF2B5EF4-FFF2-40B4-BE49-F238E27FC236}">
                    <a16:creationId xmlns:a16="http://schemas.microsoft.com/office/drawing/2014/main" id="{B86CF5B8-2C4E-9579-38B0-CF79443E3859}"/>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69">
                <a:extLst>
                  <a:ext uri="{FF2B5EF4-FFF2-40B4-BE49-F238E27FC236}">
                    <a16:creationId xmlns:a16="http://schemas.microsoft.com/office/drawing/2014/main" id="{0FCC75AD-6F58-1D16-56B4-5EB971BF2EBB}"/>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E5D6B80F-BA4C-BBA3-48E6-248984AF4B6B}"/>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grpSp>
        <p:nvGrpSpPr>
          <p:cNvPr id="69" name="Group 68">
            <a:extLst>
              <a:ext uri="{FF2B5EF4-FFF2-40B4-BE49-F238E27FC236}">
                <a16:creationId xmlns:a16="http://schemas.microsoft.com/office/drawing/2014/main" id="{BF2C43BC-FA17-A287-81AB-D6714028592D}"/>
              </a:ext>
            </a:extLst>
          </p:cNvPr>
          <p:cNvGrpSpPr/>
          <p:nvPr/>
        </p:nvGrpSpPr>
        <p:grpSpPr>
          <a:xfrm>
            <a:off x="4401075" y="1837779"/>
            <a:ext cx="429351" cy="393719"/>
            <a:chOff x="4283372" y="2252718"/>
            <a:chExt cx="429351" cy="393719"/>
          </a:xfrm>
        </p:grpSpPr>
        <p:sp>
          <p:nvSpPr>
            <p:cNvPr id="70" name="Freeform 35">
              <a:extLst>
                <a:ext uri="{FF2B5EF4-FFF2-40B4-BE49-F238E27FC236}">
                  <a16:creationId xmlns:a16="http://schemas.microsoft.com/office/drawing/2014/main" id="{980632EB-1D99-8E81-FB06-7703EF67D587}"/>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1" name="Freeform 36">
              <a:extLst>
                <a:ext uri="{FF2B5EF4-FFF2-40B4-BE49-F238E27FC236}">
                  <a16:creationId xmlns:a16="http://schemas.microsoft.com/office/drawing/2014/main" id="{4D6D02FC-6FA9-E31B-3417-1E8C26A21306}"/>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2" name="Freeform 37">
              <a:extLst>
                <a:ext uri="{FF2B5EF4-FFF2-40B4-BE49-F238E27FC236}">
                  <a16:creationId xmlns:a16="http://schemas.microsoft.com/office/drawing/2014/main" id="{6C6B3B7C-BF31-5768-8378-2BC16276B536}"/>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3" name="Freeform 38">
              <a:extLst>
                <a:ext uri="{FF2B5EF4-FFF2-40B4-BE49-F238E27FC236}">
                  <a16:creationId xmlns:a16="http://schemas.microsoft.com/office/drawing/2014/main" id="{D753F42A-1F3D-2676-28AD-12A7E440B4CA}"/>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4" name="Freeform 39">
              <a:extLst>
                <a:ext uri="{FF2B5EF4-FFF2-40B4-BE49-F238E27FC236}">
                  <a16:creationId xmlns:a16="http://schemas.microsoft.com/office/drawing/2014/main" id="{E385A312-3C6A-7439-66A7-D39A0F350006}"/>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5" name="Freeform 40">
              <a:extLst>
                <a:ext uri="{FF2B5EF4-FFF2-40B4-BE49-F238E27FC236}">
                  <a16:creationId xmlns:a16="http://schemas.microsoft.com/office/drawing/2014/main" id="{32E4B9B0-1376-68BD-5496-1A0FD44CD8CD}"/>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6" name="Freeform 41">
              <a:extLst>
                <a:ext uri="{FF2B5EF4-FFF2-40B4-BE49-F238E27FC236}">
                  <a16:creationId xmlns:a16="http://schemas.microsoft.com/office/drawing/2014/main" id="{76F12C31-CD4E-1AAA-4C30-ACD419EF2882}"/>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7" name="Freeform 42">
              <a:extLst>
                <a:ext uri="{FF2B5EF4-FFF2-40B4-BE49-F238E27FC236}">
                  <a16:creationId xmlns:a16="http://schemas.microsoft.com/office/drawing/2014/main" id="{5194BD55-57D2-C241-17D0-7F6530E8E522}"/>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8" name="Freeform 44">
              <a:extLst>
                <a:ext uri="{FF2B5EF4-FFF2-40B4-BE49-F238E27FC236}">
                  <a16:creationId xmlns:a16="http://schemas.microsoft.com/office/drawing/2014/main" id="{45CF2619-EE59-5AED-F280-5F673DB78516}"/>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9" name="Freeform 45">
              <a:extLst>
                <a:ext uri="{FF2B5EF4-FFF2-40B4-BE49-F238E27FC236}">
                  <a16:creationId xmlns:a16="http://schemas.microsoft.com/office/drawing/2014/main" id="{32153ECB-E72E-2F5B-F463-2A425FC1C6F4}"/>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0" name="Freeform 46">
              <a:extLst>
                <a:ext uri="{FF2B5EF4-FFF2-40B4-BE49-F238E27FC236}">
                  <a16:creationId xmlns:a16="http://schemas.microsoft.com/office/drawing/2014/main" id="{EFA803D7-0D5C-810A-2D10-DF2440294CA3}"/>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1" name="Freeform 47">
              <a:extLst>
                <a:ext uri="{FF2B5EF4-FFF2-40B4-BE49-F238E27FC236}">
                  <a16:creationId xmlns:a16="http://schemas.microsoft.com/office/drawing/2014/main" id="{AFF244DF-7CEA-B3FE-4551-D0A38ACA56F6}"/>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2" name="Freeform 48">
              <a:extLst>
                <a:ext uri="{FF2B5EF4-FFF2-40B4-BE49-F238E27FC236}">
                  <a16:creationId xmlns:a16="http://schemas.microsoft.com/office/drawing/2014/main" id="{0A49582B-4700-7CEE-15B0-D09F84898CF7}"/>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3" name="Freeform 49">
              <a:extLst>
                <a:ext uri="{FF2B5EF4-FFF2-40B4-BE49-F238E27FC236}">
                  <a16:creationId xmlns:a16="http://schemas.microsoft.com/office/drawing/2014/main" id="{C979634F-584A-9FE6-7D19-6259E2D21B0D}"/>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nvGrpSpPr>
          <p:cNvPr id="84" name="Group 83">
            <a:extLst>
              <a:ext uri="{FF2B5EF4-FFF2-40B4-BE49-F238E27FC236}">
                <a16:creationId xmlns:a16="http://schemas.microsoft.com/office/drawing/2014/main" id="{AC3B47FF-5CEA-F8D0-82D4-2BAC6AFE82FA}"/>
              </a:ext>
            </a:extLst>
          </p:cNvPr>
          <p:cNvGrpSpPr/>
          <p:nvPr/>
        </p:nvGrpSpPr>
        <p:grpSpPr>
          <a:xfrm>
            <a:off x="6935001" y="1905788"/>
            <a:ext cx="361099" cy="279816"/>
            <a:chOff x="6943168" y="2354968"/>
            <a:chExt cx="361099" cy="279816"/>
          </a:xfrm>
        </p:grpSpPr>
        <p:sp>
          <p:nvSpPr>
            <p:cNvPr id="85" name="Freeform 54">
              <a:extLst>
                <a:ext uri="{FF2B5EF4-FFF2-40B4-BE49-F238E27FC236}">
                  <a16:creationId xmlns:a16="http://schemas.microsoft.com/office/drawing/2014/main" id="{2568B990-86AE-D208-7CCF-E0566D925C43}"/>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6" name="Freeform 55">
              <a:extLst>
                <a:ext uri="{FF2B5EF4-FFF2-40B4-BE49-F238E27FC236}">
                  <a16:creationId xmlns:a16="http://schemas.microsoft.com/office/drawing/2014/main" id="{6160B0A7-9C5D-4FB3-E89B-6DE0DC7FA609}"/>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7" name="Freeform 56">
              <a:extLst>
                <a:ext uri="{FF2B5EF4-FFF2-40B4-BE49-F238E27FC236}">
                  <a16:creationId xmlns:a16="http://schemas.microsoft.com/office/drawing/2014/main" id="{AA88BC83-413C-2519-77E9-A5E20B69318E}"/>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8" name="Freeform 61">
            <a:extLst>
              <a:ext uri="{FF2B5EF4-FFF2-40B4-BE49-F238E27FC236}">
                <a16:creationId xmlns:a16="http://schemas.microsoft.com/office/drawing/2014/main" id="{BAAC386C-5B3B-DA10-D940-5D405CEA76E6}"/>
              </a:ext>
            </a:extLst>
          </p:cNvPr>
          <p:cNvSpPr>
            <a:spLocks noEditPoints="1"/>
          </p:cNvSpPr>
          <p:nvPr/>
        </p:nvSpPr>
        <p:spPr bwMode="auto">
          <a:xfrm>
            <a:off x="7760334" y="1854809"/>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89" name="Group 88">
            <a:extLst>
              <a:ext uri="{FF2B5EF4-FFF2-40B4-BE49-F238E27FC236}">
                <a16:creationId xmlns:a16="http://schemas.microsoft.com/office/drawing/2014/main" id="{F3B5662A-1414-4E79-A650-737F3209AC1B}"/>
              </a:ext>
            </a:extLst>
          </p:cNvPr>
          <p:cNvGrpSpPr/>
          <p:nvPr/>
        </p:nvGrpSpPr>
        <p:grpSpPr>
          <a:xfrm>
            <a:off x="5216920" y="1876689"/>
            <a:ext cx="468703" cy="340091"/>
            <a:chOff x="5153820" y="2317602"/>
            <a:chExt cx="468703" cy="340091"/>
          </a:xfrm>
        </p:grpSpPr>
        <p:sp>
          <p:nvSpPr>
            <p:cNvPr id="90" name="Freeform 24">
              <a:extLst>
                <a:ext uri="{FF2B5EF4-FFF2-40B4-BE49-F238E27FC236}">
                  <a16:creationId xmlns:a16="http://schemas.microsoft.com/office/drawing/2014/main" id="{3BC655DB-1A24-652D-87AB-E86C4BAEFAA2}"/>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1" name="Freeform 25">
              <a:extLst>
                <a:ext uri="{FF2B5EF4-FFF2-40B4-BE49-F238E27FC236}">
                  <a16:creationId xmlns:a16="http://schemas.microsoft.com/office/drawing/2014/main" id="{C61E1D62-F83E-B88E-E052-06C4F66CA77E}"/>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92" name="Group 91">
            <a:extLst>
              <a:ext uri="{FF2B5EF4-FFF2-40B4-BE49-F238E27FC236}">
                <a16:creationId xmlns:a16="http://schemas.microsoft.com/office/drawing/2014/main" id="{A576BEB8-03D9-889A-CB21-371F9A58A116}"/>
              </a:ext>
            </a:extLst>
          </p:cNvPr>
          <p:cNvGrpSpPr/>
          <p:nvPr/>
        </p:nvGrpSpPr>
        <p:grpSpPr>
          <a:xfrm>
            <a:off x="9404199" y="1865206"/>
            <a:ext cx="414770" cy="380184"/>
            <a:chOff x="9414555" y="2268033"/>
            <a:chExt cx="414770" cy="380184"/>
          </a:xfrm>
        </p:grpSpPr>
        <p:sp>
          <p:nvSpPr>
            <p:cNvPr id="93" name="Freeform 67">
              <a:extLst>
                <a:ext uri="{FF2B5EF4-FFF2-40B4-BE49-F238E27FC236}">
                  <a16:creationId xmlns:a16="http://schemas.microsoft.com/office/drawing/2014/main" id="{14DBAF38-3A71-CF74-C9EA-7306DC1FDBD4}"/>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4" name="Freeform 68">
              <a:extLst>
                <a:ext uri="{FF2B5EF4-FFF2-40B4-BE49-F238E27FC236}">
                  <a16:creationId xmlns:a16="http://schemas.microsoft.com/office/drawing/2014/main" id="{0E6BA971-9417-D9D4-D2FE-4B4FD4D7F97B}"/>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5" name="Freeform 69">
              <a:extLst>
                <a:ext uri="{FF2B5EF4-FFF2-40B4-BE49-F238E27FC236}">
                  <a16:creationId xmlns:a16="http://schemas.microsoft.com/office/drawing/2014/main" id="{6636F2FC-9F95-384D-E279-2C3C1BC9B22E}"/>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6" name="Freeform 70">
              <a:extLst>
                <a:ext uri="{FF2B5EF4-FFF2-40B4-BE49-F238E27FC236}">
                  <a16:creationId xmlns:a16="http://schemas.microsoft.com/office/drawing/2014/main" id="{5CB09A9B-59D4-AF24-2A90-DE0AB478FE6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7" name="Freeform 71">
              <a:extLst>
                <a:ext uri="{FF2B5EF4-FFF2-40B4-BE49-F238E27FC236}">
                  <a16:creationId xmlns:a16="http://schemas.microsoft.com/office/drawing/2014/main" id="{4D642D5B-034C-EF4C-1530-B96F5A1E8C3C}"/>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8" name="Freeform 66">
              <a:extLst>
                <a:ext uri="{FF2B5EF4-FFF2-40B4-BE49-F238E27FC236}">
                  <a16:creationId xmlns:a16="http://schemas.microsoft.com/office/drawing/2014/main" id="{AE423923-D28A-EE73-C808-264EF1C28F37}"/>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99" name="Picture 2" descr="cinema Icon 1468738">
            <a:extLst>
              <a:ext uri="{FF2B5EF4-FFF2-40B4-BE49-F238E27FC236}">
                <a16:creationId xmlns:a16="http://schemas.microsoft.com/office/drawing/2014/main" id="{9AEDE57F-F00E-8C16-7B39-B2B630AA62AB}"/>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67298" y="1841475"/>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 descr="message Icon 4702918">
            <a:extLst>
              <a:ext uri="{FF2B5EF4-FFF2-40B4-BE49-F238E27FC236}">
                <a16:creationId xmlns:a16="http://schemas.microsoft.com/office/drawing/2014/main" id="{D860D165-EB05-37D8-53A4-5FC0FBBF5BDA}"/>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71490" y="1874715"/>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social media Icon 2731512">
            <a:extLst>
              <a:ext uri="{FF2B5EF4-FFF2-40B4-BE49-F238E27FC236}">
                <a16:creationId xmlns:a16="http://schemas.microsoft.com/office/drawing/2014/main" id="{13F34279-0073-680B-4F81-5885B4C941E1}"/>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80066" y="1866144"/>
            <a:ext cx="373816" cy="373816"/>
          </a:xfrm>
          <a:prstGeom prst="rect">
            <a:avLst/>
          </a:prstGeom>
          <a:noFill/>
          <a:extLst>
            <a:ext uri="{909E8E84-426E-40DD-AFC4-6F175D3DCCD1}">
              <a14:hiddenFill xmlns:a14="http://schemas.microsoft.com/office/drawing/2010/main">
                <a:solidFill>
                  <a:srgbClr val="FFFFFF"/>
                </a:solidFill>
              </a14:hiddenFill>
            </a:ext>
          </a:extLst>
        </p:spPr>
      </p:pic>
      <p:grpSp>
        <p:nvGrpSpPr>
          <p:cNvPr id="102" name="Group 101">
            <a:extLst>
              <a:ext uri="{FF2B5EF4-FFF2-40B4-BE49-F238E27FC236}">
                <a16:creationId xmlns:a16="http://schemas.microsoft.com/office/drawing/2014/main" id="{3C42721E-0E7F-F93F-1C6F-94FDD49BB6E5}"/>
              </a:ext>
            </a:extLst>
          </p:cNvPr>
          <p:cNvGrpSpPr/>
          <p:nvPr/>
        </p:nvGrpSpPr>
        <p:grpSpPr>
          <a:xfrm>
            <a:off x="2632583" y="1898759"/>
            <a:ext cx="462309" cy="321812"/>
            <a:chOff x="2502918" y="1867736"/>
            <a:chExt cx="588310" cy="416076"/>
          </a:xfrm>
        </p:grpSpPr>
        <p:sp>
          <p:nvSpPr>
            <p:cNvPr id="103" name="Oval 5">
              <a:extLst>
                <a:ext uri="{FF2B5EF4-FFF2-40B4-BE49-F238E27FC236}">
                  <a16:creationId xmlns:a16="http://schemas.microsoft.com/office/drawing/2014/main" id="{82A44852-E88C-FF50-689E-937B047AA001}"/>
                </a:ext>
              </a:extLst>
            </p:cNvPr>
            <p:cNvSpPr>
              <a:spLocks noChangeArrowheads="1"/>
            </p:cNvSpPr>
            <p:nvPr/>
          </p:nvSpPr>
          <p:spPr bwMode="auto">
            <a:xfrm>
              <a:off x="2787397" y="2154151"/>
              <a:ext cx="15482" cy="15482"/>
            </a:xfrm>
            <a:prstGeom prst="ellipse">
              <a:avLst/>
            </a:prstGeom>
            <a:solidFill>
              <a:srgbClr val="E10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4" name="Freeform 6">
              <a:extLst>
                <a:ext uri="{FF2B5EF4-FFF2-40B4-BE49-F238E27FC236}">
                  <a16:creationId xmlns:a16="http://schemas.microsoft.com/office/drawing/2014/main" id="{F95D7E8D-11E2-4FF8-6C52-FC9151020B4B}"/>
                </a:ext>
              </a:extLst>
            </p:cNvPr>
            <p:cNvSpPr>
              <a:spLocks noEditPoints="1"/>
            </p:cNvSpPr>
            <p:nvPr/>
          </p:nvSpPr>
          <p:spPr bwMode="auto">
            <a:xfrm>
              <a:off x="2502918" y="1867736"/>
              <a:ext cx="588310" cy="416076"/>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solidFill>
              <a:srgbClr val="E10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236305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331C2-F986-49CD-835F-768D08D9CE3B}"/>
              </a:ext>
            </a:extLst>
          </p:cNvPr>
          <p:cNvSpPr>
            <a:spLocks noGrp="1"/>
          </p:cNvSpPr>
          <p:nvPr>
            <p:ph type="title"/>
          </p:nvPr>
        </p:nvSpPr>
        <p:spPr/>
        <p:txBody>
          <a:bodyPr/>
          <a:lstStyle/>
          <a:p>
            <a:r>
              <a:rPr lang="en-GB" dirty="0"/>
              <a:t>TV advertising signals brand fame</a:t>
            </a:r>
          </a:p>
        </p:txBody>
      </p:sp>
      <p:sp>
        <p:nvSpPr>
          <p:cNvPr id="3" name="Text Placeholder 2">
            <a:extLst>
              <a:ext uri="{FF2B5EF4-FFF2-40B4-BE49-F238E27FC236}">
                <a16:creationId xmlns:a16="http://schemas.microsoft.com/office/drawing/2014/main" id="{BAB161AC-6868-41FE-A38D-F1070D109F41}"/>
              </a:ext>
            </a:extLst>
          </p:cNvPr>
          <p:cNvSpPr>
            <a:spLocks noGrp="1"/>
          </p:cNvSpPr>
          <p:nvPr>
            <p:ph type="body" sz="quarter" idx="15"/>
          </p:nvPr>
        </p:nvSpPr>
        <p:spPr/>
        <p:txBody>
          <a:bodyPr/>
          <a:lstStyle/>
          <a:p>
            <a:r>
              <a:rPr lang="en-GB" dirty="0"/>
              <a:t>Source: Signalling Success, 2020, house51 / Thinkbox. Adults 16+. Top 2 box agreement “This brand will become well known”</a:t>
            </a:r>
          </a:p>
        </p:txBody>
      </p:sp>
      <p:graphicFrame>
        <p:nvGraphicFramePr>
          <p:cNvPr id="4" name="Chart 3">
            <a:extLst>
              <a:ext uri="{FF2B5EF4-FFF2-40B4-BE49-F238E27FC236}">
                <a16:creationId xmlns:a16="http://schemas.microsoft.com/office/drawing/2014/main" id="{9A947C0E-AAAE-4171-9BB1-2FD8284BA8C8}"/>
              </a:ext>
            </a:extLst>
          </p:cNvPr>
          <p:cNvGraphicFramePr/>
          <p:nvPr>
            <p:extLst>
              <p:ext uri="{D42A27DB-BD31-4B8C-83A1-F6EECF244321}">
                <p14:modId xmlns:p14="http://schemas.microsoft.com/office/powerpoint/2010/main" val="733236208"/>
              </p:ext>
            </p:extLst>
          </p:nvPr>
        </p:nvGraphicFramePr>
        <p:xfrm>
          <a:off x="361979" y="1571088"/>
          <a:ext cx="11318301" cy="3889060"/>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a:extLst>
              <a:ext uri="{FF2B5EF4-FFF2-40B4-BE49-F238E27FC236}">
                <a16:creationId xmlns:a16="http://schemas.microsoft.com/office/drawing/2014/main" id="{1E228371-8703-448D-A943-B631B76D745A}"/>
              </a:ext>
            </a:extLst>
          </p:cNvPr>
          <p:cNvGrpSpPr/>
          <p:nvPr/>
        </p:nvGrpSpPr>
        <p:grpSpPr>
          <a:xfrm>
            <a:off x="1989741" y="1765119"/>
            <a:ext cx="470430" cy="324000"/>
            <a:chOff x="1564112" y="1303139"/>
            <a:chExt cx="324000" cy="279336"/>
          </a:xfrm>
          <a:solidFill>
            <a:schemeClr val="accent2"/>
          </a:solidFill>
        </p:grpSpPr>
        <p:sp>
          <p:nvSpPr>
            <p:cNvPr id="6" name="Rectangle 5">
              <a:extLst>
                <a:ext uri="{FF2B5EF4-FFF2-40B4-BE49-F238E27FC236}">
                  <a16:creationId xmlns:a16="http://schemas.microsoft.com/office/drawing/2014/main" id="{31CEDAA4-AB0C-4C8C-90EE-604F2CE869C8}"/>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52%</a:t>
              </a:r>
            </a:p>
          </p:txBody>
        </p:sp>
        <p:sp>
          <p:nvSpPr>
            <p:cNvPr id="7" name="Isosceles Triangle 6">
              <a:extLst>
                <a:ext uri="{FF2B5EF4-FFF2-40B4-BE49-F238E27FC236}">
                  <a16:creationId xmlns:a16="http://schemas.microsoft.com/office/drawing/2014/main" id="{53087481-4ACA-4D00-94AA-B97A0176B314}"/>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
        <p:nvSpPr>
          <p:cNvPr id="66" name="Rectangle 65">
            <a:extLst>
              <a:ext uri="{FF2B5EF4-FFF2-40B4-BE49-F238E27FC236}">
                <a16:creationId xmlns:a16="http://schemas.microsoft.com/office/drawing/2014/main" id="{A77CBEAB-6501-4D26-BAAC-127501B55AEB}"/>
              </a:ext>
            </a:extLst>
          </p:cNvPr>
          <p:cNvSpPr/>
          <p:nvPr/>
        </p:nvSpPr>
        <p:spPr>
          <a:xfrm>
            <a:off x="788389" y="1169407"/>
            <a:ext cx="8070479" cy="307777"/>
          </a:xfrm>
          <a:prstGeom prst="rect">
            <a:avLst/>
          </a:prstGeom>
        </p:spPr>
        <p:txBody>
          <a:bodyPr wrap="square">
            <a:spAutoFit/>
          </a:bodyPr>
          <a:lstStyle/>
          <a:p>
            <a:r>
              <a:rPr lang="en-GB" sz="1400" kern="0" dirty="0">
                <a:solidFill>
                  <a:schemeClr val="bg2"/>
                </a:solidFill>
              </a:rPr>
              <a:t>Brand will become well known </a:t>
            </a:r>
            <a:endParaRPr lang="en-GB" sz="1400" dirty="0">
              <a:solidFill>
                <a:schemeClr val="bg2"/>
              </a:solidFill>
            </a:endParaRPr>
          </a:p>
        </p:txBody>
      </p:sp>
      <p:grpSp>
        <p:nvGrpSpPr>
          <p:cNvPr id="67" name="Group 66">
            <a:extLst>
              <a:ext uri="{FF2B5EF4-FFF2-40B4-BE49-F238E27FC236}">
                <a16:creationId xmlns:a16="http://schemas.microsoft.com/office/drawing/2014/main" id="{37F27EE6-1DF3-444E-AB5D-FCDC70AE4A97}"/>
              </a:ext>
            </a:extLst>
          </p:cNvPr>
          <p:cNvGrpSpPr/>
          <p:nvPr/>
        </p:nvGrpSpPr>
        <p:grpSpPr>
          <a:xfrm>
            <a:off x="3694767" y="2026002"/>
            <a:ext cx="470430" cy="324000"/>
            <a:chOff x="1564112" y="1303139"/>
            <a:chExt cx="324000" cy="279336"/>
          </a:xfrm>
          <a:solidFill>
            <a:schemeClr val="accent2"/>
          </a:solidFill>
        </p:grpSpPr>
        <p:sp>
          <p:nvSpPr>
            <p:cNvPr id="68" name="Rectangle 67">
              <a:extLst>
                <a:ext uri="{FF2B5EF4-FFF2-40B4-BE49-F238E27FC236}">
                  <a16:creationId xmlns:a16="http://schemas.microsoft.com/office/drawing/2014/main" id="{FE426586-91C0-4B45-ACB7-524091352A95}"/>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48%</a:t>
              </a:r>
            </a:p>
          </p:txBody>
        </p:sp>
        <p:sp>
          <p:nvSpPr>
            <p:cNvPr id="69" name="Isosceles Triangle 68">
              <a:extLst>
                <a:ext uri="{FF2B5EF4-FFF2-40B4-BE49-F238E27FC236}">
                  <a16:creationId xmlns:a16="http://schemas.microsoft.com/office/drawing/2014/main" id="{FFEED294-01F5-4ED8-BCC2-8DE44938AAFF}"/>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0" name="Group 69">
            <a:extLst>
              <a:ext uri="{FF2B5EF4-FFF2-40B4-BE49-F238E27FC236}">
                <a16:creationId xmlns:a16="http://schemas.microsoft.com/office/drawing/2014/main" id="{1D39052A-D346-4C51-8FEF-3AA504388CA0}"/>
              </a:ext>
            </a:extLst>
          </p:cNvPr>
          <p:cNvGrpSpPr/>
          <p:nvPr/>
        </p:nvGrpSpPr>
        <p:grpSpPr>
          <a:xfrm>
            <a:off x="5418737" y="2189665"/>
            <a:ext cx="470430" cy="324000"/>
            <a:chOff x="1564112" y="1303139"/>
            <a:chExt cx="324000" cy="279336"/>
          </a:xfrm>
          <a:solidFill>
            <a:schemeClr val="accent2"/>
          </a:solidFill>
        </p:grpSpPr>
        <p:sp>
          <p:nvSpPr>
            <p:cNvPr id="71" name="Rectangle 70">
              <a:extLst>
                <a:ext uri="{FF2B5EF4-FFF2-40B4-BE49-F238E27FC236}">
                  <a16:creationId xmlns:a16="http://schemas.microsoft.com/office/drawing/2014/main" id="{214C30E0-30D9-457C-BC06-1BA41C7F9860}"/>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44%</a:t>
              </a:r>
            </a:p>
          </p:txBody>
        </p:sp>
        <p:sp>
          <p:nvSpPr>
            <p:cNvPr id="72" name="Isosceles Triangle 71">
              <a:extLst>
                <a:ext uri="{FF2B5EF4-FFF2-40B4-BE49-F238E27FC236}">
                  <a16:creationId xmlns:a16="http://schemas.microsoft.com/office/drawing/2014/main" id="{FF1FAB36-2EC8-4E1C-BE0B-000073C1E6E6}"/>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3" name="Group 72">
            <a:extLst>
              <a:ext uri="{FF2B5EF4-FFF2-40B4-BE49-F238E27FC236}">
                <a16:creationId xmlns:a16="http://schemas.microsoft.com/office/drawing/2014/main" id="{E6371B88-1199-425B-8849-F62BBD99B84C}"/>
              </a:ext>
            </a:extLst>
          </p:cNvPr>
          <p:cNvGrpSpPr/>
          <p:nvPr/>
        </p:nvGrpSpPr>
        <p:grpSpPr>
          <a:xfrm>
            <a:off x="7160452" y="2189662"/>
            <a:ext cx="470430" cy="324000"/>
            <a:chOff x="1564112" y="1303139"/>
            <a:chExt cx="324000" cy="279336"/>
          </a:xfrm>
          <a:solidFill>
            <a:schemeClr val="accent2"/>
          </a:solidFill>
        </p:grpSpPr>
        <p:sp>
          <p:nvSpPr>
            <p:cNvPr id="74" name="Rectangle 73">
              <a:extLst>
                <a:ext uri="{FF2B5EF4-FFF2-40B4-BE49-F238E27FC236}">
                  <a16:creationId xmlns:a16="http://schemas.microsoft.com/office/drawing/2014/main" id="{AEB05B64-A756-4276-871A-9737F0D52B42}"/>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44%</a:t>
              </a:r>
            </a:p>
          </p:txBody>
        </p:sp>
        <p:sp>
          <p:nvSpPr>
            <p:cNvPr id="75" name="Isosceles Triangle 74">
              <a:extLst>
                <a:ext uri="{FF2B5EF4-FFF2-40B4-BE49-F238E27FC236}">
                  <a16:creationId xmlns:a16="http://schemas.microsoft.com/office/drawing/2014/main" id="{E6700A64-C795-45CB-8CA8-740CF2A5E0D0}"/>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6" name="Group 75">
            <a:extLst>
              <a:ext uri="{FF2B5EF4-FFF2-40B4-BE49-F238E27FC236}">
                <a16:creationId xmlns:a16="http://schemas.microsoft.com/office/drawing/2014/main" id="{767DB93D-8D26-4EF4-9773-EC86B9F83CC5}"/>
              </a:ext>
            </a:extLst>
          </p:cNvPr>
          <p:cNvGrpSpPr/>
          <p:nvPr/>
        </p:nvGrpSpPr>
        <p:grpSpPr>
          <a:xfrm>
            <a:off x="8880394" y="2385605"/>
            <a:ext cx="470430" cy="324000"/>
            <a:chOff x="1564112" y="1303139"/>
            <a:chExt cx="324000" cy="279336"/>
          </a:xfrm>
          <a:solidFill>
            <a:schemeClr val="accent2"/>
          </a:solidFill>
        </p:grpSpPr>
        <p:sp>
          <p:nvSpPr>
            <p:cNvPr id="77" name="Rectangle 76">
              <a:extLst>
                <a:ext uri="{FF2B5EF4-FFF2-40B4-BE49-F238E27FC236}">
                  <a16:creationId xmlns:a16="http://schemas.microsoft.com/office/drawing/2014/main" id="{A659D718-9A97-429D-AE6F-534BEE21F5A7}"/>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40%</a:t>
              </a:r>
            </a:p>
          </p:txBody>
        </p:sp>
        <p:sp>
          <p:nvSpPr>
            <p:cNvPr id="78" name="Isosceles Triangle 77">
              <a:extLst>
                <a:ext uri="{FF2B5EF4-FFF2-40B4-BE49-F238E27FC236}">
                  <a16:creationId xmlns:a16="http://schemas.microsoft.com/office/drawing/2014/main" id="{DA9183A2-881D-4E22-9E13-62A11660B764}"/>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9" name="Group 78">
            <a:extLst>
              <a:ext uri="{FF2B5EF4-FFF2-40B4-BE49-F238E27FC236}">
                <a16:creationId xmlns:a16="http://schemas.microsoft.com/office/drawing/2014/main" id="{34674577-CB6C-480C-98FF-4DBF6527096B}"/>
              </a:ext>
            </a:extLst>
          </p:cNvPr>
          <p:cNvGrpSpPr/>
          <p:nvPr/>
        </p:nvGrpSpPr>
        <p:grpSpPr>
          <a:xfrm>
            <a:off x="10589446" y="2450924"/>
            <a:ext cx="470430" cy="324000"/>
            <a:chOff x="1564112" y="1303139"/>
            <a:chExt cx="324000" cy="279336"/>
          </a:xfrm>
          <a:solidFill>
            <a:schemeClr val="accent2"/>
          </a:solidFill>
        </p:grpSpPr>
        <p:sp>
          <p:nvSpPr>
            <p:cNvPr id="80" name="Rectangle 79">
              <a:extLst>
                <a:ext uri="{FF2B5EF4-FFF2-40B4-BE49-F238E27FC236}">
                  <a16:creationId xmlns:a16="http://schemas.microsoft.com/office/drawing/2014/main" id="{51401368-6D77-4DC4-8E21-73B293A0D3F0}"/>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38%</a:t>
              </a:r>
            </a:p>
          </p:txBody>
        </p:sp>
        <p:sp>
          <p:nvSpPr>
            <p:cNvPr id="81" name="Isosceles Triangle 80">
              <a:extLst>
                <a:ext uri="{FF2B5EF4-FFF2-40B4-BE49-F238E27FC236}">
                  <a16:creationId xmlns:a16="http://schemas.microsoft.com/office/drawing/2014/main" id="{BCE7F009-426B-4A79-8DB3-C2949D8811C3}"/>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Tree>
    <p:extLst>
      <p:ext uri="{BB962C8B-B14F-4D97-AF65-F5344CB8AC3E}">
        <p14:creationId xmlns:p14="http://schemas.microsoft.com/office/powerpoint/2010/main" val="371601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3D26B7-0284-438C-BC60-65C0B65033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834" b="5184"/>
          <a:stretch/>
        </p:blipFill>
        <p:spPr>
          <a:xfrm>
            <a:off x="5090160" y="988100"/>
            <a:ext cx="6898004" cy="3836564"/>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F92111B5-D2A8-4A6C-A51D-81E08C248DF7}"/>
              </a:ext>
            </a:extLst>
          </p:cNvPr>
          <p:cNvSpPr>
            <a:spLocks noGrp="1"/>
          </p:cNvSpPr>
          <p:nvPr>
            <p:ph type="title"/>
          </p:nvPr>
        </p:nvSpPr>
        <p:spPr>
          <a:xfrm>
            <a:off x="533400" y="359944"/>
            <a:ext cx="4389120" cy="5005171"/>
          </a:xfrm>
        </p:spPr>
        <p:txBody>
          <a:bodyPr>
            <a:noAutofit/>
          </a:bodyPr>
          <a:lstStyle/>
          <a:p>
            <a:r>
              <a:rPr lang="en-GB" sz="2300" b="0" dirty="0">
                <a:solidFill>
                  <a:schemeClr val="accent1"/>
                </a:solidFill>
                <a:latin typeface="Arial" panose="020B0604020202020204" pitchFamily="34" charset="0"/>
                <a:cs typeface="Arial" panose="020B0604020202020204" pitchFamily="34" charset="0"/>
              </a:rPr>
              <a:t>It is revealing to contrast creative high performers’ media tendencies with those generally favoured by creative awards judges. </a:t>
            </a:r>
            <a:br>
              <a:rPr lang="en-GB" sz="2300" b="0" dirty="0">
                <a:solidFill>
                  <a:schemeClr val="accent1"/>
                </a:solidFill>
                <a:latin typeface="Arial" panose="020B0604020202020204" pitchFamily="34" charset="0"/>
                <a:cs typeface="Arial" panose="020B0604020202020204" pitchFamily="34" charset="0"/>
              </a:rPr>
            </a:br>
            <a:r>
              <a:rPr lang="en-GB" sz="2300" b="0" dirty="0">
                <a:solidFill>
                  <a:schemeClr val="accent1"/>
                </a:solidFill>
                <a:latin typeface="Arial" panose="020B0604020202020204" pitchFamily="34" charset="0"/>
                <a:cs typeface="Arial" panose="020B0604020202020204" pitchFamily="34" charset="0"/>
              </a:rPr>
              <a:t>TV is the biggest media tendency for high performers and yet, overall, judges tend to give creative awards much more often to those that use online video and social media. These media can be effective too, but their effectiveness</a:t>
            </a:r>
            <a:br>
              <a:rPr lang="en-GB" sz="2300" b="0" dirty="0">
                <a:solidFill>
                  <a:schemeClr val="accent1"/>
                </a:solidFill>
                <a:latin typeface="Arial" panose="020B0604020202020204" pitchFamily="34" charset="0"/>
                <a:cs typeface="Arial" panose="020B0604020202020204" pitchFamily="34" charset="0"/>
              </a:rPr>
            </a:br>
            <a:r>
              <a:rPr lang="en-GB" sz="2300" b="0" dirty="0">
                <a:solidFill>
                  <a:schemeClr val="accent1"/>
                </a:solidFill>
                <a:latin typeface="Arial" panose="020B0604020202020204" pitchFamily="34" charset="0"/>
                <a:cs typeface="Arial" panose="020B0604020202020204" pitchFamily="34" charset="0"/>
              </a:rPr>
              <a:t>doesn’t really justify all the attention they are getting.</a:t>
            </a:r>
          </a:p>
        </p:txBody>
      </p:sp>
      <p:sp>
        <p:nvSpPr>
          <p:cNvPr id="10" name="Text Placeholder 9">
            <a:extLst>
              <a:ext uri="{FF2B5EF4-FFF2-40B4-BE49-F238E27FC236}">
                <a16:creationId xmlns:a16="http://schemas.microsoft.com/office/drawing/2014/main" id="{040B1B09-6F6F-48F8-BCCF-D5FC8FE7B2ED}"/>
              </a:ext>
            </a:extLst>
          </p:cNvPr>
          <p:cNvSpPr>
            <a:spLocks noGrp="1"/>
          </p:cNvSpPr>
          <p:nvPr>
            <p:ph type="body" sz="quarter" idx="15"/>
          </p:nvPr>
        </p:nvSpPr>
        <p:spPr/>
        <p:txBody>
          <a:bodyPr/>
          <a:lstStyle/>
          <a:p>
            <a:r>
              <a:rPr lang="en-GB" dirty="0"/>
              <a:t>Source: ‘The Crisis in Creative Effectiveness’, Peter Field Consulting / IPA, June 2019</a:t>
            </a:r>
          </a:p>
        </p:txBody>
      </p:sp>
      <p:sp>
        <p:nvSpPr>
          <p:cNvPr id="11" name="TextBox 10">
            <a:extLst>
              <a:ext uri="{FF2B5EF4-FFF2-40B4-BE49-F238E27FC236}">
                <a16:creationId xmlns:a16="http://schemas.microsoft.com/office/drawing/2014/main" id="{96E4BD2E-E5F4-4227-8EE2-900A9536E110}"/>
              </a:ext>
            </a:extLst>
          </p:cNvPr>
          <p:cNvSpPr txBox="1"/>
          <p:nvPr/>
        </p:nvSpPr>
        <p:spPr>
          <a:xfrm>
            <a:off x="51436" y="-139660"/>
            <a:ext cx="821094" cy="1862048"/>
          </a:xfrm>
          <a:prstGeom prst="rect">
            <a:avLst/>
          </a:prstGeom>
          <a:noFill/>
        </p:spPr>
        <p:txBody>
          <a:bodyPr wrap="square" rtlCol="0">
            <a:spAutoFit/>
          </a:bodyPr>
          <a:lstStyle/>
          <a:p>
            <a:pPr algn="l"/>
            <a:r>
              <a:rPr lang="en-GB" sz="11500" dirty="0">
                <a:solidFill>
                  <a:schemeClr val="tx2"/>
                </a:solidFill>
              </a:rPr>
              <a:t>“</a:t>
            </a:r>
          </a:p>
        </p:txBody>
      </p:sp>
      <p:sp>
        <p:nvSpPr>
          <p:cNvPr id="12" name="TextBox 11">
            <a:extLst>
              <a:ext uri="{FF2B5EF4-FFF2-40B4-BE49-F238E27FC236}">
                <a16:creationId xmlns:a16="http://schemas.microsoft.com/office/drawing/2014/main" id="{93ED6A0C-C43B-4DA2-AFE2-96443D47A0D0}"/>
              </a:ext>
            </a:extLst>
          </p:cNvPr>
          <p:cNvSpPr txBox="1"/>
          <p:nvPr/>
        </p:nvSpPr>
        <p:spPr>
          <a:xfrm rot="10800000">
            <a:off x="3656200" y="3746907"/>
            <a:ext cx="821094" cy="1862048"/>
          </a:xfrm>
          <a:prstGeom prst="rect">
            <a:avLst/>
          </a:prstGeom>
          <a:noFill/>
        </p:spPr>
        <p:txBody>
          <a:bodyPr wrap="square" rtlCol="0">
            <a:spAutoFit/>
          </a:bodyPr>
          <a:lstStyle/>
          <a:p>
            <a:pPr algn="l"/>
            <a:r>
              <a:rPr lang="en-GB" sz="11500" dirty="0">
                <a:solidFill>
                  <a:schemeClr val="tx2"/>
                </a:solidFill>
              </a:rPr>
              <a:t>“</a:t>
            </a:r>
          </a:p>
        </p:txBody>
      </p:sp>
    </p:spTree>
    <p:extLst>
      <p:ext uri="{BB962C8B-B14F-4D97-AF65-F5344CB8AC3E}">
        <p14:creationId xmlns:p14="http://schemas.microsoft.com/office/powerpoint/2010/main" val="124785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6C188-B7D7-04FE-2A49-91F1207716A0}"/>
              </a:ext>
            </a:extLst>
          </p:cNvPr>
          <p:cNvSpPr>
            <a:spLocks noGrp="1"/>
          </p:cNvSpPr>
          <p:nvPr>
            <p:ph type="title"/>
          </p:nvPr>
        </p:nvSpPr>
        <p:spPr/>
        <p:txBody>
          <a:bodyPr>
            <a:normAutofit/>
          </a:bodyPr>
          <a:lstStyle/>
          <a:p>
            <a:r>
              <a:rPr lang="en-GB" dirty="0"/>
              <a:t>TV is important for emotional campaigns</a:t>
            </a:r>
          </a:p>
        </p:txBody>
      </p:sp>
      <p:sp>
        <p:nvSpPr>
          <p:cNvPr id="3" name="Text Placeholder 2">
            <a:extLst>
              <a:ext uri="{FF2B5EF4-FFF2-40B4-BE49-F238E27FC236}">
                <a16:creationId xmlns:a16="http://schemas.microsoft.com/office/drawing/2014/main" id="{15E09472-0C2C-36C6-6CA8-D53D7A813E2D}"/>
              </a:ext>
            </a:extLst>
          </p:cNvPr>
          <p:cNvSpPr>
            <a:spLocks noGrp="1"/>
          </p:cNvSpPr>
          <p:nvPr>
            <p:ph type="body" sz="quarter" idx="15"/>
          </p:nvPr>
        </p:nvSpPr>
        <p:spPr/>
        <p:txBody>
          <a:bodyPr/>
          <a:lstStyle/>
          <a:p>
            <a:r>
              <a:rPr lang="en-US" dirty="0"/>
              <a:t>Source: IPA Databank, 2014-2022 cases</a:t>
            </a:r>
          </a:p>
          <a:p>
            <a:endParaRPr lang="en-GB" dirty="0"/>
          </a:p>
        </p:txBody>
      </p:sp>
      <p:grpSp>
        <p:nvGrpSpPr>
          <p:cNvPr id="6" name="Group 5">
            <a:extLst>
              <a:ext uri="{FF2B5EF4-FFF2-40B4-BE49-F238E27FC236}">
                <a16:creationId xmlns:a16="http://schemas.microsoft.com/office/drawing/2014/main" id="{862383A0-E097-9BA6-5857-4BFAAB3EA806}"/>
              </a:ext>
            </a:extLst>
          </p:cNvPr>
          <p:cNvGrpSpPr/>
          <p:nvPr/>
        </p:nvGrpSpPr>
        <p:grpSpPr>
          <a:xfrm>
            <a:off x="9925522" y="5273288"/>
            <a:ext cx="2028365" cy="466476"/>
            <a:chOff x="9925522" y="5273288"/>
            <a:chExt cx="2028365" cy="466476"/>
          </a:xfrm>
        </p:grpSpPr>
        <p:pic>
          <p:nvPicPr>
            <p:cNvPr id="7" name="Picture 6">
              <a:extLst>
                <a:ext uri="{FF2B5EF4-FFF2-40B4-BE49-F238E27FC236}">
                  <a16:creationId xmlns:a16="http://schemas.microsoft.com/office/drawing/2014/main" id="{3B4052D2-BF01-0D73-5F31-A02C01458DC8}"/>
                </a:ext>
              </a:extLst>
            </p:cNvPr>
            <p:cNvPicPr>
              <a:picLocks noChangeAspect="1"/>
            </p:cNvPicPr>
            <p:nvPr/>
          </p:nvPicPr>
          <p:blipFill>
            <a:blip r:embed="rId3"/>
            <a:stretch>
              <a:fillRect/>
            </a:stretch>
          </p:blipFill>
          <p:spPr>
            <a:xfrm>
              <a:off x="9925522" y="5301706"/>
              <a:ext cx="1257665" cy="409640"/>
            </a:xfrm>
            <a:prstGeom prst="rect">
              <a:avLst/>
            </a:prstGeom>
          </p:spPr>
        </p:pic>
        <p:pic>
          <p:nvPicPr>
            <p:cNvPr id="8" name="Picture 7">
              <a:extLst>
                <a:ext uri="{FF2B5EF4-FFF2-40B4-BE49-F238E27FC236}">
                  <a16:creationId xmlns:a16="http://schemas.microsoft.com/office/drawing/2014/main" id="{1CE48044-5EF7-867C-B5DE-7C8A94BC84B6}"/>
                </a:ext>
              </a:extLst>
            </p:cNvPr>
            <p:cNvPicPr>
              <a:picLocks noChangeAspect="1"/>
            </p:cNvPicPr>
            <p:nvPr/>
          </p:nvPicPr>
          <p:blipFill>
            <a:blip r:embed="rId4"/>
            <a:stretch>
              <a:fillRect/>
            </a:stretch>
          </p:blipFill>
          <p:spPr>
            <a:xfrm>
              <a:off x="11183187" y="5273288"/>
              <a:ext cx="770700" cy="466476"/>
            </a:xfrm>
            <a:prstGeom prst="rect">
              <a:avLst/>
            </a:prstGeom>
          </p:spPr>
        </p:pic>
      </p:grpSp>
      <p:pic>
        <p:nvPicPr>
          <p:cNvPr id="10" name="Picture 9">
            <a:extLst>
              <a:ext uri="{FF2B5EF4-FFF2-40B4-BE49-F238E27FC236}">
                <a16:creationId xmlns:a16="http://schemas.microsoft.com/office/drawing/2014/main" id="{C9A1F7D0-8C4A-4D0C-BD49-34BB712FFFF7}"/>
              </a:ext>
            </a:extLst>
          </p:cNvPr>
          <p:cNvPicPr>
            <a:picLocks noChangeAspect="1"/>
          </p:cNvPicPr>
          <p:nvPr/>
        </p:nvPicPr>
        <p:blipFill>
          <a:blip r:embed="rId5"/>
          <a:stretch>
            <a:fillRect/>
          </a:stretch>
        </p:blipFill>
        <p:spPr>
          <a:xfrm>
            <a:off x="2654663" y="1188085"/>
            <a:ext cx="6882673" cy="3793818"/>
          </a:xfrm>
          <a:prstGeom prst="rect">
            <a:avLst/>
          </a:prstGeom>
          <a:effectLst>
            <a:outerShdw blurRad="228600" dist="38100" dir="2700000" algn="tl" rotWithShape="0">
              <a:prstClr val="black">
                <a:alpha val="40000"/>
              </a:prstClr>
            </a:outerShdw>
          </a:effectLst>
        </p:spPr>
      </p:pic>
    </p:spTree>
    <p:extLst>
      <p:ext uri="{BB962C8B-B14F-4D97-AF65-F5344CB8AC3E}">
        <p14:creationId xmlns:p14="http://schemas.microsoft.com/office/powerpoint/2010/main" val="288541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red furry creature sitting at a table with a bowl of cereal and a pitcher of milk&#10;&#10;AI-generated content may be incorrect.">
            <a:extLst>
              <a:ext uri="{FF2B5EF4-FFF2-40B4-BE49-F238E27FC236}">
                <a16:creationId xmlns:a16="http://schemas.microsoft.com/office/drawing/2014/main" id="{89592EE9-8F9D-313C-35B0-A5022139A3A1}"/>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4013" r="24013"/>
          <a:stretch>
            <a:fillRect/>
          </a:stretch>
        </p:blipFill>
        <p:spPr/>
      </p:pic>
      <p:sp>
        <p:nvSpPr>
          <p:cNvPr id="5" name="Title 4"/>
          <p:cNvSpPr>
            <a:spLocks noGrp="1"/>
          </p:cNvSpPr>
          <p:nvPr>
            <p:ph type="title"/>
          </p:nvPr>
        </p:nvSpPr>
        <p:spPr/>
        <p:txBody>
          <a:bodyPr/>
          <a:lstStyle/>
          <a:p>
            <a:r>
              <a:rPr lang="en-GB" dirty="0"/>
              <a:t>In this deck…</a:t>
            </a:r>
          </a:p>
        </p:txBody>
      </p:sp>
      <p:sp>
        <p:nvSpPr>
          <p:cNvPr id="15" name="Rectangle 14"/>
          <p:cNvSpPr/>
          <p:nvPr/>
        </p:nvSpPr>
        <p:spPr>
          <a:xfrm>
            <a:off x="371476" y="1304925"/>
            <a:ext cx="5448300" cy="223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4" name="Table 13"/>
          <p:cNvGraphicFramePr>
            <a:graphicFrameLocks noGrp="1"/>
          </p:cNvGraphicFramePr>
          <p:nvPr>
            <p:extLst>
              <p:ext uri="{D42A27DB-BD31-4B8C-83A1-F6EECF244321}">
                <p14:modId xmlns:p14="http://schemas.microsoft.com/office/powerpoint/2010/main" val="4116099771"/>
              </p:ext>
            </p:extLst>
          </p:nvPr>
        </p:nvGraphicFramePr>
        <p:xfrm>
          <a:off x="371475" y="1416793"/>
          <a:ext cx="5137719" cy="2830860"/>
        </p:xfrm>
        <a:graphic>
          <a:graphicData uri="http://schemas.openxmlformats.org/drawingml/2006/table">
            <a:tbl>
              <a:tblPr firstRow="1" bandRow="1">
                <a:tableStyleId>{5C22544A-7EE6-4342-B048-85BDC9FD1C3A}</a:tableStyleId>
              </a:tblPr>
              <a:tblGrid>
                <a:gridCol w="4672134">
                  <a:extLst>
                    <a:ext uri="{9D8B030D-6E8A-4147-A177-3AD203B41FA5}">
                      <a16:colId xmlns:a16="http://schemas.microsoft.com/office/drawing/2014/main" val="1497214192"/>
                    </a:ext>
                  </a:extLst>
                </a:gridCol>
                <a:gridCol w="465585">
                  <a:extLst>
                    <a:ext uri="{9D8B030D-6E8A-4147-A177-3AD203B41FA5}">
                      <a16:colId xmlns:a16="http://schemas.microsoft.com/office/drawing/2014/main" val="2303286546"/>
                    </a:ext>
                  </a:extLst>
                </a:gridCol>
              </a:tblGrid>
              <a:tr h="457464">
                <a:tc>
                  <a:txBody>
                    <a:bodyPr/>
                    <a:lstStyle/>
                    <a:p>
                      <a:r>
                        <a:rPr lang="en-GB" sz="1200" b="1" dirty="0">
                          <a:solidFill>
                            <a:schemeClr val="tx2"/>
                          </a:solidFill>
                        </a:rPr>
                        <a:t>TV VIEWING: THE FACTS</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1"/>
                          </a:solidFill>
                        </a:rPr>
                        <a:t>01</a:t>
                      </a:r>
                      <a:endParaRPr lang="en-GB" sz="2000" b="1" dirty="0">
                        <a:solidFill>
                          <a:schemeClr val="accent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55761"/>
                  </a:ext>
                </a:extLst>
              </a:tr>
              <a:tr h="500502">
                <a:tc>
                  <a:txBody>
                    <a:bodyPr/>
                    <a:lstStyle/>
                    <a:p>
                      <a:r>
                        <a:rPr lang="en-GB" sz="1200" b="1" dirty="0">
                          <a:solidFill>
                            <a:schemeClr val="accent2"/>
                          </a:solidFill>
                        </a:rPr>
                        <a:t>TV IS A TRUSTED &amp; SAFE ENVIRONMENT FOR BRANDS</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2"/>
                          </a:solidFill>
                        </a:rPr>
                        <a:t>02</a:t>
                      </a:r>
                      <a:endParaRPr lang="en-GB" sz="2000" b="1" dirty="0">
                        <a:solidFill>
                          <a:schemeClr val="accent2"/>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35599331"/>
                  </a:ext>
                </a:extLst>
              </a:tr>
              <a:tr h="457464">
                <a:tc>
                  <a:txBody>
                    <a:bodyPr/>
                    <a:lstStyle/>
                    <a:p>
                      <a:r>
                        <a:rPr lang="en-GB" sz="1200" b="1" dirty="0">
                          <a:solidFill>
                            <a:schemeClr val="accent3"/>
                          </a:solidFill>
                        </a:rPr>
                        <a:t>TV: THE MOST EFFECTIVE ADVERTISING</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3"/>
                          </a:solidFill>
                        </a:rPr>
                        <a:t>03</a:t>
                      </a:r>
                      <a:endParaRPr lang="en-GB" sz="2000" b="1" dirty="0">
                        <a:solidFill>
                          <a:schemeClr val="accent3"/>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177238576"/>
                  </a:ext>
                </a:extLst>
              </a:tr>
              <a:tr h="457464">
                <a:tc>
                  <a:txBody>
                    <a:bodyPr/>
                    <a:lstStyle/>
                    <a:p>
                      <a:r>
                        <a:rPr lang="en-GB" sz="1200" b="1" dirty="0">
                          <a:solidFill>
                            <a:schemeClr val="accent5"/>
                          </a:solidFill>
                        </a:rPr>
                        <a:t>TV HAS UNBEATABLE SCALE AND REACH</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5"/>
                          </a:solidFill>
                        </a:rPr>
                        <a:t>04</a:t>
                      </a:r>
                      <a:endParaRPr lang="en-GB" sz="2000" b="1" dirty="0">
                        <a:solidFill>
                          <a:schemeClr val="accent5"/>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991080986"/>
                  </a:ext>
                </a:extLst>
              </a:tr>
              <a:tr h="457464">
                <a:tc>
                  <a:txBody>
                    <a:bodyPr/>
                    <a:lstStyle/>
                    <a:p>
                      <a:r>
                        <a:rPr lang="en-GB" sz="1200" b="1" dirty="0">
                          <a:solidFill>
                            <a:schemeClr val="accent6"/>
                          </a:solidFill>
                        </a:rPr>
                        <a:t>TV IS </a:t>
                      </a:r>
                      <a:r>
                        <a:rPr lang="en-GB" sz="1200" b="1" i="1" dirty="0">
                          <a:solidFill>
                            <a:schemeClr val="accent6"/>
                          </a:solidFill>
                        </a:rPr>
                        <a:t>THE</a:t>
                      </a:r>
                      <a:r>
                        <a:rPr lang="en-GB" sz="1200" b="1" dirty="0">
                          <a:solidFill>
                            <a:schemeClr val="accent6"/>
                          </a:solidFill>
                        </a:rPr>
                        <a:t> EMOTIONAL MEDIUM AND BUILDS BRAND FAME </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6"/>
                          </a:solidFill>
                        </a:rPr>
                        <a:t>05</a:t>
                      </a:r>
                      <a:endParaRPr lang="en-GB" sz="2000" b="1" dirty="0">
                        <a:solidFill>
                          <a:schemeClr val="accent6"/>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347139405"/>
                  </a:ext>
                </a:extLst>
              </a:tr>
              <a:tr h="500502">
                <a:tc>
                  <a:txBody>
                    <a:bodyPr/>
                    <a:lstStyle/>
                    <a:p>
                      <a:r>
                        <a:rPr lang="en-GB" sz="1200" b="1" dirty="0">
                          <a:solidFill>
                            <a:schemeClr val="bg2"/>
                          </a:solidFill>
                        </a:rPr>
                        <a:t>TV IS GREAT VALUE</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bg2"/>
                          </a:solidFill>
                        </a:rPr>
                        <a:t>06</a:t>
                      </a:r>
                      <a:endParaRPr lang="en-GB" sz="2000" b="1" dirty="0">
                        <a:solidFill>
                          <a:schemeClr val="bg2"/>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21765420"/>
                  </a:ext>
                </a:extLst>
              </a:tr>
            </a:tbl>
          </a:graphicData>
        </a:graphic>
      </p:graphicFrame>
      <p:sp>
        <p:nvSpPr>
          <p:cNvPr id="22" name="TextBox 21">
            <a:extLst>
              <a:ext uri="{FF2B5EF4-FFF2-40B4-BE49-F238E27FC236}">
                <a16:creationId xmlns:a16="http://schemas.microsoft.com/office/drawing/2014/main" id="{E5FB1FAD-A007-46D4-9849-F28A2661F251}"/>
              </a:ext>
            </a:extLst>
          </p:cNvPr>
          <p:cNvSpPr txBox="1"/>
          <p:nvPr/>
        </p:nvSpPr>
        <p:spPr>
          <a:xfrm rot="16200000">
            <a:off x="10486929" y="4324278"/>
            <a:ext cx="2982494" cy="246221"/>
          </a:xfrm>
          <a:prstGeom prst="rect">
            <a:avLst/>
          </a:prstGeom>
          <a:noFill/>
        </p:spPr>
        <p:txBody>
          <a:bodyPr wrap="square" rtlCol="0">
            <a:spAutoFit/>
          </a:bodyPr>
          <a:lstStyle/>
          <a:p>
            <a:r>
              <a:rPr lang="en-US" sz="1000" dirty="0">
                <a:solidFill>
                  <a:schemeClr val="bg1"/>
                </a:solidFill>
              </a:rPr>
              <a:t>Alpen, It’s the Grown Up Thing to Do</a:t>
            </a:r>
            <a:endParaRPr lang="en-GB" sz="1000" dirty="0">
              <a:solidFill>
                <a:schemeClr val="bg1"/>
              </a:solidFill>
            </a:endParaRPr>
          </a:p>
        </p:txBody>
      </p:sp>
    </p:spTree>
    <p:custDataLst>
      <p:tags r:id="rId1"/>
    </p:custDataLst>
    <p:extLst>
      <p:ext uri="{BB962C8B-B14F-4D97-AF65-F5344CB8AC3E}">
        <p14:creationId xmlns:p14="http://schemas.microsoft.com/office/powerpoint/2010/main" val="291871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E78C-359B-CE0C-B255-498E79DF8819}"/>
              </a:ext>
            </a:extLst>
          </p:cNvPr>
          <p:cNvSpPr>
            <a:spLocks noGrp="1"/>
          </p:cNvSpPr>
          <p:nvPr>
            <p:ph type="title"/>
          </p:nvPr>
        </p:nvSpPr>
        <p:spPr/>
        <p:txBody>
          <a:bodyPr/>
          <a:lstStyle/>
          <a:p>
            <a:r>
              <a:rPr lang="en-US" dirty="0"/>
              <a:t>TV boosts effectiveness of emotional campaigns</a:t>
            </a:r>
            <a:endParaRPr lang="en-GB" dirty="0"/>
          </a:p>
        </p:txBody>
      </p:sp>
      <p:sp>
        <p:nvSpPr>
          <p:cNvPr id="3" name="Text Placeholder 2">
            <a:extLst>
              <a:ext uri="{FF2B5EF4-FFF2-40B4-BE49-F238E27FC236}">
                <a16:creationId xmlns:a16="http://schemas.microsoft.com/office/drawing/2014/main" id="{39272B31-91D3-AEDB-9A2A-93D16A4BB858}"/>
              </a:ext>
            </a:extLst>
          </p:cNvPr>
          <p:cNvSpPr>
            <a:spLocks noGrp="1"/>
          </p:cNvSpPr>
          <p:nvPr>
            <p:ph type="body" sz="quarter" idx="15"/>
          </p:nvPr>
        </p:nvSpPr>
        <p:spPr/>
        <p:txBody>
          <a:bodyPr/>
          <a:lstStyle/>
          <a:p>
            <a:r>
              <a:rPr lang="en-GB" sz="1000" dirty="0"/>
              <a:t>Source: IPA Databank, 2014-2022 cases</a:t>
            </a:r>
          </a:p>
          <a:p>
            <a:endParaRPr lang="en-GB" dirty="0"/>
          </a:p>
        </p:txBody>
      </p:sp>
      <p:grpSp>
        <p:nvGrpSpPr>
          <p:cNvPr id="6" name="Group 5">
            <a:extLst>
              <a:ext uri="{FF2B5EF4-FFF2-40B4-BE49-F238E27FC236}">
                <a16:creationId xmlns:a16="http://schemas.microsoft.com/office/drawing/2014/main" id="{63CDAA15-9BD6-F31C-D019-A32E1FAC2384}"/>
              </a:ext>
            </a:extLst>
          </p:cNvPr>
          <p:cNvGrpSpPr/>
          <p:nvPr/>
        </p:nvGrpSpPr>
        <p:grpSpPr>
          <a:xfrm>
            <a:off x="9925522" y="5273288"/>
            <a:ext cx="2028365" cy="466476"/>
            <a:chOff x="9925522" y="5273288"/>
            <a:chExt cx="2028365" cy="466476"/>
          </a:xfrm>
        </p:grpSpPr>
        <p:pic>
          <p:nvPicPr>
            <p:cNvPr id="7" name="Picture 6">
              <a:extLst>
                <a:ext uri="{FF2B5EF4-FFF2-40B4-BE49-F238E27FC236}">
                  <a16:creationId xmlns:a16="http://schemas.microsoft.com/office/drawing/2014/main" id="{358CFD86-D9D4-210A-15DC-7412324335BE}"/>
                </a:ext>
              </a:extLst>
            </p:cNvPr>
            <p:cNvPicPr>
              <a:picLocks noChangeAspect="1"/>
            </p:cNvPicPr>
            <p:nvPr/>
          </p:nvPicPr>
          <p:blipFill>
            <a:blip r:embed="rId3"/>
            <a:stretch>
              <a:fillRect/>
            </a:stretch>
          </p:blipFill>
          <p:spPr>
            <a:xfrm>
              <a:off x="9925522" y="5301706"/>
              <a:ext cx="1257665" cy="409640"/>
            </a:xfrm>
            <a:prstGeom prst="rect">
              <a:avLst/>
            </a:prstGeom>
          </p:spPr>
        </p:pic>
        <p:pic>
          <p:nvPicPr>
            <p:cNvPr id="8" name="Picture 7">
              <a:extLst>
                <a:ext uri="{FF2B5EF4-FFF2-40B4-BE49-F238E27FC236}">
                  <a16:creationId xmlns:a16="http://schemas.microsoft.com/office/drawing/2014/main" id="{A489AB23-3BAF-5F86-A892-C2EDD971FA39}"/>
                </a:ext>
              </a:extLst>
            </p:cNvPr>
            <p:cNvPicPr>
              <a:picLocks noChangeAspect="1"/>
            </p:cNvPicPr>
            <p:nvPr/>
          </p:nvPicPr>
          <p:blipFill>
            <a:blip r:embed="rId4"/>
            <a:stretch>
              <a:fillRect/>
            </a:stretch>
          </p:blipFill>
          <p:spPr>
            <a:xfrm>
              <a:off x="11183187" y="5273288"/>
              <a:ext cx="770700" cy="466476"/>
            </a:xfrm>
            <a:prstGeom prst="rect">
              <a:avLst/>
            </a:prstGeom>
          </p:spPr>
        </p:pic>
      </p:grpSp>
      <p:pic>
        <p:nvPicPr>
          <p:cNvPr id="10" name="Picture 9">
            <a:extLst>
              <a:ext uri="{FF2B5EF4-FFF2-40B4-BE49-F238E27FC236}">
                <a16:creationId xmlns:a16="http://schemas.microsoft.com/office/drawing/2014/main" id="{073F3059-CBA7-94CF-C5D8-05ACDC972FD0}"/>
              </a:ext>
            </a:extLst>
          </p:cNvPr>
          <p:cNvPicPr>
            <a:picLocks noChangeAspect="1"/>
          </p:cNvPicPr>
          <p:nvPr/>
        </p:nvPicPr>
        <p:blipFill>
          <a:blip r:embed="rId5"/>
          <a:stretch>
            <a:fillRect/>
          </a:stretch>
        </p:blipFill>
        <p:spPr>
          <a:xfrm>
            <a:off x="2378662" y="1188085"/>
            <a:ext cx="6817574" cy="3746020"/>
          </a:xfrm>
          <a:prstGeom prst="rect">
            <a:avLst/>
          </a:prstGeom>
          <a:effectLst>
            <a:outerShdw blurRad="228600" dist="38100" dir="2700000" algn="tl" rotWithShape="0">
              <a:prstClr val="black">
                <a:alpha val="40000"/>
              </a:prstClr>
            </a:outerShdw>
          </a:effectLst>
        </p:spPr>
      </p:pic>
    </p:spTree>
    <p:extLst>
      <p:ext uri="{BB962C8B-B14F-4D97-AF65-F5344CB8AC3E}">
        <p14:creationId xmlns:p14="http://schemas.microsoft.com/office/powerpoint/2010/main" val="191847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basket full of coins&#10;&#10;AI-generated content may be incorrect.">
            <a:extLst>
              <a:ext uri="{FF2B5EF4-FFF2-40B4-BE49-F238E27FC236}">
                <a16:creationId xmlns:a16="http://schemas.microsoft.com/office/drawing/2014/main" id="{0F9F03EC-34BB-D000-956C-F681B0983135}"/>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0" y="-5"/>
            <a:ext cx="8481848" cy="5286707"/>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0000">
                <a:srgbClr val="000000">
                  <a:lumMod val="0"/>
                  <a:alpha val="62000"/>
                </a:srgbClr>
              </a:gs>
              <a:gs pos="54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solidFill>
                <a:srgbClr val="515254"/>
              </a:solidFill>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is great value</a:t>
            </a:r>
          </a:p>
        </p:txBody>
      </p:sp>
      <p:sp>
        <p:nvSpPr>
          <p:cNvPr id="2" name="Text Placeholder 1">
            <a:extLst>
              <a:ext uri="{FF2B5EF4-FFF2-40B4-BE49-F238E27FC236}">
                <a16:creationId xmlns:a16="http://schemas.microsoft.com/office/drawing/2014/main" id="{BCC91F1B-1ED0-4C13-98BD-07466DA4DA58}"/>
              </a:ext>
            </a:extLst>
          </p:cNvPr>
          <p:cNvSpPr>
            <a:spLocks noGrp="1"/>
          </p:cNvSpPr>
          <p:nvPr>
            <p:ph type="body" sz="quarter" idx="14"/>
          </p:nvPr>
        </p:nvSpPr>
        <p:spPr/>
        <p:txBody>
          <a:bodyPr/>
          <a:lstStyle/>
          <a:p>
            <a:r>
              <a:rPr lang="en-US" dirty="0"/>
              <a:t>SECTION SIX</a:t>
            </a:r>
            <a:endParaRPr lang="en-GB" dirty="0"/>
          </a:p>
        </p:txBody>
      </p:sp>
      <p:cxnSp>
        <p:nvCxnSpPr>
          <p:cNvPr id="7" name="Straight Connector 6">
            <a:extLst>
              <a:ext uri="{FF2B5EF4-FFF2-40B4-BE49-F238E27FC236}">
                <a16:creationId xmlns:a16="http://schemas.microsoft.com/office/drawing/2014/main" id="{CBC00A71-E8FD-4319-8FCC-4DB00521F81D}"/>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C13DE1E-6C1F-455D-B615-E28E826124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HubSpot, Spread Too Thin</a:t>
            </a:r>
          </a:p>
        </p:txBody>
      </p:sp>
    </p:spTree>
    <p:custDataLst>
      <p:tags r:id="rId1"/>
    </p:custDataLst>
    <p:extLst>
      <p:ext uri="{BB962C8B-B14F-4D97-AF65-F5344CB8AC3E}">
        <p14:creationId xmlns:p14="http://schemas.microsoft.com/office/powerpoint/2010/main" val="109199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air of pink dice from a car mirror&#10;&#10;AI-generated content may be incorrect.">
            <a:extLst>
              <a:ext uri="{FF2B5EF4-FFF2-40B4-BE49-F238E27FC236}">
                <a16:creationId xmlns:a16="http://schemas.microsoft.com/office/drawing/2014/main" id="{80DCA0DA-962D-6A03-CE08-22AA422C377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6103" t="-164" r="32533" b="164"/>
          <a:stretch/>
        </p:blipFill>
        <p:spPr>
          <a:xfrm>
            <a:off x="6007894" y="-9729"/>
            <a:ext cx="6184106" cy="5948364"/>
          </a:xfrm>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636418" cy="1021181"/>
          </a:xfrm>
        </p:spPr>
        <p:txBody>
          <a:bodyPr>
            <a:normAutofit/>
          </a:bodyPr>
          <a:lstStyle/>
          <a:p>
            <a:r>
              <a:rPr lang="en-GB" dirty="0"/>
              <a:t>Summary - TV is great value</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a:xfrm>
            <a:off x="377758" y="1614207"/>
            <a:ext cx="5142509" cy="4199147"/>
          </a:xfrm>
        </p:spPr>
        <p:txBody>
          <a:bodyPr>
            <a:noAutofit/>
          </a:bodyPr>
          <a:lstStyle/>
          <a:p>
            <a:pPr marL="285750" indent="-285750">
              <a:spcAft>
                <a:spcPts val="1200"/>
              </a:spcAft>
              <a:buFont typeface="Arial" panose="020B0604020202020204" pitchFamily="34" charset="0"/>
              <a:buChar char="—"/>
            </a:pPr>
            <a:r>
              <a:rPr lang="en-GB" sz="1900" dirty="0"/>
              <a:t>The average cost of buying the media space to get one person in the UK </a:t>
            </a:r>
            <a:br>
              <a:rPr lang="en-GB" sz="1900" dirty="0"/>
            </a:br>
            <a:r>
              <a:rPr lang="en-GB" sz="1900" dirty="0"/>
              <a:t>to see a TV (linear, BVOD and SVOD) advert is </a:t>
            </a:r>
            <a:r>
              <a:rPr lang="en-GB" sz="2000" b="1" dirty="0">
                <a:solidFill>
                  <a:schemeClr val="tx2"/>
                </a:solidFill>
              </a:rPr>
              <a:t>0.73p</a:t>
            </a:r>
            <a:r>
              <a:rPr lang="en-GB" sz="1900" dirty="0"/>
              <a:t> (in 2024)</a:t>
            </a:r>
          </a:p>
          <a:p>
            <a:pPr marL="342900" indent="-342900">
              <a:spcAft>
                <a:spcPts val="1200"/>
              </a:spcAft>
              <a:buFont typeface="Arial" panose="020B0604020202020204" pitchFamily="34" charset="0"/>
              <a:buChar char="—"/>
            </a:pPr>
            <a:r>
              <a:rPr lang="en-GB" sz="1900" dirty="0"/>
              <a:t>The average cost across TV advertising (linear and BVOD) for 30 seconds is just </a:t>
            </a:r>
            <a:r>
              <a:rPr lang="en-GB" sz="2000" b="1" dirty="0">
                <a:solidFill>
                  <a:schemeClr val="tx2"/>
                </a:solidFill>
              </a:rPr>
              <a:t>£7.32</a:t>
            </a:r>
            <a:r>
              <a:rPr lang="en-GB" sz="1900" dirty="0"/>
              <a:t>, for online video (including YouTube), it goes up to a £52.59.</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
        <p:nvSpPr>
          <p:cNvPr id="15" name="TextBox 14">
            <a:extLst>
              <a:ext uri="{FF2B5EF4-FFF2-40B4-BE49-F238E27FC236}">
                <a16:creationId xmlns:a16="http://schemas.microsoft.com/office/drawing/2014/main" id="{03072975-3351-4E2B-83A4-5EF295724743}"/>
              </a:ext>
            </a:extLst>
          </p:cNvPr>
          <p:cNvSpPr txBox="1"/>
          <p:nvPr/>
        </p:nvSpPr>
        <p:spPr>
          <a:xfrm rot="16200000">
            <a:off x="10446106" y="4198996"/>
            <a:ext cx="2982494" cy="246221"/>
          </a:xfrm>
          <a:prstGeom prst="rect">
            <a:avLst/>
          </a:prstGeom>
          <a:noFill/>
        </p:spPr>
        <p:txBody>
          <a:bodyPr wrap="square" rtlCol="0">
            <a:spAutoFit/>
          </a:bodyPr>
          <a:lstStyle/>
          <a:p>
            <a:r>
              <a:rPr lang="en-GB" sz="1000" dirty="0">
                <a:solidFill>
                  <a:schemeClr val="bg1"/>
                </a:solidFill>
              </a:rPr>
              <a:t>Vitality, Life’s Pretty Good</a:t>
            </a:r>
          </a:p>
        </p:txBody>
      </p:sp>
    </p:spTree>
    <p:extLst>
      <p:ext uri="{BB962C8B-B14F-4D97-AF65-F5344CB8AC3E}">
        <p14:creationId xmlns:p14="http://schemas.microsoft.com/office/powerpoint/2010/main" val="157672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01FC03-164F-4ED8-ACB7-DF0BD796123D}"/>
              </a:ext>
            </a:extLst>
          </p:cNvPr>
          <p:cNvSpPr/>
          <p:nvPr/>
        </p:nvSpPr>
        <p:spPr>
          <a:xfrm>
            <a:off x="-534" y="0"/>
            <a:ext cx="12203112" cy="6858000"/>
          </a:xfrm>
          <a:prstGeom prst="rect">
            <a:avLst/>
          </a:prstGeom>
          <a:gradFill flip="none" rotWithShape="1">
            <a:gsLst>
              <a:gs pos="0">
                <a:schemeClr val="accent2"/>
              </a:gs>
              <a:gs pos="100000">
                <a:schemeClr val="accent1"/>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2" name="Picture 11">
            <a:extLst>
              <a:ext uri="{FF2B5EF4-FFF2-40B4-BE49-F238E27FC236}">
                <a16:creationId xmlns:a16="http://schemas.microsoft.com/office/drawing/2014/main" id="{1AA9F6C2-76BB-45CC-9CF3-C139ACDC2E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47037688-B077-4309-99E2-6614552FD324}"/>
              </a:ext>
            </a:extLst>
          </p:cNvPr>
          <p:cNvSpPr>
            <a:spLocks noGrp="1"/>
          </p:cNvSpPr>
          <p:nvPr>
            <p:ph type="title"/>
          </p:nvPr>
        </p:nvSpPr>
        <p:spPr>
          <a:xfrm>
            <a:off x="479425" y="594624"/>
            <a:ext cx="4066448" cy="1021181"/>
          </a:xfrm>
        </p:spPr>
        <p:txBody>
          <a:bodyPr>
            <a:normAutofit fontScale="90000"/>
          </a:bodyPr>
          <a:lstStyle/>
          <a:p>
            <a:r>
              <a:rPr lang="en-GB" dirty="0"/>
              <a:t>Average TV view costs </a:t>
            </a:r>
            <a:r>
              <a:rPr lang="en-GB" sz="4400" dirty="0"/>
              <a:t>0.73p </a:t>
            </a:r>
            <a:r>
              <a:rPr lang="en-GB" dirty="0"/>
              <a:t>(in 2024)</a:t>
            </a:r>
          </a:p>
        </p:txBody>
      </p:sp>
      <p:sp>
        <p:nvSpPr>
          <p:cNvPr id="17" name="Content Placeholder 16">
            <a:extLst>
              <a:ext uri="{FF2B5EF4-FFF2-40B4-BE49-F238E27FC236}">
                <a16:creationId xmlns:a16="http://schemas.microsoft.com/office/drawing/2014/main" id="{B4A81E3E-0D4C-4D68-9E31-9D552073ADE3}"/>
              </a:ext>
            </a:extLst>
          </p:cNvPr>
          <p:cNvSpPr>
            <a:spLocks noGrp="1"/>
          </p:cNvSpPr>
          <p:nvPr>
            <p:ph sz="half" idx="1"/>
          </p:nvPr>
        </p:nvSpPr>
        <p:spPr>
          <a:xfrm>
            <a:off x="479426" y="1709457"/>
            <a:ext cx="4066447" cy="2666330"/>
          </a:xfrm>
        </p:spPr>
        <p:txBody>
          <a:bodyPr/>
          <a:lstStyle/>
          <a:p>
            <a:r>
              <a:rPr lang="en-GB" sz="2400" dirty="0"/>
              <a:t>The average cost </a:t>
            </a:r>
            <a:br>
              <a:rPr lang="en-GB" sz="2400" dirty="0"/>
            </a:br>
            <a:r>
              <a:rPr lang="en-GB" sz="2400" dirty="0"/>
              <a:t>of buying the media space to get one </a:t>
            </a:r>
            <a:br>
              <a:rPr lang="en-GB" sz="2400" dirty="0"/>
            </a:br>
            <a:r>
              <a:rPr lang="en-GB" sz="2400" dirty="0"/>
              <a:t>person in the UK </a:t>
            </a:r>
            <a:br>
              <a:rPr lang="en-GB" sz="2400" dirty="0"/>
            </a:br>
            <a:r>
              <a:rPr lang="en-GB" sz="2400" dirty="0"/>
              <a:t>to see a TV (linear, BVOD and SVOD) advert </a:t>
            </a:r>
            <a:br>
              <a:rPr lang="en-GB" sz="2400" dirty="0"/>
            </a:br>
            <a:r>
              <a:rPr lang="en-GB" sz="2400" dirty="0"/>
              <a:t>costs over half a penny</a:t>
            </a:r>
          </a:p>
        </p:txBody>
      </p:sp>
      <p:pic>
        <p:nvPicPr>
          <p:cNvPr id="14" name="Picture 13" descr="C:\Users\frankie.anthony\AppData\Local\Microsoft\Windows\Temporary Internet Files\Content.Outlook\R0KQCS2D\penny (2).png">
            <a:extLst>
              <a:ext uri="{FF2B5EF4-FFF2-40B4-BE49-F238E27FC236}">
                <a16:creationId xmlns:a16="http://schemas.microsoft.com/office/drawing/2014/main" id="{C18FF96F-22A3-431D-A8E6-81C866DCECB2}"/>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50000"/>
                    </a14:imgEffect>
                    <a14:imgEffect>
                      <a14:saturation sat="200000"/>
                    </a14:imgEffect>
                  </a14:imgLayer>
                </a14:imgProps>
              </a:ext>
              <a:ext uri="{28A0092B-C50C-407E-A947-70E740481C1C}">
                <a14:useLocalDpi xmlns:a14="http://schemas.microsoft.com/office/drawing/2010/main"/>
              </a:ext>
            </a:extLst>
          </a:blip>
          <a:srcRect l="673" t="226" r="1120" b="707"/>
          <a:stretch>
            <a:fillRect/>
          </a:stretch>
        </p:blipFill>
        <p:spPr bwMode="auto">
          <a:xfrm>
            <a:off x="9561096" y="441943"/>
            <a:ext cx="5282966" cy="5282966"/>
          </a:xfrm>
          <a:custGeom>
            <a:avLst/>
            <a:gdLst>
              <a:gd name="connsiteX0" fmla="*/ 2641483 w 5282966"/>
              <a:gd name="connsiteY0" fmla="*/ 0 h 5282966"/>
              <a:gd name="connsiteX1" fmla="*/ 5282966 w 5282966"/>
              <a:gd name="connsiteY1" fmla="*/ 2641483 h 5282966"/>
              <a:gd name="connsiteX2" fmla="*/ 2641483 w 5282966"/>
              <a:gd name="connsiteY2" fmla="*/ 5282966 h 5282966"/>
              <a:gd name="connsiteX3" fmla="*/ 0 w 5282966"/>
              <a:gd name="connsiteY3" fmla="*/ 2641483 h 5282966"/>
              <a:gd name="connsiteX4" fmla="*/ 2641483 w 5282966"/>
              <a:gd name="connsiteY4" fmla="*/ 0 h 5282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2966" h="5282966">
                <a:moveTo>
                  <a:pt x="2641483" y="0"/>
                </a:moveTo>
                <a:cubicBezTo>
                  <a:pt x="4100334" y="0"/>
                  <a:pt x="5282966" y="1182632"/>
                  <a:pt x="5282966" y="2641483"/>
                </a:cubicBezTo>
                <a:cubicBezTo>
                  <a:pt x="5282966" y="4100334"/>
                  <a:pt x="4100334" y="5282966"/>
                  <a:pt x="2641483" y="5282966"/>
                </a:cubicBezTo>
                <a:cubicBezTo>
                  <a:pt x="1182632" y="5282966"/>
                  <a:pt x="0" y="4100334"/>
                  <a:pt x="0" y="2641483"/>
                </a:cubicBezTo>
                <a:cubicBezTo>
                  <a:pt x="0" y="1182632"/>
                  <a:pt x="1182632" y="0"/>
                  <a:pt x="2641483" y="0"/>
                </a:cubicBezTo>
                <a:close/>
              </a:path>
            </a:pathLst>
          </a:custGeom>
          <a:noFill/>
          <a:extLst>
            <a:ext uri="{909E8E84-426E-40DD-AFC4-6F175D3DCCD1}">
              <a14:hiddenFill xmlns:a14="http://schemas.microsoft.com/office/drawing/2010/main">
                <a:solidFill>
                  <a:srgbClr val="FFFFFF"/>
                </a:solidFill>
              </a14:hiddenFill>
            </a:ext>
          </a:extLst>
        </p:spPr>
      </p:pic>
      <p:sp>
        <p:nvSpPr>
          <p:cNvPr id="20" name="Freeform 7">
            <a:extLst>
              <a:ext uri="{FF2B5EF4-FFF2-40B4-BE49-F238E27FC236}">
                <a16:creationId xmlns:a16="http://schemas.microsoft.com/office/drawing/2014/main" id="{3458EBB5-3934-4215-9BCB-33AAAD19333D}"/>
              </a:ext>
            </a:extLst>
          </p:cNvPr>
          <p:cNvSpPr>
            <a:spLocks/>
          </p:cNvSpPr>
          <p:nvPr/>
        </p:nvSpPr>
        <p:spPr bwMode="auto">
          <a:xfrm>
            <a:off x="479425" y="441943"/>
            <a:ext cx="4066447" cy="4706600"/>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Text Placeholder 2">
            <a:extLst>
              <a:ext uri="{FF2B5EF4-FFF2-40B4-BE49-F238E27FC236}">
                <a16:creationId xmlns:a16="http://schemas.microsoft.com/office/drawing/2014/main" id="{929765FC-258A-4DD8-9FAF-9F54E7104603}"/>
              </a:ext>
            </a:extLst>
          </p:cNvPr>
          <p:cNvSpPr txBox="1">
            <a:spLocks/>
          </p:cNvSpPr>
          <p:nvPr/>
        </p:nvSpPr>
        <p:spPr>
          <a:xfrm>
            <a:off x="377757" y="5364000"/>
            <a:ext cx="11334817" cy="3048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1000" dirty="0">
                <a:solidFill>
                  <a:prstClr val="white"/>
                </a:solidFill>
              </a:rPr>
              <a:t>Source: 2024, Thinkbox estimates using AA/WARC</a:t>
            </a:r>
          </a:p>
          <a:p>
            <a:pPr>
              <a:defRPr/>
            </a:pPr>
            <a:endParaRPr lang="en-GB" sz="1000" dirty="0">
              <a:solidFill>
                <a:prstClr val="white"/>
              </a:solidFill>
            </a:endParaRPr>
          </a:p>
        </p:txBody>
      </p:sp>
    </p:spTree>
    <p:custDataLst>
      <p:tags r:id="rId1"/>
    </p:custDataLst>
    <p:extLst>
      <p:ext uri="{BB962C8B-B14F-4D97-AF65-F5344CB8AC3E}">
        <p14:creationId xmlns:p14="http://schemas.microsoft.com/office/powerpoint/2010/main" val="266769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FE894-E5A8-2631-F5BC-1AB38D939DD5}"/>
            </a:ext>
          </a:extLst>
        </p:cNvPr>
        <p:cNvGrpSpPr/>
        <p:nvPr/>
      </p:nvGrpSpPr>
      <p:grpSpPr>
        <a:xfrm>
          <a:off x="0" y="0"/>
          <a:ext cx="0" cy="0"/>
          <a:chOff x="0" y="0"/>
          <a:chExt cx="0" cy="0"/>
        </a:xfrm>
      </p:grpSpPr>
      <p:sp>
        <p:nvSpPr>
          <p:cNvPr id="9" name="Oval 8">
            <a:extLst>
              <a:ext uri="{FF2B5EF4-FFF2-40B4-BE49-F238E27FC236}">
                <a16:creationId xmlns:a16="http://schemas.microsoft.com/office/drawing/2014/main" id="{F12BD946-0890-38AF-F732-5FD7425A5C13}"/>
              </a:ext>
            </a:extLst>
          </p:cNvPr>
          <p:cNvSpPr/>
          <p:nvPr/>
        </p:nvSpPr>
        <p:spPr>
          <a:xfrm>
            <a:off x="6096000" y="2255400"/>
            <a:ext cx="2336400" cy="2336400"/>
          </a:xfrm>
          <a:prstGeom prst="ellipse">
            <a:avLst/>
          </a:prstGeom>
          <a:solidFill>
            <a:srgbClr val="C0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n-ea"/>
                <a:cs typeface="+mn-cs"/>
              </a:rPr>
              <a:t>£52.59</a:t>
            </a:r>
          </a:p>
        </p:txBody>
      </p:sp>
      <p:sp>
        <p:nvSpPr>
          <p:cNvPr id="2" name="Title 1">
            <a:extLst>
              <a:ext uri="{FF2B5EF4-FFF2-40B4-BE49-F238E27FC236}">
                <a16:creationId xmlns:a16="http://schemas.microsoft.com/office/drawing/2014/main" id="{1D62AAE5-602E-62D8-470D-19CDA74DD800}"/>
              </a:ext>
            </a:extLst>
          </p:cNvPr>
          <p:cNvSpPr>
            <a:spLocks noGrp="1"/>
          </p:cNvSpPr>
          <p:nvPr>
            <p:ph type="title"/>
          </p:nvPr>
        </p:nvSpPr>
        <p:spPr/>
        <p:txBody>
          <a:bodyPr/>
          <a:lstStyle/>
          <a:p>
            <a:r>
              <a:rPr lang="en-GB"/>
              <a:t>TV remains the lowest priced video channel</a:t>
            </a:r>
          </a:p>
        </p:txBody>
      </p:sp>
      <p:sp>
        <p:nvSpPr>
          <p:cNvPr id="3" name="Text Placeholder 2">
            <a:extLst>
              <a:ext uri="{FF2B5EF4-FFF2-40B4-BE49-F238E27FC236}">
                <a16:creationId xmlns:a16="http://schemas.microsoft.com/office/drawing/2014/main" id="{1AF9CDAE-4156-3A17-FF87-8FC4225295DE}"/>
              </a:ext>
            </a:extLst>
          </p:cNvPr>
          <p:cNvSpPr>
            <a:spLocks noGrp="1"/>
          </p:cNvSpPr>
          <p:nvPr>
            <p:ph type="body" sz="quarter" idx="15"/>
          </p:nvPr>
        </p:nvSpPr>
        <p:spPr>
          <a:xfrm>
            <a:off x="378000" y="5364000"/>
            <a:ext cx="11334817" cy="304800"/>
          </a:xfrm>
        </p:spPr>
        <p:txBody>
          <a:bodyPr/>
          <a:lstStyle/>
          <a:p>
            <a:r>
              <a:rPr lang="en-GB" dirty="0"/>
              <a:t>Source: 2024, TV is inclusive of Linear, BVOD and SVOD. Thinkbox estimates using AA/WARC (estimates), Barb / Broadcaster stream data / UK Cinema Association. Ipsos Iris.</a:t>
            </a:r>
          </a:p>
        </p:txBody>
      </p:sp>
      <p:sp>
        <p:nvSpPr>
          <p:cNvPr id="6" name="Oval 5">
            <a:extLst>
              <a:ext uri="{FF2B5EF4-FFF2-40B4-BE49-F238E27FC236}">
                <a16:creationId xmlns:a16="http://schemas.microsoft.com/office/drawing/2014/main" id="{732143CF-5EBD-8BB3-F04C-6BE92058CE0E}"/>
              </a:ext>
            </a:extLst>
          </p:cNvPr>
          <p:cNvSpPr/>
          <p:nvPr/>
        </p:nvSpPr>
        <p:spPr>
          <a:xfrm>
            <a:off x="3282534" y="2948400"/>
            <a:ext cx="871200" cy="871200"/>
          </a:xfrm>
          <a:prstGeom prst="ellipse">
            <a:avLst/>
          </a:prstGeom>
          <a:solidFill>
            <a:srgbClr val="C0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a:ea typeface="+mn-ea"/>
                <a:cs typeface="+mn-cs"/>
              </a:rPr>
              <a:t>£7.32</a:t>
            </a:r>
          </a:p>
        </p:txBody>
      </p:sp>
      <p:sp>
        <p:nvSpPr>
          <p:cNvPr id="7" name="TextBox 6">
            <a:extLst>
              <a:ext uri="{FF2B5EF4-FFF2-40B4-BE49-F238E27FC236}">
                <a16:creationId xmlns:a16="http://schemas.microsoft.com/office/drawing/2014/main" id="{EBCF241E-23F8-2E36-895A-DFEBB2F650D7}"/>
              </a:ext>
            </a:extLst>
          </p:cNvPr>
          <p:cNvSpPr txBox="1"/>
          <p:nvPr/>
        </p:nvSpPr>
        <p:spPr>
          <a:xfrm>
            <a:off x="3466302" y="1748408"/>
            <a:ext cx="50366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rPr>
              <a:t>TV </a:t>
            </a:r>
          </a:p>
        </p:txBody>
      </p:sp>
      <p:sp>
        <p:nvSpPr>
          <p:cNvPr id="8" name="TextBox 7">
            <a:extLst>
              <a:ext uri="{FF2B5EF4-FFF2-40B4-BE49-F238E27FC236}">
                <a16:creationId xmlns:a16="http://schemas.microsoft.com/office/drawing/2014/main" id="{B33DD090-6248-8E6A-F03C-B0E31B90969E}"/>
              </a:ext>
            </a:extLst>
          </p:cNvPr>
          <p:cNvSpPr txBox="1"/>
          <p:nvPr/>
        </p:nvSpPr>
        <p:spPr>
          <a:xfrm>
            <a:off x="6180666" y="1748408"/>
            <a:ext cx="2167068"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rPr>
              <a:t>Social Media - Video</a:t>
            </a:r>
          </a:p>
        </p:txBody>
      </p:sp>
      <p:sp>
        <p:nvSpPr>
          <p:cNvPr id="13" name="TextBox 12">
            <a:extLst>
              <a:ext uri="{FF2B5EF4-FFF2-40B4-BE49-F238E27FC236}">
                <a16:creationId xmlns:a16="http://schemas.microsoft.com/office/drawing/2014/main" id="{C2749FE7-7D68-DA5C-83C0-CC131603168A}"/>
              </a:ext>
            </a:extLst>
          </p:cNvPr>
          <p:cNvSpPr txBox="1"/>
          <p:nvPr/>
        </p:nvSpPr>
        <p:spPr>
          <a:xfrm>
            <a:off x="479426" y="1142566"/>
            <a:ext cx="43379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Average cost per 30 second (000s)</a:t>
            </a:r>
          </a:p>
        </p:txBody>
      </p:sp>
    </p:spTree>
    <p:extLst>
      <p:ext uri="{BB962C8B-B14F-4D97-AF65-F5344CB8AC3E}">
        <p14:creationId xmlns:p14="http://schemas.microsoft.com/office/powerpoint/2010/main" val="30461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0230-C86D-D167-F1DB-09684E0FE5B6}"/>
              </a:ext>
            </a:extLst>
          </p:cNvPr>
          <p:cNvSpPr>
            <a:spLocks noGrp="1"/>
          </p:cNvSpPr>
          <p:nvPr>
            <p:ph type="title"/>
          </p:nvPr>
        </p:nvSpPr>
        <p:spPr/>
        <p:txBody>
          <a:bodyPr/>
          <a:lstStyle/>
          <a:p>
            <a:r>
              <a:rPr lang="en-GB" dirty="0"/>
              <a:t>Experienced marketers are betting on TV</a:t>
            </a:r>
          </a:p>
        </p:txBody>
      </p:sp>
      <p:sp>
        <p:nvSpPr>
          <p:cNvPr id="3" name="Text Placeholder 2">
            <a:extLst>
              <a:ext uri="{FF2B5EF4-FFF2-40B4-BE49-F238E27FC236}">
                <a16:creationId xmlns:a16="http://schemas.microsoft.com/office/drawing/2014/main" id="{3429A20E-FCF9-C20D-EE36-B7E6F21958EF}"/>
              </a:ext>
            </a:extLst>
          </p:cNvPr>
          <p:cNvSpPr>
            <a:spLocks noGrp="1"/>
          </p:cNvSpPr>
          <p:nvPr>
            <p:ph type="body" sz="quarter" idx="15"/>
          </p:nvPr>
        </p:nvSpPr>
        <p:spPr/>
        <p:txBody>
          <a:bodyPr/>
          <a:lstStyle/>
          <a:p>
            <a:r>
              <a:rPr lang="en-GB" dirty="0"/>
              <a:t>Source: Nielsen Ad Intel, *Scottish Power new to TV 2024.</a:t>
            </a:r>
          </a:p>
        </p:txBody>
      </p:sp>
      <p:graphicFrame>
        <p:nvGraphicFramePr>
          <p:cNvPr id="6" name="Chart 5">
            <a:extLst>
              <a:ext uri="{FF2B5EF4-FFF2-40B4-BE49-F238E27FC236}">
                <a16:creationId xmlns:a16="http://schemas.microsoft.com/office/drawing/2014/main" id="{46E5988E-7968-D42E-21EC-98D72CE8E812}"/>
              </a:ext>
            </a:extLst>
          </p:cNvPr>
          <p:cNvGraphicFramePr/>
          <p:nvPr>
            <p:extLst>
              <p:ext uri="{D42A27DB-BD31-4B8C-83A1-F6EECF244321}">
                <p14:modId xmlns:p14="http://schemas.microsoft.com/office/powerpoint/2010/main" val="2139856735"/>
              </p:ext>
            </p:extLst>
          </p:nvPr>
        </p:nvGraphicFramePr>
        <p:xfrm>
          <a:off x="696000" y="1483361"/>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88FEBAF7-439E-414D-A221-12ADF23DE830}"/>
              </a:ext>
            </a:extLst>
          </p:cNvPr>
          <p:cNvSpPr txBox="1"/>
          <p:nvPr/>
        </p:nvSpPr>
        <p:spPr>
          <a:xfrm>
            <a:off x="1615440" y="1325125"/>
            <a:ext cx="4714240" cy="338554"/>
          </a:xfrm>
          <a:prstGeom prst="rect">
            <a:avLst/>
          </a:prstGeom>
          <a:noFill/>
        </p:spPr>
        <p:txBody>
          <a:bodyPr wrap="square" rtlCol="0">
            <a:spAutoFit/>
          </a:bodyPr>
          <a:lstStyle/>
          <a:p>
            <a:pPr algn="l"/>
            <a:r>
              <a:rPr lang="en-GB" sz="1600" dirty="0">
                <a:solidFill>
                  <a:schemeClr val="bg2"/>
                </a:solidFill>
              </a:rPr>
              <a:t>Change in linear TV spend 2024 Vs 2023</a:t>
            </a:r>
          </a:p>
        </p:txBody>
      </p:sp>
    </p:spTree>
    <p:extLst>
      <p:ext uri="{BB962C8B-B14F-4D97-AF65-F5344CB8AC3E}">
        <p14:creationId xmlns:p14="http://schemas.microsoft.com/office/powerpoint/2010/main" val="24518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92690-06D6-49D0-8B95-810239757FF7}"/>
              </a:ext>
            </a:extLst>
          </p:cNvPr>
          <p:cNvSpPr>
            <a:spLocks noGrp="1"/>
          </p:cNvSpPr>
          <p:nvPr>
            <p:ph type="title"/>
          </p:nvPr>
        </p:nvSpPr>
        <p:spPr>
          <a:xfrm>
            <a:off x="244006" y="272832"/>
            <a:ext cx="12192000" cy="1021181"/>
          </a:xfrm>
        </p:spPr>
        <p:txBody>
          <a:bodyPr>
            <a:normAutofit/>
          </a:bodyPr>
          <a:lstStyle/>
          <a:p>
            <a:r>
              <a:rPr lang="en-GB" dirty="0"/>
              <a:t>The value of TV increases during downturns </a:t>
            </a:r>
          </a:p>
        </p:txBody>
      </p:sp>
      <p:sp>
        <p:nvSpPr>
          <p:cNvPr id="55" name="Text Placeholder 54">
            <a:extLst>
              <a:ext uri="{FF2B5EF4-FFF2-40B4-BE49-F238E27FC236}">
                <a16:creationId xmlns:a16="http://schemas.microsoft.com/office/drawing/2014/main" id="{78493B12-2F68-AA1F-9794-47F94CF836F4}"/>
              </a:ext>
            </a:extLst>
          </p:cNvPr>
          <p:cNvSpPr>
            <a:spLocks noGrp="1"/>
          </p:cNvSpPr>
          <p:nvPr>
            <p:ph type="body" sz="quarter" idx="15"/>
          </p:nvPr>
        </p:nvSpPr>
        <p:spPr>
          <a:xfrm>
            <a:off x="360000" y="5400000"/>
            <a:ext cx="11334817" cy="304800"/>
          </a:xfrm>
        </p:spPr>
        <p:txBody>
          <a:bodyPr/>
          <a:lstStyle/>
          <a:p>
            <a:pPr>
              <a:spcBef>
                <a:spcPts val="0"/>
              </a:spcBef>
            </a:pPr>
            <a:r>
              <a:rPr lang="en-US">
                <a:solidFill>
                  <a:schemeClr val="bg2"/>
                </a:solidFill>
              </a:rPr>
              <a:t>Source: Les Binet, ‘Marketing in the post-covid economy: A planning framework for turbulent times’. ONS, Advertising Association, WARC. *TV value for money index = consumer spending / TV CPT indexed from 1965</a:t>
            </a:r>
            <a:endParaRPr lang="en-GB"/>
          </a:p>
        </p:txBody>
      </p:sp>
      <p:grpSp>
        <p:nvGrpSpPr>
          <p:cNvPr id="5" name="Group 4">
            <a:extLst>
              <a:ext uri="{FF2B5EF4-FFF2-40B4-BE49-F238E27FC236}">
                <a16:creationId xmlns:a16="http://schemas.microsoft.com/office/drawing/2014/main" id="{FA4F0562-1940-0162-BA79-26C766CCBE05}"/>
              </a:ext>
            </a:extLst>
          </p:cNvPr>
          <p:cNvGrpSpPr/>
          <p:nvPr/>
        </p:nvGrpSpPr>
        <p:grpSpPr>
          <a:xfrm>
            <a:off x="2571750" y="1503429"/>
            <a:ext cx="7269226" cy="3568636"/>
            <a:chOff x="2266752" y="1188085"/>
            <a:chExt cx="7658495" cy="3672232"/>
          </a:xfrm>
        </p:grpSpPr>
        <p:pic>
          <p:nvPicPr>
            <p:cNvPr id="4" name="Picture 3">
              <a:extLst>
                <a:ext uri="{FF2B5EF4-FFF2-40B4-BE49-F238E27FC236}">
                  <a16:creationId xmlns:a16="http://schemas.microsoft.com/office/drawing/2014/main" id="{FC134D8A-A4F5-3536-66AD-FAC4D2B8D438}"/>
                </a:ext>
              </a:extLst>
            </p:cNvPr>
            <p:cNvPicPr>
              <a:picLocks noChangeAspect="1"/>
            </p:cNvPicPr>
            <p:nvPr/>
          </p:nvPicPr>
          <p:blipFill>
            <a:blip r:embed="rId3"/>
            <a:stretch>
              <a:fillRect/>
            </a:stretch>
          </p:blipFill>
          <p:spPr>
            <a:xfrm>
              <a:off x="2266752" y="1188085"/>
              <a:ext cx="7658495" cy="3672232"/>
            </a:xfrm>
            <a:prstGeom prst="rect">
              <a:avLst/>
            </a:prstGeom>
            <a:effectLst>
              <a:outerShdw blurRad="292100" dist="101600" dir="2700000" algn="tl" rotWithShape="0">
                <a:prstClr val="black">
                  <a:alpha val="65000"/>
                </a:prstClr>
              </a:outerShdw>
            </a:effectLst>
          </p:spPr>
        </p:pic>
        <p:sp>
          <p:nvSpPr>
            <p:cNvPr id="3" name="Rectangle 2">
              <a:extLst>
                <a:ext uri="{FF2B5EF4-FFF2-40B4-BE49-F238E27FC236}">
                  <a16:creationId xmlns:a16="http://schemas.microsoft.com/office/drawing/2014/main" id="{6900F1E9-0B64-11E8-761E-700AB52BB911}"/>
                </a:ext>
              </a:extLst>
            </p:cNvPr>
            <p:cNvSpPr/>
            <p:nvPr/>
          </p:nvSpPr>
          <p:spPr>
            <a:xfrm>
              <a:off x="2365695" y="1619075"/>
              <a:ext cx="201336" cy="2558642"/>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dirty="0">
                  <a:solidFill>
                    <a:srgbClr val="5C5B5D"/>
                  </a:solidFill>
                  <a:latin typeface="Calibri" panose="020F0502020204030204" pitchFamily="34" charset="0"/>
                  <a:cs typeface="Calibri" panose="020F0502020204030204" pitchFamily="34" charset="0"/>
                </a:rPr>
                <a:t>TV value for money index*</a:t>
              </a:r>
              <a:endParaRPr lang="en-GB" sz="1100" b="1" dirty="0">
                <a:solidFill>
                  <a:srgbClr val="5C5B5D"/>
                </a:solidFill>
                <a:latin typeface="Calibri" panose="020F0502020204030204" pitchFamily="34" charset="0"/>
                <a:cs typeface="Calibri" panose="020F0502020204030204" pitchFamily="34" charset="0"/>
              </a:endParaRPr>
            </a:p>
          </p:txBody>
        </p:sp>
      </p:grpSp>
      <p:sp>
        <p:nvSpPr>
          <p:cNvPr id="6" name="TextBox 5">
            <a:extLst>
              <a:ext uri="{FF2B5EF4-FFF2-40B4-BE49-F238E27FC236}">
                <a16:creationId xmlns:a16="http://schemas.microsoft.com/office/drawing/2014/main" id="{4EFF41AC-9F49-718B-54BA-3C11A3476675}"/>
              </a:ext>
            </a:extLst>
          </p:cNvPr>
          <p:cNvSpPr txBox="1"/>
          <p:nvPr/>
        </p:nvSpPr>
        <p:spPr>
          <a:xfrm>
            <a:off x="1938528" y="951018"/>
            <a:ext cx="8535670" cy="307777"/>
          </a:xfrm>
          <a:prstGeom prst="rect">
            <a:avLst/>
          </a:prstGeom>
          <a:noFill/>
        </p:spPr>
        <p:txBody>
          <a:bodyPr wrap="none" rtlCol="0">
            <a:spAutoFit/>
          </a:bodyPr>
          <a:lstStyle/>
          <a:p>
            <a:pPr algn="ctr"/>
            <a:r>
              <a:rPr lang="en-US" sz="1400">
                <a:solidFill>
                  <a:schemeClr val="bg2"/>
                </a:solidFill>
              </a:rPr>
              <a:t>A high TV value for money index means that the price of TV is low, relative to total consumer spend levels</a:t>
            </a:r>
            <a:endParaRPr lang="en-GB" sz="1400" err="1">
              <a:solidFill>
                <a:schemeClr val="bg2"/>
              </a:solidFill>
            </a:endParaRPr>
          </a:p>
        </p:txBody>
      </p:sp>
    </p:spTree>
    <p:extLst>
      <p:ext uri="{BB962C8B-B14F-4D97-AF65-F5344CB8AC3E}">
        <p14:creationId xmlns:p14="http://schemas.microsoft.com/office/powerpoint/2010/main" val="49828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1CB36-4F5F-F386-F627-1E320F37C301}"/>
              </a:ext>
            </a:extLst>
          </p:cNvPr>
          <p:cNvSpPr>
            <a:spLocks noGrp="1"/>
          </p:cNvSpPr>
          <p:nvPr>
            <p:ph type="title"/>
          </p:nvPr>
        </p:nvSpPr>
        <p:spPr/>
        <p:txBody>
          <a:bodyPr/>
          <a:lstStyle/>
          <a:p>
            <a:r>
              <a:rPr lang="en-US" dirty="0"/>
              <a:t>TV is an ‘attention bargain’</a:t>
            </a:r>
            <a:br>
              <a:rPr lang="en-US" dirty="0"/>
            </a:br>
            <a:endParaRPr lang="en-GB" dirty="0"/>
          </a:p>
        </p:txBody>
      </p:sp>
      <p:sp>
        <p:nvSpPr>
          <p:cNvPr id="3" name="Text Placeholder 2">
            <a:extLst>
              <a:ext uri="{FF2B5EF4-FFF2-40B4-BE49-F238E27FC236}">
                <a16:creationId xmlns:a16="http://schemas.microsoft.com/office/drawing/2014/main" id="{26C8CEDC-D219-B884-71EE-46B0AAF6B885}"/>
              </a:ext>
            </a:extLst>
          </p:cNvPr>
          <p:cNvSpPr>
            <a:spLocks noGrp="1"/>
          </p:cNvSpPr>
          <p:nvPr>
            <p:ph type="body" sz="quarter" idx="15"/>
          </p:nvPr>
        </p:nvSpPr>
        <p:spPr/>
        <p:txBody>
          <a:bodyPr/>
          <a:lstStyle/>
          <a:p>
            <a:r>
              <a:rPr lang="en-GB" dirty="0"/>
              <a:t>Attention data Sources: TV: </a:t>
            </a:r>
            <a:r>
              <a:rPr lang="en-GB" dirty="0" err="1"/>
              <a:t>Tvision</a:t>
            </a:r>
            <a:r>
              <a:rPr lang="en-GB" dirty="0"/>
              <a:t>/Lumen UK TV Panel. YT, Instream, </a:t>
            </a:r>
            <a:r>
              <a:rPr lang="en-GB" dirty="0" err="1"/>
              <a:t>Teads</a:t>
            </a:r>
            <a:r>
              <a:rPr lang="en-GB" dirty="0"/>
              <a:t>, Facebook Feed, Banners: Lumen digital panels. Press: Lumen Omnibus. OOH: AM4DOOH project. IG, FB Watch, TikTok: Lumen studies (weighted to be consistent with passive panel). CPM sources: </a:t>
            </a:r>
            <a:r>
              <a:rPr lang="en-GB" dirty="0" err="1"/>
              <a:t>Ebiquity</a:t>
            </a:r>
            <a:endParaRPr lang="en-GB" dirty="0"/>
          </a:p>
          <a:p>
            <a:endParaRPr lang="en-GB" dirty="0"/>
          </a:p>
        </p:txBody>
      </p:sp>
      <p:pic>
        <p:nvPicPr>
          <p:cNvPr id="7" name="Picture 6">
            <a:extLst>
              <a:ext uri="{FF2B5EF4-FFF2-40B4-BE49-F238E27FC236}">
                <a16:creationId xmlns:a16="http://schemas.microsoft.com/office/drawing/2014/main" id="{B584C00C-2BE3-B644-F5A9-48AB6F90C1C4}"/>
              </a:ext>
            </a:extLst>
          </p:cNvPr>
          <p:cNvPicPr>
            <a:picLocks noChangeAspect="1"/>
          </p:cNvPicPr>
          <p:nvPr/>
        </p:nvPicPr>
        <p:blipFill rotWithShape="1">
          <a:blip r:embed="rId3"/>
          <a:srcRect t="9661" r="2865"/>
          <a:stretch/>
        </p:blipFill>
        <p:spPr>
          <a:xfrm>
            <a:off x="1494188" y="1188085"/>
            <a:ext cx="8907404" cy="3503109"/>
          </a:xfrm>
          <a:prstGeom prst="rect">
            <a:avLst/>
          </a:prstGeom>
          <a:effectLst>
            <a:outerShdw blurRad="228600" dist="38100" dir="2700000" algn="tl" rotWithShape="0">
              <a:prstClr val="black">
                <a:alpha val="40000"/>
              </a:prstClr>
            </a:outerShdw>
          </a:effectLst>
        </p:spPr>
      </p:pic>
    </p:spTree>
    <p:extLst>
      <p:ext uri="{BB962C8B-B14F-4D97-AF65-F5344CB8AC3E}">
        <p14:creationId xmlns:p14="http://schemas.microsoft.com/office/powerpoint/2010/main" val="42020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other London | Thinkbox">
            <a:extLst>
              <a:ext uri="{FF2B5EF4-FFF2-40B4-BE49-F238E27FC236}">
                <a16:creationId xmlns:a16="http://schemas.microsoft.com/office/drawing/2014/main" id="{4266D28D-4E08-DA25-C220-E207191461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16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91D1740-574F-4DB5-B2DC-165B0ABA2D88}"/>
              </a:ext>
            </a:extLst>
          </p:cNvPr>
          <p:cNvSpPr/>
          <p:nvPr/>
        </p:nvSpPr>
        <p:spPr>
          <a:xfrm>
            <a:off x="0" y="0"/>
            <a:ext cx="12192000" cy="6858000"/>
          </a:xfrm>
          <a:prstGeom prst="rect">
            <a:avLst/>
          </a:prstGeom>
          <a:gradFill flip="none" rotWithShape="0">
            <a:gsLst>
              <a:gs pos="54000">
                <a:schemeClr val="accent1">
                  <a:alpha val="0"/>
                  <a:lumMod val="5000"/>
                  <a:lumOff val="95000"/>
                </a:schemeClr>
              </a:gs>
              <a:gs pos="25000">
                <a:schemeClr val="tx1">
                  <a:alpha val="53000"/>
                  <a:lumMod val="0"/>
                </a:schemeClr>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94966645-4924-47F5-8D53-1855513EEAFD}"/>
              </a:ext>
            </a:extLst>
          </p:cNvPr>
          <p:cNvSpPr>
            <a:spLocks noGrp="1"/>
          </p:cNvSpPr>
          <p:nvPr>
            <p:ph type="ctrTitle"/>
          </p:nvPr>
        </p:nvSpPr>
        <p:spPr/>
        <p:txBody>
          <a:bodyPr>
            <a:noAutofit/>
          </a:bodyPr>
          <a:lstStyle/>
          <a:p>
            <a:r>
              <a:rPr lang="en-GB" sz="4800" dirty="0"/>
              <a:t>Find out more </a:t>
            </a:r>
            <a:br>
              <a:rPr lang="en-GB" sz="4800" dirty="0"/>
            </a:br>
            <a:r>
              <a:rPr lang="en-GB" sz="4800" dirty="0"/>
              <a:t>at Thinkbox.tv</a:t>
            </a:r>
            <a:br>
              <a:rPr lang="en-GB" sz="4800" dirty="0"/>
            </a:br>
            <a:endParaRPr lang="en-GB" sz="4800" dirty="0"/>
          </a:p>
        </p:txBody>
      </p:sp>
      <p:sp>
        <p:nvSpPr>
          <p:cNvPr id="7" name="Text Placeholder 6">
            <a:extLst>
              <a:ext uri="{FF2B5EF4-FFF2-40B4-BE49-F238E27FC236}">
                <a16:creationId xmlns:a16="http://schemas.microsoft.com/office/drawing/2014/main" id="{DA46EA7F-75EE-4DD0-B949-9310B3D8035D}"/>
              </a:ext>
            </a:extLst>
          </p:cNvPr>
          <p:cNvSpPr>
            <a:spLocks noGrp="1"/>
          </p:cNvSpPr>
          <p:nvPr>
            <p:ph type="body" sz="quarter" idx="14"/>
          </p:nvPr>
        </p:nvSpPr>
        <p:spPr/>
        <p:txBody>
          <a:bodyPr/>
          <a:lstStyle/>
          <a:p>
            <a:r>
              <a:rPr lang="en-GB"/>
              <a:t>Helping you get the best out of TV</a:t>
            </a:r>
          </a:p>
          <a:p>
            <a:endParaRPr lang="en-GB" dirty="0"/>
          </a:p>
        </p:txBody>
      </p:sp>
      <p:cxnSp>
        <p:nvCxnSpPr>
          <p:cNvPr id="11" name="Straight Connector 10">
            <a:extLst>
              <a:ext uri="{FF2B5EF4-FFF2-40B4-BE49-F238E27FC236}">
                <a16:creationId xmlns:a16="http://schemas.microsoft.com/office/drawing/2014/main" id="{B599F334-AF4A-4B1C-B107-09A9AD394712}"/>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reeform 5">
            <a:extLst>
              <a:ext uri="{FF2B5EF4-FFF2-40B4-BE49-F238E27FC236}">
                <a16:creationId xmlns:a16="http://schemas.microsoft.com/office/drawing/2014/main" id="{B1D8A6A3-7BFA-4E12-952D-1552C5B73EE5}"/>
              </a:ext>
            </a:extLst>
          </p:cNvPr>
          <p:cNvSpPr>
            <a:spLocks/>
          </p:cNvSpPr>
          <p:nvPr/>
        </p:nvSpPr>
        <p:spPr bwMode="auto">
          <a:xfrm>
            <a:off x="488475" y="2512644"/>
            <a:ext cx="3944454" cy="538302"/>
          </a:xfrm>
          <a:custGeom>
            <a:avLst/>
            <a:gdLst>
              <a:gd name="T0" fmla="*/ 26 w 932"/>
              <a:gd name="T1" fmla="*/ 2 h 125"/>
              <a:gd name="T2" fmla="*/ 26 w 932"/>
              <a:gd name="T3" fmla="*/ 0 h 125"/>
              <a:gd name="T4" fmla="*/ 13 w 932"/>
              <a:gd name="T5" fmla="*/ 3 h 125"/>
              <a:gd name="T6" fmla="*/ 4 w 932"/>
              <a:gd name="T7" fmla="*/ 11 h 125"/>
              <a:gd name="T8" fmla="*/ 0 w 932"/>
              <a:gd name="T9" fmla="*/ 26 h 125"/>
              <a:gd name="T10" fmla="*/ 0 w 932"/>
              <a:gd name="T11" fmla="*/ 125 h 125"/>
              <a:gd name="T12" fmla="*/ 906 w 932"/>
              <a:gd name="T13" fmla="*/ 125 h 125"/>
              <a:gd name="T14" fmla="*/ 918 w 932"/>
              <a:gd name="T15" fmla="*/ 122 h 125"/>
              <a:gd name="T16" fmla="*/ 927 w 932"/>
              <a:gd name="T17" fmla="*/ 114 h 125"/>
              <a:gd name="T18" fmla="*/ 932 w 932"/>
              <a:gd name="T19" fmla="*/ 99 h 125"/>
              <a:gd name="T20" fmla="*/ 932 w 932"/>
              <a:gd name="T21" fmla="*/ 26 h 125"/>
              <a:gd name="T22" fmla="*/ 928 w 932"/>
              <a:gd name="T23" fmla="*/ 13 h 125"/>
              <a:gd name="T24" fmla="*/ 921 w 932"/>
              <a:gd name="T25" fmla="*/ 4 h 125"/>
              <a:gd name="T26" fmla="*/ 906 w 932"/>
              <a:gd name="T27" fmla="*/ 0 h 125"/>
              <a:gd name="T28" fmla="*/ 26 w 932"/>
              <a:gd name="T29" fmla="*/ 0 h 125"/>
              <a:gd name="T30" fmla="*/ 26 w 932"/>
              <a:gd name="T31" fmla="*/ 2 h 125"/>
              <a:gd name="T32" fmla="*/ 26 w 932"/>
              <a:gd name="T33" fmla="*/ 4 h 125"/>
              <a:gd name="T34" fmla="*/ 906 w 932"/>
              <a:gd name="T35" fmla="*/ 4 h 125"/>
              <a:gd name="T36" fmla="*/ 918 w 932"/>
              <a:gd name="T37" fmla="*/ 7 h 125"/>
              <a:gd name="T38" fmla="*/ 926 w 932"/>
              <a:gd name="T39" fmla="*/ 19 h 125"/>
              <a:gd name="T40" fmla="*/ 927 w 932"/>
              <a:gd name="T41" fmla="*/ 24 h 125"/>
              <a:gd name="T42" fmla="*/ 928 w 932"/>
              <a:gd name="T43" fmla="*/ 26 h 125"/>
              <a:gd name="T44" fmla="*/ 928 w 932"/>
              <a:gd name="T45" fmla="*/ 26 h 125"/>
              <a:gd name="T46" fmla="*/ 928 w 932"/>
              <a:gd name="T47" fmla="*/ 26 h 125"/>
              <a:gd name="T48" fmla="*/ 928 w 932"/>
              <a:gd name="T49" fmla="*/ 99 h 125"/>
              <a:gd name="T50" fmla="*/ 924 w 932"/>
              <a:gd name="T51" fmla="*/ 112 h 125"/>
              <a:gd name="T52" fmla="*/ 913 w 932"/>
              <a:gd name="T53" fmla="*/ 120 h 125"/>
              <a:gd name="T54" fmla="*/ 908 w 932"/>
              <a:gd name="T55" fmla="*/ 121 h 125"/>
              <a:gd name="T56" fmla="*/ 906 w 932"/>
              <a:gd name="T57" fmla="*/ 121 h 125"/>
              <a:gd name="T58" fmla="*/ 906 w 932"/>
              <a:gd name="T59" fmla="*/ 121 h 125"/>
              <a:gd name="T60" fmla="*/ 906 w 932"/>
              <a:gd name="T61" fmla="*/ 121 h 125"/>
              <a:gd name="T62" fmla="*/ 4 w 932"/>
              <a:gd name="T63" fmla="*/ 121 h 125"/>
              <a:gd name="T64" fmla="*/ 4 w 932"/>
              <a:gd name="T65" fmla="*/ 26 h 125"/>
              <a:gd name="T66" fmla="*/ 7 w 932"/>
              <a:gd name="T67" fmla="*/ 13 h 125"/>
              <a:gd name="T68" fmla="*/ 19 w 932"/>
              <a:gd name="T69" fmla="*/ 5 h 125"/>
              <a:gd name="T70" fmla="*/ 24 w 932"/>
              <a:gd name="T71" fmla="*/ 4 h 125"/>
              <a:gd name="T72" fmla="*/ 26 w 932"/>
              <a:gd name="T73" fmla="*/ 4 h 125"/>
              <a:gd name="T74" fmla="*/ 26 w 932"/>
              <a:gd name="T75" fmla="*/ 4 h 125"/>
              <a:gd name="T76" fmla="*/ 26 w 932"/>
              <a:gd name="T77" fmla="*/ 4 h 125"/>
              <a:gd name="T78" fmla="*/ 26 w 932"/>
              <a:gd name="T79" fmla="*/ 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32" h="125">
                <a:moveTo>
                  <a:pt x="26" y="2"/>
                </a:moveTo>
                <a:cubicBezTo>
                  <a:pt x="26" y="0"/>
                  <a:pt x="26" y="0"/>
                  <a:pt x="26" y="0"/>
                </a:cubicBezTo>
                <a:cubicBezTo>
                  <a:pt x="26" y="0"/>
                  <a:pt x="20" y="0"/>
                  <a:pt x="13" y="3"/>
                </a:cubicBezTo>
                <a:cubicBezTo>
                  <a:pt x="10" y="5"/>
                  <a:pt x="7" y="7"/>
                  <a:pt x="4" y="11"/>
                </a:cubicBezTo>
                <a:cubicBezTo>
                  <a:pt x="2" y="15"/>
                  <a:pt x="0" y="20"/>
                  <a:pt x="0" y="26"/>
                </a:cubicBezTo>
                <a:cubicBezTo>
                  <a:pt x="0" y="125"/>
                  <a:pt x="0" y="125"/>
                  <a:pt x="0" y="125"/>
                </a:cubicBezTo>
                <a:cubicBezTo>
                  <a:pt x="906" y="125"/>
                  <a:pt x="906" y="125"/>
                  <a:pt x="906" y="125"/>
                </a:cubicBezTo>
                <a:cubicBezTo>
                  <a:pt x="906" y="125"/>
                  <a:pt x="912" y="125"/>
                  <a:pt x="918" y="122"/>
                </a:cubicBezTo>
                <a:cubicBezTo>
                  <a:pt x="922" y="120"/>
                  <a:pt x="925" y="118"/>
                  <a:pt x="927" y="114"/>
                </a:cubicBezTo>
                <a:cubicBezTo>
                  <a:pt x="930" y="110"/>
                  <a:pt x="932" y="106"/>
                  <a:pt x="932" y="99"/>
                </a:cubicBezTo>
                <a:cubicBezTo>
                  <a:pt x="932" y="26"/>
                  <a:pt x="932" y="26"/>
                  <a:pt x="932" y="26"/>
                </a:cubicBezTo>
                <a:cubicBezTo>
                  <a:pt x="932" y="26"/>
                  <a:pt x="932" y="20"/>
                  <a:pt x="928" y="13"/>
                </a:cubicBezTo>
                <a:cubicBezTo>
                  <a:pt x="927" y="10"/>
                  <a:pt x="924" y="7"/>
                  <a:pt x="921" y="4"/>
                </a:cubicBezTo>
                <a:cubicBezTo>
                  <a:pt x="917" y="2"/>
                  <a:pt x="912" y="0"/>
                  <a:pt x="906" y="0"/>
                </a:cubicBezTo>
                <a:cubicBezTo>
                  <a:pt x="26" y="0"/>
                  <a:pt x="26" y="0"/>
                  <a:pt x="26" y="0"/>
                </a:cubicBezTo>
                <a:cubicBezTo>
                  <a:pt x="26" y="2"/>
                  <a:pt x="26" y="2"/>
                  <a:pt x="26" y="2"/>
                </a:cubicBezTo>
                <a:cubicBezTo>
                  <a:pt x="26" y="4"/>
                  <a:pt x="26" y="4"/>
                  <a:pt x="26" y="4"/>
                </a:cubicBezTo>
                <a:cubicBezTo>
                  <a:pt x="906" y="4"/>
                  <a:pt x="906" y="4"/>
                  <a:pt x="906" y="4"/>
                </a:cubicBezTo>
                <a:cubicBezTo>
                  <a:pt x="911" y="4"/>
                  <a:pt x="915" y="5"/>
                  <a:pt x="918" y="7"/>
                </a:cubicBezTo>
                <a:cubicBezTo>
                  <a:pt x="923" y="10"/>
                  <a:pt x="925" y="15"/>
                  <a:pt x="926" y="19"/>
                </a:cubicBezTo>
                <a:cubicBezTo>
                  <a:pt x="927" y="21"/>
                  <a:pt x="927" y="23"/>
                  <a:pt x="927" y="24"/>
                </a:cubicBezTo>
                <a:cubicBezTo>
                  <a:pt x="927" y="25"/>
                  <a:pt x="927" y="25"/>
                  <a:pt x="928" y="26"/>
                </a:cubicBezTo>
                <a:cubicBezTo>
                  <a:pt x="928" y="26"/>
                  <a:pt x="928" y="26"/>
                  <a:pt x="928" y="26"/>
                </a:cubicBezTo>
                <a:cubicBezTo>
                  <a:pt x="928" y="26"/>
                  <a:pt x="928" y="26"/>
                  <a:pt x="928" y="26"/>
                </a:cubicBezTo>
                <a:cubicBezTo>
                  <a:pt x="928" y="99"/>
                  <a:pt x="928" y="99"/>
                  <a:pt x="928" y="99"/>
                </a:cubicBezTo>
                <a:cubicBezTo>
                  <a:pt x="928" y="105"/>
                  <a:pt x="926" y="109"/>
                  <a:pt x="924" y="112"/>
                </a:cubicBezTo>
                <a:cubicBezTo>
                  <a:pt x="921" y="117"/>
                  <a:pt x="917" y="119"/>
                  <a:pt x="913" y="120"/>
                </a:cubicBezTo>
                <a:cubicBezTo>
                  <a:pt x="911" y="121"/>
                  <a:pt x="909" y="121"/>
                  <a:pt x="908" y="121"/>
                </a:cubicBezTo>
                <a:cubicBezTo>
                  <a:pt x="907" y="121"/>
                  <a:pt x="906" y="121"/>
                  <a:pt x="906" y="121"/>
                </a:cubicBezTo>
                <a:cubicBezTo>
                  <a:pt x="906" y="121"/>
                  <a:pt x="906" y="121"/>
                  <a:pt x="906" y="121"/>
                </a:cubicBezTo>
                <a:cubicBezTo>
                  <a:pt x="906" y="121"/>
                  <a:pt x="906" y="121"/>
                  <a:pt x="906" y="121"/>
                </a:cubicBezTo>
                <a:cubicBezTo>
                  <a:pt x="4" y="121"/>
                  <a:pt x="4" y="121"/>
                  <a:pt x="4" y="121"/>
                </a:cubicBezTo>
                <a:cubicBezTo>
                  <a:pt x="4" y="26"/>
                  <a:pt x="4" y="26"/>
                  <a:pt x="4" y="26"/>
                </a:cubicBezTo>
                <a:cubicBezTo>
                  <a:pt x="4" y="20"/>
                  <a:pt x="5" y="16"/>
                  <a:pt x="7" y="13"/>
                </a:cubicBezTo>
                <a:cubicBezTo>
                  <a:pt x="10" y="9"/>
                  <a:pt x="15" y="6"/>
                  <a:pt x="19" y="5"/>
                </a:cubicBezTo>
                <a:cubicBezTo>
                  <a:pt x="21" y="5"/>
                  <a:pt x="23" y="4"/>
                  <a:pt x="24" y="4"/>
                </a:cubicBezTo>
                <a:cubicBezTo>
                  <a:pt x="25" y="4"/>
                  <a:pt x="25" y="4"/>
                  <a:pt x="26" y="4"/>
                </a:cubicBezTo>
                <a:cubicBezTo>
                  <a:pt x="26" y="4"/>
                  <a:pt x="26" y="4"/>
                  <a:pt x="26" y="4"/>
                </a:cubicBezTo>
                <a:cubicBezTo>
                  <a:pt x="26" y="4"/>
                  <a:pt x="26" y="4"/>
                  <a:pt x="26" y="4"/>
                </a:cubicBezTo>
                <a:lnTo>
                  <a:pt x="2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0" name="Picture 9">
            <a:extLst>
              <a:ext uri="{FF2B5EF4-FFF2-40B4-BE49-F238E27FC236}">
                <a16:creationId xmlns:a16="http://schemas.microsoft.com/office/drawing/2014/main" id="{9B55FB9E-9C08-4578-B093-D03BA39402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Tree>
    <p:custDataLst>
      <p:tags r:id="rId1"/>
    </p:custDataLst>
    <p:extLst>
      <p:ext uri="{BB962C8B-B14F-4D97-AF65-F5344CB8AC3E}">
        <p14:creationId xmlns:p14="http://schemas.microsoft.com/office/powerpoint/2010/main" val="339545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ball pit&#10;&#10;AI-generated content may be incorrect.">
            <a:extLst>
              <a:ext uri="{FF2B5EF4-FFF2-40B4-BE49-F238E27FC236}">
                <a16:creationId xmlns:a16="http://schemas.microsoft.com/office/drawing/2014/main" id="{94EFD1F6-64A1-B428-83D1-DA4AFB56FC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9233A09-5926-4AF5-40B2-F6CF9C652842}"/>
              </a:ext>
            </a:extLst>
          </p:cNvPr>
          <p:cNvSpPr/>
          <p:nvPr/>
        </p:nvSpPr>
        <p:spPr>
          <a:xfrm>
            <a:off x="0" y="0"/>
            <a:ext cx="12192000" cy="6857321"/>
          </a:xfrm>
          <a:prstGeom prst="rect">
            <a:avLst/>
          </a:prstGeom>
          <a:gradFill flip="none" rotWithShape="1">
            <a:gsLst>
              <a:gs pos="21000">
                <a:srgbClr val="000000">
                  <a:alpha val="50000"/>
                </a:srgbClr>
              </a:gs>
              <a:gs pos="39000">
                <a:schemeClr val="bg1">
                  <a:lumMod val="22000"/>
                  <a:alpha val="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56E7CA42-7851-4D08-BB57-6CD6E2EA10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lstStyle/>
          <a:p>
            <a:r>
              <a:rPr lang="en-GB" dirty="0"/>
              <a:t>TV viewing: the facts</a:t>
            </a:r>
          </a:p>
        </p:txBody>
      </p:sp>
      <p:sp>
        <p:nvSpPr>
          <p:cNvPr id="2" name="Text Placeholder 1">
            <a:extLst>
              <a:ext uri="{FF2B5EF4-FFF2-40B4-BE49-F238E27FC236}">
                <a16:creationId xmlns:a16="http://schemas.microsoft.com/office/drawing/2014/main" id="{59F676C1-83A8-450A-B8DD-AE10305C9884}"/>
              </a:ext>
            </a:extLst>
          </p:cNvPr>
          <p:cNvSpPr>
            <a:spLocks noGrp="1"/>
          </p:cNvSpPr>
          <p:nvPr>
            <p:ph type="body" sz="quarter" idx="14"/>
          </p:nvPr>
        </p:nvSpPr>
        <p:spPr/>
        <p:txBody>
          <a:bodyPr/>
          <a:lstStyle/>
          <a:p>
            <a:r>
              <a:rPr lang="en-US" dirty="0"/>
              <a:t>SECTION ONE</a:t>
            </a:r>
            <a:endParaRPr lang="en-GB" dirty="0"/>
          </a:p>
        </p:txBody>
      </p:sp>
      <p:cxnSp>
        <p:nvCxnSpPr>
          <p:cNvPr id="7" name="Straight Connector 6">
            <a:extLst>
              <a:ext uri="{FF2B5EF4-FFF2-40B4-BE49-F238E27FC236}">
                <a16:creationId xmlns:a16="http://schemas.microsoft.com/office/drawing/2014/main" id="{D97AFC71-978C-4725-AC4A-6989DBA95264}"/>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F02FEF0-92F2-4B8D-B163-A2F799B55B62}"/>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Currys, Ball Pit</a:t>
            </a:r>
          </a:p>
        </p:txBody>
      </p:sp>
    </p:spTree>
    <p:custDataLst>
      <p:tags r:id="rId1"/>
    </p:custDataLst>
    <p:extLst>
      <p:ext uri="{BB962C8B-B14F-4D97-AF65-F5344CB8AC3E}">
        <p14:creationId xmlns:p14="http://schemas.microsoft.com/office/powerpoint/2010/main" val="233953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eating a bag of candy&#10;&#10;AI-generated content may be incorrect.">
            <a:extLst>
              <a:ext uri="{FF2B5EF4-FFF2-40B4-BE49-F238E27FC236}">
                <a16:creationId xmlns:a16="http://schemas.microsoft.com/office/drawing/2014/main" id="{AB6A466C-EF56-8033-8D98-D964F1A963C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359944"/>
            <a:ext cx="4368867" cy="1021181"/>
          </a:xfrm>
        </p:spPr>
        <p:txBody>
          <a:bodyPr/>
          <a:lstStyle/>
          <a:p>
            <a:r>
              <a:rPr lang="en-GB" dirty="0"/>
              <a:t>Summary – </a:t>
            </a:r>
            <a:br>
              <a:rPr lang="en-GB" dirty="0"/>
            </a:br>
            <a:r>
              <a:rPr lang="en-GB" dirty="0"/>
              <a:t>TV Viewing: the facts</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p:txBody>
          <a:bodyPr>
            <a:normAutofit/>
          </a:bodyPr>
          <a:lstStyle/>
          <a:p>
            <a:pPr marL="285750" indent="-285750">
              <a:buFont typeface="Arial" panose="020B0604020202020204" pitchFamily="34" charset="0"/>
              <a:buChar char="─"/>
            </a:pPr>
            <a:r>
              <a:rPr lang="en-GB" sz="2000" dirty="0"/>
              <a:t>In 2024, we watched </a:t>
            </a:r>
            <a:r>
              <a:rPr lang="en-GB" sz="2000" b="1" dirty="0">
                <a:solidFill>
                  <a:schemeClr val="tx2"/>
                </a:solidFill>
              </a:rPr>
              <a:t>2h, 36m </a:t>
            </a:r>
            <a:r>
              <a:rPr lang="en-GB" sz="2000" dirty="0"/>
              <a:t>of broadcaster TV each day.</a:t>
            </a:r>
          </a:p>
          <a:p>
            <a:pPr marL="285750" indent="-285750">
              <a:buFont typeface="Arial" panose="020B0604020202020204" pitchFamily="34" charset="0"/>
              <a:buChar char="─"/>
            </a:pPr>
            <a:r>
              <a:rPr lang="en-GB" sz="2000" dirty="0"/>
              <a:t>BVOD represents </a:t>
            </a:r>
            <a:r>
              <a:rPr lang="en-GB" sz="2000" b="1" dirty="0">
                <a:solidFill>
                  <a:schemeClr val="tx2"/>
                </a:solidFill>
              </a:rPr>
              <a:t>29%</a:t>
            </a:r>
            <a:r>
              <a:rPr lang="en-GB" sz="2000" dirty="0"/>
              <a:t> of all broadcaster TV viewing for 16-34s</a:t>
            </a:r>
          </a:p>
          <a:p>
            <a:pPr marL="285750" indent="-285750">
              <a:buFont typeface="Arial" panose="020B0604020202020204" pitchFamily="34" charset="0"/>
              <a:buChar char="─"/>
            </a:pPr>
            <a:r>
              <a:rPr lang="en-GB" sz="2000" dirty="0"/>
              <a:t>TV advertising accounted for </a:t>
            </a:r>
            <a:r>
              <a:rPr lang="en-GB" sz="2000" b="1" dirty="0">
                <a:solidFill>
                  <a:schemeClr val="tx2"/>
                </a:solidFill>
              </a:rPr>
              <a:t>85%</a:t>
            </a:r>
            <a:r>
              <a:rPr lang="en-GB" sz="2000" dirty="0"/>
              <a:t> of the video advertising we saw each day in 2024, and </a:t>
            </a:r>
            <a:r>
              <a:rPr lang="en-GB" sz="2000" b="1" dirty="0">
                <a:solidFill>
                  <a:schemeClr val="tx2"/>
                </a:solidFill>
              </a:rPr>
              <a:t>53%</a:t>
            </a:r>
            <a:r>
              <a:rPr lang="en-GB" sz="2000" dirty="0"/>
              <a:t> for 16-34s.</a:t>
            </a: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Heinz, Loved by Babies, Craved by Parents</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204128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descr="A person and person in a room&#10;&#10;AI-generated content may be incorrect.">
            <a:extLst>
              <a:ext uri="{FF2B5EF4-FFF2-40B4-BE49-F238E27FC236}">
                <a16:creationId xmlns:a16="http://schemas.microsoft.com/office/drawing/2014/main" id="{0B026454-0F75-29A5-B6CA-6E34D94DB50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3979" t="-164" r="27549" b="164"/>
          <a:stretch/>
        </p:blipFill>
        <p:spPr>
          <a:xfrm>
            <a:off x="6007894" y="-9729"/>
            <a:ext cx="6184106" cy="5948364"/>
          </a:xfrm>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359944"/>
            <a:ext cx="4368867" cy="1021181"/>
          </a:xfrm>
        </p:spPr>
        <p:txBody>
          <a:bodyPr/>
          <a:lstStyle/>
          <a:p>
            <a:r>
              <a:rPr lang="en-GB" dirty="0"/>
              <a:t>TV viewers have never had it better</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p:txBody>
          <a:bodyPr>
            <a:normAutofit/>
          </a:bodyPr>
          <a:lstStyle/>
          <a:p>
            <a:pPr marR="0" lvl="0" algn="l" defTabSz="914400" rtl="0" eaLnBrk="1" fontAlgn="auto" latinLnBrk="0" hangingPunct="1">
              <a:lnSpc>
                <a:spcPct val="100000"/>
              </a:lnSpc>
              <a:spcBef>
                <a:spcPts val="1000"/>
              </a:spcBef>
              <a:spcAft>
                <a:spcPts val="0"/>
              </a:spcAft>
              <a:buClrTx/>
              <a:buSzTx/>
              <a:tabLst/>
              <a:defRPr/>
            </a:pPr>
            <a:endParaRPr lang="en-GB" sz="1800" dirty="0"/>
          </a:p>
          <a:p>
            <a:pPr marL="285750" indent="-285750">
              <a:spcBef>
                <a:spcPts val="600"/>
              </a:spcBef>
              <a:spcAft>
                <a:spcPts val="3000"/>
              </a:spcAft>
              <a:buClr>
                <a:schemeClr val="accent1"/>
              </a:buClr>
              <a:buFont typeface="Arial" panose="020B0604020202020204" pitchFamily="34" charset="0"/>
              <a:buChar char="—"/>
            </a:pPr>
            <a:r>
              <a:rPr lang="en-GB" sz="1800" b="1" dirty="0">
                <a:solidFill>
                  <a:srgbClr val="FF0000"/>
                </a:solidFill>
              </a:rPr>
              <a:t>75%</a:t>
            </a:r>
            <a:r>
              <a:rPr lang="en-GB" sz="1800" dirty="0"/>
              <a:t> of main TV screens 40” or bigger</a:t>
            </a:r>
          </a:p>
          <a:p>
            <a:pPr marL="285750" indent="-285750">
              <a:spcBef>
                <a:spcPts val="600"/>
              </a:spcBef>
              <a:spcAft>
                <a:spcPts val="3000"/>
              </a:spcAft>
              <a:buClr>
                <a:schemeClr val="accent1"/>
              </a:buClr>
              <a:buFont typeface="Arial" panose="020B0604020202020204" pitchFamily="34" charset="0"/>
              <a:buChar char="—"/>
            </a:pPr>
            <a:r>
              <a:rPr lang="en-GB" sz="1800" b="1" dirty="0">
                <a:solidFill>
                  <a:srgbClr val="FF0000"/>
                </a:solidFill>
              </a:rPr>
              <a:t>90% </a:t>
            </a:r>
            <a:r>
              <a:rPr lang="en-GB" sz="1800" dirty="0"/>
              <a:t>have access to broadcaster VOD on TV set</a:t>
            </a:r>
          </a:p>
          <a:p>
            <a:pPr marL="285750" indent="-285750">
              <a:spcBef>
                <a:spcPts val="600"/>
              </a:spcBef>
              <a:spcAft>
                <a:spcPts val="3000"/>
              </a:spcAft>
              <a:buClr>
                <a:schemeClr val="accent1"/>
              </a:buClr>
              <a:buFont typeface="Arial" panose="020B0604020202020204" pitchFamily="34" charset="0"/>
              <a:buChar char="—"/>
            </a:pPr>
            <a:endParaRPr lang="en-GB" sz="1800" dirty="0"/>
          </a:p>
        </p:txBody>
      </p:sp>
      <p:sp>
        <p:nvSpPr>
          <p:cNvPr id="8" name="Text Placeholder 7">
            <a:extLst>
              <a:ext uri="{FF2B5EF4-FFF2-40B4-BE49-F238E27FC236}">
                <a16:creationId xmlns:a16="http://schemas.microsoft.com/office/drawing/2014/main" id="{48540899-EC29-45F9-B7BD-628965A7011B}"/>
              </a:ext>
            </a:extLst>
          </p:cNvPr>
          <p:cNvSpPr>
            <a:spLocks noGrp="1"/>
          </p:cNvSpPr>
          <p:nvPr>
            <p:ph type="body" sz="quarter" idx="15"/>
          </p:nvPr>
        </p:nvSpPr>
        <p:spPr/>
        <p:txBody>
          <a:bodyPr/>
          <a:lstStyle/>
          <a:p>
            <a:r>
              <a:rPr lang="en-GB" dirty="0"/>
              <a:t>Source: Barb, Touchpoints 2024, Thinkbox estimates</a:t>
            </a: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TV Licensing, Vampire</a:t>
            </a:r>
          </a:p>
        </p:txBody>
      </p:sp>
    </p:spTree>
    <p:extLst>
      <p:ext uri="{BB962C8B-B14F-4D97-AF65-F5344CB8AC3E}">
        <p14:creationId xmlns:p14="http://schemas.microsoft.com/office/powerpoint/2010/main" val="27144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A6D90-9830-CBEB-F43D-10634F9750C0}"/>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77499AA0-8082-9309-5725-9BBF49CE705F}"/>
              </a:ext>
            </a:extLst>
          </p:cNvPr>
          <p:cNvGraphicFramePr/>
          <p:nvPr/>
        </p:nvGraphicFramePr>
        <p:xfrm>
          <a:off x="271200" y="1256381"/>
          <a:ext cx="11649600" cy="4291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5B102161-7974-83C7-DCEC-7F60E4674602}"/>
              </a:ext>
            </a:extLst>
          </p:cNvPr>
          <p:cNvSpPr>
            <a:spLocks noGrp="1"/>
          </p:cNvSpPr>
          <p:nvPr>
            <p:ph type="title"/>
          </p:nvPr>
        </p:nvSpPr>
        <p:spPr/>
        <p:txBody>
          <a:bodyPr>
            <a:normAutofit/>
          </a:bodyPr>
          <a:lstStyle/>
          <a:p>
            <a:r>
              <a:rPr lang="en-GB" dirty="0">
                <a:solidFill>
                  <a:schemeClr val="accent1"/>
                </a:solidFill>
              </a:rPr>
              <a:t>Stability continues…</a:t>
            </a:r>
            <a:endParaRPr lang="en-GB" dirty="0">
              <a:solidFill>
                <a:schemeClr val="accent1"/>
              </a:solidFill>
              <a:highlight>
                <a:srgbClr val="FFFF00"/>
              </a:highlight>
            </a:endParaRPr>
          </a:p>
        </p:txBody>
      </p:sp>
      <p:sp>
        <p:nvSpPr>
          <p:cNvPr id="3" name="Text Placeholder 2">
            <a:extLst>
              <a:ext uri="{FF2B5EF4-FFF2-40B4-BE49-F238E27FC236}">
                <a16:creationId xmlns:a16="http://schemas.microsoft.com/office/drawing/2014/main" id="{BA4AEC7C-7C16-7552-3F2C-B6F7D18D9E5F}"/>
              </a:ext>
            </a:extLst>
          </p:cNvPr>
          <p:cNvSpPr>
            <a:spLocks noGrp="1"/>
          </p:cNvSpPr>
          <p:nvPr>
            <p:ph type="body" sz="quarter" idx="15"/>
          </p:nvPr>
        </p:nvSpPr>
        <p:spPr/>
        <p:txBody>
          <a:bodyPr/>
          <a:lstStyle/>
          <a:p>
            <a:r>
              <a:rPr lang="en-GB" sz="1000" dirty="0">
                <a:solidFill>
                  <a:srgbClr val="4D4D4D"/>
                </a:solidFill>
              </a:rPr>
              <a:t>Source: IPA </a:t>
            </a:r>
            <a:r>
              <a:rPr lang="en-GB" sz="1000" dirty="0" err="1">
                <a:solidFill>
                  <a:srgbClr val="4D4D4D"/>
                </a:solidFill>
              </a:rPr>
              <a:t>TouchPoints</a:t>
            </a:r>
            <a:r>
              <a:rPr lang="en-GB" sz="1000" dirty="0">
                <a:solidFill>
                  <a:srgbClr val="4D4D4D"/>
                </a:solidFill>
              </a:rPr>
              <a:t>, </a:t>
            </a:r>
            <a:r>
              <a:rPr lang="en-GB" dirty="0">
                <a:solidFill>
                  <a:srgbClr val="4D4D4D"/>
                </a:solidFill>
              </a:rPr>
              <a:t>Adults 1</a:t>
            </a:r>
            <a:r>
              <a:rPr lang="en-GB" sz="1000" dirty="0">
                <a:solidFill>
                  <a:srgbClr val="4D4D4D"/>
                </a:solidFill>
              </a:rPr>
              <a:t>5+</a:t>
            </a:r>
            <a:endParaRPr lang="en-GB" sz="1000" dirty="0"/>
          </a:p>
        </p:txBody>
      </p:sp>
      <p:sp>
        <p:nvSpPr>
          <p:cNvPr id="8" name="TextBox 7">
            <a:extLst>
              <a:ext uri="{FF2B5EF4-FFF2-40B4-BE49-F238E27FC236}">
                <a16:creationId xmlns:a16="http://schemas.microsoft.com/office/drawing/2014/main" id="{8C6D7424-1FF6-A52D-B10B-427F34E89872}"/>
              </a:ext>
            </a:extLst>
          </p:cNvPr>
          <p:cNvSpPr txBox="1"/>
          <p:nvPr/>
        </p:nvSpPr>
        <p:spPr>
          <a:xfrm rot="16200000">
            <a:off x="-1019626" y="3022661"/>
            <a:ext cx="281248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a:ea typeface="+mn-ea"/>
                <a:cs typeface="+mn-cs"/>
              </a:rPr>
              <a:t>Hours per person per day (Adults)</a:t>
            </a:r>
          </a:p>
        </p:txBody>
      </p:sp>
      <p:cxnSp>
        <p:nvCxnSpPr>
          <p:cNvPr id="13" name="Straight Connector 12">
            <a:extLst>
              <a:ext uri="{FF2B5EF4-FFF2-40B4-BE49-F238E27FC236}">
                <a16:creationId xmlns:a16="http://schemas.microsoft.com/office/drawing/2014/main" id="{BF87C93F-C539-9E4B-F0DD-B407F52156D3}"/>
              </a:ext>
            </a:extLst>
          </p:cNvPr>
          <p:cNvCxnSpPr>
            <a:cxnSpLocks/>
          </p:cNvCxnSpPr>
          <p:nvPr/>
        </p:nvCxnSpPr>
        <p:spPr>
          <a:xfrm>
            <a:off x="1135466" y="2848324"/>
            <a:ext cx="8816454"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32D83E-7818-3640-9BC1-FE30D071FC2C}"/>
              </a:ext>
            </a:extLst>
          </p:cNvPr>
          <p:cNvCxnSpPr>
            <a:cxnSpLocks/>
          </p:cNvCxnSpPr>
          <p:nvPr/>
        </p:nvCxnSpPr>
        <p:spPr>
          <a:xfrm>
            <a:off x="1136191" y="2636688"/>
            <a:ext cx="8816454"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6787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9E9386C7-94BC-4EDB-831B-C8721F019EA6}"/>
              </a:ext>
            </a:extLst>
          </p:cNvPr>
          <p:cNvGraphicFramePr/>
          <p:nvPr/>
        </p:nvGraphicFramePr>
        <p:xfrm>
          <a:off x="2930768" y="128953"/>
          <a:ext cx="8780585" cy="555611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29148050-B771-4017-8598-2385DED35D57}"/>
              </a:ext>
            </a:extLst>
          </p:cNvPr>
          <p:cNvSpPr txBox="1"/>
          <p:nvPr/>
        </p:nvSpPr>
        <p:spPr>
          <a:xfrm>
            <a:off x="5404968" y="369760"/>
            <a:ext cx="13965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All Individuals</a:t>
            </a:r>
          </a:p>
        </p:txBody>
      </p:sp>
      <p:sp>
        <p:nvSpPr>
          <p:cNvPr id="8" name="TextBox 7">
            <a:extLst>
              <a:ext uri="{FF2B5EF4-FFF2-40B4-BE49-F238E27FC236}">
                <a16:creationId xmlns:a16="http://schemas.microsoft.com/office/drawing/2014/main" id="{510ED10F-4489-4DC6-8165-9E4D20FD5B75}"/>
              </a:ext>
            </a:extLst>
          </p:cNvPr>
          <p:cNvSpPr txBox="1"/>
          <p:nvPr/>
        </p:nvSpPr>
        <p:spPr>
          <a:xfrm>
            <a:off x="5732782" y="1346843"/>
            <a:ext cx="74090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16-34s</a:t>
            </a:r>
          </a:p>
        </p:txBody>
      </p:sp>
      <p:sp>
        <p:nvSpPr>
          <p:cNvPr id="12" name="Title 1">
            <a:extLst>
              <a:ext uri="{FF2B5EF4-FFF2-40B4-BE49-F238E27FC236}">
                <a16:creationId xmlns:a16="http://schemas.microsoft.com/office/drawing/2014/main" id="{EE9E2016-4A4C-46C7-B432-2A7F8C3E8817}"/>
              </a:ext>
            </a:extLst>
          </p:cNvPr>
          <p:cNvSpPr txBox="1">
            <a:spLocks/>
          </p:cNvSpPr>
          <p:nvPr/>
        </p:nvSpPr>
        <p:spPr>
          <a:xfrm>
            <a:off x="424837" y="542699"/>
            <a:ext cx="3611904" cy="25229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srgbClr val="372D87"/>
                </a:solidFill>
                <a:effectLst/>
                <a:uLnTx/>
                <a:uFillTx/>
                <a:latin typeface="Arial"/>
                <a:ea typeface="+mj-ea"/>
                <a:cs typeface="+mj-cs"/>
              </a:rPr>
              <a:t>Today’s TV accounts for 85.0% of AV advertising time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800" b="1" i="0" u="none" strike="noStrike" kern="1200" cap="none" spc="0" normalizeH="0" baseline="0" noProof="0" dirty="0">
              <a:ln>
                <a:noFill/>
              </a:ln>
              <a:solidFill>
                <a:srgbClr val="372D87"/>
              </a:solidFill>
              <a:effectLst/>
              <a:uLnTx/>
              <a:uFillTx/>
              <a:latin typeface="Arial"/>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372D87"/>
                </a:solidFill>
                <a:effectLst/>
                <a:uLnTx/>
                <a:uFillTx/>
                <a:latin typeface="Arial"/>
                <a:ea typeface="+mj-ea"/>
                <a:cs typeface="+mj-cs"/>
              </a:rPr>
              <a:t>(vs 83.5% in 2023) </a:t>
            </a:r>
          </a:p>
        </p:txBody>
      </p:sp>
      <p:sp>
        <p:nvSpPr>
          <p:cNvPr id="11" name="Text Placeholder 2">
            <a:extLst>
              <a:ext uri="{FF2B5EF4-FFF2-40B4-BE49-F238E27FC236}">
                <a16:creationId xmlns:a16="http://schemas.microsoft.com/office/drawing/2014/main" id="{003B9FBC-1C11-94A1-15DB-35D211EB5EAB}"/>
              </a:ext>
            </a:extLst>
          </p:cNvPr>
          <p:cNvSpPr>
            <a:spLocks noGrp="1"/>
          </p:cNvSpPr>
          <p:nvPr>
            <p:ph type="body" sz="quarter" idx="15"/>
          </p:nvPr>
        </p:nvSpPr>
        <p:spPr>
          <a:xfrm>
            <a:off x="360001" y="5342850"/>
            <a:ext cx="9060224" cy="553998"/>
          </a:xfrm>
        </p:spPr>
        <p:txBody>
          <a:bodyPr wrap="square">
            <a:spAutoFit/>
          </a:bodyPr>
          <a:lstStyle/>
          <a:p>
            <a:pPr>
              <a:spcBef>
                <a:spcPts val="0"/>
              </a:spcBef>
            </a:pPr>
            <a:r>
              <a:rPr lang="en-GB" sz="1000" dirty="0">
                <a:solidFill>
                  <a:srgbClr val="4D4D4D"/>
                </a:solidFill>
              </a:rPr>
              <a:t>Source: 2024, </a:t>
            </a:r>
            <a:r>
              <a:rPr lang="en-GB" dirty="0"/>
              <a:t>Barb / Broadcaster stream data / UK Cinema Association / Ipsos Iris</a:t>
            </a:r>
          </a:p>
          <a:p>
            <a:pPr>
              <a:spcBef>
                <a:spcPts val="0"/>
              </a:spcBef>
            </a:pPr>
            <a:r>
              <a:rPr lang="en-GB" dirty="0"/>
              <a:t>**YouTube ad time modelled at 3.33% of content time (Enders Analysis, 23</a:t>
            </a:r>
            <a:r>
              <a:rPr lang="en-GB" baseline="30000" dirty="0"/>
              <a:t>rd</a:t>
            </a:r>
            <a:r>
              <a:rPr lang="en-GB" dirty="0"/>
              <a:t> October 2024) and excludes those estimated to be on the YouTube Premium tier.  *TikTok ad time modelled at 3.4% of content time using agency and broadcaster estimates.  **Other online modelled at 3.33% of content time.</a:t>
            </a:r>
            <a:endParaRPr lang="en-GB" sz="1000" dirty="0"/>
          </a:p>
        </p:txBody>
      </p:sp>
      <p:sp>
        <p:nvSpPr>
          <p:cNvPr id="16" name="TextBox 15">
            <a:extLst>
              <a:ext uri="{FF2B5EF4-FFF2-40B4-BE49-F238E27FC236}">
                <a16:creationId xmlns:a16="http://schemas.microsoft.com/office/drawing/2014/main" id="{FEFE5B09-CFDA-6D77-D6D7-721C75C1C7CA}"/>
              </a:ext>
            </a:extLst>
          </p:cNvPr>
          <p:cNvSpPr txBox="1"/>
          <p:nvPr/>
        </p:nvSpPr>
        <p:spPr>
          <a:xfrm>
            <a:off x="7706350" y="333156"/>
            <a:ext cx="4006225" cy="830997"/>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black"/>
                </a:solidFill>
                <a:effectLst/>
                <a:uLnTx/>
                <a:uFillTx/>
                <a:latin typeface="Arial"/>
                <a:ea typeface="+mn-ea"/>
                <a:cs typeface="+mn-cs"/>
              </a:rPr>
              <a:t>Average video advertising time per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prstClr val="black"/>
                </a:solidFill>
                <a:effectLst/>
                <a:uLnTx/>
                <a:uFillTx/>
                <a:latin typeface="Arial"/>
                <a:ea typeface="+mn-ea"/>
                <a:cs typeface="+mn-cs"/>
              </a:rPr>
              <a:t>All Individuals: 18:05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prstClr val="black"/>
                </a:solidFill>
                <a:effectLst/>
                <a:uLnTx/>
                <a:uFillTx/>
                <a:latin typeface="Arial"/>
                <a:ea typeface="+mn-ea"/>
                <a:cs typeface="+mn-cs"/>
              </a:rPr>
              <a:t>16-34s: 9:49</a:t>
            </a:r>
          </a:p>
        </p:txBody>
      </p:sp>
    </p:spTree>
    <p:extLst>
      <p:ext uri="{BB962C8B-B14F-4D97-AF65-F5344CB8AC3E}">
        <p14:creationId xmlns:p14="http://schemas.microsoft.com/office/powerpoint/2010/main" val="1841343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25"/>
  <p:tag name="ISPRING_SCORM_RATE_SLIDES" val="0"/>
  <p:tag name="ISPRING_SCORM_PASSING_SCORE" val="0.000000"/>
  <p:tag name="ISPRING_ULTRA_SCORM_COURSE_ID" val="6B6F9600-DF1A-455E-B888-4AA1882A6C6F"/>
  <p:tag name="ISPRINGONLINEFOLDERID" val="0"/>
  <p:tag name="ISPRINGONLINEFOLDERPATH" val="Content List"/>
  <p:tag name="ISPRINGCLOUDFOLDERID" val="22"/>
  <p:tag name="ISPRING_PLAYERS_CUSTOMIZATION" val="UEsDBBQAAgAIAHV8+Ui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Z8AUmzuqfRhAQAAFARAAAdAAAAdW5pdmVyc2FsL2NvbW1vbl9tZXNzYWdlcy5sbmetWG1v2zYQ/l6g/4EQUGADtrQd0KIYEgW0xNhCZMmV6DjZMAiMxNhEKDHVi9vs037Nfth+yY6U7dhNC0lJAdswad1zx3t57ujj0y+5RGteVkIVJ9bbozcW4kWqMlEsT6w5Pfv1g4WqmhUZk6rgJ1ahLHRqv3xxLFmxbNiSw/eXLxA6znlVwbKy9ephjUR2Ys1GiRNOZzi4SvxwHCYjb2zZjsrvWHGPfLVUP/32/sOXt+/e/3z8eiPXByaeYt8/BEIG6d2bHkABjUI/ATTiJwG5pJatP4fJhXPqewGx7M2XYdKziFxYtv7slJtHEQloEvueSxIvToKQGl/4hBLXsq9Ug1ZszVGt0Frwz6hecYhjLUqOKiky80OqYKNoeJcyN5xiL0giEtPIc6gXBpYdq7K8/8XAsqZeqRLUVSgTFbuWPDM6IWPM73clr0A1qyGjELzqlYAnVc5EcdSpOsILLxgnNAz9OCGBu92xbFJkyC2ZVjMQJcIxiQCgZBUvnyCbmCwz4ghLOQxh4o0nPrypNmEilisJ73qoHTMCMZjxoksKcoREkF1xvAgjVzsNVCGG7lhVfVZldpAf+4HqAvYCJ4QUdOgeONUYW2CIsQDeKEue1l1gUxLHeEySUXgJiQx1Fw6RCM+h3M6HSFyRGEqExF0yAb7wxlgnvC6xbf5v6ytlOp3lPWJpCnLafWuhmgp2tEuhCkylVcO0xOTjHKLmYf8bVdwCgmNNvJZizcGEMuvOHuAUh7g6fz7OvT+SM+z5xE0godxwkVBDdloZA3ooVI2YlEofAPSybM2KlKNrnrIGEv4eHstEZh7TwTaWfGrE34jVG2p5tWGlwCWXr44GmnZAZI8tzJsKzKtrnt/VXar3zH+KFTqxv2tCn6M/TX/skABHXvjdIOXsvg1Sn8hUIm9kS73Pjs/OsqEx6jTimZ7qH60fbUncEuzIA9YaCdVfgkBL1U0EuqDsL+UFZ6Bo1vI0ELlX3AzQGYQbgEChp2JcgKsOTLgAFw6QX5BR7FEYkBb8uhJ15+xhqrEN0LdDm8KwJ3nNH4rxmt8o4DHJ2bodQaAVmUh3BnRvwjnoF9SjPpgcAOCyTR6AlCIH+7MemPMp2XqgpfmDkyxUIzNTvFLcGqoH3zY5fzw73ZQqN7uSVdvkbTvN6XOsaA8XtUpnA2aAXf31js9e+T09SjHBkTNJHBw4RE/7ulZlTyEoAe0Kn8aJj0daHGohZ3W6grZ6o5oi6wnUDuwuOcMAtjlzzFmZrv7759+eGF9Z0u6ize7vg0CgsDULkh3Yn4GqefVXFwjFo0M5s+gjtbngbOV63neoB1n4Qy4SrG0tucph66hbLyT5JmiYUuxMplAHsUl71ZRp95S2jzDF0TlwmRnFLXvKylsgQqqUHIRiXG3ZF3qwM9EaIvxw0YS7unbSEOHnNRR9bOrNEuy65toNJShFett2zgwuF+nm/i3h/t0XzJngANj2KzyeiXooYETI7lrth9g1l0VfMf0PRo/aNA1uy2VAF+36gSzWj/vdblWZ/z6OX+/9FfI/UEsDBBQAAgAIACZ8AUlHS1cD/AMAABcRAAAnAAAAdW5pdmVyc2FsL2ZsYXNoX3B1Ymxpc2hpbmdfc2V0dGluZ3MueG1s1VjvctpGEP/OU9yok49BdmrXDgN4PLYYM8FAkdwm0+l4Dt2Crj7dqboThHzq0/TB+iTd02EMASciKZ1kGA/otPvbv79dyc2L96kgM8g1V7LlHdePPAIyVozLacu7izovzz2iDZWMCiWh5UnlkYt2rZkVY8F1EoIxKKoJwkjdyEzLS4zJGr4/n8/rXGe5vatEYRBf12OV+lkOGqSB3M8EXeCXWWSgvSVCBQD8S5VcqrVrNUKaDulWsUIA4Qw9l9wGRUVHUJ14vhMb0/hhmqtCsislVE7y6bjl/XB+aT+PMg7qmqcgbU50Gw/tsWlQxrj1goqQfwCSAJ8m6O7ZiUfmnJmk5b06sSgo7W+jlNgudGpRrhTmQJolfAqGMmqou3T2DLw3+vHAHbGFpCmPI7xDbPwt7zq6D3vd6+C+P4iC8P4muu05H/ZQioK30R5KUTfqBfvIV4W/eTcMRr1u/819NBj0ou7wSQszupGQpr+ZsSZmVhV5DKuENU1SpGNJucAe/SiNGgx2uaD5FCLV4VjECRUaPPJHBtOfCyq4WSAZjpAMDwDZpc4gNiNbtpZn8gK8JzgHiI5hLVctcfp61RJn5xuh+876U1g7vWxSY2icYPPgWela018/ehSbKLkRmr0mYyXYKiBIx8D6NIU1SoQPXHZQ8tgjEyyCwFAHGUgSUok05AbDj1cAuhhrw01Jv85S+jLnVBDEwzkB5DbcSkec0FxvZH2Vedv8cfu3vjKgf3fpcEfPif6qCsHIQhVE8AcgRhEsdZHirwTIOqHIJFdpeYqUN0QLjs7NOMyBXVQx9A5NpAVq4nzJBBhn4c+CfyBjmKgccYHOcBrhOdcOv74XcEa1fgKljz6+cDTp9q+Dty9sgJTNqIz3BMf+gDQzh8CnGLtUaEIIhdlcg8DMxLTQUNaHcVaKVQmz/uUV0TwthKv4f12XNegDVucwVujC1ahKYT7rQWWzCZ2VnLQ8K6GRjRxL4jDxRoyDhssCqgLGVBIlxYLQGIe5tgyfcVVoPHFcdtD6ixx0qoTL0tUpzkM0ljPIq6AdHb/68eT0p7Pz1426/89ff7/8pNJywQ0Ftdbchrt6doNW0/poj35G6RPbdEu3o/LUtijbMrr7CWG5ybbnfNO3O2j3Sio357e6kcLgcnR1Q0ZBeNeLwkaVhugrZJ2JE+yoiX2mrKIzuIuwJEEV0eEo+KWSG1ibSmwIwkpwg0pxvKkiNXKberi2pSu5gON86sYTDnTBU46d+V1Q9Dm2fD27/xeGfvVDo6P4gRgKNI8TrOrBOuG7mIKHTPG3lDV3tXrd23i/a/o736TtnZRLnmIu7aZfvX63T0+O8I1x561aDdE2/5nRrv0LUEsDBBQAAgAIACZ8AUllFrXe5AIAAI8KAAAhAAAAdW5pdmVyc2FsL2ZsYXNoX3NraW5fc2V0dGluZ3MueG1slVbBbuIwEL3vV0TpvenSbstKAQkolSp1u9UW9e4kQ2Lh2JHtQPn7tWOnsYFAGgspnnnPMx4/T4jFBtPpjyCI05pzoHIFZUWQhICiEibhK+yCVYHpJmGfAX6vOKZ58EbQHngYGR4jjL+DlMojtKW1BTibhEktJaPXKaNSLX5NGS8RCadXN80TRw3yEottVbTp1VPzXOCsUQpdmOEUG+PXgx59hJSVFaL7F5az6wSlm5yzmmYX4xT7CjhRRdQb//2wWPYGIFjIZwmll9NyrMcwSsVBCNAp3S/1uMgiKAHSRjp/KgecLtT53R/Qtlhg2dBmP/Xoo1UoB7/I45ke/XiqVvcIN8vR6Pb+PEHCp1TQ25EevdBG8N9anFV19R2NVJzluqA+Z36/mPWr5YtDGMrU9VOE0fzuaXx3kaA3pAMpxuNYjz6GLc/dox4OyL669z7W15Uz8qbretAQ9KEnBKaS1xBH7cz4RMF2f2up7kfrdy0dRnedN1QLmK4RERbWGTvgP9hhmrkoa+kgH4zUJSxMwi7Sd3SExWLeNAsnwy+TkyKH7RHOMXbIV1XXI6Rj7JDvBGfwl5K99TjJHroMqT3kObLHeb7+ygsUqWlmve2s9epIL/rqCidVa2gxJctgKnQ6K1yCPrg4amwmpegop5iiLc6RxIz+0bhk32xGxNGBw2rttLJiiSWBU4JrclRt2i1XM/f1aL2+IM1noducmQdSdfFJyIwuw8ByJmGzhvkYHsMpkyCGgpGUKC1K9ckbTNFNWOGBP9M1G0oqEd8AXzFGeuPEkVOFODpd59gW49QB0LpMgC/VuWFohePbDK7AeUHUT35g2EHmE3qchikLtRxF+EuXjsGKABBPi1a1ZmI8ZU0kJrAFYr2Oodlw385ioVTaJ7iZfIG1dCVnLYM0aXtFd5xen/McJwgfKi/mdx3XMUD2EiWi2Zl389s+7OTitea2n2mduyBjsFryllb+4xoqo/4j+h9QSwMEFAACAAgAJnwBSalgkB/oAwAAqBAAACYAAAB1bml2ZXJzYWwvaHRtbF9wdWJsaXNoaW5nX3NldHRpbmdzLnhtbNVY727aSBD/zlOsfOrH4rSXXlJkiKLEKKgEOOzctaqqaPEOeC/rXde7htJP9zR9sD7Jjb2EQCCpacvlTigCj2d+8/e3Y8c7+ZQIMoVMcyWbzov6gUNARopxOWk6V2H7+bFDtKGSUaEkNB2pHHLSqnlpPhJcxwEYg6qaIIzUjdQ0ndiYtOG6s9msznWaFXeVyA3i63qkEjfNQIM0kLmpoHP8MvMUtLNAqACAf4mSC7NWrUaIZ5EuFcsFEM4wcsmLpKi4MIlwXKs1otHNJFO5ZGdKqIxkk1HT+eX4tPjc6likc56ALEqiWygsxKZBGeNFEFQE/DOQGPgkxmiPDh0y48zETeflYYGC2u4mSoltM6cFypnCEkizgE/AUEYNtZfWn4FPRt8KrIjNJU14FOIdUqTfdM7D66DbOfeve/3QD64vwsuujWEHo9B/G+5gFHbCrr+LflX4i3cDf9jt9N5ch/1+N+wM7qywomsF8dz1inlYWZVnESwL5pk4T0aScoEjeq+MGgwOuaDZBELV5tjEMRUaHPJXCpPfcyq4mSMXDpALNwDpqU4hMsOibU3HZDk4d3AWEAPDXi5H4tXr5UgcHa+l7lrvd2ltjdKjxtAoxuFBWRma566KbtXGSq6lVlyTkRJsmRAkI2A9mmCBB23pkDFWXWBu/RQkCahE2nGD+UZLC52PtOGmpFt7oX2acSoIUgrPBSCXwUb+UUwzvVbmZamLaY9a73vKgP5g87eih1T/VLlgZK5yIvgNEKMI9jZP8FcMZJVBZJyppJQKqg3RgmNwUw4zYCdVHL1DF0mOlniepAKM9fAx55/JCMYqQ1ygUzx9UM61xa/vBJxSre9A6W2MzywvOr1z/+2zIkHKplRGO4LjQECSmn3gU8xdKnQhhMJqrkBgZSKaayj7wzgr1aqkWf/+jmie5MJ2/Gf3ZQV6j93Zjxc6tz2q0phvRlDZbUynJScLnpXQyEaOLbGYeCPCM4jLHKoCRlQSJcWc0AhPb10wfMpVrlFiuWyh9XcFaE0Jl2WoE3wkQGcZg6wK2sGLl78evvrt6Ph1o+5+/fvL80eNFhttIGjhza60swdXZjWre4vzG0aPrM8N27bKkmJE2YbT7Y8Ei9W1ec57brF0tu+gclXeW0Gjp9tBgX86PLsgQz+46oZBo8oI9BTyzEQxztC4eGysYtO/CrEJfhXVwdD/o1IY2I1K8+8HleD6lfJ4U0VraHfzYGUvVwoBD/CJPZDwCBc84TiL/wtSPsSPH+fzv8LJrc+F/FFSWhrviZNAsyjGPu6t90930j1dVf9LhbJXy9e2tfc0z936RlxD+fp/F1q1fwBQSwMEFAACAAgAJnwBSTJio4uQAQAAAwYAAB8AAAB1bml2ZXJzYWwvaHRtbF9za2luX3NldHRpbmdzLmpzjZTLbsIwEEX3fEWUbivUBgppdzyCVIlFpXZXdeGEIUQ4tmU7KSni34sTHrbjtHg28dXJHc9Ynn3POy4/8b0Xb19/1/s3c19roDTJC7g3ddyh50r3Bc5W8JHlgDMCvoWU518v8uFKuIx9UpvG1buyFZqfTx00U9oaYaGL3AEKF1g6wG8XuHOAPxewp9XV1KQ1Oi6kpKSfUCKByD6hPEc149891Esv0YJpCbxBF/VyoGuUgGH6N3l1fBqr0LmE5gyRaklT2o9Rsk05Lciqy3VTMeDHK9+eankezyLDDmdCvkrI7cRRqKKbZByEgFPeUaTCCWMUA9Z82920UMO4XZBFl5nI5JmePKrQaYZSaHUpnKgwMXL0srmHKAgGozYnYScbYhCoMAiMKuC3WFFWsBsukHGaqo600OloNjGv8oJiilYZSRsumA4X4dDJqcMq2wachyp08FrocK7CN54QtZ7QxvH68q7R4Xr3liaNoXTOKqysS9cgwC6RuETqElnnFGoPEmkPErX/9L7+O41t1zv8AlBLAwQUAAIACACiam5KCn/buLAPAAA6JwAAFwAAAHVuaXZlcnNhbC91bml2ZXJzYWwucG5n7Zr9X9Ln+sDx6LKt0nVas2ZEO+2s7bulllMTA2c1rW1KZWaKSs0J+YDPqKBgD3OesxT3/VY6HxAXS3wIzZGgKOh60C0QKwQyFJakKAikPCUIHKjte77nX/i++AEurut1vz9c931d9+e+rtfr/ufRmKgNb7zzBgAA2HDk8KHjAIBHIQDgXrN2jcPSYaudcQi3guNRBwBd/G0LDsUDFREdAQD01KxbPfOaQ38993BCAQDgdcf5cRvNafsaAHh//MihiBMlKepp2aXFYvzoUgGl9mR19O5rwdXRNHTD3diCE29uhK+rGKk9WL5j2zdzj9wPoL94sO7Dd3883BN99UD59aPrIrPaf/+sZeKAb4/PhY3v+bgd9H/rEG6rHvTDsnTR8mIyBxo2EGiRL2Yal771RBXPhQVarPymUB1eUzyXlLBBN6Xzv5ENXX6s/NE3xDRobC52d7ia61tIbj8ZO4ZsgkcoNtWE72EHOKwAJqK3sZndopuoa272W+swDN87tgHlP19mKpWR/QAvDbG7FZ+zvTOL3neqPrDepo9MQ1qz/kun6tecERqPRDl/5ua9DnbKMx5Ax/e5gAteDvHplghPh9hR1eJ04s3IB24OsXbnvHPgNxsLneL2WhfmwlyYC3NhLsyFuTAX5sJcmAtzYS7MhbkwF+bCXJgLc2Eu7P8blrW5UMMynxdSoZZnykyEfU45ILPY7mcF945lSITBN9ChkhHHuABNOTXaypvNsS1c8lVbRD9j6jllyolxQq3F6utJssiK8YYZb0KfXV5/OQbNfdJKR28AAIZnDVJvQgnK61obXpZInsQRM+qTM70woO2o6ZDevAdY5Rcwrf3w3K1WxkIW3F2RukobTV+9uPDBfgAgpoOwNPTRHqpiobsMw+qiJCJ9qBquAPpDqrxFPt8kIL/8jyY2Haq82SU5VgIAZF0jfPhiSue/OHRtilZP056to2oEgtUK7UjEaNMYj2E4MrUiKqZJjcO9QlX502SBDiXF2XvZ3Goqe8lH1l8MMXGsfy+etvDdFQUs6XNGnYb5RGRQlJQPrtRJsSpCn4KT2Sm2rq5ykplTed2p6cbHbVzObF15IV6eSqmlcfXY3hR5Ws1A0nSktclQUEMlt+r2KR+8co6olwqdXompGskkLufgg/4dgRKRpIM0Y+mC9uF+j9++vzAK134blozE4tQ/xU+0A1WsLk9QWS7l8F2kEtqpTpawGPh7RDD7dpSMfP2r8Y/zb8A1feKewsepFD+4+KE4njuBnsAaCuIX2wWZeGVRXV14Rj+ri2VjSRORg1Pp4BqKF7DCEzCcJ0TRFpd5IuwtVaxlDdWABV/gv1Y/yZCeVG8Rk1XEqlMdlB3EAv3Y++LfkEpC57k9zUUGoLcU/HnaYPnIr8efUi6OsmZFJCb/TE01a3GLKaM+kUGQmvtH0zLZ5ryEd9u2H4zaHV8u2tubjdpayM9EMh3pQMGF8bvw2fx8pArCWh+bw26gWVo9SOv20tH4441367w86bpIjMe9vk3jC/UVlzjeKFMacHdcucj68N2z0/kqPlxxc3Rk+Wf5eEI5UVGtOvmQ+tXYMS4tTP0JSczL9gUAIgfM54flPFFpYUKrDW6cNOcceLXMu4Ik58ntO9830yCqiY1buDsP74PQc/es+Z9ZfOilParaMA2mSgQJZmwAq/u4YzFh0YogumQN4FyR7r9HjYhQjZEnwhfWz41Eba/Pvij/a6Hfr858Giv6HTXC7N/WSuw4pSkrYCGffrX+Pa5lef8FPmv02xb65Eun7ifYxzt90pGqcNaXBY/sG00MD1IOXgXvRDVj52pn9Sv+nBcztg/9x/pWl8GRmP7jCHE+PUE6UszRkeB1CP4yDtf/cBk1XYiUmH9Chj3/whrRT9clAq8fI9flNzG/7mG/sYu7s4Wo2wqmYLhAE/jJsZpqdPhBKrC4X7K1EGrsqaFJ7TaTbPn5HW+tFa9tV1SD0UmtfrFUf1SRBAA4GrOMuFJjGaFbH2EsLAje1mZq5+abwaju0pqGSXMNo166hmu1p1TaQkcx7wirEDUCao0kLx070Mg7AoUppi7yp4tlbFb+7H234qm8USUXYVu2/bWTTboGZgfz9rHLov0DBb69nK5ZJH2wOgqE14tmw03942qSiD7YnJJ9azUhhDTJgLbLPUjS18mkePDchOFW3q5mQdx5CjOnohp64XpMZ9+jYzR7cZuZdfuLaVjUbqZmsJ6y3Rdj29JiznOs2QKwRqnwDa+kEkRgddvsE/UbYFVzqhJ04fh4Ml2nwmaHvoyo+eOrl3mLmEzrox7UlBgd350CeTO1VlH3ZJQ2q1Sl3ewjWM3SBTlhNQ/F2BAp4fVtGDEo/Y5KTq8S2lsZCXiI8ZyZFdOpzn2cxn28jlGPDocpki7GhH+fkTohvh6SqN5i0JN6qt5j92SwhvFzgeR+DMmAX1CepIIYZ+qYe6C/ZqJudFFQWAg7SZYimzuCZNBgHUUjNd/598bKwsSBm9+qFamfFezFIE48a1MnlRPzKF/9tghtE4zuTPaCa9p0tURc1pXv9uDxwKufW6cwVrz0xb4b2rCZG/AuoYEoxj9BCmBT1rKj5XZLKKU5M8Pc3wnr1KnGzRziowT+IsMN0De1nZVXYBfOGAXdsZmyPmOmZcd3XpvY3fBuhEqVwrn2JQyPqLX0sYcgHA5NoLqVByJcrkdXPgwWqE6MGDoMbYIM9qh2lHA0I4OdQfocPy0TLwtBSksKB2ESG9u1sPxvYmCQt5GSVFLBOjCeahrZQg0hiNk2TkgWDEFoSmyN6eRWFTxegHAl855YsrS4ZGwZp7TkNzj26vBkY3R4RN3SSkczRRmaWgaF2w6etOeKVrj108EAQJ0kfbX7ZKVaYoSqly24aLgMhAIxESZiVIvJPxw1dHc/n8e4c7axHdMufg48jYMX+sxjtNpRDIgqps3E2//C9A/j5zeSRyZSzzAgolBmi8C3K3g5v9b75p3gGNLJkdBFr1AlMVEaaV+fvEN1/kFlxu5uKkcreHIExaCdp4c02sI4VUEQ6+pxJOw5/U+fePkyxsFDaolIz8kmpXD1ptTv27XcLBBTliK0jOKtku1X90q8KOhWZoR2vLh4Xqy2NrCHusUr7GZugFAclDKej6uXzlGD6Ooefr8nKXFpVu/eEbJ8xpca85F8WxFbld2NxPpaAydMmEqR2PApLSEFhh8qfFSPzvx9cazVngIyrj4c979OPkhsmES7A3L7SSN6jvq45w9SMTCubZ8ysBBnbrvqdWjzQSR5K3bqVTwlLa0iGqeLPIBg+l/kn11pGKIcXcCkxMikeabXiGFOZyr2HaC63//sdTDm1GRJm+g/4jSk7avKIXeU65UWM30cJKPAA2139v2RZBwLW6sdSpwi4GQMY69KBQ44s3pzRiqm6cxnG78DyvWZkkm9pEu5bC2ioWXZcYF/rE80MPQEQgzF2we5LbHc8Vb48Nkp0PyCRNWc+05sTcWk8ZQiKfyt/uCRrOulinYYGfIrzrOjK7XpjuZ7iqZtFhiwhtSwhK/gqhwBSOdnwbt1SjKbZe4R26eUccVSzKekk4oxP/fBqSzzSstEeJUB367ogOZ3k30/h6CEK0Bqnf1TkfPVfY6r3lQT3mPPyLMkaCR+VIRERN68SxmEVsePEx+EZuFAbPv+3yoB4858W0A/EHRzLfpEUwMFHIHoIvIWdmIySHUFE8EypLInQLJd1ZT5YMHzOKREqXrk/Y+l72nQnzKTukIe/+yxvahSv4ABYlJUQBqHw3E3o3y136cgsVZ5uvo97/mGSUZz+6nYp3O2TG2CdQWxKlTqEC9m3Mhl+iXhdE7p6ZytZzyJwY3myi5vYVKH4gp4yMYXi+lpI4pLzc5cGBZzbGPW+CpJNNt4Q9xSea/CEYXwTBH+g3ytrDYPxPSPRWpZk18jJadvjemD5xd2os0oDSb8xqYqxzkrtnhwmSkGNZAxFkLCrecx7h3jB81P6C+mn/BN33qIVVVtDpHL9ZHasB+pMIQyLB/rqR8Pkr4rl/zXiEoriNzF3omS4BaCcvoZuFlgztSlYJnNyPQ2VKPI0/BWR93E61pX8hsrAeot1A2X/JqGnx7/O3orqfRl0VCcbB1W3gOt5trj5HP0KWZyjFZl5ORGg049/PEagkusFYvPP7s5fjVUw2P84oxCQAzog+O46UyS+dax6NHGnugJMSaRZik5JDgmKbvcbuFsd6ej864UeIODeo9l3JOcifW9Ube1+FpRHtLhZFw4xqQ05az+8skMb8JR5U5i3PxDu19u8iuV2VNT5cI+SyDc/jCt0ReE/ZoFJMoZHkDdcj1a9RC2ynMvzbneUNGI0eBNOV1Ss6r8FktrJm+cexpuFQuHyuX2U3J/+0o4tRwRnJcSOIAGAM6SzYuXLd3bikuRKijry5cXYf5dYbRBF/uggaitWVDbQnkCfr7GfgaGZ++3/3OIkG9oLV7VfLIld2nsb2s8x2ycrJlBpPM0D8BpVnyMCIhG80cdFN+JlmUIX9VZENy9TNlNc7edMPfpjZUBqk2e5tYS41uHneu001m6ZtNgVuhe3l/+84EsO14M02PBrwfCtQ/T6k2E53cEBtk3LQURjrMrqrtkDAZaG5T2NuB+fj950JIsmO17gXS7eBHpnOV2+2kR+mUZVKsMjCvCIlX7WesLHFVVq4rzYYTiAi8LXuNB4qa/HbDvrNGUtsnAEdKbL3NC3nZsvtn9KRRp18uaWfGJaUOwF3iA8EKs/kG+aiQYazvNvKY0wCkCkchMSmt8bb1XgxU/eTcBJEoUJzP3ONd2H+9V2l8ZCDT076FjgMK9A2AMmS/Cwh09S7JfBTOTGDuvHAKR8R8sR4HsqzSS3YzDEhyar8wm8fybW+if84jTIiCXygNUYJic3QMAJEEHXmDBo5OmaeFc7ttD89P75pO+9U4Hj4dqSOZNOZwcjL3XNPjx422z00PG0s5SgoEiODV8r0h9kNy8Zj3hmax5RbYg8wEAHr9m4P6SPGmHajhav+DKRDL9xWeOfoXaJMyh+0uyzBJLPEcz1gmDml98MvVnQgIAuUvq2zZTq4UzMLEtONkU7eji+iApeFOYEfqFwtv+TC44J+AsLdJLuf+LAPo9SAGbzyp1hQQ5k4AyrPiXLaXtUeTYbSCTtCGO+49Qx5ibjR6ko+G21tL4bpaui23nl52gCrF0rrNVHIh41T8WzN6ySz52WvgxvU0fhYCwWbh/X80ah9hv/5+rWUr7Z/a7ctiXPk7L7zNt38bSfQozoIbJXdR1f3Fe2rLEDSz0by7MaLbdj4/3nu4LZb/pHKroTowOagSNZRjsvMi1pARQ0VOn+chnMYe6Dpy+8C9QSwMEFAACAAgAompuSg9k3CZKAAAAawAAABsAAAB1bml2ZXJzYWwvdW5pdmVyc2FsLnBuZy54bWyzsa/IzVEoSy0qzszPs1Uy1DNQsrfj5bIpKEoty0wtV6gAigEFIUBJoRLINUJwyzNTSjJAKgzNEIIZqZnpGSW2ShbG5nBBfaCZAFBLAQIAABQAAgAIAHV8+UipAcR2+wIAALAIAAAUAAAAAAAAAAEAAAAAAAAAAAB1bml2ZXJzYWwvcGxheWVyLnhtbFBLAQIAABQAAgAIACZ8AUmzuqfRhAQAAFARAAAdAAAAAAAAAAEAAAAAAC0DAAB1bml2ZXJzYWwvY29tbW9uX21lc3NhZ2VzLmxuZ1BLAQIAABQAAgAIACZ8AUlHS1cD/AMAABcRAAAnAAAAAAAAAAEAAAAAAOwHAAB1bml2ZXJzYWwvZmxhc2hfcHVibGlzaGluZ19zZXR0aW5ncy54bWxQSwECAAAUAAIACAAmfAFJZRa13uQCAACPCgAAIQAAAAAAAAABAAAAAAAtDAAAdW5pdmVyc2FsL2ZsYXNoX3NraW5fc2V0dGluZ3MueG1sUEsBAgAAFAACAAgAJnwBSalgkB/oAwAAqBAAACYAAAAAAAAAAQAAAAAAUA8AAHVuaXZlcnNhbC9odG1sX3B1Ymxpc2hpbmdfc2V0dGluZ3MueG1sUEsBAgAAFAACAAgAJnwBSTJio4uQAQAAAwYAAB8AAAAAAAAAAQAAAAAAfBMAAHVuaXZlcnNhbC9odG1sX3NraW5fc2V0dGluZ3MuanNQSwECAAAUAAIACACiam5KCn/buLAPAAA6JwAAFwAAAAAAAAAAAAAAAABJFQAAdW5pdmVyc2FsL3VuaXZlcnNhbC5wbmdQSwECAAAUAAIACACiam5KD2TcJkoAAABrAAAAGwAAAAAAAAABAAAAAAAuJQAAdW5pdmVyc2FsL3VuaXZlcnNhbC5wbmcueG1sUEsFBgAAAAAIAAgAYAIAALElAAAAAA=="/>
  <p:tag name="ISPRING_FIRST_PUBLISH" val="1"/>
  <p:tag name="ISPRINGCLOUDFOLDERDOMAIN" val="https://thinkbox.ispringcloud.eu"/>
  <p:tag name="ISPRING_PRESENTATION_TITLE" val="TV Advertisings Ultimate Nickable Charts"/>
  <p:tag name="ISPRINGCLOUDFOLDERPATH" val="Repository/Nickable Charts/Ultimate Nickables/"/>
  <p:tag name="ISPRING_SCORM_RATE_QUIZZES" val="0"/>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4.xml><?xml version="1.0" encoding="utf-8"?>
<a:theme xmlns:a="http://schemas.openxmlformats.org/drawingml/2006/main" name="2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6773</Words>
  <Application>Microsoft Office PowerPoint</Application>
  <PresentationFormat>Widescreen</PresentationFormat>
  <Paragraphs>724</Paragraphs>
  <Slides>48</Slides>
  <Notes>48</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48</vt:i4>
      </vt:variant>
    </vt:vector>
  </HeadingPairs>
  <TitlesOfParts>
    <vt:vector size="59" baseType="lpstr">
      <vt:lpstr>Aptos</vt:lpstr>
      <vt:lpstr>Arial</vt:lpstr>
      <vt:lpstr>Calibri</vt:lpstr>
      <vt:lpstr>Founders Grotesk Bold</vt:lpstr>
      <vt:lpstr>Founders Grotesk Regular</vt:lpstr>
      <vt:lpstr>FoundersGrotesk-Regular</vt:lpstr>
      <vt:lpstr>proxima-nova</vt:lpstr>
      <vt:lpstr>Thinkbox</vt:lpstr>
      <vt:lpstr>1_Thinkbox</vt:lpstr>
      <vt:lpstr>Thinkbox_Red</vt:lpstr>
      <vt:lpstr>2_Thinkbox</vt:lpstr>
      <vt:lpstr>TV advertising’s ultimate nickable charts What every marketer  should know</vt:lpstr>
      <vt:lpstr>1. Who is Thinkbox?</vt:lpstr>
      <vt:lpstr>Why nick these?</vt:lpstr>
      <vt:lpstr>In this deck…</vt:lpstr>
      <vt:lpstr>TV viewing: the facts</vt:lpstr>
      <vt:lpstr>Summary –  TV Viewing: the facts</vt:lpstr>
      <vt:lpstr>TV viewers have never had it better</vt:lpstr>
      <vt:lpstr>Stability continues…</vt:lpstr>
      <vt:lpstr>PowerPoint Presentation</vt:lpstr>
      <vt:lpstr>BVOD accounts for 29% of 16-34s broadcaster TV viewing</vt:lpstr>
      <vt:lpstr>There are 8 need states which drive video viewing</vt:lpstr>
      <vt:lpstr>UK original content dominates the top series in 2024</vt:lpstr>
      <vt:lpstr>The TV set remains the home for viewing to high-quality content</vt:lpstr>
      <vt:lpstr>TV is a trusted &amp; safe environment  for brands</vt:lpstr>
      <vt:lpstr>Summary –  TV is a trusted &amp; safe environment for brands</vt:lpstr>
      <vt:lpstr>TV’s hidden value</vt:lpstr>
      <vt:lpstr>TV advertising is seen as most trustworthy</vt:lpstr>
      <vt:lpstr>Trust is higher for traditional ad channels</vt:lpstr>
      <vt:lpstr>TV is a trusted medium</vt:lpstr>
      <vt:lpstr>TV: the most effective  advertising </vt:lpstr>
      <vt:lpstr>Summary –  TV: the most effective  advertising </vt:lpstr>
      <vt:lpstr>The predictability of payback varies greatly by channel</vt:lpstr>
      <vt:lpstr>When TV is on air, digital channel performance is uplifted by 13.7%</vt:lpstr>
      <vt:lpstr>Optimal budget mix varies by sector – TV has the largest share</vt:lpstr>
      <vt:lpstr>TV delivers greater sales versus spend for smaller brands</vt:lpstr>
      <vt:lpstr>TV has unbeatable  scale and reach </vt:lpstr>
      <vt:lpstr>Summary - TV has unbeatable scale and reach </vt:lpstr>
      <vt:lpstr>Linear TV and BVOD reaches 90% of adults each week </vt:lpstr>
      <vt:lpstr>Total TV weekly reach (linear TV + BVOD)</vt:lpstr>
      <vt:lpstr>Commercial TV delivers scale</vt:lpstr>
      <vt:lpstr>Commercial broadcasters are unrivalled for scale</vt:lpstr>
      <vt:lpstr>Broadcasters are unrivalled in the commercial viewing landscape</vt:lpstr>
      <vt:lpstr>A broadcast  TV campaign  of 400 TVRs  in the UK gets  247 million views </vt:lpstr>
      <vt:lpstr>TV is the emotional medium and builds  brand fame </vt:lpstr>
      <vt:lpstr>Summary - TV is the emotional medium and builds  brand fame </vt:lpstr>
      <vt:lpstr>TV ads evoke emotion more than those in other media</vt:lpstr>
      <vt:lpstr>TV advertising signals brand fame</vt:lpstr>
      <vt:lpstr>It is revealing to contrast creative high performers’ media tendencies with those generally favoured by creative awards judges.  TV is the biggest media tendency for high performers and yet, overall, judges tend to give creative awards much more often to those that use online video and social media. These media can be effective too, but their effectiveness doesn’t really justify all the attention they are getting.</vt:lpstr>
      <vt:lpstr>TV is important for emotional campaigns</vt:lpstr>
      <vt:lpstr>TV boosts effectiveness of emotional campaigns</vt:lpstr>
      <vt:lpstr>TV is great value</vt:lpstr>
      <vt:lpstr>Summary - TV is great value</vt:lpstr>
      <vt:lpstr>Average TV view costs 0.73p (in 2024)</vt:lpstr>
      <vt:lpstr>TV remains the lowest priced video channel</vt:lpstr>
      <vt:lpstr>Experienced marketers are betting on TV</vt:lpstr>
      <vt:lpstr>The value of TV increases during downturns </vt:lpstr>
      <vt:lpstr>TV is an ‘attention bargain’ </vt:lpstr>
      <vt:lpstr>Find out more  at Thinkbox.tv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 Advertisings Ultimate Nickable Charts</dc:title>
  <dc:creator>Carla Leclezio</dc:creator>
  <cp:lastModifiedBy>Nailah Uddin</cp:lastModifiedBy>
  <cp:revision>902</cp:revision>
  <cp:lastPrinted>2021-06-29T13:16:58Z</cp:lastPrinted>
  <dcterms:created xsi:type="dcterms:W3CDTF">2017-06-26T09:49:09Z</dcterms:created>
  <dcterms:modified xsi:type="dcterms:W3CDTF">2025-05-27T13:23:51Z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C1462182-D2AD-484E-BA59-D92BD6CB2974</vt:lpwstr>
  </property>
  <property fmtid="{D5CDD505-2E9C-101B-9397-08002B2CF9AE}" pid="3" name="ArticulatePath">
    <vt:lpwstr>Presentation1</vt:lpwstr>
  </property>
</Properties>
</file>