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1508" autoAdjust="0"/>
  </p:normalViewPr>
  <p:slideViewPr>
    <p:cSldViewPr snapToGrid="0">
      <p:cViewPr varScale="1">
        <p:scale>
          <a:sx n="40" d="100"/>
          <a:sy n="40" d="100"/>
        </p:scale>
        <p:origin x="56" y="6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MAN CITY V MAN UTD, 
SKY SPORTS PREMIER LEAGUE (15 DEC)</c:v>
                </c:pt>
                <c:pt idx="1">
                  <c:v>AFTER THE PARTY, 
CHANNEL 4 (4 DEC)</c:v>
                </c:pt>
                <c:pt idx="2">
                  <c:v>TOTTENHAM V CHELSEA, 
SKY SPORTS MAIN EVENT 
(8 DEC)</c:v>
                </c:pt>
                <c:pt idx="3">
                  <c:v>LIVERPOOL V MAN CITY, 
SKY SPORTS MAIN EVENT 
(1 DEC)</c:v>
                </c:pt>
                <c:pt idx="4">
                  <c:v>24 HOURS IN POLICE CUSTODY, 
CHANNEL 4 (2 DEC)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0.92700000000000005</c:v>
                </c:pt>
                <c:pt idx="1">
                  <c:v>0.93300000000000005</c:v>
                </c:pt>
                <c:pt idx="2">
                  <c:v>0.94</c:v>
                </c:pt>
                <c:pt idx="3">
                  <c:v>0.94199999999999995</c:v>
                </c:pt>
                <c:pt idx="4">
                  <c:v>0.94599999999999995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MAN CITY V MAN UTD, 
SKY SPORTS PREMIER LEAGUE (15 DEC)</c:v>
                </c:pt>
                <c:pt idx="1">
                  <c:v>AFTER THE PARTY, 
CHANNEL 4 (4 DEC)</c:v>
                </c:pt>
                <c:pt idx="2">
                  <c:v>TOTTENHAM V CHELSEA, 
SKY SPORTS MAIN EVENT 
(8 DEC)</c:v>
                </c:pt>
                <c:pt idx="3">
                  <c:v>LIVERPOOL V MAN CITY, 
SKY SPORTS MAIN EVENT 
(1 DEC)</c:v>
                </c:pt>
                <c:pt idx="4">
                  <c:v>24 HOURS IN POLICE CUSTODY, 
CHANNEL 4 (2 DEC)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7.2999999999999995E-2</c:v>
                </c:pt>
                <c:pt idx="1">
                  <c:v>6.7000000000000004E-2</c:v>
                </c:pt>
                <c:pt idx="2">
                  <c:v>0.06</c:v>
                </c:pt>
                <c:pt idx="3">
                  <c:v>5.8000000000000003E-2</c:v>
                </c:pt>
                <c:pt idx="4">
                  <c:v>5.3999999999999999E-2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AFTER THE PARTY, 
CHANNEL 4 (5 DEC)</c:v>
                </c:pt>
                <c:pt idx="1">
                  <c:v>HOME ALONE 2: LOST IN NEW YORK, 
ITV2 (15 DEC)</c:v>
                </c:pt>
                <c:pt idx="2">
                  <c:v>VERA, 
ITV3 (29 DEC)</c:v>
                </c:pt>
                <c:pt idx="3">
                  <c:v>ARCHIE, 
ITV1 (29 DEC)</c:v>
                </c:pt>
                <c:pt idx="4">
                  <c:v>SWIPED: THE SCHOOL THAT BANNED SMARTPHONES, 
CHANNEL 4 (12 DEC)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0.53200000000000003</c:v>
                </c:pt>
                <c:pt idx="1">
                  <c:v>9.2999999999999999E-2</c:v>
                </c:pt>
                <c:pt idx="2">
                  <c:v>6.8000000000000005E-2</c:v>
                </c:pt>
                <c:pt idx="3">
                  <c:v>1.6E-2</c:v>
                </c:pt>
                <c:pt idx="4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AFTER THE PARTY, 
CHANNEL 4 (5 DEC)</c:v>
                </c:pt>
                <c:pt idx="1">
                  <c:v>HOME ALONE 2: LOST IN NEW YORK, 
ITV2 (15 DEC)</c:v>
                </c:pt>
                <c:pt idx="2">
                  <c:v>VERA, 
ITV3 (29 DEC)</c:v>
                </c:pt>
                <c:pt idx="3">
                  <c:v>ARCHIE, 
ITV1 (29 DEC)</c:v>
                </c:pt>
                <c:pt idx="4">
                  <c:v>SWIPED: THE SCHOOL THAT BANNED SMARTPHONES, 
CHANNEL 4 (12 DEC)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0.14199999999999999</c:v>
                </c:pt>
                <c:pt idx="1">
                  <c:v>0.58599999999999997</c:v>
                </c:pt>
                <c:pt idx="2">
                  <c:v>0.60599999999999998</c:v>
                </c:pt>
                <c:pt idx="3">
                  <c:v>0.59199999999999997</c:v>
                </c:pt>
                <c:pt idx="4">
                  <c:v>0.47499999999999998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AFTER THE PARTY, 
CHANNEL 4 (5 DEC)</c:v>
                </c:pt>
                <c:pt idx="1">
                  <c:v>HOME ALONE 2: LOST IN NEW YORK, 
ITV2 (15 DEC)</c:v>
                </c:pt>
                <c:pt idx="2">
                  <c:v>VERA, 
ITV3 (29 DEC)</c:v>
                </c:pt>
                <c:pt idx="3">
                  <c:v>ARCHIE, 
ITV1 (29 DEC)</c:v>
                </c:pt>
                <c:pt idx="4">
                  <c:v>SWIPED: THE SCHOOL THAT BANNED SMARTPHONES, 
CHANNEL 4 (12 DEC)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0.32600000000000001</c:v>
                </c:pt>
                <c:pt idx="1">
                  <c:v>0.32100000000000001</c:v>
                </c:pt>
                <c:pt idx="2">
                  <c:v>0.32500000000000001</c:v>
                </c:pt>
                <c:pt idx="3">
                  <c:v>0.39200000000000002</c:v>
                </c:pt>
                <c:pt idx="4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December.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December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10/01/2025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uffed animal in a hallway&#10;&#10;Description automatically generated">
            <a:extLst>
              <a:ext uri="{FF2B5EF4-FFF2-40B4-BE49-F238E27FC236}">
                <a16:creationId xmlns:a16="http://schemas.microsoft.com/office/drawing/2014/main" id="{B6DC6AE3-CF85-6154-CE46-83FA02E7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12094378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December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Tesco, “Helping Feed Your Christmas Spirit”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D ONE">
            <a:extLst>
              <a:ext uri="{FF2B5EF4-FFF2-40B4-BE49-F238E27FC236}">
                <a16:creationId xmlns:a16="http://schemas.microsoft.com/office/drawing/2014/main" id="{82E6D383-2E76-BD0F-30CC-3CC2A2AB1FA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r="19898" b="417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Red One (12 December)</a:t>
            </a:r>
            <a:br>
              <a:rPr lang="en-GB" dirty="0"/>
            </a:br>
            <a:r>
              <a:rPr lang="en-GB" dirty="0"/>
              <a:t>3.76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Premier League: WOL v MUN (26</a:t>
            </a:r>
            <a:r>
              <a:rPr lang="en-US" b="1" dirty="0">
                <a:solidFill>
                  <a:schemeClr val="tx2"/>
                </a:solidFill>
              </a:rPr>
              <a:t>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Premier League: MCI v EVE (26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Beast Games (19 December)</a:t>
            </a:r>
            <a:br>
              <a:rPr lang="en-GB" dirty="0"/>
            </a:br>
            <a:r>
              <a:rPr lang="en-GB" dirty="0"/>
              <a:t>0.94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Premier League: LIV v LEI (26 December)</a:t>
            </a:r>
            <a:br>
              <a:rPr lang="en-GB" dirty="0"/>
            </a:br>
            <a:r>
              <a:rPr lang="en-GB" dirty="0"/>
              <a:t>0.90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“Red One”,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593590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December 2024,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1.05m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1.06m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1.41m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2.25m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1.31m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077292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December 2024,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1.36m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1.03m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1.29m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1.11m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1.06m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paya: Swing • Ads of the World™ | Part of The Clio Network">
            <a:extLst>
              <a:ext uri="{FF2B5EF4-FFF2-40B4-BE49-F238E27FC236}">
                <a16:creationId xmlns:a16="http://schemas.microsoft.com/office/drawing/2014/main" id="{5396E054-38ED-0CD0-0AC3-08A3BD52BDE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r="146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December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1614207"/>
            <a:ext cx="41815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Papaya</a:t>
            </a:r>
            <a:br>
              <a:rPr lang="en-GB" sz="1800" dirty="0"/>
            </a:br>
            <a:r>
              <a:rPr lang="en-GB" sz="1800" dirty="0"/>
              <a:t>Online gaming brand, Papaya, launched on TV showcasing its competitive tournaments.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Sendmybag.com</a:t>
            </a:r>
            <a:br>
              <a:rPr lang="en-GB" sz="1800" dirty="0"/>
            </a:br>
            <a:r>
              <a:rPr lang="en-GB" sz="1800" dirty="0"/>
              <a:t>Luggage delivery service, sendmybag.com, debuted its first ever TV advert.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Salus Mortgage Solutions</a:t>
            </a:r>
            <a:br>
              <a:rPr lang="en-GB" sz="1800" dirty="0"/>
            </a:br>
            <a:r>
              <a:rPr lang="en-GB" sz="1800" dirty="0"/>
              <a:t>Mortgage provider, Salus, made its TV debut on Sky focusing on homeowners in Dereham and Norwich.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Papaya, Swing”</a:t>
            </a: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December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December 2024,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575612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58.4bn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37m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56.3bn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45m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49m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22.4bn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2h 12m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20m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25.7bn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39m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47m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30.6bn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50m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52m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32m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December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82071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8 December, ITV1 aired the final episode of </a:t>
            </a:r>
            <a:r>
              <a:rPr lang="en-US" b="1" dirty="0">
                <a:solidFill>
                  <a:schemeClr val="accent1"/>
                </a:solidFill>
              </a:rPr>
              <a:t>I'm a Celebrity... Get Me Out of Here!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8.85</a:t>
            </a:r>
            <a:r>
              <a:rPr lang="en-GB" b="1" dirty="0">
                <a:solidFill>
                  <a:schemeClr val="accent1"/>
                </a:solidFill>
              </a:rPr>
              <a:t>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27 December, Channel 4 aired the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Fat Quiz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the year 2024 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3.01m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23 December, Channel 5 aired the Christmas special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Creatures Great and Small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3.37m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15 December, Sky Sports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City v Man Utd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 TV Set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971k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a device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December 2024, individuals. Average audience figures, TV set and devices viewing 1-7 days (includes pre-broadcast figures, if applicable).</a:t>
            </a:r>
          </a:p>
        </p:txBody>
      </p:sp>
      <p:pic>
        <p:nvPicPr>
          <p:cNvPr id="2050" name="Picture 2" descr="The Big Fat Quiz Of The Year: The Big Fat Quiz Of The Year 2024 - British  Comedy Guide">
            <a:extLst>
              <a:ext uri="{FF2B5EF4-FFF2-40B4-BE49-F238E27FC236}">
                <a16:creationId xmlns:a16="http://schemas.microsoft.com/office/drawing/2014/main" id="{9B80F4C7-5182-D9C7-D302-E252CA0BF612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r="181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is when the All Creatures Great and Small Christmas Special 2024 will  air on Channel 5 as Samuel West hints at further series">
            <a:extLst>
              <a:ext uri="{FF2B5EF4-FFF2-40B4-BE49-F238E27FC236}">
                <a16:creationId xmlns:a16="http://schemas.microsoft.com/office/drawing/2014/main" id="{13E7C412-827F-1B58-27B1-188BAD65446A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75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ef Reporter Kaveh Solhekol explains the details behind Sky Sports' new  agreement with the Premier League, which will commence with the 2025/26  season">
            <a:extLst>
              <a:ext uri="{FF2B5EF4-FFF2-40B4-BE49-F238E27FC236}">
                <a16:creationId xmlns:a16="http://schemas.microsoft.com/office/drawing/2014/main" id="{A4634B69-EFB8-5A3F-8E2B-FD399E26754E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8" descr="Two men sitting on a stump in a forest&#10;&#10;Description automatically generated">
            <a:extLst>
              <a:ext uri="{FF2B5EF4-FFF2-40B4-BE49-F238E27FC236}">
                <a16:creationId xmlns:a16="http://schemas.microsoft.com/office/drawing/2014/main" id="{E9343315-51E4-6613-B30E-7E47CC7E5DF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7473"/>
          <a:stretch>
            <a:fillRect/>
          </a:stretch>
        </p:blipFill>
        <p:spPr>
          <a:xfrm>
            <a:off x="479425" y="1428750"/>
            <a:ext cx="2679700" cy="2106613"/>
          </a:xfrm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V Player | The 1% Club">
            <a:extLst>
              <a:ext uri="{FF2B5EF4-FFF2-40B4-BE49-F238E27FC236}">
                <a16:creationId xmlns:a16="http://schemas.microsoft.com/office/drawing/2014/main" id="{99000F74-47DD-2580-2CC3-66923455588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I'm a Celebrity... Get Me Out of Here! </a:t>
            </a:r>
            <a:r>
              <a:rPr lang="en-GB" b="1" dirty="0">
                <a:solidFill>
                  <a:schemeClr val="accent1"/>
                </a:solidFill>
              </a:rPr>
              <a:t>(8 December)</a:t>
            </a:r>
            <a:br>
              <a:rPr lang="en-GB" b="1" dirty="0"/>
            </a:br>
            <a:r>
              <a:rPr lang="en-GB" dirty="0"/>
              <a:t>8.85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(2 December)</a:t>
            </a:r>
            <a:br>
              <a:rPr lang="en-GB" dirty="0"/>
            </a:br>
            <a:r>
              <a:rPr lang="en-GB" dirty="0"/>
              <a:t>4.63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1% Club (26 December)</a:t>
            </a:r>
            <a:br>
              <a:rPr lang="en-GB" dirty="0"/>
            </a:br>
            <a:r>
              <a:rPr lang="en-GB" dirty="0"/>
              <a:t>4.62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Emmerdale (2 December)</a:t>
            </a:r>
            <a:br>
              <a:rPr lang="en-GB" dirty="0"/>
            </a:br>
            <a:r>
              <a:rPr lang="en-GB" dirty="0"/>
              <a:t>4.17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Bullseye (22 December)</a:t>
            </a:r>
            <a:br>
              <a:rPr lang="en-GB" dirty="0"/>
            </a:br>
            <a:r>
              <a:rPr lang="en-GB" dirty="0"/>
              <a:t>3.67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1% Club!”,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tch Taskmaster's New Year Treat | Stream free on Channel 4">
            <a:extLst>
              <a:ext uri="{FF2B5EF4-FFF2-40B4-BE49-F238E27FC236}">
                <a16:creationId xmlns:a16="http://schemas.microsoft.com/office/drawing/2014/main" id="{581E2C27-35A9-D416-8A48-064749FF6E3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33607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Great British Bake Off (24 December)</a:t>
            </a:r>
            <a:br>
              <a:rPr lang="en-GB" b="1" dirty="0"/>
            </a:br>
            <a:r>
              <a:rPr lang="en-GB" dirty="0"/>
              <a:t>3.04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Big Fat Quiz (27 December)</a:t>
            </a:r>
            <a:br>
              <a:rPr lang="en-GB" b="1" dirty="0"/>
            </a:br>
            <a:r>
              <a:rPr lang="en-GB" dirty="0"/>
              <a:t>3.01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Gogglebox </a:t>
            </a:r>
            <a:r>
              <a:rPr lang="en-GB" b="1" dirty="0">
                <a:solidFill>
                  <a:schemeClr val="tx2"/>
                </a:solidFill>
              </a:rPr>
              <a:t>(13 December)</a:t>
            </a:r>
            <a:br>
              <a:rPr lang="en-GB" b="1" dirty="0"/>
            </a:br>
            <a:r>
              <a:rPr lang="en-GB" dirty="0"/>
              <a:t>2.79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24 Hours in Police Custody (9 December)</a:t>
            </a:r>
            <a:br>
              <a:rPr lang="en-GB" dirty="0"/>
            </a:br>
            <a:r>
              <a:rPr lang="en-GB" dirty="0"/>
              <a:t>2.78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Taskmaster's New Year Treat (29 December)</a:t>
            </a:r>
            <a:br>
              <a:rPr lang="en-GB" dirty="0"/>
            </a:br>
            <a:r>
              <a:rPr lang="en-GB" dirty="0"/>
              <a:t>2.43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“Taskmaster's New Year Treat”,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lgliesh, Channel 5, series 3, review: Bertie Carvel's whodunit is crying  out for meatier plots">
            <a:extLst>
              <a:ext uri="{FF2B5EF4-FFF2-40B4-BE49-F238E27FC236}">
                <a16:creationId xmlns:a16="http://schemas.microsoft.com/office/drawing/2014/main" id="{D5A9E2ED-518E-D635-A727-5E3FC93AEB4B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r="174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All Creatures Great and Small (23 December)</a:t>
            </a:r>
            <a:br>
              <a:rPr lang="en-GB" dirty="0"/>
            </a:br>
            <a:r>
              <a:rPr lang="en-GB" dirty="0"/>
              <a:t>3.37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PD James Dalgliesh (5</a:t>
            </a:r>
            <a:r>
              <a:rPr lang="en-US" b="1" dirty="0">
                <a:solidFill>
                  <a:schemeClr val="tx2"/>
                </a:solidFill>
              </a:rPr>
              <a:t>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2.11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Madame Blanc </a:t>
            </a:r>
            <a:r>
              <a:rPr lang="en-GB" b="1" dirty="0">
                <a:solidFill>
                  <a:schemeClr val="tx2"/>
                </a:solidFill>
              </a:rPr>
              <a:t>(24 December)</a:t>
            </a:r>
            <a:br>
              <a:rPr lang="en-GB" dirty="0"/>
            </a:br>
            <a:r>
              <a:rPr lang="en-GB" dirty="0"/>
              <a:t>1.83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Serial Killer's Wife (26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1.65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Good Ship Murder (18 December)</a:t>
            </a:r>
            <a:br>
              <a:rPr lang="en-GB" dirty="0"/>
            </a:br>
            <a:r>
              <a:rPr lang="en-GB" dirty="0"/>
              <a:t>1.63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“PD James Dalgliesh”,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tch The Day of the Jackal on Sky Atlantic | Sky.com">
            <a:extLst>
              <a:ext uri="{FF2B5EF4-FFF2-40B4-BE49-F238E27FC236}">
                <a16:creationId xmlns:a16="http://schemas.microsoft.com/office/drawing/2014/main" id="{99FD714B-C8C6-B2FB-3960-6370F4ABF2C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80" r="41418" b="-8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Day of the Jackal, Sky Atlantic (11 December)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1.56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Bad Tidings, Sky Max (21 December)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1.32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Home Alone 2: Lost in New York, ITV2 (15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Vera, ITV3 (31 December)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1.03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Chelsea Detective: Everyone Loves Chloe, U&amp;Drama (19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0.91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Day of the Jackal”, Sky Atlantic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ch Black Doves | Netflix Official Site">
            <a:extLst>
              <a:ext uri="{FF2B5EF4-FFF2-40B4-BE49-F238E27FC236}">
                <a16:creationId xmlns:a16="http://schemas.microsoft.com/office/drawing/2014/main" id="{121B1123-8A55-A151-EFF2-EA4A1D99FAC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80" r="36014" b="-8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Black Doves (5 December)</a:t>
            </a:r>
            <a:br>
              <a:rPr lang="en-GB" dirty="0"/>
            </a:br>
            <a:r>
              <a:rPr lang="en-GB" dirty="0"/>
              <a:t>4.56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Carry-On (13</a:t>
            </a:r>
            <a:r>
              <a:rPr lang="en-US" b="1" dirty="0">
                <a:solidFill>
                  <a:schemeClr val="tx2"/>
                </a:solidFill>
              </a:rPr>
              <a:t>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4.30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Squid Game (26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3.94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That Christmas (4 December)</a:t>
            </a:r>
            <a:br>
              <a:rPr lang="en-GB" dirty="0"/>
            </a:br>
            <a:r>
              <a:rPr lang="en-GB" dirty="0"/>
              <a:t>3.42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Six Triple Eight (20 December)</a:t>
            </a:r>
            <a:br>
              <a:rPr lang="en-GB" dirty="0"/>
            </a:br>
            <a:r>
              <a:rPr lang="en-GB" dirty="0"/>
              <a:t>1.52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“Black Doves”,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35CCEF-C23D-59ED-25AA-D3B23C1D94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3993" t="-158" r="1" b="4375"/>
          <a:stretch/>
        </p:blipFill>
        <p:spPr>
          <a:xfrm>
            <a:off x="6007894" y="-9729"/>
            <a:ext cx="6184106" cy="594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Star Wars: Skeleton Crew (4 December)</a:t>
            </a:r>
            <a:br>
              <a:rPr lang="en-GB" dirty="0"/>
            </a:br>
            <a:r>
              <a:rPr lang="en-GB" dirty="0"/>
              <a:t>0.85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Dream Productions (11</a:t>
            </a:r>
            <a:r>
              <a:rPr lang="en-US" b="1" dirty="0">
                <a:solidFill>
                  <a:schemeClr val="tx2"/>
                </a:solidFill>
              </a:rPr>
              <a:t>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Simpsons: O C’mon All Ye Faithful (17 December)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9-1-1 (5 December)</a:t>
            </a:r>
            <a:br>
              <a:rPr lang="en-GB" dirty="0"/>
            </a:br>
            <a:r>
              <a:rPr lang="en-GB" dirty="0"/>
              <a:t>0.44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Bluey </a:t>
            </a:r>
            <a:r>
              <a:rPr lang="en-GB" b="1" dirty="0" err="1">
                <a:solidFill>
                  <a:schemeClr val="tx2"/>
                </a:solidFill>
              </a:rPr>
              <a:t>Minisodes</a:t>
            </a:r>
            <a:r>
              <a:rPr lang="en-GB" b="1" dirty="0">
                <a:solidFill>
                  <a:schemeClr val="tx2"/>
                </a:solidFill>
              </a:rPr>
              <a:t> (9 December)</a:t>
            </a:r>
            <a:br>
              <a:rPr lang="en-GB" dirty="0"/>
            </a:br>
            <a:r>
              <a:rPr lang="en-GB" dirty="0"/>
              <a:t>0.40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December 2024,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Simpsons: O C’mon All Ye Faithful”, Disney+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1231</Words>
  <Application>Microsoft Office PowerPoint</Application>
  <PresentationFormat>Widescreen</PresentationFormat>
  <Paragraphs>154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December linear TV facts &amp; figures</vt:lpstr>
      <vt:lpstr>Some notable TV moments in December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Disney+ programmes</vt:lpstr>
      <vt:lpstr>Top 5 Amazon Prime Video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December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Nailah Uddin</cp:lastModifiedBy>
  <cp:revision>3628</cp:revision>
  <dcterms:created xsi:type="dcterms:W3CDTF">2017-11-21T15:01:39Z</dcterms:created>
  <dcterms:modified xsi:type="dcterms:W3CDTF">2025-01-10T16:31:03Z</dcterms:modified>
</cp:coreProperties>
</file>