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0" autoAdjust="0"/>
    <p:restoredTop sz="91508" autoAdjust="0"/>
  </p:normalViewPr>
  <p:slideViewPr>
    <p:cSldViewPr snapToGrid="0">
      <p:cViewPr varScale="1">
        <p:scale>
          <a:sx n="101" d="100"/>
          <a:sy n="101" d="100"/>
        </p:scale>
        <p:origin x="144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SIGHT UK, 
E4 (13 NOV)</c:v>
                </c:pt>
                <c:pt idx="1">
                  <c:v>BIG BROTHER, 
ITV2 (5 NOV)</c:v>
                </c:pt>
                <c:pt idx="2">
                  <c:v>MANCHESTER UNITED V CHELSEA, 
SKY SPORTS MAIN EVENT (3 NOV)</c:v>
                </c:pt>
                <c:pt idx="3">
                  <c:v>AFTER THE PARTY, 
CHANNEL 4 (28 NOV)</c:v>
                </c:pt>
                <c:pt idx="4">
                  <c:v>I'M A CELEBRITY…GET ME OUT OF HERE, 
ITV1 (26 NOV)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0.86177372090102544</c:v>
                </c:pt>
                <c:pt idx="1">
                  <c:v>0.92010442117837354</c:v>
                </c:pt>
                <c:pt idx="2">
                  <c:v>0.939004234976344</c:v>
                </c:pt>
                <c:pt idx="3">
                  <c:v>0.94130356537460302</c:v>
                </c:pt>
                <c:pt idx="4">
                  <c:v>0.95331411748862982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SIGHT UK, 
E4 (13 NOV)</c:v>
                </c:pt>
                <c:pt idx="1">
                  <c:v>BIG BROTHER, 
ITV2 (5 NOV)</c:v>
                </c:pt>
                <c:pt idx="2">
                  <c:v>MANCHESTER UNITED V CHELSEA, 
SKY SPORTS MAIN EVENT (3 NOV)</c:v>
                </c:pt>
                <c:pt idx="3">
                  <c:v>AFTER THE PARTY, 
CHANNEL 4 (28 NOV)</c:v>
                </c:pt>
                <c:pt idx="4">
                  <c:v>I'M A CELEBRITY…GET ME OUT OF HERE, 
ITV1 (26 NOV)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0.13867936274709181</c:v>
                </c:pt>
                <c:pt idx="1">
                  <c:v>7.9895578821626498E-2</c:v>
                </c:pt>
                <c:pt idx="2">
                  <c:v>6.0995765023656105E-2</c:v>
                </c:pt>
                <c:pt idx="3">
                  <c:v>5.886104448229941E-2</c:v>
                </c:pt>
                <c:pt idx="4">
                  <c:v>4.6685882511370007E-2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SWEETPEA, 
SKY SHOWCASE (8 NOV)</c:v>
                </c:pt>
                <c:pt idx="1">
                  <c:v>AFTER THE PARTY, 
CHANNEL 4 (27 NOV)</c:v>
                </c:pt>
                <c:pt idx="2">
                  <c:v>UNTIL I KILL YOU, 
ITV1 (6 NOV)</c:v>
                </c:pt>
                <c:pt idx="3">
                  <c:v>UNTIL I KILL YOU: THE REAL STORY, 
ITV1 (7 NOV)</c:v>
                </c:pt>
                <c:pt idx="4">
                  <c:v>GRAND DESIGNS, 
CHANNEL 4 (13 NOV)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0.97796425340828264</c:v>
                </c:pt>
                <c:pt idx="1">
                  <c:v>0.36299486084534199</c:v>
                </c:pt>
                <c:pt idx="2">
                  <c:v>0.17159056428587502</c:v>
                </c:pt>
                <c:pt idx="3">
                  <c:v>8.5019815306422469E-2</c:v>
                </c:pt>
                <c:pt idx="4">
                  <c:v>1.055076360300141E-2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SWEETPEA, 
SKY SHOWCASE (8 NOV)</c:v>
                </c:pt>
                <c:pt idx="1">
                  <c:v>AFTER THE PARTY, 
CHANNEL 4 (27 NOV)</c:v>
                </c:pt>
                <c:pt idx="2">
                  <c:v>UNTIL I KILL YOU, 
ITV1 (6 NOV)</c:v>
                </c:pt>
                <c:pt idx="3">
                  <c:v>UNTIL I KILL YOU: THE REAL STORY, 
ITV1 (7 NOV)</c:v>
                </c:pt>
                <c:pt idx="4">
                  <c:v>GRAND DESIGNS, 
CHANNEL 4 (13 NOV)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1.2778077419256426E-3</c:v>
                </c:pt>
                <c:pt idx="1">
                  <c:v>0.2039148402469087</c:v>
                </c:pt>
                <c:pt idx="2">
                  <c:v>0.2842020796355797</c:v>
                </c:pt>
                <c:pt idx="3">
                  <c:v>0.40662430394205451</c:v>
                </c:pt>
                <c:pt idx="4">
                  <c:v>0.74322552681294796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SWEETPEA, 
SKY SHOWCASE (8 NOV)</c:v>
                </c:pt>
                <c:pt idx="1">
                  <c:v>AFTER THE PARTY, 
CHANNEL 4 (27 NOV)</c:v>
                </c:pt>
                <c:pt idx="2">
                  <c:v>UNTIL I KILL YOU, 
ITV1 (6 NOV)</c:v>
                </c:pt>
                <c:pt idx="3">
                  <c:v>UNTIL I KILL YOU: THE REAL STORY, 
ITV1 (7 NOV)</c:v>
                </c:pt>
                <c:pt idx="4">
                  <c:v>GRAND DESIGNS, 
CHANNEL 4 (13 NOV)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2.0757930863493354E-2</c:v>
                </c:pt>
                <c:pt idx="1">
                  <c:v>0.43309029890774925</c:v>
                </c:pt>
                <c:pt idx="2">
                  <c:v>0.5442073560785452</c:v>
                </c:pt>
                <c:pt idx="3">
                  <c:v>0.50835588075152305</c:v>
                </c:pt>
                <c:pt idx="4">
                  <c:v>0.24622370958405063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November.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November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in a ball pit&#10;&#10;Description automatically generated">
            <a:extLst>
              <a:ext uri="{FF2B5EF4-FFF2-40B4-BE49-F238E27FC236}">
                <a16:creationId xmlns:a16="http://schemas.microsoft.com/office/drawing/2014/main" id="{8DF48D91-6404-21D0-0896-AB88A61D8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9" y="0"/>
            <a:ext cx="12094378" cy="642332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November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Smyths, “Two Magical Words”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tch The World According to Kaleb: On Tour | Prime Video">
            <a:extLst>
              <a:ext uri="{FF2B5EF4-FFF2-40B4-BE49-F238E27FC236}">
                <a16:creationId xmlns:a16="http://schemas.microsoft.com/office/drawing/2014/main" id="{F6319EC2-323D-B249-59C7-853F08A8D76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0" t="80" b="-80"/>
          <a:stretch/>
        </p:blipFill>
        <p:spPr bwMode="auto">
          <a:xfrm>
            <a:off x="6007894" y="-204"/>
            <a:ext cx="6184106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Cross (14 November)</a:t>
            </a:r>
            <a:br>
              <a:rPr lang="en-GB" dirty="0"/>
            </a:br>
            <a:r>
              <a:rPr lang="en-GB" dirty="0"/>
              <a:t>1.72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Black Adam (20</a:t>
            </a:r>
            <a:r>
              <a:rPr lang="en-US" b="1" dirty="0">
                <a:solidFill>
                  <a:schemeClr val="tx2"/>
                </a:solidFill>
              </a:rPr>
              <a:t>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UEFA Champions League (5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Paris Has Fallen (5 November)</a:t>
            </a:r>
            <a:br>
              <a:rPr lang="en-GB" dirty="0"/>
            </a:br>
            <a:r>
              <a:rPr lang="en-GB" dirty="0"/>
              <a:t>0.45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World According to Kaleb: On Tour (29 November)</a:t>
            </a:r>
            <a:br>
              <a:rPr lang="en-GB" dirty="0"/>
            </a:br>
            <a:r>
              <a:rPr lang="en-GB" dirty="0"/>
              <a:t>0.23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November 2024,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World According to Kaleb: On Tour”, Amazon Prime Video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2328928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November 2024,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2.21m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1.16m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1.21m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8.51m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1.10m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506366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November 2024,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1.25m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5.46m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2.83m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1.00m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1.32m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29CBF9-B091-F598-7902-3FE7648E8E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472" b="1472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new to linear TV advertisers in November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1614207"/>
            <a:ext cx="4181542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Schuh</a:t>
            </a:r>
            <a:br>
              <a:rPr lang="en-GB" sz="1800" dirty="0"/>
            </a:br>
            <a:r>
              <a:rPr lang="en-GB" sz="1800" dirty="0"/>
              <a:t>Footwear retailer, Schuh return to TV after more than a decade with their ‘Same, But Different’ campaign.  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Isle of Raasay</a:t>
            </a:r>
            <a:br>
              <a:rPr lang="en-GB" sz="1800" dirty="0"/>
            </a:br>
            <a:r>
              <a:rPr lang="en-GB" sz="1800" dirty="0"/>
              <a:t>Hebridean Distillers, Isle of Raasay, launched its first ever TV campaign.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Multibank</a:t>
            </a:r>
            <a:br>
              <a:rPr lang="en-GB" sz="1800" dirty="0"/>
            </a:br>
            <a:r>
              <a:rPr lang="en-GB" sz="1800" dirty="0"/>
              <a:t>Produced by Sky Creative, Multibank debut their TV campaign starring Peter Capaldi.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Schuh, “Same, but different”</a:t>
            </a: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November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November 2024,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5383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54.2bn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2h 22m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34m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52.5bn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41m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47m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20.7bn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2h 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19m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3.9bn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23.3bn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34m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42m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29.2bn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48m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51m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3.9bn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27m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people in matching outfits posing for a photo&#10;&#10;Description automatically generated">
            <a:extLst>
              <a:ext uri="{FF2B5EF4-FFF2-40B4-BE49-F238E27FC236}">
                <a16:creationId xmlns:a16="http://schemas.microsoft.com/office/drawing/2014/main" id="{F96AB4C5-600D-8109-4156-14A104BA503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6009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November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82071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17 November, ITV1 aired the first episode of </a:t>
            </a:r>
            <a:r>
              <a:rPr lang="en-US" b="1" dirty="0">
                <a:solidFill>
                  <a:schemeClr val="accent1"/>
                </a:solidFill>
              </a:rPr>
              <a:t>I'm a Celebrity... Get Me Out of Here!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to an average audience of </a:t>
            </a:r>
            <a:r>
              <a:rPr lang="en-GB" b="1" dirty="0">
                <a:solidFill>
                  <a:schemeClr val="accent1"/>
                </a:solidFill>
              </a:rPr>
              <a:t>10.09m.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26 November, Channel 4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British Bake Off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final 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6.75m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14 November, Channel 5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2.42m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7 November, Sky Showcase aired new series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Day of the Jackal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1.62m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November 2024, individuals. Average audience figures, TV set and devices viewing 1-7 days (includes pre-broadcast figures, if applicable).</a:t>
            </a:r>
          </a:p>
        </p:txBody>
      </p:sp>
      <p:pic>
        <p:nvPicPr>
          <p:cNvPr id="18" name="Picture Placeholder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24BA3C-3209-24FC-F6FC-BE4AC273A89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380" r="24475" b="380"/>
          <a:stretch/>
        </p:blipFill>
        <p:spPr>
          <a:xfrm>
            <a:off x="3330340" y="1428750"/>
            <a:ext cx="2680405" cy="2106774"/>
          </a:xfrm>
        </p:spPr>
      </p:pic>
      <p:pic>
        <p:nvPicPr>
          <p:cNvPr id="23" name="Picture Placeholder 22" descr="A person and person looking at each other&#10;&#10;Description automatically generated">
            <a:extLst>
              <a:ext uri="{FF2B5EF4-FFF2-40B4-BE49-F238E27FC236}">
                <a16:creationId xmlns:a16="http://schemas.microsoft.com/office/drawing/2014/main" id="{A41D735A-1CD4-A982-FB60-594BBF7C6F2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/>
      </p:pic>
      <p:pic>
        <p:nvPicPr>
          <p:cNvPr id="21" name="Picture 2" descr="Episode 1">
            <a:extLst>
              <a:ext uri="{FF2B5EF4-FFF2-40B4-BE49-F238E27FC236}">
                <a16:creationId xmlns:a16="http://schemas.microsoft.com/office/drawing/2014/main" id="{27921F0C-964E-54F3-C61C-12F81BA97944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men sitting on a stump in a forest&#10;&#10;Description automatically generated">
            <a:extLst>
              <a:ext uri="{FF2B5EF4-FFF2-40B4-BE49-F238E27FC236}">
                <a16:creationId xmlns:a16="http://schemas.microsoft.com/office/drawing/2014/main" id="{F1242789-F80D-DFDD-6048-C07F24AFBD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r="1533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I'm a Celebrity... Get Me Out of Here! </a:t>
            </a:r>
            <a:r>
              <a:rPr lang="en-GB" b="1" dirty="0">
                <a:solidFill>
                  <a:schemeClr val="accent1"/>
                </a:solidFill>
              </a:rPr>
              <a:t>(17 November)</a:t>
            </a:r>
            <a:br>
              <a:rPr lang="en-GB" b="1" dirty="0"/>
            </a:br>
            <a:r>
              <a:rPr lang="en-GB" dirty="0"/>
              <a:t>10.09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Until I Kill You (3 November)</a:t>
            </a:r>
            <a:br>
              <a:rPr lang="en-GB" dirty="0"/>
            </a:br>
            <a:r>
              <a:rPr lang="en-GB" dirty="0"/>
              <a:t>5.79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(18 November)</a:t>
            </a:r>
            <a:br>
              <a:rPr lang="en-GB" dirty="0"/>
            </a:br>
            <a:r>
              <a:rPr lang="en-GB" dirty="0"/>
              <a:t>4.69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Emmerdale (28 November)</a:t>
            </a:r>
            <a:br>
              <a:rPr lang="en-GB" dirty="0"/>
            </a:br>
            <a:r>
              <a:rPr lang="en-GB" dirty="0"/>
              <a:t>4.10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UEFA Nations League: England v Republic of Ireland (17 November)</a:t>
            </a:r>
            <a:br>
              <a:rPr lang="en-GB" dirty="0"/>
            </a:br>
            <a:r>
              <a:rPr lang="en-GB" dirty="0"/>
              <a:t>4.00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November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“I’m a Celebrity…Get Me Out of Here!”,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11FE6B-A51D-CA52-51FD-77C13D4416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80" r="22656" b="-80"/>
          <a:stretch/>
        </p:blipFill>
        <p:spPr>
          <a:xfrm>
            <a:off x="6007894" y="-9729"/>
            <a:ext cx="6184106" cy="59483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33607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Great British Bake Off (26 November)</a:t>
            </a:r>
            <a:br>
              <a:rPr lang="en-GB" b="1" dirty="0"/>
            </a:br>
            <a:r>
              <a:rPr lang="en-GB" dirty="0"/>
              <a:t>6.75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(1 November)</a:t>
            </a:r>
            <a:br>
              <a:rPr lang="en-GB" b="1" dirty="0"/>
            </a:br>
            <a:r>
              <a:rPr lang="en-GB" dirty="0"/>
              <a:t>3.29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24 Hours in Police Custody </a:t>
            </a:r>
            <a:r>
              <a:rPr lang="en-GB" b="1" dirty="0">
                <a:solidFill>
                  <a:schemeClr val="tx2"/>
                </a:solidFill>
              </a:rPr>
              <a:t>(25 November)</a:t>
            </a:r>
            <a:br>
              <a:rPr lang="en-GB" b="1" dirty="0"/>
            </a:br>
            <a:r>
              <a:rPr lang="en-GB" dirty="0"/>
              <a:t>2.59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Taskmaster (14 November)</a:t>
            </a:r>
            <a:br>
              <a:rPr lang="en-GB" dirty="0"/>
            </a:br>
            <a:r>
              <a:rPr lang="en-GB" dirty="0"/>
              <a:t>1.80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Location, Location, Location (6 November)</a:t>
            </a:r>
            <a:br>
              <a:rPr lang="en-GB" dirty="0"/>
            </a:br>
            <a:r>
              <a:rPr lang="en-GB" dirty="0"/>
              <a:t>1.77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November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Great British Bake Off”,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My5 - Ellis - Season 1 - Episode 1 / Episode 1">
            <a:extLst>
              <a:ext uri="{FF2B5EF4-FFF2-40B4-BE49-F238E27FC236}">
                <a16:creationId xmlns:a16="http://schemas.microsoft.com/office/drawing/2014/main" id="{8401BF52-5DDD-3DD4-1402-79DA7434C32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7" t="-164" r="1761" b="16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Ellis (14 November)</a:t>
            </a:r>
            <a:br>
              <a:rPr lang="en-GB" dirty="0"/>
            </a:br>
            <a:r>
              <a:rPr lang="en-GB" dirty="0"/>
              <a:t>2.42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</a:t>
            </a:r>
            <a:r>
              <a:rPr lang="en-GB" b="1" dirty="0" err="1">
                <a:solidFill>
                  <a:schemeClr val="tx2"/>
                </a:solidFill>
              </a:rPr>
              <a:t>Hardacres</a:t>
            </a:r>
            <a:r>
              <a:rPr lang="en-GB" b="1" dirty="0">
                <a:solidFill>
                  <a:schemeClr val="tx2"/>
                </a:solidFill>
              </a:rPr>
              <a:t> (11</a:t>
            </a:r>
            <a:r>
              <a:rPr lang="en-US" b="1" dirty="0">
                <a:solidFill>
                  <a:schemeClr val="tx2"/>
                </a:solidFill>
              </a:rPr>
              <a:t>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2.40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Peter Kay Live: Comedy Genius</a:t>
            </a:r>
            <a:r>
              <a:rPr lang="en-GB" b="1" dirty="0">
                <a:solidFill>
                  <a:schemeClr val="tx2"/>
                </a:solidFill>
              </a:rPr>
              <a:t> (22 November)</a:t>
            </a:r>
            <a:br>
              <a:rPr lang="en-GB" dirty="0"/>
            </a:br>
            <a:r>
              <a:rPr lang="en-GB" dirty="0"/>
              <a:t>1.52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Cause of Death (27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Police Interceptors (18 November)</a:t>
            </a:r>
            <a:br>
              <a:rPr lang="en-GB" dirty="0"/>
            </a:br>
            <a:r>
              <a:rPr lang="en-GB" dirty="0"/>
              <a:t>1.22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November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“Ellis”,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holding a shopping basket in a store&#10;&#10;Description automatically generated">
            <a:extLst>
              <a:ext uri="{FF2B5EF4-FFF2-40B4-BE49-F238E27FC236}">
                <a16:creationId xmlns:a16="http://schemas.microsoft.com/office/drawing/2014/main" id="{36FA4412-798A-423A-14F8-A7B5B49ABA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Married at First Sight UK, E4 (11 November)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2.57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Day of the Jackal, Sky Atlantic (7 November)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1.62 million viewers</a:t>
            </a:r>
          </a:p>
          <a:p>
            <a:pPr marL="285750" indent="-285750">
              <a:buFontTx/>
              <a:buChar char="-"/>
            </a:pPr>
            <a:r>
              <a:rPr lang="en-GB" b="1" dirty="0" err="1">
                <a:solidFill>
                  <a:schemeClr val="tx2"/>
                </a:solidFill>
              </a:rPr>
              <a:t>Sweetpea</a:t>
            </a:r>
            <a:r>
              <a:rPr lang="en-GB" b="1" dirty="0">
                <a:solidFill>
                  <a:schemeClr val="tx2"/>
                </a:solidFill>
              </a:rPr>
              <a:t>, Sky Showcase (14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1.37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Big Brother, ITV2 (6 November)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1.28</a:t>
            </a:r>
            <a:r>
              <a:rPr lang="en-GB" dirty="0"/>
              <a:t>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Our Farm Next Door: Amanda, Clive and Kids, More4 (4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0.86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November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en-GB" dirty="0" err="1">
                <a:solidFill>
                  <a:schemeClr val="bg1"/>
                </a:solidFill>
              </a:rPr>
              <a:t>Sweetpea</a:t>
            </a:r>
            <a:r>
              <a:rPr lang="en-GB" dirty="0">
                <a:solidFill>
                  <a:schemeClr val="bg1"/>
                </a:solidFill>
              </a:rPr>
              <a:t>”, Sky Showcase</a:t>
            </a: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tch A Man on the Inside | Netflix Official Site">
            <a:extLst>
              <a:ext uri="{FF2B5EF4-FFF2-40B4-BE49-F238E27FC236}">
                <a16:creationId xmlns:a16="http://schemas.microsoft.com/office/drawing/2014/main" id="{C419D526-EB92-55E2-4FD3-3F863956512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 Man on the Inside (21 November)</a:t>
            </a:r>
            <a:br>
              <a:rPr lang="en-GB" dirty="0"/>
            </a:br>
            <a:r>
              <a:rPr lang="en-GB" dirty="0"/>
              <a:t>1.63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Spellbound (22</a:t>
            </a:r>
            <a:r>
              <a:rPr lang="en-US" b="1" dirty="0">
                <a:solidFill>
                  <a:schemeClr val="tx2"/>
                </a:solidFill>
              </a:rPr>
              <a:t>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1.14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Our Little Secret (27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JOY: The Birth of IVF (22 November)</a:t>
            </a:r>
            <a:br>
              <a:rPr lang="en-GB" dirty="0"/>
            </a:br>
            <a:r>
              <a:rPr lang="en-GB" dirty="0"/>
              <a:t>0.92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Cobra Kai (15 November)</a:t>
            </a:r>
            <a:br>
              <a:rPr lang="en-GB" dirty="0"/>
            </a:br>
            <a:r>
              <a:rPr lang="en-GB" dirty="0"/>
              <a:t>0.90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November 2024,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“A Man on the Inside”,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An Almost Christmas Story | On Disney+">
            <a:extLst>
              <a:ext uri="{FF2B5EF4-FFF2-40B4-BE49-F238E27FC236}">
                <a16:creationId xmlns:a16="http://schemas.microsoft.com/office/drawing/2014/main" id="{0A321EFC-6052-0D82-2F90-666A9E7C7AC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r="110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Deadpool and Wolverine (12 November)</a:t>
            </a:r>
            <a:br>
              <a:rPr lang="en-GB" dirty="0"/>
            </a:br>
            <a:r>
              <a:rPr lang="en-GB" dirty="0"/>
              <a:t>1.94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Agatha All Along (31</a:t>
            </a:r>
            <a:r>
              <a:rPr lang="en-US" b="1" dirty="0">
                <a:solidFill>
                  <a:schemeClr val="tx2"/>
                </a:solidFill>
              </a:rPr>
              <a:t> October)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0.66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Grey's Anatomy (14 November)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9-1-1 (7 November)</a:t>
            </a:r>
            <a:br>
              <a:rPr lang="en-GB" dirty="0"/>
            </a:br>
            <a:r>
              <a:rPr lang="en-GB" dirty="0"/>
              <a:t>0.52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An Almost Christmas Story (15 November)</a:t>
            </a:r>
            <a:br>
              <a:rPr lang="en-GB" dirty="0"/>
            </a:br>
            <a:r>
              <a:rPr lang="en-GB" dirty="0"/>
              <a:t>0.42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November 2024,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“An Almost Christmas Story”, Disney+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1221</Words>
  <Application>Microsoft Office PowerPoint</Application>
  <PresentationFormat>Widescreen</PresentationFormat>
  <Paragraphs>154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November linear TV facts &amp; figures</vt:lpstr>
      <vt:lpstr>Some notable TV moments in November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Disney+ programmes</vt:lpstr>
      <vt:lpstr>Top 5 Amazon Prime Video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November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Nailah Uddin</cp:lastModifiedBy>
  <cp:revision>3624</cp:revision>
  <dcterms:created xsi:type="dcterms:W3CDTF">2017-11-21T15:01:39Z</dcterms:created>
  <dcterms:modified xsi:type="dcterms:W3CDTF">2024-12-11T12:43:18Z</dcterms:modified>
</cp:coreProperties>
</file>