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04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Sight 
Australia, E4 
(8 Apr)</c:v>
                </c:pt>
                <c:pt idx="1">
                  <c:v>Celebrity Big Brother, 
ITV1
(13 Apr)</c:v>
                </c:pt>
                <c:pt idx="2">
                  <c:v>Man Utd v Man City, 
Sky Sports Main Event
(6 Apr)</c:v>
                </c:pt>
                <c:pt idx="3">
                  <c:v>The White Lotus, 
Sky Atlantic
(6 Apr)</c:v>
                </c:pt>
                <c:pt idx="4">
                  <c:v>Tempting Fortune, 
Channel 4
(7 Apr)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0.877</c:v>
                </c:pt>
                <c:pt idx="1">
                  <c:v>0.92400000000000004</c:v>
                </c:pt>
                <c:pt idx="2">
                  <c:v>0.95199999999999996</c:v>
                </c:pt>
                <c:pt idx="3">
                  <c:v>0.96</c:v>
                </c:pt>
                <c:pt idx="4">
                  <c:v>0.96299999999999997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Sight 
Australia, E4 
(8 Apr)</c:v>
                </c:pt>
                <c:pt idx="1">
                  <c:v>Celebrity Big Brother, 
ITV1
(13 Apr)</c:v>
                </c:pt>
                <c:pt idx="2">
                  <c:v>Man Utd v Man City, 
Sky Sports Main Event
(6 Apr)</c:v>
                </c:pt>
                <c:pt idx="3">
                  <c:v>The White Lotus, 
Sky Atlantic
(6 Apr)</c:v>
                </c:pt>
                <c:pt idx="4">
                  <c:v>Tempting Fortune, 
Channel 4
(7 Apr)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0.123</c:v>
                </c:pt>
                <c:pt idx="1">
                  <c:v>7.5999999999999998E-2</c:v>
                </c:pt>
                <c:pt idx="2">
                  <c:v>4.8000000000000001E-2</c:v>
                </c:pt>
                <c:pt idx="3">
                  <c:v>0.04</c:v>
                </c:pt>
                <c:pt idx="4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</a:t>
                </a:r>
                <a:r>
                  <a:rPr lang="en-GB" b="1" baseline="0" dirty="0">
                    <a:solidFill>
                      <a:schemeClr val="tx1"/>
                    </a:solidFill>
                  </a:rPr>
                  <a:t> viewing</a:t>
                </a:r>
                <a:endParaRPr lang="en-GB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61903910755685E-2"/>
          <c:y val="0.25513316413981402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Bergerac, 
U&amp;Drama
(3 Apr)</c:v>
                </c:pt>
                <c:pt idx="1">
                  <c:v>The Marlow Murder Club, 
U&amp;Drama 
(2 Apr)</c:v>
                </c:pt>
                <c:pt idx="2">
                  <c:v>Grace, 
ITV1 
(27 Apr)</c:v>
                </c:pt>
                <c:pt idx="3">
                  <c:v>Bradley &amp; Barney Walsh: Breaking Dad, 
ITV1 (29 Apr)</c:v>
                </c:pt>
                <c:pt idx="4">
                  <c:v>The Real Ruth Ellis, 
ITV1 
(2 Apr)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0.69299999999999995</c:v>
                </c:pt>
                <c:pt idx="1">
                  <c:v>0.377</c:v>
                </c:pt>
                <c:pt idx="2">
                  <c:v>0.247</c:v>
                </c:pt>
                <c:pt idx="3">
                  <c:v>0.17399999999999999</c:v>
                </c:pt>
                <c:pt idx="4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Bergerac, 
U&amp;Drama
(3 Apr)</c:v>
                </c:pt>
                <c:pt idx="1">
                  <c:v>The Marlow Murder Club, 
U&amp;Drama 
(2 Apr)</c:v>
                </c:pt>
                <c:pt idx="2">
                  <c:v>Grace, 
ITV1 
(27 Apr)</c:v>
                </c:pt>
                <c:pt idx="3">
                  <c:v>Bradley &amp; Barney Walsh: Breaking Dad, 
ITV1 (29 Apr)</c:v>
                </c:pt>
                <c:pt idx="4">
                  <c:v>The Real Ruth Ellis, 
ITV1 
(2 Apr)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0.124</c:v>
                </c:pt>
                <c:pt idx="1">
                  <c:v>0.27600000000000002</c:v>
                </c:pt>
                <c:pt idx="2">
                  <c:v>0.35699999999999998</c:v>
                </c:pt>
                <c:pt idx="3">
                  <c:v>0.48</c:v>
                </c:pt>
                <c:pt idx="4">
                  <c:v>0.53700000000000003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Bergerac, 
U&amp;Drama
(3 Apr)</c:v>
                </c:pt>
                <c:pt idx="1">
                  <c:v>The Marlow Murder Club, 
U&amp;Drama 
(2 Apr)</c:v>
                </c:pt>
                <c:pt idx="2">
                  <c:v>Grace, 
ITV1 
(27 Apr)</c:v>
                </c:pt>
                <c:pt idx="3">
                  <c:v>Bradley &amp; Barney Walsh: Breaking Dad, 
ITV1 (29 Apr)</c:v>
                </c:pt>
                <c:pt idx="4">
                  <c:v>The Real Ruth Ellis, 
ITV1 
(2 Apr)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0.183</c:v>
                </c:pt>
                <c:pt idx="1">
                  <c:v>0.34699999999999998</c:v>
                </c:pt>
                <c:pt idx="2">
                  <c:v>0.39600000000000002</c:v>
                </c:pt>
                <c:pt idx="3">
                  <c:v>0.34599999999999997</c:v>
                </c:pt>
                <c:pt idx="4">
                  <c:v>0.38800000000000001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330" b="1" i="0" u="none" strike="noStrike" kern="1200" baseline="0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dirty="0"/>
              <a:t>New to TV advertisers in April.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April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12/05/2025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Birrificio Angelo Poretti punta sul mercato UK con la piattaforma di brand  'Welcome to the Lake'">
            <a:extLst>
              <a:ext uri="{FF2B5EF4-FFF2-40B4-BE49-F238E27FC236}">
                <a16:creationId xmlns:a16="http://schemas.microsoft.com/office/drawing/2014/main" id="{11B696A0-CE4F-8480-9EFB-508420AD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853"/>
            <a:ext cx="12191999" cy="68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EC90E1-974C-D93D-15B5-B2B4440D1E7D}"/>
              </a:ext>
            </a:extLst>
          </p:cNvPr>
          <p:cNvSpPr/>
          <p:nvPr/>
        </p:nvSpPr>
        <p:spPr>
          <a:xfrm>
            <a:off x="1" y="0"/>
            <a:ext cx="11153774" cy="6858000"/>
          </a:xfrm>
          <a:prstGeom prst="rect">
            <a:avLst/>
          </a:prstGeom>
          <a:gradFill flip="none" rotWithShape="1">
            <a:gsLst>
              <a:gs pos="16000">
                <a:srgbClr val="000000">
                  <a:alpha val="37000"/>
                </a:srgbClr>
              </a:gs>
              <a:gs pos="43000">
                <a:schemeClr val="bg1">
                  <a:lumMod val="22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April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solidFill>
                  <a:srgbClr val="FFFFFF"/>
                </a:solidFill>
                <a:effectLst/>
                <a:latin typeface="+mj-lt"/>
              </a:rPr>
              <a:t>Poretti, “Welcome To The Lake”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5E7A09A-6CD9-85BF-DAA9-E4B1C63372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41125" t="297" r="672" b="163"/>
          <a:stretch/>
        </p:blipFill>
        <p:spPr>
          <a:xfrm>
            <a:off x="6007894" y="-9729"/>
            <a:ext cx="6184106" cy="5948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Stolen Girl (16 April)</a:t>
            </a:r>
            <a:br>
              <a:rPr lang="en-GB" dirty="0"/>
            </a:br>
            <a:r>
              <a:rPr lang="en-GB" dirty="0"/>
              <a:t>1.00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Star Wars: Andor (23</a:t>
            </a:r>
            <a:r>
              <a:rPr lang="en-US" b="1" dirty="0">
                <a:solidFill>
                  <a:schemeClr val="tx2"/>
                </a:solidFill>
              </a:rPr>
              <a:t>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0.91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High Potential (3 April)</a:t>
            </a:r>
            <a:br>
              <a:rPr lang="en-GB" dirty="0"/>
            </a:br>
            <a:r>
              <a:rPr lang="en-GB" dirty="0"/>
              <a:t>0.73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Good American Family (9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0.57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Daredevil: Born Again (16 April)</a:t>
            </a:r>
            <a:br>
              <a:rPr lang="en-GB" dirty="0"/>
            </a:br>
            <a:r>
              <a:rPr lang="en-GB" dirty="0"/>
              <a:t>0.53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The Stolen Girl, Disney+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107659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1.62m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1.23m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1.06m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1.16m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2.21m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DB5A36-5110-31EE-2D63-10F3EFBF71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Barb, April 2025, individuals. Average audience figures, TV set and devices viewing up to 7 days post-broadcast. Based on programmes with 1 million+ total TV viewers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607263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1.68m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4.89m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2.64m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1.48m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1.27m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DE9479-1D1D-CC84-528B-22B7FF8CF9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Barb, April 2025, individuals. Average audience figures, TV set and devices viewing up to 7 days post-broadcast. Based on programmes with 1 million+ total TV viewers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helf with many boxes of butter&#10;&#10;AI-generated content may be incorrect.">
            <a:extLst>
              <a:ext uri="{FF2B5EF4-FFF2-40B4-BE49-F238E27FC236}">
                <a16:creationId xmlns:a16="http://schemas.microsoft.com/office/drawing/2014/main" id="{2F50F73E-0C3B-6766-958A-DDA40FE400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 r="2183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new to linear TV advertisers in April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1614207"/>
            <a:ext cx="4181542" cy="4055708"/>
          </a:xfrm>
        </p:spPr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All Things Butter</a:t>
            </a:r>
            <a:br>
              <a:rPr lang="en-GB" sz="1800" dirty="0"/>
            </a:br>
            <a:r>
              <a:rPr lang="en-US" sz="1800" dirty="0"/>
              <a:t>100% real butter brand, All Things Butter, launched its debut TV advert with help from ITV </a:t>
            </a:r>
            <a:r>
              <a:rPr lang="en-US" sz="1800" dirty="0" err="1"/>
              <a:t>AdVentures</a:t>
            </a:r>
            <a:r>
              <a:rPr lang="en-US" sz="1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chemeClr val="tx2"/>
                </a:solidFill>
              </a:rPr>
              <a:t>Saily</a:t>
            </a:r>
            <a:br>
              <a:rPr lang="en-GB" sz="1800" dirty="0"/>
            </a:br>
            <a:r>
              <a:rPr lang="en-GB" sz="1800" dirty="0" err="1"/>
              <a:t>eSim</a:t>
            </a:r>
            <a:r>
              <a:rPr lang="en-GB" sz="1800" dirty="0"/>
              <a:t> brand, Saily, </a:t>
            </a:r>
            <a:r>
              <a:rPr lang="en-US" sz="1800" dirty="0"/>
              <a:t>launched its first ever TV ad highlighting the convenience of staying connected while traveling.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Folly farm</a:t>
            </a:r>
            <a:br>
              <a:rPr lang="en-GB" sz="1800" dirty="0"/>
            </a:br>
            <a:r>
              <a:rPr lang="en-US" sz="1800" dirty="0"/>
              <a:t>Adventure park and zoo, Folly Farm, launched its first TV ad on Sky &amp; Now TV showcasing its attraction and holiday park.</a:t>
            </a:r>
          </a:p>
          <a:p>
            <a:endParaRPr lang="en-GB" sz="180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All Things Butter</a:t>
            </a: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April linear TV facts &amp; figures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052029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74.5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48.7bn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2h 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25m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77.5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47.1bn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22m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36m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17.4bn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48m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2.8bn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21.1bn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17m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32m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GB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26.1bn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26m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40m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3.0bn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1h 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4A051-6A1F-DE19-CB55-657BB59F63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Barb, April 2025, industry standard TV viewing in-home on a TV set. Reach 3min+. 30” equivalent impacts.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April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82071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13 April, ITV1 aired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Celebrity B</a:t>
            </a:r>
            <a:r>
              <a:rPr lang="en-GB" b="1" dirty="0">
                <a:solidFill>
                  <a:schemeClr val="accent1"/>
                </a:solidFill>
              </a:rPr>
              <a:t>ig Brother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 TV set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2.04m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a device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18 April, Channel 4 aired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Gogglebox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3.16m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22 April, Channel 5 aired new drama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Feud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2.86m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6 April, Sky Sports Main Event hosted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Utd v Man City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TV set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1.17m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a device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428591" y="5986101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00" dirty="0"/>
          </a:p>
        </p:txBody>
      </p:sp>
      <p:pic>
        <p:nvPicPr>
          <p:cNvPr id="1026" name="Picture 2" descr="Celebrity Big Brother - ITV1 West Country +1 | TV Guide">
            <a:extLst>
              <a:ext uri="{FF2B5EF4-FFF2-40B4-BE49-F238E27FC236}">
                <a16:creationId xmlns:a16="http://schemas.microsoft.com/office/drawing/2014/main" id="{B4243150-2682-47F8-065B-16182D5035B4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ries 25 Episode 1">
            <a:extLst>
              <a:ext uri="{FF2B5EF4-FFF2-40B4-BE49-F238E27FC236}">
                <a16:creationId xmlns:a16="http://schemas.microsoft.com/office/drawing/2014/main" id="{495AA9F9-EBA0-F3CD-7B4E-C5B09F7DCFDC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r="1419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 - The Feud - Season 1 - Episode 4 / Episode 4">
            <a:extLst>
              <a:ext uri="{FF2B5EF4-FFF2-40B4-BE49-F238E27FC236}">
                <a16:creationId xmlns:a16="http://schemas.microsoft.com/office/drawing/2014/main" id="{FEE54FBC-A870-D217-AA6A-F69FC247F5EA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ky Sports to show 215 Premier League games a season from 2025/26 | Football  News | Sky Sports">
            <a:extLst>
              <a:ext uri="{FF2B5EF4-FFF2-40B4-BE49-F238E27FC236}">
                <a16:creationId xmlns:a16="http://schemas.microsoft.com/office/drawing/2014/main" id="{8339CF3A-1A84-F2D7-1783-0C36F7C02CC8}"/>
              </a:ext>
            </a:extLst>
          </p:cNvPr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02F7FDB-C74E-BB58-5D46-655C4CC9E016}"/>
              </a:ext>
            </a:extLst>
          </p:cNvPr>
          <p:cNvSpPr txBox="1">
            <a:spLocks/>
          </p:cNvSpPr>
          <p:nvPr/>
        </p:nvSpPr>
        <p:spPr>
          <a:xfrm>
            <a:off x="377757" y="536511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April 2025, individuals. Average audience figures, TV set and devices viewing 1-7 days (includes pre-broadcast figures, 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itain's Got Talent start date, time, channel and judges revealed as 2025  series begins - Heart">
            <a:extLst>
              <a:ext uri="{FF2B5EF4-FFF2-40B4-BE49-F238E27FC236}">
                <a16:creationId xmlns:a16="http://schemas.microsoft.com/office/drawing/2014/main" id="{841D29C7-8EDE-0A14-2353-E87FD48CBFF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9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Britain’s Got Talent (12 April)</a:t>
            </a:r>
            <a:br>
              <a:rPr lang="en-GB" dirty="0"/>
            </a:br>
            <a:r>
              <a:rPr lang="en-GB" dirty="0"/>
              <a:t>5.24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Grace </a:t>
            </a:r>
            <a:r>
              <a:rPr lang="en-GB" b="1" dirty="0">
                <a:solidFill>
                  <a:schemeClr val="accent1"/>
                </a:solidFill>
              </a:rPr>
              <a:t>(20 April)</a:t>
            </a:r>
            <a:br>
              <a:rPr lang="en-GB" b="1" dirty="0"/>
            </a:br>
            <a:r>
              <a:rPr lang="en-GB" dirty="0"/>
              <a:t>5.13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1% Club (12 April)</a:t>
            </a:r>
            <a:br>
              <a:rPr lang="en-GB" dirty="0"/>
            </a:br>
            <a:r>
              <a:rPr lang="en-GB" dirty="0"/>
              <a:t>4.76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Coronation Street (14 April)</a:t>
            </a:r>
            <a:br>
              <a:rPr lang="en-GB" dirty="0"/>
            </a:br>
            <a:r>
              <a:rPr lang="en-GB" dirty="0"/>
              <a:t>4.45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Emmerdale (1 April)</a:t>
            </a:r>
            <a:br>
              <a:rPr lang="en-GB" dirty="0"/>
            </a:br>
            <a:r>
              <a:rPr lang="en-GB" dirty="0"/>
              <a:t>4.00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Britain’s Got Talent,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FE618D-4143-54F7-D9BE-9C4D95FEFC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7396" t="-164" r="14132" b="164"/>
          <a:stretch/>
        </p:blipFill>
        <p:spPr>
          <a:xfrm>
            <a:off x="6007894" y="-9729"/>
            <a:ext cx="6184106" cy="5948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533607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Gogglebox (18 April)</a:t>
            </a:r>
            <a:br>
              <a:rPr lang="en-GB" b="1" dirty="0"/>
            </a:br>
            <a:r>
              <a:rPr lang="en-GB" dirty="0"/>
              <a:t>3.16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Great Celebrity Bake Off for SU2C </a:t>
            </a:r>
            <a:r>
              <a:rPr lang="en-GB" b="1" dirty="0">
                <a:solidFill>
                  <a:schemeClr val="tx2"/>
                </a:solidFill>
              </a:rPr>
              <a:t>(6 April)</a:t>
            </a:r>
            <a:br>
              <a:rPr lang="en-GB" dirty="0"/>
            </a:br>
            <a:r>
              <a:rPr lang="en-GB" dirty="0"/>
              <a:t>2.14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Piano (13 April)</a:t>
            </a:r>
            <a:br>
              <a:rPr lang="en-GB" dirty="0"/>
            </a:br>
            <a:r>
              <a:rPr lang="en-GB" dirty="0"/>
              <a:t>2.13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Grand Designs </a:t>
            </a:r>
            <a:r>
              <a:rPr lang="en-GB" b="1" dirty="0">
                <a:solidFill>
                  <a:schemeClr val="tx2"/>
                </a:solidFill>
              </a:rPr>
              <a:t>(2 April)</a:t>
            </a:r>
            <a:br>
              <a:rPr lang="en-GB" b="1" dirty="0"/>
            </a:br>
            <a:r>
              <a:rPr lang="en-GB" dirty="0"/>
              <a:t>1.76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Our Welsh Chapel Dream </a:t>
            </a:r>
            <a:r>
              <a:rPr lang="en-GB" b="1" dirty="0">
                <a:solidFill>
                  <a:schemeClr val="tx2"/>
                </a:solidFill>
              </a:rPr>
              <a:t>(1 April)</a:t>
            </a:r>
            <a:br>
              <a:rPr lang="en-GB" b="1" dirty="0"/>
            </a:br>
            <a:r>
              <a:rPr lang="en-GB" dirty="0"/>
              <a:t>1.49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The Piano,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dame Blanc Mysteries confirms season 4 guest stars – including Corrie and  Our Girl actors | Radio Times">
            <a:extLst>
              <a:ext uri="{FF2B5EF4-FFF2-40B4-BE49-F238E27FC236}">
                <a16:creationId xmlns:a16="http://schemas.microsoft.com/office/drawing/2014/main" id="{DAFCE59D-30EB-1323-AE33-4F9DBBFA634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1531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Feud (22 April)</a:t>
            </a:r>
            <a:br>
              <a:rPr lang="en-GB" dirty="0"/>
            </a:br>
            <a:r>
              <a:rPr lang="en-GB" dirty="0"/>
              <a:t>2.86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Madame Blanc (24</a:t>
            </a:r>
            <a:r>
              <a:rPr lang="en-US" b="1" dirty="0">
                <a:solidFill>
                  <a:schemeClr val="tx2"/>
                </a:solidFill>
              </a:rPr>
              <a:t>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1.72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Police: Suspect No.1 (7 April)</a:t>
            </a:r>
            <a:br>
              <a:rPr lang="en-GB" dirty="0"/>
            </a:br>
            <a:r>
              <a:rPr lang="en-GB" dirty="0"/>
              <a:t>1.29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Forensics: Crash Scene Investigators (29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1.19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Motorway Cops: Catching Britain's Speeders</a:t>
            </a:r>
            <a:r>
              <a:rPr lang="en-GB" b="1" dirty="0">
                <a:solidFill>
                  <a:schemeClr val="tx2"/>
                </a:solidFill>
              </a:rPr>
              <a:t> (28 April)</a:t>
            </a:r>
            <a:br>
              <a:rPr lang="en-GB" dirty="0"/>
            </a:br>
            <a:r>
              <a:rPr lang="en-GB" dirty="0"/>
              <a:t>1.07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Madame Blanc</a:t>
            </a:r>
            <a:r>
              <a:rPr lang="en-GB" dirty="0">
                <a:solidFill>
                  <a:schemeClr val="bg1"/>
                </a:solidFill>
              </a:rPr>
              <a:t>,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Last of Us season 2 release schedule and how to watch | Metro News">
            <a:extLst>
              <a:ext uri="{FF2B5EF4-FFF2-40B4-BE49-F238E27FC236}">
                <a16:creationId xmlns:a16="http://schemas.microsoft.com/office/drawing/2014/main" id="{BF488A83-C6B6-4F26-AF99-FAE1506989E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r="153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Married at First Sight Australia</a:t>
            </a:r>
            <a:r>
              <a:rPr lang="en-GB" b="1" dirty="0">
                <a:solidFill>
                  <a:schemeClr val="tx2"/>
                </a:solidFill>
              </a:rPr>
              <a:t>, E4 (3 April)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1.93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Bergerac, U&amp;Drama (3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1.68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Marlow Murder Club, U&amp;Drama (2 April)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1.27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Last of Us, Sky Atlantic (20 April)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1.25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White Lotus, Sky Atlantic (6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1.06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The Last of Us, Sky Atlantic</a:t>
            </a: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lack Mirror' Season 7 Release Date and Trailer - Netflix Tudum">
            <a:extLst>
              <a:ext uri="{FF2B5EF4-FFF2-40B4-BE49-F238E27FC236}">
                <a16:creationId xmlns:a16="http://schemas.microsoft.com/office/drawing/2014/main" id="{49BF2CB2-E94C-249E-8ADF-E787CB8441F9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Paddington in Peru (8 April)</a:t>
            </a:r>
            <a:br>
              <a:rPr lang="en-GB" dirty="0"/>
            </a:br>
            <a:r>
              <a:rPr lang="en-GB" dirty="0"/>
              <a:t>2.42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Black Mirror (10</a:t>
            </a:r>
            <a:r>
              <a:rPr lang="en-US" b="1" dirty="0">
                <a:solidFill>
                  <a:schemeClr val="tx2"/>
                </a:solidFill>
              </a:rPr>
              <a:t>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2.33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Havoc (25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1.70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You (24 April)</a:t>
            </a:r>
            <a:br>
              <a:rPr lang="en-GB" dirty="0"/>
            </a:br>
            <a:r>
              <a:rPr lang="en-GB" dirty="0"/>
              <a:t>1.35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Bad Influence: The Dark Side of Kidfluencing </a:t>
            </a:r>
            <a:r>
              <a:rPr lang="en-GB" b="1" dirty="0">
                <a:solidFill>
                  <a:schemeClr val="tx2"/>
                </a:solidFill>
              </a:rPr>
              <a:t>(9 April)</a:t>
            </a:r>
            <a:br>
              <a:rPr lang="en-GB" dirty="0"/>
            </a:br>
            <a:r>
              <a:rPr lang="en-GB" dirty="0"/>
              <a:t>1.19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Black Mirror,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he Not Very Grand Tour (TV Series 2025– ) - IMDb">
            <a:extLst>
              <a:ext uri="{FF2B5EF4-FFF2-40B4-BE49-F238E27FC236}">
                <a16:creationId xmlns:a16="http://schemas.microsoft.com/office/drawing/2014/main" id="{9AB91F10-D1A8-993A-CF5B-B89DF0B863D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t="-105" r="2995" b="3626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tx2"/>
                </a:solidFill>
              </a:rPr>
              <a:t>UEFA Champions League: ARS v PSG </a:t>
            </a:r>
            <a:r>
              <a:rPr lang="en-GB" b="1" dirty="0">
                <a:solidFill>
                  <a:schemeClr val="tx2"/>
                </a:solidFill>
              </a:rPr>
              <a:t>(29</a:t>
            </a:r>
            <a:r>
              <a:rPr lang="en-US" b="1" dirty="0">
                <a:solidFill>
                  <a:schemeClr val="tx2"/>
                </a:solidFill>
              </a:rPr>
              <a:t>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1.37 million viewers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tx2"/>
                </a:solidFill>
              </a:rPr>
              <a:t>UEFA Champions League: ARS v RMA</a:t>
            </a:r>
            <a:r>
              <a:rPr lang="en-GB" b="1" dirty="0">
                <a:solidFill>
                  <a:schemeClr val="tx2"/>
                </a:solidFill>
              </a:rPr>
              <a:t> (8 April)</a:t>
            </a:r>
            <a:br>
              <a:rPr lang="en-GB" dirty="0"/>
            </a:br>
            <a:r>
              <a:rPr lang="en-GB" dirty="0"/>
              <a:t>1.08 million viewers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tx2"/>
                </a:solidFill>
              </a:rPr>
              <a:t>UEFA Champions League: AVL v PSG </a:t>
            </a:r>
            <a:r>
              <a:rPr lang="en-GB" b="1" dirty="0">
                <a:solidFill>
                  <a:schemeClr val="tx2"/>
                </a:solidFill>
              </a:rPr>
              <a:t>(15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0.88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G20 (10 April)</a:t>
            </a:r>
            <a:br>
              <a:rPr lang="en-GB" dirty="0"/>
            </a:br>
            <a:r>
              <a:rPr lang="en-GB" dirty="0"/>
              <a:t>0.86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Not Very Grand Tour</a:t>
            </a:r>
            <a:r>
              <a:rPr lang="en-GB" b="1" dirty="0">
                <a:solidFill>
                  <a:schemeClr val="tx2"/>
                </a:solidFill>
              </a:rPr>
              <a:t> (18 April)</a:t>
            </a:r>
            <a:br>
              <a:rPr lang="en-GB" dirty="0"/>
            </a:br>
            <a:r>
              <a:rPr lang="en-GB" dirty="0"/>
              <a:t>0.78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The Not Very6 Grand Tour, Amazon Prime Video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February_20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1218</Words>
  <Application>Microsoft Office PowerPoint</Application>
  <PresentationFormat>Widescreen</PresentationFormat>
  <Paragraphs>155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April linear TV facts &amp; figures</vt:lpstr>
      <vt:lpstr>Some notable TV moments in April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Amazon Prime Video programmes</vt:lpstr>
      <vt:lpstr>Top 5 Disney+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April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Monthly_TV_Report_February_2024</dc:title>
  <dc:creator>Kate Allinson</dc:creator>
  <cp:lastModifiedBy>Nailah Uddin</cp:lastModifiedBy>
  <cp:revision>3655</cp:revision>
  <dcterms:created xsi:type="dcterms:W3CDTF">2017-11-21T15:01:39Z</dcterms:created>
  <dcterms:modified xsi:type="dcterms:W3CDTF">2025-05-12T14:57:49Z</dcterms:modified>
</cp:coreProperties>
</file>