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6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3"/>
    <p:sldMasterId id="2147483960" r:id="rId4"/>
  </p:sldMasterIdLst>
  <p:notesMasterIdLst>
    <p:notesMasterId r:id="rId44"/>
  </p:notesMasterIdLst>
  <p:handoutMasterIdLst>
    <p:handoutMasterId r:id="rId45"/>
  </p:handoutMasterIdLst>
  <p:sldIdLst>
    <p:sldId id="2147376107" r:id="rId5"/>
    <p:sldId id="2147376108" r:id="rId6"/>
    <p:sldId id="2147376110" r:id="rId7"/>
    <p:sldId id="2147376111" r:id="rId8"/>
    <p:sldId id="2147376230" r:id="rId9"/>
    <p:sldId id="2147376236" r:id="rId10"/>
    <p:sldId id="2147376237" r:id="rId11"/>
    <p:sldId id="2147376345" r:id="rId12"/>
    <p:sldId id="2147376239" r:id="rId13"/>
    <p:sldId id="2147376344" r:id="rId14"/>
    <p:sldId id="2147376241" r:id="rId15"/>
    <p:sldId id="2147376242" r:id="rId16"/>
    <p:sldId id="2147376243" r:id="rId17"/>
    <p:sldId id="282" r:id="rId18"/>
    <p:sldId id="2147376244" r:id="rId19"/>
    <p:sldId id="2147376245" r:id="rId20"/>
    <p:sldId id="2147376346" r:id="rId21"/>
    <p:sldId id="2147376248" r:id="rId22"/>
    <p:sldId id="2147376249" r:id="rId23"/>
    <p:sldId id="2147376326" r:id="rId24"/>
    <p:sldId id="2147376327" r:id="rId25"/>
    <p:sldId id="2147376328" r:id="rId26"/>
    <p:sldId id="2147376329" r:id="rId27"/>
    <p:sldId id="2147376330" r:id="rId28"/>
    <p:sldId id="2147376331" r:id="rId29"/>
    <p:sldId id="2147376332" r:id="rId30"/>
    <p:sldId id="2147376333" r:id="rId31"/>
    <p:sldId id="2147376358" r:id="rId32"/>
    <p:sldId id="2147376335" r:id="rId33"/>
    <p:sldId id="2147376336" r:id="rId34"/>
    <p:sldId id="2147376265" r:id="rId35"/>
    <p:sldId id="2147376266" r:id="rId36"/>
    <p:sldId id="2147376337" r:id="rId37"/>
    <p:sldId id="2147376338" r:id="rId38"/>
    <p:sldId id="2147376339" r:id="rId39"/>
    <p:sldId id="2147376340" r:id="rId40"/>
    <p:sldId id="2147376341" r:id="rId41"/>
    <p:sldId id="2147376342" r:id="rId42"/>
    <p:sldId id="2147376343" r:id="rId43"/>
  </p:sldIdLst>
  <p:sldSz cx="12192000" cy="6858000"/>
  <p:notesSz cx="6858000" cy="9144000"/>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reative Drivers of Effectiveness" id="{D2E4F51E-D872-481E-991C-023EC230F537}">
          <p14:sldIdLst>
            <p14:sldId id="2147376107"/>
            <p14:sldId id="2147376108"/>
            <p14:sldId id="2147376110"/>
            <p14:sldId id="2147376111"/>
            <p14:sldId id="2147376230"/>
            <p14:sldId id="2147376236"/>
            <p14:sldId id="2147376237"/>
            <p14:sldId id="2147376345"/>
            <p14:sldId id="2147376239"/>
            <p14:sldId id="2147376344"/>
            <p14:sldId id="2147376241"/>
            <p14:sldId id="2147376242"/>
            <p14:sldId id="2147376243"/>
            <p14:sldId id="282"/>
            <p14:sldId id="2147376244"/>
            <p14:sldId id="2147376245"/>
            <p14:sldId id="2147376346"/>
            <p14:sldId id="2147376248"/>
            <p14:sldId id="2147376249"/>
            <p14:sldId id="2147376326"/>
            <p14:sldId id="2147376327"/>
            <p14:sldId id="2147376328"/>
            <p14:sldId id="2147376329"/>
            <p14:sldId id="2147376330"/>
            <p14:sldId id="2147376331"/>
            <p14:sldId id="2147376332"/>
            <p14:sldId id="2147376333"/>
            <p14:sldId id="2147376358"/>
            <p14:sldId id="2147376335"/>
            <p14:sldId id="2147376336"/>
            <p14:sldId id="2147376265"/>
            <p14:sldId id="2147376266"/>
            <p14:sldId id="2147376337"/>
            <p14:sldId id="2147376338"/>
            <p14:sldId id="2147376339"/>
            <p14:sldId id="2147376340"/>
            <p14:sldId id="2147376341"/>
            <p14:sldId id="2147376342"/>
            <p14:sldId id="2147376343"/>
          </p14:sldIdLst>
        </p14:section>
      </p14:sectionLst>
    </p:ext>
    <p:ext uri="{EFAFB233-063F-42B5-8137-9DF3F51BA10A}">
      <p15:sldGuideLst xmlns:p15="http://schemas.microsoft.com/office/powerpoint/2012/main">
        <p15:guide id="2" pos="3840" userDrawn="1">
          <p15:clr>
            <a:srgbClr val="A4A3A4"/>
          </p15:clr>
        </p15:guide>
        <p15:guide id="3" orient="horz" pos="278" userDrawn="1">
          <p15:clr>
            <a:srgbClr val="A4A3A4"/>
          </p15:clr>
        </p15:guide>
        <p15:guide id="4" orient="horz" pos="3430" userDrawn="1">
          <p15:clr>
            <a:srgbClr val="A4A3A4"/>
          </p15:clr>
        </p15:guide>
        <p15:guide id="5" orient="horz" pos="3453" userDrawn="1">
          <p15:clr>
            <a:srgbClr val="A4A3A4"/>
          </p15:clr>
        </p15:guide>
        <p15:guide id="6" orient="horz" pos="2980" userDrawn="1">
          <p15:clr>
            <a:srgbClr val="A4A3A4"/>
          </p15:clr>
        </p15:guide>
        <p15:guide id="7" orient="horz" pos="104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D2EC"/>
    <a:srgbClr val="E10514"/>
    <a:srgbClr val="D9D9D9"/>
    <a:srgbClr val="E5E5E5"/>
    <a:srgbClr val="00A5D7"/>
    <a:srgbClr val="808080"/>
    <a:srgbClr val="B9CD00"/>
    <a:srgbClr val="FFC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B600A7-49D9-47A6-51D4-0DCD12014C86}" v="2" dt="2023-06-15T11:56:31.928"/>
    <p1510:client id="{DEBA59C0-373C-4FD8-B20D-EA7AC19B3134}" v="54" dt="2023-06-15T13:54:00.9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7168" autoAdjust="0"/>
    <p:restoredTop sz="94404" autoAdjust="0"/>
  </p:normalViewPr>
  <p:slideViewPr>
    <p:cSldViewPr snapToGrid="0" showGuides="1">
      <p:cViewPr varScale="1">
        <p:scale>
          <a:sx n="105" d="100"/>
          <a:sy n="105" d="100"/>
        </p:scale>
        <p:origin x="132" y="228"/>
      </p:cViewPr>
      <p:guideLst>
        <p:guide pos="3840"/>
        <p:guide orient="horz" pos="278"/>
        <p:guide orient="horz" pos="3430"/>
        <p:guide orient="horz" pos="3453"/>
        <p:guide orient="horz" pos="2980"/>
        <p:guide orient="horz" pos="1049"/>
      </p:guideLst>
    </p:cSldViewPr>
  </p:slideViewPr>
  <p:outlineViewPr>
    <p:cViewPr>
      <p:scale>
        <a:sx n="33" d="100"/>
        <a:sy n="33" d="100"/>
      </p:scale>
      <p:origin x="0" y="-16800"/>
    </p:cViewPr>
  </p:outlineViewPr>
  <p:notesTextViewPr>
    <p:cViewPr>
      <p:scale>
        <a:sx n="3" d="2"/>
        <a:sy n="3" d="2"/>
      </p:scale>
      <p:origin x="0" y="0"/>
    </p:cViewPr>
  </p:notesTextViewPr>
  <p:sorterViewPr>
    <p:cViewPr>
      <p:scale>
        <a:sx n="150" d="100"/>
        <a:sy n="150" d="100"/>
      </p:scale>
      <p:origin x="0" y="-20520"/>
    </p:cViewPr>
  </p:sorterViewPr>
  <p:notesViewPr>
    <p:cSldViewPr snapToGrid="0" showGuides="1">
      <p:cViewPr varScale="1">
        <p:scale>
          <a:sx n="82" d="100"/>
          <a:sy n="82" d="100"/>
        </p:scale>
        <p:origin x="387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ilah Uddin" userId="27c542a4-4fbe-4ca8-9508-dddcd26b74c7" providerId="ADAL" clId="{DEBA59C0-373C-4FD8-B20D-EA7AC19B3134}"/>
    <pc:docChg chg="undo custSel addSld delSld modSld modSection">
      <pc:chgData name="Nailah Uddin" userId="27c542a4-4fbe-4ca8-9508-dddcd26b74c7" providerId="ADAL" clId="{DEBA59C0-373C-4FD8-B20D-EA7AC19B3134}" dt="2023-06-15T13:59:20.009" v="61" actId="20577"/>
      <pc:docMkLst>
        <pc:docMk/>
      </pc:docMkLst>
      <pc:sldChg chg="del">
        <pc:chgData name="Nailah Uddin" userId="27c542a4-4fbe-4ca8-9508-dddcd26b74c7" providerId="ADAL" clId="{DEBA59C0-373C-4FD8-B20D-EA7AC19B3134}" dt="2023-06-15T13:39:58.671" v="1" actId="47"/>
        <pc:sldMkLst>
          <pc:docMk/>
          <pc:sldMk cId="4133251414" sldId="2147376238"/>
        </pc:sldMkLst>
      </pc:sldChg>
      <pc:sldChg chg="add modAnim">
        <pc:chgData name="Nailah Uddin" userId="27c542a4-4fbe-4ca8-9508-dddcd26b74c7" providerId="ADAL" clId="{DEBA59C0-373C-4FD8-B20D-EA7AC19B3134}" dt="2023-06-15T13:43:27.772" v="29"/>
        <pc:sldMkLst>
          <pc:docMk/>
          <pc:sldMk cId="3558209869" sldId="2147376239"/>
        </pc:sldMkLst>
      </pc:sldChg>
      <pc:sldChg chg="modAnim">
        <pc:chgData name="Nailah Uddin" userId="27c542a4-4fbe-4ca8-9508-dddcd26b74c7" providerId="ADAL" clId="{DEBA59C0-373C-4FD8-B20D-EA7AC19B3134}" dt="2023-06-15T13:43:57.539" v="31"/>
        <pc:sldMkLst>
          <pc:docMk/>
          <pc:sldMk cId="854194817" sldId="2147376241"/>
        </pc:sldMkLst>
      </pc:sldChg>
      <pc:sldChg chg="modAnim">
        <pc:chgData name="Nailah Uddin" userId="27c542a4-4fbe-4ca8-9508-dddcd26b74c7" providerId="ADAL" clId="{DEBA59C0-373C-4FD8-B20D-EA7AC19B3134}" dt="2023-06-15T13:44:04.210" v="39"/>
        <pc:sldMkLst>
          <pc:docMk/>
          <pc:sldMk cId="3456013966" sldId="2147376242"/>
        </pc:sldMkLst>
      </pc:sldChg>
      <pc:sldChg chg="addSp delSp modSp mod modAnim">
        <pc:chgData name="Nailah Uddin" userId="27c542a4-4fbe-4ca8-9508-dddcd26b74c7" providerId="ADAL" clId="{DEBA59C0-373C-4FD8-B20D-EA7AC19B3134}" dt="2023-06-15T13:54:00.926" v="60"/>
        <pc:sldMkLst>
          <pc:docMk/>
          <pc:sldMk cId="3894690725" sldId="2147376243"/>
        </pc:sldMkLst>
        <pc:spChg chg="add del mod">
          <ac:chgData name="Nailah Uddin" userId="27c542a4-4fbe-4ca8-9508-dddcd26b74c7" providerId="ADAL" clId="{DEBA59C0-373C-4FD8-B20D-EA7AC19B3134}" dt="2023-06-15T13:54:00.419" v="59" actId="478"/>
          <ac:spMkLst>
            <pc:docMk/>
            <pc:sldMk cId="3894690725" sldId="2147376243"/>
            <ac:spMk id="2" creationId="{641FAD25-2DA2-A4D1-054B-71E226F9129F}"/>
          </ac:spMkLst>
        </pc:spChg>
        <pc:spChg chg="add mod">
          <ac:chgData name="Nailah Uddin" userId="27c542a4-4fbe-4ca8-9508-dddcd26b74c7" providerId="ADAL" clId="{DEBA59C0-373C-4FD8-B20D-EA7AC19B3134}" dt="2023-06-15T13:54:00.926" v="60"/>
          <ac:spMkLst>
            <pc:docMk/>
            <pc:sldMk cId="3894690725" sldId="2147376243"/>
            <ac:spMk id="5" creationId="{980489CA-B6B6-8F60-C0A6-684888623184}"/>
          </ac:spMkLst>
        </pc:spChg>
      </pc:sldChg>
      <pc:sldChg chg="add">
        <pc:chgData name="Nailah Uddin" userId="27c542a4-4fbe-4ca8-9508-dddcd26b74c7" providerId="ADAL" clId="{DEBA59C0-373C-4FD8-B20D-EA7AC19B3134}" dt="2023-06-15T13:40:17.548" v="2"/>
        <pc:sldMkLst>
          <pc:docMk/>
          <pc:sldMk cId="288183333" sldId="2147376248"/>
        </pc:sldMkLst>
      </pc:sldChg>
      <pc:sldChg chg="add">
        <pc:chgData name="Nailah Uddin" userId="27c542a4-4fbe-4ca8-9508-dddcd26b74c7" providerId="ADAL" clId="{DEBA59C0-373C-4FD8-B20D-EA7AC19B3134}" dt="2023-06-15T13:40:17.548" v="2"/>
        <pc:sldMkLst>
          <pc:docMk/>
          <pc:sldMk cId="2261763512" sldId="2147376249"/>
        </pc:sldMkLst>
      </pc:sldChg>
      <pc:sldChg chg="add">
        <pc:chgData name="Nailah Uddin" userId="27c542a4-4fbe-4ca8-9508-dddcd26b74c7" providerId="ADAL" clId="{DEBA59C0-373C-4FD8-B20D-EA7AC19B3134}" dt="2023-06-15T13:40:35.096" v="4"/>
        <pc:sldMkLst>
          <pc:docMk/>
          <pc:sldMk cId="2257573168" sldId="2147376252"/>
        </pc:sldMkLst>
      </pc:sldChg>
      <pc:sldChg chg="add">
        <pc:chgData name="Nailah Uddin" userId="27c542a4-4fbe-4ca8-9508-dddcd26b74c7" providerId="ADAL" clId="{DEBA59C0-373C-4FD8-B20D-EA7AC19B3134}" dt="2023-06-15T13:40:54.647" v="5"/>
        <pc:sldMkLst>
          <pc:docMk/>
          <pc:sldMk cId="4070423637" sldId="2147376256"/>
        </pc:sldMkLst>
      </pc:sldChg>
      <pc:sldChg chg="add">
        <pc:chgData name="Nailah Uddin" userId="27c542a4-4fbe-4ca8-9508-dddcd26b74c7" providerId="ADAL" clId="{DEBA59C0-373C-4FD8-B20D-EA7AC19B3134}" dt="2023-06-15T13:41:07.745" v="6"/>
        <pc:sldMkLst>
          <pc:docMk/>
          <pc:sldMk cId="2803126283" sldId="2147376259"/>
        </pc:sldMkLst>
      </pc:sldChg>
      <pc:sldChg chg="add">
        <pc:chgData name="Nailah Uddin" userId="27c542a4-4fbe-4ca8-9508-dddcd26b74c7" providerId="ADAL" clId="{DEBA59C0-373C-4FD8-B20D-EA7AC19B3134}" dt="2023-06-15T13:41:07.745" v="6"/>
        <pc:sldMkLst>
          <pc:docMk/>
          <pc:sldMk cId="2472322180" sldId="2147376260"/>
        </pc:sldMkLst>
      </pc:sldChg>
      <pc:sldChg chg="add">
        <pc:chgData name="Nailah Uddin" userId="27c542a4-4fbe-4ca8-9508-dddcd26b74c7" providerId="ADAL" clId="{DEBA59C0-373C-4FD8-B20D-EA7AC19B3134}" dt="2023-06-15T13:41:23.998" v="7"/>
        <pc:sldMkLst>
          <pc:docMk/>
          <pc:sldMk cId="2953992552" sldId="2147376265"/>
        </pc:sldMkLst>
      </pc:sldChg>
      <pc:sldChg chg="add">
        <pc:chgData name="Nailah Uddin" userId="27c542a4-4fbe-4ca8-9508-dddcd26b74c7" providerId="ADAL" clId="{DEBA59C0-373C-4FD8-B20D-EA7AC19B3134}" dt="2023-06-15T13:41:23.998" v="7"/>
        <pc:sldMkLst>
          <pc:docMk/>
          <pc:sldMk cId="2815376596" sldId="2147376266"/>
        </pc:sldMkLst>
      </pc:sldChg>
      <pc:sldChg chg="del">
        <pc:chgData name="Nailah Uddin" userId="27c542a4-4fbe-4ca8-9508-dddcd26b74c7" providerId="ADAL" clId="{DEBA59C0-373C-4FD8-B20D-EA7AC19B3134}" dt="2023-06-15T13:41:27.330" v="8" actId="47"/>
        <pc:sldMkLst>
          <pc:docMk/>
          <pc:sldMk cId="378486561" sldId="2147376322"/>
        </pc:sldMkLst>
      </pc:sldChg>
      <pc:sldChg chg="del">
        <pc:chgData name="Nailah Uddin" userId="27c542a4-4fbe-4ca8-9508-dddcd26b74c7" providerId="ADAL" clId="{DEBA59C0-373C-4FD8-B20D-EA7AC19B3134}" dt="2023-06-15T13:41:27.330" v="8" actId="47"/>
        <pc:sldMkLst>
          <pc:docMk/>
          <pc:sldMk cId="3620732345" sldId="2147376323"/>
        </pc:sldMkLst>
      </pc:sldChg>
      <pc:sldChg chg="del">
        <pc:chgData name="Nailah Uddin" userId="27c542a4-4fbe-4ca8-9508-dddcd26b74c7" providerId="ADAL" clId="{DEBA59C0-373C-4FD8-B20D-EA7AC19B3134}" dt="2023-06-15T13:40:20.706" v="3" actId="47"/>
        <pc:sldMkLst>
          <pc:docMk/>
          <pc:sldMk cId="571888138" sldId="2147376324"/>
        </pc:sldMkLst>
      </pc:sldChg>
      <pc:sldChg chg="del">
        <pc:chgData name="Nailah Uddin" userId="27c542a4-4fbe-4ca8-9508-dddcd26b74c7" providerId="ADAL" clId="{DEBA59C0-373C-4FD8-B20D-EA7AC19B3134}" dt="2023-06-15T13:40:20.706" v="3" actId="47"/>
        <pc:sldMkLst>
          <pc:docMk/>
          <pc:sldMk cId="467262786" sldId="2147376325"/>
        </pc:sldMkLst>
      </pc:sldChg>
      <pc:sldChg chg="modSp mod">
        <pc:chgData name="Nailah Uddin" userId="27c542a4-4fbe-4ca8-9508-dddcd26b74c7" providerId="ADAL" clId="{DEBA59C0-373C-4FD8-B20D-EA7AC19B3134}" dt="2023-06-15T13:45:33.515" v="54" actId="1076"/>
        <pc:sldMkLst>
          <pc:docMk/>
          <pc:sldMk cId="1862557870" sldId="2147376330"/>
        </pc:sldMkLst>
        <pc:grpChg chg="mod">
          <ac:chgData name="Nailah Uddin" userId="27c542a4-4fbe-4ca8-9508-dddcd26b74c7" providerId="ADAL" clId="{DEBA59C0-373C-4FD8-B20D-EA7AC19B3134}" dt="2023-06-15T13:45:33.515" v="54" actId="1076"/>
          <ac:grpSpMkLst>
            <pc:docMk/>
            <pc:sldMk cId="1862557870" sldId="2147376330"/>
            <ac:grpSpMk id="11" creationId="{10DA3090-66AC-B848-56A5-147597727F59}"/>
          </ac:grpSpMkLst>
        </pc:grpChg>
      </pc:sldChg>
      <pc:sldChg chg="modSp mod">
        <pc:chgData name="Nailah Uddin" userId="27c542a4-4fbe-4ca8-9508-dddcd26b74c7" providerId="ADAL" clId="{DEBA59C0-373C-4FD8-B20D-EA7AC19B3134}" dt="2023-06-15T13:59:20.009" v="61" actId="20577"/>
        <pc:sldMkLst>
          <pc:docMk/>
          <pc:sldMk cId="1328690761" sldId="2147376335"/>
        </pc:sldMkLst>
        <pc:spChg chg="mod">
          <ac:chgData name="Nailah Uddin" userId="27c542a4-4fbe-4ca8-9508-dddcd26b74c7" providerId="ADAL" clId="{DEBA59C0-373C-4FD8-B20D-EA7AC19B3134}" dt="2023-06-15T13:59:20.009" v="61" actId="20577"/>
          <ac:spMkLst>
            <pc:docMk/>
            <pc:sldMk cId="1328690761" sldId="2147376335"/>
            <ac:spMk id="2" creationId="{3D4AE16C-393F-BC0F-2AEE-C504D4F558C7}"/>
          </ac:spMkLst>
        </pc:spChg>
      </pc:sldChg>
      <pc:sldChg chg="add">
        <pc:chgData name="Nailah Uddin" userId="27c542a4-4fbe-4ca8-9508-dddcd26b74c7" providerId="ADAL" clId="{DEBA59C0-373C-4FD8-B20D-EA7AC19B3134}" dt="2023-06-15T13:39:56.378" v="0"/>
        <pc:sldMkLst>
          <pc:docMk/>
          <pc:sldMk cId="707069093" sldId="2147376345"/>
        </pc:sldMkLst>
      </pc:sldChg>
    </pc:docChg>
  </pc:docChgLst>
  <pc:docChgLst>
    <pc:chgData name="Matt Hill" userId="S::matt.hill@thinkbox.tv::b982715a-3f1e-49c0-8311-55038e591265" providerId="AD" clId="Web-{4FB600A7-49D9-47A6-51D4-0DCD12014C86}"/>
    <pc:docChg chg="modSld">
      <pc:chgData name="Matt Hill" userId="S::matt.hill@thinkbox.tv::b982715a-3f1e-49c0-8311-55038e591265" providerId="AD" clId="Web-{4FB600A7-49D9-47A6-51D4-0DCD12014C86}" dt="2023-06-15T11:56:31.928" v="1"/>
      <pc:docMkLst>
        <pc:docMk/>
      </pc:docMkLst>
      <pc:sldChg chg="mod modShow">
        <pc:chgData name="Matt Hill" userId="S::matt.hill@thinkbox.tv::b982715a-3f1e-49c0-8311-55038e591265" providerId="AD" clId="Web-{4FB600A7-49D9-47A6-51D4-0DCD12014C86}" dt="2023-06-15T11:56:31.803" v="0"/>
        <pc:sldMkLst>
          <pc:docMk/>
          <pc:sldMk cId="571888138" sldId="2147376324"/>
        </pc:sldMkLst>
      </pc:sldChg>
      <pc:sldChg chg="mod modShow">
        <pc:chgData name="Matt Hill" userId="S::matt.hill@thinkbox.tv::b982715a-3f1e-49c0-8311-55038e591265" providerId="AD" clId="Web-{4FB600A7-49D9-47A6-51D4-0DCD12014C86}" dt="2023-06-15T11:56:31.928" v="1"/>
        <pc:sldMkLst>
          <pc:docMk/>
          <pc:sldMk cId="467262786" sldId="214737632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563556278600597"/>
          <c:y val="7.1451645289147186E-2"/>
          <c:w val="0.86338559395680503"/>
          <c:h val="0.70334438842885627"/>
        </c:manualLayout>
      </c:layout>
      <c:barChart>
        <c:barDir val="col"/>
        <c:grouping val="clustered"/>
        <c:varyColors val="0"/>
        <c:ser>
          <c:idx val="1"/>
          <c:order val="0"/>
          <c:tx>
            <c:strRef>
              <c:f>Sheet1!$D$1</c:f>
              <c:strCache>
                <c:ptCount val="1"/>
                <c:pt idx="0">
                  <c:v>Overt focus on product</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Personal relevance </c:v>
                </c:pt>
                <c:pt idx="1">
                  <c:v>Long-term memorability</c:v>
                </c:pt>
              </c:strCache>
            </c:strRef>
          </c:cat>
          <c:val>
            <c:numRef>
              <c:f>Sheet1!$D$2:$D$3</c:f>
              <c:numCache>
                <c:formatCode>0.0</c:formatCode>
                <c:ptCount val="2"/>
                <c:pt idx="0">
                  <c:v>3.7</c:v>
                </c:pt>
                <c:pt idx="1">
                  <c:v>4.0999999999999996</c:v>
                </c:pt>
              </c:numCache>
            </c:numRef>
          </c:val>
          <c:extLst>
            <c:ext xmlns:c16="http://schemas.microsoft.com/office/drawing/2014/chart" uri="{C3380CC4-5D6E-409C-BE32-E72D297353CC}">
              <c16:uniqueId val="{00000000-36BC-4A56-A4AB-20A744467F7F}"/>
            </c:ext>
          </c:extLst>
        </c:ser>
        <c:ser>
          <c:idx val="2"/>
          <c:order val="1"/>
          <c:tx>
            <c:strRef>
              <c:f>Sheet1!$E$1</c:f>
              <c:strCache>
                <c:ptCount val="1"/>
                <c:pt idx="0">
                  <c:v>Product central to narrative</c:v>
                </c:pt>
              </c:strCache>
            </c:strRef>
          </c:tx>
          <c:spPr>
            <a:solidFill>
              <a:srgbClr val="002060"/>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Personal relevance </c:v>
                </c:pt>
                <c:pt idx="1">
                  <c:v>Long-term memorability</c:v>
                </c:pt>
              </c:strCache>
            </c:strRef>
          </c:cat>
          <c:val>
            <c:numRef>
              <c:f>Sheet1!$E$2:$E$3</c:f>
              <c:numCache>
                <c:formatCode>0.0</c:formatCode>
                <c:ptCount val="2"/>
                <c:pt idx="0">
                  <c:v>5</c:v>
                </c:pt>
                <c:pt idx="1">
                  <c:v>5.6</c:v>
                </c:pt>
              </c:numCache>
            </c:numRef>
          </c:val>
          <c:extLst>
            <c:ext xmlns:c16="http://schemas.microsoft.com/office/drawing/2014/chart" uri="{C3380CC4-5D6E-409C-BE32-E72D297353CC}">
              <c16:uniqueId val="{00000001-36BC-4A56-A4AB-20A744467F7F}"/>
            </c:ext>
          </c:extLst>
        </c:ser>
        <c:dLbls>
          <c:dLblPos val="outEnd"/>
          <c:showLegendKey val="0"/>
          <c:showVal val="1"/>
          <c:showCatName val="0"/>
          <c:showSerName val="0"/>
          <c:showPercent val="0"/>
          <c:showBubbleSize val="0"/>
        </c:dLbls>
        <c:gapWidth val="219"/>
        <c:overlap val="-27"/>
        <c:axId val="1034534960"/>
        <c:axId val="1034556592"/>
      </c:barChart>
      <c:catAx>
        <c:axId val="1034534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bg2"/>
                </a:solidFill>
                <a:effectLst/>
                <a:latin typeface="+mn-lt"/>
                <a:ea typeface="+mn-ea"/>
                <a:cs typeface="+mn-cs"/>
              </a:defRPr>
            </a:pPr>
            <a:endParaRPr lang="en-US"/>
          </a:p>
        </c:txPr>
        <c:crossAx val="1034556592"/>
        <c:crosses val="autoZero"/>
        <c:auto val="1"/>
        <c:lblAlgn val="ctr"/>
        <c:lblOffset val="100"/>
        <c:noMultiLvlLbl val="0"/>
      </c:catAx>
      <c:valAx>
        <c:axId val="1034556592"/>
        <c:scaling>
          <c:orientation val="minMax"/>
          <c:max val="6"/>
          <c:min val="0"/>
        </c:scaling>
        <c:delete val="1"/>
        <c:axPos val="l"/>
        <c:title>
          <c:tx>
            <c:rich>
              <a:bodyPr rot="-5400000" spcFirstLastPara="1" vertOverflow="ellipsis" vert="horz" wrap="square" anchor="ctr" anchorCtr="1"/>
              <a:lstStyle/>
              <a:p>
                <a:pPr>
                  <a:defRPr sz="1400" b="0" i="0" u="none" strike="noStrike" kern="1200" baseline="0">
                    <a:solidFill>
                      <a:schemeClr val="bg2"/>
                    </a:solidFill>
                    <a:effectLst/>
                    <a:latin typeface="+mn-lt"/>
                    <a:ea typeface="+mn-ea"/>
                    <a:cs typeface="+mn-cs"/>
                  </a:defRPr>
                </a:pPr>
                <a:r>
                  <a:rPr lang="en-GB">
                    <a:solidFill>
                      <a:schemeClr val="bg2"/>
                    </a:solidFill>
                    <a:effectLst/>
                  </a:rPr>
                  <a:t>Number of brain response peaks</a:t>
                </a:r>
              </a:p>
            </c:rich>
          </c:tx>
          <c:layout>
            <c:manualLayout>
              <c:xMode val="edge"/>
              <c:yMode val="edge"/>
              <c:x val="6.8965112497978528E-2"/>
              <c:y val="5.9942485220998869E-2"/>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bg2"/>
                  </a:solidFill>
                  <a:effectLst/>
                  <a:latin typeface="+mn-lt"/>
                  <a:ea typeface="+mn-ea"/>
                  <a:cs typeface="+mn-cs"/>
                </a:defRPr>
              </a:pPr>
              <a:endParaRPr lang="en-US"/>
            </a:p>
          </c:txPr>
        </c:title>
        <c:numFmt formatCode="0.0" sourceLinked="1"/>
        <c:majorTickMark val="none"/>
        <c:minorTickMark val="none"/>
        <c:tickLblPos val="nextTo"/>
        <c:crossAx val="1034534960"/>
        <c:crosses val="autoZero"/>
        <c:crossBetween val="between"/>
        <c:majorUnit val="2"/>
      </c:valAx>
      <c:spPr>
        <a:noFill/>
        <a:ln>
          <a:noFill/>
        </a:ln>
        <a:effectLst/>
      </c:spPr>
    </c:plotArea>
    <c:legend>
      <c:legendPos val="r"/>
      <c:layout>
        <c:manualLayout>
          <c:xMode val="edge"/>
          <c:yMode val="edge"/>
          <c:x val="9.6617496439607223E-3"/>
          <c:y val="0.88562257277880396"/>
          <c:w val="0.98930089214270789"/>
          <c:h val="7.4954683192695909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2"/>
              </a:solidFill>
              <a:effectLst/>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noFill/>
    </a:ln>
    <a:effectLst/>
  </c:spPr>
  <c:txPr>
    <a:bodyPr/>
    <a:lstStyle/>
    <a:p>
      <a:pPr>
        <a:defRPr sz="14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121016559977737"/>
          <c:y val="7.1451626107299007E-2"/>
          <c:w val="0.83257728786877261"/>
          <c:h val="0.68052524166249129"/>
        </c:manualLayout>
      </c:layout>
      <c:barChart>
        <c:barDir val="col"/>
        <c:grouping val="clustered"/>
        <c:varyColors val="0"/>
        <c:ser>
          <c:idx val="0"/>
          <c:order val="0"/>
          <c:tx>
            <c:strRef>
              <c:f>Sheet1!$E$1</c:f>
              <c:strCache>
                <c:ptCount val="1"/>
                <c:pt idx="0">
                  <c:v>Absent </c:v>
                </c:pt>
              </c:strCache>
            </c:strRef>
          </c:tx>
          <c:spPr>
            <a:solidFill>
              <a:schemeClr val="accent1"/>
            </a:solidFill>
            <a:ln>
              <a:noFill/>
            </a:ln>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effectLst/>
                      <a:latin typeface="+mn-lt"/>
                      <a:ea typeface="+mn-ea"/>
                      <a:cs typeface="+mn-cs"/>
                    </a:defRPr>
                  </a:pPr>
                  <a:endParaRPr lang="en-US"/>
                </a:p>
              </c:txPr>
              <c:dLblPos val="inEnd"/>
              <c:showLegendKey val="0"/>
              <c:showVal val="1"/>
              <c:showCatName val="0"/>
              <c:showSerName val="0"/>
              <c:showPercent val="0"/>
              <c:showBubbleSize val="0"/>
              <c:extLst>
                <c:ext xmlns:c16="http://schemas.microsoft.com/office/drawing/2014/chart" uri="{C3380CC4-5D6E-409C-BE32-E72D297353CC}">
                  <c16:uniqueId val="{00000004-F1DB-4F18-A256-FF38E3B3C755}"/>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bg1"/>
                    </a:solidFill>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Personal relevance</c:v>
                </c:pt>
              </c:strCache>
            </c:strRef>
          </c:cat>
          <c:val>
            <c:numRef>
              <c:f>Sheet1!$E$2</c:f>
              <c:numCache>
                <c:formatCode>0</c:formatCode>
                <c:ptCount val="1"/>
                <c:pt idx="0">
                  <c:v>97</c:v>
                </c:pt>
              </c:numCache>
            </c:numRef>
          </c:val>
          <c:extLst>
            <c:ext xmlns:c16="http://schemas.microsoft.com/office/drawing/2014/chart" uri="{C3380CC4-5D6E-409C-BE32-E72D297353CC}">
              <c16:uniqueId val="{00000000-F1DB-4F18-A256-FF38E3B3C755}"/>
            </c:ext>
          </c:extLst>
        </c:ser>
        <c:ser>
          <c:idx val="2"/>
          <c:order val="1"/>
          <c:tx>
            <c:strRef>
              <c:f>Sheet1!$F$1</c:f>
              <c:strCache>
                <c:ptCount val="1"/>
                <c:pt idx="0">
                  <c:v>Appear once or twice briefly</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Personal relevance</c:v>
                </c:pt>
              </c:strCache>
            </c:strRef>
          </c:cat>
          <c:val>
            <c:numRef>
              <c:f>Sheet1!$F$2</c:f>
              <c:numCache>
                <c:formatCode>0</c:formatCode>
                <c:ptCount val="1"/>
                <c:pt idx="0">
                  <c:v>106</c:v>
                </c:pt>
              </c:numCache>
            </c:numRef>
          </c:val>
          <c:extLst>
            <c:ext xmlns:c16="http://schemas.microsoft.com/office/drawing/2014/chart" uri="{C3380CC4-5D6E-409C-BE32-E72D297353CC}">
              <c16:uniqueId val="{00000001-F1DB-4F18-A256-FF38E3B3C755}"/>
            </c:ext>
          </c:extLst>
        </c:ser>
        <c:ser>
          <c:idx val="1"/>
          <c:order val="2"/>
          <c:tx>
            <c:strRef>
              <c:f>Sheet1!$G$1</c:f>
              <c:strCache>
                <c:ptCount val="1"/>
                <c:pt idx="0">
                  <c:v>Present throughout much of the ad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Personal relevance</c:v>
                </c:pt>
              </c:strCache>
            </c:strRef>
          </c:cat>
          <c:val>
            <c:numRef>
              <c:f>Sheet1!$G$2</c:f>
              <c:numCache>
                <c:formatCode>0</c:formatCode>
                <c:ptCount val="1"/>
                <c:pt idx="0">
                  <c:v>99</c:v>
                </c:pt>
              </c:numCache>
            </c:numRef>
          </c:val>
          <c:extLst>
            <c:ext xmlns:c16="http://schemas.microsoft.com/office/drawing/2014/chart" uri="{C3380CC4-5D6E-409C-BE32-E72D297353CC}">
              <c16:uniqueId val="{00000002-F1DB-4F18-A256-FF38E3B3C755}"/>
            </c:ext>
          </c:extLst>
        </c:ser>
        <c:ser>
          <c:idx val="3"/>
          <c:order val="3"/>
          <c:tx>
            <c:strRef>
              <c:f>Sheet1!$H$1</c:f>
              <c:strCache>
                <c:ptCount val="1"/>
                <c:pt idx="0">
                  <c:v>Main narrative thread</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Personal relevance</c:v>
                </c:pt>
              </c:strCache>
            </c:strRef>
          </c:cat>
          <c:val>
            <c:numRef>
              <c:f>Sheet1!$H$2</c:f>
              <c:numCache>
                <c:formatCode>0</c:formatCode>
                <c:ptCount val="1"/>
                <c:pt idx="0">
                  <c:v>86</c:v>
                </c:pt>
              </c:numCache>
            </c:numRef>
          </c:val>
          <c:extLst>
            <c:ext xmlns:c16="http://schemas.microsoft.com/office/drawing/2014/chart" uri="{C3380CC4-5D6E-409C-BE32-E72D297353CC}">
              <c16:uniqueId val="{00000003-F1DB-4F18-A256-FF38E3B3C755}"/>
            </c:ext>
          </c:extLst>
        </c:ser>
        <c:dLbls>
          <c:dLblPos val="outEnd"/>
          <c:showLegendKey val="0"/>
          <c:showVal val="1"/>
          <c:showCatName val="0"/>
          <c:showSerName val="0"/>
          <c:showPercent val="0"/>
          <c:showBubbleSize val="0"/>
        </c:dLbls>
        <c:gapWidth val="219"/>
        <c:overlap val="-27"/>
        <c:axId val="1034534960"/>
        <c:axId val="1034556592"/>
      </c:barChart>
      <c:catAx>
        <c:axId val="1034534960"/>
        <c:scaling>
          <c:orientation val="minMax"/>
        </c:scaling>
        <c:delete val="0"/>
        <c:axPos val="b"/>
        <c:numFmt formatCode="General" sourceLinked="1"/>
        <c:majorTickMark val="out"/>
        <c:minorTickMark val="none"/>
        <c:tickLblPos val="nextTo"/>
        <c:spPr>
          <a:noFill/>
          <a:ln w="12700" cap="flat" cmpd="sng" algn="ctr">
            <a:solidFill>
              <a:schemeClr val="bg2">
                <a:lumMod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effectLst/>
                <a:latin typeface="+mn-lt"/>
                <a:ea typeface="+mn-ea"/>
                <a:cs typeface="+mn-cs"/>
              </a:defRPr>
            </a:pPr>
            <a:endParaRPr lang="en-US"/>
          </a:p>
        </c:txPr>
        <c:crossAx val="1034556592"/>
        <c:crosses val="autoZero"/>
        <c:auto val="1"/>
        <c:lblAlgn val="ctr"/>
        <c:lblOffset val="100"/>
        <c:tickLblSkip val="1"/>
        <c:noMultiLvlLbl val="0"/>
      </c:catAx>
      <c:valAx>
        <c:axId val="1034556592"/>
        <c:scaling>
          <c:orientation val="minMax"/>
          <c:max val="110"/>
          <c:min val="0"/>
        </c:scaling>
        <c:delete val="1"/>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effectLst/>
                    <a:latin typeface="+mn-lt"/>
                    <a:ea typeface="+mn-ea"/>
                    <a:cs typeface="+mn-cs"/>
                  </a:defRPr>
                </a:pPr>
                <a:r>
                  <a:rPr lang="en-GB">
                    <a:effectLst/>
                  </a:rPr>
                  <a:t>Strength of brain response </a:t>
                </a:r>
              </a:p>
            </c:rich>
          </c:tx>
          <c:layout>
            <c:manualLayout>
              <c:xMode val="edge"/>
              <c:yMode val="edge"/>
              <c:x val="3.5343905883383264E-2"/>
              <c:y val="0.21789814327277479"/>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effectLst/>
                  <a:latin typeface="+mn-lt"/>
                  <a:ea typeface="+mn-ea"/>
                  <a:cs typeface="+mn-cs"/>
                </a:defRPr>
              </a:pPr>
              <a:endParaRPr lang="en-US"/>
            </a:p>
          </c:txPr>
        </c:title>
        <c:numFmt formatCode="0" sourceLinked="0"/>
        <c:majorTickMark val="out"/>
        <c:minorTickMark val="none"/>
        <c:tickLblPos val="nextTo"/>
        <c:crossAx val="1034534960"/>
        <c:crosses val="autoZero"/>
        <c:crossBetween val="between"/>
        <c:majorUnit val="10"/>
      </c:valAx>
      <c:spPr>
        <a:noFill/>
        <a:ln>
          <a:noFill/>
        </a:ln>
        <a:effectLst/>
      </c:spPr>
    </c:plotArea>
    <c:legend>
      <c:legendPos val="r"/>
      <c:layout>
        <c:manualLayout>
          <c:xMode val="edge"/>
          <c:yMode val="edge"/>
          <c:x val="0"/>
          <c:y val="0.90091951334053766"/>
          <c:w val="1"/>
          <c:h val="5.696943812875220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041920999159578E-2"/>
          <c:y val="7.1451645289147186E-2"/>
          <c:w val="0.89797914441941373"/>
          <c:h val="0.72246159803795018"/>
        </c:manualLayout>
      </c:layout>
      <c:barChart>
        <c:barDir val="col"/>
        <c:grouping val="clustered"/>
        <c:varyColors val="0"/>
        <c:ser>
          <c:idx val="0"/>
          <c:order val="0"/>
          <c:tx>
            <c:strRef>
              <c:f>Sheet1!$B$1</c:f>
              <c:strCache>
                <c:ptCount val="1"/>
                <c:pt idx="0">
                  <c:v>No music</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Emotional Impact</c:v>
                </c:pt>
                <c:pt idx="1">
                  <c:v>Long-term memorability</c:v>
                </c:pt>
              </c:strCache>
            </c:strRef>
          </c:cat>
          <c:val>
            <c:numRef>
              <c:f>Sheet1!$B$2:$B$3</c:f>
              <c:numCache>
                <c:formatCode>General</c:formatCode>
                <c:ptCount val="2"/>
                <c:pt idx="0">
                  <c:v>3.1</c:v>
                </c:pt>
                <c:pt idx="1">
                  <c:v>3.8</c:v>
                </c:pt>
              </c:numCache>
            </c:numRef>
          </c:val>
          <c:extLst>
            <c:ext xmlns:c16="http://schemas.microsoft.com/office/drawing/2014/chart" uri="{C3380CC4-5D6E-409C-BE32-E72D297353CC}">
              <c16:uniqueId val="{00000000-06FE-4D9D-9437-F1F008E888DF}"/>
            </c:ext>
          </c:extLst>
        </c:ser>
        <c:ser>
          <c:idx val="1"/>
          <c:order val="1"/>
          <c:tx>
            <c:strRef>
              <c:f>Sheet1!$C$1</c:f>
              <c:strCache>
                <c:ptCount val="1"/>
                <c:pt idx="0">
                  <c:v>Passive/background music </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lang="en-US" sz="1200" b="0" i="0" u="none" strike="noStrike" kern="1200" baseline="0">
                    <a:solidFill>
                      <a:prstClr val="white"/>
                    </a:solidFill>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Emotional Impact</c:v>
                </c:pt>
                <c:pt idx="1">
                  <c:v>Long-term memorability</c:v>
                </c:pt>
              </c:strCache>
            </c:strRef>
          </c:cat>
          <c:val>
            <c:numRef>
              <c:f>Sheet1!$C$2:$C$3</c:f>
              <c:numCache>
                <c:formatCode>General</c:formatCode>
                <c:ptCount val="2"/>
                <c:pt idx="0">
                  <c:v>3.7</c:v>
                </c:pt>
                <c:pt idx="1">
                  <c:v>3.6</c:v>
                </c:pt>
              </c:numCache>
            </c:numRef>
          </c:val>
          <c:extLst>
            <c:ext xmlns:c16="http://schemas.microsoft.com/office/drawing/2014/chart" uri="{C3380CC4-5D6E-409C-BE32-E72D297353CC}">
              <c16:uniqueId val="{00000001-06FE-4D9D-9437-F1F008E888DF}"/>
            </c:ext>
          </c:extLst>
        </c:ser>
        <c:ser>
          <c:idx val="2"/>
          <c:order val="2"/>
          <c:tx>
            <c:strRef>
              <c:f>Sheet1!$D$1</c:f>
              <c:strCache>
                <c:ptCount val="1"/>
                <c:pt idx="0">
                  <c:v>Music prominent </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lang="en-US" sz="1200" b="0" i="0" u="none" strike="noStrike" kern="1200" baseline="0">
                    <a:solidFill>
                      <a:prstClr val="white"/>
                    </a:solidFill>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Emotional Impact</c:v>
                </c:pt>
                <c:pt idx="1">
                  <c:v>Long-term memorability</c:v>
                </c:pt>
              </c:strCache>
            </c:strRef>
          </c:cat>
          <c:val>
            <c:numRef>
              <c:f>Sheet1!$D$2:$D$3</c:f>
              <c:numCache>
                <c:formatCode>General</c:formatCode>
                <c:ptCount val="2"/>
                <c:pt idx="0">
                  <c:v>4.8</c:v>
                </c:pt>
                <c:pt idx="1">
                  <c:v>4.9000000000000004</c:v>
                </c:pt>
              </c:numCache>
            </c:numRef>
          </c:val>
          <c:extLst>
            <c:ext xmlns:c16="http://schemas.microsoft.com/office/drawing/2014/chart" uri="{C3380CC4-5D6E-409C-BE32-E72D297353CC}">
              <c16:uniqueId val="{00000002-06FE-4D9D-9437-F1F008E888DF}"/>
            </c:ext>
          </c:extLst>
        </c:ser>
        <c:ser>
          <c:idx val="3"/>
          <c:order val="3"/>
          <c:tx>
            <c:strRef>
              <c:f>Sheet1!$E$1</c:f>
              <c:strCache>
                <c:ptCount val="1"/>
                <c:pt idx="0">
                  <c:v>Music driving the ad</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lang="en-US" sz="1200" b="0" i="0" u="none" strike="noStrike" kern="1200" baseline="0">
                    <a:solidFill>
                      <a:prstClr val="white"/>
                    </a:solidFill>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Emotional Impact</c:v>
                </c:pt>
                <c:pt idx="1">
                  <c:v>Long-term memorability</c:v>
                </c:pt>
              </c:strCache>
            </c:strRef>
          </c:cat>
          <c:val>
            <c:numRef>
              <c:f>Sheet1!$E$2:$E$3</c:f>
              <c:numCache>
                <c:formatCode>General</c:formatCode>
                <c:ptCount val="2"/>
                <c:pt idx="0">
                  <c:v>5.5</c:v>
                </c:pt>
                <c:pt idx="1">
                  <c:v>6</c:v>
                </c:pt>
              </c:numCache>
            </c:numRef>
          </c:val>
          <c:extLst>
            <c:ext xmlns:c16="http://schemas.microsoft.com/office/drawing/2014/chart" uri="{C3380CC4-5D6E-409C-BE32-E72D297353CC}">
              <c16:uniqueId val="{00000003-06FE-4D9D-9437-F1F008E888DF}"/>
            </c:ext>
          </c:extLst>
        </c:ser>
        <c:dLbls>
          <c:dLblPos val="outEnd"/>
          <c:showLegendKey val="0"/>
          <c:showVal val="1"/>
          <c:showCatName val="0"/>
          <c:showSerName val="0"/>
          <c:showPercent val="0"/>
          <c:showBubbleSize val="0"/>
        </c:dLbls>
        <c:gapWidth val="219"/>
        <c:overlap val="-27"/>
        <c:axId val="1034534960"/>
        <c:axId val="1034556592"/>
      </c:barChart>
      <c:catAx>
        <c:axId val="1034534960"/>
        <c:scaling>
          <c:orientation val="minMax"/>
        </c:scaling>
        <c:delete val="0"/>
        <c:axPos val="b"/>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34556592"/>
        <c:crosses val="autoZero"/>
        <c:auto val="1"/>
        <c:lblAlgn val="ctr"/>
        <c:lblOffset val="100"/>
        <c:noMultiLvlLbl val="0"/>
      </c:catAx>
      <c:valAx>
        <c:axId val="1034556592"/>
        <c:scaling>
          <c:orientation val="minMax"/>
          <c:max val="6"/>
          <c:min val="0"/>
        </c:scaling>
        <c:delete val="1"/>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effectLst/>
                    <a:latin typeface="+mn-lt"/>
                    <a:ea typeface="+mn-ea"/>
                    <a:cs typeface="+mn-cs"/>
                  </a:defRPr>
                </a:pPr>
                <a:r>
                  <a:rPr lang="en-GB">
                    <a:solidFill>
                      <a:schemeClr val="tx1">
                        <a:lumMod val="65000"/>
                        <a:lumOff val="35000"/>
                      </a:schemeClr>
                    </a:solidFill>
                    <a:effectLst/>
                  </a:rPr>
                  <a:t>Peaks of brain response</a:t>
                </a:r>
              </a:p>
            </c:rich>
          </c:tx>
          <c:layout>
            <c:manualLayout>
              <c:xMode val="edge"/>
              <c:yMode val="edge"/>
              <c:x val="2.3372955453739869E-2"/>
              <c:y val="0.18041621918422171"/>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effectLst/>
                  <a:latin typeface="+mn-lt"/>
                  <a:ea typeface="+mn-ea"/>
                  <a:cs typeface="+mn-cs"/>
                </a:defRPr>
              </a:pPr>
              <a:endParaRPr lang="en-US"/>
            </a:p>
          </c:txPr>
        </c:title>
        <c:numFmt formatCode="General" sourceLinked="1"/>
        <c:majorTickMark val="none"/>
        <c:minorTickMark val="none"/>
        <c:tickLblPos val="nextTo"/>
        <c:crossAx val="1034534960"/>
        <c:crosses val="autoZero"/>
        <c:crossBetween val="between"/>
        <c:majorUnit val="2"/>
      </c:valAx>
      <c:spPr>
        <a:noFill/>
        <a:ln>
          <a:noFill/>
        </a:ln>
        <a:effectLst/>
      </c:spPr>
    </c:plotArea>
    <c:legend>
      <c:legendPos val="r"/>
      <c:layout>
        <c:manualLayout>
          <c:xMode val="edge"/>
          <c:yMode val="edge"/>
          <c:x val="0.1229383489111253"/>
          <c:y val="0.90848592354057589"/>
          <c:w val="0.83444573270050493"/>
          <c:h val="7.495468856649742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noFill/>
    </a:ln>
    <a:effectLst/>
  </c:spPr>
  <c:txPr>
    <a:bodyPr/>
    <a:lstStyle/>
    <a:p>
      <a:pPr>
        <a:defRPr sz="14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2" Type="http://schemas.openxmlformats.org/officeDocument/2006/relationships/tags" Target="../tags/tag6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6BA460-DC86-49AC-90AA-86C1E02239B2}" type="datetimeFigureOut">
              <a:rPr lang="en-GB" smtClean="0"/>
              <a:t>08/08/2023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DDBEB2-BA40-44C0-A1B9-C3272EDE07E4}" type="slidenum">
              <a:rPr lang="en-GB" smtClean="0"/>
              <a:t>‹#›</a:t>
            </a:fld>
            <a:endParaRPr lang="en-GB"/>
          </a:p>
        </p:txBody>
      </p:sp>
    </p:spTree>
    <p:custDataLst>
      <p:tags r:id="rId2"/>
    </p:custDataLst>
    <p:extLst>
      <p:ext uri="{BB962C8B-B14F-4D97-AF65-F5344CB8AC3E}">
        <p14:creationId xmlns:p14="http://schemas.microsoft.com/office/powerpoint/2010/main" val="9023875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2C2853-E575-4BC1-90FA-3518084ECF7E}" type="datetimeFigureOut">
              <a:rPr lang="en-GB" smtClean="0"/>
              <a:t>08/08/2023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DFD36-33EA-4DB4-B32D-6EBE0B1D4496}" type="slidenum">
              <a:rPr lang="en-GB" smtClean="0"/>
              <a:t>‹#›</a:t>
            </a:fld>
            <a:endParaRPr lang="en-GB"/>
          </a:p>
        </p:txBody>
      </p:sp>
    </p:spTree>
    <p:extLst>
      <p:ext uri="{BB962C8B-B14F-4D97-AF65-F5344CB8AC3E}">
        <p14:creationId xmlns:p14="http://schemas.microsoft.com/office/powerpoint/2010/main" val="1326831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iteration of Creative Drivers of Effectiveness was in 2016, working with Neuro-Insight to provide evidence to support the importance of storytelling and brilliant creativity. </a:t>
            </a:r>
          </a:p>
          <a:p>
            <a:endParaRPr lang="en-US" dirty="0"/>
          </a:p>
          <a:p>
            <a:r>
              <a:rPr lang="en-US" dirty="0"/>
              <a:t>A difficult truth is that our brains are not interested in brands but instead are interested in stories and a search for human connection. The context of the world that we live in hugely impacts the way in which we consume and respond to stories, media and therefore advertising. </a:t>
            </a:r>
          </a:p>
          <a:p>
            <a:endParaRPr lang="en-US" dirty="0"/>
          </a:p>
          <a:p>
            <a:r>
              <a:rPr lang="en-US" dirty="0"/>
              <a:t> Given the world has moved on significantly in recent years since the last iteration (major events like the pandemic and Brexit to name a few), Thinkbox worked with Neuro-Insight to update this piece of research. It’s important to note that all of these societal shifts have impacted our subconscious and therefore is an important piece of context to keep in mind when looking at this data.</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a:t>
            </a:fld>
            <a:endParaRPr lang="en-GB"/>
          </a:p>
        </p:txBody>
      </p:sp>
    </p:spTree>
    <p:extLst>
      <p:ext uri="{BB962C8B-B14F-4D97-AF65-F5344CB8AC3E}">
        <p14:creationId xmlns:p14="http://schemas.microsoft.com/office/powerpoint/2010/main" val="3331450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covered several different data points, however the two most important points are the peak of brain response during ads at final branding and the number of brain response peaks. </a:t>
            </a:r>
          </a:p>
          <a:p>
            <a:endParaRPr lang="en-US" dirty="0"/>
          </a:p>
          <a:p>
            <a:r>
              <a:rPr lang="en-US" dirty="0"/>
              <a:t>Firstly, the peak of brain response during ads at final branding is an important datapoint as it is the most important branding moment and is the most comparable point across all ads. </a:t>
            </a:r>
          </a:p>
          <a:p>
            <a:endParaRPr lang="en-US" dirty="0"/>
          </a:p>
          <a:p>
            <a:r>
              <a:rPr lang="en-US" dirty="0"/>
              <a:t>Looking at the same time series chart, the green area and arrow represents when this moment occurs – which is the top of this peak, as this is when branding was on the screen and the strongest moment of brain response. A peak is defined as the highest moment above the benchmark line. </a:t>
            </a:r>
          </a:p>
          <a:p>
            <a:endParaRPr lang="en-US" dirty="0"/>
          </a:p>
        </p:txBody>
      </p:sp>
      <p:sp>
        <p:nvSpPr>
          <p:cNvPr id="4" name="Slide Number Placeholder 3"/>
          <p:cNvSpPr>
            <a:spLocks noGrp="1"/>
          </p:cNvSpPr>
          <p:nvPr>
            <p:ph type="sldNum" sz="quarter" idx="5"/>
          </p:nvPr>
        </p:nvSpPr>
        <p:spPr/>
        <p:txBody>
          <a:bodyPr/>
          <a:lstStyle/>
          <a:p>
            <a:fld id="{3F25A247-2633-4828-95AB-4BD37EB8413B}" type="slidenum">
              <a:rPr lang="en-GB" smtClean="0"/>
              <a:t>11</a:t>
            </a:fld>
            <a:endParaRPr lang="en-GB"/>
          </a:p>
        </p:txBody>
      </p:sp>
    </p:spTree>
    <p:extLst>
      <p:ext uri="{BB962C8B-B14F-4D97-AF65-F5344CB8AC3E}">
        <p14:creationId xmlns:p14="http://schemas.microsoft.com/office/powerpoint/2010/main" val="607936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next datapoint Neuro-Insight investigated was the number of brain response peaks. </a:t>
            </a:r>
            <a:endParaRPr lang="en-GB"/>
          </a:p>
          <a:p>
            <a:endParaRPr lang="en-US"/>
          </a:p>
          <a:p>
            <a:r>
              <a:rPr lang="en-US"/>
              <a:t>Looking at the same time series chart, the green areas represent the peaks of response as they are above the benchmark line, this particular ad has 8 peaks of memory. </a:t>
            </a:r>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12</a:t>
            </a:fld>
            <a:endParaRPr lang="en-GB"/>
          </a:p>
        </p:txBody>
      </p:sp>
    </p:spTree>
    <p:extLst>
      <p:ext uri="{BB962C8B-B14F-4D97-AF65-F5344CB8AC3E}">
        <p14:creationId xmlns:p14="http://schemas.microsoft.com/office/powerpoint/2010/main" val="1149222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particular study, Neuro-Insight focused on three key metrics. </a:t>
            </a:r>
          </a:p>
          <a:p>
            <a:endParaRPr lang="en-US" dirty="0"/>
          </a:p>
          <a:p>
            <a:r>
              <a:rPr lang="en-US" dirty="0"/>
              <a:t>The primary metric is long-term memorability, specifically detailed long-term memorability as this has shown to directly correlate with future purchase </a:t>
            </a:r>
            <a:r>
              <a:rPr lang="en-US" dirty="0" err="1"/>
              <a:t>behaviour</a:t>
            </a:r>
            <a:r>
              <a:rPr lang="en-US" dirty="0"/>
              <a:t>.</a:t>
            </a:r>
          </a:p>
          <a:p>
            <a:endParaRPr lang="en-US" dirty="0"/>
          </a:p>
          <a:p>
            <a:r>
              <a:rPr lang="en-US" dirty="0"/>
              <a:t>The secondary metrics have been chosen as they are key drivers of long-term memory. The first is personal relevance which will show how engaged and relevant the ads feel to the audience. The second is emotional impact, which allows us to understand how the audience is responding on an emotional level. </a:t>
            </a:r>
          </a:p>
        </p:txBody>
      </p:sp>
      <p:sp>
        <p:nvSpPr>
          <p:cNvPr id="4" name="Slide Number Placeholder 3"/>
          <p:cNvSpPr>
            <a:spLocks noGrp="1"/>
          </p:cNvSpPr>
          <p:nvPr>
            <p:ph type="sldNum" sz="quarter" idx="5"/>
          </p:nvPr>
        </p:nvSpPr>
        <p:spPr/>
        <p:txBody>
          <a:bodyPr/>
          <a:lstStyle/>
          <a:p>
            <a:fld id="{3F25A247-2633-4828-95AB-4BD37EB8413B}" type="slidenum">
              <a:rPr lang="en-GB" smtClean="0"/>
              <a:t>13</a:t>
            </a:fld>
            <a:endParaRPr lang="en-GB"/>
          </a:p>
        </p:txBody>
      </p:sp>
    </p:spTree>
    <p:extLst>
      <p:ext uri="{BB962C8B-B14F-4D97-AF65-F5344CB8AC3E}">
        <p14:creationId xmlns:p14="http://schemas.microsoft.com/office/powerpoint/2010/main" val="1169014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diving into the results, it is important to note that creativity and the making of ads and narratives does not have any perfect formula. </a:t>
            </a:r>
          </a:p>
          <a:p>
            <a:endParaRPr lang="en-US" dirty="0"/>
          </a:p>
          <a:p>
            <a:r>
              <a:rPr lang="en-US" dirty="0"/>
              <a:t>However, the findings within this research provides a useful toolbox of creative strategies that can be </a:t>
            </a:r>
            <a:r>
              <a:rPr lang="en-US" dirty="0" err="1"/>
              <a:t>utilised</a:t>
            </a:r>
            <a:r>
              <a:rPr lang="en-US" dirty="0"/>
              <a:t> within storytelling to ensure that we are creating the most impactful advertising that we can.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29F57-76E2-45F9-83FA-F46E7A4B2A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329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analysis found 5 key conclusions. </a:t>
            </a:r>
          </a:p>
          <a:p>
            <a:endParaRPr lang="en-US"/>
          </a:p>
          <a:p>
            <a:pPr marL="241539" indent="-241539">
              <a:buAutoNum type="arabicPeriod"/>
            </a:pPr>
            <a:r>
              <a:rPr lang="en-GB" sz="1200" b="1"/>
              <a:t>Showcase your product</a:t>
            </a:r>
            <a:r>
              <a:rPr lang="en-GB" sz="1200"/>
              <a:t>, don’t shout about it </a:t>
            </a:r>
          </a:p>
          <a:p>
            <a:pPr marL="241539" indent="-241539">
              <a:buAutoNum type="arabicPeriod"/>
            </a:pPr>
            <a:r>
              <a:rPr lang="en-GB" sz="1200" b="1"/>
              <a:t>People are paramount </a:t>
            </a:r>
            <a:r>
              <a:rPr lang="en-GB" sz="1200"/>
              <a:t>– it’s important for us to keep in mind that we like seeing other humans</a:t>
            </a:r>
          </a:p>
          <a:p>
            <a:pPr marL="241539" indent="-241539">
              <a:buAutoNum type="arabicPeriod"/>
            </a:pPr>
            <a:r>
              <a:rPr lang="en-GB" sz="1200" b="1"/>
              <a:t>Brand assets can be impactful </a:t>
            </a:r>
            <a:r>
              <a:rPr lang="en-GB" sz="1200"/>
              <a:t>and should be utilised </a:t>
            </a:r>
          </a:p>
          <a:p>
            <a:pPr marL="241539" indent="-241539">
              <a:buAutoNum type="arabicPeriod"/>
            </a:pPr>
            <a:r>
              <a:rPr lang="en-GB" sz="1200" b="1"/>
              <a:t>Audio</a:t>
            </a:r>
            <a:r>
              <a:rPr lang="en-GB" sz="1200"/>
              <a:t> can be misused and making sure it has a </a:t>
            </a:r>
            <a:r>
              <a:rPr lang="en-GB" sz="1200" b="1"/>
              <a:t>key role is important</a:t>
            </a:r>
          </a:p>
          <a:p>
            <a:pPr marL="241539" indent="-241539">
              <a:buAutoNum type="arabicPeriod"/>
            </a:pPr>
            <a:r>
              <a:rPr lang="en-GB" sz="1200" b="1"/>
              <a:t>Timing can have a big impact </a:t>
            </a:r>
            <a:r>
              <a:rPr lang="en-GB" sz="1200"/>
              <a:t>on your ad, both for ad duration and final branding  </a:t>
            </a:r>
          </a:p>
          <a:p>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15</a:t>
            </a:fld>
            <a:endParaRPr lang="en-GB"/>
          </a:p>
        </p:txBody>
      </p:sp>
    </p:spTree>
    <p:extLst>
      <p:ext uri="{BB962C8B-B14F-4D97-AF65-F5344CB8AC3E}">
        <p14:creationId xmlns:p14="http://schemas.microsoft.com/office/powerpoint/2010/main" val="2993840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Showcase your product, don’t shout. As mentioned earlier, our brains do not like being advertised to. </a:t>
            </a:r>
          </a:p>
          <a:p>
            <a:endParaRPr lang="en-US" dirty="0"/>
          </a:p>
          <a:p>
            <a:r>
              <a:rPr lang="en-US" dirty="0"/>
              <a:t>Essentially, our brain has a built-in ad blocker. During adolescence, we develop this ‘blocker’, it is an evolutionary mechanism that allows us to avoid danger. Therefore, if we feel as though we are being overtly advertised to, this ad blocker can get in the way. </a:t>
            </a:r>
          </a:p>
          <a:p>
            <a:endParaRPr lang="en-US" dirty="0"/>
          </a:p>
        </p:txBody>
      </p:sp>
      <p:sp>
        <p:nvSpPr>
          <p:cNvPr id="4" name="Slide Number Placeholder 3"/>
          <p:cNvSpPr>
            <a:spLocks noGrp="1"/>
          </p:cNvSpPr>
          <p:nvPr>
            <p:ph type="sldNum" sz="quarter" idx="5"/>
          </p:nvPr>
        </p:nvSpPr>
        <p:spPr/>
        <p:txBody>
          <a:bodyPr/>
          <a:lstStyle/>
          <a:p>
            <a:fld id="{3F25A247-2633-4828-95AB-4BD37EB8413B}" type="slidenum">
              <a:rPr lang="en-GB" smtClean="0"/>
              <a:t>16</a:t>
            </a:fld>
            <a:endParaRPr lang="en-GB"/>
          </a:p>
        </p:txBody>
      </p:sp>
    </p:spTree>
    <p:extLst>
      <p:ext uri="{BB962C8B-B14F-4D97-AF65-F5344CB8AC3E}">
        <p14:creationId xmlns:p14="http://schemas.microsoft.com/office/powerpoint/2010/main" val="2100279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way to navigate around this blocker is to weave your product into the narrative. Analysis found that </a:t>
            </a:r>
            <a:r>
              <a:rPr lang="en-US" dirty="0" err="1"/>
              <a:t>utilising</a:t>
            </a:r>
            <a:r>
              <a:rPr lang="en-US" dirty="0"/>
              <a:t> this technique elicits more peaks of memory and personal relevance throughout an ad. </a:t>
            </a:r>
          </a:p>
          <a:p>
            <a:endParaRPr lang="en-US" dirty="0"/>
          </a:p>
          <a:p>
            <a:r>
              <a:rPr lang="en-US" dirty="0"/>
              <a:t>This gives your brand more opportunity to get into the audience’s memory as there are 1.4x more peaks of strong brain response throughout the ad, than when you have an overt focus on the product.</a:t>
            </a:r>
          </a:p>
          <a:p>
            <a:endParaRPr lang="en-US" dirty="0"/>
          </a:p>
          <a:p>
            <a:r>
              <a:rPr lang="en-US" dirty="0"/>
              <a:t>Here are a few example ads.</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17</a:t>
            </a:fld>
            <a:endParaRPr lang="en-GB"/>
          </a:p>
        </p:txBody>
      </p:sp>
    </p:spTree>
    <p:extLst>
      <p:ext uri="{BB962C8B-B14F-4D97-AF65-F5344CB8AC3E}">
        <p14:creationId xmlns:p14="http://schemas.microsoft.com/office/powerpoint/2010/main" val="3746405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***VIDEO***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an example of how an overt focus on a product elicits much worse levels of memory response.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reminder, the Y axis shows the strength of memory response and X axis is the time. The top dotted line is the benchmark showing strong levels of memory. For this particular ad, there is only one peak of memory throughout the ad and final branding is missed.</a:t>
            </a:r>
          </a:p>
        </p:txBody>
      </p:sp>
      <p:sp>
        <p:nvSpPr>
          <p:cNvPr id="4" name="Slide Number Placeholder 3"/>
          <p:cNvSpPr>
            <a:spLocks noGrp="1"/>
          </p:cNvSpPr>
          <p:nvPr>
            <p:ph type="sldNum" sz="quarter" idx="5"/>
          </p:nvPr>
        </p:nvSpPr>
        <p:spPr/>
        <p:txBody>
          <a:bodyPr/>
          <a:lstStyle/>
          <a:p>
            <a:fld id="{1A9CF164-D9F0-4AD8-93A2-048091A2D764}" type="slidenum">
              <a:rPr lang="en-GB" smtClean="0"/>
              <a:t>18</a:t>
            </a:fld>
            <a:endParaRPr lang="en-GB"/>
          </a:p>
        </p:txBody>
      </p:sp>
    </p:spTree>
    <p:extLst>
      <p:ext uri="{BB962C8B-B14F-4D97-AF65-F5344CB8AC3E}">
        <p14:creationId xmlns:p14="http://schemas.microsoft.com/office/powerpoint/2010/main" val="5080092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a:t>
            </a:r>
          </a:p>
          <a:p>
            <a:endParaRPr lang="en-US" dirty="0"/>
          </a:p>
          <a:p>
            <a:r>
              <a:rPr lang="en-US" dirty="0"/>
              <a:t>Conversely, this particular ad is one where the product has been woven into the narrative well. The time series chart shows that there are multiple peaks of memory above the top dotted line including when the Heineken beer bottle is on screen. </a:t>
            </a:r>
          </a:p>
          <a:p>
            <a:endParaRPr lang="en-US" dirty="0"/>
          </a:p>
          <a:p>
            <a:r>
              <a:rPr lang="en-US" dirty="0"/>
              <a:t>This is therefore showing that these branding moments are being encoded into memory.</a:t>
            </a:r>
            <a:endParaRPr lang="en-GB" dirty="0"/>
          </a:p>
        </p:txBody>
      </p:sp>
      <p:sp>
        <p:nvSpPr>
          <p:cNvPr id="4" name="Slide Number Placeholder 3"/>
          <p:cNvSpPr>
            <a:spLocks noGrp="1"/>
          </p:cNvSpPr>
          <p:nvPr>
            <p:ph type="sldNum" sz="quarter" idx="5"/>
          </p:nvPr>
        </p:nvSpPr>
        <p:spPr/>
        <p:txBody>
          <a:bodyPr/>
          <a:lstStyle/>
          <a:p>
            <a:fld id="{1A9CF164-D9F0-4AD8-93A2-048091A2D764}" type="slidenum">
              <a:rPr lang="en-GB" smtClean="0"/>
              <a:t>19</a:t>
            </a:fld>
            <a:endParaRPr lang="en-GB"/>
          </a:p>
        </p:txBody>
      </p:sp>
    </p:spTree>
    <p:extLst>
      <p:ext uri="{BB962C8B-B14F-4D97-AF65-F5344CB8AC3E}">
        <p14:creationId xmlns:p14="http://schemas.microsoft.com/office/powerpoint/2010/main" val="2463129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second key finding is that people are paramount</a:t>
            </a:r>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20</a:t>
            </a:fld>
            <a:endParaRPr lang="en-GB"/>
          </a:p>
        </p:txBody>
      </p:sp>
    </p:spTree>
    <p:extLst>
      <p:ext uri="{BB962C8B-B14F-4D97-AF65-F5344CB8AC3E}">
        <p14:creationId xmlns:p14="http://schemas.microsoft.com/office/powerpoint/2010/main" val="6858156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subconscious makes 90% of our decisions. </a:t>
            </a:r>
          </a:p>
          <a:p>
            <a:endParaRPr lang="en-US" dirty="0"/>
          </a:p>
          <a:p>
            <a:r>
              <a:rPr lang="en-US" dirty="0"/>
              <a:t>An example of this is seen in the 1999 study, ‘the influence of in-store music on wine selections.’ A supermarket played French and German music over the speaker and observed shoppers buying wine. Results showed that the days when French music was played, 76% of the wine that was bought was French. Similarly, when German music was played, 73% of the wine bought was German. When asked about the music and their purchase, shoppers stated that music hadn’t influenced their decisions, further stating that most had not registered it. </a:t>
            </a:r>
          </a:p>
          <a:p>
            <a:endParaRPr lang="en-US" dirty="0"/>
          </a:p>
          <a:p>
            <a:r>
              <a:rPr lang="en-US" dirty="0"/>
              <a:t>This shows the power of your subconscious, whilst we generally like to believe we are making all of our decisions consciously, this is not always the case. </a:t>
            </a:r>
          </a:p>
          <a:p>
            <a:endParaRPr lang="en-US" dirty="0"/>
          </a:p>
          <a:p>
            <a:r>
              <a:rPr lang="en-US" dirty="0"/>
              <a:t>Naturally, you may be wondering, how am I meant to know if I am getting into the consumer’s subconscious?</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3</a:t>
            </a:fld>
            <a:endParaRPr lang="en-GB"/>
          </a:p>
        </p:txBody>
      </p:sp>
    </p:spTree>
    <p:extLst>
      <p:ext uri="{BB962C8B-B14F-4D97-AF65-F5344CB8AC3E}">
        <p14:creationId xmlns:p14="http://schemas.microsoft.com/office/powerpoint/2010/main" val="20178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analysis from Neuro-Insight shows that it is very important to include people within your ads to help create an impact. </a:t>
            </a:r>
          </a:p>
          <a:p>
            <a:endParaRPr lang="en-US" dirty="0"/>
          </a:p>
          <a:p>
            <a:r>
              <a:rPr lang="en-US" dirty="0"/>
              <a:t>Findings shows that ads which included people were 15% more relevant to the audience and drove 24% higher levels of memory encoding at final branding vs. ads with no people. </a:t>
            </a:r>
          </a:p>
          <a:p>
            <a:endParaRPr lang="en-US" dirty="0"/>
          </a:p>
          <a:p>
            <a:r>
              <a:rPr lang="en-US" dirty="0"/>
              <a:t>As humans, we search for human connection, so making an ads narrative revolve around a person allows the audience to create a connection with this on-screen character and allows the audience to become more involved.</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21</a:t>
            </a:fld>
            <a:endParaRPr lang="en-GB"/>
          </a:p>
        </p:txBody>
      </p:sp>
    </p:spTree>
    <p:extLst>
      <p:ext uri="{BB962C8B-B14F-4D97-AF65-F5344CB8AC3E}">
        <p14:creationId xmlns:p14="http://schemas.microsoft.com/office/powerpoint/2010/main" val="166919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not all onscreen characters work the same. </a:t>
            </a:r>
          </a:p>
          <a:p>
            <a:endParaRPr lang="en-US" dirty="0"/>
          </a:p>
          <a:p>
            <a:r>
              <a:rPr lang="en-US" dirty="0"/>
              <a:t>Analysis suggests that people don’t relate to the narrative as much when children are the focus. Instead, seeing children appear briefly or as more secondary characters was significantly more impactful. </a:t>
            </a:r>
          </a:p>
          <a:p>
            <a:endParaRPr lang="en-US" dirty="0"/>
          </a:p>
          <a:p>
            <a:r>
              <a:rPr lang="en-US" dirty="0"/>
              <a:t>It should also be noted that although the findings didn’t reach statistical significance, results pointed to animals eliciting the opposite response, where having them as the main focus was more impactful.</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22</a:t>
            </a:fld>
            <a:endParaRPr lang="en-GB"/>
          </a:p>
        </p:txBody>
      </p:sp>
    </p:spTree>
    <p:extLst>
      <p:ext uri="{BB962C8B-B14F-4D97-AF65-F5344CB8AC3E}">
        <p14:creationId xmlns:p14="http://schemas.microsoft.com/office/powerpoint/2010/main" val="11649995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third key finding was around how to </a:t>
            </a:r>
            <a:r>
              <a:rPr lang="en-US" err="1"/>
              <a:t>utilise</a:t>
            </a:r>
            <a:r>
              <a:rPr lang="en-US"/>
              <a:t> your key brand assets. </a:t>
            </a:r>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23</a:t>
            </a:fld>
            <a:endParaRPr lang="en-GB"/>
          </a:p>
        </p:txBody>
      </p:sp>
    </p:spTree>
    <p:extLst>
      <p:ext uri="{BB962C8B-B14F-4D97-AF65-F5344CB8AC3E}">
        <p14:creationId xmlns:p14="http://schemas.microsoft.com/office/powerpoint/2010/main" val="910232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Neuro-Insight found that integrating brand </a:t>
            </a:r>
            <a:r>
              <a:rPr lang="en-US" dirty="0" err="1"/>
              <a:t>colours</a:t>
            </a:r>
            <a:r>
              <a:rPr lang="en-US" dirty="0"/>
              <a:t> into the narrative is effective and significantly drove strong emotional impact. </a:t>
            </a:r>
          </a:p>
          <a:p>
            <a:endParaRPr lang="en-US" dirty="0"/>
          </a:p>
          <a:p>
            <a:r>
              <a:rPr lang="en-US" dirty="0" err="1"/>
              <a:t>Utilising</a:t>
            </a:r>
            <a:r>
              <a:rPr lang="en-US" dirty="0"/>
              <a:t> brand </a:t>
            </a:r>
            <a:r>
              <a:rPr lang="en-US" dirty="0" err="1"/>
              <a:t>colours</a:t>
            </a:r>
            <a:r>
              <a:rPr lang="en-US" dirty="0"/>
              <a:t> is a subtle way to weave your branding into a narrative which your audience is connecting with. As a result, when the switch to final branding is made, it feels less jarring and more congruent with the narrative that was just told, and therefore driving this more positive emotional outcome. </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24</a:t>
            </a:fld>
            <a:endParaRPr lang="en-GB"/>
          </a:p>
        </p:txBody>
      </p:sp>
    </p:spTree>
    <p:extLst>
      <p:ext uri="{BB962C8B-B14F-4D97-AF65-F5344CB8AC3E}">
        <p14:creationId xmlns:p14="http://schemas.microsoft.com/office/powerpoint/2010/main" val="2530742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Neuro-Insight also found that audio creates a big impact.</a:t>
            </a:r>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25</a:t>
            </a:fld>
            <a:endParaRPr lang="en-GB"/>
          </a:p>
        </p:txBody>
      </p:sp>
    </p:spTree>
    <p:extLst>
      <p:ext uri="{BB962C8B-B14F-4D97-AF65-F5344CB8AC3E}">
        <p14:creationId xmlns:p14="http://schemas.microsoft.com/office/powerpoint/2010/main" val="14818966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 can often be used in an ad, without any specific reason, however audio can make or break an ad. </a:t>
            </a:r>
          </a:p>
          <a:p>
            <a:endParaRPr lang="en-US" dirty="0"/>
          </a:p>
          <a:p>
            <a:r>
              <a:rPr lang="en-US" dirty="0"/>
              <a:t>When </a:t>
            </a:r>
            <a:r>
              <a:rPr lang="en-US" dirty="0" err="1"/>
              <a:t>categorising</a:t>
            </a:r>
            <a:r>
              <a:rPr lang="en-US" dirty="0"/>
              <a:t> the use of music into different levels – no music, passive/background music, music prominent and music driving the ad. Neuro-Insight found that ads which used music to drive the action, elicited significant more peaks of memory and emotional impact throughout the ad. As a result, this gives a brand more opportunity to deliver the intended impact in comparison to not using music or using a passive background track.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important to remember that you can’t turn off your ears so </a:t>
            </a:r>
            <a:r>
              <a:rPr lang="en-US" dirty="0" err="1"/>
              <a:t>utilising</a:t>
            </a:r>
            <a:r>
              <a:rPr lang="en-US" dirty="0"/>
              <a:t> audio to its full extent is important</a:t>
            </a:r>
            <a:endParaRPr lang="en-GB" dirty="0"/>
          </a:p>
          <a:p>
            <a:endParaRPr lang="en-US" dirty="0"/>
          </a:p>
        </p:txBody>
      </p:sp>
      <p:sp>
        <p:nvSpPr>
          <p:cNvPr id="4" name="Slide Number Placeholder 3"/>
          <p:cNvSpPr>
            <a:spLocks noGrp="1"/>
          </p:cNvSpPr>
          <p:nvPr>
            <p:ph type="sldNum" sz="quarter" idx="5"/>
          </p:nvPr>
        </p:nvSpPr>
        <p:spPr/>
        <p:txBody>
          <a:bodyPr/>
          <a:lstStyle/>
          <a:p>
            <a:fld id="{3F25A247-2633-4828-95AB-4BD37EB8413B}" type="slidenum">
              <a:rPr lang="en-GB" smtClean="0"/>
              <a:t>26</a:t>
            </a:fld>
            <a:endParaRPr lang="en-GB"/>
          </a:p>
        </p:txBody>
      </p:sp>
    </p:spTree>
    <p:extLst>
      <p:ext uri="{BB962C8B-B14F-4D97-AF65-F5344CB8AC3E}">
        <p14:creationId xmlns:p14="http://schemas.microsoft.com/office/powerpoint/2010/main" val="4168063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Impact is in the timing</a:t>
            </a:r>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27</a:t>
            </a:fld>
            <a:endParaRPr lang="en-GB"/>
          </a:p>
        </p:txBody>
      </p:sp>
    </p:spTree>
    <p:extLst>
      <p:ext uri="{BB962C8B-B14F-4D97-AF65-F5344CB8AC3E}">
        <p14:creationId xmlns:p14="http://schemas.microsoft.com/office/powerpoint/2010/main" val="759630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Neuro-Insight wanted to explore whether the ad duration influenced the impact of the ads. Finding include:</a:t>
            </a:r>
          </a:p>
          <a:p>
            <a:pPr marL="171450" indent="-171450">
              <a:buFont typeface="Arial" panose="020B0604020202020204" pitchFamily="34" charset="0"/>
              <a:buChar char="•"/>
            </a:pPr>
            <a:r>
              <a:rPr lang="en-US" dirty="0"/>
              <a:t>20 second ads were the least impactful</a:t>
            </a:r>
          </a:p>
          <a:p>
            <a:pPr marL="171450" indent="-171450">
              <a:buFont typeface="Arial" panose="020B0604020202020204" pitchFamily="34" charset="0"/>
              <a:buChar char="•"/>
            </a:pPr>
            <a:r>
              <a:rPr lang="en-US" dirty="0"/>
              <a:t>30 second ads were both memorable and emotionally motivating</a:t>
            </a:r>
          </a:p>
          <a:p>
            <a:pPr marL="171450" indent="-171450">
              <a:buFont typeface="Arial" panose="020B0604020202020204" pitchFamily="34" charset="0"/>
              <a:buChar char="•"/>
            </a:pPr>
            <a:r>
              <a:rPr lang="en-US" dirty="0"/>
              <a:t>When you increased the time length to 45-45 seconds, memory levels dropped slightly but it felt a lot less emotionally impactful</a:t>
            </a:r>
          </a:p>
          <a:p>
            <a:pPr marL="171450" indent="-171450">
              <a:buFont typeface="Arial" panose="020B0604020202020204" pitchFamily="34" charset="0"/>
              <a:buChar char="•"/>
            </a:pPr>
            <a:r>
              <a:rPr lang="en-US" dirty="0"/>
              <a:t>Increasing again to 60 seconds caused even less emotional impact but these ads were very memorable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These findings are rooted around the connection to the narrative. Ads which are under 30 seconds often fail to create a strong connection with the audience and develop a compelling narrative, causing the audience to be less involved emotionally and therefore less likely to store these stories into memory.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Analysis suggests that 30 seconds seem to be the optimal time to develop a narrative and build a strong connection with your audience. Anything more than 30 seconds whilst still memorable lose their emotional impact slightly.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After 30 seconds, the emotional impact is more dampened down, this metric can be driven by pace, music and developing excitement but after 30 seconds these mechanisms can lose some of their impact. </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28</a:t>
            </a:fld>
            <a:endParaRPr lang="en-GB"/>
          </a:p>
        </p:txBody>
      </p:sp>
    </p:spTree>
    <p:extLst>
      <p:ext uri="{BB962C8B-B14F-4D97-AF65-F5344CB8AC3E}">
        <p14:creationId xmlns:p14="http://schemas.microsoft.com/office/powerpoint/2010/main" val="1857158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Neuro-Insight also explored the time length at final branding.</a:t>
            </a:r>
          </a:p>
          <a:p>
            <a:endParaRPr lang="en-US" dirty="0"/>
          </a:p>
          <a:p>
            <a:r>
              <a:rPr lang="en-US" dirty="0"/>
              <a:t>Analysis showed that ads that kept branding on screen for longer (in this case 3 seconds or more), delivered stronger levels of impact, with significantly higher levels of memory, emotion and relevance. This result is due to a phenomenon known as conceptual closure. </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29</a:t>
            </a:fld>
            <a:endParaRPr lang="en-GB"/>
          </a:p>
        </p:txBody>
      </p:sp>
    </p:spTree>
    <p:extLst>
      <p:ext uri="{BB962C8B-B14F-4D97-AF65-F5344CB8AC3E}">
        <p14:creationId xmlns:p14="http://schemas.microsoft.com/office/powerpoint/2010/main" val="3278237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Conceptual Closure occurs in the brain when you are storing a chunk of information into your memory e.g. like the buffering symbol that appears on your laptop when saving a piece of work. </a:t>
            </a:r>
          </a:p>
          <a:p>
            <a:endParaRPr lang="en-US" dirty="0"/>
          </a:p>
          <a:p>
            <a:r>
              <a:rPr lang="en-US" dirty="0"/>
              <a:t>Typically, Conceptual Closure is triggered when the brain perceives an ending to a narrative, once a narrative ends, responses fall sharply as demonstrated by the red portion of the chart. When Conceptual Closure happened, the brain is unreceptive to new information during and for a couple of seconds after as it is preoccupied as it stores this information.</a:t>
            </a:r>
          </a:p>
          <a:p>
            <a:endParaRPr lang="en-US" dirty="0"/>
          </a:p>
          <a:p>
            <a:r>
              <a:rPr lang="en-US" dirty="0"/>
              <a:t>Conceptual Closure is neither good or bad, however within advertising, you need to ensure that this isn’t triggered directly before branding moments or key messages. Typically, we see the introduction of overt final branding as a point where Conceptual Closure can occur, allowing a moment for recovery by having branding on screen for a few seconds longer can be a safe bet to ensure impactful final branding. </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30</a:t>
            </a:fld>
            <a:endParaRPr lang="en-GB"/>
          </a:p>
        </p:txBody>
      </p:sp>
    </p:spTree>
    <p:extLst>
      <p:ext uri="{BB962C8B-B14F-4D97-AF65-F5344CB8AC3E}">
        <p14:creationId xmlns:p14="http://schemas.microsoft.com/office/powerpoint/2010/main" val="2771391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worked with Neuro-Insight to help answer this question. The </a:t>
            </a:r>
            <a:r>
              <a:rPr lang="en-US" dirty="0" err="1"/>
              <a:t>organisation</a:t>
            </a:r>
            <a:r>
              <a:rPr lang="en-US" dirty="0"/>
              <a:t> was initially founded within academia by Professor Richard Silberstein, and has a unique method of conducting analysis.</a:t>
            </a:r>
          </a:p>
          <a:p>
            <a:endParaRPr lang="en-US" dirty="0"/>
          </a:p>
          <a:p>
            <a:r>
              <a:rPr lang="en-US" dirty="0"/>
              <a:t>Neuro-Insight use a patented technology called SST (Steady State Topography) which specifically measure the speed of electrical activity within the brain.</a:t>
            </a:r>
          </a:p>
          <a:p>
            <a:endParaRPr lang="en-US" dirty="0"/>
          </a:p>
          <a:p>
            <a:r>
              <a:rPr lang="en-US" dirty="0"/>
              <a:t>As the brain is highly </a:t>
            </a:r>
            <a:r>
              <a:rPr lang="en-US" dirty="0" err="1"/>
              <a:t>specialised</a:t>
            </a:r>
            <a:r>
              <a:rPr lang="en-US" dirty="0"/>
              <a:t>, this mean that we can look at a variety of different things…</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4</a:t>
            </a:fld>
            <a:endParaRPr lang="en-GB"/>
          </a:p>
        </p:txBody>
      </p:sp>
    </p:spTree>
    <p:extLst>
      <p:ext uri="{BB962C8B-B14F-4D97-AF65-F5344CB8AC3E}">
        <p14:creationId xmlns:p14="http://schemas.microsoft.com/office/powerpoint/2010/main" val="2250585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OPTION***</a:t>
            </a:r>
          </a:p>
          <a:p>
            <a:endParaRPr lang="en-US" dirty="0"/>
          </a:p>
          <a:p>
            <a:r>
              <a:rPr lang="en-US" dirty="0"/>
              <a:t>This ad is from the American Superbowl by Hyundai and features the same time series chart featured on the previous slide. Whilst this is a good ad, you will be able to notice that final branding has been missed due to Conceptual Closure. </a:t>
            </a:r>
          </a:p>
          <a:p>
            <a:endParaRPr lang="en-US" dirty="0"/>
          </a:p>
          <a:p>
            <a:r>
              <a:rPr lang="en-GB" dirty="0"/>
              <a:t>Branding is then only on screen for a couple of second, which does not allow for the recovery time and this branding moment is therefore missed.</a:t>
            </a:r>
          </a:p>
        </p:txBody>
      </p:sp>
      <p:sp>
        <p:nvSpPr>
          <p:cNvPr id="4" name="Slide Number Placeholder 3"/>
          <p:cNvSpPr>
            <a:spLocks noGrp="1"/>
          </p:cNvSpPr>
          <p:nvPr>
            <p:ph type="sldNum" sz="quarter" idx="5"/>
          </p:nvPr>
        </p:nvSpPr>
        <p:spPr/>
        <p:txBody>
          <a:bodyPr/>
          <a:lstStyle/>
          <a:p>
            <a:fld id="{1A9CF164-D9F0-4AD8-93A2-048091A2D764}" type="slidenum">
              <a:rPr lang="en-GB" smtClean="0"/>
              <a:t>31</a:t>
            </a:fld>
            <a:endParaRPr lang="en-GB"/>
          </a:p>
        </p:txBody>
      </p:sp>
    </p:spTree>
    <p:extLst>
      <p:ext uri="{BB962C8B-B14F-4D97-AF65-F5344CB8AC3E}">
        <p14:creationId xmlns:p14="http://schemas.microsoft.com/office/powerpoint/2010/main" val="3322774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***VIDEO OPTION***</a:t>
            </a:r>
          </a:p>
          <a:p>
            <a:endParaRPr lang="en-US" dirty="0"/>
          </a:p>
          <a:p>
            <a:r>
              <a:rPr lang="en-US" dirty="0"/>
              <a:t>On the other hand, this Walkers ad keeps branding on screen for long enough that the brain recovers, and final branding is encoded into memory.</a:t>
            </a:r>
            <a:endParaRPr lang="en-GB" dirty="0"/>
          </a:p>
        </p:txBody>
      </p:sp>
      <p:sp>
        <p:nvSpPr>
          <p:cNvPr id="4" name="Slide Number Placeholder 3"/>
          <p:cNvSpPr>
            <a:spLocks noGrp="1"/>
          </p:cNvSpPr>
          <p:nvPr>
            <p:ph type="sldNum" sz="quarter" idx="5"/>
          </p:nvPr>
        </p:nvSpPr>
        <p:spPr/>
        <p:txBody>
          <a:bodyPr/>
          <a:lstStyle/>
          <a:p>
            <a:fld id="{1A9CF164-D9F0-4AD8-93A2-048091A2D764}" type="slidenum">
              <a:rPr lang="en-GB" smtClean="0"/>
              <a:t>32</a:t>
            </a:fld>
            <a:endParaRPr lang="en-GB"/>
          </a:p>
        </p:txBody>
      </p:sp>
    </p:spTree>
    <p:extLst>
      <p:ext uri="{BB962C8B-B14F-4D97-AF65-F5344CB8AC3E}">
        <p14:creationId xmlns:p14="http://schemas.microsoft.com/office/powerpoint/2010/main" val="6194897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Neuro-Insight also found that there are areas where there is creative license to play:</a:t>
            </a:r>
          </a:p>
          <a:p>
            <a:endParaRPr lang="en-US"/>
          </a:p>
          <a:p>
            <a:pPr marL="241539" indent="-241539">
              <a:buAutoNum type="arabicPeriod"/>
            </a:pPr>
            <a:r>
              <a:rPr lang="en-GB" sz="1200"/>
              <a:t>How you use branding moments </a:t>
            </a:r>
          </a:p>
          <a:p>
            <a:pPr marL="241539" indent="-241539">
              <a:buAutoNum type="arabicPeriod"/>
            </a:pPr>
            <a:r>
              <a:rPr lang="en-GB" sz="1200"/>
              <a:t>Use of different brand assets </a:t>
            </a:r>
          </a:p>
          <a:p>
            <a:pPr marL="241539" indent="-241539">
              <a:buAutoNum type="arabicPeriod"/>
            </a:pPr>
            <a:r>
              <a:rPr lang="en-GB" sz="1200"/>
              <a:t>The tone your ads take</a:t>
            </a:r>
          </a:p>
          <a:p>
            <a:pPr marL="241539" indent="-241539">
              <a:buAutoNum type="arabicPeriod"/>
            </a:pPr>
            <a:r>
              <a:rPr lang="en-GB" sz="1200"/>
              <a:t>How you use celebrities </a:t>
            </a:r>
          </a:p>
          <a:p>
            <a:pPr marL="241539" indent="-241539" defTabSz="966155">
              <a:buFontTx/>
              <a:buAutoNum type="arabicPeriod"/>
              <a:defRPr/>
            </a:pPr>
            <a:r>
              <a:rPr lang="en-GB" sz="1200"/>
              <a:t>The use of interaction between characters</a:t>
            </a:r>
          </a:p>
        </p:txBody>
      </p:sp>
      <p:sp>
        <p:nvSpPr>
          <p:cNvPr id="4" name="Slide Number Placeholder 3"/>
          <p:cNvSpPr>
            <a:spLocks noGrp="1"/>
          </p:cNvSpPr>
          <p:nvPr>
            <p:ph type="sldNum" sz="quarter" idx="5"/>
          </p:nvPr>
        </p:nvSpPr>
        <p:spPr/>
        <p:txBody>
          <a:bodyPr/>
          <a:lstStyle/>
          <a:p>
            <a:fld id="{3F25A247-2633-4828-95AB-4BD37EB8413B}" type="slidenum">
              <a:rPr lang="en-GB" smtClean="0"/>
              <a:t>33</a:t>
            </a:fld>
            <a:endParaRPr lang="en-GB"/>
          </a:p>
        </p:txBody>
      </p:sp>
    </p:spTree>
    <p:extLst>
      <p:ext uri="{BB962C8B-B14F-4D97-AF65-F5344CB8AC3E}">
        <p14:creationId xmlns:p14="http://schemas.microsoft.com/office/powerpoint/2010/main" val="3056047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analysis showed that there was no statistically significant difference in how many branding moments you use, either visual or audio. </a:t>
            </a:r>
          </a:p>
          <a:p>
            <a:endParaRPr lang="en-US"/>
          </a:p>
          <a:p>
            <a:r>
              <a:rPr lang="en-US"/>
              <a:t>Therefore, this means that as long as the brand is woven into the narrative, there are no hard and fast rules on how many times you should show branding.</a:t>
            </a:r>
          </a:p>
          <a:p>
            <a:endParaRPr lang="en-US"/>
          </a:p>
          <a:p>
            <a:r>
              <a:rPr lang="en-US"/>
              <a:t>On interesting directional finding was that sonic branding seems to deliver strong impact, there was no statistical significance due to low sample size, however Neuro-Insight often so see in ads that sonic branding can be very impactful.</a:t>
            </a:r>
            <a:endParaRPr lang="en-GB"/>
          </a:p>
        </p:txBody>
      </p:sp>
      <p:sp>
        <p:nvSpPr>
          <p:cNvPr id="4" name="Slide Number Placeholder 3"/>
          <p:cNvSpPr>
            <a:spLocks noGrp="1"/>
          </p:cNvSpPr>
          <p:nvPr>
            <p:ph type="sldNum" sz="quarter" idx="5"/>
          </p:nvPr>
        </p:nvSpPr>
        <p:spPr/>
        <p:txBody>
          <a:bodyPr/>
          <a:lstStyle/>
          <a:p>
            <a:fld id="{3F25A247-2633-4828-95AB-4BD37EB8413B}" type="slidenum">
              <a:rPr lang="en-GB" smtClean="0"/>
              <a:t>34</a:t>
            </a:fld>
            <a:endParaRPr lang="en-GB"/>
          </a:p>
        </p:txBody>
      </p:sp>
    </p:spTree>
    <p:extLst>
      <p:ext uri="{BB962C8B-B14F-4D97-AF65-F5344CB8AC3E}">
        <p14:creationId xmlns:p14="http://schemas.microsoft.com/office/powerpoint/2010/main" val="25044805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Neuro-Insight also looked at brand assets </a:t>
            </a:r>
            <a:r>
              <a:rPr lang="en-US" u="sng" dirty="0"/>
              <a:t>other than </a:t>
            </a:r>
            <a:r>
              <a:rPr lang="en-US" u="sng" dirty="0" err="1"/>
              <a:t>colour</a:t>
            </a:r>
            <a:r>
              <a:rPr lang="en-US" u="sng" dirty="0"/>
              <a:t> </a:t>
            </a:r>
            <a:r>
              <a:rPr lang="en-US" dirty="0"/>
              <a:t>which included use of celebrities, brand characters and iconic packaging and shapes. </a:t>
            </a:r>
          </a:p>
          <a:p>
            <a:endParaRPr lang="en-US" dirty="0"/>
          </a:p>
          <a:p>
            <a:r>
              <a:rPr lang="en-US" dirty="0"/>
              <a:t>Findings shows that there was </a:t>
            </a:r>
            <a:r>
              <a:rPr lang="en-US" u="sng" dirty="0"/>
              <a:t>no significant differences </a:t>
            </a:r>
            <a:r>
              <a:rPr lang="en-US" dirty="0"/>
              <a:t>due to low sample sizes, but they have seen in the past that brand assets, like </a:t>
            </a:r>
            <a:r>
              <a:rPr lang="en-US" dirty="0" err="1"/>
              <a:t>colour</a:t>
            </a:r>
            <a:r>
              <a:rPr lang="en-US" dirty="0"/>
              <a:t>, can be used as a good way to get around the ad blocker. However, this would be an area for potential future investigation.</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35</a:t>
            </a:fld>
            <a:endParaRPr lang="en-GB"/>
          </a:p>
        </p:txBody>
      </p:sp>
    </p:spTree>
    <p:extLst>
      <p:ext uri="{BB962C8B-B14F-4D97-AF65-F5344CB8AC3E}">
        <p14:creationId xmlns:p14="http://schemas.microsoft.com/office/powerpoint/2010/main" val="2262897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Neuro-Insight also investigated different tonalities – such as light-hearted, factual, serious, </a:t>
            </a:r>
            <a:r>
              <a:rPr lang="en-GB" noProof="0" dirty="0"/>
              <a:t>humorous</a:t>
            </a:r>
            <a:r>
              <a:rPr lang="en-US" dirty="0"/>
              <a:t> etc.</a:t>
            </a:r>
          </a:p>
          <a:p>
            <a:endParaRPr lang="en-US" dirty="0"/>
          </a:p>
          <a:p>
            <a:r>
              <a:rPr lang="en-US" dirty="0"/>
              <a:t>There was </a:t>
            </a:r>
            <a:r>
              <a:rPr lang="en-US" u="sng" dirty="0"/>
              <a:t>no statistically significant </a:t>
            </a:r>
            <a:r>
              <a:rPr lang="en-US" dirty="0"/>
              <a:t>difference seen but analysis did shows that they worked slightly differently to each other. For example, factual ads were well remembered but not appealing, whereas humorous ads were less memorable but more appealing. </a:t>
            </a:r>
          </a:p>
          <a:p>
            <a:endParaRPr lang="en-US" dirty="0"/>
          </a:p>
          <a:p>
            <a:r>
              <a:rPr lang="en-US" dirty="0"/>
              <a:t>However, it is important to note that any ad tonality can work if you </a:t>
            </a:r>
            <a:r>
              <a:rPr lang="en-US" dirty="0" err="1"/>
              <a:t>utilise</a:t>
            </a:r>
            <a:r>
              <a:rPr lang="en-US" dirty="0"/>
              <a:t> the creative driver of effectiveness. </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36</a:t>
            </a:fld>
            <a:endParaRPr lang="en-GB"/>
          </a:p>
        </p:txBody>
      </p:sp>
    </p:spTree>
    <p:extLst>
      <p:ext uri="{BB962C8B-B14F-4D97-AF65-F5344CB8AC3E}">
        <p14:creationId xmlns:p14="http://schemas.microsoft.com/office/powerpoint/2010/main" val="3194792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also explored the use of celebrities, this was </a:t>
            </a:r>
            <a:r>
              <a:rPr lang="en-US" u="sng" dirty="0"/>
              <a:t>any</a:t>
            </a:r>
            <a:r>
              <a:rPr lang="en-US" u="none" dirty="0"/>
              <a:t> use of celebrities </a:t>
            </a:r>
            <a:r>
              <a:rPr lang="en-US" b="1" u="none" dirty="0"/>
              <a:t>rather</a:t>
            </a:r>
            <a:r>
              <a:rPr lang="en-US" u="none" dirty="0"/>
              <a:t> than celebrities that had a strong connection with the brand. Findings show that celebrities had little impact on any responses and therefore will not either make or break your ad. </a:t>
            </a:r>
            <a:endParaRPr lang="en-GB" u="sng" dirty="0"/>
          </a:p>
        </p:txBody>
      </p:sp>
      <p:sp>
        <p:nvSpPr>
          <p:cNvPr id="4" name="Slide Number Placeholder 3"/>
          <p:cNvSpPr>
            <a:spLocks noGrp="1"/>
          </p:cNvSpPr>
          <p:nvPr>
            <p:ph type="sldNum" sz="quarter" idx="5"/>
          </p:nvPr>
        </p:nvSpPr>
        <p:spPr/>
        <p:txBody>
          <a:bodyPr/>
          <a:lstStyle/>
          <a:p>
            <a:fld id="{3F25A247-2633-4828-95AB-4BD37EB8413B}" type="slidenum">
              <a:rPr lang="en-GB" smtClean="0"/>
              <a:t>37</a:t>
            </a:fld>
            <a:endParaRPr lang="en-GB"/>
          </a:p>
        </p:txBody>
      </p:sp>
    </p:spTree>
    <p:extLst>
      <p:ext uri="{BB962C8B-B14F-4D97-AF65-F5344CB8AC3E}">
        <p14:creationId xmlns:p14="http://schemas.microsoft.com/office/powerpoint/2010/main" val="28284275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Lastly, Neuro-Insight also looked at character interaction. </a:t>
            </a:r>
          </a:p>
          <a:p>
            <a:endParaRPr lang="en-US" dirty="0"/>
          </a:p>
          <a:p>
            <a:r>
              <a:rPr lang="en-US" dirty="0"/>
              <a:t>Whilst the 2016 iteration found that character interaction was highly impactful. When reconducting this study, analysis showed that having interaction or no interaction made no statistically significant difference. However, when the type of interaction was broken down, there were interesting differences between the use of verbal and physical interaction. This time, physical interaction elicited a less positive response.</a:t>
            </a:r>
          </a:p>
          <a:p>
            <a:endParaRPr lang="en-US" dirty="0"/>
          </a:p>
          <a:p>
            <a:r>
              <a:rPr lang="en-US" dirty="0"/>
              <a:t>It is important to note that these ads were tested throughout and immediately post pandemic. With physical interactions restricted, we have been conditioned to see this as a bad thing, and therefore have likely built negative associations with it – this was reflected in the subconscious data.</a:t>
            </a:r>
          </a:p>
          <a:p>
            <a:endParaRPr lang="en-US" dirty="0"/>
          </a:p>
          <a:p>
            <a:r>
              <a:rPr lang="en-US" dirty="0"/>
              <a:t>Contrastingly, verbal interaction elicited strong levels of response as this was the only type of ‘safe’ interaction during the pandemic. It is likely as we get further away from the pandemic, there may be a shift back towards physical interaction. </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38</a:t>
            </a:fld>
            <a:endParaRPr lang="en-GB"/>
          </a:p>
        </p:txBody>
      </p:sp>
    </p:spTree>
    <p:extLst>
      <p:ext uri="{BB962C8B-B14F-4D97-AF65-F5344CB8AC3E}">
        <p14:creationId xmlns:p14="http://schemas.microsoft.com/office/powerpoint/2010/main" val="1954058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Overall, the key takeaways from this iteration of Creative Drivers of Effectiveness are:</a:t>
            </a:r>
          </a:p>
          <a:p>
            <a:pPr marL="241539" indent="-241539">
              <a:buAutoNum type="arabicPeriod"/>
            </a:pPr>
            <a:r>
              <a:rPr lang="en-GB" sz="1200" dirty="0"/>
              <a:t>Showcase your product don’t shout </a:t>
            </a:r>
          </a:p>
          <a:p>
            <a:pPr marL="241539" indent="-241539">
              <a:buAutoNum type="arabicPeriod"/>
            </a:pPr>
            <a:r>
              <a:rPr lang="en-GB" sz="1200" dirty="0"/>
              <a:t>People are incredibly important </a:t>
            </a:r>
          </a:p>
          <a:p>
            <a:pPr marL="241539" indent="-241539">
              <a:buAutoNum type="arabicPeriod"/>
            </a:pPr>
            <a:r>
              <a:rPr lang="en-GB" sz="1200" dirty="0"/>
              <a:t>Use your brand assets – especially colour!</a:t>
            </a:r>
          </a:p>
          <a:p>
            <a:pPr marL="241539" indent="-241539">
              <a:buAutoNum type="arabicPeriod"/>
            </a:pPr>
            <a:r>
              <a:rPr lang="en-GB" sz="1200" dirty="0"/>
              <a:t>Utilise music to the full extent </a:t>
            </a:r>
          </a:p>
          <a:p>
            <a:pPr marL="241539" indent="-241539">
              <a:buAutoNum type="arabicPeriod"/>
            </a:pPr>
            <a:r>
              <a:rPr lang="en-GB" sz="1200" dirty="0"/>
              <a:t>Make sure your timing is on point </a:t>
            </a:r>
          </a:p>
          <a:p>
            <a:pPr marL="241539" indent="-241539">
              <a:buAutoNum type="arabicPeriod"/>
            </a:pPr>
            <a:endParaRPr lang="en-GB" sz="1200" dirty="0"/>
          </a:p>
          <a:p>
            <a:pPr defTabSz="966155">
              <a:defRPr/>
            </a:pPr>
            <a:r>
              <a:rPr lang="en-GB" sz="1200" kern="100" dirty="0">
                <a:latin typeface="Calibri" panose="020F0502020204030204" pitchFamily="34" charset="0"/>
                <a:ea typeface="Calibri" panose="020F0502020204030204" pitchFamily="34" charset="0"/>
                <a:cs typeface="Times New Roman" panose="02020603050405020304" pitchFamily="18" charset="0"/>
              </a:rPr>
              <a:t>Hopefully, this </a:t>
            </a:r>
            <a:r>
              <a:rPr lang="en-GB" sz="1200" b="1" kern="100" dirty="0">
                <a:latin typeface="Calibri" panose="020F0502020204030204" pitchFamily="34" charset="0"/>
                <a:ea typeface="Calibri" panose="020F0502020204030204" pitchFamily="34" charset="0"/>
                <a:cs typeface="Times New Roman" panose="02020603050405020304" pitchFamily="18" charset="0"/>
              </a:rPr>
              <a:t>toolbox of techniques </a:t>
            </a:r>
            <a:r>
              <a:rPr lang="en-GB" sz="1200" kern="100" dirty="0">
                <a:latin typeface="Calibri" panose="020F0502020204030204" pitchFamily="34" charset="0"/>
                <a:ea typeface="Calibri" panose="020F0502020204030204" pitchFamily="34" charset="0"/>
                <a:cs typeface="Times New Roman" panose="02020603050405020304" pitchFamily="18" charset="0"/>
              </a:rPr>
              <a:t>discovered through unveiling the subconscious will be </a:t>
            </a:r>
            <a:r>
              <a:rPr lang="en-GB" sz="1200" b="1" kern="100" dirty="0">
                <a:latin typeface="Calibri" panose="020F0502020204030204" pitchFamily="34" charset="0"/>
                <a:ea typeface="Calibri" panose="020F0502020204030204" pitchFamily="34" charset="0"/>
                <a:cs typeface="Times New Roman" panose="02020603050405020304" pitchFamily="18" charset="0"/>
              </a:rPr>
              <a:t>helpful for you and your brand to make the most impactful ads you can.</a:t>
            </a:r>
            <a:endParaRPr lang="en-GB" sz="1200" kern="100" dirty="0">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39</a:t>
            </a:fld>
            <a:endParaRPr lang="en-GB"/>
          </a:p>
        </p:txBody>
      </p:sp>
    </p:spTree>
    <p:extLst>
      <p:ext uri="{BB962C8B-B14F-4D97-AF65-F5344CB8AC3E}">
        <p14:creationId xmlns:p14="http://schemas.microsoft.com/office/powerpoint/2010/main" val="3477003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these four key metrics…</a:t>
            </a:r>
          </a:p>
          <a:p>
            <a:endParaRPr lang="en-US" dirty="0"/>
          </a:p>
          <a:p>
            <a:r>
              <a:rPr lang="en-US" dirty="0"/>
              <a:t>The first (and main) metric is long term memorability. </a:t>
            </a:r>
          </a:p>
          <a:p>
            <a:endParaRPr lang="en-US" dirty="0"/>
          </a:p>
          <a:p>
            <a:r>
              <a:rPr lang="en-US" dirty="0"/>
              <a:t>Neuro-Insight can use SST to look at what goes into our long-term memory. This can include both </a:t>
            </a:r>
            <a:r>
              <a:rPr lang="en-US" b="1" dirty="0"/>
              <a:t>detailed encoding</a:t>
            </a:r>
            <a:r>
              <a:rPr lang="en-US" dirty="0"/>
              <a:t>, which includes things like text, branding, key messages etc. and </a:t>
            </a:r>
            <a:r>
              <a:rPr lang="en-US" b="1" dirty="0"/>
              <a:t>global memory encoding</a:t>
            </a:r>
            <a:r>
              <a:rPr lang="en-US" dirty="0"/>
              <a:t>, which is more around the big picture, narrative connection and overall feel of an ad. </a:t>
            </a:r>
          </a:p>
          <a:p>
            <a:endParaRPr lang="en-US" dirty="0"/>
          </a:p>
          <a:p>
            <a:r>
              <a:rPr lang="en-US" dirty="0"/>
              <a:t>Research has shows that long term memory has a strong link to future </a:t>
            </a:r>
            <a:r>
              <a:rPr lang="en-US" dirty="0" err="1"/>
              <a:t>behaviour</a:t>
            </a:r>
            <a:r>
              <a:rPr lang="en-US" dirty="0"/>
              <a:t> and decision making. </a:t>
            </a:r>
          </a:p>
          <a:p>
            <a:endParaRPr lang="en-US" dirty="0"/>
          </a:p>
          <a:p>
            <a:r>
              <a:rPr lang="en-US" dirty="0"/>
              <a:t>Essentially, if something hasn’t gone in memory, then it can’t impact our </a:t>
            </a:r>
            <a:r>
              <a:rPr lang="en-US" dirty="0" err="1"/>
              <a:t>behaviour</a:t>
            </a:r>
            <a:r>
              <a:rPr lang="en-US" dirty="0"/>
              <a:t>, and if something has gone into memory, it is an indication that we perceive there is a use for it in the future. </a:t>
            </a:r>
            <a:endParaRPr lang="en-GB" dirty="0"/>
          </a:p>
          <a:p>
            <a:endParaRPr lang="en-GB" dirty="0"/>
          </a:p>
          <a:p>
            <a:r>
              <a:rPr lang="en-US" dirty="0"/>
              <a:t>The next metric that is a strong driver of memory is personal relevance.</a:t>
            </a:r>
          </a:p>
          <a:p>
            <a:endParaRPr lang="en-US" dirty="0"/>
          </a:p>
          <a:p>
            <a:r>
              <a:rPr lang="en-US" dirty="0"/>
              <a:t>Having high levels of activity within this area of the brain indicates how personally relevant something is to you e.g. this part of your brain would light up, if you were to see a picture of your family.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Neuro-Insight also look at emotional responses. This area in the back of your brain shows the level of emotional impact, in particular, it is the area of the brain responsible for an arousal response and shows the strength of emotion being experienced.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The final key metric shows the direction of the emotion and therefore how appealing or unappealing something is.</a:t>
            </a:r>
          </a:p>
          <a:p>
            <a:endParaRPr lang="en-US" dirty="0"/>
          </a:p>
          <a:p>
            <a:r>
              <a:rPr lang="en-US" dirty="0"/>
              <a:t>More specifically, this is a lean in and lean out response, so it can also indicate interest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A9CF164-D9F0-4AD8-93A2-048091A2D764}" type="slidenum">
              <a:rPr lang="en-GB" smtClean="0"/>
              <a:t>5</a:t>
            </a:fld>
            <a:endParaRPr lang="en-GB"/>
          </a:p>
        </p:txBody>
      </p:sp>
    </p:spTree>
    <p:extLst>
      <p:ext uri="{BB962C8B-B14F-4D97-AF65-F5344CB8AC3E}">
        <p14:creationId xmlns:p14="http://schemas.microsoft.com/office/powerpoint/2010/main" val="263127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Neuro-Insight can use SST to truly measure the impact of advertising, with results having shown that the metrics have an 86% correlation to in market sales. </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6</a:t>
            </a:fld>
            <a:endParaRPr lang="en-GB"/>
          </a:p>
        </p:txBody>
      </p:sp>
    </p:spTree>
    <p:extLst>
      <p:ext uri="{BB962C8B-B14F-4D97-AF65-F5344CB8AC3E}">
        <p14:creationId xmlns:p14="http://schemas.microsoft.com/office/powerpoint/2010/main" val="2220457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is creative so important?</a:t>
            </a:r>
          </a:p>
          <a:p>
            <a:endParaRPr lang="en-US" dirty="0"/>
          </a:p>
          <a:p>
            <a:r>
              <a:rPr lang="en-US" dirty="0"/>
              <a:t>Creative has been shown to impact a large proportion of sales, data from a Nielsen study suggests that 47% of sales are attributed to creative. </a:t>
            </a:r>
          </a:p>
          <a:p>
            <a:endParaRPr lang="en-US" dirty="0"/>
          </a:p>
          <a:p>
            <a:r>
              <a:rPr lang="en-US" dirty="0"/>
              <a:t>As a result, it is incredibly important that we understand the key drivers of creative effectiveness, as this allows us to have an effective tool kit that we can use to make great advertising. </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7</a:t>
            </a:fld>
            <a:endParaRPr lang="en-GB"/>
          </a:p>
        </p:txBody>
      </p:sp>
    </p:spTree>
    <p:extLst>
      <p:ext uri="{BB962C8B-B14F-4D97-AF65-F5344CB8AC3E}">
        <p14:creationId xmlns:p14="http://schemas.microsoft.com/office/powerpoint/2010/main" val="16255632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updating this study, Neuro-Insight took 150 ads from their database and </a:t>
            </a:r>
            <a:r>
              <a:rPr lang="en-US" dirty="0" err="1"/>
              <a:t>categorised</a:t>
            </a:r>
            <a:r>
              <a:rPr lang="en-US" dirty="0"/>
              <a:t> them against a list of creative variables. </a:t>
            </a:r>
          </a:p>
          <a:p>
            <a:endParaRPr lang="en-US" dirty="0"/>
          </a:p>
          <a:p>
            <a:r>
              <a:rPr lang="en-US" dirty="0"/>
              <a:t>The ads were taken from 2019 – 2023, which encompasses before, during and after the pandemic. </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8</a:t>
            </a:fld>
            <a:endParaRPr lang="en-GB"/>
          </a:p>
        </p:txBody>
      </p:sp>
    </p:spTree>
    <p:extLst>
      <p:ext uri="{BB962C8B-B14F-4D97-AF65-F5344CB8AC3E}">
        <p14:creationId xmlns:p14="http://schemas.microsoft.com/office/powerpoint/2010/main" val="2189136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stage was to classify all 150 ads within 21 different categories, including brand assets, category, children, sonic branding, style, etc. </a:t>
            </a:r>
          </a:p>
          <a:p>
            <a:endParaRPr lang="en-US" dirty="0"/>
          </a:p>
          <a:p>
            <a:r>
              <a:rPr lang="en-US" dirty="0"/>
              <a:t>The results shown in this presentation will specifically explore the categories that delivered strong and meaningful results.</a:t>
            </a:r>
            <a:endParaRPr lang="en-GB" dirty="0"/>
          </a:p>
        </p:txBody>
      </p:sp>
      <p:sp>
        <p:nvSpPr>
          <p:cNvPr id="4" name="Slide Number Placeholder 3"/>
          <p:cNvSpPr>
            <a:spLocks noGrp="1"/>
          </p:cNvSpPr>
          <p:nvPr>
            <p:ph type="sldNum" sz="quarter" idx="5"/>
          </p:nvPr>
        </p:nvSpPr>
        <p:spPr/>
        <p:txBody>
          <a:bodyPr/>
          <a:lstStyle/>
          <a:p>
            <a:fld id="{3F25A247-2633-4828-95AB-4BD37EB8413B}" type="slidenum">
              <a:rPr lang="en-GB" smtClean="0"/>
              <a:t>9</a:t>
            </a:fld>
            <a:endParaRPr lang="en-GB"/>
          </a:p>
        </p:txBody>
      </p:sp>
    </p:spTree>
    <p:extLst>
      <p:ext uri="{BB962C8B-B14F-4D97-AF65-F5344CB8AC3E}">
        <p14:creationId xmlns:p14="http://schemas.microsoft.com/office/powerpoint/2010/main" val="360542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Statistical analysis was conducted on each variable to identify which categories had a strong impact.</a:t>
            </a:r>
          </a:p>
          <a:p>
            <a:endParaRPr lang="en-US" dirty="0"/>
          </a:p>
          <a:p>
            <a:r>
              <a:rPr lang="en-US" dirty="0"/>
              <a:t>This chart is a time series showing memory responses on a second-by-second basis. The Y axis shows the strength of brain response, and the X axis shows the time in seconds. </a:t>
            </a:r>
          </a:p>
          <a:p>
            <a:endParaRPr lang="en-US" dirty="0"/>
          </a:p>
          <a:p>
            <a:r>
              <a:rPr lang="en-US" dirty="0"/>
              <a:t>Two dotted lines have been marked across the chart, the top line is the benchmark line, set at 0.7 and indicates a strong level of brain response.</a:t>
            </a:r>
            <a:r>
              <a:rPr lang="en-GB" dirty="0"/>
              <a:t> </a:t>
            </a:r>
          </a:p>
          <a:p>
            <a:endParaRPr lang="en-GB" dirty="0"/>
          </a:p>
          <a:p>
            <a:r>
              <a:rPr lang="en-GB" dirty="0"/>
              <a:t>This benchmark has been set by Neuro-Insight’s academic research and is indicative of an impactful response, this means we can be sure when memory is above 0.7, whatever is being seen or heard is stored into long term memory. </a:t>
            </a:r>
            <a:endParaRPr lang="en-US" dirty="0"/>
          </a:p>
        </p:txBody>
      </p:sp>
      <p:sp>
        <p:nvSpPr>
          <p:cNvPr id="4" name="Slide Number Placeholder 3"/>
          <p:cNvSpPr>
            <a:spLocks noGrp="1"/>
          </p:cNvSpPr>
          <p:nvPr>
            <p:ph type="sldNum" sz="quarter" idx="5"/>
          </p:nvPr>
        </p:nvSpPr>
        <p:spPr/>
        <p:txBody>
          <a:bodyPr/>
          <a:lstStyle/>
          <a:p>
            <a:fld id="{3F25A247-2633-4828-95AB-4BD37EB8413B}" type="slidenum">
              <a:rPr lang="en-GB" smtClean="0"/>
              <a:t>10</a:t>
            </a:fld>
            <a:endParaRPr lang="en-GB"/>
          </a:p>
        </p:txBody>
      </p:sp>
    </p:spTree>
    <p:extLst>
      <p:ext uri="{BB962C8B-B14F-4D97-AF65-F5344CB8AC3E}">
        <p14:creationId xmlns:p14="http://schemas.microsoft.com/office/powerpoint/2010/main" val="31993561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3.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4.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5.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6.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7.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8.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9.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0.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2.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5.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6.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7.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8.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9.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0.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5.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6.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7.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8.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9.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0.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286121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pos="30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a:t>Click icon to add picture</a:t>
            </a:r>
            <a:endParaRPr lang="en-GB"/>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97501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32006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5442018"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userDrawn="1"/>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227912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711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0733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39687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15519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6627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a:t>Click icon to add picture</a:t>
            </a:r>
            <a:endParaRPr lang="en-GB"/>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2E6EF22D-7DBE-4099-99F0-B83DD9779912}" type="datetimeFigureOut">
              <a:rPr lang="en-GB" smtClean="0"/>
              <a:t>08/08/2023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27811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11" name="Straight Connector 10"/>
          <p:cNvCxnSpPr/>
          <p:nvPr userDrawn="1"/>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45957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guide id="2" userDrawn="1">
          <p15:clr>
            <a:srgbClr val="FBAE40"/>
          </p15:clr>
        </p15:guide>
        <p15:guide id="3"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a:t>Click icon to add picture</a:t>
            </a:r>
            <a:endParaRPr lang="en-GB"/>
          </a:p>
        </p:txBody>
      </p:sp>
    </p:spTree>
    <p:custDataLst>
      <p:tags r:id="rId1"/>
    </p:custDataLst>
    <p:extLst>
      <p:ext uri="{BB962C8B-B14F-4D97-AF65-F5344CB8AC3E}">
        <p14:creationId xmlns:p14="http://schemas.microsoft.com/office/powerpoint/2010/main" val="391032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459108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a:t>Click icon to add picture</a:t>
            </a:r>
            <a:endParaRPr lang="en-GB" dirty="0"/>
          </a:p>
        </p:txBody>
      </p:sp>
      <p:sp>
        <p:nvSpPr>
          <p:cNvPr id="2" name="Date Placeholder 1"/>
          <p:cNvSpPr>
            <a:spLocks noGrp="1"/>
          </p:cNvSpPr>
          <p:nvPr>
            <p:ph type="dt" sz="half" idx="10"/>
          </p:nvPr>
        </p:nvSpPr>
        <p:spPr/>
        <p:txBody>
          <a:bodyPr/>
          <a:lstStyle/>
          <a:p>
            <a:fld id="{2E6EF22D-7DBE-4099-99F0-B83DD9779912}" type="datetimeFigureOut">
              <a:rPr lang="en-GB" smtClean="0"/>
              <a:t>08/08/2023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Tree>
    <p:custDataLst>
      <p:tags r:id="rId1"/>
    </p:custDataLst>
    <p:extLst>
      <p:ext uri="{BB962C8B-B14F-4D97-AF65-F5344CB8AC3E}">
        <p14:creationId xmlns:p14="http://schemas.microsoft.com/office/powerpoint/2010/main" val="332516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2E6EF22D-7DBE-4099-99F0-B83DD9779912}" type="datetimeFigureOut">
              <a:rPr lang="en-GB" smtClean="0"/>
              <a:pPr/>
              <a:t>08/08/2023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6623F64F-6692-49A2-80FF-3D660AAAEE7A}" type="slidenum">
              <a:rPr lang="en-GB" smtClean="0"/>
              <a:pPr/>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a:t>Click icon to add media</a:t>
            </a:r>
            <a:endParaRPr lang="en-GB"/>
          </a:p>
        </p:txBody>
      </p:sp>
    </p:spTree>
    <p:custDataLst>
      <p:tags r:id="rId1"/>
    </p:custDataLst>
    <p:extLst>
      <p:ext uri="{BB962C8B-B14F-4D97-AF65-F5344CB8AC3E}">
        <p14:creationId xmlns:p14="http://schemas.microsoft.com/office/powerpoint/2010/main" val="181060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8"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712898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Click to 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a:t>Click icon to add picture</a:t>
            </a:r>
            <a:endParaRPr lang="en-GB" dirty="0"/>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a:t>Click icon to add picture</a:t>
            </a:r>
            <a:endParaRPr lang="en-GB" dirty="0"/>
          </a:p>
        </p:txBody>
      </p:sp>
      <p:sp>
        <p:nvSpPr>
          <p:cNvPr id="9" name="Freeform 8"/>
          <p:cNvSpPr>
            <a:spLocks/>
          </p:cNvSpPr>
          <p:nvPr userDrawn="1"/>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a:p>
        </p:txBody>
      </p:sp>
    </p:spTree>
    <p:custDataLst>
      <p:tags r:id="rId1"/>
    </p:custDataLst>
    <p:extLst>
      <p:ext uri="{BB962C8B-B14F-4D97-AF65-F5344CB8AC3E}">
        <p14:creationId xmlns:p14="http://schemas.microsoft.com/office/powerpoint/2010/main" val="222102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6206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83162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0445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s cuttings">
    <p:spTree>
      <p:nvGrpSpPr>
        <p:cNvPr id="1" name=""/>
        <p:cNvGrpSpPr/>
        <p:nvPr/>
      </p:nvGrpSpPr>
      <p:grpSpPr>
        <a:xfrm>
          <a:off x="0" y="0"/>
          <a:ext cx="0" cy="0"/>
          <a:chOff x="0" y="0"/>
          <a:chExt cx="0" cy="0"/>
        </a:xfrm>
      </p:grpSpPr>
      <p:sp>
        <p:nvSpPr>
          <p:cNvPr id="8" name="Rectangle 7"/>
          <p:cNvSpPr/>
          <p:nvPr userDrawn="1"/>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168680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6EF22D-7DBE-4099-99F0-B83DD9779912}" type="datetimeFigureOut">
              <a:rPr lang="en-GB" smtClean="0"/>
              <a:t>08/08/2023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623F64F-6692-49A2-80FF-3D660AAAEE7A}" type="slidenum">
              <a:rPr lang="en-GB" smtClean="0"/>
              <a:t>‹#›</a:t>
            </a:fld>
            <a:endParaRPr lang="en-GB"/>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421857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a:t>Click icon to add picture</a:t>
            </a:r>
            <a:endParaRPr lang="en-GB"/>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2E6EF22D-7DBE-4099-99F0-B83DD9779912}" type="datetimeFigureOut">
              <a:rPr lang="en-GB" smtClean="0"/>
              <a:t>08/08/2023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623F64F-6692-49A2-80FF-3D660AAAEE7A}" type="slidenum">
              <a:rPr lang="en-GB" smtClean="0"/>
              <a:t>‹#›</a:t>
            </a:fld>
            <a:endParaRPr lang="en-GB"/>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22307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Click to edit Master text styles</a:t>
            </a:r>
          </a:p>
        </p:txBody>
      </p:sp>
    </p:spTree>
    <p:custDataLst>
      <p:tags r:id="rId1"/>
    </p:custDataLst>
    <p:extLst>
      <p:ext uri="{BB962C8B-B14F-4D97-AF65-F5344CB8AC3E}">
        <p14:creationId xmlns:p14="http://schemas.microsoft.com/office/powerpoint/2010/main" val="1748257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58588" y="1292694"/>
            <a:ext cx="5298141" cy="2411176"/>
          </a:xfrm>
        </p:spPr>
        <p:txBody>
          <a:bodyPr anchor="t">
            <a:normAutofit/>
          </a:bodyPr>
          <a:lstStyle>
            <a:lvl1pPr algn="l">
              <a:defRPr sz="40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1" name="Text Placeholder 14"/>
          <p:cNvSpPr>
            <a:spLocks noGrp="1"/>
          </p:cNvSpPr>
          <p:nvPr>
            <p:ph type="body" sz="quarter" idx="15" hasCustomPrompt="1"/>
          </p:nvPr>
        </p:nvSpPr>
        <p:spPr>
          <a:xfrm>
            <a:off x="565622" y="571616"/>
            <a:ext cx="5530378" cy="352613"/>
          </a:xfrm>
        </p:spPr>
        <p:txBody>
          <a:bodyPr>
            <a:normAutofit/>
          </a:bodyPr>
          <a:lstStyle>
            <a:lvl1pPr marL="0" algn="l" defTabSz="914400" rtl="0" eaLnBrk="1" latinLnBrk="0" hangingPunct="1">
              <a:lnSpc>
                <a:spcPct val="90000"/>
              </a:lnSpc>
              <a:spcBef>
                <a:spcPct val="0"/>
              </a:spcBef>
              <a:buNone/>
              <a:defRPr lang="en-US" sz="1700" b="1" kern="1200" cap="none" spc="0" baseline="0" dirty="0" smtClean="0">
                <a:solidFill>
                  <a:schemeClr val="bg1"/>
                </a:solidFill>
                <a:latin typeface="+mj-lt"/>
                <a:ea typeface="+mj-ea"/>
                <a:cs typeface="+mj-cs"/>
              </a:defRPr>
            </a:lvl1pPr>
          </a:lstStyle>
          <a:p>
            <a:pPr lvl="0"/>
            <a:r>
              <a:rPr lang="en-US" dirty="0"/>
              <a:t>EDIT MASTER TEXT STYLES</a:t>
            </a:r>
          </a:p>
        </p:txBody>
      </p:sp>
      <p:sp>
        <p:nvSpPr>
          <p:cNvPr id="7" name="Text Placeholder 6">
            <a:extLst>
              <a:ext uri="{FF2B5EF4-FFF2-40B4-BE49-F238E27FC236}">
                <a16:creationId xmlns:a16="http://schemas.microsoft.com/office/drawing/2014/main" id="{77FD7B46-C0E5-4A41-9337-30B99A971FC8}"/>
              </a:ext>
            </a:extLst>
          </p:cNvPr>
          <p:cNvSpPr>
            <a:spLocks noGrp="1"/>
          </p:cNvSpPr>
          <p:nvPr>
            <p:ph type="body" sz="quarter" idx="16" hasCustomPrompt="1"/>
          </p:nvPr>
        </p:nvSpPr>
        <p:spPr>
          <a:xfrm>
            <a:off x="358588" y="3806104"/>
            <a:ext cx="5299200" cy="596244"/>
          </a:xfrm>
        </p:spPr>
        <p:txBody>
          <a:bodyPr lIns="108000" anchor="b" anchorCtr="0">
            <a:normAutofit/>
          </a:bodyPr>
          <a:lstStyle>
            <a:lvl1pPr>
              <a:defRPr sz="17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Speaker name</a:t>
            </a:r>
            <a:endParaRPr lang="en-GB" dirty="0"/>
          </a:p>
        </p:txBody>
      </p:sp>
    </p:spTree>
    <p:custDataLst>
      <p:tags r:id="rId1"/>
    </p:custDataLst>
    <p:extLst>
      <p:ext uri="{BB962C8B-B14F-4D97-AF65-F5344CB8AC3E}">
        <p14:creationId xmlns:p14="http://schemas.microsoft.com/office/powerpoint/2010/main" val="3310305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Divider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371288" y="1140293"/>
            <a:ext cx="5298141" cy="2412000"/>
          </a:xfrm>
        </p:spPr>
        <p:txBody>
          <a:bodyPr anchor="t">
            <a:noAutofit/>
          </a:bodyPr>
          <a:lstStyle>
            <a:lvl1pPr algn="l">
              <a:defRPr sz="4000" b="1" baseline="0">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6" name="Text Placeholder 14"/>
          <p:cNvSpPr>
            <a:spLocks noGrp="1"/>
          </p:cNvSpPr>
          <p:nvPr>
            <p:ph type="body" sz="quarter" idx="14" hasCustomPrompt="1"/>
          </p:nvPr>
        </p:nvSpPr>
        <p:spPr>
          <a:xfrm>
            <a:off x="371288" y="651155"/>
            <a:ext cx="6450012" cy="352613"/>
          </a:xfrm>
        </p:spPr>
        <p:txBody>
          <a:bodyPr>
            <a:normAutofit/>
          </a:bodyPr>
          <a:lstStyle>
            <a:lvl1pPr marL="0" algn="l" defTabSz="914400" rtl="0" eaLnBrk="1" latinLnBrk="0" hangingPunct="1">
              <a:lnSpc>
                <a:spcPct val="90000"/>
              </a:lnSpc>
              <a:spcBef>
                <a:spcPct val="0"/>
              </a:spcBef>
              <a:buNone/>
              <a:defRPr lang="en-US" sz="1800" b="1" kern="1200" spc="30" baseline="0" dirty="0" smtClean="0">
                <a:solidFill>
                  <a:schemeClr val="bg1"/>
                </a:solidFill>
                <a:latin typeface="+mj-lt"/>
                <a:ea typeface="+mj-ea"/>
                <a:cs typeface="+mj-cs"/>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91098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7" y="5365115"/>
            <a:ext cx="11334817" cy="304800"/>
          </a:xfrm>
        </p:spPr>
        <p:txBody>
          <a:bodyPr>
            <a:noAutofit/>
          </a:bodyPr>
          <a:lstStyle>
            <a:lvl1pPr>
              <a:defRPr sz="1000" b="0">
                <a:solidFill>
                  <a:schemeClr val="bg2"/>
                </a:solidFill>
              </a:defRPr>
            </a:lvl1pPr>
          </a:lstStyle>
          <a:p>
            <a:pPr lvl="0"/>
            <a:r>
              <a:rPr lang="en-US"/>
              <a:t>Edit Master text styles</a:t>
            </a:r>
          </a:p>
        </p:txBody>
      </p:sp>
    </p:spTree>
    <p:custDataLst>
      <p:tags r:id="rId1"/>
    </p:custDataLst>
    <p:extLst>
      <p:ext uri="{BB962C8B-B14F-4D97-AF65-F5344CB8AC3E}">
        <p14:creationId xmlns:p14="http://schemas.microsoft.com/office/powerpoint/2010/main" val="152753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7503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8" name="Straight Connector 7"/>
          <p:cNvCxnSpPr/>
          <p:nvPr/>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729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46285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94420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416547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0" name="Straight Connector 9"/>
          <p:cNvCxnSpPr/>
          <p:nvPr/>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13" name="Straight Connector 12"/>
          <p:cNvCxnSpPr/>
          <p:nvPr/>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cxnSp>
        <p:nvCxnSpPr>
          <p:cNvPr id="22" name="Straight Connector 21"/>
          <p:cNvCxnSpPr/>
          <p:nvPr/>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dirty="0"/>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dirty="0"/>
              <a:t>Click icon to add picture</a:t>
            </a:r>
            <a:endParaRPr lang="en-GB" dirty="0"/>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dirty="0"/>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dirty="0"/>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70182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4x Portrait image">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Edit Master text styles</a:t>
            </a:r>
          </a:p>
        </p:txBody>
      </p:sp>
      <p:sp>
        <p:nvSpPr>
          <p:cNvPr id="17" name="Picture Placeholder 16"/>
          <p:cNvSpPr>
            <a:spLocks noGrp="1"/>
          </p:cNvSpPr>
          <p:nvPr>
            <p:ph type="pic" sz="quarter" idx="19"/>
          </p:nvPr>
        </p:nvSpPr>
        <p:spPr>
          <a:xfrm>
            <a:off x="479425" y="1428750"/>
            <a:ext cx="2680405" cy="3836988"/>
          </a:xfrm>
          <a:solidFill>
            <a:schemeClr val="bg1">
              <a:lumMod val="85000"/>
            </a:schemeClr>
          </a:solidFill>
        </p:spPr>
        <p:txBody>
          <a:bodyPr/>
          <a:lstStyle/>
          <a:p>
            <a:r>
              <a:rPr lang="en-US" dirty="0"/>
              <a:t>Click icon to add picture</a:t>
            </a:r>
            <a:endParaRPr lang="en-GB" dirty="0"/>
          </a:p>
        </p:txBody>
      </p:sp>
      <p:sp>
        <p:nvSpPr>
          <p:cNvPr id="20" name="Picture Placeholder 16"/>
          <p:cNvSpPr>
            <a:spLocks noGrp="1"/>
          </p:cNvSpPr>
          <p:nvPr>
            <p:ph type="pic" sz="quarter" idx="20"/>
          </p:nvPr>
        </p:nvSpPr>
        <p:spPr>
          <a:xfrm>
            <a:off x="3330340" y="1428750"/>
            <a:ext cx="2680405" cy="3836988"/>
          </a:xfrm>
          <a:solidFill>
            <a:schemeClr val="bg1">
              <a:lumMod val="85000"/>
            </a:schemeClr>
          </a:solidFill>
        </p:spPr>
        <p:txBody>
          <a:bodyPr/>
          <a:lstStyle/>
          <a:p>
            <a:r>
              <a:rPr lang="en-US" dirty="0"/>
              <a:t>Click icon to add picture</a:t>
            </a:r>
            <a:endParaRPr lang="en-GB" dirty="0"/>
          </a:p>
        </p:txBody>
      </p:sp>
      <p:sp>
        <p:nvSpPr>
          <p:cNvPr id="21" name="Picture Placeholder 16"/>
          <p:cNvSpPr>
            <a:spLocks noGrp="1"/>
          </p:cNvSpPr>
          <p:nvPr>
            <p:ph type="pic" sz="quarter" idx="21"/>
          </p:nvPr>
        </p:nvSpPr>
        <p:spPr>
          <a:xfrm>
            <a:off x="6181255" y="1428750"/>
            <a:ext cx="2680405" cy="3836988"/>
          </a:xfrm>
          <a:solidFill>
            <a:schemeClr val="bg1">
              <a:lumMod val="85000"/>
            </a:schemeClr>
          </a:solidFill>
        </p:spPr>
        <p:txBody>
          <a:bodyPr/>
          <a:lstStyle/>
          <a:p>
            <a:r>
              <a:rPr lang="en-US" dirty="0"/>
              <a:t>Click icon to add picture</a:t>
            </a:r>
            <a:endParaRPr lang="en-GB" dirty="0"/>
          </a:p>
        </p:txBody>
      </p:sp>
      <p:sp>
        <p:nvSpPr>
          <p:cNvPr id="18" name="Picture Placeholder 16"/>
          <p:cNvSpPr>
            <a:spLocks noGrp="1"/>
          </p:cNvSpPr>
          <p:nvPr>
            <p:ph type="pic" sz="quarter" idx="22"/>
          </p:nvPr>
        </p:nvSpPr>
        <p:spPr>
          <a:xfrm>
            <a:off x="9032169" y="1428750"/>
            <a:ext cx="2680405" cy="3836988"/>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164728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1475" y="359944"/>
            <a:ext cx="11341099" cy="1021181"/>
          </a:xfrm>
        </p:spPr>
        <p:txBody>
          <a:bodyPr/>
          <a:lstStyle>
            <a:lvl1pPr>
              <a:defRPr/>
            </a:lvl1pPr>
          </a:lstStyle>
          <a:p>
            <a:r>
              <a:rPr lang="en-US" dirty="0"/>
              <a:t>Click to edit </a:t>
            </a:r>
            <a:br>
              <a:rPr lang="en-US" dirty="0"/>
            </a:br>
            <a:r>
              <a:rPr lang="en-US" dirty="0"/>
              <a:t>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1129603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userDrawn="1"/>
        </p:nvCxnSpPr>
        <p:spPr>
          <a:xfrm>
            <a:off x="479425" y="1428750"/>
            <a:ext cx="1123315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831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ext &amp; on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5369668" y="1428750"/>
            <a:ext cx="6342907" cy="3836988"/>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5613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ext &amp; two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5442018"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7373566" y="447473"/>
            <a:ext cx="4339009" cy="2322372"/>
          </a:xfrm>
          <a:prstGeom prst="rect">
            <a:avLst/>
          </a:prstGeom>
          <a:solidFill>
            <a:schemeClr val="bg1">
              <a:lumMod val="85000"/>
            </a:schemeClr>
          </a:solidFill>
        </p:spPr>
        <p:txBody>
          <a:bodyPr/>
          <a:lstStyle/>
          <a:p>
            <a:r>
              <a:rPr lang="en-US" dirty="0"/>
              <a:t>Click icon to add picture</a:t>
            </a:r>
            <a:endParaRPr lang="en-GB" dirty="0"/>
          </a:p>
        </p:txBody>
      </p:sp>
      <p:cxnSp>
        <p:nvCxnSpPr>
          <p:cNvPr id="10" name="Straight Connector 9"/>
          <p:cNvCxnSpPr/>
          <p:nvPr/>
        </p:nvCxnSpPr>
        <p:spPr>
          <a:xfrm>
            <a:off x="479425" y="1428750"/>
            <a:ext cx="5340351"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5"/>
          </p:nvPr>
        </p:nvSpPr>
        <p:spPr>
          <a:xfrm>
            <a:off x="7373566" y="2943366"/>
            <a:ext cx="4339009" cy="2322372"/>
          </a:xfrm>
          <a:prstGeom prst="rect">
            <a:avLst/>
          </a:prstGeom>
          <a:solidFill>
            <a:schemeClr val="bg1">
              <a:lumMod val="85000"/>
            </a:schemeClr>
          </a:solidFill>
        </p:spPr>
        <p:txBody>
          <a:bodyPr/>
          <a:lstStyle/>
          <a:p>
            <a:r>
              <a:rPr lang="en-US" dirty="0"/>
              <a:t>Click icon to add picture</a:t>
            </a:r>
            <a:endParaRPr lang="en-GB" dirty="0"/>
          </a:p>
        </p:txBody>
      </p:sp>
      <p:sp>
        <p:nvSpPr>
          <p:cNvPr id="12"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176642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xt &amp; four imag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7" name="Text Placeholder 6"/>
          <p:cNvSpPr>
            <a:spLocks noGrp="1"/>
          </p:cNvSpPr>
          <p:nvPr>
            <p:ph type="body" sz="quarter" idx="13"/>
          </p:nvPr>
        </p:nvSpPr>
        <p:spPr>
          <a:xfrm>
            <a:off x="377758" y="1614207"/>
            <a:ext cx="4368867" cy="3711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a:extLst>
              <a:ext uri="{FF2B5EF4-FFF2-40B4-BE49-F238E27FC236}">
                <a16:creationId xmlns:a16="http://schemas.microsoft.com/office/drawing/2014/main" id="{C83E0A7E-A4E1-41C3-86F6-B6D82D556557}"/>
              </a:ext>
            </a:extLst>
          </p:cNvPr>
          <p:cNvSpPr>
            <a:spLocks noGrp="1"/>
          </p:cNvSpPr>
          <p:nvPr>
            <p:ph type="pic" sz="quarter" idx="14"/>
          </p:nvPr>
        </p:nvSpPr>
        <p:spPr>
          <a:xfrm>
            <a:off x="4930580"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19" name="Picture Placeholder 8">
            <a:extLst>
              <a:ext uri="{FF2B5EF4-FFF2-40B4-BE49-F238E27FC236}">
                <a16:creationId xmlns:a16="http://schemas.microsoft.com/office/drawing/2014/main" id="{2E7303BD-8C87-4547-94CC-49DD3934C1D4}"/>
              </a:ext>
            </a:extLst>
          </p:cNvPr>
          <p:cNvSpPr>
            <a:spLocks noGrp="1"/>
          </p:cNvSpPr>
          <p:nvPr>
            <p:ph type="pic" sz="quarter" idx="15"/>
          </p:nvPr>
        </p:nvSpPr>
        <p:spPr>
          <a:xfrm>
            <a:off x="8394505" y="1428750"/>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0" name="Picture Placeholder 8">
            <a:extLst>
              <a:ext uri="{FF2B5EF4-FFF2-40B4-BE49-F238E27FC236}">
                <a16:creationId xmlns:a16="http://schemas.microsoft.com/office/drawing/2014/main" id="{3F505454-5599-4E41-93B7-601ECB120810}"/>
              </a:ext>
            </a:extLst>
          </p:cNvPr>
          <p:cNvSpPr>
            <a:spLocks noGrp="1"/>
          </p:cNvSpPr>
          <p:nvPr>
            <p:ph type="pic" sz="quarter" idx="16"/>
          </p:nvPr>
        </p:nvSpPr>
        <p:spPr>
          <a:xfrm>
            <a:off x="8394505"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
        <p:nvSpPr>
          <p:cNvPr id="21" name="Picture Placeholder 8">
            <a:extLst>
              <a:ext uri="{FF2B5EF4-FFF2-40B4-BE49-F238E27FC236}">
                <a16:creationId xmlns:a16="http://schemas.microsoft.com/office/drawing/2014/main" id="{3189B23B-90CA-44D3-94DB-D124B4FC4F69}"/>
              </a:ext>
            </a:extLst>
          </p:cNvPr>
          <p:cNvSpPr>
            <a:spLocks noGrp="1"/>
          </p:cNvSpPr>
          <p:nvPr>
            <p:ph type="pic" sz="quarter" idx="17"/>
          </p:nvPr>
        </p:nvSpPr>
        <p:spPr>
          <a:xfrm>
            <a:off x="4930580" y="3411769"/>
            <a:ext cx="331806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99798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 images">
    <p:spTree>
      <p:nvGrpSpPr>
        <p:cNvPr id="1" name=""/>
        <p:cNvGrpSpPr/>
        <p:nvPr/>
      </p:nvGrpSpPr>
      <p:grpSpPr>
        <a:xfrm>
          <a:off x="0" y="0"/>
          <a:ext cx="0" cy="0"/>
          <a:chOff x="0" y="0"/>
          <a:chExt cx="0" cy="0"/>
        </a:xfrm>
      </p:grpSpPr>
      <p:sp>
        <p:nvSpPr>
          <p:cNvPr id="11" name="Picture Placeholder 8"/>
          <p:cNvSpPr>
            <a:spLocks noGrp="1"/>
          </p:cNvSpPr>
          <p:nvPr>
            <p:ph type="pic" sz="quarter" idx="14"/>
          </p:nvPr>
        </p:nvSpPr>
        <p:spPr>
          <a:xfrm>
            <a:off x="427335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2" name="Picture Placeholder 8"/>
          <p:cNvSpPr>
            <a:spLocks noGrp="1"/>
          </p:cNvSpPr>
          <p:nvPr>
            <p:ph type="pic" sz="quarter" idx="15"/>
          </p:nvPr>
        </p:nvSpPr>
        <p:spPr>
          <a:xfrm>
            <a:off x="806728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7" name="Picture Placeholder 8"/>
          <p:cNvSpPr>
            <a:spLocks noGrp="1"/>
          </p:cNvSpPr>
          <p:nvPr>
            <p:ph type="pic" sz="quarter" idx="19"/>
          </p:nvPr>
        </p:nvSpPr>
        <p:spPr>
          <a:xfrm>
            <a:off x="479425" y="1428750"/>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3" name="Picture Placeholder 8"/>
          <p:cNvSpPr>
            <a:spLocks noGrp="1"/>
          </p:cNvSpPr>
          <p:nvPr>
            <p:ph type="pic" sz="quarter" idx="16"/>
          </p:nvPr>
        </p:nvSpPr>
        <p:spPr>
          <a:xfrm>
            <a:off x="806728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4" name="Picture Placeholder 8"/>
          <p:cNvSpPr>
            <a:spLocks noGrp="1"/>
          </p:cNvSpPr>
          <p:nvPr>
            <p:ph type="pic" sz="quarter" idx="17"/>
          </p:nvPr>
        </p:nvSpPr>
        <p:spPr>
          <a:xfrm>
            <a:off x="427335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
        <p:nvSpPr>
          <p:cNvPr id="15" name="Text Placeholder 7"/>
          <p:cNvSpPr>
            <a:spLocks noGrp="1"/>
          </p:cNvSpPr>
          <p:nvPr>
            <p:ph type="body" sz="quarter" idx="18"/>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
        <p:nvSpPr>
          <p:cNvPr id="18" name="Picture Placeholder 8"/>
          <p:cNvSpPr>
            <a:spLocks noGrp="1"/>
          </p:cNvSpPr>
          <p:nvPr>
            <p:ph type="pic" sz="quarter" idx="20"/>
          </p:nvPr>
        </p:nvSpPr>
        <p:spPr>
          <a:xfrm>
            <a:off x="479425" y="3411769"/>
            <a:ext cx="3645289" cy="1853970"/>
          </a:xfrm>
          <a:prstGeom prst="rect">
            <a:avLst/>
          </a:prstGeo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214050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614207"/>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401141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Long title text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5448300" cy="146822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371476" y="1930399"/>
            <a:ext cx="5181600" cy="4119563"/>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115082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xt in bubble &amp; full screen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0" y="0"/>
            <a:ext cx="12192000" cy="6858000"/>
          </a:xfr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621221" y="651774"/>
            <a:ext cx="3714140" cy="1021181"/>
          </a:xfrm>
        </p:spPr>
        <p:txBody>
          <a:bodyPr/>
          <a:lstStyle>
            <a:lvl1pPr>
              <a:defRPr>
                <a:solidFill>
                  <a:schemeClr val="bg1"/>
                </a:solidFill>
              </a:defRPr>
            </a:lvl1pPr>
          </a:lstStyle>
          <a:p>
            <a:r>
              <a:rPr lang="en-US"/>
              <a:t>Click to edit Master title style</a:t>
            </a:r>
            <a:endParaRPr lang="en-GB" dirty="0"/>
          </a:p>
        </p:txBody>
      </p:sp>
      <p:sp>
        <p:nvSpPr>
          <p:cNvPr id="3" name="Content Placeholder 2"/>
          <p:cNvSpPr>
            <a:spLocks noGrp="1"/>
          </p:cNvSpPr>
          <p:nvPr>
            <p:ph sz="half" idx="1"/>
          </p:nvPr>
        </p:nvSpPr>
        <p:spPr>
          <a:xfrm>
            <a:off x="621221" y="1614207"/>
            <a:ext cx="3714140" cy="4051479"/>
          </a:xfrm>
          <a:prstGeom prst="rect">
            <a:avLst/>
          </a:prstGeo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78870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Key statistic">
    <p:spTree>
      <p:nvGrpSpPr>
        <p:cNvPr id="1" name=""/>
        <p:cNvGrpSpPr/>
        <p:nvPr/>
      </p:nvGrpSpPr>
      <p:grpSpPr>
        <a:xfrm>
          <a:off x="0" y="0"/>
          <a:ext cx="0" cy="0"/>
          <a:chOff x="0" y="0"/>
          <a:chExt cx="0" cy="0"/>
        </a:xfrm>
      </p:grpSpPr>
      <p:sp>
        <p:nvSpPr>
          <p:cNvPr id="8" name="Text Placeholder 7"/>
          <p:cNvSpPr>
            <a:spLocks noGrp="1"/>
          </p:cNvSpPr>
          <p:nvPr>
            <p:ph type="body" sz="quarter" idx="17"/>
          </p:nvPr>
        </p:nvSpPr>
        <p:spPr>
          <a:xfrm>
            <a:off x="377758" y="2033529"/>
            <a:ext cx="4368867" cy="3059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hasCustomPrompt="1"/>
          </p:nvPr>
        </p:nvSpPr>
        <p:spPr>
          <a:xfrm>
            <a:off x="371476" y="182083"/>
            <a:ext cx="4459604" cy="1745777"/>
          </a:xfrm>
        </p:spPr>
        <p:txBody>
          <a:bodyPr bIns="0">
            <a:noAutofit/>
          </a:bodyPr>
          <a:lstStyle>
            <a:lvl1pPr>
              <a:defRPr sz="12600" kern="5000" spc="-700" baseline="0"/>
            </a:lvl1pPr>
          </a:lstStyle>
          <a:p>
            <a:r>
              <a:rPr lang="en-US" dirty="0"/>
              <a:t>XXX%</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6" name="Text Placeholder 7"/>
          <p:cNvSpPr>
            <a:spLocks noGrp="1"/>
          </p:cNvSpPr>
          <p:nvPr>
            <p:ph type="body" sz="quarter" idx="16"/>
          </p:nvPr>
        </p:nvSpPr>
        <p:spPr>
          <a:xfrm>
            <a:off x="377759" y="5365115"/>
            <a:ext cx="11334816"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cxnSp>
        <p:nvCxnSpPr>
          <p:cNvPr id="11" name="Straight Connector 10"/>
          <p:cNvCxnSpPr/>
          <p:nvPr/>
        </p:nvCxnSpPr>
        <p:spPr>
          <a:xfrm>
            <a:off x="479425" y="1874892"/>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879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15:clr>
            <a:srgbClr val="FBAE40"/>
          </p15:clr>
        </p15:guide>
        <p15:guide id="3" orient="horz" pos="21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Full Screen Video - Option 1">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6" name="Picture Placeholder 5"/>
          <p:cNvSpPr>
            <a:spLocks noGrp="1"/>
          </p:cNvSpPr>
          <p:nvPr>
            <p:ph type="pic" sz="quarter" idx="13"/>
          </p:nvPr>
        </p:nvSpPr>
        <p:spPr>
          <a:xfrm>
            <a:off x="0" y="0"/>
            <a:ext cx="12192000" cy="5939790"/>
          </a:xfrm>
          <a:solidFill>
            <a:schemeClr val="bg1">
              <a:lumMod val="85000"/>
            </a:schemeClr>
          </a:solidFill>
        </p:spPr>
        <p:txBody>
          <a:bodyPr/>
          <a:lstStyle/>
          <a:p>
            <a:r>
              <a:rPr lang="en-US" dirty="0"/>
              <a:t>Click icon to add picture</a:t>
            </a:r>
            <a:endParaRPr lang="en-GB" dirty="0"/>
          </a:p>
        </p:txBody>
      </p:sp>
    </p:spTree>
    <p:custDataLst>
      <p:tags r:id="rId1"/>
    </p:custDataLst>
    <p:extLst>
      <p:ext uri="{BB962C8B-B14F-4D97-AF65-F5344CB8AC3E}">
        <p14:creationId xmlns:p14="http://schemas.microsoft.com/office/powerpoint/2010/main" val="3136551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4x Video - Option 1">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479425" y="447473"/>
            <a:ext cx="5535613" cy="2435428"/>
          </a:xfrm>
          <a:solidFill>
            <a:schemeClr val="bg1">
              <a:lumMod val="85000"/>
            </a:schemeClr>
          </a:solidFill>
        </p:spPr>
        <p:txBody>
          <a:bodyPr/>
          <a:lstStyle/>
          <a:p>
            <a:r>
              <a:rPr lang="en-US" dirty="0"/>
              <a:t>Click icon to add picture</a:t>
            </a:r>
            <a:endParaRPr lang="en-GB" dirty="0"/>
          </a:p>
        </p:txBody>
      </p:sp>
      <p:sp>
        <p:nvSpPr>
          <p:cNvPr id="17" name="Picture Placeholder 5"/>
          <p:cNvSpPr>
            <a:spLocks noGrp="1"/>
          </p:cNvSpPr>
          <p:nvPr>
            <p:ph type="pic" sz="quarter" idx="14"/>
          </p:nvPr>
        </p:nvSpPr>
        <p:spPr>
          <a:xfrm>
            <a:off x="6176962" y="447472"/>
            <a:ext cx="5535613" cy="2435428"/>
          </a:xfrm>
          <a:solidFill>
            <a:schemeClr val="bg1">
              <a:lumMod val="85000"/>
            </a:schemeClr>
          </a:solidFill>
        </p:spPr>
        <p:txBody>
          <a:bodyPr/>
          <a:lstStyle/>
          <a:p>
            <a:r>
              <a:rPr lang="en-US" dirty="0"/>
              <a:t>Click icon to add picture</a:t>
            </a:r>
            <a:endParaRPr lang="en-GB" dirty="0"/>
          </a:p>
        </p:txBody>
      </p:sp>
      <p:sp>
        <p:nvSpPr>
          <p:cNvPr id="18" name="Picture Placeholder 5"/>
          <p:cNvSpPr>
            <a:spLocks noGrp="1"/>
          </p:cNvSpPr>
          <p:nvPr>
            <p:ph type="pic" sz="quarter" idx="15"/>
          </p:nvPr>
        </p:nvSpPr>
        <p:spPr>
          <a:xfrm>
            <a:off x="6177278" y="3063315"/>
            <a:ext cx="5535613" cy="2435428"/>
          </a:xfrm>
          <a:solidFill>
            <a:schemeClr val="bg1">
              <a:lumMod val="85000"/>
            </a:schemeClr>
          </a:solidFill>
        </p:spPr>
        <p:txBody>
          <a:bodyPr/>
          <a:lstStyle/>
          <a:p>
            <a:r>
              <a:rPr lang="en-US" dirty="0"/>
              <a:t>Click icon to add picture</a:t>
            </a:r>
            <a:endParaRPr lang="en-GB" dirty="0"/>
          </a:p>
        </p:txBody>
      </p:sp>
      <p:sp>
        <p:nvSpPr>
          <p:cNvPr id="19" name="Picture Placeholder 5"/>
          <p:cNvSpPr>
            <a:spLocks noGrp="1"/>
          </p:cNvSpPr>
          <p:nvPr>
            <p:ph type="pic" sz="quarter" idx="16"/>
          </p:nvPr>
        </p:nvSpPr>
        <p:spPr>
          <a:xfrm>
            <a:off x="479425" y="3058519"/>
            <a:ext cx="5535613" cy="2435428"/>
          </a:xfrm>
          <a:solidFill>
            <a:schemeClr val="bg1">
              <a:lumMod val="85000"/>
            </a:schemeClr>
          </a:solidFill>
        </p:spPr>
        <p:txBody>
          <a:bodyPr/>
          <a:lstStyle/>
          <a:p>
            <a:r>
              <a:rPr lang="en-US" dirty="0"/>
              <a:t>Click icon to add picture</a:t>
            </a:r>
            <a:endParaRPr lang="en-GB" dirty="0"/>
          </a:p>
        </p:txBody>
      </p:sp>
      <p:sp>
        <p:nvSpPr>
          <p:cNvPr id="2" name="Date Placeholder 1"/>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Tree>
    <p:custDataLst>
      <p:tags r:id="rId1"/>
    </p:custDataLst>
    <p:extLst>
      <p:ext uri="{BB962C8B-B14F-4D97-AF65-F5344CB8AC3E}">
        <p14:creationId xmlns:p14="http://schemas.microsoft.com/office/powerpoint/2010/main" val="3047436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pPr/>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623F64F-6692-49A2-80FF-3D660AAAEE7A}" type="slidenum">
              <a:rPr lang="en-GB" smtClean="0"/>
              <a:pPr/>
              <a:t>‹#›</a:t>
            </a:fld>
            <a:endParaRPr lang="en-GB" dirty="0"/>
          </a:p>
        </p:txBody>
      </p:sp>
      <p:sp>
        <p:nvSpPr>
          <p:cNvPr id="9" name="Content Placeholder 7"/>
          <p:cNvSpPr>
            <a:spLocks noGrp="1"/>
          </p:cNvSpPr>
          <p:nvPr>
            <p:ph sz="quarter" idx="14"/>
          </p:nvPr>
        </p:nvSpPr>
        <p:spPr>
          <a:xfrm>
            <a:off x="379142"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cxnSp>
        <p:nvCxnSpPr>
          <p:cNvPr id="8" name="Straight Connector 7"/>
          <p:cNvCxnSpPr/>
          <p:nvPr userDrawn="1"/>
        </p:nvCxnSpPr>
        <p:spPr>
          <a:xfrm>
            <a:off x="479425"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Content Placeholder 7"/>
          <p:cNvSpPr>
            <a:spLocks noGrp="1"/>
          </p:cNvSpPr>
          <p:nvPr>
            <p:ph sz="quarter" idx="16"/>
          </p:nvPr>
        </p:nvSpPr>
        <p:spPr>
          <a:xfrm>
            <a:off x="6096000" y="1614207"/>
            <a:ext cx="5562600" cy="36515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p:cNvCxnSpPr/>
          <p:nvPr userDrawn="1"/>
        </p:nvCxnSpPr>
        <p:spPr>
          <a:xfrm>
            <a:off x="6196283" y="1428750"/>
            <a:ext cx="5531635"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35673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ull screen video - Option 2">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4DE1B2C-E2EB-4D98-843F-9CDD27271EB2}"/>
              </a:ext>
            </a:extLst>
          </p:cNvPr>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a:extLst>
              <a:ext uri="{FF2B5EF4-FFF2-40B4-BE49-F238E27FC236}">
                <a16:creationId xmlns:a16="http://schemas.microsoft.com/office/drawing/2014/main" id="{09B3BE8F-C639-42D5-B26C-D4093C446871}"/>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348228E9-593B-43BF-9FE7-6F9613A7A563}"/>
              </a:ext>
            </a:extLst>
          </p:cNvPr>
          <p:cNvSpPr>
            <a:spLocks noGrp="1"/>
          </p:cNvSpPr>
          <p:nvPr>
            <p:ph type="sldNum" sz="quarter" idx="12"/>
          </p:nvPr>
        </p:nvSpPr>
        <p:spPr/>
        <p:txBody>
          <a:bodyPr/>
          <a:lstStyle/>
          <a:p>
            <a:fld id="{79E5F90B-4EFD-4F87-8571-C292E52EB0A8}" type="slidenum">
              <a:rPr lang="en-GB" smtClean="0"/>
              <a:t>‹#›</a:t>
            </a:fld>
            <a:endParaRPr lang="en-GB" dirty="0"/>
          </a:p>
        </p:txBody>
      </p:sp>
      <p:sp>
        <p:nvSpPr>
          <p:cNvPr id="7" name="Media Placeholder 6">
            <a:extLst>
              <a:ext uri="{FF2B5EF4-FFF2-40B4-BE49-F238E27FC236}">
                <a16:creationId xmlns:a16="http://schemas.microsoft.com/office/drawing/2014/main" id="{89F17558-6D60-4901-A0B6-C4274AAB5238}"/>
              </a:ext>
            </a:extLst>
          </p:cNvPr>
          <p:cNvSpPr>
            <a:spLocks noGrp="1"/>
          </p:cNvSpPr>
          <p:nvPr>
            <p:ph type="media" sz="quarter" idx="13"/>
          </p:nvPr>
        </p:nvSpPr>
        <p:spPr>
          <a:xfrm>
            <a:off x="0" y="0"/>
            <a:ext cx="12192000" cy="6858000"/>
          </a:xfrm>
        </p:spPr>
        <p:txBody>
          <a:bodyPr/>
          <a:lstStyle/>
          <a:p>
            <a:r>
              <a:rPr lang="en-US" dirty="0"/>
              <a:t>Click icon to add media</a:t>
            </a:r>
            <a:endParaRPr lang="en-GB" dirty="0"/>
          </a:p>
        </p:txBody>
      </p:sp>
    </p:spTree>
    <p:custDataLst>
      <p:tags r:id="rId1"/>
    </p:custDataLst>
    <p:extLst>
      <p:ext uri="{BB962C8B-B14F-4D97-AF65-F5344CB8AC3E}">
        <p14:creationId xmlns:p14="http://schemas.microsoft.com/office/powerpoint/2010/main" val="1433259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7" name="Picture Placeholder 15"/>
          <p:cNvSpPr>
            <a:spLocks noGrp="1"/>
          </p:cNvSpPr>
          <p:nvPr>
            <p:ph type="pic" sz="quarter" idx="14"/>
          </p:nvPr>
        </p:nvSpPr>
        <p:spPr>
          <a:xfrm>
            <a:off x="477203" y="4393565"/>
            <a:ext cx="1092517" cy="1092518"/>
          </a:xfrm>
          <a:prstGeom prst="ellipse">
            <a:avLst/>
          </a:prstGeom>
        </p:spPr>
        <p:txBody>
          <a:bodyPr>
            <a:normAutofit/>
          </a:bodyPr>
          <a:lstStyle>
            <a:lvl1pPr>
              <a:defRPr sz="1100">
                <a:solidFill>
                  <a:schemeClr val="bg2"/>
                </a:solidFill>
              </a:defRPr>
            </a:lvl1pPr>
          </a:lstStyle>
          <a:p>
            <a:r>
              <a:rPr lang="en-US" dirty="0"/>
              <a:t>Click icon to add picture</a:t>
            </a:r>
            <a:endParaRPr lang="en-GB" dirty="0"/>
          </a:p>
        </p:txBody>
      </p:sp>
      <p:sp>
        <p:nvSpPr>
          <p:cNvPr id="8" name="Freeform 8"/>
          <p:cNvSpPr>
            <a:spLocks/>
          </p:cNvSpPr>
          <p:nvPr/>
        </p:nvSpPr>
        <p:spPr bwMode="auto">
          <a:xfrm>
            <a:off x="463293" y="3652420"/>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208326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2" name="Title 1"/>
          <p:cNvSpPr>
            <a:spLocks noGrp="1"/>
          </p:cNvSpPr>
          <p:nvPr>
            <p:ph type="title"/>
          </p:nvPr>
        </p:nvSpPr>
        <p:spPr>
          <a:xfrm>
            <a:off x="371476" y="359944"/>
            <a:ext cx="8216264" cy="3190976"/>
          </a:xfrm>
        </p:spPr>
        <p:txBody>
          <a:bodyPr>
            <a:noAutofit/>
          </a:bodyPr>
          <a:lstStyle>
            <a:lvl1pPr>
              <a:defRPr sz="4400" b="0">
                <a:solidFill>
                  <a:schemeClr val="tx2"/>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5168188"/>
            <a:ext cx="2858127" cy="357149"/>
          </a:xfrm>
        </p:spPr>
        <p:txBody>
          <a:bodyPr/>
          <a:lstStyle>
            <a:lvl1pPr>
              <a:defRPr>
                <a:solidFill>
                  <a:schemeClr val="bg2"/>
                </a:solidFill>
              </a:defRPr>
            </a:lvl1pPr>
            <a:lvl2pPr marL="0" indent="0">
              <a:buNone/>
              <a:defRPr/>
            </a:lvl2pPr>
          </a:lstStyle>
          <a:p>
            <a:pPr lvl="0"/>
            <a:r>
              <a:rPr lang="en-US"/>
              <a:t>Edit Master text styles</a:t>
            </a:r>
          </a:p>
        </p:txBody>
      </p:sp>
      <p:sp>
        <p:nvSpPr>
          <p:cNvPr id="12" name="Picture Placeholder 8"/>
          <p:cNvSpPr>
            <a:spLocks noGrp="1"/>
          </p:cNvSpPr>
          <p:nvPr>
            <p:ph type="pic" sz="quarter" idx="16"/>
          </p:nvPr>
        </p:nvSpPr>
        <p:spPr>
          <a:xfrm>
            <a:off x="8313420" y="-9729"/>
            <a:ext cx="3878580" cy="5948364"/>
          </a:xfrm>
          <a:prstGeom prst="rect">
            <a:avLst/>
          </a:prstGeom>
          <a:solidFill>
            <a:schemeClr val="bg1">
              <a:lumMod val="85000"/>
            </a:schemeClr>
          </a:solidFill>
        </p:spPr>
        <p:txBody>
          <a:bodyPr/>
          <a:lstStyle>
            <a:lvl1pPr>
              <a:defRPr>
                <a:solidFill>
                  <a:schemeClr val="bg2"/>
                </a:solidFill>
              </a:defRPr>
            </a:lvl1pPr>
          </a:lstStyle>
          <a:p>
            <a:r>
              <a:rPr lang="en-US" dirty="0"/>
              <a:t>Click icon to add picture</a:t>
            </a:r>
            <a:endParaRPr lang="en-GB" dirty="0"/>
          </a:p>
        </p:txBody>
      </p:sp>
      <p:sp>
        <p:nvSpPr>
          <p:cNvPr id="9" name="Freeform 8"/>
          <p:cNvSpPr>
            <a:spLocks/>
          </p:cNvSpPr>
          <p:nvPr/>
        </p:nvSpPr>
        <p:spPr bwMode="auto">
          <a:xfrm>
            <a:off x="463293" y="5047097"/>
            <a:ext cx="3019046" cy="576786"/>
          </a:xfrm>
          <a:custGeom>
            <a:avLst/>
            <a:gdLst>
              <a:gd name="T0" fmla="*/ 26 w 716"/>
              <a:gd name="T1" fmla="*/ 2 h 132"/>
              <a:gd name="T2" fmla="*/ 26 w 716"/>
              <a:gd name="T3" fmla="*/ 0 h 132"/>
              <a:gd name="T4" fmla="*/ 13 w 716"/>
              <a:gd name="T5" fmla="*/ 3 h 132"/>
              <a:gd name="T6" fmla="*/ 4 w 716"/>
              <a:gd name="T7" fmla="*/ 11 h 132"/>
              <a:gd name="T8" fmla="*/ 0 w 716"/>
              <a:gd name="T9" fmla="*/ 26 h 132"/>
              <a:gd name="T10" fmla="*/ 0 w 716"/>
              <a:gd name="T11" fmla="*/ 132 h 132"/>
              <a:gd name="T12" fmla="*/ 690 w 716"/>
              <a:gd name="T13" fmla="*/ 132 h 132"/>
              <a:gd name="T14" fmla="*/ 702 w 716"/>
              <a:gd name="T15" fmla="*/ 128 h 132"/>
              <a:gd name="T16" fmla="*/ 711 w 716"/>
              <a:gd name="T17" fmla="*/ 121 h 132"/>
              <a:gd name="T18" fmla="*/ 716 w 716"/>
              <a:gd name="T19" fmla="*/ 106 h 132"/>
              <a:gd name="T20" fmla="*/ 716 w 716"/>
              <a:gd name="T21" fmla="*/ 26 h 132"/>
              <a:gd name="T22" fmla="*/ 712 w 716"/>
              <a:gd name="T23" fmla="*/ 13 h 132"/>
              <a:gd name="T24" fmla="*/ 705 w 716"/>
              <a:gd name="T25" fmla="*/ 4 h 132"/>
              <a:gd name="T26" fmla="*/ 690 w 716"/>
              <a:gd name="T27" fmla="*/ 0 h 132"/>
              <a:gd name="T28" fmla="*/ 26 w 716"/>
              <a:gd name="T29" fmla="*/ 0 h 132"/>
              <a:gd name="T30" fmla="*/ 26 w 716"/>
              <a:gd name="T31" fmla="*/ 2 h 132"/>
              <a:gd name="T32" fmla="*/ 26 w 716"/>
              <a:gd name="T33" fmla="*/ 4 h 132"/>
              <a:gd name="T34" fmla="*/ 690 w 716"/>
              <a:gd name="T35" fmla="*/ 4 h 132"/>
              <a:gd name="T36" fmla="*/ 702 w 716"/>
              <a:gd name="T37" fmla="*/ 7 h 132"/>
              <a:gd name="T38" fmla="*/ 710 w 716"/>
              <a:gd name="T39" fmla="*/ 19 h 132"/>
              <a:gd name="T40" fmla="*/ 711 w 716"/>
              <a:gd name="T41" fmla="*/ 24 h 132"/>
              <a:gd name="T42" fmla="*/ 712 w 716"/>
              <a:gd name="T43" fmla="*/ 25 h 132"/>
              <a:gd name="T44" fmla="*/ 712 w 716"/>
              <a:gd name="T45" fmla="*/ 25 h 132"/>
              <a:gd name="T46" fmla="*/ 712 w 716"/>
              <a:gd name="T47" fmla="*/ 26 h 132"/>
              <a:gd name="T48" fmla="*/ 712 w 716"/>
              <a:gd name="T49" fmla="*/ 106 h 132"/>
              <a:gd name="T50" fmla="*/ 708 w 716"/>
              <a:gd name="T51" fmla="*/ 118 h 132"/>
              <a:gd name="T52" fmla="*/ 697 w 716"/>
              <a:gd name="T53" fmla="*/ 126 h 132"/>
              <a:gd name="T54" fmla="*/ 692 w 716"/>
              <a:gd name="T55" fmla="*/ 127 h 132"/>
              <a:gd name="T56" fmla="*/ 690 w 716"/>
              <a:gd name="T57" fmla="*/ 128 h 132"/>
              <a:gd name="T58" fmla="*/ 690 w 716"/>
              <a:gd name="T59" fmla="*/ 128 h 132"/>
              <a:gd name="T60" fmla="*/ 690 w 716"/>
              <a:gd name="T61" fmla="*/ 128 h 132"/>
              <a:gd name="T62" fmla="*/ 4 w 716"/>
              <a:gd name="T63" fmla="*/ 128 h 132"/>
              <a:gd name="T64" fmla="*/ 4 w 716"/>
              <a:gd name="T65" fmla="*/ 26 h 132"/>
              <a:gd name="T66" fmla="*/ 7 w 716"/>
              <a:gd name="T67" fmla="*/ 13 h 132"/>
              <a:gd name="T68" fmla="*/ 19 w 716"/>
              <a:gd name="T69" fmla="*/ 5 h 132"/>
              <a:gd name="T70" fmla="*/ 24 w 716"/>
              <a:gd name="T71" fmla="*/ 4 h 132"/>
              <a:gd name="T72" fmla="*/ 25 w 716"/>
              <a:gd name="T73" fmla="*/ 4 h 132"/>
              <a:gd name="T74" fmla="*/ 25 w 716"/>
              <a:gd name="T75" fmla="*/ 4 h 132"/>
              <a:gd name="T76" fmla="*/ 26 w 716"/>
              <a:gd name="T77" fmla="*/ 4 h 132"/>
              <a:gd name="T78" fmla="*/ 26 w 716"/>
              <a:gd name="T79"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6" h="132">
                <a:moveTo>
                  <a:pt x="26" y="2"/>
                </a:moveTo>
                <a:cubicBezTo>
                  <a:pt x="26" y="0"/>
                  <a:pt x="26" y="0"/>
                  <a:pt x="26" y="0"/>
                </a:cubicBezTo>
                <a:cubicBezTo>
                  <a:pt x="25" y="0"/>
                  <a:pt x="19" y="0"/>
                  <a:pt x="13" y="3"/>
                </a:cubicBezTo>
                <a:cubicBezTo>
                  <a:pt x="9" y="4"/>
                  <a:pt x="6" y="7"/>
                  <a:pt x="4" y="11"/>
                </a:cubicBezTo>
                <a:cubicBezTo>
                  <a:pt x="1" y="14"/>
                  <a:pt x="0" y="19"/>
                  <a:pt x="0" y="26"/>
                </a:cubicBezTo>
                <a:cubicBezTo>
                  <a:pt x="0" y="132"/>
                  <a:pt x="0" y="132"/>
                  <a:pt x="0" y="132"/>
                </a:cubicBezTo>
                <a:cubicBezTo>
                  <a:pt x="690" y="132"/>
                  <a:pt x="690" y="132"/>
                  <a:pt x="690" y="132"/>
                </a:cubicBezTo>
                <a:cubicBezTo>
                  <a:pt x="690" y="132"/>
                  <a:pt x="696" y="132"/>
                  <a:pt x="702" y="128"/>
                </a:cubicBezTo>
                <a:cubicBezTo>
                  <a:pt x="706" y="127"/>
                  <a:pt x="709" y="124"/>
                  <a:pt x="711" y="121"/>
                </a:cubicBezTo>
                <a:cubicBezTo>
                  <a:pt x="714" y="117"/>
                  <a:pt x="716" y="112"/>
                  <a:pt x="716" y="106"/>
                </a:cubicBezTo>
                <a:cubicBezTo>
                  <a:pt x="716" y="26"/>
                  <a:pt x="716" y="26"/>
                  <a:pt x="716" y="26"/>
                </a:cubicBezTo>
                <a:cubicBezTo>
                  <a:pt x="716" y="25"/>
                  <a:pt x="716" y="19"/>
                  <a:pt x="712" y="13"/>
                </a:cubicBezTo>
                <a:cubicBezTo>
                  <a:pt x="711" y="9"/>
                  <a:pt x="708" y="6"/>
                  <a:pt x="705" y="4"/>
                </a:cubicBezTo>
                <a:cubicBezTo>
                  <a:pt x="701" y="1"/>
                  <a:pt x="696" y="0"/>
                  <a:pt x="690" y="0"/>
                </a:cubicBezTo>
                <a:cubicBezTo>
                  <a:pt x="26" y="0"/>
                  <a:pt x="26" y="0"/>
                  <a:pt x="26" y="0"/>
                </a:cubicBezTo>
                <a:cubicBezTo>
                  <a:pt x="26" y="2"/>
                  <a:pt x="26" y="2"/>
                  <a:pt x="26" y="2"/>
                </a:cubicBezTo>
                <a:cubicBezTo>
                  <a:pt x="26" y="4"/>
                  <a:pt x="26" y="4"/>
                  <a:pt x="26" y="4"/>
                </a:cubicBezTo>
                <a:cubicBezTo>
                  <a:pt x="690" y="4"/>
                  <a:pt x="690" y="4"/>
                  <a:pt x="690" y="4"/>
                </a:cubicBezTo>
                <a:cubicBezTo>
                  <a:pt x="695" y="4"/>
                  <a:pt x="699" y="5"/>
                  <a:pt x="702" y="7"/>
                </a:cubicBezTo>
                <a:cubicBezTo>
                  <a:pt x="707" y="10"/>
                  <a:pt x="709" y="15"/>
                  <a:pt x="710" y="19"/>
                </a:cubicBezTo>
                <a:cubicBezTo>
                  <a:pt x="711" y="21"/>
                  <a:pt x="711" y="22"/>
                  <a:pt x="711" y="24"/>
                </a:cubicBezTo>
                <a:cubicBezTo>
                  <a:pt x="711" y="24"/>
                  <a:pt x="712" y="25"/>
                  <a:pt x="712" y="25"/>
                </a:cubicBezTo>
                <a:cubicBezTo>
                  <a:pt x="712" y="25"/>
                  <a:pt x="712" y="25"/>
                  <a:pt x="712" y="25"/>
                </a:cubicBezTo>
                <a:cubicBezTo>
                  <a:pt x="712" y="26"/>
                  <a:pt x="712" y="26"/>
                  <a:pt x="712" y="26"/>
                </a:cubicBezTo>
                <a:cubicBezTo>
                  <a:pt x="712" y="106"/>
                  <a:pt x="712" y="106"/>
                  <a:pt x="712" y="106"/>
                </a:cubicBezTo>
                <a:cubicBezTo>
                  <a:pt x="712" y="111"/>
                  <a:pt x="710" y="115"/>
                  <a:pt x="708" y="118"/>
                </a:cubicBezTo>
                <a:cubicBezTo>
                  <a:pt x="705" y="123"/>
                  <a:pt x="701" y="125"/>
                  <a:pt x="697" y="126"/>
                </a:cubicBezTo>
                <a:cubicBezTo>
                  <a:pt x="695" y="127"/>
                  <a:pt x="693" y="127"/>
                  <a:pt x="692" y="127"/>
                </a:cubicBezTo>
                <a:cubicBezTo>
                  <a:pt x="691" y="127"/>
                  <a:pt x="690" y="128"/>
                  <a:pt x="690" y="128"/>
                </a:cubicBezTo>
                <a:cubicBezTo>
                  <a:pt x="690" y="128"/>
                  <a:pt x="690" y="128"/>
                  <a:pt x="690" y="128"/>
                </a:cubicBezTo>
                <a:cubicBezTo>
                  <a:pt x="690" y="128"/>
                  <a:pt x="690" y="128"/>
                  <a:pt x="690" y="128"/>
                </a:cubicBezTo>
                <a:cubicBezTo>
                  <a:pt x="4" y="128"/>
                  <a:pt x="4" y="128"/>
                  <a:pt x="4" y="128"/>
                </a:cubicBezTo>
                <a:cubicBezTo>
                  <a:pt x="4" y="26"/>
                  <a:pt x="4" y="26"/>
                  <a:pt x="4" y="26"/>
                </a:cubicBezTo>
                <a:cubicBezTo>
                  <a:pt x="4" y="20"/>
                  <a:pt x="5" y="16"/>
                  <a:pt x="7" y="13"/>
                </a:cubicBezTo>
                <a:cubicBezTo>
                  <a:pt x="10" y="8"/>
                  <a:pt x="15" y="6"/>
                  <a:pt x="19" y="5"/>
                </a:cubicBezTo>
                <a:cubicBezTo>
                  <a:pt x="21" y="4"/>
                  <a:pt x="22" y="4"/>
                  <a:pt x="24" y="4"/>
                </a:cubicBezTo>
                <a:cubicBezTo>
                  <a:pt x="24" y="4"/>
                  <a:pt x="25" y="4"/>
                  <a:pt x="25" y="4"/>
                </a:cubicBezTo>
                <a:cubicBezTo>
                  <a:pt x="25" y="4"/>
                  <a:pt x="25" y="4"/>
                  <a:pt x="25" y="4"/>
                </a:cubicBezTo>
                <a:cubicBezTo>
                  <a:pt x="26" y="4"/>
                  <a:pt x="26" y="4"/>
                  <a:pt x="26" y="4"/>
                </a:cubicBezTo>
                <a:lnTo>
                  <a:pt x="26" y="2"/>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GB" dirty="0"/>
          </a:p>
        </p:txBody>
      </p:sp>
    </p:spTree>
    <p:custDataLst>
      <p:tags r:id="rId1"/>
    </p:custDataLst>
    <p:extLst>
      <p:ext uri="{BB962C8B-B14F-4D97-AF65-F5344CB8AC3E}">
        <p14:creationId xmlns:p14="http://schemas.microsoft.com/office/powerpoint/2010/main" val="393927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Small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1746970"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357335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Medium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3" y="3773511"/>
            <a:ext cx="2858126"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70240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with full screen image - Large bubble">
    <p:spTree>
      <p:nvGrpSpPr>
        <p:cNvPr id="1" name=""/>
        <p:cNvGrpSpPr/>
        <p:nvPr/>
      </p:nvGrpSpPr>
      <p:grpSpPr>
        <a:xfrm>
          <a:off x="0" y="0"/>
          <a:ext cx="0" cy="0"/>
          <a:chOff x="0" y="0"/>
          <a:chExt cx="0" cy="0"/>
        </a:xfrm>
      </p:grpSpPr>
      <p:sp>
        <p:nvSpPr>
          <p:cNvPr id="12" name="Picture Placeholder 8"/>
          <p:cNvSpPr>
            <a:spLocks noGrp="1"/>
          </p:cNvSpPr>
          <p:nvPr>
            <p:ph type="pic" sz="quarter" idx="16"/>
          </p:nvPr>
        </p:nvSpPr>
        <p:spPr>
          <a:xfrm>
            <a:off x="0" y="-9730"/>
            <a:ext cx="12192000" cy="6867729"/>
          </a:xfrm>
          <a:prstGeom prst="rect">
            <a:avLst/>
          </a:prstGeom>
          <a:solidFill>
            <a:schemeClr val="bg1">
              <a:lumMod val="85000"/>
            </a:schemeClr>
          </a:solidFill>
        </p:spPr>
        <p:txBody>
          <a:bodyPr/>
          <a:lstStyle/>
          <a:p>
            <a:r>
              <a:rPr lang="en-US" dirty="0"/>
              <a:t>Click icon to add picture</a:t>
            </a:r>
            <a:endParaRPr lang="en-GB" dirty="0"/>
          </a:p>
        </p:txBody>
      </p:sp>
      <p:sp>
        <p:nvSpPr>
          <p:cNvPr id="2" name="Title 1"/>
          <p:cNvSpPr>
            <a:spLocks noGrp="1"/>
          </p:cNvSpPr>
          <p:nvPr>
            <p:ph type="title"/>
          </p:nvPr>
        </p:nvSpPr>
        <p:spPr>
          <a:xfrm>
            <a:off x="371476" y="359944"/>
            <a:ext cx="8216264" cy="3190976"/>
          </a:xfrm>
        </p:spPr>
        <p:txBody>
          <a:bodyPr>
            <a:noAutofit/>
          </a:bodyPr>
          <a:lstStyle>
            <a:lvl1pPr>
              <a:defRPr sz="4400" b="0">
                <a:solidFill>
                  <a:schemeClr val="bg1"/>
                </a:solidFill>
              </a:defRPr>
            </a:lvl1p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4" name="Text Placeholder 13"/>
          <p:cNvSpPr>
            <a:spLocks noGrp="1"/>
          </p:cNvSpPr>
          <p:nvPr>
            <p:ph type="body" sz="quarter" idx="13"/>
          </p:nvPr>
        </p:nvSpPr>
        <p:spPr>
          <a:xfrm>
            <a:off x="535312" y="3773511"/>
            <a:ext cx="5659748" cy="357149"/>
          </a:xfrm>
        </p:spPr>
        <p:txBody>
          <a:bodyPr/>
          <a:lstStyle>
            <a:lvl1pPr>
              <a:defRPr>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53899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ress cuttings">
    <p:spTree>
      <p:nvGrpSpPr>
        <p:cNvPr id="1" name=""/>
        <p:cNvGrpSpPr/>
        <p:nvPr/>
      </p:nvGrpSpPr>
      <p:grpSpPr>
        <a:xfrm>
          <a:off x="0" y="0"/>
          <a:ext cx="0" cy="0"/>
          <a:chOff x="0" y="0"/>
          <a:chExt cx="0" cy="0"/>
        </a:xfrm>
      </p:grpSpPr>
      <p:sp>
        <p:nvSpPr>
          <p:cNvPr id="8" name="Rectangle 7"/>
          <p:cNvSpPr/>
          <p:nvPr/>
        </p:nvSpPr>
        <p:spPr>
          <a:xfrm>
            <a:off x="0" y="0"/>
            <a:ext cx="12192000" cy="5935980"/>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7"/>
          <p:cNvSpPr>
            <a:spLocks noGrp="1"/>
          </p:cNvSpPr>
          <p:nvPr>
            <p:ph type="body" sz="quarter" idx="15"/>
          </p:nvPr>
        </p:nvSpPr>
        <p:spPr>
          <a:xfrm>
            <a:off x="377758" y="5365115"/>
            <a:ext cx="5718242"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272045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79E5F90B-4EFD-4F87-8571-C292E52EB0A8}" type="slidenum">
              <a:rPr lang="en-GB" smtClean="0"/>
              <a:t>‹#›</a:t>
            </a:fld>
            <a:endParaRPr lang="en-GB" dirty="0"/>
          </a:p>
        </p:txBody>
      </p:sp>
      <p:sp>
        <p:nvSpPr>
          <p:cNvPr id="5"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Edit Master text styles</a:t>
            </a:r>
          </a:p>
        </p:txBody>
      </p:sp>
    </p:spTree>
    <p:custDataLst>
      <p:tags r:id="rId1"/>
    </p:custDataLst>
    <p:extLst>
      <p:ext uri="{BB962C8B-B14F-4D97-AF65-F5344CB8AC3E}">
        <p14:creationId xmlns:p14="http://schemas.microsoft.com/office/powerpoint/2010/main" val="394817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0" y="0"/>
            <a:ext cx="12192000" cy="6858000"/>
          </a:xfrm>
          <a:prstGeom prst="rect">
            <a:avLst/>
          </a:prstGeom>
          <a:solidFill>
            <a:schemeClr val="bg1">
              <a:lumMod val="85000"/>
            </a:schemeClr>
          </a:solidFill>
          <a:ln>
            <a:noFill/>
          </a:ln>
        </p:spPr>
        <p:txBody>
          <a:bodyPr/>
          <a:lstStyle/>
          <a:p>
            <a:r>
              <a:rPr lang="en-US" dirty="0"/>
              <a:t>Click icon to add picture</a:t>
            </a:r>
            <a:endParaRPr lang="en-GB" dirty="0"/>
          </a:p>
        </p:txBody>
      </p:sp>
      <p:sp>
        <p:nvSpPr>
          <p:cNvPr id="2" name="Title 1"/>
          <p:cNvSpPr>
            <a:spLocks noGrp="1"/>
          </p:cNvSpPr>
          <p:nvPr>
            <p:ph type="ctrTitle"/>
          </p:nvPr>
        </p:nvSpPr>
        <p:spPr>
          <a:xfrm>
            <a:off x="403766" y="759293"/>
            <a:ext cx="5633780" cy="1663867"/>
          </a:xfrm>
          <a:solidFill>
            <a:schemeClr val="bg1">
              <a:alpha val="0"/>
            </a:schemeClr>
          </a:solidFill>
          <a:effectLst/>
        </p:spPr>
        <p:txBody>
          <a:bodyPr anchor="t">
            <a:normAutofit/>
          </a:bodyPr>
          <a:lstStyle>
            <a:lvl1pPr algn="l">
              <a:defRPr sz="5400" b="1">
                <a:solidFill>
                  <a:schemeClr val="bg1"/>
                </a:solidFill>
              </a:defRPr>
            </a:lvl1pPr>
          </a:lstStyle>
          <a:p>
            <a:r>
              <a:rPr lang="en-US"/>
              <a:t>Click to edit Master title style</a:t>
            </a:r>
            <a:endParaRPr lang="en-GB" dirty="0"/>
          </a:p>
        </p:txBody>
      </p:sp>
      <p:sp>
        <p:nvSpPr>
          <p:cNvPr id="4" name="Date Placeholder 3"/>
          <p:cNvSpPr>
            <a:spLocks noGrp="1"/>
          </p:cNvSpPr>
          <p:nvPr>
            <p:ph type="dt" sz="half" idx="10"/>
          </p:nvPr>
        </p:nvSpPr>
        <p:spPr/>
        <p:txBody>
          <a:bodyPr/>
          <a:lstStyle/>
          <a:p>
            <a:fld id="{85BD38DE-0542-4FAE-989F-105676356085}" type="datetimeFigureOut">
              <a:rPr lang="en-GB" smtClean="0"/>
              <a:t>08/08/2023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79E5F90B-4EFD-4F87-8571-C292E52EB0A8}" type="slidenum">
              <a:rPr lang="en-GB" smtClean="0"/>
              <a:t>‹#›</a:t>
            </a:fld>
            <a:endParaRPr lang="en-GB" dirty="0"/>
          </a:p>
        </p:txBody>
      </p:sp>
      <p:sp>
        <p:nvSpPr>
          <p:cNvPr id="10" name="Text Placeholder 9"/>
          <p:cNvSpPr>
            <a:spLocks noGrp="1"/>
          </p:cNvSpPr>
          <p:nvPr>
            <p:ph type="body" sz="quarter" idx="14"/>
          </p:nvPr>
        </p:nvSpPr>
        <p:spPr>
          <a:xfrm>
            <a:off x="552577" y="2627694"/>
            <a:ext cx="3757295" cy="365442"/>
          </a:xfrm>
        </p:spPr>
        <p:txBody>
          <a:bodyPr/>
          <a:lstStyle>
            <a:lvl1pPr>
              <a:defRPr b="1">
                <a:solidFill>
                  <a:schemeClr val="bg1"/>
                </a:solidFill>
              </a:defRPr>
            </a:lvl1pPr>
            <a:lvl2pPr marL="0" indent="0">
              <a:buNone/>
              <a:defRPr/>
            </a:lvl2pPr>
          </a:lstStyle>
          <a:p>
            <a:pPr lvl="0"/>
            <a:r>
              <a:rPr lang="en-US"/>
              <a:t>Edit Master text styles</a:t>
            </a:r>
          </a:p>
        </p:txBody>
      </p:sp>
    </p:spTree>
    <p:custDataLst>
      <p:tags r:id="rId1"/>
    </p:custDataLst>
    <p:extLst>
      <p:ext uri="{BB962C8B-B14F-4D97-AF65-F5344CB8AC3E}">
        <p14:creationId xmlns:p14="http://schemas.microsoft.com/office/powerpoint/2010/main" val="95705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guide id="2" pos="30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6790FA-B9AB-3DCB-8D64-50C3F88F9E20}"/>
              </a:ext>
            </a:extLst>
          </p:cNvPr>
          <p:cNvSpPr>
            <a:spLocks noGrp="1"/>
          </p:cNvSpPr>
          <p:nvPr>
            <p:ph type="dt" sz="half" idx="10"/>
          </p:nvPr>
        </p:nvSpPr>
        <p:spPr/>
        <p:txBody>
          <a:bodyPr/>
          <a:lstStyle/>
          <a:p>
            <a:fld id="{6DCDFDE6-0A2F-41D3-A5A9-E5516AC166BB}" type="datetimeFigureOut">
              <a:rPr lang="en-US" smtClean="0"/>
              <a:t>8/8/2023</a:t>
            </a:fld>
            <a:endParaRPr lang="en-US"/>
          </a:p>
        </p:txBody>
      </p:sp>
      <p:sp>
        <p:nvSpPr>
          <p:cNvPr id="3" name="Footer Placeholder 2">
            <a:extLst>
              <a:ext uri="{FF2B5EF4-FFF2-40B4-BE49-F238E27FC236}">
                <a16:creationId xmlns:a16="http://schemas.microsoft.com/office/drawing/2014/main" id="{AD0CF6FE-E61F-8678-D1B0-D6BE38D824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58D527-1CD6-2BFD-FF37-3E306E2A04F9}"/>
              </a:ext>
            </a:extLst>
          </p:cNvPr>
          <p:cNvSpPr>
            <a:spLocks noGrp="1"/>
          </p:cNvSpPr>
          <p:nvPr>
            <p:ph type="sldNum" sz="quarter" idx="12"/>
          </p:nvPr>
        </p:nvSpPr>
        <p:spPr/>
        <p:txBody>
          <a:bodyPr/>
          <a:lstStyle/>
          <a:p>
            <a:fld id="{2DE9ED41-F021-417F-9CBF-34031A5E85AD}" type="slidenum">
              <a:rPr lang="en-US" smtClean="0"/>
              <a:t>‹#›</a:t>
            </a:fld>
            <a:endParaRPr lang="en-US"/>
          </a:p>
        </p:txBody>
      </p:sp>
    </p:spTree>
    <p:extLst>
      <p:ext uri="{BB962C8B-B14F-4D97-AF65-F5344CB8AC3E}">
        <p14:creationId xmlns:p14="http://schemas.microsoft.com/office/powerpoint/2010/main" val="3179059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graph">
    <p:spTree>
      <p:nvGrpSpPr>
        <p:cNvPr id="1" name=""/>
        <p:cNvGrpSpPr/>
        <p:nvPr/>
      </p:nvGrpSpPr>
      <p:grpSpPr>
        <a:xfrm>
          <a:off x="0" y="0"/>
          <a:ext cx="0" cy="0"/>
          <a:chOff x="0" y="0"/>
          <a:chExt cx="0" cy="0"/>
        </a:xfrm>
      </p:grpSpPr>
      <p:sp>
        <p:nvSpPr>
          <p:cNvPr id="8" name="Content Placeholder 7"/>
          <p:cNvSpPr>
            <a:spLocks noGrp="1"/>
          </p:cNvSpPr>
          <p:nvPr>
            <p:ph sz="quarter" idx="15"/>
          </p:nvPr>
        </p:nvSpPr>
        <p:spPr>
          <a:xfrm>
            <a:off x="6272054" y="359945"/>
            <a:ext cx="5594826" cy="5197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Text Placeholder 7"/>
          <p:cNvSpPr>
            <a:spLocks noGrp="1"/>
          </p:cNvSpPr>
          <p:nvPr>
            <p:ph type="body" sz="quarter" idx="16"/>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3471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NEW MASTER">
    <p:spTree>
      <p:nvGrpSpPr>
        <p:cNvPr id="1" name=""/>
        <p:cNvGrpSpPr/>
        <p:nvPr/>
      </p:nvGrpSpPr>
      <p:grpSpPr>
        <a:xfrm>
          <a:off x="0" y="0"/>
          <a:ext cx="0" cy="0"/>
          <a:chOff x="0" y="0"/>
          <a:chExt cx="0" cy="0"/>
        </a:xfrm>
      </p:grpSpPr>
      <p:sp>
        <p:nvSpPr>
          <p:cNvPr id="8" name="Shape 44">
            <a:extLst>
              <a:ext uri="{FF2B5EF4-FFF2-40B4-BE49-F238E27FC236}">
                <a16:creationId xmlns:a16="http://schemas.microsoft.com/office/drawing/2014/main" id="{B7F02ED0-75ED-404A-9C1E-C8E909F2FE4A}"/>
              </a:ext>
            </a:extLst>
          </p:cNvPr>
          <p:cNvSpPr txBox="1">
            <a:spLocks/>
          </p:cNvSpPr>
          <p:nvPr userDrawn="1"/>
        </p:nvSpPr>
        <p:spPr>
          <a:xfrm>
            <a:off x="65266" y="6532902"/>
            <a:ext cx="362253" cy="241301"/>
          </a:xfrm>
          <a:prstGeom prst="rect">
            <a:avLst/>
          </a:prstGeom>
        </p:spPr>
        <p:txBody>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FFFFFF"/>
                </a:solidFill>
                <a:effectLst/>
                <a:uFillTx/>
                <a:latin typeface="Lato Regular"/>
                <a:ea typeface="Lato Regular"/>
                <a:cs typeface="Lato Regular"/>
                <a:sym typeface="Lato Regular"/>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a:lstStyle>
          <a:p>
            <a:fld id="{86CB4B4D-7CA3-9044-876B-883B54F8677D}" type="slidenum">
              <a:rPr lang="en-US" sz="900" smtClean="0">
                <a:solidFill>
                  <a:schemeClr val="bg1">
                    <a:lumMod val="65000"/>
                  </a:schemeClr>
                </a:solidFill>
                <a:latin typeface="Arial" panose="020B0604020202020204" pitchFamily="34" charset="0"/>
                <a:cs typeface="Arial" panose="020B0604020202020204" pitchFamily="34" charset="0"/>
              </a:rPr>
              <a:pPr/>
              <a:t>‹#›</a:t>
            </a:fld>
            <a:endParaRPr lang="en-US" sz="90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9960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mp; half page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E6EF22D-7DBE-4099-99F0-B83DD9779912}" type="datetimeFigureOut">
              <a:rPr lang="en-GB" smtClean="0"/>
              <a:t>08/08/2023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7" name="Text Placeholder 6"/>
          <p:cNvSpPr>
            <a:spLocks noGrp="1"/>
          </p:cNvSpPr>
          <p:nvPr>
            <p:ph type="body" sz="quarter" idx="13"/>
          </p:nvPr>
        </p:nvSpPr>
        <p:spPr>
          <a:xfrm>
            <a:off x="377758" y="1614207"/>
            <a:ext cx="4368867" cy="3651531"/>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p:cNvSpPr>
            <a:spLocks noGrp="1"/>
          </p:cNvSpPr>
          <p:nvPr>
            <p:ph type="pic" sz="quarter" idx="14"/>
          </p:nvPr>
        </p:nvSpPr>
        <p:spPr>
          <a:xfrm>
            <a:off x="6007894" y="-9729"/>
            <a:ext cx="6184106" cy="5948364"/>
          </a:xfrm>
          <a:prstGeom prst="rect">
            <a:avLst/>
          </a:prstGeom>
          <a:solidFill>
            <a:schemeClr val="bg1">
              <a:lumMod val="85000"/>
            </a:schemeClr>
          </a:solidFill>
        </p:spPr>
        <p:txBody>
          <a:bodyPr/>
          <a:lstStyle/>
          <a:p>
            <a:r>
              <a:rPr lang="en-US"/>
              <a:t>Click icon to add picture</a:t>
            </a:r>
            <a:endParaRPr lang="en-GB" dirty="0"/>
          </a:p>
        </p:txBody>
      </p:sp>
      <p:cxnSp>
        <p:nvCxnSpPr>
          <p:cNvPr id="10" name="Straight Connector 9"/>
          <p:cNvCxnSpPr/>
          <p:nvPr userDrawn="1"/>
        </p:nvCxnSpPr>
        <p:spPr>
          <a:xfrm>
            <a:off x="479425" y="1428750"/>
            <a:ext cx="42672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Text Placeholder 7"/>
          <p:cNvSpPr>
            <a:spLocks noGrp="1"/>
          </p:cNvSpPr>
          <p:nvPr>
            <p:ph type="body" sz="quarter" idx="15"/>
          </p:nvPr>
        </p:nvSpPr>
        <p:spPr>
          <a:xfrm>
            <a:off x="377758" y="5365115"/>
            <a:ext cx="4368867" cy="304800"/>
          </a:xfrm>
        </p:spPr>
        <p:txBody>
          <a:bodyPr>
            <a:noAutofit/>
          </a:bodyPr>
          <a:lstStyle>
            <a:lvl1pPr>
              <a:defRPr lang="en-US" sz="1000" b="0" kern="1200" baseline="0" dirty="0">
                <a:solidFill>
                  <a:schemeClr val="bg2"/>
                </a:solidFill>
                <a:latin typeface="+mn-lt"/>
                <a:ea typeface="+mn-ea"/>
                <a:cs typeface="+mn-cs"/>
              </a:defRPr>
            </a:lvl1pPr>
          </a:lstStyle>
          <a:p>
            <a:pPr marL="0" lvl="0" indent="0" algn="l" defTabSz="914400" rtl="0" eaLnBrk="1" latinLnBrk="0" hangingPunct="1">
              <a:lnSpc>
                <a:spcPct val="100000"/>
              </a:lnSpc>
              <a:spcBef>
                <a:spcPts val="1000"/>
              </a:spcBef>
              <a:spcAft>
                <a:spcPts val="0"/>
              </a:spcAft>
              <a:buFont typeface="Arial" panose="020B0604020202020204" pitchFamily="34" charset="0"/>
              <a:buNone/>
            </a:pPr>
            <a:r>
              <a:rPr lang="en-US"/>
              <a:t>Click to edit Master text styles</a:t>
            </a:r>
          </a:p>
        </p:txBody>
      </p:sp>
    </p:spTree>
    <p:custDataLst>
      <p:tags r:id="rId1"/>
    </p:custDataLst>
    <p:extLst>
      <p:ext uri="{BB962C8B-B14F-4D97-AF65-F5344CB8AC3E}">
        <p14:creationId xmlns:p14="http://schemas.microsoft.com/office/powerpoint/2010/main" val="328198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6"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4184266"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427335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7990774" y="3822699"/>
            <a:ext cx="3713546"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8067285" y="3685540"/>
            <a:ext cx="3646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8">
            <a:extLst>
              <a:ext uri="{FF2B5EF4-FFF2-40B4-BE49-F238E27FC236}">
                <a16:creationId xmlns:a16="http://schemas.microsoft.com/office/drawing/2014/main" id="{8DFCE19A-1050-41D6-952B-88D1EA6241CC}"/>
              </a:ext>
            </a:extLst>
          </p:cNvPr>
          <p:cNvSpPr>
            <a:spLocks noGrp="1"/>
          </p:cNvSpPr>
          <p:nvPr>
            <p:ph type="pic" sz="quarter" idx="14"/>
          </p:nvPr>
        </p:nvSpPr>
        <p:spPr>
          <a:xfrm>
            <a:off x="427335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8" name="Picture Placeholder 8">
            <a:extLst>
              <a:ext uri="{FF2B5EF4-FFF2-40B4-BE49-F238E27FC236}">
                <a16:creationId xmlns:a16="http://schemas.microsoft.com/office/drawing/2014/main" id="{474332AB-8E82-4D2C-A077-AD78447B3B65}"/>
              </a:ext>
            </a:extLst>
          </p:cNvPr>
          <p:cNvSpPr>
            <a:spLocks noGrp="1"/>
          </p:cNvSpPr>
          <p:nvPr>
            <p:ph type="pic" sz="quarter" idx="15"/>
          </p:nvPr>
        </p:nvSpPr>
        <p:spPr>
          <a:xfrm>
            <a:off x="8067285" y="1428749"/>
            <a:ext cx="3645289" cy="2106775"/>
          </a:xfrm>
          <a:prstGeom prst="rect">
            <a:avLst/>
          </a:prstGeom>
          <a:solidFill>
            <a:schemeClr val="bg1">
              <a:lumMod val="85000"/>
            </a:schemeClr>
          </a:solidFill>
        </p:spPr>
        <p:txBody>
          <a:bodyPr/>
          <a:lstStyle/>
          <a:p>
            <a:r>
              <a:rPr lang="en-US"/>
              <a:t>Click icon to add picture</a:t>
            </a:r>
            <a:endParaRPr lang="en-GB" dirty="0"/>
          </a:p>
        </p:txBody>
      </p:sp>
      <p:sp>
        <p:nvSpPr>
          <p:cNvPr id="29" name="Picture Placeholder 8">
            <a:extLst>
              <a:ext uri="{FF2B5EF4-FFF2-40B4-BE49-F238E27FC236}">
                <a16:creationId xmlns:a16="http://schemas.microsoft.com/office/drawing/2014/main" id="{44395837-4037-4FBC-A80F-2DFA7942FF5A}"/>
              </a:ext>
            </a:extLst>
          </p:cNvPr>
          <p:cNvSpPr>
            <a:spLocks noGrp="1"/>
          </p:cNvSpPr>
          <p:nvPr>
            <p:ph type="pic" sz="quarter" idx="22"/>
          </p:nvPr>
        </p:nvSpPr>
        <p:spPr>
          <a:xfrm>
            <a:off x="479425" y="1428749"/>
            <a:ext cx="3645289" cy="2106775"/>
          </a:xfrm>
          <a:prstGeom prst="rect">
            <a:avLst/>
          </a:prstGeom>
          <a:solidFill>
            <a:schemeClr val="bg1">
              <a:lumMod val="85000"/>
            </a:schemeClr>
          </a:solidFill>
        </p:spPr>
        <p:txBody>
          <a:bodyPr/>
          <a:lstStyle/>
          <a:p>
            <a:r>
              <a:rPr lang="en-US"/>
              <a:t>Click icon to add picture</a:t>
            </a:r>
            <a:endParaRPr lang="en-GB" dirty="0"/>
          </a:p>
        </p:txBody>
      </p:sp>
    </p:spTree>
    <p:custDataLst>
      <p:tags r:id="rId1"/>
    </p:custDataLst>
    <p:extLst>
      <p:ext uri="{BB962C8B-B14F-4D97-AF65-F5344CB8AC3E}">
        <p14:creationId xmlns:p14="http://schemas.microsoft.com/office/powerpoint/2010/main" val="27123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orient="horz" pos="27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image &amp; text horizontal">
    <p:spTree>
      <p:nvGrpSpPr>
        <p:cNvPr id="1" name=""/>
        <p:cNvGrpSpPr/>
        <p:nvPr/>
      </p:nvGrpSpPr>
      <p:grpSpPr>
        <a:xfrm>
          <a:off x="0" y="0"/>
          <a:ext cx="0" cy="0"/>
          <a:chOff x="0" y="0"/>
          <a:chExt cx="0" cy="0"/>
        </a:xfrm>
      </p:grpSpPr>
      <p:sp>
        <p:nvSpPr>
          <p:cNvPr id="2" name="Title 1"/>
          <p:cNvSpPr>
            <a:spLocks noGrp="1"/>
          </p:cNvSpPr>
          <p:nvPr>
            <p:ph type="title"/>
          </p:nvPr>
        </p:nvSpPr>
        <p:spPr>
          <a:xfrm>
            <a:off x="371475" y="359944"/>
            <a:ext cx="11341099" cy="1021181"/>
          </a:xfrm>
        </p:spPr>
        <p:txBody>
          <a:bodyPr/>
          <a:lstStyle/>
          <a:p>
            <a:r>
              <a:rPr lang="en-US"/>
              <a:t>Click to edit Master title style</a:t>
            </a:r>
            <a:endParaRPr lang="en-GB" dirty="0"/>
          </a:p>
        </p:txBody>
      </p:sp>
      <p:sp>
        <p:nvSpPr>
          <p:cNvPr id="3" name="Date Placeholder 2"/>
          <p:cNvSpPr>
            <a:spLocks noGrp="1"/>
          </p:cNvSpPr>
          <p:nvPr>
            <p:ph type="dt" sz="half" idx="10"/>
          </p:nvPr>
        </p:nvSpPr>
        <p:spPr/>
        <p:txBody>
          <a:bodyPr/>
          <a:lstStyle/>
          <a:p>
            <a:fld id="{2E6EF22D-7DBE-4099-99F0-B83DD9779912}" type="datetimeFigureOut">
              <a:rPr lang="en-GB" smtClean="0"/>
              <a:t>08/08/2023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623F64F-6692-49A2-80FF-3D660AAAEE7A}" type="slidenum">
              <a:rPr lang="en-GB" smtClean="0"/>
              <a:t>‹#›</a:t>
            </a:fld>
            <a:endParaRPr lang="en-GB"/>
          </a:p>
        </p:txBody>
      </p:sp>
      <p:sp>
        <p:nvSpPr>
          <p:cNvPr id="6" name="Text Placeholder 7"/>
          <p:cNvSpPr>
            <a:spLocks noGrp="1"/>
          </p:cNvSpPr>
          <p:nvPr>
            <p:ph type="body" sz="quarter" idx="16"/>
          </p:nvPr>
        </p:nvSpPr>
        <p:spPr>
          <a:xfrm>
            <a:off x="377758" y="5365115"/>
            <a:ext cx="11334817" cy="304800"/>
          </a:xfrm>
        </p:spPr>
        <p:txBody>
          <a:bodyPr>
            <a:noAutofit/>
          </a:bodyPr>
          <a:lstStyle>
            <a:lvl1pPr>
              <a:defRPr sz="1000" b="0">
                <a:solidFill>
                  <a:schemeClr val="bg2"/>
                </a:solidFill>
              </a:defRPr>
            </a:lvl1pPr>
          </a:lstStyle>
          <a:p>
            <a:pPr lvl="0"/>
            <a:r>
              <a:rPr lang="en-US"/>
              <a:t>Click to edit Master text styles</a:t>
            </a:r>
          </a:p>
        </p:txBody>
      </p:sp>
      <p:sp>
        <p:nvSpPr>
          <p:cNvPr id="9" name="Text Placeholder 6"/>
          <p:cNvSpPr>
            <a:spLocks noGrp="1"/>
          </p:cNvSpPr>
          <p:nvPr>
            <p:ph type="body" sz="quarter" idx="13"/>
          </p:nvPr>
        </p:nvSpPr>
        <p:spPr>
          <a:xfrm>
            <a:off x="377759" y="3831702"/>
            <a:ext cx="2792238"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0" name="Straight Connector 9"/>
          <p:cNvCxnSpPr/>
          <p:nvPr userDrawn="1"/>
        </p:nvCxnSpPr>
        <p:spPr>
          <a:xfrm>
            <a:off x="487997"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Text Placeholder 6"/>
          <p:cNvSpPr>
            <a:spLocks noGrp="1"/>
          </p:cNvSpPr>
          <p:nvPr>
            <p:ph type="body" sz="quarter" idx="17"/>
          </p:nvPr>
        </p:nvSpPr>
        <p:spPr>
          <a:xfrm>
            <a:off x="3337118"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3" name="Straight Connector 12"/>
          <p:cNvCxnSpPr/>
          <p:nvPr userDrawn="1"/>
        </p:nvCxnSpPr>
        <p:spPr>
          <a:xfrm>
            <a:off x="3330340"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Text Placeholder 6"/>
          <p:cNvSpPr>
            <a:spLocks noGrp="1"/>
          </p:cNvSpPr>
          <p:nvPr>
            <p:ph type="body" sz="quarter" idx="18"/>
          </p:nvPr>
        </p:nvSpPr>
        <p:spPr>
          <a:xfrm>
            <a:off x="6184644"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2" name="Straight Connector 21"/>
          <p:cNvCxnSpPr/>
          <p:nvPr userDrawn="1"/>
        </p:nvCxnSpPr>
        <p:spPr>
          <a:xfrm>
            <a:off x="6181255"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27" name="Picture Placeholder 16">
            <a:extLst>
              <a:ext uri="{FF2B5EF4-FFF2-40B4-BE49-F238E27FC236}">
                <a16:creationId xmlns:a16="http://schemas.microsoft.com/office/drawing/2014/main" id="{CCB00622-CF55-4D6B-A1E3-FEDA9C507933}"/>
              </a:ext>
            </a:extLst>
          </p:cNvPr>
          <p:cNvSpPr>
            <a:spLocks noGrp="1"/>
          </p:cNvSpPr>
          <p:nvPr>
            <p:ph type="pic" sz="quarter" idx="23"/>
          </p:nvPr>
        </p:nvSpPr>
        <p:spPr>
          <a:xfrm>
            <a:off x="479425" y="1428750"/>
            <a:ext cx="2680405" cy="2106774"/>
          </a:xfrm>
          <a:solidFill>
            <a:schemeClr val="bg1">
              <a:lumMod val="85000"/>
            </a:schemeClr>
          </a:solidFill>
        </p:spPr>
        <p:txBody>
          <a:bodyPr/>
          <a:lstStyle/>
          <a:p>
            <a:r>
              <a:rPr lang="en-US"/>
              <a:t>Click icon to add picture</a:t>
            </a:r>
            <a:endParaRPr lang="en-GB" dirty="0"/>
          </a:p>
        </p:txBody>
      </p:sp>
      <p:sp>
        <p:nvSpPr>
          <p:cNvPr id="28" name="Picture Placeholder 16">
            <a:extLst>
              <a:ext uri="{FF2B5EF4-FFF2-40B4-BE49-F238E27FC236}">
                <a16:creationId xmlns:a16="http://schemas.microsoft.com/office/drawing/2014/main" id="{2B88D738-52E2-4893-86C8-E779DC5CA1A3}"/>
              </a:ext>
            </a:extLst>
          </p:cNvPr>
          <p:cNvSpPr>
            <a:spLocks noGrp="1"/>
          </p:cNvSpPr>
          <p:nvPr>
            <p:ph type="pic" sz="quarter" idx="24"/>
          </p:nvPr>
        </p:nvSpPr>
        <p:spPr>
          <a:xfrm>
            <a:off x="3330340" y="1428750"/>
            <a:ext cx="2680405" cy="2106774"/>
          </a:xfrm>
          <a:solidFill>
            <a:schemeClr val="bg1">
              <a:lumMod val="85000"/>
            </a:schemeClr>
          </a:solidFill>
        </p:spPr>
        <p:txBody>
          <a:bodyPr/>
          <a:lstStyle/>
          <a:p>
            <a:r>
              <a:rPr lang="en-US"/>
              <a:t>Click icon to add picture</a:t>
            </a:r>
            <a:endParaRPr lang="en-GB"/>
          </a:p>
        </p:txBody>
      </p:sp>
      <p:sp>
        <p:nvSpPr>
          <p:cNvPr id="29" name="Picture Placeholder 16">
            <a:extLst>
              <a:ext uri="{FF2B5EF4-FFF2-40B4-BE49-F238E27FC236}">
                <a16:creationId xmlns:a16="http://schemas.microsoft.com/office/drawing/2014/main" id="{796217F8-03C9-4D68-93B3-20FA2E83EE1B}"/>
              </a:ext>
            </a:extLst>
          </p:cNvPr>
          <p:cNvSpPr>
            <a:spLocks noGrp="1"/>
          </p:cNvSpPr>
          <p:nvPr>
            <p:ph type="pic" sz="quarter" idx="25"/>
          </p:nvPr>
        </p:nvSpPr>
        <p:spPr>
          <a:xfrm>
            <a:off x="6181255" y="1428750"/>
            <a:ext cx="2680405" cy="2106774"/>
          </a:xfrm>
          <a:solidFill>
            <a:schemeClr val="bg1">
              <a:lumMod val="85000"/>
            </a:schemeClr>
          </a:solidFill>
        </p:spPr>
        <p:txBody>
          <a:bodyPr/>
          <a:lstStyle/>
          <a:p>
            <a:r>
              <a:rPr lang="en-US"/>
              <a:t>Click icon to add picture</a:t>
            </a:r>
            <a:endParaRPr lang="en-GB" dirty="0"/>
          </a:p>
        </p:txBody>
      </p:sp>
      <p:sp>
        <p:nvSpPr>
          <p:cNvPr id="30" name="Picture Placeholder 16">
            <a:extLst>
              <a:ext uri="{FF2B5EF4-FFF2-40B4-BE49-F238E27FC236}">
                <a16:creationId xmlns:a16="http://schemas.microsoft.com/office/drawing/2014/main" id="{2723B1CA-8DFB-497B-9F08-8CA0C90D7E3E}"/>
              </a:ext>
            </a:extLst>
          </p:cNvPr>
          <p:cNvSpPr>
            <a:spLocks noGrp="1"/>
          </p:cNvSpPr>
          <p:nvPr>
            <p:ph type="pic" sz="quarter" idx="26"/>
          </p:nvPr>
        </p:nvSpPr>
        <p:spPr>
          <a:xfrm>
            <a:off x="9032169" y="1428750"/>
            <a:ext cx="2680405" cy="2106774"/>
          </a:xfrm>
          <a:solidFill>
            <a:schemeClr val="bg1">
              <a:lumMod val="85000"/>
            </a:schemeClr>
          </a:solidFill>
        </p:spPr>
        <p:txBody>
          <a:bodyPr/>
          <a:lstStyle/>
          <a:p>
            <a:r>
              <a:rPr lang="en-US"/>
              <a:t>Click icon to add picture</a:t>
            </a:r>
            <a:endParaRPr lang="en-GB" dirty="0"/>
          </a:p>
        </p:txBody>
      </p:sp>
      <p:cxnSp>
        <p:nvCxnSpPr>
          <p:cNvPr id="31" name="Straight Connector 30">
            <a:extLst>
              <a:ext uri="{FF2B5EF4-FFF2-40B4-BE49-F238E27FC236}">
                <a16:creationId xmlns:a16="http://schemas.microsoft.com/office/drawing/2014/main" id="{B54C563D-6383-41D0-9D47-C959095D88EA}"/>
              </a:ext>
            </a:extLst>
          </p:cNvPr>
          <p:cNvCxnSpPr/>
          <p:nvPr userDrawn="1"/>
        </p:nvCxnSpPr>
        <p:spPr>
          <a:xfrm>
            <a:off x="9030574" y="3685540"/>
            <a:ext cx="2682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32" name="Text Placeholder 6">
            <a:extLst>
              <a:ext uri="{FF2B5EF4-FFF2-40B4-BE49-F238E27FC236}">
                <a16:creationId xmlns:a16="http://schemas.microsoft.com/office/drawing/2014/main" id="{334F0F9F-7167-4551-BFAC-B216392DF765}"/>
              </a:ext>
            </a:extLst>
          </p:cNvPr>
          <p:cNvSpPr>
            <a:spLocks noGrp="1"/>
          </p:cNvSpPr>
          <p:nvPr>
            <p:ph type="body" sz="quarter" idx="27"/>
          </p:nvPr>
        </p:nvSpPr>
        <p:spPr>
          <a:xfrm>
            <a:off x="9032170" y="3822699"/>
            <a:ext cx="2680405" cy="1443039"/>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64639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orient="horz" pos="27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34" Type="http://schemas.openxmlformats.org/officeDocument/2006/relationships/image" Target="../media/image1.jpe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tags" Target="../tags/tag3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theme" Target="../theme/theme2.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2E6EF22D-7DBE-4099-99F0-B83DD9779912}" type="datetimeFigureOut">
              <a:rPr lang="en-GB" smtClean="0"/>
              <a:pPr/>
              <a:t>08/08/2023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6623F64F-6692-49A2-80FF-3D660AAAEE7A}" type="slidenum">
              <a:rPr lang="en-GB" smtClean="0"/>
              <a:pPr/>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ustDataLst>
      <p:tags r:id="rId31"/>
    </p:custDataLst>
    <p:extLst>
      <p:ext uri="{BB962C8B-B14F-4D97-AF65-F5344CB8AC3E}">
        <p14:creationId xmlns:p14="http://schemas.microsoft.com/office/powerpoint/2010/main" val="2116753593"/>
      </p:ext>
    </p:extLst>
  </p:cSld>
  <p:clrMap bg1="lt1" tx1="dk1" bg2="lt2" tx2="dk2" accent1="accent1" accent2="accent2" accent3="accent3" accent4="accent4" accent5="accent5" accent6="accent6" hlink="hlink" folHlink="folHlink"/>
  <p:sldLayoutIdLst>
    <p:sldLayoutId id="2147483673" r:id="rId1"/>
    <p:sldLayoutId id="2147483684" r:id="rId2"/>
    <p:sldLayoutId id="2147483697" r:id="rId3"/>
    <p:sldLayoutId id="2147483687" r:id="rId4"/>
    <p:sldLayoutId id="2147483825" r:id="rId5"/>
    <p:sldLayoutId id="2147483686" r:id="rId6"/>
    <p:sldLayoutId id="2147483680" r:id="rId7"/>
    <p:sldLayoutId id="2147483678" r:id="rId8"/>
    <p:sldLayoutId id="2147483958" r:id="rId9"/>
    <p:sldLayoutId id="2147483956" r:id="rId10"/>
    <p:sldLayoutId id="2147483681" r:id="rId11"/>
    <p:sldLayoutId id="2147483682" r:id="rId12"/>
    <p:sldLayoutId id="2147483683" r:id="rId13"/>
    <p:sldLayoutId id="2147483957" r:id="rId14"/>
    <p:sldLayoutId id="2147483676" r:id="rId15"/>
    <p:sldLayoutId id="2147483696" r:id="rId16"/>
    <p:sldLayoutId id="2147483685" r:id="rId17"/>
    <p:sldLayoutId id="2147483688" r:id="rId18"/>
    <p:sldLayoutId id="2147483689" r:id="rId19"/>
    <p:sldLayoutId id="2147483690" r:id="rId20"/>
    <p:sldLayoutId id="2147483959" r:id="rId21"/>
    <p:sldLayoutId id="2147483691" r:id="rId22"/>
    <p:sldLayoutId id="2147483692" r:id="rId23"/>
    <p:sldLayoutId id="2147483693" r:id="rId24"/>
    <p:sldLayoutId id="2147483694" r:id="rId25"/>
    <p:sldLayoutId id="2147483695" r:id="rId26"/>
    <p:sldLayoutId id="2147483698" r:id="rId27"/>
    <p:sldLayoutId id="2147483679" r:id="rId28"/>
    <p:sldLayoutId id="2147483699" r:id="rId2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02" userDrawn="1">
          <p15:clr>
            <a:srgbClr val="F26B43"/>
          </p15:clr>
        </p15:guide>
        <p15:guide id="3" pos="7378" userDrawn="1">
          <p15:clr>
            <a:srgbClr val="F26B43"/>
          </p15:clr>
        </p15:guide>
        <p15:guide id="4" orient="horz" pos="2160" userDrawn="1">
          <p15:clr>
            <a:srgbClr val="F26B43"/>
          </p15:clr>
        </p15:guide>
        <p15:guide id="5" orient="horz" pos="4165" userDrawn="1">
          <p15:clr>
            <a:srgbClr val="F26B43"/>
          </p15:clr>
        </p15:guide>
        <p15:guide id="6" orient="horz" pos="331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0" y="5934826"/>
            <a:ext cx="12192000" cy="923174"/>
          </a:xfrm>
          <a:prstGeom prst="rect">
            <a:avLst/>
          </a:prstGeom>
        </p:spPr>
      </p:pic>
      <p:sp>
        <p:nvSpPr>
          <p:cNvPr id="2" name="Title Placeholder 1"/>
          <p:cNvSpPr>
            <a:spLocks noGrp="1"/>
          </p:cNvSpPr>
          <p:nvPr>
            <p:ph type="title"/>
          </p:nvPr>
        </p:nvSpPr>
        <p:spPr>
          <a:xfrm>
            <a:off x="371476" y="359944"/>
            <a:ext cx="5448300" cy="1021181"/>
          </a:xfrm>
          <a:prstGeom prst="rect">
            <a:avLst/>
          </a:prstGeom>
        </p:spPr>
        <p:txBody>
          <a:bodyPr vert="horz" lIns="91440" tIns="45720" rIns="91440" bIns="45720" rtlCol="0" anchor="t">
            <a:normAutofit/>
          </a:bodyPr>
          <a:lstStyle/>
          <a:p>
            <a:r>
              <a:rPr lang="en-US" dirty="0"/>
              <a:t>Click to edit </a:t>
            </a:r>
            <a:br>
              <a:rPr lang="en-US" dirty="0"/>
            </a:br>
            <a:r>
              <a:rPr lang="en-US" dirty="0"/>
              <a:t>Master title style</a:t>
            </a:r>
            <a:endParaRPr lang="en-GB" dirty="0"/>
          </a:p>
        </p:txBody>
      </p:sp>
      <p:sp>
        <p:nvSpPr>
          <p:cNvPr id="4" name="Date Placeholder 3"/>
          <p:cNvSpPr>
            <a:spLocks noGrp="1"/>
          </p:cNvSpPr>
          <p:nvPr>
            <p:ph type="dt" sz="half" idx="2"/>
          </p:nvPr>
        </p:nvSpPr>
        <p:spPr>
          <a:xfrm>
            <a:off x="5644972" y="6390640"/>
            <a:ext cx="892988" cy="365125"/>
          </a:xfrm>
          <a:prstGeom prst="rect">
            <a:avLst/>
          </a:prstGeom>
        </p:spPr>
        <p:txBody>
          <a:bodyPr vert="horz" lIns="91440" tIns="45720" rIns="91440" bIns="45720" rtlCol="0" anchor="ctr"/>
          <a:lstStyle>
            <a:lvl1pPr algn="ctr">
              <a:defRPr sz="1000" b="0">
                <a:solidFill>
                  <a:schemeClr val="bg1"/>
                </a:solidFill>
              </a:defRPr>
            </a:lvl1pPr>
          </a:lstStyle>
          <a:p>
            <a:fld id="{85BD38DE-0542-4FAE-989F-105676356085}" type="datetimeFigureOut">
              <a:rPr lang="en-GB" smtClean="0"/>
              <a:t>08/08/2023</a:t>
            </a:fld>
            <a:endParaRPr lang="en-GB" dirty="0"/>
          </a:p>
        </p:txBody>
      </p:sp>
      <p:sp>
        <p:nvSpPr>
          <p:cNvPr id="5" name="Footer Placeholder 4"/>
          <p:cNvSpPr>
            <a:spLocks noGrp="1"/>
          </p:cNvSpPr>
          <p:nvPr>
            <p:ph type="ftr" sz="quarter" idx="3"/>
          </p:nvPr>
        </p:nvSpPr>
        <p:spPr>
          <a:xfrm>
            <a:off x="792480" y="6390640"/>
            <a:ext cx="4790564" cy="365125"/>
          </a:xfrm>
          <a:prstGeom prst="rect">
            <a:avLst/>
          </a:prstGeom>
        </p:spPr>
        <p:txBody>
          <a:bodyPr vert="horz" lIns="91440" tIns="45720" rIns="91440" bIns="45720" rtlCol="0" anchor="ctr"/>
          <a:lstStyle>
            <a:lvl1pPr algn="l">
              <a:defRPr sz="1000" b="0">
                <a:solidFill>
                  <a:schemeClr val="bg1"/>
                </a:solidFill>
              </a:defRPr>
            </a:lvl1pPr>
          </a:lstStyle>
          <a:p>
            <a:endParaRPr lang="en-GB" dirty="0"/>
          </a:p>
        </p:txBody>
      </p:sp>
      <p:sp>
        <p:nvSpPr>
          <p:cNvPr id="6" name="Slide Number Placeholder 5"/>
          <p:cNvSpPr>
            <a:spLocks noGrp="1"/>
          </p:cNvSpPr>
          <p:nvPr>
            <p:ph type="sldNum" sz="quarter" idx="4"/>
          </p:nvPr>
        </p:nvSpPr>
        <p:spPr>
          <a:xfrm>
            <a:off x="384485" y="6390640"/>
            <a:ext cx="358465" cy="365125"/>
          </a:xfrm>
          <a:prstGeom prst="rect">
            <a:avLst/>
          </a:prstGeom>
        </p:spPr>
        <p:txBody>
          <a:bodyPr vert="horz" lIns="91440" tIns="45720" rIns="91440" bIns="45720" rtlCol="0" anchor="ctr"/>
          <a:lstStyle>
            <a:lvl1pPr algn="l">
              <a:defRPr sz="1000" b="0">
                <a:solidFill>
                  <a:schemeClr val="bg1"/>
                </a:solidFill>
              </a:defRPr>
            </a:lvl1pPr>
          </a:lstStyle>
          <a:p>
            <a:fld id="{79E5F90B-4EFD-4F87-8571-C292E52EB0A8}" type="slidenum">
              <a:rPr lang="en-GB" smtClean="0"/>
              <a:t>‹#›</a:t>
            </a:fld>
            <a:endParaRPr lang="en-GB" dirty="0"/>
          </a:p>
        </p:txBody>
      </p:sp>
      <p:sp>
        <p:nvSpPr>
          <p:cNvPr id="11" name="Text Placeholder 10"/>
          <p:cNvSpPr>
            <a:spLocks noGrp="1"/>
          </p:cNvSpPr>
          <p:nvPr>
            <p:ph type="body" idx="1"/>
          </p:nvPr>
        </p:nvSpPr>
        <p:spPr>
          <a:xfrm>
            <a:off x="377757" y="1614207"/>
            <a:ext cx="11334817" cy="365153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ustDataLst>
      <p:tags r:id="rId33"/>
    </p:custDataLst>
    <p:extLst>
      <p:ext uri="{BB962C8B-B14F-4D97-AF65-F5344CB8AC3E}">
        <p14:creationId xmlns:p14="http://schemas.microsoft.com/office/powerpoint/2010/main" val="1198599837"/>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4003" r:id="rId30"/>
    <p:sldLayoutId id="2147484004"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0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302">
          <p15:clr>
            <a:srgbClr val="F26B43"/>
          </p15:clr>
        </p15:guide>
        <p15:guide id="3" pos="7378">
          <p15:clr>
            <a:srgbClr val="F26B43"/>
          </p15:clr>
        </p15:guide>
        <p15:guide id="4" orient="horz" pos="2160">
          <p15:clr>
            <a:srgbClr val="F26B43"/>
          </p15:clr>
        </p15:guide>
        <p15:guide id="5" orient="horz" pos="4165">
          <p15:clr>
            <a:srgbClr val="F26B43"/>
          </p15:clr>
        </p15:guide>
        <p15:guide id="6" orient="horz" pos="331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0.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svg"/><Relationship Id="rId12"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53.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57.svg"/><Relationship Id="rId9"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56.png"/><Relationship Id="rId7"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32.xml"/><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57.sv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60.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31.xml"/><Relationship Id="rId5" Type="http://schemas.openxmlformats.org/officeDocument/2006/relationships/image" Target="../media/image4.pn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7.xml"/><Relationship Id="rId1" Type="http://schemas.openxmlformats.org/officeDocument/2006/relationships/slideLayout" Target="../slideLayouts/slideLayout31.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5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8.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9.jpeg"/><Relationship Id="rId3" Type="http://schemas.openxmlformats.org/officeDocument/2006/relationships/image" Target="../media/image14.jpeg"/><Relationship Id="rId21" Type="http://schemas.openxmlformats.org/officeDocument/2006/relationships/image" Target="../media/image32.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8.xml"/><Relationship Id="rId16" Type="http://schemas.openxmlformats.org/officeDocument/2006/relationships/image" Target="../media/image27.jpeg"/><Relationship Id="rId20" Type="http://schemas.openxmlformats.org/officeDocument/2006/relationships/image" Target="../media/image31.jpeg"/><Relationship Id="rId1" Type="http://schemas.openxmlformats.org/officeDocument/2006/relationships/slideLayout" Target="../slideLayouts/slideLayout59.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23" Type="http://schemas.openxmlformats.org/officeDocument/2006/relationships/image" Target="../media/image34.jpeg"/><Relationship Id="rId10" Type="http://schemas.openxmlformats.org/officeDocument/2006/relationships/image" Target="../media/image21.jpeg"/><Relationship Id="rId19" Type="http://schemas.openxmlformats.org/officeDocument/2006/relationships/image" Target="../media/image30.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 Id="rId22"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B2CDBF-26B5-7033-C8C0-8C3D247C46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228605" y="1"/>
            <a:ext cx="12420603" cy="6858000"/>
          </a:xfrm>
          <a:prstGeom prst="rect">
            <a:avLst/>
          </a:prstGeom>
        </p:spPr>
      </p:pic>
      <p:sp>
        <p:nvSpPr>
          <p:cNvPr id="8" name="Rectangle 7">
            <a:extLst>
              <a:ext uri="{FF2B5EF4-FFF2-40B4-BE49-F238E27FC236}">
                <a16:creationId xmlns:a16="http://schemas.microsoft.com/office/drawing/2014/main" id="{6280E11C-4259-93C5-ACB9-F8486E532546}"/>
              </a:ext>
            </a:extLst>
          </p:cNvPr>
          <p:cNvSpPr/>
          <p:nvPr/>
        </p:nvSpPr>
        <p:spPr>
          <a:xfrm>
            <a:off x="-228605" y="0"/>
            <a:ext cx="12420605" cy="6857999"/>
          </a:xfrm>
          <a:prstGeom prst="rect">
            <a:avLst/>
          </a:prstGeom>
          <a:gradFill flip="none" rotWithShape="1">
            <a:gsLst>
              <a:gs pos="25000">
                <a:srgbClr val="9FAFC8">
                  <a:alpha val="0"/>
                  <a:lumMod val="0"/>
                </a:srgbClr>
              </a:gs>
              <a:gs pos="100000">
                <a:schemeClr val="tx1">
                  <a:alpha val="59000"/>
                </a:schemeClr>
              </a:gs>
            </a:gsLst>
            <a:lin ang="60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a:extLst>
              <a:ext uri="{FF2B5EF4-FFF2-40B4-BE49-F238E27FC236}">
                <a16:creationId xmlns:a16="http://schemas.microsoft.com/office/drawing/2014/main" id="{9996BE28-38F3-EC99-55AC-8484D80C1981}"/>
              </a:ext>
            </a:extLst>
          </p:cNvPr>
          <p:cNvSpPr>
            <a:spLocks noGrp="1"/>
          </p:cNvSpPr>
          <p:nvPr>
            <p:ph type="ctrTitle"/>
          </p:nvPr>
        </p:nvSpPr>
        <p:spPr>
          <a:xfrm>
            <a:off x="244288" y="697465"/>
            <a:ext cx="5298141" cy="2411176"/>
          </a:xfrm>
        </p:spPr>
        <p:txBody>
          <a:bodyPr/>
          <a:lstStyle/>
          <a:p>
            <a:r>
              <a:rPr lang="en-US" dirty="0"/>
              <a:t>Creative Drivers of Effectiveness</a:t>
            </a:r>
            <a:endParaRPr lang="en-GB" dirty="0"/>
          </a:p>
        </p:txBody>
      </p:sp>
      <p:sp>
        <p:nvSpPr>
          <p:cNvPr id="7" name="Text Placeholder 6">
            <a:extLst>
              <a:ext uri="{FF2B5EF4-FFF2-40B4-BE49-F238E27FC236}">
                <a16:creationId xmlns:a16="http://schemas.microsoft.com/office/drawing/2014/main" id="{76117FB2-B5CE-663E-7795-BEA1455B165D}"/>
              </a:ext>
            </a:extLst>
          </p:cNvPr>
          <p:cNvSpPr>
            <a:spLocks noGrp="1"/>
          </p:cNvSpPr>
          <p:nvPr>
            <p:ph type="body" sz="quarter" idx="16"/>
          </p:nvPr>
        </p:nvSpPr>
        <p:spPr>
          <a:xfrm>
            <a:off x="368113" y="2424979"/>
            <a:ext cx="5299200" cy="596244"/>
          </a:xfrm>
        </p:spPr>
        <p:txBody>
          <a:bodyPr/>
          <a:lstStyle/>
          <a:p>
            <a:r>
              <a:rPr lang="en-GB" dirty="0"/>
              <a:t>2023</a:t>
            </a:r>
          </a:p>
        </p:txBody>
      </p:sp>
      <p:pic>
        <p:nvPicPr>
          <p:cNvPr id="10" name="Picture 9">
            <a:extLst>
              <a:ext uri="{FF2B5EF4-FFF2-40B4-BE49-F238E27FC236}">
                <a16:creationId xmlns:a16="http://schemas.microsoft.com/office/drawing/2014/main" id="{D262C84D-B8D8-CB03-26F8-B64143D52CDB}"/>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10459781" y="5165688"/>
            <a:ext cx="1832903" cy="1692311"/>
          </a:xfrm>
          <a:prstGeom prst="rect">
            <a:avLst/>
          </a:prstGeom>
        </p:spPr>
      </p:pic>
      <p:pic>
        <p:nvPicPr>
          <p:cNvPr id="11" name="Picture 10">
            <a:extLst>
              <a:ext uri="{FF2B5EF4-FFF2-40B4-BE49-F238E27FC236}">
                <a16:creationId xmlns:a16="http://schemas.microsoft.com/office/drawing/2014/main" id="{2138A0D1-8FD1-C6C0-9F8C-8759F568E2A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045093" y="5535593"/>
            <a:ext cx="2635986" cy="952500"/>
          </a:xfrm>
          <a:prstGeom prst="rect">
            <a:avLst/>
          </a:prstGeom>
        </p:spPr>
      </p:pic>
    </p:spTree>
    <p:extLst>
      <p:ext uri="{BB962C8B-B14F-4D97-AF65-F5344CB8AC3E}">
        <p14:creationId xmlns:p14="http://schemas.microsoft.com/office/powerpoint/2010/main" val="325722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F1EC2-9C67-32CD-EB57-60C00868C550}"/>
              </a:ext>
            </a:extLst>
          </p:cNvPr>
          <p:cNvSpPr>
            <a:spLocks noGrp="1"/>
          </p:cNvSpPr>
          <p:nvPr>
            <p:ph type="title"/>
          </p:nvPr>
        </p:nvSpPr>
        <p:spPr/>
        <p:txBody>
          <a:bodyPr/>
          <a:lstStyle/>
          <a:p>
            <a:r>
              <a:rPr lang="en-US"/>
              <a:t>Statistical analysis was conducted on each variable</a:t>
            </a:r>
            <a:br>
              <a:rPr lang="en-US"/>
            </a:br>
            <a:endParaRPr lang="en-GB"/>
          </a:p>
        </p:txBody>
      </p:sp>
      <p:sp>
        <p:nvSpPr>
          <p:cNvPr id="3" name="Text Placeholder 2">
            <a:extLst>
              <a:ext uri="{FF2B5EF4-FFF2-40B4-BE49-F238E27FC236}">
                <a16:creationId xmlns:a16="http://schemas.microsoft.com/office/drawing/2014/main" id="{EA578AF3-873D-4868-89E6-4B4AEA373EF9}"/>
              </a:ext>
            </a:extLst>
          </p:cNvPr>
          <p:cNvSpPr>
            <a:spLocks noGrp="1"/>
          </p:cNvSpPr>
          <p:nvPr>
            <p:ph type="body" sz="quarter" idx="15"/>
          </p:nvPr>
        </p:nvSpPr>
        <p:spPr/>
        <p:txBody>
          <a:bodyPr/>
          <a:lstStyle/>
          <a:p>
            <a:r>
              <a:rPr lang="en-GB" sz="1000"/>
              <a:t>Source:  Creative Drivers of Effectiveness, 2023, Neuro-Insight/Thinkbox</a:t>
            </a:r>
          </a:p>
          <a:p>
            <a:endParaRPr lang="en-GB"/>
          </a:p>
        </p:txBody>
      </p:sp>
      <p:pic>
        <p:nvPicPr>
          <p:cNvPr id="5" name="Picture 4">
            <a:extLst>
              <a:ext uri="{FF2B5EF4-FFF2-40B4-BE49-F238E27FC236}">
                <a16:creationId xmlns:a16="http://schemas.microsoft.com/office/drawing/2014/main" id="{83A39E16-28E8-9BE5-E269-EB612E116F5C}"/>
              </a:ext>
            </a:extLst>
          </p:cNvPr>
          <p:cNvPicPr>
            <a:picLocks noChangeAspect="1"/>
          </p:cNvPicPr>
          <p:nvPr/>
        </p:nvPicPr>
        <p:blipFill>
          <a:blip r:embed="rId3"/>
          <a:stretch>
            <a:fillRect/>
          </a:stretch>
        </p:blipFill>
        <p:spPr>
          <a:xfrm>
            <a:off x="254370" y="1658367"/>
            <a:ext cx="11458204" cy="3146652"/>
          </a:xfrm>
          <a:prstGeom prst="rect">
            <a:avLst/>
          </a:prstGeom>
        </p:spPr>
      </p:pic>
      <p:sp>
        <p:nvSpPr>
          <p:cNvPr id="6" name="Line 11">
            <a:extLst>
              <a:ext uri="{FF2B5EF4-FFF2-40B4-BE49-F238E27FC236}">
                <a16:creationId xmlns:a16="http://schemas.microsoft.com/office/drawing/2014/main" id="{EDA2A81C-77A3-5EA8-5AB7-56FD024E125E}"/>
              </a:ext>
            </a:extLst>
          </p:cNvPr>
          <p:cNvSpPr>
            <a:spLocks noChangeShapeType="1"/>
          </p:cNvSpPr>
          <p:nvPr/>
        </p:nvSpPr>
        <p:spPr bwMode="auto">
          <a:xfrm>
            <a:off x="625972" y="3017731"/>
            <a:ext cx="11048503" cy="5047"/>
          </a:xfrm>
          <a:prstGeom prst="line">
            <a:avLst/>
          </a:prstGeom>
          <a:noFill/>
          <a:ln w="38100">
            <a:solidFill>
              <a:schemeClr val="accent5"/>
            </a:solidFill>
            <a:prstDash val="dash"/>
            <a:miter lim="800000"/>
            <a:headEnd/>
            <a:tailEnd/>
          </a:ln>
          <a:extLst>
            <a:ext uri="{909E8E84-426E-40dd-AFC4-6F175D3DCCD1}">
              <a14:hiddenFill xmlns:a14="http://schemas.microsoft.com/office/drawing/2010/main" xmlns="">
                <a:noFill/>
              </a14:hiddenFill>
            </a:ext>
          </a:extLst>
        </p:spPr>
        <p:txBody>
          <a:bodyPr wrap="none"/>
          <a:lstStyle/>
          <a:p>
            <a:pPr marL="0" marR="0" lvl="0" indent="0" algn="ctr" defTabSz="412750" rtl="0" eaLnBrk="1" fontAlgn="base" latinLnBrk="0" hangingPunct="0">
              <a:lnSpc>
                <a:spcPct val="100000"/>
              </a:lnSpc>
              <a:spcBef>
                <a:spcPct val="0"/>
              </a:spcBef>
              <a:spcAft>
                <a:spcPct val="0"/>
              </a:spcAft>
              <a:buClrTx/>
              <a:buSzTx/>
              <a:buFontTx/>
              <a:buNone/>
              <a:tabLst/>
              <a:defRPr/>
            </a:pPr>
            <a:endParaRPr kumimoji="0" lang="en-GB" sz="1600" b="0" i="0" u="none" strike="noStrike" kern="0" cap="none" spc="0" normalizeH="0" baseline="0" noProof="0">
              <a:ln>
                <a:noFill/>
              </a:ln>
              <a:solidFill>
                <a:srgbClr val="FFFFFF"/>
              </a:solidFill>
              <a:effectLst/>
              <a:uLnTx/>
              <a:uFillTx/>
              <a:latin typeface="MrEavesSanOTLight"/>
              <a:ea typeface="+mn-ea"/>
              <a:cs typeface="Arial"/>
              <a:sym typeface="Helvetica Light"/>
            </a:endParaRPr>
          </a:p>
        </p:txBody>
      </p:sp>
    </p:spTree>
    <p:extLst>
      <p:ext uri="{BB962C8B-B14F-4D97-AF65-F5344CB8AC3E}">
        <p14:creationId xmlns:p14="http://schemas.microsoft.com/office/powerpoint/2010/main" val="2354152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F1EC2-9C67-32CD-EB57-60C00868C550}"/>
              </a:ext>
            </a:extLst>
          </p:cNvPr>
          <p:cNvSpPr>
            <a:spLocks noGrp="1"/>
          </p:cNvSpPr>
          <p:nvPr>
            <p:ph type="title"/>
          </p:nvPr>
        </p:nvSpPr>
        <p:spPr/>
        <p:txBody>
          <a:bodyPr/>
          <a:lstStyle/>
          <a:p>
            <a:r>
              <a:rPr lang="en-US"/>
              <a:t>Statistical analysis was conducted on each variable</a:t>
            </a:r>
            <a:br>
              <a:rPr lang="en-US"/>
            </a:br>
            <a:endParaRPr lang="en-GB"/>
          </a:p>
        </p:txBody>
      </p:sp>
      <p:sp>
        <p:nvSpPr>
          <p:cNvPr id="3" name="Text Placeholder 2">
            <a:extLst>
              <a:ext uri="{FF2B5EF4-FFF2-40B4-BE49-F238E27FC236}">
                <a16:creationId xmlns:a16="http://schemas.microsoft.com/office/drawing/2014/main" id="{EA578AF3-873D-4868-89E6-4B4AEA373EF9}"/>
              </a:ext>
            </a:extLst>
          </p:cNvPr>
          <p:cNvSpPr>
            <a:spLocks noGrp="1"/>
          </p:cNvSpPr>
          <p:nvPr>
            <p:ph type="body" sz="quarter" idx="15"/>
          </p:nvPr>
        </p:nvSpPr>
        <p:spPr/>
        <p:txBody>
          <a:bodyPr/>
          <a:lstStyle/>
          <a:p>
            <a:r>
              <a:rPr lang="en-GB" sz="1000"/>
              <a:t>Source:  Creative Drivers of Effectiveness, 2023, Neuro-Insight/Thinkbox</a:t>
            </a:r>
          </a:p>
          <a:p>
            <a:endParaRPr lang="en-GB"/>
          </a:p>
        </p:txBody>
      </p:sp>
      <p:pic>
        <p:nvPicPr>
          <p:cNvPr id="5" name="Picture 4">
            <a:extLst>
              <a:ext uri="{FF2B5EF4-FFF2-40B4-BE49-F238E27FC236}">
                <a16:creationId xmlns:a16="http://schemas.microsoft.com/office/drawing/2014/main" id="{83A39E16-28E8-9BE5-E269-EB612E116F5C}"/>
              </a:ext>
            </a:extLst>
          </p:cNvPr>
          <p:cNvPicPr>
            <a:picLocks noChangeAspect="1"/>
          </p:cNvPicPr>
          <p:nvPr/>
        </p:nvPicPr>
        <p:blipFill>
          <a:blip r:embed="rId3"/>
          <a:stretch>
            <a:fillRect/>
          </a:stretch>
        </p:blipFill>
        <p:spPr>
          <a:xfrm>
            <a:off x="254370" y="1658367"/>
            <a:ext cx="11458204" cy="3146652"/>
          </a:xfrm>
          <a:prstGeom prst="rect">
            <a:avLst/>
          </a:prstGeom>
        </p:spPr>
      </p:pic>
      <p:sp>
        <p:nvSpPr>
          <p:cNvPr id="4" name="Rectangle 3">
            <a:extLst>
              <a:ext uri="{FF2B5EF4-FFF2-40B4-BE49-F238E27FC236}">
                <a16:creationId xmlns:a16="http://schemas.microsoft.com/office/drawing/2014/main" id="{F386470B-FA9D-A0DA-A080-0CD09CB0173A}"/>
              </a:ext>
            </a:extLst>
          </p:cNvPr>
          <p:cNvSpPr/>
          <p:nvPr/>
        </p:nvSpPr>
        <p:spPr>
          <a:xfrm>
            <a:off x="10536925" y="1835426"/>
            <a:ext cx="1175649" cy="2882347"/>
          </a:xfrm>
          <a:prstGeom prst="rect">
            <a:avLst/>
          </a:prstGeom>
          <a:solidFill>
            <a:srgbClr val="00B050">
              <a:alpha val="24706"/>
            </a:srgbClr>
          </a:solidFill>
          <a:ln w="952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GB" sz="2500" kern="0">
              <a:solidFill>
                <a:prstClr val="white"/>
              </a:solidFill>
              <a:latin typeface="MrEavesSanOTLight"/>
              <a:sym typeface="Helvetica Light"/>
            </a:endParaRPr>
          </a:p>
        </p:txBody>
      </p:sp>
      <p:cxnSp>
        <p:nvCxnSpPr>
          <p:cNvPr id="7" name="Straight Arrow Connector 6">
            <a:extLst>
              <a:ext uri="{FF2B5EF4-FFF2-40B4-BE49-F238E27FC236}">
                <a16:creationId xmlns:a16="http://schemas.microsoft.com/office/drawing/2014/main" id="{5F87D0FC-A80F-CDE0-D26F-AEC7BF1E28E9}"/>
              </a:ext>
            </a:extLst>
          </p:cNvPr>
          <p:cNvCxnSpPr>
            <a:cxnSpLocks/>
          </p:cNvCxnSpPr>
          <p:nvPr/>
        </p:nvCxnSpPr>
        <p:spPr>
          <a:xfrm>
            <a:off x="10970251" y="1744980"/>
            <a:ext cx="0" cy="667196"/>
          </a:xfrm>
          <a:prstGeom prst="straightConnector1">
            <a:avLst/>
          </a:prstGeom>
          <a:noFill/>
          <a:ln w="76200" cap="flat">
            <a:solidFill>
              <a:schemeClr val="accent5"/>
            </a:solidFill>
            <a:prstDash val="solid"/>
            <a:miter lim="400000"/>
            <a:tailEnd type="triangle"/>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85419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1968D8-1CEC-20D3-C1E1-8F1581BF186F}"/>
              </a:ext>
            </a:extLst>
          </p:cNvPr>
          <p:cNvPicPr>
            <a:picLocks noChangeAspect="1"/>
          </p:cNvPicPr>
          <p:nvPr/>
        </p:nvPicPr>
        <p:blipFill>
          <a:blip r:embed="rId3"/>
          <a:stretch>
            <a:fillRect/>
          </a:stretch>
        </p:blipFill>
        <p:spPr>
          <a:xfrm>
            <a:off x="254370" y="1658367"/>
            <a:ext cx="11458204" cy="3146652"/>
          </a:xfrm>
          <a:prstGeom prst="rect">
            <a:avLst/>
          </a:prstGeom>
        </p:spPr>
      </p:pic>
      <p:sp>
        <p:nvSpPr>
          <p:cNvPr id="8" name="Rectangle 7">
            <a:extLst>
              <a:ext uri="{FF2B5EF4-FFF2-40B4-BE49-F238E27FC236}">
                <a16:creationId xmlns:a16="http://schemas.microsoft.com/office/drawing/2014/main" id="{28637CCB-FFE8-4BCA-0698-D28E5532EB4C}"/>
              </a:ext>
            </a:extLst>
          </p:cNvPr>
          <p:cNvSpPr/>
          <p:nvPr/>
        </p:nvSpPr>
        <p:spPr>
          <a:xfrm>
            <a:off x="1629879" y="1835426"/>
            <a:ext cx="430695" cy="2932041"/>
          </a:xfrm>
          <a:prstGeom prst="rect">
            <a:avLst/>
          </a:prstGeom>
          <a:solidFill>
            <a:srgbClr val="00B050">
              <a:alpha val="24706"/>
            </a:srgbClr>
          </a:solidFill>
          <a:ln w="952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GB" sz="2500" kern="0">
              <a:solidFill>
                <a:prstClr val="white"/>
              </a:solidFill>
              <a:latin typeface="MrEavesSanOTLight"/>
              <a:sym typeface="Helvetica Light"/>
            </a:endParaRPr>
          </a:p>
        </p:txBody>
      </p:sp>
      <p:sp>
        <p:nvSpPr>
          <p:cNvPr id="9" name="Rectangle 8">
            <a:extLst>
              <a:ext uri="{FF2B5EF4-FFF2-40B4-BE49-F238E27FC236}">
                <a16:creationId xmlns:a16="http://schemas.microsoft.com/office/drawing/2014/main" id="{A923B2F1-54B0-A133-14BB-AE1C12F8357F}"/>
              </a:ext>
            </a:extLst>
          </p:cNvPr>
          <p:cNvSpPr/>
          <p:nvPr/>
        </p:nvSpPr>
        <p:spPr>
          <a:xfrm>
            <a:off x="2207453" y="1835426"/>
            <a:ext cx="538922" cy="2932041"/>
          </a:xfrm>
          <a:prstGeom prst="rect">
            <a:avLst/>
          </a:prstGeom>
          <a:solidFill>
            <a:srgbClr val="00B050">
              <a:alpha val="24706"/>
            </a:srgbClr>
          </a:solidFill>
          <a:ln w="952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GB" sz="2500" kern="0">
              <a:solidFill>
                <a:prstClr val="white"/>
              </a:solidFill>
              <a:latin typeface="MrEavesSanOTLight"/>
              <a:sym typeface="Helvetica Light"/>
            </a:endParaRPr>
          </a:p>
        </p:txBody>
      </p:sp>
      <p:sp>
        <p:nvSpPr>
          <p:cNvPr id="10" name="Rectangle 9">
            <a:extLst>
              <a:ext uri="{FF2B5EF4-FFF2-40B4-BE49-F238E27FC236}">
                <a16:creationId xmlns:a16="http://schemas.microsoft.com/office/drawing/2014/main" id="{7CE74585-9F2C-23C4-5F01-490BF5379E36}"/>
              </a:ext>
            </a:extLst>
          </p:cNvPr>
          <p:cNvSpPr/>
          <p:nvPr/>
        </p:nvSpPr>
        <p:spPr>
          <a:xfrm>
            <a:off x="5456446" y="1835426"/>
            <a:ext cx="527322" cy="2932041"/>
          </a:xfrm>
          <a:prstGeom prst="rect">
            <a:avLst/>
          </a:prstGeom>
          <a:solidFill>
            <a:srgbClr val="00B050">
              <a:alpha val="24706"/>
            </a:srgbClr>
          </a:solidFill>
          <a:ln w="952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GB" sz="2500" kern="0">
              <a:solidFill>
                <a:prstClr val="white"/>
              </a:solidFill>
              <a:latin typeface="MrEavesSanOTLight"/>
              <a:sym typeface="Helvetica Light"/>
            </a:endParaRPr>
          </a:p>
        </p:txBody>
      </p:sp>
      <p:sp>
        <p:nvSpPr>
          <p:cNvPr id="11" name="Rectangle 10">
            <a:extLst>
              <a:ext uri="{FF2B5EF4-FFF2-40B4-BE49-F238E27FC236}">
                <a16:creationId xmlns:a16="http://schemas.microsoft.com/office/drawing/2014/main" id="{21122773-14DB-1441-707E-0D894EAA77DD}"/>
              </a:ext>
            </a:extLst>
          </p:cNvPr>
          <p:cNvSpPr/>
          <p:nvPr/>
        </p:nvSpPr>
        <p:spPr>
          <a:xfrm>
            <a:off x="6607175" y="1835426"/>
            <a:ext cx="628923" cy="2932041"/>
          </a:xfrm>
          <a:prstGeom prst="rect">
            <a:avLst/>
          </a:prstGeom>
          <a:solidFill>
            <a:srgbClr val="00B050">
              <a:alpha val="24706"/>
            </a:srgbClr>
          </a:solidFill>
          <a:ln w="952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GB" sz="2500" kern="0">
              <a:solidFill>
                <a:prstClr val="white"/>
              </a:solidFill>
              <a:latin typeface="MrEavesSanOTLight"/>
              <a:sym typeface="Helvetica Light"/>
            </a:endParaRPr>
          </a:p>
        </p:txBody>
      </p:sp>
      <p:sp>
        <p:nvSpPr>
          <p:cNvPr id="12" name="Rectangle 11">
            <a:extLst>
              <a:ext uri="{FF2B5EF4-FFF2-40B4-BE49-F238E27FC236}">
                <a16:creationId xmlns:a16="http://schemas.microsoft.com/office/drawing/2014/main" id="{B169CBEA-2940-FF67-A0FD-CCB8D9606E6E}"/>
              </a:ext>
            </a:extLst>
          </p:cNvPr>
          <p:cNvSpPr/>
          <p:nvPr/>
        </p:nvSpPr>
        <p:spPr>
          <a:xfrm>
            <a:off x="7394026" y="1835426"/>
            <a:ext cx="628922" cy="2932041"/>
          </a:xfrm>
          <a:prstGeom prst="rect">
            <a:avLst/>
          </a:prstGeom>
          <a:solidFill>
            <a:srgbClr val="00B050">
              <a:alpha val="24706"/>
            </a:srgbClr>
          </a:solidFill>
          <a:ln w="952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GB" sz="2500" kern="0">
              <a:solidFill>
                <a:prstClr val="white"/>
              </a:solidFill>
              <a:latin typeface="MrEavesSanOTLight"/>
              <a:sym typeface="Helvetica Light"/>
            </a:endParaRPr>
          </a:p>
        </p:txBody>
      </p:sp>
      <p:sp>
        <p:nvSpPr>
          <p:cNvPr id="13" name="Rectangle 12">
            <a:extLst>
              <a:ext uri="{FF2B5EF4-FFF2-40B4-BE49-F238E27FC236}">
                <a16:creationId xmlns:a16="http://schemas.microsoft.com/office/drawing/2014/main" id="{D878A790-EAA5-BAA2-8D8C-92F1E8DBFE3F}"/>
              </a:ext>
            </a:extLst>
          </p:cNvPr>
          <p:cNvSpPr/>
          <p:nvPr/>
        </p:nvSpPr>
        <p:spPr>
          <a:xfrm>
            <a:off x="10607675" y="1835426"/>
            <a:ext cx="730523" cy="2932041"/>
          </a:xfrm>
          <a:prstGeom prst="rect">
            <a:avLst/>
          </a:prstGeom>
          <a:solidFill>
            <a:srgbClr val="00B050">
              <a:alpha val="24706"/>
            </a:srgbClr>
          </a:solidFill>
          <a:ln w="952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GB" sz="2500" kern="0">
              <a:solidFill>
                <a:prstClr val="white"/>
              </a:solidFill>
              <a:latin typeface="MrEavesSanOTLight"/>
              <a:sym typeface="Helvetica Light"/>
            </a:endParaRPr>
          </a:p>
        </p:txBody>
      </p:sp>
      <p:sp>
        <p:nvSpPr>
          <p:cNvPr id="14" name="Rectangle 13">
            <a:extLst>
              <a:ext uri="{FF2B5EF4-FFF2-40B4-BE49-F238E27FC236}">
                <a16:creationId xmlns:a16="http://schemas.microsoft.com/office/drawing/2014/main" id="{33EB8CD0-2797-1C34-BDA1-58680ADA61EF}"/>
              </a:ext>
            </a:extLst>
          </p:cNvPr>
          <p:cNvSpPr/>
          <p:nvPr/>
        </p:nvSpPr>
        <p:spPr>
          <a:xfrm>
            <a:off x="2700546" y="1854202"/>
            <a:ext cx="737150" cy="2932041"/>
          </a:xfrm>
          <a:prstGeom prst="rect">
            <a:avLst/>
          </a:prstGeom>
          <a:solidFill>
            <a:srgbClr val="00B050">
              <a:alpha val="24706"/>
            </a:srgbClr>
          </a:solidFill>
          <a:ln w="952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GB" sz="2500" kern="0">
              <a:solidFill>
                <a:prstClr val="white"/>
              </a:solidFill>
              <a:latin typeface="MrEavesSanOTLight"/>
              <a:sym typeface="Helvetica Light"/>
            </a:endParaRPr>
          </a:p>
        </p:txBody>
      </p:sp>
      <p:sp>
        <p:nvSpPr>
          <p:cNvPr id="15" name="Rectangle 14">
            <a:extLst>
              <a:ext uri="{FF2B5EF4-FFF2-40B4-BE49-F238E27FC236}">
                <a16:creationId xmlns:a16="http://schemas.microsoft.com/office/drawing/2014/main" id="{0AD0731B-D3CA-C019-AE1F-B6BAD7BB8362}"/>
              </a:ext>
            </a:extLst>
          </p:cNvPr>
          <p:cNvSpPr/>
          <p:nvPr/>
        </p:nvSpPr>
        <p:spPr>
          <a:xfrm>
            <a:off x="11306175" y="1835426"/>
            <a:ext cx="507999" cy="2932041"/>
          </a:xfrm>
          <a:prstGeom prst="rect">
            <a:avLst/>
          </a:prstGeom>
          <a:solidFill>
            <a:srgbClr val="00B050">
              <a:alpha val="24706"/>
            </a:srgbClr>
          </a:solidFill>
          <a:ln w="952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GB" sz="2500" kern="0">
              <a:solidFill>
                <a:prstClr val="white"/>
              </a:solidFill>
              <a:latin typeface="MrEavesSanOTLight"/>
              <a:sym typeface="Helvetica Light"/>
            </a:endParaRPr>
          </a:p>
        </p:txBody>
      </p:sp>
      <p:sp>
        <p:nvSpPr>
          <p:cNvPr id="2" name="Title 1">
            <a:extLst>
              <a:ext uri="{FF2B5EF4-FFF2-40B4-BE49-F238E27FC236}">
                <a16:creationId xmlns:a16="http://schemas.microsoft.com/office/drawing/2014/main" id="{73EF1EC2-9C67-32CD-EB57-60C00868C550}"/>
              </a:ext>
            </a:extLst>
          </p:cNvPr>
          <p:cNvSpPr>
            <a:spLocks noGrp="1"/>
          </p:cNvSpPr>
          <p:nvPr>
            <p:ph type="title"/>
          </p:nvPr>
        </p:nvSpPr>
        <p:spPr/>
        <p:txBody>
          <a:bodyPr/>
          <a:lstStyle/>
          <a:p>
            <a:r>
              <a:rPr lang="en-US"/>
              <a:t>Statistical analysis was conducted on each variable</a:t>
            </a:r>
            <a:br>
              <a:rPr lang="en-US"/>
            </a:br>
            <a:endParaRPr lang="en-GB"/>
          </a:p>
        </p:txBody>
      </p:sp>
      <p:sp>
        <p:nvSpPr>
          <p:cNvPr id="3" name="Text Placeholder 2">
            <a:extLst>
              <a:ext uri="{FF2B5EF4-FFF2-40B4-BE49-F238E27FC236}">
                <a16:creationId xmlns:a16="http://schemas.microsoft.com/office/drawing/2014/main" id="{EA578AF3-873D-4868-89E6-4B4AEA373EF9}"/>
              </a:ext>
            </a:extLst>
          </p:cNvPr>
          <p:cNvSpPr>
            <a:spLocks noGrp="1"/>
          </p:cNvSpPr>
          <p:nvPr>
            <p:ph type="body" sz="quarter" idx="15"/>
          </p:nvPr>
        </p:nvSpPr>
        <p:spPr/>
        <p:txBody>
          <a:bodyPr/>
          <a:lstStyle/>
          <a:p>
            <a:r>
              <a:rPr lang="en-GB" sz="1000"/>
              <a:t>Source:  Creative Drivers of Effectiveness, 2023, Neuro-Insight/Thinkbox</a:t>
            </a:r>
          </a:p>
          <a:p>
            <a:endParaRPr lang="en-GB"/>
          </a:p>
        </p:txBody>
      </p:sp>
    </p:spTree>
    <p:extLst>
      <p:ext uri="{BB962C8B-B14F-4D97-AF65-F5344CB8AC3E}">
        <p14:creationId xmlns:p14="http://schemas.microsoft.com/office/powerpoint/2010/main" val="3456013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Placeholder 33" descr="A picture containing ground, child art, cartoon, toy&#10;&#10;Description automatically generated">
            <a:extLst>
              <a:ext uri="{FF2B5EF4-FFF2-40B4-BE49-F238E27FC236}">
                <a16:creationId xmlns:a16="http://schemas.microsoft.com/office/drawing/2014/main" id="{91CAFE7D-363E-406D-AED3-EF1EB5812CB6}"/>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rcRect/>
          <a:stretch>
            <a:fillRect/>
          </a:stretch>
        </p:blipFill>
        <p:spPr/>
      </p:pic>
      <p:sp>
        <p:nvSpPr>
          <p:cNvPr id="3" name="Rectangle 2">
            <a:extLst>
              <a:ext uri="{FF2B5EF4-FFF2-40B4-BE49-F238E27FC236}">
                <a16:creationId xmlns:a16="http://schemas.microsoft.com/office/drawing/2014/main" id="{D884927A-68CD-5823-78EF-B76E640FFA5E}"/>
              </a:ext>
            </a:extLst>
          </p:cNvPr>
          <p:cNvSpPr/>
          <p:nvPr/>
        </p:nvSpPr>
        <p:spPr>
          <a:xfrm>
            <a:off x="1" y="-9730"/>
            <a:ext cx="12191998" cy="6857999"/>
          </a:xfrm>
          <a:prstGeom prst="rect">
            <a:avLst/>
          </a:prstGeom>
          <a:gradFill flip="none" rotWithShape="1">
            <a:gsLst>
              <a:gs pos="25000">
                <a:srgbClr val="9FAFC8">
                  <a:alpha val="0"/>
                  <a:lumMod val="0"/>
                </a:srgbClr>
              </a:gs>
              <a:gs pos="100000">
                <a:schemeClr val="tx1">
                  <a:alpha val="59000"/>
                </a:schemeClr>
              </a:gs>
            </a:gsLst>
            <a:lin ang="60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67AFCDF-4897-7BE4-201A-6A9B116CAA85}"/>
              </a:ext>
            </a:extLst>
          </p:cNvPr>
          <p:cNvSpPr/>
          <p:nvPr/>
        </p:nvSpPr>
        <p:spPr>
          <a:xfrm rot="10800000">
            <a:off x="-1" y="-1"/>
            <a:ext cx="12191998" cy="6848270"/>
          </a:xfrm>
          <a:prstGeom prst="rect">
            <a:avLst/>
          </a:prstGeom>
          <a:gradFill flip="none" rotWithShape="1">
            <a:gsLst>
              <a:gs pos="25000">
                <a:srgbClr val="9FAFC8">
                  <a:alpha val="0"/>
                  <a:lumMod val="0"/>
                </a:srgbClr>
              </a:gs>
              <a:gs pos="100000">
                <a:schemeClr val="tx1">
                  <a:alpha val="59000"/>
                </a:schemeClr>
              </a:gs>
            </a:gsLst>
            <a:lin ang="60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CFB7B22-0103-62D3-CC8B-4CD4B7A262D8}"/>
              </a:ext>
            </a:extLst>
          </p:cNvPr>
          <p:cNvSpPr txBox="1"/>
          <p:nvPr/>
        </p:nvSpPr>
        <p:spPr>
          <a:xfrm>
            <a:off x="1705069" y="1573839"/>
            <a:ext cx="4229099" cy="646331"/>
          </a:xfrm>
          <a:prstGeom prst="rect">
            <a:avLst/>
          </a:prstGeom>
          <a:noFill/>
          <a:effectLst/>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a:solidFill>
                  <a:srgbClr val="92D050"/>
                </a:solidFill>
                <a:latin typeface="+mj-lt"/>
              </a:rPr>
              <a:t>Primary metric </a:t>
            </a:r>
            <a:endParaRPr kumimoji="0" lang="en-US" sz="3600" b="0" i="0" u="none" strike="noStrike" kern="1200" cap="none" spc="0" normalizeH="0" baseline="0" noProof="0">
              <a:ln>
                <a:noFill/>
              </a:ln>
              <a:solidFill>
                <a:srgbClr val="92D050"/>
              </a:solidFill>
              <a:uLnTx/>
              <a:uFillTx/>
              <a:latin typeface="+mj-lt"/>
            </a:endParaRPr>
          </a:p>
        </p:txBody>
      </p:sp>
      <p:sp>
        <p:nvSpPr>
          <p:cNvPr id="12" name="TextBox 11">
            <a:extLst>
              <a:ext uri="{FF2B5EF4-FFF2-40B4-BE49-F238E27FC236}">
                <a16:creationId xmlns:a16="http://schemas.microsoft.com/office/drawing/2014/main" id="{2CCFC08C-2D7F-83C7-1C86-AC2AFA406750}"/>
              </a:ext>
            </a:extLst>
          </p:cNvPr>
          <p:cNvSpPr txBox="1"/>
          <p:nvPr/>
        </p:nvSpPr>
        <p:spPr>
          <a:xfrm>
            <a:off x="1705069" y="3907581"/>
            <a:ext cx="4229099" cy="1006977"/>
          </a:xfrm>
          <a:prstGeom prst="rect">
            <a:avLst/>
          </a:prstGeom>
          <a:noFill/>
          <a:effectLst/>
        </p:spPr>
        <p:txBody>
          <a:bodyPr wrap="square" rtlCol="0">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a:solidFill>
                  <a:srgbClr val="FFC000"/>
                </a:solidFill>
                <a:latin typeface="+mj-lt"/>
              </a:rPr>
              <a:t>Secondary metrics</a:t>
            </a:r>
          </a:p>
          <a:p>
            <a:pPr marL="0" marR="0" lvl="0" indent="0" defTabSz="914400" rtl="0" eaLnBrk="1" fontAlgn="auto" latinLnBrk="0" hangingPunct="1">
              <a:lnSpc>
                <a:spcPct val="100000"/>
              </a:lnSpc>
              <a:spcBef>
                <a:spcPts val="0"/>
              </a:spcBef>
              <a:spcAft>
                <a:spcPts val="0"/>
              </a:spcAft>
              <a:buClrTx/>
              <a:buSzTx/>
              <a:buFontTx/>
              <a:buNone/>
              <a:tabLst/>
              <a:defRPr/>
            </a:pPr>
            <a:r>
              <a:rPr lang="en-US">
                <a:solidFill>
                  <a:srgbClr val="FFC000"/>
                </a:solidFill>
                <a:latin typeface="+mj-lt"/>
              </a:rPr>
              <a:t>(key drivers of memory) </a:t>
            </a:r>
            <a:endParaRPr kumimoji="0" lang="en-US" b="0" i="0" u="none" strike="noStrike" kern="1200" cap="none" spc="0" normalizeH="0" baseline="0" noProof="0">
              <a:ln>
                <a:noFill/>
              </a:ln>
              <a:solidFill>
                <a:srgbClr val="FFC000"/>
              </a:solidFill>
              <a:uLnTx/>
              <a:uFillTx/>
              <a:latin typeface="+mj-lt"/>
            </a:endParaRPr>
          </a:p>
        </p:txBody>
      </p:sp>
      <p:sp>
        <p:nvSpPr>
          <p:cNvPr id="13" name="TextBox 12">
            <a:extLst>
              <a:ext uri="{FF2B5EF4-FFF2-40B4-BE49-F238E27FC236}">
                <a16:creationId xmlns:a16="http://schemas.microsoft.com/office/drawing/2014/main" id="{7F8CFD2F-074C-0D57-7FD8-42AE443604F1}"/>
              </a:ext>
            </a:extLst>
          </p:cNvPr>
          <p:cNvSpPr txBox="1"/>
          <p:nvPr/>
        </p:nvSpPr>
        <p:spPr>
          <a:xfrm>
            <a:off x="7243290" y="4451180"/>
            <a:ext cx="1128890" cy="1177826"/>
          </a:xfrm>
          <a:prstGeom prst="rect">
            <a:avLst/>
          </a:prstGeom>
          <a:noFill/>
          <a:effectLst>
            <a:outerShdw blurRad="50800" dist="38100" dir="2700000" algn="tl" rotWithShape="0">
              <a:prstClr val="black">
                <a:alpha val="40000"/>
              </a:prstClr>
            </a:outerShdw>
          </a:effectLst>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mj-lt"/>
            </a:endParaRPr>
          </a:p>
        </p:txBody>
      </p:sp>
      <p:sp>
        <p:nvSpPr>
          <p:cNvPr id="14" name="Arrow: Right 13">
            <a:extLst>
              <a:ext uri="{FF2B5EF4-FFF2-40B4-BE49-F238E27FC236}">
                <a16:creationId xmlns:a16="http://schemas.microsoft.com/office/drawing/2014/main" id="{F08C13EA-6C34-027F-ADFF-AFF40E481DFD}"/>
              </a:ext>
            </a:extLst>
          </p:cNvPr>
          <p:cNvSpPr/>
          <p:nvPr/>
        </p:nvSpPr>
        <p:spPr bwMode="auto">
          <a:xfrm>
            <a:off x="6077070" y="1688534"/>
            <a:ext cx="655942" cy="413786"/>
          </a:xfrm>
          <a:prstGeom prst="rightArrow">
            <a:avLst/>
          </a:prstGeom>
          <a:solidFill>
            <a:srgbClr val="92D050"/>
          </a:solidFill>
          <a:ln>
            <a:noFill/>
          </a:ln>
          <a:effectLst/>
        </p:spPr>
        <p:txBody>
          <a:bodyPr wrap="square" lIns="50800" tIns="50800" rIns="50800" bIns="50800" rtlCol="0" anchor="ctr">
            <a:noAutofit/>
          </a:bodyPr>
          <a:lstStyle/>
          <a:p>
            <a:pPr algn="l" defTabSz="1825638" eaLnBrk="1" fontAlgn="auto" hangingPunct="1">
              <a:spcBef>
                <a:spcPts val="0"/>
              </a:spcBef>
              <a:spcAft>
                <a:spcPts val="0"/>
              </a:spcAft>
            </a:pPr>
            <a:endParaRPr lang="en-GB" sz="3600" kern="0">
              <a:solidFill>
                <a:srgbClr val="808080">
                  <a:lumMod val="75000"/>
                </a:srgbClr>
              </a:solidFill>
            </a:endParaRPr>
          </a:p>
        </p:txBody>
      </p:sp>
      <p:sp>
        <p:nvSpPr>
          <p:cNvPr id="15" name="Arrow: Right 14">
            <a:extLst>
              <a:ext uri="{FF2B5EF4-FFF2-40B4-BE49-F238E27FC236}">
                <a16:creationId xmlns:a16="http://schemas.microsoft.com/office/drawing/2014/main" id="{B6F0080D-EF5E-4D80-1532-69E6F702877A}"/>
              </a:ext>
            </a:extLst>
          </p:cNvPr>
          <p:cNvSpPr/>
          <p:nvPr/>
        </p:nvSpPr>
        <p:spPr bwMode="auto">
          <a:xfrm>
            <a:off x="6077070" y="4204176"/>
            <a:ext cx="655942" cy="413786"/>
          </a:xfrm>
          <a:prstGeom prst="rightArrow">
            <a:avLst/>
          </a:prstGeom>
          <a:solidFill>
            <a:srgbClr val="FFC000"/>
          </a:solidFill>
          <a:ln>
            <a:noFill/>
          </a:ln>
          <a:effectLst/>
        </p:spPr>
        <p:txBody>
          <a:bodyPr wrap="square" lIns="50800" tIns="50800" rIns="50800" bIns="50800" rtlCol="0" anchor="ctr">
            <a:noAutofit/>
          </a:bodyPr>
          <a:lstStyle/>
          <a:p>
            <a:pPr algn="l" defTabSz="1825638" eaLnBrk="1" fontAlgn="auto" hangingPunct="1">
              <a:spcBef>
                <a:spcPts val="0"/>
              </a:spcBef>
              <a:spcAft>
                <a:spcPts val="0"/>
              </a:spcAft>
            </a:pPr>
            <a:endParaRPr lang="en-GB" sz="3600" kern="0">
              <a:solidFill>
                <a:srgbClr val="808080">
                  <a:lumMod val="75000"/>
                </a:srgbClr>
              </a:solidFill>
            </a:endParaRPr>
          </a:p>
        </p:txBody>
      </p:sp>
      <p:sp>
        <p:nvSpPr>
          <p:cNvPr id="16" name="Oval 15">
            <a:extLst>
              <a:ext uri="{FF2B5EF4-FFF2-40B4-BE49-F238E27FC236}">
                <a16:creationId xmlns:a16="http://schemas.microsoft.com/office/drawing/2014/main" id="{AFACDE76-87CC-B3FA-45F3-38588D63A01C}"/>
              </a:ext>
            </a:extLst>
          </p:cNvPr>
          <p:cNvSpPr/>
          <p:nvPr/>
        </p:nvSpPr>
        <p:spPr bwMode="auto">
          <a:xfrm>
            <a:off x="629386" y="1495377"/>
            <a:ext cx="789631" cy="800100"/>
          </a:xfrm>
          <a:prstGeom prst="ellipse">
            <a:avLst/>
          </a:prstGeom>
          <a:solidFill>
            <a:srgbClr val="92D050"/>
          </a:solidFill>
          <a:ln>
            <a:noFill/>
          </a:ln>
        </p:spPr>
        <p:txBody>
          <a:bodyPr wrap="square" lIns="50800" tIns="50800" rIns="50800" bIns="50800" rtlCol="0" anchor="ctr">
            <a:noAutofit/>
          </a:bodyPr>
          <a:lstStyle/>
          <a:p>
            <a:pPr algn="ctr" defTabSz="1825638" eaLnBrk="1" fontAlgn="auto" hangingPunct="1">
              <a:spcBef>
                <a:spcPts val="0"/>
              </a:spcBef>
              <a:spcAft>
                <a:spcPts val="0"/>
              </a:spcAft>
            </a:pPr>
            <a:r>
              <a:rPr lang="en-GB" sz="3600" kern="0">
                <a:solidFill>
                  <a:schemeClr val="bg1"/>
                </a:solidFill>
                <a:effectLst>
                  <a:outerShdw blurRad="38100" dist="38100" dir="2700000" algn="tl">
                    <a:srgbClr val="000000">
                      <a:alpha val="43137"/>
                    </a:srgbClr>
                  </a:outerShdw>
                </a:effectLst>
              </a:rPr>
              <a:t>1</a:t>
            </a:r>
          </a:p>
        </p:txBody>
      </p:sp>
      <p:sp>
        <p:nvSpPr>
          <p:cNvPr id="17" name="Oval 16">
            <a:extLst>
              <a:ext uri="{FF2B5EF4-FFF2-40B4-BE49-F238E27FC236}">
                <a16:creationId xmlns:a16="http://schemas.microsoft.com/office/drawing/2014/main" id="{87B1C0C2-65B4-1274-B65E-2240C44CF221}"/>
              </a:ext>
            </a:extLst>
          </p:cNvPr>
          <p:cNvSpPr/>
          <p:nvPr/>
        </p:nvSpPr>
        <p:spPr bwMode="auto">
          <a:xfrm>
            <a:off x="587641" y="4011019"/>
            <a:ext cx="789631" cy="800100"/>
          </a:xfrm>
          <a:prstGeom prst="ellipse">
            <a:avLst/>
          </a:prstGeom>
          <a:solidFill>
            <a:srgbClr val="FFC000"/>
          </a:solidFill>
          <a:ln>
            <a:noFill/>
          </a:ln>
          <a:effectLst/>
        </p:spPr>
        <p:txBody>
          <a:bodyPr wrap="square" lIns="50800" tIns="50800" rIns="50800" bIns="50800" rtlCol="0" anchor="ctr">
            <a:noAutofit/>
          </a:bodyPr>
          <a:lstStyle/>
          <a:p>
            <a:pPr algn="ctr" defTabSz="1825638" eaLnBrk="1" fontAlgn="auto" hangingPunct="1">
              <a:spcBef>
                <a:spcPts val="0"/>
              </a:spcBef>
              <a:spcAft>
                <a:spcPts val="0"/>
              </a:spcAft>
            </a:pPr>
            <a:r>
              <a:rPr lang="en-GB" sz="3600" kern="0">
                <a:solidFill>
                  <a:schemeClr val="bg1"/>
                </a:solidFill>
                <a:effectLst>
                  <a:outerShdw blurRad="38100" dist="38100" dir="2700000" algn="tl">
                    <a:srgbClr val="000000">
                      <a:alpha val="43137"/>
                    </a:srgbClr>
                  </a:outerShdw>
                </a:effectLst>
              </a:rPr>
              <a:t>2</a:t>
            </a:r>
          </a:p>
        </p:txBody>
      </p:sp>
      <p:sp>
        <p:nvSpPr>
          <p:cNvPr id="18" name="TextBox 17">
            <a:extLst>
              <a:ext uri="{FF2B5EF4-FFF2-40B4-BE49-F238E27FC236}">
                <a16:creationId xmlns:a16="http://schemas.microsoft.com/office/drawing/2014/main" id="{1468D561-42A7-F285-2FB1-07A15228B17C}"/>
              </a:ext>
            </a:extLst>
          </p:cNvPr>
          <p:cNvSpPr txBox="1"/>
          <p:nvPr/>
        </p:nvSpPr>
        <p:spPr>
          <a:xfrm>
            <a:off x="8610600" y="4441568"/>
            <a:ext cx="2910468" cy="1197050"/>
          </a:xfrm>
          <a:prstGeom prst="rect">
            <a:avLst/>
          </a:prstGeom>
          <a:noFill/>
          <a:effectLst/>
        </p:spPr>
        <p:txBody>
          <a:bodyPr wrap="square"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a:solidFill>
                  <a:srgbClr val="FFC000"/>
                </a:solidFill>
                <a:effectLst>
                  <a:outerShdw blurRad="38100" dist="38100" dir="2700000" algn="tl">
                    <a:srgbClr val="000000">
                      <a:alpha val="43137"/>
                    </a:srgbClr>
                  </a:outerShdw>
                </a:effectLst>
                <a:latin typeface="+mj-lt"/>
              </a:rPr>
              <a:t>Emotional Impact</a:t>
            </a:r>
          </a:p>
        </p:txBody>
      </p:sp>
      <p:sp>
        <p:nvSpPr>
          <p:cNvPr id="19" name="TextBox 18">
            <a:extLst>
              <a:ext uri="{FF2B5EF4-FFF2-40B4-BE49-F238E27FC236}">
                <a16:creationId xmlns:a16="http://schemas.microsoft.com/office/drawing/2014/main" id="{FD47C017-37CA-3F6A-9E2A-01B8135811DC}"/>
              </a:ext>
            </a:extLst>
          </p:cNvPr>
          <p:cNvSpPr txBox="1"/>
          <p:nvPr/>
        </p:nvSpPr>
        <p:spPr>
          <a:xfrm>
            <a:off x="7243290" y="3144842"/>
            <a:ext cx="1128890" cy="1177826"/>
          </a:xfrm>
          <a:prstGeom prst="rect">
            <a:avLst/>
          </a:prstGeom>
          <a:noFill/>
          <a:effectLst/>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mj-lt"/>
            </a:endParaRPr>
          </a:p>
        </p:txBody>
      </p:sp>
      <p:sp>
        <p:nvSpPr>
          <p:cNvPr id="20" name="TextBox 19">
            <a:extLst>
              <a:ext uri="{FF2B5EF4-FFF2-40B4-BE49-F238E27FC236}">
                <a16:creationId xmlns:a16="http://schemas.microsoft.com/office/drawing/2014/main" id="{66B501C4-D427-FADE-BE2D-CCFFFF3D25C3}"/>
              </a:ext>
            </a:extLst>
          </p:cNvPr>
          <p:cNvSpPr txBox="1"/>
          <p:nvPr/>
        </p:nvSpPr>
        <p:spPr>
          <a:xfrm>
            <a:off x="8610600" y="3135230"/>
            <a:ext cx="2910468" cy="1197050"/>
          </a:xfrm>
          <a:prstGeom prst="rect">
            <a:avLst/>
          </a:prstGeom>
          <a:noFill/>
          <a:effectLst/>
        </p:spPr>
        <p:txBody>
          <a:bodyPr wrap="square"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a:solidFill>
                  <a:srgbClr val="FFC000"/>
                </a:solidFill>
                <a:effectLst>
                  <a:outerShdw blurRad="38100" dist="38100" dir="2700000" algn="tl">
                    <a:srgbClr val="000000">
                      <a:alpha val="43137"/>
                    </a:srgbClr>
                  </a:outerShdw>
                </a:effectLst>
                <a:latin typeface="+mj-lt"/>
              </a:rPr>
              <a:t>Personal relevance</a:t>
            </a:r>
          </a:p>
        </p:txBody>
      </p:sp>
      <p:pic>
        <p:nvPicPr>
          <p:cNvPr id="21" name="Graphic 20" descr="Target Audience outline">
            <a:extLst>
              <a:ext uri="{FF2B5EF4-FFF2-40B4-BE49-F238E27FC236}">
                <a16:creationId xmlns:a16="http://schemas.microsoft.com/office/drawing/2014/main" id="{962A46A2-2EB8-9368-DBEE-EED187471EEC}"/>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7289694" y="3253123"/>
            <a:ext cx="1069545" cy="1069545"/>
          </a:xfrm>
          <a:prstGeom prst="rect">
            <a:avLst/>
          </a:prstGeom>
          <a:effectLst/>
        </p:spPr>
      </p:pic>
      <p:sp>
        <p:nvSpPr>
          <p:cNvPr id="22" name="TextBox 21">
            <a:extLst>
              <a:ext uri="{FF2B5EF4-FFF2-40B4-BE49-F238E27FC236}">
                <a16:creationId xmlns:a16="http://schemas.microsoft.com/office/drawing/2014/main" id="{6E558428-1A19-2AE7-0FA9-7964180B4707}"/>
              </a:ext>
            </a:extLst>
          </p:cNvPr>
          <p:cNvSpPr txBox="1"/>
          <p:nvPr/>
        </p:nvSpPr>
        <p:spPr>
          <a:xfrm>
            <a:off x="7243290" y="1293905"/>
            <a:ext cx="1128890" cy="1177826"/>
          </a:xfrm>
          <a:prstGeom prst="rect">
            <a:avLst/>
          </a:prstGeom>
          <a:noFill/>
          <a:effectLst>
            <a:outerShdw blurRad="50800" dist="38100" dir="2700000" algn="tl" rotWithShape="0">
              <a:prstClr val="black">
                <a:alpha val="40000"/>
              </a:prstClr>
            </a:outerShdw>
          </a:effectLst>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mj-lt"/>
            </a:endParaRPr>
          </a:p>
        </p:txBody>
      </p:sp>
      <p:pic>
        <p:nvPicPr>
          <p:cNvPr id="23" name="Graphic 22" descr="Left Brain outline">
            <a:extLst>
              <a:ext uri="{FF2B5EF4-FFF2-40B4-BE49-F238E27FC236}">
                <a16:creationId xmlns:a16="http://schemas.microsoft.com/office/drawing/2014/main" id="{45ED768E-C9DB-B493-3D41-00FF6F508B88}"/>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277098" y="1361780"/>
            <a:ext cx="1077048" cy="1077048"/>
          </a:xfrm>
          <a:prstGeom prst="rect">
            <a:avLst/>
          </a:prstGeom>
          <a:effectLst/>
        </p:spPr>
      </p:pic>
      <p:grpSp>
        <p:nvGrpSpPr>
          <p:cNvPr id="24" name="Group 23">
            <a:extLst>
              <a:ext uri="{FF2B5EF4-FFF2-40B4-BE49-F238E27FC236}">
                <a16:creationId xmlns:a16="http://schemas.microsoft.com/office/drawing/2014/main" id="{52C2ABC8-ECE6-3DF9-E3FA-373A98021962}"/>
              </a:ext>
            </a:extLst>
          </p:cNvPr>
          <p:cNvGrpSpPr/>
          <p:nvPr/>
        </p:nvGrpSpPr>
        <p:grpSpPr>
          <a:xfrm>
            <a:off x="7294090" y="4487925"/>
            <a:ext cx="1128890" cy="1104336"/>
            <a:chOff x="7418908" y="5355157"/>
            <a:chExt cx="843017" cy="879392"/>
          </a:xfrm>
          <a:effectLst/>
        </p:grpSpPr>
        <p:pic>
          <p:nvPicPr>
            <p:cNvPr id="25" name="Graphic 24" descr="Heart lock with solid fill">
              <a:extLst>
                <a:ext uri="{FF2B5EF4-FFF2-40B4-BE49-F238E27FC236}">
                  <a16:creationId xmlns:a16="http://schemas.microsoft.com/office/drawing/2014/main" id="{A5B656DE-BB24-1874-ADC0-4338566C4DC9}"/>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418908" y="5355157"/>
              <a:ext cx="843017" cy="851688"/>
            </a:xfrm>
            <a:prstGeom prst="rect">
              <a:avLst/>
            </a:prstGeom>
            <a:effectLst>
              <a:outerShdw blurRad="50800" dist="38100" dir="2700000" algn="tl" rotWithShape="0">
                <a:prstClr val="black">
                  <a:alpha val="40000"/>
                </a:prstClr>
              </a:outerShdw>
            </a:effectLst>
          </p:spPr>
        </p:pic>
        <p:pic>
          <p:nvPicPr>
            <p:cNvPr id="26" name="Graphic 25" descr="Old Key with solid fill">
              <a:extLst>
                <a:ext uri="{FF2B5EF4-FFF2-40B4-BE49-F238E27FC236}">
                  <a16:creationId xmlns:a16="http://schemas.microsoft.com/office/drawing/2014/main" id="{3FDD002F-6327-143D-2AC5-81265AE073F5}"/>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6848169" flipH="1">
              <a:off x="7424125" y="5826711"/>
              <a:ext cx="409924" cy="405751"/>
            </a:xfrm>
            <a:prstGeom prst="rect">
              <a:avLst/>
            </a:prstGeom>
            <a:effectLst>
              <a:outerShdw blurRad="50800" dist="38100" dir="2700000" algn="tl" rotWithShape="0">
                <a:prstClr val="black">
                  <a:alpha val="40000"/>
                </a:prstClr>
              </a:outerShdw>
            </a:effectLst>
          </p:spPr>
        </p:pic>
      </p:grpSp>
      <p:pic>
        <p:nvPicPr>
          <p:cNvPr id="27" name="Picture 26">
            <a:extLst>
              <a:ext uri="{FF2B5EF4-FFF2-40B4-BE49-F238E27FC236}">
                <a16:creationId xmlns:a16="http://schemas.microsoft.com/office/drawing/2014/main" id="{35228CE1-F3DD-4838-1F58-729901DB872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691068" y="6032501"/>
            <a:ext cx="1286948" cy="465032"/>
          </a:xfrm>
          <a:prstGeom prst="rect">
            <a:avLst/>
          </a:prstGeom>
        </p:spPr>
      </p:pic>
      <p:sp>
        <p:nvSpPr>
          <p:cNvPr id="28" name="Text Placeholder 2">
            <a:extLst>
              <a:ext uri="{FF2B5EF4-FFF2-40B4-BE49-F238E27FC236}">
                <a16:creationId xmlns:a16="http://schemas.microsoft.com/office/drawing/2014/main" id="{54881FB8-1C69-7419-744D-F11A9D128EAD}"/>
              </a:ext>
            </a:extLst>
          </p:cNvPr>
          <p:cNvSpPr txBox="1">
            <a:spLocks/>
          </p:cNvSpPr>
          <p:nvPr/>
        </p:nvSpPr>
        <p:spPr>
          <a:xfrm>
            <a:off x="213984" y="6372966"/>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a:solidFill>
                  <a:schemeClr val="bg1"/>
                </a:solidFill>
              </a:rPr>
              <a:t>Source:  Creative Drivers of Effectiveness, 2023, Neuro-Insight/Thinkbox</a:t>
            </a:r>
          </a:p>
          <a:p>
            <a:endParaRPr lang="en-GB" sz="1000">
              <a:solidFill>
                <a:schemeClr val="bg1"/>
              </a:solidFill>
            </a:endParaRPr>
          </a:p>
          <a:p>
            <a:endParaRPr lang="en-GB">
              <a:solidFill>
                <a:schemeClr val="bg1"/>
              </a:solidFill>
            </a:endParaRPr>
          </a:p>
        </p:txBody>
      </p:sp>
      <p:sp>
        <p:nvSpPr>
          <p:cNvPr id="35" name="Text Placeholder 5">
            <a:extLst>
              <a:ext uri="{FF2B5EF4-FFF2-40B4-BE49-F238E27FC236}">
                <a16:creationId xmlns:a16="http://schemas.microsoft.com/office/drawing/2014/main" id="{6284370C-42C2-D26E-05DC-B67D17FF9574}"/>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Game, “Never Grow Up”</a:t>
            </a:r>
          </a:p>
        </p:txBody>
      </p:sp>
      <p:sp>
        <p:nvSpPr>
          <p:cNvPr id="5" name="TextBox 4">
            <a:extLst>
              <a:ext uri="{FF2B5EF4-FFF2-40B4-BE49-F238E27FC236}">
                <a16:creationId xmlns:a16="http://schemas.microsoft.com/office/drawing/2014/main" id="{980489CA-B6B6-8F60-C0A6-684888623184}"/>
              </a:ext>
            </a:extLst>
          </p:cNvPr>
          <p:cNvSpPr txBox="1"/>
          <p:nvPr/>
        </p:nvSpPr>
        <p:spPr>
          <a:xfrm>
            <a:off x="8610599" y="1322393"/>
            <a:ext cx="3343275" cy="1197050"/>
          </a:xfrm>
          <a:prstGeom prst="rect">
            <a:avLst/>
          </a:prstGeom>
          <a:noFill/>
          <a:effectLst>
            <a:outerShdw blurRad="50800" dist="38100" dir="2700000" algn="tl" rotWithShape="0">
              <a:prstClr val="black">
                <a:alpha val="40000"/>
              </a:prstClr>
            </a:outerShdw>
          </a:effectLst>
        </p:spPr>
        <p:txBody>
          <a:bodyPr wrap="square"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92D050"/>
                </a:solidFill>
                <a:latin typeface="+mj-lt"/>
              </a:rPr>
              <a:t>Long-term memorability (detail)</a:t>
            </a:r>
            <a:endParaRPr kumimoji="0" lang="en-US" sz="2400" b="0" i="0" u="none" strike="noStrike" kern="1200" cap="none" spc="0" normalizeH="0" baseline="0" noProof="0" dirty="0">
              <a:ln>
                <a:noFill/>
              </a:ln>
              <a:solidFill>
                <a:srgbClr val="92D050"/>
              </a:solidFill>
              <a:uLnTx/>
              <a:uFillTx/>
              <a:latin typeface="+mj-lt"/>
            </a:endParaRPr>
          </a:p>
        </p:txBody>
      </p:sp>
    </p:spTree>
    <p:extLst>
      <p:ext uri="{BB962C8B-B14F-4D97-AF65-F5344CB8AC3E}">
        <p14:creationId xmlns:p14="http://schemas.microsoft.com/office/powerpoint/2010/main" val="389469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group of men dancing in a room&#10;&#10;Description automatically generated with medium confidence">
            <a:extLst>
              <a:ext uri="{FF2B5EF4-FFF2-40B4-BE49-F238E27FC236}">
                <a16:creationId xmlns:a16="http://schemas.microsoft.com/office/drawing/2014/main" id="{12A81786-9FE8-E665-3DD7-64D7664EC21E}"/>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sp>
        <p:nvSpPr>
          <p:cNvPr id="9" name="Rectangle 8">
            <a:extLst>
              <a:ext uri="{FF2B5EF4-FFF2-40B4-BE49-F238E27FC236}">
                <a16:creationId xmlns:a16="http://schemas.microsoft.com/office/drawing/2014/main" id="{E5C5439C-7187-4D86-AF23-3A18EDC7595D}"/>
              </a:ext>
            </a:extLst>
          </p:cNvPr>
          <p:cNvSpPr/>
          <p:nvPr/>
        </p:nvSpPr>
        <p:spPr>
          <a:xfrm flipH="1">
            <a:off x="-1" y="0"/>
            <a:ext cx="10815145" cy="5949315"/>
          </a:xfrm>
          <a:prstGeom prst="rect">
            <a:avLst/>
          </a:prstGeom>
          <a:gradFill flip="none" rotWithShape="1">
            <a:gsLst>
              <a:gs pos="19000">
                <a:srgbClr val="000000">
                  <a:lumMod val="54000"/>
                  <a:alpha val="80000"/>
                </a:srgbClr>
              </a:gs>
              <a:gs pos="43000">
                <a:schemeClr val="bg1">
                  <a:lumMod val="42000"/>
                  <a:alpha val="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Title 2">
            <a:extLst>
              <a:ext uri="{FF2B5EF4-FFF2-40B4-BE49-F238E27FC236}">
                <a16:creationId xmlns:a16="http://schemas.microsoft.com/office/drawing/2014/main" id="{3FDC3F64-54A3-48D0-BE96-2297D906D2B9}"/>
              </a:ext>
            </a:extLst>
          </p:cNvPr>
          <p:cNvSpPr>
            <a:spLocks noGrp="1"/>
          </p:cNvSpPr>
          <p:nvPr>
            <p:ph type="title"/>
          </p:nvPr>
        </p:nvSpPr>
        <p:spPr>
          <a:xfrm>
            <a:off x="371476" y="359944"/>
            <a:ext cx="7146924" cy="1021181"/>
          </a:xfrm>
        </p:spPr>
        <p:txBody>
          <a:bodyPr>
            <a:normAutofit fontScale="90000"/>
          </a:bodyPr>
          <a:lstStyle/>
          <a:p>
            <a:r>
              <a:rPr lang="en-US" sz="4900"/>
              <a:t>Creativity is not a paint by </a:t>
            </a:r>
            <a:r>
              <a:rPr lang="en-US" sz="5400"/>
              <a:t>numbers</a:t>
            </a:r>
          </a:p>
        </p:txBody>
      </p:sp>
      <p:sp>
        <p:nvSpPr>
          <p:cNvPr id="4" name="Content Placeholder 3">
            <a:extLst>
              <a:ext uri="{FF2B5EF4-FFF2-40B4-BE49-F238E27FC236}">
                <a16:creationId xmlns:a16="http://schemas.microsoft.com/office/drawing/2014/main" id="{4D957D65-13AB-4CBF-A6FD-2D0D19CB79FC}"/>
              </a:ext>
            </a:extLst>
          </p:cNvPr>
          <p:cNvSpPr>
            <a:spLocks noGrp="1"/>
          </p:cNvSpPr>
          <p:nvPr>
            <p:ph sz="half" idx="1"/>
          </p:nvPr>
        </p:nvSpPr>
        <p:spPr>
          <a:xfrm>
            <a:off x="1048808" y="1741069"/>
            <a:ext cx="6977591" cy="4119563"/>
          </a:xfrm>
        </p:spPr>
        <p:txBody>
          <a:bodyPr/>
          <a:lstStyle/>
          <a:p>
            <a:r>
              <a:rPr lang="en-US" dirty="0"/>
              <a:t>But </a:t>
            </a:r>
            <a:r>
              <a:rPr lang="en-US" dirty="0" err="1"/>
              <a:t>utilising</a:t>
            </a:r>
            <a:r>
              <a:rPr lang="en-US" dirty="0"/>
              <a:t> a toolbox of techniques can help to </a:t>
            </a:r>
            <a:r>
              <a:rPr lang="en-US" dirty="0" err="1"/>
              <a:t>maximise</a:t>
            </a:r>
            <a:r>
              <a:rPr lang="en-US" dirty="0"/>
              <a:t> your impact</a:t>
            </a:r>
          </a:p>
        </p:txBody>
      </p:sp>
      <p:sp>
        <p:nvSpPr>
          <p:cNvPr id="5" name="Text Placeholder 4">
            <a:extLst>
              <a:ext uri="{FF2B5EF4-FFF2-40B4-BE49-F238E27FC236}">
                <a16:creationId xmlns:a16="http://schemas.microsoft.com/office/drawing/2014/main" id="{9877310D-842E-4966-BD4E-497245AADABA}"/>
              </a:ext>
            </a:extLst>
          </p:cNvPr>
          <p:cNvSpPr txBox="1">
            <a:spLocks/>
          </p:cNvSpPr>
          <p:nvPr/>
        </p:nvSpPr>
        <p:spPr>
          <a:xfrm>
            <a:off x="263458" y="6317615"/>
            <a:ext cx="7508942" cy="172085"/>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accent5"/>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a:solidFill>
                  <a:schemeClr val="bg1"/>
                </a:solidFill>
              </a:rPr>
              <a:t>Source:  Creative Drivers of Effectiveness, 2023, Neuro-Insight/Thinkbox</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000" b="0" i="0" u="none" strike="noStrike" kern="1200" cap="none" spc="0" normalizeH="0" baseline="0" noProof="0">
              <a:ln>
                <a:noFill/>
              </a:ln>
              <a:solidFill>
                <a:schemeClr val="bg1"/>
              </a:solidFill>
              <a:effectLst/>
              <a:uLnTx/>
              <a:uFillTx/>
              <a:latin typeface="Arial"/>
              <a:ea typeface="+mn-ea"/>
              <a:cs typeface="+mn-cs"/>
            </a:endParaRPr>
          </a:p>
        </p:txBody>
      </p:sp>
      <p:pic>
        <p:nvPicPr>
          <p:cNvPr id="8" name="Picture 7">
            <a:extLst>
              <a:ext uri="{FF2B5EF4-FFF2-40B4-BE49-F238E27FC236}">
                <a16:creationId xmlns:a16="http://schemas.microsoft.com/office/drawing/2014/main" id="{0EA5E9E6-389A-4EC7-AD4F-92095B9789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1068" y="6032501"/>
            <a:ext cx="1286948" cy="465032"/>
          </a:xfrm>
          <a:prstGeom prst="rect">
            <a:avLst/>
          </a:prstGeom>
        </p:spPr>
      </p:pic>
      <p:sp>
        <p:nvSpPr>
          <p:cNvPr id="14" name="Text Placeholder 5">
            <a:extLst>
              <a:ext uri="{FF2B5EF4-FFF2-40B4-BE49-F238E27FC236}">
                <a16:creationId xmlns:a16="http://schemas.microsoft.com/office/drawing/2014/main" id="{5F9A9986-6687-8490-53F6-116F9BD10EA9}"/>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Screwfix, “Don’t Stop - Sprint”</a:t>
            </a:r>
          </a:p>
        </p:txBody>
      </p:sp>
    </p:spTree>
    <p:extLst>
      <p:ext uri="{BB962C8B-B14F-4D97-AF65-F5344CB8AC3E}">
        <p14:creationId xmlns:p14="http://schemas.microsoft.com/office/powerpoint/2010/main" val="3769998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person looking up with his mouth open&#10;&#10;Description automatically generated with medium confidence">
            <a:extLst>
              <a:ext uri="{FF2B5EF4-FFF2-40B4-BE49-F238E27FC236}">
                <a16:creationId xmlns:a16="http://schemas.microsoft.com/office/drawing/2014/main" id="{081CAE4E-15DF-2A81-9838-878599CF535B}"/>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0C84D775-404E-787C-A01A-993371528A60}"/>
              </a:ext>
            </a:extLst>
          </p:cNvPr>
          <p:cNvSpPr>
            <a:spLocks noGrp="1"/>
          </p:cNvSpPr>
          <p:nvPr>
            <p:ph type="title"/>
          </p:nvPr>
        </p:nvSpPr>
        <p:spPr/>
        <p:txBody>
          <a:bodyPr>
            <a:normAutofit fontScale="90000"/>
          </a:bodyPr>
          <a:lstStyle/>
          <a:p>
            <a:r>
              <a:rPr lang="en-US"/>
              <a:t>From this 5 big conclusions were seen…</a:t>
            </a:r>
            <a:br>
              <a:rPr lang="en-US"/>
            </a:br>
            <a:endParaRPr lang="en-GB"/>
          </a:p>
        </p:txBody>
      </p:sp>
      <p:sp>
        <p:nvSpPr>
          <p:cNvPr id="6" name="Text Placeholder 5">
            <a:extLst>
              <a:ext uri="{FF2B5EF4-FFF2-40B4-BE49-F238E27FC236}">
                <a16:creationId xmlns:a16="http://schemas.microsoft.com/office/drawing/2014/main" id="{4FB3C4B7-5D19-26B2-C7EC-E57BC604B97B}"/>
              </a:ext>
            </a:extLst>
          </p:cNvPr>
          <p:cNvSpPr>
            <a:spLocks noGrp="1"/>
          </p:cNvSpPr>
          <p:nvPr>
            <p:ph type="body" sz="quarter" idx="13"/>
          </p:nvPr>
        </p:nvSpPr>
        <p:spPr/>
        <p:txBody>
          <a:bodyPr/>
          <a:lstStyle/>
          <a:p>
            <a:pPr marL="342900" indent="-342900">
              <a:buAutoNum type="arabicPeriod"/>
            </a:pPr>
            <a:r>
              <a:rPr lang="en-US"/>
              <a:t>Showcase, don’t shout</a:t>
            </a:r>
          </a:p>
          <a:p>
            <a:pPr marL="342900" indent="-342900">
              <a:buAutoNum type="arabicPeriod"/>
            </a:pPr>
            <a:r>
              <a:rPr lang="en-US"/>
              <a:t>People are paramount</a:t>
            </a:r>
          </a:p>
          <a:p>
            <a:pPr marL="342900" indent="-342900">
              <a:buAutoNum type="arabicPeriod"/>
            </a:pPr>
            <a:r>
              <a:rPr lang="en-US"/>
              <a:t>Utilise your brand assets</a:t>
            </a:r>
          </a:p>
          <a:p>
            <a:pPr marL="342900" indent="-342900">
              <a:buAutoNum type="arabicPeriod"/>
            </a:pPr>
            <a:r>
              <a:rPr lang="en-US"/>
              <a:t>Give audio a clear role</a:t>
            </a:r>
          </a:p>
          <a:p>
            <a:pPr marL="342900" indent="-342900">
              <a:buAutoNum type="arabicPeriod"/>
            </a:pPr>
            <a:r>
              <a:rPr lang="en-US"/>
              <a:t>Impact is in the timing</a:t>
            </a:r>
            <a:endParaRPr lang="en-GB"/>
          </a:p>
        </p:txBody>
      </p:sp>
      <p:sp>
        <p:nvSpPr>
          <p:cNvPr id="8" name="Text Placeholder 7">
            <a:extLst>
              <a:ext uri="{FF2B5EF4-FFF2-40B4-BE49-F238E27FC236}">
                <a16:creationId xmlns:a16="http://schemas.microsoft.com/office/drawing/2014/main" id="{32886EF4-605E-F164-CBFE-82684E445D20}"/>
              </a:ext>
            </a:extLst>
          </p:cNvPr>
          <p:cNvSpPr>
            <a:spLocks noGrp="1"/>
          </p:cNvSpPr>
          <p:nvPr>
            <p:ph type="body" sz="quarter" idx="15"/>
          </p:nvPr>
        </p:nvSpPr>
        <p:spPr/>
        <p:txBody>
          <a:bodyPr/>
          <a:lstStyle/>
          <a:p>
            <a:r>
              <a:rPr lang="en-GB" sz="1000"/>
              <a:t>Source:  Creative Drivers of Effectiveness, 2023, Neuro-Insight/Thinkbox</a:t>
            </a:r>
          </a:p>
          <a:p>
            <a:endParaRPr lang="en-GB"/>
          </a:p>
        </p:txBody>
      </p:sp>
      <p:sp>
        <p:nvSpPr>
          <p:cNvPr id="2" name="Text Placeholder 5">
            <a:extLst>
              <a:ext uri="{FF2B5EF4-FFF2-40B4-BE49-F238E27FC236}">
                <a16:creationId xmlns:a16="http://schemas.microsoft.com/office/drawing/2014/main" id="{6D5F0872-3166-3038-1970-C3CF222A0C24}"/>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Subway, “Two Ways”</a:t>
            </a:r>
          </a:p>
        </p:txBody>
      </p:sp>
    </p:spTree>
    <p:extLst>
      <p:ext uri="{BB962C8B-B14F-4D97-AF65-F5344CB8AC3E}">
        <p14:creationId xmlns:p14="http://schemas.microsoft.com/office/powerpoint/2010/main" val="194155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on a ladder painting a large sign&#10;&#10;Description automatically generated with low confidence">
            <a:extLst>
              <a:ext uri="{FF2B5EF4-FFF2-40B4-BE49-F238E27FC236}">
                <a16:creationId xmlns:a16="http://schemas.microsoft.com/office/drawing/2014/main" id="{360292BD-FDD3-EFA6-DBC1-BD067AB4D35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6" name="Title 5">
            <a:extLst>
              <a:ext uri="{FF2B5EF4-FFF2-40B4-BE49-F238E27FC236}">
                <a16:creationId xmlns:a16="http://schemas.microsoft.com/office/drawing/2014/main" id="{4FD33DD0-A7ED-6BD7-291F-61B179A2F6B9}"/>
              </a:ext>
            </a:extLst>
          </p:cNvPr>
          <p:cNvSpPr>
            <a:spLocks noGrp="1"/>
          </p:cNvSpPr>
          <p:nvPr>
            <p:ph type="ctrTitle"/>
          </p:nvPr>
        </p:nvSpPr>
        <p:spPr>
          <a:xfrm>
            <a:off x="348985" y="538127"/>
            <a:ext cx="5298141" cy="2412000"/>
          </a:xfrm>
        </p:spPr>
        <p:txBody>
          <a:bodyPr/>
          <a:lstStyle/>
          <a:p>
            <a:r>
              <a:rPr lang="en-US" dirty="0"/>
              <a:t>1. Showcase your product, don’t shout</a:t>
            </a:r>
            <a:br>
              <a:rPr lang="en-US" dirty="0"/>
            </a:br>
            <a:endParaRPr lang="en-GB" dirty="0"/>
          </a:p>
        </p:txBody>
      </p:sp>
      <p:pic>
        <p:nvPicPr>
          <p:cNvPr id="9" name="Picture 8">
            <a:extLst>
              <a:ext uri="{FF2B5EF4-FFF2-40B4-BE49-F238E27FC236}">
                <a16:creationId xmlns:a16="http://schemas.microsoft.com/office/drawing/2014/main" id="{FF1ACA91-7594-95EF-CC7C-2EDCB67CBAA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1068" y="6032501"/>
            <a:ext cx="1286948" cy="465032"/>
          </a:xfrm>
          <a:prstGeom prst="rect">
            <a:avLst/>
          </a:prstGeom>
        </p:spPr>
      </p:pic>
      <p:sp>
        <p:nvSpPr>
          <p:cNvPr id="4" name="Text Placeholder 5">
            <a:extLst>
              <a:ext uri="{FF2B5EF4-FFF2-40B4-BE49-F238E27FC236}">
                <a16:creationId xmlns:a16="http://schemas.microsoft.com/office/drawing/2014/main" id="{DD11FCDE-DD4A-741C-5151-7ACB44B2BF3E}"/>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Burger King, “We Give Up”</a:t>
            </a:r>
          </a:p>
        </p:txBody>
      </p:sp>
    </p:spTree>
    <p:extLst>
      <p:ext uri="{BB962C8B-B14F-4D97-AF65-F5344CB8AC3E}">
        <p14:creationId xmlns:p14="http://schemas.microsoft.com/office/powerpoint/2010/main" val="66822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A02BEF-AE76-C0BC-75F7-6919B6AFF1F2}"/>
              </a:ext>
            </a:extLst>
          </p:cNvPr>
          <p:cNvSpPr>
            <a:spLocks noGrp="1"/>
          </p:cNvSpPr>
          <p:nvPr>
            <p:ph type="title"/>
          </p:nvPr>
        </p:nvSpPr>
        <p:spPr/>
        <p:txBody>
          <a:bodyPr/>
          <a:lstStyle/>
          <a:p>
            <a:r>
              <a:rPr lang="en-US"/>
              <a:t> Weave your product into the narrative</a:t>
            </a:r>
            <a:br>
              <a:rPr lang="en-US"/>
            </a:br>
            <a:endParaRPr lang="en-GB"/>
          </a:p>
        </p:txBody>
      </p:sp>
      <p:sp>
        <p:nvSpPr>
          <p:cNvPr id="6" name="Text Placeholder 5">
            <a:extLst>
              <a:ext uri="{FF2B5EF4-FFF2-40B4-BE49-F238E27FC236}">
                <a16:creationId xmlns:a16="http://schemas.microsoft.com/office/drawing/2014/main" id="{6EFF2263-C2B1-DD13-7527-1B5D20A9A87B}"/>
              </a:ext>
            </a:extLst>
          </p:cNvPr>
          <p:cNvSpPr>
            <a:spLocks noGrp="1"/>
          </p:cNvSpPr>
          <p:nvPr>
            <p:ph type="body" sz="quarter" idx="15"/>
          </p:nvPr>
        </p:nvSpPr>
        <p:spPr/>
        <p:txBody>
          <a:bodyPr/>
          <a:lstStyle/>
          <a:p>
            <a:r>
              <a:rPr lang="en-GB" sz="1000" dirty="0"/>
              <a:t>Source: Creative Drivers of Effectiveness, 2023, Neuro-Insight/Thinkbox</a:t>
            </a:r>
          </a:p>
          <a:p>
            <a:endParaRPr lang="en-GB" dirty="0"/>
          </a:p>
        </p:txBody>
      </p:sp>
      <p:graphicFrame>
        <p:nvGraphicFramePr>
          <p:cNvPr id="27" name="Chart 26">
            <a:extLst>
              <a:ext uri="{FF2B5EF4-FFF2-40B4-BE49-F238E27FC236}">
                <a16:creationId xmlns:a16="http://schemas.microsoft.com/office/drawing/2014/main" id="{3E804AFA-6C10-529F-00B9-499DF3AF5363}"/>
              </a:ext>
            </a:extLst>
          </p:cNvPr>
          <p:cNvGraphicFramePr/>
          <p:nvPr/>
        </p:nvGraphicFramePr>
        <p:xfrm>
          <a:off x="1249055" y="1381125"/>
          <a:ext cx="9201232" cy="3865789"/>
        </p:xfrm>
        <a:graphic>
          <a:graphicData uri="http://schemas.openxmlformats.org/drawingml/2006/chart">
            <c:chart xmlns:c="http://schemas.openxmlformats.org/drawingml/2006/chart" xmlns:r="http://schemas.openxmlformats.org/officeDocument/2006/relationships" r:id="rId3"/>
          </a:graphicData>
        </a:graphic>
      </p:graphicFrame>
      <p:sp>
        <p:nvSpPr>
          <p:cNvPr id="28" name="Rectangle: Rounded Corners 27">
            <a:extLst>
              <a:ext uri="{FF2B5EF4-FFF2-40B4-BE49-F238E27FC236}">
                <a16:creationId xmlns:a16="http://schemas.microsoft.com/office/drawing/2014/main" id="{C88EDF73-8AFC-0FCE-D2D4-1B71CE76F379}"/>
              </a:ext>
            </a:extLst>
          </p:cNvPr>
          <p:cNvSpPr/>
          <p:nvPr/>
        </p:nvSpPr>
        <p:spPr bwMode="auto">
          <a:xfrm>
            <a:off x="4743657" y="1592299"/>
            <a:ext cx="544081" cy="322588"/>
          </a:xfrm>
          <a:prstGeom prst="roundRect">
            <a:avLst/>
          </a:prstGeom>
          <a:noFill/>
          <a:ln w="19050">
            <a:solidFill>
              <a:srgbClr val="0070C0"/>
            </a:solidFill>
            <a:prstDash val="solid"/>
            <a:miter lim="400000"/>
            <a:headEnd/>
            <a:tailEnd/>
          </a:ln>
          <a:effectLst/>
          <a:extLst>
            <a:ext uri="{909E8E84-426E-40DD-AFC4-6F175D3DCCD1}">
              <a14:hiddenFill xmlns:a14="http://schemas.microsoft.com/office/drawing/2010/main">
                <a:solidFill>
                  <a:srgbClr val="FFFFFF"/>
                </a:solidFill>
              </a14:hiddenFill>
            </a:ext>
          </a:extLst>
        </p:spPr>
        <p:txBody>
          <a:bodyPr wrap="square" lIns="50800" tIns="50800" rIns="50800" bIns="50800" rtlCol="0" anchor="ctr">
            <a:noAutofit/>
          </a:bodyPr>
          <a:lstStyle/>
          <a:p>
            <a:pPr marL="0" marR="0" lvl="0" indent="0" algn="ctr" defTabSz="1825638" rtl="0" eaLnBrk="1" fontAlgn="auto" latinLnBrk="0" hangingPunct="1">
              <a:lnSpc>
                <a:spcPct val="100000"/>
              </a:lnSpc>
              <a:spcBef>
                <a:spcPts val="0"/>
              </a:spcBef>
              <a:spcAft>
                <a:spcPts val="0"/>
              </a:spcAft>
              <a:buClrTx/>
              <a:buSzTx/>
              <a:buFontTx/>
              <a:buNone/>
              <a:tabLst/>
              <a:defRPr/>
            </a:pPr>
            <a:r>
              <a:rPr lang="en-GB" sz="1200" kern="0">
                <a:ln>
                  <a:solidFill>
                    <a:schemeClr val="bg2"/>
                  </a:solidFill>
                </a:ln>
                <a:solidFill>
                  <a:schemeClr val="bg2"/>
                </a:solidFill>
                <a:latin typeface="Helvetica"/>
                <a:sym typeface="Helvetica Light"/>
              </a:rPr>
              <a:t>x</a:t>
            </a:r>
            <a:r>
              <a:rPr kumimoji="0" lang="en-GB" sz="1200" i="0" u="none" strike="noStrike" kern="0" cap="none" spc="0" normalizeH="0" baseline="0" noProof="0">
                <a:ln>
                  <a:solidFill>
                    <a:schemeClr val="bg2"/>
                  </a:solidFill>
                </a:ln>
                <a:solidFill>
                  <a:schemeClr val="bg2"/>
                </a:solidFill>
                <a:uLnTx/>
                <a:uFillTx/>
                <a:latin typeface="Helvetica"/>
                <a:ea typeface="+mn-ea"/>
                <a:cs typeface="+mn-cs"/>
                <a:sym typeface="Helvetica Light"/>
              </a:rPr>
              <a:t>1.4</a:t>
            </a:r>
          </a:p>
        </p:txBody>
      </p:sp>
      <p:sp>
        <p:nvSpPr>
          <p:cNvPr id="29" name="Arrow: Right 28">
            <a:extLst>
              <a:ext uri="{FF2B5EF4-FFF2-40B4-BE49-F238E27FC236}">
                <a16:creationId xmlns:a16="http://schemas.microsoft.com/office/drawing/2014/main" id="{3244CA8D-3804-991A-08E8-7D8D71EEB490}"/>
              </a:ext>
            </a:extLst>
          </p:cNvPr>
          <p:cNvSpPr/>
          <p:nvPr/>
        </p:nvSpPr>
        <p:spPr bwMode="auto">
          <a:xfrm rot="16200000" flipV="1">
            <a:off x="4245828" y="1593053"/>
            <a:ext cx="552548" cy="294667"/>
          </a:xfrm>
          <a:prstGeom prst="rightArrow">
            <a:avLst>
              <a:gd name="adj1" fmla="val 50000"/>
              <a:gd name="adj2" fmla="val 78446"/>
            </a:avLst>
          </a:prstGeom>
          <a:solidFill>
            <a:srgbClr val="0070C0"/>
          </a:solidFill>
          <a:ln>
            <a:noFill/>
          </a:ln>
          <a:effectLst/>
        </p:spPr>
        <p:txBody>
          <a:bodyPr wrap="square" lIns="50800" tIns="50800" rIns="50800" bIns="50800" rtlCol="0" anchor="ctr">
            <a:noAutofit/>
          </a:bodyPr>
          <a:lstStyle/>
          <a:p>
            <a:pPr algn="l" defTabSz="1825638" eaLnBrk="1" fontAlgn="auto" hangingPunct="1">
              <a:spcBef>
                <a:spcPts val="0"/>
              </a:spcBef>
              <a:spcAft>
                <a:spcPts val="0"/>
              </a:spcAft>
            </a:pPr>
            <a:endParaRPr lang="en-GB" sz="3600" kern="0">
              <a:solidFill>
                <a:srgbClr val="808080">
                  <a:lumMod val="75000"/>
                </a:srgbClr>
              </a:solidFill>
            </a:endParaRPr>
          </a:p>
        </p:txBody>
      </p:sp>
      <p:sp>
        <p:nvSpPr>
          <p:cNvPr id="30" name="Rectangle: Rounded Corners 29">
            <a:extLst>
              <a:ext uri="{FF2B5EF4-FFF2-40B4-BE49-F238E27FC236}">
                <a16:creationId xmlns:a16="http://schemas.microsoft.com/office/drawing/2014/main" id="{4F1D6460-F2D7-BD40-B7AA-21D5C6A7F828}"/>
              </a:ext>
            </a:extLst>
          </p:cNvPr>
          <p:cNvSpPr/>
          <p:nvPr/>
        </p:nvSpPr>
        <p:spPr bwMode="auto">
          <a:xfrm>
            <a:off x="8721711" y="1302318"/>
            <a:ext cx="544081" cy="322588"/>
          </a:xfrm>
          <a:prstGeom prst="roundRect">
            <a:avLst/>
          </a:prstGeom>
          <a:noFill/>
          <a:ln w="19050">
            <a:solidFill>
              <a:srgbClr val="0070C0"/>
            </a:solidFill>
            <a:prstDash val="solid"/>
            <a:miter lim="400000"/>
            <a:headEnd/>
            <a:tailEnd/>
          </a:ln>
          <a:effectLst/>
          <a:extLst>
            <a:ext uri="{909E8E84-426E-40DD-AFC4-6F175D3DCCD1}">
              <a14:hiddenFill xmlns:a14="http://schemas.microsoft.com/office/drawing/2010/main">
                <a:solidFill>
                  <a:srgbClr val="FFFFFF"/>
                </a:solidFill>
              </a14:hiddenFill>
            </a:ext>
          </a:extLst>
        </p:spPr>
        <p:txBody>
          <a:bodyPr wrap="square" lIns="50800" tIns="50800" rIns="50800" bIns="50800" rtlCol="0" anchor="ctr">
            <a:noAutofit/>
          </a:bodyPr>
          <a:lstStyle/>
          <a:p>
            <a:pPr marL="0" marR="0" lvl="0" indent="0" algn="ctr" defTabSz="1825638" rtl="0" eaLnBrk="1" fontAlgn="auto" latinLnBrk="0" hangingPunct="1">
              <a:lnSpc>
                <a:spcPct val="100000"/>
              </a:lnSpc>
              <a:spcBef>
                <a:spcPts val="0"/>
              </a:spcBef>
              <a:spcAft>
                <a:spcPts val="0"/>
              </a:spcAft>
              <a:buClrTx/>
              <a:buSzTx/>
              <a:buFontTx/>
              <a:buNone/>
              <a:tabLst/>
              <a:defRPr/>
            </a:pPr>
            <a:r>
              <a:rPr lang="en-GB" sz="1200" kern="0">
                <a:ln>
                  <a:solidFill>
                    <a:schemeClr val="bg2"/>
                  </a:solidFill>
                </a:ln>
                <a:solidFill>
                  <a:schemeClr val="bg2"/>
                </a:solidFill>
                <a:latin typeface="Helvetica"/>
                <a:sym typeface="Helvetica Light"/>
              </a:rPr>
              <a:t>x</a:t>
            </a:r>
            <a:r>
              <a:rPr kumimoji="0" lang="en-GB" sz="1200" i="0" u="none" strike="noStrike" kern="0" cap="none" spc="0" normalizeH="0" baseline="0" noProof="0">
                <a:ln>
                  <a:solidFill>
                    <a:schemeClr val="bg2"/>
                  </a:solidFill>
                </a:ln>
                <a:solidFill>
                  <a:schemeClr val="bg2"/>
                </a:solidFill>
                <a:uLnTx/>
                <a:uFillTx/>
                <a:latin typeface="Helvetica"/>
                <a:ea typeface="+mn-ea"/>
                <a:cs typeface="+mn-cs"/>
                <a:sym typeface="Helvetica Light"/>
              </a:rPr>
              <a:t>1.4</a:t>
            </a:r>
          </a:p>
        </p:txBody>
      </p:sp>
      <p:sp>
        <p:nvSpPr>
          <p:cNvPr id="31" name="Arrow: Right 30">
            <a:extLst>
              <a:ext uri="{FF2B5EF4-FFF2-40B4-BE49-F238E27FC236}">
                <a16:creationId xmlns:a16="http://schemas.microsoft.com/office/drawing/2014/main" id="{203D43AB-DDC7-781F-9756-DCD89D3973AE}"/>
              </a:ext>
            </a:extLst>
          </p:cNvPr>
          <p:cNvSpPr/>
          <p:nvPr/>
        </p:nvSpPr>
        <p:spPr bwMode="auto">
          <a:xfrm rot="16200000" flipV="1">
            <a:off x="8223882" y="1303072"/>
            <a:ext cx="552548" cy="294667"/>
          </a:xfrm>
          <a:prstGeom prst="rightArrow">
            <a:avLst>
              <a:gd name="adj1" fmla="val 50000"/>
              <a:gd name="adj2" fmla="val 78446"/>
            </a:avLst>
          </a:prstGeom>
          <a:solidFill>
            <a:srgbClr val="0070C0"/>
          </a:solidFill>
          <a:ln>
            <a:noFill/>
          </a:ln>
          <a:effectLst/>
        </p:spPr>
        <p:txBody>
          <a:bodyPr wrap="square" lIns="50800" tIns="50800" rIns="50800" bIns="50800" rtlCol="0" anchor="ctr">
            <a:noAutofit/>
          </a:bodyPr>
          <a:lstStyle/>
          <a:p>
            <a:pPr algn="l" defTabSz="1825638" eaLnBrk="1" fontAlgn="auto" hangingPunct="1">
              <a:spcBef>
                <a:spcPts val="0"/>
              </a:spcBef>
              <a:spcAft>
                <a:spcPts val="0"/>
              </a:spcAft>
            </a:pPr>
            <a:endParaRPr lang="en-GB" sz="3600" kern="0">
              <a:solidFill>
                <a:srgbClr val="808080">
                  <a:lumMod val="75000"/>
                </a:srgbClr>
              </a:solidFill>
            </a:endParaRPr>
          </a:p>
        </p:txBody>
      </p:sp>
    </p:spTree>
    <p:extLst>
      <p:ext uri="{BB962C8B-B14F-4D97-AF65-F5344CB8AC3E}">
        <p14:creationId xmlns:p14="http://schemas.microsoft.com/office/powerpoint/2010/main" val="395519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B4590C-FF0F-7CC1-8BE2-2790CC6500B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818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FDC023-E23C-1D9F-941D-5B2F0FB70E2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6176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S:\Events\2016 Events\TV Creativity\Creativity Event Image [ORIGINAL].jpg">
            <a:extLst>
              <a:ext uri="{FF2B5EF4-FFF2-40B4-BE49-F238E27FC236}">
                <a16:creationId xmlns:a16="http://schemas.microsoft.com/office/drawing/2014/main" id="{B4C7B594-1442-5ACE-2F4D-BCC7DBA257D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0352" y="-28105"/>
            <a:ext cx="13138081" cy="688610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3C4AC45-65C6-F538-D1F3-DF51C9C354AA}"/>
              </a:ext>
            </a:extLst>
          </p:cNvPr>
          <p:cNvSpPr/>
          <p:nvPr/>
        </p:nvSpPr>
        <p:spPr>
          <a:xfrm>
            <a:off x="-228605" y="0"/>
            <a:ext cx="12420605" cy="6857999"/>
          </a:xfrm>
          <a:prstGeom prst="rect">
            <a:avLst/>
          </a:prstGeom>
          <a:gradFill flip="none" rotWithShape="1">
            <a:gsLst>
              <a:gs pos="25000">
                <a:srgbClr val="9FAFC8">
                  <a:alpha val="0"/>
                  <a:lumMod val="0"/>
                </a:srgbClr>
              </a:gs>
              <a:gs pos="100000">
                <a:schemeClr val="tx1">
                  <a:alpha val="59000"/>
                </a:schemeClr>
              </a:gs>
            </a:gsLst>
            <a:lin ang="60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BF4ABEAE-FDEC-908A-60E4-1FA7B9572884}"/>
              </a:ext>
            </a:extLst>
          </p:cNvPr>
          <p:cNvSpPr>
            <a:spLocks noGrp="1"/>
          </p:cNvSpPr>
          <p:nvPr>
            <p:ph type="title"/>
          </p:nvPr>
        </p:nvSpPr>
        <p:spPr/>
        <p:txBody>
          <a:bodyPr/>
          <a:lstStyle/>
          <a:p>
            <a:r>
              <a:rPr lang="en-GB"/>
              <a:t>Creative Drivers of Effectiveness (2016)</a:t>
            </a:r>
          </a:p>
        </p:txBody>
      </p:sp>
      <p:sp>
        <p:nvSpPr>
          <p:cNvPr id="9" name="Text Placeholder 8">
            <a:extLst>
              <a:ext uri="{FF2B5EF4-FFF2-40B4-BE49-F238E27FC236}">
                <a16:creationId xmlns:a16="http://schemas.microsoft.com/office/drawing/2014/main" id="{A8A7E496-0D6D-CC6D-5067-ED6032C67A59}"/>
              </a:ext>
            </a:extLst>
          </p:cNvPr>
          <p:cNvSpPr>
            <a:spLocks noGrp="1"/>
          </p:cNvSpPr>
          <p:nvPr>
            <p:ph type="body" sz="quarter" idx="13"/>
          </p:nvPr>
        </p:nvSpPr>
        <p:spPr/>
        <p:txBody>
          <a:bodyPr>
            <a:normAutofit fontScale="92500"/>
          </a:bodyPr>
          <a:lstStyle/>
          <a:p>
            <a:r>
              <a:rPr lang="en-GB" sz="1600"/>
              <a:t>A lot has changed since then…</a:t>
            </a:r>
            <a:endParaRPr lang="en-GB"/>
          </a:p>
        </p:txBody>
      </p:sp>
    </p:spTree>
    <p:extLst>
      <p:ext uri="{BB962C8B-B14F-4D97-AF65-F5344CB8AC3E}">
        <p14:creationId xmlns:p14="http://schemas.microsoft.com/office/powerpoint/2010/main" val="236099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people sitting in a living room&#10;&#10;Description automatically generated with medium confidence">
            <a:extLst>
              <a:ext uri="{FF2B5EF4-FFF2-40B4-BE49-F238E27FC236}">
                <a16:creationId xmlns:a16="http://schemas.microsoft.com/office/drawing/2014/main" id="{93E6F900-6E96-F26D-202E-5DB7DD8C128D}"/>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sp>
        <p:nvSpPr>
          <p:cNvPr id="6" name="Title 5">
            <a:extLst>
              <a:ext uri="{FF2B5EF4-FFF2-40B4-BE49-F238E27FC236}">
                <a16:creationId xmlns:a16="http://schemas.microsoft.com/office/drawing/2014/main" id="{4FD33DD0-A7ED-6BD7-291F-61B179A2F6B9}"/>
              </a:ext>
            </a:extLst>
          </p:cNvPr>
          <p:cNvSpPr>
            <a:spLocks noGrp="1"/>
          </p:cNvSpPr>
          <p:nvPr>
            <p:ph type="ctrTitle"/>
          </p:nvPr>
        </p:nvSpPr>
        <p:spPr>
          <a:xfrm>
            <a:off x="471649" y="504673"/>
            <a:ext cx="5298141" cy="2412000"/>
          </a:xfrm>
        </p:spPr>
        <p:txBody>
          <a:bodyPr/>
          <a:lstStyle/>
          <a:p>
            <a:r>
              <a:rPr lang="en-US" dirty="0"/>
              <a:t>2. People are paramount</a:t>
            </a:r>
            <a:br>
              <a:rPr lang="en-US" dirty="0"/>
            </a:br>
            <a:endParaRPr lang="en-GB" dirty="0"/>
          </a:p>
        </p:txBody>
      </p:sp>
      <p:pic>
        <p:nvPicPr>
          <p:cNvPr id="2" name="Picture 1">
            <a:extLst>
              <a:ext uri="{FF2B5EF4-FFF2-40B4-BE49-F238E27FC236}">
                <a16:creationId xmlns:a16="http://schemas.microsoft.com/office/drawing/2014/main" id="{8038BF4D-D002-A541-EDA8-FD9A02EDCC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1068" y="6032501"/>
            <a:ext cx="1286948" cy="465032"/>
          </a:xfrm>
          <a:prstGeom prst="rect">
            <a:avLst/>
          </a:prstGeom>
        </p:spPr>
      </p:pic>
      <p:sp>
        <p:nvSpPr>
          <p:cNvPr id="5" name="Text Placeholder 5">
            <a:extLst>
              <a:ext uri="{FF2B5EF4-FFF2-40B4-BE49-F238E27FC236}">
                <a16:creationId xmlns:a16="http://schemas.microsoft.com/office/drawing/2014/main" id="{0ECDEFC8-FDDF-FF40-2136-BFB48BF1DF26}"/>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Dave, “We Also Wrote A Song”</a:t>
            </a:r>
          </a:p>
        </p:txBody>
      </p:sp>
    </p:spTree>
    <p:extLst>
      <p:ext uri="{BB962C8B-B14F-4D97-AF65-F5344CB8AC3E}">
        <p14:creationId xmlns:p14="http://schemas.microsoft.com/office/powerpoint/2010/main" val="361091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A02BEF-AE76-C0BC-75F7-6919B6AFF1F2}"/>
              </a:ext>
            </a:extLst>
          </p:cNvPr>
          <p:cNvSpPr>
            <a:spLocks noGrp="1"/>
          </p:cNvSpPr>
          <p:nvPr>
            <p:ph type="title"/>
          </p:nvPr>
        </p:nvSpPr>
        <p:spPr/>
        <p:txBody>
          <a:bodyPr/>
          <a:lstStyle/>
          <a:p>
            <a:r>
              <a:rPr lang="en-US"/>
              <a:t>Human focus is important to ad success </a:t>
            </a:r>
          </a:p>
        </p:txBody>
      </p:sp>
      <p:sp>
        <p:nvSpPr>
          <p:cNvPr id="6" name="Text Placeholder 5">
            <a:extLst>
              <a:ext uri="{FF2B5EF4-FFF2-40B4-BE49-F238E27FC236}">
                <a16:creationId xmlns:a16="http://schemas.microsoft.com/office/drawing/2014/main" id="{6EFF2263-C2B1-DD13-7527-1B5D20A9A87B}"/>
              </a:ext>
            </a:extLst>
          </p:cNvPr>
          <p:cNvSpPr>
            <a:spLocks noGrp="1"/>
          </p:cNvSpPr>
          <p:nvPr>
            <p:ph type="body" sz="quarter" idx="15"/>
          </p:nvPr>
        </p:nvSpPr>
        <p:spPr/>
        <p:txBody>
          <a:bodyPr/>
          <a:lstStyle/>
          <a:p>
            <a:r>
              <a:rPr lang="en-GB" sz="1000"/>
              <a:t>Source:  Creative Drivers of Effectiveness, 2023, Neuro-Insight/Thinkbox</a:t>
            </a:r>
          </a:p>
          <a:p>
            <a:endParaRPr lang="en-GB"/>
          </a:p>
        </p:txBody>
      </p:sp>
      <p:sp>
        <p:nvSpPr>
          <p:cNvPr id="3" name="TextBox 2">
            <a:extLst>
              <a:ext uri="{FF2B5EF4-FFF2-40B4-BE49-F238E27FC236}">
                <a16:creationId xmlns:a16="http://schemas.microsoft.com/office/drawing/2014/main" id="{22BED3DC-AFA1-4107-213E-222702715DE0}"/>
              </a:ext>
            </a:extLst>
          </p:cNvPr>
          <p:cNvSpPr txBox="1"/>
          <p:nvPr/>
        </p:nvSpPr>
        <p:spPr>
          <a:xfrm>
            <a:off x="794657" y="870534"/>
            <a:ext cx="6096000" cy="338554"/>
          </a:xfrm>
          <a:prstGeom prst="rect">
            <a:avLst/>
          </a:prstGeom>
          <a:noFill/>
        </p:spPr>
        <p:txBody>
          <a:bodyPr wrap="square">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lang="en-GB" sz="1600">
                <a:solidFill>
                  <a:schemeClr val="bg2"/>
                </a:solidFill>
              </a:rPr>
              <a:t>A</a:t>
            </a:r>
            <a:r>
              <a:rPr lang="en-GB" sz="1600">
                <a:solidFill>
                  <a:schemeClr val="bg2"/>
                </a:solidFill>
                <a:sym typeface="Lato Bold"/>
              </a:rPr>
              <a:t>ds with people present deliver more impact </a:t>
            </a:r>
          </a:p>
        </p:txBody>
      </p:sp>
      <p:pic>
        <p:nvPicPr>
          <p:cNvPr id="7" name="Graphic 6" descr="Left Brain outline">
            <a:extLst>
              <a:ext uri="{FF2B5EF4-FFF2-40B4-BE49-F238E27FC236}">
                <a16:creationId xmlns:a16="http://schemas.microsoft.com/office/drawing/2014/main" id="{5DE4ABDD-4020-16CB-0F00-45DA8A81B2D1}"/>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8784"/>
          <a:stretch/>
        </p:blipFill>
        <p:spPr>
          <a:xfrm>
            <a:off x="6717395" y="1381125"/>
            <a:ext cx="2571748" cy="2819400"/>
          </a:xfrm>
          <a:prstGeom prst="flowChartOnlineStorage">
            <a:avLst/>
          </a:prstGeom>
          <a:effectLst/>
        </p:spPr>
      </p:pic>
      <p:sp>
        <p:nvSpPr>
          <p:cNvPr id="9" name="Rectangle 8">
            <a:extLst>
              <a:ext uri="{FF2B5EF4-FFF2-40B4-BE49-F238E27FC236}">
                <a16:creationId xmlns:a16="http://schemas.microsoft.com/office/drawing/2014/main" id="{3F71E8EB-AC6D-2A1E-0091-C875E832B2EC}"/>
              </a:ext>
            </a:extLst>
          </p:cNvPr>
          <p:cNvSpPr/>
          <p:nvPr/>
        </p:nvSpPr>
        <p:spPr bwMode="auto">
          <a:xfrm>
            <a:off x="2031093" y="3999334"/>
            <a:ext cx="3848100" cy="604416"/>
          </a:xfrm>
          <a:prstGeom prst="rect">
            <a:avLst/>
          </a:prstGeom>
          <a:noFill/>
          <a:ln>
            <a:noFill/>
          </a:ln>
        </p:spPr>
        <p:txBody>
          <a:bodyPr wrap="square" lIns="50800" tIns="50800" rIns="50800" bIns="50800" rtlCol="0" anchor="ctr">
            <a:noAutofit/>
          </a:bodyPr>
          <a:lstStyle/>
          <a:p>
            <a:pPr algn="ctr" defTabSz="1825638" eaLnBrk="1" fontAlgn="auto" hangingPunct="1">
              <a:spcBef>
                <a:spcPts val="0"/>
              </a:spcBef>
              <a:spcAft>
                <a:spcPts val="0"/>
              </a:spcAft>
            </a:pPr>
            <a:r>
              <a:rPr lang="en-GB" sz="2800" b="1" kern="0">
                <a:solidFill>
                  <a:schemeClr val="accent2">
                    <a:lumMod val="75000"/>
                  </a:schemeClr>
                </a:solidFill>
              </a:rPr>
              <a:t>Personal relevance</a:t>
            </a:r>
          </a:p>
        </p:txBody>
      </p:sp>
      <p:sp>
        <p:nvSpPr>
          <p:cNvPr id="10" name="Rectangle 9">
            <a:extLst>
              <a:ext uri="{FF2B5EF4-FFF2-40B4-BE49-F238E27FC236}">
                <a16:creationId xmlns:a16="http://schemas.microsoft.com/office/drawing/2014/main" id="{6D4A191E-E86C-FBCD-DB62-091D398D6BB9}"/>
              </a:ext>
            </a:extLst>
          </p:cNvPr>
          <p:cNvSpPr/>
          <p:nvPr/>
        </p:nvSpPr>
        <p:spPr bwMode="auto">
          <a:xfrm>
            <a:off x="6399893" y="3999334"/>
            <a:ext cx="3848100" cy="604416"/>
          </a:xfrm>
          <a:prstGeom prst="rect">
            <a:avLst/>
          </a:prstGeom>
          <a:noFill/>
          <a:ln>
            <a:noFill/>
          </a:ln>
        </p:spPr>
        <p:txBody>
          <a:bodyPr wrap="square" lIns="50800" tIns="50800" rIns="50800" bIns="50800" rtlCol="0" anchor="ctr">
            <a:noAutofit/>
          </a:bodyPr>
          <a:lstStyle/>
          <a:p>
            <a:pPr algn="ctr" defTabSz="1825638" eaLnBrk="1" fontAlgn="auto" hangingPunct="1">
              <a:spcBef>
                <a:spcPts val="0"/>
              </a:spcBef>
              <a:spcAft>
                <a:spcPts val="0"/>
              </a:spcAft>
            </a:pPr>
            <a:r>
              <a:rPr lang="en-GB" sz="2800" b="1" kern="0">
                <a:solidFill>
                  <a:schemeClr val="accent2">
                    <a:lumMod val="75000"/>
                  </a:schemeClr>
                </a:solidFill>
              </a:rPr>
              <a:t>Long-term memorability </a:t>
            </a:r>
          </a:p>
        </p:txBody>
      </p:sp>
      <p:pic>
        <p:nvPicPr>
          <p:cNvPr id="11" name="Graphic 10" descr="Target Audience outline">
            <a:extLst>
              <a:ext uri="{FF2B5EF4-FFF2-40B4-BE49-F238E27FC236}">
                <a16:creationId xmlns:a16="http://schemas.microsoft.com/office/drawing/2014/main" id="{7869B27B-0399-1151-C99D-83B4B80E43CD}"/>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15272" r="-30151"/>
          <a:stretch/>
        </p:blipFill>
        <p:spPr>
          <a:xfrm flipH="1">
            <a:off x="1523091" y="1493145"/>
            <a:ext cx="3848099" cy="2646159"/>
          </a:xfrm>
          <a:prstGeom prst="chevron">
            <a:avLst/>
          </a:prstGeom>
          <a:effectLst/>
        </p:spPr>
      </p:pic>
      <p:sp>
        <p:nvSpPr>
          <p:cNvPr id="12" name="Rectangle 11">
            <a:extLst>
              <a:ext uri="{FF2B5EF4-FFF2-40B4-BE49-F238E27FC236}">
                <a16:creationId xmlns:a16="http://schemas.microsoft.com/office/drawing/2014/main" id="{FA1271B7-9E54-03D7-BCB3-286FC63AF9FB}"/>
              </a:ext>
            </a:extLst>
          </p:cNvPr>
          <p:cNvSpPr/>
          <p:nvPr/>
        </p:nvSpPr>
        <p:spPr bwMode="auto">
          <a:xfrm>
            <a:off x="4158347" y="2079625"/>
            <a:ext cx="1663700" cy="1422400"/>
          </a:xfrm>
          <a:prstGeom prst="rect">
            <a:avLst/>
          </a:prstGeom>
          <a:noFill/>
          <a:ln>
            <a:noFill/>
          </a:ln>
        </p:spPr>
        <p:txBody>
          <a:bodyPr wrap="square" lIns="50800" tIns="50800" rIns="50800" bIns="50800" rtlCol="0" anchor="ctr">
            <a:noAutofit/>
          </a:bodyPr>
          <a:lstStyle/>
          <a:p>
            <a:pPr algn="l" defTabSz="1825638" eaLnBrk="1" fontAlgn="auto" hangingPunct="1">
              <a:spcBef>
                <a:spcPts val="0"/>
              </a:spcBef>
              <a:spcAft>
                <a:spcPts val="0"/>
              </a:spcAft>
            </a:pPr>
            <a:r>
              <a:rPr lang="en-GB" sz="4400" b="1" kern="0">
                <a:solidFill>
                  <a:schemeClr val="accent2">
                    <a:lumMod val="75000"/>
                  </a:schemeClr>
                </a:solidFill>
              </a:rPr>
              <a:t>+15%</a:t>
            </a:r>
          </a:p>
        </p:txBody>
      </p:sp>
      <p:sp>
        <p:nvSpPr>
          <p:cNvPr id="13" name="Rectangle 12">
            <a:extLst>
              <a:ext uri="{FF2B5EF4-FFF2-40B4-BE49-F238E27FC236}">
                <a16:creationId xmlns:a16="http://schemas.microsoft.com/office/drawing/2014/main" id="{7345D8BE-432A-821F-E0E3-0C50D509A8CB}"/>
              </a:ext>
            </a:extLst>
          </p:cNvPr>
          <p:cNvSpPr/>
          <p:nvPr/>
        </p:nvSpPr>
        <p:spPr bwMode="auto">
          <a:xfrm>
            <a:off x="8603343" y="2105025"/>
            <a:ext cx="1663700" cy="1422400"/>
          </a:xfrm>
          <a:prstGeom prst="rect">
            <a:avLst/>
          </a:prstGeom>
          <a:noFill/>
          <a:ln>
            <a:noFill/>
          </a:ln>
        </p:spPr>
        <p:txBody>
          <a:bodyPr wrap="square" lIns="50800" tIns="50800" rIns="50800" bIns="50800" rtlCol="0" anchor="ctr">
            <a:noAutofit/>
          </a:bodyPr>
          <a:lstStyle/>
          <a:p>
            <a:pPr algn="l" defTabSz="1825638" eaLnBrk="1" fontAlgn="auto" hangingPunct="1">
              <a:spcBef>
                <a:spcPts val="0"/>
              </a:spcBef>
              <a:spcAft>
                <a:spcPts val="0"/>
              </a:spcAft>
            </a:pPr>
            <a:r>
              <a:rPr lang="en-GB" sz="4400" b="1" kern="0">
                <a:solidFill>
                  <a:schemeClr val="accent2">
                    <a:lumMod val="75000"/>
                  </a:schemeClr>
                </a:solidFill>
              </a:rPr>
              <a:t>+24%</a:t>
            </a:r>
          </a:p>
        </p:txBody>
      </p:sp>
    </p:spTree>
    <p:extLst>
      <p:ext uri="{BB962C8B-B14F-4D97-AF65-F5344CB8AC3E}">
        <p14:creationId xmlns:p14="http://schemas.microsoft.com/office/powerpoint/2010/main" val="34813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A02BEF-AE76-C0BC-75F7-6919B6AFF1F2}"/>
              </a:ext>
            </a:extLst>
          </p:cNvPr>
          <p:cNvSpPr>
            <a:spLocks noGrp="1"/>
          </p:cNvSpPr>
          <p:nvPr>
            <p:ph type="title"/>
          </p:nvPr>
        </p:nvSpPr>
        <p:spPr/>
        <p:txBody>
          <a:bodyPr/>
          <a:lstStyle/>
          <a:p>
            <a:r>
              <a:rPr lang="en-US"/>
              <a:t>However, children can be polarising</a:t>
            </a:r>
          </a:p>
        </p:txBody>
      </p:sp>
      <p:sp>
        <p:nvSpPr>
          <p:cNvPr id="6" name="Text Placeholder 5">
            <a:extLst>
              <a:ext uri="{FF2B5EF4-FFF2-40B4-BE49-F238E27FC236}">
                <a16:creationId xmlns:a16="http://schemas.microsoft.com/office/drawing/2014/main" id="{6EFF2263-C2B1-DD13-7527-1B5D20A9A87B}"/>
              </a:ext>
            </a:extLst>
          </p:cNvPr>
          <p:cNvSpPr>
            <a:spLocks noGrp="1"/>
          </p:cNvSpPr>
          <p:nvPr>
            <p:ph type="body" sz="quarter" idx="15"/>
          </p:nvPr>
        </p:nvSpPr>
        <p:spPr/>
        <p:txBody>
          <a:bodyPr/>
          <a:lstStyle/>
          <a:p>
            <a:r>
              <a:rPr lang="en-GB" sz="1000"/>
              <a:t>Source:  Creative Drivers of Effectiveness, 2023, Neuro-Insight/Thinkbox</a:t>
            </a:r>
          </a:p>
          <a:p>
            <a:endParaRPr lang="en-GB"/>
          </a:p>
        </p:txBody>
      </p:sp>
      <p:graphicFrame>
        <p:nvGraphicFramePr>
          <p:cNvPr id="2" name="Chart 1">
            <a:extLst>
              <a:ext uri="{FF2B5EF4-FFF2-40B4-BE49-F238E27FC236}">
                <a16:creationId xmlns:a16="http://schemas.microsoft.com/office/drawing/2014/main" id="{BCF03E05-48D2-F8EE-C712-1B89B80D9972}"/>
              </a:ext>
            </a:extLst>
          </p:cNvPr>
          <p:cNvGraphicFramePr/>
          <p:nvPr/>
        </p:nvGraphicFramePr>
        <p:xfrm>
          <a:off x="1088571" y="1188085"/>
          <a:ext cx="9827906" cy="39410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11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erson holding a cup&#10;&#10;Description automatically generated with medium confidence">
            <a:extLst>
              <a:ext uri="{FF2B5EF4-FFF2-40B4-BE49-F238E27FC236}">
                <a16:creationId xmlns:a16="http://schemas.microsoft.com/office/drawing/2014/main" id="{5A7C8957-2EA6-74BE-984D-C1E4DAFE4848}"/>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sp>
        <p:nvSpPr>
          <p:cNvPr id="13" name="Rectangle 12">
            <a:extLst>
              <a:ext uri="{FF2B5EF4-FFF2-40B4-BE49-F238E27FC236}">
                <a16:creationId xmlns:a16="http://schemas.microsoft.com/office/drawing/2014/main" id="{D68371A0-A968-81E9-0B93-F5A991DE21F1}"/>
              </a:ext>
            </a:extLst>
          </p:cNvPr>
          <p:cNvSpPr/>
          <p:nvPr/>
        </p:nvSpPr>
        <p:spPr>
          <a:xfrm flipH="1">
            <a:off x="-7" y="0"/>
            <a:ext cx="12192006" cy="5468815"/>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itle 5">
            <a:extLst>
              <a:ext uri="{FF2B5EF4-FFF2-40B4-BE49-F238E27FC236}">
                <a16:creationId xmlns:a16="http://schemas.microsoft.com/office/drawing/2014/main" id="{4FD33DD0-A7ED-6BD7-291F-61B179A2F6B9}"/>
              </a:ext>
            </a:extLst>
          </p:cNvPr>
          <p:cNvSpPr>
            <a:spLocks noGrp="1"/>
          </p:cNvSpPr>
          <p:nvPr>
            <p:ph type="ctrTitle"/>
          </p:nvPr>
        </p:nvSpPr>
        <p:spPr>
          <a:xfrm>
            <a:off x="404742" y="649639"/>
            <a:ext cx="5298141" cy="2412000"/>
          </a:xfrm>
        </p:spPr>
        <p:txBody>
          <a:bodyPr/>
          <a:lstStyle/>
          <a:p>
            <a:r>
              <a:rPr lang="en-US" dirty="0"/>
              <a:t>3. </a:t>
            </a:r>
            <a:r>
              <a:rPr lang="en-US" dirty="0" err="1"/>
              <a:t>Utilise</a:t>
            </a:r>
            <a:r>
              <a:rPr lang="en-US" dirty="0"/>
              <a:t> your brand assets </a:t>
            </a:r>
          </a:p>
        </p:txBody>
      </p:sp>
      <p:pic>
        <p:nvPicPr>
          <p:cNvPr id="2" name="Picture 1">
            <a:extLst>
              <a:ext uri="{FF2B5EF4-FFF2-40B4-BE49-F238E27FC236}">
                <a16:creationId xmlns:a16="http://schemas.microsoft.com/office/drawing/2014/main" id="{8038BF4D-D002-A541-EDA8-FD9A02EDCC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1068" y="6032501"/>
            <a:ext cx="1286948" cy="465032"/>
          </a:xfrm>
          <a:prstGeom prst="rect">
            <a:avLst/>
          </a:prstGeom>
        </p:spPr>
      </p:pic>
      <p:sp>
        <p:nvSpPr>
          <p:cNvPr id="12" name="Text Placeholder 5">
            <a:extLst>
              <a:ext uri="{FF2B5EF4-FFF2-40B4-BE49-F238E27FC236}">
                <a16:creationId xmlns:a16="http://schemas.microsoft.com/office/drawing/2014/main" id="{85317CFD-3352-3339-4FA3-0AC97A95D384}"/>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Kayak, “Go See For Yourself”</a:t>
            </a:r>
          </a:p>
        </p:txBody>
      </p:sp>
    </p:spTree>
    <p:extLst>
      <p:ext uri="{BB962C8B-B14F-4D97-AF65-F5344CB8AC3E}">
        <p14:creationId xmlns:p14="http://schemas.microsoft.com/office/powerpoint/2010/main" val="156818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A02BEF-AE76-C0BC-75F7-6919B6AFF1F2}"/>
              </a:ext>
            </a:extLst>
          </p:cNvPr>
          <p:cNvSpPr>
            <a:spLocks noGrp="1"/>
          </p:cNvSpPr>
          <p:nvPr>
            <p:ph type="title"/>
          </p:nvPr>
        </p:nvSpPr>
        <p:spPr/>
        <p:txBody>
          <a:bodyPr/>
          <a:lstStyle/>
          <a:p>
            <a:r>
              <a:rPr lang="en-US"/>
              <a:t>Integrating brand </a:t>
            </a:r>
            <a:r>
              <a:rPr lang="en-US" err="1"/>
              <a:t>colours</a:t>
            </a:r>
            <a:r>
              <a:rPr lang="en-US"/>
              <a:t> is subtle but effective</a:t>
            </a:r>
          </a:p>
        </p:txBody>
      </p:sp>
      <p:sp>
        <p:nvSpPr>
          <p:cNvPr id="6" name="Text Placeholder 5">
            <a:extLst>
              <a:ext uri="{FF2B5EF4-FFF2-40B4-BE49-F238E27FC236}">
                <a16:creationId xmlns:a16="http://schemas.microsoft.com/office/drawing/2014/main" id="{6EFF2263-C2B1-DD13-7527-1B5D20A9A87B}"/>
              </a:ext>
            </a:extLst>
          </p:cNvPr>
          <p:cNvSpPr>
            <a:spLocks noGrp="1"/>
          </p:cNvSpPr>
          <p:nvPr>
            <p:ph type="body" sz="quarter" idx="15"/>
          </p:nvPr>
        </p:nvSpPr>
        <p:spPr/>
        <p:txBody>
          <a:bodyPr/>
          <a:lstStyle/>
          <a:p>
            <a:r>
              <a:rPr lang="en-GB" sz="1000"/>
              <a:t>Source:  Creative Drivers of Effectiveness, 2023, Neuro-Insight/Thinkbox</a:t>
            </a:r>
          </a:p>
          <a:p>
            <a:endParaRPr lang="en-GB"/>
          </a:p>
        </p:txBody>
      </p:sp>
      <p:sp>
        <p:nvSpPr>
          <p:cNvPr id="9" name="Rectangle 8">
            <a:extLst>
              <a:ext uri="{FF2B5EF4-FFF2-40B4-BE49-F238E27FC236}">
                <a16:creationId xmlns:a16="http://schemas.microsoft.com/office/drawing/2014/main" id="{2340AC2B-7ED1-6A94-DFEE-F48E18F19453}"/>
              </a:ext>
            </a:extLst>
          </p:cNvPr>
          <p:cNvSpPr/>
          <p:nvPr/>
        </p:nvSpPr>
        <p:spPr bwMode="auto">
          <a:xfrm>
            <a:off x="4168775" y="3926309"/>
            <a:ext cx="3848100" cy="604416"/>
          </a:xfrm>
          <a:prstGeom prst="rect">
            <a:avLst/>
          </a:prstGeom>
          <a:noFill/>
          <a:ln>
            <a:noFill/>
          </a:ln>
        </p:spPr>
        <p:txBody>
          <a:bodyPr wrap="square" lIns="50800" tIns="50800" rIns="50800" bIns="50800" rtlCol="0" anchor="ctr">
            <a:noAutofit/>
          </a:bodyPr>
          <a:lstStyle/>
          <a:p>
            <a:pPr algn="ctr" defTabSz="1825638" eaLnBrk="1" fontAlgn="auto" hangingPunct="1">
              <a:spcBef>
                <a:spcPts val="0"/>
              </a:spcBef>
              <a:spcAft>
                <a:spcPts val="0"/>
              </a:spcAft>
            </a:pPr>
            <a:r>
              <a:rPr lang="en-GB" sz="2800" b="1" kern="0">
                <a:solidFill>
                  <a:schemeClr val="accent2">
                    <a:lumMod val="75000"/>
                  </a:schemeClr>
                </a:solidFill>
              </a:rPr>
              <a:t>Emotional Impact</a:t>
            </a:r>
          </a:p>
        </p:txBody>
      </p:sp>
      <p:sp>
        <p:nvSpPr>
          <p:cNvPr id="10" name="Rectangle 9">
            <a:extLst>
              <a:ext uri="{FF2B5EF4-FFF2-40B4-BE49-F238E27FC236}">
                <a16:creationId xmlns:a16="http://schemas.microsoft.com/office/drawing/2014/main" id="{27A49614-9183-DF95-9A7F-635A88461C82}"/>
              </a:ext>
            </a:extLst>
          </p:cNvPr>
          <p:cNvSpPr/>
          <p:nvPr/>
        </p:nvSpPr>
        <p:spPr bwMode="auto">
          <a:xfrm>
            <a:off x="6245229" y="2057400"/>
            <a:ext cx="1663700" cy="1422400"/>
          </a:xfrm>
          <a:prstGeom prst="rect">
            <a:avLst/>
          </a:prstGeom>
          <a:noFill/>
          <a:ln>
            <a:noFill/>
          </a:ln>
        </p:spPr>
        <p:txBody>
          <a:bodyPr wrap="square" lIns="50800" tIns="50800" rIns="50800" bIns="50800" rtlCol="0" anchor="ctr">
            <a:noAutofit/>
          </a:bodyPr>
          <a:lstStyle/>
          <a:p>
            <a:pPr algn="l" defTabSz="1825638" eaLnBrk="1" fontAlgn="auto" hangingPunct="1">
              <a:spcBef>
                <a:spcPts val="0"/>
              </a:spcBef>
              <a:spcAft>
                <a:spcPts val="0"/>
              </a:spcAft>
            </a:pPr>
            <a:r>
              <a:rPr lang="en-GB" sz="4400" b="1" kern="0">
                <a:solidFill>
                  <a:schemeClr val="accent2">
                    <a:lumMod val="75000"/>
                  </a:schemeClr>
                </a:solidFill>
              </a:rPr>
              <a:t>+9%</a:t>
            </a:r>
          </a:p>
        </p:txBody>
      </p:sp>
      <p:grpSp>
        <p:nvGrpSpPr>
          <p:cNvPr id="11" name="Group 10">
            <a:extLst>
              <a:ext uri="{FF2B5EF4-FFF2-40B4-BE49-F238E27FC236}">
                <a16:creationId xmlns:a16="http://schemas.microsoft.com/office/drawing/2014/main" id="{10DA3090-66AC-B848-56A5-147597727F59}"/>
              </a:ext>
            </a:extLst>
          </p:cNvPr>
          <p:cNvGrpSpPr/>
          <p:nvPr/>
        </p:nvGrpSpPr>
        <p:grpSpPr>
          <a:xfrm>
            <a:off x="4578353" y="1691105"/>
            <a:ext cx="1947575" cy="2235204"/>
            <a:chOff x="4578353" y="2006597"/>
            <a:chExt cx="1947575" cy="2235204"/>
          </a:xfrm>
          <a:effectLst/>
        </p:grpSpPr>
        <p:pic>
          <p:nvPicPr>
            <p:cNvPr id="12" name="Graphic 11" descr="Heart lock with solid fill">
              <a:extLst>
                <a:ext uri="{FF2B5EF4-FFF2-40B4-BE49-F238E27FC236}">
                  <a16:creationId xmlns:a16="http://schemas.microsoft.com/office/drawing/2014/main" id="{3B122285-A123-F7B0-2698-7122B5105014}"/>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12868"/>
            <a:stretch/>
          </p:blipFill>
          <p:spPr>
            <a:xfrm>
              <a:off x="4578353" y="2006597"/>
              <a:ext cx="1947575" cy="2235204"/>
            </a:xfrm>
            <a:prstGeom prst="flowChartOnlineStorage">
              <a:avLst/>
            </a:prstGeom>
            <a:effectLst/>
          </p:spPr>
        </p:pic>
        <p:pic>
          <p:nvPicPr>
            <p:cNvPr id="13" name="Graphic 12" descr="Old Key with solid fill">
              <a:extLst>
                <a:ext uri="{FF2B5EF4-FFF2-40B4-BE49-F238E27FC236}">
                  <a16:creationId xmlns:a16="http://schemas.microsoft.com/office/drawing/2014/main" id="{2028E136-3F8B-2B8E-6FDF-F43C97E4379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848169" flipH="1">
              <a:off x="4862927" y="3284169"/>
              <a:ext cx="859318" cy="859318"/>
            </a:xfrm>
            <a:prstGeom prst="rect">
              <a:avLst/>
            </a:prstGeom>
            <a:effectLst/>
          </p:spPr>
        </p:pic>
      </p:grpSp>
      <p:pic>
        <p:nvPicPr>
          <p:cNvPr id="14" name="Picture 13">
            <a:extLst>
              <a:ext uri="{FF2B5EF4-FFF2-40B4-BE49-F238E27FC236}">
                <a16:creationId xmlns:a16="http://schemas.microsoft.com/office/drawing/2014/main" id="{91966716-31B2-AAE4-DD3B-B57462FF1CC5}"/>
              </a:ext>
            </a:extLst>
          </p:cNvPr>
          <p:cNvPicPr>
            <a:picLocks noChangeAspect="1"/>
          </p:cNvPicPr>
          <p:nvPr/>
        </p:nvPicPr>
        <p:blipFill>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726976" y="1806481"/>
            <a:ext cx="2837757" cy="2483038"/>
          </a:xfrm>
          <a:prstGeom prst="round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78EF5B79-87F4-4B4E-1FC6-D6CE1310E57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627267" y="1813835"/>
            <a:ext cx="2820948" cy="2468330"/>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255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screenshot, indoor&#10;&#10;Description automatically generated">
            <a:extLst>
              <a:ext uri="{FF2B5EF4-FFF2-40B4-BE49-F238E27FC236}">
                <a16:creationId xmlns:a16="http://schemas.microsoft.com/office/drawing/2014/main" id="{3F816E06-6C8C-E5C3-83CB-ABB12B36F036}"/>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sp>
        <p:nvSpPr>
          <p:cNvPr id="9" name="Rectangle 8">
            <a:extLst>
              <a:ext uri="{FF2B5EF4-FFF2-40B4-BE49-F238E27FC236}">
                <a16:creationId xmlns:a16="http://schemas.microsoft.com/office/drawing/2014/main" id="{AF226973-8863-3BF0-9D6B-F53F6F0F2FD1}"/>
              </a:ext>
            </a:extLst>
          </p:cNvPr>
          <p:cNvSpPr/>
          <p:nvPr/>
        </p:nvSpPr>
        <p:spPr>
          <a:xfrm flipH="1">
            <a:off x="-7" y="0"/>
            <a:ext cx="12192006" cy="5468815"/>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itle 5">
            <a:extLst>
              <a:ext uri="{FF2B5EF4-FFF2-40B4-BE49-F238E27FC236}">
                <a16:creationId xmlns:a16="http://schemas.microsoft.com/office/drawing/2014/main" id="{4FD33DD0-A7ED-6BD7-291F-61B179A2F6B9}"/>
              </a:ext>
            </a:extLst>
          </p:cNvPr>
          <p:cNvSpPr>
            <a:spLocks noGrp="1"/>
          </p:cNvSpPr>
          <p:nvPr>
            <p:ph type="ctrTitle"/>
          </p:nvPr>
        </p:nvSpPr>
        <p:spPr>
          <a:xfrm>
            <a:off x="371289" y="560430"/>
            <a:ext cx="4858634" cy="2412000"/>
          </a:xfrm>
        </p:spPr>
        <p:txBody>
          <a:bodyPr/>
          <a:lstStyle/>
          <a:p>
            <a:r>
              <a:rPr lang="en-US" dirty="0"/>
              <a:t>4. Give audio a clear role</a:t>
            </a:r>
          </a:p>
        </p:txBody>
      </p:sp>
      <p:pic>
        <p:nvPicPr>
          <p:cNvPr id="2" name="Picture 1">
            <a:extLst>
              <a:ext uri="{FF2B5EF4-FFF2-40B4-BE49-F238E27FC236}">
                <a16:creationId xmlns:a16="http://schemas.microsoft.com/office/drawing/2014/main" id="{8038BF4D-D002-A541-EDA8-FD9A02EDCC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1068" y="6032501"/>
            <a:ext cx="1286948" cy="465032"/>
          </a:xfrm>
          <a:prstGeom prst="rect">
            <a:avLst/>
          </a:prstGeom>
        </p:spPr>
      </p:pic>
      <p:sp>
        <p:nvSpPr>
          <p:cNvPr id="5" name="Text Placeholder 5">
            <a:extLst>
              <a:ext uri="{FF2B5EF4-FFF2-40B4-BE49-F238E27FC236}">
                <a16:creationId xmlns:a16="http://schemas.microsoft.com/office/drawing/2014/main" id="{5EAC0837-330A-3158-1EF1-3C4E0528A0FE}"/>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DFS, “Everyone's Got A Thing”</a:t>
            </a:r>
          </a:p>
        </p:txBody>
      </p:sp>
    </p:spTree>
    <p:extLst>
      <p:ext uri="{BB962C8B-B14F-4D97-AF65-F5344CB8AC3E}">
        <p14:creationId xmlns:p14="http://schemas.microsoft.com/office/powerpoint/2010/main" val="1212481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6F53C533-EFDD-B909-1865-D2326EC6B80C}"/>
              </a:ext>
            </a:extLst>
          </p:cNvPr>
          <p:cNvGraphicFramePr/>
          <p:nvPr/>
        </p:nvGraphicFramePr>
        <p:xfrm>
          <a:off x="1012371" y="1177471"/>
          <a:ext cx="10279359" cy="38735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4">
            <a:extLst>
              <a:ext uri="{FF2B5EF4-FFF2-40B4-BE49-F238E27FC236}">
                <a16:creationId xmlns:a16="http://schemas.microsoft.com/office/drawing/2014/main" id="{3DA02BEF-AE76-C0BC-75F7-6919B6AFF1F2}"/>
              </a:ext>
            </a:extLst>
          </p:cNvPr>
          <p:cNvSpPr>
            <a:spLocks noGrp="1"/>
          </p:cNvSpPr>
          <p:nvPr>
            <p:ph type="title"/>
          </p:nvPr>
        </p:nvSpPr>
        <p:spPr/>
        <p:txBody>
          <a:bodyPr/>
          <a:lstStyle/>
          <a:p>
            <a:r>
              <a:rPr lang="en-US"/>
              <a:t>Use music to drive the action </a:t>
            </a:r>
          </a:p>
        </p:txBody>
      </p:sp>
      <p:sp>
        <p:nvSpPr>
          <p:cNvPr id="6" name="Text Placeholder 5">
            <a:extLst>
              <a:ext uri="{FF2B5EF4-FFF2-40B4-BE49-F238E27FC236}">
                <a16:creationId xmlns:a16="http://schemas.microsoft.com/office/drawing/2014/main" id="{6EFF2263-C2B1-DD13-7527-1B5D20A9A87B}"/>
              </a:ext>
            </a:extLst>
          </p:cNvPr>
          <p:cNvSpPr>
            <a:spLocks noGrp="1"/>
          </p:cNvSpPr>
          <p:nvPr>
            <p:ph type="body" sz="quarter" idx="15"/>
          </p:nvPr>
        </p:nvSpPr>
        <p:spPr/>
        <p:txBody>
          <a:bodyPr/>
          <a:lstStyle/>
          <a:p>
            <a:r>
              <a:rPr lang="en-GB" sz="1000"/>
              <a:t>Source:  Creative Drivers of Effectiveness, 2023, Neuro-Insight/Thinkbox</a:t>
            </a:r>
          </a:p>
          <a:p>
            <a:endParaRPr lang="en-GB"/>
          </a:p>
        </p:txBody>
      </p:sp>
    </p:spTree>
    <p:extLst>
      <p:ext uri="{BB962C8B-B14F-4D97-AF65-F5344CB8AC3E}">
        <p14:creationId xmlns:p14="http://schemas.microsoft.com/office/powerpoint/2010/main" val="355065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clock, watch, measuring instrument, wall&#10;&#10;Description automatically generated">
            <a:extLst>
              <a:ext uri="{FF2B5EF4-FFF2-40B4-BE49-F238E27FC236}">
                <a16:creationId xmlns:a16="http://schemas.microsoft.com/office/drawing/2014/main" id="{420D5C23-FDBD-9F61-5450-E0D92DA1BFDE}"/>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sp>
        <p:nvSpPr>
          <p:cNvPr id="9" name="Rectangle 8">
            <a:extLst>
              <a:ext uri="{FF2B5EF4-FFF2-40B4-BE49-F238E27FC236}">
                <a16:creationId xmlns:a16="http://schemas.microsoft.com/office/drawing/2014/main" id="{1A866A9B-F529-EDF2-1018-005183547412}"/>
              </a:ext>
            </a:extLst>
          </p:cNvPr>
          <p:cNvSpPr/>
          <p:nvPr/>
        </p:nvSpPr>
        <p:spPr>
          <a:xfrm flipH="1">
            <a:off x="-7" y="0"/>
            <a:ext cx="12192006" cy="5468815"/>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itle 5">
            <a:extLst>
              <a:ext uri="{FF2B5EF4-FFF2-40B4-BE49-F238E27FC236}">
                <a16:creationId xmlns:a16="http://schemas.microsoft.com/office/drawing/2014/main" id="{4FD33DD0-A7ED-6BD7-291F-61B179A2F6B9}"/>
              </a:ext>
            </a:extLst>
          </p:cNvPr>
          <p:cNvSpPr>
            <a:spLocks noGrp="1"/>
          </p:cNvSpPr>
          <p:nvPr>
            <p:ph type="ctrTitle"/>
          </p:nvPr>
        </p:nvSpPr>
        <p:spPr>
          <a:xfrm>
            <a:off x="304382" y="660791"/>
            <a:ext cx="4345678" cy="2412000"/>
          </a:xfrm>
        </p:spPr>
        <p:txBody>
          <a:bodyPr/>
          <a:lstStyle/>
          <a:p>
            <a:r>
              <a:rPr lang="en-US" dirty="0"/>
              <a:t>5. Impact is in the timing</a:t>
            </a:r>
          </a:p>
        </p:txBody>
      </p:sp>
      <p:pic>
        <p:nvPicPr>
          <p:cNvPr id="2" name="Picture 1">
            <a:extLst>
              <a:ext uri="{FF2B5EF4-FFF2-40B4-BE49-F238E27FC236}">
                <a16:creationId xmlns:a16="http://schemas.microsoft.com/office/drawing/2014/main" id="{8038BF4D-D002-A541-EDA8-FD9A02EDCC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1068" y="6032501"/>
            <a:ext cx="1286948" cy="465032"/>
          </a:xfrm>
          <a:prstGeom prst="rect">
            <a:avLst/>
          </a:prstGeom>
        </p:spPr>
      </p:pic>
      <p:sp>
        <p:nvSpPr>
          <p:cNvPr id="5" name="Text Placeholder 5">
            <a:extLst>
              <a:ext uri="{FF2B5EF4-FFF2-40B4-BE49-F238E27FC236}">
                <a16:creationId xmlns:a16="http://schemas.microsoft.com/office/drawing/2014/main" id="{FE76AC73-9268-6B28-4676-5E4BB15EBB87}"/>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Cornish Orchards, “Squash”</a:t>
            </a:r>
          </a:p>
        </p:txBody>
      </p:sp>
    </p:spTree>
    <p:extLst>
      <p:ext uri="{BB962C8B-B14F-4D97-AF65-F5344CB8AC3E}">
        <p14:creationId xmlns:p14="http://schemas.microsoft.com/office/powerpoint/2010/main" val="179192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A02BEF-AE76-C0BC-75F7-6919B6AFF1F2}"/>
              </a:ext>
            </a:extLst>
          </p:cNvPr>
          <p:cNvSpPr>
            <a:spLocks noGrp="1"/>
          </p:cNvSpPr>
          <p:nvPr>
            <p:ph type="title"/>
          </p:nvPr>
        </p:nvSpPr>
        <p:spPr/>
        <p:txBody>
          <a:bodyPr/>
          <a:lstStyle/>
          <a:p>
            <a:r>
              <a:rPr lang="en-US"/>
              <a:t>30 second ads deliver the greatest impact </a:t>
            </a:r>
          </a:p>
        </p:txBody>
      </p:sp>
      <p:sp>
        <p:nvSpPr>
          <p:cNvPr id="6" name="Text Placeholder 5">
            <a:extLst>
              <a:ext uri="{FF2B5EF4-FFF2-40B4-BE49-F238E27FC236}">
                <a16:creationId xmlns:a16="http://schemas.microsoft.com/office/drawing/2014/main" id="{6EFF2263-C2B1-DD13-7527-1B5D20A9A87B}"/>
              </a:ext>
            </a:extLst>
          </p:cNvPr>
          <p:cNvSpPr>
            <a:spLocks noGrp="1"/>
          </p:cNvSpPr>
          <p:nvPr>
            <p:ph type="body" sz="quarter" idx="15"/>
          </p:nvPr>
        </p:nvSpPr>
        <p:spPr/>
        <p:txBody>
          <a:bodyPr/>
          <a:lstStyle/>
          <a:p>
            <a:r>
              <a:rPr lang="en-GB" sz="1000" dirty="0"/>
              <a:t>Source: Creative Drivers of Effectiveness, 2023, Neuro-Insight/Thinkbox</a:t>
            </a:r>
          </a:p>
          <a:p>
            <a:endParaRPr lang="en-GB" dirty="0"/>
          </a:p>
        </p:txBody>
      </p:sp>
      <p:pic>
        <p:nvPicPr>
          <p:cNvPr id="7" name="Picture 6">
            <a:extLst>
              <a:ext uri="{FF2B5EF4-FFF2-40B4-BE49-F238E27FC236}">
                <a16:creationId xmlns:a16="http://schemas.microsoft.com/office/drawing/2014/main" id="{5CE1A8A5-18F1-5242-29F4-BE6E10FEA37D}"/>
              </a:ext>
            </a:extLst>
          </p:cNvPr>
          <p:cNvPicPr>
            <a:picLocks noChangeAspect="1"/>
          </p:cNvPicPr>
          <p:nvPr/>
        </p:nvPicPr>
        <p:blipFill>
          <a:blip r:embed="rId3"/>
          <a:stretch>
            <a:fillRect/>
          </a:stretch>
        </p:blipFill>
        <p:spPr>
          <a:xfrm>
            <a:off x="1572823" y="1117115"/>
            <a:ext cx="8938401" cy="4248000"/>
          </a:xfrm>
          <a:prstGeom prst="rect">
            <a:avLst/>
          </a:prstGeom>
        </p:spPr>
      </p:pic>
    </p:spTree>
    <p:extLst>
      <p:ext uri="{BB962C8B-B14F-4D97-AF65-F5344CB8AC3E}">
        <p14:creationId xmlns:p14="http://schemas.microsoft.com/office/powerpoint/2010/main" val="348685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AE16C-393F-BC0F-2AEE-C504D4F558C7}"/>
              </a:ext>
            </a:extLst>
          </p:cNvPr>
          <p:cNvSpPr>
            <a:spLocks noGrp="1"/>
          </p:cNvSpPr>
          <p:nvPr>
            <p:ph type="title"/>
          </p:nvPr>
        </p:nvSpPr>
        <p:spPr/>
        <p:txBody>
          <a:bodyPr>
            <a:normAutofit fontScale="90000"/>
          </a:bodyPr>
          <a:lstStyle/>
          <a:p>
            <a:r>
              <a:rPr lang="en-US"/>
              <a:t>Having final branding on screen for longer (3+ seconds) drives the strongest impact </a:t>
            </a:r>
            <a:br>
              <a:rPr lang="en-US"/>
            </a:br>
            <a:endParaRPr lang="en-GB" dirty="0"/>
          </a:p>
        </p:txBody>
      </p:sp>
      <p:sp>
        <p:nvSpPr>
          <p:cNvPr id="3" name="Text Placeholder 2">
            <a:extLst>
              <a:ext uri="{FF2B5EF4-FFF2-40B4-BE49-F238E27FC236}">
                <a16:creationId xmlns:a16="http://schemas.microsoft.com/office/drawing/2014/main" id="{6B2F558E-55C2-318F-5B1B-FA2E8A985EC8}"/>
              </a:ext>
            </a:extLst>
          </p:cNvPr>
          <p:cNvSpPr>
            <a:spLocks noGrp="1"/>
          </p:cNvSpPr>
          <p:nvPr>
            <p:ph type="body" sz="quarter" idx="15"/>
          </p:nvPr>
        </p:nvSpPr>
        <p:spPr/>
        <p:txBody>
          <a:bodyPr/>
          <a:lstStyle/>
          <a:p>
            <a:r>
              <a:rPr lang="en-GB" sz="1000"/>
              <a:t>Source:  Creative Drivers of Effectiveness, 2023, Neuro-Insight/Thinkbox</a:t>
            </a:r>
          </a:p>
          <a:p>
            <a:endParaRPr lang="en-GB"/>
          </a:p>
        </p:txBody>
      </p:sp>
      <p:sp>
        <p:nvSpPr>
          <p:cNvPr id="4" name="TextBox 3">
            <a:extLst>
              <a:ext uri="{FF2B5EF4-FFF2-40B4-BE49-F238E27FC236}">
                <a16:creationId xmlns:a16="http://schemas.microsoft.com/office/drawing/2014/main" id="{B604695D-ED31-30B1-897F-39F231534A99}"/>
              </a:ext>
            </a:extLst>
          </p:cNvPr>
          <p:cNvSpPr txBox="1"/>
          <p:nvPr/>
        </p:nvSpPr>
        <p:spPr>
          <a:xfrm>
            <a:off x="4246777" y="4864417"/>
            <a:ext cx="6096000" cy="338554"/>
          </a:xfrm>
          <a:prstGeom prst="rect">
            <a:avLst/>
          </a:prstGeom>
          <a:noFill/>
        </p:spPr>
        <p:txBody>
          <a:bodyPr wrap="square">
            <a:sp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lang="en-US" sz="1600">
                <a:solidFill>
                  <a:schemeClr val="bg2"/>
                </a:solidFill>
              </a:rPr>
              <a:t>This is due to conceptual closure…</a:t>
            </a:r>
          </a:p>
        </p:txBody>
      </p:sp>
      <p:sp>
        <p:nvSpPr>
          <p:cNvPr id="7" name="Rectangle 6">
            <a:extLst>
              <a:ext uri="{FF2B5EF4-FFF2-40B4-BE49-F238E27FC236}">
                <a16:creationId xmlns:a16="http://schemas.microsoft.com/office/drawing/2014/main" id="{788970C0-CFA9-0979-F4A3-83FDF0712C13}"/>
              </a:ext>
            </a:extLst>
          </p:cNvPr>
          <p:cNvSpPr/>
          <p:nvPr/>
        </p:nvSpPr>
        <p:spPr bwMode="auto">
          <a:xfrm>
            <a:off x="228039" y="3900017"/>
            <a:ext cx="3662848" cy="581236"/>
          </a:xfrm>
          <a:prstGeom prst="rect">
            <a:avLst/>
          </a:prstGeom>
          <a:noFill/>
          <a:ln>
            <a:noFill/>
          </a:ln>
        </p:spPr>
        <p:txBody>
          <a:bodyPr wrap="square" lIns="50800" tIns="50800" rIns="50800" bIns="50800" rtlCol="0" anchor="ctr">
            <a:noAutofit/>
          </a:bodyPr>
          <a:lstStyle/>
          <a:p>
            <a:pPr algn="ctr" defTabSz="1825638" eaLnBrk="1" fontAlgn="auto" hangingPunct="1">
              <a:spcBef>
                <a:spcPts val="0"/>
              </a:spcBef>
              <a:spcAft>
                <a:spcPts val="0"/>
              </a:spcAft>
            </a:pPr>
            <a:r>
              <a:rPr lang="en-GB" sz="2400" b="1" kern="0">
                <a:solidFill>
                  <a:schemeClr val="accent2">
                    <a:lumMod val="75000"/>
                  </a:schemeClr>
                </a:solidFill>
              </a:rPr>
              <a:t>Emotional Impact</a:t>
            </a:r>
          </a:p>
        </p:txBody>
      </p:sp>
      <p:sp>
        <p:nvSpPr>
          <p:cNvPr id="8" name="Rectangle 7">
            <a:extLst>
              <a:ext uri="{FF2B5EF4-FFF2-40B4-BE49-F238E27FC236}">
                <a16:creationId xmlns:a16="http://schemas.microsoft.com/office/drawing/2014/main" id="{810A40CB-8B79-90B2-FDA0-EAEC869C9F51}"/>
              </a:ext>
            </a:extLst>
          </p:cNvPr>
          <p:cNvSpPr/>
          <p:nvPr/>
        </p:nvSpPr>
        <p:spPr bwMode="auto">
          <a:xfrm>
            <a:off x="2347966" y="2111032"/>
            <a:ext cx="1583607" cy="1367849"/>
          </a:xfrm>
          <a:prstGeom prst="rect">
            <a:avLst/>
          </a:prstGeom>
          <a:noFill/>
          <a:ln>
            <a:noFill/>
          </a:ln>
        </p:spPr>
        <p:txBody>
          <a:bodyPr wrap="square" lIns="50800" tIns="50800" rIns="50800" bIns="50800" rtlCol="0" anchor="ctr">
            <a:noAutofit/>
          </a:bodyPr>
          <a:lstStyle/>
          <a:p>
            <a:pPr algn="l" defTabSz="1825638" eaLnBrk="1" fontAlgn="auto" hangingPunct="1">
              <a:spcBef>
                <a:spcPts val="0"/>
              </a:spcBef>
              <a:spcAft>
                <a:spcPts val="0"/>
              </a:spcAft>
            </a:pPr>
            <a:r>
              <a:rPr lang="en-GB" sz="4400" b="1" kern="0">
                <a:solidFill>
                  <a:schemeClr val="accent2">
                    <a:lumMod val="75000"/>
                  </a:schemeClr>
                </a:solidFill>
              </a:rPr>
              <a:t>+11%</a:t>
            </a:r>
          </a:p>
        </p:txBody>
      </p:sp>
      <p:grpSp>
        <p:nvGrpSpPr>
          <p:cNvPr id="9" name="Group 8">
            <a:extLst>
              <a:ext uri="{FF2B5EF4-FFF2-40B4-BE49-F238E27FC236}">
                <a16:creationId xmlns:a16="http://schemas.microsoft.com/office/drawing/2014/main" id="{1211169B-B0E1-3F8B-207B-026A9ADB8DC1}"/>
              </a:ext>
            </a:extLst>
          </p:cNvPr>
          <p:cNvGrpSpPr/>
          <p:nvPr/>
        </p:nvGrpSpPr>
        <p:grpSpPr>
          <a:xfrm>
            <a:off x="761336" y="1606890"/>
            <a:ext cx="1854568" cy="2149481"/>
            <a:chOff x="818855" y="2104238"/>
            <a:chExt cx="1854568" cy="2149481"/>
          </a:xfrm>
          <a:solidFill>
            <a:schemeClr val="bg2">
              <a:lumMod val="20000"/>
              <a:lumOff val="80000"/>
            </a:schemeClr>
          </a:solidFill>
          <a:effectLst/>
        </p:grpSpPr>
        <p:pic>
          <p:nvPicPr>
            <p:cNvPr id="10" name="Graphic 9" descr="Heart lock with solid fill">
              <a:extLst>
                <a:ext uri="{FF2B5EF4-FFF2-40B4-BE49-F238E27FC236}">
                  <a16:creationId xmlns:a16="http://schemas.microsoft.com/office/drawing/2014/main" id="{4159C8CE-E783-8FC0-3777-3CAE0AEB8145}"/>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r="12833"/>
            <a:stretch/>
          </p:blipFill>
          <p:spPr>
            <a:xfrm>
              <a:off x="818855" y="2104238"/>
              <a:ext cx="1854568" cy="2149481"/>
            </a:xfrm>
            <a:prstGeom prst="flowChartOnlineStorage">
              <a:avLst/>
            </a:prstGeom>
          </p:spPr>
        </p:pic>
        <p:pic>
          <p:nvPicPr>
            <p:cNvPr id="11" name="Graphic 10" descr="Old Key with solid fill">
              <a:extLst>
                <a:ext uri="{FF2B5EF4-FFF2-40B4-BE49-F238E27FC236}">
                  <a16:creationId xmlns:a16="http://schemas.microsoft.com/office/drawing/2014/main" id="{B02FDDF6-BB91-134B-E90E-ADC1A423F70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16848169" flipH="1">
              <a:off x="1085522" y="3337019"/>
              <a:ext cx="826362" cy="817949"/>
            </a:xfrm>
            <a:prstGeom prst="rect">
              <a:avLst/>
            </a:prstGeom>
          </p:spPr>
        </p:pic>
      </p:grpSp>
      <p:sp>
        <p:nvSpPr>
          <p:cNvPr id="14" name="Rectangle 13">
            <a:extLst>
              <a:ext uri="{FF2B5EF4-FFF2-40B4-BE49-F238E27FC236}">
                <a16:creationId xmlns:a16="http://schemas.microsoft.com/office/drawing/2014/main" id="{858E5B08-725A-AB89-48BB-81FA8D5ACF56}"/>
              </a:ext>
            </a:extLst>
          </p:cNvPr>
          <p:cNvSpPr/>
          <p:nvPr/>
        </p:nvSpPr>
        <p:spPr bwMode="auto">
          <a:xfrm>
            <a:off x="4103341" y="3900017"/>
            <a:ext cx="3662848" cy="581236"/>
          </a:xfrm>
          <a:prstGeom prst="rect">
            <a:avLst/>
          </a:prstGeom>
          <a:noFill/>
          <a:ln>
            <a:noFill/>
          </a:ln>
        </p:spPr>
        <p:txBody>
          <a:bodyPr wrap="square" lIns="50800" tIns="50800" rIns="50800" bIns="50800" rtlCol="0" anchor="ctr">
            <a:noAutofit/>
          </a:bodyPr>
          <a:lstStyle/>
          <a:p>
            <a:pPr algn="ctr" defTabSz="1825638" eaLnBrk="1" fontAlgn="auto" hangingPunct="1">
              <a:spcBef>
                <a:spcPts val="0"/>
              </a:spcBef>
              <a:spcAft>
                <a:spcPts val="0"/>
              </a:spcAft>
            </a:pPr>
            <a:r>
              <a:rPr lang="en-GB" sz="2400" b="1" kern="0">
                <a:solidFill>
                  <a:schemeClr val="accent2">
                    <a:lumMod val="75000"/>
                  </a:schemeClr>
                </a:solidFill>
              </a:rPr>
              <a:t>Personal relevance</a:t>
            </a:r>
          </a:p>
        </p:txBody>
      </p:sp>
      <p:pic>
        <p:nvPicPr>
          <p:cNvPr id="15" name="Graphic 14" descr="Target Audience outline">
            <a:extLst>
              <a:ext uri="{FF2B5EF4-FFF2-40B4-BE49-F238E27FC236}">
                <a16:creationId xmlns:a16="http://schemas.microsoft.com/office/drawing/2014/main" id="{3EC54433-E675-9222-DC05-3A22AF224DDE}"/>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8897" r="-25372"/>
          <a:stretch/>
        </p:blipFill>
        <p:spPr>
          <a:xfrm flipH="1">
            <a:off x="3890799" y="1606890"/>
            <a:ext cx="3185816" cy="2372689"/>
          </a:xfrm>
          <a:prstGeom prst="chevron">
            <a:avLst/>
          </a:prstGeom>
          <a:effectLst/>
        </p:spPr>
      </p:pic>
      <p:sp>
        <p:nvSpPr>
          <p:cNvPr id="16" name="Rectangle 15">
            <a:extLst>
              <a:ext uri="{FF2B5EF4-FFF2-40B4-BE49-F238E27FC236}">
                <a16:creationId xmlns:a16="http://schemas.microsoft.com/office/drawing/2014/main" id="{1B7CFDD9-E778-7E5B-5BEC-D466B5C22D4B}"/>
              </a:ext>
            </a:extLst>
          </p:cNvPr>
          <p:cNvSpPr/>
          <p:nvPr/>
        </p:nvSpPr>
        <p:spPr bwMode="auto">
          <a:xfrm>
            <a:off x="6058168" y="2111032"/>
            <a:ext cx="1583607" cy="1367849"/>
          </a:xfrm>
          <a:prstGeom prst="rect">
            <a:avLst/>
          </a:prstGeom>
          <a:noFill/>
          <a:ln>
            <a:noFill/>
          </a:ln>
        </p:spPr>
        <p:txBody>
          <a:bodyPr wrap="square" lIns="50800" tIns="50800" rIns="50800" bIns="50800" rtlCol="0" anchor="ctr">
            <a:noAutofit/>
          </a:bodyPr>
          <a:lstStyle/>
          <a:p>
            <a:pPr algn="l" defTabSz="1825638" eaLnBrk="1" fontAlgn="auto" hangingPunct="1">
              <a:spcBef>
                <a:spcPts val="0"/>
              </a:spcBef>
              <a:spcAft>
                <a:spcPts val="0"/>
              </a:spcAft>
            </a:pPr>
            <a:r>
              <a:rPr lang="en-GB" sz="4400" b="1" kern="0">
                <a:solidFill>
                  <a:schemeClr val="accent2">
                    <a:lumMod val="75000"/>
                  </a:schemeClr>
                </a:solidFill>
              </a:rPr>
              <a:t>+11%</a:t>
            </a:r>
          </a:p>
        </p:txBody>
      </p:sp>
      <p:sp>
        <p:nvSpPr>
          <p:cNvPr id="19" name="Rectangle 18">
            <a:extLst>
              <a:ext uri="{FF2B5EF4-FFF2-40B4-BE49-F238E27FC236}">
                <a16:creationId xmlns:a16="http://schemas.microsoft.com/office/drawing/2014/main" id="{C646A12A-EB5A-EC49-C1CC-AC291697D5F2}"/>
              </a:ext>
            </a:extLst>
          </p:cNvPr>
          <p:cNvSpPr/>
          <p:nvPr/>
        </p:nvSpPr>
        <p:spPr bwMode="auto">
          <a:xfrm>
            <a:off x="7978643" y="3900017"/>
            <a:ext cx="3662848" cy="581236"/>
          </a:xfrm>
          <a:prstGeom prst="rect">
            <a:avLst/>
          </a:prstGeom>
          <a:noFill/>
          <a:ln>
            <a:noFill/>
          </a:ln>
        </p:spPr>
        <p:txBody>
          <a:bodyPr wrap="square" lIns="50800" tIns="50800" rIns="50800" bIns="50800" rtlCol="0" anchor="ctr">
            <a:noAutofit/>
          </a:bodyPr>
          <a:lstStyle/>
          <a:p>
            <a:pPr algn="ctr" defTabSz="1825638" eaLnBrk="1" fontAlgn="auto" hangingPunct="1">
              <a:spcBef>
                <a:spcPts val="0"/>
              </a:spcBef>
              <a:spcAft>
                <a:spcPts val="0"/>
              </a:spcAft>
            </a:pPr>
            <a:r>
              <a:rPr lang="en-GB" sz="2400" b="1" kern="0">
                <a:solidFill>
                  <a:schemeClr val="accent2">
                    <a:lumMod val="75000"/>
                  </a:schemeClr>
                </a:solidFill>
              </a:rPr>
              <a:t>Long-term memorability </a:t>
            </a:r>
          </a:p>
        </p:txBody>
      </p:sp>
      <p:pic>
        <p:nvPicPr>
          <p:cNvPr id="20" name="Graphic 19" descr="Left Brain outline">
            <a:extLst>
              <a:ext uri="{FF2B5EF4-FFF2-40B4-BE49-F238E27FC236}">
                <a16:creationId xmlns:a16="http://schemas.microsoft.com/office/drawing/2014/main" id="{EE58F201-F652-C2E5-3C16-914C65E2FB2E}"/>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r="9119"/>
          <a:stretch/>
        </p:blipFill>
        <p:spPr>
          <a:xfrm>
            <a:off x="8351512" y="1594329"/>
            <a:ext cx="2144669" cy="2359850"/>
          </a:xfrm>
          <a:prstGeom prst="flowChartOnlineStorage">
            <a:avLst/>
          </a:prstGeom>
          <a:effectLst/>
        </p:spPr>
      </p:pic>
      <p:sp>
        <p:nvSpPr>
          <p:cNvPr id="21" name="Rectangle 20">
            <a:extLst>
              <a:ext uri="{FF2B5EF4-FFF2-40B4-BE49-F238E27FC236}">
                <a16:creationId xmlns:a16="http://schemas.microsoft.com/office/drawing/2014/main" id="{889CD283-62FF-C066-C3EF-09156D04899F}"/>
              </a:ext>
            </a:extLst>
          </p:cNvPr>
          <p:cNvSpPr/>
          <p:nvPr/>
        </p:nvSpPr>
        <p:spPr bwMode="auto">
          <a:xfrm>
            <a:off x="10022370" y="2111032"/>
            <a:ext cx="1583607" cy="1367849"/>
          </a:xfrm>
          <a:prstGeom prst="rect">
            <a:avLst/>
          </a:prstGeom>
          <a:noFill/>
          <a:ln>
            <a:noFill/>
          </a:ln>
        </p:spPr>
        <p:txBody>
          <a:bodyPr wrap="square" lIns="50800" tIns="50800" rIns="50800" bIns="50800" rtlCol="0" anchor="ctr">
            <a:noAutofit/>
          </a:bodyPr>
          <a:lstStyle/>
          <a:p>
            <a:pPr algn="l" defTabSz="1825638" eaLnBrk="1" fontAlgn="auto" hangingPunct="1">
              <a:spcBef>
                <a:spcPts val="0"/>
              </a:spcBef>
              <a:spcAft>
                <a:spcPts val="0"/>
              </a:spcAft>
            </a:pPr>
            <a:r>
              <a:rPr lang="en-GB" sz="4400" b="1" kern="0">
                <a:solidFill>
                  <a:schemeClr val="accent2">
                    <a:lumMod val="75000"/>
                  </a:schemeClr>
                </a:solidFill>
              </a:rPr>
              <a:t>+3%</a:t>
            </a:r>
          </a:p>
        </p:txBody>
      </p:sp>
    </p:spTree>
    <p:extLst>
      <p:ext uri="{BB962C8B-B14F-4D97-AF65-F5344CB8AC3E}">
        <p14:creationId xmlns:p14="http://schemas.microsoft.com/office/powerpoint/2010/main" val="132869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15B006-ACE5-C40B-3C97-562F32E0382F}"/>
              </a:ext>
            </a:extLst>
          </p:cNvPr>
          <p:cNvSpPr>
            <a:spLocks noGrp="1"/>
          </p:cNvSpPr>
          <p:nvPr>
            <p:ph type="title"/>
          </p:nvPr>
        </p:nvSpPr>
        <p:spPr>
          <a:xfrm>
            <a:off x="508386" y="1826731"/>
            <a:ext cx="3987414" cy="2094233"/>
          </a:xfrm>
        </p:spPr>
        <p:txBody>
          <a:bodyPr>
            <a:normAutofit/>
          </a:bodyPr>
          <a:lstStyle/>
          <a:p>
            <a:pPr algn="ctr"/>
            <a:r>
              <a:rPr lang="en-US" sz="6000" dirty="0"/>
              <a:t>90%</a:t>
            </a:r>
            <a:br>
              <a:rPr lang="en-US" sz="2400" dirty="0"/>
            </a:br>
            <a:r>
              <a:rPr lang="en-US" sz="2800" b="0" dirty="0"/>
              <a:t>OF ALL DECISIONS ARE MADE IN THE </a:t>
            </a:r>
            <a:r>
              <a:rPr lang="en-US" sz="2800" dirty="0"/>
              <a:t>SUBCONSCIOUS</a:t>
            </a:r>
            <a:endParaRPr lang="en-GB" sz="2400" dirty="0"/>
          </a:p>
        </p:txBody>
      </p:sp>
      <p:sp>
        <p:nvSpPr>
          <p:cNvPr id="7" name="Text Placeholder 6">
            <a:extLst>
              <a:ext uri="{FF2B5EF4-FFF2-40B4-BE49-F238E27FC236}">
                <a16:creationId xmlns:a16="http://schemas.microsoft.com/office/drawing/2014/main" id="{4129839C-E653-339A-7D87-3621F92A2656}"/>
              </a:ext>
            </a:extLst>
          </p:cNvPr>
          <p:cNvSpPr>
            <a:spLocks noGrp="1"/>
          </p:cNvSpPr>
          <p:nvPr>
            <p:ph type="body" sz="quarter" idx="15"/>
          </p:nvPr>
        </p:nvSpPr>
        <p:spPr/>
        <p:txBody>
          <a:bodyPr/>
          <a:lstStyle/>
          <a:p>
            <a:r>
              <a:rPr lang="en-GB"/>
              <a:t>Source:  Creative Drivers of Effectiveness, 2023, Neuro-Insight/Thinkbox</a:t>
            </a:r>
          </a:p>
          <a:p>
            <a:endParaRPr lang="en-GB"/>
          </a:p>
        </p:txBody>
      </p:sp>
      <p:pic>
        <p:nvPicPr>
          <p:cNvPr id="8" name="Picture 5">
            <a:extLst>
              <a:ext uri="{FF2B5EF4-FFF2-40B4-BE49-F238E27FC236}">
                <a16:creationId xmlns:a16="http://schemas.microsoft.com/office/drawing/2014/main" id="{F249A218-9954-E8E8-3921-607C1D513D8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95560" y="0"/>
            <a:ext cx="7196439" cy="5943600"/>
          </a:xfrm>
          <a:prstGeom prst="rect">
            <a:avLst/>
          </a:prstGeom>
        </p:spPr>
      </p:pic>
      <p:sp>
        <p:nvSpPr>
          <p:cNvPr id="9" name="TextBox 8">
            <a:extLst>
              <a:ext uri="{FF2B5EF4-FFF2-40B4-BE49-F238E27FC236}">
                <a16:creationId xmlns:a16="http://schemas.microsoft.com/office/drawing/2014/main" id="{62D20595-915F-CA62-64D9-2CB0AA19600C}"/>
              </a:ext>
            </a:extLst>
          </p:cNvPr>
          <p:cNvSpPr txBox="1"/>
          <p:nvPr/>
        </p:nvSpPr>
        <p:spPr>
          <a:xfrm>
            <a:off x="6969135" y="1535266"/>
            <a:ext cx="2939143" cy="1754326"/>
          </a:xfrm>
          <a:prstGeom prst="rect">
            <a:avLst/>
          </a:prstGeom>
          <a:gradFill flip="none" rotWithShape="1">
            <a:gsLst>
              <a:gs pos="0">
                <a:schemeClr val="bg1">
                  <a:alpha val="90000"/>
                </a:schemeClr>
              </a:gs>
              <a:gs pos="50000">
                <a:srgbClr val="E8E8E8">
                  <a:shade val="67500"/>
                  <a:satMod val="115000"/>
                  <a:alpha val="0"/>
                </a:srgbClr>
              </a:gs>
              <a:gs pos="100000">
                <a:srgbClr val="E8E8E8">
                  <a:shade val="100000"/>
                  <a:satMod val="115000"/>
                  <a:alpha val="0"/>
                </a:srgbClr>
              </a:gs>
            </a:gsLst>
            <a:path path="circle">
              <a:fillToRect l="50000" t="50000" r="50000" b="50000"/>
            </a:path>
            <a:tileRect/>
          </a:gra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E7E6E6">
                    <a:lumMod val="25000"/>
                  </a:srgbClr>
                </a:solidFill>
                <a:effectLst/>
                <a:uLnTx/>
                <a:uFillTx/>
                <a:latin typeface="Helvetica Light"/>
                <a:ea typeface="+mn-ea"/>
                <a:cs typeface="Segoe UI Light" panose="020B0502040204020203" pitchFamily="34" charset="0"/>
              </a:rPr>
              <a:t>“What lies behind us and what lies before us </a:t>
            </a:r>
            <a:r>
              <a:rPr kumimoji="0" lang="en-US" sz="1800" b="1" i="0" u="none" strike="noStrike" kern="1200" cap="none" spc="0" normalizeH="0" baseline="0" noProof="0">
                <a:ln>
                  <a:noFill/>
                </a:ln>
                <a:solidFill>
                  <a:srgbClr val="E7E6E6">
                    <a:lumMod val="25000"/>
                  </a:srgbClr>
                </a:solidFill>
                <a:effectLst/>
                <a:uLnTx/>
                <a:uFillTx/>
                <a:latin typeface="Helvetica Light"/>
                <a:ea typeface="Calibri" panose="020F0502020204030204"/>
                <a:cs typeface="Calibri" panose="020F0502020204030204"/>
              </a:rPr>
              <a:t>are tiny matters compared to what lies within us</a:t>
            </a:r>
            <a:r>
              <a:rPr kumimoji="0" lang="en-US" sz="1800" b="0" i="0" u="none" strike="noStrike" kern="1200" cap="none" spc="0" normalizeH="0" baseline="0" noProof="0">
                <a:ln>
                  <a:noFill/>
                </a:ln>
                <a:solidFill>
                  <a:srgbClr val="E7E6E6">
                    <a:lumMod val="25000"/>
                  </a:srgbClr>
                </a:solidFill>
                <a:effectLst/>
                <a:uLnTx/>
                <a:uFillTx/>
                <a:latin typeface="Helvetica Light"/>
                <a:ea typeface="Calibri" panose="020F0502020204030204"/>
                <a:cs typeface="Calibri" panose="020F0502020204030204"/>
              </a:rPr>
              <a:t>.”</a:t>
            </a:r>
            <a:br>
              <a:rPr kumimoji="0" lang="en-US" sz="1800" b="0" i="0" u="none" strike="noStrike" kern="1200" cap="none" spc="0" normalizeH="0" baseline="0" noProof="0">
                <a:ln>
                  <a:noFill/>
                </a:ln>
                <a:solidFill>
                  <a:srgbClr val="E7E6E6">
                    <a:lumMod val="25000"/>
                  </a:srgbClr>
                </a:solidFill>
                <a:effectLst/>
                <a:uLnTx/>
                <a:uFillTx/>
                <a:latin typeface="Helvetica Light"/>
                <a:ea typeface="Calibri" panose="020F0502020204030204"/>
                <a:cs typeface="Calibri" panose="020F0502020204030204"/>
              </a:rPr>
            </a:br>
            <a:r>
              <a:rPr kumimoji="0" lang="en-US" sz="1400" b="0" i="0" u="none" strike="noStrike" kern="1200" cap="none" spc="0" normalizeH="0" baseline="0" noProof="0">
                <a:ln>
                  <a:noFill/>
                </a:ln>
                <a:solidFill>
                  <a:srgbClr val="E7E6E6">
                    <a:lumMod val="25000"/>
                  </a:srgbClr>
                </a:solidFill>
                <a:effectLst/>
                <a:uLnTx/>
                <a:uFillTx/>
                <a:latin typeface="Helvetica Light"/>
                <a:ea typeface="Calibri" panose="020F0502020204030204"/>
                <a:cs typeface="Calibri" panose="020F0502020204030204"/>
              </a:rPr>
              <a:t>- Emerson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7E6E6">
                  <a:lumMod val="2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143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06803-DB76-0492-F70C-97014A5C882F}"/>
              </a:ext>
            </a:extLst>
          </p:cNvPr>
          <p:cNvSpPr>
            <a:spLocks noGrp="1"/>
          </p:cNvSpPr>
          <p:nvPr>
            <p:ph type="title"/>
          </p:nvPr>
        </p:nvSpPr>
        <p:spPr/>
        <p:txBody>
          <a:bodyPr/>
          <a:lstStyle/>
          <a:p>
            <a:r>
              <a:rPr lang="en-US"/>
              <a:t>Conceptual closure is a subconscious processing pause </a:t>
            </a:r>
            <a:br>
              <a:rPr lang="en-US"/>
            </a:br>
            <a:endParaRPr lang="en-GB"/>
          </a:p>
        </p:txBody>
      </p:sp>
      <p:sp>
        <p:nvSpPr>
          <p:cNvPr id="3" name="Text Placeholder 2">
            <a:extLst>
              <a:ext uri="{FF2B5EF4-FFF2-40B4-BE49-F238E27FC236}">
                <a16:creationId xmlns:a16="http://schemas.microsoft.com/office/drawing/2014/main" id="{30B00EA2-BF45-CFA6-8ACF-9C3FFD791E87}"/>
              </a:ext>
            </a:extLst>
          </p:cNvPr>
          <p:cNvSpPr>
            <a:spLocks noGrp="1"/>
          </p:cNvSpPr>
          <p:nvPr>
            <p:ph type="body" sz="quarter" idx="15"/>
          </p:nvPr>
        </p:nvSpPr>
        <p:spPr/>
        <p:txBody>
          <a:bodyPr/>
          <a:lstStyle/>
          <a:p>
            <a:r>
              <a:rPr lang="en-GB" sz="1000"/>
              <a:t>Source:  Creative Drivers of Effectiveness, 2023, Neuro-Insight/Thinkbox</a:t>
            </a:r>
          </a:p>
          <a:p>
            <a:endParaRPr lang="en-GB"/>
          </a:p>
        </p:txBody>
      </p:sp>
      <p:sp>
        <p:nvSpPr>
          <p:cNvPr id="11" name="Rectangle 10">
            <a:extLst>
              <a:ext uri="{FF2B5EF4-FFF2-40B4-BE49-F238E27FC236}">
                <a16:creationId xmlns:a16="http://schemas.microsoft.com/office/drawing/2014/main" id="{540D370E-4EAC-D0F0-1142-299B8EBA916D}"/>
              </a:ext>
            </a:extLst>
          </p:cNvPr>
          <p:cNvSpPr/>
          <p:nvPr/>
        </p:nvSpPr>
        <p:spPr bwMode="auto">
          <a:xfrm>
            <a:off x="647332" y="1381127"/>
            <a:ext cx="8140700" cy="625044"/>
          </a:xfrm>
          <a:prstGeom prst="rect">
            <a:avLst/>
          </a:prstGeom>
          <a:solidFill>
            <a:srgbClr val="D6FEE6"/>
          </a:solidFill>
          <a:ln>
            <a:noFill/>
          </a:ln>
          <a:effectLst/>
        </p:spPr>
        <p:txBody>
          <a:bodyPr wrap="square" lIns="50800" tIns="50800" rIns="50800" bIns="50800" rtlCol="0" anchor="ctr">
            <a:noAutofit/>
          </a:bodyPr>
          <a:lstStyle/>
          <a:p>
            <a:pPr algn="ctr" defTabSz="1825638" eaLnBrk="1" fontAlgn="auto" hangingPunct="1">
              <a:spcBef>
                <a:spcPts val="0"/>
              </a:spcBef>
              <a:spcAft>
                <a:spcPts val="0"/>
              </a:spcAft>
            </a:pPr>
            <a:r>
              <a:rPr lang="en-GB" kern="0">
                <a:solidFill>
                  <a:srgbClr val="808080">
                    <a:lumMod val="75000"/>
                  </a:srgbClr>
                </a:solidFill>
              </a:rPr>
              <a:t>Narrative development</a:t>
            </a:r>
          </a:p>
        </p:txBody>
      </p:sp>
      <p:sp>
        <p:nvSpPr>
          <p:cNvPr id="12" name="Rectangle 11">
            <a:extLst>
              <a:ext uri="{FF2B5EF4-FFF2-40B4-BE49-F238E27FC236}">
                <a16:creationId xmlns:a16="http://schemas.microsoft.com/office/drawing/2014/main" id="{1EA00A17-D1AC-D76A-6594-3C91D4300FC4}"/>
              </a:ext>
            </a:extLst>
          </p:cNvPr>
          <p:cNvSpPr/>
          <p:nvPr/>
        </p:nvSpPr>
        <p:spPr bwMode="auto">
          <a:xfrm>
            <a:off x="8876932" y="1381126"/>
            <a:ext cx="1231900" cy="625045"/>
          </a:xfrm>
          <a:prstGeom prst="rect">
            <a:avLst/>
          </a:prstGeom>
          <a:solidFill>
            <a:srgbClr val="D6FEE6"/>
          </a:solidFill>
          <a:ln>
            <a:noFill/>
          </a:ln>
          <a:effectLst/>
        </p:spPr>
        <p:txBody>
          <a:bodyPr wrap="square" lIns="50800" tIns="50800" rIns="50800" bIns="50800" rtlCol="0" anchor="ctr">
            <a:noAutofit/>
          </a:bodyPr>
          <a:lstStyle/>
          <a:p>
            <a:pPr algn="ctr" defTabSz="1825638" eaLnBrk="1" fontAlgn="auto" hangingPunct="1">
              <a:spcBef>
                <a:spcPts val="0"/>
              </a:spcBef>
              <a:spcAft>
                <a:spcPts val="0"/>
              </a:spcAft>
            </a:pPr>
            <a:r>
              <a:rPr lang="en-GB" kern="0">
                <a:solidFill>
                  <a:srgbClr val="808080">
                    <a:lumMod val="75000"/>
                  </a:srgbClr>
                </a:solidFill>
              </a:rPr>
              <a:t>Narrative end</a:t>
            </a:r>
          </a:p>
        </p:txBody>
      </p:sp>
      <p:sp>
        <p:nvSpPr>
          <p:cNvPr id="13" name="Rectangle 12">
            <a:extLst>
              <a:ext uri="{FF2B5EF4-FFF2-40B4-BE49-F238E27FC236}">
                <a16:creationId xmlns:a16="http://schemas.microsoft.com/office/drawing/2014/main" id="{8F6BF718-CE43-F278-C7C6-971968EB6F18}"/>
              </a:ext>
            </a:extLst>
          </p:cNvPr>
          <p:cNvSpPr/>
          <p:nvPr/>
        </p:nvSpPr>
        <p:spPr bwMode="auto">
          <a:xfrm>
            <a:off x="10197732" y="1381125"/>
            <a:ext cx="1333500" cy="625045"/>
          </a:xfrm>
          <a:prstGeom prst="rect">
            <a:avLst/>
          </a:prstGeom>
          <a:solidFill>
            <a:srgbClr val="FFC2C2"/>
          </a:solidFill>
          <a:ln>
            <a:noFill/>
          </a:ln>
          <a:effectLst/>
        </p:spPr>
        <p:txBody>
          <a:bodyPr wrap="square" lIns="50800" tIns="50800" rIns="50800" bIns="50800" rtlCol="0" anchor="ctr">
            <a:noAutofit/>
          </a:bodyPr>
          <a:lstStyle/>
          <a:p>
            <a:pPr algn="ctr" defTabSz="1825638" eaLnBrk="1" fontAlgn="auto" hangingPunct="1">
              <a:spcBef>
                <a:spcPts val="0"/>
              </a:spcBef>
              <a:spcAft>
                <a:spcPts val="0"/>
              </a:spcAft>
            </a:pPr>
            <a:r>
              <a:rPr lang="en-GB" kern="0">
                <a:solidFill>
                  <a:srgbClr val="808080">
                    <a:lumMod val="75000"/>
                  </a:srgbClr>
                </a:solidFill>
              </a:rPr>
              <a:t>Conceptual closure </a:t>
            </a:r>
          </a:p>
        </p:txBody>
      </p:sp>
      <p:pic>
        <p:nvPicPr>
          <p:cNvPr id="14" name="Picture 13">
            <a:extLst>
              <a:ext uri="{FF2B5EF4-FFF2-40B4-BE49-F238E27FC236}">
                <a16:creationId xmlns:a16="http://schemas.microsoft.com/office/drawing/2014/main" id="{7C16C365-421D-3CC2-0BAA-4E04827188AF}"/>
              </a:ext>
            </a:extLst>
          </p:cNvPr>
          <p:cNvPicPr>
            <a:picLocks noChangeAspect="1"/>
          </p:cNvPicPr>
          <p:nvPr/>
        </p:nvPicPr>
        <p:blipFill>
          <a:blip r:embed="rId3"/>
          <a:stretch>
            <a:fillRect/>
          </a:stretch>
        </p:blipFill>
        <p:spPr>
          <a:xfrm>
            <a:off x="479426" y="2163238"/>
            <a:ext cx="11003812" cy="2769812"/>
          </a:xfrm>
          <a:prstGeom prst="rect">
            <a:avLst/>
          </a:prstGeom>
          <a:effectLst/>
        </p:spPr>
      </p:pic>
      <p:sp>
        <p:nvSpPr>
          <p:cNvPr id="15" name="Rectangle 14">
            <a:extLst>
              <a:ext uri="{FF2B5EF4-FFF2-40B4-BE49-F238E27FC236}">
                <a16:creationId xmlns:a16="http://schemas.microsoft.com/office/drawing/2014/main" id="{10DB5A29-59C1-83E6-CB24-1D0085674464}"/>
              </a:ext>
            </a:extLst>
          </p:cNvPr>
          <p:cNvSpPr/>
          <p:nvPr/>
        </p:nvSpPr>
        <p:spPr>
          <a:xfrm>
            <a:off x="888632" y="2512056"/>
            <a:ext cx="8140699" cy="2260600"/>
          </a:xfrm>
          <a:prstGeom prst="rect">
            <a:avLst/>
          </a:prstGeom>
          <a:solidFill>
            <a:srgbClr val="00B050">
              <a:alpha val="24706"/>
            </a:srgbClr>
          </a:solidFill>
          <a:ln w="952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GB" sz="2500" kern="0">
              <a:solidFill>
                <a:prstClr val="white"/>
              </a:solidFill>
              <a:latin typeface="MrEavesSanOTLight"/>
              <a:sym typeface="Helvetica Light"/>
            </a:endParaRPr>
          </a:p>
        </p:txBody>
      </p:sp>
      <p:sp>
        <p:nvSpPr>
          <p:cNvPr id="16" name="Rectangle 15">
            <a:extLst>
              <a:ext uri="{FF2B5EF4-FFF2-40B4-BE49-F238E27FC236}">
                <a16:creationId xmlns:a16="http://schemas.microsoft.com/office/drawing/2014/main" id="{B95F8D70-153B-FC29-5AEB-D4DA21FE6DA3}"/>
              </a:ext>
            </a:extLst>
          </p:cNvPr>
          <p:cNvSpPr/>
          <p:nvPr/>
        </p:nvSpPr>
        <p:spPr>
          <a:xfrm>
            <a:off x="9029331" y="2512056"/>
            <a:ext cx="1735556" cy="2260600"/>
          </a:xfrm>
          <a:prstGeom prst="rect">
            <a:avLst/>
          </a:prstGeom>
          <a:solidFill>
            <a:srgbClr val="00B050">
              <a:alpha val="24706"/>
            </a:srgbClr>
          </a:solidFill>
          <a:ln w="952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GB" sz="2500" kern="0">
              <a:solidFill>
                <a:prstClr val="white"/>
              </a:solidFill>
              <a:latin typeface="MrEavesSanOTLight"/>
              <a:sym typeface="Helvetica Light"/>
            </a:endParaRPr>
          </a:p>
        </p:txBody>
      </p:sp>
      <p:sp>
        <p:nvSpPr>
          <p:cNvPr id="17" name="Rectangle 16">
            <a:extLst>
              <a:ext uri="{FF2B5EF4-FFF2-40B4-BE49-F238E27FC236}">
                <a16:creationId xmlns:a16="http://schemas.microsoft.com/office/drawing/2014/main" id="{4B20B6F8-5CD1-2B5E-ECD2-66C2FE129A36}"/>
              </a:ext>
            </a:extLst>
          </p:cNvPr>
          <p:cNvSpPr/>
          <p:nvPr/>
        </p:nvSpPr>
        <p:spPr>
          <a:xfrm>
            <a:off x="10731132" y="2512056"/>
            <a:ext cx="752106" cy="2260600"/>
          </a:xfrm>
          <a:prstGeom prst="rect">
            <a:avLst/>
          </a:prstGeom>
          <a:solidFill>
            <a:srgbClr val="FF0000">
              <a:alpha val="24706"/>
            </a:srgbClr>
          </a:solidFill>
          <a:ln w="952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12750" hangingPunct="0"/>
            <a:endParaRPr lang="en-GB" sz="2500" kern="0">
              <a:solidFill>
                <a:prstClr val="white"/>
              </a:solidFill>
              <a:latin typeface="MrEavesSanOTLight"/>
              <a:sym typeface="Helvetica Light"/>
            </a:endParaRPr>
          </a:p>
        </p:txBody>
      </p:sp>
      <p:cxnSp>
        <p:nvCxnSpPr>
          <p:cNvPr id="18" name="Straight Arrow Connector 17">
            <a:extLst>
              <a:ext uri="{FF2B5EF4-FFF2-40B4-BE49-F238E27FC236}">
                <a16:creationId xmlns:a16="http://schemas.microsoft.com/office/drawing/2014/main" id="{1053A0BA-4B67-F345-206E-F7CE0BD738A8}"/>
              </a:ext>
            </a:extLst>
          </p:cNvPr>
          <p:cNvCxnSpPr>
            <a:cxnSpLocks/>
          </p:cNvCxnSpPr>
          <p:nvPr/>
        </p:nvCxnSpPr>
        <p:spPr>
          <a:xfrm>
            <a:off x="10997585" y="2859389"/>
            <a:ext cx="252955" cy="998524"/>
          </a:xfrm>
          <a:prstGeom prst="straightConnector1">
            <a:avLst/>
          </a:prstGeom>
          <a:ln w="38100">
            <a:solidFill>
              <a:srgbClr val="FF0000"/>
            </a:solidFill>
            <a:tailEnd type="triangle"/>
          </a:ln>
          <a:effectLst/>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582632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C6A317-6210-502C-6E81-4F3EE9A2BA0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5399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96DBCE-F1CB-AC98-1148-6CFC15498FD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15376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84D775-404E-787C-A01A-993371528A60}"/>
              </a:ext>
            </a:extLst>
          </p:cNvPr>
          <p:cNvSpPr>
            <a:spLocks noGrp="1"/>
          </p:cNvSpPr>
          <p:nvPr>
            <p:ph type="title"/>
          </p:nvPr>
        </p:nvSpPr>
        <p:spPr/>
        <p:txBody>
          <a:bodyPr>
            <a:normAutofit/>
          </a:bodyPr>
          <a:lstStyle/>
          <a:p>
            <a:r>
              <a:rPr lang="en-US" dirty="0"/>
              <a:t>Creative </a:t>
            </a:r>
            <a:r>
              <a:rPr lang="en-US" dirty="0" err="1"/>
              <a:t>licence</a:t>
            </a:r>
            <a:r>
              <a:rPr lang="en-US" dirty="0"/>
              <a:t> to play</a:t>
            </a:r>
          </a:p>
        </p:txBody>
      </p:sp>
      <p:sp>
        <p:nvSpPr>
          <p:cNvPr id="6" name="Text Placeholder 5">
            <a:extLst>
              <a:ext uri="{FF2B5EF4-FFF2-40B4-BE49-F238E27FC236}">
                <a16:creationId xmlns:a16="http://schemas.microsoft.com/office/drawing/2014/main" id="{4FB3C4B7-5D19-26B2-C7EC-E57BC604B97B}"/>
              </a:ext>
            </a:extLst>
          </p:cNvPr>
          <p:cNvSpPr>
            <a:spLocks noGrp="1"/>
          </p:cNvSpPr>
          <p:nvPr>
            <p:ph type="body" sz="quarter" idx="13"/>
          </p:nvPr>
        </p:nvSpPr>
        <p:spPr/>
        <p:txBody>
          <a:bodyPr/>
          <a:lstStyle/>
          <a:p>
            <a:pPr marL="342900" indent="-342900">
              <a:buAutoNum type="arabicPeriod"/>
            </a:pPr>
            <a:r>
              <a:rPr lang="en-US"/>
              <a:t>Branding moments</a:t>
            </a:r>
          </a:p>
          <a:p>
            <a:pPr marL="342900" indent="-342900">
              <a:buAutoNum type="arabicPeriod"/>
            </a:pPr>
            <a:r>
              <a:rPr lang="en-US"/>
              <a:t>Brand assets</a:t>
            </a:r>
          </a:p>
          <a:p>
            <a:pPr marL="342900" indent="-342900">
              <a:buAutoNum type="arabicPeriod"/>
            </a:pPr>
            <a:r>
              <a:rPr lang="en-US"/>
              <a:t>Tonality</a:t>
            </a:r>
          </a:p>
          <a:p>
            <a:pPr marL="342900" indent="-342900">
              <a:buAutoNum type="arabicPeriod"/>
            </a:pPr>
            <a:r>
              <a:rPr lang="en-US"/>
              <a:t>Celebrities</a:t>
            </a:r>
          </a:p>
          <a:p>
            <a:pPr marL="342900" indent="-342900">
              <a:buAutoNum type="arabicPeriod"/>
            </a:pPr>
            <a:r>
              <a:rPr lang="en-US"/>
              <a:t>Character interaction</a:t>
            </a:r>
            <a:endParaRPr lang="en-GB"/>
          </a:p>
        </p:txBody>
      </p:sp>
      <p:pic>
        <p:nvPicPr>
          <p:cNvPr id="3" name="Picture Placeholder 2" descr="A group of red apples&#10;&#10;Description automatically generated with low confidence">
            <a:extLst>
              <a:ext uri="{FF2B5EF4-FFF2-40B4-BE49-F238E27FC236}">
                <a16:creationId xmlns:a16="http://schemas.microsoft.com/office/drawing/2014/main" id="{325EA5FC-A04B-0100-3262-08063B9D9122}"/>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8" name="Text Placeholder 7">
            <a:extLst>
              <a:ext uri="{FF2B5EF4-FFF2-40B4-BE49-F238E27FC236}">
                <a16:creationId xmlns:a16="http://schemas.microsoft.com/office/drawing/2014/main" id="{32886EF4-605E-F164-CBFE-82684E445D20}"/>
              </a:ext>
            </a:extLst>
          </p:cNvPr>
          <p:cNvSpPr>
            <a:spLocks noGrp="1"/>
          </p:cNvSpPr>
          <p:nvPr>
            <p:ph type="body" sz="quarter" idx="15"/>
          </p:nvPr>
        </p:nvSpPr>
        <p:spPr/>
        <p:txBody>
          <a:bodyPr/>
          <a:lstStyle/>
          <a:p>
            <a:r>
              <a:rPr lang="en-GB" sz="1000"/>
              <a:t>Source:  Creative Drivers of Effectiveness, 2023, Neuro-Insight/Thinkbox</a:t>
            </a:r>
          </a:p>
          <a:p>
            <a:endParaRPr lang="en-GB"/>
          </a:p>
        </p:txBody>
      </p:sp>
      <p:sp>
        <p:nvSpPr>
          <p:cNvPr id="4" name="Text Placeholder 5">
            <a:extLst>
              <a:ext uri="{FF2B5EF4-FFF2-40B4-BE49-F238E27FC236}">
                <a16:creationId xmlns:a16="http://schemas.microsoft.com/office/drawing/2014/main" id="{8B58F1FA-09BE-9A92-EB4F-605B1F21C880}"/>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err="1">
                <a:solidFill>
                  <a:schemeClr val="bg1"/>
                </a:solidFill>
              </a:rPr>
              <a:t>Thatchers</a:t>
            </a:r>
            <a:r>
              <a:rPr lang="en-GB">
                <a:solidFill>
                  <a:schemeClr val="bg1"/>
                </a:solidFill>
              </a:rPr>
              <a:t>, “Pint-Sized Perfection”</a:t>
            </a:r>
          </a:p>
        </p:txBody>
      </p:sp>
    </p:spTree>
    <p:extLst>
      <p:ext uri="{BB962C8B-B14F-4D97-AF65-F5344CB8AC3E}">
        <p14:creationId xmlns:p14="http://schemas.microsoft.com/office/powerpoint/2010/main" val="179215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8D782685-7231-451A-B556-454D90D30FA5}"/>
              </a:ext>
            </a:extLst>
          </p:cNvPr>
          <p:cNvSpPr>
            <a:spLocks noGrp="1"/>
          </p:cNvSpPr>
          <p:nvPr>
            <p:ph type="pic" sz="quarter" idx="13"/>
          </p:nvPr>
        </p:nvSpPr>
        <p:spPr/>
      </p:sp>
      <p:pic>
        <p:nvPicPr>
          <p:cNvPr id="17" name="Picture 16" descr="A person looking at a phone&#10;&#10;Description automatically generated with medium confidence">
            <a:extLst>
              <a:ext uri="{FF2B5EF4-FFF2-40B4-BE49-F238E27FC236}">
                <a16:creationId xmlns:a16="http://schemas.microsoft.com/office/drawing/2014/main" id="{B408DE2A-78A1-0AA8-24D9-3D900A9FF07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C9E7F69E-5D4E-0E8C-A022-8C911CDD0E64}"/>
              </a:ext>
            </a:extLst>
          </p:cNvPr>
          <p:cNvSpPr/>
          <p:nvPr/>
        </p:nvSpPr>
        <p:spPr>
          <a:xfrm flipH="1">
            <a:off x="-8" y="0"/>
            <a:ext cx="11277608" cy="51308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itle 5">
            <a:extLst>
              <a:ext uri="{FF2B5EF4-FFF2-40B4-BE49-F238E27FC236}">
                <a16:creationId xmlns:a16="http://schemas.microsoft.com/office/drawing/2014/main" id="{4FD33DD0-A7ED-6BD7-291F-61B179A2F6B9}"/>
              </a:ext>
            </a:extLst>
          </p:cNvPr>
          <p:cNvSpPr>
            <a:spLocks noGrp="1"/>
          </p:cNvSpPr>
          <p:nvPr>
            <p:ph type="ctrTitle"/>
          </p:nvPr>
        </p:nvSpPr>
        <p:spPr>
          <a:xfrm>
            <a:off x="471649" y="671942"/>
            <a:ext cx="5298141" cy="2412000"/>
          </a:xfrm>
        </p:spPr>
        <p:txBody>
          <a:bodyPr/>
          <a:lstStyle/>
          <a:p>
            <a:r>
              <a:rPr lang="en-US" dirty="0"/>
              <a:t>Branding moments</a:t>
            </a:r>
          </a:p>
        </p:txBody>
      </p:sp>
      <p:pic>
        <p:nvPicPr>
          <p:cNvPr id="2" name="Picture 1">
            <a:extLst>
              <a:ext uri="{FF2B5EF4-FFF2-40B4-BE49-F238E27FC236}">
                <a16:creationId xmlns:a16="http://schemas.microsoft.com/office/drawing/2014/main" id="{8038BF4D-D002-A541-EDA8-FD9A02EDCC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1068" y="6032501"/>
            <a:ext cx="1286948" cy="465032"/>
          </a:xfrm>
          <a:prstGeom prst="rect">
            <a:avLst/>
          </a:prstGeom>
        </p:spPr>
      </p:pic>
      <p:sp>
        <p:nvSpPr>
          <p:cNvPr id="5" name="Text Placeholder 5">
            <a:extLst>
              <a:ext uri="{FF2B5EF4-FFF2-40B4-BE49-F238E27FC236}">
                <a16:creationId xmlns:a16="http://schemas.microsoft.com/office/drawing/2014/main" id="{14100FCF-EAAF-083A-7FDA-23CD1D9A1679}"/>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eBay, “Official Pre-Loved Fashion Partner”</a:t>
            </a:r>
          </a:p>
        </p:txBody>
      </p:sp>
    </p:spTree>
    <p:extLst>
      <p:ext uri="{BB962C8B-B14F-4D97-AF65-F5344CB8AC3E}">
        <p14:creationId xmlns:p14="http://schemas.microsoft.com/office/powerpoint/2010/main" val="88885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animated cartoon, animation, clipart, cartoon&#10;&#10;Description automatically generated">
            <a:extLst>
              <a:ext uri="{FF2B5EF4-FFF2-40B4-BE49-F238E27FC236}">
                <a16:creationId xmlns:a16="http://schemas.microsoft.com/office/drawing/2014/main" id="{42713CDE-A226-45EA-C00F-4A4CB04F9443}"/>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pic>
        <p:nvPicPr>
          <p:cNvPr id="14" name="Picture Placeholder 12" descr="A computer monitor with a yellow note on it&#10;&#10;Description automatically generated with low confidence">
            <a:extLst>
              <a:ext uri="{FF2B5EF4-FFF2-40B4-BE49-F238E27FC236}">
                <a16:creationId xmlns:a16="http://schemas.microsoft.com/office/drawing/2014/main" id="{AE762D5E-8CCC-87E0-3196-2843A564FA1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 y="0"/>
            <a:ext cx="12192000" cy="6858000"/>
          </a:xfrm>
          <a:prstGeom prst="rect">
            <a:avLst/>
          </a:prstGeom>
          <a:solidFill>
            <a:schemeClr val="bg1">
              <a:lumMod val="85000"/>
            </a:schemeClr>
          </a:solidFill>
          <a:ln>
            <a:noFill/>
          </a:ln>
        </p:spPr>
      </p:pic>
      <p:sp>
        <p:nvSpPr>
          <p:cNvPr id="5" name="Rectangle 4">
            <a:extLst>
              <a:ext uri="{FF2B5EF4-FFF2-40B4-BE49-F238E27FC236}">
                <a16:creationId xmlns:a16="http://schemas.microsoft.com/office/drawing/2014/main" id="{B3B28FEB-59AD-86B6-09C2-9BA18D56FD05}"/>
              </a:ext>
            </a:extLst>
          </p:cNvPr>
          <p:cNvSpPr/>
          <p:nvPr/>
        </p:nvSpPr>
        <p:spPr>
          <a:xfrm flipH="1">
            <a:off x="-8" y="-1"/>
            <a:ext cx="12192000" cy="6497533"/>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itle 5">
            <a:extLst>
              <a:ext uri="{FF2B5EF4-FFF2-40B4-BE49-F238E27FC236}">
                <a16:creationId xmlns:a16="http://schemas.microsoft.com/office/drawing/2014/main" id="{4FD33DD0-A7ED-6BD7-291F-61B179A2F6B9}"/>
              </a:ext>
            </a:extLst>
          </p:cNvPr>
          <p:cNvSpPr>
            <a:spLocks noGrp="1"/>
          </p:cNvSpPr>
          <p:nvPr>
            <p:ph type="ctrTitle"/>
          </p:nvPr>
        </p:nvSpPr>
        <p:spPr>
          <a:xfrm>
            <a:off x="608980" y="560430"/>
            <a:ext cx="5298141" cy="2412000"/>
          </a:xfrm>
        </p:spPr>
        <p:txBody>
          <a:bodyPr/>
          <a:lstStyle/>
          <a:p>
            <a:r>
              <a:rPr lang="en-US" dirty="0"/>
              <a:t>Brand assets</a:t>
            </a:r>
          </a:p>
        </p:txBody>
      </p:sp>
      <p:pic>
        <p:nvPicPr>
          <p:cNvPr id="2" name="Picture 1">
            <a:extLst>
              <a:ext uri="{FF2B5EF4-FFF2-40B4-BE49-F238E27FC236}">
                <a16:creationId xmlns:a16="http://schemas.microsoft.com/office/drawing/2014/main" id="{8038BF4D-D002-A541-EDA8-FD9A02EDCC2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691068" y="6032501"/>
            <a:ext cx="1286948" cy="465032"/>
          </a:xfrm>
          <a:prstGeom prst="rect">
            <a:avLst/>
          </a:prstGeom>
        </p:spPr>
      </p:pic>
      <p:sp>
        <p:nvSpPr>
          <p:cNvPr id="9" name="Text Placeholder 5">
            <a:extLst>
              <a:ext uri="{FF2B5EF4-FFF2-40B4-BE49-F238E27FC236}">
                <a16:creationId xmlns:a16="http://schemas.microsoft.com/office/drawing/2014/main" id="{E65EEF1E-6D50-822F-E859-23EBBCE09CA8}"/>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McDonalds, “Raise Your Arches”</a:t>
            </a:r>
          </a:p>
        </p:txBody>
      </p:sp>
    </p:spTree>
    <p:extLst>
      <p:ext uri="{BB962C8B-B14F-4D97-AF65-F5344CB8AC3E}">
        <p14:creationId xmlns:p14="http://schemas.microsoft.com/office/powerpoint/2010/main" val="962096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bowling balls&#10;&#10;Description automatically generated with medium confidence">
            <a:extLst>
              <a:ext uri="{FF2B5EF4-FFF2-40B4-BE49-F238E27FC236}">
                <a16:creationId xmlns:a16="http://schemas.microsoft.com/office/drawing/2014/main" id="{5D3E5578-3EE1-5544-2560-CB14B61AD26C}"/>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sp>
        <p:nvSpPr>
          <p:cNvPr id="6" name="Title 5">
            <a:extLst>
              <a:ext uri="{FF2B5EF4-FFF2-40B4-BE49-F238E27FC236}">
                <a16:creationId xmlns:a16="http://schemas.microsoft.com/office/drawing/2014/main" id="{4FD33DD0-A7ED-6BD7-291F-61B179A2F6B9}"/>
              </a:ext>
            </a:extLst>
          </p:cNvPr>
          <p:cNvSpPr>
            <a:spLocks noGrp="1"/>
          </p:cNvSpPr>
          <p:nvPr>
            <p:ph type="ctrTitle"/>
          </p:nvPr>
        </p:nvSpPr>
        <p:spPr>
          <a:xfrm>
            <a:off x="608980" y="694244"/>
            <a:ext cx="5298141" cy="2412000"/>
          </a:xfrm>
        </p:spPr>
        <p:txBody>
          <a:bodyPr/>
          <a:lstStyle/>
          <a:p>
            <a:r>
              <a:rPr lang="en-US" dirty="0"/>
              <a:t>Tonality</a:t>
            </a:r>
          </a:p>
        </p:txBody>
      </p:sp>
      <p:pic>
        <p:nvPicPr>
          <p:cNvPr id="2" name="Picture 1">
            <a:extLst>
              <a:ext uri="{FF2B5EF4-FFF2-40B4-BE49-F238E27FC236}">
                <a16:creationId xmlns:a16="http://schemas.microsoft.com/office/drawing/2014/main" id="{8038BF4D-D002-A541-EDA8-FD9A02EDCC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1068" y="6032501"/>
            <a:ext cx="1286948" cy="465032"/>
          </a:xfrm>
          <a:prstGeom prst="rect">
            <a:avLst/>
          </a:prstGeom>
        </p:spPr>
      </p:pic>
      <p:sp>
        <p:nvSpPr>
          <p:cNvPr id="5" name="Text Placeholder 5">
            <a:extLst>
              <a:ext uri="{FF2B5EF4-FFF2-40B4-BE49-F238E27FC236}">
                <a16:creationId xmlns:a16="http://schemas.microsoft.com/office/drawing/2014/main" id="{5CFC7EEF-2921-3850-13EE-86D8DEF321BD}"/>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Pot Noodle, “Holes”</a:t>
            </a:r>
          </a:p>
        </p:txBody>
      </p:sp>
    </p:spTree>
    <p:extLst>
      <p:ext uri="{BB962C8B-B14F-4D97-AF65-F5344CB8AC3E}">
        <p14:creationId xmlns:p14="http://schemas.microsoft.com/office/powerpoint/2010/main" val="185317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erson in a suit&#10;&#10;Description automatically generated with medium confidence">
            <a:extLst>
              <a:ext uri="{FF2B5EF4-FFF2-40B4-BE49-F238E27FC236}">
                <a16:creationId xmlns:a16="http://schemas.microsoft.com/office/drawing/2014/main" id="{AA2AD87D-1270-8A2C-D8F8-A570245125D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9" name="Rectangle 8">
            <a:extLst>
              <a:ext uri="{FF2B5EF4-FFF2-40B4-BE49-F238E27FC236}">
                <a16:creationId xmlns:a16="http://schemas.microsoft.com/office/drawing/2014/main" id="{6432CE86-5663-32FF-6AE2-9F672A056FF1}"/>
              </a:ext>
            </a:extLst>
          </p:cNvPr>
          <p:cNvSpPr/>
          <p:nvPr/>
        </p:nvSpPr>
        <p:spPr>
          <a:xfrm flipH="1">
            <a:off x="-8" y="0"/>
            <a:ext cx="7471962" cy="5225143"/>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itle 5">
            <a:extLst>
              <a:ext uri="{FF2B5EF4-FFF2-40B4-BE49-F238E27FC236}">
                <a16:creationId xmlns:a16="http://schemas.microsoft.com/office/drawing/2014/main" id="{4FD33DD0-A7ED-6BD7-291F-61B179A2F6B9}"/>
              </a:ext>
            </a:extLst>
          </p:cNvPr>
          <p:cNvSpPr>
            <a:spLocks noGrp="1"/>
          </p:cNvSpPr>
          <p:nvPr>
            <p:ph type="ctrTitle"/>
          </p:nvPr>
        </p:nvSpPr>
        <p:spPr>
          <a:xfrm>
            <a:off x="449347" y="660791"/>
            <a:ext cx="5298141" cy="2412000"/>
          </a:xfrm>
        </p:spPr>
        <p:txBody>
          <a:bodyPr/>
          <a:lstStyle/>
          <a:p>
            <a:r>
              <a:rPr lang="en-US" dirty="0"/>
              <a:t>Celebrities</a:t>
            </a:r>
          </a:p>
        </p:txBody>
      </p:sp>
      <p:pic>
        <p:nvPicPr>
          <p:cNvPr id="2" name="Picture 1">
            <a:extLst>
              <a:ext uri="{FF2B5EF4-FFF2-40B4-BE49-F238E27FC236}">
                <a16:creationId xmlns:a16="http://schemas.microsoft.com/office/drawing/2014/main" id="{8038BF4D-D002-A541-EDA8-FD9A02EDCC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1068" y="6032501"/>
            <a:ext cx="1286948" cy="465032"/>
          </a:xfrm>
          <a:prstGeom prst="rect">
            <a:avLst/>
          </a:prstGeom>
        </p:spPr>
      </p:pic>
      <p:sp>
        <p:nvSpPr>
          <p:cNvPr id="5" name="Text Placeholder 5">
            <a:extLst>
              <a:ext uri="{FF2B5EF4-FFF2-40B4-BE49-F238E27FC236}">
                <a16:creationId xmlns:a16="http://schemas.microsoft.com/office/drawing/2014/main" id="{700EDFBD-0A26-D0A5-6FB2-2E61E7B154BD}"/>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Santander, “Connections”</a:t>
            </a:r>
          </a:p>
        </p:txBody>
      </p:sp>
    </p:spTree>
    <p:extLst>
      <p:ext uri="{BB962C8B-B14F-4D97-AF65-F5344CB8AC3E}">
        <p14:creationId xmlns:p14="http://schemas.microsoft.com/office/powerpoint/2010/main" val="197715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group of people sitting on a bed&#10;&#10;Description automatically generated with medium confidence">
            <a:extLst>
              <a:ext uri="{FF2B5EF4-FFF2-40B4-BE49-F238E27FC236}">
                <a16:creationId xmlns:a16="http://schemas.microsoft.com/office/drawing/2014/main" id="{DC94774B-10BA-66E2-7524-E8884662A449}"/>
              </a:ext>
            </a:extLst>
          </p:cNvPr>
          <p:cNvPicPr>
            <a:picLocks noGrp="1" noChangeAspect="1"/>
          </p:cNvPicPr>
          <p:nvPr>
            <p:ph type="pic" sz="quarter" idx="13"/>
          </p:nvPr>
        </p:nvPicPr>
        <p:blipFill>
          <a:blip r:embed="rId3">
            <a:extLst>
              <a:ext uri="{28A0092B-C50C-407E-A947-70E740481C1C}">
                <a14:useLocalDpi xmlns:a14="http://schemas.microsoft.com/office/drawing/2010/main"/>
              </a:ext>
            </a:extLst>
          </a:blip>
          <a:srcRect/>
          <a:stretch>
            <a:fillRect/>
          </a:stretch>
        </p:blipFill>
        <p:spPr/>
      </p:pic>
      <p:sp>
        <p:nvSpPr>
          <p:cNvPr id="9" name="Rectangle 8">
            <a:extLst>
              <a:ext uri="{FF2B5EF4-FFF2-40B4-BE49-F238E27FC236}">
                <a16:creationId xmlns:a16="http://schemas.microsoft.com/office/drawing/2014/main" id="{A54BF858-D219-0B89-F72C-B87F4017429D}"/>
              </a:ext>
            </a:extLst>
          </p:cNvPr>
          <p:cNvSpPr/>
          <p:nvPr/>
        </p:nvSpPr>
        <p:spPr>
          <a:xfrm flipH="1">
            <a:off x="-8" y="0"/>
            <a:ext cx="7471962" cy="5225143"/>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itle 5">
            <a:extLst>
              <a:ext uri="{FF2B5EF4-FFF2-40B4-BE49-F238E27FC236}">
                <a16:creationId xmlns:a16="http://schemas.microsoft.com/office/drawing/2014/main" id="{4FD33DD0-A7ED-6BD7-291F-61B179A2F6B9}"/>
              </a:ext>
            </a:extLst>
          </p:cNvPr>
          <p:cNvSpPr>
            <a:spLocks noGrp="1"/>
          </p:cNvSpPr>
          <p:nvPr>
            <p:ph type="ctrTitle"/>
          </p:nvPr>
        </p:nvSpPr>
        <p:spPr>
          <a:xfrm>
            <a:off x="382440" y="627337"/>
            <a:ext cx="5298141" cy="2412000"/>
          </a:xfrm>
        </p:spPr>
        <p:txBody>
          <a:bodyPr/>
          <a:lstStyle/>
          <a:p>
            <a:r>
              <a:rPr lang="en-US" dirty="0"/>
              <a:t>Character interaction</a:t>
            </a:r>
          </a:p>
        </p:txBody>
      </p:sp>
      <p:pic>
        <p:nvPicPr>
          <p:cNvPr id="2" name="Picture 1">
            <a:extLst>
              <a:ext uri="{FF2B5EF4-FFF2-40B4-BE49-F238E27FC236}">
                <a16:creationId xmlns:a16="http://schemas.microsoft.com/office/drawing/2014/main" id="{8038BF4D-D002-A541-EDA8-FD9A02EDCC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1068" y="6032501"/>
            <a:ext cx="1286948" cy="465032"/>
          </a:xfrm>
          <a:prstGeom prst="rect">
            <a:avLst/>
          </a:prstGeom>
        </p:spPr>
      </p:pic>
      <p:sp>
        <p:nvSpPr>
          <p:cNvPr id="5" name="Text Placeholder 5">
            <a:extLst>
              <a:ext uri="{FF2B5EF4-FFF2-40B4-BE49-F238E27FC236}">
                <a16:creationId xmlns:a16="http://schemas.microsoft.com/office/drawing/2014/main" id="{EA16B4EA-68DE-7A57-F397-81D7EBB07F85}"/>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Barclaycard, “Cost Controllers”</a:t>
            </a:r>
          </a:p>
        </p:txBody>
      </p:sp>
    </p:spTree>
    <p:extLst>
      <p:ext uri="{BB962C8B-B14F-4D97-AF65-F5344CB8AC3E}">
        <p14:creationId xmlns:p14="http://schemas.microsoft.com/office/powerpoint/2010/main" val="385333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84D775-404E-787C-A01A-993371528A60}"/>
              </a:ext>
            </a:extLst>
          </p:cNvPr>
          <p:cNvSpPr>
            <a:spLocks noGrp="1"/>
          </p:cNvSpPr>
          <p:nvPr>
            <p:ph type="title"/>
          </p:nvPr>
        </p:nvSpPr>
        <p:spPr/>
        <p:txBody>
          <a:bodyPr>
            <a:normAutofit/>
          </a:bodyPr>
          <a:lstStyle/>
          <a:p>
            <a:r>
              <a:rPr lang="en-US"/>
              <a:t>Key creative drivers to take away with you:</a:t>
            </a:r>
          </a:p>
        </p:txBody>
      </p:sp>
      <p:sp>
        <p:nvSpPr>
          <p:cNvPr id="6" name="Text Placeholder 5">
            <a:extLst>
              <a:ext uri="{FF2B5EF4-FFF2-40B4-BE49-F238E27FC236}">
                <a16:creationId xmlns:a16="http://schemas.microsoft.com/office/drawing/2014/main" id="{4FB3C4B7-5D19-26B2-C7EC-E57BC604B97B}"/>
              </a:ext>
            </a:extLst>
          </p:cNvPr>
          <p:cNvSpPr>
            <a:spLocks noGrp="1"/>
          </p:cNvSpPr>
          <p:nvPr>
            <p:ph type="body" sz="quarter" idx="13"/>
          </p:nvPr>
        </p:nvSpPr>
        <p:spPr/>
        <p:txBody>
          <a:bodyPr/>
          <a:lstStyle/>
          <a:p>
            <a:pPr marL="342900" indent="-342900">
              <a:buAutoNum type="arabicPeriod"/>
            </a:pPr>
            <a:r>
              <a:rPr lang="en-US"/>
              <a:t>Showcase don’t shout</a:t>
            </a:r>
          </a:p>
          <a:p>
            <a:pPr marL="342900" indent="-342900">
              <a:buAutoNum type="arabicPeriod"/>
            </a:pPr>
            <a:r>
              <a:rPr lang="en-US"/>
              <a:t>People are paramount</a:t>
            </a:r>
          </a:p>
          <a:p>
            <a:pPr marL="342900" indent="-342900">
              <a:buAutoNum type="arabicPeriod"/>
            </a:pPr>
            <a:r>
              <a:rPr lang="en-US"/>
              <a:t>Utilise your brand assets</a:t>
            </a:r>
          </a:p>
          <a:p>
            <a:pPr marL="342900" indent="-342900">
              <a:buAutoNum type="arabicPeriod"/>
            </a:pPr>
            <a:r>
              <a:rPr lang="en-US"/>
              <a:t>Give audio a clear role</a:t>
            </a:r>
          </a:p>
          <a:p>
            <a:pPr marL="342900" indent="-342900">
              <a:buAutoNum type="arabicPeriod"/>
            </a:pPr>
            <a:r>
              <a:rPr lang="en-US"/>
              <a:t>Impact is in the timing</a:t>
            </a:r>
            <a:endParaRPr lang="en-GB"/>
          </a:p>
        </p:txBody>
      </p:sp>
      <p:sp>
        <p:nvSpPr>
          <p:cNvPr id="8" name="Text Placeholder 7">
            <a:extLst>
              <a:ext uri="{FF2B5EF4-FFF2-40B4-BE49-F238E27FC236}">
                <a16:creationId xmlns:a16="http://schemas.microsoft.com/office/drawing/2014/main" id="{32886EF4-605E-F164-CBFE-82684E445D20}"/>
              </a:ext>
            </a:extLst>
          </p:cNvPr>
          <p:cNvSpPr>
            <a:spLocks noGrp="1"/>
          </p:cNvSpPr>
          <p:nvPr>
            <p:ph type="body" sz="quarter" idx="15"/>
          </p:nvPr>
        </p:nvSpPr>
        <p:spPr/>
        <p:txBody>
          <a:bodyPr/>
          <a:lstStyle/>
          <a:p>
            <a:r>
              <a:rPr lang="en-GB" sz="1000"/>
              <a:t>Source:  Creative Drivers of Effectiveness, 2023, Neuro-Insight/Thinkbox</a:t>
            </a:r>
          </a:p>
          <a:p>
            <a:endParaRPr lang="en-GB"/>
          </a:p>
        </p:txBody>
      </p:sp>
      <p:pic>
        <p:nvPicPr>
          <p:cNvPr id="11" name="Picture Placeholder 10" descr="A picture containing flower, majorelle blue, blue, electric blue&#10;&#10;Description automatically generated">
            <a:extLst>
              <a:ext uri="{FF2B5EF4-FFF2-40B4-BE49-F238E27FC236}">
                <a16:creationId xmlns:a16="http://schemas.microsoft.com/office/drawing/2014/main" id="{A59E9246-494B-99B5-8F88-9B2645143E36}"/>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p:pic>
      <p:sp>
        <p:nvSpPr>
          <p:cNvPr id="12" name="Text Placeholder 5">
            <a:extLst>
              <a:ext uri="{FF2B5EF4-FFF2-40B4-BE49-F238E27FC236}">
                <a16:creationId xmlns:a16="http://schemas.microsoft.com/office/drawing/2014/main" id="{653553E0-5FCD-A3CB-69CD-5E071801B403}"/>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Material Focus, “Hypnocat”</a:t>
            </a:r>
          </a:p>
        </p:txBody>
      </p:sp>
    </p:spTree>
    <p:extLst>
      <p:ext uri="{BB962C8B-B14F-4D97-AF65-F5344CB8AC3E}">
        <p14:creationId xmlns:p14="http://schemas.microsoft.com/office/powerpoint/2010/main" val="238228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wearing a costume&#10;&#10;Description automatically generated">
            <a:extLst>
              <a:ext uri="{FF2B5EF4-FFF2-40B4-BE49-F238E27FC236}">
                <a16:creationId xmlns:a16="http://schemas.microsoft.com/office/drawing/2014/main" id="{696938C1-2B81-1571-432D-4469D04801B3}"/>
              </a:ext>
            </a:extLst>
          </p:cNvPr>
          <p:cNvPicPr>
            <a:picLocks noChangeAspect="1"/>
          </p:cNvPicPr>
          <p:nvPr/>
        </p:nvPicPr>
        <p:blipFill rotWithShape="1">
          <a:blip r:embed="rId3" cstate="screen">
            <a:grayscl/>
            <a:alphaModFix am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a:stretch/>
        </p:blipFill>
        <p:spPr>
          <a:xfrm>
            <a:off x="6007893" y="0"/>
            <a:ext cx="6184107" cy="5938635"/>
          </a:xfrm>
          <a:prstGeom prst="rect">
            <a:avLst/>
          </a:prstGeom>
        </p:spPr>
      </p:pic>
      <p:sp>
        <p:nvSpPr>
          <p:cNvPr id="4" name="Title 3">
            <a:extLst>
              <a:ext uri="{FF2B5EF4-FFF2-40B4-BE49-F238E27FC236}">
                <a16:creationId xmlns:a16="http://schemas.microsoft.com/office/drawing/2014/main" id="{582399D9-7E33-BE8F-2917-9204D05CD37C}"/>
              </a:ext>
            </a:extLst>
          </p:cNvPr>
          <p:cNvSpPr>
            <a:spLocks noGrp="1"/>
          </p:cNvSpPr>
          <p:nvPr>
            <p:ph type="title"/>
          </p:nvPr>
        </p:nvSpPr>
        <p:spPr/>
        <p:txBody>
          <a:bodyPr>
            <a:normAutofit fontScale="90000"/>
          </a:bodyPr>
          <a:lstStyle/>
          <a:p>
            <a:r>
              <a:rPr lang="en-US"/>
              <a:t>Neuro-Insight measure electrical brain activity using:</a:t>
            </a:r>
            <a:endParaRPr lang="en-GB"/>
          </a:p>
        </p:txBody>
      </p:sp>
      <p:sp>
        <p:nvSpPr>
          <p:cNvPr id="5" name="Text Placeholder 4">
            <a:extLst>
              <a:ext uri="{FF2B5EF4-FFF2-40B4-BE49-F238E27FC236}">
                <a16:creationId xmlns:a16="http://schemas.microsoft.com/office/drawing/2014/main" id="{94C4F2DD-F31D-F82C-CE2B-1B0A92FB739B}"/>
              </a:ext>
            </a:extLst>
          </p:cNvPr>
          <p:cNvSpPr>
            <a:spLocks noGrp="1"/>
          </p:cNvSpPr>
          <p:nvPr>
            <p:ph type="body" sz="quarter" idx="13"/>
          </p:nvPr>
        </p:nvSpPr>
        <p:spPr/>
        <p:txBody>
          <a:bodyPr>
            <a:normAutofit/>
          </a:bodyPr>
          <a:lstStyle/>
          <a:p>
            <a:pPr lvl="1"/>
            <a:r>
              <a:rPr lang="en-US" sz="2800" b="1">
                <a:solidFill>
                  <a:srgbClr val="002060"/>
                </a:solidFill>
              </a:rPr>
              <a:t>S</a:t>
            </a:r>
            <a:r>
              <a:rPr lang="en-US" sz="2800"/>
              <a:t>teady</a:t>
            </a:r>
          </a:p>
          <a:p>
            <a:pPr lvl="1"/>
            <a:r>
              <a:rPr lang="en-US" sz="2800" b="1">
                <a:solidFill>
                  <a:srgbClr val="002060"/>
                </a:solidFill>
              </a:rPr>
              <a:t>S</a:t>
            </a:r>
            <a:r>
              <a:rPr lang="en-US" sz="2800"/>
              <a:t>tate </a:t>
            </a:r>
          </a:p>
          <a:p>
            <a:pPr lvl="1"/>
            <a:r>
              <a:rPr lang="en-US" sz="2800" b="1">
                <a:solidFill>
                  <a:srgbClr val="002060"/>
                </a:solidFill>
              </a:rPr>
              <a:t>T</a:t>
            </a:r>
            <a:r>
              <a:rPr lang="en-US" sz="2800"/>
              <a:t>opography</a:t>
            </a:r>
            <a:endParaRPr lang="en-GB" sz="2800"/>
          </a:p>
        </p:txBody>
      </p:sp>
      <p:sp>
        <p:nvSpPr>
          <p:cNvPr id="7" name="Text Placeholder 6">
            <a:extLst>
              <a:ext uri="{FF2B5EF4-FFF2-40B4-BE49-F238E27FC236}">
                <a16:creationId xmlns:a16="http://schemas.microsoft.com/office/drawing/2014/main" id="{ADCE4125-D0F4-2475-50EF-D97F31F488F4}"/>
              </a:ext>
            </a:extLst>
          </p:cNvPr>
          <p:cNvSpPr>
            <a:spLocks noGrp="1"/>
          </p:cNvSpPr>
          <p:nvPr>
            <p:ph type="body" sz="quarter" idx="15"/>
          </p:nvPr>
        </p:nvSpPr>
        <p:spPr/>
        <p:txBody>
          <a:bodyPr/>
          <a:lstStyle/>
          <a:p>
            <a:r>
              <a:rPr lang="en-GB"/>
              <a:t>Source:  Creative Drivers of Effectiveness, 2023, Neuro-Insight/Thinkbox</a:t>
            </a:r>
          </a:p>
          <a:p>
            <a:endParaRPr lang="en-GB"/>
          </a:p>
        </p:txBody>
      </p:sp>
      <p:pic>
        <p:nvPicPr>
          <p:cNvPr id="11" name="Picture 10" descr="Graphical user interface&#10;&#10;Description automatically generated with medium confidence">
            <a:extLst>
              <a:ext uri="{FF2B5EF4-FFF2-40B4-BE49-F238E27FC236}">
                <a16:creationId xmlns:a16="http://schemas.microsoft.com/office/drawing/2014/main" id="{7D0FDBD7-92DA-B65F-832D-8761FA7CAD06}"/>
              </a:ext>
            </a:extLst>
          </p:cNvPr>
          <p:cNvPicPr>
            <a:picLocks noChangeAspect="1"/>
          </p:cNvPicPr>
          <p:nvPr/>
        </p:nvPicPr>
        <p:blipFill>
          <a:blip r:embed="rId5" cstate="screen">
            <a:alphaModFix amt="70000"/>
            <a:extLst>
              <a:ext uri="{28A0092B-C50C-407E-A947-70E740481C1C}">
                <a14:useLocalDpi xmlns:a14="http://schemas.microsoft.com/office/drawing/2010/main"/>
              </a:ext>
            </a:extLst>
          </a:blip>
          <a:stretch>
            <a:fillRect/>
          </a:stretch>
        </p:blipFill>
        <p:spPr>
          <a:xfrm>
            <a:off x="10374086" y="65138"/>
            <a:ext cx="1868438" cy="622813"/>
          </a:xfrm>
          <a:prstGeom prst="rect">
            <a:avLst/>
          </a:prstGeom>
        </p:spPr>
      </p:pic>
    </p:spTree>
    <p:extLst>
      <p:ext uri="{BB962C8B-B14F-4D97-AF65-F5344CB8AC3E}">
        <p14:creationId xmlns:p14="http://schemas.microsoft.com/office/powerpoint/2010/main" val="2852699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CD0F936-DFCD-C379-F386-451A88007B90}"/>
              </a:ext>
            </a:extLst>
          </p:cNvPr>
          <p:cNvSpPr/>
          <p:nvPr/>
        </p:nvSpPr>
        <p:spPr>
          <a:xfrm>
            <a:off x="-4353" y="0"/>
            <a:ext cx="12196353" cy="6867979"/>
          </a:xfrm>
          <a:prstGeom prst="rect">
            <a:avLst/>
          </a:prstGeom>
          <a:solidFill>
            <a:srgbClr val="0909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A25D81AD-6702-E569-F523-83835176FD6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CC7531-46B0-8C42-9119-01640085A20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6" name="Picture 25" descr="Shape&#10;&#10;Description automatically generated with medium confidence">
            <a:extLst>
              <a:ext uri="{FF2B5EF4-FFF2-40B4-BE49-F238E27FC236}">
                <a16:creationId xmlns:a16="http://schemas.microsoft.com/office/drawing/2014/main" id="{CCED6E49-BCC5-FC6C-1019-A0EEDBDBF9F5}"/>
              </a:ext>
            </a:extLst>
          </p:cNvPr>
          <p:cNvPicPr>
            <a:picLocks noChangeAspect="1"/>
          </p:cNvPicPr>
          <p:nvPr/>
        </p:nvPicPr>
        <p:blipFill>
          <a:blip r:embed="rId3" cstate="screen">
            <a:lum bright="70000" contrast="-70000"/>
            <a:extLst>
              <a:ext uri="{28A0092B-C50C-407E-A947-70E740481C1C}">
                <a14:useLocalDpi xmlns:a14="http://schemas.microsoft.com/office/drawing/2010/main"/>
              </a:ext>
            </a:extLst>
          </a:blip>
          <a:stretch>
            <a:fillRect/>
          </a:stretch>
        </p:blipFill>
        <p:spPr>
          <a:xfrm>
            <a:off x="10388804" y="80929"/>
            <a:ext cx="1803196" cy="601065"/>
          </a:xfrm>
          <a:prstGeom prst="rect">
            <a:avLst/>
          </a:prstGeom>
        </p:spPr>
      </p:pic>
      <p:cxnSp>
        <p:nvCxnSpPr>
          <p:cNvPr id="28" name="Straight Connector 27">
            <a:extLst>
              <a:ext uri="{FF2B5EF4-FFF2-40B4-BE49-F238E27FC236}">
                <a16:creationId xmlns:a16="http://schemas.microsoft.com/office/drawing/2014/main" id="{234AEBDB-AABE-A512-A04A-3F7062A15F96}"/>
              </a:ext>
            </a:extLst>
          </p:cNvPr>
          <p:cNvCxnSpPr>
            <a:cxnSpLocks/>
          </p:cNvCxnSpPr>
          <p:nvPr/>
        </p:nvCxnSpPr>
        <p:spPr>
          <a:xfrm>
            <a:off x="476249" y="4340849"/>
            <a:ext cx="296035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C40CA1B-32CE-D4AB-19A2-506F577BFFB4}"/>
              </a:ext>
            </a:extLst>
          </p:cNvPr>
          <p:cNvCxnSpPr>
            <a:cxnSpLocks/>
          </p:cNvCxnSpPr>
          <p:nvPr/>
        </p:nvCxnSpPr>
        <p:spPr>
          <a:xfrm>
            <a:off x="476249" y="2867673"/>
            <a:ext cx="296035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3D665ED-AF54-62BF-ECF0-5E9C8BAA8525}"/>
              </a:ext>
            </a:extLst>
          </p:cNvPr>
          <p:cNvCxnSpPr>
            <a:cxnSpLocks/>
          </p:cNvCxnSpPr>
          <p:nvPr/>
        </p:nvCxnSpPr>
        <p:spPr>
          <a:xfrm>
            <a:off x="476249" y="3355909"/>
            <a:ext cx="296035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6165351-9EB6-BEE5-41DE-615000C4A8AE}"/>
              </a:ext>
            </a:extLst>
          </p:cNvPr>
          <p:cNvCxnSpPr>
            <a:cxnSpLocks/>
          </p:cNvCxnSpPr>
          <p:nvPr/>
        </p:nvCxnSpPr>
        <p:spPr>
          <a:xfrm>
            <a:off x="476249" y="3852613"/>
            <a:ext cx="296035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960F4767-B299-DC1F-F999-77A2832E20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4764986" y="604616"/>
            <a:ext cx="7427014" cy="6250765"/>
          </a:xfrm>
          <a:prstGeom prst="rect">
            <a:avLst/>
          </a:prstGeom>
        </p:spPr>
      </p:pic>
      <p:sp>
        <p:nvSpPr>
          <p:cNvPr id="4" name="TextBox 3">
            <a:extLst>
              <a:ext uri="{FF2B5EF4-FFF2-40B4-BE49-F238E27FC236}">
                <a16:creationId xmlns:a16="http://schemas.microsoft.com/office/drawing/2014/main" id="{087BB5F1-F0F5-414F-AC47-A52CEF6F343D}"/>
              </a:ext>
            </a:extLst>
          </p:cNvPr>
          <p:cNvSpPr txBox="1"/>
          <p:nvPr/>
        </p:nvSpPr>
        <p:spPr>
          <a:xfrm>
            <a:off x="476249" y="3998794"/>
            <a:ext cx="312631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prstClr val="white">
                    <a:lumMod val="65000"/>
                  </a:prstClr>
                </a:solidFill>
                <a:cs typeface="Helvetica" panose="020B0604020202020204" pitchFamily="34" charset="0"/>
              </a:rPr>
              <a:t>EMOTIONAL APPEAL</a:t>
            </a:r>
          </a:p>
        </p:txBody>
      </p:sp>
      <p:sp>
        <p:nvSpPr>
          <p:cNvPr id="5" name="TextBox 4">
            <a:extLst>
              <a:ext uri="{FF2B5EF4-FFF2-40B4-BE49-F238E27FC236}">
                <a16:creationId xmlns:a16="http://schemas.microsoft.com/office/drawing/2014/main" id="{BF5AB5CF-30C7-B749-B4F3-18AE178DBE54}"/>
              </a:ext>
            </a:extLst>
          </p:cNvPr>
          <p:cNvSpPr txBox="1"/>
          <p:nvPr/>
        </p:nvSpPr>
        <p:spPr>
          <a:xfrm>
            <a:off x="476249" y="2517151"/>
            <a:ext cx="312631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prstClr val="white">
                    <a:lumMod val="65000"/>
                  </a:prstClr>
                </a:solidFill>
                <a:cs typeface="Helvetica" panose="020B0604020202020204" pitchFamily="34" charset="0"/>
              </a:rPr>
              <a:t>LONG-TERM MEMORABILITY </a:t>
            </a:r>
          </a:p>
        </p:txBody>
      </p:sp>
      <p:sp>
        <p:nvSpPr>
          <p:cNvPr id="6" name="TextBox 5">
            <a:extLst>
              <a:ext uri="{FF2B5EF4-FFF2-40B4-BE49-F238E27FC236}">
                <a16:creationId xmlns:a16="http://schemas.microsoft.com/office/drawing/2014/main" id="{155A1B17-5F1F-1BB3-9892-8A2A3229CB0F}"/>
              </a:ext>
            </a:extLst>
          </p:cNvPr>
          <p:cNvSpPr txBox="1"/>
          <p:nvPr/>
        </p:nvSpPr>
        <p:spPr>
          <a:xfrm>
            <a:off x="476249" y="3013854"/>
            <a:ext cx="312631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prstClr val="white">
                    <a:lumMod val="65000"/>
                  </a:prstClr>
                </a:solidFill>
                <a:cs typeface="Helvetica" panose="020B0604020202020204" pitchFamily="34" charset="0"/>
              </a:rPr>
              <a:t>PERSONAL RELEVANCE</a:t>
            </a:r>
          </a:p>
        </p:txBody>
      </p:sp>
      <p:sp>
        <p:nvSpPr>
          <p:cNvPr id="7" name="TextBox 6">
            <a:extLst>
              <a:ext uri="{FF2B5EF4-FFF2-40B4-BE49-F238E27FC236}">
                <a16:creationId xmlns:a16="http://schemas.microsoft.com/office/drawing/2014/main" id="{16B78C3A-4BB2-531C-9252-D7EA720CA43E}"/>
              </a:ext>
            </a:extLst>
          </p:cNvPr>
          <p:cNvSpPr txBox="1"/>
          <p:nvPr/>
        </p:nvSpPr>
        <p:spPr>
          <a:xfrm>
            <a:off x="476249" y="3502090"/>
            <a:ext cx="312631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prstClr val="white">
                    <a:lumMod val="65000"/>
                  </a:prstClr>
                </a:solidFill>
                <a:cs typeface="Helvetica" panose="020B0604020202020204" pitchFamily="34" charset="0"/>
              </a:rPr>
              <a:t>EMOTIONAL IMPACT</a:t>
            </a:r>
          </a:p>
        </p:txBody>
      </p:sp>
    </p:spTree>
    <p:extLst>
      <p:ext uri="{BB962C8B-B14F-4D97-AF65-F5344CB8AC3E}">
        <p14:creationId xmlns:p14="http://schemas.microsoft.com/office/powerpoint/2010/main" val="3560742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0A8B32-F599-C60F-16B9-02E858D8AC68}"/>
              </a:ext>
            </a:extLst>
          </p:cNvPr>
          <p:cNvSpPr/>
          <p:nvPr/>
        </p:nvSpPr>
        <p:spPr>
          <a:xfrm>
            <a:off x="6018781" y="1"/>
            <a:ext cx="6173219" cy="5932714"/>
          </a:xfrm>
          <a:prstGeom prst="rect">
            <a:avLst/>
          </a:prstGeom>
          <a:solidFill>
            <a:srgbClr val="09090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582399D9-7E33-BE8F-2917-9204D05CD37C}"/>
              </a:ext>
            </a:extLst>
          </p:cNvPr>
          <p:cNvSpPr>
            <a:spLocks noGrp="1"/>
          </p:cNvSpPr>
          <p:nvPr>
            <p:ph type="title"/>
          </p:nvPr>
        </p:nvSpPr>
        <p:spPr/>
        <p:txBody>
          <a:bodyPr>
            <a:normAutofit/>
          </a:bodyPr>
          <a:lstStyle/>
          <a:p>
            <a:pPr marL="0" marR="0" lvl="0" indent="0" algn="l" defTabSz="412750" rtl="0" eaLnBrk="1" fontAlgn="auto" latinLnBrk="0" hangingPunct="0">
              <a:lnSpc>
                <a:spcPct val="100000"/>
              </a:lnSpc>
              <a:spcBef>
                <a:spcPts val="0"/>
              </a:spcBef>
              <a:spcAft>
                <a:spcPts val="0"/>
              </a:spcAft>
              <a:buClrTx/>
              <a:buSzTx/>
              <a:buFontTx/>
              <a:buNone/>
              <a:tabLst/>
              <a:defRPr/>
            </a:pPr>
            <a:r>
              <a:rPr lang="en-GB" sz="2700">
                <a:sym typeface="Lato Bold"/>
              </a:rPr>
              <a:t>SST™ is the most powerful neuro-marketing technology </a:t>
            </a:r>
          </a:p>
        </p:txBody>
      </p:sp>
      <p:sp>
        <p:nvSpPr>
          <p:cNvPr id="5" name="Text Placeholder 4">
            <a:extLst>
              <a:ext uri="{FF2B5EF4-FFF2-40B4-BE49-F238E27FC236}">
                <a16:creationId xmlns:a16="http://schemas.microsoft.com/office/drawing/2014/main" id="{94C4F2DD-F31D-F82C-CE2B-1B0A92FB739B}"/>
              </a:ext>
            </a:extLst>
          </p:cNvPr>
          <p:cNvSpPr>
            <a:spLocks noGrp="1"/>
          </p:cNvSpPr>
          <p:nvPr>
            <p:ph type="body" sz="quarter" idx="13"/>
          </p:nvPr>
        </p:nvSpPr>
        <p:spPr>
          <a:xfrm>
            <a:off x="704329" y="2006005"/>
            <a:ext cx="4368867" cy="2468023"/>
          </a:xfrm>
        </p:spPr>
        <p:txBody>
          <a:bodyPr>
            <a:normAutofit/>
          </a:bodyPr>
          <a:lstStyle/>
          <a:p>
            <a:pPr marL="0" lvl="1" indent="0" algn="ctr">
              <a:buNone/>
            </a:pPr>
            <a:r>
              <a:rPr lang="en-US" sz="6600" b="1">
                <a:solidFill>
                  <a:srgbClr val="002060"/>
                </a:solidFill>
              </a:rPr>
              <a:t>86%</a:t>
            </a:r>
          </a:p>
          <a:p>
            <a:pPr marL="0" lvl="1" indent="0" algn="ctr">
              <a:buNone/>
            </a:pPr>
            <a:r>
              <a:rPr lang="en-US" sz="3600">
                <a:solidFill>
                  <a:schemeClr val="tx2"/>
                </a:solidFill>
                <a:latin typeface="+mj-lt"/>
                <a:ea typeface="+mj-ea"/>
                <a:cs typeface="+mj-cs"/>
              </a:rPr>
              <a:t>Linkage to in-store sales</a:t>
            </a:r>
          </a:p>
          <a:p>
            <a:pPr marL="0" lvl="1" indent="0" algn="ctr">
              <a:buNone/>
            </a:pPr>
            <a:endParaRPr lang="en-US" sz="3600" b="1">
              <a:solidFill>
                <a:srgbClr val="002060"/>
              </a:solidFill>
            </a:endParaRPr>
          </a:p>
          <a:p>
            <a:pPr lvl="1" algn="ctr"/>
            <a:endParaRPr lang="en-GB" sz="3600"/>
          </a:p>
        </p:txBody>
      </p:sp>
      <p:sp>
        <p:nvSpPr>
          <p:cNvPr id="7" name="Text Placeholder 6">
            <a:extLst>
              <a:ext uri="{FF2B5EF4-FFF2-40B4-BE49-F238E27FC236}">
                <a16:creationId xmlns:a16="http://schemas.microsoft.com/office/drawing/2014/main" id="{ADCE4125-D0F4-2475-50EF-D97F31F488F4}"/>
              </a:ext>
            </a:extLst>
          </p:cNvPr>
          <p:cNvSpPr>
            <a:spLocks noGrp="1"/>
          </p:cNvSpPr>
          <p:nvPr>
            <p:ph type="body" sz="quarter" idx="15"/>
          </p:nvPr>
        </p:nvSpPr>
        <p:spPr>
          <a:xfrm>
            <a:off x="377758" y="5365115"/>
            <a:ext cx="4368867" cy="304800"/>
          </a:xfrm>
        </p:spPr>
        <p:txBody>
          <a:bodyPr/>
          <a:lstStyle/>
          <a:p>
            <a:r>
              <a:rPr lang="en-GB"/>
              <a:t>Source:  Creative Drivers of Effectiveness, 2023, Neuro-Insight/Thinkbox</a:t>
            </a:r>
          </a:p>
          <a:p>
            <a:endParaRPr lang="en-GB"/>
          </a:p>
        </p:txBody>
      </p:sp>
      <p:pic>
        <p:nvPicPr>
          <p:cNvPr id="11" name="Picture 10" descr="Graphical user interface&#10;&#10;Description automatically generated with medium confidence">
            <a:extLst>
              <a:ext uri="{FF2B5EF4-FFF2-40B4-BE49-F238E27FC236}">
                <a16:creationId xmlns:a16="http://schemas.microsoft.com/office/drawing/2014/main" id="{7D0FDBD7-92DA-B65F-832D-8761FA7CAD06}"/>
              </a:ext>
            </a:extLst>
          </p:cNvPr>
          <p:cNvPicPr>
            <a:picLocks noChangeAspect="1"/>
          </p:cNvPicPr>
          <p:nvPr/>
        </p:nvPicPr>
        <p:blipFill>
          <a:blip r:embed="rId3" cstate="screen">
            <a:alphaModFix amt="70000"/>
            <a:extLst>
              <a:ext uri="{28A0092B-C50C-407E-A947-70E740481C1C}">
                <a14:useLocalDpi xmlns:a14="http://schemas.microsoft.com/office/drawing/2010/main"/>
              </a:ext>
            </a:extLst>
          </a:blip>
          <a:stretch>
            <a:fillRect/>
          </a:stretch>
        </p:blipFill>
        <p:spPr>
          <a:xfrm>
            <a:off x="10374086" y="65138"/>
            <a:ext cx="1868438" cy="622813"/>
          </a:xfrm>
          <a:prstGeom prst="rect">
            <a:avLst/>
          </a:prstGeom>
        </p:spPr>
      </p:pic>
      <p:pic>
        <p:nvPicPr>
          <p:cNvPr id="3" name="Picture 2">
            <a:extLst>
              <a:ext uri="{FF2B5EF4-FFF2-40B4-BE49-F238E27FC236}">
                <a16:creationId xmlns:a16="http://schemas.microsoft.com/office/drawing/2014/main" id="{20F945FD-B130-84C9-296D-1EBFAB5DE63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044454" y="753088"/>
            <a:ext cx="6102979" cy="5105400"/>
          </a:xfrm>
          <a:prstGeom prst="rect">
            <a:avLst/>
          </a:prstGeom>
        </p:spPr>
      </p:pic>
    </p:spTree>
    <p:extLst>
      <p:ext uri="{BB962C8B-B14F-4D97-AF65-F5344CB8AC3E}">
        <p14:creationId xmlns:p14="http://schemas.microsoft.com/office/powerpoint/2010/main" val="160368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people around a table&#10;&#10;Description automatically generated with medium confidence">
            <a:extLst>
              <a:ext uri="{FF2B5EF4-FFF2-40B4-BE49-F238E27FC236}">
                <a16:creationId xmlns:a16="http://schemas.microsoft.com/office/drawing/2014/main" id="{3028AAB4-C3B2-7D1D-AAAD-4D11B3D76097}"/>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15" name="Rectangle 14">
            <a:extLst>
              <a:ext uri="{FF2B5EF4-FFF2-40B4-BE49-F238E27FC236}">
                <a16:creationId xmlns:a16="http://schemas.microsoft.com/office/drawing/2014/main" id="{4A85A695-DEDA-F7F1-8EF2-69F3FFE4514F}"/>
              </a:ext>
            </a:extLst>
          </p:cNvPr>
          <p:cNvSpPr/>
          <p:nvPr/>
        </p:nvSpPr>
        <p:spPr>
          <a:xfrm flipH="1">
            <a:off x="-7" y="0"/>
            <a:ext cx="12192006" cy="6858000"/>
          </a:xfrm>
          <a:prstGeom prst="rect">
            <a:avLst/>
          </a:prstGeom>
          <a:gradFill flip="none" rotWithShape="1">
            <a:gsLst>
              <a:gs pos="4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6" name="Title 5">
            <a:extLst>
              <a:ext uri="{FF2B5EF4-FFF2-40B4-BE49-F238E27FC236}">
                <a16:creationId xmlns:a16="http://schemas.microsoft.com/office/drawing/2014/main" id="{844C2274-EEC8-FA4B-1A2C-86570ED714C6}"/>
              </a:ext>
            </a:extLst>
          </p:cNvPr>
          <p:cNvSpPr>
            <a:spLocks noGrp="1"/>
          </p:cNvSpPr>
          <p:nvPr>
            <p:ph type="ctrTitle"/>
          </p:nvPr>
        </p:nvSpPr>
        <p:spPr>
          <a:xfrm>
            <a:off x="403766" y="759293"/>
            <a:ext cx="6465120" cy="1663867"/>
          </a:xfrm>
        </p:spPr>
        <p:txBody>
          <a:bodyPr>
            <a:normAutofit fontScale="90000"/>
          </a:bodyPr>
          <a:lstStyle/>
          <a:p>
            <a:r>
              <a:rPr lang="en-US"/>
              <a:t>Creative contributes to 47% of sales</a:t>
            </a:r>
            <a:endParaRPr lang="en-GB"/>
          </a:p>
        </p:txBody>
      </p:sp>
      <p:sp>
        <p:nvSpPr>
          <p:cNvPr id="7" name="Content Placeholder 6">
            <a:extLst>
              <a:ext uri="{FF2B5EF4-FFF2-40B4-BE49-F238E27FC236}">
                <a16:creationId xmlns:a16="http://schemas.microsoft.com/office/drawing/2014/main" id="{1C648F3D-79F2-E254-C8A5-CFF03CB9E434}"/>
              </a:ext>
            </a:extLst>
          </p:cNvPr>
          <p:cNvSpPr>
            <a:spLocks noGrp="1"/>
          </p:cNvSpPr>
          <p:nvPr>
            <p:ph type="body" sz="quarter" idx="14"/>
          </p:nvPr>
        </p:nvSpPr>
        <p:spPr>
          <a:xfrm>
            <a:off x="552577" y="2627694"/>
            <a:ext cx="5271280" cy="365442"/>
          </a:xfrm>
        </p:spPr>
        <p:txBody>
          <a:bodyPr>
            <a:noAutofit/>
          </a:bodyPr>
          <a:lstStyle/>
          <a:p>
            <a:r>
              <a:rPr lang="en-GB">
                <a:sym typeface="Helvetica Light"/>
              </a:rPr>
              <a:t>So, understanding of key creative drivers is crucial.</a:t>
            </a:r>
          </a:p>
          <a:p>
            <a:endParaRPr lang="en-GB"/>
          </a:p>
        </p:txBody>
      </p:sp>
      <p:sp>
        <p:nvSpPr>
          <p:cNvPr id="9" name="Text Placeholder 6">
            <a:extLst>
              <a:ext uri="{FF2B5EF4-FFF2-40B4-BE49-F238E27FC236}">
                <a16:creationId xmlns:a16="http://schemas.microsoft.com/office/drawing/2014/main" id="{9CDB79C6-879E-6164-A02A-89A8E2CE1062}"/>
              </a:ext>
            </a:extLst>
          </p:cNvPr>
          <p:cNvSpPr txBox="1">
            <a:spLocks/>
          </p:cNvSpPr>
          <p:nvPr/>
        </p:nvSpPr>
        <p:spPr>
          <a:xfrm>
            <a:off x="403766" y="6192733"/>
            <a:ext cx="9948548"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a:solidFill>
                  <a:schemeClr val="bg1"/>
                </a:solidFill>
              </a:rPr>
              <a:t>Source: Nielsen, https://www.nielsen.com/insights/2017/when-it-comes-to-advertising-effectiveness-what-is-key/, </a:t>
            </a:r>
            <a:r>
              <a:rPr lang="en-GB" sz="1000" err="1">
                <a:solidFill>
                  <a:schemeClr val="bg1"/>
                </a:solidFill>
              </a:rPr>
              <a:t>Neilsen</a:t>
            </a:r>
            <a:r>
              <a:rPr lang="en-GB" sz="1000">
                <a:solidFill>
                  <a:schemeClr val="bg1"/>
                </a:solidFill>
              </a:rPr>
              <a:t>, https://www.nielsen.com/insights/2017/perspectives-want-a-successful-ad-get-creative/</a:t>
            </a:r>
          </a:p>
          <a:p>
            <a:endParaRPr lang="en-GB" sz="1000">
              <a:solidFill>
                <a:schemeClr val="bg1"/>
              </a:solidFill>
            </a:endParaRPr>
          </a:p>
        </p:txBody>
      </p:sp>
      <p:pic>
        <p:nvPicPr>
          <p:cNvPr id="11" name="Picture 10">
            <a:extLst>
              <a:ext uri="{FF2B5EF4-FFF2-40B4-BE49-F238E27FC236}">
                <a16:creationId xmlns:a16="http://schemas.microsoft.com/office/drawing/2014/main" id="{22E152C7-6579-DBA8-9E83-0F07CE9F766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1068" y="6032501"/>
            <a:ext cx="1286948" cy="465032"/>
          </a:xfrm>
          <a:prstGeom prst="rect">
            <a:avLst/>
          </a:prstGeom>
        </p:spPr>
      </p:pic>
      <p:sp>
        <p:nvSpPr>
          <p:cNvPr id="16" name="Text Placeholder 5">
            <a:extLst>
              <a:ext uri="{FF2B5EF4-FFF2-40B4-BE49-F238E27FC236}">
                <a16:creationId xmlns:a16="http://schemas.microsoft.com/office/drawing/2014/main" id="{6D06B7C0-F4E7-BABC-5F2F-0668F2F22184}"/>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Branston, “Bring Out The Branston”</a:t>
            </a:r>
          </a:p>
        </p:txBody>
      </p:sp>
    </p:spTree>
    <p:extLst>
      <p:ext uri="{BB962C8B-B14F-4D97-AF65-F5344CB8AC3E}">
        <p14:creationId xmlns:p14="http://schemas.microsoft.com/office/powerpoint/2010/main" val="424042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dog wearing sunglasses&#10;&#10;Description automatically generated">
            <a:extLst>
              <a:ext uri="{FF2B5EF4-FFF2-40B4-BE49-F238E27FC236}">
                <a16:creationId xmlns:a16="http://schemas.microsoft.com/office/drawing/2014/main" id="{68184657-2BCC-0304-1B41-0ED0D7D4DC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D3773D5D-D1B2-8DC8-561F-093A6CF22922}"/>
              </a:ext>
            </a:extLst>
          </p:cNvPr>
          <p:cNvSpPr/>
          <p:nvPr/>
        </p:nvSpPr>
        <p:spPr>
          <a:xfrm flipH="1">
            <a:off x="-8" y="0"/>
            <a:ext cx="12192000" cy="6858000"/>
          </a:xfrm>
          <a:prstGeom prst="rect">
            <a:avLst/>
          </a:prstGeom>
          <a:gradFill flip="none" rotWithShape="1">
            <a:gsLst>
              <a:gs pos="52000">
                <a:schemeClr val="bg1">
                  <a:lumMod val="0"/>
                  <a:alpha val="0"/>
                </a:schemeClr>
              </a:gs>
              <a:gs pos="22000">
                <a:srgbClr val="000000">
                  <a:lumMod val="24000"/>
                  <a:alpha val="73000"/>
                </a:srgb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itle 2">
            <a:extLst>
              <a:ext uri="{FF2B5EF4-FFF2-40B4-BE49-F238E27FC236}">
                <a16:creationId xmlns:a16="http://schemas.microsoft.com/office/drawing/2014/main" id="{BDA0FD2E-107E-3BED-72CB-7439C609FF4A}"/>
              </a:ext>
            </a:extLst>
          </p:cNvPr>
          <p:cNvSpPr>
            <a:spLocks noGrp="1"/>
          </p:cNvSpPr>
          <p:nvPr>
            <p:ph type="ctrTitle"/>
          </p:nvPr>
        </p:nvSpPr>
        <p:spPr>
          <a:xfrm>
            <a:off x="403765" y="759293"/>
            <a:ext cx="9295405" cy="1663867"/>
          </a:xfrm>
        </p:spPr>
        <p:txBody>
          <a:bodyPr>
            <a:normAutofit fontScale="90000"/>
          </a:bodyPr>
          <a:lstStyle/>
          <a:p>
            <a:r>
              <a:rPr lang="en-US"/>
              <a:t>We coded 150 UK ads against a range of creative variables </a:t>
            </a:r>
            <a:br>
              <a:rPr lang="en-US"/>
            </a:br>
            <a:endParaRPr lang="en-GB"/>
          </a:p>
        </p:txBody>
      </p:sp>
      <p:sp>
        <p:nvSpPr>
          <p:cNvPr id="4" name="Text Placeholder 3">
            <a:extLst>
              <a:ext uri="{FF2B5EF4-FFF2-40B4-BE49-F238E27FC236}">
                <a16:creationId xmlns:a16="http://schemas.microsoft.com/office/drawing/2014/main" id="{8B585DB5-2F61-33A5-CC28-49BF31253219}"/>
              </a:ext>
            </a:extLst>
          </p:cNvPr>
          <p:cNvSpPr>
            <a:spLocks noGrp="1"/>
          </p:cNvSpPr>
          <p:nvPr>
            <p:ph type="body" sz="quarter" idx="14"/>
          </p:nvPr>
        </p:nvSpPr>
        <p:spPr/>
        <p:txBody>
          <a:bodyPr/>
          <a:lstStyle/>
          <a:p>
            <a:r>
              <a:rPr lang="en-US"/>
              <a:t>Ads were included from 2019-2023 </a:t>
            </a:r>
          </a:p>
          <a:p>
            <a:endParaRPr lang="en-GB"/>
          </a:p>
        </p:txBody>
      </p:sp>
      <p:pic>
        <p:nvPicPr>
          <p:cNvPr id="5" name="Picture 4">
            <a:extLst>
              <a:ext uri="{FF2B5EF4-FFF2-40B4-BE49-F238E27FC236}">
                <a16:creationId xmlns:a16="http://schemas.microsoft.com/office/drawing/2014/main" id="{CB135793-2E41-F54A-173D-D7E87E2FB7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91068" y="6032501"/>
            <a:ext cx="1286948" cy="465032"/>
          </a:xfrm>
          <a:prstGeom prst="rect">
            <a:avLst/>
          </a:prstGeom>
        </p:spPr>
      </p:pic>
      <p:sp>
        <p:nvSpPr>
          <p:cNvPr id="6" name="Text Placeholder 2">
            <a:extLst>
              <a:ext uri="{FF2B5EF4-FFF2-40B4-BE49-F238E27FC236}">
                <a16:creationId xmlns:a16="http://schemas.microsoft.com/office/drawing/2014/main" id="{29DF6F7F-0F5B-452E-28F1-D9C3A55CB08D}"/>
              </a:ext>
            </a:extLst>
          </p:cNvPr>
          <p:cNvSpPr txBox="1">
            <a:spLocks/>
          </p:cNvSpPr>
          <p:nvPr/>
        </p:nvSpPr>
        <p:spPr>
          <a:xfrm>
            <a:off x="213984" y="6372966"/>
            <a:ext cx="1133481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a:solidFill>
                  <a:schemeClr val="bg1"/>
                </a:solidFill>
              </a:rPr>
              <a:t>Source:  Creative Drivers of Effectiveness, 2023, Neuro-Insight/Thinkbox</a:t>
            </a:r>
          </a:p>
          <a:p>
            <a:endParaRPr lang="en-GB">
              <a:solidFill>
                <a:schemeClr val="bg1"/>
              </a:solidFill>
            </a:endParaRPr>
          </a:p>
        </p:txBody>
      </p:sp>
      <p:sp>
        <p:nvSpPr>
          <p:cNvPr id="9" name="Text Placeholder 5">
            <a:extLst>
              <a:ext uri="{FF2B5EF4-FFF2-40B4-BE49-F238E27FC236}">
                <a16:creationId xmlns:a16="http://schemas.microsoft.com/office/drawing/2014/main" id="{6BD60442-726E-1AB7-A4BD-52AD607DE753}"/>
              </a:ext>
            </a:extLst>
          </p:cNvPr>
          <p:cNvSpPr txBox="1">
            <a:spLocks/>
          </p:cNvSpPr>
          <p:nvPr/>
        </p:nvSpPr>
        <p:spPr>
          <a:xfrm rot="16200000">
            <a:off x="10052272" y="3766133"/>
            <a:ext cx="3901699" cy="37775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lang="en-US" sz="1000" b="0" kern="1200" baseline="0" dirty="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solidFill>
                  <a:schemeClr val="bg1"/>
                </a:solidFill>
              </a:rPr>
              <a:t>Samsung Galaxy, “Awesome For Everyone”</a:t>
            </a:r>
          </a:p>
        </p:txBody>
      </p:sp>
    </p:spTree>
    <p:extLst>
      <p:ext uri="{BB962C8B-B14F-4D97-AF65-F5344CB8AC3E}">
        <p14:creationId xmlns:p14="http://schemas.microsoft.com/office/powerpoint/2010/main" val="70706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01B98B9-BEB0-4AF7-FB93-E2546AE8AB60}"/>
              </a:ext>
            </a:extLst>
          </p:cNvPr>
          <p:cNvGrpSpPr/>
          <p:nvPr/>
        </p:nvGrpSpPr>
        <p:grpSpPr>
          <a:xfrm>
            <a:off x="10368062" y="346890"/>
            <a:ext cx="1495825" cy="1183091"/>
            <a:chOff x="10378948" y="967754"/>
            <a:chExt cx="1495825" cy="1183091"/>
          </a:xfrm>
        </p:grpSpPr>
        <p:pic>
          <p:nvPicPr>
            <p:cNvPr id="8" name="Picture 7">
              <a:extLst>
                <a:ext uri="{FF2B5EF4-FFF2-40B4-BE49-F238E27FC236}">
                  <a16:creationId xmlns:a16="http://schemas.microsoft.com/office/drawing/2014/main" id="{4E67F5DB-735F-3035-9E76-9DE48CF2DB4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78948" y="967754"/>
              <a:ext cx="1495825" cy="1183091"/>
            </a:xfrm>
            <a:prstGeom prst="roundRect">
              <a:avLst/>
            </a:prstGeom>
            <a:ln w="38100">
              <a:noFill/>
            </a:ln>
            <a:effectLst>
              <a:outerShdw blurRad="50800" dist="38100" dir="2700000" algn="tl" rotWithShape="0">
                <a:prstClr val="black">
                  <a:alpha val="40000"/>
                </a:prstClr>
              </a:outerShdw>
            </a:effectLst>
          </p:spPr>
        </p:pic>
        <p:sp>
          <p:nvSpPr>
            <p:cNvPr id="9" name="Rectangle: Rounded Corners 8">
              <a:extLst>
                <a:ext uri="{FF2B5EF4-FFF2-40B4-BE49-F238E27FC236}">
                  <a16:creationId xmlns:a16="http://schemas.microsoft.com/office/drawing/2014/main" id="{D3F28B23-385D-C162-78B4-C560CA08985A}"/>
                </a:ext>
              </a:extLst>
            </p:cNvPr>
            <p:cNvSpPr/>
            <p:nvPr/>
          </p:nvSpPr>
          <p:spPr bwMode="auto">
            <a:xfrm>
              <a:off x="10475519" y="1384239"/>
              <a:ext cx="1302682" cy="350120"/>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Celebs</a:t>
              </a:r>
            </a:p>
          </p:txBody>
        </p:sp>
      </p:grpSp>
      <p:grpSp>
        <p:nvGrpSpPr>
          <p:cNvPr id="10" name="Group 9">
            <a:extLst>
              <a:ext uri="{FF2B5EF4-FFF2-40B4-BE49-F238E27FC236}">
                <a16:creationId xmlns:a16="http://schemas.microsoft.com/office/drawing/2014/main" id="{23412B4A-BE26-C83E-6458-86C55C2ECA9E}"/>
              </a:ext>
            </a:extLst>
          </p:cNvPr>
          <p:cNvGrpSpPr/>
          <p:nvPr/>
        </p:nvGrpSpPr>
        <p:grpSpPr>
          <a:xfrm>
            <a:off x="326841" y="346890"/>
            <a:ext cx="1495824" cy="1183470"/>
            <a:chOff x="8705411" y="967754"/>
            <a:chExt cx="1495824" cy="1183470"/>
          </a:xfrm>
        </p:grpSpPr>
        <p:pic>
          <p:nvPicPr>
            <p:cNvPr id="11" name="Picture 10">
              <a:extLst>
                <a:ext uri="{FF2B5EF4-FFF2-40B4-BE49-F238E27FC236}">
                  <a16:creationId xmlns:a16="http://schemas.microsoft.com/office/drawing/2014/main" id="{DC7A8A8B-E6EC-CE5C-119E-AB28AE049BB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705411" y="967754"/>
              <a:ext cx="1495824" cy="1183470"/>
            </a:xfrm>
            <a:prstGeom prst="roundRect">
              <a:avLst/>
            </a:prstGeom>
            <a:ln w="38100">
              <a:noFill/>
            </a:ln>
            <a:effectLst>
              <a:outerShdw blurRad="50800" dist="38100" dir="2700000" algn="tl" rotWithShape="0">
                <a:prstClr val="black">
                  <a:alpha val="40000"/>
                </a:prstClr>
              </a:outerShdw>
            </a:effectLst>
          </p:spPr>
        </p:pic>
        <p:sp>
          <p:nvSpPr>
            <p:cNvPr id="12" name="Rectangle: Rounded Corners 11">
              <a:extLst>
                <a:ext uri="{FF2B5EF4-FFF2-40B4-BE49-F238E27FC236}">
                  <a16:creationId xmlns:a16="http://schemas.microsoft.com/office/drawing/2014/main" id="{DB5BE0C4-EB1E-D380-0EE5-2595616C0911}"/>
                </a:ext>
              </a:extLst>
            </p:cNvPr>
            <p:cNvSpPr/>
            <p:nvPr/>
          </p:nvSpPr>
          <p:spPr bwMode="auto">
            <a:xfrm>
              <a:off x="8801983" y="1384239"/>
              <a:ext cx="1302682" cy="350120"/>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Actors</a:t>
              </a:r>
            </a:p>
          </p:txBody>
        </p:sp>
      </p:grpSp>
      <p:grpSp>
        <p:nvGrpSpPr>
          <p:cNvPr id="13" name="Group 12">
            <a:extLst>
              <a:ext uri="{FF2B5EF4-FFF2-40B4-BE49-F238E27FC236}">
                <a16:creationId xmlns:a16="http://schemas.microsoft.com/office/drawing/2014/main" id="{A515908D-419E-2EA7-BB1D-DD7E4C21F02E}"/>
              </a:ext>
            </a:extLst>
          </p:cNvPr>
          <p:cNvGrpSpPr/>
          <p:nvPr/>
        </p:nvGrpSpPr>
        <p:grpSpPr>
          <a:xfrm>
            <a:off x="2000377" y="346890"/>
            <a:ext cx="1495824" cy="1183470"/>
            <a:chOff x="2011264" y="2854280"/>
            <a:chExt cx="1495824" cy="1183470"/>
          </a:xfrm>
        </p:grpSpPr>
        <p:pic>
          <p:nvPicPr>
            <p:cNvPr id="14" name="Picture 13">
              <a:extLst>
                <a:ext uri="{FF2B5EF4-FFF2-40B4-BE49-F238E27FC236}">
                  <a16:creationId xmlns:a16="http://schemas.microsoft.com/office/drawing/2014/main" id="{1E9D1F60-9ECE-839D-7A90-0B4DD990CC9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011264" y="2854280"/>
              <a:ext cx="1495824" cy="1183470"/>
            </a:xfrm>
            <a:prstGeom prst="roundRect">
              <a:avLst/>
            </a:prstGeom>
            <a:ln w="38100">
              <a:noFill/>
            </a:ln>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id="{25B24283-4CB1-E3C9-9A9E-2DEA7BE00A5E}"/>
                </a:ext>
              </a:extLst>
            </p:cNvPr>
            <p:cNvSpPr/>
            <p:nvPr/>
          </p:nvSpPr>
          <p:spPr bwMode="auto">
            <a:xfrm>
              <a:off x="2107835" y="3270765"/>
              <a:ext cx="1302682" cy="350120"/>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Animals </a:t>
              </a:r>
            </a:p>
          </p:txBody>
        </p:sp>
      </p:grpSp>
      <p:grpSp>
        <p:nvGrpSpPr>
          <p:cNvPr id="16" name="Group 15">
            <a:extLst>
              <a:ext uri="{FF2B5EF4-FFF2-40B4-BE49-F238E27FC236}">
                <a16:creationId xmlns:a16="http://schemas.microsoft.com/office/drawing/2014/main" id="{070264A4-1E7C-8F71-788F-245F6597317D}"/>
              </a:ext>
            </a:extLst>
          </p:cNvPr>
          <p:cNvGrpSpPr/>
          <p:nvPr/>
        </p:nvGrpSpPr>
        <p:grpSpPr>
          <a:xfrm>
            <a:off x="3673913" y="346890"/>
            <a:ext cx="1495825" cy="1183091"/>
            <a:chOff x="5358337" y="4740807"/>
            <a:chExt cx="1495825" cy="1183091"/>
          </a:xfrm>
        </p:grpSpPr>
        <p:pic>
          <p:nvPicPr>
            <p:cNvPr id="17" name="Picture 16">
              <a:extLst>
                <a:ext uri="{FF2B5EF4-FFF2-40B4-BE49-F238E27FC236}">
                  <a16:creationId xmlns:a16="http://schemas.microsoft.com/office/drawing/2014/main" id="{3378D3BA-9C31-B2BC-EED1-7FB83784192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358337" y="4740807"/>
              <a:ext cx="1495825" cy="1183091"/>
            </a:xfrm>
            <a:prstGeom prst="roundRect">
              <a:avLst/>
            </a:prstGeom>
            <a:ln w="38100">
              <a:noFill/>
            </a:ln>
            <a:effectLst>
              <a:outerShdw blurRad="50800" dist="38100" dir="2700000" algn="tl" rotWithShape="0">
                <a:prstClr val="black">
                  <a:alpha val="40000"/>
                </a:prstClr>
              </a:outerShdw>
            </a:effectLst>
          </p:spPr>
        </p:pic>
        <p:sp>
          <p:nvSpPr>
            <p:cNvPr id="18" name="Rectangle: Rounded Corners 17">
              <a:extLst>
                <a:ext uri="{FF2B5EF4-FFF2-40B4-BE49-F238E27FC236}">
                  <a16:creationId xmlns:a16="http://schemas.microsoft.com/office/drawing/2014/main" id="{3CD8E2EB-1A3F-66CF-AB92-BF99A1093730}"/>
                </a:ext>
              </a:extLst>
            </p:cNvPr>
            <p:cNvSpPr/>
            <p:nvPr/>
          </p:nvSpPr>
          <p:spPr bwMode="auto">
            <a:xfrm>
              <a:off x="5454909" y="5058149"/>
              <a:ext cx="1302682" cy="548406"/>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Brand assets</a:t>
              </a:r>
            </a:p>
          </p:txBody>
        </p:sp>
      </p:grpSp>
      <p:grpSp>
        <p:nvGrpSpPr>
          <p:cNvPr id="19" name="Group 18">
            <a:extLst>
              <a:ext uri="{FF2B5EF4-FFF2-40B4-BE49-F238E27FC236}">
                <a16:creationId xmlns:a16="http://schemas.microsoft.com/office/drawing/2014/main" id="{6B94962B-9F71-F3BB-E8D3-847044315C1A}"/>
              </a:ext>
            </a:extLst>
          </p:cNvPr>
          <p:cNvGrpSpPr/>
          <p:nvPr/>
        </p:nvGrpSpPr>
        <p:grpSpPr>
          <a:xfrm>
            <a:off x="5347450" y="346890"/>
            <a:ext cx="1495825" cy="1183091"/>
            <a:chOff x="3684800" y="4740807"/>
            <a:chExt cx="1495825" cy="1183091"/>
          </a:xfrm>
        </p:grpSpPr>
        <p:pic>
          <p:nvPicPr>
            <p:cNvPr id="20" name="Picture 19">
              <a:extLst>
                <a:ext uri="{FF2B5EF4-FFF2-40B4-BE49-F238E27FC236}">
                  <a16:creationId xmlns:a16="http://schemas.microsoft.com/office/drawing/2014/main" id="{58AAB855-0DC6-860F-A519-2081D06BCE24}"/>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684800" y="4740807"/>
              <a:ext cx="1495825" cy="1183091"/>
            </a:xfrm>
            <a:prstGeom prst="roundRect">
              <a:avLst/>
            </a:prstGeom>
            <a:ln w="38100">
              <a:noFill/>
            </a:ln>
            <a:effectLst>
              <a:outerShdw blurRad="50800" dist="38100" dir="2700000" algn="tl" rotWithShape="0">
                <a:prstClr val="black">
                  <a:alpha val="40000"/>
                </a:prstClr>
              </a:outerShdw>
            </a:effectLst>
          </p:spPr>
        </p:pic>
        <p:sp>
          <p:nvSpPr>
            <p:cNvPr id="21" name="Rectangle: Rounded Corners 20">
              <a:extLst>
                <a:ext uri="{FF2B5EF4-FFF2-40B4-BE49-F238E27FC236}">
                  <a16:creationId xmlns:a16="http://schemas.microsoft.com/office/drawing/2014/main" id="{A2EB6DA6-5E49-E9ED-A33F-D303AE4A89DE}"/>
                </a:ext>
              </a:extLst>
            </p:cNvPr>
            <p:cNvSpPr/>
            <p:nvPr/>
          </p:nvSpPr>
          <p:spPr bwMode="auto">
            <a:xfrm>
              <a:off x="3781372" y="5058149"/>
              <a:ext cx="1302682" cy="548406"/>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lang="en-GB" b="1">
                  <a:solidFill>
                    <a:srgbClr val="002060"/>
                  </a:solidFill>
                  <a:latin typeface="Helvetica"/>
                  <a:sym typeface="Helvetica Light"/>
                </a:rPr>
                <a:t>Brand colour</a:t>
              </a:r>
              <a:endParaRPr kumimoji="0" lang="en-GB" b="1" i="0" u="none" strike="noStrike" kern="1200" cap="none" spc="0" normalizeH="0" baseline="0" noProof="0">
                <a:ln>
                  <a:noFill/>
                </a:ln>
                <a:solidFill>
                  <a:srgbClr val="002060"/>
                </a:solidFill>
                <a:uLnTx/>
                <a:uFillTx/>
                <a:latin typeface="Helvetica"/>
                <a:sym typeface="Helvetica Light"/>
              </a:endParaRPr>
            </a:p>
          </p:txBody>
        </p:sp>
      </p:grpSp>
      <p:grpSp>
        <p:nvGrpSpPr>
          <p:cNvPr id="22" name="Group 21">
            <a:extLst>
              <a:ext uri="{FF2B5EF4-FFF2-40B4-BE49-F238E27FC236}">
                <a16:creationId xmlns:a16="http://schemas.microsoft.com/office/drawing/2014/main" id="{D5F7F47A-9F94-D787-FE57-D0852830047F}"/>
              </a:ext>
            </a:extLst>
          </p:cNvPr>
          <p:cNvGrpSpPr/>
          <p:nvPr/>
        </p:nvGrpSpPr>
        <p:grpSpPr>
          <a:xfrm>
            <a:off x="7020987" y="346890"/>
            <a:ext cx="1495825" cy="1183091"/>
            <a:chOff x="10378948" y="2854280"/>
            <a:chExt cx="1495825" cy="1183091"/>
          </a:xfrm>
        </p:grpSpPr>
        <p:pic>
          <p:nvPicPr>
            <p:cNvPr id="23" name="Picture 22">
              <a:extLst>
                <a:ext uri="{FF2B5EF4-FFF2-40B4-BE49-F238E27FC236}">
                  <a16:creationId xmlns:a16="http://schemas.microsoft.com/office/drawing/2014/main" id="{1BF2E2D5-8121-3B8A-3D8F-F2252F2C425D}"/>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10378948" y="2854280"/>
              <a:ext cx="1495825" cy="1183091"/>
            </a:xfrm>
            <a:prstGeom prst="roundRect">
              <a:avLst/>
            </a:prstGeom>
            <a:ln w="38100">
              <a:noFill/>
            </a:ln>
            <a:effectLst>
              <a:outerShdw blurRad="50800" dist="38100" dir="2700000" algn="tl" rotWithShape="0">
                <a:prstClr val="black">
                  <a:alpha val="40000"/>
                </a:prstClr>
              </a:outerShdw>
            </a:effectLst>
          </p:spPr>
        </p:pic>
        <p:sp>
          <p:nvSpPr>
            <p:cNvPr id="24" name="Rectangle: Rounded Corners 23">
              <a:extLst>
                <a:ext uri="{FF2B5EF4-FFF2-40B4-BE49-F238E27FC236}">
                  <a16:creationId xmlns:a16="http://schemas.microsoft.com/office/drawing/2014/main" id="{4935BCF0-579B-83DF-7698-83BF03A61576}"/>
                </a:ext>
              </a:extLst>
            </p:cNvPr>
            <p:cNvSpPr/>
            <p:nvPr/>
          </p:nvSpPr>
          <p:spPr bwMode="auto">
            <a:xfrm>
              <a:off x="10475519" y="3172285"/>
              <a:ext cx="1302682" cy="547080"/>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Branding moments</a:t>
              </a:r>
            </a:p>
          </p:txBody>
        </p:sp>
      </p:grpSp>
      <p:grpSp>
        <p:nvGrpSpPr>
          <p:cNvPr id="25" name="Group 24">
            <a:extLst>
              <a:ext uri="{FF2B5EF4-FFF2-40B4-BE49-F238E27FC236}">
                <a16:creationId xmlns:a16="http://schemas.microsoft.com/office/drawing/2014/main" id="{38656F36-5AAC-798B-0C11-5FE768DB51E5}"/>
              </a:ext>
            </a:extLst>
          </p:cNvPr>
          <p:cNvGrpSpPr/>
          <p:nvPr/>
        </p:nvGrpSpPr>
        <p:grpSpPr>
          <a:xfrm>
            <a:off x="8694524" y="346890"/>
            <a:ext cx="1495825" cy="1183091"/>
            <a:chOff x="337727" y="968415"/>
            <a:chExt cx="1495825" cy="1183091"/>
          </a:xfrm>
        </p:grpSpPr>
        <p:pic>
          <p:nvPicPr>
            <p:cNvPr id="26" name="Picture 25">
              <a:extLst>
                <a:ext uri="{FF2B5EF4-FFF2-40B4-BE49-F238E27FC236}">
                  <a16:creationId xmlns:a16="http://schemas.microsoft.com/office/drawing/2014/main" id="{EF035225-F11D-8880-7D29-111B63A15374}"/>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337727" y="968415"/>
              <a:ext cx="1495825" cy="1183091"/>
            </a:xfrm>
            <a:prstGeom prst="roundRect">
              <a:avLst/>
            </a:prstGeom>
            <a:ln>
              <a:noFill/>
            </a:ln>
            <a:effectLst>
              <a:outerShdw blurRad="50800" dist="38100" dir="2700000" algn="tl" rotWithShape="0">
                <a:prstClr val="black">
                  <a:alpha val="40000"/>
                </a:prstClr>
              </a:outerShdw>
            </a:effectLst>
          </p:spPr>
        </p:pic>
        <p:sp>
          <p:nvSpPr>
            <p:cNvPr id="27" name="Rectangle: Rounded Corners 26">
              <a:extLst>
                <a:ext uri="{FF2B5EF4-FFF2-40B4-BE49-F238E27FC236}">
                  <a16:creationId xmlns:a16="http://schemas.microsoft.com/office/drawing/2014/main" id="{926E74B8-F2D9-CAD3-08D2-C56240FF903A}"/>
                </a:ext>
              </a:extLst>
            </p:cNvPr>
            <p:cNvSpPr/>
            <p:nvPr/>
          </p:nvSpPr>
          <p:spPr bwMode="auto">
            <a:xfrm>
              <a:off x="434298" y="1384239"/>
              <a:ext cx="1302682" cy="350120"/>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Category</a:t>
              </a:r>
            </a:p>
          </p:txBody>
        </p:sp>
      </p:grpSp>
      <p:grpSp>
        <p:nvGrpSpPr>
          <p:cNvPr id="28" name="Group 27">
            <a:extLst>
              <a:ext uri="{FF2B5EF4-FFF2-40B4-BE49-F238E27FC236}">
                <a16:creationId xmlns:a16="http://schemas.microsoft.com/office/drawing/2014/main" id="{6F0A3AF2-6B7E-898D-4043-A9311FDB5109}"/>
              </a:ext>
            </a:extLst>
          </p:cNvPr>
          <p:cNvGrpSpPr/>
          <p:nvPr/>
        </p:nvGrpSpPr>
        <p:grpSpPr>
          <a:xfrm>
            <a:off x="326841" y="2257131"/>
            <a:ext cx="1495825" cy="1183091"/>
            <a:chOff x="337727" y="2854941"/>
            <a:chExt cx="1495825" cy="1183091"/>
          </a:xfrm>
        </p:grpSpPr>
        <p:pic>
          <p:nvPicPr>
            <p:cNvPr id="29" name="Picture 28">
              <a:extLst>
                <a:ext uri="{FF2B5EF4-FFF2-40B4-BE49-F238E27FC236}">
                  <a16:creationId xmlns:a16="http://schemas.microsoft.com/office/drawing/2014/main" id="{24ABFFB7-9D5E-98CD-DE13-AB4BFAE345AA}"/>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337727" y="2854941"/>
              <a:ext cx="1495825" cy="1183091"/>
            </a:xfrm>
            <a:prstGeom prst="roundRect">
              <a:avLst/>
            </a:prstGeom>
            <a:ln>
              <a:noFill/>
            </a:ln>
            <a:effectLst>
              <a:outerShdw blurRad="50800" dist="38100" dir="2700000" algn="tl" rotWithShape="0">
                <a:prstClr val="black">
                  <a:alpha val="40000"/>
                </a:prstClr>
              </a:outerShdw>
            </a:effectLst>
          </p:spPr>
        </p:pic>
        <p:sp>
          <p:nvSpPr>
            <p:cNvPr id="30" name="Rectangle: Rounded Corners 29">
              <a:extLst>
                <a:ext uri="{FF2B5EF4-FFF2-40B4-BE49-F238E27FC236}">
                  <a16:creationId xmlns:a16="http://schemas.microsoft.com/office/drawing/2014/main" id="{4B20B2F2-05FC-0BA7-BDA9-12437943F3A3}"/>
                </a:ext>
              </a:extLst>
            </p:cNvPr>
            <p:cNvSpPr/>
            <p:nvPr/>
          </p:nvSpPr>
          <p:spPr bwMode="auto">
            <a:xfrm>
              <a:off x="434298" y="3270765"/>
              <a:ext cx="1302682" cy="350120"/>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Children</a:t>
              </a:r>
            </a:p>
          </p:txBody>
        </p:sp>
      </p:grpSp>
      <p:grpSp>
        <p:nvGrpSpPr>
          <p:cNvPr id="31" name="Group 30">
            <a:extLst>
              <a:ext uri="{FF2B5EF4-FFF2-40B4-BE49-F238E27FC236}">
                <a16:creationId xmlns:a16="http://schemas.microsoft.com/office/drawing/2014/main" id="{DDDB77A0-4A40-91FC-8964-FD4CCFA6A8EB}"/>
              </a:ext>
            </a:extLst>
          </p:cNvPr>
          <p:cNvGrpSpPr/>
          <p:nvPr/>
        </p:nvGrpSpPr>
        <p:grpSpPr>
          <a:xfrm>
            <a:off x="7020990" y="2257131"/>
            <a:ext cx="1495825" cy="1183091"/>
            <a:chOff x="5358337" y="2854280"/>
            <a:chExt cx="1495825" cy="1183091"/>
          </a:xfrm>
        </p:grpSpPr>
        <p:pic>
          <p:nvPicPr>
            <p:cNvPr id="32" name="Picture 31">
              <a:extLst>
                <a:ext uri="{FF2B5EF4-FFF2-40B4-BE49-F238E27FC236}">
                  <a16:creationId xmlns:a16="http://schemas.microsoft.com/office/drawing/2014/main" id="{ACAE6BA4-7A7D-0BFF-FFD9-9E671D09A6F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5358337" y="2854280"/>
              <a:ext cx="1495825" cy="1183091"/>
            </a:xfrm>
            <a:prstGeom prst="roundRect">
              <a:avLst/>
            </a:prstGeom>
            <a:ln w="38100">
              <a:noFill/>
            </a:ln>
            <a:effectLst>
              <a:outerShdw blurRad="50800" dist="38100" dir="2700000" algn="tl" rotWithShape="0">
                <a:prstClr val="black">
                  <a:alpha val="40000"/>
                </a:prstClr>
              </a:outerShdw>
            </a:effectLst>
          </p:spPr>
        </p:pic>
        <p:sp>
          <p:nvSpPr>
            <p:cNvPr id="33" name="Rectangle: Rounded Corners 32">
              <a:extLst>
                <a:ext uri="{FF2B5EF4-FFF2-40B4-BE49-F238E27FC236}">
                  <a16:creationId xmlns:a16="http://schemas.microsoft.com/office/drawing/2014/main" id="{4E27A8C5-E770-4918-75D7-C8A8D3BBB868}"/>
                </a:ext>
              </a:extLst>
            </p:cNvPr>
            <p:cNvSpPr/>
            <p:nvPr/>
          </p:nvSpPr>
          <p:spPr bwMode="auto">
            <a:xfrm>
              <a:off x="5428094" y="3270765"/>
              <a:ext cx="1356310" cy="350120"/>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Interaction</a:t>
              </a:r>
            </a:p>
          </p:txBody>
        </p:sp>
      </p:grpSp>
      <p:grpSp>
        <p:nvGrpSpPr>
          <p:cNvPr id="34" name="Group 33">
            <a:extLst>
              <a:ext uri="{FF2B5EF4-FFF2-40B4-BE49-F238E27FC236}">
                <a16:creationId xmlns:a16="http://schemas.microsoft.com/office/drawing/2014/main" id="{214F10A8-82BC-8EBD-8CB2-41EC12941ED8}"/>
              </a:ext>
            </a:extLst>
          </p:cNvPr>
          <p:cNvGrpSpPr/>
          <p:nvPr/>
        </p:nvGrpSpPr>
        <p:grpSpPr>
          <a:xfrm>
            <a:off x="8694528" y="2257131"/>
            <a:ext cx="1495824" cy="1183090"/>
            <a:chOff x="7031875" y="2854281"/>
            <a:chExt cx="1495824" cy="1183090"/>
          </a:xfrm>
        </p:grpSpPr>
        <p:pic>
          <p:nvPicPr>
            <p:cNvPr id="35" name="Picture 34" descr="A microphone with sound waves&#10;&#10;Description automatically generated with low confidence">
              <a:extLst>
                <a:ext uri="{FF2B5EF4-FFF2-40B4-BE49-F238E27FC236}">
                  <a16:creationId xmlns:a16="http://schemas.microsoft.com/office/drawing/2014/main" id="{1E42AA55-BC63-C22F-6762-E933DD2C1141}"/>
                </a:ext>
              </a:extLst>
            </p:cNvPr>
            <p:cNvPicPr>
              <a:picLocks noChangeAspect="1"/>
            </p:cNvPicPr>
            <p:nvPr/>
          </p:nvPicPr>
          <p:blipFill rotWithShape="1">
            <a:blip r:embed="rId12" cstate="screen">
              <a:alphaModFix/>
              <a:extLst>
                <a:ext uri="{28A0092B-C50C-407E-A947-70E740481C1C}">
                  <a14:useLocalDpi xmlns:a14="http://schemas.microsoft.com/office/drawing/2010/main"/>
                </a:ext>
              </a:extLst>
            </a:blip>
            <a:srcRect/>
            <a:stretch/>
          </p:blipFill>
          <p:spPr>
            <a:xfrm>
              <a:off x="7031875" y="2854281"/>
              <a:ext cx="1495824" cy="1183090"/>
            </a:xfrm>
            <a:prstGeom prst="roundRect">
              <a:avLst/>
            </a:prstGeom>
          </p:spPr>
        </p:pic>
        <p:sp>
          <p:nvSpPr>
            <p:cNvPr id="36" name="Rectangle: Rounded Corners 35">
              <a:extLst>
                <a:ext uri="{FF2B5EF4-FFF2-40B4-BE49-F238E27FC236}">
                  <a16:creationId xmlns:a16="http://schemas.microsoft.com/office/drawing/2014/main" id="{7E7AA5DB-0CE6-26B4-54C1-92B755A85B88}"/>
                </a:ext>
              </a:extLst>
            </p:cNvPr>
            <p:cNvSpPr/>
            <p:nvPr/>
          </p:nvSpPr>
          <p:spPr bwMode="auto">
            <a:xfrm>
              <a:off x="7128446" y="3270765"/>
              <a:ext cx="1302682" cy="350120"/>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Music</a:t>
              </a:r>
            </a:p>
          </p:txBody>
        </p:sp>
      </p:grpSp>
      <p:grpSp>
        <p:nvGrpSpPr>
          <p:cNvPr id="37" name="Group 36">
            <a:extLst>
              <a:ext uri="{FF2B5EF4-FFF2-40B4-BE49-F238E27FC236}">
                <a16:creationId xmlns:a16="http://schemas.microsoft.com/office/drawing/2014/main" id="{458F7EB5-5EEC-0AA1-52FB-DDA5819F3AF4}"/>
              </a:ext>
            </a:extLst>
          </p:cNvPr>
          <p:cNvGrpSpPr/>
          <p:nvPr/>
        </p:nvGrpSpPr>
        <p:grpSpPr>
          <a:xfrm>
            <a:off x="2000379" y="2257131"/>
            <a:ext cx="1495824" cy="1183470"/>
            <a:chOff x="2011264" y="967754"/>
            <a:chExt cx="1495824" cy="1183470"/>
          </a:xfrm>
        </p:grpSpPr>
        <p:pic>
          <p:nvPicPr>
            <p:cNvPr id="38" name="Picture 37">
              <a:extLst>
                <a:ext uri="{FF2B5EF4-FFF2-40B4-BE49-F238E27FC236}">
                  <a16:creationId xmlns:a16="http://schemas.microsoft.com/office/drawing/2014/main" id="{8C320C13-F694-1822-2423-C55886BBA5A0}"/>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2011264" y="967754"/>
              <a:ext cx="1495824" cy="1183470"/>
            </a:xfrm>
            <a:prstGeom prst="roundRect">
              <a:avLst/>
            </a:prstGeom>
            <a:ln w="38100">
              <a:noFill/>
            </a:ln>
            <a:effectLst>
              <a:outerShdw blurRad="50800" dist="38100" dir="2700000" algn="tl" rotWithShape="0">
                <a:prstClr val="black">
                  <a:alpha val="40000"/>
                </a:prstClr>
              </a:outerShdw>
            </a:effectLst>
          </p:spPr>
        </p:pic>
        <p:sp>
          <p:nvSpPr>
            <p:cNvPr id="39" name="Rectangle: Rounded Corners 38">
              <a:extLst>
                <a:ext uri="{FF2B5EF4-FFF2-40B4-BE49-F238E27FC236}">
                  <a16:creationId xmlns:a16="http://schemas.microsoft.com/office/drawing/2014/main" id="{26E679EF-B8B0-A934-7E0C-92305633C8FE}"/>
                </a:ext>
              </a:extLst>
            </p:cNvPr>
            <p:cNvSpPr/>
            <p:nvPr/>
          </p:nvSpPr>
          <p:spPr bwMode="auto">
            <a:xfrm>
              <a:off x="2107835" y="1384239"/>
              <a:ext cx="1302682" cy="350120"/>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Duration</a:t>
              </a:r>
            </a:p>
          </p:txBody>
        </p:sp>
      </p:grpSp>
      <p:grpSp>
        <p:nvGrpSpPr>
          <p:cNvPr id="40" name="Group 39">
            <a:extLst>
              <a:ext uri="{FF2B5EF4-FFF2-40B4-BE49-F238E27FC236}">
                <a16:creationId xmlns:a16="http://schemas.microsoft.com/office/drawing/2014/main" id="{7EC1A0AD-E575-9D62-F8BD-8C270E1ED050}"/>
              </a:ext>
            </a:extLst>
          </p:cNvPr>
          <p:cNvGrpSpPr/>
          <p:nvPr/>
        </p:nvGrpSpPr>
        <p:grpSpPr>
          <a:xfrm>
            <a:off x="3673916" y="2257131"/>
            <a:ext cx="1495824" cy="1183470"/>
            <a:chOff x="8705411" y="2854280"/>
            <a:chExt cx="1495824" cy="1183470"/>
          </a:xfrm>
        </p:grpSpPr>
        <p:pic>
          <p:nvPicPr>
            <p:cNvPr id="41" name="Picture 40">
              <a:extLst>
                <a:ext uri="{FF2B5EF4-FFF2-40B4-BE49-F238E27FC236}">
                  <a16:creationId xmlns:a16="http://schemas.microsoft.com/office/drawing/2014/main" id="{DB915E28-FC09-0FDD-8E70-0F24E7C13D54}"/>
                </a:ext>
              </a:extLst>
            </p:cNvPr>
            <p:cNvPicPr>
              <a:picLocks noChangeAspect="1"/>
            </p:cNvPicPr>
            <p:nvPr/>
          </p:nvPicPr>
          <p:blipFill>
            <a:blip r:embed="rId14" cstate="screen">
              <a:extLst>
                <a:ext uri="{28A0092B-C50C-407E-A947-70E740481C1C}">
                  <a14:useLocalDpi xmlns:a14="http://schemas.microsoft.com/office/drawing/2010/main"/>
                </a:ext>
              </a:extLst>
            </a:blip>
            <a:srcRect/>
            <a:stretch/>
          </p:blipFill>
          <p:spPr>
            <a:xfrm>
              <a:off x="8705411" y="2854280"/>
              <a:ext cx="1495824" cy="1183470"/>
            </a:xfrm>
            <a:prstGeom prst="roundRect">
              <a:avLst/>
            </a:prstGeom>
            <a:ln w="38100">
              <a:noFill/>
            </a:ln>
            <a:effectLst>
              <a:outerShdw blurRad="50800" dist="38100" dir="2700000" algn="tl" rotWithShape="0">
                <a:prstClr val="black">
                  <a:alpha val="40000"/>
                </a:prstClr>
              </a:outerShdw>
            </a:effectLst>
          </p:spPr>
        </p:pic>
        <p:sp>
          <p:nvSpPr>
            <p:cNvPr id="42" name="Rectangle: Rounded Corners 41">
              <a:extLst>
                <a:ext uri="{FF2B5EF4-FFF2-40B4-BE49-F238E27FC236}">
                  <a16:creationId xmlns:a16="http://schemas.microsoft.com/office/drawing/2014/main" id="{51419010-AA1D-BE60-9589-A522F04D5163}"/>
                </a:ext>
              </a:extLst>
            </p:cNvPr>
            <p:cNvSpPr/>
            <p:nvPr/>
          </p:nvSpPr>
          <p:spPr bwMode="auto">
            <a:xfrm>
              <a:off x="8801983" y="3172285"/>
              <a:ext cx="1302682" cy="547080"/>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Early branding</a:t>
              </a:r>
            </a:p>
          </p:txBody>
        </p:sp>
      </p:grpSp>
      <p:grpSp>
        <p:nvGrpSpPr>
          <p:cNvPr id="43" name="Group 42">
            <a:extLst>
              <a:ext uri="{FF2B5EF4-FFF2-40B4-BE49-F238E27FC236}">
                <a16:creationId xmlns:a16="http://schemas.microsoft.com/office/drawing/2014/main" id="{A323377D-84E4-3E70-F5CE-4C52AECE476A}"/>
              </a:ext>
            </a:extLst>
          </p:cNvPr>
          <p:cNvGrpSpPr/>
          <p:nvPr/>
        </p:nvGrpSpPr>
        <p:grpSpPr>
          <a:xfrm>
            <a:off x="5347453" y="2257131"/>
            <a:ext cx="1495824" cy="1183470"/>
            <a:chOff x="8705411" y="4740807"/>
            <a:chExt cx="1495824" cy="1183470"/>
          </a:xfrm>
        </p:grpSpPr>
        <p:pic>
          <p:nvPicPr>
            <p:cNvPr id="44" name="Picture 43">
              <a:extLst>
                <a:ext uri="{FF2B5EF4-FFF2-40B4-BE49-F238E27FC236}">
                  <a16:creationId xmlns:a16="http://schemas.microsoft.com/office/drawing/2014/main" id="{E8F7F3E6-751A-E418-69ED-FDF6F76B7DDA}"/>
                </a:ext>
              </a:extLst>
            </p:cNvPr>
            <p:cNvPicPr>
              <a:picLocks noChangeAspect="1"/>
            </p:cNvPicPr>
            <p:nvPr/>
          </p:nvPicPr>
          <p:blipFill>
            <a:blip r:embed="rId15" cstate="screen">
              <a:extLst>
                <a:ext uri="{28A0092B-C50C-407E-A947-70E740481C1C}">
                  <a14:useLocalDpi xmlns:a14="http://schemas.microsoft.com/office/drawing/2010/main"/>
                </a:ext>
              </a:extLst>
            </a:blip>
            <a:srcRect/>
            <a:stretch/>
          </p:blipFill>
          <p:spPr>
            <a:xfrm>
              <a:off x="8705411" y="4740807"/>
              <a:ext cx="1495824" cy="1183470"/>
            </a:xfrm>
            <a:prstGeom prst="roundRect">
              <a:avLst/>
            </a:prstGeom>
            <a:ln w="38100">
              <a:noFill/>
            </a:ln>
            <a:effectLst>
              <a:outerShdw blurRad="50800" dist="38100" dir="2700000" algn="tl" rotWithShape="0">
                <a:prstClr val="black">
                  <a:alpha val="40000"/>
                </a:prstClr>
              </a:outerShdw>
            </a:effectLst>
          </p:spPr>
        </p:pic>
        <p:sp>
          <p:nvSpPr>
            <p:cNvPr id="45" name="Rectangle: Rounded Corners 44">
              <a:extLst>
                <a:ext uri="{FF2B5EF4-FFF2-40B4-BE49-F238E27FC236}">
                  <a16:creationId xmlns:a16="http://schemas.microsoft.com/office/drawing/2014/main" id="{46C67C36-4F74-3109-B80E-0051D2B9AA21}"/>
                </a:ext>
              </a:extLst>
            </p:cNvPr>
            <p:cNvSpPr/>
            <p:nvPr/>
          </p:nvSpPr>
          <p:spPr bwMode="auto">
            <a:xfrm>
              <a:off x="8801983" y="5058149"/>
              <a:ext cx="1302682" cy="548406"/>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Final branding</a:t>
              </a:r>
            </a:p>
          </p:txBody>
        </p:sp>
      </p:grpSp>
      <p:grpSp>
        <p:nvGrpSpPr>
          <p:cNvPr id="46" name="Group 45">
            <a:extLst>
              <a:ext uri="{FF2B5EF4-FFF2-40B4-BE49-F238E27FC236}">
                <a16:creationId xmlns:a16="http://schemas.microsoft.com/office/drawing/2014/main" id="{8D2CC336-83B5-BE57-EBC2-D98C31BDC4BF}"/>
              </a:ext>
            </a:extLst>
          </p:cNvPr>
          <p:cNvGrpSpPr/>
          <p:nvPr/>
        </p:nvGrpSpPr>
        <p:grpSpPr>
          <a:xfrm>
            <a:off x="10368062" y="2257131"/>
            <a:ext cx="1495825" cy="1183091"/>
            <a:chOff x="10378948" y="4740807"/>
            <a:chExt cx="1495825" cy="1183091"/>
          </a:xfrm>
        </p:grpSpPr>
        <p:pic>
          <p:nvPicPr>
            <p:cNvPr id="47" name="Picture 46">
              <a:extLst>
                <a:ext uri="{FF2B5EF4-FFF2-40B4-BE49-F238E27FC236}">
                  <a16:creationId xmlns:a16="http://schemas.microsoft.com/office/drawing/2014/main" id="{9D69211B-BD1A-4A98-9D90-A40FE10BA7C4}"/>
                </a:ext>
              </a:extLst>
            </p:cNvPr>
            <p:cNvPicPr>
              <a:picLocks noChangeAspect="1"/>
            </p:cNvPicPr>
            <p:nvPr/>
          </p:nvPicPr>
          <p:blipFill>
            <a:blip r:embed="rId16" cstate="screen">
              <a:extLst>
                <a:ext uri="{28A0092B-C50C-407E-A947-70E740481C1C}">
                  <a14:useLocalDpi xmlns:a14="http://schemas.microsoft.com/office/drawing/2010/main"/>
                </a:ext>
              </a:extLst>
            </a:blip>
            <a:srcRect/>
            <a:stretch/>
          </p:blipFill>
          <p:spPr>
            <a:xfrm>
              <a:off x="10378948" y="4740807"/>
              <a:ext cx="1495825" cy="1183091"/>
            </a:xfrm>
            <a:prstGeom prst="roundRect">
              <a:avLst/>
            </a:prstGeom>
            <a:ln w="38100">
              <a:noFill/>
            </a:ln>
            <a:effectLst>
              <a:outerShdw blurRad="50800" dist="38100" dir="2700000" algn="tl" rotWithShape="0">
                <a:prstClr val="black">
                  <a:alpha val="40000"/>
                </a:prstClr>
              </a:outerShdw>
            </a:effectLst>
          </p:spPr>
        </p:pic>
        <p:sp>
          <p:nvSpPr>
            <p:cNvPr id="48" name="Rectangle: Rounded Corners 47">
              <a:extLst>
                <a:ext uri="{FF2B5EF4-FFF2-40B4-BE49-F238E27FC236}">
                  <a16:creationId xmlns:a16="http://schemas.microsoft.com/office/drawing/2014/main" id="{4E117525-1DDA-B331-D541-B07D29BEDD05}"/>
                </a:ext>
              </a:extLst>
            </p:cNvPr>
            <p:cNvSpPr/>
            <p:nvPr/>
          </p:nvSpPr>
          <p:spPr bwMode="auto">
            <a:xfrm>
              <a:off x="10475519" y="5058149"/>
              <a:ext cx="1302682" cy="548406"/>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lang="en-GB" b="1">
                  <a:solidFill>
                    <a:srgbClr val="002060"/>
                  </a:solidFill>
                  <a:latin typeface="Helvetica"/>
                  <a:sym typeface="Helvetica Light"/>
                </a:rPr>
                <a:t>Product role</a:t>
              </a:r>
              <a:endParaRPr kumimoji="0" lang="en-GB" b="1" i="0" u="none" strike="noStrike" kern="1200" cap="none" spc="0" normalizeH="0" baseline="0" noProof="0">
                <a:ln>
                  <a:noFill/>
                </a:ln>
                <a:solidFill>
                  <a:srgbClr val="002060"/>
                </a:solidFill>
                <a:uLnTx/>
                <a:uFillTx/>
                <a:latin typeface="Helvetica"/>
                <a:sym typeface="Helvetica Light"/>
              </a:endParaRPr>
            </a:p>
          </p:txBody>
        </p:sp>
      </p:grpSp>
      <p:grpSp>
        <p:nvGrpSpPr>
          <p:cNvPr id="49" name="Group 48">
            <a:extLst>
              <a:ext uri="{FF2B5EF4-FFF2-40B4-BE49-F238E27FC236}">
                <a16:creationId xmlns:a16="http://schemas.microsoft.com/office/drawing/2014/main" id="{E9A05BD9-5027-97DF-9FFE-0FA99F3CEC61}"/>
              </a:ext>
            </a:extLst>
          </p:cNvPr>
          <p:cNvGrpSpPr/>
          <p:nvPr/>
        </p:nvGrpSpPr>
        <p:grpSpPr>
          <a:xfrm>
            <a:off x="10368062" y="4167371"/>
            <a:ext cx="1495825" cy="1183091"/>
            <a:chOff x="337727" y="4741468"/>
            <a:chExt cx="1495825" cy="1183091"/>
          </a:xfrm>
        </p:grpSpPr>
        <p:pic>
          <p:nvPicPr>
            <p:cNvPr id="50" name="Picture 49">
              <a:extLst>
                <a:ext uri="{FF2B5EF4-FFF2-40B4-BE49-F238E27FC236}">
                  <a16:creationId xmlns:a16="http://schemas.microsoft.com/office/drawing/2014/main" id="{EBFE43CB-4AF1-33EC-6261-A69539CFD5DC}"/>
                </a:ext>
              </a:extLst>
            </p:cNvPr>
            <p:cNvPicPr>
              <a:picLocks noChangeAspect="1"/>
            </p:cNvPicPr>
            <p:nvPr/>
          </p:nvPicPr>
          <p:blipFill>
            <a:blip r:embed="rId17" cstate="screen">
              <a:extLst>
                <a:ext uri="{28A0092B-C50C-407E-A947-70E740481C1C}">
                  <a14:useLocalDpi xmlns:a14="http://schemas.microsoft.com/office/drawing/2010/main"/>
                </a:ext>
              </a:extLst>
            </a:blip>
            <a:srcRect/>
            <a:stretch/>
          </p:blipFill>
          <p:spPr>
            <a:xfrm>
              <a:off x="337727" y="4741468"/>
              <a:ext cx="1495825" cy="1183091"/>
            </a:xfrm>
            <a:prstGeom prst="roundRect">
              <a:avLst/>
            </a:prstGeom>
            <a:ln>
              <a:noFill/>
            </a:ln>
            <a:effectLst>
              <a:outerShdw blurRad="50800" dist="38100" dir="2700000" algn="tl" rotWithShape="0">
                <a:prstClr val="black">
                  <a:alpha val="40000"/>
                </a:prstClr>
              </a:outerShdw>
            </a:effectLst>
          </p:spPr>
        </p:pic>
        <p:sp>
          <p:nvSpPr>
            <p:cNvPr id="51" name="Rectangle: Rounded Corners 50">
              <a:extLst>
                <a:ext uri="{FF2B5EF4-FFF2-40B4-BE49-F238E27FC236}">
                  <a16:creationId xmlns:a16="http://schemas.microsoft.com/office/drawing/2014/main" id="{8D4D9570-2800-497E-0D5C-7FF537DED97E}"/>
                </a:ext>
              </a:extLst>
            </p:cNvPr>
            <p:cNvSpPr/>
            <p:nvPr/>
          </p:nvSpPr>
          <p:spPr bwMode="auto">
            <a:xfrm>
              <a:off x="434298" y="5058149"/>
              <a:ext cx="1302682" cy="548406"/>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Visual branding</a:t>
              </a:r>
            </a:p>
          </p:txBody>
        </p:sp>
      </p:grpSp>
      <p:grpSp>
        <p:nvGrpSpPr>
          <p:cNvPr id="52" name="Group 51">
            <a:extLst>
              <a:ext uri="{FF2B5EF4-FFF2-40B4-BE49-F238E27FC236}">
                <a16:creationId xmlns:a16="http://schemas.microsoft.com/office/drawing/2014/main" id="{36D42408-08CB-268A-4D13-5EEE5FF3161C}"/>
              </a:ext>
            </a:extLst>
          </p:cNvPr>
          <p:cNvGrpSpPr/>
          <p:nvPr/>
        </p:nvGrpSpPr>
        <p:grpSpPr>
          <a:xfrm>
            <a:off x="8626911" y="4167371"/>
            <a:ext cx="1576965" cy="1183470"/>
            <a:chOff x="1930123" y="4740807"/>
            <a:chExt cx="1576965" cy="1183470"/>
          </a:xfrm>
        </p:grpSpPr>
        <p:pic>
          <p:nvPicPr>
            <p:cNvPr id="53" name="Picture 52">
              <a:extLst>
                <a:ext uri="{FF2B5EF4-FFF2-40B4-BE49-F238E27FC236}">
                  <a16:creationId xmlns:a16="http://schemas.microsoft.com/office/drawing/2014/main" id="{59438B74-8244-7A4C-BC81-1908F8B8C8D5}"/>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t="-1295"/>
            <a:stretch/>
          </p:blipFill>
          <p:spPr>
            <a:xfrm>
              <a:off x="1930123" y="4740807"/>
              <a:ext cx="1576965" cy="1183470"/>
            </a:xfrm>
            <a:prstGeom prst="roundRect">
              <a:avLst/>
            </a:prstGeom>
            <a:ln w="38100">
              <a:noFill/>
            </a:ln>
            <a:effectLst>
              <a:outerShdw blurRad="50800" dist="38100" dir="2700000" algn="tl" rotWithShape="0">
                <a:prstClr val="black">
                  <a:alpha val="40000"/>
                </a:prstClr>
              </a:outerShdw>
            </a:effectLst>
          </p:spPr>
        </p:pic>
        <p:sp>
          <p:nvSpPr>
            <p:cNvPr id="54" name="Rectangle: Rounded Corners 53">
              <a:extLst>
                <a:ext uri="{FF2B5EF4-FFF2-40B4-BE49-F238E27FC236}">
                  <a16:creationId xmlns:a16="http://schemas.microsoft.com/office/drawing/2014/main" id="{097753D3-EEA0-08D7-08DF-64EEE272F58D}"/>
                </a:ext>
              </a:extLst>
            </p:cNvPr>
            <p:cNvSpPr/>
            <p:nvPr/>
          </p:nvSpPr>
          <p:spPr bwMode="auto">
            <a:xfrm>
              <a:off x="2107835" y="5058149"/>
              <a:ext cx="1302682" cy="548406"/>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Verbal branding</a:t>
              </a:r>
            </a:p>
          </p:txBody>
        </p:sp>
      </p:grpSp>
      <p:grpSp>
        <p:nvGrpSpPr>
          <p:cNvPr id="55" name="Group 54">
            <a:extLst>
              <a:ext uri="{FF2B5EF4-FFF2-40B4-BE49-F238E27FC236}">
                <a16:creationId xmlns:a16="http://schemas.microsoft.com/office/drawing/2014/main" id="{1E1C2451-18D9-6659-6E42-41DC605820A4}"/>
              </a:ext>
            </a:extLst>
          </p:cNvPr>
          <p:cNvGrpSpPr/>
          <p:nvPr/>
        </p:nvGrpSpPr>
        <p:grpSpPr>
          <a:xfrm>
            <a:off x="326841" y="4167371"/>
            <a:ext cx="1495825" cy="1183091"/>
            <a:chOff x="3684800" y="2854280"/>
            <a:chExt cx="1495825" cy="1183091"/>
          </a:xfrm>
        </p:grpSpPr>
        <p:pic>
          <p:nvPicPr>
            <p:cNvPr id="56" name="Picture 55">
              <a:extLst>
                <a:ext uri="{FF2B5EF4-FFF2-40B4-BE49-F238E27FC236}">
                  <a16:creationId xmlns:a16="http://schemas.microsoft.com/office/drawing/2014/main" id="{5C9F97F7-6D88-D768-2BA7-8D198530709A}"/>
                </a:ext>
              </a:extLst>
            </p:cNvPr>
            <p:cNvPicPr>
              <a:picLocks noChangeAspect="1"/>
            </p:cNvPicPr>
            <p:nvPr/>
          </p:nvPicPr>
          <p:blipFill>
            <a:blip r:embed="rId19" cstate="screen">
              <a:extLst>
                <a:ext uri="{28A0092B-C50C-407E-A947-70E740481C1C}">
                  <a14:useLocalDpi xmlns:a14="http://schemas.microsoft.com/office/drawing/2010/main"/>
                </a:ext>
              </a:extLst>
            </a:blip>
            <a:srcRect/>
            <a:stretch/>
          </p:blipFill>
          <p:spPr>
            <a:xfrm>
              <a:off x="3684800" y="2854280"/>
              <a:ext cx="1495825" cy="1183091"/>
            </a:xfrm>
            <a:prstGeom prst="roundRect">
              <a:avLst/>
            </a:prstGeom>
            <a:ln w="38100">
              <a:noFill/>
            </a:ln>
            <a:effectLst>
              <a:outerShdw blurRad="50800" dist="38100" dir="2700000" algn="tl" rotWithShape="0">
                <a:prstClr val="black">
                  <a:alpha val="40000"/>
                </a:prstClr>
              </a:outerShdw>
            </a:effectLst>
          </p:spPr>
        </p:pic>
        <p:sp>
          <p:nvSpPr>
            <p:cNvPr id="57" name="Rectangle: Rounded Corners 56">
              <a:extLst>
                <a:ext uri="{FF2B5EF4-FFF2-40B4-BE49-F238E27FC236}">
                  <a16:creationId xmlns:a16="http://schemas.microsoft.com/office/drawing/2014/main" id="{154A1BE0-1CD4-D831-7B89-236C2007EE20}"/>
                </a:ext>
              </a:extLst>
            </p:cNvPr>
            <p:cNvSpPr/>
            <p:nvPr/>
          </p:nvSpPr>
          <p:spPr bwMode="auto">
            <a:xfrm>
              <a:off x="3781372" y="3172285"/>
              <a:ext cx="1302682" cy="547080"/>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Real people</a:t>
              </a:r>
            </a:p>
          </p:txBody>
        </p:sp>
      </p:grpSp>
      <p:grpSp>
        <p:nvGrpSpPr>
          <p:cNvPr id="58" name="Group 57">
            <a:extLst>
              <a:ext uri="{FF2B5EF4-FFF2-40B4-BE49-F238E27FC236}">
                <a16:creationId xmlns:a16="http://schemas.microsoft.com/office/drawing/2014/main" id="{AECB197A-F16A-8449-E39A-01E2A5420A13}"/>
              </a:ext>
            </a:extLst>
          </p:cNvPr>
          <p:cNvGrpSpPr/>
          <p:nvPr/>
        </p:nvGrpSpPr>
        <p:grpSpPr>
          <a:xfrm>
            <a:off x="1986855" y="4167371"/>
            <a:ext cx="1495825" cy="1183091"/>
            <a:chOff x="7031874" y="4741468"/>
            <a:chExt cx="1495825" cy="1183091"/>
          </a:xfrm>
        </p:grpSpPr>
        <p:pic>
          <p:nvPicPr>
            <p:cNvPr id="59" name="Picture 58">
              <a:extLst>
                <a:ext uri="{FF2B5EF4-FFF2-40B4-BE49-F238E27FC236}">
                  <a16:creationId xmlns:a16="http://schemas.microsoft.com/office/drawing/2014/main" id="{4B498475-DA8A-B04C-169C-0FEAA06EDAA8}"/>
                </a:ext>
              </a:extLst>
            </p:cNvPr>
            <p:cNvPicPr>
              <a:picLocks noChangeAspect="1"/>
            </p:cNvPicPr>
            <p:nvPr/>
          </p:nvPicPr>
          <p:blipFill>
            <a:blip r:embed="rId20" cstate="screen">
              <a:extLst>
                <a:ext uri="{28A0092B-C50C-407E-A947-70E740481C1C}">
                  <a14:useLocalDpi xmlns:a14="http://schemas.microsoft.com/office/drawing/2010/main"/>
                </a:ext>
              </a:extLst>
            </a:blip>
            <a:srcRect/>
            <a:stretch/>
          </p:blipFill>
          <p:spPr>
            <a:xfrm>
              <a:off x="7031874" y="4741468"/>
              <a:ext cx="1495825" cy="1183091"/>
            </a:xfrm>
            <a:prstGeom prst="roundRect">
              <a:avLst/>
            </a:prstGeom>
            <a:ln>
              <a:noFill/>
            </a:ln>
            <a:effectLst>
              <a:outerShdw blurRad="50800" dist="38100" dir="2700000" algn="tl" rotWithShape="0">
                <a:prstClr val="black">
                  <a:alpha val="40000"/>
                </a:prstClr>
              </a:outerShdw>
            </a:effectLst>
          </p:spPr>
        </p:pic>
        <p:sp>
          <p:nvSpPr>
            <p:cNvPr id="60" name="Rectangle: Rounded Corners 59">
              <a:extLst>
                <a:ext uri="{FF2B5EF4-FFF2-40B4-BE49-F238E27FC236}">
                  <a16:creationId xmlns:a16="http://schemas.microsoft.com/office/drawing/2014/main" id="{77ED4566-3B0C-035F-EA13-D8D9178AE8E8}"/>
                </a:ext>
              </a:extLst>
            </p:cNvPr>
            <p:cNvSpPr/>
            <p:nvPr/>
          </p:nvSpPr>
          <p:spPr bwMode="auto">
            <a:xfrm>
              <a:off x="7128446" y="5058149"/>
              <a:ext cx="1302682" cy="548406"/>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Sonic branding</a:t>
              </a:r>
            </a:p>
          </p:txBody>
        </p:sp>
      </p:grpSp>
      <p:grpSp>
        <p:nvGrpSpPr>
          <p:cNvPr id="61" name="Group 60">
            <a:extLst>
              <a:ext uri="{FF2B5EF4-FFF2-40B4-BE49-F238E27FC236}">
                <a16:creationId xmlns:a16="http://schemas.microsoft.com/office/drawing/2014/main" id="{C158DD17-FECE-ECD1-0F73-437CD8C91A59}"/>
              </a:ext>
            </a:extLst>
          </p:cNvPr>
          <p:cNvGrpSpPr/>
          <p:nvPr/>
        </p:nvGrpSpPr>
        <p:grpSpPr>
          <a:xfrm>
            <a:off x="3646869" y="4167371"/>
            <a:ext cx="1495825" cy="1183091"/>
            <a:chOff x="3684800" y="967754"/>
            <a:chExt cx="1495825" cy="1183091"/>
          </a:xfrm>
        </p:grpSpPr>
        <p:pic>
          <p:nvPicPr>
            <p:cNvPr id="62" name="Picture 61">
              <a:extLst>
                <a:ext uri="{FF2B5EF4-FFF2-40B4-BE49-F238E27FC236}">
                  <a16:creationId xmlns:a16="http://schemas.microsoft.com/office/drawing/2014/main" id="{C332ECD5-0405-0F24-0AE4-EAEEA3C89E30}"/>
                </a:ext>
              </a:extLst>
            </p:cNvPr>
            <p:cNvPicPr>
              <a:picLocks noChangeAspect="1"/>
            </p:cNvPicPr>
            <p:nvPr/>
          </p:nvPicPr>
          <p:blipFill>
            <a:blip r:embed="rId21" cstate="screen">
              <a:extLst>
                <a:ext uri="{28A0092B-C50C-407E-A947-70E740481C1C}">
                  <a14:useLocalDpi xmlns:a14="http://schemas.microsoft.com/office/drawing/2010/main"/>
                </a:ext>
              </a:extLst>
            </a:blip>
            <a:srcRect/>
            <a:stretch/>
          </p:blipFill>
          <p:spPr>
            <a:xfrm>
              <a:off x="3684800" y="967754"/>
              <a:ext cx="1495825" cy="1183091"/>
            </a:xfrm>
            <a:prstGeom prst="roundRect">
              <a:avLst/>
            </a:prstGeom>
            <a:ln w="38100">
              <a:noFill/>
            </a:ln>
            <a:effectLst>
              <a:outerShdw blurRad="50800" dist="38100" dir="2700000" algn="tl" rotWithShape="0">
                <a:prstClr val="black">
                  <a:alpha val="40000"/>
                </a:prstClr>
              </a:outerShdw>
            </a:effectLst>
          </p:spPr>
        </p:pic>
        <p:sp>
          <p:nvSpPr>
            <p:cNvPr id="63" name="Rectangle: Rounded Corners 62">
              <a:extLst>
                <a:ext uri="{FF2B5EF4-FFF2-40B4-BE49-F238E27FC236}">
                  <a16:creationId xmlns:a16="http://schemas.microsoft.com/office/drawing/2014/main" id="{BD85BA57-F7A0-2D41-8BB3-F4DC76C824C5}"/>
                </a:ext>
              </a:extLst>
            </p:cNvPr>
            <p:cNvSpPr/>
            <p:nvPr/>
          </p:nvSpPr>
          <p:spPr bwMode="auto">
            <a:xfrm>
              <a:off x="3781372" y="1384239"/>
              <a:ext cx="1302682" cy="350120"/>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Story type</a:t>
              </a:r>
            </a:p>
          </p:txBody>
        </p:sp>
      </p:grpSp>
      <p:grpSp>
        <p:nvGrpSpPr>
          <p:cNvPr id="64" name="Group 63">
            <a:extLst>
              <a:ext uri="{FF2B5EF4-FFF2-40B4-BE49-F238E27FC236}">
                <a16:creationId xmlns:a16="http://schemas.microsoft.com/office/drawing/2014/main" id="{29C8B356-F5ED-10BF-2567-A757594EE410}"/>
              </a:ext>
            </a:extLst>
          </p:cNvPr>
          <p:cNvGrpSpPr/>
          <p:nvPr/>
        </p:nvGrpSpPr>
        <p:grpSpPr>
          <a:xfrm>
            <a:off x="5306883" y="4167371"/>
            <a:ext cx="1495825" cy="1183091"/>
            <a:chOff x="7031874" y="968415"/>
            <a:chExt cx="1495825" cy="1183091"/>
          </a:xfrm>
        </p:grpSpPr>
        <p:pic>
          <p:nvPicPr>
            <p:cNvPr id="65" name="Picture 64">
              <a:extLst>
                <a:ext uri="{FF2B5EF4-FFF2-40B4-BE49-F238E27FC236}">
                  <a16:creationId xmlns:a16="http://schemas.microsoft.com/office/drawing/2014/main" id="{8325DFDA-9A48-72A4-D609-2C7550C143DA}"/>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7031874" y="968415"/>
              <a:ext cx="1495825" cy="1183091"/>
            </a:xfrm>
            <a:prstGeom prst="roundRect">
              <a:avLst/>
            </a:prstGeom>
            <a:ln>
              <a:noFill/>
            </a:ln>
            <a:effectLst>
              <a:outerShdw blurRad="50800" dist="38100" dir="2700000" algn="tl" rotWithShape="0">
                <a:prstClr val="black">
                  <a:alpha val="40000"/>
                </a:prstClr>
              </a:outerShdw>
            </a:effectLst>
          </p:spPr>
        </p:pic>
        <p:sp>
          <p:nvSpPr>
            <p:cNvPr id="66" name="Rectangle: Rounded Corners 65">
              <a:extLst>
                <a:ext uri="{FF2B5EF4-FFF2-40B4-BE49-F238E27FC236}">
                  <a16:creationId xmlns:a16="http://schemas.microsoft.com/office/drawing/2014/main" id="{AE9A603E-8CF0-428A-69E1-1280CF9A9108}"/>
                </a:ext>
              </a:extLst>
            </p:cNvPr>
            <p:cNvSpPr/>
            <p:nvPr/>
          </p:nvSpPr>
          <p:spPr bwMode="auto">
            <a:xfrm>
              <a:off x="7128446" y="1384239"/>
              <a:ext cx="1302682" cy="350120"/>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lang="en-GB" b="1">
                  <a:solidFill>
                    <a:srgbClr val="002060"/>
                  </a:solidFill>
                  <a:latin typeface="Helvetica"/>
                  <a:sym typeface="Helvetica Light"/>
                </a:rPr>
                <a:t>Style</a:t>
              </a:r>
              <a:endParaRPr kumimoji="0" lang="en-GB" b="1" i="0" u="none" strike="noStrike" kern="1200" cap="none" spc="0" normalizeH="0" baseline="0" noProof="0">
                <a:ln>
                  <a:noFill/>
                </a:ln>
                <a:solidFill>
                  <a:srgbClr val="002060"/>
                </a:solidFill>
                <a:uLnTx/>
                <a:uFillTx/>
                <a:latin typeface="Helvetica"/>
                <a:sym typeface="Helvetica Light"/>
              </a:endParaRPr>
            </a:p>
          </p:txBody>
        </p:sp>
      </p:grpSp>
      <p:grpSp>
        <p:nvGrpSpPr>
          <p:cNvPr id="67" name="Group 66">
            <a:extLst>
              <a:ext uri="{FF2B5EF4-FFF2-40B4-BE49-F238E27FC236}">
                <a16:creationId xmlns:a16="http://schemas.microsoft.com/office/drawing/2014/main" id="{BE98917B-229E-8E41-9B3C-22D5F9D4E995}"/>
              </a:ext>
            </a:extLst>
          </p:cNvPr>
          <p:cNvGrpSpPr/>
          <p:nvPr/>
        </p:nvGrpSpPr>
        <p:grpSpPr>
          <a:xfrm>
            <a:off x="6966897" y="4167371"/>
            <a:ext cx="1495825" cy="1183091"/>
            <a:chOff x="5358337" y="967754"/>
            <a:chExt cx="1495825" cy="1183091"/>
          </a:xfrm>
        </p:grpSpPr>
        <p:pic>
          <p:nvPicPr>
            <p:cNvPr id="68" name="Picture 67">
              <a:extLst>
                <a:ext uri="{FF2B5EF4-FFF2-40B4-BE49-F238E27FC236}">
                  <a16:creationId xmlns:a16="http://schemas.microsoft.com/office/drawing/2014/main" id="{6A8F50E5-FAE3-C29D-6B6C-DBD87B78A432}"/>
                </a:ext>
              </a:extLst>
            </p:cNvPr>
            <p:cNvPicPr>
              <a:picLocks noChangeAspect="1"/>
            </p:cNvPicPr>
            <p:nvPr/>
          </p:nvPicPr>
          <p:blipFill>
            <a:blip r:embed="rId23" cstate="screen">
              <a:extLst>
                <a:ext uri="{28A0092B-C50C-407E-A947-70E740481C1C}">
                  <a14:useLocalDpi xmlns:a14="http://schemas.microsoft.com/office/drawing/2010/main"/>
                </a:ext>
              </a:extLst>
            </a:blip>
            <a:srcRect/>
            <a:stretch/>
          </p:blipFill>
          <p:spPr>
            <a:xfrm>
              <a:off x="5358337" y="967754"/>
              <a:ext cx="1495825" cy="1183091"/>
            </a:xfrm>
            <a:prstGeom prst="roundRect">
              <a:avLst/>
            </a:prstGeom>
            <a:ln w="38100">
              <a:noFill/>
            </a:ln>
            <a:effectLst>
              <a:outerShdw blurRad="50800" dist="38100" dir="2700000" algn="tl" rotWithShape="0">
                <a:prstClr val="black">
                  <a:alpha val="40000"/>
                </a:prstClr>
              </a:outerShdw>
            </a:effectLst>
          </p:spPr>
        </p:pic>
        <p:sp>
          <p:nvSpPr>
            <p:cNvPr id="69" name="Rectangle: Rounded Corners 68">
              <a:extLst>
                <a:ext uri="{FF2B5EF4-FFF2-40B4-BE49-F238E27FC236}">
                  <a16:creationId xmlns:a16="http://schemas.microsoft.com/office/drawing/2014/main" id="{3612DC90-41B0-9534-1894-F1C49F32A13A}"/>
                </a:ext>
              </a:extLst>
            </p:cNvPr>
            <p:cNvSpPr/>
            <p:nvPr/>
          </p:nvSpPr>
          <p:spPr bwMode="auto">
            <a:xfrm>
              <a:off x="5454909" y="1384239"/>
              <a:ext cx="1302682" cy="350120"/>
            </a:xfrm>
            <a:prstGeom prst="roundRect">
              <a:avLst/>
            </a:prstGeom>
            <a:solidFill>
              <a:srgbClr val="D9D9D9">
                <a:alpha val="74902"/>
              </a:srgbClr>
            </a:solidFill>
            <a:ln>
              <a:noFill/>
            </a:ln>
            <a:effectLst>
              <a:outerShdw blurRad="50800" dist="38100" dir="2700000" algn="tl" rotWithShape="0">
                <a:prstClr val="black">
                  <a:alpha val="40000"/>
                </a:prstClr>
              </a:outerShdw>
            </a:effectLst>
          </p:spPr>
          <p:txBody>
            <a:bodyPr rot="0" spcFirstLastPara="0" vertOverflow="overflow" horzOverflow="overflow" vert="horz" wrap="square" lIns="50800" tIns="50800" rIns="50800" bIns="508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600"/>
                </a:spcAft>
                <a:buClrTx/>
                <a:buSzPts val="1000"/>
                <a:buFontTx/>
                <a:buNone/>
                <a:tabLst>
                  <a:tab pos="457200" algn="l"/>
                </a:tabLst>
                <a:defRPr/>
              </a:pPr>
              <a:r>
                <a:rPr kumimoji="0" lang="en-GB" b="1" i="0" u="none" strike="noStrike" kern="1200" cap="none" spc="0" normalizeH="0" baseline="0" noProof="0">
                  <a:ln>
                    <a:noFill/>
                  </a:ln>
                  <a:solidFill>
                    <a:srgbClr val="002060"/>
                  </a:solidFill>
                  <a:uLnTx/>
                  <a:uFillTx/>
                  <a:latin typeface="Helvetica"/>
                  <a:ea typeface="+mn-ea"/>
                  <a:cs typeface="+mn-cs"/>
                  <a:sym typeface="Helvetica Light"/>
                </a:rPr>
                <a:t>Tonality</a:t>
              </a:r>
            </a:p>
          </p:txBody>
        </p:sp>
      </p:grpSp>
      <p:sp>
        <p:nvSpPr>
          <p:cNvPr id="71" name="Text Placeholder 6">
            <a:extLst>
              <a:ext uri="{FF2B5EF4-FFF2-40B4-BE49-F238E27FC236}">
                <a16:creationId xmlns:a16="http://schemas.microsoft.com/office/drawing/2014/main" id="{99BEF174-B764-082A-8356-6B24FCB5CB28}"/>
              </a:ext>
            </a:extLst>
          </p:cNvPr>
          <p:cNvSpPr txBox="1">
            <a:spLocks/>
          </p:cNvSpPr>
          <p:nvPr/>
        </p:nvSpPr>
        <p:spPr>
          <a:xfrm>
            <a:off x="326841" y="5507686"/>
            <a:ext cx="4368867" cy="304800"/>
          </a:xfrm>
          <a:prstGeom prst="rect">
            <a:avLst/>
          </a:prstGeom>
        </p:spPr>
        <p:txBody>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600" b="0" kern="1200" baseline="0">
                <a:solidFill>
                  <a:schemeClr val="bg2"/>
                </a:solidFill>
                <a:latin typeface="+mn-lt"/>
                <a:ea typeface="+mn-ea"/>
                <a:cs typeface="+mn-cs"/>
              </a:defRPr>
            </a:lvl1pPr>
            <a:lvl2pPr marL="225425" indent="-225425"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600" kern="1200">
                <a:solidFill>
                  <a:schemeClr val="bg2"/>
                </a:solidFill>
                <a:latin typeface="+mn-lt"/>
                <a:ea typeface="+mn-ea"/>
                <a:cs typeface="+mn-cs"/>
              </a:defRPr>
            </a:lvl2pPr>
            <a:lvl3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tabLst>
                <a:tab pos="447675" algn="l"/>
              </a:tabLst>
              <a:defRPr sz="1400" kern="1200">
                <a:solidFill>
                  <a:schemeClr val="bg2"/>
                </a:solidFill>
                <a:latin typeface="+mn-lt"/>
                <a:ea typeface="+mn-ea"/>
                <a:cs typeface="+mn-cs"/>
              </a:defRPr>
            </a:lvl3pPr>
            <a:lvl4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4pPr>
            <a:lvl5pPr marL="223838" indent="-223838" algn="l" defTabSz="914400" rtl="0" eaLnBrk="1" latinLnBrk="0" hangingPunct="1">
              <a:lnSpc>
                <a:spcPct val="100000"/>
              </a:lnSpc>
              <a:spcBef>
                <a:spcPts val="500"/>
              </a:spcBef>
              <a:spcAft>
                <a:spcPts val="600"/>
              </a:spcAft>
              <a:buClr>
                <a:schemeClr val="tx2"/>
              </a:buClr>
              <a:buFont typeface="Arial" panose="020B0604020202020204" pitchFamily="34" charset="0"/>
              <a:buChar char="—"/>
              <a:defRPr sz="14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00"/>
              <a:t>Source:  Creative Drivers of Effectiveness, 2023, Neuro-Insight/Thinkbox</a:t>
            </a:r>
          </a:p>
        </p:txBody>
      </p:sp>
    </p:spTree>
    <p:extLst>
      <p:ext uri="{BB962C8B-B14F-4D97-AF65-F5344CB8AC3E}">
        <p14:creationId xmlns:p14="http://schemas.microsoft.com/office/powerpoint/2010/main" val="3558209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THUMBNAIL_REFRESH" val="1"/>
  <p:tag name="ARTICULATE_SLIDE_COUNT" val="3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ThinkboxPowerPoint_Template_Nov17_FINAL.pptx" id="{3F326CAD-93B2-44EF-A03C-22051131FAD6}" vid="{43955D0F-805C-462F-9BA3-8D8784816F2A}"/>
    </a:ext>
  </a:extLst>
</a:theme>
</file>

<file path=ppt/theme/theme2.xml><?xml version="1.0" encoding="utf-8"?>
<a:theme xmlns:a="http://schemas.openxmlformats.org/drawingml/2006/main" name="1_Thinkbox">
  <a:themeElements>
    <a:clrScheme name="THINKBOX">
      <a:dk1>
        <a:sysClr val="windowText" lastClr="000000"/>
      </a:dk1>
      <a:lt1>
        <a:sysClr val="window" lastClr="FFFFFF"/>
      </a:lt1>
      <a:dk2>
        <a:srgbClr val="372D87"/>
      </a:dk2>
      <a:lt2>
        <a:srgbClr val="4D4D4D"/>
      </a:lt2>
      <a:accent1>
        <a:srgbClr val="372D87"/>
      </a:accent1>
      <a:accent2>
        <a:srgbClr val="0069B4"/>
      </a:accent2>
      <a:accent3>
        <a:srgbClr val="E10514"/>
      </a:accent3>
      <a:accent4>
        <a:srgbClr val="EB7305"/>
      </a:accent4>
      <a:accent5>
        <a:srgbClr val="009B3C"/>
      </a:accent5>
      <a:accent6>
        <a:srgbClr val="87B923"/>
      </a:accent6>
      <a:hlink>
        <a:srgbClr val="000000"/>
      </a:hlink>
      <a:folHlink>
        <a:srgbClr val="000000"/>
      </a:folHlink>
    </a:clrScheme>
    <a:fontScheme name="Custom 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5875">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2225">
          <a:solidFill>
            <a:srgbClr val="D9D9D9"/>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sz="1600" dirty="0" err="1" smtClean="0">
            <a:solidFill>
              <a:schemeClr val="bg2"/>
            </a:solidFill>
          </a:defRPr>
        </a:defPPr>
      </a:lstStyle>
    </a:txDef>
  </a:objectDefaults>
  <a:extraClrSchemeLst/>
  <a:custClrLst>
    <a:custClr name="Yellow">
      <a:srgbClr val="FFCD00"/>
    </a:custClr>
    <a:custClr name="Light green">
      <a:srgbClr val="B9CD00"/>
    </a:custClr>
    <a:custClr name="Light blue ">
      <a:srgbClr val="00A5D7"/>
    </a:custClr>
  </a:custClrLst>
  <a:extLst>
    <a:ext uri="{05A4C25C-085E-4340-85A3-A5531E510DB2}">
      <thm15:themeFamily xmlns:thm15="http://schemas.microsoft.com/office/thememl/2012/main" name="Office Theme" id="{87B111D4-E9AF-426D-8C9F-EE971196E37C}" vid="{A929D647-F1B9-49CF-A84B-43D843FFC86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FCE5C8A4E1EC4E9E2BE3A864C22AEB" ma:contentTypeVersion="12" ma:contentTypeDescription="Create a new document." ma:contentTypeScope="" ma:versionID="9b17649890fa49d06dd8d180e5c6ff47">
  <xsd:schema xmlns:xsd="http://www.w3.org/2001/XMLSchema" xmlns:xs="http://www.w3.org/2001/XMLSchema" xmlns:p="http://schemas.microsoft.com/office/2006/metadata/properties" xmlns:ns2="d0f1a877-0b26-4713-9bbf-56328568c917" xmlns:ns3="b028d4b5-de8f-4f3e-925e-95d2f4d4f2d1" targetNamespace="http://schemas.microsoft.com/office/2006/metadata/properties" ma:root="true" ma:fieldsID="e0e3daf05efaa5833f26665debcd8bb6" ns2:_="" ns3:_="">
    <xsd:import namespace="d0f1a877-0b26-4713-9bbf-56328568c917"/>
    <xsd:import namespace="b028d4b5-de8f-4f3e-925e-95d2f4d4f2d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f1a877-0b26-4713-9bbf-56328568c9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028d4b5-de8f-4f3e-925e-95d2f4d4f2d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DD159F-06D9-492A-9477-9CEA381C57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f1a877-0b26-4713-9bbf-56328568c917"/>
    <ds:schemaRef ds:uri="b028d4b5-de8f-4f3e-925e-95d2f4d4f2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518EB4-EE63-4E8C-9A61-93887B1162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ThinkboxPowerPointTemplate</Template>
  <TotalTime>0</TotalTime>
  <Words>4099</Words>
  <Application>Microsoft Office PowerPoint</Application>
  <PresentationFormat>Widescreen</PresentationFormat>
  <Paragraphs>374</Paragraphs>
  <Slides>39</Slides>
  <Notes>38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39</vt:i4>
      </vt:variant>
    </vt:vector>
  </HeadingPairs>
  <TitlesOfParts>
    <vt:vector size="46" baseType="lpstr">
      <vt:lpstr>Arial</vt:lpstr>
      <vt:lpstr>Calibri</vt:lpstr>
      <vt:lpstr>Helvetica</vt:lpstr>
      <vt:lpstr>Helvetica Light</vt:lpstr>
      <vt:lpstr>MrEavesSanOTLight</vt:lpstr>
      <vt:lpstr>Thinkbox</vt:lpstr>
      <vt:lpstr>1_Thinkbox</vt:lpstr>
      <vt:lpstr>Creative Drivers of Effectiveness</vt:lpstr>
      <vt:lpstr>Creative Drivers of Effectiveness (2016)</vt:lpstr>
      <vt:lpstr>90% OF ALL DECISIONS ARE MADE IN THE SUBCONSCIOUS</vt:lpstr>
      <vt:lpstr>Neuro-Insight measure electrical brain activity using:</vt:lpstr>
      <vt:lpstr>PowerPoint Presentation</vt:lpstr>
      <vt:lpstr>SST™ is the most powerful neuro-marketing technology </vt:lpstr>
      <vt:lpstr>Creative contributes to 47% of sales</vt:lpstr>
      <vt:lpstr>We coded 150 UK ads against a range of creative variables  </vt:lpstr>
      <vt:lpstr>PowerPoint Presentation</vt:lpstr>
      <vt:lpstr>Statistical analysis was conducted on each variable </vt:lpstr>
      <vt:lpstr>Statistical analysis was conducted on each variable </vt:lpstr>
      <vt:lpstr>Statistical analysis was conducted on each variable </vt:lpstr>
      <vt:lpstr>PowerPoint Presentation</vt:lpstr>
      <vt:lpstr>Creativity is not a paint by numbers</vt:lpstr>
      <vt:lpstr>From this 5 big conclusions were seen… </vt:lpstr>
      <vt:lpstr>1. Showcase your product, don’t shout </vt:lpstr>
      <vt:lpstr> Weave your product into the narrative </vt:lpstr>
      <vt:lpstr>PowerPoint Presentation</vt:lpstr>
      <vt:lpstr>PowerPoint Presentation</vt:lpstr>
      <vt:lpstr>2. People are paramount </vt:lpstr>
      <vt:lpstr>Human focus is important to ad success </vt:lpstr>
      <vt:lpstr>However, children can be polarising</vt:lpstr>
      <vt:lpstr>3. Utilise your brand assets </vt:lpstr>
      <vt:lpstr>Integrating brand colours is subtle but effective</vt:lpstr>
      <vt:lpstr>4. Give audio a clear role</vt:lpstr>
      <vt:lpstr>Use music to drive the action </vt:lpstr>
      <vt:lpstr>5. Impact is in the timing</vt:lpstr>
      <vt:lpstr>30 second ads deliver the greatest impact </vt:lpstr>
      <vt:lpstr>Having final branding on screen for longer (3+ seconds) drives the strongest impact  </vt:lpstr>
      <vt:lpstr>Conceptual closure is a subconscious processing pause  </vt:lpstr>
      <vt:lpstr>PowerPoint Presentation</vt:lpstr>
      <vt:lpstr>PowerPoint Presentation</vt:lpstr>
      <vt:lpstr>Creative licence to play</vt:lpstr>
      <vt:lpstr>Branding moments</vt:lpstr>
      <vt:lpstr>Brand assets</vt:lpstr>
      <vt:lpstr>Tonality</vt:lpstr>
      <vt:lpstr>Celebrities</vt:lpstr>
      <vt:lpstr>Character interaction</vt:lpstr>
      <vt:lpstr>Key creative drivers to take away with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Hill</dc:creator>
  <cp:lastModifiedBy>Nailah Uddin</cp:lastModifiedBy>
  <cp:revision>23</cp:revision>
  <dcterms:created xsi:type="dcterms:W3CDTF">2023-06-12T10:35:21Z</dcterms:created>
  <dcterms:modified xsi:type="dcterms:W3CDTF">2023-08-08T08:28:35Z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C1462182-D2AD-484E-BA59-D92BD6CB2974</vt:lpwstr>
  </property>
  <property fmtid="{D5CDD505-2E9C-101B-9397-08002B2CF9AE}" pid="3" name="ArticulatePath">
    <vt:lpwstr>Presentation1</vt:lpwstr>
  </property>
</Properties>
</file>