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slideLayouts/slideLayout141.xml" ContentType="application/vnd.openxmlformats-officedocument.presentationml.slideLayout+xml"/>
  <Override PartName="/ppt/theme/theme6.xml" ContentType="application/vnd.openxmlformats-officedocument.theme+xml"/>
  <Override PartName="/ppt/tags/tag146.xml" ContentType="application/vnd.openxmlformats-officedocument.presentationml.tags+xml"/>
  <Override PartName="/ppt/tags/tag147.xml" ContentType="application/vnd.openxmlformats-officedocument.presentationml.tags+xml"/>
  <Override PartName="/ppt/slideLayouts/slideLayout142.xml" ContentType="application/vnd.openxmlformats-officedocument.presentationml.slideLayout+xml"/>
  <Override PartName="/ppt/theme/theme7.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1.xml" ContentType="application/vnd.openxmlformats-officedocument.them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3.xml" ContentType="application/vnd.openxmlformats-officedocument.them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4.xml" ContentType="application/vnd.openxmlformats-officedocument.them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5.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16.xml" ContentType="application/vnd.openxmlformats-officedocument.them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17.xml" ContentType="application/vnd.openxmlformats-officedocument.them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18.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tags/tag44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2" r:id="rId3"/>
    <p:sldMasterId id="2147483752" r:id="rId4"/>
    <p:sldMasterId id="2147483780" r:id="rId5"/>
    <p:sldMasterId id="2147483807" r:id="rId6"/>
    <p:sldMasterId id="2147483810" r:id="rId7"/>
    <p:sldMasterId id="2147483814" r:id="rId8"/>
    <p:sldMasterId id="2147483844" r:id="rId9"/>
    <p:sldMasterId id="2147483848" r:id="rId10"/>
    <p:sldMasterId id="2147483878" r:id="rId11"/>
    <p:sldMasterId id="2147483908" r:id="rId12"/>
    <p:sldMasterId id="2147483939" r:id="rId13"/>
    <p:sldMasterId id="2147483970" r:id="rId14"/>
    <p:sldMasterId id="2147484001" r:id="rId15"/>
    <p:sldMasterId id="2147484034" r:id="rId16"/>
    <p:sldMasterId id="2147484064" r:id="rId17"/>
    <p:sldMasterId id="2147484095" r:id="rId18"/>
  </p:sldMasterIdLst>
  <p:notesMasterIdLst>
    <p:notesMasterId r:id="rId40"/>
  </p:notesMasterIdLst>
  <p:sldIdLst>
    <p:sldId id="4425" r:id="rId19"/>
    <p:sldId id="4677" r:id="rId20"/>
    <p:sldId id="2147377084" r:id="rId21"/>
    <p:sldId id="2147377085" r:id="rId22"/>
    <p:sldId id="2147376128" r:id="rId23"/>
    <p:sldId id="2147377116" r:id="rId24"/>
    <p:sldId id="320" r:id="rId25"/>
    <p:sldId id="283" r:id="rId26"/>
    <p:sldId id="284" r:id="rId27"/>
    <p:sldId id="285" r:id="rId28"/>
    <p:sldId id="2147376949" r:id="rId29"/>
    <p:sldId id="11407" r:id="rId30"/>
    <p:sldId id="4744" r:id="rId31"/>
    <p:sldId id="4699" r:id="rId32"/>
    <p:sldId id="261" r:id="rId33"/>
    <p:sldId id="2147377062" r:id="rId34"/>
    <p:sldId id="2142533299" r:id="rId35"/>
    <p:sldId id="4668" r:id="rId36"/>
    <p:sldId id="4670" r:id="rId37"/>
    <p:sldId id="2147376273" r:id="rId38"/>
    <p:sldId id="4770" r:id="rId39"/>
  </p:sldIdLst>
  <p:sldSz cx="12192000" cy="6858000"/>
  <p:notesSz cx="6797675" cy="9926638"/>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6"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D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0" autoAdjust="0"/>
    <p:restoredTop sz="86077" autoAdjust="0"/>
  </p:normalViewPr>
  <p:slideViewPr>
    <p:cSldViewPr snapToGrid="0">
      <p:cViewPr varScale="1">
        <p:scale>
          <a:sx n="95" d="100"/>
          <a:sy n="95" d="100"/>
        </p:scale>
        <p:origin x="906"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92F88"/>
            </a:solidFill>
            <a:ln w="12700">
              <a:noFill/>
            </a:ln>
            <a:effectLst/>
          </c:spPr>
          <c:invertIfNegative val="0"/>
          <c:dLbls>
            <c:dLbl>
              <c:idx val="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4-1CD0-4025-83C3-FD0EECB74A1B}"/>
                </c:ext>
              </c:extLst>
            </c:dLbl>
            <c:dLbl>
              <c:idx val="6"/>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0-76FD-44DA-8A39-E0733A08A206}"/>
                </c:ext>
              </c:extLst>
            </c:dLbl>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cat>
            <c:strRef>
              <c:f>Sheet1!$A$2:$A$8</c:f>
              <c:strCache>
                <c:ptCount val="7"/>
                <c:pt idx="0">
                  <c:v>Less than £50k</c:v>
                </c:pt>
                <c:pt idx="1">
                  <c:v>£50-250k</c:v>
                </c:pt>
                <c:pt idx="2">
                  <c:v>£250k-£1m</c:v>
                </c:pt>
                <c:pt idx="3">
                  <c:v>£1-5m</c:v>
                </c:pt>
                <c:pt idx="4">
                  <c:v>£5-10m</c:v>
                </c:pt>
                <c:pt idx="5">
                  <c:v>£10-50m</c:v>
                </c:pt>
                <c:pt idx="6">
                  <c:v>£50m+</c:v>
                </c:pt>
              </c:strCache>
            </c:strRef>
          </c:cat>
          <c:val>
            <c:numRef>
              <c:f>Sheet1!$B$2:$B$8</c:f>
              <c:numCache>
                <c:formatCode>General</c:formatCode>
                <c:ptCount val="7"/>
                <c:pt idx="0">
                  <c:v>675</c:v>
                </c:pt>
                <c:pt idx="1">
                  <c:v>477</c:v>
                </c:pt>
                <c:pt idx="2">
                  <c:v>412</c:v>
                </c:pt>
                <c:pt idx="3">
                  <c:v>447</c:v>
                </c:pt>
                <c:pt idx="4">
                  <c:v>127</c:v>
                </c:pt>
                <c:pt idx="5">
                  <c:v>108</c:v>
                </c:pt>
                <c:pt idx="6">
                  <c:v>8</c:v>
                </c:pt>
              </c:numCache>
            </c:numRef>
          </c:val>
          <c:extLst>
            <c:ext xmlns:c16="http://schemas.microsoft.com/office/drawing/2014/chart" uri="{C3380CC4-5D6E-409C-BE32-E72D297353CC}">
              <c16:uniqueId val="{00000000-1CD0-4025-83C3-FD0EECB74A1B}"/>
            </c:ext>
          </c:extLst>
        </c:ser>
        <c:dLbls>
          <c:showLegendKey val="0"/>
          <c:showVal val="0"/>
          <c:showCatName val="0"/>
          <c:showSerName val="0"/>
          <c:showPercent val="0"/>
          <c:showBubbleSize val="0"/>
        </c:dLbls>
        <c:gapWidth val="172"/>
        <c:overlap val="-30"/>
        <c:axId val="1423869000"/>
        <c:axId val="1423863096"/>
      </c:barChart>
      <c:catAx>
        <c:axId val="142386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3096"/>
        <c:crosses val="autoZero"/>
        <c:auto val="1"/>
        <c:lblAlgn val="ctr"/>
        <c:lblOffset val="100"/>
        <c:noMultiLvlLbl val="0"/>
      </c:catAx>
      <c:valAx>
        <c:axId val="1423863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sz="1200"/>
                  <a:t>Number of advertisers</a:t>
                </a:r>
              </a:p>
            </c:rich>
          </c:tx>
          <c:layout>
            <c:manualLayout>
              <c:xMode val="edge"/>
              <c:yMode val="edge"/>
              <c:x val="5.8796296296296296E-3"/>
              <c:y val="0.2589270202020201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9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20000"/>
                  <a:lumOff val="80000"/>
                </a:srgbClr>
              </a:solidFill>
            </c:spPr>
            <c:extLst>
              <c:ext xmlns:c16="http://schemas.microsoft.com/office/drawing/2014/chart" uri="{C3380CC4-5D6E-409C-BE32-E72D297353CC}">
                <c16:uniqueId val="{00000001-AAFF-45A3-A865-F04D69EBD962}"/>
              </c:ext>
            </c:extLst>
          </c:dPt>
          <c:dPt>
            <c:idx val="1"/>
            <c:bubble3D val="0"/>
            <c:spPr>
              <a:solidFill>
                <a:srgbClr val="0069B4">
                  <a:lumMod val="40000"/>
                  <a:lumOff val="60000"/>
                </a:srgbClr>
              </a:solidFill>
            </c:spPr>
            <c:extLst>
              <c:ext xmlns:c16="http://schemas.microsoft.com/office/drawing/2014/chart" uri="{C3380CC4-5D6E-409C-BE32-E72D297353CC}">
                <c16:uniqueId val="{00000003-AAFF-45A3-A865-F04D69EBD962}"/>
              </c:ext>
            </c:extLst>
          </c:dPt>
          <c:dPt>
            <c:idx val="2"/>
            <c:bubble3D val="0"/>
            <c:spPr>
              <a:solidFill>
                <a:srgbClr val="004F87"/>
              </a:solidFill>
            </c:spPr>
            <c:extLst>
              <c:ext xmlns:c16="http://schemas.microsoft.com/office/drawing/2014/chart" uri="{C3380CC4-5D6E-409C-BE32-E72D297353CC}">
                <c16:uniqueId val="{00000005-AAFF-45A3-A865-F04D69EBD962}"/>
              </c:ext>
            </c:extLst>
          </c:dPt>
          <c:dPt>
            <c:idx val="3"/>
            <c:bubble3D val="0"/>
            <c:spPr>
              <a:solidFill>
                <a:srgbClr val="372D87">
                  <a:lumMod val="75000"/>
                </a:srgbClr>
              </a:solidFill>
            </c:spPr>
            <c:extLst>
              <c:ext xmlns:c16="http://schemas.microsoft.com/office/drawing/2014/chart" uri="{C3380CC4-5D6E-409C-BE32-E72D297353CC}">
                <c16:uniqueId val="{00000007-AAFF-45A3-A865-F04D69EBD962}"/>
              </c:ext>
            </c:extLst>
          </c:dPt>
          <c:dPt>
            <c:idx val="4"/>
            <c:bubble3D val="0"/>
            <c:spPr>
              <a:solidFill>
                <a:srgbClr val="2AFF7C"/>
              </a:solidFill>
              <a:ln>
                <a:noFill/>
              </a:ln>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0D-AAFF-45A3-A865-F04D69EBD962}"/>
              </c:ext>
            </c:extLst>
          </c:dPt>
          <c:dPt>
            <c:idx val="7"/>
            <c:bubble3D val="0"/>
            <c:spPr>
              <a:solidFill>
                <a:srgbClr val="E10514"/>
              </a:solidFill>
            </c:spPr>
            <c:extLst>
              <c:ext xmlns:c16="http://schemas.microsoft.com/office/drawing/2014/chart" uri="{C3380CC4-5D6E-409C-BE32-E72D297353CC}">
                <c16:uniqueId val="{0000000F-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AFF-45A3-A865-F04D69EBD962}"/>
                </c:ext>
              </c:extLst>
            </c:dLbl>
            <c:dLbl>
              <c:idx val="1"/>
              <c:layout>
                <c:manualLayout>
                  <c:x val="-3.3072967233954622E-4"/>
                  <c:y val="-2.7072513797860638E-2"/>
                </c:manualLayout>
              </c:layout>
              <c:numFmt formatCode="0.0%" sourceLinked="0"/>
              <c:spPr/>
              <c:txPr>
                <a:bodyPr/>
                <a:lstStyle/>
                <a:p>
                  <a:pPr>
                    <a:defRPr lang="en-US" sz="10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3.7184310612561693E-4"/>
                  <c:y val="1.2854305571427282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0"/>
                  <c:y val="6.857309468936393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5.714424557447048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1.446372878344719E-3"/>
                  <c:y val="-6.8573094689364858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7"/>
              <c:layout>
                <c:manualLayout>
                  <c:x val="2.8927457566893322E-3"/>
                  <c:y val="-8.3810591988779792E-1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Sheet1!$B$2:$B$9</c:f>
              <c:numCache>
                <c:formatCode>#,##0.0</c:formatCode>
                <c:ptCount val="8"/>
                <c:pt idx="0">
                  <c:v>33.345800411119889</c:v>
                </c:pt>
                <c:pt idx="1">
                  <c:v>95.221213789020453</c:v>
                </c:pt>
                <c:pt idx="2" formatCode="0.0">
                  <c:v>16.180641401216292</c:v>
                </c:pt>
                <c:pt idx="3" formatCode="0.0">
                  <c:v>9.7499759539672262</c:v>
                </c:pt>
                <c:pt idx="4" formatCode="0.0">
                  <c:v>1.639706536586016</c:v>
                </c:pt>
                <c:pt idx="5" formatCode="0.0">
                  <c:v>0.31666666666666665</c:v>
                </c:pt>
                <c:pt idx="6" formatCode="0.0">
                  <c:v>56.15539754556675</c:v>
                </c:pt>
                <c:pt idx="7" formatCode="0.0">
                  <c:v>58.947008928571421</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Sheet1!$C$2:$C$9</c:f>
              <c:numCache>
                <c:formatCode>General</c:formatCode>
                <c:ptCount val="8"/>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c:v>
                </c:pt>
              </c:strCache>
            </c:strRef>
          </c:tx>
          <c:dPt>
            <c:idx val="0"/>
            <c:bubble3D val="0"/>
            <c:spPr>
              <a:solidFill>
                <a:srgbClr val="BDE3FF"/>
              </a:solidFill>
            </c:spPr>
            <c:extLst>
              <c:ext xmlns:c16="http://schemas.microsoft.com/office/drawing/2014/chart" uri="{C3380CC4-5D6E-409C-BE32-E72D297353CC}">
                <c16:uniqueId val="{00000019-AAFF-45A3-A865-F04D69EBD962}"/>
              </c:ext>
            </c:extLst>
          </c:dPt>
          <c:dPt>
            <c:idx val="1"/>
            <c:bubble3D val="0"/>
            <c:spPr>
              <a:solidFill>
                <a:srgbClr val="7BC8FF"/>
              </a:solidFill>
            </c:spPr>
            <c:extLst>
              <c:ext xmlns:c16="http://schemas.microsoft.com/office/drawing/2014/chart" uri="{C3380CC4-5D6E-409C-BE32-E72D297353CC}">
                <c16:uniqueId val="{0000001B-AAFF-45A3-A865-F04D69EBD962}"/>
              </c:ext>
            </c:extLst>
          </c:dPt>
          <c:dPt>
            <c:idx val="2"/>
            <c:bubble3D val="0"/>
            <c:spPr>
              <a:solidFill>
                <a:srgbClr val="004F87"/>
              </a:solidFill>
            </c:spPr>
            <c:extLst>
              <c:ext xmlns:c16="http://schemas.microsoft.com/office/drawing/2014/chart" uri="{C3380CC4-5D6E-409C-BE32-E72D297353CC}">
                <c16:uniqueId val="{0000001D-AAFF-45A3-A865-F04D69EBD962}"/>
              </c:ext>
            </c:extLst>
          </c:dPt>
          <c:dPt>
            <c:idx val="3"/>
            <c:bubble3D val="0"/>
            <c:spPr>
              <a:solidFill>
                <a:srgbClr val="292265"/>
              </a:solidFill>
            </c:spPr>
            <c:extLst>
              <c:ext xmlns:c16="http://schemas.microsoft.com/office/drawing/2014/chart" uri="{C3380CC4-5D6E-409C-BE32-E72D297353CC}">
                <c16:uniqueId val="{0000001F-AAFF-45A3-A865-F04D69EBD962}"/>
              </c:ext>
            </c:extLst>
          </c:dPt>
          <c:dPt>
            <c:idx val="4"/>
            <c:bubble3D val="0"/>
            <c:spPr>
              <a:solidFill>
                <a:srgbClr val="2AFF7C"/>
              </a:solidFill>
            </c:spPr>
            <c:extLst>
              <c:ext xmlns:c16="http://schemas.microsoft.com/office/drawing/2014/chart" uri="{C3380CC4-5D6E-409C-BE32-E72D297353CC}">
                <c16:uniqueId val="{00000021-AAFF-45A3-A865-F04D69EBD962}"/>
              </c:ext>
            </c:extLst>
          </c:dPt>
          <c:dPt>
            <c:idx val="5"/>
            <c:bubble3D val="0"/>
            <c:spPr>
              <a:solidFill>
                <a:srgbClr val="00B050"/>
              </a:solidFill>
            </c:spPr>
            <c:extLst>
              <c:ext xmlns:c16="http://schemas.microsoft.com/office/drawing/2014/chart" uri="{C3380CC4-5D6E-409C-BE32-E72D297353CC}">
                <c16:uniqueId val="{00000023-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25-AAFF-45A3-A865-F04D69EBD962}"/>
              </c:ext>
            </c:extLst>
          </c:dPt>
          <c:dPt>
            <c:idx val="7"/>
            <c:bubble3D val="0"/>
            <c:spPr>
              <a:solidFill>
                <a:srgbClr val="E10514"/>
              </a:solidFill>
            </c:spPr>
            <c:extLst>
              <c:ext xmlns:c16="http://schemas.microsoft.com/office/drawing/2014/chart" uri="{C3380CC4-5D6E-409C-BE32-E72D297353CC}">
                <c16:uniqueId val="{00000027-AAFF-45A3-A865-F04D69EBD962}"/>
              </c:ext>
            </c:extLst>
          </c:dPt>
          <c:dPt>
            <c:idx val="8"/>
            <c:bubble3D val="0"/>
            <c:spPr>
              <a:solidFill>
                <a:srgbClr val="E10514"/>
              </a:solidFill>
            </c:spPr>
            <c:extLst>
              <c:ext xmlns:c16="http://schemas.microsoft.com/office/drawing/2014/chart" uri="{C3380CC4-5D6E-409C-BE32-E72D297353CC}">
                <c16:uniqueId val="{00000029-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30-7AE8-4D49-86FD-088A2ADBAD8F}"/>
              </c:ext>
            </c:extLst>
          </c:dPt>
          <c:dPt>
            <c:idx val="11"/>
            <c:bubble3D val="0"/>
            <c:spPr>
              <a:solidFill>
                <a:srgbClr val="EB7305"/>
              </a:solidFill>
            </c:spPr>
            <c:extLst>
              <c:ext xmlns:c16="http://schemas.microsoft.com/office/drawing/2014/chart" uri="{C3380CC4-5D6E-409C-BE32-E72D297353CC}">
                <c16:uniqueId val="{0000002E-7AE8-4D49-86FD-088A2ADBAD8F}"/>
              </c:ext>
            </c:extLst>
          </c:dPt>
          <c:dPt>
            <c:idx val="12"/>
            <c:bubble3D val="0"/>
            <c:spPr>
              <a:solidFill>
                <a:srgbClr val="C00000"/>
              </a:solidFill>
            </c:spPr>
            <c:extLst>
              <c:ext xmlns:c16="http://schemas.microsoft.com/office/drawing/2014/chart" uri="{C3380CC4-5D6E-409C-BE32-E72D297353CC}">
                <c16:uniqueId val="{0000002B-7AE8-4D49-86FD-088A2ADBAD8F}"/>
              </c:ext>
            </c:extLst>
          </c:dPt>
          <c:dLbls>
            <c:dLbl>
              <c:idx val="0"/>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9-AAFF-45A3-A865-F04D69EBD962}"/>
                </c:ext>
              </c:extLst>
            </c:dLbl>
            <c:dLbl>
              <c:idx val="1"/>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B-AAFF-45A3-A865-F04D69EBD962}"/>
                </c:ext>
              </c:extLst>
            </c:dLbl>
            <c:dLbl>
              <c:idx val="3"/>
              <c:layout>
                <c:manualLayout>
                  <c:x val="1.4463728783446661E-3"/>
                  <c:y val="-2.285769822978867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5.0623050742063205E-2"/>
                  <c:y val="9.1430792919153046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4.7730304985373978E-2"/>
                  <c:y val="2.0571928406809433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3-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5-AAFF-45A3-A865-F04D69EBD962}"/>
                </c:ext>
              </c:extLst>
            </c:dLbl>
            <c:dLbl>
              <c:idx val="7"/>
              <c:layout>
                <c:manualLayout>
                  <c:x val="-2.169559317516999E-3"/>
                  <c:y val="-2.1714813318298932E-2"/>
                </c:manualLayout>
              </c:layout>
              <c:showLegendKey val="0"/>
              <c:showVal val="0"/>
              <c:showCatName val="0"/>
              <c:showSerName val="0"/>
              <c:showPercent val="1"/>
              <c:showBubbleSize val="0"/>
              <c:extLst>
                <c:ext xmlns:c15="http://schemas.microsoft.com/office/drawing/2012/chart" uri="{CE6537A1-D6FC-4f65-9D91-7224C49458BB}">
                  <c15:layout>
                    <c:manualLayout>
                      <c:w val="5.4658431072644932E-2"/>
                      <c:h val="5.3715590840002408E-2"/>
                    </c:manualLayout>
                  </c15:layout>
                </c:ext>
                <c:ext xmlns:c16="http://schemas.microsoft.com/office/drawing/2014/chart" uri="{C3380CC4-5D6E-409C-BE32-E72D297353CC}">
                  <c16:uniqueId val="{00000027-AAFF-45A3-A865-F04D69EBD962}"/>
                </c:ext>
              </c:extLst>
            </c:dLbl>
            <c:dLbl>
              <c:idx val="8"/>
              <c:layout>
                <c:manualLayout>
                  <c:x val="-2.8927457566893452E-3"/>
                  <c:y val="-3.42865473446823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9-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Sheet1!$D$2:$D$9</c:f>
              <c:numCache>
                <c:formatCode>#,##0.0</c:formatCode>
                <c:ptCount val="8"/>
                <c:pt idx="0">
                  <c:v>13.621679402711834</c:v>
                </c:pt>
                <c:pt idx="1">
                  <c:v>63.210831037369282</c:v>
                </c:pt>
                <c:pt idx="2" formatCode="0.0">
                  <c:v>6.775314571115346</c:v>
                </c:pt>
                <c:pt idx="3" formatCode="0.0">
                  <c:v>5.1083333333333334</c:v>
                </c:pt>
                <c:pt idx="4" formatCode="0.0">
                  <c:v>0.86781524389813558</c:v>
                </c:pt>
                <c:pt idx="5" formatCode="0.0">
                  <c:v>0.98333333333333328</c:v>
                </c:pt>
                <c:pt idx="6" formatCode="0.0">
                  <c:v>40.713708238374423</c:v>
                </c:pt>
                <c:pt idx="7" formatCode="0.0">
                  <c:v>155.83892857142857</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2"/>
              <c:layout>
                <c:manualLayout>
                  <c:x val="3.9052067715305928E-2"/>
                  <c:y val="6.8573094689364775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1.3017355905101995E-2"/>
                  <c:y val="7.3144634335322437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Sheet1!$B$2:$B$6</c:f>
              <c:numCache>
                <c:formatCode>0.00</c:formatCode>
                <c:ptCount val="5"/>
                <c:pt idx="0">
                  <c:v>1.1322000000000001</c:v>
                </c:pt>
                <c:pt idx="1">
                  <c:v>3.0116520000000002</c:v>
                </c:pt>
                <c:pt idx="2">
                  <c:v>0.34875102344119602</c:v>
                </c:pt>
                <c:pt idx="3">
                  <c:v>0.153722487804939</c:v>
                </c:pt>
                <c:pt idx="4">
                  <c:v>5.1752199802654033</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2"/>
              <c:layout>
                <c:manualLayout>
                  <c:x val="8.8228745579024631E-2"/>
                  <c:y val="-5.4858475751491824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D-AAFF-45A3-A865-F04D69EBD962}"/>
                </c:ext>
              </c:extLst>
            </c:dLbl>
            <c:dLbl>
              <c:idx val="3"/>
              <c:layout>
                <c:manualLayout>
                  <c:x val="9.2567864214058632E-2"/>
                  <c:y val="-2.0571928406809433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Sheet1!$D$2:$D$6</c:f>
              <c:numCache>
                <c:formatCode>0.00</c:formatCode>
                <c:ptCount val="5"/>
                <c:pt idx="0">
                  <c:v>0.46240000000000003</c:v>
                </c:pt>
                <c:pt idx="1">
                  <c:v>1.9993320000000001</c:v>
                </c:pt>
                <c:pt idx="2">
                  <c:v>0.16194553802911188</c:v>
                </c:pt>
                <c:pt idx="3">
                  <c:v>8.1357679115450207E-2</c:v>
                </c:pt>
                <c:pt idx="4" formatCode="0.0">
                  <c:v>15.38385462071866</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32"/>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7035383914127647"/>
          <c:y val="0.21348144396388483"/>
          <c:w val="0.78111934362347724"/>
          <c:h val="0.65387500661378839"/>
        </c:manualLayout>
      </c:layout>
      <c:barChart>
        <c:barDir val="col"/>
        <c:grouping val="stacked"/>
        <c:varyColors val="0"/>
        <c:ser>
          <c:idx val="0"/>
          <c:order val="0"/>
          <c:tx>
            <c:strRef>
              <c:f>'Powerpoint (2)'!$I$208</c:f>
              <c:strCache>
                <c:ptCount val="1"/>
                <c:pt idx="0">
                  <c:v>LT+ST</c:v>
                </c:pt>
              </c:strCache>
            </c:strRef>
          </c:tx>
          <c:spPr>
            <a:solidFill>
              <a:schemeClr val="accent2"/>
            </a:solidFill>
            <a:ln>
              <a:noFill/>
            </a:ln>
            <a:effectLst/>
          </c:spPr>
          <c:invertIfNegative val="0"/>
          <c:cat>
            <c:strRef>
              <c:f>'Powerpoint (2)'!$J$161:$AG$161</c:f>
              <c:strCache>
                <c:ptCount val="24"/>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strCache>
            </c:strRef>
          </c:cat>
          <c:val>
            <c:numRef>
              <c:f>'Powerpoint (2)'!$J$214:$AG$214</c:f>
              <c:numCache>
                <c:formatCode>0%</c:formatCode>
                <c:ptCount val="24"/>
                <c:pt idx="0">
                  <c:v>0.16404388535368325</c:v>
                </c:pt>
                <c:pt idx="1">
                  <c:v>0.21861338408230691</c:v>
                </c:pt>
                <c:pt idx="2">
                  <c:v>0.2483298963818725</c:v>
                </c:pt>
                <c:pt idx="3">
                  <c:v>0.26936481055215666</c:v>
                </c:pt>
                <c:pt idx="4">
                  <c:v>0.23281239542559479</c:v>
                </c:pt>
                <c:pt idx="5">
                  <c:v>0.19123544391525427</c:v>
                </c:pt>
                <c:pt idx="6">
                  <c:v>0.15319261488641045</c:v>
                </c:pt>
                <c:pt idx="7">
                  <c:v>0.12274359908607907</c:v>
                </c:pt>
                <c:pt idx="8">
                  <c:v>0.10008628064561303</c:v>
                </c:pt>
                <c:pt idx="9">
                  <c:v>8.3791269003084756E-2</c:v>
                </c:pt>
                <c:pt idx="10">
                  <c:v>7.2187642617671077E-2</c:v>
                </c:pt>
                <c:pt idx="11">
                  <c:v>6.3882846739451021E-2</c:v>
                </c:pt>
                <c:pt idx="12">
                  <c:v>5.7852533546947742E-2</c:v>
                </c:pt>
                <c:pt idx="13">
                  <c:v>5.3383294561174507E-2</c:v>
                </c:pt>
                <c:pt idx="14">
                  <c:v>4.9989486583524353E-2</c:v>
                </c:pt>
                <c:pt idx="15">
                  <c:v>4.7342686138509171E-2</c:v>
                </c:pt>
                <c:pt idx="16">
                  <c:v>4.522035517236303E-2</c:v>
                </c:pt>
                <c:pt idx="17">
                  <c:v>4.3470733606142176E-2</c:v>
                </c:pt>
                <c:pt idx="18">
                  <c:v>4.1989437081246916E-2</c:v>
                </c:pt>
                <c:pt idx="19">
                  <c:v>4.0703983771700022E-2</c:v>
                </c:pt>
                <c:pt idx="20">
                  <c:v>3.9563554517716523E-2</c:v>
                </c:pt>
                <c:pt idx="21">
                  <c:v>3.8532177750807473E-2</c:v>
                </c:pt>
                <c:pt idx="22">
                  <c:v>3.7584156771428318E-2</c:v>
                </c:pt>
                <c:pt idx="23">
                  <c:v>3.6700972944474108E-2</c:v>
                </c:pt>
              </c:numCache>
            </c:numRef>
          </c:val>
          <c:extLst>
            <c:ext xmlns:c16="http://schemas.microsoft.com/office/drawing/2014/chart" uri="{C3380CC4-5D6E-409C-BE32-E72D297353CC}">
              <c16:uniqueId val="{00000000-A34A-4CEC-9623-EE387DA77C3C}"/>
            </c:ext>
          </c:extLst>
        </c:ser>
        <c:dLbls>
          <c:showLegendKey val="0"/>
          <c:showVal val="0"/>
          <c:showCatName val="0"/>
          <c:showSerName val="0"/>
          <c:showPercent val="0"/>
          <c:showBubbleSize val="0"/>
        </c:dLbls>
        <c:gapWidth val="50"/>
        <c:overlap val="100"/>
        <c:axId val="91076096"/>
        <c:axId val="75937408"/>
      </c:barChart>
      <c:catAx>
        <c:axId val="91076096"/>
        <c:scaling>
          <c:orientation val="minMax"/>
        </c:scaling>
        <c:delete val="0"/>
        <c:axPos val="b"/>
        <c:numFmt formatCode="#,##0.0" sourceLinked="0"/>
        <c:majorTickMark val="out"/>
        <c:minorTickMark val="none"/>
        <c:tickLblPos val="high"/>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000" b="1" i="0" u="none" strike="noStrike" kern="1200" baseline="0">
                <a:solidFill>
                  <a:schemeClr val="tx1"/>
                </a:solidFill>
                <a:latin typeface="+mj-lt"/>
                <a:ea typeface="+mn-ea"/>
                <a:cs typeface="+mn-cs"/>
              </a:defRPr>
            </a:pPr>
            <a:endParaRPr lang="en-US"/>
          </a:p>
        </c:txPr>
        <c:crossAx val="75937408"/>
        <c:crosses val="autoZero"/>
        <c:auto val="1"/>
        <c:lblAlgn val="ctr"/>
        <c:lblOffset val="100"/>
        <c:noMultiLvlLbl val="0"/>
      </c:catAx>
      <c:valAx>
        <c:axId val="75937408"/>
        <c:scaling>
          <c:orientation val="minMax"/>
          <c:max val="0.30000000000000004"/>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r>
                  <a:rPr lang="en-GB" sz="1200" dirty="0">
                    <a:solidFill>
                      <a:schemeClr val="tx1"/>
                    </a:solidFill>
                    <a:latin typeface="+mj-lt"/>
                  </a:rPr>
                  <a:t>SALES UPLIFT</a:t>
                </a:r>
              </a:p>
            </c:rich>
          </c:tx>
          <c:layout>
            <c:manualLayout>
              <c:xMode val="edge"/>
              <c:yMode val="edge"/>
              <c:x val="2.8760624558706552E-2"/>
              <c:y val="0.413975055195070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title>
        <c:numFmt formatCode="0%"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91076096"/>
        <c:crosses val="autoZero"/>
        <c:crossBetween val="between"/>
        <c:majorUnit val="4.0000000000000008E-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solidFill>
            <a:schemeClr val="bg1"/>
          </a:solidFill>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15854233430387"/>
          <c:y val="0.14965551181102363"/>
          <c:w val="0.80155063393347648"/>
          <c:h val="0.49159527559055116"/>
        </c:manualLayout>
      </c:layout>
      <c:barChart>
        <c:barDir val="col"/>
        <c:grouping val="clustered"/>
        <c:varyColors val="0"/>
        <c:ser>
          <c:idx val="0"/>
          <c:order val="0"/>
          <c:tx>
            <c:strRef>
              <c:f>'Powerpoint tables &amp; charts (2)'!$I$154</c:f>
              <c:strCache>
                <c:ptCount val="1"/>
                <c:pt idx="0">
                  <c:v>Spend</c:v>
                </c:pt>
              </c:strCache>
            </c:strRef>
          </c:tx>
          <c:spPr>
            <a:solidFill>
              <a:srgbClr val="ED7D31"/>
            </a:solidFill>
          </c:spPr>
          <c:invertIfNegative val="0"/>
          <c:cat>
            <c:strRef>
              <c:f>'Powerpoint tables &amp; charts (2)'!$J$102:$AG$102</c:f>
              <c:strCache>
                <c:ptCount val="24"/>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strCache>
            </c:strRef>
          </c:cat>
          <c:val>
            <c:numRef>
              <c:f>'Powerpoint tables &amp; charts (2)'!$J$154:$AG$154</c:f>
              <c:numCache>
                <c:formatCode>_(* #,##0.00_);_(* \(#,##0.00\);_(* "-"??_);_(@_)</c:formatCode>
                <c:ptCount val="24"/>
                <c:pt idx="0">
                  <c:v>1</c:v>
                </c:pt>
                <c:pt idx="1">
                  <c:v>1</c:v>
                </c:pt>
                <c:pt idx="2">
                  <c:v>1</c:v>
                </c:pt>
                <c:pt idx="3">
                  <c:v>1</c:v>
                </c:pt>
                <c:pt idx="8" formatCode="General">
                  <c:v>0</c:v>
                </c:pt>
                <c:pt idx="18" formatCode="General">
                  <c:v>0</c:v>
                </c:pt>
              </c:numCache>
            </c:numRef>
          </c:val>
          <c:extLst>
            <c:ext xmlns:c16="http://schemas.microsoft.com/office/drawing/2014/chart" uri="{C3380CC4-5D6E-409C-BE32-E72D297353CC}">
              <c16:uniqueId val="{00000000-317B-4674-9606-7B7E09D6A11D}"/>
            </c:ext>
          </c:extLst>
        </c:ser>
        <c:dLbls>
          <c:showLegendKey val="0"/>
          <c:showVal val="0"/>
          <c:showCatName val="0"/>
          <c:showSerName val="0"/>
          <c:showPercent val="0"/>
          <c:showBubbleSize val="0"/>
        </c:dLbls>
        <c:gapWidth val="50"/>
        <c:axId val="91076096"/>
        <c:axId val="75937408"/>
      </c:barChart>
      <c:catAx>
        <c:axId val="91076096"/>
        <c:scaling>
          <c:orientation val="minMax"/>
        </c:scaling>
        <c:delete val="1"/>
        <c:axPos val="b"/>
        <c:majorGridlines/>
        <c:numFmt formatCode="#,##0.0" sourceLinked="0"/>
        <c:majorTickMark val="out"/>
        <c:minorTickMark val="none"/>
        <c:tickLblPos val="nextTo"/>
        <c:crossAx val="75937408"/>
        <c:crosses val="autoZero"/>
        <c:auto val="1"/>
        <c:lblAlgn val="ctr"/>
        <c:lblOffset val="100"/>
        <c:noMultiLvlLbl val="0"/>
      </c:catAx>
      <c:valAx>
        <c:axId val="75937408"/>
        <c:scaling>
          <c:orientation val="minMax"/>
        </c:scaling>
        <c:delete val="1"/>
        <c:axPos val="l"/>
        <c:majorGridlines/>
        <c:numFmt formatCode="#,##0.00" sourceLinked="0"/>
        <c:majorTickMark val="out"/>
        <c:minorTickMark val="none"/>
        <c:tickLblPos val="nextTo"/>
        <c:crossAx val="91076096"/>
        <c:crosses val="autoZero"/>
        <c:crossBetween val="between"/>
      </c:valAx>
      <c:spPr>
        <a:noFill/>
      </c:spPr>
    </c:plotArea>
    <c:plotVisOnly val="1"/>
    <c:dispBlanksAs val="gap"/>
    <c:showDLblsOverMax val="0"/>
  </c:chart>
  <c:spPr>
    <a:noFill/>
    <a:ln>
      <a:noFill/>
    </a:ln>
  </c:spPr>
  <c:txPr>
    <a:bodyPr/>
    <a:lstStyle/>
    <a:p>
      <a:pPr>
        <a:defRPr sz="1200">
          <a:solidFill>
            <a:schemeClr val="bg1"/>
          </a:solidFill>
          <a:latin typeface="Century Gothic" panose="020B0502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24987710815374"/>
          <c:y val="9.9165460151323478E-2"/>
          <c:w val="0.57879371741854746"/>
          <c:h val="0.71007897545357512"/>
        </c:manualLayout>
      </c:layout>
      <c:scatterChart>
        <c:scatterStyle val="smoothMarker"/>
        <c:varyColors val="0"/>
        <c:ser>
          <c:idx val="0"/>
          <c:order val="0"/>
          <c:tx>
            <c:strRef>
              <c:f>'Powerpoint (2)'!$F$56</c:f>
              <c:strCache>
                <c:ptCount val="1"/>
                <c:pt idx="0">
                  <c:v>Brand value &lt; £50m</c:v>
                </c:pt>
              </c:strCache>
            </c:strRef>
          </c:tx>
          <c:marker>
            <c:spPr>
              <a:noFill/>
              <a:ln>
                <a:noFill/>
              </a:ln>
            </c:spPr>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(2)'!$G$56:$AA$56</c:f>
              <c:numCache>
                <c:formatCode>0%</c:formatCode>
                <c:ptCount val="21"/>
                <c:pt idx="0">
                  <c:v>0</c:v>
                </c:pt>
                <c:pt idx="1">
                  <c:v>4.3620153234058261E-2</c:v>
                </c:pt>
                <c:pt idx="2">
                  <c:v>8.2858780682063357E-2</c:v>
                </c:pt>
                <c:pt idx="3">
                  <c:v>0.11815599469554319</c:v>
                </c:pt>
                <c:pt idx="4">
                  <c:v>0.14990769953701144</c:v>
                </c:pt>
                <c:pt idx="5">
                  <c:v>0.17847003196230446</c:v>
                </c:pt>
                <c:pt idx="6">
                  <c:v>0.20416335575849598</c:v>
                </c:pt>
                <c:pt idx="7">
                  <c:v>0.2272758550413401</c:v>
                </c:pt>
                <c:pt idx="8">
                  <c:v>0.24806676661575652</c:v>
                </c:pt>
                <c:pt idx="9">
                  <c:v>0.26676928765449448</c:v>
                </c:pt>
                <c:pt idx="10">
                  <c:v>0.28359319130837984</c:v>
                </c:pt>
                <c:pt idx="11">
                  <c:v>0.2987271795856265</c:v>
                </c:pt>
                <c:pt idx="12">
                  <c:v>0.31234099989081732</c:v>
                </c:pt>
                <c:pt idx="13">
                  <c:v>0.32458734896330022</c:v>
                </c:pt>
                <c:pt idx="14">
                  <c:v>0.3356035855701488</c:v>
                </c:pt>
                <c:pt idx="15">
                  <c:v>0.34551327116377245</c:v>
                </c:pt>
                <c:pt idx="16">
                  <c:v>0.35442755578465862</c:v>
                </c:pt>
                <c:pt idx="17">
                  <c:v>0.3624464247539525</c:v>
                </c:pt>
                <c:pt idx="18">
                  <c:v>0.36965982013915755</c:v>
                </c:pt>
                <c:pt idx="19">
                  <c:v>0.37614864957165522</c:v>
                </c:pt>
                <c:pt idx="20">
                  <c:v>0.38198569373124863</c:v>
                </c:pt>
              </c:numCache>
            </c:numRef>
          </c:yVal>
          <c:smooth val="1"/>
          <c:extLst>
            <c:ext xmlns:c16="http://schemas.microsoft.com/office/drawing/2014/chart" uri="{C3380CC4-5D6E-409C-BE32-E72D297353CC}">
              <c16:uniqueId val="{00000000-C8FA-4A95-933C-8649C7D1583B}"/>
            </c:ext>
          </c:extLst>
        </c:ser>
        <c:ser>
          <c:idx val="2"/>
          <c:order val="1"/>
          <c:tx>
            <c:strRef>
              <c:f>'Powerpoint (2)'!$F$57</c:f>
              <c:strCache>
                <c:ptCount val="1"/>
                <c:pt idx="0">
                  <c:v>Brand value &lt; £100m</c:v>
                </c:pt>
              </c:strCache>
            </c:strRef>
          </c:tx>
          <c:spPr>
            <a:ln>
              <a:solidFill>
                <a:schemeClr val="accent2"/>
              </a:solidFill>
            </a:ln>
          </c:spPr>
          <c:marker>
            <c:symbol val="none"/>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(2)'!$G$57:$AA$57</c:f>
              <c:numCache>
                <c:formatCode>0%</c:formatCode>
                <c:ptCount val="21"/>
                <c:pt idx="0">
                  <c:v>0</c:v>
                </c:pt>
                <c:pt idx="1">
                  <c:v>2.197427140293148E-2</c:v>
                </c:pt>
                <c:pt idx="2">
                  <c:v>4.1740059560128724E-2</c:v>
                </c:pt>
                <c:pt idx="3">
                  <c:v>5.9519323969463314E-2</c:v>
                </c:pt>
                <c:pt idx="4">
                  <c:v>7.5511716502615622E-2</c:v>
                </c:pt>
                <c:pt idx="5">
                  <c:v>8.9896823391523079E-2</c:v>
                </c:pt>
                <c:pt idx="6">
                  <c:v>0.10283618188815342</c:v>
                </c:pt>
                <c:pt idx="7">
                  <c:v>0.11447509424364144</c:v>
                </c:pt>
                <c:pt idx="8">
                  <c:v>0.12494425937682857</c:v>
                </c:pt>
                <c:pt idx="9">
                  <c:v>0.13436124055499343</c:v>
                </c:pt>
                <c:pt idx="10">
                  <c:v>0.1428317855680622</c:v>
                </c:pt>
                <c:pt idx="11">
                  <c:v>0.15045101422116716</c:v>
                </c:pt>
                <c:pt idx="12">
                  <c:v>0.15730448648047626</c:v>
                </c:pt>
                <c:pt idx="13">
                  <c:v>0.16346916326701397</c:v>
                </c:pt>
                <c:pt idx="14">
                  <c:v>0.16901427068768779</c:v>
                </c:pt>
                <c:pt idx="15">
                  <c:v>0.17400207740838386</c:v>
                </c:pt>
                <c:pt idx="16">
                  <c:v>0.1784885938986267</c:v>
                </c:pt>
                <c:pt idx="17">
                  <c:v>0.18252420139995579</c:v>
                </c:pt>
                <c:pt idx="18">
                  <c:v>0.18615421768100643</c:v>
                </c:pt>
                <c:pt idx="19">
                  <c:v>0.18941940593242906</c:v>
                </c:pt>
                <c:pt idx="20">
                  <c:v>0.19235643251627194</c:v>
                </c:pt>
              </c:numCache>
            </c:numRef>
          </c:yVal>
          <c:smooth val="1"/>
          <c:extLst>
            <c:ext xmlns:c16="http://schemas.microsoft.com/office/drawing/2014/chart" uri="{C3380CC4-5D6E-409C-BE32-E72D297353CC}">
              <c16:uniqueId val="{00000001-C8FA-4A95-933C-8649C7D1583B}"/>
            </c:ext>
          </c:extLst>
        </c:ser>
        <c:ser>
          <c:idx val="4"/>
          <c:order val="2"/>
          <c:tx>
            <c:strRef>
              <c:f>'Powerpoint (2)'!$F$58</c:f>
              <c:strCache>
                <c:ptCount val="1"/>
                <c:pt idx="0">
                  <c:v>Brand value + £100m</c:v>
                </c:pt>
              </c:strCache>
            </c:strRef>
          </c:tx>
          <c:spPr>
            <a:ln>
              <a:solidFill>
                <a:srgbClr val="ED7D31"/>
              </a:solidFill>
            </a:ln>
          </c:spPr>
          <c:marker>
            <c:symbol val="none"/>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(2)'!$G$58:$AA$58</c:f>
              <c:numCache>
                <c:formatCode>0%</c:formatCode>
                <c:ptCount val="21"/>
                <c:pt idx="0">
                  <c:v>0</c:v>
                </c:pt>
                <c:pt idx="1">
                  <c:v>1.4589500767351949E-2</c:v>
                </c:pt>
                <c:pt idx="2">
                  <c:v>2.7591138022326687E-2</c:v>
                </c:pt>
                <c:pt idx="3">
                  <c:v>3.9177728544205752E-2</c:v>
                </c:pt>
                <c:pt idx="4">
                  <c:v>4.9503280418092259E-2</c:v>
                </c:pt>
                <c:pt idx="5">
                  <c:v>5.8705040098733077E-2</c:v>
                </c:pt>
                <c:pt idx="6">
                  <c:v>6.6905316680017285E-2</c:v>
                </c:pt>
                <c:pt idx="7">
                  <c:v>7.4213107618203905E-2</c:v>
                </c:pt>
                <c:pt idx="8">
                  <c:v>8.0725547517868784E-2</c:v>
                </c:pt>
                <c:pt idx="9">
                  <c:v>8.6529199237723717E-2</c:v>
                </c:pt>
                <c:pt idx="10">
                  <c:v>9.1701204477589074E-2</c:v>
                </c:pt>
                <c:pt idx="11">
                  <c:v>9.6310309140034855E-2</c:v>
                </c:pt>
                <c:pt idx="12">
                  <c:v>0.10041777709571938</c:v>
                </c:pt>
                <c:pt idx="13">
                  <c:v>0.10407820449812566</c:v>
                </c:pt>
                <c:pt idx="14">
                  <c:v>0.10734024547150534</c:v>
                </c:pt>
                <c:pt idx="15">
                  <c:v>0.1102472588178191</c:v>
                </c:pt>
                <c:pt idx="16">
                  <c:v>0.11283788433865398</c:v>
                </c:pt>
                <c:pt idx="17">
                  <c:v>0.11514655643254418</c:v>
                </c:pt>
                <c:pt idx="18">
                  <c:v>0.11720396179439273</c:v>
                </c:pt>
                <c:pt idx="19">
                  <c:v>0.11903744730069972</c:v>
                </c:pt>
                <c:pt idx="20">
                  <c:v>0.12067138350217704</c:v>
                </c:pt>
              </c:numCache>
            </c:numRef>
          </c:yVal>
          <c:smooth val="1"/>
          <c:extLst>
            <c:ext xmlns:c16="http://schemas.microsoft.com/office/drawing/2014/chart" uri="{C3380CC4-5D6E-409C-BE32-E72D297353CC}">
              <c16:uniqueId val="{00000002-C8FA-4A95-933C-8649C7D1583B}"/>
            </c:ext>
          </c:extLst>
        </c:ser>
        <c:dLbls>
          <c:showLegendKey val="0"/>
          <c:showVal val="0"/>
          <c:showCatName val="0"/>
          <c:showSerName val="0"/>
          <c:showPercent val="0"/>
          <c:showBubbleSize val="0"/>
        </c:dLbls>
        <c:axId val="91076096"/>
        <c:axId val="75937408"/>
      </c:scatterChart>
      <c:valAx>
        <c:axId val="91076096"/>
        <c:scaling>
          <c:orientation val="minMax"/>
          <c:max val="3"/>
        </c:scaling>
        <c:delete val="0"/>
        <c:axPos val="b"/>
        <c:majorGridlines/>
        <c:title>
          <c:tx>
            <c:rich>
              <a:bodyPr/>
              <a:lstStyle/>
              <a:p>
                <a:pPr>
                  <a:defRPr sz="1200"/>
                </a:pPr>
                <a:r>
                  <a:rPr lang="en-GB" sz="1200" dirty="0"/>
                  <a:t>TV</a:t>
                </a:r>
                <a:r>
                  <a:rPr lang="en-GB" sz="1200" baseline="0" dirty="0"/>
                  <a:t> CAMPAIGN SPEND (£M)</a:t>
                </a:r>
                <a:endParaRPr lang="en-GB" sz="1200" dirty="0"/>
              </a:p>
            </c:rich>
          </c:tx>
          <c:layout>
            <c:manualLayout>
              <c:xMode val="edge"/>
              <c:yMode val="edge"/>
              <c:x val="0.25768563340736633"/>
              <c:y val="0.89617472175636526"/>
            </c:manualLayout>
          </c:layout>
          <c:overlay val="0"/>
        </c:title>
        <c:numFmt formatCode="0.0" sourceLinked="1"/>
        <c:majorTickMark val="out"/>
        <c:minorTickMark val="none"/>
        <c:tickLblPos val="nextTo"/>
        <c:txPr>
          <a:bodyPr/>
          <a:lstStyle/>
          <a:p>
            <a:pPr>
              <a:defRPr sz="1200" b="1"/>
            </a:pPr>
            <a:endParaRPr lang="en-US"/>
          </a:p>
        </c:txPr>
        <c:crossAx val="75937408"/>
        <c:crosses val="autoZero"/>
        <c:crossBetween val="midCat"/>
        <c:minorUnit val="0.5"/>
      </c:valAx>
      <c:valAx>
        <c:axId val="75937408"/>
        <c:scaling>
          <c:orientation val="minMax"/>
          <c:max val="0.5"/>
        </c:scaling>
        <c:delete val="0"/>
        <c:axPos val="l"/>
        <c:majorGridlines/>
        <c:title>
          <c:tx>
            <c:rich>
              <a:bodyPr rot="-5400000" vert="horz"/>
              <a:lstStyle/>
              <a:p>
                <a:pPr>
                  <a:defRPr sz="1200"/>
                </a:pPr>
                <a:r>
                  <a:rPr lang="en-GB" sz="1200" dirty="0"/>
                  <a:t>% SALES UPLIFT</a:t>
                </a:r>
              </a:p>
            </c:rich>
          </c:tx>
          <c:layout>
            <c:manualLayout>
              <c:xMode val="edge"/>
              <c:yMode val="edge"/>
              <c:x val="2.4007614825672329E-2"/>
              <c:y val="0.35546741446567803"/>
            </c:manualLayout>
          </c:layout>
          <c:overlay val="0"/>
        </c:title>
        <c:numFmt formatCode="0%" sourceLinked="0"/>
        <c:majorTickMark val="none"/>
        <c:minorTickMark val="none"/>
        <c:tickLblPos val="nextTo"/>
        <c:txPr>
          <a:bodyPr/>
          <a:lstStyle/>
          <a:p>
            <a:pPr>
              <a:defRPr sz="1200" b="1"/>
            </a:pPr>
            <a:endParaRPr lang="en-US"/>
          </a:p>
        </c:txPr>
        <c:crossAx val="91076096"/>
        <c:crosses val="autoZero"/>
        <c:crossBetween val="midCat"/>
        <c:majorUnit val="0.1"/>
      </c:valAx>
      <c:spPr>
        <a:noFill/>
      </c:spPr>
    </c:plotArea>
    <c:legend>
      <c:legendPos val="r"/>
      <c:layout>
        <c:manualLayout>
          <c:xMode val="edge"/>
          <c:yMode val="edge"/>
          <c:x val="0.71928374163218234"/>
          <c:y val="0.17435870302406456"/>
          <c:w val="0.27163567975921854"/>
          <c:h val="0.58346687546266651"/>
        </c:manualLayout>
      </c:layout>
      <c:overlay val="0"/>
      <c:txPr>
        <a:bodyPr/>
        <a:lstStyle/>
        <a:p>
          <a:pPr>
            <a:defRPr sz="1200">
              <a:solidFill>
                <a:schemeClr val="tx1"/>
              </a:solidFill>
            </a:defRPr>
          </a:pPr>
          <a:endParaRPr lang="en-US"/>
        </a:p>
      </c:txPr>
    </c:legend>
    <c:plotVisOnly val="1"/>
    <c:dispBlanksAs val="gap"/>
    <c:showDLblsOverMax val="0"/>
  </c:chart>
  <c:spPr>
    <a:noFill/>
  </c:spPr>
  <c:txPr>
    <a:bodyPr/>
    <a:lstStyle/>
    <a:p>
      <a:pPr>
        <a:defRPr sz="900">
          <a:solidFill>
            <a:schemeClr val="tx1"/>
          </a:solidFill>
          <a:latin typeface="+mj-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300937553067"/>
          <c:y val="0.24142954030562919"/>
          <c:w val="0.84028296406195524"/>
          <c:h val="0.62034199298697912"/>
        </c:manualLayout>
      </c:layout>
      <c:barChart>
        <c:barDir val="col"/>
        <c:grouping val="stacked"/>
        <c:varyColors val="0"/>
        <c:ser>
          <c:idx val="0"/>
          <c:order val="0"/>
          <c:tx>
            <c:strRef>
              <c:f>'Powerpoint (2)'!$L$98</c:f>
              <c:strCache>
                <c:ptCount val="1"/>
                <c:pt idx="0">
                  <c:v>Short term ROI (2-3 months)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'Powerpoint (2)'!$M$97:$P$97</c:f>
              <c:strCache>
                <c:ptCount val="4"/>
                <c:pt idx="0">
                  <c:v>FMCG</c:v>
                </c:pt>
                <c:pt idx="1">
                  <c:v>Finance</c:v>
                </c:pt>
                <c:pt idx="2">
                  <c:v>Services</c:v>
                </c:pt>
                <c:pt idx="3">
                  <c:v>Retail</c:v>
                </c:pt>
              </c:strCache>
            </c:strRef>
          </c:cat>
          <c:val>
            <c:numRef>
              <c:f>'Powerpoint (2)'!$M$98:$P$98</c:f>
              <c:numCache>
                <c:formatCode>0.0</c:formatCode>
                <c:ptCount val="4"/>
                <c:pt idx="0">
                  <c:v>1.0278573970458336</c:v>
                </c:pt>
                <c:pt idx="1">
                  <c:v>1.8221517074546481</c:v>
                </c:pt>
                <c:pt idx="2">
                  <c:v>3.3600519727737557</c:v>
                </c:pt>
                <c:pt idx="3">
                  <c:v>3.1405593878991933</c:v>
                </c:pt>
              </c:numCache>
            </c:numRef>
          </c:val>
          <c:extLst>
            <c:ext xmlns:c16="http://schemas.microsoft.com/office/drawing/2014/chart" uri="{C3380CC4-5D6E-409C-BE32-E72D297353CC}">
              <c16:uniqueId val="{00000000-DF91-43B1-9C62-51D19348E7A7}"/>
            </c:ext>
          </c:extLst>
        </c:ser>
        <c:ser>
          <c:idx val="1"/>
          <c:order val="1"/>
          <c:tx>
            <c:strRef>
              <c:f>'Powerpoint (2)'!$L$99</c:f>
              <c:strCache>
                <c:ptCount val="1"/>
                <c:pt idx="0">
                  <c:v>Long Term ROI up to 3 years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'Powerpoint (2)'!$M$97:$P$97</c:f>
              <c:strCache>
                <c:ptCount val="4"/>
                <c:pt idx="0">
                  <c:v>FMCG</c:v>
                </c:pt>
                <c:pt idx="1">
                  <c:v>Finance</c:v>
                </c:pt>
                <c:pt idx="2">
                  <c:v>Services</c:v>
                </c:pt>
                <c:pt idx="3">
                  <c:v>Retail</c:v>
                </c:pt>
              </c:strCache>
            </c:strRef>
          </c:cat>
          <c:val>
            <c:numRef>
              <c:f>'Powerpoint (2)'!$M$99:$P$99</c:f>
              <c:numCache>
                <c:formatCode>0.0</c:formatCode>
                <c:ptCount val="4"/>
                <c:pt idx="0">
                  <c:v>2.0166204023557666</c:v>
                </c:pt>
                <c:pt idx="1">
                  <c:v>2.970107283151076</c:v>
                </c:pt>
                <c:pt idx="2">
                  <c:v>6.072888544164412</c:v>
                </c:pt>
                <c:pt idx="3">
                  <c:v>8.0449868639948932</c:v>
                </c:pt>
              </c:numCache>
            </c:numRef>
          </c:val>
          <c:extLst>
            <c:ext xmlns:c16="http://schemas.microsoft.com/office/drawing/2014/chart" uri="{C3380CC4-5D6E-409C-BE32-E72D297353CC}">
              <c16:uniqueId val="{00000001-DF91-43B1-9C62-51D19348E7A7}"/>
            </c:ext>
          </c:extLst>
        </c:ser>
        <c:dLbls>
          <c:showLegendKey val="0"/>
          <c:showVal val="0"/>
          <c:showCatName val="0"/>
          <c:showSerName val="0"/>
          <c:showPercent val="0"/>
          <c:showBubbleSize val="0"/>
        </c:dLbls>
        <c:gapWidth val="150"/>
        <c:overlap val="100"/>
        <c:axId val="458645024"/>
        <c:axId val="458650600"/>
      </c:barChart>
      <c:catAx>
        <c:axId val="45864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458650600"/>
        <c:crosses val="autoZero"/>
        <c:auto val="1"/>
        <c:lblAlgn val="ctr"/>
        <c:lblOffset val="100"/>
        <c:noMultiLvlLbl val="0"/>
      </c:catAx>
      <c:valAx>
        <c:axId val="458650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en-GB" sz="1400" b="1" dirty="0">
                    <a:solidFill>
                      <a:schemeClr val="tx1"/>
                    </a:solidFill>
                  </a:rPr>
                  <a:t>ROI</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458645024"/>
        <c:crosses val="autoZero"/>
        <c:crossBetween val="between"/>
      </c:valAx>
      <c:spPr>
        <a:noFill/>
        <a:ln>
          <a:noFill/>
        </a:ln>
        <a:effectLst/>
      </c:spPr>
    </c:plotArea>
    <c:legend>
      <c:legendPos val="r"/>
      <c:layout>
        <c:manualLayout>
          <c:xMode val="edge"/>
          <c:yMode val="edge"/>
          <c:x val="7.4868572756441765E-2"/>
          <c:y val="9.9300333334936694E-2"/>
          <c:w val="0.90470009920723582"/>
          <c:h val="9.1943106989451615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chemeClr val="tx1"/>
          </a:solidFill>
          <a:latin typeface="+mj-lt"/>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A5D7"/>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AABD-49A3-9C9D-489B890CDBDF}"/>
              </c:ext>
            </c:extLst>
          </c:dPt>
          <c:cat>
            <c:strRef>
              <c:f>Sheet1!$A$2:$A$3</c:f>
              <c:strCache>
                <c:ptCount val="2"/>
                <c:pt idx="0">
                  <c:v>Non viewer</c:v>
                </c:pt>
                <c:pt idx="1">
                  <c:v>Viewer</c:v>
                </c:pt>
              </c:strCache>
            </c:strRef>
          </c:cat>
          <c:val>
            <c:numRef>
              <c:f>Sheet1!$B$2:$B$3</c:f>
              <c:numCache>
                <c:formatCode>0%</c:formatCode>
                <c:ptCount val="2"/>
                <c:pt idx="0">
                  <c:v>0.68</c:v>
                </c:pt>
                <c:pt idx="1">
                  <c:v>0.78</c:v>
                </c:pt>
              </c:numCache>
            </c:numRef>
          </c:val>
          <c:extLst>
            <c:ext xmlns:c16="http://schemas.microsoft.com/office/drawing/2014/chart" uri="{C3380CC4-5D6E-409C-BE32-E72D297353CC}">
              <c16:uniqueId val="{00000002-AABD-49A3-9C9D-489B890CDBDF}"/>
            </c:ext>
          </c:extLst>
        </c:ser>
        <c:dLbls>
          <c:showLegendKey val="0"/>
          <c:showVal val="0"/>
          <c:showCatName val="0"/>
          <c:showSerName val="0"/>
          <c:showPercent val="0"/>
          <c:showBubbleSize val="0"/>
        </c:dLbls>
        <c:gapWidth val="219"/>
        <c:overlap val="-27"/>
        <c:axId val="166395264"/>
        <c:axId val="174945408"/>
      </c:barChart>
      <c:catAx>
        <c:axId val="16639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74945408"/>
        <c:crosses val="autoZero"/>
        <c:auto val="1"/>
        <c:lblAlgn val="ctr"/>
        <c:lblOffset val="100"/>
        <c:noMultiLvlLbl val="0"/>
      </c:catAx>
      <c:valAx>
        <c:axId val="17494540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639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5252002737109"/>
          <c:y val="4.3458996407604387E-2"/>
          <c:w val="0.87437927024222839"/>
          <c:h val="0.70238172285635714"/>
        </c:manualLayout>
      </c:layout>
      <c:barChart>
        <c:barDir val="col"/>
        <c:grouping val="clustered"/>
        <c:varyColors val="0"/>
        <c:ser>
          <c:idx val="0"/>
          <c:order val="0"/>
          <c:tx>
            <c:strRef>
              <c:f>Sheet1!$B$1</c:f>
              <c:strCache>
                <c:ptCount val="1"/>
                <c:pt idx="0">
                  <c:v>Lower brand awareness</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Sheet1!$A$7:$A$8</c:f>
              <c:strCache>
                <c:ptCount val="2"/>
                <c:pt idx="0">
                  <c:v>Brand awareness</c:v>
                </c:pt>
                <c:pt idx="1">
                  <c:v>Ad awareness</c:v>
                </c:pt>
              </c:strCache>
            </c:strRef>
          </c:cat>
          <c:val>
            <c:numRef>
              <c:f>Sheet1!$B$7:$B$8</c:f>
              <c:numCache>
                <c:formatCode>General</c:formatCode>
                <c:ptCount val="2"/>
                <c:pt idx="0">
                  <c:v>17.2</c:v>
                </c:pt>
                <c:pt idx="1">
                  <c:v>14.4</c:v>
                </c:pt>
              </c:numCache>
            </c:numRef>
          </c:val>
          <c:extLst>
            <c:ext xmlns:c16="http://schemas.microsoft.com/office/drawing/2014/chart" uri="{C3380CC4-5D6E-409C-BE32-E72D297353CC}">
              <c16:uniqueId val="{00000002-5773-434C-A6A4-85B3899EB7F6}"/>
            </c:ext>
          </c:extLst>
        </c:ser>
        <c:ser>
          <c:idx val="1"/>
          <c:order val="1"/>
          <c:tx>
            <c:strRef>
              <c:f>Sheet1!$C$1</c:f>
              <c:strCache>
                <c:ptCount val="1"/>
                <c:pt idx="0">
                  <c:v>High brand awareness</c:v>
                </c:pt>
              </c:strCache>
            </c:strRef>
          </c:tx>
          <c:spPr>
            <a:solidFill>
              <a:schemeClr val="accent6">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Sheet1!$A$7:$A$8</c:f>
              <c:strCache>
                <c:ptCount val="2"/>
                <c:pt idx="0">
                  <c:v>Brand awareness</c:v>
                </c:pt>
                <c:pt idx="1">
                  <c:v>Ad awareness</c:v>
                </c:pt>
              </c:strCache>
            </c:strRef>
          </c:cat>
          <c:val>
            <c:numRef>
              <c:f>Sheet1!$C$7:$C$8</c:f>
              <c:numCache>
                <c:formatCode>General</c:formatCode>
                <c:ptCount val="2"/>
                <c:pt idx="0">
                  <c:v>1.1000000000000001</c:v>
                </c:pt>
                <c:pt idx="1">
                  <c:v>7.1</c:v>
                </c:pt>
              </c:numCache>
            </c:numRef>
          </c:val>
          <c:extLst>
            <c:ext xmlns:c16="http://schemas.microsoft.com/office/drawing/2014/chart" uri="{C3380CC4-5D6E-409C-BE32-E72D297353CC}">
              <c16:uniqueId val="{00000005-5773-434C-A6A4-85B3899EB7F6}"/>
            </c:ext>
          </c:extLst>
        </c:ser>
        <c:dLbls>
          <c:showLegendKey val="0"/>
          <c:showVal val="0"/>
          <c:showCatName val="0"/>
          <c:showSerName val="0"/>
          <c:showPercent val="0"/>
          <c:showBubbleSize val="0"/>
        </c:dLbls>
        <c:gapWidth val="219"/>
        <c:overlap val="-27"/>
        <c:axId val="141332864"/>
        <c:axId val="141447552"/>
      </c:barChart>
      <c:catAx>
        <c:axId val="14133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1447552"/>
        <c:crosses val="autoZero"/>
        <c:auto val="1"/>
        <c:lblAlgn val="ctr"/>
        <c:lblOffset val="100"/>
        <c:noMultiLvlLbl val="0"/>
      </c:catAx>
      <c:valAx>
        <c:axId val="141447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1332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0.12419</cdr:x>
      <cdr:y>0.26637</cdr:y>
    </cdr:from>
    <cdr:to>
      <cdr:x>0.55031</cdr:x>
      <cdr:y>0.32559</cdr:y>
    </cdr:to>
    <cdr:sp macro="" textlink="">
      <cdr:nvSpPr>
        <cdr:cNvPr id="2" name="Rectangle 1">
          <a:extLst xmlns:a="http://schemas.openxmlformats.org/drawingml/2006/main">
            <a:ext uri="{FF2B5EF4-FFF2-40B4-BE49-F238E27FC236}">
              <a16:creationId xmlns:a16="http://schemas.microsoft.com/office/drawing/2014/main" id="{8FA1E8CB-F185-44B8-9BF7-02473685EAD1}"/>
            </a:ext>
          </a:extLst>
        </cdr:cNvPr>
        <cdr:cNvSpPr/>
      </cdr:nvSpPr>
      <cdr:spPr>
        <a:xfrm xmlns:a="http://schemas.openxmlformats.org/drawingml/2006/main">
          <a:off x="694790" y="1384473"/>
          <a:ext cx="2383826" cy="307777"/>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a:spAutoFit/>
        </a:bodyPr>
        <a:lstStyle xmlns:a="http://schemas.openxmlformats.org/drawingml/2006/main">
          <a:defPPr>
            <a:defRPr lang="en-GB"/>
          </a:defPPr>
          <a:lvl1pPr algn="l" rtl="0" fontAlgn="base">
            <a:spcBef>
              <a:spcPct val="0"/>
            </a:spcBef>
            <a:spcAft>
              <a:spcPct val="0"/>
            </a:spcAft>
            <a:defRPr sz="2500" kern="1200">
              <a:solidFill>
                <a:schemeClr val="tx1"/>
              </a:solidFill>
              <a:latin typeface="Arial" charset="0"/>
              <a:ea typeface="+mn-ea"/>
              <a:cs typeface="+mn-cs"/>
            </a:defRPr>
          </a:lvl1pPr>
          <a:lvl2pPr marL="457200" algn="l" rtl="0" fontAlgn="base">
            <a:spcBef>
              <a:spcPct val="0"/>
            </a:spcBef>
            <a:spcAft>
              <a:spcPct val="0"/>
            </a:spcAft>
            <a:defRPr sz="2500" kern="1200">
              <a:solidFill>
                <a:schemeClr val="tx1"/>
              </a:solidFill>
              <a:latin typeface="Arial" charset="0"/>
              <a:ea typeface="+mn-ea"/>
              <a:cs typeface="+mn-cs"/>
            </a:defRPr>
          </a:lvl2pPr>
          <a:lvl3pPr marL="914400" algn="l" rtl="0" fontAlgn="base">
            <a:spcBef>
              <a:spcPct val="0"/>
            </a:spcBef>
            <a:spcAft>
              <a:spcPct val="0"/>
            </a:spcAft>
            <a:defRPr sz="2500" kern="1200">
              <a:solidFill>
                <a:schemeClr val="tx1"/>
              </a:solidFill>
              <a:latin typeface="Arial" charset="0"/>
              <a:ea typeface="+mn-ea"/>
              <a:cs typeface="+mn-cs"/>
            </a:defRPr>
          </a:lvl3pPr>
          <a:lvl4pPr marL="1371600" algn="l" rtl="0" fontAlgn="base">
            <a:spcBef>
              <a:spcPct val="0"/>
            </a:spcBef>
            <a:spcAft>
              <a:spcPct val="0"/>
            </a:spcAft>
            <a:defRPr sz="2500" kern="1200">
              <a:solidFill>
                <a:schemeClr val="tx1"/>
              </a:solidFill>
              <a:latin typeface="Arial" charset="0"/>
              <a:ea typeface="+mn-ea"/>
              <a:cs typeface="+mn-cs"/>
            </a:defRPr>
          </a:lvl4pPr>
          <a:lvl5pPr marL="1828800" algn="l" rtl="0" fontAlgn="base">
            <a:spcBef>
              <a:spcPct val="0"/>
            </a:spcBef>
            <a:spcAft>
              <a:spcPct val="0"/>
            </a:spcAft>
            <a:defRPr sz="2500" kern="1200">
              <a:solidFill>
                <a:schemeClr val="tx1"/>
              </a:solidFill>
              <a:latin typeface="Arial" charset="0"/>
              <a:ea typeface="+mn-ea"/>
              <a:cs typeface="+mn-cs"/>
            </a:defRPr>
          </a:lvl5pPr>
          <a:lvl6pPr marL="2286000" algn="l" defTabSz="914400" rtl="0" eaLnBrk="1" latinLnBrk="0" hangingPunct="1">
            <a:defRPr sz="2500" kern="1200">
              <a:solidFill>
                <a:schemeClr val="tx1"/>
              </a:solidFill>
              <a:latin typeface="Arial" charset="0"/>
              <a:ea typeface="+mn-ea"/>
              <a:cs typeface="+mn-cs"/>
            </a:defRPr>
          </a:lvl6pPr>
          <a:lvl7pPr marL="2743200" algn="l" defTabSz="914400" rtl="0" eaLnBrk="1" latinLnBrk="0" hangingPunct="1">
            <a:defRPr sz="2500" kern="1200">
              <a:solidFill>
                <a:schemeClr val="tx1"/>
              </a:solidFill>
              <a:latin typeface="Arial" charset="0"/>
              <a:ea typeface="+mn-ea"/>
              <a:cs typeface="+mn-cs"/>
            </a:defRPr>
          </a:lvl7pPr>
          <a:lvl8pPr marL="3200400" algn="l" defTabSz="914400" rtl="0" eaLnBrk="1" latinLnBrk="0" hangingPunct="1">
            <a:defRPr sz="2500" kern="1200">
              <a:solidFill>
                <a:schemeClr val="tx1"/>
              </a:solidFill>
              <a:latin typeface="Arial" charset="0"/>
              <a:ea typeface="+mn-ea"/>
              <a:cs typeface="+mn-cs"/>
            </a:defRPr>
          </a:lvl8pPr>
          <a:lvl9pPr marL="3657600" algn="l" defTabSz="914400" rtl="0" eaLnBrk="1" latinLnBrk="0" hangingPunct="1">
            <a:defRPr sz="2500" kern="1200">
              <a:solidFill>
                <a:schemeClr val="tx1"/>
              </a:solidFill>
              <a:latin typeface="Arial" charset="0"/>
              <a:ea typeface="+mn-ea"/>
              <a:cs typeface="+mn-cs"/>
            </a:defRPr>
          </a:lvl9pPr>
        </a:lstStyle>
        <a:p xmlns:a="http://schemas.openxmlformats.org/drawingml/2006/main">
          <a:pPr algn="ctr"/>
          <a:r>
            <a:rPr lang="en-GB" sz="1400" b="1" dirty="0">
              <a:latin typeface="+mj-lt"/>
            </a:rPr>
            <a:t>Avg. revenue ROI = 6.3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2F9A041-A210-4CED-BF91-B2C19B2CD1BC}" type="datetimeFigureOut">
              <a:rPr lang="en-GB" smtClean="0"/>
              <a:t>27/05/2025</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5A3640A-FFD2-4570-BA73-C3DE468201FC}" type="slidenum">
              <a:rPr lang="en-GB" smtClean="0"/>
              <a:t>‹#›</a:t>
            </a:fld>
            <a:endParaRPr lang="en-GB" dirty="0"/>
          </a:p>
        </p:txBody>
      </p:sp>
    </p:spTree>
    <p:extLst>
      <p:ext uri="{BB962C8B-B14F-4D97-AF65-F5344CB8AC3E}">
        <p14:creationId xmlns:p14="http://schemas.microsoft.com/office/powerpoint/2010/main" val="312062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inkbox.tv/research/thinkbox-research/get-with-the-programm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inkbox.tv/research/thinkbox-research/get-with-the-programm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kom.uk.net/ipsos-iris-overview.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90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key channel for delivering both short term and sustained effects.</a:t>
            </a:r>
          </a:p>
          <a:p>
            <a:endParaRPr lang="en-GB" dirty="0"/>
          </a:p>
          <a:p>
            <a:r>
              <a:rPr lang="en-GB" dirty="0"/>
              <a:t>Small advertisers can confidently invest in TV to help them drive growth.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06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endParaRPr lang="en-US" b="1" dirty="0"/>
          </a:p>
          <a:p>
            <a:r>
              <a:rPr lang="en-US" b="0" dirty="0"/>
              <a:t>One of TV advertising’s most underestimated strengths is its halo effect — the way it boosts the performance of other media channels. While often misattributed, this cross-channel impact is both real and measurable. </a:t>
            </a:r>
          </a:p>
          <a:p>
            <a:endParaRPr lang="en-US" b="0" dirty="0"/>
          </a:p>
          <a:p>
            <a:r>
              <a:rPr lang="en-US" b="0" dirty="0"/>
              <a:t>According to GroupM analysis in ‘Why the Eff would you cut TV?’ presented at </a:t>
            </a:r>
            <a:r>
              <a:rPr lang="en-US" b="0" i="1" dirty="0"/>
              <a:t>Thinkbox Trends in TV 2025</a:t>
            </a:r>
            <a:r>
              <a:rPr lang="en-US" b="0" dirty="0"/>
              <a:t>, digital response channels see a clear uplift when TV is live. The study </a:t>
            </a:r>
            <a:r>
              <a:rPr lang="en-US" b="0" dirty="0" err="1"/>
              <a:t>analysed</a:t>
            </a:r>
            <a:r>
              <a:rPr lang="en-US" b="0" dirty="0"/>
              <a:t> the performance of TV, brand PPC, generic PPC and Social across 14 brands, which included 1,489 weeks, and £283m total performance media spend. </a:t>
            </a:r>
          </a:p>
          <a:p>
            <a:endParaRPr lang="en-US" b="0" dirty="0"/>
          </a:p>
          <a:p>
            <a:r>
              <a:rPr lang="en-US" b="0" dirty="0"/>
              <a:t>Analysis found that on average, the performance of lower-funnel response channels improves by 13.7% when TV is part of the media mix.</a:t>
            </a:r>
          </a:p>
          <a:p>
            <a:endParaRPr lang="en-US" b="0" i="0" dirty="0">
              <a:solidFill>
                <a:srgbClr val="2F2F2F"/>
              </a:solidFill>
              <a:effectLst/>
              <a:latin typeface="proxima-nova"/>
            </a:endParaRPr>
          </a:p>
          <a:p>
            <a:r>
              <a:rPr lang="en-US" b="0" i="0" dirty="0">
                <a:solidFill>
                  <a:srgbClr val="2F2F2F"/>
                </a:solidFill>
                <a:effectLst/>
                <a:latin typeface="proxima-nova"/>
              </a:rPr>
              <a:t>More specifically, brand PPC, generic PPC and social saw an average uplift of 12.2%, 13.1% and 15.4% respectively in tracked performance when significant weights of TV were on air.  This shows how TV makes digital channels work harder.</a:t>
            </a:r>
            <a:endParaRPr lang="en-GB" b="0" i="0" dirty="0">
              <a:solidFill>
                <a:srgbClr val="2F2F2F"/>
              </a:solidFill>
              <a:effectLst/>
              <a:latin typeface="proxima-nova"/>
            </a:endParaRPr>
          </a:p>
          <a:p>
            <a:endParaRPr lang="en-US" b="0" i="0" dirty="0">
              <a:solidFill>
                <a:srgbClr val="2F2F2F"/>
              </a:solidFill>
              <a:effectLst/>
              <a:latin typeface="proxima-nova"/>
            </a:endParaRP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98AE3-61CE-4295-BC32-959C8A11CE3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021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fld id="{58BD13A2-D920-4735-8201-3F799BD60F9A}" type="slidenum">
              <a:rPr lang="en-GB" smtClean="0"/>
              <a:t>12</a:t>
            </a:fld>
            <a:endParaRPr lang="en-GB"/>
          </a:p>
        </p:txBody>
      </p:sp>
    </p:spTree>
    <p:extLst>
      <p:ext uri="{BB962C8B-B14F-4D97-AF65-F5344CB8AC3E}">
        <p14:creationId xmlns:p14="http://schemas.microsoft.com/office/powerpoint/2010/main" val="128533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Thinkbox’s ‘Signalling for Success’ research by House 51 demonstrated that the mere act of advertising on TV signals something about brands.</a:t>
            </a:r>
            <a:r>
              <a:rPr lang="en-GB" sz="1200" b="0" i="0" u="none" strike="noStrike" baseline="0" dirty="0">
                <a:solidFill>
                  <a:srgbClr val="000000"/>
                </a:solidFill>
                <a:latin typeface="Founders Grotesk Regular"/>
              </a:rPr>
              <a:t>  It was the first known UK research dedicated to the behavioural science principle of media ‘signalling’ – how the perceived cost and scale of advertising channels can enhance brand attributes in the eyes of the consumer.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Founders Grotesk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Founders Grotesk Regular"/>
              </a:rPr>
              <a:t>In a nutshell, thousands of people were split into groups to judge fictionalised brands based solely on a description of them and details of a launch advertising campaign using a single medium. In each case, the information given was identical except for the medium being used in the ad campaign. This isolated the signalling effects of the media channel used, as all other variables were identical.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Founders Grotesk Regular"/>
            </a:endParaRPr>
          </a:p>
          <a:p>
            <a:r>
              <a:rPr lang="en-GB" sz="1200" b="0" i="0" u="none" strike="noStrike" baseline="0" dirty="0">
                <a:solidFill>
                  <a:srgbClr val="000000"/>
                </a:solidFill>
                <a:latin typeface="Founders Grotesk Regular"/>
              </a:rPr>
              <a:t>There were three types of signalling effect analysed: </a:t>
            </a:r>
          </a:p>
          <a:p>
            <a:r>
              <a:rPr lang="en-GB" sz="1200" b="0" i="0" u="none" strike="noStrike" baseline="0" dirty="0">
                <a:solidFill>
                  <a:srgbClr val="000000"/>
                </a:solidFill>
                <a:latin typeface="Founders Grotesk Regular"/>
              </a:rPr>
              <a:t>Fitness signals: perceived brand quality, financial strength of the company, and the company’s confidence in their brand. </a:t>
            </a:r>
          </a:p>
          <a:p>
            <a:r>
              <a:rPr lang="en-GB" sz="1200" b="0" i="0" u="none" strike="noStrike" baseline="0" dirty="0">
                <a:solidFill>
                  <a:srgbClr val="000000"/>
                </a:solidFill>
                <a:latin typeface="Founders Grotesk Regular"/>
              </a:rPr>
              <a:t>Social signals: the brand’s perceived fame, popularity, and success. </a:t>
            </a:r>
          </a:p>
          <a:p>
            <a:r>
              <a:rPr lang="en-GB" sz="1200" b="0" i="0" u="none" strike="noStrike" baseline="0" dirty="0">
                <a:solidFill>
                  <a:srgbClr val="000000"/>
                </a:solidFill>
                <a:latin typeface="Founders Grotesk Regular"/>
              </a:rPr>
              <a:t>Trust: the degree to which the brand was perceived to deliver the promises of its advertising.</a:t>
            </a:r>
          </a:p>
          <a:p>
            <a:endParaRPr lang="en-GB" sz="1200" b="0" i="0" u="none" strike="noStrike" baseline="0" dirty="0">
              <a:solidFill>
                <a:srgbClr val="000000"/>
              </a:solidFill>
              <a:latin typeface="Founders Grotesk Regular"/>
            </a:endParaRPr>
          </a:p>
          <a:p>
            <a:r>
              <a:rPr lang="en-GB" sz="1200" b="0" i="0" u="none" strike="noStrike" baseline="0" dirty="0">
                <a:solidFill>
                  <a:srgbClr val="000000"/>
                </a:solidFill>
                <a:latin typeface="Founders Grotesk Regular"/>
              </a:rPr>
              <a:t>The results showed the immense variability in how different forms of advertising communicate vital brand signals, which is shown on the next chart.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fact is, that the smaller the brand, the more they have to benefit.  The first element of this is the concept of costly signalling.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Driven by our innate need to short-cut our decisions, we’re constantly seeking sub-conscious reassurance that the decisions we make are worthy.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fact that advertisers are willing to invest in their brands through advertising is almost as important as the messages themselves.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Advertising plays a similar role.  It’s a costly signal that shows an advertiser is high quality and so worthy of our time, attention and investment. ‘As Seen on TV’ carries both weight, stature and reassurance.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4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TV drives the strongest fitness and social signals</a:t>
            </a:r>
          </a:p>
          <a:p>
            <a:endParaRPr lang="en-GB" sz="1800" b="1"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Fitness signals are about the perceived brand quality, financial strength of the company, and the company’s confidence in their brand. </a:t>
            </a:r>
          </a:p>
          <a:p>
            <a:r>
              <a:rPr lang="en-GB" sz="1800" b="0" i="0" u="none" strike="noStrike" baseline="0" dirty="0">
                <a:solidFill>
                  <a:srgbClr val="000000"/>
                </a:solidFill>
                <a:latin typeface="Founders Grotesk Regular"/>
              </a:rPr>
              <a:t>Social signals are the brand’s perceived fame, popularity, and success. </a:t>
            </a:r>
          </a:p>
          <a:p>
            <a:r>
              <a:rPr lang="en-GB" sz="1800" b="0" i="0" u="none" strike="noStrike" baseline="0">
                <a:solidFill>
                  <a:srgbClr val="000000"/>
                </a:solidFill>
                <a:latin typeface="Founders Grotesk Regular"/>
              </a:rPr>
              <a:t>Trust is </a:t>
            </a:r>
            <a:r>
              <a:rPr lang="en-GB" sz="1800" b="0" i="0" u="none" strike="noStrike" baseline="0" dirty="0">
                <a:solidFill>
                  <a:srgbClr val="000000"/>
                </a:solidFill>
                <a:latin typeface="Founders Grotesk Regular"/>
              </a:rPr>
              <a:t>the degree to which the brand was perceived to deliver the promises of its advertising.</a:t>
            </a:r>
          </a:p>
          <a:p>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Performance across each media varied little by category but TV drove the strongest signals in all categories tested (online retail, FMCG, mobile networks and home insurance). Social media and video sharing sites were the advertising channels least likely to drive these signals.</a:t>
            </a:r>
            <a:endParaRPr lang="en-GB" sz="1800" b="0" dirty="0">
              <a:effectLst/>
              <a:latin typeface="Arial" panose="020B060402020202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Here’s how the signalling stacked up by media.</a:t>
            </a:r>
          </a:p>
          <a:p>
            <a:pPr marL="0" lvl="0" indent="0" algn="just">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The findings in the table above show the % of respondents positively scoring the brand, or agreeing with statements in relation to the brands. The ‘fitness’ and ‘social’ signals are composite averages of the metrics listed above. </a:t>
            </a:r>
            <a:endParaRPr lang="en-GB" sz="1800" dirty="0">
              <a:effectLst/>
              <a:latin typeface="Arial" panose="020B060402020202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FBC9E-7B29-44B3-80BF-F4A5181F19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0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Advanced TV advertising brings together the best of both worlds – dynamic ad delivery based on mass first party data delivered in a premium TV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Broadcaster VOD and Adsmart from Sky are the two main ways that advertisers can access advanced opportunities in high quality TV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BVOD’s ‘hygiene factors’ set an incredibly high bar with 97% of ads delivering 100%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broadcasters are rich in terms of first party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Adsmart from Sky offers a unique opportunity to reach viewers with addressable advertising across both linear TV and VOD within 40% of UK homes.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92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2039707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TV provides a variety of different options:</a:t>
            </a:r>
          </a:p>
          <a:p>
            <a:pPr marL="228600" indent="-228600">
              <a:buAutoNum type="arabicPeriod"/>
            </a:pPr>
            <a:r>
              <a:rPr lang="en-GB" dirty="0"/>
              <a:t>Linear Reach Extension</a:t>
            </a:r>
          </a:p>
          <a:p>
            <a:pPr marL="228600" indent="-228600">
              <a:buAutoNum type="arabicPeriod"/>
            </a:pPr>
            <a:r>
              <a:rPr lang="en-GB" dirty="0"/>
              <a:t>2. Geo-Targeting</a:t>
            </a:r>
          </a:p>
          <a:p>
            <a:pPr marL="228600" indent="-228600">
              <a:buAutoNum type="arabicPeriod"/>
            </a:pPr>
            <a:r>
              <a:rPr lang="en-GB" dirty="0"/>
              <a:t>Customised Target Audiences</a:t>
            </a:r>
          </a:p>
          <a:p>
            <a:pPr marL="228600" indent="-228600">
              <a:buAutoNum type="arabicPeriod"/>
            </a:pPr>
            <a:r>
              <a:rPr lang="en-GB" dirty="0"/>
              <a:t>Customer Data-Matching</a:t>
            </a:r>
          </a:p>
        </p:txBody>
      </p:sp>
      <p:sp>
        <p:nvSpPr>
          <p:cNvPr id="4" name="Slide Number Placeholder 3"/>
          <p:cNvSpPr>
            <a:spLocks noGrp="1"/>
          </p:cNvSpPr>
          <p:nvPr>
            <p:ph type="sldNum" sz="quarter" idx="5"/>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268386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Viewers of sponsored TV programmes are significantly more likely than non-viewers to think of the sponsoring brand as popular.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indent="0">
              <a:spcBef>
                <a:spcPts val="2400"/>
              </a:spcBef>
              <a:buClr>
                <a:schemeClr val="accent1"/>
              </a:buClr>
              <a:buFont typeface="Arial" panose="020B0604020202020204" pitchFamily="34" charset="0"/>
              <a:buNone/>
            </a:pPr>
            <a:r>
              <a:rPr lang="en-GB" dirty="0"/>
              <a:t>This is because TV sponsorship is perceived to be costly, so it </a:t>
            </a:r>
            <a:r>
              <a:rPr lang="en-GB" b="0" dirty="0">
                <a:solidFill>
                  <a:schemeClr val="accent1"/>
                </a:solidFill>
              </a:rPr>
              <a:t>signals success </a:t>
            </a:r>
            <a:r>
              <a:rPr lang="en-GB" dirty="0"/>
              <a:t>by taking advantage of ‘costly signalling’.</a:t>
            </a:r>
          </a:p>
          <a:p>
            <a:endParaRPr lang="en-GB" dirty="0"/>
          </a:p>
          <a:p>
            <a:r>
              <a:rPr lang="en-GB" dirty="0"/>
              <a:t>For more information, please see:</a:t>
            </a:r>
          </a:p>
          <a:p>
            <a:r>
              <a:rPr lang="en-GB" dirty="0">
                <a:hlinkClick r:id="rId3"/>
              </a:rPr>
              <a:t>https://www.thinkbox.tv/research/thinkbox-research/get-with-the-programmes/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A7B04-9AA8-4D2E-88D9-E5349CE1FD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90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Analysis of YouGov research data demonstrates that TV sponsorship is effective at increasing awareness for lesser-known brands.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chart shows that lower-awareness brands who sponsor TV shows are much more likely to benefit from increased brand and ad awareness than brands which are already better-known. </a:t>
            </a:r>
          </a:p>
          <a:p>
            <a:endParaRPr lang="en-GB" sz="1200" b="0" i="0" kern="1200" dirty="0">
              <a:solidFill>
                <a:schemeClr val="tx1"/>
              </a:solidFill>
              <a:effectLst/>
              <a:latin typeface="+mn-lt"/>
              <a:ea typeface="+mn-ea"/>
              <a:cs typeface="+mn-cs"/>
            </a:endParaRPr>
          </a:p>
          <a:p>
            <a:r>
              <a:rPr lang="en-GB" dirty="0"/>
              <a:t>For more information, please see:</a:t>
            </a:r>
          </a:p>
          <a:p>
            <a:r>
              <a:rPr lang="en-GB" dirty="0">
                <a:hlinkClick r:id="rId3"/>
              </a:rPr>
              <a:t>https://www.thinkbox.tv/research/thinkbox-research/get-with-the-programmes/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A7B04-9AA8-4D2E-88D9-E5349CE1FD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43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businesses in the UK class as small or medium enterprises.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18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more here: https://www.thinkbox.tv/case-studies/tide</a:t>
            </a:r>
          </a:p>
          <a:p>
            <a:endParaRPr lang="en-GB" dirty="0"/>
          </a:p>
          <a:p>
            <a:pPr>
              <a:lnSpc>
                <a:spcPct val="115000"/>
              </a:lnSpc>
            </a:pPr>
            <a:r>
              <a:rPr lang="en-GB" sz="1200" b="1" i="1" dirty="0">
                <a:effectLst/>
                <a:latin typeface="Arial" panose="020B0604020202020204" pitchFamily="34" charset="0"/>
                <a:ea typeface="Arial" panose="020B0604020202020204" pitchFamily="34" charset="0"/>
              </a:rPr>
              <a:t>The Challenge</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Founded in 2017, Tide is a business banking app that was designed to disrupt the banking sector, offer business owners a genuine alternative to the ‘big 5’ banks and make business banking more accessible. It had relied largely on digital routes to help grow brand awareness and acquire customers through socials, search, regional out of home and radio advertising to establish themselves as an SME player. Results however had reached a plateau.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One of the biggest problems was a cluttered marketplace. With a slew of new brands vying for customers, it was getting harder for Tide to stand out from the crowd and take on established nationwide brands. Shifting the attitudes of SME business owners would be no easy feat, either. Research showed that SMEs where risk adverse, with 52% believing that traditional banks were more reliable than digital only options; in fact research, showed that you’re more likely to get a divorce than switch banks.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Tide set themselves and media agency,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the objectives of growing brand awareness and market share, and increasing app installs. The mission was clear: disrupt the market by making SMEs aware that it offered them a genuine, accessible alternative.</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The TV Solution</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It was obvious to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that there was one channel that would deliver both increases brand awareness and app installs for Tide. That was TV. It was the perfect choice to allow Tide to consistently showcase its unique selling points: 24-hour support; quick and simple registration; easy account access; no monthly fees; and expenses/accountancy integration.</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The Plan</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Tide’s TV activity kicked off in 2019, with a creative that would play up the unique selling points for the brand. By using a series of tools like </a:t>
            </a:r>
            <a:r>
              <a:rPr lang="en-GB" sz="1200" i="1" dirty="0" err="1">
                <a:effectLst/>
                <a:latin typeface="Arial" panose="020B0604020202020204" pitchFamily="34" charset="0"/>
                <a:ea typeface="Arial" panose="020B0604020202020204" pitchFamily="34" charset="0"/>
              </a:rPr>
              <a:t>Adintel</a:t>
            </a:r>
            <a:r>
              <a:rPr lang="en-GB" sz="1200" i="1" dirty="0">
                <a:effectLst/>
                <a:latin typeface="Arial" panose="020B0604020202020204" pitchFamily="34" charset="0"/>
                <a:ea typeface="Arial" panose="020B0604020202020204" pitchFamily="34" charset="0"/>
              </a:rPr>
              <a:t>, TechEdge and Touchpoints,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were able to pinpoint the TV channels, programming and day-parts that profiled best for small to medium business owners.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This process revealed that Film4 on weekends wasn’t delivering the required response, so it was removed from the channel mix. Meanwhile, a focus was placed on Sky News post-23:00 to capitalise on the night owl tendencies of entrepreneurs, as well as contextual placements around programming like the Martin Lewis Money show. These refinements to the plan saw this first campaign reach 63% of business owners, overall Tide achieved a 62% uplift in app installs during the time of the campaign.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The second year of Tide’s activity coincided with the height of the pandemic. While many businesses pulled their campaigns off air or reduced their marketing activity, Tide lent in. They wanted to maintain a reassuring presence and champion small business owners that were dealing with the knock-on effects of a pandemic. This saw spends increase, making the brand one of the top 75 spenders in the TV market and one of the biggest banking brands on TV (even outspending the likes of HSBC and Santander). With the help of higher viewing and lower pricing, Tide was able to accrue a 60% share of voice in the business banking sector.</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optimised the campaign by finding contextually relevant content on the widest reaching channels. This saw spots aired in the Six Nations, Celebrity Bake Off, SAS: Who Dares Wins and the Martin Lewis Money Show. These placements allowed the second-year campaign to reach 82% of the business-owning target audience.</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To maximise the effectiveness of phase two, the creative shifted from its previous focus on functionality to a more emotive tone; this switch was backed up by industry research, which highlighted the need for finance brands to </a:t>
            </a:r>
            <a:r>
              <a:rPr lang="en-GB" sz="1200" i="1" dirty="0" err="1">
                <a:effectLst/>
                <a:latin typeface="Arial" panose="020B0604020202020204" pitchFamily="34" charset="0"/>
                <a:ea typeface="Arial" panose="020B0604020202020204" pitchFamily="34" charset="0"/>
              </a:rPr>
              <a:t>to</a:t>
            </a:r>
            <a:r>
              <a:rPr lang="en-GB" sz="1200" i="1" dirty="0">
                <a:effectLst/>
                <a:latin typeface="Arial" panose="020B0604020202020204" pitchFamily="34" charset="0"/>
                <a:ea typeface="Arial" panose="020B0604020202020204" pitchFamily="34" charset="0"/>
              </a:rPr>
              <a:t> bring emotion into their communications - especially during tougher economic and societal times. The change in approach drove a 37% year-on-year increase in new customers, and a 45% year on year increase in prompted brand awareness.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Moving into 2021’s third instalment of the campaign, economic conditions meant that the budget had decreased. By using analysis tools, programme viewing data and Tide’s target spend,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developed an approach that would make the brand’s investment stretch as far as possible.</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The solution was a pulsed strategy that would alternate between awareness and response weeks. The former was focus on reach in order to grow share of voice, while the latter centred on frequency to drive engagement. This approach would see spikes in awareness coming from high-reaching channels and spots in popular programming - such as the Great British Bake Off and live sports on Sky Sports - while a 10” DR creative would be deployed during daytime to boost impacts.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It was a success. The campaign generated the 2</a:t>
            </a:r>
            <a:r>
              <a:rPr lang="en-GB" sz="1200" i="1" baseline="30000" dirty="0">
                <a:effectLst/>
                <a:latin typeface="Arial" panose="020B0604020202020204" pitchFamily="34" charset="0"/>
                <a:ea typeface="Arial" panose="020B0604020202020204" pitchFamily="34" charset="0"/>
              </a:rPr>
              <a:t>nd</a:t>
            </a:r>
            <a:r>
              <a:rPr lang="en-GB" sz="1200" i="1" dirty="0">
                <a:effectLst/>
                <a:latin typeface="Arial" panose="020B0604020202020204" pitchFamily="34" charset="0"/>
                <a:ea typeface="Arial" panose="020B0604020202020204" pitchFamily="34" charset="0"/>
              </a:rPr>
              <a:t> highest volume of visits for 6 months despite being run with the lowest spend in 6 months. This translated into the best Cost Per Visit measured over the same period. Ultimately, Tide saw a 22% increase in customer growth, driven in part by a 7.35% increase in prompted brand awareness.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Tide’s television activity was a core part of a wider marketing plan. It constituted the top of the funnel that would prime consumers to remember the brand; OOH placements worked as a secondary local touchpoint to drive frequency, while paid digital was deployed as a final conversion tool. The TV creative pulled through into other media, with cutdowns and stills being used for digital and OOH campaigns to ensure synergy across the media mix.</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Results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The campaign was a roaring success across the three years for Tide. In year one, Tide’s campaign reached 63% of the core audience and achieved a 36% Share of Voice in the business banking sector. In terms of business results within 3 years Tide saw a 72% uplift in web traffic and a 62% increase in app downloads.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By the end of the campaign, the brand had reached 92% of the target audience through TV with a frequency of 50; this in turn contributed to a 187% increase in prompted brand awareness.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TV helped Tide grow their share of market from 0.5% to 8% with a massive 60% share of voice in the business banking sector. Attribution following the campaign showed that TV had generated 1.2 million web visits, which accounted for 19% of total site visits. By the end of the three year period, Tide had seen a 259% increase in customers.</a:t>
            </a:r>
            <a:endParaRPr lang="en-GB" sz="1200" dirty="0">
              <a:effectLst/>
              <a:latin typeface="Arial" panose="020B060402020202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20</a:t>
            </a:fld>
            <a:endParaRPr lang="en-GB" dirty="0"/>
          </a:p>
        </p:txBody>
      </p:sp>
    </p:spTree>
    <p:extLst>
      <p:ext uri="{BB962C8B-B14F-4D97-AF65-F5344CB8AC3E}">
        <p14:creationId xmlns:p14="http://schemas.microsoft.com/office/powerpoint/2010/main" val="1234248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majority of UK advertisers are SMEs and smaller spenders.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drives both short-term sales and long-term growth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creates </a:t>
            </a:r>
            <a:r>
              <a:rPr lang="en-GB" b="1" dirty="0">
                <a:solidFill>
                  <a:schemeClr val="accent6"/>
                </a:solidFill>
              </a:rPr>
              <a:t>trust</a:t>
            </a:r>
            <a:r>
              <a:rPr lang="en-GB" dirty="0">
                <a:solidFill>
                  <a:schemeClr val="tx1">
                    <a:lumMod val="75000"/>
                    <a:lumOff val="25000"/>
                  </a:schemeClr>
                </a:solidFill>
              </a:rPr>
              <a:t> and drives </a:t>
            </a:r>
            <a:r>
              <a:rPr lang="en-GB" b="1" dirty="0">
                <a:solidFill>
                  <a:schemeClr val="accent6"/>
                </a:solidFill>
              </a:rPr>
              <a:t>reach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a:t>
            </a:r>
            <a:r>
              <a:rPr lang="en-GB" b="1" dirty="0">
                <a:solidFill>
                  <a:schemeClr val="accent6"/>
                </a:solidFill>
              </a:rPr>
              <a:t>boosts the effects </a:t>
            </a:r>
            <a:r>
              <a:rPr lang="en-GB" dirty="0">
                <a:solidFill>
                  <a:schemeClr val="tx1">
                    <a:lumMod val="75000"/>
                    <a:lumOff val="25000"/>
                  </a:schemeClr>
                </a:solidFill>
              </a:rPr>
              <a:t>of other media channels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is right once </a:t>
            </a:r>
            <a:r>
              <a:rPr lang="en-GB" b="1" dirty="0">
                <a:solidFill>
                  <a:schemeClr val="accent6"/>
                </a:solidFill>
              </a:rPr>
              <a:t>other media become less efficient</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is </a:t>
            </a:r>
            <a:r>
              <a:rPr lang="en-GB" b="1" dirty="0">
                <a:solidFill>
                  <a:schemeClr val="accent6"/>
                </a:solidFill>
              </a:rPr>
              <a:t>affordable &amp; accountable</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effects of TV are </a:t>
            </a:r>
            <a:r>
              <a:rPr lang="en-GB" b="1" dirty="0">
                <a:solidFill>
                  <a:schemeClr val="accent6"/>
                </a:solidFill>
              </a:rPr>
              <a:t>immediate</a:t>
            </a:r>
            <a:r>
              <a:rPr lang="en-GB" dirty="0">
                <a:solidFill>
                  <a:schemeClr val="tx1">
                    <a:lumMod val="75000"/>
                    <a:lumOff val="25000"/>
                  </a:schemeClr>
                </a:solidFill>
              </a:rPr>
              <a:t> for most but also </a:t>
            </a:r>
            <a:r>
              <a:rPr lang="en-GB" b="1" dirty="0">
                <a:solidFill>
                  <a:schemeClr val="accent6"/>
                </a:solidFill>
              </a:rPr>
              <a:t>sustained</a:t>
            </a:r>
          </a:p>
          <a:p>
            <a:pPr marL="285750" indent="-285750">
              <a:spcBef>
                <a:spcPts val="1800"/>
              </a:spcBef>
              <a:buClr>
                <a:schemeClr val="accent6"/>
              </a:buClr>
              <a:buFont typeface="Arial" panose="020B0604020202020204" pitchFamily="34" charset="0"/>
              <a:buChar char="—"/>
            </a:pPr>
            <a:r>
              <a:rPr lang="en-GB" dirty="0">
                <a:solidFill>
                  <a:schemeClr val="tx1"/>
                </a:solidFill>
              </a:rPr>
              <a:t>There are </a:t>
            </a:r>
            <a:r>
              <a:rPr lang="en-GB" b="1" dirty="0">
                <a:solidFill>
                  <a:schemeClr val="accent6"/>
                </a:solidFill>
              </a:rPr>
              <a:t>many options </a:t>
            </a:r>
            <a:r>
              <a:rPr lang="en-GB" dirty="0">
                <a:solidFill>
                  <a:schemeClr val="tx1"/>
                </a:solidFill>
              </a:rPr>
              <a:t>beyond linear TV advertising.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23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0" u="none" strike="noStrike" dirty="0">
                <a:solidFill>
                  <a:srgbClr val="000000"/>
                </a:solidFill>
                <a:effectLst/>
                <a:latin typeface="Calibri" panose="020F0502020204030204" pitchFamily="34" charset="0"/>
              </a:rPr>
              <a:t>Looking at the make-up of TV advertisers across 2024, 675 - which is 30% of all advertisers - spent less than 50 thousand pounds on TV and 1,152, which is 51%, spent less than 250 thousand. 31% of all advertisers spent over a million pounds and 5% spent over ten million.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72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Broadcaster TV accounts for 54.3% of video viewing for all individuals and 21.7% for 16-34s.</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Methodology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quantitative analysis of total video consumption in the UK was undertaken by Thinkbox. It combined 2024 data from Barb, the IPA’s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Pornhub, UK Cinema Association, and Ipsos Iris.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Ipsos Iris and IPA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data was used to determine the remaining out-of-home consumption.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combination of these sources creates a solid estimate as it utilises the robustness of Barb data (11,500 panel members, representative of the UK TV population, metered actual consumption data, analysis across a whole year) alongside Ipsos Iris and IPA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data to capture any out-of-home consumption.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Time spent viewing video at cinemas was based on total admissions data from the UK Cinema Association profiled for each audience using data from DCM. </a:t>
            </a:r>
          </a:p>
          <a:p>
            <a:endParaRPr lang="en-GB"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Source: Ipsos iris Online Audience Measurement Service, 12-month average Jan – Dec 2024. Internet users aged 15+, using PC/laptop, smartphone or tablet device.</a:t>
            </a:r>
            <a:endParaRPr lang="en-US"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 </a:t>
            </a:r>
            <a:endParaRPr lang="en-US"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Technical note: [Broadcaster] data for YouTube includes content owner data for the BBC, Channel 4, CNBC, ITV, NBC and Sky. [Commercial broadcaster] data for YouTube includes content owner data for Channel 4, CNBC, ITV, NBC and Sky. TikTok data is both website and app.</a:t>
            </a:r>
            <a:endParaRPr lang="en-US" sz="1800" i="0" dirty="0">
              <a:effectLst/>
              <a:latin typeface="Calibri" panose="020F0502020204030204" pitchFamily="34" charset="0"/>
              <a:ea typeface="Aptos" panose="020B0004020202020204" pitchFamily="34" charset="0"/>
            </a:endParaRPr>
          </a:p>
          <a:p>
            <a:pPr>
              <a:buNone/>
            </a:pPr>
            <a:r>
              <a:rPr lang="en-GB" sz="1800" i="0" dirty="0">
                <a:effectLst/>
                <a:latin typeface="Calibri" panose="020F0502020204030204" pitchFamily="34" charset="0"/>
                <a:ea typeface="Aptos" panose="020B0004020202020204" pitchFamily="34" charset="0"/>
              </a:rPr>
              <a:t> </a:t>
            </a:r>
            <a:endParaRPr lang="en-US" sz="1800" i="0" dirty="0">
              <a:effectLst/>
              <a:latin typeface="Calibri" panose="020F0502020204030204" pitchFamily="34" charset="0"/>
              <a:ea typeface="Aptos" panose="020B0004020202020204" pitchFamily="34" charset="0"/>
            </a:endParaRPr>
          </a:p>
          <a:p>
            <a:r>
              <a:rPr lang="en-GB" sz="1800" i="0" dirty="0">
                <a:effectLst/>
                <a:latin typeface="Calibri" panose="020F0502020204030204" pitchFamily="34" charset="0"/>
                <a:ea typeface="Aptos" panose="020B0004020202020204" pitchFamily="34" charset="0"/>
              </a:rPr>
              <a:t>Ipsos iris is the UKOM endorsed service for the measurement of audiences of online content. We passively track the online behaviour of a single-source panel of over 10,000 UK adults, who install software across their devices (a combination of smartphones, tablets, PCs and laptops). The panel is recruited to be representative of the internet population demographically, geographically and by device type. This passive data is fused with anonymous, device-level data derived from site-centric tags on hundreds of the biggest sites and apps to create a synthetic panel of around 1 million synthetic panellists. More detail on the methodology can be found </a:t>
            </a:r>
            <a:r>
              <a:rPr lang="en-GB" sz="1800" i="0" u="sng" dirty="0">
                <a:solidFill>
                  <a:srgbClr val="0563C1"/>
                </a:solidFill>
                <a:effectLst/>
                <a:latin typeface="Calibri" panose="020F0502020204030204" pitchFamily="34" charset="0"/>
                <a:ea typeface="Aptos" panose="020B0004020202020204" pitchFamily="34" charset="0"/>
                <a:hlinkClick r:id="rId3"/>
              </a:rPr>
              <a:t>here</a:t>
            </a:r>
            <a:r>
              <a:rPr lang="en-GB" sz="1800" i="0" dirty="0">
                <a:effectLst/>
                <a:latin typeface="Calibri" panose="020F0502020204030204" pitchFamily="34" charset="0"/>
                <a:ea typeface="Aptos" panose="020B0004020202020204" pitchFamily="34" charset="0"/>
              </a:rPr>
              <a:t>.</a:t>
            </a:r>
            <a:endParaRPr lang="en-US" sz="1800" i="0" dirty="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6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372D87"/>
                </a:solidFill>
                <a:effectLst/>
                <a:uLnTx/>
                <a:uFillTx/>
                <a:latin typeface="Arial"/>
                <a:ea typeface="+mj-ea"/>
                <a:cs typeface="+mj-cs"/>
              </a:rPr>
              <a:t>Broadcaster TV &amp; SVOD accounts for 85.0% of all AV advertising time</a:t>
            </a:r>
          </a:p>
        </p:txBody>
      </p:sp>
      <p:sp>
        <p:nvSpPr>
          <p:cNvPr id="4" name="Slide Number Placeholder 3"/>
          <p:cNvSpPr>
            <a:spLocks noGrp="1"/>
          </p:cNvSpPr>
          <p:nvPr>
            <p:ph type="sldNum" sz="quarter" idx="10"/>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2024, there were 932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BVOD and SVOD) advert only costs just under a penny.</a:t>
            </a: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14312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shows that TV starts delivering sales results from week 1 of a campaign, and generally up to 3-6 months after a campaign has finished.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67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highly responsive across all brand sizes and can efficiently create sales uplifts at even low investment levels. </a:t>
            </a:r>
          </a:p>
          <a:p>
            <a:endParaRPr lang="en-GB" dirty="0"/>
          </a:p>
          <a:p>
            <a:r>
              <a:rPr lang="en-GB" dirty="0"/>
              <a:t>But TV has a stronger proportional effect for smaller brands – showing the power of TV to help build the brand. This is because small brands are working from a lower base and are often new brands where they are communicating new news.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24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7.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9.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2.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3.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4.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5.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6.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0.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1.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2.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3.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4.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5.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6.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8.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9.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0.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1.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2.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3.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4.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5.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6.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0.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1.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2.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3.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4.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5.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8.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0.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1.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5.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7.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9.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0.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2.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7.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0.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1.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2.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3.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4.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5.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6.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8.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9.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0.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1.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2.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3.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4.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5.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6.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8.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9.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1.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2.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3.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4.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5.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6.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7.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8.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0.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1.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2.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3.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4.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5.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6.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7.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9.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0.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1.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2.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3.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4.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5.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6.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7.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9.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0.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1.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2.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3.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4.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5.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6.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7.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0.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1.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2.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3.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4.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5.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6.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7.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9.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0.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1.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2.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3.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4.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5.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6.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7.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9.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0.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1.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2.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3.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4.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5.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6.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7.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0.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1.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2.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3.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4.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5.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6.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7.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9.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0.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1.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2.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3.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4.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5.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6.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7.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9.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0.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1.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2.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4.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5.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6.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7.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0.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4.xml"/></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5.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6.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7.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9.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0.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1.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2.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3.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4.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8.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5.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6.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7.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0.xml"/></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1.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2.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3.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4.xml"/></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5.xml"/></Relationships>
</file>

<file path=ppt/slideLayouts/_rels/slideLayout35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6.xml"/></Relationships>
</file>

<file path=ppt/slideLayouts/_rels/slideLayout35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8.xml"/></Relationships>
</file>

<file path=ppt/slideLayouts/_rels/slideLayout36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9.xml"/></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0.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1.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2.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3.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4.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5.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6.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8.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9.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0.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1.xml"/></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2.xml"/></Relationships>
</file>

<file path=ppt/slideLayouts/_rels/slideLayout37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3.xml"/></Relationships>
</file>

<file path=ppt/slideLayouts/_rels/slideLayout37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4.xml"/></Relationships>
</file>

<file path=ppt/slideLayouts/_rels/slideLayout37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5.xml"/></Relationships>
</file>

<file path=ppt/slideLayouts/_rels/slideLayout37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6.xml"/></Relationships>
</file>

<file path=ppt/slideLayouts/_rels/slideLayout37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8.xml"/></Relationships>
</file>

<file path=ppt/slideLayouts/_rels/slideLayout38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0.xml"/></Relationships>
</file>

<file path=ppt/slideLayouts/_rels/slideLayout38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1.xml"/></Relationships>
</file>

<file path=ppt/slideLayouts/_rels/slideLayout38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2.xml"/></Relationships>
</file>

<file path=ppt/slideLayouts/_rels/slideLayout38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3.xml"/></Relationships>
</file>

<file path=ppt/slideLayouts/_rels/slideLayout38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4.xml"/></Relationships>
</file>

<file path=ppt/slideLayouts/_rels/slideLayout38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5.xml"/></Relationships>
</file>

<file path=ppt/slideLayouts/_rels/slideLayout38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6.xml"/></Relationships>
</file>

<file path=ppt/slideLayouts/_rels/slideLayout38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7.xml"/></Relationships>
</file>

<file path=ppt/slideLayouts/_rels/slideLayout38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9.xml"/></Relationships>
</file>

<file path=ppt/slideLayouts/_rels/slideLayout39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0.xml"/></Relationships>
</file>

<file path=ppt/slideLayouts/_rels/slideLayout39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1.xml"/></Relationships>
</file>

<file path=ppt/slideLayouts/_rels/slideLayout39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2.xml"/></Relationships>
</file>

<file path=ppt/slideLayouts/_rels/slideLayout39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3.xml"/></Relationships>
</file>

<file path=ppt/slideLayouts/_rels/slideLayout39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4.xml"/></Relationships>
</file>

<file path=ppt/slideLayouts/_rels/slideLayout39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5.xml"/></Relationships>
</file>

<file path=ppt/slideLayouts/_rels/slideLayout39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6.xml"/></Relationships>
</file>

<file path=ppt/slideLayouts/_rels/slideLayout39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7.xml"/></Relationships>
</file>

<file path=ppt/slideLayouts/_rels/slideLayout39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0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9.xml"/></Relationships>
</file>

<file path=ppt/slideLayouts/_rels/slideLayout40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0.xml"/></Relationships>
</file>

<file path=ppt/slideLayouts/_rels/slideLayout40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1.xml"/></Relationships>
</file>

<file path=ppt/slideLayouts/_rels/slideLayout40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2.xml"/></Relationships>
</file>

<file path=ppt/slideLayouts/_rels/slideLayout40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3.xml"/></Relationships>
</file>

<file path=ppt/slideLayouts/_rels/slideLayout40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4.xml"/></Relationships>
</file>

<file path=ppt/slideLayouts/_rels/slideLayout40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5.xml"/></Relationships>
</file>

<file path=ppt/slideLayouts/_rels/slideLayout40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6.xml"/></Relationships>
</file>

<file path=ppt/slideLayouts/_rels/slideLayout40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7.xml"/></Relationships>
</file>

<file path=ppt/slideLayouts/_rels/slideLayout40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0.xml"/></Relationships>
</file>

<file path=ppt/slideLayouts/_rels/slideLayout41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1.xml"/></Relationships>
</file>

<file path=ppt/slideLayouts/_rels/slideLayout41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2.xml"/></Relationships>
</file>

<file path=ppt/slideLayouts/_rels/slideLayout41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3.xml"/></Relationships>
</file>

<file path=ppt/slideLayouts/_rels/slideLayout41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4.xml"/></Relationships>
</file>

<file path=ppt/slideLayouts/_rels/slideLayout41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5.xml"/></Relationships>
</file>

<file path=ppt/slideLayouts/_rels/slideLayout41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6.xml"/></Relationships>
</file>

<file path=ppt/slideLayouts/_rels/slideLayout41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7.xml"/></Relationships>
</file>

<file path=ppt/slideLayouts/_rels/slideLayout41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9.xml"/></Relationships>
</file>

<file path=ppt/slideLayouts/_rels/slideLayout42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0.xml"/></Relationships>
</file>

<file path=ppt/slideLayouts/_rels/slideLayout42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1.xml"/></Relationships>
</file>

<file path=ppt/slideLayouts/_rels/slideLayout42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2.xml"/></Relationships>
</file>

<file path=ppt/slideLayouts/_rels/slideLayout42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3.xml"/></Relationships>
</file>

<file path=ppt/slideLayouts/_rels/slideLayout42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4.xml"/></Relationships>
</file>

<file path=ppt/slideLayouts/_rels/slideLayout42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5.xml"/></Relationships>
</file>

<file path=ppt/slideLayouts/_rels/slideLayout42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6.xml"/></Relationships>
</file>

<file path=ppt/slideLayouts/_rels/slideLayout42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7.xml"/></Relationships>
</file>

<file path=ppt/slideLayouts/_rels/slideLayout42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8.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9.xml"/></Relationships>
</file>

<file path=ppt/slideLayouts/_rels/slideLayout43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0.xml"/></Relationships>
</file>

<file path=ppt/slideLayouts/_rels/slideLayout43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1.xml"/></Relationships>
</file>

<file path=ppt/slideLayouts/_rels/slideLayout43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2.xml"/></Relationships>
</file>

<file path=ppt/slideLayouts/_rels/slideLayout43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3.xml"/></Relationships>
</file>

<file path=ppt/slideLayouts/_rels/slideLayout43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4.xml"/></Relationships>
</file>

<file path=ppt/slideLayouts/_rels/slideLayout43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5.xml"/></Relationships>
</file>

<file path=ppt/slideLayouts/_rels/slideLayout43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6.xml"/></Relationships>
</file>

<file path=ppt/slideLayouts/_rels/slideLayout43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7.xml"/></Relationships>
</file>

<file path=ppt/slideLayouts/_rels/slideLayout43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9738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9936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889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3793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91549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6441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4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5637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0615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911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608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9293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461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25324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4880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28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0092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47425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74945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0"/>
            <a:ext cx="1129603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34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0"/>
            <a:ext cx="556260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0"/>
            <a:ext cx="556260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043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3294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768320"/>
          </a:xfrm>
        </p:spPr>
        <p:txBody>
          <a:bodyPr anchor="t">
            <a:normAutofit/>
          </a:bodyPr>
          <a:lstStyle>
            <a:lvl1pPr algn="l">
              <a:defRPr sz="48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5692161"/>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6500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980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768320"/>
          </a:xfrm>
        </p:spPr>
        <p:txBody>
          <a:bodyPr anchor="t">
            <a:noAutofit/>
          </a:bodyPr>
          <a:lstStyle>
            <a:lvl1pPr algn="l">
              <a:defRPr sz="55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4175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9346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206637"/>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87997"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197634"/>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a:xfrm>
            <a:off x="4294504"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197634"/>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p:cNvSpPr>
            <a:spLocks noGrp="1"/>
          </p:cNvSpPr>
          <p:nvPr>
            <p:ph type="pic" sz="quarter" idx="19"/>
          </p:nvPr>
        </p:nvSpPr>
        <p:spPr>
          <a:xfrm>
            <a:off x="479425" y="1592580"/>
            <a:ext cx="3611563" cy="1333500"/>
          </a:xfrm>
        </p:spPr>
        <p:txBody>
          <a:bodyPr/>
          <a:lstStyle/>
          <a:p>
            <a:endParaRPr lang="en-GB"/>
          </a:p>
        </p:txBody>
      </p:sp>
      <p:sp>
        <p:nvSpPr>
          <p:cNvPr id="20" name="Picture Placeholder 16"/>
          <p:cNvSpPr>
            <a:spLocks noGrp="1"/>
          </p:cNvSpPr>
          <p:nvPr>
            <p:ph type="pic" sz="quarter" idx="20"/>
          </p:nvPr>
        </p:nvSpPr>
        <p:spPr>
          <a:xfrm>
            <a:off x="4285684" y="1613048"/>
            <a:ext cx="3611563" cy="1333500"/>
          </a:xfrm>
        </p:spPr>
        <p:txBody>
          <a:bodyPr/>
          <a:lstStyle/>
          <a:p>
            <a:endParaRPr lang="en-GB"/>
          </a:p>
        </p:txBody>
      </p:sp>
      <p:sp>
        <p:nvSpPr>
          <p:cNvPr id="21" name="Picture Placeholder 16"/>
          <p:cNvSpPr>
            <a:spLocks noGrp="1"/>
          </p:cNvSpPr>
          <p:nvPr>
            <p:ph type="pic" sz="quarter" idx="21"/>
          </p:nvPr>
        </p:nvSpPr>
        <p:spPr>
          <a:xfrm>
            <a:off x="8101012" y="1613048"/>
            <a:ext cx="3611563" cy="1333500"/>
          </a:xfrm>
        </p:spPr>
        <p:txBody>
          <a:bodyPr/>
          <a:lstStyle/>
          <a:p>
            <a:endParaRPr lang="en-GB"/>
          </a:p>
        </p:txBody>
      </p:sp>
      <p:cxnSp>
        <p:nvCxnSpPr>
          <p:cNvPr id="22" name="Straight Connector 21"/>
          <p:cNvCxnSpPr/>
          <p:nvPr userDrawn="1"/>
        </p:nvCxnSpPr>
        <p:spPr>
          <a:xfrm>
            <a:off x="8101012"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6055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3322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73350"/>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3392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2"/>
            <a:ext cx="4339009" cy="2451371"/>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3042743"/>
            <a:ext cx="4339009" cy="2451371"/>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23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779768"/>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2" y="1752600"/>
            <a:ext cx="3159193" cy="1779768"/>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2" y="3714346"/>
            <a:ext cx="3159193" cy="1779768"/>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714346"/>
            <a:ext cx="3159193" cy="1779768"/>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744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8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402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0500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226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0" name="Text Placeholder 6"/>
          <p:cNvSpPr>
            <a:spLocks noGrp="1"/>
          </p:cNvSpPr>
          <p:nvPr>
            <p:ph type="body" sz="quarter" idx="13"/>
          </p:nvPr>
        </p:nvSpPr>
        <p:spPr>
          <a:xfrm>
            <a:off x="377758" y="2033529"/>
            <a:ext cx="4368867" cy="3094731"/>
          </a:xfrm>
        </p:spPr>
        <p:txBody>
          <a:bodyPr/>
          <a:lstStyle>
            <a:lvl1pPr>
              <a:defRPr b="1">
                <a:solidFill>
                  <a:schemeClr val="tx2"/>
                </a:solidFill>
              </a:defRPr>
            </a:lvl1pPr>
            <a:lvl2pPr marL="0" indent="0">
              <a:buNone/>
              <a:defRPr/>
            </a:lvl2pPr>
            <a:lvl3pPr marL="228600" indent="-228600">
              <a:tabLst/>
              <a:defRPr/>
            </a:lvl3pPr>
            <a:lvl4pPr marL="228600" indent="-228600">
              <a:defRPr/>
            </a:lvl4pPr>
            <a:lvl5pPr marL="228600" indent="-228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5638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p:cNvSpPr>
            <a:spLocks noGrp="1"/>
          </p:cNvSpPr>
          <p:nvPr>
            <p:ph type="media" sz="quarter" idx="17"/>
          </p:nvPr>
        </p:nvSpPr>
        <p:spPr>
          <a:xfrm>
            <a:off x="0" y="0"/>
            <a:ext cx="12192000" cy="6858000"/>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574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11" name="Media Placeholder 6"/>
          <p:cNvSpPr>
            <a:spLocks noGrp="1"/>
          </p:cNvSpPr>
          <p:nvPr>
            <p:ph type="media" sz="quarter" idx="17"/>
          </p:nvPr>
        </p:nvSpPr>
        <p:spPr>
          <a:xfrm>
            <a:off x="479425" y="464821"/>
            <a:ext cx="5535295" cy="2430780"/>
          </a:xfrm>
          <a:solidFill>
            <a:schemeClr val="bg1">
              <a:lumMod val="85000"/>
            </a:schemeClr>
          </a:solidFill>
        </p:spPr>
        <p:txBody>
          <a:bodyPr/>
          <a:lstStyle/>
          <a:p>
            <a:endParaRPr lang="en-GB"/>
          </a:p>
        </p:txBody>
      </p:sp>
      <p:sp>
        <p:nvSpPr>
          <p:cNvPr id="12" name="Media Placeholder 6"/>
          <p:cNvSpPr>
            <a:spLocks noGrp="1"/>
          </p:cNvSpPr>
          <p:nvPr>
            <p:ph type="media" sz="quarter" idx="18"/>
          </p:nvPr>
        </p:nvSpPr>
        <p:spPr>
          <a:xfrm>
            <a:off x="6177280" y="464821"/>
            <a:ext cx="5535295" cy="2430780"/>
          </a:xfrm>
          <a:solidFill>
            <a:schemeClr val="bg1">
              <a:lumMod val="85000"/>
            </a:schemeClr>
          </a:solidFill>
        </p:spPr>
        <p:txBody>
          <a:bodyPr/>
          <a:lstStyle/>
          <a:p>
            <a:endParaRPr lang="en-GB"/>
          </a:p>
        </p:txBody>
      </p:sp>
      <p:sp>
        <p:nvSpPr>
          <p:cNvPr id="13" name="Media Placeholder 6"/>
          <p:cNvSpPr>
            <a:spLocks noGrp="1"/>
          </p:cNvSpPr>
          <p:nvPr>
            <p:ph type="media" sz="quarter" idx="19"/>
          </p:nvPr>
        </p:nvSpPr>
        <p:spPr>
          <a:xfrm>
            <a:off x="6177280" y="3063241"/>
            <a:ext cx="5535295" cy="2430780"/>
          </a:xfrm>
          <a:solidFill>
            <a:schemeClr val="bg1">
              <a:lumMod val="85000"/>
            </a:schemeClr>
          </a:solidFill>
        </p:spPr>
        <p:txBody>
          <a:bodyPr/>
          <a:lstStyle/>
          <a:p>
            <a:endParaRPr lang="en-GB"/>
          </a:p>
        </p:txBody>
      </p:sp>
      <p:sp>
        <p:nvSpPr>
          <p:cNvPr id="14" name="Media Placeholder 6"/>
          <p:cNvSpPr>
            <a:spLocks noGrp="1"/>
          </p:cNvSpPr>
          <p:nvPr>
            <p:ph type="media" sz="quarter" idx="20"/>
          </p:nvPr>
        </p:nvSpPr>
        <p:spPr>
          <a:xfrm>
            <a:off x="479425" y="3063241"/>
            <a:ext cx="5535295" cy="243078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72743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bg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95309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bg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969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18729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137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1241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8875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8667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033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768320"/>
          </a:xfrm>
        </p:spPr>
        <p:txBody>
          <a:bodyPr anchor="t">
            <a:normAutofit/>
          </a:bodyPr>
          <a:lstStyle>
            <a:lvl1pPr algn="l">
              <a:defRPr sz="48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all" spc="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3886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938219-52E6-4FE4-9B16-851056E09A0C}"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27/05/2025</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054FE-7A35-400F-8501-FF18A40A80FC}"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76665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27/05/2025</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6925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513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5616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087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29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287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8194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13335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238574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80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4098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0102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604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7614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9859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571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4825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5911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922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39999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3597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71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9120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0735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777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3720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8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1248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317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6003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444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F7F4015-0EDC-490A-AC81-30EE342DEADC}" type="datetimeFigureOut">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27/05/2025</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96CB3-B256-405D-917A-64BFCC0EC282}" type="slidenum">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9749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F71C-4E71-B74A-8CD6-F551FB4196FC}"/>
              </a:ext>
            </a:extLst>
          </p:cNvPr>
          <p:cNvSpPr>
            <a:spLocks noGrp="1"/>
          </p:cNvSpPr>
          <p:nvPr>
            <p:ph type="title"/>
          </p:nvPr>
        </p:nvSpPr>
        <p:spPr>
          <a:xfrm>
            <a:off x="619760" y="0"/>
            <a:ext cx="9352830" cy="9712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22CA46-E931-7340-B37E-9EA04AA8371A}"/>
              </a:ext>
            </a:extLst>
          </p:cNvPr>
          <p:cNvSpPr>
            <a:spLocks noGrp="1"/>
          </p:cNvSpPr>
          <p:nvPr>
            <p:ph sz="half" idx="1"/>
          </p:nvPr>
        </p:nvSpPr>
        <p:spPr>
          <a:xfrm>
            <a:off x="619760" y="1628774"/>
            <a:ext cx="5328000" cy="4568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D547375-E123-544E-9AEC-0DD4DDCB4310}"/>
              </a:ext>
            </a:extLst>
          </p:cNvPr>
          <p:cNvSpPr>
            <a:spLocks noGrp="1"/>
          </p:cNvSpPr>
          <p:nvPr>
            <p:ph sz="half" idx="2"/>
          </p:nvPr>
        </p:nvSpPr>
        <p:spPr>
          <a:xfrm>
            <a:off x="6253690" y="1628774"/>
            <a:ext cx="5312835" cy="4568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6686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2049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2671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6558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54185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2065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515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91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48414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56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7995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574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509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42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3287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7222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11907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33188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16167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902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71376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237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08773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84717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889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1790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65147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8750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1458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00209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9504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574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21156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3110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63344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35269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309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5671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9825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14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9028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197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5303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36199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0253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3135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2781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2810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2567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8904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460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8758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2128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883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2596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9513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2277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937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0515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00064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1931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7549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962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8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454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42918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6779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44122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854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5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05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3151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981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5764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8614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1763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25759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9456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411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827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6372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9511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6766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38696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6821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3201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855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7796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8721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1089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45381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0794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2039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7932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966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4250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4674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9054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27/05/2025</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6067253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4748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3246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14972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686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33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537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760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1459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4529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065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1472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7806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495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1380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190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33549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70619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44556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37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88828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1487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7943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3215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1000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976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224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516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5334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1082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194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662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9110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9447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713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560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36305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19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636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957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692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84890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3695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32822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dirty="0"/>
          </a:p>
        </p:txBody>
      </p:sp>
    </p:spTree>
    <p:extLst>
      <p:ext uri="{BB962C8B-B14F-4D97-AF65-F5344CB8AC3E}">
        <p14:creationId xmlns:p14="http://schemas.microsoft.com/office/powerpoint/2010/main" val="41802992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52716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477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4712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1548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9988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7593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45177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5480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1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86722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68220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1251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50441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593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6382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422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3233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4334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506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555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353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5822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2005358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08392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604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716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4130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457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225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5983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954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5433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6816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502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58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1185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783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04199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1861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96352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81239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3231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514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08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930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50615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459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904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7139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17276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8486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7486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244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77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4036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27/05/2025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55100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299174016"/>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2771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8951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4725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315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01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796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9384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201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049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34885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570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9048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1521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997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428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4248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789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41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33190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63093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541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26053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84691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302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19453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945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74556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8329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97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63062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53994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6050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39435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7589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26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58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5946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5976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4847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7852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3470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22812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8553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2194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21396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0406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6445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03938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7822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21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79724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93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2634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a:p>
        </p:txBody>
      </p:sp>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33735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6012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8216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79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02884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5350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7829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649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348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9430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59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1494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411413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10268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14262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3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614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16861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058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99226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6013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5659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7550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2139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782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7244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34320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80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491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3220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26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824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8994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34021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6586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4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782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4968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20112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8500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596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5321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13528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399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AC5BB-39CE-1A4C-8812-F3A17EA4417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91881608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690881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400600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30504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20730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805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245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436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420406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7296CB3-B256-405D-917A-64BFCC0EC282}"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45539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28311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1154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7393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5074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3193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64760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9651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454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1404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0822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9822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782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11714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427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438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09578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03982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542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664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13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653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497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9162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5139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23511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9998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0548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823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626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0220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8744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6916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0098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3812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99503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84211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908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940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59552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7"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2051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3934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43868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3076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270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2092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0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011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833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283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614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6937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7912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29" Type="http://schemas.openxmlformats.org/officeDocument/2006/relationships/slideLayout" Target="../slideLayouts/slideLayout201.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32" Type="http://schemas.openxmlformats.org/officeDocument/2006/relationships/image" Target="../media/image5.jpeg"/><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31" Type="http://schemas.openxmlformats.org/officeDocument/2006/relationships/tags" Target="../tags/tag179.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image" Target="../media/image5.jpeg"/><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tags" Target="../tags/tag209.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image" Target="../media/image6.jpeg"/><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slideLayout" Target="../slideLayouts/slideLayout259.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tags" Target="../tags/tag239.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theme" Target="../theme/theme12.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8" Type="http://schemas.openxmlformats.org/officeDocument/2006/relationships/slideLayout" Target="../slideLayouts/slideLayout23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image" Target="../media/image1.jpeg"/><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slideLayout" Target="../slideLayouts/slideLayout289.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tags" Target="../tags/tag269.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31" Type="http://schemas.openxmlformats.org/officeDocument/2006/relationships/theme" Target="../theme/theme13.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8" Type="http://schemas.openxmlformats.org/officeDocument/2006/relationships/slideLayout" Target="../slideLayouts/slideLayout26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33" Type="http://schemas.openxmlformats.org/officeDocument/2006/relationships/image" Target="../media/image7.jpeg"/><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slideLayout" Target="../slideLayouts/slideLayout319.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32" Type="http://schemas.openxmlformats.org/officeDocument/2006/relationships/tags" Target="../tags/tag299.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31" Type="http://schemas.openxmlformats.org/officeDocument/2006/relationships/theme" Target="../theme/theme14.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 Id="rId30" Type="http://schemas.openxmlformats.org/officeDocument/2006/relationships/slideLayout" Target="../slideLayouts/slideLayout320.xml"/><Relationship Id="rId8" Type="http://schemas.openxmlformats.org/officeDocument/2006/relationships/slideLayout" Target="../slideLayouts/slideLayout29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34" Type="http://schemas.openxmlformats.org/officeDocument/2006/relationships/image" Target="../media/image8.jpeg"/><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tags" Target="../tags/tag329.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29" Type="http://schemas.openxmlformats.org/officeDocument/2006/relationships/slideLayout" Target="../slideLayouts/slideLayout349.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theme" Target="../theme/theme15.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31" Type="http://schemas.openxmlformats.org/officeDocument/2006/relationships/slideLayout" Target="../slideLayouts/slideLayout351.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8" Type="http://schemas.openxmlformats.org/officeDocument/2006/relationships/slideLayout" Target="../slideLayouts/slideLayout3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26" Type="http://schemas.openxmlformats.org/officeDocument/2006/relationships/slideLayout" Target="../slideLayouts/slideLayout377.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slideLayout" Target="../slideLayouts/slideLayout376.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29" Type="http://schemas.openxmlformats.org/officeDocument/2006/relationships/slideLayout" Target="../slideLayouts/slideLayout380.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slideLayout" Target="../slideLayouts/slideLayout375.xml"/><Relationship Id="rId32" Type="http://schemas.openxmlformats.org/officeDocument/2006/relationships/image" Target="../media/image7.jpeg"/><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28" Type="http://schemas.openxmlformats.org/officeDocument/2006/relationships/slideLayout" Target="../slideLayouts/slideLayout379.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31" Type="http://schemas.openxmlformats.org/officeDocument/2006/relationships/tags" Target="../tags/tag359.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 Id="rId27" Type="http://schemas.openxmlformats.org/officeDocument/2006/relationships/slideLayout" Target="../slideLayouts/slideLayout378.xml"/><Relationship Id="rId30"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26" Type="http://schemas.openxmlformats.org/officeDocument/2006/relationships/slideLayout" Target="../slideLayouts/slideLayout406.xml"/><Relationship Id="rId3" Type="http://schemas.openxmlformats.org/officeDocument/2006/relationships/slideLayout" Target="../slideLayouts/slideLayout383.xml"/><Relationship Id="rId21" Type="http://schemas.openxmlformats.org/officeDocument/2006/relationships/slideLayout" Target="../slideLayouts/slideLayout401.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5" Type="http://schemas.openxmlformats.org/officeDocument/2006/relationships/slideLayout" Target="../slideLayouts/slideLayout405.xml"/><Relationship Id="rId33" Type="http://schemas.openxmlformats.org/officeDocument/2006/relationships/image" Target="../media/image8.jpeg"/><Relationship Id="rId2" Type="http://schemas.openxmlformats.org/officeDocument/2006/relationships/slideLayout" Target="../slideLayouts/slideLayout382.xml"/><Relationship Id="rId16" Type="http://schemas.openxmlformats.org/officeDocument/2006/relationships/slideLayout" Target="../slideLayouts/slideLayout396.xml"/><Relationship Id="rId20" Type="http://schemas.openxmlformats.org/officeDocument/2006/relationships/slideLayout" Target="../slideLayouts/slideLayout400.xml"/><Relationship Id="rId29" Type="http://schemas.openxmlformats.org/officeDocument/2006/relationships/slideLayout" Target="../slideLayouts/slideLayout409.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24" Type="http://schemas.openxmlformats.org/officeDocument/2006/relationships/slideLayout" Target="../slideLayouts/slideLayout404.xml"/><Relationship Id="rId32" Type="http://schemas.openxmlformats.org/officeDocument/2006/relationships/tags" Target="../tags/tag389.xml"/><Relationship Id="rId5" Type="http://schemas.openxmlformats.org/officeDocument/2006/relationships/slideLayout" Target="../slideLayouts/slideLayout385.xml"/><Relationship Id="rId15" Type="http://schemas.openxmlformats.org/officeDocument/2006/relationships/slideLayout" Target="../slideLayouts/slideLayout395.xml"/><Relationship Id="rId23" Type="http://schemas.openxmlformats.org/officeDocument/2006/relationships/slideLayout" Target="../slideLayouts/slideLayout403.xml"/><Relationship Id="rId28" Type="http://schemas.openxmlformats.org/officeDocument/2006/relationships/slideLayout" Target="../slideLayouts/slideLayout408.xml"/><Relationship Id="rId10" Type="http://schemas.openxmlformats.org/officeDocument/2006/relationships/slideLayout" Target="../slideLayouts/slideLayout390.xml"/><Relationship Id="rId19" Type="http://schemas.openxmlformats.org/officeDocument/2006/relationships/slideLayout" Target="../slideLayouts/slideLayout399.xml"/><Relationship Id="rId31" Type="http://schemas.openxmlformats.org/officeDocument/2006/relationships/theme" Target="../theme/theme17.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 Id="rId22" Type="http://schemas.openxmlformats.org/officeDocument/2006/relationships/slideLayout" Target="../slideLayouts/slideLayout402.xml"/><Relationship Id="rId27" Type="http://schemas.openxmlformats.org/officeDocument/2006/relationships/slideLayout" Target="../slideLayouts/slideLayout407.xml"/><Relationship Id="rId30" Type="http://schemas.openxmlformats.org/officeDocument/2006/relationships/slideLayout" Target="../slideLayouts/slideLayout410.xml"/><Relationship Id="rId8" Type="http://schemas.openxmlformats.org/officeDocument/2006/relationships/slideLayout" Target="../slideLayouts/slideLayout388.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423.xml"/><Relationship Id="rId18" Type="http://schemas.openxmlformats.org/officeDocument/2006/relationships/slideLayout" Target="../slideLayouts/slideLayout428.xml"/><Relationship Id="rId26" Type="http://schemas.openxmlformats.org/officeDocument/2006/relationships/slideLayout" Target="../slideLayouts/slideLayout436.xml"/><Relationship Id="rId3" Type="http://schemas.openxmlformats.org/officeDocument/2006/relationships/slideLayout" Target="../slideLayouts/slideLayout413.xml"/><Relationship Id="rId21" Type="http://schemas.openxmlformats.org/officeDocument/2006/relationships/slideLayout" Target="../slideLayouts/slideLayout431.xml"/><Relationship Id="rId34" Type="http://schemas.openxmlformats.org/officeDocument/2006/relationships/image" Target="../media/image7.jpeg"/><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slideLayout" Target="../slideLayouts/slideLayout427.xml"/><Relationship Id="rId25" Type="http://schemas.openxmlformats.org/officeDocument/2006/relationships/slideLayout" Target="../slideLayouts/slideLayout435.xml"/><Relationship Id="rId33" Type="http://schemas.openxmlformats.org/officeDocument/2006/relationships/tags" Target="../tags/tag419.xml"/><Relationship Id="rId2" Type="http://schemas.openxmlformats.org/officeDocument/2006/relationships/slideLayout" Target="../slideLayouts/slideLayout412.xml"/><Relationship Id="rId16" Type="http://schemas.openxmlformats.org/officeDocument/2006/relationships/slideLayout" Target="../slideLayouts/slideLayout426.xml"/><Relationship Id="rId20" Type="http://schemas.openxmlformats.org/officeDocument/2006/relationships/slideLayout" Target="../slideLayouts/slideLayout430.xml"/><Relationship Id="rId29" Type="http://schemas.openxmlformats.org/officeDocument/2006/relationships/slideLayout" Target="../slideLayouts/slideLayout4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24" Type="http://schemas.openxmlformats.org/officeDocument/2006/relationships/slideLayout" Target="../slideLayouts/slideLayout434.xml"/><Relationship Id="rId32" Type="http://schemas.openxmlformats.org/officeDocument/2006/relationships/theme" Target="../theme/theme18.xml"/><Relationship Id="rId5" Type="http://schemas.openxmlformats.org/officeDocument/2006/relationships/slideLayout" Target="../slideLayouts/slideLayout415.xml"/><Relationship Id="rId15" Type="http://schemas.openxmlformats.org/officeDocument/2006/relationships/slideLayout" Target="../slideLayouts/slideLayout425.xml"/><Relationship Id="rId23" Type="http://schemas.openxmlformats.org/officeDocument/2006/relationships/slideLayout" Target="../slideLayouts/slideLayout433.xml"/><Relationship Id="rId28" Type="http://schemas.openxmlformats.org/officeDocument/2006/relationships/slideLayout" Target="../slideLayouts/slideLayout438.xml"/><Relationship Id="rId10" Type="http://schemas.openxmlformats.org/officeDocument/2006/relationships/slideLayout" Target="../slideLayouts/slideLayout420.xml"/><Relationship Id="rId19" Type="http://schemas.openxmlformats.org/officeDocument/2006/relationships/slideLayout" Target="../slideLayouts/slideLayout429.xml"/><Relationship Id="rId31" Type="http://schemas.openxmlformats.org/officeDocument/2006/relationships/slideLayout" Target="../slideLayouts/slideLayout441.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 Id="rId22" Type="http://schemas.openxmlformats.org/officeDocument/2006/relationships/slideLayout" Target="../slideLayouts/slideLayout432.xml"/><Relationship Id="rId27" Type="http://schemas.openxmlformats.org/officeDocument/2006/relationships/slideLayout" Target="../slideLayouts/slideLayout437.xml"/><Relationship Id="rId30" Type="http://schemas.openxmlformats.org/officeDocument/2006/relationships/slideLayout" Target="../slideLayouts/slideLayout440.xml"/><Relationship Id="rId8" Type="http://schemas.openxmlformats.org/officeDocument/2006/relationships/slideLayout" Target="../slideLayouts/slideLayout41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tags" Target="../tags/tag6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theme" Target="../theme/theme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tags" Target="../tags/tag91.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4.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image" Target="../media/image2.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tags" Target="../tags/tag11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heme" Target="../theme/theme6.xml"/><Relationship Id="rId1" Type="http://schemas.openxmlformats.org/officeDocument/2006/relationships/slideLayout" Target="../slideLayouts/slideLayout141.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heme" Target="../theme/theme7.xml"/><Relationship Id="rId1" Type="http://schemas.openxmlformats.org/officeDocument/2006/relationships/slideLayout" Target="../slideLayouts/slideLayout142.xml"/><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theme" Target="../theme/theme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image" Target="../media/image1.jpe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tags" Target="../tags/tag15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5" Type="http://schemas.openxmlformats.org/officeDocument/2006/relationships/image" Target="../media/image4.png"/><Relationship Id="rId4"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273099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59441767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06452033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27/05/2025</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404543163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27/05/2025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63773051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27/05/2025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403150782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375959866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78691521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27/05/2025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2"/>
    </p:custDataLst>
    <p:extLst>
      <p:ext uri="{BB962C8B-B14F-4D97-AF65-F5344CB8AC3E}">
        <p14:creationId xmlns:p14="http://schemas.microsoft.com/office/powerpoint/2010/main" val="283420108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 id="2147484088" r:id="rId24"/>
    <p:sldLayoutId id="2147484089" r:id="rId25"/>
    <p:sldLayoutId id="2147484090" r:id="rId26"/>
    <p:sldLayoutId id="2147484091" r:id="rId27"/>
    <p:sldLayoutId id="2147484092" r:id="rId28"/>
    <p:sldLayoutId id="2147484093" r:id="rId29"/>
    <p:sldLayoutId id="214748409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3"/>
    </p:custDataLst>
    <p:extLst>
      <p:ext uri="{BB962C8B-B14F-4D97-AF65-F5344CB8AC3E}">
        <p14:creationId xmlns:p14="http://schemas.microsoft.com/office/powerpoint/2010/main" val="1008588683"/>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5" r:id="rId30"/>
    <p:sldLayoutId id="2147484126"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AF7F4015-0EDC-490A-AC81-30EE342DEADC}" type="datetimeFigureOut">
              <a:rPr lang="en-GB" smtClean="0"/>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7296CB3-B256-405D-917A-64BFCC0EC282}"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1602006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343867482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107076327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6521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8"/>
    </p:custDataLst>
    <p:extLst>
      <p:ext uri="{BB962C8B-B14F-4D97-AF65-F5344CB8AC3E}">
        <p14:creationId xmlns:p14="http://schemas.microsoft.com/office/powerpoint/2010/main" val="21949401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1" kern="1200" baseline="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Clr>
          <a:schemeClr val="tx2"/>
        </a:buClr>
        <a:buFont typeface="Arial" panose="020B0604020202020204" pitchFamily="34" charset="0"/>
        <a:buNone/>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6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96938219-52E6-4FE4-9B16-851056E09A0C}" type="datetimeFigureOut">
              <a:rPr lang="en-GB" smtClean="0"/>
              <a:t>27/05/2025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43D054FE-7A35-400F-8501-FF18A40A80FC}"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544344209"/>
      </p:ext>
    </p:extLst>
  </p:cSld>
  <p:clrMap bg1="lt1" tx1="dk1" bg2="lt2" tx2="dk2" accent1="accent1" accent2="accent2" accent3="accent3" accent4="accent4" accent5="accent5" accent6="accent6" hlink="hlink" folHlink="folHlink"/>
  <p:sldLayoutIdLst>
    <p:sldLayoutId id="214748380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3204908120"/>
      </p:ext>
    </p:extLst>
  </p:cSld>
  <p:clrMap bg1="lt1" tx1="dk1" bg2="lt2" tx2="dk2" accent1="accent1" accent2="accent2" accent3="accent3" accent4="accent4" accent5="accent5" accent6="accent6" hlink="hlink" folHlink="folHlink"/>
  <p:sldLayoutIdLst>
    <p:sldLayoutId id="214748381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27/05/2025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178413018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A43EB9-ABEA-794F-8FA3-0EB5C00158AD}"/>
              </a:ext>
            </a:extLst>
          </p:cNvPr>
          <p:cNvPicPr>
            <a:picLocks noChangeAspect="1"/>
          </p:cNvPicPr>
          <p:nvPr userDrawn="1"/>
        </p:nvPicPr>
        <p:blipFill>
          <a:blip r:embed="rId4">
            <a:alphaModFix amt="50000"/>
          </a:blip>
          <a:stretch>
            <a:fillRect/>
          </a:stretch>
        </p:blipFill>
        <p:spPr>
          <a:xfrm>
            <a:off x="0" y="34648"/>
            <a:ext cx="12192000" cy="6811838"/>
          </a:xfrm>
          <a:prstGeom prst="rect">
            <a:avLst/>
          </a:prstGeom>
        </p:spPr>
      </p:pic>
      <p:sp>
        <p:nvSpPr>
          <p:cNvPr id="3" name="Text Placeholder 2">
            <a:extLst>
              <a:ext uri="{FF2B5EF4-FFF2-40B4-BE49-F238E27FC236}">
                <a16:creationId xmlns:a16="http://schemas.microsoft.com/office/drawing/2014/main" id="{76F174CA-B74F-694B-A994-EBEDAC84C5B6}"/>
              </a:ext>
            </a:extLst>
          </p:cNvPr>
          <p:cNvSpPr>
            <a:spLocks noGrp="1"/>
          </p:cNvSpPr>
          <p:nvPr userDrawn="1">
            <p:ph type="body" idx="1"/>
          </p:nvPr>
        </p:nvSpPr>
        <p:spPr>
          <a:xfrm>
            <a:off x="619760" y="1628775"/>
            <a:ext cx="10952480" cy="457009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10360525" y="1084314"/>
            <a:ext cx="12060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19916" y="676865"/>
            <a:ext cx="744636" cy="303219"/>
          </a:xfrm>
          <a:prstGeom prst="rect">
            <a:avLst/>
          </a:prstGeom>
        </p:spPr>
      </p:pic>
    </p:spTree>
    <p:extLst>
      <p:ext uri="{BB962C8B-B14F-4D97-AF65-F5344CB8AC3E}">
        <p14:creationId xmlns:p14="http://schemas.microsoft.com/office/powerpoint/2010/main" val="1049366511"/>
      </p:ext>
    </p:extLst>
  </p:cSld>
  <p:clrMap bg1="lt1" tx1="dk1" bg2="lt2" tx2="dk2" accent1="accent1" accent2="accent2" accent3="accent3" accent4="accent4" accent5="accent5" accent6="accent6" hlink="hlink" folHlink="folHlink"/>
  <p:sldLayoutIdLst>
    <p:sldLayoutId id="2147483845" r:id="rId1"/>
    <p:sldLayoutId id="2147483847" r:id="rId2"/>
  </p:sldLayoutIdLst>
  <p:txStyles>
    <p:titleStyle>
      <a:lvl1pPr algn="l" defTabSz="914400" rtl="0" eaLnBrk="1" latinLnBrk="0" hangingPunct="1">
        <a:lnSpc>
          <a:spcPct val="100000"/>
        </a:lnSpc>
        <a:spcBef>
          <a:spcPct val="0"/>
        </a:spcBef>
        <a:buNone/>
        <a:defRPr sz="2800" kern="1200">
          <a:solidFill>
            <a:schemeClr val="tx1"/>
          </a:solidFill>
          <a:latin typeface="Trebuchet MS"/>
          <a:ea typeface="+mj-ea"/>
          <a:cs typeface="Trebuchet MS"/>
        </a:defRPr>
      </a:lvl1pPr>
    </p:titleStyle>
    <p:bodyStyle>
      <a:lvl1pPr marL="0" indent="0" algn="l" defTabSz="914400" rtl="0" eaLnBrk="1" latinLnBrk="0" hangingPunct="1">
        <a:lnSpc>
          <a:spcPct val="100000"/>
        </a:lnSpc>
        <a:spcBef>
          <a:spcPts val="1000"/>
        </a:spcBef>
        <a:buFontTx/>
        <a:buNone/>
        <a:defRPr sz="3600" kern="1200">
          <a:solidFill>
            <a:schemeClr val="tx1"/>
          </a:solidFill>
          <a:latin typeface="Georgia"/>
          <a:ea typeface="+mn-ea"/>
          <a:cs typeface="Georgia"/>
        </a:defRPr>
      </a:lvl1pPr>
      <a:lvl2pPr marL="457200" indent="0" algn="l" defTabSz="914400" rtl="0" eaLnBrk="1" latinLnBrk="0" hangingPunct="1">
        <a:lnSpc>
          <a:spcPct val="100000"/>
        </a:lnSpc>
        <a:spcBef>
          <a:spcPts val="500"/>
        </a:spcBef>
        <a:buFontTx/>
        <a:buNone/>
        <a:defRPr sz="2800" kern="1200">
          <a:solidFill>
            <a:schemeClr val="tx1"/>
          </a:solidFill>
          <a:latin typeface="Georgia"/>
          <a:ea typeface="+mn-ea"/>
          <a:cs typeface="Georgia"/>
        </a:defRPr>
      </a:lvl2pPr>
      <a:lvl3pPr marL="914400" indent="0" algn="l" defTabSz="914400" rtl="0" eaLnBrk="1" latinLnBrk="0" hangingPunct="1">
        <a:lnSpc>
          <a:spcPct val="100000"/>
        </a:lnSpc>
        <a:spcBef>
          <a:spcPts val="500"/>
        </a:spcBef>
        <a:buFontTx/>
        <a:buNone/>
        <a:defRPr sz="2400" kern="1200">
          <a:solidFill>
            <a:schemeClr val="tx1"/>
          </a:solidFill>
          <a:latin typeface="Georgia"/>
          <a:ea typeface="+mn-ea"/>
          <a:cs typeface="Georgia"/>
        </a:defRPr>
      </a:lvl3pPr>
      <a:lvl4pPr marL="1371600" indent="0" algn="l" defTabSz="914400" rtl="0" eaLnBrk="1" latinLnBrk="0" hangingPunct="1">
        <a:lnSpc>
          <a:spcPct val="100000"/>
        </a:lnSpc>
        <a:spcBef>
          <a:spcPts val="500"/>
        </a:spcBef>
        <a:buFontTx/>
        <a:buNone/>
        <a:defRPr sz="1800" kern="1200">
          <a:solidFill>
            <a:schemeClr val="tx1"/>
          </a:solidFill>
          <a:latin typeface="Georgia"/>
          <a:ea typeface="+mn-ea"/>
          <a:cs typeface="Georgia"/>
        </a:defRPr>
      </a:lvl4pPr>
      <a:lvl5pPr marL="1828800" indent="0" algn="l" defTabSz="914400" rtl="0" eaLnBrk="1" latinLnBrk="0" hangingPunct="1">
        <a:lnSpc>
          <a:spcPct val="100000"/>
        </a:lnSpc>
        <a:spcBef>
          <a:spcPts val="500"/>
        </a:spcBef>
        <a:buFontTx/>
        <a:buNone/>
        <a:defRPr sz="1800" kern="1200">
          <a:solidFill>
            <a:schemeClr val="tx1"/>
          </a:solidFill>
          <a:latin typeface="Georgia"/>
          <a:ea typeface="+mn-ea"/>
          <a:cs typeface="Georg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23.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12.xml"/><Relationship Id="rId1" Type="http://schemas.openxmlformats.org/officeDocument/2006/relationships/slideLayout" Target="../slideLayouts/slideLayout204.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40.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41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13.xml"/></Relationships>
</file>

<file path=ppt/slides/_rels/slide6.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21" Type="http://schemas.openxmlformats.org/officeDocument/2006/relationships/image" Target="../media/image32.png"/><Relationship Id="rId34" Type="http://schemas.openxmlformats.org/officeDocument/2006/relationships/image" Target="../media/image4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27.jpeg"/><Relationship Id="rId20" Type="http://schemas.openxmlformats.org/officeDocument/2006/relationships/image" Target="../media/image31.png"/><Relationship Id="rId29" Type="http://schemas.openxmlformats.org/officeDocument/2006/relationships/image" Target="../media/image40.jpeg"/><Relationship Id="rId1" Type="http://schemas.openxmlformats.org/officeDocument/2006/relationships/slideLayout" Target="../slideLayouts/slideLayout413.xml"/><Relationship Id="rId6" Type="http://schemas.openxmlformats.org/officeDocument/2006/relationships/image" Target="../media/image17.jpe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jpeg"/><Relationship Id="rId37" Type="http://schemas.openxmlformats.org/officeDocument/2006/relationships/image" Target="../media/image48.png"/><Relationship Id="rId5" Type="http://schemas.openxmlformats.org/officeDocument/2006/relationships/image" Target="../media/image16.jpe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jpe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8" Type="http://schemas.openxmlformats.org/officeDocument/2006/relationships/image" Target="../media/image19.png"/><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27.xml"/><Relationship Id="rId1" Type="http://schemas.openxmlformats.org/officeDocument/2006/relationships/tags" Target="../tags/tag449.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and person sitting at a table&#10;&#10;AI-generated content may be incorrect.">
            <a:extLst>
              <a:ext uri="{FF2B5EF4-FFF2-40B4-BE49-F238E27FC236}">
                <a16:creationId xmlns:a16="http://schemas.microsoft.com/office/drawing/2014/main" id="{E50B5C22-C01A-F305-A065-65E9B055E4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46A43DB9-047F-4689-9398-411DCF1D3A95}"/>
              </a:ext>
            </a:extLst>
          </p:cNvPr>
          <p:cNvSpPr/>
          <p:nvPr/>
        </p:nvSpPr>
        <p:spPr>
          <a:xfrm>
            <a:off x="0" y="0"/>
            <a:ext cx="10668000" cy="6858000"/>
          </a:xfrm>
          <a:prstGeom prst="rect">
            <a:avLst/>
          </a:prstGeom>
          <a:gradFill flip="none" rotWithShape="1">
            <a:gsLst>
              <a:gs pos="17000">
                <a:schemeClr val="tx1">
                  <a:alpha val="62000"/>
                </a:schemeClr>
              </a:gs>
              <a:gs pos="70000">
                <a:schemeClr val="bg1">
                  <a:alpha val="0"/>
                  <a:lumMod val="0"/>
                </a:schemeClr>
              </a:gs>
            </a:gsLst>
            <a:lin ang="24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141331C-8700-46DA-823C-538E518AB6D0}"/>
              </a:ext>
            </a:extLst>
          </p:cNvPr>
          <p:cNvSpPr>
            <a:spLocks noGrp="1"/>
          </p:cNvSpPr>
          <p:nvPr>
            <p:ph type="ctrTitle"/>
          </p:nvPr>
        </p:nvSpPr>
        <p:spPr>
          <a:xfrm>
            <a:off x="1005860" y="799535"/>
            <a:ext cx="4747668" cy="2411176"/>
          </a:xfrm>
        </p:spPr>
        <p:txBody>
          <a:bodyPr>
            <a:noAutofit/>
          </a:bodyPr>
          <a:lstStyle/>
          <a:p>
            <a:r>
              <a:rPr lang="en-GB" dirty="0"/>
              <a:t>TV for SMEs</a:t>
            </a:r>
          </a:p>
        </p:txBody>
      </p:sp>
      <p:pic>
        <p:nvPicPr>
          <p:cNvPr id="15" name="Picture 14">
            <a:extLst>
              <a:ext uri="{FF2B5EF4-FFF2-40B4-BE49-F238E27FC236}">
                <a16:creationId xmlns:a16="http://schemas.microsoft.com/office/drawing/2014/main" id="{BA0DD1DD-DBEB-4908-9996-7D4EB8C766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F26CD56B-47A2-FD7F-2DA5-94860725C584}"/>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Skipton Building Society – Fortune Teller</a:t>
            </a:r>
          </a:p>
        </p:txBody>
      </p:sp>
    </p:spTree>
    <p:extLst>
      <p:ext uri="{BB962C8B-B14F-4D97-AF65-F5344CB8AC3E}">
        <p14:creationId xmlns:p14="http://schemas.microsoft.com/office/powerpoint/2010/main" val="18632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E9AB5-4548-4EB9-8582-A88D4A069380}"/>
              </a:ext>
            </a:extLst>
          </p:cNvPr>
          <p:cNvSpPr>
            <a:spLocks noGrp="1"/>
          </p:cNvSpPr>
          <p:nvPr>
            <p:ph type="title"/>
          </p:nvPr>
        </p:nvSpPr>
        <p:spPr/>
        <p:txBody>
          <a:bodyPr/>
          <a:lstStyle/>
          <a:p>
            <a:r>
              <a:rPr lang="en-GB" dirty="0">
                <a:solidFill>
                  <a:schemeClr val="accent1"/>
                </a:solidFill>
              </a:rPr>
              <a:t>TV delivers both short-term and sustained sales effects</a:t>
            </a:r>
          </a:p>
        </p:txBody>
      </p:sp>
      <p:sp>
        <p:nvSpPr>
          <p:cNvPr id="4" name="Text Placeholder 3">
            <a:extLst>
              <a:ext uri="{FF2B5EF4-FFF2-40B4-BE49-F238E27FC236}">
                <a16:creationId xmlns:a16="http://schemas.microsoft.com/office/drawing/2014/main" id="{208FF00C-C380-462D-843C-41A6564F3FBD}"/>
              </a:ext>
            </a:extLst>
          </p:cNvPr>
          <p:cNvSpPr>
            <a:spLocks noGrp="1"/>
          </p:cNvSpPr>
          <p:nvPr>
            <p:ph type="body" sz="quarter" idx="13"/>
          </p:nvPr>
        </p:nvSpPr>
        <p:spPr/>
        <p:txBody>
          <a:bodyPr/>
          <a:lstStyle/>
          <a:p>
            <a:pPr marL="285750" indent="-285750">
              <a:spcAft>
                <a:spcPts val="1200"/>
              </a:spcAft>
              <a:buClr>
                <a:schemeClr val="accent1"/>
              </a:buClr>
              <a:buFont typeface="Arial" panose="020B0604020202020204" pitchFamily="34" charset="0"/>
              <a:buChar char="—"/>
            </a:pPr>
            <a:r>
              <a:rPr lang="en-GB" b="1" dirty="0">
                <a:solidFill>
                  <a:schemeClr val="accent1"/>
                </a:solidFill>
              </a:rPr>
              <a:t>The immediate &amp; sustained effects </a:t>
            </a:r>
            <a:r>
              <a:rPr lang="en-GB" dirty="0"/>
              <a:t>of TV can be </a:t>
            </a:r>
            <a:r>
              <a:rPr lang="en-GB" b="1" dirty="0">
                <a:solidFill>
                  <a:schemeClr val="accent1"/>
                </a:solidFill>
              </a:rPr>
              <a:t>isolated &amp; measured.</a:t>
            </a:r>
          </a:p>
          <a:p>
            <a:pPr marL="285750" indent="-285750">
              <a:spcAft>
                <a:spcPts val="1200"/>
              </a:spcAft>
              <a:buClr>
                <a:schemeClr val="accent1"/>
              </a:buClr>
              <a:buFont typeface="Arial" panose="020B0604020202020204" pitchFamily="34" charset="0"/>
              <a:buChar char="—"/>
            </a:pPr>
            <a:r>
              <a:rPr lang="en-GB" b="1" dirty="0">
                <a:solidFill>
                  <a:schemeClr val="accent1"/>
                </a:solidFill>
              </a:rPr>
              <a:t>TV drives revenue both in the short and long term.</a:t>
            </a:r>
          </a:p>
          <a:p>
            <a:pPr>
              <a:spcAft>
                <a:spcPts val="1200"/>
              </a:spcAft>
            </a:pPr>
            <a:endParaRPr lang="en-GB" dirty="0"/>
          </a:p>
        </p:txBody>
      </p:sp>
      <p:sp>
        <p:nvSpPr>
          <p:cNvPr id="5" name="Text Placeholder 4">
            <a:extLst>
              <a:ext uri="{FF2B5EF4-FFF2-40B4-BE49-F238E27FC236}">
                <a16:creationId xmlns:a16="http://schemas.microsoft.com/office/drawing/2014/main" id="{4679A415-E055-462E-8A6D-AC181F9EA48B}"/>
              </a:ext>
            </a:extLst>
          </p:cNvPr>
          <p:cNvSpPr>
            <a:spLocks noGrp="1"/>
          </p:cNvSpPr>
          <p:nvPr>
            <p:ph type="body" sz="quarter" idx="16"/>
          </p:nvPr>
        </p:nvSpPr>
        <p:spPr>
          <a:xfrm>
            <a:off x="377758" y="5365115"/>
            <a:ext cx="5338149" cy="404176"/>
          </a:xfrm>
        </p:spPr>
        <p:txBody>
          <a:bodyPr/>
          <a:lstStyle/>
          <a:p>
            <a:r>
              <a:rPr lang="en-GB" dirty="0"/>
              <a:t>Source: ‘Supercharge: TV for small businesses’, May 2019, Data2Decisions/Work/Thinkbox. Data2Decisions database of smaller brands. All categories.</a:t>
            </a:r>
          </a:p>
          <a:p>
            <a:endParaRPr lang="en-GB" dirty="0"/>
          </a:p>
        </p:txBody>
      </p:sp>
      <p:graphicFrame>
        <p:nvGraphicFramePr>
          <p:cNvPr id="6" name="Content Placeholder 5">
            <a:extLst>
              <a:ext uri="{FF2B5EF4-FFF2-40B4-BE49-F238E27FC236}">
                <a16:creationId xmlns:a16="http://schemas.microsoft.com/office/drawing/2014/main" id="{E43D693F-C65A-4F53-9439-E9044F6FA116}"/>
              </a:ext>
            </a:extLst>
          </p:cNvPr>
          <p:cNvGraphicFramePr>
            <a:graphicFrameLocks noGrp="1"/>
          </p:cNvGraphicFramePr>
          <p:nvPr>
            <p:ph sz="quarter" idx="15"/>
          </p:nvPr>
        </p:nvGraphicFramePr>
        <p:xfrm>
          <a:off x="6272213" y="360363"/>
          <a:ext cx="5594350" cy="5197475"/>
        </p:xfrm>
        <a:graphic>
          <a:graphicData uri="http://schemas.openxmlformats.org/drawingml/2006/chart">
            <c:chart xmlns:c="http://schemas.openxmlformats.org/drawingml/2006/chart" xmlns:r="http://schemas.openxmlformats.org/officeDocument/2006/relationships" r:id="rId3"/>
          </a:graphicData>
        </a:graphic>
      </p:graphicFrame>
      <p:sp>
        <p:nvSpPr>
          <p:cNvPr id="7" name="Arrow: Right 6">
            <a:extLst>
              <a:ext uri="{FF2B5EF4-FFF2-40B4-BE49-F238E27FC236}">
                <a16:creationId xmlns:a16="http://schemas.microsoft.com/office/drawing/2014/main" id="{F59C8491-405D-439B-8EDC-239D6B00E030}"/>
              </a:ext>
            </a:extLst>
          </p:cNvPr>
          <p:cNvSpPr/>
          <p:nvPr/>
        </p:nvSpPr>
        <p:spPr>
          <a:xfrm>
            <a:off x="7151914" y="5265738"/>
            <a:ext cx="4158343" cy="404177"/>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Brand size</a:t>
            </a:r>
          </a:p>
        </p:txBody>
      </p:sp>
    </p:spTree>
    <p:extLst>
      <p:ext uri="{BB962C8B-B14F-4D97-AF65-F5344CB8AC3E}">
        <p14:creationId xmlns:p14="http://schemas.microsoft.com/office/powerpoint/2010/main" val="332264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TV advertising is a class apart in the video world</a:t>
            </a:r>
          </a:p>
        </p:txBody>
      </p:sp>
      <p:pic>
        <p:nvPicPr>
          <p:cNvPr id="2050" name="Picture 2" descr="C:\Users\VISHA~1.NAU\AppData\Local\Temp\noun_818323_cc.png"/>
          <p:cNvPicPr>
            <a:picLocks noChangeAspect="1" noChangeArrowheads="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1189407"/>
            <a:ext cx="771069" cy="7038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C:\Users\visha.naul\Downloads\noun_761151_cc.png"/>
          <p:cNvPicPr>
            <a:picLocks noChangeAspect="1" noChangeArrowheads="1"/>
          </p:cNvPicPr>
          <p:nvPr/>
        </p:nvPicPr>
        <p:blipFill rotWithShape="1">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3491731"/>
            <a:ext cx="801110" cy="6298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5" name="Picture 7" descr="C:\Users\visha.naul\Downloads\noun_796790_cc.png"/>
          <p:cNvPicPr>
            <a:picLocks noChangeAspect="1" noChangeArrowheads="1"/>
          </p:cNvPicPr>
          <p:nvPr/>
        </p:nvPicPr>
        <p:blipFill rotWithShape="1">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2365381"/>
            <a:ext cx="730075" cy="654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7" name="Picture 9" descr="C:\Users\visha.naul\Downloads\noun_731171_cc.png"/>
          <p:cNvPicPr>
            <a:picLocks noChangeAspect="1" noChangeArrowheads="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4593713"/>
            <a:ext cx="800166" cy="6064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8" name="Picture 10" descr="C:\Users\visha.naul\Downloads\noun_267696_cc.png"/>
          <p:cNvPicPr>
            <a:picLocks noChangeAspect="1" noChangeArrowheads="1"/>
          </p:cNvPicPr>
          <p:nvPr/>
        </p:nvPicPr>
        <p:blipFill rotWithShape="1">
          <a:blip r:embed="rId7"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58954" y="1245526"/>
            <a:ext cx="677665" cy="647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9" name="Picture 11" descr="C:\Users\visha.naul\Downloads\noun_28973.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316982" y="3418380"/>
            <a:ext cx="703184" cy="7031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2488499" y="1400103"/>
            <a:ext cx="2416046" cy="369332"/>
          </a:xfrm>
          <a:prstGeom prst="rect">
            <a:avLst/>
          </a:prstGeom>
        </p:spPr>
        <p:txBody>
          <a:bodyPr wrap="none">
            <a:spAutoFit/>
          </a:bodyPr>
          <a:lstStyle/>
          <a:p>
            <a:r>
              <a:rPr lang="en-GB" dirty="0"/>
              <a:t>High completion rates</a:t>
            </a:r>
          </a:p>
        </p:txBody>
      </p:sp>
      <p:sp>
        <p:nvSpPr>
          <p:cNvPr id="31" name="Rectangle 30"/>
          <p:cNvSpPr/>
          <p:nvPr/>
        </p:nvSpPr>
        <p:spPr>
          <a:xfrm>
            <a:off x="2488499" y="2512294"/>
            <a:ext cx="1351652" cy="369332"/>
          </a:xfrm>
          <a:prstGeom prst="rect">
            <a:avLst/>
          </a:prstGeom>
        </p:spPr>
        <p:txBody>
          <a:bodyPr wrap="none">
            <a:spAutoFit/>
          </a:bodyPr>
          <a:lstStyle/>
          <a:p>
            <a:r>
              <a:rPr lang="en-GB" dirty="0"/>
              <a:t>Full Screen</a:t>
            </a:r>
          </a:p>
        </p:txBody>
      </p:sp>
      <p:sp>
        <p:nvSpPr>
          <p:cNvPr id="32" name="Rectangle 31"/>
          <p:cNvSpPr/>
          <p:nvPr/>
        </p:nvSpPr>
        <p:spPr>
          <a:xfrm>
            <a:off x="2488499" y="3624485"/>
            <a:ext cx="1172116" cy="369332"/>
          </a:xfrm>
          <a:prstGeom prst="rect">
            <a:avLst/>
          </a:prstGeom>
        </p:spPr>
        <p:txBody>
          <a:bodyPr wrap="none">
            <a:spAutoFit/>
          </a:bodyPr>
          <a:lstStyle/>
          <a:p>
            <a:r>
              <a:rPr lang="en-GB" dirty="0"/>
              <a:t>Sound on</a:t>
            </a:r>
          </a:p>
        </p:txBody>
      </p:sp>
      <p:sp>
        <p:nvSpPr>
          <p:cNvPr id="33" name="Rectangle 32"/>
          <p:cNvSpPr/>
          <p:nvPr/>
        </p:nvSpPr>
        <p:spPr>
          <a:xfrm>
            <a:off x="7380708" y="4598176"/>
            <a:ext cx="4245236" cy="646331"/>
          </a:xfrm>
          <a:prstGeom prst="rect">
            <a:avLst/>
          </a:prstGeom>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lang="en-GB" sz="1800" dirty="0">
                <a:solidFill>
                  <a:schemeClr val="tx1"/>
                </a:solidFill>
              </a:rPr>
              <a:t>Professionally produced and curated content</a:t>
            </a:r>
            <a:endParaRPr lang="en-GB" sz="1800" dirty="0"/>
          </a:p>
        </p:txBody>
      </p:sp>
      <p:sp>
        <p:nvSpPr>
          <p:cNvPr id="34" name="Rectangle 33"/>
          <p:cNvSpPr/>
          <p:nvPr/>
        </p:nvSpPr>
        <p:spPr>
          <a:xfrm>
            <a:off x="7380708" y="3618394"/>
            <a:ext cx="1762021" cy="369332"/>
          </a:xfrm>
          <a:prstGeom prst="rect">
            <a:avLst/>
          </a:prstGeom>
        </p:spPr>
        <p:txBody>
          <a:bodyPr wrap="none">
            <a:spAutoFit/>
          </a:bodyPr>
          <a:lstStyle/>
          <a:p>
            <a:r>
              <a:rPr lang="en-GB" dirty="0"/>
              <a:t>Shared viewing</a:t>
            </a:r>
          </a:p>
        </p:txBody>
      </p:sp>
      <p:sp>
        <p:nvSpPr>
          <p:cNvPr id="35" name="Rectangle 34"/>
          <p:cNvSpPr/>
          <p:nvPr/>
        </p:nvSpPr>
        <p:spPr>
          <a:xfrm>
            <a:off x="7380708" y="1431117"/>
            <a:ext cx="2390398" cy="369332"/>
          </a:xfrm>
          <a:prstGeom prst="rect">
            <a:avLst/>
          </a:prstGeom>
        </p:spPr>
        <p:txBody>
          <a:bodyPr wrap="none">
            <a:spAutoFit/>
          </a:bodyPr>
          <a:lstStyle/>
          <a:p>
            <a:r>
              <a:rPr lang="en-GB" dirty="0"/>
              <a:t>Robust measurement</a:t>
            </a:r>
          </a:p>
        </p:txBody>
      </p:sp>
      <p:sp>
        <p:nvSpPr>
          <p:cNvPr id="38" name="Rectangle 37"/>
          <p:cNvSpPr/>
          <p:nvPr/>
        </p:nvSpPr>
        <p:spPr>
          <a:xfrm>
            <a:off x="2465226" y="4736676"/>
            <a:ext cx="2193870" cy="369332"/>
          </a:xfrm>
          <a:prstGeom prst="rect">
            <a:avLst/>
          </a:prstGeom>
        </p:spPr>
        <p:txBody>
          <a:bodyPr wrap="none">
            <a:spAutoFit/>
          </a:bodyPr>
          <a:lstStyle/>
          <a:p>
            <a:r>
              <a:rPr lang="en-GB" dirty="0"/>
              <a:t>Viewed by humans </a:t>
            </a:r>
          </a:p>
        </p:txBody>
      </p:sp>
      <p:pic>
        <p:nvPicPr>
          <p:cNvPr id="4" name="Graphic 3" descr="Thumbs Up Sign">
            <a:extLst>
              <a:ext uri="{FF2B5EF4-FFF2-40B4-BE49-F238E27FC236}">
                <a16:creationId xmlns:a16="http://schemas.microsoft.com/office/drawing/2014/main" id="{2FB4495E-A8EF-4F6F-8C22-33343B1E5C8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20498" y="2137354"/>
            <a:ext cx="728881" cy="728881"/>
          </a:xfrm>
          <a:prstGeom prst="rect">
            <a:avLst/>
          </a:prstGeom>
        </p:spPr>
      </p:pic>
      <p:sp>
        <p:nvSpPr>
          <p:cNvPr id="19" name="Rectangle 18">
            <a:extLst>
              <a:ext uri="{FF2B5EF4-FFF2-40B4-BE49-F238E27FC236}">
                <a16:creationId xmlns:a16="http://schemas.microsoft.com/office/drawing/2014/main" id="{8EDD841F-E17D-4B1B-96D0-2964F6E4F4A5}"/>
              </a:ext>
            </a:extLst>
          </p:cNvPr>
          <p:cNvSpPr/>
          <p:nvPr/>
        </p:nvSpPr>
        <p:spPr>
          <a:xfrm>
            <a:off x="7380708" y="2397758"/>
            <a:ext cx="4006225" cy="369332"/>
          </a:xfrm>
          <a:prstGeom prst="rect">
            <a:avLst/>
          </a:prstGeom>
        </p:spPr>
        <p:txBody>
          <a:bodyPr wrap="none">
            <a:spAutoFit/>
          </a:bodyPr>
          <a:lstStyle/>
          <a:p>
            <a:r>
              <a:rPr lang="en-GB" dirty="0"/>
              <a:t>Brand safe content &amp; pre-cleared ads</a:t>
            </a:r>
          </a:p>
        </p:txBody>
      </p:sp>
      <p:pic>
        <p:nvPicPr>
          <p:cNvPr id="6" name="Graphic 5" descr="Wreath">
            <a:extLst>
              <a:ext uri="{FF2B5EF4-FFF2-40B4-BE49-F238E27FC236}">
                <a16:creationId xmlns:a16="http://schemas.microsoft.com/office/drawing/2014/main" id="{77CCDAD1-4B6B-4FF9-90B9-A662D019AC0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16982" y="4484185"/>
            <a:ext cx="825472" cy="825472"/>
          </a:xfrm>
          <a:prstGeom prst="rect">
            <a:avLst/>
          </a:prstGeom>
        </p:spPr>
      </p:pic>
      <p:sp>
        <p:nvSpPr>
          <p:cNvPr id="5" name="Text Placeholder 4">
            <a:extLst>
              <a:ext uri="{FF2B5EF4-FFF2-40B4-BE49-F238E27FC236}">
                <a16:creationId xmlns:a16="http://schemas.microsoft.com/office/drawing/2014/main" id="{2BA62CEE-2D97-A0B8-813D-7F52BA807781}"/>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60905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6" y="359944"/>
            <a:ext cx="5376181" cy="1021181"/>
          </a:xfrm>
        </p:spPr>
        <p:txBody>
          <a:bodyPr>
            <a:normAutofit/>
          </a:bodyPr>
          <a:lstStyle/>
          <a:p>
            <a:r>
              <a:rPr lang="en-GB" dirty="0">
                <a:solidFill>
                  <a:schemeClr val="accent6"/>
                </a:solidFill>
              </a:rPr>
              <a:t>Brand of all sizes benefit from TV’s ‘signalling’ power</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a:xfrm>
            <a:off x="6613304" y="1751749"/>
            <a:ext cx="4589353" cy="3354501"/>
          </a:xfrm>
        </p:spPr>
        <p:txBody>
          <a:bodyPr/>
          <a:lstStyle/>
          <a:p>
            <a:pPr marL="285750" indent="-285750">
              <a:buClr>
                <a:schemeClr val="accent2"/>
              </a:buClr>
              <a:buFont typeface="Arial" panose="020B0604020202020204" pitchFamily="34" charset="0"/>
              <a:buChar char="—"/>
            </a:pPr>
            <a:r>
              <a:rPr lang="en-GB" dirty="0">
                <a:solidFill>
                  <a:schemeClr val="bg2">
                    <a:lumMod val="75000"/>
                  </a:schemeClr>
                </a:solidFill>
              </a:rPr>
              <a:t>TV can work across a </a:t>
            </a:r>
            <a:r>
              <a:rPr lang="en-GB" b="1" dirty="0">
                <a:solidFill>
                  <a:schemeClr val="accent2"/>
                </a:solidFill>
              </a:rPr>
              <a:t>range of budgets</a:t>
            </a:r>
          </a:p>
          <a:p>
            <a:pPr marL="285750" indent="-285750">
              <a:buClr>
                <a:schemeClr val="accent2"/>
              </a:buClr>
              <a:buFont typeface="Arial" panose="020B0604020202020204" pitchFamily="34" charset="0"/>
              <a:buChar char="—"/>
            </a:pPr>
            <a:r>
              <a:rPr lang="en-GB" dirty="0">
                <a:solidFill>
                  <a:schemeClr val="bg2">
                    <a:lumMod val="75000"/>
                  </a:schemeClr>
                </a:solidFill>
              </a:rPr>
              <a:t>Effects of </a:t>
            </a:r>
            <a:r>
              <a:rPr lang="en-GB" b="1" dirty="0">
                <a:solidFill>
                  <a:schemeClr val="accent2"/>
                </a:solidFill>
              </a:rPr>
              <a:t>digital</a:t>
            </a:r>
            <a:r>
              <a:rPr lang="en-GB" dirty="0">
                <a:solidFill>
                  <a:schemeClr val="bg2">
                    <a:lumMod val="75000"/>
                  </a:schemeClr>
                </a:solidFill>
              </a:rPr>
              <a:t> should be </a:t>
            </a:r>
            <a:r>
              <a:rPr lang="en-GB" b="1" dirty="0">
                <a:solidFill>
                  <a:schemeClr val="accent2"/>
                </a:solidFill>
              </a:rPr>
              <a:t>maximised </a:t>
            </a:r>
            <a:r>
              <a:rPr lang="en-GB" dirty="0">
                <a:solidFill>
                  <a:schemeClr val="bg2">
                    <a:lumMod val="75000"/>
                  </a:schemeClr>
                </a:solidFill>
              </a:rPr>
              <a:t>at </a:t>
            </a:r>
            <a:r>
              <a:rPr lang="en-GB" b="1" dirty="0">
                <a:solidFill>
                  <a:schemeClr val="accent2"/>
                </a:solidFill>
              </a:rPr>
              <a:t>low levels of spend</a:t>
            </a:r>
          </a:p>
          <a:p>
            <a:pPr marL="285750" indent="-285750">
              <a:buClr>
                <a:schemeClr val="accent2"/>
              </a:buClr>
              <a:buFont typeface="Arial" panose="020B0604020202020204" pitchFamily="34" charset="0"/>
              <a:buChar char="—"/>
            </a:pPr>
            <a:r>
              <a:rPr lang="en-GB" dirty="0">
                <a:solidFill>
                  <a:schemeClr val="bg2">
                    <a:lumMod val="75000"/>
                  </a:schemeClr>
                </a:solidFill>
              </a:rPr>
              <a:t>Move into other media to </a:t>
            </a:r>
            <a:r>
              <a:rPr lang="en-GB" b="1" dirty="0">
                <a:solidFill>
                  <a:schemeClr val="accent2"/>
                </a:solidFill>
              </a:rPr>
              <a:t>avoid diminishing returns</a:t>
            </a:r>
          </a:p>
        </p:txBody>
      </p:sp>
      <p:pic>
        <p:nvPicPr>
          <p:cNvPr id="7" name="Picture Placeholder 6">
            <a:extLst>
              <a:ext uri="{FF2B5EF4-FFF2-40B4-BE49-F238E27FC236}">
                <a16:creationId xmlns:a16="http://schemas.microsoft.com/office/drawing/2014/main" id="{4A0BDCD5-DD1C-4C5F-B696-6BB6C1F82978}"/>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a:xfrm>
            <a:off x="6008688" y="0"/>
            <a:ext cx="6183312" cy="5948363"/>
          </a:xfrm>
          <a:prstGeom prst="rect">
            <a:avLst/>
          </a:prstGeom>
        </p:spPr>
      </p:pic>
      <p:sp>
        <p:nvSpPr>
          <p:cNvPr id="12" name="Text Placeholder 2">
            <a:extLst>
              <a:ext uri="{FF2B5EF4-FFF2-40B4-BE49-F238E27FC236}">
                <a16:creationId xmlns:a16="http://schemas.microsoft.com/office/drawing/2014/main" id="{52AAE4CF-FFB6-418D-878B-03ADDB19F628}"/>
              </a:ext>
            </a:extLst>
          </p:cNvPr>
          <p:cNvSpPr txBox="1">
            <a:spLocks/>
          </p:cNvSpPr>
          <p:nvPr/>
        </p:nvSpPr>
        <p:spPr>
          <a:xfrm>
            <a:off x="429992" y="1964913"/>
            <a:ext cx="4589353" cy="33545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Advertising is as important </a:t>
            </a:r>
            <a:r>
              <a:rPr kumimoji="0" lang="en-GB" sz="1600" b="0" i="0" u="none" strike="noStrike" kern="1200" cap="none" spc="0" normalizeH="0" baseline="0" noProof="0" dirty="0">
                <a:ln>
                  <a:noFill/>
                </a:ln>
                <a:solidFill>
                  <a:srgbClr val="808080"/>
                </a:solidFill>
                <a:effectLst/>
                <a:uLnTx/>
                <a:uFillTx/>
                <a:latin typeface="Arial"/>
                <a:ea typeface="+mn-ea"/>
                <a:cs typeface="+mn-cs"/>
              </a:rPr>
              <a:t>as the message itself at driving important signals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808080"/>
                </a:solidFill>
                <a:effectLst/>
                <a:uLnTx/>
                <a:uFillTx/>
                <a:latin typeface="Arial"/>
                <a:ea typeface="+mn-ea"/>
                <a:cs typeface="+mn-cs"/>
              </a:rPr>
              <a:t>TV conveys,</a:t>
            </a:r>
            <a:r>
              <a:rPr kumimoji="0" lang="en-GB" sz="1600" b="1" i="0" u="none" strike="noStrike" kern="1200" cap="none" spc="0" normalizeH="0" baseline="0" noProof="0" dirty="0">
                <a:ln>
                  <a:noFill/>
                </a:ln>
                <a:solidFill>
                  <a:srgbClr val="372D87"/>
                </a:solidFill>
                <a:effectLst/>
                <a:uLnTx/>
                <a:uFillTx/>
                <a:latin typeface="Arial"/>
                <a:ea typeface="+mn-ea"/>
                <a:cs typeface="+mn-cs"/>
              </a:rPr>
              <a:t>‘fitness</a:t>
            </a:r>
            <a:r>
              <a:rPr kumimoji="0" lang="en-GB" sz="1600" b="0" i="0" u="none" strike="noStrike" kern="1200" cap="none" spc="0" normalizeH="0" baseline="0" noProof="0" dirty="0">
                <a:ln>
                  <a:noFill/>
                </a:ln>
                <a:solidFill>
                  <a:srgbClr val="372D87"/>
                </a:solidFill>
                <a:effectLst/>
                <a:uLnTx/>
                <a:uFillTx/>
                <a:latin typeface="Arial"/>
                <a:ea typeface="+mn-ea"/>
                <a:cs typeface="+mn-cs"/>
              </a:rPr>
              <a:t>’</a:t>
            </a:r>
            <a:r>
              <a:rPr kumimoji="0" lang="en-GB" sz="1600" b="1" i="0" u="none" strike="noStrike" kern="1200" cap="none" spc="0" normalizeH="0" baseline="0" noProof="0" dirty="0">
                <a:ln>
                  <a:noFill/>
                </a:ln>
                <a:solidFill>
                  <a:srgbClr val="808080"/>
                </a:solidFill>
                <a:effectLst/>
                <a:uLnTx/>
                <a:uFillTx/>
                <a:latin typeface="Arial"/>
                <a:ea typeface="+mn-ea"/>
                <a:cs typeface="+mn-cs"/>
              </a:rPr>
              <a:t> </a:t>
            </a:r>
            <a:r>
              <a:rPr kumimoji="0" lang="en-GB" sz="1600" b="0" i="0" u="none" strike="noStrike" kern="1200" cap="none" spc="0" normalizeH="0" baseline="0" noProof="0" dirty="0">
                <a:ln>
                  <a:noFill/>
                </a:ln>
                <a:solidFill>
                  <a:srgbClr val="808080"/>
                </a:solidFill>
                <a:effectLst/>
                <a:uLnTx/>
                <a:uFillTx/>
                <a:latin typeface="Arial"/>
                <a:ea typeface="+mn-ea"/>
                <a:cs typeface="+mn-cs"/>
              </a:rPr>
              <a:t>and </a:t>
            </a:r>
            <a:r>
              <a:rPr kumimoji="0" lang="en-GB" sz="1600" b="1" i="0" u="none" strike="noStrike" kern="1200" cap="none" spc="0" normalizeH="0" baseline="0" noProof="0" dirty="0">
                <a:ln>
                  <a:noFill/>
                </a:ln>
                <a:solidFill>
                  <a:srgbClr val="372D87"/>
                </a:solidFill>
                <a:effectLst/>
                <a:uLnTx/>
                <a:uFillTx/>
                <a:latin typeface="Arial"/>
                <a:ea typeface="+mn-ea"/>
                <a:cs typeface="+mn-cs"/>
              </a:rPr>
              <a:t>‘social’ </a:t>
            </a:r>
            <a:r>
              <a:rPr kumimoji="0" lang="en-GB" sz="1600" b="0" i="0" u="none" strike="noStrike" kern="1200" cap="none" spc="0" normalizeH="0" baseline="0" noProof="0" dirty="0">
                <a:ln>
                  <a:noFill/>
                </a:ln>
                <a:solidFill>
                  <a:srgbClr val="808080"/>
                </a:solidFill>
                <a:effectLst/>
                <a:uLnTx/>
                <a:uFillTx/>
                <a:latin typeface="Arial"/>
                <a:ea typeface="+mn-ea"/>
                <a:cs typeface="+mn-cs"/>
              </a:rPr>
              <a:t>signals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808080"/>
                </a:solidFill>
                <a:effectLst/>
                <a:uLnTx/>
                <a:uFillTx/>
                <a:latin typeface="Arial"/>
                <a:ea typeface="+mn-ea"/>
                <a:cs typeface="+mn-cs"/>
              </a:rPr>
              <a:t>Shows</a:t>
            </a:r>
            <a:r>
              <a:rPr kumimoji="0" lang="en-GB" sz="1600" b="0" i="0" u="none" strike="noStrike" kern="1200" cap="none" spc="0" normalizeH="0" baseline="0" noProof="0" dirty="0">
                <a:ln>
                  <a:noFill/>
                </a:ln>
                <a:solidFill>
                  <a:srgbClr val="372D87"/>
                </a:solidFill>
                <a:effectLst/>
                <a:uLnTx/>
                <a:uFillTx/>
                <a:latin typeface="Arial"/>
                <a:ea typeface="+mn-ea"/>
                <a:cs typeface="+mn-cs"/>
              </a:rPr>
              <a:t> </a:t>
            </a:r>
            <a:r>
              <a:rPr kumimoji="0" lang="en-GB" sz="1600" b="1" i="0" u="none" strike="noStrike" kern="1200" cap="none" spc="0" normalizeH="0" baseline="0" noProof="0" dirty="0">
                <a:ln>
                  <a:noFill/>
                </a:ln>
                <a:solidFill>
                  <a:srgbClr val="372D87"/>
                </a:solidFill>
                <a:effectLst/>
                <a:uLnTx/>
                <a:uFillTx/>
                <a:latin typeface="Arial"/>
                <a:ea typeface="+mn-ea"/>
                <a:cs typeface="+mn-cs"/>
              </a:rPr>
              <a:t>confidence</a:t>
            </a:r>
            <a:r>
              <a:rPr kumimoji="0" lang="en-GB" sz="1600" b="0" i="0" u="none" strike="noStrike" kern="1200" cap="none" spc="0" normalizeH="0" baseline="0" noProof="0" dirty="0">
                <a:ln>
                  <a:noFill/>
                </a:ln>
                <a:solidFill>
                  <a:srgbClr val="372D87"/>
                </a:solidFill>
                <a:effectLst/>
                <a:uLnTx/>
                <a:uFillTx/>
                <a:latin typeface="Arial"/>
                <a:ea typeface="+mn-ea"/>
                <a:cs typeface="+mn-cs"/>
              </a:rPr>
              <a:t> </a:t>
            </a:r>
            <a:r>
              <a:rPr kumimoji="0" lang="en-GB" sz="1600" b="0" i="0" u="none" strike="noStrike" kern="1200" cap="none" spc="0" normalizeH="0" baseline="0" noProof="0" dirty="0">
                <a:ln>
                  <a:noFill/>
                </a:ln>
                <a:solidFill>
                  <a:srgbClr val="808080"/>
                </a:solidFill>
                <a:effectLst/>
                <a:uLnTx/>
                <a:uFillTx/>
                <a:latin typeface="Arial"/>
                <a:ea typeface="+mn-ea"/>
                <a:cs typeface="+mn-cs"/>
              </a:rPr>
              <a:t>in brand &amp; product</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lang="en-GB" dirty="0">
                <a:solidFill>
                  <a:srgbClr val="808080"/>
                </a:solidFill>
                <a:latin typeface="Arial"/>
              </a:rPr>
              <a:t>As seen on TV suggest implies stature and trust</a:t>
            </a:r>
            <a:endParaRPr kumimoji="0" lang="en-GB" sz="1600" b="0" i="0" u="none" strike="noStrike" kern="1200" cap="none" spc="0" normalizeH="0" baseline="0" noProof="0" dirty="0">
              <a:ln>
                <a:noFill/>
              </a:ln>
              <a:solidFill>
                <a:srgbClr val="808080"/>
              </a:solidFill>
              <a:effectLst/>
              <a:uLnTx/>
              <a:uFillTx/>
              <a:latin typeface="Arial"/>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B7305"/>
              </a:buClr>
              <a:buSzTx/>
              <a:buFont typeface="Arial" panose="020B0604020202020204" pitchFamily="34" charset="0"/>
              <a:buChar char="—"/>
              <a:tabLst/>
              <a:defRPr/>
            </a:pPr>
            <a:endParaRPr kumimoji="0" lang="en-GB" sz="1600" b="1" i="0" u="none" strike="noStrike" kern="1200" cap="none" spc="0" normalizeH="0" baseline="0" noProof="0" dirty="0">
              <a:ln>
                <a:noFill/>
              </a:ln>
              <a:solidFill>
                <a:srgbClr val="EB7305"/>
              </a:solidFill>
              <a:effectLst/>
              <a:uLnTx/>
              <a:uFillTx/>
              <a:latin typeface="Arial"/>
              <a:ea typeface="+mn-ea"/>
              <a:cs typeface="+mn-cs"/>
            </a:endParaRPr>
          </a:p>
        </p:txBody>
      </p:sp>
      <p:pic>
        <p:nvPicPr>
          <p:cNvPr id="2052" name="Picture 4" descr="Image result for as seen on tv">
            <a:extLst>
              <a:ext uri="{FF2B5EF4-FFF2-40B4-BE49-F238E27FC236}">
                <a16:creationId xmlns:a16="http://schemas.microsoft.com/office/drawing/2014/main" id="{58F59BBB-D143-47C2-A939-91369032504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83814" y="4260437"/>
            <a:ext cx="1681707" cy="117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EBE61-21C0-4D2C-B5AA-49299D191115}"/>
              </a:ext>
            </a:extLst>
          </p:cNvPr>
          <p:cNvSpPr>
            <a:spLocks noGrp="1"/>
          </p:cNvSpPr>
          <p:nvPr>
            <p:ph type="title"/>
          </p:nvPr>
        </p:nvSpPr>
        <p:spPr/>
        <p:txBody>
          <a:bodyPr/>
          <a:lstStyle/>
          <a:p>
            <a:r>
              <a:rPr lang="en-GB" dirty="0"/>
              <a:t>TV drives the strongest signals overall</a:t>
            </a:r>
          </a:p>
        </p:txBody>
      </p:sp>
      <p:sp>
        <p:nvSpPr>
          <p:cNvPr id="7" name="Text Placeholder 6">
            <a:extLst>
              <a:ext uri="{FF2B5EF4-FFF2-40B4-BE49-F238E27FC236}">
                <a16:creationId xmlns:a16="http://schemas.microsoft.com/office/drawing/2014/main" id="{CC559683-C8FB-4760-A9FB-76209C45651A}"/>
              </a:ext>
            </a:extLst>
          </p:cNvPr>
          <p:cNvSpPr>
            <a:spLocks noGrp="1"/>
          </p:cNvSpPr>
          <p:nvPr>
            <p:ph type="body" sz="quarter" idx="15"/>
          </p:nvPr>
        </p:nvSpPr>
        <p:spPr/>
        <p:txBody>
          <a:bodyPr/>
          <a:lstStyle/>
          <a:p>
            <a:r>
              <a:rPr lang="en-GB" dirty="0"/>
              <a:t>Source: Signalling Success, 2020, house51/Thinkbox. Base: all adults (3,654)</a:t>
            </a:r>
          </a:p>
        </p:txBody>
      </p:sp>
      <p:graphicFrame>
        <p:nvGraphicFramePr>
          <p:cNvPr id="5" name="Table 4">
            <a:extLst>
              <a:ext uri="{FF2B5EF4-FFF2-40B4-BE49-F238E27FC236}">
                <a16:creationId xmlns:a16="http://schemas.microsoft.com/office/drawing/2014/main" id="{7DAA2C1B-8FFC-4789-A5AC-87E7B828F25E}"/>
              </a:ext>
            </a:extLst>
          </p:cNvPr>
          <p:cNvGraphicFramePr>
            <a:graphicFrameLocks noGrp="1"/>
          </p:cNvGraphicFramePr>
          <p:nvPr/>
        </p:nvGraphicFramePr>
        <p:xfrm>
          <a:off x="698498" y="1847393"/>
          <a:ext cx="10693403" cy="2817495"/>
        </p:xfrm>
        <a:graphic>
          <a:graphicData uri="http://schemas.openxmlformats.org/drawingml/2006/table">
            <a:tbl>
              <a:tblPr/>
              <a:tblGrid>
                <a:gridCol w="2071846">
                  <a:extLst>
                    <a:ext uri="{9D8B030D-6E8A-4147-A177-3AD203B41FA5}">
                      <a16:colId xmlns:a16="http://schemas.microsoft.com/office/drawing/2014/main" val="1327992228"/>
                    </a:ext>
                  </a:extLst>
                </a:gridCol>
                <a:gridCol w="1231651">
                  <a:extLst>
                    <a:ext uri="{9D8B030D-6E8A-4147-A177-3AD203B41FA5}">
                      <a16:colId xmlns:a16="http://schemas.microsoft.com/office/drawing/2014/main" val="1786410514"/>
                    </a:ext>
                  </a:extLst>
                </a:gridCol>
                <a:gridCol w="1231651">
                  <a:extLst>
                    <a:ext uri="{9D8B030D-6E8A-4147-A177-3AD203B41FA5}">
                      <a16:colId xmlns:a16="http://schemas.microsoft.com/office/drawing/2014/main" val="2651372250"/>
                    </a:ext>
                  </a:extLst>
                </a:gridCol>
                <a:gridCol w="1231651">
                  <a:extLst>
                    <a:ext uri="{9D8B030D-6E8A-4147-A177-3AD203B41FA5}">
                      <a16:colId xmlns:a16="http://schemas.microsoft.com/office/drawing/2014/main" val="2938370260"/>
                    </a:ext>
                  </a:extLst>
                </a:gridCol>
                <a:gridCol w="1231651">
                  <a:extLst>
                    <a:ext uri="{9D8B030D-6E8A-4147-A177-3AD203B41FA5}">
                      <a16:colId xmlns:a16="http://schemas.microsoft.com/office/drawing/2014/main" val="4167378277"/>
                    </a:ext>
                  </a:extLst>
                </a:gridCol>
                <a:gridCol w="1231651">
                  <a:extLst>
                    <a:ext uri="{9D8B030D-6E8A-4147-A177-3AD203B41FA5}">
                      <a16:colId xmlns:a16="http://schemas.microsoft.com/office/drawing/2014/main" val="2340168452"/>
                    </a:ext>
                  </a:extLst>
                </a:gridCol>
                <a:gridCol w="1231651">
                  <a:extLst>
                    <a:ext uri="{9D8B030D-6E8A-4147-A177-3AD203B41FA5}">
                      <a16:colId xmlns:a16="http://schemas.microsoft.com/office/drawing/2014/main" val="2291056710"/>
                    </a:ext>
                  </a:extLst>
                </a:gridCol>
                <a:gridCol w="1231651">
                  <a:extLst>
                    <a:ext uri="{9D8B030D-6E8A-4147-A177-3AD203B41FA5}">
                      <a16:colId xmlns:a16="http://schemas.microsoft.com/office/drawing/2014/main" val="4177497543"/>
                    </a:ext>
                  </a:extLst>
                </a:gridCol>
              </a:tblGrid>
              <a:tr h="285750">
                <a:tc gridSpan="8">
                  <a:txBody>
                    <a:bodyPr/>
                    <a:lstStyle/>
                    <a:p>
                      <a:pPr algn="ctr" fontAlgn="ctr"/>
                      <a:r>
                        <a:rPr lang="en-GB" sz="1600" b="1" i="0" u="none" strike="noStrike" dirty="0">
                          <a:solidFill>
                            <a:srgbClr val="FFFFFF"/>
                          </a:solidFill>
                          <a:effectLst/>
                          <a:latin typeface="Arial" panose="020B0604020202020204" pitchFamily="34" charset="0"/>
                        </a:rPr>
                        <a:t>Ad signalling power by media channel (% positively scoring / agreeing to statement) - Adults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40259344"/>
                  </a:ext>
                </a:extLst>
              </a:tr>
              <a:tr h="190500">
                <a:tc>
                  <a:txBody>
                    <a:bodyPr/>
                    <a:lstStyle/>
                    <a:p>
                      <a:pPr algn="ctr" fontAlgn="b"/>
                      <a:r>
                        <a:rPr lang="en-GB" sz="1100" b="1" i="0" u="none" strike="noStrike">
                          <a:solidFill>
                            <a:srgbClr val="000000"/>
                          </a:solidFill>
                          <a:effectLst/>
                          <a:latin typeface="Arial" panose="020B0604020202020204" pitchFamily="34" charset="0"/>
                        </a:rPr>
                        <a:t>Signal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Newspapers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Magazines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Radio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Video sharing</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340744823"/>
                  </a:ext>
                </a:extLst>
              </a:tr>
              <a:tr h="190500">
                <a:tc>
                  <a:txBody>
                    <a:bodyPr/>
                    <a:lstStyle/>
                    <a:p>
                      <a:pPr algn="l" fontAlgn="b"/>
                      <a:r>
                        <a:rPr lang="en-GB" sz="1100" b="0" i="0" u="none" strike="noStrike">
                          <a:solidFill>
                            <a:srgbClr val="000000"/>
                          </a:solidFill>
                          <a:effectLst/>
                          <a:latin typeface="Arial" panose="020B0604020202020204" pitchFamily="34" charset="0"/>
                        </a:rPr>
                        <a:t>Quality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D980"/>
                    </a:solidFill>
                  </a:tcPr>
                </a:tc>
                <a:tc>
                  <a:txBody>
                    <a:bodyPr/>
                    <a:lstStyle/>
                    <a:p>
                      <a:pPr algn="ctr" fontAlgn="ctr"/>
                      <a:r>
                        <a:rPr lang="en-GB" sz="12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5DB81"/>
                    </a:solidFill>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EDD82"/>
                    </a:solidFill>
                  </a:tcPr>
                </a:tc>
                <a:tc>
                  <a:txBody>
                    <a:bodyPr/>
                    <a:lstStyle/>
                    <a:p>
                      <a:pPr algn="ctr" fontAlgn="ctr"/>
                      <a:r>
                        <a:rPr lang="en-GB" sz="12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806F"/>
                    </a:solidFill>
                  </a:tcPr>
                </a:tc>
                <a:extLst>
                  <a:ext uri="{0D108BD9-81ED-4DB2-BD59-A6C34878D82A}">
                    <a16:rowId xmlns:a16="http://schemas.microsoft.com/office/drawing/2014/main" val="110123483"/>
                  </a:ext>
                </a:extLst>
              </a:tr>
              <a:tr h="190500">
                <a:tc>
                  <a:txBody>
                    <a:bodyPr/>
                    <a:lstStyle/>
                    <a:p>
                      <a:pPr algn="l" fontAlgn="b"/>
                      <a:r>
                        <a:rPr lang="en-GB" sz="1100" b="0" i="0" u="none" strike="noStrike">
                          <a:solidFill>
                            <a:srgbClr val="000000"/>
                          </a:solidFill>
                          <a:effectLst/>
                          <a:latin typeface="Arial" panose="020B0604020202020204" pitchFamily="34" charset="0"/>
                        </a:rPr>
                        <a:t>Financial strength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E382"/>
                    </a:solidFill>
                  </a:tcPr>
                </a:tc>
                <a:tc>
                  <a:txBody>
                    <a:bodyPr/>
                    <a:lstStyle/>
                    <a:p>
                      <a:pPr algn="ctr" fontAlgn="ctr"/>
                      <a:r>
                        <a:rPr lang="en-GB" sz="12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B84"/>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B84"/>
                    </a:solidFill>
                  </a:tcPr>
                </a:tc>
                <a:tc>
                  <a:txBody>
                    <a:bodyPr/>
                    <a:lstStyle/>
                    <a:p>
                      <a:pPr algn="ctr" fontAlgn="ctr"/>
                      <a:r>
                        <a:rPr lang="en-GB" sz="12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726C"/>
                    </a:solidFill>
                  </a:tcPr>
                </a:tc>
                <a:tc>
                  <a:txBody>
                    <a:bodyPr/>
                    <a:lstStyle/>
                    <a:p>
                      <a:pPr algn="ctr" fontAlgn="ctr"/>
                      <a:r>
                        <a:rPr lang="en-GB" sz="12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696B"/>
                    </a:solidFill>
                  </a:tcPr>
                </a:tc>
                <a:extLst>
                  <a:ext uri="{0D108BD9-81ED-4DB2-BD59-A6C34878D82A}">
                    <a16:rowId xmlns:a16="http://schemas.microsoft.com/office/drawing/2014/main" val="3878277958"/>
                  </a:ext>
                </a:extLst>
              </a:tr>
              <a:tr h="190500">
                <a:tc>
                  <a:txBody>
                    <a:bodyPr/>
                    <a:lstStyle/>
                    <a:p>
                      <a:pPr algn="l" fontAlgn="b"/>
                      <a:r>
                        <a:rPr lang="en-GB" sz="1100" b="0" i="0" u="none" strike="noStrike">
                          <a:solidFill>
                            <a:srgbClr val="000000"/>
                          </a:solidFill>
                          <a:effectLst/>
                          <a:latin typeface="Arial" panose="020B0604020202020204" pitchFamily="34" charset="0"/>
                        </a:rPr>
                        <a:t>Confidence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200" b="0" i="0" u="none" strike="noStrike">
                          <a:solidFill>
                            <a:srgbClr val="000000"/>
                          </a:solidFill>
                          <a:effectLst/>
                          <a:latin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BE583"/>
                    </a:solidFill>
                  </a:tcPr>
                </a:tc>
                <a:tc>
                  <a:txBody>
                    <a:bodyPr/>
                    <a:lstStyle/>
                    <a:p>
                      <a:pPr algn="ctr" fontAlgn="ctr"/>
                      <a:r>
                        <a:rPr lang="en-GB" sz="12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8E72"/>
                    </a:solidFill>
                  </a:tcPr>
                </a:tc>
                <a:extLst>
                  <a:ext uri="{0D108BD9-81ED-4DB2-BD59-A6C34878D82A}">
                    <a16:rowId xmlns:a16="http://schemas.microsoft.com/office/drawing/2014/main" val="2459382665"/>
                  </a:ext>
                </a:extLst>
              </a:tr>
              <a:tr h="200025">
                <a:tc>
                  <a:txBody>
                    <a:bodyPr/>
                    <a:lstStyle/>
                    <a:p>
                      <a:pPr algn="l" fontAlgn="b"/>
                      <a:r>
                        <a:rPr lang="en-GB" sz="1100" b="1" i="0" u="none" strike="noStrike">
                          <a:solidFill>
                            <a:srgbClr val="000000"/>
                          </a:solidFill>
                          <a:effectLst/>
                          <a:latin typeface="Arial" panose="020B0604020202020204" pitchFamily="34" charset="0"/>
                        </a:rPr>
                        <a:t>'Fitness' signal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200" b="1"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200" b="1"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200" b="1"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86D"/>
                    </a:solidFill>
                  </a:tcPr>
                </a:tc>
                <a:extLst>
                  <a:ext uri="{0D108BD9-81ED-4DB2-BD59-A6C34878D82A}">
                    <a16:rowId xmlns:a16="http://schemas.microsoft.com/office/drawing/2014/main" val="1351920871"/>
                  </a:ext>
                </a:extLst>
              </a:tr>
              <a:tr h="0">
                <a:tc>
                  <a:txBody>
                    <a:bodyPr/>
                    <a:lstStyle/>
                    <a:p>
                      <a:pPr algn="l" fontAlgn="b"/>
                      <a:r>
                        <a:rPr lang="en-GB"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GB" sz="1200" b="0" i="0" u="none" strike="noStrike">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102030"/>
                  </a:ext>
                </a:extLst>
              </a:tr>
              <a:tr h="190500">
                <a:tc>
                  <a:txBody>
                    <a:bodyPr/>
                    <a:lstStyle/>
                    <a:p>
                      <a:pPr algn="l" fontAlgn="b"/>
                      <a:r>
                        <a:rPr lang="en-GB" sz="1100" b="0" i="0" u="none" strike="noStrike">
                          <a:solidFill>
                            <a:srgbClr val="000000"/>
                          </a:solidFill>
                          <a:effectLst/>
                          <a:latin typeface="Arial" panose="020B0604020202020204" pitchFamily="34" charset="0"/>
                        </a:rPr>
                        <a:t>Well known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6E984"/>
                    </a:solidFill>
                  </a:tcPr>
                </a:tc>
                <a:tc>
                  <a:txBody>
                    <a:bodyPr/>
                    <a:lstStyle/>
                    <a:p>
                      <a:pPr algn="ctr" fontAlgn="ctr"/>
                      <a:r>
                        <a:rPr lang="en-GB" sz="12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EA83"/>
                    </a:solidFill>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DD881"/>
                    </a:solidFill>
                  </a:tcPr>
                </a:tc>
                <a:tc>
                  <a:txBody>
                    <a:bodyPr/>
                    <a:lstStyle/>
                    <a:p>
                      <a:pPr algn="ctr" fontAlgn="ctr"/>
                      <a:r>
                        <a:rPr lang="en-GB" sz="12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9172"/>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696B"/>
                    </a:solidFill>
                  </a:tcPr>
                </a:tc>
                <a:extLst>
                  <a:ext uri="{0D108BD9-81ED-4DB2-BD59-A6C34878D82A}">
                    <a16:rowId xmlns:a16="http://schemas.microsoft.com/office/drawing/2014/main" val="3128693403"/>
                  </a:ext>
                </a:extLst>
              </a:tr>
              <a:tr h="190500">
                <a:tc>
                  <a:txBody>
                    <a:bodyPr/>
                    <a:lstStyle/>
                    <a:p>
                      <a:pPr algn="l" fontAlgn="b"/>
                      <a:r>
                        <a:rPr lang="en-GB" sz="1100" b="0" i="0" u="none" strike="noStrike">
                          <a:solidFill>
                            <a:srgbClr val="000000"/>
                          </a:solidFill>
                          <a:effectLst/>
                          <a:latin typeface="Arial" panose="020B0604020202020204" pitchFamily="34" charset="0"/>
                        </a:rPr>
                        <a:t>Popularity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D980"/>
                    </a:solidFill>
                  </a:tcPr>
                </a:tc>
                <a:tc>
                  <a:txBody>
                    <a:bodyPr/>
                    <a:lstStyle/>
                    <a:p>
                      <a:pPr algn="ctr" fontAlgn="ctr"/>
                      <a:r>
                        <a:rPr lang="en-GB" sz="12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A84"/>
                    </a:solidFill>
                  </a:tcPr>
                </a:tc>
                <a:tc>
                  <a:txBody>
                    <a:bodyPr/>
                    <a:lstStyle/>
                    <a:p>
                      <a:pPr algn="ctr" fontAlgn="ctr"/>
                      <a:r>
                        <a:rPr lang="en-GB" sz="12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E583"/>
                    </a:solidFill>
                  </a:tcPr>
                </a:tc>
                <a:tc>
                  <a:txBody>
                    <a:bodyPr/>
                    <a:lstStyle/>
                    <a:p>
                      <a:pPr algn="ctr" fontAlgn="ctr"/>
                      <a:r>
                        <a:rPr lang="en-GB" sz="12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A9573"/>
                    </a:solidFill>
                  </a:tcPr>
                </a:tc>
                <a:extLst>
                  <a:ext uri="{0D108BD9-81ED-4DB2-BD59-A6C34878D82A}">
                    <a16:rowId xmlns:a16="http://schemas.microsoft.com/office/drawing/2014/main" val="3932575684"/>
                  </a:ext>
                </a:extLst>
              </a:tr>
              <a:tr h="190500">
                <a:tc>
                  <a:txBody>
                    <a:bodyPr/>
                    <a:lstStyle/>
                    <a:p>
                      <a:pPr algn="l" fontAlgn="b"/>
                      <a:r>
                        <a:rPr lang="en-GB" sz="1100" b="0" i="0" u="none" strike="noStrike">
                          <a:solidFill>
                            <a:srgbClr val="000000"/>
                          </a:solidFill>
                          <a:effectLst/>
                          <a:latin typeface="Arial" panose="020B0604020202020204" pitchFamily="34" charset="0"/>
                        </a:rPr>
                        <a:t>Success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2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6D27F"/>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98A71"/>
                    </a:solidFill>
                  </a:tcPr>
                </a:tc>
                <a:tc>
                  <a:txBody>
                    <a:bodyPr/>
                    <a:lstStyle/>
                    <a:p>
                      <a:pPr algn="ctr" fontAlgn="ctr"/>
                      <a:r>
                        <a:rPr lang="en-GB" sz="12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296396068"/>
                  </a:ext>
                </a:extLst>
              </a:tr>
              <a:tr h="200025">
                <a:tc>
                  <a:txBody>
                    <a:bodyPr/>
                    <a:lstStyle/>
                    <a:p>
                      <a:pPr algn="l" fontAlgn="b"/>
                      <a:r>
                        <a:rPr lang="en-GB" sz="1100" b="1" i="0" u="none" strike="noStrike">
                          <a:solidFill>
                            <a:srgbClr val="000000"/>
                          </a:solidFill>
                          <a:effectLst/>
                          <a:latin typeface="Arial" panose="020B0604020202020204" pitchFamily="34" charset="0"/>
                        </a:rPr>
                        <a:t>'Social' signal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200" b="1"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200" b="1"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ctr"/>
                      <a:r>
                        <a:rPr lang="en-GB" sz="1200" b="1"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36D"/>
                    </a:solidFill>
                  </a:tcPr>
                </a:tc>
                <a:extLst>
                  <a:ext uri="{0D108BD9-81ED-4DB2-BD59-A6C34878D82A}">
                    <a16:rowId xmlns:a16="http://schemas.microsoft.com/office/drawing/2014/main" val="2099342036"/>
                  </a:ext>
                </a:extLst>
              </a:tr>
              <a:tr h="66675">
                <a:tc>
                  <a:txBody>
                    <a:bodyPr/>
                    <a:lstStyle/>
                    <a:p>
                      <a:pPr algn="l" fontAlgn="b"/>
                      <a:r>
                        <a:rPr lang="en-GB"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GB" sz="1200" b="0" i="0" u="none" strike="noStrike">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217875"/>
                  </a:ext>
                </a:extLst>
              </a:tr>
              <a:tr h="190500">
                <a:tc>
                  <a:txBody>
                    <a:bodyPr/>
                    <a:lstStyle/>
                    <a:p>
                      <a:pPr algn="l" fontAlgn="b"/>
                      <a:r>
                        <a:rPr lang="en-GB" sz="1100" b="0" i="0" u="none" strike="noStrike">
                          <a:solidFill>
                            <a:srgbClr val="000000"/>
                          </a:solidFill>
                          <a:effectLst/>
                          <a:latin typeface="Arial" panose="020B0604020202020204" pitchFamily="34" charset="0"/>
                        </a:rPr>
                        <a:t>Trust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200" b="0" i="0" u="none" strike="noStrike">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A7E"/>
                    </a:solidFill>
                  </a:tcPr>
                </a:tc>
                <a:tc>
                  <a:txBody>
                    <a:bodyPr/>
                    <a:lstStyle/>
                    <a:p>
                      <a:pPr algn="ctr" fontAlgn="ctr"/>
                      <a:r>
                        <a:rPr lang="en-GB" sz="12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ctr"/>
                      <a:r>
                        <a:rPr lang="en-GB" sz="12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6F"/>
                    </a:solidFill>
                  </a:tcPr>
                </a:tc>
                <a:tc>
                  <a:txBody>
                    <a:bodyPr/>
                    <a:lstStyle/>
                    <a:p>
                      <a:pPr algn="ctr" fontAlgn="ctr"/>
                      <a:r>
                        <a:rPr lang="en-GB" sz="12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02005891"/>
                  </a:ext>
                </a:extLst>
              </a:tr>
              <a:tr h="209550">
                <a:tc>
                  <a:txBody>
                    <a:bodyPr/>
                    <a:lstStyle/>
                    <a:p>
                      <a:pPr algn="l" fontAlgn="b"/>
                      <a:r>
                        <a:rPr lang="en-GB" sz="1100" b="1" i="0" u="none" strike="noStrike" dirty="0">
                          <a:solidFill>
                            <a:srgbClr val="000000"/>
                          </a:solidFill>
                          <a:effectLst/>
                          <a:latin typeface="Arial" panose="020B0604020202020204" pitchFamily="34" charset="0"/>
                        </a:rPr>
                        <a:t>All measure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200" b="1" i="0" u="none" strike="noStrike" dirty="0">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dirty="0">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dirty="0">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200" b="1" i="0" u="none" strike="noStrike" dirty="0">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200" b="1" i="0" u="none" strike="noStrike" dirty="0">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dirty="0">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26C"/>
                    </a:solidFill>
                  </a:tcPr>
                </a:tc>
                <a:extLst>
                  <a:ext uri="{0D108BD9-81ED-4DB2-BD59-A6C34878D82A}">
                    <a16:rowId xmlns:a16="http://schemas.microsoft.com/office/drawing/2014/main" val="1031106856"/>
                  </a:ext>
                </a:extLst>
              </a:tr>
            </a:tbl>
          </a:graphicData>
        </a:graphic>
      </p:graphicFrame>
    </p:spTree>
    <p:extLst>
      <p:ext uri="{BB962C8B-B14F-4D97-AF65-F5344CB8AC3E}">
        <p14:creationId xmlns:p14="http://schemas.microsoft.com/office/powerpoint/2010/main" val="306043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looking up to the side&#10;&#10;Description automatically generated">
            <a:extLst>
              <a:ext uri="{FF2B5EF4-FFF2-40B4-BE49-F238E27FC236}">
                <a16:creationId xmlns:a16="http://schemas.microsoft.com/office/drawing/2014/main" id="{FB28521A-2897-1F47-D244-A4941C4295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43929EE8-068C-4037-A432-A954EDB73440}"/>
              </a:ext>
            </a:extLst>
          </p:cNvPr>
          <p:cNvSpPr>
            <a:spLocks noGrp="1"/>
          </p:cNvSpPr>
          <p:nvPr>
            <p:ph type="title"/>
          </p:nvPr>
        </p:nvSpPr>
        <p:spPr/>
        <p:txBody>
          <a:bodyPr/>
          <a:lstStyle/>
          <a:p>
            <a:r>
              <a:rPr lang="en-GB" dirty="0"/>
              <a:t>Advanced TV for SMEs</a:t>
            </a:r>
          </a:p>
        </p:txBody>
      </p:sp>
      <p:sp>
        <p:nvSpPr>
          <p:cNvPr id="7" name="Text Placeholder 6">
            <a:extLst>
              <a:ext uri="{FF2B5EF4-FFF2-40B4-BE49-F238E27FC236}">
                <a16:creationId xmlns:a16="http://schemas.microsoft.com/office/drawing/2014/main" id="{926BADB4-2CD2-4B00-8D60-AA2C0BD4F677}"/>
              </a:ext>
            </a:extLst>
          </p:cNvPr>
          <p:cNvSpPr>
            <a:spLocks noGrp="1"/>
          </p:cNvSpPr>
          <p:nvPr>
            <p:ph type="body" sz="quarter" idx="15"/>
          </p:nvPr>
        </p:nvSpPr>
        <p:spPr>
          <a:xfrm>
            <a:off x="93683" y="5633835"/>
            <a:ext cx="4368867" cy="304800"/>
          </a:xfrm>
        </p:spPr>
        <p:txBody>
          <a:bodyPr/>
          <a:lstStyle/>
          <a:p>
            <a:r>
              <a:rPr lang="en-GB" dirty="0"/>
              <a:t>Source: Broadcaster data</a:t>
            </a:r>
          </a:p>
          <a:p>
            <a:endParaRPr lang="en-GB" dirty="0"/>
          </a:p>
        </p:txBody>
      </p:sp>
      <p:sp>
        <p:nvSpPr>
          <p:cNvPr id="4" name="TextBox 3">
            <a:extLst>
              <a:ext uri="{FF2B5EF4-FFF2-40B4-BE49-F238E27FC236}">
                <a16:creationId xmlns:a16="http://schemas.microsoft.com/office/drawing/2014/main" id="{0DB6CFE7-5391-4D58-A196-E35D82AB9812}"/>
              </a:ext>
            </a:extLst>
          </p:cNvPr>
          <p:cNvSpPr txBox="1"/>
          <p:nvPr/>
        </p:nvSpPr>
        <p:spPr>
          <a:xfrm>
            <a:off x="371476" y="1480294"/>
            <a:ext cx="4830684" cy="24468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Advanced TV advertising brings together </a:t>
            </a:r>
            <a:r>
              <a:rPr kumimoji="0" lang="en-GB" sz="1600" b="1" i="0" u="none" strike="noStrike" kern="1200" cap="none" spc="0" normalizeH="0" baseline="0" noProof="0" dirty="0">
                <a:ln>
                  <a:noFill/>
                </a:ln>
                <a:solidFill>
                  <a:srgbClr val="372D87"/>
                </a:solidFill>
                <a:effectLst/>
                <a:uLnTx/>
                <a:uFillTx/>
                <a:latin typeface="Arial"/>
                <a:ea typeface="+mn-ea"/>
                <a:cs typeface="+mn-cs"/>
              </a:rPr>
              <a:t>best of TV and online </a:t>
            </a:r>
            <a:r>
              <a:rPr kumimoji="0" lang="en-GB" sz="1600" b="0" i="0" u="none" strike="noStrike" kern="1200" cap="none" spc="0" normalizeH="0" baseline="0" noProof="0" dirty="0">
                <a:ln>
                  <a:noFill/>
                </a:ln>
                <a:solidFill>
                  <a:prstClr val="black"/>
                </a:solidFill>
                <a:effectLst/>
                <a:uLnTx/>
                <a:uFillTx/>
                <a:latin typeface="Arial"/>
                <a:ea typeface="+mn-ea"/>
                <a:cs typeface="+mn-cs"/>
              </a:rPr>
              <a:t>- reach, tight targeting, measurement &amp; the premium ad environment.</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Broadcaster VOD + Adsmart from Sky </a:t>
            </a:r>
            <a:r>
              <a:rPr kumimoji="0" lang="en-GB" sz="1600" b="0" i="0" u="none" strike="noStrike" kern="1200" cap="none" spc="0" normalizeH="0" baseline="0" noProof="0" dirty="0">
                <a:ln>
                  <a:noFill/>
                </a:ln>
                <a:solidFill>
                  <a:prstClr val="black"/>
                </a:solidFill>
                <a:effectLst/>
                <a:uLnTx/>
                <a:uFillTx/>
                <a:latin typeface="Arial"/>
                <a:ea typeface="+mn-ea"/>
                <a:cs typeface="+mn-cs"/>
              </a:rPr>
              <a:t>= amazing opportunities for smaller brands.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97% </a:t>
            </a:r>
            <a:r>
              <a:rPr kumimoji="0" lang="en-GB" sz="1600" b="0" i="0" u="none" strike="noStrike" kern="1200" cap="none" spc="0" normalizeH="0" baseline="0" noProof="0" dirty="0">
                <a:ln>
                  <a:noFill/>
                </a:ln>
                <a:solidFill>
                  <a:prstClr val="black"/>
                </a:solidFill>
                <a:effectLst/>
                <a:uLnTx/>
                <a:uFillTx/>
                <a:latin typeface="Arial"/>
                <a:ea typeface="+mn-ea"/>
                <a:cs typeface="+mn-cs"/>
              </a:rPr>
              <a:t>of BVOD ads deliver 100% completion</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The broadcasters have rich </a:t>
            </a:r>
            <a:r>
              <a:rPr kumimoji="0" lang="en-GB" sz="1600" b="1" i="0" u="none" strike="noStrike" kern="1200" cap="none" spc="0" normalizeH="0" baseline="0" noProof="0" dirty="0">
                <a:ln>
                  <a:noFill/>
                </a:ln>
                <a:solidFill>
                  <a:srgbClr val="372D87"/>
                </a:solidFill>
                <a:effectLst/>
                <a:uLnTx/>
                <a:uFillTx/>
                <a:latin typeface="Arial"/>
                <a:ea typeface="+mn-ea"/>
                <a:cs typeface="+mn-cs"/>
              </a:rPr>
              <a:t>first party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E2BFA1A6-0B23-5458-724A-5E087AA171C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LinkedIn – Making Work Make Sense</a:t>
            </a:r>
          </a:p>
        </p:txBody>
      </p:sp>
    </p:spTree>
    <p:extLst>
      <p:ext uri="{BB962C8B-B14F-4D97-AF65-F5344CB8AC3E}">
        <p14:creationId xmlns:p14="http://schemas.microsoft.com/office/powerpoint/2010/main" val="237458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D6722C-D049-B574-879C-597234888FB8}"/>
              </a:ext>
            </a:extLst>
          </p:cNvPr>
          <p:cNvSpPr>
            <a:spLocks noGrp="1"/>
          </p:cNvSpPr>
          <p:nvPr>
            <p:ph type="title"/>
          </p:nvPr>
        </p:nvSpPr>
        <p:spPr>
          <a:xfrm>
            <a:off x="371475" y="359944"/>
            <a:ext cx="5871669" cy="1021181"/>
          </a:xfrm>
        </p:spPr>
        <p:txBody>
          <a:bodyPr>
            <a:normAutofit/>
          </a:bodyPr>
          <a:lstStyle/>
          <a:p>
            <a:r>
              <a:rPr lang="en-US" dirty="0"/>
              <a:t>Bringing together the best of both worlds</a:t>
            </a:r>
            <a:endParaRPr lang="en-GB" dirty="0"/>
          </a:p>
        </p:txBody>
      </p:sp>
      <p:sp>
        <p:nvSpPr>
          <p:cNvPr id="13" name="Text Placeholder 12">
            <a:extLst>
              <a:ext uri="{FF2B5EF4-FFF2-40B4-BE49-F238E27FC236}">
                <a16:creationId xmlns:a16="http://schemas.microsoft.com/office/drawing/2014/main" id="{40B0E5BB-C6A6-6F1A-C34B-04412D30D5CD}"/>
              </a:ext>
            </a:extLst>
          </p:cNvPr>
          <p:cNvSpPr>
            <a:spLocks noGrp="1"/>
          </p:cNvSpPr>
          <p:nvPr>
            <p:ph type="body" sz="quarter" idx="13"/>
          </p:nvPr>
        </p:nvSpPr>
        <p:spPr/>
        <p:txBody>
          <a:bodyPr>
            <a:normAutofit/>
          </a:bodyPr>
          <a:lstStyle/>
          <a:p>
            <a:r>
              <a:rPr lang="en-US" b="1" dirty="0"/>
              <a:t>Best of online:</a:t>
            </a:r>
          </a:p>
          <a:p>
            <a:pPr marL="285750" indent="-285750">
              <a:buFont typeface="Arial" panose="020B0604020202020204" pitchFamily="34" charset="0"/>
              <a:buChar char="─"/>
            </a:pPr>
            <a:r>
              <a:rPr lang="en-US" dirty="0"/>
              <a:t>Dynamic one-to-one ad delivery</a:t>
            </a:r>
          </a:p>
          <a:p>
            <a:pPr marL="285750" indent="-285750">
              <a:buFont typeface="Arial" panose="020B0604020202020204" pitchFamily="34" charset="0"/>
              <a:buChar char="─"/>
            </a:pPr>
            <a:r>
              <a:rPr lang="en-US" dirty="0"/>
              <a:t>Mass first-party data</a:t>
            </a:r>
          </a:p>
          <a:p>
            <a:endParaRPr lang="en-GB" dirty="0"/>
          </a:p>
          <a:p>
            <a:r>
              <a:rPr lang="en-GB" b="1" dirty="0"/>
              <a:t>Best of TV:</a:t>
            </a:r>
            <a:endParaRPr lang="en-GB" dirty="0"/>
          </a:p>
          <a:p>
            <a:pPr marL="285750" indent="-285750">
              <a:buFont typeface="Arial" panose="020B0604020202020204" pitchFamily="34" charset="0"/>
              <a:buChar char="─"/>
            </a:pPr>
            <a:r>
              <a:rPr lang="en-GB" dirty="0"/>
              <a:t>Big screen &amp; sound on</a:t>
            </a:r>
          </a:p>
          <a:p>
            <a:pPr marL="285750" indent="-285750">
              <a:buFont typeface="Arial" panose="020B0604020202020204" pitchFamily="34" charset="0"/>
              <a:buChar char="─"/>
            </a:pPr>
            <a:r>
              <a:rPr lang="en-GB" dirty="0"/>
              <a:t>Fully viewable &amp; viewed</a:t>
            </a:r>
          </a:p>
          <a:p>
            <a:pPr marL="285750" indent="-285750">
              <a:buFont typeface="Arial" panose="020B0604020202020204" pitchFamily="34" charset="0"/>
              <a:buChar char="─"/>
            </a:pPr>
            <a:r>
              <a:rPr lang="en-GB" dirty="0"/>
              <a:t>High quality, brand-safe content</a:t>
            </a:r>
          </a:p>
          <a:p>
            <a:pPr marL="285750" indent="-285750">
              <a:buFont typeface="Arial" panose="020B0604020202020204" pitchFamily="34" charset="0"/>
              <a:buChar char="─"/>
            </a:pPr>
            <a:r>
              <a:rPr lang="en-GB" dirty="0"/>
              <a:t>Shared viewing</a:t>
            </a:r>
          </a:p>
          <a:p>
            <a:endParaRPr lang="en-GB" dirty="0"/>
          </a:p>
        </p:txBody>
      </p:sp>
      <p:sp>
        <p:nvSpPr>
          <p:cNvPr id="10" name="Content Placeholder 9">
            <a:extLst>
              <a:ext uri="{FF2B5EF4-FFF2-40B4-BE49-F238E27FC236}">
                <a16:creationId xmlns:a16="http://schemas.microsoft.com/office/drawing/2014/main" id="{AD7A537B-9DD6-FA49-9064-38E36B4CD67A}"/>
              </a:ext>
            </a:extLst>
          </p:cNvPr>
          <p:cNvSpPr>
            <a:spLocks noGrp="1"/>
          </p:cNvSpPr>
          <p:nvPr>
            <p:ph type="body" sz="quarter" idx="15"/>
          </p:nvPr>
        </p:nvSpPr>
        <p:spPr/>
        <p:txBody>
          <a:bodyPr/>
          <a:lstStyle/>
          <a:p>
            <a:endParaRPr lang="en-GB" dirty="0"/>
          </a:p>
        </p:txBody>
      </p:sp>
      <p:pic>
        <p:nvPicPr>
          <p:cNvPr id="15" name="Picture Placeholder 14" descr="A person pouring a teapot&#10;&#10;AI-generated content may be incorrect.">
            <a:extLst>
              <a:ext uri="{FF2B5EF4-FFF2-40B4-BE49-F238E27FC236}">
                <a16:creationId xmlns:a16="http://schemas.microsoft.com/office/drawing/2014/main" id="{83700C21-21D9-1B4F-A908-A4DA5BDA98E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8688" y="-9525"/>
            <a:ext cx="6183312" cy="5948363"/>
          </a:xfrm>
          <a:prstGeom prst="rect">
            <a:avLst/>
          </a:prstGeom>
        </p:spPr>
      </p:pic>
      <p:sp>
        <p:nvSpPr>
          <p:cNvPr id="16" name="TextBox 15">
            <a:extLst>
              <a:ext uri="{FF2B5EF4-FFF2-40B4-BE49-F238E27FC236}">
                <a16:creationId xmlns:a16="http://schemas.microsoft.com/office/drawing/2014/main" id="{C8F3B1C1-FEAE-DA48-3843-36221791D56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Twix – Twofers</a:t>
            </a:r>
          </a:p>
        </p:txBody>
      </p:sp>
    </p:spTree>
    <p:extLst>
      <p:ext uri="{BB962C8B-B14F-4D97-AF65-F5344CB8AC3E}">
        <p14:creationId xmlns:p14="http://schemas.microsoft.com/office/powerpoint/2010/main" val="12458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6">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425" y="1425624"/>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advanced TV to enhance SME marketing </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4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AF9F-6068-4476-8D68-9CA5D8018681}"/>
              </a:ext>
            </a:extLst>
          </p:cNvPr>
          <p:cNvSpPr>
            <a:spLocks noGrp="1"/>
          </p:cNvSpPr>
          <p:nvPr>
            <p:ph type="title"/>
          </p:nvPr>
        </p:nvSpPr>
        <p:spPr/>
        <p:txBody>
          <a:bodyPr/>
          <a:lstStyle/>
          <a:p>
            <a:r>
              <a:rPr lang="en-GB" dirty="0"/>
              <a:t>Sponsorship can make small brands seem bigger</a:t>
            </a:r>
          </a:p>
        </p:txBody>
      </p:sp>
      <p:sp>
        <p:nvSpPr>
          <p:cNvPr id="3" name="Text Placeholder 2">
            <a:extLst>
              <a:ext uri="{FF2B5EF4-FFF2-40B4-BE49-F238E27FC236}">
                <a16:creationId xmlns:a16="http://schemas.microsoft.com/office/drawing/2014/main" id="{F16BAE60-C779-4008-B5FC-918FCC3EC5AD}"/>
              </a:ext>
            </a:extLst>
          </p:cNvPr>
          <p:cNvSpPr>
            <a:spLocks noGrp="1"/>
          </p:cNvSpPr>
          <p:nvPr>
            <p:ph type="body" sz="quarter" idx="15"/>
          </p:nvPr>
        </p:nvSpPr>
        <p:spPr/>
        <p:txBody>
          <a:bodyPr/>
          <a:lstStyle/>
          <a:p>
            <a:pPr>
              <a:spcBef>
                <a:spcPts val="0"/>
              </a:spcBef>
            </a:pPr>
            <a:r>
              <a:rPr lang="en-GB" dirty="0"/>
              <a:t>Source: Get with the Programmes, 2017, Thinkbox/House 51. </a:t>
            </a:r>
          </a:p>
          <a:p>
            <a:pPr>
              <a:spcBef>
                <a:spcPts val="0"/>
              </a:spcBef>
            </a:pPr>
            <a:r>
              <a:rPr lang="en-GB" dirty="0"/>
              <a:t>Base: 8 sponsorships (1,199 viewers; 1,202 non-viewers). *Statistically significant to 95%</a:t>
            </a:r>
          </a:p>
          <a:p>
            <a:pPr>
              <a:spcBef>
                <a:spcPts val="0"/>
              </a:spcBef>
            </a:pPr>
            <a:endParaRPr lang="en-GB" dirty="0"/>
          </a:p>
          <a:p>
            <a:pPr>
              <a:spcBef>
                <a:spcPts val="0"/>
              </a:spcBef>
            </a:pPr>
            <a:endParaRPr lang="en-GB" dirty="0"/>
          </a:p>
        </p:txBody>
      </p:sp>
      <p:graphicFrame>
        <p:nvGraphicFramePr>
          <p:cNvPr id="7" name="Content Placeholder 10">
            <a:extLst>
              <a:ext uri="{FF2B5EF4-FFF2-40B4-BE49-F238E27FC236}">
                <a16:creationId xmlns:a16="http://schemas.microsoft.com/office/drawing/2014/main" id="{E66D589E-EE6D-4FE1-A805-0C9670E5D205}"/>
              </a:ext>
            </a:extLst>
          </p:cNvPr>
          <p:cNvGraphicFramePr>
            <a:graphicFrameLocks/>
          </p:cNvGraphicFramePr>
          <p:nvPr/>
        </p:nvGraphicFramePr>
        <p:xfrm>
          <a:off x="1957754" y="1665763"/>
          <a:ext cx="7983415" cy="341471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E5137048-84E9-4878-9693-54F85B6FB572}"/>
              </a:ext>
            </a:extLst>
          </p:cNvPr>
          <p:cNvGrpSpPr/>
          <p:nvPr/>
        </p:nvGrpSpPr>
        <p:grpSpPr>
          <a:xfrm>
            <a:off x="4117126" y="2357822"/>
            <a:ext cx="539261" cy="388159"/>
            <a:chOff x="8916260" y="2301857"/>
            <a:chExt cx="539261" cy="388159"/>
          </a:xfrm>
        </p:grpSpPr>
        <p:sp>
          <p:nvSpPr>
            <p:cNvPr id="9" name="Rectangle 8">
              <a:extLst>
                <a:ext uri="{FF2B5EF4-FFF2-40B4-BE49-F238E27FC236}">
                  <a16:creationId xmlns:a16="http://schemas.microsoft.com/office/drawing/2014/main" id="{0FB74ADF-FB41-4321-89EC-D1B9F2D5729D}"/>
                </a:ext>
              </a:extLst>
            </p:cNvPr>
            <p:cNvSpPr/>
            <p:nvPr/>
          </p:nvSpPr>
          <p:spPr>
            <a:xfrm>
              <a:off x="8916260" y="2301857"/>
              <a:ext cx="539261" cy="273469"/>
            </a:xfrm>
            <a:prstGeom prst="rect">
              <a:avLst/>
            </a:prstGeom>
            <a:solidFill>
              <a:srgbClr val="00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68%</a:t>
              </a:r>
            </a:p>
          </p:txBody>
        </p:sp>
        <p:sp>
          <p:nvSpPr>
            <p:cNvPr id="10" name="Isosceles Triangle 9">
              <a:extLst>
                <a:ext uri="{FF2B5EF4-FFF2-40B4-BE49-F238E27FC236}">
                  <a16:creationId xmlns:a16="http://schemas.microsoft.com/office/drawing/2014/main" id="{31493D63-7353-4B5C-A31D-39406E45BA07}"/>
                </a:ext>
              </a:extLst>
            </p:cNvPr>
            <p:cNvSpPr/>
            <p:nvPr/>
          </p:nvSpPr>
          <p:spPr>
            <a:xfrm rot="10800000">
              <a:off x="9098748" y="2575326"/>
              <a:ext cx="174284" cy="114690"/>
            </a:xfrm>
            <a:prstGeom prst="triangle">
              <a:avLst/>
            </a:prstGeom>
            <a:solidFill>
              <a:srgbClr val="00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5FEFEA32-3E22-436C-924B-AC5CECAD5810}"/>
              </a:ext>
            </a:extLst>
          </p:cNvPr>
          <p:cNvGrpSpPr/>
          <p:nvPr/>
        </p:nvGrpSpPr>
        <p:grpSpPr>
          <a:xfrm>
            <a:off x="7725508" y="2054375"/>
            <a:ext cx="565031" cy="385345"/>
            <a:chOff x="10566890" y="1092182"/>
            <a:chExt cx="565031" cy="385345"/>
          </a:xfrm>
          <a:solidFill>
            <a:schemeClr val="accent3"/>
          </a:solidFill>
        </p:grpSpPr>
        <p:sp>
          <p:nvSpPr>
            <p:cNvPr id="12" name="Rectangle 11">
              <a:extLst>
                <a:ext uri="{FF2B5EF4-FFF2-40B4-BE49-F238E27FC236}">
                  <a16:creationId xmlns:a16="http://schemas.microsoft.com/office/drawing/2014/main" id="{FC2D9432-1309-4ED9-B3C0-050F0DD7EE81}"/>
                </a:ext>
              </a:extLst>
            </p:cNvPr>
            <p:cNvSpPr/>
            <p:nvPr/>
          </p:nvSpPr>
          <p:spPr>
            <a:xfrm>
              <a:off x="10566890" y="1092182"/>
              <a:ext cx="565031" cy="270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78%</a:t>
              </a:r>
            </a:p>
          </p:txBody>
        </p:sp>
        <p:sp>
          <p:nvSpPr>
            <p:cNvPr id="13" name="Isosceles Triangle 12">
              <a:extLst>
                <a:ext uri="{FF2B5EF4-FFF2-40B4-BE49-F238E27FC236}">
                  <a16:creationId xmlns:a16="http://schemas.microsoft.com/office/drawing/2014/main" id="{D3A05B33-FD98-4543-8C02-E8A012B74CCC}"/>
                </a:ext>
              </a:extLst>
            </p:cNvPr>
            <p:cNvSpPr/>
            <p:nvPr/>
          </p:nvSpPr>
          <p:spPr>
            <a:xfrm rot="10800000">
              <a:off x="10775148" y="1362837"/>
              <a:ext cx="174284" cy="1146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C1D7CE7B-5374-4498-8937-0F6A6EF208D5}"/>
              </a:ext>
            </a:extLst>
          </p:cNvPr>
          <p:cNvSpPr txBox="1"/>
          <p:nvPr/>
        </p:nvSpPr>
        <p:spPr>
          <a:xfrm>
            <a:off x="8264771" y="2086709"/>
            <a:ext cx="11723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*Sig higher </a:t>
            </a:r>
          </a:p>
        </p:txBody>
      </p:sp>
      <p:sp>
        <p:nvSpPr>
          <p:cNvPr id="15" name="TextBox 14">
            <a:extLst>
              <a:ext uri="{FF2B5EF4-FFF2-40B4-BE49-F238E27FC236}">
                <a16:creationId xmlns:a16="http://schemas.microsoft.com/office/drawing/2014/main" id="{BA13839E-A1A7-4B09-89BF-71BB36979646}"/>
              </a:ext>
            </a:extLst>
          </p:cNvPr>
          <p:cNvSpPr txBox="1"/>
          <p:nvPr/>
        </p:nvSpPr>
        <p:spPr>
          <a:xfrm rot="16200000">
            <a:off x="403159" y="3138642"/>
            <a:ext cx="29179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AGREE BRAND IS POPULAR</a:t>
            </a:r>
          </a:p>
        </p:txBody>
      </p:sp>
    </p:spTree>
    <p:extLst>
      <p:ext uri="{BB962C8B-B14F-4D97-AF65-F5344CB8AC3E}">
        <p14:creationId xmlns:p14="http://schemas.microsoft.com/office/powerpoint/2010/main" val="5228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8733-4541-48E0-BBF0-3DFB4EE81686}"/>
              </a:ext>
            </a:extLst>
          </p:cNvPr>
          <p:cNvSpPr>
            <a:spLocks noGrp="1"/>
          </p:cNvSpPr>
          <p:nvPr>
            <p:ph type="title"/>
          </p:nvPr>
        </p:nvSpPr>
        <p:spPr/>
        <p:txBody>
          <a:bodyPr/>
          <a:lstStyle/>
          <a:p>
            <a:r>
              <a:rPr lang="en-GB" dirty="0"/>
              <a:t>TV sponsorship boosts awareness for lesser-known brands</a:t>
            </a:r>
          </a:p>
        </p:txBody>
      </p:sp>
      <p:sp>
        <p:nvSpPr>
          <p:cNvPr id="3" name="Text Placeholder 2">
            <a:extLst>
              <a:ext uri="{FF2B5EF4-FFF2-40B4-BE49-F238E27FC236}">
                <a16:creationId xmlns:a16="http://schemas.microsoft.com/office/drawing/2014/main" id="{4DDEF79B-177E-44F9-89CA-EEC6B8872695}"/>
              </a:ext>
            </a:extLst>
          </p:cNvPr>
          <p:cNvSpPr>
            <a:spLocks noGrp="1"/>
          </p:cNvSpPr>
          <p:nvPr>
            <p:ph type="body" sz="quarter" idx="15"/>
          </p:nvPr>
        </p:nvSpPr>
        <p:spPr/>
        <p:txBody>
          <a:bodyPr/>
          <a:lstStyle/>
          <a:p>
            <a:pPr>
              <a:spcBef>
                <a:spcPts val="0"/>
              </a:spcBef>
            </a:pPr>
            <a:r>
              <a:rPr lang="en-GB" dirty="0"/>
              <a:t>Source: Get with the Programmes, 2017, Thinkbox/YouGov. </a:t>
            </a:r>
          </a:p>
          <a:p>
            <a:pPr>
              <a:spcBef>
                <a:spcPts val="0"/>
              </a:spcBef>
            </a:pPr>
            <a:r>
              <a:rPr lang="en-GB" dirty="0"/>
              <a:t>Base: 6 high awareness brands, 5 lower awareness brands</a:t>
            </a:r>
          </a:p>
        </p:txBody>
      </p:sp>
      <p:graphicFrame>
        <p:nvGraphicFramePr>
          <p:cNvPr id="5" name="Content Placeholder 10">
            <a:extLst>
              <a:ext uri="{FF2B5EF4-FFF2-40B4-BE49-F238E27FC236}">
                <a16:creationId xmlns:a16="http://schemas.microsoft.com/office/drawing/2014/main" id="{4BBE73F1-AADA-4FB3-B154-FD580B6D3C30}"/>
              </a:ext>
            </a:extLst>
          </p:cNvPr>
          <p:cNvGraphicFramePr>
            <a:graphicFrameLocks/>
          </p:cNvGraphicFramePr>
          <p:nvPr/>
        </p:nvGraphicFramePr>
        <p:xfrm>
          <a:off x="515815" y="1683584"/>
          <a:ext cx="10779248" cy="34147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174A94B-B01A-474F-8841-920CADA47C32}"/>
              </a:ext>
            </a:extLst>
          </p:cNvPr>
          <p:cNvSpPr txBox="1"/>
          <p:nvPr/>
        </p:nvSpPr>
        <p:spPr>
          <a:xfrm rot="16200000">
            <a:off x="-279598" y="2824478"/>
            <a:ext cx="28147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POINT DIFF VIEWERS VS NON-VIEWERS</a:t>
            </a:r>
          </a:p>
        </p:txBody>
      </p:sp>
    </p:spTree>
    <p:extLst>
      <p:ext uri="{BB962C8B-B14F-4D97-AF65-F5344CB8AC3E}">
        <p14:creationId xmlns:p14="http://schemas.microsoft.com/office/powerpoint/2010/main" val="33372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drinking from a cup&#10;&#10;AI-generated content may be incorrect.">
            <a:extLst>
              <a:ext uri="{FF2B5EF4-FFF2-40B4-BE49-F238E27FC236}">
                <a16:creationId xmlns:a16="http://schemas.microsoft.com/office/drawing/2014/main" id="{9EF46937-E446-E843-E310-1A843A2533F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p:cNvSpPr>
            <a:spLocks noGrp="1"/>
          </p:cNvSpPr>
          <p:nvPr>
            <p:ph type="title"/>
          </p:nvPr>
        </p:nvSpPr>
        <p:spPr>
          <a:xfrm>
            <a:off x="371476" y="359944"/>
            <a:ext cx="5448300" cy="1021181"/>
          </a:xfrm>
        </p:spPr>
        <p:txBody>
          <a:bodyPr>
            <a:normAutofit/>
          </a:bodyPr>
          <a:lstStyle/>
          <a:p>
            <a:r>
              <a:rPr lang="en-GB" dirty="0">
                <a:solidFill>
                  <a:schemeClr val="accent6"/>
                </a:solidFill>
              </a:rPr>
              <a:t>SMEs make up most of the UK business population</a:t>
            </a:r>
          </a:p>
        </p:txBody>
      </p:sp>
      <p:sp>
        <p:nvSpPr>
          <p:cNvPr id="3" name="Text Placeholder 2"/>
          <p:cNvSpPr>
            <a:spLocks noGrp="1"/>
          </p:cNvSpPr>
          <p:nvPr>
            <p:ph type="body" sz="quarter" idx="13"/>
          </p:nvPr>
        </p:nvSpPr>
        <p:spPr>
          <a:xfrm>
            <a:off x="377758" y="1911237"/>
            <a:ext cx="5184842" cy="4032362"/>
          </a:xfrm>
        </p:spPr>
        <p:txBody>
          <a:bodyPr>
            <a:normAutofit/>
          </a:bodyPr>
          <a:lstStyle/>
          <a:p>
            <a:r>
              <a:rPr lang="en-GB" dirty="0">
                <a:solidFill>
                  <a:schemeClr val="tx1"/>
                </a:solidFill>
              </a:rPr>
              <a:t>SMEs make up a whopping </a:t>
            </a:r>
            <a:r>
              <a:rPr lang="en-GB" b="1" dirty="0">
                <a:solidFill>
                  <a:schemeClr val="accent6"/>
                </a:solidFill>
              </a:rPr>
              <a:t>99% of the UK business population</a:t>
            </a:r>
          </a:p>
          <a:p>
            <a:r>
              <a:rPr lang="en-GB" dirty="0">
                <a:solidFill>
                  <a:schemeClr val="tx1"/>
                </a:solidFill>
              </a:rPr>
              <a:t>There were </a:t>
            </a:r>
            <a:r>
              <a:rPr lang="en-GB" b="1" dirty="0">
                <a:solidFill>
                  <a:schemeClr val="accent6"/>
                </a:solidFill>
              </a:rPr>
              <a:t>5.5 million small business </a:t>
            </a:r>
            <a:r>
              <a:rPr lang="en-GB" dirty="0">
                <a:solidFill>
                  <a:schemeClr val="tx1"/>
                </a:solidFill>
              </a:rPr>
              <a:t>at the start of 2024</a:t>
            </a:r>
          </a:p>
          <a:p>
            <a:r>
              <a:rPr lang="en-GB" dirty="0">
                <a:solidFill>
                  <a:schemeClr val="tx1"/>
                </a:solidFill>
              </a:rPr>
              <a:t>SMEs account for </a:t>
            </a:r>
            <a:r>
              <a:rPr lang="en-GB" b="1" dirty="0">
                <a:solidFill>
                  <a:schemeClr val="accent6"/>
                </a:solidFill>
              </a:rPr>
              <a:t>60% of employment </a:t>
            </a:r>
            <a:r>
              <a:rPr lang="en-GB" dirty="0">
                <a:solidFill>
                  <a:schemeClr val="tx1"/>
                </a:solidFill>
              </a:rPr>
              <a:t>and </a:t>
            </a:r>
            <a:r>
              <a:rPr lang="en-GB" b="1" dirty="0">
                <a:solidFill>
                  <a:schemeClr val="accent6"/>
                </a:solidFill>
              </a:rPr>
              <a:t>52% of turnover </a:t>
            </a:r>
            <a:r>
              <a:rPr lang="en-GB" dirty="0">
                <a:solidFill>
                  <a:schemeClr val="tx1"/>
                </a:solidFill>
              </a:rPr>
              <a:t>at the start of 2024.</a:t>
            </a:r>
          </a:p>
          <a:p>
            <a:endParaRPr lang="en-GB" dirty="0">
              <a:solidFill>
                <a:schemeClr val="tx1">
                  <a:lumMod val="75000"/>
                  <a:lumOff val="25000"/>
                </a:schemeClr>
              </a:solidFill>
            </a:endParaRPr>
          </a:p>
          <a:p>
            <a:endParaRPr lang="en-GB" b="1" dirty="0">
              <a:solidFill>
                <a:schemeClr val="accent6"/>
              </a:solidFill>
            </a:endParaRPr>
          </a:p>
          <a:p>
            <a:endParaRPr lang="en-GB" b="1" dirty="0">
              <a:solidFill>
                <a:schemeClr val="accent6"/>
              </a:solidFill>
            </a:endParaRPr>
          </a:p>
          <a:p>
            <a:endParaRPr lang="en-GB" b="1" dirty="0">
              <a:solidFill>
                <a:schemeClr val="accent6"/>
              </a:solidFill>
            </a:endParaRPr>
          </a:p>
        </p:txBody>
      </p:sp>
      <p:sp>
        <p:nvSpPr>
          <p:cNvPr id="6" name="Text Placeholder 7">
            <a:extLst>
              <a:ext uri="{FF2B5EF4-FFF2-40B4-BE49-F238E27FC236}">
                <a16:creationId xmlns:a16="http://schemas.microsoft.com/office/drawing/2014/main" id="{75E2C37A-0581-4A31-8144-84F85EACF154}"/>
              </a:ext>
            </a:extLst>
          </p:cNvPr>
          <p:cNvSpPr txBox="1">
            <a:spLocks/>
          </p:cNvSpPr>
          <p:nvPr/>
        </p:nvSpPr>
        <p:spPr>
          <a:xfrm>
            <a:off x="377758" y="5365114"/>
            <a:ext cx="5274897" cy="93870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lang="en-GB" dirty="0">
                <a:solidFill>
                  <a:srgbClr val="4D4D4D"/>
                </a:solidFill>
                <a:latin typeface="Arial"/>
              </a:rPr>
              <a:t>www.gov.uk</a:t>
            </a: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p:txBody>
      </p:sp>
      <p:sp>
        <p:nvSpPr>
          <p:cNvPr id="7" name="TextBox 6">
            <a:extLst>
              <a:ext uri="{FF2B5EF4-FFF2-40B4-BE49-F238E27FC236}">
                <a16:creationId xmlns:a16="http://schemas.microsoft.com/office/drawing/2014/main" id="{61C8879A-185F-78D4-1203-EBC8C1E0364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Toyota - Counselling</a:t>
            </a:r>
          </a:p>
        </p:txBody>
      </p:sp>
    </p:spTree>
    <p:extLst>
      <p:ext uri="{BB962C8B-B14F-4D97-AF65-F5344CB8AC3E}">
        <p14:creationId xmlns:p14="http://schemas.microsoft.com/office/powerpoint/2010/main" val="3513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7C40E6-212E-F3C8-39EF-BC985FB51889}"/>
              </a:ext>
            </a:extLst>
          </p:cNvPr>
          <p:cNvSpPr>
            <a:spLocks noGrp="1"/>
          </p:cNvSpPr>
          <p:nvPr>
            <p:ph type="title"/>
          </p:nvPr>
        </p:nvSpPr>
        <p:spPr/>
        <p:txBody>
          <a:bodyPr>
            <a:normAutofit fontScale="90000"/>
          </a:bodyPr>
          <a:lstStyle/>
          <a:p>
            <a:r>
              <a:rPr lang="en-US" dirty="0"/>
              <a:t>Tide: Changing the TIDE for the business banking sector	</a:t>
            </a:r>
            <a:endParaRPr lang="en-GB" dirty="0"/>
          </a:p>
        </p:txBody>
      </p:sp>
      <p:sp>
        <p:nvSpPr>
          <p:cNvPr id="5" name="Text Placeholder 4">
            <a:extLst>
              <a:ext uri="{FF2B5EF4-FFF2-40B4-BE49-F238E27FC236}">
                <a16:creationId xmlns:a16="http://schemas.microsoft.com/office/drawing/2014/main" id="{3284805C-F7EC-4E67-335A-BB47F3EEE77B}"/>
              </a:ext>
            </a:extLst>
          </p:cNvPr>
          <p:cNvSpPr>
            <a:spLocks noGrp="1"/>
          </p:cNvSpPr>
          <p:nvPr>
            <p:ph type="body" sz="quarter" idx="13"/>
          </p:nvPr>
        </p:nvSpPr>
        <p:spPr/>
        <p:txBody>
          <a:bodyPr>
            <a:normAutofit/>
          </a:bodyPr>
          <a:lstStyle/>
          <a:p>
            <a:r>
              <a:rPr lang="en-US" sz="1400" u="sng" dirty="0"/>
              <a:t>Challenge</a:t>
            </a:r>
          </a:p>
          <a:p>
            <a:pPr marL="285750" indent="-285750">
              <a:buFont typeface="Arial" panose="020B0604020202020204" pitchFamily="34" charset="0"/>
              <a:buChar char="•"/>
            </a:pPr>
            <a:r>
              <a:rPr lang="en-US" sz="1400" dirty="0"/>
              <a:t>Tide needed to drive awareness and increase app installs to grow its customer base</a:t>
            </a:r>
          </a:p>
          <a:p>
            <a:r>
              <a:rPr lang="en-US" sz="1400" u="sng" dirty="0"/>
              <a:t>Solution</a:t>
            </a:r>
          </a:p>
          <a:p>
            <a:pPr marL="285750" indent="-285750">
              <a:buFont typeface="Arial" panose="020B0604020202020204" pitchFamily="34" charset="0"/>
              <a:buChar char="•"/>
            </a:pPr>
            <a:r>
              <a:rPr lang="en-US" sz="1400" dirty="0"/>
              <a:t>Remained on air throughout the pandemic to offer support to businesses that might be suffering through the tough times.</a:t>
            </a:r>
          </a:p>
          <a:p>
            <a:r>
              <a:rPr lang="en-US" sz="1400" u="sng" dirty="0"/>
              <a:t>Results</a:t>
            </a:r>
          </a:p>
          <a:p>
            <a:pPr marL="285750" indent="-285750">
              <a:buFont typeface="Arial" panose="020B0604020202020204" pitchFamily="34" charset="0"/>
              <a:buChar char="•"/>
            </a:pPr>
            <a:r>
              <a:rPr lang="en-US" sz="1400" dirty="0"/>
              <a:t>Reached 92% of target SME business owners; 187% increase in brand awareness; 60% share of voice in business banking sector; 259% increase in customers by end of year three.</a:t>
            </a:r>
          </a:p>
          <a:p>
            <a:endParaRPr lang="en-GB" dirty="0"/>
          </a:p>
        </p:txBody>
      </p:sp>
      <p:sp>
        <p:nvSpPr>
          <p:cNvPr id="7" name="Text Placeholder 6">
            <a:extLst>
              <a:ext uri="{FF2B5EF4-FFF2-40B4-BE49-F238E27FC236}">
                <a16:creationId xmlns:a16="http://schemas.microsoft.com/office/drawing/2014/main" id="{75DB809A-CC0D-C6E6-4D59-A5353D87D5B5}"/>
              </a:ext>
            </a:extLst>
          </p:cNvPr>
          <p:cNvSpPr>
            <a:spLocks noGrp="1"/>
          </p:cNvSpPr>
          <p:nvPr>
            <p:ph type="body" sz="quarter" idx="15"/>
          </p:nvPr>
        </p:nvSpPr>
        <p:spPr/>
        <p:txBody>
          <a:bodyPr/>
          <a:lstStyle/>
          <a:p>
            <a:endParaRPr lang="en-GB"/>
          </a:p>
        </p:txBody>
      </p:sp>
      <p:pic>
        <p:nvPicPr>
          <p:cNvPr id="8" name="Picture Placeholder 7" descr="A person holding a bottle of perfume&#10;&#10;Description automatically generated">
            <a:extLst>
              <a:ext uri="{FF2B5EF4-FFF2-40B4-BE49-F238E27FC236}">
                <a16:creationId xmlns:a16="http://schemas.microsoft.com/office/drawing/2014/main" id="{02D81AB7-F8C9-DD71-C592-903282D33D9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042" r="7042"/>
          <a:stretch>
            <a:fillRect/>
          </a:stretch>
        </p:blipFill>
        <p:spPr>
          <a:xfrm>
            <a:off x="5368925" y="1428750"/>
            <a:ext cx="6343650" cy="3836988"/>
          </a:xfrm>
          <a:prstGeom prst="rect">
            <a:avLst/>
          </a:prstGeom>
        </p:spPr>
      </p:pic>
      <p:pic>
        <p:nvPicPr>
          <p:cNvPr id="9" name="Picture 2" descr="Tide (financial service) - Wikipedia">
            <a:extLst>
              <a:ext uri="{FF2B5EF4-FFF2-40B4-BE49-F238E27FC236}">
                <a16:creationId xmlns:a16="http://schemas.microsoft.com/office/drawing/2014/main" id="{DED1D941-B3D0-25A5-2929-2FDD4CD4C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6057" y="144607"/>
            <a:ext cx="1236518" cy="1236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me - Guerillascope">
            <a:extLst>
              <a:ext uri="{FF2B5EF4-FFF2-40B4-BE49-F238E27FC236}">
                <a16:creationId xmlns:a16="http://schemas.microsoft.com/office/drawing/2014/main" id="{B9746C18-E06B-D1FA-D19D-54874BEE7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461" y="206451"/>
            <a:ext cx="1545596" cy="111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4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pointing at a bar&#10;&#10;Description automatically generated">
            <a:extLst>
              <a:ext uri="{FF2B5EF4-FFF2-40B4-BE49-F238E27FC236}">
                <a16:creationId xmlns:a16="http://schemas.microsoft.com/office/drawing/2014/main" id="{7D43F079-BD19-EFA0-EC4D-C9052C1FEB0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E073E27B-201C-4E00-A313-B0237031D534}"/>
              </a:ext>
            </a:extLst>
          </p:cNvPr>
          <p:cNvSpPr>
            <a:spLocks noGrp="1"/>
          </p:cNvSpPr>
          <p:nvPr>
            <p:ph type="title"/>
          </p:nvPr>
        </p:nvSpPr>
        <p:spPr/>
        <p:txBody>
          <a:bodyPr/>
          <a:lstStyle/>
          <a:p>
            <a:r>
              <a:rPr lang="en-GB" dirty="0">
                <a:solidFill>
                  <a:schemeClr val="accent6"/>
                </a:solidFill>
              </a:rPr>
              <a:t>Summary</a:t>
            </a:r>
          </a:p>
        </p:txBody>
      </p:sp>
      <p:sp>
        <p:nvSpPr>
          <p:cNvPr id="3" name="Text Placeholder 2">
            <a:extLst>
              <a:ext uri="{FF2B5EF4-FFF2-40B4-BE49-F238E27FC236}">
                <a16:creationId xmlns:a16="http://schemas.microsoft.com/office/drawing/2014/main" id="{D403FC26-C6F9-4A77-950D-B7C2B9385A4C}"/>
              </a:ext>
            </a:extLst>
          </p:cNvPr>
          <p:cNvSpPr>
            <a:spLocks noGrp="1"/>
          </p:cNvSpPr>
          <p:nvPr>
            <p:ph type="body" sz="quarter" idx="13"/>
          </p:nvPr>
        </p:nvSpPr>
        <p:spPr>
          <a:xfrm>
            <a:off x="275020" y="1744548"/>
            <a:ext cx="5820980" cy="4194087"/>
          </a:xfrm>
        </p:spPr>
        <p:txBody>
          <a:bodyPr>
            <a:normAutofit/>
          </a:bodyPr>
          <a:lstStyle/>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majority of UK advertisers are SMEs and smaller spenders.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drives both short-term sales and long-term growth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creates </a:t>
            </a:r>
            <a:r>
              <a:rPr lang="en-GB" b="1" dirty="0">
                <a:solidFill>
                  <a:schemeClr val="accent6"/>
                </a:solidFill>
              </a:rPr>
              <a:t>trust</a:t>
            </a:r>
            <a:r>
              <a:rPr lang="en-GB" dirty="0">
                <a:solidFill>
                  <a:schemeClr val="tx1">
                    <a:lumMod val="75000"/>
                    <a:lumOff val="25000"/>
                  </a:schemeClr>
                </a:solidFill>
              </a:rPr>
              <a:t> and drives </a:t>
            </a:r>
            <a:r>
              <a:rPr lang="en-GB" b="1" dirty="0">
                <a:solidFill>
                  <a:schemeClr val="accent6"/>
                </a:solidFill>
              </a:rPr>
              <a:t>reach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a:t>
            </a:r>
            <a:r>
              <a:rPr lang="en-GB" b="1" dirty="0">
                <a:solidFill>
                  <a:schemeClr val="accent6"/>
                </a:solidFill>
              </a:rPr>
              <a:t>boosts the effects </a:t>
            </a:r>
            <a:r>
              <a:rPr lang="en-GB" dirty="0">
                <a:solidFill>
                  <a:schemeClr val="tx1">
                    <a:lumMod val="75000"/>
                    <a:lumOff val="25000"/>
                  </a:schemeClr>
                </a:solidFill>
              </a:rPr>
              <a:t>of other media channels</a:t>
            </a:r>
          </a:p>
          <a:p>
            <a:pPr marL="285750" indent="-285750">
              <a:spcBef>
                <a:spcPts val="1800"/>
              </a:spcBef>
              <a:buClr>
                <a:schemeClr val="accent6"/>
              </a:buClr>
              <a:buFont typeface="Arial" panose="020B0604020202020204" pitchFamily="34" charset="0"/>
              <a:buChar char="—"/>
            </a:pPr>
            <a:r>
              <a:rPr lang="en-GB">
                <a:solidFill>
                  <a:schemeClr val="tx1">
                    <a:lumMod val="75000"/>
                    <a:lumOff val="25000"/>
                  </a:schemeClr>
                </a:solidFill>
              </a:rPr>
              <a:t>TV </a:t>
            </a:r>
            <a:r>
              <a:rPr lang="en-GB" dirty="0">
                <a:solidFill>
                  <a:schemeClr val="tx1">
                    <a:lumMod val="75000"/>
                    <a:lumOff val="25000"/>
                  </a:schemeClr>
                </a:solidFill>
              </a:rPr>
              <a:t>is </a:t>
            </a:r>
            <a:r>
              <a:rPr lang="en-GB" b="1" dirty="0">
                <a:solidFill>
                  <a:schemeClr val="accent6"/>
                </a:solidFill>
              </a:rPr>
              <a:t>affordable &amp; accountable</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effects of TV are </a:t>
            </a:r>
            <a:r>
              <a:rPr lang="en-GB" b="1" dirty="0">
                <a:solidFill>
                  <a:schemeClr val="accent6"/>
                </a:solidFill>
              </a:rPr>
              <a:t>immediate</a:t>
            </a:r>
            <a:r>
              <a:rPr lang="en-GB" dirty="0">
                <a:solidFill>
                  <a:schemeClr val="tx1">
                    <a:lumMod val="75000"/>
                    <a:lumOff val="25000"/>
                  </a:schemeClr>
                </a:solidFill>
              </a:rPr>
              <a:t> for most but also </a:t>
            </a:r>
            <a:r>
              <a:rPr lang="en-GB" b="1" dirty="0">
                <a:solidFill>
                  <a:schemeClr val="accent6"/>
                </a:solidFill>
              </a:rPr>
              <a:t>sustained</a:t>
            </a:r>
          </a:p>
          <a:p>
            <a:pPr marL="285750" indent="-285750">
              <a:spcBef>
                <a:spcPts val="1800"/>
              </a:spcBef>
              <a:buClr>
                <a:schemeClr val="accent6"/>
              </a:buClr>
              <a:buFont typeface="Arial" panose="020B0604020202020204" pitchFamily="34" charset="0"/>
              <a:buChar char="—"/>
            </a:pPr>
            <a:r>
              <a:rPr lang="en-GB" dirty="0">
                <a:solidFill>
                  <a:schemeClr val="tx1"/>
                </a:solidFill>
              </a:rPr>
              <a:t>There are </a:t>
            </a:r>
            <a:r>
              <a:rPr lang="en-GB" b="1" dirty="0">
                <a:solidFill>
                  <a:schemeClr val="accent6"/>
                </a:solidFill>
              </a:rPr>
              <a:t>many options </a:t>
            </a:r>
            <a:r>
              <a:rPr lang="en-GB" dirty="0">
                <a:solidFill>
                  <a:schemeClr val="tx1"/>
                </a:solidFill>
              </a:rPr>
              <a:t>beyond linear TV advertising.</a:t>
            </a:r>
          </a:p>
        </p:txBody>
      </p:sp>
      <p:sp>
        <p:nvSpPr>
          <p:cNvPr id="4" name="TextBox 3">
            <a:extLst>
              <a:ext uri="{FF2B5EF4-FFF2-40B4-BE49-F238E27FC236}">
                <a16:creationId xmlns:a16="http://schemas.microsoft.com/office/drawing/2014/main" id="{115CC33F-22BE-F5BA-5CF5-E603F14B3D8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Snickers – Own Goal</a:t>
            </a:r>
          </a:p>
        </p:txBody>
      </p:sp>
    </p:spTree>
    <p:extLst>
      <p:ext uri="{BB962C8B-B14F-4D97-AF65-F5344CB8AC3E}">
        <p14:creationId xmlns:p14="http://schemas.microsoft.com/office/powerpoint/2010/main" val="148824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7189-335B-4152-B8E7-C1CFB63E7D35}"/>
              </a:ext>
            </a:extLst>
          </p:cNvPr>
          <p:cNvSpPr>
            <a:spLocks noGrp="1"/>
          </p:cNvSpPr>
          <p:nvPr>
            <p:ph type="title"/>
          </p:nvPr>
        </p:nvSpPr>
        <p:spPr>
          <a:xfrm>
            <a:off x="371476" y="359944"/>
            <a:ext cx="10918824" cy="1021181"/>
          </a:xfrm>
        </p:spPr>
        <p:txBody>
          <a:bodyPr/>
          <a:lstStyle/>
          <a:p>
            <a:r>
              <a:rPr lang="en-GB" dirty="0"/>
              <a:t>675 advertisers spent less than £50k on TV in 2024</a:t>
            </a:r>
          </a:p>
        </p:txBody>
      </p:sp>
      <p:graphicFrame>
        <p:nvGraphicFramePr>
          <p:cNvPr id="6" name="Content Placeholder 5">
            <a:extLst>
              <a:ext uri="{FF2B5EF4-FFF2-40B4-BE49-F238E27FC236}">
                <a16:creationId xmlns:a16="http://schemas.microsoft.com/office/drawing/2014/main" id="{7A63F659-56F5-47B5-BBAB-B2D8E6099B45}"/>
              </a:ext>
            </a:extLst>
          </p:cNvPr>
          <p:cNvGraphicFramePr>
            <a:graphicFrameLocks noGrp="1"/>
          </p:cNvGraphicFramePr>
          <p:nvPr>
            <p:ph idx="1"/>
          </p:nvPr>
        </p:nvGraphicFramePr>
        <p:xfrm>
          <a:off x="696000" y="11892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72E84C47-D00D-4040-881F-C0B04F876493}"/>
              </a:ext>
            </a:extLst>
          </p:cNvPr>
          <p:cNvSpPr txBox="1">
            <a:spLocks/>
          </p:cNvSpPr>
          <p:nvPr/>
        </p:nvSpPr>
        <p:spPr>
          <a:xfrm>
            <a:off x="378000"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2024</a:t>
            </a:r>
          </a:p>
        </p:txBody>
      </p:sp>
    </p:spTree>
    <p:extLst>
      <p:ext uri="{BB962C8B-B14F-4D97-AF65-F5344CB8AC3E}">
        <p14:creationId xmlns:p14="http://schemas.microsoft.com/office/powerpoint/2010/main" val="330222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a:xfrm>
            <a:off x="370800" y="360000"/>
            <a:ext cx="3492977" cy="2522956"/>
          </a:xfrm>
        </p:spPr>
        <p:txBody>
          <a:bodyPr>
            <a:normAutofit/>
          </a:bodyPr>
          <a:lstStyle/>
          <a:p>
            <a:r>
              <a:rPr lang="en-US" dirty="0"/>
              <a:t>TV accounted for over 50% of our video viewing in 2024</a:t>
            </a:r>
            <a:endParaRPr lang="en-GB" dirty="0"/>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4 hrs, 47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0783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4 hrs, 32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871670" y="531530"/>
            <a:ext cx="34929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1589" y="364584"/>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a:xfrm>
            <a:off x="378000" y="5364000"/>
            <a:ext cx="11334817" cy="304800"/>
          </a:xfrm>
        </p:spPr>
        <p:txBody>
          <a:bodyPr/>
          <a:lstStyle/>
          <a:p>
            <a:r>
              <a:rPr lang="en-GB">
                <a:solidFill>
                  <a:srgbClr val="4D4D4D"/>
                </a:solidFill>
              </a:rPr>
              <a:t>Source: 2024, Barb / IPA TouchPoints / Pornhub / </a:t>
            </a:r>
            <a:r>
              <a:rPr lang="en-GB"/>
              <a:t>UK Cinema Association / Ipsos Iris</a:t>
            </a:r>
            <a:endParaRPr lang="en-GB">
              <a:solidFill>
                <a:srgbClr val="4D4D4D"/>
              </a:solidFill>
            </a:endParaRPr>
          </a:p>
        </p:txBody>
      </p:sp>
    </p:spTree>
    <p:extLst>
      <p:ext uri="{BB962C8B-B14F-4D97-AF65-F5344CB8AC3E}">
        <p14:creationId xmlns:p14="http://schemas.microsoft.com/office/powerpoint/2010/main" val="1835456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9148050-B771-4017-8598-2385DED35D57}"/>
              </a:ext>
            </a:extLst>
          </p:cNvPr>
          <p:cNvSpPr txBox="1"/>
          <p:nvPr/>
        </p:nvSpPr>
        <p:spPr>
          <a:xfrm>
            <a:off x="5404968" y="369760"/>
            <a:ext cx="13965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732782" y="1346843"/>
            <a:ext cx="7409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Today’s TV accounts for 85.0% of AV advertising time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372D87"/>
                </a:solidFill>
                <a:effectLst/>
                <a:uLnTx/>
                <a:uFillTx/>
                <a:latin typeface="Arial"/>
                <a:ea typeface="+mj-ea"/>
                <a:cs typeface="+mj-cs"/>
              </a:rPr>
              <a:t>(vs 83.5% in 2023) </a:t>
            </a:r>
          </a:p>
        </p:txBody>
      </p:sp>
      <p:sp>
        <p:nvSpPr>
          <p:cNvPr id="11" name="Text Placeholder 2">
            <a:extLst>
              <a:ext uri="{FF2B5EF4-FFF2-40B4-BE49-F238E27FC236}">
                <a16:creationId xmlns:a16="http://schemas.microsoft.com/office/drawing/2014/main" id="{003B9FBC-1C11-94A1-15DB-35D211EB5EA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a:solidFill>
                  <a:srgbClr val="4D4D4D"/>
                </a:solidFill>
              </a:rPr>
              <a:t>Source: 2024, </a:t>
            </a:r>
            <a:r>
              <a:rPr lang="en-GB"/>
              <a:t>Barb / Broadcaster stream data / UK Cinema Association / Ipsos Iris</a:t>
            </a:r>
          </a:p>
          <a:p>
            <a:pPr>
              <a:spcBef>
                <a:spcPts val="0"/>
              </a:spcBef>
            </a:pPr>
            <a:r>
              <a:rPr lang="en-GB"/>
              <a:t>**YouTube ad time modelled at 3.33% of content time (Enders Analysis, 23</a:t>
            </a:r>
            <a:r>
              <a:rPr lang="en-GB" baseline="30000"/>
              <a:t>rd</a:t>
            </a:r>
            <a:r>
              <a:rPr lang="en-GB"/>
              <a:t> October 2024) and excludes those estimated to be on the YouTube Premium tier.  *TikTok ad time modelled at 3.4% of content time using agency and broadcaster estimates.  **Other online modelled at 3.33% of content time.</a:t>
            </a:r>
            <a:endParaRPr lang="en-GB" sz="1000"/>
          </a:p>
        </p:txBody>
      </p:sp>
      <p:sp>
        <p:nvSpPr>
          <p:cNvPr id="16" name="TextBox 15">
            <a:extLst>
              <a:ext uri="{FF2B5EF4-FFF2-40B4-BE49-F238E27FC236}">
                <a16:creationId xmlns:a16="http://schemas.microsoft.com/office/drawing/2014/main" id="{FEFE5B09-CFDA-6D77-D6D7-721C75C1C7CA}"/>
              </a:ext>
            </a:extLst>
          </p:cNvPr>
          <p:cNvSpPr txBox="1"/>
          <p:nvPr/>
        </p:nvSpPr>
        <p:spPr>
          <a:xfrm>
            <a:off x="7706350" y="333156"/>
            <a:ext cx="4006225" cy="83099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n-ea"/>
                <a:cs typeface="+mn-cs"/>
              </a:rPr>
              <a:t>Average video advertising time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All Individuals: 18:05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n-ea"/>
                <a:cs typeface="+mn-cs"/>
              </a:rPr>
              <a:t>16-34s: 9:49</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dirty="0"/>
              <a:t>932 advertisers used TV for the first time in 2024</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 Sky – New to TV advertisers classed as those not advertising on TV 5 years prior (2019—2024) on Linear TV and Sky </a:t>
            </a:r>
            <a:r>
              <a:rPr kumimoji="0" lang="en-GB" sz="1000" b="0" i="0" u="none" strike="noStrike" kern="1200" cap="none" spc="0" normalizeH="0" baseline="0" noProof="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a:ln>
                  <a:noFill/>
                </a:ln>
                <a:solidFill>
                  <a:srgbClr val="4D4D4D"/>
                </a:solidFill>
                <a:effectLst/>
                <a:uLnTx/>
                <a:uFillTx/>
                <a:latin typeface="Arial"/>
                <a:ea typeface="+mn-ea"/>
                <a:cs typeface="+mn-cs"/>
              </a:rPr>
              <a:t>  </a:t>
            </a:r>
          </a:p>
        </p:txBody>
      </p:sp>
      <p:pic>
        <p:nvPicPr>
          <p:cNvPr id="1076" name="Picture 52" descr="MacInnes Whisky | Event information and Tickets | Fatsoma">
            <a:extLst>
              <a:ext uri="{FF2B5EF4-FFF2-40B4-BE49-F238E27FC236}">
                <a16:creationId xmlns:a16="http://schemas.microsoft.com/office/drawing/2014/main" id="{BC9CFBD9-9EB0-2FBB-03E9-393EBDFBD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2" t="6984" r="9665" b="10824"/>
          <a:stretch/>
        </p:blipFill>
        <p:spPr bwMode="auto">
          <a:xfrm>
            <a:off x="6020930" y="3077460"/>
            <a:ext cx="756992" cy="7569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B77484F-7AB6-35EE-78E1-6B290EEDD6FB}"/>
              </a:ext>
            </a:extLst>
          </p:cNvPr>
          <p:cNvGrpSpPr/>
          <p:nvPr/>
        </p:nvGrpSpPr>
        <p:grpSpPr>
          <a:xfrm>
            <a:off x="571006" y="1311773"/>
            <a:ext cx="11048716" cy="752195"/>
            <a:chOff x="663858" y="1264148"/>
            <a:chExt cx="11048716" cy="752195"/>
          </a:xfrm>
        </p:grpSpPr>
        <p:pic>
          <p:nvPicPr>
            <p:cNvPr id="1068" name="Picture 44" descr="Profile for Pillow World">
              <a:extLst>
                <a:ext uri="{FF2B5EF4-FFF2-40B4-BE49-F238E27FC236}">
                  <a16:creationId xmlns:a16="http://schemas.microsoft.com/office/drawing/2014/main" id="{592C0C85-9BFC-D212-F8D4-DACA9C98FE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48" b="22326"/>
            <a:stretch/>
          </p:blipFill>
          <p:spPr bwMode="auto">
            <a:xfrm>
              <a:off x="7246312" y="1308580"/>
              <a:ext cx="1086968"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for Fisher Investments UK">
              <a:extLst>
                <a:ext uri="{FF2B5EF4-FFF2-40B4-BE49-F238E27FC236}">
                  <a16:creationId xmlns:a16="http://schemas.microsoft.com/office/drawing/2014/main" id="{A896030B-1624-7FA1-25A8-D192E625F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531" y="1390607"/>
              <a:ext cx="499276" cy="4992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itish Airways | Images Detail">
              <a:extLst>
                <a:ext uri="{FF2B5EF4-FFF2-40B4-BE49-F238E27FC236}">
                  <a16:creationId xmlns:a16="http://schemas.microsoft.com/office/drawing/2014/main" id="{5F0DB0DE-6C5F-01FE-F71D-FE8F1D9A5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0379" y="1264148"/>
              <a:ext cx="752195" cy="7521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file for Simply Factoring Brokers">
              <a:extLst>
                <a:ext uri="{FF2B5EF4-FFF2-40B4-BE49-F238E27FC236}">
                  <a16:creationId xmlns:a16="http://schemas.microsoft.com/office/drawing/2014/main" id="{A505012B-0842-CBBC-468D-739FB09BD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761"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ine - Watford, Garston, Bushey &amp; Hemel estate and lettings agents.">
              <a:extLst>
                <a:ext uri="{FF2B5EF4-FFF2-40B4-BE49-F238E27FC236}">
                  <a16:creationId xmlns:a16="http://schemas.microsoft.com/office/drawing/2014/main" id="{9766989C-7F9E-E009-6641-D846AF5B6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664"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ractice Plus Group Hospital, Ilford: Profile | GoPrivate.com">
              <a:extLst>
                <a:ext uri="{FF2B5EF4-FFF2-40B4-BE49-F238E27FC236}">
                  <a16:creationId xmlns:a16="http://schemas.microsoft.com/office/drawing/2014/main" id="{3ED404C6-D340-D336-C3FB-B7E9D2243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4853" y="1358693"/>
              <a:ext cx="563105" cy="56310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Air up® Unveils New Logo and Brand Identity">
              <a:extLst>
                <a:ext uri="{FF2B5EF4-FFF2-40B4-BE49-F238E27FC236}">
                  <a16:creationId xmlns:a16="http://schemas.microsoft.com/office/drawing/2014/main" id="{2EC5BFD3-E174-C716-32CC-87BE805DA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4580" y="1434888"/>
              <a:ext cx="730159" cy="41071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9E0CE79C-A60E-11A3-4877-E3AA218E8F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00" r="12500"/>
            <a:stretch/>
          </p:blipFill>
          <p:spPr bwMode="auto">
            <a:xfrm>
              <a:off x="663858"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ress Releases | RetailMeNot, Inc.">
              <a:extLst>
                <a:ext uri="{FF2B5EF4-FFF2-40B4-BE49-F238E27FC236}">
                  <a16:creationId xmlns:a16="http://schemas.microsoft.com/office/drawing/2014/main" id="{B508C90D-0416-8E71-F1F4-2338325764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8567" y="1466508"/>
              <a:ext cx="1254440" cy="347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7EC8FEE-E4C5-DC05-1C82-C55A4C0304AE}"/>
              </a:ext>
            </a:extLst>
          </p:cNvPr>
          <p:cNvGrpSpPr/>
          <p:nvPr/>
        </p:nvGrpSpPr>
        <p:grpSpPr>
          <a:xfrm>
            <a:off x="614460" y="2409822"/>
            <a:ext cx="10961809" cy="561023"/>
            <a:chOff x="635283" y="2336144"/>
            <a:chExt cx="10961809" cy="561023"/>
          </a:xfrm>
        </p:grpSpPr>
        <p:pic>
          <p:nvPicPr>
            <p:cNvPr id="1048" name="Picture 24" descr="Tempcover MBO | Connection Capital">
              <a:extLst>
                <a:ext uri="{FF2B5EF4-FFF2-40B4-BE49-F238E27FC236}">
                  <a16:creationId xmlns:a16="http://schemas.microsoft.com/office/drawing/2014/main" id="{29039FCB-BB6D-52F0-DC5F-40F1433866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2613" y="2433253"/>
              <a:ext cx="1467218" cy="36680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e UK's Only Gastric Balloon Specialists - Gastric Balloon Group">
              <a:extLst>
                <a:ext uri="{FF2B5EF4-FFF2-40B4-BE49-F238E27FC236}">
                  <a16:creationId xmlns:a16="http://schemas.microsoft.com/office/drawing/2014/main" id="{78B58FD7-6D28-ED87-3C91-9101D1C630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81751" y="2425371"/>
              <a:ext cx="793265" cy="38256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ipla-logo - PTCMA">
              <a:extLst>
                <a:ext uri="{FF2B5EF4-FFF2-40B4-BE49-F238E27FC236}">
                  <a16:creationId xmlns:a16="http://schemas.microsoft.com/office/drawing/2014/main" id="{FAC99D9A-CC4D-4D0A-4391-4C7F513958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42384" y="2443652"/>
              <a:ext cx="561024" cy="34600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smybillfair | LinkedIn">
              <a:extLst>
                <a:ext uri="{FF2B5EF4-FFF2-40B4-BE49-F238E27FC236}">
                  <a16:creationId xmlns:a16="http://schemas.microsoft.com/office/drawing/2014/main" id="{535B95C1-01DD-202D-A108-C372F06FFFB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5961" y="2336144"/>
              <a:ext cx="561023"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its Radio UK - Wikipedia">
              <a:extLst>
                <a:ext uri="{FF2B5EF4-FFF2-40B4-BE49-F238E27FC236}">
                  <a16:creationId xmlns:a16="http://schemas.microsoft.com/office/drawing/2014/main" id="{71A388EA-68D7-A6B9-101E-872157CE34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2953" y="2336144"/>
              <a:ext cx="594139"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National Grid - Home">
              <a:extLst>
                <a:ext uri="{FF2B5EF4-FFF2-40B4-BE49-F238E27FC236}">
                  <a16:creationId xmlns:a16="http://schemas.microsoft.com/office/drawing/2014/main" id="{0149DA78-8EB5-7D10-273A-7F6F586243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283" y="2505721"/>
              <a:ext cx="1034777" cy="221868"/>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ND Association | Fighting motor neurone disease">
              <a:extLst>
                <a:ext uri="{FF2B5EF4-FFF2-40B4-BE49-F238E27FC236}">
                  <a16:creationId xmlns:a16="http://schemas.microsoft.com/office/drawing/2014/main" id="{69497660-FCBD-8078-E75D-782FA619CFC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69537" y="2445162"/>
              <a:ext cx="909661" cy="342987"/>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Symprove | Informed Choice">
              <a:extLst>
                <a:ext uri="{FF2B5EF4-FFF2-40B4-BE49-F238E27FC236}">
                  <a16:creationId xmlns:a16="http://schemas.microsoft.com/office/drawing/2014/main" id="{E588C350-C197-2181-26CD-19FA26E560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77569" y="2336144"/>
              <a:ext cx="822834" cy="561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CC1E83F-F83B-C4E5-41F4-CF4336F16B39}"/>
              </a:ext>
            </a:extLst>
          </p:cNvPr>
          <p:cNvGrpSpPr/>
          <p:nvPr/>
        </p:nvGrpSpPr>
        <p:grpSpPr>
          <a:xfrm>
            <a:off x="565788" y="3316699"/>
            <a:ext cx="11059152" cy="708686"/>
            <a:chOff x="544651" y="3101613"/>
            <a:chExt cx="11059152" cy="708686"/>
          </a:xfrm>
        </p:grpSpPr>
        <p:pic>
          <p:nvPicPr>
            <p:cNvPr id="1050" name="Picture 26" descr="FRF Motor Group Car Dealership | JudgeService">
              <a:extLst>
                <a:ext uri="{FF2B5EF4-FFF2-40B4-BE49-F238E27FC236}">
                  <a16:creationId xmlns:a16="http://schemas.microsoft.com/office/drawing/2014/main" id="{BF9D9546-D538-4F6A-3B35-5AD1195E9C3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8966" y="3271122"/>
              <a:ext cx="1294005" cy="36966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rofile for Courmacs LLP Solicitors">
              <a:extLst>
                <a:ext uri="{FF2B5EF4-FFF2-40B4-BE49-F238E27FC236}">
                  <a16:creationId xmlns:a16="http://schemas.microsoft.com/office/drawing/2014/main" id="{17188B1E-5767-A02F-FC74-0ADCDC55F5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34829" y="3101613"/>
              <a:ext cx="708686" cy="70868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ress Photos - zooplus SE - Corporate Website">
              <a:extLst>
                <a:ext uri="{FF2B5EF4-FFF2-40B4-BE49-F238E27FC236}">
                  <a16:creationId xmlns:a16="http://schemas.microsoft.com/office/drawing/2014/main" id="{12F5E4F2-5E12-198D-0A9E-D975DCF44E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99878" y="3268329"/>
              <a:ext cx="852850" cy="3752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FULLGREEN | LinkedIn">
              <a:extLst>
                <a:ext uri="{FF2B5EF4-FFF2-40B4-BE49-F238E27FC236}">
                  <a16:creationId xmlns:a16="http://schemas.microsoft.com/office/drawing/2014/main" id="{159EA7C0-CE0A-3DC1-282A-A8148EFED10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651" y="3182252"/>
              <a:ext cx="547408" cy="54740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St Pierre announces supply chain investment for 2022 | Snack Food &amp;  Wholesale Bakery">
              <a:extLst>
                <a:ext uri="{FF2B5EF4-FFF2-40B4-BE49-F238E27FC236}">
                  <a16:creationId xmlns:a16="http://schemas.microsoft.com/office/drawing/2014/main" id="{FDD82D13-9485-8B85-F8C0-8CC45793B6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27713" y="3235083"/>
              <a:ext cx="724175" cy="441747"/>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950F4D1B-71A2-44D2-0BC5-EAD1BA19BF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09635" y="3333874"/>
              <a:ext cx="954388" cy="244164"/>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a:extLst>
                <a:ext uri="{FF2B5EF4-FFF2-40B4-BE49-F238E27FC236}">
                  <a16:creationId xmlns:a16="http://schemas.microsoft.com/office/drawing/2014/main" id="{6673C49A-4EC9-FDA5-84B5-DFFED7D9265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08798" y="3360990"/>
              <a:ext cx="995005" cy="189932"/>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Skin + Me Reviews | Read Customer Service Reviews of skinandme.com">
              <a:extLst>
                <a:ext uri="{FF2B5EF4-FFF2-40B4-BE49-F238E27FC236}">
                  <a16:creationId xmlns:a16="http://schemas.microsoft.com/office/drawing/2014/main" id="{E3A4A130-7E73-81FD-0E05-732C350D3D0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00422" y="3242766"/>
              <a:ext cx="570384" cy="426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9141386-B177-D343-ADD8-28F8914150E8}"/>
              </a:ext>
            </a:extLst>
          </p:cNvPr>
          <p:cNvGrpSpPr/>
          <p:nvPr/>
        </p:nvGrpSpPr>
        <p:grpSpPr>
          <a:xfrm>
            <a:off x="702625" y="4371240"/>
            <a:ext cx="10786749" cy="631380"/>
            <a:chOff x="461004" y="4332688"/>
            <a:chExt cx="11268720" cy="659591"/>
          </a:xfrm>
        </p:grpSpPr>
        <p:pic>
          <p:nvPicPr>
            <p:cNvPr id="1026" name="Picture 2" descr="Everyone TV | LinkedIn">
              <a:extLst>
                <a:ext uri="{FF2B5EF4-FFF2-40B4-BE49-F238E27FC236}">
                  <a16:creationId xmlns:a16="http://schemas.microsoft.com/office/drawing/2014/main" id="{1D2D92D7-7539-ADC6-4D4D-1CBC7D4DF9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82570"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ws and Media Resources - Alibaba Group">
              <a:extLst>
                <a:ext uri="{FF2B5EF4-FFF2-40B4-BE49-F238E27FC236}">
                  <a16:creationId xmlns:a16="http://schemas.microsoft.com/office/drawing/2014/main" id="{99C45747-BF4E-9923-B13B-CD1F04D34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1004" y="4480305"/>
              <a:ext cx="964916" cy="3643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 James's Place plc - Wikipedia">
              <a:extLst>
                <a:ext uri="{FF2B5EF4-FFF2-40B4-BE49-F238E27FC236}">
                  <a16:creationId xmlns:a16="http://schemas.microsoft.com/office/drawing/2014/main" id="{9FDA59E9-C8DC-CFA8-DB7F-920511BA72C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73700" y="4432173"/>
              <a:ext cx="698524" cy="4606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lish National Tourist Office North America | LinkedIn">
              <a:extLst>
                <a:ext uri="{FF2B5EF4-FFF2-40B4-BE49-F238E27FC236}">
                  <a16:creationId xmlns:a16="http://schemas.microsoft.com/office/drawing/2014/main" id="{F0C78403-8FDE-F598-0FA7-E8BE4574A23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65043"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rofile for Shutterly Fabulous">
              <a:extLst>
                <a:ext uri="{FF2B5EF4-FFF2-40B4-BE49-F238E27FC236}">
                  <a16:creationId xmlns:a16="http://schemas.microsoft.com/office/drawing/2014/main" id="{C0D2BB33-F392-4575-E599-2F4BCDF0FF2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195106" y="4372293"/>
              <a:ext cx="580381" cy="58038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harlie Bigham's">
              <a:extLst>
                <a:ext uri="{FF2B5EF4-FFF2-40B4-BE49-F238E27FC236}">
                  <a16:creationId xmlns:a16="http://schemas.microsoft.com/office/drawing/2014/main" id="{97B08D8D-4ECD-CF9D-07D8-1ACD679A5EF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198369" y="4348925"/>
              <a:ext cx="1027630" cy="627117"/>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Foodhub Branding Guidelines">
              <a:extLst>
                <a:ext uri="{FF2B5EF4-FFF2-40B4-BE49-F238E27FC236}">
                  <a16:creationId xmlns:a16="http://schemas.microsoft.com/office/drawing/2014/main" id="{BCF5767A-9E94-4228-AB4D-1092A6904BE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947516" y="4459111"/>
              <a:ext cx="554378" cy="40674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OURA Logo Black RGB - Oura Health">
              <a:extLst>
                <a:ext uri="{FF2B5EF4-FFF2-40B4-BE49-F238E27FC236}">
                  <a16:creationId xmlns:a16="http://schemas.microsoft.com/office/drawing/2014/main" id="{D8DA4788-ED73-27DE-E90B-C6B7FB3BE71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648883" y="4509814"/>
              <a:ext cx="1080841" cy="30533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Profile for Empire Bespoke Foods Ltd">
              <a:extLst>
                <a:ext uri="{FF2B5EF4-FFF2-40B4-BE49-F238E27FC236}">
                  <a16:creationId xmlns:a16="http://schemas.microsoft.com/office/drawing/2014/main" id="{B3A3087F-E5D4-9928-FDC4-3C6B6ACA3F1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848802" y="4407040"/>
              <a:ext cx="510886" cy="510886"/>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Vitalin – From Farm to Tail">
              <a:extLst>
                <a:ext uri="{FF2B5EF4-FFF2-40B4-BE49-F238E27FC236}">
                  <a16:creationId xmlns:a16="http://schemas.microsoft.com/office/drawing/2014/main" id="{A042C3C9-EB06-A167-B66A-79115F5A154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924776" y="4423100"/>
              <a:ext cx="726042" cy="4787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375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dirty="0"/>
              <a:t>Average TV view costs </a:t>
            </a:r>
            <a:r>
              <a:rPr lang="en-GB" sz="4400" dirty="0"/>
              <a:t>0.73p </a:t>
            </a:r>
            <a:r>
              <a:rPr lang="en-GB" dirty="0"/>
              <a:t>(in 2024)</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dirty="0"/>
              <a:t>The average cost </a:t>
            </a:r>
            <a:br>
              <a:rPr lang="en-GB" sz="2400" dirty="0"/>
            </a:br>
            <a:r>
              <a:rPr lang="en-GB" sz="2400" dirty="0"/>
              <a:t>of buying the media space to get one </a:t>
            </a:r>
            <a:br>
              <a:rPr lang="en-GB" sz="2400" dirty="0"/>
            </a:br>
            <a:r>
              <a:rPr lang="en-GB" sz="2400" dirty="0"/>
              <a:t>person in the UK </a:t>
            </a:r>
            <a:br>
              <a:rPr lang="en-GB" sz="2400" dirty="0"/>
            </a:br>
            <a:r>
              <a:rPr lang="en-GB" sz="2400" dirty="0"/>
              <a:t>to see a TV (linear, BVOD and SVOD) advert </a:t>
            </a:r>
            <a:br>
              <a:rPr lang="en-GB" sz="2400" dirty="0"/>
            </a:br>
            <a:r>
              <a:rPr lang="en-GB" sz="2400" dirty="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000" dirty="0">
                <a:solidFill>
                  <a:prstClr val="white"/>
                </a:solidFill>
              </a:rPr>
              <a:t>Source: 2024, Thinkbox estimates using AA/WARC</a:t>
            </a:r>
          </a:p>
          <a:p>
            <a:pPr>
              <a:defRPr/>
            </a:pPr>
            <a:endParaRPr lang="en-GB" sz="1000" dirty="0">
              <a:solidFill>
                <a:prstClr val="white"/>
              </a:solidFill>
            </a:endParaRPr>
          </a:p>
        </p:txBody>
      </p:sp>
    </p:spTree>
    <p:custDataLst>
      <p:tags r:id="rId1"/>
    </p:custDataLst>
    <p:extLst>
      <p:ext uri="{BB962C8B-B14F-4D97-AF65-F5344CB8AC3E}">
        <p14:creationId xmlns:p14="http://schemas.microsoft.com/office/powerpoint/2010/main" val="162064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6C3A-268F-4C27-9C6F-49ACA94D6D75}"/>
              </a:ext>
            </a:extLst>
          </p:cNvPr>
          <p:cNvSpPr>
            <a:spLocks noGrp="1"/>
          </p:cNvSpPr>
          <p:nvPr>
            <p:ph type="title"/>
          </p:nvPr>
        </p:nvSpPr>
        <p:spPr/>
        <p:txBody>
          <a:bodyPr/>
          <a:lstStyle/>
          <a:p>
            <a:r>
              <a:rPr lang="en-GB" dirty="0"/>
              <a:t>TV delivers results for small businesses quickly</a:t>
            </a:r>
          </a:p>
        </p:txBody>
      </p:sp>
      <p:sp>
        <p:nvSpPr>
          <p:cNvPr id="8" name="Text Placeholder 7">
            <a:extLst>
              <a:ext uri="{FF2B5EF4-FFF2-40B4-BE49-F238E27FC236}">
                <a16:creationId xmlns:a16="http://schemas.microsoft.com/office/drawing/2014/main" id="{82D4C41C-5CED-49B8-B40A-D4EC39586C8C}"/>
              </a:ext>
            </a:extLst>
          </p:cNvPr>
          <p:cNvSpPr>
            <a:spLocks noGrp="1"/>
          </p:cNvSpPr>
          <p:nvPr>
            <p:ph type="body" sz="quarter" idx="13"/>
          </p:nvPr>
        </p:nvSpPr>
        <p:spPr>
          <a:xfrm>
            <a:off x="371476" y="1713584"/>
            <a:ext cx="4368867" cy="3651531"/>
          </a:xfrm>
        </p:spPr>
        <p:txBody>
          <a:bodyPr>
            <a:normAutofit/>
          </a:bodyPr>
          <a:lstStyle/>
          <a:p>
            <a:pPr marL="285750" indent="-285750">
              <a:buClr>
                <a:schemeClr val="tx2"/>
              </a:buClr>
              <a:buFont typeface="Arial" panose="020B0604020202020204" pitchFamily="34" charset="0"/>
              <a:buChar char="—"/>
            </a:pPr>
            <a:r>
              <a:rPr lang="en-GB" sz="1800" dirty="0"/>
              <a:t>An average 4 week TV campaign builds to a </a:t>
            </a:r>
            <a:r>
              <a:rPr lang="en-GB" sz="1800" b="1" dirty="0">
                <a:solidFill>
                  <a:schemeClr val="tx2"/>
                </a:solidFill>
              </a:rPr>
              <a:t>weekly sales uplift of c. 25%</a:t>
            </a:r>
          </a:p>
          <a:p>
            <a:pPr marL="285750" indent="-285750">
              <a:buClr>
                <a:schemeClr val="tx2"/>
              </a:buClr>
              <a:buFont typeface="Arial" panose="020B0604020202020204" pitchFamily="34" charset="0"/>
              <a:buChar char="—"/>
            </a:pPr>
            <a:endParaRPr lang="en-GB" sz="1800" dirty="0"/>
          </a:p>
          <a:p>
            <a:pPr marL="285750" indent="-285750">
              <a:buClr>
                <a:schemeClr val="tx2"/>
              </a:buClr>
              <a:buFont typeface="Arial" panose="020B0604020202020204" pitchFamily="34" charset="0"/>
              <a:buChar char="—"/>
            </a:pPr>
            <a:r>
              <a:rPr lang="en-GB" sz="1800" dirty="0"/>
              <a:t>The typical </a:t>
            </a:r>
            <a:r>
              <a:rPr lang="en-GB" sz="1800" b="1" dirty="0">
                <a:solidFill>
                  <a:schemeClr val="tx2"/>
                </a:solidFill>
              </a:rPr>
              <a:t>gross</a:t>
            </a:r>
            <a:r>
              <a:rPr lang="en-GB" sz="1800" dirty="0"/>
              <a:t> </a:t>
            </a:r>
            <a:r>
              <a:rPr lang="en-GB" sz="1800" b="1" dirty="0">
                <a:solidFill>
                  <a:schemeClr val="tx2"/>
                </a:solidFill>
              </a:rPr>
              <a:t>profit payback </a:t>
            </a:r>
            <a:r>
              <a:rPr lang="en-GB" sz="1800" dirty="0"/>
              <a:t>point is at c. </a:t>
            </a:r>
            <a:r>
              <a:rPr lang="en-GB" sz="1800" b="1" dirty="0">
                <a:solidFill>
                  <a:schemeClr val="tx2"/>
                </a:solidFill>
              </a:rPr>
              <a:t>4 months </a:t>
            </a:r>
          </a:p>
          <a:p>
            <a:endParaRPr lang="en-GB" sz="1800" dirty="0"/>
          </a:p>
        </p:txBody>
      </p:sp>
      <p:sp>
        <p:nvSpPr>
          <p:cNvPr id="10" name="Text Placeholder 9">
            <a:extLst>
              <a:ext uri="{FF2B5EF4-FFF2-40B4-BE49-F238E27FC236}">
                <a16:creationId xmlns:a16="http://schemas.microsoft.com/office/drawing/2014/main" id="{B9C6EB0E-724A-476D-A3C6-C3A9F1143156}"/>
              </a:ext>
            </a:extLst>
          </p:cNvPr>
          <p:cNvSpPr>
            <a:spLocks noGrp="1"/>
          </p:cNvSpPr>
          <p:nvPr>
            <p:ph type="body" sz="quarter" idx="16"/>
          </p:nvPr>
        </p:nvSpPr>
        <p:spPr>
          <a:xfrm>
            <a:off x="377758" y="5365115"/>
            <a:ext cx="5465763" cy="461664"/>
          </a:xfrm>
        </p:spPr>
        <p:txBody>
          <a:bodyPr/>
          <a:lstStyle/>
          <a:p>
            <a:r>
              <a:rPr lang="en-GB" dirty="0"/>
              <a:t>Source: ‘Supercharge: TV for small businesses’, May 2019, Data2Decisions/Work/Thinkbox. Data2Decisions database of smaller brands. All categories. Based on campaign spend of £1.25m.</a:t>
            </a:r>
          </a:p>
          <a:p>
            <a:endParaRPr lang="en-GB" dirty="0"/>
          </a:p>
        </p:txBody>
      </p:sp>
      <p:graphicFrame>
        <p:nvGraphicFramePr>
          <p:cNvPr id="11" name="Content Placeholder 5">
            <a:extLst>
              <a:ext uri="{FF2B5EF4-FFF2-40B4-BE49-F238E27FC236}">
                <a16:creationId xmlns:a16="http://schemas.microsoft.com/office/drawing/2014/main" id="{DE0BCEDF-C32C-4EF4-9E1E-2A425CA048DB}"/>
              </a:ext>
            </a:extLst>
          </p:cNvPr>
          <p:cNvGraphicFramePr>
            <a:graphicFrameLocks noGrp="1"/>
          </p:cNvGraphicFramePr>
          <p:nvPr>
            <p:ph sz="quarter" idx="15"/>
          </p:nvPr>
        </p:nvGraphicFramePr>
        <p:xfrm>
          <a:off x="6272213" y="360363"/>
          <a:ext cx="5594350" cy="5197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86AA8BDE-C1CB-4F83-A09B-11D66FAD5C6B}"/>
              </a:ext>
            </a:extLst>
          </p:cNvPr>
          <p:cNvGraphicFramePr>
            <a:graphicFrameLocks/>
          </p:cNvGraphicFramePr>
          <p:nvPr/>
        </p:nvGraphicFramePr>
        <p:xfrm>
          <a:off x="6411686" y="4944772"/>
          <a:ext cx="5465763" cy="72514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0EE846D-68BE-49B1-850E-482B8E3F35B4}"/>
              </a:ext>
            </a:extLst>
          </p:cNvPr>
          <p:cNvSpPr txBox="1"/>
          <p:nvPr/>
        </p:nvSpPr>
        <p:spPr>
          <a:xfrm>
            <a:off x="6183087" y="5014341"/>
            <a:ext cx="1625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4 WEEK TV CAMPAIGN</a:t>
            </a:r>
          </a:p>
        </p:txBody>
      </p:sp>
    </p:spTree>
    <p:extLst>
      <p:ext uri="{BB962C8B-B14F-4D97-AF65-F5344CB8AC3E}">
        <p14:creationId xmlns:p14="http://schemas.microsoft.com/office/powerpoint/2010/main" val="41006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37819-E12A-4D55-99B2-23226F3E3491}"/>
              </a:ext>
            </a:extLst>
          </p:cNvPr>
          <p:cNvSpPr>
            <a:spLocks noGrp="1"/>
          </p:cNvSpPr>
          <p:nvPr>
            <p:ph type="title"/>
          </p:nvPr>
        </p:nvSpPr>
        <p:spPr/>
        <p:txBody>
          <a:bodyPr>
            <a:normAutofit/>
          </a:bodyPr>
          <a:lstStyle/>
          <a:p>
            <a:r>
              <a:rPr lang="en-GB" dirty="0"/>
              <a:t>Smaller brands see the biggest uplifts in sales</a:t>
            </a:r>
          </a:p>
        </p:txBody>
      </p:sp>
      <p:sp>
        <p:nvSpPr>
          <p:cNvPr id="4" name="Text Placeholder 3">
            <a:extLst>
              <a:ext uri="{FF2B5EF4-FFF2-40B4-BE49-F238E27FC236}">
                <a16:creationId xmlns:a16="http://schemas.microsoft.com/office/drawing/2014/main" id="{926E4CDB-4ECF-49BD-BC42-DC5149A23C2E}"/>
              </a:ext>
            </a:extLst>
          </p:cNvPr>
          <p:cNvSpPr>
            <a:spLocks noGrp="1"/>
          </p:cNvSpPr>
          <p:nvPr>
            <p:ph type="body" sz="quarter" idx="13"/>
          </p:nvPr>
        </p:nvSpPr>
        <p:spPr/>
        <p:txBody>
          <a:bodyPr/>
          <a:lstStyle/>
          <a:p>
            <a:pPr marL="285750" indent="-285750">
              <a:buClr>
                <a:schemeClr val="tx2"/>
              </a:buClr>
              <a:buFont typeface="Arial" panose="020B0604020202020204" pitchFamily="34" charset="0"/>
              <a:buChar char="—"/>
            </a:pPr>
            <a:r>
              <a:rPr lang="en-GB" dirty="0"/>
              <a:t>TV efficiently creates </a:t>
            </a:r>
            <a:r>
              <a:rPr lang="en-GB" b="1" dirty="0">
                <a:solidFill>
                  <a:schemeClr val="tx2"/>
                </a:solidFill>
              </a:rPr>
              <a:t>sales uplifts </a:t>
            </a:r>
            <a:r>
              <a:rPr lang="en-GB" dirty="0"/>
              <a:t>even at </a:t>
            </a:r>
            <a:r>
              <a:rPr lang="en-GB" b="1" dirty="0">
                <a:solidFill>
                  <a:schemeClr val="tx2"/>
                </a:solidFill>
              </a:rPr>
              <a:t>low levels of investment</a:t>
            </a:r>
          </a:p>
          <a:p>
            <a:pPr marL="285750" indent="-285750">
              <a:buClr>
                <a:schemeClr val="tx2"/>
              </a:buClr>
              <a:buFont typeface="Arial" panose="020B0604020202020204" pitchFamily="34" charset="0"/>
              <a:buChar char="—"/>
            </a:pPr>
            <a:endParaRPr lang="en-GB" dirty="0"/>
          </a:p>
          <a:p>
            <a:pPr marL="285750" indent="-285750">
              <a:buClr>
                <a:schemeClr val="tx2"/>
              </a:buClr>
              <a:buFont typeface="Arial" panose="020B0604020202020204" pitchFamily="34" charset="0"/>
              <a:buChar char="—"/>
            </a:pPr>
            <a:r>
              <a:rPr lang="en-GB" dirty="0"/>
              <a:t>For a small brand with &lt;£50m brand value a £0.5m TV campaign can </a:t>
            </a:r>
            <a:r>
              <a:rPr lang="en-GB" b="1" dirty="0">
                <a:solidFill>
                  <a:schemeClr val="tx2"/>
                </a:solidFill>
              </a:rPr>
              <a:t>drive sales by 10% </a:t>
            </a:r>
          </a:p>
          <a:p>
            <a:endParaRPr lang="en-GB" dirty="0"/>
          </a:p>
        </p:txBody>
      </p:sp>
      <p:sp>
        <p:nvSpPr>
          <p:cNvPr id="5" name="Text Placeholder 4">
            <a:extLst>
              <a:ext uri="{FF2B5EF4-FFF2-40B4-BE49-F238E27FC236}">
                <a16:creationId xmlns:a16="http://schemas.microsoft.com/office/drawing/2014/main" id="{33E1A236-570F-47C2-8815-D785B1A68B5F}"/>
              </a:ext>
            </a:extLst>
          </p:cNvPr>
          <p:cNvSpPr>
            <a:spLocks noGrp="1"/>
          </p:cNvSpPr>
          <p:nvPr>
            <p:ph type="body" sz="quarter" idx="16"/>
          </p:nvPr>
        </p:nvSpPr>
        <p:spPr>
          <a:xfrm>
            <a:off x="377758" y="5365115"/>
            <a:ext cx="5594350" cy="399552"/>
          </a:xfrm>
        </p:spPr>
        <p:txBody>
          <a:bodyPr/>
          <a:lstStyle/>
          <a:p>
            <a:r>
              <a:rPr lang="en-GB" dirty="0"/>
              <a:t>Source: ‘Supercharge: TV for small businesses’, May 2019, Data2Decisions/Work/Thinkbox. Data2Decisions database of smaller brands. All categories.</a:t>
            </a:r>
          </a:p>
          <a:p>
            <a:endParaRPr lang="en-GB" dirty="0"/>
          </a:p>
        </p:txBody>
      </p:sp>
      <p:graphicFrame>
        <p:nvGraphicFramePr>
          <p:cNvPr id="9" name="Content Placeholder 5">
            <a:extLst>
              <a:ext uri="{FF2B5EF4-FFF2-40B4-BE49-F238E27FC236}">
                <a16:creationId xmlns:a16="http://schemas.microsoft.com/office/drawing/2014/main" id="{3D6DC0D8-A9D8-446A-9D2C-AAA866BCA1BD}"/>
              </a:ext>
            </a:extLst>
          </p:cNvPr>
          <p:cNvGraphicFramePr>
            <a:graphicFrameLocks noGrp="1"/>
          </p:cNvGraphicFramePr>
          <p:nvPr>
            <p:ph sz="quarter" idx="15"/>
          </p:nvPr>
        </p:nvGraphicFramePr>
        <p:xfrm>
          <a:off x="6372226" y="567192"/>
          <a:ext cx="5594350" cy="5197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001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D0AE8918-E28A-44AE-BB52-904CD94C2577"/>
  <p:tag name="ISPRINGONLINEFOLDERID" val="0"/>
  <p:tag name="ISPRINGONLINEFOLDERPATH" val="Content List"/>
  <p:tag name="ISPRINGCLOUDFOLDERDOMAIN" val="https://thinkbox.ispringcloud.eu"/>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DziHhQyzqQQKMPAABwJAAAFwAAAHVuaXZlcnNhbC91bml2ZXJzYWwucG5n7Zr7X9LJ/sfxdNn2kp5q7bKK1uZ+27bU1fZ4vxzbFN1SU0uPqZCV2qp4TVQUsPa7x61Uij2JpmBXLyGSkagosLu2sC0KbXIRUajIiIuwikiCwAFrfzj/gz98PvOYec5n3u+Zec/Max6Pz8WjcaCNH3zyAQAA2BgTfSgRAFgbAwCsKdyw3layq///X9sSh9JE0EFAD8dVYcuszYmIjQAAetEfLmeus+XfL4pOLQUAHEfsjwOrsPMMAOCxLuZQxLEK8Oy09LK6HMGaK73dmFwf63nLrz6WCL3+KGmL86FHgoM3e2eeuG+IOOsVupNHWUu7snnzpY/Fx/YupHzQd/JR4wfgtd94PtxUtWt7RMmmLxcORtzBRljPK1Q0kWGOLK2GwXLKYVy8iOXi1opr1o6qDcFksg6hGW3dR8jEV1m+5+tBbmmhb57oQ0k01bTNU0Dw7RaQHq3cKZv6waOtYvmiotnBVgo7rr+Cp0XP87B4vNcGW8F91b3L6kiMFqk1jdt7CPC6rNydogwNIG9x+CunQUj7FBftEBupv7qPvGWlnsvVtbZk56HNtnfN32PsZQc97N9sWAWrYBWsglWwClbBKlgFq2AVrIJVsApWwSpYBatgFayC/wU/bInEBPcgT+q7uGGDxkkhY9CoMdAZvi2xUPIkrG9jXhqH4mOrl3N6qoPGb6fL5/2tC7/WL+7JEwXFt1mTcUYJtwQCl0WXaE09RPDyz04GRmjpZBc0VXyOQrRZmOgxIP8cCdaxLJNt3fpmoryzUdRnfkPdiCZrWiYDMCH6ux0GxmdkYhc0SCz4aWm7FXO/HtIE9lwPKPLhu3eWf3ZlIcR8jRQnLDvGVr/gQQdntwHzXWOGL50xJdltnCeXC0gNBPZirg+gpoVkqdBP6bzV4YfFxGai9iy2o2AcaskskUWf4mRni41fFaBUQ8mFQ9rzfBXqecb4eI4Erl1TJXdBV8m86aXaEg3SdFgzYMK9F5czJPmTgi3onxTotRVVw0tYSaUMNqDCv5dMMi0tQYcKBmVg5lM1PUGOYHtbX88zTVGeaXLFeC6NqXMrH6Q2GMNUJje0tF1XUdaactkBMFWt/0KagRMZG2AIJQVHNMT84LHtjM2pO7kgHZ5gIGlM10xO04EZ95oS5alukGC68ze5OX1eKotJK/18+H4zdSy3SkjpgUIcbjaQmp7053TV+H74nqoxWJO1HwiTduoEWQszfN8yYNkJhNT5qPLNiTaqZGYJfaLHi+DF8Opv3MHtj5XPKQNIW9cABgaV5H2wymxVyKS+Sy4WG6s3X315YTQ/re3YbL6AobJcYBxDEcM5hEN+g0f8kvrTIs/PDRC0A1YmYS9TnPPRNuctQZ92pxVMf6tytdtu+Lm7sStLZSJqq9IpAoIW65yiDDvHK9EXeiapYI1XXw5nw6YBgFYafB+zB+H4uCRbFUr9KKlwqJloaj+E+dCXDEWcaFlbL9nRhvO7x1hABzPzufvXL0ADhjxVx0P1hdNuwBSBZ7/mYZnjUOF+bjCyzTYvkwMFzolf1Lj2TVFlFMVfJjLMT54W29vfn2T9dS7f7L8Lk36lGaoavz77MZcHWTRBgSrevnWNpHMnq7J9TtY5ssUlWwMEnuVT7O3EocLWrzAPZV7+wQUtnLxs4UbATyKq5bfTJi4TVpWtCqMe0T0BuTUXfCfbHOP12yhF/+0Y7FIOsz/Atd1iZEzdzBp61+R8yKePqaZ/Rz8Qjfa4AGrIpQLr5eeR10VGtNd46yIKO7z36ss0qVGgbM7BD2YGIoyXvekDqNHDB7wYw3UJOBJP2DeV3yicw2mr5cwlLHm4FVzwcBnsjxNRwoiiuLlEVJNc/TCZ9H+d3LYAjrg4YPDSJnaK0lV+ICZqJSge3ta47DEfwcCmZgqyPZYmWGEUuNUkRY2MOIUPG3SSJLRL2dTAEVxHA4SjpjoAAoI7lrRIlnlMRJdQzSx8GIJn6soKRDST5RjQWL4ZtKdZsp6NUIJrLWGssk/4dRD0OAstLv62ktYy+m1Y28up3Y9x5ZJBasnM7w790zCxkg2xzFs2E2jA+iC632gArTrW+8C4Sx+9ZyabPNwAckcsMJfCDYPcWaDwf7snO4SR9OJwyUFXeDMPi1lNs/fOPhH3n4pgPL3VQDj5x8171pQmI/VU1HQcyB4Szbaelhm3lxmRiRDhHPCM0uQSLrxDFwZpOmcmxy55qNxOK7dFdLF6RAp9QH+rqGwNoMhPSd4bd4Asv6Bn9eKLrb0ZNLj+n8/+hQfnMnobCSTspmeTfXlVLLSJycKJ/LbjzjChX/akaPOEftudvPk8PwKJhVAbqQ2E2aKJSvaAExITqJD/2JrnoQhOhNYZqQtRBFw9nu7T+Pymf3JsCpFb/eqAvxfZEeuVWrac6QKrBMpww7AipS+8ETvO1uv1ZXj7DvUw9z1D542E4N9pI0FJwYrDKlhrII7q+YUrD9aDYp086nAK5sKbk+3zdUzTdI43NlAL//OBK6ISmPsNQlq2hJisCO8eAUYJPIXKEhZbQhEtrCkPd+NxUeHZvNOxseEwfXEZ3JxWq+J7sJsz/AEAseHZ10JD23lctXEQMlsooJ+y9jLKF6usvfgtAiGt+vsGfFB6o6me5hQcltMtUw0UMyp+bIbW/hHTLuyqUx1XJbD4cHQtCzGfmGTLHVOqwtLZwjAEUDNjGjwHbQuqvp6CWeAhMimhgsD+6Kf+8MK6Yris3Ec1QsusMi7LeL5l6bic1pEGbSoYJH1sekP/Oa8Rm1TL9sux7+7+LcgaL5nseGgU/zTzTQVlOTKZEaBamFlZU7NipjW7dMJySrvHy0moexRU3WpmIr0C6cYBa7S/6bS4OJsCjNrTfAILB08l3O6P1OYZqIbnxdMsRRnhBg91Vq1rIE+9EjdRvUcprCD51hj4CD8KzJl3hE0wu2S/B9RO7wRNH2WrXmtvEsDTm4yfRbLZXSOI9ODZUco/ihazx8NlbMDTcbR31iIgvMUeV/cR4qYZm0NTQsupWG24YK7viLvbbhDQi2zzLC9WW7o407bA30Ke/TLo8YLfa8RLCVYr/8UcMuAkLJWDuVlqBfsT75xA2pFCHXQsv6q7VHP1TnJ1IKJWWV/9zqcMDVVFsA0WyqlsoOCJkarp/Ifdq8MdtqWzniPJN8qN91loZPVe8/YS3l/jtGB5kQiql6Bc+RxrQlvM03FSz+vXieczFwdhtviG2eIb7sLjUflCPcJQ+jzLY4dnG6j87F4ah61QBWt0KhnH7swucMzThBe3DmHgS+NvMLdmZnjPH4w1Q/OeqcfapaUnmP0cnjctKN26qJCZDuQxIXWyt/ZNdlVh/Uj9ctx0uc96AiJ0f8JyOjZrZgURIc6JDpmtSHpAC5Idi2NI75U+7Z/kjVJGXnuMi2+0g5/bljSyBMVgRyeyue0GEkhWqsbT6RKQlPkuqoROBcR6nzSFZJdCllP+QLK3i71dft/lZadLbuWauqt3sqvjRfMlyiLRK9tuHUSyiAgE9yozlwguMwHf4xWXTapDfmKPtbs7fWM+1T1y141gdM42TxxV+hDitM+GltelHhgqAAAo2i3o8F57H8hTkPS4cEg3Kq+Wgd8joCvV1zxqY7WGRUbH0o2n78ZyYaF0OowuoL3qRGjDILQLdyAJiarh1tuUpZh2zYfk2V7OYBSGvpuP66B7IWq3Q07wvEM/wao2UrrzbEGHqM6Iwgng8rvepMIai4TpcgebCrZUpAePAanZFGLOFzXHPho0nDd0W5a9Lbn6Je/quZr4MOMbJad/ur+/7l9/A7XEmm+psB978U9/gwOH6/T6/Oa5uVs5KwdkPQlhbjFxf4nz01f34IVAyojEhNYXjlGdCmYRTF+N/2Ll72rgtpbRfJe6OF/aRrjReZc51EB1p2hD8X49kHAumD7bTtLeh9IVPMRJimdDSc/VO+3aI7cno9m/Pen7lof6GdjhD5duCEUsJ0qvsF1uMEhz63dAEsPBSHf/oNmNgWLBYVIlew0hRbLIpP19frYQZToqrVgU0bJyRUFc9YMabHfLjOxoqGOd98Zukqn3jufXBdyVQ8qlPN38k/JX9+Uia/PEq5W50IYvWrJiGYAb5RbT0vOzlZVAoKOptcEWsm/9Zyq2ffUfsOFER1jBsfGIM1NSEkk1cMIwd80fBNXFtheYqE6jlF8TOKEYHi+qy7mwNhZ6H5w95SP61SYa7qaYeTiCFPXaqT3zTHsjUTfq9WHF48qxtyemU9g5hM0PDdd2PGKhbsbfdo/PFrn6f4ZpwnLz09DIFzkacZXL2P5/d5cahlClegHEepsfKrTUpY2OoIwkAsrKtPYyIRYdKg4F9isGr4QaR9ARZnppIfdO40VUm1qwi+QO8bOBtzIp9J7TGSJ3Z2rUFTTKCEl2N8pQE0kQ73jUC1JbOk0BZARPvy9/0fK9g+N183D+i79EkRyPyrTuEGk4+TQQNkuJIgcqxPnXo0sibPEEIlXMuiRb9VKu64adKAMPNZzfQW1wwVa+IljJVHOPYTg/sGAj+fOfIsht2NhW4VtBU27T/DilLqbg+2ai4fWD0arwN88VxsKDHoM7D4gFt1OGX3U4PUL7iru82DPIeU55LFb2oiXynVshyExB2Uo7uoS2hF72gTT5H1lNKnSIX4Yh9uKKMIZ7YNLj/jLKq9rKhceZ6NEAQJw2BG+Y7rbre2FOC7ffv8FjyOJ7t8WHtbRPp5710+/wYOOUM3JMxdAYEbp1XcDZRd2Di2TkUlYGLIO1Mm8QiMnob2i7O8vhyYtGBfa7hZIHDUqT/2i7k6hLEEOppa3K49ZrWvV3aeHGN/JC9VGhkD2u+i5N+mZRGnZfNkY8/a7hLrj2ReryL93sKabpUwfAREPGcjVGpo7XKJHLqcsRtqtHyY6whVch8gF/ZfzwEp5PcxqWZ216+bnW0idNm9YT3HGamtLe0D9vxsffBoTPF3KXtQvydQCAYxLq0eQ1xKRME695gawmct+2lshRknqwUD/zPt0+iOEVf487ovqTr7PfLhv7PyKEjImO6XOoEuyizN82lq2fY4pKh42ccjXC77G75TGrI+EOQibKMdjlegiZ/TfbN46bYwp8nENtc4mU9SNzVvaTrPMvC60Wd4OkMYm9wcNWqaj608eeSpb0nEF5vF/aa4CsQSsHgqAwNxt7VvTp+7bkn+kim7BdY69M6AormTHuRsfG26+eA/vvodMrNUvb2vfY7aVv5YN6eFaf5YustiYvwLtfYnjqSMz1eMTiY8UFe9HQPXg0tz46UbeQQqfC/7ypGj9gv7KqLynd+RHIrwh865oJS1IMjGXcb68eExl3qOfgyQv/BVBLAwQUAAIACADziHhQKwvAbUoAAABrAAAAGwAAAHVuaXZlcnNhbC91bml2ZXJzYWwucG5nLnhtbLOxr8jNUShLLSrOzM+zVTLUM1Cyt+PlsikoSi3LTC1XqACKGekZQICSQiUqtzwzpSQDKGRgbowQzEjNTM8osVWyMDCFC+oDzQQAUEsBAgAAFAACAAgAdXz5SKkBxHb7AgAAsAgAABQAAAAAAAAAAQAAAAAAAAAAAHVuaXZlcnNhbC9wbGF5ZXIueG1sUEsBAgAAFAACAAgAJnwBSbO6p9GEBAAAUBEAAB0AAAAAAAAAAQAAAAAALQMAAHVuaXZlcnNhbC9jb21tb25fbWVzc2FnZXMubG5nUEsBAgAAFAACAAgAJnwBSUdLVwP8AwAAFxEAACcAAAAAAAAAAQAAAAAA7AcAAHVuaXZlcnNhbC9mbGFzaF9wdWJsaXNoaW5nX3NldHRpbmdzLnhtbFBLAQIAABQAAgAIACZ8AUllFrXe5AIAAI8KAAAhAAAAAAAAAAEAAAAAAC0MAAB1bml2ZXJzYWwvZmxhc2hfc2tpbl9zZXR0aW5ncy54bWxQSwECAAAUAAIACAAmfAFJqWCQH+gDAACoEAAAJgAAAAAAAAABAAAAAABQDwAAdW5pdmVyc2FsL2h0bWxfcHVibGlzaGluZ19zZXR0aW5ncy54bWxQSwECAAAUAAIACAAmfAFJMmKji5ABAAADBgAAHwAAAAAAAAABAAAAAAB8EwAAdW5pdmVyc2FsL2h0bWxfc2tpbl9zZXR0aW5ncy5qc1BLAQIAABQAAgAIAPOIeFDLOpBAow8AAHAkAAAXAAAAAAAAAAAAAAAAAEkVAAB1bml2ZXJzYWwvdW5pdmVyc2FsLnBuZ1BLAQIAABQAAgAIAPOIeFArC8BtSgAAAGsAAAAbAAAAAAAAAAEAAAAAACElAAB1bml2ZXJzYWwvdW5pdmVyc2FsLnBuZy54bWxQSwUGAAAAAAgACABgAgAApCUAAAAA"/>
  <p:tag name="ISPRING_PRESENTATION_TITLE" val="TV for SMEs"/>
  <p:tag name="ISPRING_FIRST_PUBLISH" val="1"/>
  <p:tag name="ISPRINGCLOUDFOLDERID" val="614"/>
  <p:tag name="ISPRINGCLOUDFOLDERPATH" val="Repository/Nickable Charts/Sector Specific/"/>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0.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6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4.xml><?xml version="1.0" encoding="utf-8"?>
<a:theme xmlns:a="http://schemas.openxmlformats.org/drawingml/2006/main" name="8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5.xml><?xml version="1.0" encoding="utf-8"?>
<a:theme xmlns:a="http://schemas.openxmlformats.org/drawingml/2006/main" name="9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6.xml><?xml version="1.0" encoding="utf-8"?>
<a:theme xmlns:a="http://schemas.openxmlformats.org/drawingml/2006/main" name="10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7.xml><?xml version="1.0" encoding="utf-8"?>
<a:theme xmlns:a="http://schemas.openxmlformats.org/drawingml/2006/main" name="1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8.xml><?xml version="1.0" encoding="utf-8"?>
<a:theme xmlns:a="http://schemas.openxmlformats.org/drawingml/2006/main" name="1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Thinkbox_Dark Blu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1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7.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2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1_Office Theme">
  <a:themeElements>
    <a:clrScheme name="Work Research 2">
      <a:dk1>
        <a:sysClr val="windowText" lastClr="000000"/>
      </a:dk1>
      <a:lt1>
        <a:sysClr val="window" lastClr="FFFFFF"/>
      </a:lt1>
      <a:dk2>
        <a:srgbClr val="44546A"/>
      </a:dk2>
      <a:lt2>
        <a:srgbClr val="E7E6E6"/>
      </a:lt2>
      <a:accent1>
        <a:srgbClr val="949494"/>
      </a:accent1>
      <a:accent2>
        <a:srgbClr val="1FCF47"/>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4287</Words>
  <Application>Microsoft Office PowerPoint</Application>
  <PresentationFormat>Widescreen</PresentationFormat>
  <Paragraphs>392</Paragraphs>
  <Slides>21</Slides>
  <Notes>21</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21</vt:i4>
      </vt:variant>
    </vt:vector>
  </HeadingPairs>
  <TitlesOfParts>
    <vt:vector size="48" baseType="lpstr">
      <vt:lpstr>Aptos</vt:lpstr>
      <vt:lpstr>Arial</vt:lpstr>
      <vt:lpstr>Calibri</vt:lpstr>
      <vt:lpstr>Century Gothic</vt:lpstr>
      <vt:lpstr>Founders Grotesk Bold</vt:lpstr>
      <vt:lpstr>Founders Grotesk Regular</vt:lpstr>
      <vt:lpstr>Georgia</vt:lpstr>
      <vt:lpstr>proxima-nova</vt:lpstr>
      <vt:lpstr>Trebuchet MS</vt:lpstr>
      <vt:lpstr>Thinkbox</vt:lpstr>
      <vt:lpstr>4_Thinkbox</vt:lpstr>
      <vt:lpstr>Thinkbox_Red</vt:lpstr>
      <vt:lpstr>Thinkbox_Dark Blue</vt:lpstr>
      <vt:lpstr>1_Thinkbox_Red</vt:lpstr>
      <vt:lpstr>1_Thinkbox</vt:lpstr>
      <vt:lpstr>2_Thinkbox</vt:lpstr>
      <vt:lpstr>2_Thinkbox_Red</vt:lpstr>
      <vt:lpstr>1_Office Theme</vt:lpstr>
      <vt:lpstr>3_Thinkbox</vt:lpstr>
      <vt:lpstr>5_Thinkbox</vt:lpstr>
      <vt:lpstr>6_Thinkbox</vt:lpstr>
      <vt:lpstr>7_Thinkbox</vt:lpstr>
      <vt:lpstr>8_Thinkbox</vt:lpstr>
      <vt:lpstr>9_Thinkbox</vt:lpstr>
      <vt:lpstr>10_Thinkbox</vt:lpstr>
      <vt:lpstr>11_Thinkbox</vt:lpstr>
      <vt:lpstr>12_Thinkbox</vt:lpstr>
      <vt:lpstr>TV for SMEs</vt:lpstr>
      <vt:lpstr>SMEs make up most of the UK business population</vt:lpstr>
      <vt:lpstr>675 advertisers spent less than £50k on TV in 2024</vt:lpstr>
      <vt:lpstr>TV accounted for over 50% of our video viewing in 2024</vt:lpstr>
      <vt:lpstr>PowerPoint Presentation</vt:lpstr>
      <vt:lpstr>932 advertisers used TV for the first time in 2024</vt:lpstr>
      <vt:lpstr>Average TV view costs 0.73p (in 2024)</vt:lpstr>
      <vt:lpstr>TV delivers results for small businesses quickly</vt:lpstr>
      <vt:lpstr>Smaller brands see the biggest uplifts in sales</vt:lpstr>
      <vt:lpstr>TV delivers both short-term and sustained sales effects</vt:lpstr>
      <vt:lpstr>When TV is on air, digital channel performance is uplifted by 13.7%</vt:lpstr>
      <vt:lpstr>TV advertising is a class apart in the video world</vt:lpstr>
      <vt:lpstr>Brand of all sizes benefit from TV’s ‘signalling’ power</vt:lpstr>
      <vt:lpstr>TV drives the strongest signals overall</vt:lpstr>
      <vt:lpstr>Advanced TV for SMEs</vt:lpstr>
      <vt:lpstr>Bringing together the best of both worlds</vt:lpstr>
      <vt:lpstr>Using advanced TV to enhance SME marketing </vt:lpstr>
      <vt:lpstr>Sponsorship can make small brands seem bigger</vt:lpstr>
      <vt:lpstr>TV sponsorship boosts awareness for lesser-known brands</vt:lpstr>
      <vt:lpstr>Tide: Changing the TIDE for the business banking sector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for SMEs</dc:title>
  <dc:creator>Oliver Robertson</dc:creator>
  <cp:lastModifiedBy>Nailah Uddin</cp:lastModifiedBy>
  <cp:revision>695</cp:revision>
  <cp:lastPrinted>2019-11-18T17:59:23Z</cp:lastPrinted>
  <dcterms:created xsi:type="dcterms:W3CDTF">2019-04-08T13:23:13Z</dcterms:created>
  <dcterms:modified xsi:type="dcterms:W3CDTF">2025-05-27T13:13:41Z</dcterms:modified>
</cp:coreProperties>
</file>