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4.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5.xml" ContentType="application/vnd.openxmlformats-officedocument.them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slideLayouts/slideLayout141.xml" ContentType="application/vnd.openxmlformats-officedocument.presentationml.slideLayout+xml"/>
  <Override PartName="/ppt/theme/theme6.xml" ContentType="application/vnd.openxmlformats-officedocument.theme+xml"/>
  <Override PartName="/ppt/tags/tag146.xml" ContentType="application/vnd.openxmlformats-officedocument.presentationml.tags+xml"/>
  <Override PartName="/ppt/tags/tag147.xml" ContentType="application/vnd.openxmlformats-officedocument.presentationml.tags+xml"/>
  <Override PartName="/ppt/slideLayouts/slideLayout142.xml" ContentType="application/vnd.openxmlformats-officedocument.presentationml.slideLayout+xml"/>
  <Override PartName="/ppt/theme/theme7.xml" ContentType="application/vnd.openxmlformats-officedocument.theme+xml"/>
  <Override PartName="/ppt/tags/tag148.xml" ContentType="application/vnd.openxmlformats-officedocument.presentationml.tags+xml"/>
  <Override PartName="/ppt/tags/tag149.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8.xml" ContentType="application/vnd.openxmlformats-officedocument.them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9.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0.xml" ContentType="application/vnd.openxmlformats-officedocument.them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1.xml" ContentType="application/vnd.openxmlformats-officedocument.them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2.xml" ContentType="application/vnd.openxmlformats-officedocument.them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3.xml" ContentType="application/vnd.openxmlformats-officedocument.them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14.xml" ContentType="application/vnd.openxmlformats-officedocument.theme+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15.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16.xml" ContentType="application/vnd.openxmlformats-officedocument.them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ags/tag38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theme/themeOverride3.xml" ContentType="application/vnd.openxmlformats-officedocument.themeOverride+xml"/>
  <Override PartName="/ppt/notesSlides/notesSlide9.xml" ContentType="application/vnd.openxmlformats-officedocument.presentationml.notesSlide+xml"/>
  <Override PartName="/ppt/charts/chart6.xml" ContentType="application/vnd.openxmlformats-officedocument.drawingml.chart+xml"/>
  <Override PartName="/ppt/notesSlides/notesSlide10.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90.xml" ContentType="application/vnd.openxmlformats-officedocument.presentationml.tags+xml"/>
  <Override PartName="/ppt/notesSlides/notesSlide16.xml" ContentType="application/vnd.openxmlformats-officedocument.presentationml.notesSlide+xml"/>
  <Override PartName="/ppt/charts/chart8.xml" ContentType="application/vnd.openxmlformats-officedocument.drawingml.chart+xml"/>
  <Override PartName="/ppt/notesSlides/notesSlide17.xml" ContentType="application/vnd.openxmlformats-officedocument.presentationml.notesSl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22" r:id="rId3"/>
    <p:sldMasterId id="2147483752" r:id="rId4"/>
    <p:sldMasterId id="2147483780" r:id="rId5"/>
    <p:sldMasterId id="2147483807" r:id="rId6"/>
    <p:sldMasterId id="2147483810" r:id="rId7"/>
    <p:sldMasterId id="2147483814" r:id="rId8"/>
    <p:sldMasterId id="2147483844" r:id="rId9"/>
    <p:sldMasterId id="2147483848" r:id="rId10"/>
    <p:sldMasterId id="2147483878" r:id="rId11"/>
    <p:sldMasterId id="2147483908" r:id="rId12"/>
    <p:sldMasterId id="2147483939" r:id="rId13"/>
    <p:sldMasterId id="2147483970" r:id="rId14"/>
    <p:sldMasterId id="2147484001" r:id="rId15"/>
    <p:sldMasterId id="2147484034" r:id="rId16"/>
  </p:sldMasterIdLst>
  <p:notesMasterIdLst>
    <p:notesMasterId r:id="rId36"/>
  </p:notesMasterIdLst>
  <p:sldIdLst>
    <p:sldId id="4425" r:id="rId17"/>
    <p:sldId id="4677" r:id="rId18"/>
    <p:sldId id="2147376132" r:id="rId19"/>
    <p:sldId id="2147376128" r:id="rId20"/>
    <p:sldId id="2147376135" r:id="rId21"/>
    <p:sldId id="2147376134" r:id="rId22"/>
    <p:sldId id="320" r:id="rId23"/>
    <p:sldId id="283" r:id="rId24"/>
    <p:sldId id="284" r:id="rId25"/>
    <p:sldId id="285" r:id="rId26"/>
    <p:sldId id="4748" r:id="rId27"/>
    <p:sldId id="11407" r:id="rId28"/>
    <p:sldId id="4744" r:id="rId29"/>
    <p:sldId id="4699" r:id="rId30"/>
    <p:sldId id="261" r:id="rId31"/>
    <p:sldId id="346" r:id="rId32"/>
    <p:sldId id="4668" r:id="rId33"/>
    <p:sldId id="4670" r:id="rId34"/>
    <p:sldId id="4770" r:id="rId35"/>
  </p:sldIdLst>
  <p:sldSz cx="12192000" cy="6858000"/>
  <p:notesSz cx="6797675" cy="9926638"/>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6" clrIdx="0">
    <p:extLst>
      <p:ext uri="{19B8F6BF-5375-455C-9EA6-DF929625EA0E}">
        <p15:presenceInfo xmlns:p15="http://schemas.microsoft.com/office/powerpoint/2012/main" userId="S-1-5-21-1903017862-2259124225-1915749700-4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2D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0" autoAdjust="0"/>
    <p:restoredTop sz="83126" autoAdjust="0"/>
  </p:normalViewPr>
  <p:slideViewPr>
    <p:cSldViewPr snapToGrid="0">
      <p:cViewPr varScale="1">
        <p:scale>
          <a:sx n="92" d="100"/>
          <a:sy n="92" d="100"/>
        </p:scale>
        <p:origin x="498" y="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presProps" Target="presProps.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01395377604092"/>
          <c:y val="9.4716732591433733E-2"/>
          <c:w val="0.5032121287783603"/>
          <c:h val="0.81056653481713259"/>
        </c:manualLayout>
      </c:layout>
      <c:doughnutChart>
        <c:varyColors val="1"/>
        <c:ser>
          <c:idx val="0"/>
          <c:order val="0"/>
          <c:tx>
            <c:strRef>
              <c:f>Sheet1!$B$1</c:f>
              <c:strCache>
                <c:ptCount val="1"/>
                <c:pt idx="0">
                  <c:v>16-34s</c:v>
                </c:pt>
              </c:strCache>
            </c:strRef>
          </c:tx>
          <c:dPt>
            <c:idx val="0"/>
            <c:bubble3D val="0"/>
            <c:spPr>
              <a:solidFill>
                <a:srgbClr val="0069B4">
                  <a:lumMod val="20000"/>
                  <a:lumOff val="80000"/>
                </a:srgbClr>
              </a:solidFill>
            </c:spPr>
            <c:extLst>
              <c:ext xmlns:c16="http://schemas.microsoft.com/office/drawing/2014/chart" uri="{C3380CC4-5D6E-409C-BE32-E72D297353CC}">
                <c16:uniqueId val="{00000001-AAFF-45A3-A865-F04D69EBD962}"/>
              </c:ext>
            </c:extLst>
          </c:dPt>
          <c:dPt>
            <c:idx val="1"/>
            <c:bubble3D val="0"/>
            <c:spPr>
              <a:solidFill>
                <a:srgbClr val="0069B4">
                  <a:lumMod val="40000"/>
                  <a:lumOff val="60000"/>
                </a:srgbClr>
              </a:solidFill>
            </c:spPr>
            <c:extLst>
              <c:ext xmlns:c16="http://schemas.microsoft.com/office/drawing/2014/chart" uri="{C3380CC4-5D6E-409C-BE32-E72D297353CC}">
                <c16:uniqueId val="{00000003-AAFF-45A3-A865-F04D69EBD962}"/>
              </c:ext>
            </c:extLst>
          </c:dPt>
          <c:dPt>
            <c:idx val="2"/>
            <c:bubble3D val="0"/>
            <c:spPr>
              <a:solidFill>
                <a:srgbClr val="004F87"/>
              </a:solidFill>
            </c:spPr>
            <c:extLst>
              <c:ext xmlns:c16="http://schemas.microsoft.com/office/drawing/2014/chart" uri="{C3380CC4-5D6E-409C-BE32-E72D297353CC}">
                <c16:uniqueId val="{00000005-AAFF-45A3-A865-F04D69EBD962}"/>
              </c:ext>
            </c:extLst>
          </c:dPt>
          <c:dPt>
            <c:idx val="3"/>
            <c:bubble3D val="0"/>
            <c:spPr>
              <a:solidFill>
                <a:srgbClr val="372D87">
                  <a:lumMod val="75000"/>
                </a:srgbClr>
              </a:solidFill>
            </c:spPr>
            <c:extLst>
              <c:ext xmlns:c16="http://schemas.microsoft.com/office/drawing/2014/chart" uri="{C3380CC4-5D6E-409C-BE32-E72D297353CC}">
                <c16:uniqueId val="{00000007-AAFF-45A3-A865-F04D69EBD962}"/>
              </c:ext>
            </c:extLst>
          </c:dPt>
          <c:dPt>
            <c:idx val="4"/>
            <c:bubble3D val="0"/>
            <c:spPr>
              <a:solidFill>
                <a:srgbClr val="2AFF7C"/>
              </a:solidFill>
              <a:ln>
                <a:noFill/>
              </a:ln>
            </c:spPr>
            <c:extLst>
              <c:ext xmlns:c16="http://schemas.microsoft.com/office/drawing/2014/chart" uri="{C3380CC4-5D6E-409C-BE32-E72D297353CC}">
                <c16:uniqueId val="{00000009-AAFF-45A3-A865-F04D69EBD962}"/>
              </c:ext>
            </c:extLst>
          </c:dPt>
          <c:dPt>
            <c:idx val="5"/>
            <c:bubble3D val="0"/>
            <c:spPr>
              <a:solidFill>
                <a:srgbClr val="00B050"/>
              </a:solidFill>
            </c:spPr>
            <c:extLst>
              <c:ext xmlns:c16="http://schemas.microsoft.com/office/drawing/2014/chart" uri="{C3380CC4-5D6E-409C-BE32-E72D297353CC}">
                <c16:uniqueId val="{0000000B-AAFF-45A3-A865-F04D69EBD962}"/>
              </c:ext>
            </c:extLst>
          </c:dPt>
          <c:dPt>
            <c:idx val="6"/>
            <c:bubble3D val="0"/>
            <c:spPr>
              <a:solidFill>
                <a:srgbClr val="E10514">
                  <a:lumMod val="40000"/>
                  <a:lumOff val="60000"/>
                </a:srgbClr>
              </a:solidFill>
            </c:spPr>
            <c:extLst>
              <c:ext xmlns:c16="http://schemas.microsoft.com/office/drawing/2014/chart" uri="{C3380CC4-5D6E-409C-BE32-E72D297353CC}">
                <c16:uniqueId val="{0000000D-AAFF-45A3-A865-F04D69EBD962}"/>
              </c:ext>
            </c:extLst>
          </c:dPt>
          <c:dPt>
            <c:idx val="7"/>
            <c:bubble3D val="0"/>
            <c:spPr>
              <a:solidFill>
                <a:srgbClr val="E10514"/>
              </a:solidFill>
            </c:spPr>
            <c:extLst>
              <c:ext xmlns:c16="http://schemas.microsoft.com/office/drawing/2014/chart" uri="{C3380CC4-5D6E-409C-BE32-E72D297353CC}">
                <c16:uniqueId val="{0000000F-AAFF-45A3-A865-F04D69EBD962}"/>
              </c:ext>
            </c:extLst>
          </c:dPt>
          <c:dPt>
            <c:idx val="8"/>
            <c:bubble3D val="0"/>
            <c:spPr>
              <a:solidFill>
                <a:srgbClr val="E10514"/>
              </a:solidFill>
            </c:spPr>
            <c:extLst>
              <c:ext xmlns:c16="http://schemas.microsoft.com/office/drawing/2014/chart" uri="{C3380CC4-5D6E-409C-BE32-E72D297353CC}">
                <c16:uniqueId val="{00000011-AAFF-45A3-A865-F04D69EBD962}"/>
              </c:ext>
            </c:extLst>
          </c:dPt>
          <c:dPt>
            <c:idx val="10"/>
            <c:bubble3D val="0"/>
            <c:spPr>
              <a:solidFill>
                <a:srgbClr val="EB7305">
                  <a:lumMod val="60000"/>
                  <a:lumOff val="40000"/>
                </a:srgbClr>
              </a:solidFill>
            </c:spPr>
            <c:extLst>
              <c:ext xmlns:c16="http://schemas.microsoft.com/office/drawing/2014/chart" uri="{C3380CC4-5D6E-409C-BE32-E72D297353CC}">
                <c16:uniqueId val="{0000002F-7AE8-4D49-86FD-088A2ADBAD8F}"/>
              </c:ext>
            </c:extLst>
          </c:dPt>
          <c:dPt>
            <c:idx val="11"/>
            <c:bubble3D val="0"/>
            <c:spPr>
              <a:solidFill>
                <a:srgbClr val="EB7305"/>
              </a:solidFill>
            </c:spPr>
            <c:extLst>
              <c:ext xmlns:c16="http://schemas.microsoft.com/office/drawing/2014/chart" uri="{C3380CC4-5D6E-409C-BE32-E72D297353CC}">
                <c16:uniqueId val="{0000002D-7AE8-4D49-86FD-088A2ADBAD8F}"/>
              </c:ext>
            </c:extLst>
          </c:dPt>
          <c:dPt>
            <c:idx val="12"/>
            <c:bubble3D val="0"/>
            <c:spPr>
              <a:solidFill>
                <a:srgbClr val="C00000"/>
              </a:solidFill>
            </c:spPr>
            <c:extLst>
              <c:ext xmlns:c16="http://schemas.microsoft.com/office/drawing/2014/chart" uri="{C3380CC4-5D6E-409C-BE32-E72D297353CC}">
                <c16:uniqueId val="{0000002C-7AE8-4D49-86FD-088A2ADBAD8F}"/>
              </c:ext>
            </c:extLst>
          </c:dPt>
          <c:dLbls>
            <c:dLbl>
              <c:idx val="0"/>
              <c:numFmt formatCode="0.0%" sourceLinked="0"/>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01-AAFF-45A3-A865-F04D69EBD962}"/>
                </c:ext>
              </c:extLst>
            </c:dLbl>
            <c:dLbl>
              <c:idx val="1"/>
              <c:layout>
                <c:manualLayout>
                  <c:x val="-3.3072967233954622E-4"/>
                  <c:y val="-2.7072513797860638E-2"/>
                </c:manualLayout>
              </c:layout>
              <c:numFmt formatCode="0.0%" sourceLinked="0"/>
              <c:spPr/>
              <c:txPr>
                <a:bodyPr/>
                <a:lstStyle/>
                <a:p>
                  <a:pPr>
                    <a:defRPr lang="en-US" sz="1000"/>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AFF-45A3-A865-F04D69EBD962}"/>
                </c:ext>
              </c:extLst>
            </c:dLbl>
            <c:dLbl>
              <c:idx val="2"/>
              <c:layout>
                <c:manualLayout>
                  <c:x val="3.7184310612561693E-4"/>
                  <c:y val="1.2854305571427282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FF-45A3-A865-F04D69EBD962}"/>
                </c:ext>
              </c:extLst>
            </c:dLbl>
            <c:dLbl>
              <c:idx val="3"/>
              <c:layout>
                <c:manualLayout>
                  <c:x val="0"/>
                  <c:y val="6.8573094689363939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FF-45A3-A865-F04D69EBD962}"/>
                </c:ext>
              </c:extLst>
            </c:dLbl>
            <c:dLbl>
              <c:idx val="4"/>
              <c:layout>
                <c:manualLayout>
                  <c:x val="2.8927457566893322E-3"/>
                  <c:y val="5.7144245574470481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FF-45A3-A865-F04D69EBD962}"/>
                </c:ext>
              </c:extLst>
            </c:dLbl>
            <c:dLbl>
              <c:idx val="5"/>
              <c:layout>
                <c:manualLayout>
                  <c:x val="-1.446372878344719E-3"/>
                  <c:y val="-6.8573094689364858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AFF-45A3-A865-F04D69EBD962}"/>
                </c:ext>
              </c:extLst>
            </c:dLbl>
            <c:dLbl>
              <c:idx val="6"/>
              <c:layout>
                <c:manualLayout>
                  <c:x val="4.3391186350339979E-3"/>
                  <c:y val="2.2857698229788261E-3"/>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AFF-45A3-A865-F04D69EBD962}"/>
                </c:ext>
              </c:extLst>
            </c:dLbl>
            <c:dLbl>
              <c:idx val="7"/>
              <c:layout>
                <c:manualLayout>
                  <c:x val="2.8927457566893322E-3"/>
                  <c:y val="-8.3810591988779792E-17"/>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AAFF-45A3-A865-F04D69EBD962}"/>
                </c:ext>
              </c:extLst>
            </c:dLbl>
            <c:dLbl>
              <c:idx val="8"/>
              <c:layout>
                <c:manualLayout>
                  <c:x val="1.0745297722190756E-3"/>
                  <c:y val="-2.8149165379050522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leaderLines>
              <c:spPr>
                <a:ln>
                  <a:solidFill>
                    <a:sysClr val="windowText" lastClr="000000"/>
                  </a:solidFill>
                </a:ln>
              </c:spPr>
            </c:leaderLines>
            <c:extLst>
              <c:ext xmlns:c15="http://schemas.microsoft.com/office/drawing/2012/chart" uri="{CE6537A1-D6FC-4f65-9D91-7224C49458BB}"/>
            </c:extLst>
          </c:dLbls>
          <c:cat>
            <c:strRef>
              <c:f>Sheet1!$A$2:$A$9</c:f>
              <c:strCache>
                <c:ptCount val="8"/>
                <c:pt idx="0">
                  <c:v>TikTok</c:v>
                </c:pt>
                <c:pt idx="1">
                  <c:v>YouTube</c:v>
                </c:pt>
                <c:pt idx="2">
                  <c:v>Other online video</c:v>
                </c:pt>
                <c:pt idx="3">
                  <c:v>Online 'adult' XXX video</c:v>
                </c:pt>
                <c:pt idx="4">
                  <c:v>Cinema</c:v>
                </c:pt>
                <c:pt idx="5">
                  <c:v>Blu-Ray / DVD</c:v>
                </c:pt>
                <c:pt idx="6">
                  <c:v>SVOD / Other AVOD</c:v>
                </c:pt>
                <c:pt idx="7">
                  <c:v>Broadcaster TV</c:v>
                </c:pt>
              </c:strCache>
            </c:strRef>
          </c:cat>
          <c:val>
            <c:numRef>
              <c:f>Sheet1!$B$2:$B$9</c:f>
              <c:numCache>
                <c:formatCode>0.0</c:formatCode>
                <c:ptCount val="8"/>
                <c:pt idx="0">
                  <c:v>25.9</c:v>
                </c:pt>
                <c:pt idx="1">
                  <c:v>63</c:v>
                </c:pt>
                <c:pt idx="2">
                  <c:v>12.7</c:v>
                </c:pt>
                <c:pt idx="3">
                  <c:v>7.6</c:v>
                </c:pt>
                <c:pt idx="4">
                  <c:v>1.4</c:v>
                </c:pt>
                <c:pt idx="5">
                  <c:v>0.7</c:v>
                </c:pt>
                <c:pt idx="6">
                  <c:v>54.9</c:v>
                </c:pt>
                <c:pt idx="7">
                  <c:v>61.1</c:v>
                </c:pt>
              </c:numCache>
            </c:numRef>
          </c:val>
          <c:extLst>
            <c:ext xmlns:c16="http://schemas.microsoft.com/office/drawing/2014/chart" uri="{C3380CC4-5D6E-409C-BE32-E72D297353CC}">
              <c16:uniqueId val="{00000014-AAFF-45A3-A865-F04D69EBD962}"/>
            </c:ext>
          </c:extLst>
        </c:ser>
        <c:ser>
          <c:idx val="1"/>
          <c:order val="1"/>
          <c:tx>
            <c:strRef>
              <c:f>Sheet1!$C$1</c:f>
              <c:strCache>
                <c:ptCount val="1"/>
                <c:pt idx="0">
                  <c:v>Column1</c:v>
                </c:pt>
              </c:strCache>
            </c:strRef>
          </c:tx>
          <c:dPt>
            <c:idx val="0"/>
            <c:bubble3D val="0"/>
            <c:spPr>
              <a:solidFill>
                <a:schemeClr val="accent4">
                  <a:lumMod val="20000"/>
                  <a:lumOff val="80000"/>
                </a:schemeClr>
              </a:solidFill>
            </c:spPr>
            <c:extLst>
              <c:ext xmlns:c16="http://schemas.microsoft.com/office/drawing/2014/chart" uri="{C3380CC4-5D6E-409C-BE32-E72D297353CC}">
                <c16:uniqueId val="{00000016-AAFF-45A3-A865-F04D69EBD962}"/>
              </c:ext>
            </c:extLst>
          </c:dPt>
          <c:dLbls>
            <c:spPr>
              <a:noFill/>
              <a:ln>
                <a:noFill/>
              </a:ln>
              <a:effectLst/>
            </c:spPr>
            <c:txPr>
              <a:bodyPr/>
              <a:lstStyle/>
              <a:p>
                <a:pPr>
                  <a:defRPr sz="105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Sheet1!$A$2:$A$9</c:f>
              <c:strCache>
                <c:ptCount val="8"/>
                <c:pt idx="0">
                  <c:v>TikTok</c:v>
                </c:pt>
                <c:pt idx="1">
                  <c:v>YouTube</c:v>
                </c:pt>
                <c:pt idx="2">
                  <c:v>Other online video</c:v>
                </c:pt>
                <c:pt idx="3">
                  <c:v>Online 'adult' XXX video</c:v>
                </c:pt>
                <c:pt idx="4">
                  <c:v>Cinema</c:v>
                </c:pt>
                <c:pt idx="5">
                  <c:v>Blu-Ray / DVD</c:v>
                </c:pt>
                <c:pt idx="6">
                  <c:v>SVOD / Other AVOD</c:v>
                </c:pt>
                <c:pt idx="7">
                  <c:v>Broadcaster TV</c:v>
                </c:pt>
              </c:strCache>
            </c:strRef>
          </c:cat>
          <c:val>
            <c:numRef>
              <c:f>Sheet1!$C$2:$C$9</c:f>
              <c:numCache>
                <c:formatCode>General</c:formatCode>
                <c:ptCount val="8"/>
              </c:numCache>
            </c:numRef>
          </c:val>
          <c:extLst>
            <c:ext xmlns:c16="http://schemas.microsoft.com/office/drawing/2014/chart" uri="{C3380CC4-5D6E-409C-BE32-E72D297353CC}">
              <c16:uniqueId val="{00000017-AAFF-45A3-A865-F04D69EBD962}"/>
            </c:ext>
          </c:extLst>
        </c:ser>
        <c:ser>
          <c:idx val="2"/>
          <c:order val="2"/>
          <c:tx>
            <c:strRef>
              <c:f>Sheet1!$D$1</c:f>
              <c:strCache>
                <c:ptCount val="1"/>
                <c:pt idx="0">
                  <c:v>All Inds</c:v>
                </c:pt>
              </c:strCache>
            </c:strRef>
          </c:tx>
          <c:dPt>
            <c:idx val="0"/>
            <c:bubble3D val="0"/>
            <c:spPr>
              <a:solidFill>
                <a:srgbClr val="BDE3FF"/>
              </a:solidFill>
            </c:spPr>
            <c:extLst>
              <c:ext xmlns:c16="http://schemas.microsoft.com/office/drawing/2014/chart" uri="{C3380CC4-5D6E-409C-BE32-E72D297353CC}">
                <c16:uniqueId val="{00000019-AAFF-45A3-A865-F04D69EBD962}"/>
              </c:ext>
            </c:extLst>
          </c:dPt>
          <c:dPt>
            <c:idx val="1"/>
            <c:bubble3D val="0"/>
            <c:spPr>
              <a:solidFill>
                <a:srgbClr val="7BC8FF"/>
              </a:solidFill>
            </c:spPr>
            <c:extLst>
              <c:ext xmlns:c16="http://schemas.microsoft.com/office/drawing/2014/chart" uri="{C3380CC4-5D6E-409C-BE32-E72D297353CC}">
                <c16:uniqueId val="{0000001B-AAFF-45A3-A865-F04D69EBD962}"/>
              </c:ext>
            </c:extLst>
          </c:dPt>
          <c:dPt>
            <c:idx val="2"/>
            <c:bubble3D val="0"/>
            <c:spPr>
              <a:solidFill>
                <a:srgbClr val="004F87"/>
              </a:solidFill>
            </c:spPr>
            <c:extLst>
              <c:ext xmlns:c16="http://schemas.microsoft.com/office/drawing/2014/chart" uri="{C3380CC4-5D6E-409C-BE32-E72D297353CC}">
                <c16:uniqueId val="{0000001D-AAFF-45A3-A865-F04D69EBD962}"/>
              </c:ext>
            </c:extLst>
          </c:dPt>
          <c:dPt>
            <c:idx val="3"/>
            <c:bubble3D val="0"/>
            <c:spPr>
              <a:solidFill>
                <a:srgbClr val="292265"/>
              </a:solidFill>
            </c:spPr>
            <c:extLst>
              <c:ext xmlns:c16="http://schemas.microsoft.com/office/drawing/2014/chart" uri="{C3380CC4-5D6E-409C-BE32-E72D297353CC}">
                <c16:uniqueId val="{0000001F-AAFF-45A3-A865-F04D69EBD962}"/>
              </c:ext>
            </c:extLst>
          </c:dPt>
          <c:dPt>
            <c:idx val="4"/>
            <c:bubble3D val="0"/>
            <c:spPr>
              <a:solidFill>
                <a:srgbClr val="2AFF7C"/>
              </a:solidFill>
            </c:spPr>
            <c:extLst>
              <c:ext xmlns:c16="http://schemas.microsoft.com/office/drawing/2014/chart" uri="{C3380CC4-5D6E-409C-BE32-E72D297353CC}">
                <c16:uniqueId val="{00000021-AAFF-45A3-A865-F04D69EBD962}"/>
              </c:ext>
            </c:extLst>
          </c:dPt>
          <c:dPt>
            <c:idx val="5"/>
            <c:bubble3D val="0"/>
            <c:spPr>
              <a:solidFill>
                <a:srgbClr val="00B050"/>
              </a:solidFill>
            </c:spPr>
            <c:extLst>
              <c:ext xmlns:c16="http://schemas.microsoft.com/office/drawing/2014/chart" uri="{C3380CC4-5D6E-409C-BE32-E72D297353CC}">
                <c16:uniqueId val="{00000023-AAFF-45A3-A865-F04D69EBD962}"/>
              </c:ext>
            </c:extLst>
          </c:dPt>
          <c:dPt>
            <c:idx val="6"/>
            <c:bubble3D val="0"/>
            <c:spPr>
              <a:solidFill>
                <a:srgbClr val="E10514">
                  <a:lumMod val="40000"/>
                  <a:lumOff val="60000"/>
                </a:srgbClr>
              </a:solidFill>
            </c:spPr>
            <c:extLst>
              <c:ext xmlns:c16="http://schemas.microsoft.com/office/drawing/2014/chart" uri="{C3380CC4-5D6E-409C-BE32-E72D297353CC}">
                <c16:uniqueId val="{00000025-AAFF-45A3-A865-F04D69EBD962}"/>
              </c:ext>
            </c:extLst>
          </c:dPt>
          <c:dPt>
            <c:idx val="7"/>
            <c:bubble3D val="0"/>
            <c:spPr>
              <a:solidFill>
                <a:srgbClr val="E10514"/>
              </a:solidFill>
            </c:spPr>
            <c:extLst>
              <c:ext xmlns:c16="http://schemas.microsoft.com/office/drawing/2014/chart" uri="{C3380CC4-5D6E-409C-BE32-E72D297353CC}">
                <c16:uniqueId val="{00000027-AAFF-45A3-A865-F04D69EBD962}"/>
              </c:ext>
            </c:extLst>
          </c:dPt>
          <c:dPt>
            <c:idx val="8"/>
            <c:bubble3D val="0"/>
            <c:spPr>
              <a:solidFill>
                <a:srgbClr val="E10514"/>
              </a:solidFill>
            </c:spPr>
            <c:extLst>
              <c:ext xmlns:c16="http://schemas.microsoft.com/office/drawing/2014/chart" uri="{C3380CC4-5D6E-409C-BE32-E72D297353CC}">
                <c16:uniqueId val="{00000029-AAFF-45A3-A865-F04D69EBD962}"/>
              </c:ext>
            </c:extLst>
          </c:dPt>
          <c:dPt>
            <c:idx val="10"/>
            <c:bubble3D val="0"/>
            <c:spPr>
              <a:solidFill>
                <a:srgbClr val="EB7305">
                  <a:lumMod val="60000"/>
                  <a:lumOff val="40000"/>
                </a:srgbClr>
              </a:solidFill>
            </c:spPr>
            <c:extLst>
              <c:ext xmlns:c16="http://schemas.microsoft.com/office/drawing/2014/chart" uri="{C3380CC4-5D6E-409C-BE32-E72D297353CC}">
                <c16:uniqueId val="{00000030-7AE8-4D49-86FD-088A2ADBAD8F}"/>
              </c:ext>
            </c:extLst>
          </c:dPt>
          <c:dPt>
            <c:idx val="11"/>
            <c:bubble3D val="0"/>
            <c:spPr>
              <a:solidFill>
                <a:srgbClr val="EB7305"/>
              </a:solidFill>
            </c:spPr>
            <c:extLst>
              <c:ext xmlns:c16="http://schemas.microsoft.com/office/drawing/2014/chart" uri="{C3380CC4-5D6E-409C-BE32-E72D297353CC}">
                <c16:uniqueId val="{0000002E-7AE8-4D49-86FD-088A2ADBAD8F}"/>
              </c:ext>
            </c:extLst>
          </c:dPt>
          <c:dPt>
            <c:idx val="12"/>
            <c:bubble3D val="0"/>
            <c:spPr>
              <a:solidFill>
                <a:srgbClr val="C00000"/>
              </a:solidFill>
            </c:spPr>
            <c:extLst>
              <c:ext xmlns:c16="http://schemas.microsoft.com/office/drawing/2014/chart" uri="{C3380CC4-5D6E-409C-BE32-E72D297353CC}">
                <c16:uniqueId val="{0000002B-7AE8-4D49-86FD-088A2ADBAD8F}"/>
              </c:ext>
            </c:extLst>
          </c:dPt>
          <c:dLbls>
            <c:dLbl>
              <c:idx val="0"/>
              <c:numFmt formatCode="0.0%" sourceLinked="0"/>
              <c:spPr>
                <a:noFill/>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19-AAFF-45A3-A865-F04D69EBD962}"/>
                </c:ext>
              </c:extLst>
            </c:dLbl>
            <c:dLbl>
              <c:idx val="1"/>
              <c:numFmt formatCode="0.0%" sourceLinked="0"/>
              <c:spPr>
                <a:noFill/>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1B-AAFF-45A3-A865-F04D69EBD962}"/>
                </c:ext>
              </c:extLst>
            </c:dLbl>
            <c:dLbl>
              <c:idx val="3"/>
              <c:layout>
                <c:manualLayout>
                  <c:x val="1.4463728783446661E-3"/>
                  <c:y val="-2.2857698229788678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F-AAFF-45A3-A865-F04D69EBD962}"/>
                </c:ext>
              </c:extLst>
            </c:dLbl>
            <c:dLbl>
              <c:idx val="4"/>
              <c:layout>
                <c:manualLayout>
                  <c:x val="5.0623050742063205E-2"/>
                  <c:y val="9.1430792919153046E-3"/>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1-AAFF-45A3-A865-F04D69EBD962}"/>
                </c:ext>
              </c:extLst>
            </c:dLbl>
            <c:dLbl>
              <c:idx val="5"/>
              <c:layout>
                <c:manualLayout>
                  <c:x val="4.7730304985373978E-2"/>
                  <c:y val="2.0571928406809433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3-AAFF-45A3-A865-F04D69EBD962}"/>
                </c:ext>
              </c:extLst>
            </c:dLbl>
            <c:dLbl>
              <c:idx val="6"/>
              <c:layout>
                <c:manualLayout>
                  <c:x val="4.3391186350339979E-3"/>
                  <c:y val="2.2857698229788261E-3"/>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5-AAFF-45A3-A865-F04D69EBD962}"/>
                </c:ext>
              </c:extLst>
            </c:dLbl>
            <c:dLbl>
              <c:idx val="7"/>
              <c:layout>
                <c:manualLayout>
                  <c:x val="-2.169559317516999E-3"/>
                  <c:y val="-2.1714813318298932E-2"/>
                </c:manualLayout>
              </c:layout>
              <c:showLegendKey val="0"/>
              <c:showVal val="0"/>
              <c:showCatName val="0"/>
              <c:showSerName val="0"/>
              <c:showPercent val="1"/>
              <c:showBubbleSize val="0"/>
              <c:extLst>
                <c:ext xmlns:c15="http://schemas.microsoft.com/office/drawing/2012/chart" uri="{CE6537A1-D6FC-4f65-9D91-7224C49458BB}">
                  <c15:layout>
                    <c:manualLayout>
                      <c:w val="5.4658431072644932E-2"/>
                      <c:h val="5.3715590840002408E-2"/>
                    </c:manualLayout>
                  </c15:layout>
                </c:ext>
                <c:ext xmlns:c16="http://schemas.microsoft.com/office/drawing/2014/chart" uri="{C3380CC4-5D6E-409C-BE32-E72D297353CC}">
                  <c16:uniqueId val="{00000027-AAFF-45A3-A865-F04D69EBD962}"/>
                </c:ext>
              </c:extLst>
            </c:dLbl>
            <c:dLbl>
              <c:idx val="8"/>
              <c:layout>
                <c:manualLayout>
                  <c:x val="-2.8927457566893452E-3"/>
                  <c:y val="-3.428654734468238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9-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Sheet1!$A$2:$A$9</c:f>
              <c:strCache>
                <c:ptCount val="8"/>
                <c:pt idx="0">
                  <c:v>TikTok</c:v>
                </c:pt>
                <c:pt idx="1">
                  <c:v>YouTube</c:v>
                </c:pt>
                <c:pt idx="2">
                  <c:v>Other online video</c:v>
                </c:pt>
                <c:pt idx="3">
                  <c:v>Online 'adult' XXX video</c:v>
                </c:pt>
                <c:pt idx="4">
                  <c:v>Cinema</c:v>
                </c:pt>
                <c:pt idx="5">
                  <c:v>Blu-Ray / DVD</c:v>
                </c:pt>
                <c:pt idx="6">
                  <c:v>SVOD / Other AVOD</c:v>
                </c:pt>
                <c:pt idx="7">
                  <c:v>Broadcaster TV</c:v>
                </c:pt>
              </c:strCache>
            </c:strRef>
          </c:cat>
          <c:val>
            <c:numRef>
              <c:f>Sheet1!$D$2:$D$9</c:f>
              <c:numCache>
                <c:formatCode>0.0</c:formatCode>
                <c:ptCount val="8"/>
                <c:pt idx="0">
                  <c:v>12</c:v>
                </c:pt>
                <c:pt idx="1">
                  <c:v>44.4</c:v>
                </c:pt>
                <c:pt idx="2" formatCode="#,##0.0">
                  <c:v>5.3</c:v>
                </c:pt>
                <c:pt idx="3">
                  <c:v>8.4</c:v>
                </c:pt>
                <c:pt idx="4">
                  <c:v>0.8</c:v>
                </c:pt>
                <c:pt idx="5">
                  <c:v>1.2</c:v>
                </c:pt>
                <c:pt idx="6">
                  <c:v>37.1</c:v>
                </c:pt>
                <c:pt idx="7">
                  <c:v>160.69999999999999</c:v>
                </c:pt>
              </c:numCache>
            </c:numRef>
          </c:val>
          <c:extLst>
            <c:ext xmlns:c16="http://schemas.microsoft.com/office/drawing/2014/chart" uri="{C3380CC4-5D6E-409C-BE32-E72D297353CC}">
              <c16:uniqueId val="{0000002C-AAFF-45A3-A865-F04D69EBD962}"/>
            </c:ext>
          </c:extLst>
        </c:ser>
        <c:dLbls>
          <c:showLegendKey val="0"/>
          <c:showVal val="0"/>
          <c:showCatName val="0"/>
          <c:showSerName val="0"/>
          <c:showPercent val="0"/>
          <c:showBubbleSize val="0"/>
          <c:showLeaderLines val="1"/>
        </c:dLbls>
        <c:firstSliceAng val="0"/>
        <c:holeSize val="47"/>
      </c:doughnutChart>
    </c:plotArea>
    <c:legend>
      <c:legendPos val="r"/>
      <c:layout>
        <c:manualLayout>
          <c:xMode val="edge"/>
          <c:yMode val="edge"/>
          <c:x val="0.66552069138901337"/>
          <c:y val="0.31148455350546195"/>
          <c:w val="0.29307272806994067"/>
          <c:h val="0.55947996036799097"/>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25252002737109"/>
          <c:y val="4.3458996407604387E-2"/>
          <c:w val="0.87437927024222839"/>
          <c:h val="0.70238172285635714"/>
        </c:manualLayout>
      </c:layout>
      <c:barChart>
        <c:barDir val="col"/>
        <c:grouping val="clustered"/>
        <c:varyColors val="0"/>
        <c:ser>
          <c:idx val="0"/>
          <c:order val="0"/>
          <c:tx>
            <c:strRef>
              <c:f>Sheet1!$B$1</c:f>
              <c:strCache>
                <c:ptCount val="1"/>
                <c:pt idx="0">
                  <c:v>Lower brand awareness</c:v>
                </c:pt>
              </c:strCache>
            </c:strRef>
          </c:tx>
          <c:spPr>
            <a:solidFill>
              <a:srgbClr val="00B0F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Sheet1!$A$7:$A$8</c:f>
              <c:strCache>
                <c:ptCount val="2"/>
                <c:pt idx="0">
                  <c:v>Brand awareness</c:v>
                </c:pt>
                <c:pt idx="1">
                  <c:v>Ad awareness</c:v>
                </c:pt>
              </c:strCache>
            </c:strRef>
          </c:cat>
          <c:val>
            <c:numRef>
              <c:f>Sheet1!$B$7:$B$8</c:f>
              <c:numCache>
                <c:formatCode>General</c:formatCode>
                <c:ptCount val="2"/>
                <c:pt idx="0">
                  <c:v>17.2</c:v>
                </c:pt>
                <c:pt idx="1">
                  <c:v>14.4</c:v>
                </c:pt>
              </c:numCache>
            </c:numRef>
          </c:val>
          <c:extLst>
            <c:ext xmlns:c16="http://schemas.microsoft.com/office/drawing/2014/chart" uri="{C3380CC4-5D6E-409C-BE32-E72D297353CC}">
              <c16:uniqueId val="{00000002-5773-434C-A6A4-85B3899EB7F6}"/>
            </c:ext>
          </c:extLst>
        </c:ser>
        <c:ser>
          <c:idx val="1"/>
          <c:order val="1"/>
          <c:tx>
            <c:strRef>
              <c:f>Sheet1!$C$1</c:f>
              <c:strCache>
                <c:ptCount val="1"/>
                <c:pt idx="0">
                  <c:v>High brand awareness</c:v>
                </c:pt>
              </c:strCache>
            </c:strRef>
          </c:tx>
          <c:spPr>
            <a:solidFill>
              <a:schemeClr val="accent6">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Sheet1!$A$7:$A$8</c:f>
              <c:strCache>
                <c:ptCount val="2"/>
                <c:pt idx="0">
                  <c:v>Brand awareness</c:v>
                </c:pt>
                <c:pt idx="1">
                  <c:v>Ad awareness</c:v>
                </c:pt>
              </c:strCache>
            </c:strRef>
          </c:cat>
          <c:val>
            <c:numRef>
              <c:f>Sheet1!$C$7:$C$8</c:f>
              <c:numCache>
                <c:formatCode>General</c:formatCode>
                <c:ptCount val="2"/>
                <c:pt idx="0">
                  <c:v>1.1000000000000001</c:v>
                </c:pt>
                <c:pt idx="1">
                  <c:v>7.1</c:v>
                </c:pt>
              </c:numCache>
            </c:numRef>
          </c:val>
          <c:extLst>
            <c:ext xmlns:c16="http://schemas.microsoft.com/office/drawing/2014/chart" uri="{C3380CC4-5D6E-409C-BE32-E72D297353CC}">
              <c16:uniqueId val="{00000005-5773-434C-A6A4-85B3899EB7F6}"/>
            </c:ext>
          </c:extLst>
        </c:ser>
        <c:dLbls>
          <c:showLegendKey val="0"/>
          <c:showVal val="0"/>
          <c:showCatName val="0"/>
          <c:showSerName val="0"/>
          <c:showPercent val="0"/>
          <c:showBubbleSize val="0"/>
        </c:dLbls>
        <c:gapWidth val="219"/>
        <c:overlap val="-27"/>
        <c:axId val="141332864"/>
        <c:axId val="141447552"/>
      </c:barChart>
      <c:catAx>
        <c:axId val="141332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41447552"/>
        <c:crosses val="autoZero"/>
        <c:auto val="1"/>
        <c:lblAlgn val="ctr"/>
        <c:lblOffset val="100"/>
        <c:noMultiLvlLbl val="0"/>
      </c:catAx>
      <c:valAx>
        <c:axId val="141447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1332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592507788490175"/>
          <c:y val="0.10237531080620181"/>
          <c:w val="0.5032121287783603"/>
          <c:h val="0.81056653481713259"/>
        </c:manualLayout>
      </c:layout>
      <c:doughnutChart>
        <c:varyColors val="1"/>
        <c:ser>
          <c:idx val="0"/>
          <c:order val="0"/>
          <c:tx>
            <c:strRef>
              <c:f>Sheet1!$B$1</c:f>
              <c:strCache>
                <c:ptCount val="1"/>
                <c:pt idx="0">
                  <c:v>16-34s</c:v>
                </c:pt>
              </c:strCache>
            </c:strRef>
          </c:tx>
          <c:dPt>
            <c:idx val="0"/>
            <c:bubble3D val="0"/>
            <c:spPr>
              <a:solidFill>
                <a:srgbClr val="0069B4">
                  <a:lumMod val="40000"/>
                  <a:lumOff val="60000"/>
                </a:srgbClr>
              </a:solidFill>
            </c:spPr>
            <c:extLst>
              <c:ext xmlns:c16="http://schemas.microsoft.com/office/drawing/2014/chart" uri="{C3380CC4-5D6E-409C-BE32-E72D297353CC}">
                <c16:uniqueId val="{00000001-AAFF-45A3-A865-F04D69EBD962}"/>
              </c:ext>
            </c:extLst>
          </c:dPt>
          <c:dPt>
            <c:idx val="1"/>
            <c:bubble3D val="0"/>
            <c:spPr>
              <a:solidFill>
                <a:srgbClr val="0069B4"/>
              </a:solidFill>
            </c:spPr>
            <c:extLst>
              <c:ext xmlns:c16="http://schemas.microsoft.com/office/drawing/2014/chart" uri="{C3380CC4-5D6E-409C-BE32-E72D297353CC}">
                <c16:uniqueId val="{00000003-AAFF-45A3-A865-F04D69EBD962}"/>
              </c:ext>
            </c:extLst>
          </c:dPt>
          <c:dPt>
            <c:idx val="2"/>
            <c:bubble3D val="0"/>
            <c:spPr>
              <a:solidFill>
                <a:srgbClr val="372D87"/>
              </a:solidFill>
            </c:spPr>
            <c:extLst>
              <c:ext xmlns:c16="http://schemas.microsoft.com/office/drawing/2014/chart" uri="{C3380CC4-5D6E-409C-BE32-E72D297353CC}">
                <c16:uniqueId val="{00000005-AAFF-45A3-A865-F04D69EBD962}"/>
              </c:ext>
            </c:extLst>
          </c:dPt>
          <c:dPt>
            <c:idx val="3"/>
            <c:bubble3D val="0"/>
            <c:spPr>
              <a:solidFill>
                <a:srgbClr val="009B3C"/>
              </a:solidFill>
            </c:spPr>
            <c:extLst>
              <c:ext xmlns:c16="http://schemas.microsoft.com/office/drawing/2014/chart" uri="{C3380CC4-5D6E-409C-BE32-E72D297353CC}">
                <c16:uniqueId val="{00000007-AAFF-45A3-A865-F04D69EBD962}"/>
              </c:ext>
            </c:extLst>
          </c:dPt>
          <c:dPt>
            <c:idx val="4"/>
            <c:bubble3D val="0"/>
            <c:spPr>
              <a:solidFill>
                <a:srgbClr val="C00000"/>
              </a:solidFill>
              <a:ln>
                <a:noFill/>
              </a:ln>
            </c:spPr>
            <c:extLst>
              <c:ext xmlns:c16="http://schemas.microsoft.com/office/drawing/2014/chart" uri="{C3380CC4-5D6E-409C-BE32-E72D297353CC}">
                <c16:uniqueId val="{00000009-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0-DA6B-47CB-B25D-940A3E552215}"/>
              </c:ext>
            </c:extLst>
          </c:dPt>
          <c:dPt>
            <c:idx val="6"/>
            <c:bubble3D val="0"/>
            <c:spPr>
              <a:solidFill>
                <a:srgbClr val="C00000"/>
              </a:solidFill>
            </c:spPr>
            <c:extLst>
              <c:ext xmlns:c16="http://schemas.microsoft.com/office/drawing/2014/chart" uri="{C3380CC4-5D6E-409C-BE32-E72D297353CC}">
                <c16:uniqueId val="{0000000D-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0F-AAFF-45A3-A865-F04D69EBD962}"/>
              </c:ext>
            </c:extLst>
          </c:dPt>
          <c:dPt>
            <c:idx val="8"/>
            <c:bubble3D val="0"/>
            <c:spPr>
              <a:solidFill>
                <a:srgbClr val="EB7305"/>
              </a:solidFill>
            </c:spPr>
            <c:extLst>
              <c:ext xmlns:c16="http://schemas.microsoft.com/office/drawing/2014/chart" uri="{C3380CC4-5D6E-409C-BE32-E72D297353CC}">
                <c16:uniqueId val="{00000011-AAFF-45A3-A865-F04D69EBD962}"/>
              </c:ext>
            </c:extLst>
          </c:dPt>
          <c:dPt>
            <c:idx val="9"/>
            <c:bubble3D val="0"/>
            <c:spPr>
              <a:solidFill>
                <a:schemeClr val="tx2"/>
              </a:solidFill>
            </c:spPr>
            <c:extLst>
              <c:ext xmlns:c16="http://schemas.microsoft.com/office/drawing/2014/chart" uri="{C3380CC4-5D6E-409C-BE32-E72D297353CC}">
                <c16:uniqueId val="{00000013-AAFF-45A3-A865-F04D69EBD962}"/>
              </c:ext>
            </c:extLst>
          </c:dPt>
          <c:dLbls>
            <c:dLbl>
              <c:idx val="0"/>
              <c:layout>
                <c:manualLayout>
                  <c:x val="4.3391186350339979E-3"/>
                  <c:y val="4.5715396459576098E-3"/>
                </c:manualLayout>
              </c:layout>
              <c:numFmt formatCode="0.0%" sourceLinked="0"/>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FF-45A3-A865-F04D69EBD962}"/>
                </c:ext>
              </c:extLst>
            </c:dLbl>
            <c:dLbl>
              <c:idx val="1"/>
              <c:layout>
                <c:manualLayout>
                  <c:x val="1.115643206005012E-3"/>
                  <c:y val="-1.9290457450935154E-3"/>
                </c:manualLayout>
              </c:layout>
              <c:numFmt formatCode="0.0%" sourceLinked="0"/>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5.6104803950989594E-2"/>
                      <c:h val="4.2286741725108275E-2"/>
                    </c:manualLayout>
                  </c15:layout>
                </c:ext>
                <c:ext xmlns:c16="http://schemas.microsoft.com/office/drawing/2014/chart" uri="{C3380CC4-5D6E-409C-BE32-E72D297353CC}">
                  <c16:uniqueId val="{00000003-AAFF-45A3-A865-F04D69EBD962}"/>
                </c:ext>
              </c:extLst>
            </c:dLbl>
            <c:dLbl>
              <c:idx val="3"/>
              <c:layout>
                <c:manualLayout>
                  <c:x val="4.1944813471995267E-2"/>
                  <c:y val="3.8858086990639959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FF-45A3-A865-F04D69EBD962}"/>
                </c:ext>
              </c:extLst>
            </c:dLbl>
            <c:dLbl>
              <c:idx val="4"/>
              <c:layout>
                <c:manualLayout>
                  <c:x val="2.8927457566893322E-3"/>
                  <c:y val="-4.5715396459577355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FF-45A3-A865-F04D69EBD962}"/>
                </c:ext>
              </c:extLst>
            </c:dLbl>
            <c:dLbl>
              <c:idx val="5"/>
              <c:layout>
                <c:manualLayout>
                  <c:x val="-2.1695593175170044E-2"/>
                  <c:y val="-7.7716173981280001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0F-AAFF-45A3-A865-F04D69EBD962}"/>
                </c:ext>
              </c:extLst>
            </c:dLbl>
            <c:dLbl>
              <c:idx val="9"/>
              <c:layout>
                <c:manualLayout>
                  <c:x val="-1.7728317646261638E-2"/>
                  <c:y val="6.600583321259541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c:v>
                </c:pt>
              </c:strCache>
            </c:strRef>
          </c:cat>
          <c:val>
            <c:numRef>
              <c:f>Sheet1!$B$2:$B$6</c:f>
              <c:numCache>
                <c:formatCode>0.00</c:formatCode>
                <c:ptCount val="5"/>
                <c:pt idx="0">
                  <c:v>0.94</c:v>
                </c:pt>
                <c:pt idx="1">
                  <c:v>2.96</c:v>
                </c:pt>
                <c:pt idx="2">
                  <c:v>0.51</c:v>
                </c:pt>
                <c:pt idx="3">
                  <c:v>0.11</c:v>
                </c:pt>
                <c:pt idx="4">
                  <c:v>5.8</c:v>
                </c:pt>
              </c:numCache>
            </c:numRef>
          </c:val>
          <c:extLst>
            <c:ext xmlns:c16="http://schemas.microsoft.com/office/drawing/2014/chart" uri="{C3380CC4-5D6E-409C-BE32-E72D297353CC}">
              <c16:uniqueId val="{00000014-AAFF-45A3-A865-F04D69EBD962}"/>
            </c:ext>
          </c:extLst>
        </c:ser>
        <c:ser>
          <c:idx val="1"/>
          <c:order val="1"/>
          <c:tx>
            <c:strRef>
              <c:f>Sheet1!$C$1</c:f>
              <c:strCache>
                <c:ptCount val="1"/>
                <c:pt idx="0">
                  <c:v>Column1</c:v>
                </c:pt>
              </c:strCache>
            </c:strRef>
          </c:tx>
          <c:dPt>
            <c:idx val="0"/>
            <c:bubble3D val="0"/>
            <c:spPr>
              <a:solidFill>
                <a:schemeClr val="accent4">
                  <a:lumMod val="20000"/>
                  <a:lumOff val="80000"/>
                </a:schemeClr>
              </a:solidFill>
            </c:spPr>
            <c:extLst>
              <c:ext xmlns:c16="http://schemas.microsoft.com/office/drawing/2014/chart" uri="{C3380CC4-5D6E-409C-BE32-E72D297353CC}">
                <c16:uniqueId val="{00000016-AAFF-45A3-A865-F04D69EBD962}"/>
              </c:ext>
            </c:extLst>
          </c:dPt>
          <c:dLbls>
            <c:spPr>
              <a:noFill/>
              <a:ln>
                <a:noFill/>
              </a:ln>
              <a:effectLst/>
            </c:spPr>
            <c:txPr>
              <a:bodyPr/>
              <a:lstStyle/>
              <a:p>
                <a:pPr>
                  <a:defRPr sz="105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c:v>
                </c:pt>
              </c:strCache>
            </c:strRef>
          </c:cat>
          <c:val>
            <c:numRef>
              <c:f>Sheet1!$C$2:$C$6</c:f>
              <c:numCache>
                <c:formatCode>General</c:formatCode>
                <c:ptCount val="5"/>
              </c:numCache>
            </c:numRef>
          </c:val>
          <c:extLst>
            <c:ext xmlns:c16="http://schemas.microsoft.com/office/drawing/2014/chart" uri="{C3380CC4-5D6E-409C-BE32-E72D297353CC}">
              <c16:uniqueId val="{00000017-AAFF-45A3-A865-F04D69EBD962}"/>
            </c:ext>
          </c:extLst>
        </c:ser>
        <c:ser>
          <c:idx val="2"/>
          <c:order val="2"/>
          <c:tx>
            <c:strRef>
              <c:f>Sheet1!$D$1</c:f>
              <c:strCache>
                <c:ptCount val="1"/>
                <c:pt idx="0">
                  <c:v>All Inds2</c:v>
                </c:pt>
              </c:strCache>
            </c:strRef>
          </c:tx>
          <c:dPt>
            <c:idx val="0"/>
            <c:bubble3D val="0"/>
            <c:spPr>
              <a:solidFill>
                <a:srgbClr val="0069B4">
                  <a:lumMod val="40000"/>
                  <a:lumOff val="60000"/>
                </a:srgbClr>
              </a:solidFill>
            </c:spPr>
            <c:extLst>
              <c:ext xmlns:c16="http://schemas.microsoft.com/office/drawing/2014/chart" uri="{C3380CC4-5D6E-409C-BE32-E72D297353CC}">
                <c16:uniqueId val="{00000019-AAFF-45A3-A865-F04D69EBD962}"/>
              </c:ext>
            </c:extLst>
          </c:dPt>
          <c:dPt>
            <c:idx val="1"/>
            <c:bubble3D val="0"/>
            <c:spPr>
              <a:solidFill>
                <a:srgbClr val="0069B4"/>
              </a:solidFill>
            </c:spPr>
            <c:extLst>
              <c:ext xmlns:c16="http://schemas.microsoft.com/office/drawing/2014/chart" uri="{C3380CC4-5D6E-409C-BE32-E72D297353CC}">
                <c16:uniqueId val="{0000001B-AAFF-45A3-A865-F04D69EBD962}"/>
              </c:ext>
            </c:extLst>
          </c:dPt>
          <c:dPt>
            <c:idx val="2"/>
            <c:bubble3D val="0"/>
            <c:spPr>
              <a:solidFill>
                <a:srgbClr val="372D87"/>
              </a:solidFill>
            </c:spPr>
            <c:extLst>
              <c:ext xmlns:c16="http://schemas.microsoft.com/office/drawing/2014/chart" uri="{C3380CC4-5D6E-409C-BE32-E72D297353CC}">
                <c16:uniqueId val="{0000001D-AAFF-45A3-A865-F04D69EBD962}"/>
              </c:ext>
            </c:extLst>
          </c:dPt>
          <c:dPt>
            <c:idx val="3"/>
            <c:bubble3D val="0"/>
            <c:spPr>
              <a:solidFill>
                <a:srgbClr val="009B3C"/>
              </a:solidFill>
            </c:spPr>
            <c:extLst>
              <c:ext xmlns:c16="http://schemas.microsoft.com/office/drawing/2014/chart" uri="{C3380CC4-5D6E-409C-BE32-E72D297353CC}">
                <c16:uniqueId val="{0000001F-AAFF-45A3-A865-F04D69EBD962}"/>
              </c:ext>
            </c:extLst>
          </c:dPt>
          <c:dPt>
            <c:idx val="4"/>
            <c:bubble3D val="0"/>
            <c:spPr>
              <a:solidFill>
                <a:srgbClr val="C00000"/>
              </a:solidFill>
            </c:spPr>
            <c:extLst>
              <c:ext xmlns:c16="http://schemas.microsoft.com/office/drawing/2014/chart" uri="{C3380CC4-5D6E-409C-BE32-E72D297353CC}">
                <c16:uniqueId val="{00000021-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1-DA6B-47CB-B25D-940A3E552215}"/>
              </c:ext>
            </c:extLst>
          </c:dPt>
          <c:dPt>
            <c:idx val="6"/>
            <c:bubble3D val="0"/>
            <c:spPr>
              <a:solidFill>
                <a:srgbClr val="C00000"/>
              </a:solidFill>
            </c:spPr>
            <c:extLst>
              <c:ext xmlns:c16="http://schemas.microsoft.com/office/drawing/2014/chart" uri="{C3380CC4-5D6E-409C-BE32-E72D297353CC}">
                <c16:uniqueId val="{00000025-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27-AAFF-45A3-A865-F04D69EBD962}"/>
              </c:ext>
            </c:extLst>
          </c:dPt>
          <c:dPt>
            <c:idx val="8"/>
            <c:bubble3D val="0"/>
            <c:spPr>
              <a:solidFill>
                <a:schemeClr val="accent2"/>
              </a:solidFill>
            </c:spPr>
            <c:extLst>
              <c:ext xmlns:c16="http://schemas.microsoft.com/office/drawing/2014/chart" uri="{C3380CC4-5D6E-409C-BE32-E72D297353CC}">
                <c16:uniqueId val="{00000029-AAFF-45A3-A865-F04D69EBD962}"/>
              </c:ext>
            </c:extLst>
          </c:dPt>
          <c:dPt>
            <c:idx val="9"/>
            <c:bubble3D val="0"/>
            <c:spPr>
              <a:solidFill>
                <a:schemeClr val="tx2"/>
              </a:solidFill>
            </c:spPr>
            <c:extLst>
              <c:ext xmlns:c16="http://schemas.microsoft.com/office/drawing/2014/chart" uri="{C3380CC4-5D6E-409C-BE32-E72D297353CC}">
                <c16:uniqueId val="{0000002B-AAFF-45A3-A865-F04D69EBD962}"/>
              </c:ext>
            </c:extLst>
          </c:dPt>
          <c:dLbls>
            <c:dLbl>
              <c:idx val="0"/>
              <c:layout>
                <c:manualLayout>
                  <c:x val="4.339118635033945E-3"/>
                  <c:y val="-4.5715396459576523E-3"/>
                </c:manualLayout>
              </c:layout>
              <c:numFmt formatCode="0.0%" sourceLinked="0"/>
              <c:spPr>
                <a:noFill/>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9-AAFF-45A3-A865-F04D69EBD962}"/>
                </c:ext>
              </c:extLst>
            </c:dLbl>
            <c:dLbl>
              <c:idx val="1"/>
              <c:layout>
                <c:manualLayout>
                  <c:x val="5.7854915133786645E-3"/>
                  <c:y val="0"/>
                </c:manualLayout>
              </c:layout>
              <c:numFmt formatCode="0.0%" sourceLinked="0"/>
              <c:spPr>
                <a:noFill/>
              </c:spPr>
              <c:txPr>
                <a:bodyPr/>
                <a:lstStyle/>
                <a:p>
                  <a:pPr>
                    <a:defRPr sz="10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B-AAFF-45A3-A865-F04D69EBD962}"/>
                </c:ext>
              </c:extLst>
            </c:dLbl>
            <c:dLbl>
              <c:idx val="3"/>
              <c:layout>
                <c:manualLayout>
                  <c:x val="6.7979525282199207E-2"/>
                  <c:y val="-4.5715396459576521E-2"/>
                </c:manualLayout>
              </c:layout>
              <c:numFmt formatCode="0.0%" sourceLinked="0"/>
              <c:spPr>
                <a:noFill/>
                <a:ln>
                  <a:noFill/>
                </a:ln>
                <a:effectLst/>
              </c:spPr>
              <c:txPr>
                <a:bodyPr wrap="square" lIns="38100" tIns="19050" rIns="38100" bIns="19050" anchor="ctr">
                  <a:spAutoFit/>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F-AAFF-45A3-A865-F04D69EBD962}"/>
                </c:ext>
              </c:extLst>
            </c:dLbl>
            <c:dLbl>
              <c:idx val="4"/>
              <c:layout>
                <c:manualLayout>
                  <c:x val="-9.2567864214058632E-2"/>
                  <c:y val="-0.1645754272544755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1-AAFF-45A3-A865-F04D69EBD962}"/>
                </c:ext>
              </c:extLst>
            </c:dLbl>
            <c:dLbl>
              <c:idx val="5"/>
              <c:layout>
                <c:manualLayout>
                  <c:x val="5.7854915133786641E-2"/>
                  <c:y val="-1.8286158583830609E-2"/>
                </c:manualLayout>
              </c:layout>
              <c:numFmt formatCode="0.0%" sourceLinked="0"/>
              <c:spPr>
                <a:noFill/>
                <a:ln>
                  <a:noFill/>
                </a:ln>
                <a:effectLst/>
              </c:spPr>
              <c:txPr>
                <a:bodyPr/>
                <a:lstStyle/>
                <a:p>
                  <a:pPr>
                    <a:defRPr sz="10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6B-47CB-B25D-940A3E552215}"/>
                </c:ext>
              </c:extLst>
            </c:dLbl>
            <c:dLbl>
              <c:idx val="7"/>
              <c:numFmt formatCode="0.0%" sourceLinked="0"/>
              <c:spPr>
                <a:noFill/>
                <a:ln>
                  <a:noFill/>
                </a:ln>
                <a:effectLst/>
              </c:spPr>
              <c:txPr>
                <a:bodyPr/>
                <a:lstStyle/>
                <a:p>
                  <a:pPr>
                    <a:defRPr sz="10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27-AAFF-45A3-A865-F04D69EBD962}"/>
                </c:ext>
              </c:extLst>
            </c:dLbl>
            <c:numFmt formatCode="0.0%" sourceLinked="0"/>
            <c:spPr>
              <a:noFill/>
              <a:ln>
                <a:noFill/>
              </a:ln>
              <a:effectLst/>
            </c:spPr>
            <c:txPr>
              <a:bodyPr/>
              <a:lstStyle/>
              <a:p>
                <a:pPr>
                  <a:defRPr sz="10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c:v>
                </c:pt>
              </c:strCache>
            </c:strRef>
          </c:cat>
          <c:val>
            <c:numRef>
              <c:f>Sheet1!$D$2:$D$6</c:f>
              <c:numCache>
                <c:formatCode>0.00</c:formatCode>
                <c:ptCount val="5"/>
                <c:pt idx="0">
                  <c:v>0.43</c:v>
                </c:pt>
                <c:pt idx="1">
                  <c:v>2.0699999999999998</c:v>
                </c:pt>
                <c:pt idx="2">
                  <c:v>0.22</c:v>
                </c:pt>
                <c:pt idx="3">
                  <c:v>0.06</c:v>
                </c:pt>
                <c:pt idx="4">
                  <c:v>14.2</c:v>
                </c:pt>
              </c:numCache>
            </c:numRef>
          </c:val>
          <c:extLst>
            <c:ext xmlns:c16="http://schemas.microsoft.com/office/drawing/2014/chart" uri="{C3380CC4-5D6E-409C-BE32-E72D297353CC}">
              <c16:uniqueId val="{0000002C-AAFF-45A3-A865-F04D69EBD962}"/>
            </c:ext>
          </c:extLst>
        </c:ser>
        <c:dLbls>
          <c:showLegendKey val="0"/>
          <c:showVal val="0"/>
          <c:showCatName val="0"/>
          <c:showSerName val="0"/>
          <c:showPercent val="0"/>
          <c:showBubbleSize val="0"/>
          <c:showLeaderLines val="1"/>
        </c:dLbls>
        <c:firstSliceAng val="0"/>
        <c:holeSize val="47"/>
      </c:doughnutChart>
    </c:plotArea>
    <c:legend>
      <c:legendPos val="r"/>
      <c:layout>
        <c:manualLayout>
          <c:xMode val="edge"/>
          <c:yMode val="edge"/>
          <c:x val="0.66552069138901337"/>
          <c:y val="0.31148455350546195"/>
          <c:w val="0.29307272806994067"/>
          <c:h val="0.55947996036799097"/>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solidFill>
            <a:ln w="12700">
              <a:noFill/>
            </a:ln>
            <a:effectLst/>
          </c:spPr>
          <c:invertIfNegative val="0"/>
          <c:dLbls>
            <c:dLbl>
              <c:idx val="0"/>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4-1CD0-4025-83C3-FD0EECB74A1B}"/>
                </c:ext>
              </c:extLst>
            </c:dLbl>
            <c:spPr>
              <a:no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oundRect">
                    <a:avLst/>
                  </a:prstGeom>
                  <a:noFill/>
                  <a:ln>
                    <a:noFill/>
                  </a:ln>
                </c15:spPr>
                <c15:showLeaderLines val="0"/>
              </c:ext>
            </c:extLst>
          </c:dLbls>
          <c:cat>
            <c:strRef>
              <c:f>Sheet1!$A$2:$A$8</c:f>
              <c:strCache>
                <c:ptCount val="7"/>
                <c:pt idx="0">
                  <c:v>Less than £50k</c:v>
                </c:pt>
                <c:pt idx="1">
                  <c:v>£50-250k</c:v>
                </c:pt>
                <c:pt idx="2">
                  <c:v>£250k-£1m</c:v>
                </c:pt>
                <c:pt idx="3">
                  <c:v>£1-5m</c:v>
                </c:pt>
                <c:pt idx="4">
                  <c:v>£5-10m</c:v>
                </c:pt>
                <c:pt idx="5">
                  <c:v>£10-50m</c:v>
                </c:pt>
                <c:pt idx="6">
                  <c:v>£50m+</c:v>
                </c:pt>
              </c:strCache>
            </c:strRef>
          </c:cat>
          <c:val>
            <c:numRef>
              <c:f>Sheet1!$B$2:$B$8</c:f>
              <c:numCache>
                <c:formatCode>General</c:formatCode>
                <c:ptCount val="7"/>
                <c:pt idx="0">
                  <c:v>763</c:v>
                </c:pt>
                <c:pt idx="1">
                  <c:v>568</c:v>
                </c:pt>
                <c:pt idx="2">
                  <c:v>439</c:v>
                </c:pt>
                <c:pt idx="3">
                  <c:v>458</c:v>
                </c:pt>
                <c:pt idx="4">
                  <c:v>116</c:v>
                </c:pt>
                <c:pt idx="5">
                  <c:v>142</c:v>
                </c:pt>
                <c:pt idx="6">
                  <c:v>9</c:v>
                </c:pt>
              </c:numCache>
            </c:numRef>
          </c:val>
          <c:extLst>
            <c:ext xmlns:c16="http://schemas.microsoft.com/office/drawing/2014/chart" uri="{C3380CC4-5D6E-409C-BE32-E72D297353CC}">
              <c16:uniqueId val="{00000000-1CD0-4025-83C3-FD0EECB74A1B}"/>
            </c:ext>
          </c:extLst>
        </c:ser>
        <c:dLbls>
          <c:showLegendKey val="0"/>
          <c:showVal val="0"/>
          <c:showCatName val="0"/>
          <c:showSerName val="0"/>
          <c:showPercent val="0"/>
          <c:showBubbleSize val="0"/>
        </c:dLbls>
        <c:gapWidth val="172"/>
        <c:overlap val="-30"/>
        <c:axId val="1423869000"/>
        <c:axId val="1423863096"/>
      </c:barChart>
      <c:catAx>
        <c:axId val="1423869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423863096"/>
        <c:crosses val="autoZero"/>
        <c:auto val="1"/>
        <c:lblAlgn val="ctr"/>
        <c:lblOffset val="100"/>
        <c:noMultiLvlLbl val="0"/>
      </c:catAx>
      <c:valAx>
        <c:axId val="1423863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r>
                  <a:rPr lang="en-GB"/>
                  <a:t>NO. OF ADVERTISERS</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423869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7035383914127647"/>
          <c:y val="0.21348144396388483"/>
          <c:w val="0.78111934362347724"/>
          <c:h val="0.65387500661378839"/>
        </c:manualLayout>
      </c:layout>
      <c:barChart>
        <c:barDir val="col"/>
        <c:grouping val="stacked"/>
        <c:varyColors val="0"/>
        <c:ser>
          <c:idx val="0"/>
          <c:order val="0"/>
          <c:tx>
            <c:strRef>
              <c:f>'Powerpoint (2)'!$I$208</c:f>
              <c:strCache>
                <c:ptCount val="1"/>
                <c:pt idx="0">
                  <c:v>LT+ST</c:v>
                </c:pt>
              </c:strCache>
            </c:strRef>
          </c:tx>
          <c:spPr>
            <a:solidFill>
              <a:schemeClr val="accent2"/>
            </a:solidFill>
            <a:ln>
              <a:noFill/>
            </a:ln>
            <a:effectLst/>
          </c:spPr>
          <c:invertIfNegative val="0"/>
          <c:cat>
            <c:strRef>
              <c:f>'Powerpoint (2)'!$J$161:$AG$161</c:f>
              <c:strCache>
                <c:ptCount val="24"/>
                <c:pt idx="0">
                  <c:v>Wk 1</c:v>
                </c:pt>
                <c:pt idx="1">
                  <c:v>Wk 2</c:v>
                </c:pt>
                <c:pt idx="2">
                  <c:v>Wk 3</c:v>
                </c:pt>
                <c:pt idx="3">
                  <c:v>Wk 4</c:v>
                </c:pt>
                <c:pt idx="4">
                  <c:v>Wk 5</c:v>
                </c:pt>
                <c:pt idx="5">
                  <c:v>Wk 6</c:v>
                </c:pt>
                <c:pt idx="6">
                  <c:v>Wk 7</c:v>
                </c:pt>
                <c:pt idx="7">
                  <c:v>Wk 8</c:v>
                </c:pt>
                <c:pt idx="8">
                  <c:v>Wk 9</c:v>
                </c:pt>
                <c:pt idx="9">
                  <c:v>Wk 10</c:v>
                </c:pt>
                <c:pt idx="10">
                  <c:v>Wk 11</c:v>
                </c:pt>
                <c:pt idx="11">
                  <c:v>Wk 12</c:v>
                </c:pt>
                <c:pt idx="12">
                  <c:v>Wk 13</c:v>
                </c:pt>
                <c:pt idx="13">
                  <c:v>Wk 14</c:v>
                </c:pt>
                <c:pt idx="14">
                  <c:v>Wk 15</c:v>
                </c:pt>
                <c:pt idx="15">
                  <c:v>Wk 16</c:v>
                </c:pt>
                <c:pt idx="16">
                  <c:v>Wk 17</c:v>
                </c:pt>
                <c:pt idx="17">
                  <c:v>Wk 18</c:v>
                </c:pt>
                <c:pt idx="18">
                  <c:v>Wk 19</c:v>
                </c:pt>
                <c:pt idx="19">
                  <c:v>Wk 20</c:v>
                </c:pt>
                <c:pt idx="20">
                  <c:v>Wk 21</c:v>
                </c:pt>
                <c:pt idx="21">
                  <c:v>Wk 22</c:v>
                </c:pt>
                <c:pt idx="22">
                  <c:v>Wk 23</c:v>
                </c:pt>
                <c:pt idx="23">
                  <c:v>Wk 24</c:v>
                </c:pt>
              </c:strCache>
            </c:strRef>
          </c:cat>
          <c:val>
            <c:numRef>
              <c:f>'Powerpoint (2)'!$J$214:$AG$214</c:f>
              <c:numCache>
                <c:formatCode>0%</c:formatCode>
                <c:ptCount val="24"/>
                <c:pt idx="0">
                  <c:v>0.16404388535368325</c:v>
                </c:pt>
                <c:pt idx="1">
                  <c:v>0.21861338408230691</c:v>
                </c:pt>
                <c:pt idx="2">
                  <c:v>0.2483298963818725</c:v>
                </c:pt>
                <c:pt idx="3">
                  <c:v>0.26936481055215666</c:v>
                </c:pt>
                <c:pt idx="4">
                  <c:v>0.23281239542559479</c:v>
                </c:pt>
                <c:pt idx="5">
                  <c:v>0.19123544391525427</c:v>
                </c:pt>
                <c:pt idx="6">
                  <c:v>0.15319261488641045</c:v>
                </c:pt>
                <c:pt idx="7">
                  <c:v>0.12274359908607907</c:v>
                </c:pt>
                <c:pt idx="8">
                  <c:v>0.10008628064561303</c:v>
                </c:pt>
                <c:pt idx="9">
                  <c:v>8.3791269003084756E-2</c:v>
                </c:pt>
                <c:pt idx="10">
                  <c:v>7.2187642617671077E-2</c:v>
                </c:pt>
                <c:pt idx="11">
                  <c:v>6.3882846739451021E-2</c:v>
                </c:pt>
                <c:pt idx="12">
                  <c:v>5.7852533546947742E-2</c:v>
                </c:pt>
                <c:pt idx="13">
                  <c:v>5.3383294561174507E-2</c:v>
                </c:pt>
                <c:pt idx="14">
                  <c:v>4.9989486583524353E-2</c:v>
                </c:pt>
                <c:pt idx="15">
                  <c:v>4.7342686138509171E-2</c:v>
                </c:pt>
                <c:pt idx="16">
                  <c:v>4.522035517236303E-2</c:v>
                </c:pt>
                <c:pt idx="17">
                  <c:v>4.3470733606142176E-2</c:v>
                </c:pt>
                <c:pt idx="18">
                  <c:v>4.1989437081246916E-2</c:v>
                </c:pt>
                <c:pt idx="19">
                  <c:v>4.0703983771700022E-2</c:v>
                </c:pt>
                <c:pt idx="20">
                  <c:v>3.9563554517716523E-2</c:v>
                </c:pt>
                <c:pt idx="21">
                  <c:v>3.8532177750807473E-2</c:v>
                </c:pt>
                <c:pt idx="22">
                  <c:v>3.7584156771428318E-2</c:v>
                </c:pt>
                <c:pt idx="23">
                  <c:v>3.6700972944474108E-2</c:v>
                </c:pt>
              </c:numCache>
            </c:numRef>
          </c:val>
          <c:extLst>
            <c:ext xmlns:c16="http://schemas.microsoft.com/office/drawing/2014/chart" uri="{C3380CC4-5D6E-409C-BE32-E72D297353CC}">
              <c16:uniqueId val="{00000000-A34A-4CEC-9623-EE387DA77C3C}"/>
            </c:ext>
          </c:extLst>
        </c:ser>
        <c:dLbls>
          <c:showLegendKey val="0"/>
          <c:showVal val="0"/>
          <c:showCatName val="0"/>
          <c:showSerName val="0"/>
          <c:showPercent val="0"/>
          <c:showBubbleSize val="0"/>
        </c:dLbls>
        <c:gapWidth val="50"/>
        <c:overlap val="100"/>
        <c:axId val="91076096"/>
        <c:axId val="75937408"/>
      </c:barChart>
      <c:catAx>
        <c:axId val="91076096"/>
        <c:scaling>
          <c:orientation val="minMax"/>
        </c:scaling>
        <c:delete val="0"/>
        <c:axPos val="b"/>
        <c:numFmt formatCode="#,##0.0" sourceLinked="0"/>
        <c:majorTickMark val="out"/>
        <c:minorTickMark val="none"/>
        <c:tickLblPos val="high"/>
        <c:spPr>
          <a:noFill/>
          <a:ln w="6350" cap="flat" cmpd="sng" algn="ctr">
            <a:solidFill>
              <a:schemeClr val="tx1">
                <a:tint val="75000"/>
              </a:schemeClr>
            </a:solidFill>
            <a:prstDash val="solid"/>
            <a:round/>
          </a:ln>
          <a:effectLst/>
        </c:spPr>
        <c:txPr>
          <a:bodyPr rot="-5400000" spcFirstLastPara="1" vertOverflow="ellipsis" wrap="square" anchor="ctr" anchorCtr="1"/>
          <a:lstStyle/>
          <a:p>
            <a:pPr>
              <a:defRPr sz="1000" b="1" i="0" u="none" strike="noStrike" kern="1200" baseline="0">
                <a:solidFill>
                  <a:schemeClr val="tx1"/>
                </a:solidFill>
                <a:latin typeface="+mj-lt"/>
                <a:ea typeface="+mn-ea"/>
                <a:cs typeface="+mn-cs"/>
              </a:defRPr>
            </a:pPr>
            <a:endParaRPr lang="en-US"/>
          </a:p>
        </c:txPr>
        <c:crossAx val="75937408"/>
        <c:crosses val="autoZero"/>
        <c:auto val="1"/>
        <c:lblAlgn val="ctr"/>
        <c:lblOffset val="100"/>
        <c:noMultiLvlLbl val="0"/>
      </c:catAx>
      <c:valAx>
        <c:axId val="75937408"/>
        <c:scaling>
          <c:orientation val="minMax"/>
          <c:max val="0.30000000000000004"/>
          <c:min val="0"/>
        </c:scaling>
        <c:delete val="0"/>
        <c:axPos val="l"/>
        <c:majorGridlines>
          <c:spPr>
            <a:ln w="6350" cap="flat" cmpd="sng" algn="ctr">
              <a:solidFill>
                <a:schemeClr val="bg1">
                  <a:lumMod val="85000"/>
                </a:schemeClr>
              </a:solidFill>
              <a:prstDash val="solid"/>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j-lt"/>
                    <a:ea typeface="+mn-ea"/>
                    <a:cs typeface="+mn-cs"/>
                  </a:defRPr>
                </a:pPr>
                <a:r>
                  <a:rPr lang="en-GB" sz="1200" dirty="0">
                    <a:solidFill>
                      <a:schemeClr val="tx1"/>
                    </a:solidFill>
                    <a:latin typeface="+mj-lt"/>
                  </a:rPr>
                  <a:t>SALES UPLIFT</a:t>
                </a:r>
              </a:p>
            </c:rich>
          </c:tx>
          <c:layout>
            <c:manualLayout>
              <c:xMode val="edge"/>
              <c:yMode val="edge"/>
              <c:x val="2.8760624558706552E-2"/>
              <c:y val="0.4139750551950706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j-lt"/>
                  <a:ea typeface="+mn-ea"/>
                  <a:cs typeface="+mn-cs"/>
                </a:defRPr>
              </a:pPr>
              <a:endParaRPr lang="en-US"/>
            </a:p>
          </c:txPr>
        </c:title>
        <c:numFmt formatCode="0%" sourceLinked="0"/>
        <c:majorTickMark val="out"/>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100" b="1" i="0" u="none" strike="noStrike" kern="1200" baseline="0">
                <a:solidFill>
                  <a:schemeClr val="tx1"/>
                </a:solidFill>
                <a:latin typeface="+mj-lt"/>
                <a:ea typeface="+mn-ea"/>
                <a:cs typeface="+mn-cs"/>
              </a:defRPr>
            </a:pPr>
            <a:endParaRPr lang="en-US"/>
          </a:p>
        </c:txPr>
        <c:crossAx val="91076096"/>
        <c:crosses val="autoZero"/>
        <c:crossBetween val="between"/>
        <c:majorUnit val="4.0000000000000008E-2"/>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900">
          <a:solidFill>
            <a:schemeClr val="bg1"/>
          </a:solidFill>
          <a:latin typeface="Century Gothic" panose="020B0502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815854233430387"/>
          <c:y val="0.14965551181102363"/>
          <c:w val="0.80155063393347648"/>
          <c:h val="0.49159527559055116"/>
        </c:manualLayout>
      </c:layout>
      <c:barChart>
        <c:barDir val="col"/>
        <c:grouping val="clustered"/>
        <c:varyColors val="0"/>
        <c:ser>
          <c:idx val="0"/>
          <c:order val="0"/>
          <c:tx>
            <c:strRef>
              <c:f>'Powerpoint tables &amp; charts (2)'!$I$154</c:f>
              <c:strCache>
                <c:ptCount val="1"/>
                <c:pt idx="0">
                  <c:v>Spend</c:v>
                </c:pt>
              </c:strCache>
            </c:strRef>
          </c:tx>
          <c:spPr>
            <a:solidFill>
              <a:srgbClr val="ED7D31"/>
            </a:solidFill>
          </c:spPr>
          <c:invertIfNegative val="0"/>
          <c:cat>
            <c:strRef>
              <c:f>'Powerpoint tables &amp; charts (2)'!$J$102:$AG$102</c:f>
              <c:strCache>
                <c:ptCount val="24"/>
                <c:pt idx="0">
                  <c:v>Wk 1</c:v>
                </c:pt>
                <c:pt idx="1">
                  <c:v>Wk 2</c:v>
                </c:pt>
                <c:pt idx="2">
                  <c:v>Wk 3</c:v>
                </c:pt>
                <c:pt idx="3">
                  <c:v>Wk 4</c:v>
                </c:pt>
                <c:pt idx="4">
                  <c:v>Wk 5</c:v>
                </c:pt>
                <c:pt idx="5">
                  <c:v>Wk 6</c:v>
                </c:pt>
                <c:pt idx="6">
                  <c:v>Wk 7</c:v>
                </c:pt>
                <c:pt idx="7">
                  <c:v>Wk 8</c:v>
                </c:pt>
                <c:pt idx="8">
                  <c:v>Wk 9</c:v>
                </c:pt>
                <c:pt idx="9">
                  <c:v>Wk 10</c:v>
                </c:pt>
                <c:pt idx="10">
                  <c:v>Wk 11</c:v>
                </c:pt>
                <c:pt idx="11">
                  <c:v>Wk 12</c:v>
                </c:pt>
                <c:pt idx="12">
                  <c:v>Wk 13</c:v>
                </c:pt>
                <c:pt idx="13">
                  <c:v>Wk 14</c:v>
                </c:pt>
                <c:pt idx="14">
                  <c:v>Wk 15</c:v>
                </c:pt>
                <c:pt idx="15">
                  <c:v>Wk 16</c:v>
                </c:pt>
                <c:pt idx="16">
                  <c:v>Wk 17</c:v>
                </c:pt>
                <c:pt idx="17">
                  <c:v>Wk 18</c:v>
                </c:pt>
                <c:pt idx="18">
                  <c:v>Wk 19</c:v>
                </c:pt>
                <c:pt idx="19">
                  <c:v>Wk 20</c:v>
                </c:pt>
                <c:pt idx="20">
                  <c:v>Wk 21</c:v>
                </c:pt>
                <c:pt idx="21">
                  <c:v>Wk 22</c:v>
                </c:pt>
                <c:pt idx="22">
                  <c:v>Wk 23</c:v>
                </c:pt>
                <c:pt idx="23">
                  <c:v>Wk 24</c:v>
                </c:pt>
              </c:strCache>
            </c:strRef>
          </c:cat>
          <c:val>
            <c:numRef>
              <c:f>'Powerpoint tables &amp; charts (2)'!$J$154:$AG$154</c:f>
              <c:numCache>
                <c:formatCode>_(* #,##0.00_);_(* \(#,##0.00\);_(* "-"??_);_(@_)</c:formatCode>
                <c:ptCount val="24"/>
                <c:pt idx="0">
                  <c:v>1</c:v>
                </c:pt>
                <c:pt idx="1">
                  <c:v>1</c:v>
                </c:pt>
                <c:pt idx="2">
                  <c:v>1</c:v>
                </c:pt>
                <c:pt idx="3">
                  <c:v>1</c:v>
                </c:pt>
                <c:pt idx="8" formatCode="General">
                  <c:v>0</c:v>
                </c:pt>
                <c:pt idx="18" formatCode="General">
                  <c:v>0</c:v>
                </c:pt>
              </c:numCache>
            </c:numRef>
          </c:val>
          <c:extLst>
            <c:ext xmlns:c16="http://schemas.microsoft.com/office/drawing/2014/chart" uri="{C3380CC4-5D6E-409C-BE32-E72D297353CC}">
              <c16:uniqueId val="{00000000-317B-4674-9606-7B7E09D6A11D}"/>
            </c:ext>
          </c:extLst>
        </c:ser>
        <c:dLbls>
          <c:showLegendKey val="0"/>
          <c:showVal val="0"/>
          <c:showCatName val="0"/>
          <c:showSerName val="0"/>
          <c:showPercent val="0"/>
          <c:showBubbleSize val="0"/>
        </c:dLbls>
        <c:gapWidth val="50"/>
        <c:axId val="91076096"/>
        <c:axId val="75937408"/>
      </c:barChart>
      <c:catAx>
        <c:axId val="91076096"/>
        <c:scaling>
          <c:orientation val="minMax"/>
        </c:scaling>
        <c:delete val="1"/>
        <c:axPos val="b"/>
        <c:majorGridlines/>
        <c:numFmt formatCode="#,##0.0" sourceLinked="0"/>
        <c:majorTickMark val="out"/>
        <c:minorTickMark val="none"/>
        <c:tickLblPos val="nextTo"/>
        <c:crossAx val="75937408"/>
        <c:crosses val="autoZero"/>
        <c:auto val="1"/>
        <c:lblAlgn val="ctr"/>
        <c:lblOffset val="100"/>
        <c:noMultiLvlLbl val="0"/>
      </c:catAx>
      <c:valAx>
        <c:axId val="75937408"/>
        <c:scaling>
          <c:orientation val="minMax"/>
        </c:scaling>
        <c:delete val="1"/>
        <c:axPos val="l"/>
        <c:majorGridlines/>
        <c:numFmt formatCode="#,##0.00" sourceLinked="0"/>
        <c:majorTickMark val="out"/>
        <c:minorTickMark val="none"/>
        <c:tickLblPos val="nextTo"/>
        <c:crossAx val="91076096"/>
        <c:crosses val="autoZero"/>
        <c:crossBetween val="between"/>
      </c:valAx>
      <c:spPr>
        <a:noFill/>
      </c:spPr>
    </c:plotArea>
    <c:plotVisOnly val="1"/>
    <c:dispBlanksAs val="gap"/>
    <c:showDLblsOverMax val="0"/>
  </c:chart>
  <c:spPr>
    <a:noFill/>
    <a:ln>
      <a:noFill/>
    </a:ln>
  </c:spPr>
  <c:txPr>
    <a:bodyPr/>
    <a:lstStyle/>
    <a:p>
      <a:pPr>
        <a:defRPr sz="1200">
          <a:solidFill>
            <a:schemeClr val="bg1"/>
          </a:solidFill>
          <a:latin typeface="Century Gothic" panose="020B0502020202020204"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24987710815374"/>
          <c:y val="9.9165460151323478E-2"/>
          <c:w val="0.57879371741854746"/>
          <c:h val="0.71007897545357512"/>
        </c:manualLayout>
      </c:layout>
      <c:scatterChart>
        <c:scatterStyle val="smoothMarker"/>
        <c:varyColors val="0"/>
        <c:ser>
          <c:idx val="0"/>
          <c:order val="0"/>
          <c:tx>
            <c:strRef>
              <c:f>'Powerpoint (2)'!$F$56</c:f>
              <c:strCache>
                <c:ptCount val="1"/>
                <c:pt idx="0">
                  <c:v>Brand value &lt; £50m</c:v>
                </c:pt>
              </c:strCache>
            </c:strRef>
          </c:tx>
          <c:marker>
            <c:spPr>
              <a:noFill/>
              <a:ln>
                <a:noFill/>
              </a:ln>
            </c:spPr>
          </c:marker>
          <c:xVal>
            <c:numRef>
              <c:f>'Powerpoint (2)'!$G$55:$AA$55</c:f>
              <c:numCache>
                <c:formatCode>0.00</c:formatCode>
                <c:ptCount val="21"/>
                <c:pt idx="0" formatCode="0.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numCache>
            </c:numRef>
          </c:xVal>
          <c:yVal>
            <c:numRef>
              <c:f>'Powerpoint (2)'!$G$56:$AA$56</c:f>
              <c:numCache>
                <c:formatCode>0%</c:formatCode>
                <c:ptCount val="21"/>
                <c:pt idx="0">
                  <c:v>0</c:v>
                </c:pt>
                <c:pt idx="1">
                  <c:v>4.3620153234058261E-2</c:v>
                </c:pt>
                <c:pt idx="2">
                  <c:v>8.2858780682063357E-2</c:v>
                </c:pt>
                <c:pt idx="3">
                  <c:v>0.11815599469554319</c:v>
                </c:pt>
                <c:pt idx="4">
                  <c:v>0.14990769953701144</c:v>
                </c:pt>
                <c:pt idx="5">
                  <c:v>0.17847003196230446</c:v>
                </c:pt>
                <c:pt idx="6">
                  <c:v>0.20416335575849598</c:v>
                </c:pt>
                <c:pt idx="7">
                  <c:v>0.2272758550413401</c:v>
                </c:pt>
                <c:pt idx="8">
                  <c:v>0.24806676661575652</c:v>
                </c:pt>
                <c:pt idx="9">
                  <c:v>0.26676928765449448</c:v>
                </c:pt>
                <c:pt idx="10">
                  <c:v>0.28359319130837984</c:v>
                </c:pt>
                <c:pt idx="11">
                  <c:v>0.2987271795856265</c:v>
                </c:pt>
                <c:pt idx="12">
                  <c:v>0.31234099989081732</c:v>
                </c:pt>
                <c:pt idx="13">
                  <c:v>0.32458734896330022</c:v>
                </c:pt>
                <c:pt idx="14">
                  <c:v>0.3356035855701488</c:v>
                </c:pt>
                <c:pt idx="15">
                  <c:v>0.34551327116377245</c:v>
                </c:pt>
                <c:pt idx="16">
                  <c:v>0.35442755578465862</c:v>
                </c:pt>
                <c:pt idx="17">
                  <c:v>0.3624464247539525</c:v>
                </c:pt>
                <c:pt idx="18">
                  <c:v>0.36965982013915755</c:v>
                </c:pt>
                <c:pt idx="19">
                  <c:v>0.37614864957165522</c:v>
                </c:pt>
                <c:pt idx="20">
                  <c:v>0.38198569373124863</c:v>
                </c:pt>
              </c:numCache>
            </c:numRef>
          </c:yVal>
          <c:smooth val="1"/>
          <c:extLst>
            <c:ext xmlns:c16="http://schemas.microsoft.com/office/drawing/2014/chart" uri="{C3380CC4-5D6E-409C-BE32-E72D297353CC}">
              <c16:uniqueId val="{00000000-C8FA-4A95-933C-8649C7D1583B}"/>
            </c:ext>
          </c:extLst>
        </c:ser>
        <c:ser>
          <c:idx val="2"/>
          <c:order val="1"/>
          <c:tx>
            <c:strRef>
              <c:f>'Powerpoint (2)'!$F$57</c:f>
              <c:strCache>
                <c:ptCount val="1"/>
                <c:pt idx="0">
                  <c:v>Brand value &lt; £100m</c:v>
                </c:pt>
              </c:strCache>
            </c:strRef>
          </c:tx>
          <c:spPr>
            <a:ln>
              <a:solidFill>
                <a:schemeClr val="accent2"/>
              </a:solidFill>
            </a:ln>
          </c:spPr>
          <c:marker>
            <c:symbol val="none"/>
          </c:marker>
          <c:xVal>
            <c:numRef>
              <c:f>'Powerpoint (2)'!$G$55:$AA$55</c:f>
              <c:numCache>
                <c:formatCode>0.00</c:formatCode>
                <c:ptCount val="21"/>
                <c:pt idx="0" formatCode="0.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numCache>
            </c:numRef>
          </c:xVal>
          <c:yVal>
            <c:numRef>
              <c:f>'Powerpoint (2)'!$G$57:$AA$57</c:f>
              <c:numCache>
                <c:formatCode>0%</c:formatCode>
                <c:ptCount val="21"/>
                <c:pt idx="0">
                  <c:v>0</c:v>
                </c:pt>
                <c:pt idx="1">
                  <c:v>2.197427140293148E-2</c:v>
                </c:pt>
                <c:pt idx="2">
                  <c:v>4.1740059560128724E-2</c:v>
                </c:pt>
                <c:pt idx="3">
                  <c:v>5.9519323969463314E-2</c:v>
                </c:pt>
                <c:pt idx="4">
                  <c:v>7.5511716502615622E-2</c:v>
                </c:pt>
                <c:pt idx="5">
                  <c:v>8.9896823391523079E-2</c:v>
                </c:pt>
                <c:pt idx="6">
                  <c:v>0.10283618188815342</c:v>
                </c:pt>
                <c:pt idx="7">
                  <c:v>0.11447509424364144</c:v>
                </c:pt>
                <c:pt idx="8">
                  <c:v>0.12494425937682857</c:v>
                </c:pt>
                <c:pt idx="9">
                  <c:v>0.13436124055499343</c:v>
                </c:pt>
                <c:pt idx="10">
                  <c:v>0.1428317855680622</c:v>
                </c:pt>
                <c:pt idx="11">
                  <c:v>0.15045101422116716</c:v>
                </c:pt>
                <c:pt idx="12">
                  <c:v>0.15730448648047626</c:v>
                </c:pt>
                <c:pt idx="13">
                  <c:v>0.16346916326701397</c:v>
                </c:pt>
                <c:pt idx="14">
                  <c:v>0.16901427068768779</c:v>
                </c:pt>
                <c:pt idx="15">
                  <c:v>0.17400207740838386</c:v>
                </c:pt>
                <c:pt idx="16">
                  <c:v>0.1784885938986267</c:v>
                </c:pt>
                <c:pt idx="17">
                  <c:v>0.18252420139995579</c:v>
                </c:pt>
                <c:pt idx="18">
                  <c:v>0.18615421768100643</c:v>
                </c:pt>
                <c:pt idx="19">
                  <c:v>0.18941940593242906</c:v>
                </c:pt>
                <c:pt idx="20">
                  <c:v>0.19235643251627194</c:v>
                </c:pt>
              </c:numCache>
            </c:numRef>
          </c:yVal>
          <c:smooth val="1"/>
          <c:extLst>
            <c:ext xmlns:c16="http://schemas.microsoft.com/office/drawing/2014/chart" uri="{C3380CC4-5D6E-409C-BE32-E72D297353CC}">
              <c16:uniqueId val="{00000001-C8FA-4A95-933C-8649C7D1583B}"/>
            </c:ext>
          </c:extLst>
        </c:ser>
        <c:ser>
          <c:idx val="4"/>
          <c:order val="2"/>
          <c:tx>
            <c:strRef>
              <c:f>'Powerpoint (2)'!$F$58</c:f>
              <c:strCache>
                <c:ptCount val="1"/>
                <c:pt idx="0">
                  <c:v>Brand value + £100m</c:v>
                </c:pt>
              </c:strCache>
            </c:strRef>
          </c:tx>
          <c:spPr>
            <a:ln>
              <a:solidFill>
                <a:srgbClr val="ED7D31"/>
              </a:solidFill>
            </a:ln>
          </c:spPr>
          <c:marker>
            <c:symbol val="none"/>
          </c:marker>
          <c:xVal>
            <c:numRef>
              <c:f>'Powerpoint (2)'!$G$55:$AA$55</c:f>
              <c:numCache>
                <c:formatCode>0.00</c:formatCode>
                <c:ptCount val="21"/>
                <c:pt idx="0" formatCode="0.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numCache>
            </c:numRef>
          </c:xVal>
          <c:yVal>
            <c:numRef>
              <c:f>'Powerpoint (2)'!$G$58:$AA$58</c:f>
              <c:numCache>
                <c:formatCode>0%</c:formatCode>
                <c:ptCount val="21"/>
                <c:pt idx="0">
                  <c:v>0</c:v>
                </c:pt>
                <c:pt idx="1">
                  <c:v>1.4589500767351949E-2</c:v>
                </c:pt>
                <c:pt idx="2">
                  <c:v>2.7591138022326687E-2</c:v>
                </c:pt>
                <c:pt idx="3">
                  <c:v>3.9177728544205752E-2</c:v>
                </c:pt>
                <c:pt idx="4">
                  <c:v>4.9503280418092259E-2</c:v>
                </c:pt>
                <c:pt idx="5">
                  <c:v>5.8705040098733077E-2</c:v>
                </c:pt>
                <c:pt idx="6">
                  <c:v>6.6905316680017285E-2</c:v>
                </c:pt>
                <c:pt idx="7">
                  <c:v>7.4213107618203905E-2</c:v>
                </c:pt>
                <c:pt idx="8">
                  <c:v>8.0725547517868784E-2</c:v>
                </c:pt>
                <c:pt idx="9">
                  <c:v>8.6529199237723717E-2</c:v>
                </c:pt>
                <c:pt idx="10">
                  <c:v>9.1701204477589074E-2</c:v>
                </c:pt>
                <c:pt idx="11">
                  <c:v>9.6310309140034855E-2</c:v>
                </c:pt>
                <c:pt idx="12">
                  <c:v>0.10041777709571938</c:v>
                </c:pt>
                <c:pt idx="13">
                  <c:v>0.10407820449812566</c:v>
                </c:pt>
                <c:pt idx="14">
                  <c:v>0.10734024547150534</c:v>
                </c:pt>
                <c:pt idx="15">
                  <c:v>0.1102472588178191</c:v>
                </c:pt>
                <c:pt idx="16">
                  <c:v>0.11283788433865398</c:v>
                </c:pt>
                <c:pt idx="17">
                  <c:v>0.11514655643254418</c:v>
                </c:pt>
                <c:pt idx="18">
                  <c:v>0.11720396179439273</c:v>
                </c:pt>
                <c:pt idx="19">
                  <c:v>0.11903744730069972</c:v>
                </c:pt>
                <c:pt idx="20">
                  <c:v>0.12067138350217704</c:v>
                </c:pt>
              </c:numCache>
            </c:numRef>
          </c:yVal>
          <c:smooth val="1"/>
          <c:extLst>
            <c:ext xmlns:c16="http://schemas.microsoft.com/office/drawing/2014/chart" uri="{C3380CC4-5D6E-409C-BE32-E72D297353CC}">
              <c16:uniqueId val="{00000002-C8FA-4A95-933C-8649C7D1583B}"/>
            </c:ext>
          </c:extLst>
        </c:ser>
        <c:dLbls>
          <c:showLegendKey val="0"/>
          <c:showVal val="0"/>
          <c:showCatName val="0"/>
          <c:showSerName val="0"/>
          <c:showPercent val="0"/>
          <c:showBubbleSize val="0"/>
        </c:dLbls>
        <c:axId val="91076096"/>
        <c:axId val="75937408"/>
      </c:scatterChart>
      <c:valAx>
        <c:axId val="91076096"/>
        <c:scaling>
          <c:orientation val="minMax"/>
          <c:max val="3"/>
        </c:scaling>
        <c:delete val="0"/>
        <c:axPos val="b"/>
        <c:majorGridlines/>
        <c:title>
          <c:tx>
            <c:rich>
              <a:bodyPr/>
              <a:lstStyle/>
              <a:p>
                <a:pPr>
                  <a:defRPr sz="1200"/>
                </a:pPr>
                <a:r>
                  <a:rPr lang="en-GB" sz="1200" dirty="0"/>
                  <a:t>TV</a:t>
                </a:r>
                <a:r>
                  <a:rPr lang="en-GB" sz="1200" baseline="0" dirty="0"/>
                  <a:t> CAMPAIGN SPEND (£M)</a:t>
                </a:r>
                <a:endParaRPr lang="en-GB" sz="1200" dirty="0"/>
              </a:p>
            </c:rich>
          </c:tx>
          <c:layout>
            <c:manualLayout>
              <c:xMode val="edge"/>
              <c:yMode val="edge"/>
              <c:x val="0.25768563340736633"/>
              <c:y val="0.89617472175636526"/>
            </c:manualLayout>
          </c:layout>
          <c:overlay val="0"/>
        </c:title>
        <c:numFmt formatCode="0.0" sourceLinked="1"/>
        <c:majorTickMark val="out"/>
        <c:minorTickMark val="none"/>
        <c:tickLblPos val="nextTo"/>
        <c:txPr>
          <a:bodyPr/>
          <a:lstStyle/>
          <a:p>
            <a:pPr>
              <a:defRPr sz="1200" b="1"/>
            </a:pPr>
            <a:endParaRPr lang="en-US"/>
          </a:p>
        </c:txPr>
        <c:crossAx val="75937408"/>
        <c:crosses val="autoZero"/>
        <c:crossBetween val="midCat"/>
        <c:minorUnit val="0.5"/>
      </c:valAx>
      <c:valAx>
        <c:axId val="75937408"/>
        <c:scaling>
          <c:orientation val="minMax"/>
          <c:max val="0.5"/>
        </c:scaling>
        <c:delete val="0"/>
        <c:axPos val="l"/>
        <c:majorGridlines/>
        <c:title>
          <c:tx>
            <c:rich>
              <a:bodyPr rot="-5400000" vert="horz"/>
              <a:lstStyle/>
              <a:p>
                <a:pPr>
                  <a:defRPr sz="1200"/>
                </a:pPr>
                <a:r>
                  <a:rPr lang="en-GB" sz="1200" dirty="0"/>
                  <a:t>% SALES UPLIFT</a:t>
                </a:r>
              </a:p>
            </c:rich>
          </c:tx>
          <c:layout>
            <c:manualLayout>
              <c:xMode val="edge"/>
              <c:yMode val="edge"/>
              <c:x val="2.4007614825672329E-2"/>
              <c:y val="0.35546741446567803"/>
            </c:manualLayout>
          </c:layout>
          <c:overlay val="0"/>
        </c:title>
        <c:numFmt formatCode="0%" sourceLinked="0"/>
        <c:majorTickMark val="none"/>
        <c:minorTickMark val="none"/>
        <c:tickLblPos val="nextTo"/>
        <c:txPr>
          <a:bodyPr/>
          <a:lstStyle/>
          <a:p>
            <a:pPr>
              <a:defRPr sz="1200" b="1"/>
            </a:pPr>
            <a:endParaRPr lang="en-US"/>
          </a:p>
        </c:txPr>
        <c:crossAx val="91076096"/>
        <c:crosses val="autoZero"/>
        <c:crossBetween val="midCat"/>
        <c:majorUnit val="0.1"/>
      </c:valAx>
      <c:spPr>
        <a:noFill/>
      </c:spPr>
    </c:plotArea>
    <c:legend>
      <c:legendPos val="r"/>
      <c:layout>
        <c:manualLayout>
          <c:xMode val="edge"/>
          <c:yMode val="edge"/>
          <c:x val="0.71928374163218234"/>
          <c:y val="0.17435870302406456"/>
          <c:w val="0.27163567975921854"/>
          <c:h val="0.58346687546266651"/>
        </c:manualLayout>
      </c:layout>
      <c:overlay val="0"/>
      <c:txPr>
        <a:bodyPr/>
        <a:lstStyle/>
        <a:p>
          <a:pPr>
            <a:defRPr sz="1200">
              <a:solidFill>
                <a:schemeClr val="tx1"/>
              </a:solidFill>
            </a:defRPr>
          </a:pPr>
          <a:endParaRPr lang="en-US"/>
        </a:p>
      </c:txPr>
    </c:legend>
    <c:plotVisOnly val="1"/>
    <c:dispBlanksAs val="gap"/>
    <c:showDLblsOverMax val="0"/>
  </c:chart>
  <c:spPr>
    <a:noFill/>
  </c:spPr>
  <c:txPr>
    <a:bodyPr/>
    <a:lstStyle/>
    <a:p>
      <a:pPr>
        <a:defRPr sz="900">
          <a:solidFill>
            <a:schemeClr val="tx1"/>
          </a:solidFill>
          <a:latin typeface="+mj-lt"/>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300937553067"/>
          <c:y val="0.24142954030562919"/>
          <c:w val="0.84028296406195524"/>
          <c:h val="0.62034199298697912"/>
        </c:manualLayout>
      </c:layout>
      <c:barChart>
        <c:barDir val="col"/>
        <c:grouping val="stacked"/>
        <c:varyColors val="0"/>
        <c:ser>
          <c:idx val="0"/>
          <c:order val="0"/>
          <c:tx>
            <c:strRef>
              <c:f>'Powerpoint (2)'!$L$98</c:f>
              <c:strCache>
                <c:ptCount val="1"/>
                <c:pt idx="0">
                  <c:v>Short term ROI (2-3 months)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'Powerpoint (2)'!$M$97:$P$97</c:f>
              <c:strCache>
                <c:ptCount val="4"/>
                <c:pt idx="0">
                  <c:v>FMCG</c:v>
                </c:pt>
                <c:pt idx="1">
                  <c:v>Finance</c:v>
                </c:pt>
                <c:pt idx="2">
                  <c:v>Services</c:v>
                </c:pt>
                <c:pt idx="3">
                  <c:v>Retail</c:v>
                </c:pt>
              </c:strCache>
            </c:strRef>
          </c:cat>
          <c:val>
            <c:numRef>
              <c:f>'Powerpoint (2)'!$M$98:$P$98</c:f>
              <c:numCache>
                <c:formatCode>0.0</c:formatCode>
                <c:ptCount val="4"/>
                <c:pt idx="0">
                  <c:v>1.0278573970458336</c:v>
                </c:pt>
                <c:pt idx="1">
                  <c:v>1.8221517074546481</c:v>
                </c:pt>
                <c:pt idx="2">
                  <c:v>3.3600519727737557</c:v>
                </c:pt>
                <c:pt idx="3">
                  <c:v>3.1405593878991933</c:v>
                </c:pt>
              </c:numCache>
            </c:numRef>
          </c:val>
          <c:extLst>
            <c:ext xmlns:c16="http://schemas.microsoft.com/office/drawing/2014/chart" uri="{C3380CC4-5D6E-409C-BE32-E72D297353CC}">
              <c16:uniqueId val="{00000000-DF91-43B1-9C62-51D19348E7A7}"/>
            </c:ext>
          </c:extLst>
        </c:ser>
        <c:ser>
          <c:idx val="1"/>
          <c:order val="1"/>
          <c:tx>
            <c:strRef>
              <c:f>'Powerpoint (2)'!$L$99</c:f>
              <c:strCache>
                <c:ptCount val="1"/>
                <c:pt idx="0">
                  <c:v>Long Term ROI up to 3 years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'Powerpoint (2)'!$M$97:$P$97</c:f>
              <c:strCache>
                <c:ptCount val="4"/>
                <c:pt idx="0">
                  <c:v>FMCG</c:v>
                </c:pt>
                <c:pt idx="1">
                  <c:v>Finance</c:v>
                </c:pt>
                <c:pt idx="2">
                  <c:v>Services</c:v>
                </c:pt>
                <c:pt idx="3">
                  <c:v>Retail</c:v>
                </c:pt>
              </c:strCache>
            </c:strRef>
          </c:cat>
          <c:val>
            <c:numRef>
              <c:f>'Powerpoint (2)'!$M$99:$P$99</c:f>
              <c:numCache>
                <c:formatCode>0.0</c:formatCode>
                <c:ptCount val="4"/>
                <c:pt idx="0">
                  <c:v>2.0166204023557666</c:v>
                </c:pt>
                <c:pt idx="1">
                  <c:v>2.970107283151076</c:v>
                </c:pt>
                <c:pt idx="2">
                  <c:v>6.072888544164412</c:v>
                </c:pt>
                <c:pt idx="3">
                  <c:v>8.0449868639948932</c:v>
                </c:pt>
              </c:numCache>
            </c:numRef>
          </c:val>
          <c:extLst>
            <c:ext xmlns:c16="http://schemas.microsoft.com/office/drawing/2014/chart" uri="{C3380CC4-5D6E-409C-BE32-E72D297353CC}">
              <c16:uniqueId val="{00000001-DF91-43B1-9C62-51D19348E7A7}"/>
            </c:ext>
          </c:extLst>
        </c:ser>
        <c:dLbls>
          <c:showLegendKey val="0"/>
          <c:showVal val="0"/>
          <c:showCatName val="0"/>
          <c:showSerName val="0"/>
          <c:showPercent val="0"/>
          <c:showBubbleSize val="0"/>
        </c:dLbls>
        <c:gapWidth val="150"/>
        <c:overlap val="100"/>
        <c:axId val="458645024"/>
        <c:axId val="458650600"/>
      </c:barChart>
      <c:catAx>
        <c:axId val="45864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j-lt"/>
                <a:ea typeface="+mn-ea"/>
                <a:cs typeface="+mn-cs"/>
              </a:defRPr>
            </a:pPr>
            <a:endParaRPr lang="en-US"/>
          </a:p>
        </c:txPr>
        <c:crossAx val="458650600"/>
        <c:crosses val="autoZero"/>
        <c:auto val="1"/>
        <c:lblAlgn val="ctr"/>
        <c:lblOffset val="100"/>
        <c:noMultiLvlLbl val="0"/>
      </c:catAx>
      <c:valAx>
        <c:axId val="458650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r>
                  <a:rPr lang="en-GB" sz="1400" b="1" dirty="0">
                    <a:solidFill>
                      <a:schemeClr val="tx1"/>
                    </a:solidFill>
                  </a:rPr>
                  <a:t>ROI</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j-lt"/>
                <a:ea typeface="+mn-ea"/>
                <a:cs typeface="+mn-cs"/>
              </a:defRPr>
            </a:pPr>
            <a:endParaRPr lang="en-US"/>
          </a:p>
        </c:txPr>
        <c:crossAx val="458645024"/>
        <c:crosses val="autoZero"/>
        <c:crossBetween val="between"/>
      </c:valAx>
      <c:spPr>
        <a:noFill/>
        <a:ln>
          <a:noFill/>
        </a:ln>
        <a:effectLst/>
      </c:spPr>
    </c:plotArea>
    <c:legend>
      <c:legendPos val="r"/>
      <c:layout>
        <c:manualLayout>
          <c:xMode val="edge"/>
          <c:yMode val="edge"/>
          <c:x val="7.4868572756441765E-2"/>
          <c:y val="9.9300333334936694E-2"/>
          <c:w val="0.90470009920723582"/>
          <c:h val="9.1943106989451615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solidFill>
            <a:schemeClr val="tx1"/>
          </a:solidFill>
          <a:latin typeface="+mj-lt"/>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69457447670979"/>
          <c:y val="6.9906393840763359E-2"/>
          <c:w val="0.88595174289845091"/>
          <c:h val="0.6656730993543748"/>
        </c:manualLayout>
      </c:layout>
      <c:barChart>
        <c:barDir val="col"/>
        <c:grouping val="clustered"/>
        <c:varyColors val="0"/>
        <c:ser>
          <c:idx val="0"/>
          <c:order val="0"/>
          <c:tx>
            <c:strRef>
              <c:f>Sheet1!$A$2</c:f>
              <c:strCache>
                <c:ptCount val="1"/>
                <c:pt idx="0">
                  <c:v>% increase in avg. no of VL biz effects</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5CEA-4F7E-B395-3282C6774246}"/>
              </c:ext>
            </c:extLst>
          </c:dPt>
          <c:dPt>
            <c:idx val="1"/>
            <c:invertIfNegative val="0"/>
            <c:bubble3D val="0"/>
            <c:extLst>
              <c:ext xmlns:c16="http://schemas.microsoft.com/office/drawing/2014/chart" uri="{C3380CC4-5D6E-409C-BE32-E72D297353CC}">
                <c16:uniqueId val="{00000001-5CEA-4F7E-B395-3282C6774246}"/>
              </c:ext>
            </c:extLst>
          </c:dPt>
          <c:cat>
            <c:strRef>
              <c:f>Sheet1!$B$1:$C$1</c:f>
              <c:strCache>
                <c:ptCount val="2"/>
                <c:pt idx="0">
                  <c:v>TV without BVOD</c:v>
                </c:pt>
                <c:pt idx="1">
                  <c:v>TV with BVOD</c:v>
                </c:pt>
              </c:strCache>
            </c:strRef>
          </c:cat>
          <c:val>
            <c:numRef>
              <c:f>Sheet1!$B$2:$C$2</c:f>
              <c:numCache>
                <c:formatCode>0%</c:formatCode>
                <c:ptCount val="2"/>
                <c:pt idx="0">
                  <c:v>0.26923076923076916</c:v>
                </c:pt>
                <c:pt idx="1">
                  <c:v>0.35897435897435903</c:v>
                </c:pt>
              </c:numCache>
            </c:numRef>
          </c:val>
          <c:extLst>
            <c:ext xmlns:c16="http://schemas.microsoft.com/office/drawing/2014/chart" uri="{C3380CC4-5D6E-409C-BE32-E72D297353CC}">
              <c16:uniqueId val="{00000002-5CEA-4F7E-B395-3282C6774246}"/>
            </c:ext>
          </c:extLst>
        </c:ser>
        <c:dLbls>
          <c:showLegendKey val="0"/>
          <c:showVal val="0"/>
          <c:showCatName val="0"/>
          <c:showSerName val="0"/>
          <c:showPercent val="0"/>
          <c:showBubbleSize val="0"/>
        </c:dLbls>
        <c:gapWidth val="275"/>
        <c:axId val="39320576"/>
        <c:axId val="39326464"/>
      </c:barChart>
      <c:catAx>
        <c:axId val="39320576"/>
        <c:scaling>
          <c:orientation val="minMax"/>
        </c:scaling>
        <c:delete val="0"/>
        <c:axPos val="b"/>
        <c:numFmt formatCode="General" sourceLinked="0"/>
        <c:majorTickMark val="out"/>
        <c:minorTickMark val="none"/>
        <c:tickLblPos val="nextTo"/>
        <c:spPr>
          <a:ln>
            <a:noFill/>
          </a:ln>
        </c:spPr>
        <c:txPr>
          <a:bodyPr/>
          <a:lstStyle/>
          <a:p>
            <a:pPr>
              <a:defRPr sz="1200" b="1"/>
            </a:pPr>
            <a:endParaRPr lang="en-US"/>
          </a:p>
        </c:txPr>
        <c:crossAx val="39326464"/>
        <c:crosses val="autoZero"/>
        <c:auto val="1"/>
        <c:lblAlgn val="ctr"/>
        <c:lblOffset val="100"/>
        <c:noMultiLvlLbl val="0"/>
      </c:catAx>
      <c:valAx>
        <c:axId val="39326464"/>
        <c:scaling>
          <c:orientation val="minMax"/>
        </c:scaling>
        <c:delete val="0"/>
        <c:axPos val="l"/>
        <c:majorGridlines>
          <c:spPr>
            <a:ln>
              <a:solidFill>
                <a:schemeClr val="bg2">
                  <a:lumMod val="20000"/>
                  <a:lumOff val="80000"/>
                </a:schemeClr>
              </a:solidFill>
            </a:ln>
          </c:spPr>
        </c:majorGridlines>
        <c:title>
          <c:tx>
            <c:rich>
              <a:bodyPr rot="-5400000" vert="horz"/>
              <a:lstStyle/>
              <a:p>
                <a:pPr>
                  <a:defRPr sz="1200" b="1"/>
                </a:pPr>
                <a:r>
                  <a:rPr lang="en-US" sz="1200" b="1" dirty="0"/>
                  <a:t>INCREASE</a:t>
                </a:r>
                <a:r>
                  <a:rPr lang="en-US" sz="1200" b="1" baseline="0" dirty="0"/>
                  <a:t> IN AVG. NO. OF VERY LARGE </a:t>
                </a:r>
                <a:br>
                  <a:rPr lang="en-US" sz="1200" b="1" baseline="0" dirty="0"/>
                </a:br>
                <a:r>
                  <a:rPr lang="en-US" sz="1200" b="1" baseline="0" dirty="0"/>
                  <a:t>BUSINESS EFFECTS FROM ADDING</a:t>
                </a:r>
                <a:endParaRPr lang="en-US" sz="1200" b="1" dirty="0"/>
              </a:p>
            </c:rich>
          </c:tx>
          <c:layout>
            <c:manualLayout>
              <c:xMode val="edge"/>
              <c:yMode val="edge"/>
              <c:x val="1.1265365803724862E-2"/>
              <c:y val="0.15097839225331533"/>
            </c:manualLayout>
          </c:layout>
          <c:overlay val="0"/>
        </c:title>
        <c:numFmt formatCode="0%" sourceLinked="0"/>
        <c:majorTickMark val="out"/>
        <c:minorTickMark val="none"/>
        <c:tickLblPos val="nextTo"/>
        <c:spPr>
          <a:ln>
            <a:noFill/>
          </a:ln>
        </c:spPr>
        <c:txPr>
          <a:bodyPr/>
          <a:lstStyle/>
          <a:p>
            <a:pPr>
              <a:defRPr sz="1200" b="1"/>
            </a:pPr>
            <a:endParaRPr lang="en-US"/>
          </a:p>
        </c:txPr>
        <c:crossAx val="39320576"/>
        <c:crosses val="autoZero"/>
        <c:crossBetween val="between"/>
      </c:valAx>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A5D7"/>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1-AABD-49A3-9C9D-489B890CDBDF}"/>
              </c:ext>
            </c:extLst>
          </c:dPt>
          <c:cat>
            <c:strRef>
              <c:f>Sheet1!$A$2:$A$3</c:f>
              <c:strCache>
                <c:ptCount val="2"/>
                <c:pt idx="0">
                  <c:v>Non viewer</c:v>
                </c:pt>
                <c:pt idx="1">
                  <c:v>Viewer</c:v>
                </c:pt>
              </c:strCache>
            </c:strRef>
          </c:cat>
          <c:val>
            <c:numRef>
              <c:f>Sheet1!$B$2:$B$3</c:f>
              <c:numCache>
                <c:formatCode>0%</c:formatCode>
                <c:ptCount val="2"/>
                <c:pt idx="0">
                  <c:v>0.68</c:v>
                </c:pt>
                <c:pt idx="1">
                  <c:v>0.78</c:v>
                </c:pt>
              </c:numCache>
            </c:numRef>
          </c:val>
          <c:extLst>
            <c:ext xmlns:c16="http://schemas.microsoft.com/office/drawing/2014/chart" uri="{C3380CC4-5D6E-409C-BE32-E72D297353CC}">
              <c16:uniqueId val="{00000002-AABD-49A3-9C9D-489B890CDBDF}"/>
            </c:ext>
          </c:extLst>
        </c:ser>
        <c:dLbls>
          <c:showLegendKey val="0"/>
          <c:showVal val="0"/>
          <c:showCatName val="0"/>
          <c:showSerName val="0"/>
          <c:showPercent val="0"/>
          <c:showBubbleSize val="0"/>
        </c:dLbls>
        <c:gapWidth val="219"/>
        <c:overlap val="-27"/>
        <c:axId val="166395264"/>
        <c:axId val="174945408"/>
      </c:barChart>
      <c:catAx>
        <c:axId val="166395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74945408"/>
        <c:crosses val="autoZero"/>
        <c:auto val="1"/>
        <c:lblAlgn val="ctr"/>
        <c:lblOffset val="100"/>
        <c:noMultiLvlLbl val="0"/>
      </c:catAx>
      <c:valAx>
        <c:axId val="174945408"/>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6639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0.12419</cdr:x>
      <cdr:y>0.26637</cdr:y>
    </cdr:from>
    <cdr:to>
      <cdr:x>0.55031</cdr:x>
      <cdr:y>0.32559</cdr:y>
    </cdr:to>
    <cdr:sp macro="" textlink="">
      <cdr:nvSpPr>
        <cdr:cNvPr id="2" name="Rectangle 1">
          <a:extLst xmlns:a="http://schemas.openxmlformats.org/drawingml/2006/main">
            <a:ext uri="{FF2B5EF4-FFF2-40B4-BE49-F238E27FC236}">
              <a16:creationId xmlns:a16="http://schemas.microsoft.com/office/drawing/2014/main" id="{8FA1E8CB-F185-44B8-9BF7-02473685EAD1}"/>
            </a:ext>
          </a:extLst>
        </cdr:cNvPr>
        <cdr:cNvSpPr/>
      </cdr:nvSpPr>
      <cdr:spPr>
        <a:xfrm xmlns:a="http://schemas.openxmlformats.org/drawingml/2006/main">
          <a:off x="694790" y="1384473"/>
          <a:ext cx="2383826" cy="307777"/>
        </a:xfrm>
        <a:prstGeom xmlns:a="http://schemas.openxmlformats.org/drawingml/2006/main" prst="rect">
          <a:avLst/>
        </a:prstGeom>
        <a:noFill xmlns:a="http://schemas.openxmlformats.org/drawingml/2006/main"/>
        <a:ln xmlns:a="http://schemas.openxmlformats.org/drawingml/2006/main">
          <a:solidFill>
            <a:schemeClr val="tx1"/>
          </a:solidFill>
        </a:ln>
      </cdr:spPr>
      <cdr:txBody>
        <a:bodyPr xmlns:a="http://schemas.openxmlformats.org/drawingml/2006/main" wrap="square">
          <a:spAutoFit/>
        </a:bodyPr>
        <a:lstStyle xmlns:a="http://schemas.openxmlformats.org/drawingml/2006/main">
          <a:defPPr>
            <a:defRPr lang="en-GB"/>
          </a:defPPr>
          <a:lvl1pPr algn="l" rtl="0" fontAlgn="base">
            <a:spcBef>
              <a:spcPct val="0"/>
            </a:spcBef>
            <a:spcAft>
              <a:spcPct val="0"/>
            </a:spcAft>
            <a:defRPr sz="2500" kern="1200">
              <a:solidFill>
                <a:schemeClr val="tx1"/>
              </a:solidFill>
              <a:latin typeface="Arial" charset="0"/>
              <a:ea typeface="+mn-ea"/>
              <a:cs typeface="+mn-cs"/>
            </a:defRPr>
          </a:lvl1pPr>
          <a:lvl2pPr marL="457200" algn="l" rtl="0" fontAlgn="base">
            <a:spcBef>
              <a:spcPct val="0"/>
            </a:spcBef>
            <a:spcAft>
              <a:spcPct val="0"/>
            </a:spcAft>
            <a:defRPr sz="2500" kern="1200">
              <a:solidFill>
                <a:schemeClr val="tx1"/>
              </a:solidFill>
              <a:latin typeface="Arial" charset="0"/>
              <a:ea typeface="+mn-ea"/>
              <a:cs typeface="+mn-cs"/>
            </a:defRPr>
          </a:lvl2pPr>
          <a:lvl3pPr marL="914400" algn="l" rtl="0" fontAlgn="base">
            <a:spcBef>
              <a:spcPct val="0"/>
            </a:spcBef>
            <a:spcAft>
              <a:spcPct val="0"/>
            </a:spcAft>
            <a:defRPr sz="2500" kern="1200">
              <a:solidFill>
                <a:schemeClr val="tx1"/>
              </a:solidFill>
              <a:latin typeface="Arial" charset="0"/>
              <a:ea typeface="+mn-ea"/>
              <a:cs typeface="+mn-cs"/>
            </a:defRPr>
          </a:lvl3pPr>
          <a:lvl4pPr marL="1371600" algn="l" rtl="0" fontAlgn="base">
            <a:spcBef>
              <a:spcPct val="0"/>
            </a:spcBef>
            <a:spcAft>
              <a:spcPct val="0"/>
            </a:spcAft>
            <a:defRPr sz="2500" kern="1200">
              <a:solidFill>
                <a:schemeClr val="tx1"/>
              </a:solidFill>
              <a:latin typeface="Arial" charset="0"/>
              <a:ea typeface="+mn-ea"/>
              <a:cs typeface="+mn-cs"/>
            </a:defRPr>
          </a:lvl4pPr>
          <a:lvl5pPr marL="1828800" algn="l" rtl="0" fontAlgn="base">
            <a:spcBef>
              <a:spcPct val="0"/>
            </a:spcBef>
            <a:spcAft>
              <a:spcPct val="0"/>
            </a:spcAft>
            <a:defRPr sz="2500" kern="1200">
              <a:solidFill>
                <a:schemeClr val="tx1"/>
              </a:solidFill>
              <a:latin typeface="Arial" charset="0"/>
              <a:ea typeface="+mn-ea"/>
              <a:cs typeface="+mn-cs"/>
            </a:defRPr>
          </a:lvl5pPr>
          <a:lvl6pPr marL="2286000" algn="l" defTabSz="914400" rtl="0" eaLnBrk="1" latinLnBrk="0" hangingPunct="1">
            <a:defRPr sz="2500" kern="1200">
              <a:solidFill>
                <a:schemeClr val="tx1"/>
              </a:solidFill>
              <a:latin typeface="Arial" charset="0"/>
              <a:ea typeface="+mn-ea"/>
              <a:cs typeface="+mn-cs"/>
            </a:defRPr>
          </a:lvl6pPr>
          <a:lvl7pPr marL="2743200" algn="l" defTabSz="914400" rtl="0" eaLnBrk="1" latinLnBrk="0" hangingPunct="1">
            <a:defRPr sz="2500" kern="1200">
              <a:solidFill>
                <a:schemeClr val="tx1"/>
              </a:solidFill>
              <a:latin typeface="Arial" charset="0"/>
              <a:ea typeface="+mn-ea"/>
              <a:cs typeface="+mn-cs"/>
            </a:defRPr>
          </a:lvl7pPr>
          <a:lvl8pPr marL="3200400" algn="l" defTabSz="914400" rtl="0" eaLnBrk="1" latinLnBrk="0" hangingPunct="1">
            <a:defRPr sz="2500" kern="1200">
              <a:solidFill>
                <a:schemeClr val="tx1"/>
              </a:solidFill>
              <a:latin typeface="Arial" charset="0"/>
              <a:ea typeface="+mn-ea"/>
              <a:cs typeface="+mn-cs"/>
            </a:defRPr>
          </a:lvl8pPr>
          <a:lvl9pPr marL="3657600" algn="l" defTabSz="914400" rtl="0" eaLnBrk="1" latinLnBrk="0" hangingPunct="1">
            <a:defRPr sz="2500" kern="1200">
              <a:solidFill>
                <a:schemeClr val="tx1"/>
              </a:solidFill>
              <a:latin typeface="Arial" charset="0"/>
              <a:ea typeface="+mn-ea"/>
              <a:cs typeface="+mn-cs"/>
            </a:defRPr>
          </a:lvl9pPr>
        </a:lstStyle>
        <a:p xmlns:a="http://schemas.openxmlformats.org/drawingml/2006/main">
          <a:pPr algn="ctr"/>
          <a:r>
            <a:rPr lang="en-GB" sz="1400" b="1" dirty="0">
              <a:latin typeface="+mj-lt"/>
            </a:rPr>
            <a:t>Avg. revenue ROI = 6.3</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2F9A041-A210-4CED-BF91-B2C19B2CD1BC}" type="datetimeFigureOut">
              <a:rPr lang="en-GB" smtClean="0"/>
              <a:t>02/05/2023</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5A3640A-FFD2-4570-BA73-C3DE468201FC}" type="slidenum">
              <a:rPr lang="en-GB" smtClean="0"/>
              <a:t>‹#›</a:t>
            </a:fld>
            <a:endParaRPr lang="en-GB" dirty="0"/>
          </a:p>
        </p:txBody>
      </p:sp>
    </p:spTree>
    <p:extLst>
      <p:ext uri="{BB962C8B-B14F-4D97-AF65-F5344CB8AC3E}">
        <p14:creationId xmlns:p14="http://schemas.microsoft.com/office/powerpoint/2010/main" val="3120620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hinkbox.tv/research/thinkbox-research/demand-genera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hinkbox.tv/research/thinkbox-research/get-with-the-programm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thinkbox.tv/research/thinkbox-research/get-with-the-programm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3640A-FFD2-4570-BA73-C3DE468201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900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is a key channel for delivering both short term and sustained effects.</a:t>
            </a:r>
          </a:p>
          <a:p>
            <a:endParaRPr lang="en-GB" dirty="0"/>
          </a:p>
          <a:p>
            <a:r>
              <a:rPr lang="en-GB" dirty="0"/>
              <a:t>Small advertisers can confidently invest in TV to help them drive growth.</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F12BC6-4143-48C3-A7AB-B23B803D0F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065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‘Demand Generation’, commissioned by Thinkbox and conducted WPP agencies Mediacom, Wavemaker and Gain Theory, looked at how one ad channel boosts the efficiency of another ad channel. Most channels boost the efficiency of others, but the scale and consistency of the effect differs significantly.</a:t>
            </a:r>
          </a:p>
          <a:p>
            <a:endParaRPr lang="en-GB" dirty="0"/>
          </a:p>
          <a:p>
            <a:r>
              <a:rPr lang="en-GB" dirty="0"/>
              <a:t>This chart outlines this multiplier effect between ad channels and the effects each channel can receive. The Y axis indicates the active channel generating the effect, with the X axis relating to the channel benefiting from that effect.</a:t>
            </a:r>
          </a:p>
          <a:p>
            <a:endParaRPr lang="en-GB" dirty="0"/>
          </a:p>
          <a:p>
            <a:r>
              <a:rPr lang="en-GB" dirty="0"/>
              <a:t>We can see that when TV is active, the effectiveness of Cinema is bolstered up by 54% - more than any other channel. This makes sense as Cinema has a relatively small reach but a high impact, and with TV copy tending to be a cutdown version of what Cinema shows, it is extending its reach.</a:t>
            </a:r>
          </a:p>
          <a:p>
            <a:endParaRPr lang="en-GB" dirty="0"/>
          </a:p>
          <a:p>
            <a:r>
              <a:rPr lang="en-GB" dirty="0"/>
              <a:t>TV stands out as having the biggest and most consistent effect on other channels. This isn’t a coincidence. On average brands are spending 45% of their advertising budgets on TV, so it is bound to have a bigger effect.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endParaRPr lang="en-GB" dirty="0"/>
          </a:p>
          <a:p>
            <a:r>
              <a:rPr lang="en-GB" dirty="0">
                <a:hlinkClick r:id="rId3"/>
              </a:rPr>
              <a:t>https://www.thinkbox.tv/research/thinkbox-research/demand-generation/</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029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in the UK is full of wonderful, high quality content which broadcasters invest in heavily. This, alongside the tight regulation which governs TV content and advertising, makes it a safe environment for viewers and brands.</a:t>
            </a:r>
          </a:p>
          <a:p>
            <a:endParaRPr lang="en-GB" dirty="0"/>
          </a:p>
          <a:p>
            <a:r>
              <a:rPr lang="en-GB" dirty="0"/>
              <a:t>In addition, TV has a robust, metred measurement system, BARB, which provides a joint industry currency for TV advertising trading based on completed ads, watched full screen (and by humans).</a:t>
            </a:r>
          </a:p>
          <a:p>
            <a:endParaRPr lang="en-GB" dirty="0"/>
          </a:p>
        </p:txBody>
      </p:sp>
      <p:sp>
        <p:nvSpPr>
          <p:cNvPr id="4" name="Slide Number Placeholder 3"/>
          <p:cNvSpPr>
            <a:spLocks noGrp="1"/>
          </p:cNvSpPr>
          <p:nvPr>
            <p:ph type="sldNum" sz="quarter" idx="10"/>
          </p:nvPr>
        </p:nvSpPr>
        <p:spPr/>
        <p:txBody>
          <a:bodyPr/>
          <a:lstStyle/>
          <a:p>
            <a:fld id="{58BD13A2-D920-4735-8201-3F799BD60F9A}" type="slidenum">
              <a:rPr lang="en-GB" smtClean="0"/>
              <a:t>12</a:t>
            </a:fld>
            <a:endParaRPr lang="en-GB"/>
          </a:p>
        </p:txBody>
      </p:sp>
    </p:spTree>
    <p:extLst>
      <p:ext uri="{BB962C8B-B14F-4D97-AF65-F5344CB8AC3E}">
        <p14:creationId xmlns:p14="http://schemas.microsoft.com/office/powerpoint/2010/main" val="1285330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Thinkbox’s ‘Signalling for Success’ research by House 51 demonstrated that the mere act of advertising on TV signals something about brands.</a:t>
            </a:r>
            <a:r>
              <a:rPr lang="en-GB" sz="1200" b="0" i="0" u="none" strike="noStrike" baseline="0" dirty="0">
                <a:solidFill>
                  <a:srgbClr val="000000"/>
                </a:solidFill>
                <a:latin typeface="Founders Grotesk Regular"/>
              </a:rPr>
              <a:t>  It was the first known UK research dedicated to the behavioural science principle of media ‘signalling’ – how the perceived cost and scale of advertising channels can enhance brand attributes in the eyes of the consumer.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dirty="0">
              <a:solidFill>
                <a:srgbClr val="000000"/>
              </a:solidFill>
              <a:latin typeface="Founders Grotesk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Founders Grotesk Regular"/>
              </a:rPr>
              <a:t>In a nutshell, thousands of people were split into groups to judge fictionalised brands based solely on a description of them and details of a launch advertising campaign using a single medium. In each case, the information given was identical except for the medium being used in the ad campaign. This isolated the signalling effects of the media channel used, as all other variables were identical.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dirty="0">
              <a:solidFill>
                <a:srgbClr val="000000"/>
              </a:solidFill>
              <a:latin typeface="Founders Grotesk Regular"/>
            </a:endParaRPr>
          </a:p>
          <a:p>
            <a:r>
              <a:rPr lang="en-GB" sz="1200" b="0" i="0" u="none" strike="noStrike" baseline="0" dirty="0">
                <a:solidFill>
                  <a:srgbClr val="000000"/>
                </a:solidFill>
                <a:latin typeface="Founders Grotesk Regular"/>
              </a:rPr>
              <a:t>There were three types of signalling effect analysed: </a:t>
            </a:r>
          </a:p>
          <a:p>
            <a:r>
              <a:rPr lang="en-GB" sz="1200" b="0" i="0" u="none" strike="noStrike" baseline="0" dirty="0">
                <a:solidFill>
                  <a:srgbClr val="000000"/>
                </a:solidFill>
                <a:latin typeface="Founders Grotesk Regular"/>
              </a:rPr>
              <a:t>Fitness signals: perceived brand quality, financial strength of the company, and the company’s confidence in their brand. </a:t>
            </a:r>
          </a:p>
          <a:p>
            <a:r>
              <a:rPr lang="en-GB" sz="1200" b="0" i="0" u="none" strike="noStrike" baseline="0" dirty="0">
                <a:solidFill>
                  <a:srgbClr val="000000"/>
                </a:solidFill>
                <a:latin typeface="Founders Grotesk Regular"/>
              </a:rPr>
              <a:t>Social signals: the brand’s perceived fame, popularity, and success. </a:t>
            </a:r>
          </a:p>
          <a:p>
            <a:r>
              <a:rPr lang="en-GB" sz="1200" b="0" i="0" u="none" strike="noStrike" baseline="0" dirty="0">
                <a:solidFill>
                  <a:srgbClr val="000000"/>
                </a:solidFill>
                <a:latin typeface="Founders Grotesk Regular"/>
              </a:rPr>
              <a:t>Trust: the degree to which the brand was perceived to deliver the promises of its advertising.</a:t>
            </a:r>
          </a:p>
          <a:p>
            <a:endParaRPr lang="en-GB" sz="1200" b="0" i="0" u="none" strike="noStrike" baseline="0" dirty="0">
              <a:solidFill>
                <a:srgbClr val="000000"/>
              </a:solidFill>
              <a:latin typeface="Founders Grotesk Regular"/>
            </a:endParaRPr>
          </a:p>
          <a:p>
            <a:r>
              <a:rPr lang="en-GB" sz="1200" b="0" i="0" u="none" strike="noStrike" baseline="0" dirty="0">
                <a:solidFill>
                  <a:srgbClr val="000000"/>
                </a:solidFill>
                <a:latin typeface="Founders Grotesk Regular"/>
              </a:rPr>
              <a:t>The results showed the immense variability in how different forms of advertising communicate vital brand signals, which is shown on the next chart.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fact is, that the smaller the brand, the more they have to benefit.  The first element of this is the concept of costly signalling.</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Driven by our innate need to short-cut our decisions, we’re constantly seeking sub-conscious reassurance that the decisions we make are worthy.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fact that advertisers are willing to invest in their brands through advertising is almost as important as the messages themselves.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Advertising plays a similar role.  It’s a costly signal that shows an advertiser is high quality and so worthy of our time, attention and investment. ‘As Seen on TV’ carries both weight, stature and reassurance.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047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baseline="0" dirty="0">
                <a:solidFill>
                  <a:srgbClr val="000000"/>
                </a:solidFill>
                <a:latin typeface="Founders Grotesk Bold"/>
              </a:rPr>
              <a:t>TV drives the strongest fitness and social signals</a:t>
            </a:r>
          </a:p>
          <a:p>
            <a:endParaRPr lang="en-GB" sz="1800" b="1" i="0" u="none" strike="noStrike" baseline="0" dirty="0">
              <a:solidFill>
                <a:srgbClr val="000000"/>
              </a:solidFill>
              <a:latin typeface="Founders Grotesk Bold"/>
            </a:endParaRPr>
          </a:p>
          <a:p>
            <a:r>
              <a:rPr lang="en-GB" sz="1800" b="0" i="0" u="none" strike="noStrike" baseline="0" dirty="0">
                <a:solidFill>
                  <a:srgbClr val="000000"/>
                </a:solidFill>
                <a:latin typeface="Founders Grotesk Regular"/>
              </a:rPr>
              <a:t>Fitness signals are about the perceived brand quality, financial strength of the company, and the company’s confidence in their brand. </a:t>
            </a:r>
          </a:p>
          <a:p>
            <a:r>
              <a:rPr lang="en-GB" sz="1800" b="0" i="0" u="none" strike="noStrike" baseline="0" dirty="0">
                <a:solidFill>
                  <a:srgbClr val="000000"/>
                </a:solidFill>
                <a:latin typeface="Founders Grotesk Regular"/>
              </a:rPr>
              <a:t>Social signals are the brand’s perceived fame, popularity, and success. </a:t>
            </a:r>
          </a:p>
          <a:p>
            <a:r>
              <a:rPr lang="en-GB" sz="1800" b="0" i="0" u="none" strike="noStrike" baseline="0">
                <a:solidFill>
                  <a:srgbClr val="000000"/>
                </a:solidFill>
                <a:latin typeface="Founders Grotesk Regular"/>
              </a:rPr>
              <a:t>Trust is </a:t>
            </a:r>
            <a:r>
              <a:rPr lang="en-GB" sz="1800" b="0" i="0" u="none" strike="noStrike" baseline="0" dirty="0">
                <a:solidFill>
                  <a:srgbClr val="000000"/>
                </a:solidFill>
                <a:latin typeface="Founders Grotesk Regular"/>
              </a:rPr>
              <a:t>the degree to which the brand was perceived to deliver the promises of its advertising.</a:t>
            </a:r>
          </a:p>
          <a:p>
            <a:endParaRPr lang="en-GB" sz="1800" b="0" i="0" u="none" strike="noStrike" baseline="0" dirty="0">
              <a:solidFill>
                <a:srgbClr val="000000"/>
              </a:solidFill>
              <a:latin typeface="Founders Grotesk Bold"/>
            </a:endParaRPr>
          </a:p>
          <a:p>
            <a:r>
              <a:rPr lang="en-GB" sz="1800" b="0" i="0" u="none" strike="noStrike" baseline="0" dirty="0">
                <a:solidFill>
                  <a:srgbClr val="000000"/>
                </a:solidFill>
                <a:latin typeface="Founders Grotesk Regular"/>
              </a:rPr>
              <a:t>Performance across each media varied little by category but TV drove the strongest signals in all categories tested (online retail, FMCG, mobile networks and home insurance). Social media and video sharing sites were the advertising channels least likely to drive these signals.</a:t>
            </a:r>
            <a:endParaRPr lang="en-GB" sz="1800" b="0" dirty="0">
              <a:effectLst/>
              <a:latin typeface="Arial" panose="020B0604020202020204" pitchFamily="34" charset="0"/>
              <a:ea typeface="Calibri" panose="020F0502020204030204" pitchFamily="34" charset="0"/>
            </a:endParaRPr>
          </a:p>
          <a:p>
            <a:pPr marL="0" lvl="0" indent="0" algn="just">
              <a:buFont typeface="Arial" panose="020B0604020202020204" pitchFamily="34" charset="0"/>
              <a:buNone/>
            </a:pPr>
            <a:r>
              <a:rPr lang="en-GB" sz="1800" dirty="0">
                <a:effectLst/>
                <a:latin typeface="Calibri" panose="020F0502020204030204" pitchFamily="34" charset="0"/>
                <a:ea typeface="Calibri" panose="020F0502020204030204" pitchFamily="34" charset="0"/>
              </a:rPr>
              <a:t>Here’s how the signalling stacked up by media.</a:t>
            </a:r>
          </a:p>
          <a:p>
            <a:pPr marL="0" lvl="0" indent="0" algn="just">
              <a:buFont typeface="Arial" panose="020B0604020202020204" pitchFamily="34" charset="0"/>
              <a:buNone/>
            </a:pPr>
            <a:endParaRPr lang="en-GB" sz="1800" dirty="0">
              <a:effectLst/>
              <a:latin typeface="Calibri" panose="020F0502020204030204" pitchFamily="34" charset="0"/>
              <a:ea typeface="Calibri" panose="020F0502020204030204" pitchFamily="34" charset="0"/>
            </a:endParaRPr>
          </a:p>
          <a:p>
            <a:pPr marL="0" lvl="0" indent="0" algn="just">
              <a:buFont typeface="Arial" panose="020B0604020202020204" pitchFamily="34" charset="0"/>
              <a:buNone/>
            </a:pPr>
            <a:r>
              <a:rPr lang="en-GB" sz="1800" dirty="0">
                <a:effectLst/>
                <a:latin typeface="Calibri" panose="020F0502020204030204" pitchFamily="34" charset="0"/>
                <a:ea typeface="Calibri" panose="020F0502020204030204" pitchFamily="34" charset="0"/>
              </a:rPr>
              <a:t>The findings in the table above show the % of respondents positively scoring the brand, or agreeing with statements in relation to the brands. The ‘fitness’ and ‘social’ signals are composite averages of the metrics listed above. </a:t>
            </a:r>
            <a:endParaRPr lang="en-GB" sz="1800" dirty="0">
              <a:effectLst/>
              <a:latin typeface="Arial" panose="020B0604020202020204" pitchFamily="34" charset="0"/>
              <a:ea typeface="Calibri" panose="020F050202020403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FBC9E-7B29-44B3-80BF-F4A5181F193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907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Advanced TV advertising brings together the best of both worlds – dynamic ad delivery based on mass first party data delivered in a premium TV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Broadcaster VOD and Adsmart from Sky are the two main ways that advertisers can access advanced opportunities in high quality TV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BVOD is watched by 17m viewers every week and allows advertisers guaranteed access to viewers favourite shows.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BVOD’s ‘hygiene factors’ set an incredibly high bar with 97% of ads delivering 100% completion.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broadcasters are rich in terms of first party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Adsmart from Sky offers a unique opportunity to reach viewers with addressable advertising across both linear TV and VOD within 40% of UK homes.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93C61-337E-465A-9247-828F987127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921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IPA study ‘Media in Focus’ demonstrated that one of the reasons </a:t>
            </a:r>
            <a:r>
              <a:rPr lang="en-GB" sz="1200" kern="1200" baseline="0" dirty="0">
                <a:solidFill>
                  <a:schemeClr val="tx1"/>
                </a:solidFill>
                <a:effectLst/>
                <a:latin typeface="+mn-lt"/>
                <a:ea typeface="+mn-ea"/>
                <a:cs typeface="+mn-cs"/>
              </a:rPr>
              <a:t>TV is becoming more effective over time is due to the combined power of linear TV and broadcaster VOD. </a:t>
            </a:r>
            <a:r>
              <a:rPr lang="en-GB" sz="1800" kern="1200" baseline="0" dirty="0">
                <a:solidFill>
                  <a:srgbClr val="00B050"/>
                </a:solidFill>
                <a:effectLst/>
                <a:latin typeface="Calibri" panose="020F0502020204030204" pitchFamily="34" charset="0"/>
                <a:ea typeface="+mn-ea"/>
                <a:cs typeface="+mn-cs"/>
              </a:rPr>
              <a:t>C</a:t>
            </a:r>
            <a:r>
              <a:rPr lang="en-GB" sz="1800" dirty="0">
                <a:solidFill>
                  <a:srgbClr val="00B050"/>
                </a:solidFill>
                <a:effectLst/>
                <a:latin typeface="Calibri" panose="020F0502020204030204" pitchFamily="34" charset="0"/>
                <a:ea typeface="Times New Roman" panose="02020603050405020304" pitchFamily="18" charset="0"/>
              </a:rPr>
              <a:t>ampaigns that include BVOD are a third more effective than using linear TV alone.</a:t>
            </a: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p>
          <a:p>
            <a:r>
              <a:rPr lang="en-GB" dirty="0"/>
              <a:t>https://www.thinkbox.tv/Research/Thinkbox-research/Media-in-Focus-free-download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259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Viewers of sponsored TV programmes are significantly more likely than non-viewers to think of the sponsoring brand as popular.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indent="0">
              <a:spcBef>
                <a:spcPts val="2400"/>
              </a:spcBef>
              <a:buClr>
                <a:schemeClr val="accent1"/>
              </a:buClr>
              <a:buFont typeface="Arial" panose="020B0604020202020204" pitchFamily="34" charset="0"/>
              <a:buNone/>
            </a:pPr>
            <a:r>
              <a:rPr lang="en-GB" dirty="0"/>
              <a:t>This is because TV sponsorship is perceived to be costly, so it </a:t>
            </a:r>
            <a:r>
              <a:rPr lang="en-GB" b="0" dirty="0">
                <a:solidFill>
                  <a:schemeClr val="accent1"/>
                </a:solidFill>
              </a:rPr>
              <a:t>signals success </a:t>
            </a:r>
            <a:r>
              <a:rPr lang="en-GB" dirty="0"/>
              <a:t>by taking advantage of ‘costly signalling’.</a:t>
            </a:r>
          </a:p>
          <a:p>
            <a:endParaRPr lang="en-GB" dirty="0"/>
          </a:p>
          <a:p>
            <a:r>
              <a:rPr lang="en-GB" dirty="0"/>
              <a:t>For more information, please see:</a:t>
            </a:r>
          </a:p>
          <a:p>
            <a:r>
              <a:rPr lang="en-GB" dirty="0">
                <a:hlinkClick r:id="rId3"/>
              </a:rPr>
              <a:t>https://www.thinkbox.tv/research/thinkbox-research/get-with-the-programmes/</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A7B04-9AA8-4D2E-88D9-E5349CE1FD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090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Analysis of YouGov research data demonstrates that TV sponsorship is effective at increasing awareness for lesser-known brands.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chart shows that lower-awareness brands who sponsor TV shows are much more likely to benefit from increased brand and ad awareness than brands which are already better-known. </a:t>
            </a:r>
          </a:p>
          <a:p>
            <a:endParaRPr lang="en-GB" sz="1200" b="0" i="0" kern="1200" dirty="0">
              <a:solidFill>
                <a:schemeClr val="tx1"/>
              </a:solidFill>
              <a:effectLst/>
              <a:latin typeface="+mn-lt"/>
              <a:ea typeface="+mn-ea"/>
              <a:cs typeface="+mn-cs"/>
            </a:endParaRPr>
          </a:p>
          <a:p>
            <a:r>
              <a:rPr lang="en-GB" dirty="0"/>
              <a:t>For more information, please see:</a:t>
            </a:r>
          </a:p>
          <a:p>
            <a:r>
              <a:rPr lang="en-GB" dirty="0">
                <a:hlinkClick r:id="rId3"/>
              </a:rPr>
              <a:t>https://www.thinkbox.tv/research/thinkbox-research/get-with-the-programmes/</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A7B04-9AA8-4D2E-88D9-E5349CE1FD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435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The majority of UK advertisers are SMEs and smaller spenders.</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drives both short-term sales and long-term growth</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creates </a:t>
            </a:r>
            <a:r>
              <a:rPr lang="en-GB" b="1" dirty="0">
                <a:solidFill>
                  <a:schemeClr val="accent6"/>
                </a:solidFill>
              </a:rPr>
              <a:t>trust</a:t>
            </a:r>
            <a:r>
              <a:rPr lang="en-GB" dirty="0">
                <a:solidFill>
                  <a:schemeClr val="tx1">
                    <a:lumMod val="75000"/>
                    <a:lumOff val="25000"/>
                  </a:schemeClr>
                </a:solidFill>
              </a:rPr>
              <a:t> and drives </a:t>
            </a:r>
            <a:r>
              <a:rPr lang="en-GB" b="1" dirty="0">
                <a:solidFill>
                  <a:schemeClr val="accent6"/>
                </a:solidFill>
              </a:rPr>
              <a:t>reach</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a:t>
            </a:r>
            <a:r>
              <a:rPr lang="en-GB" b="1" dirty="0">
                <a:solidFill>
                  <a:schemeClr val="accent6"/>
                </a:solidFill>
              </a:rPr>
              <a:t>boosts the effects </a:t>
            </a:r>
            <a:r>
              <a:rPr lang="en-GB" dirty="0">
                <a:solidFill>
                  <a:schemeClr val="tx1">
                    <a:lumMod val="75000"/>
                    <a:lumOff val="25000"/>
                  </a:schemeClr>
                </a:solidFill>
              </a:rPr>
              <a:t>of other media channels</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is right once </a:t>
            </a:r>
            <a:r>
              <a:rPr lang="en-GB" b="1" dirty="0">
                <a:solidFill>
                  <a:schemeClr val="accent6"/>
                </a:solidFill>
              </a:rPr>
              <a:t>other media become less efficient</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is </a:t>
            </a:r>
            <a:r>
              <a:rPr lang="en-GB" b="1" dirty="0">
                <a:solidFill>
                  <a:schemeClr val="accent6"/>
                </a:solidFill>
              </a:rPr>
              <a:t>affordable &amp; accountable</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The effects of TV are </a:t>
            </a:r>
            <a:r>
              <a:rPr lang="en-GB" b="1" dirty="0">
                <a:solidFill>
                  <a:schemeClr val="accent6"/>
                </a:solidFill>
              </a:rPr>
              <a:t>immediate</a:t>
            </a:r>
            <a:r>
              <a:rPr lang="en-GB" dirty="0">
                <a:solidFill>
                  <a:schemeClr val="tx1">
                    <a:lumMod val="75000"/>
                    <a:lumOff val="25000"/>
                  </a:schemeClr>
                </a:solidFill>
              </a:rPr>
              <a:t> for most but also </a:t>
            </a:r>
            <a:r>
              <a:rPr lang="en-GB" b="1" dirty="0">
                <a:solidFill>
                  <a:schemeClr val="accent6"/>
                </a:solidFill>
              </a:rPr>
              <a:t>sustained</a:t>
            </a:r>
          </a:p>
          <a:p>
            <a:pPr marL="285750" indent="-285750">
              <a:spcBef>
                <a:spcPts val="1800"/>
              </a:spcBef>
              <a:buClr>
                <a:schemeClr val="accent6"/>
              </a:buClr>
              <a:buFont typeface="Arial" panose="020B0604020202020204" pitchFamily="34" charset="0"/>
              <a:buChar char="—"/>
            </a:pPr>
            <a:r>
              <a:rPr lang="en-GB" dirty="0">
                <a:solidFill>
                  <a:schemeClr val="tx1"/>
                </a:solidFill>
              </a:rPr>
              <a:t>There are </a:t>
            </a:r>
            <a:r>
              <a:rPr lang="en-GB" b="1" dirty="0">
                <a:solidFill>
                  <a:schemeClr val="accent6"/>
                </a:solidFill>
              </a:rPr>
              <a:t>many options </a:t>
            </a:r>
            <a:r>
              <a:rPr lang="en-GB" dirty="0">
                <a:solidFill>
                  <a:schemeClr val="tx1"/>
                </a:solidFill>
              </a:rPr>
              <a:t>beyond linear TV advertising.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3640A-FFD2-4570-BA73-C3DE468201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230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majority of businesses in the UK class as small or medium enterprises.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118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a:solidFill>
                  <a:schemeClr val="tx1"/>
                </a:solidFill>
                <a:latin typeface="+mn-lt"/>
                <a:ea typeface="+mn-ea"/>
                <a:cs typeface="+mn-cs"/>
              </a:rPr>
              <a:t>Methodology</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quantitative analysis of total video consumption in the UK was undertaken by Thinkbox. It combined 2022 data from Barb, </a:t>
            </a:r>
            <a:r>
              <a:rPr lang="en-GB" sz="1800" err="1">
                <a:effectLst/>
                <a:latin typeface="Calibri" panose="020F0502020204030204" pitchFamily="34" charset="0"/>
                <a:ea typeface="Calibri" panose="020F0502020204030204" pitchFamily="34" charset="0"/>
                <a:cs typeface="Times New Roman" panose="02020603050405020304" pitchFamily="18" charset="0"/>
              </a:rPr>
              <a:t>ViewersLogic</a:t>
            </a:r>
            <a:r>
              <a:rPr lang="en-GB" sz="1800">
                <a:effectLst/>
                <a:latin typeface="Calibri" panose="020F0502020204030204" pitchFamily="34" charset="0"/>
                <a:ea typeface="Calibri" panose="020F0502020204030204" pitchFamily="34" charset="0"/>
                <a:cs typeface="Times New Roman" panose="02020603050405020304" pitchFamily="18" charset="0"/>
              </a:rPr>
              <a:t>, Pornhub, the IPA’s </a:t>
            </a:r>
            <a:r>
              <a:rPr lang="en-GB" sz="1800" err="1">
                <a:effectLst/>
                <a:latin typeface="Calibri" panose="020F0502020204030204" pitchFamily="34" charset="0"/>
                <a:ea typeface="Calibri" panose="020F0502020204030204" pitchFamily="34" charset="0"/>
                <a:cs typeface="Times New Roman" panose="02020603050405020304" pitchFamily="18" charset="0"/>
              </a:rPr>
              <a:t>TouchPoints</a:t>
            </a:r>
            <a:r>
              <a:rPr lang="en-GB" sz="1800">
                <a:effectLst/>
                <a:latin typeface="Calibri" panose="020F0502020204030204" pitchFamily="34" charset="0"/>
                <a:ea typeface="Calibri" panose="020F0502020204030204" pitchFamily="34" charset="0"/>
                <a:cs typeface="Times New Roman" panose="02020603050405020304" pitchFamily="18" charset="0"/>
              </a:rPr>
              <a:t> and UK Cinema Association. </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Barb data shows how much time is spent viewing broadcaster content, live or time-shifted (including BVOD) on all devices as well as Blu-Ray/DVD viewing. This chart also utilises Barb’s expanding audience reporting capabilities to provide a view of time spent viewing content on YouTube, TikTok, other video sharing services (such as Twitch) as well as SVOD/AVOD platforms. Whilst Barb reports on in-home consumption, a combination of </a:t>
            </a:r>
            <a:r>
              <a:rPr lang="en-GB" sz="1800" err="1">
                <a:effectLst/>
                <a:latin typeface="Calibri" panose="020F0502020204030204" pitchFamily="34" charset="0"/>
                <a:ea typeface="Calibri" panose="020F0502020204030204" pitchFamily="34" charset="0"/>
                <a:cs typeface="Times New Roman" panose="02020603050405020304" pitchFamily="18" charset="0"/>
              </a:rPr>
              <a:t>ViewersLogic</a:t>
            </a:r>
            <a:r>
              <a:rPr lang="en-GB" sz="1800">
                <a:effectLst/>
                <a:latin typeface="Calibri" panose="020F0502020204030204" pitchFamily="34" charset="0"/>
                <a:ea typeface="Calibri" panose="020F0502020204030204" pitchFamily="34" charset="0"/>
                <a:cs typeface="Times New Roman" panose="02020603050405020304" pitchFamily="18" charset="0"/>
              </a:rPr>
              <a:t> and IPA </a:t>
            </a:r>
            <a:r>
              <a:rPr lang="en-GB" sz="1800" err="1">
                <a:effectLst/>
                <a:latin typeface="Calibri" panose="020F0502020204030204" pitchFamily="34" charset="0"/>
                <a:ea typeface="Calibri" panose="020F0502020204030204" pitchFamily="34" charset="0"/>
                <a:cs typeface="Times New Roman" panose="02020603050405020304" pitchFamily="18" charset="0"/>
              </a:rPr>
              <a:t>TouchPoints</a:t>
            </a:r>
            <a:r>
              <a:rPr lang="en-GB" sz="1800">
                <a:effectLst/>
                <a:latin typeface="Calibri" panose="020F0502020204030204" pitchFamily="34" charset="0"/>
                <a:ea typeface="Calibri" panose="020F0502020204030204" pitchFamily="34" charset="0"/>
                <a:cs typeface="Times New Roman" panose="02020603050405020304" pitchFamily="18" charset="0"/>
              </a:rPr>
              <a:t> data was used to determine the remaining out-of-home consumption.  </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analysis also used census level broadcaster stream data to estimate the time spent watching Broadcaster VOD on both the TV set and other devices and profiled for each audience using Barb. </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combination of these sources creates a solid estimate as it utilises the robustness of Barb data (11,500 panel members, representative of the UK TV population, metered actual consumption data, analysis across a whole year) alongside </a:t>
            </a:r>
            <a:r>
              <a:rPr lang="en-GB" sz="1800" err="1">
                <a:effectLst/>
                <a:latin typeface="Calibri" panose="020F0502020204030204" pitchFamily="34" charset="0"/>
                <a:ea typeface="Calibri" panose="020F0502020204030204" pitchFamily="34" charset="0"/>
                <a:cs typeface="Times New Roman" panose="02020603050405020304" pitchFamily="18" charset="0"/>
              </a:rPr>
              <a:t>ViewersLogic</a:t>
            </a:r>
            <a:r>
              <a:rPr lang="en-GB" sz="1800">
                <a:effectLst/>
                <a:latin typeface="Calibri" panose="020F0502020204030204" pitchFamily="34" charset="0"/>
                <a:ea typeface="Calibri" panose="020F0502020204030204" pitchFamily="34" charset="0"/>
                <a:cs typeface="Times New Roman" panose="02020603050405020304" pitchFamily="18" charset="0"/>
              </a:rPr>
              <a:t> and IPA </a:t>
            </a:r>
            <a:r>
              <a:rPr lang="en-GB" sz="1800" err="1">
                <a:effectLst/>
                <a:latin typeface="Calibri" panose="020F0502020204030204" pitchFamily="34" charset="0"/>
                <a:ea typeface="Calibri" panose="020F0502020204030204" pitchFamily="34" charset="0"/>
                <a:cs typeface="Times New Roman" panose="02020603050405020304" pitchFamily="18" charset="0"/>
              </a:rPr>
              <a:t>TouchPoints</a:t>
            </a:r>
            <a:r>
              <a:rPr lang="en-GB" sz="1800">
                <a:effectLst/>
                <a:latin typeface="Calibri" panose="020F0502020204030204" pitchFamily="34" charset="0"/>
                <a:ea typeface="Calibri" panose="020F0502020204030204" pitchFamily="34" charset="0"/>
                <a:cs typeface="Times New Roman" panose="02020603050405020304" pitchFamily="18" charset="0"/>
              </a:rPr>
              <a:t> data to capture any out-of-home consumption.</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Time spent viewing video at cinemas was based on total admissions data from the UK Cinema Association profiled for each audience using data from DCM. </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763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Without a single source data provider on time-spent watching AV advertising, this analysis takes a jigsaw approach, using a variety of data sources to build the most accurate picture of AV viewing time possible. </a:t>
            </a:r>
          </a:p>
          <a:p>
            <a:pPr marL="0" indent="0">
              <a:buFontTx/>
              <a:buNone/>
            </a:pPr>
            <a:endParaRPr lang="en-GB" dirty="0"/>
          </a:p>
          <a:p>
            <a:pPr marL="0" indent="0">
              <a:buFontTx/>
              <a:buNone/>
            </a:pPr>
            <a:r>
              <a:rPr lang="en-GB" dirty="0"/>
              <a:t>The data approach used to build the estimate for each platform:</a:t>
            </a:r>
          </a:p>
          <a:p>
            <a:pPr marL="171450" indent="-171450">
              <a:buFont typeface="Arial" panose="020B0604020202020204" pitchFamily="34" charset="0"/>
              <a:buChar char="•"/>
            </a:pPr>
            <a:r>
              <a:rPr lang="en-GB" dirty="0"/>
              <a:t>Broadcaster TV: Barb data for linear and playback advertising time and the broadcasters’ own census data for BVOD advertising viewing time.</a:t>
            </a:r>
          </a:p>
          <a:p>
            <a:pPr marL="171450" indent="-171450">
              <a:buFont typeface="Arial" panose="020B0604020202020204" pitchFamily="34" charset="0"/>
              <a:buChar char="•"/>
            </a:pPr>
            <a:r>
              <a:rPr lang="en-GB" dirty="0"/>
              <a:t>Cinema: The UK Cinema Association provides total box office seats sold. We’ve estimated 15 minutes of advertising per seat. </a:t>
            </a:r>
          </a:p>
          <a:p>
            <a:pPr marL="171450" indent="-171450">
              <a:buFont typeface="Arial" panose="020B0604020202020204" pitchFamily="34" charset="0"/>
              <a:buChar char="•"/>
            </a:pPr>
            <a:r>
              <a:rPr lang="en-GB" dirty="0"/>
              <a:t>YouTube: Barb data for time spent viewing content, </a:t>
            </a:r>
            <a:r>
              <a:rPr lang="en-GB" dirty="0" err="1"/>
              <a:t>ViewersLogic</a:t>
            </a:r>
            <a:r>
              <a:rPr lang="en-GB" dirty="0"/>
              <a:t> panel data to estimate out of home viewing not measured by Barb (73.5% in home, 26.5% out of home), broadcasters’ own data of ad load per hour of YouTube viewing, and agency data for average duration of ad view.</a:t>
            </a:r>
          </a:p>
          <a:p>
            <a:pPr marL="171450" indent="-171450">
              <a:buFont typeface="Arial" panose="020B0604020202020204" pitchFamily="34" charset="0"/>
              <a:buChar char="•"/>
            </a:pPr>
            <a:r>
              <a:rPr lang="en-GB" dirty="0"/>
              <a:t>TikTok: Barb data for time spent viewing content, </a:t>
            </a:r>
            <a:r>
              <a:rPr lang="en-GB" dirty="0" err="1"/>
              <a:t>ViewersLogic</a:t>
            </a:r>
            <a:r>
              <a:rPr lang="en-GB" dirty="0"/>
              <a:t> panel data to estimate out of home viewing not measured by Barb (77.5% in home, 22.5% out of home), Thinkbox estimates for ad load per hour of TikTok viewing, and agency data for average duration of view. </a:t>
            </a:r>
          </a:p>
          <a:p>
            <a:pPr marL="171450" indent="-171450">
              <a:buFont typeface="Arial" panose="020B0604020202020204" pitchFamily="34" charset="0"/>
              <a:buChar char="•"/>
            </a:pPr>
            <a:r>
              <a:rPr lang="en-GB" dirty="0"/>
              <a:t>Other online video: IPA </a:t>
            </a:r>
            <a:r>
              <a:rPr lang="en-GB" dirty="0" err="1"/>
              <a:t>TouchPoints</a:t>
            </a:r>
            <a:r>
              <a:rPr lang="en-GB" dirty="0"/>
              <a:t> data for % of other online video viewing relative to all video viewing, Thinkbox estimate of % ad time to content time (based on YouTube/TikTok).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98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2022, there were 959 new to TV advertisers, many of whom were ecommerce business looking to supercharge their growth through TV.</a:t>
            </a:r>
          </a:p>
          <a:p>
            <a:endParaRPr lang="en-GB" dirty="0">
              <a:highlight>
                <a:srgbClr val="FFFF00"/>
              </a:highlight>
            </a:endParaRPr>
          </a:p>
          <a:p>
            <a:r>
              <a:rPr lang="en-GB" dirty="0"/>
              <a:t>Here’s a flavour of some of the businesses who’ve used TV for the first time.</a:t>
            </a:r>
          </a:p>
          <a:p>
            <a:endParaRPr lang="en-GB" dirty="0"/>
          </a:p>
          <a:p>
            <a:r>
              <a:rPr lang="en-GB" dirty="0" err="1"/>
              <a:t>BikeClub</a:t>
            </a:r>
            <a:r>
              <a:rPr lang="en-GB" dirty="0"/>
              <a:t> - </a:t>
            </a:r>
            <a:r>
              <a:rPr lang="en-GB" b="0" i="0" dirty="0">
                <a:solidFill>
                  <a:srgbClr val="70757A"/>
                </a:solidFill>
                <a:effectLst/>
                <a:latin typeface="arial" panose="020B0604020202020204" pitchFamily="34" charset="0"/>
              </a:rPr>
              <a:t>bicycle rental service</a:t>
            </a:r>
          </a:p>
          <a:p>
            <a:r>
              <a:rPr lang="en-GB" b="0" i="0" dirty="0">
                <a:solidFill>
                  <a:srgbClr val="70757A"/>
                </a:solidFill>
                <a:effectLst/>
                <a:latin typeface="arial" panose="020B0604020202020204" pitchFamily="34" charset="0"/>
              </a:rPr>
              <a:t>WeAre8 – social media app</a:t>
            </a:r>
          </a:p>
          <a:p>
            <a:r>
              <a:rPr lang="en-GB" b="0" i="0" dirty="0">
                <a:solidFill>
                  <a:srgbClr val="70757A"/>
                </a:solidFill>
                <a:effectLst/>
                <a:latin typeface="arial" panose="020B0604020202020204" pitchFamily="34" charset="0"/>
              </a:rPr>
              <a:t>National Highways - </a:t>
            </a:r>
            <a:r>
              <a:rPr lang="en-GB" b="0" i="0" dirty="0">
                <a:solidFill>
                  <a:srgbClr val="4D5156"/>
                </a:solidFill>
                <a:effectLst/>
                <a:latin typeface="arial" panose="020B0604020202020204" pitchFamily="34" charset="0"/>
              </a:rPr>
              <a:t>government-owned company </a:t>
            </a:r>
          </a:p>
          <a:p>
            <a:r>
              <a:rPr lang="en-GB" b="0" i="0" dirty="0">
                <a:solidFill>
                  <a:srgbClr val="4D5156"/>
                </a:solidFill>
                <a:effectLst/>
                <a:latin typeface="arial" panose="020B0604020202020204" pitchFamily="34" charset="0"/>
              </a:rPr>
              <a:t>Standard Life – insurance</a:t>
            </a:r>
          </a:p>
          <a:p>
            <a:r>
              <a:rPr lang="en-GB" b="0" i="0" dirty="0">
                <a:solidFill>
                  <a:srgbClr val="4D5156"/>
                </a:solidFill>
                <a:effectLst/>
                <a:latin typeface="arial" panose="020B0604020202020204" pitchFamily="34" charset="0"/>
              </a:rPr>
              <a:t>Novo Nordisk - global healthcare company</a:t>
            </a:r>
          </a:p>
          <a:p>
            <a:r>
              <a:rPr lang="en-GB" b="0" i="0" dirty="0">
                <a:solidFill>
                  <a:srgbClr val="4D5156"/>
                </a:solidFill>
                <a:effectLst/>
                <a:latin typeface="arial" panose="020B0604020202020204" pitchFamily="34" charset="0"/>
              </a:rPr>
              <a:t>Saga Personal Finance – financial services</a:t>
            </a:r>
          </a:p>
          <a:p>
            <a:r>
              <a:rPr lang="en-GB" b="0" i="0" dirty="0">
                <a:solidFill>
                  <a:srgbClr val="4D5156"/>
                </a:solidFill>
                <a:effectLst/>
                <a:latin typeface="arial" panose="020B0604020202020204" pitchFamily="34" charset="0"/>
              </a:rPr>
              <a:t>Naked Wines – wine retailer</a:t>
            </a:r>
          </a:p>
          <a:p>
            <a:r>
              <a:rPr lang="en-GB" b="0" i="0" dirty="0">
                <a:solidFill>
                  <a:srgbClr val="4D5156"/>
                </a:solidFill>
                <a:effectLst/>
                <a:latin typeface="arial" panose="020B0604020202020204" pitchFamily="34" charset="0"/>
              </a:rPr>
              <a:t>Tesco Bank – financial services</a:t>
            </a:r>
          </a:p>
          <a:p>
            <a:r>
              <a:rPr lang="en-GB" dirty="0"/>
              <a:t>Chase Bank – financial services</a:t>
            </a:r>
          </a:p>
          <a:p>
            <a:r>
              <a:rPr lang="en-GB" dirty="0"/>
              <a:t>EVRI – delivery service</a:t>
            </a:r>
          </a:p>
          <a:p>
            <a:r>
              <a:rPr lang="en-GB" dirty="0"/>
              <a:t>Thames Water – water and wastewater services</a:t>
            </a:r>
          </a:p>
          <a:p>
            <a:r>
              <a:rPr lang="en-GB" sz="1800" b="0" i="0" u="none" strike="noStrike" dirty="0">
                <a:solidFill>
                  <a:srgbClr val="000000"/>
                </a:solidFill>
                <a:effectLst/>
                <a:latin typeface="Verdana" panose="020B0604030504040204" pitchFamily="34" charset="0"/>
              </a:rPr>
              <a:t>North Cyprus Tourist Office</a:t>
            </a:r>
            <a:r>
              <a:rPr lang="en-GB" dirty="0"/>
              <a:t> – travel and tourism</a:t>
            </a:r>
          </a:p>
          <a:p>
            <a:r>
              <a:rPr lang="en-GB" dirty="0" err="1"/>
              <a:t>Eset</a:t>
            </a:r>
            <a:r>
              <a:rPr lang="en-GB" dirty="0"/>
              <a:t> Software – cybersecurity</a:t>
            </a:r>
          </a:p>
          <a:p>
            <a:r>
              <a:rPr lang="en-GB" dirty="0"/>
              <a:t>Simply Business – business insurance</a:t>
            </a:r>
          </a:p>
          <a:p>
            <a:r>
              <a:rPr lang="en-GB" dirty="0"/>
              <a:t>Clim8 – sustainability fund</a:t>
            </a:r>
          </a:p>
          <a:p>
            <a:r>
              <a:rPr lang="en-GB" dirty="0" err="1"/>
              <a:t>Utilita</a:t>
            </a:r>
            <a:r>
              <a:rPr lang="en-GB" dirty="0"/>
              <a:t> – electricity and gas supplier</a:t>
            </a:r>
          </a:p>
          <a:p>
            <a:r>
              <a:rPr lang="en-GB" dirty="0"/>
              <a:t>Cunard Line – cruise line</a:t>
            </a:r>
          </a:p>
          <a:p>
            <a:r>
              <a:rPr lang="en-GB" dirty="0"/>
              <a:t>Virgin Voyages – cruise line</a:t>
            </a:r>
          </a:p>
          <a:p>
            <a:r>
              <a:rPr lang="en-GB" dirty="0" err="1"/>
              <a:t>Einhell</a:t>
            </a:r>
            <a:r>
              <a:rPr lang="en-GB" dirty="0"/>
              <a:t> – DIY tools</a:t>
            </a:r>
          </a:p>
          <a:p>
            <a:r>
              <a:rPr lang="en-GB" dirty="0"/>
              <a:t>Flight Centre – travel agency</a:t>
            </a:r>
          </a:p>
          <a:p>
            <a:r>
              <a:rPr lang="en-GB" dirty="0"/>
              <a:t>St </a:t>
            </a:r>
            <a:r>
              <a:rPr lang="en-GB" dirty="0" err="1"/>
              <a:t>Mungos</a:t>
            </a:r>
            <a:r>
              <a:rPr lang="en-GB" dirty="0"/>
              <a:t> – charity</a:t>
            </a:r>
          </a:p>
          <a:p>
            <a:r>
              <a:rPr lang="en-GB" dirty="0"/>
              <a:t>Reddit – social news website</a:t>
            </a:r>
          </a:p>
          <a:p>
            <a:r>
              <a:rPr lang="en-GB" dirty="0"/>
              <a:t>Tiger Group – sheds</a:t>
            </a:r>
          </a:p>
          <a:p>
            <a:r>
              <a:rPr lang="en-GB" dirty="0"/>
              <a:t>Absolute Collagen – skincare</a:t>
            </a:r>
          </a:p>
          <a:p>
            <a:r>
              <a:rPr lang="en-GB" dirty="0"/>
              <a:t>Tilney – financial planning and investments</a:t>
            </a:r>
          </a:p>
          <a:p>
            <a:r>
              <a:rPr lang="en-GB" sz="1800" b="0" i="0" u="none" strike="noStrike" dirty="0">
                <a:solidFill>
                  <a:srgbClr val="000000"/>
                </a:solidFill>
                <a:effectLst/>
                <a:latin typeface="Verdana" panose="020B0604030504040204" pitchFamily="34" charset="0"/>
              </a:rPr>
              <a:t>Intercontinental Hotels &amp; Resorts</a:t>
            </a:r>
            <a:r>
              <a:rPr lang="en-GB" dirty="0"/>
              <a:t> – hospitality chain</a:t>
            </a:r>
          </a:p>
          <a:p>
            <a:r>
              <a:rPr lang="en-GB" dirty="0" err="1"/>
              <a:t>Exoticca</a:t>
            </a:r>
            <a:r>
              <a:rPr lang="en-GB" dirty="0"/>
              <a:t> – travel agency</a:t>
            </a:r>
          </a:p>
          <a:p>
            <a:r>
              <a:rPr lang="en-GB" dirty="0" err="1"/>
              <a:t>Moda</a:t>
            </a:r>
            <a:r>
              <a:rPr lang="en-GB" dirty="0"/>
              <a:t> – furniture</a:t>
            </a:r>
          </a:p>
          <a:p>
            <a:r>
              <a:rPr lang="en-GB" dirty="0"/>
              <a:t>The Trussell Trust – charity</a:t>
            </a:r>
          </a:p>
          <a:p>
            <a:r>
              <a:rPr lang="en-GB" dirty="0"/>
              <a:t>Beauty Pie – cosmetics</a:t>
            </a:r>
          </a:p>
          <a:p>
            <a:r>
              <a:rPr lang="en-GB" dirty="0"/>
              <a:t>Pizza Express – restaurant chain</a:t>
            </a:r>
          </a:p>
          <a:p>
            <a:r>
              <a:rPr lang="en-GB" dirty="0"/>
              <a:t>Jo Malone – perfume</a:t>
            </a:r>
          </a:p>
          <a:p>
            <a:r>
              <a:rPr lang="en-GB" dirty="0" err="1"/>
              <a:t>Fixter</a:t>
            </a:r>
            <a:r>
              <a:rPr lang="en-GB" dirty="0"/>
              <a:t> – car service</a:t>
            </a:r>
          </a:p>
          <a:p>
            <a:r>
              <a:rPr lang="en-GB" sz="1800" b="0" i="0" u="none" strike="noStrike" dirty="0">
                <a:solidFill>
                  <a:srgbClr val="000000"/>
                </a:solidFill>
                <a:effectLst/>
                <a:latin typeface="Verdana" panose="020B0604030504040204" pitchFamily="34" charset="0"/>
              </a:rPr>
              <a:t>Animals Asia Foundation</a:t>
            </a:r>
            <a:r>
              <a:rPr lang="en-GB" dirty="0"/>
              <a:t> – charity</a:t>
            </a:r>
          </a:p>
          <a:p>
            <a:r>
              <a:rPr lang="en-GB" dirty="0"/>
              <a:t>Pendragon – automotive retailer</a:t>
            </a:r>
          </a:p>
          <a:p>
            <a:r>
              <a:rPr lang="en-GB" dirty="0"/>
              <a:t>Wish – online marketplace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767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0" i="0" u="none" strike="noStrike" dirty="0">
                <a:solidFill>
                  <a:srgbClr val="000000"/>
                </a:solidFill>
                <a:effectLst/>
                <a:latin typeface="Calibri" panose="020F0502020204030204" pitchFamily="34" charset="0"/>
              </a:rPr>
              <a:t>Looking at the make-up of TV advertisers across 2022, 763 - which is 31% of all advertisers - spent less than 50 thousand pounds on TV and 1,331, which is 53%, spent less than 250 thousand. Only 29% of all advertisers spent over a million pounds and only 6% spent over ten million.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722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300" dirty="0">
                <a:solidFill>
                  <a:schemeClr val="bg1"/>
                </a:solidFill>
              </a:rPr>
              <a:t>The average cost of buying the media space to enable one person in the UK to see a TV (linear and VOD) advert only costs just under a penny.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2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Research shows that TV starts delivering sales results from week 1 of a campaign, and generally up to 3-6 months after a campaign has finished.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F12BC6-4143-48C3-A7AB-B23B803D0F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674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is highly responsive across all brand sizes and can efficiently create sales uplifts at even low investment levels. </a:t>
            </a:r>
          </a:p>
          <a:p>
            <a:endParaRPr lang="en-GB" dirty="0"/>
          </a:p>
          <a:p>
            <a:r>
              <a:rPr lang="en-GB" dirty="0"/>
              <a:t>But TV has a stronger proportional effect for smaller brands – showing the power of TV to help build the brand. This is because small brands are working from a lower base and are often new brands where they are communicating new news.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F12BC6-4143-48C3-A7AB-B23B803D0F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324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0.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1.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2.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3.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5.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6.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7.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8.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9.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0.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1.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2.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3.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5.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6.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7.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8.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9.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0.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1.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2.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3.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5.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47.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49.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1.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2.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3.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4.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5.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6.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8.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9.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0.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1.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2.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3.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4.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5.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6.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8.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9.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0.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1.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2.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3.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4.xml"/></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5.xml"/></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6.xml"/></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7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0.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1.xml"/></Relationships>
</file>

<file path=ppt/slideLayouts/_rels/slideLayout17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2.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3.xml"/></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4.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5.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7.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8.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9.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0.xml"/></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1.xml"/></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2.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3.xml"/></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4.xml"/></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5.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6.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7.xml"/></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8.xml"/></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9.xml"/></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0.xml"/></Relationships>
</file>

<file path=ppt/slideLayouts/_rels/slideLayout19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1.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2.xml"/></Relationships>
</file>

<file path=ppt/slideLayouts/_rels/slideLayout19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3.xml"/></Relationships>
</file>

<file path=ppt/slideLayouts/_rels/slideLayout19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4.xml"/></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5.xml"/></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6.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7.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8.xml"/></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0.xml"/></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1.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2.xml"/></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3.xml"/></Relationships>
</file>

<file path=ppt/slideLayouts/_rels/slideLayout20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4.xml"/></Relationships>
</file>

<file path=ppt/slideLayouts/_rels/slideLayout20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5.xml"/></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6.xml"/></Relationships>
</file>

<file path=ppt/slideLayouts/_rels/slideLayout20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7.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1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8.xml"/></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19.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0.xml"/></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1.xml"/></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2.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3.xml"/></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4.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5.xml"/></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6.xml"/></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8.xml"/></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9.xml"/></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0.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1.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2.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3.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4.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5.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6.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7.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8.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0.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1.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2.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3.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4.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5.xml"/></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6.xml"/></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7.xml"/></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8.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4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49.xml"/></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0.xml"/></Relationships>
</file>

<file path=ppt/slideLayouts/_rels/slideLayout24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1.xml"/></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2.xml"/></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3.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4.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5.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6.xml"/></Relationships>
</file>

<file path=ppt/slideLayouts/_rels/slideLayout24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7.xml"/></Relationships>
</file>

<file path=ppt/slideLayouts/_rels/slideLayout24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5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59.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0.xml"/></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1.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2.xml"/></Relationships>
</file>

<file path=ppt/slideLayouts/_rels/slideLayout25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3.xml"/></Relationships>
</file>

<file path=ppt/slideLayouts/_rels/slideLayout25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4.xml"/></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5.xml"/></Relationships>
</file>

<file path=ppt/slideLayouts/_rels/slideLayout25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6.xml"/></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7.xml"/></Relationships>
</file>

<file path=ppt/slideLayouts/_rels/slideLayout25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68.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0.xml"/></Relationships>
</file>

<file path=ppt/slideLayouts/_rels/slideLayout26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1.xml"/></Relationships>
</file>

<file path=ppt/slideLayouts/_rels/slideLayout26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2.xml"/></Relationships>
</file>

<file path=ppt/slideLayouts/_rels/slideLayout26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3.xml"/></Relationships>
</file>

<file path=ppt/slideLayouts/_rels/slideLayout26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4.xml"/></Relationships>
</file>

<file path=ppt/slideLayouts/_rels/slideLayout26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5.xml"/></Relationships>
</file>

<file path=ppt/slideLayouts/_rels/slideLayout26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6.xml"/></Relationships>
</file>

<file path=ppt/slideLayouts/_rels/slideLayout26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7.xml"/></Relationships>
</file>

<file path=ppt/slideLayouts/_rels/slideLayout269.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7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79.xml"/></Relationships>
</file>

<file path=ppt/slideLayouts/_rels/slideLayout27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0.xml"/></Relationships>
</file>

<file path=ppt/slideLayouts/_rels/slideLayout27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1.xml"/></Relationships>
</file>

<file path=ppt/slideLayouts/_rels/slideLayout27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2.xml"/></Relationships>
</file>

<file path=ppt/slideLayouts/_rels/slideLayout27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3.xml"/></Relationships>
</file>

<file path=ppt/slideLayouts/_rels/slideLayout27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4.xml"/></Relationships>
</file>

<file path=ppt/slideLayouts/_rels/slideLayout27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5.xml"/></Relationships>
</file>

<file path=ppt/slideLayouts/_rels/slideLayout27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6.xml"/></Relationships>
</file>

<file path=ppt/slideLayouts/_rels/slideLayout27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7.xml"/></Relationships>
</file>

<file path=ppt/slideLayouts/_rels/slideLayout279.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8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89.xml"/></Relationships>
</file>

<file path=ppt/slideLayouts/_rels/slideLayout28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0.xml"/></Relationships>
</file>

<file path=ppt/slideLayouts/_rels/slideLayout28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1.xml"/></Relationships>
</file>

<file path=ppt/slideLayouts/_rels/slideLayout28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2.xml"/></Relationships>
</file>

<file path=ppt/slideLayouts/_rels/slideLayout28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3.xml"/></Relationships>
</file>

<file path=ppt/slideLayouts/_rels/slideLayout28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4.xml"/></Relationships>
</file>

<file path=ppt/slideLayouts/_rels/slideLayout28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5.xml"/></Relationships>
</file>

<file path=ppt/slideLayouts/_rels/slideLayout28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6.xml"/></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7.xml"/></Relationships>
</file>

<file path=ppt/slideLayouts/_rels/slideLayout289.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98.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0.xml"/></Relationships>
</file>

<file path=ppt/slideLayouts/_rels/slideLayout29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1.xml"/></Relationships>
</file>

<file path=ppt/slideLayouts/_rels/slideLayout29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2.xml"/></Relationships>
</file>

<file path=ppt/slideLayouts/_rels/slideLayout29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3.xml"/></Relationships>
</file>

<file path=ppt/slideLayouts/_rels/slideLayout29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4.xml"/></Relationships>
</file>

<file path=ppt/slideLayouts/_rels/slideLayout29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5.xml"/></Relationships>
</file>

<file path=ppt/slideLayouts/_rels/slideLayout29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6.xml"/></Relationships>
</file>

<file path=ppt/slideLayouts/_rels/slideLayout29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7.xml"/></Relationships>
</file>

<file path=ppt/slideLayouts/_rels/slideLayout29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8.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09.xml"/></Relationships>
</file>

<file path=ppt/slideLayouts/_rels/slideLayout30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0.xml"/></Relationships>
</file>

<file path=ppt/slideLayouts/_rels/slideLayout30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1.xml"/></Relationships>
</file>

<file path=ppt/slideLayouts/_rels/slideLayout30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2.xml"/></Relationships>
</file>

<file path=ppt/slideLayouts/_rels/slideLayout30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3.xml"/></Relationships>
</file>

<file path=ppt/slideLayouts/_rels/slideLayout30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4.xml"/></Relationships>
</file>

<file path=ppt/slideLayouts/_rels/slideLayout30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5.xml"/></Relationships>
</file>

<file path=ppt/slideLayouts/_rels/slideLayout30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6.xml"/></Relationships>
</file>

<file path=ppt/slideLayouts/_rels/slideLayout30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7.xml"/></Relationships>
</file>

<file path=ppt/slideLayouts/_rels/slideLayout30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8.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0.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19.xml"/></Relationships>
</file>

<file path=ppt/slideLayouts/_rels/slideLayout31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0.xml"/></Relationships>
</file>

<file path=ppt/slideLayouts/_rels/slideLayout31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1.xml"/></Relationships>
</file>

<file path=ppt/slideLayouts/_rels/slideLayout31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2.xml"/></Relationships>
</file>

<file path=ppt/slideLayouts/_rels/slideLayout31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3.xml"/></Relationships>
</file>

<file path=ppt/slideLayouts/_rels/slideLayout31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4.xml"/></Relationships>
</file>

<file path=ppt/slideLayouts/_rels/slideLayout31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5.xml"/></Relationships>
</file>

<file path=ppt/slideLayouts/_rels/slideLayout31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6.xml"/></Relationships>
</file>

<file path=ppt/slideLayouts/_rels/slideLayout31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7.xml"/></Relationships>
</file>

<file path=ppt/slideLayouts/_rels/slideLayout31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328.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0.xml"/></Relationships>
</file>

<file path=ppt/slideLayouts/_rels/slideLayout32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1.xml"/></Relationships>
</file>

<file path=ppt/slideLayouts/_rels/slideLayout32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2.xml"/></Relationships>
</file>

<file path=ppt/slideLayouts/_rels/slideLayout32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3.xml"/></Relationships>
</file>

<file path=ppt/slideLayouts/_rels/slideLayout32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4.xml"/></Relationships>
</file>

<file path=ppt/slideLayouts/_rels/slideLayout32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5.xml"/></Relationships>
</file>

<file path=ppt/slideLayouts/_rels/slideLayout32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6.xml"/></Relationships>
</file>

<file path=ppt/slideLayouts/_rels/slideLayout32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7.xml"/></Relationships>
</file>

<file path=ppt/slideLayouts/_rels/slideLayout32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8.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39.xml"/></Relationships>
</file>

<file path=ppt/slideLayouts/_rels/slideLayout33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0.xml"/></Relationships>
</file>

<file path=ppt/slideLayouts/_rels/slideLayout33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1.xml"/></Relationships>
</file>

<file path=ppt/slideLayouts/_rels/slideLayout33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2.xml"/></Relationships>
</file>

<file path=ppt/slideLayouts/_rels/slideLayout33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3.xml"/></Relationships>
</file>

<file path=ppt/slideLayouts/_rels/slideLayout33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4.xml"/></Relationships>
</file>

<file path=ppt/slideLayouts/_rels/slideLayout33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5.xml"/></Relationships>
</file>

<file path=ppt/slideLayouts/_rels/slideLayout33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6.xml"/></Relationships>
</file>

<file path=ppt/slideLayouts/_rels/slideLayout33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7.xml"/></Relationships>
</file>

<file path=ppt/slideLayouts/_rels/slideLayout33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8.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49.xml"/></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0.xml"/></Relationships>
</file>

<file path=ppt/slideLayouts/_rels/slideLayout34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1.xml"/></Relationships>
</file>

<file path=ppt/slideLayouts/_rels/slideLayout34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2.xml"/></Relationships>
</file>

<file path=ppt/slideLayouts/_rels/slideLayout34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3.xml"/></Relationships>
</file>

<file path=ppt/slideLayouts/_rels/slideLayout34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4.xml"/></Relationships>
</file>

<file path=ppt/slideLayouts/_rels/slideLayout34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5.xml"/></Relationships>
</file>

<file path=ppt/slideLayouts/_rels/slideLayout34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6.xml"/></Relationships>
</file>

<file path=ppt/slideLayouts/_rels/slideLayout34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7.xml"/></Relationships>
</file>

<file path=ppt/slideLayouts/_rels/slideLayout34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5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0.xml"/></Relationships>
</file>

<file path=ppt/slideLayouts/_rels/slideLayout35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1.xml"/></Relationships>
</file>

<file path=ppt/slideLayouts/_rels/slideLayout35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2.xml"/></Relationships>
</file>

<file path=ppt/slideLayouts/_rels/slideLayout35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3.xml"/></Relationships>
</file>

<file path=ppt/slideLayouts/_rels/slideLayout35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4.xml"/></Relationships>
</file>

<file path=ppt/slideLayouts/_rels/slideLayout35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5.xml"/></Relationships>
</file>

<file path=ppt/slideLayouts/_rels/slideLayout35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6.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7.xml"/></Relationships>
</file>

<file path=ppt/slideLayouts/_rels/slideLayout36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8.xml"/></Relationships>
</file>

<file path=ppt/slideLayouts/_rels/slideLayout36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69.xml"/></Relationships>
</file>

<file path=ppt/slideLayouts/_rels/slideLayout36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0.xml"/></Relationships>
</file>

<file path=ppt/slideLayouts/_rels/slideLayout36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1.xml"/></Relationships>
</file>

<file path=ppt/slideLayouts/_rels/slideLayout36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2.xml"/></Relationships>
</file>

<file path=ppt/slideLayouts/_rels/slideLayout36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3.xml"/></Relationships>
</file>

<file path=ppt/slideLayouts/_rels/slideLayout36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4.xml"/></Relationships>
</file>

<file path=ppt/slideLayouts/_rels/slideLayout36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5.xml"/></Relationships>
</file>

<file path=ppt/slideLayouts/_rels/slideLayout36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6.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7.xml"/></Relationships>
</file>

<file path=ppt/slideLayouts/_rels/slideLayout37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8.xml"/></Relationships>
</file>

<file path=ppt/slideLayouts/_rels/slideLayout37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79.xml"/></Relationships>
</file>

<file path=ppt/slideLayouts/_rels/slideLayout37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0.xml"/></Relationships>
</file>

<file path=ppt/slideLayouts/_rels/slideLayout37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1.xml"/></Relationships>
</file>

<file path=ppt/slideLayouts/_rels/slideLayout37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2.xml"/></Relationships>
</file>

<file path=ppt/slideLayouts/_rels/slideLayout37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3.xml"/></Relationships>
</file>

<file path=ppt/slideLayouts/_rels/slideLayout37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4.xml"/></Relationships>
</file>

<file path=ppt/slideLayouts/_rels/slideLayout37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5.xml"/></Relationships>
</file>

<file path=ppt/slideLayouts/_rels/slideLayout37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6.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7.xml"/></Relationships>
</file>

<file path=ppt/slideLayouts/_rels/slideLayout38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388.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9738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99363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78893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37933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91549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64410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049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85637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406158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5"/>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8911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accent5"/>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86087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69293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34613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25324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48809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4289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00928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47425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74945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0"/>
            <a:ext cx="11296030" cy="34147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2347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0"/>
            <a:ext cx="5562600" cy="34147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0"/>
            <a:ext cx="5562600" cy="34147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6043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3294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3"/>
            <a:ext cx="5298141" cy="2768320"/>
          </a:xfrm>
        </p:spPr>
        <p:txBody>
          <a:bodyPr anchor="t">
            <a:normAutofit/>
          </a:bodyPr>
          <a:lstStyle>
            <a:lvl1pPr algn="l">
              <a:defRPr sz="48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5692161"/>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65001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49804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768320"/>
          </a:xfrm>
        </p:spPr>
        <p:txBody>
          <a:bodyPr anchor="t">
            <a:noAutofit/>
          </a:bodyPr>
          <a:lstStyle>
            <a:lvl1pPr algn="l">
              <a:defRPr sz="55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4175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9346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206637"/>
            <a:ext cx="3713546" cy="19521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87997" y="30759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197634"/>
            <a:ext cx="3713546" cy="19521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a:xfrm>
            <a:off x="4294504" y="30759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197634"/>
            <a:ext cx="3713546" cy="19521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p:cNvSpPr>
            <a:spLocks noGrp="1"/>
          </p:cNvSpPr>
          <p:nvPr>
            <p:ph type="pic" sz="quarter" idx="19"/>
          </p:nvPr>
        </p:nvSpPr>
        <p:spPr>
          <a:xfrm>
            <a:off x="479425" y="1592580"/>
            <a:ext cx="3611563" cy="1333500"/>
          </a:xfrm>
        </p:spPr>
        <p:txBody>
          <a:bodyPr/>
          <a:lstStyle/>
          <a:p>
            <a:endParaRPr lang="en-GB"/>
          </a:p>
        </p:txBody>
      </p:sp>
      <p:sp>
        <p:nvSpPr>
          <p:cNvPr id="20" name="Picture Placeholder 16"/>
          <p:cNvSpPr>
            <a:spLocks noGrp="1"/>
          </p:cNvSpPr>
          <p:nvPr>
            <p:ph type="pic" sz="quarter" idx="20"/>
          </p:nvPr>
        </p:nvSpPr>
        <p:spPr>
          <a:xfrm>
            <a:off x="4285684" y="1613048"/>
            <a:ext cx="3611563" cy="1333500"/>
          </a:xfrm>
        </p:spPr>
        <p:txBody>
          <a:bodyPr/>
          <a:lstStyle/>
          <a:p>
            <a:endParaRPr lang="en-GB"/>
          </a:p>
        </p:txBody>
      </p:sp>
      <p:sp>
        <p:nvSpPr>
          <p:cNvPr id="21" name="Picture Placeholder 16"/>
          <p:cNvSpPr>
            <a:spLocks noGrp="1"/>
          </p:cNvSpPr>
          <p:nvPr>
            <p:ph type="pic" sz="quarter" idx="21"/>
          </p:nvPr>
        </p:nvSpPr>
        <p:spPr>
          <a:xfrm>
            <a:off x="8101012" y="1613048"/>
            <a:ext cx="3611563" cy="1333500"/>
          </a:xfrm>
        </p:spPr>
        <p:txBody>
          <a:bodyPr/>
          <a:lstStyle/>
          <a:p>
            <a:endParaRPr lang="en-GB"/>
          </a:p>
        </p:txBody>
      </p:sp>
      <p:cxnSp>
        <p:nvCxnSpPr>
          <p:cNvPr id="22" name="Straight Connector 21"/>
          <p:cNvCxnSpPr/>
          <p:nvPr userDrawn="1"/>
        </p:nvCxnSpPr>
        <p:spPr>
          <a:xfrm>
            <a:off x="8101012" y="30759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6055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13322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73350"/>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23392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2"/>
            <a:ext cx="4339009" cy="2451371"/>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3042743"/>
            <a:ext cx="4339009" cy="2451371"/>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8236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779768"/>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2" y="1752600"/>
            <a:ext cx="3159193" cy="1779768"/>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2" y="3714346"/>
            <a:ext cx="3159193" cy="1779768"/>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714346"/>
            <a:ext cx="3159193" cy="1779768"/>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1744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187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44026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0500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92269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0" name="Text Placeholder 6"/>
          <p:cNvSpPr>
            <a:spLocks noGrp="1"/>
          </p:cNvSpPr>
          <p:nvPr>
            <p:ph type="body" sz="quarter" idx="13"/>
          </p:nvPr>
        </p:nvSpPr>
        <p:spPr>
          <a:xfrm>
            <a:off x="377758" y="2033529"/>
            <a:ext cx="4368867" cy="3094731"/>
          </a:xfrm>
        </p:spPr>
        <p:txBody>
          <a:bodyPr/>
          <a:lstStyle>
            <a:lvl1pPr>
              <a:defRPr b="1">
                <a:solidFill>
                  <a:schemeClr val="tx2"/>
                </a:solidFill>
              </a:defRPr>
            </a:lvl1pPr>
            <a:lvl2pPr marL="0" indent="0">
              <a:buNone/>
              <a:defRPr/>
            </a:lvl2pPr>
            <a:lvl3pPr marL="228600" indent="-228600">
              <a:tabLst/>
              <a:defRPr/>
            </a:lvl3pPr>
            <a:lvl4pPr marL="228600" indent="-228600">
              <a:defRPr/>
            </a:lvl4pPr>
            <a:lvl5pPr marL="228600" indent="-2286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5638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7" name="Media Placeholder 6"/>
          <p:cNvSpPr>
            <a:spLocks noGrp="1"/>
          </p:cNvSpPr>
          <p:nvPr>
            <p:ph type="media" sz="quarter" idx="17"/>
          </p:nvPr>
        </p:nvSpPr>
        <p:spPr>
          <a:xfrm>
            <a:off x="0" y="0"/>
            <a:ext cx="12192000" cy="6858000"/>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45746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11" name="Media Placeholder 6"/>
          <p:cNvSpPr>
            <a:spLocks noGrp="1"/>
          </p:cNvSpPr>
          <p:nvPr>
            <p:ph type="media" sz="quarter" idx="17"/>
          </p:nvPr>
        </p:nvSpPr>
        <p:spPr>
          <a:xfrm>
            <a:off x="479425" y="464821"/>
            <a:ext cx="5535295" cy="2430780"/>
          </a:xfrm>
          <a:solidFill>
            <a:schemeClr val="bg1">
              <a:lumMod val="85000"/>
            </a:schemeClr>
          </a:solidFill>
        </p:spPr>
        <p:txBody>
          <a:bodyPr/>
          <a:lstStyle/>
          <a:p>
            <a:endParaRPr lang="en-GB"/>
          </a:p>
        </p:txBody>
      </p:sp>
      <p:sp>
        <p:nvSpPr>
          <p:cNvPr id="12" name="Media Placeholder 6"/>
          <p:cNvSpPr>
            <a:spLocks noGrp="1"/>
          </p:cNvSpPr>
          <p:nvPr>
            <p:ph type="media" sz="quarter" idx="18"/>
          </p:nvPr>
        </p:nvSpPr>
        <p:spPr>
          <a:xfrm>
            <a:off x="6177280" y="464821"/>
            <a:ext cx="5535295" cy="2430780"/>
          </a:xfrm>
          <a:solidFill>
            <a:schemeClr val="bg1">
              <a:lumMod val="85000"/>
            </a:schemeClr>
          </a:solidFill>
        </p:spPr>
        <p:txBody>
          <a:bodyPr/>
          <a:lstStyle/>
          <a:p>
            <a:endParaRPr lang="en-GB"/>
          </a:p>
        </p:txBody>
      </p:sp>
      <p:sp>
        <p:nvSpPr>
          <p:cNvPr id="13" name="Media Placeholder 6"/>
          <p:cNvSpPr>
            <a:spLocks noGrp="1"/>
          </p:cNvSpPr>
          <p:nvPr>
            <p:ph type="media" sz="quarter" idx="19"/>
          </p:nvPr>
        </p:nvSpPr>
        <p:spPr>
          <a:xfrm>
            <a:off x="6177280" y="3063241"/>
            <a:ext cx="5535295" cy="2430780"/>
          </a:xfrm>
          <a:solidFill>
            <a:schemeClr val="bg1">
              <a:lumMod val="85000"/>
            </a:schemeClr>
          </a:solidFill>
        </p:spPr>
        <p:txBody>
          <a:bodyPr/>
          <a:lstStyle/>
          <a:p>
            <a:endParaRPr lang="en-GB"/>
          </a:p>
        </p:txBody>
      </p:sp>
      <p:sp>
        <p:nvSpPr>
          <p:cNvPr id="14" name="Media Placeholder 6"/>
          <p:cNvSpPr>
            <a:spLocks noGrp="1"/>
          </p:cNvSpPr>
          <p:nvPr>
            <p:ph type="media" sz="quarter" idx="20"/>
          </p:nvPr>
        </p:nvSpPr>
        <p:spPr>
          <a:xfrm>
            <a:off x="479425" y="3063241"/>
            <a:ext cx="5535295" cy="243078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72743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bg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95309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bg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9695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418729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137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81241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68875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86679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20338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3"/>
            <a:ext cx="5298141" cy="2768320"/>
          </a:xfrm>
        </p:spPr>
        <p:txBody>
          <a:bodyPr anchor="t">
            <a:normAutofit/>
          </a:bodyPr>
          <a:lstStyle>
            <a:lvl1pPr algn="l">
              <a:defRPr sz="48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all" spc="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83886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6938219-52E6-4FE4-9B16-851056E09A0C}" type="datetimeFigureOut">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02/05/2023</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054FE-7A35-400F-8501-FF18A40A80FC}" type="slidenum">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76665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E6EF22D-7DBE-4099-99F0-B83DD9779912}" type="datetimeFigureOut">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02/05/2023</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23F64F-6692-49A2-80FF-3D660AAAEE7A}" type="slidenum">
              <a:rPr kumimoji="0" lang="en-GB" sz="10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69257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4513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65616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10878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7290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1287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8194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13335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238574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5804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64098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80102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56042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7614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99859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05713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48252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55911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922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399994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3597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0718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91207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70735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67773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43720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4189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1248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9317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46003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4446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F7F4015-0EDC-490A-AC81-30EE342DEADC}" type="datetimeFigureOut">
              <a:rPr kumimoji="0" lang="en-GB" sz="8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02/05/2023</a:t>
            </a:fld>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96CB3-B256-405D-917A-64BFCC0EC282}" type="slidenum">
              <a:rPr kumimoji="0" lang="en-GB" sz="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white"/>
              </a:solidFill>
              <a:effectLst/>
              <a:uLnTx/>
              <a:uFillTx/>
              <a:latin typeface="Arial"/>
              <a:ea typeface="+mn-ea"/>
              <a:cs typeface="+mn-cs"/>
            </a:endParaRPr>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97496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EF71C-4E71-B74A-8CD6-F551FB4196FC}"/>
              </a:ext>
            </a:extLst>
          </p:cNvPr>
          <p:cNvSpPr>
            <a:spLocks noGrp="1"/>
          </p:cNvSpPr>
          <p:nvPr>
            <p:ph type="title"/>
          </p:nvPr>
        </p:nvSpPr>
        <p:spPr>
          <a:xfrm>
            <a:off x="619760" y="0"/>
            <a:ext cx="9352830" cy="97123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422CA46-E931-7340-B37E-9EA04AA8371A}"/>
              </a:ext>
            </a:extLst>
          </p:cNvPr>
          <p:cNvSpPr>
            <a:spLocks noGrp="1"/>
          </p:cNvSpPr>
          <p:nvPr>
            <p:ph sz="half" idx="1"/>
          </p:nvPr>
        </p:nvSpPr>
        <p:spPr>
          <a:xfrm>
            <a:off x="619760" y="1628774"/>
            <a:ext cx="5328000" cy="4568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D547375-E123-544E-9AEC-0DD4DDCB4310}"/>
              </a:ext>
            </a:extLst>
          </p:cNvPr>
          <p:cNvSpPr>
            <a:spLocks noGrp="1"/>
          </p:cNvSpPr>
          <p:nvPr>
            <p:ph sz="half" idx="2"/>
          </p:nvPr>
        </p:nvSpPr>
        <p:spPr>
          <a:xfrm>
            <a:off x="6253690" y="1628774"/>
            <a:ext cx="5312835" cy="4568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16686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2049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402671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16558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54185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2065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5151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1916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48414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569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79959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5747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5095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42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3287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72226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11907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33188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116167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16902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71376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2379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08773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84717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228898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417900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5168188"/>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5047097"/>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365147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48750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1458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00209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89504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95741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Tree>
    <p:custDataLst>
      <p:tags r:id="rId1"/>
    </p:custDataLst>
    <p:extLst>
      <p:ext uri="{BB962C8B-B14F-4D97-AF65-F5344CB8AC3E}">
        <p14:creationId xmlns:p14="http://schemas.microsoft.com/office/powerpoint/2010/main" val="211560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03110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02/05/2023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63344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35269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3090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56712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9825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6147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39028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9197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53038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C5EC177E-7C80-4094-B651-CB4240892806}"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361994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02538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31352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22781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42810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2567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68904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4605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08758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2128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9883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425964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19513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52125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422778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937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0515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00064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19312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17549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79625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4889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4548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42918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5"/>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1" name="Text Placeholder 14"/>
          <p:cNvSpPr>
            <a:spLocks noGrp="1"/>
          </p:cNvSpPr>
          <p:nvPr>
            <p:ph type="body" sz="quarter" idx="15" hasCustomPrompt="1"/>
          </p:nvPr>
        </p:nvSpPr>
        <p:spPr>
          <a:xfrm>
            <a:off x="565621" y="571616"/>
            <a:ext cx="5530379" cy="352613"/>
          </a:xfrm>
        </p:spPr>
        <p:txBody>
          <a:bodyPr>
            <a:normAutofit/>
          </a:bodyPr>
          <a:lstStyle>
            <a:lvl1pPr marL="0" algn="l" defTabSz="914377"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5"/>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67791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6" name="Text Placeholder 14"/>
          <p:cNvSpPr>
            <a:spLocks noGrp="1"/>
          </p:cNvSpPr>
          <p:nvPr>
            <p:ph type="body" sz="quarter" idx="14" hasCustomPrompt="1"/>
          </p:nvPr>
        </p:nvSpPr>
        <p:spPr>
          <a:xfrm>
            <a:off x="371289" y="651156"/>
            <a:ext cx="6450012" cy="352613"/>
          </a:xfrm>
        </p:spPr>
        <p:txBody>
          <a:bodyPr>
            <a:normAutofit/>
          </a:bodyPr>
          <a:lstStyle>
            <a:lvl1pPr marL="0" algn="l" defTabSz="914377" rtl="0" eaLnBrk="1" latinLnBrk="0" hangingPunct="1">
              <a:lnSpc>
                <a:spcPct val="90000"/>
              </a:lnSpc>
              <a:spcBef>
                <a:spcPct val="0"/>
              </a:spcBef>
              <a:buNone/>
              <a:defRPr lang="en-US" sz="1800" b="1" kern="1200" spc="31"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44122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58542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6"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2" y="1614207"/>
            <a:ext cx="11296031"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6" y="1428751"/>
            <a:ext cx="112331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254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9" name="Content Placeholder 7"/>
          <p:cNvSpPr>
            <a:spLocks noGrp="1"/>
          </p:cNvSpPr>
          <p:nvPr>
            <p:ph sz="quarter" idx="14"/>
          </p:nvPr>
        </p:nvSpPr>
        <p:spPr>
          <a:xfrm>
            <a:off x="379143"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4"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05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3" y="359945"/>
            <a:ext cx="5594827"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3151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8"/>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3" y="-9729"/>
            <a:ext cx="6184107"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69818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5"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3"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7"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6" y="1428750"/>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6" y="1428750"/>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95764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2792239"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9"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6" y="1428750"/>
            <a:ext cx="2680405" cy="2106775"/>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5"/>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6" y="1428750"/>
            <a:ext cx="2680405" cy="2106775"/>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70" y="1428750"/>
            <a:ext cx="2680405" cy="2106775"/>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1"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8614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17634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6" y="1428751"/>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1"/>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6" y="1428751"/>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70" y="1428751"/>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25759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9" y="1428751"/>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9456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7" y="1614207"/>
            <a:ext cx="5442019"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8" y="447474"/>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6" y="1428751"/>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8" y="2943367"/>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6411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6" y="142874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6" y="3411769"/>
            <a:ext cx="3318069" cy="1853971"/>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78272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7"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6" y="142874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3" name="Picture Placeholder 8"/>
          <p:cNvSpPr>
            <a:spLocks noGrp="1"/>
          </p:cNvSpPr>
          <p:nvPr>
            <p:ph type="pic" sz="quarter" idx="16"/>
          </p:nvPr>
        </p:nvSpPr>
        <p:spPr>
          <a:xfrm>
            <a:off x="8067286"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7" y="3411769"/>
            <a:ext cx="3645289" cy="1853971"/>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6" y="3411769"/>
            <a:ext cx="3645289" cy="1853971"/>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6372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8"/>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295111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7"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400"/>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167663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2" y="651775"/>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2" y="1614209"/>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BA435CD6-AC1A-48F4-9A33-6BC45A388324}"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386960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9" y="2033530"/>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7" y="182084"/>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6821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6" name="Picture Placeholder 5"/>
          <p:cNvSpPr>
            <a:spLocks noGrp="1"/>
          </p:cNvSpPr>
          <p:nvPr>
            <p:ph type="pic" sz="quarter" idx="13"/>
          </p:nvPr>
        </p:nvSpPr>
        <p:spPr>
          <a:xfrm>
            <a:off x="0" y="1"/>
            <a:ext cx="12192000" cy="5939791"/>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32015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2855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4"/>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3" y="447473"/>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9"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BA435CD6-AC1A-48F4-9A33-6BC45A388324}"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Tree>
    <p:custDataLst>
      <p:tags r:id="rId1"/>
    </p:custDataLst>
    <p:extLst>
      <p:ext uri="{BB962C8B-B14F-4D97-AF65-F5344CB8AC3E}">
        <p14:creationId xmlns:p14="http://schemas.microsoft.com/office/powerpoint/2010/main" val="177966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67ED36E-508C-41A7-BF74-999E767EAA9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87214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110893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1"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a:p>
        </p:txBody>
      </p:sp>
    </p:spTree>
    <p:custDataLst>
      <p:tags r:id="rId1"/>
    </p:custDataLst>
    <p:extLst>
      <p:ext uri="{BB962C8B-B14F-4D97-AF65-F5344CB8AC3E}">
        <p14:creationId xmlns:p14="http://schemas.microsoft.com/office/powerpoint/2010/main" val="145381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1746971"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40794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32039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4" name="Text Placeholder 13"/>
          <p:cNvSpPr>
            <a:spLocks noGrp="1"/>
          </p:cNvSpPr>
          <p:nvPr>
            <p:ph type="body" sz="quarter" idx="13"/>
          </p:nvPr>
        </p:nvSpPr>
        <p:spPr>
          <a:xfrm>
            <a:off x="535313" y="3773512"/>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37932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1"/>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BA435CD6-AC1A-48F4-9A33-6BC45A388324}"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59667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35CD6-AC1A-48F4-9A33-6BC45A388324}"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7ED36E-508C-41A7-BF74-999E767EAA9E}" type="slidenum">
              <a:rPr lang="en-GB" smtClean="0"/>
              <a:t>‹#›</a:t>
            </a:fld>
            <a:endParaRPr lang="en-GB"/>
          </a:p>
        </p:txBody>
      </p:sp>
      <p:sp>
        <p:nvSpPr>
          <p:cNvPr id="5"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64250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7"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A435CD6-AC1A-48F4-9A33-6BC45A388324}"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7ED36E-508C-41A7-BF74-999E767EAA9E}" type="slidenum">
              <a:rPr lang="en-GB" smtClean="0"/>
              <a:t>‹#›</a:t>
            </a:fld>
            <a:endParaRPr lang="en-GB"/>
          </a:p>
        </p:txBody>
      </p:sp>
      <p:sp>
        <p:nvSpPr>
          <p:cNvPr id="10" name="Text Placeholder 9"/>
          <p:cNvSpPr>
            <a:spLocks noGrp="1"/>
          </p:cNvSpPr>
          <p:nvPr>
            <p:ph type="body" sz="quarter" idx="14"/>
          </p:nvPr>
        </p:nvSpPr>
        <p:spPr>
          <a:xfrm>
            <a:off x="552578" y="2627693"/>
            <a:ext cx="3757295" cy="365443"/>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64674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90546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23E4-B42A-41F0-A79F-EB926A479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9EA2329-A32F-4E00-91BE-3E6F3B22972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8A5EF2-9C33-4757-B0D7-DB68AEF7DF70}"/>
              </a:ext>
            </a:extLst>
          </p:cNvPr>
          <p:cNvSpPr>
            <a:spLocks noGrp="1"/>
          </p:cNvSpPr>
          <p:nvPr>
            <p:ph type="dt" sz="half" idx="10"/>
          </p:nvPr>
        </p:nvSpPr>
        <p:spPr/>
        <p:txBody>
          <a:bodyPr/>
          <a:lstStyle/>
          <a:p>
            <a:fld id="{BA435CD6-AC1A-48F4-9A33-6BC45A388324}" type="datetimeFigureOut">
              <a:rPr lang="en-GB" smtClean="0"/>
              <a:t>02/05/2023</a:t>
            </a:fld>
            <a:endParaRPr lang="en-GB"/>
          </a:p>
        </p:txBody>
      </p:sp>
      <p:sp>
        <p:nvSpPr>
          <p:cNvPr id="5" name="Footer Placeholder 4">
            <a:extLst>
              <a:ext uri="{FF2B5EF4-FFF2-40B4-BE49-F238E27FC236}">
                <a16:creationId xmlns:a16="http://schemas.microsoft.com/office/drawing/2014/main" id="{1B8A6589-3B17-4723-8EAB-365ADC39DC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EEB7B-AB74-4C99-B934-5F2B0B15284B}"/>
              </a:ext>
            </a:extLst>
          </p:cNvPr>
          <p:cNvSpPr>
            <a:spLocks noGrp="1"/>
          </p:cNvSpPr>
          <p:nvPr>
            <p:ph type="sldNum" sz="quarter" idx="12"/>
          </p:nvPr>
        </p:nvSpPr>
        <p:spPr/>
        <p:txBody>
          <a:bodyPr/>
          <a:lstStyle/>
          <a:p>
            <a:fld id="{767ED36E-508C-41A7-BF74-999E767EAA9E}" type="slidenum">
              <a:rPr lang="en-GB" smtClean="0"/>
              <a:t>‹#›</a:t>
            </a:fld>
            <a:endParaRPr lang="en-GB"/>
          </a:p>
        </p:txBody>
      </p:sp>
    </p:spTree>
    <p:extLst>
      <p:ext uri="{BB962C8B-B14F-4D97-AF65-F5344CB8AC3E}">
        <p14:creationId xmlns:p14="http://schemas.microsoft.com/office/powerpoint/2010/main" val="60672533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404748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3246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14972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8686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033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5373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27600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14599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45293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30655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61472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17806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06495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1380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5190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333549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70619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344556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4376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88828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EC177E-7C80-4094-B651-CB4240892806}"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114871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79439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32159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10002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79760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0224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5161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53342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1082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1949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6623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59110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94475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27138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5603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36305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5190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9636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9574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6920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84890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63695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32822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FFA3A-2F7A-42CA-83CC-0B6A95C48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031DA2-3A50-417B-9710-74345CF6ED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A26EB5-1654-47D9-BEE9-762381E0FBAF}"/>
              </a:ext>
            </a:extLst>
          </p:cNvPr>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5" name="Footer Placeholder 4">
            <a:extLst>
              <a:ext uri="{FF2B5EF4-FFF2-40B4-BE49-F238E27FC236}">
                <a16:creationId xmlns:a16="http://schemas.microsoft.com/office/drawing/2014/main" id="{0DE4C2E3-90A8-49AA-920D-0D951C01A6F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94F98BC-9BB9-4B79-851C-97783F634E12}"/>
              </a:ext>
            </a:extLst>
          </p:cNvPr>
          <p:cNvSpPr>
            <a:spLocks noGrp="1"/>
          </p:cNvSpPr>
          <p:nvPr>
            <p:ph type="sldNum" sz="quarter" idx="12"/>
          </p:nvPr>
        </p:nvSpPr>
        <p:spPr/>
        <p:txBody>
          <a:bodyPr/>
          <a:lstStyle/>
          <a:p>
            <a:fld id="{C5EC177E-7C80-4094-B651-CB4240892806}" type="slidenum">
              <a:rPr lang="en-GB" smtClean="0"/>
              <a:t>‹#›</a:t>
            </a:fld>
            <a:endParaRPr lang="en-GB" dirty="0"/>
          </a:p>
        </p:txBody>
      </p:sp>
    </p:spTree>
    <p:extLst>
      <p:ext uri="{BB962C8B-B14F-4D97-AF65-F5344CB8AC3E}">
        <p14:creationId xmlns:p14="http://schemas.microsoft.com/office/powerpoint/2010/main" val="418029922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52716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4775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4712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415481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99881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175938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45177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7D4F53B-E777-4D22-BF14-5A6FF8D3BEAE}"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25480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16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286722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7296CB3-B256-405D-917A-64BFCC0EC282}"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68220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87D4F53B-E777-4D22-BF14-5A6FF8D3BEAE}"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Tree>
    <p:custDataLst>
      <p:tags r:id="rId1"/>
    </p:custDataLst>
    <p:extLst>
      <p:ext uri="{BB962C8B-B14F-4D97-AF65-F5344CB8AC3E}">
        <p14:creationId xmlns:p14="http://schemas.microsoft.com/office/powerpoint/2010/main" val="412517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FBDBA1E-F2E9-4EAB-A2DA-23DB5AEB00CA}"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50441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55934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63826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4224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32332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74334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7D4F53B-E777-4D22-BF14-5A6FF8D3BEAE}"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83506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4F53B-E777-4D22-BF14-5A6FF8D3BEAE}"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DBA1E-F2E9-4EAB-A2DA-23DB5AEB00C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5551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7D4F53B-E777-4D22-BF14-5A6FF8D3BEAE}"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DBA1E-F2E9-4EAB-A2DA-23DB5AEB00C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3534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7296CB3-B256-405D-917A-64BFCC0EC282}"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58221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FAC5BB-39CE-1A4C-8812-F3A17EA4417C}" type="datetimeFigureOut">
              <a:rPr lang="en-US" smtClean="0"/>
              <a:t>5/2/2023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37034-C073-224B-8A1D-BD7C891A4C35}" type="slidenum">
              <a:rPr lang="en-US" smtClean="0"/>
              <a:t>‹#›</a:t>
            </a:fld>
            <a:endParaRPr lang="en-US"/>
          </a:p>
        </p:txBody>
      </p:sp>
    </p:spTree>
    <p:extLst>
      <p:ext uri="{BB962C8B-B14F-4D97-AF65-F5344CB8AC3E}">
        <p14:creationId xmlns:p14="http://schemas.microsoft.com/office/powerpoint/2010/main" val="220053587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08392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66045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17162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4130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5457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82258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55983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99545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254336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6816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68502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8358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71185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9783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04199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1861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96352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81239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3231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15147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5088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930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50615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24598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29043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71397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17276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88486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7486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52449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7797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4036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02/05/2023</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551009"/>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dirty="0"/>
              <a:t>Click to add title</a:t>
            </a:r>
            <a:endParaRPr lang="en-GB" dirty="0"/>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dirty="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dirty="0"/>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dirty="0"/>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3299174016"/>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02/05/2023</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195213433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27710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98951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64725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1315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6016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47967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9384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0499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92201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34885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2570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9048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01521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39971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74283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92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04248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64789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33190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7410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63093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95412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426053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84691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43022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419453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69457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74556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58329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63062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1977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153994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3470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0938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426342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7594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75659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89942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43991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7296CB3-B256-405D-917A-64BFCC0EC282}" type="slidenum">
              <a:rPr lang="en-GB" smtClean="0"/>
              <a:t>‹#›</a:t>
            </a:fld>
            <a:endParaRPr lang="en-GB" dirty="0"/>
          </a:p>
        </p:txBody>
      </p:sp>
    </p:spTree>
    <p:custDataLst>
      <p:tags r:id="rId1"/>
    </p:custDataLst>
    <p:extLst>
      <p:ext uri="{BB962C8B-B14F-4D97-AF65-F5344CB8AC3E}">
        <p14:creationId xmlns:p14="http://schemas.microsoft.com/office/powerpoint/2010/main" val="400600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7296CB3-B256-405D-917A-64BFCC0EC282}" type="slidenum">
              <a:rPr lang="en-GB" smtClean="0"/>
              <a:t>‹#›</a:t>
            </a:fld>
            <a:endParaRPr lang="en-GB" dirty="0"/>
          </a:p>
        </p:txBody>
      </p:sp>
    </p:spTree>
    <p:custDataLst>
      <p:tags r:id="rId1"/>
    </p:custDataLst>
    <p:extLst>
      <p:ext uri="{BB962C8B-B14F-4D97-AF65-F5344CB8AC3E}">
        <p14:creationId xmlns:p14="http://schemas.microsoft.com/office/powerpoint/2010/main" val="305049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7296CB3-B256-405D-917A-64BFCC0EC282}" type="slidenum">
              <a:rPr lang="en-GB" smtClean="0"/>
              <a:t>‹#›</a:t>
            </a:fld>
            <a:endParaRPr lang="en-GB" dirty="0"/>
          </a:p>
        </p:txBody>
      </p:sp>
    </p:spTree>
    <p:custDataLst>
      <p:tags r:id="rId1"/>
    </p:custDataLst>
    <p:extLst>
      <p:ext uri="{BB962C8B-B14F-4D97-AF65-F5344CB8AC3E}">
        <p14:creationId xmlns:p14="http://schemas.microsoft.com/office/powerpoint/2010/main" val="207309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7805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7296CB3-B256-405D-917A-64BFCC0EC282}"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52450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436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7296CB3-B256-405D-917A-64BFCC0EC282}" type="slidenum">
              <a:rPr lang="en-GB" smtClean="0"/>
              <a:t>‹#›</a:t>
            </a:fld>
            <a:endParaRPr lang="en-GB" dirty="0"/>
          </a:p>
        </p:txBody>
      </p:sp>
    </p:spTree>
    <p:custDataLst>
      <p:tags r:id="rId1"/>
    </p:custDataLst>
    <p:extLst>
      <p:ext uri="{BB962C8B-B14F-4D97-AF65-F5344CB8AC3E}">
        <p14:creationId xmlns:p14="http://schemas.microsoft.com/office/powerpoint/2010/main" val="420406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7296CB3-B256-405D-917A-64BFCC0EC282}"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45539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283119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11549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57393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5074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33193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296CB3-B256-405D-917A-64BFCC0EC282}"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64760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7296CB3-B256-405D-917A-64BFCC0EC282}"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29651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AF7F4015-0EDC-490A-AC81-30EE342DEADC}" type="datetimeFigureOut">
              <a:rPr lang="en-GB" smtClean="0"/>
              <a:t>02/05/2023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7296CB3-B256-405D-917A-64BFCC0EC282}"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6454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91404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80822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79822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77821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411714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5427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4389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09578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03982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dirty="0"/>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542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dirty="0"/>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46641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02132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6535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61497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99162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51397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423511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99981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405481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0823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6264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02209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p:cNvSpPr>
            <a:spLocks noGrp="1"/>
          </p:cNvSpPr>
          <p:nvPr>
            <p:ph type="body" sz="quarter" idx="17"/>
          </p:nvPr>
        </p:nvSpPr>
        <p:spPr>
          <a:xfrm>
            <a:off x="4184266"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p:cNvSpPr>
            <a:spLocks noGrp="1"/>
          </p:cNvSpPr>
          <p:nvPr>
            <p:ph type="body" sz="quarter" idx="18"/>
          </p:nvPr>
        </p:nvSpPr>
        <p:spPr>
          <a:xfrm>
            <a:off x="7990774"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87441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6916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300987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53812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99503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84211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99081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5940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359552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58588" y="1292693"/>
            <a:ext cx="5298141" cy="2412000"/>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9" name="Text Placeholder 6">
            <a:extLst>
              <a:ext uri="{FF2B5EF4-FFF2-40B4-BE49-F238E27FC236}">
                <a16:creationId xmlns:a16="http://schemas.microsoft.com/office/drawing/2014/main" id="{77FD7B46-C0E5-4A41-9337-30B99A971FC8}"/>
              </a:ext>
            </a:extLst>
          </p:cNvPr>
          <p:cNvSpPr>
            <a:spLocks noGrp="1"/>
          </p:cNvSpPr>
          <p:nvPr>
            <p:ph type="body" sz="quarter" idx="17"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52051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83934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069F8F-66DB-4BD7-A134-1F98936CF613}"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EC177E-7C80-4094-B651-CB4240892806}"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43868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30763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7270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2092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609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50118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dirty="0"/>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0833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dirty="0"/>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32830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414614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6937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02/05/2023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77912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26" Type="http://schemas.openxmlformats.org/officeDocument/2006/relationships/slideLayout" Target="../slideLayouts/slideLayout198.xml"/><Relationship Id="rId3" Type="http://schemas.openxmlformats.org/officeDocument/2006/relationships/slideLayout" Target="../slideLayouts/slideLayout175.xml"/><Relationship Id="rId21" Type="http://schemas.openxmlformats.org/officeDocument/2006/relationships/slideLayout" Target="../slideLayouts/slideLayout193.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5" Type="http://schemas.openxmlformats.org/officeDocument/2006/relationships/slideLayout" Target="../slideLayouts/slideLayout197.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20" Type="http://schemas.openxmlformats.org/officeDocument/2006/relationships/slideLayout" Target="../slideLayouts/slideLayout192.xml"/><Relationship Id="rId29" Type="http://schemas.openxmlformats.org/officeDocument/2006/relationships/slideLayout" Target="../slideLayouts/slideLayout201.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24" Type="http://schemas.openxmlformats.org/officeDocument/2006/relationships/slideLayout" Target="../slideLayouts/slideLayout196.xml"/><Relationship Id="rId32" Type="http://schemas.openxmlformats.org/officeDocument/2006/relationships/image" Target="../media/image5.jpeg"/><Relationship Id="rId5" Type="http://schemas.openxmlformats.org/officeDocument/2006/relationships/slideLayout" Target="../slideLayouts/slideLayout177.xml"/><Relationship Id="rId15" Type="http://schemas.openxmlformats.org/officeDocument/2006/relationships/slideLayout" Target="../slideLayouts/slideLayout187.xml"/><Relationship Id="rId23" Type="http://schemas.openxmlformats.org/officeDocument/2006/relationships/slideLayout" Target="../slideLayouts/slideLayout195.xml"/><Relationship Id="rId28" Type="http://schemas.openxmlformats.org/officeDocument/2006/relationships/slideLayout" Target="../slideLayouts/slideLayout200.xml"/><Relationship Id="rId10" Type="http://schemas.openxmlformats.org/officeDocument/2006/relationships/slideLayout" Target="../slideLayouts/slideLayout182.xml"/><Relationship Id="rId19" Type="http://schemas.openxmlformats.org/officeDocument/2006/relationships/slideLayout" Target="../slideLayouts/slideLayout191.xml"/><Relationship Id="rId31" Type="http://schemas.openxmlformats.org/officeDocument/2006/relationships/tags" Target="../tags/tag179.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 Id="rId22" Type="http://schemas.openxmlformats.org/officeDocument/2006/relationships/slideLayout" Target="../slideLayouts/slideLayout194.xml"/><Relationship Id="rId27" Type="http://schemas.openxmlformats.org/officeDocument/2006/relationships/slideLayout" Target="../slideLayouts/slideLayout199.xml"/><Relationship Id="rId30"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26" Type="http://schemas.openxmlformats.org/officeDocument/2006/relationships/slideLayout" Target="../slideLayouts/slideLayout227.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slideLayout" Target="../slideLayouts/slideLayout226.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29" Type="http://schemas.openxmlformats.org/officeDocument/2006/relationships/slideLayout" Target="../slideLayouts/slideLayout230.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slideLayout" Target="../slideLayouts/slideLayout225.xml"/><Relationship Id="rId32" Type="http://schemas.openxmlformats.org/officeDocument/2006/relationships/image" Target="../media/image5.jpeg"/><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slideLayout" Target="../slideLayouts/slideLayout224.xml"/><Relationship Id="rId28" Type="http://schemas.openxmlformats.org/officeDocument/2006/relationships/slideLayout" Target="../slideLayouts/slideLayout229.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31" Type="http://schemas.openxmlformats.org/officeDocument/2006/relationships/tags" Target="../tags/tag209.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 Id="rId27" Type="http://schemas.openxmlformats.org/officeDocument/2006/relationships/slideLayout" Target="../slideLayouts/slideLayout228.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26" Type="http://schemas.openxmlformats.org/officeDocument/2006/relationships/slideLayout" Target="../slideLayouts/slideLayout256.xml"/><Relationship Id="rId3" Type="http://schemas.openxmlformats.org/officeDocument/2006/relationships/slideLayout" Target="../slideLayouts/slideLayout233.xml"/><Relationship Id="rId21" Type="http://schemas.openxmlformats.org/officeDocument/2006/relationships/slideLayout" Target="../slideLayouts/slideLayout251.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5" Type="http://schemas.openxmlformats.org/officeDocument/2006/relationships/slideLayout" Target="../slideLayouts/slideLayout255.xml"/><Relationship Id="rId33" Type="http://schemas.openxmlformats.org/officeDocument/2006/relationships/image" Target="../media/image6.jpeg"/><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29" Type="http://schemas.openxmlformats.org/officeDocument/2006/relationships/slideLayout" Target="../slideLayouts/slideLayout259.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24" Type="http://schemas.openxmlformats.org/officeDocument/2006/relationships/slideLayout" Target="../slideLayouts/slideLayout254.xml"/><Relationship Id="rId32" Type="http://schemas.openxmlformats.org/officeDocument/2006/relationships/tags" Target="../tags/tag239.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23" Type="http://schemas.openxmlformats.org/officeDocument/2006/relationships/slideLayout" Target="../slideLayouts/slideLayout253.xml"/><Relationship Id="rId28" Type="http://schemas.openxmlformats.org/officeDocument/2006/relationships/slideLayout" Target="../slideLayouts/slideLayout258.xml"/><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31" Type="http://schemas.openxmlformats.org/officeDocument/2006/relationships/theme" Target="../theme/theme12.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slideLayout" Target="../slideLayouts/slideLayout252.xml"/><Relationship Id="rId27" Type="http://schemas.openxmlformats.org/officeDocument/2006/relationships/slideLayout" Target="../slideLayouts/slideLayout257.xml"/><Relationship Id="rId30" Type="http://schemas.openxmlformats.org/officeDocument/2006/relationships/slideLayout" Target="../slideLayouts/slideLayout260.xml"/><Relationship Id="rId8" Type="http://schemas.openxmlformats.org/officeDocument/2006/relationships/slideLayout" Target="../slideLayouts/slideLayout238.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73.xml"/><Relationship Id="rId18" Type="http://schemas.openxmlformats.org/officeDocument/2006/relationships/slideLayout" Target="../slideLayouts/slideLayout278.xml"/><Relationship Id="rId26" Type="http://schemas.openxmlformats.org/officeDocument/2006/relationships/slideLayout" Target="../slideLayouts/slideLayout286.xml"/><Relationship Id="rId3" Type="http://schemas.openxmlformats.org/officeDocument/2006/relationships/slideLayout" Target="../slideLayouts/slideLayout263.xml"/><Relationship Id="rId21" Type="http://schemas.openxmlformats.org/officeDocument/2006/relationships/slideLayout" Target="../slideLayouts/slideLayout281.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17" Type="http://schemas.openxmlformats.org/officeDocument/2006/relationships/slideLayout" Target="../slideLayouts/slideLayout277.xml"/><Relationship Id="rId25" Type="http://schemas.openxmlformats.org/officeDocument/2006/relationships/slideLayout" Target="../slideLayouts/slideLayout285.xml"/><Relationship Id="rId33" Type="http://schemas.openxmlformats.org/officeDocument/2006/relationships/image" Target="../media/image1.jpeg"/><Relationship Id="rId2" Type="http://schemas.openxmlformats.org/officeDocument/2006/relationships/slideLayout" Target="../slideLayouts/slideLayout262.xml"/><Relationship Id="rId16" Type="http://schemas.openxmlformats.org/officeDocument/2006/relationships/slideLayout" Target="../slideLayouts/slideLayout276.xml"/><Relationship Id="rId20" Type="http://schemas.openxmlformats.org/officeDocument/2006/relationships/slideLayout" Target="../slideLayouts/slideLayout280.xml"/><Relationship Id="rId29" Type="http://schemas.openxmlformats.org/officeDocument/2006/relationships/slideLayout" Target="../slideLayouts/slideLayout289.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24" Type="http://schemas.openxmlformats.org/officeDocument/2006/relationships/slideLayout" Target="../slideLayouts/slideLayout284.xml"/><Relationship Id="rId32" Type="http://schemas.openxmlformats.org/officeDocument/2006/relationships/tags" Target="../tags/tag269.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23" Type="http://schemas.openxmlformats.org/officeDocument/2006/relationships/slideLayout" Target="../slideLayouts/slideLayout283.xml"/><Relationship Id="rId28" Type="http://schemas.openxmlformats.org/officeDocument/2006/relationships/slideLayout" Target="../slideLayouts/slideLayout288.xml"/><Relationship Id="rId10" Type="http://schemas.openxmlformats.org/officeDocument/2006/relationships/slideLayout" Target="../slideLayouts/slideLayout270.xml"/><Relationship Id="rId19" Type="http://schemas.openxmlformats.org/officeDocument/2006/relationships/slideLayout" Target="../slideLayouts/slideLayout279.xml"/><Relationship Id="rId31" Type="http://schemas.openxmlformats.org/officeDocument/2006/relationships/theme" Target="../theme/theme13.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 Id="rId22" Type="http://schemas.openxmlformats.org/officeDocument/2006/relationships/slideLayout" Target="../slideLayouts/slideLayout282.xml"/><Relationship Id="rId27" Type="http://schemas.openxmlformats.org/officeDocument/2006/relationships/slideLayout" Target="../slideLayouts/slideLayout287.xml"/><Relationship Id="rId30" Type="http://schemas.openxmlformats.org/officeDocument/2006/relationships/slideLayout" Target="../slideLayouts/slideLayout290.xml"/><Relationship Id="rId8" Type="http://schemas.openxmlformats.org/officeDocument/2006/relationships/slideLayout" Target="../slideLayouts/slideLayout268.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303.xml"/><Relationship Id="rId18" Type="http://schemas.openxmlformats.org/officeDocument/2006/relationships/slideLayout" Target="../slideLayouts/slideLayout308.xml"/><Relationship Id="rId26" Type="http://schemas.openxmlformats.org/officeDocument/2006/relationships/slideLayout" Target="../slideLayouts/slideLayout316.xml"/><Relationship Id="rId3" Type="http://schemas.openxmlformats.org/officeDocument/2006/relationships/slideLayout" Target="../slideLayouts/slideLayout293.xml"/><Relationship Id="rId21" Type="http://schemas.openxmlformats.org/officeDocument/2006/relationships/slideLayout" Target="../slideLayouts/slideLayout311.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slideLayout" Target="../slideLayouts/slideLayout307.xml"/><Relationship Id="rId25" Type="http://schemas.openxmlformats.org/officeDocument/2006/relationships/slideLayout" Target="../slideLayouts/slideLayout315.xml"/><Relationship Id="rId33" Type="http://schemas.openxmlformats.org/officeDocument/2006/relationships/image" Target="../media/image7.jpeg"/><Relationship Id="rId2" Type="http://schemas.openxmlformats.org/officeDocument/2006/relationships/slideLayout" Target="../slideLayouts/slideLayout292.xml"/><Relationship Id="rId16" Type="http://schemas.openxmlformats.org/officeDocument/2006/relationships/slideLayout" Target="../slideLayouts/slideLayout306.xml"/><Relationship Id="rId20" Type="http://schemas.openxmlformats.org/officeDocument/2006/relationships/slideLayout" Target="../slideLayouts/slideLayout310.xml"/><Relationship Id="rId29" Type="http://schemas.openxmlformats.org/officeDocument/2006/relationships/slideLayout" Target="../slideLayouts/slideLayout319.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24" Type="http://schemas.openxmlformats.org/officeDocument/2006/relationships/slideLayout" Target="../slideLayouts/slideLayout314.xml"/><Relationship Id="rId32" Type="http://schemas.openxmlformats.org/officeDocument/2006/relationships/tags" Target="../tags/tag299.xml"/><Relationship Id="rId5" Type="http://schemas.openxmlformats.org/officeDocument/2006/relationships/slideLayout" Target="../slideLayouts/slideLayout295.xml"/><Relationship Id="rId15" Type="http://schemas.openxmlformats.org/officeDocument/2006/relationships/slideLayout" Target="../slideLayouts/slideLayout305.xml"/><Relationship Id="rId23" Type="http://schemas.openxmlformats.org/officeDocument/2006/relationships/slideLayout" Target="../slideLayouts/slideLayout313.xml"/><Relationship Id="rId28" Type="http://schemas.openxmlformats.org/officeDocument/2006/relationships/slideLayout" Target="../slideLayouts/slideLayout318.xml"/><Relationship Id="rId10" Type="http://schemas.openxmlformats.org/officeDocument/2006/relationships/slideLayout" Target="../slideLayouts/slideLayout300.xml"/><Relationship Id="rId19" Type="http://schemas.openxmlformats.org/officeDocument/2006/relationships/slideLayout" Target="../slideLayouts/slideLayout309.xml"/><Relationship Id="rId31" Type="http://schemas.openxmlformats.org/officeDocument/2006/relationships/theme" Target="../theme/theme14.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 Id="rId22" Type="http://schemas.openxmlformats.org/officeDocument/2006/relationships/slideLayout" Target="../slideLayouts/slideLayout312.xml"/><Relationship Id="rId27" Type="http://schemas.openxmlformats.org/officeDocument/2006/relationships/slideLayout" Target="../slideLayouts/slideLayout317.xml"/><Relationship Id="rId30" Type="http://schemas.openxmlformats.org/officeDocument/2006/relationships/slideLayout" Target="../slideLayouts/slideLayout320.xml"/><Relationship Id="rId8" Type="http://schemas.openxmlformats.org/officeDocument/2006/relationships/slideLayout" Target="../slideLayouts/slideLayout298.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333.xml"/><Relationship Id="rId18" Type="http://schemas.openxmlformats.org/officeDocument/2006/relationships/slideLayout" Target="../slideLayouts/slideLayout338.xml"/><Relationship Id="rId26" Type="http://schemas.openxmlformats.org/officeDocument/2006/relationships/slideLayout" Target="../slideLayouts/slideLayout346.xml"/><Relationship Id="rId3" Type="http://schemas.openxmlformats.org/officeDocument/2006/relationships/slideLayout" Target="../slideLayouts/slideLayout323.xml"/><Relationship Id="rId21" Type="http://schemas.openxmlformats.org/officeDocument/2006/relationships/slideLayout" Target="../slideLayouts/slideLayout341.xml"/><Relationship Id="rId34" Type="http://schemas.openxmlformats.org/officeDocument/2006/relationships/tags" Target="../tags/tag329.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17" Type="http://schemas.openxmlformats.org/officeDocument/2006/relationships/slideLayout" Target="../slideLayouts/slideLayout337.xml"/><Relationship Id="rId25" Type="http://schemas.openxmlformats.org/officeDocument/2006/relationships/slideLayout" Target="../slideLayouts/slideLayout345.xml"/><Relationship Id="rId33" Type="http://schemas.openxmlformats.org/officeDocument/2006/relationships/theme" Target="../theme/theme15.xml"/><Relationship Id="rId2" Type="http://schemas.openxmlformats.org/officeDocument/2006/relationships/slideLayout" Target="../slideLayouts/slideLayout322.xml"/><Relationship Id="rId16" Type="http://schemas.openxmlformats.org/officeDocument/2006/relationships/slideLayout" Target="../slideLayouts/slideLayout336.xml"/><Relationship Id="rId20" Type="http://schemas.openxmlformats.org/officeDocument/2006/relationships/slideLayout" Target="../slideLayouts/slideLayout340.xml"/><Relationship Id="rId29" Type="http://schemas.openxmlformats.org/officeDocument/2006/relationships/slideLayout" Target="../slideLayouts/slideLayout349.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24" Type="http://schemas.openxmlformats.org/officeDocument/2006/relationships/slideLayout" Target="../slideLayouts/slideLayout344.xml"/><Relationship Id="rId32" Type="http://schemas.openxmlformats.org/officeDocument/2006/relationships/slideLayout" Target="../slideLayouts/slideLayout352.xml"/><Relationship Id="rId5" Type="http://schemas.openxmlformats.org/officeDocument/2006/relationships/slideLayout" Target="../slideLayouts/slideLayout325.xml"/><Relationship Id="rId15" Type="http://schemas.openxmlformats.org/officeDocument/2006/relationships/slideLayout" Target="../slideLayouts/slideLayout335.xml"/><Relationship Id="rId23" Type="http://schemas.openxmlformats.org/officeDocument/2006/relationships/slideLayout" Target="../slideLayouts/slideLayout343.xml"/><Relationship Id="rId28" Type="http://schemas.openxmlformats.org/officeDocument/2006/relationships/slideLayout" Target="../slideLayouts/slideLayout348.xml"/><Relationship Id="rId10" Type="http://schemas.openxmlformats.org/officeDocument/2006/relationships/slideLayout" Target="../slideLayouts/slideLayout330.xml"/><Relationship Id="rId19" Type="http://schemas.openxmlformats.org/officeDocument/2006/relationships/slideLayout" Target="../slideLayouts/slideLayout339.xml"/><Relationship Id="rId31" Type="http://schemas.openxmlformats.org/officeDocument/2006/relationships/slideLayout" Target="../slideLayouts/slideLayout351.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slideLayout" Target="../slideLayouts/slideLayout334.xml"/><Relationship Id="rId22" Type="http://schemas.openxmlformats.org/officeDocument/2006/relationships/slideLayout" Target="../slideLayouts/slideLayout342.xml"/><Relationship Id="rId27" Type="http://schemas.openxmlformats.org/officeDocument/2006/relationships/slideLayout" Target="../slideLayouts/slideLayout347.xml"/><Relationship Id="rId30" Type="http://schemas.openxmlformats.org/officeDocument/2006/relationships/slideLayout" Target="../slideLayouts/slideLayout350.xml"/><Relationship Id="rId35" Type="http://schemas.openxmlformats.org/officeDocument/2006/relationships/image" Target="../media/image8.jpeg"/><Relationship Id="rId8" Type="http://schemas.openxmlformats.org/officeDocument/2006/relationships/slideLayout" Target="../slideLayouts/slideLayout32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slideLayout" Target="../slideLayouts/slideLayout365.xml"/><Relationship Id="rId18" Type="http://schemas.openxmlformats.org/officeDocument/2006/relationships/slideLayout" Target="../slideLayouts/slideLayout370.xml"/><Relationship Id="rId26" Type="http://schemas.openxmlformats.org/officeDocument/2006/relationships/slideLayout" Target="../slideLayouts/slideLayout378.xml"/><Relationship Id="rId3" Type="http://schemas.openxmlformats.org/officeDocument/2006/relationships/slideLayout" Target="../slideLayouts/slideLayout355.xml"/><Relationship Id="rId21" Type="http://schemas.openxmlformats.org/officeDocument/2006/relationships/slideLayout" Target="../slideLayouts/slideLayout373.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17" Type="http://schemas.openxmlformats.org/officeDocument/2006/relationships/slideLayout" Target="../slideLayouts/slideLayout369.xml"/><Relationship Id="rId25" Type="http://schemas.openxmlformats.org/officeDocument/2006/relationships/slideLayout" Target="../slideLayouts/slideLayout377.xml"/><Relationship Id="rId2" Type="http://schemas.openxmlformats.org/officeDocument/2006/relationships/slideLayout" Target="../slideLayouts/slideLayout354.xml"/><Relationship Id="rId16" Type="http://schemas.openxmlformats.org/officeDocument/2006/relationships/slideLayout" Target="../slideLayouts/slideLayout368.xml"/><Relationship Id="rId20" Type="http://schemas.openxmlformats.org/officeDocument/2006/relationships/slideLayout" Target="../slideLayouts/slideLayout372.xml"/><Relationship Id="rId29" Type="http://schemas.openxmlformats.org/officeDocument/2006/relationships/slideLayout" Target="../slideLayouts/slideLayout381.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24" Type="http://schemas.openxmlformats.org/officeDocument/2006/relationships/slideLayout" Target="../slideLayouts/slideLayout376.xml"/><Relationship Id="rId32" Type="http://schemas.openxmlformats.org/officeDocument/2006/relationships/image" Target="../media/image7.jpeg"/><Relationship Id="rId5" Type="http://schemas.openxmlformats.org/officeDocument/2006/relationships/slideLayout" Target="../slideLayouts/slideLayout357.xml"/><Relationship Id="rId15" Type="http://schemas.openxmlformats.org/officeDocument/2006/relationships/slideLayout" Target="../slideLayouts/slideLayout367.xml"/><Relationship Id="rId23" Type="http://schemas.openxmlformats.org/officeDocument/2006/relationships/slideLayout" Target="../slideLayouts/slideLayout375.xml"/><Relationship Id="rId28" Type="http://schemas.openxmlformats.org/officeDocument/2006/relationships/slideLayout" Target="../slideLayouts/slideLayout380.xml"/><Relationship Id="rId10" Type="http://schemas.openxmlformats.org/officeDocument/2006/relationships/slideLayout" Target="../slideLayouts/slideLayout362.xml"/><Relationship Id="rId19" Type="http://schemas.openxmlformats.org/officeDocument/2006/relationships/slideLayout" Target="../slideLayouts/slideLayout371.xml"/><Relationship Id="rId31" Type="http://schemas.openxmlformats.org/officeDocument/2006/relationships/tags" Target="../tags/tag359.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slideLayout" Target="../slideLayouts/slideLayout366.xml"/><Relationship Id="rId22" Type="http://schemas.openxmlformats.org/officeDocument/2006/relationships/slideLayout" Target="../slideLayouts/slideLayout374.xml"/><Relationship Id="rId27" Type="http://schemas.openxmlformats.org/officeDocument/2006/relationships/slideLayout" Target="../slideLayouts/slideLayout379.xml"/><Relationship Id="rId30"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image" Target="../media/image1.jpe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ags" Target="../tags/tag3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tags" Target="../tags/tag63.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theme" Target="../theme/theme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tags" Target="../tags/tag91.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theme" Target="../theme/theme4.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image" Target="../media/image2.jpe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tags" Target="../tags/tag119.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heme" Target="../theme/theme6.xml"/><Relationship Id="rId1" Type="http://schemas.openxmlformats.org/officeDocument/2006/relationships/slideLayout" Target="../slideLayouts/slideLayout141.xml"/><Relationship Id="rId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heme" Target="../theme/theme7.xml"/><Relationship Id="rId1" Type="http://schemas.openxmlformats.org/officeDocument/2006/relationships/slideLayout" Target="../slideLayouts/slideLayout142.xml"/><Relationship Id="rId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29" Type="http://schemas.openxmlformats.org/officeDocument/2006/relationships/theme" Target="../theme/theme8.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31" Type="http://schemas.openxmlformats.org/officeDocument/2006/relationships/image" Target="../media/image1.jpeg"/><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 Id="rId30" Type="http://schemas.openxmlformats.org/officeDocument/2006/relationships/tags" Target="../tags/tag15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5" Type="http://schemas.openxmlformats.org/officeDocument/2006/relationships/image" Target="../media/image4.png"/><Relationship Id="rId4" Type="http://schemas.openxmlformats.org/officeDocument/2006/relationships/image" Target="../media/image3.tif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C069F8F-66DB-4BD7-A134-1F98936CF613}" type="datetimeFigureOut">
              <a:rPr lang="en-GB" smtClean="0"/>
              <a:t>02/05/2023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C5EC177E-7C80-4094-B651-CB4240892806}"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32"/>
    </p:custDataLst>
    <p:extLst>
      <p:ext uri="{BB962C8B-B14F-4D97-AF65-F5344CB8AC3E}">
        <p14:creationId xmlns:p14="http://schemas.microsoft.com/office/powerpoint/2010/main" val="2730993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02/05/2023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59441767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 id="2147483871" r:id="rId23"/>
    <p:sldLayoutId id="2147483872" r:id="rId24"/>
    <p:sldLayoutId id="2147483873" r:id="rId25"/>
    <p:sldLayoutId id="2147483874" r:id="rId26"/>
    <p:sldLayoutId id="2147483875" r:id="rId27"/>
    <p:sldLayoutId id="2147483876" r:id="rId28"/>
    <p:sldLayoutId id="2147483877"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02/05/2023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06452033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 id="2147483904" r:id="rId26"/>
    <p:sldLayoutId id="2147483905" r:id="rId27"/>
    <p:sldLayoutId id="2147483906" r:id="rId28"/>
    <p:sldLayoutId id="2147483907"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0" y="5934826"/>
            <a:ext cx="12192000" cy="923175"/>
          </a:xfrm>
          <a:prstGeom prst="rect">
            <a:avLst/>
          </a:prstGeom>
        </p:spPr>
      </p:pic>
      <p:sp>
        <p:nvSpPr>
          <p:cNvPr id="2" name="Title Placeholder 1"/>
          <p:cNvSpPr>
            <a:spLocks noGrp="1"/>
          </p:cNvSpPr>
          <p:nvPr>
            <p:ph type="title"/>
          </p:nvPr>
        </p:nvSpPr>
        <p:spPr>
          <a:xfrm>
            <a:off x="371477"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3"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BA435CD6-AC1A-48F4-9A33-6BC45A388324}" type="datetimeFigureOut">
              <a:rPr lang="en-GB" smtClean="0"/>
              <a:t>02/05/2023</a:t>
            </a:fld>
            <a:endParaRPr lang="en-GB"/>
          </a:p>
        </p:txBody>
      </p:sp>
      <p:sp>
        <p:nvSpPr>
          <p:cNvPr id="5" name="Footer Placeholder 4"/>
          <p:cNvSpPr>
            <a:spLocks noGrp="1"/>
          </p:cNvSpPr>
          <p:nvPr>
            <p:ph type="ftr" sz="quarter" idx="3"/>
          </p:nvPr>
        </p:nvSpPr>
        <p:spPr>
          <a:xfrm>
            <a:off x="792481"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6"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67ED36E-508C-41A7-BF74-999E767EAA9E}" type="slidenum">
              <a:rPr lang="en-GB" smtClean="0"/>
              <a:t>‹#›</a:t>
            </a:fld>
            <a:endParaRPr lang="en-GB"/>
          </a:p>
        </p:txBody>
      </p:sp>
      <p:sp>
        <p:nvSpPr>
          <p:cNvPr id="11" name="Text Placeholder 10"/>
          <p:cNvSpPr>
            <a:spLocks noGrp="1"/>
          </p:cNvSpPr>
          <p:nvPr>
            <p:ph type="body" idx="1"/>
          </p:nvPr>
        </p:nvSpPr>
        <p:spPr>
          <a:xfrm>
            <a:off x="377758" y="1614208"/>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404543163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 id="2147483930" r:id="rId22"/>
    <p:sldLayoutId id="2147483931" r:id="rId23"/>
    <p:sldLayoutId id="2147483932" r:id="rId24"/>
    <p:sldLayoutId id="2147483933" r:id="rId25"/>
    <p:sldLayoutId id="2147483934" r:id="rId26"/>
    <p:sldLayoutId id="2147483935" r:id="rId27"/>
    <p:sldLayoutId id="2147483936" r:id="rId28"/>
    <p:sldLayoutId id="2147483937" r:id="rId29"/>
    <p:sldLayoutId id="214748393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02/05/2023</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163773051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54" r:id="rId15"/>
    <p:sldLayoutId id="2147483955" r:id="rId16"/>
    <p:sldLayoutId id="2147483956" r:id="rId17"/>
    <p:sldLayoutId id="2147483957" r:id="rId18"/>
    <p:sldLayoutId id="2147483958" r:id="rId19"/>
    <p:sldLayoutId id="2147483959" r:id="rId20"/>
    <p:sldLayoutId id="2147483960" r:id="rId21"/>
    <p:sldLayoutId id="2147483961" r:id="rId22"/>
    <p:sldLayoutId id="2147483962" r:id="rId23"/>
    <p:sldLayoutId id="2147483963" r:id="rId24"/>
    <p:sldLayoutId id="2147483964" r:id="rId25"/>
    <p:sldLayoutId id="2147483965" r:id="rId26"/>
    <p:sldLayoutId id="2147483966" r:id="rId27"/>
    <p:sldLayoutId id="2147483967" r:id="rId28"/>
    <p:sldLayoutId id="2147483968" r:id="rId29"/>
    <p:sldLayoutId id="2147483969"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7D4F53B-E777-4D22-BF14-5A6FF8D3BEAE}" type="datetimeFigureOut">
              <a:rPr lang="en-GB" smtClean="0"/>
              <a:t>02/05/2023</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FBDBA1E-F2E9-4EAB-A2DA-23DB5AEB00CA}"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4031507821"/>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 id="2147483991" r:id="rId21"/>
    <p:sldLayoutId id="2147483992" r:id="rId22"/>
    <p:sldLayoutId id="2147483993" r:id="rId23"/>
    <p:sldLayoutId id="2147483994" r:id="rId24"/>
    <p:sldLayoutId id="2147483995" r:id="rId25"/>
    <p:sldLayoutId id="2147483996" r:id="rId26"/>
    <p:sldLayoutId id="2147483997" r:id="rId27"/>
    <p:sldLayoutId id="2147483998" r:id="rId28"/>
    <p:sldLayoutId id="2147483999" r:id="rId29"/>
    <p:sldLayoutId id="214748400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02/05/2023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4"/>
    </p:custDataLst>
    <p:extLst>
      <p:ext uri="{BB962C8B-B14F-4D97-AF65-F5344CB8AC3E}">
        <p14:creationId xmlns:p14="http://schemas.microsoft.com/office/powerpoint/2010/main" val="3759598664"/>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 id="2147484020" r:id="rId19"/>
    <p:sldLayoutId id="2147484021" r:id="rId20"/>
    <p:sldLayoutId id="2147484022" r:id="rId21"/>
    <p:sldLayoutId id="2147484023" r:id="rId22"/>
    <p:sldLayoutId id="2147484024" r:id="rId23"/>
    <p:sldLayoutId id="2147484025" r:id="rId24"/>
    <p:sldLayoutId id="2147484026" r:id="rId25"/>
    <p:sldLayoutId id="2147484027" r:id="rId26"/>
    <p:sldLayoutId id="2147484028" r:id="rId27"/>
    <p:sldLayoutId id="2147484029" r:id="rId28"/>
    <p:sldLayoutId id="2147484030" r:id="rId29"/>
    <p:sldLayoutId id="2147484031" r:id="rId30"/>
    <p:sldLayoutId id="2147484032" r:id="rId31"/>
    <p:sldLayoutId id="2147484033"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02/05/2023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786915212"/>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3" r:id="rId19"/>
    <p:sldLayoutId id="2147484054" r:id="rId20"/>
    <p:sldLayoutId id="2147484055" r:id="rId21"/>
    <p:sldLayoutId id="2147484056" r:id="rId22"/>
    <p:sldLayoutId id="2147484057" r:id="rId23"/>
    <p:sldLayoutId id="2147484058" r:id="rId24"/>
    <p:sldLayoutId id="2147484059" r:id="rId25"/>
    <p:sldLayoutId id="2147484060" r:id="rId26"/>
    <p:sldLayoutId id="2147484061" r:id="rId27"/>
    <p:sldLayoutId id="2147484062" r:id="rId28"/>
    <p:sldLayoutId id="2147484063"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AF7F4015-0EDC-490A-AC81-30EE342DEADC}" type="datetimeFigureOut">
              <a:rPr lang="en-GB" smtClean="0"/>
              <a:t>02/05/2023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7296CB3-B256-405D-917A-64BFCC0EC282}"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116020063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02/05/2023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9"/>
    </p:custDataLst>
    <p:extLst>
      <p:ext uri="{BB962C8B-B14F-4D97-AF65-F5344CB8AC3E}">
        <p14:creationId xmlns:p14="http://schemas.microsoft.com/office/powerpoint/2010/main" val="343867482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02/05/2023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9"/>
    </p:custDataLst>
    <p:extLst>
      <p:ext uri="{BB962C8B-B14F-4D97-AF65-F5344CB8AC3E}">
        <p14:creationId xmlns:p14="http://schemas.microsoft.com/office/powerpoint/2010/main" val="107076327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accent5"/>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02/05/2023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6521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28"/>
    </p:custDataLst>
    <p:extLst>
      <p:ext uri="{BB962C8B-B14F-4D97-AF65-F5344CB8AC3E}">
        <p14:creationId xmlns:p14="http://schemas.microsoft.com/office/powerpoint/2010/main" val="219494018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1" kern="1200" baseline="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Clr>
          <a:schemeClr val="tx2"/>
        </a:buClr>
        <a:buFont typeface="Arial" panose="020B0604020202020204" pitchFamily="34" charset="0"/>
        <a:buNone/>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6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96938219-52E6-4FE4-9B16-851056E09A0C}" type="datetimeFigureOut">
              <a:rPr lang="en-GB" smtClean="0"/>
              <a:t>02/05/2023</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43D054FE-7A35-400F-8501-FF18A40A80FC}"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
    </p:custDataLst>
    <p:extLst>
      <p:ext uri="{BB962C8B-B14F-4D97-AF65-F5344CB8AC3E}">
        <p14:creationId xmlns:p14="http://schemas.microsoft.com/office/powerpoint/2010/main" val="2544344209"/>
      </p:ext>
    </p:extLst>
  </p:cSld>
  <p:clrMap bg1="lt1" tx1="dk1" bg2="lt2" tx2="dk2" accent1="accent1" accent2="accent2" accent3="accent3" accent4="accent4" accent5="accent5" accent6="accent6" hlink="hlink" folHlink="folHlink"/>
  <p:sldLayoutIdLst>
    <p:sldLayoutId id="214748380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02/05/2023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
    </p:custDataLst>
    <p:extLst>
      <p:ext uri="{BB962C8B-B14F-4D97-AF65-F5344CB8AC3E}">
        <p14:creationId xmlns:p14="http://schemas.microsoft.com/office/powerpoint/2010/main" val="3204908120"/>
      </p:ext>
    </p:extLst>
  </p:cSld>
  <p:clrMap bg1="lt1" tx1="dk1" bg2="lt2" tx2="dk2" accent1="accent1" accent2="accent2" accent3="accent3" accent4="accent4" accent5="accent5" accent6="accent6" hlink="hlink" folHlink="folHlink"/>
  <p:sldLayoutIdLst>
    <p:sldLayoutId id="214748381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02/05/2023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0"/>
    </p:custDataLst>
    <p:extLst>
      <p:ext uri="{BB962C8B-B14F-4D97-AF65-F5344CB8AC3E}">
        <p14:creationId xmlns:p14="http://schemas.microsoft.com/office/powerpoint/2010/main" val="178413018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A43EB9-ABEA-794F-8FA3-0EB5C00158AD}"/>
              </a:ext>
            </a:extLst>
          </p:cNvPr>
          <p:cNvPicPr>
            <a:picLocks noChangeAspect="1"/>
          </p:cNvPicPr>
          <p:nvPr userDrawn="1"/>
        </p:nvPicPr>
        <p:blipFill>
          <a:blip r:embed="rId4">
            <a:alphaModFix amt="50000"/>
          </a:blip>
          <a:stretch>
            <a:fillRect/>
          </a:stretch>
        </p:blipFill>
        <p:spPr>
          <a:xfrm>
            <a:off x="0" y="34648"/>
            <a:ext cx="12192000" cy="6811838"/>
          </a:xfrm>
          <a:prstGeom prst="rect">
            <a:avLst/>
          </a:prstGeom>
        </p:spPr>
      </p:pic>
      <p:sp>
        <p:nvSpPr>
          <p:cNvPr id="3" name="Text Placeholder 2">
            <a:extLst>
              <a:ext uri="{FF2B5EF4-FFF2-40B4-BE49-F238E27FC236}">
                <a16:creationId xmlns:a16="http://schemas.microsoft.com/office/drawing/2014/main" id="{76F174CA-B74F-694B-A994-EBEDAC84C5B6}"/>
              </a:ext>
            </a:extLst>
          </p:cNvPr>
          <p:cNvSpPr>
            <a:spLocks noGrp="1"/>
          </p:cNvSpPr>
          <p:nvPr userDrawn="1">
            <p:ph type="body" idx="1"/>
          </p:nvPr>
        </p:nvSpPr>
        <p:spPr>
          <a:xfrm>
            <a:off x="619760" y="1628775"/>
            <a:ext cx="10952480" cy="457009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10360525" y="1084314"/>
            <a:ext cx="1206000"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19916" y="676865"/>
            <a:ext cx="744636" cy="303219"/>
          </a:xfrm>
          <a:prstGeom prst="rect">
            <a:avLst/>
          </a:prstGeom>
        </p:spPr>
      </p:pic>
    </p:spTree>
    <p:extLst>
      <p:ext uri="{BB962C8B-B14F-4D97-AF65-F5344CB8AC3E}">
        <p14:creationId xmlns:p14="http://schemas.microsoft.com/office/powerpoint/2010/main" val="1049366511"/>
      </p:ext>
    </p:extLst>
  </p:cSld>
  <p:clrMap bg1="lt1" tx1="dk1" bg2="lt2" tx2="dk2" accent1="accent1" accent2="accent2" accent3="accent3" accent4="accent4" accent5="accent5" accent6="accent6" hlink="hlink" folHlink="folHlink"/>
  <p:sldLayoutIdLst>
    <p:sldLayoutId id="2147483845" r:id="rId1"/>
    <p:sldLayoutId id="2147483847" r:id="rId2"/>
  </p:sldLayoutIdLst>
  <p:txStyles>
    <p:titleStyle>
      <a:lvl1pPr algn="l" defTabSz="914400" rtl="0" eaLnBrk="1" latinLnBrk="0" hangingPunct="1">
        <a:lnSpc>
          <a:spcPct val="100000"/>
        </a:lnSpc>
        <a:spcBef>
          <a:spcPct val="0"/>
        </a:spcBef>
        <a:buNone/>
        <a:defRPr sz="2800" kern="1200">
          <a:solidFill>
            <a:schemeClr val="tx1"/>
          </a:solidFill>
          <a:latin typeface="Trebuchet MS"/>
          <a:ea typeface="+mj-ea"/>
          <a:cs typeface="Trebuchet MS"/>
        </a:defRPr>
      </a:lvl1pPr>
    </p:titleStyle>
    <p:bodyStyle>
      <a:lvl1pPr marL="0" indent="0" algn="l" defTabSz="914400" rtl="0" eaLnBrk="1" latinLnBrk="0" hangingPunct="1">
        <a:lnSpc>
          <a:spcPct val="100000"/>
        </a:lnSpc>
        <a:spcBef>
          <a:spcPts val="1000"/>
        </a:spcBef>
        <a:buFontTx/>
        <a:buNone/>
        <a:defRPr sz="3600" kern="1200">
          <a:solidFill>
            <a:schemeClr val="tx1"/>
          </a:solidFill>
          <a:latin typeface="Georgia"/>
          <a:ea typeface="+mn-ea"/>
          <a:cs typeface="Georgia"/>
        </a:defRPr>
      </a:lvl1pPr>
      <a:lvl2pPr marL="457200" indent="0" algn="l" defTabSz="914400" rtl="0" eaLnBrk="1" latinLnBrk="0" hangingPunct="1">
        <a:lnSpc>
          <a:spcPct val="100000"/>
        </a:lnSpc>
        <a:spcBef>
          <a:spcPts val="500"/>
        </a:spcBef>
        <a:buFontTx/>
        <a:buNone/>
        <a:defRPr sz="2800" kern="1200">
          <a:solidFill>
            <a:schemeClr val="tx1"/>
          </a:solidFill>
          <a:latin typeface="Georgia"/>
          <a:ea typeface="+mn-ea"/>
          <a:cs typeface="Georgia"/>
        </a:defRPr>
      </a:lvl2pPr>
      <a:lvl3pPr marL="914400" indent="0" algn="l" defTabSz="914400" rtl="0" eaLnBrk="1" latinLnBrk="0" hangingPunct="1">
        <a:lnSpc>
          <a:spcPct val="100000"/>
        </a:lnSpc>
        <a:spcBef>
          <a:spcPts val="500"/>
        </a:spcBef>
        <a:buFontTx/>
        <a:buNone/>
        <a:defRPr sz="2400" kern="1200">
          <a:solidFill>
            <a:schemeClr val="tx1"/>
          </a:solidFill>
          <a:latin typeface="Georgia"/>
          <a:ea typeface="+mn-ea"/>
          <a:cs typeface="Georgia"/>
        </a:defRPr>
      </a:lvl3pPr>
      <a:lvl4pPr marL="1371600" indent="0" algn="l" defTabSz="914400" rtl="0" eaLnBrk="1" latinLnBrk="0" hangingPunct="1">
        <a:lnSpc>
          <a:spcPct val="100000"/>
        </a:lnSpc>
        <a:spcBef>
          <a:spcPts val="500"/>
        </a:spcBef>
        <a:buFontTx/>
        <a:buNone/>
        <a:defRPr sz="1800" kern="1200">
          <a:solidFill>
            <a:schemeClr val="tx1"/>
          </a:solidFill>
          <a:latin typeface="Georgia"/>
          <a:ea typeface="+mn-ea"/>
          <a:cs typeface="Georgia"/>
        </a:defRPr>
      </a:lvl4pPr>
      <a:lvl5pPr marL="1828800" indent="0" algn="l" defTabSz="914400" rtl="0" eaLnBrk="1" latinLnBrk="0" hangingPunct="1">
        <a:lnSpc>
          <a:spcPct val="100000"/>
        </a:lnSpc>
        <a:spcBef>
          <a:spcPts val="500"/>
        </a:spcBef>
        <a:buFontTx/>
        <a:buNone/>
        <a:defRPr sz="1800" kern="1200">
          <a:solidFill>
            <a:schemeClr val="tx1"/>
          </a:solidFill>
          <a:latin typeface="Georgia"/>
          <a:ea typeface="+mn-ea"/>
          <a:cs typeface="Georgi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4.xml"/></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12.xml"/><Relationship Id="rId1" Type="http://schemas.openxmlformats.org/officeDocument/2006/relationships/slideLayout" Target="../slideLayouts/slideLayout204.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94.xml"/><Relationship Id="rId4" Type="http://schemas.openxmlformats.org/officeDocument/2006/relationships/image" Target="../media/image6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5.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90.xml"/><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23.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21" Type="http://schemas.openxmlformats.org/officeDocument/2006/relationships/image" Target="../media/image33.png"/><Relationship Id="rId34" Type="http://schemas.openxmlformats.org/officeDocument/2006/relationships/image" Target="../media/image46.png"/><Relationship Id="rId7" Type="http://schemas.openxmlformats.org/officeDocument/2006/relationships/image" Target="../media/image19.jpeg"/><Relationship Id="rId12" Type="http://schemas.openxmlformats.org/officeDocument/2006/relationships/image" Target="../media/image24.png"/><Relationship Id="rId17" Type="http://schemas.openxmlformats.org/officeDocument/2006/relationships/image" Target="../media/image29.jpeg"/><Relationship Id="rId25" Type="http://schemas.openxmlformats.org/officeDocument/2006/relationships/image" Target="../media/image37.png"/><Relationship Id="rId33" Type="http://schemas.openxmlformats.org/officeDocument/2006/relationships/image" Target="../media/image45.png"/><Relationship Id="rId38" Type="http://schemas.openxmlformats.org/officeDocument/2006/relationships/image" Target="../media/image50.jpeg"/><Relationship Id="rId2" Type="http://schemas.openxmlformats.org/officeDocument/2006/relationships/notesSlide" Target="../notesSlides/notesSlide5.xml"/><Relationship Id="rId16" Type="http://schemas.openxmlformats.org/officeDocument/2006/relationships/image" Target="../media/image28.jpeg"/><Relationship Id="rId20" Type="http://schemas.openxmlformats.org/officeDocument/2006/relationships/image" Target="../media/image32.png"/><Relationship Id="rId29" Type="http://schemas.openxmlformats.org/officeDocument/2006/relationships/image" Target="../media/image41.jpeg"/><Relationship Id="rId1" Type="http://schemas.openxmlformats.org/officeDocument/2006/relationships/slideLayout" Target="../slideLayouts/slideLayout323.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jpeg"/><Relationship Id="rId32" Type="http://schemas.openxmlformats.org/officeDocument/2006/relationships/image" Target="../media/image44.jpeg"/><Relationship Id="rId37" Type="http://schemas.openxmlformats.org/officeDocument/2006/relationships/image" Target="../media/image49.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jpeg"/><Relationship Id="rId28" Type="http://schemas.openxmlformats.org/officeDocument/2006/relationships/image" Target="../media/image40.jpeg"/><Relationship Id="rId36" Type="http://schemas.openxmlformats.org/officeDocument/2006/relationships/image" Target="../media/image48.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png"/><Relationship Id="rId8" Type="http://schemas.openxmlformats.org/officeDocument/2006/relationships/image" Target="../media/image20.jpeg"/><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35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37.xml"/><Relationship Id="rId1" Type="http://schemas.openxmlformats.org/officeDocument/2006/relationships/tags" Target="../tags/tag389.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building, ground, outdoor, person&#10;&#10;Description automatically generated">
            <a:extLst>
              <a:ext uri="{FF2B5EF4-FFF2-40B4-BE49-F238E27FC236}">
                <a16:creationId xmlns:a16="http://schemas.microsoft.com/office/drawing/2014/main" id="{E247BBCF-3022-2F8B-F557-D192F768028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8" name="Rectangle 7">
            <a:extLst>
              <a:ext uri="{FF2B5EF4-FFF2-40B4-BE49-F238E27FC236}">
                <a16:creationId xmlns:a16="http://schemas.microsoft.com/office/drawing/2014/main" id="{46A43DB9-047F-4689-9398-411DCF1D3A95}"/>
              </a:ext>
            </a:extLst>
          </p:cNvPr>
          <p:cNvSpPr/>
          <p:nvPr/>
        </p:nvSpPr>
        <p:spPr>
          <a:xfrm>
            <a:off x="0" y="0"/>
            <a:ext cx="10668000" cy="6858000"/>
          </a:xfrm>
          <a:prstGeom prst="rect">
            <a:avLst/>
          </a:prstGeom>
          <a:gradFill flip="none" rotWithShape="1">
            <a:gsLst>
              <a:gs pos="17000">
                <a:schemeClr val="tx1">
                  <a:alpha val="62000"/>
                </a:schemeClr>
              </a:gs>
              <a:gs pos="70000">
                <a:schemeClr val="bg1">
                  <a:alpha val="0"/>
                  <a:lumMod val="0"/>
                </a:schemeClr>
              </a:gs>
            </a:gsLst>
            <a:lin ang="2400000" scaled="0"/>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6141331C-8700-46DA-823C-538E518AB6D0}"/>
              </a:ext>
            </a:extLst>
          </p:cNvPr>
          <p:cNvSpPr>
            <a:spLocks noGrp="1"/>
          </p:cNvSpPr>
          <p:nvPr>
            <p:ph type="ctrTitle"/>
          </p:nvPr>
        </p:nvSpPr>
        <p:spPr>
          <a:xfrm>
            <a:off x="1005860" y="799535"/>
            <a:ext cx="4747668" cy="2411176"/>
          </a:xfrm>
        </p:spPr>
        <p:txBody>
          <a:bodyPr>
            <a:noAutofit/>
          </a:bodyPr>
          <a:lstStyle/>
          <a:p>
            <a:r>
              <a:rPr lang="en-GB" dirty="0"/>
              <a:t>TV for SMEs</a:t>
            </a:r>
          </a:p>
        </p:txBody>
      </p:sp>
      <p:pic>
        <p:nvPicPr>
          <p:cNvPr id="15" name="Picture 14">
            <a:extLst>
              <a:ext uri="{FF2B5EF4-FFF2-40B4-BE49-F238E27FC236}">
                <a16:creationId xmlns:a16="http://schemas.microsoft.com/office/drawing/2014/main" id="{BA0DD1DD-DBEB-4908-9996-7D4EB8C766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6" name="TextBox 5">
            <a:extLst>
              <a:ext uri="{FF2B5EF4-FFF2-40B4-BE49-F238E27FC236}">
                <a16:creationId xmlns:a16="http://schemas.microsoft.com/office/drawing/2014/main" id="{F26CD56B-47A2-FD7F-2DA5-94860725C584}"/>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On Running – Speed Runner</a:t>
            </a:r>
          </a:p>
        </p:txBody>
      </p:sp>
    </p:spTree>
    <p:extLst>
      <p:ext uri="{BB962C8B-B14F-4D97-AF65-F5344CB8AC3E}">
        <p14:creationId xmlns:p14="http://schemas.microsoft.com/office/powerpoint/2010/main" val="18632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DE9AB5-4548-4EB9-8582-A88D4A069380}"/>
              </a:ext>
            </a:extLst>
          </p:cNvPr>
          <p:cNvSpPr>
            <a:spLocks noGrp="1"/>
          </p:cNvSpPr>
          <p:nvPr>
            <p:ph type="title"/>
          </p:nvPr>
        </p:nvSpPr>
        <p:spPr/>
        <p:txBody>
          <a:bodyPr/>
          <a:lstStyle/>
          <a:p>
            <a:r>
              <a:rPr lang="en-GB" dirty="0">
                <a:solidFill>
                  <a:schemeClr val="accent1"/>
                </a:solidFill>
              </a:rPr>
              <a:t>TV delivers both short-term and sustained sales effects</a:t>
            </a:r>
          </a:p>
        </p:txBody>
      </p:sp>
      <p:sp>
        <p:nvSpPr>
          <p:cNvPr id="4" name="Text Placeholder 3">
            <a:extLst>
              <a:ext uri="{FF2B5EF4-FFF2-40B4-BE49-F238E27FC236}">
                <a16:creationId xmlns:a16="http://schemas.microsoft.com/office/drawing/2014/main" id="{208FF00C-C380-462D-843C-41A6564F3FBD}"/>
              </a:ext>
            </a:extLst>
          </p:cNvPr>
          <p:cNvSpPr>
            <a:spLocks noGrp="1"/>
          </p:cNvSpPr>
          <p:nvPr>
            <p:ph type="body" sz="quarter" idx="13"/>
          </p:nvPr>
        </p:nvSpPr>
        <p:spPr/>
        <p:txBody>
          <a:bodyPr/>
          <a:lstStyle/>
          <a:p>
            <a:pPr marL="285750" indent="-285750">
              <a:spcAft>
                <a:spcPts val="1200"/>
              </a:spcAft>
              <a:buClr>
                <a:schemeClr val="accent1"/>
              </a:buClr>
              <a:buFont typeface="Arial" panose="020B0604020202020204" pitchFamily="34" charset="0"/>
              <a:buChar char="—"/>
            </a:pPr>
            <a:r>
              <a:rPr lang="en-GB" b="1" dirty="0">
                <a:solidFill>
                  <a:schemeClr val="accent1"/>
                </a:solidFill>
              </a:rPr>
              <a:t>The immediate &amp; sustained effects </a:t>
            </a:r>
            <a:r>
              <a:rPr lang="en-GB" dirty="0"/>
              <a:t>of TV can be </a:t>
            </a:r>
            <a:r>
              <a:rPr lang="en-GB" b="1" dirty="0">
                <a:solidFill>
                  <a:schemeClr val="accent1"/>
                </a:solidFill>
              </a:rPr>
              <a:t>isolated &amp; measured.</a:t>
            </a:r>
          </a:p>
          <a:p>
            <a:pPr marL="285750" indent="-285750">
              <a:spcAft>
                <a:spcPts val="1200"/>
              </a:spcAft>
              <a:buClr>
                <a:schemeClr val="accent1"/>
              </a:buClr>
              <a:buFont typeface="Arial" panose="020B0604020202020204" pitchFamily="34" charset="0"/>
              <a:buChar char="—"/>
            </a:pPr>
            <a:r>
              <a:rPr lang="en-GB" b="1" dirty="0">
                <a:solidFill>
                  <a:schemeClr val="accent1"/>
                </a:solidFill>
              </a:rPr>
              <a:t>TV drives revenue both in the short and long term.</a:t>
            </a:r>
          </a:p>
          <a:p>
            <a:pPr>
              <a:spcAft>
                <a:spcPts val="1200"/>
              </a:spcAft>
            </a:pPr>
            <a:endParaRPr lang="en-GB" dirty="0"/>
          </a:p>
        </p:txBody>
      </p:sp>
      <p:sp>
        <p:nvSpPr>
          <p:cNvPr id="5" name="Text Placeholder 4">
            <a:extLst>
              <a:ext uri="{FF2B5EF4-FFF2-40B4-BE49-F238E27FC236}">
                <a16:creationId xmlns:a16="http://schemas.microsoft.com/office/drawing/2014/main" id="{4679A415-E055-462E-8A6D-AC181F9EA48B}"/>
              </a:ext>
            </a:extLst>
          </p:cNvPr>
          <p:cNvSpPr>
            <a:spLocks noGrp="1"/>
          </p:cNvSpPr>
          <p:nvPr>
            <p:ph type="body" sz="quarter" idx="16"/>
          </p:nvPr>
        </p:nvSpPr>
        <p:spPr>
          <a:xfrm>
            <a:off x="377758" y="5365115"/>
            <a:ext cx="5338149" cy="404176"/>
          </a:xfrm>
        </p:spPr>
        <p:txBody>
          <a:bodyPr/>
          <a:lstStyle/>
          <a:p>
            <a:r>
              <a:rPr lang="en-GB" dirty="0"/>
              <a:t>Source: ‘Supercharge: TV for small businesses’, May 2019, Data2Decisions/Work/Thinkbox. Data2Decisions database of smaller brands. All categories.</a:t>
            </a:r>
          </a:p>
          <a:p>
            <a:endParaRPr lang="en-GB" dirty="0"/>
          </a:p>
        </p:txBody>
      </p:sp>
      <p:graphicFrame>
        <p:nvGraphicFramePr>
          <p:cNvPr id="6" name="Content Placeholder 5">
            <a:extLst>
              <a:ext uri="{FF2B5EF4-FFF2-40B4-BE49-F238E27FC236}">
                <a16:creationId xmlns:a16="http://schemas.microsoft.com/office/drawing/2014/main" id="{E43D693F-C65A-4F53-9439-E9044F6FA116}"/>
              </a:ext>
            </a:extLst>
          </p:cNvPr>
          <p:cNvGraphicFramePr>
            <a:graphicFrameLocks noGrp="1"/>
          </p:cNvGraphicFramePr>
          <p:nvPr>
            <p:ph sz="quarter" idx="15"/>
          </p:nvPr>
        </p:nvGraphicFramePr>
        <p:xfrm>
          <a:off x="6272213" y="360363"/>
          <a:ext cx="5594350" cy="5197475"/>
        </p:xfrm>
        <a:graphic>
          <a:graphicData uri="http://schemas.openxmlformats.org/drawingml/2006/chart">
            <c:chart xmlns:c="http://schemas.openxmlformats.org/drawingml/2006/chart" xmlns:r="http://schemas.openxmlformats.org/officeDocument/2006/relationships" r:id="rId3"/>
          </a:graphicData>
        </a:graphic>
      </p:graphicFrame>
      <p:sp>
        <p:nvSpPr>
          <p:cNvPr id="7" name="Arrow: Right 6">
            <a:extLst>
              <a:ext uri="{FF2B5EF4-FFF2-40B4-BE49-F238E27FC236}">
                <a16:creationId xmlns:a16="http://schemas.microsoft.com/office/drawing/2014/main" id="{F59C8491-405D-439B-8EDC-239D6B00E030}"/>
              </a:ext>
            </a:extLst>
          </p:cNvPr>
          <p:cNvSpPr/>
          <p:nvPr/>
        </p:nvSpPr>
        <p:spPr>
          <a:xfrm>
            <a:off x="7151914" y="5265738"/>
            <a:ext cx="4158343" cy="404177"/>
          </a:xfrm>
          <a:prstGeom prst="rightArrow">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Brand size</a:t>
            </a:r>
          </a:p>
        </p:txBody>
      </p:sp>
    </p:spTree>
    <p:extLst>
      <p:ext uri="{BB962C8B-B14F-4D97-AF65-F5344CB8AC3E}">
        <p14:creationId xmlns:p14="http://schemas.microsoft.com/office/powerpoint/2010/main" val="332264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75C2A-6F93-4547-BCCE-481C12E017C4}"/>
              </a:ext>
            </a:extLst>
          </p:cNvPr>
          <p:cNvSpPr>
            <a:spLocks noGrp="1"/>
          </p:cNvSpPr>
          <p:nvPr>
            <p:ph type="title"/>
          </p:nvPr>
        </p:nvSpPr>
        <p:spPr/>
        <p:txBody>
          <a:bodyPr/>
          <a:lstStyle/>
          <a:p>
            <a:r>
              <a:rPr lang="en-GB" dirty="0"/>
              <a:t>TV boosts effects of other ad channels by up to 54%</a:t>
            </a:r>
          </a:p>
        </p:txBody>
      </p:sp>
      <p:sp>
        <p:nvSpPr>
          <p:cNvPr id="3" name="Text Placeholder 2">
            <a:extLst>
              <a:ext uri="{FF2B5EF4-FFF2-40B4-BE49-F238E27FC236}">
                <a16:creationId xmlns:a16="http://schemas.microsoft.com/office/drawing/2014/main" id="{908583A7-E565-455E-930A-D3B5FE0A3003}"/>
              </a:ext>
            </a:extLst>
          </p:cNvPr>
          <p:cNvSpPr>
            <a:spLocks noGrp="1"/>
          </p:cNvSpPr>
          <p:nvPr>
            <p:ph type="body" sz="quarter" idx="15"/>
          </p:nvPr>
        </p:nvSpPr>
        <p:spPr/>
        <p:txBody>
          <a:bodyPr/>
          <a:lstStyle/>
          <a:p>
            <a:r>
              <a:rPr lang="en-GB" dirty="0"/>
              <a:t>Source: ‘Demand Generation’ Nov 2019, MediaCom/Wavemaker/Gain Theory/Thinkbox</a:t>
            </a:r>
            <a:br>
              <a:rPr lang="en-GB" dirty="0"/>
            </a:br>
            <a:r>
              <a:rPr lang="en-GB" dirty="0"/>
              <a:t>NB: Insufficient data to robustly report Cinema &amp; Direct Mail’s effect on other channels. *insufficient data to report effect</a:t>
            </a:r>
          </a:p>
        </p:txBody>
      </p:sp>
      <p:graphicFrame>
        <p:nvGraphicFramePr>
          <p:cNvPr id="17" name="Table 16">
            <a:extLst>
              <a:ext uri="{FF2B5EF4-FFF2-40B4-BE49-F238E27FC236}">
                <a16:creationId xmlns:a16="http://schemas.microsoft.com/office/drawing/2014/main" id="{DF2D4C66-A45E-4174-AD28-564A1754A2B9}"/>
              </a:ext>
            </a:extLst>
          </p:cNvPr>
          <p:cNvGraphicFramePr>
            <a:graphicFrameLocks noGrp="1"/>
          </p:cNvGraphicFramePr>
          <p:nvPr/>
        </p:nvGraphicFramePr>
        <p:xfrm>
          <a:off x="371476" y="1188086"/>
          <a:ext cx="11334811" cy="3595278"/>
        </p:xfrm>
        <a:graphic>
          <a:graphicData uri="http://schemas.openxmlformats.org/drawingml/2006/table">
            <a:tbl>
              <a:tblPr>
                <a:tableStyleId>{5C22544A-7EE6-4342-B048-85BDC9FD1C3A}</a:tableStyleId>
              </a:tblPr>
              <a:tblGrid>
                <a:gridCol w="1719424">
                  <a:extLst>
                    <a:ext uri="{9D8B030D-6E8A-4147-A177-3AD203B41FA5}">
                      <a16:colId xmlns:a16="http://schemas.microsoft.com/office/drawing/2014/main" val="916025145"/>
                    </a:ext>
                  </a:extLst>
                </a:gridCol>
                <a:gridCol w="974505">
                  <a:extLst>
                    <a:ext uri="{9D8B030D-6E8A-4147-A177-3AD203B41FA5}">
                      <a16:colId xmlns:a16="http://schemas.microsoft.com/office/drawing/2014/main" val="2385026455"/>
                    </a:ext>
                  </a:extLst>
                </a:gridCol>
                <a:gridCol w="974505">
                  <a:extLst>
                    <a:ext uri="{9D8B030D-6E8A-4147-A177-3AD203B41FA5}">
                      <a16:colId xmlns:a16="http://schemas.microsoft.com/office/drawing/2014/main" val="299390043"/>
                    </a:ext>
                  </a:extLst>
                </a:gridCol>
                <a:gridCol w="974505">
                  <a:extLst>
                    <a:ext uri="{9D8B030D-6E8A-4147-A177-3AD203B41FA5}">
                      <a16:colId xmlns:a16="http://schemas.microsoft.com/office/drawing/2014/main" val="2021319578"/>
                    </a:ext>
                  </a:extLst>
                </a:gridCol>
                <a:gridCol w="974505">
                  <a:extLst>
                    <a:ext uri="{9D8B030D-6E8A-4147-A177-3AD203B41FA5}">
                      <a16:colId xmlns:a16="http://schemas.microsoft.com/office/drawing/2014/main" val="2371537188"/>
                    </a:ext>
                  </a:extLst>
                </a:gridCol>
                <a:gridCol w="974505">
                  <a:extLst>
                    <a:ext uri="{9D8B030D-6E8A-4147-A177-3AD203B41FA5}">
                      <a16:colId xmlns:a16="http://schemas.microsoft.com/office/drawing/2014/main" val="1061880565"/>
                    </a:ext>
                  </a:extLst>
                </a:gridCol>
                <a:gridCol w="974505">
                  <a:extLst>
                    <a:ext uri="{9D8B030D-6E8A-4147-A177-3AD203B41FA5}">
                      <a16:colId xmlns:a16="http://schemas.microsoft.com/office/drawing/2014/main" val="689034856"/>
                    </a:ext>
                  </a:extLst>
                </a:gridCol>
                <a:gridCol w="974505">
                  <a:extLst>
                    <a:ext uri="{9D8B030D-6E8A-4147-A177-3AD203B41FA5}">
                      <a16:colId xmlns:a16="http://schemas.microsoft.com/office/drawing/2014/main" val="3983024458"/>
                    </a:ext>
                  </a:extLst>
                </a:gridCol>
                <a:gridCol w="1069984">
                  <a:extLst>
                    <a:ext uri="{9D8B030D-6E8A-4147-A177-3AD203B41FA5}">
                      <a16:colId xmlns:a16="http://schemas.microsoft.com/office/drawing/2014/main" val="1537102395"/>
                    </a:ext>
                  </a:extLst>
                </a:gridCol>
                <a:gridCol w="818101">
                  <a:extLst>
                    <a:ext uri="{9D8B030D-6E8A-4147-A177-3AD203B41FA5}">
                      <a16:colId xmlns:a16="http://schemas.microsoft.com/office/drawing/2014/main" val="3861023795"/>
                    </a:ext>
                  </a:extLst>
                </a:gridCol>
                <a:gridCol w="905767">
                  <a:extLst>
                    <a:ext uri="{9D8B030D-6E8A-4147-A177-3AD203B41FA5}">
                      <a16:colId xmlns:a16="http://schemas.microsoft.com/office/drawing/2014/main" val="748766574"/>
                    </a:ext>
                  </a:extLst>
                </a:gridCol>
              </a:tblGrid>
              <a:tr h="293972">
                <a:tc>
                  <a:txBody>
                    <a:bodyPr/>
                    <a:lstStyle/>
                    <a:p>
                      <a:pPr algn="ctr" fontAlgn="b"/>
                      <a:endParaRPr lang="en-GB" sz="1500" b="0" i="0" u="none" strike="noStrike" dirty="0">
                        <a:solidFill>
                          <a:srgbClr val="000000"/>
                        </a:solidFill>
                        <a:effectLst/>
                        <a:latin typeface="Calibri" panose="020F0502020204030204" pitchFamily="34" charset="0"/>
                      </a:endParaRPr>
                    </a:p>
                  </a:txBody>
                  <a:tcPr marL="0" marR="0" marT="0" marB="0" anchor="ctr">
                    <a:noFill/>
                  </a:tcPr>
                </a:tc>
                <a:tc gridSpan="9">
                  <a:txBody>
                    <a:bodyPr/>
                    <a:lstStyle/>
                    <a:p>
                      <a:pPr algn="ctr" fontAlgn="b"/>
                      <a:r>
                        <a:rPr lang="en-GB" sz="1500" b="1" u="none" strike="noStrike" dirty="0">
                          <a:solidFill>
                            <a:schemeClr val="accent1">
                              <a:lumMod val="50000"/>
                            </a:schemeClr>
                          </a:solidFill>
                          <a:effectLst/>
                        </a:rPr>
                        <a:t>Channel Benefiting from the Effect</a:t>
                      </a:r>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1357163201"/>
                  </a:ext>
                </a:extLst>
              </a:tr>
              <a:tr h="881917">
                <a:tc>
                  <a:txBody>
                    <a:bodyPr/>
                    <a:lstStyle/>
                    <a:p>
                      <a:pPr algn="ctr" fontAlgn="b"/>
                      <a:r>
                        <a:rPr lang="en-GB" sz="1500" b="1" u="none" strike="noStrike" dirty="0">
                          <a:solidFill>
                            <a:schemeClr val="accent1">
                              <a:lumMod val="50000"/>
                            </a:schemeClr>
                          </a:solidFill>
                          <a:effectLst/>
                        </a:rPr>
                        <a:t>Channel Generating </a:t>
                      </a:r>
                    </a:p>
                    <a:p>
                      <a:pPr algn="ctr" fontAlgn="b"/>
                      <a:r>
                        <a:rPr lang="en-GB" sz="1500" b="1" u="none" strike="noStrike" dirty="0">
                          <a:solidFill>
                            <a:schemeClr val="accent1">
                              <a:lumMod val="50000"/>
                            </a:schemeClr>
                          </a:solidFill>
                          <a:effectLst/>
                        </a:rPr>
                        <a:t>the Effect</a:t>
                      </a:r>
                      <a:endParaRPr lang="en-GB" sz="1500" b="1"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TV </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Online Video + VOD</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Social Media</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Online Display</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Out of Home</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Radio</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dirty="0">
                          <a:solidFill>
                            <a:schemeClr val="accent1">
                              <a:lumMod val="50000"/>
                            </a:schemeClr>
                          </a:solidFill>
                          <a:effectLst/>
                        </a:rPr>
                        <a:t>Print</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kern="1200" dirty="0">
                          <a:solidFill>
                            <a:schemeClr val="accent1">
                              <a:lumMod val="50000"/>
                            </a:schemeClr>
                          </a:solidFill>
                          <a:effectLst/>
                          <a:latin typeface="+mn-lt"/>
                          <a:ea typeface="+mn-ea"/>
                          <a:cs typeface="+mn-cs"/>
                        </a:rPr>
                        <a:t>Generic Search</a:t>
                      </a:r>
                    </a:p>
                  </a:txBody>
                  <a:tcPr marL="0" marR="0" marT="0" marB="0" anchor="ctr">
                    <a:noFill/>
                  </a:tcPr>
                </a:tc>
                <a:tc>
                  <a:txBody>
                    <a:bodyPr/>
                    <a:lstStyle/>
                    <a:p>
                      <a:pPr algn="ctr" fontAlgn="b"/>
                      <a:r>
                        <a:rPr lang="en-GB" sz="1500" b="0" u="none" strike="noStrike" dirty="0">
                          <a:solidFill>
                            <a:schemeClr val="accent1">
                              <a:lumMod val="50000"/>
                            </a:schemeClr>
                          </a:solidFill>
                          <a:effectLst/>
                        </a:rPr>
                        <a:t>Cinema</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500" b="0" u="none" strike="noStrike" kern="1200" dirty="0">
                          <a:solidFill>
                            <a:schemeClr val="accent1">
                              <a:lumMod val="50000"/>
                            </a:schemeClr>
                          </a:solidFill>
                          <a:effectLst/>
                          <a:latin typeface="+mn-lt"/>
                          <a:ea typeface="+mn-ea"/>
                          <a:cs typeface="+mn-cs"/>
                        </a:rPr>
                        <a:t>Direct Mail</a:t>
                      </a:r>
                    </a:p>
                  </a:txBody>
                  <a:tcPr marL="0" marR="0" marT="0" marB="0" anchor="ctr">
                    <a:noFill/>
                  </a:tcPr>
                </a:tc>
                <a:extLst>
                  <a:ext uri="{0D108BD9-81ED-4DB2-BD59-A6C34878D82A}">
                    <a16:rowId xmlns:a16="http://schemas.microsoft.com/office/drawing/2014/main" val="2624672233"/>
                  </a:ext>
                </a:extLst>
              </a:tr>
              <a:tr h="308532">
                <a:tc>
                  <a:txBody>
                    <a:bodyPr/>
                    <a:lstStyle/>
                    <a:p>
                      <a:pPr algn="ctr" fontAlgn="b"/>
                      <a:r>
                        <a:rPr lang="en-GB" sz="1500" b="0" u="none" strike="noStrike" dirty="0">
                          <a:solidFill>
                            <a:schemeClr val="accent1">
                              <a:lumMod val="50000"/>
                            </a:schemeClr>
                          </a:solidFill>
                          <a:effectLst/>
                        </a:rPr>
                        <a:t>TV </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chemeClr val="bg1"/>
                    </a:solidFill>
                  </a:tcPr>
                </a:tc>
                <a:tc>
                  <a:txBody>
                    <a:bodyPr/>
                    <a:lstStyle/>
                    <a:p>
                      <a:pPr algn="ctr" fontAlgn="b"/>
                      <a:r>
                        <a:rPr lang="en-GB" sz="1600" b="0" i="0" u="none" strike="noStrike" dirty="0">
                          <a:solidFill>
                            <a:schemeClr val="bg1"/>
                          </a:solidFill>
                          <a:effectLst/>
                          <a:latin typeface="+mn-lt"/>
                        </a:rPr>
                        <a:t>20%</a:t>
                      </a:r>
                    </a:p>
                  </a:txBody>
                  <a:tcPr marL="0" marR="0" marT="0" marB="0" anchor="ctr">
                    <a:solidFill>
                      <a:srgbClr val="00B050">
                        <a:alpha val="69804"/>
                      </a:srgbClr>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22%</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31%</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54%</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20%</a:t>
                      </a:r>
                    </a:p>
                  </a:txBody>
                  <a:tcPr marL="0" marR="0" marT="0" marB="0" anchor="ctr">
                    <a:solidFill>
                      <a:srgbClr val="00B050"/>
                    </a:solidFill>
                  </a:tcPr>
                </a:tc>
                <a:extLst>
                  <a:ext uri="{0D108BD9-81ED-4DB2-BD59-A6C34878D82A}">
                    <a16:rowId xmlns:a16="http://schemas.microsoft.com/office/drawing/2014/main" val="225803101"/>
                  </a:ext>
                </a:extLst>
              </a:tr>
              <a:tr h="259665">
                <a:tc>
                  <a:txBody>
                    <a:bodyPr/>
                    <a:lstStyle/>
                    <a:p>
                      <a:pPr algn="ctr" fontAlgn="b"/>
                      <a:r>
                        <a:rPr lang="en-GB" sz="1500" b="0" u="none" strike="noStrike" dirty="0">
                          <a:solidFill>
                            <a:schemeClr val="accent1">
                              <a:lumMod val="50000"/>
                            </a:schemeClr>
                          </a:solidFill>
                          <a:effectLst/>
                        </a:rPr>
                        <a:t>Online Video + VOD</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marL="0" algn="ctr" defTabSz="914400" rtl="0" eaLnBrk="1" fontAlgn="b" latinLnBrk="0" hangingPunct="1"/>
                      <a:r>
                        <a:rPr lang="en-GB" sz="1600" b="0" i="0" u="none" strike="noStrike" kern="1200" dirty="0">
                          <a:solidFill>
                            <a:schemeClr val="bg1"/>
                          </a:solidFill>
                          <a:effectLst/>
                          <a:latin typeface="+mn-lt"/>
                          <a:ea typeface="+mn-ea"/>
                          <a:cs typeface="+mn-cs"/>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12%</a:t>
                      </a:r>
                    </a:p>
                  </a:txBody>
                  <a:tcPr marL="0" marR="0" marT="0" marB="0" anchor="ctr">
                    <a:solidFill>
                      <a:srgbClr val="00B05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extLst>
                  <a:ext uri="{0D108BD9-81ED-4DB2-BD59-A6C34878D82A}">
                    <a16:rowId xmlns:a16="http://schemas.microsoft.com/office/drawing/2014/main" val="1593841085"/>
                  </a:ext>
                </a:extLst>
              </a:tr>
              <a:tr h="308532">
                <a:tc>
                  <a:txBody>
                    <a:bodyPr/>
                    <a:lstStyle/>
                    <a:p>
                      <a:pPr algn="ctr" fontAlgn="b"/>
                      <a:r>
                        <a:rPr lang="en-GB" sz="1500" b="0" i="0" u="none" strike="noStrike" dirty="0">
                          <a:solidFill>
                            <a:schemeClr val="accent1">
                              <a:lumMod val="50000"/>
                            </a:schemeClr>
                          </a:solidFill>
                          <a:effectLst/>
                          <a:latin typeface="+mn-lt"/>
                        </a:rPr>
                        <a:t>Social Media</a:t>
                      </a:r>
                    </a:p>
                  </a:txBody>
                  <a:tcPr marL="0" marR="0" marT="0" marB="0" anchor="ctr">
                    <a:no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marL="0" algn="ctr" defTabSz="914400" rtl="0" eaLnBrk="1" fontAlgn="b" latinLnBrk="0" hangingPunct="1"/>
                      <a:r>
                        <a:rPr lang="en-GB" sz="1600" b="0" i="0" u="none" strike="noStrike" kern="1200" dirty="0">
                          <a:solidFill>
                            <a:schemeClr val="bg1"/>
                          </a:solidFill>
                          <a:effectLst/>
                          <a:latin typeface="+mn-lt"/>
                          <a:ea typeface="+mn-ea"/>
                          <a:cs typeface="+mn-cs"/>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1408474620"/>
                  </a:ext>
                </a:extLst>
              </a:tr>
              <a:tr h="308532">
                <a:tc>
                  <a:txBody>
                    <a:bodyPr/>
                    <a:lstStyle/>
                    <a:p>
                      <a:pPr algn="ctr" fontAlgn="b"/>
                      <a:r>
                        <a:rPr lang="en-GB" sz="1500" b="0" u="none" strike="noStrike" dirty="0">
                          <a:solidFill>
                            <a:schemeClr val="accent1">
                              <a:lumMod val="50000"/>
                            </a:schemeClr>
                          </a:solidFill>
                          <a:effectLst/>
                        </a:rPr>
                        <a:t>Online Display</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marL="0" algn="ctr" defTabSz="914400" rtl="0" eaLnBrk="1" fontAlgn="b" latinLnBrk="0" hangingPunct="1"/>
                      <a:endParaRPr lang="en-GB" sz="1600" b="0" i="0" u="none" strike="noStrike" kern="1200" dirty="0">
                        <a:solidFill>
                          <a:schemeClr val="bg1"/>
                        </a:solidFill>
                        <a:effectLst/>
                        <a:latin typeface="+mn-lt"/>
                        <a:ea typeface="+mn-ea"/>
                        <a:cs typeface="+mn-cs"/>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11%</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extLst>
                  <a:ext uri="{0D108BD9-81ED-4DB2-BD59-A6C34878D82A}">
                    <a16:rowId xmlns:a16="http://schemas.microsoft.com/office/drawing/2014/main" val="2072119534"/>
                  </a:ext>
                </a:extLst>
              </a:tr>
              <a:tr h="308532">
                <a:tc>
                  <a:txBody>
                    <a:bodyPr/>
                    <a:lstStyle/>
                    <a:p>
                      <a:pPr algn="ctr" fontAlgn="b"/>
                      <a:r>
                        <a:rPr lang="en-GB" sz="1500" b="0" u="none" strike="noStrike" dirty="0">
                          <a:solidFill>
                            <a:schemeClr val="accent1">
                              <a:lumMod val="50000"/>
                            </a:schemeClr>
                          </a:solidFill>
                          <a:effectLst/>
                        </a:rPr>
                        <a:t>Out of Home</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8%</a:t>
                      </a:r>
                    </a:p>
                  </a:txBody>
                  <a:tcPr marL="0" marR="0" marT="0" marB="0" anchor="ctr">
                    <a:solidFill>
                      <a:srgbClr val="FFC000"/>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11%</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1110325166"/>
                  </a:ext>
                </a:extLst>
              </a:tr>
              <a:tr h="308532">
                <a:tc>
                  <a:txBody>
                    <a:bodyPr/>
                    <a:lstStyle/>
                    <a:p>
                      <a:pPr algn="ctr" fontAlgn="b"/>
                      <a:r>
                        <a:rPr lang="en-GB" sz="1500" b="0" u="none" strike="noStrike" dirty="0">
                          <a:solidFill>
                            <a:schemeClr val="accent1">
                              <a:lumMod val="50000"/>
                            </a:schemeClr>
                          </a:solidFill>
                          <a:effectLst/>
                        </a:rPr>
                        <a:t>Radio</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3101743164"/>
                  </a:ext>
                </a:extLst>
              </a:tr>
              <a:tr h="308532">
                <a:tc>
                  <a:txBody>
                    <a:bodyPr/>
                    <a:lstStyle/>
                    <a:p>
                      <a:pPr algn="ctr" fontAlgn="b"/>
                      <a:r>
                        <a:rPr lang="en-GB" sz="1500" b="0" u="none" strike="noStrike" dirty="0">
                          <a:solidFill>
                            <a:schemeClr val="accent1">
                              <a:lumMod val="50000"/>
                            </a:schemeClr>
                          </a:solidFill>
                          <a:effectLst/>
                        </a:rPr>
                        <a:t>Print</a:t>
                      </a:r>
                      <a:endParaRPr lang="en-GB" sz="1500" b="0" i="0" u="none" strike="noStrike" dirty="0">
                        <a:solidFill>
                          <a:schemeClr val="accent1">
                            <a:lumMod val="50000"/>
                          </a:schemeClr>
                        </a:solidFill>
                        <a:effectLst/>
                        <a:latin typeface="Calibri" panose="020F0502020204030204" pitchFamily="34" charset="0"/>
                      </a:endParaRPr>
                    </a:p>
                  </a:txBody>
                  <a:tcPr marL="0" marR="0" marT="0" marB="0" anchor="ctr">
                    <a:no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endParaRPr lang="en-GB" sz="1600" b="0"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13%</a:t>
                      </a:r>
                    </a:p>
                  </a:txBody>
                  <a:tcPr marL="0" marR="0" marT="0" marB="0" anchor="ctr">
                    <a:solidFill>
                      <a:srgbClr val="47C482"/>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extLst>
                  <a:ext uri="{0D108BD9-81ED-4DB2-BD59-A6C34878D82A}">
                    <a16:rowId xmlns:a16="http://schemas.microsoft.com/office/drawing/2014/main" val="3128815367"/>
                  </a:ext>
                </a:extLst>
              </a:tr>
              <a:tr h="308532">
                <a:tc>
                  <a:txBody>
                    <a:bodyPr/>
                    <a:lstStyle/>
                    <a:p>
                      <a:pPr algn="ctr" fontAlgn="b"/>
                      <a:r>
                        <a:rPr lang="en-GB" sz="1500" b="0" u="none" strike="noStrike" kern="1200" dirty="0">
                          <a:solidFill>
                            <a:schemeClr val="accent1">
                              <a:lumMod val="50000"/>
                            </a:schemeClr>
                          </a:solidFill>
                          <a:effectLst/>
                          <a:latin typeface="+mn-lt"/>
                          <a:ea typeface="+mn-ea"/>
                          <a:cs typeface="+mn-cs"/>
                        </a:rPr>
                        <a:t>Generic Search</a:t>
                      </a:r>
                    </a:p>
                  </a:txBody>
                  <a:tcPr marL="0" marR="0" marT="0" marB="0" anchor="ctr">
                    <a:no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600" b="0"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600" b="0" i="0" u="none" strike="noStrike" dirty="0">
                          <a:solidFill>
                            <a:schemeClr val="bg1"/>
                          </a:solidFill>
                          <a:effectLst/>
                          <a:latin typeface="+mn-lt"/>
                        </a:rPr>
                        <a:t>7%</a:t>
                      </a:r>
                    </a:p>
                  </a:txBody>
                  <a:tcPr marL="0" marR="0" marT="0" marB="0" anchor="ctr">
                    <a:solidFill>
                      <a:srgbClr val="FFC000"/>
                    </a:solidFill>
                  </a:tcPr>
                </a:tc>
                <a:tc>
                  <a:txBody>
                    <a:bodyPr/>
                    <a:lstStyle/>
                    <a:p>
                      <a:pPr algn="ctr" fontAlgn="b"/>
                      <a:endParaRPr lang="en-GB" sz="1600" b="0" i="0" u="none" strike="noStrike" dirty="0">
                        <a:solidFill>
                          <a:schemeClr val="bg1"/>
                        </a:solidFill>
                        <a:effectLst/>
                        <a:latin typeface="+mn-lt"/>
                      </a:endParaRPr>
                    </a:p>
                  </a:txBody>
                  <a:tcPr marL="0" marR="0" marT="0" marB="0" anchor="ctr">
                    <a:noFill/>
                  </a:tcPr>
                </a:tc>
                <a:tc>
                  <a:txBody>
                    <a:bodyPr/>
                    <a:lstStyle/>
                    <a:p>
                      <a:pPr algn="ctr" fontAlgn="b"/>
                      <a:r>
                        <a:rPr lang="en-GB" sz="1600" b="0" i="0" u="none" strike="noStrike" dirty="0">
                          <a:solidFill>
                            <a:schemeClr val="tx1"/>
                          </a:solidFill>
                          <a:effectLst/>
                          <a:latin typeface="+mn-lt"/>
                        </a:rPr>
                        <a:t>*</a:t>
                      </a:r>
                    </a:p>
                  </a:txBody>
                  <a:tcPr marL="0" marR="0" marT="0" marB="0" anchor="ctr">
                    <a:noFill/>
                  </a:tcPr>
                </a:tc>
                <a:tc>
                  <a:txBody>
                    <a:bodyPr/>
                    <a:lstStyle/>
                    <a:p>
                      <a:pPr algn="ctr" fontAlgn="b"/>
                      <a:r>
                        <a:rPr lang="en-GB" sz="1600" b="0" i="0" u="none" strike="noStrike" dirty="0">
                          <a:solidFill>
                            <a:schemeClr val="bg1"/>
                          </a:solidFill>
                          <a:effectLst/>
                          <a:latin typeface="+mn-lt"/>
                        </a:rPr>
                        <a:t>6%</a:t>
                      </a:r>
                    </a:p>
                  </a:txBody>
                  <a:tcPr marL="0" marR="0" marT="0" marB="0" anchor="ctr">
                    <a:solidFill>
                      <a:srgbClr val="FFC000"/>
                    </a:solidFill>
                  </a:tcPr>
                </a:tc>
                <a:extLst>
                  <a:ext uri="{0D108BD9-81ED-4DB2-BD59-A6C34878D82A}">
                    <a16:rowId xmlns:a16="http://schemas.microsoft.com/office/drawing/2014/main" val="2151068795"/>
                  </a:ext>
                </a:extLst>
              </a:tr>
            </a:tbl>
          </a:graphicData>
        </a:graphic>
      </p:graphicFrame>
      <p:graphicFrame>
        <p:nvGraphicFramePr>
          <p:cNvPr id="18" name="Table 17">
            <a:extLst>
              <a:ext uri="{FF2B5EF4-FFF2-40B4-BE49-F238E27FC236}">
                <a16:creationId xmlns:a16="http://schemas.microsoft.com/office/drawing/2014/main" id="{510A10F9-0901-490D-8D7E-ADCF27549996}"/>
              </a:ext>
            </a:extLst>
          </p:cNvPr>
          <p:cNvGraphicFramePr>
            <a:graphicFrameLocks noGrp="1"/>
          </p:cNvGraphicFramePr>
          <p:nvPr/>
        </p:nvGraphicFramePr>
        <p:xfrm>
          <a:off x="6809747" y="5060315"/>
          <a:ext cx="4896542" cy="304800"/>
        </p:xfrm>
        <a:graphic>
          <a:graphicData uri="http://schemas.openxmlformats.org/drawingml/2006/table">
            <a:tbl>
              <a:tblPr firstRow="1" bandRow="1">
                <a:tableStyleId>{5C22544A-7EE6-4342-B048-85BDC9FD1C3A}</a:tableStyleId>
              </a:tblPr>
              <a:tblGrid>
                <a:gridCol w="860001">
                  <a:extLst>
                    <a:ext uri="{9D8B030D-6E8A-4147-A177-3AD203B41FA5}">
                      <a16:colId xmlns:a16="http://schemas.microsoft.com/office/drawing/2014/main" val="3699302690"/>
                    </a:ext>
                  </a:extLst>
                </a:gridCol>
                <a:gridCol w="807308">
                  <a:extLst>
                    <a:ext uri="{9D8B030D-6E8A-4147-A177-3AD203B41FA5}">
                      <a16:colId xmlns:a16="http://schemas.microsoft.com/office/drawing/2014/main" val="2316634681"/>
                    </a:ext>
                  </a:extLst>
                </a:gridCol>
                <a:gridCol w="816696">
                  <a:extLst>
                    <a:ext uri="{9D8B030D-6E8A-4147-A177-3AD203B41FA5}">
                      <a16:colId xmlns:a16="http://schemas.microsoft.com/office/drawing/2014/main" val="3306074634"/>
                    </a:ext>
                  </a:extLst>
                </a:gridCol>
                <a:gridCol w="797921">
                  <a:extLst>
                    <a:ext uri="{9D8B030D-6E8A-4147-A177-3AD203B41FA5}">
                      <a16:colId xmlns:a16="http://schemas.microsoft.com/office/drawing/2014/main" val="2347257806"/>
                    </a:ext>
                  </a:extLst>
                </a:gridCol>
                <a:gridCol w="798525">
                  <a:extLst>
                    <a:ext uri="{9D8B030D-6E8A-4147-A177-3AD203B41FA5}">
                      <a16:colId xmlns:a16="http://schemas.microsoft.com/office/drawing/2014/main" val="1735959822"/>
                    </a:ext>
                  </a:extLst>
                </a:gridCol>
                <a:gridCol w="816091">
                  <a:extLst>
                    <a:ext uri="{9D8B030D-6E8A-4147-A177-3AD203B41FA5}">
                      <a16:colId xmlns:a16="http://schemas.microsoft.com/office/drawing/2014/main" val="3103020797"/>
                    </a:ext>
                  </a:extLst>
                </a:gridCol>
              </a:tblGrid>
              <a:tr h="304800">
                <a:tc>
                  <a:txBody>
                    <a:bodyPr/>
                    <a:lstStyle/>
                    <a:p>
                      <a:pPr algn="ctr" fontAlgn="b"/>
                      <a:r>
                        <a:rPr lang="en-GB" sz="1500" b="1" i="0" u="none" strike="noStrike" dirty="0">
                          <a:solidFill>
                            <a:schemeClr val="accent1">
                              <a:lumMod val="50000"/>
                            </a:schemeClr>
                          </a:solidFill>
                          <a:effectLst/>
                          <a:latin typeface="+mn-lt"/>
                        </a:rPr>
                        <a:t>Key:</a:t>
                      </a:r>
                    </a:p>
                  </a:txBody>
                  <a:tcPr marL="0" marR="0" marT="0" marB="0" anchor="ctr">
                    <a:solidFill>
                      <a:srgbClr val="FFFFFF"/>
                    </a:solidFill>
                  </a:tcPr>
                </a:tc>
                <a:tc>
                  <a:txBody>
                    <a:bodyPr/>
                    <a:lstStyle/>
                    <a:p>
                      <a:pPr algn="ctr" fontAlgn="b"/>
                      <a:r>
                        <a:rPr lang="en-GB" sz="1500" b="0" i="0" u="none" strike="noStrike" dirty="0">
                          <a:solidFill>
                            <a:schemeClr val="bg1"/>
                          </a:solidFill>
                          <a:effectLst/>
                          <a:latin typeface="+mn-lt"/>
                        </a:rPr>
                        <a:t>0-2%</a:t>
                      </a:r>
                    </a:p>
                  </a:txBody>
                  <a:tcPr marL="0" marR="0" marT="0" marB="0" anchor="ctr">
                    <a:solidFill>
                      <a:srgbClr val="D20000"/>
                    </a:solidFill>
                  </a:tcPr>
                </a:tc>
                <a:tc>
                  <a:txBody>
                    <a:bodyPr/>
                    <a:lstStyle/>
                    <a:p>
                      <a:pPr algn="ctr" fontAlgn="b"/>
                      <a:r>
                        <a:rPr lang="en-GB" sz="1500" b="0" i="0" u="none" strike="noStrike" dirty="0">
                          <a:solidFill>
                            <a:schemeClr val="bg1"/>
                          </a:solidFill>
                          <a:effectLst/>
                          <a:latin typeface="+mn-lt"/>
                        </a:rPr>
                        <a:t>3-4%</a:t>
                      </a:r>
                    </a:p>
                  </a:txBody>
                  <a:tcPr marL="0" marR="0" marT="0" marB="0" anchor="ctr">
                    <a:solidFill>
                      <a:srgbClr val="FA8F54"/>
                    </a:solidFill>
                  </a:tcPr>
                </a:tc>
                <a:tc>
                  <a:txBody>
                    <a:bodyPr/>
                    <a:lstStyle/>
                    <a:p>
                      <a:pPr algn="ctr" fontAlgn="b"/>
                      <a:r>
                        <a:rPr lang="en-GB" sz="1500" b="0" i="0" u="none" strike="noStrike" dirty="0">
                          <a:solidFill>
                            <a:schemeClr val="bg1"/>
                          </a:solidFill>
                          <a:effectLst/>
                          <a:latin typeface="+mn-lt"/>
                        </a:rPr>
                        <a:t>5-8%</a:t>
                      </a:r>
                    </a:p>
                  </a:txBody>
                  <a:tcPr marL="0" marR="0" marT="0" marB="0" anchor="ctr">
                    <a:solidFill>
                      <a:srgbClr val="FFC000"/>
                    </a:solidFill>
                  </a:tcPr>
                </a:tc>
                <a:tc>
                  <a:txBody>
                    <a:bodyPr/>
                    <a:lstStyle/>
                    <a:p>
                      <a:pPr algn="ctr" fontAlgn="b"/>
                      <a:r>
                        <a:rPr lang="en-GB" sz="1500" b="0" i="0" u="none" strike="noStrike" dirty="0">
                          <a:solidFill>
                            <a:schemeClr val="bg1"/>
                          </a:solidFill>
                          <a:effectLst/>
                          <a:latin typeface="+mn-lt"/>
                        </a:rPr>
                        <a:t>9-20%</a:t>
                      </a:r>
                    </a:p>
                  </a:txBody>
                  <a:tcPr marL="0" marR="0" marT="0" marB="0" anchor="ctr">
                    <a:solidFill>
                      <a:srgbClr val="47C482"/>
                    </a:solidFill>
                  </a:tcPr>
                </a:tc>
                <a:tc>
                  <a:txBody>
                    <a:bodyPr/>
                    <a:lstStyle/>
                    <a:p>
                      <a:pPr algn="ctr" fontAlgn="b"/>
                      <a:r>
                        <a:rPr lang="en-GB" sz="1500" b="0" i="0" u="none" strike="noStrike" dirty="0">
                          <a:solidFill>
                            <a:schemeClr val="bg1"/>
                          </a:solidFill>
                          <a:effectLst/>
                          <a:latin typeface="+mn-lt"/>
                        </a:rPr>
                        <a:t>20%+</a:t>
                      </a:r>
                    </a:p>
                  </a:txBody>
                  <a:tcPr marL="0" marR="0" marT="0" marB="0" anchor="ctr">
                    <a:solidFill>
                      <a:srgbClr val="00B050"/>
                    </a:solidFill>
                  </a:tcPr>
                </a:tc>
                <a:extLst>
                  <a:ext uri="{0D108BD9-81ED-4DB2-BD59-A6C34878D82A}">
                    <a16:rowId xmlns:a16="http://schemas.microsoft.com/office/drawing/2014/main" val="2285954848"/>
                  </a:ext>
                </a:extLst>
              </a:tr>
            </a:tbl>
          </a:graphicData>
        </a:graphic>
      </p:graphicFrame>
    </p:spTree>
    <p:extLst>
      <p:ext uri="{BB962C8B-B14F-4D97-AF65-F5344CB8AC3E}">
        <p14:creationId xmlns:p14="http://schemas.microsoft.com/office/powerpoint/2010/main" val="70207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TV advertising is a class apart in the video world</a:t>
            </a:r>
          </a:p>
        </p:txBody>
      </p:sp>
      <p:pic>
        <p:nvPicPr>
          <p:cNvPr id="2050" name="Picture 2" descr="C:\Users\VISHA~1.NAU\AppData\Local\Temp\noun_818323_cc.png"/>
          <p:cNvPicPr>
            <a:picLocks noChangeAspect="1" noChangeArrowheads="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1425862" y="1189407"/>
            <a:ext cx="771069" cy="7038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4" name="Picture 6" descr="C:\Users\visha.naul\Downloads\noun_761151_cc.png"/>
          <p:cNvPicPr>
            <a:picLocks noChangeAspect="1" noChangeArrowheads="1"/>
          </p:cNvPicPr>
          <p:nvPr/>
        </p:nvPicPr>
        <p:blipFill rotWithShape="1">
          <a:blip r:embed="rId4"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1425862" y="3491731"/>
            <a:ext cx="801110" cy="62983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5" name="Picture 7" descr="C:\Users\visha.naul\Downloads\noun_796790_cc.png"/>
          <p:cNvPicPr>
            <a:picLocks noChangeAspect="1" noChangeArrowheads="1"/>
          </p:cNvPicPr>
          <p:nvPr/>
        </p:nvPicPr>
        <p:blipFill rotWithShape="1">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1425862" y="2365381"/>
            <a:ext cx="730075" cy="6542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7" name="Picture 9" descr="C:\Users\visha.naul\Downloads\noun_731171_cc.png"/>
          <p:cNvPicPr>
            <a:picLocks noChangeAspect="1" noChangeArrowheads="1"/>
          </p:cNvPicPr>
          <p:nvPr/>
        </p:nvPicPr>
        <p:blipFill rotWithShape="1">
          <a:blip r:embed="rId6"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1425862" y="4593713"/>
            <a:ext cx="800166" cy="60640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8" name="Picture 10" descr="C:\Users\visha.naul\Downloads\noun_267696_cc.png"/>
          <p:cNvPicPr>
            <a:picLocks noChangeAspect="1" noChangeArrowheads="1"/>
          </p:cNvPicPr>
          <p:nvPr/>
        </p:nvPicPr>
        <p:blipFill rotWithShape="1">
          <a:blip r:embed="rId7"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6358954" y="1245526"/>
            <a:ext cx="677665" cy="64770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9" name="Picture 11" descr="C:\Users\visha.naul\Downloads\noun_28973.png"/>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316982" y="3418380"/>
            <a:ext cx="703184" cy="70318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Rectangle 15"/>
          <p:cNvSpPr/>
          <p:nvPr/>
        </p:nvSpPr>
        <p:spPr>
          <a:xfrm>
            <a:off x="2488499" y="1400103"/>
            <a:ext cx="2416046" cy="369332"/>
          </a:xfrm>
          <a:prstGeom prst="rect">
            <a:avLst/>
          </a:prstGeom>
        </p:spPr>
        <p:txBody>
          <a:bodyPr wrap="none">
            <a:spAutoFit/>
          </a:bodyPr>
          <a:lstStyle/>
          <a:p>
            <a:r>
              <a:rPr lang="en-GB" dirty="0"/>
              <a:t>High completion rates</a:t>
            </a:r>
          </a:p>
        </p:txBody>
      </p:sp>
      <p:sp>
        <p:nvSpPr>
          <p:cNvPr id="31" name="Rectangle 30"/>
          <p:cNvSpPr/>
          <p:nvPr/>
        </p:nvSpPr>
        <p:spPr>
          <a:xfrm>
            <a:off x="2488499" y="2512294"/>
            <a:ext cx="1351652" cy="369332"/>
          </a:xfrm>
          <a:prstGeom prst="rect">
            <a:avLst/>
          </a:prstGeom>
        </p:spPr>
        <p:txBody>
          <a:bodyPr wrap="none">
            <a:spAutoFit/>
          </a:bodyPr>
          <a:lstStyle/>
          <a:p>
            <a:r>
              <a:rPr lang="en-GB" dirty="0"/>
              <a:t>Full Screen</a:t>
            </a:r>
          </a:p>
        </p:txBody>
      </p:sp>
      <p:sp>
        <p:nvSpPr>
          <p:cNvPr id="32" name="Rectangle 31"/>
          <p:cNvSpPr/>
          <p:nvPr/>
        </p:nvSpPr>
        <p:spPr>
          <a:xfrm>
            <a:off x="2488499" y="3624485"/>
            <a:ext cx="1172116" cy="369332"/>
          </a:xfrm>
          <a:prstGeom prst="rect">
            <a:avLst/>
          </a:prstGeom>
        </p:spPr>
        <p:txBody>
          <a:bodyPr wrap="none">
            <a:spAutoFit/>
          </a:bodyPr>
          <a:lstStyle/>
          <a:p>
            <a:r>
              <a:rPr lang="en-GB" dirty="0"/>
              <a:t>Sound on</a:t>
            </a:r>
          </a:p>
        </p:txBody>
      </p:sp>
      <p:sp>
        <p:nvSpPr>
          <p:cNvPr id="33" name="Rectangle 32"/>
          <p:cNvSpPr/>
          <p:nvPr/>
        </p:nvSpPr>
        <p:spPr>
          <a:xfrm>
            <a:off x="7380708" y="4503553"/>
            <a:ext cx="4245236" cy="923330"/>
          </a:xfrm>
          <a:prstGeom prst="rect">
            <a:avLst/>
          </a:prstGeom>
        </p:spPr>
        <p:txBody>
          <a:bodyPr wrap="square">
            <a:spAutoFit/>
          </a:bodyPr>
          <a:lstStyle/>
          <a:p>
            <a:pPr marR="0" lvl="0" algn="l" defTabSz="914400" rtl="0" eaLnBrk="1" fontAlgn="auto" latinLnBrk="0" hangingPunct="1">
              <a:lnSpc>
                <a:spcPct val="100000"/>
              </a:lnSpc>
              <a:spcBef>
                <a:spcPts val="1000"/>
              </a:spcBef>
              <a:spcAft>
                <a:spcPts val="0"/>
              </a:spcAft>
              <a:buClrTx/>
              <a:buSzTx/>
              <a:tabLst/>
              <a:defRPr/>
            </a:pPr>
            <a:r>
              <a:rPr lang="en-GB" sz="1800" dirty="0">
                <a:solidFill>
                  <a:schemeClr val="tx1"/>
                </a:solidFill>
              </a:rPr>
              <a:t>$100bn </a:t>
            </a:r>
            <a:r>
              <a:rPr lang="en-GB" sz="1800" dirty="0"/>
              <a:t>spent on high quality content by US networks, SVOD players and UK broadcasters combined</a:t>
            </a:r>
          </a:p>
        </p:txBody>
      </p:sp>
      <p:sp>
        <p:nvSpPr>
          <p:cNvPr id="34" name="Rectangle 33"/>
          <p:cNvSpPr/>
          <p:nvPr/>
        </p:nvSpPr>
        <p:spPr>
          <a:xfrm>
            <a:off x="7380708" y="3618394"/>
            <a:ext cx="1762021" cy="369332"/>
          </a:xfrm>
          <a:prstGeom prst="rect">
            <a:avLst/>
          </a:prstGeom>
        </p:spPr>
        <p:txBody>
          <a:bodyPr wrap="none">
            <a:spAutoFit/>
          </a:bodyPr>
          <a:lstStyle/>
          <a:p>
            <a:r>
              <a:rPr lang="en-GB" dirty="0"/>
              <a:t>Shared viewing</a:t>
            </a:r>
          </a:p>
        </p:txBody>
      </p:sp>
      <p:sp>
        <p:nvSpPr>
          <p:cNvPr id="35" name="Rectangle 34"/>
          <p:cNvSpPr/>
          <p:nvPr/>
        </p:nvSpPr>
        <p:spPr>
          <a:xfrm>
            <a:off x="7380708" y="1431117"/>
            <a:ext cx="2390398" cy="369332"/>
          </a:xfrm>
          <a:prstGeom prst="rect">
            <a:avLst/>
          </a:prstGeom>
        </p:spPr>
        <p:txBody>
          <a:bodyPr wrap="none">
            <a:spAutoFit/>
          </a:bodyPr>
          <a:lstStyle/>
          <a:p>
            <a:r>
              <a:rPr lang="en-GB" dirty="0"/>
              <a:t>Robust measurement</a:t>
            </a:r>
          </a:p>
        </p:txBody>
      </p:sp>
      <p:sp>
        <p:nvSpPr>
          <p:cNvPr id="38" name="Rectangle 37"/>
          <p:cNvSpPr/>
          <p:nvPr/>
        </p:nvSpPr>
        <p:spPr>
          <a:xfrm>
            <a:off x="2465226" y="4736676"/>
            <a:ext cx="2193870" cy="369332"/>
          </a:xfrm>
          <a:prstGeom prst="rect">
            <a:avLst/>
          </a:prstGeom>
        </p:spPr>
        <p:txBody>
          <a:bodyPr wrap="none">
            <a:spAutoFit/>
          </a:bodyPr>
          <a:lstStyle/>
          <a:p>
            <a:r>
              <a:rPr lang="en-GB" dirty="0"/>
              <a:t>Viewed by humans </a:t>
            </a:r>
          </a:p>
        </p:txBody>
      </p:sp>
      <p:pic>
        <p:nvPicPr>
          <p:cNvPr id="4" name="Graphic 3" descr="Thumbs Up Sign">
            <a:extLst>
              <a:ext uri="{FF2B5EF4-FFF2-40B4-BE49-F238E27FC236}">
                <a16:creationId xmlns:a16="http://schemas.microsoft.com/office/drawing/2014/main" id="{2FB4495E-A8EF-4F6F-8C22-33343B1E5C8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320498" y="2137354"/>
            <a:ext cx="728881" cy="728881"/>
          </a:xfrm>
          <a:prstGeom prst="rect">
            <a:avLst/>
          </a:prstGeom>
        </p:spPr>
      </p:pic>
      <p:sp>
        <p:nvSpPr>
          <p:cNvPr id="19" name="Rectangle 18">
            <a:extLst>
              <a:ext uri="{FF2B5EF4-FFF2-40B4-BE49-F238E27FC236}">
                <a16:creationId xmlns:a16="http://schemas.microsoft.com/office/drawing/2014/main" id="{8EDD841F-E17D-4B1B-96D0-2964F6E4F4A5}"/>
              </a:ext>
            </a:extLst>
          </p:cNvPr>
          <p:cNvSpPr/>
          <p:nvPr/>
        </p:nvSpPr>
        <p:spPr>
          <a:xfrm>
            <a:off x="7380708" y="2397758"/>
            <a:ext cx="4006225" cy="369332"/>
          </a:xfrm>
          <a:prstGeom prst="rect">
            <a:avLst/>
          </a:prstGeom>
        </p:spPr>
        <p:txBody>
          <a:bodyPr wrap="none">
            <a:spAutoFit/>
          </a:bodyPr>
          <a:lstStyle/>
          <a:p>
            <a:r>
              <a:rPr lang="en-GB" dirty="0"/>
              <a:t>Brand safe content &amp; pre-cleared ads</a:t>
            </a:r>
          </a:p>
        </p:txBody>
      </p:sp>
      <p:pic>
        <p:nvPicPr>
          <p:cNvPr id="6" name="Graphic 5" descr="Wreath">
            <a:extLst>
              <a:ext uri="{FF2B5EF4-FFF2-40B4-BE49-F238E27FC236}">
                <a16:creationId xmlns:a16="http://schemas.microsoft.com/office/drawing/2014/main" id="{77CCDAD1-4B6B-4FF9-90B9-A662D019AC0A}"/>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316982" y="4484185"/>
            <a:ext cx="825472" cy="825472"/>
          </a:xfrm>
          <a:prstGeom prst="rect">
            <a:avLst/>
          </a:prstGeom>
        </p:spPr>
      </p:pic>
      <p:sp>
        <p:nvSpPr>
          <p:cNvPr id="20" name="Text Placeholder 10">
            <a:extLst>
              <a:ext uri="{FF2B5EF4-FFF2-40B4-BE49-F238E27FC236}">
                <a16:creationId xmlns:a16="http://schemas.microsoft.com/office/drawing/2014/main" id="{50665DFF-6857-445A-A3A1-959C76F5C9AE}"/>
              </a:ext>
            </a:extLst>
          </p:cNvPr>
          <p:cNvSpPr>
            <a:spLocks noGrp="1"/>
          </p:cNvSpPr>
          <p:nvPr>
            <p:ph type="body" sz="quarter" idx="15"/>
          </p:nvPr>
        </p:nvSpPr>
        <p:spPr>
          <a:xfrm>
            <a:off x="360000" y="5580000"/>
            <a:ext cx="11334817" cy="304800"/>
          </a:xfrm>
        </p:spPr>
        <p:txBody>
          <a:bodyPr/>
          <a:lstStyle/>
          <a:p>
            <a:r>
              <a:rPr lang="en-GB" dirty="0"/>
              <a:t>Source: </a:t>
            </a:r>
            <a:r>
              <a:rPr lang="en-GB" dirty="0" err="1"/>
              <a:t>MoffettNathanson</a:t>
            </a:r>
            <a:endParaRPr lang="en-GB" dirty="0"/>
          </a:p>
        </p:txBody>
      </p:sp>
    </p:spTree>
    <p:extLst>
      <p:ext uri="{BB962C8B-B14F-4D97-AF65-F5344CB8AC3E}">
        <p14:creationId xmlns:p14="http://schemas.microsoft.com/office/powerpoint/2010/main" val="360905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7C6A-D843-4F72-BF48-B3B10F2010F5}"/>
              </a:ext>
            </a:extLst>
          </p:cNvPr>
          <p:cNvSpPr>
            <a:spLocks noGrp="1"/>
          </p:cNvSpPr>
          <p:nvPr>
            <p:ph type="title"/>
          </p:nvPr>
        </p:nvSpPr>
        <p:spPr>
          <a:xfrm>
            <a:off x="371476" y="359944"/>
            <a:ext cx="5376181" cy="1021181"/>
          </a:xfrm>
        </p:spPr>
        <p:txBody>
          <a:bodyPr>
            <a:normAutofit/>
          </a:bodyPr>
          <a:lstStyle/>
          <a:p>
            <a:r>
              <a:rPr lang="en-GB" dirty="0">
                <a:solidFill>
                  <a:schemeClr val="accent6"/>
                </a:solidFill>
              </a:rPr>
              <a:t>Brand of all sizes benefit from TV’s ‘signalling’ power</a:t>
            </a:r>
          </a:p>
        </p:txBody>
      </p:sp>
      <p:sp>
        <p:nvSpPr>
          <p:cNvPr id="3" name="Text Placeholder 2">
            <a:extLst>
              <a:ext uri="{FF2B5EF4-FFF2-40B4-BE49-F238E27FC236}">
                <a16:creationId xmlns:a16="http://schemas.microsoft.com/office/drawing/2014/main" id="{C85150F1-EC0F-49D9-B8B0-0F809EB66AE8}"/>
              </a:ext>
            </a:extLst>
          </p:cNvPr>
          <p:cNvSpPr>
            <a:spLocks noGrp="1"/>
          </p:cNvSpPr>
          <p:nvPr>
            <p:ph type="body" sz="quarter" idx="13"/>
          </p:nvPr>
        </p:nvSpPr>
        <p:spPr>
          <a:xfrm>
            <a:off x="6613304" y="1751749"/>
            <a:ext cx="4589353" cy="3354501"/>
          </a:xfrm>
        </p:spPr>
        <p:txBody>
          <a:bodyPr/>
          <a:lstStyle/>
          <a:p>
            <a:pPr marL="285750" indent="-285750">
              <a:buClr>
                <a:schemeClr val="accent2"/>
              </a:buClr>
              <a:buFont typeface="Arial" panose="020B0604020202020204" pitchFamily="34" charset="0"/>
              <a:buChar char="—"/>
            </a:pPr>
            <a:r>
              <a:rPr lang="en-GB" dirty="0">
                <a:solidFill>
                  <a:schemeClr val="bg2">
                    <a:lumMod val="75000"/>
                  </a:schemeClr>
                </a:solidFill>
              </a:rPr>
              <a:t>TV can work across a </a:t>
            </a:r>
            <a:r>
              <a:rPr lang="en-GB" b="1" dirty="0">
                <a:solidFill>
                  <a:schemeClr val="accent2"/>
                </a:solidFill>
              </a:rPr>
              <a:t>range of budgets</a:t>
            </a:r>
          </a:p>
          <a:p>
            <a:pPr marL="285750" indent="-285750">
              <a:buClr>
                <a:schemeClr val="accent2"/>
              </a:buClr>
              <a:buFont typeface="Arial" panose="020B0604020202020204" pitchFamily="34" charset="0"/>
              <a:buChar char="—"/>
            </a:pPr>
            <a:r>
              <a:rPr lang="en-GB" dirty="0">
                <a:solidFill>
                  <a:schemeClr val="bg2">
                    <a:lumMod val="75000"/>
                  </a:schemeClr>
                </a:solidFill>
              </a:rPr>
              <a:t>Effects of </a:t>
            </a:r>
            <a:r>
              <a:rPr lang="en-GB" b="1" dirty="0">
                <a:solidFill>
                  <a:schemeClr val="accent2"/>
                </a:solidFill>
              </a:rPr>
              <a:t>digital</a:t>
            </a:r>
            <a:r>
              <a:rPr lang="en-GB" dirty="0">
                <a:solidFill>
                  <a:schemeClr val="bg2">
                    <a:lumMod val="75000"/>
                  </a:schemeClr>
                </a:solidFill>
              </a:rPr>
              <a:t> should be </a:t>
            </a:r>
            <a:r>
              <a:rPr lang="en-GB" b="1" dirty="0">
                <a:solidFill>
                  <a:schemeClr val="accent2"/>
                </a:solidFill>
              </a:rPr>
              <a:t>maximised </a:t>
            </a:r>
            <a:r>
              <a:rPr lang="en-GB" dirty="0">
                <a:solidFill>
                  <a:schemeClr val="bg2">
                    <a:lumMod val="75000"/>
                  </a:schemeClr>
                </a:solidFill>
              </a:rPr>
              <a:t>at </a:t>
            </a:r>
            <a:r>
              <a:rPr lang="en-GB" b="1" dirty="0">
                <a:solidFill>
                  <a:schemeClr val="accent2"/>
                </a:solidFill>
              </a:rPr>
              <a:t>low levels of spend</a:t>
            </a:r>
          </a:p>
          <a:p>
            <a:pPr marL="285750" indent="-285750">
              <a:buClr>
                <a:schemeClr val="accent2"/>
              </a:buClr>
              <a:buFont typeface="Arial" panose="020B0604020202020204" pitchFamily="34" charset="0"/>
              <a:buChar char="—"/>
            </a:pPr>
            <a:r>
              <a:rPr lang="en-GB" dirty="0">
                <a:solidFill>
                  <a:schemeClr val="bg2">
                    <a:lumMod val="75000"/>
                  </a:schemeClr>
                </a:solidFill>
              </a:rPr>
              <a:t>Move into other media to </a:t>
            </a:r>
            <a:r>
              <a:rPr lang="en-GB" b="1" dirty="0">
                <a:solidFill>
                  <a:schemeClr val="accent2"/>
                </a:solidFill>
              </a:rPr>
              <a:t>avoid diminishing returns</a:t>
            </a:r>
          </a:p>
        </p:txBody>
      </p:sp>
      <p:pic>
        <p:nvPicPr>
          <p:cNvPr id="7" name="Picture Placeholder 6">
            <a:extLst>
              <a:ext uri="{FF2B5EF4-FFF2-40B4-BE49-F238E27FC236}">
                <a16:creationId xmlns:a16="http://schemas.microsoft.com/office/drawing/2014/main" id="{4A0BDCD5-DD1C-4C5F-B696-6BB6C1F82978}"/>
              </a:ext>
            </a:extLst>
          </p:cNvPr>
          <p:cNvPicPr>
            <a:picLocks noGrp="1" noChangeAspect="1"/>
          </p:cNvPicPr>
          <p:nvPr>
            <p:ph type="pic" sz="quarter" idx="14"/>
          </p:nvPr>
        </p:nvPicPr>
        <p:blipFill rotWithShape="1">
          <a:blip r:embed="rId3" cstate="email">
            <a:extLst>
              <a:ext uri="{28A0092B-C50C-407E-A947-70E740481C1C}">
                <a14:useLocalDpi xmlns:a14="http://schemas.microsoft.com/office/drawing/2010/main"/>
              </a:ext>
            </a:extLst>
          </a:blip>
          <a:srcRect/>
          <a:stretch/>
        </p:blipFill>
        <p:spPr>
          <a:xfrm>
            <a:off x="6008688" y="0"/>
            <a:ext cx="6183312" cy="5948363"/>
          </a:xfrm>
          <a:prstGeom prst="rect">
            <a:avLst/>
          </a:prstGeom>
        </p:spPr>
      </p:pic>
      <p:sp>
        <p:nvSpPr>
          <p:cNvPr id="12" name="Text Placeholder 2">
            <a:extLst>
              <a:ext uri="{FF2B5EF4-FFF2-40B4-BE49-F238E27FC236}">
                <a16:creationId xmlns:a16="http://schemas.microsoft.com/office/drawing/2014/main" id="{52AAE4CF-FFB6-418D-878B-03ADDB19F628}"/>
              </a:ext>
            </a:extLst>
          </p:cNvPr>
          <p:cNvSpPr txBox="1">
            <a:spLocks/>
          </p:cNvSpPr>
          <p:nvPr/>
        </p:nvSpPr>
        <p:spPr>
          <a:xfrm>
            <a:off x="429992" y="1964913"/>
            <a:ext cx="4589353" cy="335450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1" i="0" u="none" strike="noStrike" kern="1200" cap="none" spc="0" normalizeH="0" baseline="0" noProof="0" dirty="0">
                <a:ln>
                  <a:noFill/>
                </a:ln>
                <a:solidFill>
                  <a:srgbClr val="372D87"/>
                </a:solidFill>
                <a:effectLst/>
                <a:uLnTx/>
                <a:uFillTx/>
                <a:latin typeface="Arial"/>
                <a:ea typeface="+mn-ea"/>
                <a:cs typeface="+mn-cs"/>
              </a:rPr>
              <a:t>Advertising is as important </a:t>
            </a:r>
            <a:r>
              <a:rPr kumimoji="0" lang="en-GB" sz="1600" b="0" i="0" u="none" strike="noStrike" kern="1200" cap="none" spc="0" normalizeH="0" baseline="0" noProof="0" dirty="0">
                <a:ln>
                  <a:noFill/>
                </a:ln>
                <a:solidFill>
                  <a:srgbClr val="808080"/>
                </a:solidFill>
                <a:effectLst/>
                <a:uLnTx/>
                <a:uFillTx/>
                <a:latin typeface="Arial"/>
                <a:ea typeface="+mn-ea"/>
                <a:cs typeface="+mn-cs"/>
              </a:rPr>
              <a:t>as the message itself at driving important signals</a:t>
            </a:r>
          </a:p>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808080"/>
                </a:solidFill>
                <a:effectLst/>
                <a:uLnTx/>
                <a:uFillTx/>
                <a:latin typeface="Arial"/>
                <a:ea typeface="+mn-ea"/>
                <a:cs typeface="+mn-cs"/>
              </a:rPr>
              <a:t>TV conveys,</a:t>
            </a:r>
            <a:r>
              <a:rPr kumimoji="0" lang="en-GB" sz="1600" b="1" i="0" u="none" strike="noStrike" kern="1200" cap="none" spc="0" normalizeH="0" baseline="0" noProof="0" dirty="0">
                <a:ln>
                  <a:noFill/>
                </a:ln>
                <a:solidFill>
                  <a:srgbClr val="372D87"/>
                </a:solidFill>
                <a:effectLst/>
                <a:uLnTx/>
                <a:uFillTx/>
                <a:latin typeface="Arial"/>
                <a:ea typeface="+mn-ea"/>
                <a:cs typeface="+mn-cs"/>
              </a:rPr>
              <a:t>‘fitness</a:t>
            </a:r>
            <a:r>
              <a:rPr kumimoji="0" lang="en-GB" sz="1600" b="0" i="0" u="none" strike="noStrike" kern="1200" cap="none" spc="0" normalizeH="0" baseline="0" noProof="0" dirty="0">
                <a:ln>
                  <a:noFill/>
                </a:ln>
                <a:solidFill>
                  <a:srgbClr val="372D87"/>
                </a:solidFill>
                <a:effectLst/>
                <a:uLnTx/>
                <a:uFillTx/>
                <a:latin typeface="Arial"/>
                <a:ea typeface="+mn-ea"/>
                <a:cs typeface="+mn-cs"/>
              </a:rPr>
              <a:t>’</a:t>
            </a:r>
            <a:r>
              <a:rPr kumimoji="0" lang="en-GB" sz="1600" b="1" i="0" u="none" strike="noStrike" kern="1200" cap="none" spc="0" normalizeH="0" baseline="0" noProof="0" dirty="0">
                <a:ln>
                  <a:noFill/>
                </a:ln>
                <a:solidFill>
                  <a:srgbClr val="808080"/>
                </a:solidFill>
                <a:effectLst/>
                <a:uLnTx/>
                <a:uFillTx/>
                <a:latin typeface="Arial"/>
                <a:ea typeface="+mn-ea"/>
                <a:cs typeface="+mn-cs"/>
              </a:rPr>
              <a:t> </a:t>
            </a:r>
            <a:r>
              <a:rPr kumimoji="0" lang="en-GB" sz="1600" b="0" i="0" u="none" strike="noStrike" kern="1200" cap="none" spc="0" normalizeH="0" baseline="0" noProof="0" dirty="0">
                <a:ln>
                  <a:noFill/>
                </a:ln>
                <a:solidFill>
                  <a:srgbClr val="808080"/>
                </a:solidFill>
                <a:effectLst/>
                <a:uLnTx/>
                <a:uFillTx/>
                <a:latin typeface="Arial"/>
                <a:ea typeface="+mn-ea"/>
                <a:cs typeface="+mn-cs"/>
              </a:rPr>
              <a:t>and </a:t>
            </a:r>
            <a:r>
              <a:rPr kumimoji="0" lang="en-GB" sz="1600" b="1" i="0" u="none" strike="noStrike" kern="1200" cap="none" spc="0" normalizeH="0" baseline="0" noProof="0" dirty="0">
                <a:ln>
                  <a:noFill/>
                </a:ln>
                <a:solidFill>
                  <a:srgbClr val="372D87"/>
                </a:solidFill>
                <a:effectLst/>
                <a:uLnTx/>
                <a:uFillTx/>
                <a:latin typeface="Arial"/>
                <a:ea typeface="+mn-ea"/>
                <a:cs typeface="+mn-cs"/>
              </a:rPr>
              <a:t>‘social’ </a:t>
            </a:r>
            <a:r>
              <a:rPr kumimoji="0" lang="en-GB" sz="1600" b="0" i="0" u="none" strike="noStrike" kern="1200" cap="none" spc="0" normalizeH="0" baseline="0" noProof="0" dirty="0">
                <a:ln>
                  <a:noFill/>
                </a:ln>
                <a:solidFill>
                  <a:srgbClr val="808080"/>
                </a:solidFill>
                <a:effectLst/>
                <a:uLnTx/>
                <a:uFillTx/>
                <a:latin typeface="Arial"/>
                <a:ea typeface="+mn-ea"/>
                <a:cs typeface="+mn-cs"/>
              </a:rPr>
              <a:t>signals</a:t>
            </a:r>
          </a:p>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808080"/>
                </a:solidFill>
                <a:effectLst/>
                <a:uLnTx/>
                <a:uFillTx/>
                <a:latin typeface="Arial"/>
                <a:ea typeface="+mn-ea"/>
                <a:cs typeface="+mn-cs"/>
              </a:rPr>
              <a:t>Shows</a:t>
            </a:r>
            <a:r>
              <a:rPr kumimoji="0" lang="en-GB" sz="1600" b="0" i="0" u="none" strike="noStrike" kern="1200" cap="none" spc="0" normalizeH="0" baseline="0" noProof="0" dirty="0">
                <a:ln>
                  <a:noFill/>
                </a:ln>
                <a:solidFill>
                  <a:srgbClr val="372D87"/>
                </a:solidFill>
                <a:effectLst/>
                <a:uLnTx/>
                <a:uFillTx/>
                <a:latin typeface="Arial"/>
                <a:ea typeface="+mn-ea"/>
                <a:cs typeface="+mn-cs"/>
              </a:rPr>
              <a:t> </a:t>
            </a:r>
            <a:r>
              <a:rPr kumimoji="0" lang="en-GB" sz="1600" b="1" i="0" u="none" strike="noStrike" kern="1200" cap="none" spc="0" normalizeH="0" baseline="0" noProof="0" dirty="0">
                <a:ln>
                  <a:noFill/>
                </a:ln>
                <a:solidFill>
                  <a:srgbClr val="372D87"/>
                </a:solidFill>
                <a:effectLst/>
                <a:uLnTx/>
                <a:uFillTx/>
                <a:latin typeface="Arial"/>
                <a:ea typeface="+mn-ea"/>
                <a:cs typeface="+mn-cs"/>
              </a:rPr>
              <a:t>confidence</a:t>
            </a:r>
            <a:r>
              <a:rPr kumimoji="0" lang="en-GB" sz="1600" b="0" i="0" u="none" strike="noStrike" kern="1200" cap="none" spc="0" normalizeH="0" baseline="0" noProof="0" dirty="0">
                <a:ln>
                  <a:noFill/>
                </a:ln>
                <a:solidFill>
                  <a:srgbClr val="372D87"/>
                </a:solidFill>
                <a:effectLst/>
                <a:uLnTx/>
                <a:uFillTx/>
                <a:latin typeface="Arial"/>
                <a:ea typeface="+mn-ea"/>
                <a:cs typeface="+mn-cs"/>
              </a:rPr>
              <a:t> </a:t>
            </a:r>
            <a:r>
              <a:rPr kumimoji="0" lang="en-GB" sz="1600" b="0" i="0" u="none" strike="noStrike" kern="1200" cap="none" spc="0" normalizeH="0" baseline="0" noProof="0" dirty="0">
                <a:ln>
                  <a:noFill/>
                </a:ln>
                <a:solidFill>
                  <a:srgbClr val="808080"/>
                </a:solidFill>
                <a:effectLst/>
                <a:uLnTx/>
                <a:uFillTx/>
                <a:latin typeface="Arial"/>
                <a:ea typeface="+mn-ea"/>
                <a:cs typeface="+mn-cs"/>
              </a:rPr>
              <a:t>in brand &amp; product</a:t>
            </a:r>
          </a:p>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lang="en-GB" dirty="0">
                <a:solidFill>
                  <a:srgbClr val="808080"/>
                </a:solidFill>
                <a:latin typeface="Arial"/>
              </a:rPr>
              <a:t>As seen on TV suggest implies stature and trust</a:t>
            </a:r>
            <a:endParaRPr kumimoji="0" lang="en-GB" sz="1600" b="0" i="0" u="none" strike="noStrike" kern="1200" cap="none" spc="0" normalizeH="0" baseline="0" noProof="0" dirty="0">
              <a:ln>
                <a:noFill/>
              </a:ln>
              <a:solidFill>
                <a:srgbClr val="808080"/>
              </a:solidFill>
              <a:effectLst/>
              <a:uLnTx/>
              <a:uFillTx/>
              <a:latin typeface="Arial"/>
              <a:ea typeface="+mn-ea"/>
              <a:cs typeface="+mn-cs"/>
            </a:endParaRPr>
          </a:p>
          <a:p>
            <a:pPr marL="285750" marR="0" lvl="0" indent="-285750" algn="l" defTabSz="914400" rtl="0" eaLnBrk="1" fontAlgn="auto" latinLnBrk="0" hangingPunct="1">
              <a:lnSpc>
                <a:spcPct val="100000"/>
              </a:lnSpc>
              <a:spcBef>
                <a:spcPts val="1000"/>
              </a:spcBef>
              <a:spcAft>
                <a:spcPts val="0"/>
              </a:spcAft>
              <a:buClr>
                <a:srgbClr val="EB7305"/>
              </a:buClr>
              <a:buSzTx/>
              <a:buFont typeface="Arial" panose="020B0604020202020204" pitchFamily="34" charset="0"/>
              <a:buChar char="—"/>
              <a:tabLst/>
              <a:defRPr/>
            </a:pPr>
            <a:endParaRPr kumimoji="0" lang="en-GB" sz="1600" b="1" i="0" u="none" strike="noStrike" kern="1200" cap="none" spc="0" normalizeH="0" baseline="0" noProof="0" dirty="0">
              <a:ln>
                <a:noFill/>
              </a:ln>
              <a:solidFill>
                <a:srgbClr val="EB7305"/>
              </a:solidFill>
              <a:effectLst/>
              <a:uLnTx/>
              <a:uFillTx/>
              <a:latin typeface="Arial"/>
              <a:ea typeface="+mn-ea"/>
              <a:cs typeface="+mn-cs"/>
            </a:endParaRPr>
          </a:p>
        </p:txBody>
      </p:sp>
      <p:pic>
        <p:nvPicPr>
          <p:cNvPr id="2052" name="Picture 4" descr="Image result for as seen on tv">
            <a:extLst>
              <a:ext uri="{FF2B5EF4-FFF2-40B4-BE49-F238E27FC236}">
                <a16:creationId xmlns:a16="http://schemas.microsoft.com/office/drawing/2014/main" id="{58F59BBB-D143-47C2-A939-91369032504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83814" y="4260437"/>
            <a:ext cx="1681707" cy="117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87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AEBE61-21C0-4D2C-B5AA-49299D191115}"/>
              </a:ext>
            </a:extLst>
          </p:cNvPr>
          <p:cNvSpPr>
            <a:spLocks noGrp="1"/>
          </p:cNvSpPr>
          <p:nvPr>
            <p:ph type="title"/>
          </p:nvPr>
        </p:nvSpPr>
        <p:spPr/>
        <p:txBody>
          <a:bodyPr/>
          <a:lstStyle/>
          <a:p>
            <a:r>
              <a:rPr lang="en-GB" dirty="0"/>
              <a:t>TV drives the strongest signals overall</a:t>
            </a:r>
          </a:p>
        </p:txBody>
      </p:sp>
      <p:sp>
        <p:nvSpPr>
          <p:cNvPr id="7" name="Text Placeholder 6">
            <a:extLst>
              <a:ext uri="{FF2B5EF4-FFF2-40B4-BE49-F238E27FC236}">
                <a16:creationId xmlns:a16="http://schemas.microsoft.com/office/drawing/2014/main" id="{CC559683-C8FB-4760-A9FB-76209C45651A}"/>
              </a:ext>
            </a:extLst>
          </p:cNvPr>
          <p:cNvSpPr>
            <a:spLocks noGrp="1"/>
          </p:cNvSpPr>
          <p:nvPr>
            <p:ph type="body" sz="quarter" idx="15"/>
          </p:nvPr>
        </p:nvSpPr>
        <p:spPr/>
        <p:txBody>
          <a:bodyPr/>
          <a:lstStyle/>
          <a:p>
            <a:r>
              <a:rPr lang="en-GB" dirty="0"/>
              <a:t>Source: Signalling Success, 2020, house51/Thinkbox. Base: all adults (3,654)</a:t>
            </a:r>
          </a:p>
        </p:txBody>
      </p:sp>
      <p:graphicFrame>
        <p:nvGraphicFramePr>
          <p:cNvPr id="5" name="Table 4">
            <a:extLst>
              <a:ext uri="{FF2B5EF4-FFF2-40B4-BE49-F238E27FC236}">
                <a16:creationId xmlns:a16="http://schemas.microsoft.com/office/drawing/2014/main" id="{7DAA2C1B-8FFC-4789-A5AC-87E7B828F25E}"/>
              </a:ext>
            </a:extLst>
          </p:cNvPr>
          <p:cNvGraphicFramePr>
            <a:graphicFrameLocks noGrp="1"/>
          </p:cNvGraphicFramePr>
          <p:nvPr/>
        </p:nvGraphicFramePr>
        <p:xfrm>
          <a:off x="698498" y="1847393"/>
          <a:ext cx="10693403" cy="2817495"/>
        </p:xfrm>
        <a:graphic>
          <a:graphicData uri="http://schemas.openxmlformats.org/drawingml/2006/table">
            <a:tbl>
              <a:tblPr/>
              <a:tblGrid>
                <a:gridCol w="2071846">
                  <a:extLst>
                    <a:ext uri="{9D8B030D-6E8A-4147-A177-3AD203B41FA5}">
                      <a16:colId xmlns:a16="http://schemas.microsoft.com/office/drawing/2014/main" val="1327992228"/>
                    </a:ext>
                  </a:extLst>
                </a:gridCol>
                <a:gridCol w="1231651">
                  <a:extLst>
                    <a:ext uri="{9D8B030D-6E8A-4147-A177-3AD203B41FA5}">
                      <a16:colId xmlns:a16="http://schemas.microsoft.com/office/drawing/2014/main" val="1786410514"/>
                    </a:ext>
                  </a:extLst>
                </a:gridCol>
                <a:gridCol w="1231651">
                  <a:extLst>
                    <a:ext uri="{9D8B030D-6E8A-4147-A177-3AD203B41FA5}">
                      <a16:colId xmlns:a16="http://schemas.microsoft.com/office/drawing/2014/main" val="2651372250"/>
                    </a:ext>
                  </a:extLst>
                </a:gridCol>
                <a:gridCol w="1231651">
                  <a:extLst>
                    <a:ext uri="{9D8B030D-6E8A-4147-A177-3AD203B41FA5}">
                      <a16:colId xmlns:a16="http://schemas.microsoft.com/office/drawing/2014/main" val="2938370260"/>
                    </a:ext>
                  </a:extLst>
                </a:gridCol>
                <a:gridCol w="1231651">
                  <a:extLst>
                    <a:ext uri="{9D8B030D-6E8A-4147-A177-3AD203B41FA5}">
                      <a16:colId xmlns:a16="http://schemas.microsoft.com/office/drawing/2014/main" val="4167378277"/>
                    </a:ext>
                  </a:extLst>
                </a:gridCol>
                <a:gridCol w="1231651">
                  <a:extLst>
                    <a:ext uri="{9D8B030D-6E8A-4147-A177-3AD203B41FA5}">
                      <a16:colId xmlns:a16="http://schemas.microsoft.com/office/drawing/2014/main" val="2340168452"/>
                    </a:ext>
                  </a:extLst>
                </a:gridCol>
                <a:gridCol w="1231651">
                  <a:extLst>
                    <a:ext uri="{9D8B030D-6E8A-4147-A177-3AD203B41FA5}">
                      <a16:colId xmlns:a16="http://schemas.microsoft.com/office/drawing/2014/main" val="2291056710"/>
                    </a:ext>
                  </a:extLst>
                </a:gridCol>
                <a:gridCol w="1231651">
                  <a:extLst>
                    <a:ext uri="{9D8B030D-6E8A-4147-A177-3AD203B41FA5}">
                      <a16:colId xmlns:a16="http://schemas.microsoft.com/office/drawing/2014/main" val="4177497543"/>
                    </a:ext>
                  </a:extLst>
                </a:gridCol>
              </a:tblGrid>
              <a:tr h="285750">
                <a:tc gridSpan="8">
                  <a:txBody>
                    <a:bodyPr/>
                    <a:lstStyle/>
                    <a:p>
                      <a:pPr algn="ctr" fontAlgn="ctr"/>
                      <a:r>
                        <a:rPr lang="en-GB" sz="1600" b="1" i="0" u="none" strike="noStrike" dirty="0">
                          <a:solidFill>
                            <a:srgbClr val="FFFFFF"/>
                          </a:solidFill>
                          <a:effectLst/>
                          <a:latin typeface="Arial" panose="020B0604020202020204" pitchFamily="34" charset="0"/>
                        </a:rPr>
                        <a:t>Ad signalling power by media channel (% positively scoring / agreeing to statement) - Adults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240259344"/>
                  </a:ext>
                </a:extLst>
              </a:tr>
              <a:tr h="190500">
                <a:tc>
                  <a:txBody>
                    <a:bodyPr/>
                    <a:lstStyle/>
                    <a:p>
                      <a:pPr algn="ctr" fontAlgn="b"/>
                      <a:r>
                        <a:rPr lang="en-GB" sz="1100" b="1" i="0" u="none" strike="noStrike">
                          <a:solidFill>
                            <a:srgbClr val="000000"/>
                          </a:solidFill>
                          <a:effectLst/>
                          <a:latin typeface="Arial" panose="020B0604020202020204" pitchFamily="34" charset="0"/>
                        </a:rPr>
                        <a:t>Signal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TV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Newspapers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Magazines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Radio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Social Media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b"/>
                      <a:r>
                        <a:rPr lang="en-GB" sz="1100" b="1" i="0" u="none" strike="noStrike">
                          <a:solidFill>
                            <a:srgbClr val="000000"/>
                          </a:solidFill>
                          <a:effectLst/>
                          <a:latin typeface="Arial" panose="020B0604020202020204" pitchFamily="34" charset="0"/>
                        </a:rPr>
                        <a:t>Video sharing</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340744823"/>
                  </a:ext>
                </a:extLst>
              </a:tr>
              <a:tr h="190500">
                <a:tc>
                  <a:txBody>
                    <a:bodyPr/>
                    <a:lstStyle/>
                    <a:p>
                      <a:pPr algn="l" fontAlgn="b"/>
                      <a:r>
                        <a:rPr lang="en-GB" sz="1100" b="0" i="0" u="none" strike="noStrike">
                          <a:solidFill>
                            <a:srgbClr val="000000"/>
                          </a:solidFill>
                          <a:effectLst/>
                          <a:latin typeface="Arial" panose="020B0604020202020204" pitchFamily="34" charset="0"/>
                        </a:rPr>
                        <a:t>Quality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GB" sz="12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ED980"/>
                    </a:solidFill>
                  </a:tcPr>
                </a:tc>
                <a:tc>
                  <a:txBody>
                    <a:bodyPr/>
                    <a:lstStyle/>
                    <a:p>
                      <a:pPr algn="ctr" fontAlgn="ctr"/>
                      <a:r>
                        <a:rPr lang="en-GB" sz="1200" b="0" i="0" u="none" strike="noStrike">
                          <a:solidFill>
                            <a:srgbClr val="000000"/>
                          </a:solidFill>
                          <a:effectLst/>
                          <a:latin typeface="Arial" panose="020B060402020202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5DB81"/>
                    </a:solidFill>
                  </a:tcPr>
                </a:tc>
                <a:tc>
                  <a:txBody>
                    <a:bodyPr/>
                    <a:lstStyle/>
                    <a:p>
                      <a:pPr algn="ctr" fontAlgn="ctr"/>
                      <a:r>
                        <a:rPr lang="en-GB" sz="1200" b="0" i="0" u="none" strike="noStrike">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EDD82"/>
                    </a:solidFill>
                  </a:tcPr>
                </a:tc>
                <a:tc>
                  <a:txBody>
                    <a:bodyPr/>
                    <a:lstStyle/>
                    <a:p>
                      <a:pPr algn="ctr" fontAlgn="ctr"/>
                      <a:r>
                        <a:rPr lang="en-GB" sz="1200" b="0" i="0" u="none" strike="noStrike">
                          <a:solidFill>
                            <a:srgbClr val="000000"/>
                          </a:solidFill>
                          <a:effectLst/>
                          <a:latin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8696B"/>
                    </a:solidFill>
                  </a:tcPr>
                </a:tc>
                <a:tc>
                  <a:txBody>
                    <a:bodyPr/>
                    <a:lstStyle/>
                    <a:p>
                      <a:pPr algn="ctr" fontAlgn="ctr"/>
                      <a:r>
                        <a:rPr lang="en-GB" sz="1200" b="0" i="0" u="none" strike="noStrike">
                          <a:solidFill>
                            <a:srgbClr val="000000"/>
                          </a:solidFill>
                          <a:effectLst/>
                          <a:latin typeface="Arial" panose="020B0604020202020204" pitchFamily="34" charset="0"/>
                        </a:rPr>
                        <a:t>22%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9806F"/>
                    </a:solidFill>
                  </a:tcPr>
                </a:tc>
                <a:extLst>
                  <a:ext uri="{0D108BD9-81ED-4DB2-BD59-A6C34878D82A}">
                    <a16:rowId xmlns:a16="http://schemas.microsoft.com/office/drawing/2014/main" val="110123483"/>
                  </a:ext>
                </a:extLst>
              </a:tr>
              <a:tr h="190500">
                <a:tc>
                  <a:txBody>
                    <a:bodyPr/>
                    <a:lstStyle/>
                    <a:p>
                      <a:pPr algn="l" fontAlgn="b"/>
                      <a:r>
                        <a:rPr lang="en-GB" sz="1100" b="0" i="0" u="none" strike="noStrike">
                          <a:solidFill>
                            <a:srgbClr val="000000"/>
                          </a:solidFill>
                          <a:effectLst/>
                          <a:latin typeface="Arial" panose="020B0604020202020204" pitchFamily="34" charset="0"/>
                        </a:rPr>
                        <a:t>Financial strength</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1200" b="0" i="0" u="none" strike="noStrike">
                          <a:solidFill>
                            <a:srgbClr val="000000"/>
                          </a:solidFill>
                          <a:effectLst/>
                          <a:latin typeface="Arial" panose="020B060402020202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E382"/>
                    </a:solidFill>
                  </a:tcPr>
                </a:tc>
                <a:tc>
                  <a:txBody>
                    <a:bodyPr/>
                    <a:lstStyle/>
                    <a:p>
                      <a:pPr algn="ctr" fontAlgn="ctr"/>
                      <a:r>
                        <a:rPr lang="en-GB" sz="1200" b="0" i="0" u="none" strike="noStrike">
                          <a:solidFill>
                            <a:srgbClr val="00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DEB84"/>
                    </a:solidFill>
                  </a:tcPr>
                </a:tc>
                <a:tc>
                  <a:txBody>
                    <a:bodyPr/>
                    <a:lstStyle/>
                    <a:p>
                      <a:pPr algn="ctr" fontAlgn="ctr"/>
                      <a:r>
                        <a:rPr lang="en-GB" sz="12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B84"/>
                    </a:solidFill>
                  </a:tcPr>
                </a:tc>
                <a:tc>
                  <a:txBody>
                    <a:bodyPr/>
                    <a:lstStyle/>
                    <a:p>
                      <a:pPr algn="ctr" fontAlgn="ctr"/>
                      <a:r>
                        <a:rPr lang="en-GB" sz="1200" b="0" i="0" u="none" strike="noStrike">
                          <a:solidFill>
                            <a:srgbClr val="000000"/>
                          </a:solidFill>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726C"/>
                    </a:solidFill>
                  </a:tcPr>
                </a:tc>
                <a:tc>
                  <a:txBody>
                    <a:bodyPr/>
                    <a:lstStyle/>
                    <a:p>
                      <a:pPr algn="ctr" fontAlgn="ctr"/>
                      <a:r>
                        <a:rPr lang="en-GB" sz="1200" b="0" i="0" u="none" strike="noStrike">
                          <a:solidFill>
                            <a:srgbClr val="000000"/>
                          </a:solidFill>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696B"/>
                    </a:solidFill>
                  </a:tcPr>
                </a:tc>
                <a:extLst>
                  <a:ext uri="{0D108BD9-81ED-4DB2-BD59-A6C34878D82A}">
                    <a16:rowId xmlns:a16="http://schemas.microsoft.com/office/drawing/2014/main" val="3878277958"/>
                  </a:ext>
                </a:extLst>
              </a:tr>
              <a:tr h="190500">
                <a:tc>
                  <a:txBody>
                    <a:bodyPr/>
                    <a:lstStyle/>
                    <a:p>
                      <a:pPr algn="l" fontAlgn="b"/>
                      <a:r>
                        <a:rPr lang="en-GB" sz="1100" b="0" i="0" u="none" strike="noStrike">
                          <a:solidFill>
                            <a:srgbClr val="000000"/>
                          </a:solidFill>
                          <a:effectLst/>
                          <a:latin typeface="Arial" panose="020B0604020202020204" pitchFamily="34" charset="0"/>
                        </a:rPr>
                        <a:t>Confidence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0E283"/>
                    </a:solidFill>
                  </a:tcPr>
                </a:tc>
                <a:tc>
                  <a:txBody>
                    <a:bodyPr/>
                    <a:lstStyle/>
                    <a:p>
                      <a:pPr algn="ctr" fontAlgn="ctr"/>
                      <a:r>
                        <a:rPr lang="en-GB" sz="1200" b="0" i="0" u="none" strike="noStrike">
                          <a:solidFill>
                            <a:srgbClr val="000000"/>
                          </a:solidFill>
                          <a:effectLst/>
                          <a:latin typeface="Arial" panose="020B060402020202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BA7A"/>
                    </a:solidFill>
                  </a:tcPr>
                </a:tc>
                <a:tc>
                  <a:txBody>
                    <a:bodyPr/>
                    <a:lstStyle/>
                    <a:p>
                      <a:pPr algn="ctr" fontAlgn="ctr"/>
                      <a:r>
                        <a:rPr lang="en-GB" sz="1200" b="0" i="0" u="none" strike="noStrike">
                          <a:solidFill>
                            <a:srgbClr val="000000"/>
                          </a:solidFill>
                          <a:effectLst/>
                          <a:latin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BE583"/>
                    </a:solidFill>
                  </a:tcPr>
                </a:tc>
                <a:tc>
                  <a:txBody>
                    <a:bodyPr/>
                    <a:lstStyle/>
                    <a:p>
                      <a:pPr algn="ctr" fontAlgn="ctr"/>
                      <a:r>
                        <a:rPr lang="en-GB" sz="1200" b="0" i="0" u="none" strike="noStrike">
                          <a:solidFill>
                            <a:srgbClr val="00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200" b="0" i="0" u="none" strike="noStrike">
                          <a:solidFill>
                            <a:srgbClr val="000000"/>
                          </a:solidFill>
                          <a:effectLst/>
                          <a:latin typeface="Arial" panose="020B0604020202020204" pitchFamily="34" charset="0"/>
                        </a:rPr>
                        <a:t>42%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8E72"/>
                    </a:solidFill>
                  </a:tcPr>
                </a:tc>
                <a:extLst>
                  <a:ext uri="{0D108BD9-81ED-4DB2-BD59-A6C34878D82A}">
                    <a16:rowId xmlns:a16="http://schemas.microsoft.com/office/drawing/2014/main" val="2459382665"/>
                  </a:ext>
                </a:extLst>
              </a:tr>
              <a:tr h="200025">
                <a:tc>
                  <a:txBody>
                    <a:bodyPr/>
                    <a:lstStyle/>
                    <a:p>
                      <a:pPr algn="l" fontAlgn="b"/>
                      <a:r>
                        <a:rPr lang="en-GB" sz="1100" b="1" i="0" u="none" strike="noStrike">
                          <a:solidFill>
                            <a:srgbClr val="000000"/>
                          </a:solidFill>
                          <a:effectLst/>
                          <a:latin typeface="Arial" panose="020B0604020202020204" pitchFamily="34" charset="0"/>
                        </a:rPr>
                        <a:t>'Fitness' signal average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tc>
                  <a:txBody>
                    <a:bodyPr/>
                    <a:lstStyle/>
                    <a:p>
                      <a:pPr algn="ctr" fontAlgn="ctr"/>
                      <a:r>
                        <a:rPr lang="en-GB" sz="1200" b="1" i="0" u="none" strike="noStrike">
                          <a:solidFill>
                            <a:srgbClr val="00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E984"/>
                    </a:solidFill>
                  </a:tcPr>
                </a:tc>
                <a:tc>
                  <a:txBody>
                    <a:bodyPr/>
                    <a:lstStyle/>
                    <a:p>
                      <a:pPr algn="ctr" fontAlgn="ctr"/>
                      <a:r>
                        <a:rPr lang="en-GB" sz="1200" b="1" i="0" u="none" strike="noStrike">
                          <a:solidFill>
                            <a:srgbClr val="000000"/>
                          </a:solidFill>
                          <a:effectLs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1" i="0" u="none" strike="noStrike">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784"/>
                    </a:solidFill>
                  </a:tcPr>
                </a:tc>
                <a:tc>
                  <a:txBody>
                    <a:bodyPr/>
                    <a:lstStyle/>
                    <a:p>
                      <a:pPr algn="ctr" fontAlgn="ctr"/>
                      <a:r>
                        <a:rPr lang="en-GB" sz="1200" b="1" i="0" u="none" strike="noStrike">
                          <a:solidFill>
                            <a:srgbClr val="000000"/>
                          </a:solidFill>
                          <a:effectLst/>
                          <a:latin typeface="Arial" panose="020B060402020202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200" b="1" i="0" u="none" strike="noStrike">
                          <a:solidFill>
                            <a:srgbClr val="000000"/>
                          </a:solidFill>
                          <a:effectLs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86D"/>
                    </a:solidFill>
                  </a:tcPr>
                </a:tc>
                <a:extLst>
                  <a:ext uri="{0D108BD9-81ED-4DB2-BD59-A6C34878D82A}">
                    <a16:rowId xmlns:a16="http://schemas.microsoft.com/office/drawing/2014/main" val="1351920871"/>
                  </a:ext>
                </a:extLst>
              </a:tr>
              <a:tr h="0">
                <a:tc>
                  <a:txBody>
                    <a:bodyPr/>
                    <a:lstStyle/>
                    <a:p>
                      <a:pPr algn="l" fontAlgn="b"/>
                      <a:r>
                        <a:rPr lang="en-GB" sz="1100" b="0" i="0" u="none" strike="noStrike">
                          <a:solidFill>
                            <a:srgbClr val="000000"/>
                          </a:solidFill>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GB" sz="1200" b="0" i="0" u="none" strike="noStrike">
                        <a:solidFill>
                          <a:srgbClr val="000000"/>
                        </a:solidFill>
                        <a:effectLst/>
                        <a:latin typeface="Arial" panose="020B060402020202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0"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0"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0"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0"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0"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0" i="0" u="none" strike="noStrike">
                          <a:solidFill>
                            <a:srgbClr val="000000"/>
                          </a:solidFill>
                          <a:effectLst/>
                          <a:latin typeface="Arial" panose="020B0604020202020204" pitchFamily="34" charset="0"/>
                        </a:rPr>
                        <a:t> </a:t>
                      </a:r>
                    </a:p>
                  </a:txBody>
                  <a:tcPr marL="9525" marR="9525"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8102030"/>
                  </a:ext>
                </a:extLst>
              </a:tr>
              <a:tr h="190500">
                <a:tc>
                  <a:txBody>
                    <a:bodyPr/>
                    <a:lstStyle/>
                    <a:p>
                      <a:pPr algn="l" fontAlgn="b"/>
                      <a:r>
                        <a:rPr lang="en-GB" sz="1100" b="0" i="0" u="none" strike="noStrike">
                          <a:solidFill>
                            <a:srgbClr val="000000"/>
                          </a:solidFill>
                          <a:effectLst/>
                          <a:latin typeface="Arial" panose="020B0604020202020204" pitchFamily="34" charset="0"/>
                        </a:rPr>
                        <a:t>Well known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GB" sz="1200" b="0" i="0" u="none" strike="noStrike">
                          <a:solidFill>
                            <a:srgbClr val="000000"/>
                          </a:solidFill>
                          <a:effectLst/>
                          <a:latin typeface="Arial" panose="020B060402020202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6E984"/>
                    </a:solidFill>
                  </a:tcPr>
                </a:tc>
                <a:tc>
                  <a:txBody>
                    <a:bodyPr/>
                    <a:lstStyle/>
                    <a:p>
                      <a:pPr algn="ctr" fontAlgn="ctr"/>
                      <a:r>
                        <a:rPr lang="en-GB" sz="1200" b="0" i="0" u="none" strike="noStrike">
                          <a:solidFill>
                            <a:srgbClr val="000000"/>
                          </a:solidFill>
                          <a:effectLst/>
                          <a:latin typeface="Arial" panose="020B060402020202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EEA83"/>
                    </a:solidFill>
                  </a:tcPr>
                </a:tc>
                <a:tc>
                  <a:txBody>
                    <a:bodyPr/>
                    <a:lstStyle/>
                    <a:p>
                      <a:pPr algn="ctr" fontAlgn="ctr"/>
                      <a:r>
                        <a:rPr lang="en-GB" sz="1200" b="0" i="0" u="none" strike="noStrike">
                          <a:solidFill>
                            <a:srgbClr val="000000"/>
                          </a:solidFill>
                          <a:effectLst/>
                          <a:latin typeface="Arial" panose="020B060402020202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DD881"/>
                    </a:solidFill>
                  </a:tcPr>
                </a:tc>
                <a:tc>
                  <a:txBody>
                    <a:bodyPr/>
                    <a:lstStyle/>
                    <a:p>
                      <a:pPr algn="ctr" fontAlgn="ctr"/>
                      <a:r>
                        <a:rPr lang="en-GB" sz="1200" b="0" i="0" u="none" strike="noStrike">
                          <a:solidFill>
                            <a:srgbClr val="00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A9172"/>
                    </a:solidFill>
                  </a:tcPr>
                </a:tc>
                <a:tc>
                  <a:txBody>
                    <a:bodyPr/>
                    <a:lstStyle/>
                    <a:p>
                      <a:pPr algn="ctr" fontAlgn="ctr"/>
                      <a:r>
                        <a:rPr lang="en-GB" sz="1200" b="0" i="0" u="none" strike="noStrike">
                          <a:solidFill>
                            <a:srgbClr val="000000"/>
                          </a:solidFill>
                          <a:effectLs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8696B"/>
                    </a:solidFill>
                  </a:tcPr>
                </a:tc>
                <a:extLst>
                  <a:ext uri="{0D108BD9-81ED-4DB2-BD59-A6C34878D82A}">
                    <a16:rowId xmlns:a16="http://schemas.microsoft.com/office/drawing/2014/main" val="3128693403"/>
                  </a:ext>
                </a:extLst>
              </a:tr>
              <a:tr h="190500">
                <a:tc>
                  <a:txBody>
                    <a:bodyPr/>
                    <a:lstStyle/>
                    <a:p>
                      <a:pPr algn="l" fontAlgn="b"/>
                      <a:r>
                        <a:rPr lang="en-GB" sz="1100" b="0" i="0" u="none" strike="noStrike">
                          <a:solidFill>
                            <a:srgbClr val="000000"/>
                          </a:solidFill>
                          <a:effectLst/>
                          <a:latin typeface="Arial" panose="020B0604020202020204" pitchFamily="34" charset="0"/>
                        </a:rPr>
                        <a:t>Popularity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1200" b="0" i="0" u="none" strike="noStrike">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ED980"/>
                    </a:solidFill>
                  </a:tcPr>
                </a:tc>
                <a:tc>
                  <a:txBody>
                    <a:bodyPr/>
                    <a:lstStyle/>
                    <a:p>
                      <a:pPr algn="ctr" fontAlgn="ctr"/>
                      <a:r>
                        <a:rPr lang="en-GB" sz="1200" b="0" i="0" u="none" strike="noStrike">
                          <a:solidFill>
                            <a:srgbClr val="00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BEA84"/>
                    </a:solidFill>
                  </a:tcPr>
                </a:tc>
                <a:tc>
                  <a:txBody>
                    <a:bodyPr/>
                    <a:lstStyle/>
                    <a:p>
                      <a:pPr algn="ctr" fontAlgn="ctr"/>
                      <a:r>
                        <a:rPr lang="en-GB" sz="1200" b="0" i="0" u="none" strike="noStrike">
                          <a:solidFill>
                            <a:srgbClr val="000000"/>
                          </a:solidFill>
                          <a:effectLs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9E583"/>
                    </a:solidFill>
                  </a:tcPr>
                </a:tc>
                <a:tc>
                  <a:txBody>
                    <a:bodyPr/>
                    <a:lstStyle/>
                    <a:p>
                      <a:pPr algn="ctr" fontAlgn="ctr"/>
                      <a:r>
                        <a:rPr lang="en-GB" sz="1200" b="0" i="0" u="none" strike="noStrike">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696B"/>
                    </a:solidFill>
                  </a:tcPr>
                </a:tc>
                <a:tc>
                  <a:txBody>
                    <a:bodyPr/>
                    <a:lstStyle/>
                    <a:p>
                      <a:pPr algn="ctr" fontAlgn="ctr"/>
                      <a:r>
                        <a:rPr lang="en-GB" sz="1200" b="0" i="0" u="none" strike="noStrike">
                          <a:solidFill>
                            <a:srgbClr val="000000"/>
                          </a:solidFill>
                          <a:effectLst/>
                          <a:latin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A9573"/>
                    </a:solidFill>
                  </a:tcPr>
                </a:tc>
                <a:extLst>
                  <a:ext uri="{0D108BD9-81ED-4DB2-BD59-A6C34878D82A}">
                    <a16:rowId xmlns:a16="http://schemas.microsoft.com/office/drawing/2014/main" val="3932575684"/>
                  </a:ext>
                </a:extLst>
              </a:tr>
              <a:tr h="190500">
                <a:tc>
                  <a:txBody>
                    <a:bodyPr/>
                    <a:lstStyle/>
                    <a:p>
                      <a:pPr algn="l" fontAlgn="b"/>
                      <a:r>
                        <a:rPr lang="en-GB" sz="1100" b="0" i="0" u="none" strike="noStrike">
                          <a:solidFill>
                            <a:srgbClr val="000000"/>
                          </a:solidFill>
                          <a:effectLst/>
                          <a:latin typeface="Arial" panose="020B0604020202020204" pitchFamily="34" charset="0"/>
                        </a:rPr>
                        <a:t>Success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EE983"/>
                    </a:solidFill>
                  </a:tcPr>
                </a:tc>
                <a:tc>
                  <a:txBody>
                    <a:bodyPr/>
                    <a:lstStyle/>
                    <a:p>
                      <a:pPr algn="ctr" fontAlgn="ctr"/>
                      <a:r>
                        <a:rPr lang="en-GB" sz="1200" b="0" i="0" u="none" strike="noStrike">
                          <a:solidFill>
                            <a:srgbClr val="000000"/>
                          </a:solidFill>
                          <a:effectLs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6D27F"/>
                    </a:solidFill>
                  </a:tcPr>
                </a:tc>
                <a:tc>
                  <a:txBody>
                    <a:bodyPr/>
                    <a:lstStyle/>
                    <a:p>
                      <a:pPr algn="ctr" fontAlgn="ctr"/>
                      <a:r>
                        <a:rPr lang="en-GB" sz="1200" b="0" i="0" u="none" strike="noStrike">
                          <a:solidFill>
                            <a:srgbClr val="000000"/>
                          </a:solidFill>
                          <a:effectLs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AE583"/>
                    </a:solidFill>
                  </a:tcPr>
                </a:tc>
                <a:tc>
                  <a:txBody>
                    <a:bodyPr/>
                    <a:lstStyle/>
                    <a:p>
                      <a:pPr algn="ctr" fontAlgn="ctr"/>
                      <a:r>
                        <a:rPr lang="en-GB" sz="1200" b="0"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98A71"/>
                    </a:solidFill>
                  </a:tcPr>
                </a:tc>
                <a:tc>
                  <a:txBody>
                    <a:bodyPr/>
                    <a:lstStyle/>
                    <a:p>
                      <a:pPr algn="ctr" fontAlgn="ctr"/>
                      <a:r>
                        <a:rPr lang="en-GB" sz="1200" b="0" i="0" u="none" strike="noStrike">
                          <a:solidFill>
                            <a:srgbClr val="000000"/>
                          </a:solidFill>
                          <a:effectLst/>
                          <a:latin typeface="Arial" panose="020B0604020202020204" pitchFamily="34" charset="0"/>
                        </a:rPr>
                        <a:t>31%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3296396068"/>
                  </a:ext>
                </a:extLst>
              </a:tr>
              <a:tr h="200025">
                <a:tc>
                  <a:txBody>
                    <a:bodyPr/>
                    <a:lstStyle/>
                    <a:p>
                      <a:pPr algn="l" fontAlgn="b"/>
                      <a:r>
                        <a:rPr lang="en-GB" sz="1100" b="1" i="0" u="none" strike="noStrike">
                          <a:solidFill>
                            <a:srgbClr val="000000"/>
                          </a:solidFill>
                          <a:effectLst/>
                          <a:latin typeface="Arial" panose="020B0604020202020204" pitchFamily="34" charset="0"/>
                        </a:rPr>
                        <a:t>'Social' signal average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tc>
                  <a:txBody>
                    <a:bodyPr/>
                    <a:lstStyle/>
                    <a:p>
                      <a:pPr algn="ctr" fontAlgn="ctr"/>
                      <a:r>
                        <a:rPr lang="en-GB" sz="1200" b="1" i="0" u="none" strike="noStrike">
                          <a:solidFill>
                            <a:srgbClr val="000000"/>
                          </a:solidFill>
                          <a:effectLst/>
                          <a:latin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latin typeface="Arial" panose="020B060402020202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1" i="0" u="none" strike="noStrike">
                          <a:solidFill>
                            <a:srgbClr val="000000"/>
                          </a:solidFill>
                          <a:effectLst/>
                          <a:latin typeface="Arial" panose="020B060402020202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E383"/>
                    </a:solidFill>
                  </a:tcPr>
                </a:tc>
                <a:tc>
                  <a:txBody>
                    <a:bodyPr/>
                    <a:lstStyle/>
                    <a:p>
                      <a:pPr algn="ctr" fontAlgn="ctr"/>
                      <a:r>
                        <a:rPr lang="en-GB" sz="1200" b="1" i="0" u="none" strike="noStrike">
                          <a:solidFill>
                            <a:srgbClr val="000000"/>
                          </a:solidFill>
                          <a:effectLs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483"/>
                    </a:solidFill>
                  </a:tcPr>
                </a:tc>
                <a:tc>
                  <a:txBody>
                    <a:bodyPr/>
                    <a:lstStyle/>
                    <a:p>
                      <a:pPr algn="ctr" fontAlgn="ctr"/>
                      <a:r>
                        <a:rPr lang="en-GB" sz="1200" b="1" i="0" u="none" strike="noStrike">
                          <a:solidFill>
                            <a:srgbClr val="000000"/>
                          </a:solidFill>
                          <a:effectLst/>
                          <a:latin typeface="Arial" panose="020B060402020202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200" b="1" i="0" u="none" strike="noStrike">
                          <a:solidFill>
                            <a:srgbClr val="000000"/>
                          </a:solidFill>
                          <a:effectLst/>
                          <a:latin typeface="Arial" panose="020B0604020202020204" pitchFamily="34" charset="0"/>
                        </a:rPr>
                        <a:t>33%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36D"/>
                    </a:solidFill>
                  </a:tcPr>
                </a:tc>
                <a:extLst>
                  <a:ext uri="{0D108BD9-81ED-4DB2-BD59-A6C34878D82A}">
                    <a16:rowId xmlns:a16="http://schemas.microsoft.com/office/drawing/2014/main" val="2099342036"/>
                  </a:ext>
                </a:extLst>
              </a:tr>
              <a:tr h="66675">
                <a:tc>
                  <a:txBody>
                    <a:bodyPr/>
                    <a:lstStyle/>
                    <a:p>
                      <a:pPr algn="l" fontAlgn="b"/>
                      <a:r>
                        <a:rPr lang="en-GB" sz="1100" b="0" i="0" u="none" strike="noStrike">
                          <a:solidFill>
                            <a:srgbClr val="000000"/>
                          </a:solidFill>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GB" sz="1200" b="0" i="0" u="none" strike="noStrike">
                        <a:solidFill>
                          <a:srgbClr val="000000"/>
                        </a:solidFill>
                        <a:effectLst/>
                        <a:latin typeface="Arial" panose="020B0604020202020204" pitchFamily="34" charset="0"/>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a:solidFill>
                            <a:srgbClr val="000000"/>
                          </a:solidFill>
                          <a:effectLst/>
                          <a:latin typeface="Arial" panose="020B0604020202020204" pitchFamily="34" charset="0"/>
                        </a:rPr>
                        <a:t> </a:t>
                      </a:r>
                    </a:p>
                  </a:txBody>
                  <a:tcPr marL="9525" marR="9525"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7217875"/>
                  </a:ext>
                </a:extLst>
              </a:tr>
              <a:tr h="190500">
                <a:tc>
                  <a:txBody>
                    <a:bodyPr/>
                    <a:lstStyle/>
                    <a:p>
                      <a:pPr algn="l" fontAlgn="b"/>
                      <a:r>
                        <a:rPr lang="en-GB" sz="1100" b="0" i="0" u="none" strike="noStrike">
                          <a:solidFill>
                            <a:srgbClr val="000000"/>
                          </a:solidFill>
                          <a:effectLst/>
                          <a:latin typeface="Arial" panose="020B0604020202020204" pitchFamily="34" charset="0"/>
                        </a:rPr>
                        <a:t>Trust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Arial" panose="020B060402020202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883"/>
                    </a:solidFill>
                  </a:tcPr>
                </a:tc>
                <a:tc>
                  <a:txBody>
                    <a:bodyPr/>
                    <a:lstStyle/>
                    <a:p>
                      <a:pPr algn="ctr" fontAlgn="ctr"/>
                      <a:r>
                        <a:rPr lang="en-GB" sz="1200" b="0" i="0" u="none" strike="noStrike">
                          <a:solidFill>
                            <a:srgbClr val="000000"/>
                          </a:solidFill>
                          <a:effectLst/>
                          <a:latin typeface="Arial" panose="020B060402020202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0" i="0" u="none" strike="noStrike">
                          <a:solidFill>
                            <a:srgbClr val="000000"/>
                          </a:solidFill>
                          <a:effectLst/>
                          <a:latin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0" i="0" u="none" strike="noStrike">
                          <a:solidFill>
                            <a:srgbClr val="000000"/>
                          </a:solidFill>
                          <a:effectLst/>
                          <a:latin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ACA7E"/>
                    </a:solidFill>
                  </a:tcPr>
                </a:tc>
                <a:tc>
                  <a:txBody>
                    <a:bodyPr/>
                    <a:lstStyle/>
                    <a:p>
                      <a:pPr algn="ctr" fontAlgn="ctr"/>
                      <a:r>
                        <a:rPr lang="en-GB" sz="1200" b="0" i="0" u="none" strike="noStrike">
                          <a:solidFill>
                            <a:srgbClr val="000000"/>
                          </a:solidFill>
                          <a:effectLs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8D27F"/>
                    </a:solidFill>
                  </a:tcPr>
                </a:tc>
                <a:tc>
                  <a:txBody>
                    <a:bodyPr/>
                    <a:lstStyle/>
                    <a:p>
                      <a:pPr algn="ctr" fontAlgn="ctr"/>
                      <a:r>
                        <a:rPr lang="en-GB" sz="1200" b="0" i="0" u="none" strike="noStrike">
                          <a:solidFill>
                            <a:srgbClr val="000000"/>
                          </a:solidFill>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16F"/>
                    </a:solidFill>
                  </a:tcPr>
                </a:tc>
                <a:tc>
                  <a:txBody>
                    <a:bodyPr/>
                    <a:lstStyle/>
                    <a:p>
                      <a:pPr algn="ctr" fontAlgn="ctr"/>
                      <a:r>
                        <a:rPr lang="en-GB" sz="1200" b="0" i="0" u="none" strike="noStrike">
                          <a:solidFill>
                            <a:srgbClr val="000000"/>
                          </a:solidFill>
                          <a:effectLst/>
                          <a:latin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02005891"/>
                  </a:ext>
                </a:extLst>
              </a:tr>
              <a:tr h="209550">
                <a:tc>
                  <a:txBody>
                    <a:bodyPr/>
                    <a:lstStyle/>
                    <a:p>
                      <a:pPr algn="l" fontAlgn="b"/>
                      <a:r>
                        <a:rPr lang="en-GB" sz="1100" b="1" i="0" u="none" strike="noStrike" dirty="0">
                          <a:solidFill>
                            <a:srgbClr val="000000"/>
                          </a:solidFill>
                          <a:effectLst/>
                          <a:latin typeface="Arial" panose="020B0604020202020204" pitchFamily="34" charset="0"/>
                        </a:rPr>
                        <a:t>All measure average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rgbClr val="000000"/>
                          </a:solidFill>
                          <a:effectLst/>
                          <a:latin typeface="Arial" panose="020B060402020202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C81"/>
                    </a:solidFill>
                  </a:tcPr>
                </a:tc>
                <a:tc>
                  <a:txBody>
                    <a:bodyPr/>
                    <a:lstStyle/>
                    <a:p>
                      <a:pPr algn="ctr" fontAlgn="ctr"/>
                      <a:r>
                        <a:rPr lang="en-GB" sz="1200" b="1" i="0" u="none" strike="noStrike" dirty="0">
                          <a:solidFill>
                            <a:srgbClr val="000000"/>
                          </a:solidFill>
                          <a:effectLst/>
                          <a:latin typeface="Arial" panose="020B060402020202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dirty="0">
                          <a:solidFill>
                            <a:srgbClr val="000000"/>
                          </a:solidFill>
                          <a:effectLs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1" i="0" u="none" strike="noStrike" dirty="0">
                          <a:solidFill>
                            <a:srgbClr val="000000"/>
                          </a:solidFill>
                          <a:effectLs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E784"/>
                    </a:solidFill>
                  </a:tcPr>
                </a:tc>
                <a:tc>
                  <a:txBody>
                    <a:bodyPr/>
                    <a:lstStyle/>
                    <a:p>
                      <a:pPr algn="ctr" fontAlgn="ctr"/>
                      <a:r>
                        <a:rPr lang="en-GB" sz="1200" b="1" i="0" u="none" strike="noStrike" dirty="0">
                          <a:solidFill>
                            <a:srgbClr val="000000"/>
                          </a:solidFill>
                          <a:effectLs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583"/>
                    </a:solidFill>
                  </a:tcPr>
                </a:tc>
                <a:tc>
                  <a:txBody>
                    <a:bodyPr/>
                    <a:lstStyle/>
                    <a:p>
                      <a:pPr algn="ctr" fontAlgn="ctr"/>
                      <a:r>
                        <a:rPr lang="en-GB" sz="1200" b="1" i="0" u="none" strike="noStrike" dirty="0">
                          <a:solidFill>
                            <a:srgbClr val="000000"/>
                          </a:solidFill>
                          <a:effectLs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200" b="1" i="0" u="none" strike="noStrike" dirty="0">
                          <a:solidFill>
                            <a:srgbClr val="000000"/>
                          </a:solidFill>
                          <a:effectLst/>
                          <a:latin typeface="Arial" panose="020B0604020202020204" pitchFamily="34" charset="0"/>
                        </a:rPr>
                        <a:t>29%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726C"/>
                    </a:solidFill>
                  </a:tcPr>
                </a:tc>
                <a:extLst>
                  <a:ext uri="{0D108BD9-81ED-4DB2-BD59-A6C34878D82A}">
                    <a16:rowId xmlns:a16="http://schemas.microsoft.com/office/drawing/2014/main" val="1031106856"/>
                  </a:ext>
                </a:extLst>
              </a:tr>
            </a:tbl>
          </a:graphicData>
        </a:graphic>
      </p:graphicFrame>
    </p:spTree>
    <p:extLst>
      <p:ext uri="{BB962C8B-B14F-4D97-AF65-F5344CB8AC3E}">
        <p14:creationId xmlns:p14="http://schemas.microsoft.com/office/powerpoint/2010/main" val="306043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29EE8-068C-4037-A432-A954EDB73440}"/>
              </a:ext>
            </a:extLst>
          </p:cNvPr>
          <p:cNvSpPr>
            <a:spLocks noGrp="1"/>
          </p:cNvSpPr>
          <p:nvPr>
            <p:ph type="title"/>
          </p:nvPr>
        </p:nvSpPr>
        <p:spPr/>
        <p:txBody>
          <a:bodyPr/>
          <a:lstStyle/>
          <a:p>
            <a:r>
              <a:rPr lang="en-GB" dirty="0"/>
              <a:t>Advanced TV for SMEs</a:t>
            </a:r>
          </a:p>
        </p:txBody>
      </p:sp>
      <p:pic>
        <p:nvPicPr>
          <p:cNvPr id="5" name="Picture Placeholder 4" descr="A picture containing building, building material, window&#10;&#10;Description automatically generated">
            <a:extLst>
              <a:ext uri="{FF2B5EF4-FFF2-40B4-BE49-F238E27FC236}">
                <a16:creationId xmlns:a16="http://schemas.microsoft.com/office/drawing/2014/main" id="{59D03197-9908-446A-55CC-E51829F9B58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7" name="Text Placeholder 6">
            <a:extLst>
              <a:ext uri="{FF2B5EF4-FFF2-40B4-BE49-F238E27FC236}">
                <a16:creationId xmlns:a16="http://schemas.microsoft.com/office/drawing/2014/main" id="{926BADB4-2CD2-4B00-8D60-AA2C0BD4F677}"/>
              </a:ext>
            </a:extLst>
          </p:cNvPr>
          <p:cNvSpPr>
            <a:spLocks noGrp="1"/>
          </p:cNvSpPr>
          <p:nvPr>
            <p:ph type="body" sz="quarter" idx="15"/>
          </p:nvPr>
        </p:nvSpPr>
        <p:spPr>
          <a:xfrm>
            <a:off x="93683" y="5633835"/>
            <a:ext cx="4368867" cy="304800"/>
          </a:xfrm>
        </p:spPr>
        <p:txBody>
          <a:bodyPr/>
          <a:lstStyle/>
          <a:p>
            <a:r>
              <a:rPr lang="en-GB" dirty="0"/>
              <a:t>Source: Broadcaster data</a:t>
            </a:r>
          </a:p>
          <a:p>
            <a:endParaRPr lang="en-GB" dirty="0"/>
          </a:p>
        </p:txBody>
      </p:sp>
      <p:sp>
        <p:nvSpPr>
          <p:cNvPr id="4" name="TextBox 3">
            <a:extLst>
              <a:ext uri="{FF2B5EF4-FFF2-40B4-BE49-F238E27FC236}">
                <a16:creationId xmlns:a16="http://schemas.microsoft.com/office/drawing/2014/main" id="{0DB6CFE7-5391-4D58-A196-E35D82AB9812}"/>
              </a:ext>
            </a:extLst>
          </p:cNvPr>
          <p:cNvSpPr txBox="1"/>
          <p:nvPr/>
        </p:nvSpPr>
        <p:spPr>
          <a:xfrm>
            <a:off x="371476" y="1480294"/>
            <a:ext cx="4830684" cy="24468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Advanced TV advertising brings together </a:t>
            </a:r>
            <a:r>
              <a:rPr kumimoji="0" lang="en-GB" sz="1600" b="1" i="0" u="none" strike="noStrike" kern="1200" cap="none" spc="0" normalizeH="0" baseline="0" noProof="0" dirty="0">
                <a:ln>
                  <a:noFill/>
                </a:ln>
                <a:solidFill>
                  <a:srgbClr val="372D87"/>
                </a:solidFill>
                <a:effectLst/>
                <a:uLnTx/>
                <a:uFillTx/>
                <a:latin typeface="Arial"/>
                <a:ea typeface="+mn-ea"/>
                <a:cs typeface="+mn-cs"/>
              </a:rPr>
              <a:t>best of TV and online </a:t>
            </a:r>
            <a:r>
              <a:rPr kumimoji="0" lang="en-GB" sz="1600" b="0" i="0" u="none" strike="noStrike" kern="1200" cap="none" spc="0" normalizeH="0" baseline="0" noProof="0" dirty="0">
                <a:ln>
                  <a:noFill/>
                </a:ln>
                <a:solidFill>
                  <a:prstClr val="black"/>
                </a:solidFill>
                <a:effectLst/>
                <a:uLnTx/>
                <a:uFillTx/>
                <a:latin typeface="Arial"/>
                <a:ea typeface="+mn-ea"/>
                <a:cs typeface="+mn-cs"/>
              </a:rPr>
              <a:t>- reach, tight targeting, measurement &amp; the premium ad environment.</a:t>
            </a:r>
          </a:p>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1" i="0" u="none" strike="noStrike" kern="1200" cap="none" spc="0" normalizeH="0" baseline="0" noProof="0" dirty="0">
                <a:ln>
                  <a:noFill/>
                </a:ln>
                <a:solidFill>
                  <a:srgbClr val="372D87"/>
                </a:solidFill>
                <a:effectLst/>
                <a:uLnTx/>
                <a:uFillTx/>
                <a:latin typeface="Arial"/>
                <a:ea typeface="+mn-ea"/>
                <a:cs typeface="+mn-cs"/>
              </a:rPr>
              <a:t>Broadcaster VOD + Adsmart from Sky </a:t>
            </a:r>
            <a:r>
              <a:rPr kumimoji="0" lang="en-GB" sz="1600" b="0" i="0" u="none" strike="noStrike" kern="1200" cap="none" spc="0" normalizeH="0" baseline="0" noProof="0" dirty="0">
                <a:ln>
                  <a:noFill/>
                </a:ln>
                <a:solidFill>
                  <a:prstClr val="black"/>
                </a:solidFill>
                <a:effectLst/>
                <a:uLnTx/>
                <a:uFillTx/>
                <a:latin typeface="Arial"/>
                <a:ea typeface="+mn-ea"/>
                <a:cs typeface="+mn-cs"/>
              </a:rPr>
              <a:t>= amazing opportunities for smaller brands.</a:t>
            </a:r>
          </a:p>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1" i="0" u="none" strike="noStrike" kern="1200" cap="none" spc="0" normalizeH="0" baseline="0" noProof="0" dirty="0">
                <a:ln>
                  <a:noFill/>
                </a:ln>
                <a:solidFill>
                  <a:srgbClr val="372D87"/>
                </a:solidFill>
                <a:effectLst/>
                <a:uLnTx/>
                <a:uFillTx/>
                <a:latin typeface="Arial"/>
                <a:ea typeface="+mn-ea"/>
                <a:cs typeface="+mn-cs"/>
              </a:rPr>
              <a:t>97% </a:t>
            </a:r>
            <a:r>
              <a:rPr kumimoji="0" lang="en-GB" sz="1600" b="0" i="0" u="none" strike="noStrike" kern="1200" cap="none" spc="0" normalizeH="0" baseline="0" noProof="0" dirty="0">
                <a:ln>
                  <a:noFill/>
                </a:ln>
                <a:solidFill>
                  <a:prstClr val="black"/>
                </a:solidFill>
                <a:effectLst/>
                <a:uLnTx/>
                <a:uFillTx/>
                <a:latin typeface="Arial"/>
                <a:ea typeface="+mn-ea"/>
                <a:cs typeface="+mn-cs"/>
              </a:rPr>
              <a:t>of BVOD ads deliver 100% completion</a:t>
            </a:r>
          </a:p>
          <a:p>
            <a:pPr marL="285750" marR="0" lvl="0" indent="-285750" algn="l" defTabSz="914400" rtl="0" eaLnBrk="1" fontAlgn="auto" latinLnBrk="0" hangingPunct="1">
              <a:lnSpc>
                <a:spcPct val="100000"/>
              </a:lnSpc>
              <a:spcBef>
                <a:spcPts val="1000"/>
              </a:spcBef>
              <a:spcAft>
                <a:spcPts val="0"/>
              </a:spcAft>
              <a:buClr>
                <a:srgbClr val="372D87"/>
              </a:buClr>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a:ea typeface="+mn-ea"/>
                <a:cs typeface="+mn-cs"/>
              </a:rPr>
              <a:t>The broadcasters have rich </a:t>
            </a:r>
            <a:r>
              <a:rPr kumimoji="0" lang="en-GB" sz="1600" b="1" i="0" u="none" strike="noStrike" kern="1200" cap="none" spc="0" normalizeH="0" baseline="0" noProof="0" dirty="0">
                <a:ln>
                  <a:noFill/>
                </a:ln>
                <a:solidFill>
                  <a:srgbClr val="372D87"/>
                </a:solidFill>
                <a:effectLst/>
                <a:uLnTx/>
                <a:uFillTx/>
                <a:latin typeface="Arial"/>
                <a:ea typeface="+mn-ea"/>
                <a:cs typeface="+mn-cs"/>
              </a:rPr>
              <a:t>first party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246" name="Picture 6" descr="Virgin Media sets date to run addressable TV ads through 'game changer' Sky  AdSmart | The Drum">
            <a:extLst>
              <a:ext uri="{FF2B5EF4-FFF2-40B4-BE49-F238E27FC236}">
                <a16:creationId xmlns:a16="http://schemas.microsoft.com/office/drawing/2014/main" id="{FA80C18A-8DC8-41CF-BB54-B432238EEFA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007894" y="0"/>
            <a:ext cx="6184106" cy="5938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building, building material, window&#10;&#10;Description automatically generated">
            <a:extLst>
              <a:ext uri="{FF2B5EF4-FFF2-40B4-BE49-F238E27FC236}">
                <a16:creationId xmlns:a16="http://schemas.microsoft.com/office/drawing/2014/main" id="{F48F69AE-4191-5439-8C69-2D204C79950C}"/>
              </a:ext>
            </a:extLst>
          </p:cNvPr>
          <p:cNvPicPr>
            <a:picLocks noChangeAspect="1"/>
          </p:cNvPicPr>
          <p:nvPr/>
        </p:nvPicPr>
        <p:blipFill rotWithShape="1">
          <a:blip r:embed="rId3">
            <a:extLst>
              <a:ext uri="{28A0092B-C50C-407E-A947-70E740481C1C}">
                <a14:useLocalDpi xmlns:a14="http://schemas.microsoft.com/office/drawing/2010/main" val="0"/>
              </a:ext>
            </a:extLst>
          </a:blip>
          <a:srcRect l="22016" t="301" r="19585" b="-301"/>
          <a:stretch/>
        </p:blipFill>
        <p:spPr>
          <a:xfrm>
            <a:off x="6007893" y="-9525"/>
            <a:ext cx="6184106" cy="5956562"/>
          </a:xfrm>
          <a:prstGeom prst="rect">
            <a:avLst/>
          </a:prstGeom>
        </p:spPr>
      </p:pic>
      <p:sp>
        <p:nvSpPr>
          <p:cNvPr id="10" name="TextBox 9">
            <a:extLst>
              <a:ext uri="{FF2B5EF4-FFF2-40B4-BE49-F238E27FC236}">
                <a16:creationId xmlns:a16="http://schemas.microsoft.com/office/drawing/2014/main" id="{E2BFA1A6-0B23-5458-724A-5E087AA171C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TK Maxx – Nail Christmas For Less</a:t>
            </a:r>
          </a:p>
        </p:txBody>
      </p:sp>
    </p:spTree>
    <p:extLst>
      <p:ext uri="{BB962C8B-B14F-4D97-AF65-F5344CB8AC3E}">
        <p14:creationId xmlns:p14="http://schemas.microsoft.com/office/powerpoint/2010/main" val="237458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DBCFB683-DC41-40DE-9858-EA263CF5D3EE}"/>
              </a:ext>
            </a:extLst>
          </p:cNvPr>
          <p:cNvGraphicFramePr>
            <a:graphicFrameLocks/>
          </p:cNvGraphicFramePr>
          <p:nvPr/>
        </p:nvGraphicFramePr>
        <p:xfrm>
          <a:off x="439083" y="883982"/>
          <a:ext cx="11273491" cy="5180642"/>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9FA399CC-0D08-4DC2-8EB4-3E7E528CAE5F}"/>
              </a:ext>
            </a:extLst>
          </p:cNvPr>
          <p:cNvSpPr>
            <a:spLocks noGrp="1"/>
          </p:cNvSpPr>
          <p:nvPr>
            <p:ph type="title"/>
          </p:nvPr>
        </p:nvSpPr>
        <p:spPr/>
        <p:txBody>
          <a:bodyPr/>
          <a:lstStyle/>
          <a:p>
            <a:r>
              <a:rPr lang="en-GB" dirty="0"/>
              <a:t>Broadcaster VOD enhances TV’s effectiveness</a:t>
            </a:r>
            <a:br>
              <a:rPr lang="en-GB" dirty="0"/>
            </a:br>
            <a:endParaRPr lang="en-GB" dirty="0"/>
          </a:p>
        </p:txBody>
      </p:sp>
      <p:sp>
        <p:nvSpPr>
          <p:cNvPr id="3" name="Text Placeholder 2">
            <a:extLst>
              <a:ext uri="{FF2B5EF4-FFF2-40B4-BE49-F238E27FC236}">
                <a16:creationId xmlns:a16="http://schemas.microsoft.com/office/drawing/2014/main" id="{F9387AA5-24C3-48EA-ABB7-37BFB8EE6FB5}"/>
              </a:ext>
            </a:extLst>
          </p:cNvPr>
          <p:cNvSpPr>
            <a:spLocks noGrp="1"/>
          </p:cNvSpPr>
          <p:nvPr>
            <p:ph type="body" sz="quarter" idx="15"/>
          </p:nvPr>
        </p:nvSpPr>
        <p:spPr/>
        <p:txBody>
          <a:bodyPr/>
          <a:lstStyle/>
          <a:p>
            <a:r>
              <a:rPr lang="en-GB" dirty="0"/>
              <a:t>Source: Media in Focus, 2016, Binet &amp; Field IPA  </a:t>
            </a:r>
          </a:p>
        </p:txBody>
      </p:sp>
      <p:grpSp>
        <p:nvGrpSpPr>
          <p:cNvPr id="5" name="Group 4">
            <a:extLst>
              <a:ext uri="{FF2B5EF4-FFF2-40B4-BE49-F238E27FC236}">
                <a16:creationId xmlns:a16="http://schemas.microsoft.com/office/drawing/2014/main" id="{9123CC7D-2278-4041-8183-B5CD053D37DE}"/>
              </a:ext>
            </a:extLst>
          </p:cNvPr>
          <p:cNvGrpSpPr/>
          <p:nvPr/>
        </p:nvGrpSpPr>
        <p:grpSpPr>
          <a:xfrm>
            <a:off x="3921211" y="1995029"/>
            <a:ext cx="539261" cy="388159"/>
            <a:chOff x="8916260" y="2301857"/>
            <a:chExt cx="539261" cy="388159"/>
          </a:xfrm>
          <a:solidFill>
            <a:schemeClr val="accent2"/>
          </a:solidFill>
        </p:grpSpPr>
        <p:sp>
          <p:nvSpPr>
            <p:cNvPr id="6" name="Rectangle 5">
              <a:extLst>
                <a:ext uri="{FF2B5EF4-FFF2-40B4-BE49-F238E27FC236}">
                  <a16:creationId xmlns:a16="http://schemas.microsoft.com/office/drawing/2014/main" id="{FFFBC772-F49C-4A28-961A-C8EE8DF6D4CF}"/>
                </a:ext>
              </a:extLst>
            </p:cNvPr>
            <p:cNvSpPr/>
            <p:nvPr/>
          </p:nvSpPr>
          <p:spPr>
            <a:xfrm>
              <a:off x="8916260" y="2301857"/>
              <a:ext cx="539261" cy="273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prstClr val="white"/>
                </a:solidFill>
                <a:effectLst/>
                <a:uLnTx/>
                <a:uFillTx/>
                <a:latin typeface="Arial"/>
                <a:ea typeface="+mn-ea"/>
                <a:cs typeface="+mn-cs"/>
              </a:endParaRPr>
            </a:p>
          </p:txBody>
        </p:sp>
        <p:sp>
          <p:nvSpPr>
            <p:cNvPr id="7" name="Isosceles Triangle 6">
              <a:extLst>
                <a:ext uri="{FF2B5EF4-FFF2-40B4-BE49-F238E27FC236}">
                  <a16:creationId xmlns:a16="http://schemas.microsoft.com/office/drawing/2014/main" id="{F4D75AED-E593-4EC3-86B9-B27C5247DA9C}"/>
                </a:ext>
              </a:extLst>
            </p:cNvPr>
            <p:cNvSpPr/>
            <p:nvPr/>
          </p:nvSpPr>
          <p:spPr>
            <a:xfrm rot="10800000">
              <a:off x="9098748" y="2575326"/>
              <a:ext cx="174284" cy="11469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478D489F-6474-47B9-A6A5-3480749DF0C5}"/>
              </a:ext>
            </a:extLst>
          </p:cNvPr>
          <p:cNvSpPr txBox="1"/>
          <p:nvPr/>
        </p:nvSpPr>
        <p:spPr>
          <a:xfrm>
            <a:off x="3826077" y="1992900"/>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27%</a:t>
            </a:r>
          </a:p>
        </p:txBody>
      </p:sp>
      <p:grpSp>
        <p:nvGrpSpPr>
          <p:cNvPr id="9" name="Group 8">
            <a:extLst>
              <a:ext uri="{FF2B5EF4-FFF2-40B4-BE49-F238E27FC236}">
                <a16:creationId xmlns:a16="http://schemas.microsoft.com/office/drawing/2014/main" id="{D91783C3-4C55-4281-81A7-DCEA38F98817}"/>
              </a:ext>
            </a:extLst>
          </p:cNvPr>
          <p:cNvGrpSpPr/>
          <p:nvPr/>
        </p:nvGrpSpPr>
        <p:grpSpPr>
          <a:xfrm>
            <a:off x="8934824" y="1220986"/>
            <a:ext cx="539261" cy="388159"/>
            <a:chOff x="8916260" y="2301857"/>
            <a:chExt cx="539261" cy="388159"/>
          </a:xfrm>
          <a:solidFill>
            <a:schemeClr val="accent2"/>
          </a:solidFill>
        </p:grpSpPr>
        <p:sp>
          <p:nvSpPr>
            <p:cNvPr id="10" name="Rectangle 9">
              <a:extLst>
                <a:ext uri="{FF2B5EF4-FFF2-40B4-BE49-F238E27FC236}">
                  <a16:creationId xmlns:a16="http://schemas.microsoft.com/office/drawing/2014/main" id="{07CE2425-F2A8-4364-A967-29FB8654DB70}"/>
                </a:ext>
              </a:extLst>
            </p:cNvPr>
            <p:cNvSpPr/>
            <p:nvPr/>
          </p:nvSpPr>
          <p:spPr>
            <a:xfrm>
              <a:off x="8916260" y="2301857"/>
              <a:ext cx="539261" cy="273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prstClr val="white"/>
                </a:solidFill>
                <a:effectLst/>
                <a:uLnTx/>
                <a:uFillTx/>
                <a:latin typeface="Arial"/>
                <a:ea typeface="+mn-ea"/>
                <a:cs typeface="+mn-cs"/>
              </a:endParaRPr>
            </a:p>
          </p:txBody>
        </p:sp>
        <p:sp>
          <p:nvSpPr>
            <p:cNvPr id="11" name="Isosceles Triangle 10">
              <a:extLst>
                <a:ext uri="{FF2B5EF4-FFF2-40B4-BE49-F238E27FC236}">
                  <a16:creationId xmlns:a16="http://schemas.microsoft.com/office/drawing/2014/main" id="{11004225-EA36-437A-855F-C1A787F7F38B}"/>
                </a:ext>
              </a:extLst>
            </p:cNvPr>
            <p:cNvSpPr/>
            <p:nvPr/>
          </p:nvSpPr>
          <p:spPr>
            <a:xfrm rot="10800000">
              <a:off x="9098748" y="2575326"/>
              <a:ext cx="174284" cy="11469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C028A0A7-3F14-4C72-8724-78327B0A8B06}"/>
              </a:ext>
            </a:extLst>
          </p:cNvPr>
          <p:cNvSpPr txBox="1"/>
          <p:nvPr/>
        </p:nvSpPr>
        <p:spPr>
          <a:xfrm>
            <a:off x="8839690" y="1218857"/>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36%</a:t>
            </a:r>
          </a:p>
        </p:txBody>
      </p:sp>
    </p:spTree>
    <p:custDataLst>
      <p:tags r:id="rId1"/>
    </p:custDataLst>
    <p:extLst>
      <p:ext uri="{BB962C8B-B14F-4D97-AF65-F5344CB8AC3E}">
        <p14:creationId xmlns:p14="http://schemas.microsoft.com/office/powerpoint/2010/main" val="119912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1AF9F-6068-4476-8D68-9CA5D8018681}"/>
              </a:ext>
            </a:extLst>
          </p:cNvPr>
          <p:cNvSpPr>
            <a:spLocks noGrp="1"/>
          </p:cNvSpPr>
          <p:nvPr>
            <p:ph type="title"/>
          </p:nvPr>
        </p:nvSpPr>
        <p:spPr/>
        <p:txBody>
          <a:bodyPr/>
          <a:lstStyle/>
          <a:p>
            <a:r>
              <a:rPr lang="en-GB" dirty="0"/>
              <a:t>Sponsorship can make small brands seem bigger</a:t>
            </a:r>
          </a:p>
        </p:txBody>
      </p:sp>
      <p:sp>
        <p:nvSpPr>
          <p:cNvPr id="3" name="Text Placeholder 2">
            <a:extLst>
              <a:ext uri="{FF2B5EF4-FFF2-40B4-BE49-F238E27FC236}">
                <a16:creationId xmlns:a16="http://schemas.microsoft.com/office/drawing/2014/main" id="{F16BAE60-C779-4008-B5FC-918FCC3EC5AD}"/>
              </a:ext>
            </a:extLst>
          </p:cNvPr>
          <p:cNvSpPr>
            <a:spLocks noGrp="1"/>
          </p:cNvSpPr>
          <p:nvPr>
            <p:ph type="body" sz="quarter" idx="15"/>
          </p:nvPr>
        </p:nvSpPr>
        <p:spPr/>
        <p:txBody>
          <a:bodyPr/>
          <a:lstStyle/>
          <a:p>
            <a:pPr>
              <a:spcBef>
                <a:spcPts val="0"/>
              </a:spcBef>
            </a:pPr>
            <a:r>
              <a:rPr lang="en-GB" dirty="0"/>
              <a:t>Source: Get with the Programmes, 2017, Thinkbox/House 51. </a:t>
            </a:r>
          </a:p>
          <a:p>
            <a:pPr>
              <a:spcBef>
                <a:spcPts val="0"/>
              </a:spcBef>
            </a:pPr>
            <a:r>
              <a:rPr lang="en-GB" dirty="0"/>
              <a:t>Base: 8 sponsorships (1,199 viewers; 1,202 non-viewers). *Statistically significant to 95%</a:t>
            </a:r>
          </a:p>
          <a:p>
            <a:pPr>
              <a:spcBef>
                <a:spcPts val="0"/>
              </a:spcBef>
            </a:pPr>
            <a:endParaRPr lang="en-GB" dirty="0"/>
          </a:p>
          <a:p>
            <a:pPr>
              <a:spcBef>
                <a:spcPts val="0"/>
              </a:spcBef>
            </a:pPr>
            <a:endParaRPr lang="en-GB" dirty="0"/>
          </a:p>
        </p:txBody>
      </p:sp>
      <p:graphicFrame>
        <p:nvGraphicFramePr>
          <p:cNvPr id="7" name="Content Placeholder 10">
            <a:extLst>
              <a:ext uri="{FF2B5EF4-FFF2-40B4-BE49-F238E27FC236}">
                <a16:creationId xmlns:a16="http://schemas.microsoft.com/office/drawing/2014/main" id="{E66D589E-EE6D-4FE1-A805-0C9670E5D205}"/>
              </a:ext>
            </a:extLst>
          </p:cNvPr>
          <p:cNvGraphicFramePr>
            <a:graphicFrameLocks/>
          </p:cNvGraphicFramePr>
          <p:nvPr/>
        </p:nvGraphicFramePr>
        <p:xfrm>
          <a:off x="1957754" y="1665763"/>
          <a:ext cx="7983415" cy="3414713"/>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E5137048-84E9-4878-9693-54F85B6FB572}"/>
              </a:ext>
            </a:extLst>
          </p:cNvPr>
          <p:cNvGrpSpPr/>
          <p:nvPr/>
        </p:nvGrpSpPr>
        <p:grpSpPr>
          <a:xfrm>
            <a:off x="4117126" y="2357822"/>
            <a:ext cx="539261" cy="388159"/>
            <a:chOff x="8916260" y="2301857"/>
            <a:chExt cx="539261" cy="388159"/>
          </a:xfrm>
        </p:grpSpPr>
        <p:sp>
          <p:nvSpPr>
            <p:cNvPr id="9" name="Rectangle 8">
              <a:extLst>
                <a:ext uri="{FF2B5EF4-FFF2-40B4-BE49-F238E27FC236}">
                  <a16:creationId xmlns:a16="http://schemas.microsoft.com/office/drawing/2014/main" id="{0FB74ADF-FB41-4321-89EC-D1B9F2D5729D}"/>
                </a:ext>
              </a:extLst>
            </p:cNvPr>
            <p:cNvSpPr/>
            <p:nvPr/>
          </p:nvSpPr>
          <p:spPr>
            <a:xfrm>
              <a:off x="8916260" y="2301857"/>
              <a:ext cx="539261" cy="273469"/>
            </a:xfrm>
            <a:prstGeom prst="rect">
              <a:avLst/>
            </a:prstGeom>
            <a:solidFill>
              <a:srgbClr val="00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68%</a:t>
              </a:r>
            </a:p>
          </p:txBody>
        </p:sp>
        <p:sp>
          <p:nvSpPr>
            <p:cNvPr id="10" name="Isosceles Triangle 9">
              <a:extLst>
                <a:ext uri="{FF2B5EF4-FFF2-40B4-BE49-F238E27FC236}">
                  <a16:creationId xmlns:a16="http://schemas.microsoft.com/office/drawing/2014/main" id="{31493D63-7353-4B5C-A31D-39406E45BA07}"/>
                </a:ext>
              </a:extLst>
            </p:cNvPr>
            <p:cNvSpPr/>
            <p:nvPr/>
          </p:nvSpPr>
          <p:spPr>
            <a:xfrm rot="10800000">
              <a:off x="9098748" y="2575326"/>
              <a:ext cx="174284" cy="114690"/>
            </a:xfrm>
            <a:prstGeom prst="triangle">
              <a:avLst/>
            </a:prstGeom>
            <a:solidFill>
              <a:srgbClr val="00A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5FEFEA32-3E22-436C-924B-AC5CECAD5810}"/>
              </a:ext>
            </a:extLst>
          </p:cNvPr>
          <p:cNvGrpSpPr/>
          <p:nvPr/>
        </p:nvGrpSpPr>
        <p:grpSpPr>
          <a:xfrm>
            <a:off x="7725508" y="2054375"/>
            <a:ext cx="565031" cy="385345"/>
            <a:chOff x="10566890" y="1092182"/>
            <a:chExt cx="565031" cy="385345"/>
          </a:xfrm>
          <a:solidFill>
            <a:schemeClr val="accent3"/>
          </a:solidFill>
        </p:grpSpPr>
        <p:sp>
          <p:nvSpPr>
            <p:cNvPr id="12" name="Rectangle 11">
              <a:extLst>
                <a:ext uri="{FF2B5EF4-FFF2-40B4-BE49-F238E27FC236}">
                  <a16:creationId xmlns:a16="http://schemas.microsoft.com/office/drawing/2014/main" id="{FC2D9432-1309-4ED9-B3C0-050F0DD7EE81}"/>
                </a:ext>
              </a:extLst>
            </p:cNvPr>
            <p:cNvSpPr/>
            <p:nvPr/>
          </p:nvSpPr>
          <p:spPr>
            <a:xfrm>
              <a:off x="10566890" y="1092182"/>
              <a:ext cx="565031" cy="2706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a:ea typeface="+mn-ea"/>
                  <a:cs typeface="+mn-cs"/>
                </a:rPr>
                <a:t>78%</a:t>
              </a:r>
            </a:p>
          </p:txBody>
        </p:sp>
        <p:sp>
          <p:nvSpPr>
            <p:cNvPr id="13" name="Isosceles Triangle 12">
              <a:extLst>
                <a:ext uri="{FF2B5EF4-FFF2-40B4-BE49-F238E27FC236}">
                  <a16:creationId xmlns:a16="http://schemas.microsoft.com/office/drawing/2014/main" id="{D3A05B33-FD98-4543-8C02-E8A012B74CCC}"/>
                </a:ext>
              </a:extLst>
            </p:cNvPr>
            <p:cNvSpPr/>
            <p:nvPr/>
          </p:nvSpPr>
          <p:spPr>
            <a:xfrm rot="10800000">
              <a:off x="10775148" y="1362837"/>
              <a:ext cx="174284" cy="1146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4" name="TextBox 13">
            <a:extLst>
              <a:ext uri="{FF2B5EF4-FFF2-40B4-BE49-F238E27FC236}">
                <a16:creationId xmlns:a16="http://schemas.microsoft.com/office/drawing/2014/main" id="{C1D7CE7B-5374-4498-8937-0F6A6EF208D5}"/>
              </a:ext>
            </a:extLst>
          </p:cNvPr>
          <p:cNvSpPr txBox="1"/>
          <p:nvPr/>
        </p:nvSpPr>
        <p:spPr>
          <a:xfrm>
            <a:off x="8264771" y="2086709"/>
            <a:ext cx="11723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*Sig higher </a:t>
            </a:r>
          </a:p>
        </p:txBody>
      </p:sp>
      <p:sp>
        <p:nvSpPr>
          <p:cNvPr id="15" name="TextBox 14">
            <a:extLst>
              <a:ext uri="{FF2B5EF4-FFF2-40B4-BE49-F238E27FC236}">
                <a16:creationId xmlns:a16="http://schemas.microsoft.com/office/drawing/2014/main" id="{BA13839E-A1A7-4B09-89BF-71BB36979646}"/>
              </a:ext>
            </a:extLst>
          </p:cNvPr>
          <p:cNvSpPr txBox="1"/>
          <p:nvPr/>
        </p:nvSpPr>
        <p:spPr>
          <a:xfrm rot="16200000">
            <a:off x="403159" y="3138642"/>
            <a:ext cx="291795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 AGREE BRAND IS POPULAR</a:t>
            </a:r>
          </a:p>
        </p:txBody>
      </p:sp>
    </p:spTree>
    <p:extLst>
      <p:ext uri="{BB962C8B-B14F-4D97-AF65-F5344CB8AC3E}">
        <p14:creationId xmlns:p14="http://schemas.microsoft.com/office/powerpoint/2010/main" val="52289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8733-4541-48E0-BBF0-3DFB4EE81686}"/>
              </a:ext>
            </a:extLst>
          </p:cNvPr>
          <p:cNvSpPr>
            <a:spLocks noGrp="1"/>
          </p:cNvSpPr>
          <p:nvPr>
            <p:ph type="title"/>
          </p:nvPr>
        </p:nvSpPr>
        <p:spPr/>
        <p:txBody>
          <a:bodyPr/>
          <a:lstStyle/>
          <a:p>
            <a:r>
              <a:rPr lang="en-GB" dirty="0"/>
              <a:t>TV sponsorship boosts awareness for lesser-known brands</a:t>
            </a:r>
          </a:p>
        </p:txBody>
      </p:sp>
      <p:sp>
        <p:nvSpPr>
          <p:cNvPr id="3" name="Text Placeholder 2">
            <a:extLst>
              <a:ext uri="{FF2B5EF4-FFF2-40B4-BE49-F238E27FC236}">
                <a16:creationId xmlns:a16="http://schemas.microsoft.com/office/drawing/2014/main" id="{4DDEF79B-177E-44F9-89CA-EEC6B8872695}"/>
              </a:ext>
            </a:extLst>
          </p:cNvPr>
          <p:cNvSpPr>
            <a:spLocks noGrp="1"/>
          </p:cNvSpPr>
          <p:nvPr>
            <p:ph type="body" sz="quarter" idx="15"/>
          </p:nvPr>
        </p:nvSpPr>
        <p:spPr/>
        <p:txBody>
          <a:bodyPr/>
          <a:lstStyle/>
          <a:p>
            <a:pPr>
              <a:spcBef>
                <a:spcPts val="0"/>
              </a:spcBef>
            </a:pPr>
            <a:r>
              <a:rPr lang="en-GB" dirty="0"/>
              <a:t>Source: Get with the Programmes, 2017, Thinkbox/YouGov. </a:t>
            </a:r>
          </a:p>
          <a:p>
            <a:pPr>
              <a:spcBef>
                <a:spcPts val="0"/>
              </a:spcBef>
            </a:pPr>
            <a:r>
              <a:rPr lang="en-GB" dirty="0"/>
              <a:t>Base: 6 high awareness brands, 5 lower awareness brands</a:t>
            </a:r>
          </a:p>
        </p:txBody>
      </p:sp>
      <p:graphicFrame>
        <p:nvGraphicFramePr>
          <p:cNvPr id="5" name="Content Placeholder 10">
            <a:extLst>
              <a:ext uri="{FF2B5EF4-FFF2-40B4-BE49-F238E27FC236}">
                <a16:creationId xmlns:a16="http://schemas.microsoft.com/office/drawing/2014/main" id="{4BBE73F1-AADA-4FB3-B154-FD580B6D3C30}"/>
              </a:ext>
            </a:extLst>
          </p:cNvPr>
          <p:cNvGraphicFramePr>
            <a:graphicFrameLocks/>
          </p:cNvGraphicFramePr>
          <p:nvPr/>
        </p:nvGraphicFramePr>
        <p:xfrm>
          <a:off x="515815" y="1683584"/>
          <a:ext cx="10779248" cy="341471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174A94B-B01A-474F-8841-920CADA47C32}"/>
              </a:ext>
            </a:extLst>
          </p:cNvPr>
          <p:cNvSpPr txBox="1"/>
          <p:nvPr/>
        </p:nvSpPr>
        <p:spPr>
          <a:xfrm rot="16200000">
            <a:off x="-279598" y="2824478"/>
            <a:ext cx="28147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 POINT DIFF VIEWERS VS NON-VIEWERS</a:t>
            </a:r>
          </a:p>
        </p:txBody>
      </p:sp>
    </p:spTree>
    <p:extLst>
      <p:ext uri="{BB962C8B-B14F-4D97-AF65-F5344CB8AC3E}">
        <p14:creationId xmlns:p14="http://schemas.microsoft.com/office/powerpoint/2010/main" val="33372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elatin, honey&#10;&#10;Description automatically generated">
            <a:extLst>
              <a:ext uri="{FF2B5EF4-FFF2-40B4-BE49-F238E27FC236}">
                <a16:creationId xmlns:a16="http://schemas.microsoft.com/office/drawing/2014/main" id="{89144A6D-1C13-D702-668B-6F9A42ADD61F}"/>
              </a:ext>
            </a:extLst>
          </p:cNvPr>
          <p:cNvPicPr>
            <a:picLocks noChangeAspect="1"/>
          </p:cNvPicPr>
          <p:nvPr/>
        </p:nvPicPr>
        <p:blipFill rotWithShape="1">
          <a:blip r:embed="rId3">
            <a:extLst>
              <a:ext uri="{28A0092B-C50C-407E-A947-70E740481C1C}">
                <a14:useLocalDpi xmlns:a14="http://schemas.microsoft.com/office/drawing/2010/main" val="0"/>
              </a:ext>
            </a:extLst>
          </a:blip>
          <a:srcRect l="21891" t="222" r="19534" b="-222"/>
          <a:stretch/>
        </p:blipFill>
        <p:spPr>
          <a:xfrm>
            <a:off x="6007893" y="0"/>
            <a:ext cx="6184106" cy="5958091"/>
          </a:xfrm>
          <a:prstGeom prst="rect">
            <a:avLst/>
          </a:prstGeom>
        </p:spPr>
      </p:pic>
      <p:sp>
        <p:nvSpPr>
          <p:cNvPr id="2" name="Title 1">
            <a:extLst>
              <a:ext uri="{FF2B5EF4-FFF2-40B4-BE49-F238E27FC236}">
                <a16:creationId xmlns:a16="http://schemas.microsoft.com/office/drawing/2014/main" id="{E073E27B-201C-4E00-A313-B0237031D534}"/>
              </a:ext>
            </a:extLst>
          </p:cNvPr>
          <p:cNvSpPr>
            <a:spLocks noGrp="1"/>
          </p:cNvSpPr>
          <p:nvPr>
            <p:ph type="title"/>
          </p:nvPr>
        </p:nvSpPr>
        <p:spPr/>
        <p:txBody>
          <a:bodyPr/>
          <a:lstStyle/>
          <a:p>
            <a:r>
              <a:rPr lang="en-GB" dirty="0">
                <a:solidFill>
                  <a:schemeClr val="accent6"/>
                </a:solidFill>
              </a:rPr>
              <a:t>Summary</a:t>
            </a:r>
          </a:p>
        </p:txBody>
      </p:sp>
      <p:sp>
        <p:nvSpPr>
          <p:cNvPr id="3" name="Text Placeholder 2">
            <a:extLst>
              <a:ext uri="{FF2B5EF4-FFF2-40B4-BE49-F238E27FC236}">
                <a16:creationId xmlns:a16="http://schemas.microsoft.com/office/drawing/2014/main" id="{D403FC26-C6F9-4A77-950D-B7C2B9385A4C}"/>
              </a:ext>
            </a:extLst>
          </p:cNvPr>
          <p:cNvSpPr>
            <a:spLocks noGrp="1"/>
          </p:cNvSpPr>
          <p:nvPr>
            <p:ph type="body" sz="quarter" idx="13"/>
          </p:nvPr>
        </p:nvSpPr>
        <p:spPr>
          <a:xfrm>
            <a:off x="275020" y="1744548"/>
            <a:ext cx="5820980" cy="4194087"/>
          </a:xfrm>
        </p:spPr>
        <p:txBody>
          <a:bodyPr>
            <a:normAutofit/>
          </a:bodyPr>
          <a:lstStyle/>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The majority of UK advertisers are SMEs and smaller spenders.</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drives both short-term sales and long-term growth</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creates </a:t>
            </a:r>
            <a:r>
              <a:rPr lang="en-GB" b="1" dirty="0">
                <a:solidFill>
                  <a:schemeClr val="accent6"/>
                </a:solidFill>
              </a:rPr>
              <a:t>trust</a:t>
            </a:r>
            <a:r>
              <a:rPr lang="en-GB" dirty="0">
                <a:solidFill>
                  <a:schemeClr val="tx1">
                    <a:lumMod val="75000"/>
                    <a:lumOff val="25000"/>
                  </a:schemeClr>
                </a:solidFill>
              </a:rPr>
              <a:t> and drives </a:t>
            </a:r>
            <a:r>
              <a:rPr lang="en-GB" b="1" dirty="0">
                <a:solidFill>
                  <a:schemeClr val="accent6"/>
                </a:solidFill>
              </a:rPr>
              <a:t>reach</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TV </a:t>
            </a:r>
            <a:r>
              <a:rPr lang="en-GB" b="1" dirty="0">
                <a:solidFill>
                  <a:schemeClr val="accent6"/>
                </a:solidFill>
              </a:rPr>
              <a:t>boosts the effects </a:t>
            </a:r>
            <a:r>
              <a:rPr lang="en-GB" dirty="0">
                <a:solidFill>
                  <a:schemeClr val="tx1">
                    <a:lumMod val="75000"/>
                    <a:lumOff val="25000"/>
                  </a:schemeClr>
                </a:solidFill>
              </a:rPr>
              <a:t>of other media channels</a:t>
            </a:r>
          </a:p>
          <a:p>
            <a:pPr marL="285750" indent="-285750">
              <a:spcBef>
                <a:spcPts val="1800"/>
              </a:spcBef>
              <a:buClr>
                <a:schemeClr val="accent6"/>
              </a:buClr>
              <a:buFont typeface="Arial" panose="020B0604020202020204" pitchFamily="34" charset="0"/>
              <a:buChar char="—"/>
            </a:pPr>
            <a:r>
              <a:rPr lang="en-GB">
                <a:solidFill>
                  <a:schemeClr val="tx1">
                    <a:lumMod val="75000"/>
                    <a:lumOff val="25000"/>
                  </a:schemeClr>
                </a:solidFill>
              </a:rPr>
              <a:t>TV </a:t>
            </a:r>
            <a:r>
              <a:rPr lang="en-GB" dirty="0">
                <a:solidFill>
                  <a:schemeClr val="tx1">
                    <a:lumMod val="75000"/>
                    <a:lumOff val="25000"/>
                  </a:schemeClr>
                </a:solidFill>
              </a:rPr>
              <a:t>is </a:t>
            </a:r>
            <a:r>
              <a:rPr lang="en-GB" b="1" dirty="0">
                <a:solidFill>
                  <a:schemeClr val="accent6"/>
                </a:solidFill>
              </a:rPr>
              <a:t>affordable &amp; accountable</a:t>
            </a:r>
          </a:p>
          <a:p>
            <a:pPr marL="285750" indent="-285750">
              <a:spcBef>
                <a:spcPts val="1800"/>
              </a:spcBef>
              <a:buClr>
                <a:schemeClr val="accent6"/>
              </a:buClr>
              <a:buFont typeface="Arial" panose="020B0604020202020204" pitchFamily="34" charset="0"/>
              <a:buChar char="—"/>
            </a:pPr>
            <a:r>
              <a:rPr lang="en-GB" dirty="0">
                <a:solidFill>
                  <a:schemeClr val="tx1">
                    <a:lumMod val="75000"/>
                    <a:lumOff val="25000"/>
                  </a:schemeClr>
                </a:solidFill>
              </a:rPr>
              <a:t>The effects of TV are </a:t>
            </a:r>
            <a:r>
              <a:rPr lang="en-GB" b="1" dirty="0">
                <a:solidFill>
                  <a:schemeClr val="accent6"/>
                </a:solidFill>
              </a:rPr>
              <a:t>immediate</a:t>
            </a:r>
            <a:r>
              <a:rPr lang="en-GB" dirty="0">
                <a:solidFill>
                  <a:schemeClr val="tx1">
                    <a:lumMod val="75000"/>
                    <a:lumOff val="25000"/>
                  </a:schemeClr>
                </a:solidFill>
              </a:rPr>
              <a:t> for most but also </a:t>
            </a:r>
            <a:r>
              <a:rPr lang="en-GB" b="1" dirty="0">
                <a:solidFill>
                  <a:schemeClr val="accent6"/>
                </a:solidFill>
              </a:rPr>
              <a:t>sustained</a:t>
            </a:r>
          </a:p>
          <a:p>
            <a:pPr marL="285750" indent="-285750">
              <a:spcBef>
                <a:spcPts val="1800"/>
              </a:spcBef>
              <a:buClr>
                <a:schemeClr val="accent6"/>
              </a:buClr>
              <a:buFont typeface="Arial" panose="020B0604020202020204" pitchFamily="34" charset="0"/>
              <a:buChar char="—"/>
            </a:pPr>
            <a:r>
              <a:rPr lang="en-GB" dirty="0">
                <a:solidFill>
                  <a:schemeClr val="tx1"/>
                </a:solidFill>
              </a:rPr>
              <a:t>There are </a:t>
            </a:r>
            <a:r>
              <a:rPr lang="en-GB" b="1" dirty="0">
                <a:solidFill>
                  <a:schemeClr val="accent6"/>
                </a:solidFill>
              </a:rPr>
              <a:t>many options </a:t>
            </a:r>
            <a:r>
              <a:rPr lang="en-GB" dirty="0">
                <a:solidFill>
                  <a:schemeClr val="tx1"/>
                </a:solidFill>
              </a:rPr>
              <a:t>beyond linear TV advertising.</a:t>
            </a:r>
          </a:p>
        </p:txBody>
      </p:sp>
      <p:sp>
        <p:nvSpPr>
          <p:cNvPr id="4" name="TextBox 3">
            <a:extLst>
              <a:ext uri="{FF2B5EF4-FFF2-40B4-BE49-F238E27FC236}">
                <a16:creationId xmlns:a16="http://schemas.microsoft.com/office/drawing/2014/main" id="{115CC33F-22BE-F5BA-5CF5-E603F14B3D8B}"/>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Capri Sun – Break Free TV</a:t>
            </a:r>
          </a:p>
        </p:txBody>
      </p:sp>
    </p:spTree>
    <p:extLst>
      <p:ext uri="{BB962C8B-B14F-4D97-AF65-F5344CB8AC3E}">
        <p14:creationId xmlns:p14="http://schemas.microsoft.com/office/powerpoint/2010/main" val="148824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5448300" cy="1021181"/>
          </a:xfrm>
        </p:spPr>
        <p:txBody>
          <a:bodyPr>
            <a:normAutofit/>
          </a:bodyPr>
          <a:lstStyle/>
          <a:p>
            <a:r>
              <a:rPr lang="en-GB" dirty="0">
                <a:solidFill>
                  <a:schemeClr val="accent6"/>
                </a:solidFill>
              </a:rPr>
              <a:t>SMEs make up most of the UK business population</a:t>
            </a:r>
          </a:p>
        </p:txBody>
      </p:sp>
      <p:sp>
        <p:nvSpPr>
          <p:cNvPr id="3" name="Text Placeholder 2"/>
          <p:cNvSpPr>
            <a:spLocks noGrp="1"/>
          </p:cNvSpPr>
          <p:nvPr>
            <p:ph type="body" sz="quarter" idx="13"/>
          </p:nvPr>
        </p:nvSpPr>
        <p:spPr>
          <a:xfrm>
            <a:off x="377758" y="1911237"/>
            <a:ext cx="5184842" cy="4032362"/>
          </a:xfrm>
        </p:spPr>
        <p:txBody>
          <a:bodyPr>
            <a:normAutofit/>
          </a:bodyPr>
          <a:lstStyle/>
          <a:p>
            <a:r>
              <a:rPr lang="en-GB" dirty="0">
                <a:solidFill>
                  <a:schemeClr val="tx1"/>
                </a:solidFill>
              </a:rPr>
              <a:t>SMEs make up a whopping </a:t>
            </a:r>
            <a:r>
              <a:rPr lang="en-GB" b="1" dirty="0">
                <a:solidFill>
                  <a:schemeClr val="accent6"/>
                </a:solidFill>
              </a:rPr>
              <a:t>99% of the UK business population</a:t>
            </a:r>
          </a:p>
          <a:p>
            <a:r>
              <a:rPr lang="en-GB" dirty="0">
                <a:solidFill>
                  <a:schemeClr val="tx1"/>
                </a:solidFill>
              </a:rPr>
              <a:t>There were </a:t>
            </a:r>
            <a:r>
              <a:rPr lang="en-GB" b="1" dirty="0">
                <a:solidFill>
                  <a:schemeClr val="accent6"/>
                </a:solidFill>
              </a:rPr>
              <a:t>5.5 million small business </a:t>
            </a:r>
            <a:r>
              <a:rPr lang="en-GB" dirty="0">
                <a:solidFill>
                  <a:schemeClr val="tx1"/>
                </a:solidFill>
              </a:rPr>
              <a:t>at the start of 2022</a:t>
            </a:r>
          </a:p>
          <a:p>
            <a:r>
              <a:rPr lang="en-GB" dirty="0">
                <a:solidFill>
                  <a:schemeClr val="tx1"/>
                </a:solidFill>
              </a:rPr>
              <a:t>SMEs account for </a:t>
            </a:r>
            <a:r>
              <a:rPr lang="en-GB" b="1" dirty="0">
                <a:solidFill>
                  <a:schemeClr val="accent6"/>
                </a:solidFill>
              </a:rPr>
              <a:t>three fifths of employment </a:t>
            </a:r>
            <a:r>
              <a:rPr lang="en-GB" dirty="0">
                <a:solidFill>
                  <a:schemeClr val="tx1"/>
                </a:solidFill>
              </a:rPr>
              <a:t>in the private sector and </a:t>
            </a:r>
            <a:r>
              <a:rPr lang="en-GB" b="1" dirty="0">
                <a:solidFill>
                  <a:schemeClr val="accent6"/>
                </a:solidFill>
              </a:rPr>
              <a:t>around half</a:t>
            </a:r>
            <a:r>
              <a:rPr lang="en-GB" dirty="0">
                <a:solidFill>
                  <a:schemeClr val="tx1"/>
                </a:solidFill>
              </a:rPr>
              <a:t> of turnover in the UK private sector.</a:t>
            </a:r>
          </a:p>
          <a:p>
            <a:endParaRPr lang="en-GB" dirty="0">
              <a:solidFill>
                <a:schemeClr val="tx1">
                  <a:lumMod val="75000"/>
                  <a:lumOff val="25000"/>
                </a:schemeClr>
              </a:solidFill>
            </a:endParaRPr>
          </a:p>
          <a:p>
            <a:endParaRPr lang="en-GB" b="1" dirty="0">
              <a:solidFill>
                <a:schemeClr val="accent6"/>
              </a:solidFill>
            </a:endParaRPr>
          </a:p>
          <a:p>
            <a:endParaRPr lang="en-GB" b="1" dirty="0">
              <a:solidFill>
                <a:schemeClr val="accent6"/>
              </a:solidFill>
            </a:endParaRPr>
          </a:p>
          <a:p>
            <a:endParaRPr lang="en-GB" b="1" dirty="0">
              <a:solidFill>
                <a:schemeClr val="accent6"/>
              </a:solidFill>
            </a:endParaRPr>
          </a:p>
        </p:txBody>
      </p:sp>
      <p:sp>
        <p:nvSpPr>
          <p:cNvPr id="6" name="Text Placeholder 7">
            <a:extLst>
              <a:ext uri="{FF2B5EF4-FFF2-40B4-BE49-F238E27FC236}">
                <a16:creationId xmlns:a16="http://schemas.microsoft.com/office/drawing/2014/main" id="{75E2C37A-0581-4A31-8144-84F85EACF154}"/>
              </a:ext>
            </a:extLst>
          </p:cNvPr>
          <p:cNvSpPr txBox="1">
            <a:spLocks/>
          </p:cNvSpPr>
          <p:nvPr/>
        </p:nvSpPr>
        <p:spPr>
          <a:xfrm>
            <a:off x="377758" y="5365114"/>
            <a:ext cx="5274897" cy="93870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a:t>
            </a:r>
            <a:r>
              <a:rPr lang="en-GB" dirty="0">
                <a:solidFill>
                  <a:srgbClr val="4D4D4D"/>
                </a:solidFill>
                <a:latin typeface="Arial"/>
              </a:rPr>
              <a:t>www.gov.uk</a:t>
            </a:r>
            <a:endParaRPr kumimoji="0" lang="en-GB" sz="10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4D4D4D"/>
              </a:solidFill>
              <a:effectLst/>
              <a:uLnTx/>
              <a:uFillTx/>
              <a:latin typeface="Arial"/>
              <a:ea typeface="+mn-ea"/>
              <a:cs typeface="+mn-cs"/>
            </a:endParaRPr>
          </a:p>
        </p:txBody>
      </p:sp>
      <p:pic>
        <p:nvPicPr>
          <p:cNvPr id="10" name="Picture Placeholder 9" descr="A picture containing person, outdoor, little, sitting&#10;&#10;Description automatically generated">
            <a:extLst>
              <a:ext uri="{FF2B5EF4-FFF2-40B4-BE49-F238E27FC236}">
                <a16:creationId xmlns:a16="http://schemas.microsoft.com/office/drawing/2014/main" id="{078BAFA3-D6DC-41A5-8833-13E7BA6ED63C}"/>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pic>
        <p:nvPicPr>
          <p:cNvPr id="5" name="Picture 4">
            <a:extLst>
              <a:ext uri="{FF2B5EF4-FFF2-40B4-BE49-F238E27FC236}">
                <a16:creationId xmlns:a16="http://schemas.microsoft.com/office/drawing/2014/main" id="{A69C7A32-A3B1-5524-C82E-1E80328C6476}"/>
              </a:ext>
            </a:extLst>
          </p:cNvPr>
          <p:cNvPicPr>
            <a:picLocks noChangeAspect="1"/>
          </p:cNvPicPr>
          <p:nvPr/>
        </p:nvPicPr>
        <p:blipFill rotWithShape="1">
          <a:blip r:embed="rId4">
            <a:extLst>
              <a:ext uri="{28A0092B-C50C-407E-A947-70E740481C1C}">
                <a14:useLocalDpi xmlns:a14="http://schemas.microsoft.com/office/drawing/2010/main" val="0"/>
              </a:ext>
            </a:extLst>
          </a:blip>
          <a:srcRect l="26396" t="12048" r="29071" b="11923"/>
          <a:stretch/>
        </p:blipFill>
        <p:spPr>
          <a:xfrm>
            <a:off x="6007894" y="0"/>
            <a:ext cx="6184106" cy="5938635"/>
          </a:xfrm>
          <a:prstGeom prst="rect">
            <a:avLst/>
          </a:prstGeom>
        </p:spPr>
      </p:pic>
      <p:sp>
        <p:nvSpPr>
          <p:cNvPr id="7" name="TextBox 6">
            <a:extLst>
              <a:ext uri="{FF2B5EF4-FFF2-40B4-BE49-F238E27FC236}">
                <a16:creationId xmlns:a16="http://schemas.microsoft.com/office/drawing/2014/main" id="{61C8879A-185F-78D4-1203-EBC8C1E0364F}"/>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Tesco Mobile - Trolley</a:t>
            </a:r>
          </a:p>
        </p:txBody>
      </p:sp>
    </p:spTree>
    <p:extLst>
      <p:ext uri="{BB962C8B-B14F-4D97-AF65-F5344CB8AC3E}">
        <p14:creationId xmlns:p14="http://schemas.microsoft.com/office/powerpoint/2010/main" val="35137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E9386C7-94BC-4EDB-831B-C8721F019EA6}"/>
              </a:ext>
            </a:extLst>
          </p:cNvPr>
          <p:cNvGraphicFramePr/>
          <p:nvPr/>
        </p:nvGraphicFramePr>
        <p:xfrm>
          <a:off x="2914232" y="145542"/>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669AEF4-899B-4ADF-8D9F-89B473192959}"/>
              </a:ext>
            </a:extLst>
          </p:cNvPr>
          <p:cNvSpPr>
            <a:spLocks noGrp="1"/>
          </p:cNvSpPr>
          <p:nvPr>
            <p:ph type="title"/>
          </p:nvPr>
        </p:nvSpPr>
        <p:spPr>
          <a:xfrm>
            <a:off x="370800" y="360000"/>
            <a:ext cx="3492977" cy="2522956"/>
          </a:xfrm>
        </p:spPr>
        <p:txBody>
          <a:bodyPr>
            <a:normAutofit/>
          </a:bodyPr>
          <a:lstStyle/>
          <a:p>
            <a:r>
              <a:rPr lang="en-GB" sz="2800" dirty="0">
                <a:solidFill>
                  <a:srgbClr val="372D88"/>
                </a:solidFill>
              </a:rPr>
              <a:t>TV accounted for just under 60% of our video viewing in 2022</a:t>
            </a:r>
            <a:endParaRPr lang="en-GB" dirty="0"/>
          </a:p>
        </p:txBody>
      </p:sp>
      <p:sp>
        <p:nvSpPr>
          <p:cNvPr id="4" name="TextBox 3">
            <a:extLst>
              <a:ext uri="{FF2B5EF4-FFF2-40B4-BE49-F238E27FC236}">
                <a16:creationId xmlns:a16="http://schemas.microsoft.com/office/drawing/2014/main" id="{E1558C29-8C2D-42AD-9BD0-A8F8BF15F202}"/>
              </a:ext>
            </a:extLst>
          </p:cNvPr>
          <p:cNvSpPr txBox="1"/>
          <p:nvPr/>
        </p:nvSpPr>
        <p:spPr>
          <a:xfrm>
            <a:off x="8871670" y="900862"/>
            <a:ext cx="27363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Arial"/>
                <a:ea typeface="+mn-ea"/>
                <a:cs typeface="+mn-cs"/>
              </a:rPr>
              <a:t>All Individuals: 4 hrs, 30 mins</a:t>
            </a:r>
          </a:p>
        </p:txBody>
      </p:sp>
      <p:sp>
        <p:nvSpPr>
          <p:cNvPr id="5" name="TextBox 4">
            <a:extLst>
              <a:ext uri="{FF2B5EF4-FFF2-40B4-BE49-F238E27FC236}">
                <a16:creationId xmlns:a16="http://schemas.microsoft.com/office/drawing/2014/main" id="{7D48F3B6-2E03-4928-BB4D-AED96433C4A0}"/>
              </a:ext>
            </a:extLst>
          </p:cNvPr>
          <p:cNvSpPr txBox="1"/>
          <p:nvPr/>
        </p:nvSpPr>
        <p:spPr>
          <a:xfrm>
            <a:off x="8871670" y="1156343"/>
            <a:ext cx="20783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Arial"/>
                <a:ea typeface="+mn-ea"/>
                <a:cs typeface="+mn-cs"/>
              </a:rPr>
              <a:t>16-34s: 3 hrs, 47 mins</a:t>
            </a:r>
          </a:p>
        </p:txBody>
      </p:sp>
      <p:sp>
        <p:nvSpPr>
          <p:cNvPr id="6" name="TextBox 5">
            <a:extLst>
              <a:ext uri="{FF2B5EF4-FFF2-40B4-BE49-F238E27FC236}">
                <a16:creationId xmlns:a16="http://schemas.microsoft.com/office/drawing/2014/main" id="{4C27D43E-3371-4BC1-92EB-6344B951E35B}"/>
              </a:ext>
            </a:extLst>
          </p:cNvPr>
          <p:cNvSpPr txBox="1"/>
          <p:nvPr/>
        </p:nvSpPr>
        <p:spPr>
          <a:xfrm>
            <a:off x="8871670" y="531530"/>
            <a:ext cx="34929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Average video time per day</a:t>
            </a:r>
          </a:p>
        </p:txBody>
      </p:sp>
      <p:sp>
        <p:nvSpPr>
          <p:cNvPr id="7" name="TextBox 6">
            <a:extLst>
              <a:ext uri="{FF2B5EF4-FFF2-40B4-BE49-F238E27FC236}">
                <a16:creationId xmlns:a16="http://schemas.microsoft.com/office/drawing/2014/main" id="{29148050-B771-4017-8598-2385DED35D57}"/>
              </a:ext>
            </a:extLst>
          </p:cNvPr>
          <p:cNvSpPr txBox="1"/>
          <p:nvPr/>
        </p:nvSpPr>
        <p:spPr>
          <a:xfrm>
            <a:off x="5271589" y="364584"/>
            <a:ext cx="17676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ALL INDIVIDUALS</a:t>
            </a:r>
          </a:p>
        </p:txBody>
      </p:sp>
      <p:sp>
        <p:nvSpPr>
          <p:cNvPr id="8" name="TextBox 7">
            <a:extLst>
              <a:ext uri="{FF2B5EF4-FFF2-40B4-BE49-F238E27FC236}">
                <a16:creationId xmlns:a16="http://schemas.microsoft.com/office/drawing/2014/main" id="{510ED10F-4489-4DC6-8165-9E4D20FD5B75}"/>
              </a:ext>
            </a:extLst>
          </p:cNvPr>
          <p:cNvSpPr txBox="1"/>
          <p:nvPr/>
        </p:nvSpPr>
        <p:spPr>
          <a:xfrm>
            <a:off x="5571644" y="1156343"/>
            <a:ext cx="10801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16-34</a:t>
            </a:r>
          </a:p>
        </p:txBody>
      </p:sp>
      <p:sp>
        <p:nvSpPr>
          <p:cNvPr id="13" name="Text Placeholder 11">
            <a:extLst>
              <a:ext uri="{FF2B5EF4-FFF2-40B4-BE49-F238E27FC236}">
                <a16:creationId xmlns:a16="http://schemas.microsoft.com/office/drawing/2014/main" id="{57CDA6CB-E998-4743-B11E-E8AF91547ED5}"/>
              </a:ext>
            </a:extLst>
          </p:cNvPr>
          <p:cNvSpPr>
            <a:spLocks noGrp="1"/>
          </p:cNvSpPr>
          <p:nvPr>
            <p:ph type="body" sz="quarter" idx="15"/>
          </p:nvPr>
        </p:nvSpPr>
        <p:spPr>
          <a:xfrm>
            <a:off x="360000" y="5400000"/>
            <a:ext cx="11334817" cy="304800"/>
          </a:xfrm>
        </p:spPr>
        <p:txBody>
          <a:bodyPr/>
          <a:lstStyle/>
          <a:p>
            <a:r>
              <a:rPr lang="en-GB">
                <a:solidFill>
                  <a:srgbClr val="4D4D4D"/>
                </a:solidFill>
              </a:rPr>
              <a:t>Source: 2022, Barb / Broadcaster stream data / </a:t>
            </a:r>
            <a:r>
              <a:rPr lang="en-GB" err="1">
                <a:solidFill>
                  <a:srgbClr val="4D4D4D"/>
                </a:solidFill>
              </a:rPr>
              <a:t>ViewersLogic</a:t>
            </a:r>
            <a:r>
              <a:rPr lang="en-GB">
                <a:solidFill>
                  <a:srgbClr val="4D4D4D"/>
                </a:solidFill>
              </a:rPr>
              <a:t> / IPA </a:t>
            </a:r>
            <a:r>
              <a:rPr lang="en-GB" err="1">
                <a:solidFill>
                  <a:srgbClr val="4D4D4D"/>
                </a:solidFill>
              </a:rPr>
              <a:t>TouchPoints</a:t>
            </a:r>
            <a:r>
              <a:rPr lang="en-GB">
                <a:solidFill>
                  <a:srgbClr val="4D4D4D"/>
                </a:solidFill>
              </a:rPr>
              <a:t> 2022 (wave 1 and 2) / Pornhub / </a:t>
            </a:r>
            <a:r>
              <a:rPr lang="en-GB"/>
              <a:t>UK Cinema Association</a:t>
            </a:r>
            <a:endParaRPr lang="en-GB">
              <a:solidFill>
                <a:srgbClr val="4D4D4D"/>
              </a:solidFill>
            </a:endParaRPr>
          </a:p>
        </p:txBody>
      </p:sp>
    </p:spTree>
    <p:extLst>
      <p:ext uri="{BB962C8B-B14F-4D97-AF65-F5344CB8AC3E}">
        <p14:creationId xmlns:p14="http://schemas.microsoft.com/office/powerpoint/2010/main" val="10801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E9386C7-94BC-4EDB-831B-C8721F019EA6}"/>
              </a:ext>
            </a:extLst>
          </p:cNvPr>
          <p:cNvGraphicFramePr/>
          <p:nvPr/>
        </p:nvGraphicFramePr>
        <p:xfrm>
          <a:off x="2930768" y="128953"/>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A0402100-1BA0-4908-8129-D8012CD1B1E8}"/>
              </a:ext>
            </a:extLst>
          </p:cNvPr>
          <p:cNvSpPr>
            <a:spLocks noGrp="1"/>
          </p:cNvSpPr>
          <p:nvPr>
            <p:ph type="body" sz="quarter" idx="15"/>
          </p:nvPr>
        </p:nvSpPr>
        <p:spPr>
          <a:xfrm>
            <a:off x="360000" y="5400000"/>
            <a:ext cx="11334817" cy="304800"/>
          </a:xfrm>
        </p:spPr>
        <p:txBody>
          <a:bodyPr/>
          <a:lstStyle/>
          <a:p>
            <a:r>
              <a:rPr lang="en-GB"/>
              <a:t>Source: 2022, Barb / Broadcaster stream data / IPA </a:t>
            </a:r>
            <a:r>
              <a:rPr lang="en-GB" err="1"/>
              <a:t>TouchPoints</a:t>
            </a:r>
            <a:r>
              <a:rPr lang="en-GB"/>
              <a:t> 2022 / UK Cinema Association / </a:t>
            </a:r>
            <a:r>
              <a:rPr lang="en-GB" err="1"/>
              <a:t>ViewersLogic</a:t>
            </a:r>
            <a:r>
              <a:rPr lang="en-GB"/>
              <a:t> to model OOH viewing time * YouTube ad time modelled at 4.1% of content time, TikTok ad time modelled at 3.4% of content time using agency and broadcaster data, Other online modelled at 4% of content time)</a:t>
            </a:r>
          </a:p>
          <a:p>
            <a:endParaRPr lang="en-GB"/>
          </a:p>
        </p:txBody>
      </p:sp>
      <p:sp>
        <p:nvSpPr>
          <p:cNvPr id="4" name="TextBox 3">
            <a:extLst>
              <a:ext uri="{FF2B5EF4-FFF2-40B4-BE49-F238E27FC236}">
                <a16:creationId xmlns:a16="http://schemas.microsoft.com/office/drawing/2014/main" id="{E1558C29-8C2D-42AD-9BD0-A8F8BF15F202}"/>
              </a:ext>
            </a:extLst>
          </p:cNvPr>
          <p:cNvSpPr txBox="1"/>
          <p:nvPr/>
        </p:nvSpPr>
        <p:spPr>
          <a:xfrm>
            <a:off x="8871670" y="900862"/>
            <a:ext cx="27363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Arial"/>
                <a:ea typeface="+mn-ea"/>
                <a:cs typeface="+mn-cs"/>
              </a:rPr>
              <a:t>All Individuals: 17 mins</a:t>
            </a:r>
          </a:p>
        </p:txBody>
      </p:sp>
      <p:sp>
        <p:nvSpPr>
          <p:cNvPr id="5" name="TextBox 4">
            <a:extLst>
              <a:ext uri="{FF2B5EF4-FFF2-40B4-BE49-F238E27FC236}">
                <a16:creationId xmlns:a16="http://schemas.microsoft.com/office/drawing/2014/main" id="{7D48F3B6-2E03-4928-BB4D-AED96433C4A0}"/>
              </a:ext>
            </a:extLst>
          </p:cNvPr>
          <p:cNvSpPr txBox="1"/>
          <p:nvPr/>
        </p:nvSpPr>
        <p:spPr>
          <a:xfrm>
            <a:off x="8871670" y="1156343"/>
            <a:ext cx="23176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Arial"/>
                <a:ea typeface="+mn-ea"/>
                <a:cs typeface="+mn-cs"/>
              </a:rPr>
              <a:t>16-34s: 10.3 mins</a:t>
            </a:r>
          </a:p>
        </p:txBody>
      </p:sp>
      <p:sp>
        <p:nvSpPr>
          <p:cNvPr id="6" name="TextBox 5">
            <a:extLst>
              <a:ext uri="{FF2B5EF4-FFF2-40B4-BE49-F238E27FC236}">
                <a16:creationId xmlns:a16="http://schemas.microsoft.com/office/drawing/2014/main" id="{4C27D43E-3371-4BC1-92EB-6344B951E35B}"/>
              </a:ext>
            </a:extLst>
          </p:cNvPr>
          <p:cNvSpPr txBox="1"/>
          <p:nvPr/>
        </p:nvSpPr>
        <p:spPr>
          <a:xfrm>
            <a:off x="8218376" y="593085"/>
            <a:ext cx="349297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Average video advertising time per day</a:t>
            </a:r>
          </a:p>
        </p:txBody>
      </p:sp>
      <p:sp>
        <p:nvSpPr>
          <p:cNvPr id="7" name="TextBox 6">
            <a:extLst>
              <a:ext uri="{FF2B5EF4-FFF2-40B4-BE49-F238E27FC236}">
                <a16:creationId xmlns:a16="http://schemas.microsoft.com/office/drawing/2014/main" id="{29148050-B771-4017-8598-2385DED35D57}"/>
              </a:ext>
            </a:extLst>
          </p:cNvPr>
          <p:cNvSpPr txBox="1"/>
          <p:nvPr/>
        </p:nvSpPr>
        <p:spPr>
          <a:xfrm>
            <a:off x="5276561" y="388810"/>
            <a:ext cx="17676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ALL INDIVIDUALS</a:t>
            </a:r>
          </a:p>
        </p:txBody>
      </p:sp>
      <p:sp>
        <p:nvSpPr>
          <p:cNvPr id="8" name="TextBox 7">
            <a:extLst>
              <a:ext uri="{FF2B5EF4-FFF2-40B4-BE49-F238E27FC236}">
                <a16:creationId xmlns:a16="http://schemas.microsoft.com/office/drawing/2014/main" id="{510ED10F-4489-4DC6-8165-9E4D20FD5B75}"/>
              </a:ext>
            </a:extLst>
          </p:cNvPr>
          <p:cNvSpPr txBox="1"/>
          <p:nvPr/>
        </p:nvSpPr>
        <p:spPr>
          <a:xfrm>
            <a:off x="5571644" y="1156343"/>
            <a:ext cx="10801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16-34s</a:t>
            </a:r>
          </a:p>
        </p:txBody>
      </p:sp>
      <p:sp>
        <p:nvSpPr>
          <p:cNvPr id="12" name="Title 1">
            <a:extLst>
              <a:ext uri="{FF2B5EF4-FFF2-40B4-BE49-F238E27FC236}">
                <a16:creationId xmlns:a16="http://schemas.microsoft.com/office/drawing/2014/main" id="{EE9E2016-4A4C-46C7-B432-2A7F8C3E8817}"/>
              </a:ext>
            </a:extLst>
          </p:cNvPr>
          <p:cNvSpPr txBox="1">
            <a:spLocks/>
          </p:cNvSpPr>
          <p:nvPr/>
        </p:nvSpPr>
        <p:spPr>
          <a:xfrm>
            <a:off x="424837" y="542699"/>
            <a:ext cx="3611904" cy="25229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1" i="0" u="none" strike="noStrike" kern="1200" cap="none" spc="0" normalizeH="0" baseline="0" noProof="0">
                <a:ln>
                  <a:noFill/>
                </a:ln>
                <a:solidFill>
                  <a:srgbClr val="372D87"/>
                </a:solidFill>
                <a:effectLst/>
                <a:uLnTx/>
                <a:uFillTx/>
                <a:latin typeface="Arial"/>
                <a:ea typeface="+mj-ea"/>
                <a:cs typeface="+mj-cs"/>
              </a:rPr>
              <a:t>Broadcasters account for over 80% of all video advertising</a:t>
            </a:r>
          </a:p>
        </p:txBody>
      </p:sp>
    </p:spTree>
    <p:extLst>
      <p:ext uri="{BB962C8B-B14F-4D97-AF65-F5344CB8AC3E}">
        <p14:creationId xmlns:p14="http://schemas.microsoft.com/office/powerpoint/2010/main" val="184134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44BCDFA-3A25-9AD2-6C1C-DA6CC0C88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7385" y="1400488"/>
            <a:ext cx="1382685" cy="2587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endragon PLC - UK's Leading Automotive Retailer">
            <a:extLst>
              <a:ext uri="{FF2B5EF4-FFF2-40B4-BE49-F238E27FC236}">
                <a16:creationId xmlns:a16="http://schemas.microsoft.com/office/drawing/2014/main" id="{5837C3B8-8994-92E8-3610-A19A745BB6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6321" y="4914987"/>
            <a:ext cx="1515390" cy="3575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82DA77B-E1B1-4CC3-6AC0-A7FD5D6A92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8322" y="3314849"/>
            <a:ext cx="1528666" cy="2939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ile:Evri-Europe-GmBH-Logo-2022.webp - Wikimedia Commons">
            <a:extLst>
              <a:ext uri="{FF2B5EF4-FFF2-40B4-BE49-F238E27FC236}">
                <a16:creationId xmlns:a16="http://schemas.microsoft.com/office/drawing/2014/main" id="{9F4E47B7-3E4D-E040-D198-564603AECB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651" y="2259506"/>
            <a:ext cx="807674" cy="40383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ovo Nordisk logo — University of Oxford, Medical Sciences Division">
            <a:extLst>
              <a:ext uri="{FF2B5EF4-FFF2-40B4-BE49-F238E27FC236}">
                <a16:creationId xmlns:a16="http://schemas.microsoft.com/office/drawing/2014/main" id="{285542FF-8DF5-FB80-522A-2D402DA602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5437" y="1240132"/>
            <a:ext cx="814179" cy="57942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VIRGIN VOYAGES TAKES FUTURE SAILORS ON MUSICALLY GUIDED CINEMATIC JOURNEY  AT SEA">
            <a:extLst>
              <a:ext uri="{FF2B5EF4-FFF2-40B4-BE49-F238E27FC236}">
                <a16:creationId xmlns:a16="http://schemas.microsoft.com/office/drawing/2014/main" id="{17556BBD-FAAD-CAA9-C59B-5CE5AA49CBF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856" b="21381"/>
          <a:stretch/>
        </p:blipFill>
        <p:spPr bwMode="auto">
          <a:xfrm>
            <a:off x="3846715" y="3247397"/>
            <a:ext cx="1415826" cy="42883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WeAre8 - Products, Competitors, Financials, Employees, Headquarters  Locations">
            <a:extLst>
              <a:ext uri="{FF2B5EF4-FFF2-40B4-BE49-F238E27FC236}">
                <a16:creationId xmlns:a16="http://schemas.microsoft.com/office/drawing/2014/main" id="{66DC835F-EA77-643C-CD09-51A52DDD60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6089" y="1373105"/>
            <a:ext cx="1193627" cy="31347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attan Garden Furniture by Moda Furnishings | Online &amp; Instore">
            <a:extLst>
              <a:ext uri="{FF2B5EF4-FFF2-40B4-BE49-F238E27FC236}">
                <a16:creationId xmlns:a16="http://schemas.microsoft.com/office/drawing/2014/main" id="{46B961F1-E7CC-156F-2092-B5E410135E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9638" y="4003739"/>
            <a:ext cx="1054507" cy="51736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Visit NCY ǀ Official North Cyprus Tourism Guide">
            <a:extLst>
              <a:ext uri="{FF2B5EF4-FFF2-40B4-BE49-F238E27FC236}">
                <a16:creationId xmlns:a16="http://schemas.microsoft.com/office/drawing/2014/main" id="{942A926D-4B9C-0788-643D-9DC0BBD24E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683" y="2153610"/>
            <a:ext cx="1056675" cy="61562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NWCR | Tilney">
            <a:extLst>
              <a:ext uri="{FF2B5EF4-FFF2-40B4-BE49-F238E27FC236}">
                <a16:creationId xmlns:a16="http://schemas.microsoft.com/office/drawing/2014/main" id="{F365B1CA-CA8F-3752-EAFB-2BB50CEEA9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6129" y="4050577"/>
            <a:ext cx="988610" cy="42369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Bike Club Reviews | Read Customer Service Reviews of bikeclub.com">
            <a:extLst>
              <a:ext uri="{FF2B5EF4-FFF2-40B4-BE49-F238E27FC236}">
                <a16:creationId xmlns:a16="http://schemas.microsoft.com/office/drawing/2014/main" id="{B7AE9CD5-FE86-12DB-22CB-68703B7B1D8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000" y="1286484"/>
            <a:ext cx="1085368" cy="48672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Premium Liquid Collagen Supplements | Absolute Collagen – Absolute Collagen  EU">
            <a:extLst>
              <a:ext uri="{FF2B5EF4-FFF2-40B4-BE49-F238E27FC236}">
                <a16:creationId xmlns:a16="http://schemas.microsoft.com/office/drawing/2014/main" id="{572F9B6B-68F1-C3FB-7073-D5169E1C006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57145" y="4030968"/>
            <a:ext cx="808573" cy="462908"/>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Thames Water - The UK's largest water and wastewater company">
            <a:extLst>
              <a:ext uri="{FF2B5EF4-FFF2-40B4-BE49-F238E27FC236}">
                <a16:creationId xmlns:a16="http://schemas.microsoft.com/office/drawing/2014/main" id="{0859FFF1-8428-2824-757E-CB7F2F4DB5E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74852" y="2173272"/>
            <a:ext cx="576304" cy="5763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2" descr="CEJCT">
            <a:extLst>
              <a:ext uri="{FF2B5EF4-FFF2-40B4-BE49-F238E27FC236}">
                <a16:creationId xmlns:a16="http://schemas.microsoft.com/office/drawing/2014/main" id="{0D7D5986-A9FC-FD26-87E3-DF58F8B6990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51304" y="3218573"/>
            <a:ext cx="1116610" cy="486481"/>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The Trussell Trust - Stop UK Hunger">
            <a:extLst>
              <a:ext uri="{FF2B5EF4-FFF2-40B4-BE49-F238E27FC236}">
                <a16:creationId xmlns:a16="http://schemas.microsoft.com/office/drawing/2014/main" id="{91D813E8-4877-CA4B-46AB-748502D0884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53604" y="2011881"/>
            <a:ext cx="899086" cy="899086"/>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Utilita | Energy Suppliers | Switchcraft">
            <a:extLst>
              <a:ext uri="{FF2B5EF4-FFF2-40B4-BE49-F238E27FC236}">
                <a16:creationId xmlns:a16="http://schemas.microsoft.com/office/drawing/2014/main" id="{DF192C7B-EC94-9ECD-5250-28FBE063654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105" y="3089237"/>
            <a:ext cx="1098118" cy="745152"/>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Garden Sheds and Garden Buildings | Tiger Sheds">
            <a:extLst>
              <a:ext uri="{FF2B5EF4-FFF2-40B4-BE49-F238E27FC236}">
                <a16:creationId xmlns:a16="http://schemas.microsoft.com/office/drawing/2014/main" id="{830C2910-A43E-7FD1-C44D-847AB87C16D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6038" y="4035816"/>
            <a:ext cx="1220696" cy="4532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0">
            <a:extLst>
              <a:ext uri="{FF2B5EF4-FFF2-40B4-BE49-F238E27FC236}">
                <a16:creationId xmlns:a16="http://schemas.microsoft.com/office/drawing/2014/main" id="{1E68B63C-1080-018E-596A-5AE667C2CFE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02885" y="2288402"/>
            <a:ext cx="875372" cy="346045"/>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Simply Business - business insurance made for you | public liability,  professional indemnity, landlord insurance &amp; more - Simply Business UK">
            <a:extLst>
              <a:ext uri="{FF2B5EF4-FFF2-40B4-BE49-F238E27FC236}">
                <a16:creationId xmlns:a16="http://schemas.microsoft.com/office/drawing/2014/main" id="{FC7A5E30-57D7-D123-FFA1-39D979130FB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75784" y="2248471"/>
            <a:ext cx="1213946" cy="425906"/>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Clim8 | The app for sustainable investments">
            <a:extLst>
              <a:ext uri="{FF2B5EF4-FFF2-40B4-BE49-F238E27FC236}">
                <a16:creationId xmlns:a16="http://schemas.microsoft.com/office/drawing/2014/main" id="{F1C78614-9BD7-1FEF-B8F2-C4D25C69B7F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87257" y="2338452"/>
            <a:ext cx="768820" cy="245945"/>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Animals Asia Foundation US - Idealist">
            <a:extLst>
              <a:ext uri="{FF2B5EF4-FFF2-40B4-BE49-F238E27FC236}">
                <a16:creationId xmlns:a16="http://schemas.microsoft.com/office/drawing/2014/main" id="{2FF120B5-79B1-B478-8F5C-117BAB85422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794251" y="4815530"/>
            <a:ext cx="745453" cy="556440"/>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34">
            <a:extLst>
              <a:ext uri="{FF2B5EF4-FFF2-40B4-BE49-F238E27FC236}">
                <a16:creationId xmlns:a16="http://schemas.microsoft.com/office/drawing/2014/main" id="{491CD732-A778-D64C-47B7-B3396E372E37}"/>
              </a:ext>
            </a:extLst>
          </p:cNvPr>
          <p:cNvSpPr>
            <a:spLocks noGrp="1"/>
          </p:cNvSpPr>
          <p:nvPr>
            <p:ph type="title"/>
          </p:nvPr>
        </p:nvSpPr>
        <p:spPr/>
        <p:txBody>
          <a:bodyPr/>
          <a:lstStyle/>
          <a:p>
            <a:r>
              <a:rPr lang="en-GB"/>
              <a:t>959 advertisers used TV for the first time in 2022</a:t>
            </a:r>
          </a:p>
        </p:txBody>
      </p:sp>
      <p:pic>
        <p:nvPicPr>
          <p:cNvPr id="1096" name="Picture 72" descr="Wish Reveals New Brand Amidst Major Overhaul of User Experience | Business  Wire">
            <a:extLst>
              <a:ext uri="{FF2B5EF4-FFF2-40B4-BE49-F238E27FC236}">
                <a16:creationId xmlns:a16="http://schemas.microsoft.com/office/drawing/2014/main" id="{A4E64ED5-9AA6-89F7-06A4-6C4CF561E78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68331" y="4966765"/>
            <a:ext cx="768820" cy="253971"/>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Exoticca - Current Openings">
            <a:extLst>
              <a:ext uri="{FF2B5EF4-FFF2-40B4-BE49-F238E27FC236}">
                <a16:creationId xmlns:a16="http://schemas.microsoft.com/office/drawing/2014/main" id="{2DB4445F-A0A7-D715-A7DA-FE8BC46CE70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95150" y="4119103"/>
            <a:ext cx="1224077" cy="286638"/>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a:extLst>
              <a:ext uri="{FF2B5EF4-FFF2-40B4-BE49-F238E27FC236}">
                <a16:creationId xmlns:a16="http://schemas.microsoft.com/office/drawing/2014/main" id="{FA5EF4C0-B559-4B2F-087E-62249D2A32B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662769" y="3257726"/>
            <a:ext cx="952754" cy="408174"/>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a:extLst>
              <a:ext uri="{FF2B5EF4-FFF2-40B4-BE49-F238E27FC236}">
                <a16:creationId xmlns:a16="http://schemas.microsoft.com/office/drawing/2014/main" id="{1A09967B-D0F1-52B4-E0E4-219602BE46E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603696" y="3280097"/>
            <a:ext cx="1054508" cy="363433"/>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Fixter : actu, infos, fiche entreprise - Maddyness Fixter">
            <a:extLst>
              <a:ext uri="{FF2B5EF4-FFF2-40B4-BE49-F238E27FC236}">
                <a16:creationId xmlns:a16="http://schemas.microsoft.com/office/drawing/2014/main" id="{06F71207-FE77-44AA-3C51-60C6A11B1B3F}"/>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5838" t="27122" r="15747" b="27726"/>
          <a:stretch/>
        </p:blipFill>
        <p:spPr bwMode="auto">
          <a:xfrm>
            <a:off x="6299304" y="4885071"/>
            <a:ext cx="1138330" cy="417358"/>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descr="Beauty Pie - TheIndustry.beauty">
            <a:extLst>
              <a:ext uri="{FF2B5EF4-FFF2-40B4-BE49-F238E27FC236}">
                <a16:creationId xmlns:a16="http://schemas.microsoft.com/office/drawing/2014/main" id="{3C938D06-E3FF-17FF-D18E-45C7D2AD5DB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01720" y="4852303"/>
            <a:ext cx="1097487" cy="482895"/>
          </a:xfrm>
          <a:prstGeom prst="rect">
            <a:avLst/>
          </a:prstGeom>
          <a:noFill/>
          <a:extLst>
            <a:ext uri="{909E8E84-426E-40DD-AFC4-6F175D3DCCD1}">
              <a14:hiddenFill xmlns:a14="http://schemas.microsoft.com/office/drawing/2010/main">
                <a:solidFill>
                  <a:srgbClr val="FFFFFF"/>
                </a:solidFill>
              </a14:hiddenFill>
            </a:ext>
          </a:extLst>
        </p:spPr>
      </p:pic>
      <p:sp>
        <p:nvSpPr>
          <p:cNvPr id="1041" name="TextBox 1040">
            <a:extLst>
              <a:ext uri="{FF2B5EF4-FFF2-40B4-BE49-F238E27FC236}">
                <a16:creationId xmlns:a16="http://schemas.microsoft.com/office/drawing/2014/main" id="{CB998709-5A5B-34BB-622E-89E57E4E65FD}"/>
              </a:ext>
            </a:extLst>
          </p:cNvPr>
          <p:cNvSpPr txBox="1"/>
          <p:nvPr/>
        </p:nvSpPr>
        <p:spPr>
          <a:xfrm>
            <a:off x="360000" y="5400000"/>
            <a:ext cx="8958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Nielsen Ad Intel / Sky – New to TV advertisers classed as those not advertising on TV 5 years prior (2017—2021) on Linear TV and Sky </a:t>
            </a:r>
            <a:r>
              <a:rPr kumimoji="0" lang="en-GB" sz="1000" b="0" i="0" u="none" strike="noStrike" kern="1200" cap="none" spc="0" normalizeH="0" baseline="0" noProof="0" err="1">
                <a:ln>
                  <a:noFill/>
                </a:ln>
                <a:solidFill>
                  <a:srgbClr val="4D4D4D"/>
                </a:solidFill>
                <a:effectLst/>
                <a:uLnTx/>
                <a:uFillTx/>
                <a:latin typeface="Arial"/>
                <a:ea typeface="+mn-ea"/>
                <a:cs typeface="+mn-cs"/>
              </a:rPr>
              <a:t>AdSmart</a:t>
            </a:r>
            <a:r>
              <a:rPr kumimoji="0" lang="en-GB" sz="1000" b="0" i="0" u="none" strike="noStrike" kern="1200" cap="none" spc="0" normalizeH="0" baseline="0" noProof="0">
                <a:ln>
                  <a:noFill/>
                </a:ln>
                <a:solidFill>
                  <a:srgbClr val="4D4D4D"/>
                </a:solidFill>
                <a:effectLst/>
                <a:uLnTx/>
                <a:uFillTx/>
                <a:latin typeface="Arial"/>
                <a:ea typeface="+mn-ea"/>
                <a:cs typeface="+mn-cs"/>
              </a:rPr>
              <a:t>  </a:t>
            </a:r>
          </a:p>
        </p:txBody>
      </p:sp>
      <p:pic>
        <p:nvPicPr>
          <p:cNvPr id="1120" name="Picture 96" descr="Trading on OTCQX Market - 07:00:07 18 Jul 2021 - WINE News article | London  Stock Exchange">
            <a:extLst>
              <a:ext uri="{FF2B5EF4-FFF2-40B4-BE49-F238E27FC236}">
                <a16:creationId xmlns:a16="http://schemas.microsoft.com/office/drawing/2014/main" id="{58C596EA-FC44-B0EE-7A81-0B154AD67201}"/>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10322" r="10826"/>
          <a:stretch/>
        </p:blipFill>
        <p:spPr bwMode="auto">
          <a:xfrm>
            <a:off x="5155337" y="1250797"/>
            <a:ext cx="1057475" cy="5580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ous">
            <a:extLst>
              <a:ext uri="{FF2B5EF4-FFF2-40B4-BE49-F238E27FC236}">
                <a16:creationId xmlns:a16="http://schemas.microsoft.com/office/drawing/2014/main" id="{7A3B6BB3-60A6-6C85-4237-C1B36945849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651544" y="4101611"/>
            <a:ext cx="965623" cy="3216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altown Limited - Certified B Corporation - B Lab Global">
            <a:extLst>
              <a:ext uri="{FF2B5EF4-FFF2-40B4-BE49-F238E27FC236}">
                <a16:creationId xmlns:a16="http://schemas.microsoft.com/office/drawing/2014/main" id="{87D657C6-5737-C846-0947-BC048538A537}"/>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069520" y="4944726"/>
            <a:ext cx="1873167" cy="2980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est Teas Online - Buy Tea Online - Online Tea Shop – teapigs.co.uk">
            <a:extLst>
              <a:ext uri="{FF2B5EF4-FFF2-40B4-BE49-F238E27FC236}">
                <a16:creationId xmlns:a16="http://schemas.microsoft.com/office/drawing/2014/main" id="{0258E320-83AF-96E3-9556-41CD6E9BE6BC}"/>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714556" y="4113399"/>
            <a:ext cx="1366577" cy="29804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44F536A7-F5AB-53B7-90F4-89FC80DE90C8}"/>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155824" y="4858242"/>
            <a:ext cx="1557079" cy="47101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ractive delivers high-quality pet tracking service | Orange Business  Services">
            <a:extLst>
              <a:ext uri="{FF2B5EF4-FFF2-40B4-BE49-F238E27FC236}">
                <a16:creationId xmlns:a16="http://schemas.microsoft.com/office/drawing/2014/main" id="{526B0390-83EB-AF9F-0D35-69523C60DAA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688533" y="1316211"/>
            <a:ext cx="1473462" cy="42726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Wise Payments Limited - Open Banking">
            <a:extLst>
              <a:ext uri="{FF2B5EF4-FFF2-40B4-BE49-F238E27FC236}">
                <a16:creationId xmlns:a16="http://schemas.microsoft.com/office/drawing/2014/main" id="{E176DDCB-45FB-F028-6045-ADBCCEE73EAC}"/>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637716" y="1382653"/>
            <a:ext cx="1213946" cy="29438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ere We Flo Reviews | Read Customer Service Reviews of hereweflo.co">
            <a:extLst>
              <a:ext uri="{FF2B5EF4-FFF2-40B4-BE49-F238E27FC236}">
                <a16:creationId xmlns:a16="http://schemas.microsoft.com/office/drawing/2014/main" id="{90B832D8-AEF5-A460-B990-C84B4E08BA29}"/>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b="29375"/>
          <a:stretch/>
        </p:blipFill>
        <p:spPr bwMode="auto">
          <a:xfrm>
            <a:off x="2135004" y="3325001"/>
            <a:ext cx="1275930" cy="27362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areShare | Fighting hunger, tackling food waste in the UK">
            <a:extLst>
              <a:ext uri="{FF2B5EF4-FFF2-40B4-BE49-F238E27FC236}">
                <a16:creationId xmlns:a16="http://schemas.microsoft.com/office/drawing/2014/main" id="{55E87F1A-F326-C30D-82EF-0EDB528F0EF0}"/>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0350217" y="2259298"/>
            <a:ext cx="1054508" cy="404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6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77189-335B-4152-B8E7-C1CFB63E7D35}"/>
              </a:ext>
            </a:extLst>
          </p:cNvPr>
          <p:cNvSpPr>
            <a:spLocks noGrp="1"/>
          </p:cNvSpPr>
          <p:nvPr>
            <p:ph type="title"/>
          </p:nvPr>
        </p:nvSpPr>
        <p:spPr>
          <a:xfrm>
            <a:off x="371476" y="359944"/>
            <a:ext cx="10918824" cy="1021181"/>
          </a:xfrm>
        </p:spPr>
        <p:txBody>
          <a:bodyPr/>
          <a:lstStyle/>
          <a:p>
            <a:r>
              <a:rPr lang="en-GB"/>
              <a:t>763 advertisers spent less than £50k on TV in 2022</a:t>
            </a:r>
          </a:p>
        </p:txBody>
      </p:sp>
      <p:graphicFrame>
        <p:nvGraphicFramePr>
          <p:cNvPr id="6" name="Content Placeholder 5">
            <a:extLst>
              <a:ext uri="{FF2B5EF4-FFF2-40B4-BE49-F238E27FC236}">
                <a16:creationId xmlns:a16="http://schemas.microsoft.com/office/drawing/2014/main" id="{7A63F659-56F5-47B5-BBAB-B2D8E6099B45}"/>
              </a:ext>
            </a:extLst>
          </p:cNvPr>
          <p:cNvGraphicFramePr>
            <a:graphicFrameLocks noGrp="1"/>
          </p:cNvGraphicFramePr>
          <p:nvPr>
            <p:ph idx="1"/>
          </p:nvPr>
        </p:nvGraphicFramePr>
        <p:xfrm>
          <a:off x="377825" y="1614488"/>
          <a:ext cx="11334750" cy="36512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4">
            <a:extLst>
              <a:ext uri="{FF2B5EF4-FFF2-40B4-BE49-F238E27FC236}">
                <a16:creationId xmlns:a16="http://schemas.microsoft.com/office/drawing/2014/main" id="{72E84C47-D00D-4040-881F-C0B04F876493}"/>
              </a:ext>
            </a:extLst>
          </p:cNvPr>
          <p:cNvSpPr txBox="1">
            <a:spLocks/>
          </p:cNvSpPr>
          <p:nvPr/>
        </p:nvSpPr>
        <p:spPr>
          <a:xfrm>
            <a:off x="360000" y="5400000"/>
            <a:ext cx="1133481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srgbClr val="4D4D4D"/>
                </a:solidFill>
                <a:effectLst/>
                <a:uLnTx/>
                <a:uFillTx/>
                <a:latin typeface="Arial"/>
                <a:ea typeface="+mn-ea"/>
                <a:cs typeface="+mn-cs"/>
              </a:rPr>
              <a:t>Source: Nielsen Ad Intel, 2022</a:t>
            </a:r>
          </a:p>
        </p:txBody>
      </p:sp>
    </p:spTree>
    <p:extLst>
      <p:ext uri="{BB962C8B-B14F-4D97-AF65-F5344CB8AC3E}">
        <p14:creationId xmlns:p14="http://schemas.microsoft.com/office/powerpoint/2010/main" val="1220209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01FC03-164F-4ED8-ACB7-DF0BD796123D}"/>
              </a:ext>
            </a:extLst>
          </p:cNvPr>
          <p:cNvSpPr/>
          <p:nvPr/>
        </p:nvSpPr>
        <p:spPr>
          <a:xfrm>
            <a:off x="-534" y="0"/>
            <a:ext cx="12203112" cy="6858000"/>
          </a:xfrm>
          <a:prstGeom prst="rect">
            <a:avLst/>
          </a:prstGeom>
          <a:gradFill flip="none" rotWithShape="1">
            <a:gsLst>
              <a:gs pos="0">
                <a:schemeClr val="accent2"/>
              </a:gs>
              <a:gs pos="100000">
                <a:schemeClr val="accent1"/>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1AA9F6C2-76BB-45CC-9CF3-C139ACDC2E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5" name="Title 4">
            <a:extLst>
              <a:ext uri="{FF2B5EF4-FFF2-40B4-BE49-F238E27FC236}">
                <a16:creationId xmlns:a16="http://schemas.microsoft.com/office/drawing/2014/main" id="{47037688-B077-4309-99E2-6614552FD324}"/>
              </a:ext>
            </a:extLst>
          </p:cNvPr>
          <p:cNvSpPr>
            <a:spLocks noGrp="1"/>
          </p:cNvSpPr>
          <p:nvPr>
            <p:ph type="title"/>
          </p:nvPr>
        </p:nvSpPr>
        <p:spPr>
          <a:xfrm>
            <a:off x="479425" y="594624"/>
            <a:ext cx="4066448" cy="1021181"/>
          </a:xfrm>
        </p:spPr>
        <p:txBody>
          <a:bodyPr>
            <a:normAutofit fontScale="90000"/>
          </a:bodyPr>
          <a:lstStyle/>
          <a:p>
            <a:r>
              <a:rPr lang="en-GB"/>
              <a:t>Average TV view costs </a:t>
            </a:r>
            <a:r>
              <a:rPr lang="en-GB" sz="4400"/>
              <a:t>0.8p </a:t>
            </a:r>
            <a:r>
              <a:rPr lang="en-GB"/>
              <a:t>(in 2022)</a:t>
            </a:r>
          </a:p>
        </p:txBody>
      </p:sp>
      <p:sp>
        <p:nvSpPr>
          <p:cNvPr id="17" name="Content Placeholder 16">
            <a:extLst>
              <a:ext uri="{FF2B5EF4-FFF2-40B4-BE49-F238E27FC236}">
                <a16:creationId xmlns:a16="http://schemas.microsoft.com/office/drawing/2014/main" id="{B4A81E3E-0D4C-4D68-9E31-9D552073ADE3}"/>
              </a:ext>
            </a:extLst>
          </p:cNvPr>
          <p:cNvSpPr>
            <a:spLocks noGrp="1"/>
          </p:cNvSpPr>
          <p:nvPr>
            <p:ph sz="half" idx="1"/>
          </p:nvPr>
        </p:nvSpPr>
        <p:spPr>
          <a:xfrm>
            <a:off x="479426" y="1709457"/>
            <a:ext cx="4066447" cy="2666330"/>
          </a:xfrm>
        </p:spPr>
        <p:txBody>
          <a:bodyPr/>
          <a:lstStyle/>
          <a:p>
            <a:r>
              <a:rPr lang="en-GB" sz="2400"/>
              <a:t>The average cost </a:t>
            </a:r>
            <a:br>
              <a:rPr lang="en-GB" sz="2400"/>
            </a:br>
            <a:r>
              <a:rPr lang="en-GB" sz="2400"/>
              <a:t>of buying the media space to get one </a:t>
            </a:r>
            <a:br>
              <a:rPr lang="en-GB" sz="2400"/>
            </a:br>
            <a:r>
              <a:rPr lang="en-GB" sz="2400"/>
              <a:t>person in the UK </a:t>
            </a:r>
            <a:br>
              <a:rPr lang="en-GB" sz="2400"/>
            </a:br>
            <a:r>
              <a:rPr lang="en-GB" sz="2400"/>
              <a:t>to see a TV (linear and VOD) advert </a:t>
            </a:r>
            <a:br>
              <a:rPr lang="en-GB" sz="2400"/>
            </a:br>
            <a:r>
              <a:rPr lang="en-GB" sz="2400"/>
              <a:t>costs over half a penny</a:t>
            </a:r>
          </a:p>
        </p:txBody>
      </p:sp>
      <p:pic>
        <p:nvPicPr>
          <p:cNvPr id="14" name="Picture 13" descr="C:\Users\frankie.anthony\AppData\Local\Microsoft\Windows\Temporary Internet Files\Content.Outlook\R0KQCS2D\penny (2).png">
            <a:extLst>
              <a:ext uri="{FF2B5EF4-FFF2-40B4-BE49-F238E27FC236}">
                <a16:creationId xmlns:a16="http://schemas.microsoft.com/office/drawing/2014/main" id="{C18FF96F-22A3-431D-A8E6-81C866DCECB2}"/>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a:ext>
            </a:extLst>
          </a:blip>
          <a:srcRect l="673" t="226" r="1120" b="707"/>
          <a:stretch>
            <a:fillRect/>
          </a:stretch>
        </p:blipFill>
        <p:spPr bwMode="auto">
          <a:xfrm>
            <a:off x="9561096" y="441943"/>
            <a:ext cx="5282966" cy="5282966"/>
          </a:xfrm>
          <a:custGeom>
            <a:avLst/>
            <a:gdLst>
              <a:gd name="connsiteX0" fmla="*/ 2641483 w 5282966"/>
              <a:gd name="connsiteY0" fmla="*/ 0 h 5282966"/>
              <a:gd name="connsiteX1" fmla="*/ 5282966 w 5282966"/>
              <a:gd name="connsiteY1" fmla="*/ 2641483 h 5282966"/>
              <a:gd name="connsiteX2" fmla="*/ 2641483 w 5282966"/>
              <a:gd name="connsiteY2" fmla="*/ 5282966 h 5282966"/>
              <a:gd name="connsiteX3" fmla="*/ 0 w 5282966"/>
              <a:gd name="connsiteY3" fmla="*/ 2641483 h 5282966"/>
              <a:gd name="connsiteX4" fmla="*/ 2641483 w 5282966"/>
              <a:gd name="connsiteY4" fmla="*/ 0 h 5282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2966" h="5282966">
                <a:moveTo>
                  <a:pt x="2641483" y="0"/>
                </a:moveTo>
                <a:cubicBezTo>
                  <a:pt x="4100334" y="0"/>
                  <a:pt x="5282966" y="1182632"/>
                  <a:pt x="5282966" y="2641483"/>
                </a:cubicBezTo>
                <a:cubicBezTo>
                  <a:pt x="5282966" y="4100334"/>
                  <a:pt x="4100334" y="5282966"/>
                  <a:pt x="2641483" y="5282966"/>
                </a:cubicBezTo>
                <a:cubicBezTo>
                  <a:pt x="1182632" y="5282966"/>
                  <a:pt x="0" y="4100334"/>
                  <a:pt x="0" y="2641483"/>
                </a:cubicBezTo>
                <a:cubicBezTo>
                  <a:pt x="0" y="1182632"/>
                  <a:pt x="1182632" y="0"/>
                  <a:pt x="2641483" y="0"/>
                </a:cubicBezTo>
                <a:close/>
              </a:path>
            </a:pathLst>
          </a:custGeom>
          <a:noFill/>
          <a:extLst>
            <a:ext uri="{909E8E84-426E-40DD-AFC4-6F175D3DCCD1}">
              <a14:hiddenFill xmlns:a14="http://schemas.microsoft.com/office/drawing/2010/main">
                <a:solidFill>
                  <a:srgbClr val="FFFFFF"/>
                </a:solidFill>
              </a14:hiddenFill>
            </a:ext>
          </a:extLst>
        </p:spPr>
      </p:pic>
      <p:sp>
        <p:nvSpPr>
          <p:cNvPr id="20" name="Freeform 7">
            <a:extLst>
              <a:ext uri="{FF2B5EF4-FFF2-40B4-BE49-F238E27FC236}">
                <a16:creationId xmlns:a16="http://schemas.microsoft.com/office/drawing/2014/main" id="{3458EBB5-3934-4215-9BCB-33AAAD19333D}"/>
              </a:ext>
            </a:extLst>
          </p:cNvPr>
          <p:cNvSpPr>
            <a:spLocks/>
          </p:cNvSpPr>
          <p:nvPr/>
        </p:nvSpPr>
        <p:spPr bwMode="auto">
          <a:xfrm>
            <a:off x="479425" y="441943"/>
            <a:ext cx="4066447" cy="4706600"/>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Text Placeholder 2">
            <a:extLst>
              <a:ext uri="{FF2B5EF4-FFF2-40B4-BE49-F238E27FC236}">
                <a16:creationId xmlns:a16="http://schemas.microsoft.com/office/drawing/2014/main" id="{929765FC-258A-4DD8-9FAF-9F54E7104603}"/>
              </a:ext>
            </a:extLst>
          </p:cNvPr>
          <p:cNvSpPr txBox="1">
            <a:spLocks/>
          </p:cNvSpPr>
          <p:nvPr/>
        </p:nvSpPr>
        <p:spPr>
          <a:xfrm>
            <a:off x="377757" y="5364000"/>
            <a:ext cx="1133481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Source: 2022, Thinkbox estimates using AA/WARC</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99402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E6C3A-268F-4C27-9C6F-49ACA94D6D75}"/>
              </a:ext>
            </a:extLst>
          </p:cNvPr>
          <p:cNvSpPr>
            <a:spLocks noGrp="1"/>
          </p:cNvSpPr>
          <p:nvPr>
            <p:ph type="title"/>
          </p:nvPr>
        </p:nvSpPr>
        <p:spPr/>
        <p:txBody>
          <a:bodyPr/>
          <a:lstStyle/>
          <a:p>
            <a:r>
              <a:rPr lang="en-GB" dirty="0"/>
              <a:t>TV delivers results for small businesses quickly</a:t>
            </a:r>
          </a:p>
        </p:txBody>
      </p:sp>
      <p:sp>
        <p:nvSpPr>
          <p:cNvPr id="8" name="Text Placeholder 7">
            <a:extLst>
              <a:ext uri="{FF2B5EF4-FFF2-40B4-BE49-F238E27FC236}">
                <a16:creationId xmlns:a16="http://schemas.microsoft.com/office/drawing/2014/main" id="{82D4C41C-5CED-49B8-B40A-D4EC39586C8C}"/>
              </a:ext>
            </a:extLst>
          </p:cNvPr>
          <p:cNvSpPr>
            <a:spLocks noGrp="1"/>
          </p:cNvSpPr>
          <p:nvPr>
            <p:ph type="body" sz="quarter" idx="13"/>
          </p:nvPr>
        </p:nvSpPr>
        <p:spPr>
          <a:xfrm>
            <a:off x="371476" y="1713584"/>
            <a:ext cx="4368867" cy="3651531"/>
          </a:xfrm>
        </p:spPr>
        <p:txBody>
          <a:bodyPr>
            <a:normAutofit/>
          </a:bodyPr>
          <a:lstStyle/>
          <a:p>
            <a:pPr marL="285750" indent="-285750">
              <a:buClr>
                <a:schemeClr val="tx2"/>
              </a:buClr>
              <a:buFont typeface="Arial" panose="020B0604020202020204" pitchFamily="34" charset="0"/>
              <a:buChar char="—"/>
            </a:pPr>
            <a:r>
              <a:rPr lang="en-GB" sz="1800" dirty="0"/>
              <a:t>An average 4 week TV campaign builds to a </a:t>
            </a:r>
            <a:r>
              <a:rPr lang="en-GB" sz="1800" b="1" dirty="0">
                <a:solidFill>
                  <a:schemeClr val="tx2"/>
                </a:solidFill>
              </a:rPr>
              <a:t>weekly sales uplift of c. 25%</a:t>
            </a:r>
          </a:p>
          <a:p>
            <a:pPr marL="285750" indent="-285750">
              <a:buClr>
                <a:schemeClr val="tx2"/>
              </a:buClr>
              <a:buFont typeface="Arial" panose="020B0604020202020204" pitchFamily="34" charset="0"/>
              <a:buChar char="—"/>
            </a:pPr>
            <a:endParaRPr lang="en-GB" sz="1800" dirty="0"/>
          </a:p>
          <a:p>
            <a:pPr marL="285750" indent="-285750">
              <a:buClr>
                <a:schemeClr val="tx2"/>
              </a:buClr>
              <a:buFont typeface="Arial" panose="020B0604020202020204" pitchFamily="34" charset="0"/>
              <a:buChar char="—"/>
            </a:pPr>
            <a:r>
              <a:rPr lang="en-GB" sz="1800" dirty="0"/>
              <a:t>The typical </a:t>
            </a:r>
            <a:r>
              <a:rPr lang="en-GB" sz="1800" b="1" dirty="0">
                <a:solidFill>
                  <a:schemeClr val="tx2"/>
                </a:solidFill>
              </a:rPr>
              <a:t>gross</a:t>
            </a:r>
            <a:r>
              <a:rPr lang="en-GB" sz="1800" dirty="0"/>
              <a:t> </a:t>
            </a:r>
            <a:r>
              <a:rPr lang="en-GB" sz="1800" b="1" dirty="0">
                <a:solidFill>
                  <a:schemeClr val="tx2"/>
                </a:solidFill>
              </a:rPr>
              <a:t>profit payback </a:t>
            </a:r>
            <a:r>
              <a:rPr lang="en-GB" sz="1800" dirty="0"/>
              <a:t>point is at c. </a:t>
            </a:r>
            <a:r>
              <a:rPr lang="en-GB" sz="1800" b="1" dirty="0">
                <a:solidFill>
                  <a:schemeClr val="tx2"/>
                </a:solidFill>
              </a:rPr>
              <a:t>4 months </a:t>
            </a:r>
          </a:p>
          <a:p>
            <a:endParaRPr lang="en-GB" sz="1800" dirty="0"/>
          </a:p>
        </p:txBody>
      </p:sp>
      <p:sp>
        <p:nvSpPr>
          <p:cNvPr id="10" name="Text Placeholder 9">
            <a:extLst>
              <a:ext uri="{FF2B5EF4-FFF2-40B4-BE49-F238E27FC236}">
                <a16:creationId xmlns:a16="http://schemas.microsoft.com/office/drawing/2014/main" id="{B9C6EB0E-724A-476D-A3C6-C3A9F1143156}"/>
              </a:ext>
            </a:extLst>
          </p:cNvPr>
          <p:cNvSpPr>
            <a:spLocks noGrp="1"/>
          </p:cNvSpPr>
          <p:nvPr>
            <p:ph type="body" sz="quarter" idx="16"/>
          </p:nvPr>
        </p:nvSpPr>
        <p:spPr>
          <a:xfrm>
            <a:off x="377758" y="5365115"/>
            <a:ext cx="5465763" cy="461664"/>
          </a:xfrm>
        </p:spPr>
        <p:txBody>
          <a:bodyPr/>
          <a:lstStyle/>
          <a:p>
            <a:r>
              <a:rPr lang="en-GB" dirty="0"/>
              <a:t>Source: ‘Supercharge: TV for small businesses’, May 2019, Data2Decisions/Work/Thinkbox. Data2Decisions database of smaller brands. All categories. Based on campaign spend of £1.25m.</a:t>
            </a:r>
          </a:p>
          <a:p>
            <a:endParaRPr lang="en-GB" dirty="0"/>
          </a:p>
        </p:txBody>
      </p:sp>
      <p:graphicFrame>
        <p:nvGraphicFramePr>
          <p:cNvPr id="11" name="Content Placeholder 5">
            <a:extLst>
              <a:ext uri="{FF2B5EF4-FFF2-40B4-BE49-F238E27FC236}">
                <a16:creationId xmlns:a16="http://schemas.microsoft.com/office/drawing/2014/main" id="{DE0BCEDF-C32C-4EF4-9E1E-2A425CA048DB}"/>
              </a:ext>
            </a:extLst>
          </p:cNvPr>
          <p:cNvGraphicFramePr>
            <a:graphicFrameLocks noGrp="1"/>
          </p:cNvGraphicFramePr>
          <p:nvPr>
            <p:ph sz="quarter" idx="15"/>
          </p:nvPr>
        </p:nvGraphicFramePr>
        <p:xfrm>
          <a:off x="6272213" y="360363"/>
          <a:ext cx="5594350" cy="51974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5">
            <a:extLst>
              <a:ext uri="{FF2B5EF4-FFF2-40B4-BE49-F238E27FC236}">
                <a16:creationId xmlns:a16="http://schemas.microsoft.com/office/drawing/2014/main" id="{86AA8BDE-C1CB-4F83-A09B-11D66FAD5C6B}"/>
              </a:ext>
            </a:extLst>
          </p:cNvPr>
          <p:cNvGraphicFramePr>
            <a:graphicFrameLocks/>
          </p:cNvGraphicFramePr>
          <p:nvPr/>
        </p:nvGraphicFramePr>
        <p:xfrm>
          <a:off x="6411686" y="4944772"/>
          <a:ext cx="5465763" cy="725143"/>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A0EE846D-68BE-49B1-850E-482B8E3F35B4}"/>
              </a:ext>
            </a:extLst>
          </p:cNvPr>
          <p:cNvSpPr txBox="1"/>
          <p:nvPr/>
        </p:nvSpPr>
        <p:spPr>
          <a:xfrm>
            <a:off x="6183087" y="5014341"/>
            <a:ext cx="16256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4 WEEK TV CAMPAIGN</a:t>
            </a:r>
          </a:p>
        </p:txBody>
      </p:sp>
    </p:spTree>
    <p:extLst>
      <p:ext uri="{BB962C8B-B14F-4D97-AF65-F5344CB8AC3E}">
        <p14:creationId xmlns:p14="http://schemas.microsoft.com/office/powerpoint/2010/main" val="410068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637819-E12A-4D55-99B2-23226F3E3491}"/>
              </a:ext>
            </a:extLst>
          </p:cNvPr>
          <p:cNvSpPr>
            <a:spLocks noGrp="1"/>
          </p:cNvSpPr>
          <p:nvPr>
            <p:ph type="title"/>
          </p:nvPr>
        </p:nvSpPr>
        <p:spPr/>
        <p:txBody>
          <a:bodyPr>
            <a:normAutofit/>
          </a:bodyPr>
          <a:lstStyle/>
          <a:p>
            <a:r>
              <a:rPr lang="en-GB" dirty="0"/>
              <a:t>Smaller brands see the biggest uplifts in sales</a:t>
            </a:r>
          </a:p>
        </p:txBody>
      </p:sp>
      <p:sp>
        <p:nvSpPr>
          <p:cNvPr id="4" name="Text Placeholder 3">
            <a:extLst>
              <a:ext uri="{FF2B5EF4-FFF2-40B4-BE49-F238E27FC236}">
                <a16:creationId xmlns:a16="http://schemas.microsoft.com/office/drawing/2014/main" id="{926E4CDB-4ECF-49BD-BC42-DC5149A23C2E}"/>
              </a:ext>
            </a:extLst>
          </p:cNvPr>
          <p:cNvSpPr>
            <a:spLocks noGrp="1"/>
          </p:cNvSpPr>
          <p:nvPr>
            <p:ph type="body" sz="quarter" idx="13"/>
          </p:nvPr>
        </p:nvSpPr>
        <p:spPr/>
        <p:txBody>
          <a:bodyPr/>
          <a:lstStyle/>
          <a:p>
            <a:pPr marL="285750" indent="-285750">
              <a:buClr>
                <a:schemeClr val="tx2"/>
              </a:buClr>
              <a:buFont typeface="Arial" panose="020B0604020202020204" pitchFamily="34" charset="0"/>
              <a:buChar char="—"/>
            </a:pPr>
            <a:r>
              <a:rPr lang="en-GB" dirty="0"/>
              <a:t>TV efficiently creates </a:t>
            </a:r>
            <a:r>
              <a:rPr lang="en-GB" b="1" dirty="0">
                <a:solidFill>
                  <a:schemeClr val="tx2"/>
                </a:solidFill>
              </a:rPr>
              <a:t>sales uplifts </a:t>
            </a:r>
            <a:r>
              <a:rPr lang="en-GB" dirty="0"/>
              <a:t>even at </a:t>
            </a:r>
            <a:r>
              <a:rPr lang="en-GB" b="1" dirty="0">
                <a:solidFill>
                  <a:schemeClr val="tx2"/>
                </a:solidFill>
              </a:rPr>
              <a:t>low levels of investment</a:t>
            </a:r>
          </a:p>
          <a:p>
            <a:pPr marL="285750" indent="-285750">
              <a:buClr>
                <a:schemeClr val="tx2"/>
              </a:buClr>
              <a:buFont typeface="Arial" panose="020B0604020202020204" pitchFamily="34" charset="0"/>
              <a:buChar char="—"/>
            </a:pPr>
            <a:endParaRPr lang="en-GB" dirty="0"/>
          </a:p>
          <a:p>
            <a:pPr marL="285750" indent="-285750">
              <a:buClr>
                <a:schemeClr val="tx2"/>
              </a:buClr>
              <a:buFont typeface="Arial" panose="020B0604020202020204" pitchFamily="34" charset="0"/>
              <a:buChar char="—"/>
            </a:pPr>
            <a:r>
              <a:rPr lang="en-GB" dirty="0"/>
              <a:t>For a small brand with &lt;£50m brand value a £0.5m TV campaign can </a:t>
            </a:r>
            <a:r>
              <a:rPr lang="en-GB" b="1" dirty="0">
                <a:solidFill>
                  <a:schemeClr val="tx2"/>
                </a:solidFill>
              </a:rPr>
              <a:t>drive sales by 10% </a:t>
            </a:r>
          </a:p>
          <a:p>
            <a:endParaRPr lang="en-GB" dirty="0"/>
          </a:p>
        </p:txBody>
      </p:sp>
      <p:sp>
        <p:nvSpPr>
          <p:cNvPr id="5" name="Text Placeholder 4">
            <a:extLst>
              <a:ext uri="{FF2B5EF4-FFF2-40B4-BE49-F238E27FC236}">
                <a16:creationId xmlns:a16="http://schemas.microsoft.com/office/drawing/2014/main" id="{33E1A236-570F-47C2-8815-D785B1A68B5F}"/>
              </a:ext>
            </a:extLst>
          </p:cNvPr>
          <p:cNvSpPr>
            <a:spLocks noGrp="1"/>
          </p:cNvSpPr>
          <p:nvPr>
            <p:ph type="body" sz="quarter" idx="16"/>
          </p:nvPr>
        </p:nvSpPr>
        <p:spPr>
          <a:xfrm>
            <a:off x="377758" y="5365115"/>
            <a:ext cx="5594350" cy="399552"/>
          </a:xfrm>
        </p:spPr>
        <p:txBody>
          <a:bodyPr/>
          <a:lstStyle/>
          <a:p>
            <a:r>
              <a:rPr lang="en-GB" dirty="0"/>
              <a:t>Source: ‘Supercharge: TV for small businesses’, May 2019, Data2Decisions/Work/Thinkbox. Data2Decisions database of smaller brands. All categories.</a:t>
            </a:r>
          </a:p>
          <a:p>
            <a:endParaRPr lang="en-GB" dirty="0"/>
          </a:p>
        </p:txBody>
      </p:sp>
      <p:graphicFrame>
        <p:nvGraphicFramePr>
          <p:cNvPr id="9" name="Content Placeholder 5">
            <a:extLst>
              <a:ext uri="{FF2B5EF4-FFF2-40B4-BE49-F238E27FC236}">
                <a16:creationId xmlns:a16="http://schemas.microsoft.com/office/drawing/2014/main" id="{3D6DC0D8-A9D8-446A-9D2C-AAA866BCA1BD}"/>
              </a:ext>
            </a:extLst>
          </p:cNvPr>
          <p:cNvGraphicFramePr>
            <a:graphicFrameLocks noGrp="1"/>
          </p:cNvGraphicFramePr>
          <p:nvPr>
            <p:ph sz="quarter" idx="15"/>
          </p:nvPr>
        </p:nvGraphicFramePr>
        <p:xfrm>
          <a:off x="6372226" y="567192"/>
          <a:ext cx="5594350" cy="51974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001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D0AE8918-E28A-44AE-BB52-904CD94C2577"/>
  <p:tag name="ISPRINGONLINEFOLDERID" val="0"/>
  <p:tag name="ISPRINGONLINEFOLDERPATH" val="Content List"/>
  <p:tag name="ISPRINGCLOUDFOLDERDOMAIN" val="https://thinkbox.ispringcloud.eu"/>
  <p:tag name="ISPRING_PLAYERS_CUSTOMIZATION" val="UEsDBBQAAgAIAHV8+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8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8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8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w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w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DziHhQyzqQQKMPAABwJAAAFwAAAHVuaXZlcnNhbC91bml2ZXJzYWwucG5n7Zr7X9LJ/sfxdNn2kp5q7bKK1uZ+27bU1fZ4vxzbFN1SU0uPqZCV2qp4TVQUsPa7x61Uij2JpmBXLyGSkagosLu2sC0KbXIRUajIiIuwikiCwAFrfzj/gz98PvOYec5n3u+Zec/Max6Pz8WjcaCNH3zyAQAA2BgTfSgRAFgbAwCsKdyw3layq///X9sSh9JE0EFAD8dVYcuszYmIjQAAetEfLmeus+XfL4pOLQUAHEfsjwOrsPMMAOCxLuZQxLEK8Oy09LK6HMGaK73dmFwf63nLrz6WCL3+KGmL86FHgoM3e2eeuG+IOOsVupNHWUu7snnzpY/Fx/YupHzQd/JR4wfgtd94PtxUtWt7RMmmLxcORtzBRljPK1Q0kWGOLK2GwXLKYVy8iOXi1opr1o6qDcFksg6hGW3dR8jEV1m+5+tBbmmhb57oQ0k01bTNU0Dw7RaQHq3cKZv6waOtYvmiotnBVgo7rr+Cp0XP87B4vNcGW8F91b3L6kiMFqk1jdt7CPC6rNydogwNIG9x+CunQUj7FBftEBupv7qPvGWlnsvVtbZk56HNtnfN32PsZQc97N9sWAWrYBWsglWwClbBKlgFq2AVrIJVsApWwSpYBatgFayC/wU/bInEBPcgT+q7uGGDxkkhY9CoMdAZvi2xUPIkrG9jXhqH4mOrl3N6qoPGb6fL5/2tC7/WL+7JEwXFt1mTcUYJtwQCl0WXaE09RPDyz04GRmjpZBc0VXyOQrRZmOgxIP8cCdaxLJNt3fpmoryzUdRnfkPdiCZrWiYDMCH6ux0GxmdkYhc0SCz4aWm7FXO/HtIE9lwPKPLhu3eWf3ZlIcR8jRQnLDvGVr/gQQdntwHzXWOGL50xJdltnCeXC0gNBPZirg+gpoVkqdBP6bzV4YfFxGai9iy2o2AcaskskUWf4mRni41fFaBUQ8mFQ9rzfBXqecb4eI4Erl1TJXdBV8m86aXaEg3SdFgzYMK9F5czJPmTgi3onxTotRVVw0tYSaUMNqDCv5dMMi0tQYcKBmVg5lM1PUGOYHtbX88zTVGeaXLFeC6NqXMrH6Q2GMNUJje0tF1XUdaactkBMFWt/0KagRMZG2AIJQVHNMT84LHtjM2pO7kgHZ5gIGlM10xO04EZ95oS5alukGC68ze5OX1eKotJK/18+H4zdSy3SkjpgUIcbjaQmp7053TV+H74nqoxWJO1HwiTduoEWQszfN8yYNkJhNT5qPLNiTaqZGYJfaLHi+DF8Opv3MHtj5XPKQNIW9cABgaV5H2wymxVyKS+Sy4WG6s3X315YTQ/re3YbL6AobJcYBxDEcM5hEN+g0f8kvrTIs/PDRC0A1YmYS9TnPPRNuctQZ92pxVMf6tytdtu+Lm7sStLZSJqq9IpAoIW65yiDDvHK9EXeiapYI1XXw5nw6YBgFYafB+zB+H4uCRbFUr9KKlwqJloaj+E+dCXDEWcaFlbL9nRhvO7x1hABzPzufvXL0ADhjxVx0P1hdNuwBSBZ7/mYZnjUOF+bjCyzTYvkwMFzolf1Lj2TVFlFMVfJjLMT54W29vfn2T9dS7f7L8Lk36lGaoavz77MZcHWTRBgSrevnWNpHMnq7J9TtY5ssUlWwMEnuVT7O3EocLWrzAPZV7+wQUtnLxs4UbATyKq5bfTJi4TVpWtCqMe0T0BuTUXfCfbHOP12yhF/+0Y7FIOsz/Atd1iZEzdzBp61+R8yKePqaZ/Rz8Qjfa4AGrIpQLr5eeR10VGtNd46yIKO7z36ss0qVGgbM7BD2YGIoyXvekDqNHDB7wYw3UJOBJP2DeV3yicw2mr5cwlLHm4FVzwcBnsjxNRwoiiuLlEVJNc/TCZ9H+d3LYAjrg4YPDSJnaK0lV+ICZqJSge3ta47DEfwcCmZgqyPZYmWGEUuNUkRY2MOIUPG3SSJLRL2dTAEVxHA4SjpjoAAoI7lrRIlnlMRJdQzSx8GIJn6soKRDST5RjQWL4ZtKdZsp6NUIJrLWGssk/4dRD0OAstLv62ktYy+m1Y28up3Y9x5ZJBasnM7w790zCxkg2xzFs2E2jA+iC632gArTrW+8C4Sx+9ZyabPNwAckcsMJfCDYPcWaDwf7snO4SR9OJwyUFXeDMPi1lNs/fOPhH3n4pgPL3VQDj5x8171pQmI/VU1HQcyB4Szbaelhm3lxmRiRDhHPCM0uQSLrxDFwZpOmcmxy55qNxOK7dFdLF6RAp9QH+rqGwNoMhPSd4bd4Asv6Bn9eKLrb0ZNLj+n8/+hQfnMnobCSTspmeTfXlVLLSJycKJ/LbjzjChX/akaPOEftudvPk8PwKJhVAbqQ2E2aKJSvaAExITqJD/2JrnoQhOhNYZqQtRBFw9nu7T+Pymf3JsCpFb/eqAvxfZEeuVWrac6QKrBMpww7AipS+8ETvO1uv1ZXj7DvUw9z1D542E4N9pI0FJwYrDKlhrII7q+YUrD9aDYp086nAK5sKbk+3zdUzTdI43NlAL//OBK6ISmPsNQlq2hJisCO8eAUYJPIXKEhZbQhEtrCkPd+NxUeHZvNOxseEwfXEZ3JxWq+J7sJsz/AEAseHZ10JD23lctXEQMlsooJ+y9jLKF6usvfgtAiGt+vsGfFB6o6me5hQcltMtUw0UMyp+bIbW/hHTLuyqUx1XJbD4cHQtCzGfmGTLHVOqwtLZwjAEUDNjGjwHbQuqvp6CWeAhMimhgsD+6Kf+8MK6Yris3Ec1QsusMi7LeL5l6bic1pEGbSoYJH1sekP/Oa8Rm1TL9sux7+7+LcgaL5nseGgU/zTzTQVlOTKZEaBamFlZU7NipjW7dMJySrvHy0moexRU3WpmIr0C6cYBa7S/6bS4OJsCjNrTfAILB08l3O6P1OYZqIbnxdMsRRnhBg91Vq1rIE+9EjdRvUcprCD51hj4CD8KzJl3hE0wu2S/B9RO7wRNH2WrXmtvEsDTm4yfRbLZXSOI9ODZUco/ihazx8NlbMDTcbR31iIgvMUeV/cR4qYZm0NTQsupWG24YK7viLvbbhDQi2zzLC9WW7o407bA30Ke/TLo8YLfa8RLCVYr/8UcMuAkLJWDuVlqBfsT75xA2pFCHXQsv6q7VHP1TnJ1IKJWWV/9zqcMDVVFsA0WyqlsoOCJkarp/Ifdq8MdtqWzniPJN8qN91loZPVe8/YS3l/jtGB5kQiql6Bc+RxrQlvM03FSz+vXieczFwdhtviG2eIb7sLjUflCPcJQ+jzLY4dnG6j87F4ah61QBWt0KhnH7swucMzThBe3DmHgS+NvMLdmZnjPH4w1Q/OeqcfapaUnmP0cnjctKN26qJCZDuQxIXWyt/ZNdlVh/Uj9ctx0uc96AiJ0f8JyOjZrZgURIc6JDpmtSHpAC5Idi2NI75U+7Z/kjVJGXnuMi2+0g5/bljSyBMVgRyeyue0GEkhWqsbT6RKQlPkuqoROBcR6nzSFZJdCllP+QLK3i71dft/lZadLbuWauqt3sqvjRfMlyiLRK9tuHUSyiAgE9yozlwguMwHf4xWXTapDfmKPtbs7fWM+1T1y141gdM42TxxV+hDitM+GltelHhgqAAAo2i3o8F57H8hTkPS4cEg3Kq+Wgd8joCvV1zxqY7WGRUbH0o2n78ZyYaF0OowuoL3qRGjDILQLdyAJiarh1tuUpZh2zYfk2V7OYBSGvpuP66B7IWq3Q07wvEM/wao2UrrzbEGHqM6Iwgng8rvepMIai4TpcgebCrZUpAePAanZFGLOFzXHPho0nDd0W5a9Lbn6Je/quZr4MOMbJad/ur+/7l9/A7XEmm+psB978U9/gwOH6/T6/Oa5uVs5KwdkPQlhbjFxf4nz01f34IVAyojEhNYXjlGdCmYRTF+N/2Ll72rgtpbRfJe6OF/aRrjReZc51EB1p2hD8X49kHAumD7bTtLeh9IVPMRJimdDSc/VO+3aI7cno9m/Pen7lof6GdjhD5duCEUsJ0qvsF1uMEhz63dAEsPBSHf/oNmNgWLBYVIlew0hRbLIpP19frYQZToqrVgU0bJyRUFc9YMabHfLjOxoqGOd98Zukqn3jufXBdyVQ8qlPN38k/JX9+Uia/PEq5W50IYvWrJiGYAb5RbT0vOzlZVAoKOptcEWsm/9Zyq2ffUfsOFER1jBsfGIM1NSEkk1cMIwd80fBNXFtheYqE6jlF8TOKEYHi+qy7mwNhZ6H5w95SP61SYa7qaYeTiCFPXaqT3zTHsjUTfq9WHF48qxtyemU9g5hM0PDdd2PGKhbsbfdo/PFrn6f4ZpwnLz09DIFzkacZXL2P5/d5cahlClegHEepsfKrTUpY2OoIwkAsrKtPYyIRYdKg4F9isGr4QaR9ARZnppIfdO40VUm1qwi+QO8bOBtzIp9J7TGSJ3Z2rUFTTKCEl2N8pQE0kQ73jUC1JbOk0BZARPvy9/0fK9g+N183D+i79EkRyPyrTuEGk4+TQQNkuJIgcqxPnXo0sibPEEIlXMuiRb9VKu64adKAMPNZzfQW1wwVa+IljJVHOPYTg/sGAj+fOfIsht2NhW4VtBU27T/DilLqbg+2ai4fWD0arwN88VxsKDHoM7D4gFt1OGX3U4PUL7iru82DPIeU55LFb2oiXynVshyExB2Uo7uoS2hF72gTT5H1lNKnSIX4Yh9uKKMIZ7YNLj/jLKq9rKhceZ6NEAQJw2BG+Y7rbre2FOC7ffv8FjyOJ7t8WHtbRPp5710+/wYOOUM3JMxdAYEbp1XcDZRd2Di2TkUlYGLIO1Mm8QiMnob2i7O8vhyYtGBfa7hZIHDUqT/2i7k6hLEEOppa3K49ZrWvV3aeHGN/JC9VGhkD2u+i5N+mZRGnZfNkY8/a7hLrj2ReryL93sKabpUwfAREPGcjVGpo7XKJHLqcsRtqtHyY6whVch8gF/ZfzwEp5PcxqWZ216+bnW0idNm9YT3HGamtLe0D9vxsffBoTPF3KXtQvydQCAYxLq0eQ1xKRME695gawmct+2lshRknqwUD/zPt0+iOEVf487ovqTr7PfLhv7PyKEjImO6XOoEuyizN82lq2fY4pKh42ccjXC77G75TGrI+EOQibKMdjlegiZ/TfbN46bYwp8nENtc4mU9SNzVvaTrPMvC60Wd4OkMYm9wcNWqaj608eeSpb0nEF5vF/aa4CsQSsHgqAwNxt7VvTp+7bkn+kim7BdY69M6AormTHuRsfG26+eA/vvodMrNUvb2vfY7aVv5YN6eFaf5YustiYvwLtfYnjqSMz1eMTiY8UFe9HQPXg0tz46UbeQQqfC/7ypGj9gv7KqLynd+RHIrwh865oJS1IMjGXcb68eExl3qOfgyQv/BVBLAwQUAAIACADziHhQKwvAbUoAAABrAAAAGwAAAHVuaXZlcnNhbC91bml2ZXJzYWwucG5nLnhtbLOxr8jNUShLLSrOzM+zVTLUM1Cyt+PlsikoSi3LTC1XqACKGekZQICSQiUqtzwzpSQDKGRgbowQzEjNTM8osVWyMDCFC+oDzQQAUEsBAgAAFAACAAgAdXz5SKkBxHb7AgAAsAgAABQAAAAAAAAAAQAAAAAAAAAAAHVuaXZlcnNhbC9wbGF5ZXIueG1sUEsBAgAAFAACAAgAJnwBSbO6p9GEBAAAUBEAAB0AAAAAAAAAAQAAAAAALQMAAHVuaXZlcnNhbC9jb21tb25fbWVzc2FnZXMubG5nUEsBAgAAFAACAAgAJnwBSUdLVwP8AwAAFxEAACcAAAAAAAAAAQAAAAAA7AcAAHVuaXZlcnNhbC9mbGFzaF9wdWJsaXNoaW5nX3NldHRpbmdzLnhtbFBLAQIAABQAAgAIACZ8AUllFrXe5AIAAI8KAAAhAAAAAAAAAAEAAAAAAC0MAAB1bml2ZXJzYWwvZmxhc2hfc2tpbl9zZXR0aW5ncy54bWxQSwECAAAUAAIACAAmfAFJqWCQH+gDAACoEAAAJgAAAAAAAAABAAAAAABQDwAAdW5pdmVyc2FsL2h0bWxfcHVibGlzaGluZ19zZXR0aW5ncy54bWxQSwECAAAUAAIACAAmfAFJMmKji5ABAAADBgAAHwAAAAAAAAABAAAAAAB8EwAAdW5pdmVyc2FsL2h0bWxfc2tpbl9zZXR0aW5ncy5qc1BLAQIAABQAAgAIAPOIeFDLOpBAow8AAHAkAAAXAAAAAAAAAAAAAAAAAEkVAAB1bml2ZXJzYWwvdW5pdmVyc2FsLnBuZ1BLAQIAABQAAgAIAPOIeFArC8BtSgAAAGsAAAAbAAAAAAAAAAEAAAAAACElAAB1bml2ZXJzYWwvdW5pdmVyc2FsLnBuZy54bWxQSwUGAAAAAAgACABgAgAApCUAAAAA"/>
  <p:tag name="ISPRING_PRESENTATION_TITLE" val="TV for SMEs"/>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CLOUDFOLDERID" val="614"/>
  <p:tag name="ISPRINGCLOUDFOLDERPATH" val="Repository/Nickable Charts/Sector Specific/"/>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0.xml><?xml version="1.0" encoding="utf-8"?>
<a:theme xmlns:a="http://schemas.openxmlformats.org/drawingml/2006/main" name="3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1.xml><?xml version="1.0" encoding="utf-8"?>
<a:theme xmlns:a="http://schemas.openxmlformats.org/drawingml/2006/main" name="5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2.xml><?xml version="1.0" encoding="utf-8"?>
<a:theme xmlns:a="http://schemas.openxmlformats.org/drawingml/2006/main" name="6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3.xml><?xml version="1.0" encoding="utf-8"?>
<a:theme xmlns:a="http://schemas.openxmlformats.org/drawingml/2006/main" name="7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4.xml><?xml version="1.0" encoding="utf-8"?>
<a:theme xmlns:a="http://schemas.openxmlformats.org/drawingml/2006/main" name="8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5.xml><?xml version="1.0" encoding="utf-8"?>
<a:theme xmlns:a="http://schemas.openxmlformats.org/drawingml/2006/main" name="9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6.xml><?xml version="1.0" encoding="utf-8"?>
<a:theme xmlns:a="http://schemas.openxmlformats.org/drawingml/2006/main" name="10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Thinkbox_Dark Blue">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1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6.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7.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8.xml><?xml version="1.0" encoding="utf-8"?>
<a:theme xmlns:a="http://schemas.openxmlformats.org/drawingml/2006/main" name="2_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9.xml><?xml version="1.0" encoding="utf-8"?>
<a:theme xmlns:a="http://schemas.openxmlformats.org/drawingml/2006/main" name="1_Office Theme">
  <a:themeElements>
    <a:clrScheme name="Work Research 2">
      <a:dk1>
        <a:sysClr val="windowText" lastClr="000000"/>
      </a:dk1>
      <a:lt1>
        <a:sysClr val="window" lastClr="FFFFFF"/>
      </a:lt1>
      <a:dk2>
        <a:srgbClr val="44546A"/>
      </a:dk2>
      <a:lt2>
        <a:srgbClr val="E7E6E6"/>
      </a:lt2>
      <a:accent1>
        <a:srgbClr val="949494"/>
      </a:accent1>
      <a:accent2>
        <a:srgbClr val="1FCF47"/>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ThinkboxPowerPoint_Template_Nov17_FINAL</Template>
  <TotalTime>17785</TotalTime>
  <Words>3584</Words>
  <Application>Microsoft Office PowerPoint</Application>
  <PresentationFormat>Widescreen</PresentationFormat>
  <Paragraphs>498</Paragraphs>
  <Slides>19</Slides>
  <Notes>19</Notes>
  <HiddenSlides>0</HiddenSlides>
  <MMClips>0</MMClips>
  <ScaleCrop>false</ScaleCrop>
  <HeadingPairs>
    <vt:vector size="6" baseType="variant">
      <vt:variant>
        <vt:lpstr>Fonts Used</vt:lpstr>
      </vt:variant>
      <vt:variant>
        <vt:i4>9</vt:i4>
      </vt:variant>
      <vt:variant>
        <vt:lpstr>Theme</vt:lpstr>
      </vt:variant>
      <vt:variant>
        <vt:i4>16</vt:i4>
      </vt:variant>
      <vt:variant>
        <vt:lpstr>Slide Titles</vt:lpstr>
      </vt:variant>
      <vt:variant>
        <vt:i4>19</vt:i4>
      </vt:variant>
    </vt:vector>
  </HeadingPairs>
  <TitlesOfParts>
    <vt:vector size="44" baseType="lpstr">
      <vt:lpstr>Arial</vt:lpstr>
      <vt:lpstr>Arial</vt:lpstr>
      <vt:lpstr>Calibri</vt:lpstr>
      <vt:lpstr>Century Gothic</vt:lpstr>
      <vt:lpstr>Founders Grotesk Bold</vt:lpstr>
      <vt:lpstr>Founders Grotesk Regular</vt:lpstr>
      <vt:lpstr>Georgia</vt:lpstr>
      <vt:lpstr>Trebuchet MS</vt:lpstr>
      <vt:lpstr>Verdana</vt:lpstr>
      <vt:lpstr>Thinkbox</vt:lpstr>
      <vt:lpstr>4_Thinkbox</vt:lpstr>
      <vt:lpstr>Thinkbox_Red</vt:lpstr>
      <vt:lpstr>Thinkbox_Dark Blue</vt:lpstr>
      <vt:lpstr>1_Thinkbox_Red</vt:lpstr>
      <vt:lpstr>1_Thinkbox</vt:lpstr>
      <vt:lpstr>2_Thinkbox</vt:lpstr>
      <vt:lpstr>2_Thinkbox_Red</vt:lpstr>
      <vt:lpstr>1_Office Theme</vt:lpstr>
      <vt:lpstr>3_Thinkbox</vt:lpstr>
      <vt:lpstr>5_Thinkbox</vt:lpstr>
      <vt:lpstr>6_Thinkbox</vt:lpstr>
      <vt:lpstr>7_Thinkbox</vt:lpstr>
      <vt:lpstr>8_Thinkbox</vt:lpstr>
      <vt:lpstr>9_Thinkbox</vt:lpstr>
      <vt:lpstr>10_Thinkbox</vt:lpstr>
      <vt:lpstr>TV for SMEs</vt:lpstr>
      <vt:lpstr>SMEs make up most of the UK business population</vt:lpstr>
      <vt:lpstr>TV accounted for just under 60% of our video viewing in 2022</vt:lpstr>
      <vt:lpstr>PowerPoint Presentation</vt:lpstr>
      <vt:lpstr>959 advertisers used TV for the first time in 2022</vt:lpstr>
      <vt:lpstr>763 advertisers spent less than £50k on TV in 2022</vt:lpstr>
      <vt:lpstr>Average TV view costs 0.8p (in 2022)</vt:lpstr>
      <vt:lpstr>TV delivers results for small businesses quickly</vt:lpstr>
      <vt:lpstr>Smaller brands see the biggest uplifts in sales</vt:lpstr>
      <vt:lpstr>TV delivers both short-term and sustained sales effects</vt:lpstr>
      <vt:lpstr>TV boosts effects of other ad channels by up to 54%</vt:lpstr>
      <vt:lpstr>TV advertising is a class apart in the video world</vt:lpstr>
      <vt:lpstr>Brand of all sizes benefit from TV’s ‘signalling’ power</vt:lpstr>
      <vt:lpstr>TV drives the strongest signals overall</vt:lpstr>
      <vt:lpstr>Advanced TV for SMEs</vt:lpstr>
      <vt:lpstr>Broadcaster VOD enhances TV’s effectiveness </vt:lpstr>
      <vt:lpstr>Sponsorship can make small brands seem bigger</vt:lpstr>
      <vt:lpstr>TV sponsorship boosts awareness for lesser-known brands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for SMEs</dc:title>
  <dc:creator>Oliver Robertson</dc:creator>
  <cp:lastModifiedBy>Akeel Mungul</cp:lastModifiedBy>
  <cp:revision>683</cp:revision>
  <cp:lastPrinted>2019-11-18T17:59:23Z</cp:lastPrinted>
  <dcterms:created xsi:type="dcterms:W3CDTF">2019-04-08T13:23:13Z</dcterms:created>
  <dcterms:modified xsi:type="dcterms:W3CDTF">2023-05-02T14:52:24Z</dcterms:modified>
</cp:coreProperties>
</file>