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5"/>
  </p:notesMasterIdLst>
  <p:sldIdLst>
    <p:sldId id="2147376264" r:id="rId3"/>
    <p:sldId id="2147376276" r:id="rId4"/>
    <p:sldId id="2147376275" r:id="rId5"/>
    <p:sldId id="2147376300" r:id="rId6"/>
    <p:sldId id="2147376302" r:id="rId7"/>
    <p:sldId id="2147376293" r:id="rId8"/>
    <p:sldId id="2147376292" r:id="rId9"/>
    <p:sldId id="2147376780" r:id="rId10"/>
    <p:sldId id="2147376313" r:id="rId11"/>
    <p:sldId id="2147376779" r:id="rId12"/>
    <p:sldId id="2147376778" r:id="rId13"/>
    <p:sldId id="2147376294" r:id="rId14"/>
    <p:sldId id="2147376278" r:id="rId15"/>
    <p:sldId id="2147376316" r:id="rId16"/>
    <p:sldId id="2147376261" r:id="rId17"/>
    <p:sldId id="2147376232" r:id="rId18"/>
    <p:sldId id="2147376239" r:id="rId19"/>
    <p:sldId id="2147376295" r:id="rId20"/>
    <p:sldId id="2147376741" r:id="rId21"/>
    <p:sldId id="3106" r:id="rId22"/>
    <p:sldId id="690" r:id="rId23"/>
    <p:sldId id="21473767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292"/>
    <a:srgbClr val="E8E8ED"/>
    <a:srgbClr val="282066"/>
    <a:srgbClr val="2D2471"/>
    <a:srgbClr val="352B83"/>
    <a:srgbClr val="817FA7"/>
    <a:srgbClr val="9D9BB8"/>
    <a:srgbClr val="B5B4C8"/>
    <a:srgbClr val="C9C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87403" autoAdjust="0"/>
  </p:normalViewPr>
  <p:slideViewPr>
    <p:cSldViewPr snapToGrid="0">
      <p:cViewPr varScale="1">
        <p:scale>
          <a:sx n="57" d="100"/>
          <a:sy n="57" d="100"/>
        </p:scale>
        <p:origin x="728" y="4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873271300493728E-2"/>
          <c:y val="4.6487252835491315E-2"/>
          <c:w val="0.77320768196984335"/>
          <c:h val="0.82564513700692554"/>
        </c:manualLayout>
      </c:layout>
      <c:barChart>
        <c:barDir val="col"/>
        <c:grouping val="clustered"/>
        <c:varyColors val="0"/>
        <c:ser>
          <c:idx val="0"/>
          <c:order val="0"/>
          <c:tx>
            <c:strRef>
              <c:f>Sheet1!$A$2</c:f>
              <c:strCache>
                <c:ptCount val="1"/>
                <c:pt idx="0">
                  <c:v>TV Spend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Sheet1!$B$2:$G$2</c:f>
              <c:numCache>
                <c:formatCode>_-"£"* #,##0_-;\-"£"* #,##0_-;_-"£"* "-"??_-;_-@_-</c:formatCode>
                <c:ptCount val="6"/>
                <c:pt idx="0">
                  <c:v>1209</c:v>
                </c:pt>
                <c:pt idx="1">
                  <c:v>1207</c:v>
                </c:pt>
                <c:pt idx="2">
                  <c:v>1402</c:v>
                </c:pt>
                <c:pt idx="3">
                  <c:v>1392</c:v>
                </c:pt>
                <c:pt idx="4">
                  <c:v>1414</c:v>
                </c:pt>
                <c:pt idx="5">
                  <c:v>1458</c:v>
                </c:pt>
              </c:numCache>
            </c:numRef>
          </c:val>
          <c:extLst>
            <c:ext xmlns:c16="http://schemas.microsoft.com/office/drawing/2014/chart" uri="{C3380CC4-5D6E-409C-BE32-E72D297353CC}">
              <c16:uniqueId val="{00000000-2895-4CD8-AFCF-53B600E6047D}"/>
            </c:ext>
          </c:extLst>
        </c:ser>
        <c:dLbls>
          <c:showLegendKey val="0"/>
          <c:showVal val="0"/>
          <c:showCatName val="0"/>
          <c:showSerName val="0"/>
          <c:showPercent val="0"/>
          <c:showBubbleSize val="0"/>
        </c:dLbls>
        <c:gapWidth val="100"/>
        <c:overlap val="-27"/>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layout>
        <c:manualLayout>
          <c:xMode val="edge"/>
          <c:yMode val="edge"/>
          <c:x val="0.88439496984009081"/>
          <c:y val="0.42500953528053803"/>
          <c:w val="6.9666650756889284E-2"/>
          <c:h val="5.437694469537288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Sheet1!$B$2:$B$23</c:f>
              <c:numCache>
                <c:formatCode>_-* #,##0_-;\-* #,##0_-;_-* "-"??_-;_-@_-</c:formatCode>
                <c:ptCount val="22"/>
                <c:pt idx="0">
                  <c:v>16197078434</c:v>
                </c:pt>
                <c:pt idx="1">
                  <c:v>16071188258</c:v>
                </c:pt>
                <c:pt idx="2">
                  <c:v>16278635550</c:v>
                </c:pt>
                <c:pt idx="3">
                  <c:v>19323568438</c:v>
                </c:pt>
                <c:pt idx="4">
                  <c:v>19276569215</c:v>
                </c:pt>
                <c:pt idx="5">
                  <c:v>18640319060</c:v>
                </c:pt>
                <c:pt idx="6">
                  <c:v>18184384015</c:v>
                </c:pt>
                <c:pt idx="7">
                  <c:v>22797873420</c:v>
                </c:pt>
                <c:pt idx="8">
                  <c:v>20661318135</c:v>
                </c:pt>
                <c:pt idx="9">
                  <c:v>18037382428</c:v>
                </c:pt>
                <c:pt idx="10">
                  <c:v>24854245678</c:v>
                </c:pt>
                <c:pt idx="11">
                  <c:v>25672952845</c:v>
                </c:pt>
                <c:pt idx="12">
                  <c:v>27007170398</c:v>
                </c:pt>
                <c:pt idx="13">
                  <c:v>23035885430</c:v>
                </c:pt>
                <c:pt idx="14">
                  <c:v>23762301800</c:v>
                </c:pt>
                <c:pt idx="15">
                  <c:v>23519248875</c:v>
                </c:pt>
                <c:pt idx="16">
                  <c:v>21156644055</c:v>
                </c:pt>
                <c:pt idx="17">
                  <c:v>27393871483</c:v>
                </c:pt>
                <c:pt idx="18">
                  <c:v>21518143850</c:v>
                </c:pt>
                <c:pt idx="19">
                  <c:v>17722657100</c:v>
                </c:pt>
                <c:pt idx="20">
                  <c:v>14650762170</c:v>
                </c:pt>
                <c:pt idx="21">
                  <c:v>13471404875</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Sheet1!$C$2:$C$23</c:f>
              <c:numCache>
                <c:formatCode>_-* #,##0_-;\-* #,##0_-;_-* "-"??_-;_-@_-</c:formatCode>
                <c:ptCount val="22"/>
                <c:pt idx="0">
                  <c:v>47575244057</c:v>
                </c:pt>
                <c:pt idx="1">
                  <c:v>47093491197</c:v>
                </c:pt>
                <c:pt idx="2">
                  <c:v>43502832915</c:v>
                </c:pt>
                <c:pt idx="3">
                  <c:v>40388624523</c:v>
                </c:pt>
                <c:pt idx="4">
                  <c:v>45688617104</c:v>
                </c:pt>
                <c:pt idx="5">
                  <c:v>57851743890</c:v>
                </c:pt>
                <c:pt idx="6">
                  <c:v>61216396015</c:v>
                </c:pt>
                <c:pt idx="7">
                  <c:v>76314945799</c:v>
                </c:pt>
                <c:pt idx="8">
                  <c:v>76074454882</c:v>
                </c:pt>
                <c:pt idx="9">
                  <c:v>81043980139</c:v>
                </c:pt>
                <c:pt idx="10">
                  <c:v>93478081232</c:v>
                </c:pt>
                <c:pt idx="11">
                  <c:v>92232569530</c:v>
                </c:pt>
                <c:pt idx="12">
                  <c:v>94384007142</c:v>
                </c:pt>
                <c:pt idx="13">
                  <c:v>99366783565</c:v>
                </c:pt>
                <c:pt idx="14">
                  <c:v>99269096537</c:v>
                </c:pt>
                <c:pt idx="15">
                  <c:v>98323366754</c:v>
                </c:pt>
                <c:pt idx="16">
                  <c:v>92479599949</c:v>
                </c:pt>
                <c:pt idx="17">
                  <c:v>117818826578</c:v>
                </c:pt>
                <c:pt idx="18">
                  <c:v>88599016983</c:v>
                </c:pt>
                <c:pt idx="19">
                  <c:v>72530947407</c:v>
                </c:pt>
                <c:pt idx="20">
                  <c:v>89442096302</c:v>
                </c:pt>
                <c:pt idx="21">
                  <c:v>78758680398</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Sheet1!$D$2:$D$23</c:f>
              <c:numCache>
                <c:formatCode>_-* #,##0_-;\-* #,##0_-;_-* "-"??_-;_-@_-</c:formatCode>
                <c:ptCount val="22"/>
                <c:pt idx="0">
                  <c:v>86523600200</c:v>
                </c:pt>
                <c:pt idx="1">
                  <c:v>83831890700</c:v>
                </c:pt>
                <c:pt idx="2">
                  <c:v>89788670100</c:v>
                </c:pt>
                <c:pt idx="3">
                  <c:v>103023203700</c:v>
                </c:pt>
                <c:pt idx="4">
                  <c:v>109603504600</c:v>
                </c:pt>
                <c:pt idx="5">
                  <c:v>120351533700</c:v>
                </c:pt>
                <c:pt idx="6">
                  <c:v>123208260600</c:v>
                </c:pt>
                <c:pt idx="7">
                  <c:v>143206546900</c:v>
                </c:pt>
                <c:pt idx="8">
                  <c:v>138647933100</c:v>
                </c:pt>
                <c:pt idx="9">
                  <c:v>132553967100</c:v>
                </c:pt>
                <c:pt idx="10">
                  <c:v>131107025300</c:v>
                </c:pt>
                <c:pt idx="11">
                  <c:v>126270309000</c:v>
                </c:pt>
                <c:pt idx="12">
                  <c:v>115565538000</c:v>
                </c:pt>
                <c:pt idx="13">
                  <c:v>112562123900</c:v>
                </c:pt>
                <c:pt idx="14">
                  <c:v>101468918800</c:v>
                </c:pt>
                <c:pt idx="15">
                  <c:v>88061628500</c:v>
                </c:pt>
                <c:pt idx="16">
                  <c:v>76891269200</c:v>
                </c:pt>
                <c:pt idx="17">
                  <c:v>84732077200</c:v>
                </c:pt>
                <c:pt idx="18">
                  <c:v>74296831900</c:v>
                </c:pt>
                <c:pt idx="19">
                  <c:v>62899229400</c:v>
                </c:pt>
                <c:pt idx="20">
                  <c:v>66373315100</c:v>
                </c:pt>
                <c:pt idx="21">
                  <c:v>72848173500</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Sheet1!$E$2:$E$23</c:f>
              <c:numCache>
                <c:formatCode>_-* #,##0_-;\-* #,##0_-;_-* "-"??_-;_-@_-</c:formatCode>
                <c:ptCount val="22"/>
                <c:pt idx="0">
                  <c:v>12375572848</c:v>
                </c:pt>
                <c:pt idx="1">
                  <c:v>15681808396</c:v>
                </c:pt>
                <c:pt idx="2">
                  <c:v>12397189397</c:v>
                </c:pt>
                <c:pt idx="3">
                  <c:v>10303907182</c:v>
                </c:pt>
                <c:pt idx="4">
                  <c:v>9693140676</c:v>
                </c:pt>
                <c:pt idx="5">
                  <c:v>10658310108</c:v>
                </c:pt>
                <c:pt idx="6">
                  <c:v>11075905853</c:v>
                </c:pt>
                <c:pt idx="7">
                  <c:v>11243157399</c:v>
                </c:pt>
                <c:pt idx="8">
                  <c:v>11967733639</c:v>
                </c:pt>
                <c:pt idx="9">
                  <c:v>9366201593</c:v>
                </c:pt>
                <c:pt idx="10">
                  <c:v>15277461742</c:v>
                </c:pt>
                <c:pt idx="11">
                  <c:v>11010228010</c:v>
                </c:pt>
                <c:pt idx="12">
                  <c:v>10047600129</c:v>
                </c:pt>
                <c:pt idx="13">
                  <c:v>7379088662</c:v>
                </c:pt>
                <c:pt idx="14">
                  <c:v>3149812179</c:v>
                </c:pt>
                <c:pt idx="15">
                  <c:v>2741664257</c:v>
                </c:pt>
                <c:pt idx="16">
                  <c:v>2828431111</c:v>
                </c:pt>
                <c:pt idx="17">
                  <c:v>1845913895</c:v>
                </c:pt>
                <c:pt idx="18">
                  <c:v>2062014946</c:v>
                </c:pt>
                <c:pt idx="19">
                  <c:v>1913388493</c:v>
                </c:pt>
                <c:pt idx="20">
                  <c:v>1369438759</c:v>
                </c:pt>
                <c:pt idx="21">
                  <c:v>1272961731</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Sheet1!$F$2:$F$23</c:f>
              <c:numCache>
                <c:formatCode>_-* #,##0_-;\-* #,##0_-;_-* "-"??_-;_-@_-</c:formatCode>
                <c:ptCount val="22"/>
                <c:pt idx="0">
                  <c:v>1648100311</c:v>
                </c:pt>
                <c:pt idx="1">
                  <c:v>2107662820</c:v>
                </c:pt>
                <c:pt idx="2">
                  <c:v>1457583030</c:v>
                </c:pt>
                <c:pt idx="3">
                  <c:v>854426406</c:v>
                </c:pt>
                <c:pt idx="4">
                  <c:v>659802586</c:v>
                </c:pt>
                <c:pt idx="5">
                  <c:v>226242046</c:v>
                </c:pt>
                <c:pt idx="6">
                  <c:v>725996626</c:v>
                </c:pt>
                <c:pt idx="7">
                  <c:v>522957816</c:v>
                </c:pt>
                <c:pt idx="8">
                  <c:v>548849540</c:v>
                </c:pt>
                <c:pt idx="9">
                  <c:v>1202041227</c:v>
                </c:pt>
                <c:pt idx="10">
                  <c:v>2401453097</c:v>
                </c:pt>
                <c:pt idx="11">
                  <c:v>1642738942</c:v>
                </c:pt>
                <c:pt idx="12">
                  <c:v>1230887557</c:v>
                </c:pt>
                <c:pt idx="13">
                  <c:v>1573754622</c:v>
                </c:pt>
                <c:pt idx="14">
                  <c:v>587925836</c:v>
                </c:pt>
                <c:pt idx="15">
                  <c:v>717852275</c:v>
                </c:pt>
                <c:pt idx="16">
                  <c:v>38416785</c:v>
                </c:pt>
                <c:pt idx="17">
                  <c:v>66018429</c:v>
                </c:pt>
                <c:pt idx="18">
                  <c:v>81601888</c:v>
                </c:pt>
                <c:pt idx="19">
                  <c:v>152018512</c:v>
                </c:pt>
                <c:pt idx="20">
                  <c:v>0</c:v>
                </c:pt>
                <c:pt idx="21">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Sheet1!$G$2:$G$23</c:f>
              <c:numCache>
                <c:formatCode>_-* #,##0_-;\-* #,##0_-;_-* "-"??_-;_-@_-</c:formatCode>
                <c:ptCount val="22"/>
                <c:pt idx="0">
                  <c:v>2382398800</c:v>
                </c:pt>
                <c:pt idx="1">
                  <c:v>3949891400</c:v>
                </c:pt>
                <c:pt idx="2">
                  <c:v>1855773000</c:v>
                </c:pt>
                <c:pt idx="3">
                  <c:v>1975245200</c:v>
                </c:pt>
                <c:pt idx="4">
                  <c:v>2454955600</c:v>
                </c:pt>
                <c:pt idx="5">
                  <c:v>3828032600</c:v>
                </c:pt>
                <c:pt idx="6">
                  <c:v>3372955800</c:v>
                </c:pt>
                <c:pt idx="7">
                  <c:v>4766299400</c:v>
                </c:pt>
                <c:pt idx="8">
                  <c:v>5567725800</c:v>
                </c:pt>
                <c:pt idx="9">
                  <c:v>3753532400</c:v>
                </c:pt>
                <c:pt idx="10">
                  <c:v>5398453800</c:v>
                </c:pt>
                <c:pt idx="11">
                  <c:v>6145816600</c:v>
                </c:pt>
                <c:pt idx="12">
                  <c:v>4353650200</c:v>
                </c:pt>
                <c:pt idx="13">
                  <c:v>4240927400</c:v>
                </c:pt>
                <c:pt idx="14">
                  <c:v>4832048000</c:v>
                </c:pt>
                <c:pt idx="15">
                  <c:v>3866766200</c:v>
                </c:pt>
                <c:pt idx="16">
                  <c:v>2971893800</c:v>
                </c:pt>
                <c:pt idx="17">
                  <c:v>3521383600</c:v>
                </c:pt>
                <c:pt idx="18">
                  <c:v>4301109000</c:v>
                </c:pt>
                <c:pt idx="19">
                  <c:v>2693460200</c:v>
                </c:pt>
                <c:pt idx="20">
                  <c:v>3255462600</c:v>
                </c:pt>
                <c:pt idx="21">
                  <c:v>4237333200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c:v>
                </c:pt>
              </c:strCache>
            </c:strRef>
          </c:tx>
          <c:spPr>
            <a:solidFill>
              <a:schemeClr val="accent4"/>
            </a:solidFill>
            <a:ln>
              <a:noFill/>
            </a:ln>
            <a:effectLst/>
          </c:spPr>
          <c:invertIfNegative val="0"/>
          <c:cat>
            <c:numRef>
              <c:f>Sheet1!$A$2:$A$23</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Sheet1!$H$2:$H$23</c:f>
              <c:numCache>
                <c:formatCode>_-* #,##0_-;\-* #,##0_-;_-* "-"??_-;_-@_-</c:formatCode>
                <c:ptCount val="22"/>
                <c:pt idx="0">
                  <c:v>549851912</c:v>
                </c:pt>
                <c:pt idx="1">
                  <c:v>842091321</c:v>
                </c:pt>
                <c:pt idx="2">
                  <c:v>634467372</c:v>
                </c:pt>
                <c:pt idx="3">
                  <c:v>248096015</c:v>
                </c:pt>
                <c:pt idx="4">
                  <c:v>621844283</c:v>
                </c:pt>
                <c:pt idx="5">
                  <c:v>1806955970</c:v>
                </c:pt>
                <c:pt idx="6">
                  <c:v>1027001806</c:v>
                </c:pt>
                <c:pt idx="7">
                  <c:v>1198222802</c:v>
                </c:pt>
                <c:pt idx="8">
                  <c:v>1372899939</c:v>
                </c:pt>
                <c:pt idx="9">
                  <c:v>1624637408</c:v>
                </c:pt>
                <c:pt idx="10">
                  <c:v>3268133327</c:v>
                </c:pt>
                <c:pt idx="11">
                  <c:v>2684040713</c:v>
                </c:pt>
                <c:pt idx="12">
                  <c:v>1998754766</c:v>
                </c:pt>
                <c:pt idx="13">
                  <c:v>1320110150</c:v>
                </c:pt>
                <c:pt idx="14">
                  <c:v>1227094390</c:v>
                </c:pt>
                <c:pt idx="15">
                  <c:v>459779695</c:v>
                </c:pt>
                <c:pt idx="16">
                  <c:v>822443994</c:v>
                </c:pt>
                <c:pt idx="17">
                  <c:v>336259592</c:v>
                </c:pt>
                <c:pt idx="18">
                  <c:v>265368038</c:v>
                </c:pt>
                <c:pt idx="19">
                  <c:v>278719106</c:v>
                </c:pt>
                <c:pt idx="20">
                  <c:v>452227863</c:v>
                </c:pt>
                <c:pt idx="21">
                  <c:v>619835087</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Sheet1!$B$2:$B$16</c:f>
              <c:numCache>
                <c:formatCode>#,##0</c:formatCode>
                <c:ptCount val="15"/>
                <c:pt idx="0" formatCode="General">
                  <c:v>0</c:v>
                </c:pt>
                <c:pt idx="1">
                  <c:v>3</c:v>
                </c:pt>
                <c:pt idx="2" formatCode="#,##0.00">
                  <c:v>280</c:v>
                </c:pt>
                <c:pt idx="3" formatCode="General">
                  <c:v>80</c:v>
                </c:pt>
                <c:pt idx="4" formatCode="General">
                  <c:v>84</c:v>
                </c:pt>
                <c:pt idx="5">
                  <c:v>139</c:v>
                </c:pt>
                <c:pt idx="6" formatCode="#,##0.00">
                  <c:v>656</c:v>
                </c:pt>
                <c:pt idx="7" formatCode="General">
                  <c:v>36</c:v>
                </c:pt>
                <c:pt idx="8" formatCode="General">
                  <c:v>0</c:v>
                </c:pt>
                <c:pt idx="9" formatCode="#,##0.00">
                  <c:v>1384</c:v>
                </c:pt>
                <c:pt idx="10" formatCode="General">
                  <c:v>641</c:v>
                </c:pt>
                <c:pt idx="11" formatCode="General">
                  <c:v>27</c:v>
                </c:pt>
                <c:pt idx="12" formatCode="General">
                  <c:v>207</c:v>
                </c:pt>
                <c:pt idx="13">
                  <c:v>1102</c:v>
                </c:pt>
                <c:pt idx="14" formatCode="General">
                  <c:v>0</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Sheet1!$C$2:$C$16</c:f>
              <c:numCache>
                <c:formatCode>#,##0</c:formatCode>
                <c:ptCount val="15"/>
                <c:pt idx="0">
                  <c:v>2139</c:v>
                </c:pt>
                <c:pt idx="1">
                  <c:v>0</c:v>
                </c:pt>
                <c:pt idx="2">
                  <c:v>1436</c:v>
                </c:pt>
                <c:pt idx="3">
                  <c:v>1074</c:v>
                </c:pt>
                <c:pt idx="4">
                  <c:v>1953</c:v>
                </c:pt>
                <c:pt idx="5">
                  <c:v>2317</c:v>
                </c:pt>
                <c:pt idx="6">
                  <c:v>2512</c:v>
                </c:pt>
                <c:pt idx="7">
                  <c:v>2154</c:v>
                </c:pt>
                <c:pt idx="8">
                  <c:v>3389</c:v>
                </c:pt>
                <c:pt idx="9">
                  <c:v>1826</c:v>
                </c:pt>
                <c:pt idx="10">
                  <c:v>2521</c:v>
                </c:pt>
                <c:pt idx="11">
                  <c:v>1843</c:v>
                </c:pt>
                <c:pt idx="12">
                  <c:v>6920</c:v>
                </c:pt>
                <c:pt idx="13" formatCode="#,##0.00">
                  <c:v>6939</c:v>
                </c:pt>
                <c:pt idx="14">
                  <c:v>1471</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Sheet1!$D$2:$D$16</c:f>
              <c:numCache>
                <c:formatCode>#,##0</c:formatCode>
                <c:ptCount val="15"/>
                <c:pt idx="0">
                  <c:v>113</c:v>
                </c:pt>
                <c:pt idx="1">
                  <c:v>816</c:v>
                </c:pt>
                <c:pt idx="2">
                  <c:v>290</c:v>
                </c:pt>
                <c:pt idx="3">
                  <c:v>1242</c:v>
                </c:pt>
                <c:pt idx="4">
                  <c:v>765</c:v>
                </c:pt>
                <c:pt idx="5">
                  <c:v>495</c:v>
                </c:pt>
                <c:pt idx="6">
                  <c:v>166</c:v>
                </c:pt>
                <c:pt idx="7">
                  <c:v>1147</c:v>
                </c:pt>
                <c:pt idx="8">
                  <c:v>0</c:v>
                </c:pt>
                <c:pt idx="9">
                  <c:v>705</c:v>
                </c:pt>
                <c:pt idx="10">
                  <c:v>630</c:v>
                </c:pt>
                <c:pt idx="11">
                  <c:v>3880</c:v>
                </c:pt>
                <c:pt idx="12">
                  <c:v>644</c:v>
                </c:pt>
                <c:pt idx="13">
                  <c:v>5816</c:v>
                </c:pt>
                <c:pt idx="14">
                  <c:v>32495</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Sheet1!$E$2:$E$16</c:f>
              <c:numCache>
                <c:formatCode>General</c:formatCode>
                <c:ptCount val="15"/>
                <c:pt idx="0">
                  <c:v>0</c:v>
                </c:pt>
                <c:pt idx="1">
                  <c:v>0</c:v>
                </c:pt>
                <c:pt idx="2">
                  <c:v>0</c:v>
                </c:pt>
                <c:pt idx="3">
                  <c:v>0</c:v>
                </c:pt>
                <c:pt idx="4">
                  <c:v>4</c:v>
                </c:pt>
                <c:pt idx="5">
                  <c:v>0</c:v>
                </c:pt>
                <c:pt idx="6">
                  <c:v>0</c:v>
                </c:pt>
                <c:pt idx="7">
                  <c:v>0</c:v>
                </c:pt>
                <c:pt idx="8">
                  <c:v>0</c:v>
                </c:pt>
                <c:pt idx="9">
                  <c:v>0</c:v>
                </c:pt>
                <c:pt idx="10">
                  <c:v>254</c:v>
                </c:pt>
                <c:pt idx="11">
                  <c:v>151</c:v>
                </c:pt>
                <c:pt idx="12">
                  <c:v>0</c:v>
                </c:pt>
                <c:pt idx="13">
                  <c:v>0</c:v>
                </c:pt>
                <c:pt idx="14" formatCode="#,##0.00">
                  <c:v>0</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Sheet1!$F$2:$F$16</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Sheet1!$G$2:$G$16</c:f>
              <c:numCache>
                <c:formatCode>#,##0</c:formatCode>
                <c:ptCount val="15"/>
                <c:pt idx="0" formatCode="General">
                  <c:v>0</c:v>
                </c:pt>
                <c:pt idx="1">
                  <c:v>1522</c:v>
                </c:pt>
                <c:pt idx="2" formatCode="General">
                  <c:v>549</c:v>
                </c:pt>
                <c:pt idx="3" formatCode="General">
                  <c:v>150</c:v>
                </c:pt>
                <c:pt idx="4" formatCode="General">
                  <c:v>0</c:v>
                </c:pt>
                <c:pt idx="5" formatCode="General">
                  <c:v>0</c:v>
                </c:pt>
                <c:pt idx="6" formatCode="General">
                  <c:v>0</c:v>
                </c:pt>
                <c:pt idx="7" formatCode="General">
                  <c:v>0</c:v>
                </c:pt>
                <c:pt idx="8" formatCode="General">
                  <c:v>6</c:v>
                </c:pt>
                <c:pt idx="9" formatCode="General">
                  <c:v>245</c:v>
                </c:pt>
                <c:pt idx="10" formatCode="General">
                  <c:v>0</c:v>
                </c:pt>
                <c:pt idx="11" formatCode="General">
                  <c:v>8</c:v>
                </c:pt>
                <c:pt idx="12">
                  <c:v>0</c:v>
                </c:pt>
                <c:pt idx="13">
                  <c:v>81</c:v>
                </c:pt>
                <c:pt idx="14" formatCode="#,##0.00">
                  <c:v>150</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Haleon</c:v>
                </c:pt>
                <c:pt idx="1">
                  <c:v>Marks &amp; Spencer</c:v>
                </c:pt>
                <c:pt idx="2">
                  <c:v>Co-operative Group</c:v>
                </c:pt>
                <c:pt idx="3">
                  <c:v>Mondelez</c:v>
                </c:pt>
                <c:pt idx="4">
                  <c:v>Nestle</c:v>
                </c:pt>
                <c:pt idx="5">
                  <c:v>Henkel</c:v>
                </c:pt>
                <c:pt idx="6">
                  <c:v>Coty</c:v>
                </c:pt>
                <c:pt idx="7">
                  <c:v>Ferrero</c:v>
                </c:pt>
                <c:pt idx="8">
                  <c:v>Mars</c:v>
                </c:pt>
                <c:pt idx="9">
                  <c:v>Tesco</c:v>
                </c:pt>
                <c:pt idx="10">
                  <c:v>Aldi</c:v>
                </c:pt>
                <c:pt idx="11">
                  <c:v>Reckitt Benckiser</c:v>
                </c:pt>
                <c:pt idx="12">
                  <c:v>Loreal</c:v>
                </c:pt>
                <c:pt idx="13">
                  <c:v>Unilever</c:v>
                </c:pt>
                <c:pt idx="14">
                  <c:v>Procter &amp; Gamble</c:v>
                </c:pt>
              </c:strCache>
            </c:strRef>
          </c:cat>
          <c:val>
            <c:numRef>
              <c:f>Sheet1!$H$2:$H$16</c:f>
              <c:numCache>
                <c:formatCode>General</c:formatCode>
                <c:ptCount val="15"/>
                <c:pt idx="0">
                  <c:v>0</c:v>
                </c:pt>
                <c:pt idx="1">
                  <c:v>18</c:v>
                </c:pt>
                <c:pt idx="2">
                  <c:v>0</c:v>
                </c:pt>
                <c:pt idx="3">
                  <c:v>18</c:v>
                </c:pt>
                <c:pt idx="4">
                  <c:v>0</c:v>
                </c:pt>
                <c:pt idx="5">
                  <c:v>0</c:v>
                </c:pt>
                <c:pt idx="6">
                  <c:v>0</c:v>
                </c:pt>
                <c:pt idx="7">
                  <c:v>0</c:v>
                </c:pt>
                <c:pt idx="8">
                  <c:v>0</c:v>
                </c:pt>
                <c:pt idx="9">
                  <c:v>0</c:v>
                </c:pt>
                <c:pt idx="10">
                  <c:v>180</c:v>
                </c:pt>
                <c:pt idx="11">
                  <c:v>8</c:v>
                </c:pt>
                <c:pt idx="12">
                  <c:v>0</c:v>
                </c:pt>
                <c:pt idx="13">
                  <c:v>13</c:v>
                </c:pt>
                <c:pt idx="14">
                  <c:v>0</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34297774015957005"/>
          <c:h val="5.0162731481481482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52823022371297E-2"/>
          <c:y val="4.6487252835491315E-2"/>
          <c:w val="0.77432813024796576"/>
          <c:h val="0.82564513700692554"/>
        </c:manualLayout>
      </c:layout>
      <c:barChart>
        <c:barDir val="col"/>
        <c:grouping val="stacked"/>
        <c:varyColors val="0"/>
        <c:ser>
          <c:idx val="0"/>
          <c:order val="0"/>
          <c:tx>
            <c:strRef>
              <c:f>Sheet1!$A$2</c:f>
              <c:strCache>
                <c:ptCount val="1"/>
                <c:pt idx="0">
                  <c:v>Food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Sheet1!$B$2:$G$2</c:f>
              <c:numCache>
                <c:formatCode>_-"£"* #,##0_-;\-"£"* #,##0_-;_-"£"* "-"??_-;_-@_-</c:formatCode>
                <c:ptCount val="6"/>
                <c:pt idx="0">
                  <c:v>496.39461399999999</c:v>
                </c:pt>
                <c:pt idx="1">
                  <c:v>473.92436300000003</c:v>
                </c:pt>
                <c:pt idx="2">
                  <c:v>553.73191599999996</c:v>
                </c:pt>
                <c:pt idx="3">
                  <c:v>576.34273199999996</c:v>
                </c:pt>
                <c:pt idx="4">
                  <c:v>565.769497</c:v>
                </c:pt>
                <c:pt idx="5">
                  <c:v>577.00133000000005</c:v>
                </c:pt>
              </c:numCache>
            </c:numRef>
          </c:val>
          <c:extLst>
            <c:ext xmlns:c16="http://schemas.microsoft.com/office/drawing/2014/chart" uri="{C3380CC4-5D6E-409C-BE32-E72D297353CC}">
              <c16:uniqueId val="{00000000-2895-4CD8-AFCF-53B600E6047D}"/>
            </c:ext>
          </c:extLst>
        </c:ser>
        <c:ser>
          <c:idx val="1"/>
          <c:order val="1"/>
          <c:tx>
            <c:strRef>
              <c:f>Sheet1!$A$3</c:f>
              <c:strCache>
                <c:ptCount val="1"/>
                <c:pt idx="0">
                  <c:v>Cosmetics &amp; Personal Care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Sheet1!$B$3:$G$3</c:f>
              <c:numCache>
                <c:formatCode>_-"£"* #,##0_-;\-"£"* #,##0_-;_-"£"* "-"??_-;_-@_-</c:formatCode>
                <c:ptCount val="6"/>
                <c:pt idx="0">
                  <c:v>398.66499299999998</c:v>
                </c:pt>
                <c:pt idx="1">
                  <c:v>387.16054300000002</c:v>
                </c:pt>
                <c:pt idx="2">
                  <c:v>423.816553</c:v>
                </c:pt>
                <c:pt idx="3">
                  <c:v>452.04638199999999</c:v>
                </c:pt>
                <c:pt idx="4">
                  <c:v>423.17213099999998</c:v>
                </c:pt>
                <c:pt idx="5">
                  <c:v>406.91579899999999</c:v>
                </c:pt>
              </c:numCache>
            </c:numRef>
          </c:val>
          <c:extLst>
            <c:ext xmlns:c16="http://schemas.microsoft.com/office/drawing/2014/chart" uri="{C3380CC4-5D6E-409C-BE32-E72D297353CC}">
              <c16:uniqueId val="{00000000-745A-4CBE-B793-4CE1F8D323DB}"/>
            </c:ext>
          </c:extLst>
        </c:ser>
        <c:ser>
          <c:idx val="2"/>
          <c:order val="2"/>
          <c:tx>
            <c:strRef>
              <c:f>Sheet1!$A$4</c:f>
              <c:strCache>
                <c:ptCount val="1"/>
                <c:pt idx="0">
                  <c:v>Household Fmcg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Sheet1!$B$4:$G$4</c:f>
              <c:numCache>
                <c:formatCode>_-"£"* #,##0_-;\-"£"* #,##0_-;_-"£"* "-"??_-;_-@_-</c:formatCode>
                <c:ptCount val="6"/>
                <c:pt idx="0">
                  <c:v>171.23208600000001</c:v>
                </c:pt>
                <c:pt idx="1">
                  <c:v>202.838796</c:v>
                </c:pt>
                <c:pt idx="2">
                  <c:v>236.978128</c:v>
                </c:pt>
                <c:pt idx="3">
                  <c:v>216.63778600000001</c:v>
                </c:pt>
                <c:pt idx="4">
                  <c:v>301.79641400000003</c:v>
                </c:pt>
                <c:pt idx="5">
                  <c:v>368.93602499999997</c:v>
                </c:pt>
              </c:numCache>
            </c:numRef>
          </c:val>
          <c:extLst>
            <c:ext xmlns:c16="http://schemas.microsoft.com/office/drawing/2014/chart" uri="{C3380CC4-5D6E-409C-BE32-E72D297353CC}">
              <c16:uniqueId val="{00000001-745A-4CBE-B793-4CE1F8D323DB}"/>
            </c:ext>
          </c:extLst>
        </c:ser>
        <c:ser>
          <c:idx val="3"/>
          <c:order val="3"/>
          <c:tx>
            <c:strRef>
              <c:f>Sheet1!$A$5</c:f>
              <c:strCache>
                <c:ptCount val="1"/>
                <c:pt idx="0">
                  <c:v>Drink</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2019</c:v>
                </c:pt>
                <c:pt idx="1">
                  <c:v>2020</c:v>
                </c:pt>
                <c:pt idx="2">
                  <c:v>2021</c:v>
                </c:pt>
                <c:pt idx="3">
                  <c:v>2022</c:v>
                </c:pt>
                <c:pt idx="4">
                  <c:v>2023</c:v>
                </c:pt>
                <c:pt idx="5">
                  <c:v>2024</c:v>
                </c:pt>
              </c:strCache>
            </c:strRef>
          </c:cat>
          <c:val>
            <c:numRef>
              <c:f>Sheet1!$B$5:$G$5</c:f>
              <c:numCache>
                <c:formatCode>_-"£"* #,##0_-;\-"£"* #,##0_-;_-"£"* "-"??_-;_-@_-</c:formatCode>
                <c:ptCount val="6"/>
                <c:pt idx="0">
                  <c:v>143.116455</c:v>
                </c:pt>
                <c:pt idx="1">
                  <c:v>143.033884</c:v>
                </c:pt>
                <c:pt idx="2">
                  <c:v>187.262687</c:v>
                </c:pt>
                <c:pt idx="3">
                  <c:v>146.56211999999999</c:v>
                </c:pt>
                <c:pt idx="4">
                  <c:v>123.20339300000001</c:v>
                </c:pt>
                <c:pt idx="5">
                  <c:v>104.760268</c:v>
                </c:pt>
              </c:numCache>
            </c:numRef>
          </c:val>
          <c:extLst>
            <c:ext xmlns:c16="http://schemas.microsoft.com/office/drawing/2014/chart" uri="{C3380CC4-5D6E-409C-BE32-E72D297353CC}">
              <c16:uniqueId val="{00000002-745A-4CBE-B793-4CE1F8D323DB}"/>
            </c:ext>
          </c:extLst>
        </c:ser>
        <c:dLbls>
          <c:dLblPos val="ctr"/>
          <c:showLegendKey val="0"/>
          <c:showVal val="1"/>
          <c:showCatName val="0"/>
          <c:showSerName val="0"/>
          <c:showPercent val="0"/>
          <c:showBubbleSize val="0"/>
        </c:dLbls>
        <c:gapWidth val="100"/>
        <c:overlap val="100"/>
        <c:axId val="646226728"/>
        <c:axId val="646226400"/>
      </c:barChart>
      <c:catAx>
        <c:axId val="64622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400"/>
        <c:crosses val="autoZero"/>
        <c:auto val="1"/>
        <c:lblAlgn val="ctr"/>
        <c:lblOffset val="100"/>
        <c:noMultiLvlLbl val="0"/>
      </c:catAx>
      <c:valAx>
        <c:axId val="6462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dirty="0">
                    <a:solidFill>
                      <a:schemeClr val="bg2"/>
                    </a:solidFill>
                  </a:rPr>
                  <a:t>£m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quot;£&quot;* #,##0_-;\-&quot;£&quot;* #,##0_-;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46226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FMCG</c:v>
                </c:pt>
              </c:strCache>
            </c:strRef>
          </c:tx>
          <c:spPr>
            <a:solidFill>
              <a:schemeClr val="accent1"/>
            </a:solidFill>
            <a:ln>
              <a:no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0%</c:formatCode>
                <c:ptCount val="15"/>
                <c:pt idx="0">
                  <c:v>0.30432243346922</c:v>
                </c:pt>
                <c:pt idx="1">
                  <c:v>0.29048002681680468</c:v>
                </c:pt>
                <c:pt idx="2">
                  <c:v>0.27986679316354612</c:v>
                </c:pt>
                <c:pt idx="3">
                  <c:v>0.3031574857140335</c:v>
                </c:pt>
                <c:pt idx="4">
                  <c:v>0.30083114473069433</c:v>
                </c:pt>
                <c:pt idx="5">
                  <c:v>0.28527328187826695</c:v>
                </c:pt>
                <c:pt idx="6">
                  <c:v>0.27311615654580279</c:v>
                </c:pt>
                <c:pt idx="7">
                  <c:v>0.26405758608695962</c:v>
                </c:pt>
                <c:pt idx="8">
                  <c:v>0.25302659886227047</c:v>
                </c:pt>
                <c:pt idx="9">
                  <c:v>0.24220282192996442</c:v>
                </c:pt>
                <c:pt idx="10">
                  <c:v>0.27858110359820187</c:v>
                </c:pt>
                <c:pt idx="11">
                  <c:v>0.25681830495147778</c:v>
                </c:pt>
                <c:pt idx="12">
                  <c:v>0.24536123260040579</c:v>
                </c:pt>
                <c:pt idx="13">
                  <c:v>0.27461493514102975</c:v>
                </c:pt>
                <c:pt idx="14">
                  <c:v>0.29118708471358684</c:v>
                </c:pt>
              </c:numCache>
            </c:numRef>
          </c:val>
          <c:extLst>
            <c:ext xmlns:c16="http://schemas.microsoft.com/office/drawing/2014/chart" uri="{C3380CC4-5D6E-409C-BE32-E72D297353CC}">
              <c16:uniqueId val="{00000000-1E81-4ABB-BF7F-AC8D30A4F97D}"/>
            </c:ext>
          </c:extLst>
        </c:ser>
        <c:dLbls>
          <c:showLegendKey val="0"/>
          <c:showVal val="0"/>
          <c:showCatName val="0"/>
          <c:showSerName val="0"/>
          <c:showPercent val="0"/>
          <c:showBubbleSize val="0"/>
        </c:dLbls>
        <c:axId val="601837368"/>
        <c:axId val="601842048"/>
      </c:areaChart>
      <c:catAx>
        <c:axId val="60183736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42048"/>
        <c:crosses val="autoZero"/>
        <c:auto val="1"/>
        <c:lblAlgn val="ctr"/>
        <c:lblOffset val="100"/>
        <c:noMultiLvlLbl val="0"/>
      </c:catAx>
      <c:valAx>
        <c:axId val="60184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r>
                  <a:rPr lang="en-GB" dirty="0"/>
                  <a:t>Share of linear impacts (R/W)</a:t>
                </a:r>
              </a:p>
            </c:rich>
          </c:tx>
          <c:layout>
            <c:manualLayout>
              <c:xMode val="edge"/>
              <c:yMode val="edge"/>
              <c:x val="0"/>
              <c:y val="0.26009572215346249"/>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bg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601837368"/>
        <c:crosses val="autoZero"/>
        <c:crossBetween val="midCat"/>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areaChart>
        <c:grouping val="percentStacked"/>
        <c:varyColors val="0"/>
        <c:ser>
          <c:idx val="0"/>
          <c:order val="0"/>
          <c:tx>
            <c:strRef>
              <c:f>Sheet1!$B$1</c:f>
              <c:strCache>
                <c:ptCount val="1"/>
                <c:pt idx="0">
                  <c:v>Procter &amp; Gamble</c:v>
                </c:pt>
              </c:strCache>
            </c:strRef>
          </c:tx>
          <c:spPr>
            <a:solidFill>
              <a:schemeClr val="accent1">
                <a:shade val="42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_-* #,##0_-;\-* #,##0_-;_-* "-"??_-;_-@_-</c:formatCode>
                <c:ptCount val="15"/>
                <c:pt idx="0">
                  <c:v>32508</c:v>
                </c:pt>
                <c:pt idx="1">
                  <c:v>28946</c:v>
                </c:pt>
                <c:pt idx="2">
                  <c:v>30584</c:v>
                </c:pt>
                <c:pt idx="3">
                  <c:v>28252</c:v>
                </c:pt>
                <c:pt idx="4">
                  <c:v>23636</c:v>
                </c:pt>
                <c:pt idx="5">
                  <c:v>28161</c:v>
                </c:pt>
                <c:pt idx="6">
                  <c:v>31300</c:v>
                </c:pt>
                <c:pt idx="7">
                  <c:v>31280</c:v>
                </c:pt>
                <c:pt idx="8">
                  <c:v>27302</c:v>
                </c:pt>
                <c:pt idx="9">
                  <c:v>19921</c:v>
                </c:pt>
                <c:pt idx="10">
                  <c:v>21795</c:v>
                </c:pt>
                <c:pt idx="11">
                  <c:v>23603</c:v>
                </c:pt>
                <c:pt idx="12">
                  <c:v>20992</c:v>
                </c:pt>
                <c:pt idx="13">
                  <c:v>24420</c:v>
                </c:pt>
                <c:pt idx="14">
                  <c:v>29185</c:v>
                </c:pt>
              </c:numCache>
            </c:numRef>
          </c:val>
          <c:extLst>
            <c:ext xmlns:c16="http://schemas.microsoft.com/office/drawing/2014/chart" uri="{C3380CC4-5D6E-409C-BE32-E72D297353CC}">
              <c16:uniqueId val="{00000000-1264-4727-A39E-2C263128A445}"/>
            </c:ext>
          </c:extLst>
        </c:ser>
        <c:ser>
          <c:idx val="1"/>
          <c:order val="1"/>
          <c:tx>
            <c:strRef>
              <c:f>Sheet1!$C$1</c:f>
              <c:strCache>
                <c:ptCount val="1"/>
                <c:pt idx="0">
                  <c:v>Unilever</c:v>
                </c:pt>
              </c:strCache>
            </c:strRef>
          </c:tx>
          <c:spPr>
            <a:solidFill>
              <a:schemeClr val="accent1">
                <a:shade val="55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_-* #,##0_-;\-* #,##0_-;_-* "-"??_-;_-@_-</c:formatCode>
                <c:ptCount val="15"/>
                <c:pt idx="0">
                  <c:v>16551</c:v>
                </c:pt>
                <c:pt idx="1">
                  <c:v>22641</c:v>
                </c:pt>
                <c:pt idx="2">
                  <c:v>19298</c:v>
                </c:pt>
                <c:pt idx="3">
                  <c:v>17096</c:v>
                </c:pt>
                <c:pt idx="4">
                  <c:v>19585</c:v>
                </c:pt>
                <c:pt idx="5">
                  <c:v>17246</c:v>
                </c:pt>
                <c:pt idx="6">
                  <c:v>12547</c:v>
                </c:pt>
                <c:pt idx="7">
                  <c:v>13570</c:v>
                </c:pt>
                <c:pt idx="8">
                  <c:v>9282</c:v>
                </c:pt>
                <c:pt idx="9">
                  <c:v>7312</c:v>
                </c:pt>
                <c:pt idx="10">
                  <c:v>20813</c:v>
                </c:pt>
                <c:pt idx="11">
                  <c:v>14469</c:v>
                </c:pt>
                <c:pt idx="12">
                  <c:v>12280</c:v>
                </c:pt>
                <c:pt idx="13">
                  <c:v>15155</c:v>
                </c:pt>
                <c:pt idx="14">
                  <c:v>15552</c:v>
                </c:pt>
              </c:numCache>
            </c:numRef>
          </c:val>
          <c:extLst>
            <c:ext xmlns:c16="http://schemas.microsoft.com/office/drawing/2014/chart" uri="{C3380CC4-5D6E-409C-BE32-E72D297353CC}">
              <c16:uniqueId val="{00000001-1264-4727-A39E-2C263128A445}"/>
            </c:ext>
          </c:extLst>
        </c:ser>
        <c:ser>
          <c:idx val="2"/>
          <c:order val="2"/>
          <c:tx>
            <c:strRef>
              <c:f>Sheet1!$D$1</c:f>
              <c:strCache>
                <c:ptCount val="1"/>
                <c:pt idx="0">
                  <c:v>Loreal</c:v>
                </c:pt>
              </c:strCache>
            </c:strRef>
          </c:tx>
          <c:spPr>
            <a:solidFill>
              <a:schemeClr val="accent1">
                <a:shade val="68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Sheet1!$D$2:$D$16</c:f>
              <c:numCache>
                <c:formatCode>_-* #,##0_-;\-* #,##0_-;_-* "-"??_-;_-@_-</c:formatCode>
                <c:ptCount val="15"/>
                <c:pt idx="0">
                  <c:v>17343</c:v>
                </c:pt>
                <c:pt idx="1">
                  <c:v>16309</c:v>
                </c:pt>
                <c:pt idx="2">
                  <c:v>15846</c:v>
                </c:pt>
                <c:pt idx="3">
                  <c:v>15110</c:v>
                </c:pt>
                <c:pt idx="4">
                  <c:v>14270</c:v>
                </c:pt>
                <c:pt idx="5">
                  <c:v>12012</c:v>
                </c:pt>
                <c:pt idx="6">
                  <c:v>13719</c:v>
                </c:pt>
                <c:pt idx="7">
                  <c:v>11676</c:v>
                </c:pt>
                <c:pt idx="8">
                  <c:v>10510</c:v>
                </c:pt>
                <c:pt idx="9">
                  <c:v>12462</c:v>
                </c:pt>
                <c:pt idx="10">
                  <c:v>14641</c:v>
                </c:pt>
                <c:pt idx="11">
                  <c:v>12586</c:v>
                </c:pt>
                <c:pt idx="12">
                  <c:v>9455</c:v>
                </c:pt>
                <c:pt idx="13">
                  <c:v>9948</c:v>
                </c:pt>
                <c:pt idx="14">
                  <c:v>7838</c:v>
                </c:pt>
              </c:numCache>
            </c:numRef>
          </c:val>
          <c:extLst>
            <c:ext xmlns:c16="http://schemas.microsoft.com/office/drawing/2014/chart" uri="{C3380CC4-5D6E-409C-BE32-E72D297353CC}">
              <c16:uniqueId val="{00000002-1264-4727-A39E-2C263128A445}"/>
            </c:ext>
          </c:extLst>
        </c:ser>
        <c:ser>
          <c:idx val="3"/>
          <c:order val="3"/>
          <c:tx>
            <c:strRef>
              <c:f>Sheet1!$E$1</c:f>
              <c:strCache>
                <c:ptCount val="1"/>
                <c:pt idx="0">
                  <c:v>Reckitt Benckiser</c:v>
                </c:pt>
              </c:strCache>
            </c:strRef>
          </c:tx>
          <c:spPr>
            <a:solidFill>
              <a:schemeClr val="accent1">
                <a:shade val="80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Sheet1!$E$2:$E$16</c:f>
              <c:numCache>
                <c:formatCode>_-* #,##0_-;\-* #,##0_-;_-* "-"??_-;_-@_-</c:formatCode>
                <c:ptCount val="15"/>
                <c:pt idx="0">
                  <c:v>15785</c:v>
                </c:pt>
                <c:pt idx="1">
                  <c:v>14573</c:v>
                </c:pt>
                <c:pt idx="2">
                  <c:v>12986</c:v>
                </c:pt>
                <c:pt idx="3">
                  <c:v>13544</c:v>
                </c:pt>
                <c:pt idx="4">
                  <c:v>12785</c:v>
                </c:pt>
                <c:pt idx="5">
                  <c:v>12496</c:v>
                </c:pt>
                <c:pt idx="6">
                  <c:v>11226</c:v>
                </c:pt>
                <c:pt idx="7">
                  <c:v>9599</c:v>
                </c:pt>
                <c:pt idx="8">
                  <c:v>8999</c:v>
                </c:pt>
                <c:pt idx="9">
                  <c:v>8549</c:v>
                </c:pt>
                <c:pt idx="10">
                  <c:v>9509</c:v>
                </c:pt>
                <c:pt idx="11">
                  <c:v>7450</c:v>
                </c:pt>
                <c:pt idx="12">
                  <c:v>5340</c:v>
                </c:pt>
                <c:pt idx="13">
                  <c:v>7341</c:v>
                </c:pt>
                <c:pt idx="14">
                  <c:v>6059</c:v>
                </c:pt>
              </c:numCache>
            </c:numRef>
          </c:val>
          <c:extLst>
            <c:ext xmlns:c16="http://schemas.microsoft.com/office/drawing/2014/chart" uri="{C3380CC4-5D6E-409C-BE32-E72D297353CC}">
              <c16:uniqueId val="{00000003-1264-4727-A39E-2C263128A445}"/>
            </c:ext>
          </c:extLst>
        </c:ser>
        <c:ser>
          <c:idx val="4"/>
          <c:order val="4"/>
          <c:tx>
            <c:strRef>
              <c:f>Sheet1!$F$1</c:f>
              <c:strCache>
                <c:ptCount val="1"/>
                <c:pt idx="0">
                  <c:v>Mars</c:v>
                </c:pt>
              </c:strCache>
            </c:strRef>
          </c:tx>
          <c:spPr>
            <a:solidFill>
              <a:schemeClr val="accent1">
                <a:shade val="93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Sheet1!$F$2:$F$16</c:f>
              <c:numCache>
                <c:formatCode>_-* #,##0_-;\-* #,##0_-;_-* "-"??_-;_-@_-</c:formatCode>
                <c:ptCount val="15"/>
                <c:pt idx="0">
                  <c:v>13770</c:v>
                </c:pt>
                <c:pt idx="1">
                  <c:v>14174</c:v>
                </c:pt>
                <c:pt idx="2">
                  <c:v>13795</c:v>
                </c:pt>
                <c:pt idx="3">
                  <c:v>15123</c:v>
                </c:pt>
                <c:pt idx="4">
                  <c:v>14391</c:v>
                </c:pt>
                <c:pt idx="5">
                  <c:v>12216</c:v>
                </c:pt>
                <c:pt idx="6">
                  <c:v>10735</c:v>
                </c:pt>
                <c:pt idx="7">
                  <c:v>8304</c:v>
                </c:pt>
                <c:pt idx="8">
                  <c:v>7984</c:v>
                </c:pt>
                <c:pt idx="9">
                  <c:v>4712</c:v>
                </c:pt>
                <c:pt idx="10">
                  <c:v>5696</c:v>
                </c:pt>
                <c:pt idx="11">
                  <c:v>2248</c:v>
                </c:pt>
                <c:pt idx="12">
                  <c:v>1097</c:v>
                </c:pt>
                <c:pt idx="13">
                  <c:v>2620</c:v>
                </c:pt>
                <c:pt idx="14">
                  <c:v>3315</c:v>
                </c:pt>
              </c:numCache>
            </c:numRef>
          </c:val>
          <c:extLst>
            <c:ext xmlns:c16="http://schemas.microsoft.com/office/drawing/2014/chart" uri="{C3380CC4-5D6E-409C-BE32-E72D297353CC}">
              <c16:uniqueId val="{00000004-1264-4727-A39E-2C263128A445}"/>
            </c:ext>
          </c:extLst>
        </c:ser>
        <c:ser>
          <c:idx val="5"/>
          <c:order val="5"/>
          <c:tx>
            <c:strRef>
              <c:f>Sheet1!$G$1</c:f>
              <c:strCache>
                <c:ptCount val="1"/>
                <c:pt idx="0">
                  <c:v>Kellogg's</c:v>
                </c:pt>
              </c:strCache>
            </c:strRef>
          </c:tx>
          <c:spPr>
            <a:solidFill>
              <a:schemeClr val="accent1">
                <a:tint val="94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Sheet1!$G$2:$G$16</c:f>
              <c:numCache>
                <c:formatCode>_-* #,##0_-;\-* #,##0_-;_-* "-"??_-;_-@_-</c:formatCode>
                <c:ptCount val="15"/>
                <c:pt idx="0">
                  <c:v>10676</c:v>
                </c:pt>
                <c:pt idx="1">
                  <c:v>8630</c:v>
                </c:pt>
                <c:pt idx="2">
                  <c:v>7010</c:v>
                </c:pt>
                <c:pt idx="3">
                  <c:v>7948</c:v>
                </c:pt>
                <c:pt idx="4">
                  <c:v>5945</c:v>
                </c:pt>
                <c:pt idx="5">
                  <c:v>4679</c:v>
                </c:pt>
                <c:pt idx="6">
                  <c:v>2904</c:v>
                </c:pt>
                <c:pt idx="7">
                  <c:v>3383</c:v>
                </c:pt>
                <c:pt idx="8">
                  <c:v>4003</c:v>
                </c:pt>
                <c:pt idx="9">
                  <c:v>2946</c:v>
                </c:pt>
                <c:pt idx="10">
                  <c:v>2738</c:v>
                </c:pt>
                <c:pt idx="11">
                  <c:v>1199</c:v>
                </c:pt>
                <c:pt idx="12">
                  <c:v>1731</c:v>
                </c:pt>
                <c:pt idx="13">
                  <c:v>1658</c:v>
                </c:pt>
                <c:pt idx="14">
                  <c:v>1549</c:v>
                </c:pt>
              </c:numCache>
            </c:numRef>
          </c:val>
          <c:extLst>
            <c:ext xmlns:c16="http://schemas.microsoft.com/office/drawing/2014/chart" uri="{C3380CC4-5D6E-409C-BE32-E72D297353CC}">
              <c16:uniqueId val="{00000005-1264-4727-A39E-2C263128A445}"/>
            </c:ext>
          </c:extLst>
        </c:ser>
        <c:ser>
          <c:idx val="6"/>
          <c:order val="6"/>
          <c:tx>
            <c:strRef>
              <c:f>Sheet1!$H$1</c:f>
              <c:strCache>
                <c:ptCount val="1"/>
                <c:pt idx="0">
                  <c:v>Tesco</c:v>
                </c:pt>
              </c:strCache>
            </c:strRef>
          </c:tx>
          <c:spPr>
            <a:solidFill>
              <a:schemeClr val="accent1">
                <a:tint val="81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Sheet1!$H$2:$H$16</c:f>
              <c:numCache>
                <c:formatCode>_-* #,##0_-;\-* #,##0_-;_-* "-"??_-;_-@_-</c:formatCode>
                <c:ptCount val="15"/>
                <c:pt idx="0">
                  <c:v>1207</c:v>
                </c:pt>
                <c:pt idx="1">
                  <c:v>1614</c:v>
                </c:pt>
                <c:pt idx="2">
                  <c:v>3767</c:v>
                </c:pt>
                <c:pt idx="3">
                  <c:v>7249</c:v>
                </c:pt>
                <c:pt idx="4">
                  <c:v>7251</c:v>
                </c:pt>
                <c:pt idx="5">
                  <c:v>4535</c:v>
                </c:pt>
                <c:pt idx="6">
                  <c:v>3500</c:v>
                </c:pt>
                <c:pt idx="7">
                  <c:v>4580</c:v>
                </c:pt>
                <c:pt idx="8">
                  <c:v>4896</c:v>
                </c:pt>
                <c:pt idx="9">
                  <c:v>4604</c:v>
                </c:pt>
                <c:pt idx="10">
                  <c:v>6891</c:v>
                </c:pt>
                <c:pt idx="11">
                  <c:v>4309</c:v>
                </c:pt>
                <c:pt idx="12">
                  <c:v>3881</c:v>
                </c:pt>
                <c:pt idx="13">
                  <c:v>3923</c:v>
                </c:pt>
                <c:pt idx="14">
                  <c:v>4094</c:v>
                </c:pt>
              </c:numCache>
            </c:numRef>
          </c:val>
          <c:extLst>
            <c:ext xmlns:c16="http://schemas.microsoft.com/office/drawing/2014/chart" uri="{C3380CC4-5D6E-409C-BE32-E72D297353CC}">
              <c16:uniqueId val="{00000006-1264-4727-A39E-2C263128A445}"/>
            </c:ext>
          </c:extLst>
        </c:ser>
        <c:ser>
          <c:idx val="7"/>
          <c:order val="7"/>
          <c:tx>
            <c:strRef>
              <c:f>Sheet1!$I$1</c:f>
              <c:strCache>
                <c:ptCount val="1"/>
                <c:pt idx="0">
                  <c:v>Nestle</c:v>
                </c:pt>
              </c:strCache>
            </c:strRef>
          </c:tx>
          <c:spPr>
            <a:solidFill>
              <a:schemeClr val="accent1">
                <a:tint val="69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Sheet1!$I$2:$I$16</c:f>
              <c:numCache>
                <c:formatCode>_-* #,##0_-;\-* #,##0_-;_-* "-"??_-;_-@_-</c:formatCode>
                <c:ptCount val="15"/>
                <c:pt idx="0">
                  <c:v>471</c:v>
                </c:pt>
                <c:pt idx="1">
                  <c:v>3775</c:v>
                </c:pt>
                <c:pt idx="2">
                  <c:v>4434</c:v>
                </c:pt>
                <c:pt idx="3">
                  <c:v>6043</c:v>
                </c:pt>
                <c:pt idx="4">
                  <c:v>6072</c:v>
                </c:pt>
                <c:pt idx="5">
                  <c:v>5484</c:v>
                </c:pt>
                <c:pt idx="6">
                  <c:v>5894</c:v>
                </c:pt>
                <c:pt idx="7">
                  <c:v>4458</c:v>
                </c:pt>
                <c:pt idx="8">
                  <c:v>2788</c:v>
                </c:pt>
                <c:pt idx="9">
                  <c:v>3689</c:v>
                </c:pt>
                <c:pt idx="10">
                  <c:v>5351</c:v>
                </c:pt>
                <c:pt idx="11">
                  <c:v>2897</c:v>
                </c:pt>
                <c:pt idx="12">
                  <c:v>1568</c:v>
                </c:pt>
                <c:pt idx="13">
                  <c:v>2743</c:v>
                </c:pt>
                <c:pt idx="14">
                  <c:v>2735</c:v>
                </c:pt>
              </c:numCache>
            </c:numRef>
          </c:val>
          <c:extLst>
            <c:ext xmlns:c16="http://schemas.microsoft.com/office/drawing/2014/chart" uri="{C3380CC4-5D6E-409C-BE32-E72D297353CC}">
              <c16:uniqueId val="{00000007-1264-4727-A39E-2C263128A445}"/>
            </c:ext>
          </c:extLst>
        </c:ser>
        <c:ser>
          <c:idx val="8"/>
          <c:order val="8"/>
          <c:tx>
            <c:strRef>
              <c:f>Sheet1!$J$1</c:f>
              <c:strCache>
                <c:ptCount val="1"/>
                <c:pt idx="0">
                  <c:v>Danone</c:v>
                </c:pt>
              </c:strCache>
            </c:strRef>
          </c:tx>
          <c:spPr>
            <a:solidFill>
              <a:schemeClr val="accent1">
                <a:tint val="56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Sheet1!$J$2:$J$16</c:f>
              <c:numCache>
                <c:formatCode>_-* #,##0_-;\-* #,##0_-;_-* "-"??_-;_-@_-</c:formatCode>
                <c:ptCount val="15"/>
                <c:pt idx="0">
                  <c:v>7032</c:v>
                </c:pt>
                <c:pt idx="1">
                  <c:v>7128</c:v>
                </c:pt>
                <c:pt idx="2">
                  <c:v>6019</c:v>
                </c:pt>
                <c:pt idx="3">
                  <c:v>5309</c:v>
                </c:pt>
                <c:pt idx="4">
                  <c:v>5292</c:v>
                </c:pt>
                <c:pt idx="5">
                  <c:v>4527</c:v>
                </c:pt>
                <c:pt idx="6">
                  <c:v>4516</c:v>
                </c:pt>
                <c:pt idx="7">
                  <c:v>3132</c:v>
                </c:pt>
                <c:pt idx="8">
                  <c:v>3729</c:v>
                </c:pt>
                <c:pt idx="9">
                  <c:v>2952</c:v>
                </c:pt>
                <c:pt idx="10">
                  <c:v>2389</c:v>
                </c:pt>
                <c:pt idx="11">
                  <c:v>2434</c:v>
                </c:pt>
                <c:pt idx="12">
                  <c:v>2063</c:v>
                </c:pt>
                <c:pt idx="13">
                  <c:v>1262</c:v>
                </c:pt>
                <c:pt idx="14">
                  <c:v>483</c:v>
                </c:pt>
              </c:numCache>
            </c:numRef>
          </c:val>
          <c:extLst>
            <c:ext xmlns:c16="http://schemas.microsoft.com/office/drawing/2014/chart" uri="{C3380CC4-5D6E-409C-BE32-E72D297353CC}">
              <c16:uniqueId val="{00000008-1264-4727-A39E-2C263128A445}"/>
            </c:ext>
          </c:extLst>
        </c:ser>
        <c:ser>
          <c:idx val="9"/>
          <c:order val="9"/>
          <c:tx>
            <c:strRef>
              <c:f>Sheet1!$K$1</c:f>
              <c:strCache>
                <c:ptCount val="1"/>
                <c:pt idx="0">
                  <c:v>Mondelez</c:v>
                </c:pt>
              </c:strCache>
            </c:strRef>
          </c:tx>
          <c:spPr>
            <a:solidFill>
              <a:schemeClr val="accent1">
                <a:tint val="43000"/>
              </a:schemeClr>
            </a:solidFill>
            <a:ln w="25400">
              <a:solidFill>
                <a:schemeClr val="bg1"/>
              </a:solidFill>
            </a:ln>
            <a:effectLst/>
          </c:spP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Sheet1!$K$2:$K$16</c:f>
              <c:numCache>
                <c:formatCode>_-* #,##0_-;\-* #,##0_-;_-* "-"??_-;_-@_-</c:formatCode>
                <c:ptCount val="15"/>
                <c:pt idx="0">
                  <c:v>3939</c:v>
                </c:pt>
                <c:pt idx="1">
                  <c:v>3275</c:v>
                </c:pt>
                <c:pt idx="2">
                  <c:v>2876</c:v>
                </c:pt>
                <c:pt idx="3">
                  <c:v>2787</c:v>
                </c:pt>
                <c:pt idx="4">
                  <c:v>3005</c:v>
                </c:pt>
                <c:pt idx="5">
                  <c:v>5009</c:v>
                </c:pt>
                <c:pt idx="6">
                  <c:v>7042</c:v>
                </c:pt>
                <c:pt idx="7">
                  <c:v>5737</c:v>
                </c:pt>
                <c:pt idx="8">
                  <c:v>5261</c:v>
                </c:pt>
                <c:pt idx="9">
                  <c:v>4026</c:v>
                </c:pt>
                <c:pt idx="10">
                  <c:v>3550</c:v>
                </c:pt>
                <c:pt idx="11">
                  <c:v>1625</c:v>
                </c:pt>
                <c:pt idx="12">
                  <c:v>1553</c:v>
                </c:pt>
                <c:pt idx="13">
                  <c:v>3201</c:v>
                </c:pt>
                <c:pt idx="14">
                  <c:v>2569</c:v>
                </c:pt>
              </c:numCache>
            </c:numRef>
          </c:val>
          <c:extLst>
            <c:ext xmlns:c16="http://schemas.microsoft.com/office/drawing/2014/chart" uri="{C3380CC4-5D6E-409C-BE32-E72D297353CC}">
              <c16:uniqueId val="{00000009-1264-4727-A39E-2C263128A445}"/>
            </c:ext>
          </c:extLst>
        </c:ser>
        <c:dLbls>
          <c:showLegendKey val="0"/>
          <c:showVal val="0"/>
          <c:showCatName val="0"/>
          <c:showSerName val="0"/>
          <c:showPercent val="0"/>
          <c:showBubbleSize val="0"/>
        </c:dLbls>
        <c:axId val="1254446040"/>
        <c:axId val="1254447120"/>
      </c:areaChart>
      <c:catAx>
        <c:axId val="1254446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7120"/>
        <c:crosses val="autoZero"/>
        <c:auto val="1"/>
        <c:lblAlgn val="ctr"/>
        <c:lblOffset val="100"/>
        <c:noMultiLvlLbl val="0"/>
      </c:catAx>
      <c:valAx>
        <c:axId val="125444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GB"/>
                  <a:t>Share of impacts (R/W)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254446040"/>
        <c:crosses val="autoZero"/>
        <c:crossBetween val="midCat"/>
      </c:valAx>
      <c:spPr>
        <a:noFill/>
        <a:ln>
          <a:noFill/>
        </a:ln>
        <a:effectLst/>
      </c:spPr>
    </c:plotArea>
    <c:legend>
      <c:legendPos val="r"/>
      <c:layout>
        <c:manualLayout>
          <c:xMode val="edge"/>
          <c:yMode val="edge"/>
          <c:x val="0.88100917352757613"/>
          <c:y val="2.5138675087322811E-2"/>
          <c:w val="0.11899082647242384"/>
          <c:h val="0.73770717471504887"/>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w="22225">
      <a:solidFill>
        <a:schemeClr val="bg1"/>
      </a:solidFill>
    </a:ln>
    <a:effectLst/>
  </c:spPr>
  <c:txPr>
    <a:bodyPr/>
    <a:lstStyle/>
    <a:p>
      <a:pPr>
        <a:defRPr sz="10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Q1</c:v>
                </c:pt>
              </c:strCache>
            </c:strRef>
          </c:tx>
          <c:spPr>
            <a:solidFill>
              <a:schemeClr val="accent1"/>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Mars uk</c:v>
                </c:pt>
                <c:pt idx="6">
                  <c:v>Ferrero uk</c:v>
                </c:pt>
                <c:pt idx="7">
                  <c:v>Coty uk</c:v>
                </c:pt>
                <c:pt idx="8">
                  <c:v>Aldi stores</c:v>
                </c:pt>
                <c:pt idx="9">
                  <c:v>Nestle uk</c:v>
                </c:pt>
              </c:strCache>
            </c:strRef>
          </c:cat>
          <c:val>
            <c:numRef>
              <c:f>Sheet1!$B$2:$B$11</c:f>
              <c:numCache>
                <c:formatCode>_-* #,##0_-;\-* #,##0_-;_-* "-"??_-;_-@_-</c:formatCode>
                <c:ptCount val="10"/>
                <c:pt idx="0">
                  <c:v>6211</c:v>
                </c:pt>
                <c:pt idx="1">
                  <c:v>1130</c:v>
                </c:pt>
                <c:pt idx="2">
                  <c:v>2546</c:v>
                </c:pt>
                <c:pt idx="3">
                  <c:v>1834</c:v>
                </c:pt>
                <c:pt idx="4">
                  <c:v>1038</c:v>
                </c:pt>
                <c:pt idx="5">
                  <c:v>1050</c:v>
                </c:pt>
                <c:pt idx="6">
                  <c:v>737</c:v>
                </c:pt>
                <c:pt idx="7">
                  <c:v>662</c:v>
                </c:pt>
                <c:pt idx="8">
                  <c:v>786</c:v>
                </c:pt>
                <c:pt idx="9">
                  <c:v>933</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Q2</c:v>
                </c:pt>
              </c:strCache>
            </c:strRef>
          </c:tx>
          <c:spPr>
            <a:solidFill>
              <a:schemeClr val="accent2"/>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Mars uk</c:v>
                </c:pt>
                <c:pt idx="6">
                  <c:v>Ferrero uk</c:v>
                </c:pt>
                <c:pt idx="7">
                  <c:v>Coty uk</c:v>
                </c:pt>
                <c:pt idx="8">
                  <c:v>Aldi stores</c:v>
                </c:pt>
                <c:pt idx="9">
                  <c:v>Nestle uk</c:v>
                </c:pt>
              </c:strCache>
            </c:strRef>
          </c:cat>
          <c:val>
            <c:numRef>
              <c:f>Sheet1!$C$2:$C$11</c:f>
              <c:numCache>
                <c:formatCode>_-* #,##0_-;\-* #,##0_-;_-* "-"??_-;_-@_-</c:formatCode>
                <c:ptCount val="10"/>
                <c:pt idx="0">
                  <c:v>8165</c:v>
                </c:pt>
                <c:pt idx="1">
                  <c:v>5643</c:v>
                </c:pt>
                <c:pt idx="2">
                  <c:v>1305</c:v>
                </c:pt>
                <c:pt idx="3">
                  <c:v>1865</c:v>
                </c:pt>
                <c:pt idx="4">
                  <c:v>668</c:v>
                </c:pt>
                <c:pt idx="5">
                  <c:v>1103</c:v>
                </c:pt>
                <c:pt idx="6">
                  <c:v>409</c:v>
                </c:pt>
                <c:pt idx="7">
                  <c:v>453</c:v>
                </c:pt>
                <c:pt idx="8">
                  <c:v>587</c:v>
                </c:pt>
                <c:pt idx="9">
                  <c:v>639</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Q3</c:v>
                </c:pt>
              </c:strCache>
            </c:strRef>
          </c:tx>
          <c:spPr>
            <a:solidFill>
              <a:schemeClr val="accent3"/>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Mars uk</c:v>
                </c:pt>
                <c:pt idx="6">
                  <c:v>Ferrero uk</c:v>
                </c:pt>
                <c:pt idx="7">
                  <c:v>Coty uk</c:v>
                </c:pt>
                <c:pt idx="8">
                  <c:v>Aldi stores</c:v>
                </c:pt>
                <c:pt idx="9">
                  <c:v>Nestle uk</c:v>
                </c:pt>
              </c:strCache>
            </c:strRef>
          </c:cat>
          <c:val>
            <c:numRef>
              <c:f>Sheet1!$D$2:$D$11</c:f>
              <c:numCache>
                <c:formatCode>_-* #,##0_-;\-* #,##0_-;_-* "-"??_-;_-@_-</c:formatCode>
                <c:ptCount val="10"/>
                <c:pt idx="0">
                  <c:v>7229</c:v>
                </c:pt>
                <c:pt idx="1">
                  <c:v>5020</c:v>
                </c:pt>
                <c:pt idx="2">
                  <c:v>887</c:v>
                </c:pt>
                <c:pt idx="3">
                  <c:v>1744</c:v>
                </c:pt>
                <c:pt idx="4">
                  <c:v>906</c:v>
                </c:pt>
                <c:pt idx="5">
                  <c:v>795</c:v>
                </c:pt>
                <c:pt idx="6">
                  <c:v>862</c:v>
                </c:pt>
                <c:pt idx="7">
                  <c:v>643</c:v>
                </c:pt>
                <c:pt idx="8">
                  <c:v>626</c:v>
                </c:pt>
                <c:pt idx="9">
                  <c:v>435</c:v>
                </c:pt>
              </c:numCache>
            </c:numRef>
          </c:val>
          <c:extLst>
            <c:ext xmlns:c16="http://schemas.microsoft.com/office/drawing/2014/chart" uri="{C3380CC4-5D6E-409C-BE32-E72D297353CC}">
              <c16:uniqueId val="{00000002-A7AF-4119-A894-5AE2D2DC94AB}"/>
            </c:ext>
          </c:extLst>
        </c:ser>
        <c:ser>
          <c:idx val="3"/>
          <c:order val="3"/>
          <c:tx>
            <c:strRef>
              <c:f>Sheet1!$E$1</c:f>
              <c:strCache>
                <c:ptCount val="1"/>
                <c:pt idx="0">
                  <c:v>Q4</c:v>
                </c:pt>
              </c:strCache>
            </c:strRef>
          </c:tx>
          <c:spPr>
            <a:solidFill>
              <a:schemeClr val="accent4"/>
            </a:solidFill>
            <a:ln>
              <a:noFill/>
            </a:ln>
            <a:effectLst/>
          </c:spPr>
          <c:invertIfNegative val="0"/>
          <c:cat>
            <c:strRef>
              <c:f>Sheet1!$A$2:$A$11</c:f>
              <c:strCache>
                <c:ptCount val="10"/>
                <c:pt idx="0">
                  <c:v>Procter &amp; gamble uk</c:v>
                </c:pt>
                <c:pt idx="1">
                  <c:v>Unilever uk home &amp; p</c:v>
                </c:pt>
                <c:pt idx="2">
                  <c:v>Loreal uk</c:v>
                </c:pt>
                <c:pt idx="3">
                  <c:v>Reckitt benckiser</c:v>
                </c:pt>
                <c:pt idx="4">
                  <c:v>Tesco stores</c:v>
                </c:pt>
                <c:pt idx="5">
                  <c:v>Mars uk</c:v>
                </c:pt>
                <c:pt idx="6">
                  <c:v>Ferrero uk</c:v>
                </c:pt>
                <c:pt idx="7">
                  <c:v>Coty uk</c:v>
                </c:pt>
                <c:pt idx="8">
                  <c:v>Aldi stores</c:v>
                </c:pt>
                <c:pt idx="9">
                  <c:v>Nestle uk</c:v>
                </c:pt>
              </c:strCache>
            </c:strRef>
          </c:cat>
          <c:val>
            <c:numRef>
              <c:f>Sheet1!$E$2:$E$11</c:f>
              <c:numCache>
                <c:formatCode>_-* #,##0_-;\-* #,##0_-;_-* "-"??_-;_-@_-</c:formatCode>
                <c:ptCount val="10"/>
                <c:pt idx="0">
                  <c:v>7579</c:v>
                </c:pt>
                <c:pt idx="1">
                  <c:v>1718</c:v>
                </c:pt>
                <c:pt idx="2">
                  <c:v>3099</c:v>
                </c:pt>
                <c:pt idx="3">
                  <c:v>616</c:v>
                </c:pt>
                <c:pt idx="4">
                  <c:v>1481</c:v>
                </c:pt>
                <c:pt idx="5">
                  <c:v>367</c:v>
                </c:pt>
                <c:pt idx="6">
                  <c:v>1155</c:v>
                </c:pt>
                <c:pt idx="7">
                  <c:v>1339</c:v>
                </c:pt>
                <c:pt idx="8">
                  <c:v>997</c:v>
                </c:pt>
                <c:pt idx="9">
                  <c:v>728</c:v>
                </c:pt>
              </c:numCache>
            </c:numRef>
          </c:val>
          <c:extLst>
            <c:ext xmlns:c16="http://schemas.microsoft.com/office/drawing/2014/chart" uri="{C3380CC4-5D6E-409C-BE32-E72D297353CC}">
              <c16:uniqueId val="{00000000-BD82-426F-BAD3-BDB9D21B6EFF}"/>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r>
                  <a:rPr lang="en-GB"/>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bg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bg2"/>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Linear TV</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Sheet1!$B$2:$C$2</c:f>
              <c:numCache>
                <c:formatCode>0%</c:formatCode>
                <c:ptCount val="2"/>
                <c:pt idx="0">
                  <c:v>0.55000000000000004</c:v>
                </c:pt>
                <c:pt idx="1">
                  <c:v>0.621</c:v>
                </c:pt>
              </c:numCache>
            </c:numRef>
          </c:val>
          <c:extLst>
            <c:ext xmlns:c16="http://schemas.microsoft.com/office/drawing/2014/chart" uri="{C3380CC4-5D6E-409C-BE32-E72D297353CC}">
              <c16:uniqueId val="{00000000-FEA9-4DD4-8CDB-461DB2F0F299}"/>
            </c:ext>
          </c:extLst>
        </c:ser>
        <c:ser>
          <c:idx val="3"/>
          <c:order val="1"/>
          <c:tx>
            <c:strRef>
              <c:f>Sheet1!$A$5</c:f>
              <c:strCache>
                <c:ptCount val="1"/>
                <c:pt idx="0">
                  <c:v>BVOD</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Sheet1!$B$5:$C$5</c:f>
              <c:numCache>
                <c:formatCode>0%</c:formatCode>
                <c:ptCount val="2"/>
                <c:pt idx="0">
                  <c:v>0.11</c:v>
                </c:pt>
                <c:pt idx="1">
                  <c:v>4.5999999999999999E-2</c:v>
                </c:pt>
              </c:numCache>
            </c:numRef>
          </c:val>
          <c:extLst>
            <c:ext xmlns:c16="http://schemas.microsoft.com/office/drawing/2014/chart" uri="{C3380CC4-5D6E-409C-BE32-E72D297353CC}">
              <c16:uniqueId val="{00000001-FEA9-4DD4-8CDB-461DB2F0F299}"/>
            </c:ext>
          </c:extLst>
        </c:ser>
        <c:ser>
          <c:idx val="1"/>
          <c:order val="2"/>
          <c:tx>
            <c:strRef>
              <c:f>Sheet1!$A$3</c:f>
              <c:strCache>
                <c:ptCount val="1"/>
                <c:pt idx="0">
                  <c:v>Generic PPC</c:v>
                </c:pt>
              </c:strCache>
            </c:strRef>
          </c:tx>
          <c:spPr>
            <a:solidFill>
              <a:srgbClr val="09BDBD"/>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894A-40F0-876E-483772526D3F}"/>
                </c:ext>
              </c:extLst>
            </c:dLbl>
            <c:dLbl>
              <c:idx val="1"/>
              <c:layout>
                <c:manualLayout>
                  <c:x val="3.5277777777777777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4A-40F0-876E-483772526D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Sheet1!$B$3:$C$3</c:f>
              <c:numCache>
                <c:formatCode>0%</c:formatCode>
                <c:ptCount val="2"/>
                <c:pt idx="0">
                  <c:v>0</c:v>
                </c:pt>
                <c:pt idx="1">
                  <c:v>2.1000000000000001E-2</c:v>
                </c:pt>
              </c:numCache>
            </c:numRef>
          </c:val>
          <c:extLst>
            <c:ext xmlns:c16="http://schemas.microsoft.com/office/drawing/2014/chart" uri="{C3380CC4-5D6E-409C-BE32-E72D297353CC}">
              <c16:uniqueId val="{00000002-FEA9-4DD4-8CDB-461DB2F0F299}"/>
            </c:ext>
          </c:extLst>
        </c:ser>
        <c:ser>
          <c:idx val="2"/>
          <c:order val="3"/>
          <c:tx>
            <c:strRef>
              <c:f>Sheet1!$A$4</c:f>
              <c:strCache>
                <c:ptCount val="1"/>
                <c:pt idx="0">
                  <c:v>Paid Social</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Sheet1!$B$4:$C$4</c:f>
              <c:numCache>
                <c:formatCode>0%</c:formatCode>
                <c:ptCount val="2"/>
                <c:pt idx="0">
                  <c:v>0.12</c:v>
                </c:pt>
                <c:pt idx="1">
                  <c:v>0.09</c:v>
                </c:pt>
              </c:numCache>
            </c:numRef>
          </c:val>
          <c:extLst>
            <c:ext xmlns:c16="http://schemas.microsoft.com/office/drawing/2014/chart" uri="{C3380CC4-5D6E-409C-BE32-E72D297353CC}">
              <c16:uniqueId val="{00000003-FEA9-4DD4-8CDB-461DB2F0F299}"/>
            </c:ext>
          </c:extLst>
        </c:ser>
        <c:ser>
          <c:idx val="4"/>
          <c:order val="4"/>
          <c:tx>
            <c:strRef>
              <c:f>Sheet1!$A$6</c:f>
              <c:strCache>
                <c:ptCount val="1"/>
                <c:pt idx="0">
                  <c:v>Audio</c:v>
                </c:pt>
              </c:strCache>
            </c:strRef>
          </c:tx>
          <c:spPr>
            <a:solidFill>
              <a:srgbClr val="BCCF0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Sheet1!$B$6:$C$6</c:f>
              <c:numCache>
                <c:formatCode>0%</c:formatCode>
                <c:ptCount val="2"/>
                <c:pt idx="0">
                  <c:v>0.03</c:v>
                </c:pt>
                <c:pt idx="1">
                  <c:v>6.2E-2</c:v>
                </c:pt>
              </c:numCache>
            </c:numRef>
          </c:val>
          <c:extLst>
            <c:ext xmlns:c16="http://schemas.microsoft.com/office/drawing/2014/chart" uri="{C3380CC4-5D6E-409C-BE32-E72D297353CC}">
              <c16:uniqueId val="{00000004-FEA9-4DD4-8CDB-461DB2F0F299}"/>
            </c:ext>
          </c:extLst>
        </c:ser>
        <c:ser>
          <c:idx val="5"/>
          <c:order val="5"/>
          <c:tx>
            <c:strRef>
              <c:f>Sheet1!$A$7</c:f>
              <c:strCache>
                <c:ptCount val="1"/>
                <c:pt idx="0">
                  <c:v>Online Display</c:v>
                </c:pt>
              </c:strCache>
            </c:strRef>
          </c:tx>
          <c:spPr>
            <a:solidFill>
              <a:srgbClr val="9CCD9A"/>
            </a:solidFill>
            <a:ln>
              <a:noFill/>
            </a:ln>
            <a:effectLst/>
          </c:spPr>
          <c:invertIfNegative val="0"/>
          <c:dLbls>
            <c:dLbl>
              <c:idx val="1"/>
              <c:layout>
                <c:manualLayout>
                  <c:x val="9.40740740740732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DC-4EDB-8ECB-8AD2BF6A44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Sheet1!$B$7:$C$7</c:f>
              <c:numCache>
                <c:formatCode>0%</c:formatCode>
                <c:ptCount val="2"/>
                <c:pt idx="0">
                  <c:v>0.03</c:v>
                </c:pt>
                <c:pt idx="1">
                  <c:v>5.0000000000000001E-3</c:v>
                </c:pt>
              </c:numCache>
            </c:numRef>
          </c:val>
          <c:extLst>
            <c:ext xmlns:c16="http://schemas.microsoft.com/office/drawing/2014/chart" uri="{C3380CC4-5D6E-409C-BE32-E72D297353CC}">
              <c16:uniqueId val="{00000005-FEA9-4DD4-8CDB-461DB2F0F299}"/>
            </c:ext>
          </c:extLst>
        </c:ser>
        <c:ser>
          <c:idx val="6"/>
          <c:order val="6"/>
          <c:tx>
            <c:strRef>
              <c:f>Sheet1!$A$8</c:f>
              <c:strCache>
                <c:ptCount val="1"/>
                <c:pt idx="0">
                  <c:v>Out of Home</c:v>
                </c:pt>
              </c:strCache>
            </c:strRef>
          </c:tx>
          <c:spPr>
            <a:solidFill>
              <a:srgbClr val="BD09A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F9DC-4EDB-8ECB-8AD2BF6A44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Sheet1!$B$8:$C$8</c:f>
              <c:numCache>
                <c:formatCode>0%</c:formatCode>
                <c:ptCount val="2"/>
                <c:pt idx="0">
                  <c:v>7.0000000000000007E-2</c:v>
                </c:pt>
                <c:pt idx="1">
                  <c:v>1.2999999999999999E-2</c:v>
                </c:pt>
              </c:numCache>
            </c:numRef>
          </c:val>
          <c:extLst>
            <c:ext xmlns:c16="http://schemas.microsoft.com/office/drawing/2014/chart" uri="{C3380CC4-5D6E-409C-BE32-E72D297353CC}">
              <c16:uniqueId val="{00000006-FEA9-4DD4-8CDB-461DB2F0F299}"/>
            </c:ext>
          </c:extLst>
        </c:ser>
        <c:ser>
          <c:idx val="7"/>
          <c:order val="7"/>
          <c:tx>
            <c:strRef>
              <c:f>Sheet1!$A$9</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Sheet1!$B$9:$C$9</c:f>
              <c:numCache>
                <c:formatCode>0%</c:formatCode>
                <c:ptCount val="2"/>
                <c:pt idx="0">
                  <c:v>0.08</c:v>
                </c:pt>
                <c:pt idx="1">
                  <c:v>6.6000000000000003E-2</c:v>
                </c:pt>
              </c:numCache>
            </c:numRef>
          </c:val>
          <c:extLst>
            <c:ext xmlns:c16="http://schemas.microsoft.com/office/drawing/2014/chart" uri="{C3380CC4-5D6E-409C-BE32-E72D297353CC}">
              <c16:uniqueId val="{00000007-FEA9-4DD4-8CDB-461DB2F0F299}"/>
            </c:ext>
          </c:extLst>
        </c:ser>
        <c:ser>
          <c:idx val="8"/>
          <c:order val="8"/>
          <c:tx>
            <c:strRef>
              <c:f>Sheet1!$A$10</c:f>
              <c:strCache>
                <c:ptCount val="1"/>
                <c:pt idx="0">
                  <c:v>Print</c:v>
                </c:pt>
              </c:strCache>
            </c:strRef>
          </c:tx>
          <c:spPr>
            <a:solidFill>
              <a:srgbClr val="372D8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894A-40F0-876E-483772526D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Sheet1!$B$10:$C$10</c:f>
              <c:numCache>
                <c:formatCode>0%</c:formatCode>
                <c:ptCount val="2"/>
                <c:pt idx="0">
                  <c:v>0</c:v>
                </c:pt>
                <c:pt idx="1">
                  <c:v>0.01</c:v>
                </c:pt>
              </c:numCache>
            </c:numRef>
          </c:val>
          <c:extLst>
            <c:ext xmlns:c16="http://schemas.microsoft.com/office/drawing/2014/chart" uri="{C3380CC4-5D6E-409C-BE32-E72D297353CC}">
              <c16:uniqueId val="{00000009-FEA9-4DD4-8CDB-461DB2F0F299}"/>
            </c:ext>
          </c:extLst>
        </c:ser>
        <c:ser>
          <c:idx val="9"/>
          <c:order val="9"/>
          <c:tx>
            <c:strRef>
              <c:f>Sheet1!$A$11</c:f>
              <c:strCache>
                <c:ptCount val="1"/>
                <c:pt idx="0">
                  <c:v>Cinema</c:v>
                </c:pt>
              </c:strCache>
            </c:strRef>
          </c:tx>
          <c:spPr>
            <a:solidFill>
              <a:srgbClr val="FFC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894A-40F0-876E-483772526D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Actual</c:v>
                </c:pt>
                <c:pt idx="1">
                  <c:v>Optimised</c:v>
                </c:pt>
              </c:strCache>
            </c:strRef>
          </c:cat>
          <c:val>
            <c:numRef>
              <c:f>Sheet1!$B$11:$C$11</c:f>
              <c:numCache>
                <c:formatCode>0%</c:formatCode>
                <c:ptCount val="2"/>
                <c:pt idx="0">
                  <c:v>0</c:v>
                </c:pt>
                <c:pt idx="1">
                  <c:v>6.6000000000000003E-2</c:v>
                </c:pt>
              </c:numCache>
            </c:numRef>
          </c:val>
          <c:extLst>
            <c:ext xmlns:c16="http://schemas.microsoft.com/office/drawing/2014/chart" uri="{C3380CC4-5D6E-409C-BE32-E72D297353CC}">
              <c16:uniqueId val="{0000000A-FEA9-4DD4-8CDB-461DB2F0F299}"/>
            </c:ext>
          </c:extLst>
        </c:ser>
        <c:dLbls>
          <c:dLblPos val="ctr"/>
          <c:showLegendKey val="0"/>
          <c:showVal val="1"/>
          <c:showCatName val="0"/>
          <c:showSerName val="0"/>
          <c:showPercent val="0"/>
          <c:showBubbleSize val="0"/>
        </c:dLbls>
        <c:gapWidth val="50"/>
        <c:overlap val="100"/>
        <c:axId val="711445983"/>
        <c:axId val="781384847"/>
      </c:barChart>
      <c:catAx>
        <c:axId val="711445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1384847"/>
        <c:crosses val="autoZero"/>
        <c:auto val="1"/>
        <c:lblAlgn val="ctr"/>
        <c:lblOffset val="100"/>
        <c:noMultiLvlLbl val="0"/>
      </c:catAx>
      <c:valAx>
        <c:axId val="781384847"/>
        <c:scaling>
          <c:orientation val="minMax"/>
        </c:scaling>
        <c:delete val="0"/>
        <c:axPos val="b"/>
        <c:majorGridlines>
          <c:spPr>
            <a:ln w="6350" cap="flat" cmpd="sng" algn="ctr">
              <a:solidFill>
                <a:schemeClr val="tx1">
                  <a:lumMod val="15000"/>
                  <a:lumOff val="85000"/>
                  <a:alpha val="30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14459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BDCF00"/>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308AA"/>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2C6AB6"/>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776BD0"/>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A3CD99"/>
              </a:solidFill>
              <a:ln>
                <a:noFill/>
              </a:ln>
              <a:effectLst/>
            </c:spPr>
            <c:extLst>
              <c:ext xmlns:c16="http://schemas.microsoft.com/office/drawing/2014/chart" uri="{C3380CC4-5D6E-409C-BE32-E72D297353CC}">
                <c16:uniqueId val="{0000000C-E5C3-49A9-AA19-10E11BA0339B}"/>
              </c:ext>
            </c:extLst>
          </c:dPt>
          <c:dLbls>
            <c:dLbl>
              <c:idx val="0"/>
              <c:layout>
                <c:manualLayout>
                  <c:x val="-0.14308003472222214"/>
                  <c:y val="-0.22098805555555562"/>
                </c:manualLayout>
              </c:layout>
              <c:tx>
                <c:rich>
                  <a:bodyPr/>
                  <a:lstStyle/>
                  <a:p>
                    <a:fld id="{C4743CE7-A87A-4730-9F54-3A0C1CF21708}" type="CELLRANGE">
                      <a:rPr lang="en-US" baseline="0" dirty="0"/>
                      <a:pPr/>
                      <a:t>[CELLRANGE]</a:t>
                    </a:fld>
                    <a:r>
                      <a:rPr lang="en-US" baseline="0" dirty="0"/>
                      <a:t>, </a:t>
                    </a:r>
                    <a:fld id="{DCEEF60B-29F3-4DD1-89F9-36A58FC88D4B}"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E5C3-49A9-AA19-10E11BA0339B}"/>
                </c:ext>
              </c:extLst>
            </c:dLbl>
            <c:dLbl>
              <c:idx val="1"/>
              <c:layout>
                <c:manualLayout>
                  <c:x val="9.4751041666666591E-2"/>
                  <c:y val="-5.3011111111111115E-3"/>
                </c:manualLayout>
              </c:layout>
              <c:tx>
                <c:rich>
                  <a:bodyPr/>
                  <a:lstStyle/>
                  <a:p>
                    <a:fld id="{62FE70E8-6550-421D-B326-F3032E149EA7}" type="CELLRANGE">
                      <a:rPr lang="en-US" baseline="0" dirty="0"/>
                      <a:pPr/>
                      <a:t>[CELLRANGE]</a:t>
                    </a:fld>
                    <a:r>
                      <a:rPr lang="en-US" baseline="0" dirty="0"/>
                      <a:t>, </a:t>
                    </a:r>
                    <a:fld id="{34742F83-13BC-4203-983E-FEE863348D6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5.2328645833333354E-2"/>
                  <c:y val="-0.18497138888888889"/>
                </c:manualLayout>
              </c:layout>
              <c:tx>
                <c:rich>
                  <a:bodyPr/>
                  <a:lstStyle/>
                  <a:p>
                    <a:fld id="{96271B7F-AA2E-482B-A866-54F56C1DC3DF}" type="CELLRANGE">
                      <a:rPr lang="en-US" baseline="0" dirty="0"/>
                      <a:pPr/>
                      <a:t>[CELLRANGE]</a:t>
                    </a:fld>
                    <a:r>
                      <a:rPr lang="en-US" baseline="0" dirty="0"/>
                      <a:t>, </a:t>
                    </a:r>
                    <a:fld id="{05D080A5-E4BA-4FA0-8977-F968C581594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2.5723437500000002E-2"/>
                  <c:y val="4.3318611111110981E-2"/>
                </c:manualLayout>
              </c:layout>
              <c:tx>
                <c:rich>
                  <a:bodyPr/>
                  <a:lstStyle/>
                  <a:p>
                    <a:fld id="{69E4442A-373B-4307-9958-EC130B908CF1}" type="CELLRANGE">
                      <a:rPr lang="en-US" baseline="0" dirty="0"/>
                      <a:pPr/>
                      <a:t>[CELLRANGE]</a:t>
                    </a:fld>
                    <a:r>
                      <a:rPr lang="en-US" baseline="0" dirty="0"/>
                      <a:t>, </a:t>
                    </a:r>
                    <a:fld id="{19017B95-C572-4059-AA1D-51802209DDA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3.8217013888888888E-3"/>
                  <c:y val="-8.7356944444444445E-2"/>
                </c:manualLayout>
              </c:layout>
              <c:tx>
                <c:rich>
                  <a:bodyPr/>
                  <a:lstStyle/>
                  <a:p>
                    <a:fld id="{AD62DD18-27FD-490E-992B-B7D40EB74E37}" type="CELLRANGE">
                      <a:rPr lang="en-US" baseline="0" dirty="0"/>
                      <a:pPr/>
                      <a:t>[CELLRANGE]</a:t>
                    </a:fld>
                    <a:r>
                      <a:rPr lang="en-US" baseline="0" dirty="0"/>
                      <a:t>, </a:t>
                    </a:r>
                    <a:fld id="{65894F31-7F08-4FDE-B94B-08FAF85C686C}"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4.7036458333333331E-3"/>
                  <c:y val="-0.21696777777777784"/>
                </c:manualLayout>
              </c:layout>
              <c:tx>
                <c:rich>
                  <a:bodyPr/>
                  <a:lstStyle/>
                  <a:p>
                    <a:fld id="{B62D9876-DD6A-4837-968D-31A70D014917}" type="CELLRANGE">
                      <a:rPr lang="en-US" baseline="0" dirty="0"/>
                      <a:pPr/>
                      <a:t>[CELLRANGE]</a:t>
                    </a:fld>
                    <a:r>
                      <a:rPr lang="en-US" baseline="0" dirty="0"/>
                      <a:t>, </a:t>
                    </a:r>
                    <a:fld id="{8D6D8B62-645C-46F8-8ED3-43787844066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0.10877309027777778"/>
                  <c:y val="2.5975277777777649E-2"/>
                </c:manualLayout>
              </c:layout>
              <c:tx>
                <c:rich>
                  <a:bodyPr/>
                  <a:lstStyle/>
                  <a:p>
                    <a:fld id="{3689EB80-22C3-4DD3-87C8-E1769080AAA4}" type="CELLRANGE">
                      <a:rPr lang="en-US" baseline="0" dirty="0"/>
                      <a:pPr/>
                      <a:t>[CELLRANGE]</a:t>
                    </a:fld>
                    <a:r>
                      <a:rPr lang="en-US" baseline="0" dirty="0"/>
                      <a:t>, </a:t>
                    </a:r>
                    <a:fld id="{DE839E26-8269-4464-BCD7-BF3CD39D079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Sheet1!$A$2:$A$8</c:f>
              <c:numCache>
                <c:formatCode>0.0%</c:formatCode>
                <c:ptCount val="7"/>
                <c:pt idx="0">
                  <c:v>0.55591065153739405</c:v>
                </c:pt>
                <c:pt idx="1">
                  <c:v>0.108923218528442</c:v>
                </c:pt>
                <c:pt idx="2">
                  <c:v>2.5121992271502799E-2</c:v>
                </c:pt>
                <c:pt idx="3">
                  <c:v>7.5094814935494594E-2</c:v>
                </c:pt>
                <c:pt idx="4">
                  <c:v>0.120283050030158</c:v>
                </c:pt>
                <c:pt idx="5">
                  <c:v>8.3333551148484897E-2</c:v>
                </c:pt>
                <c:pt idx="6">
                  <c:v>2.8893775355332201E-2</c:v>
                </c:pt>
              </c:numCache>
            </c:numRef>
          </c:xVal>
          <c:yVal>
            <c:numRef>
              <c:f>Sheet1!$B$2:$B$8</c:f>
              <c:numCache>
                <c:formatCode>0.00</c:formatCode>
                <c:ptCount val="7"/>
                <c:pt idx="0">
                  <c:v>0.49985832564689398</c:v>
                </c:pt>
                <c:pt idx="1">
                  <c:v>0.38965629670659402</c:v>
                </c:pt>
                <c:pt idx="2">
                  <c:v>0.525727169117577</c:v>
                </c:pt>
                <c:pt idx="3">
                  <c:v>0.34331643252695299</c:v>
                </c:pt>
                <c:pt idx="4">
                  <c:v>0.52085951547104703</c:v>
                </c:pt>
                <c:pt idx="5">
                  <c:v>0.58507677304587002</c:v>
                </c:pt>
                <c:pt idx="6">
                  <c:v>0.129299751271652</c:v>
                </c:pt>
              </c:numCache>
            </c:numRef>
          </c:yVal>
          <c:bubbleSize>
            <c:numRef>
              <c:f>Sheet1!$C$2:$C$8</c:f>
              <c:numCache>
                <c:formatCode>0%</c:formatCode>
                <c:ptCount val="7"/>
                <c:pt idx="0">
                  <c:v>0.584374051149678</c:v>
                </c:pt>
                <c:pt idx="1">
                  <c:v>8.8746440012644603E-2</c:v>
                </c:pt>
                <c:pt idx="2">
                  <c:v>2.7616149575211899E-2</c:v>
                </c:pt>
                <c:pt idx="3">
                  <c:v>5.3933727109075798E-2</c:v>
                </c:pt>
                <c:pt idx="4">
                  <c:v>0.13193625437873799</c:v>
                </c:pt>
                <c:pt idx="5">
                  <c:v>0.10286821240388801</c:v>
                </c:pt>
                <c:pt idx="6" formatCode="0.0%">
                  <c:v>7.9110984667140703E-3</c:v>
                </c:pt>
              </c:numCache>
            </c:numRef>
          </c:bubbleSize>
          <c:bubble3D val="0"/>
          <c:extLst>
            <c:ext xmlns:c15="http://schemas.microsoft.com/office/drawing/2012/chart" uri="{02D57815-91ED-43cb-92C2-25804820EDAC}">
              <c15:datalabelsRange>
                <c15:f>Sheet1!$D$2:$D$8</c15:f>
                <c15:dlblRangeCache>
                  <c:ptCount val="7"/>
                  <c:pt idx="0">
                    <c:v>Linear TV</c:v>
                  </c:pt>
                  <c:pt idx="1">
                    <c:v>BVOD</c:v>
                  </c:pt>
                  <c:pt idx="2">
                    <c:v>Audio</c:v>
                  </c:pt>
                  <c:pt idx="3">
                    <c:v>OOH</c:v>
                  </c:pt>
                  <c:pt idx="4">
                    <c:v>Paid Social</c:v>
                  </c:pt>
                  <c:pt idx="5">
                    <c:v>Online Video</c:v>
                  </c:pt>
                  <c:pt idx="6">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ax val="3"/>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Short-term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rgbClr val="E27100"/>
              </a:solidFill>
              <a:ln>
                <a:noFill/>
              </a:ln>
              <a:effectLst/>
            </c:spPr>
            <c:extLst>
              <c:ext xmlns:c16="http://schemas.microsoft.com/office/drawing/2014/chart" uri="{C3380CC4-5D6E-409C-BE32-E72D297353CC}">
                <c16:uniqueId val="{00000001-CFC0-4996-88AE-4AEBC3874970}"/>
              </c:ext>
            </c:extLst>
          </c:dPt>
          <c:dPt>
            <c:idx val="2"/>
            <c:invertIfNegative val="0"/>
            <c:bubble3D val="0"/>
            <c:spPr>
              <a:solidFill>
                <a:srgbClr val="BDCF00"/>
              </a:solidFill>
              <a:ln>
                <a:noFill/>
              </a:ln>
              <a:effectLst/>
            </c:spPr>
            <c:extLst>
              <c:ext xmlns:c16="http://schemas.microsoft.com/office/drawing/2014/chart" uri="{C3380CC4-5D6E-409C-BE32-E72D297353CC}">
                <c16:uniqueId val="{00000003-CFC0-4996-88AE-4AEBC3874970}"/>
              </c:ext>
            </c:extLst>
          </c:dPt>
          <c:dPt>
            <c:idx val="3"/>
            <c:invertIfNegative val="0"/>
            <c:bubble3D val="0"/>
            <c:spPr>
              <a:solidFill>
                <a:srgbClr val="B308AA"/>
              </a:solidFill>
              <a:ln>
                <a:noFill/>
              </a:ln>
              <a:effectLst/>
            </c:spPr>
            <c:extLst>
              <c:ext xmlns:c16="http://schemas.microsoft.com/office/drawing/2014/chart" uri="{C3380CC4-5D6E-409C-BE32-E72D297353CC}">
                <c16:uniqueId val="{00000005-CFC0-4996-88AE-4AEBC3874970}"/>
              </c:ext>
            </c:extLst>
          </c:dPt>
          <c:dPt>
            <c:idx val="4"/>
            <c:invertIfNegative val="0"/>
            <c:bubble3D val="0"/>
            <c:spPr>
              <a:solidFill>
                <a:srgbClr val="2C6AB6"/>
              </a:solidFill>
              <a:ln>
                <a:noFill/>
              </a:ln>
              <a:effectLst/>
            </c:spPr>
            <c:extLst>
              <c:ext xmlns:c16="http://schemas.microsoft.com/office/drawing/2014/chart" uri="{C3380CC4-5D6E-409C-BE32-E72D297353CC}">
                <c16:uniqueId val="{00000007-CFC0-4996-88AE-4AEBC3874970}"/>
              </c:ext>
            </c:extLst>
          </c:dPt>
          <c:dPt>
            <c:idx val="5"/>
            <c:invertIfNegative val="0"/>
            <c:bubble3D val="0"/>
            <c:spPr>
              <a:solidFill>
                <a:srgbClr val="776BD0"/>
              </a:solidFill>
              <a:ln>
                <a:noFill/>
              </a:ln>
              <a:effectLst/>
            </c:spPr>
            <c:extLst>
              <c:ext xmlns:c16="http://schemas.microsoft.com/office/drawing/2014/chart" uri="{C3380CC4-5D6E-409C-BE32-E72D297353CC}">
                <c16:uniqueId val="{00000009-CFC0-4996-88AE-4AEBC3874970}"/>
              </c:ext>
            </c:extLst>
          </c:dPt>
          <c:dPt>
            <c:idx val="6"/>
            <c:invertIfNegative val="0"/>
            <c:bubble3D val="0"/>
            <c:spPr>
              <a:solidFill>
                <a:srgbClr val="A3CD99"/>
              </a:solidFill>
              <a:ln>
                <a:noFill/>
              </a:ln>
              <a:effectLst/>
            </c:spPr>
            <c:extLst>
              <c:ext xmlns:c16="http://schemas.microsoft.com/office/drawing/2014/chart" uri="{C3380CC4-5D6E-409C-BE32-E72D297353CC}">
                <c16:uniqueId val="{0000000B-CFC0-4996-88AE-4AEBC3874970}"/>
              </c:ext>
            </c:extLst>
          </c:dPt>
          <c:dLbls>
            <c:dLbl>
              <c:idx val="0"/>
              <c:layout>
                <c:manualLayout>
                  <c:x val="-8.3784722222222385E-2"/>
                  <c:y val="0.19619527777777779"/>
                </c:manualLayout>
              </c:layout>
              <c:tx>
                <c:rich>
                  <a:bodyPr/>
                  <a:lstStyle/>
                  <a:p>
                    <a:fld id="{26066EE0-DD35-4892-9296-F6E0F1EC5728}" type="CELLRANGE">
                      <a:rPr lang="en-US" baseline="0" dirty="0"/>
                      <a:pPr/>
                      <a:t>[CELLRANGE]</a:t>
                    </a:fld>
                    <a:r>
                      <a:rPr lang="en-US" baseline="0" dirty="0"/>
                      <a:t>, </a:t>
                    </a:r>
                    <a:fld id="{90499013-2FBE-4CD3-8EB5-4A9A48F00820}"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12-CFC0-4996-88AE-4AEBC3874970}"/>
                </c:ext>
              </c:extLst>
            </c:dLbl>
            <c:dLbl>
              <c:idx val="1"/>
              <c:layout>
                <c:manualLayout>
                  <c:x val="3.1161979166666628E-2"/>
                  <c:y val="6.8456388888888955E-2"/>
                </c:manualLayout>
              </c:layout>
              <c:tx>
                <c:rich>
                  <a:bodyPr/>
                  <a:lstStyle/>
                  <a:p>
                    <a:fld id="{056DC701-F2F3-4493-AC00-4844140E1BE1}" type="CELLRANGE">
                      <a:rPr lang="en-US" baseline="0" dirty="0"/>
                      <a:pPr/>
                      <a:t>[CELLRANGE]</a:t>
                    </a:fld>
                    <a:r>
                      <a:rPr lang="en-US" baseline="0" dirty="0"/>
                      <a:t>, </a:t>
                    </a:r>
                    <a:fld id="{9747BA7B-8934-456E-B077-1063BA3885B5}"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1-CFC0-4996-88AE-4AEBC3874970}"/>
                </c:ext>
              </c:extLst>
            </c:dLbl>
            <c:dLbl>
              <c:idx val="2"/>
              <c:layout>
                <c:manualLayout>
                  <c:x val="-4.5714062499999999E-2"/>
                  <c:y val="-0.24748638888888896"/>
                </c:manualLayout>
              </c:layout>
              <c:tx>
                <c:rich>
                  <a:bodyPr/>
                  <a:lstStyle/>
                  <a:p>
                    <a:fld id="{7A25F1C7-0CFF-406B-B89E-5CEA8EC147D9}" type="CELLRANGE">
                      <a:rPr lang="en-US" baseline="0" dirty="0"/>
                      <a:pPr/>
                      <a:t>[CELLRANGE]</a:t>
                    </a:fld>
                    <a:r>
                      <a:rPr lang="en-US" baseline="0" dirty="0"/>
                      <a:t>, </a:t>
                    </a:r>
                    <a:fld id="{DD0ED8F2-75BB-45C8-B15E-B9D642D706E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3-CFC0-4996-88AE-4AEBC3874970}"/>
                </c:ext>
              </c:extLst>
            </c:dLbl>
            <c:dLbl>
              <c:idx val="3"/>
              <c:layout>
                <c:manualLayout>
                  <c:x val="6.1736111111111115E-3"/>
                  <c:y val="7.5019166666666665E-2"/>
                </c:manualLayout>
              </c:layout>
              <c:tx>
                <c:rich>
                  <a:bodyPr/>
                  <a:lstStyle/>
                  <a:p>
                    <a:fld id="{D3DC66CA-9D87-4863-9C49-06C2AB62036B}" type="CELLRANGE">
                      <a:rPr lang="en-US" baseline="0" dirty="0"/>
                      <a:pPr/>
                      <a:t>[CELLRANGE]</a:t>
                    </a:fld>
                    <a:r>
                      <a:rPr lang="en-US" baseline="0" dirty="0"/>
                      <a:t>, </a:t>
                    </a:r>
                    <a:fld id="{7EE01D1E-4691-4E1E-BA06-C8CEEA2F4A57}"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CFC0-4996-88AE-4AEBC3874970}"/>
                </c:ext>
              </c:extLst>
            </c:dLbl>
            <c:dLbl>
              <c:idx val="4"/>
              <c:layout>
                <c:manualLayout>
                  <c:x val="2.778125E-2"/>
                  <c:y val="-6.9225555555555554E-2"/>
                </c:manualLayout>
              </c:layout>
              <c:tx>
                <c:rich>
                  <a:bodyPr/>
                  <a:lstStyle/>
                  <a:p>
                    <a:fld id="{62696A2D-8DBA-44BA-A886-55DDD351F957}" type="CELLRANGE">
                      <a:rPr lang="en-US" baseline="0" dirty="0"/>
                      <a:pPr/>
                      <a:t>[CELLRANGE]</a:t>
                    </a:fld>
                    <a:r>
                      <a:rPr lang="en-US" baseline="0" dirty="0"/>
                      <a:t>, </a:t>
                    </a:r>
                    <a:fld id="{3C03FB10-EC79-4433-8776-5D9B89AE158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CFC0-4996-88AE-4AEBC3874970}"/>
                </c:ext>
              </c:extLst>
            </c:dLbl>
            <c:dLbl>
              <c:idx val="5"/>
              <c:layout>
                <c:manualLayout>
                  <c:x val="1.7344965277777777E-2"/>
                  <c:y val="-9.5496388888888895E-2"/>
                </c:manualLayout>
              </c:layout>
              <c:tx>
                <c:rich>
                  <a:bodyPr/>
                  <a:lstStyle/>
                  <a:p>
                    <a:fld id="{822099B1-E2BC-4505-813D-E5E2009E809A}" type="CELLRANGE">
                      <a:rPr lang="en-US" baseline="0" dirty="0"/>
                      <a:pPr/>
                      <a:t>[CELLRANGE]</a:t>
                    </a:fld>
                    <a:r>
                      <a:rPr lang="en-US" baseline="0" dirty="0"/>
                      <a:t>, </a:t>
                    </a:r>
                    <a:fld id="{60B97E4A-A0AE-4AC6-B9F9-949CB54B8379}"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CFC0-4996-88AE-4AEBC3874970}"/>
                </c:ext>
              </c:extLst>
            </c:dLbl>
            <c:dLbl>
              <c:idx val="6"/>
              <c:layout>
                <c:manualLayout>
                  <c:x val="8.2314236111110904E-3"/>
                  <c:y val="-4.4974444444444442E-2"/>
                </c:manualLayout>
              </c:layout>
              <c:tx>
                <c:rich>
                  <a:bodyPr/>
                  <a:lstStyle/>
                  <a:p>
                    <a:fld id="{F47E321A-E7EC-449B-8B2E-598C0ED106A1}" type="CELLRANGE">
                      <a:rPr lang="en-US" baseline="0" dirty="0"/>
                      <a:pPr/>
                      <a:t>[CELLRANGE]</a:t>
                    </a:fld>
                    <a:r>
                      <a:rPr lang="en-US" baseline="0" dirty="0"/>
                      <a:t>, </a:t>
                    </a:r>
                    <a:fld id="{853D923D-213E-4180-929A-EA221BFEAA88}" type="BUBBLESIZE">
                      <a:rPr lang="en-US" baseline="0" dirty="0"/>
                      <a:pPr/>
                      <a:t>[BUBBLE SIZE]</a:t>
                    </a:fld>
                    <a:endParaRPr lang="en-US" baseline="0" dirty="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CFC0-4996-88AE-4AEBC3874970}"/>
                </c:ext>
              </c:extLst>
            </c:dLbl>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Sheet1!$A$2:$A$8</c:f>
              <c:numCache>
                <c:formatCode>0.0%</c:formatCode>
                <c:ptCount val="7"/>
                <c:pt idx="0">
                  <c:v>0.55591065153739405</c:v>
                </c:pt>
                <c:pt idx="1">
                  <c:v>0.108923218528442</c:v>
                </c:pt>
                <c:pt idx="2">
                  <c:v>2.5121992271502799E-2</c:v>
                </c:pt>
                <c:pt idx="3">
                  <c:v>7.5094814935494594E-2</c:v>
                </c:pt>
                <c:pt idx="4">
                  <c:v>0.120283050030158</c:v>
                </c:pt>
                <c:pt idx="5">
                  <c:v>8.3333551148484897E-2</c:v>
                </c:pt>
                <c:pt idx="6">
                  <c:v>2.8893775355332201E-2</c:v>
                </c:pt>
              </c:numCache>
            </c:numRef>
          </c:xVal>
          <c:yVal>
            <c:numRef>
              <c:f>Sheet1!$B$2:$B$8</c:f>
              <c:numCache>
                <c:formatCode>0.00</c:formatCode>
                <c:ptCount val="7"/>
                <c:pt idx="0">
                  <c:v>2.2957811271972322</c:v>
                </c:pt>
                <c:pt idx="1">
                  <c:v>1.4010623497581094</c:v>
                </c:pt>
                <c:pt idx="2">
                  <c:v>1.491583565544587</c:v>
                </c:pt>
                <c:pt idx="3">
                  <c:v>1.1235342360292289</c:v>
                </c:pt>
                <c:pt idx="4">
                  <c:v>1.4485103125249816</c:v>
                </c:pt>
                <c:pt idx="5">
                  <c:v>1.8078872287117382</c:v>
                </c:pt>
                <c:pt idx="6">
                  <c:v>0.28330750955903233</c:v>
                </c:pt>
              </c:numCache>
            </c:numRef>
          </c:yVal>
          <c:bubbleSize>
            <c:numRef>
              <c:f>Sheet1!$C$2:$C$8</c:f>
              <c:numCache>
                <c:formatCode>0%</c:formatCode>
                <c:ptCount val="7"/>
                <c:pt idx="0">
                  <c:v>0.67641400509057015</c:v>
                </c:pt>
                <c:pt idx="1">
                  <c:v>8.0420139362998078E-2</c:v>
                </c:pt>
                <c:pt idx="2">
                  <c:v>1.9746421863191626E-2</c:v>
                </c:pt>
                <c:pt idx="3">
                  <c:v>4.4482610857815318E-2</c:v>
                </c:pt>
                <c:pt idx="4">
                  <c:v>9.2470510674777948E-2</c:v>
                </c:pt>
                <c:pt idx="5">
                  <c:v>8.0108350455389721E-2</c:v>
                </c:pt>
                <c:pt idx="6" formatCode="0.0%">
                  <c:v>4.3685298115125519E-3</c:v>
                </c:pt>
              </c:numCache>
            </c:numRef>
          </c:bubbleSize>
          <c:bubble3D val="0"/>
          <c:extLst>
            <c:ext xmlns:c15="http://schemas.microsoft.com/office/drawing/2012/chart" uri="{02D57815-91ED-43cb-92C2-25804820EDAC}">
              <c15:datalabelsRange>
                <c15:f>Sheet1!$D$2:$D$8</c15:f>
                <c15:dlblRangeCache>
                  <c:ptCount val="7"/>
                  <c:pt idx="0">
                    <c:v>Linear TV</c:v>
                  </c:pt>
                  <c:pt idx="1">
                    <c:v>BVOD</c:v>
                  </c:pt>
                  <c:pt idx="2">
                    <c:v>Audio</c:v>
                  </c:pt>
                  <c:pt idx="3">
                    <c:v>OOH</c:v>
                  </c:pt>
                  <c:pt idx="4">
                    <c:v>Paid Social</c:v>
                  </c:pt>
                  <c:pt idx="5">
                    <c:v>Online Video</c:v>
                  </c:pt>
                  <c:pt idx="6">
                    <c:v>Online Display</c:v>
                  </c:pt>
                </c15:dlblRangeCache>
              </c15:datalabelsRange>
            </c:ext>
            <c:ext xmlns:c16="http://schemas.microsoft.com/office/drawing/2014/chart" uri="{C3380CC4-5D6E-409C-BE32-E72D297353CC}">
              <c16:uniqueId val="{00000013-CFC0-4996-88AE-4AEBC3874970}"/>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in val="0"/>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 of Spend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min val="0"/>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u="none" strike="noStrike" kern="1200" spc="0" baseline="0" dirty="0">
                    <a:solidFill>
                      <a:schemeClr val="bg2"/>
                    </a:solidFill>
                  </a:rPr>
                  <a:t>Full Profit ROI</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Sheet1!$B$2:$B$14</c:f>
              <c:numCache>
                <c:formatCode>General</c:formatCode>
                <c:ptCount val="13"/>
                <c:pt idx="0">
                  <c:v>11180.47</c:v>
                </c:pt>
                <c:pt idx="1">
                  <c:v>18061.77</c:v>
                </c:pt>
                <c:pt idx="2">
                  <c:v>1154.97</c:v>
                </c:pt>
                <c:pt idx="3">
                  <c:v>5875.59</c:v>
                </c:pt>
                <c:pt idx="4">
                  <c:v>2129.62</c:v>
                </c:pt>
                <c:pt idx="5">
                  <c:v>5156.32</c:v>
                </c:pt>
                <c:pt idx="6">
                  <c:v>1810.66</c:v>
                </c:pt>
                <c:pt idx="7">
                  <c:v>5956.57</c:v>
                </c:pt>
                <c:pt idx="8">
                  <c:v>5272.61</c:v>
                </c:pt>
                <c:pt idx="9">
                  <c:v>6865.4</c:v>
                </c:pt>
                <c:pt idx="10">
                  <c:v>2168.58</c:v>
                </c:pt>
                <c:pt idx="12">
                  <c:v>23735.26</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Sheet1!$C$2:$C$14</c:f>
              <c:numCache>
                <c:formatCode>General</c:formatCode>
                <c:ptCount val="13"/>
                <c:pt idx="0">
                  <c:v>12253.87</c:v>
                </c:pt>
                <c:pt idx="1">
                  <c:v>14594.4</c:v>
                </c:pt>
                <c:pt idx="2">
                  <c:v>1838.99</c:v>
                </c:pt>
                <c:pt idx="3">
                  <c:v>13386.4</c:v>
                </c:pt>
                <c:pt idx="4">
                  <c:v>10508.73</c:v>
                </c:pt>
                <c:pt idx="5">
                  <c:v>13750.33</c:v>
                </c:pt>
                <c:pt idx="6">
                  <c:v>6037.89</c:v>
                </c:pt>
                <c:pt idx="7">
                  <c:v>12231.39</c:v>
                </c:pt>
                <c:pt idx="8">
                  <c:v>11982.68</c:v>
                </c:pt>
                <c:pt idx="9">
                  <c:v>8439.27</c:v>
                </c:pt>
                <c:pt idx="10">
                  <c:v>6178.38</c:v>
                </c:pt>
                <c:pt idx="12">
                  <c:v>134662.09</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Sheet1!$D$2:$D$14</c:f>
              <c:numCache>
                <c:formatCode>General</c:formatCode>
                <c:ptCount val="13"/>
                <c:pt idx="0">
                  <c:v>58344.26</c:v>
                </c:pt>
                <c:pt idx="1">
                  <c:v>53881.39</c:v>
                </c:pt>
                <c:pt idx="2">
                  <c:v>25019.09</c:v>
                </c:pt>
                <c:pt idx="3">
                  <c:v>49833.81</c:v>
                </c:pt>
                <c:pt idx="4">
                  <c:v>37366.129999999997</c:v>
                </c:pt>
                <c:pt idx="5">
                  <c:v>29093.84</c:v>
                </c:pt>
                <c:pt idx="6">
                  <c:v>33734.31</c:v>
                </c:pt>
                <c:pt idx="7">
                  <c:v>21127.5</c:v>
                </c:pt>
                <c:pt idx="8">
                  <c:v>22469.73</c:v>
                </c:pt>
                <c:pt idx="9">
                  <c:v>12302.51</c:v>
                </c:pt>
                <c:pt idx="10">
                  <c:v>15251.01</c:v>
                </c:pt>
                <c:pt idx="12">
                  <c:v>132457.66</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Sheet1!$E$2:$E$14</c:f>
              <c:numCache>
                <c:formatCode>General</c:formatCode>
                <c:ptCount val="13"/>
                <c:pt idx="0">
                  <c:v>3394.89</c:v>
                </c:pt>
                <c:pt idx="1">
                  <c:v>1162.24</c:v>
                </c:pt>
                <c:pt idx="2">
                  <c:v>6223.62</c:v>
                </c:pt>
                <c:pt idx="3">
                  <c:v>1335.32</c:v>
                </c:pt>
                <c:pt idx="4">
                  <c:v>2436.4699999999998</c:v>
                </c:pt>
                <c:pt idx="5">
                  <c:v>904.98</c:v>
                </c:pt>
                <c:pt idx="6">
                  <c:v>339</c:v>
                </c:pt>
                <c:pt idx="7">
                  <c:v>1124.8399999999999</c:v>
                </c:pt>
                <c:pt idx="8">
                  <c:v>42.8</c:v>
                </c:pt>
                <c:pt idx="9">
                  <c:v>41.83</c:v>
                </c:pt>
                <c:pt idx="10">
                  <c:v>168.62</c:v>
                </c:pt>
                <c:pt idx="12">
                  <c:v>2342.71</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Sheet1!$F$2:$F$14</c:f>
              <c:numCache>
                <c:formatCode>General</c:formatCode>
                <c:ptCount val="13"/>
                <c:pt idx="0">
                  <c:v>100.34</c:v>
                </c:pt>
                <c:pt idx="1">
                  <c:v>0.04</c:v>
                </c:pt>
                <c:pt idx="2">
                  <c:v>0</c:v>
                </c:pt>
                <c:pt idx="3">
                  <c:v>78.77</c:v>
                </c:pt>
                <c:pt idx="4">
                  <c:v>0</c:v>
                </c:pt>
                <c:pt idx="5">
                  <c:v>0</c:v>
                </c:pt>
                <c:pt idx="6">
                  <c:v>0</c:v>
                </c:pt>
                <c:pt idx="7">
                  <c:v>0</c:v>
                </c:pt>
                <c:pt idx="8">
                  <c:v>0</c:v>
                </c:pt>
                <c:pt idx="9">
                  <c:v>0</c:v>
                </c:pt>
                <c:pt idx="10">
                  <c:v>0</c:v>
                </c:pt>
                <c:pt idx="12">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Sheet1!$G$2:$G$14</c:f>
              <c:numCache>
                <c:formatCode>General</c:formatCode>
                <c:ptCount val="13"/>
                <c:pt idx="0">
                  <c:v>12188.52</c:v>
                </c:pt>
                <c:pt idx="1">
                  <c:v>6567.94</c:v>
                </c:pt>
                <c:pt idx="2">
                  <c:v>26927.58</c:v>
                </c:pt>
                <c:pt idx="3">
                  <c:v>2481.7800000000002</c:v>
                </c:pt>
                <c:pt idx="4">
                  <c:v>481.41</c:v>
                </c:pt>
                <c:pt idx="5">
                  <c:v>1012.4</c:v>
                </c:pt>
                <c:pt idx="6">
                  <c:v>273.06</c:v>
                </c:pt>
                <c:pt idx="7">
                  <c:v>314.98</c:v>
                </c:pt>
                <c:pt idx="8">
                  <c:v>303.72000000000003</c:v>
                </c:pt>
                <c:pt idx="9">
                  <c:v>775.25</c:v>
                </c:pt>
                <c:pt idx="10">
                  <c:v>826.23</c:v>
                </c:pt>
                <c:pt idx="12">
                  <c:v>7484.1399999999994</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Sheet1!$A$2:$A$14</c:f>
              <c:strCache>
                <c:ptCount val="13"/>
                <c:pt idx="0">
                  <c:v>FINANCE</c:v>
                </c:pt>
                <c:pt idx="1">
                  <c:v>ENTERTAINMENT &amp; LEISURE</c:v>
                </c:pt>
                <c:pt idx="2">
                  <c:v>GOVT, SOCIAL, POLITICAL ORG</c:v>
                </c:pt>
                <c:pt idx="3">
                  <c:v>TRAVEL &amp; TRANSPORT</c:v>
                </c:pt>
                <c:pt idx="4">
                  <c:v>TELECOMS</c:v>
                </c:pt>
                <c:pt idx="5">
                  <c:v>RETAIL</c:v>
                </c:pt>
                <c:pt idx="6">
                  <c:v>AUTOMOTIVE</c:v>
                </c:pt>
                <c:pt idx="7">
                  <c:v>HOUSEHOLD EQUIPMENT &amp; DIY</c:v>
                </c:pt>
                <c:pt idx="8">
                  <c:v>HEALTH &amp; WELLBEING</c:v>
                </c:pt>
                <c:pt idx="9">
                  <c:v>ONLINE RETAIL</c:v>
                </c:pt>
                <c:pt idx="10">
                  <c:v>ELECTRONICS</c:v>
                </c:pt>
                <c:pt idx="12">
                  <c:v>FMCG</c:v>
                </c:pt>
              </c:strCache>
            </c:strRef>
          </c:cat>
          <c:val>
            <c:numRef>
              <c:f>Sheet1!$H$2:$H$14</c:f>
              <c:numCache>
                <c:formatCode>General</c:formatCode>
                <c:ptCount val="13"/>
                <c:pt idx="0">
                  <c:v>700.48</c:v>
                </c:pt>
                <c:pt idx="1">
                  <c:v>622.64999999999986</c:v>
                </c:pt>
                <c:pt idx="2">
                  <c:v>20982.029999999995</c:v>
                </c:pt>
                <c:pt idx="3">
                  <c:v>70.69</c:v>
                </c:pt>
                <c:pt idx="4">
                  <c:v>0</c:v>
                </c:pt>
                <c:pt idx="5">
                  <c:v>671.42</c:v>
                </c:pt>
                <c:pt idx="6">
                  <c:v>84.1</c:v>
                </c:pt>
                <c:pt idx="7">
                  <c:v>1106.5899999999999</c:v>
                </c:pt>
                <c:pt idx="8">
                  <c:v>346.29999999999995</c:v>
                </c:pt>
                <c:pt idx="9">
                  <c:v>1798.88</c:v>
                </c:pt>
                <c:pt idx="10">
                  <c:v>2176.15</c:v>
                </c:pt>
                <c:pt idx="12">
                  <c:v>1214.3899999999999</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293C8-ED3D-42BC-8D66-D74CE4106F97}" type="datetimeFigureOut">
              <a:rPr lang="en-GB" smtClean="0"/>
              <a:t>29/08/2025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E2E5E-98CC-4336-B17A-A5A0F30234D8}" type="slidenum">
              <a:rPr lang="en-GB" smtClean="0"/>
              <a:t>‹#›</a:t>
            </a:fld>
            <a:endParaRPr lang="en-GB"/>
          </a:p>
        </p:txBody>
      </p:sp>
    </p:spTree>
    <p:extLst>
      <p:ext uri="{BB962C8B-B14F-4D97-AF65-F5344CB8AC3E}">
        <p14:creationId xmlns:p14="http://schemas.microsoft.com/office/powerpoint/2010/main" val="1559622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491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kern="100" dirty="0">
                <a:latin typeface="Courier New" panose="02070309020205020404" pitchFamily="49" charset="0"/>
                <a:ea typeface="Aptos" panose="020B0004020202020204" pitchFamily="34" charset="0"/>
                <a:cs typeface="Times New Roman" panose="02020603050405020304" pitchFamily="18" charset="0"/>
              </a:rPr>
              <a:t>In the short-term, FMCG doesn’t even breakeven - spend £1, get about 50p back.</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endParaRPr lang="en-GB" sz="1300" kern="100" dirty="0">
              <a:latin typeface="Courier New" panose="020703090202050204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Linear, TV is the large driver of short-term profit</a:t>
            </a:r>
            <a:r>
              <a:rPr lang="en-GB" sz="1300" kern="100" dirty="0">
                <a:latin typeface="Consolas" panose="020B0609020204030204" pitchFamily="49" charset="0"/>
                <a:ea typeface="Aptos" panose="020B0004020202020204" pitchFamily="34" charset="0"/>
                <a:cs typeface="Times New Roman" panose="02020603050405020304" pitchFamily="18" charset="0"/>
              </a:rPr>
              <a:t> (58%) with the </a:t>
            </a:r>
            <a:r>
              <a:rPr lang="en-GB" sz="1300" kern="100" dirty="0">
                <a:latin typeface="Courier New" panose="02070309020205020404" pitchFamily="49" charset="0"/>
                <a:ea typeface="Aptos" panose="020B0004020202020204" pitchFamily="34" charset="0"/>
                <a:cs typeface="Times New Roman" panose="02020603050405020304" pitchFamily="18" charset="0"/>
              </a:rPr>
              <a:t>other channels are clustered around each other.</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Fortunately, when adding in the sustained effects,</a:t>
            </a:r>
            <a:r>
              <a:rPr lang="en-GB" sz="1300" kern="100" dirty="0">
                <a:latin typeface="Consolas" panose="020B0609020204030204" pitchFamily="49" charset="0"/>
                <a:ea typeface="Aptos" panose="020B0004020202020204" pitchFamily="34" charset="0"/>
                <a:cs typeface="Times New Roman" panose="02020603050405020304" pitchFamily="18" charset="0"/>
              </a:rPr>
              <a:t> </a:t>
            </a:r>
            <a:r>
              <a:rPr lang="en-GB" sz="1300" kern="100" dirty="0">
                <a:latin typeface="Courier New" panose="02070309020205020404" pitchFamily="49" charset="0"/>
                <a:ea typeface="Aptos" panose="020B0004020202020204" pitchFamily="34" charset="0"/>
                <a:cs typeface="Times New Roman" panose="02020603050405020304" pitchFamily="18" charset="0"/>
              </a:rPr>
              <a:t>all but one channel (Online Display) moves above break-even.</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 </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a:p>
            <a:r>
              <a:rPr lang="en-GB" sz="1300" kern="100" dirty="0">
                <a:latin typeface="Courier New" panose="02070309020205020404" pitchFamily="49" charset="0"/>
                <a:ea typeface="Aptos" panose="020B0004020202020204" pitchFamily="34" charset="0"/>
                <a:cs typeface="Times New Roman" panose="02020603050405020304" pitchFamily="18" charset="0"/>
              </a:rPr>
              <a:t>Linear TV, when including that sustained effect,</a:t>
            </a:r>
            <a:r>
              <a:rPr lang="en-GB" sz="1300" kern="100" dirty="0">
                <a:latin typeface="Consolas" panose="020B0609020204030204" pitchFamily="49" charset="0"/>
                <a:ea typeface="Aptos" panose="020B0004020202020204" pitchFamily="34" charset="0"/>
                <a:cs typeface="Times New Roman" panose="02020603050405020304" pitchFamily="18" charset="0"/>
              </a:rPr>
              <a:t> </a:t>
            </a:r>
            <a:r>
              <a:rPr lang="en-GB" sz="1300" kern="100" dirty="0">
                <a:latin typeface="Courier New" panose="02070309020205020404" pitchFamily="49" charset="0"/>
                <a:ea typeface="Aptos" panose="020B0004020202020204" pitchFamily="34" charset="0"/>
                <a:cs typeface="Times New Roman" panose="02020603050405020304" pitchFamily="18" charset="0"/>
              </a:rPr>
              <a:t>drives nearly 70% of all profit volume. Online Video also</a:t>
            </a:r>
            <a:r>
              <a:rPr lang="en-GB" sz="1300" kern="100" dirty="0">
                <a:latin typeface="Consolas" panose="020B0609020204030204" pitchFamily="49" charset="0"/>
                <a:ea typeface="Aptos" panose="020B0004020202020204" pitchFamily="34" charset="0"/>
                <a:cs typeface="Times New Roman" panose="02020603050405020304" pitchFamily="18" charset="0"/>
              </a:rPr>
              <a:t> </a:t>
            </a:r>
            <a:r>
              <a:rPr lang="en-GB" sz="1300" kern="100" dirty="0">
                <a:latin typeface="Courier New" panose="02070309020205020404" pitchFamily="49" charset="0"/>
                <a:ea typeface="Aptos" panose="020B0004020202020204" pitchFamily="34" charset="0"/>
                <a:cs typeface="Times New Roman" panose="02020603050405020304" pitchFamily="18" charset="0"/>
              </a:rPr>
              <a:t>works pretty well.</a:t>
            </a:r>
            <a:endParaRPr lang="en-GB" sz="1300" kern="100" dirty="0">
              <a:latin typeface="Consolas" panose="020B0609020204030204" pitchFamily="49"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0DFD36-33EA-4DB4-B32D-6EBE0B1D4496}" type="slidenum">
              <a:rPr lang="en-GB" smtClean="0"/>
              <a:t>12</a:t>
            </a:fld>
            <a:endParaRPr lang="en-GB" dirty="0"/>
          </a:p>
        </p:txBody>
      </p:sp>
    </p:spTree>
    <p:extLst>
      <p:ext uri="{BB962C8B-B14F-4D97-AF65-F5344CB8AC3E}">
        <p14:creationId xmlns:p14="http://schemas.microsoft.com/office/powerpoint/2010/main" val="11542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linear TV spend skews toward the spring months and top 10 advertisers all take varied approaches.</a:t>
            </a:r>
          </a:p>
        </p:txBody>
      </p:sp>
      <p:sp>
        <p:nvSpPr>
          <p:cNvPr id="4" name="Slide Number Placeholder 3"/>
          <p:cNvSpPr>
            <a:spLocks noGrp="1"/>
          </p:cNvSpPr>
          <p:nvPr>
            <p:ph type="sldNum" sz="quarter" idx="5"/>
          </p:nvPr>
        </p:nvSpPr>
        <p:spPr/>
        <p:txBody>
          <a:bodyPr/>
          <a:lstStyle/>
          <a:p>
            <a:fld id="{979C90E0-C457-4781-8FFA-1D8B0645583A}" type="slidenum">
              <a:rPr lang="en-GB" smtClean="0"/>
              <a:t>14</a:t>
            </a:fld>
            <a:endParaRPr lang="en-GB"/>
          </a:p>
        </p:txBody>
      </p:sp>
    </p:spTree>
    <p:extLst>
      <p:ext uri="{BB962C8B-B14F-4D97-AF65-F5344CB8AC3E}">
        <p14:creationId xmlns:p14="http://schemas.microsoft.com/office/powerpoint/2010/main" val="85671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linear TV spend skews toward peak time mid-week viewing.</a:t>
            </a:r>
          </a:p>
        </p:txBody>
      </p:sp>
      <p:sp>
        <p:nvSpPr>
          <p:cNvPr id="4" name="Slide Number Placeholder 3"/>
          <p:cNvSpPr>
            <a:spLocks noGrp="1"/>
          </p:cNvSpPr>
          <p:nvPr>
            <p:ph type="sldNum" sz="quarter" idx="5"/>
          </p:nvPr>
        </p:nvSpPr>
        <p:spPr/>
        <p:txBody>
          <a:bodyPr/>
          <a:lstStyle/>
          <a:p>
            <a:fld id="{069A8CB2-01E9-4657-9EC5-2D7E889C865C}" type="slidenum">
              <a:rPr lang="en-GB" smtClean="0"/>
              <a:t>15</a:t>
            </a:fld>
            <a:endParaRPr lang="en-GB"/>
          </a:p>
        </p:txBody>
      </p:sp>
    </p:spTree>
    <p:extLst>
      <p:ext uri="{BB962C8B-B14F-4D97-AF65-F5344CB8AC3E}">
        <p14:creationId xmlns:p14="http://schemas.microsoft.com/office/powerpoint/2010/main" val="2293518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FMCG category is the most prevalent users of 20” spots. Even, more widely used than the 30” spot.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FMCG ads have progressively shortened over the last 20 years, now typically lasting 20 seconds.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3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spot length varies across the FMCG category with 20” being the most popular choice.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9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Calibri" panose="020F0502020204030204" pitchFamily="34" charset="0"/>
                <a:cs typeface="Arial" panose="020B0604020202020204" pitchFamily="34" charset="0"/>
              </a:rPr>
              <a:t>The Challenge</a:t>
            </a:r>
          </a:p>
          <a:p>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vision is to be Britain’s best loved snacking brand. The brand while still well-known, research showed that while there was a huge amount of love the brand, no one was talking about it or recognising it.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needed a campaign that would awaken the love for the brand and get people talking about them.</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as a result, had clear of objectives of changing perceptions and driving awareness for the brand. But the campaign needed to set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apart from other biscuits, it needed to be a premium brand that customers would pay more for. Consumer research showed that people saw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as part of British true fabric and a national brand. The campaign needed to make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feel like a British Icon while still driving sales for the brand.</a:t>
            </a:r>
          </a:p>
          <a:p>
            <a:r>
              <a:rPr lang="en-GB" sz="1800" b="1" dirty="0">
                <a:effectLst/>
                <a:latin typeface="Arial" panose="020B0604020202020204" pitchFamily="34" charset="0"/>
                <a:ea typeface="Calibri" panose="020F0502020204030204" pitchFamily="34" charset="0"/>
                <a:cs typeface="Arial" panose="020B0604020202020204" pitchFamily="34" charset="0"/>
              </a:rPr>
              <a:t> </a:t>
            </a:r>
          </a:p>
          <a:p>
            <a:r>
              <a:rPr lang="en-GB" sz="1800" b="1" dirty="0">
                <a:effectLst/>
                <a:latin typeface="Arial" panose="020B0604020202020204" pitchFamily="34" charset="0"/>
                <a:ea typeface="Calibri" panose="020F0502020204030204" pitchFamily="34" charset="0"/>
                <a:cs typeface="Arial" panose="020B0604020202020204" pitchFamily="34" charset="0"/>
              </a:rPr>
              <a:t>The TV Solution</a:t>
            </a:r>
          </a:p>
          <a:p>
            <a:r>
              <a:rPr lang="en-GB" sz="1800" b="0" dirty="0">
                <a:effectLst/>
                <a:latin typeface="Arial" panose="020B0604020202020204" pitchFamily="34" charset="0"/>
                <a:ea typeface="Calibri" panose="020F0502020204030204" pitchFamily="34" charset="0"/>
                <a:cs typeface="Arial" panose="020B0604020202020204" pitchFamily="34" charset="0"/>
              </a:rPr>
              <a:t>Armed with clear objectives, MGOMD got to work in finding the best way to hit these goals and ambitions. While TV had always worked well for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but with small budgets than the competition, they weren’t getting the right cut through. Having seen the power of sponsorship with other clients, MG went into the market looking for the right property that would deliver the Britishness needed to cut through. At that moment the perfect property landed on the market, ITV’s Britian’s Got Talent. With 7.5 million adults watching each episode and the last series being the second most watched entertainment show for 16-34-year-olds. With an ambition to tap into shared moments, BGT also fitted the bill, with 44% of the series viewed as a co-viewed with 2 or more people watching together. The high frequency of idents would also allow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to showcase the full range on offer from the digestive to the newly relaunched BN.</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endParaRPr lang="en-GB" sz="1800" b="1"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The Plan</a:t>
            </a:r>
          </a:p>
          <a:p>
            <a:r>
              <a:rPr lang="en-GB" sz="1800" b="0" dirty="0">
                <a:effectLst/>
                <a:latin typeface="Arial" panose="020B0604020202020204" pitchFamily="34" charset="0"/>
                <a:ea typeface="Calibri" panose="020F0502020204030204" pitchFamily="34" charset="0"/>
                <a:cs typeface="Arial" panose="020B0604020202020204" pitchFamily="34" charset="0"/>
              </a:rPr>
              <a:t>Inspired by Britian’s Got Talent’s display of skills from singing to dancing, Comedy to sword swallowing,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idents showcased the original, unique and golden ways people can share a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biscuit. To build on the partnership beyond the idents,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created a BGT first, contextual ads that sat in airtime around the shows to maximise conversation, create a stand out and a point of difference. When the iconic golden buzzer was pressed during the show, the contextual ads would play directly in the next break to the buzzer press. The contextual ads would encourage the viewer to pick up a pack of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and enter a competition to win ‘money can’t buy prizes.’ In the eyes of MG, it was the perfect way to bridge the gap between advertising and in store sales.</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To </a:t>
            </a:r>
            <a:r>
              <a:rPr lang="en-GB" sz="1800" b="0" dirty="0" err="1">
                <a:effectLst/>
                <a:latin typeface="Arial" panose="020B0604020202020204" pitchFamily="34" charset="0"/>
                <a:ea typeface="Calibri" panose="020F0502020204030204" pitchFamily="34" charset="0"/>
                <a:cs typeface="Arial" panose="020B0604020202020204" pitchFamily="34" charset="0"/>
              </a:rPr>
              <a:t>intergrate</a:t>
            </a:r>
            <a:r>
              <a:rPr lang="en-GB" sz="1800" b="0" dirty="0">
                <a:effectLst/>
                <a:latin typeface="Arial" panose="020B0604020202020204" pitchFamily="34" charset="0"/>
                <a:ea typeface="Calibri" panose="020F0502020204030204" pitchFamily="34" charset="0"/>
                <a:cs typeface="Arial" panose="020B0604020202020204" pitchFamily="34" charset="0"/>
              </a:rPr>
              <a:t> the campaign with wider activity,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took the campaign to social media with a plan that ran across Meta and TikTok and was aligned to the golden moments of a buzzer press. When the buzzer was pressed, a give away was deployed in real time so that viewers could play along with the show. Taking this one step further, MG also created a competition called ‘</a:t>
            </a:r>
            <a:r>
              <a:rPr lang="en-GB" sz="1800" b="0" dirty="0" err="1">
                <a:effectLst/>
                <a:latin typeface="Arial" panose="020B0604020202020204" pitchFamily="34" charset="0"/>
                <a:ea typeface="Calibri" panose="020F0502020204030204" pitchFamily="34" charset="0"/>
                <a:cs typeface="Arial" panose="020B0604020202020204" pitchFamily="34" charset="0"/>
              </a:rPr>
              <a:t>BixTrix</a:t>
            </a:r>
            <a:r>
              <a:rPr lang="en-GB" sz="1800" b="0" dirty="0">
                <a:effectLst/>
                <a:latin typeface="Arial" panose="020B0604020202020204" pitchFamily="34" charset="0"/>
                <a:ea typeface="Calibri" panose="020F0502020204030204" pitchFamily="34" charset="0"/>
                <a:cs typeface="Arial" panose="020B0604020202020204" pitchFamily="34" charset="0"/>
              </a:rPr>
              <a:t>’ across TikTok that would see users vote for their favourite content creator, who’d used biscuits to display their own talents. In a TV first, this content was then brought to TV and used to bookend the ad breaks of the BGT final live on air with the winner revealed and all the talents showcased.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In terms of in store activations, MG were able to secure over 700,000 Touchpoints via licensing, this allowed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to use BGT IP in supermarkets and independent stores nationwide. The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retail team were also able to leverage the IP and secured eye-catching units around stores that would build excitement and interest in the competition and the all-important sales they needed.</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Results</a:t>
            </a:r>
          </a:p>
          <a:p>
            <a:r>
              <a:rPr lang="en-GB" sz="1800" b="0" dirty="0">
                <a:effectLst/>
                <a:latin typeface="Arial" panose="020B0604020202020204" pitchFamily="34" charset="0"/>
                <a:ea typeface="Calibri" panose="020F0502020204030204" pitchFamily="34" charset="0"/>
                <a:cs typeface="Arial" panose="020B0604020202020204" pitchFamily="34" charset="0"/>
              </a:rPr>
              <a:t>The campaign was a massive success for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From a media standpoint, the sponsorship of BGT proved fruitful totalling 1,371 TVRs with owned and earned social activity reaching 43.7 million people. The sponsorship also stood out and set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apart from the category. 73% of viewers recalled the sponsorship against a norm of 53%. 82% of BGT viewers remembered seeing at least one other campaign execution beyond the idents.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The campaign also got people talking about the brand, brand talkability was 17% higher for those who recognised the campaign. The sponsorship also re-established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as a loved British icon. 9 out of 10 people said it was a perfect brand match. Perceptions of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being ‘a brand I love’ rose from 46% to 51% among viewers who recognised the campaign.</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Finally, purchase intent increased 5% over the course of the sponsorship. 87% of viewers said the partnership made them want to buy some </a:t>
            </a:r>
            <a:r>
              <a:rPr lang="en-GB" sz="1800" b="0" dirty="0" err="1">
                <a:effectLst/>
                <a:latin typeface="Arial" panose="020B0604020202020204" pitchFamily="34" charset="0"/>
                <a:ea typeface="Calibri" panose="020F0502020204030204" pitchFamily="34" charset="0"/>
                <a:cs typeface="Arial" panose="020B0604020202020204" pitchFamily="34" charset="0"/>
              </a:rPr>
              <a:t>McVitie’s</a:t>
            </a:r>
            <a:r>
              <a:rPr lang="en-GB" sz="1800" b="0" dirty="0">
                <a:effectLst/>
                <a:latin typeface="Arial" panose="020B0604020202020204" pitchFamily="34" charset="0"/>
                <a:ea typeface="Calibri" panose="020F0502020204030204" pitchFamily="34" charset="0"/>
                <a:cs typeface="Arial" panose="020B0604020202020204" pitchFamily="34" charset="0"/>
              </a:rPr>
              <a:t> the next time they went shopping. And finally, the campaign helped to establish McVitie’s as the number 1 biscuit brand in the country.</a:t>
            </a:r>
          </a:p>
          <a:p>
            <a:endParaRPr lang="en-GB"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4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Calibri" panose="020F0502020204030204" pitchFamily="34" charset="0"/>
                <a:cs typeface="Arial" panose="020B0604020202020204" pitchFamily="34" charset="0"/>
              </a:rPr>
              <a:t>The Challenge</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a:effectLst/>
                <a:latin typeface="Arial" panose="020B0604020202020204" pitchFamily="34" charset="0"/>
                <a:ea typeface="Calibri" panose="020F0502020204030204" pitchFamily="34" charset="0"/>
                <a:cs typeface="Arial" panose="020B0604020202020204" pitchFamily="34" charset="0"/>
              </a:rPr>
              <a:t>If food waste was a country, it would be the third largest emitter of greenhouse gases in the world. However, mass awareness of the impact of food waste on global warming was still lacking compared to other, more widely accepted, contributors.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Hellmann’s is on a mission to help people say no to waste and yes to taste. As Hellmann’s is the perfect ingredient to turn leftovers into a delicious meal, the challenge was about how to raise awareness of the fact that UK households are major contributors to the food waste issue.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Simply highlighting the food waste problem was not enough. </a:t>
            </a:r>
            <a:r>
              <a:rPr lang="en-GB" sz="1800" b="0" dirty="0" err="1">
                <a:effectLst/>
                <a:latin typeface="Arial" panose="020B0604020202020204" pitchFamily="34" charset="0"/>
                <a:ea typeface="Calibri" panose="020F0502020204030204" pitchFamily="34" charset="0"/>
                <a:cs typeface="Arial" panose="020B0604020202020204" pitchFamily="34" charset="0"/>
              </a:rPr>
              <a:t>Helmann’s</a:t>
            </a:r>
            <a:r>
              <a:rPr lang="en-GB" sz="1800" b="0" dirty="0">
                <a:effectLst/>
                <a:latin typeface="Arial" panose="020B0604020202020204" pitchFamily="34" charset="0"/>
                <a:ea typeface="Calibri" panose="020F0502020204030204" pitchFamily="34" charset="0"/>
                <a:cs typeface="Arial" panose="020B0604020202020204" pitchFamily="34" charset="0"/>
              </a:rPr>
              <a:t> needed to demonstrate their passion for taste over waste, establish credibility for their purpose and make a genuine difference. They needed to convince the UK public to start saving meals from the bin and in the process, save tonnes of carbon.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The TV Solution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err="1">
                <a:effectLst/>
                <a:latin typeface="Arial" panose="020B0604020202020204" pitchFamily="34" charset="0"/>
                <a:ea typeface="Calibri" panose="020F0502020204030204" pitchFamily="34" charset="0"/>
                <a:cs typeface="Arial" panose="020B0604020202020204" pitchFamily="34" charset="0"/>
              </a:rPr>
              <a:t>Mindshare’s</a:t>
            </a:r>
            <a:r>
              <a:rPr lang="en-GB" sz="1800" b="0" dirty="0">
                <a:effectLst/>
                <a:latin typeface="Arial" panose="020B0604020202020204" pitchFamily="34" charset="0"/>
                <a:ea typeface="Calibri" panose="020F0502020204030204" pitchFamily="34" charset="0"/>
                <a:cs typeface="Arial" panose="020B0604020202020204" pitchFamily="34" charset="0"/>
              </a:rPr>
              <a:t> research around sustainable behaviours uncovered an important and powerful insight – in recent years it has been broadcast programmes that have been the catalyst for environmental behaviour change. For example, 88% of Blue Planet 2 viewers changed their plastic lifestyle. This type of hard-hitting, long-form content creates impact and builds an emotional connection that makes the issue matter more, which in turn inspires change.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To make Hellmann’s the beacon for food waste and to trigger behaviour change, Mindshare used this insight and created a prime-time TV programme, ‘Cook Clever, Waste Less’, that put the issue front and centre, engaging the audience to affect change.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They enlisted top UK cook and self-proclaimed Queen of Leftovers, Prue Leith, along with NHS GP and food expert, </a:t>
            </a:r>
            <a:r>
              <a:rPr lang="en-GB" sz="1800" b="0" dirty="0" err="1">
                <a:effectLst/>
                <a:latin typeface="Arial" panose="020B0604020202020204" pitchFamily="34" charset="0"/>
                <a:ea typeface="Calibri" panose="020F0502020204030204" pitchFamily="34" charset="0"/>
                <a:cs typeface="Arial" panose="020B0604020202020204" pitchFamily="34" charset="0"/>
              </a:rPr>
              <a:t>Dr.</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Rupy</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Aujla</a:t>
            </a:r>
            <a:r>
              <a:rPr lang="en-GB" sz="1800" b="0" dirty="0">
                <a:effectLst/>
                <a:latin typeface="Arial" panose="020B0604020202020204" pitchFamily="34" charset="0"/>
                <a:ea typeface="Calibri" panose="020F0502020204030204" pitchFamily="34" charset="0"/>
                <a:cs typeface="Arial" panose="020B0604020202020204" pitchFamily="34" charset="0"/>
              </a:rPr>
              <a:t>, to turn four British families from food wasters to waste warriors, showing them the impact of their food waste and inspiring them to change their cooking and eating behaviours for good. The programme gave practical tips and money-saving advice such as the benefits of meal planning, batch cooking and re-using leftovers.</a:t>
            </a:r>
          </a:p>
          <a:p>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The Plan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a:effectLst/>
                <a:latin typeface="Arial" panose="020B0604020202020204" pitchFamily="34" charset="0"/>
                <a:ea typeface="Calibri" panose="020F0502020204030204" pitchFamily="34" charset="0"/>
                <a:cs typeface="Arial" panose="020B0604020202020204" pitchFamily="34" charset="0"/>
              </a:rPr>
              <a:t>The series consisted of four 30-minute episodes that aired in peak on Channel 4 and on All 4, with the usual sponsorship idents around the show. To complement the series, they created a TV ad with </a:t>
            </a:r>
            <a:r>
              <a:rPr lang="en-GB" sz="1800" b="0" dirty="0" err="1">
                <a:effectLst/>
                <a:latin typeface="Arial" panose="020B0604020202020204" pitchFamily="34" charset="0"/>
                <a:ea typeface="Calibri" panose="020F0502020204030204" pitchFamily="34" charset="0"/>
                <a:cs typeface="Arial" panose="020B0604020202020204" pitchFamily="34" charset="0"/>
              </a:rPr>
              <a:t>Dr.</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Rupy</a:t>
            </a:r>
            <a:r>
              <a:rPr lang="en-GB" sz="1800" b="0" dirty="0">
                <a:effectLst/>
                <a:latin typeface="Arial" panose="020B0604020202020204" pitchFamily="34" charset="0"/>
                <a:ea typeface="Calibri" panose="020F0502020204030204" pitchFamily="34" charset="0"/>
                <a:cs typeface="Arial" panose="020B0604020202020204" pitchFamily="34" charset="0"/>
              </a:rPr>
              <a:t> </a:t>
            </a:r>
            <a:r>
              <a:rPr lang="en-GB" sz="1800" b="0" dirty="0" err="1">
                <a:effectLst/>
                <a:latin typeface="Arial" panose="020B0604020202020204" pitchFamily="34" charset="0"/>
                <a:ea typeface="Calibri" panose="020F0502020204030204" pitchFamily="34" charset="0"/>
                <a:cs typeface="Arial" panose="020B0604020202020204" pitchFamily="34" charset="0"/>
              </a:rPr>
              <a:t>Aujla</a:t>
            </a:r>
            <a:r>
              <a:rPr lang="en-GB" sz="1800" b="0" dirty="0">
                <a:effectLst/>
                <a:latin typeface="Arial" panose="020B0604020202020204" pitchFamily="34" charset="0"/>
                <a:ea typeface="Calibri" panose="020F0502020204030204" pitchFamily="34" charset="0"/>
                <a:cs typeface="Arial" panose="020B0604020202020204" pitchFamily="34" charset="0"/>
              </a:rPr>
              <a:t> that set out Hellmann’s commitment to food waste. These spots ran first-in-break in each episode as well as across the C4 network. </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Alongside the TV activity, they created a host of digital assets for social media and online video that ran throughout the campaign period. In addition, they produced a downloadable recipe book that sat on Hellmann’s website and meant that people had a useful resource to help combat their waste at home. </a:t>
            </a:r>
          </a:p>
          <a:p>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1" dirty="0">
                <a:effectLst/>
                <a:latin typeface="Arial" panose="020B0604020202020204" pitchFamily="34" charset="0"/>
                <a:ea typeface="Calibri" panose="020F0502020204030204" pitchFamily="34" charset="0"/>
                <a:cs typeface="Arial" panose="020B0604020202020204" pitchFamily="34" charset="0"/>
              </a:rPr>
              <a:t>Results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15% uplift in people agreeing with the statement “Hellmann’s helps use food that would otherwise go to waste”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Traffic to Hellmann’s website increased by 500%</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Over 40,000 recipe books were downloaded </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3.4m people tuned in to watch ‘Cook Clever, Waste Less’</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32% of viewers said they would start using leftovers from their meals after watching the show</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Viewers saved 3.1m kg of food waste from landfill, saving 5.9m kg of CO2 emissions which is equivalent to a full year of electricity for 1,450 British households</a:t>
            </a:r>
          </a:p>
          <a:p>
            <a:endParaRPr lang="en-GB"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The Challenge</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a:effectLst/>
                <a:latin typeface="Arial" panose="020B0604020202020204" pitchFamily="34" charset="0"/>
                <a:ea typeface="Calibri" panose="020F0502020204030204" pitchFamily="34" charset="0"/>
                <a:cs typeface="Arial" panose="020B0604020202020204" pitchFamily="34" charset="0"/>
              </a:rPr>
              <a:t>Selling a range of plant-based yoghurts and puddings, The Coconut Collab needed to grow share in an increasingly competitive market featuring some well-known competitors and a raft of new brands.</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Having built sales primarily through shopper marketing and promotions, they knew it was time to invest in brand building. In doing so, they could shift from being a niche brand to being more broadly recognised and positioned as offering delicious treats that are better for you, and for the planet.</a:t>
            </a:r>
          </a:p>
          <a:p>
            <a:r>
              <a:rPr lang="en-GB" sz="1800" b="0" dirty="0">
                <a:effectLst/>
                <a:latin typeface="Arial" panose="020B0604020202020204" pitchFamily="34" charset="0"/>
                <a:ea typeface="Calibri" panose="020F0502020204030204" pitchFamily="34" charset="0"/>
                <a:cs typeface="Arial" panose="020B0604020202020204" pitchFamily="34" charset="0"/>
              </a:rPr>
              <a:t> </a:t>
            </a:r>
          </a:p>
          <a:p>
            <a:r>
              <a:rPr lang="en-GB" sz="1800" b="0" dirty="0">
                <a:effectLst/>
                <a:latin typeface="Arial" panose="020B0604020202020204" pitchFamily="34" charset="0"/>
                <a:ea typeface="Calibri" panose="020F0502020204030204" pitchFamily="34" charset="0"/>
                <a:cs typeface="Arial" panose="020B0604020202020204" pitchFamily="34" charset="0"/>
              </a:rPr>
              <a:t>The campaign objectives were: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Increase both brand awareness and purchase intent by 25% </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Grow sales volumes ahead of the category average rate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Recruit 100,000 new shoppers, thereby providing a foundation for future growth</a:t>
            </a:r>
          </a:p>
          <a:p>
            <a:pPr>
              <a:lnSpc>
                <a:spcPct val="200000"/>
              </a:lnSpc>
              <a:spcAft>
                <a:spcPts val="1000"/>
              </a:spcAft>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The TV Solution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January is a key sales period for plant-based products, with supermarkets getting behind ‘Veganuary’ and shoppers being primed for plant alternatives. Rather than just focusing on existing dairy-free buyers, </a:t>
            </a:r>
            <a:r>
              <a:rPr lang="en-GB" sz="1800" b="1" dirty="0">
                <a:effectLst/>
                <a:latin typeface="Arial" panose="020B0604020202020204" pitchFamily="34" charset="0"/>
                <a:ea typeface="Calibri" panose="020F0502020204030204" pitchFamily="34" charset="0"/>
                <a:cs typeface="Arial" panose="020B0604020202020204" pitchFamily="34" charset="0"/>
              </a:rPr>
              <a:t>Yonder Media </a:t>
            </a:r>
            <a:r>
              <a:rPr lang="en-GB" sz="1800" dirty="0">
                <a:effectLst/>
                <a:latin typeface="Arial" panose="020B0604020202020204" pitchFamily="34" charset="0"/>
                <a:ea typeface="Calibri" panose="020F0502020204030204" pitchFamily="34" charset="0"/>
                <a:cs typeface="Arial" panose="020B0604020202020204" pitchFamily="34" charset="0"/>
              </a:rPr>
              <a:t>knew that attracting new, ‘plant-curious’ customers was key to long-term brand growth, and therefore opted for a mixed-targeting approach that would also reach both dairy-free shoppers and the millions of flexitarians who give Veganuary a go. Their full funnel strategy had three layers: </a:t>
            </a:r>
          </a:p>
          <a:p>
            <a:pPr>
              <a:lnSpc>
                <a:spcPts val="1205"/>
              </a:lnSpc>
              <a:spcAft>
                <a:spcPts val="1000"/>
              </a:spcAft>
            </a:pPr>
            <a:r>
              <a:rPr lang="en-GB" sz="1800" b="1" dirty="0">
                <a:effectLst/>
                <a:latin typeface="Arial" panose="020B0604020202020204" pitchFamily="34" charset="0"/>
                <a:ea typeface="Calibri" panose="020F0502020204030204" pitchFamily="34"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1205"/>
              </a:lnSpc>
              <a:spcAft>
                <a:spcPts val="1000"/>
              </a:spcAft>
              <a:buFont typeface="Symbol" panose="05050102010706020507" pitchFamily="18" charset="2"/>
              <a:buChar char=""/>
            </a:pPr>
            <a:r>
              <a:rPr lang="en-GB" sz="1800" b="1" dirty="0">
                <a:effectLst/>
                <a:latin typeface="Arial" panose="020B0604020202020204" pitchFamily="34" charset="0"/>
                <a:ea typeface="Calibri" panose="020F0502020204030204" pitchFamily="34" charset="0"/>
                <a:cs typeface="Arial" panose="020B0604020202020204" pitchFamily="34" charset="0"/>
              </a:rPr>
              <a:t>Increase awareness and start building long-term brand growth – </a:t>
            </a:r>
            <a:r>
              <a:rPr lang="en-GB" sz="1800" dirty="0">
                <a:effectLst/>
                <a:latin typeface="Arial" panose="020B0604020202020204" pitchFamily="34" charset="0"/>
                <a:ea typeface="Calibri" panose="020F0502020204030204" pitchFamily="34" charset="0"/>
                <a:cs typeface="Arial" panose="020B0604020202020204" pitchFamily="34" charset="0"/>
              </a:rPr>
              <a:t>using</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linear TV to introduce the brand to a new audience, and with a creative canvas that could effectively communicate the ‘free from dairy, but not temptation’ positioning</a:t>
            </a:r>
          </a:p>
          <a:p>
            <a:pPr marL="342900" lvl="0" indent="-342900">
              <a:lnSpc>
                <a:spcPts val="1205"/>
              </a:lnSpc>
              <a:spcAft>
                <a:spcPts val="1000"/>
              </a:spcAft>
              <a:buFont typeface="Symbol" panose="05050102010706020507" pitchFamily="18" charset="2"/>
              <a:buChar char=""/>
            </a:pPr>
            <a:r>
              <a:rPr lang="en-GB" sz="1800" b="1" dirty="0">
                <a:effectLst/>
                <a:latin typeface="Arial" panose="020B0604020202020204" pitchFamily="34" charset="0"/>
                <a:ea typeface="Calibri" panose="020F0502020204030204" pitchFamily="34" charset="0"/>
                <a:cs typeface="Arial" panose="020B0604020202020204" pitchFamily="34" charset="0"/>
              </a:rPr>
              <a:t>Drive purchase intent amongst potential buyers – </a:t>
            </a:r>
            <a:r>
              <a:rPr lang="en-GB" sz="1800" dirty="0">
                <a:effectLst/>
                <a:latin typeface="Arial" panose="020B0604020202020204" pitchFamily="34" charset="0"/>
                <a:ea typeface="Calibri" panose="020F0502020204030204" pitchFamily="34" charset="0"/>
                <a:cs typeface="Arial" panose="020B0604020202020204" pitchFamily="34" charset="0"/>
              </a:rPr>
              <a:t>using Nectar purchasing data and addressable TV to reach existing dairy-free category buyers</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as well as those that were already buying plant-based alternatives </a:t>
            </a:r>
          </a:p>
          <a:p>
            <a:pPr marL="342900" lvl="0" indent="-342900">
              <a:lnSpc>
                <a:spcPts val="1205"/>
              </a:lnSpc>
              <a:spcAft>
                <a:spcPts val="1000"/>
              </a:spcAft>
              <a:buFont typeface="Symbol" panose="05050102010706020507" pitchFamily="18" charset="2"/>
              <a:buChar char=""/>
            </a:pPr>
            <a:r>
              <a:rPr lang="en-GB" sz="1800" b="1" dirty="0">
                <a:effectLst/>
                <a:latin typeface="Arial" panose="020B0604020202020204" pitchFamily="34" charset="0"/>
                <a:ea typeface="Calibri" panose="020F0502020204030204" pitchFamily="34" charset="0"/>
                <a:cs typeface="Arial" panose="020B0604020202020204" pitchFamily="34" charset="0"/>
              </a:rPr>
              <a:t>Increase penetration, by capitalising on immediate prospects – </a:t>
            </a:r>
            <a:r>
              <a:rPr lang="en-GB" sz="1800" dirty="0">
                <a:effectLst/>
                <a:latin typeface="Arial" panose="020B0604020202020204" pitchFamily="34" charset="0"/>
                <a:ea typeface="Calibri" panose="020F0502020204030204" pitchFamily="34" charset="0"/>
                <a:cs typeface="Arial" panose="020B0604020202020204" pitchFamily="34" charset="0"/>
              </a:rPr>
              <a:t>investing</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in</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sponsored product listings on Tesco.com and Sainsburys.com to leverage increased brand awareness from upper funnel AV activities and take advantage of the significant impact TV has on search</a:t>
            </a: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The Plan</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With a limited budget and ambitions to reach a large TV audience, Yonder Media chose to allocate all of their investment with Sky Media who could offer both mass reach and data-driven targeting across linear TV, VOD, and AdSmart.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For linear TV, they planned a campaign with precise channel planning, upweighting stations featuring entertainment, food, movies, and high-quality dramas to reach the targeted audiences in the right high attention environments.</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This was supplemented with a BVOD campaign, with a combination of Mosaic targeting to focus in on the most likely households, together with a channel select strategy which concentrated on the environments that chimed with the health- and planet-conscious audience.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 </a:t>
            </a:r>
          </a:p>
          <a:p>
            <a:pPr>
              <a:lnSpc>
                <a:spcPts val="1205"/>
              </a:lnSpc>
              <a:spcAft>
                <a:spcPts val="1000"/>
              </a:spcAft>
            </a:pPr>
            <a:r>
              <a:rPr lang="en-GB" sz="1800" dirty="0">
                <a:effectLst/>
                <a:latin typeface="Arial" panose="020B0604020202020204" pitchFamily="34" charset="0"/>
                <a:ea typeface="Calibri" panose="020F0502020204030204" pitchFamily="34" charset="0"/>
                <a:cs typeface="Arial" panose="020B0604020202020204" pitchFamily="34" charset="0"/>
              </a:rPr>
              <a:t>Finally, using Nectar data, a sophisticated custom audience was built based on category purchasers (excluding The Coconut Collab buyers) and those who had bought into the vegan category the previous January. This was then activated using Sky AdSmart.</a:t>
            </a: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1000"/>
              </a:spcAft>
            </a:pPr>
            <a:r>
              <a:rPr lang="en-GB" sz="1800" b="1" dirty="0">
                <a:effectLst/>
                <a:latin typeface="Arial" panose="020B0604020202020204" pitchFamily="34" charset="0"/>
                <a:ea typeface="Times New Roman" panose="02020603050405020304" pitchFamily="18" charset="0"/>
                <a:cs typeface="Arial" panose="020B0604020202020204" pitchFamily="34" charset="0"/>
              </a:rPr>
              <a:t>Results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Double digit growth in awareness against all adults</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Awareness growth amongst core target was twice that of the all adults figure</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Purchase intent also saw double digit growth</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Sales growth more than double that of the overall category</a:t>
            </a:r>
          </a:p>
          <a:p>
            <a:pPr marL="342900" lvl="0" indent="-342900">
              <a:buFont typeface="Symbol" panose="05050102010706020507" pitchFamily="18" charset="2"/>
              <a:buChar char=""/>
            </a:pPr>
            <a:r>
              <a:rPr lang="en-GB" sz="1800" b="0" dirty="0">
                <a:effectLst/>
                <a:latin typeface="Arial" panose="020B0604020202020204" pitchFamily="34" charset="0"/>
                <a:ea typeface="Calibri" panose="020F0502020204030204" pitchFamily="34" charset="0"/>
                <a:cs typeface="Arial" panose="020B0604020202020204" pitchFamily="34" charset="0"/>
              </a:rPr>
              <a:t>Growth in shopper number 65% higher than the category average</a:t>
            </a:r>
          </a:p>
          <a:p>
            <a:endParaRPr lang="en-GB"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F4BFFE-AA9D-476F-A275-7AE7429F86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0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To provide an </a:t>
            </a:r>
            <a:r>
              <a:rPr lang="en-GB" sz="1200" kern="1200" dirty="0">
                <a:solidFill>
                  <a:schemeClr val="tx1"/>
                </a:solidFill>
                <a:latin typeface="+mn-lt"/>
                <a:ea typeface="Calibri" panose="020F0502020204030204" pitchFamily="34" charset="0"/>
                <a:cs typeface="Times New Roman" panose="02020603050405020304" pitchFamily="18" charset="0"/>
              </a:rPr>
              <a:t>a</a:t>
            </a:r>
            <a:r>
              <a:rPr lang="en-GB" sz="1200" kern="1200" dirty="0">
                <a:solidFill>
                  <a:schemeClr val="tx1"/>
                </a:solidFill>
                <a:effectLst/>
                <a:latin typeface="+mn-lt"/>
                <a:ea typeface="Calibri" panose="020F0502020204030204" pitchFamily="34" charset="0"/>
                <a:cs typeface="Times New Roman" panose="02020603050405020304" pitchFamily="18" charset="0"/>
              </a:rPr>
              <a:t>nalysis of the FMCG </a:t>
            </a:r>
            <a:r>
              <a:rPr lang="en-GB" sz="1200" kern="1200" dirty="0">
                <a:solidFill>
                  <a:schemeClr val="tx1"/>
                </a:solidFill>
                <a:latin typeface="+mn-lt"/>
                <a:ea typeface="Calibri" panose="020F0502020204030204" pitchFamily="34" charset="0"/>
                <a:cs typeface="Times New Roman" panose="02020603050405020304" pitchFamily="18" charset="0"/>
              </a:rPr>
              <a:t>c</a:t>
            </a:r>
            <a:r>
              <a:rPr lang="en-GB" sz="1200" kern="1200" dirty="0">
                <a:solidFill>
                  <a:schemeClr val="tx1"/>
                </a:solidFill>
                <a:effectLst/>
                <a:latin typeface="+mn-lt"/>
                <a:ea typeface="Calibri" panose="020F0502020204030204" pitchFamily="34" charset="0"/>
                <a:cs typeface="Times New Roman" panose="02020603050405020304" pitchFamily="18" charset="0"/>
              </a:rPr>
              <a:t>ategory this deck explores the following areas:</a:t>
            </a:r>
            <a:endParaRPr lang="en-GB" sz="1200" kern="1200" dirty="0">
              <a:solidFill>
                <a:schemeClr val="tx1"/>
              </a:solidFill>
              <a:latin typeface="+mn-lt"/>
              <a:ea typeface="Calibri" panose="020F0502020204030204" pitchFamily="34" charset="0"/>
              <a:cs typeface="Times New Roman" panose="02020603050405020304" pitchFamily="18" charset="0"/>
            </a:endParaRPr>
          </a:p>
          <a:p>
            <a:pPr>
              <a:lnSpc>
                <a:spcPct val="107000"/>
              </a:lnSpc>
            </a:pPr>
            <a:r>
              <a:rPr lang="en-GB" sz="1200" kern="1200" dirty="0">
                <a:solidFill>
                  <a:schemeClr val="tx1"/>
                </a:solidFill>
                <a:latin typeface="+mn-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200" kern="1200" dirty="0">
                <a:solidFill>
                  <a:schemeClr val="tx1"/>
                </a:solidFill>
                <a:latin typeface="+mn-lt"/>
                <a:ea typeface="Calibri" panose="020F0502020204030204" pitchFamily="34" charset="0"/>
                <a:cs typeface="Times New Roman" panose="02020603050405020304" pitchFamily="18" charset="0"/>
              </a:rPr>
              <a:t>Spending behaviour and patterns </a:t>
            </a:r>
          </a:p>
          <a:p>
            <a:pPr>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200" kern="1200" dirty="0">
                <a:solidFill>
                  <a:schemeClr val="tx1"/>
                </a:solidFill>
                <a:latin typeface="+mn-lt"/>
                <a:ea typeface="Calibri" panose="020F0502020204030204" pitchFamily="34" charset="0"/>
                <a:cs typeface="Times New Roman" panose="02020603050405020304" pitchFamily="18" charset="0"/>
              </a:rPr>
              <a:t>TV is crucial to the plan </a:t>
            </a:r>
          </a:p>
          <a:p>
            <a:pPr>
              <a:lnSpc>
                <a:spcPct val="107000"/>
              </a:lnSpc>
            </a:pPr>
            <a:r>
              <a:rPr lang="en-GB" sz="1200" kern="1200" dirty="0">
                <a:solidFill>
                  <a:schemeClr val="tx1"/>
                </a:solidFill>
                <a:effectLst/>
                <a:latin typeface="+mn-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Ad time-lengths</a:t>
            </a:r>
          </a:p>
          <a:p>
            <a:pPr>
              <a:lnSpc>
                <a:spcPct val="107000"/>
              </a:lnSpc>
            </a:pPr>
            <a:r>
              <a:rPr lang="en-GB" sz="1200" kern="1200" dirty="0">
                <a:solidFill>
                  <a:schemeClr val="tx1"/>
                </a:solidFill>
                <a:latin typeface="+mn-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200" kern="1200" dirty="0">
                <a:solidFill>
                  <a:schemeClr val="tx1"/>
                </a:solidFill>
                <a:effectLst/>
                <a:latin typeface="+mn-lt"/>
                <a:ea typeface="Calibri" panose="020F0502020204030204" pitchFamily="34" charset="0"/>
                <a:cs typeface="Times New Roman" panose="02020603050405020304" pitchFamily="18" charset="0"/>
              </a:rPr>
              <a:t>McVitie’s, Hellmann’s, The Coconut Collab</a:t>
            </a:r>
          </a:p>
        </p:txBody>
      </p:sp>
      <p:sp>
        <p:nvSpPr>
          <p:cNvPr id="4" name="Slide Number Placeholder 3"/>
          <p:cNvSpPr>
            <a:spLocks noGrp="1"/>
          </p:cNvSpPr>
          <p:nvPr>
            <p:ph type="sldNum" sz="quarter" idx="5"/>
          </p:nvPr>
        </p:nvSpPr>
        <p:spPr/>
        <p:txBody>
          <a:bodyPr/>
          <a:lstStyle/>
          <a:p>
            <a:fld id="{069A8CB2-01E9-4657-9EC5-2D7E889C865C}" type="slidenum">
              <a:rPr lang="en-GB" smtClean="0"/>
              <a:t>2</a:t>
            </a:fld>
            <a:endParaRPr lang="en-GB"/>
          </a:p>
        </p:txBody>
      </p:sp>
    </p:spTree>
    <p:extLst>
      <p:ext uri="{BB962C8B-B14F-4D97-AF65-F5344CB8AC3E}">
        <p14:creationId xmlns:p14="http://schemas.microsoft.com/office/powerpoint/2010/main" val="386684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investment stable year-on-year following an almost £200m spend increase in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1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remains the largest spender on linear TV.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7405B-5B13-4883-8B1B-D3A55F57D2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FMCG share of linear TV impacts has increased to levels seen a decade ago.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A8CB2-01E9-4657-9EC5-2D7E889C86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21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2024, P&amp;G and Unilever took the lions share of linear TV impacts.</a:t>
            </a:r>
          </a:p>
        </p:txBody>
      </p:sp>
      <p:sp>
        <p:nvSpPr>
          <p:cNvPr id="4" name="Slide Number Placeholder 3"/>
          <p:cNvSpPr>
            <a:spLocks noGrp="1"/>
          </p:cNvSpPr>
          <p:nvPr>
            <p:ph type="sldNum" sz="quarter" idx="5"/>
          </p:nvPr>
        </p:nvSpPr>
        <p:spPr/>
        <p:txBody>
          <a:bodyPr/>
          <a:lstStyle/>
          <a:p>
            <a:fld id="{069A8CB2-01E9-4657-9EC5-2D7E889C865C}" type="slidenum">
              <a:rPr lang="en-GB" smtClean="0"/>
              <a:t>7</a:t>
            </a:fld>
            <a:endParaRPr lang="en-GB"/>
          </a:p>
        </p:txBody>
      </p:sp>
    </p:spTree>
    <p:extLst>
      <p:ext uri="{BB962C8B-B14F-4D97-AF65-F5344CB8AC3E}">
        <p14:creationId xmlns:p14="http://schemas.microsoft.com/office/powerpoint/2010/main" val="47654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0E22-3F19-79C9-D072-AC11A216D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B6DBE-18A3-DB7D-AF86-819D9652F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4E2C6-1601-7419-22BA-619EBA29B464}"/>
              </a:ext>
            </a:extLst>
          </p:cNvPr>
          <p:cNvSpPr>
            <a:spLocks noGrp="1"/>
          </p:cNvSpPr>
          <p:nvPr>
            <p:ph type="body" idx="1"/>
          </p:nvPr>
        </p:nvSpPr>
        <p:spPr/>
        <p:txBody>
          <a:bodyPr/>
          <a:lstStyle/>
          <a:p>
            <a:r>
              <a:rPr lang="en-GB" dirty="0"/>
              <a:t>In 2024, over each quarter P&amp;G was consistently the largest FMCG investor in linear TV</a:t>
            </a:r>
          </a:p>
        </p:txBody>
      </p:sp>
      <p:sp>
        <p:nvSpPr>
          <p:cNvPr id="4" name="Slide Number Placeholder 3">
            <a:extLst>
              <a:ext uri="{FF2B5EF4-FFF2-40B4-BE49-F238E27FC236}">
                <a16:creationId xmlns:a16="http://schemas.microsoft.com/office/drawing/2014/main" id="{33F5700E-33EC-1726-A1BC-28B96714B142}"/>
              </a:ext>
            </a:extLst>
          </p:cNvPr>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323787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FE2E5E-98CC-4336-B17A-A5A0F30234D8}" type="slidenum">
              <a:rPr lang="en-GB" smtClean="0"/>
              <a:t>10</a:t>
            </a:fld>
            <a:endParaRPr lang="en-GB"/>
          </a:p>
        </p:txBody>
      </p:sp>
    </p:spTree>
    <p:extLst>
      <p:ext uri="{BB962C8B-B14F-4D97-AF65-F5344CB8AC3E}">
        <p14:creationId xmlns:p14="http://schemas.microsoft.com/office/powerpoint/2010/main" val="95061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Channel investment strategy depends on not only a brand’s objective but also the category it is in, as well as budget, brand size and risk appetite. There is no better tool than the Media Mix Navigator (MMN) to provide a benchmark view that takes into account these crucial factors. The MMN recommends a higher share of Linear TV &amp; BVOD when compared against the actual databanks share.</a:t>
            </a:r>
          </a:p>
          <a:p>
            <a:endParaRPr lang="en-US" dirty="0"/>
          </a:p>
          <a:p>
            <a:r>
              <a:rPr lang="en-US" dirty="0"/>
              <a:t>The Media Mix Navigator is available here:</a:t>
            </a:r>
          </a:p>
          <a:p>
            <a:r>
              <a:rPr lang="en-US" dirty="0"/>
              <a:t>https://www.thinkbox.tv/training-and-tools/media-mix-navigator/media-mix-navigator </a:t>
            </a:r>
          </a:p>
          <a:p>
            <a:endParaRPr lang="en-US" dirty="0"/>
          </a:p>
        </p:txBody>
      </p:sp>
      <p:sp>
        <p:nvSpPr>
          <p:cNvPr id="4" name="Slide Number Placeholder 3"/>
          <p:cNvSpPr>
            <a:spLocks noGrp="1"/>
          </p:cNvSpPr>
          <p:nvPr>
            <p:ph type="sldNum" sz="quarter" idx="5"/>
          </p:nvPr>
        </p:nvSpPr>
        <p:spPr/>
        <p:txBody>
          <a:bodyPr/>
          <a:lstStyle/>
          <a:p>
            <a:fld id="{F7FE2E5E-98CC-4336-B17A-A5A0F30234D8}" type="slidenum">
              <a:rPr lang="en-GB" smtClean="0"/>
              <a:t>11</a:t>
            </a:fld>
            <a:endParaRPr lang="en-GB"/>
          </a:p>
        </p:txBody>
      </p:sp>
    </p:spTree>
    <p:extLst>
      <p:ext uri="{BB962C8B-B14F-4D97-AF65-F5344CB8AC3E}">
        <p14:creationId xmlns:p14="http://schemas.microsoft.com/office/powerpoint/2010/main" val="2263400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48533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13233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770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07396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550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83978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29/08/2025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01972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29/08/2025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0717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29/08/2025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0140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660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3975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8185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29/08/2025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7140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29/08/2025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6580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202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4332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12416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05886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29632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794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1197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29/08/2025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73296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34068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29/08/2025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8474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3384076144"/>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29/08/2025</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1297554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22168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8027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5561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8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00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1129603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909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911351"/>
            <a:ext cx="5562600" cy="3354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75260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3218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0621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04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3545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66886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94504"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Picture Placeholder 16"/>
          <p:cNvSpPr>
            <a:spLocks noGrp="1"/>
          </p:cNvSpPr>
          <p:nvPr>
            <p:ph type="pic" sz="quarter" idx="19"/>
          </p:nvPr>
        </p:nvSpPr>
        <p:spPr>
          <a:xfrm>
            <a:off x="479425" y="1752600"/>
            <a:ext cx="3611563" cy="1782934"/>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4285684" y="1752600"/>
            <a:ext cx="3611563" cy="1782934"/>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8101012" y="1752600"/>
            <a:ext cx="3611563" cy="1782934"/>
          </a:xfrm>
          <a:solidFill>
            <a:schemeClr val="bg1">
              <a:lumMod val="85000"/>
            </a:schemeClr>
          </a:solidFill>
        </p:spPr>
        <p:txBody>
          <a:bodyPr/>
          <a:lstStyle/>
          <a:p>
            <a:endParaRPr lang="en-GB" dirty="0"/>
          </a:p>
        </p:txBody>
      </p:sp>
      <p:cxnSp>
        <p:nvCxnSpPr>
          <p:cNvPr id="22" name="Straight Connector 21"/>
          <p:cNvCxnSpPr/>
          <p:nvPr userDrawn="1"/>
        </p:nvCxnSpPr>
        <p:spPr>
          <a:xfrm>
            <a:off x="8101012" y="3685540"/>
            <a:ext cx="36201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23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8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752600"/>
            <a:ext cx="2680405" cy="351313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752600"/>
            <a:ext cx="2680405" cy="351313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752600"/>
            <a:ext cx="2680405" cy="351313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752600"/>
            <a:ext cx="2680405" cy="351313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9919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752600"/>
            <a:ext cx="6342907" cy="351313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766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5442018"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75260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3013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911237"/>
            <a:ext cx="4368867" cy="34147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75260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5226050" y="1752600"/>
            <a:ext cx="3159193"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553381" y="1752600"/>
            <a:ext cx="3159193" cy="1672994"/>
          </a:xfrm>
          <a:prstGeom prst="rect">
            <a:avLst/>
          </a:prstGeom>
          <a:solidFill>
            <a:schemeClr val="bg1">
              <a:lumMod val="85000"/>
            </a:schemeClr>
          </a:solidFill>
        </p:spPr>
        <p:txBody>
          <a:bodyPr/>
          <a:lstStyle/>
          <a:p>
            <a:endParaRPr lang="en-GB" dirty="0"/>
          </a:p>
        </p:txBody>
      </p:sp>
      <p:sp>
        <p:nvSpPr>
          <p:cNvPr id="13" name="Picture Placeholder 8"/>
          <p:cNvSpPr>
            <a:spLocks noGrp="1"/>
          </p:cNvSpPr>
          <p:nvPr>
            <p:ph type="pic" sz="quarter" idx="16"/>
          </p:nvPr>
        </p:nvSpPr>
        <p:spPr>
          <a:xfrm>
            <a:off x="8553381" y="3592744"/>
            <a:ext cx="3159193"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5226050" y="3592744"/>
            <a:ext cx="3159193"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66721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752600"/>
            <a:ext cx="3645289" cy="1672994"/>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752600"/>
            <a:ext cx="3645289" cy="1672994"/>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752600"/>
            <a:ext cx="3645289" cy="1672994"/>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592744"/>
            <a:ext cx="3645289" cy="1672994"/>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592744"/>
            <a:ext cx="3645289" cy="1672994"/>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592744"/>
            <a:ext cx="3645289" cy="1672994"/>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51356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50653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945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198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814300"/>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29/08/2025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0071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0393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41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45373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x Vide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29/08/2025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5944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7804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3428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2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185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20031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29/08/2025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8802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29/08/2025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8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9586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564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29/08/2025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66252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207293"/>
            <a:ext cx="11150600" cy="5006016"/>
          </a:xfrm>
        </p:spPr>
        <p:txBody>
          <a:bodyPr/>
          <a:lstStyle>
            <a:lvl1pPr>
              <a:defRPr sz="1867"/>
            </a:lvl1pPr>
            <a:lvl2pPr>
              <a:defRPr sz="1600"/>
            </a:lvl2pPr>
            <a:lvl3pPr>
              <a:defRPr sz="1467"/>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59585B9F-EF5C-4314-BCBC-A6F82ED753B2}" type="datetimeFigureOut">
              <a:rPr lang="en-GB" smtClean="0">
                <a:solidFill>
                  <a:srgbClr val="515254">
                    <a:tint val="75000"/>
                  </a:srgbClr>
                </a:solidFill>
              </a:rPr>
              <a:pPr/>
              <a:t>29/08/2025</a:t>
            </a:fld>
            <a:endParaRPr lang="en-GB">
              <a:solidFill>
                <a:srgbClr val="515254">
                  <a:tint val="75000"/>
                </a:srgbClr>
              </a:solidFill>
            </a:endParaRPr>
          </a:p>
        </p:txBody>
      </p:sp>
      <p:sp>
        <p:nvSpPr>
          <p:cNvPr id="5" name="Footer Placeholder 4"/>
          <p:cNvSpPr>
            <a:spLocks noGrp="1"/>
          </p:cNvSpPr>
          <p:nvPr>
            <p:ph type="ftr" sz="quarter" idx="11"/>
          </p:nvPr>
        </p:nvSpPr>
        <p:spPr/>
        <p:txBody>
          <a:bodyPr/>
          <a:lstStyle/>
          <a:p>
            <a:endParaRPr lang="en-GB">
              <a:solidFill>
                <a:srgbClr val="515254">
                  <a:tint val="75000"/>
                </a:srgbClr>
              </a:solidFill>
            </a:endParaRPr>
          </a:p>
        </p:txBody>
      </p:sp>
      <p:sp>
        <p:nvSpPr>
          <p:cNvPr id="6" name="Slide Number Placeholder 5"/>
          <p:cNvSpPr>
            <a:spLocks noGrp="1"/>
          </p:cNvSpPr>
          <p:nvPr>
            <p:ph type="sldNum" sz="quarter" idx="12"/>
          </p:nvPr>
        </p:nvSpPr>
        <p:spPr/>
        <p:txBody>
          <a:bodyPr/>
          <a:lstStyle/>
          <a:p>
            <a:fld id="{FA73F885-FE6B-4251-84D2-F6CEF084999B}" type="slidenum">
              <a:rPr lang="en-GB" smtClean="0">
                <a:solidFill>
                  <a:srgbClr val="515254">
                    <a:tint val="75000"/>
                  </a:srgbClr>
                </a:solidFill>
              </a:rPr>
              <a:pPr/>
              <a:t>‹#›</a:t>
            </a:fld>
            <a:endParaRPr lang="en-GB">
              <a:solidFill>
                <a:srgbClr val="515254">
                  <a:tint val="75000"/>
                </a:srgbClr>
              </a:solidFill>
            </a:endParaRPr>
          </a:p>
        </p:txBody>
      </p:sp>
    </p:spTree>
    <p:extLst>
      <p:ext uri="{BB962C8B-B14F-4D97-AF65-F5344CB8AC3E}">
        <p14:creationId xmlns:p14="http://schemas.microsoft.com/office/powerpoint/2010/main" val="15127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282D69-1CD7-4AC1-A4EC-A960DFABD313}" type="datetimeFigureOut">
              <a:rPr lang="en-GB" smtClean="0"/>
              <a:pPr/>
              <a:t>29/08/2025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ECB2DA-819C-4D24-9E44-1616C5C302CC}" type="slidenum">
              <a:rPr lang="en-GB" smtClean="0"/>
              <a:pPr/>
              <a:t>‹#›</a:t>
            </a:fld>
            <a:endParaRPr lang="en-GB"/>
          </a:p>
        </p:txBody>
      </p:sp>
    </p:spTree>
    <p:extLst>
      <p:ext uri="{BB962C8B-B14F-4D97-AF65-F5344CB8AC3E}">
        <p14:creationId xmlns:p14="http://schemas.microsoft.com/office/powerpoint/2010/main" val="597498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FC6B2F-8097-43AB-AAD7-EE86BB3BFD94}" type="datetimeFigureOut">
              <a:rPr lang="en-GB"/>
              <a:pPr>
                <a:defRPr/>
              </a:pPr>
              <a:t>29/08/2025</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C7CDC3F9-4A8E-4CE9-8516-D930A4635220}" type="slidenum">
              <a:rPr lang="en-GB"/>
              <a:pPr>
                <a:defRPr/>
              </a:pPr>
              <a:t>‹#›</a:t>
            </a:fld>
            <a:endParaRPr lang="en-GB" dirty="0"/>
          </a:p>
        </p:txBody>
      </p:sp>
    </p:spTree>
    <p:extLst>
      <p:ext uri="{BB962C8B-B14F-4D97-AF65-F5344CB8AC3E}">
        <p14:creationId xmlns:p14="http://schemas.microsoft.com/office/powerpoint/2010/main" val="199674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310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21287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29/08/2025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86737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image" Target="../media/image1.jpe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tags" Target="../tags/tag31.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29/08/2025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5"/>
    </p:custDataLst>
    <p:extLst>
      <p:ext uri="{BB962C8B-B14F-4D97-AF65-F5344CB8AC3E}">
        <p14:creationId xmlns:p14="http://schemas.microsoft.com/office/powerpoint/2010/main" val="2701148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800" b="0">
                <a:solidFill>
                  <a:schemeClr val="bg1"/>
                </a:solidFill>
              </a:defRPr>
            </a:lvl1pPr>
          </a:lstStyle>
          <a:p>
            <a:fld id="{2E6EF22D-7DBE-4099-99F0-B83DD9779912}" type="datetimeFigureOut">
              <a:rPr lang="en-GB" smtClean="0"/>
              <a:pPr/>
              <a:t>29/08/2025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8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8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911237"/>
            <a:ext cx="11334817" cy="3354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19367133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chart" Target="../charts/chart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person sitting on a couch in a living room&#10;&#10;AI-generated content may be incorrect.">
            <a:extLst>
              <a:ext uri="{FF2B5EF4-FFF2-40B4-BE49-F238E27FC236}">
                <a16:creationId xmlns:a16="http://schemas.microsoft.com/office/drawing/2014/main" id="{72AC7E7B-3FDD-BC41-38C5-CD1CF0DE288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2" name="Rectangle 11">
            <a:extLst>
              <a:ext uri="{FF2B5EF4-FFF2-40B4-BE49-F238E27FC236}">
                <a16:creationId xmlns:a16="http://schemas.microsoft.com/office/drawing/2014/main" id="{EAFA8A10-DA29-9664-4662-75D7B0246FF0}"/>
              </a:ext>
            </a:extLst>
          </p:cNvPr>
          <p:cNvSpPr/>
          <p:nvPr/>
        </p:nvSpPr>
        <p:spPr>
          <a:xfrm flipH="1">
            <a:off x="-9" y="0"/>
            <a:ext cx="10253481"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A1F5B229-B75C-D3EF-8F33-9ADB6A69489C}"/>
              </a:ext>
            </a:extLst>
          </p:cNvPr>
          <p:cNvSpPr>
            <a:spLocks noGrp="1"/>
          </p:cNvSpPr>
          <p:nvPr>
            <p:ph type="ctrTitle"/>
          </p:nvPr>
        </p:nvSpPr>
        <p:spPr/>
        <p:txBody>
          <a:bodyPr/>
          <a:lstStyle/>
          <a:p>
            <a:r>
              <a:rPr lang="en-GB" dirty="0"/>
              <a:t>FMCG Deep Dive</a:t>
            </a:r>
          </a:p>
        </p:txBody>
      </p:sp>
      <p:pic>
        <p:nvPicPr>
          <p:cNvPr id="13" name="Picture 12">
            <a:extLst>
              <a:ext uri="{FF2B5EF4-FFF2-40B4-BE49-F238E27FC236}">
                <a16:creationId xmlns:a16="http://schemas.microsoft.com/office/drawing/2014/main" id="{D3C4E705-CA79-373F-3B7D-B0CC960813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 name="Text Placeholder 5">
            <a:extLst>
              <a:ext uri="{FF2B5EF4-FFF2-40B4-BE49-F238E27FC236}">
                <a16:creationId xmlns:a16="http://schemas.microsoft.com/office/drawing/2014/main" id="{024529DF-BA8E-167D-4D60-4F474FE699B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 Placeholder 5">
            <a:extLst>
              <a:ext uri="{FF2B5EF4-FFF2-40B4-BE49-F238E27FC236}">
                <a16:creationId xmlns:a16="http://schemas.microsoft.com/office/drawing/2014/main" id="{F1DE2A22-5532-C927-85A5-204A31B325C5}"/>
              </a:ext>
            </a:extLst>
          </p:cNvPr>
          <p:cNvSpPr txBox="1">
            <a:spLocks/>
          </p:cNvSpPr>
          <p:nvPr/>
        </p:nvSpPr>
        <p:spPr>
          <a:xfrm rot="16200000">
            <a:off x="10052272" y="378518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Ribena – There’s No Taste Like Home</a:t>
            </a:r>
          </a:p>
        </p:txBody>
      </p:sp>
    </p:spTree>
    <p:extLst>
      <p:ext uri="{BB962C8B-B14F-4D97-AF65-F5344CB8AC3E}">
        <p14:creationId xmlns:p14="http://schemas.microsoft.com/office/powerpoint/2010/main" val="163858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78DD63-EFA3-B14E-E0AB-36CD4B23F6BE}"/>
              </a:ext>
            </a:extLst>
          </p:cNvPr>
          <p:cNvSpPr>
            <a:spLocks noGrp="1"/>
          </p:cNvSpPr>
          <p:nvPr>
            <p:ph type="title"/>
          </p:nvPr>
        </p:nvSpPr>
        <p:spPr/>
        <p:txBody>
          <a:bodyPr/>
          <a:lstStyle/>
          <a:p>
            <a:r>
              <a:rPr lang="en-US" dirty="0"/>
              <a:t>Profit Ability 2 and Media Mix Navigator</a:t>
            </a:r>
            <a:endParaRPr lang="en-GB" dirty="0"/>
          </a:p>
        </p:txBody>
      </p:sp>
      <p:sp>
        <p:nvSpPr>
          <p:cNvPr id="13" name="Content Placeholder 12">
            <a:extLst>
              <a:ext uri="{FF2B5EF4-FFF2-40B4-BE49-F238E27FC236}">
                <a16:creationId xmlns:a16="http://schemas.microsoft.com/office/drawing/2014/main" id="{093F4E7C-92CB-9283-308C-946CD624A3D9}"/>
              </a:ext>
            </a:extLst>
          </p:cNvPr>
          <p:cNvSpPr>
            <a:spLocks noGrp="1"/>
          </p:cNvSpPr>
          <p:nvPr>
            <p:ph type="body" sz="quarter" idx="13"/>
          </p:nvPr>
        </p:nvSpPr>
        <p:spPr/>
        <p:txBody>
          <a:bodyPr>
            <a:normAutofit lnSpcReduction="10000"/>
          </a:bodyPr>
          <a:lstStyle/>
          <a:p>
            <a:r>
              <a:rPr lang="en-US" sz="1700" dirty="0"/>
              <a:t>Profit Ability 2 was conducted by </a:t>
            </a:r>
            <a:r>
              <a:rPr lang="en-US" sz="1700" dirty="0" err="1"/>
              <a:t>Ebiquity</a:t>
            </a:r>
            <a:r>
              <a:rPr lang="en-US" sz="1700" dirty="0"/>
              <a:t>, </a:t>
            </a:r>
            <a:r>
              <a:rPr lang="en-US" sz="1700" dirty="0" err="1"/>
              <a:t>EssenceMediacom</a:t>
            </a:r>
            <a:r>
              <a:rPr lang="en-US" sz="1700" dirty="0"/>
              <a:t>, Gain Theory, Mindshare, and Wavemaker UK. </a:t>
            </a:r>
          </a:p>
          <a:p>
            <a:r>
              <a:rPr lang="en-US" sz="1700" dirty="0"/>
              <a:t>It’s a meta-analysis of econometric studies from 141 brands covering £1.8 billion of media spend across 10 media channels and 14 business sectors.</a:t>
            </a:r>
          </a:p>
          <a:p>
            <a:r>
              <a:rPr lang="en-US" sz="1700" dirty="0"/>
              <a:t>The Media Mix Navigator (MMN) tool, powered by the data from Profit Ability 2, allows you to explore different scenarios to define the optimum media mix for your business, whether your objective is to drive increased profit or revenue. </a:t>
            </a:r>
          </a:p>
        </p:txBody>
      </p:sp>
      <p:sp>
        <p:nvSpPr>
          <p:cNvPr id="17" name="Text Placeholder 16">
            <a:extLst>
              <a:ext uri="{FF2B5EF4-FFF2-40B4-BE49-F238E27FC236}">
                <a16:creationId xmlns:a16="http://schemas.microsoft.com/office/drawing/2014/main" id="{53F97B12-D06D-0AA8-EE8A-21C59F9EC82F}"/>
              </a:ext>
            </a:extLst>
          </p:cNvPr>
          <p:cNvSpPr>
            <a:spLocks noGrp="1"/>
          </p:cNvSpPr>
          <p:nvPr>
            <p:ph type="body" sz="quarter" idx="15"/>
          </p:nvPr>
        </p:nvSpPr>
        <p:spPr/>
        <p:txBody>
          <a:bodyPr/>
          <a:lstStyle/>
          <a:p>
            <a:endParaRPr lang="en-GB"/>
          </a:p>
        </p:txBody>
      </p:sp>
      <p:pic>
        <p:nvPicPr>
          <p:cNvPr id="24" name="Picture 23" descr="A screenshot of a computer screen&#10;&#10;Description automatically generated">
            <a:extLst>
              <a:ext uri="{FF2B5EF4-FFF2-40B4-BE49-F238E27FC236}">
                <a16:creationId xmlns:a16="http://schemas.microsoft.com/office/drawing/2014/main" id="{C1FDEBFA-46AD-C5E2-7592-8A96AD25E22B}"/>
              </a:ext>
            </a:extLst>
          </p:cNvPr>
          <p:cNvPicPr>
            <a:picLocks noChangeAspect="1"/>
          </p:cNvPicPr>
          <p:nvPr/>
        </p:nvPicPr>
        <p:blipFill>
          <a:blip r:embed="rId3"/>
          <a:stretch>
            <a:fillRect/>
          </a:stretch>
        </p:blipFill>
        <p:spPr>
          <a:xfrm>
            <a:off x="5028520" y="1402776"/>
            <a:ext cx="6785722" cy="4028680"/>
          </a:xfrm>
          <a:prstGeom prst="rect">
            <a:avLst/>
          </a:prstGeom>
        </p:spPr>
      </p:pic>
      <p:pic>
        <p:nvPicPr>
          <p:cNvPr id="25" name="Picture 24">
            <a:extLst>
              <a:ext uri="{FF2B5EF4-FFF2-40B4-BE49-F238E27FC236}">
                <a16:creationId xmlns:a16="http://schemas.microsoft.com/office/drawing/2014/main" id="{9C0E3D23-BA27-F980-600B-38B7B175225F}"/>
              </a:ext>
            </a:extLst>
          </p:cNvPr>
          <p:cNvPicPr>
            <a:picLocks noChangeAspect="1"/>
          </p:cNvPicPr>
          <p:nvPr/>
        </p:nvPicPr>
        <p:blipFill>
          <a:blip r:embed="rId4"/>
          <a:stretch>
            <a:fillRect/>
          </a:stretch>
        </p:blipFill>
        <p:spPr>
          <a:xfrm>
            <a:off x="5796884" y="1642889"/>
            <a:ext cx="5276149" cy="3500623"/>
          </a:xfrm>
          <a:prstGeom prst="rect">
            <a:avLst/>
          </a:prstGeom>
        </p:spPr>
      </p:pic>
    </p:spTree>
    <p:extLst>
      <p:ext uri="{BB962C8B-B14F-4D97-AF65-F5344CB8AC3E}">
        <p14:creationId xmlns:p14="http://schemas.microsoft.com/office/powerpoint/2010/main" val="9880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D3C3F-029C-FDAD-934C-A8460BD59E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986A99-874D-6F24-12F3-DDC45B341A51}"/>
              </a:ext>
            </a:extLst>
          </p:cNvPr>
          <p:cNvSpPr>
            <a:spLocks noGrp="1"/>
          </p:cNvSpPr>
          <p:nvPr>
            <p:ph type="title"/>
          </p:nvPr>
        </p:nvSpPr>
        <p:spPr/>
        <p:txBody>
          <a:bodyPr>
            <a:noAutofit/>
          </a:bodyPr>
          <a:lstStyle/>
          <a:p>
            <a:r>
              <a:rPr lang="en-US" sz="2400" dirty="0"/>
              <a:t>Optimised MMN scenario for FMCG recommends higher share of TV vs. actual databank share</a:t>
            </a:r>
            <a:endParaRPr lang="en-GB" sz="2400" dirty="0"/>
          </a:p>
        </p:txBody>
      </p:sp>
      <p:sp>
        <p:nvSpPr>
          <p:cNvPr id="6" name="Text Placeholder 5">
            <a:extLst>
              <a:ext uri="{FF2B5EF4-FFF2-40B4-BE49-F238E27FC236}">
                <a16:creationId xmlns:a16="http://schemas.microsoft.com/office/drawing/2014/main" id="{444CC539-054D-E61C-F8C7-DA346271F8DD}"/>
              </a:ext>
            </a:extLst>
          </p:cNvPr>
          <p:cNvSpPr>
            <a:spLocks noGrp="1"/>
          </p:cNvSpPr>
          <p:nvPr>
            <p:ph type="body" sz="quarter" idx="15"/>
          </p:nvPr>
        </p:nvSpPr>
        <p:spPr/>
        <p:txBody>
          <a:bodyPr/>
          <a:lstStyle/>
          <a:p>
            <a:r>
              <a:rPr lang="en-US" dirty="0"/>
              <a:t>Source: Media Mix Navigator, Optimised based on £250m brand size, mass market, high risk and media budget of £5m. </a:t>
            </a:r>
          </a:p>
          <a:p>
            <a:endParaRPr lang="en-GB" dirty="0"/>
          </a:p>
        </p:txBody>
      </p:sp>
      <p:graphicFrame>
        <p:nvGraphicFramePr>
          <p:cNvPr id="7" name="Content Placeholder 6">
            <a:extLst>
              <a:ext uri="{FF2B5EF4-FFF2-40B4-BE49-F238E27FC236}">
                <a16:creationId xmlns:a16="http://schemas.microsoft.com/office/drawing/2014/main" id="{1E9B94B2-AB24-4916-F9B4-87D14B90C1D9}"/>
              </a:ext>
            </a:extLst>
          </p:cNvPr>
          <p:cNvGraphicFramePr>
            <a:graphicFrameLocks/>
          </p:cNvGraphicFramePr>
          <p:nvPr>
            <p:extLst>
              <p:ext uri="{D42A27DB-BD31-4B8C-83A1-F6EECF244321}">
                <p14:modId xmlns:p14="http://schemas.microsoft.com/office/powerpoint/2010/main" val="3586477289"/>
              </p:ext>
            </p:extLst>
          </p:nvPr>
        </p:nvGraphicFramePr>
        <p:xfrm>
          <a:off x="696000" y="1373464"/>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2559F62-F881-4E0C-56FA-B7A3AEADE7EC}"/>
              </a:ext>
            </a:extLst>
          </p:cNvPr>
          <p:cNvSpPr txBox="1"/>
          <p:nvPr/>
        </p:nvSpPr>
        <p:spPr>
          <a:xfrm>
            <a:off x="3497781" y="1295111"/>
            <a:ext cx="609467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Actual vs. Media Mix Navigator Optimised channel mix</a:t>
            </a:r>
          </a:p>
        </p:txBody>
      </p:sp>
    </p:spTree>
    <p:extLst>
      <p:ext uri="{BB962C8B-B14F-4D97-AF65-F5344CB8AC3E}">
        <p14:creationId xmlns:p14="http://schemas.microsoft.com/office/powerpoint/2010/main" val="270847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normAutofit/>
          </a:bodyPr>
          <a:lstStyle/>
          <a:p>
            <a:r>
              <a:rPr lang="en-US" dirty="0"/>
              <a:t>Short-term ROIs low; Full ROIs show profitable payback with Linear TV the key volume driver</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dirty="0"/>
              <a:t>Source: Profit Ability 2, April 2024 – Short term benchmarks: Ebiquity, EssenceMediacom, Gain Theory, Mindshare, Wavemaker UK. </a:t>
            </a:r>
            <a:endParaRPr lang="en-GB" dirty="0"/>
          </a:p>
          <a:p>
            <a:pPr>
              <a:spcBef>
                <a:spcPts val="0"/>
              </a:spcBef>
            </a:pPr>
            <a:r>
              <a:rPr lang="en-US" dirty="0"/>
              <a:t>Long Term Multipliers: EssenceMediacom, Gain Theory, Mindshare, Wavemaker UK</a:t>
            </a:r>
          </a:p>
          <a:p>
            <a:pPr>
              <a:spcBef>
                <a:spcPts val="0"/>
              </a:spcBef>
            </a:pPr>
            <a:endParaRPr lang="en-US" dirty="0"/>
          </a:p>
        </p:txBody>
      </p:sp>
      <p:grpSp>
        <p:nvGrpSpPr>
          <p:cNvPr id="7" name="Group 6">
            <a:extLst>
              <a:ext uri="{FF2B5EF4-FFF2-40B4-BE49-F238E27FC236}">
                <a16:creationId xmlns:a16="http://schemas.microsoft.com/office/drawing/2014/main" id="{2F119252-8667-27D0-7258-1E93CA1C6B1A}"/>
              </a:ext>
            </a:extLst>
          </p:cNvPr>
          <p:cNvGrpSpPr/>
          <p:nvPr/>
        </p:nvGrpSpPr>
        <p:grpSpPr>
          <a:xfrm>
            <a:off x="289981" y="1449078"/>
            <a:ext cx="5760001" cy="3955300"/>
            <a:chOff x="181829" y="1449078"/>
            <a:chExt cx="5760001" cy="3955300"/>
          </a:xfrm>
        </p:grpSpPr>
        <p:sp>
          <p:nvSpPr>
            <p:cNvPr id="3" name="Rectangle 2">
              <a:extLst>
                <a:ext uri="{FF2B5EF4-FFF2-40B4-BE49-F238E27FC236}">
                  <a16:creationId xmlns:a16="http://schemas.microsoft.com/office/drawing/2014/main" id="{9C95E5F6-BFE0-7583-661C-2968EB4D2F81}"/>
                </a:ext>
              </a:extLst>
            </p:cNvPr>
            <p:cNvSpPr/>
            <p:nvPr/>
          </p:nvSpPr>
          <p:spPr>
            <a:xfrm>
              <a:off x="181829" y="1449078"/>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30D2D0E-6D1D-E81B-E764-DD72EAEC9D61}"/>
                </a:ext>
              </a:extLst>
            </p:cNvPr>
            <p:cNvSpPr txBox="1"/>
            <p:nvPr/>
          </p:nvSpPr>
          <p:spPr>
            <a:xfrm>
              <a:off x="737730"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Short-term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FMCG Short-Term ROI: £0.48</a:t>
              </a:r>
            </a:p>
          </p:txBody>
        </p:sp>
        <p:graphicFrame>
          <p:nvGraphicFramePr>
            <p:cNvPr id="9" name="Chart 8">
              <a:extLst>
                <a:ext uri="{FF2B5EF4-FFF2-40B4-BE49-F238E27FC236}">
                  <a16:creationId xmlns:a16="http://schemas.microsoft.com/office/drawing/2014/main" id="{C036C83B-099D-17EC-D371-74F8872FCC2B}"/>
                </a:ext>
              </a:extLst>
            </p:cNvPr>
            <p:cNvGraphicFramePr/>
            <p:nvPr/>
          </p:nvGraphicFramePr>
          <p:xfrm>
            <a:off x="181830" y="1804378"/>
            <a:ext cx="5760000" cy="36000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2" name="Group 11">
            <a:extLst>
              <a:ext uri="{FF2B5EF4-FFF2-40B4-BE49-F238E27FC236}">
                <a16:creationId xmlns:a16="http://schemas.microsoft.com/office/drawing/2014/main" id="{9F3A0536-5FA8-B41E-D3DF-285DE781FE6C}"/>
              </a:ext>
            </a:extLst>
          </p:cNvPr>
          <p:cNvGrpSpPr/>
          <p:nvPr/>
        </p:nvGrpSpPr>
        <p:grpSpPr>
          <a:xfrm>
            <a:off x="6142018" y="1444976"/>
            <a:ext cx="5760001" cy="3959402"/>
            <a:chOff x="6250170" y="1444976"/>
            <a:chExt cx="5760001" cy="3959402"/>
          </a:xfrm>
        </p:grpSpPr>
        <p:sp>
          <p:nvSpPr>
            <p:cNvPr id="4" name="Rectangle 3">
              <a:extLst>
                <a:ext uri="{FF2B5EF4-FFF2-40B4-BE49-F238E27FC236}">
                  <a16:creationId xmlns:a16="http://schemas.microsoft.com/office/drawing/2014/main" id="{6C0D0E49-0B83-AB84-CB6E-D73E93DF710D}"/>
                </a:ext>
              </a:extLst>
            </p:cNvPr>
            <p:cNvSpPr/>
            <p:nvPr/>
          </p:nvSpPr>
          <p:spPr>
            <a:xfrm>
              <a:off x="6250170" y="1444976"/>
              <a:ext cx="5760000" cy="3887943"/>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Chart 1">
              <a:extLst>
                <a:ext uri="{FF2B5EF4-FFF2-40B4-BE49-F238E27FC236}">
                  <a16:creationId xmlns:a16="http://schemas.microsoft.com/office/drawing/2014/main" id="{EA344909-BAB9-CEA2-7EAE-BC30BDC5114C}"/>
                </a:ext>
              </a:extLst>
            </p:cNvPr>
            <p:cNvGraphicFramePr/>
            <p:nvPr/>
          </p:nvGraphicFramePr>
          <p:xfrm>
            <a:off x="6250171" y="1804378"/>
            <a:ext cx="576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6840C05C-C219-224B-DFD7-294070CE1E21}"/>
                </a:ext>
              </a:extLst>
            </p:cNvPr>
            <p:cNvSpPr txBox="1"/>
            <p:nvPr/>
          </p:nvSpPr>
          <p:spPr>
            <a:xfrm>
              <a:off x="6806072" y="1449079"/>
              <a:ext cx="4648200" cy="50783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900" b="1" i="0" u="none" strike="noStrike" kern="1200" spc="0" baseline="0" dirty="0">
                  <a:solidFill>
                    <a:schemeClr val="bg2"/>
                  </a:solidFill>
                </a:rPr>
                <a:t>Full effects</a:t>
              </a:r>
            </a:p>
            <a:p>
              <a:pPr algn="ctr" rtl="0">
                <a:defRPr sz="1200" b="0" i="0" u="none" strike="noStrike" kern="1200" spc="0" baseline="0">
                  <a:solidFill>
                    <a:srgbClr val="F8F2F1"/>
                  </a:solidFill>
                  <a:latin typeface="+mn-lt"/>
                  <a:ea typeface="+mn-ea"/>
                  <a:cs typeface="+mn-cs"/>
                </a:defRPr>
              </a:pPr>
              <a:r>
                <a:rPr lang="en-GB" sz="900" b="0" i="0" u="none" strike="noStrike" kern="1200" spc="0" baseline="0" dirty="0">
                  <a:solidFill>
                    <a:schemeClr val="bg2"/>
                  </a:solidFill>
                </a:rPr>
                <a:t>Bubble size represents % of full profit volume</a:t>
              </a:r>
            </a:p>
            <a:p>
              <a:pPr algn="ctr" rtl="0">
                <a:defRPr sz="1200" b="0" i="0" u="none" strike="noStrike" kern="1200" spc="0" baseline="0">
                  <a:solidFill>
                    <a:srgbClr val="F8F2F1"/>
                  </a:solidFill>
                  <a:latin typeface="+mn-lt"/>
                  <a:ea typeface="+mn-ea"/>
                  <a:cs typeface="+mn-cs"/>
                </a:defRPr>
              </a:pPr>
              <a:r>
                <a:rPr lang="en-GB" sz="900" b="1" i="0" u="none" strike="noStrike" kern="1200" spc="0" baseline="0" dirty="0">
                  <a:solidFill>
                    <a:schemeClr val="bg2"/>
                  </a:solidFill>
                </a:rPr>
                <a:t>FMCG Full Profit ROI: £</a:t>
              </a:r>
              <a:r>
                <a:rPr lang="en-GB" sz="900" b="1" dirty="0">
                  <a:solidFill>
                    <a:schemeClr val="bg2"/>
                  </a:solidFill>
                </a:rPr>
                <a:t>1.48</a:t>
              </a:r>
              <a:endParaRPr lang="en-GB" sz="900" b="1" i="0" u="none" strike="noStrike" kern="1200" spc="0" baseline="0" dirty="0">
                <a:solidFill>
                  <a:schemeClr val="bg2"/>
                </a:solidFill>
              </a:endParaRPr>
            </a:p>
          </p:txBody>
        </p:sp>
      </p:grpSp>
    </p:spTree>
    <p:extLst>
      <p:ext uri="{BB962C8B-B14F-4D97-AF65-F5344CB8AC3E}">
        <p14:creationId xmlns:p14="http://schemas.microsoft.com/office/powerpoint/2010/main" val="16639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itting at a table using a computer&#10;&#10;AI-generated content may be incorrect.">
            <a:extLst>
              <a:ext uri="{FF2B5EF4-FFF2-40B4-BE49-F238E27FC236}">
                <a16:creationId xmlns:a16="http://schemas.microsoft.com/office/drawing/2014/main" id="{5B7BB1B8-FC9A-6779-F682-E4835A30EF7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9" name="Rectangle 8">
            <a:extLst>
              <a:ext uri="{FF2B5EF4-FFF2-40B4-BE49-F238E27FC236}">
                <a16:creationId xmlns:a16="http://schemas.microsoft.com/office/drawing/2014/main" id="{C7BBE8E5-9953-CC83-93DE-17009FEFAC15}"/>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1FCB31AD-6FFF-6684-2246-ECCA203F82FB}"/>
              </a:ext>
            </a:extLst>
          </p:cNvPr>
          <p:cNvSpPr>
            <a:spLocks noGrp="1"/>
          </p:cNvSpPr>
          <p:nvPr>
            <p:ph type="ctrTitle"/>
          </p:nvPr>
        </p:nvSpPr>
        <p:spPr/>
        <p:txBody>
          <a:bodyPr/>
          <a:lstStyle/>
          <a:p>
            <a:r>
              <a:rPr lang="en-GB" dirty="0"/>
              <a:t>Media planning</a:t>
            </a:r>
          </a:p>
        </p:txBody>
      </p:sp>
      <p:sp>
        <p:nvSpPr>
          <p:cNvPr id="7" name="Text Placeholder 5">
            <a:extLst>
              <a:ext uri="{FF2B5EF4-FFF2-40B4-BE49-F238E27FC236}">
                <a16:creationId xmlns:a16="http://schemas.microsoft.com/office/drawing/2014/main" id="{349B391A-BF33-7A32-C6A4-4FC8F65DABF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Smug Dairy - Jane</a:t>
            </a:r>
          </a:p>
        </p:txBody>
      </p:sp>
    </p:spTree>
    <p:extLst>
      <p:ext uri="{BB962C8B-B14F-4D97-AF65-F5344CB8AC3E}">
        <p14:creationId xmlns:p14="http://schemas.microsoft.com/office/powerpoint/2010/main" val="3650073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C7D1147-F608-EC14-DDD9-C71FABEC6140}"/>
              </a:ext>
            </a:extLst>
          </p:cNvPr>
          <p:cNvGraphicFramePr>
            <a:graphicFrameLocks noGrp="1"/>
          </p:cNvGraphicFramePr>
          <p:nvPr>
            <p:extLst>
              <p:ext uri="{D42A27DB-BD31-4B8C-83A1-F6EECF244321}">
                <p14:modId xmlns:p14="http://schemas.microsoft.com/office/powerpoint/2010/main" val="1799022176"/>
              </p:ext>
            </p:extLst>
          </p:nvPr>
        </p:nvGraphicFramePr>
        <p:xfrm>
          <a:off x="695995" y="1678199"/>
          <a:ext cx="10799988" cy="571500"/>
        </p:xfrm>
        <a:graphic>
          <a:graphicData uri="http://schemas.openxmlformats.org/drawingml/2006/table">
            <a:tbl>
              <a:tblPr/>
              <a:tblGrid>
                <a:gridCol w="899999">
                  <a:extLst>
                    <a:ext uri="{9D8B030D-6E8A-4147-A177-3AD203B41FA5}">
                      <a16:colId xmlns:a16="http://schemas.microsoft.com/office/drawing/2014/main" val="2418731466"/>
                    </a:ext>
                  </a:extLst>
                </a:gridCol>
                <a:gridCol w="899999">
                  <a:extLst>
                    <a:ext uri="{9D8B030D-6E8A-4147-A177-3AD203B41FA5}">
                      <a16:colId xmlns:a16="http://schemas.microsoft.com/office/drawing/2014/main" val="1440400032"/>
                    </a:ext>
                  </a:extLst>
                </a:gridCol>
                <a:gridCol w="899999">
                  <a:extLst>
                    <a:ext uri="{9D8B030D-6E8A-4147-A177-3AD203B41FA5}">
                      <a16:colId xmlns:a16="http://schemas.microsoft.com/office/drawing/2014/main" val="2562367143"/>
                    </a:ext>
                  </a:extLst>
                </a:gridCol>
                <a:gridCol w="899999">
                  <a:extLst>
                    <a:ext uri="{9D8B030D-6E8A-4147-A177-3AD203B41FA5}">
                      <a16:colId xmlns:a16="http://schemas.microsoft.com/office/drawing/2014/main" val="2357650745"/>
                    </a:ext>
                  </a:extLst>
                </a:gridCol>
                <a:gridCol w="899999">
                  <a:extLst>
                    <a:ext uri="{9D8B030D-6E8A-4147-A177-3AD203B41FA5}">
                      <a16:colId xmlns:a16="http://schemas.microsoft.com/office/drawing/2014/main" val="2241111836"/>
                    </a:ext>
                  </a:extLst>
                </a:gridCol>
                <a:gridCol w="899999">
                  <a:extLst>
                    <a:ext uri="{9D8B030D-6E8A-4147-A177-3AD203B41FA5}">
                      <a16:colId xmlns:a16="http://schemas.microsoft.com/office/drawing/2014/main" val="2856690319"/>
                    </a:ext>
                  </a:extLst>
                </a:gridCol>
                <a:gridCol w="899999">
                  <a:extLst>
                    <a:ext uri="{9D8B030D-6E8A-4147-A177-3AD203B41FA5}">
                      <a16:colId xmlns:a16="http://schemas.microsoft.com/office/drawing/2014/main" val="1827139504"/>
                    </a:ext>
                  </a:extLst>
                </a:gridCol>
                <a:gridCol w="899999">
                  <a:extLst>
                    <a:ext uri="{9D8B030D-6E8A-4147-A177-3AD203B41FA5}">
                      <a16:colId xmlns:a16="http://schemas.microsoft.com/office/drawing/2014/main" val="2613592246"/>
                    </a:ext>
                  </a:extLst>
                </a:gridCol>
                <a:gridCol w="899999">
                  <a:extLst>
                    <a:ext uri="{9D8B030D-6E8A-4147-A177-3AD203B41FA5}">
                      <a16:colId xmlns:a16="http://schemas.microsoft.com/office/drawing/2014/main" val="392786935"/>
                    </a:ext>
                  </a:extLst>
                </a:gridCol>
                <a:gridCol w="899999">
                  <a:extLst>
                    <a:ext uri="{9D8B030D-6E8A-4147-A177-3AD203B41FA5}">
                      <a16:colId xmlns:a16="http://schemas.microsoft.com/office/drawing/2014/main" val="2307866989"/>
                    </a:ext>
                  </a:extLst>
                </a:gridCol>
                <a:gridCol w="899999">
                  <a:extLst>
                    <a:ext uri="{9D8B030D-6E8A-4147-A177-3AD203B41FA5}">
                      <a16:colId xmlns:a16="http://schemas.microsoft.com/office/drawing/2014/main" val="3930779686"/>
                    </a:ext>
                  </a:extLst>
                </a:gridCol>
                <a:gridCol w="899999">
                  <a:extLst>
                    <a:ext uri="{9D8B030D-6E8A-4147-A177-3AD203B41FA5}">
                      <a16:colId xmlns:a16="http://schemas.microsoft.com/office/drawing/2014/main" val="3429325982"/>
                    </a:ext>
                  </a:extLst>
                </a:gridCol>
              </a:tblGrid>
              <a:tr h="190500">
                <a:tc gridSpan="12">
                  <a:txBody>
                    <a:bodyPr/>
                    <a:lstStyle/>
                    <a:p>
                      <a:pPr algn="ctr" rtl="0" fontAlgn="ctr">
                        <a:buNone/>
                      </a:pPr>
                      <a:r>
                        <a:rPr lang="en-US" sz="1000" b="1" i="0" u="none" strike="noStrike">
                          <a:solidFill>
                            <a:srgbClr val="FFFFFF"/>
                          </a:solidFill>
                          <a:effectLst/>
                          <a:latin typeface="Arial" panose="020B0604020202020204" pitchFamily="34" charset="0"/>
                        </a:rPr>
                        <a:t>FMCG commercial linear TV index by month</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6846071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587729087"/>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5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extLst>
                  <a:ext uri="{0D108BD9-81ED-4DB2-BD59-A6C34878D82A}">
                    <a16:rowId xmlns:a16="http://schemas.microsoft.com/office/drawing/2014/main" val="2263487908"/>
                  </a:ext>
                </a:extLst>
              </a:tr>
            </a:tbl>
          </a:graphicData>
        </a:graphic>
      </p:graphicFrame>
      <p:graphicFrame>
        <p:nvGraphicFramePr>
          <p:cNvPr id="4" name="Table 3">
            <a:extLst>
              <a:ext uri="{FF2B5EF4-FFF2-40B4-BE49-F238E27FC236}">
                <a16:creationId xmlns:a16="http://schemas.microsoft.com/office/drawing/2014/main" id="{4A11BC0E-B724-C7E5-4BD0-3D358CA5BD78}"/>
              </a:ext>
            </a:extLst>
          </p:cNvPr>
          <p:cNvGraphicFramePr>
            <a:graphicFrameLocks noGrp="1"/>
          </p:cNvGraphicFramePr>
          <p:nvPr>
            <p:extLst>
              <p:ext uri="{D42A27DB-BD31-4B8C-83A1-F6EECF244321}">
                <p14:modId xmlns:p14="http://schemas.microsoft.com/office/powerpoint/2010/main" val="1725612313"/>
              </p:ext>
            </p:extLst>
          </p:nvPr>
        </p:nvGraphicFramePr>
        <p:xfrm>
          <a:off x="695996" y="2586762"/>
          <a:ext cx="10799987" cy="2286000"/>
        </p:xfrm>
        <a:graphic>
          <a:graphicData uri="http://schemas.openxmlformats.org/drawingml/2006/table">
            <a:tbl>
              <a:tblPr/>
              <a:tblGrid>
                <a:gridCol w="1415579">
                  <a:extLst>
                    <a:ext uri="{9D8B030D-6E8A-4147-A177-3AD203B41FA5}">
                      <a16:colId xmlns:a16="http://schemas.microsoft.com/office/drawing/2014/main" val="4074633540"/>
                    </a:ext>
                  </a:extLst>
                </a:gridCol>
                <a:gridCol w="782034">
                  <a:extLst>
                    <a:ext uri="{9D8B030D-6E8A-4147-A177-3AD203B41FA5}">
                      <a16:colId xmlns:a16="http://schemas.microsoft.com/office/drawing/2014/main" val="3650415399"/>
                    </a:ext>
                  </a:extLst>
                </a:gridCol>
                <a:gridCol w="782034">
                  <a:extLst>
                    <a:ext uri="{9D8B030D-6E8A-4147-A177-3AD203B41FA5}">
                      <a16:colId xmlns:a16="http://schemas.microsoft.com/office/drawing/2014/main" val="3876703788"/>
                    </a:ext>
                  </a:extLst>
                </a:gridCol>
                <a:gridCol w="782034">
                  <a:extLst>
                    <a:ext uri="{9D8B030D-6E8A-4147-A177-3AD203B41FA5}">
                      <a16:colId xmlns:a16="http://schemas.microsoft.com/office/drawing/2014/main" val="1055045504"/>
                    </a:ext>
                  </a:extLst>
                </a:gridCol>
                <a:gridCol w="782034">
                  <a:extLst>
                    <a:ext uri="{9D8B030D-6E8A-4147-A177-3AD203B41FA5}">
                      <a16:colId xmlns:a16="http://schemas.microsoft.com/office/drawing/2014/main" val="1163935559"/>
                    </a:ext>
                  </a:extLst>
                </a:gridCol>
                <a:gridCol w="782034">
                  <a:extLst>
                    <a:ext uri="{9D8B030D-6E8A-4147-A177-3AD203B41FA5}">
                      <a16:colId xmlns:a16="http://schemas.microsoft.com/office/drawing/2014/main" val="3072187542"/>
                    </a:ext>
                  </a:extLst>
                </a:gridCol>
                <a:gridCol w="782034">
                  <a:extLst>
                    <a:ext uri="{9D8B030D-6E8A-4147-A177-3AD203B41FA5}">
                      <a16:colId xmlns:a16="http://schemas.microsoft.com/office/drawing/2014/main" val="887852650"/>
                    </a:ext>
                  </a:extLst>
                </a:gridCol>
                <a:gridCol w="782034">
                  <a:extLst>
                    <a:ext uri="{9D8B030D-6E8A-4147-A177-3AD203B41FA5}">
                      <a16:colId xmlns:a16="http://schemas.microsoft.com/office/drawing/2014/main" val="3541366422"/>
                    </a:ext>
                  </a:extLst>
                </a:gridCol>
                <a:gridCol w="782034">
                  <a:extLst>
                    <a:ext uri="{9D8B030D-6E8A-4147-A177-3AD203B41FA5}">
                      <a16:colId xmlns:a16="http://schemas.microsoft.com/office/drawing/2014/main" val="2043692008"/>
                    </a:ext>
                  </a:extLst>
                </a:gridCol>
                <a:gridCol w="782034">
                  <a:extLst>
                    <a:ext uri="{9D8B030D-6E8A-4147-A177-3AD203B41FA5}">
                      <a16:colId xmlns:a16="http://schemas.microsoft.com/office/drawing/2014/main" val="967620996"/>
                    </a:ext>
                  </a:extLst>
                </a:gridCol>
                <a:gridCol w="782034">
                  <a:extLst>
                    <a:ext uri="{9D8B030D-6E8A-4147-A177-3AD203B41FA5}">
                      <a16:colId xmlns:a16="http://schemas.microsoft.com/office/drawing/2014/main" val="3265505178"/>
                    </a:ext>
                  </a:extLst>
                </a:gridCol>
                <a:gridCol w="782034">
                  <a:extLst>
                    <a:ext uri="{9D8B030D-6E8A-4147-A177-3AD203B41FA5}">
                      <a16:colId xmlns:a16="http://schemas.microsoft.com/office/drawing/2014/main" val="4265848006"/>
                    </a:ext>
                  </a:extLst>
                </a:gridCol>
                <a:gridCol w="782034">
                  <a:extLst>
                    <a:ext uri="{9D8B030D-6E8A-4147-A177-3AD203B41FA5}">
                      <a16:colId xmlns:a16="http://schemas.microsoft.com/office/drawing/2014/main" val="296161740"/>
                    </a:ext>
                  </a:extLst>
                </a:gridCol>
              </a:tblGrid>
              <a:tr h="190500">
                <a:tc gridSpan="13">
                  <a:txBody>
                    <a:bodyPr/>
                    <a:lstStyle/>
                    <a:p>
                      <a:pPr algn="ctr" rtl="0" fontAlgn="ctr">
                        <a:buNone/>
                      </a:pPr>
                      <a:r>
                        <a:rPr lang="en-US" sz="1000" b="1" i="0" u="none" strike="noStrike" dirty="0">
                          <a:solidFill>
                            <a:srgbClr val="FFFFFF"/>
                          </a:solidFill>
                          <a:effectLst/>
                          <a:latin typeface="Arial" panose="020B0604020202020204" pitchFamily="34" charset="0"/>
                        </a:rPr>
                        <a:t>Top 10 FMCG advertisers commercial linear TV index by month</a:t>
                      </a:r>
                    </a:p>
                  </a:txBody>
                  <a:tcPr marL="6350" marR="6350" marT="6350" marB="0" anchor="ctr">
                    <a:lnL>
                      <a:noFill/>
                    </a:lnL>
                    <a:lnR>
                      <a:noFill/>
                    </a:lnR>
                    <a:lnT>
                      <a:noFill/>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17280493"/>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Feb</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Apr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May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Jul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Aug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Sep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Oct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Nov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Dec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109755098"/>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Procter &amp; Gamble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extLst>
                  <a:ext uri="{0D108BD9-81ED-4DB2-BD59-A6C34878D82A}">
                    <a16:rowId xmlns:a16="http://schemas.microsoft.com/office/drawing/2014/main" val="860476635"/>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Unilever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C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0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extLst>
                  <a:ext uri="{0D108BD9-81ED-4DB2-BD59-A6C34878D82A}">
                    <a16:rowId xmlns:a16="http://schemas.microsoft.com/office/drawing/2014/main" val="99372796"/>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Loreal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C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2570515657"/>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Reckitt benckiser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BF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B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3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3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B74"/>
                    </a:solidFill>
                  </a:tcPr>
                </a:tc>
                <a:extLst>
                  <a:ext uri="{0D108BD9-81ED-4DB2-BD59-A6C34878D82A}">
                    <a16:rowId xmlns:a16="http://schemas.microsoft.com/office/drawing/2014/main" val="3798242883"/>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Tesco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9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2619032423"/>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Mars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C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676"/>
                    </a:solidFill>
                  </a:tcPr>
                </a:tc>
                <a:extLst>
                  <a:ext uri="{0D108BD9-81ED-4DB2-BD59-A6C34878D82A}">
                    <a16:rowId xmlns:a16="http://schemas.microsoft.com/office/drawing/2014/main" val="150664228"/>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Ferrero</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1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E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AC0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extLst>
                  <a:ext uri="{0D108BD9-81ED-4DB2-BD59-A6C34878D82A}">
                    <a16:rowId xmlns:a16="http://schemas.microsoft.com/office/drawing/2014/main" val="2284207987"/>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Coty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6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5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93456275"/>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Aldi</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9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C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764307655"/>
                  </a:ext>
                </a:extLst>
              </a:tr>
              <a:tr h="190500">
                <a:tc>
                  <a:txBody>
                    <a:bodyPr/>
                    <a:lstStyle/>
                    <a:p>
                      <a:pPr algn="ctr" rtl="0" fontAlgn="ctr">
                        <a:buNone/>
                      </a:pPr>
                      <a:r>
                        <a:rPr lang="en-GB" sz="1000" b="1" i="0" u="none" strike="noStrike">
                          <a:solidFill>
                            <a:srgbClr val="000000"/>
                          </a:solidFill>
                          <a:effectLst/>
                          <a:latin typeface="Arial" panose="020B0604020202020204" pitchFamily="34" charset="0"/>
                        </a:rPr>
                        <a:t>Nestle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C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extLst>
                  <a:ext uri="{0D108BD9-81ED-4DB2-BD59-A6C34878D82A}">
                    <a16:rowId xmlns:a16="http://schemas.microsoft.com/office/drawing/2014/main" val="3186157925"/>
                  </a:ext>
                </a:extLst>
              </a:tr>
            </a:tbl>
          </a:graphicData>
        </a:graphic>
      </p:graphicFrame>
      <p:sp>
        <p:nvSpPr>
          <p:cNvPr id="6" name="Text Placeholder 2">
            <a:extLst>
              <a:ext uri="{FF2B5EF4-FFF2-40B4-BE49-F238E27FC236}">
                <a16:creationId xmlns:a16="http://schemas.microsoft.com/office/drawing/2014/main" id="{EFAB6D8B-9B45-E810-5F2A-3271B1CFB0C1}"/>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monthly index vs full-year 2024, individuals, top 10 advertisers by total linear impacts. FMCG category consists of Food, Cosmetics &amp; Personal Care, Household FMCG, and Drink. </a:t>
            </a:r>
          </a:p>
        </p:txBody>
      </p:sp>
      <p:sp>
        <p:nvSpPr>
          <p:cNvPr id="2" name="Title 1">
            <a:extLst>
              <a:ext uri="{FF2B5EF4-FFF2-40B4-BE49-F238E27FC236}">
                <a16:creationId xmlns:a16="http://schemas.microsoft.com/office/drawing/2014/main" id="{B96ED1A3-1DC2-E34B-E249-1D555A1B4949}"/>
              </a:ext>
            </a:extLst>
          </p:cNvPr>
          <p:cNvSpPr>
            <a:spLocks noGrp="1"/>
          </p:cNvSpPr>
          <p:nvPr>
            <p:ph type="title"/>
          </p:nvPr>
        </p:nvSpPr>
        <p:spPr/>
        <p:txBody>
          <a:bodyPr/>
          <a:lstStyle/>
          <a:p>
            <a:r>
              <a:rPr lang="en-GB" dirty="0"/>
              <a:t>FMCG linear TV spend skews toward the spring months</a:t>
            </a:r>
          </a:p>
        </p:txBody>
      </p:sp>
      <p:sp>
        <p:nvSpPr>
          <p:cNvPr id="5" name="TextBox 4">
            <a:extLst>
              <a:ext uri="{FF2B5EF4-FFF2-40B4-BE49-F238E27FC236}">
                <a16:creationId xmlns:a16="http://schemas.microsoft.com/office/drawing/2014/main" id="{DFDA1B51-22D6-1678-5825-644E30D9B7A3}"/>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FMCG commercial linear TV impacts vs all categories</a:t>
            </a:r>
          </a:p>
        </p:txBody>
      </p:sp>
    </p:spTree>
    <p:extLst>
      <p:ext uri="{BB962C8B-B14F-4D97-AF65-F5344CB8AC3E}">
        <p14:creationId xmlns:p14="http://schemas.microsoft.com/office/powerpoint/2010/main" val="28845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F887E37-C166-1FEF-7DE6-9AA48CEF4E53}"/>
              </a:ext>
            </a:extLst>
          </p:cNvPr>
          <p:cNvGraphicFramePr>
            <a:graphicFrameLocks noGrp="1"/>
          </p:cNvGraphicFramePr>
          <p:nvPr>
            <p:extLst>
              <p:ext uri="{D42A27DB-BD31-4B8C-83A1-F6EECF244321}">
                <p14:modId xmlns:p14="http://schemas.microsoft.com/office/powerpoint/2010/main" val="1226925135"/>
              </p:ext>
            </p:extLst>
          </p:nvPr>
        </p:nvGraphicFramePr>
        <p:xfrm>
          <a:off x="3429000" y="4641419"/>
          <a:ext cx="5334000" cy="381000"/>
        </p:xfrm>
        <a:graphic>
          <a:graphicData uri="http://schemas.openxmlformats.org/drawingml/2006/table">
            <a:tbl>
              <a:tblPr/>
              <a:tblGrid>
                <a:gridCol w="762000">
                  <a:extLst>
                    <a:ext uri="{9D8B030D-6E8A-4147-A177-3AD203B41FA5}">
                      <a16:colId xmlns:a16="http://schemas.microsoft.com/office/drawing/2014/main" val="2789700799"/>
                    </a:ext>
                  </a:extLst>
                </a:gridCol>
                <a:gridCol w="762000">
                  <a:extLst>
                    <a:ext uri="{9D8B030D-6E8A-4147-A177-3AD203B41FA5}">
                      <a16:colId xmlns:a16="http://schemas.microsoft.com/office/drawing/2014/main" val="1410838675"/>
                    </a:ext>
                  </a:extLst>
                </a:gridCol>
                <a:gridCol w="762000">
                  <a:extLst>
                    <a:ext uri="{9D8B030D-6E8A-4147-A177-3AD203B41FA5}">
                      <a16:colId xmlns:a16="http://schemas.microsoft.com/office/drawing/2014/main" val="230638047"/>
                    </a:ext>
                  </a:extLst>
                </a:gridCol>
                <a:gridCol w="762000">
                  <a:extLst>
                    <a:ext uri="{9D8B030D-6E8A-4147-A177-3AD203B41FA5}">
                      <a16:colId xmlns:a16="http://schemas.microsoft.com/office/drawing/2014/main" val="584512772"/>
                    </a:ext>
                  </a:extLst>
                </a:gridCol>
                <a:gridCol w="762000">
                  <a:extLst>
                    <a:ext uri="{9D8B030D-6E8A-4147-A177-3AD203B41FA5}">
                      <a16:colId xmlns:a16="http://schemas.microsoft.com/office/drawing/2014/main" val="1295179603"/>
                    </a:ext>
                  </a:extLst>
                </a:gridCol>
                <a:gridCol w="762000">
                  <a:extLst>
                    <a:ext uri="{9D8B030D-6E8A-4147-A177-3AD203B41FA5}">
                      <a16:colId xmlns:a16="http://schemas.microsoft.com/office/drawing/2014/main" val="3124382432"/>
                    </a:ext>
                  </a:extLst>
                </a:gridCol>
                <a:gridCol w="762000">
                  <a:extLst>
                    <a:ext uri="{9D8B030D-6E8A-4147-A177-3AD203B41FA5}">
                      <a16:colId xmlns:a16="http://schemas.microsoft.com/office/drawing/2014/main" val="2509774595"/>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330263853"/>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7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D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3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376"/>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2488782902"/>
                  </a:ext>
                </a:extLst>
              </a:tr>
            </a:tbl>
          </a:graphicData>
        </a:graphic>
      </p:graphicFrame>
      <p:graphicFrame>
        <p:nvGraphicFramePr>
          <p:cNvPr id="7" name="Table 6">
            <a:extLst>
              <a:ext uri="{FF2B5EF4-FFF2-40B4-BE49-F238E27FC236}">
                <a16:creationId xmlns:a16="http://schemas.microsoft.com/office/drawing/2014/main" id="{E76E4E3F-B35E-C7C0-0519-EF17F8E835A5}"/>
              </a:ext>
            </a:extLst>
          </p:cNvPr>
          <p:cNvGraphicFramePr>
            <a:graphicFrameLocks noGrp="1"/>
          </p:cNvGraphicFramePr>
          <p:nvPr>
            <p:extLst>
              <p:ext uri="{D42A27DB-BD31-4B8C-83A1-F6EECF244321}">
                <p14:modId xmlns:p14="http://schemas.microsoft.com/office/powerpoint/2010/main" val="2090174517"/>
              </p:ext>
            </p:extLst>
          </p:nvPr>
        </p:nvGraphicFramePr>
        <p:xfrm>
          <a:off x="377822" y="1825440"/>
          <a:ext cx="11334757" cy="2375082"/>
        </p:xfrm>
        <a:graphic>
          <a:graphicData uri="http://schemas.openxmlformats.org/drawingml/2006/table">
            <a:tbl>
              <a:tblPr/>
              <a:tblGrid>
                <a:gridCol w="718789">
                  <a:extLst>
                    <a:ext uri="{9D8B030D-6E8A-4147-A177-3AD203B41FA5}">
                      <a16:colId xmlns:a16="http://schemas.microsoft.com/office/drawing/2014/main" val="2575960729"/>
                    </a:ext>
                  </a:extLst>
                </a:gridCol>
                <a:gridCol w="442332">
                  <a:extLst>
                    <a:ext uri="{9D8B030D-6E8A-4147-A177-3AD203B41FA5}">
                      <a16:colId xmlns:a16="http://schemas.microsoft.com/office/drawing/2014/main" val="2451591507"/>
                    </a:ext>
                  </a:extLst>
                </a:gridCol>
                <a:gridCol w="442332">
                  <a:extLst>
                    <a:ext uri="{9D8B030D-6E8A-4147-A177-3AD203B41FA5}">
                      <a16:colId xmlns:a16="http://schemas.microsoft.com/office/drawing/2014/main" val="3765745846"/>
                    </a:ext>
                  </a:extLst>
                </a:gridCol>
                <a:gridCol w="442332">
                  <a:extLst>
                    <a:ext uri="{9D8B030D-6E8A-4147-A177-3AD203B41FA5}">
                      <a16:colId xmlns:a16="http://schemas.microsoft.com/office/drawing/2014/main" val="627829962"/>
                    </a:ext>
                  </a:extLst>
                </a:gridCol>
                <a:gridCol w="442332">
                  <a:extLst>
                    <a:ext uri="{9D8B030D-6E8A-4147-A177-3AD203B41FA5}">
                      <a16:colId xmlns:a16="http://schemas.microsoft.com/office/drawing/2014/main" val="875876377"/>
                    </a:ext>
                  </a:extLst>
                </a:gridCol>
                <a:gridCol w="442332">
                  <a:extLst>
                    <a:ext uri="{9D8B030D-6E8A-4147-A177-3AD203B41FA5}">
                      <a16:colId xmlns:a16="http://schemas.microsoft.com/office/drawing/2014/main" val="2162123295"/>
                    </a:ext>
                  </a:extLst>
                </a:gridCol>
                <a:gridCol w="442332">
                  <a:extLst>
                    <a:ext uri="{9D8B030D-6E8A-4147-A177-3AD203B41FA5}">
                      <a16:colId xmlns:a16="http://schemas.microsoft.com/office/drawing/2014/main" val="400823490"/>
                    </a:ext>
                  </a:extLst>
                </a:gridCol>
                <a:gridCol w="442332">
                  <a:extLst>
                    <a:ext uri="{9D8B030D-6E8A-4147-A177-3AD203B41FA5}">
                      <a16:colId xmlns:a16="http://schemas.microsoft.com/office/drawing/2014/main" val="2171289714"/>
                    </a:ext>
                  </a:extLst>
                </a:gridCol>
                <a:gridCol w="442332">
                  <a:extLst>
                    <a:ext uri="{9D8B030D-6E8A-4147-A177-3AD203B41FA5}">
                      <a16:colId xmlns:a16="http://schemas.microsoft.com/office/drawing/2014/main" val="4275250597"/>
                    </a:ext>
                  </a:extLst>
                </a:gridCol>
                <a:gridCol w="442332">
                  <a:extLst>
                    <a:ext uri="{9D8B030D-6E8A-4147-A177-3AD203B41FA5}">
                      <a16:colId xmlns:a16="http://schemas.microsoft.com/office/drawing/2014/main" val="534695467"/>
                    </a:ext>
                  </a:extLst>
                </a:gridCol>
                <a:gridCol w="442332">
                  <a:extLst>
                    <a:ext uri="{9D8B030D-6E8A-4147-A177-3AD203B41FA5}">
                      <a16:colId xmlns:a16="http://schemas.microsoft.com/office/drawing/2014/main" val="1388980145"/>
                    </a:ext>
                  </a:extLst>
                </a:gridCol>
                <a:gridCol w="442332">
                  <a:extLst>
                    <a:ext uri="{9D8B030D-6E8A-4147-A177-3AD203B41FA5}">
                      <a16:colId xmlns:a16="http://schemas.microsoft.com/office/drawing/2014/main" val="3577965612"/>
                    </a:ext>
                  </a:extLst>
                </a:gridCol>
                <a:gridCol w="442332">
                  <a:extLst>
                    <a:ext uri="{9D8B030D-6E8A-4147-A177-3AD203B41FA5}">
                      <a16:colId xmlns:a16="http://schemas.microsoft.com/office/drawing/2014/main" val="1843572949"/>
                    </a:ext>
                  </a:extLst>
                </a:gridCol>
                <a:gridCol w="442332">
                  <a:extLst>
                    <a:ext uri="{9D8B030D-6E8A-4147-A177-3AD203B41FA5}">
                      <a16:colId xmlns:a16="http://schemas.microsoft.com/office/drawing/2014/main" val="884101432"/>
                    </a:ext>
                  </a:extLst>
                </a:gridCol>
                <a:gridCol w="442332">
                  <a:extLst>
                    <a:ext uri="{9D8B030D-6E8A-4147-A177-3AD203B41FA5}">
                      <a16:colId xmlns:a16="http://schemas.microsoft.com/office/drawing/2014/main" val="1645331358"/>
                    </a:ext>
                  </a:extLst>
                </a:gridCol>
                <a:gridCol w="442332">
                  <a:extLst>
                    <a:ext uri="{9D8B030D-6E8A-4147-A177-3AD203B41FA5}">
                      <a16:colId xmlns:a16="http://schemas.microsoft.com/office/drawing/2014/main" val="498619442"/>
                    </a:ext>
                  </a:extLst>
                </a:gridCol>
                <a:gridCol w="442332">
                  <a:extLst>
                    <a:ext uri="{9D8B030D-6E8A-4147-A177-3AD203B41FA5}">
                      <a16:colId xmlns:a16="http://schemas.microsoft.com/office/drawing/2014/main" val="882874329"/>
                    </a:ext>
                  </a:extLst>
                </a:gridCol>
                <a:gridCol w="442332">
                  <a:extLst>
                    <a:ext uri="{9D8B030D-6E8A-4147-A177-3AD203B41FA5}">
                      <a16:colId xmlns:a16="http://schemas.microsoft.com/office/drawing/2014/main" val="1683940969"/>
                    </a:ext>
                  </a:extLst>
                </a:gridCol>
                <a:gridCol w="442332">
                  <a:extLst>
                    <a:ext uri="{9D8B030D-6E8A-4147-A177-3AD203B41FA5}">
                      <a16:colId xmlns:a16="http://schemas.microsoft.com/office/drawing/2014/main" val="3996549380"/>
                    </a:ext>
                  </a:extLst>
                </a:gridCol>
                <a:gridCol w="442332">
                  <a:extLst>
                    <a:ext uri="{9D8B030D-6E8A-4147-A177-3AD203B41FA5}">
                      <a16:colId xmlns:a16="http://schemas.microsoft.com/office/drawing/2014/main" val="2455899145"/>
                    </a:ext>
                  </a:extLst>
                </a:gridCol>
                <a:gridCol w="442332">
                  <a:extLst>
                    <a:ext uri="{9D8B030D-6E8A-4147-A177-3AD203B41FA5}">
                      <a16:colId xmlns:a16="http://schemas.microsoft.com/office/drawing/2014/main" val="3486329459"/>
                    </a:ext>
                  </a:extLst>
                </a:gridCol>
                <a:gridCol w="442332">
                  <a:extLst>
                    <a:ext uri="{9D8B030D-6E8A-4147-A177-3AD203B41FA5}">
                      <a16:colId xmlns:a16="http://schemas.microsoft.com/office/drawing/2014/main" val="1362838391"/>
                    </a:ext>
                  </a:extLst>
                </a:gridCol>
                <a:gridCol w="442332">
                  <a:extLst>
                    <a:ext uri="{9D8B030D-6E8A-4147-A177-3AD203B41FA5}">
                      <a16:colId xmlns:a16="http://schemas.microsoft.com/office/drawing/2014/main" val="381238620"/>
                    </a:ext>
                  </a:extLst>
                </a:gridCol>
                <a:gridCol w="442332">
                  <a:extLst>
                    <a:ext uri="{9D8B030D-6E8A-4147-A177-3AD203B41FA5}">
                      <a16:colId xmlns:a16="http://schemas.microsoft.com/office/drawing/2014/main" val="2332418225"/>
                    </a:ext>
                  </a:extLst>
                </a:gridCol>
                <a:gridCol w="442332">
                  <a:extLst>
                    <a:ext uri="{9D8B030D-6E8A-4147-A177-3AD203B41FA5}">
                      <a16:colId xmlns:a16="http://schemas.microsoft.com/office/drawing/2014/main" val="2662494053"/>
                    </a:ext>
                  </a:extLst>
                </a:gridCol>
              </a:tblGrid>
              <a:tr h="263898">
                <a:tc gridSpan="25">
                  <a:txBody>
                    <a:bodyPr/>
                    <a:lstStyle/>
                    <a:p>
                      <a:pPr algn="ctr" rtl="0" fontAlgn="ctr">
                        <a:buNone/>
                      </a:pPr>
                      <a:r>
                        <a:rPr lang="en-US" sz="1000" b="1" i="0" u="none" strike="noStrike" dirty="0">
                          <a:solidFill>
                            <a:srgbClr val="FFFFFF"/>
                          </a:solidFill>
                          <a:effectLst/>
                          <a:latin typeface="Arial" panose="020B0604020202020204" pitchFamily="34" charset="0"/>
                        </a:rPr>
                        <a:t>FMCG commercial linear TV index by daypart</a:t>
                      </a:r>
                    </a:p>
                  </a:txBody>
                  <a:tcPr marL="4608" marR="4608" marT="4608"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3111732"/>
                  </a:ext>
                </a:extLst>
              </a:tr>
              <a:tr h="263898">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11pm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5am</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037037349"/>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D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6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extLst>
                  <a:ext uri="{0D108BD9-81ED-4DB2-BD59-A6C34878D82A}">
                    <a16:rowId xmlns:a16="http://schemas.microsoft.com/office/drawing/2014/main" val="1592041393"/>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B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7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extLst>
                  <a:ext uri="{0D108BD9-81ED-4DB2-BD59-A6C34878D82A}">
                    <a16:rowId xmlns:a16="http://schemas.microsoft.com/office/drawing/2014/main" val="56226838"/>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B3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F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3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8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6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F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0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6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1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784"/>
                    </a:solidFill>
                  </a:tcPr>
                </a:tc>
                <a:extLst>
                  <a:ext uri="{0D108BD9-81ED-4DB2-BD59-A6C34878D82A}">
                    <a16:rowId xmlns:a16="http://schemas.microsoft.com/office/drawing/2014/main" val="1861309563"/>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6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F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F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F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extLst>
                  <a:ext uri="{0D108BD9-81ED-4DB2-BD59-A6C34878D82A}">
                    <a16:rowId xmlns:a16="http://schemas.microsoft.com/office/drawing/2014/main" val="2097965741"/>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A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2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3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A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5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0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F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extLst>
                  <a:ext uri="{0D108BD9-81ED-4DB2-BD59-A6C34878D82A}">
                    <a16:rowId xmlns:a16="http://schemas.microsoft.com/office/drawing/2014/main" val="1124939140"/>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0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3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D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E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C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3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9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7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5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D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DA81"/>
                    </a:solidFill>
                  </a:tcPr>
                </a:tc>
                <a:extLst>
                  <a:ext uri="{0D108BD9-81ED-4DB2-BD59-A6C34878D82A}">
                    <a16:rowId xmlns:a16="http://schemas.microsoft.com/office/drawing/2014/main" val="4106658936"/>
                  </a:ext>
                </a:extLst>
              </a:tr>
              <a:tr h="263898">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2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F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C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6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D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4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B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124</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E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3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137</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126</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F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145</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139</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0CB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120</a:t>
                      </a:r>
                    </a:p>
                  </a:txBody>
                  <a:tcPr marL="4608" marR="4608" marT="46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D881"/>
                    </a:solidFill>
                  </a:tcPr>
                </a:tc>
                <a:extLst>
                  <a:ext uri="{0D108BD9-81ED-4DB2-BD59-A6C34878D82A}">
                    <a16:rowId xmlns:a16="http://schemas.microsoft.com/office/drawing/2014/main" val="41095739"/>
                  </a:ext>
                </a:extLst>
              </a:tr>
            </a:tbl>
          </a:graphicData>
        </a:graphic>
      </p:graphicFrame>
      <p:sp>
        <p:nvSpPr>
          <p:cNvPr id="6" name="Text Placeholder 2">
            <a:extLst>
              <a:ext uri="{FF2B5EF4-FFF2-40B4-BE49-F238E27FC236}">
                <a16:creationId xmlns:a16="http://schemas.microsoft.com/office/drawing/2014/main" id="{6B7E41A7-3603-D461-783A-8D9057668C5B}"/>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commercial linear, FMCG index vs all categories. FMCG category consists of Food, Cosmetics &amp; Personal Care, Household FMCG, and Drink. </a:t>
            </a:r>
          </a:p>
        </p:txBody>
      </p:sp>
      <p:sp>
        <p:nvSpPr>
          <p:cNvPr id="2" name="Title 1">
            <a:extLst>
              <a:ext uri="{FF2B5EF4-FFF2-40B4-BE49-F238E27FC236}">
                <a16:creationId xmlns:a16="http://schemas.microsoft.com/office/drawing/2014/main" id="{25229A77-187D-2906-83C4-E1A27A13D643}"/>
              </a:ext>
            </a:extLst>
          </p:cNvPr>
          <p:cNvSpPr>
            <a:spLocks noGrp="1"/>
          </p:cNvSpPr>
          <p:nvPr>
            <p:ph type="title"/>
          </p:nvPr>
        </p:nvSpPr>
        <p:spPr/>
        <p:txBody>
          <a:bodyPr/>
          <a:lstStyle/>
          <a:p>
            <a:r>
              <a:rPr lang="en-GB" dirty="0"/>
              <a:t>FMCG linear TV spend skews toward peak time viewing</a:t>
            </a:r>
          </a:p>
        </p:txBody>
      </p:sp>
      <p:sp>
        <p:nvSpPr>
          <p:cNvPr id="4" name="Text Placeholder 2">
            <a:extLst>
              <a:ext uri="{FF2B5EF4-FFF2-40B4-BE49-F238E27FC236}">
                <a16:creationId xmlns:a16="http://schemas.microsoft.com/office/drawing/2014/main" id="{DD6A1FC1-ED3B-7470-6410-23A65AABADB3}"/>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3" name="TextBox 2">
            <a:extLst>
              <a:ext uri="{FF2B5EF4-FFF2-40B4-BE49-F238E27FC236}">
                <a16:creationId xmlns:a16="http://schemas.microsoft.com/office/drawing/2014/main" id="{26ED61CC-1329-1F30-EE98-57C31AE227F7}"/>
              </a:ext>
            </a:extLst>
          </p:cNvPr>
          <p:cNvSpPr txBox="1"/>
          <p:nvPr/>
        </p:nvSpPr>
        <p:spPr>
          <a:xfrm>
            <a:off x="407309" y="1009006"/>
            <a:ext cx="6225720" cy="338554"/>
          </a:xfrm>
          <a:prstGeom prst="rect">
            <a:avLst/>
          </a:prstGeom>
          <a:noFill/>
        </p:spPr>
        <p:txBody>
          <a:bodyPr wrap="square" rtlCol="0">
            <a:spAutoFit/>
          </a:bodyPr>
          <a:lstStyle/>
          <a:p>
            <a:pPr algn="l"/>
            <a:r>
              <a:rPr lang="en-GB" sz="1600" dirty="0">
                <a:solidFill>
                  <a:schemeClr val="bg2"/>
                </a:solidFill>
              </a:rPr>
              <a:t>Index of FMCG commercial linear TV impacts vs all categories</a:t>
            </a:r>
          </a:p>
        </p:txBody>
      </p:sp>
    </p:spTree>
    <p:extLst>
      <p:ext uri="{BB962C8B-B14F-4D97-AF65-F5344CB8AC3E}">
        <p14:creationId xmlns:p14="http://schemas.microsoft.com/office/powerpoint/2010/main" val="43812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3376563639"/>
              </p:ext>
            </p:extLst>
          </p:nvPr>
        </p:nvGraphicFramePr>
        <p:xfrm>
          <a:off x="360000" y="901898"/>
          <a:ext cx="11307763" cy="449810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Use of 20” spot high amongst FMCG advertisers</a:t>
            </a:r>
          </a:p>
        </p:txBody>
      </p:sp>
      <p:sp>
        <p:nvSpPr>
          <p:cNvPr id="3" name="Text Placeholder 2">
            <a:extLst>
              <a:ext uri="{FF2B5EF4-FFF2-40B4-BE49-F238E27FC236}">
                <a16:creationId xmlns:a16="http://schemas.microsoft.com/office/drawing/2014/main" id="{23E79437-59AD-6B43-5D31-E60D416DC984}"/>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FMCG category consists of Food, Cosmetics &amp; Personal Care, Household FMCG, and Drink. </a:t>
            </a:r>
          </a:p>
        </p:txBody>
      </p:sp>
    </p:spTree>
    <p:extLst>
      <p:ext uri="{BB962C8B-B14F-4D97-AF65-F5344CB8AC3E}">
        <p14:creationId xmlns:p14="http://schemas.microsoft.com/office/powerpoint/2010/main" val="133658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CBD2313-F5CF-7151-6D7F-1C101A6E11F5}"/>
              </a:ext>
            </a:extLst>
          </p:cNvPr>
          <p:cNvSpPr txBox="1">
            <a:spLocks/>
          </p:cNvSpPr>
          <p:nvPr/>
        </p:nvSpPr>
        <p:spPr>
          <a:xfrm>
            <a:off x="360000" y="5400000"/>
            <a:ext cx="11516809"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2003-2024, individuals. FMCG category consists of Food, Cosmetics &amp; Personal Care, Household FMCG, and Drink. </a:t>
            </a:r>
          </a:p>
          <a:p>
            <a:endParaRPr lang="en-GB" dirty="0"/>
          </a:p>
        </p:txBody>
      </p:sp>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3367901289"/>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FMCG ad lengths have shortened over the last twenty years</a:t>
            </a:r>
          </a:p>
        </p:txBody>
      </p:sp>
    </p:spTree>
    <p:extLst>
      <p:ext uri="{BB962C8B-B14F-4D97-AF65-F5344CB8AC3E}">
        <p14:creationId xmlns:p14="http://schemas.microsoft.com/office/powerpoint/2010/main" val="273355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1260139758"/>
              </p:ext>
            </p:extLst>
          </p:nvPr>
        </p:nvGraphicFramePr>
        <p:xfrm>
          <a:off x="442119" y="901898"/>
          <a:ext cx="11307763"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dirty="0"/>
              <a:t>FMCG advertisers opting for shorter ads</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60000" y="5400000"/>
            <a:ext cx="11334817" cy="304800"/>
          </a:xfrm>
        </p:spPr>
        <p:txBody>
          <a:bodyPr/>
          <a:lstStyle/>
          <a:p>
            <a:r>
              <a:rPr lang="en-GB" dirty="0"/>
              <a:t>Source: Barb, 2024, individuals, linear only, top 15 advertisers by total linear impacts. Source: Barb, 2024, Individuals. FMCG = Food, Cosmetics &amp; Personal Care, Household FMCG, and Drink. </a:t>
            </a:r>
          </a:p>
          <a:p>
            <a:endParaRPr lang="en-GB" dirty="0"/>
          </a:p>
        </p:txBody>
      </p:sp>
    </p:spTree>
    <p:extLst>
      <p:ext uri="{BB962C8B-B14F-4D97-AF65-F5344CB8AC3E}">
        <p14:creationId xmlns:p14="http://schemas.microsoft.com/office/powerpoint/2010/main" val="2376464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F7D1-9FDF-3986-DDFD-0CA009A33281}"/>
            </a:ext>
          </a:extLst>
        </p:cNvPr>
        <p:cNvGrpSpPr/>
        <p:nvPr/>
      </p:nvGrpSpPr>
      <p:grpSpPr>
        <a:xfrm>
          <a:off x="0" y="0"/>
          <a:ext cx="0" cy="0"/>
          <a:chOff x="0" y="0"/>
          <a:chExt cx="0" cy="0"/>
        </a:xfrm>
      </p:grpSpPr>
      <p:pic>
        <p:nvPicPr>
          <p:cNvPr id="11" name="Picture Placeholder 10" descr="A person and child in a kitchen&#10;&#10;AI-generated content may be incorrect.">
            <a:extLst>
              <a:ext uri="{FF2B5EF4-FFF2-40B4-BE49-F238E27FC236}">
                <a16:creationId xmlns:a16="http://schemas.microsoft.com/office/drawing/2014/main" id="{02087C31-D1EB-C4F7-763F-5626C24B4FD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9" name="Rectangle 8">
            <a:extLst>
              <a:ext uri="{FF2B5EF4-FFF2-40B4-BE49-F238E27FC236}">
                <a16:creationId xmlns:a16="http://schemas.microsoft.com/office/drawing/2014/main" id="{851DF71F-7BA3-F43F-B413-6A9E02EB1A07}"/>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C89A697B-4171-9B8A-E3BE-D3A1F9446652}"/>
              </a:ext>
            </a:extLst>
          </p:cNvPr>
          <p:cNvSpPr>
            <a:spLocks noGrp="1"/>
          </p:cNvSpPr>
          <p:nvPr>
            <p:ph type="ctrTitle"/>
          </p:nvPr>
        </p:nvSpPr>
        <p:spPr/>
        <p:txBody>
          <a:bodyPr/>
          <a:lstStyle/>
          <a:p>
            <a:r>
              <a:rPr lang="en-GB" dirty="0"/>
              <a:t>Case Studies</a:t>
            </a:r>
          </a:p>
        </p:txBody>
      </p:sp>
      <p:sp>
        <p:nvSpPr>
          <p:cNvPr id="7" name="Text Placeholder 5">
            <a:extLst>
              <a:ext uri="{FF2B5EF4-FFF2-40B4-BE49-F238E27FC236}">
                <a16:creationId xmlns:a16="http://schemas.microsoft.com/office/drawing/2014/main" id="{BCFA6971-6CBB-B43E-D658-E875CCB3910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Heinz – Loved by Babies, Craved by Parents</a:t>
            </a:r>
          </a:p>
        </p:txBody>
      </p:sp>
    </p:spTree>
    <p:extLst>
      <p:ext uri="{BB962C8B-B14F-4D97-AF65-F5344CB8AC3E}">
        <p14:creationId xmlns:p14="http://schemas.microsoft.com/office/powerpoint/2010/main" val="20836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35" descr="A dart board with a dart in the center&#10;&#10;AI-generated content may be incorrect.">
            <a:extLst>
              <a:ext uri="{FF2B5EF4-FFF2-40B4-BE49-F238E27FC236}">
                <a16:creationId xmlns:a16="http://schemas.microsoft.com/office/drawing/2014/main" id="{EE9BB1C9-163E-08C6-B339-CB708DB5D9A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2340" t="2557" r="21946" b="2159"/>
          <a:stretch>
            <a:fillRect/>
          </a:stretch>
        </p:blipFill>
        <p:spPr>
          <a:xfrm>
            <a:off x="6007894" y="-9729"/>
            <a:ext cx="6184106" cy="5948364"/>
          </a:xfrm>
        </p:spPr>
      </p:pic>
      <p:sp>
        <p:nvSpPr>
          <p:cNvPr id="2" name="Title 1">
            <a:extLst>
              <a:ext uri="{FF2B5EF4-FFF2-40B4-BE49-F238E27FC236}">
                <a16:creationId xmlns:a16="http://schemas.microsoft.com/office/drawing/2014/main" id="{9C908A6F-241C-58E9-5B48-0BB5AD52F3CC}"/>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E097D877-1225-FE7C-E563-F5ECEF599D3D}"/>
              </a:ext>
            </a:extLst>
          </p:cNvPr>
          <p:cNvSpPr>
            <a:spLocks noGrp="1"/>
          </p:cNvSpPr>
          <p:nvPr>
            <p:ph type="body" sz="quarter" idx="13"/>
          </p:nvPr>
        </p:nvSpPr>
        <p:spPr/>
        <p:txBody>
          <a:bodyPr>
            <a:normAutofit lnSpcReduction="10000"/>
          </a:bodyPr>
          <a:lstStyle/>
          <a:p>
            <a:pPr lvl="0">
              <a:lnSpc>
                <a:spcPct val="107000"/>
              </a:lnSpc>
            </a:pPr>
            <a:r>
              <a:rPr lang="en-GB" sz="1400" dirty="0">
                <a:effectLst/>
                <a:latin typeface="+mj-lt"/>
                <a:ea typeface="Calibri" panose="020F0502020204030204" pitchFamily="34" charset="0"/>
                <a:cs typeface="Times New Roman" panose="02020603050405020304" pitchFamily="18" charset="0"/>
              </a:rPr>
              <a:t>To provide an </a:t>
            </a:r>
            <a:r>
              <a:rPr lang="en-GB" sz="1400" dirty="0">
                <a:latin typeface="+mj-lt"/>
                <a:ea typeface="Calibri" panose="020F0502020204030204" pitchFamily="34" charset="0"/>
                <a:cs typeface="Times New Roman" panose="02020603050405020304" pitchFamily="18" charset="0"/>
              </a:rPr>
              <a:t>a</a:t>
            </a:r>
            <a:r>
              <a:rPr lang="en-GB" sz="1400" dirty="0">
                <a:effectLst/>
                <a:latin typeface="+mj-lt"/>
                <a:ea typeface="Calibri" panose="020F0502020204030204" pitchFamily="34" charset="0"/>
                <a:cs typeface="Times New Roman" panose="02020603050405020304" pitchFamily="18" charset="0"/>
              </a:rPr>
              <a:t>nalysis of the FMCG </a:t>
            </a:r>
            <a:r>
              <a:rPr lang="en-GB" sz="1400" dirty="0">
                <a:latin typeface="+mj-lt"/>
                <a:ea typeface="Calibri" panose="020F0502020204030204" pitchFamily="34" charset="0"/>
                <a:cs typeface="Times New Roman" panose="02020603050405020304" pitchFamily="18" charset="0"/>
              </a:rPr>
              <a:t>c</a:t>
            </a:r>
            <a:r>
              <a:rPr lang="en-GB" sz="1400" dirty="0">
                <a:effectLst/>
                <a:latin typeface="+mj-lt"/>
                <a:ea typeface="Calibri" panose="020F0502020204030204" pitchFamily="34" charset="0"/>
                <a:cs typeface="Times New Roman" panose="02020603050405020304" pitchFamily="18" charset="0"/>
              </a:rPr>
              <a:t>ategory this deck explores the following areas:</a:t>
            </a:r>
            <a:endParaRPr lang="en-GB" sz="1400" dirty="0">
              <a:latin typeface="+mj-lt"/>
              <a:ea typeface="Calibri" panose="020F0502020204030204" pitchFamily="34" charset="0"/>
              <a:cs typeface="Times New Roman" panose="02020603050405020304" pitchFamily="18" charset="0"/>
            </a:endParaRPr>
          </a:p>
          <a:p>
            <a:pPr>
              <a:lnSpc>
                <a:spcPct val="107000"/>
              </a:lnSpc>
            </a:pPr>
            <a:r>
              <a:rPr lang="en-GB" sz="1400" dirty="0">
                <a:latin typeface="+mj-lt"/>
                <a:ea typeface="Calibri" panose="020F0502020204030204" pitchFamily="34" charset="0"/>
                <a:cs typeface="Times New Roman" panose="02020603050405020304" pitchFamily="18" charset="0"/>
              </a:rPr>
              <a:t>Macro Spend Patterns: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Spending behaviour and patterns </a:t>
            </a:r>
          </a:p>
          <a:p>
            <a:pPr>
              <a:lnSpc>
                <a:spcPct val="107000"/>
              </a:lnSpc>
            </a:pPr>
            <a:r>
              <a:rPr lang="en-GB" sz="1400" dirty="0">
                <a:effectLst/>
                <a:latin typeface="+mj-lt"/>
                <a:ea typeface="Calibri" panose="020F0502020204030204" pitchFamily="34" charset="0"/>
                <a:cs typeface="Times New Roman" panose="02020603050405020304" pitchFamily="18" charset="0"/>
              </a:rPr>
              <a:t>Effectiveness:</a:t>
            </a:r>
          </a:p>
          <a:p>
            <a:pPr marL="285750" indent="-285750">
              <a:lnSpc>
                <a:spcPct val="107000"/>
              </a:lnSpc>
              <a:buFont typeface="Symbol" panose="05050102010706020507" pitchFamily="18" charset="2"/>
              <a:buChar char="¾"/>
            </a:pPr>
            <a:r>
              <a:rPr lang="en-GB" sz="1400" dirty="0">
                <a:latin typeface="+mj-lt"/>
                <a:ea typeface="Calibri" panose="020F0502020204030204" pitchFamily="34" charset="0"/>
                <a:cs typeface="Times New Roman" panose="02020603050405020304" pitchFamily="18" charset="0"/>
              </a:rPr>
              <a:t>TV is crucial to the plan </a:t>
            </a:r>
          </a:p>
          <a:p>
            <a:pPr>
              <a:lnSpc>
                <a:spcPct val="107000"/>
              </a:lnSpc>
            </a:pPr>
            <a:r>
              <a:rPr lang="en-GB" sz="1400" dirty="0">
                <a:effectLst/>
                <a:latin typeface="+mj-lt"/>
                <a:ea typeface="Calibri" panose="020F0502020204030204" pitchFamily="34" charset="0"/>
                <a:cs typeface="Times New Roman" panose="02020603050405020304" pitchFamily="18" charset="0"/>
              </a:rPr>
              <a:t>Media Planning:</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Weekday, and daypart analysis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Ad time-lengths</a:t>
            </a:r>
          </a:p>
          <a:p>
            <a:pPr>
              <a:lnSpc>
                <a:spcPct val="107000"/>
              </a:lnSpc>
            </a:pPr>
            <a:r>
              <a:rPr lang="en-GB" sz="1400" dirty="0">
                <a:latin typeface="+mj-lt"/>
                <a:ea typeface="Calibri" panose="020F0502020204030204" pitchFamily="34" charset="0"/>
                <a:cs typeface="Times New Roman" panose="02020603050405020304" pitchFamily="18" charset="0"/>
              </a:rPr>
              <a:t>Case Studies:</a:t>
            </a:r>
          </a:p>
          <a:p>
            <a:pPr marL="285750" indent="-285750">
              <a:lnSpc>
                <a:spcPct val="107000"/>
              </a:lnSpc>
              <a:buFont typeface="Symbol" panose="05050102010706020507" pitchFamily="18" charset="2"/>
              <a:buChar char="¾"/>
            </a:pPr>
            <a:r>
              <a:rPr lang="en-GB" sz="1400" dirty="0">
                <a:effectLst/>
                <a:latin typeface="+mj-lt"/>
                <a:ea typeface="Calibri" panose="020F0502020204030204" pitchFamily="34" charset="0"/>
                <a:cs typeface="Times New Roman" panose="02020603050405020304" pitchFamily="18" charset="0"/>
              </a:rPr>
              <a:t>McVitie’s, Hellmann’s, The Coconut Collab</a:t>
            </a:r>
          </a:p>
        </p:txBody>
      </p:sp>
      <p:sp>
        <p:nvSpPr>
          <p:cNvPr id="5" name="Text Placeholder 4">
            <a:extLst>
              <a:ext uri="{FF2B5EF4-FFF2-40B4-BE49-F238E27FC236}">
                <a16:creationId xmlns:a16="http://schemas.microsoft.com/office/drawing/2014/main" id="{632F5302-4B57-874C-DEF6-CB91849BF51B}"/>
              </a:ext>
            </a:extLst>
          </p:cNvPr>
          <p:cNvSpPr>
            <a:spLocks noGrp="1"/>
          </p:cNvSpPr>
          <p:nvPr>
            <p:ph type="body" sz="quarter" idx="15"/>
          </p:nvPr>
        </p:nvSpPr>
        <p:spPr/>
        <p:txBody>
          <a:bodyPr/>
          <a:lstStyle/>
          <a:p>
            <a:endParaRPr lang="en-GB" dirty="0"/>
          </a:p>
        </p:txBody>
      </p:sp>
      <p:sp>
        <p:nvSpPr>
          <p:cNvPr id="8" name="Text Placeholder 5">
            <a:extLst>
              <a:ext uri="{FF2B5EF4-FFF2-40B4-BE49-F238E27FC236}">
                <a16:creationId xmlns:a16="http://schemas.microsoft.com/office/drawing/2014/main" id="{16D24752-3F3E-BEFE-8BCA-56B9AAAC8E8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Jägermeister - Flowers</a:t>
            </a:r>
          </a:p>
        </p:txBody>
      </p:sp>
    </p:spTree>
    <p:extLst>
      <p:ext uri="{BB962C8B-B14F-4D97-AF65-F5344CB8AC3E}">
        <p14:creationId xmlns:p14="http://schemas.microsoft.com/office/powerpoint/2010/main" val="274816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93839-1DE8-A23F-AA15-A4D42AEE07A2}"/>
              </a:ext>
            </a:extLst>
          </p:cNvPr>
          <p:cNvSpPr>
            <a:spLocks noGrp="1"/>
          </p:cNvSpPr>
          <p:nvPr>
            <p:ph type="title"/>
          </p:nvPr>
        </p:nvSpPr>
        <p:spPr>
          <a:xfrm>
            <a:off x="371475" y="359944"/>
            <a:ext cx="6001189" cy="1021181"/>
          </a:xfrm>
        </p:spPr>
        <p:txBody>
          <a:bodyPr>
            <a:normAutofit fontScale="90000"/>
          </a:bodyPr>
          <a:lstStyle/>
          <a:p>
            <a:r>
              <a:rPr lang="en-GB" dirty="0"/>
              <a:t>Biscuit’s Got Talent: How Britian’s Got Talent Sweetened </a:t>
            </a:r>
            <a:r>
              <a:rPr lang="en-GB" dirty="0" err="1"/>
              <a:t>Mcvitie’s</a:t>
            </a:r>
            <a:r>
              <a:rPr lang="en-GB" dirty="0"/>
              <a:t>	</a:t>
            </a:r>
          </a:p>
        </p:txBody>
      </p:sp>
      <p:sp>
        <p:nvSpPr>
          <p:cNvPr id="2" name="Text Placeholder 1">
            <a:extLst>
              <a:ext uri="{FF2B5EF4-FFF2-40B4-BE49-F238E27FC236}">
                <a16:creationId xmlns:a16="http://schemas.microsoft.com/office/drawing/2014/main" id="{BA590F02-D290-6612-B583-C8327D33BDCD}"/>
              </a:ext>
            </a:extLst>
          </p:cNvPr>
          <p:cNvSpPr>
            <a:spLocks noGrp="1"/>
          </p:cNvSpPr>
          <p:nvPr>
            <p:ph type="body" sz="quarter" idx="13"/>
          </p:nvPr>
        </p:nvSpPr>
        <p:spPr/>
        <p:txBody>
          <a:bodyPr>
            <a:noAutofit/>
          </a:bodyPr>
          <a:lstStyle/>
          <a:p>
            <a:pPr>
              <a:spcBef>
                <a:spcPts val="800"/>
              </a:spcBef>
            </a:pPr>
            <a:r>
              <a:rPr lang="en-GB" sz="1300" dirty="0"/>
              <a:t>Challenge</a:t>
            </a:r>
          </a:p>
          <a:p>
            <a:pPr marL="285750" indent="-285750">
              <a:spcBef>
                <a:spcPts val="800"/>
              </a:spcBef>
              <a:buFont typeface="Symbol" panose="05050102010706020507" pitchFamily="18" charset="2"/>
              <a:buChar char="¾"/>
            </a:pPr>
            <a:r>
              <a:rPr lang="en-GB" sz="1300" dirty="0">
                <a:ea typeface="Calibri" panose="020F0502020204030204" pitchFamily="34" charset="0"/>
              </a:rPr>
              <a:t>McVitie’s while still well-loved wasn’t being talked about in the same way. They needed a campaign that would set them apart from other brands and showcase their unique place in British society.</a:t>
            </a:r>
          </a:p>
          <a:p>
            <a:pPr>
              <a:spcBef>
                <a:spcPts val="800"/>
              </a:spcBef>
            </a:pPr>
            <a:r>
              <a:rPr lang="en-GB" sz="1300" dirty="0"/>
              <a:t>Solution</a:t>
            </a:r>
          </a:p>
          <a:p>
            <a:pPr marL="285750" indent="-285750">
              <a:spcBef>
                <a:spcPts val="800"/>
              </a:spcBef>
              <a:buFont typeface="Symbol" panose="05050102010706020507" pitchFamily="18" charset="2"/>
              <a:buChar char="¾"/>
            </a:pPr>
            <a:r>
              <a:rPr lang="en-GB" sz="1300" dirty="0">
                <a:ea typeface="Calibri" panose="020F0502020204030204" pitchFamily="34" charset="0"/>
              </a:rPr>
              <a:t>Sponsorship of Britain’s Got Talent to reach 7.5 million individuals on linear alone and a programme licence to bring the IP to life instore.</a:t>
            </a:r>
          </a:p>
          <a:p>
            <a:pPr>
              <a:spcBef>
                <a:spcPts val="800"/>
              </a:spcBef>
            </a:pPr>
            <a:r>
              <a:rPr lang="en-GB" sz="1300" dirty="0"/>
              <a:t>Results</a:t>
            </a:r>
          </a:p>
          <a:p>
            <a:pPr marL="285750" indent="-285750">
              <a:spcBef>
                <a:spcPts val="800"/>
              </a:spcBef>
              <a:buFont typeface="Symbol" panose="05050102010706020507" pitchFamily="18" charset="2"/>
              <a:buChar char="¾"/>
            </a:pPr>
            <a:r>
              <a:rPr lang="en-GB" sz="1300" dirty="0">
                <a:ea typeface="Calibri" panose="020F0502020204030204" pitchFamily="34" charset="0"/>
              </a:rPr>
              <a:t>Social activity reached 43.7 million individuals, 73% of viewers recalled the sponsorship, 82% of viewers remembered seeing at least one or more campaign execution. </a:t>
            </a:r>
          </a:p>
          <a:p>
            <a:pPr marL="285750" indent="-285750">
              <a:spcBef>
                <a:spcPts val="800"/>
              </a:spcBef>
              <a:buFont typeface="Symbol" panose="05050102010706020507" pitchFamily="18" charset="2"/>
              <a:buChar char="¾"/>
            </a:pPr>
            <a:r>
              <a:rPr lang="en-GB" sz="1300" dirty="0">
                <a:ea typeface="Calibri" panose="020F0502020204030204" pitchFamily="34" charset="0"/>
              </a:rPr>
              <a:t>Purchase intent rose by 5% over the sponsorship period. It established McVitie’s as the UKs number 1 Biscuit brand.</a:t>
            </a:r>
          </a:p>
        </p:txBody>
      </p:sp>
      <p:pic>
        <p:nvPicPr>
          <p:cNvPr id="5" name="Picture 4" descr="A blue and yellow logo&#10;&#10;Description automatically generated">
            <a:extLst>
              <a:ext uri="{FF2B5EF4-FFF2-40B4-BE49-F238E27FC236}">
                <a16:creationId xmlns:a16="http://schemas.microsoft.com/office/drawing/2014/main" id="{99254139-3FFE-CB34-258B-B7974DBCB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898" y="215407"/>
            <a:ext cx="1277476" cy="1277476"/>
          </a:xfrm>
          <a:prstGeom prst="rect">
            <a:avLst/>
          </a:prstGeom>
        </p:spPr>
      </p:pic>
      <p:pic>
        <p:nvPicPr>
          <p:cNvPr id="1026" name="Picture 2" descr="MG OMD">
            <a:extLst>
              <a:ext uri="{FF2B5EF4-FFF2-40B4-BE49-F238E27FC236}">
                <a16:creationId xmlns:a16="http://schemas.microsoft.com/office/drawing/2014/main" id="{0151F306-427D-FB73-4AAD-F848E57D0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221" y="355468"/>
            <a:ext cx="997354" cy="997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descr="A person and person sitting on a couch with confetti falling&#10;&#10;Description automatically generated">
            <a:extLst>
              <a:ext uri="{FF2B5EF4-FFF2-40B4-BE49-F238E27FC236}">
                <a16:creationId xmlns:a16="http://schemas.microsoft.com/office/drawing/2014/main" id="{E449D9CE-2B03-A5C1-6553-1E6D585E30AC}"/>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4624" r="4624"/>
          <a:stretch>
            <a:fillRect/>
          </a:stretch>
        </p:blipFill>
        <p:spPr>
          <a:xfrm>
            <a:off x="5368925" y="1428750"/>
            <a:ext cx="6343650" cy="3836988"/>
          </a:xfrm>
          <a:prstGeom prst="rect">
            <a:avLst/>
          </a:prstGeom>
        </p:spPr>
      </p:pic>
    </p:spTree>
    <p:extLst>
      <p:ext uri="{BB962C8B-B14F-4D97-AF65-F5344CB8AC3E}">
        <p14:creationId xmlns:p14="http://schemas.microsoft.com/office/powerpoint/2010/main" val="28894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p:txBody>
          <a:bodyPr>
            <a:normAutofit/>
          </a:bodyPr>
          <a:lstStyle/>
          <a:p>
            <a:r>
              <a:rPr lang="en-GB" sz="2700" dirty="0"/>
              <a:t>Hellmann’s shows us how to cook clever and waste less</a:t>
            </a:r>
          </a:p>
        </p:txBody>
      </p:sp>
      <p:sp>
        <p:nvSpPr>
          <p:cNvPr id="3" name="Text Placeholder 2">
            <a:extLst>
              <a:ext uri="{FF2B5EF4-FFF2-40B4-BE49-F238E27FC236}">
                <a16:creationId xmlns:a16="http://schemas.microsoft.com/office/drawing/2014/main" id="{C7F03FE9-788F-48F6-A76A-FE7BFB7A54D5}"/>
              </a:ext>
            </a:extLst>
          </p:cNvPr>
          <p:cNvSpPr>
            <a:spLocks noGrp="1"/>
          </p:cNvSpPr>
          <p:nvPr>
            <p:ph type="body" sz="quarter" idx="13"/>
          </p:nvPr>
        </p:nvSpPr>
        <p:spPr/>
        <p:txBody>
          <a:bodyPr>
            <a:normAutofit/>
          </a:bodyPr>
          <a:lstStyle/>
          <a:p>
            <a:pPr>
              <a:spcBef>
                <a:spcPts val="800"/>
              </a:spcBef>
            </a:pPr>
            <a:r>
              <a:rPr lang="en-GB" sz="1300" dirty="0"/>
              <a:t>Challenge</a:t>
            </a:r>
          </a:p>
          <a:p>
            <a:pPr marL="285750" lvl="0" indent="-285750">
              <a:spcBef>
                <a:spcPts val="800"/>
              </a:spcBef>
              <a:buFont typeface="Symbol" panose="05050102010706020507" pitchFamily="18" charset="2"/>
              <a:buChar char="¾"/>
            </a:pPr>
            <a:r>
              <a:rPr lang="en-GB" sz="1300" dirty="0"/>
              <a:t>Hellmann’s wanted to encourage a reduction in food waste and promote their product as the perfect ingredient to improve a leftovers meal</a:t>
            </a:r>
          </a:p>
          <a:p>
            <a:pPr>
              <a:spcBef>
                <a:spcPts val="800"/>
              </a:spcBef>
            </a:pPr>
            <a:r>
              <a:rPr lang="en-GB" sz="1300" dirty="0"/>
              <a:t>Solution</a:t>
            </a:r>
          </a:p>
          <a:p>
            <a:pPr marL="285750" indent="-285750">
              <a:spcBef>
                <a:spcPts val="800"/>
              </a:spcBef>
              <a:buFont typeface="Symbol" panose="05050102010706020507" pitchFamily="18" charset="2"/>
              <a:buChar char="¾"/>
            </a:pPr>
            <a:r>
              <a:rPr lang="en-GB" sz="1300" dirty="0"/>
              <a:t>They created a 4-part prime time TV series, ‘Cook Clever, Waste Less’ that ran on Channel 4</a:t>
            </a:r>
          </a:p>
          <a:p>
            <a:pPr marL="285750" indent="-285750">
              <a:spcBef>
                <a:spcPts val="800"/>
              </a:spcBef>
              <a:buFont typeface="Symbol" panose="05050102010706020507" pitchFamily="18" charset="2"/>
              <a:buChar char="¾"/>
            </a:pPr>
            <a:r>
              <a:rPr lang="en-GB" sz="1300" dirty="0"/>
              <a:t>The programme, starring Prue Leith, gave practical tips and money-saving advice  </a:t>
            </a:r>
          </a:p>
          <a:p>
            <a:pPr>
              <a:spcBef>
                <a:spcPts val="800"/>
              </a:spcBef>
            </a:pPr>
            <a:r>
              <a:rPr lang="en-GB" sz="1300" dirty="0"/>
              <a:t>Results</a:t>
            </a:r>
          </a:p>
          <a:p>
            <a:pPr marL="285750" indent="-285750">
              <a:spcBef>
                <a:spcPts val="800"/>
              </a:spcBef>
              <a:buFont typeface="Symbol" panose="05050102010706020507" pitchFamily="18" charset="2"/>
              <a:buChar char="¾"/>
            </a:pPr>
            <a:r>
              <a:rPr lang="en-GB" sz="1300" dirty="0"/>
              <a:t>Traffic to Hellmann’s website increased by 500%</a:t>
            </a:r>
          </a:p>
          <a:p>
            <a:pPr marL="285750" indent="-285750">
              <a:spcBef>
                <a:spcPts val="800"/>
              </a:spcBef>
              <a:buFont typeface="Symbol" panose="05050102010706020507" pitchFamily="18" charset="2"/>
              <a:buChar char="¾"/>
            </a:pPr>
            <a:r>
              <a:rPr lang="en-GB" sz="1300" dirty="0"/>
              <a:t>Viewers saved 3.1m kg of food waste, saving 5.9m kg of CO2 emissions </a:t>
            </a:r>
          </a:p>
          <a:p>
            <a:endParaRPr lang="en-GB" sz="1300" dirty="0"/>
          </a:p>
        </p:txBody>
      </p:sp>
      <p:pic>
        <p:nvPicPr>
          <p:cNvPr id="13" name="Picture Placeholder 12" descr="A person smiling at camera&#10;&#10;Description automatically generated">
            <a:extLst>
              <a:ext uri="{FF2B5EF4-FFF2-40B4-BE49-F238E27FC236}">
                <a16:creationId xmlns:a16="http://schemas.microsoft.com/office/drawing/2014/main" id="{79106237-3147-5A27-B229-986FBD6DAB7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501" r="3501"/>
          <a:stretch/>
        </p:blipFill>
        <p:spPr/>
      </p:pic>
      <p:pic>
        <p:nvPicPr>
          <p:cNvPr id="1026" name="Picture 2" descr="Hellmann's logo and symbol, meaning, history, PNG">
            <a:extLst>
              <a:ext uri="{FF2B5EF4-FFF2-40B4-BE49-F238E27FC236}">
                <a16:creationId xmlns:a16="http://schemas.microsoft.com/office/drawing/2014/main" id="{9239AE29-0B36-3B20-09E3-E982BE394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070" y="475990"/>
            <a:ext cx="876834" cy="546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DSHARE NAMED CANNES LIONS MEDIA NETWORK OF THE YEAR 2023">
            <a:extLst>
              <a:ext uri="{FF2B5EF4-FFF2-40B4-BE49-F238E27FC236}">
                <a16:creationId xmlns:a16="http://schemas.microsoft.com/office/drawing/2014/main" id="{BD0B9577-F02B-FC15-23DE-F9A677A9B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9590" y="633176"/>
            <a:ext cx="1907735" cy="2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C4CB-9AFD-4B62-86CF-948A36CBFF28}"/>
              </a:ext>
            </a:extLst>
          </p:cNvPr>
          <p:cNvSpPr>
            <a:spLocks noGrp="1"/>
          </p:cNvSpPr>
          <p:nvPr>
            <p:ph type="title"/>
          </p:nvPr>
        </p:nvSpPr>
        <p:spPr>
          <a:xfrm>
            <a:off x="371475" y="359944"/>
            <a:ext cx="5283737" cy="1021181"/>
          </a:xfrm>
        </p:spPr>
        <p:txBody>
          <a:bodyPr>
            <a:normAutofit fontScale="90000"/>
          </a:bodyPr>
          <a:lstStyle/>
          <a:p>
            <a:r>
              <a:rPr lang="en-GB" dirty="0"/>
              <a:t>The Coconut Collab: free from dairy, not from temptation</a:t>
            </a:r>
            <a:br>
              <a:rPr lang="en-GB" dirty="0"/>
            </a:br>
            <a:endParaRPr lang="en-GB" dirty="0"/>
          </a:p>
        </p:txBody>
      </p:sp>
      <p:sp>
        <p:nvSpPr>
          <p:cNvPr id="3" name="Text Placeholder 2">
            <a:extLst>
              <a:ext uri="{FF2B5EF4-FFF2-40B4-BE49-F238E27FC236}">
                <a16:creationId xmlns:a16="http://schemas.microsoft.com/office/drawing/2014/main" id="{C7F03FE9-788F-48F6-A76A-FE7BFB7A54D5}"/>
              </a:ext>
            </a:extLst>
          </p:cNvPr>
          <p:cNvSpPr>
            <a:spLocks noGrp="1"/>
          </p:cNvSpPr>
          <p:nvPr>
            <p:ph type="body" sz="quarter" idx="13"/>
          </p:nvPr>
        </p:nvSpPr>
        <p:spPr/>
        <p:txBody>
          <a:bodyPr>
            <a:noAutofit/>
          </a:bodyPr>
          <a:lstStyle/>
          <a:p>
            <a:pPr>
              <a:spcBef>
                <a:spcPts val="800"/>
              </a:spcBef>
            </a:pPr>
            <a:r>
              <a:rPr lang="en-GB" sz="1300" dirty="0"/>
              <a:t>Challenge</a:t>
            </a:r>
          </a:p>
          <a:p>
            <a:pPr marL="285750" lvl="0" indent="-285750">
              <a:spcBef>
                <a:spcPts val="800"/>
              </a:spcBef>
              <a:buFont typeface="Symbol" panose="05050102010706020507" pitchFamily="18" charset="2"/>
              <a:buChar char="¾"/>
            </a:pPr>
            <a:r>
              <a:rPr lang="en-GB" sz="1300" dirty="0"/>
              <a:t>The Coconut Collab needed to grow share in an increasingly competitive market</a:t>
            </a:r>
          </a:p>
          <a:p>
            <a:pPr marL="285750" indent="-285750">
              <a:spcBef>
                <a:spcPts val="800"/>
              </a:spcBef>
              <a:buFont typeface="Symbol" panose="05050102010706020507" pitchFamily="18" charset="2"/>
              <a:buChar char="¾"/>
            </a:pPr>
            <a:r>
              <a:rPr lang="en-GB" sz="1300" dirty="0"/>
              <a:t>By increasing brand awareness and purchase intent, they aimed to grow sales and recruit new shoppers</a:t>
            </a:r>
          </a:p>
          <a:p>
            <a:pPr>
              <a:spcBef>
                <a:spcPts val="800"/>
              </a:spcBef>
            </a:pPr>
            <a:r>
              <a:rPr lang="en-GB" sz="1300" dirty="0"/>
              <a:t>Solution</a:t>
            </a:r>
          </a:p>
          <a:p>
            <a:pPr marL="285750" indent="-285750">
              <a:spcBef>
                <a:spcPts val="800"/>
              </a:spcBef>
              <a:buFont typeface="Symbol" panose="05050102010706020507" pitchFamily="18" charset="2"/>
              <a:buChar char="¾"/>
            </a:pPr>
            <a:r>
              <a:rPr lang="en-GB" sz="1300" dirty="0"/>
              <a:t>Partnering with Sky, mass reach was delivered using linear TV in key programming environments</a:t>
            </a:r>
          </a:p>
          <a:p>
            <a:pPr marL="285750" indent="-285750">
              <a:spcBef>
                <a:spcPts val="800"/>
              </a:spcBef>
              <a:buFont typeface="Symbol" panose="05050102010706020507" pitchFamily="18" charset="2"/>
              <a:buChar char="¾"/>
            </a:pPr>
            <a:r>
              <a:rPr lang="en-GB" sz="1300" dirty="0"/>
              <a:t>Precise targeting was achieved via </a:t>
            </a:r>
            <a:r>
              <a:rPr lang="en-GB" sz="1300" dirty="0" err="1"/>
              <a:t>Mosiac</a:t>
            </a:r>
            <a:r>
              <a:rPr lang="en-GB" sz="1300" dirty="0"/>
              <a:t> data on VOD and Nectar data for a custom audience on AdSmart</a:t>
            </a:r>
          </a:p>
          <a:p>
            <a:pPr>
              <a:spcBef>
                <a:spcPts val="800"/>
              </a:spcBef>
            </a:pPr>
            <a:r>
              <a:rPr lang="en-GB" sz="1300" dirty="0"/>
              <a:t>Results</a:t>
            </a:r>
          </a:p>
          <a:p>
            <a:pPr marL="285750" indent="-285750">
              <a:spcBef>
                <a:spcPts val="800"/>
              </a:spcBef>
              <a:buFont typeface="Symbol" panose="05050102010706020507" pitchFamily="18" charset="2"/>
              <a:buChar char="¾"/>
            </a:pPr>
            <a:r>
              <a:rPr lang="en-GB" sz="1300" dirty="0"/>
              <a:t>Sales growth more than x2 that of the overall category</a:t>
            </a:r>
          </a:p>
          <a:p>
            <a:pPr marL="285750" indent="-285750">
              <a:spcBef>
                <a:spcPts val="800"/>
              </a:spcBef>
              <a:buFont typeface="Symbol" panose="05050102010706020507" pitchFamily="18" charset="2"/>
              <a:buChar char="¾"/>
            </a:pPr>
            <a:r>
              <a:rPr lang="en-GB" sz="1300" dirty="0"/>
              <a:t>Shopper number growth 65% higher than category average.</a:t>
            </a:r>
          </a:p>
          <a:p>
            <a:pPr>
              <a:spcBef>
                <a:spcPts val="800"/>
              </a:spcBef>
            </a:pPr>
            <a:endParaRPr lang="en-GB" sz="1300" dirty="0"/>
          </a:p>
        </p:txBody>
      </p:sp>
      <p:pic>
        <p:nvPicPr>
          <p:cNvPr id="8" name="Picture Placeholder 7" descr="A picture containing text&#10;&#10;Description automatically generated">
            <a:extLst>
              <a:ext uri="{FF2B5EF4-FFF2-40B4-BE49-F238E27FC236}">
                <a16:creationId xmlns:a16="http://schemas.microsoft.com/office/drawing/2014/main" id="{806B5D76-9F58-4911-C212-A38577122A6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885" r="3885"/>
          <a:stretch/>
        </p:blipFill>
        <p:spPr/>
      </p:pic>
      <p:pic>
        <p:nvPicPr>
          <p:cNvPr id="10" name="Picture 9" descr="Shape&#10;&#10;Description automatically generated with low confidence">
            <a:extLst>
              <a:ext uri="{FF2B5EF4-FFF2-40B4-BE49-F238E27FC236}">
                <a16:creationId xmlns:a16="http://schemas.microsoft.com/office/drawing/2014/main" id="{A430DA2B-73F3-3E06-9872-1432FCB60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5651" y="359944"/>
            <a:ext cx="1436924" cy="1015830"/>
          </a:xfrm>
          <a:prstGeom prst="rect">
            <a:avLst/>
          </a:prstGeom>
        </p:spPr>
      </p:pic>
      <p:pic>
        <p:nvPicPr>
          <p:cNvPr id="13" name="Picture 12" descr="Logo&#10;&#10;Description automatically generated">
            <a:extLst>
              <a:ext uri="{FF2B5EF4-FFF2-40B4-BE49-F238E27FC236}">
                <a16:creationId xmlns:a16="http://schemas.microsoft.com/office/drawing/2014/main" id="{15337457-9455-DD16-4525-E1C240AF2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9154" y="478973"/>
            <a:ext cx="805180" cy="670983"/>
          </a:xfrm>
          <a:prstGeom prst="rect">
            <a:avLst/>
          </a:prstGeom>
        </p:spPr>
      </p:pic>
    </p:spTree>
    <p:extLst>
      <p:ext uri="{BB962C8B-B14F-4D97-AF65-F5344CB8AC3E}">
        <p14:creationId xmlns:p14="http://schemas.microsoft.com/office/powerpoint/2010/main" val="197041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erson and person in an office&#10;&#10;AI-generated content may be incorrect.">
            <a:extLst>
              <a:ext uri="{FF2B5EF4-FFF2-40B4-BE49-F238E27FC236}">
                <a16:creationId xmlns:a16="http://schemas.microsoft.com/office/drawing/2014/main" id="{77A735D3-ED88-7C44-03E9-5D0DC7EC283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521" b="6521"/>
          <a:stretch>
            <a:fillRect/>
          </a:stretch>
        </p:blipFill>
        <p:spPr/>
      </p:pic>
      <p:sp>
        <p:nvSpPr>
          <p:cNvPr id="7" name="Rectangle 6">
            <a:extLst>
              <a:ext uri="{FF2B5EF4-FFF2-40B4-BE49-F238E27FC236}">
                <a16:creationId xmlns:a16="http://schemas.microsoft.com/office/drawing/2014/main" id="{94833CC3-AF48-03FF-2E62-2D4C4C7AC451}"/>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214705EB-3F4B-826D-9DC0-B3F169D54377}"/>
              </a:ext>
            </a:extLst>
          </p:cNvPr>
          <p:cNvSpPr>
            <a:spLocks noGrp="1"/>
          </p:cNvSpPr>
          <p:nvPr>
            <p:ph type="ctrTitle"/>
          </p:nvPr>
        </p:nvSpPr>
        <p:spPr/>
        <p:txBody>
          <a:bodyPr/>
          <a:lstStyle/>
          <a:p>
            <a:r>
              <a:rPr lang="en-GB" dirty="0"/>
              <a:t>Macro spend patterns</a:t>
            </a:r>
          </a:p>
        </p:txBody>
      </p:sp>
      <p:sp>
        <p:nvSpPr>
          <p:cNvPr id="8" name="Text Placeholder 5">
            <a:extLst>
              <a:ext uri="{FF2B5EF4-FFF2-40B4-BE49-F238E27FC236}">
                <a16:creationId xmlns:a16="http://schemas.microsoft.com/office/drawing/2014/main" id="{DF5C0370-BB7E-99A8-8B8E-346926D097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Warburton's – The Inspection</a:t>
            </a:r>
          </a:p>
        </p:txBody>
      </p:sp>
    </p:spTree>
    <p:extLst>
      <p:ext uri="{BB962C8B-B14F-4D97-AF65-F5344CB8AC3E}">
        <p14:creationId xmlns:p14="http://schemas.microsoft.com/office/powerpoint/2010/main" val="153920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644903576"/>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p:txBody>
          <a:bodyPr/>
          <a:lstStyle/>
          <a:p>
            <a:r>
              <a:rPr lang="en-GB" dirty="0"/>
              <a:t>FMCG investment stable year-on-year</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2019-2024. FMCG category consists of Food, Cosmetics &amp; Personal Care, Household FMCG, and Drink. Linear TV Spend, %’s show YoY change.</a:t>
            </a:r>
          </a:p>
        </p:txBody>
      </p:sp>
      <p:grpSp>
        <p:nvGrpSpPr>
          <p:cNvPr id="9" name="Group 8">
            <a:extLst>
              <a:ext uri="{FF2B5EF4-FFF2-40B4-BE49-F238E27FC236}">
                <a16:creationId xmlns:a16="http://schemas.microsoft.com/office/drawing/2014/main" id="{4DC8BF0E-4191-3193-1FCC-0FEC41C028E3}"/>
              </a:ext>
            </a:extLst>
          </p:cNvPr>
          <p:cNvGrpSpPr/>
          <p:nvPr/>
        </p:nvGrpSpPr>
        <p:grpSpPr>
          <a:xfrm>
            <a:off x="5810929" y="1446455"/>
            <a:ext cx="883161" cy="417287"/>
            <a:chOff x="4647617" y="2103978"/>
            <a:chExt cx="883161" cy="417287"/>
          </a:xfrm>
        </p:grpSpPr>
        <p:grpSp>
          <p:nvGrpSpPr>
            <p:cNvPr id="21" name="Group 20">
              <a:extLst>
                <a:ext uri="{FF2B5EF4-FFF2-40B4-BE49-F238E27FC236}">
                  <a16:creationId xmlns:a16="http://schemas.microsoft.com/office/drawing/2014/main" id="{AD258198-883E-05D0-6479-4B5AB8BB362C}"/>
                </a:ext>
              </a:extLst>
            </p:cNvPr>
            <p:cNvGrpSpPr/>
            <p:nvPr/>
          </p:nvGrpSpPr>
          <p:grpSpPr>
            <a:xfrm>
              <a:off x="4647617" y="2103978"/>
              <a:ext cx="854586" cy="417287"/>
              <a:chOff x="4641817" y="2562303"/>
              <a:chExt cx="854586" cy="417287"/>
            </a:xfrm>
          </p:grpSpPr>
          <p:sp>
            <p:nvSpPr>
              <p:cNvPr id="23" name="TextBox 22">
                <a:extLst>
                  <a:ext uri="{FF2B5EF4-FFF2-40B4-BE49-F238E27FC236}">
                    <a16:creationId xmlns:a16="http://schemas.microsoft.com/office/drawing/2014/main" id="{30D1A8BB-2838-AD20-52F5-F26519DEFC6D}"/>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10</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4" name="Arrow: Up 23">
                <a:extLst>
                  <a:ext uri="{FF2B5EF4-FFF2-40B4-BE49-F238E27FC236}">
                    <a16:creationId xmlns:a16="http://schemas.microsoft.com/office/drawing/2014/main" id="{EEBD0A1D-E235-AF6D-E48C-398DE2BA66BE}"/>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A891B666-EE07-E7D7-6EFF-99E42367D47F}"/>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a:t>
              </a:r>
            </a:p>
          </p:txBody>
        </p:sp>
      </p:grpSp>
      <p:grpSp>
        <p:nvGrpSpPr>
          <p:cNvPr id="40" name="Group 39">
            <a:extLst>
              <a:ext uri="{FF2B5EF4-FFF2-40B4-BE49-F238E27FC236}">
                <a16:creationId xmlns:a16="http://schemas.microsoft.com/office/drawing/2014/main" id="{9BAB11BF-4920-7BEF-2F54-36480E91EE11}"/>
              </a:ext>
            </a:extLst>
          </p:cNvPr>
          <p:cNvGrpSpPr/>
          <p:nvPr/>
        </p:nvGrpSpPr>
        <p:grpSpPr>
          <a:xfrm>
            <a:off x="2966162" y="1858021"/>
            <a:ext cx="841189" cy="417287"/>
            <a:chOff x="4665074" y="2103978"/>
            <a:chExt cx="841189" cy="417287"/>
          </a:xfrm>
        </p:grpSpPr>
        <p:grpSp>
          <p:nvGrpSpPr>
            <p:cNvPr id="41" name="Group 40">
              <a:extLst>
                <a:ext uri="{FF2B5EF4-FFF2-40B4-BE49-F238E27FC236}">
                  <a16:creationId xmlns:a16="http://schemas.microsoft.com/office/drawing/2014/main" id="{7D3994B6-72FB-2949-3D98-51C215186E5E}"/>
                </a:ext>
              </a:extLst>
            </p:cNvPr>
            <p:cNvGrpSpPr/>
            <p:nvPr/>
          </p:nvGrpSpPr>
          <p:grpSpPr>
            <a:xfrm>
              <a:off x="4665074" y="2103978"/>
              <a:ext cx="827604" cy="417287"/>
              <a:chOff x="4659274" y="2562303"/>
              <a:chExt cx="827604" cy="417287"/>
            </a:xfrm>
          </p:grpSpPr>
          <p:sp>
            <p:nvSpPr>
              <p:cNvPr id="43" name="TextBox 42">
                <a:extLst>
                  <a:ext uri="{FF2B5EF4-FFF2-40B4-BE49-F238E27FC236}">
                    <a16:creationId xmlns:a16="http://schemas.microsoft.com/office/drawing/2014/main" id="{718EDD66-841D-6D3B-7FF6-86C1FC74FFAB}"/>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2</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44" name="Arrow: Up 43">
                <a:extLst>
                  <a:ext uri="{FF2B5EF4-FFF2-40B4-BE49-F238E27FC236}">
                    <a16:creationId xmlns:a16="http://schemas.microsoft.com/office/drawing/2014/main" id="{CE196F88-E953-8294-EDDE-F88DC430D29A}"/>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2" name="TextBox 41">
              <a:extLst>
                <a:ext uri="{FF2B5EF4-FFF2-40B4-BE49-F238E27FC236}">
                  <a16:creationId xmlns:a16="http://schemas.microsoft.com/office/drawing/2014/main" id="{7DEFAFC4-4D47-D9FA-1D64-6520696869F7}"/>
                </a:ext>
              </a:extLst>
            </p:cNvPr>
            <p:cNvSpPr txBox="1"/>
            <p:nvPr/>
          </p:nvSpPr>
          <p:spPr>
            <a:xfrm>
              <a:off x="5055603" y="2152962"/>
              <a:ext cx="4506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-0.2%</a:t>
              </a:r>
            </a:p>
          </p:txBody>
        </p:sp>
      </p:grpSp>
      <p:grpSp>
        <p:nvGrpSpPr>
          <p:cNvPr id="45" name="Group 44">
            <a:extLst>
              <a:ext uri="{FF2B5EF4-FFF2-40B4-BE49-F238E27FC236}">
                <a16:creationId xmlns:a16="http://schemas.microsoft.com/office/drawing/2014/main" id="{6DFEDBB2-C2F1-1E99-1408-9CB0EA8B1A26}"/>
              </a:ext>
            </a:extLst>
          </p:cNvPr>
          <p:cNvGrpSpPr/>
          <p:nvPr/>
        </p:nvGrpSpPr>
        <p:grpSpPr>
          <a:xfrm>
            <a:off x="4291022" y="1414289"/>
            <a:ext cx="926400" cy="419993"/>
            <a:chOff x="7180220" y="1500986"/>
            <a:chExt cx="926400" cy="419993"/>
          </a:xfrm>
        </p:grpSpPr>
        <p:grpSp>
          <p:nvGrpSpPr>
            <p:cNvPr id="46" name="Group 45">
              <a:extLst>
                <a:ext uri="{FF2B5EF4-FFF2-40B4-BE49-F238E27FC236}">
                  <a16:creationId xmlns:a16="http://schemas.microsoft.com/office/drawing/2014/main" id="{50958F54-1995-4236-BC3F-46A48EAA1043}"/>
                </a:ext>
              </a:extLst>
            </p:cNvPr>
            <p:cNvGrpSpPr/>
            <p:nvPr/>
          </p:nvGrpSpPr>
          <p:grpSpPr>
            <a:xfrm>
              <a:off x="7180220" y="1500986"/>
              <a:ext cx="896034" cy="419993"/>
              <a:chOff x="4537969" y="2530449"/>
              <a:chExt cx="896034" cy="419993"/>
            </a:xfrm>
          </p:grpSpPr>
          <p:sp>
            <p:nvSpPr>
              <p:cNvPr id="48" name="TextBox 47">
                <a:extLst>
                  <a:ext uri="{FF2B5EF4-FFF2-40B4-BE49-F238E27FC236}">
                    <a16:creationId xmlns:a16="http://schemas.microsoft.com/office/drawing/2014/main" id="{A1659BFE-89E8-FBF2-8737-F0D4222C81E6}"/>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+195m</a:t>
                </a:r>
              </a:p>
            </p:txBody>
          </p:sp>
          <p:sp>
            <p:nvSpPr>
              <p:cNvPr id="49" name="Arrow: Up 48">
                <a:extLst>
                  <a:ext uri="{FF2B5EF4-FFF2-40B4-BE49-F238E27FC236}">
                    <a16:creationId xmlns:a16="http://schemas.microsoft.com/office/drawing/2014/main" id="{61A1BFDA-81F0-2230-7498-E30A601938E4}"/>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A9C46A18-11F7-4A84-3384-2536376067BB}"/>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16</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4" name="Group 3">
            <a:extLst>
              <a:ext uri="{FF2B5EF4-FFF2-40B4-BE49-F238E27FC236}">
                <a16:creationId xmlns:a16="http://schemas.microsoft.com/office/drawing/2014/main" id="{25BFEEB5-54C9-F960-6EE4-EEEC05AF9E65}"/>
              </a:ext>
            </a:extLst>
          </p:cNvPr>
          <p:cNvGrpSpPr/>
          <p:nvPr/>
        </p:nvGrpSpPr>
        <p:grpSpPr>
          <a:xfrm>
            <a:off x="7173307" y="1390998"/>
            <a:ext cx="951802" cy="419993"/>
            <a:chOff x="7180220" y="1500986"/>
            <a:chExt cx="951802" cy="419993"/>
          </a:xfrm>
        </p:grpSpPr>
        <p:grpSp>
          <p:nvGrpSpPr>
            <p:cNvPr id="5" name="Group 4">
              <a:extLst>
                <a:ext uri="{FF2B5EF4-FFF2-40B4-BE49-F238E27FC236}">
                  <a16:creationId xmlns:a16="http://schemas.microsoft.com/office/drawing/2014/main" id="{BC8B9734-63C7-0599-35F0-914B62A18FBF}"/>
                </a:ext>
              </a:extLst>
            </p:cNvPr>
            <p:cNvGrpSpPr/>
            <p:nvPr/>
          </p:nvGrpSpPr>
          <p:grpSpPr>
            <a:xfrm>
              <a:off x="7180220" y="1500986"/>
              <a:ext cx="896034" cy="419993"/>
              <a:chOff x="4537969" y="2530449"/>
              <a:chExt cx="896034" cy="419993"/>
            </a:xfrm>
          </p:grpSpPr>
          <p:sp>
            <p:nvSpPr>
              <p:cNvPr id="7" name="TextBox 6">
                <a:extLst>
                  <a:ext uri="{FF2B5EF4-FFF2-40B4-BE49-F238E27FC236}">
                    <a16:creationId xmlns:a16="http://schemas.microsoft.com/office/drawing/2014/main" id="{265BF04C-9A72-FC85-E529-25962C900D5E}"/>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+22m</a:t>
                </a:r>
              </a:p>
            </p:txBody>
          </p:sp>
          <p:sp>
            <p:nvSpPr>
              <p:cNvPr id="8" name="Arrow: Up 7">
                <a:extLst>
                  <a:ext uri="{FF2B5EF4-FFF2-40B4-BE49-F238E27FC236}">
                    <a16:creationId xmlns:a16="http://schemas.microsoft.com/office/drawing/2014/main" id="{58D87407-9ABE-E066-7843-FEC63254BB86}"/>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EC7973B4-0998-BC01-79F2-C8C052BBAB93}"/>
                </a:ext>
              </a:extLst>
            </p:cNvPr>
            <p:cNvSpPr txBox="1"/>
            <p:nvPr/>
          </p:nvSpPr>
          <p:spPr>
            <a:xfrm>
              <a:off x="7661899"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2</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0" name="Group 9">
            <a:extLst>
              <a:ext uri="{FF2B5EF4-FFF2-40B4-BE49-F238E27FC236}">
                <a16:creationId xmlns:a16="http://schemas.microsoft.com/office/drawing/2014/main" id="{21E922C6-05A9-D4C8-4072-2EC55E5A8E8C}"/>
              </a:ext>
            </a:extLst>
          </p:cNvPr>
          <p:cNvGrpSpPr/>
          <p:nvPr/>
        </p:nvGrpSpPr>
        <p:grpSpPr>
          <a:xfrm>
            <a:off x="8662681" y="1315195"/>
            <a:ext cx="945453" cy="419993"/>
            <a:chOff x="7180220" y="1500986"/>
            <a:chExt cx="945453" cy="419993"/>
          </a:xfrm>
        </p:grpSpPr>
        <p:grpSp>
          <p:nvGrpSpPr>
            <p:cNvPr id="11" name="Group 10">
              <a:extLst>
                <a:ext uri="{FF2B5EF4-FFF2-40B4-BE49-F238E27FC236}">
                  <a16:creationId xmlns:a16="http://schemas.microsoft.com/office/drawing/2014/main" id="{FB344E17-C335-B925-F5B8-9AD695A79350}"/>
                </a:ext>
              </a:extLst>
            </p:cNvPr>
            <p:cNvGrpSpPr/>
            <p:nvPr/>
          </p:nvGrpSpPr>
          <p:grpSpPr>
            <a:xfrm>
              <a:off x="7180220" y="1500986"/>
              <a:ext cx="896034" cy="419993"/>
              <a:chOff x="4537969" y="2530449"/>
              <a:chExt cx="896034" cy="419993"/>
            </a:xfrm>
          </p:grpSpPr>
          <p:sp>
            <p:nvSpPr>
              <p:cNvPr id="13" name="TextBox 12">
                <a:extLst>
                  <a:ext uri="{FF2B5EF4-FFF2-40B4-BE49-F238E27FC236}">
                    <a16:creationId xmlns:a16="http://schemas.microsoft.com/office/drawing/2014/main" id="{D12DDB61-D388-83AD-4CA2-15DD87612CDD}"/>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+44m</a:t>
                </a:r>
              </a:p>
            </p:txBody>
          </p:sp>
          <p:sp>
            <p:nvSpPr>
              <p:cNvPr id="14" name="Arrow: Up 13">
                <a:extLst>
                  <a:ext uri="{FF2B5EF4-FFF2-40B4-BE49-F238E27FC236}">
                    <a16:creationId xmlns:a16="http://schemas.microsoft.com/office/drawing/2014/main" id="{B61276E2-C8D0-35F3-40D7-8F20276CC3F5}"/>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4CF4FB25-1C44-464B-637A-15B4B9DF1AE9}"/>
                </a:ext>
              </a:extLst>
            </p:cNvPr>
            <p:cNvSpPr txBox="1"/>
            <p:nvPr/>
          </p:nvSpPr>
          <p:spPr>
            <a:xfrm>
              <a:off x="7655550"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3</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Tree>
    <p:extLst>
      <p:ext uri="{BB962C8B-B14F-4D97-AF65-F5344CB8AC3E}">
        <p14:creationId xmlns:p14="http://schemas.microsoft.com/office/powerpoint/2010/main" val="2219336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a:extLst>
              <a:ext uri="{FF2B5EF4-FFF2-40B4-BE49-F238E27FC236}">
                <a16:creationId xmlns:a16="http://schemas.microsoft.com/office/drawing/2014/main" id="{50F47D58-A3CD-C1CD-F622-1CA2D3745477}"/>
              </a:ext>
            </a:extLst>
          </p:cNvPr>
          <p:cNvGraphicFramePr/>
          <p:nvPr>
            <p:extLst>
              <p:ext uri="{D42A27DB-BD31-4B8C-83A1-F6EECF244321}">
                <p14:modId xmlns:p14="http://schemas.microsoft.com/office/powerpoint/2010/main" val="1387778855"/>
              </p:ext>
            </p:extLst>
          </p:nvPr>
        </p:nvGraphicFramePr>
        <p:xfrm>
          <a:off x="428750" y="1257707"/>
          <a:ext cx="11334749" cy="3985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CB5F0F-F0B6-4916-E88D-06A9DF6B9258}"/>
              </a:ext>
            </a:extLst>
          </p:cNvPr>
          <p:cNvSpPr>
            <a:spLocks noGrp="1"/>
          </p:cNvSpPr>
          <p:nvPr>
            <p:ph type="title"/>
          </p:nvPr>
        </p:nvSpPr>
        <p:spPr>
          <a:xfrm>
            <a:off x="371475" y="359944"/>
            <a:ext cx="11391775" cy="1021181"/>
          </a:xfrm>
        </p:spPr>
        <p:txBody>
          <a:bodyPr/>
          <a:lstStyle/>
          <a:p>
            <a:r>
              <a:rPr lang="en-GB" dirty="0"/>
              <a:t>Food advertisers are the largest FMCG investors in TV</a:t>
            </a:r>
          </a:p>
        </p:txBody>
      </p:sp>
      <p:sp>
        <p:nvSpPr>
          <p:cNvPr id="3" name="Text Placeholder 2">
            <a:extLst>
              <a:ext uri="{FF2B5EF4-FFF2-40B4-BE49-F238E27FC236}">
                <a16:creationId xmlns:a16="http://schemas.microsoft.com/office/drawing/2014/main" id="{007CDB67-0ABD-05BB-5B40-CF8065F124CE}"/>
              </a:ext>
            </a:extLst>
          </p:cNvPr>
          <p:cNvSpPr>
            <a:spLocks noGrp="1"/>
          </p:cNvSpPr>
          <p:nvPr>
            <p:ph type="body" sz="quarter" idx="15"/>
          </p:nvPr>
        </p:nvSpPr>
        <p:spPr>
          <a:xfrm>
            <a:off x="360000" y="5400000"/>
            <a:ext cx="11334817" cy="304800"/>
          </a:xfrm>
        </p:spPr>
        <p:txBody>
          <a:bodyPr/>
          <a:lstStyle/>
          <a:p>
            <a:r>
              <a:rPr lang="en-GB" dirty="0"/>
              <a:t>Source: Nielsen Ad Intel, 2019-2024. FMCG category consists of Food, Cosmetics &amp; Personal Care, Household FMCG, and Drink. TV Spend, %’s show YoY change.</a:t>
            </a:r>
          </a:p>
        </p:txBody>
      </p:sp>
      <p:grpSp>
        <p:nvGrpSpPr>
          <p:cNvPr id="4" name="Group 3">
            <a:extLst>
              <a:ext uri="{FF2B5EF4-FFF2-40B4-BE49-F238E27FC236}">
                <a16:creationId xmlns:a16="http://schemas.microsoft.com/office/drawing/2014/main" id="{4369985E-3ADB-98C5-97B7-3870035B295C}"/>
              </a:ext>
            </a:extLst>
          </p:cNvPr>
          <p:cNvGrpSpPr/>
          <p:nvPr/>
        </p:nvGrpSpPr>
        <p:grpSpPr>
          <a:xfrm>
            <a:off x="5810929" y="1446455"/>
            <a:ext cx="883161" cy="417287"/>
            <a:chOff x="4647617" y="2103978"/>
            <a:chExt cx="883161" cy="417287"/>
          </a:xfrm>
        </p:grpSpPr>
        <p:grpSp>
          <p:nvGrpSpPr>
            <p:cNvPr id="5" name="Group 4">
              <a:extLst>
                <a:ext uri="{FF2B5EF4-FFF2-40B4-BE49-F238E27FC236}">
                  <a16:creationId xmlns:a16="http://schemas.microsoft.com/office/drawing/2014/main" id="{8373938D-26F3-94CF-6055-638C78E2D841}"/>
                </a:ext>
              </a:extLst>
            </p:cNvPr>
            <p:cNvGrpSpPr/>
            <p:nvPr/>
          </p:nvGrpSpPr>
          <p:grpSpPr>
            <a:xfrm>
              <a:off x="4647617" y="2103978"/>
              <a:ext cx="854586" cy="417287"/>
              <a:chOff x="4641817" y="2562303"/>
              <a:chExt cx="854586" cy="417287"/>
            </a:xfrm>
          </p:grpSpPr>
          <p:sp>
            <p:nvSpPr>
              <p:cNvPr id="7" name="TextBox 6">
                <a:extLst>
                  <a:ext uri="{FF2B5EF4-FFF2-40B4-BE49-F238E27FC236}">
                    <a16:creationId xmlns:a16="http://schemas.microsoft.com/office/drawing/2014/main" id="{C653E93C-C34B-0F44-A6B6-8CFCB6CC9646}"/>
                  </a:ext>
                </a:extLst>
              </p:cNvPr>
              <p:cNvSpPr txBox="1"/>
              <p:nvPr/>
            </p:nvSpPr>
            <p:spPr>
              <a:xfrm>
                <a:off x="4641817"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10</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8" name="Arrow: Up 7">
                <a:extLst>
                  <a:ext uri="{FF2B5EF4-FFF2-40B4-BE49-F238E27FC236}">
                    <a16:creationId xmlns:a16="http://schemas.microsoft.com/office/drawing/2014/main" id="{74FE4550-39E0-757B-966E-83DAE1DCEABA}"/>
                  </a:ext>
                </a:extLst>
              </p:cNvPr>
              <p:cNvSpPr/>
              <p:nvPr/>
            </p:nvSpPr>
            <p:spPr>
              <a:xfrm rot="10800000">
                <a:off x="5059328"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A9ECEB9D-8C14-D8C5-5499-F9E9D8719FB9}"/>
                </a:ext>
              </a:extLst>
            </p:cNvPr>
            <p:cNvSpPr txBox="1"/>
            <p:nvPr/>
          </p:nvSpPr>
          <p:spPr>
            <a:xfrm>
              <a:off x="5100937" y="2152962"/>
              <a:ext cx="4298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-1%</a:t>
              </a:r>
            </a:p>
          </p:txBody>
        </p:sp>
      </p:grpSp>
      <p:grpSp>
        <p:nvGrpSpPr>
          <p:cNvPr id="9" name="Group 8">
            <a:extLst>
              <a:ext uri="{FF2B5EF4-FFF2-40B4-BE49-F238E27FC236}">
                <a16:creationId xmlns:a16="http://schemas.microsoft.com/office/drawing/2014/main" id="{D33581B7-7CC3-F337-A308-3740FBF6AB17}"/>
              </a:ext>
            </a:extLst>
          </p:cNvPr>
          <p:cNvGrpSpPr/>
          <p:nvPr/>
        </p:nvGrpSpPr>
        <p:grpSpPr>
          <a:xfrm>
            <a:off x="2966162" y="1858021"/>
            <a:ext cx="841189" cy="417287"/>
            <a:chOff x="4665074" y="2103978"/>
            <a:chExt cx="841189" cy="417287"/>
          </a:xfrm>
        </p:grpSpPr>
        <p:grpSp>
          <p:nvGrpSpPr>
            <p:cNvPr id="10" name="Group 9">
              <a:extLst>
                <a:ext uri="{FF2B5EF4-FFF2-40B4-BE49-F238E27FC236}">
                  <a16:creationId xmlns:a16="http://schemas.microsoft.com/office/drawing/2014/main" id="{E3CAB0A3-B065-41AA-685F-89B12166234F}"/>
                </a:ext>
              </a:extLst>
            </p:cNvPr>
            <p:cNvGrpSpPr/>
            <p:nvPr/>
          </p:nvGrpSpPr>
          <p:grpSpPr>
            <a:xfrm>
              <a:off x="4665074" y="2103978"/>
              <a:ext cx="827604" cy="417287"/>
              <a:chOff x="4659274" y="2562303"/>
              <a:chExt cx="827604" cy="417287"/>
            </a:xfrm>
          </p:grpSpPr>
          <p:sp>
            <p:nvSpPr>
              <p:cNvPr id="12" name="TextBox 11">
                <a:extLst>
                  <a:ext uri="{FF2B5EF4-FFF2-40B4-BE49-F238E27FC236}">
                    <a16:creationId xmlns:a16="http://schemas.microsoft.com/office/drawing/2014/main" id="{29062F5B-82D6-D363-2C21-8155C09E376D}"/>
                  </a:ext>
                </a:extLst>
              </p:cNvPr>
              <p:cNvSpPr txBox="1"/>
              <p:nvPr/>
            </p:nvSpPr>
            <p:spPr>
              <a:xfrm>
                <a:off x="4659274" y="2733369"/>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2</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13" name="Arrow: Up 12">
                <a:extLst>
                  <a:ext uri="{FF2B5EF4-FFF2-40B4-BE49-F238E27FC236}">
                    <a16:creationId xmlns:a16="http://schemas.microsoft.com/office/drawing/2014/main" id="{5E64A980-B025-4390-A4C2-1886AF46F6B1}"/>
                  </a:ext>
                </a:extLst>
              </p:cNvPr>
              <p:cNvSpPr/>
              <p:nvPr/>
            </p:nvSpPr>
            <p:spPr>
              <a:xfrm rot="10800000">
                <a:off x="5049803" y="2562303"/>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92DFC432-5FCC-776E-A7E9-2CF4F495A2D7}"/>
                </a:ext>
              </a:extLst>
            </p:cNvPr>
            <p:cNvSpPr txBox="1"/>
            <p:nvPr/>
          </p:nvSpPr>
          <p:spPr>
            <a:xfrm>
              <a:off x="5055603" y="2152962"/>
              <a:ext cx="4506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-0.2%</a:t>
              </a:r>
            </a:p>
          </p:txBody>
        </p:sp>
      </p:grpSp>
      <p:grpSp>
        <p:nvGrpSpPr>
          <p:cNvPr id="14" name="Group 13">
            <a:extLst>
              <a:ext uri="{FF2B5EF4-FFF2-40B4-BE49-F238E27FC236}">
                <a16:creationId xmlns:a16="http://schemas.microsoft.com/office/drawing/2014/main" id="{063F640A-AA32-0AD6-924C-79BFAF97EDAA}"/>
              </a:ext>
            </a:extLst>
          </p:cNvPr>
          <p:cNvGrpSpPr/>
          <p:nvPr/>
        </p:nvGrpSpPr>
        <p:grpSpPr>
          <a:xfrm>
            <a:off x="4291022" y="1414289"/>
            <a:ext cx="926400" cy="419993"/>
            <a:chOff x="7180220" y="1500986"/>
            <a:chExt cx="926400" cy="419993"/>
          </a:xfrm>
        </p:grpSpPr>
        <p:grpSp>
          <p:nvGrpSpPr>
            <p:cNvPr id="15" name="Group 14">
              <a:extLst>
                <a:ext uri="{FF2B5EF4-FFF2-40B4-BE49-F238E27FC236}">
                  <a16:creationId xmlns:a16="http://schemas.microsoft.com/office/drawing/2014/main" id="{000D2E23-76BE-70C7-6701-768867A749A0}"/>
                </a:ext>
              </a:extLst>
            </p:cNvPr>
            <p:cNvGrpSpPr/>
            <p:nvPr/>
          </p:nvGrpSpPr>
          <p:grpSpPr>
            <a:xfrm>
              <a:off x="7180220" y="1500986"/>
              <a:ext cx="896034" cy="419993"/>
              <a:chOff x="4537969" y="2530449"/>
              <a:chExt cx="896034" cy="419993"/>
            </a:xfrm>
          </p:grpSpPr>
          <p:sp>
            <p:nvSpPr>
              <p:cNvPr id="17" name="TextBox 16">
                <a:extLst>
                  <a:ext uri="{FF2B5EF4-FFF2-40B4-BE49-F238E27FC236}">
                    <a16:creationId xmlns:a16="http://schemas.microsoft.com/office/drawing/2014/main" id="{EE8A92AC-710F-C354-D728-67EFBE65BDC4}"/>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+195m</a:t>
                </a:r>
              </a:p>
            </p:txBody>
          </p:sp>
          <p:sp>
            <p:nvSpPr>
              <p:cNvPr id="18" name="Arrow: Up 17">
                <a:extLst>
                  <a:ext uri="{FF2B5EF4-FFF2-40B4-BE49-F238E27FC236}">
                    <a16:creationId xmlns:a16="http://schemas.microsoft.com/office/drawing/2014/main" id="{7817CF09-30EA-A45C-D02F-45113084D45A}"/>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7A74D075-1B58-9D8A-2D98-D7B538F542D5}"/>
                </a:ext>
              </a:extLst>
            </p:cNvPr>
            <p:cNvSpPr txBox="1"/>
            <p:nvPr/>
          </p:nvSpPr>
          <p:spPr>
            <a:xfrm>
              <a:off x="7636497"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16</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19" name="Group 18">
            <a:extLst>
              <a:ext uri="{FF2B5EF4-FFF2-40B4-BE49-F238E27FC236}">
                <a16:creationId xmlns:a16="http://schemas.microsoft.com/office/drawing/2014/main" id="{FF62AF4C-EE10-A923-96B3-28CCA30163E0}"/>
              </a:ext>
            </a:extLst>
          </p:cNvPr>
          <p:cNvGrpSpPr/>
          <p:nvPr/>
        </p:nvGrpSpPr>
        <p:grpSpPr>
          <a:xfrm>
            <a:off x="7173307" y="1390998"/>
            <a:ext cx="951802" cy="419993"/>
            <a:chOff x="7180220" y="1500986"/>
            <a:chExt cx="951802" cy="419993"/>
          </a:xfrm>
        </p:grpSpPr>
        <p:grpSp>
          <p:nvGrpSpPr>
            <p:cNvPr id="20" name="Group 19">
              <a:extLst>
                <a:ext uri="{FF2B5EF4-FFF2-40B4-BE49-F238E27FC236}">
                  <a16:creationId xmlns:a16="http://schemas.microsoft.com/office/drawing/2014/main" id="{D4472E65-C68A-484D-54CE-77A270E903ED}"/>
                </a:ext>
              </a:extLst>
            </p:cNvPr>
            <p:cNvGrpSpPr/>
            <p:nvPr/>
          </p:nvGrpSpPr>
          <p:grpSpPr>
            <a:xfrm>
              <a:off x="7180220" y="1500986"/>
              <a:ext cx="896034" cy="419993"/>
              <a:chOff x="4537969" y="2530449"/>
              <a:chExt cx="896034" cy="419993"/>
            </a:xfrm>
          </p:grpSpPr>
          <p:sp>
            <p:nvSpPr>
              <p:cNvPr id="22" name="TextBox 21">
                <a:extLst>
                  <a:ext uri="{FF2B5EF4-FFF2-40B4-BE49-F238E27FC236}">
                    <a16:creationId xmlns:a16="http://schemas.microsoft.com/office/drawing/2014/main" id="{D206D8F9-ECFB-D710-7E7F-DBD16754FB61}"/>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+22m</a:t>
                </a:r>
              </a:p>
            </p:txBody>
          </p:sp>
          <p:sp>
            <p:nvSpPr>
              <p:cNvPr id="23" name="Arrow: Up 22">
                <a:extLst>
                  <a:ext uri="{FF2B5EF4-FFF2-40B4-BE49-F238E27FC236}">
                    <a16:creationId xmlns:a16="http://schemas.microsoft.com/office/drawing/2014/main" id="{2E36E58D-FB03-D1BB-8F36-845B858A9FAA}"/>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1" name="TextBox 20">
              <a:extLst>
                <a:ext uri="{FF2B5EF4-FFF2-40B4-BE49-F238E27FC236}">
                  <a16:creationId xmlns:a16="http://schemas.microsoft.com/office/drawing/2014/main" id="{04130E43-F1CB-7AFC-DF34-FA5074A22DED}"/>
                </a:ext>
              </a:extLst>
            </p:cNvPr>
            <p:cNvSpPr txBox="1"/>
            <p:nvPr/>
          </p:nvSpPr>
          <p:spPr>
            <a:xfrm>
              <a:off x="7661899"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2</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498DFB05-248A-CA1E-EA08-56F342EED330}"/>
              </a:ext>
            </a:extLst>
          </p:cNvPr>
          <p:cNvGrpSpPr/>
          <p:nvPr/>
        </p:nvGrpSpPr>
        <p:grpSpPr>
          <a:xfrm>
            <a:off x="8662681" y="1315195"/>
            <a:ext cx="945453" cy="419993"/>
            <a:chOff x="7180220" y="1500986"/>
            <a:chExt cx="945453" cy="419993"/>
          </a:xfrm>
        </p:grpSpPr>
        <p:grpSp>
          <p:nvGrpSpPr>
            <p:cNvPr id="25" name="Group 24">
              <a:extLst>
                <a:ext uri="{FF2B5EF4-FFF2-40B4-BE49-F238E27FC236}">
                  <a16:creationId xmlns:a16="http://schemas.microsoft.com/office/drawing/2014/main" id="{50138350-0C5A-9B44-A608-7FB707284178}"/>
                </a:ext>
              </a:extLst>
            </p:cNvPr>
            <p:cNvGrpSpPr/>
            <p:nvPr/>
          </p:nvGrpSpPr>
          <p:grpSpPr>
            <a:xfrm>
              <a:off x="7180220" y="1500986"/>
              <a:ext cx="896034" cy="419993"/>
              <a:chOff x="4537969" y="2530449"/>
              <a:chExt cx="896034" cy="419993"/>
            </a:xfrm>
          </p:grpSpPr>
          <p:sp>
            <p:nvSpPr>
              <p:cNvPr id="27" name="TextBox 26">
                <a:extLst>
                  <a:ext uri="{FF2B5EF4-FFF2-40B4-BE49-F238E27FC236}">
                    <a16:creationId xmlns:a16="http://schemas.microsoft.com/office/drawing/2014/main" id="{15C411D5-954D-896D-7F19-4C359551D437}"/>
                  </a:ext>
                </a:extLst>
              </p:cNvPr>
              <p:cNvSpPr txBox="1"/>
              <p:nvPr/>
            </p:nvSpPr>
            <p:spPr>
              <a:xfrm>
                <a:off x="4537969" y="2704221"/>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+44m</a:t>
                </a:r>
              </a:p>
            </p:txBody>
          </p:sp>
          <p:sp>
            <p:nvSpPr>
              <p:cNvPr id="28" name="Arrow: Up 27">
                <a:extLst>
                  <a:ext uri="{FF2B5EF4-FFF2-40B4-BE49-F238E27FC236}">
                    <a16:creationId xmlns:a16="http://schemas.microsoft.com/office/drawing/2014/main" id="{8FFF1133-9C63-845E-D328-DC6EB46A9B1C}"/>
                  </a:ext>
                </a:extLst>
              </p:cNvPr>
              <p:cNvSpPr/>
              <p:nvPr/>
            </p:nvSpPr>
            <p:spPr>
              <a:xfrm>
                <a:off x="4996928" y="2530449"/>
                <a:ext cx="437075" cy="344190"/>
              </a:xfrm>
              <a:prstGeom prst="upArrow">
                <a:avLst>
                  <a:gd name="adj1" fmla="val 72751"/>
                  <a:gd name="adj2" fmla="val 50000"/>
                </a:avLst>
              </a:prstGeom>
              <a:solidFill>
                <a:schemeClr val="accent5"/>
              </a:solid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3461783F-FB9B-3831-3DE7-97FDF04CAE95}"/>
                </a:ext>
              </a:extLst>
            </p:cNvPr>
            <p:cNvSpPr txBox="1"/>
            <p:nvPr/>
          </p:nvSpPr>
          <p:spPr>
            <a:xfrm>
              <a:off x="7655550" y="1583752"/>
              <a:ext cx="47012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3</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Tree>
    <p:extLst>
      <p:ext uri="{BB962C8B-B14F-4D97-AF65-F5344CB8AC3E}">
        <p14:creationId xmlns:p14="http://schemas.microsoft.com/office/powerpoint/2010/main" val="10573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94EC2C9-C497-DE5D-3841-A1BF4D0994B9}"/>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Barb, 2010-2024, individuals, linear impacts (R/W), FMCG share of voice vs all other categories.</a:t>
            </a:r>
            <a:r>
              <a:rPr lang="en-GB" dirty="0">
                <a:solidFill>
                  <a:srgbClr val="4D4D4D"/>
                </a:solidFill>
                <a:latin typeface="Arial"/>
              </a:rPr>
              <a:t> </a:t>
            </a:r>
            <a:r>
              <a:rPr lang="en-GB" dirty="0"/>
              <a:t>FMCG category consists of Food, Cosmetics &amp; Personal Care, Household FMCG, and Drink. </a:t>
            </a:r>
            <a:endParaRPr kumimoji="0" lang="en-GB" sz="1000" b="0" i="0" u="none" strike="noStrike" kern="1200" cap="none" spc="0" normalizeH="0" baseline="0" noProof="0" dirty="0">
              <a:ln>
                <a:noFill/>
              </a:ln>
              <a:solidFill>
                <a:srgbClr val="4D4D4D"/>
              </a:solidFill>
              <a:effectLst/>
              <a:uLnTx/>
              <a:uFillTx/>
              <a:latin typeface="Arial"/>
              <a:ea typeface="+mn-ea"/>
              <a:cs typeface="+mn-cs"/>
            </a:endParaRPr>
          </a:p>
        </p:txBody>
      </p:sp>
      <p:sp>
        <p:nvSpPr>
          <p:cNvPr id="2" name="Title 1">
            <a:extLst>
              <a:ext uri="{FF2B5EF4-FFF2-40B4-BE49-F238E27FC236}">
                <a16:creationId xmlns:a16="http://schemas.microsoft.com/office/drawing/2014/main" id="{3722C4BC-DF1A-ED9C-B9BA-DDD9B84E71D5}"/>
              </a:ext>
            </a:extLst>
          </p:cNvPr>
          <p:cNvSpPr>
            <a:spLocks noGrp="1"/>
          </p:cNvSpPr>
          <p:nvPr>
            <p:ph type="title"/>
          </p:nvPr>
        </p:nvSpPr>
        <p:spPr/>
        <p:txBody>
          <a:bodyPr/>
          <a:lstStyle/>
          <a:p>
            <a:r>
              <a:rPr lang="en-GB" dirty="0"/>
              <a:t>FMCG share of TV impacts has increased over last few years </a:t>
            </a:r>
          </a:p>
        </p:txBody>
      </p:sp>
      <p:graphicFrame>
        <p:nvGraphicFramePr>
          <p:cNvPr id="7" name="Chart 6">
            <a:extLst>
              <a:ext uri="{FF2B5EF4-FFF2-40B4-BE49-F238E27FC236}">
                <a16:creationId xmlns:a16="http://schemas.microsoft.com/office/drawing/2014/main" id="{516C1025-A8F4-B562-6E74-9937BFCD8563}"/>
              </a:ext>
            </a:extLst>
          </p:cNvPr>
          <p:cNvGraphicFramePr/>
          <p:nvPr>
            <p:extLst>
              <p:ext uri="{D42A27DB-BD31-4B8C-83A1-F6EECF244321}">
                <p14:modId xmlns:p14="http://schemas.microsoft.com/office/powerpoint/2010/main" val="2056065783"/>
              </p:ext>
            </p:extLst>
          </p:nvPr>
        </p:nvGraphicFramePr>
        <p:xfrm>
          <a:off x="371475" y="1381124"/>
          <a:ext cx="11334817" cy="3983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9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66543E5-8962-8800-D8EE-CB74CFFE8488}"/>
              </a:ext>
            </a:extLst>
          </p:cNvPr>
          <p:cNvGraphicFramePr/>
          <p:nvPr>
            <p:extLst>
              <p:ext uri="{D42A27DB-BD31-4B8C-83A1-F6EECF244321}">
                <p14:modId xmlns:p14="http://schemas.microsoft.com/office/powerpoint/2010/main" val="2500869697"/>
              </p:ext>
            </p:extLst>
          </p:nvPr>
        </p:nvGraphicFramePr>
        <p:xfrm>
          <a:off x="371475" y="1188085"/>
          <a:ext cx="11696700" cy="417703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FE882BDB-AC44-3504-D6E3-031362BDB5AE}"/>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2010-2024, individuals, top 10 FMCG advertisers by total linear impacts from 2010-2024. FMCG category consists of Food, Cosmetics &amp; Personal Care, Household FMCG, and Drink. </a:t>
            </a:r>
          </a:p>
        </p:txBody>
      </p:sp>
      <p:sp>
        <p:nvSpPr>
          <p:cNvPr id="2" name="Title 1">
            <a:extLst>
              <a:ext uri="{FF2B5EF4-FFF2-40B4-BE49-F238E27FC236}">
                <a16:creationId xmlns:a16="http://schemas.microsoft.com/office/drawing/2014/main" id="{A17AF5FB-D5BF-756E-7820-F4861980E99B}"/>
              </a:ext>
            </a:extLst>
          </p:cNvPr>
          <p:cNvSpPr>
            <a:spLocks noGrp="1"/>
          </p:cNvSpPr>
          <p:nvPr>
            <p:ph type="title"/>
          </p:nvPr>
        </p:nvSpPr>
        <p:spPr/>
        <p:txBody>
          <a:bodyPr/>
          <a:lstStyle/>
          <a:p>
            <a:r>
              <a:rPr lang="en-GB" dirty="0"/>
              <a:t>FMCG advertisers SoV has fluctuated across the last decade</a:t>
            </a:r>
          </a:p>
        </p:txBody>
      </p:sp>
      <p:cxnSp>
        <p:nvCxnSpPr>
          <p:cNvPr id="29" name="Connector: Elbow 28">
            <a:extLst>
              <a:ext uri="{FF2B5EF4-FFF2-40B4-BE49-F238E27FC236}">
                <a16:creationId xmlns:a16="http://schemas.microsoft.com/office/drawing/2014/main" id="{FC5829C7-5196-02E7-840F-73B11CE83646}"/>
              </a:ext>
            </a:extLst>
          </p:cNvPr>
          <p:cNvCxnSpPr>
            <a:cxnSpLocks/>
          </p:cNvCxnSpPr>
          <p:nvPr/>
        </p:nvCxnSpPr>
        <p:spPr>
          <a:xfrm>
            <a:off x="10113169" y="3171576"/>
            <a:ext cx="747712" cy="738866"/>
          </a:xfrm>
          <a:prstGeom prst="bentConnector3">
            <a:avLst>
              <a:gd name="adj1" fmla="val 53185"/>
            </a:avLst>
          </a:prstGeom>
          <a:ln w="22225">
            <a:solidFill>
              <a:srgbClr val="282066"/>
            </a:solidFill>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81FD0C16-20CA-2B16-F58C-9D121E61F9AC}"/>
              </a:ext>
            </a:extLst>
          </p:cNvPr>
          <p:cNvCxnSpPr>
            <a:cxnSpLocks/>
          </p:cNvCxnSpPr>
          <p:nvPr/>
        </p:nvCxnSpPr>
        <p:spPr>
          <a:xfrm>
            <a:off x="10487025" y="1476161"/>
            <a:ext cx="376237" cy="277185"/>
          </a:xfrm>
          <a:prstGeom prst="bentConnector3">
            <a:avLst>
              <a:gd name="adj1" fmla="val 82279"/>
            </a:avLst>
          </a:prstGeom>
          <a:ln w="22225">
            <a:solidFill>
              <a:srgbClr val="B5B4C8"/>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BF01F76D-9944-8903-CC6F-A010C659579B}"/>
              </a:ext>
            </a:extLst>
          </p:cNvPr>
          <p:cNvCxnSpPr>
            <a:cxnSpLocks/>
          </p:cNvCxnSpPr>
          <p:nvPr/>
        </p:nvCxnSpPr>
        <p:spPr>
          <a:xfrm>
            <a:off x="10165556" y="1552183"/>
            <a:ext cx="695325" cy="511777"/>
          </a:xfrm>
          <a:prstGeom prst="bentConnector3">
            <a:avLst>
              <a:gd name="adj1" fmla="val 84247"/>
            </a:avLst>
          </a:prstGeom>
          <a:ln w="22225">
            <a:solidFill>
              <a:srgbClr val="9D9BB8"/>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A6A4BC4-B505-DDDC-71CC-6A86B1C8D638}"/>
              </a:ext>
            </a:extLst>
          </p:cNvPr>
          <p:cNvCxnSpPr>
            <a:cxnSpLocks/>
          </p:cNvCxnSpPr>
          <p:nvPr/>
        </p:nvCxnSpPr>
        <p:spPr>
          <a:xfrm>
            <a:off x="9757170" y="2013100"/>
            <a:ext cx="1090613" cy="975705"/>
          </a:xfrm>
          <a:prstGeom prst="bentConnector3">
            <a:avLst>
              <a:gd name="adj1" fmla="val 80349"/>
            </a:avLst>
          </a:prstGeom>
          <a:ln w="22225">
            <a:solidFill>
              <a:srgbClr val="352B83"/>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3AD6913-53EA-9402-8D18-4A29948DC686}"/>
              </a:ext>
            </a:extLst>
          </p:cNvPr>
          <p:cNvCxnSpPr>
            <a:cxnSpLocks/>
          </p:cNvCxnSpPr>
          <p:nvPr/>
        </p:nvCxnSpPr>
        <p:spPr>
          <a:xfrm>
            <a:off x="9685734" y="2254248"/>
            <a:ext cx="1164431" cy="1039291"/>
          </a:xfrm>
          <a:prstGeom prst="bentConnector3">
            <a:avLst>
              <a:gd name="adj1" fmla="val 77403"/>
            </a:avLst>
          </a:prstGeom>
          <a:ln w="22225">
            <a:solidFill>
              <a:srgbClr val="31287A"/>
            </a:solidFill>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A534E57F-8E47-F086-2A05-EFFB045BD735}"/>
              </a:ext>
            </a:extLst>
          </p:cNvPr>
          <p:cNvCxnSpPr>
            <a:cxnSpLocks/>
          </p:cNvCxnSpPr>
          <p:nvPr/>
        </p:nvCxnSpPr>
        <p:spPr>
          <a:xfrm>
            <a:off x="9782175" y="2609092"/>
            <a:ext cx="1067990" cy="992736"/>
          </a:xfrm>
          <a:prstGeom prst="bentConnector3">
            <a:avLst>
              <a:gd name="adj1" fmla="val 71628"/>
            </a:avLst>
          </a:prstGeom>
          <a:ln w="22225">
            <a:solidFill>
              <a:srgbClr val="2D2471"/>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540B160-289B-F504-0672-E631C0D04F28}"/>
              </a:ext>
            </a:extLst>
          </p:cNvPr>
          <p:cNvCxnSpPr>
            <a:cxnSpLocks/>
          </p:cNvCxnSpPr>
          <p:nvPr/>
        </p:nvCxnSpPr>
        <p:spPr>
          <a:xfrm>
            <a:off x="9744074" y="4071626"/>
            <a:ext cx="1116807" cy="144421"/>
          </a:xfrm>
          <a:prstGeom prst="bentConnector3">
            <a:avLst>
              <a:gd name="adj1" fmla="val 50000"/>
            </a:avLst>
          </a:prstGeom>
          <a:ln w="22225">
            <a:solidFill>
              <a:srgbClr val="221B5A"/>
            </a:solidFil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B5036D2F-5566-1E5F-B3D8-44DB5370BC4F}"/>
              </a:ext>
            </a:extLst>
          </p:cNvPr>
          <p:cNvCxnSpPr>
            <a:cxnSpLocks/>
          </p:cNvCxnSpPr>
          <p:nvPr/>
        </p:nvCxnSpPr>
        <p:spPr>
          <a:xfrm>
            <a:off x="10113169" y="1748513"/>
            <a:ext cx="747712" cy="624436"/>
          </a:xfrm>
          <a:prstGeom prst="bentConnector3">
            <a:avLst>
              <a:gd name="adj1" fmla="val 80892"/>
            </a:avLst>
          </a:prstGeom>
          <a:ln w="22225">
            <a:solidFill>
              <a:srgbClr val="817FA7"/>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6E936B2-630D-B468-F906-41F40D40748F}"/>
              </a:ext>
            </a:extLst>
          </p:cNvPr>
          <p:cNvCxnSpPr>
            <a:cxnSpLocks/>
          </p:cNvCxnSpPr>
          <p:nvPr/>
        </p:nvCxnSpPr>
        <p:spPr>
          <a:xfrm>
            <a:off x="10316170" y="1388760"/>
            <a:ext cx="539949" cy="60548"/>
          </a:xfrm>
          <a:prstGeom prst="bentConnector3">
            <a:avLst>
              <a:gd name="adj1" fmla="val 100717"/>
            </a:avLst>
          </a:prstGeom>
          <a:ln w="22225">
            <a:solidFill>
              <a:srgbClr val="C9C9D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E76937C-8547-90A0-4153-E38223E0DF08}"/>
              </a:ext>
            </a:extLst>
          </p:cNvPr>
          <p:cNvCxnSpPr>
            <a:cxnSpLocks/>
          </p:cNvCxnSpPr>
          <p:nvPr/>
        </p:nvCxnSpPr>
        <p:spPr>
          <a:xfrm>
            <a:off x="10451305" y="1886194"/>
            <a:ext cx="238127" cy="0"/>
          </a:xfrm>
          <a:prstGeom prst="line">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DDACAFD-9087-F223-13CE-321ACBBC6BD2}"/>
              </a:ext>
            </a:extLst>
          </p:cNvPr>
          <p:cNvCxnSpPr>
            <a:cxnSpLocks/>
          </p:cNvCxnSpPr>
          <p:nvPr/>
        </p:nvCxnSpPr>
        <p:spPr>
          <a:xfrm>
            <a:off x="10670380" y="2672921"/>
            <a:ext cx="192882" cy="0"/>
          </a:xfrm>
          <a:prstGeom prst="line">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D1654CB-2AE7-FE71-B1FD-FE927404113E}"/>
              </a:ext>
            </a:extLst>
          </p:cNvPr>
          <p:cNvCxnSpPr>
            <a:cxnSpLocks/>
          </p:cNvCxnSpPr>
          <p:nvPr/>
        </p:nvCxnSpPr>
        <p:spPr>
          <a:xfrm>
            <a:off x="10679908" y="1883813"/>
            <a:ext cx="0" cy="791489"/>
          </a:xfrm>
          <a:prstGeom prst="line">
            <a:avLst/>
          </a:prstGeom>
          <a:ln w="22225">
            <a:solidFill>
              <a:srgbClr val="5752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561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ACA3D-1C81-04C3-7872-2469EC3A90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6D8F8-2525-A0A4-6F3D-20A8DE21ED56}"/>
              </a:ext>
            </a:extLst>
          </p:cNvPr>
          <p:cNvSpPr>
            <a:spLocks noGrp="1"/>
          </p:cNvSpPr>
          <p:nvPr>
            <p:ph type="title"/>
          </p:nvPr>
        </p:nvSpPr>
        <p:spPr/>
        <p:txBody>
          <a:bodyPr/>
          <a:lstStyle/>
          <a:p>
            <a:r>
              <a:rPr lang="en-GB" dirty="0"/>
              <a:t>P&amp;G is the largest FMCG investor in linear TV</a:t>
            </a:r>
          </a:p>
        </p:txBody>
      </p:sp>
      <p:graphicFrame>
        <p:nvGraphicFramePr>
          <p:cNvPr id="5" name="Chart 4">
            <a:extLst>
              <a:ext uri="{FF2B5EF4-FFF2-40B4-BE49-F238E27FC236}">
                <a16:creationId xmlns:a16="http://schemas.microsoft.com/office/drawing/2014/main" id="{8F54F41F-A529-00F1-47B5-BFE174A9C4C9}"/>
              </a:ext>
            </a:extLst>
          </p:cNvPr>
          <p:cNvGraphicFramePr/>
          <p:nvPr>
            <p:extLst>
              <p:ext uri="{D42A27DB-BD31-4B8C-83A1-F6EECF244321}">
                <p14:modId xmlns:p14="http://schemas.microsoft.com/office/powerpoint/2010/main" val="2928921614"/>
              </p:ext>
            </p:extLst>
          </p:nvPr>
        </p:nvGraphicFramePr>
        <p:xfrm>
          <a:off x="680201" y="1381125"/>
          <a:ext cx="10800000" cy="35517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03016328-6425-0A35-4E33-1C3674865642}"/>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2024, individuals, linear impacts (R/W) (million). Top 10 2024 FMCG advertisers by total linear TV impacts. FMCG = Food, Cosmetics &amp; Personal Care, Household FMCG, and Drink. </a:t>
            </a:r>
          </a:p>
        </p:txBody>
      </p:sp>
      <p:pic>
        <p:nvPicPr>
          <p:cNvPr id="1026" name="Picture 2" descr="L'Oreal - Beauty Packaging">
            <a:extLst>
              <a:ext uri="{FF2B5EF4-FFF2-40B4-BE49-F238E27FC236}">
                <a16:creationId xmlns:a16="http://schemas.microsoft.com/office/drawing/2014/main" id="{76548BEC-569F-A90E-7D9F-CDCC471C0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3833" y="4867337"/>
            <a:ext cx="654050" cy="353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cter &amp; Gamble - Wikipedia">
            <a:extLst>
              <a:ext uri="{FF2B5EF4-FFF2-40B4-BE49-F238E27FC236}">
                <a16:creationId xmlns:a16="http://schemas.microsoft.com/office/drawing/2014/main" id="{62CF109B-1FAA-AB2B-C415-EC098CE1F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515" y="486410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lever - Wikipedia">
            <a:extLst>
              <a:ext uri="{FF2B5EF4-FFF2-40B4-BE49-F238E27FC236}">
                <a16:creationId xmlns:a16="http://schemas.microsoft.com/office/drawing/2014/main" id="{E691C9D2-1D14-B975-6F60-B12AAA153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9327" y="4864107"/>
            <a:ext cx="32533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B2F02CF-EA98-7DA0-8243-E5650A9ED431}"/>
              </a:ext>
            </a:extLst>
          </p:cNvPr>
          <p:cNvPicPr>
            <a:picLocks noChangeAspect="1"/>
          </p:cNvPicPr>
          <p:nvPr/>
        </p:nvPicPr>
        <p:blipFill>
          <a:blip r:embed="rId7"/>
          <a:stretch>
            <a:fillRect/>
          </a:stretch>
        </p:blipFill>
        <p:spPr>
          <a:xfrm>
            <a:off x="4666463" y="4752097"/>
            <a:ext cx="584021" cy="584021"/>
          </a:xfrm>
          <a:prstGeom prst="rect">
            <a:avLst/>
          </a:prstGeom>
        </p:spPr>
      </p:pic>
      <p:pic>
        <p:nvPicPr>
          <p:cNvPr id="1034" name="Picture 10">
            <a:extLst>
              <a:ext uri="{FF2B5EF4-FFF2-40B4-BE49-F238E27FC236}">
                <a16:creationId xmlns:a16="http://schemas.microsoft.com/office/drawing/2014/main" id="{058F7ACC-30E5-107D-2011-E7B354537C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0317" y="4951237"/>
            <a:ext cx="654050" cy="1857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estlé - Wikipedia">
            <a:extLst>
              <a:ext uri="{FF2B5EF4-FFF2-40B4-BE49-F238E27FC236}">
                <a16:creationId xmlns:a16="http://schemas.microsoft.com/office/drawing/2014/main" id="{31AB7A24-A7DF-C416-7450-C2EBEB646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7724" y="4864107"/>
            <a:ext cx="34783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2069925-899E-FB41-F125-8D6BA7A262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16819" y="4864107"/>
            <a:ext cx="299917"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69B861A-B7CF-1268-3C0E-0EE61B67ED6C}"/>
              </a:ext>
            </a:extLst>
          </p:cNvPr>
          <p:cNvPicPr>
            <a:picLocks noChangeAspect="1"/>
          </p:cNvPicPr>
          <p:nvPr/>
        </p:nvPicPr>
        <p:blipFill>
          <a:blip r:embed="rId11"/>
          <a:stretch>
            <a:fillRect/>
          </a:stretch>
        </p:blipFill>
        <p:spPr>
          <a:xfrm>
            <a:off x="6592265" y="4947660"/>
            <a:ext cx="654050" cy="192894"/>
          </a:xfrm>
          <a:prstGeom prst="rect">
            <a:avLst/>
          </a:prstGeom>
        </p:spPr>
      </p:pic>
      <p:pic>
        <p:nvPicPr>
          <p:cNvPr id="8" name="Picture 4">
            <a:extLst>
              <a:ext uri="{FF2B5EF4-FFF2-40B4-BE49-F238E27FC236}">
                <a16:creationId xmlns:a16="http://schemas.microsoft.com/office/drawing/2014/main" id="{6E45FE3C-5923-55AC-B6AA-615D91A7CA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7361" y="4987324"/>
            <a:ext cx="873595" cy="113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9A288AD1-C896-C923-F814-3DA2F19ADE9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9152"/>
          <a:stretch>
            <a:fillRect/>
          </a:stretch>
        </p:blipFill>
        <p:spPr bwMode="auto">
          <a:xfrm>
            <a:off x="8533874" y="4946974"/>
            <a:ext cx="709903" cy="19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63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nd holding a box of soap&#10;&#10;AI-generated content may be incorrect.">
            <a:extLst>
              <a:ext uri="{FF2B5EF4-FFF2-40B4-BE49-F238E27FC236}">
                <a16:creationId xmlns:a16="http://schemas.microsoft.com/office/drawing/2014/main" id="{F51AE55E-9F3E-FF7E-EA93-35E88FCBC94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6D9235C2-C530-2343-4AB5-C0F8A4DB92D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98F4E6E9-4218-6A08-9B2A-000853D04E7F}"/>
              </a:ext>
            </a:extLst>
          </p:cNvPr>
          <p:cNvSpPr>
            <a:spLocks noGrp="1"/>
          </p:cNvSpPr>
          <p:nvPr>
            <p:ph type="ctrTitle"/>
          </p:nvPr>
        </p:nvSpPr>
        <p:spPr/>
        <p:txBody>
          <a:bodyPr/>
          <a:lstStyle/>
          <a:p>
            <a:r>
              <a:rPr lang="en-GB" dirty="0"/>
              <a:t>Effectiveness</a:t>
            </a:r>
          </a:p>
        </p:txBody>
      </p:sp>
      <p:sp>
        <p:nvSpPr>
          <p:cNvPr id="4" name="Text Placeholder 3">
            <a:extLst>
              <a:ext uri="{FF2B5EF4-FFF2-40B4-BE49-F238E27FC236}">
                <a16:creationId xmlns:a16="http://schemas.microsoft.com/office/drawing/2014/main" id="{8069F8A4-867F-7D45-B116-E3DACC861D9B}"/>
              </a:ext>
            </a:extLst>
          </p:cNvPr>
          <p:cNvSpPr>
            <a:spLocks noGrp="1"/>
          </p:cNvSpPr>
          <p:nvPr>
            <p:ph type="body" sz="quarter" idx="14"/>
          </p:nvPr>
        </p:nvSpPr>
        <p:spPr/>
        <p:txBody>
          <a:bodyPr/>
          <a:lstStyle/>
          <a:p>
            <a:endParaRPr lang="en-GB"/>
          </a:p>
        </p:txBody>
      </p:sp>
      <p:sp>
        <p:nvSpPr>
          <p:cNvPr id="12" name="Text Placeholder 5">
            <a:extLst>
              <a:ext uri="{FF2B5EF4-FFF2-40B4-BE49-F238E27FC236}">
                <a16:creationId xmlns:a16="http://schemas.microsoft.com/office/drawing/2014/main" id="{4997F840-F7B2-709C-CBB9-F2BF985EDE5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Bold – Breathe It All In</a:t>
            </a:r>
          </a:p>
        </p:txBody>
      </p:sp>
    </p:spTree>
    <p:extLst>
      <p:ext uri="{BB962C8B-B14F-4D97-AF65-F5344CB8AC3E}">
        <p14:creationId xmlns:p14="http://schemas.microsoft.com/office/powerpoint/2010/main" val="38038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Thinkbox_Red">
  <a:themeElements>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4110</Words>
  <Application>Microsoft Office PowerPoint</Application>
  <PresentationFormat>Widescreen</PresentationFormat>
  <Paragraphs>648</Paragraphs>
  <Slides>22</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Aptos</vt:lpstr>
      <vt:lpstr>Arial</vt:lpstr>
      <vt:lpstr>Calibri</vt:lpstr>
      <vt:lpstr>Century Gothic</vt:lpstr>
      <vt:lpstr>Consolas</vt:lpstr>
      <vt:lpstr>Courier New</vt:lpstr>
      <vt:lpstr>Söhne</vt:lpstr>
      <vt:lpstr>Symbol</vt:lpstr>
      <vt:lpstr>Thinkbox</vt:lpstr>
      <vt:lpstr>Thinkbox_Red</vt:lpstr>
      <vt:lpstr>FMCG Deep Dive</vt:lpstr>
      <vt:lpstr>In this deck…</vt:lpstr>
      <vt:lpstr>Macro spend patterns</vt:lpstr>
      <vt:lpstr>FMCG investment stable year-on-year</vt:lpstr>
      <vt:lpstr>Food advertisers are the largest FMCG investors in TV</vt:lpstr>
      <vt:lpstr>FMCG share of TV impacts has increased over last few years </vt:lpstr>
      <vt:lpstr>FMCG advertisers SoV has fluctuated across the last decade</vt:lpstr>
      <vt:lpstr>P&amp;G is the largest FMCG investor in linear TV</vt:lpstr>
      <vt:lpstr>Effectiveness</vt:lpstr>
      <vt:lpstr>Profit Ability 2 and Media Mix Navigator</vt:lpstr>
      <vt:lpstr>Optimised MMN scenario for FMCG recommends higher share of TV vs. actual databank share</vt:lpstr>
      <vt:lpstr>Short-term ROIs low; Full ROIs show profitable payback with Linear TV the key volume driver</vt:lpstr>
      <vt:lpstr>Media planning</vt:lpstr>
      <vt:lpstr>FMCG linear TV spend skews toward the spring months</vt:lpstr>
      <vt:lpstr>FMCG linear TV spend skews toward peak time viewing</vt:lpstr>
      <vt:lpstr>Use of 20” spot high amongst FMCG advertisers</vt:lpstr>
      <vt:lpstr>FMCG ad lengths have shortened over the last twenty years</vt:lpstr>
      <vt:lpstr>FMCG advertisers opting for shorter ads</vt:lpstr>
      <vt:lpstr>Case Studies</vt:lpstr>
      <vt:lpstr>Biscuit’s Got Talent: How Britian’s Got Talent Sweetened Mcvitie’s </vt:lpstr>
      <vt:lpstr>Hellmann’s shows us how to cook clever and waste less</vt:lpstr>
      <vt:lpstr>The Coconut Collab: free from dairy, not from temptation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Harry Parker</dc:creator>
  <cp:lastModifiedBy>Harry Parker</cp:lastModifiedBy>
  <cp:revision>20</cp:revision>
  <dcterms:created xsi:type="dcterms:W3CDTF">2025-05-14T10:30:19Z</dcterms:created>
  <dcterms:modified xsi:type="dcterms:W3CDTF">2025-08-29T09:54:56Z</dcterms:modified>
</cp:coreProperties>
</file>