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5"/>
  </p:notesMasterIdLst>
  <p:sldIdLst>
    <p:sldId id="2147376264" r:id="rId3"/>
    <p:sldId id="2147376276" r:id="rId4"/>
    <p:sldId id="2147376275" r:id="rId5"/>
    <p:sldId id="2147376300" r:id="rId6"/>
    <p:sldId id="2147376302" r:id="rId7"/>
    <p:sldId id="2147376293" r:id="rId8"/>
    <p:sldId id="2147376292" r:id="rId9"/>
    <p:sldId id="2147376780" r:id="rId10"/>
    <p:sldId id="2147376313" r:id="rId11"/>
    <p:sldId id="2147376779" r:id="rId12"/>
    <p:sldId id="2147376778" r:id="rId13"/>
    <p:sldId id="2147376294" r:id="rId14"/>
    <p:sldId id="2147376278" r:id="rId15"/>
    <p:sldId id="2147376316" r:id="rId16"/>
    <p:sldId id="2147376261" r:id="rId17"/>
    <p:sldId id="2147376786" r:id="rId18"/>
    <p:sldId id="2147376239" r:id="rId19"/>
    <p:sldId id="2147376295" r:id="rId20"/>
    <p:sldId id="2147376741" r:id="rId21"/>
    <p:sldId id="3106" r:id="rId22"/>
    <p:sldId id="690" r:id="rId23"/>
    <p:sldId id="21473767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292"/>
    <a:srgbClr val="E8E8ED"/>
    <a:srgbClr val="282066"/>
    <a:srgbClr val="2D2471"/>
    <a:srgbClr val="352B83"/>
    <a:srgbClr val="817FA7"/>
    <a:srgbClr val="9D9BB8"/>
    <a:srgbClr val="B5B4C8"/>
    <a:srgbClr val="C9C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4" autoAdjust="0"/>
    <p:restoredTop sz="77013" autoAdjust="0"/>
  </p:normalViewPr>
  <p:slideViewPr>
    <p:cSldViewPr snapToGrid="0">
      <p:cViewPr varScale="1">
        <p:scale>
          <a:sx n="50" d="100"/>
          <a:sy n="50" d="100"/>
        </p:scale>
        <p:origin x="1220" y="3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1207</c:v>
                </c:pt>
                <c:pt idx="1">
                  <c:v>1401</c:v>
                </c:pt>
                <c:pt idx="2">
                  <c:v>1336</c:v>
                </c:pt>
                <c:pt idx="3">
                  <c:v>1365</c:v>
                </c:pt>
                <c:pt idx="4">
                  <c:v>1404</c:v>
                </c:pt>
                <c:pt idx="5">
                  <c:v>1221</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Sheet1!$B$2:$B$24</c:f>
              <c:numCache>
                <c:formatCode>_-* #,##0_-;\-* #,##0_-;_-* "-"??_-;_-@_-</c:formatCode>
                <c:ptCount val="23"/>
                <c:pt idx="0">
                  <c:v>16197078434</c:v>
                </c:pt>
                <c:pt idx="1">
                  <c:v>16071188258</c:v>
                </c:pt>
                <c:pt idx="2">
                  <c:v>16278635550</c:v>
                </c:pt>
                <c:pt idx="3">
                  <c:v>19323568438</c:v>
                </c:pt>
                <c:pt idx="4">
                  <c:v>19276569215</c:v>
                </c:pt>
                <c:pt idx="5">
                  <c:v>18640319060</c:v>
                </c:pt>
                <c:pt idx="6">
                  <c:v>18184384015</c:v>
                </c:pt>
                <c:pt idx="7">
                  <c:v>22797873420</c:v>
                </c:pt>
                <c:pt idx="8">
                  <c:v>20661318135</c:v>
                </c:pt>
                <c:pt idx="9">
                  <c:v>18037382428</c:v>
                </c:pt>
                <c:pt idx="10">
                  <c:v>24854245678</c:v>
                </c:pt>
                <c:pt idx="11">
                  <c:v>25672952845</c:v>
                </c:pt>
                <c:pt idx="12">
                  <c:v>27007170398</c:v>
                </c:pt>
                <c:pt idx="13">
                  <c:v>23035885430</c:v>
                </c:pt>
                <c:pt idx="14">
                  <c:v>23762301800</c:v>
                </c:pt>
                <c:pt idx="15">
                  <c:v>23519248875</c:v>
                </c:pt>
                <c:pt idx="16">
                  <c:v>21156644055</c:v>
                </c:pt>
                <c:pt idx="17">
                  <c:v>27393871483</c:v>
                </c:pt>
                <c:pt idx="18">
                  <c:v>21518143850</c:v>
                </c:pt>
                <c:pt idx="19">
                  <c:v>17722657100</c:v>
                </c:pt>
                <c:pt idx="20">
                  <c:v>14650762170</c:v>
                </c:pt>
                <c:pt idx="21">
                  <c:v>13471404875</c:v>
                </c:pt>
                <c:pt idx="22" formatCode="#,##0">
                  <c:v>19908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Sheet1!$C$2:$C$24</c:f>
              <c:numCache>
                <c:formatCode>_-* #,##0_-;\-* #,##0_-;_-* "-"??_-;_-@_-</c:formatCode>
                <c:ptCount val="23"/>
                <c:pt idx="0">
                  <c:v>47575244057</c:v>
                </c:pt>
                <c:pt idx="1">
                  <c:v>47093491197</c:v>
                </c:pt>
                <c:pt idx="2">
                  <c:v>43502832915</c:v>
                </c:pt>
                <c:pt idx="3">
                  <c:v>40388624523</c:v>
                </c:pt>
                <c:pt idx="4">
                  <c:v>45688617104</c:v>
                </c:pt>
                <c:pt idx="5">
                  <c:v>57851743890</c:v>
                </c:pt>
                <c:pt idx="6">
                  <c:v>61216396015</c:v>
                </c:pt>
                <c:pt idx="7">
                  <c:v>76314945799</c:v>
                </c:pt>
                <c:pt idx="8">
                  <c:v>76074454882</c:v>
                </c:pt>
                <c:pt idx="9">
                  <c:v>81043980139</c:v>
                </c:pt>
                <c:pt idx="10">
                  <c:v>93478081232</c:v>
                </c:pt>
                <c:pt idx="11">
                  <c:v>92232569530</c:v>
                </c:pt>
                <c:pt idx="12">
                  <c:v>94384007142</c:v>
                </c:pt>
                <c:pt idx="13">
                  <c:v>99366783565</c:v>
                </c:pt>
                <c:pt idx="14">
                  <c:v>99269096537</c:v>
                </c:pt>
                <c:pt idx="15">
                  <c:v>98323366754</c:v>
                </c:pt>
                <c:pt idx="16">
                  <c:v>92479599949</c:v>
                </c:pt>
                <c:pt idx="17">
                  <c:v>117818826578</c:v>
                </c:pt>
                <c:pt idx="18">
                  <c:v>88599016983</c:v>
                </c:pt>
                <c:pt idx="19">
                  <c:v>72530947407</c:v>
                </c:pt>
                <c:pt idx="20">
                  <c:v>89442096302</c:v>
                </c:pt>
                <c:pt idx="21">
                  <c:v>78758680398</c:v>
                </c:pt>
                <c:pt idx="22" formatCode="#,##0">
                  <c:v>119679</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Sheet1!$D$2:$D$24</c:f>
              <c:numCache>
                <c:formatCode>_-* #,##0_-;\-* #,##0_-;_-* "-"??_-;_-@_-</c:formatCode>
                <c:ptCount val="23"/>
                <c:pt idx="0">
                  <c:v>86523600200</c:v>
                </c:pt>
                <c:pt idx="1">
                  <c:v>83831890700</c:v>
                </c:pt>
                <c:pt idx="2">
                  <c:v>89788670100</c:v>
                </c:pt>
                <c:pt idx="3">
                  <c:v>103023203700</c:v>
                </c:pt>
                <c:pt idx="4">
                  <c:v>109603504600</c:v>
                </c:pt>
                <c:pt idx="5">
                  <c:v>120351533700</c:v>
                </c:pt>
                <c:pt idx="6">
                  <c:v>123208260600</c:v>
                </c:pt>
                <c:pt idx="7">
                  <c:v>143206546900</c:v>
                </c:pt>
                <c:pt idx="8">
                  <c:v>138647933100</c:v>
                </c:pt>
                <c:pt idx="9">
                  <c:v>132553967100</c:v>
                </c:pt>
                <c:pt idx="10">
                  <c:v>131107025300</c:v>
                </c:pt>
                <c:pt idx="11">
                  <c:v>126270309000</c:v>
                </c:pt>
                <c:pt idx="12">
                  <c:v>115565538000</c:v>
                </c:pt>
                <c:pt idx="13">
                  <c:v>112562123900</c:v>
                </c:pt>
                <c:pt idx="14">
                  <c:v>101468918800</c:v>
                </c:pt>
                <c:pt idx="15">
                  <c:v>88061628500</c:v>
                </c:pt>
                <c:pt idx="16">
                  <c:v>76891269200</c:v>
                </c:pt>
                <c:pt idx="17">
                  <c:v>84732077200</c:v>
                </c:pt>
                <c:pt idx="18">
                  <c:v>74296831900</c:v>
                </c:pt>
                <c:pt idx="19">
                  <c:v>62899229400</c:v>
                </c:pt>
                <c:pt idx="20">
                  <c:v>66373315100</c:v>
                </c:pt>
                <c:pt idx="21">
                  <c:v>72848173500</c:v>
                </c:pt>
                <c:pt idx="22" formatCode="#,##0">
                  <c:v>107025</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Sheet1!$E$2:$E$24</c:f>
              <c:numCache>
                <c:formatCode>_-* #,##0_-;\-* #,##0_-;_-* "-"??_-;_-@_-</c:formatCode>
                <c:ptCount val="23"/>
                <c:pt idx="0">
                  <c:v>12375572848</c:v>
                </c:pt>
                <c:pt idx="1">
                  <c:v>15681808396</c:v>
                </c:pt>
                <c:pt idx="2">
                  <c:v>12397189397</c:v>
                </c:pt>
                <c:pt idx="3">
                  <c:v>10303907182</c:v>
                </c:pt>
                <c:pt idx="4">
                  <c:v>9693140676</c:v>
                </c:pt>
                <c:pt idx="5">
                  <c:v>10658310108</c:v>
                </c:pt>
                <c:pt idx="6">
                  <c:v>11075905853</c:v>
                </c:pt>
                <c:pt idx="7">
                  <c:v>11243157399</c:v>
                </c:pt>
                <c:pt idx="8">
                  <c:v>11967733639</c:v>
                </c:pt>
                <c:pt idx="9">
                  <c:v>9366201593</c:v>
                </c:pt>
                <c:pt idx="10">
                  <c:v>15277461742</c:v>
                </c:pt>
                <c:pt idx="11">
                  <c:v>11010228010</c:v>
                </c:pt>
                <c:pt idx="12">
                  <c:v>10047600129</c:v>
                </c:pt>
                <c:pt idx="13">
                  <c:v>7379088662</c:v>
                </c:pt>
                <c:pt idx="14">
                  <c:v>3149812179</c:v>
                </c:pt>
                <c:pt idx="15">
                  <c:v>2741664257</c:v>
                </c:pt>
                <c:pt idx="16">
                  <c:v>2828431111</c:v>
                </c:pt>
                <c:pt idx="17">
                  <c:v>1845913895</c:v>
                </c:pt>
                <c:pt idx="18">
                  <c:v>2062014946</c:v>
                </c:pt>
                <c:pt idx="19">
                  <c:v>1913388493</c:v>
                </c:pt>
                <c:pt idx="20">
                  <c:v>1369438759</c:v>
                </c:pt>
                <c:pt idx="21">
                  <c:v>1272961731</c:v>
                </c:pt>
                <c:pt idx="22" formatCode="#,##0">
                  <c:v>1226</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Sheet1!$F$2:$F$24</c:f>
              <c:numCache>
                <c:formatCode>_-* #,##0_-;\-* #,##0_-;_-* "-"??_-;_-@_-</c:formatCode>
                <c:ptCount val="23"/>
                <c:pt idx="0">
                  <c:v>1648100311</c:v>
                </c:pt>
                <c:pt idx="1">
                  <c:v>2107662820</c:v>
                </c:pt>
                <c:pt idx="2">
                  <c:v>1457583030</c:v>
                </c:pt>
                <c:pt idx="3">
                  <c:v>854426406</c:v>
                </c:pt>
                <c:pt idx="4">
                  <c:v>659802586</c:v>
                </c:pt>
                <c:pt idx="5">
                  <c:v>226242046</c:v>
                </c:pt>
                <c:pt idx="6">
                  <c:v>725996626</c:v>
                </c:pt>
                <c:pt idx="7">
                  <c:v>522957816</c:v>
                </c:pt>
                <c:pt idx="8">
                  <c:v>548849540</c:v>
                </c:pt>
                <c:pt idx="9">
                  <c:v>1202041227</c:v>
                </c:pt>
                <c:pt idx="10">
                  <c:v>2401453097</c:v>
                </c:pt>
                <c:pt idx="11">
                  <c:v>1642738942</c:v>
                </c:pt>
                <c:pt idx="12">
                  <c:v>1230887557</c:v>
                </c:pt>
                <c:pt idx="13">
                  <c:v>1573754622</c:v>
                </c:pt>
                <c:pt idx="14">
                  <c:v>587925836</c:v>
                </c:pt>
                <c:pt idx="15">
                  <c:v>717852275</c:v>
                </c:pt>
                <c:pt idx="16">
                  <c:v>38416785</c:v>
                </c:pt>
                <c:pt idx="17">
                  <c:v>66018429</c:v>
                </c:pt>
                <c:pt idx="18">
                  <c:v>81601888</c:v>
                </c:pt>
                <c:pt idx="19">
                  <c:v>152018512</c:v>
                </c:pt>
                <c:pt idx="20">
                  <c:v>0</c:v>
                </c:pt>
                <c:pt idx="21">
                  <c:v>0</c:v>
                </c:pt>
                <c:pt idx="22" formatCode="#,##0">
                  <c:v>858</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Sheet1!$G$2:$G$24</c:f>
              <c:numCache>
                <c:formatCode>_-* #,##0_-;\-* #,##0_-;_-* "-"??_-;_-@_-</c:formatCode>
                <c:ptCount val="23"/>
                <c:pt idx="0">
                  <c:v>2382398800</c:v>
                </c:pt>
                <c:pt idx="1">
                  <c:v>3949891400</c:v>
                </c:pt>
                <c:pt idx="2">
                  <c:v>1855773000</c:v>
                </c:pt>
                <c:pt idx="3">
                  <c:v>1975245200</c:v>
                </c:pt>
                <c:pt idx="4">
                  <c:v>2454955600</c:v>
                </c:pt>
                <c:pt idx="5">
                  <c:v>3828032600</c:v>
                </c:pt>
                <c:pt idx="6">
                  <c:v>3372955800</c:v>
                </c:pt>
                <c:pt idx="7">
                  <c:v>4766299400</c:v>
                </c:pt>
                <c:pt idx="8">
                  <c:v>5567725800</c:v>
                </c:pt>
                <c:pt idx="9">
                  <c:v>3753532400</c:v>
                </c:pt>
                <c:pt idx="10">
                  <c:v>5398453800</c:v>
                </c:pt>
                <c:pt idx="11">
                  <c:v>6145816600</c:v>
                </c:pt>
                <c:pt idx="12">
                  <c:v>4353650200</c:v>
                </c:pt>
                <c:pt idx="13">
                  <c:v>4240927400</c:v>
                </c:pt>
                <c:pt idx="14">
                  <c:v>4832048000</c:v>
                </c:pt>
                <c:pt idx="15">
                  <c:v>3866766200</c:v>
                </c:pt>
                <c:pt idx="16">
                  <c:v>2971893800</c:v>
                </c:pt>
                <c:pt idx="17">
                  <c:v>3521383600</c:v>
                </c:pt>
                <c:pt idx="18">
                  <c:v>4301109000</c:v>
                </c:pt>
                <c:pt idx="19">
                  <c:v>2693460200</c:v>
                </c:pt>
                <c:pt idx="20">
                  <c:v>3255462600</c:v>
                </c:pt>
                <c:pt idx="21">
                  <c:v>4237333200</c:v>
                </c:pt>
                <c:pt idx="22" formatCode="#,##0">
                  <c:v>4845</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Sheet1!$H$2:$H$24</c:f>
              <c:numCache>
                <c:formatCode>_-* #,##0_-;\-* #,##0_-;_-* "-"??_-;_-@_-</c:formatCode>
                <c:ptCount val="23"/>
                <c:pt idx="0">
                  <c:v>549851912</c:v>
                </c:pt>
                <c:pt idx="1">
                  <c:v>842091321</c:v>
                </c:pt>
                <c:pt idx="2">
                  <c:v>634467372</c:v>
                </c:pt>
                <c:pt idx="3">
                  <c:v>248096015</c:v>
                </c:pt>
                <c:pt idx="4">
                  <c:v>621844283</c:v>
                </c:pt>
                <c:pt idx="5">
                  <c:v>1806955970</c:v>
                </c:pt>
                <c:pt idx="6">
                  <c:v>1027001806</c:v>
                </c:pt>
                <c:pt idx="7">
                  <c:v>1198222802</c:v>
                </c:pt>
                <c:pt idx="8">
                  <c:v>1372899939</c:v>
                </c:pt>
                <c:pt idx="9">
                  <c:v>1624637408</c:v>
                </c:pt>
                <c:pt idx="10">
                  <c:v>3268133327</c:v>
                </c:pt>
                <c:pt idx="11">
                  <c:v>2684040713</c:v>
                </c:pt>
                <c:pt idx="12">
                  <c:v>1998754766</c:v>
                </c:pt>
                <c:pt idx="13">
                  <c:v>1320110150</c:v>
                </c:pt>
                <c:pt idx="14">
                  <c:v>1227094390</c:v>
                </c:pt>
                <c:pt idx="15">
                  <c:v>459779695</c:v>
                </c:pt>
                <c:pt idx="16">
                  <c:v>822443994</c:v>
                </c:pt>
                <c:pt idx="17">
                  <c:v>336259592</c:v>
                </c:pt>
                <c:pt idx="18">
                  <c:v>265368038</c:v>
                </c:pt>
                <c:pt idx="19">
                  <c:v>278719106</c:v>
                </c:pt>
                <c:pt idx="20">
                  <c:v>452227863</c:v>
                </c:pt>
                <c:pt idx="21">
                  <c:v>619835087</c:v>
                </c:pt>
                <c:pt idx="22" formatCode="#,##0">
                  <c:v>1820</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Colgate</c:v>
                </c:pt>
                <c:pt idx="1">
                  <c:v>Ferrero</c:v>
                </c:pt>
                <c:pt idx="2">
                  <c:v>Mondelez</c:v>
                </c:pt>
                <c:pt idx="3">
                  <c:v>Lidl</c:v>
                </c:pt>
                <c:pt idx="4">
                  <c:v>Haleon</c:v>
                </c:pt>
                <c:pt idx="5">
                  <c:v>Henkel</c:v>
                </c:pt>
                <c:pt idx="6">
                  <c:v>Nestle</c:v>
                </c:pt>
                <c:pt idx="7">
                  <c:v>Asda</c:v>
                </c:pt>
                <c:pt idx="8">
                  <c:v>Sainsburys</c:v>
                </c:pt>
                <c:pt idx="9">
                  <c:v>Aldi</c:v>
                </c:pt>
                <c:pt idx="10">
                  <c:v>Tesco</c:v>
                </c:pt>
                <c:pt idx="11">
                  <c:v>Reckitt Benckiser</c:v>
                </c:pt>
                <c:pt idx="12">
                  <c:v>Loreal</c:v>
                </c:pt>
                <c:pt idx="13">
                  <c:v>Unilever</c:v>
                </c:pt>
                <c:pt idx="14">
                  <c:v>Procter &amp; Gamble</c:v>
                </c:pt>
              </c:strCache>
            </c:strRef>
          </c:cat>
          <c:val>
            <c:numRef>
              <c:f>Sheet1!$B$2:$B$16</c:f>
              <c:numCache>
                <c:formatCode>#,##0</c:formatCode>
                <c:ptCount val="15"/>
                <c:pt idx="1">
                  <c:v>81792700</c:v>
                </c:pt>
                <c:pt idx="3" formatCode="General">
                  <c:v>237272600</c:v>
                </c:pt>
                <c:pt idx="6" formatCode="#,##0.00">
                  <c:v>72861600</c:v>
                </c:pt>
                <c:pt idx="7" formatCode="General">
                  <c:v>686602950</c:v>
                </c:pt>
                <c:pt idx="8" formatCode="General">
                  <c:v>64651450</c:v>
                </c:pt>
                <c:pt idx="9" formatCode="#,##0.00">
                  <c:v>903976000</c:v>
                </c:pt>
                <c:pt idx="10" formatCode="General">
                  <c:v>1455788770</c:v>
                </c:pt>
                <c:pt idx="12" formatCode="General">
                  <c:v>184467850</c:v>
                </c:pt>
                <c:pt idx="13">
                  <c:v>188286300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Colgate</c:v>
                </c:pt>
                <c:pt idx="1">
                  <c:v>Ferrero</c:v>
                </c:pt>
                <c:pt idx="2">
                  <c:v>Mondelez</c:v>
                </c:pt>
                <c:pt idx="3">
                  <c:v>Lidl</c:v>
                </c:pt>
                <c:pt idx="4">
                  <c:v>Haleon</c:v>
                </c:pt>
                <c:pt idx="5">
                  <c:v>Henkel</c:v>
                </c:pt>
                <c:pt idx="6">
                  <c:v>Nestle</c:v>
                </c:pt>
                <c:pt idx="7">
                  <c:v>Asda</c:v>
                </c:pt>
                <c:pt idx="8">
                  <c:v>Sainsburys</c:v>
                </c:pt>
                <c:pt idx="9">
                  <c:v>Aldi</c:v>
                </c:pt>
                <c:pt idx="10">
                  <c:v>Tesco</c:v>
                </c:pt>
                <c:pt idx="11">
                  <c:v>Reckitt Benckiser</c:v>
                </c:pt>
                <c:pt idx="12">
                  <c:v>Loreal</c:v>
                </c:pt>
                <c:pt idx="13">
                  <c:v>Unilever</c:v>
                </c:pt>
                <c:pt idx="14">
                  <c:v>Procter &amp; Gamble</c:v>
                </c:pt>
              </c:strCache>
            </c:strRef>
          </c:cat>
          <c:val>
            <c:numRef>
              <c:f>Sheet1!$C$2:$C$16</c:f>
              <c:numCache>
                <c:formatCode>#,##0</c:formatCode>
                <c:ptCount val="15"/>
                <c:pt idx="0">
                  <c:v>1958907705</c:v>
                </c:pt>
                <c:pt idx="1">
                  <c:v>1710765590</c:v>
                </c:pt>
                <c:pt idx="2">
                  <c:v>937620210</c:v>
                </c:pt>
                <c:pt idx="3">
                  <c:v>1839615408.7</c:v>
                </c:pt>
                <c:pt idx="4">
                  <c:v>2714386600</c:v>
                </c:pt>
                <c:pt idx="5">
                  <c:v>2878433115</c:v>
                </c:pt>
                <c:pt idx="6">
                  <c:v>1951715190.3</c:v>
                </c:pt>
                <c:pt idx="7">
                  <c:v>851352520</c:v>
                </c:pt>
                <c:pt idx="8">
                  <c:v>1723224077.4000001</c:v>
                </c:pt>
                <c:pt idx="9">
                  <c:v>2216937480.6999998</c:v>
                </c:pt>
                <c:pt idx="10">
                  <c:v>2148664425</c:v>
                </c:pt>
                <c:pt idx="11">
                  <c:v>2296968345</c:v>
                </c:pt>
                <c:pt idx="12">
                  <c:v>5921535710</c:v>
                </c:pt>
                <c:pt idx="13" formatCode="#,##0.00">
                  <c:v>6687293843.6999998</c:v>
                </c:pt>
                <c:pt idx="14">
                  <c:v>75403585</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Colgate</c:v>
                </c:pt>
                <c:pt idx="1">
                  <c:v>Ferrero</c:v>
                </c:pt>
                <c:pt idx="2">
                  <c:v>Mondelez</c:v>
                </c:pt>
                <c:pt idx="3">
                  <c:v>Lidl</c:v>
                </c:pt>
                <c:pt idx="4">
                  <c:v>Haleon</c:v>
                </c:pt>
                <c:pt idx="5">
                  <c:v>Henkel</c:v>
                </c:pt>
                <c:pt idx="6">
                  <c:v>Nestle</c:v>
                </c:pt>
                <c:pt idx="7">
                  <c:v>Asda</c:v>
                </c:pt>
                <c:pt idx="8">
                  <c:v>Sainsburys</c:v>
                </c:pt>
                <c:pt idx="9">
                  <c:v>Aldi</c:v>
                </c:pt>
                <c:pt idx="10">
                  <c:v>Tesco</c:v>
                </c:pt>
                <c:pt idx="11">
                  <c:v>Reckitt Benckiser</c:v>
                </c:pt>
                <c:pt idx="12">
                  <c:v>Loreal</c:v>
                </c:pt>
                <c:pt idx="13">
                  <c:v>Unilever</c:v>
                </c:pt>
                <c:pt idx="14">
                  <c:v>Procter &amp; Gamble</c:v>
                </c:pt>
              </c:strCache>
            </c:strRef>
          </c:cat>
          <c:val>
            <c:numRef>
              <c:f>Sheet1!$D$2:$D$16</c:f>
              <c:numCache>
                <c:formatCode>#,##0</c:formatCode>
                <c:ptCount val="15"/>
                <c:pt idx="0">
                  <c:v>83170300</c:v>
                </c:pt>
                <c:pt idx="1">
                  <c:v>262911100</c:v>
                </c:pt>
                <c:pt idx="2">
                  <c:v>1387773200</c:v>
                </c:pt>
                <c:pt idx="3">
                  <c:v>266975400</c:v>
                </c:pt>
                <c:pt idx="6">
                  <c:v>935128500</c:v>
                </c:pt>
                <c:pt idx="7">
                  <c:v>1685081500</c:v>
                </c:pt>
                <c:pt idx="8">
                  <c:v>1041163200</c:v>
                </c:pt>
                <c:pt idx="9">
                  <c:v>171187800</c:v>
                </c:pt>
                <c:pt idx="10">
                  <c:v>843085800</c:v>
                </c:pt>
                <c:pt idx="11">
                  <c:v>3061467900</c:v>
                </c:pt>
                <c:pt idx="12">
                  <c:v>118912800</c:v>
                </c:pt>
                <c:pt idx="13">
                  <c:v>3422321800</c:v>
                </c:pt>
                <c:pt idx="14">
                  <c:v>27490838500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Colgate</c:v>
                </c:pt>
                <c:pt idx="1">
                  <c:v>Ferrero</c:v>
                </c:pt>
                <c:pt idx="2">
                  <c:v>Mondelez</c:v>
                </c:pt>
                <c:pt idx="3">
                  <c:v>Lidl</c:v>
                </c:pt>
                <c:pt idx="4">
                  <c:v>Haleon</c:v>
                </c:pt>
                <c:pt idx="5">
                  <c:v>Henkel</c:v>
                </c:pt>
                <c:pt idx="6">
                  <c:v>Nestle</c:v>
                </c:pt>
                <c:pt idx="7">
                  <c:v>Asda</c:v>
                </c:pt>
                <c:pt idx="8">
                  <c:v>Sainsburys</c:v>
                </c:pt>
                <c:pt idx="9">
                  <c:v>Aldi</c:v>
                </c:pt>
                <c:pt idx="10">
                  <c:v>Tesco</c:v>
                </c:pt>
                <c:pt idx="11">
                  <c:v>Reckitt Benckiser</c:v>
                </c:pt>
                <c:pt idx="12">
                  <c:v>Loreal</c:v>
                </c:pt>
                <c:pt idx="13">
                  <c:v>Unilever</c:v>
                </c:pt>
                <c:pt idx="14">
                  <c:v>Procter &amp; Gamble</c:v>
                </c:pt>
              </c:strCache>
            </c:strRef>
          </c:cat>
          <c:val>
            <c:numRef>
              <c:f>Sheet1!$E$2:$E$16</c:f>
              <c:numCache>
                <c:formatCode>General</c:formatCode>
                <c:ptCount val="15"/>
                <c:pt idx="8">
                  <c:v>465889226.69999999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Colgate</c:v>
                </c:pt>
                <c:pt idx="1">
                  <c:v>Ferrero</c:v>
                </c:pt>
                <c:pt idx="2">
                  <c:v>Mondelez</c:v>
                </c:pt>
                <c:pt idx="3">
                  <c:v>Lidl</c:v>
                </c:pt>
                <c:pt idx="4">
                  <c:v>Haleon</c:v>
                </c:pt>
                <c:pt idx="5">
                  <c:v>Henkel</c:v>
                </c:pt>
                <c:pt idx="6">
                  <c:v>Nestle</c:v>
                </c:pt>
                <c:pt idx="7">
                  <c:v>Asda</c:v>
                </c:pt>
                <c:pt idx="8">
                  <c:v>Sainsburys</c:v>
                </c:pt>
                <c:pt idx="9">
                  <c:v>Aldi</c:v>
                </c:pt>
                <c:pt idx="10">
                  <c:v>Tesco</c:v>
                </c:pt>
                <c:pt idx="11">
                  <c:v>Reckitt Benckiser</c:v>
                </c:pt>
                <c:pt idx="12">
                  <c:v>Loreal</c:v>
                </c:pt>
                <c:pt idx="13">
                  <c:v>Unilever</c:v>
                </c:pt>
                <c:pt idx="14">
                  <c:v>Procter &amp; Gamble</c:v>
                </c:pt>
              </c:strCache>
            </c:strRef>
          </c:cat>
          <c:val>
            <c:numRef>
              <c:f>Sheet1!$F$2:$F$16</c:f>
              <c:numCache>
                <c:formatCode>General</c:formatCode>
                <c:ptCount val="15"/>
                <c:pt idx="9">
                  <c:v>525782294.10000002</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Colgate</c:v>
                </c:pt>
                <c:pt idx="1">
                  <c:v>Ferrero</c:v>
                </c:pt>
                <c:pt idx="2">
                  <c:v>Mondelez</c:v>
                </c:pt>
                <c:pt idx="3">
                  <c:v>Lidl</c:v>
                </c:pt>
                <c:pt idx="4">
                  <c:v>Haleon</c:v>
                </c:pt>
                <c:pt idx="5">
                  <c:v>Henkel</c:v>
                </c:pt>
                <c:pt idx="6">
                  <c:v>Nestle</c:v>
                </c:pt>
                <c:pt idx="7">
                  <c:v>Asda</c:v>
                </c:pt>
                <c:pt idx="8">
                  <c:v>Sainsburys</c:v>
                </c:pt>
                <c:pt idx="9">
                  <c:v>Aldi</c:v>
                </c:pt>
                <c:pt idx="10">
                  <c:v>Tesco</c:v>
                </c:pt>
                <c:pt idx="11">
                  <c:v>Reckitt Benckiser</c:v>
                </c:pt>
                <c:pt idx="12">
                  <c:v>Loreal</c:v>
                </c:pt>
                <c:pt idx="13">
                  <c:v>Unilever</c:v>
                </c:pt>
                <c:pt idx="14">
                  <c:v>Procter &amp; Gamble</c:v>
                </c:pt>
              </c:strCache>
            </c:strRef>
          </c:cat>
          <c:val>
            <c:numRef>
              <c:f>Sheet1!$G$2:$G$16</c:f>
              <c:numCache>
                <c:formatCode>General</c:formatCode>
                <c:ptCount val="15"/>
                <c:pt idx="2">
                  <c:v>146419800</c:v>
                </c:pt>
                <c:pt idx="3">
                  <c:v>160895000</c:v>
                </c:pt>
                <c:pt idx="7">
                  <c:v>214296400</c:v>
                </c:pt>
                <c:pt idx="8">
                  <c:v>218863000</c:v>
                </c:pt>
                <c:pt idx="10">
                  <c:v>315622000</c:v>
                </c:pt>
                <c:pt idx="13" formatCode="#,##0">
                  <c:v>383400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Colgate</c:v>
                </c:pt>
                <c:pt idx="1">
                  <c:v>Ferrero</c:v>
                </c:pt>
                <c:pt idx="2">
                  <c:v>Mondelez</c:v>
                </c:pt>
                <c:pt idx="3">
                  <c:v>Lidl</c:v>
                </c:pt>
                <c:pt idx="4">
                  <c:v>Haleon</c:v>
                </c:pt>
                <c:pt idx="5">
                  <c:v>Henkel</c:v>
                </c:pt>
                <c:pt idx="6">
                  <c:v>Nestle</c:v>
                </c:pt>
                <c:pt idx="7">
                  <c:v>Asda</c:v>
                </c:pt>
                <c:pt idx="8">
                  <c:v>Sainsburys</c:v>
                </c:pt>
                <c:pt idx="9">
                  <c:v>Aldi</c:v>
                </c:pt>
                <c:pt idx="10">
                  <c:v>Tesco</c:v>
                </c:pt>
                <c:pt idx="11">
                  <c:v>Reckitt Benckiser</c:v>
                </c:pt>
                <c:pt idx="12">
                  <c:v>Loreal</c:v>
                </c:pt>
                <c:pt idx="13">
                  <c:v>Unilever</c:v>
                </c:pt>
                <c:pt idx="14">
                  <c:v>Procter &amp; Gamble</c:v>
                </c:pt>
              </c:strCache>
            </c:strRef>
          </c:cat>
          <c:val>
            <c:numRef>
              <c:f>Sheet1!$H$2:$H$16</c:f>
              <c:numCache>
                <c:formatCode>General</c:formatCode>
                <c:ptCount val="15"/>
                <c:pt idx="0">
                  <c:v>0</c:v>
                </c:pt>
                <c:pt idx="1">
                  <c:v>0</c:v>
                </c:pt>
                <c:pt idx="2">
                  <c:v>0</c:v>
                </c:pt>
                <c:pt idx="3">
                  <c:v>0</c:v>
                </c:pt>
                <c:pt idx="4">
                  <c:v>0</c:v>
                </c:pt>
                <c:pt idx="5">
                  <c:v>0</c:v>
                </c:pt>
                <c:pt idx="6">
                  <c:v>0</c:v>
                </c:pt>
                <c:pt idx="7">
                  <c:v>0</c:v>
                </c:pt>
                <c:pt idx="8">
                  <c:v>0</c:v>
                </c:pt>
                <c:pt idx="9">
                  <c:v>0</c:v>
                </c:pt>
                <c:pt idx="10">
                  <c:v>8913600</c:v>
                </c:pt>
                <c:pt idx="11">
                  <c:v>0</c:v>
                </c:pt>
                <c:pt idx="12">
                  <c:v>0</c:v>
                </c:pt>
                <c:pt idx="13">
                  <c:v>7182600</c:v>
                </c:pt>
                <c:pt idx="14">
                  <c:v>0</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Food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473.91891800000002</c:v>
                </c:pt>
                <c:pt idx="1">
                  <c:v>553.41161199999999</c:v>
                </c:pt>
                <c:pt idx="2">
                  <c:v>521.138689</c:v>
                </c:pt>
                <c:pt idx="3">
                  <c:v>517.54590599999995</c:v>
                </c:pt>
                <c:pt idx="4">
                  <c:v>523.43950900000004</c:v>
                </c:pt>
                <c:pt idx="5">
                  <c:v>449.91233299999999</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Household FMCG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Sheet1!$B$3:$G$3</c:f>
              <c:numCache>
                <c:formatCode>_-"£"* #,##0_-;\-"£"* #,##0_-;_-"£"* "-"??_-;_-@_-</c:formatCode>
                <c:ptCount val="6"/>
                <c:pt idx="0">
                  <c:v>202.838796</c:v>
                </c:pt>
                <c:pt idx="1">
                  <c:v>236.431816</c:v>
                </c:pt>
                <c:pt idx="2">
                  <c:v>216.574522</c:v>
                </c:pt>
                <c:pt idx="3">
                  <c:v>301.73273699999999</c:v>
                </c:pt>
                <c:pt idx="4">
                  <c:v>368.894745</c:v>
                </c:pt>
                <c:pt idx="5">
                  <c:v>350.06497999999999</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Cosmetics &amp; Personal Care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Sheet1!$B$4:$G$4</c:f>
              <c:numCache>
                <c:formatCode>_-"£"* #,##0_-;\-"£"* #,##0_-;_-"£"* "-"??_-;_-@_-</c:formatCode>
                <c:ptCount val="6"/>
                <c:pt idx="0">
                  <c:v>387.16054300000002</c:v>
                </c:pt>
                <c:pt idx="1">
                  <c:v>423.82588800000002</c:v>
                </c:pt>
                <c:pt idx="2">
                  <c:v>451.80192699999998</c:v>
                </c:pt>
                <c:pt idx="3">
                  <c:v>423.04332900000003</c:v>
                </c:pt>
                <c:pt idx="4">
                  <c:v>406.93065300000001</c:v>
                </c:pt>
                <c:pt idx="5">
                  <c:v>327.38351299999999</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Drink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Sheet1!$B$5:$G$5</c:f>
              <c:numCache>
                <c:formatCode>_-"£"* #,##0_-;\-"£"* #,##0_-;_-"£"* "-"??_-;_-@_-</c:formatCode>
                <c:ptCount val="6"/>
                <c:pt idx="0">
                  <c:v>143.033884</c:v>
                </c:pt>
                <c:pt idx="1">
                  <c:v>187.275969</c:v>
                </c:pt>
                <c:pt idx="2">
                  <c:v>146.46689499999999</c:v>
                </c:pt>
                <c:pt idx="3">
                  <c:v>123.17383599999999</c:v>
                </c:pt>
                <c:pt idx="4">
                  <c:v>104.68848699999999</c:v>
                </c:pt>
                <c:pt idx="5">
                  <c:v>93.219071</c:v>
                </c:pt>
              </c:numCache>
            </c:numRef>
          </c:val>
          <c:extLst>
            <c:ext xmlns:c16="http://schemas.microsoft.com/office/drawing/2014/chart" uri="{C3380CC4-5D6E-409C-BE32-E72D297353CC}">
              <c16:uniqueId val="{00000002-745A-4CBE-B793-4CE1F8D323DB}"/>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FMCG</c:v>
                </c:pt>
              </c:strCache>
            </c:strRef>
          </c:tx>
          <c:spPr>
            <a:solidFill>
              <a:schemeClr val="accent1"/>
            </a:solidFill>
            <a:ln>
              <a:no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0%</c:formatCode>
                <c:ptCount val="16"/>
                <c:pt idx="0">
                  <c:v>0.30399999999999999</c:v>
                </c:pt>
                <c:pt idx="1">
                  <c:v>0.28999999999999998</c:v>
                </c:pt>
                <c:pt idx="2">
                  <c:v>0.28000000000000003</c:v>
                </c:pt>
                <c:pt idx="3">
                  <c:v>0.30299999999999999</c:v>
                </c:pt>
                <c:pt idx="4">
                  <c:v>0.30099999999999999</c:v>
                </c:pt>
                <c:pt idx="5">
                  <c:v>0.28499999999999998</c:v>
                </c:pt>
                <c:pt idx="6">
                  <c:v>0.27300000000000002</c:v>
                </c:pt>
                <c:pt idx="7">
                  <c:v>0.26400000000000001</c:v>
                </c:pt>
                <c:pt idx="8">
                  <c:v>0.253</c:v>
                </c:pt>
                <c:pt idx="9">
                  <c:v>0.24199999999999999</c:v>
                </c:pt>
                <c:pt idx="10">
                  <c:v>0.27900000000000003</c:v>
                </c:pt>
                <c:pt idx="11">
                  <c:v>0.25700000000000001</c:v>
                </c:pt>
                <c:pt idx="12">
                  <c:v>0.245</c:v>
                </c:pt>
                <c:pt idx="13">
                  <c:v>0.27500000000000002</c:v>
                </c:pt>
                <c:pt idx="14">
                  <c:v>0.29099999999999998</c:v>
                </c:pt>
                <c:pt idx="15">
                  <c:v>0.26700000000000002</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 Procter &amp; Gamble </c:v>
                </c:pt>
              </c:strCache>
            </c:strRef>
          </c:tx>
          <c:spPr>
            <a:solidFill>
              <a:schemeClr val="accent1">
                <a:shade val="42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_-* #,##0_-;\-* #,##0_-;_-* "-"??_-;_-@_-</c:formatCode>
                <c:ptCount val="16"/>
                <c:pt idx="0">
                  <c:v>38635357665.43</c:v>
                </c:pt>
                <c:pt idx="1">
                  <c:v>33137894083.630001</c:v>
                </c:pt>
                <c:pt idx="2">
                  <c:v>32991383054.200001</c:v>
                </c:pt>
                <c:pt idx="3">
                  <c:v>29972622483.299999</c:v>
                </c:pt>
                <c:pt idx="4">
                  <c:v>25749843848.700001</c:v>
                </c:pt>
                <c:pt idx="5">
                  <c:v>29843052563.799999</c:v>
                </c:pt>
                <c:pt idx="6">
                  <c:v>33524299907.099998</c:v>
                </c:pt>
                <c:pt idx="7">
                  <c:v>33097978368.200001</c:v>
                </c:pt>
                <c:pt idx="8">
                  <c:v>29009370793.099998</c:v>
                </c:pt>
                <c:pt idx="9">
                  <c:v>21259611046.299999</c:v>
                </c:pt>
                <c:pt idx="10">
                  <c:v>23252388937.099998</c:v>
                </c:pt>
                <c:pt idx="11">
                  <c:v>24726127870.200001</c:v>
                </c:pt>
                <c:pt idx="12">
                  <c:v>22002983673.400002</c:v>
                </c:pt>
                <c:pt idx="13">
                  <c:v>27485865188.700001</c:v>
                </c:pt>
                <c:pt idx="14">
                  <c:v>34116661486.200001</c:v>
                </c:pt>
                <c:pt idx="15">
                  <c:v>27566242085</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 Loreal </c:v>
                </c:pt>
              </c:strCache>
            </c:strRef>
          </c:tx>
          <c:spPr>
            <a:solidFill>
              <a:schemeClr val="accent1">
                <a:shade val="55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_-* #,##0_-;\-* #,##0_-;_-* "-"??_-;_-@_-</c:formatCode>
                <c:ptCount val="16"/>
                <c:pt idx="0">
                  <c:v>20703052731.900002</c:v>
                </c:pt>
                <c:pt idx="1">
                  <c:v>19176967318.299999</c:v>
                </c:pt>
                <c:pt idx="2">
                  <c:v>17602714891.700001</c:v>
                </c:pt>
                <c:pt idx="3">
                  <c:v>17225593747.599998</c:v>
                </c:pt>
                <c:pt idx="4">
                  <c:v>15314125905.700001</c:v>
                </c:pt>
                <c:pt idx="5">
                  <c:v>12888258938.200001</c:v>
                </c:pt>
                <c:pt idx="6">
                  <c:v>14158651406</c:v>
                </c:pt>
                <c:pt idx="7">
                  <c:v>11910242903</c:v>
                </c:pt>
                <c:pt idx="8">
                  <c:v>10673611071</c:v>
                </c:pt>
                <c:pt idx="9">
                  <c:v>12444547192</c:v>
                </c:pt>
                <c:pt idx="10">
                  <c:v>15390453265</c:v>
                </c:pt>
                <c:pt idx="11">
                  <c:v>13026736192</c:v>
                </c:pt>
                <c:pt idx="12">
                  <c:v>9818841568</c:v>
                </c:pt>
                <c:pt idx="13">
                  <c:v>10344128115</c:v>
                </c:pt>
                <c:pt idx="14">
                  <c:v>7771431020</c:v>
                </c:pt>
                <c:pt idx="15">
                  <c:v>6224916360</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 Unilever </c:v>
                </c:pt>
              </c:strCache>
            </c:strRef>
          </c:tx>
          <c:spPr>
            <a:solidFill>
              <a:schemeClr val="accent1">
                <a:shade val="68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_-* #,##0_-;\-* #,##0_-;_-* "-"??_-;_-@_-</c:formatCode>
                <c:ptCount val="16"/>
                <c:pt idx="0">
                  <c:v>11347739697.700001</c:v>
                </c:pt>
                <c:pt idx="1">
                  <c:v>16566656464.700001</c:v>
                </c:pt>
                <c:pt idx="2">
                  <c:v>14986748489</c:v>
                </c:pt>
                <c:pt idx="3">
                  <c:v>12776538836.200001</c:v>
                </c:pt>
                <c:pt idx="4">
                  <c:v>12911310080</c:v>
                </c:pt>
                <c:pt idx="5">
                  <c:v>10865817665.5</c:v>
                </c:pt>
                <c:pt idx="6">
                  <c:v>7926199161.6700001</c:v>
                </c:pt>
                <c:pt idx="7">
                  <c:v>10612830496.5</c:v>
                </c:pt>
                <c:pt idx="8">
                  <c:v>7432860255.8999996</c:v>
                </c:pt>
                <c:pt idx="9">
                  <c:v>5218358133.8999996</c:v>
                </c:pt>
                <c:pt idx="10">
                  <c:v>16908997655.299999</c:v>
                </c:pt>
                <c:pt idx="11">
                  <c:v>11053267794.23</c:v>
                </c:pt>
                <c:pt idx="12">
                  <c:v>9939276296.3999996</c:v>
                </c:pt>
                <c:pt idx="13">
                  <c:v>13938462680</c:v>
                </c:pt>
                <c:pt idx="14">
                  <c:v>13951361378.5</c:v>
                </c:pt>
                <c:pt idx="15">
                  <c:v>10305467943.700001</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 Reckitt Benckiser </c:v>
                </c:pt>
              </c:strCache>
            </c:strRef>
          </c:tx>
          <c:spPr>
            <a:solidFill>
              <a:schemeClr val="accent1">
                <a:shade val="80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_-* #,##0_-;\-* #,##0_-;_-* "-"??_-;_-@_-</c:formatCode>
                <c:ptCount val="16"/>
                <c:pt idx="0">
                  <c:v>16094413403.700001</c:v>
                </c:pt>
                <c:pt idx="1">
                  <c:v>14474039438</c:v>
                </c:pt>
                <c:pt idx="2">
                  <c:v>13077659409.799999</c:v>
                </c:pt>
                <c:pt idx="3">
                  <c:v>13182069539.9</c:v>
                </c:pt>
                <c:pt idx="4">
                  <c:v>13263006552.9</c:v>
                </c:pt>
                <c:pt idx="5">
                  <c:v>12464462475.799999</c:v>
                </c:pt>
                <c:pt idx="6">
                  <c:v>12127614176.17</c:v>
                </c:pt>
                <c:pt idx="7">
                  <c:v>9850820975.2000008</c:v>
                </c:pt>
                <c:pt idx="8">
                  <c:v>9176215587.7000008</c:v>
                </c:pt>
                <c:pt idx="9">
                  <c:v>8478379813.8000002</c:v>
                </c:pt>
                <c:pt idx="10">
                  <c:v>9651866126.7000008</c:v>
                </c:pt>
                <c:pt idx="11">
                  <c:v>7388077077.6999998</c:v>
                </c:pt>
                <c:pt idx="12">
                  <c:v>5246484031</c:v>
                </c:pt>
                <c:pt idx="13">
                  <c:v>7229948851.6999998</c:v>
                </c:pt>
                <c:pt idx="14">
                  <c:v>5918233093.1000004</c:v>
                </c:pt>
                <c:pt idx="15">
                  <c:v>5358436245</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 Mars </c:v>
                </c:pt>
              </c:strCache>
            </c:strRef>
          </c:tx>
          <c:spPr>
            <a:solidFill>
              <a:schemeClr val="accent1">
                <a:shade val="93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_-* #,##0_-;\-* #,##0_-;_-* "-"??_-;_-@_-</c:formatCode>
                <c:ptCount val="16"/>
                <c:pt idx="0">
                  <c:v>14271212370.4</c:v>
                </c:pt>
                <c:pt idx="1">
                  <c:v>14971079481.6</c:v>
                </c:pt>
                <c:pt idx="2">
                  <c:v>13976481845.9</c:v>
                </c:pt>
                <c:pt idx="3">
                  <c:v>15522272447</c:v>
                </c:pt>
                <c:pt idx="4">
                  <c:v>14265234215.700001</c:v>
                </c:pt>
                <c:pt idx="5">
                  <c:v>12393908787</c:v>
                </c:pt>
                <c:pt idx="6">
                  <c:v>10921524078</c:v>
                </c:pt>
                <c:pt idx="7">
                  <c:v>8255039129.5</c:v>
                </c:pt>
                <c:pt idx="8">
                  <c:v>7851872804.8999996</c:v>
                </c:pt>
                <c:pt idx="9">
                  <c:v>4673788498.8999996</c:v>
                </c:pt>
                <c:pt idx="10">
                  <c:v>5691004158.8999996</c:v>
                </c:pt>
                <c:pt idx="11">
                  <c:v>2244871914.8000002</c:v>
                </c:pt>
                <c:pt idx="12">
                  <c:v>1139615684.5</c:v>
                </c:pt>
                <c:pt idx="13">
                  <c:v>2703008003.6999998</c:v>
                </c:pt>
                <c:pt idx="14">
                  <c:v>3394461918.0999999</c:v>
                </c:pt>
                <c:pt idx="15">
                  <c:v>1714907849.5</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 Kellogg's </c:v>
                </c:pt>
              </c:strCache>
            </c:strRef>
          </c:tx>
          <c:spPr>
            <a:solidFill>
              <a:schemeClr val="accent1">
                <a:tint val="94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_-* #,##0_-;\-* #,##0_-;_-* "-"??_-;_-@_-</c:formatCode>
                <c:ptCount val="16"/>
                <c:pt idx="0">
                  <c:v>11995471910</c:v>
                </c:pt>
                <c:pt idx="1">
                  <c:v>9703941041.7999992</c:v>
                </c:pt>
                <c:pt idx="2">
                  <c:v>7774572786.5</c:v>
                </c:pt>
                <c:pt idx="3">
                  <c:v>8704512494</c:v>
                </c:pt>
                <c:pt idx="4">
                  <c:v>6372831310</c:v>
                </c:pt>
                <c:pt idx="5">
                  <c:v>5129300810.6000004</c:v>
                </c:pt>
                <c:pt idx="6">
                  <c:v>3005852394</c:v>
                </c:pt>
                <c:pt idx="7">
                  <c:v>3581692660</c:v>
                </c:pt>
                <c:pt idx="8">
                  <c:v>4176834999</c:v>
                </c:pt>
                <c:pt idx="9">
                  <c:v>2987963153</c:v>
                </c:pt>
                <c:pt idx="10">
                  <c:v>2813638477</c:v>
                </c:pt>
                <c:pt idx="11">
                  <c:v>1286341201</c:v>
                </c:pt>
                <c:pt idx="12">
                  <c:v>1868809756</c:v>
                </c:pt>
                <c:pt idx="13">
                  <c:v>1731325730</c:v>
                </c:pt>
                <c:pt idx="14">
                  <c:v>1611117780</c:v>
                </c:pt>
                <c:pt idx="15">
                  <c:v>1116166985</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 Tesco </c:v>
                </c:pt>
              </c:strCache>
            </c:strRef>
          </c:tx>
          <c:spPr>
            <a:solidFill>
              <a:schemeClr val="accent1">
                <a:tint val="81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_-* #,##0_-;\-* #,##0_-;_-* "-"??_-;_-@_-</c:formatCode>
                <c:ptCount val="16"/>
                <c:pt idx="0">
                  <c:v>1308899783</c:v>
                </c:pt>
                <c:pt idx="1">
                  <c:v>1773701073</c:v>
                </c:pt>
                <c:pt idx="2">
                  <c:v>3978527681</c:v>
                </c:pt>
                <c:pt idx="3">
                  <c:v>7533230333.1000004</c:v>
                </c:pt>
                <c:pt idx="4">
                  <c:v>7633913956.6000004</c:v>
                </c:pt>
                <c:pt idx="5">
                  <c:v>4665889857.6999998</c:v>
                </c:pt>
                <c:pt idx="6">
                  <c:v>3604552000.8000002</c:v>
                </c:pt>
                <c:pt idx="7">
                  <c:v>4845508110</c:v>
                </c:pt>
                <c:pt idx="8">
                  <c:v>5026977310</c:v>
                </c:pt>
                <c:pt idx="9">
                  <c:v>4672449365</c:v>
                </c:pt>
                <c:pt idx="10">
                  <c:v>6964750997.1999998</c:v>
                </c:pt>
                <c:pt idx="11">
                  <c:v>4535675141.5</c:v>
                </c:pt>
                <c:pt idx="12">
                  <c:v>3922980563.4000001</c:v>
                </c:pt>
                <c:pt idx="13">
                  <c:v>4071309896.5999999</c:v>
                </c:pt>
                <c:pt idx="14">
                  <c:v>4159654740</c:v>
                </c:pt>
                <c:pt idx="15">
                  <c:v>4772074595</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 Aldi </c:v>
                </c:pt>
              </c:strCache>
            </c:strRef>
          </c:tx>
          <c:spPr>
            <a:solidFill>
              <a:schemeClr val="accent1">
                <a:tint val="69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Sheet1!$I$2:$I$17</c:f>
              <c:numCache>
                <c:formatCode>General</c:formatCode>
                <c:ptCount val="16"/>
                <c:pt idx="2" formatCode="_-* #,##0_-;\-* #,##0_-;_-* &quot;-&quot;??_-;_-@_-">
                  <c:v>462697121</c:v>
                </c:pt>
                <c:pt idx="3" formatCode="_-* #,##0_-;\-* #,##0_-;_-* &quot;-&quot;??_-;_-@_-">
                  <c:v>6146278507</c:v>
                </c:pt>
                <c:pt idx="4" formatCode="_-* #,##0_-;\-* #,##0_-;_-* &quot;-&quot;??_-;_-@_-">
                  <c:v>7018768674</c:v>
                </c:pt>
                <c:pt idx="5" formatCode="_-* #,##0_-;\-* #,##0_-;_-* &quot;-&quot;??_-;_-@_-">
                  <c:v>6797955941.6999998</c:v>
                </c:pt>
                <c:pt idx="6" formatCode="_-* #,##0_-;\-* #,##0_-;_-* &quot;-&quot;??_-;_-@_-">
                  <c:v>6845024320.5</c:v>
                </c:pt>
                <c:pt idx="7" formatCode="_-* #,##0_-;\-* #,##0_-;_-* &quot;-&quot;??_-;_-@_-">
                  <c:v>5559356516.5</c:v>
                </c:pt>
                <c:pt idx="8" formatCode="_-* #,##0_-;\-* #,##0_-;_-* &quot;-&quot;??_-;_-@_-">
                  <c:v>5544590277.1000004</c:v>
                </c:pt>
                <c:pt idx="9" formatCode="_-* #,##0_-;\-* #,##0_-;_-* &quot;-&quot;??_-;_-@_-">
                  <c:v>6179608852.5</c:v>
                </c:pt>
                <c:pt idx="10" formatCode="_-* #,##0_-;\-* #,##0_-;_-* &quot;-&quot;??_-;_-@_-">
                  <c:v>7804912654.6999998</c:v>
                </c:pt>
                <c:pt idx="11" formatCode="_-* #,##0_-;\-* #,##0_-;_-* &quot;-&quot;??_-;_-@_-">
                  <c:v>3782801092.4000001</c:v>
                </c:pt>
                <c:pt idx="12" formatCode="_-* #,##0_-;\-* #,##0_-;_-* &quot;-&quot;??_-;_-@_-">
                  <c:v>3749089762.5999999</c:v>
                </c:pt>
                <c:pt idx="13" formatCode="_-* #,##0_-;\-* #,##0_-;_-* &quot;-&quot;??_-;_-@_-">
                  <c:v>4519988528.3000002</c:v>
                </c:pt>
                <c:pt idx="14" formatCode="_-* #,##0_-;\-* #,##0_-;_-* &quot;-&quot;??_-;_-@_-">
                  <c:v>4226537824.5999999</c:v>
                </c:pt>
                <c:pt idx="15" formatCode="_-* #,##0_-;\-* #,##0_-;_-* &quot;-&quot;??_-;_-@_-">
                  <c:v>3817883574.8000002</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 Best Foods </c:v>
                </c:pt>
              </c:strCache>
            </c:strRef>
          </c:tx>
          <c:spPr>
            <a:solidFill>
              <a:schemeClr val="accent1">
                <a:tint val="56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Sheet1!$J$2:$J$17</c:f>
              <c:numCache>
                <c:formatCode>_-* #,##0_-;\-* #,##0_-;_-* "-"??_-;_-@_-</c:formatCode>
                <c:ptCount val="16"/>
                <c:pt idx="0">
                  <c:v>7091622259.5</c:v>
                </c:pt>
                <c:pt idx="1">
                  <c:v>7707007930</c:v>
                </c:pt>
                <c:pt idx="2">
                  <c:v>6798714234</c:v>
                </c:pt>
                <c:pt idx="3">
                  <c:v>5461193003.6000004</c:v>
                </c:pt>
                <c:pt idx="4">
                  <c:v>8151216721.5</c:v>
                </c:pt>
                <c:pt idx="5">
                  <c:v>7366797464.1000004</c:v>
                </c:pt>
                <c:pt idx="6">
                  <c:v>5250275301.2299995</c:v>
                </c:pt>
                <c:pt idx="7">
                  <c:v>3757780417.5</c:v>
                </c:pt>
                <c:pt idx="8">
                  <c:v>2019536042.0999999</c:v>
                </c:pt>
                <c:pt idx="9">
                  <c:v>2123585396.0999999</c:v>
                </c:pt>
                <c:pt idx="10">
                  <c:v>4505391718.4300003</c:v>
                </c:pt>
                <c:pt idx="11">
                  <c:v>3617486306.6700001</c:v>
                </c:pt>
                <c:pt idx="12">
                  <c:v>2674497751.5999999</c:v>
                </c:pt>
                <c:pt idx="13">
                  <c:v>1641000430.5999999</c:v>
                </c:pt>
                <c:pt idx="14">
                  <c:v>2116869438.7</c:v>
                </c:pt>
                <c:pt idx="15">
                  <c:v>854177662.60000002</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 Nestle </c:v>
                </c:pt>
              </c:strCache>
            </c:strRef>
          </c:tx>
          <c:spPr>
            <a:solidFill>
              <a:schemeClr val="accent1">
                <a:tint val="43000"/>
              </a:schemeClr>
            </a:solidFill>
            <a:ln w="25400">
              <a:solidFill>
                <a:schemeClr val="bg1"/>
              </a:solidFill>
            </a:ln>
            <a:effectLst/>
          </c:spPr>
          <c:cat>
            <c:numRef>
              <c:f>Sheet1!$A$2:$A$17</c:f>
              <c:numCache>
                <c:formatCode>0</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Sheet1!$K$2:$K$17</c:f>
              <c:numCache>
                <c:formatCode>_-* #,##0_-;\-* #,##0_-;_-* "-"??_-;_-@_-</c:formatCode>
                <c:ptCount val="16"/>
                <c:pt idx="0">
                  <c:v>522097155.5</c:v>
                </c:pt>
                <c:pt idx="1">
                  <c:v>4152783820.9000001</c:v>
                </c:pt>
                <c:pt idx="2">
                  <c:v>4860537301.8999996</c:v>
                </c:pt>
                <c:pt idx="3">
                  <c:v>6512566740.3000002</c:v>
                </c:pt>
                <c:pt idx="4">
                  <c:v>6363450397.8000002</c:v>
                </c:pt>
                <c:pt idx="5">
                  <c:v>5870211295.3000002</c:v>
                </c:pt>
                <c:pt idx="6">
                  <c:v>6313902632.6000004</c:v>
                </c:pt>
                <c:pt idx="7">
                  <c:v>4691639612.6000004</c:v>
                </c:pt>
                <c:pt idx="8">
                  <c:v>2971919030</c:v>
                </c:pt>
                <c:pt idx="9">
                  <c:v>3818278235</c:v>
                </c:pt>
                <c:pt idx="10">
                  <c:v>5660172072</c:v>
                </c:pt>
                <c:pt idx="11">
                  <c:v>3499943857</c:v>
                </c:pt>
                <c:pt idx="12">
                  <c:v>1701665469</c:v>
                </c:pt>
                <c:pt idx="13">
                  <c:v>2879126270</c:v>
                </c:pt>
                <c:pt idx="14">
                  <c:v>2805634721.9000001</c:v>
                </c:pt>
                <c:pt idx="15">
                  <c:v>2959705290.3000002</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a:t>Share of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0.11899082647242384"/>
          <c:h val="0.73770717471504887"/>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Aldi stores</c:v>
                </c:pt>
                <c:pt idx="6">
                  <c:v>Sainsburys supermark</c:v>
                </c:pt>
                <c:pt idx="7">
                  <c:v>Asda stores</c:v>
                </c:pt>
                <c:pt idx="8">
                  <c:v>Nestle uk</c:v>
                </c:pt>
                <c:pt idx="9">
                  <c:v>Henkel</c:v>
                </c:pt>
              </c:strCache>
            </c:strRef>
          </c:cat>
          <c:val>
            <c:numRef>
              <c:f>Sheet1!$B$2:$B$11</c:f>
              <c:numCache>
                <c:formatCode>_-* #,##0_-;\-* #,##0_-;_-* "-"??_-;_-@_-</c:formatCode>
                <c:ptCount val="10"/>
                <c:pt idx="0">
                  <c:v>6829</c:v>
                </c:pt>
                <c:pt idx="1">
                  <c:v>2054</c:v>
                </c:pt>
                <c:pt idx="2">
                  <c:v>1487</c:v>
                </c:pt>
                <c:pt idx="3">
                  <c:v>1574</c:v>
                </c:pt>
                <c:pt idx="4">
                  <c:v>729</c:v>
                </c:pt>
                <c:pt idx="5">
                  <c:v>664</c:v>
                </c:pt>
                <c:pt idx="6">
                  <c:v>497</c:v>
                </c:pt>
                <c:pt idx="7">
                  <c:v>605</c:v>
                </c:pt>
                <c:pt idx="8">
                  <c:v>708</c:v>
                </c:pt>
                <c:pt idx="9">
                  <c:v>1102</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Aldi stores</c:v>
                </c:pt>
                <c:pt idx="6">
                  <c:v>Sainsburys supermark</c:v>
                </c:pt>
                <c:pt idx="7">
                  <c:v>Asda stores</c:v>
                </c:pt>
                <c:pt idx="8">
                  <c:v>Nestle uk</c:v>
                </c:pt>
                <c:pt idx="9">
                  <c:v>Henkel</c:v>
                </c:pt>
              </c:strCache>
            </c:strRef>
          </c:cat>
          <c:val>
            <c:numRef>
              <c:f>Sheet1!$C$2:$C$11</c:f>
              <c:numCache>
                <c:formatCode>_-* #,##0_-;\-* #,##0_-;_-* "-"??_-;_-@_-</c:formatCode>
                <c:ptCount val="10"/>
                <c:pt idx="0">
                  <c:v>6478</c:v>
                </c:pt>
                <c:pt idx="1">
                  <c:v>4011</c:v>
                </c:pt>
                <c:pt idx="2">
                  <c:v>594</c:v>
                </c:pt>
                <c:pt idx="3">
                  <c:v>1710</c:v>
                </c:pt>
                <c:pt idx="4">
                  <c:v>1454</c:v>
                </c:pt>
                <c:pt idx="5">
                  <c:v>889</c:v>
                </c:pt>
                <c:pt idx="6">
                  <c:v>684</c:v>
                </c:pt>
                <c:pt idx="7">
                  <c:v>449</c:v>
                </c:pt>
                <c:pt idx="8">
                  <c:v>812</c:v>
                </c:pt>
                <c:pt idx="9">
                  <c:v>653</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Aldi stores</c:v>
                </c:pt>
                <c:pt idx="6">
                  <c:v>Sainsburys supermark</c:v>
                </c:pt>
                <c:pt idx="7">
                  <c:v>Asda stores</c:v>
                </c:pt>
                <c:pt idx="8">
                  <c:v>Nestle uk</c:v>
                </c:pt>
                <c:pt idx="9">
                  <c:v>Henkel</c:v>
                </c:pt>
              </c:strCache>
            </c:strRef>
          </c:cat>
          <c:val>
            <c:numRef>
              <c:f>Sheet1!$D$2:$D$11</c:f>
              <c:numCache>
                <c:formatCode>_-* #,##0_-;\-* #,##0_-;_-* "-"??_-;_-@_-</c:formatCode>
                <c:ptCount val="10"/>
                <c:pt idx="0">
                  <c:v>6061</c:v>
                </c:pt>
                <c:pt idx="1">
                  <c:v>3160</c:v>
                </c:pt>
                <c:pt idx="2">
                  <c:v>1194</c:v>
                </c:pt>
                <c:pt idx="3">
                  <c:v>1408</c:v>
                </c:pt>
                <c:pt idx="4">
                  <c:v>699</c:v>
                </c:pt>
                <c:pt idx="5">
                  <c:v>805</c:v>
                </c:pt>
                <c:pt idx="6">
                  <c:v>1285</c:v>
                </c:pt>
                <c:pt idx="7">
                  <c:v>826</c:v>
                </c:pt>
                <c:pt idx="8">
                  <c:v>934</c:v>
                </c:pt>
                <c:pt idx="9">
                  <c:v>808</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Aldi stores</c:v>
                </c:pt>
                <c:pt idx="6">
                  <c:v>Sainsburys supermark</c:v>
                </c:pt>
                <c:pt idx="7">
                  <c:v>Asda stores</c:v>
                </c:pt>
                <c:pt idx="8">
                  <c:v>Nestle uk</c:v>
                </c:pt>
                <c:pt idx="9">
                  <c:v>Henkel</c:v>
                </c:pt>
              </c:strCache>
            </c:strRef>
          </c:cat>
          <c:val>
            <c:numRef>
              <c:f>Sheet1!$E$2:$E$11</c:f>
              <c:numCache>
                <c:formatCode>_-* #,##0_-;\-* #,##0_-;_-* "-"??_-;_-@_-</c:formatCode>
                <c:ptCount val="10"/>
                <c:pt idx="0">
                  <c:v>8198</c:v>
                </c:pt>
                <c:pt idx="1">
                  <c:v>1081</c:v>
                </c:pt>
                <c:pt idx="2">
                  <c:v>2950</c:v>
                </c:pt>
                <c:pt idx="3">
                  <c:v>667</c:v>
                </c:pt>
                <c:pt idx="4">
                  <c:v>1889</c:v>
                </c:pt>
                <c:pt idx="5">
                  <c:v>1459</c:v>
                </c:pt>
                <c:pt idx="6">
                  <c:v>1048</c:v>
                </c:pt>
                <c:pt idx="7">
                  <c:v>1557</c:v>
                </c:pt>
                <c:pt idx="8">
                  <c:v>505</c:v>
                </c:pt>
                <c:pt idx="9">
                  <c:v>315</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c:formatCode>
                <c:ptCount val="2"/>
                <c:pt idx="0">
                  <c:v>0.55000000000000004</c:v>
                </c:pt>
                <c:pt idx="1">
                  <c:v>0.621</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c:formatCode>
                <c:ptCount val="2"/>
                <c:pt idx="0">
                  <c:v>0.11</c:v>
                </c:pt>
                <c:pt idx="1">
                  <c:v>4.5999999999999999E-2</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94A-40F0-876E-483772526D3F}"/>
                </c:ext>
              </c:extLst>
            </c:dLbl>
            <c:dLbl>
              <c:idx val="1"/>
              <c:layout>
                <c:manualLayout>
                  <c:x val="3.5277777777777777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c:formatCode>
                <c:ptCount val="2"/>
                <c:pt idx="0">
                  <c:v>0</c:v>
                </c:pt>
                <c:pt idx="1">
                  <c:v>2.1000000000000001E-2</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c:formatCode>
                <c:ptCount val="2"/>
                <c:pt idx="0">
                  <c:v>0.12</c:v>
                </c:pt>
                <c:pt idx="1">
                  <c:v>0.09</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c:formatCode>
                <c:ptCount val="2"/>
                <c:pt idx="0">
                  <c:v>0.03</c:v>
                </c:pt>
                <c:pt idx="1">
                  <c:v>6.2E-2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layout>
                <c:manualLayout>
                  <c:x val="9.40740740740732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c:formatCode>
                <c:ptCount val="2"/>
                <c:pt idx="0">
                  <c:v>0.03</c:v>
                </c:pt>
                <c:pt idx="1">
                  <c:v>5.0000000000000001E-3</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c:formatCode>
                <c:ptCount val="2"/>
                <c:pt idx="0">
                  <c:v>7.0000000000000007E-2</c:v>
                </c:pt>
                <c:pt idx="1">
                  <c:v>1.2999999999999999E-2</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c:formatCode>
                <c:ptCount val="2"/>
                <c:pt idx="0">
                  <c:v>0.08</c:v>
                </c:pt>
                <c:pt idx="1">
                  <c:v>6.6000000000000003E-2</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c:formatCode>
                <c:ptCount val="2"/>
                <c:pt idx="0">
                  <c:v>0</c:v>
                </c:pt>
                <c:pt idx="1">
                  <c:v>0.01</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Sheet1!$B$11:$C$11</c:f>
              <c:numCache>
                <c:formatCode>0%</c:formatCode>
                <c:ptCount val="2"/>
                <c:pt idx="0">
                  <c:v>0</c:v>
                </c:pt>
                <c:pt idx="1">
                  <c:v>6.6000000000000003E-2</c:v>
                </c:pt>
              </c:numCache>
            </c:numRef>
          </c:val>
          <c:extLst>
            <c:ext xmlns:c16="http://schemas.microsoft.com/office/drawing/2014/chart" uri="{C3380CC4-5D6E-409C-BE32-E72D297353CC}">
              <c16:uniqueId val="{0000000A-FEA9-4DD4-8CDB-461DB2F0F299}"/>
            </c:ext>
          </c:extLst>
        </c:ser>
        <c:dLbls>
          <c:dLblPos val="ctr"/>
          <c:showLegendKey val="0"/>
          <c:showVal val="1"/>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BDCF00"/>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308AA"/>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2C6AB6"/>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776BD0"/>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A3CD99"/>
              </a:solidFill>
              <a:ln>
                <a:noFill/>
              </a:ln>
              <a:effectLst/>
            </c:spPr>
            <c:extLst>
              <c:ext xmlns:c16="http://schemas.microsoft.com/office/drawing/2014/chart" uri="{C3380CC4-5D6E-409C-BE32-E72D297353CC}">
                <c16:uniqueId val="{0000000C-E5C3-49A9-AA19-10E11BA0339B}"/>
              </c:ext>
            </c:extLst>
          </c:dPt>
          <c:dLbls>
            <c:dLbl>
              <c:idx val="0"/>
              <c:layout>
                <c:manualLayout>
                  <c:x val="-0.14308003472222214"/>
                  <c:y val="-0.22098805555555562"/>
                </c:manualLayout>
              </c:layout>
              <c:tx>
                <c:rich>
                  <a:bodyPr/>
                  <a:lstStyle/>
                  <a:p>
                    <a:fld id="{F05BC39C-4007-45E7-BF4C-D7738E9A5EFA}" type="CELLRANGE">
                      <a:rPr lang="en-US" baseline="0" dirty="0"/>
                      <a:pPr/>
                      <a:t>[CELLRANGE]</a:t>
                    </a:fld>
                    <a:r>
                      <a:rPr lang="en-US" baseline="0" dirty="0"/>
                      <a:t>, </a:t>
                    </a:r>
                    <a:fld id="{85924164-423C-4439-90CC-76936F57011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9.4751041666666591E-2"/>
                  <c:y val="-5.3011111111111115E-3"/>
                </c:manualLayout>
              </c:layout>
              <c:tx>
                <c:rich>
                  <a:bodyPr/>
                  <a:lstStyle/>
                  <a:p>
                    <a:fld id="{BC5631BF-0808-4E1A-8464-5834E4D2657B}" type="CELLRANGE">
                      <a:rPr lang="en-US" baseline="0" dirty="0"/>
                      <a:pPr/>
                      <a:t>[CELLRANGE]</a:t>
                    </a:fld>
                    <a:r>
                      <a:rPr lang="en-US" baseline="0" dirty="0"/>
                      <a:t>, </a:t>
                    </a:r>
                    <a:fld id="{56E83F95-4FA4-45ED-B3C9-619B1CBF1B6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2328645833333354E-2"/>
                  <c:y val="-0.18497138888888889"/>
                </c:manualLayout>
              </c:layout>
              <c:tx>
                <c:rich>
                  <a:bodyPr/>
                  <a:lstStyle/>
                  <a:p>
                    <a:fld id="{698B38AC-6D7D-4D54-BE0A-C9AC32FDFBBF}" type="CELLRANGE">
                      <a:rPr lang="en-US" baseline="0" dirty="0"/>
                      <a:pPr/>
                      <a:t>[CELLRANGE]</a:t>
                    </a:fld>
                    <a:r>
                      <a:rPr lang="en-US" baseline="0" dirty="0"/>
                      <a:t>, </a:t>
                    </a:r>
                    <a:fld id="{C6B2E9E7-0543-4144-801E-2D8E2CD2116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2.5723437500000002E-2"/>
                  <c:y val="4.3318611111110981E-2"/>
                </c:manualLayout>
              </c:layout>
              <c:tx>
                <c:rich>
                  <a:bodyPr/>
                  <a:lstStyle/>
                  <a:p>
                    <a:fld id="{431AAE1D-E0D7-4DA4-BD50-32DEB86DB98B}" type="CELLRANGE">
                      <a:rPr lang="en-US" baseline="0" dirty="0"/>
                      <a:pPr/>
                      <a:t>[CELLRANGE]</a:t>
                    </a:fld>
                    <a:r>
                      <a:rPr lang="en-US" baseline="0" dirty="0"/>
                      <a:t>, </a:t>
                    </a:r>
                    <a:fld id="{75A871A5-432C-46E5-9142-8DEAE8BB2C3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3.8217013888888888E-3"/>
                  <c:y val="-8.7356944444444445E-2"/>
                </c:manualLayout>
              </c:layout>
              <c:tx>
                <c:rich>
                  <a:bodyPr/>
                  <a:lstStyle/>
                  <a:p>
                    <a:fld id="{8539D4DD-FF6A-477A-8DA8-763538F410EF}" type="CELLRANGE">
                      <a:rPr lang="en-US" baseline="0" dirty="0"/>
                      <a:pPr/>
                      <a:t>[CELLRANGE]</a:t>
                    </a:fld>
                    <a:r>
                      <a:rPr lang="en-US" baseline="0" dirty="0"/>
                      <a:t>, </a:t>
                    </a:r>
                    <a:fld id="{69F7B7C2-11AD-4B02-80C3-2D395229260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4.7036458333333331E-3"/>
                  <c:y val="-0.21696777777777784"/>
                </c:manualLayout>
              </c:layout>
              <c:tx>
                <c:rich>
                  <a:bodyPr/>
                  <a:lstStyle/>
                  <a:p>
                    <a:fld id="{ADE9D3E1-3808-45D3-84D9-84F0D8E8DFB3}" type="CELLRANGE">
                      <a:rPr lang="en-US" baseline="0" dirty="0"/>
                      <a:pPr/>
                      <a:t>[CELLRANGE]</a:t>
                    </a:fld>
                    <a:r>
                      <a:rPr lang="en-US" baseline="0" dirty="0"/>
                      <a:t>, </a:t>
                    </a:r>
                    <a:fld id="{7670D3CE-7331-443E-9CA6-002CB8E2A85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0.10877309027777778"/>
                  <c:y val="2.5975277777777649E-2"/>
                </c:manualLayout>
              </c:layout>
              <c:tx>
                <c:rich>
                  <a:bodyPr/>
                  <a:lstStyle/>
                  <a:p>
                    <a:fld id="{703DEDF1-664B-4090-83D8-DC3A99FEE380}" type="CELLRANGE">
                      <a:rPr lang="en-US" baseline="0" dirty="0"/>
                      <a:pPr/>
                      <a:t>[CELLRANGE]</a:t>
                    </a:fld>
                    <a:r>
                      <a:rPr lang="en-US" baseline="0" dirty="0"/>
                      <a:t>, </a:t>
                    </a:r>
                    <a:fld id="{8E10579A-9F1B-4C9C-BCCE-E7BED3EDF51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Sheet1!$A$2:$A$8</c:f>
              <c:numCache>
                <c:formatCode>0.0%</c:formatCode>
                <c:ptCount val="7"/>
                <c:pt idx="0">
                  <c:v>0.55591065153739405</c:v>
                </c:pt>
                <c:pt idx="1">
                  <c:v>0.108923218528442</c:v>
                </c:pt>
                <c:pt idx="2">
                  <c:v>2.5121992271502799E-2</c:v>
                </c:pt>
                <c:pt idx="3">
                  <c:v>7.5094814935494594E-2</c:v>
                </c:pt>
                <c:pt idx="4">
                  <c:v>0.120283050030158</c:v>
                </c:pt>
                <c:pt idx="5">
                  <c:v>8.3333551148484897E-2</c:v>
                </c:pt>
                <c:pt idx="6">
                  <c:v>2.8893775355332201E-2</c:v>
                </c:pt>
              </c:numCache>
            </c:numRef>
          </c:xVal>
          <c:yVal>
            <c:numRef>
              <c:f>Sheet1!$B$2:$B$8</c:f>
              <c:numCache>
                <c:formatCode>0.00</c:formatCode>
                <c:ptCount val="7"/>
                <c:pt idx="0">
                  <c:v>0.49985832564689398</c:v>
                </c:pt>
                <c:pt idx="1">
                  <c:v>0.38965629670659402</c:v>
                </c:pt>
                <c:pt idx="2">
                  <c:v>0.525727169117577</c:v>
                </c:pt>
                <c:pt idx="3">
                  <c:v>0.34331643252695299</c:v>
                </c:pt>
                <c:pt idx="4">
                  <c:v>0.52085951547104703</c:v>
                </c:pt>
                <c:pt idx="5">
                  <c:v>0.58507677304587002</c:v>
                </c:pt>
                <c:pt idx="6">
                  <c:v>0.129299751271652</c:v>
                </c:pt>
              </c:numCache>
            </c:numRef>
          </c:yVal>
          <c:bubbleSize>
            <c:numRef>
              <c:f>Sheet1!$C$2:$C$8</c:f>
              <c:numCache>
                <c:formatCode>0%</c:formatCode>
                <c:ptCount val="7"/>
                <c:pt idx="0">
                  <c:v>0.584374051149678</c:v>
                </c:pt>
                <c:pt idx="1">
                  <c:v>8.8746440012644603E-2</c:v>
                </c:pt>
                <c:pt idx="2">
                  <c:v>2.7616149575211899E-2</c:v>
                </c:pt>
                <c:pt idx="3">
                  <c:v>5.3933727109075798E-2</c:v>
                </c:pt>
                <c:pt idx="4">
                  <c:v>0.13193625437873799</c:v>
                </c:pt>
                <c:pt idx="5">
                  <c:v>0.10286821240388801</c:v>
                </c:pt>
                <c:pt idx="6" formatCode="0.0%">
                  <c:v>7.9110984667140703E-3</c:v>
                </c:pt>
              </c:numCache>
            </c:numRef>
          </c:bubbleSize>
          <c:bubble3D val="0"/>
          <c:extLst>
            <c:ext xmlns:c15="http://schemas.microsoft.com/office/drawing/2012/chart" uri="{02D57815-91ED-43cb-92C2-25804820EDAC}">
              <c15:datalabelsRange>
                <c15:f>Sheet1!$D$2:$D$8</c15:f>
                <c15:dlblRangeCache>
                  <c:ptCount val="7"/>
                  <c:pt idx="0">
                    <c:v>Linear TV</c:v>
                  </c:pt>
                  <c:pt idx="1">
                    <c:v>BVOD</c:v>
                  </c:pt>
                  <c:pt idx="2">
                    <c:v>Audio</c:v>
                  </c:pt>
                  <c:pt idx="3">
                    <c:v>OOH</c:v>
                  </c:pt>
                  <c:pt idx="4">
                    <c:v>Paid Social</c:v>
                  </c:pt>
                  <c:pt idx="5">
                    <c:v>Online Video</c:v>
                  </c:pt>
                  <c:pt idx="6">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3"/>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BDCF00"/>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308AA"/>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2C6AB6"/>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776BD0"/>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A3CD99"/>
              </a:solidFill>
              <a:ln>
                <a:noFill/>
              </a:ln>
              <a:effectLst/>
            </c:spPr>
            <c:extLst>
              <c:ext xmlns:c16="http://schemas.microsoft.com/office/drawing/2014/chart" uri="{C3380CC4-5D6E-409C-BE32-E72D297353CC}">
                <c16:uniqueId val="{0000000B-CFC0-4996-88AE-4AEBC3874970}"/>
              </c:ext>
            </c:extLst>
          </c:dPt>
          <c:dLbls>
            <c:dLbl>
              <c:idx val="0"/>
              <c:layout>
                <c:manualLayout>
                  <c:x val="-8.3784722222222385E-2"/>
                  <c:y val="0.19619527777777779"/>
                </c:manualLayout>
              </c:layout>
              <c:tx>
                <c:rich>
                  <a:bodyPr/>
                  <a:lstStyle/>
                  <a:p>
                    <a:fld id="{035190C3-E989-4381-BB95-6479CB51ED3F}" type="CELLRANGE">
                      <a:rPr lang="en-US" baseline="0" dirty="0"/>
                      <a:pPr/>
                      <a:t>[CELLRANGE]</a:t>
                    </a:fld>
                    <a:r>
                      <a:rPr lang="en-US" baseline="0" dirty="0"/>
                      <a:t>, </a:t>
                    </a:r>
                    <a:fld id="{D4BF6FD1-B38F-42B6-8392-482DF6BBAB3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3.1161979166666628E-2"/>
                  <c:y val="6.8456388888888955E-2"/>
                </c:manualLayout>
              </c:layout>
              <c:tx>
                <c:rich>
                  <a:bodyPr/>
                  <a:lstStyle/>
                  <a:p>
                    <a:fld id="{3522361D-6CB9-4FBC-A779-136C5D9E5F20}" type="CELLRANGE">
                      <a:rPr lang="en-US" baseline="0" dirty="0"/>
                      <a:pPr/>
                      <a:t>[CELLRANGE]</a:t>
                    </a:fld>
                    <a:r>
                      <a:rPr lang="en-US" baseline="0" dirty="0"/>
                      <a:t>, </a:t>
                    </a:r>
                    <a:fld id="{065C3FCC-C341-484D-B1BC-9121BB4A0C2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4.5714062499999999E-2"/>
                  <c:y val="-0.24748638888888896"/>
                </c:manualLayout>
              </c:layout>
              <c:tx>
                <c:rich>
                  <a:bodyPr/>
                  <a:lstStyle/>
                  <a:p>
                    <a:fld id="{848CC3F1-E344-4F0E-B218-7A4B0B2FAB09}" type="CELLRANGE">
                      <a:rPr lang="en-US" baseline="0" dirty="0"/>
                      <a:pPr/>
                      <a:t>[CELLRANGE]</a:t>
                    </a:fld>
                    <a:r>
                      <a:rPr lang="en-US" baseline="0" dirty="0"/>
                      <a:t>, </a:t>
                    </a:r>
                    <a:fld id="{93A8AA29-1C7A-49B2-80B2-30CCDBD9057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6.1736111111111115E-3"/>
                  <c:y val="7.5019166666666665E-2"/>
                </c:manualLayout>
              </c:layout>
              <c:tx>
                <c:rich>
                  <a:bodyPr/>
                  <a:lstStyle/>
                  <a:p>
                    <a:fld id="{AB1ADD07-6192-422C-B54C-016CE32A95CD}" type="CELLRANGE">
                      <a:rPr lang="en-US" baseline="0" dirty="0"/>
                      <a:pPr/>
                      <a:t>[CELLRANGE]</a:t>
                    </a:fld>
                    <a:r>
                      <a:rPr lang="en-US" baseline="0" dirty="0"/>
                      <a:t>, </a:t>
                    </a:r>
                    <a:fld id="{2AB1D385-FD62-4540-9534-488C6672237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2.778125E-2"/>
                  <c:y val="-6.9225555555555554E-2"/>
                </c:manualLayout>
              </c:layout>
              <c:tx>
                <c:rich>
                  <a:bodyPr/>
                  <a:lstStyle/>
                  <a:p>
                    <a:fld id="{C53526FC-1FAE-4CD3-A02F-2A3E7173B732}" type="CELLRANGE">
                      <a:rPr lang="en-US" baseline="0" dirty="0"/>
                      <a:pPr/>
                      <a:t>[CELLRANGE]</a:t>
                    </a:fld>
                    <a:r>
                      <a:rPr lang="en-US" baseline="0" dirty="0"/>
                      <a:t>, </a:t>
                    </a:r>
                    <a:fld id="{8170C3EB-FEFB-497A-9C34-1D72E906B98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7344965277777777E-2"/>
                  <c:y val="-9.5496388888888895E-2"/>
                </c:manualLayout>
              </c:layout>
              <c:tx>
                <c:rich>
                  <a:bodyPr/>
                  <a:lstStyle/>
                  <a:p>
                    <a:fld id="{946FC6C0-8346-48C4-A77D-46CE90DA19F5}" type="CELLRANGE">
                      <a:rPr lang="en-US" baseline="0" dirty="0"/>
                      <a:pPr/>
                      <a:t>[CELLRANGE]</a:t>
                    </a:fld>
                    <a:r>
                      <a:rPr lang="en-US" baseline="0" dirty="0"/>
                      <a:t>, </a:t>
                    </a:r>
                    <a:fld id="{77C3FCDA-C944-45C4-8A7A-B9BD64E6A5D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8.2314236111110904E-3"/>
                  <c:y val="-4.4974444444444442E-2"/>
                </c:manualLayout>
              </c:layout>
              <c:tx>
                <c:rich>
                  <a:bodyPr/>
                  <a:lstStyle/>
                  <a:p>
                    <a:fld id="{C43BB6DA-A3A1-4BE7-89FF-7FFA503FD40B}" type="CELLRANGE">
                      <a:rPr lang="en-US" baseline="0" dirty="0"/>
                      <a:pPr/>
                      <a:t>[CELLRANGE]</a:t>
                    </a:fld>
                    <a:r>
                      <a:rPr lang="en-US" baseline="0" dirty="0"/>
                      <a:t>, </a:t>
                    </a:r>
                    <a:fld id="{5148E3BB-13D6-4A29-B826-18237FD1509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Sheet1!$A$2:$A$8</c:f>
              <c:numCache>
                <c:formatCode>0.0%</c:formatCode>
                <c:ptCount val="7"/>
                <c:pt idx="0">
                  <c:v>0.55591065153739405</c:v>
                </c:pt>
                <c:pt idx="1">
                  <c:v>0.108923218528442</c:v>
                </c:pt>
                <c:pt idx="2">
                  <c:v>2.5121992271502799E-2</c:v>
                </c:pt>
                <c:pt idx="3">
                  <c:v>7.5094814935494594E-2</c:v>
                </c:pt>
                <c:pt idx="4">
                  <c:v>0.120283050030158</c:v>
                </c:pt>
                <c:pt idx="5">
                  <c:v>8.3333551148484897E-2</c:v>
                </c:pt>
                <c:pt idx="6">
                  <c:v>2.8893775355332201E-2</c:v>
                </c:pt>
              </c:numCache>
            </c:numRef>
          </c:xVal>
          <c:yVal>
            <c:numRef>
              <c:f>Sheet1!$B$2:$B$8</c:f>
              <c:numCache>
                <c:formatCode>0.00</c:formatCode>
                <c:ptCount val="7"/>
                <c:pt idx="0">
                  <c:v>2.2957811271972322</c:v>
                </c:pt>
                <c:pt idx="1">
                  <c:v>1.4010623497581094</c:v>
                </c:pt>
                <c:pt idx="2">
                  <c:v>1.491583565544587</c:v>
                </c:pt>
                <c:pt idx="3">
                  <c:v>1.1235342360292289</c:v>
                </c:pt>
                <c:pt idx="4">
                  <c:v>1.4485103125249816</c:v>
                </c:pt>
                <c:pt idx="5">
                  <c:v>1.8078872287117382</c:v>
                </c:pt>
                <c:pt idx="6">
                  <c:v>0.28330750955903233</c:v>
                </c:pt>
              </c:numCache>
            </c:numRef>
          </c:yVal>
          <c:bubbleSize>
            <c:numRef>
              <c:f>Sheet1!$C$2:$C$8</c:f>
              <c:numCache>
                <c:formatCode>0%</c:formatCode>
                <c:ptCount val="7"/>
                <c:pt idx="0">
                  <c:v>0.67641400509057015</c:v>
                </c:pt>
                <c:pt idx="1">
                  <c:v>8.0420139362998078E-2</c:v>
                </c:pt>
                <c:pt idx="2">
                  <c:v>1.9746421863191626E-2</c:v>
                </c:pt>
                <c:pt idx="3">
                  <c:v>4.4482610857815318E-2</c:v>
                </c:pt>
                <c:pt idx="4">
                  <c:v>9.2470510674777948E-2</c:v>
                </c:pt>
                <c:pt idx="5">
                  <c:v>8.0108350455389721E-2</c:v>
                </c:pt>
                <c:pt idx="6" formatCode="0.0%">
                  <c:v>4.3685298115125519E-3</c:v>
                </c:pt>
              </c:numCache>
            </c:numRef>
          </c:bubbleSize>
          <c:bubble3D val="0"/>
          <c:extLst>
            <c:ext xmlns:c15="http://schemas.microsoft.com/office/drawing/2012/chart" uri="{02D57815-91ED-43cb-92C2-25804820EDAC}">
              <c15:datalabelsRange>
                <c15:f>Sheet1!$D$2:$D$8</c15:f>
                <c15:dlblRangeCache>
                  <c:ptCount val="7"/>
                  <c:pt idx="0">
                    <c:v>Linear TV</c:v>
                  </c:pt>
                  <c:pt idx="1">
                    <c:v>BVOD</c:v>
                  </c:pt>
                  <c:pt idx="2">
                    <c:v>Audio</c:v>
                  </c:pt>
                  <c:pt idx="3">
                    <c:v>OOH</c:v>
                  </c:pt>
                  <c:pt idx="4">
                    <c:v>Paid Social</c:v>
                  </c:pt>
                  <c:pt idx="5">
                    <c:v>Online Video</c:v>
                  </c:pt>
                  <c:pt idx="6">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Sheet1!$A$2:$A$14</c:f>
              <c:strCache>
                <c:ptCount val="13"/>
                <c:pt idx="0">
                  <c:v>Travel &amp; Transport</c:v>
                </c:pt>
                <c:pt idx="1">
                  <c:v>Telecoms</c:v>
                </c:pt>
                <c:pt idx="2">
                  <c:v>Online Retail</c:v>
                </c:pt>
                <c:pt idx="3">
                  <c:v>Media</c:v>
                </c:pt>
                <c:pt idx="4">
                  <c:v>Household Equipment &amp; DIY</c:v>
                </c:pt>
                <c:pt idx="5">
                  <c:v>Health &amp; Wellbeing</c:v>
                </c:pt>
                <c:pt idx="6">
                  <c:v>Govt, Social, Political Org</c:v>
                </c:pt>
                <c:pt idx="7">
                  <c:v>Finance</c:v>
                </c:pt>
                <c:pt idx="8">
                  <c:v>Entertainment &amp; Leisure</c:v>
                </c:pt>
                <c:pt idx="9">
                  <c:v>Business &amp; Industrial</c:v>
                </c:pt>
                <c:pt idx="10">
                  <c:v>Automotive</c:v>
                </c:pt>
                <c:pt idx="12">
                  <c:v>FMCG</c:v>
                </c:pt>
              </c:strCache>
            </c:strRef>
          </c:cat>
          <c:val>
            <c:numRef>
              <c:f>Sheet1!$B$2:$B$14</c:f>
              <c:numCache>
                <c:formatCode>General</c:formatCode>
                <c:ptCount val="13"/>
                <c:pt idx="0">
                  <c:v>6504</c:v>
                </c:pt>
                <c:pt idx="1">
                  <c:v>1968</c:v>
                </c:pt>
                <c:pt idx="2">
                  <c:v>4684</c:v>
                </c:pt>
                <c:pt idx="3">
                  <c:v>2600</c:v>
                </c:pt>
                <c:pt idx="4">
                  <c:v>5716</c:v>
                </c:pt>
                <c:pt idx="5">
                  <c:v>3632</c:v>
                </c:pt>
                <c:pt idx="6">
                  <c:v>264</c:v>
                </c:pt>
                <c:pt idx="7">
                  <c:v>13448</c:v>
                </c:pt>
                <c:pt idx="8">
                  <c:v>20385</c:v>
                </c:pt>
                <c:pt idx="9">
                  <c:v>2335</c:v>
                </c:pt>
                <c:pt idx="10">
                  <c:v>1430</c:v>
                </c:pt>
                <c:pt idx="12" formatCode="_-* #,##0_-;\-* #,##0_-;_-* &quot;-&quot;??_-;_-@_-">
                  <c:v>19908.009999999998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Sheet1!$A$2:$A$14</c:f>
              <c:strCache>
                <c:ptCount val="13"/>
                <c:pt idx="0">
                  <c:v>Travel &amp; Transport</c:v>
                </c:pt>
                <c:pt idx="1">
                  <c:v>Telecoms</c:v>
                </c:pt>
                <c:pt idx="2">
                  <c:v>Online Retail</c:v>
                </c:pt>
                <c:pt idx="3">
                  <c:v>Media</c:v>
                </c:pt>
                <c:pt idx="4">
                  <c:v>Household Equipment &amp; DIY</c:v>
                </c:pt>
                <c:pt idx="5">
                  <c:v>Health &amp; Wellbeing</c:v>
                </c:pt>
                <c:pt idx="6">
                  <c:v>Govt, Social, Political Org</c:v>
                </c:pt>
                <c:pt idx="7">
                  <c:v>Finance</c:v>
                </c:pt>
                <c:pt idx="8">
                  <c:v>Entertainment &amp; Leisure</c:v>
                </c:pt>
                <c:pt idx="9">
                  <c:v>Business &amp; Industrial</c:v>
                </c:pt>
                <c:pt idx="10">
                  <c:v>Automotive</c:v>
                </c:pt>
                <c:pt idx="12">
                  <c:v>FMCG</c:v>
                </c:pt>
              </c:strCache>
            </c:strRef>
          </c:cat>
          <c:val>
            <c:numRef>
              <c:f>Sheet1!$C$2:$C$14</c:f>
              <c:numCache>
                <c:formatCode>General</c:formatCode>
                <c:ptCount val="13"/>
                <c:pt idx="0">
                  <c:v>16042</c:v>
                </c:pt>
                <c:pt idx="1">
                  <c:v>12145</c:v>
                </c:pt>
                <c:pt idx="2">
                  <c:v>6829</c:v>
                </c:pt>
                <c:pt idx="3">
                  <c:v>6738</c:v>
                </c:pt>
                <c:pt idx="4">
                  <c:v>12186</c:v>
                </c:pt>
                <c:pt idx="5">
                  <c:v>10884</c:v>
                </c:pt>
                <c:pt idx="6">
                  <c:v>1688</c:v>
                </c:pt>
                <c:pt idx="7">
                  <c:v>10384</c:v>
                </c:pt>
                <c:pt idx="8">
                  <c:v>16253</c:v>
                </c:pt>
                <c:pt idx="9">
                  <c:v>2356</c:v>
                </c:pt>
                <c:pt idx="10">
                  <c:v>6994</c:v>
                </c:pt>
                <c:pt idx="12" formatCode="_-* #,##0_-;\-* #,##0_-;_-* &quot;-&quot;??_-;_-@_-">
                  <c:v>119679.40000000001</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Sheet1!$A$2:$A$14</c:f>
              <c:strCache>
                <c:ptCount val="13"/>
                <c:pt idx="0">
                  <c:v>Travel &amp; Transport</c:v>
                </c:pt>
                <c:pt idx="1">
                  <c:v>Telecoms</c:v>
                </c:pt>
                <c:pt idx="2">
                  <c:v>Online Retail</c:v>
                </c:pt>
                <c:pt idx="3">
                  <c:v>Media</c:v>
                </c:pt>
                <c:pt idx="4">
                  <c:v>Household Equipment &amp; DIY</c:v>
                </c:pt>
                <c:pt idx="5">
                  <c:v>Health &amp; Wellbeing</c:v>
                </c:pt>
                <c:pt idx="6">
                  <c:v>Govt, Social, Political Org</c:v>
                </c:pt>
                <c:pt idx="7">
                  <c:v>Finance</c:v>
                </c:pt>
                <c:pt idx="8">
                  <c:v>Entertainment &amp; Leisure</c:v>
                </c:pt>
                <c:pt idx="9">
                  <c:v>Business &amp; Industrial</c:v>
                </c:pt>
                <c:pt idx="10">
                  <c:v>Automotive</c:v>
                </c:pt>
                <c:pt idx="12">
                  <c:v>FMCG</c:v>
                </c:pt>
              </c:strCache>
            </c:strRef>
          </c:cat>
          <c:val>
            <c:numRef>
              <c:f>Sheet1!$D$2:$D$14</c:f>
              <c:numCache>
                <c:formatCode>General</c:formatCode>
                <c:ptCount val="13"/>
                <c:pt idx="0">
                  <c:v>50119</c:v>
                </c:pt>
                <c:pt idx="1">
                  <c:v>28631</c:v>
                </c:pt>
                <c:pt idx="2">
                  <c:v>9365</c:v>
                </c:pt>
                <c:pt idx="3">
                  <c:v>15211</c:v>
                </c:pt>
                <c:pt idx="4">
                  <c:v>21031</c:v>
                </c:pt>
                <c:pt idx="5">
                  <c:v>22414</c:v>
                </c:pt>
                <c:pt idx="6">
                  <c:v>25718</c:v>
                </c:pt>
                <c:pt idx="7">
                  <c:v>62050</c:v>
                </c:pt>
                <c:pt idx="8">
                  <c:v>49432</c:v>
                </c:pt>
                <c:pt idx="9">
                  <c:v>18137</c:v>
                </c:pt>
                <c:pt idx="10">
                  <c:v>25236</c:v>
                </c:pt>
                <c:pt idx="12" formatCode="_-* #,##0_-;\-* #,##0_-;_-* &quot;-&quot;??_-;_-@_-">
                  <c:v>107025.06</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Sheet1!$A$2:$A$14</c:f>
              <c:strCache>
                <c:ptCount val="13"/>
                <c:pt idx="0">
                  <c:v>Travel &amp; Transport</c:v>
                </c:pt>
                <c:pt idx="1">
                  <c:v>Telecoms</c:v>
                </c:pt>
                <c:pt idx="2">
                  <c:v>Online Retail</c:v>
                </c:pt>
                <c:pt idx="3">
                  <c:v>Media</c:v>
                </c:pt>
                <c:pt idx="4">
                  <c:v>Household Equipment &amp; DIY</c:v>
                </c:pt>
                <c:pt idx="5">
                  <c:v>Health &amp; Wellbeing</c:v>
                </c:pt>
                <c:pt idx="6">
                  <c:v>Govt, Social, Political Org</c:v>
                </c:pt>
                <c:pt idx="7">
                  <c:v>Finance</c:v>
                </c:pt>
                <c:pt idx="8">
                  <c:v>Entertainment &amp; Leisure</c:v>
                </c:pt>
                <c:pt idx="9">
                  <c:v>Business &amp; Industrial</c:v>
                </c:pt>
                <c:pt idx="10">
                  <c:v>Automotive</c:v>
                </c:pt>
                <c:pt idx="12">
                  <c:v>FMCG</c:v>
                </c:pt>
              </c:strCache>
            </c:strRef>
          </c:cat>
          <c:val>
            <c:numRef>
              <c:f>Sheet1!$E$2:$E$14</c:f>
              <c:numCache>
                <c:formatCode>General</c:formatCode>
                <c:ptCount val="13"/>
                <c:pt idx="0">
                  <c:v>660</c:v>
                </c:pt>
                <c:pt idx="1">
                  <c:v>1794</c:v>
                </c:pt>
                <c:pt idx="2">
                  <c:v>69</c:v>
                </c:pt>
                <c:pt idx="3">
                  <c:v>256</c:v>
                </c:pt>
                <c:pt idx="4">
                  <c:v>806</c:v>
                </c:pt>
                <c:pt idx="5">
                  <c:v>15</c:v>
                </c:pt>
                <c:pt idx="6">
                  <c:v>5143</c:v>
                </c:pt>
                <c:pt idx="7">
                  <c:v>4281</c:v>
                </c:pt>
                <c:pt idx="8">
                  <c:v>915</c:v>
                </c:pt>
                <c:pt idx="9">
                  <c:v>1493</c:v>
                </c:pt>
                <c:pt idx="10">
                  <c:v>107</c:v>
                </c:pt>
                <c:pt idx="12" formatCode="_-* #,##0_-;\-* #,##0_-;_-* &quot;-&quot;??_-;_-@_-">
                  <c:v>1225.54</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Sheet1!$A$2:$A$14</c:f>
              <c:strCache>
                <c:ptCount val="13"/>
                <c:pt idx="0">
                  <c:v>Travel &amp; Transport</c:v>
                </c:pt>
                <c:pt idx="1">
                  <c:v>Telecoms</c:v>
                </c:pt>
                <c:pt idx="2">
                  <c:v>Online Retail</c:v>
                </c:pt>
                <c:pt idx="3">
                  <c:v>Media</c:v>
                </c:pt>
                <c:pt idx="4">
                  <c:v>Household Equipment &amp; DIY</c:v>
                </c:pt>
                <c:pt idx="5">
                  <c:v>Health &amp; Wellbeing</c:v>
                </c:pt>
                <c:pt idx="6">
                  <c:v>Govt, Social, Political Org</c:v>
                </c:pt>
                <c:pt idx="7">
                  <c:v>Finance</c:v>
                </c:pt>
                <c:pt idx="8">
                  <c:v>Entertainment &amp; Leisure</c:v>
                </c:pt>
                <c:pt idx="9">
                  <c:v>Business &amp; Industrial</c:v>
                </c:pt>
                <c:pt idx="10">
                  <c:v>Automotive</c:v>
                </c:pt>
                <c:pt idx="12">
                  <c:v>FMCG</c:v>
                </c:pt>
              </c:strCache>
            </c:strRef>
          </c:cat>
          <c:val>
            <c:numRef>
              <c:f>Sheet1!$F$2:$F$14</c:f>
              <c:numCache>
                <c:formatCode>General</c:formatCode>
                <c:ptCount val="13"/>
                <c:pt idx="3">
                  <c:v>10</c:v>
                </c:pt>
                <c:pt idx="6">
                  <c:v>7</c:v>
                </c:pt>
                <c:pt idx="7">
                  <c:v>224</c:v>
                </c:pt>
                <c:pt idx="8">
                  <c:v>0</c:v>
                </c:pt>
                <c:pt idx="9">
                  <c:v>7</c:v>
                </c:pt>
                <c:pt idx="12" formatCode="_-* #,##0_-;\-* #,##0_-;_-* &quot;-&quot;??_-;_-@_-">
                  <c:v>858.11</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Sheet1!$A$2:$A$14</c:f>
              <c:strCache>
                <c:ptCount val="13"/>
                <c:pt idx="0">
                  <c:v>Travel &amp; Transport</c:v>
                </c:pt>
                <c:pt idx="1">
                  <c:v>Telecoms</c:v>
                </c:pt>
                <c:pt idx="2">
                  <c:v>Online Retail</c:v>
                </c:pt>
                <c:pt idx="3">
                  <c:v>Media</c:v>
                </c:pt>
                <c:pt idx="4">
                  <c:v>Household Equipment &amp; DIY</c:v>
                </c:pt>
                <c:pt idx="5">
                  <c:v>Health &amp; Wellbeing</c:v>
                </c:pt>
                <c:pt idx="6">
                  <c:v>Govt, Social, Political Org</c:v>
                </c:pt>
                <c:pt idx="7">
                  <c:v>Finance</c:v>
                </c:pt>
                <c:pt idx="8">
                  <c:v>Entertainment &amp; Leisure</c:v>
                </c:pt>
                <c:pt idx="9">
                  <c:v>Business &amp; Industrial</c:v>
                </c:pt>
                <c:pt idx="10">
                  <c:v>Automotive</c:v>
                </c:pt>
                <c:pt idx="12">
                  <c:v>FMCG</c:v>
                </c:pt>
              </c:strCache>
            </c:strRef>
          </c:cat>
          <c:val>
            <c:numRef>
              <c:f>Sheet1!$G$2:$G$14</c:f>
              <c:numCache>
                <c:formatCode>General</c:formatCode>
                <c:ptCount val="13"/>
                <c:pt idx="0">
                  <c:v>1315</c:v>
                </c:pt>
                <c:pt idx="1">
                  <c:v>770</c:v>
                </c:pt>
                <c:pt idx="2">
                  <c:v>838</c:v>
                </c:pt>
                <c:pt idx="3">
                  <c:v>713</c:v>
                </c:pt>
                <c:pt idx="4">
                  <c:v>212</c:v>
                </c:pt>
                <c:pt idx="5">
                  <c:v>991</c:v>
                </c:pt>
                <c:pt idx="6">
                  <c:v>25165</c:v>
                </c:pt>
                <c:pt idx="7">
                  <c:v>7935</c:v>
                </c:pt>
                <c:pt idx="8">
                  <c:v>3970</c:v>
                </c:pt>
                <c:pt idx="9">
                  <c:v>739</c:v>
                </c:pt>
                <c:pt idx="10">
                  <c:v>705</c:v>
                </c:pt>
                <c:pt idx="12" formatCode="_-* #,##0_-;\-* #,##0_-;_-* &quot;-&quot;??_-;_-@_-">
                  <c:v>4845.25</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Sheet1!$A$2:$A$14</c:f>
              <c:strCache>
                <c:ptCount val="13"/>
                <c:pt idx="0">
                  <c:v>Travel &amp; Transport</c:v>
                </c:pt>
                <c:pt idx="1">
                  <c:v>Telecoms</c:v>
                </c:pt>
                <c:pt idx="2">
                  <c:v>Online Retail</c:v>
                </c:pt>
                <c:pt idx="3">
                  <c:v>Media</c:v>
                </c:pt>
                <c:pt idx="4">
                  <c:v>Household Equipment &amp; DIY</c:v>
                </c:pt>
                <c:pt idx="5">
                  <c:v>Health &amp; Wellbeing</c:v>
                </c:pt>
                <c:pt idx="6">
                  <c:v>Govt, Social, Political Org</c:v>
                </c:pt>
                <c:pt idx="7">
                  <c:v>Finance</c:v>
                </c:pt>
                <c:pt idx="8">
                  <c:v>Entertainment &amp; Leisure</c:v>
                </c:pt>
                <c:pt idx="9">
                  <c:v>Business &amp; Industrial</c:v>
                </c:pt>
                <c:pt idx="10">
                  <c:v>Automotive</c:v>
                </c:pt>
                <c:pt idx="12">
                  <c:v>FMCG</c:v>
                </c:pt>
              </c:strCache>
            </c:strRef>
          </c:cat>
          <c:val>
            <c:numRef>
              <c:f>Sheet1!$H$2:$H$14</c:f>
              <c:numCache>
                <c:formatCode>General</c:formatCode>
                <c:ptCount val="13"/>
                <c:pt idx="0">
                  <c:v>100</c:v>
                </c:pt>
                <c:pt idx="1">
                  <c:v>1</c:v>
                </c:pt>
                <c:pt idx="2">
                  <c:v>2409</c:v>
                </c:pt>
                <c:pt idx="3">
                  <c:v>41</c:v>
                </c:pt>
                <c:pt idx="4">
                  <c:v>781</c:v>
                </c:pt>
                <c:pt idx="5">
                  <c:v>474</c:v>
                </c:pt>
                <c:pt idx="6">
                  <c:v>19606</c:v>
                </c:pt>
                <c:pt idx="7">
                  <c:v>1849</c:v>
                </c:pt>
                <c:pt idx="8">
                  <c:v>804</c:v>
                </c:pt>
                <c:pt idx="9">
                  <c:v>2465</c:v>
                </c:pt>
                <c:pt idx="10">
                  <c:v>62</c:v>
                </c:pt>
                <c:pt idx="12" formatCode="_-* #,##0_-;\-* #,##0_-;_-* &quot;-&quot;??_-;_-@_-">
                  <c:v>1819.69</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293C8-ED3D-42BC-8D66-D74CE4106F97}" type="datetimeFigureOut">
              <a:rPr lang="en-GB" smtClean="0"/>
              <a:t>11/06/2026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2E5E-98CC-4336-B17A-A5A0F30234D8}" type="slidenum">
              <a:rPr lang="en-GB" smtClean="0"/>
              <a:t>‹#›</a:t>
            </a:fld>
            <a:endParaRPr lang="en-GB"/>
          </a:p>
        </p:txBody>
      </p:sp>
    </p:spTree>
    <p:extLst>
      <p:ext uri="{BB962C8B-B14F-4D97-AF65-F5344CB8AC3E}">
        <p14:creationId xmlns:p14="http://schemas.microsoft.com/office/powerpoint/2010/main" val="155962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kern="100" dirty="0">
                <a:latin typeface="Courier New" panose="02070309020205020404" pitchFamily="49" charset="0"/>
                <a:ea typeface="Aptos" panose="020B0004020202020204" pitchFamily="34" charset="0"/>
                <a:cs typeface="Times New Roman" panose="02020603050405020304" pitchFamily="18" charset="0"/>
              </a:rPr>
              <a:t>In the short-term, FMCG doesn’t even breakeven - spend £1, get about 50p back.</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sz="13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is the large driver of short-term profit</a:t>
            </a:r>
            <a:r>
              <a:rPr lang="en-GB" sz="1300" kern="100" dirty="0">
                <a:latin typeface="Consolas" panose="020B0609020204030204" pitchFamily="49" charset="0"/>
                <a:ea typeface="Aptos" panose="020B0004020202020204" pitchFamily="34" charset="0"/>
                <a:cs typeface="Times New Roman" panose="02020603050405020304" pitchFamily="18" charset="0"/>
              </a:rPr>
              <a:t> (58%) with the </a:t>
            </a:r>
            <a:r>
              <a:rPr lang="en-GB" sz="1300" kern="100" dirty="0">
                <a:latin typeface="Courier New" panose="02070309020205020404" pitchFamily="49" charset="0"/>
                <a:ea typeface="Aptos" panose="020B0004020202020204" pitchFamily="34" charset="0"/>
                <a:cs typeface="Times New Roman" panose="02020603050405020304" pitchFamily="18" charset="0"/>
              </a:rPr>
              <a:t>other channels are clustered around each other.</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Fortunately, when adding in the sustained effects,</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all but one channel (Online Display) moves above break-even.</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when including that sustained effect,</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drives nearly 70% of all profit volume. Online Video also</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works pretty well.</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dirty="0"/>
          </a:p>
        </p:txBody>
      </p:sp>
    </p:spTree>
    <p:extLst>
      <p:ext uri="{BB962C8B-B14F-4D97-AF65-F5344CB8AC3E}">
        <p14:creationId xmlns:p14="http://schemas.microsoft.com/office/powerpoint/2010/main" val="11542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13</a:t>
            </a:fld>
            <a:endParaRPr lang="en-GB"/>
          </a:p>
        </p:txBody>
      </p:sp>
    </p:spTree>
    <p:extLst>
      <p:ext uri="{BB962C8B-B14F-4D97-AF65-F5344CB8AC3E}">
        <p14:creationId xmlns:p14="http://schemas.microsoft.com/office/powerpoint/2010/main" val="306831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linear TV spend skews toward the summer months and top 10 advertisers all take varied approaches.</a:t>
            </a:r>
          </a:p>
        </p:txBody>
      </p:sp>
      <p:sp>
        <p:nvSpPr>
          <p:cNvPr id="4" name="Slide Number Placeholder 3"/>
          <p:cNvSpPr>
            <a:spLocks noGrp="1"/>
          </p:cNvSpPr>
          <p:nvPr>
            <p:ph type="sldNum" sz="quarter" idx="5"/>
          </p:nvPr>
        </p:nvSpPr>
        <p:spPr/>
        <p:txBody>
          <a:bodyPr/>
          <a:lstStyle/>
          <a:p>
            <a:fld id="{979C90E0-C457-4781-8FFA-1D8B0645583A}" type="slidenum">
              <a:rPr lang="en-GB" smtClean="0"/>
              <a:t>14</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linear TV spend skews toward peak time early week viewing.</a:t>
            </a:r>
          </a:p>
        </p:txBody>
      </p:sp>
      <p:sp>
        <p:nvSpPr>
          <p:cNvPr id="4" name="Slide Number Placeholder 3"/>
          <p:cNvSpPr>
            <a:spLocks noGrp="1"/>
          </p:cNvSpPr>
          <p:nvPr>
            <p:ph type="sldNum" sz="quarter" idx="5"/>
          </p:nvPr>
        </p:nvSpPr>
        <p:spPr/>
        <p:txBody>
          <a:bodyPr/>
          <a:lstStyle/>
          <a:p>
            <a:fld id="{069A8CB2-01E9-4657-9EC5-2D7E889C865C}" type="slidenum">
              <a:rPr lang="en-GB" smtClean="0"/>
              <a:t>15</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FMCG category is the most prevalent users of 20” spots. Even, more widely used than the 30” spot.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FMCG ads have progressively shortened over the last 20 years, now typically lasting 20 seconds.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spot length varies across the FMCG category with 20”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Calibri" panose="020F0502020204030204" pitchFamily="34" charset="0"/>
                <a:cs typeface="Arial" panose="020B0604020202020204" pitchFamily="34" charset="0"/>
              </a:rPr>
              <a:t>The Challenge</a:t>
            </a:r>
          </a:p>
          <a:p>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vision is to be Britain’s best loved snacking brand. The brand while still well-known, research showed that while there was a huge amount of love the brand, no one was talking about it or recognising it.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needed a campaign that would awaken the love for the brand and get people talking about them.</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a result, had clear of objectives of changing perceptions and driving awareness for the brand. But the campaign needed to set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apart from other biscuits, it needed to be a premium brand that customers would pay more for. Consumer research showed that people saw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part of British true fabric and a national brand. The campaign needed to make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feel like a British Icon while still driving sales for the brand.</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p>
          <a:p>
            <a:r>
              <a:rPr lang="en-GB" sz="1800" b="1" dirty="0">
                <a:effectLst/>
                <a:latin typeface="Arial" panose="020B0604020202020204" pitchFamily="34" charset="0"/>
                <a:ea typeface="Calibri" panose="020F0502020204030204" pitchFamily="34" charset="0"/>
                <a:cs typeface="Arial" panose="020B0604020202020204" pitchFamily="34" charset="0"/>
              </a:rPr>
              <a:t>The TV Solution</a:t>
            </a:r>
          </a:p>
          <a:p>
            <a:r>
              <a:rPr lang="en-GB" sz="1800" b="0" dirty="0">
                <a:effectLst/>
                <a:latin typeface="Arial" panose="020B0604020202020204" pitchFamily="34" charset="0"/>
                <a:ea typeface="Calibri" panose="020F0502020204030204" pitchFamily="34" charset="0"/>
                <a:cs typeface="Arial" panose="020B0604020202020204" pitchFamily="34" charset="0"/>
              </a:rPr>
              <a:t>Armed with clear objectives, MGOMD got to work in finding the best way to hit these goals and ambitions. While TV had always worked well for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but with small budgets than the competition, they weren’t getting the right cut through. Having seen the power of sponsorship with other clients, MG went into the market looking for the right property that would deliver the Britishness needed to cut through. At that moment the perfect property landed on the market, ITV’s Britian’s Got Talent. With 7.5 million adults watching each episode and the last series being the second most watched entertainment show for 16-34-year-olds. With an ambition to tap into shared moments, BGT also fitted the bill, with 44% of the series viewed as a co-viewed with 2 or more people watching together. The high frequency of idents would also allow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 showcase the full range on offer from the digestive to the newly relaunched BN.</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Plan</a:t>
            </a:r>
          </a:p>
          <a:p>
            <a:r>
              <a:rPr lang="en-GB" sz="1800" b="0" dirty="0">
                <a:effectLst/>
                <a:latin typeface="Arial" panose="020B0604020202020204" pitchFamily="34" charset="0"/>
                <a:ea typeface="Calibri" panose="020F0502020204030204" pitchFamily="34" charset="0"/>
                <a:cs typeface="Arial" panose="020B0604020202020204" pitchFamily="34" charset="0"/>
              </a:rPr>
              <a:t>Inspired by Britian’s Got Talent’s display of skills from singing to dancing, Comedy to sword swallowing,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idents showcased the original, unique and golden ways people can share a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biscuit. To build on the partnership beyond the idents,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created a BGT first, contextual ads that sat in airtime around the shows to maximise conversation, create a stand out and a point of difference. When the iconic golden buzzer was pressed during the show, the contextual ads would play directly in the next break to the buzzer press. The contextual ads would encourage the viewer to pick up a pack of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and enter a competition to win ‘money can’t buy prizes.’ In the eyes of MG, it was the perfect way to bridge the gap between advertising and in store sales.</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To </a:t>
            </a:r>
            <a:r>
              <a:rPr lang="en-GB" sz="1800" b="0" dirty="0" err="1">
                <a:effectLst/>
                <a:latin typeface="Arial" panose="020B0604020202020204" pitchFamily="34" charset="0"/>
                <a:ea typeface="Calibri" panose="020F0502020204030204" pitchFamily="34" charset="0"/>
                <a:cs typeface="Arial" panose="020B0604020202020204" pitchFamily="34" charset="0"/>
              </a:rPr>
              <a:t>intergrate</a:t>
            </a:r>
            <a:r>
              <a:rPr lang="en-GB" sz="1800" b="0" dirty="0">
                <a:effectLst/>
                <a:latin typeface="Arial" panose="020B0604020202020204" pitchFamily="34" charset="0"/>
                <a:ea typeface="Calibri" panose="020F0502020204030204" pitchFamily="34" charset="0"/>
                <a:cs typeface="Arial" panose="020B0604020202020204" pitchFamily="34" charset="0"/>
              </a:rPr>
              <a:t> the campaign with wider activity,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took the campaign to social media with a plan that ran across Meta and TikTok and was aligned to the golden moments of a buzzer press. When the buzzer was pressed, a give away was deployed in real time so that viewers could play along with the show. Taking this one step further, MG also created a competition called ‘</a:t>
            </a:r>
            <a:r>
              <a:rPr lang="en-GB" sz="1800" b="0" dirty="0" err="1">
                <a:effectLst/>
                <a:latin typeface="Arial" panose="020B0604020202020204" pitchFamily="34" charset="0"/>
                <a:ea typeface="Calibri" panose="020F0502020204030204" pitchFamily="34" charset="0"/>
                <a:cs typeface="Arial" panose="020B0604020202020204" pitchFamily="34" charset="0"/>
              </a:rPr>
              <a:t>BixTrix</a:t>
            </a:r>
            <a:r>
              <a:rPr lang="en-GB" sz="1800" b="0" dirty="0">
                <a:effectLst/>
                <a:latin typeface="Arial" panose="020B0604020202020204" pitchFamily="34" charset="0"/>
                <a:ea typeface="Calibri" panose="020F0502020204030204" pitchFamily="34" charset="0"/>
                <a:cs typeface="Arial" panose="020B0604020202020204" pitchFamily="34" charset="0"/>
              </a:rPr>
              <a:t>’ across TikTok that would see users vote for their favourite content creator, who’d used biscuits to display their own talents. In a TV first, this content was then brought to TV and used to bookend the ad breaks of the BGT final live on air with the winner revealed and all the talents showcased.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In terms of in store activations, MG were able to secure over 700,000 Touchpoints via licensing, this allowed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 use BGT IP in supermarkets and independent stores nationwide. The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retail team were also able to leverage the IP and secured eye-catching units around stores that would build excitement and interest in the competition and the all-important sales they needed.</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Results</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was a massive success for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From a media standpoint, the sponsorship of BGT proved fruitful totalling 1,371 TVRs with owned and earned social activity reaching 43.7 million people. The sponsorship also stood out and set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apart from the category. 73% of viewers recalled the sponsorship against a norm of 53%. 82% of BGT viewers remembered seeing at least one other campaign execution beyond the idents.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also got people talking about the brand, brand talkability was 17% higher for those who recognised the campaign. The sponsorship also re-established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a loved British icon. 9 out of 10 people said it was a perfect brand match. Perceptions of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being ‘a brand I love’ rose from 46% to 51% among viewers who recognised the campaign.</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Finally, purchase intent increased 5% over the course of the sponsorship. 87% of viewers said the partnership made them want to buy some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the next time they went shopping. And finally, the campaign helped to establish McVitie’s as the number 1 biscuit brand in the country.</a:t>
            </a:r>
          </a:p>
          <a:p>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Calibri" panose="020F0502020204030204" pitchFamily="34" charset="0"/>
                <a:cs typeface="Arial" panose="020B0604020202020204" pitchFamily="34" charset="0"/>
              </a:rPr>
              <a:t>The Challenge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If food waste was a country, it would be the third largest emitter of greenhouse gases in the world. However, mass awareness of the impact of food waste on global warming was still lacking compared to other, more widely accepted, contributors.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Hellmann’s is on a mission to help people say no to waste and yes to taste. As Hellmann’s is the perfect ingredient to turn leftovers into a delicious meal, the challenge was about how to raise awareness of the fact that UK households are major contributors to the food waste issue.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Simply highlighting the food waste problem was not enough. </a:t>
            </a:r>
            <a:r>
              <a:rPr lang="en-GB" sz="1800" b="0" dirty="0" err="1">
                <a:effectLst/>
                <a:latin typeface="Arial" panose="020B0604020202020204" pitchFamily="34" charset="0"/>
                <a:ea typeface="Calibri" panose="020F0502020204030204" pitchFamily="34" charset="0"/>
                <a:cs typeface="Arial" panose="020B0604020202020204" pitchFamily="34" charset="0"/>
              </a:rPr>
              <a:t>Helmann’s</a:t>
            </a:r>
            <a:r>
              <a:rPr lang="en-GB" sz="1800" b="0" dirty="0">
                <a:effectLst/>
                <a:latin typeface="Arial" panose="020B0604020202020204" pitchFamily="34" charset="0"/>
                <a:ea typeface="Calibri" panose="020F0502020204030204" pitchFamily="34" charset="0"/>
                <a:cs typeface="Arial" panose="020B0604020202020204" pitchFamily="34" charset="0"/>
              </a:rPr>
              <a:t> needed to demonstrate their passion for taste over waste, establish credibility for their purpose and make a genuine difference. They needed to convince the UK public to start saving meals from the bin and in the process, save tonnes of carbon.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TV Solution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err="1">
                <a:effectLst/>
                <a:latin typeface="Arial" panose="020B0604020202020204" pitchFamily="34" charset="0"/>
                <a:ea typeface="Calibri" panose="020F0502020204030204" pitchFamily="34" charset="0"/>
                <a:cs typeface="Arial" panose="020B0604020202020204" pitchFamily="34" charset="0"/>
              </a:rPr>
              <a:t>Mindshare’s</a:t>
            </a:r>
            <a:r>
              <a:rPr lang="en-GB" sz="1800" b="0" dirty="0">
                <a:effectLst/>
                <a:latin typeface="Arial" panose="020B0604020202020204" pitchFamily="34" charset="0"/>
                <a:ea typeface="Calibri" panose="020F0502020204030204" pitchFamily="34" charset="0"/>
                <a:cs typeface="Arial" panose="020B0604020202020204" pitchFamily="34" charset="0"/>
              </a:rPr>
              <a:t> research around sustainable behaviours uncovered an important and powerful insight – in recent years it has been broadcast programmes that have been the catalyst for environmental behaviour change. For example, 88% of Blue Planet 2 viewers changed their plastic lifestyle. This type of hard-hitting, long-form content creates impact and builds an emotional connection that makes the issue matter more, which in turn inspires change.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To make Hellmann’s the beacon for food waste and to trigger behaviour change, Mindshare used this insight and created a prime-time TV programme, ‘Cook Clever, Waste Less’, that put the issue front and centre, engaging the audience to affect change.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They enlisted top UK cook and self-proclaimed Queen of Leftovers, Prue Leith, along with NHS GP and food expert, </a:t>
            </a:r>
            <a:r>
              <a:rPr lang="en-GB" sz="1800" b="0" dirty="0" err="1">
                <a:effectLst/>
                <a:latin typeface="Arial" panose="020B0604020202020204" pitchFamily="34" charset="0"/>
                <a:ea typeface="Calibri" panose="020F0502020204030204" pitchFamily="34" charset="0"/>
                <a:cs typeface="Arial" panose="020B0604020202020204" pitchFamily="34" charset="0"/>
              </a:rPr>
              <a:t>Dr.</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Rupy</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Aujla</a:t>
            </a:r>
            <a:r>
              <a:rPr lang="en-GB" sz="1800" b="0" dirty="0">
                <a:effectLst/>
                <a:latin typeface="Arial" panose="020B0604020202020204" pitchFamily="34" charset="0"/>
                <a:ea typeface="Calibri" panose="020F0502020204030204" pitchFamily="34" charset="0"/>
                <a:cs typeface="Arial" panose="020B0604020202020204" pitchFamily="34" charset="0"/>
              </a:rPr>
              <a:t>, to turn four British families from food wasters to waste warriors, showing them the impact of their food waste and inspiring them to change their cooking and eating behaviours for good. The programme gave practical tips and money-saving advice such as the benefits of meal planning, batch cooking and re-using leftovers.</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Plan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The series consisted of four 30-minute episodes that aired in peak on Channel 4 and on All 4, with the usual sponsorship idents around the show. To complement the series, they created a TV ad with </a:t>
            </a:r>
            <a:r>
              <a:rPr lang="en-GB" sz="1800" b="0" dirty="0" err="1">
                <a:effectLst/>
                <a:latin typeface="Arial" panose="020B0604020202020204" pitchFamily="34" charset="0"/>
                <a:ea typeface="Calibri" panose="020F0502020204030204" pitchFamily="34" charset="0"/>
                <a:cs typeface="Arial" panose="020B0604020202020204" pitchFamily="34" charset="0"/>
              </a:rPr>
              <a:t>Dr.</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Rupy</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Aujla</a:t>
            </a:r>
            <a:r>
              <a:rPr lang="en-GB" sz="1800" b="0" dirty="0">
                <a:effectLst/>
                <a:latin typeface="Arial" panose="020B0604020202020204" pitchFamily="34" charset="0"/>
                <a:ea typeface="Calibri" panose="020F0502020204030204" pitchFamily="34" charset="0"/>
                <a:cs typeface="Arial" panose="020B0604020202020204" pitchFamily="34" charset="0"/>
              </a:rPr>
              <a:t> that set out Hellmann’s commitment to food waste. These spots ran first-in-break in each episode as well as across the C4 network.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Alongside the TV activity, they created a host of digital assets for social media and online video that ran throughout the campaign period. In addition, they produced a downloadable recipe book that sat on Hellmann’s website and meant that people had a useful resource to help combat their waste at home. </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Results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15% uplift in people agreeing with the statement “Hellmann’s helps use food that would otherwise go to waste”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Traffic to Hellmann’s website increased by 500%</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Over 40,000 recipe books were downloaded </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3.4m people tuned in to watch ‘Cook Clever, Waste Less’</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32% of viewers said they would start using leftovers from their meals after watching the show</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Viewers saved 3.1m kg of food waste from landfill, saving 5.9m kg of CO2 emissions which is equivalent to a full year of electricity for 1,450 British households</a:t>
            </a:r>
          </a:p>
          <a:p>
            <a:endParaRPr lang="en-GB"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Challenge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Selling a range of plant-based yoghurts and puddings, The Coconut Collab needed to grow share in an increasingly competitive market featuring some well-known competitors and a raft of new brands.</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Having built sales primarily through shopper marketing and promotions, they knew it was time to invest in brand building. In doing so, they could shift from being a niche brand to being more broadly recognised and positioned as offering delicious treats that are better for you, and for the planet.</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objectives were: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Increase both brand awareness and purchase intent by 25% </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Grow sales volumes ahead of the category average rate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Recruit 100,000 new shoppers, thereby providing a foundation for future growth</a:t>
            </a:r>
          </a:p>
          <a:p>
            <a:pPr>
              <a:lnSpc>
                <a:spcPct val="200000"/>
              </a:lnSpc>
              <a:spcAft>
                <a:spcPts val="10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TV Solution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January is a key sales period for plant-based products, with supermarkets getting behind ‘Veganuary’ and shoppers being primed for plant alternatives. Rather than just focusing on existing dairy-free buyers, </a:t>
            </a:r>
            <a:r>
              <a:rPr lang="en-GB" sz="1800" b="1" dirty="0">
                <a:effectLst/>
                <a:latin typeface="Arial" panose="020B0604020202020204" pitchFamily="34" charset="0"/>
                <a:ea typeface="Calibri" panose="020F0502020204030204" pitchFamily="34" charset="0"/>
                <a:cs typeface="Arial" panose="020B0604020202020204" pitchFamily="34" charset="0"/>
              </a:rPr>
              <a:t>Yonder Media </a:t>
            </a:r>
            <a:r>
              <a:rPr lang="en-GB" sz="1800" dirty="0">
                <a:effectLst/>
                <a:latin typeface="Arial" panose="020B0604020202020204" pitchFamily="34" charset="0"/>
                <a:ea typeface="Calibri" panose="020F0502020204030204" pitchFamily="34" charset="0"/>
                <a:cs typeface="Arial" panose="020B0604020202020204" pitchFamily="34" charset="0"/>
              </a:rPr>
              <a:t>knew that attracting new, ‘plant-curious’ customers was key to long-term brand growth, and therefore opted for a mixed-targeting approach that would also reach both dairy-free shoppers and the millions of flexitarians who give Veganuary a go. Their full funnel strategy had three layers: </a:t>
            </a:r>
          </a:p>
          <a:p>
            <a:pPr>
              <a:lnSpc>
                <a:spcPts val="1205"/>
              </a:lnSpc>
              <a:spcAft>
                <a:spcPts val="1000"/>
              </a:spcAft>
            </a:pPr>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Increase awareness and start building long-term brand growth – </a:t>
            </a:r>
            <a:r>
              <a:rPr lang="en-GB" sz="1800" dirty="0">
                <a:effectLst/>
                <a:latin typeface="Arial" panose="020B0604020202020204" pitchFamily="34" charset="0"/>
                <a:ea typeface="Calibri" panose="020F0502020204030204" pitchFamily="34" charset="0"/>
                <a:cs typeface="Arial" panose="020B0604020202020204" pitchFamily="34" charset="0"/>
              </a:rPr>
              <a:t>using</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linear TV to introduce the brand to a new audience, and with a creative canvas that could effectively communicate the ‘free from dairy, but not temptation’ positioning</a:t>
            </a: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Drive purchase intent amongst potential buyers – </a:t>
            </a:r>
            <a:r>
              <a:rPr lang="en-GB" sz="1800" dirty="0">
                <a:effectLst/>
                <a:latin typeface="Arial" panose="020B0604020202020204" pitchFamily="34" charset="0"/>
                <a:ea typeface="Calibri" panose="020F0502020204030204" pitchFamily="34" charset="0"/>
                <a:cs typeface="Arial" panose="020B0604020202020204" pitchFamily="34" charset="0"/>
              </a:rPr>
              <a:t>using Nectar purchasing data and addressable TV to reach existing dairy-free category buyers</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as well as those that were already buying plant-based alternatives </a:t>
            </a: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Increase penetration, by capitalising on immediate prospects – </a:t>
            </a:r>
            <a:r>
              <a:rPr lang="en-GB" sz="1800" dirty="0">
                <a:effectLst/>
                <a:latin typeface="Arial" panose="020B0604020202020204" pitchFamily="34" charset="0"/>
                <a:ea typeface="Calibri" panose="020F0502020204030204" pitchFamily="34" charset="0"/>
                <a:cs typeface="Arial" panose="020B0604020202020204" pitchFamily="34" charset="0"/>
              </a:rPr>
              <a:t>investing</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in</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sponsored product listings on Tesco.com and Sainsburys.com to leverage increased brand awareness from upper funnel AV activities and take advantage of the significant impact TV has on search</a:t>
            </a: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Plan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With a limited budget and ambitions to reach a large TV audience, Yonder Media chose to allocate all of their investment with Sky Media who could offer both mass reach and data-driven targeting across linear TV, VOD, and AdSmart.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For linear TV, they planned a campaign with precise channel planning, upweighting stations featuring entertainment, food, movies, and high-quality dramas to reach the targeted audiences in the right high attention environments.</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This was supplemented with a BVOD campaign, with a combination of Mosaic targeting to focus in on the most likely households, together with a channel select strategy which concentrated on the environments that chimed with the health- and planet-conscious audience.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Finally, using Nectar data, a sophisticated custom audience was built based on category purchasers (excluding The Coconut Collab buyers) and those who had bought into the vegan category the previous January. This was then activated using Sky AdSmart.</a:t>
            </a: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Results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Double digit growth in awareness against all adults</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Awareness growth amongst core target was twice that of the all adults figure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Purchase intent also saw double digit growth</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Sales growth more than double that of the overall category</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Growth in shopper number 65% higher than the category average</a:t>
            </a:r>
          </a:p>
          <a:p>
            <a:endParaRPr lang="en-GB"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To provide an </a:t>
            </a:r>
            <a:r>
              <a:rPr lang="en-GB" sz="1200" kern="1200" dirty="0">
                <a:solidFill>
                  <a:schemeClr val="tx1"/>
                </a:solidFill>
                <a:latin typeface="+mn-lt"/>
                <a:ea typeface="Calibri" panose="020F0502020204030204" pitchFamily="34" charset="0"/>
                <a:cs typeface="Times New Roman" panose="02020603050405020304" pitchFamily="18" charset="0"/>
              </a:rPr>
              <a:t>a</a:t>
            </a:r>
            <a:r>
              <a:rPr lang="en-GB" sz="1200" kern="1200" dirty="0">
                <a:solidFill>
                  <a:schemeClr val="tx1"/>
                </a:solidFill>
                <a:effectLst/>
                <a:latin typeface="+mn-lt"/>
                <a:ea typeface="Calibri" panose="020F0502020204030204" pitchFamily="34" charset="0"/>
                <a:cs typeface="Times New Roman" panose="02020603050405020304" pitchFamily="18" charset="0"/>
              </a:rPr>
              <a:t>nalysis of the FMCG </a:t>
            </a:r>
            <a:r>
              <a:rPr lang="en-GB" sz="1200" kern="1200" dirty="0">
                <a:solidFill>
                  <a:schemeClr val="tx1"/>
                </a:solidFill>
                <a:latin typeface="+mn-lt"/>
                <a:ea typeface="Calibri" panose="020F0502020204030204" pitchFamily="34" charset="0"/>
                <a:cs typeface="Times New Roman" panose="02020603050405020304" pitchFamily="18" charset="0"/>
              </a:rPr>
              <a:t>c</a:t>
            </a:r>
            <a:r>
              <a:rPr lang="en-GB" sz="1200" kern="1200" dirty="0">
                <a:solidFill>
                  <a:schemeClr val="tx1"/>
                </a:solidFill>
                <a:effectLst/>
                <a:latin typeface="+mn-lt"/>
                <a:ea typeface="Calibri" panose="020F0502020204030204" pitchFamily="34" charset="0"/>
                <a:cs typeface="Times New Roman" panose="02020603050405020304" pitchFamily="18" charset="0"/>
              </a:rPr>
              <a:t>ategory this deck explores the following areas:</a:t>
            </a:r>
            <a:endParaRPr lang="en-GB" sz="1200" kern="1200" dirty="0">
              <a:solidFill>
                <a:schemeClr val="tx1"/>
              </a:solidFill>
              <a:latin typeface="+mn-lt"/>
              <a:ea typeface="Calibri" panose="020F0502020204030204" pitchFamily="34" charset="0"/>
              <a:cs typeface="Times New Roman" panose="02020603050405020304" pitchFamily="18" charset="0"/>
            </a:endParaRP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Spending behaviour and patterns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TV is crucial to the plan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Ad time-lengths</a:t>
            </a: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McVitie’s, Hellmann’s, The Coconut Collab</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2025, FMCG linear TV investment was £1.2bn. FMCG category consists of Food, Cosmetics &amp; Personal Care, Household FMCG, and Drink.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remains the largest spender on linear TV.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investment still delivers one in four linear TV impacts.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2025, P&amp;G took the lions share of linear TV impacts.</a:t>
            </a:r>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0E22-3F19-79C9-D072-AC11A216D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6DBE-18A3-DB7D-AF86-819D9652F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4E2C6-1601-7419-22BA-619EBA29B464}"/>
              </a:ext>
            </a:extLst>
          </p:cNvPr>
          <p:cNvSpPr>
            <a:spLocks noGrp="1"/>
          </p:cNvSpPr>
          <p:nvPr>
            <p:ph type="body" idx="1"/>
          </p:nvPr>
        </p:nvSpPr>
        <p:spPr/>
        <p:txBody>
          <a:bodyPr/>
          <a:lstStyle/>
          <a:p>
            <a:r>
              <a:rPr lang="en-GB" dirty="0"/>
              <a:t>In 2025, over each quarter P&amp;G was consistently the largest FMCG investor in linear TV.</a:t>
            </a:r>
          </a:p>
        </p:txBody>
      </p:sp>
      <p:sp>
        <p:nvSpPr>
          <p:cNvPr id="4" name="Slide Number Placeholder 3">
            <a:extLst>
              <a:ext uri="{FF2B5EF4-FFF2-40B4-BE49-F238E27FC236}">
                <a16:creationId xmlns:a16="http://schemas.microsoft.com/office/drawing/2014/main" id="{33F5700E-33EC-1726-A1BC-28B96714B142}"/>
              </a:ext>
            </a:extLst>
          </p:cNvPr>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323787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10</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2263400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4853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323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70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39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50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397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19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071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014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6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397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85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0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6580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0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33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241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588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32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794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197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329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3406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47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38407614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11/06/2026</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2975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216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027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0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9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21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062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04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8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2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76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301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72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135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9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71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9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1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537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944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80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42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2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85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2003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88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958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564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6625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11/06/2026</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2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11/06/2026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597498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11/06/2026</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99674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10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128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737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ags" Target="../tags/tag31.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70114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11/06/2026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9367133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chart" Target="../charts/chart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image depicts a person sitting at a table with a plate of food, including fries, a salad, and a lit candle, in a cozy kitchen setting.&#10;&#10;AI-generated content may be incorrect.">
            <a:extLst>
              <a:ext uri="{FF2B5EF4-FFF2-40B4-BE49-F238E27FC236}">
                <a16:creationId xmlns:a16="http://schemas.microsoft.com/office/drawing/2014/main" id="{11EE36A1-B60F-E654-3B2B-1E7F96ABC4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115" b="9115"/>
          <a:stretch>
            <a:fillRect/>
          </a:stretch>
        </p:blipFill>
        <p:spPr>
          <a:prstGeom prst="rect">
            <a:avLst/>
          </a:prstGeom>
          <a:solidFill>
            <a:prstClr val="white">
              <a:lumMod val="85000"/>
            </a:prstClr>
          </a:solidFill>
          <a:ln>
            <a:noFill/>
          </a:ln>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FMCG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McCain – Gastro Chip</a:t>
            </a: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a:bodyPr>
          <a:lstStyle/>
          <a:p>
            <a:r>
              <a:rPr lang="en-US" sz="1700" dirty="0"/>
              <a:t>Profit Ability 2 was conducted by </a:t>
            </a:r>
            <a:r>
              <a:rPr lang="en-US" sz="1800" dirty="0"/>
              <a:t>Ebiquity, Gain Theory, and WPP Media UK</a:t>
            </a:r>
            <a:r>
              <a:rPr lang="en-US" sz="1700" dirty="0"/>
              <a:t>.</a:t>
            </a:r>
          </a:p>
          <a:p>
            <a:r>
              <a:rPr lang="en-US" sz="1700" dirty="0"/>
              <a:t>It’s a meta-analysis of econometric studies from 141 brands covering £1.8 billion of media spend across 10 media channels and 14 business sectors.</a:t>
            </a:r>
          </a:p>
          <a:p>
            <a:r>
              <a:rPr lang="en-US" sz="1700"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FMCG recommends higher share of TV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Optimised based on £250m brand size, mass market, high risk and media budget of £5m.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3586477289"/>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normAutofit/>
          </a:bodyPr>
          <a:lstStyle/>
          <a:p>
            <a:r>
              <a:rPr lang="en-US" dirty="0"/>
              <a:t>Short-term ROIs low; Full ROIs show profitable payback with Linear TV the key volume driver</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Gain Theory, and WPP Media UK </a:t>
            </a:r>
          </a:p>
          <a:p>
            <a:pPr>
              <a:spcBef>
                <a:spcPts val="0"/>
              </a:spcBef>
            </a:pPr>
            <a:r>
              <a:rPr lang="en-US" dirty="0"/>
              <a:t>Long Term Multipliers: Ebiquity, Gain Theory, and WPP Media UK </a:t>
            </a:r>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FMCG Short-Term ROI: £0.48</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FMCG Full Profit ROI: £</a:t>
              </a:r>
              <a:r>
                <a:rPr lang="en-GB" sz="900" b="1" dirty="0">
                  <a:solidFill>
                    <a:schemeClr val="bg2"/>
                  </a:solidFill>
                </a:rPr>
                <a:t>1.48</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16639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image shows a person holding a warm, creamy mug of coffee.&#10;&#10;AI-generated content may be incorrect.">
            <a:extLst>
              <a:ext uri="{FF2B5EF4-FFF2-40B4-BE49-F238E27FC236}">
                <a16:creationId xmlns:a16="http://schemas.microsoft.com/office/drawing/2014/main" id="{31636110-E345-F4C1-BBE8-96877EC5995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Taylors of Harrogate – Take Notes</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74A18D6-7552-AF3E-526E-F2798777793D}"/>
              </a:ext>
            </a:extLst>
          </p:cNvPr>
          <p:cNvGraphicFramePr>
            <a:graphicFrameLocks noGrp="1"/>
          </p:cNvGraphicFramePr>
          <p:nvPr>
            <p:extLst>
              <p:ext uri="{D42A27DB-BD31-4B8C-83A1-F6EECF244321}">
                <p14:modId xmlns:p14="http://schemas.microsoft.com/office/powerpoint/2010/main" val="4232775161"/>
              </p:ext>
            </p:extLst>
          </p:nvPr>
        </p:nvGraphicFramePr>
        <p:xfrm>
          <a:off x="695995" y="2586762"/>
          <a:ext cx="10799987" cy="2286000"/>
        </p:xfrm>
        <a:graphic>
          <a:graphicData uri="http://schemas.openxmlformats.org/drawingml/2006/table">
            <a:tbl>
              <a:tblPr/>
              <a:tblGrid>
                <a:gridCol w="1415579">
                  <a:extLst>
                    <a:ext uri="{9D8B030D-6E8A-4147-A177-3AD203B41FA5}">
                      <a16:colId xmlns:a16="http://schemas.microsoft.com/office/drawing/2014/main" val="4184403855"/>
                    </a:ext>
                  </a:extLst>
                </a:gridCol>
                <a:gridCol w="782034">
                  <a:extLst>
                    <a:ext uri="{9D8B030D-6E8A-4147-A177-3AD203B41FA5}">
                      <a16:colId xmlns:a16="http://schemas.microsoft.com/office/drawing/2014/main" val="2380257305"/>
                    </a:ext>
                  </a:extLst>
                </a:gridCol>
                <a:gridCol w="782034">
                  <a:extLst>
                    <a:ext uri="{9D8B030D-6E8A-4147-A177-3AD203B41FA5}">
                      <a16:colId xmlns:a16="http://schemas.microsoft.com/office/drawing/2014/main" val="2640996079"/>
                    </a:ext>
                  </a:extLst>
                </a:gridCol>
                <a:gridCol w="782034">
                  <a:extLst>
                    <a:ext uri="{9D8B030D-6E8A-4147-A177-3AD203B41FA5}">
                      <a16:colId xmlns:a16="http://schemas.microsoft.com/office/drawing/2014/main" val="324955980"/>
                    </a:ext>
                  </a:extLst>
                </a:gridCol>
                <a:gridCol w="782034">
                  <a:extLst>
                    <a:ext uri="{9D8B030D-6E8A-4147-A177-3AD203B41FA5}">
                      <a16:colId xmlns:a16="http://schemas.microsoft.com/office/drawing/2014/main" val="2424762266"/>
                    </a:ext>
                  </a:extLst>
                </a:gridCol>
                <a:gridCol w="782034">
                  <a:extLst>
                    <a:ext uri="{9D8B030D-6E8A-4147-A177-3AD203B41FA5}">
                      <a16:colId xmlns:a16="http://schemas.microsoft.com/office/drawing/2014/main" val="652464296"/>
                    </a:ext>
                  </a:extLst>
                </a:gridCol>
                <a:gridCol w="782034">
                  <a:extLst>
                    <a:ext uri="{9D8B030D-6E8A-4147-A177-3AD203B41FA5}">
                      <a16:colId xmlns:a16="http://schemas.microsoft.com/office/drawing/2014/main" val="2691480285"/>
                    </a:ext>
                  </a:extLst>
                </a:gridCol>
                <a:gridCol w="782034">
                  <a:extLst>
                    <a:ext uri="{9D8B030D-6E8A-4147-A177-3AD203B41FA5}">
                      <a16:colId xmlns:a16="http://schemas.microsoft.com/office/drawing/2014/main" val="2739666586"/>
                    </a:ext>
                  </a:extLst>
                </a:gridCol>
                <a:gridCol w="782034">
                  <a:extLst>
                    <a:ext uri="{9D8B030D-6E8A-4147-A177-3AD203B41FA5}">
                      <a16:colId xmlns:a16="http://schemas.microsoft.com/office/drawing/2014/main" val="2501442133"/>
                    </a:ext>
                  </a:extLst>
                </a:gridCol>
                <a:gridCol w="782034">
                  <a:extLst>
                    <a:ext uri="{9D8B030D-6E8A-4147-A177-3AD203B41FA5}">
                      <a16:colId xmlns:a16="http://schemas.microsoft.com/office/drawing/2014/main" val="3294649857"/>
                    </a:ext>
                  </a:extLst>
                </a:gridCol>
                <a:gridCol w="782034">
                  <a:extLst>
                    <a:ext uri="{9D8B030D-6E8A-4147-A177-3AD203B41FA5}">
                      <a16:colId xmlns:a16="http://schemas.microsoft.com/office/drawing/2014/main" val="2269420534"/>
                    </a:ext>
                  </a:extLst>
                </a:gridCol>
                <a:gridCol w="782034">
                  <a:extLst>
                    <a:ext uri="{9D8B030D-6E8A-4147-A177-3AD203B41FA5}">
                      <a16:colId xmlns:a16="http://schemas.microsoft.com/office/drawing/2014/main" val="1496166568"/>
                    </a:ext>
                  </a:extLst>
                </a:gridCol>
                <a:gridCol w="782034">
                  <a:extLst>
                    <a:ext uri="{9D8B030D-6E8A-4147-A177-3AD203B41FA5}">
                      <a16:colId xmlns:a16="http://schemas.microsoft.com/office/drawing/2014/main" val="2069673365"/>
                    </a:ext>
                  </a:extLst>
                </a:gridCol>
              </a:tblGrid>
              <a:tr h="190500">
                <a:tc gridSpan="13">
                  <a:txBody>
                    <a:bodyPr/>
                    <a:lstStyle/>
                    <a:p>
                      <a:pPr algn="ctr" rtl="0" fontAlgn="ctr">
                        <a:buNone/>
                      </a:pPr>
                      <a:r>
                        <a:rPr lang="en-GB" sz="1000" b="1" i="0" u="none" strike="noStrike">
                          <a:solidFill>
                            <a:srgbClr val="FFFFFF"/>
                          </a:solidFill>
                          <a:effectLst/>
                          <a:latin typeface="Arial" panose="020B0604020202020204" pitchFamily="34" charset="0"/>
                        </a:rPr>
                        <a:t>Top 10 FMCG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6445886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648862635"/>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Procter &amp; Gamble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extLst>
                  <a:ext uri="{0D108BD9-81ED-4DB2-BD59-A6C34878D82A}">
                    <a16:rowId xmlns:a16="http://schemas.microsoft.com/office/drawing/2014/main" val="3379308039"/>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Unilever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367449810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Loreal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2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386595891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Reckitt Benckiser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extLst>
                  <a:ext uri="{0D108BD9-81ED-4DB2-BD59-A6C34878D82A}">
                    <a16:rowId xmlns:a16="http://schemas.microsoft.com/office/drawing/2014/main" val="4189743892"/>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Tesco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48764278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Aldi</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88169575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Sainsburys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9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extLst>
                  <a:ext uri="{0D108BD9-81ED-4DB2-BD59-A6C34878D82A}">
                    <a16:rowId xmlns:a16="http://schemas.microsoft.com/office/drawing/2014/main" val="342008019"/>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Asda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329840229"/>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Nestle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A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075"/>
                    </a:solidFill>
                  </a:tcPr>
                </a:tc>
                <a:extLst>
                  <a:ext uri="{0D108BD9-81ED-4DB2-BD59-A6C34878D82A}">
                    <a16:rowId xmlns:a16="http://schemas.microsoft.com/office/drawing/2014/main" val="231774365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Henkel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7"/>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904380801"/>
                  </a:ext>
                </a:extLst>
              </a:tr>
            </a:tbl>
          </a:graphicData>
        </a:graphic>
      </p:graphicFrame>
      <p:graphicFrame>
        <p:nvGraphicFramePr>
          <p:cNvPr id="3" name="Table 2">
            <a:extLst>
              <a:ext uri="{FF2B5EF4-FFF2-40B4-BE49-F238E27FC236}">
                <a16:creationId xmlns:a16="http://schemas.microsoft.com/office/drawing/2014/main" id="{72B39187-7007-4CF9-808E-816414EDF758}"/>
              </a:ext>
            </a:extLst>
          </p:cNvPr>
          <p:cNvGraphicFramePr>
            <a:graphicFrameLocks noGrp="1"/>
          </p:cNvGraphicFramePr>
          <p:nvPr>
            <p:extLst>
              <p:ext uri="{D42A27DB-BD31-4B8C-83A1-F6EECF244321}">
                <p14:modId xmlns:p14="http://schemas.microsoft.com/office/powerpoint/2010/main" val="1356988168"/>
              </p:ext>
            </p:extLst>
          </p:nvPr>
        </p:nvGraphicFramePr>
        <p:xfrm>
          <a:off x="695995" y="1684623"/>
          <a:ext cx="10799988" cy="571500"/>
        </p:xfrm>
        <a:graphic>
          <a:graphicData uri="http://schemas.openxmlformats.org/drawingml/2006/table">
            <a:tbl>
              <a:tblPr/>
              <a:tblGrid>
                <a:gridCol w="899999">
                  <a:extLst>
                    <a:ext uri="{9D8B030D-6E8A-4147-A177-3AD203B41FA5}">
                      <a16:colId xmlns:a16="http://schemas.microsoft.com/office/drawing/2014/main" val="707047578"/>
                    </a:ext>
                  </a:extLst>
                </a:gridCol>
                <a:gridCol w="899999">
                  <a:extLst>
                    <a:ext uri="{9D8B030D-6E8A-4147-A177-3AD203B41FA5}">
                      <a16:colId xmlns:a16="http://schemas.microsoft.com/office/drawing/2014/main" val="4275547506"/>
                    </a:ext>
                  </a:extLst>
                </a:gridCol>
                <a:gridCol w="899999">
                  <a:extLst>
                    <a:ext uri="{9D8B030D-6E8A-4147-A177-3AD203B41FA5}">
                      <a16:colId xmlns:a16="http://schemas.microsoft.com/office/drawing/2014/main" val="852370625"/>
                    </a:ext>
                  </a:extLst>
                </a:gridCol>
                <a:gridCol w="899999">
                  <a:extLst>
                    <a:ext uri="{9D8B030D-6E8A-4147-A177-3AD203B41FA5}">
                      <a16:colId xmlns:a16="http://schemas.microsoft.com/office/drawing/2014/main" val="1792631356"/>
                    </a:ext>
                  </a:extLst>
                </a:gridCol>
                <a:gridCol w="899999">
                  <a:extLst>
                    <a:ext uri="{9D8B030D-6E8A-4147-A177-3AD203B41FA5}">
                      <a16:colId xmlns:a16="http://schemas.microsoft.com/office/drawing/2014/main" val="3547680449"/>
                    </a:ext>
                  </a:extLst>
                </a:gridCol>
                <a:gridCol w="899999">
                  <a:extLst>
                    <a:ext uri="{9D8B030D-6E8A-4147-A177-3AD203B41FA5}">
                      <a16:colId xmlns:a16="http://schemas.microsoft.com/office/drawing/2014/main" val="4022497929"/>
                    </a:ext>
                  </a:extLst>
                </a:gridCol>
                <a:gridCol w="899999">
                  <a:extLst>
                    <a:ext uri="{9D8B030D-6E8A-4147-A177-3AD203B41FA5}">
                      <a16:colId xmlns:a16="http://schemas.microsoft.com/office/drawing/2014/main" val="3231412308"/>
                    </a:ext>
                  </a:extLst>
                </a:gridCol>
                <a:gridCol w="899999">
                  <a:extLst>
                    <a:ext uri="{9D8B030D-6E8A-4147-A177-3AD203B41FA5}">
                      <a16:colId xmlns:a16="http://schemas.microsoft.com/office/drawing/2014/main" val="1860581384"/>
                    </a:ext>
                  </a:extLst>
                </a:gridCol>
                <a:gridCol w="899999">
                  <a:extLst>
                    <a:ext uri="{9D8B030D-6E8A-4147-A177-3AD203B41FA5}">
                      <a16:colId xmlns:a16="http://schemas.microsoft.com/office/drawing/2014/main" val="4285948641"/>
                    </a:ext>
                  </a:extLst>
                </a:gridCol>
                <a:gridCol w="899999">
                  <a:extLst>
                    <a:ext uri="{9D8B030D-6E8A-4147-A177-3AD203B41FA5}">
                      <a16:colId xmlns:a16="http://schemas.microsoft.com/office/drawing/2014/main" val="43916319"/>
                    </a:ext>
                  </a:extLst>
                </a:gridCol>
                <a:gridCol w="899999">
                  <a:extLst>
                    <a:ext uri="{9D8B030D-6E8A-4147-A177-3AD203B41FA5}">
                      <a16:colId xmlns:a16="http://schemas.microsoft.com/office/drawing/2014/main" val="547360785"/>
                    </a:ext>
                  </a:extLst>
                </a:gridCol>
                <a:gridCol w="899999">
                  <a:extLst>
                    <a:ext uri="{9D8B030D-6E8A-4147-A177-3AD203B41FA5}">
                      <a16:colId xmlns:a16="http://schemas.microsoft.com/office/drawing/2014/main" val="364665281"/>
                    </a:ext>
                  </a:extLst>
                </a:gridCol>
              </a:tblGrid>
              <a:tr h="190500">
                <a:tc gridSpan="12">
                  <a:txBody>
                    <a:bodyPr/>
                    <a:lstStyle/>
                    <a:p>
                      <a:pPr algn="ctr" rtl="0" fontAlgn="ctr">
                        <a:buNone/>
                      </a:pPr>
                      <a:r>
                        <a:rPr lang="en-GB" sz="1000" b="1" i="0" u="none" strike="noStrike" dirty="0">
                          <a:solidFill>
                            <a:srgbClr val="FFFFFF"/>
                          </a:solidFill>
                          <a:effectLst/>
                          <a:latin typeface="Arial" panose="020B0604020202020204" pitchFamily="34" charset="0"/>
                        </a:rPr>
                        <a:t>FMCG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194077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692044016"/>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extLst>
                  <a:ext uri="{0D108BD9-81ED-4DB2-BD59-A6C34878D82A}">
                    <a16:rowId xmlns:a16="http://schemas.microsoft.com/office/drawing/2014/main" val="3428291856"/>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monthly index vs full-year 2025, individuals, top 10 advertisers by total linear impacts. FMCG category consists of Food, Cosmetics &amp; Personal Care, Household FMCG, and Drink. </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FMCG linear TV spend skews toward the summer months</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FMCG commercial linear TV impacts vs all categories</a:t>
            </a:r>
          </a:p>
        </p:txBody>
      </p:sp>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77F9BC4-723B-C1E5-0EDB-795E9A473FF8}"/>
              </a:ext>
            </a:extLst>
          </p:cNvPr>
          <p:cNvGraphicFramePr>
            <a:graphicFrameLocks noGrp="1"/>
          </p:cNvGraphicFramePr>
          <p:nvPr>
            <p:extLst>
              <p:ext uri="{D42A27DB-BD31-4B8C-83A1-F6EECF244321}">
                <p14:modId xmlns:p14="http://schemas.microsoft.com/office/powerpoint/2010/main" val="3379861529"/>
              </p:ext>
            </p:extLst>
          </p:nvPr>
        </p:nvGraphicFramePr>
        <p:xfrm>
          <a:off x="2984500" y="4625956"/>
          <a:ext cx="6223000" cy="381000"/>
        </p:xfrm>
        <a:graphic>
          <a:graphicData uri="http://schemas.openxmlformats.org/drawingml/2006/table">
            <a:tbl>
              <a:tblPr/>
              <a:tblGrid>
                <a:gridCol w="889000">
                  <a:extLst>
                    <a:ext uri="{9D8B030D-6E8A-4147-A177-3AD203B41FA5}">
                      <a16:colId xmlns:a16="http://schemas.microsoft.com/office/drawing/2014/main" val="3448905512"/>
                    </a:ext>
                  </a:extLst>
                </a:gridCol>
                <a:gridCol w="889000">
                  <a:extLst>
                    <a:ext uri="{9D8B030D-6E8A-4147-A177-3AD203B41FA5}">
                      <a16:colId xmlns:a16="http://schemas.microsoft.com/office/drawing/2014/main" val="3410442093"/>
                    </a:ext>
                  </a:extLst>
                </a:gridCol>
                <a:gridCol w="889000">
                  <a:extLst>
                    <a:ext uri="{9D8B030D-6E8A-4147-A177-3AD203B41FA5}">
                      <a16:colId xmlns:a16="http://schemas.microsoft.com/office/drawing/2014/main" val="145836539"/>
                    </a:ext>
                  </a:extLst>
                </a:gridCol>
                <a:gridCol w="889000">
                  <a:extLst>
                    <a:ext uri="{9D8B030D-6E8A-4147-A177-3AD203B41FA5}">
                      <a16:colId xmlns:a16="http://schemas.microsoft.com/office/drawing/2014/main" val="2698309349"/>
                    </a:ext>
                  </a:extLst>
                </a:gridCol>
                <a:gridCol w="889000">
                  <a:extLst>
                    <a:ext uri="{9D8B030D-6E8A-4147-A177-3AD203B41FA5}">
                      <a16:colId xmlns:a16="http://schemas.microsoft.com/office/drawing/2014/main" val="772043626"/>
                    </a:ext>
                  </a:extLst>
                </a:gridCol>
                <a:gridCol w="889000">
                  <a:extLst>
                    <a:ext uri="{9D8B030D-6E8A-4147-A177-3AD203B41FA5}">
                      <a16:colId xmlns:a16="http://schemas.microsoft.com/office/drawing/2014/main" val="3899770909"/>
                    </a:ext>
                  </a:extLst>
                </a:gridCol>
                <a:gridCol w="889000">
                  <a:extLst>
                    <a:ext uri="{9D8B030D-6E8A-4147-A177-3AD203B41FA5}">
                      <a16:colId xmlns:a16="http://schemas.microsoft.com/office/drawing/2014/main" val="2591450789"/>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34653372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extLst>
                  <a:ext uri="{0D108BD9-81ED-4DB2-BD59-A6C34878D82A}">
                    <a16:rowId xmlns:a16="http://schemas.microsoft.com/office/drawing/2014/main" val="725934044"/>
                  </a:ext>
                </a:extLst>
              </a:tr>
            </a:tbl>
          </a:graphicData>
        </a:graphic>
      </p:graphicFrame>
      <p:graphicFrame>
        <p:nvGraphicFramePr>
          <p:cNvPr id="5" name="Table 4">
            <a:extLst>
              <a:ext uri="{FF2B5EF4-FFF2-40B4-BE49-F238E27FC236}">
                <a16:creationId xmlns:a16="http://schemas.microsoft.com/office/drawing/2014/main" id="{9AD7B51F-F730-F529-9E23-C1AD4F0071E3}"/>
              </a:ext>
            </a:extLst>
          </p:cNvPr>
          <p:cNvGraphicFramePr>
            <a:graphicFrameLocks noGrp="1"/>
          </p:cNvGraphicFramePr>
          <p:nvPr>
            <p:extLst>
              <p:ext uri="{D42A27DB-BD31-4B8C-83A1-F6EECF244321}">
                <p14:modId xmlns:p14="http://schemas.microsoft.com/office/powerpoint/2010/main" val="931152605"/>
              </p:ext>
            </p:extLst>
          </p:nvPr>
        </p:nvGraphicFramePr>
        <p:xfrm>
          <a:off x="377829" y="1822022"/>
          <a:ext cx="11334741" cy="2375082"/>
        </p:xfrm>
        <a:graphic>
          <a:graphicData uri="http://schemas.openxmlformats.org/drawingml/2006/table">
            <a:tbl>
              <a:tblPr/>
              <a:tblGrid>
                <a:gridCol w="727413">
                  <a:extLst>
                    <a:ext uri="{9D8B030D-6E8A-4147-A177-3AD203B41FA5}">
                      <a16:colId xmlns:a16="http://schemas.microsoft.com/office/drawing/2014/main" val="2993918240"/>
                    </a:ext>
                  </a:extLst>
                </a:gridCol>
                <a:gridCol w="441972">
                  <a:extLst>
                    <a:ext uri="{9D8B030D-6E8A-4147-A177-3AD203B41FA5}">
                      <a16:colId xmlns:a16="http://schemas.microsoft.com/office/drawing/2014/main" val="2674420566"/>
                    </a:ext>
                  </a:extLst>
                </a:gridCol>
                <a:gridCol w="441972">
                  <a:extLst>
                    <a:ext uri="{9D8B030D-6E8A-4147-A177-3AD203B41FA5}">
                      <a16:colId xmlns:a16="http://schemas.microsoft.com/office/drawing/2014/main" val="3227900120"/>
                    </a:ext>
                  </a:extLst>
                </a:gridCol>
                <a:gridCol w="441972">
                  <a:extLst>
                    <a:ext uri="{9D8B030D-6E8A-4147-A177-3AD203B41FA5}">
                      <a16:colId xmlns:a16="http://schemas.microsoft.com/office/drawing/2014/main" val="2369166217"/>
                    </a:ext>
                  </a:extLst>
                </a:gridCol>
                <a:gridCol w="441972">
                  <a:extLst>
                    <a:ext uri="{9D8B030D-6E8A-4147-A177-3AD203B41FA5}">
                      <a16:colId xmlns:a16="http://schemas.microsoft.com/office/drawing/2014/main" val="1308686357"/>
                    </a:ext>
                  </a:extLst>
                </a:gridCol>
                <a:gridCol w="441972">
                  <a:extLst>
                    <a:ext uri="{9D8B030D-6E8A-4147-A177-3AD203B41FA5}">
                      <a16:colId xmlns:a16="http://schemas.microsoft.com/office/drawing/2014/main" val="2347565930"/>
                    </a:ext>
                  </a:extLst>
                </a:gridCol>
                <a:gridCol w="441972">
                  <a:extLst>
                    <a:ext uri="{9D8B030D-6E8A-4147-A177-3AD203B41FA5}">
                      <a16:colId xmlns:a16="http://schemas.microsoft.com/office/drawing/2014/main" val="4183808157"/>
                    </a:ext>
                  </a:extLst>
                </a:gridCol>
                <a:gridCol w="441972">
                  <a:extLst>
                    <a:ext uri="{9D8B030D-6E8A-4147-A177-3AD203B41FA5}">
                      <a16:colId xmlns:a16="http://schemas.microsoft.com/office/drawing/2014/main" val="848942503"/>
                    </a:ext>
                  </a:extLst>
                </a:gridCol>
                <a:gridCol w="441972">
                  <a:extLst>
                    <a:ext uri="{9D8B030D-6E8A-4147-A177-3AD203B41FA5}">
                      <a16:colId xmlns:a16="http://schemas.microsoft.com/office/drawing/2014/main" val="1107531109"/>
                    </a:ext>
                  </a:extLst>
                </a:gridCol>
                <a:gridCol w="441972">
                  <a:extLst>
                    <a:ext uri="{9D8B030D-6E8A-4147-A177-3AD203B41FA5}">
                      <a16:colId xmlns:a16="http://schemas.microsoft.com/office/drawing/2014/main" val="844250838"/>
                    </a:ext>
                  </a:extLst>
                </a:gridCol>
                <a:gridCol w="441972">
                  <a:extLst>
                    <a:ext uri="{9D8B030D-6E8A-4147-A177-3AD203B41FA5}">
                      <a16:colId xmlns:a16="http://schemas.microsoft.com/office/drawing/2014/main" val="825404488"/>
                    </a:ext>
                  </a:extLst>
                </a:gridCol>
                <a:gridCol w="441972">
                  <a:extLst>
                    <a:ext uri="{9D8B030D-6E8A-4147-A177-3AD203B41FA5}">
                      <a16:colId xmlns:a16="http://schemas.microsoft.com/office/drawing/2014/main" val="103835926"/>
                    </a:ext>
                  </a:extLst>
                </a:gridCol>
                <a:gridCol w="441972">
                  <a:extLst>
                    <a:ext uri="{9D8B030D-6E8A-4147-A177-3AD203B41FA5}">
                      <a16:colId xmlns:a16="http://schemas.microsoft.com/office/drawing/2014/main" val="259429305"/>
                    </a:ext>
                  </a:extLst>
                </a:gridCol>
                <a:gridCol w="441972">
                  <a:extLst>
                    <a:ext uri="{9D8B030D-6E8A-4147-A177-3AD203B41FA5}">
                      <a16:colId xmlns:a16="http://schemas.microsoft.com/office/drawing/2014/main" val="2105442288"/>
                    </a:ext>
                  </a:extLst>
                </a:gridCol>
                <a:gridCol w="441972">
                  <a:extLst>
                    <a:ext uri="{9D8B030D-6E8A-4147-A177-3AD203B41FA5}">
                      <a16:colId xmlns:a16="http://schemas.microsoft.com/office/drawing/2014/main" val="1296350970"/>
                    </a:ext>
                  </a:extLst>
                </a:gridCol>
                <a:gridCol w="441972">
                  <a:extLst>
                    <a:ext uri="{9D8B030D-6E8A-4147-A177-3AD203B41FA5}">
                      <a16:colId xmlns:a16="http://schemas.microsoft.com/office/drawing/2014/main" val="1953693255"/>
                    </a:ext>
                  </a:extLst>
                </a:gridCol>
                <a:gridCol w="441972">
                  <a:extLst>
                    <a:ext uri="{9D8B030D-6E8A-4147-A177-3AD203B41FA5}">
                      <a16:colId xmlns:a16="http://schemas.microsoft.com/office/drawing/2014/main" val="1690376803"/>
                    </a:ext>
                  </a:extLst>
                </a:gridCol>
                <a:gridCol w="441972">
                  <a:extLst>
                    <a:ext uri="{9D8B030D-6E8A-4147-A177-3AD203B41FA5}">
                      <a16:colId xmlns:a16="http://schemas.microsoft.com/office/drawing/2014/main" val="3605089117"/>
                    </a:ext>
                  </a:extLst>
                </a:gridCol>
                <a:gridCol w="441972">
                  <a:extLst>
                    <a:ext uri="{9D8B030D-6E8A-4147-A177-3AD203B41FA5}">
                      <a16:colId xmlns:a16="http://schemas.microsoft.com/office/drawing/2014/main" val="1448543462"/>
                    </a:ext>
                  </a:extLst>
                </a:gridCol>
                <a:gridCol w="441972">
                  <a:extLst>
                    <a:ext uri="{9D8B030D-6E8A-4147-A177-3AD203B41FA5}">
                      <a16:colId xmlns:a16="http://schemas.microsoft.com/office/drawing/2014/main" val="2142339293"/>
                    </a:ext>
                  </a:extLst>
                </a:gridCol>
                <a:gridCol w="441972">
                  <a:extLst>
                    <a:ext uri="{9D8B030D-6E8A-4147-A177-3AD203B41FA5}">
                      <a16:colId xmlns:a16="http://schemas.microsoft.com/office/drawing/2014/main" val="3252551877"/>
                    </a:ext>
                  </a:extLst>
                </a:gridCol>
                <a:gridCol w="441972">
                  <a:extLst>
                    <a:ext uri="{9D8B030D-6E8A-4147-A177-3AD203B41FA5}">
                      <a16:colId xmlns:a16="http://schemas.microsoft.com/office/drawing/2014/main" val="1635695696"/>
                    </a:ext>
                  </a:extLst>
                </a:gridCol>
                <a:gridCol w="441972">
                  <a:extLst>
                    <a:ext uri="{9D8B030D-6E8A-4147-A177-3AD203B41FA5}">
                      <a16:colId xmlns:a16="http://schemas.microsoft.com/office/drawing/2014/main" val="761294285"/>
                    </a:ext>
                  </a:extLst>
                </a:gridCol>
                <a:gridCol w="441972">
                  <a:extLst>
                    <a:ext uri="{9D8B030D-6E8A-4147-A177-3AD203B41FA5}">
                      <a16:colId xmlns:a16="http://schemas.microsoft.com/office/drawing/2014/main" val="1874598476"/>
                    </a:ext>
                  </a:extLst>
                </a:gridCol>
                <a:gridCol w="441972">
                  <a:extLst>
                    <a:ext uri="{9D8B030D-6E8A-4147-A177-3AD203B41FA5}">
                      <a16:colId xmlns:a16="http://schemas.microsoft.com/office/drawing/2014/main" val="3661174106"/>
                    </a:ext>
                  </a:extLst>
                </a:gridCol>
              </a:tblGrid>
              <a:tr h="263898">
                <a:tc gridSpan="25">
                  <a:txBody>
                    <a:bodyPr/>
                    <a:lstStyle/>
                    <a:p>
                      <a:pPr algn="ctr" rtl="0" fontAlgn="ctr">
                        <a:buNone/>
                      </a:pPr>
                      <a:r>
                        <a:rPr lang="en-GB" sz="1000" b="1" i="0" u="none" strike="noStrike">
                          <a:solidFill>
                            <a:srgbClr val="FFFFFF"/>
                          </a:solidFill>
                          <a:effectLst/>
                          <a:latin typeface="Arial" panose="020B0604020202020204" pitchFamily="34" charset="0"/>
                        </a:rPr>
                        <a:t>FMCG commercial linear TV index by daypart</a:t>
                      </a:r>
                    </a:p>
                  </a:txBody>
                  <a:tcPr marL="4604" marR="4604" marT="4604"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08118999"/>
                  </a:ext>
                </a:extLst>
              </a:tr>
              <a:tr h="26389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04193608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D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5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A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5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extLst>
                  <a:ext uri="{0D108BD9-81ED-4DB2-BD59-A6C34878D82A}">
                    <a16:rowId xmlns:a16="http://schemas.microsoft.com/office/drawing/2014/main" val="3994156026"/>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7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583"/>
                    </a:solidFill>
                  </a:tcPr>
                </a:tc>
                <a:extLst>
                  <a:ext uri="{0D108BD9-81ED-4DB2-BD59-A6C34878D82A}">
                    <a16:rowId xmlns:a16="http://schemas.microsoft.com/office/drawing/2014/main" val="2919379265"/>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5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extLst>
                  <a:ext uri="{0D108BD9-81ED-4DB2-BD59-A6C34878D82A}">
                    <a16:rowId xmlns:a16="http://schemas.microsoft.com/office/drawing/2014/main" val="1119832516"/>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extLst>
                  <a:ext uri="{0D108BD9-81ED-4DB2-BD59-A6C34878D82A}">
                    <a16:rowId xmlns:a16="http://schemas.microsoft.com/office/drawing/2014/main" val="2290900467"/>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0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683"/>
                    </a:solidFill>
                  </a:tcPr>
                </a:tc>
                <a:extLst>
                  <a:ext uri="{0D108BD9-81ED-4DB2-BD59-A6C34878D82A}">
                    <a16:rowId xmlns:a16="http://schemas.microsoft.com/office/drawing/2014/main" val="4189001067"/>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9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A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283"/>
                    </a:solidFill>
                  </a:tcPr>
                </a:tc>
                <a:extLst>
                  <a:ext uri="{0D108BD9-81ED-4DB2-BD59-A6C34878D82A}">
                    <a16:rowId xmlns:a16="http://schemas.microsoft.com/office/drawing/2014/main" val="4247128350"/>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2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CC67D"/>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extLst>
                  <a:ext uri="{0D108BD9-81ED-4DB2-BD59-A6C34878D82A}">
                    <a16:rowId xmlns:a16="http://schemas.microsoft.com/office/drawing/2014/main" val="2109057710"/>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commercial linear, FMCG index vs all categories. FMCG category consists of Food, Cosmetics &amp; Personal Care, Household FMCG, and Drink. </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FMCG linear TV spend skews toward peak time viewing</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FMCG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474026163"/>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20” spot high amongst FMCG advertisers</a:t>
            </a:r>
          </a:p>
        </p:txBody>
      </p:sp>
      <p:sp>
        <p:nvSpPr>
          <p:cNvPr id="4" name="Text Placeholder 2">
            <a:extLst>
              <a:ext uri="{FF2B5EF4-FFF2-40B4-BE49-F238E27FC236}">
                <a16:creationId xmlns:a16="http://schemas.microsoft.com/office/drawing/2014/main" id="{25E729EB-E7B6-4FC0-837C-18142C642822}"/>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defRPr/>
            </a:pPr>
            <a:r>
              <a:rPr lang="en-GB" dirty="0"/>
              <a:t>Source: Barb, 2025, individuals.</a:t>
            </a:r>
          </a:p>
        </p:txBody>
      </p:sp>
    </p:spTree>
    <p:extLst>
      <p:ext uri="{BB962C8B-B14F-4D97-AF65-F5344CB8AC3E}">
        <p14:creationId xmlns:p14="http://schemas.microsoft.com/office/powerpoint/2010/main" val="206104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2003-2025, individuals. FMCG category consists of Food, Cosmetics &amp; Personal Care, Household FMCG, and Drink. </a:t>
            </a:r>
          </a:p>
          <a:p>
            <a:endParaRPr lang="en-GB" dirty="0"/>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4005450154"/>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FMCG ad lengths have shortened over the last twenty years</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1802715573"/>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FMCG advertisers opting for shorter ads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2025, individuals, linear only, top 15 advertisers by total linear impacts. Source: Barb, 2025, Individuals. FMCG = Food, Cosmetics &amp; Personal Care, Household FMCG, and Drink. </a:t>
            </a:r>
          </a:p>
          <a:p>
            <a:endParaRPr lang="en-GB" dirty="0"/>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6" name="Picture Placeholder 5" descr="The image depicts a nurturing moment between a mother and her baby, possibly sleeping, under soft lighting, symbolizing a peaceful, intimate family moment.&#10;&#10;AI-generated content may be incorrect.">
            <a:extLst>
              <a:ext uri="{FF2B5EF4-FFF2-40B4-BE49-F238E27FC236}">
                <a16:creationId xmlns:a16="http://schemas.microsoft.com/office/drawing/2014/main" id="{4216C3E1-EF9E-9B4F-A863-60A7E3024A7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221" t="5656" r="10931" b="14496"/>
          <a:stretch>
            <a:fillRect/>
          </a:stretch>
        </p:blipFill>
        <p:spPr>
          <a:xfrm>
            <a:off x="0" y="0"/>
            <a:ext cx="12192000" cy="6858000"/>
          </a:xfrm>
          <a:prstGeom prst="rect">
            <a:avLst/>
          </a:prstGeom>
          <a:solidFill>
            <a:prstClr val="white">
              <a:lumMod val="85000"/>
            </a:prstClr>
          </a:solidFill>
          <a:ln>
            <a:noFill/>
          </a:ln>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Tommee Tippee – You've Got This. We've Got You.</a:t>
            </a:r>
            <a:endParaRPr lang="en-GB" dirty="0">
              <a:solidFill>
                <a:schemeClr val="bg1"/>
              </a:solidFill>
            </a:endParaRP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is eating with a spoon, holding a spoonful of something, dressed in a red top.&#10;&#10;AI-generated content may be incorrect.">
            <a:extLst>
              <a:ext uri="{FF2B5EF4-FFF2-40B4-BE49-F238E27FC236}">
                <a16:creationId xmlns:a16="http://schemas.microsoft.com/office/drawing/2014/main" id="{C7951FC9-D68E-3CF7-1155-B1B788DDBD2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669" t="-164" r="16859" b="164"/>
          <a:stretch>
            <a:fillRect/>
          </a:stretch>
        </p:blipFill>
        <p:spPr>
          <a:xfrm>
            <a:off x="6007894" y="-9729"/>
            <a:ext cx="6184106" cy="5948364"/>
          </a:xfrm>
          <a:prstGeom prst="rect">
            <a:avLst/>
          </a:prstGeom>
          <a:solidFill>
            <a:prstClr val="white">
              <a:lumMod val="85000"/>
            </a:prstClr>
          </a:solidFill>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FMCG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McVitie’s, Hellmann’s, The Coconut Collab</a:t>
            </a: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La Famiglia Rana – Grazie, Sofia</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5" y="359944"/>
            <a:ext cx="6001189" cy="1021181"/>
          </a:xfrm>
        </p:spPr>
        <p:txBody>
          <a:bodyPr>
            <a:normAutofit fontScale="90000"/>
          </a:bodyPr>
          <a:lstStyle/>
          <a:p>
            <a:r>
              <a:rPr lang="en-GB" dirty="0"/>
              <a:t>Biscuit’s Got Talent: How Britian’s Got Talent Sweetened </a:t>
            </a:r>
            <a:r>
              <a:rPr lang="en-GB" dirty="0" err="1"/>
              <a:t>Mcvitie’s</a:t>
            </a:r>
            <a:r>
              <a:rPr lang="en-GB" dirty="0"/>
              <a:t>	</a:t>
            </a:r>
          </a:p>
        </p:txBody>
      </p:sp>
      <p:sp>
        <p:nvSpPr>
          <p:cNvPr id="2" name="Text Placeholder 1">
            <a:extLst>
              <a:ext uri="{FF2B5EF4-FFF2-40B4-BE49-F238E27FC236}">
                <a16:creationId xmlns:a16="http://schemas.microsoft.com/office/drawing/2014/main" id="{BA590F02-D290-6612-B583-C8327D33BDCD}"/>
              </a:ext>
            </a:extLst>
          </p:cNvPr>
          <p:cNvSpPr>
            <a:spLocks noGrp="1"/>
          </p:cNvSpPr>
          <p:nvPr>
            <p:ph type="body" sz="quarter" idx="13"/>
          </p:nvPr>
        </p:nvSpPr>
        <p:spPr/>
        <p:txBody>
          <a:bodyPr>
            <a:noAutofit/>
          </a:bodyPr>
          <a:lstStyle/>
          <a:p>
            <a:pPr>
              <a:spcBef>
                <a:spcPts val="800"/>
              </a:spcBef>
            </a:pPr>
            <a:r>
              <a:rPr lang="en-GB" sz="1300" dirty="0"/>
              <a:t>Challenge</a:t>
            </a:r>
          </a:p>
          <a:p>
            <a:pPr marL="285750" indent="-285750">
              <a:spcBef>
                <a:spcPts val="800"/>
              </a:spcBef>
              <a:buFont typeface="Symbol" panose="05050102010706020507" pitchFamily="18" charset="2"/>
              <a:buChar char="¾"/>
            </a:pPr>
            <a:r>
              <a:rPr lang="en-GB" sz="1300" dirty="0">
                <a:ea typeface="Calibri" panose="020F0502020204030204" pitchFamily="34" charset="0"/>
              </a:rPr>
              <a:t>McVitie’s while still well-loved wasn’t being talked about in the same way. They needed a campaign that would set them apart from other brands and showcase their unique place in British society.</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ea typeface="Calibri" panose="020F0502020204030204" pitchFamily="34" charset="0"/>
              </a:rPr>
              <a:t>Sponsorship of Britain’s Got Talent to reach 7.5 million individuals on linear alone and a programme licence to bring the IP to life instore.</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ea typeface="Calibri" panose="020F0502020204030204" pitchFamily="34" charset="0"/>
              </a:rPr>
              <a:t>Social activity reached 43.7 million individuals, 73% of viewers recalled the sponsorship, 82% of viewers remembered seeing at least one or more campaign execution. </a:t>
            </a:r>
          </a:p>
          <a:p>
            <a:pPr marL="285750" indent="-285750">
              <a:spcBef>
                <a:spcPts val="800"/>
              </a:spcBef>
              <a:buFont typeface="Symbol" panose="05050102010706020507" pitchFamily="18" charset="2"/>
              <a:buChar char="¾"/>
            </a:pPr>
            <a:r>
              <a:rPr lang="en-GB" sz="1300" dirty="0">
                <a:ea typeface="Calibri" panose="020F0502020204030204" pitchFamily="34" charset="0"/>
              </a:rPr>
              <a:t>Purchase intent rose by 5% over the sponsorship period. It established McVitie’s as the UKs number 1 Biscuit brand.</a:t>
            </a:r>
          </a:p>
        </p:txBody>
      </p:sp>
      <p:pic>
        <p:nvPicPr>
          <p:cNvPr id="5" name="Picture 4" descr="A blue and yellow logo&#10;&#10;Description automatically generated">
            <a:extLst>
              <a:ext uri="{FF2B5EF4-FFF2-40B4-BE49-F238E27FC236}">
                <a16:creationId xmlns:a16="http://schemas.microsoft.com/office/drawing/2014/main" id="{99254139-3FFE-CB34-258B-B7974DBCB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898" y="215407"/>
            <a:ext cx="1277476" cy="1277476"/>
          </a:xfrm>
          <a:prstGeom prst="rect">
            <a:avLst/>
          </a:prstGeom>
        </p:spPr>
      </p:pic>
      <p:pic>
        <p:nvPicPr>
          <p:cNvPr id="1026" name="Picture 2" descr="MG OMD">
            <a:extLst>
              <a:ext uri="{FF2B5EF4-FFF2-40B4-BE49-F238E27FC236}">
                <a16:creationId xmlns:a16="http://schemas.microsoft.com/office/drawing/2014/main" id="{0151F306-427D-FB73-4AAD-F848E57D0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221" y="355468"/>
            <a:ext cx="997354" cy="997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person and person sitting on a couch with confetti falling&#10;&#10;Description automatically generated">
            <a:extLst>
              <a:ext uri="{FF2B5EF4-FFF2-40B4-BE49-F238E27FC236}">
                <a16:creationId xmlns:a16="http://schemas.microsoft.com/office/drawing/2014/main" id="{E449D9CE-2B03-A5C1-6553-1E6D585E30AC}"/>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624" r="4624"/>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p:txBody>
          <a:bodyPr>
            <a:normAutofit/>
          </a:bodyPr>
          <a:lstStyle/>
          <a:p>
            <a:r>
              <a:rPr lang="en-GB" sz="2700" dirty="0"/>
              <a:t>Hellmann’s shows us how to cook clever and waste less</a:t>
            </a:r>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p:txBody>
          <a:bodyPr>
            <a:normAutofit/>
          </a:bodyPr>
          <a:lstStyle/>
          <a:p>
            <a:pPr>
              <a:spcBef>
                <a:spcPts val="800"/>
              </a:spcBef>
            </a:pPr>
            <a:r>
              <a:rPr lang="en-GB" sz="1300" dirty="0"/>
              <a:t>Challenge</a:t>
            </a:r>
          </a:p>
          <a:p>
            <a:pPr marL="285750" lvl="0" indent="-285750">
              <a:spcBef>
                <a:spcPts val="800"/>
              </a:spcBef>
              <a:buFont typeface="Symbol" panose="05050102010706020507" pitchFamily="18" charset="2"/>
              <a:buChar char="¾"/>
            </a:pPr>
            <a:r>
              <a:rPr lang="en-GB" sz="1300" dirty="0"/>
              <a:t>Hellmann’s wanted to encourage a reduction in food waste and promote their product as the perfect ingredient to improve a leftovers meal</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t>They created a 4-part prime time TV series, ‘Cook Clever, Waste Less’ that ran on Channel 4</a:t>
            </a:r>
          </a:p>
          <a:p>
            <a:pPr marL="285750" indent="-285750">
              <a:spcBef>
                <a:spcPts val="800"/>
              </a:spcBef>
              <a:buFont typeface="Symbol" panose="05050102010706020507" pitchFamily="18" charset="2"/>
              <a:buChar char="¾"/>
            </a:pPr>
            <a:r>
              <a:rPr lang="en-GB" sz="1300" dirty="0"/>
              <a:t>The programme, starring Prue Leith, gave practical tips and money-saving advice  </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t>Traffic to Hellmann’s website increased by 500%</a:t>
            </a:r>
          </a:p>
          <a:p>
            <a:pPr marL="285750" indent="-285750">
              <a:spcBef>
                <a:spcPts val="800"/>
              </a:spcBef>
              <a:buFont typeface="Symbol" panose="05050102010706020507" pitchFamily="18" charset="2"/>
              <a:buChar char="¾"/>
            </a:pPr>
            <a:r>
              <a:rPr lang="en-GB" sz="1300" dirty="0"/>
              <a:t>Viewers saved 3.1m kg of food waste, saving 5.9m kg of CO2 emissions </a:t>
            </a:r>
          </a:p>
          <a:p>
            <a:endParaRPr lang="en-GB" sz="1300" dirty="0"/>
          </a:p>
        </p:txBody>
      </p:sp>
      <p:pic>
        <p:nvPicPr>
          <p:cNvPr id="13" name="Picture Placeholder 12" descr="A person smiling at camera&#10;&#10;Description automatically generated">
            <a:extLst>
              <a:ext uri="{FF2B5EF4-FFF2-40B4-BE49-F238E27FC236}">
                <a16:creationId xmlns:a16="http://schemas.microsoft.com/office/drawing/2014/main" id="{79106237-3147-5A27-B229-986FBD6DAB7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501" r="3501"/>
          <a:stretch/>
        </p:blipFill>
        <p:spPr/>
      </p:pic>
      <p:pic>
        <p:nvPicPr>
          <p:cNvPr id="1026" name="Picture 2" descr="Hellmann's logo and symbol, meaning, history, PNG">
            <a:extLst>
              <a:ext uri="{FF2B5EF4-FFF2-40B4-BE49-F238E27FC236}">
                <a16:creationId xmlns:a16="http://schemas.microsoft.com/office/drawing/2014/main" id="{9239AE29-0B36-3B20-09E3-E982BE394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070" y="475990"/>
            <a:ext cx="876834" cy="546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DSHARE NAMED CANNES LIONS MEDIA NETWORK OF THE YEAR 2023">
            <a:extLst>
              <a:ext uri="{FF2B5EF4-FFF2-40B4-BE49-F238E27FC236}">
                <a16:creationId xmlns:a16="http://schemas.microsoft.com/office/drawing/2014/main" id="{BD0B9577-F02B-FC15-23DE-F9A677A9B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9590" y="633176"/>
            <a:ext cx="1907735" cy="2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a:xfrm>
            <a:off x="371475" y="359944"/>
            <a:ext cx="5283737" cy="1021181"/>
          </a:xfrm>
        </p:spPr>
        <p:txBody>
          <a:bodyPr>
            <a:normAutofit fontScale="90000"/>
          </a:bodyPr>
          <a:lstStyle/>
          <a:p>
            <a:r>
              <a:rPr lang="en-GB" dirty="0"/>
              <a:t>The Coconut Collab: free from dairy, not from temptation</a:t>
            </a:r>
            <a:br>
              <a:rPr lang="en-GB" dirty="0"/>
            </a:br>
            <a:endParaRPr lang="en-GB" dirty="0"/>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p:txBody>
          <a:bodyPr>
            <a:noAutofit/>
          </a:bodyPr>
          <a:lstStyle/>
          <a:p>
            <a:pPr>
              <a:spcBef>
                <a:spcPts val="800"/>
              </a:spcBef>
            </a:pPr>
            <a:r>
              <a:rPr lang="en-GB" sz="1300" dirty="0"/>
              <a:t>Challenge</a:t>
            </a:r>
          </a:p>
          <a:p>
            <a:pPr marL="285750" lvl="0" indent="-285750">
              <a:spcBef>
                <a:spcPts val="800"/>
              </a:spcBef>
              <a:buFont typeface="Symbol" panose="05050102010706020507" pitchFamily="18" charset="2"/>
              <a:buChar char="¾"/>
            </a:pPr>
            <a:r>
              <a:rPr lang="en-GB" sz="1300" dirty="0"/>
              <a:t>The Coconut Collab needed to grow share in an increasingly competitive market</a:t>
            </a:r>
          </a:p>
          <a:p>
            <a:pPr marL="285750" indent="-285750">
              <a:spcBef>
                <a:spcPts val="800"/>
              </a:spcBef>
              <a:buFont typeface="Symbol" panose="05050102010706020507" pitchFamily="18" charset="2"/>
              <a:buChar char="¾"/>
            </a:pPr>
            <a:r>
              <a:rPr lang="en-GB" sz="1300" dirty="0"/>
              <a:t>By increasing brand awareness and purchase intent, they aimed to grow sales and recruit new shoppers</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t>Partnering with Sky, mass reach was delivered using linear TV in key programming environments</a:t>
            </a:r>
          </a:p>
          <a:p>
            <a:pPr marL="285750" indent="-285750">
              <a:spcBef>
                <a:spcPts val="800"/>
              </a:spcBef>
              <a:buFont typeface="Symbol" panose="05050102010706020507" pitchFamily="18" charset="2"/>
              <a:buChar char="¾"/>
            </a:pPr>
            <a:r>
              <a:rPr lang="en-GB" sz="1300" dirty="0"/>
              <a:t>Precise targeting was achieved via Mosaic data on VOD and Nectar data for a custom audience on AdSmart</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t>Sales growth more than x2 that of the overall category</a:t>
            </a:r>
          </a:p>
          <a:p>
            <a:pPr marL="285750" indent="-285750">
              <a:spcBef>
                <a:spcPts val="800"/>
              </a:spcBef>
              <a:buFont typeface="Symbol" panose="05050102010706020507" pitchFamily="18" charset="2"/>
              <a:buChar char="¾"/>
            </a:pPr>
            <a:r>
              <a:rPr lang="en-GB" sz="1300" dirty="0"/>
              <a:t>Shopper number growth 65% higher than category average.</a:t>
            </a:r>
          </a:p>
          <a:p>
            <a:pPr>
              <a:spcBef>
                <a:spcPts val="800"/>
              </a:spcBef>
            </a:pPr>
            <a:endParaRPr lang="en-GB" sz="1300" dirty="0"/>
          </a:p>
        </p:txBody>
      </p:sp>
      <p:pic>
        <p:nvPicPr>
          <p:cNvPr id="8" name="Picture Placeholder 7" descr="A picture containing text&#10;&#10;Description automatically generated">
            <a:extLst>
              <a:ext uri="{FF2B5EF4-FFF2-40B4-BE49-F238E27FC236}">
                <a16:creationId xmlns:a16="http://schemas.microsoft.com/office/drawing/2014/main" id="{806B5D76-9F58-4911-C212-A38577122A6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885" r="3885"/>
          <a:stretch/>
        </p:blipFill>
        <p:spPr/>
      </p:pic>
      <p:pic>
        <p:nvPicPr>
          <p:cNvPr id="10" name="Picture 9" descr="Shape&#10;&#10;Description automatically generated with low confidence">
            <a:extLst>
              <a:ext uri="{FF2B5EF4-FFF2-40B4-BE49-F238E27FC236}">
                <a16:creationId xmlns:a16="http://schemas.microsoft.com/office/drawing/2014/main" id="{A430DA2B-73F3-3E06-9872-1432FCB60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651" y="359944"/>
            <a:ext cx="1436924" cy="1015830"/>
          </a:xfrm>
          <a:prstGeom prst="rect">
            <a:avLst/>
          </a:prstGeom>
        </p:spPr>
      </p:pic>
      <p:pic>
        <p:nvPicPr>
          <p:cNvPr id="13" name="Picture 12" descr="Logo&#10;&#10;Description automatically generated">
            <a:extLst>
              <a:ext uri="{FF2B5EF4-FFF2-40B4-BE49-F238E27FC236}">
                <a16:creationId xmlns:a16="http://schemas.microsoft.com/office/drawing/2014/main" id="{15337457-9455-DD16-4525-E1C240AF2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154" y="478973"/>
            <a:ext cx="805180" cy="670983"/>
          </a:xfrm>
          <a:prstGeom prst="rect">
            <a:avLst/>
          </a:prstGeom>
        </p:spPr>
      </p:pic>
    </p:spTree>
    <p:extLst>
      <p:ext uri="{BB962C8B-B14F-4D97-AF65-F5344CB8AC3E}">
        <p14:creationId xmlns:p14="http://schemas.microsoft.com/office/powerpoint/2010/main" val="197041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are holding glasses of beer, with one glass partially filled and a beetroot floating in the other.&#10;&#10;AI-generated content may be incorrect.">
            <a:extLst>
              <a:ext uri="{FF2B5EF4-FFF2-40B4-BE49-F238E27FC236}">
                <a16:creationId xmlns:a16="http://schemas.microsoft.com/office/drawing/2014/main" id="{329999B5-32E4-7CDB-3C74-FB4F299C9E5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Inch’s – Story On A Pint Glass</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1818945474"/>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In 2025, FMCG linear TV investment was £1.2bn</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FMCG category consists of Food, Cosmetics &amp; Personal Care, Household FMCG, and Drink. Linear TV Spend, %’s show YoY change.</a:t>
            </a:r>
          </a:p>
        </p:txBody>
      </p:sp>
      <p:grpSp>
        <p:nvGrpSpPr>
          <p:cNvPr id="9" name="Group 8">
            <a:extLst>
              <a:ext uri="{FF2B5EF4-FFF2-40B4-BE49-F238E27FC236}">
                <a16:creationId xmlns:a16="http://schemas.microsoft.com/office/drawing/2014/main" id="{4DC8BF0E-4191-3193-1FCC-0FEC41C028E3}"/>
              </a:ext>
            </a:extLst>
          </p:cNvPr>
          <p:cNvGrpSpPr/>
          <p:nvPr/>
        </p:nvGrpSpPr>
        <p:grpSpPr>
          <a:xfrm>
            <a:off x="4313210" y="1556077"/>
            <a:ext cx="883161" cy="417287"/>
            <a:chOff x="4647617" y="2103978"/>
            <a:chExt cx="883161" cy="417287"/>
          </a:xfrm>
        </p:grpSpPr>
        <p:grpSp>
          <p:nvGrpSpPr>
            <p:cNvPr id="21" name="Group 20">
              <a:extLst>
                <a:ext uri="{FF2B5EF4-FFF2-40B4-BE49-F238E27FC236}">
                  <a16:creationId xmlns:a16="http://schemas.microsoft.com/office/drawing/2014/main" id="{AD258198-883E-05D0-6479-4B5AB8BB362C}"/>
                </a:ext>
              </a:extLst>
            </p:cNvPr>
            <p:cNvGrpSpPr/>
            <p:nvPr/>
          </p:nvGrpSpPr>
          <p:grpSpPr>
            <a:xfrm>
              <a:off x="4647617" y="2103978"/>
              <a:ext cx="854586" cy="417287"/>
              <a:chOff x="4641817" y="2562303"/>
              <a:chExt cx="854586" cy="417287"/>
            </a:xfrm>
          </p:grpSpPr>
          <p:sp>
            <p:nvSpPr>
              <p:cNvPr id="23" name="TextBox 22">
                <a:extLst>
                  <a:ext uri="{FF2B5EF4-FFF2-40B4-BE49-F238E27FC236}">
                    <a16:creationId xmlns:a16="http://schemas.microsoft.com/office/drawing/2014/main" id="{30D1A8BB-2838-AD20-52F5-F26519DEFC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-£65m</a:t>
                </a:r>
              </a:p>
            </p:txBody>
          </p:sp>
          <p:sp>
            <p:nvSpPr>
              <p:cNvPr id="24" name="Arrow: Up 23">
                <a:extLst>
                  <a:ext uri="{FF2B5EF4-FFF2-40B4-BE49-F238E27FC236}">
                    <a16:creationId xmlns:a16="http://schemas.microsoft.com/office/drawing/2014/main" id="{EEBD0A1D-E235-AF6D-E48C-398DE2BA66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891B666-EE07-E7D7-6EFF-99E42367D47F}"/>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-5%</a:t>
              </a:r>
            </a:p>
          </p:txBody>
        </p:sp>
      </p:grpSp>
      <p:grpSp>
        <p:nvGrpSpPr>
          <p:cNvPr id="40" name="Group 39">
            <a:extLst>
              <a:ext uri="{FF2B5EF4-FFF2-40B4-BE49-F238E27FC236}">
                <a16:creationId xmlns:a16="http://schemas.microsoft.com/office/drawing/2014/main" id="{9BAB11BF-4920-7BEF-2F54-36480E91EE11}"/>
              </a:ext>
            </a:extLst>
          </p:cNvPr>
          <p:cNvGrpSpPr/>
          <p:nvPr/>
        </p:nvGrpSpPr>
        <p:grpSpPr>
          <a:xfrm>
            <a:off x="8717526" y="1810991"/>
            <a:ext cx="892705" cy="423384"/>
            <a:chOff x="4613558" y="2103978"/>
            <a:chExt cx="892705" cy="423384"/>
          </a:xfrm>
        </p:grpSpPr>
        <p:grpSp>
          <p:nvGrpSpPr>
            <p:cNvPr id="41" name="Group 40">
              <a:extLst>
                <a:ext uri="{FF2B5EF4-FFF2-40B4-BE49-F238E27FC236}">
                  <a16:creationId xmlns:a16="http://schemas.microsoft.com/office/drawing/2014/main" id="{7D3994B6-72FB-2949-3D98-51C215186E5E}"/>
                </a:ext>
              </a:extLst>
            </p:cNvPr>
            <p:cNvGrpSpPr/>
            <p:nvPr/>
          </p:nvGrpSpPr>
          <p:grpSpPr>
            <a:xfrm>
              <a:off x="4613558" y="2103978"/>
              <a:ext cx="879120" cy="423384"/>
              <a:chOff x="4607758" y="2562303"/>
              <a:chExt cx="879120" cy="423384"/>
            </a:xfrm>
          </p:grpSpPr>
          <p:sp>
            <p:nvSpPr>
              <p:cNvPr id="43" name="TextBox 42">
                <a:extLst>
                  <a:ext uri="{FF2B5EF4-FFF2-40B4-BE49-F238E27FC236}">
                    <a16:creationId xmlns:a16="http://schemas.microsoft.com/office/drawing/2014/main" id="{718EDD66-841D-6D3B-7FF6-86C1FC74FFAB}"/>
                  </a:ext>
                </a:extLst>
              </p:cNvPr>
              <p:cNvSpPr txBox="1"/>
              <p:nvPr/>
            </p:nvSpPr>
            <p:spPr>
              <a:xfrm>
                <a:off x="4607758" y="2739466"/>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-£183m</a:t>
                </a:r>
              </a:p>
            </p:txBody>
          </p:sp>
          <p:sp>
            <p:nvSpPr>
              <p:cNvPr id="44" name="Arrow: Up 43">
                <a:extLst>
                  <a:ext uri="{FF2B5EF4-FFF2-40B4-BE49-F238E27FC236}">
                    <a16:creationId xmlns:a16="http://schemas.microsoft.com/office/drawing/2014/main" id="{CE196F88-E953-8294-EDDE-F88DC430D29A}"/>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7DEFAFC4-4D47-D9FA-1D64-6520696869F7}"/>
                </a:ext>
              </a:extLst>
            </p:cNvPr>
            <p:cNvSpPr txBox="1"/>
            <p:nvPr/>
          </p:nvSpPr>
          <p:spPr>
            <a:xfrm>
              <a:off x="5055603" y="2152962"/>
              <a:ext cx="4506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5" name="Group 44">
            <a:extLst>
              <a:ext uri="{FF2B5EF4-FFF2-40B4-BE49-F238E27FC236}">
                <a16:creationId xmlns:a16="http://schemas.microsoft.com/office/drawing/2014/main" id="{6DFEDBB2-C2F1-1E99-1408-9CB0EA8B1A26}"/>
              </a:ext>
            </a:extLst>
          </p:cNvPr>
          <p:cNvGrpSpPr/>
          <p:nvPr/>
        </p:nvGrpSpPr>
        <p:grpSpPr>
          <a:xfrm>
            <a:off x="2819061" y="1420879"/>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+194m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16</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 name="Group 3">
            <a:extLst>
              <a:ext uri="{FF2B5EF4-FFF2-40B4-BE49-F238E27FC236}">
                <a16:creationId xmlns:a16="http://schemas.microsoft.com/office/drawing/2014/main" id="{25BFEEB5-54C9-F960-6EE4-EEEC05AF9E65}"/>
              </a:ext>
            </a:extLst>
          </p:cNvPr>
          <p:cNvGrpSpPr/>
          <p:nvPr/>
        </p:nvGrpSpPr>
        <p:grpSpPr>
          <a:xfrm>
            <a:off x="5752862" y="1513499"/>
            <a:ext cx="951802" cy="419993"/>
            <a:chOff x="7180220" y="1500986"/>
            <a:chExt cx="951802" cy="419993"/>
          </a:xfrm>
        </p:grpSpPr>
        <p:grpSp>
          <p:nvGrpSpPr>
            <p:cNvPr id="5" name="Group 4">
              <a:extLst>
                <a:ext uri="{FF2B5EF4-FFF2-40B4-BE49-F238E27FC236}">
                  <a16:creationId xmlns:a16="http://schemas.microsoft.com/office/drawing/2014/main" id="{BC8B9734-63C7-0599-35F0-914B62A18FBF}"/>
                </a:ext>
              </a:extLst>
            </p:cNvPr>
            <p:cNvGrpSpPr/>
            <p:nvPr/>
          </p:nvGrpSpPr>
          <p:grpSpPr>
            <a:xfrm>
              <a:off x="7180220" y="1500986"/>
              <a:ext cx="896034" cy="419993"/>
              <a:chOff x="4537969" y="2530449"/>
              <a:chExt cx="896034" cy="419993"/>
            </a:xfrm>
          </p:grpSpPr>
          <p:sp>
            <p:nvSpPr>
              <p:cNvPr id="7" name="TextBox 6">
                <a:extLst>
                  <a:ext uri="{FF2B5EF4-FFF2-40B4-BE49-F238E27FC236}">
                    <a16:creationId xmlns:a16="http://schemas.microsoft.com/office/drawing/2014/main" id="{265BF04C-9A72-FC85-E529-25962C900D5E}"/>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30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8" name="Arrow: Up 7">
                <a:extLst>
                  <a:ext uri="{FF2B5EF4-FFF2-40B4-BE49-F238E27FC236}">
                    <a16:creationId xmlns:a16="http://schemas.microsoft.com/office/drawing/2014/main" id="{58D87407-9ABE-E066-7843-FEC63254BB86}"/>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EC7973B4-0998-BC01-79F2-C8C052BBAB93}"/>
                </a:ext>
              </a:extLst>
            </p:cNvPr>
            <p:cNvSpPr txBox="1"/>
            <p:nvPr/>
          </p:nvSpPr>
          <p:spPr>
            <a:xfrm>
              <a:off x="7661899"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0" name="Group 9">
            <a:extLst>
              <a:ext uri="{FF2B5EF4-FFF2-40B4-BE49-F238E27FC236}">
                <a16:creationId xmlns:a16="http://schemas.microsoft.com/office/drawing/2014/main" id="{21E922C6-05A9-D4C8-4072-2EC55E5A8E8C}"/>
              </a:ext>
            </a:extLst>
          </p:cNvPr>
          <p:cNvGrpSpPr/>
          <p:nvPr/>
        </p:nvGrpSpPr>
        <p:grpSpPr>
          <a:xfrm>
            <a:off x="7216478" y="1424817"/>
            <a:ext cx="945453" cy="419993"/>
            <a:chOff x="7180220" y="1500986"/>
            <a:chExt cx="945453" cy="419993"/>
          </a:xfrm>
        </p:grpSpPr>
        <p:grpSp>
          <p:nvGrpSpPr>
            <p:cNvPr id="11" name="Group 10">
              <a:extLst>
                <a:ext uri="{FF2B5EF4-FFF2-40B4-BE49-F238E27FC236}">
                  <a16:creationId xmlns:a16="http://schemas.microsoft.com/office/drawing/2014/main" id="{FB344E17-C335-B925-F5B8-9AD695A79350}"/>
                </a:ext>
              </a:extLst>
            </p:cNvPr>
            <p:cNvGrpSpPr/>
            <p:nvPr/>
          </p:nvGrpSpPr>
          <p:grpSpPr>
            <a:xfrm>
              <a:off x="7180220" y="1500986"/>
              <a:ext cx="896034" cy="419993"/>
              <a:chOff x="4537969" y="2530449"/>
              <a:chExt cx="896034" cy="419993"/>
            </a:xfrm>
          </p:grpSpPr>
          <p:sp>
            <p:nvSpPr>
              <p:cNvPr id="13" name="TextBox 12">
                <a:extLst>
                  <a:ext uri="{FF2B5EF4-FFF2-40B4-BE49-F238E27FC236}">
                    <a16:creationId xmlns:a16="http://schemas.microsoft.com/office/drawing/2014/main" id="{D12DDB61-D388-83AD-4CA2-15DD87612CDD}"/>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38</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4" name="Arrow: Up 13">
                <a:extLst>
                  <a:ext uri="{FF2B5EF4-FFF2-40B4-BE49-F238E27FC236}">
                    <a16:creationId xmlns:a16="http://schemas.microsoft.com/office/drawing/2014/main" id="{B61276E2-C8D0-35F3-40D7-8F20276CC3F5}"/>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CF4FB25-1C44-464B-637A-15B4B9DF1AE9}"/>
                </a:ext>
              </a:extLst>
            </p:cNvPr>
            <p:cNvSpPr txBox="1"/>
            <p:nvPr/>
          </p:nvSpPr>
          <p:spPr>
            <a:xfrm>
              <a:off x="7655550"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828070309"/>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Food advertisers are the largest FMCG investors in linear TV</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FMCG category consists of Food, Cosmetics &amp; Personal Care, Household FMCG, and Drink. TV Spend, %’s show YoY change.</a:t>
            </a:r>
          </a:p>
        </p:txBody>
      </p:sp>
      <p:grpSp>
        <p:nvGrpSpPr>
          <p:cNvPr id="29" name="Group 28">
            <a:extLst>
              <a:ext uri="{FF2B5EF4-FFF2-40B4-BE49-F238E27FC236}">
                <a16:creationId xmlns:a16="http://schemas.microsoft.com/office/drawing/2014/main" id="{99AB4FBF-7257-83AD-16E9-09320056C299}"/>
              </a:ext>
            </a:extLst>
          </p:cNvPr>
          <p:cNvGrpSpPr/>
          <p:nvPr/>
        </p:nvGrpSpPr>
        <p:grpSpPr>
          <a:xfrm>
            <a:off x="4313210" y="1556077"/>
            <a:ext cx="883161" cy="417287"/>
            <a:chOff x="4647617" y="2103978"/>
            <a:chExt cx="883161" cy="417287"/>
          </a:xfrm>
        </p:grpSpPr>
        <p:grpSp>
          <p:nvGrpSpPr>
            <p:cNvPr id="30" name="Group 29">
              <a:extLst>
                <a:ext uri="{FF2B5EF4-FFF2-40B4-BE49-F238E27FC236}">
                  <a16:creationId xmlns:a16="http://schemas.microsoft.com/office/drawing/2014/main" id="{1D20F72D-5B41-A502-8D2F-08BE34ECEB8A}"/>
                </a:ext>
              </a:extLst>
            </p:cNvPr>
            <p:cNvGrpSpPr/>
            <p:nvPr/>
          </p:nvGrpSpPr>
          <p:grpSpPr>
            <a:xfrm>
              <a:off x="4647617" y="2103978"/>
              <a:ext cx="854586" cy="417287"/>
              <a:chOff x="4641817" y="2562303"/>
              <a:chExt cx="854586" cy="417287"/>
            </a:xfrm>
          </p:grpSpPr>
          <p:sp>
            <p:nvSpPr>
              <p:cNvPr id="32" name="TextBox 31">
                <a:extLst>
                  <a:ext uri="{FF2B5EF4-FFF2-40B4-BE49-F238E27FC236}">
                    <a16:creationId xmlns:a16="http://schemas.microsoft.com/office/drawing/2014/main" id="{A0C92D3D-4049-D330-9D6B-A7C3DF8B3A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-£65m</a:t>
                </a:r>
              </a:p>
            </p:txBody>
          </p:sp>
          <p:sp>
            <p:nvSpPr>
              <p:cNvPr id="33" name="Arrow: Up 32">
                <a:extLst>
                  <a:ext uri="{FF2B5EF4-FFF2-40B4-BE49-F238E27FC236}">
                    <a16:creationId xmlns:a16="http://schemas.microsoft.com/office/drawing/2014/main" id="{D43D5C9C-402C-5216-F04D-BE8CCA2AAE34}"/>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5D4579B4-AD44-A3BB-0725-7FA730A15AF0}"/>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-5%</a:t>
              </a:r>
            </a:p>
          </p:txBody>
        </p:sp>
      </p:grpSp>
      <p:grpSp>
        <p:nvGrpSpPr>
          <p:cNvPr id="34" name="Group 33">
            <a:extLst>
              <a:ext uri="{FF2B5EF4-FFF2-40B4-BE49-F238E27FC236}">
                <a16:creationId xmlns:a16="http://schemas.microsoft.com/office/drawing/2014/main" id="{6D5DD70E-C6FE-0D03-44D3-E8D2BBD55A3E}"/>
              </a:ext>
            </a:extLst>
          </p:cNvPr>
          <p:cNvGrpSpPr/>
          <p:nvPr/>
        </p:nvGrpSpPr>
        <p:grpSpPr>
          <a:xfrm>
            <a:off x="8717526" y="1810991"/>
            <a:ext cx="892705" cy="423384"/>
            <a:chOff x="4613558" y="2103978"/>
            <a:chExt cx="892705" cy="423384"/>
          </a:xfrm>
        </p:grpSpPr>
        <p:grpSp>
          <p:nvGrpSpPr>
            <p:cNvPr id="35" name="Group 34">
              <a:extLst>
                <a:ext uri="{FF2B5EF4-FFF2-40B4-BE49-F238E27FC236}">
                  <a16:creationId xmlns:a16="http://schemas.microsoft.com/office/drawing/2014/main" id="{A425F14E-FCB3-A561-68F5-EDEC232CD540}"/>
                </a:ext>
              </a:extLst>
            </p:cNvPr>
            <p:cNvGrpSpPr/>
            <p:nvPr/>
          </p:nvGrpSpPr>
          <p:grpSpPr>
            <a:xfrm>
              <a:off x="4613558" y="2103978"/>
              <a:ext cx="879120" cy="423384"/>
              <a:chOff x="4607758" y="2562303"/>
              <a:chExt cx="879120" cy="423384"/>
            </a:xfrm>
          </p:grpSpPr>
          <p:sp>
            <p:nvSpPr>
              <p:cNvPr id="38" name="TextBox 37">
                <a:extLst>
                  <a:ext uri="{FF2B5EF4-FFF2-40B4-BE49-F238E27FC236}">
                    <a16:creationId xmlns:a16="http://schemas.microsoft.com/office/drawing/2014/main" id="{1D758C99-FA1A-06A0-6FCC-7F985C911851}"/>
                  </a:ext>
                </a:extLst>
              </p:cNvPr>
              <p:cNvSpPr txBox="1"/>
              <p:nvPr/>
            </p:nvSpPr>
            <p:spPr>
              <a:xfrm>
                <a:off x="4607758" y="2739466"/>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-£183m</a:t>
                </a:r>
              </a:p>
            </p:txBody>
          </p:sp>
          <p:sp>
            <p:nvSpPr>
              <p:cNvPr id="39" name="Arrow: Up 38">
                <a:extLst>
                  <a:ext uri="{FF2B5EF4-FFF2-40B4-BE49-F238E27FC236}">
                    <a16:creationId xmlns:a16="http://schemas.microsoft.com/office/drawing/2014/main" id="{568B314D-223E-9FD9-6154-C19AC8D6EE63}"/>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D5454043-44D8-86C6-7342-A664F7F68CE1}"/>
                </a:ext>
              </a:extLst>
            </p:cNvPr>
            <p:cNvSpPr txBox="1"/>
            <p:nvPr/>
          </p:nvSpPr>
          <p:spPr>
            <a:xfrm>
              <a:off x="5055603" y="2152962"/>
              <a:ext cx="4506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0" name="Group 39">
            <a:extLst>
              <a:ext uri="{FF2B5EF4-FFF2-40B4-BE49-F238E27FC236}">
                <a16:creationId xmlns:a16="http://schemas.microsoft.com/office/drawing/2014/main" id="{70418C9E-EB23-C1B7-09DA-5A5EE9622AC9}"/>
              </a:ext>
            </a:extLst>
          </p:cNvPr>
          <p:cNvGrpSpPr/>
          <p:nvPr/>
        </p:nvGrpSpPr>
        <p:grpSpPr>
          <a:xfrm>
            <a:off x="2819061" y="1420879"/>
            <a:ext cx="926400" cy="419993"/>
            <a:chOff x="7180220" y="1500986"/>
            <a:chExt cx="926400" cy="419993"/>
          </a:xfrm>
        </p:grpSpPr>
        <p:grpSp>
          <p:nvGrpSpPr>
            <p:cNvPr id="41" name="Group 40">
              <a:extLst>
                <a:ext uri="{FF2B5EF4-FFF2-40B4-BE49-F238E27FC236}">
                  <a16:creationId xmlns:a16="http://schemas.microsoft.com/office/drawing/2014/main" id="{42A1BF1A-9F54-CA97-B6B6-C321D00886A8}"/>
                </a:ext>
              </a:extLst>
            </p:cNvPr>
            <p:cNvGrpSpPr/>
            <p:nvPr/>
          </p:nvGrpSpPr>
          <p:grpSpPr>
            <a:xfrm>
              <a:off x="7180220" y="1500986"/>
              <a:ext cx="896034" cy="419993"/>
              <a:chOff x="4537969" y="2530449"/>
              <a:chExt cx="896034" cy="419993"/>
            </a:xfrm>
          </p:grpSpPr>
          <p:sp>
            <p:nvSpPr>
              <p:cNvPr id="43" name="TextBox 42">
                <a:extLst>
                  <a:ext uri="{FF2B5EF4-FFF2-40B4-BE49-F238E27FC236}">
                    <a16:creationId xmlns:a16="http://schemas.microsoft.com/office/drawing/2014/main" id="{B0BE46D0-8872-A9FA-9166-AB9B3D00987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+194m</a:t>
                </a:r>
              </a:p>
            </p:txBody>
          </p:sp>
          <p:sp>
            <p:nvSpPr>
              <p:cNvPr id="44" name="Arrow: Up 43">
                <a:extLst>
                  <a:ext uri="{FF2B5EF4-FFF2-40B4-BE49-F238E27FC236}">
                    <a16:creationId xmlns:a16="http://schemas.microsoft.com/office/drawing/2014/main" id="{3B9F0234-6DF4-C22E-41FF-3AEF33556F0E}"/>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25501062-E38A-0FFA-12A8-0608EAD5F4D8}"/>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16</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5" name="Group 44">
            <a:extLst>
              <a:ext uri="{FF2B5EF4-FFF2-40B4-BE49-F238E27FC236}">
                <a16:creationId xmlns:a16="http://schemas.microsoft.com/office/drawing/2014/main" id="{E43B1877-9E21-E8BC-28FC-863769959C59}"/>
              </a:ext>
            </a:extLst>
          </p:cNvPr>
          <p:cNvGrpSpPr/>
          <p:nvPr/>
        </p:nvGrpSpPr>
        <p:grpSpPr>
          <a:xfrm>
            <a:off x="5752862" y="1513499"/>
            <a:ext cx="951802" cy="419993"/>
            <a:chOff x="7180220" y="1500986"/>
            <a:chExt cx="951802" cy="419993"/>
          </a:xfrm>
        </p:grpSpPr>
        <p:grpSp>
          <p:nvGrpSpPr>
            <p:cNvPr id="46" name="Group 45">
              <a:extLst>
                <a:ext uri="{FF2B5EF4-FFF2-40B4-BE49-F238E27FC236}">
                  <a16:creationId xmlns:a16="http://schemas.microsoft.com/office/drawing/2014/main" id="{477B8B4C-E608-38F1-F786-0998220137DA}"/>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9387352A-6EE3-73D6-9D95-9CDEA0CEC773}"/>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30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9" name="Arrow: Up 48">
                <a:extLst>
                  <a:ext uri="{FF2B5EF4-FFF2-40B4-BE49-F238E27FC236}">
                    <a16:creationId xmlns:a16="http://schemas.microsoft.com/office/drawing/2014/main" id="{5F612B31-51CA-A459-FAC0-B614494BE226}"/>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BB813D62-4064-CF72-0537-65673535F72A}"/>
                </a:ext>
              </a:extLst>
            </p:cNvPr>
            <p:cNvSpPr txBox="1"/>
            <p:nvPr/>
          </p:nvSpPr>
          <p:spPr>
            <a:xfrm>
              <a:off x="7661899"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50" name="Group 49">
            <a:extLst>
              <a:ext uri="{FF2B5EF4-FFF2-40B4-BE49-F238E27FC236}">
                <a16:creationId xmlns:a16="http://schemas.microsoft.com/office/drawing/2014/main" id="{7F8FA518-2664-0F0C-3D67-D2B3C166FE93}"/>
              </a:ext>
            </a:extLst>
          </p:cNvPr>
          <p:cNvGrpSpPr/>
          <p:nvPr/>
        </p:nvGrpSpPr>
        <p:grpSpPr>
          <a:xfrm>
            <a:off x="7216478" y="1424817"/>
            <a:ext cx="945453" cy="419993"/>
            <a:chOff x="7180220" y="1500986"/>
            <a:chExt cx="945453" cy="419993"/>
          </a:xfrm>
        </p:grpSpPr>
        <p:grpSp>
          <p:nvGrpSpPr>
            <p:cNvPr id="51" name="Group 50">
              <a:extLst>
                <a:ext uri="{FF2B5EF4-FFF2-40B4-BE49-F238E27FC236}">
                  <a16:creationId xmlns:a16="http://schemas.microsoft.com/office/drawing/2014/main" id="{E710CD01-DDCB-C6E2-9C08-7704FCD36476}"/>
                </a:ext>
              </a:extLst>
            </p:cNvPr>
            <p:cNvGrpSpPr/>
            <p:nvPr/>
          </p:nvGrpSpPr>
          <p:grpSpPr>
            <a:xfrm>
              <a:off x="7180220" y="1500986"/>
              <a:ext cx="896034" cy="419993"/>
              <a:chOff x="4537969" y="2530449"/>
              <a:chExt cx="896034" cy="419993"/>
            </a:xfrm>
          </p:grpSpPr>
          <p:sp>
            <p:nvSpPr>
              <p:cNvPr id="53" name="TextBox 52">
                <a:extLst>
                  <a:ext uri="{FF2B5EF4-FFF2-40B4-BE49-F238E27FC236}">
                    <a16:creationId xmlns:a16="http://schemas.microsoft.com/office/drawing/2014/main" id="{0E585FB1-9147-27BE-3576-5C1CB6FF803A}"/>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38</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54" name="Arrow: Up 53">
                <a:extLst>
                  <a:ext uri="{FF2B5EF4-FFF2-40B4-BE49-F238E27FC236}">
                    <a16:creationId xmlns:a16="http://schemas.microsoft.com/office/drawing/2014/main" id="{D46531F4-5782-FA20-A68D-2FC6BABA685D}"/>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52" name="TextBox 51">
              <a:extLst>
                <a:ext uri="{FF2B5EF4-FFF2-40B4-BE49-F238E27FC236}">
                  <a16:creationId xmlns:a16="http://schemas.microsoft.com/office/drawing/2014/main" id="{C1005878-4BD1-0BB4-8448-061443F35B9A}"/>
                </a:ext>
              </a:extLst>
            </p:cNvPr>
            <p:cNvSpPr txBox="1"/>
            <p:nvPr/>
          </p:nvSpPr>
          <p:spPr>
            <a:xfrm>
              <a:off x="7655550"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2010-2025, individuals, linear impacts (R/W), FMCG share of voice vs all other categories.</a:t>
            </a:r>
            <a:r>
              <a:rPr lang="en-GB" dirty="0">
                <a:solidFill>
                  <a:srgbClr val="4D4D4D"/>
                </a:solidFill>
                <a:latin typeface="Arial"/>
              </a:rPr>
              <a:t> </a:t>
            </a:r>
            <a:r>
              <a:rPr lang="en-GB" dirty="0"/>
              <a:t>FMCG category consists of Food, Cosmetics &amp; Personal Care, Household FMCG, and Drink. </a:t>
            </a: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FMCG investment still delivers one in four linear TV impacts</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3704996289"/>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3467148306"/>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2010-2025, individuals, top 10 FMCG advertisers by total linear impacts from 2010-2025. FMCG category consists of Food, Cosmetics &amp; Personal Care, Household FMCG, and Drink. </a:t>
            </a:r>
          </a:p>
        </p:txBody>
      </p:sp>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FMCG advertisers SoV has fluctuated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a:off x="10056019" y="3293539"/>
            <a:ext cx="747712" cy="616903"/>
          </a:xfrm>
          <a:prstGeom prst="bentConnector3">
            <a:avLst>
              <a:gd name="adj1" fmla="val 51274"/>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10394155" y="1523852"/>
            <a:ext cx="411957" cy="229494"/>
          </a:xfrm>
          <a:prstGeom prst="bentConnector3">
            <a:avLst>
              <a:gd name="adj1" fmla="val 104335"/>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10151269" y="1706132"/>
            <a:ext cx="652462" cy="357828"/>
          </a:xfrm>
          <a:prstGeom prst="bentConnector3">
            <a:avLst>
              <a:gd name="adj1" fmla="val 89051"/>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a:off x="9705975" y="2158429"/>
            <a:ext cx="1113233" cy="830376"/>
          </a:xfrm>
          <a:prstGeom prst="bentConnector3">
            <a:avLst>
              <a:gd name="adj1" fmla="val 77808"/>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a:off x="9686924" y="2347913"/>
            <a:ext cx="1134666" cy="945626"/>
          </a:xfrm>
          <a:prstGeom prst="bentConnector3">
            <a:avLst>
              <a:gd name="adj1" fmla="val 74344"/>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9705975" y="2888456"/>
            <a:ext cx="1115615" cy="713372"/>
          </a:xfrm>
          <a:prstGeom prst="bentConnector3">
            <a:avLst>
              <a:gd name="adj1" fmla="val 69637"/>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a:off x="9686924" y="4071626"/>
            <a:ext cx="1116807" cy="144421"/>
          </a:xfrm>
          <a:prstGeom prst="bentConnector3">
            <a:avLst>
              <a:gd name="adj1" fmla="val 50000"/>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a:off x="10208419" y="1904358"/>
            <a:ext cx="595312" cy="468591"/>
          </a:xfrm>
          <a:prstGeom prst="bentConnector3">
            <a:avLst>
              <a:gd name="adj1" fmla="val 78000"/>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a:off x="10263782" y="1386379"/>
            <a:ext cx="539949" cy="60548"/>
          </a:xfrm>
          <a:prstGeom prst="bentConnector3">
            <a:avLst>
              <a:gd name="adj1" fmla="val 67200"/>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86D6768-86D0-D922-9290-9131762746D1}"/>
              </a:ext>
            </a:extLst>
          </p:cNvPr>
          <p:cNvGrpSpPr/>
          <p:nvPr/>
        </p:nvGrpSpPr>
        <p:grpSpPr>
          <a:xfrm>
            <a:off x="10394155" y="2067605"/>
            <a:ext cx="411954" cy="614840"/>
            <a:chOff x="10394155" y="1883813"/>
            <a:chExt cx="411954" cy="789108"/>
          </a:xfrm>
        </p:grpSpPr>
        <p:cxnSp>
          <p:nvCxnSpPr>
            <p:cNvPr id="35" name="Straight Connector 34">
              <a:extLst>
                <a:ext uri="{FF2B5EF4-FFF2-40B4-BE49-F238E27FC236}">
                  <a16:creationId xmlns:a16="http://schemas.microsoft.com/office/drawing/2014/main" id="{9E76937C-8547-90A0-4153-E38223E0DF08}"/>
                </a:ext>
              </a:extLst>
            </p:cNvPr>
            <p:cNvCxnSpPr>
              <a:cxnSpLocks/>
            </p:cNvCxnSpPr>
            <p:nvPr/>
          </p:nvCxnSpPr>
          <p:spPr>
            <a:xfrm>
              <a:off x="10394155" y="1886194"/>
              <a:ext cx="238127" cy="0"/>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DDACAFD-9087-F223-13CE-321ACBBC6BD2}"/>
                </a:ext>
              </a:extLst>
            </p:cNvPr>
            <p:cNvCxnSpPr>
              <a:cxnSpLocks/>
            </p:cNvCxnSpPr>
            <p:nvPr/>
          </p:nvCxnSpPr>
          <p:spPr>
            <a:xfrm>
              <a:off x="10613227" y="2672921"/>
              <a:ext cx="192882" cy="0"/>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D1654CB-2AE7-FE71-B1FD-FE927404113E}"/>
                </a:ext>
              </a:extLst>
            </p:cNvPr>
            <p:cNvCxnSpPr>
              <a:cxnSpLocks/>
            </p:cNvCxnSpPr>
            <p:nvPr/>
          </p:nvCxnSpPr>
          <p:spPr>
            <a:xfrm>
              <a:off x="10622758" y="1883813"/>
              <a:ext cx="0" cy="789108"/>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ACA3D-1C81-04C3-7872-2469EC3A9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6D8F8-2525-A0A4-6F3D-20A8DE21ED56}"/>
              </a:ext>
            </a:extLst>
          </p:cNvPr>
          <p:cNvSpPr>
            <a:spLocks noGrp="1"/>
          </p:cNvSpPr>
          <p:nvPr>
            <p:ph type="title"/>
          </p:nvPr>
        </p:nvSpPr>
        <p:spPr/>
        <p:txBody>
          <a:bodyPr/>
          <a:lstStyle/>
          <a:p>
            <a:r>
              <a:rPr lang="en-GB" dirty="0"/>
              <a:t>P&amp;G is the largest FMCG investor in linear TV</a:t>
            </a:r>
          </a:p>
        </p:txBody>
      </p:sp>
      <p:graphicFrame>
        <p:nvGraphicFramePr>
          <p:cNvPr id="5" name="Chart 4">
            <a:extLst>
              <a:ext uri="{FF2B5EF4-FFF2-40B4-BE49-F238E27FC236}">
                <a16:creationId xmlns:a16="http://schemas.microsoft.com/office/drawing/2014/main" id="{8F54F41F-A529-00F1-47B5-BFE174A9C4C9}"/>
              </a:ext>
            </a:extLst>
          </p:cNvPr>
          <p:cNvGraphicFramePr/>
          <p:nvPr>
            <p:extLst>
              <p:ext uri="{D42A27DB-BD31-4B8C-83A1-F6EECF244321}">
                <p14:modId xmlns:p14="http://schemas.microsoft.com/office/powerpoint/2010/main" val="2649875945"/>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03016328-6425-0A35-4E33-1C3674865642}"/>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linear impacts (R/W) (million). Top 10 2025 FMCG advertisers by total linear TV impacts. FMCG = Food, Cosmetics &amp; Personal Care, Household FMCG, and Drink. </a:t>
            </a:r>
          </a:p>
        </p:txBody>
      </p:sp>
      <p:pic>
        <p:nvPicPr>
          <p:cNvPr id="1026" name="Picture 2" descr="L'Oreal - Beauty Packaging">
            <a:extLst>
              <a:ext uri="{FF2B5EF4-FFF2-40B4-BE49-F238E27FC236}">
                <a16:creationId xmlns:a16="http://schemas.microsoft.com/office/drawing/2014/main" id="{76548BEC-569F-A90E-7D9F-CDCC471C0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954" y="4893095"/>
            <a:ext cx="654050" cy="353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cter &amp; Gamble - Wikipedia">
            <a:extLst>
              <a:ext uri="{FF2B5EF4-FFF2-40B4-BE49-F238E27FC236}">
                <a16:creationId xmlns:a16="http://schemas.microsoft.com/office/drawing/2014/main" id="{62CF109B-1FAA-AB2B-C415-EC098CE1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515" y="486410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lever - Wikipedia">
            <a:extLst>
              <a:ext uri="{FF2B5EF4-FFF2-40B4-BE49-F238E27FC236}">
                <a16:creationId xmlns:a16="http://schemas.microsoft.com/office/drawing/2014/main" id="{E691C9D2-1D14-B975-6F60-B12AAA153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327" y="4864107"/>
            <a:ext cx="32533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B2F02CF-EA98-7DA0-8243-E5650A9ED431}"/>
              </a:ext>
            </a:extLst>
          </p:cNvPr>
          <p:cNvPicPr>
            <a:picLocks noChangeAspect="1"/>
          </p:cNvPicPr>
          <p:nvPr/>
        </p:nvPicPr>
        <p:blipFill>
          <a:blip r:embed="rId7"/>
          <a:stretch>
            <a:fillRect/>
          </a:stretch>
        </p:blipFill>
        <p:spPr>
          <a:xfrm>
            <a:off x="4666463" y="4752097"/>
            <a:ext cx="584021" cy="584021"/>
          </a:xfrm>
          <a:prstGeom prst="rect">
            <a:avLst/>
          </a:prstGeom>
        </p:spPr>
      </p:pic>
      <p:pic>
        <p:nvPicPr>
          <p:cNvPr id="1034" name="Picture 10">
            <a:extLst>
              <a:ext uri="{FF2B5EF4-FFF2-40B4-BE49-F238E27FC236}">
                <a16:creationId xmlns:a16="http://schemas.microsoft.com/office/drawing/2014/main" id="{058F7ACC-30E5-107D-2011-E7B354537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317" y="4951237"/>
            <a:ext cx="654050" cy="1857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stlé - Wikipedia">
            <a:extLst>
              <a:ext uri="{FF2B5EF4-FFF2-40B4-BE49-F238E27FC236}">
                <a16:creationId xmlns:a16="http://schemas.microsoft.com/office/drawing/2014/main" id="{31AB7A24-A7DF-C416-7450-C2EBEB646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8414" y="4864107"/>
            <a:ext cx="34783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2069925-899E-FB41-F125-8D6BA7A262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5515" y="4844939"/>
            <a:ext cx="299917"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le:Sainsbury's Logo.svg - Wikimedia Commons">
            <a:extLst>
              <a:ext uri="{FF2B5EF4-FFF2-40B4-BE49-F238E27FC236}">
                <a16:creationId xmlns:a16="http://schemas.microsoft.com/office/drawing/2014/main" id="{0942278F-DD70-3819-5380-68E83586BBAC}"/>
              </a:ext>
            </a:extLst>
          </p:cNvPr>
          <p:cNvPicPr>
            <a:picLocks noChangeAspect="1"/>
          </p:cNvPicPr>
          <p:nvPr/>
        </p:nvPicPr>
        <p:blipFill>
          <a:blip r:embed="rId11"/>
          <a:stretch>
            <a:fillRect/>
          </a:stretch>
        </p:blipFill>
        <p:spPr>
          <a:xfrm>
            <a:off x="7454333" y="4965881"/>
            <a:ext cx="882654" cy="167337"/>
          </a:xfrm>
          <a:prstGeom prst="rect">
            <a:avLst/>
          </a:prstGeom>
        </p:spPr>
      </p:pic>
      <p:pic>
        <p:nvPicPr>
          <p:cNvPr id="6" name="Picture 5" descr="File:ASDA logo.svg - Wikimedia Commons">
            <a:extLst>
              <a:ext uri="{FF2B5EF4-FFF2-40B4-BE49-F238E27FC236}">
                <a16:creationId xmlns:a16="http://schemas.microsoft.com/office/drawing/2014/main" id="{6FA98DC6-B5A9-2BDD-99C2-FC12095DB4E3}"/>
              </a:ext>
            </a:extLst>
          </p:cNvPr>
          <p:cNvPicPr>
            <a:picLocks noChangeAspect="1"/>
          </p:cNvPicPr>
          <p:nvPr/>
        </p:nvPicPr>
        <p:blipFill>
          <a:blip r:embed="rId12"/>
          <a:stretch>
            <a:fillRect/>
          </a:stretch>
        </p:blipFill>
        <p:spPr>
          <a:xfrm>
            <a:off x="8624122" y="4971421"/>
            <a:ext cx="498993" cy="148918"/>
          </a:xfrm>
          <a:prstGeom prst="rect">
            <a:avLst/>
          </a:prstGeom>
        </p:spPr>
      </p:pic>
      <p:pic>
        <p:nvPicPr>
          <p:cNvPr id="10" name="Picture 9" descr="Henkel - Wikipedia">
            <a:extLst>
              <a:ext uri="{FF2B5EF4-FFF2-40B4-BE49-F238E27FC236}">
                <a16:creationId xmlns:a16="http://schemas.microsoft.com/office/drawing/2014/main" id="{F8DEBBD9-38E8-834F-56D6-0A33392A55A0}"/>
              </a:ext>
            </a:extLst>
          </p:cNvPr>
          <p:cNvPicPr>
            <a:picLocks noChangeAspect="1"/>
          </p:cNvPicPr>
          <p:nvPr/>
        </p:nvPicPr>
        <p:blipFill>
          <a:blip r:embed="rId13"/>
          <a:stretch>
            <a:fillRect/>
          </a:stretch>
        </p:blipFill>
        <p:spPr>
          <a:xfrm>
            <a:off x="10561545" y="4900278"/>
            <a:ext cx="566541" cy="320007"/>
          </a:xfrm>
          <a:prstGeom prst="rect">
            <a:avLst/>
          </a:prstGeom>
        </p:spPr>
      </p:pic>
    </p:spTree>
    <p:extLst>
      <p:ext uri="{BB962C8B-B14F-4D97-AF65-F5344CB8AC3E}">
        <p14:creationId xmlns:p14="http://schemas.microsoft.com/office/powerpoint/2010/main" val="87746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he image depicts a realistic, muscular dinosaur standing on a rocky, desert-like landscape under a clear blue sky.&#10;&#10;AI-generated content may be incorrect.">
            <a:extLst>
              <a:ext uri="{FF2B5EF4-FFF2-40B4-BE49-F238E27FC236}">
                <a16:creationId xmlns:a16="http://schemas.microsoft.com/office/drawing/2014/main" id="{2ABDEA7C-02E7-7CE2-A01D-59C8929CFC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bg1"/>
                </a:solidFill>
              </a:rPr>
              <a:t>Frijj</a:t>
            </a:r>
            <a:r>
              <a:rPr lang="en-GB" dirty="0">
                <a:solidFill>
                  <a:schemeClr val="bg1"/>
                </a:solidFill>
              </a:rPr>
              <a:t> – Moos in Unexpected Places Dinosaur</a:t>
            </a:r>
          </a:p>
        </p:txBody>
      </p:sp>
    </p:spTree>
    <p:extLst>
      <p:ext uri="{BB962C8B-B14F-4D97-AF65-F5344CB8AC3E}">
        <p14:creationId xmlns:p14="http://schemas.microsoft.com/office/powerpoint/2010/main" val="380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4112</Words>
  <Application>Microsoft Office PowerPoint</Application>
  <PresentationFormat>Widescreen</PresentationFormat>
  <Paragraphs>649</Paragraphs>
  <Slides>22</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Arial</vt:lpstr>
      <vt:lpstr>Calibri</vt:lpstr>
      <vt:lpstr>Century Gothic</vt:lpstr>
      <vt:lpstr>Consolas</vt:lpstr>
      <vt:lpstr>Courier New</vt:lpstr>
      <vt:lpstr>Söhne</vt:lpstr>
      <vt:lpstr>Symbol</vt:lpstr>
      <vt:lpstr>Thinkbox</vt:lpstr>
      <vt:lpstr>Thinkbox_Red</vt:lpstr>
      <vt:lpstr>FMCG Deep Dive</vt:lpstr>
      <vt:lpstr>In this deck…</vt:lpstr>
      <vt:lpstr>Macro spend patterns</vt:lpstr>
      <vt:lpstr>In 2025, FMCG linear TV investment was £1.2bn</vt:lpstr>
      <vt:lpstr>Food advertisers are the largest FMCG investors in linear TV</vt:lpstr>
      <vt:lpstr>FMCG investment still delivers one in four linear TV impacts</vt:lpstr>
      <vt:lpstr>FMCG advertisers SoV has fluctuated across the last decade</vt:lpstr>
      <vt:lpstr>P&amp;G is the largest FMCG investor in linear TV</vt:lpstr>
      <vt:lpstr>Effectiveness</vt:lpstr>
      <vt:lpstr>Profit Ability 2 and Media Mix Navigator</vt:lpstr>
      <vt:lpstr>Optimised MMN scenario for FMCG recommends higher share of TV vs. actual databank share</vt:lpstr>
      <vt:lpstr>Short-term ROIs low; Full ROIs show profitable payback with Linear TV the key volume driver</vt:lpstr>
      <vt:lpstr>Media planning</vt:lpstr>
      <vt:lpstr>FMCG linear TV spend skews toward the summer months</vt:lpstr>
      <vt:lpstr>FMCG linear TV spend skews toward peak time viewing</vt:lpstr>
      <vt:lpstr>Use of 20” spot high amongst FMCG advertisers</vt:lpstr>
      <vt:lpstr>FMCG ad lengths have shortened over the last twenty years</vt:lpstr>
      <vt:lpstr>FMCG advertisers opting for shorter ads</vt:lpstr>
      <vt:lpstr>Case Studies</vt:lpstr>
      <vt:lpstr>Biscuit’s Got Talent: How Britian’s Got Talent Sweetened Mcvitie’s </vt:lpstr>
      <vt:lpstr>Hellmann’s shows us how to cook clever and waste less</vt:lpstr>
      <vt:lpstr>The Coconut Collab: free from dairy, not from temptation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25</cp:revision>
  <dcterms:created xsi:type="dcterms:W3CDTF">2025-05-14T10:30:19Z</dcterms:created>
  <dcterms:modified xsi:type="dcterms:W3CDTF">2026-06-11T14:26:48Z</dcterms:modified>
</cp:coreProperties>
</file>