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147376264" r:id="rId3"/>
    <p:sldId id="2147376276" r:id="rId4"/>
    <p:sldId id="2147376275" r:id="rId5"/>
    <p:sldId id="2147376300" r:id="rId6"/>
    <p:sldId id="2147376302" r:id="rId7"/>
    <p:sldId id="2147376293" r:id="rId8"/>
    <p:sldId id="2147376292" r:id="rId9"/>
    <p:sldId id="2147376786" r:id="rId10"/>
    <p:sldId id="2147376780" r:id="rId11"/>
    <p:sldId id="2147376313" r:id="rId12"/>
    <p:sldId id="2147376779" r:id="rId13"/>
    <p:sldId id="2147376778" r:id="rId14"/>
    <p:sldId id="2147376782" r:id="rId15"/>
    <p:sldId id="2147376278" r:id="rId16"/>
    <p:sldId id="2147376316" r:id="rId17"/>
    <p:sldId id="2147376261" r:id="rId18"/>
    <p:sldId id="2147376232" r:id="rId19"/>
    <p:sldId id="2147376239" r:id="rId20"/>
    <p:sldId id="2147376295" r:id="rId21"/>
    <p:sldId id="2147376741" r:id="rId22"/>
    <p:sldId id="690" r:id="rId23"/>
    <p:sldId id="2147376783" r:id="rId24"/>
    <p:sldId id="31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79BA"/>
    <a:srgbClr val="0065AE"/>
    <a:srgbClr val="005EA3"/>
    <a:srgbClr val="005797"/>
    <a:srgbClr val="004F89"/>
    <a:srgbClr val="004579"/>
    <a:srgbClr val="575292"/>
    <a:srgbClr val="352B83"/>
    <a:srgbClr val="31287A"/>
    <a:srgbClr val="2D24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94026" autoAdjust="0"/>
  </p:normalViewPr>
  <p:slideViewPr>
    <p:cSldViewPr snapToGrid="0">
      <p:cViewPr>
        <p:scale>
          <a:sx n="66" d="100"/>
          <a:sy n="66" d="100"/>
        </p:scale>
        <p:origin x="1926" y="73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3271300493728E-2"/>
          <c:y val="4.6487252835491315E-2"/>
          <c:w val="0.77320768196984335"/>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272</c:v>
                </c:pt>
                <c:pt idx="1">
                  <c:v>353</c:v>
                </c:pt>
                <c:pt idx="2">
                  <c:v>315</c:v>
                </c:pt>
                <c:pt idx="3">
                  <c:v>282</c:v>
                </c:pt>
                <c:pt idx="4">
                  <c:v>250</c:v>
                </c:pt>
                <c:pt idx="5">
                  <c:v>227</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0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layout>
        <c:manualLayout>
          <c:xMode val="edge"/>
          <c:yMode val="edge"/>
          <c:x val="0.88439496984009081"/>
          <c:y val="0.42500953528053803"/>
          <c:w val="6.9666650756889284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Sheet1!$A$2:$A$17</c:f>
              <c:strCache>
                <c:ptCount val="16"/>
                <c:pt idx="0">
                  <c:v>Travel &amp; Transport</c:v>
                </c:pt>
                <c:pt idx="1">
                  <c:v>Telecoms</c:v>
                </c:pt>
                <c:pt idx="2">
                  <c:v>Retail</c:v>
                </c:pt>
                <c:pt idx="3">
                  <c:v>Online Retail</c:v>
                </c:pt>
                <c:pt idx="4">
                  <c:v>Media</c:v>
                </c:pt>
                <c:pt idx="5">
                  <c:v>Household FMCG</c:v>
                </c:pt>
                <c:pt idx="6">
                  <c:v>Household Equipment &amp; DIY</c:v>
                </c:pt>
                <c:pt idx="7">
                  <c:v>Health &amp; Wellbeing</c:v>
                </c:pt>
                <c:pt idx="8">
                  <c:v>Govt, Social, Political Org</c:v>
                </c:pt>
                <c:pt idx="9">
                  <c:v>Food</c:v>
                </c:pt>
                <c:pt idx="10">
                  <c:v>Finance</c:v>
                </c:pt>
                <c:pt idx="11">
                  <c:v>Entertainment &amp; Leisure</c:v>
                </c:pt>
                <c:pt idx="12">
                  <c:v>Cosmetics &amp; Personal Care</c:v>
                </c:pt>
                <c:pt idx="13">
                  <c:v>Business &amp; Industrial</c:v>
                </c:pt>
                <c:pt idx="15">
                  <c:v>Automotive</c:v>
                </c:pt>
              </c:strCache>
            </c:strRef>
          </c:cat>
          <c:val>
            <c:numRef>
              <c:f>Sheet1!$B$2:$B$17</c:f>
              <c:numCache>
                <c:formatCode>General</c:formatCode>
                <c:ptCount val="16"/>
                <c:pt idx="0">
                  <c:v>6504</c:v>
                </c:pt>
                <c:pt idx="1">
                  <c:v>1968</c:v>
                </c:pt>
                <c:pt idx="2">
                  <c:v>5495</c:v>
                </c:pt>
                <c:pt idx="3">
                  <c:v>4684</c:v>
                </c:pt>
                <c:pt idx="4">
                  <c:v>2600</c:v>
                </c:pt>
                <c:pt idx="5">
                  <c:v>2003</c:v>
                </c:pt>
                <c:pt idx="6">
                  <c:v>5716</c:v>
                </c:pt>
                <c:pt idx="7">
                  <c:v>3632</c:v>
                </c:pt>
                <c:pt idx="8">
                  <c:v>264</c:v>
                </c:pt>
                <c:pt idx="9">
                  <c:v>12538</c:v>
                </c:pt>
                <c:pt idx="10">
                  <c:v>13448</c:v>
                </c:pt>
                <c:pt idx="11">
                  <c:v>20385</c:v>
                </c:pt>
                <c:pt idx="12">
                  <c:v>3862</c:v>
                </c:pt>
                <c:pt idx="13">
                  <c:v>2335</c:v>
                </c:pt>
                <c:pt idx="15">
                  <c:v>1430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Sheet1!$A$2:$A$17</c:f>
              <c:strCache>
                <c:ptCount val="16"/>
                <c:pt idx="0">
                  <c:v>Travel &amp; Transport</c:v>
                </c:pt>
                <c:pt idx="1">
                  <c:v>Telecoms</c:v>
                </c:pt>
                <c:pt idx="2">
                  <c:v>Retail</c:v>
                </c:pt>
                <c:pt idx="3">
                  <c:v>Online Retail</c:v>
                </c:pt>
                <c:pt idx="4">
                  <c:v>Media</c:v>
                </c:pt>
                <c:pt idx="5">
                  <c:v>Household FMCG</c:v>
                </c:pt>
                <c:pt idx="6">
                  <c:v>Household Equipment &amp; DIY</c:v>
                </c:pt>
                <c:pt idx="7">
                  <c:v>Health &amp; Wellbeing</c:v>
                </c:pt>
                <c:pt idx="8">
                  <c:v>Govt, Social, Political Org</c:v>
                </c:pt>
                <c:pt idx="9">
                  <c:v>Food</c:v>
                </c:pt>
                <c:pt idx="10">
                  <c:v>Finance</c:v>
                </c:pt>
                <c:pt idx="11">
                  <c:v>Entertainment &amp; Leisure</c:v>
                </c:pt>
                <c:pt idx="12">
                  <c:v>Cosmetics &amp; Personal Care</c:v>
                </c:pt>
                <c:pt idx="13">
                  <c:v>Business &amp; Industrial</c:v>
                </c:pt>
                <c:pt idx="15">
                  <c:v>Automotive</c:v>
                </c:pt>
              </c:strCache>
            </c:strRef>
          </c:cat>
          <c:val>
            <c:numRef>
              <c:f>Sheet1!$C$2:$C$17</c:f>
              <c:numCache>
                <c:formatCode>General</c:formatCode>
                <c:ptCount val="16"/>
                <c:pt idx="0">
                  <c:v>16042</c:v>
                </c:pt>
                <c:pt idx="1">
                  <c:v>12145</c:v>
                </c:pt>
                <c:pt idx="2">
                  <c:v>11012</c:v>
                </c:pt>
                <c:pt idx="3">
                  <c:v>6829</c:v>
                </c:pt>
                <c:pt idx="4">
                  <c:v>6738</c:v>
                </c:pt>
                <c:pt idx="5">
                  <c:v>19308</c:v>
                </c:pt>
                <c:pt idx="6">
                  <c:v>12186</c:v>
                </c:pt>
                <c:pt idx="7">
                  <c:v>10884</c:v>
                </c:pt>
                <c:pt idx="8">
                  <c:v>1688</c:v>
                </c:pt>
                <c:pt idx="9">
                  <c:v>53650</c:v>
                </c:pt>
                <c:pt idx="10">
                  <c:v>10384</c:v>
                </c:pt>
                <c:pt idx="11">
                  <c:v>16253</c:v>
                </c:pt>
                <c:pt idx="12">
                  <c:v>37449</c:v>
                </c:pt>
                <c:pt idx="13">
                  <c:v>2356</c:v>
                </c:pt>
                <c:pt idx="15">
                  <c:v>6994</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Sheet1!$A$2:$A$17</c:f>
              <c:strCache>
                <c:ptCount val="16"/>
                <c:pt idx="0">
                  <c:v>Travel &amp; Transport</c:v>
                </c:pt>
                <c:pt idx="1">
                  <c:v>Telecoms</c:v>
                </c:pt>
                <c:pt idx="2">
                  <c:v>Retail</c:v>
                </c:pt>
                <c:pt idx="3">
                  <c:v>Online Retail</c:v>
                </c:pt>
                <c:pt idx="4">
                  <c:v>Media</c:v>
                </c:pt>
                <c:pt idx="5">
                  <c:v>Household FMCG</c:v>
                </c:pt>
                <c:pt idx="6">
                  <c:v>Household Equipment &amp; DIY</c:v>
                </c:pt>
                <c:pt idx="7">
                  <c:v>Health &amp; Wellbeing</c:v>
                </c:pt>
                <c:pt idx="8">
                  <c:v>Govt, Social, Political Org</c:v>
                </c:pt>
                <c:pt idx="9">
                  <c:v>Food</c:v>
                </c:pt>
                <c:pt idx="10">
                  <c:v>Finance</c:v>
                </c:pt>
                <c:pt idx="11">
                  <c:v>Entertainment &amp; Leisure</c:v>
                </c:pt>
                <c:pt idx="12">
                  <c:v>Cosmetics &amp; Personal Care</c:v>
                </c:pt>
                <c:pt idx="13">
                  <c:v>Business &amp; Industrial</c:v>
                </c:pt>
                <c:pt idx="15">
                  <c:v>Automotive</c:v>
                </c:pt>
              </c:strCache>
            </c:strRef>
          </c:cat>
          <c:val>
            <c:numRef>
              <c:f>Sheet1!$D$2:$D$17</c:f>
              <c:numCache>
                <c:formatCode>General</c:formatCode>
                <c:ptCount val="16"/>
                <c:pt idx="0">
                  <c:v>50119</c:v>
                </c:pt>
                <c:pt idx="1">
                  <c:v>28631</c:v>
                </c:pt>
                <c:pt idx="2">
                  <c:v>26850</c:v>
                </c:pt>
                <c:pt idx="3">
                  <c:v>9365</c:v>
                </c:pt>
                <c:pt idx="4">
                  <c:v>15211</c:v>
                </c:pt>
                <c:pt idx="5">
                  <c:v>46897</c:v>
                </c:pt>
                <c:pt idx="6">
                  <c:v>21031</c:v>
                </c:pt>
                <c:pt idx="7">
                  <c:v>22414</c:v>
                </c:pt>
                <c:pt idx="8">
                  <c:v>25718</c:v>
                </c:pt>
                <c:pt idx="9">
                  <c:v>27676</c:v>
                </c:pt>
                <c:pt idx="10">
                  <c:v>62050</c:v>
                </c:pt>
                <c:pt idx="11">
                  <c:v>49432</c:v>
                </c:pt>
                <c:pt idx="12">
                  <c:v>20869</c:v>
                </c:pt>
                <c:pt idx="13">
                  <c:v>18137</c:v>
                </c:pt>
                <c:pt idx="15">
                  <c:v>25236</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Sheet1!$A$2:$A$17</c:f>
              <c:strCache>
                <c:ptCount val="16"/>
                <c:pt idx="0">
                  <c:v>Travel &amp; Transport</c:v>
                </c:pt>
                <c:pt idx="1">
                  <c:v>Telecoms</c:v>
                </c:pt>
                <c:pt idx="2">
                  <c:v>Retail</c:v>
                </c:pt>
                <c:pt idx="3">
                  <c:v>Online Retail</c:v>
                </c:pt>
                <c:pt idx="4">
                  <c:v>Media</c:v>
                </c:pt>
                <c:pt idx="5">
                  <c:v>Household FMCG</c:v>
                </c:pt>
                <c:pt idx="6">
                  <c:v>Household Equipment &amp; DIY</c:v>
                </c:pt>
                <c:pt idx="7">
                  <c:v>Health &amp; Wellbeing</c:v>
                </c:pt>
                <c:pt idx="8">
                  <c:v>Govt, Social, Political Org</c:v>
                </c:pt>
                <c:pt idx="9">
                  <c:v>Food</c:v>
                </c:pt>
                <c:pt idx="10">
                  <c:v>Finance</c:v>
                </c:pt>
                <c:pt idx="11">
                  <c:v>Entertainment &amp; Leisure</c:v>
                </c:pt>
                <c:pt idx="12">
                  <c:v>Cosmetics &amp; Personal Care</c:v>
                </c:pt>
                <c:pt idx="13">
                  <c:v>Business &amp; Industrial</c:v>
                </c:pt>
                <c:pt idx="15">
                  <c:v>Automotive</c:v>
                </c:pt>
              </c:strCache>
            </c:strRef>
          </c:cat>
          <c:val>
            <c:numRef>
              <c:f>Sheet1!$E$2:$E$17</c:f>
              <c:numCache>
                <c:formatCode>General</c:formatCode>
                <c:ptCount val="16"/>
                <c:pt idx="0">
                  <c:v>660</c:v>
                </c:pt>
                <c:pt idx="1">
                  <c:v>1794</c:v>
                </c:pt>
                <c:pt idx="2">
                  <c:v>549</c:v>
                </c:pt>
                <c:pt idx="3">
                  <c:v>69</c:v>
                </c:pt>
                <c:pt idx="4">
                  <c:v>256</c:v>
                </c:pt>
                <c:pt idx="5">
                  <c:v>145</c:v>
                </c:pt>
                <c:pt idx="6">
                  <c:v>806</c:v>
                </c:pt>
                <c:pt idx="7">
                  <c:v>15</c:v>
                </c:pt>
                <c:pt idx="8">
                  <c:v>5143</c:v>
                </c:pt>
                <c:pt idx="9">
                  <c:v>1081</c:v>
                </c:pt>
                <c:pt idx="10">
                  <c:v>4281</c:v>
                </c:pt>
                <c:pt idx="11">
                  <c:v>915</c:v>
                </c:pt>
                <c:pt idx="12">
                  <c:v>0</c:v>
                </c:pt>
                <c:pt idx="13">
                  <c:v>1493</c:v>
                </c:pt>
                <c:pt idx="15">
                  <c:v>107</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Sheet1!$A$2:$A$17</c:f>
              <c:strCache>
                <c:ptCount val="16"/>
                <c:pt idx="0">
                  <c:v>Travel &amp; Transport</c:v>
                </c:pt>
                <c:pt idx="1">
                  <c:v>Telecoms</c:v>
                </c:pt>
                <c:pt idx="2">
                  <c:v>Retail</c:v>
                </c:pt>
                <c:pt idx="3">
                  <c:v>Online Retail</c:v>
                </c:pt>
                <c:pt idx="4">
                  <c:v>Media</c:v>
                </c:pt>
                <c:pt idx="5">
                  <c:v>Household FMCG</c:v>
                </c:pt>
                <c:pt idx="6">
                  <c:v>Household Equipment &amp; DIY</c:v>
                </c:pt>
                <c:pt idx="7">
                  <c:v>Health &amp; Wellbeing</c:v>
                </c:pt>
                <c:pt idx="8">
                  <c:v>Govt, Social, Political Org</c:v>
                </c:pt>
                <c:pt idx="9">
                  <c:v>Food</c:v>
                </c:pt>
                <c:pt idx="10">
                  <c:v>Finance</c:v>
                </c:pt>
                <c:pt idx="11">
                  <c:v>Entertainment &amp; Leisure</c:v>
                </c:pt>
                <c:pt idx="12">
                  <c:v>Cosmetics &amp; Personal Care</c:v>
                </c:pt>
                <c:pt idx="13">
                  <c:v>Business &amp; Industrial</c:v>
                </c:pt>
                <c:pt idx="15">
                  <c:v>Automotive</c:v>
                </c:pt>
              </c:strCache>
            </c:strRef>
          </c:cat>
          <c:val>
            <c:numRef>
              <c:f>Sheet1!$F$2:$F$17</c:f>
              <c:numCache>
                <c:formatCode>General</c:formatCode>
                <c:ptCount val="16"/>
                <c:pt idx="4">
                  <c:v>10</c:v>
                </c:pt>
                <c:pt idx="8">
                  <c:v>7</c:v>
                </c:pt>
                <c:pt idx="9">
                  <c:v>858</c:v>
                </c:pt>
                <c:pt idx="10">
                  <c:v>224</c:v>
                </c:pt>
                <c:pt idx="11">
                  <c:v>0</c:v>
                </c:pt>
                <c:pt idx="13">
                  <c:v>7</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Sheet1!$A$2:$A$17</c:f>
              <c:strCache>
                <c:ptCount val="16"/>
                <c:pt idx="0">
                  <c:v>Travel &amp; Transport</c:v>
                </c:pt>
                <c:pt idx="1">
                  <c:v>Telecoms</c:v>
                </c:pt>
                <c:pt idx="2">
                  <c:v>Retail</c:v>
                </c:pt>
                <c:pt idx="3">
                  <c:v>Online Retail</c:v>
                </c:pt>
                <c:pt idx="4">
                  <c:v>Media</c:v>
                </c:pt>
                <c:pt idx="5">
                  <c:v>Household FMCG</c:v>
                </c:pt>
                <c:pt idx="6">
                  <c:v>Household Equipment &amp; DIY</c:v>
                </c:pt>
                <c:pt idx="7">
                  <c:v>Health &amp; Wellbeing</c:v>
                </c:pt>
                <c:pt idx="8">
                  <c:v>Govt, Social, Political Org</c:v>
                </c:pt>
                <c:pt idx="9">
                  <c:v>Food</c:v>
                </c:pt>
                <c:pt idx="10">
                  <c:v>Finance</c:v>
                </c:pt>
                <c:pt idx="11">
                  <c:v>Entertainment &amp; Leisure</c:v>
                </c:pt>
                <c:pt idx="12">
                  <c:v>Cosmetics &amp; Personal Care</c:v>
                </c:pt>
                <c:pt idx="13">
                  <c:v>Business &amp; Industrial</c:v>
                </c:pt>
                <c:pt idx="15">
                  <c:v>Automotive</c:v>
                </c:pt>
              </c:strCache>
            </c:strRef>
          </c:cat>
          <c:val>
            <c:numRef>
              <c:f>Sheet1!$G$2:$G$17</c:f>
              <c:numCache>
                <c:formatCode>General</c:formatCode>
                <c:ptCount val="16"/>
                <c:pt idx="0">
                  <c:v>1315</c:v>
                </c:pt>
                <c:pt idx="1">
                  <c:v>770</c:v>
                </c:pt>
                <c:pt idx="2">
                  <c:v>1003</c:v>
                </c:pt>
                <c:pt idx="3">
                  <c:v>838</c:v>
                </c:pt>
                <c:pt idx="4">
                  <c:v>713</c:v>
                </c:pt>
                <c:pt idx="5">
                  <c:v>88</c:v>
                </c:pt>
                <c:pt idx="6">
                  <c:v>212</c:v>
                </c:pt>
                <c:pt idx="7">
                  <c:v>991</c:v>
                </c:pt>
                <c:pt idx="8">
                  <c:v>25165</c:v>
                </c:pt>
                <c:pt idx="9">
                  <c:v>4517</c:v>
                </c:pt>
                <c:pt idx="10">
                  <c:v>7935</c:v>
                </c:pt>
                <c:pt idx="11">
                  <c:v>3970</c:v>
                </c:pt>
                <c:pt idx="12">
                  <c:v>131</c:v>
                </c:pt>
                <c:pt idx="13">
                  <c:v>739</c:v>
                </c:pt>
                <c:pt idx="15">
                  <c:v>705</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Sheet1!$A$2:$A$17</c:f>
              <c:strCache>
                <c:ptCount val="16"/>
                <c:pt idx="0">
                  <c:v>Travel &amp; Transport</c:v>
                </c:pt>
                <c:pt idx="1">
                  <c:v>Telecoms</c:v>
                </c:pt>
                <c:pt idx="2">
                  <c:v>Retail</c:v>
                </c:pt>
                <c:pt idx="3">
                  <c:v>Online Retail</c:v>
                </c:pt>
                <c:pt idx="4">
                  <c:v>Media</c:v>
                </c:pt>
                <c:pt idx="5">
                  <c:v>Household FMCG</c:v>
                </c:pt>
                <c:pt idx="6">
                  <c:v>Household Equipment &amp; DIY</c:v>
                </c:pt>
                <c:pt idx="7">
                  <c:v>Health &amp; Wellbeing</c:v>
                </c:pt>
                <c:pt idx="8">
                  <c:v>Govt, Social, Political Org</c:v>
                </c:pt>
                <c:pt idx="9">
                  <c:v>Food</c:v>
                </c:pt>
                <c:pt idx="10">
                  <c:v>Finance</c:v>
                </c:pt>
                <c:pt idx="11">
                  <c:v>Entertainment &amp; Leisure</c:v>
                </c:pt>
                <c:pt idx="12">
                  <c:v>Cosmetics &amp; Personal Care</c:v>
                </c:pt>
                <c:pt idx="13">
                  <c:v>Business &amp; Industrial</c:v>
                </c:pt>
                <c:pt idx="15">
                  <c:v>Automotive</c:v>
                </c:pt>
              </c:strCache>
            </c:strRef>
          </c:cat>
          <c:val>
            <c:numRef>
              <c:f>Sheet1!$H$2:$H$17</c:f>
              <c:numCache>
                <c:formatCode>General</c:formatCode>
                <c:ptCount val="16"/>
                <c:pt idx="0">
                  <c:v>100</c:v>
                </c:pt>
                <c:pt idx="1">
                  <c:v>1</c:v>
                </c:pt>
                <c:pt idx="2">
                  <c:v>696</c:v>
                </c:pt>
                <c:pt idx="3">
                  <c:v>2409</c:v>
                </c:pt>
                <c:pt idx="4">
                  <c:v>41</c:v>
                </c:pt>
                <c:pt idx="5">
                  <c:v>919</c:v>
                </c:pt>
                <c:pt idx="6">
                  <c:v>781</c:v>
                </c:pt>
                <c:pt idx="7">
                  <c:v>474</c:v>
                </c:pt>
                <c:pt idx="8">
                  <c:v>19606</c:v>
                </c:pt>
                <c:pt idx="9">
                  <c:v>589</c:v>
                </c:pt>
                <c:pt idx="10">
                  <c:v>1849</c:v>
                </c:pt>
                <c:pt idx="11">
                  <c:v>804</c:v>
                </c:pt>
                <c:pt idx="12">
                  <c:v>312</c:v>
                </c:pt>
                <c:pt idx="13">
                  <c:v>2465</c:v>
                </c:pt>
                <c:pt idx="15">
                  <c:v>62</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Sheet1!$B$2:$B$24</c:f>
              <c:numCache>
                <c:formatCode>_-* #,##0_-;\-* #,##0_-;_-* "-"??_-;_-@_-</c:formatCode>
                <c:ptCount val="23"/>
                <c:pt idx="0">
                  <c:v>3541</c:v>
                </c:pt>
                <c:pt idx="1">
                  <c:v>3424</c:v>
                </c:pt>
                <c:pt idx="2">
                  <c:v>3822</c:v>
                </c:pt>
                <c:pt idx="3">
                  <c:v>2345</c:v>
                </c:pt>
                <c:pt idx="4">
                  <c:v>5260</c:v>
                </c:pt>
                <c:pt idx="5">
                  <c:v>4612</c:v>
                </c:pt>
                <c:pt idx="6">
                  <c:v>4019</c:v>
                </c:pt>
                <c:pt idx="7">
                  <c:v>3744</c:v>
                </c:pt>
                <c:pt idx="8">
                  <c:v>3983</c:v>
                </c:pt>
                <c:pt idx="9">
                  <c:v>3819</c:v>
                </c:pt>
                <c:pt idx="10">
                  <c:v>3380</c:v>
                </c:pt>
                <c:pt idx="11">
                  <c:v>4499</c:v>
                </c:pt>
                <c:pt idx="12">
                  <c:v>2927</c:v>
                </c:pt>
                <c:pt idx="13">
                  <c:v>2451</c:v>
                </c:pt>
                <c:pt idx="14">
                  <c:v>2322</c:v>
                </c:pt>
                <c:pt idx="15">
                  <c:v>3196</c:v>
                </c:pt>
                <c:pt idx="16">
                  <c:v>3465</c:v>
                </c:pt>
                <c:pt idx="17">
                  <c:v>4229</c:v>
                </c:pt>
                <c:pt idx="18">
                  <c:v>4739</c:v>
                </c:pt>
                <c:pt idx="19">
                  <c:v>3907</c:v>
                </c:pt>
                <c:pt idx="20">
                  <c:v>2959</c:v>
                </c:pt>
                <c:pt idx="21">
                  <c:v>1811</c:v>
                </c:pt>
                <c:pt idx="22" formatCode="#,##0">
                  <c:v>1430.35</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Sheet1!$C$2:$C$24</c:f>
              <c:numCache>
                <c:formatCode>_-* #,##0_-;\-* #,##0_-;_-* "-"??_-;_-@_-</c:formatCode>
                <c:ptCount val="23"/>
                <c:pt idx="0">
                  <c:v>7366</c:v>
                </c:pt>
                <c:pt idx="1">
                  <c:v>7117</c:v>
                </c:pt>
                <c:pt idx="2">
                  <c:v>7782</c:v>
                </c:pt>
                <c:pt idx="3">
                  <c:v>6139</c:v>
                </c:pt>
                <c:pt idx="4">
                  <c:v>5720</c:v>
                </c:pt>
                <c:pt idx="5">
                  <c:v>6439</c:v>
                </c:pt>
                <c:pt idx="6">
                  <c:v>9835</c:v>
                </c:pt>
                <c:pt idx="7">
                  <c:v>8605</c:v>
                </c:pt>
                <c:pt idx="8">
                  <c:v>8638</c:v>
                </c:pt>
                <c:pt idx="9">
                  <c:v>8768</c:v>
                </c:pt>
                <c:pt idx="10">
                  <c:v>4112</c:v>
                </c:pt>
                <c:pt idx="11">
                  <c:v>8844</c:v>
                </c:pt>
                <c:pt idx="12">
                  <c:v>6073</c:v>
                </c:pt>
                <c:pt idx="13">
                  <c:v>10750</c:v>
                </c:pt>
                <c:pt idx="14">
                  <c:v>6402</c:v>
                </c:pt>
                <c:pt idx="15">
                  <c:v>8759</c:v>
                </c:pt>
                <c:pt idx="16">
                  <c:v>9283</c:v>
                </c:pt>
                <c:pt idx="17">
                  <c:v>5947</c:v>
                </c:pt>
                <c:pt idx="18">
                  <c:v>6388</c:v>
                </c:pt>
                <c:pt idx="19">
                  <c:v>8706</c:v>
                </c:pt>
                <c:pt idx="20">
                  <c:v>4698</c:v>
                </c:pt>
                <c:pt idx="21">
                  <c:v>5873</c:v>
                </c:pt>
                <c:pt idx="22" formatCode="#,##0">
                  <c:v>6994.28</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Sheet1!$D$2:$D$24</c:f>
              <c:numCache>
                <c:formatCode>_-* #,##0_-;\-* #,##0_-;_-* "-"??_-;_-@_-</c:formatCode>
                <c:ptCount val="23"/>
                <c:pt idx="0">
                  <c:v>61241</c:v>
                </c:pt>
                <c:pt idx="1">
                  <c:v>66646</c:v>
                </c:pt>
                <c:pt idx="2">
                  <c:v>59796</c:v>
                </c:pt>
                <c:pt idx="3">
                  <c:v>66462</c:v>
                </c:pt>
                <c:pt idx="4">
                  <c:v>65069</c:v>
                </c:pt>
                <c:pt idx="5">
                  <c:v>54160</c:v>
                </c:pt>
                <c:pt idx="6">
                  <c:v>47113</c:v>
                </c:pt>
                <c:pt idx="7">
                  <c:v>48729</c:v>
                </c:pt>
                <c:pt idx="8">
                  <c:v>61438</c:v>
                </c:pt>
                <c:pt idx="9">
                  <c:v>49030</c:v>
                </c:pt>
                <c:pt idx="10">
                  <c:v>48946</c:v>
                </c:pt>
                <c:pt idx="11">
                  <c:v>55109</c:v>
                </c:pt>
                <c:pt idx="12">
                  <c:v>61534</c:v>
                </c:pt>
                <c:pt idx="13">
                  <c:v>61658</c:v>
                </c:pt>
                <c:pt idx="14">
                  <c:v>61929</c:v>
                </c:pt>
                <c:pt idx="15">
                  <c:v>59267</c:v>
                </c:pt>
                <c:pt idx="16">
                  <c:v>62337</c:v>
                </c:pt>
                <c:pt idx="17">
                  <c:v>57240</c:v>
                </c:pt>
                <c:pt idx="18">
                  <c:v>51531</c:v>
                </c:pt>
                <c:pt idx="19">
                  <c:v>36442</c:v>
                </c:pt>
                <c:pt idx="20">
                  <c:v>42481</c:v>
                </c:pt>
                <c:pt idx="21">
                  <c:v>33738</c:v>
                </c:pt>
                <c:pt idx="22" formatCode="#,##0">
                  <c:v>25235.73</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Sheet1!$E$2:$E$24</c:f>
              <c:numCache>
                <c:formatCode>_-* #,##0_-;\-* #,##0_-;_-* "-"??_-;_-@_-</c:formatCode>
                <c:ptCount val="23"/>
                <c:pt idx="0">
                  <c:v>20783</c:v>
                </c:pt>
                <c:pt idx="1">
                  <c:v>20687</c:v>
                </c:pt>
                <c:pt idx="2">
                  <c:v>14540</c:v>
                </c:pt>
                <c:pt idx="3">
                  <c:v>11648</c:v>
                </c:pt>
                <c:pt idx="4">
                  <c:v>14769</c:v>
                </c:pt>
                <c:pt idx="5">
                  <c:v>13318</c:v>
                </c:pt>
                <c:pt idx="6">
                  <c:v>8470</c:v>
                </c:pt>
                <c:pt idx="7">
                  <c:v>12948</c:v>
                </c:pt>
                <c:pt idx="8">
                  <c:v>6790</c:v>
                </c:pt>
                <c:pt idx="9">
                  <c:v>9611</c:v>
                </c:pt>
                <c:pt idx="10">
                  <c:v>13317</c:v>
                </c:pt>
                <c:pt idx="11">
                  <c:v>6681</c:v>
                </c:pt>
                <c:pt idx="12">
                  <c:v>6601</c:v>
                </c:pt>
                <c:pt idx="13">
                  <c:v>2119</c:v>
                </c:pt>
                <c:pt idx="14">
                  <c:v>1197</c:v>
                </c:pt>
                <c:pt idx="15">
                  <c:v>1772</c:v>
                </c:pt>
                <c:pt idx="16">
                  <c:v>630</c:v>
                </c:pt>
                <c:pt idx="17">
                  <c:v>1383</c:v>
                </c:pt>
                <c:pt idx="18">
                  <c:v>851</c:v>
                </c:pt>
                <c:pt idx="19">
                  <c:v>334</c:v>
                </c:pt>
                <c:pt idx="20">
                  <c:v>226</c:v>
                </c:pt>
                <c:pt idx="21">
                  <c:v>339</c:v>
                </c:pt>
                <c:pt idx="22" formatCode="#,##0">
                  <c:v>107.34</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Sheet1!$F$2:$F$24</c:f>
              <c:numCache>
                <c:formatCode>_-* #,##0_-;\-* #,##0_-;_-* "-"??_-;_-@_-</c:formatCode>
                <c:ptCount val="23"/>
                <c:pt idx="0">
                  <c:v>939</c:v>
                </c:pt>
                <c:pt idx="1">
                  <c:v>266</c:v>
                </c:pt>
                <c:pt idx="2">
                  <c:v>721</c:v>
                </c:pt>
                <c:pt idx="3">
                  <c:v>1105</c:v>
                </c:pt>
                <c:pt idx="5">
                  <c:v>829</c:v>
                </c:pt>
                <c:pt idx="6">
                  <c:v>834</c:v>
                </c:pt>
                <c:pt idx="7">
                  <c:v>302</c:v>
                </c:pt>
                <c:pt idx="8">
                  <c:v>270</c:v>
                </c:pt>
                <c:pt idx="9">
                  <c:v>547</c:v>
                </c:pt>
                <c:pt idx="10">
                  <c:v>7</c:v>
                </c:pt>
                <c:pt idx="11">
                  <c:v>6</c:v>
                </c:pt>
                <c:pt idx="12">
                  <c:v>0</c:v>
                </c:pt>
                <c:pt idx="13">
                  <c:v>789</c:v>
                </c:pt>
                <c:pt idx="14">
                  <c:v>944</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Sheet1!$G$2:$G$24</c:f>
              <c:numCache>
                <c:formatCode>_-* #,##0_-;\-* #,##0_-;_-* "-"??_-;_-@_-</c:formatCode>
                <c:ptCount val="23"/>
                <c:pt idx="0">
                  <c:v>3759</c:v>
                </c:pt>
                <c:pt idx="1">
                  <c:v>2825</c:v>
                </c:pt>
                <c:pt idx="2">
                  <c:v>3949</c:v>
                </c:pt>
                <c:pt idx="3">
                  <c:v>4418</c:v>
                </c:pt>
                <c:pt idx="4">
                  <c:v>6983</c:v>
                </c:pt>
                <c:pt idx="5">
                  <c:v>6886</c:v>
                </c:pt>
                <c:pt idx="6">
                  <c:v>7157</c:v>
                </c:pt>
                <c:pt idx="7">
                  <c:v>6476</c:v>
                </c:pt>
                <c:pt idx="8">
                  <c:v>5023</c:v>
                </c:pt>
                <c:pt idx="9">
                  <c:v>5418</c:v>
                </c:pt>
                <c:pt idx="10">
                  <c:v>4131</c:v>
                </c:pt>
                <c:pt idx="11">
                  <c:v>2100</c:v>
                </c:pt>
                <c:pt idx="12">
                  <c:v>3812</c:v>
                </c:pt>
                <c:pt idx="13">
                  <c:v>3129</c:v>
                </c:pt>
                <c:pt idx="14">
                  <c:v>4302</c:v>
                </c:pt>
                <c:pt idx="15">
                  <c:v>3959</c:v>
                </c:pt>
                <c:pt idx="16">
                  <c:v>4297</c:v>
                </c:pt>
                <c:pt idx="17">
                  <c:v>752</c:v>
                </c:pt>
                <c:pt idx="18">
                  <c:v>1425</c:v>
                </c:pt>
                <c:pt idx="19">
                  <c:v>421</c:v>
                </c:pt>
                <c:pt idx="20">
                  <c:v>655</c:v>
                </c:pt>
                <c:pt idx="21">
                  <c:v>275</c:v>
                </c:pt>
                <c:pt idx="22" formatCode="#,##0">
                  <c:v>705.18</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Sheet1!$H$2:$H$24</c:f>
              <c:numCache>
                <c:formatCode>_-* #,##0_-;\-* #,##0_-;_-* "-"??_-;_-@_-</c:formatCode>
                <c:ptCount val="23"/>
                <c:pt idx="0">
                  <c:v>525</c:v>
                </c:pt>
                <c:pt idx="1">
                  <c:v>582</c:v>
                </c:pt>
                <c:pt idx="2">
                  <c:v>1467</c:v>
                </c:pt>
                <c:pt idx="3">
                  <c:v>1590</c:v>
                </c:pt>
                <c:pt idx="4">
                  <c:v>272</c:v>
                </c:pt>
                <c:pt idx="5">
                  <c:v>924</c:v>
                </c:pt>
                <c:pt idx="6">
                  <c:v>681</c:v>
                </c:pt>
                <c:pt idx="7">
                  <c:v>900</c:v>
                </c:pt>
                <c:pt idx="8">
                  <c:v>345</c:v>
                </c:pt>
                <c:pt idx="9">
                  <c:v>242</c:v>
                </c:pt>
                <c:pt idx="10">
                  <c:v>196</c:v>
                </c:pt>
                <c:pt idx="11">
                  <c:v>44</c:v>
                </c:pt>
                <c:pt idx="12">
                  <c:v>109</c:v>
                </c:pt>
                <c:pt idx="13">
                  <c:v>316</c:v>
                </c:pt>
                <c:pt idx="14">
                  <c:v>383</c:v>
                </c:pt>
                <c:pt idx="15">
                  <c:v>35</c:v>
                </c:pt>
                <c:pt idx="16">
                  <c:v>152</c:v>
                </c:pt>
                <c:pt idx="17">
                  <c:v>451</c:v>
                </c:pt>
                <c:pt idx="18">
                  <c:v>72</c:v>
                </c:pt>
                <c:pt idx="19">
                  <c:v>59</c:v>
                </c:pt>
                <c:pt idx="20">
                  <c:v>90</c:v>
                </c:pt>
                <c:pt idx="21">
                  <c:v>84</c:v>
                </c:pt>
                <c:pt idx="22" formatCode="#,##0">
                  <c:v>72.02</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Auto Trader</c:v>
                </c:pt>
                <c:pt idx="1">
                  <c:v>BMW</c:v>
                </c:pt>
                <c:pt idx="2">
                  <c:v>Mazda</c:v>
                </c:pt>
                <c:pt idx="3">
                  <c:v>Volvo</c:v>
                </c:pt>
                <c:pt idx="4">
                  <c:v>Motorway Online</c:v>
                </c:pt>
                <c:pt idx="5">
                  <c:v>Hyundai</c:v>
                </c:pt>
                <c:pt idx="6">
                  <c:v>Jaguar Land Rover</c:v>
                </c:pt>
                <c:pt idx="7">
                  <c:v>Polestar</c:v>
                </c:pt>
                <c:pt idx="8">
                  <c:v>We Buy Any Car</c:v>
                </c:pt>
                <c:pt idx="9">
                  <c:v>Kia</c:v>
                </c:pt>
                <c:pt idx="10">
                  <c:v>Renault</c:v>
                </c:pt>
                <c:pt idx="11">
                  <c:v>Volkswagen </c:v>
                </c:pt>
                <c:pt idx="12">
                  <c:v>Peugeot</c:v>
                </c:pt>
                <c:pt idx="13">
                  <c:v>Nissan</c:v>
                </c:pt>
                <c:pt idx="14">
                  <c:v>Toyota</c:v>
                </c:pt>
              </c:strCache>
            </c:strRef>
          </c:cat>
          <c:val>
            <c:numRef>
              <c:f>Sheet1!$B$2:$B$16</c:f>
              <c:numCache>
                <c:formatCode>#,##0</c:formatCode>
                <c:ptCount val="15"/>
                <c:pt idx="0">
                  <c:v>229035950</c:v>
                </c:pt>
                <c:pt idx="1">
                  <c:v>0</c:v>
                </c:pt>
                <c:pt idx="2" formatCode="#,##0.00">
                  <c:v>0</c:v>
                </c:pt>
                <c:pt idx="3">
                  <c:v>0</c:v>
                </c:pt>
                <c:pt idx="4">
                  <c:v>0</c:v>
                </c:pt>
                <c:pt idx="5">
                  <c:v>0</c:v>
                </c:pt>
                <c:pt idx="6" formatCode="#,##0.00">
                  <c:v>0</c:v>
                </c:pt>
                <c:pt idx="7" formatCode="General">
                  <c:v>0</c:v>
                </c:pt>
                <c:pt idx="8">
                  <c:v>0</c:v>
                </c:pt>
                <c:pt idx="9" formatCode="#,##0.00">
                  <c:v>0</c:v>
                </c:pt>
                <c:pt idx="10">
                  <c:v>0</c:v>
                </c:pt>
                <c:pt idx="11">
                  <c:v>210644400</c:v>
                </c:pt>
                <c:pt idx="12" formatCode="General">
                  <c:v>0</c:v>
                </c:pt>
                <c:pt idx="13">
                  <c:v>0</c:v>
                </c:pt>
                <c:pt idx="14">
                  <c:v>207225300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Auto Trader</c:v>
                </c:pt>
                <c:pt idx="1">
                  <c:v>BMW</c:v>
                </c:pt>
                <c:pt idx="2">
                  <c:v>Mazda</c:v>
                </c:pt>
                <c:pt idx="3">
                  <c:v>Volvo</c:v>
                </c:pt>
                <c:pt idx="4">
                  <c:v>Motorway Online</c:v>
                </c:pt>
                <c:pt idx="5">
                  <c:v>Hyundai</c:v>
                </c:pt>
                <c:pt idx="6">
                  <c:v>Jaguar Land Rover</c:v>
                </c:pt>
                <c:pt idx="7">
                  <c:v>Polestar</c:v>
                </c:pt>
                <c:pt idx="8">
                  <c:v>We Buy Any Car</c:v>
                </c:pt>
                <c:pt idx="9">
                  <c:v>Kia</c:v>
                </c:pt>
                <c:pt idx="10">
                  <c:v>Renault</c:v>
                </c:pt>
                <c:pt idx="11">
                  <c:v>Volkswagen </c:v>
                </c:pt>
                <c:pt idx="12">
                  <c:v>Peugeot</c:v>
                </c:pt>
                <c:pt idx="13">
                  <c:v>Nissan</c:v>
                </c:pt>
                <c:pt idx="14">
                  <c:v>Toyota</c:v>
                </c:pt>
              </c:strCache>
            </c:strRef>
          </c:cat>
          <c:val>
            <c:numRef>
              <c:f>Sheet1!$C$2:$C$16</c:f>
              <c:numCache>
                <c:formatCode>#,##0</c:formatCode>
                <c:ptCount val="15"/>
                <c:pt idx="0">
                  <c:v>13350100</c:v>
                </c:pt>
                <c:pt idx="1">
                  <c:v>114452160</c:v>
                </c:pt>
                <c:pt idx="2">
                  <c:v>409323955</c:v>
                </c:pt>
                <c:pt idx="3">
                  <c:v>670771465</c:v>
                </c:pt>
                <c:pt idx="4">
                  <c:v>0</c:v>
                </c:pt>
                <c:pt idx="5">
                  <c:v>0</c:v>
                </c:pt>
                <c:pt idx="6">
                  <c:v>703440110</c:v>
                </c:pt>
                <c:pt idx="7">
                  <c:v>144445855</c:v>
                </c:pt>
                <c:pt idx="8">
                  <c:v>0</c:v>
                </c:pt>
                <c:pt idx="9">
                  <c:v>0</c:v>
                </c:pt>
                <c:pt idx="10">
                  <c:v>231482115</c:v>
                </c:pt>
                <c:pt idx="11">
                  <c:v>0</c:v>
                </c:pt>
                <c:pt idx="12">
                  <c:v>70413830</c:v>
                </c:pt>
                <c:pt idx="13" formatCode="#,##0.00">
                  <c:v>0</c:v>
                </c:pt>
                <c:pt idx="14">
                  <c:v>1508000045</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Auto Trader</c:v>
                </c:pt>
                <c:pt idx="1">
                  <c:v>BMW</c:v>
                </c:pt>
                <c:pt idx="2">
                  <c:v>Mazda</c:v>
                </c:pt>
                <c:pt idx="3">
                  <c:v>Volvo</c:v>
                </c:pt>
                <c:pt idx="4">
                  <c:v>Motorway Online</c:v>
                </c:pt>
                <c:pt idx="5">
                  <c:v>Hyundai</c:v>
                </c:pt>
                <c:pt idx="6">
                  <c:v>Jaguar Land Rover</c:v>
                </c:pt>
                <c:pt idx="7">
                  <c:v>Polestar</c:v>
                </c:pt>
                <c:pt idx="8">
                  <c:v>We Buy Any Car</c:v>
                </c:pt>
                <c:pt idx="9">
                  <c:v>Kia</c:v>
                </c:pt>
                <c:pt idx="10">
                  <c:v>Renault</c:v>
                </c:pt>
                <c:pt idx="11">
                  <c:v>Volkswagen </c:v>
                </c:pt>
                <c:pt idx="12">
                  <c:v>Peugeot</c:v>
                </c:pt>
                <c:pt idx="13">
                  <c:v>Nissan</c:v>
                </c:pt>
                <c:pt idx="14">
                  <c:v>Toyota</c:v>
                </c:pt>
              </c:strCache>
            </c:strRef>
          </c:cat>
          <c:val>
            <c:numRef>
              <c:f>Sheet1!$D$2:$D$16</c:f>
              <c:numCache>
                <c:formatCode>#,##0</c:formatCode>
                <c:ptCount val="15"/>
                <c:pt idx="0">
                  <c:v>300209800</c:v>
                </c:pt>
                <c:pt idx="1">
                  <c:v>551563900</c:v>
                </c:pt>
                <c:pt idx="2">
                  <c:v>278706300</c:v>
                </c:pt>
                <c:pt idx="3">
                  <c:v>58968100</c:v>
                </c:pt>
                <c:pt idx="4">
                  <c:v>795018200</c:v>
                </c:pt>
                <c:pt idx="5">
                  <c:v>879936600</c:v>
                </c:pt>
                <c:pt idx="6">
                  <c:v>209214000</c:v>
                </c:pt>
                <c:pt idx="7">
                  <c:v>776598900</c:v>
                </c:pt>
                <c:pt idx="8">
                  <c:v>1031588400</c:v>
                </c:pt>
                <c:pt idx="9">
                  <c:v>1076664000</c:v>
                </c:pt>
                <c:pt idx="10">
                  <c:v>930254600</c:v>
                </c:pt>
                <c:pt idx="11">
                  <c:v>1230345300</c:v>
                </c:pt>
                <c:pt idx="12">
                  <c:v>1427105900</c:v>
                </c:pt>
                <c:pt idx="13">
                  <c:v>1936022400</c:v>
                </c:pt>
                <c:pt idx="14">
                  <c:v>463836600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Auto Trader</c:v>
                </c:pt>
                <c:pt idx="1">
                  <c:v>BMW</c:v>
                </c:pt>
                <c:pt idx="2">
                  <c:v>Mazda</c:v>
                </c:pt>
                <c:pt idx="3">
                  <c:v>Volvo</c:v>
                </c:pt>
                <c:pt idx="4">
                  <c:v>Motorway Online</c:v>
                </c:pt>
                <c:pt idx="5">
                  <c:v>Hyundai</c:v>
                </c:pt>
                <c:pt idx="6">
                  <c:v>Jaguar Land Rover</c:v>
                </c:pt>
                <c:pt idx="7">
                  <c:v>Polestar</c:v>
                </c:pt>
                <c:pt idx="8">
                  <c:v>We Buy Any Car</c:v>
                </c:pt>
                <c:pt idx="9">
                  <c:v>Kia</c:v>
                </c:pt>
                <c:pt idx="10">
                  <c:v>Renault</c:v>
                </c:pt>
                <c:pt idx="11">
                  <c:v>Volkswagen </c:v>
                </c:pt>
                <c:pt idx="12">
                  <c:v>Peugeot</c:v>
                </c:pt>
                <c:pt idx="13">
                  <c:v>Nissan</c:v>
                </c:pt>
                <c:pt idx="14">
                  <c:v>Toyota</c:v>
                </c:pt>
              </c:strCache>
            </c:strRef>
          </c:cat>
          <c:val>
            <c:numRef>
              <c:f>Sheet1!$E$2:$E$16</c:f>
              <c:numCache>
                <c:formatCode>General</c:formatCode>
                <c:ptCount val="15"/>
                <c:pt idx="0">
                  <c:v>0</c:v>
                </c:pt>
                <c:pt idx="1">
                  <c:v>0</c:v>
                </c:pt>
                <c:pt idx="2">
                  <c:v>0</c:v>
                </c:pt>
                <c:pt idx="3" formatCode="#,##0">
                  <c:v>0</c:v>
                </c:pt>
                <c:pt idx="4">
                  <c:v>0</c:v>
                </c:pt>
                <c:pt idx="5">
                  <c:v>0</c:v>
                </c:pt>
                <c:pt idx="6">
                  <c:v>0</c:v>
                </c:pt>
                <c:pt idx="7">
                  <c:v>0</c:v>
                </c:pt>
                <c:pt idx="8">
                  <c:v>0</c:v>
                </c:pt>
                <c:pt idx="9">
                  <c:v>0</c:v>
                </c:pt>
                <c:pt idx="10">
                  <c:v>0</c:v>
                </c:pt>
                <c:pt idx="11" formatCode="#,##0">
                  <c:v>0</c:v>
                </c:pt>
                <c:pt idx="12">
                  <c:v>0</c:v>
                </c:pt>
                <c:pt idx="13">
                  <c:v>0</c:v>
                </c:pt>
                <c:pt idx="14" formatCode="#,##0.00">
                  <c:v>0</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Auto Trader</c:v>
                </c:pt>
                <c:pt idx="1">
                  <c:v>BMW</c:v>
                </c:pt>
                <c:pt idx="2">
                  <c:v>Mazda</c:v>
                </c:pt>
                <c:pt idx="3">
                  <c:v>Volvo</c:v>
                </c:pt>
                <c:pt idx="4">
                  <c:v>Motorway Online</c:v>
                </c:pt>
                <c:pt idx="5">
                  <c:v>Hyundai</c:v>
                </c:pt>
                <c:pt idx="6">
                  <c:v>Jaguar Land Rover</c:v>
                </c:pt>
                <c:pt idx="7">
                  <c:v>Polestar</c:v>
                </c:pt>
                <c:pt idx="8">
                  <c:v>We Buy Any Car</c:v>
                </c:pt>
                <c:pt idx="9">
                  <c:v>Kia</c:v>
                </c:pt>
                <c:pt idx="10">
                  <c:v>Renault</c:v>
                </c:pt>
                <c:pt idx="11">
                  <c:v>Volkswagen </c:v>
                </c:pt>
                <c:pt idx="12">
                  <c:v>Peugeot</c:v>
                </c:pt>
                <c:pt idx="13">
                  <c:v>Nissan</c:v>
                </c:pt>
                <c:pt idx="14">
                  <c:v>Toyota</c:v>
                </c:pt>
              </c:strCache>
            </c:strRef>
          </c:cat>
          <c:val>
            <c:numRef>
              <c:f>Sheet1!$F$2:$F$16</c:f>
              <c:numCache>
                <c:formatCode>#,##0</c:formatCode>
                <c:ptCount val="15"/>
                <c:pt idx="0" formatCode="General">
                  <c:v>0</c:v>
                </c:pt>
                <c:pt idx="14" formatCode="General">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Auto Trader</c:v>
                </c:pt>
                <c:pt idx="1">
                  <c:v>BMW</c:v>
                </c:pt>
                <c:pt idx="2">
                  <c:v>Mazda</c:v>
                </c:pt>
                <c:pt idx="3">
                  <c:v>Volvo</c:v>
                </c:pt>
                <c:pt idx="4">
                  <c:v>Motorway Online</c:v>
                </c:pt>
                <c:pt idx="5">
                  <c:v>Hyundai</c:v>
                </c:pt>
                <c:pt idx="6">
                  <c:v>Jaguar Land Rover</c:v>
                </c:pt>
                <c:pt idx="7">
                  <c:v>Polestar</c:v>
                </c:pt>
                <c:pt idx="8">
                  <c:v>We Buy Any Car</c:v>
                </c:pt>
                <c:pt idx="9">
                  <c:v>Kia</c:v>
                </c:pt>
                <c:pt idx="10">
                  <c:v>Renault</c:v>
                </c:pt>
                <c:pt idx="11">
                  <c:v>Volkswagen </c:v>
                </c:pt>
                <c:pt idx="12">
                  <c:v>Peugeot</c:v>
                </c:pt>
                <c:pt idx="13">
                  <c:v>Nissan</c:v>
                </c:pt>
                <c:pt idx="14">
                  <c:v>Toyota</c:v>
                </c:pt>
              </c:strCache>
            </c:strRef>
          </c:cat>
          <c:val>
            <c:numRef>
              <c:f>Sheet1!$G$2:$G$16</c:f>
              <c:numCache>
                <c:formatCode>#,##0</c:formatCode>
                <c:ptCount val="15"/>
                <c:pt idx="0">
                  <c:v>0</c:v>
                </c:pt>
                <c:pt idx="1">
                  <c:v>6984200</c:v>
                </c:pt>
                <c:pt idx="2" formatCode="General">
                  <c:v>0</c:v>
                </c:pt>
                <c:pt idx="3">
                  <c:v>0</c:v>
                </c:pt>
                <c:pt idx="4">
                  <c:v>0</c:v>
                </c:pt>
                <c:pt idx="5" formatCode="General">
                  <c:v>0</c:v>
                </c:pt>
                <c:pt idx="6">
                  <c:v>0</c:v>
                </c:pt>
                <c:pt idx="7" formatCode="General">
                  <c:v>0</c:v>
                </c:pt>
                <c:pt idx="8">
                  <c:v>0</c:v>
                </c:pt>
                <c:pt idx="9" formatCode="General">
                  <c:v>0</c:v>
                </c:pt>
                <c:pt idx="10">
                  <c:v>120679600</c:v>
                </c:pt>
                <c:pt idx="11">
                  <c:v>0</c:v>
                </c:pt>
                <c:pt idx="12">
                  <c:v>238920600</c:v>
                </c:pt>
                <c:pt idx="13">
                  <c:v>39920200</c:v>
                </c:pt>
                <c:pt idx="14" formatCode="#,##0.00">
                  <c:v>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Auto Trader</c:v>
                </c:pt>
                <c:pt idx="1">
                  <c:v>BMW</c:v>
                </c:pt>
                <c:pt idx="2">
                  <c:v>Mazda</c:v>
                </c:pt>
                <c:pt idx="3">
                  <c:v>Volvo</c:v>
                </c:pt>
                <c:pt idx="4">
                  <c:v>Motorway Online</c:v>
                </c:pt>
                <c:pt idx="5">
                  <c:v>Hyundai</c:v>
                </c:pt>
                <c:pt idx="6">
                  <c:v>Jaguar Land Rover</c:v>
                </c:pt>
                <c:pt idx="7">
                  <c:v>Polestar</c:v>
                </c:pt>
                <c:pt idx="8">
                  <c:v>We Buy Any Car</c:v>
                </c:pt>
                <c:pt idx="9">
                  <c:v>Kia</c:v>
                </c:pt>
                <c:pt idx="10">
                  <c:v>Renault</c:v>
                </c:pt>
                <c:pt idx="11">
                  <c:v>Volkswagen </c:v>
                </c:pt>
                <c:pt idx="12">
                  <c:v>Peugeot</c:v>
                </c:pt>
                <c:pt idx="13">
                  <c:v>Nissan</c:v>
                </c:pt>
                <c:pt idx="14">
                  <c:v>Toyota</c:v>
                </c:pt>
              </c:strCache>
            </c:strRef>
          </c:cat>
          <c:val>
            <c:numRef>
              <c:f>Sheet1!$H$2:$H$16</c:f>
              <c:numCache>
                <c:formatCode>General</c:formatCode>
                <c:ptCount val="15"/>
                <c:pt idx="10" formatCode="#,##0">
                  <c:v>5875366</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52823022371297E-2"/>
          <c:y val="4.6487252835491315E-2"/>
          <c:w val="0.77432813024796576"/>
          <c:h val="0.82564513700692554"/>
        </c:manualLayout>
      </c:layout>
      <c:barChart>
        <c:barDir val="col"/>
        <c:grouping val="stacked"/>
        <c:varyColors val="0"/>
        <c:ser>
          <c:idx val="0"/>
          <c:order val="0"/>
          <c:tx>
            <c:strRef>
              <c:f>Sheet1!$A$2</c:f>
              <c:strCache>
                <c:ptCount val="1"/>
                <c:pt idx="0">
                  <c:v> Cars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191</c:v>
                </c:pt>
                <c:pt idx="1">
                  <c:v>197</c:v>
                </c:pt>
                <c:pt idx="2">
                  <c:v>164</c:v>
                </c:pt>
                <c:pt idx="3">
                  <c:v>191</c:v>
                </c:pt>
                <c:pt idx="4">
                  <c:v>189</c:v>
                </c:pt>
                <c:pt idx="5">
                  <c:v>175.338886</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 Retailer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Sheet1!$B$3:$G$3</c:f>
              <c:numCache>
                <c:formatCode>_-"£"* #,##0_-;\-"£"* #,##0_-;_-"£"* "-"??_-;_-@_-</c:formatCode>
                <c:ptCount val="6"/>
                <c:pt idx="0">
                  <c:v>66</c:v>
                </c:pt>
                <c:pt idx="1">
                  <c:v>110</c:v>
                </c:pt>
                <c:pt idx="2">
                  <c:v>112</c:v>
                </c:pt>
                <c:pt idx="3">
                  <c:v>70</c:v>
                </c:pt>
                <c:pt idx="4">
                  <c:v>45</c:v>
                </c:pt>
                <c:pt idx="5">
                  <c:v>31.405023</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 Services </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368F-4AFB-A738-E075E4DAA927}"/>
                </c:ext>
              </c:extLst>
            </c:dLbl>
            <c:dLbl>
              <c:idx val="3"/>
              <c:delete val="1"/>
              <c:extLst>
                <c:ext xmlns:c15="http://schemas.microsoft.com/office/drawing/2012/chart" uri="{CE6537A1-D6FC-4f65-9D91-7224C49458BB}"/>
                <c:ext xmlns:c16="http://schemas.microsoft.com/office/drawing/2014/chart" uri="{C3380CC4-5D6E-409C-BE32-E72D297353CC}">
                  <c16:uniqueId val="{00000001-368F-4AFB-A738-E075E4DAA927}"/>
                </c:ext>
              </c:extLst>
            </c:dLbl>
            <c:dLbl>
              <c:idx val="4"/>
              <c:delete val="1"/>
              <c:extLst>
                <c:ext xmlns:c15="http://schemas.microsoft.com/office/drawing/2012/chart" uri="{CE6537A1-D6FC-4f65-9D91-7224C49458BB}"/>
                <c:ext xmlns:c16="http://schemas.microsoft.com/office/drawing/2014/chart" uri="{C3380CC4-5D6E-409C-BE32-E72D297353CC}">
                  <c16:uniqueId val="{0000000B-8E98-4314-95DA-A91C18AC6040}"/>
                </c:ext>
              </c:extLst>
            </c:dLbl>
            <c:dLbl>
              <c:idx val="5"/>
              <c:layout>
                <c:manualLayout>
                  <c:x val="0"/>
                  <c:y val="3.18679112717053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2D-4485-996B-DFD1A13274F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Sheet1!$B$4:$G$4</c:f>
              <c:numCache>
                <c:formatCode>_-"£"* #,##0_-;\-"£"* #,##0_-;_-"£"* "-"??_-;_-@_-</c:formatCode>
                <c:ptCount val="6"/>
                <c:pt idx="0">
                  <c:v>3</c:v>
                </c:pt>
                <c:pt idx="1">
                  <c:v>24</c:v>
                </c:pt>
                <c:pt idx="2">
                  <c:v>21</c:v>
                </c:pt>
                <c:pt idx="3">
                  <c:v>4</c:v>
                </c:pt>
                <c:pt idx="4">
                  <c:v>1</c:v>
                </c:pt>
                <c:pt idx="5">
                  <c:v>5.131392</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 Brand Building </c:v>
                </c:pt>
              </c:strCache>
            </c:strRef>
          </c:tx>
          <c:spPr>
            <a:solidFill>
              <a:schemeClr val="accent4"/>
            </a:solidFill>
            <a:ln>
              <a:noFill/>
            </a:ln>
            <a:effectLst/>
          </c:spPr>
          <c:invertIfNegative val="0"/>
          <c:dLbls>
            <c:dLbl>
              <c:idx val="5"/>
              <c:layout>
                <c:manualLayout>
                  <c:x val="0"/>
                  <c:y val="-9.560373381511650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2D-4485-996B-DFD1A13274F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Sheet1!$B$5:$G$5</c:f>
              <c:numCache>
                <c:formatCode>_-"£"* #,##0_-;\-"£"* #,##0_-;_-"£"* "-"??_-;_-@_-</c:formatCode>
                <c:ptCount val="6"/>
                <c:pt idx="0">
                  <c:v>5</c:v>
                </c:pt>
                <c:pt idx="1">
                  <c:v>9</c:v>
                </c:pt>
                <c:pt idx="2">
                  <c:v>7</c:v>
                </c:pt>
                <c:pt idx="3">
                  <c:v>10</c:v>
                </c:pt>
                <c:pt idx="4">
                  <c:v>9</c:v>
                </c:pt>
                <c:pt idx="5">
                  <c:v>7.1972649999999998</c:v>
                </c:pt>
              </c:numCache>
            </c:numRef>
          </c:val>
          <c:extLst>
            <c:ext xmlns:c16="http://schemas.microsoft.com/office/drawing/2014/chart" uri="{C3380CC4-5D6E-409C-BE32-E72D297353CC}">
              <c16:uniqueId val="{00000002-8E98-4314-95DA-A91C18AC6040}"/>
            </c:ext>
          </c:extLst>
        </c:ser>
        <c:ser>
          <c:idx val="4"/>
          <c:order val="4"/>
          <c:tx>
            <c:strRef>
              <c:f>Sheet1!$A$6</c:f>
              <c:strCache>
                <c:ptCount val="1"/>
                <c:pt idx="0">
                  <c:v> Other </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368F-4AFB-A738-E075E4DAA927}"/>
                </c:ext>
              </c:extLst>
            </c:dLbl>
            <c:dLbl>
              <c:idx val="2"/>
              <c:delete val="1"/>
              <c:extLst>
                <c:ext xmlns:c15="http://schemas.microsoft.com/office/drawing/2012/chart" uri="{CE6537A1-D6FC-4f65-9D91-7224C49458BB}"/>
                <c:ext xmlns:c16="http://schemas.microsoft.com/office/drawing/2014/chart" uri="{C3380CC4-5D6E-409C-BE32-E72D297353CC}">
                  <c16:uniqueId val="{00000003-368F-4AFB-A738-E075E4DAA927}"/>
                </c:ext>
              </c:extLst>
            </c:dLbl>
            <c:dLbl>
              <c:idx val="3"/>
              <c:delete val="1"/>
              <c:extLst>
                <c:ext xmlns:c15="http://schemas.microsoft.com/office/drawing/2012/chart" uri="{CE6537A1-D6FC-4f65-9D91-7224C49458BB}"/>
                <c:ext xmlns:c16="http://schemas.microsoft.com/office/drawing/2014/chart" uri="{C3380CC4-5D6E-409C-BE32-E72D297353CC}">
                  <c16:uniqueId val="{00000008-8E98-4314-95DA-A91C18AC6040}"/>
                </c:ext>
              </c:extLst>
            </c:dLbl>
            <c:dLbl>
              <c:idx val="4"/>
              <c:delete val="1"/>
              <c:extLst>
                <c:ext xmlns:c15="http://schemas.microsoft.com/office/drawing/2012/chart" uri="{CE6537A1-D6FC-4f65-9D91-7224C49458BB}"/>
                <c:ext xmlns:c16="http://schemas.microsoft.com/office/drawing/2014/chart" uri="{C3380CC4-5D6E-409C-BE32-E72D297353CC}">
                  <c16:uniqueId val="{0000000A-8E98-4314-95DA-A91C18AC6040}"/>
                </c:ext>
              </c:extLst>
            </c:dLbl>
            <c:dLbl>
              <c:idx val="5"/>
              <c:delete val="1"/>
              <c:extLst>
                <c:ext xmlns:c15="http://schemas.microsoft.com/office/drawing/2012/chart" uri="{CE6537A1-D6FC-4f65-9D91-7224C49458BB}"/>
                <c:ext xmlns:c16="http://schemas.microsoft.com/office/drawing/2014/chart" uri="{C3380CC4-5D6E-409C-BE32-E72D297353CC}">
                  <c16:uniqueId val="{00000000-B92D-4485-996B-DFD1A13274F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Sheet1!$B$6:$G$6</c:f>
              <c:numCache>
                <c:formatCode>_-"£"* #,##0_-;\-"£"* #,##0_-;_-"£"* "-"??_-;_-@_-</c:formatCode>
                <c:ptCount val="6"/>
                <c:pt idx="0">
                  <c:v>7</c:v>
                </c:pt>
                <c:pt idx="1">
                  <c:v>13</c:v>
                </c:pt>
                <c:pt idx="2">
                  <c:v>10</c:v>
                </c:pt>
                <c:pt idx="3">
                  <c:v>6</c:v>
                </c:pt>
                <c:pt idx="4">
                  <c:v>7</c:v>
                </c:pt>
                <c:pt idx="5">
                  <c:v>7.4792269999999998</c:v>
                </c:pt>
              </c:numCache>
            </c:numRef>
          </c:val>
          <c:extLst>
            <c:ext xmlns:c16="http://schemas.microsoft.com/office/drawing/2014/chart" uri="{C3380CC4-5D6E-409C-BE32-E72D297353CC}">
              <c16:uniqueId val="{00000003-8E98-4314-95DA-A91C18AC6040}"/>
            </c:ext>
          </c:extLst>
        </c:ser>
        <c:dLbls>
          <c:dLblPos val="ctr"/>
          <c:showLegendKey val="0"/>
          <c:showVal val="1"/>
          <c:showCatName val="0"/>
          <c:showSerName val="0"/>
          <c:showPercent val="0"/>
          <c:showBubbleSize val="0"/>
        </c:dLbls>
        <c:gapWidth val="10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Share of Impacts</c:v>
                </c:pt>
              </c:strCache>
            </c:strRef>
          </c:tx>
          <c:spPr>
            <a:solidFill>
              <a:schemeClr val="accent1"/>
            </a:solidFill>
            <a:ln>
              <a:no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0%</c:formatCode>
                <c:ptCount val="16"/>
                <c:pt idx="0">
                  <c:v>4.8831064680397433E-2</c:v>
                </c:pt>
                <c:pt idx="1">
                  <c:v>5.0750131381089955E-2</c:v>
                </c:pt>
                <c:pt idx="2">
                  <c:v>4.5161015752972794E-2</c:v>
                </c:pt>
                <c:pt idx="3">
                  <c:v>4.2803947971807546E-2</c:v>
                </c:pt>
                <c:pt idx="4">
                  <c:v>4.6787179878398394E-2</c:v>
                </c:pt>
                <c:pt idx="5">
                  <c:v>4.9353573334919361E-2</c:v>
                </c:pt>
                <c:pt idx="6">
                  <c:v>4.972908419620628E-2</c:v>
                </c:pt>
                <c:pt idx="7">
                  <c:v>4.8953273806691656E-2</c:v>
                </c:pt>
                <c:pt idx="8">
                  <c:v>5.1170617478397039E-2</c:v>
                </c:pt>
                <c:pt idx="9">
                  <c:v>5.6345544926506994E-2</c:v>
                </c:pt>
                <c:pt idx="10">
                  <c:v>4.713534271936734E-2</c:v>
                </c:pt>
                <c:pt idx="11">
                  <c:v>4.9688873525129074E-2</c:v>
                </c:pt>
                <c:pt idx="12">
                  <c:v>4.4390798353094792E-2</c:v>
                </c:pt>
                <c:pt idx="13">
                  <c:v>4.6023072462479359E-2</c:v>
                </c:pt>
                <c:pt idx="14">
                  <c:v>4.0638507789840676E-2</c:v>
                </c:pt>
                <c:pt idx="15">
                  <c:v>3.6136834128270331E-2</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dirty="0"/>
                  <a:t>Share of linear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Volkswagen Group</c:v>
                </c:pt>
              </c:strCache>
            </c:strRef>
          </c:tx>
          <c:spPr>
            <a:solidFill>
              <a:schemeClr val="accent1">
                <a:shade val="42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0</c:formatCode>
                <c:ptCount val="16"/>
                <c:pt idx="0">
                  <c:v>4721.1579689999999</c:v>
                </c:pt>
                <c:pt idx="1">
                  <c:v>6729.1555503999998</c:v>
                </c:pt>
                <c:pt idx="2">
                  <c:v>5163.4614996999999</c:v>
                </c:pt>
                <c:pt idx="3">
                  <c:v>6787.5790434</c:v>
                </c:pt>
                <c:pt idx="4">
                  <c:v>6962.7769288999998</c:v>
                </c:pt>
                <c:pt idx="5">
                  <c:v>5635.6476156999997</c:v>
                </c:pt>
                <c:pt idx="6">
                  <c:v>5625.8646840000001</c:v>
                </c:pt>
                <c:pt idx="7">
                  <c:v>5950.6419349999996</c:v>
                </c:pt>
                <c:pt idx="8">
                  <c:v>5242.2280000000001</c:v>
                </c:pt>
                <c:pt idx="9">
                  <c:v>4653.5202175000004</c:v>
                </c:pt>
                <c:pt idx="10">
                  <c:v>4281.4104006999996</c:v>
                </c:pt>
                <c:pt idx="11">
                  <c:v>3956.4340978</c:v>
                </c:pt>
                <c:pt idx="12">
                  <c:v>2875.3480100000002</c:v>
                </c:pt>
                <c:pt idx="13">
                  <c:v>2870.5821850000002</c:v>
                </c:pt>
                <c:pt idx="14">
                  <c:v>1930.662194</c:v>
                </c:pt>
                <c:pt idx="15">
                  <c:v>1736.4403299999999</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Toyota Group</c:v>
                </c:pt>
              </c:strCache>
            </c:strRef>
          </c:tx>
          <c:spPr>
            <a:solidFill>
              <a:schemeClr val="accent1">
                <a:shade val="55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0</c:formatCode>
                <c:ptCount val="16"/>
                <c:pt idx="0">
                  <c:v>1646.4532726</c:v>
                </c:pt>
                <c:pt idx="1">
                  <c:v>1528.5765273</c:v>
                </c:pt>
                <c:pt idx="2">
                  <c:v>2877.0091566000001</c:v>
                </c:pt>
                <c:pt idx="3">
                  <c:v>2481.8529953000002</c:v>
                </c:pt>
                <c:pt idx="4">
                  <c:v>2818.1773706999998</c:v>
                </c:pt>
                <c:pt idx="5">
                  <c:v>2967.3735000000001</c:v>
                </c:pt>
                <c:pt idx="6">
                  <c:v>2882.3519000000001</c:v>
                </c:pt>
                <c:pt idx="7">
                  <c:v>3082.5691000000002</c:v>
                </c:pt>
                <c:pt idx="8">
                  <c:v>2866.1929570000002</c:v>
                </c:pt>
                <c:pt idx="9">
                  <c:v>3006.2414229999999</c:v>
                </c:pt>
                <c:pt idx="10">
                  <c:v>2962.38825</c:v>
                </c:pt>
                <c:pt idx="11">
                  <c:v>2641.2578159999998</c:v>
                </c:pt>
                <c:pt idx="12">
                  <c:v>1868.4314079999999</c:v>
                </c:pt>
                <c:pt idx="13">
                  <c:v>2125.8988800000002</c:v>
                </c:pt>
                <c:pt idx="14">
                  <c:v>3391.9718250000001</c:v>
                </c:pt>
                <c:pt idx="15">
                  <c:v>2179.0619449999999</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Renault</c:v>
                </c:pt>
              </c:strCache>
            </c:strRef>
          </c:tx>
          <c:spPr>
            <a:solidFill>
              <a:schemeClr val="accent1">
                <a:shade val="68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0</c:formatCode>
                <c:ptCount val="16"/>
                <c:pt idx="0">
                  <c:v>2412.4333271</c:v>
                </c:pt>
                <c:pt idx="1">
                  <c:v>2971.5692939</c:v>
                </c:pt>
                <c:pt idx="2">
                  <c:v>1519.6337869000001</c:v>
                </c:pt>
                <c:pt idx="3">
                  <c:v>2189.3886921999997</c:v>
                </c:pt>
                <c:pt idx="4">
                  <c:v>2129.3003924999998</c:v>
                </c:pt>
                <c:pt idx="5">
                  <c:v>2327.3378736999998</c:v>
                </c:pt>
                <c:pt idx="6">
                  <c:v>1835.76073</c:v>
                </c:pt>
                <c:pt idx="7">
                  <c:v>2388.5286999999998</c:v>
                </c:pt>
                <c:pt idx="8">
                  <c:v>2003.901378</c:v>
                </c:pt>
                <c:pt idx="9">
                  <c:v>2009.5450069999999</c:v>
                </c:pt>
                <c:pt idx="10">
                  <c:v>1848.9165717000001</c:v>
                </c:pt>
                <c:pt idx="11">
                  <c:v>1759.164</c:v>
                </c:pt>
                <c:pt idx="12">
                  <c:v>1452.0237999999999</c:v>
                </c:pt>
                <c:pt idx="13">
                  <c:v>2311.7361999999998</c:v>
                </c:pt>
                <c:pt idx="14">
                  <c:v>1812.9558999999999</c:v>
                </c:pt>
                <c:pt idx="15">
                  <c:v>1975.9426000000001</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Vauxhall</c:v>
                </c:pt>
              </c:strCache>
            </c:strRef>
          </c:tx>
          <c:spPr>
            <a:solidFill>
              <a:schemeClr val="accent1">
                <a:shade val="80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0</c:formatCode>
                <c:ptCount val="16"/>
                <c:pt idx="0">
                  <c:v>4262.1737063</c:v>
                </c:pt>
                <c:pt idx="1">
                  <c:v>2608.6134058000002</c:v>
                </c:pt>
                <c:pt idx="2">
                  <c:v>2928.1936491000001</c:v>
                </c:pt>
                <c:pt idx="3">
                  <c:v>3256.4137121999997</c:v>
                </c:pt>
                <c:pt idx="4">
                  <c:v>1873.8514007000001</c:v>
                </c:pt>
                <c:pt idx="5">
                  <c:v>1426.2177508</c:v>
                </c:pt>
                <c:pt idx="6">
                  <c:v>1662.8594753299999</c:v>
                </c:pt>
                <c:pt idx="7">
                  <c:v>1606.7416499999999</c:v>
                </c:pt>
                <c:pt idx="8">
                  <c:v>2256.9868408000002</c:v>
                </c:pt>
                <c:pt idx="9">
                  <c:v>3357.0468780000001</c:v>
                </c:pt>
                <c:pt idx="10">
                  <c:v>2456.2332449999999</c:v>
                </c:pt>
                <c:pt idx="11">
                  <c:v>1293.2039</c:v>
                </c:pt>
                <c:pt idx="12">
                  <c:v>1055.9384</c:v>
                </c:pt>
                <c:pt idx="13">
                  <c:v>879.69179999999994</c:v>
                </c:pt>
                <c:pt idx="14">
                  <c:v>528.78390000000002</c:v>
                </c:pt>
                <c:pt idx="15">
                  <c:v>921.04475500000001</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Nissan</c:v>
                </c:pt>
              </c:strCache>
            </c:strRef>
          </c:tx>
          <c:spPr>
            <a:solidFill>
              <a:schemeClr val="accent1">
                <a:shade val="93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0</c:formatCode>
                <c:ptCount val="16"/>
                <c:pt idx="0">
                  <c:v>2210.0979790000001</c:v>
                </c:pt>
                <c:pt idx="1">
                  <c:v>2619.3401844</c:v>
                </c:pt>
                <c:pt idx="2">
                  <c:v>1680.6555243</c:v>
                </c:pt>
                <c:pt idx="3">
                  <c:v>1642.2858827999999</c:v>
                </c:pt>
                <c:pt idx="4">
                  <c:v>2116.7660267000001</c:v>
                </c:pt>
                <c:pt idx="5">
                  <c:v>1838.4528</c:v>
                </c:pt>
                <c:pt idx="6">
                  <c:v>2007.1543724999999</c:v>
                </c:pt>
                <c:pt idx="7">
                  <c:v>1675.0054445999999</c:v>
                </c:pt>
                <c:pt idx="8">
                  <c:v>1788.8662021</c:v>
                </c:pt>
                <c:pt idx="9">
                  <c:v>1505.8931600000001</c:v>
                </c:pt>
                <c:pt idx="10">
                  <c:v>598.91079999999999</c:v>
                </c:pt>
                <c:pt idx="11">
                  <c:v>984.58720000000005</c:v>
                </c:pt>
                <c:pt idx="12">
                  <c:v>1497.1265000000001</c:v>
                </c:pt>
                <c:pt idx="13">
                  <c:v>3229.1891000000001</c:v>
                </c:pt>
                <c:pt idx="14">
                  <c:v>2297.5392000000002</c:v>
                </c:pt>
                <c:pt idx="15">
                  <c:v>254.689795</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Peugeot Group</c:v>
                </c:pt>
              </c:strCache>
            </c:strRef>
          </c:tx>
          <c:spPr>
            <a:solidFill>
              <a:schemeClr val="accent1">
                <a:tint val="94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0</c:formatCode>
                <c:ptCount val="16"/>
                <c:pt idx="0">
                  <c:v>2423.1808550000001</c:v>
                </c:pt>
                <c:pt idx="1">
                  <c:v>2259.1675150000001</c:v>
                </c:pt>
                <c:pt idx="2">
                  <c:v>2640.2170999999998</c:v>
                </c:pt>
                <c:pt idx="3">
                  <c:v>1358.4196404000002</c:v>
                </c:pt>
                <c:pt idx="4">
                  <c:v>2784.3847256999998</c:v>
                </c:pt>
                <c:pt idx="5">
                  <c:v>2628.9491472</c:v>
                </c:pt>
                <c:pt idx="6">
                  <c:v>1513.4602</c:v>
                </c:pt>
                <c:pt idx="7">
                  <c:v>1812.9076</c:v>
                </c:pt>
                <c:pt idx="8">
                  <c:v>1747.363323</c:v>
                </c:pt>
                <c:pt idx="9">
                  <c:v>1363.6559</c:v>
                </c:pt>
                <c:pt idx="10">
                  <c:v>1033.4279039999999</c:v>
                </c:pt>
                <c:pt idx="11">
                  <c:v>968.95619099999999</c:v>
                </c:pt>
                <c:pt idx="12">
                  <c:v>443.70970699999998</c:v>
                </c:pt>
                <c:pt idx="13">
                  <c:v>1493.6658</c:v>
                </c:pt>
                <c:pt idx="14">
                  <c:v>2034.9354000000001</c:v>
                </c:pt>
                <c:pt idx="15">
                  <c:v>1076.664</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Ford</c:v>
                </c:pt>
              </c:strCache>
            </c:strRef>
          </c:tx>
          <c:spPr>
            <a:solidFill>
              <a:schemeClr val="accent1">
                <a:tint val="81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0</c:formatCode>
                <c:ptCount val="16"/>
                <c:pt idx="0">
                  <c:v>3309.4147014</c:v>
                </c:pt>
                <c:pt idx="1">
                  <c:v>2681.4389664</c:v>
                </c:pt>
                <c:pt idx="2">
                  <c:v>2059.4223121</c:v>
                </c:pt>
                <c:pt idx="3">
                  <c:v>2285.1798298000003</c:v>
                </c:pt>
                <c:pt idx="4">
                  <c:v>1762.6597899999999</c:v>
                </c:pt>
                <c:pt idx="5">
                  <c:v>1763.2013999999999</c:v>
                </c:pt>
                <c:pt idx="6">
                  <c:v>2449.1765999999998</c:v>
                </c:pt>
                <c:pt idx="7">
                  <c:v>1603.9504999999999</c:v>
                </c:pt>
                <c:pt idx="8">
                  <c:v>1910.3629000000001</c:v>
                </c:pt>
                <c:pt idx="9">
                  <c:v>2489.2224025</c:v>
                </c:pt>
                <c:pt idx="10">
                  <c:v>1666.2851000000001</c:v>
                </c:pt>
                <c:pt idx="11">
                  <c:v>1106.6718000000001</c:v>
                </c:pt>
                <c:pt idx="12">
                  <c:v>320.97257500000001</c:v>
                </c:pt>
                <c:pt idx="13">
                  <c:v>431.85561999999999</c:v>
                </c:pt>
                <c:pt idx="14">
                  <c:v>546.38120000000004</c:v>
                </c:pt>
                <c:pt idx="15">
                  <c:v>119.4252</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Kia</c:v>
                </c:pt>
              </c:strCache>
            </c:strRef>
          </c:tx>
          <c:spPr>
            <a:solidFill>
              <a:schemeClr val="accent1">
                <a:tint val="69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Sheet1!$I$2:$I$17</c:f>
              <c:numCache>
                <c:formatCode>0</c:formatCode>
                <c:ptCount val="16"/>
                <c:pt idx="0">
                  <c:v>974.78570000000002</c:v>
                </c:pt>
                <c:pt idx="1">
                  <c:v>1958.9756299999999</c:v>
                </c:pt>
                <c:pt idx="2">
                  <c:v>2144.7948999999999</c:v>
                </c:pt>
                <c:pt idx="3">
                  <c:v>1762.692</c:v>
                </c:pt>
                <c:pt idx="4">
                  <c:v>1809.6175000000001</c:v>
                </c:pt>
                <c:pt idx="5">
                  <c:v>1527.3979810000001</c:v>
                </c:pt>
                <c:pt idx="6">
                  <c:v>2000.843554</c:v>
                </c:pt>
                <c:pt idx="7">
                  <c:v>1436.803987</c:v>
                </c:pt>
                <c:pt idx="8">
                  <c:v>1396.084327</c:v>
                </c:pt>
                <c:pt idx="9">
                  <c:v>1702.1948319999999</c:v>
                </c:pt>
                <c:pt idx="10">
                  <c:v>2280.4937</c:v>
                </c:pt>
                <c:pt idx="11">
                  <c:v>1510.6755874999999</c:v>
                </c:pt>
                <c:pt idx="12">
                  <c:v>1374.4773166</c:v>
                </c:pt>
                <c:pt idx="13">
                  <c:v>1369.4857350999998</c:v>
                </c:pt>
                <c:pt idx="14">
                  <c:v>1260.9620150000001</c:v>
                </c:pt>
                <c:pt idx="15">
                  <c:v>912.65410999999995</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Mercedes Benz</c:v>
                </c:pt>
              </c:strCache>
            </c:strRef>
          </c:tx>
          <c:spPr>
            <a:solidFill>
              <a:schemeClr val="accent1">
                <a:tint val="56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Sheet1!$J$2:$J$17</c:f>
              <c:numCache>
                <c:formatCode>0</c:formatCode>
                <c:ptCount val="16"/>
                <c:pt idx="0">
                  <c:v>1063.1742971000001</c:v>
                </c:pt>
                <c:pt idx="1">
                  <c:v>917.79453999999998</c:v>
                </c:pt>
                <c:pt idx="2">
                  <c:v>1112.9857129000002</c:v>
                </c:pt>
                <c:pt idx="3">
                  <c:v>1723.681728</c:v>
                </c:pt>
                <c:pt idx="4">
                  <c:v>1710.7847730999999</c:v>
                </c:pt>
                <c:pt idx="5">
                  <c:v>2011.2623940000001</c:v>
                </c:pt>
                <c:pt idx="6">
                  <c:v>2143.8770479999998</c:v>
                </c:pt>
                <c:pt idx="7">
                  <c:v>2161.3420999999998</c:v>
                </c:pt>
                <c:pt idx="8">
                  <c:v>2629.3957</c:v>
                </c:pt>
                <c:pt idx="9">
                  <c:v>2334.0401999999999</c:v>
                </c:pt>
                <c:pt idx="10">
                  <c:v>1975.31069</c:v>
                </c:pt>
                <c:pt idx="11">
                  <c:v>1402.0627999999999</c:v>
                </c:pt>
                <c:pt idx="12">
                  <c:v>372.07400000000001</c:v>
                </c:pt>
                <c:pt idx="13">
                  <c:v>428.63380000000001</c:v>
                </c:pt>
                <c:pt idx="14">
                  <c:v>297.3021</c:v>
                </c:pt>
                <c:pt idx="15">
                  <c:v>154.863765</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BMW</c:v>
                </c:pt>
              </c:strCache>
            </c:strRef>
          </c:tx>
          <c:spPr>
            <a:solidFill>
              <a:schemeClr val="accent1">
                <a:tint val="43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Sheet1!$K$2:$K$17</c:f>
              <c:numCache>
                <c:formatCode>0</c:formatCode>
                <c:ptCount val="16"/>
                <c:pt idx="0">
                  <c:v>1462.4301219000001</c:v>
                </c:pt>
                <c:pt idx="1">
                  <c:v>1116.7727633</c:v>
                </c:pt>
                <c:pt idx="2">
                  <c:v>783.63562189999993</c:v>
                </c:pt>
                <c:pt idx="3">
                  <c:v>1213.1803027999999</c:v>
                </c:pt>
                <c:pt idx="4">
                  <c:v>878.90303100000006</c:v>
                </c:pt>
                <c:pt idx="5">
                  <c:v>1177.7159160000001</c:v>
                </c:pt>
                <c:pt idx="6">
                  <c:v>1343.4701</c:v>
                </c:pt>
                <c:pt idx="7">
                  <c:v>1752.0053</c:v>
                </c:pt>
                <c:pt idx="8">
                  <c:v>1899.6069</c:v>
                </c:pt>
                <c:pt idx="9">
                  <c:v>2580.979503</c:v>
                </c:pt>
                <c:pt idx="10">
                  <c:v>2581.74424</c:v>
                </c:pt>
                <c:pt idx="11">
                  <c:v>1691.8876</c:v>
                </c:pt>
                <c:pt idx="12">
                  <c:v>1584.754015</c:v>
                </c:pt>
                <c:pt idx="13">
                  <c:v>550.05309999999997</c:v>
                </c:pt>
                <c:pt idx="14">
                  <c:v>653.33979999999997</c:v>
                </c:pt>
                <c:pt idx="15">
                  <c:v>795.01819999999998</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dirty="0"/>
                  <a:t>Share of linear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9.3460890678567457E-2"/>
          <c:h val="0.73770837173781367"/>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areaChart>
        <c:grouping val="percentStacked"/>
        <c:varyColors val="0"/>
        <c:ser>
          <c:idx val="0"/>
          <c:order val="0"/>
          <c:tx>
            <c:strRef>
              <c:f>Sheet1!$B$1</c:f>
              <c:strCache>
                <c:ptCount val="1"/>
                <c:pt idx="0">
                  <c:v>We Buy Any Car</c:v>
                </c:pt>
              </c:strCache>
            </c:strRef>
          </c:tx>
          <c:spPr>
            <a:solidFill>
              <a:schemeClr val="accent2">
                <a:shade val="42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_-* #,##0_-;\-* #,##0_-;_-* "-"??_-;_-@_-</c:formatCode>
                <c:ptCount val="16"/>
                <c:pt idx="0">
                  <c:v>1172.1446000000001</c:v>
                </c:pt>
                <c:pt idx="1">
                  <c:v>1133.3203000000001</c:v>
                </c:pt>
                <c:pt idx="2">
                  <c:v>1236.7628400000001</c:v>
                </c:pt>
                <c:pt idx="3">
                  <c:v>2517.8848200000002</c:v>
                </c:pt>
                <c:pt idx="4">
                  <c:v>2046.3311799999999</c:v>
                </c:pt>
                <c:pt idx="5">
                  <c:v>1800.1742899999999</c:v>
                </c:pt>
                <c:pt idx="6">
                  <c:v>2077.0656173299999</c:v>
                </c:pt>
                <c:pt idx="7">
                  <c:v>1942.5282</c:v>
                </c:pt>
                <c:pt idx="8">
                  <c:v>1962.9606200000001</c:v>
                </c:pt>
                <c:pt idx="9">
                  <c:v>2002.2975100000001</c:v>
                </c:pt>
                <c:pt idx="10">
                  <c:v>2467.8822700000001</c:v>
                </c:pt>
                <c:pt idx="11">
                  <c:v>2195.0141733299997</c:v>
                </c:pt>
                <c:pt idx="12">
                  <c:v>1640.41164</c:v>
                </c:pt>
                <c:pt idx="13">
                  <c:v>1659.2461984000001</c:v>
                </c:pt>
                <c:pt idx="14">
                  <c:v>1114.77325</c:v>
                </c:pt>
                <c:pt idx="15">
                  <c:v>1440.9897000000001</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Motorway Online</c:v>
                </c:pt>
              </c:strCache>
            </c:strRef>
          </c:tx>
          <c:spPr>
            <a:solidFill>
              <a:schemeClr val="accent2">
                <a:shade val="55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_-* #,##0_-;\-* #,##0_-;_-* "-"??_-;_-@_-</c:formatCode>
                <c:ptCount val="16"/>
                <c:pt idx="0">
                  <c:v>0</c:v>
                </c:pt>
                <c:pt idx="1">
                  <c:v>0</c:v>
                </c:pt>
                <c:pt idx="2">
                  <c:v>0</c:v>
                </c:pt>
                <c:pt idx="3">
                  <c:v>0</c:v>
                </c:pt>
                <c:pt idx="4">
                  <c:v>0</c:v>
                </c:pt>
                <c:pt idx="5">
                  <c:v>0</c:v>
                </c:pt>
                <c:pt idx="6">
                  <c:v>0</c:v>
                </c:pt>
                <c:pt idx="7">
                  <c:v>0</c:v>
                </c:pt>
                <c:pt idx="8">
                  <c:v>0</c:v>
                </c:pt>
                <c:pt idx="9">
                  <c:v>194.4213</c:v>
                </c:pt>
                <c:pt idx="10">
                  <c:v>0</c:v>
                </c:pt>
                <c:pt idx="11">
                  <c:v>339.25848000000002</c:v>
                </c:pt>
                <c:pt idx="12">
                  <c:v>1923.3010200000001</c:v>
                </c:pt>
                <c:pt idx="13">
                  <c:v>1718.4650999999999</c:v>
                </c:pt>
                <c:pt idx="14">
                  <c:v>917.01565000000005</c:v>
                </c:pt>
                <c:pt idx="15">
                  <c:v>542.59585000000004</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Vertu Motors</c:v>
                </c:pt>
              </c:strCache>
            </c:strRef>
          </c:tx>
          <c:spPr>
            <a:solidFill>
              <a:schemeClr val="accent2">
                <a:shade val="68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_-* #,##0_-;\-* #,##0_-;_-* "-"??_-;_-@_-</c:formatCode>
                <c:ptCount val="16"/>
                <c:pt idx="0">
                  <c:v>0</c:v>
                </c:pt>
                <c:pt idx="1">
                  <c:v>0</c:v>
                </c:pt>
                <c:pt idx="2">
                  <c:v>0</c:v>
                </c:pt>
                <c:pt idx="3">
                  <c:v>146.77680000000001</c:v>
                </c:pt>
                <c:pt idx="4">
                  <c:v>181.18459999999999</c:v>
                </c:pt>
                <c:pt idx="5">
                  <c:v>221.0745</c:v>
                </c:pt>
                <c:pt idx="6">
                  <c:v>675.19970000000001</c:v>
                </c:pt>
                <c:pt idx="7">
                  <c:v>678.40223900000001</c:v>
                </c:pt>
                <c:pt idx="8">
                  <c:v>422.80891000000003</c:v>
                </c:pt>
                <c:pt idx="9">
                  <c:v>476.98180000000002</c:v>
                </c:pt>
                <c:pt idx="10">
                  <c:v>621.23519999999996</c:v>
                </c:pt>
                <c:pt idx="11">
                  <c:v>695.85379999999998</c:v>
                </c:pt>
                <c:pt idx="12">
                  <c:v>436.76089999999999</c:v>
                </c:pt>
                <c:pt idx="13">
                  <c:v>596.12660000000005</c:v>
                </c:pt>
                <c:pt idx="14">
                  <c:v>242.74879999999999</c:v>
                </c:pt>
                <c:pt idx="15">
                  <c:v>330.14827000000002</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Cinch</c:v>
                </c:pt>
              </c:strCache>
            </c:strRef>
          </c:tx>
          <c:spPr>
            <a:solidFill>
              <a:schemeClr val="accent2">
                <a:shade val="80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_-* #,##0_-;\-* #,##0_-;_-* "-"??_-;_-@_-</c:formatCode>
                <c:ptCount val="16"/>
                <c:pt idx="0">
                  <c:v>0</c:v>
                </c:pt>
                <c:pt idx="1">
                  <c:v>0</c:v>
                </c:pt>
                <c:pt idx="2">
                  <c:v>0</c:v>
                </c:pt>
                <c:pt idx="3">
                  <c:v>0</c:v>
                </c:pt>
                <c:pt idx="4">
                  <c:v>0</c:v>
                </c:pt>
                <c:pt idx="5">
                  <c:v>0</c:v>
                </c:pt>
                <c:pt idx="6">
                  <c:v>0</c:v>
                </c:pt>
                <c:pt idx="7">
                  <c:v>0</c:v>
                </c:pt>
                <c:pt idx="8">
                  <c:v>0</c:v>
                </c:pt>
                <c:pt idx="9">
                  <c:v>419.16043999999999</c:v>
                </c:pt>
                <c:pt idx="10">
                  <c:v>1841.3461299999999</c:v>
                </c:pt>
                <c:pt idx="11">
                  <c:v>3316.3797</c:v>
                </c:pt>
                <c:pt idx="12">
                  <c:v>2270.3716020000002</c:v>
                </c:pt>
                <c:pt idx="13">
                  <c:v>920.04034999999999</c:v>
                </c:pt>
                <c:pt idx="14">
                  <c:v>530.72204999999997</c:v>
                </c:pt>
                <c:pt idx="15">
                  <c:v>95.932794999999999</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Auto Trader</c:v>
                </c:pt>
              </c:strCache>
            </c:strRef>
          </c:tx>
          <c:spPr>
            <a:solidFill>
              <a:schemeClr val="accent2">
                <a:shade val="93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_-* #,##0_-;\-* #,##0_-;_-* "-"??_-;_-@_-</c:formatCode>
                <c:ptCount val="16"/>
                <c:pt idx="0">
                  <c:v>0</c:v>
                </c:pt>
                <c:pt idx="1">
                  <c:v>0</c:v>
                </c:pt>
                <c:pt idx="2">
                  <c:v>0</c:v>
                </c:pt>
                <c:pt idx="3">
                  <c:v>0</c:v>
                </c:pt>
                <c:pt idx="4">
                  <c:v>0</c:v>
                </c:pt>
                <c:pt idx="5">
                  <c:v>0</c:v>
                </c:pt>
                <c:pt idx="6">
                  <c:v>0</c:v>
                </c:pt>
                <c:pt idx="7">
                  <c:v>37.089799999999997</c:v>
                </c:pt>
                <c:pt idx="8">
                  <c:v>483.33593999999999</c:v>
                </c:pt>
                <c:pt idx="9">
                  <c:v>607.55110999999999</c:v>
                </c:pt>
                <c:pt idx="10">
                  <c:v>183.78183000000001</c:v>
                </c:pt>
                <c:pt idx="11">
                  <c:v>500.17025699999999</c:v>
                </c:pt>
                <c:pt idx="12">
                  <c:v>299.27553380000001</c:v>
                </c:pt>
                <c:pt idx="13">
                  <c:v>475.46912160000005</c:v>
                </c:pt>
                <c:pt idx="14">
                  <c:v>550.3839157000001</c:v>
                </c:pt>
                <c:pt idx="15">
                  <c:v>88.271000000000001</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Available Car</c:v>
                </c:pt>
              </c:strCache>
            </c:strRef>
          </c:tx>
          <c:spPr>
            <a:solidFill>
              <a:schemeClr val="accent2">
                <a:tint val="94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_-* #,##0_-;\-* #,##0_-;_-* "-"??_-;_-@_-</c:formatCode>
                <c:ptCount val="16"/>
                <c:pt idx="0">
                  <c:v>63.594000000000001</c:v>
                </c:pt>
                <c:pt idx="1">
                  <c:v>79.500699999999995</c:v>
                </c:pt>
                <c:pt idx="2">
                  <c:v>170.49700000000001</c:v>
                </c:pt>
                <c:pt idx="3">
                  <c:v>187.43190000000001</c:v>
                </c:pt>
                <c:pt idx="4">
                  <c:v>272.73860000000002</c:v>
                </c:pt>
                <c:pt idx="5">
                  <c:v>277.2704</c:v>
                </c:pt>
                <c:pt idx="6">
                  <c:v>435.38990000000001</c:v>
                </c:pt>
                <c:pt idx="7">
                  <c:v>436.5419</c:v>
                </c:pt>
                <c:pt idx="8">
                  <c:v>461.05693000000002</c:v>
                </c:pt>
                <c:pt idx="9">
                  <c:v>410.64026999999999</c:v>
                </c:pt>
                <c:pt idx="10">
                  <c:v>399.62815999999998</c:v>
                </c:pt>
                <c:pt idx="11">
                  <c:v>359.57459999999998</c:v>
                </c:pt>
                <c:pt idx="12">
                  <c:v>115.44759999999999</c:v>
                </c:pt>
                <c:pt idx="13">
                  <c:v>1.5229999999999999</c:v>
                </c:pt>
                <c:pt idx="14">
                  <c:v>54.805799999999998</c:v>
                </c:pt>
                <c:pt idx="15">
                  <c:v>72.517899999999997</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Cazoo</c:v>
                </c:pt>
              </c:strCache>
            </c:strRef>
          </c:tx>
          <c:spPr>
            <a:solidFill>
              <a:schemeClr val="accent2">
                <a:tint val="81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_-* #,##0_-;\-* #,##0_-;_-* "-"??_-;_-@_-</c:formatCode>
                <c:ptCount val="16"/>
                <c:pt idx="0">
                  <c:v>0</c:v>
                </c:pt>
                <c:pt idx="1">
                  <c:v>0</c:v>
                </c:pt>
                <c:pt idx="2">
                  <c:v>0</c:v>
                </c:pt>
                <c:pt idx="3">
                  <c:v>0</c:v>
                </c:pt>
                <c:pt idx="4">
                  <c:v>0</c:v>
                </c:pt>
                <c:pt idx="5">
                  <c:v>0</c:v>
                </c:pt>
                <c:pt idx="6">
                  <c:v>0</c:v>
                </c:pt>
                <c:pt idx="7">
                  <c:v>0</c:v>
                </c:pt>
                <c:pt idx="8">
                  <c:v>0</c:v>
                </c:pt>
                <c:pt idx="9">
                  <c:v>0</c:v>
                </c:pt>
                <c:pt idx="10">
                  <c:v>2206.1563099999998</c:v>
                </c:pt>
                <c:pt idx="11">
                  <c:v>2195.33806</c:v>
                </c:pt>
                <c:pt idx="12">
                  <c:v>1049.32284</c:v>
                </c:pt>
                <c:pt idx="13">
                  <c:v>455.81295</c:v>
                </c:pt>
                <c:pt idx="14">
                  <c:v>0</c:v>
                </c:pt>
                <c:pt idx="15">
                  <c:v>0</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Heycar</c:v>
                </c:pt>
              </c:strCache>
            </c:strRef>
          </c:tx>
          <c:spPr>
            <a:solidFill>
              <a:schemeClr val="accent2">
                <a:tint val="69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Sheet1!$I$2:$I$17</c:f>
              <c:numCache>
                <c:formatCode>_-* #,##0_-;\-* #,##0_-;_-* "-"??_-;_-@_-</c:formatCode>
                <c:ptCount val="16"/>
                <c:pt idx="0">
                  <c:v>0</c:v>
                </c:pt>
                <c:pt idx="1">
                  <c:v>0</c:v>
                </c:pt>
                <c:pt idx="2">
                  <c:v>0</c:v>
                </c:pt>
                <c:pt idx="3">
                  <c:v>0</c:v>
                </c:pt>
                <c:pt idx="4">
                  <c:v>0</c:v>
                </c:pt>
                <c:pt idx="5">
                  <c:v>0</c:v>
                </c:pt>
                <c:pt idx="6">
                  <c:v>0</c:v>
                </c:pt>
                <c:pt idx="7">
                  <c:v>0</c:v>
                </c:pt>
                <c:pt idx="8">
                  <c:v>0</c:v>
                </c:pt>
                <c:pt idx="9">
                  <c:v>655.34500000000003</c:v>
                </c:pt>
                <c:pt idx="10">
                  <c:v>1556.4189537</c:v>
                </c:pt>
                <c:pt idx="11">
                  <c:v>743.1277</c:v>
                </c:pt>
                <c:pt idx="12">
                  <c:v>695.45623999999998</c:v>
                </c:pt>
                <c:pt idx="13">
                  <c:v>135.75299999999999</c:v>
                </c:pt>
                <c:pt idx="14">
                  <c:v>0</c:v>
                </c:pt>
                <c:pt idx="15">
                  <c:v>0</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Carwow</c:v>
                </c:pt>
              </c:strCache>
            </c:strRef>
          </c:tx>
          <c:spPr>
            <a:solidFill>
              <a:schemeClr val="accent2">
                <a:tint val="56000"/>
              </a:schemeClr>
            </a:solidFill>
            <a:ln w="25400" cmpd="sng">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Sheet1!$J$2:$J$17</c:f>
              <c:numCache>
                <c:formatCode>_-* #,##0_-;\-* #,##0_-;_-* "-"??_-;_-@_-</c:formatCode>
                <c:ptCount val="16"/>
                <c:pt idx="0">
                  <c:v>0</c:v>
                </c:pt>
                <c:pt idx="1">
                  <c:v>0</c:v>
                </c:pt>
                <c:pt idx="2">
                  <c:v>0</c:v>
                </c:pt>
                <c:pt idx="3">
                  <c:v>0</c:v>
                </c:pt>
                <c:pt idx="4">
                  <c:v>0</c:v>
                </c:pt>
                <c:pt idx="5">
                  <c:v>95.461200000000005</c:v>
                </c:pt>
                <c:pt idx="6">
                  <c:v>777.29240000000004</c:v>
                </c:pt>
                <c:pt idx="7">
                  <c:v>610.03332</c:v>
                </c:pt>
                <c:pt idx="8">
                  <c:v>441.56833</c:v>
                </c:pt>
                <c:pt idx="9">
                  <c:v>325.73595</c:v>
                </c:pt>
                <c:pt idx="10">
                  <c:v>117.41835</c:v>
                </c:pt>
                <c:pt idx="11">
                  <c:v>212.0324803</c:v>
                </c:pt>
                <c:pt idx="12">
                  <c:v>682.88349000000005</c:v>
                </c:pt>
                <c:pt idx="13">
                  <c:v>205.353115</c:v>
                </c:pt>
                <c:pt idx="14">
                  <c:v>21.971155</c:v>
                </c:pt>
                <c:pt idx="15">
                  <c:v>0</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Evans Halshaw</c:v>
                </c:pt>
              </c:strCache>
            </c:strRef>
          </c:tx>
          <c:spPr>
            <a:solidFill>
              <a:schemeClr val="accent2">
                <a:tint val="43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Sheet1!$K$2:$K$17</c:f>
              <c:numCache>
                <c:formatCode>_-* #,##0_-;\-* #,##0_-;_-* "-"??_-;_-@_-</c:formatCode>
                <c:ptCount val="16"/>
                <c:pt idx="0">
                  <c:v>10.2286</c:v>
                </c:pt>
                <c:pt idx="1">
                  <c:v>0</c:v>
                </c:pt>
                <c:pt idx="2">
                  <c:v>0</c:v>
                </c:pt>
                <c:pt idx="3">
                  <c:v>0</c:v>
                </c:pt>
                <c:pt idx="4">
                  <c:v>94.390299999999996</c:v>
                </c:pt>
                <c:pt idx="5">
                  <c:v>713.41489999999999</c:v>
                </c:pt>
                <c:pt idx="6">
                  <c:v>900.0702</c:v>
                </c:pt>
                <c:pt idx="7">
                  <c:v>710.11490000000003</c:v>
                </c:pt>
                <c:pt idx="8">
                  <c:v>726.81956589999993</c:v>
                </c:pt>
                <c:pt idx="9">
                  <c:v>133.45571459999999</c:v>
                </c:pt>
                <c:pt idx="10">
                  <c:v>0</c:v>
                </c:pt>
                <c:pt idx="11">
                  <c:v>0</c:v>
                </c:pt>
                <c:pt idx="12">
                  <c:v>0</c:v>
                </c:pt>
                <c:pt idx="13">
                  <c:v>0</c:v>
                </c:pt>
                <c:pt idx="14">
                  <c:v>0</c:v>
                </c:pt>
                <c:pt idx="15">
                  <c:v>0</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dirty="0"/>
                  <a:t>Share of linear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9.7684560602563114E-2"/>
          <c:h val="0.5066350971862783"/>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Toyota</c:v>
                </c:pt>
                <c:pt idx="1">
                  <c:v>Renault</c:v>
                </c:pt>
                <c:pt idx="2">
                  <c:v>Volkswagen Group</c:v>
                </c:pt>
                <c:pt idx="3">
                  <c:v>We Buy Any Ccar</c:v>
                </c:pt>
                <c:pt idx="4">
                  <c:v>Volvo</c:v>
                </c:pt>
                <c:pt idx="5">
                  <c:v>Peugeot</c:v>
                </c:pt>
                <c:pt idx="6">
                  <c:v>Omoda &amp; jaecoo</c:v>
                </c:pt>
                <c:pt idx="7">
                  <c:v>Vauxhall</c:v>
                </c:pt>
                <c:pt idx="8">
                  <c:v>Kia</c:v>
                </c:pt>
                <c:pt idx="9">
                  <c:v>Byd</c:v>
                </c:pt>
              </c:strCache>
            </c:strRef>
          </c:cat>
          <c:val>
            <c:numRef>
              <c:f>Sheet1!$B$2:$B$11</c:f>
              <c:numCache>
                <c:formatCode>_-* #,##0_-;\-* #,##0_-;_-* "-"??_-;_-@_-</c:formatCode>
                <c:ptCount val="10"/>
                <c:pt idx="0">
                  <c:v>704.1</c:v>
                </c:pt>
                <c:pt idx="1">
                  <c:v>529.05999999999995</c:v>
                </c:pt>
                <c:pt idx="2">
                  <c:v>525.79</c:v>
                </c:pt>
                <c:pt idx="3">
                  <c:v>702.66</c:v>
                </c:pt>
                <c:pt idx="4">
                  <c:v>355.69</c:v>
                </c:pt>
                <c:pt idx="5">
                  <c:v>512.71</c:v>
                </c:pt>
                <c:pt idx="6">
                  <c:v>91.14</c:v>
                </c:pt>
                <c:pt idx="7">
                  <c:v>361.62</c:v>
                </c:pt>
                <c:pt idx="8">
                  <c:v>407.67</c:v>
                </c:pt>
                <c:pt idx="9">
                  <c:v>281.58999999999997</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Toyota</c:v>
                </c:pt>
                <c:pt idx="1">
                  <c:v>Renault</c:v>
                </c:pt>
                <c:pt idx="2">
                  <c:v>Volkswagen Group</c:v>
                </c:pt>
                <c:pt idx="3">
                  <c:v>We Buy Any Ccar</c:v>
                </c:pt>
                <c:pt idx="4">
                  <c:v>Volvo</c:v>
                </c:pt>
                <c:pt idx="5">
                  <c:v>Peugeot</c:v>
                </c:pt>
                <c:pt idx="6">
                  <c:v>Omoda &amp; jaecoo</c:v>
                </c:pt>
                <c:pt idx="7">
                  <c:v>Vauxhall</c:v>
                </c:pt>
                <c:pt idx="8">
                  <c:v>Kia</c:v>
                </c:pt>
                <c:pt idx="9">
                  <c:v>Byd</c:v>
                </c:pt>
              </c:strCache>
            </c:strRef>
          </c:cat>
          <c:val>
            <c:numRef>
              <c:f>Sheet1!$C$2:$C$11</c:f>
              <c:numCache>
                <c:formatCode>_-* #,##0_-;\-* #,##0_-;_-* "-"??_-;_-@_-</c:formatCode>
                <c:ptCount val="10"/>
                <c:pt idx="0">
                  <c:v>573.47</c:v>
                </c:pt>
                <c:pt idx="1">
                  <c:v>482.99</c:v>
                </c:pt>
                <c:pt idx="2">
                  <c:v>536.76</c:v>
                </c:pt>
                <c:pt idx="3">
                  <c:v>242.02</c:v>
                </c:pt>
                <c:pt idx="4">
                  <c:v>242.15</c:v>
                </c:pt>
                <c:pt idx="5">
                  <c:v>563.96</c:v>
                </c:pt>
                <c:pt idx="6">
                  <c:v>100.43</c:v>
                </c:pt>
                <c:pt idx="7">
                  <c:v>144.44999999999999</c:v>
                </c:pt>
                <c:pt idx="8">
                  <c:v>249.2</c:v>
                </c:pt>
                <c:pt idx="9">
                  <c:v>320.49</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Toyota</c:v>
                </c:pt>
                <c:pt idx="1">
                  <c:v>Renault</c:v>
                </c:pt>
                <c:pt idx="2">
                  <c:v>Volkswagen Group</c:v>
                </c:pt>
                <c:pt idx="3">
                  <c:v>We Buy Any Ccar</c:v>
                </c:pt>
                <c:pt idx="4">
                  <c:v>Volvo</c:v>
                </c:pt>
                <c:pt idx="5">
                  <c:v>Peugeot</c:v>
                </c:pt>
                <c:pt idx="6">
                  <c:v>Omoda &amp; jaecoo</c:v>
                </c:pt>
                <c:pt idx="7">
                  <c:v>Vauxhall</c:v>
                </c:pt>
                <c:pt idx="8">
                  <c:v>Kia</c:v>
                </c:pt>
                <c:pt idx="9">
                  <c:v>Byd</c:v>
                </c:pt>
              </c:strCache>
            </c:strRef>
          </c:cat>
          <c:val>
            <c:numRef>
              <c:f>Sheet1!$D$2:$D$11</c:f>
              <c:numCache>
                <c:formatCode>_-* #,##0_-;\-* #,##0_-;_-* "-"??_-;_-@_-</c:formatCode>
                <c:ptCount val="10"/>
                <c:pt idx="0">
                  <c:v>623.26</c:v>
                </c:pt>
                <c:pt idx="1">
                  <c:v>781.49</c:v>
                </c:pt>
                <c:pt idx="2">
                  <c:v>535.9</c:v>
                </c:pt>
                <c:pt idx="3">
                  <c:v>396.01</c:v>
                </c:pt>
                <c:pt idx="4">
                  <c:v>505.28</c:v>
                </c:pt>
                <c:pt idx="5">
                  <c:v>0</c:v>
                </c:pt>
                <c:pt idx="6">
                  <c:v>485.95</c:v>
                </c:pt>
                <c:pt idx="7">
                  <c:v>233.07</c:v>
                </c:pt>
                <c:pt idx="8">
                  <c:v>243.48</c:v>
                </c:pt>
                <c:pt idx="9">
                  <c:v>209.14</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Toyota</c:v>
                </c:pt>
                <c:pt idx="1">
                  <c:v>Renault</c:v>
                </c:pt>
                <c:pt idx="2">
                  <c:v>Volkswagen Group</c:v>
                </c:pt>
                <c:pt idx="3">
                  <c:v>We Buy Any Ccar</c:v>
                </c:pt>
                <c:pt idx="4">
                  <c:v>Volvo</c:v>
                </c:pt>
                <c:pt idx="5">
                  <c:v>Peugeot</c:v>
                </c:pt>
                <c:pt idx="6">
                  <c:v>Omoda &amp; jaecoo</c:v>
                </c:pt>
                <c:pt idx="7">
                  <c:v>Vauxhall</c:v>
                </c:pt>
                <c:pt idx="8">
                  <c:v>Kia</c:v>
                </c:pt>
                <c:pt idx="9">
                  <c:v>Byd</c:v>
                </c:pt>
              </c:strCache>
            </c:strRef>
          </c:cat>
          <c:val>
            <c:numRef>
              <c:f>Sheet1!$E$2:$E$11</c:f>
              <c:numCache>
                <c:formatCode>_-* #,##0_-;\-* #,##0_-;_-* "-"??_-;_-@_-</c:formatCode>
                <c:ptCount val="10"/>
                <c:pt idx="0">
                  <c:v>278.23</c:v>
                </c:pt>
                <c:pt idx="1">
                  <c:v>182.4</c:v>
                </c:pt>
                <c:pt idx="2">
                  <c:v>138</c:v>
                </c:pt>
                <c:pt idx="3">
                  <c:v>100.3</c:v>
                </c:pt>
                <c:pt idx="4">
                  <c:v>185.17</c:v>
                </c:pt>
                <c:pt idx="5">
                  <c:v>0</c:v>
                </c:pt>
                <c:pt idx="6">
                  <c:v>354.07</c:v>
                </c:pt>
                <c:pt idx="7">
                  <c:v>181.91</c:v>
                </c:pt>
                <c:pt idx="8">
                  <c:v>12.3</c:v>
                </c:pt>
                <c:pt idx="9">
                  <c:v>68.709999999999994</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t>Linear 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Sheet1!$B$2:$C$2</c:f>
              <c:numCache>
                <c:formatCode>0%</c:formatCode>
                <c:ptCount val="2"/>
                <c:pt idx="0">
                  <c:v>0.622</c:v>
                </c:pt>
                <c:pt idx="1">
                  <c:v>0.45</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Sheet1!$B$5:$C$5</c:f>
              <c:numCache>
                <c:formatCode>0%</c:formatCode>
                <c:ptCount val="2"/>
                <c:pt idx="0">
                  <c:v>4.7E-2</c:v>
                </c:pt>
                <c:pt idx="1">
                  <c:v>0.12</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Sheet1!$B$3:$C$3</c:f>
              <c:numCache>
                <c:formatCode>0%</c:formatCode>
                <c:ptCount val="2"/>
                <c:pt idx="0">
                  <c:v>0.15</c:v>
                </c:pt>
                <c:pt idx="1">
                  <c:v>0.05</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Sheet1!$B$4:$C$4</c:f>
              <c:numCache>
                <c:formatCode>0%</c:formatCode>
                <c:ptCount val="2"/>
                <c:pt idx="0">
                  <c:v>1.9E-2</c:v>
                </c:pt>
                <c:pt idx="1">
                  <c:v>0.06</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dLbl>
              <c:idx val="0"/>
              <c:layout>
                <c:manualLayout>
                  <c:x val="4.703703703703617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29-493C-B802-5B55F188C9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Sheet1!$B$6:$C$6</c:f>
              <c:numCache>
                <c:formatCode>0%</c:formatCode>
                <c:ptCount val="2"/>
                <c:pt idx="0">
                  <c:v>2.7E-2</c:v>
                </c:pt>
                <c:pt idx="1">
                  <c:v>0.03</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8729-493C-B802-5B55F188C9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Sheet1!$B$7:$C$7</c:f>
              <c:numCache>
                <c:formatCode>0%</c:formatCode>
                <c:ptCount val="2"/>
                <c:pt idx="0">
                  <c:v>3.0000000000000001E-3</c:v>
                </c:pt>
                <c:pt idx="1">
                  <c:v>0.17</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8729-493C-B802-5B55F188C9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Sheet1!$B$8:$C$8</c:f>
              <c:numCache>
                <c:formatCode>0%</c:formatCode>
                <c:ptCount val="2"/>
                <c:pt idx="0">
                  <c:v>8.0000000000000002E-3</c:v>
                </c:pt>
                <c:pt idx="1">
                  <c:v>0.04</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Sheet1!$B$9:$C$9</c:f>
              <c:numCache>
                <c:formatCode>0%</c:formatCode>
                <c:ptCount val="2"/>
                <c:pt idx="0">
                  <c:v>2.9000000000000001E-2</c:v>
                </c:pt>
                <c:pt idx="1">
                  <c:v>0.04</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Optimised</c:v>
                </c:pt>
                <c:pt idx="1">
                  <c:v>Actual</c:v>
                </c:pt>
              </c:strCache>
            </c:strRef>
          </c:cat>
          <c:val>
            <c:numRef>
              <c:f>Sheet1!$B$10:$C$10</c:f>
              <c:numCache>
                <c:formatCode>0%</c:formatCode>
                <c:ptCount val="2"/>
                <c:pt idx="0">
                  <c:v>8.4000000000000005E-2</c:v>
                </c:pt>
                <c:pt idx="1">
                  <c:v>0.02</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dLbls>
            <c:delete val="1"/>
          </c:dLbls>
          <c:cat>
            <c:strRef>
              <c:f>Sheet1!$B$1:$C$1</c:f>
              <c:strCache>
                <c:ptCount val="2"/>
                <c:pt idx="0">
                  <c:v>Optimised</c:v>
                </c:pt>
                <c:pt idx="1">
                  <c:v>Actual</c:v>
                </c:pt>
              </c:strCache>
            </c:strRef>
          </c:cat>
          <c:val>
            <c:numRef>
              <c:f>Sheet1!$B$11:$C$11</c:f>
              <c:numCache>
                <c:formatCode>0%</c:formatCode>
                <c:ptCount val="2"/>
                <c:pt idx="0">
                  <c:v>1.0999999999999999E-2</c:v>
                </c:pt>
                <c:pt idx="1">
                  <c:v>0.01</c:v>
                </c:pt>
              </c:numCache>
            </c:numRef>
          </c:val>
          <c:extLst>
            <c:ext xmlns:c16="http://schemas.microsoft.com/office/drawing/2014/chart" uri="{C3380CC4-5D6E-409C-BE32-E72D297353CC}">
              <c16:uniqueId val="{0000000A-FEA9-4DD4-8CDB-461DB2F0F299}"/>
            </c:ext>
          </c:extLst>
        </c:ser>
        <c:dLbls>
          <c:dLblPos val="ctr"/>
          <c:showLegendKey val="0"/>
          <c:showVal val="1"/>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0788311247027001E-2"/>
                  <c:y val="-0.16454368139025621"/>
                </c:manualLayout>
              </c:layout>
              <c:tx>
                <c:rich>
                  <a:bodyPr/>
                  <a:lstStyle/>
                  <a:p>
                    <a:fld id="{D9AB8EF1-9738-4A51-8E88-68B759C48E0D}" type="CELLRANGE">
                      <a:rPr lang="en-US" baseline="0" dirty="0"/>
                      <a:pPr/>
                      <a:t>[CELLRANGE]</a:t>
                    </a:fld>
                    <a:r>
                      <a:rPr lang="en-US" baseline="0" dirty="0"/>
                      <a:t>, </a:t>
                    </a:r>
                    <a:fld id="{DDB8A524-2D43-4B06-BD85-26761474286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6.1794097222222219E-2"/>
                  <c:y val="-6.1745555555555554E-2"/>
                </c:manualLayout>
              </c:layout>
              <c:tx>
                <c:rich>
                  <a:bodyPr/>
                  <a:lstStyle/>
                  <a:p>
                    <a:fld id="{9B751C47-E6E2-4BC5-8A39-7519E77900E3}" type="CELLRANGE">
                      <a:rPr lang="en-US" baseline="0" dirty="0"/>
                      <a:pPr/>
                      <a:t>[CELLRANGE]</a:t>
                    </a:fld>
                    <a:r>
                      <a:rPr lang="en-US" baseline="0" dirty="0"/>
                      <a:t>, </a:t>
                    </a:r>
                    <a:fld id="{26EC5BA3-DFE2-47BB-A4C6-94D075EAB86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1.5286979166666707E-2"/>
                  <c:y val="-0.19927972222222223"/>
                </c:manualLayout>
              </c:layout>
              <c:tx>
                <c:rich>
                  <a:bodyPr/>
                  <a:lstStyle/>
                  <a:p>
                    <a:fld id="{5C2DD8D0-74A3-496D-A125-2EA9D44CE54E}" type="CELLRANGE">
                      <a:rPr lang="en-US" baseline="0" dirty="0"/>
                      <a:pPr/>
                      <a:t>[CELLRANGE]</a:t>
                    </a:fld>
                    <a:r>
                      <a:rPr lang="en-US" baseline="0" dirty="0"/>
                      <a:t>, </a:t>
                    </a:r>
                    <a:fld id="{3FB827F4-D9AE-4541-9771-74FD3F91AC9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2.1460590277777778E-2"/>
                  <c:y val="-0.18849916666666672"/>
                </c:manualLayout>
              </c:layout>
              <c:tx>
                <c:rich>
                  <a:bodyPr/>
                  <a:lstStyle/>
                  <a:p>
                    <a:fld id="{9D3AA171-230C-4A04-AD30-ADBD98F05E74}" type="CELLRANGE">
                      <a:rPr lang="en-US" baseline="0" dirty="0"/>
                      <a:pPr/>
                      <a:t>[CELLRANGE]</a:t>
                    </a:fld>
                    <a:r>
                      <a:rPr lang="en-US" baseline="0" dirty="0"/>
                      <a:t>, </a:t>
                    </a:r>
                    <a:fld id="{8BE064B9-0299-46D2-9580-44CAAF7AC49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3964062500000001E-2"/>
                  <c:y val="-0.16129250000000012"/>
                </c:manualLayout>
              </c:layout>
              <c:tx>
                <c:rich>
                  <a:bodyPr/>
                  <a:lstStyle/>
                  <a:p>
                    <a:fld id="{24F5EBC5-4237-4A5C-B92E-D68699EA444A}" type="CELLRANGE">
                      <a:rPr lang="en-US" baseline="0" dirty="0"/>
                      <a:pPr/>
                      <a:t>[CELLRANGE]</a:t>
                    </a:fld>
                    <a:r>
                      <a:rPr lang="en-US" baseline="0" dirty="0"/>
                      <a:t>, </a:t>
                    </a:r>
                    <a:fld id="{824BBBC1-6A6A-47D9-B2BF-97C6C8C4470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6609895833333332E-2"/>
                  <c:y val="-0.1385686111111111"/>
                </c:manualLayout>
              </c:layout>
              <c:tx>
                <c:rich>
                  <a:bodyPr/>
                  <a:lstStyle/>
                  <a:p>
                    <a:fld id="{442D4680-94EB-4FF8-B568-30BF6FAFC4A2}" type="CELLRANGE">
                      <a:rPr lang="en-US" baseline="0" dirty="0"/>
                      <a:pPr/>
                      <a:t>[CELLRANGE]</a:t>
                    </a:fld>
                    <a:r>
                      <a:rPr lang="en-US" baseline="0" dirty="0"/>
                      <a:t>, </a:t>
                    </a:r>
                    <a:fld id="{2D9FF554-D578-40D5-85E8-1E61FCA4F54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8.5255208333333138E-3"/>
                  <c:y val="9.329861111111111E-2"/>
                </c:manualLayout>
              </c:layout>
              <c:tx>
                <c:rich>
                  <a:bodyPr/>
                  <a:lstStyle/>
                  <a:p>
                    <a:fld id="{D1C78632-8B58-482D-AA7E-B959322A8BDE}" type="CELLRANGE">
                      <a:rPr lang="en-US" baseline="0" dirty="0"/>
                      <a:pPr/>
                      <a:t>[CELLRANGE]</a:t>
                    </a:fld>
                    <a:r>
                      <a:rPr lang="en-US" baseline="0" dirty="0"/>
                      <a:t>, </a:t>
                    </a:r>
                    <a:fld id="{EF9F95FF-19BF-4D9A-A7D6-8398968B32F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1.6168402777777373E-3"/>
                  <c:y val="-7.3245833333333468E-2"/>
                </c:manualLayout>
              </c:layout>
              <c:tx>
                <c:rich>
                  <a:bodyPr/>
                  <a:lstStyle/>
                  <a:p>
                    <a:fld id="{2BA7D448-6CC8-4FF9-A0C4-E6EFE5F54DF3}" type="CELLRANGE">
                      <a:rPr lang="en-US" baseline="0" dirty="0"/>
                      <a:pPr/>
                      <a:t>[CELLRANGE]</a:t>
                    </a:fld>
                    <a:r>
                      <a:rPr lang="en-US" baseline="0" dirty="0"/>
                      <a:t>, </a:t>
                    </a:r>
                    <a:fld id="{CFFF8BB9-F544-45D7-81D7-E59DC2B10A8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2.1754687500000001E-2"/>
                  <c:y val="-0.12524555555555555"/>
                </c:manualLayout>
              </c:layout>
              <c:tx>
                <c:rich>
                  <a:bodyPr/>
                  <a:lstStyle/>
                  <a:p>
                    <a:fld id="{8ED4A342-946A-44DC-AEA2-A3A5F31942B8}" type="CELLRANGE">
                      <a:rPr lang="en-US" baseline="0" dirty="0"/>
                      <a:pPr/>
                      <a:t>[CELLRANGE]</a:t>
                    </a:fld>
                    <a:r>
                      <a:rPr lang="en-US" baseline="0" dirty="0"/>
                      <a:t>, </a:t>
                    </a:r>
                    <a:fld id="{109846B9-D1CD-4883-A0A8-9ED616E12A1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1.1759201388888888E-2"/>
                  <c:y val="-5.869138888888889E-2"/>
                </c:manualLayout>
              </c:layout>
              <c:tx>
                <c:rich>
                  <a:bodyPr/>
                  <a:lstStyle/>
                  <a:p>
                    <a:fld id="{F0B5381F-E1B6-4C35-818A-4FC266915822}" type="CELLRANGE">
                      <a:rPr lang="en-US" baseline="0" dirty="0"/>
                      <a:pPr/>
                      <a:t>[CELLRANGE]</a:t>
                    </a:fld>
                    <a:r>
                      <a:rPr lang="en-US" baseline="0" dirty="0"/>
                      <a:t>, </a:t>
                    </a:r>
                    <a:fld id="{AF5E869A-9B52-46B7-A1CC-3CBC7788A0B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0.45299861333292302</c:v>
                </c:pt>
                <c:pt idx="1">
                  <c:v>0.11861513531678899</c:v>
                </c:pt>
                <c:pt idx="2">
                  <c:v>1.7094158340397399E-2</c:v>
                </c:pt>
                <c:pt idx="3">
                  <c:v>3.4922816666945598E-2</c:v>
                </c:pt>
                <c:pt idx="4">
                  <c:v>4.0407359718638597E-2</c:v>
                </c:pt>
                <c:pt idx="5">
                  <c:v>5.0836658582836099E-2</c:v>
                </c:pt>
                <c:pt idx="6">
                  <c:v>8.0417189728824306E-3</c:v>
                </c:pt>
                <c:pt idx="7">
                  <c:v>6.4361259560830705E-2</c:v>
                </c:pt>
                <c:pt idx="8">
                  <c:v>4.3145251159870703E-2</c:v>
                </c:pt>
                <c:pt idx="9">
                  <c:v>0.16957702834788599</c:v>
                </c:pt>
              </c:numCache>
            </c:numRef>
          </c:xVal>
          <c:yVal>
            <c:numRef>
              <c:f>Sheet1!$B$2:$B$11</c:f>
              <c:numCache>
                <c:formatCode>0.00</c:formatCode>
                <c:ptCount val="10"/>
                <c:pt idx="0">
                  <c:v>1.6861658435872799</c:v>
                </c:pt>
                <c:pt idx="1">
                  <c:v>0.49115094157697903</c:v>
                </c:pt>
                <c:pt idx="2">
                  <c:v>2.4703083830222901</c:v>
                </c:pt>
                <c:pt idx="3">
                  <c:v>2.0838038874717499</c:v>
                </c:pt>
                <c:pt idx="4">
                  <c:v>1.7271281863569099</c:v>
                </c:pt>
                <c:pt idx="5">
                  <c:v>1.4</c:v>
                </c:pt>
                <c:pt idx="6">
                  <c:v>1.3202144474426201</c:v>
                </c:pt>
                <c:pt idx="7">
                  <c:v>1.0159532520271699</c:v>
                </c:pt>
                <c:pt idx="8">
                  <c:v>0.88753994204069897</c:v>
                </c:pt>
                <c:pt idx="9">
                  <c:v>0.61255090589064098</c:v>
                </c:pt>
              </c:numCache>
            </c:numRef>
          </c:yVal>
          <c:bubbleSize>
            <c:numRef>
              <c:f>Sheet1!$C$2:$C$11</c:f>
              <c:numCache>
                <c:formatCode>0%</c:formatCode>
                <c:ptCount val="10"/>
                <c:pt idx="0">
                  <c:v>0.58977587384420804</c:v>
                </c:pt>
                <c:pt idx="1">
                  <c:v>4.4783231242651898E-2</c:v>
                </c:pt>
                <c:pt idx="2">
                  <c:v>3.25513954958686E-2</c:v>
                </c:pt>
                <c:pt idx="3">
                  <c:v>5.6092206947330601E-2</c:v>
                </c:pt>
                <c:pt idx="4">
                  <c:v>5.38662601129688E-2</c:v>
                </c:pt>
                <c:pt idx="5">
                  <c:v>5.4747469263990503E-2</c:v>
                </c:pt>
                <c:pt idx="6" formatCode="0.0%">
                  <c:v>8.1863455080696396E-3</c:v>
                </c:pt>
                <c:pt idx="7">
                  <c:v>5.0295118005209402E-2</c:v>
                </c:pt>
                <c:pt idx="8">
                  <c:v>2.9445118393349401E-2</c:v>
                </c:pt>
                <c:pt idx="9">
                  <c:v>8.0256981186352702E-2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12"/>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392E89"/>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DCF00"/>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B308AA"/>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4CBDBD"/>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F8CB00"/>
              </a:solidFill>
              <a:ln>
                <a:noFill/>
              </a:ln>
              <a:effectLst/>
            </c:spPr>
            <c:extLst>
              <c:ext xmlns:c16="http://schemas.microsoft.com/office/drawing/2014/chart" uri="{C3380CC4-5D6E-409C-BE32-E72D297353CC}">
                <c16:uniqueId val="{0000000B-CFC0-4996-88AE-4AEBC3874970}"/>
              </c:ext>
            </c:extLst>
          </c:dPt>
          <c:dPt>
            <c:idx val="7"/>
            <c:invertIfNegative val="0"/>
            <c:bubble3D val="0"/>
            <c:spPr>
              <a:solidFill>
                <a:srgbClr val="2C6AB6"/>
              </a:solidFill>
              <a:ln>
                <a:noFill/>
              </a:ln>
              <a:effectLst/>
            </c:spPr>
            <c:extLst>
              <c:ext xmlns:c16="http://schemas.microsoft.com/office/drawing/2014/chart" uri="{C3380CC4-5D6E-409C-BE32-E72D297353CC}">
                <c16:uniqueId val="{0000000D-CFC0-4996-88AE-4AEBC3874970}"/>
              </c:ext>
            </c:extLst>
          </c:dPt>
          <c:dPt>
            <c:idx val="8"/>
            <c:invertIfNegative val="0"/>
            <c:bubble3D val="0"/>
            <c:spPr>
              <a:solidFill>
                <a:srgbClr val="776BD0"/>
              </a:solidFill>
              <a:ln>
                <a:noFill/>
              </a:ln>
              <a:effectLst/>
            </c:spPr>
            <c:extLst>
              <c:ext xmlns:c16="http://schemas.microsoft.com/office/drawing/2014/chart" uri="{C3380CC4-5D6E-409C-BE32-E72D297353CC}">
                <c16:uniqueId val="{0000000F-CFC0-4996-88AE-4AEBC3874970}"/>
              </c:ext>
            </c:extLst>
          </c:dPt>
          <c:dPt>
            <c:idx val="9"/>
            <c:invertIfNegative val="0"/>
            <c:bubble3D val="0"/>
            <c:spPr>
              <a:solidFill>
                <a:srgbClr val="A3CD99"/>
              </a:solidFill>
              <a:ln>
                <a:noFill/>
              </a:ln>
              <a:effectLst/>
            </c:spPr>
            <c:extLst>
              <c:ext xmlns:c16="http://schemas.microsoft.com/office/drawing/2014/chart" uri="{C3380CC4-5D6E-409C-BE32-E72D297353CC}">
                <c16:uniqueId val="{00000011-CFC0-4996-88AE-4AEBC3874970}"/>
              </c:ext>
            </c:extLst>
          </c:dPt>
          <c:dLbls>
            <c:dLbl>
              <c:idx val="0"/>
              <c:layout>
                <c:manualLayout>
                  <c:x val="-1.9843750000000163E-2"/>
                  <c:y val="0.15033416666666666"/>
                </c:manualLayout>
              </c:layout>
              <c:tx>
                <c:rich>
                  <a:bodyPr/>
                  <a:lstStyle/>
                  <a:p>
                    <a:fld id="{E0EDBFA0-1C11-47AA-B087-6AEFC9D6024C}" type="CELLRANGE">
                      <a:rPr lang="en-US" baseline="0" dirty="0"/>
                      <a:pPr/>
                      <a:t>[CELLRANGE]</a:t>
                    </a:fld>
                    <a:r>
                      <a:rPr lang="en-US" baseline="0" dirty="0"/>
                      <a:t>, </a:t>
                    </a:r>
                    <a:fld id="{93757DA7-8BEF-4133-924E-5EE4A7FDBC9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1.572795138888889E-2"/>
                  <c:y val="-4.0904722222222224E-2"/>
                </c:manualLayout>
              </c:layout>
              <c:tx>
                <c:rich>
                  <a:bodyPr/>
                  <a:lstStyle/>
                  <a:p>
                    <a:fld id="{87053504-513E-4B62-B67C-5A37FEA9E94E}" type="CELLRANGE">
                      <a:rPr lang="en-US" baseline="0" dirty="0"/>
                      <a:pPr/>
                      <a:t>[CELLRANGE]</a:t>
                    </a:fld>
                    <a:r>
                      <a:rPr lang="en-US" baseline="0" dirty="0"/>
                      <a:t>, </a:t>
                    </a:r>
                    <a:fld id="{98084530-EB28-4A19-975B-38FEB06473F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2.3519097222222426E-3"/>
                  <c:y val="-2.58275E-2"/>
                </c:manualLayout>
              </c:layout>
              <c:tx>
                <c:rich>
                  <a:bodyPr/>
                  <a:lstStyle/>
                  <a:p>
                    <a:fld id="{7F90B120-FB62-4C4D-8F62-8259D7CCF61C}" type="CELLRANGE">
                      <a:rPr lang="en-US" baseline="0" dirty="0"/>
                      <a:pPr/>
                      <a:t>[CELLRANGE]</a:t>
                    </a:fld>
                    <a:r>
                      <a:rPr lang="en-US" baseline="0" dirty="0"/>
                      <a:t>, </a:t>
                    </a:r>
                    <a:fld id="{97AF2D54-688B-459C-8734-975917C264E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1.6168402777778181E-3"/>
                  <c:y val="-6.0514166666666667E-2"/>
                </c:manualLayout>
              </c:layout>
              <c:tx>
                <c:rich>
                  <a:bodyPr/>
                  <a:lstStyle/>
                  <a:p>
                    <a:fld id="{AACE6914-2B77-408C-8CD9-10DA816EE913}" type="CELLRANGE">
                      <a:rPr lang="en-US" baseline="0" dirty="0"/>
                      <a:pPr/>
                      <a:t>[CELLRANGE]</a:t>
                    </a:fld>
                    <a:r>
                      <a:rPr lang="en-US" baseline="0" dirty="0"/>
                      <a:t>, </a:t>
                    </a:r>
                    <a:fld id="{77C4CB23-29A4-44A9-B2A4-BDE12F0589E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1.7638888888888888E-3"/>
                  <c:y val="4.4636111111111109E-3"/>
                </c:manualLayout>
              </c:layout>
              <c:tx>
                <c:rich>
                  <a:bodyPr/>
                  <a:lstStyle/>
                  <a:p>
                    <a:fld id="{E802B073-F394-4D22-ACA5-6F527F50D297}" type="CELLRANGE">
                      <a:rPr lang="en-US" baseline="0" dirty="0"/>
                      <a:pPr/>
                      <a:t>[CELLRANGE]</a:t>
                    </a:fld>
                    <a:r>
                      <a:rPr lang="en-US" baseline="0" dirty="0"/>
                      <a:t>, </a:t>
                    </a:r>
                    <a:fld id="{F9408053-874C-4338-AA0F-F1F66132A4B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0289930555555556E-3"/>
                  <c:y val="-5.3901944444444447E-2"/>
                </c:manualLayout>
              </c:layout>
              <c:tx>
                <c:rich>
                  <a:bodyPr/>
                  <a:lstStyle/>
                  <a:p>
                    <a:fld id="{A98080A0-FCB4-4E88-AC3C-0229334A2FE4}" type="CELLRANGE">
                      <a:rPr lang="en-US" baseline="0" dirty="0"/>
                      <a:pPr/>
                      <a:t>[CELLRANGE]</a:t>
                    </a:fld>
                    <a:r>
                      <a:rPr lang="en-US" baseline="0" dirty="0"/>
                      <a:t>, </a:t>
                    </a:r>
                    <a:fld id="{BE72DA30-A5A9-4069-81E4-EDB5324D7D9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3.6748263888888686E-3"/>
                  <c:y val="-3.444027777777784E-2"/>
                </c:manualLayout>
              </c:layout>
              <c:tx>
                <c:rich>
                  <a:bodyPr/>
                  <a:lstStyle/>
                  <a:p>
                    <a:fld id="{C7B67CF7-E5BB-406D-B5CE-6757F1980D35}" type="CELLRANGE">
                      <a:rPr lang="en-US" baseline="0" dirty="0"/>
                      <a:pPr/>
                      <a:t>[CELLRANGE]</a:t>
                    </a:fld>
                    <a:r>
                      <a:rPr lang="en-US" baseline="0" dirty="0"/>
                      <a:t>, </a:t>
                    </a:r>
                    <a:fld id="{68B41A47-BE7D-4077-9043-F892EFB32B9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dLbl>
              <c:idx val="7"/>
              <c:layout>
                <c:manualLayout>
                  <c:x val="-7.4965277777777782E-3"/>
                  <c:y val="-1.2781111111111111E-2"/>
                </c:manualLayout>
              </c:layout>
              <c:tx>
                <c:rich>
                  <a:bodyPr/>
                  <a:lstStyle/>
                  <a:p>
                    <a:fld id="{A218E9E9-E752-4103-B7FE-86230AFD3FCD}" type="CELLRANGE">
                      <a:rPr lang="en-US" baseline="0" dirty="0"/>
                      <a:pPr/>
                      <a:t>[CELLRANGE]</a:t>
                    </a:fld>
                    <a:r>
                      <a:rPr lang="en-US" baseline="0" dirty="0"/>
                      <a:t>, </a:t>
                    </a:r>
                    <a:fld id="{76B5E193-0EE2-438D-AA3A-C2C3C92FB17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D-CFC0-4996-88AE-4AEBC3874970}"/>
                </c:ext>
              </c:extLst>
            </c:dLbl>
            <c:dLbl>
              <c:idx val="8"/>
              <c:layout>
                <c:manualLayout>
                  <c:x val="-9.0693229166666667E-2"/>
                  <c:y val="0.11264250000000001"/>
                </c:manualLayout>
              </c:layout>
              <c:tx>
                <c:rich>
                  <a:bodyPr/>
                  <a:lstStyle/>
                  <a:p>
                    <a:fld id="{BD86AFB0-C972-4088-AD6D-45E73962D31B}" type="CELLRANGE">
                      <a:rPr lang="en-US" baseline="0" dirty="0"/>
                      <a:pPr/>
                      <a:t>[CELLRANGE]</a:t>
                    </a:fld>
                    <a:r>
                      <a:rPr lang="en-US" baseline="0" dirty="0"/>
                      <a:t>, </a:t>
                    </a:r>
                    <a:fld id="{B8E38A11-E2A4-45FD-A5E5-E888BA048A3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F-CFC0-4996-88AE-4AEBC3874970}"/>
                </c:ext>
              </c:extLst>
            </c:dLbl>
            <c:dLbl>
              <c:idx val="9"/>
              <c:layout>
                <c:manualLayout>
                  <c:x val="-2.7928819444445253E-3"/>
                  <c:y val="-2.641111111111111E-3"/>
                </c:manualLayout>
              </c:layout>
              <c:tx>
                <c:rich>
                  <a:bodyPr/>
                  <a:lstStyle/>
                  <a:p>
                    <a:fld id="{9E985E49-EA0F-4409-97E3-A6198C43BC9E}" type="CELLRANGE">
                      <a:rPr lang="en-US" baseline="0" dirty="0"/>
                      <a:pPr/>
                      <a:t>[CELLRANGE]</a:t>
                    </a:fld>
                    <a:r>
                      <a:rPr lang="en-US" baseline="0" dirty="0"/>
                      <a:t>, </a:t>
                    </a:r>
                    <a:fld id="{8311E06D-D7DC-452D-89C2-A86A2E8C366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1-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0.45299861333292302</c:v>
                </c:pt>
                <c:pt idx="1">
                  <c:v>0.11861513531678899</c:v>
                </c:pt>
                <c:pt idx="2">
                  <c:v>1.7094158340397399E-2</c:v>
                </c:pt>
                <c:pt idx="3">
                  <c:v>3.4922816666945598E-2</c:v>
                </c:pt>
                <c:pt idx="4">
                  <c:v>4.0407359718638597E-2</c:v>
                </c:pt>
                <c:pt idx="5">
                  <c:v>5.0836658582836099E-2</c:v>
                </c:pt>
                <c:pt idx="6">
                  <c:v>8.0417189728824306E-3</c:v>
                </c:pt>
                <c:pt idx="7">
                  <c:v>6.4361259560830705E-2</c:v>
                </c:pt>
                <c:pt idx="8">
                  <c:v>4.3145251159870703E-2</c:v>
                </c:pt>
                <c:pt idx="9">
                  <c:v>0.16957702834788599</c:v>
                </c:pt>
              </c:numCache>
            </c:numRef>
          </c:xVal>
          <c:yVal>
            <c:numRef>
              <c:f>Sheet1!$B$2:$B$11</c:f>
              <c:numCache>
                <c:formatCode>0.00</c:formatCode>
                <c:ptCount val="10"/>
                <c:pt idx="0">
                  <c:v>8.972395029335841</c:v>
                </c:pt>
                <c:pt idx="1">
                  <c:v>2.0460455224384986</c:v>
                </c:pt>
                <c:pt idx="2">
                  <c:v>9.3260878663772431</c:v>
                </c:pt>
                <c:pt idx="3">
                  <c:v>6.8496528148366842</c:v>
                </c:pt>
                <c:pt idx="4">
                  <c:v>6.5484850243988761</c:v>
                </c:pt>
                <c:pt idx="5">
                  <c:v>3.5083999999999995</c:v>
                </c:pt>
                <c:pt idx="6">
                  <c:v>4.6189502736208397</c:v>
                </c:pt>
                <c:pt idx="7">
                  <c:v>3.2734013780315414</c:v>
                </c:pt>
                <c:pt idx="8">
                  <c:v>3.1773929925057023</c:v>
                </c:pt>
                <c:pt idx="9">
                  <c:v>1.5549883178263872</c:v>
                </c:pt>
              </c:numCache>
            </c:numRef>
          </c:yVal>
          <c:bubbleSize>
            <c:numRef>
              <c:f>Sheet1!$C$2:$C$11</c:f>
              <c:numCache>
                <c:formatCode>0%</c:formatCode>
                <c:ptCount val="10"/>
                <c:pt idx="0">
                  <c:v>0.70154655112179543</c:v>
                </c:pt>
                <c:pt idx="1">
                  <c:v>4.1703944104387762E-2</c:v>
                </c:pt>
                <c:pt idx="2">
                  <c:v>2.747130781273583E-2</c:v>
                </c:pt>
                <c:pt idx="3">
                  <c:v>4.121692952040934E-2</c:v>
                </c:pt>
                <c:pt idx="4">
                  <c:v>4.5655645084083242E-2</c:v>
                </c:pt>
                <c:pt idx="5">
                  <c:v>3.0669486723003972E-2</c:v>
                </c:pt>
                <c:pt idx="6" formatCode="0.0%">
                  <c:v>6.4025100478726556E-3</c:v>
                </c:pt>
                <c:pt idx="7">
                  <c:v>3.6225364182307485E-2</c:v>
                </c:pt>
                <c:pt idx="8">
                  <c:v>2.3564472601269652E-2</c:v>
                </c:pt>
                <c:pt idx="9">
                  <c:v>4.5543788802134597E-2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293C8-ED3D-42BC-8D66-D74CE4106F97}" type="datetimeFigureOut">
              <a:rPr lang="en-GB" smtClean="0"/>
              <a:t>06/05/2026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E2E5E-98CC-4336-B17A-A5A0F30234D8}" type="slidenum">
              <a:rPr lang="en-GB" smtClean="0"/>
              <a:t>‹#›</a:t>
            </a:fld>
            <a:endParaRPr lang="en-GB"/>
          </a:p>
        </p:txBody>
      </p:sp>
    </p:spTree>
    <p:extLst>
      <p:ext uri="{BB962C8B-B14F-4D97-AF65-F5344CB8AC3E}">
        <p14:creationId xmlns:p14="http://schemas.microsoft.com/office/powerpoint/2010/main" val="155962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12</a:t>
            </a:fld>
            <a:endParaRPr lang="en-GB"/>
          </a:p>
        </p:txBody>
      </p:sp>
    </p:spTree>
    <p:extLst>
      <p:ext uri="{BB962C8B-B14F-4D97-AF65-F5344CB8AC3E}">
        <p14:creationId xmlns:p14="http://schemas.microsoft.com/office/powerpoint/2010/main" val="2263400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300" kern="100" dirty="0">
                <a:latin typeface="Courier New" panose="02070309020205020404" pitchFamily="49" charset="0"/>
                <a:ea typeface="Aptos" panose="020B0004020202020204" pitchFamily="34" charset="0"/>
                <a:cs typeface="Times New Roman" panose="02020603050405020304" pitchFamily="18" charset="0"/>
              </a:rPr>
              <a:t>Automotive - this one's quite stark</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Short term ROI (£1.30) is low compared to some other sectors</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accounts for c.</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60% of profit volume.</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All the other channels are quite grouped together.</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p>
          <a:p>
            <a:r>
              <a:rPr lang="en-GB" sz="1300" kern="100" dirty="0">
                <a:latin typeface="Courier New" panose="02070309020205020404" pitchFamily="49" charset="0"/>
                <a:ea typeface="Aptos" panose="020B0004020202020204" pitchFamily="34" charset="0"/>
                <a:cs typeface="Times New Roman" panose="02020603050405020304" pitchFamily="18" charset="0"/>
              </a:rPr>
              <a:t>In this sector the sustained effects are very important – in the main because of the long purchase cycles in the category.</a:t>
            </a:r>
          </a:p>
          <a:p>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When you add in the sustained effect, the role of TV becomes even more important – driving 70% of profit volume.</a:t>
            </a:r>
          </a:p>
          <a:p>
            <a:endParaRPr lang="en-GB" sz="1300" kern="100" dirty="0">
              <a:latin typeface="Courier New" panose="020703090202050204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Print, Audio &amp; OOH all work very strongly; but at quite low levels of spend.</a:t>
            </a:r>
          </a:p>
          <a:p>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Automotive is a sector where print works excellently at those levels of spend due to dedicated print titles.</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13</a:t>
            </a:fld>
            <a:endParaRPr lang="en-GB" dirty="0"/>
          </a:p>
        </p:txBody>
      </p:sp>
    </p:spTree>
    <p:extLst>
      <p:ext uri="{BB962C8B-B14F-4D97-AF65-F5344CB8AC3E}">
        <p14:creationId xmlns:p14="http://schemas.microsoft.com/office/powerpoint/2010/main" val="73442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Automotive linear TV spend is seasonal and skews toward new car registrations in March and September. </a:t>
            </a:r>
          </a:p>
        </p:txBody>
      </p:sp>
      <p:sp>
        <p:nvSpPr>
          <p:cNvPr id="4" name="Slide Number Placeholder 3"/>
          <p:cNvSpPr>
            <a:spLocks noGrp="1"/>
          </p:cNvSpPr>
          <p:nvPr>
            <p:ph type="sldNum" sz="quarter" idx="5"/>
          </p:nvPr>
        </p:nvSpPr>
        <p:spPr/>
        <p:txBody>
          <a:bodyPr/>
          <a:lstStyle/>
          <a:p>
            <a:fld id="{979C90E0-C457-4781-8FFA-1D8B0645583A}" type="slidenum">
              <a:rPr lang="en-GB" smtClean="0"/>
              <a:t>15</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Automotive linear TV spend skews toward peak time weekend viewing.</a:t>
            </a:r>
          </a:p>
        </p:txBody>
      </p:sp>
      <p:sp>
        <p:nvSpPr>
          <p:cNvPr id="4" name="Slide Number Placeholder 3"/>
          <p:cNvSpPr>
            <a:spLocks noGrp="1"/>
          </p:cNvSpPr>
          <p:nvPr>
            <p:ph type="sldNum" sz="quarter" idx="5"/>
          </p:nvPr>
        </p:nvSpPr>
        <p:spPr/>
        <p:txBody>
          <a:bodyPr/>
          <a:lstStyle/>
          <a:p>
            <a:fld id="{069A8CB2-01E9-4657-9EC5-2D7E889C865C}" type="slidenum">
              <a:rPr lang="en-GB" smtClean="0"/>
              <a:t>16</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most prevalent users of longer spots is the charity sector (Govt, Social, Political Org).  This will consist of DR daytime and small channel spots, but shows the power of longer spots in delivering a more emotive impact. This emotive impact is dependent on good storytelling – something much easier to do successfully in longer ads.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i="0" dirty="0">
                <a:solidFill>
                  <a:srgbClr val="D1D5DB"/>
                </a:solidFill>
                <a:effectLst/>
                <a:latin typeface="Söhne"/>
              </a:rPr>
              <a:t>Automotive ads have progressively shortened over the last 20 years, now typically lasting 30 seconds or less.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Use of spot length varies across the Automotive category with 30”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nSpc>
                <a:spcPct val="200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1"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Having successfully relaunched and sold out their iconic Supra sports car in 2019, Toyota needed to boost sales the following year when hype turned into ‘business as usual’, when new news became old news and when sales were slower.</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Five months into 2020, Supra had achieved a portion of its sales for the whole of the year and with a target that was already 32% higher than 2019 launch sales, there was some serious catching up to do.</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In a declining category dominated by players like Porsche (718) and Audi (TT), who accounted for 61.2% of the Sports coupe sub-category at the beginning of 2020, the objectives were to:</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Proxima Nova Rg"/>
              <a:ea typeface="Calibri" panose="020F0502020204030204" pitchFamily="34" charset="0"/>
              <a:cs typeface="Times New Roman" panose="02020603050405020304" pitchFamily="18" charset="0"/>
            </a:endParaRPr>
          </a:p>
          <a:p>
            <a:pPr marL="342900" lvl="0" indent="-342900">
              <a:lnSpc>
                <a:spcPct val="200000"/>
              </a:lnSpc>
              <a:spcAft>
                <a:spcPts val="1000"/>
              </a:spcAft>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Shift model aided awareness above category average (82%) amongst Sports Car Owners and Enthusiasts</a:t>
            </a:r>
            <a:endParaRPr lang="en-GB" sz="1800" b="0" dirty="0">
              <a:effectLst/>
              <a:latin typeface="Proxima Nova Rg"/>
              <a:ea typeface="Calibri" panose="020F0502020204030204" pitchFamily="34" charset="0"/>
              <a:cs typeface="Times New Roman" panose="02020603050405020304" pitchFamily="18" charset="0"/>
            </a:endParaRPr>
          </a:p>
          <a:p>
            <a:pPr marL="342900" lvl="0" indent="-342900">
              <a:lnSpc>
                <a:spcPct val="200000"/>
              </a:lnSpc>
              <a:spcAft>
                <a:spcPts val="1000"/>
              </a:spcAft>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Reverse the sales that were trending down and increase sales above 2019’s successful launch</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1"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Toyota knew that they needed to get sports coupe buyers to want to feel what it’s like to drive the Supra. Research revealed that they were independent and non-conformist drivers who craved uniqueness. They wanted to stand out and avoid driving the same car as everyone else.</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However, this desire for individuality conflicted with the reality of the sports car market dominated by models like the Porsche 718 and Audi TT. "You Don't Buy A Sports Car To Blend In" was born. This creative concept recognized that buying a sports car should affirm individuality while subtly challenging the competition.</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Due to the GR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Supra's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recent return, there were few on the road. Toyota transformed this potential weakness into a strength, leveraging the car's distinctive design and performance to position it as the choice for non-conformists. Creative agency,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The&amp;Partnership</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produced a beautiful 30” spot bringing the concept to life and this formed the backbone of the campaign.</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solidFill>
                  <a:srgbClr val="000000"/>
                </a:solidFill>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1"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As a result of the lockdown restrictions in place due to the pandemic, July 2020’s Goodwood Festival of Speed – the annual motorsports festival that welcomes motoring enthusiasts from around the world - was postponed. The organisers replaced the event with the Goodwood Speedweek, a new, one-time-only interactive entertainment experience behind-closed-doors planned for October. The event was to be televised on ITV channels and m/Six leapt on this as the perfect environment in which to run the Supra ad, reaching sports car enthusiasts live on ITV and on catch-up on ITV Hub.</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Following this successful burst, a second phase of activity was planned for the end of Q1 2021, using addressable TV alongside content-led buys in high-indexing F1 and sports content across broadcaster VOD.</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Both bursts of TV were part of a wider, multi-media plan developed by m/Six spanning print, display, YouTube and social.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Results</a:t>
            </a:r>
          </a:p>
          <a:p>
            <a:pPr marL="285750" indent="-285750">
              <a:lnSpc>
                <a:spcPct val="200000"/>
              </a:lnSpc>
              <a:spcAft>
                <a:spcPts val="1000"/>
              </a:spcAft>
              <a:buFont typeface="Arial" panose="020B0604020202020204" pitchFamily="34" charset="0"/>
              <a:buChar char="•"/>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Aided awareness increased by 15pp from 79% pre-campaign to 94% post-campaign</a:t>
            </a:r>
          </a:p>
          <a:p>
            <a:pPr marL="285750" indent="-285750">
              <a:lnSpc>
                <a:spcPct val="200000"/>
              </a:lnSpc>
              <a:spcAft>
                <a:spcPts val="1000"/>
              </a:spcAft>
              <a:buFont typeface="Arial" panose="020B0604020202020204" pitchFamily="34" charset="0"/>
              <a:buChar char="•"/>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Consideration increased by 40pp from 36% to 76%</a:t>
            </a:r>
          </a:p>
          <a:p>
            <a:pPr marL="285750" indent="-285750">
              <a:lnSpc>
                <a:spcPct val="200000"/>
              </a:lnSpc>
              <a:spcAft>
                <a:spcPts val="1000"/>
              </a:spcAft>
              <a:buFont typeface="Arial" panose="020B0604020202020204" pitchFamily="34" charset="0"/>
              <a:buChar char="•"/>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First choice increased by 21pp from 7% to 28% </a:t>
            </a:r>
          </a:p>
          <a:p>
            <a:pPr marL="285750" indent="-285750">
              <a:lnSpc>
                <a:spcPct val="200000"/>
              </a:lnSpc>
              <a:spcAft>
                <a:spcPts val="1000"/>
              </a:spcAft>
              <a:buFont typeface="Arial" panose="020B0604020202020204" pitchFamily="34" charset="0"/>
              <a:buChar char="•"/>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Against a backdrop of a passenger car market down -29% (2021 vs 2019) and a declining segment down -51% (2021 vs ‘2019), 2020 sales of GR Supra were up 44% on 2019 and 2021 was up a further 12% up on 2020  </a:t>
            </a:r>
            <a:endParaRPr lang="en-GB" sz="1800" b="0" dirty="0">
              <a:solidFill>
                <a:srgbClr val="000000"/>
              </a:solidFill>
              <a:effectLst/>
              <a:latin typeface="Proxima Nova Rg"/>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b="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In System 1 quantitative research, the TV ad scored #2 in top 5 UK automotive adverts at that time, ordered by brand building potential, and #33 in the best adverts of all time</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1"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Peugeot is a legacy brand in the automotive category, having been founded over 200 years ago. They are a brand that many believe they understand fully with many not taking steps to reappraise what the new and improved Peugeot stands for in the modern age. often associated with being ‘cheap’ ‘small cars’, the brand was getting lost in the mainstream as a result. Peugeot had, however, been on a transformation journey that saw Peugeot start to produce stunning new designs with high end quality throughout. They weren’t however joined by their audience on this journey and as a result there was a gap between the perception and the reality of the experience for the brand.</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Having launched the 308 range in 2014 it was not well established in the market with low awareness levels among the small hatchback buying audience and hadn’t been seen on TV much as a result. But with the launch of the new hybrid in June 2022 and the car now carrying the new face of Peugeot, it was seen as the perfect time to launch the new brand platform of ‘The World’s Better With Allure’. The campaign needed to drive brand awareness and uplifts in both consideration and perception of Peugeot.</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1"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308 as a brand hadn’t been on TV for 4 years which presented Starcom and Peugeot with an issue. Peugeot media habits and consumption habits of their Progressive Hedonist audience had changed dramatically, and the ad stock of the launch activity had long since faded. The brand had been focusing on short term channels which focused on sales over brand building. This led to the brand perceptions being underpinned by this activity with nothing on TV driving mass awareness of the changes the brand had undertaken. Starcom knew that the only way to shift this perception was to unleash the power of TV. With no AD stock to leverage, Peugeot knew they couldn’t buy their way out of the situation and would need to leverage the full scope of TV to get the brand out of the perception pit they found themselves in.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1"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With TV being highlighted as the only way to combat their perception problem, Peugeot and Starcom got to work in understanding how they could make the budget go as far as possible. Using their Planning tool TV+, Starcom set out to work out the optimal weekly weights that would allow the brand to create the strongest levels of Ad Stock from a standing start. It was decided that a 4-week campaign would give the campaign the highest levels of Ad stock to work off. Having found the right ad stock levels, Starcom set out to find the right frequency levels to meet the core objectives of brand consideration and get the new quality perceptions across with the Progressive Hedonist audience. This allowed Starcom to come at a target frequency of between 4 and 5.</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With the goal of growing share of voice to place them in the top 3 for the EV category; Peugeot and Starcom needed to understand at what weekly weights the campaign would deliver the required cut through to raise awareness of Peugeot’s new brand platform. This would allow them to fully understand the different scenarios and at what weekly weights they would outshout competitors and deliver the required cut through with target audience to ensure Peugeot were in contention for the top 3 share of voice at campaigns end.</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Having found the correct level for weekly weights and frequency, Starcom need to fully understand how they could optimise the campaign to try and hit the right consumers at the right time. Using in house planning tool TV+, Starcom were able to locate the top performing Channels, day of the week, daypart and programming that would allow them to pinpoint moments through the eyes of in-market EV buyers to ensure they were presenting the new image of Peugeot to consumers at the right times while viewers were in the right mind sets.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BVOD was added as a key element in helping to deliver incremental reach to combat the change nature of TV consumption in comparison to past 308 activity. This would allow Peugeot to deliver extended reach and lower the average age of the total AV campaign given the use of BVOD by 1634’s and lighter viewers. The campaign was planned so that it would match up with programming launches, which led to ITV taking higher levels of spend for the activity causing spikes against Love Island, a key show for the campaign to deliver against it goals. Using AV optimisation tools, Starcom were able to determine that the optimal split to hit the audience was 70/30 in favour of linear, this was a 10% higher BVOD spend then typical on Peugeot activity. The split allowed Starcom to show that BVOD was critical in helping to negate the declines in commercial reach that would have come from just using linear channels alone.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While TV formed the backbone of the activity, they integrated the campaign with wider media by activating around the biggest cinema release of the year, Top Gun Maverick, which amplified the TV activity and positioned the brand perfectly as being a contemporary in the most alluring, high end environment.</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1"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1"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As a result of the campaign, Peugeot saw significant increases in live sessions on their site. Over the campaign period, they saw an 88% increase in people accessing a Peugeot related page during the campaign period vs the past campaign period. On top of this, on the day the campaign went live, Peugeot saw an outstanding 144% increase in active daily sessions on their sites.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effect of the campaign was seen right away with Starcom’s optimisation showing spikes around key programming with the biggest spike coming from Love Island, a key programme for the campaign and audience. This was something that Peugeot hadn’t seen before and haven’t seen since. Finally, the campaign saw that Peugeot had delivered against it goal of being in the top 3 in terms of Share of Voice for the EV category during the campaign period.</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2013, Volvo aspired to moving into the premium space while still providing and unrelenting focus on safety. They had worked hard to produce stunning new designs; but hadn’t started to build the premium association with the brand. Volvo turned to agency Mindshare with a brief containing clear objectives; change consumer perceptions to be more than safety, increase consideration and further consumer engagement with new and existing customers.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With challenge ahead of them with clear objectives to hit, Volvo needed to build a strategy that would allow them to build a new association and memory for the brand, that would see them habitually reach premium consumers in the most premium environment.</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With the clear objective of reaching a more premium upmarket audience with the highest frequency possible to make the association as habitual as possible. Mindshare set out to find the right property that would deliver this frequency. Having a clear objective of creating premium associations as regularly as possible, it was clear that sponsorship would be the only route to hit the objectives.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Having found that sponsorship was the correct route, Mindshare needed to find the right sponsorship avenue for Volvo. Enter Sky Atlantic. The Sky channel was 5 years old at the time and has a history of being the highest end, high gloss media entity on the market; were looking for a new sponsor. Volvo jumped at this chance and launched with glossy idents asking the viewers ‘What makes a quality production?’ which linked together the high-end production of Volvo cars with the high-end productions sitting on Sky Atlantic. Not being able to directly sponsor HBO programming on the channel, Mindshare and Volvo brought the sponsorship into the real world by placing cars at premiers of each of the new HBO shows like Penny Dreadful and Game of Thrones. This provided the perfect backdrop to engage Volvo consumers with integrated solutions including tickets and branded cars.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After seeing success with the partnership in the first few years, Volvo, were now starting to gain a foothold in the premium automotive sector but needed to do more to stand out from the crowd. As a brand, Volvo has always prided itself on putting people’s wellbeing first. Originally this meant making cars safter than any other. With safety now ubiquitous in the sector, it was now right at the bottom of the consideration pile with ‘proud to own’ now the most important factor for those in market. Understanding a small but growing consumer base was key to this approach. This audience wanted to purchase things that would inspire them to make a positive impact on the world. This led to Volvo creating a new brand position as a ‘Defiant Pioneer brand for Defiant Pioneers’. Flipping the traditional narrative of Cars people are driving to stories about people driving the cars. Volvo’s new platform of ‘Human Stories’ was born. These ‘Human Stories’ were 4–7-minute docudramas produced with Sky, Grey and Mindshare- told the story of people trying to make the world a better place. The series launched with 30” ad-like trailers on Sky Atlantic and 15 and 5 second idents to drive the coverage and frequency. Launching in 2016, the campaign evolved the partnership into something more comprehensive with multiple touchpoints across Sky. This partnership continues to evolve with product -led idents, laying audience targeting to enable engagement, retargeting between branded and product content. They also became the first partner to be included in Sky’s EPG takeover.</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Having seen huge success with the partnership in the last few years, the Automotive industry was entering a pivotal period with the EV market now being a huge section of new cars sold each year. With a growing consideration with high end players in the market starting to erode Volvo position, they needed to change their approach. Having seen that the automotive sector was starting to forget about women, Volvo saw the opportunity to signal they weren’t just part of the electric revolution but were in fact the leaders. Leveraging insights that the Sky Atlantic was the perfect platform to reach their new ‘purposefully progressive’ audience; down to the fact that viewers of the channel over indexed for alternative fuel autos, they were also more like to consider purchasing in the next 12 months. Both Sky and Volvo were at the forefront of sustainability and seen as leaders in their efforts for their sectors. New idents that placed the new Hybrid and full electric range were created along with a new version of ‘Human Stories’ under the banner of ‘What does the future Look like?’ all featuring women working in production from costume design to makeup. These stories highlighted the sustainable elements of production on Sky Atlantic productions while mirroring the efforts that Volvo were undertaking. The shorts were launched across Linear, VOD and Sky social channels and included integration with Sky’s EPG guide via voice search on sky remotes. Mindshare and Volvo were able to take the learnings from this activity in 2022 and aim to take the partnership to new heights in 2023.</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After the first year of sponsoring Sky Atlantic, Volvo saw spontaneous awareness more than double, while promoted awareness almost trebled. The partnership was having an outstanding impact on all brand health metrics; by November 2016, Sky Atlantic viewers were twice as likely to consider Volvo and purchase intent had grown by almost 4 times the rate of non-viewers.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Having seen success with the channel partnership and off-screen integration, in 2016 with the launch of ‘Human Made Stories’, Volvo continued to see outstanding results. The films themselves were viewed a whooping, 32 million times with 97% of viewers watching them to completion. The films continued to showcase increases in spontaneous awareness and promoted recognition. They also started to separate Volvo out from its competitors, All key metrics showed upticks in performance with key metric of ‘Proud to Own’ and ‘Understands People Like Me’ were showing steady growth over the 3 year period the ‘Human Made Stories’ campaign ran for. The campaign also coincided with a 28% increase in sales. Although it can’t be directly linked back to the campaign; the association with Sky Atlantic clearly showed links with purchase intent to be purely coincidence.</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With the backdrop of the pandemic and Brexit pinching the supply chain, Volvo still delivered results and the partnership continued to perform. Spontaneous and promoted awareness both saw increases over the period the ‘What Will the Future Look Like?’ films ran of 21% and 13% respectively. And bucking a category trend in 2022, purchase intent also grew. The metrics around sustainability also saw increases across the campaign period with all metrics showing improvements post campaign. Finally, as the campaign was aiming to engage females in a meaningful way, all the metrics tracked showed increases with female viewers with purchase intent jumping to 52%, 22% higher than the category norm.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lvl="0">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To provide an </a:t>
            </a:r>
            <a:r>
              <a:rPr lang="en-GB" sz="1200" kern="1200" dirty="0">
                <a:solidFill>
                  <a:schemeClr val="tx1"/>
                </a:solidFill>
                <a:latin typeface="+mn-lt"/>
                <a:ea typeface="Calibri" panose="020F0502020204030204" pitchFamily="34" charset="0"/>
                <a:cs typeface="Times New Roman" panose="02020603050405020304" pitchFamily="18" charset="0"/>
              </a:rPr>
              <a:t>a</a:t>
            </a:r>
            <a:r>
              <a:rPr lang="en-GB" sz="1200" kern="1200" dirty="0">
                <a:solidFill>
                  <a:schemeClr val="tx1"/>
                </a:solidFill>
                <a:effectLst/>
                <a:latin typeface="+mn-lt"/>
                <a:ea typeface="Calibri" panose="020F0502020204030204" pitchFamily="34" charset="0"/>
                <a:cs typeface="Times New Roman" panose="02020603050405020304" pitchFamily="18" charset="0"/>
              </a:rPr>
              <a:t>nalysis of the Automotive </a:t>
            </a:r>
            <a:r>
              <a:rPr lang="en-GB" sz="1200" kern="1200" dirty="0">
                <a:solidFill>
                  <a:schemeClr val="tx1"/>
                </a:solidFill>
                <a:latin typeface="+mn-lt"/>
                <a:ea typeface="Calibri" panose="020F0502020204030204" pitchFamily="34" charset="0"/>
                <a:cs typeface="Times New Roman" panose="02020603050405020304" pitchFamily="18" charset="0"/>
              </a:rPr>
              <a:t>c</a:t>
            </a:r>
            <a:r>
              <a:rPr lang="en-GB" sz="1200" kern="1200" dirty="0">
                <a:solidFill>
                  <a:schemeClr val="tx1"/>
                </a:solidFill>
                <a:effectLst/>
                <a:latin typeface="+mn-lt"/>
                <a:ea typeface="Calibri" panose="020F0502020204030204" pitchFamily="34" charset="0"/>
                <a:cs typeface="Times New Roman" panose="02020603050405020304" pitchFamily="18" charset="0"/>
              </a:rPr>
              <a:t>ategory this deck explores the following areas:</a:t>
            </a:r>
            <a:endParaRPr lang="en-GB" sz="1200" kern="1200" dirty="0">
              <a:solidFill>
                <a:schemeClr val="tx1"/>
              </a:solidFill>
              <a:latin typeface="+mn-lt"/>
              <a:ea typeface="Calibri" panose="020F0502020204030204" pitchFamily="34" charset="0"/>
              <a:cs typeface="Times New Roman" panose="02020603050405020304" pitchFamily="18" charset="0"/>
            </a:endParaRP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Spending behaviour and patterns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TV is crucial to the plan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Ad time-lengths</a:t>
            </a: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Toyota, Peugeot</a:t>
            </a:r>
            <a:r>
              <a:rPr lang="en-GB" sz="1200" kern="1200" dirty="0">
                <a:solidFill>
                  <a:schemeClr val="tx1"/>
                </a:solidFill>
                <a:latin typeface="+mn-lt"/>
                <a:ea typeface="Calibri" panose="020F0502020204030204" pitchFamily="34" charset="0"/>
                <a:cs typeface="Times New Roman" panose="02020603050405020304" pitchFamily="18" charset="0"/>
              </a:rPr>
              <a:t>, and Volvo</a:t>
            </a:r>
            <a:endParaRPr lang="en-GB" sz="1200" kern="1200" dirty="0">
              <a:solidFill>
                <a:schemeClr val="tx1"/>
              </a:solidFill>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a:p>
        </p:txBody>
      </p:sp>
    </p:spTree>
    <p:extLst>
      <p:ext uri="{BB962C8B-B14F-4D97-AF65-F5344CB8AC3E}">
        <p14:creationId xmlns:p14="http://schemas.microsoft.com/office/powerpoint/2010/main" val="386684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Automotive investment peaked in 2021 and has been decreasing since.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In 2025, Toyota Group had the largest share of linear TV impacts.</a:t>
            </a:r>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a:p>
        </p:txBody>
      </p:sp>
    </p:spTree>
    <p:extLst>
      <p:ext uri="{BB962C8B-B14F-4D97-AF65-F5344CB8AC3E}">
        <p14:creationId xmlns:p14="http://schemas.microsoft.com/office/powerpoint/2010/main" val="47654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F263-DE03-6389-FE72-D08E01D9B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C544C-185D-C96F-9637-F8211F46D24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0B147E6-64BA-8726-5D49-F3BE85277244}"/>
              </a:ext>
            </a:extLst>
          </p:cNvPr>
          <p:cNvSpPr>
            <a:spLocks noGrp="1"/>
          </p:cNvSpPr>
          <p:nvPr>
            <p:ph type="body" idx="1"/>
          </p:nvPr>
        </p:nvSpPr>
        <p:spPr/>
        <p:txBody>
          <a:bodyPr/>
          <a:lstStyle/>
          <a:p>
            <a:r>
              <a:rPr lang="en-GB" dirty="0"/>
              <a:t>Online new and used car sellers </a:t>
            </a:r>
            <a:r>
              <a:rPr lang="en-GB" dirty="0" err="1"/>
              <a:t>SoV</a:t>
            </a:r>
            <a:r>
              <a:rPr lang="en-GB" dirty="0"/>
              <a:t> has consolidated in recent years. In 2024, Motorway &amp; We Buy Any Car accounted for over half of all linear impacts.</a:t>
            </a:r>
          </a:p>
        </p:txBody>
      </p:sp>
      <p:sp>
        <p:nvSpPr>
          <p:cNvPr id="4" name="Slide Number Placeholder 3">
            <a:extLst>
              <a:ext uri="{FF2B5EF4-FFF2-40B4-BE49-F238E27FC236}">
                <a16:creationId xmlns:a16="http://schemas.microsoft.com/office/drawing/2014/main" id="{5AE63921-1A3E-0681-F580-F464D9190D10}"/>
              </a:ext>
            </a:extLst>
          </p:cNvPr>
          <p:cNvSpPr>
            <a:spLocks noGrp="1"/>
          </p:cNvSpPr>
          <p:nvPr>
            <p:ph type="sldNum" sz="quarter" idx="5"/>
          </p:nvPr>
        </p:nvSpPr>
        <p:spPr/>
        <p:txBody>
          <a:bodyPr/>
          <a:lstStyle/>
          <a:p>
            <a:fld id="{069A8CB2-01E9-4657-9EC5-2D7E889C865C}" type="slidenum">
              <a:rPr lang="en-GB" smtClean="0"/>
              <a:t>8</a:t>
            </a:fld>
            <a:endParaRPr lang="en-GB"/>
          </a:p>
        </p:txBody>
      </p:sp>
    </p:spTree>
    <p:extLst>
      <p:ext uri="{BB962C8B-B14F-4D97-AF65-F5344CB8AC3E}">
        <p14:creationId xmlns:p14="http://schemas.microsoft.com/office/powerpoint/2010/main" val="224679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0E22-3F19-79C9-D072-AC11A216D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B6DBE-18A3-DB7D-AF86-819D9652F46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C24E2C6-1601-7419-22BA-619EBA29B464}"/>
              </a:ext>
            </a:extLst>
          </p:cNvPr>
          <p:cNvSpPr>
            <a:spLocks noGrp="1"/>
          </p:cNvSpPr>
          <p:nvPr>
            <p:ph type="body" idx="1"/>
          </p:nvPr>
        </p:nvSpPr>
        <p:spPr/>
        <p:txBody>
          <a:bodyPr/>
          <a:lstStyle/>
          <a:p>
            <a:r>
              <a:rPr lang="en-GB" dirty="0"/>
              <a:t>In 2025, over each quarter P&amp;G was consistently the largest Automotive investor in linear TV</a:t>
            </a:r>
          </a:p>
        </p:txBody>
      </p:sp>
      <p:sp>
        <p:nvSpPr>
          <p:cNvPr id="4" name="Slide Number Placeholder 3">
            <a:extLst>
              <a:ext uri="{FF2B5EF4-FFF2-40B4-BE49-F238E27FC236}">
                <a16:creationId xmlns:a16="http://schemas.microsoft.com/office/drawing/2014/main" id="{33F5700E-33EC-1726-A1BC-28B96714B142}"/>
              </a:ext>
            </a:extLst>
          </p:cNvPr>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23787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11</a:t>
            </a:fld>
            <a:endParaRPr lang="en-GB"/>
          </a:p>
        </p:txBody>
      </p:sp>
    </p:spTree>
    <p:extLst>
      <p:ext uri="{BB962C8B-B14F-4D97-AF65-F5344CB8AC3E}">
        <p14:creationId xmlns:p14="http://schemas.microsoft.com/office/powerpoint/2010/main" val="950618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06/05/2026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4853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323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70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739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50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397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06/05/2026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197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06/05/2026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071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06/05/2026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014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66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06/05/2026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3975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06/05/2026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185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06/05/2026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0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6580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02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33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2416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0588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32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794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06/05/2026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1197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06/05/2026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329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3406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06/05/2026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8474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38407614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06/05/2026</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297554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22168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06/05/2026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027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06/05/2026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0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09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321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062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04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688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23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99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76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301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72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135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06/05/2026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94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06/05/2026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06/05/2026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71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9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1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06/05/2026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537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06/05/2026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944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804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342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2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85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2003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06/05/2026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8802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06/05/2026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958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564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06/05/2026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6625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06/05/2026</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27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06/05/2026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597498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06/05/2026</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99674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10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128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737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ags" Target="../tags/tag31.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06/05/2026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70114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06/05/2026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9367133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chart" Target="../charts/chart6.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descr="A multi-level parking garage with cars&#10;&#10;AI-generated content may be incorrect.">
            <a:extLst>
              <a:ext uri="{FF2B5EF4-FFF2-40B4-BE49-F238E27FC236}">
                <a16:creationId xmlns:a16="http://schemas.microsoft.com/office/drawing/2014/main" id="{FC3002E8-3276-158C-4032-D2B4199D69F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solidFill>
            <a:schemeClr val="bg1">
              <a:lumMod val="85000"/>
            </a:schemeClr>
          </a:solidFill>
          <a:ln>
            <a:noFill/>
          </a:ln>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025348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Automotive </a:t>
            </a:r>
            <a:br>
              <a:rPr lang="en-GB" dirty="0"/>
            </a:br>
            <a:r>
              <a:rPr lang="en-GB" dirty="0"/>
              <a:t>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solidFill>
                  <a:schemeClr val="bg1"/>
                </a:solidFill>
              </a:rPr>
              <a:t>Hyundai – Bigger, Better, Smarter, and Faster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e image shows a sleek, gray JAECO electric car parked in front of a building, with a curious brown dog sitting beside it.&#10;&#10;AI-generated content may be incorrect.">
            <a:extLst>
              <a:ext uri="{FF2B5EF4-FFF2-40B4-BE49-F238E27FC236}">
                <a16:creationId xmlns:a16="http://schemas.microsoft.com/office/drawing/2014/main" id="{3E6CC436-DC55-7106-B3A7-A43CDC6BFAB7}"/>
              </a:ext>
            </a:extLst>
          </p:cNvPr>
          <p:cNvPicPr>
            <a:picLocks noGrp="1" noChangeAspect="1"/>
          </p:cNvPicPr>
          <p:nvPr>
            <p:ph type="pic" sz="quarter" idx="13"/>
          </p:nvPr>
        </p:nvPicPr>
        <p:blipFill>
          <a:blip r:embed="rId2"/>
          <a:srcRect l="41" r="41"/>
          <a:stretch/>
        </p:blipFill>
        <p:spPr>
          <a:prstGeom prst="rect">
            <a:avLst/>
          </a:prstGeom>
          <a:solidFill>
            <a:prstClr val="white">
              <a:lumMod val="85000"/>
            </a:prstClr>
          </a:solidFill>
          <a:ln>
            <a:noFill/>
          </a:ln>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Jaecoo - </a:t>
            </a:r>
            <a:r>
              <a:rPr lang="en-US" dirty="0">
                <a:solidFill>
                  <a:schemeClr val="bg1"/>
                </a:solidFill>
              </a:rPr>
              <a:t>See the Road Through a Dog’s Eyes</a:t>
            </a:r>
            <a:endParaRPr lang="en-GB" dirty="0">
              <a:solidFill>
                <a:schemeClr val="bg1"/>
              </a:solidFill>
            </a:endParaRPr>
          </a:p>
        </p:txBody>
      </p:sp>
    </p:spTree>
    <p:extLst>
      <p:ext uri="{BB962C8B-B14F-4D97-AF65-F5344CB8AC3E}">
        <p14:creationId xmlns:p14="http://schemas.microsoft.com/office/powerpoint/2010/main" val="3803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lnSpcReduction="10000"/>
          </a:bodyPr>
          <a:lstStyle/>
          <a:p>
            <a:r>
              <a:rPr lang="en-US" sz="1800" dirty="0"/>
              <a:t>Profit Ability 2 was conducted by </a:t>
            </a:r>
            <a:r>
              <a:rPr lang="en-US" sz="1800" dirty="0" err="1"/>
              <a:t>Ebiquity</a:t>
            </a:r>
            <a:r>
              <a:rPr lang="en-US" sz="1800" dirty="0"/>
              <a:t>, </a:t>
            </a:r>
            <a:r>
              <a:rPr lang="en-US" sz="1800" dirty="0" err="1"/>
              <a:t>EssenceMediacom</a:t>
            </a:r>
            <a:r>
              <a:rPr lang="en-US" sz="1800" dirty="0"/>
              <a:t>, Gain Theory, Mindshare, and Wavemaker UK. </a:t>
            </a:r>
          </a:p>
          <a:p>
            <a:r>
              <a:rPr lang="en-US" sz="1800" dirty="0"/>
              <a:t>It’s a meta-analysis of econometric studies from 141 brands covering £1.8 billion of media spend across 10 media channels and 14 business sectors.</a:t>
            </a:r>
          </a:p>
          <a:p>
            <a:r>
              <a:rPr lang="en-US" sz="1800"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dirty="0"/>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9880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automotive recommends higher share of TV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Actual taken from Profit Ability 2 dataset, Optimised based on Media Mix Navigator analysis of £7,500m brand size, mass market, short-term, high risk and media budget of £20m.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extLst>
              <p:ext uri="{D42A27DB-BD31-4B8C-83A1-F6EECF244321}">
                <p14:modId xmlns:p14="http://schemas.microsoft.com/office/powerpoint/2010/main" val="1505007540"/>
              </p:ext>
            </p:extLst>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7084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noAutofit/>
          </a:bodyPr>
          <a:lstStyle/>
          <a:p>
            <a:r>
              <a:rPr lang="en-US" dirty="0"/>
              <a:t>Sustained effects important; Linear TV the key profit volume driver with a strong ROI</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r>
              <a:rPr lang="en-US" dirty="0"/>
              <a:t>N.B. low sample size for cinema</a:t>
            </a:r>
          </a:p>
        </p:txBody>
      </p:sp>
      <p:grpSp>
        <p:nvGrpSpPr>
          <p:cNvPr id="7" name="Group 6">
            <a:extLst>
              <a:ext uri="{FF2B5EF4-FFF2-40B4-BE49-F238E27FC236}">
                <a16:creationId xmlns:a16="http://schemas.microsoft.com/office/drawing/2014/main" id="{2F119252-8667-27D0-7258-1E93CA1C6B1A}"/>
              </a:ext>
            </a:extLst>
          </p:cNvPr>
          <p:cNvGrpSpPr/>
          <p:nvPr/>
        </p:nvGrpSpPr>
        <p:grpSpPr>
          <a:xfrm>
            <a:off x="289981" y="1449078"/>
            <a:ext cx="5760001" cy="3955300"/>
            <a:chOff x="181829" y="1449078"/>
            <a:chExt cx="5760001" cy="3955300"/>
          </a:xfrm>
        </p:grpSpPr>
        <p:sp>
          <p:nvSpPr>
            <p:cNvPr id="3" name="Rectangle 2">
              <a:extLst>
                <a:ext uri="{FF2B5EF4-FFF2-40B4-BE49-F238E27FC236}">
                  <a16:creationId xmlns:a16="http://schemas.microsoft.com/office/drawing/2014/main" id="{9C95E5F6-BFE0-7583-661C-2968EB4D2F81}"/>
                </a:ext>
              </a:extLst>
            </p:cNvPr>
            <p:cNvSpPr/>
            <p:nvPr/>
          </p:nvSpPr>
          <p:spPr>
            <a:xfrm>
              <a:off x="181829" y="1449078"/>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30D2D0E-6D1D-E81B-E764-DD72EAEC9D61}"/>
                </a:ext>
              </a:extLst>
            </p:cNvPr>
            <p:cNvSpPr txBox="1"/>
            <p:nvPr/>
          </p:nvSpPr>
          <p:spPr>
            <a:xfrm>
              <a:off x="737730"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Automotive Short-Term ROI: £1.30</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9F3A0536-5FA8-B41E-D3DF-285DE781FE6C}"/>
              </a:ext>
            </a:extLst>
          </p:cNvPr>
          <p:cNvGrpSpPr/>
          <p:nvPr/>
        </p:nvGrpSpPr>
        <p:grpSpPr>
          <a:xfrm>
            <a:off x="6142018" y="1444976"/>
            <a:ext cx="5760001" cy="3959402"/>
            <a:chOff x="6250170" y="1444976"/>
            <a:chExt cx="5760001" cy="3959402"/>
          </a:xfrm>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Automotive Full Profit ROI: £</a:t>
              </a:r>
              <a:r>
                <a:rPr lang="en-GB" sz="900" b="1" dirty="0">
                  <a:solidFill>
                    <a:schemeClr val="bg2"/>
                  </a:solidFill>
                </a:rPr>
                <a:t>4.65</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360096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he image depicts a street scene with a blue car parked near a bakery shop, featuring colorful buildings and people walking along the sidewalk.&#10;&#10;AI-generated content may be incorrect.">
            <a:extLst>
              <a:ext uri="{FF2B5EF4-FFF2-40B4-BE49-F238E27FC236}">
                <a16:creationId xmlns:a16="http://schemas.microsoft.com/office/drawing/2014/main" id="{AB153F0E-3C00-E3F5-C5A7-47EC32B8F9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Skoda – Your Weekend Subbed</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AF51129B-E7E9-70A1-EB15-0CFEA69334B7}"/>
              </a:ext>
            </a:extLst>
          </p:cNvPr>
          <p:cNvGraphicFramePr>
            <a:graphicFrameLocks noGrp="1"/>
          </p:cNvGraphicFramePr>
          <p:nvPr>
            <p:extLst>
              <p:ext uri="{D42A27DB-BD31-4B8C-83A1-F6EECF244321}">
                <p14:modId xmlns:p14="http://schemas.microsoft.com/office/powerpoint/2010/main" val="1033498272"/>
              </p:ext>
            </p:extLst>
          </p:nvPr>
        </p:nvGraphicFramePr>
        <p:xfrm>
          <a:off x="844535" y="2586761"/>
          <a:ext cx="10502904" cy="2286000"/>
        </p:xfrm>
        <a:graphic>
          <a:graphicData uri="http://schemas.openxmlformats.org/drawingml/2006/table">
            <a:tbl>
              <a:tblPr/>
              <a:tblGrid>
                <a:gridCol w="1376640">
                  <a:extLst>
                    <a:ext uri="{9D8B030D-6E8A-4147-A177-3AD203B41FA5}">
                      <a16:colId xmlns:a16="http://schemas.microsoft.com/office/drawing/2014/main" val="128509217"/>
                    </a:ext>
                  </a:extLst>
                </a:gridCol>
                <a:gridCol w="760522">
                  <a:extLst>
                    <a:ext uri="{9D8B030D-6E8A-4147-A177-3AD203B41FA5}">
                      <a16:colId xmlns:a16="http://schemas.microsoft.com/office/drawing/2014/main" val="1984608054"/>
                    </a:ext>
                  </a:extLst>
                </a:gridCol>
                <a:gridCol w="760522">
                  <a:extLst>
                    <a:ext uri="{9D8B030D-6E8A-4147-A177-3AD203B41FA5}">
                      <a16:colId xmlns:a16="http://schemas.microsoft.com/office/drawing/2014/main" val="3709162279"/>
                    </a:ext>
                  </a:extLst>
                </a:gridCol>
                <a:gridCol w="760522">
                  <a:extLst>
                    <a:ext uri="{9D8B030D-6E8A-4147-A177-3AD203B41FA5}">
                      <a16:colId xmlns:a16="http://schemas.microsoft.com/office/drawing/2014/main" val="1388458793"/>
                    </a:ext>
                  </a:extLst>
                </a:gridCol>
                <a:gridCol w="760522">
                  <a:extLst>
                    <a:ext uri="{9D8B030D-6E8A-4147-A177-3AD203B41FA5}">
                      <a16:colId xmlns:a16="http://schemas.microsoft.com/office/drawing/2014/main" val="1884383874"/>
                    </a:ext>
                  </a:extLst>
                </a:gridCol>
                <a:gridCol w="760522">
                  <a:extLst>
                    <a:ext uri="{9D8B030D-6E8A-4147-A177-3AD203B41FA5}">
                      <a16:colId xmlns:a16="http://schemas.microsoft.com/office/drawing/2014/main" val="2392704728"/>
                    </a:ext>
                  </a:extLst>
                </a:gridCol>
                <a:gridCol w="760522">
                  <a:extLst>
                    <a:ext uri="{9D8B030D-6E8A-4147-A177-3AD203B41FA5}">
                      <a16:colId xmlns:a16="http://schemas.microsoft.com/office/drawing/2014/main" val="753403044"/>
                    </a:ext>
                  </a:extLst>
                </a:gridCol>
                <a:gridCol w="760522">
                  <a:extLst>
                    <a:ext uri="{9D8B030D-6E8A-4147-A177-3AD203B41FA5}">
                      <a16:colId xmlns:a16="http://schemas.microsoft.com/office/drawing/2014/main" val="1339428296"/>
                    </a:ext>
                  </a:extLst>
                </a:gridCol>
                <a:gridCol w="760522">
                  <a:extLst>
                    <a:ext uri="{9D8B030D-6E8A-4147-A177-3AD203B41FA5}">
                      <a16:colId xmlns:a16="http://schemas.microsoft.com/office/drawing/2014/main" val="1764278287"/>
                    </a:ext>
                  </a:extLst>
                </a:gridCol>
                <a:gridCol w="760522">
                  <a:extLst>
                    <a:ext uri="{9D8B030D-6E8A-4147-A177-3AD203B41FA5}">
                      <a16:colId xmlns:a16="http://schemas.microsoft.com/office/drawing/2014/main" val="689397094"/>
                    </a:ext>
                  </a:extLst>
                </a:gridCol>
                <a:gridCol w="760522">
                  <a:extLst>
                    <a:ext uri="{9D8B030D-6E8A-4147-A177-3AD203B41FA5}">
                      <a16:colId xmlns:a16="http://schemas.microsoft.com/office/drawing/2014/main" val="2388292925"/>
                    </a:ext>
                  </a:extLst>
                </a:gridCol>
                <a:gridCol w="760522">
                  <a:extLst>
                    <a:ext uri="{9D8B030D-6E8A-4147-A177-3AD203B41FA5}">
                      <a16:colId xmlns:a16="http://schemas.microsoft.com/office/drawing/2014/main" val="1700401594"/>
                    </a:ext>
                  </a:extLst>
                </a:gridCol>
                <a:gridCol w="760522">
                  <a:extLst>
                    <a:ext uri="{9D8B030D-6E8A-4147-A177-3AD203B41FA5}">
                      <a16:colId xmlns:a16="http://schemas.microsoft.com/office/drawing/2014/main" val="2774879569"/>
                    </a:ext>
                  </a:extLst>
                </a:gridCol>
              </a:tblGrid>
              <a:tr h="190500">
                <a:tc gridSpan="13">
                  <a:txBody>
                    <a:bodyPr/>
                    <a:lstStyle/>
                    <a:p>
                      <a:pPr algn="ctr" rtl="0" fontAlgn="ctr">
                        <a:buNone/>
                      </a:pPr>
                      <a:r>
                        <a:rPr lang="en-US" sz="1000" b="1" i="0" u="none" strike="noStrike" dirty="0">
                          <a:solidFill>
                            <a:srgbClr val="FFFFFF"/>
                          </a:solidFill>
                          <a:effectLst/>
                          <a:latin typeface="Arial" panose="020B0604020202020204" pitchFamily="34" charset="0"/>
                        </a:rPr>
                        <a:t>Top 10 automotive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6073250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12745695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Toyota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8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extLst>
                  <a:ext uri="{0D108BD9-81ED-4DB2-BD59-A6C34878D82A}">
                    <a16:rowId xmlns:a16="http://schemas.microsoft.com/office/drawing/2014/main" val="75827897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Renault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80929854"/>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Volkswagen Group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9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9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extLst>
                  <a:ext uri="{0D108BD9-81ED-4DB2-BD59-A6C34878D82A}">
                    <a16:rowId xmlns:a16="http://schemas.microsoft.com/office/drawing/2014/main" val="360727332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We Buy Any Car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extLst>
                  <a:ext uri="{0D108BD9-81ED-4DB2-BD59-A6C34878D82A}">
                    <a16:rowId xmlns:a16="http://schemas.microsoft.com/office/drawing/2014/main" val="3374890100"/>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Volvo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C0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extLst>
                  <a:ext uri="{0D108BD9-81ED-4DB2-BD59-A6C34878D82A}">
                    <a16:rowId xmlns:a16="http://schemas.microsoft.com/office/drawing/2014/main" val="238869473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Peugeot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775397041"/>
                  </a:ext>
                </a:extLst>
              </a:tr>
              <a:tr h="190500">
                <a:tc>
                  <a:txBody>
                    <a:bodyPr/>
                    <a:lstStyle/>
                    <a:p>
                      <a:pPr algn="ctr" rtl="0" fontAlgn="ctr">
                        <a:buNone/>
                      </a:pPr>
                      <a:r>
                        <a:rPr lang="en-GB" sz="1000" b="1" i="0" u="none" strike="noStrike" dirty="0" err="1">
                          <a:solidFill>
                            <a:srgbClr val="000000"/>
                          </a:solidFill>
                          <a:effectLst/>
                          <a:latin typeface="Arial" panose="020B0604020202020204" pitchFamily="34" charset="0"/>
                        </a:rPr>
                        <a:t>Omoda</a:t>
                      </a:r>
                      <a:r>
                        <a:rPr lang="en-GB" sz="1000" b="1" i="0" u="none" strike="noStrike" dirty="0">
                          <a:solidFill>
                            <a:srgbClr val="000000"/>
                          </a:solidFill>
                          <a:effectLst/>
                          <a:latin typeface="Arial" panose="020B0604020202020204" pitchFamily="34" charset="0"/>
                        </a:rPr>
                        <a:t> &amp; Jaecoo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283483014"/>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Vauxhall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D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153177376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Kia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0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233450418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Byd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4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3567419482"/>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monthly index vs full-year 2025, individuals, top 10 advertisers by total linear impacts.</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Automotive linear TV spend skews toward new registrations</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Automotive commercial linear TV impacts vs all categories</a:t>
            </a:r>
          </a:p>
        </p:txBody>
      </p:sp>
      <p:graphicFrame>
        <p:nvGraphicFramePr>
          <p:cNvPr id="9" name="Table 8">
            <a:extLst>
              <a:ext uri="{FF2B5EF4-FFF2-40B4-BE49-F238E27FC236}">
                <a16:creationId xmlns:a16="http://schemas.microsoft.com/office/drawing/2014/main" id="{B658BABB-3405-9271-7EBD-F5B448FB5D6A}"/>
              </a:ext>
            </a:extLst>
          </p:cNvPr>
          <p:cNvGraphicFramePr>
            <a:graphicFrameLocks noGrp="1"/>
          </p:cNvGraphicFramePr>
          <p:nvPr>
            <p:extLst>
              <p:ext uri="{D42A27DB-BD31-4B8C-83A1-F6EECF244321}">
                <p14:modId xmlns:p14="http://schemas.microsoft.com/office/powerpoint/2010/main" val="4246284235"/>
              </p:ext>
            </p:extLst>
          </p:nvPr>
        </p:nvGraphicFramePr>
        <p:xfrm>
          <a:off x="844535" y="1732990"/>
          <a:ext cx="10502904" cy="501906"/>
        </p:xfrm>
        <a:graphic>
          <a:graphicData uri="http://schemas.openxmlformats.org/drawingml/2006/table">
            <a:tbl>
              <a:tblPr/>
              <a:tblGrid>
                <a:gridCol w="875242">
                  <a:extLst>
                    <a:ext uri="{9D8B030D-6E8A-4147-A177-3AD203B41FA5}">
                      <a16:colId xmlns:a16="http://schemas.microsoft.com/office/drawing/2014/main" val="1884058564"/>
                    </a:ext>
                  </a:extLst>
                </a:gridCol>
                <a:gridCol w="875242">
                  <a:extLst>
                    <a:ext uri="{9D8B030D-6E8A-4147-A177-3AD203B41FA5}">
                      <a16:colId xmlns:a16="http://schemas.microsoft.com/office/drawing/2014/main" val="56816629"/>
                    </a:ext>
                  </a:extLst>
                </a:gridCol>
                <a:gridCol w="875242">
                  <a:extLst>
                    <a:ext uri="{9D8B030D-6E8A-4147-A177-3AD203B41FA5}">
                      <a16:colId xmlns:a16="http://schemas.microsoft.com/office/drawing/2014/main" val="1463353537"/>
                    </a:ext>
                  </a:extLst>
                </a:gridCol>
                <a:gridCol w="875242">
                  <a:extLst>
                    <a:ext uri="{9D8B030D-6E8A-4147-A177-3AD203B41FA5}">
                      <a16:colId xmlns:a16="http://schemas.microsoft.com/office/drawing/2014/main" val="2146861531"/>
                    </a:ext>
                  </a:extLst>
                </a:gridCol>
                <a:gridCol w="875242">
                  <a:extLst>
                    <a:ext uri="{9D8B030D-6E8A-4147-A177-3AD203B41FA5}">
                      <a16:colId xmlns:a16="http://schemas.microsoft.com/office/drawing/2014/main" val="4246195157"/>
                    </a:ext>
                  </a:extLst>
                </a:gridCol>
                <a:gridCol w="875242">
                  <a:extLst>
                    <a:ext uri="{9D8B030D-6E8A-4147-A177-3AD203B41FA5}">
                      <a16:colId xmlns:a16="http://schemas.microsoft.com/office/drawing/2014/main" val="3023340112"/>
                    </a:ext>
                  </a:extLst>
                </a:gridCol>
                <a:gridCol w="875242">
                  <a:extLst>
                    <a:ext uri="{9D8B030D-6E8A-4147-A177-3AD203B41FA5}">
                      <a16:colId xmlns:a16="http://schemas.microsoft.com/office/drawing/2014/main" val="2547351862"/>
                    </a:ext>
                  </a:extLst>
                </a:gridCol>
                <a:gridCol w="875242">
                  <a:extLst>
                    <a:ext uri="{9D8B030D-6E8A-4147-A177-3AD203B41FA5}">
                      <a16:colId xmlns:a16="http://schemas.microsoft.com/office/drawing/2014/main" val="272316231"/>
                    </a:ext>
                  </a:extLst>
                </a:gridCol>
                <a:gridCol w="875242">
                  <a:extLst>
                    <a:ext uri="{9D8B030D-6E8A-4147-A177-3AD203B41FA5}">
                      <a16:colId xmlns:a16="http://schemas.microsoft.com/office/drawing/2014/main" val="559487582"/>
                    </a:ext>
                  </a:extLst>
                </a:gridCol>
                <a:gridCol w="875242">
                  <a:extLst>
                    <a:ext uri="{9D8B030D-6E8A-4147-A177-3AD203B41FA5}">
                      <a16:colId xmlns:a16="http://schemas.microsoft.com/office/drawing/2014/main" val="3656880881"/>
                    </a:ext>
                  </a:extLst>
                </a:gridCol>
                <a:gridCol w="875242">
                  <a:extLst>
                    <a:ext uri="{9D8B030D-6E8A-4147-A177-3AD203B41FA5}">
                      <a16:colId xmlns:a16="http://schemas.microsoft.com/office/drawing/2014/main" val="2156766623"/>
                    </a:ext>
                  </a:extLst>
                </a:gridCol>
                <a:gridCol w="875242">
                  <a:extLst>
                    <a:ext uri="{9D8B030D-6E8A-4147-A177-3AD203B41FA5}">
                      <a16:colId xmlns:a16="http://schemas.microsoft.com/office/drawing/2014/main" val="3608269333"/>
                    </a:ext>
                  </a:extLst>
                </a:gridCol>
              </a:tblGrid>
              <a:tr h="167302">
                <a:tc gridSpan="12">
                  <a:txBody>
                    <a:bodyPr/>
                    <a:lstStyle/>
                    <a:p>
                      <a:pPr algn="ctr" rtl="0" fontAlgn="ctr">
                        <a:buNone/>
                      </a:pPr>
                      <a:r>
                        <a:rPr lang="en-US" sz="1000" b="1" i="0" u="none" strike="noStrike">
                          <a:solidFill>
                            <a:srgbClr val="FFFFFF"/>
                          </a:solidFill>
                          <a:effectLst/>
                          <a:latin typeface="Arial" panose="020B0604020202020204" pitchFamily="34" charset="0"/>
                        </a:rPr>
                        <a:t>Automotive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13148971"/>
                  </a:ext>
                </a:extLst>
              </a:tr>
              <a:tr h="167302">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429095925"/>
                  </a:ext>
                </a:extLst>
              </a:tr>
              <a:tr h="167302">
                <a:tc>
                  <a:txBody>
                    <a:bodyPr/>
                    <a:lstStyle/>
                    <a:p>
                      <a:pPr algn="ctr" rtl="0" fontAlgn="ctr">
                        <a:buNone/>
                      </a:pPr>
                      <a:r>
                        <a:rPr lang="en-GB" sz="10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2305092893"/>
                  </a:ext>
                </a:extLst>
              </a:tr>
            </a:tbl>
          </a:graphicData>
        </a:graphic>
      </p:graphicFrame>
    </p:spTree>
    <p:extLst>
      <p:ext uri="{BB962C8B-B14F-4D97-AF65-F5344CB8AC3E}">
        <p14:creationId xmlns:p14="http://schemas.microsoft.com/office/powerpoint/2010/main" val="28845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1D8FE9C-9A2E-B93A-A478-1EDD9D28B387}"/>
              </a:ext>
            </a:extLst>
          </p:cNvPr>
          <p:cNvGraphicFramePr>
            <a:graphicFrameLocks noGrp="1"/>
          </p:cNvGraphicFramePr>
          <p:nvPr>
            <p:extLst>
              <p:ext uri="{D42A27DB-BD31-4B8C-83A1-F6EECF244321}">
                <p14:modId xmlns:p14="http://schemas.microsoft.com/office/powerpoint/2010/main" val="3639904972"/>
              </p:ext>
            </p:extLst>
          </p:nvPr>
        </p:nvGraphicFramePr>
        <p:xfrm>
          <a:off x="2981765" y="4638855"/>
          <a:ext cx="6223000" cy="381000"/>
        </p:xfrm>
        <a:graphic>
          <a:graphicData uri="http://schemas.openxmlformats.org/drawingml/2006/table">
            <a:tbl>
              <a:tblPr/>
              <a:tblGrid>
                <a:gridCol w="889000">
                  <a:extLst>
                    <a:ext uri="{9D8B030D-6E8A-4147-A177-3AD203B41FA5}">
                      <a16:colId xmlns:a16="http://schemas.microsoft.com/office/drawing/2014/main" val="4016965459"/>
                    </a:ext>
                  </a:extLst>
                </a:gridCol>
                <a:gridCol w="889000">
                  <a:extLst>
                    <a:ext uri="{9D8B030D-6E8A-4147-A177-3AD203B41FA5}">
                      <a16:colId xmlns:a16="http://schemas.microsoft.com/office/drawing/2014/main" val="19527519"/>
                    </a:ext>
                  </a:extLst>
                </a:gridCol>
                <a:gridCol w="889000">
                  <a:extLst>
                    <a:ext uri="{9D8B030D-6E8A-4147-A177-3AD203B41FA5}">
                      <a16:colId xmlns:a16="http://schemas.microsoft.com/office/drawing/2014/main" val="4273539512"/>
                    </a:ext>
                  </a:extLst>
                </a:gridCol>
                <a:gridCol w="889000">
                  <a:extLst>
                    <a:ext uri="{9D8B030D-6E8A-4147-A177-3AD203B41FA5}">
                      <a16:colId xmlns:a16="http://schemas.microsoft.com/office/drawing/2014/main" val="61253776"/>
                    </a:ext>
                  </a:extLst>
                </a:gridCol>
                <a:gridCol w="889000">
                  <a:extLst>
                    <a:ext uri="{9D8B030D-6E8A-4147-A177-3AD203B41FA5}">
                      <a16:colId xmlns:a16="http://schemas.microsoft.com/office/drawing/2014/main" val="2056156980"/>
                    </a:ext>
                  </a:extLst>
                </a:gridCol>
                <a:gridCol w="889000">
                  <a:extLst>
                    <a:ext uri="{9D8B030D-6E8A-4147-A177-3AD203B41FA5}">
                      <a16:colId xmlns:a16="http://schemas.microsoft.com/office/drawing/2014/main" val="2211067432"/>
                    </a:ext>
                  </a:extLst>
                </a:gridCol>
                <a:gridCol w="889000">
                  <a:extLst>
                    <a:ext uri="{9D8B030D-6E8A-4147-A177-3AD203B41FA5}">
                      <a16:colId xmlns:a16="http://schemas.microsoft.com/office/drawing/2014/main" val="96482555"/>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837692507"/>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3525847468"/>
                  </a:ext>
                </a:extLst>
              </a:tr>
            </a:tbl>
          </a:graphicData>
        </a:graphic>
      </p:graphicFrame>
      <p:graphicFrame>
        <p:nvGraphicFramePr>
          <p:cNvPr id="10" name="Table 9">
            <a:extLst>
              <a:ext uri="{FF2B5EF4-FFF2-40B4-BE49-F238E27FC236}">
                <a16:creationId xmlns:a16="http://schemas.microsoft.com/office/drawing/2014/main" id="{845A0E4D-4D13-8349-F2CC-55A4DDA7E42D}"/>
              </a:ext>
            </a:extLst>
          </p:cNvPr>
          <p:cNvGraphicFramePr>
            <a:graphicFrameLocks noGrp="1"/>
          </p:cNvGraphicFramePr>
          <p:nvPr>
            <p:extLst>
              <p:ext uri="{D42A27DB-BD31-4B8C-83A1-F6EECF244321}">
                <p14:modId xmlns:p14="http://schemas.microsoft.com/office/powerpoint/2010/main" val="2892149358"/>
              </p:ext>
            </p:extLst>
          </p:nvPr>
        </p:nvGraphicFramePr>
        <p:xfrm>
          <a:off x="425895" y="1919592"/>
          <a:ext cx="11334741" cy="2340828"/>
        </p:xfrm>
        <a:graphic>
          <a:graphicData uri="http://schemas.openxmlformats.org/drawingml/2006/table">
            <a:tbl>
              <a:tblPr/>
              <a:tblGrid>
                <a:gridCol w="727413">
                  <a:extLst>
                    <a:ext uri="{9D8B030D-6E8A-4147-A177-3AD203B41FA5}">
                      <a16:colId xmlns:a16="http://schemas.microsoft.com/office/drawing/2014/main" val="4240414286"/>
                    </a:ext>
                  </a:extLst>
                </a:gridCol>
                <a:gridCol w="441972">
                  <a:extLst>
                    <a:ext uri="{9D8B030D-6E8A-4147-A177-3AD203B41FA5}">
                      <a16:colId xmlns:a16="http://schemas.microsoft.com/office/drawing/2014/main" val="2590005247"/>
                    </a:ext>
                  </a:extLst>
                </a:gridCol>
                <a:gridCol w="441972">
                  <a:extLst>
                    <a:ext uri="{9D8B030D-6E8A-4147-A177-3AD203B41FA5}">
                      <a16:colId xmlns:a16="http://schemas.microsoft.com/office/drawing/2014/main" val="2147225682"/>
                    </a:ext>
                  </a:extLst>
                </a:gridCol>
                <a:gridCol w="441972">
                  <a:extLst>
                    <a:ext uri="{9D8B030D-6E8A-4147-A177-3AD203B41FA5}">
                      <a16:colId xmlns:a16="http://schemas.microsoft.com/office/drawing/2014/main" val="1040931799"/>
                    </a:ext>
                  </a:extLst>
                </a:gridCol>
                <a:gridCol w="441972">
                  <a:extLst>
                    <a:ext uri="{9D8B030D-6E8A-4147-A177-3AD203B41FA5}">
                      <a16:colId xmlns:a16="http://schemas.microsoft.com/office/drawing/2014/main" val="1728554082"/>
                    </a:ext>
                  </a:extLst>
                </a:gridCol>
                <a:gridCol w="441972">
                  <a:extLst>
                    <a:ext uri="{9D8B030D-6E8A-4147-A177-3AD203B41FA5}">
                      <a16:colId xmlns:a16="http://schemas.microsoft.com/office/drawing/2014/main" val="3882988620"/>
                    </a:ext>
                  </a:extLst>
                </a:gridCol>
                <a:gridCol w="441972">
                  <a:extLst>
                    <a:ext uri="{9D8B030D-6E8A-4147-A177-3AD203B41FA5}">
                      <a16:colId xmlns:a16="http://schemas.microsoft.com/office/drawing/2014/main" val="2972380806"/>
                    </a:ext>
                  </a:extLst>
                </a:gridCol>
                <a:gridCol w="441972">
                  <a:extLst>
                    <a:ext uri="{9D8B030D-6E8A-4147-A177-3AD203B41FA5}">
                      <a16:colId xmlns:a16="http://schemas.microsoft.com/office/drawing/2014/main" val="2367245359"/>
                    </a:ext>
                  </a:extLst>
                </a:gridCol>
                <a:gridCol w="441972">
                  <a:extLst>
                    <a:ext uri="{9D8B030D-6E8A-4147-A177-3AD203B41FA5}">
                      <a16:colId xmlns:a16="http://schemas.microsoft.com/office/drawing/2014/main" val="4073205129"/>
                    </a:ext>
                  </a:extLst>
                </a:gridCol>
                <a:gridCol w="441972">
                  <a:extLst>
                    <a:ext uri="{9D8B030D-6E8A-4147-A177-3AD203B41FA5}">
                      <a16:colId xmlns:a16="http://schemas.microsoft.com/office/drawing/2014/main" val="671033693"/>
                    </a:ext>
                  </a:extLst>
                </a:gridCol>
                <a:gridCol w="441972">
                  <a:extLst>
                    <a:ext uri="{9D8B030D-6E8A-4147-A177-3AD203B41FA5}">
                      <a16:colId xmlns:a16="http://schemas.microsoft.com/office/drawing/2014/main" val="331683986"/>
                    </a:ext>
                  </a:extLst>
                </a:gridCol>
                <a:gridCol w="441972">
                  <a:extLst>
                    <a:ext uri="{9D8B030D-6E8A-4147-A177-3AD203B41FA5}">
                      <a16:colId xmlns:a16="http://schemas.microsoft.com/office/drawing/2014/main" val="1500430194"/>
                    </a:ext>
                  </a:extLst>
                </a:gridCol>
                <a:gridCol w="441972">
                  <a:extLst>
                    <a:ext uri="{9D8B030D-6E8A-4147-A177-3AD203B41FA5}">
                      <a16:colId xmlns:a16="http://schemas.microsoft.com/office/drawing/2014/main" val="25791824"/>
                    </a:ext>
                  </a:extLst>
                </a:gridCol>
                <a:gridCol w="441972">
                  <a:extLst>
                    <a:ext uri="{9D8B030D-6E8A-4147-A177-3AD203B41FA5}">
                      <a16:colId xmlns:a16="http://schemas.microsoft.com/office/drawing/2014/main" val="1425867792"/>
                    </a:ext>
                  </a:extLst>
                </a:gridCol>
                <a:gridCol w="441972">
                  <a:extLst>
                    <a:ext uri="{9D8B030D-6E8A-4147-A177-3AD203B41FA5}">
                      <a16:colId xmlns:a16="http://schemas.microsoft.com/office/drawing/2014/main" val="1433548938"/>
                    </a:ext>
                  </a:extLst>
                </a:gridCol>
                <a:gridCol w="441972">
                  <a:extLst>
                    <a:ext uri="{9D8B030D-6E8A-4147-A177-3AD203B41FA5}">
                      <a16:colId xmlns:a16="http://schemas.microsoft.com/office/drawing/2014/main" val="2646924801"/>
                    </a:ext>
                  </a:extLst>
                </a:gridCol>
                <a:gridCol w="441972">
                  <a:extLst>
                    <a:ext uri="{9D8B030D-6E8A-4147-A177-3AD203B41FA5}">
                      <a16:colId xmlns:a16="http://schemas.microsoft.com/office/drawing/2014/main" val="111047210"/>
                    </a:ext>
                  </a:extLst>
                </a:gridCol>
                <a:gridCol w="441972">
                  <a:extLst>
                    <a:ext uri="{9D8B030D-6E8A-4147-A177-3AD203B41FA5}">
                      <a16:colId xmlns:a16="http://schemas.microsoft.com/office/drawing/2014/main" val="3919759660"/>
                    </a:ext>
                  </a:extLst>
                </a:gridCol>
                <a:gridCol w="441972">
                  <a:extLst>
                    <a:ext uri="{9D8B030D-6E8A-4147-A177-3AD203B41FA5}">
                      <a16:colId xmlns:a16="http://schemas.microsoft.com/office/drawing/2014/main" val="3382477358"/>
                    </a:ext>
                  </a:extLst>
                </a:gridCol>
                <a:gridCol w="441972">
                  <a:extLst>
                    <a:ext uri="{9D8B030D-6E8A-4147-A177-3AD203B41FA5}">
                      <a16:colId xmlns:a16="http://schemas.microsoft.com/office/drawing/2014/main" val="3432962883"/>
                    </a:ext>
                  </a:extLst>
                </a:gridCol>
                <a:gridCol w="441972">
                  <a:extLst>
                    <a:ext uri="{9D8B030D-6E8A-4147-A177-3AD203B41FA5}">
                      <a16:colId xmlns:a16="http://schemas.microsoft.com/office/drawing/2014/main" val="644117112"/>
                    </a:ext>
                  </a:extLst>
                </a:gridCol>
                <a:gridCol w="441972">
                  <a:extLst>
                    <a:ext uri="{9D8B030D-6E8A-4147-A177-3AD203B41FA5}">
                      <a16:colId xmlns:a16="http://schemas.microsoft.com/office/drawing/2014/main" val="2228236252"/>
                    </a:ext>
                  </a:extLst>
                </a:gridCol>
                <a:gridCol w="441972">
                  <a:extLst>
                    <a:ext uri="{9D8B030D-6E8A-4147-A177-3AD203B41FA5}">
                      <a16:colId xmlns:a16="http://schemas.microsoft.com/office/drawing/2014/main" val="1688403900"/>
                    </a:ext>
                  </a:extLst>
                </a:gridCol>
                <a:gridCol w="441972">
                  <a:extLst>
                    <a:ext uri="{9D8B030D-6E8A-4147-A177-3AD203B41FA5}">
                      <a16:colId xmlns:a16="http://schemas.microsoft.com/office/drawing/2014/main" val="1473373850"/>
                    </a:ext>
                  </a:extLst>
                </a:gridCol>
                <a:gridCol w="441972">
                  <a:extLst>
                    <a:ext uri="{9D8B030D-6E8A-4147-A177-3AD203B41FA5}">
                      <a16:colId xmlns:a16="http://schemas.microsoft.com/office/drawing/2014/main" val="3293771628"/>
                    </a:ext>
                  </a:extLst>
                </a:gridCol>
              </a:tblGrid>
              <a:tr h="260092">
                <a:tc gridSpan="25">
                  <a:txBody>
                    <a:bodyPr/>
                    <a:lstStyle/>
                    <a:p>
                      <a:pPr algn="ctr" rtl="0" fontAlgn="ctr">
                        <a:buNone/>
                      </a:pPr>
                      <a:r>
                        <a:rPr lang="en-US" sz="1000" b="1" i="0" u="none" strike="noStrike">
                          <a:solidFill>
                            <a:srgbClr val="FFFFFF"/>
                          </a:solidFill>
                          <a:effectLst/>
                          <a:latin typeface="Arial" panose="020B0604020202020204" pitchFamily="34" charset="0"/>
                        </a:rPr>
                        <a:t>Automotive commercial linear TV index by daypart</a:t>
                      </a:r>
                    </a:p>
                  </a:txBody>
                  <a:tcPr marL="4604" marR="4604" marT="4604"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29053409"/>
                  </a:ext>
                </a:extLst>
              </a:tr>
              <a:tr h="260092">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134002210"/>
                  </a:ext>
                </a:extLst>
              </a:tr>
              <a:tr h="260092">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D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8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D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B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extLst>
                  <a:ext uri="{0D108BD9-81ED-4DB2-BD59-A6C34878D82A}">
                    <a16:rowId xmlns:a16="http://schemas.microsoft.com/office/drawing/2014/main" val="3822825101"/>
                  </a:ext>
                </a:extLst>
              </a:tr>
              <a:tr h="260092">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D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8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4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D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extLst>
                  <a:ext uri="{0D108BD9-81ED-4DB2-BD59-A6C34878D82A}">
                    <a16:rowId xmlns:a16="http://schemas.microsoft.com/office/drawing/2014/main" val="2348834218"/>
                  </a:ext>
                </a:extLst>
              </a:tr>
              <a:tr h="260092">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4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9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C0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D82"/>
                    </a:solidFill>
                  </a:tcPr>
                </a:tc>
                <a:extLst>
                  <a:ext uri="{0D108BD9-81ED-4DB2-BD59-A6C34878D82A}">
                    <a16:rowId xmlns:a16="http://schemas.microsoft.com/office/drawing/2014/main" val="426034417"/>
                  </a:ext>
                </a:extLst>
              </a:tr>
              <a:tr h="260092">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D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F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D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A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extLst>
                  <a:ext uri="{0D108BD9-81ED-4DB2-BD59-A6C34878D82A}">
                    <a16:rowId xmlns:a16="http://schemas.microsoft.com/office/drawing/2014/main" val="4035868853"/>
                  </a:ext>
                </a:extLst>
              </a:tr>
              <a:tr h="260092">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8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4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9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extLst>
                  <a:ext uri="{0D108BD9-81ED-4DB2-BD59-A6C34878D82A}">
                    <a16:rowId xmlns:a16="http://schemas.microsoft.com/office/drawing/2014/main" val="279669531"/>
                  </a:ext>
                </a:extLst>
              </a:tr>
              <a:tr h="260092">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0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extLst>
                  <a:ext uri="{0D108BD9-81ED-4DB2-BD59-A6C34878D82A}">
                    <a16:rowId xmlns:a16="http://schemas.microsoft.com/office/drawing/2014/main" val="2859009644"/>
                  </a:ext>
                </a:extLst>
              </a:tr>
              <a:tr h="260092">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2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extLst>
                  <a:ext uri="{0D108BD9-81ED-4DB2-BD59-A6C34878D82A}">
                    <a16:rowId xmlns:a16="http://schemas.microsoft.com/office/drawing/2014/main" val="2400072429"/>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individuals, commercial linear, automotive index vs all categories.</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p:txBody>
          <a:bodyPr/>
          <a:lstStyle/>
          <a:p>
            <a:r>
              <a:rPr lang="en-GB" dirty="0"/>
              <a:t>Automotive linear TV spend skews toward peak time viewing</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Automotive commercial linear TV impacts vs all categories</a:t>
            </a:r>
          </a:p>
        </p:txBody>
      </p:sp>
    </p:spTree>
    <p:extLst>
      <p:ext uri="{BB962C8B-B14F-4D97-AF65-F5344CB8AC3E}">
        <p14:creationId xmlns:p14="http://schemas.microsoft.com/office/powerpoint/2010/main" val="43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592902035"/>
              </p:ext>
            </p:extLst>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30” is high amongst Automotive advertisers</a:t>
            </a:r>
          </a:p>
        </p:txBody>
      </p:sp>
      <p:sp>
        <p:nvSpPr>
          <p:cNvPr id="4" name="Text Placeholder 2">
            <a:extLst>
              <a:ext uri="{FF2B5EF4-FFF2-40B4-BE49-F238E27FC236}">
                <a16:creationId xmlns:a16="http://schemas.microsoft.com/office/drawing/2014/main" id="{25E729EB-E7B6-4FC0-837C-18142C642822}"/>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defRPr/>
            </a:pPr>
            <a:r>
              <a:rPr lang="en-GB" dirty="0"/>
              <a:t>Source: Barb, 2025, individuals.</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CBD2313-F5CF-7151-6D7F-1C101A6E11F5}"/>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2003-2025, individuals.</a:t>
            </a:r>
          </a:p>
        </p:txBody>
      </p:sp>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474405443"/>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Automotive ad lengths have shortened over the last 20 years</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697700878"/>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Automotive advertisers opting for shorter ads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2025, individuals, linear only, top 15 advertisers by total linear impacts. </a:t>
            </a:r>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he image shows a person seated in a car, looking out through the windshield, with a dashboard in view.&#10;&#10;AI-generated content may be incorrect.">
            <a:extLst>
              <a:ext uri="{FF2B5EF4-FFF2-40B4-BE49-F238E27FC236}">
                <a16:creationId xmlns:a16="http://schemas.microsoft.com/office/drawing/2014/main" id="{4FBF0D2A-3E1E-E473-9DAB-F2FB5BA2285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925" t="-164" r="29603" b="164"/>
          <a:stretch>
            <a:fillRect/>
          </a:stretch>
        </p:blipFill>
        <p:spPr>
          <a:xfrm>
            <a:off x="6007894" y="-9729"/>
            <a:ext cx="6184106" cy="5948364"/>
          </a:xfrm>
          <a:prstGeom prst="rect">
            <a:avLst/>
          </a:prstGeom>
          <a:solidFill>
            <a:prstClr val="white">
              <a:lumMod val="85000"/>
            </a:prstClr>
          </a:solidFill>
        </p:spPr>
      </p:pic>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p:txBody>
          <a:bodyPr>
            <a:normAutofit lnSpcReduction="10000"/>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Automotive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areas: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4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Toyota, Peugeot</a:t>
            </a:r>
            <a:r>
              <a:rPr lang="en-GB" sz="1400" dirty="0">
                <a:latin typeface="+mj-lt"/>
                <a:ea typeface="Calibri" panose="020F0502020204030204" pitchFamily="34" charset="0"/>
                <a:cs typeface="Times New Roman" panose="02020603050405020304" pitchFamily="18" charset="0"/>
              </a:rPr>
              <a:t>, and Volvo</a:t>
            </a:r>
            <a:endParaRPr lang="en-GB" sz="1400" dirty="0">
              <a:effectLst/>
              <a:latin typeface="+mj-lt"/>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Lexus - Details</a:t>
            </a:r>
          </a:p>
        </p:txBody>
      </p:sp>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11" name="Picture Placeholder 5" descr="A car parked in the woods&#10;&#10;AI-generated content may be incorrect.">
            <a:extLst>
              <a:ext uri="{FF2B5EF4-FFF2-40B4-BE49-F238E27FC236}">
                <a16:creationId xmlns:a16="http://schemas.microsoft.com/office/drawing/2014/main" id="{02FEA005-C75E-B78C-F79E-CD86B65484D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solidFill>
            <a:schemeClr val="bg1">
              <a:lumMod val="85000"/>
            </a:schemeClr>
          </a:solidFill>
          <a:ln>
            <a:noFill/>
          </a:ln>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prstClr val="white"/>
                </a:solidFill>
              </a:rPr>
              <a:t>Mercedes-Benz – Dream Days: Many Forms</a:t>
            </a:r>
            <a:endParaRPr lang="en-GB" dirty="0">
              <a:solidFill>
                <a:schemeClr val="bg1"/>
              </a:solidFill>
            </a:endParaRPr>
          </a:p>
        </p:txBody>
      </p:sp>
    </p:spTree>
    <p:extLst>
      <p:ext uri="{BB962C8B-B14F-4D97-AF65-F5344CB8AC3E}">
        <p14:creationId xmlns:p14="http://schemas.microsoft.com/office/powerpoint/2010/main" val="20836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p:txBody>
          <a:bodyPr>
            <a:normAutofit/>
          </a:bodyPr>
          <a:lstStyle/>
          <a:p>
            <a:r>
              <a:rPr lang="en-GB" sz="3200" dirty="0"/>
              <a:t>Toyota stands out from the crowd and shines</a:t>
            </a:r>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a:xfrm>
            <a:off x="377758" y="1614207"/>
            <a:ext cx="4368867" cy="4055708"/>
          </a:xfrm>
        </p:spPr>
        <p:txBody>
          <a:bodyPr>
            <a:normAutofit/>
          </a:bodyPr>
          <a:lstStyle/>
          <a:p>
            <a:r>
              <a:rPr lang="en-GB" sz="1200" dirty="0"/>
              <a:t>Challenge:</a:t>
            </a:r>
          </a:p>
          <a:p>
            <a:pPr marL="285750" lvl="0" indent="-285750">
              <a:buFont typeface="Symbol" panose="05050102010706020507" pitchFamily="18" charset="2"/>
              <a:buChar char="¾"/>
            </a:pPr>
            <a:r>
              <a:rPr lang="en-GB" sz="1200" dirty="0"/>
              <a:t>After the successful relaunch of its Supra sports car, Toyota needed to drive awareness and sales after the launch hype had died down</a:t>
            </a:r>
          </a:p>
          <a:p>
            <a:r>
              <a:rPr lang="en-GB" sz="1200" dirty="0"/>
              <a:t>Solution:</a:t>
            </a:r>
          </a:p>
          <a:p>
            <a:pPr marL="285750" indent="-285750">
              <a:buFont typeface="Symbol" panose="05050102010706020507" pitchFamily="18" charset="2"/>
              <a:buChar char="¾"/>
            </a:pPr>
            <a:r>
              <a:rPr lang="en-GB" sz="1200" dirty="0"/>
              <a:t>Using brilliant creative and a multimedia plan that included a focus on the televised coverage of Goodwood Speedweek, Toyota managed to successfully engage sports car enthusiasts</a:t>
            </a:r>
          </a:p>
          <a:p>
            <a:r>
              <a:rPr lang="en-GB" sz="1200" dirty="0"/>
              <a:t>Results:</a:t>
            </a:r>
          </a:p>
          <a:p>
            <a:pPr marL="285750" indent="-285750">
              <a:buFont typeface="Symbol" panose="05050102010706020507" pitchFamily="18" charset="2"/>
              <a:buChar char="¾"/>
            </a:pPr>
            <a:r>
              <a:rPr lang="en-GB" sz="1200" dirty="0"/>
              <a:t>Aided awareness grew by 15pp to 94%</a:t>
            </a:r>
          </a:p>
          <a:p>
            <a:pPr marL="285750" indent="-285750">
              <a:buFont typeface="Symbol" panose="05050102010706020507" pitchFamily="18" charset="2"/>
              <a:buChar char="¾"/>
            </a:pPr>
            <a:r>
              <a:rPr lang="en-GB" sz="1200" dirty="0"/>
              <a:t>Consideration grew by 40pp to 76%</a:t>
            </a:r>
          </a:p>
          <a:p>
            <a:pPr marL="285750" indent="-285750">
              <a:buFont typeface="Symbol" panose="05050102010706020507" pitchFamily="18" charset="2"/>
              <a:buChar char="¾"/>
            </a:pPr>
            <a:r>
              <a:rPr lang="en-GB" sz="1200" dirty="0"/>
              <a:t>First choice increased by 21pp to 28%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p:txBody>
      </p:sp>
      <p:pic>
        <p:nvPicPr>
          <p:cNvPr id="1028" name="Picture 4" descr="Toyota logo – what does it mean? - Toyota UK Magazine">
            <a:extLst>
              <a:ext uri="{FF2B5EF4-FFF2-40B4-BE49-F238E27FC236}">
                <a16:creationId xmlns:a16="http://schemas.microsoft.com/office/drawing/2014/main" id="{CC4CCA50-0B51-34EB-165C-DA0CC90461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16" t="15516" r="15516" b="15516"/>
          <a:stretch/>
        </p:blipFill>
        <p:spPr bwMode="auto">
          <a:xfrm>
            <a:off x="8998390" y="523632"/>
            <a:ext cx="800366" cy="4774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SIX">
            <a:extLst>
              <a:ext uri="{FF2B5EF4-FFF2-40B4-BE49-F238E27FC236}">
                <a16:creationId xmlns:a16="http://schemas.microsoft.com/office/drawing/2014/main" id="{50B14F3D-5E3B-EA41-639F-8BE520DAAC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637" b="27726"/>
          <a:stretch/>
        </p:blipFill>
        <p:spPr bwMode="auto">
          <a:xfrm>
            <a:off x="9944342" y="291567"/>
            <a:ext cx="1768233" cy="4707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Downloads — The&amp;Partnership — Brand Portal">
            <a:extLst>
              <a:ext uri="{FF2B5EF4-FFF2-40B4-BE49-F238E27FC236}">
                <a16:creationId xmlns:a16="http://schemas.microsoft.com/office/drawing/2014/main" id="{DD4A4E98-FF18-E356-DF8B-460F62A9A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4342" y="680830"/>
            <a:ext cx="1768235" cy="515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oyota city same">
            <a:extLst>
              <a:ext uri="{FF2B5EF4-FFF2-40B4-BE49-F238E27FC236}">
                <a16:creationId xmlns:a16="http://schemas.microsoft.com/office/drawing/2014/main" id="{E5690886-CE3A-FCF9-1268-0C678B4E58C7}"/>
              </a:ext>
            </a:extLst>
          </p:cNvP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l="3501" r="3501"/>
          <a:stretch/>
        </p:blipFill>
        <p:spPr bwMode="auto">
          <a:xfrm>
            <a:off x="5368925" y="1428750"/>
            <a:ext cx="6343650" cy="38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p:txBody>
          <a:bodyPr>
            <a:normAutofit/>
          </a:bodyPr>
          <a:lstStyle/>
          <a:p>
            <a:r>
              <a:rPr lang="en-GB" sz="3200" dirty="0">
                <a:effectLst/>
                <a:ea typeface="Times New Roman" panose="02020603050405020304" pitchFamily="18" charset="0"/>
                <a:cs typeface="Times New Roman" panose="02020603050405020304" pitchFamily="18" charset="0"/>
              </a:rPr>
              <a:t>Peugeot 308- How to make consideration ‘alluring’</a:t>
            </a:r>
            <a:endParaRPr lang="en-GB" dirty="0"/>
          </a:p>
        </p:txBody>
      </p:sp>
      <p:sp>
        <p:nvSpPr>
          <p:cNvPr id="5" name="Text Placeholder 4">
            <a:extLst>
              <a:ext uri="{FF2B5EF4-FFF2-40B4-BE49-F238E27FC236}">
                <a16:creationId xmlns:a16="http://schemas.microsoft.com/office/drawing/2014/main" id="{858E3E94-0A2E-79CD-9F81-A3322744141A}"/>
              </a:ext>
            </a:extLst>
          </p:cNvPr>
          <p:cNvSpPr>
            <a:spLocks noGrp="1"/>
          </p:cNvSpPr>
          <p:nvPr>
            <p:ph type="body" sz="quarter" idx="13"/>
          </p:nvPr>
        </p:nvSpPr>
        <p:spPr>
          <a:xfrm>
            <a:off x="377758" y="1614207"/>
            <a:ext cx="4368867" cy="4055708"/>
          </a:xfrm>
        </p:spPr>
        <p:txBody>
          <a:bodyPr>
            <a:noAutofit/>
          </a:bodyPr>
          <a:lstStyle/>
          <a:p>
            <a:r>
              <a:rPr lang="en-GB" sz="1200" dirty="0"/>
              <a:t>Challenge:</a:t>
            </a:r>
          </a:p>
          <a:p>
            <a:pPr marL="284400" indent="-284400">
              <a:buFont typeface="Symbol" panose="05050102010706020507" pitchFamily="18" charset="2"/>
              <a:buChar char="¾"/>
            </a:pPr>
            <a:r>
              <a:rPr lang="en-GB" sz="1200" dirty="0">
                <a:ea typeface="Calibri" panose="020F0502020204030204" pitchFamily="34" charset="0"/>
              </a:rPr>
              <a:t>Peugeot, a legacy brand had dropped from people’s minds in the category and wasn’t cutting through with its audience. But the launch of the New 308 model in 2022 presented the brand with an opportunity to shift the brand’s awareness levels and relaunch Peugeot’s new brand positioning.</a:t>
            </a:r>
            <a:endParaRPr lang="en-GB" sz="1200" dirty="0"/>
          </a:p>
          <a:p>
            <a:r>
              <a:rPr lang="en-GB" sz="1200" dirty="0"/>
              <a:t>Solution:</a:t>
            </a:r>
          </a:p>
          <a:p>
            <a:pPr marL="284400" indent="-284400">
              <a:buFont typeface="Symbol" panose="05050102010706020507" pitchFamily="18" charset="2"/>
              <a:buChar char="¾"/>
            </a:pPr>
            <a:r>
              <a:rPr lang="en-GB" sz="1200" dirty="0">
                <a:ea typeface="Calibri" panose="020F0502020204030204" pitchFamily="34" charset="0"/>
              </a:rPr>
              <a:t>Understanding fully the audience habits through data to find the right moments of talkability across both linear and BVOD to drive conversation and consideration.</a:t>
            </a:r>
            <a:endParaRPr lang="en-GB" sz="1200" dirty="0"/>
          </a:p>
          <a:p>
            <a:r>
              <a:rPr lang="en-GB" sz="1200" dirty="0"/>
              <a:t>Results:</a:t>
            </a:r>
          </a:p>
          <a:p>
            <a:pPr marL="284400" indent="-284400">
              <a:buFont typeface="Symbol" panose="05050102010706020507" pitchFamily="18" charset="2"/>
              <a:buChar char="¾"/>
            </a:pPr>
            <a:r>
              <a:rPr lang="en-GB" sz="1200" dirty="0">
                <a:ea typeface="Calibri" panose="020F0502020204030204" pitchFamily="34" charset="0"/>
              </a:rPr>
              <a:t>88% increase in web traffic over the campaign period, 144% increase in search volumes on the launch day of the campaign and winning number 1 spot in the Automotive Share of Voice battle.</a:t>
            </a:r>
          </a:p>
        </p:txBody>
      </p:sp>
      <p:pic>
        <p:nvPicPr>
          <p:cNvPr id="9" name="Picture Placeholder 8">
            <a:extLst>
              <a:ext uri="{FF2B5EF4-FFF2-40B4-BE49-F238E27FC236}">
                <a16:creationId xmlns:a16="http://schemas.microsoft.com/office/drawing/2014/main" id="{08AB6D98-A137-4289-566A-F5AB227137D6}"/>
              </a:ext>
            </a:extLst>
          </p:cNvPr>
          <p:cNvPicPr>
            <a:picLocks noGrp="1" noChangeAspect="1"/>
          </p:cNvPicPr>
          <p:nvPr>
            <p:ph type="pic" sz="quarter" idx="14"/>
          </p:nvPr>
        </p:nvPicPr>
        <p:blipFill>
          <a:blip r:embed="rId3"/>
          <a:srcRect l="3373" r="3373"/>
          <a:stretch/>
        </p:blipFill>
        <p:spPr>
          <a:prstGeom prst="rect">
            <a:avLst/>
          </a:prstGeom>
        </p:spPr>
      </p:pic>
      <p:pic>
        <p:nvPicPr>
          <p:cNvPr id="2" name="Picture 2" descr="Peugeot Logo - PNG and Vector - Logo Download">
            <a:extLst>
              <a:ext uri="{FF2B5EF4-FFF2-40B4-BE49-F238E27FC236}">
                <a16:creationId xmlns:a16="http://schemas.microsoft.com/office/drawing/2014/main" id="{4FCD51B8-DFAB-FDFD-C5C3-413AB1315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1999" y="472185"/>
            <a:ext cx="484517" cy="5316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tarcom deepens brand safety and viewability capabilities with Integral Ad  Science partnership – Marketing Communication News">
            <a:extLst>
              <a:ext uri="{FF2B5EF4-FFF2-40B4-BE49-F238E27FC236}">
                <a16:creationId xmlns:a16="http://schemas.microsoft.com/office/drawing/2014/main" id="{7D9305CE-E42F-AAB6-6044-14A78AA25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0193" y="236772"/>
            <a:ext cx="1959042" cy="97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03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6" y="359944"/>
            <a:ext cx="6342908" cy="1021181"/>
          </a:xfrm>
        </p:spPr>
        <p:txBody>
          <a:bodyPr>
            <a:noAutofit/>
          </a:bodyPr>
          <a:lstStyle/>
          <a:p>
            <a:r>
              <a:rPr lang="en-GB" dirty="0"/>
              <a:t>Volvo: </a:t>
            </a:r>
            <a:r>
              <a:rPr lang="en-GB" dirty="0">
                <a:effectLst/>
                <a:ea typeface="Times New Roman" panose="02020603050405020304" pitchFamily="18" charset="0"/>
                <a:cs typeface="Times New Roman" panose="02020603050405020304" pitchFamily="18" charset="0"/>
              </a:rPr>
              <a:t>using premium TV content to build a premium brand</a:t>
            </a:r>
            <a:endParaRPr lang="en-GB" dirty="0"/>
          </a:p>
        </p:txBody>
      </p:sp>
      <p:sp>
        <p:nvSpPr>
          <p:cNvPr id="2" name="Text Placeholder 1">
            <a:extLst>
              <a:ext uri="{FF2B5EF4-FFF2-40B4-BE49-F238E27FC236}">
                <a16:creationId xmlns:a16="http://schemas.microsoft.com/office/drawing/2014/main" id="{DF3EFFBF-AB79-BB56-13EC-E31D189D3C53}"/>
              </a:ext>
            </a:extLst>
          </p:cNvPr>
          <p:cNvSpPr>
            <a:spLocks noGrp="1"/>
          </p:cNvSpPr>
          <p:nvPr>
            <p:ph type="body" sz="quarter" idx="13"/>
          </p:nvPr>
        </p:nvSpPr>
        <p:spPr>
          <a:xfrm>
            <a:off x="377758" y="1614207"/>
            <a:ext cx="4368867" cy="4055708"/>
          </a:xfrm>
        </p:spPr>
        <p:txBody>
          <a:bodyPr>
            <a:noAutofit/>
          </a:bodyPr>
          <a:lstStyle/>
          <a:p>
            <a:r>
              <a:rPr lang="en-US" sz="1200" dirty="0"/>
              <a:t>Challenge:</a:t>
            </a:r>
          </a:p>
          <a:p>
            <a:pPr marL="285750" indent="-285750">
              <a:buFont typeface="Symbol" panose="05050102010706020507" pitchFamily="18" charset="2"/>
              <a:buChar char="¾"/>
            </a:pPr>
            <a:r>
              <a:rPr lang="en-US" sz="1200" dirty="0"/>
              <a:t>Wanting to enter the High-end automotive sector, Volvo needed to change perceptions on the brand beyond being the safest around, while also increasing purchase intent.</a:t>
            </a:r>
          </a:p>
          <a:p>
            <a:r>
              <a:rPr lang="en-US" sz="1200" dirty="0"/>
              <a:t>Solution:</a:t>
            </a:r>
          </a:p>
          <a:p>
            <a:pPr marL="285750" indent="-285750">
              <a:buFont typeface="Symbol" panose="05050102010706020507" pitchFamily="18" charset="2"/>
              <a:buChar char="¾"/>
            </a:pPr>
            <a:r>
              <a:rPr lang="en-US" sz="1200" dirty="0"/>
              <a:t>Sponsoring Sky Atlantic, Volvo used high-end programming to create the association of the brand with the high end, while also telling human stories about how the brand can help the world around them.</a:t>
            </a:r>
          </a:p>
          <a:p>
            <a:r>
              <a:rPr lang="en-US" sz="1200" dirty="0"/>
              <a:t>Results:</a:t>
            </a:r>
          </a:p>
          <a:p>
            <a:pPr marL="285750" indent="-285750">
              <a:buFont typeface="Symbol" panose="05050102010706020507" pitchFamily="18" charset="2"/>
              <a:buChar char="¾"/>
            </a:pPr>
            <a:r>
              <a:rPr lang="en-US" sz="1200" dirty="0"/>
              <a:t>Sponsoring Sky Atlantic, Volvo used high-end programming to create the association of the brand with the high end, while also telling human stories about how the brand can help the world around them.</a:t>
            </a:r>
          </a:p>
          <a:p>
            <a:endParaRPr lang="en-US" sz="1200" dirty="0"/>
          </a:p>
          <a:p>
            <a:endParaRPr lang="en-GB" sz="1200" dirty="0"/>
          </a:p>
        </p:txBody>
      </p:sp>
      <p:pic>
        <p:nvPicPr>
          <p:cNvPr id="6" name="Picture Placeholder 5">
            <a:extLst>
              <a:ext uri="{FF2B5EF4-FFF2-40B4-BE49-F238E27FC236}">
                <a16:creationId xmlns:a16="http://schemas.microsoft.com/office/drawing/2014/main" id="{CF2AD727-6E24-1DEE-763E-2C8C4F7F6CDA}"/>
              </a:ext>
            </a:extLst>
          </p:cNvPr>
          <p:cNvPicPr>
            <a:picLocks noGrp="1" noChangeAspect="1"/>
          </p:cNvPicPr>
          <p:nvPr>
            <p:ph type="pic" sz="quarter" idx="14"/>
          </p:nvPr>
        </p:nvPicPr>
        <p:blipFill>
          <a:blip r:embed="rId3"/>
          <a:srcRect l="3960" r="3960"/>
          <a:stretch/>
        </p:blipFill>
        <p:spPr>
          <a:prstGeom prst="rect">
            <a:avLst/>
          </a:prstGeom>
        </p:spPr>
      </p:pic>
      <p:pic>
        <p:nvPicPr>
          <p:cNvPr id="1026" name="Picture 2" descr="Mobile Marketing Association Names Mindshare Agency Of The Year For Second  Year Running">
            <a:extLst>
              <a:ext uri="{FF2B5EF4-FFF2-40B4-BE49-F238E27FC236}">
                <a16:creationId xmlns:a16="http://schemas.microsoft.com/office/drawing/2014/main" id="{4F0BDA10-E0E0-E0D2-AF31-FC3E3B0E8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772" y="612985"/>
            <a:ext cx="1633803" cy="200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lvo Car logo in transparent PNG and vectorized SVG formats">
            <a:extLst>
              <a:ext uri="{FF2B5EF4-FFF2-40B4-BE49-F238E27FC236}">
                <a16:creationId xmlns:a16="http://schemas.microsoft.com/office/drawing/2014/main" id="{F406DA25-4DAC-F08C-EF61-6363A21DE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6579" y="406955"/>
            <a:ext cx="600790" cy="60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4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hild stands next to a metallic, humanoid robot in a suburban setting.&#10;&#10;AI-generated content may be incorrect.">
            <a:extLst>
              <a:ext uri="{FF2B5EF4-FFF2-40B4-BE49-F238E27FC236}">
                <a16:creationId xmlns:a16="http://schemas.microsoft.com/office/drawing/2014/main" id="{925F7610-DEE4-241F-B011-DCD0A1987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4833CC3-AF48-03FF-2E62-2D4C4C7AC451}"/>
              </a:ext>
            </a:extLst>
          </p:cNvPr>
          <p:cNvSpPr/>
          <p:nvPr/>
        </p:nvSpPr>
        <p:spPr>
          <a:xfrm flipH="1">
            <a:off x="-9" y="0"/>
            <a:ext cx="5669437" cy="6858000"/>
          </a:xfrm>
          <a:prstGeom prst="rect">
            <a:avLst/>
          </a:prstGeom>
          <a:gradFill flip="none" rotWithShape="1">
            <a:gsLst>
              <a:gs pos="100000">
                <a:schemeClr val="tx1">
                  <a:alpha val="0"/>
                </a:schemeClr>
              </a:gs>
              <a:gs pos="0">
                <a:srgbClr val="000000">
                  <a:alpha val="50000"/>
                  <a:lumMod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Toyota – Imagine the Possibilities</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1064534209"/>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In 2025, £227m was spent on linear TV by automotive brands </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Automotive, Linear TV Spend, %’s show YoY change.</a:t>
            </a:r>
          </a:p>
        </p:txBody>
      </p:sp>
      <p:grpSp>
        <p:nvGrpSpPr>
          <p:cNvPr id="9" name="Group 8">
            <a:extLst>
              <a:ext uri="{FF2B5EF4-FFF2-40B4-BE49-F238E27FC236}">
                <a16:creationId xmlns:a16="http://schemas.microsoft.com/office/drawing/2014/main" id="{4DC8BF0E-4191-3193-1FCC-0FEC41C028E3}"/>
              </a:ext>
            </a:extLst>
          </p:cNvPr>
          <p:cNvGrpSpPr/>
          <p:nvPr/>
        </p:nvGrpSpPr>
        <p:grpSpPr>
          <a:xfrm>
            <a:off x="4333269" y="1690033"/>
            <a:ext cx="883161" cy="417287"/>
            <a:chOff x="4647617" y="2103978"/>
            <a:chExt cx="883161" cy="417287"/>
          </a:xfrm>
        </p:grpSpPr>
        <p:grpSp>
          <p:nvGrpSpPr>
            <p:cNvPr id="21" name="Group 20">
              <a:extLst>
                <a:ext uri="{FF2B5EF4-FFF2-40B4-BE49-F238E27FC236}">
                  <a16:creationId xmlns:a16="http://schemas.microsoft.com/office/drawing/2014/main" id="{AD258198-883E-05D0-6479-4B5AB8BB362C}"/>
                </a:ext>
              </a:extLst>
            </p:cNvPr>
            <p:cNvGrpSpPr/>
            <p:nvPr/>
          </p:nvGrpSpPr>
          <p:grpSpPr>
            <a:xfrm>
              <a:off x="4647617" y="2103978"/>
              <a:ext cx="854586" cy="417287"/>
              <a:chOff x="4641817" y="2562303"/>
              <a:chExt cx="854586" cy="417287"/>
            </a:xfrm>
          </p:grpSpPr>
          <p:sp>
            <p:nvSpPr>
              <p:cNvPr id="23" name="TextBox 22">
                <a:extLst>
                  <a:ext uri="{FF2B5EF4-FFF2-40B4-BE49-F238E27FC236}">
                    <a16:creationId xmlns:a16="http://schemas.microsoft.com/office/drawing/2014/main" id="{30D1A8BB-2838-AD20-52F5-F26519DEFC6D}"/>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-£38m</a:t>
                </a:r>
              </a:p>
            </p:txBody>
          </p:sp>
          <p:sp>
            <p:nvSpPr>
              <p:cNvPr id="24" name="Arrow: Up 23">
                <a:extLst>
                  <a:ext uri="{FF2B5EF4-FFF2-40B4-BE49-F238E27FC236}">
                    <a16:creationId xmlns:a16="http://schemas.microsoft.com/office/drawing/2014/main" id="{EEBD0A1D-E235-AF6D-E48C-398DE2BA66B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A891B666-EE07-E7D7-6EFF-99E42367D47F}"/>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-11%</a:t>
              </a:r>
            </a:p>
          </p:txBody>
        </p:sp>
      </p:grpSp>
      <p:grpSp>
        <p:nvGrpSpPr>
          <p:cNvPr id="45" name="Group 44">
            <a:extLst>
              <a:ext uri="{FF2B5EF4-FFF2-40B4-BE49-F238E27FC236}">
                <a16:creationId xmlns:a16="http://schemas.microsoft.com/office/drawing/2014/main" id="{6DFEDBB2-C2F1-1E99-1408-9CB0EA8B1A26}"/>
              </a:ext>
            </a:extLst>
          </p:cNvPr>
          <p:cNvGrpSpPr/>
          <p:nvPr/>
        </p:nvGrpSpPr>
        <p:grpSpPr>
          <a:xfrm>
            <a:off x="2853812" y="1373262"/>
            <a:ext cx="926400" cy="419993"/>
            <a:chOff x="7180220" y="1500986"/>
            <a:chExt cx="926400" cy="419993"/>
          </a:xfrm>
        </p:grpSpPr>
        <p:grpSp>
          <p:nvGrpSpPr>
            <p:cNvPr id="46" name="Group 45">
              <a:extLst>
                <a:ext uri="{FF2B5EF4-FFF2-40B4-BE49-F238E27FC236}">
                  <a16:creationId xmlns:a16="http://schemas.microsoft.com/office/drawing/2014/main" id="{50958F54-1995-4236-BC3F-46A48EAA1043}"/>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A1659BFE-89E8-FBF2-8737-F0D4222C81E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82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9" name="Arrow: Up 48">
                <a:extLst>
                  <a:ext uri="{FF2B5EF4-FFF2-40B4-BE49-F238E27FC236}">
                    <a16:creationId xmlns:a16="http://schemas.microsoft.com/office/drawing/2014/main" id="{61A1BFDA-81F0-2230-7498-E30A601938E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A9C46A18-11F7-4A84-3384-2536376067BB}"/>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+30%</a:t>
              </a:r>
            </a:p>
          </p:txBody>
        </p:sp>
      </p:grpSp>
      <p:grpSp>
        <p:nvGrpSpPr>
          <p:cNvPr id="4" name="Group 3">
            <a:extLst>
              <a:ext uri="{FF2B5EF4-FFF2-40B4-BE49-F238E27FC236}">
                <a16:creationId xmlns:a16="http://schemas.microsoft.com/office/drawing/2014/main" id="{006A0B03-D843-5616-78AA-9B19428D9F51}"/>
              </a:ext>
            </a:extLst>
          </p:cNvPr>
          <p:cNvGrpSpPr/>
          <p:nvPr/>
        </p:nvGrpSpPr>
        <p:grpSpPr>
          <a:xfrm>
            <a:off x="7263608" y="2222859"/>
            <a:ext cx="883161" cy="417287"/>
            <a:chOff x="4647617" y="2103978"/>
            <a:chExt cx="883161" cy="417287"/>
          </a:xfrm>
        </p:grpSpPr>
        <p:grpSp>
          <p:nvGrpSpPr>
            <p:cNvPr id="5" name="Group 4">
              <a:extLst>
                <a:ext uri="{FF2B5EF4-FFF2-40B4-BE49-F238E27FC236}">
                  <a16:creationId xmlns:a16="http://schemas.microsoft.com/office/drawing/2014/main" id="{7366FD5B-B6EF-DE2E-2B22-AE36BB4DBA26}"/>
                </a:ext>
              </a:extLst>
            </p:cNvPr>
            <p:cNvGrpSpPr/>
            <p:nvPr/>
          </p:nvGrpSpPr>
          <p:grpSpPr>
            <a:xfrm>
              <a:off x="4647617" y="2103978"/>
              <a:ext cx="854586" cy="417287"/>
              <a:chOff x="4641817" y="2562303"/>
              <a:chExt cx="854586" cy="417287"/>
            </a:xfrm>
          </p:grpSpPr>
          <p:sp>
            <p:nvSpPr>
              <p:cNvPr id="7" name="TextBox 6">
                <a:extLst>
                  <a:ext uri="{FF2B5EF4-FFF2-40B4-BE49-F238E27FC236}">
                    <a16:creationId xmlns:a16="http://schemas.microsoft.com/office/drawing/2014/main" id="{80F39864-A1D7-35DC-6CB6-6497C3780FF2}"/>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-£32m</a:t>
                </a:r>
              </a:p>
            </p:txBody>
          </p:sp>
          <p:sp>
            <p:nvSpPr>
              <p:cNvPr id="8" name="Arrow: Up 7">
                <a:extLst>
                  <a:ext uri="{FF2B5EF4-FFF2-40B4-BE49-F238E27FC236}">
                    <a16:creationId xmlns:a16="http://schemas.microsoft.com/office/drawing/2014/main" id="{031FFF06-DCA4-0404-D6A8-AC4705B484CB}"/>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BAD84CD0-5FEA-2187-26CC-9F64CAA032BA}"/>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-11%</a:t>
              </a:r>
            </a:p>
          </p:txBody>
        </p:sp>
      </p:grpSp>
      <p:grpSp>
        <p:nvGrpSpPr>
          <p:cNvPr id="10" name="Group 9">
            <a:extLst>
              <a:ext uri="{FF2B5EF4-FFF2-40B4-BE49-F238E27FC236}">
                <a16:creationId xmlns:a16="http://schemas.microsoft.com/office/drawing/2014/main" id="{287FD22A-BDE7-04B6-C278-64992F7275B4}"/>
              </a:ext>
            </a:extLst>
          </p:cNvPr>
          <p:cNvGrpSpPr/>
          <p:nvPr/>
        </p:nvGrpSpPr>
        <p:grpSpPr>
          <a:xfrm>
            <a:off x="8699036" y="2421122"/>
            <a:ext cx="883161" cy="417287"/>
            <a:chOff x="4647617" y="2103978"/>
            <a:chExt cx="883161" cy="417287"/>
          </a:xfrm>
        </p:grpSpPr>
        <p:grpSp>
          <p:nvGrpSpPr>
            <p:cNvPr id="11" name="Group 10">
              <a:extLst>
                <a:ext uri="{FF2B5EF4-FFF2-40B4-BE49-F238E27FC236}">
                  <a16:creationId xmlns:a16="http://schemas.microsoft.com/office/drawing/2014/main" id="{A32247A5-1BA9-F6D2-47CE-ECA607039E36}"/>
                </a:ext>
              </a:extLst>
            </p:cNvPr>
            <p:cNvGrpSpPr/>
            <p:nvPr/>
          </p:nvGrpSpPr>
          <p:grpSpPr>
            <a:xfrm>
              <a:off x="4647617" y="2103978"/>
              <a:ext cx="854586" cy="417287"/>
              <a:chOff x="4641817" y="2562303"/>
              <a:chExt cx="854586" cy="417287"/>
            </a:xfrm>
          </p:grpSpPr>
          <p:sp>
            <p:nvSpPr>
              <p:cNvPr id="13" name="TextBox 12">
                <a:extLst>
                  <a:ext uri="{FF2B5EF4-FFF2-40B4-BE49-F238E27FC236}">
                    <a16:creationId xmlns:a16="http://schemas.microsoft.com/office/drawing/2014/main" id="{6F7A2FC7-E09D-53EC-64B0-1142AC5C455F}"/>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23</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4" name="Arrow: Up 13">
                <a:extLst>
                  <a:ext uri="{FF2B5EF4-FFF2-40B4-BE49-F238E27FC236}">
                    <a16:creationId xmlns:a16="http://schemas.microsoft.com/office/drawing/2014/main" id="{35839B39-B660-3CD0-AC3C-06BB447144B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86AFD148-CDAD-AFBE-A286-F02E5E7E58EE}"/>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-10%</a:t>
              </a:r>
            </a:p>
          </p:txBody>
        </p:sp>
      </p:grpSp>
      <p:grpSp>
        <p:nvGrpSpPr>
          <p:cNvPr id="15" name="Group 14">
            <a:extLst>
              <a:ext uri="{FF2B5EF4-FFF2-40B4-BE49-F238E27FC236}">
                <a16:creationId xmlns:a16="http://schemas.microsoft.com/office/drawing/2014/main" id="{159E1C25-BD12-CDAC-2512-67E26113A5EC}"/>
              </a:ext>
            </a:extLst>
          </p:cNvPr>
          <p:cNvGrpSpPr/>
          <p:nvPr/>
        </p:nvGrpSpPr>
        <p:grpSpPr>
          <a:xfrm>
            <a:off x="5793774" y="1967650"/>
            <a:ext cx="883161" cy="417287"/>
            <a:chOff x="4647617" y="2103978"/>
            <a:chExt cx="883161" cy="417287"/>
          </a:xfrm>
        </p:grpSpPr>
        <p:grpSp>
          <p:nvGrpSpPr>
            <p:cNvPr id="30" name="Group 29">
              <a:extLst>
                <a:ext uri="{FF2B5EF4-FFF2-40B4-BE49-F238E27FC236}">
                  <a16:creationId xmlns:a16="http://schemas.microsoft.com/office/drawing/2014/main" id="{502BDE6D-37CE-E07C-842C-AEDB0635BA0B}"/>
                </a:ext>
              </a:extLst>
            </p:cNvPr>
            <p:cNvGrpSpPr/>
            <p:nvPr/>
          </p:nvGrpSpPr>
          <p:grpSpPr>
            <a:xfrm>
              <a:off x="4647617" y="2103978"/>
              <a:ext cx="854586" cy="417287"/>
              <a:chOff x="4641817" y="2562303"/>
              <a:chExt cx="854586" cy="417287"/>
            </a:xfrm>
          </p:grpSpPr>
          <p:sp>
            <p:nvSpPr>
              <p:cNvPr id="32" name="TextBox 31">
                <a:extLst>
                  <a:ext uri="{FF2B5EF4-FFF2-40B4-BE49-F238E27FC236}">
                    <a16:creationId xmlns:a16="http://schemas.microsoft.com/office/drawing/2014/main" id="{1890CEAA-A7B5-BDB2-7B82-15240C2F7BD4}"/>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-£33m</a:t>
                </a:r>
              </a:p>
            </p:txBody>
          </p:sp>
          <p:sp>
            <p:nvSpPr>
              <p:cNvPr id="33" name="Arrow: Up 32">
                <a:extLst>
                  <a:ext uri="{FF2B5EF4-FFF2-40B4-BE49-F238E27FC236}">
                    <a16:creationId xmlns:a16="http://schemas.microsoft.com/office/drawing/2014/main" id="{B774204E-1C84-348D-9049-4770721E8455}"/>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1B51BE29-2EF7-A79C-8BDB-D6627A2C7274}"/>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-11%</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2653144561"/>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391775" cy="1021181"/>
          </a:xfrm>
        </p:spPr>
        <p:txBody>
          <a:bodyPr/>
          <a:lstStyle/>
          <a:p>
            <a:r>
              <a:rPr lang="en-GB" dirty="0"/>
              <a:t>Decline in linear TV car retailer spend</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Automotive, TV Spend, %’s show YoY change.</a:t>
            </a:r>
          </a:p>
        </p:txBody>
      </p:sp>
      <p:grpSp>
        <p:nvGrpSpPr>
          <p:cNvPr id="4" name="Group 3">
            <a:extLst>
              <a:ext uri="{FF2B5EF4-FFF2-40B4-BE49-F238E27FC236}">
                <a16:creationId xmlns:a16="http://schemas.microsoft.com/office/drawing/2014/main" id="{C562F345-EBBE-83E7-71DA-DC172BFCBF23}"/>
              </a:ext>
            </a:extLst>
          </p:cNvPr>
          <p:cNvGrpSpPr/>
          <p:nvPr/>
        </p:nvGrpSpPr>
        <p:grpSpPr>
          <a:xfrm>
            <a:off x="4333269" y="1690033"/>
            <a:ext cx="883161" cy="417287"/>
            <a:chOff x="4647617" y="2103978"/>
            <a:chExt cx="883161" cy="417287"/>
          </a:xfrm>
        </p:grpSpPr>
        <p:grpSp>
          <p:nvGrpSpPr>
            <p:cNvPr id="5" name="Group 4">
              <a:extLst>
                <a:ext uri="{FF2B5EF4-FFF2-40B4-BE49-F238E27FC236}">
                  <a16:creationId xmlns:a16="http://schemas.microsoft.com/office/drawing/2014/main" id="{883AB8E2-B161-DA01-F1BD-321697C16B4E}"/>
                </a:ext>
              </a:extLst>
            </p:cNvPr>
            <p:cNvGrpSpPr/>
            <p:nvPr/>
          </p:nvGrpSpPr>
          <p:grpSpPr>
            <a:xfrm>
              <a:off x="4647617" y="2103978"/>
              <a:ext cx="854586" cy="417287"/>
              <a:chOff x="4641817" y="2562303"/>
              <a:chExt cx="854586" cy="417287"/>
            </a:xfrm>
          </p:grpSpPr>
          <p:sp>
            <p:nvSpPr>
              <p:cNvPr id="7" name="TextBox 6">
                <a:extLst>
                  <a:ext uri="{FF2B5EF4-FFF2-40B4-BE49-F238E27FC236}">
                    <a16:creationId xmlns:a16="http://schemas.microsoft.com/office/drawing/2014/main" id="{302C14BE-A6E1-1D3B-DC4D-1F1A23A6B921}"/>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-£38m</a:t>
                </a:r>
              </a:p>
            </p:txBody>
          </p:sp>
          <p:sp>
            <p:nvSpPr>
              <p:cNvPr id="8" name="Arrow: Up 7">
                <a:extLst>
                  <a:ext uri="{FF2B5EF4-FFF2-40B4-BE49-F238E27FC236}">
                    <a16:creationId xmlns:a16="http://schemas.microsoft.com/office/drawing/2014/main" id="{FE284AF9-F5FB-3B7B-3409-005F61D6305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074A8CAC-6C04-AC0B-D6AD-46192DA061BF}"/>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-11%</a:t>
              </a:r>
            </a:p>
          </p:txBody>
        </p:sp>
      </p:grpSp>
      <p:grpSp>
        <p:nvGrpSpPr>
          <p:cNvPr id="9" name="Group 8">
            <a:extLst>
              <a:ext uri="{FF2B5EF4-FFF2-40B4-BE49-F238E27FC236}">
                <a16:creationId xmlns:a16="http://schemas.microsoft.com/office/drawing/2014/main" id="{91A41D17-B03D-DAFC-F8F8-8DA5C42457E4}"/>
              </a:ext>
            </a:extLst>
          </p:cNvPr>
          <p:cNvGrpSpPr/>
          <p:nvPr/>
        </p:nvGrpSpPr>
        <p:grpSpPr>
          <a:xfrm>
            <a:off x="2853812" y="1373262"/>
            <a:ext cx="926400" cy="419993"/>
            <a:chOff x="7180220" y="1500986"/>
            <a:chExt cx="926400" cy="419993"/>
          </a:xfrm>
        </p:grpSpPr>
        <p:grpSp>
          <p:nvGrpSpPr>
            <p:cNvPr id="10" name="Group 9">
              <a:extLst>
                <a:ext uri="{FF2B5EF4-FFF2-40B4-BE49-F238E27FC236}">
                  <a16:creationId xmlns:a16="http://schemas.microsoft.com/office/drawing/2014/main" id="{5462E7C6-AE0B-2499-AF99-91D91A23CA8A}"/>
                </a:ext>
              </a:extLst>
            </p:cNvPr>
            <p:cNvGrpSpPr/>
            <p:nvPr/>
          </p:nvGrpSpPr>
          <p:grpSpPr>
            <a:xfrm>
              <a:off x="7180220" y="1500986"/>
              <a:ext cx="896034" cy="419993"/>
              <a:chOff x="4537969" y="2530449"/>
              <a:chExt cx="896034" cy="419993"/>
            </a:xfrm>
          </p:grpSpPr>
          <p:sp>
            <p:nvSpPr>
              <p:cNvPr id="12" name="TextBox 11">
                <a:extLst>
                  <a:ext uri="{FF2B5EF4-FFF2-40B4-BE49-F238E27FC236}">
                    <a16:creationId xmlns:a16="http://schemas.microsoft.com/office/drawing/2014/main" id="{D26AE11F-F595-63E4-93D4-DACD62A9687D}"/>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82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3" name="Arrow: Up 12">
                <a:extLst>
                  <a:ext uri="{FF2B5EF4-FFF2-40B4-BE49-F238E27FC236}">
                    <a16:creationId xmlns:a16="http://schemas.microsoft.com/office/drawing/2014/main" id="{3665B582-6AE9-5612-14BA-83EEE708E98B}"/>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88D57423-F782-02AF-D7EA-0BA260694A48}"/>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+30%</a:t>
              </a:r>
            </a:p>
          </p:txBody>
        </p:sp>
      </p:grpSp>
      <p:grpSp>
        <p:nvGrpSpPr>
          <p:cNvPr id="14" name="Group 13">
            <a:extLst>
              <a:ext uri="{FF2B5EF4-FFF2-40B4-BE49-F238E27FC236}">
                <a16:creationId xmlns:a16="http://schemas.microsoft.com/office/drawing/2014/main" id="{DF3D3924-E658-7713-5CBE-CA1CA24C63FA}"/>
              </a:ext>
            </a:extLst>
          </p:cNvPr>
          <p:cNvGrpSpPr/>
          <p:nvPr/>
        </p:nvGrpSpPr>
        <p:grpSpPr>
          <a:xfrm>
            <a:off x="5793774" y="1967650"/>
            <a:ext cx="883161" cy="417287"/>
            <a:chOff x="4647617" y="2103978"/>
            <a:chExt cx="883161" cy="417287"/>
          </a:xfrm>
        </p:grpSpPr>
        <p:grpSp>
          <p:nvGrpSpPr>
            <p:cNvPr id="15" name="Group 14">
              <a:extLst>
                <a:ext uri="{FF2B5EF4-FFF2-40B4-BE49-F238E27FC236}">
                  <a16:creationId xmlns:a16="http://schemas.microsoft.com/office/drawing/2014/main" id="{ABA25279-F2F3-272D-2176-93F6FBD3D09B}"/>
                </a:ext>
              </a:extLst>
            </p:cNvPr>
            <p:cNvGrpSpPr/>
            <p:nvPr/>
          </p:nvGrpSpPr>
          <p:grpSpPr>
            <a:xfrm>
              <a:off x="4647617" y="2103978"/>
              <a:ext cx="854586" cy="417287"/>
              <a:chOff x="4641817" y="2562303"/>
              <a:chExt cx="854586" cy="417287"/>
            </a:xfrm>
          </p:grpSpPr>
          <p:sp>
            <p:nvSpPr>
              <p:cNvPr id="17" name="TextBox 16">
                <a:extLst>
                  <a:ext uri="{FF2B5EF4-FFF2-40B4-BE49-F238E27FC236}">
                    <a16:creationId xmlns:a16="http://schemas.microsoft.com/office/drawing/2014/main" id="{39D13405-02C3-D1C9-873F-03806CC7F259}"/>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-£33m</a:t>
                </a:r>
              </a:p>
            </p:txBody>
          </p:sp>
          <p:sp>
            <p:nvSpPr>
              <p:cNvPr id="18" name="Arrow: Up 17">
                <a:extLst>
                  <a:ext uri="{FF2B5EF4-FFF2-40B4-BE49-F238E27FC236}">
                    <a16:creationId xmlns:a16="http://schemas.microsoft.com/office/drawing/2014/main" id="{D3DCCA7A-297A-BF97-7052-C97A9EDA2A44}"/>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E6E8C148-EE1F-A022-AA56-E9431265CE95}"/>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-11%</a:t>
              </a:r>
            </a:p>
          </p:txBody>
        </p:sp>
      </p:grpSp>
      <p:grpSp>
        <p:nvGrpSpPr>
          <p:cNvPr id="19" name="Group 18">
            <a:extLst>
              <a:ext uri="{FF2B5EF4-FFF2-40B4-BE49-F238E27FC236}">
                <a16:creationId xmlns:a16="http://schemas.microsoft.com/office/drawing/2014/main" id="{0E03F68C-8BA3-A1D8-82B0-280E574D0167}"/>
              </a:ext>
            </a:extLst>
          </p:cNvPr>
          <p:cNvGrpSpPr/>
          <p:nvPr/>
        </p:nvGrpSpPr>
        <p:grpSpPr>
          <a:xfrm>
            <a:off x="8699036" y="2421122"/>
            <a:ext cx="883161" cy="417287"/>
            <a:chOff x="4647617" y="2103978"/>
            <a:chExt cx="883161" cy="417287"/>
          </a:xfrm>
        </p:grpSpPr>
        <p:grpSp>
          <p:nvGrpSpPr>
            <p:cNvPr id="20" name="Group 19">
              <a:extLst>
                <a:ext uri="{FF2B5EF4-FFF2-40B4-BE49-F238E27FC236}">
                  <a16:creationId xmlns:a16="http://schemas.microsoft.com/office/drawing/2014/main" id="{2246BFDF-4781-7DFD-B019-2C28F2905594}"/>
                </a:ext>
              </a:extLst>
            </p:cNvPr>
            <p:cNvGrpSpPr/>
            <p:nvPr/>
          </p:nvGrpSpPr>
          <p:grpSpPr>
            <a:xfrm>
              <a:off x="4647617" y="2103978"/>
              <a:ext cx="854586" cy="417287"/>
              <a:chOff x="4641817" y="2562303"/>
              <a:chExt cx="854586" cy="417287"/>
            </a:xfrm>
          </p:grpSpPr>
          <p:sp>
            <p:nvSpPr>
              <p:cNvPr id="22" name="TextBox 21">
                <a:extLst>
                  <a:ext uri="{FF2B5EF4-FFF2-40B4-BE49-F238E27FC236}">
                    <a16:creationId xmlns:a16="http://schemas.microsoft.com/office/drawing/2014/main" id="{FB174373-9797-D6F8-0A07-B45B2D5A27CF}"/>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23</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3" name="Arrow: Up 22">
                <a:extLst>
                  <a:ext uri="{FF2B5EF4-FFF2-40B4-BE49-F238E27FC236}">
                    <a16:creationId xmlns:a16="http://schemas.microsoft.com/office/drawing/2014/main" id="{7E2C4863-8C49-4745-1F7C-E36AE6957128}"/>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EAF3F8D1-FC37-2404-8AB1-899AFC157A65}"/>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-10%</a:t>
              </a:r>
            </a:p>
          </p:txBody>
        </p:sp>
      </p:grpSp>
      <p:grpSp>
        <p:nvGrpSpPr>
          <p:cNvPr id="24" name="Group 23">
            <a:extLst>
              <a:ext uri="{FF2B5EF4-FFF2-40B4-BE49-F238E27FC236}">
                <a16:creationId xmlns:a16="http://schemas.microsoft.com/office/drawing/2014/main" id="{D627F66D-CFFC-43C2-3D4F-ACE5598FE795}"/>
              </a:ext>
            </a:extLst>
          </p:cNvPr>
          <p:cNvGrpSpPr/>
          <p:nvPr/>
        </p:nvGrpSpPr>
        <p:grpSpPr>
          <a:xfrm>
            <a:off x="7267841" y="2222859"/>
            <a:ext cx="883161" cy="417287"/>
            <a:chOff x="4647617" y="2103978"/>
            <a:chExt cx="883161" cy="417287"/>
          </a:xfrm>
        </p:grpSpPr>
        <p:grpSp>
          <p:nvGrpSpPr>
            <p:cNvPr id="25" name="Group 24">
              <a:extLst>
                <a:ext uri="{FF2B5EF4-FFF2-40B4-BE49-F238E27FC236}">
                  <a16:creationId xmlns:a16="http://schemas.microsoft.com/office/drawing/2014/main" id="{A19D2ACC-FD76-7B1D-C8E9-1C440816B5CC}"/>
                </a:ext>
              </a:extLst>
            </p:cNvPr>
            <p:cNvGrpSpPr/>
            <p:nvPr/>
          </p:nvGrpSpPr>
          <p:grpSpPr>
            <a:xfrm>
              <a:off x="4647617" y="2103978"/>
              <a:ext cx="854586" cy="417287"/>
              <a:chOff x="4641817" y="2562303"/>
              <a:chExt cx="854586" cy="417287"/>
            </a:xfrm>
          </p:grpSpPr>
          <p:sp>
            <p:nvSpPr>
              <p:cNvPr id="27" name="TextBox 26">
                <a:extLst>
                  <a:ext uri="{FF2B5EF4-FFF2-40B4-BE49-F238E27FC236}">
                    <a16:creationId xmlns:a16="http://schemas.microsoft.com/office/drawing/2014/main" id="{CB20B9BE-D912-2646-7E2E-3E9FD42FDE08}"/>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-£32m</a:t>
                </a:r>
              </a:p>
            </p:txBody>
          </p:sp>
          <p:sp>
            <p:nvSpPr>
              <p:cNvPr id="28" name="Arrow: Up 27">
                <a:extLst>
                  <a:ext uri="{FF2B5EF4-FFF2-40B4-BE49-F238E27FC236}">
                    <a16:creationId xmlns:a16="http://schemas.microsoft.com/office/drawing/2014/main" id="{BFB5CC72-287D-E2A5-7704-5A624912F723}"/>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49EBEDC8-3FA9-E3A7-40E1-D4446DFB85E5}"/>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-11%</a:t>
              </a:r>
            </a:p>
          </p:txBody>
        </p:sp>
      </p:grpSp>
    </p:spTree>
    <p:extLst>
      <p:ext uri="{BB962C8B-B14F-4D97-AF65-F5344CB8AC3E}">
        <p14:creationId xmlns:p14="http://schemas.microsoft.com/office/powerpoint/2010/main" val="1057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2010-2024, individuals, linear impacts (R/W), Automotive share of voice vs all other categories.</a:t>
            </a: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Automotive share of linear TV impacts has declined</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3922686823"/>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2004347550"/>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2010-2025, individuals, top 10 Automotive advertisers by total linear impacts from 2010-2025. Manufacturers only.</a:t>
            </a:r>
          </a:p>
          <a:p>
            <a:endParaRPr lang="en-GB" dirty="0"/>
          </a:p>
        </p:txBody>
      </p:sp>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Manufacturers </a:t>
            </a:r>
            <a:r>
              <a:rPr lang="en-GB" dirty="0" err="1"/>
              <a:t>SoV</a:t>
            </a:r>
            <a:r>
              <a:rPr lang="en-GB" dirty="0"/>
              <a:t> has fluctuated across the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flipV="1">
            <a:off x="10287000" y="3841858"/>
            <a:ext cx="488552" cy="188482"/>
          </a:xfrm>
          <a:prstGeom prst="bentConnector3">
            <a:avLst>
              <a:gd name="adj1" fmla="val 50000"/>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a:off x="10406063" y="1643063"/>
            <a:ext cx="369489" cy="36103"/>
          </a:xfrm>
          <a:prstGeom prst="bentConnector3">
            <a:avLst>
              <a:gd name="adj1" fmla="val 50000"/>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a:off x="10366375" y="1836738"/>
            <a:ext cx="409177" cy="147047"/>
          </a:xfrm>
          <a:prstGeom prst="bentConnector3">
            <a:avLst>
              <a:gd name="adj1" fmla="val 101213"/>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a:off x="10137775" y="2519182"/>
            <a:ext cx="637777" cy="397849"/>
          </a:xfrm>
          <a:prstGeom prst="bentConnector3">
            <a:avLst>
              <a:gd name="adj1" fmla="val 71904"/>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a:off x="10287000" y="2788585"/>
            <a:ext cx="488552" cy="438009"/>
          </a:xfrm>
          <a:prstGeom prst="bentConnector3">
            <a:avLst>
              <a:gd name="adj1" fmla="val 50000"/>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a:off x="10287000" y="3293269"/>
            <a:ext cx="488552" cy="241972"/>
          </a:xfrm>
          <a:prstGeom prst="bentConnector3">
            <a:avLst>
              <a:gd name="adj1" fmla="val 50000"/>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flipV="1">
            <a:off x="10048875" y="4150519"/>
            <a:ext cx="726677" cy="650081"/>
          </a:xfrm>
          <a:prstGeom prst="bentConnector3">
            <a:avLst>
              <a:gd name="adj1" fmla="val 76871"/>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a:off x="10382250" y="2033594"/>
            <a:ext cx="393302" cy="264334"/>
          </a:xfrm>
          <a:prstGeom prst="bentConnector3">
            <a:avLst>
              <a:gd name="adj1" fmla="val 82693"/>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6E936B2-630D-B468-F906-41F40D40748F}"/>
              </a:ext>
            </a:extLst>
          </p:cNvPr>
          <p:cNvCxnSpPr>
            <a:cxnSpLocks/>
          </p:cNvCxnSpPr>
          <p:nvPr/>
        </p:nvCxnSpPr>
        <p:spPr>
          <a:xfrm flipV="1">
            <a:off x="10346531" y="1367302"/>
            <a:ext cx="429021" cy="100158"/>
          </a:xfrm>
          <a:prstGeom prst="bentConnector3">
            <a:avLst>
              <a:gd name="adj1" fmla="val 50000"/>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55CCE49-9E29-BC07-365B-46C55483C850}"/>
              </a:ext>
            </a:extLst>
          </p:cNvPr>
          <p:cNvCxnSpPr>
            <a:cxnSpLocks/>
          </p:cNvCxnSpPr>
          <p:nvPr/>
        </p:nvCxnSpPr>
        <p:spPr>
          <a:xfrm>
            <a:off x="10287000" y="2242846"/>
            <a:ext cx="488552" cy="368710"/>
          </a:xfrm>
          <a:prstGeom prst="bentConnector3">
            <a:avLst>
              <a:gd name="adj1" fmla="val 73721"/>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827C1-DC33-C818-5972-6408DB31D630}"/>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29B6BB6-D789-EC3A-F532-514496A1A7B3}"/>
              </a:ext>
            </a:extLst>
          </p:cNvPr>
          <p:cNvGraphicFramePr/>
          <p:nvPr>
            <p:extLst>
              <p:ext uri="{D42A27DB-BD31-4B8C-83A1-F6EECF244321}">
                <p14:modId xmlns:p14="http://schemas.microsoft.com/office/powerpoint/2010/main" val="2767484548"/>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A1159514-3D7C-3EAC-A605-C9B62ACA237D}"/>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2018-2025, individuals, top 10 Automotive advertisers by total linear impacts from 2018-2025. Online car sellers only.</a:t>
            </a:r>
          </a:p>
          <a:p>
            <a:endParaRPr lang="en-GB" dirty="0"/>
          </a:p>
        </p:txBody>
      </p:sp>
      <p:sp>
        <p:nvSpPr>
          <p:cNvPr id="2" name="Title 1">
            <a:extLst>
              <a:ext uri="{FF2B5EF4-FFF2-40B4-BE49-F238E27FC236}">
                <a16:creationId xmlns:a16="http://schemas.microsoft.com/office/drawing/2014/main" id="{CC0A4F49-32AC-12BF-C1C0-AAE815C065E1}"/>
              </a:ext>
            </a:extLst>
          </p:cNvPr>
          <p:cNvSpPr>
            <a:spLocks noGrp="1"/>
          </p:cNvSpPr>
          <p:nvPr>
            <p:ph type="title"/>
          </p:nvPr>
        </p:nvSpPr>
        <p:spPr/>
        <p:txBody>
          <a:bodyPr/>
          <a:lstStyle/>
          <a:p>
            <a:r>
              <a:rPr lang="en-GB" dirty="0"/>
              <a:t>Online car sellers </a:t>
            </a:r>
            <a:r>
              <a:rPr lang="en-GB" dirty="0" err="1"/>
              <a:t>SoV</a:t>
            </a:r>
            <a:r>
              <a:rPr lang="en-GB" dirty="0"/>
              <a:t> fragmented and then consolidated</a:t>
            </a:r>
          </a:p>
        </p:txBody>
      </p:sp>
      <p:cxnSp>
        <p:nvCxnSpPr>
          <p:cNvPr id="50" name="Connector: Elbow 49">
            <a:extLst>
              <a:ext uri="{FF2B5EF4-FFF2-40B4-BE49-F238E27FC236}">
                <a16:creationId xmlns:a16="http://schemas.microsoft.com/office/drawing/2014/main" id="{8CA2745F-32CF-158C-4B52-A257068512C5}"/>
              </a:ext>
            </a:extLst>
          </p:cNvPr>
          <p:cNvCxnSpPr>
            <a:cxnSpLocks/>
          </p:cNvCxnSpPr>
          <p:nvPr/>
        </p:nvCxnSpPr>
        <p:spPr>
          <a:xfrm flipV="1">
            <a:off x="9969500" y="3302425"/>
            <a:ext cx="798610" cy="682200"/>
          </a:xfrm>
          <a:prstGeom prst="bentConnector3">
            <a:avLst>
              <a:gd name="adj1" fmla="val 87371"/>
            </a:avLst>
          </a:prstGeom>
          <a:ln w="22225">
            <a:solidFill>
              <a:srgbClr val="004579"/>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B9D9A4BD-78DB-C1D9-225F-316869BC5424}"/>
              </a:ext>
            </a:extLst>
          </p:cNvPr>
          <p:cNvGrpSpPr/>
          <p:nvPr/>
        </p:nvGrpSpPr>
        <p:grpSpPr>
          <a:xfrm>
            <a:off x="10408451" y="2026538"/>
            <a:ext cx="367500" cy="853401"/>
            <a:chOff x="10502195" y="2279821"/>
            <a:chExt cx="206286" cy="396705"/>
          </a:xfrm>
        </p:grpSpPr>
        <p:cxnSp>
          <p:nvCxnSpPr>
            <p:cNvPr id="9" name="Straight Connector 8">
              <a:extLst>
                <a:ext uri="{FF2B5EF4-FFF2-40B4-BE49-F238E27FC236}">
                  <a16:creationId xmlns:a16="http://schemas.microsoft.com/office/drawing/2014/main" id="{B8DF35CD-5868-031B-77A7-11D0328D828C}"/>
                </a:ext>
              </a:extLst>
            </p:cNvPr>
            <p:cNvCxnSpPr>
              <a:cxnSpLocks/>
            </p:cNvCxnSpPr>
            <p:nvPr/>
          </p:nvCxnSpPr>
          <p:spPr>
            <a:xfrm flipH="1">
              <a:off x="10591006" y="2675559"/>
              <a:ext cx="117475" cy="0"/>
            </a:xfrm>
            <a:prstGeom prst="line">
              <a:avLst/>
            </a:prstGeom>
            <a:ln w="22225">
              <a:solidFill>
                <a:srgbClr val="005797"/>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FDEF13F-D5A0-65FB-02CF-533C6B8D47EB}"/>
                </a:ext>
              </a:extLst>
            </p:cNvPr>
            <p:cNvCxnSpPr>
              <a:cxnSpLocks/>
            </p:cNvCxnSpPr>
            <p:nvPr/>
          </p:nvCxnSpPr>
          <p:spPr>
            <a:xfrm flipV="1">
              <a:off x="10597073" y="2279821"/>
              <a:ext cx="0" cy="396705"/>
            </a:xfrm>
            <a:prstGeom prst="line">
              <a:avLst/>
            </a:prstGeom>
            <a:ln w="22225">
              <a:solidFill>
                <a:srgbClr val="00579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A62A92-A1F0-F667-F06F-4A3328F6A238}"/>
                </a:ext>
              </a:extLst>
            </p:cNvPr>
            <p:cNvCxnSpPr>
              <a:cxnSpLocks/>
            </p:cNvCxnSpPr>
            <p:nvPr/>
          </p:nvCxnSpPr>
          <p:spPr>
            <a:xfrm>
              <a:off x="10502195" y="2279821"/>
              <a:ext cx="101599" cy="0"/>
            </a:xfrm>
            <a:prstGeom prst="line">
              <a:avLst/>
            </a:prstGeom>
            <a:ln w="22225">
              <a:solidFill>
                <a:srgbClr val="005797"/>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35AFB772-2F23-FEBE-7A92-AB268C2C5238}"/>
              </a:ext>
            </a:extLst>
          </p:cNvPr>
          <p:cNvGrpSpPr/>
          <p:nvPr/>
        </p:nvGrpSpPr>
        <p:grpSpPr>
          <a:xfrm>
            <a:off x="10508455" y="2928937"/>
            <a:ext cx="272257" cy="171449"/>
            <a:chOff x="10508455" y="2288868"/>
            <a:chExt cx="272257" cy="396242"/>
          </a:xfrm>
        </p:grpSpPr>
        <p:cxnSp>
          <p:nvCxnSpPr>
            <p:cNvPr id="61" name="Straight Connector 60">
              <a:extLst>
                <a:ext uri="{FF2B5EF4-FFF2-40B4-BE49-F238E27FC236}">
                  <a16:creationId xmlns:a16="http://schemas.microsoft.com/office/drawing/2014/main" id="{206EF5EC-9FBD-CD0A-AD8E-AFDDDB7E9955}"/>
                </a:ext>
              </a:extLst>
            </p:cNvPr>
            <p:cNvCxnSpPr>
              <a:cxnSpLocks/>
            </p:cNvCxnSpPr>
            <p:nvPr/>
          </p:nvCxnSpPr>
          <p:spPr>
            <a:xfrm flipH="1">
              <a:off x="10591006" y="2667000"/>
              <a:ext cx="189706" cy="0"/>
            </a:xfrm>
            <a:prstGeom prst="line">
              <a:avLst/>
            </a:prstGeom>
            <a:ln w="22225">
              <a:solidFill>
                <a:srgbClr val="004F89"/>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33CE264-6295-6594-B2A1-6E00BC66D5A4}"/>
                </a:ext>
              </a:extLst>
            </p:cNvPr>
            <p:cNvCxnSpPr>
              <a:cxnSpLocks/>
            </p:cNvCxnSpPr>
            <p:nvPr/>
          </p:nvCxnSpPr>
          <p:spPr>
            <a:xfrm flipV="1">
              <a:off x="10600530" y="2288868"/>
              <a:ext cx="0" cy="396242"/>
            </a:xfrm>
            <a:prstGeom prst="line">
              <a:avLst/>
            </a:prstGeom>
            <a:ln w="22225">
              <a:solidFill>
                <a:srgbClr val="004F8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8FBE7DA-A45B-DE77-6A8A-3CD3054B78DB}"/>
                </a:ext>
              </a:extLst>
            </p:cNvPr>
            <p:cNvCxnSpPr>
              <a:cxnSpLocks/>
            </p:cNvCxnSpPr>
            <p:nvPr/>
          </p:nvCxnSpPr>
          <p:spPr>
            <a:xfrm>
              <a:off x="10508455" y="2300374"/>
              <a:ext cx="101599" cy="0"/>
            </a:xfrm>
            <a:prstGeom prst="line">
              <a:avLst/>
            </a:prstGeom>
            <a:ln w="22225">
              <a:solidFill>
                <a:srgbClr val="004F89"/>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D66C3303-A823-76CC-8047-CFB697623512}"/>
              </a:ext>
            </a:extLst>
          </p:cNvPr>
          <p:cNvGrpSpPr/>
          <p:nvPr/>
        </p:nvGrpSpPr>
        <p:grpSpPr>
          <a:xfrm>
            <a:off x="10513217" y="1650384"/>
            <a:ext cx="238125" cy="1037664"/>
            <a:chOff x="10470705" y="2279821"/>
            <a:chExt cx="237776" cy="396705"/>
          </a:xfrm>
        </p:grpSpPr>
        <p:cxnSp>
          <p:nvCxnSpPr>
            <p:cNvPr id="87" name="Straight Connector 86">
              <a:extLst>
                <a:ext uri="{FF2B5EF4-FFF2-40B4-BE49-F238E27FC236}">
                  <a16:creationId xmlns:a16="http://schemas.microsoft.com/office/drawing/2014/main" id="{AAB68C82-D82C-22F6-7F62-1755A93C927E}"/>
                </a:ext>
              </a:extLst>
            </p:cNvPr>
            <p:cNvCxnSpPr>
              <a:cxnSpLocks/>
            </p:cNvCxnSpPr>
            <p:nvPr/>
          </p:nvCxnSpPr>
          <p:spPr>
            <a:xfrm flipH="1">
              <a:off x="10591006" y="2675559"/>
              <a:ext cx="117475" cy="0"/>
            </a:xfrm>
            <a:prstGeom prst="line">
              <a:avLst/>
            </a:prstGeom>
            <a:ln w="22225">
              <a:solidFill>
                <a:srgbClr val="005EA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5467BC8-7C1A-A686-4DB0-C36D8B5CE423}"/>
                </a:ext>
              </a:extLst>
            </p:cNvPr>
            <p:cNvCxnSpPr>
              <a:cxnSpLocks/>
            </p:cNvCxnSpPr>
            <p:nvPr/>
          </p:nvCxnSpPr>
          <p:spPr>
            <a:xfrm flipV="1">
              <a:off x="10597073" y="2279821"/>
              <a:ext cx="0" cy="396705"/>
            </a:xfrm>
            <a:prstGeom prst="line">
              <a:avLst/>
            </a:prstGeom>
            <a:ln w="22225">
              <a:solidFill>
                <a:srgbClr val="005EA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1B092DF-8B16-9523-62E8-0F290656C97D}"/>
                </a:ext>
              </a:extLst>
            </p:cNvPr>
            <p:cNvCxnSpPr>
              <a:cxnSpLocks/>
            </p:cNvCxnSpPr>
            <p:nvPr/>
          </p:nvCxnSpPr>
          <p:spPr>
            <a:xfrm>
              <a:off x="10470705" y="2279821"/>
              <a:ext cx="133089" cy="0"/>
            </a:xfrm>
            <a:prstGeom prst="line">
              <a:avLst/>
            </a:prstGeom>
            <a:ln w="22225">
              <a:solidFill>
                <a:srgbClr val="005EA3"/>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88AA4871-0AD6-BC3E-B6E4-7E4709570267}"/>
              </a:ext>
            </a:extLst>
          </p:cNvPr>
          <p:cNvGrpSpPr/>
          <p:nvPr/>
        </p:nvGrpSpPr>
        <p:grpSpPr>
          <a:xfrm>
            <a:off x="10491044" y="1505585"/>
            <a:ext cx="284908" cy="957344"/>
            <a:chOff x="10384784" y="2279821"/>
            <a:chExt cx="323697" cy="396705"/>
          </a:xfrm>
        </p:grpSpPr>
        <p:cxnSp>
          <p:nvCxnSpPr>
            <p:cNvPr id="93" name="Straight Connector 92">
              <a:extLst>
                <a:ext uri="{FF2B5EF4-FFF2-40B4-BE49-F238E27FC236}">
                  <a16:creationId xmlns:a16="http://schemas.microsoft.com/office/drawing/2014/main" id="{F21F3F6A-D32E-44E7-D539-D211CB7BDACF}"/>
                </a:ext>
              </a:extLst>
            </p:cNvPr>
            <p:cNvCxnSpPr>
              <a:cxnSpLocks/>
            </p:cNvCxnSpPr>
            <p:nvPr/>
          </p:nvCxnSpPr>
          <p:spPr>
            <a:xfrm flipH="1">
              <a:off x="10591006" y="2675559"/>
              <a:ext cx="117475" cy="0"/>
            </a:xfrm>
            <a:prstGeom prst="line">
              <a:avLst/>
            </a:prstGeom>
            <a:ln w="22225">
              <a:solidFill>
                <a:srgbClr val="0065A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66D02FF-EBE4-959E-5020-9382C5FCC5A6}"/>
                </a:ext>
              </a:extLst>
            </p:cNvPr>
            <p:cNvCxnSpPr>
              <a:cxnSpLocks/>
            </p:cNvCxnSpPr>
            <p:nvPr/>
          </p:nvCxnSpPr>
          <p:spPr>
            <a:xfrm flipV="1">
              <a:off x="10597073" y="2279821"/>
              <a:ext cx="0" cy="396705"/>
            </a:xfrm>
            <a:prstGeom prst="line">
              <a:avLst/>
            </a:prstGeom>
            <a:ln w="22225">
              <a:solidFill>
                <a:srgbClr val="0065A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78D6C7E-AAAE-FA0A-07F5-13E51DDFDDE0}"/>
                </a:ext>
              </a:extLst>
            </p:cNvPr>
            <p:cNvCxnSpPr>
              <a:cxnSpLocks/>
            </p:cNvCxnSpPr>
            <p:nvPr/>
          </p:nvCxnSpPr>
          <p:spPr>
            <a:xfrm>
              <a:off x="10384784" y="2279821"/>
              <a:ext cx="219010" cy="0"/>
            </a:xfrm>
            <a:prstGeom prst="line">
              <a:avLst/>
            </a:prstGeom>
            <a:ln w="22225">
              <a:solidFill>
                <a:srgbClr val="0065AE"/>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C4B94552-E310-4E03-7C59-31A2095F6418}"/>
              </a:ext>
            </a:extLst>
          </p:cNvPr>
          <p:cNvGrpSpPr/>
          <p:nvPr/>
        </p:nvGrpSpPr>
        <p:grpSpPr>
          <a:xfrm>
            <a:off x="10508457" y="1367983"/>
            <a:ext cx="264732" cy="877532"/>
            <a:chOff x="10152647" y="2274391"/>
            <a:chExt cx="555834" cy="400082"/>
          </a:xfrm>
        </p:grpSpPr>
        <p:cxnSp>
          <p:nvCxnSpPr>
            <p:cNvPr id="99" name="Straight Connector 98">
              <a:extLst>
                <a:ext uri="{FF2B5EF4-FFF2-40B4-BE49-F238E27FC236}">
                  <a16:creationId xmlns:a16="http://schemas.microsoft.com/office/drawing/2014/main" id="{801A0F12-AB01-004B-E59F-4F0F8431879D}"/>
                </a:ext>
              </a:extLst>
            </p:cNvPr>
            <p:cNvCxnSpPr>
              <a:cxnSpLocks/>
            </p:cNvCxnSpPr>
            <p:nvPr/>
          </p:nvCxnSpPr>
          <p:spPr>
            <a:xfrm flipH="1">
              <a:off x="10591006" y="2672301"/>
              <a:ext cx="117475" cy="0"/>
            </a:xfrm>
            <a:prstGeom prst="line">
              <a:avLst/>
            </a:prstGeom>
            <a:ln w="22225">
              <a:solidFill>
                <a:srgbClr val="4579BA"/>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C638F7C-336B-A222-CA3D-54DBC3C6881A}"/>
                </a:ext>
              </a:extLst>
            </p:cNvPr>
            <p:cNvCxnSpPr>
              <a:cxnSpLocks/>
            </p:cNvCxnSpPr>
            <p:nvPr/>
          </p:nvCxnSpPr>
          <p:spPr>
            <a:xfrm flipV="1">
              <a:off x="10607072" y="2274391"/>
              <a:ext cx="0" cy="400082"/>
            </a:xfrm>
            <a:prstGeom prst="line">
              <a:avLst/>
            </a:prstGeom>
            <a:ln w="22225">
              <a:solidFill>
                <a:srgbClr val="4579BA"/>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E174E2C-E993-9FC1-F29B-1EC7BB7EFE3B}"/>
                </a:ext>
              </a:extLst>
            </p:cNvPr>
            <p:cNvCxnSpPr>
              <a:cxnSpLocks/>
            </p:cNvCxnSpPr>
            <p:nvPr/>
          </p:nvCxnSpPr>
          <p:spPr>
            <a:xfrm>
              <a:off x="10152647" y="2279821"/>
              <a:ext cx="451148" cy="0"/>
            </a:xfrm>
            <a:prstGeom prst="line">
              <a:avLst/>
            </a:prstGeom>
            <a:ln w="22225">
              <a:solidFill>
                <a:srgbClr val="4579B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992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ACA3D-1C81-04C3-7872-2469EC3A9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6D8F8-2525-A0A4-6F3D-20A8DE21ED56}"/>
              </a:ext>
            </a:extLst>
          </p:cNvPr>
          <p:cNvSpPr>
            <a:spLocks noGrp="1"/>
          </p:cNvSpPr>
          <p:nvPr>
            <p:ph type="title"/>
          </p:nvPr>
        </p:nvSpPr>
        <p:spPr>
          <a:xfrm>
            <a:off x="371475" y="359944"/>
            <a:ext cx="11652885" cy="1021181"/>
          </a:xfrm>
        </p:spPr>
        <p:txBody>
          <a:bodyPr/>
          <a:lstStyle/>
          <a:p>
            <a:r>
              <a:rPr lang="en-GB" dirty="0"/>
              <a:t>Toyota was the largest Automotive investor in linear TV in 2025</a:t>
            </a:r>
          </a:p>
        </p:txBody>
      </p:sp>
      <p:graphicFrame>
        <p:nvGraphicFramePr>
          <p:cNvPr id="5" name="Chart 4">
            <a:extLst>
              <a:ext uri="{FF2B5EF4-FFF2-40B4-BE49-F238E27FC236}">
                <a16:creationId xmlns:a16="http://schemas.microsoft.com/office/drawing/2014/main" id="{8F54F41F-A529-00F1-47B5-BFE174A9C4C9}"/>
              </a:ext>
            </a:extLst>
          </p:cNvPr>
          <p:cNvGraphicFramePr/>
          <p:nvPr>
            <p:extLst>
              <p:ext uri="{D42A27DB-BD31-4B8C-83A1-F6EECF244321}">
                <p14:modId xmlns:p14="http://schemas.microsoft.com/office/powerpoint/2010/main" val="3985472527"/>
              </p:ext>
            </p:extLst>
          </p:nvPr>
        </p:nvGraphicFramePr>
        <p:xfrm>
          <a:off x="680201" y="1381125"/>
          <a:ext cx="10800000" cy="3551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03016328-6425-0A35-4E33-1C3674865642}"/>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individuals, linear impacts (R/W) (million). Top 10 2025 Automotive advertisers by total linear TV impacts. Manufacturers only. </a:t>
            </a:r>
          </a:p>
        </p:txBody>
      </p:sp>
      <p:pic>
        <p:nvPicPr>
          <p:cNvPr id="1032" name="Picture 8" descr="Logos">
            <a:extLst>
              <a:ext uri="{FF2B5EF4-FFF2-40B4-BE49-F238E27FC236}">
                <a16:creationId xmlns:a16="http://schemas.microsoft.com/office/drawing/2014/main" id="{01092EF1-0C10-571F-30FC-AEEA12C0C4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19" t="23926" r="23333" b="22148"/>
          <a:stretch>
            <a:fillRect/>
          </a:stretch>
        </p:blipFill>
        <p:spPr bwMode="auto">
          <a:xfrm>
            <a:off x="1733365" y="4924674"/>
            <a:ext cx="350742" cy="3626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eugeot - Wikipedia">
            <a:extLst>
              <a:ext uri="{FF2B5EF4-FFF2-40B4-BE49-F238E27FC236}">
                <a16:creationId xmlns:a16="http://schemas.microsoft.com/office/drawing/2014/main" id="{71A21A29-39DA-DC93-6AB7-D114F5802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0005" y="4917222"/>
            <a:ext cx="343776" cy="3776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Volkswagen - Wikipedia">
            <a:extLst>
              <a:ext uri="{FF2B5EF4-FFF2-40B4-BE49-F238E27FC236}">
                <a16:creationId xmlns:a16="http://schemas.microsoft.com/office/drawing/2014/main" id="{81D2B309-15BB-5E7F-12A2-51EF651291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3434" y="4919688"/>
            <a:ext cx="372671" cy="3726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A886508-955F-36A9-2DDB-679E6D7B2920}"/>
              </a:ext>
            </a:extLst>
          </p:cNvPr>
          <p:cNvPicPr>
            <a:picLocks noChangeAspect="1"/>
          </p:cNvPicPr>
          <p:nvPr/>
        </p:nvPicPr>
        <p:blipFill>
          <a:blip r:embed="rId7"/>
          <a:stretch>
            <a:fillRect/>
          </a:stretch>
        </p:blipFill>
        <p:spPr>
          <a:xfrm>
            <a:off x="2704877" y="4927400"/>
            <a:ext cx="407815" cy="357247"/>
          </a:xfrm>
          <a:prstGeom prst="rect">
            <a:avLst/>
          </a:prstGeom>
        </p:spPr>
      </p:pic>
      <p:pic>
        <p:nvPicPr>
          <p:cNvPr id="18" name="Picture 17">
            <a:extLst>
              <a:ext uri="{FF2B5EF4-FFF2-40B4-BE49-F238E27FC236}">
                <a16:creationId xmlns:a16="http://schemas.microsoft.com/office/drawing/2014/main" id="{07A07C91-2E49-0A71-F60E-406D83FD6D45}"/>
              </a:ext>
            </a:extLst>
          </p:cNvPr>
          <p:cNvPicPr>
            <a:picLocks noChangeAspect="1"/>
          </p:cNvPicPr>
          <p:nvPr/>
        </p:nvPicPr>
        <p:blipFill>
          <a:blip r:embed="rId8"/>
          <a:stretch>
            <a:fillRect/>
          </a:stretch>
        </p:blipFill>
        <p:spPr>
          <a:xfrm>
            <a:off x="9605510" y="4966208"/>
            <a:ext cx="499341" cy="279631"/>
          </a:xfrm>
          <a:prstGeom prst="rect">
            <a:avLst/>
          </a:prstGeom>
        </p:spPr>
      </p:pic>
      <p:pic>
        <p:nvPicPr>
          <p:cNvPr id="1050" name="Picture 26" descr="Volvo Cars - Wikipedia">
            <a:extLst>
              <a:ext uri="{FF2B5EF4-FFF2-40B4-BE49-F238E27FC236}">
                <a16:creationId xmlns:a16="http://schemas.microsoft.com/office/drawing/2014/main" id="{52B25F9D-BEF2-80C9-C61E-38ED27D78D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1754" y="4929140"/>
            <a:ext cx="353766" cy="3537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BuyAnyCar | Metrocentre">
            <a:extLst>
              <a:ext uri="{FF2B5EF4-FFF2-40B4-BE49-F238E27FC236}">
                <a16:creationId xmlns:a16="http://schemas.microsoft.com/office/drawing/2014/main" id="{71064FDB-3CFE-58C1-5958-BE0C4C7FDC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4224" y="4832829"/>
            <a:ext cx="546389" cy="546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uxhall joins the Flat Pack with new logo design">
            <a:extLst>
              <a:ext uri="{FF2B5EF4-FFF2-40B4-BE49-F238E27FC236}">
                <a16:creationId xmlns:a16="http://schemas.microsoft.com/office/drawing/2014/main" id="{1D3521EE-A9C6-1261-C398-75558CB9AAB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6471" t="8636" r="25580" b="28071"/>
          <a:stretch>
            <a:fillRect/>
          </a:stretch>
        </p:blipFill>
        <p:spPr bwMode="auto">
          <a:xfrm>
            <a:off x="8655199" y="4903699"/>
            <a:ext cx="407815" cy="4046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85C43117-5350-B0F6-63C5-9E05283B5F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96544" y="4954920"/>
            <a:ext cx="499341" cy="3022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tinum OMODA &amp; JAECOO (@61558987535133) - Mentions | Facebook">
            <a:extLst>
              <a:ext uri="{FF2B5EF4-FFF2-40B4-BE49-F238E27FC236}">
                <a16:creationId xmlns:a16="http://schemas.microsoft.com/office/drawing/2014/main" id="{D15F03FD-722B-55E8-7868-E5F437498C2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7871" b="29666"/>
          <a:stretch>
            <a:fillRect/>
          </a:stretch>
        </p:blipFill>
        <p:spPr bwMode="auto">
          <a:xfrm>
            <a:off x="7429426" y="4920675"/>
            <a:ext cx="872979" cy="37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6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5129</Words>
  <Application>Microsoft Office PowerPoint</Application>
  <PresentationFormat>Widescreen</PresentationFormat>
  <Paragraphs>657</Paragraphs>
  <Slides>23</Slides>
  <Notes>19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Aptos</vt:lpstr>
      <vt:lpstr>Arial</vt:lpstr>
      <vt:lpstr>Calibri</vt:lpstr>
      <vt:lpstr>Century Gothic</vt:lpstr>
      <vt:lpstr>Consolas</vt:lpstr>
      <vt:lpstr>Courier New</vt:lpstr>
      <vt:lpstr>Proxima Nova Rg</vt:lpstr>
      <vt:lpstr>Segoe UI</vt:lpstr>
      <vt:lpstr>Söhne</vt:lpstr>
      <vt:lpstr>Symbol</vt:lpstr>
      <vt:lpstr>Times</vt:lpstr>
      <vt:lpstr>Times New Roman</vt:lpstr>
      <vt:lpstr>Thinkbox</vt:lpstr>
      <vt:lpstr>Thinkbox_Red</vt:lpstr>
      <vt:lpstr>Automotive  Deep Dive</vt:lpstr>
      <vt:lpstr>In this deck…</vt:lpstr>
      <vt:lpstr>Macro spend patterns</vt:lpstr>
      <vt:lpstr>In 2025, £227m was spent on linear TV by automotive brands </vt:lpstr>
      <vt:lpstr>Decline in linear TV car retailer spend</vt:lpstr>
      <vt:lpstr>Automotive share of linear TV impacts has declined</vt:lpstr>
      <vt:lpstr>Manufacturers SoV has fluctuated across the last decade</vt:lpstr>
      <vt:lpstr>Online car sellers SoV fragmented and then consolidated</vt:lpstr>
      <vt:lpstr>Toyota was the largest Automotive investor in linear TV in 2025</vt:lpstr>
      <vt:lpstr>Effectiveness</vt:lpstr>
      <vt:lpstr>Profit Ability 2 and Media Mix Navigator</vt:lpstr>
      <vt:lpstr>Optimised MMN scenario for automotive recommends higher share of TV vs. actual databank share</vt:lpstr>
      <vt:lpstr>Sustained effects important; Linear TV the key profit volume driver with a strong ROI</vt:lpstr>
      <vt:lpstr>Media planning</vt:lpstr>
      <vt:lpstr>Automotive linear TV spend skews toward new registrations</vt:lpstr>
      <vt:lpstr>Automotive linear TV spend skews toward peak time viewing</vt:lpstr>
      <vt:lpstr>Use of 30” is high amongst Automotive advertisers</vt:lpstr>
      <vt:lpstr>Automotive ad lengths have shortened over the last 20 years</vt:lpstr>
      <vt:lpstr>Automotive advertisers opting for shorter ads</vt:lpstr>
      <vt:lpstr>Case Studies</vt:lpstr>
      <vt:lpstr>Toyota stands out from the crowd and shines</vt:lpstr>
      <vt:lpstr>Peugeot 308- How to make consideration ‘alluring’</vt:lpstr>
      <vt:lpstr>Volvo: using premium TV content to build a premium brand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Parker</dc:creator>
  <cp:lastModifiedBy>Harry Parker</cp:lastModifiedBy>
  <cp:revision>36</cp:revision>
  <dcterms:created xsi:type="dcterms:W3CDTF">2025-05-14T10:30:19Z</dcterms:created>
  <dcterms:modified xsi:type="dcterms:W3CDTF">2026-05-06T13:58:04Z</dcterms:modified>
</cp:coreProperties>
</file>